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ink/ink1.xml" ContentType="application/inkml+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83" r:id="rId1"/>
  </p:sldMasterIdLst>
  <p:notesMasterIdLst>
    <p:notesMasterId r:id="rId147"/>
  </p:notesMasterIdLst>
  <p:sldIdLst>
    <p:sldId id="442" r:id="rId2"/>
    <p:sldId id="257" r:id="rId3"/>
    <p:sldId id="358" r:id="rId4"/>
    <p:sldId id="280" r:id="rId5"/>
    <p:sldId id="270" r:id="rId6"/>
    <p:sldId id="274" r:id="rId7"/>
    <p:sldId id="281" r:id="rId8"/>
    <p:sldId id="282" r:id="rId9"/>
    <p:sldId id="297" r:id="rId10"/>
    <p:sldId id="296" r:id="rId11"/>
    <p:sldId id="285" r:id="rId12"/>
    <p:sldId id="287" r:id="rId13"/>
    <p:sldId id="286" r:id="rId14"/>
    <p:sldId id="288" r:id="rId15"/>
    <p:sldId id="289" r:id="rId16"/>
    <p:sldId id="290" r:id="rId17"/>
    <p:sldId id="294" r:id="rId18"/>
    <p:sldId id="298" r:id="rId19"/>
    <p:sldId id="301" r:id="rId20"/>
    <p:sldId id="293" r:id="rId21"/>
    <p:sldId id="302" r:id="rId22"/>
    <p:sldId id="303" r:id="rId23"/>
    <p:sldId id="304" r:id="rId24"/>
    <p:sldId id="357" r:id="rId25"/>
    <p:sldId id="305" r:id="rId26"/>
    <p:sldId id="306" r:id="rId27"/>
    <p:sldId id="307" r:id="rId28"/>
    <p:sldId id="310" r:id="rId29"/>
    <p:sldId id="311" r:id="rId30"/>
    <p:sldId id="312" r:id="rId31"/>
    <p:sldId id="313" r:id="rId32"/>
    <p:sldId id="314" r:id="rId33"/>
    <p:sldId id="315" r:id="rId34"/>
    <p:sldId id="316" r:id="rId35"/>
    <p:sldId id="317" r:id="rId36"/>
    <p:sldId id="318" r:id="rId37"/>
    <p:sldId id="319" r:id="rId38"/>
    <p:sldId id="320" r:id="rId39"/>
    <p:sldId id="321" r:id="rId40"/>
    <p:sldId id="324" r:id="rId41"/>
    <p:sldId id="325" r:id="rId42"/>
    <p:sldId id="326" r:id="rId43"/>
    <p:sldId id="328" r:id="rId44"/>
    <p:sldId id="330" r:id="rId45"/>
    <p:sldId id="331" r:id="rId46"/>
    <p:sldId id="332" r:id="rId47"/>
    <p:sldId id="333" r:id="rId48"/>
    <p:sldId id="334" r:id="rId49"/>
    <p:sldId id="335" r:id="rId50"/>
    <p:sldId id="336" r:id="rId51"/>
    <p:sldId id="337" r:id="rId52"/>
    <p:sldId id="339" r:id="rId53"/>
    <p:sldId id="340" r:id="rId54"/>
    <p:sldId id="341" r:id="rId55"/>
    <p:sldId id="342" r:id="rId56"/>
    <p:sldId id="343" r:id="rId57"/>
    <p:sldId id="344" r:id="rId58"/>
    <p:sldId id="345" r:id="rId59"/>
    <p:sldId id="347" r:id="rId60"/>
    <p:sldId id="346" r:id="rId61"/>
    <p:sldId id="349" r:id="rId62"/>
    <p:sldId id="350" r:id="rId63"/>
    <p:sldId id="351" r:id="rId64"/>
    <p:sldId id="352" r:id="rId65"/>
    <p:sldId id="353" r:id="rId66"/>
    <p:sldId id="354" r:id="rId67"/>
    <p:sldId id="355" r:id="rId68"/>
    <p:sldId id="356" r:id="rId69"/>
    <p:sldId id="359" r:id="rId70"/>
    <p:sldId id="360" r:id="rId71"/>
    <p:sldId id="361" r:id="rId72"/>
    <p:sldId id="362" r:id="rId73"/>
    <p:sldId id="363" r:id="rId74"/>
    <p:sldId id="364" r:id="rId75"/>
    <p:sldId id="366" r:id="rId76"/>
    <p:sldId id="367" r:id="rId77"/>
    <p:sldId id="368" r:id="rId78"/>
    <p:sldId id="369" r:id="rId79"/>
    <p:sldId id="370" r:id="rId80"/>
    <p:sldId id="371" r:id="rId81"/>
    <p:sldId id="373" r:id="rId82"/>
    <p:sldId id="374" r:id="rId83"/>
    <p:sldId id="375" r:id="rId84"/>
    <p:sldId id="376" r:id="rId85"/>
    <p:sldId id="377" r:id="rId86"/>
    <p:sldId id="378" r:id="rId87"/>
    <p:sldId id="379" r:id="rId88"/>
    <p:sldId id="380" r:id="rId89"/>
    <p:sldId id="381" r:id="rId90"/>
    <p:sldId id="382" r:id="rId91"/>
    <p:sldId id="383" r:id="rId92"/>
    <p:sldId id="384" r:id="rId93"/>
    <p:sldId id="385" r:id="rId94"/>
    <p:sldId id="386" r:id="rId95"/>
    <p:sldId id="387" r:id="rId96"/>
    <p:sldId id="388" r:id="rId97"/>
    <p:sldId id="389" r:id="rId98"/>
    <p:sldId id="390" r:id="rId99"/>
    <p:sldId id="392" r:id="rId100"/>
    <p:sldId id="393" r:id="rId101"/>
    <p:sldId id="394" r:id="rId102"/>
    <p:sldId id="395" r:id="rId103"/>
    <p:sldId id="396" r:id="rId104"/>
    <p:sldId id="397" r:id="rId105"/>
    <p:sldId id="398" r:id="rId106"/>
    <p:sldId id="399" r:id="rId107"/>
    <p:sldId id="400" r:id="rId108"/>
    <p:sldId id="401" r:id="rId109"/>
    <p:sldId id="402" r:id="rId110"/>
    <p:sldId id="403" r:id="rId111"/>
    <p:sldId id="404" r:id="rId112"/>
    <p:sldId id="407" r:id="rId113"/>
    <p:sldId id="408" r:id="rId114"/>
    <p:sldId id="409" r:id="rId115"/>
    <p:sldId id="410" r:id="rId116"/>
    <p:sldId id="411" r:id="rId117"/>
    <p:sldId id="413" r:id="rId118"/>
    <p:sldId id="414" r:id="rId119"/>
    <p:sldId id="415" r:id="rId120"/>
    <p:sldId id="416" r:id="rId121"/>
    <p:sldId id="417" r:id="rId122"/>
    <p:sldId id="419" r:id="rId123"/>
    <p:sldId id="418" r:id="rId124"/>
    <p:sldId id="420" r:id="rId125"/>
    <p:sldId id="421" r:id="rId126"/>
    <p:sldId id="422" r:id="rId127"/>
    <p:sldId id="423" r:id="rId128"/>
    <p:sldId id="424" r:id="rId129"/>
    <p:sldId id="425" r:id="rId130"/>
    <p:sldId id="426" r:id="rId131"/>
    <p:sldId id="427" r:id="rId132"/>
    <p:sldId id="428" r:id="rId133"/>
    <p:sldId id="429" r:id="rId134"/>
    <p:sldId id="430" r:id="rId135"/>
    <p:sldId id="431" r:id="rId136"/>
    <p:sldId id="432" r:id="rId137"/>
    <p:sldId id="434" r:id="rId138"/>
    <p:sldId id="435" r:id="rId139"/>
    <p:sldId id="436" r:id="rId140"/>
    <p:sldId id="437" r:id="rId141"/>
    <p:sldId id="438" r:id="rId142"/>
    <p:sldId id="439" r:id="rId143"/>
    <p:sldId id="440" r:id="rId144"/>
    <p:sldId id="441" r:id="rId145"/>
    <p:sldId id="443" r:id="rId1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3940" userDrawn="1">
          <p15:clr>
            <a:srgbClr val="A4A3A4"/>
          </p15:clr>
        </p15:guide>
        <p15:guide id="3" orient="horz" pos="216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1" clrIdx="0">
    <p:extLst>
      <p:ext uri="{19B8F6BF-5375-455C-9EA6-DF929625EA0E}">
        <p15:presenceInfo xmlns:p15="http://schemas.microsoft.com/office/powerpoint/2012/main" userId="Microsoft Office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18"/>
    <p:restoredTop sz="96081"/>
  </p:normalViewPr>
  <p:slideViewPr>
    <p:cSldViewPr snapToGrid="0" snapToObjects="1">
      <p:cViewPr varScale="1">
        <p:scale>
          <a:sx n="119" d="100"/>
          <a:sy n="119" d="100"/>
        </p:scale>
        <p:origin x="272" y="192"/>
      </p:cViewPr>
      <p:guideLst>
        <p:guide pos="3840"/>
        <p:guide pos="39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presProps" Target="presProps.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theme" Target="theme/theme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24T06:23:07.630"/>
    </inkml:context>
    <inkml:brush xml:id="br0">
      <inkml:brushProperty name="width" value="0.1" units="cm"/>
      <inkml:brushProperty name="height" value="0.1" units="cm"/>
      <inkml:brushProperty name="color" value="#E71224"/>
    </inkml:brush>
  </inkml:definitions>
  <inkml:trace contextRef="#ctx0" brushRef="#br0">0 272 24575,'0'-18'0,"0"1"0,0 8 0,0 0 0,4 0 0,-3 0 0,3 0 0,0 0 0,-3 1 0,3-1 0,0 0 0,-3 0 0,7 4 0,-7-3 0,6 3 0,-6-3 0,7 3 0,-7-3 0,7 3 0,-7-3 0,3-1 0,-4 1 0,3 3 0,-2-3 0,7 7 0,-7-7 0,6 3 0,-2-4 0,3 5 0,-3-4 0,3 7 0,-4-7 0,1 4 0,3-1 0,-7-3 0,7 7 0,-3-3 0,-1 8 0,0 1 0,-4 4 0,0-1 0,0 1 0,0 0 0,0 0 0,0 0 0,0 0 0,0 0 0,0 0 0,0 0 0,0 0 0,0 0 0,0 1 0,0-1 0,0 0 0,0 0 0,0 0 0,0 0 0,0 0 0,0 0 0,0 0 0,0 0 0,0 0 0,0 0 0,0 0 0,0 0 0,0 0 0,0 0 0,0 0 0,0-1 0,0 1 0,0 0 0,0 0 0,0 0 0,0 0 0,0 0 0,0-1 0,0 1 0,0 0 0,0 0 0,0 0 0,0-1 0,0 1 0,0-1 0,0 1 0,0 0 0,0 0 0,0-1 0,0 1 0,0 0 0,0-1 0,0 1 0,0 0 0,0 0 0,0 0 0,0 0 0,0 0 0,0-1 0,0 1 0,4 0 0,-3 0 0,3-1 0,-4 1 0,0 0 0,4-5 0,-3 4 0,3-3 0,-4 4 0,0-1 0,0 1 0,0-1 0,0 1 0,4 0 0,-3-1 0,3 1 0,-4 0 0,0 0 0,0-1 0,0 1 0,0 0 0,0-1 0,0 1 0,0-1 0,0 1 0,0-1 0,0 1 0,0 0 0,0-1 0,4-3 0,-3 3 0,3-4 0,-4 5 0,0-1 0,0 0 0,0-3 0,0-1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0986D5-AD52-7144-A06D-C06E70A5CCD6}" type="datetimeFigureOut">
              <a:rPr lang="en-TH" smtClean="0"/>
              <a:t>25/6/2020 R</a:t>
            </a:fld>
            <a:endParaRPr lang="en-T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D44F67-C2B6-944A-812C-B8CCD34BEC47}" type="slidenum">
              <a:rPr lang="en-TH" smtClean="0"/>
              <a:t>‹#›</a:t>
            </a:fld>
            <a:endParaRPr lang="en-TH"/>
          </a:p>
        </p:txBody>
      </p:sp>
    </p:spTree>
    <p:extLst>
      <p:ext uri="{BB962C8B-B14F-4D97-AF65-F5344CB8AC3E}">
        <p14:creationId xmlns:p14="http://schemas.microsoft.com/office/powerpoint/2010/main" val="367416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a:t>
            </a:fld>
            <a:endParaRPr lang="en-TH"/>
          </a:p>
        </p:txBody>
      </p:sp>
    </p:spTree>
    <p:extLst>
      <p:ext uri="{BB962C8B-B14F-4D97-AF65-F5344CB8AC3E}">
        <p14:creationId xmlns:p14="http://schemas.microsoft.com/office/powerpoint/2010/main" val="500419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a:t>
            </a:fld>
            <a:endParaRPr lang="en-TH"/>
          </a:p>
        </p:txBody>
      </p:sp>
    </p:spTree>
    <p:extLst>
      <p:ext uri="{BB962C8B-B14F-4D97-AF65-F5344CB8AC3E}">
        <p14:creationId xmlns:p14="http://schemas.microsoft.com/office/powerpoint/2010/main" val="2280770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a:t>
            </a:fld>
            <a:endParaRPr lang="en-TH"/>
          </a:p>
        </p:txBody>
      </p:sp>
    </p:spTree>
    <p:extLst>
      <p:ext uri="{BB962C8B-B14F-4D97-AF65-F5344CB8AC3E}">
        <p14:creationId xmlns:p14="http://schemas.microsoft.com/office/powerpoint/2010/main" val="4040434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a:t>
            </a:fld>
            <a:endParaRPr lang="en-TH"/>
          </a:p>
        </p:txBody>
      </p:sp>
    </p:spTree>
    <p:extLst>
      <p:ext uri="{BB962C8B-B14F-4D97-AF65-F5344CB8AC3E}">
        <p14:creationId xmlns:p14="http://schemas.microsoft.com/office/powerpoint/2010/main" val="4273341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a:t>
            </a:fld>
            <a:endParaRPr lang="en-TH"/>
          </a:p>
        </p:txBody>
      </p:sp>
    </p:spTree>
    <p:extLst>
      <p:ext uri="{BB962C8B-B14F-4D97-AF65-F5344CB8AC3E}">
        <p14:creationId xmlns:p14="http://schemas.microsoft.com/office/powerpoint/2010/main" val="3855948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a:t>
            </a:fld>
            <a:endParaRPr lang="en-TH"/>
          </a:p>
        </p:txBody>
      </p:sp>
    </p:spTree>
    <p:extLst>
      <p:ext uri="{BB962C8B-B14F-4D97-AF65-F5344CB8AC3E}">
        <p14:creationId xmlns:p14="http://schemas.microsoft.com/office/powerpoint/2010/main" val="4231974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a:t>
            </a:fld>
            <a:endParaRPr lang="en-TH"/>
          </a:p>
        </p:txBody>
      </p:sp>
    </p:spTree>
    <p:extLst>
      <p:ext uri="{BB962C8B-B14F-4D97-AF65-F5344CB8AC3E}">
        <p14:creationId xmlns:p14="http://schemas.microsoft.com/office/powerpoint/2010/main" val="4219036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a:t>
            </a:fld>
            <a:endParaRPr lang="en-TH"/>
          </a:p>
        </p:txBody>
      </p:sp>
    </p:spTree>
    <p:extLst>
      <p:ext uri="{BB962C8B-B14F-4D97-AF65-F5344CB8AC3E}">
        <p14:creationId xmlns:p14="http://schemas.microsoft.com/office/powerpoint/2010/main" val="7785226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a:t>
            </a:fld>
            <a:endParaRPr lang="en-TH"/>
          </a:p>
        </p:txBody>
      </p:sp>
    </p:spTree>
    <p:extLst>
      <p:ext uri="{BB962C8B-B14F-4D97-AF65-F5344CB8AC3E}">
        <p14:creationId xmlns:p14="http://schemas.microsoft.com/office/powerpoint/2010/main" val="184487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a:t>
            </a:fld>
            <a:endParaRPr lang="en-TH"/>
          </a:p>
        </p:txBody>
      </p:sp>
    </p:spTree>
    <p:extLst>
      <p:ext uri="{BB962C8B-B14F-4D97-AF65-F5344CB8AC3E}">
        <p14:creationId xmlns:p14="http://schemas.microsoft.com/office/powerpoint/2010/main" val="17882408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a:t>
            </a:fld>
            <a:endParaRPr lang="en-TH"/>
          </a:p>
        </p:txBody>
      </p:sp>
    </p:spTree>
    <p:extLst>
      <p:ext uri="{BB962C8B-B14F-4D97-AF65-F5344CB8AC3E}">
        <p14:creationId xmlns:p14="http://schemas.microsoft.com/office/powerpoint/2010/main" val="785630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a:t>
            </a:fld>
            <a:endParaRPr lang="en-TH"/>
          </a:p>
        </p:txBody>
      </p:sp>
    </p:spTree>
    <p:extLst>
      <p:ext uri="{BB962C8B-B14F-4D97-AF65-F5344CB8AC3E}">
        <p14:creationId xmlns:p14="http://schemas.microsoft.com/office/powerpoint/2010/main" val="4047260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a:t>
            </a:fld>
            <a:endParaRPr lang="en-TH"/>
          </a:p>
        </p:txBody>
      </p:sp>
    </p:spTree>
    <p:extLst>
      <p:ext uri="{BB962C8B-B14F-4D97-AF65-F5344CB8AC3E}">
        <p14:creationId xmlns:p14="http://schemas.microsoft.com/office/powerpoint/2010/main" val="27899565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15</a:t>
            </a:fld>
            <a:endParaRPr lang="en-TH"/>
          </a:p>
        </p:txBody>
      </p:sp>
    </p:spTree>
    <p:extLst>
      <p:ext uri="{BB962C8B-B14F-4D97-AF65-F5344CB8AC3E}">
        <p14:creationId xmlns:p14="http://schemas.microsoft.com/office/powerpoint/2010/main" val="4184730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16</a:t>
            </a:fld>
            <a:endParaRPr lang="en-TH"/>
          </a:p>
        </p:txBody>
      </p:sp>
    </p:spTree>
    <p:extLst>
      <p:ext uri="{BB962C8B-B14F-4D97-AF65-F5344CB8AC3E}">
        <p14:creationId xmlns:p14="http://schemas.microsoft.com/office/powerpoint/2010/main" val="18889624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17</a:t>
            </a:fld>
            <a:endParaRPr lang="en-TH"/>
          </a:p>
        </p:txBody>
      </p:sp>
    </p:spTree>
    <p:extLst>
      <p:ext uri="{BB962C8B-B14F-4D97-AF65-F5344CB8AC3E}">
        <p14:creationId xmlns:p14="http://schemas.microsoft.com/office/powerpoint/2010/main" val="34871888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18</a:t>
            </a:fld>
            <a:endParaRPr lang="en-TH"/>
          </a:p>
        </p:txBody>
      </p:sp>
    </p:spTree>
    <p:extLst>
      <p:ext uri="{BB962C8B-B14F-4D97-AF65-F5344CB8AC3E}">
        <p14:creationId xmlns:p14="http://schemas.microsoft.com/office/powerpoint/2010/main" val="42127724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20</a:t>
            </a:fld>
            <a:endParaRPr lang="en-TH"/>
          </a:p>
        </p:txBody>
      </p:sp>
    </p:spTree>
    <p:extLst>
      <p:ext uri="{BB962C8B-B14F-4D97-AF65-F5344CB8AC3E}">
        <p14:creationId xmlns:p14="http://schemas.microsoft.com/office/powerpoint/2010/main" val="2277320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21</a:t>
            </a:fld>
            <a:endParaRPr lang="en-TH"/>
          </a:p>
        </p:txBody>
      </p:sp>
    </p:spTree>
    <p:extLst>
      <p:ext uri="{BB962C8B-B14F-4D97-AF65-F5344CB8AC3E}">
        <p14:creationId xmlns:p14="http://schemas.microsoft.com/office/powerpoint/2010/main" val="4279328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22</a:t>
            </a:fld>
            <a:endParaRPr lang="en-TH"/>
          </a:p>
        </p:txBody>
      </p:sp>
    </p:spTree>
    <p:extLst>
      <p:ext uri="{BB962C8B-B14F-4D97-AF65-F5344CB8AC3E}">
        <p14:creationId xmlns:p14="http://schemas.microsoft.com/office/powerpoint/2010/main" val="1865272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23</a:t>
            </a:fld>
            <a:endParaRPr lang="en-TH"/>
          </a:p>
        </p:txBody>
      </p:sp>
    </p:spTree>
    <p:extLst>
      <p:ext uri="{BB962C8B-B14F-4D97-AF65-F5344CB8AC3E}">
        <p14:creationId xmlns:p14="http://schemas.microsoft.com/office/powerpoint/2010/main" val="25385981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24</a:t>
            </a:fld>
            <a:endParaRPr lang="en-TH"/>
          </a:p>
        </p:txBody>
      </p:sp>
    </p:spTree>
    <p:extLst>
      <p:ext uri="{BB962C8B-B14F-4D97-AF65-F5344CB8AC3E}">
        <p14:creationId xmlns:p14="http://schemas.microsoft.com/office/powerpoint/2010/main" val="1216345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25</a:t>
            </a:fld>
            <a:endParaRPr lang="en-TH"/>
          </a:p>
        </p:txBody>
      </p:sp>
    </p:spTree>
    <p:extLst>
      <p:ext uri="{BB962C8B-B14F-4D97-AF65-F5344CB8AC3E}">
        <p14:creationId xmlns:p14="http://schemas.microsoft.com/office/powerpoint/2010/main" val="33628897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26</a:t>
            </a:fld>
            <a:endParaRPr lang="en-TH"/>
          </a:p>
        </p:txBody>
      </p:sp>
    </p:spTree>
    <p:extLst>
      <p:ext uri="{BB962C8B-B14F-4D97-AF65-F5344CB8AC3E}">
        <p14:creationId xmlns:p14="http://schemas.microsoft.com/office/powerpoint/2010/main" val="40869337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27</a:t>
            </a:fld>
            <a:endParaRPr lang="en-TH"/>
          </a:p>
        </p:txBody>
      </p:sp>
    </p:spTree>
    <p:extLst>
      <p:ext uri="{BB962C8B-B14F-4D97-AF65-F5344CB8AC3E}">
        <p14:creationId xmlns:p14="http://schemas.microsoft.com/office/powerpoint/2010/main" val="18236348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28</a:t>
            </a:fld>
            <a:endParaRPr lang="en-TH"/>
          </a:p>
        </p:txBody>
      </p:sp>
    </p:spTree>
    <p:extLst>
      <p:ext uri="{BB962C8B-B14F-4D97-AF65-F5344CB8AC3E}">
        <p14:creationId xmlns:p14="http://schemas.microsoft.com/office/powerpoint/2010/main" val="15275836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29</a:t>
            </a:fld>
            <a:endParaRPr lang="en-TH"/>
          </a:p>
        </p:txBody>
      </p:sp>
    </p:spTree>
    <p:extLst>
      <p:ext uri="{BB962C8B-B14F-4D97-AF65-F5344CB8AC3E}">
        <p14:creationId xmlns:p14="http://schemas.microsoft.com/office/powerpoint/2010/main" val="29015506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30</a:t>
            </a:fld>
            <a:endParaRPr lang="en-TH"/>
          </a:p>
        </p:txBody>
      </p:sp>
    </p:spTree>
    <p:extLst>
      <p:ext uri="{BB962C8B-B14F-4D97-AF65-F5344CB8AC3E}">
        <p14:creationId xmlns:p14="http://schemas.microsoft.com/office/powerpoint/2010/main" val="12460792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31</a:t>
            </a:fld>
            <a:endParaRPr lang="en-TH"/>
          </a:p>
        </p:txBody>
      </p:sp>
    </p:spTree>
    <p:extLst>
      <p:ext uri="{BB962C8B-B14F-4D97-AF65-F5344CB8AC3E}">
        <p14:creationId xmlns:p14="http://schemas.microsoft.com/office/powerpoint/2010/main" val="29759174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32</a:t>
            </a:fld>
            <a:endParaRPr lang="en-TH"/>
          </a:p>
        </p:txBody>
      </p:sp>
    </p:spTree>
    <p:extLst>
      <p:ext uri="{BB962C8B-B14F-4D97-AF65-F5344CB8AC3E}">
        <p14:creationId xmlns:p14="http://schemas.microsoft.com/office/powerpoint/2010/main" val="7234295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33</a:t>
            </a:fld>
            <a:endParaRPr lang="en-TH"/>
          </a:p>
        </p:txBody>
      </p:sp>
    </p:spTree>
    <p:extLst>
      <p:ext uri="{BB962C8B-B14F-4D97-AF65-F5344CB8AC3E}">
        <p14:creationId xmlns:p14="http://schemas.microsoft.com/office/powerpoint/2010/main" val="41254377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34</a:t>
            </a:fld>
            <a:endParaRPr lang="en-TH"/>
          </a:p>
        </p:txBody>
      </p:sp>
    </p:spTree>
    <p:extLst>
      <p:ext uri="{BB962C8B-B14F-4D97-AF65-F5344CB8AC3E}">
        <p14:creationId xmlns:p14="http://schemas.microsoft.com/office/powerpoint/2010/main" val="41934158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35</a:t>
            </a:fld>
            <a:endParaRPr lang="en-TH"/>
          </a:p>
        </p:txBody>
      </p:sp>
    </p:spTree>
    <p:extLst>
      <p:ext uri="{BB962C8B-B14F-4D97-AF65-F5344CB8AC3E}">
        <p14:creationId xmlns:p14="http://schemas.microsoft.com/office/powerpoint/2010/main" val="8953224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36</a:t>
            </a:fld>
            <a:endParaRPr lang="en-TH"/>
          </a:p>
        </p:txBody>
      </p:sp>
    </p:spTree>
    <p:extLst>
      <p:ext uri="{BB962C8B-B14F-4D97-AF65-F5344CB8AC3E}">
        <p14:creationId xmlns:p14="http://schemas.microsoft.com/office/powerpoint/2010/main" val="39207691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37</a:t>
            </a:fld>
            <a:endParaRPr lang="en-TH"/>
          </a:p>
        </p:txBody>
      </p:sp>
    </p:spTree>
    <p:extLst>
      <p:ext uri="{BB962C8B-B14F-4D97-AF65-F5344CB8AC3E}">
        <p14:creationId xmlns:p14="http://schemas.microsoft.com/office/powerpoint/2010/main" val="4116525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38</a:t>
            </a:fld>
            <a:endParaRPr lang="en-TH"/>
          </a:p>
        </p:txBody>
      </p:sp>
    </p:spTree>
    <p:extLst>
      <p:ext uri="{BB962C8B-B14F-4D97-AF65-F5344CB8AC3E}">
        <p14:creationId xmlns:p14="http://schemas.microsoft.com/office/powerpoint/2010/main" val="5038180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39</a:t>
            </a:fld>
            <a:endParaRPr lang="en-TH"/>
          </a:p>
        </p:txBody>
      </p:sp>
    </p:spTree>
    <p:extLst>
      <p:ext uri="{BB962C8B-B14F-4D97-AF65-F5344CB8AC3E}">
        <p14:creationId xmlns:p14="http://schemas.microsoft.com/office/powerpoint/2010/main" val="2590385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40</a:t>
            </a:fld>
            <a:endParaRPr lang="en-TH"/>
          </a:p>
        </p:txBody>
      </p:sp>
    </p:spTree>
    <p:extLst>
      <p:ext uri="{BB962C8B-B14F-4D97-AF65-F5344CB8AC3E}">
        <p14:creationId xmlns:p14="http://schemas.microsoft.com/office/powerpoint/2010/main" val="19670895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41</a:t>
            </a:fld>
            <a:endParaRPr lang="en-TH"/>
          </a:p>
        </p:txBody>
      </p:sp>
    </p:spTree>
    <p:extLst>
      <p:ext uri="{BB962C8B-B14F-4D97-AF65-F5344CB8AC3E}">
        <p14:creationId xmlns:p14="http://schemas.microsoft.com/office/powerpoint/2010/main" val="14854716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42</a:t>
            </a:fld>
            <a:endParaRPr lang="en-TH"/>
          </a:p>
        </p:txBody>
      </p:sp>
    </p:spTree>
    <p:extLst>
      <p:ext uri="{BB962C8B-B14F-4D97-AF65-F5344CB8AC3E}">
        <p14:creationId xmlns:p14="http://schemas.microsoft.com/office/powerpoint/2010/main" val="41105754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43</a:t>
            </a:fld>
            <a:endParaRPr lang="en-TH"/>
          </a:p>
        </p:txBody>
      </p:sp>
    </p:spTree>
    <p:extLst>
      <p:ext uri="{BB962C8B-B14F-4D97-AF65-F5344CB8AC3E}">
        <p14:creationId xmlns:p14="http://schemas.microsoft.com/office/powerpoint/2010/main" val="28764724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44</a:t>
            </a:fld>
            <a:endParaRPr lang="en-TH"/>
          </a:p>
        </p:txBody>
      </p:sp>
    </p:spTree>
    <p:extLst>
      <p:ext uri="{BB962C8B-B14F-4D97-AF65-F5344CB8AC3E}">
        <p14:creationId xmlns:p14="http://schemas.microsoft.com/office/powerpoint/2010/main" val="422799267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45</a:t>
            </a:fld>
            <a:endParaRPr lang="en-TH"/>
          </a:p>
        </p:txBody>
      </p:sp>
    </p:spTree>
    <p:extLst>
      <p:ext uri="{BB962C8B-B14F-4D97-AF65-F5344CB8AC3E}">
        <p14:creationId xmlns:p14="http://schemas.microsoft.com/office/powerpoint/2010/main" val="3136227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46</a:t>
            </a:fld>
            <a:endParaRPr lang="en-TH"/>
          </a:p>
        </p:txBody>
      </p:sp>
    </p:spTree>
    <p:extLst>
      <p:ext uri="{BB962C8B-B14F-4D97-AF65-F5344CB8AC3E}">
        <p14:creationId xmlns:p14="http://schemas.microsoft.com/office/powerpoint/2010/main" val="10223758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47</a:t>
            </a:fld>
            <a:endParaRPr lang="en-TH"/>
          </a:p>
        </p:txBody>
      </p:sp>
    </p:spTree>
    <p:extLst>
      <p:ext uri="{BB962C8B-B14F-4D97-AF65-F5344CB8AC3E}">
        <p14:creationId xmlns:p14="http://schemas.microsoft.com/office/powerpoint/2010/main" val="7096518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48</a:t>
            </a:fld>
            <a:endParaRPr lang="en-TH"/>
          </a:p>
        </p:txBody>
      </p:sp>
    </p:spTree>
    <p:extLst>
      <p:ext uri="{BB962C8B-B14F-4D97-AF65-F5344CB8AC3E}">
        <p14:creationId xmlns:p14="http://schemas.microsoft.com/office/powerpoint/2010/main" val="32641773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49</a:t>
            </a:fld>
            <a:endParaRPr lang="en-TH"/>
          </a:p>
        </p:txBody>
      </p:sp>
    </p:spTree>
    <p:extLst>
      <p:ext uri="{BB962C8B-B14F-4D97-AF65-F5344CB8AC3E}">
        <p14:creationId xmlns:p14="http://schemas.microsoft.com/office/powerpoint/2010/main" val="40583725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50</a:t>
            </a:fld>
            <a:endParaRPr lang="en-TH"/>
          </a:p>
        </p:txBody>
      </p:sp>
    </p:spTree>
    <p:extLst>
      <p:ext uri="{BB962C8B-B14F-4D97-AF65-F5344CB8AC3E}">
        <p14:creationId xmlns:p14="http://schemas.microsoft.com/office/powerpoint/2010/main" val="56111606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51</a:t>
            </a:fld>
            <a:endParaRPr lang="en-TH"/>
          </a:p>
        </p:txBody>
      </p:sp>
    </p:spTree>
    <p:extLst>
      <p:ext uri="{BB962C8B-B14F-4D97-AF65-F5344CB8AC3E}">
        <p14:creationId xmlns:p14="http://schemas.microsoft.com/office/powerpoint/2010/main" val="12628093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52</a:t>
            </a:fld>
            <a:endParaRPr lang="en-TH"/>
          </a:p>
        </p:txBody>
      </p:sp>
    </p:spTree>
    <p:extLst>
      <p:ext uri="{BB962C8B-B14F-4D97-AF65-F5344CB8AC3E}">
        <p14:creationId xmlns:p14="http://schemas.microsoft.com/office/powerpoint/2010/main" val="5125624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53</a:t>
            </a:fld>
            <a:endParaRPr lang="en-TH"/>
          </a:p>
        </p:txBody>
      </p:sp>
    </p:spTree>
    <p:extLst>
      <p:ext uri="{BB962C8B-B14F-4D97-AF65-F5344CB8AC3E}">
        <p14:creationId xmlns:p14="http://schemas.microsoft.com/office/powerpoint/2010/main" val="194953217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54</a:t>
            </a:fld>
            <a:endParaRPr lang="en-TH"/>
          </a:p>
        </p:txBody>
      </p:sp>
    </p:spTree>
    <p:extLst>
      <p:ext uri="{BB962C8B-B14F-4D97-AF65-F5344CB8AC3E}">
        <p14:creationId xmlns:p14="http://schemas.microsoft.com/office/powerpoint/2010/main" val="188273080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55</a:t>
            </a:fld>
            <a:endParaRPr lang="en-TH"/>
          </a:p>
        </p:txBody>
      </p:sp>
    </p:spTree>
    <p:extLst>
      <p:ext uri="{BB962C8B-B14F-4D97-AF65-F5344CB8AC3E}">
        <p14:creationId xmlns:p14="http://schemas.microsoft.com/office/powerpoint/2010/main" val="308731889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56</a:t>
            </a:fld>
            <a:endParaRPr lang="en-TH"/>
          </a:p>
        </p:txBody>
      </p:sp>
    </p:spTree>
    <p:extLst>
      <p:ext uri="{BB962C8B-B14F-4D97-AF65-F5344CB8AC3E}">
        <p14:creationId xmlns:p14="http://schemas.microsoft.com/office/powerpoint/2010/main" val="84518114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57</a:t>
            </a:fld>
            <a:endParaRPr lang="en-TH"/>
          </a:p>
        </p:txBody>
      </p:sp>
    </p:spTree>
    <p:extLst>
      <p:ext uri="{BB962C8B-B14F-4D97-AF65-F5344CB8AC3E}">
        <p14:creationId xmlns:p14="http://schemas.microsoft.com/office/powerpoint/2010/main" val="125020512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58</a:t>
            </a:fld>
            <a:endParaRPr lang="en-TH"/>
          </a:p>
        </p:txBody>
      </p:sp>
    </p:spTree>
    <p:extLst>
      <p:ext uri="{BB962C8B-B14F-4D97-AF65-F5344CB8AC3E}">
        <p14:creationId xmlns:p14="http://schemas.microsoft.com/office/powerpoint/2010/main" val="249383715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59</a:t>
            </a:fld>
            <a:endParaRPr lang="en-TH"/>
          </a:p>
        </p:txBody>
      </p:sp>
    </p:spTree>
    <p:extLst>
      <p:ext uri="{BB962C8B-B14F-4D97-AF65-F5344CB8AC3E}">
        <p14:creationId xmlns:p14="http://schemas.microsoft.com/office/powerpoint/2010/main" val="146394323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60</a:t>
            </a:fld>
            <a:endParaRPr lang="en-TH"/>
          </a:p>
        </p:txBody>
      </p:sp>
    </p:spTree>
    <p:extLst>
      <p:ext uri="{BB962C8B-B14F-4D97-AF65-F5344CB8AC3E}">
        <p14:creationId xmlns:p14="http://schemas.microsoft.com/office/powerpoint/2010/main" val="4173460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61</a:t>
            </a:fld>
            <a:endParaRPr lang="en-TH"/>
          </a:p>
        </p:txBody>
      </p:sp>
    </p:spTree>
    <p:extLst>
      <p:ext uri="{BB962C8B-B14F-4D97-AF65-F5344CB8AC3E}">
        <p14:creationId xmlns:p14="http://schemas.microsoft.com/office/powerpoint/2010/main" val="24466988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62</a:t>
            </a:fld>
            <a:endParaRPr lang="en-TH"/>
          </a:p>
        </p:txBody>
      </p:sp>
    </p:spTree>
    <p:extLst>
      <p:ext uri="{BB962C8B-B14F-4D97-AF65-F5344CB8AC3E}">
        <p14:creationId xmlns:p14="http://schemas.microsoft.com/office/powerpoint/2010/main" val="135421120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63</a:t>
            </a:fld>
            <a:endParaRPr lang="en-TH"/>
          </a:p>
        </p:txBody>
      </p:sp>
    </p:spTree>
    <p:extLst>
      <p:ext uri="{BB962C8B-B14F-4D97-AF65-F5344CB8AC3E}">
        <p14:creationId xmlns:p14="http://schemas.microsoft.com/office/powerpoint/2010/main" val="76932316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64</a:t>
            </a:fld>
            <a:endParaRPr lang="en-TH"/>
          </a:p>
        </p:txBody>
      </p:sp>
    </p:spTree>
    <p:extLst>
      <p:ext uri="{BB962C8B-B14F-4D97-AF65-F5344CB8AC3E}">
        <p14:creationId xmlns:p14="http://schemas.microsoft.com/office/powerpoint/2010/main" val="17228919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65</a:t>
            </a:fld>
            <a:endParaRPr lang="en-TH"/>
          </a:p>
        </p:txBody>
      </p:sp>
    </p:spTree>
    <p:extLst>
      <p:ext uri="{BB962C8B-B14F-4D97-AF65-F5344CB8AC3E}">
        <p14:creationId xmlns:p14="http://schemas.microsoft.com/office/powerpoint/2010/main" val="21749415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66</a:t>
            </a:fld>
            <a:endParaRPr lang="en-TH"/>
          </a:p>
        </p:txBody>
      </p:sp>
    </p:spTree>
    <p:extLst>
      <p:ext uri="{BB962C8B-B14F-4D97-AF65-F5344CB8AC3E}">
        <p14:creationId xmlns:p14="http://schemas.microsoft.com/office/powerpoint/2010/main" val="109525873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67</a:t>
            </a:fld>
            <a:endParaRPr lang="en-TH"/>
          </a:p>
        </p:txBody>
      </p:sp>
    </p:spTree>
    <p:extLst>
      <p:ext uri="{BB962C8B-B14F-4D97-AF65-F5344CB8AC3E}">
        <p14:creationId xmlns:p14="http://schemas.microsoft.com/office/powerpoint/2010/main" val="89359046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68</a:t>
            </a:fld>
            <a:endParaRPr lang="en-TH"/>
          </a:p>
        </p:txBody>
      </p:sp>
    </p:spTree>
    <p:extLst>
      <p:ext uri="{BB962C8B-B14F-4D97-AF65-F5344CB8AC3E}">
        <p14:creationId xmlns:p14="http://schemas.microsoft.com/office/powerpoint/2010/main" val="186242226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69</a:t>
            </a:fld>
            <a:endParaRPr lang="en-TH"/>
          </a:p>
        </p:txBody>
      </p:sp>
    </p:spTree>
    <p:extLst>
      <p:ext uri="{BB962C8B-B14F-4D97-AF65-F5344CB8AC3E}">
        <p14:creationId xmlns:p14="http://schemas.microsoft.com/office/powerpoint/2010/main" val="347830171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70</a:t>
            </a:fld>
            <a:endParaRPr lang="en-TH"/>
          </a:p>
        </p:txBody>
      </p:sp>
    </p:spTree>
    <p:extLst>
      <p:ext uri="{BB962C8B-B14F-4D97-AF65-F5344CB8AC3E}">
        <p14:creationId xmlns:p14="http://schemas.microsoft.com/office/powerpoint/2010/main" val="107981679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71</a:t>
            </a:fld>
            <a:endParaRPr lang="en-TH"/>
          </a:p>
        </p:txBody>
      </p:sp>
    </p:spTree>
    <p:extLst>
      <p:ext uri="{BB962C8B-B14F-4D97-AF65-F5344CB8AC3E}">
        <p14:creationId xmlns:p14="http://schemas.microsoft.com/office/powerpoint/2010/main" val="165779830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72</a:t>
            </a:fld>
            <a:endParaRPr lang="en-TH"/>
          </a:p>
        </p:txBody>
      </p:sp>
    </p:spTree>
    <p:extLst>
      <p:ext uri="{BB962C8B-B14F-4D97-AF65-F5344CB8AC3E}">
        <p14:creationId xmlns:p14="http://schemas.microsoft.com/office/powerpoint/2010/main" val="322078070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73</a:t>
            </a:fld>
            <a:endParaRPr lang="en-TH"/>
          </a:p>
        </p:txBody>
      </p:sp>
    </p:spTree>
    <p:extLst>
      <p:ext uri="{BB962C8B-B14F-4D97-AF65-F5344CB8AC3E}">
        <p14:creationId xmlns:p14="http://schemas.microsoft.com/office/powerpoint/2010/main" val="243012514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74</a:t>
            </a:fld>
            <a:endParaRPr lang="en-TH"/>
          </a:p>
        </p:txBody>
      </p:sp>
    </p:spTree>
    <p:extLst>
      <p:ext uri="{BB962C8B-B14F-4D97-AF65-F5344CB8AC3E}">
        <p14:creationId xmlns:p14="http://schemas.microsoft.com/office/powerpoint/2010/main" val="325440917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75</a:t>
            </a:fld>
            <a:endParaRPr lang="en-TH"/>
          </a:p>
        </p:txBody>
      </p:sp>
    </p:spTree>
    <p:extLst>
      <p:ext uri="{BB962C8B-B14F-4D97-AF65-F5344CB8AC3E}">
        <p14:creationId xmlns:p14="http://schemas.microsoft.com/office/powerpoint/2010/main" val="140918292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76</a:t>
            </a:fld>
            <a:endParaRPr lang="en-TH"/>
          </a:p>
        </p:txBody>
      </p:sp>
    </p:spTree>
    <p:extLst>
      <p:ext uri="{BB962C8B-B14F-4D97-AF65-F5344CB8AC3E}">
        <p14:creationId xmlns:p14="http://schemas.microsoft.com/office/powerpoint/2010/main" val="208531949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77</a:t>
            </a:fld>
            <a:endParaRPr lang="en-TH"/>
          </a:p>
        </p:txBody>
      </p:sp>
    </p:spTree>
    <p:extLst>
      <p:ext uri="{BB962C8B-B14F-4D97-AF65-F5344CB8AC3E}">
        <p14:creationId xmlns:p14="http://schemas.microsoft.com/office/powerpoint/2010/main" val="235553726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78</a:t>
            </a:fld>
            <a:endParaRPr lang="en-TH"/>
          </a:p>
        </p:txBody>
      </p:sp>
    </p:spTree>
    <p:extLst>
      <p:ext uri="{BB962C8B-B14F-4D97-AF65-F5344CB8AC3E}">
        <p14:creationId xmlns:p14="http://schemas.microsoft.com/office/powerpoint/2010/main" val="254468478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79</a:t>
            </a:fld>
            <a:endParaRPr lang="en-TH"/>
          </a:p>
        </p:txBody>
      </p:sp>
    </p:spTree>
    <p:extLst>
      <p:ext uri="{BB962C8B-B14F-4D97-AF65-F5344CB8AC3E}">
        <p14:creationId xmlns:p14="http://schemas.microsoft.com/office/powerpoint/2010/main" val="263132365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80</a:t>
            </a:fld>
            <a:endParaRPr lang="en-TH"/>
          </a:p>
        </p:txBody>
      </p:sp>
    </p:spTree>
    <p:extLst>
      <p:ext uri="{BB962C8B-B14F-4D97-AF65-F5344CB8AC3E}">
        <p14:creationId xmlns:p14="http://schemas.microsoft.com/office/powerpoint/2010/main" val="29090685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81</a:t>
            </a:fld>
            <a:endParaRPr lang="en-TH"/>
          </a:p>
        </p:txBody>
      </p:sp>
    </p:spTree>
    <p:extLst>
      <p:ext uri="{BB962C8B-B14F-4D97-AF65-F5344CB8AC3E}">
        <p14:creationId xmlns:p14="http://schemas.microsoft.com/office/powerpoint/2010/main" val="334544988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82</a:t>
            </a:fld>
            <a:endParaRPr lang="en-TH"/>
          </a:p>
        </p:txBody>
      </p:sp>
    </p:spTree>
    <p:extLst>
      <p:ext uri="{BB962C8B-B14F-4D97-AF65-F5344CB8AC3E}">
        <p14:creationId xmlns:p14="http://schemas.microsoft.com/office/powerpoint/2010/main" val="116522717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83</a:t>
            </a:fld>
            <a:endParaRPr lang="en-TH"/>
          </a:p>
        </p:txBody>
      </p:sp>
    </p:spTree>
    <p:extLst>
      <p:ext uri="{BB962C8B-B14F-4D97-AF65-F5344CB8AC3E}">
        <p14:creationId xmlns:p14="http://schemas.microsoft.com/office/powerpoint/2010/main" val="178329973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84</a:t>
            </a:fld>
            <a:endParaRPr lang="en-TH"/>
          </a:p>
        </p:txBody>
      </p:sp>
    </p:spTree>
    <p:extLst>
      <p:ext uri="{BB962C8B-B14F-4D97-AF65-F5344CB8AC3E}">
        <p14:creationId xmlns:p14="http://schemas.microsoft.com/office/powerpoint/2010/main" val="54339779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85</a:t>
            </a:fld>
            <a:endParaRPr lang="en-TH"/>
          </a:p>
        </p:txBody>
      </p:sp>
    </p:spTree>
    <p:extLst>
      <p:ext uri="{BB962C8B-B14F-4D97-AF65-F5344CB8AC3E}">
        <p14:creationId xmlns:p14="http://schemas.microsoft.com/office/powerpoint/2010/main" val="1167643433"/>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86</a:t>
            </a:fld>
            <a:endParaRPr lang="en-TH"/>
          </a:p>
        </p:txBody>
      </p:sp>
    </p:spTree>
    <p:extLst>
      <p:ext uri="{BB962C8B-B14F-4D97-AF65-F5344CB8AC3E}">
        <p14:creationId xmlns:p14="http://schemas.microsoft.com/office/powerpoint/2010/main" val="101705195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87</a:t>
            </a:fld>
            <a:endParaRPr lang="en-TH"/>
          </a:p>
        </p:txBody>
      </p:sp>
    </p:spTree>
    <p:extLst>
      <p:ext uri="{BB962C8B-B14F-4D97-AF65-F5344CB8AC3E}">
        <p14:creationId xmlns:p14="http://schemas.microsoft.com/office/powerpoint/2010/main" val="2390878180"/>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88</a:t>
            </a:fld>
            <a:endParaRPr lang="en-TH"/>
          </a:p>
        </p:txBody>
      </p:sp>
    </p:spTree>
    <p:extLst>
      <p:ext uri="{BB962C8B-B14F-4D97-AF65-F5344CB8AC3E}">
        <p14:creationId xmlns:p14="http://schemas.microsoft.com/office/powerpoint/2010/main" val="67451882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89</a:t>
            </a:fld>
            <a:endParaRPr lang="en-TH"/>
          </a:p>
        </p:txBody>
      </p:sp>
    </p:spTree>
    <p:extLst>
      <p:ext uri="{BB962C8B-B14F-4D97-AF65-F5344CB8AC3E}">
        <p14:creationId xmlns:p14="http://schemas.microsoft.com/office/powerpoint/2010/main" val="350335557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90</a:t>
            </a:fld>
            <a:endParaRPr lang="en-TH"/>
          </a:p>
        </p:txBody>
      </p:sp>
    </p:spTree>
    <p:extLst>
      <p:ext uri="{BB962C8B-B14F-4D97-AF65-F5344CB8AC3E}">
        <p14:creationId xmlns:p14="http://schemas.microsoft.com/office/powerpoint/2010/main" val="237868127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91</a:t>
            </a:fld>
            <a:endParaRPr lang="en-TH"/>
          </a:p>
        </p:txBody>
      </p:sp>
    </p:spTree>
    <p:extLst>
      <p:ext uri="{BB962C8B-B14F-4D97-AF65-F5344CB8AC3E}">
        <p14:creationId xmlns:p14="http://schemas.microsoft.com/office/powerpoint/2010/main" val="185801235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92</a:t>
            </a:fld>
            <a:endParaRPr lang="en-TH"/>
          </a:p>
        </p:txBody>
      </p:sp>
    </p:spTree>
    <p:extLst>
      <p:ext uri="{BB962C8B-B14F-4D97-AF65-F5344CB8AC3E}">
        <p14:creationId xmlns:p14="http://schemas.microsoft.com/office/powerpoint/2010/main" val="192285811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93</a:t>
            </a:fld>
            <a:endParaRPr lang="en-TH"/>
          </a:p>
        </p:txBody>
      </p:sp>
    </p:spTree>
    <p:extLst>
      <p:ext uri="{BB962C8B-B14F-4D97-AF65-F5344CB8AC3E}">
        <p14:creationId xmlns:p14="http://schemas.microsoft.com/office/powerpoint/2010/main" val="82569975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94</a:t>
            </a:fld>
            <a:endParaRPr lang="en-TH"/>
          </a:p>
        </p:txBody>
      </p:sp>
    </p:spTree>
    <p:extLst>
      <p:ext uri="{BB962C8B-B14F-4D97-AF65-F5344CB8AC3E}">
        <p14:creationId xmlns:p14="http://schemas.microsoft.com/office/powerpoint/2010/main" val="91098180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95</a:t>
            </a:fld>
            <a:endParaRPr lang="en-TH"/>
          </a:p>
        </p:txBody>
      </p:sp>
    </p:spTree>
    <p:extLst>
      <p:ext uri="{BB962C8B-B14F-4D97-AF65-F5344CB8AC3E}">
        <p14:creationId xmlns:p14="http://schemas.microsoft.com/office/powerpoint/2010/main" val="404380010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96</a:t>
            </a:fld>
            <a:endParaRPr lang="en-TH"/>
          </a:p>
        </p:txBody>
      </p:sp>
    </p:spTree>
    <p:extLst>
      <p:ext uri="{BB962C8B-B14F-4D97-AF65-F5344CB8AC3E}">
        <p14:creationId xmlns:p14="http://schemas.microsoft.com/office/powerpoint/2010/main" val="157478925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97</a:t>
            </a:fld>
            <a:endParaRPr lang="en-TH"/>
          </a:p>
        </p:txBody>
      </p:sp>
    </p:spTree>
    <p:extLst>
      <p:ext uri="{BB962C8B-B14F-4D97-AF65-F5344CB8AC3E}">
        <p14:creationId xmlns:p14="http://schemas.microsoft.com/office/powerpoint/2010/main" val="185601690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98</a:t>
            </a:fld>
            <a:endParaRPr lang="en-TH"/>
          </a:p>
        </p:txBody>
      </p:sp>
    </p:spTree>
    <p:extLst>
      <p:ext uri="{BB962C8B-B14F-4D97-AF65-F5344CB8AC3E}">
        <p14:creationId xmlns:p14="http://schemas.microsoft.com/office/powerpoint/2010/main" val="297061111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99</a:t>
            </a:fld>
            <a:endParaRPr lang="en-TH"/>
          </a:p>
        </p:txBody>
      </p:sp>
    </p:spTree>
    <p:extLst>
      <p:ext uri="{BB962C8B-B14F-4D97-AF65-F5344CB8AC3E}">
        <p14:creationId xmlns:p14="http://schemas.microsoft.com/office/powerpoint/2010/main" val="104552241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100</a:t>
            </a:fld>
            <a:endParaRPr lang="en-TH"/>
          </a:p>
        </p:txBody>
      </p:sp>
    </p:spTree>
    <p:extLst>
      <p:ext uri="{BB962C8B-B14F-4D97-AF65-F5344CB8AC3E}">
        <p14:creationId xmlns:p14="http://schemas.microsoft.com/office/powerpoint/2010/main" val="3708783519"/>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101</a:t>
            </a:fld>
            <a:endParaRPr lang="en-TH"/>
          </a:p>
        </p:txBody>
      </p:sp>
    </p:spTree>
    <p:extLst>
      <p:ext uri="{BB962C8B-B14F-4D97-AF65-F5344CB8AC3E}">
        <p14:creationId xmlns:p14="http://schemas.microsoft.com/office/powerpoint/2010/main" val="378990754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102</a:t>
            </a:fld>
            <a:endParaRPr lang="en-TH"/>
          </a:p>
        </p:txBody>
      </p:sp>
    </p:spTree>
    <p:extLst>
      <p:ext uri="{BB962C8B-B14F-4D97-AF65-F5344CB8AC3E}">
        <p14:creationId xmlns:p14="http://schemas.microsoft.com/office/powerpoint/2010/main" val="294401034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103</a:t>
            </a:fld>
            <a:endParaRPr lang="en-TH"/>
          </a:p>
        </p:txBody>
      </p:sp>
    </p:spTree>
    <p:extLst>
      <p:ext uri="{BB962C8B-B14F-4D97-AF65-F5344CB8AC3E}">
        <p14:creationId xmlns:p14="http://schemas.microsoft.com/office/powerpoint/2010/main" val="3708047337"/>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104</a:t>
            </a:fld>
            <a:endParaRPr lang="en-TH"/>
          </a:p>
        </p:txBody>
      </p:sp>
    </p:spTree>
    <p:extLst>
      <p:ext uri="{BB962C8B-B14F-4D97-AF65-F5344CB8AC3E}">
        <p14:creationId xmlns:p14="http://schemas.microsoft.com/office/powerpoint/2010/main" val="2639686244"/>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105</a:t>
            </a:fld>
            <a:endParaRPr lang="en-TH"/>
          </a:p>
        </p:txBody>
      </p:sp>
    </p:spTree>
    <p:extLst>
      <p:ext uri="{BB962C8B-B14F-4D97-AF65-F5344CB8AC3E}">
        <p14:creationId xmlns:p14="http://schemas.microsoft.com/office/powerpoint/2010/main" val="135386855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106</a:t>
            </a:fld>
            <a:endParaRPr lang="en-TH"/>
          </a:p>
        </p:txBody>
      </p:sp>
    </p:spTree>
    <p:extLst>
      <p:ext uri="{BB962C8B-B14F-4D97-AF65-F5344CB8AC3E}">
        <p14:creationId xmlns:p14="http://schemas.microsoft.com/office/powerpoint/2010/main" val="1591938421"/>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107</a:t>
            </a:fld>
            <a:endParaRPr lang="en-TH"/>
          </a:p>
        </p:txBody>
      </p:sp>
    </p:spTree>
    <p:extLst>
      <p:ext uri="{BB962C8B-B14F-4D97-AF65-F5344CB8AC3E}">
        <p14:creationId xmlns:p14="http://schemas.microsoft.com/office/powerpoint/2010/main" val="44135538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108</a:t>
            </a:fld>
            <a:endParaRPr lang="en-TH"/>
          </a:p>
        </p:txBody>
      </p:sp>
    </p:spTree>
    <p:extLst>
      <p:ext uri="{BB962C8B-B14F-4D97-AF65-F5344CB8AC3E}">
        <p14:creationId xmlns:p14="http://schemas.microsoft.com/office/powerpoint/2010/main" val="3596443777"/>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109</a:t>
            </a:fld>
            <a:endParaRPr lang="en-TH"/>
          </a:p>
        </p:txBody>
      </p:sp>
    </p:spTree>
    <p:extLst>
      <p:ext uri="{BB962C8B-B14F-4D97-AF65-F5344CB8AC3E}">
        <p14:creationId xmlns:p14="http://schemas.microsoft.com/office/powerpoint/2010/main" val="341874263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110</a:t>
            </a:fld>
            <a:endParaRPr lang="en-TH"/>
          </a:p>
        </p:txBody>
      </p:sp>
    </p:spTree>
    <p:extLst>
      <p:ext uri="{BB962C8B-B14F-4D97-AF65-F5344CB8AC3E}">
        <p14:creationId xmlns:p14="http://schemas.microsoft.com/office/powerpoint/2010/main" val="3677377776"/>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111</a:t>
            </a:fld>
            <a:endParaRPr lang="en-TH"/>
          </a:p>
        </p:txBody>
      </p:sp>
    </p:spTree>
    <p:extLst>
      <p:ext uri="{BB962C8B-B14F-4D97-AF65-F5344CB8AC3E}">
        <p14:creationId xmlns:p14="http://schemas.microsoft.com/office/powerpoint/2010/main" val="3184765676"/>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112</a:t>
            </a:fld>
            <a:endParaRPr lang="en-TH"/>
          </a:p>
        </p:txBody>
      </p:sp>
    </p:spTree>
    <p:extLst>
      <p:ext uri="{BB962C8B-B14F-4D97-AF65-F5344CB8AC3E}">
        <p14:creationId xmlns:p14="http://schemas.microsoft.com/office/powerpoint/2010/main" val="3988367950"/>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113</a:t>
            </a:fld>
            <a:endParaRPr lang="en-TH"/>
          </a:p>
        </p:txBody>
      </p:sp>
    </p:spTree>
    <p:extLst>
      <p:ext uri="{BB962C8B-B14F-4D97-AF65-F5344CB8AC3E}">
        <p14:creationId xmlns:p14="http://schemas.microsoft.com/office/powerpoint/2010/main" val="338150473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114</a:t>
            </a:fld>
            <a:endParaRPr lang="en-TH"/>
          </a:p>
        </p:txBody>
      </p:sp>
    </p:spTree>
    <p:extLst>
      <p:ext uri="{BB962C8B-B14F-4D97-AF65-F5344CB8AC3E}">
        <p14:creationId xmlns:p14="http://schemas.microsoft.com/office/powerpoint/2010/main" val="1198022344"/>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115</a:t>
            </a:fld>
            <a:endParaRPr lang="en-TH"/>
          </a:p>
        </p:txBody>
      </p:sp>
    </p:spTree>
    <p:extLst>
      <p:ext uri="{BB962C8B-B14F-4D97-AF65-F5344CB8AC3E}">
        <p14:creationId xmlns:p14="http://schemas.microsoft.com/office/powerpoint/2010/main" val="4247361447"/>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116</a:t>
            </a:fld>
            <a:endParaRPr lang="en-TH"/>
          </a:p>
        </p:txBody>
      </p:sp>
    </p:spTree>
    <p:extLst>
      <p:ext uri="{BB962C8B-B14F-4D97-AF65-F5344CB8AC3E}">
        <p14:creationId xmlns:p14="http://schemas.microsoft.com/office/powerpoint/2010/main" val="167822327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117</a:t>
            </a:fld>
            <a:endParaRPr lang="en-TH"/>
          </a:p>
        </p:txBody>
      </p:sp>
    </p:spTree>
    <p:extLst>
      <p:ext uri="{BB962C8B-B14F-4D97-AF65-F5344CB8AC3E}">
        <p14:creationId xmlns:p14="http://schemas.microsoft.com/office/powerpoint/2010/main" val="1604745913"/>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118</a:t>
            </a:fld>
            <a:endParaRPr lang="en-TH"/>
          </a:p>
        </p:txBody>
      </p:sp>
    </p:spTree>
    <p:extLst>
      <p:ext uri="{BB962C8B-B14F-4D97-AF65-F5344CB8AC3E}">
        <p14:creationId xmlns:p14="http://schemas.microsoft.com/office/powerpoint/2010/main" val="129356954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119</a:t>
            </a:fld>
            <a:endParaRPr lang="en-TH"/>
          </a:p>
        </p:txBody>
      </p:sp>
    </p:spTree>
    <p:extLst>
      <p:ext uri="{BB962C8B-B14F-4D97-AF65-F5344CB8AC3E}">
        <p14:creationId xmlns:p14="http://schemas.microsoft.com/office/powerpoint/2010/main" val="3537968322"/>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120</a:t>
            </a:fld>
            <a:endParaRPr lang="en-TH"/>
          </a:p>
        </p:txBody>
      </p:sp>
    </p:spTree>
    <p:extLst>
      <p:ext uri="{BB962C8B-B14F-4D97-AF65-F5344CB8AC3E}">
        <p14:creationId xmlns:p14="http://schemas.microsoft.com/office/powerpoint/2010/main" val="2011871903"/>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121</a:t>
            </a:fld>
            <a:endParaRPr lang="en-TH"/>
          </a:p>
        </p:txBody>
      </p:sp>
    </p:spTree>
    <p:extLst>
      <p:ext uri="{BB962C8B-B14F-4D97-AF65-F5344CB8AC3E}">
        <p14:creationId xmlns:p14="http://schemas.microsoft.com/office/powerpoint/2010/main" val="2622518958"/>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122</a:t>
            </a:fld>
            <a:endParaRPr lang="en-TH"/>
          </a:p>
        </p:txBody>
      </p:sp>
    </p:spTree>
    <p:extLst>
      <p:ext uri="{BB962C8B-B14F-4D97-AF65-F5344CB8AC3E}">
        <p14:creationId xmlns:p14="http://schemas.microsoft.com/office/powerpoint/2010/main" val="96305372"/>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123</a:t>
            </a:fld>
            <a:endParaRPr lang="en-TH"/>
          </a:p>
        </p:txBody>
      </p:sp>
    </p:spTree>
    <p:extLst>
      <p:ext uri="{BB962C8B-B14F-4D97-AF65-F5344CB8AC3E}">
        <p14:creationId xmlns:p14="http://schemas.microsoft.com/office/powerpoint/2010/main" val="1961563526"/>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124</a:t>
            </a:fld>
            <a:endParaRPr lang="en-TH"/>
          </a:p>
        </p:txBody>
      </p:sp>
    </p:spTree>
    <p:extLst>
      <p:ext uri="{BB962C8B-B14F-4D97-AF65-F5344CB8AC3E}">
        <p14:creationId xmlns:p14="http://schemas.microsoft.com/office/powerpoint/2010/main" val="4219326146"/>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125</a:t>
            </a:fld>
            <a:endParaRPr lang="en-TH"/>
          </a:p>
        </p:txBody>
      </p:sp>
    </p:spTree>
    <p:extLst>
      <p:ext uri="{BB962C8B-B14F-4D97-AF65-F5344CB8AC3E}">
        <p14:creationId xmlns:p14="http://schemas.microsoft.com/office/powerpoint/2010/main" val="964298845"/>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126</a:t>
            </a:fld>
            <a:endParaRPr lang="en-TH"/>
          </a:p>
        </p:txBody>
      </p:sp>
    </p:spTree>
    <p:extLst>
      <p:ext uri="{BB962C8B-B14F-4D97-AF65-F5344CB8AC3E}">
        <p14:creationId xmlns:p14="http://schemas.microsoft.com/office/powerpoint/2010/main" val="2889200899"/>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127</a:t>
            </a:fld>
            <a:endParaRPr lang="en-TH"/>
          </a:p>
        </p:txBody>
      </p:sp>
    </p:spTree>
    <p:extLst>
      <p:ext uri="{BB962C8B-B14F-4D97-AF65-F5344CB8AC3E}">
        <p14:creationId xmlns:p14="http://schemas.microsoft.com/office/powerpoint/2010/main" val="337356245"/>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128</a:t>
            </a:fld>
            <a:endParaRPr lang="en-TH"/>
          </a:p>
        </p:txBody>
      </p:sp>
    </p:spTree>
    <p:extLst>
      <p:ext uri="{BB962C8B-B14F-4D97-AF65-F5344CB8AC3E}">
        <p14:creationId xmlns:p14="http://schemas.microsoft.com/office/powerpoint/2010/main" val="1601350255"/>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129</a:t>
            </a:fld>
            <a:endParaRPr lang="en-TH"/>
          </a:p>
        </p:txBody>
      </p:sp>
    </p:spTree>
    <p:extLst>
      <p:ext uri="{BB962C8B-B14F-4D97-AF65-F5344CB8AC3E}">
        <p14:creationId xmlns:p14="http://schemas.microsoft.com/office/powerpoint/2010/main" val="1428050692"/>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130</a:t>
            </a:fld>
            <a:endParaRPr lang="en-TH"/>
          </a:p>
        </p:txBody>
      </p:sp>
    </p:spTree>
    <p:extLst>
      <p:ext uri="{BB962C8B-B14F-4D97-AF65-F5344CB8AC3E}">
        <p14:creationId xmlns:p14="http://schemas.microsoft.com/office/powerpoint/2010/main" val="3946688859"/>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131</a:t>
            </a:fld>
            <a:endParaRPr lang="en-TH"/>
          </a:p>
        </p:txBody>
      </p:sp>
    </p:spTree>
    <p:extLst>
      <p:ext uri="{BB962C8B-B14F-4D97-AF65-F5344CB8AC3E}">
        <p14:creationId xmlns:p14="http://schemas.microsoft.com/office/powerpoint/2010/main" val="4159452575"/>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132</a:t>
            </a:fld>
            <a:endParaRPr lang="en-TH"/>
          </a:p>
        </p:txBody>
      </p:sp>
    </p:spTree>
    <p:extLst>
      <p:ext uri="{BB962C8B-B14F-4D97-AF65-F5344CB8AC3E}">
        <p14:creationId xmlns:p14="http://schemas.microsoft.com/office/powerpoint/2010/main" val="2016707564"/>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133</a:t>
            </a:fld>
            <a:endParaRPr lang="en-TH"/>
          </a:p>
        </p:txBody>
      </p:sp>
    </p:spTree>
    <p:extLst>
      <p:ext uri="{BB962C8B-B14F-4D97-AF65-F5344CB8AC3E}">
        <p14:creationId xmlns:p14="http://schemas.microsoft.com/office/powerpoint/2010/main" val="973805503"/>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134</a:t>
            </a:fld>
            <a:endParaRPr lang="en-TH"/>
          </a:p>
        </p:txBody>
      </p:sp>
    </p:spTree>
    <p:extLst>
      <p:ext uri="{BB962C8B-B14F-4D97-AF65-F5344CB8AC3E}">
        <p14:creationId xmlns:p14="http://schemas.microsoft.com/office/powerpoint/2010/main" val="3591839306"/>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135</a:t>
            </a:fld>
            <a:endParaRPr lang="en-TH"/>
          </a:p>
        </p:txBody>
      </p:sp>
    </p:spTree>
    <p:extLst>
      <p:ext uri="{BB962C8B-B14F-4D97-AF65-F5344CB8AC3E}">
        <p14:creationId xmlns:p14="http://schemas.microsoft.com/office/powerpoint/2010/main" val="3671336889"/>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136</a:t>
            </a:fld>
            <a:endParaRPr lang="en-TH"/>
          </a:p>
        </p:txBody>
      </p:sp>
    </p:spTree>
    <p:extLst>
      <p:ext uri="{BB962C8B-B14F-4D97-AF65-F5344CB8AC3E}">
        <p14:creationId xmlns:p14="http://schemas.microsoft.com/office/powerpoint/2010/main" val="3662423087"/>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137</a:t>
            </a:fld>
            <a:endParaRPr lang="en-TH"/>
          </a:p>
        </p:txBody>
      </p:sp>
    </p:spTree>
    <p:extLst>
      <p:ext uri="{BB962C8B-B14F-4D97-AF65-F5344CB8AC3E}">
        <p14:creationId xmlns:p14="http://schemas.microsoft.com/office/powerpoint/2010/main" val="1156088353"/>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138</a:t>
            </a:fld>
            <a:endParaRPr lang="en-TH"/>
          </a:p>
        </p:txBody>
      </p:sp>
    </p:spTree>
    <p:extLst>
      <p:ext uri="{BB962C8B-B14F-4D97-AF65-F5344CB8AC3E}">
        <p14:creationId xmlns:p14="http://schemas.microsoft.com/office/powerpoint/2010/main" val="235904387"/>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139</a:t>
            </a:fld>
            <a:endParaRPr lang="en-TH"/>
          </a:p>
        </p:txBody>
      </p:sp>
    </p:spTree>
    <p:extLst>
      <p:ext uri="{BB962C8B-B14F-4D97-AF65-F5344CB8AC3E}">
        <p14:creationId xmlns:p14="http://schemas.microsoft.com/office/powerpoint/2010/main" val="2141275144"/>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140</a:t>
            </a:fld>
            <a:endParaRPr lang="en-TH"/>
          </a:p>
        </p:txBody>
      </p:sp>
    </p:spTree>
    <p:extLst>
      <p:ext uri="{BB962C8B-B14F-4D97-AF65-F5344CB8AC3E}">
        <p14:creationId xmlns:p14="http://schemas.microsoft.com/office/powerpoint/2010/main" val="3929251700"/>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141</a:t>
            </a:fld>
            <a:endParaRPr lang="en-TH"/>
          </a:p>
        </p:txBody>
      </p:sp>
    </p:spTree>
    <p:extLst>
      <p:ext uri="{BB962C8B-B14F-4D97-AF65-F5344CB8AC3E}">
        <p14:creationId xmlns:p14="http://schemas.microsoft.com/office/powerpoint/2010/main" val="1845706163"/>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142</a:t>
            </a:fld>
            <a:endParaRPr lang="en-TH"/>
          </a:p>
        </p:txBody>
      </p:sp>
    </p:spTree>
    <p:extLst>
      <p:ext uri="{BB962C8B-B14F-4D97-AF65-F5344CB8AC3E}">
        <p14:creationId xmlns:p14="http://schemas.microsoft.com/office/powerpoint/2010/main" val="648049930"/>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143</a:t>
            </a:fld>
            <a:endParaRPr lang="en-TH"/>
          </a:p>
        </p:txBody>
      </p:sp>
    </p:spTree>
    <p:extLst>
      <p:ext uri="{BB962C8B-B14F-4D97-AF65-F5344CB8AC3E}">
        <p14:creationId xmlns:p14="http://schemas.microsoft.com/office/powerpoint/2010/main" val="2705626096"/>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144</a:t>
            </a:fld>
            <a:endParaRPr lang="en-TH"/>
          </a:p>
        </p:txBody>
      </p:sp>
    </p:spTree>
    <p:extLst>
      <p:ext uri="{BB962C8B-B14F-4D97-AF65-F5344CB8AC3E}">
        <p14:creationId xmlns:p14="http://schemas.microsoft.com/office/powerpoint/2010/main" val="3077125918"/>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4BD44F67-C2B6-944A-812C-B8CCD34BEC47}" type="slidenum">
              <a:rPr lang="en-TH" smtClean="0"/>
              <a:t>145</a:t>
            </a:fld>
            <a:endParaRPr lang="en-TH"/>
          </a:p>
        </p:txBody>
      </p:sp>
    </p:spTree>
    <p:extLst>
      <p:ext uri="{BB962C8B-B14F-4D97-AF65-F5344CB8AC3E}">
        <p14:creationId xmlns:p14="http://schemas.microsoft.com/office/powerpoint/2010/main" val="91511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5" y="4352544"/>
            <a:ext cx="6801612" cy="1239894"/>
          </a:xfrm>
          <a:noFill/>
        </p:spPr>
        <p:txBody>
          <a:bodyPr>
            <a:normAutofit/>
          </a:bodyPr>
          <a:lstStyle>
            <a:lvl1pPr marL="0" indent="0" algn="ctr">
              <a:buNone/>
              <a:defRPr sz="2000">
                <a:solidFill>
                  <a:schemeClr val="tx1">
                    <a:lumMod val="75000"/>
                    <a:lumOff val="25000"/>
                  </a:schemeClr>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60491B8F-7914-7849-97D9-D47CFD0B214A}" type="datetimeFigureOut">
              <a:rPr lang="en-TH" smtClean="0"/>
              <a:t>25/6/2020 R</a:t>
            </a:fld>
            <a:endParaRPr lang="en-TH"/>
          </a:p>
        </p:txBody>
      </p:sp>
      <p:sp>
        <p:nvSpPr>
          <p:cNvPr id="8" name="Footer Placeholder 7"/>
          <p:cNvSpPr>
            <a:spLocks noGrp="1"/>
          </p:cNvSpPr>
          <p:nvPr>
            <p:ph type="ftr" sz="quarter" idx="11"/>
          </p:nvPr>
        </p:nvSpPr>
        <p:spPr/>
        <p:txBody>
          <a:bodyPr/>
          <a:lstStyle/>
          <a:p>
            <a:endParaRPr lang="en-TH"/>
          </a:p>
        </p:txBody>
      </p:sp>
      <p:sp>
        <p:nvSpPr>
          <p:cNvPr id="9" name="Slide Number Placeholder 8"/>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3624633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491B8F-7914-7849-97D9-D47CFD0B214A}" type="datetimeFigureOut">
              <a:rPr lang="en-TH" smtClean="0"/>
              <a:t>25/6/2020 R</a:t>
            </a:fld>
            <a:endParaRPr lang="en-TH"/>
          </a:p>
        </p:txBody>
      </p:sp>
      <p:sp>
        <p:nvSpPr>
          <p:cNvPr id="8" name="Footer Placeholder 7"/>
          <p:cNvSpPr>
            <a:spLocks noGrp="1"/>
          </p:cNvSpPr>
          <p:nvPr>
            <p:ph type="ftr" sz="quarter" idx="11"/>
          </p:nvPr>
        </p:nvSpPr>
        <p:spPr/>
        <p:txBody>
          <a:bodyPr/>
          <a:lstStyle/>
          <a:p>
            <a:endParaRPr lang="en-TH"/>
          </a:p>
        </p:txBody>
      </p:sp>
      <p:sp>
        <p:nvSpPr>
          <p:cNvPr id="9" name="Slide Number Placeholder 8"/>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1237472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5" y="4352465"/>
            <a:ext cx="6801612" cy="1265082"/>
          </a:xfrm>
        </p:spPr>
        <p:txBody>
          <a:bodyPr anchor="t" anchorCtr="1">
            <a:normAutofit/>
          </a:bodyPr>
          <a:lstStyle>
            <a:lvl1pPr marL="0" indent="0">
              <a:buNone/>
              <a:defRPr sz="20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60491B8F-7914-7849-97D9-D47CFD0B214A}" type="datetimeFigureOut">
              <a:rPr lang="en-TH" smtClean="0"/>
              <a:t>25/6/2020 R</a:t>
            </a:fld>
            <a:endParaRPr lang="en-TH"/>
          </a:p>
        </p:txBody>
      </p:sp>
      <p:sp>
        <p:nvSpPr>
          <p:cNvPr id="8" name="Footer Placeholder 7"/>
          <p:cNvSpPr>
            <a:spLocks noGrp="1"/>
          </p:cNvSpPr>
          <p:nvPr>
            <p:ph type="ftr" sz="quarter" idx="11"/>
          </p:nvPr>
        </p:nvSpPr>
        <p:spPr/>
        <p:txBody>
          <a:bodyPr/>
          <a:lstStyle/>
          <a:p>
            <a:endParaRPr lang="en-TH"/>
          </a:p>
        </p:txBody>
      </p:sp>
      <p:sp>
        <p:nvSpPr>
          <p:cNvPr id="9" name="Slide Number Placeholder 8"/>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3927845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7"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60491B8F-7914-7849-97D9-D47CFD0B214A}" type="datetimeFigureOut">
              <a:rPr lang="en-TH" smtClean="0"/>
              <a:t>25/6/2020 R</a:t>
            </a:fld>
            <a:endParaRPr lang="en-TH"/>
          </a:p>
        </p:txBody>
      </p:sp>
      <p:sp>
        <p:nvSpPr>
          <p:cNvPr id="9" name="Footer Placeholder 8"/>
          <p:cNvSpPr>
            <a:spLocks noGrp="1"/>
          </p:cNvSpPr>
          <p:nvPr>
            <p:ph type="ftr" sz="quarter" idx="11"/>
          </p:nvPr>
        </p:nvSpPr>
        <p:spPr/>
        <p:txBody>
          <a:bodyPr/>
          <a:lstStyle/>
          <a:p>
            <a:endParaRPr lang="en-TH"/>
          </a:p>
        </p:txBody>
      </p:sp>
      <p:sp>
        <p:nvSpPr>
          <p:cNvPr id="10" name="Slide Number Placeholder 9"/>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3321767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5"/>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189" indent="0">
              <a:buNone/>
              <a:defRPr sz="19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7"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5"/>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189" indent="0">
              <a:buNone/>
              <a:defRPr sz="19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0491B8F-7914-7849-97D9-D47CFD0B214A}" type="datetimeFigureOut">
              <a:rPr lang="en-TH" smtClean="0"/>
              <a:t>25/6/2020 R</a:t>
            </a:fld>
            <a:endParaRPr lang="en-TH"/>
          </a:p>
        </p:txBody>
      </p:sp>
      <p:sp>
        <p:nvSpPr>
          <p:cNvPr id="8" name="Footer Placeholder 7"/>
          <p:cNvSpPr>
            <a:spLocks noGrp="1"/>
          </p:cNvSpPr>
          <p:nvPr>
            <p:ph type="ftr" sz="quarter" idx="11"/>
          </p:nvPr>
        </p:nvSpPr>
        <p:spPr/>
        <p:txBody>
          <a:bodyPr/>
          <a:lstStyle/>
          <a:p>
            <a:endParaRPr lang="en-TH"/>
          </a:p>
        </p:txBody>
      </p:sp>
      <p:sp>
        <p:nvSpPr>
          <p:cNvPr id="9" name="Slide Number Placeholder 8"/>
          <p:cNvSpPr>
            <a:spLocks noGrp="1"/>
          </p:cNvSpPr>
          <p:nvPr>
            <p:ph type="sldNum" sz="quarter" idx="12"/>
          </p:nvPr>
        </p:nvSpPr>
        <p:spPr/>
        <p:txBody>
          <a:bodyPr/>
          <a:lstStyle/>
          <a:p>
            <a:fld id="{22A7A8E9-58B2-E440-B01C-99B2B1227744}" type="slidenum">
              <a:rPr lang="en-TH" smtClean="0"/>
              <a:t>‹#›</a:t>
            </a:fld>
            <a:endParaRPr lang="en-TH"/>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207103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0491B8F-7914-7849-97D9-D47CFD0B214A}" type="datetimeFigureOut">
              <a:rPr lang="en-TH" smtClean="0"/>
              <a:t>25/6/2020 R</a:t>
            </a:fld>
            <a:endParaRPr lang="en-TH"/>
          </a:p>
        </p:txBody>
      </p:sp>
      <p:sp>
        <p:nvSpPr>
          <p:cNvPr id="4" name="Footer Placeholder 3"/>
          <p:cNvSpPr>
            <a:spLocks noGrp="1"/>
          </p:cNvSpPr>
          <p:nvPr>
            <p:ph type="ftr" sz="quarter" idx="11"/>
          </p:nvPr>
        </p:nvSpPr>
        <p:spPr/>
        <p:txBody>
          <a:bodyPr/>
          <a:lstStyle/>
          <a:p>
            <a:endParaRPr lang="en-TH"/>
          </a:p>
        </p:txBody>
      </p:sp>
      <p:sp>
        <p:nvSpPr>
          <p:cNvPr id="5" name="Slide Number Placeholder 4"/>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444544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491B8F-7914-7849-97D9-D47CFD0B214A}" type="datetimeFigureOut">
              <a:rPr lang="en-TH" smtClean="0"/>
              <a:t>25/6/2020 R</a:t>
            </a:fld>
            <a:endParaRPr lang="en-TH"/>
          </a:p>
        </p:txBody>
      </p:sp>
      <p:sp>
        <p:nvSpPr>
          <p:cNvPr id="3" name="Footer Placeholder 2"/>
          <p:cNvSpPr>
            <a:spLocks noGrp="1"/>
          </p:cNvSpPr>
          <p:nvPr>
            <p:ph type="ftr" sz="quarter" idx="11"/>
          </p:nvPr>
        </p:nvSpPr>
        <p:spPr/>
        <p:txBody>
          <a:bodyPr/>
          <a:lstStyle/>
          <a:p>
            <a:endParaRPr lang="en-TH"/>
          </a:p>
        </p:txBody>
      </p:sp>
      <p:sp>
        <p:nvSpPr>
          <p:cNvPr id="4" name="Slide Number Placeholder 3"/>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2375906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30"/>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60491B8F-7914-7849-97D9-D47CFD0B214A}" type="datetimeFigureOut">
              <a:rPr lang="en-TH" smtClean="0"/>
              <a:t>25/6/2020 R</a:t>
            </a:fld>
            <a:endParaRPr lang="en-TH"/>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TH"/>
          </a:p>
        </p:txBody>
      </p:sp>
      <p:sp>
        <p:nvSpPr>
          <p:cNvPr id="11" name="Slide Number Placeholder 10"/>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250335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2"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9"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6001"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20"/>
            <a:ext cx="3794760" cy="2194037"/>
          </a:xfrm>
        </p:spPr>
        <p:txBody>
          <a:bodyPr anchor="t" anchorCtr="1">
            <a:normAutofit/>
          </a:bodyPr>
          <a:lstStyle>
            <a:lvl1pPr marL="0" indent="0" algn="ctr">
              <a:buNone/>
              <a:defRPr sz="1500">
                <a:solidFill>
                  <a:srgbClr val="FFFFFF"/>
                </a:soli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60491B8F-7914-7849-97D9-D47CFD0B214A}" type="datetimeFigureOut">
              <a:rPr lang="en-TH" smtClean="0"/>
              <a:t>25/6/2020 R</a:t>
            </a:fld>
            <a:endParaRPr lang="en-TH"/>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TH"/>
          </a:p>
        </p:txBody>
      </p:sp>
      <p:sp>
        <p:nvSpPr>
          <p:cNvPr id="10" name="Slide Number Placeholder 9"/>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3882587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91B8F-7914-7849-97D9-D47CFD0B214A}" type="datetimeFigureOut">
              <a:rPr lang="en-TH" smtClean="0"/>
              <a:t>25/6/2020 R</a:t>
            </a:fld>
            <a:endParaRPr lang="en-TH"/>
          </a:p>
        </p:txBody>
      </p:sp>
      <p:sp>
        <p:nvSpPr>
          <p:cNvPr id="5" name="Footer Placeholder 4"/>
          <p:cNvSpPr>
            <a:spLocks noGrp="1"/>
          </p:cNvSpPr>
          <p:nvPr>
            <p:ph type="ftr" sz="quarter" idx="11"/>
          </p:nvPr>
        </p:nvSpPr>
        <p:spPr/>
        <p:txBody>
          <a:bodyPr/>
          <a:lstStyle/>
          <a:p>
            <a:endParaRPr lang="en-TH"/>
          </a:p>
        </p:txBody>
      </p:sp>
      <p:sp>
        <p:nvSpPr>
          <p:cNvPr id="6" name="Slide Number Placeholder 5"/>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2315851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7"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91B8F-7914-7849-97D9-D47CFD0B214A}" type="datetimeFigureOut">
              <a:rPr lang="en-TH" smtClean="0"/>
              <a:t>25/6/2020 R</a:t>
            </a:fld>
            <a:endParaRPr lang="en-TH"/>
          </a:p>
        </p:txBody>
      </p:sp>
      <p:sp>
        <p:nvSpPr>
          <p:cNvPr id="5" name="Footer Placeholder 4"/>
          <p:cNvSpPr>
            <a:spLocks noGrp="1"/>
          </p:cNvSpPr>
          <p:nvPr>
            <p:ph type="ftr" sz="quarter" idx="11"/>
          </p:nvPr>
        </p:nvSpPr>
        <p:spPr/>
        <p:txBody>
          <a:bodyPr/>
          <a:lstStyle/>
          <a:p>
            <a:endParaRPr lang="en-TH"/>
          </a:p>
        </p:txBody>
      </p:sp>
      <p:sp>
        <p:nvSpPr>
          <p:cNvPr id="6" name="Slide Number Placeholder 5"/>
          <p:cNvSpPr>
            <a:spLocks noGrp="1"/>
          </p:cNvSpPr>
          <p:nvPr>
            <p:ph type="sldNum" sz="quarter" idx="12"/>
          </p:nvPr>
        </p:nvSpPr>
        <p:spPr/>
        <p:txBody>
          <a:bodyPr/>
          <a:lstStyle/>
          <a:p>
            <a:fld id="{22A7A8E9-58B2-E440-B01C-99B2B1227744}" type="slidenum">
              <a:rPr lang="en-TH" smtClean="0"/>
              <a:t>‹#›</a:t>
            </a:fld>
            <a:endParaRPr lang="en-TH"/>
          </a:p>
        </p:txBody>
      </p:sp>
    </p:spTree>
    <p:extLst>
      <p:ext uri="{BB962C8B-B14F-4D97-AF65-F5344CB8AC3E}">
        <p14:creationId xmlns:p14="http://schemas.microsoft.com/office/powerpoint/2010/main" val="3412775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6"/>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7" cy="323968"/>
          </a:xfrm>
          <a:prstGeom prst="rect">
            <a:avLst/>
          </a:prstGeom>
        </p:spPr>
        <p:txBody>
          <a:bodyPr vert="horz" lIns="91440" tIns="45720" rIns="91440" bIns="45720" rtlCol="0" anchor="ctr"/>
          <a:lstStyle>
            <a:lvl1pPr algn="r">
              <a:defRPr sz="1051">
                <a:solidFill>
                  <a:schemeClr val="tx1">
                    <a:alpha val="70000"/>
                  </a:schemeClr>
                </a:solidFill>
              </a:defRPr>
            </a:lvl1pPr>
          </a:lstStyle>
          <a:p>
            <a:fld id="{60491B8F-7914-7849-97D9-D47CFD0B214A}" type="datetimeFigureOut">
              <a:rPr lang="en-TH" smtClean="0"/>
              <a:t>25/6/2020 R</a:t>
            </a:fld>
            <a:endParaRPr lang="en-TH"/>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1">
                <a:solidFill>
                  <a:schemeClr val="tx1">
                    <a:alpha val="70000"/>
                  </a:schemeClr>
                </a:solidFill>
              </a:defRPr>
            </a:lvl1pPr>
          </a:lstStyle>
          <a:p>
            <a:endParaRPr lang="en-TH"/>
          </a:p>
        </p:txBody>
      </p:sp>
      <p:sp>
        <p:nvSpPr>
          <p:cNvPr id="6" name="Slide Number Placeholder 5"/>
          <p:cNvSpPr>
            <a:spLocks noGrp="1"/>
          </p:cNvSpPr>
          <p:nvPr>
            <p:ph type="sldNum" sz="quarter" idx="4"/>
          </p:nvPr>
        </p:nvSpPr>
        <p:spPr>
          <a:xfrm>
            <a:off x="10758923"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22A7A8E9-58B2-E440-B01C-99B2B1227744}" type="slidenum">
              <a:rPr lang="en-TH" smtClean="0"/>
              <a:t>‹#›</a:t>
            </a:fld>
            <a:endParaRPr lang="en-TH"/>
          </a:p>
        </p:txBody>
      </p:sp>
    </p:spTree>
    <p:extLst>
      <p:ext uri="{BB962C8B-B14F-4D97-AF65-F5344CB8AC3E}">
        <p14:creationId xmlns:p14="http://schemas.microsoft.com/office/powerpoint/2010/main" val="2812243539"/>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xStyles>
    <p:titleStyle>
      <a:lvl1pPr algn="ctr" defTabSz="914377"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microsoft.com/office/2007/relationships/hdphoto" Target="../media/hdphoto1.wdp"/><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microsoft.com/office/2007/relationships/hdphoto" Target="../media/hdphoto4.wdp"/><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17.png"/><Relationship Id="rId5" Type="http://schemas.microsoft.com/office/2007/relationships/hdphoto" Target="../media/hdphoto3.wdp"/><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microsoft.com/office/2007/relationships/hdphoto" Target="../media/hdphoto5.wdp"/></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microsoft.com/office/2007/relationships/hdphoto" Target="../media/hdphoto6.wdp"/></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microsoft.com/office/2007/relationships/hdphoto" Target="../media/hdphoto7.wdp"/></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microsoft.com/office/2007/relationships/hdphoto" Target="../media/hdphoto8.wdp"/></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microsoft.com/office/2007/relationships/hdphoto" Target="../media/hdphoto9.wdp"/></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microsoft.com/office/2007/relationships/hdphoto" Target="../media/hdphoto10.wdp"/></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microsoft.com/office/2007/relationships/hdphoto" Target="../media/hdphoto11.wdp"/></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microsoft.com/office/2007/relationships/hdphoto" Target="../media/hdphoto12.wdp"/></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5.xml"/><Relationship Id="rId1" Type="http://schemas.openxmlformats.org/officeDocument/2006/relationships/slideLayout" Target="../slideLayouts/slideLayout5.xml"/><Relationship Id="rId6" Type="http://schemas.openxmlformats.org/officeDocument/2006/relationships/image" Target="../media/image32.png"/><Relationship Id="rId5" Type="http://schemas.microsoft.com/office/2007/relationships/hdphoto" Target="../media/hdphoto13.wdp"/><Relationship Id="rId4" Type="http://schemas.openxmlformats.org/officeDocument/2006/relationships/image" Target="../media/image31.png"/></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6.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8.xml"/><Relationship Id="rId1" Type="http://schemas.openxmlformats.org/officeDocument/2006/relationships/slideLayout" Target="../slideLayouts/slideLayout5.xml"/><Relationship Id="rId4" Type="http://schemas.microsoft.com/office/2007/relationships/hdphoto" Target="../media/hdphoto14.wdp"/></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0.xml"/><Relationship Id="rId1" Type="http://schemas.openxmlformats.org/officeDocument/2006/relationships/slideLayout" Target="../slideLayouts/slideLayout5.xml"/><Relationship Id="rId5" Type="http://schemas.openxmlformats.org/officeDocument/2006/relationships/image" Target="../media/image13.png"/><Relationship Id="rId4" Type="http://schemas.microsoft.com/office/2007/relationships/hdphoto" Target="../media/hdphoto15.wdp"/></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microsoft.com/office/2007/relationships/hdphoto" Target="../media/hdphoto16.wdp"/></Relationships>
</file>

<file path=ppt/slides/_rels/slide5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59.xml"/><Relationship Id="rId1" Type="http://schemas.openxmlformats.org/officeDocument/2006/relationships/slideLayout" Target="../slideLayouts/slideLayout5.xml"/><Relationship Id="rId4" Type="http://schemas.openxmlformats.org/officeDocument/2006/relationships/image" Target="../media/image41.png"/></Relationships>
</file>

<file path=ppt/slides/_rels/slide6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0.xml"/><Relationship Id="rId1" Type="http://schemas.openxmlformats.org/officeDocument/2006/relationships/slideLayout" Target="../slideLayouts/slideLayout5.xml"/><Relationship Id="rId4" Type="http://schemas.microsoft.com/office/2007/relationships/hdphoto" Target="../media/hdphoto17.wdp"/></Relationships>
</file>

<file path=ppt/slides/_rels/slide6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4.xml"/><Relationship Id="rId1" Type="http://schemas.openxmlformats.org/officeDocument/2006/relationships/slideLayout" Target="../slideLayouts/slideLayout5.xml"/><Relationship Id="rId4" Type="http://schemas.openxmlformats.org/officeDocument/2006/relationships/image" Target="../media/image40.png"/></Relationships>
</file>

<file path=ppt/slides/_rels/slide6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5.xml"/><Relationship Id="rId1" Type="http://schemas.openxmlformats.org/officeDocument/2006/relationships/slideLayout" Target="../slideLayouts/slideLayout5.xml"/><Relationship Id="rId5" Type="http://schemas.openxmlformats.org/officeDocument/2006/relationships/image" Target="../media/image5.png"/><Relationship Id="rId4" Type="http://schemas.microsoft.com/office/2007/relationships/hdphoto" Target="../media/hdphoto18.wdp"/></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71.xml"/><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2.xml"/><Relationship Id="rId1" Type="http://schemas.openxmlformats.org/officeDocument/2006/relationships/slideLayout" Target="../slideLayouts/slideLayout5.xml"/><Relationship Id="rId4" Type="http://schemas.microsoft.com/office/2007/relationships/hdphoto" Target="../media/hdphoto19.wdp"/></Relationships>
</file>

<file path=ppt/slides/_rels/slide7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73.xml"/><Relationship Id="rId1" Type="http://schemas.openxmlformats.org/officeDocument/2006/relationships/slideLayout" Target="../slideLayouts/slideLayout5.xml"/><Relationship Id="rId5" Type="http://schemas.openxmlformats.org/officeDocument/2006/relationships/image" Target="../media/image2.png"/><Relationship Id="rId4" Type="http://schemas.microsoft.com/office/2007/relationships/hdphoto" Target="../media/hdphoto20.wdp"/></Relationships>
</file>

<file path=ppt/slides/_rels/slide7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4.xml"/><Relationship Id="rId1" Type="http://schemas.openxmlformats.org/officeDocument/2006/relationships/slideLayout" Target="../slideLayouts/slideLayout5.xml"/><Relationship Id="rId5" Type="http://schemas.openxmlformats.org/officeDocument/2006/relationships/image" Target="../media/image49.png"/><Relationship Id="rId4" Type="http://schemas.microsoft.com/office/2007/relationships/hdphoto" Target="../media/hdphoto21.wdp"/></Relationships>
</file>

<file path=ppt/slides/_rels/slide7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75.xml"/><Relationship Id="rId1" Type="http://schemas.openxmlformats.org/officeDocument/2006/relationships/slideLayout" Target="../slideLayouts/slideLayout5.xml"/><Relationship Id="rId6" Type="http://schemas.microsoft.com/office/2007/relationships/hdphoto" Target="../media/hdphoto23.wdp"/><Relationship Id="rId5" Type="http://schemas.openxmlformats.org/officeDocument/2006/relationships/image" Target="../media/image51.png"/><Relationship Id="rId4" Type="http://schemas.microsoft.com/office/2007/relationships/hdphoto" Target="../media/hdphoto22.wdp"/></Relationships>
</file>

<file path=ppt/slides/_rels/slide7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76.xml"/><Relationship Id="rId1" Type="http://schemas.openxmlformats.org/officeDocument/2006/relationships/slideLayout" Target="../slideLayouts/slideLayout5.xml"/><Relationship Id="rId4" Type="http://schemas.openxmlformats.org/officeDocument/2006/relationships/image" Target="../media/image53.png"/></Relationships>
</file>

<file path=ppt/slides/_rels/slide7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7.xml"/><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8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8.xml"/><Relationship Id="rId1" Type="http://schemas.openxmlformats.org/officeDocument/2006/relationships/slideLayout" Target="../slideLayouts/slideLayout5.xml"/><Relationship Id="rId4" Type="http://schemas.openxmlformats.org/officeDocument/2006/relationships/image" Target="../media/image55.png"/></Relationships>
</file>

<file path=ppt/slides/_rels/slide8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5.xml"/></Relationships>
</file>

<file path=ppt/slides/_rels/slide8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3.xml"/><Relationship Id="rId1" Type="http://schemas.openxmlformats.org/officeDocument/2006/relationships/slideLayout" Target="../slideLayouts/slideLayout5.xml"/><Relationship Id="rId5" Type="http://schemas.openxmlformats.org/officeDocument/2006/relationships/image" Target="../media/image58.png"/><Relationship Id="rId4" Type="http://schemas.microsoft.com/office/2007/relationships/hdphoto" Target="../media/hdphoto24.wdp"/></Relationships>
</file>

<file path=ppt/slides/_rels/slide8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4.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85.xml"/><Relationship Id="rId1" Type="http://schemas.openxmlformats.org/officeDocument/2006/relationships/slideLayout" Target="../slideLayouts/slideLayout5.xml"/><Relationship Id="rId4" Type="http://schemas.microsoft.com/office/2007/relationships/hdphoto" Target="../media/hdphoto25.wdp"/></Relationships>
</file>

<file path=ppt/slides/_rels/slide8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86.xml"/><Relationship Id="rId1" Type="http://schemas.openxmlformats.org/officeDocument/2006/relationships/slideLayout" Target="../slideLayouts/slideLayout5.xml"/><Relationship Id="rId4" Type="http://schemas.microsoft.com/office/2007/relationships/hdphoto" Target="../media/hdphoto26.wdp"/></Relationships>
</file>

<file path=ppt/slides/_rels/slide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7.xml"/><Relationship Id="rId1" Type="http://schemas.openxmlformats.org/officeDocument/2006/relationships/slideLayout" Target="../slideLayouts/slideLayout5.xml"/><Relationship Id="rId6" Type="http://schemas.openxmlformats.org/officeDocument/2006/relationships/image" Target="../media/image62.png"/><Relationship Id="rId5" Type="http://schemas.openxmlformats.org/officeDocument/2006/relationships/image" Target="../media/image38.png"/><Relationship Id="rId4" Type="http://schemas.microsoft.com/office/2007/relationships/hdphoto" Target="../media/hdphoto27.wdp"/></Relationships>
</file>

<file path=ppt/slides/_rels/slide9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88.xml"/><Relationship Id="rId1" Type="http://schemas.openxmlformats.org/officeDocument/2006/relationships/slideLayout" Target="../slideLayouts/slideLayout5.xml"/><Relationship Id="rId4" Type="http://schemas.microsoft.com/office/2007/relationships/hdphoto" Target="../media/hdphoto28.wdp"/></Relationships>
</file>

<file path=ppt/slides/_rels/slide9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9.xml"/><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8" Type="http://schemas.microsoft.com/office/2007/relationships/hdphoto" Target="../media/hdphoto30.wdp"/><Relationship Id="rId3" Type="http://schemas.openxmlformats.org/officeDocument/2006/relationships/image" Target="../media/image2.png"/><Relationship Id="rId7" Type="http://schemas.openxmlformats.org/officeDocument/2006/relationships/image" Target="../media/image66.png"/><Relationship Id="rId2" Type="http://schemas.openxmlformats.org/officeDocument/2006/relationships/notesSlide" Target="../notesSlides/notesSlide90.xml"/><Relationship Id="rId1" Type="http://schemas.openxmlformats.org/officeDocument/2006/relationships/slideLayout" Target="../slideLayouts/slideLayout5.xml"/><Relationship Id="rId6" Type="http://schemas.openxmlformats.org/officeDocument/2006/relationships/image" Target="../media/image5.png"/><Relationship Id="rId5" Type="http://schemas.microsoft.com/office/2007/relationships/hdphoto" Target="../media/hdphoto29.wdp"/><Relationship Id="rId4" Type="http://schemas.openxmlformats.org/officeDocument/2006/relationships/image" Target="../media/image65.png"/></Relationships>
</file>

<file path=ppt/slides/_rels/slide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1.xml"/><Relationship Id="rId1" Type="http://schemas.openxmlformats.org/officeDocument/2006/relationships/slideLayout" Target="../slideLayouts/slideLayout5.xml"/><Relationship Id="rId6" Type="http://schemas.openxmlformats.org/officeDocument/2006/relationships/image" Target="../media/image68.png"/><Relationship Id="rId5" Type="http://schemas.openxmlformats.org/officeDocument/2006/relationships/image" Target="../media/image49.png"/><Relationship Id="rId4" Type="http://schemas.openxmlformats.org/officeDocument/2006/relationships/image" Target="../media/image67.png"/></Relationships>
</file>

<file path=ppt/slides/_rels/slide9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92.xml"/><Relationship Id="rId1" Type="http://schemas.openxmlformats.org/officeDocument/2006/relationships/slideLayout" Target="../slideLayouts/slideLayout5.xml"/><Relationship Id="rId4" Type="http://schemas.microsoft.com/office/2007/relationships/hdphoto" Target="../media/hdphoto31.wdp"/></Relationships>
</file>

<file path=ppt/slides/_rels/slide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9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5.xml"/><Relationship Id="rId1" Type="http://schemas.openxmlformats.org/officeDocument/2006/relationships/slideLayout" Target="../slideLayouts/slideLayout5.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5.xml"/></Relationships>
</file>

<file path=ppt/slides/_rels/slide9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97.xml"/><Relationship Id="rId1" Type="http://schemas.openxmlformats.org/officeDocument/2006/relationships/slideLayout" Target="../slideLayouts/slideLayout5.xml"/><Relationship Id="rId5" Type="http://schemas.openxmlformats.org/officeDocument/2006/relationships/image" Target="../media/image2.png"/><Relationship Id="rId4" Type="http://schemas.microsoft.com/office/2007/relationships/hdphoto" Target="../media/hdphoto32.wdp"/></Relationships>
</file>

<file path=ppt/slides/_rels/slide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_rels/slide10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00.xml"/><Relationship Id="rId1" Type="http://schemas.openxmlformats.org/officeDocument/2006/relationships/slideLayout" Target="../slideLayouts/slideLayout5.xml"/><Relationship Id="rId4" Type="http://schemas.microsoft.com/office/2007/relationships/hdphoto" Target="../media/hdphoto33.wdp"/></Relationships>
</file>

<file path=ppt/slides/_rels/slide10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02.xml"/><Relationship Id="rId1" Type="http://schemas.openxmlformats.org/officeDocument/2006/relationships/slideLayout" Target="../slideLayouts/slideLayout5.xml"/><Relationship Id="rId4" Type="http://schemas.microsoft.com/office/2007/relationships/hdphoto" Target="../media/hdphoto34.wdp"/></Relationships>
</file>

<file path=ppt/slides/_rels/slide10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03.xml"/><Relationship Id="rId1" Type="http://schemas.openxmlformats.org/officeDocument/2006/relationships/slideLayout" Target="../slideLayouts/slideLayout5.xml"/></Relationships>
</file>

<file path=ppt/slides/_rels/slide10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04.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110.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08.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10.xml"/><Relationship Id="rId1" Type="http://schemas.openxmlformats.org/officeDocument/2006/relationships/slideLayout" Target="../slideLayouts/slideLayout5.xml"/><Relationship Id="rId5" Type="http://schemas.openxmlformats.org/officeDocument/2006/relationships/image" Target="../media/image80.png"/><Relationship Id="rId4" Type="http://schemas.microsoft.com/office/2007/relationships/hdphoto" Target="../media/hdphoto35.wdp"/></Relationships>
</file>

<file path=ppt/slides/_rels/slide11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11.xml"/><Relationship Id="rId1" Type="http://schemas.openxmlformats.org/officeDocument/2006/relationships/slideLayout" Target="../slideLayouts/slideLayout5.xml"/><Relationship Id="rId6" Type="http://schemas.microsoft.com/office/2007/relationships/hdphoto" Target="../media/hdphoto37.wdp"/><Relationship Id="rId5" Type="http://schemas.openxmlformats.org/officeDocument/2006/relationships/image" Target="../media/image82.png"/><Relationship Id="rId4" Type="http://schemas.microsoft.com/office/2007/relationships/hdphoto" Target="../media/hdphoto36.wdp"/></Relationships>
</file>

<file path=ppt/slides/_rels/slide11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12.xml"/><Relationship Id="rId1" Type="http://schemas.openxmlformats.org/officeDocument/2006/relationships/slideLayout" Target="../slideLayouts/slideLayout5.xml"/><Relationship Id="rId4" Type="http://schemas.openxmlformats.org/officeDocument/2006/relationships/image" Target="../media/image84.png"/></Relationships>
</file>

<file path=ppt/slides/_rels/slide11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13.xml"/><Relationship Id="rId1" Type="http://schemas.openxmlformats.org/officeDocument/2006/relationships/slideLayout" Target="../slideLayouts/slideLayout5.xml"/><Relationship Id="rId6" Type="http://schemas.microsoft.com/office/2007/relationships/hdphoto" Target="../media/hdphoto39.wdp"/><Relationship Id="rId5" Type="http://schemas.openxmlformats.org/officeDocument/2006/relationships/image" Target="../media/image86.png"/><Relationship Id="rId4" Type="http://schemas.microsoft.com/office/2007/relationships/hdphoto" Target="../media/hdphoto38.wdp"/></Relationships>
</file>

<file path=ppt/slides/_rels/slide11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14.xml"/><Relationship Id="rId1" Type="http://schemas.openxmlformats.org/officeDocument/2006/relationships/slideLayout" Target="../slideLayouts/slideLayout5.xml"/><Relationship Id="rId6" Type="http://schemas.openxmlformats.org/officeDocument/2006/relationships/image" Target="../media/image89.png"/><Relationship Id="rId5" Type="http://schemas.openxmlformats.org/officeDocument/2006/relationships/image" Target="../media/image88.png"/><Relationship Id="rId4" Type="http://schemas.microsoft.com/office/2007/relationships/hdphoto" Target="../media/hdphoto40.wdp"/></Relationships>
</file>

<file path=ppt/slides/_rels/slide11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15.xml"/><Relationship Id="rId1" Type="http://schemas.openxmlformats.org/officeDocument/2006/relationships/slideLayout" Target="../slideLayouts/slideLayout5.xml"/><Relationship Id="rId4" Type="http://schemas.microsoft.com/office/2007/relationships/hdphoto" Target="../media/hdphoto41.wdp"/></Relationships>
</file>

<file path=ppt/slides/_rels/slide118.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16.xml"/><Relationship Id="rId1" Type="http://schemas.openxmlformats.org/officeDocument/2006/relationships/slideLayout" Target="../slideLayouts/slideLayout5.xml"/></Relationships>
</file>

<file path=ppt/slides/_rels/slide1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7.xml"/><Relationship Id="rId1" Type="http://schemas.openxmlformats.org/officeDocument/2006/relationships/slideLayout" Target="../slideLayouts/slideLayout5.xml"/><Relationship Id="rId5" Type="http://schemas.microsoft.com/office/2007/relationships/hdphoto" Target="../media/hdphoto42.wdp"/><Relationship Id="rId4" Type="http://schemas.openxmlformats.org/officeDocument/2006/relationships/image" Target="../media/image92.png"/></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5.xml"/></Relationships>
</file>

<file path=ppt/slides/_rels/slide12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19.xml"/><Relationship Id="rId1" Type="http://schemas.openxmlformats.org/officeDocument/2006/relationships/slideLayout" Target="../slideLayouts/slideLayout5.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5.xml"/></Relationships>
</file>

<file path=ppt/slides/_rels/slide1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1.xml"/><Relationship Id="rId1" Type="http://schemas.openxmlformats.org/officeDocument/2006/relationships/slideLayout" Target="../slideLayouts/slideLayout5.xml"/></Relationships>
</file>

<file path=ppt/slides/_rels/slide12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22.xml"/><Relationship Id="rId1" Type="http://schemas.openxmlformats.org/officeDocument/2006/relationships/slideLayout" Target="../slideLayouts/slideLayout5.xml"/></Relationships>
</file>

<file path=ppt/slides/_rels/slide1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3.xml"/><Relationship Id="rId1" Type="http://schemas.openxmlformats.org/officeDocument/2006/relationships/slideLayout" Target="../slideLayouts/slideLayout5.xml"/><Relationship Id="rId5" Type="http://schemas.microsoft.com/office/2007/relationships/hdphoto" Target="../media/hdphoto43.wdp"/><Relationship Id="rId4" Type="http://schemas.openxmlformats.org/officeDocument/2006/relationships/image" Target="../media/image95.png"/></Relationships>
</file>

<file path=ppt/slides/_rels/slide12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24.xml"/><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5.png"/></Relationships>
</file>

<file path=ppt/slides/_rels/slide12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25.xml"/><Relationship Id="rId1" Type="http://schemas.openxmlformats.org/officeDocument/2006/relationships/slideLayout" Target="../slideLayouts/slideLayout5.xml"/><Relationship Id="rId5" Type="http://schemas.openxmlformats.org/officeDocument/2006/relationships/image" Target="../media/image98.png"/><Relationship Id="rId4" Type="http://schemas.openxmlformats.org/officeDocument/2006/relationships/image" Target="../media/image5.png"/></Relationships>
</file>

<file path=ppt/slides/_rels/slide128.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126.xml"/><Relationship Id="rId1" Type="http://schemas.openxmlformats.org/officeDocument/2006/relationships/slideLayout" Target="../slideLayouts/slideLayout5.xml"/></Relationships>
</file>

<file path=ppt/slides/_rels/slide12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27.xml"/><Relationship Id="rId1" Type="http://schemas.openxmlformats.org/officeDocument/2006/relationships/slideLayout" Target="../slideLayouts/slideLayout5.xml"/></Relationships>
</file>

<file path=ppt/slides/_rels/slide13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128.xml"/><Relationship Id="rId1" Type="http://schemas.openxmlformats.org/officeDocument/2006/relationships/slideLayout" Target="../slideLayouts/slideLayout5.xml"/></Relationships>
</file>

<file path=ppt/slides/_rels/slide1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9.xml"/><Relationship Id="rId1" Type="http://schemas.openxmlformats.org/officeDocument/2006/relationships/slideLayout" Target="../slideLayouts/slideLayout5.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5.xml"/></Relationships>
</file>

<file path=ppt/slides/_rels/slide13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131.xml"/><Relationship Id="rId1" Type="http://schemas.openxmlformats.org/officeDocument/2006/relationships/slideLayout" Target="../slideLayouts/slideLayout5.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5.xml"/></Relationships>
</file>

<file path=ppt/slides/_rels/slide1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3.xml"/><Relationship Id="rId1" Type="http://schemas.openxmlformats.org/officeDocument/2006/relationships/slideLayout" Target="../slideLayouts/slideLayout5.xml"/></Relationships>
</file>

<file path=ppt/slides/_rels/slide1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4.xml"/><Relationship Id="rId1" Type="http://schemas.openxmlformats.org/officeDocument/2006/relationships/slideLayout" Target="../slideLayouts/slideLayout5.xml"/></Relationships>
</file>

<file path=ppt/slides/_rels/slide1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5.xml"/><Relationship Id="rId1" Type="http://schemas.openxmlformats.org/officeDocument/2006/relationships/slideLayout" Target="../slideLayouts/slideLayout5.xml"/></Relationships>
</file>

<file path=ppt/slides/_rels/slide138.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36.xml"/><Relationship Id="rId1" Type="http://schemas.openxmlformats.org/officeDocument/2006/relationships/slideLayout" Target="../slideLayouts/slideLayout5.xml"/><Relationship Id="rId4" Type="http://schemas.microsoft.com/office/2007/relationships/hdphoto" Target="../media/hdphoto44.wdp"/></Relationships>
</file>

<file path=ppt/slides/_rels/slide139.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37.xml"/><Relationship Id="rId1" Type="http://schemas.openxmlformats.org/officeDocument/2006/relationships/slideLayout" Target="../slideLayouts/slideLayout5.xml"/></Relationships>
</file>

<file path=ppt/slides/_rels/slide140.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138.xml"/><Relationship Id="rId1" Type="http://schemas.openxmlformats.org/officeDocument/2006/relationships/slideLayout" Target="../slideLayouts/slideLayout5.xml"/></Relationships>
</file>

<file path=ppt/slides/_rels/slide14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39.xml"/><Relationship Id="rId1" Type="http://schemas.openxmlformats.org/officeDocument/2006/relationships/slideLayout" Target="../slideLayouts/slideLayout5.xml"/></Relationships>
</file>

<file path=ppt/slides/_rels/slide1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0.xml"/><Relationship Id="rId1" Type="http://schemas.openxmlformats.org/officeDocument/2006/relationships/slideLayout" Target="../slideLayouts/slideLayout5.xml"/></Relationships>
</file>

<file path=ppt/slides/_rels/slide14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41.xml"/><Relationship Id="rId1" Type="http://schemas.openxmlformats.org/officeDocument/2006/relationships/slideLayout" Target="../slideLayouts/slideLayout5.xml"/></Relationships>
</file>

<file path=ppt/slides/_rels/slide14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42.xml"/><Relationship Id="rId1" Type="http://schemas.openxmlformats.org/officeDocument/2006/relationships/slideLayout" Target="../slideLayouts/slideLayout5.xml"/><Relationship Id="rId4" Type="http://schemas.microsoft.com/office/2007/relationships/hdphoto" Target="../media/hdphoto45.wdp"/></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5000"/>
            <a:lum/>
          </a:blip>
          <a:srcRect/>
          <a:tile tx="0" ty="0" sx="100000" sy="100000" flip="none" algn="tl"/>
        </a:blip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59996A3-6BCA-4044-B80D-E77C49313226}"/>
              </a:ext>
            </a:extLst>
          </p:cNvPr>
          <p:cNvGraphicFramePr>
            <a:graphicFrameLocks noGrp="1"/>
          </p:cNvGraphicFramePr>
          <p:nvPr>
            <p:extLst>
              <p:ext uri="{D42A27DB-BD31-4B8C-83A1-F6EECF244321}">
                <p14:modId xmlns:p14="http://schemas.microsoft.com/office/powerpoint/2010/main" val="3157498672"/>
              </p:ext>
            </p:extLst>
          </p:nvPr>
        </p:nvGraphicFramePr>
        <p:xfrm>
          <a:off x="201706" y="114548"/>
          <a:ext cx="11788588" cy="6630501"/>
        </p:xfrm>
        <a:graphic>
          <a:graphicData uri="http://schemas.openxmlformats.org/drawingml/2006/table">
            <a:tbl>
              <a:tblPr firstRow="1" bandRow="1">
                <a:tableStyleId>{5940675A-B579-460E-94D1-54222C63F5DA}</a:tableStyleId>
              </a:tblPr>
              <a:tblGrid>
                <a:gridCol w="2939527">
                  <a:extLst>
                    <a:ext uri="{9D8B030D-6E8A-4147-A177-3AD203B41FA5}">
                      <a16:colId xmlns:a16="http://schemas.microsoft.com/office/drawing/2014/main" val="1942508741"/>
                    </a:ext>
                  </a:extLst>
                </a:gridCol>
                <a:gridCol w="8849061">
                  <a:extLst>
                    <a:ext uri="{9D8B030D-6E8A-4147-A177-3AD203B41FA5}">
                      <a16:colId xmlns:a16="http://schemas.microsoft.com/office/drawing/2014/main" val="891262331"/>
                    </a:ext>
                  </a:extLst>
                </a:gridCol>
              </a:tblGrid>
              <a:tr h="516078">
                <a:tc gridSpan="2">
                  <a:txBody>
                    <a:bodyPr/>
                    <a:lstStyle/>
                    <a:p>
                      <a:pPr algn="l"/>
                      <a:r>
                        <a:rPr lang="en-TH" sz="1600" b="1" dirty="0"/>
                        <a:t>Course Information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46000"/>
                      </a:srgbClr>
                    </a:solidFill>
                  </a:tcPr>
                </a:tc>
                <a:tc hMerge="1">
                  <a:txBody>
                    <a:bodyPr/>
                    <a:lstStyle/>
                    <a:p>
                      <a:endParaRPr lang="en-TH"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703161283"/>
                  </a:ext>
                </a:extLst>
              </a:tr>
              <a:tr h="378458">
                <a:tc>
                  <a:txBody>
                    <a:bodyPr/>
                    <a:lstStyle/>
                    <a:p>
                      <a:r>
                        <a:rPr lang="en-US" sz="1600" kern="1200" dirty="0">
                          <a:solidFill>
                            <a:schemeClr val="tx1"/>
                          </a:solidFill>
                          <a:effectLst/>
                          <a:latin typeface="+mn-lt"/>
                          <a:ea typeface="+mn-ea"/>
                          <a:cs typeface="+mn-cs"/>
                        </a:rPr>
                        <a:t>Course</a:t>
                      </a:r>
                      <a:r>
                        <a:rPr lang="en-TH" sz="1600" dirty="0">
                          <a:effectLst/>
                        </a:rPr>
                        <a:t>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English for tourism and hospitality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150099813"/>
                  </a:ext>
                </a:extLst>
              </a:tr>
              <a:tr h="378458">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Course book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Moving into Tourism and Hospitality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960237252"/>
                  </a:ext>
                </a:extLst>
              </a:tr>
              <a:tr h="612592">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Target learners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Year three students in the Department of Hospitality, Faculty of Economics, </a:t>
                      </a:r>
                      <a:r>
                        <a:rPr lang="en-US" sz="1600" dirty="0" err="1"/>
                        <a:t>Souphanouvong</a:t>
                      </a:r>
                      <a:r>
                        <a:rPr lang="en-US" sz="1600" dirty="0"/>
                        <a:t> University, </a:t>
                      </a:r>
                      <a:r>
                        <a:rPr lang="en-US" sz="1600" dirty="0" err="1"/>
                        <a:t>Luang</a:t>
                      </a:r>
                      <a:r>
                        <a:rPr lang="en-US" sz="1600" dirty="0"/>
                        <a:t> Prabang, Lao PDR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959487534"/>
                  </a:ext>
                </a:extLst>
              </a:tr>
              <a:tr h="378458">
                <a:tc>
                  <a:txBody>
                    <a:bodyPr/>
                    <a:lstStyle/>
                    <a:p>
                      <a:r>
                        <a:rPr lang="en-TH" sz="1600" dirty="0"/>
                        <a:t>Language for teaching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TH" sz="1600" dirty="0"/>
                        <a:t>English &amp; Lao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519392238"/>
                  </a:ext>
                </a:extLst>
              </a:tr>
              <a:tr h="378458">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Proficiency level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TH" sz="1600" dirty="0"/>
                        <a:t>Intermediate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76312522"/>
                  </a:ext>
                </a:extLst>
              </a:tr>
              <a:tr h="378458">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Total course duration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16 weeks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2638791754"/>
                  </a:ext>
                </a:extLst>
              </a:tr>
              <a:tr h="378458">
                <a:tc>
                  <a:txBody>
                    <a:bodyPr/>
                    <a:lstStyle/>
                    <a:p>
                      <a:r>
                        <a:rPr lang="en-TH" sz="1600" dirty="0"/>
                        <a:t>Course duration per week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TH" sz="1600" dirty="0"/>
                        <a:t>4 hours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3187568616"/>
                  </a:ext>
                </a:extLst>
              </a:tr>
              <a:tr h="378458">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Course objective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To develop English language skills for students with key aspects of tourism and hospitality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3181629936"/>
                  </a:ext>
                </a:extLst>
              </a:tr>
              <a:tr h="612592">
                <a:tc>
                  <a:txBody>
                    <a:bodyPr/>
                    <a:lstStyle/>
                    <a:p>
                      <a:r>
                        <a:rPr lang="en-TH" sz="1600" dirty="0"/>
                        <a:t>Standard EFL activities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TH" sz="1600" dirty="0"/>
                        <a:t>Pairwork, group work, information-gap activities, multiple matching, gap fill, comprehension questions, ordering words or sentences, practicing conversations, role play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186250322"/>
                  </a:ext>
                </a:extLst>
              </a:tr>
              <a:tr h="870525">
                <a:tc>
                  <a:txBody>
                    <a:bodyPr/>
                    <a:lstStyle/>
                    <a:p>
                      <a:r>
                        <a:rPr lang="en-TH" sz="1600" dirty="0"/>
                        <a:t>Activities on four skills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TH" sz="1600" dirty="0"/>
                        <a:t>Listening to talks, adding notes, giving short talks, using topic sentences, identifying the subject of the sentences, using mind map for note-taking, using diagrams to predict content of texts, porfolio work, using dictionaries, writing a short description of a process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1266789957"/>
                  </a:ext>
                </a:extLst>
              </a:tr>
              <a:tr h="378458">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Lecturer’s name</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US" sz="1600" dirty="0"/>
                        <a:t>Mr. Vangchue Vangxaolee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2233528084"/>
                  </a:ext>
                </a:extLst>
              </a:tr>
              <a:tr h="612592">
                <a:tc>
                  <a:txBody>
                    <a:bodyPr/>
                    <a:lstStyle/>
                    <a:p>
                      <a:r>
                        <a:rPr lang="en-TH" sz="1600" dirty="0"/>
                        <a:t>Lecturer’s contact detail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r>
                        <a:rPr lang="en-US" sz="1600" dirty="0"/>
                        <a:t>Mobile: (+856) 20 95484519</a:t>
                      </a:r>
                    </a:p>
                    <a:p>
                      <a:r>
                        <a:rPr lang="en-US" sz="1600" dirty="0"/>
                        <a:t>E-mail: vangchue_lee@hotmail.com / vangchuelee111@gmail.com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3610661"/>
                  </a:ext>
                </a:extLst>
              </a:tr>
              <a:tr h="378458">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Course reference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sz="1600" dirty="0"/>
                        <a:t>Mol, H. (2014). Moving into Tourism &amp; Hospitality: Course Book. Garnet education. </a:t>
                      </a:r>
                      <a:endParaRPr lang="en-TH"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alphaModFix amt="77000"/>
                      </a:blip>
                      <a:tile tx="0" ty="0" sx="100000" sy="100000" flip="none" algn="tl"/>
                    </a:blipFill>
                  </a:tcPr>
                </a:tc>
                <a:extLst>
                  <a:ext uri="{0D108BD9-81ED-4DB2-BD59-A6C34878D82A}">
                    <a16:rowId xmlns:a16="http://schemas.microsoft.com/office/drawing/2014/main" val="2965692658"/>
                  </a:ext>
                </a:extLst>
              </a:tr>
            </a:tbl>
          </a:graphicData>
        </a:graphic>
      </p:graphicFrame>
    </p:spTree>
    <p:extLst>
      <p:ext uri="{BB962C8B-B14F-4D97-AF65-F5344CB8AC3E}">
        <p14:creationId xmlns:p14="http://schemas.microsoft.com/office/powerpoint/2010/main" val="1500799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alphaModFix amt="50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0CFB1-6A90-6C43-9C4B-5BE5E6B02614}"/>
              </a:ext>
            </a:extLst>
          </p:cNvPr>
          <p:cNvSpPr>
            <a:spLocks noGrp="1"/>
          </p:cNvSpPr>
          <p:nvPr>
            <p:ph type="title"/>
          </p:nvPr>
        </p:nvSpPr>
        <p:spPr>
          <a:xfrm>
            <a:off x="609600" y="238423"/>
            <a:ext cx="10972800" cy="923330"/>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solidFill>
              <a:schemeClr val="tx1">
                <a:lumMod val="50000"/>
                <a:lumOff val="50000"/>
              </a:schemeClr>
            </a:solidFill>
          </a:ln>
          <a:effectLst/>
        </p:spPr>
        <p:txBody>
          <a:bodyPr>
            <a:spAutoFit/>
          </a:bodyPr>
          <a:lstStyle/>
          <a:p>
            <a:pPr algn="l"/>
            <a:r>
              <a:rPr lang="en-TH" sz="4000" b="1" dirty="0"/>
              <a:t>Contents</a:t>
            </a:r>
          </a:p>
        </p:txBody>
      </p:sp>
      <p:sp>
        <p:nvSpPr>
          <p:cNvPr id="8" name="Content Placeholder 7">
            <a:extLst>
              <a:ext uri="{FF2B5EF4-FFF2-40B4-BE49-F238E27FC236}">
                <a16:creationId xmlns:a16="http://schemas.microsoft.com/office/drawing/2014/main" id="{3AAE7458-4D4F-E84A-95CF-811FCA02A811}"/>
              </a:ext>
            </a:extLst>
          </p:cNvPr>
          <p:cNvSpPr>
            <a:spLocks noGrp="1"/>
          </p:cNvSpPr>
          <p:nvPr>
            <p:ph idx="1"/>
          </p:nvPr>
        </p:nvSpPr>
        <p:spPr>
          <a:xfrm>
            <a:off x="609600" y="1380531"/>
            <a:ext cx="10972800" cy="5353346"/>
          </a:xfrm>
          <a:blipFill>
            <a:blip r:embed="rId3">
              <a:alphaModFix amt="50000"/>
            </a:blip>
            <a:tile tx="0" ty="0" sx="100000" sy="100000" flip="none" algn="tl"/>
          </a:blipFill>
          <a:ln w="15875" cmpd="sng">
            <a:solidFill>
              <a:schemeClr val="tx1"/>
            </a:solidFill>
          </a:ln>
        </p:spPr>
        <p:txBody>
          <a:bodyPr anchor="t">
            <a:normAutofit fontScale="92500" lnSpcReduction="20000"/>
          </a:bodyPr>
          <a:lstStyle/>
          <a:p>
            <a:pPr>
              <a:buFont typeface="Lucida Grande" panose="020B0600040502020204" pitchFamily="34" charset="0"/>
              <a:buChar char="◇"/>
            </a:pPr>
            <a:r>
              <a:rPr lang="en-TH" sz="3600" dirty="0"/>
              <a:t> Lecture 1:	The business of fun</a:t>
            </a:r>
          </a:p>
          <a:p>
            <a:pPr>
              <a:buFont typeface="Lucida Grande" panose="020B0600040502020204" pitchFamily="34" charset="0"/>
              <a:buChar char="◇"/>
            </a:pPr>
            <a:r>
              <a:rPr lang="en-TH" sz="3600" dirty="0"/>
              <a:t> Lecture 2:	Things to do</a:t>
            </a:r>
          </a:p>
          <a:p>
            <a:pPr>
              <a:buFont typeface="Lucida Grande" panose="020B0600040502020204" pitchFamily="34" charset="0"/>
              <a:buChar char="◇"/>
            </a:pPr>
            <a:r>
              <a:rPr lang="en-TH" sz="3600" dirty="0"/>
              <a:t> Lecture 3:	</a:t>
            </a:r>
            <a:r>
              <a:rPr lang="en-US" sz="3600" dirty="0"/>
              <a:t>Globetrotters and day trippers</a:t>
            </a:r>
            <a:endParaRPr lang="en-TH" sz="3600" dirty="0"/>
          </a:p>
          <a:p>
            <a:pPr>
              <a:buFont typeface="Lucida Grande" panose="020B0600040502020204" pitchFamily="34" charset="0"/>
              <a:buChar char="◇"/>
            </a:pPr>
            <a:r>
              <a:rPr lang="en-TH" sz="3600" dirty="0"/>
              <a:t> Lecture 4:	</a:t>
            </a:r>
            <a:r>
              <a:rPr lang="en-US" sz="3600" dirty="0"/>
              <a:t>You’re welcome!</a:t>
            </a:r>
            <a:endParaRPr lang="en-TH" sz="3600" dirty="0"/>
          </a:p>
          <a:p>
            <a:pPr>
              <a:buFont typeface="Lucida Grande" panose="020B0600040502020204" pitchFamily="34" charset="0"/>
              <a:buChar char="◇"/>
            </a:pPr>
            <a:r>
              <a:rPr lang="en-TH" sz="3600" dirty="0"/>
              <a:t> Lecture 5:	</a:t>
            </a:r>
            <a:r>
              <a:rPr lang="en-US" sz="3600" dirty="0"/>
              <a:t>What’s your motivation?</a:t>
            </a:r>
            <a:endParaRPr lang="en-TH" sz="3600" dirty="0"/>
          </a:p>
          <a:p>
            <a:pPr>
              <a:buFont typeface="Lucida Grande" panose="020B0600040502020204" pitchFamily="34" charset="0"/>
              <a:buChar char="◇"/>
            </a:pPr>
            <a:r>
              <a:rPr lang="en-TH" sz="3600" dirty="0"/>
              <a:t> Lecture 6:	</a:t>
            </a:r>
            <a:r>
              <a:rPr lang="en-US" sz="3600" dirty="0"/>
              <a:t>Starting up</a:t>
            </a:r>
            <a:endParaRPr lang="en-TH" sz="3600" dirty="0"/>
          </a:p>
          <a:p>
            <a:pPr>
              <a:buFont typeface="Lucida Grande" panose="020B0600040502020204" pitchFamily="34" charset="0"/>
              <a:buChar char="◇"/>
            </a:pPr>
            <a:r>
              <a:rPr lang="en-TH" sz="3600" dirty="0"/>
              <a:t> Lecture 7:	</a:t>
            </a:r>
            <a:r>
              <a:rPr lang="en-US" sz="3600" dirty="0"/>
              <a:t>Now you’re talking</a:t>
            </a:r>
            <a:endParaRPr lang="en-TH" sz="3600" dirty="0"/>
          </a:p>
          <a:p>
            <a:pPr>
              <a:buFont typeface="Lucida Grande" panose="020B0600040502020204" pitchFamily="34" charset="0"/>
              <a:buChar char="◇"/>
            </a:pPr>
            <a:r>
              <a:rPr lang="en-TH" sz="3600" dirty="0"/>
              <a:t> Lecture 8:</a:t>
            </a:r>
            <a:r>
              <a:rPr lang="en-US" sz="3600" dirty="0"/>
              <a:t>	Cycle of life</a:t>
            </a:r>
            <a:endParaRPr lang="en-TH" sz="3600" dirty="0"/>
          </a:p>
          <a:p>
            <a:pPr>
              <a:buFont typeface="Lucida Grande" panose="020B0600040502020204" pitchFamily="34" charset="0"/>
              <a:buChar char="◇"/>
            </a:pPr>
            <a:r>
              <a:rPr lang="en-TH" sz="3600" dirty="0"/>
              <a:t> Lecture 9:</a:t>
            </a:r>
            <a:r>
              <a:rPr lang="en-US" sz="3600" dirty="0"/>
              <a:t>	Do the right thing</a:t>
            </a:r>
            <a:endParaRPr lang="en-TH" sz="3600" dirty="0"/>
          </a:p>
          <a:p>
            <a:pPr>
              <a:buFont typeface="Lucida Grande" panose="020B0600040502020204" pitchFamily="34" charset="0"/>
              <a:buChar char="◇"/>
            </a:pPr>
            <a:r>
              <a:rPr lang="en-TH" sz="3600" dirty="0"/>
              <a:t> Lecture 10:	Getting a good job</a:t>
            </a:r>
          </a:p>
        </p:txBody>
      </p:sp>
    </p:spTree>
    <p:extLst>
      <p:ext uri="{BB962C8B-B14F-4D97-AF65-F5344CB8AC3E}">
        <p14:creationId xmlns:p14="http://schemas.microsoft.com/office/powerpoint/2010/main" val="2617104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blipFill>
            <a:blip r:embed="rId3">
              <a:alphaModFix amt="50000"/>
            </a:blip>
            <a:tile tx="0" ty="0" sx="100000" sy="100000" flip="none" algn="tl"/>
          </a:blipFill>
          <a:ln>
            <a:noFill/>
          </a:ln>
          <a:effectLst>
            <a:glow rad="12700">
              <a:srgbClr val="0070C0">
                <a:alpha val="40000"/>
              </a:srgbClr>
            </a:glow>
          </a:effectLst>
        </p:spPr>
        <p:txBody>
          <a:bodyPr>
            <a:normAutofit/>
          </a:bodyPr>
          <a:lstStyle/>
          <a:p>
            <a:pPr>
              <a:lnSpc>
                <a:spcPct val="200000"/>
              </a:lnSpc>
              <a:spcBef>
                <a:spcPts val="1200"/>
              </a:spcBef>
            </a:pPr>
            <a:r>
              <a:rPr lang="en-US" sz="4000" b="1" dirty="0"/>
              <a:t>Lecture 1</a:t>
            </a:r>
            <a:br>
              <a:rPr lang="en-US" sz="4000" b="1" dirty="0"/>
            </a:br>
            <a:r>
              <a:rPr lang="en-US" sz="4000" b="1" dirty="0"/>
              <a:t>The business of fun</a:t>
            </a:r>
            <a:endParaRPr lang="en-TH" sz="4000" b="1" dirty="0"/>
          </a:p>
        </p:txBody>
      </p:sp>
    </p:spTree>
    <p:extLst>
      <p:ext uri="{BB962C8B-B14F-4D97-AF65-F5344CB8AC3E}">
        <p14:creationId xmlns:p14="http://schemas.microsoft.com/office/powerpoint/2010/main" val="4212692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blip>
          <a:srcRect/>
          <a:tile tx="0" ty="0" sx="100000" sy="100000" flip="none" algn="tl"/>
        </a:blipFill>
        <a:effectLst/>
      </p:bgPr>
    </p:bg>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231695" y="224618"/>
            <a:ext cx="11728609"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I.V</a:t>
            </a:r>
            <a:r>
              <a:rPr lang="en-TH" sz="4000" b="1" dirty="0">
                <a:solidFill>
                  <a:schemeClr val="tx1"/>
                </a:solidFill>
              </a:rPr>
              <a:t>ocabulary with meanings in Lao language</a:t>
            </a:r>
          </a:p>
        </p:txBody>
      </p:sp>
      <p:pic>
        <p:nvPicPr>
          <p:cNvPr id="9" name="Picture 8">
            <a:extLst>
              <a:ext uri="{FF2B5EF4-FFF2-40B4-BE49-F238E27FC236}">
                <a16:creationId xmlns:a16="http://schemas.microsoft.com/office/drawing/2014/main" id="{299FD959-B5FC-564D-8C88-02635DD7BBA4}"/>
              </a:ext>
            </a:extLst>
          </p:cNvPr>
          <p:cNvPicPr>
            <a:picLocks noChangeAspect="1"/>
          </p:cNvPicPr>
          <p:nvPr/>
        </p:nvPicPr>
        <p:blipFill>
          <a:blip r:embed="rId4">
            <a:duotone>
              <a:prstClr val="black"/>
              <a:schemeClr val="accent5">
                <a:tint val="45000"/>
                <a:satMod val="400000"/>
              </a:schemeClr>
            </a:duotone>
          </a:blip>
          <a:stretch>
            <a:fillRect/>
          </a:stretch>
        </p:blipFill>
        <p:spPr>
          <a:xfrm>
            <a:off x="231694" y="1825258"/>
            <a:ext cx="11728610" cy="4661664"/>
          </a:xfrm>
          <a:prstGeom prst="rect">
            <a:avLst/>
          </a:prstGeom>
          <a:ln w="15875">
            <a:solidFill>
              <a:schemeClr val="tx1"/>
            </a:solidFill>
          </a:ln>
        </p:spPr>
      </p:pic>
    </p:spTree>
    <p:extLst>
      <p:ext uri="{BB962C8B-B14F-4D97-AF65-F5344CB8AC3E}">
        <p14:creationId xmlns:p14="http://schemas.microsoft.com/office/powerpoint/2010/main" val="975243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blip>
          <a:srcRect/>
          <a:tile tx="0" ty="0" sx="100000" sy="100000" flip="none" algn="tl"/>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359094" y="2137410"/>
            <a:ext cx="11493817" cy="4491991"/>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t">
            <a:noAutofit/>
          </a:bodyPr>
          <a:lstStyle/>
          <a:p>
            <a:pPr marL="0" indent="0">
              <a:lnSpc>
                <a:spcPct val="110000"/>
              </a:lnSpc>
              <a:spcAft>
                <a:spcPts val="1200"/>
              </a:spcAft>
              <a:buNone/>
            </a:pPr>
            <a:r>
              <a:rPr lang="en-TH" sz="3800" dirty="0"/>
              <a:t>The purpose of this lecture aims at focusing on two main points as follows: </a:t>
            </a:r>
            <a:endParaRPr lang="en-TH" sz="3800" b="1" dirty="0"/>
          </a:p>
          <a:p>
            <a:pPr lvl="1">
              <a:lnSpc>
                <a:spcPct val="110000"/>
              </a:lnSpc>
              <a:buFont typeface="Lucida Grande" panose="020B0600040502020204" pitchFamily="34" charset="0"/>
              <a:buChar char="◇"/>
            </a:pPr>
            <a:r>
              <a:rPr lang="en-US" sz="3800" dirty="0"/>
              <a:t> Students will learn about the world of tourism and hospitality.</a:t>
            </a:r>
            <a:endParaRPr lang="en-TH" sz="3800" dirty="0"/>
          </a:p>
          <a:p>
            <a:pPr lvl="1">
              <a:lnSpc>
                <a:spcPct val="110000"/>
              </a:lnSpc>
              <a:buFont typeface="Lucida Grande" panose="020B0600040502020204" pitchFamily="34" charset="0"/>
              <a:buChar char="◇"/>
            </a:pPr>
            <a:r>
              <a:rPr lang="en-US" sz="3800" dirty="0"/>
              <a:t>Students will learn about the organograms. </a:t>
            </a:r>
            <a:endParaRPr lang="en-TH" sz="3800" dirty="0"/>
          </a:p>
          <a:p>
            <a:pPr marL="0" indent="0">
              <a:buNone/>
            </a:pPr>
            <a:endParaRPr lang="lo-LA" sz="3800" dirty="0"/>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349089" y="624759"/>
            <a:ext cx="11493819"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3872223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349091" y="147725"/>
            <a:ext cx="11493819"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349091" y="1747955"/>
            <a:ext cx="11493819" cy="50194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3.1.1 What is tourism and hospitality?</a:t>
            </a:r>
          </a:p>
          <a:p>
            <a:pPr marL="0" indent="0">
              <a:spcBef>
                <a:spcPts val="400"/>
              </a:spcBef>
              <a:spcAft>
                <a:spcPts val="600"/>
              </a:spcAft>
              <a:buNone/>
            </a:pPr>
            <a:r>
              <a:rPr lang="en-US" sz="3200" dirty="0"/>
              <a:t>Write the words from box in the correct column. </a:t>
            </a:r>
          </a:p>
          <a:p>
            <a:pPr marL="228594" lvl="1" indent="0">
              <a:buNone/>
            </a:pPr>
            <a:endParaRPr lang="en-US" sz="3200" dirty="0"/>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349091" y="947839"/>
            <a:ext cx="11493819"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activities on vocabulary</a:t>
            </a:r>
            <a:endParaRPr lang="en-US" sz="3200" dirty="0">
              <a:solidFill>
                <a:schemeClr val="tx1"/>
              </a:solidFill>
            </a:endParaRPr>
          </a:p>
        </p:txBody>
      </p:sp>
      <p:sp>
        <p:nvSpPr>
          <p:cNvPr id="2" name="Rectangle 1">
            <a:extLst>
              <a:ext uri="{FF2B5EF4-FFF2-40B4-BE49-F238E27FC236}">
                <a16:creationId xmlns:a16="http://schemas.microsoft.com/office/drawing/2014/main" id="{42AADB1F-AA76-6D49-B535-6AE48A97A9CE}"/>
              </a:ext>
            </a:extLst>
          </p:cNvPr>
          <p:cNvSpPr/>
          <p:nvPr/>
        </p:nvSpPr>
        <p:spPr>
          <a:xfrm>
            <a:off x="454344" y="3258589"/>
            <a:ext cx="5857830" cy="3454530"/>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numCol="2" rtlCol="0" anchor="t"/>
          <a:lstStyle/>
          <a:p>
            <a:r>
              <a:rPr lang="en-US" sz="3200" strike="sngStrike" dirty="0">
                <a:solidFill>
                  <a:schemeClr val="tx1"/>
                </a:solidFill>
              </a:rPr>
              <a:t>airline</a:t>
            </a:r>
            <a:r>
              <a:rPr lang="en-TH" sz="3200" dirty="0">
                <a:solidFill>
                  <a:schemeClr val="tx1"/>
                </a:solidFill>
              </a:rPr>
              <a:t>	</a:t>
            </a:r>
          </a:p>
          <a:p>
            <a:r>
              <a:rPr lang="en-US" sz="3200" dirty="0">
                <a:solidFill>
                  <a:schemeClr val="tx1"/>
                </a:solidFill>
              </a:rPr>
              <a:t>café</a:t>
            </a:r>
            <a:r>
              <a:rPr lang="en-TH" sz="3200" dirty="0">
                <a:solidFill>
                  <a:schemeClr val="tx1"/>
                </a:solidFill>
              </a:rPr>
              <a:t>	</a:t>
            </a:r>
          </a:p>
          <a:p>
            <a:r>
              <a:rPr lang="en-US" sz="3200" dirty="0">
                <a:solidFill>
                  <a:schemeClr val="tx1"/>
                </a:solidFill>
              </a:rPr>
              <a:t>cruise </a:t>
            </a:r>
          </a:p>
          <a:p>
            <a:r>
              <a:rPr lang="en-US" sz="3200" dirty="0">
                <a:solidFill>
                  <a:schemeClr val="tx1"/>
                </a:solidFill>
              </a:rPr>
              <a:t>event </a:t>
            </a:r>
            <a:endParaRPr lang="en-TH" sz="3200" dirty="0">
              <a:solidFill>
                <a:schemeClr val="tx1"/>
              </a:solidFill>
            </a:endParaRPr>
          </a:p>
          <a:p>
            <a:r>
              <a:rPr lang="en-US" sz="3200" dirty="0">
                <a:solidFill>
                  <a:schemeClr val="tx1"/>
                </a:solidFill>
              </a:rPr>
              <a:t>fast-food restaurant </a:t>
            </a:r>
            <a:endParaRPr lang="en-TH" sz="3200" dirty="0">
              <a:solidFill>
                <a:schemeClr val="tx1"/>
              </a:solidFill>
            </a:endParaRPr>
          </a:p>
          <a:p>
            <a:r>
              <a:rPr lang="en-US" sz="3200" dirty="0">
                <a:solidFill>
                  <a:schemeClr val="tx1"/>
                </a:solidFill>
              </a:rPr>
              <a:t>holiday village </a:t>
            </a:r>
            <a:endParaRPr lang="en-TH" sz="3200" dirty="0">
              <a:solidFill>
                <a:schemeClr val="tx1"/>
              </a:solidFill>
            </a:endParaRPr>
          </a:p>
          <a:p>
            <a:r>
              <a:rPr lang="en-US" sz="3200" dirty="0">
                <a:solidFill>
                  <a:schemeClr val="tx1"/>
                </a:solidFill>
              </a:rPr>
              <a:t>hotel </a:t>
            </a:r>
            <a:endParaRPr lang="en-TH" sz="3200" dirty="0">
              <a:solidFill>
                <a:schemeClr val="tx1"/>
              </a:solidFill>
            </a:endParaRPr>
          </a:p>
          <a:p>
            <a:r>
              <a:rPr lang="en-US" sz="3200" dirty="0">
                <a:solidFill>
                  <a:schemeClr val="tx1"/>
                </a:solidFill>
              </a:rPr>
              <a:t>rental car </a:t>
            </a:r>
            <a:endParaRPr lang="en-TH" sz="3200" dirty="0">
              <a:solidFill>
                <a:schemeClr val="tx1"/>
              </a:solidFill>
            </a:endParaRPr>
          </a:p>
          <a:p>
            <a:r>
              <a:rPr lang="en-US" sz="3200" dirty="0">
                <a:solidFill>
                  <a:schemeClr val="tx1"/>
                </a:solidFill>
              </a:rPr>
              <a:t>resort </a:t>
            </a:r>
            <a:endParaRPr lang="en-TH" sz="3200" dirty="0">
              <a:solidFill>
                <a:schemeClr val="tx1"/>
              </a:solidFill>
            </a:endParaRPr>
          </a:p>
          <a:p>
            <a:r>
              <a:rPr lang="en-US" sz="3200" dirty="0">
                <a:solidFill>
                  <a:schemeClr val="tx1"/>
                </a:solidFill>
              </a:rPr>
              <a:t>theme park</a:t>
            </a:r>
            <a:endParaRPr lang="en-TH" sz="3200" dirty="0">
              <a:solidFill>
                <a:schemeClr val="tx1"/>
              </a:solidFill>
            </a:endParaRPr>
          </a:p>
        </p:txBody>
      </p:sp>
      <p:graphicFrame>
        <p:nvGraphicFramePr>
          <p:cNvPr id="5" name="Table 4">
            <a:extLst>
              <a:ext uri="{FF2B5EF4-FFF2-40B4-BE49-F238E27FC236}">
                <a16:creationId xmlns:a16="http://schemas.microsoft.com/office/drawing/2014/main" id="{B559CD8B-C95C-7E4B-BBC0-448D776C4DB2}"/>
              </a:ext>
            </a:extLst>
          </p:cNvPr>
          <p:cNvGraphicFramePr>
            <a:graphicFrameLocks noGrp="1"/>
          </p:cNvGraphicFramePr>
          <p:nvPr>
            <p:extLst>
              <p:ext uri="{D42A27DB-BD31-4B8C-83A1-F6EECF244321}">
                <p14:modId xmlns:p14="http://schemas.microsoft.com/office/powerpoint/2010/main" val="4127805427"/>
              </p:ext>
            </p:extLst>
          </p:nvPr>
        </p:nvGraphicFramePr>
        <p:xfrm>
          <a:off x="6417425" y="3258589"/>
          <a:ext cx="5320234" cy="3469275"/>
        </p:xfrm>
        <a:graphic>
          <a:graphicData uri="http://schemas.openxmlformats.org/drawingml/2006/table">
            <a:tbl>
              <a:tblPr firstRow="1" bandRow="1">
                <a:tableStyleId>{5C22544A-7EE6-4342-B048-85BDC9FD1C3A}</a:tableStyleId>
              </a:tblPr>
              <a:tblGrid>
                <a:gridCol w="2660117">
                  <a:extLst>
                    <a:ext uri="{9D8B030D-6E8A-4147-A177-3AD203B41FA5}">
                      <a16:colId xmlns:a16="http://schemas.microsoft.com/office/drawing/2014/main" val="961068448"/>
                    </a:ext>
                  </a:extLst>
                </a:gridCol>
                <a:gridCol w="2660117">
                  <a:extLst>
                    <a:ext uri="{9D8B030D-6E8A-4147-A177-3AD203B41FA5}">
                      <a16:colId xmlns:a16="http://schemas.microsoft.com/office/drawing/2014/main" val="677909238"/>
                    </a:ext>
                  </a:extLst>
                </a:gridCol>
              </a:tblGrid>
              <a:tr h="509855">
                <a:tc>
                  <a:txBody>
                    <a:bodyPr/>
                    <a:lstStyle/>
                    <a:p>
                      <a:pPr algn="ctr"/>
                      <a:r>
                        <a:rPr lang="en-TH" sz="2800" dirty="0">
                          <a:solidFill>
                            <a:schemeClr val="tx1"/>
                          </a:solidFill>
                        </a:rPr>
                        <a:t>Tourism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tcPr>
                </a:tc>
                <a:tc>
                  <a:txBody>
                    <a:bodyPr/>
                    <a:lstStyle/>
                    <a:p>
                      <a:pPr algn="ctr"/>
                      <a:r>
                        <a:rPr lang="en-TH" sz="2800" dirty="0">
                          <a:solidFill>
                            <a:schemeClr val="tx1"/>
                          </a:solidFill>
                        </a:rPr>
                        <a:t>Hospitality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tcPr>
                </a:tc>
                <a:extLst>
                  <a:ext uri="{0D108BD9-81ED-4DB2-BD59-A6C34878D82A}">
                    <a16:rowId xmlns:a16="http://schemas.microsoft.com/office/drawing/2014/main" val="1744265958"/>
                  </a:ext>
                </a:extLst>
              </a:tr>
              <a:tr h="569838">
                <a:tc>
                  <a:txBody>
                    <a:bodyPr/>
                    <a:lstStyle/>
                    <a:p>
                      <a:pPr algn="ctr"/>
                      <a:r>
                        <a:rPr lang="en-TH" sz="3200" i="1" dirty="0">
                          <a:solidFill>
                            <a:schemeClr val="tx1"/>
                          </a:solidFill>
                        </a:rPr>
                        <a:t>airline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tc>
                  <a:txBody>
                    <a:bodyPr/>
                    <a:lstStyle/>
                    <a:p>
                      <a:pPr algn="ctr"/>
                      <a:endParaRPr lang="en-TH" sz="3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extLst>
                  <a:ext uri="{0D108BD9-81ED-4DB2-BD59-A6C34878D82A}">
                    <a16:rowId xmlns:a16="http://schemas.microsoft.com/office/drawing/2014/main" val="2487222660"/>
                  </a:ext>
                </a:extLst>
              </a:tr>
              <a:tr h="474399">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extLst>
                  <a:ext uri="{0D108BD9-81ED-4DB2-BD59-A6C34878D82A}">
                    <a16:rowId xmlns:a16="http://schemas.microsoft.com/office/drawing/2014/main" val="4166514556"/>
                  </a:ext>
                </a:extLst>
              </a:tr>
              <a:tr h="474399">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extLst>
                  <a:ext uri="{0D108BD9-81ED-4DB2-BD59-A6C34878D82A}">
                    <a16:rowId xmlns:a16="http://schemas.microsoft.com/office/drawing/2014/main" val="458655781"/>
                  </a:ext>
                </a:extLst>
              </a:tr>
              <a:tr h="474399">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extLst>
                  <a:ext uri="{0D108BD9-81ED-4DB2-BD59-A6C34878D82A}">
                    <a16:rowId xmlns:a16="http://schemas.microsoft.com/office/drawing/2014/main" val="2109711529"/>
                  </a:ext>
                </a:extLst>
              </a:tr>
              <a:tr h="474399">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extLst>
                  <a:ext uri="{0D108BD9-81ED-4DB2-BD59-A6C34878D82A}">
                    <a16:rowId xmlns:a16="http://schemas.microsoft.com/office/drawing/2014/main" val="1318043514"/>
                  </a:ext>
                </a:extLst>
              </a:tr>
              <a:tr h="474399">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tc>
                  <a:txBody>
                    <a:bodyPr/>
                    <a:lstStyle/>
                    <a:p>
                      <a:pPr algn="ctr"/>
                      <a:endParaRPr lang="en-TH"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alphaModFix amt="80000"/>
                      </a:blip>
                      <a:tile tx="0" ty="0" sx="100000" sy="100000" flip="none" algn="tl"/>
                    </a:blipFill>
                  </a:tcPr>
                </a:tc>
                <a:extLst>
                  <a:ext uri="{0D108BD9-81ED-4DB2-BD59-A6C34878D82A}">
                    <a16:rowId xmlns:a16="http://schemas.microsoft.com/office/drawing/2014/main" val="2331276035"/>
                  </a:ext>
                </a:extLst>
              </a:tr>
            </a:tbl>
          </a:graphicData>
        </a:graphic>
      </p:graphicFrame>
    </p:spTree>
    <p:extLst>
      <p:ext uri="{BB962C8B-B14F-4D97-AF65-F5344CB8AC3E}">
        <p14:creationId xmlns:p14="http://schemas.microsoft.com/office/powerpoint/2010/main" val="1293681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349091" y="328614"/>
            <a:ext cx="11493819" cy="6229351"/>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0"/>
              </a:spcBef>
              <a:spcAft>
                <a:spcPts val="600"/>
              </a:spcAft>
              <a:buNone/>
            </a:pPr>
            <a:r>
              <a:rPr lang="en-US" sz="3200" b="1" dirty="0">
                <a:solidFill>
                  <a:srgbClr val="00B050"/>
                </a:solidFill>
              </a:rPr>
              <a:t>3.</a:t>
            </a:r>
            <a:r>
              <a:rPr lang="en-US" sz="3200" b="1" u="sng" dirty="0">
                <a:solidFill>
                  <a:srgbClr val="00B050"/>
                </a:solidFill>
              </a:rPr>
              <a:t>1.2 Find pairs of words</a:t>
            </a:r>
          </a:p>
        </p:txBody>
      </p:sp>
      <p:graphicFrame>
        <p:nvGraphicFramePr>
          <p:cNvPr id="4" name="Table 3">
            <a:extLst>
              <a:ext uri="{FF2B5EF4-FFF2-40B4-BE49-F238E27FC236}">
                <a16:creationId xmlns:a16="http://schemas.microsoft.com/office/drawing/2014/main" id="{F2F13CDE-4885-9F43-82BC-8A4AB1CD6F74}"/>
              </a:ext>
            </a:extLst>
          </p:cNvPr>
          <p:cNvGraphicFramePr>
            <a:graphicFrameLocks noGrp="1"/>
          </p:cNvGraphicFramePr>
          <p:nvPr>
            <p:extLst>
              <p:ext uri="{D42A27DB-BD31-4B8C-83A1-F6EECF244321}">
                <p14:modId xmlns:p14="http://schemas.microsoft.com/office/powerpoint/2010/main" val="2858206161"/>
              </p:ext>
            </p:extLst>
          </p:nvPr>
        </p:nvGraphicFramePr>
        <p:xfrm>
          <a:off x="598171" y="1228726"/>
          <a:ext cx="10995662" cy="4674882"/>
        </p:xfrm>
        <a:graphic>
          <a:graphicData uri="http://schemas.openxmlformats.org/drawingml/2006/table">
            <a:tbl>
              <a:tblPr>
                <a:tableStyleId>{37CE84F3-28C3-443E-9E96-99CF82512B78}</a:tableStyleId>
              </a:tblPr>
              <a:tblGrid>
                <a:gridCol w="5497831">
                  <a:extLst>
                    <a:ext uri="{9D8B030D-6E8A-4147-A177-3AD203B41FA5}">
                      <a16:colId xmlns:a16="http://schemas.microsoft.com/office/drawing/2014/main" val="3755960738"/>
                    </a:ext>
                  </a:extLst>
                </a:gridCol>
                <a:gridCol w="5497831">
                  <a:extLst>
                    <a:ext uri="{9D8B030D-6E8A-4147-A177-3AD203B41FA5}">
                      <a16:colId xmlns:a16="http://schemas.microsoft.com/office/drawing/2014/main" val="43668156"/>
                    </a:ext>
                  </a:extLst>
                </a:gridCol>
              </a:tblGrid>
              <a:tr h="779147">
                <a:tc>
                  <a:txBody>
                    <a:bodyPr/>
                    <a:lstStyle/>
                    <a:p>
                      <a:r>
                        <a:rPr lang="en-US" sz="3200" dirty="0">
                          <a:effectLst/>
                        </a:rPr>
                        <a:t>accommodation</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3200" dirty="0">
                          <a:effectLst/>
                        </a:rPr>
                        <a:t>an event</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39101047"/>
                  </a:ext>
                </a:extLst>
              </a:tr>
              <a:tr h="779147">
                <a:tc>
                  <a:txBody>
                    <a:bodyPr/>
                    <a:lstStyle/>
                    <a:p>
                      <a:r>
                        <a:rPr lang="en-US" sz="3200" dirty="0">
                          <a:effectLst/>
                        </a:rPr>
                        <a:t>a holiday </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3200" dirty="0">
                          <a:effectLst/>
                        </a:rPr>
                        <a:t>an airline</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01140829"/>
                  </a:ext>
                </a:extLst>
              </a:tr>
              <a:tr h="779147">
                <a:tc>
                  <a:txBody>
                    <a:bodyPr/>
                    <a:lstStyle/>
                    <a:p>
                      <a:r>
                        <a:rPr lang="en-US" sz="3200">
                          <a:effectLst/>
                        </a:rPr>
                        <a:t>catering</a:t>
                      </a:r>
                      <a:endParaRPr lang="en-US" sz="320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3200" dirty="0">
                          <a:effectLst/>
                        </a:rPr>
                        <a:t>a hotel</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66900536"/>
                  </a:ext>
                </a:extLst>
              </a:tr>
              <a:tr h="779147">
                <a:tc>
                  <a:txBody>
                    <a:bodyPr/>
                    <a:lstStyle/>
                    <a:p>
                      <a:r>
                        <a:rPr lang="en-US" sz="3200">
                          <a:effectLst/>
                        </a:rPr>
                        <a:t>coffee</a:t>
                      </a:r>
                      <a:endParaRPr lang="en-US" sz="320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3200" dirty="0">
                          <a:effectLst/>
                        </a:rPr>
                        <a:t>a cafe</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92182206"/>
                  </a:ext>
                </a:extLst>
              </a:tr>
              <a:tr h="779147">
                <a:tc>
                  <a:txBody>
                    <a:bodyPr/>
                    <a:lstStyle/>
                    <a:p>
                      <a:r>
                        <a:rPr lang="en-US" sz="3200">
                          <a:effectLst/>
                        </a:rPr>
                        <a:t>entertainment</a:t>
                      </a:r>
                      <a:endParaRPr lang="en-US" sz="320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3200" dirty="0">
                          <a:effectLst/>
                        </a:rPr>
                        <a:t>a restaurant</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9224716"/>
                  </a:ext>
                </a:extLst>
              </a:tr>
              <a:tr h="779147">
                <a:tc>
                  <a:txBody>
                    <a:bodyPr/>
                    <a:lstStyle/>
                    <a:p>
                      <a:r>
                        <a:rPr lang="en-US" sz="3200" dirty="0">
                          <a:effectLst/>
                        </a:rPr>
                        <a:t>travel</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3200" dirty="0">
                          <a:effectLst/>
                        </a:rPr>
                        <a:t>a resort</a:t>
                      </a:r>
                      <a:endParaRPr lang="en-US" sz="3200" dirty="0">
                        <a:effectLst/>
                        <a:latin typeface="Times New Roman" panose="02020603050405020304" pitchFamily="18" charset="0"/>
                      </a:endParaRPr>
                    </a:p>
                  </a:txBody>
                  <a:tcPr marL="47625" marR="476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49266085"/>
                  </a:ext>
                </a:extLst>
              </a:tr>
            </a:tbl>
          </a:graphicData>
        </a:graphic>
      </p:graphicFrame>
      <p:cxnSp>
        <p:nvCxnSpPr>
          <p:cNvPr id="8" name="Straight Arrow Connector 7">
            <a:extLst>
              <a:ext uri="{FF2B5EF4-FFF2-40B4-BE49-F238E27FC236}">
                <a16:creationId xmlns:a16="http://schemas.microsoft.com/office/drawing/2014/main" id="{B1F8595F-BA26-444B-9674-E3A852E5DE46}"/>
              </a:ext>
            </a:extLst>
          </p:cNvPr>
          <p:cNvCxnSpPr>
            <a:cxnSpLocks/>
          </p:cNvCxnSpPr>
          <p:nvPr/>
        </p:nvCxnSpPr>
        <p:spPr>
          <a:xfrm>
            <a:off x="3600450" y="1703070"/>
            <a:ext cx="2495551" cy="1520191"/>
          </a:xfrm>
          <a:prstGeom prst="straightConnector1">
            <a:avLst/>
          </a:prstGeom>
          <a:ln>
            <a:headEnd type="none" w="med" len="med"/>
            <a:tailEnd type="arrow" w="med" len="med"/>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860993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5" y="210511"/>
            <a:ext cx="11893868" cy="93884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Pronunciation: Saying numbers</a:t>
            </a:r>
            <a:endParaRPr lang="en-US" sz="3200" dirty="0">
              <a:solidFill>
                <a:schemeClr val="tx1"/>
              </a:solidFill>
            </a:endParaRPr>
          </a:p>
        </p:txBody>
      </p:sp>
      <p:sp>
        <p:nvSpPr>
          <p:cNvPr id="18" name="Rectangle 17">
            <a:extLst>
              <a:ext uri="{FF2B5EF4-FFF2-40B4-BE49-F238E27FC236}">
                <a16:creationId xmlns:a16="http://schemas.microsoft.com/office/drawing/2014/main" id="{11DDB35E-A9E1-6449-B6C3-EEC9055366B4}"/>
              </a:ext>
            </a:extLst>
          </p:cNvPr>
          <p:cNvSpPr/>
          <p:nvPr/>
        </p:nvSpPr>
        <p:spPr>
          <a:xfrm>
            <a:off x="149063" y="1356075"/>
            <a:ext cx="11893870" cy="93884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000" b="1" u="sng" dirty="0">
                <a:solidFill>
                  <a:srgbClr val="00B050"/>
                </a:solidFill>
                <a:latin typeface="Times New Roman" panose="02020603050405020304" pitchFamily="18" charset="0"/>
              </a:rPr>
              <a:t>3.2.1	Listen and repeat the following numbers</a:t>
            </a:r>
            <a:endParaRPr lang="en-US" sz="3000" dirty="0">
              <a:solidFill>
                <a:srgbClr val="FF0000"/>
              </a:solidFill>
              <a:latin typeface="Times New Roman" panose="02020603050405020304" pitchFamily="18" charset="0"/>
            </a:endParaRPr>
          </a:p>
        </p:txBody>
      </p:sp>
      <p:sp>
        <p:nvSpPr>
          <p:cNvPr id="23" name="Content Placeholder 22">
            <a:extLst>
              <a:ext uri="{FF2B5EF4-FFF2-40B4-BE49-F238E27FC236}">
                <a16:creationId xmlns:a16="http://schemas.microsoft.com/office/drawing/2014/main" id="{3DEC33CD-04D5-1246-AD1E-A91EEEAE0DEF}"/>
              </a:ext>
            </a:extLst>
          </p:cNvPr>
          <p:cNvSpPr>
            <a:spLocks noGrp="1"/>
          </p:cNvSpPr>
          <p:nvPr>
            <p:ph sz="half" idx="2"/>
          </p:nvPr>
        </p:nvSpPr>
        <p:spPr>
          <a:xfrm>
            <a:off x="149063" y="2443943"/>
            <a:ext cx="11893870" cy="4089862"/>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5875">
            <a:solidFill>
              <a:schemeClr val="tx1"/>
            </a:solidFill>
          </a:ln>
        </p:spPr>
        <p:txBody>
          <a:bodyPr numCol="2" anchor="t">
            <a:noAutofit/>
          </a:bodyPr>
          <a:lstStyle/>
          <a:p>
            <a:pPr marL="0" indent="0">
              <a:spcBef>
                <a:spcPts val="0"/>
              </a:spcBef>
              <a:spcAft>
                <a:spcPts val="1200"/>
              </a:spcAft>
              <a:buNone/>
            </a:pPr>
            <a:r>
              <a:rPr lang="en-US" sz="2200" b="1" dirty="0"/>
              <a:t>Cardinal numbers</a:t>
            </a:r>
            <a:r>
              <a:rPr lang="en-US" sz="2200" dirty="0"/>
              <a:t>	</a:t>
            </a:r>
            <a:r>
              <a:rPr lang="en-US" sz="2200" b="1" dirty="0"/>
              <a:t>Ordinal number</a:t>
            </a:r>
          </a:p>
          <a:p>
            <a:pPr marL="0" indent="0">
              <a:spcBef>
                <a:spcPts val="0"/>
              </a:spcBef>
              <a:buNone/>
            </a:pPr>
            <a:r>
              <a:rPr lang="en-US" sz="2200" dirty="0"/>
              <a:t>1	One	 	1st	First</a:t>
            </a:r>
          </a:p>
          <a:p>
            <a:pPr marL="0" indent="0">
              <a:spcBef>
                <a:spcPts val="0"/>
              </a:spcBef>
              <a:buNone/>
            </a:pPr>
            <a:r>
              <a:rPr lang="en-US" sz="2200" dirty="0"/>
              <a:t>2	Two	 	2nd	Second</a:t>
            </a:r>
          </a:p>
          <a:p>
            <a:pPr marL="0" indent="0">
              <a:spcBef>
                <a:spcPts val="0"/>
              </a:spcBef>
              <a:buNone/>
            </a:pPr>
            <a:r>
              <a:rPr lang="en-US" sz="2200" dirty="0"/>
              <a:t>3	Three	 	3rd	Third</a:t>
            </a:r>
          </a:p>
          <a:p>
            <a:pPr marL="0" indent="0">
              <a:spcBef>
                <a:spcPts val="0"/>
              </a:spcBef>
              <a:buNone/>
            </a:pPr>
            <a:r>
              <a:rPr lang="en-US" sz="2200" dirty="0"/>
              <a:t>4	Four	 	4th	Fourth</a:t>
            </a:r>
          </a:p>
          <a:p>
            <a:pPr marL="0" indent="0">
              <a:spcBef>
                <a:spcPts val="0"/>
              </a:spcBef>
              <a:buNone/>
            </a:pPr>
            <a:r>
              <a:rPr lang="en-US" sz="2200" dirty="0"/>
              <a:t>5	Five	 	5th	Fifth</a:t>
            </a:r>
          </a:p>
          <a:p>
            <a:pPr marL="0" indent="0">
              <a:spcBef>
                <a:spcPts val="0"/>
              </a:spcBef>
              <a:buNone/>
            </a:pPr>
            <a:r>
              <a:rPr lang="en-US" sz="2200" dirty="0"/>
              <a:t>6	Six	 	6th	Sixth</a:t>
            </a:r>
          </a:p>
          <a:p>
            <a:pPr marL="0" indent="0">
              <a:spcBef>
                <a:spcPts val="0"/>
              </a:spcBef>
              <a:buNone/>
            </a:pPr>
            <a:r>
              <a:rPr lang="en-US" sz="2200" dirty="0"/>
              <a:t>7	Seven	 	7th	Seventh</a:t>
            </a:r>
          </a:p>
          <a:p>
            <a:pPr marL="0" indent="0">
              <a:spcBef>
                <a:spcPts val="0"/>
              </a:spcBef>
              <a:buNone/>
            </a:pPr>
            <a:r>
              <a:rPr lang="en-US" sz="2200" dirty="0"/>
              <a:t>8	Eight	 	8th	Eighth</a:t>
            </a:r>
          </a:p>
          <a:p>
            <a:pPr marL="0" indent="0">
              <a:spcBef>
                <a:spcPts val="0"/>
              </a:spcBef>
              <a:buNone/>
            </a:pPr>
            <a:r>
              <a:rPr lang="en-US" sz="2200" dirty="0"/>
              <a:t>9	Nine	 	9th	Ninth</a:t>
            </a:r>
          </a:p>
          <a:p>
            <a:pPr marL="0" indent="0">
              <a:spcBef>
                <a:spcPts val="0"/>
              </a:spcBef>
              <a:buNone/>
            </a:pPr>
            <a:r>
              <a:rPr lang="en-US" sz="2200" dirty="0"/>
              <a:t>10	Ten	 	10th	Tenth</a:t>
            </a:r>
          </a:p>
          <a:p>
            <a:pPr marL="0" indent="0">
              <a:spcBef>
                <a:spcPts val="0"/>
              </a:spcBef>
              <a:buNone/>
            </a:pPr>
            <a:endParaRPr lang="en-US" sz="2200" dirty="0"/>
          </a:p>
          <a:p>
            <a:pPr marL="0" indent="0">
              <a:spcBef>
                <a:spcPts val="0"/>
              </a:spcBef>
              <a:buNone/>
            </a:pPr>
            <a:endParaRPr lang="en-US" sz="2200" dirty="0"/>
          </a:p>
          <a:p>
            <a:pPr marL="0" indent="0">
              <a:spcBef>
                <a:spcPts val="0"/>
              </a:spcBef>
              <a:buNone/>
            </a:pPr>
            <a:endParaRPr lang="en-US" sz="2200" dirty="0"/>
          </a:p>
          <a:p>
            <a:pPr marL="0" indent="0">
              <a:spcBef>
                <a:spcPts val="0"/>
              </a:spcBef>
              <a:spcAft>
                <a:spcPts val="1200"/>
              </a:spcAft>
              <a:buNone/>
            </a:pPr>
            <a:r>
              <a:rPr lang="en-US" sz="2200" b="1" dirty="0"/>
              <a:t>Cardinal numbers</a:t>
            </a:r>
            <a:r>
              <a:rPr lang="en-US" sz="2200" dirty="0"/>
              <a:t>	</a:t>
            </a:r>
            <a:r>
              <a:rPr lang="en-US" sz="2200" b="1" dirty="0"/>
              <a:t>Ordinal number</a:t>
            </a:r>
            <a:endParaRPr lang="en-US" sz="2200" dirty="0"/>
          </a:p>
          <a:p>
            <a:pPr marL="0" indent="0">
              <a:spcBef>
                <a:spcPts val="0"/>
              </a:spcBef>
              <a:buNone/>
            </a:pPr>
            <a:r>
              <a:rPr lang="en-US" sz="2200" dirty="0"/>
              <a:t>11	Eleven	 	11th	Eleventh</a:t>
            </a:r>
          </a:p>
          <a:p>
            <a:pPr marL="0" indent="0">
              <a:spcBef>
                <a:spcPts val="0"/>
              </a:spcBef>
              <a:buNone/>
            </a:pPr>
            <a:r>
              <a:rPr lang="en-US" sz="2200" dirty="0"/>
              <a:t>12	Twelve	 	12th	Twelfth</a:t>
            </a:r>
          </a:p>
          <a:p>
            <a:pPr marL="0" indent="0">
              <a:spcBef>
                <a:spcPts val="0"/>
              </a:spcBef>
              <a:buNone/>
            </a:pPr>
            <a:r>
              <a:rPr lang="en-US" sz="2200" dirty="0"/>
              <a:t>13	Thirteen	13th	Thirteenth</a:t>
            </a:r>
          </a:p>
          <a:p>
            <a:pPr marL="0" indent="0">
              <a:spcBef>
                <a:spcPts val="0"/>
              </a:spcBef>
              <a:buNone/>
            </a:pPr>
            <a:r>
              <a:rPr lang="en-US" sz="2200" dirty="0"/>
              <a:t>14	Fourteen	14</a:t>
            </a:r>
            <a:r>
              <a:rPr lang="en-US" sz="2200" baseline="30000" dirty="0"/>
              <a:t>th</a:t>
            </a:r>
            <a:r>
              <a:rPr lang="en-US" sz="2200" dirty="0"/>
              <a:t>	Fourteenth</a:t>
            </a:r>
          </a:p>
          <a:p>
            <a:pPr marL="0" indent="0">
              <a:spcBef>
                <a:spcPts val="0"/>
              </a:spcBef>
              <a:buNone/>
            </a:pPr>
            <a:r>
              <a:rPr lang="en-US" sz="2200" dirty="0"/>
              <a:t>15	Fifteen	 15th	Fifteenth</a:t>
            </a:r>
          </a:p>
          <a:p>
            <a:pPr marL="0" indent="0">
              <a:spcBef>
                <a:spcPts val="0"/>
              </a:spcBef>
              <a:buNone/>
            </a:pPr>
            <a:r>
              <a:rPr lang="en-US" sz="2200" dirty="0"/>
              <a:t>16	Sixteen	 16th	Sixteenth</a:t>
            </a:r>
          </a:p>
          <a:p>
            <a:pPr marL="0" indent="0">
              <a:spcBef>
                <a:spcPts val="0"/>
              </a:spcBef>
              <a:buNone/>
            </a:pPr>
            <a:r>
              <a:rPr lang="en-US" sz="2200" dirty="0"/>
              <a:t>17	Seventeen	17</a:t>
            </a:r>
            <a:r>
              <a:rPr lang="en-US" sz="2200" baseline="30000" dirty="0"/>
              <a:t>th	</a:t>
            </a:r>
            <a:r>
              <a:rPr lang="en-US" sz="2200" dirty="0"/>
              <a:t>Seventeenth</a:t>
            </a:r>
          </a:p>
          <a:p>
            <a:pPr marL="0" indent="0">
              <a:spcBef>
                <a:spcPts val="0"/>
              </a:spcBef>
              <a:buNone/>
            </a:pPr>
            <a:r>
              <a:rPr lang="en-US" sz="2200" dirty="0"/>
              <a:t>18	Eighteen	18th	Eighteenth</a:t>
            </a:r>
          </a:p>
          <a:p>
            <a:pPr marL="0" indent="0">
              <a:spcBef>
                <a:spcPts val="0"/>
              </a:spcBef>
              <a:buNone/>
            </a:pPr>
            <a:r>
              <a:rPr lang="en-US" sz="2200" dirty="0"/>
              <a:t>19	Nineteen	19th	Nineteenth</a:t>
            </a:r>
          </a:p>
          <a:p>
            <a:pPr marL="0" indent="0">
              <a:spcBef>
                <a:spcPts val="0"/>
              </a:spcBef>
              <a:buNone/>
            </a:pPr>
            <a:r>
              <a:rPr lang="en-US" sz="2200" dirty="0"/>
              <a:t>20	Twenty	 20th	Twentieth</a:t>
            </a:r>
          </a:p>
          <a:p>
            <a:pPr marL="0" indent="0">
              <a:spcBef>
                <a:spcPts val="0"/>
              </a:spcBef>
              <a:buNone/>
            </a:pPr>
            <a:endParaRPr lang="en-US" sz="2200" dirty="0"/>
          </a:p>
          <a:p>
            <a:pPr marL="0" indent="0">
              <a:spcBef>
                <a:spcPts val="0"/>
              </a:spcBef>
              <a:buNone/>
            </a:pPr>
            <a:endParaRPr lang="en-US" sz="2200" dirty="0">
              <a:latin typeface="Times New Roman" panose="02020603050405020304" pitchFamily="18" charset="0"/>
            </a:endParaRPr>
          </a:p>
        </p:txBody>
      </p:sp>
    </p:spTree>
    <p:extLst>
      <p:ext uri="{BB962C8B-B14F-4D97-AF65-F5344CB8AC3E}">
        <p14:creationId xmlns:p14="http://schemas.microsoft.com/office/powerpoint/2010/main" val="3805991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3" y="548640"/>
            <a:ext cx="11893870" cy="108126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000" b="1" u="sng" dirty="0">
                <a:solidFill>
                  <a:srgbClr val="00B050"/>
                </a:solidFill>
                <a:latin typeface="Times New Roman" panose="02020603050405020304" pitchFamily="18" charset="0"/>
              </a:rPr>
              <a:t>3.2.2	Listen and repeat the following numbers</a:t>
            </a:r>
            <a:endParaRPr lang="en-US" sz="3000" dirty="0">
              <a:solidFill>
                <a:srgbClr val="FF0000"/>
              </a:solidFill>
              <a:latin typeface="Times New Roman" panose="02020603050405020304" pitchFamily="18" charset="0"/>
            </a:endParaRPr>
          </a:p>
        </p:txBody>
      </p:sp>
      <p:sp>
        <p:nvSpPr>
          <p:cNvPr id="8" name="Content Placeholder 22">
            <a:extLst>
              <a:ext uri="{FF2B5EF4-FFF2-40B4-BE49-F238E27FC236}">
                <a16:creationId xmlns:a16="http://schemas.microsoft.com/office/drawing/2014/main" id="{AB12C7D5-37D1-B948-B284-7548EA0D4B31}"/>
              </a:ext>
            </a:extLst>
          </p:cNvPr>
          <p:cNvSpPr>
            <a:spLocks noGrp="1"/>
          </p:cNvSpPr>
          <p:nvPr>
            <p:ph sz="half" idx="2"/>
          </p:nvPr>
        </p:nvSpPr>
        <p:spPr>
          <a:xfrm>
            <a:off x="74529" y="2028305"/>
            <a:ext cx="12042937" cy="3657601"/>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5875">
            <a:solidFill>
              <a:schemeClr val="tx1"/>
            </a:solidFill>
          </a:ln>
        </p:spPr>
        <p:txBody>
          <a:bodyPr numCol="2" anchor="t">
            <a:noAutofit/>
          </a:bodyPr>
          <a:lstStyle/>
          <a:p>
            <a:pPr marL="0" indent="0">
              <a:spcBef>
                <a:spcPts val="1200"/>
              </a:spcBef>
              <a:buNone/>
            </a:pPr>
            <a:endParaRPr lang="en-US" sz="1000" b="1" dirty="0"/>
          </a:p>
          <a:p>
            <a:pPr marL="0" indent="0">
              <a:spcBef>
                <a:spcPts val="0"/>
              </a:spcBef>
              <a:spcAft>
                <a:spcPts val="1200"/>
              </a:spcAft>
              <a:buNone/>
            </a:pPr>
            <a:r>
              <a:rPr lang="en-US" sz="2200" b="1" dirty="0"/>
              <a:t>Cardinal numbers	   Ordinal number     </a:t>
            </a:r>
          </a:p>
          <a:p>
            <a:pPr marL="0" indent="0">
              <a:spcBef>
                <a:spcPts val="0"/>
              </a:spcBef>
              <a:buNone/>
            </a:pPr>
            <a:r>
              <a:rPr lang="en-US" sz="2200" dirty="0"/>
              <a:t>20     Twenty	   	   20</a:t>
            </a:r>
            <a:r>
              <a:rPr lang="en-US" sz="2200" baseline="30000" dirty="0"/>
              <a:t>th</a:t>
            </a:r>
            <a:r>
              <a:rPr lang="en-US" sz="2200" dirty="0"/>
              <a:t>	  Twentieth</a:t>
            </a:r>
          </a:p>
          <a:p>
            <a:pPr marL="0" indent="0">
              <a:spcBef>
                <a:spcPts val="0"/>
              </a:spcBef>
              <a:buNone/>
            </a:pPr>
            <a:r>
              <a:rPr lang="en-US" sz="2200" dirty="0"/>
              <a:t>21     Twenty-one	   21</a:t>
            </a:r>
            <a:r>
              <a:rPr lang="en-US" sz="2200" baseline="30000" dirty="0"/>
              <a:t>st</a:t>
            </a:r>
            <a:r>
              <a:rPr lang="en-US" sz="2200" dirty="0"/>
              <a:t>	  Twenty-first</a:t>
            </a:r>
          </a:p>
          <a:p>
            <a:pPr marL="0" indent="0">
              <a:spcBef>
                <a:spcPts val="0"/>
              </a:spcBef>
              <a:buNone/>
            </a:pPr>
            <a:r>
              <a:rPr lang="en-US" sz="2200" dirty="0"/>
              <a:t>22     Twenty-two	   22</a:t>
            </a:r>
            <a:r>
              <a:rPr lang="en-US" sz="2200" baseline="30000" dirty="0"/>
              <a:t>nd</a:t>
            </a:r>
            <a:r>
              <a:rPr lang="en-US" sz="2200" dirty="0"/>
              <a:t>	  Twenty-second</a:t>
            </a:r>
          </a:p>
          <a:p>
            <a:pPr marL="0" indent="0">
              <a:spcBef>
                <a:spcPts val="0"/>
              </a:spcBef>
              <a:buNone/>
            </a:pPr>
            <a:r>
              <a:rPr lang="en-US" sz="2200" dirty="0"/>
              <a:t>23     Twenty-three	   23</a:t>
            </a:r>
            <a:r>
              <a:rPr lang="en-US" sz="2200" baseline="30000" dirty="0"/>
              <a:t>rd</a:t>
            </a:r>
            <a:r>
              <a:rPr lang="en-US" sz="2200" dirty="0"/>
              <a:t>	  Twenty-third</a:t>
            </a:r>
          </a:p>
          <a:p>
            <a:pPr marL="0" indent="0">
              <a:spcBef>
                <a:spcPts val="0"/>
              </a:spcBef>
              <a:buNone/>
            </a:pPr>
            <a:r>
              <a:rPr lang="en-US" sz="2200" dirty="0"/>
              <a:t>24.    Twenty-four	   24</a:t>
            </a:r>
            <a:r>
              <a:rPr lang="en-US" sz="2200" baseline="30000" dirty="0"/>
              <a:t>th</a:t>
            </a:r>
            <a:r>
              <a:rPr lang="en-US" sz="2200" dirty="0"/>
              <a:t>	  Twenty-fourth</a:t>
            </a:r>
          </a:p>
          <a:p>
            <a:pPr marL="0" indent="0">
              <a:spcBef>
                <a:spcPts val="0"/>
              </a:spcBef>
              <a:buNone/>
            </a:pPr>
            <a:r>
              <a:rPr lang="en-US" sz="2200" dirty="0"/>
              <a:t>25     Twenty-five	   25</a:t>
            </a:r>
            <a:r>
              <a:rPr lang="en-US" sz="2200" baseline="30000" dirty="0"/>
              <a:t>th</a:t>
            </a:r>
            <a:r>
              <a:rPr lang="en-US" sz="2200" dirty="0"/>
              <a:t>	  Twenty-fifth</a:t>
            </a:r>
          </a:p>
          <a:p>
            <a:pPr marL="0" indent="0">
              <a:spcBef>
                <a:spcPts val="0"/>
              </a:spcBef>
              <a:buNone/>
            </a:pPr>
            <a:r>
              <a:rPr lang="en-US" sz="2200" dirty="0"/>
              <a:t>30     Thirty	 	   30</a:t>
            </a:r>
            <a:r>
              <a:rPr lang="en-US" sz="2200" baseline="30000" dirty="0"/>
              <a:t>th</a:t>
            </a:r>
            <a:r>
              <a:rPr lang="en-US" sz="2200" dirty="0"/>
              <a:t>	  Thirtieth</a:t>
            </a:r>
          </a:p>
          <a:p>
            <a:pPr marL="0" indent="0">
              <a:spcBef>
                <a:spcPts val="0"/>
              </a:spcBef>
              <a:buNone/>
            </a:pPr>
            <a:r>
              <a:rPr lang="en-US" sz="2200" dirty="0"/>
              <a:t>31    Thirty-one	   31</a:t>
            </a:r>
            <a:r>
              <a:rPr lang="en-US" sz="2200" baseline="30000" dirty="0"/>
              <a:t>st</a:t>
            </a:r>
            <a:r>
              <a:rPr lang="en-US" sz="2200" dirty="0"/>
              <a:t>	  Thirty-first</a:t>
            </a:r>
          </a:p>
          <a:p>
            <a:pPr marL="0" indent="0">
              <a:spcBef>
                <a:spcPts val="0"/>
              </a:spcBef>
              <a:buNone/>
            </a:pPr>
            <a:endParaRPr lang="en-US" sz="2200" dirty="0"/>
          </a:p>
          <a:p>
            <a:pPr marL="0" indent="0">
              <a:spcBef>
                <a:spcPts val="0"/>
              </a:spcBef>
              <a:buNone/>
            </a:pPr>
            <a:endParaRPr lang="en-US" sz="2200" dirty="0"/>
          </a:p>
          <a:p>
            <a:pPr marL="0" indent="0">
              <a:spcBef>
                <a:spcPts val="0"/>
              </a:spcBef>
              <a:spcAft>
                <a:spcPts val="1200"/>
              </a:spcAft>
              <a:buNone/>
            </a:pPr>
            <a:endParaRPr lang="en-US" sz="2200" b="1" dirty="0"/>
          </a:p>
          <a:p>
            <a:pPr marL="0" indent="0">
              <a:spcBef>
                <a:spcPts val="0"/>
              </a:spcBef>
              <a:buNone/>
            </a:pPr>
            <a:endParaRPr lang="en-US" sz="1000" b="1" dirty="0"/>
          </a:p>
          <a:p>
            <a:pPr marL="0" indent="0">
              <a:spcBef>
                <a:spcPts val="0"/>
              </a:spcBef>
              <a:spcAft>
                <a:spcPts val="1200"/>
              </a:spcAft>
              <a:buNone/>
            </a:pPr>
            <a:r>
              <a:rPr lang="en-US" sz="2200" b="1" dirty="0"/>
              <a:t> Cardinal numbers	    Ordinal number</a:t>
            </a:r>
            <a:endParaRPr lang="en-US" sz="2200" dirty="0"/>
          </a:p>
          <a:p>
            <a:pPr marL="0" indent="0">
              <a:spcBef>
                <a:spcPts val="0"/>
              </a:spcBef>
              <a:buNone/>
            </a:pPr>
            <a:r>
              <a:rPr lang="en-US" sz="2200" dirty="0"/>
              <a:t>   40	Forty		     40</a:t>
            </a:r>
            <a:r>
              <a:rPr lang="en-US" sz="2200" baseline="30000" dirty="0"/>
              <a:t>th</a:t>
            </a:r>
            <a:r>
              <a:rPr lang="en-US" sz="2200" dirty="0"/>
              <a:t>	        Fortieth</a:t>
            </a:r>
          </a:p>
          <a:p>
            <a:pPr marL="0" indent="0">
              <a:spcBef>
                <a:spcPts val="0"/>
              </a:spcBef>
              <a:buNone/>
            </a:pPr>
            <a:r>
              <a:rPr lang="en-US" sz="2200" dirty="0"/>
              <a:t>   50	Fifty	 	     50</a:t>
            </a:r>
            <a:r>
              <a:rPr lang="en-US" sz="2200" baseline="30000" dirty="0"/>
              <a:t>th</a:t>
            </a:r>
            <a:r>
              <a:rPr lang="en-US" sz="2200" dirty="0"/>
              <a:t>	        Fiftieth</a:t>
            </a:r>
          </a:p>
          <a:p>
            <a:pPr marL="0" indent="0">
              <a:spcBef>
                <a:spcPts val="0"/>
              </a:spcBef>
              <a:buNone/>
            </a:pPr>
            <a:r>
              <a:rPr lang="en-US" sz="2200" dirty="0"/>
              <a:t>   60	Sixty	 	     60</a:t>
            </a:r>
            <a:r>
              <a:rPr lang="en-US" sz="2200" baseline="30000" dirty="0"/>
              <a:t>th</a:t>
            </a:r>
            <a:r>
              <a:rPr lang="en-US" sz="2200" dirty="0"/>
              <a:t>	        Sixtieth</a:t>
            </a:r>
          </a:p>
          <a:p>
            <a:pPr marL="0" indent="0">
              <a:spcBef>
                <a:spcPts val="0"/>
              </a:spcBef>
              <a:buNone/>
            </a:pPr>
            <a:r>
              <a:rPr lang="en-US" sz="2200" dirty="0"/>
              <a:t>   70	Seventy	     70</a:t>
            </a:r>
            <a:r>
              <a:rPr lang="en-US" sz="2200" baseline="30000" dirty="0"/>
              <a:t>th</a:t>
            </a:r>
            <a:r>
              <a:rPr lang="en-US" sz="2200" dirty="0"/>
              <a:t>	        Seventieth</a:t>
            </a:r>
          </a:p>
          <a:p>
            <a:pPr marL="0" indent="0">
              <a:spcBef>
                <a:spcPts val="0"/>
              </a:spcBef>
              <a:buNone/>
            </a:pPr>
            <a:r>
              <a:rPr lang="en-US" sz="2200" dirty="0"/>
              <a:t>   80	Eighty	 	     80</a:t>
            </a:r>
            <a:r>
              <a:rPr lang="en-US" sz="2200" baseline="30000" dirty="0"/>
              <a:t>th</a:t>
            </a:r>
            <a:r>
              <a:rPr lang="en-US" sz="2200" dirty="0"/>
              <a:t>	        Eightieth</a:t>
            </a:r>
          </a:p>
          <a:p>
            <a:pPr marL="0" indent="0">
              <a:spcBef>
                <a:spcPts val="0"/>
              </a:spcBef>
              <a:buNone/>
            </a:pPr>
            <a:r>
              <a:rPr lang="en-US" sz="2200" dirty="0"/>
              <a:t>   90	Ninety		     90</a:t>
            </a:r>
            <a:r>
              <a:rPr lang="en-US" sz="2200" baseline="30000" dirty="0"/>
              <a:t>th.            </a:t>
            </a:r>
            <a:r>
              <a:rPr lang="en-US" sz="2200" dirty="0"/>
              <a:t>Ninetieth</a:t>
            </a:r>
          </a:p>
          <a:p>
            <a:pPr marL="0" indent="0">
              <a:spcBef>
                <a:spcPts val="0"/>
              </a:spcBef>
              <a:buNone/>
            </a:pPr>
            <a:r>
              <a:rPr lang="en-US" sz="2200" dirty="0"/>
              <a:t>   100	One hundred	     100</a:t>
            </a:r>
            <a:r>
              <a:rPr lang="en-US" sz="2200" baseline="30000" dirty="0"/>
              <a:t>th.         </a:t>
            </a:r>
            <a:r>
              <a:rPr lang="en-US" sz="2200" dirty="0"/>
              <a:t>Hundredth</a:t>
            </a:r>
          </a:p>
          <a:p>
            <a:pPr marL="0" indent="0">
              <a:spcBef>
                <a:spcPts val="0"/>
              </a:spcBef>
              <a:buNone/>
            </a:pPr>
            <a:r>
              <a:rPr lang="en-US" sz="2200" dirty="0"/>
              <a:t>   1000	One thousand	     1000</a:t>
            </a:r>
            <a:r>
              <a:rPr lang="en-US" sz="2200" baseline="30000" dirty="0"/>
              <a:t>th</a:t>
            </a:r>
            <a:r>
              <a:rPr lang="en-US" sz="2200" dirty="0"/>
              <a:t>     Thousandth</a:t>
            </a:r>
          </a:p>
          <a:p>
            <a:pPr marL="0" indent="0">
              <a:spcBef>
                <a:spcPts val="0"/>
              </a:spcBef>
              <a:buNone/>
            </a:pPr>
            <a:endParaRPr lang="en-US" sz="2200" dirty="0"/>
          </a:p>
          <a:p>
            <a:pPr marL="0" indent="0">
              <a:spcBef>
                <a:spcPts val="0"/>
              </a:spcBef>
              <a:buNone/>
            </a:pPr>
            <a:endParaRPr lang="en-US" sz="2200" dirty="0">
              <a:latin typeface="Times New Roman" panose="02020603050405020304" pitchFamily="18" charset="0"/>
            </a:endParaRPr>
          </a:p>
        </p:txBody>
      </p:sp>
    </p:spTree>
    <p:extLst>
      <p:ext uri="{BB962C8B-B14F-4D97-AF65-F5344CB8AC3E}">
        <p14:creationId xmlns:p14="http://schemas.microsoft.com/office/powerpoint/2010/main" val="2189145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95995"/>
            <a:ext cx="11893868" cy="71792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grammar: Singular &amp; Plural</a:t>
            </a:r>
            <a:endParaRPr lang="en-US" sz="3200" dirty="0">
              <a:solidFill>
                <a:schemeClr val="tx1"/>
              </a:solidFill>
            </a:endParaRPr>
          </a:p>
        </p:txBody>
      </p:sp>
      <p:sp>
        <p:nvSpPr>
          <p:cNvPr id="18" name="Rectangle 17">
            <a:extLst>
              <a:ext uri="{FF2B5EF4-FFF2-40B4-BE49-F238E27FC236}">
                <a16:creationId xmlns:a16="http://schemas.microsoft.com/office/drawing/2014/main" id="{11DDB35E-A9E1-6449-B6C3-EEC9055366B4}"/>
              </a:ext>
            </a:extLst>
          </p:cNvPr>
          <p:cNvSpPr/>
          <p:nvPr/>
        </p:nvSpPr>
        <p:spPr>
          <a:xfrm>
            <a:off x="5429250" y="1059861"/>
            <a:ext cx="6613685" cy="5680712"/>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3.3.2	Study a section from Joe’s talk below. Then:</a:t>
            </a:r>
          </a:p>
          <a:p>
            <a:pPr marL="457189" indent="-457189">
              <a:buFont typeface="Wingdings" pitchFamily="2" charset="2"/>
              <a:buChar char="Ø"/>
            </a:pPr>
            <a:r>
              <a:rPr lang="en-US" sz="3000" dirty="0">
                <a:latin typeface="Times New Roman" panose="02020603050405020304" pitchFamily="18" charset="0"/>
              </a:rPr>
              <a:t>Find and underline the nouns</a:t>
            </a:r>
          </a:p>
          <a:p>
            <a:pPr marL="457189" indent="-457189">
              <a:buFont typeface="Wingdings" pitchFamily="2" charset="2"/>
              <a:buChar char="Ø"/>
            </a:pPr>
            <a:r>
              <a:rPr lang="en-US" sz="3000" dirty="0">
                <a:latin typeface="Times New Roman" panose="02020603050405020304" pitchFamily="18" charset="0"/>
              </a:rPr>
              <a:t>Mark each noun S (singular) or P (plural)</a:t>
            </a:r>
            <a:r>
              <a:rPr lang="en-US" sz="2800" dirty="0">
                <a:latin typeface="Times New Roman" panose="02020603050405020304" pitchFamily="18" charset="0"/>
              </a:rPr>
              <a:t>		</a:t>
            </a:r>
            <a:endParaRPr lang="en-US" sz="2800" dirty="0">
              <a:solidFill>
                <a:srgbClr val="FF0000"/>
              </a:solidFill>
              <a:latin typeface="Times New Roman" panose="02020603050405020304" pitchFamily="18" charset="0"/>
            </a:endParaRPr>
          </a:p>
          <a:p>
            <a:endParaRPr lang="en-US" sz="2800" dirty="0">
              <a:latin typeface="Times New Roman" panose="02020603050405020304" pitchFamily="18" charset="0"/>
            </a:endParaRPr>
          </a:p>
        </p:txBody>
      </p:sp>
      <p:sp>
        <p:nvSpPr>
          <p:cNvPr id="21" name="Rectangle 20">
            <a:extLst>
              <a:ext uri="{FF2B5EF4-FFF2-40B4-BE49-F238E27FC236}">
                <a16:creationId xmlns:a16="http://schemas.microsoft.com/office/drawing/2014/main" id="{21DDF5FA-873F-5446-A9DE-6F21055151B6}"/>
              </a:ext>
            </a:extLst>
          </p:cNvPr>
          <p:cNvSpPr/>
          <p:nvPr/>
        </p:nvSpPr>
        <p:spPr>
          <a:xfrm>
            <a:off x="149067" y="1059861"/>
            <a:ext cx="4851559" cy="5680712"/>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3.3.1	Compare singular &amp; Plural</a:t>
            </a:r>
          </a:p>
        </p:txBody>
      </p:sp>
      <p:sp>
        <p:nvSpPr>
          <p:cNvPr id="23" name="Content Placeholder 22">
            <a:extLst>
              <a:ext uri="{FF2B5EF4-FFF2-40B4-BE49-F238E27FC236}">
                <a16:creationId xmlns:a16="http://schemas.microsoft.com/office/drawing/2014/main" id="{3DEC33CD-04D5-1246-AD1E-A91EEEAE0DEF}"/>
              </a:ext>
            </a:extLst>
          </p:cNvPr>
          <p:cNvSpPr>
            <a:spLocks noGrp="1"/>
          </p:cNvSpPr>
          <p:nvPr>
            <p:ph sz="half" idx="2"/>
          </p:nvPr>
        </p:nvSpPr>
        <p:spPr>
          <a:xfrm>
            <a:off x="5543551" y="3686176"/>
            <a:ext cx="6499384" cy="2996285"/>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a:noAutofit/>
          </a:bodyPr>
          <a:lstStyle/>
          <a:p>
            <a:pPr marL="0" indent="0">
              <a:spcBef>
                <a:spcPts val="0"/>
              </a:spcBef>
              <a:buNone/>
            </a:pPr>
            <a:endParaRPr lang="en-US" sz="500" dirty="0">
              <a:latin typeface="Times New Roman" panose="02020603050405020304" pitchFamily="18" charset="0"/>
            </a:endParaRPr>
          </a:p>
          <a:p>
            <a:pPr marL="0" indent="0">
              <a:lnSpc>
                <a:spcPts val="4500"/>
              </a:lnSpc>
              <a:buNone/>
            </a:pPr>
            <a:r>
              <a:rPr lang="en-US" sz="3000" dirty="0">
                <a:latin typeface="Times New Roman" panose="02020603050405020304" pitchFamily="18" charset="0"/>
              </a:rPr>
              <a:t>Catering </a:t>
            </a:r>
            <a:r>
              <a:rPr lang="en-US" sz="3000" u="sng" dirty="0">
                <a:latin typeface="Times New Roman" panose="02020603050405020304" pitchFamily="18" charset="0"/>
              </a:rPr>
              <a:t>companies</a:t>
            </a:r>
            <a:r>
              <a:rPr lang="en-US" sz="3000" dirty="0">
                <a:latin typeface="Times New Roman" panose="02020603050405020304" pitchFamily="18" charset="0"/>
              </a:rPr>
              <a:t> make food and sell drinks. A cafe is a catering company, and a restaurant is a catering company. Airlines use catering companies. Hotels often have catering, too.</a:t>
            </a:r>
          </a:p>
        </p:txBody>
      </p:sp>
      <p:sp>
        <p:nvSpPr>
          <p:cNvPr id="24" name="TextBox 23">
            <a:extLst>
              <a:ext uri="{FF2B5EF4-FFF2-40B4-BE49-F238E27FC236}">
                <a16:creationId xmlns:a16="http://schemas.microsoft.com/office/drawing/2014/main" id="{C52E1CC6-3500-C74E-A629-8411CDDE371F}"/>
              </a:ext>
            </a:extLst>
          </p:cNvPr>
          <p:cNvSpPr txBox="1"/>
          <p:nvPr/>
        </p:nvSpPr>
        <p:spPr>
          <a:xfrm>
            <a:off x="7633334" y="3576608"/>
            <a:ext cx="496252" cy="523220"/>
          </a:xfrm>
          <a:prstGeom prst="rect">
            <a:avLst/>
          </a:prstGeom>
          <a:noFill/>
        </p:spPr>
        <p:txBody>
          <a:bodyPr wrap="square" rtlCol="0" anchor="ctr">
            <a:spAutoFit/>
          </a:bodyPr>
          <a:lstStyle/>
          <a:p>
            <a:pPr algn="ctr"/>
            <a:r>
              <a:rPr lang="en-TH" sz="2800" dirty="0">
                <a:solidFill>
                  <a:srgbClr val="FF0000"/>
                </a:solidFill>
              </a:rPr>
              <a:t>p</a:t>
            </a:r>
          </a:p>
        </p:txBody>
      </p:sp>
      <p:pic>
        <p:nvPicPr>
          <p:cNvPr id="25" name="Content Placeholder 16">
            <a:extLst>
              <a:ext uri="{FF2B5EF4-FFF2-40B4-BE49-F238E27FC236}">
                <a16:creationId xmlns:a16="http://schemas.microsoft.com/office/drawing/2014/main" id="{ACE2C570-D382-1D43-A063-48EAB4FE8073}"/>
              </a:ext>
            </a:extLst>
          </p:cNvPr>
          <p:cNvPicPr>
            <a:picLocks noChangeAspect="1"/>
          </p:cNvPicPr>
          <p:nvPr/>
        </p:nvPicPr>
        <p:blipFill>
          <a:blip r:embed="rId4"/>
          <a:stretch>
            <a:fillRect/>
          </a:stretch>
        </p:blipFill>
        <p:spPr>
          <a:xfrm>
            <a:off x="257177" y="2222178"/>
            <a:ext cx="4629151" cy="4439831"/>
          </a:xfrm>
          <a:prstGeom prst="rect">
            <a:avLst/>
          </a:prstGeom>
        </p:spPr>
      </p:pic>
    </p:spTree>
    <p:extLst>
      <p:ext uri="{BB962C8B-B14F-4D97-AF65-F5344CB8AC3E}">
        <p14:creationId xmlns:p14="http://schemas.microsoft.com/office/powerpoint/2010/main" val="2386110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6" y="134303"/>
            <a:ext cx="11893868" cy="865822"/>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300" b="1" u="sng" dirty="0">
                <a:solidFill>
                  <a:srgbClr val="00B050"/>
                </a:solidFill>
                <a:latin typeface="Times New Roman" panose="02020603050405020304" pitchFamily="18" charset="0"/>
              </a:rPr>
              <a:t>3.3.3 Complete the sentences by putting one word in each space.</a:t>
            </a:r>
          </a:p>
        </p:txBody>
      </p:sp>
      <p:sp>
        <p:nvSpPr>
          <p:cNvPr id="23" name="Content Placeholder 22">
            <a:extLst>
              <a:ext uri="{FF2B5EF4-FFF2-40B4-BE49-F238E27FC236}">
                <a16:creationId xmlns:a16="http://schemas.microsoft.com/office/drawing/2014/main" id="{3DEC33CD-04D5-1246-AD1E-A91EEEAE0DEF}"/>
              </a:ext>
            </a:extLst>
          </p:cNvPr>
          <p:cNvSpPr>
            <a:spLocks noGrp="1"/>
          </p:cNvSpPr>
          <p:nvPr>
            <p:ph sz="half" idx="2"/>
          </p:nvPr>
        </p:nvSpPr>
        <p:spPr>
          <a:xfrm>
            <a:off x="149066" y="1171575"/>
            <a:ext cx="11893868" cy="5552122"/>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anchor="ctr">
            <a:noAutofit/>
          </a:bodyPr>
          <a:lstStyle/>
          <a:p>
            <a:pPr marL="0" indent="0">
              <a:spcBef>
                <a:spcPts val="0"/>
              </a:spcBef>
              <a:buNone/>
            </a:pPr>
            <a:r>
              <a:rPr lang="en-US" sz="3150" dirty="0"/>
              <a:t>1)	A: _______ Hilton a hospitality company?</a:t>
            </a:r>
          </a:p>
          <a:p>
            <a:pPr marL="0" indent="0">
              <a:buNone/>
            </a:pPr>
            <a:r>
              <a:rPr lang="en-US" sz="3150" dirty="0"/>
              <a:t>	B: Yes, ______ is.</a:t>
            </a:r>
          </a:p>
          <a:p>
            <a:pPr marL="0" indent="0">
              <a:buNone/>
            </a:pPr>
            <a:r>
              <a:rPr lang="en-US" sz="3150" dirty="0"/>
              <a:t>2)	A: _______ hotels examples of entertainment?</a:t>
            </a:r>
          </a:p>
          <a:p>
            <a:pPr marL="0" indent="0">
              <a:buNone/>
            </a:pPr>
            <a:r>
              <a:rPr lang="en-US" sz="3150" dirty="0"/>
              <a:t>	B: No, _______ aren’t,</a:t>
            </a:r>
          </a:p>
          <a:p>
            <a:pPr marL="0" indent="0">
              <a:buNone/>
            </a:pPr>
            <a:r>
              <a:rPr lang="en-US" sz="3150" dirty="0"/>
              <a:t>3)	A: What _______ catering companies?</a:t>
            </a:r>
          </a:p>
          <a:p>
            <a:pPr marL="0" indent="0">
              <a:buNone/>
            </a:pPr>
            <a:r>
              <a:rPr lang="en-US" sz="3150" dirty="0"/>
              <a:t>	B: Catering _______ make food.</a:t>
            </a:r>
          </a:p>
          <a:p>
            <a:pPr marL="0" indent="0">
              <a:buNone/>
            </a:pPr>
            <a:r>
              <a:rPr lang="en-US" sz="3150" dirty="0"/>
              <a:t>4)	A: _______ are tourist attractions?</a:t>
            </a:r>
          </a:p>
          <a:p>
            <a:pPr marL="0" indent="0">
              <a:buNone/>
            </a:pPr>
            <a:r>
              <a:rPr lang="en-US" sz="3150" dirty="0"/>
              <a:t>	B: They are places like the Eiffel Tower ______ the Taj </a:t>
            </a:r>
          </a:p>
          <a:p>
            <a:pPr marL="0" indent="0">
              <a:buNone/>
            </a:pPr>
            <a:r>
              <a:rPr lang="en-US" sz="3150" dirty="0"/>
              <a:t>	     Mahal.</a:t>
            </a:r>
          </a:p>
        </p:txBody>
      </p:sp>
    </p:spTree>
    <p:extLst>
      <p:ext uri="{BB962C8B-B14F-4D97-AF65-F5344CB8AC3E}">
        <p14:creationId xmlns:p14="http://schemas.microsoft.com/office/powerpoint/2010/main" val="1057396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71439"/>
            <a:ext cx="11893868" cy="113877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3.4	Listening skill: Using slides for understanding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1336495"/>
            <a:ext cx="11893868" cy="76996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3.4.1	Listen to Joe’s talk and answer the following items. </a:t>
            </a:r>
          </a:p>
          <a:p>
            <a:pPr>
              <a:spcAft>
                <a:spcPts val="1200"/>
              </a:spcAft>
            </a:pPr>
            <a:r>
              <a:rPr lang="en-US" sz="3200" b="1" dirty="0">
                <a:latin typeface="Times New Roman" panose="02020603050405020304" pitchFamily="18" charset="0"/>
              </a:rPr>
              <a:t>	</a:t>
            </a:r>
            <a:endParaRPr lang="en-US" sz="3200" b="1" dirty="0">
              <a:solidFill>
                <a:srgbClr val="FF0000"/>
              </a:solidFill>
              <a:latin typeface="Times New Roman" panose="02020603050405020304" pitchFamily="18" charset="0"/>
            </a:endParaRPr>
          </a:p>
          <a:p>
            <a:endParaRPr lang="en-US" sz="3200" b="1" dirty="0">
              <a:latin typeface="Times New Roman" panose="02020603050405020304" pitchFamily="18" charset="0"/>
            </a:endParaRPr>
          </a:p>
        </p:txBody>
      </p:sp>
      <p:sp>
        <p:nvSpPr>
          <p:cNvPr id="10" name="Content Placeholder 22">
            <a:extLst>
              <a:ext uri="{FF2B5EF4-FFF2-40B4-BE49-F238E27FC236}">
                <a16:creationId xmlns:a16="http://schemas.microsoft.com/office/drawing/2014/main" id="{50A794AF-D7AE-2A4D-8143-5AFD6F4E33AF}"/>
              </a:ext>
            </a:extLst>
          </p:cNvPr>
          <p:cNvSpPr>
            <a:spLocks noGrp="1"/>
          </p:cNvSpPr>
          <p:nvPr>
            <p:ph sz="half" idx="2"/>
          </p:nvPr>
        </p:nvSpPr>
        <p:spPr>
          <a:xfrm>
            <a:off x="149067" y="2204165"/>
            <a:ext cx="11893868" cy="4653835"/>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a:noAutofit/>
          </a:bodyPr>
          <a:lstStyle/>
          <a:p>
            <a:pPr marL="0" indent="0">
              <a:lnSpc>
                <a:spcPct val="80000"/>
              </a:lnSpc>
              <a:spcBef>
                <a:spcPts val="0"/>
              </a:spcBef>
              <a:buNone/>
            </a:pPr>
            <a:r>
              <a:rPr lang="en-US" sz="3000" dirty="0">
                <a:latin typeface="Times New Roman" panose="02020603050405020304" pitchFamily="18" charset="0"/>
              </a:rPr>
              <a:t>1)	Why is Joe giving this talk?</a:t>
            </a:r>
          </a:p>
          <a:p>
            <a:pPr marL="0" indent="0">
              <a:lnSpc>
                <a:spcPct val="80000"/>
              </a:lnSpc>
              <a:spcBef>
                <a:spcPts val="400"/>
              </a:spcBef>
              <a:buNone/>
            </a:pPr>
            <a:r>
              <a:rPr lang="en-US" sz="3000" dirty="0">
                <a:latin typeface="Times New Roman" panose="02020603050405020304" pitchFamily="18" charset="0"/>
              </a:rPr>
              <a:t>	____________________________________</a:t>
            </a:r>
          </a:p>
          <a:p>
            <a:pPr marL="0" indent="0">
              <a:lnSpc>
                <a:spcPct val="80000"/>
              </a:lnSpc>
              <a:buNone/>
            </a:pPr>
            <a:r>
              <a:rPr lang="en-US" sz="3000" dirty="0">
                <a:latin typeface="Times New Roman" panose="02020603050405020304" pitchFamily="18" charset="0"/>
              </a:rPr>
              <a:t>2)	Number the slides in the correct order.</a:t>
            </a:r>
          </a:p>
          <a:p>
            <a:pPr marL="0" indent="0">
              <a:lnSpc>
                <a:spcPct val="80000"/>
              </a:lnSpc>
              <a:spcBef>
                <a:spcPts val="400"/>
              </a:spcBef>
              <a:buNone/>
            </a:pPr>
            <a:r>
              <a:rPr lang="en-US" sz="3000" dirty="0">
                <a:latin typeface="Times New Roman" panose="02020603050405020304" pitchFamily="18" charset="0"/>
              </a:rPr>
              <a:t>	____________________________________</a:t>
            </a:r>
          </a:p>
          <a:p>
            <a:pPr marL="0" indent="0">
              <a:lnSpc>
                <a:spcPct val="80000"/>
              </a:lnSpc>
              <a:buNone/>
            </a:pPr>
            <a:r>
              <a:rPr lang="en-US" sz="3000" dirty="0">
                <a:latin typeface="Times New Roman" panose="02020603050405020304" pitchFamily="18" charset="0"/>
              </a:rPr>
              <a:t>3)	Add Joes examples to the slides.</a:t>
            </a:r>
          </a:p>
          <a:p>
            <a:pPr marL="0" indent="0">
              <a:lnSpc>
                <a:spcPct val="80000"/>
              </a:lnSpc>
              <a:spcBef>
                <a:spcPts val="400"/>
              </a:spcBef>
              <a:buNone/>
            </a:pPr>
            <a:r>
              <a:rPr lang="en-US" sz="3000" dirty="0">
                <a:latin typeface="Times New Roman" panose="02020603050405020304" pitchFamily="18" charset="0"/>
              </a:rPr>
              <a:t>	____________________________________</a:t>
            </a:r>
          </a:p>
          <a:p>
            <a:pPr marL="0" indent="0">
              <a:lnSpc>
                <a:spcPct val="80000"/>
              </a:lnSpc>
              <a:buNone/>
            </a:pPr>
            <a:r>
              <a:rPr lang="en-US" sz="3000" dirty="0">
                <a:latin typeface="Times New Roman" panose="02020603050405020304" pitchFamily="18" charset="0"/>
              </a:rPr>
              <a:t>4)	Compare your answers in pairs.</a:t>
            </a:r>
          </a:p>
          <a:p>
            <a:pPr marL="0" indent="0">
              <a:lnSpc>
                <a:spcPct val="80000"/>
              </a:lnSpc>
              <a:spcBef>
                <a:spcPts val="400"/>
              </a:spcBef>
              <a:buNone/>
            </a:pPr>
            <a:r>
              <a:rPr lang="en-US" sz="3000" dirty="0">
                <a:latin typeface="Times New Roman" panose="02020603050405020304" pitchFamily="18" charset="0"/>
              </a:rPr>
              <a:t>	____________________________________</a:t>
            </a:r>
          </a:p>
          <a:p>
            <a:pPr marL="0" indent="0">
              <a:lnSpc>
                <a:spcPct val="80000"/>
              </a:lnSpc>
              <a:buNone/>
            </a:pPr>
            <a:r>
              <a:rPr lang="en-US" sz="3000" dirty="0">
                <a:latin typeface="Times New Roman" panose="02020603050405020304" pitchFamily="18" charset="0"/>
              </a:rPr>
              <a:t>5)	Add more examples to the slides.</a:t>
            </a:r>
          </a:p>
          <a:p>
            <a:pPr marL="0" indent="0">
              <a:lnSpc>
                <a:spcPct val="80000"/>
              </a:lnSpc>
              <a:spcBef>
                <a:spcPts val="400"/>
              </a:spcBef>
              <a:buNone/>
            </a:pPr>
            <a:r>
              <a:rPr lang="en-US" sz="3000" dirty="0">
                <a:latin typeface="Times New Roman" panose="02020603050405020304" pitchFamily="18" charset="0"/>
              </a:rPr>
              <a:t>	____________________________________</a:t>
            </a:r>
          </a:p>
        </p:txBody>
      </p:sp>
    </p:spTree>
    <p:extLst>
      <p:ext uri="{BB962C8B-B14F-4D97-AF65-F5344CB8AC3E}">
        <p14:creationId xmlns:p14="http://schemas.microsoft.com/office/powerpoint/2010/main" val="2117007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11229"/>
            <a:ext cx="11893868" cy="76996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3.5	Speaking: Introducing a talk</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1030262"/>
            <a:ext cx="11893868" cy="1327177"/>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3.5.1	A good talk has an introduction, a middle and an end. </a:t>
            </a:r>
          </a:p>
          <a:p>
            <a:pPr>
              <a:spcAft>
                <a:spcPts val="1200"/>
              </a:spcAft>
            </a:pPr>
            <a:r>
              <a:rPr lang="en-US" sz="3400" b="1" u="sng" dirty="0">
                <a:solidFill>
                  <a:srgbClr val="00B050"/>
                </a:solidFill>
                <a:latin typeface="Times New Roman" panose="02020603050405020304" pitchFamily="18" charset="0"/>
              </a:rPr>
              <a:t>For Example:</a:t>
            </a:r>
          </a:p>
          <a:p>
            <a:pPr>
              <a:spcAft>
                <a:spcPts val="1200"/>
              </a:spcAft>
            </a:pPr>
            <a:endParaRPr lang="en-US" sz="3400" b="1" u="sng" dirty="0">
              <a:solidFill>
                <a:srgbClr val="00B050"/>
              </a:solidFill>
              <a:latin typeface="Times New Roman" panose="02020603050405020304" pitchFamily="18" charset="0"/>
            </a:endParaRPr>
          </a:p>
          <a:p>
            <a:pPr>
              <a:spcAft>
                <a:spcPts val="1200"/>
              </a:spcAft>
            </a:pPr>
            <a:endParaRPr lang="en-US" sz="3400" b="1" dirty="0">
              <a:latin typeface="Times New Roman" panose="02020603050405020304" pitchFamily="18" charset="0"/>
            </a:endParaRP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8" y="2914652"/>
            <a:ext cx="5551643" cy="3171825"/>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anchor="ctr">
            <a:noAutofit/>
          </a:bodyPr>
          <a:lstStyle/>
          <a:p>
            <a:pPr lvl="1">
              <a:spcBef>
                <a:spcPts val="0"/>
              </a:spcBef>
              <a:spcAft>
                <a:spcPts val="1200"/>
              </a:spcAft>
              <a:buFont typeface="Lucida Grande" panose="020B0600040502020204" pitchFamily="34" charset="0"/>
              <a:buChar char="◇"/>
            </a:pPr>
            <a:r>
              <a:rPr lang="en-US" sz="3000" dirty="0">
                <a:solidFill>
                  <a:schemeClr val="tx1"/>
                </a:solidFill>
                <a:latin typeface="Times New Roman" panose="02020603050405020304" pitchFamily="18" charset="0"/>
              </a:rPr>
              <a:t> Say </a:t>
            </a:r>
            <a:r>
              <a:rPr lang="en-US" sz="3000" i="1" dirty="0">
                <a:solidFill>
                  <a:schemeClr val="tx1"/>
                </a:solidFill>
                <a:latin typeface="Times New Roman" panose="02020603050405020304" pitchFamily="18" charset="0"/>
              </a:rPr>
              <a:t>hello</a:t>
            </a:r>
            <a:r>
              <a:rPr lang="en-US" sz="3000" dirty="0">
                <a:solidFill>
                  <a:schemeClr val="tx1"/>
                </a:solidFill>
                <a:latin typeface="Times New Roman" panose="02020603050405020304" pitchFamily="18" charset="0"/>
              </a:rPr>
              <a:t> and </a:t>
            </a:r>
            <a:r>
              <a:rPr lang="en-US" sz="3000" i="1" dirty="0">
                <a:solidFill>
                  <a:schemeClr val="tx1"/>
                </a:solidFill>
                <a:latin typeface="Times New Roman" panose="02020603050405020304" pitchFamily="18" charset="0"/>
              </a:rPr>
              <a:t>get attention!</a:t>
            </a:r>
            <a:endParaRPr lang="en-US" sz="3000" dirty="0">
              <a:solidFill>
                <a:schemeClr val="tx1"/>
              </a:solidFill>
              <a:latin typeface="Times New Roman" panose="02020603050405020304" pitchFamily="18" charset="0"/>
            </a:endParaRPr>
          </a:p>
          <a:p>
            <a:pPr lvl="1">
              <a:spcAft>
                <a:spcPts val="1200"/>
              </a:spcAft>
              <a:buFont typeface="Lucida Grande" panose="020B0600040502020204" pitchFamily="34" charset="0"/>
              <a:buChar char="◇"/>
            </a:pPr>
            <a:r>
              <a:rPr lang="en-US" sz="3000" dirty="0">
                <a:solidFill>
                  <a:schemeClr val="tx1"/>
                </a:solidFill>
                <a:latin typeface="Times New Roman" panose="02020603050405020304" pitchFamily="18" charset="0"/>
              </a:rPr>
              <a:t> Say </a:t>
            </a:r>
            <a:r>
              <a:rPr lang="en-US" sz="3000" i="1" dirty="0">
                <a:solidFill>
                  <a:schemeClr val="tx1"/>
                </a:solidFill>
                <a:latin typeface="Times New Roman" panose="02020603050405020304" pitchFamily="18" charset="0"/>
              </a:rPr>
              <a:t>your name </a:t>
            </a:r>
            <a:r>
              <a:rPr lang="en-US" sz="3000" dirty="0">
                <a:solidFill>
                  <a:schemeClr val="tx1"/>
                </a:solidFill>
                <a:latin typeface="Times New Roman" panose="02020603050405020304" pitchFamily="18" charset="0"/>
              </a:rPr>
              <a:t>(and </a:t>
            </a:r>
            <a:r>
              <a:rPr lang="en-US" sz="3000" i="1" dirty="0">
                <a:solidFill>
                  <a:schemeClr val="tx1"/>
                </a:solidFill>
                <a:latin typeface="Times New Roman" panose="02020603050405020304" pitchFamily="18" charset="0"/>
              </a:rPr>
              <a:t>your job</a:t>
            </a:r>
            <a:r>
              <a:rPr lang="en-US" sz="3000" dirty="0">
                <a:solidFill>
                  <a:schemeClr val="tx1"/>
                </a:solidFill>
                <a:latin typeface="Times New Roman" panose="02020603050405020304" pitchFamily="18" charset="0"/>
              </a:rPr>
              <a:t>).</a:t>
            </a:r>
          </a:p>
          <a:p>
            <a:pPr lvl="1">
              <a:spcAft>
                <a:spcPts val="1200"/>
              </a:spcAft>
              <a:buFont typeface="Lucida Grande" panose="020B0600040502020204" pitchFamily="34" charset="0"/>
              <a:buChar char="◇"/>
            </a:pPr>
            <a:r>
              <a:rPr lang="en-US" sz="3000" dirty="0">
                <a:solidFill>
                  <a:schemeClr val="tx1"/>
                </a:solidFill>
                <a:latin typeface="Times New Roman" panose="02020603050405020304" pitchFamily="18" charset="0"/>
              </a:rPr>
              <a:t> Say </a:t>
            </a:r>
            <a:r>
              <a:rPr lang="en-US" sz="3000" i="1" dirty="0">
                <a:solidFill>
                  <a:schemeClr val="tx1"/>
                </a:solidFill>
                <a:latin typeface="Times New Roman" panose="02020603050405020304" pitchFamily="18" charset="0"/>
              </a:rPr>
              <a:t>your topic.</a:t>
            </a:r>
            <a:endParaRPr lang="en-US" sz="3000" dirty="0">
              <a:latin typeface="Times New Roman" panose="02020603050405020304" pitchFamily="18" charset="0"/>
            </a:endParaRPr>
          </a:p>
        </p:txBody>
      </p:sp>
      <p:pic>
        <p:nvPicPr>
          <p:cNvPr id="7" name="Picture 6">
            <a:extLst>
              <a:ext uri="{FF2B5EF4-FFF2-40B4-BE49-F238E27FC236}">
                <a16:creationId xmlns:a16="http://schemas.microsoft.com/office/drawing/2014/main" id="{9ED31923-50CC-D84B-A9D4-F4F84F296410}"/>
              </a:ext>
            </a:extLst>
          </p:cNvPr>
          <p:cNvPicPr>
            <a:picLocks noChangeAspect="1"/>
          </p:cNvPicPr>
          <p:nvPr/>
        </p:nvPicPr>
        <p:blipFill>
          <a:blip r:embed="rId4">
            <a:alphaModFix/>
            <a:extLst>
              <a:ext uri="{BEBA8EAE-BF5A-486C-A8C5-ECC9F3942E4B}">
                <a14:imgProps xmlns:a14="http://schemas.microsoft.com/office/drawing/2010/main">
                  <a14:imgLayer r:embed="rId5">
                    <a14:imgEffect>
                      <a14:colorTemperature colorTemp="5900"/>
                    </a14:imgEffect>
                    <a14:imgEffect>
                      <a14:saturation sat="400000"/>
                    </a14:imgEffect>
                  </a14:imgLayer>
                </a14:imgProps>
              </a:ext>
            </a:extLst>
          </a:blip>
          <a:stretch>
            <a:fillRect/>
          </a:stretch>
        </p:blipFill>
        <p:spPr>
          <a:xfrm>
            <a:off x="6891815" y="3386137"/>
            <a:ext cx="5151120" cy="2228851"/>
          </a:xfrm>
          <a:prstGeom prst="rect">
            <a:avLst/>
          </a:prstGeom>
          <a:ln w="15875">
            <a:solidFill>
              <a:schemeClr val="tx1"/>
            </a:solidFill>
          </a:ln>
        </p:spPr>
      </p:pic>
      <p:sp>
        <p:nvSpPr>
          <p:cNvPr id="8" name="Notched Right Arrow 7">
            <a:extLst>
              <a:ext uri="{FF2B5EF4-FFF2-40B4-BE49-F238E27FC236}">
                <a16:creationId xmlns:a16="http://schemas.microsoft.com/office/drawing/2014/main" id="{38E8165F-F76A-5445-BD7B-EF2D302BFC6F}"/>
              </a:ext>
            </a:extLst>
          </p:cNvPr>
          <p:cNvSpPr/>
          <p:nvPr/>
        </p:nvSpPr>
        <p:spPr>
          <a:xfrm>
            <a:off x="5700711" y="4121943"/>
            <a:ext cx="1148240" cy="757239"/>
          </a:xfrm>
          <a:prstGeom prst="notched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1187119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8" y="548123"/>
            <a:ext cx="11893868" cy="110799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300" b="1" u="sng" dirty="0">
                <a:solidFill>
                  <a:srgbClr val="00B050"/>
                </a:solidFill>
                <a:latin typeface="Times New Roman" panose="02020603050405020304" pitchFamily="18" charset="0"/>
              </a:rPr>
              <a:t>3.5.2	Choose one topic from the box on the left and complete the sentences on the right.</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8" y="1971444"/>
            <a:ext cx="5494497" cy="4459445"/>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anchor="ctr">
            <a:noAutofit/>
          </a:bodyPr>
          <a:lstStyle/>
          <a:p>
            <a:pPr marL="228594" lvl="1" indent="0">
              <a:spcBef>
                <a:spcPts val="0"/>
              </a:spcBef>
              <a:spcAft>
                <a:spcPts val="2400"/>
              </a:spcAft>
              <a:buNone/>
            </a:pPr>
            <a:r>
              <a:rPr lang="en-US" sz="3200" b="1" u="sng" dirty="0">
                <a:latin typeface="Times New Roman" panose="02020603050405020304" pitchFamily="18" charset="0"/>
              </a:rPr>
              <a:t>Topic:</a:t>
            </a:r>
          </a:p>
          <a:p>
            <a:pPr marL="228594" lvl="1" indent="0">
              <a:spcBef>
                <a:spcPts val="0"/>
              </a:spcBef>
              <a:spcAft>
                <a:spcPts val="1200"/>
              </a:spcAft>
              <a:buNone/>
            </a:pPr>
            <a:r>
              <a:rPr lang="en-US" sz="3200" dirty="0">
                <a:latin typeface="Times New Roman" panose="02020603050405020304" pitchFamily="18" charset="0"/>
              </a:rPr>
              <a:t>catering</a:t>
            </a:r>
          </a:p>
          <a:p>
            <a:pPr marL="228594" lvl="1" indent="0">
              <a:spcBef>
                <a:spcPts val="0"/>
              </a:spcBef>
              <a:spcAft>
                <a:spcPts val="1200"/>
              </a:spcAft>
              <a:buNone/>
            </a:pPr>
            <a:r>
              <a:rPr lang="en-US" sz="3200" dirty="0">
                <a:latin typeface="Times New Roman" panose="02020603050405020304" pitchFamily="18" charset="0"/>
              </a:rPr>
              <a:t>cruises</a:t>
            </a:r>
          </a:p>
          <a:p>
            <a:pPr marL="228594" lvl="1" indent="0">
              <a:spcBef>
                <a:spcPts val="0"/>
              </a:spcBef>
              <a:spcAft>
                <a:spcPts val="1200"/>
              </a:spcAft>
              <a:buNone/>
            </a:pPr>
            <a:r>
              <a:rPr lang="en-US" sz="3200" dirty="0">
                <a:latin typeface="Times New Roman" panose="02020603050405020304" pitchFamily="18" charset="0"/>
              </a:rPr>
              <a:t>hotels</a:t>
            </a:r>
          </a:p>
          <a:p>
            <a:pPr marL="228594" lvl="1" indent="0">
              <a:spcBef>
                <a:spcPts val="0"/>
              </a:spcBef>
              <a:spcAft>
                <a:spcPts val="1200"/>
              </a:spcAft>
              <a:buNone/>
            </a:pPr>
            <a:r>
              <a:rPr lang="en-US" sz="3200" dirty="0">
                <a:latin typeface="Times New Roman" panose="02020603050405020304" pitchFamily="18" charset="0"/>
              </a:rPr>
              <a:t>festivals</a:t>
            </a:r>
          </a:p>
          <a:p>
            <a:pPr marL="228594" lvl="1" indent="0">
              <a:spcBef>
                <a:spcPts val="0"/>
              </a:spcBef>
              <a:spcAft>
                <a:spcPts val="1200"/>
              </a:spcAft>
              <a:buNone/>
            </a:pPr>
            <a:r>
              <a:rPr lang="en-US" sz="3200" dirty="0">
                <a:latin typeface="Times New Roman" panose="02020603050405020304" pitchFamily="18" charset="0"/>
              </a:rPr>
              <a:t>theme parks</a:t>
            </a:r>
          </a:p>
        </p:txBody>
      </p:sp>
      <p:sp>
        <p:nvSpPr>
          <p:cNvPr id="10" name="Content Placeholder 22">
            <a:extLst>
              <a:ext uri="{FF2B5EF4-FFF2-40B4-BE49-F238E27FC236}">
                <a16:creationId xmlns:a16="http://schemas.microsoft.com/office/drawing/2014/main" id="{F508B737-C27E-6243-9779-351FA6C0414C}"/>
              </a:ext>
            </a:extLst>
          </p:cNvPr>
          <p:cNvSpPr txBox="1">
            <a:spLocks/>
          </p:cNvSpPr>
          <p:nvPr/>
        </p:nvSpPr>
        <p:spPr>
          <a:xfrm>
            <a:off x="6303213" y="1971444"/>
            <a:ext cx="5494497" cy="4459445"/>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vert="horz" lIns="91440" tIns="45720" rIns="91440" bIns="45720" rtlCol="0" anchor="ctr">
            <a:no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a:lnSpc>
                <a:spcPct val="150000"/>
              </a:lnSpc>
              <a:buFont typeface="Wingdings" pitchFamily="2" charset="2"/>
              <a:buChar char="v"/>
            </a:pPr>
            <a:r>
              <a:rPr lang="en-US" sz="3200" dirty="0"/>
              <a:t> ______, everyone! My name is ____________.</a:t>
            </a:r>
          </a:p>
          <a:p>
            <a:pPr>
              <a:lnSpc>
                <a:spcPct val="150000"/>
              </a:lnSpc>
              <a:buFont typeface="Wingdings" pitchFamily="2" charset="2"/>
              <a:buChar char="v"/>
            </a:pPr>
            <a:r>
              <a:rPr lang="en-US" sz="3200" dirty="0"/>
              <a:t> I’m _____________.</a:t>
            </a:r>
          </a:p>
          <a:p>
            <a:pPr>
              <a:lnSpc>
                <a:spcPct val="150000"/>
              </a:lnSpc>
              <a:buFont typeface="Wingdings" pitchFamily="2" charset="2"/>
              <a:buChar char="v"/>
            </a:pPr>
            <a:r>
              <a:rPr lang="en-US" sz="3200" dirty="0"/>
              <a:t> My talk today is about _____________.</a:t>
            </a:r>
          </a:p>
        </p:txBody>
      </p:sp>
    </p:spTree>
    <p:extLst>
      <p:ext uri="{BB962C8B-B14F-4D97-AF65-F5344CB8AC3E}">
        <p14:creationId xmlns:p14="http://schemas.microsoft.com/office/powerpoint/2010/main" val="2684425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43742"/>
            <a:ext cx="11893868" cy="1200329"/>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3.6	Reading skill: Recognizing text types </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1348904"/>
            <a:ext cx="11893868" cy="110799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300" b="1" u="sng" dirty="0">
                <a:solidFill>
                  <a:srgbClr val="00B050"/>
                </a:solidFill>
                <a:latin typeface="Times New Roman" panose="02020603050405020304" pitchFamily="18" charset="0"/>
              </a:rPr>
              <a:t>3.6.1	There are different types of text, e.g., a newspaper article, an e-mail, a text message.</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7" y="2604237"/>
            <a:ext cx="11893868" cy="4185761"/>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anchor="ctr">
            <a:spAutoFit/>
          </a:bodyPr>
          <a:lstStyle/>
          <a:p>
            <a:pPr marL="228594" lvl="1" indent="0">
              <a:spcBef>
                <a:spcPts val="0"/>
              </a:spcBef>
              <a:spcAft>
                <a:spcPts val="1200"/>
              </a:spcAft>
              <a:buNone/>
            </a:pPr>
            <a:r>
              <a:rPr lang="en-US" sz="3200" b="1" u="sng" dirty="0">
                <a:latin typeface="Times New Roman" panose="02020603050405020304" pitchFamily="18" charset="0"/>
              </a:rPr>
              <a:t>Look at the following titles and understands their meaning because they help you predict information on the text in this lecture.</a:t>
            </a:r>
          </a:p>
          <a:p>
            <a:pPr lvl="1">
              <a:spcBef>
                <a:spcPts val="0"/>
              </a:spcBef>
              <a:buFont typeface="Lucida Grande" panose="020B0600040502020204" pitchFamily="34" charset="0"/>
              <a:buChar char="◇"/>
            </a:pPr>
            <a:r>
              <a:rPr lang="en-US" sz="3200" dirty="0">
                <a:latin typeface="Times New Roman" panose="02020603050405020304" pitchFamily="18" charset="0"/>
              </a:rPr>
              <a:t> a case study </a:t>
            </a:r>
          </a:p>
          <a:p>
            <a:pPr lvl="1">
              <a:spcBef>
                <a:spcPts val="0"/>
              </a:spcBef>
              <a:buFont typeface="Lucida Grande" panose="020B0600040502020204" pitchFamily="34" charset="0"/>
              <a:buChar char="◇"/>
            </a:pPr>
            <a:r>
              <a:rPr lang="en-US" sz="3200" dirty="0">
                <a:latin typeface="Times New Roman" panose="02020603050405020304" pitchFamily="18" charset="0"/>
              </a:rPr>
              <a:t> a newspaper article </a:t>
            </a:r>
          </a:p>
          <a:p>
            <a:pPr lvl="1">
              <a:spcBef>
                <a:spcPts val="0"/>
              </a:spcBef>
              <a:buFont typeface="Lucida Grande" panose="020B0600040502020204" pitchFamily="34" charset="0"/>
              <a:buChar char="◇"/>
            </a:pPr>
            <a:r>
              <a:rPr lang="en-US" sz="3200" dirty="0">
                <a:latin typeface="Times New Roman" panose="02020603050405020304" pitchFamily="18" charset="0"/>
              </a:rPr>
              <a:t> a graph </a:t>
            </a:r>
          </a:p>
          <a:p>
            <a:pPr lvl="1">
              <a:spcBef>
                <a:spcPts val="0"/>
              </a:spcBef>
              <a:buFont typeface="Lucida Grande" panose="020B0600040502020204" pitchFamily="34" charset="0"/>
              <a:buChar char="◇"/>
            </a:pPr>
            <a:r>
              <a:rPr lang="en-US" sz="3200" dirty="0">
                <a:latin typeface="Times New Roman" panose="02020603050405020304" pitchFamily="18" charset="0"/>
              </a:rPr>
              <a:t> a pie chart </a:t>
            </a:r>
          </a:p>
          <a:p>
            <a:pPr lvl="1">
              <a:spcBef>
                <a:spcPts val="0"/>
              </a:spcBef>
              <a:buFont typeface="Lucida Grande" panose="020B0600040502020204" pitchFamily="34" charset="0"/>
              <a:buChar char="◇"/>
            </a:pPr>
            <a:r>
              <a:rPr lang="en-US" sz="3200" dirty="0">
                <a:latin typeface="Times New Roman" panose="02020603050405020304" pitchFamily="18" charset="0"/>
              </a:rPr>
              <a:t> a table</a:t>
            </a:r>
          </a:p>
        </p:txBody>
      </p:sp>
    </p:spTree>
    <p:extLst>
      <p:ext uri="{BB962C8B-B14F-4D97-AF65-F5344CB8AC3E}">
        <p14:creationId xmlns:p14="http://schemas.microsoft.com/office/powerpoint/2010/main" val="1207003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7" y="68003"/>
            <a:ext cx="11893868" cy="110799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300" b="1" u="sng" dirty="0">
                <a:solidFill>
                  <a:srgbClr val="00B050"/>
                </a:solidFill>
                <a:latin typeface="Times New Roman" panose="02020603050405020304" pitchFamily="18" charset="0"/>
              </a:rPr>
              <a:t>3.6.2	Read the newspaper article and the case study. Then, Complete the table.</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8" y="1314451"/>
            <a:ext cx="2965609" cy="5475547"/>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9050">
            <a:solidFill>
              <a:schemeClr val="tx1"/>
            </a:solidFill>
          </a:ln>
        </p:spPr>
        <p:txBody>
          <a:bodyPr wrap="square" anchor="t">
            <a:noAutofit/>
          </a:bodyPr>
          <a:lstStyle/>
          <a:p>
            <a:pPr marL="228594" lvl="1" indent="0">
              <a:spcBef>
                <a:spcPts val="0"/>
              </a:spcBef>
              <a:spcAft>
                <a:spcPts val="1200"/>
              </a:spcAft>
              <a:buNone/>
            </a:pPr>
            <a:r>
              <a:rPr lang="en-US" sz="2400" b="1" dirty="0">
                <a:latin typeface="Times New Roman" panose="02020603050405020304" pitchFamily="18" charset="0"/>
              </a:rPr>
              <a:t>Augusto Ribeiro new owner of Go2C-Now</a:t>
            </a:r>
          </a:p>
          <a:p>
            <a:pPr marL="228594" lvl="1" indent="0">
              <a:spcBef>
                <a:spcPts val="0"/>
              </a:spcBef>
              <a:spcAft>
                <a:spcPts val="1200"/>
              </a:spcAft>
              <a:buNone/>
            </a:pPr>
            <a:r>
              <a:rPr lang="en-US" sz="2400" dirty="0">
                <a:latin typeface="Times New Roman" panose="02020603050405020304" pitchFamily="18" charset="0"/>
              </a:rPr>
              <a:t>The online travel agent, Go2C-Now, has a new owner. He is 49-year-old Brazilian businessman, Mr. Augusto Ribeiro. He becomes the owner at an exciting time for the company .</a:t>
            </a:r>
          </a:p>
        </p:txBody>
      </p:sp>
      <p:sp>
        <p:nvSpPr>
          <p:cNvPr id="6" name="Content Placeholder 22">
            <a:extLst>
              <a:ext uri="{FF2B5EF4-FFF2-40B4-BE49-F238E27FC236}">
                <a16:creationId xmlns:a16="http://schemas.microsoft.com/office/drawing/2014/main" id="{105A2F23-2F8B-DE4E-8A9A-98375D2A7A84}"/>
              </a:ext>
            </a:extLst>
          </p:cNvPr>
          <p:cNvSpPr txBox="1">
            <a:spLocks/>
          </p:cNvSpPr>
          <p:nvPr/>
        </p:nvSpPr>
        <p:spPr>
          <a:xfrm>
            <a:off x="3449481" y="1314449"/>
            <a:ext cx="8593455" cy="5475547"/>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9050">
            <a:solidFill>
              <a:schemeClr val="tx1"/>
            </a:solidFill>
          </a:ln>
        </p:spPr>
        <p:txBody>
          <a:bodyPr vert="horz" wrap="square" lIns="91440" tIns="45720" rIns="91440" bIns="45720" rtlCol="0" anchor="t">
            <a:no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594" lvl="1" indent="0">
              <a:spcBef>
                <a:spcPts val="0"/>
              </a:spcBef>
              <a:spcAft>
                <a:spcPts val="1200"/>
              </a:spcAft>
              <a:buNone/>
            </a:pPr>
            <a:r>
              <a:rPr lang="en-US" sz="2400" b="1" dirty="0">
                <a:latin typeface="Times New Roman" panose="02020603050405020304" pitchFamily="18" charset="0"/>
              </a:rPr>
              <a:t>Go2C-Now</a:t>
            </a:r>
          </a:p>
          <a:p>
            <a:pPr marL="228594" lvl="1" indent="0">
              <a:spcBef>
                <a:spcPts val="0"/>
              </a:spcBef>
              <a:spcAft>
                <a:spcPts val="1200"/>
              </a:spcAft>
              <a:buNone/>
            </a:pPr>
            <a:r>
              <a:rPr lang="en-US" sz="2400" b="1" dirty="0">
                <a:latin typeface="Times New Roman" panose="02020603050405020304" pitchFamily="18" charset="0"/>
              </a:rPr>
              <a:t>The Background </a:t>
            </a:r>
          </a:p>
          <a:p>
            <a:pPr marL="228594" lvl="1" indent="0">
              <a:spcBef>
                <a:spcPts val="0"/>
              </a:spcBef>
              <a:spcAft>
                <a:spcPts val="1200"/>
              </a:spcAft>
              <a:buNone/>
            </a:pPr>
            <a:r>
              <a:rPr lang="en-US" sz="2400" dirty="0">
                <a:latin typeface="Times New Roman" panose="02020603050405020304" pitchFamily="18" charset="0"/>
              </a:rPr>
              <a:t>Go2C-Now is a travel company. It is four years old. The head office of the company is in London. It specializes in last-minute travel services. The main products of the company are airline tickets and hotel bookings. The company also sells package holidays. Their products are for </a:t>
            </a:r>
            <a:r>
              <a:rPr lang="en-US" sz="2400" dirty="0" err="1">
                <a:latin typeface="Times New Roman" panose="02020603050405020304" pitchFamily="18" charset="0"/>
              </a:rPr>
              <a:t>travellers</a:t>
            </a:r>
            <a:r>
              <a:rPr lang="en-US" sz="2400" dirty="0">
                <a:latin typeface="Times New Roman" panose="02020603050405020304" pitchFamily="18" charset="0"/>
              </a:rPr>
              <a:t> of all ages, but teenagers (18-20) and young adults (21-28) are their most important customers. </a:t>
            </a:r>
          </a:p>
          <a:p>
            <a:pPr marL="228594" lvl="1" indent="0">
              <a:spcBef>
                <a:spcPts val="0"/>
              </a:spcBef>
              <a:spcAft>
                <a:spcPts val="1200"/>
              </a:spcAft>
              <a:buNone/>
            </a:pPr>
            <a:r>
              <a:rPr lang="en-US" sz="2400" b="1" dirty="0">
                <a:latin typeface="Times New Roman" panose="02020603050405020304" pitchFamily="18" charset="0"/>
              </a:rPr>
              <a:t>The Problem </a:t>
            </a:r>
          </a:p>
          <a:p>
            <a:pPr marL="228594" lvl="1" indent="0">
              <a:spcBef>
                <a:spcPts val="0"/>
              </a:spcBef>
              <a:spcAft>
                <a:spcPts val="1200"/>
              </a:spcAft>
              <a:buNone/>
            </a:pPr>
            <a:r>
              <a:rPr lang="en-US" sz="2400" dirty="0">
                <a:latin typeface="Times New Roman" panose="02020603050405020304" pitchFamily="18" charset="0"/>
              </a:rPr>
              <a:t>The company has 20 employees, but demand from travel agents is down this year. Some products, especially airline tickets, are not selling well to individuals. Taxes are high, and fuel is expensive.</a:t>
            </a:r>
          </a:p>
          <a:p>
            <a:pPr marL="228594" lvl="1" indent="0">
              <a:spcBef>
                <a:spcPts val="0"/>
              </a:spcBef>
              <a:spcAft>
                <a:spcPts val="1200"/>
              </a:spcAft>
              <a:buNone/>
            </a:pPr>
            <a:endParaRPr lang="en-US" sz="2400" b="1" dirty="0">
              <a:latin typeface="Times New Roman" panose="02020603050405020304" pitchFamily="18" charset="0"/>
            </a:endParaRPr>
          </a:p>
          <a:p>
            <a:pPr marL="228594" lvl="1" indent="0">
              <a:spcBef>
                <a:spcPts val="0"/>
              </a:spcBef>
              <a:spcAft>
                <a:spcPts val="1200"/>
              </a:spcAft>
              <a:buNone/>
            </a:pPr>
            <a:endParaRPr lang="en-US" sz="2400" b="1" dirty="0">
              <a:latin typeface="Times New Roman" panose="02020603050405020304" pitchFamily="18" charset="0"/>
            </a:endParaRPr>
          </a:p>
        </p:txBody>
      </p:sp>
    </p:spTree>
    <p:extLst>
      <p:ext uri="{BB962C8B-B14F-4D97-AF65-F5344CB8AC3E}">
        <p14:creationId xmlns:p14="http://schemas.microsoft.com/office/powerpoint/2010/main" val="25783377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0000"/>
            <a:lum/>
          </a:blip>
          <a:srcRect/>
          <a:tile tx="0" ty="0" sx="100000" sy="100000" flip="none" algn="tl"/>
        </a:blip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19B3F04-9651-AC47-B986-366AC63BECB3}"/>
              </a:ext>
            </a:extLst>
          </p:cNvPr>
          <p:cNvGraphicFramePr>
            <a:graphicFrameLocks noGrp="1"/>
          </p:cNvGraphicFramePr>
          <p:nvPr>
            <p:extLst>
              <p:ext uri="{D42A27DB-BD31-4B8C-83A1-F6EECF244321}">
                <p14:modId xmlns:p14="http://schemas.microsoft.com/office/powerpoint/2010/main" val="600465828"/>
              </p:ext>
            </p:extLst>
          </p:nvPr>
        </p:nvGraphicFramePr>
        <p:xfrm>
          <a:off x="277091" y="647808"/>
          <a:ext cx="11637818" cy="5859868"/>
        </p:xfrm>
        <a:graphic>
          <a:graphicData uri="http://schemas.openxmlformats.org/drawingml/2006/table">
            <a:tbl>
              <a:tblPr firstRow="1" bandRow="1">
                <a:tableStyleId>{5C22544A-7EE6-4342-B048-85BDC9FD1C3A}</a:tableStyleId>
              </a:tblPr>
              <a:tblGrid>
                <a:gridCol w="5818909">
                  <a:extLst>
                    <a:ext uri="{9D8B030D-6E8A-4147-A177-3AD203B41FA5}">
                      <a16:colId xmlns:a16="http://schemas.microsoft.com/office/drawing/2014/main" val="3224573048"/>
                    </a:ext>
                  </a:extLst>
                </a:gridCol>
                <a:gridCol w="5818909">
                  <a:extLst>
                    <a:ext uri="{9D8B030D-6E8A-4147-A177-3AD203B41FA5}">
                      <a16:colId xmlns:a16="http://schemas.microsoft.com/office/drawing/2014/main" val="1237583934"/>
                    </a:ext>
                  </a:extLst>
                </a:gridCol>
              </a:tblGrid>
              <a:tr h="837124">
                <a:tc>
                  <a:txBody>
                    <a:bodyPr/>
                    <a:lstStyle/>
                    <a:p>
                      <a:r>
                        <a:rPr lang="en-TH" sz="3200" b="0" dirty="0">
                          <a:solidFill>
                            <a:schemeClr val="tx1"/>
                          </a:solidFill>
                        </a:rPr>
                        <a:t>1) Company name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l"/>
                      <a:r>
                        <a:rPr lang="en-US" sz="3200" b="0" dirty="0">
                          <a:solidFill>
                            <a:schemeClr val="tx1"/>
                          </a:solidFill>
                        </a:rPr>
                        <a:t>Go2C-Now</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56156914"/>
                  </a:ext>
                </a:extLst>
              </a:tr>
              <a:tr h="837124">
                <a:tc>
                  <a:txBody>
                    <a:bodyPr/>
                    <a:lstStyle/>
                    <a:p>
                      <a:r>
                        <a:rPr lang="en-TH" sz="3200" b="0" dirty="0">
                          <a:solidFill>
                            <a:schemeClr val="tx1"/>
                          </a:solidFill>
                        </a:rPr>
                        <a:t>2) 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endParaRPr lang="en-TH" sz="3200" b="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787732504"/>
                  </a:ext>
                </a:extLst>
              </a:tr>
              <a:tr h="837124">
                <a:tc>
                  <a:txBody>
                    <a:bodyPr/>
                    <a:lstStyle/>
                    <a:p>
                      <a:r>
                        <a:rPr lang="en-TH" sz="3200" b="0" dirty="0">
                          <a:solidFill>
                            <a:schemeClr val="tx1"/>
                          </a:solidFill>
                        </a:rPr>
                        <a:t>3) Head office (Where?)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endParaRPr lang="en-TH" sz="3200" b="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877418630"/>
                  </a:ext>
                </a:extLst>
              </a:tr>
              <a:tr h="837124">
                <a:tc>
                  <a:txBody>
                    <a:bodyPr/>
                    <a:lstStyle/>
                    <a:p>
                      <a:r>
                        <a:rPr lang="en-TH" sz="3200" b="0" dirty="0">
                          <a:solidFill>
                            <a:schemeClr val="tx1"/>
                          </a:solidFill>
                        </a:rPr>
                        <a:t>4) Owner(s)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endParaRPr lang="en-TH" sz="3200" b="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662980199"/>
                  </a:ext>
                </a:extLst>
              </a:tr>
              <a:tr h="837124">
                <a:tc>
                  <a:txBody>
                    <a:bodyPr/>
                    <a:lstStyle/>
                    <a:p>
                      <a:r>
                        <a:rPr lang="en-TH" sz="3200" b="0" dirty="0">
                          <a:solidFill>
                            <a:schemeClr val="tx1"/>
                          </a:solidFill>
                        </a:rPr>
                        <a:t>5) Products/Services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endParaRPr lang="en-TH" sz="3200" b="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657571728"/>
                  </a:ext>
                </a:extLst>
              </a:tr>
              <a:tr h="837124">
                <a:tc>
                  <a:txBody>
                    <a:bodyPr/>
                    <a:lstStyle/>
                    <a:p>
                      <a:r>
                        <a:rPr lang="en-TH" sz="3200" b="0" dirty="0">
                          <a:solidFill>
                            <a:schemeClr val="tx1"/>
                          </a:solidFill>
                        </a:rPr>
                        <a:t>6) Employees (How many?)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endParaRPr lang="en-TH" sz="3200" b="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3267639563"/>
                  </a:ext>
                </a:extLst>
              </a:tr>
              <a:tr h="837124">
                <a:tc>
                  <a:txBody>
                    <a:bodyPr/>
                    <a:lstStyle/>
                    <a:p>
                      <a:r>
                        <a:rPr lang="en-TH" sz="3200" b="0" dirty="0">
                          <a:solidFill>
                            <a:schemeClr val="tx1"/>
                          </a:solidFill>
                        </a:rPr>
                        <a:t>7) Custommers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endParaRPr lang="en-TH" sz="3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777579401"/>
                  </a:ext>
                </a:extLst>
              </a:tr>
            </a:tbl>
          </a:graphicData>
        </a:graphic>
      </p:graphicFrame>
    </p:spTree>
    <p:extLst>
      <p:ext uri="{BB962C8B-B14F-4D97-AF65-F5344CB8AC3E}">
        <p14:creationId xmlns:p14="http://schemas.microsoft.com/office/powerpoint/2010/main" val="810254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233327" y="68003"/>
            <a:ext cx="11725345" cy="113877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chor="t">
            <a:spAutoFit/>
          </a:bodyPr>
          <a:lstStyle/>
          <a:p>
            <a:pPr>
              <a:spcAft>
                <a:spcPts val="1200"/>
              </a:spcAft>
            </a:pPr>
            <a:r>
              <a:rPr lang="en-US" sz="3400" b="1" u="sng" dirty="0">
                <a:solidFill>
                  <a:srgbClr val="00B050"/>
                </a:solidFill>
                <a:latin typeface="Times New Roman" panose="02020603050405020304" pitchFamily="18" charset="0"/>
              </a:rPr>
              <a:t>3.6.3	Read this organogram of “Go2C-Now” company and complete the sentences with </a:t>
            </a:r>
            <a:r>
              <a:rPr lang="en-US" sz="3400" b="1" i="1" u="sng" dirty="0">
                <a:solidFill>
                  <a:srgbClr val="00B050"/>
                </a:solidFill>
                <a:latin typeface="Times New Roman" panose="02020603050405020304" pitchFamily="18" charset="0"/>
              </a:rPr>
              <a:t>a/an/the</a:t>
            </a:r>
          </a:p>
        </p:txBody>
      </p:sp>
      <p:pic>
        <p:nvPicPr>
          <p:cNvPr id="5" name="Content Placeholder 4">
            <a:extLst>
              <a:ext uri="{FF2B5EF4-FFF2-40B4-BE49-F238E27FC236}">
                <a16:creationId xmlns:a16="http://schemas.microsoft.com/office/drawing/2014/main" id="{B3C7686E-CD81-DF40-80BC-7C8603706A75}"/>
              </a:ext>
            </a:extLst>
          </p:cNvPr>
          <p:cNvPicPr>
            <a:picLocks noGrp="1" noChangeAspect="1"/>
          </p:cNvPicPr>
          <p:nvPr>
            <p:ph sz="half" idx="2"/>
          </p:nvPr>
        </p:nvPicPr>
        <p:blipFill>
          <a:blip r:embed="rId3"/>
          <a:stretch>
            <a:fillRect/>
          </a:stretch>
        </p:blipFill>
        <p:spPr>
          <a:xfrm>
            <a:off x="233327" y="1396539"/>
            <a:ext cx="11725345" cy="5360207"/>
          </a:xfrm>
        </p:spPr>
      </p:pic>
    </p:spTree>
    <p:extLst>
      <p:ext uri="{BB962C8B-B14F-4D97-AF65-F5344CB8AC3E}">
        <p14:creationId xmlns:p14="http://schemas.microsoft.com/office/powerpoint/2010/main" val="2089746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8F26A344-D2B3-D74F-BAD4-AE16131F0E9E}"/>
              </a:ext>
            </a:extLst>
          </p:cNvPr>
          <p:cNvPicPr>
            <a:picLocks noGrp="1" noChangeAspect="1"/>
          </p:cNvPicPr>
          <p:nvPr>
            <p:ph idx="1"/>
          </p:nvPr>
        </p:nvPicPr>
        <p:blipFill>
          <a:blip r:embed="rId2">
            <a:alphaModFix/>
            <a:duotone>
              <a:prstClr val="black"/>
              <a:schemeClr val="accent5">
                <a:tint val="45000"/>
                <a:satMod val="400000"/>
              </a:schemeClr>
            </a:duotone>
            <a:extLst>
              <a:ext uri="{BEBA8EAE-BF5A-486C-A8C5-ECC9F3942E4B}">
                <a14:imgProps xmlns:a14="http://schemas.microsoft.com/office/drawing/2010/main">
                  <a14:imgLayer r:embed="rId3">
                    <a14:imgEffect>
                      <a14:colorTemperature colorTemp="4700"/>
                    </a14:imgEffect>
                    <a14:imgEffect>
                      <a14:saturation sat="0"/>
                    </a14:imgEffect>
                    <a14:imgEffect>
                      <a14:brightnessContrast contrast="40000"/>
                    </a14:imgEffect>
                  </a14:imgLayer>
                </a14:imgProps>
              </a:ext>
            </a:extLst>
          </a:blip>
          <a:stretch>
            <a:fillRect/>
          </a:stretch>
        </p:blipFill>
        <p:spPr>
          <a:xfrm>
            <a:off x="5931127" y="121930"/>
            <a:ext cx="6101542" cy="6614140"/>
          </a:xfrm>
          <a:noFill/>
          <a:ln w="19050">
            <a:solidFill>
              <a:schemeClr val="tx1"/>
            </a:solidFill>
          </a:ln>
        </p:spPr>
      </p:pic>
      <p:sp>
        <p:nvSpPr>
          <p:cNvPr id="3" name="TextBox 2">
            <a:extLst>
              <a:ext uri="{FF2B5EF4-FFF2-40B4-BE49-F238E27FC236}">
                <a16:creationId xmlns:a16="http://schemas.microsoft.com/office/drawing/2014/main" id="{E14CC29B-2FF9-DD4F-983D-A836AA3BDBB8}"/>
              </a:ext>
            </a:extLst>
          </p:cNvPr>
          <p:cNvSpPr txBox="1"/>
          <p:nvPr/>
        </p:nvSpPr>
        <p:spPr>
          <a:xfrm>
            <a:off x="159331" y="2705100"/>
            <a:ext cx="4006269" cy="1447800"/>
          </a:xfrm>
          <a:prstGeom prst="rect">
            <a:avLst/>
          </a:prstGeom>
          <a:blipFill>
            <a:blip r:embed="rId4">
              <a:alphaModFix amt="50000"/>
            </a:blip>
            <a:tile tx="0" ty="0" sx="100000" sy="100000" flip="none" algn="tl"/>
          </a:blipFill>
          <a:ln w="15875">
            <a:solidFill>
              <a:schemeClr val="tx1"/>
            </a:solidFill>
          </a:ln>
        </p:spPr>
        <p:txBody>
          <a:bodyPr wrap="square" rtlCol="0" anchor="ctr">
            <a:noAutofit/>
          </a:bodyPr>
          <a:lstStyle/>
          <a:p>
            <a:r>
              <a:rPr lang="en-TH" sz="2800" dirty="0"/>
              <a:t>Sentences required to be filled with </a:t>
            </a:r>
            <a:r>
              <a:rPr lang="en-TH" sz="2800" i="1" dirty="0"/>
              <a:t>a/an/the</a:t>
            </a:r>
          </a:p>
        </p:txBody>
      </p:sp>
      <p:sp>
        <p:nvSpPr>
          <p:cNvPr id="4" name="Notched Right Arrow 3">
            <a:extLst>
              <a:ext uri="{FF2B5EF4-FFF2-40B4-BE49-F238E27FC236}">
                <a16:creationId xmlns:a16="http://schemas.microsoft.com/office/drawing/2014/main" id="{E6F83137-FA20-3D44-8428-C88ECA33BF5E}"/>
              </a:ext>
            </a:extLst>
          </p:cNvPr>
          <p:cNvSpPr/>
          <p:nvPr/>
        </p:nvSpPr>
        <p:spPr>
          <a:xfrm>
            <a:off x="4247456" y="3022600"/>
            <a:ext cx="1619943" cy="8128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3934818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tile tx="0" ty="0" sx="100000" sy="100000" flip="none" algn="tl"/>
        </a:blipFill>
        <a:effectLst/>
      </p:bgPr>
    </p:bg>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37390"/>
            <a:ext cx="11893868" cy="80493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3.7	Writing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116173"/>
            <a:ext cx="11893868" cy="80493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3.7.1	Writing skill: Making an organogram </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6" y="1980851"/>
            <a:ext cx="11893868" cy="4739759"/>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wrap="square" anchor="ctr">
            <a:spAutoFit/>
          </a:bodyPr>
          <a:lstStyle/>
          <a:p>
            <a:pPr marL="685794" lvl="1" indent="-457200">
              <a:spcBef>
                <a:spcPts val="0"/>
              </a:spcBef>
              <a:spcAft>
                <a:spcPts val="1200"/>
              </a:spcAft>
              <a:buFont typeface="Lucida Grande" panose="020B0600040502020204" pitchFamily="34" charset="0"/>
              <a:buChar char="◇"/>
            </a:pPr>
            <a:r>
              <a:rPr lang="en-US" sz="3400" dirty="0">
                <a:solidFill>
                  <a:schemeClr val="tx1"/>
                </a:solidFill>
                <a:latin typeface="Times New Roman" panose="02020603050405020304" pitchFamily="18" charset="0"/>
              </a:rPr>
              <a:t>Organograms show the organization of a company - the departments and the managers.</a:t>
            </a:r>
          </a:p>
          <a:p>
            <a:pPr marL="685794" lvl="1" indent="-457200">
              <a:spcBef>
                <a:spcPts val="0"/>
              </a:spcBef>
              <a:spcAft>
                <a:spcPts val="1200"/>
              </a:spcAft>
              <a:buFont typeface="Lucida Grande" panose="020B0600040502020204" pitchFamily="34" charset="0"/>
              <a:buChar char="◇"/>
            </a:pPr>
            <a:r>
              <a:rPr lang="en-US" sz="3400" dirty="0">
                <a:solidFill>
                  <a:schemeClr val="tx1"/>
                </a:solidFill>
                <a:latin typeface="Times New Roman" panose="02020603050405020304" pitchFamily="18" charset="0"/>
              </a:rPr>
              <a:t>Write one piece of information in each box. Put the most important person at the top of the organogram.</a:t>
            </a:r>
          </a:p>
          <a:p>
            <a:pPr marL="685794" lvl="1" indent="-457200">
              <a:spcBef>
                <a:spcPts val="0"/>
              </a:spcBef>
              <a:spcAft>
                <a:spcPts val="1200"/>
              </a:spcAft>
              <a:buFont typeface="Lucida Grande" panose="020B0600040502020204" pitchFamily="34" charset="0"/>
              <a:buChar char="◇"/>
            </a:pPr>
            <a:r>
              <a:rPr lang="en-US" sz="3400" dirty="0">
                <a:solidFill>
                  <a:schemeClr val="tx1"/>
                </a:solidFill>
                <a:latin typeface="Times New Roman" panose="02020603050405020304" pitchFamily="18" charset="0"/>
              </a:rPr>
              <a:t>Use capital letters in an organogram for:</a:t>
            </a:r>
          </a:p>
          <a:p>
            <a:pPr marL="742944" lvl="1" indent="-514350">
              <a:spcBef>
                <a:spcPts val="0"/>
              </a:spcBef>
              <a:buFont typeface="Lucida Grande" panose="020B0600040502020204" pitchFamily="34" charset="0"/>
              <a:buChar char="◇"/>
            </a:pPr>
            <a:r>
              <a:rPr lang="en-US" sz="3400" dirty="0">
                <a:solidFill>
                  <a:schemeClr val="tx1"/>
                </a:solidFill>
                <a:latin typeface="Times New Roman" panose="02020603050405020304" pitchFamily="18" charset="0"/>
              </a:rPr>
              <a:t>job titles: </a:t>
            </a:r>
            <a:r>
              <a:rPr lang="en-US" sz="3400" i="1" u="sng" dirty="0">
                <a:solidFill>
                  <a:schemeClr val="tx1"/>
                </a:solidFill>
                <a:latin typeface="Times New Roman" panose="02020603050405020304" pitchFamily="18" charset="0"/>
              </a:rPr>
              <a:t>G</a:t>
            </a:r>
            <a:r>
              <a:rPr lang="en-US" sz="3400" dirty="0">
                <a:solidFill>
                  <a:schemeClr val="tx1"/>
                </a:solidFill>
                <a:latin typeface="Times New Roman" panose="02020603050405020304" pitchFamily="18" charset="0"/>
              </a:rPr>
              <a:t>eneral </a:t>
            </a:r>
            <a:r>
              <a:rPr lang="en-US" sz="3400" i="1" u="sng" dirty="0">
                <a:solidFill>
                  <a:schemeClr val="tx1"/>
                </a:solidFill>
                <a:latin typeface="Times New Roman" panose="02020603050405020304" pitchFamily="18" charset="0"/>
              </a:rPr>
              <a:t>M</a:t>
            </a:r>
            <a:r>
              <a:rPr lang="en-US" sz="3400" dirty="0">
                <a:solidFill>
                  <a:schemeClr val="tx1"/>
                </a:solidFill>
                <a:latin typeface="Times New Roman" panose="02020603050405020304" pitchFamily="18" charset="0"/>
              </a:rPr>
              <a:t>anager</a:t>
            </a:r>
          </a:p>
          <a:p>
            <a:pPr marL="742944" lvl="1" indent="-514350">
              <a:spcBef>
                <a:spcPts val="0"/>
              </a:spcBef>
              <a:buFont typeface="Lucida Grande" panose="020B0600040502020204" pitchFamily="34" charset="0"/>
              <a:buChar char="◇"/>
            </a:pPr>
            <a:r>
              <a:rPr lang="en-US" sz="3400" dirty="0">
                <a:solidFill>
                  <a:schemeClr val="tx1"/>
                </a:solidFill>
                <a:latin typeface="Times New Roman" panose="02020603050405020304" pitchFamily="18" charset="0"/>
              </a:rPr>
              <a:t>department names: </a:t>
            </a:r>
            <a:r>
              <a:rPr lang="en-US" sz="3400" i="1" u="sng" dirty="0">
                <a:solidFill>
                  <a:schemeClr val="tx1"/>
                </a:solidFill>
                <a:latin typeface="Times New Roman" panose="02020603050405020304" pitchFamily="18" charset="0"/>
              </a:rPr>
              <a:t>S</a:t>
            </a:r>
            <a:r>
              <a:rPr lang="en-US" sz="3400" dirty="0">
                <a:solidFill>
                  <a:schemeClr val="tx1"/>
                </a:solidFill>
                <a:latin typeface="Times New Roman" panose="02020603050405020304" pitchFamily="18" charset="0"/>
              </a:rPr>
              <a:t>ales</a:t>
            </a:r>
          </a:p>
          <a:p>
            <a:pPr marL="742944" lvl="1" indent="-514350">
              <a:spcBef>
                <a:spcPts val="0"/>
              </a:spcBef>
              <a:buFont typeface="Lucida Grande" panose="020B0600040502020204" pitchFamily="34" charset="0"/>
              <a:buChar char="◇"/>
            </a:pPr>
            <a:r>
              <a:rPr lang="en-US" sz="3400" dirty="0">
                <a:solidFill>
                  <a:schemeClr val="tx1"/>
                </a:solidFill>
                <a:latin typeface="Times New Roman" panose="02020603050405020304" pitchFamily="18" charset="0"/>
              </a:rPr>
              <a:t>names: </a:t>
            </a:r>
            <a:r>
              <a:rPr lang="en-US" sz="3400" i="1" u="sng" dirty="0">
                <a:solidFill>
                  <a:schemeClr val="tx1"/>
                </a:solidFill>
                <a:latin typeface="Times New Roman" panose="02020603050405020304" pitchFamily="18" charset="0"/>
              </a:rPr>
              <a:t>A</a:t>
            </a:r>
            <a:r>
              <a:rPr lang="en-US" sz="3400" dirty="0">
                <a:solidFill>
                  <a:schemeClr val="tx1"/>
                </a:solidFill>
                <a:latin typeface="Times New Roman" panose="02020603050405020304" pitchFamily="18" charset="0"/>
              </a:rPr>
              <a:t>nil </a:t>
            </a:r>
            <a:r>
              <a:rPr lang="en-US" sz="3400" i="1" u="sng" dirty="0">
                <a:solidFill>
                  <a:schemeClr val="tx1"/>
                </a:solidFill>
                <a:latin typeface="Times New Roman" panose="02020603050405020304" pitchFamily="18" charset="0"/>
              </a:rPr>
              <a:t>K</a:t>
            </a:r>
            <a:r>
              <a:rPr lang="en-US" sz="3400" dirty="0">
                <a:solidFill>
                  <a:schemeClr val="tx1"/>
                </a:solidFill>
                <a:latin typeface="Times New Roman" panose="02020603050405020304" pitchFamily="18" charset="0"/>
              </a:rPr>
              <a:t>apoor</a:t>
            </a:r>
          </a:p>
        </p:txBody>
      </p:sp>
    </p:spTree>
    <p:extLst>
      <p:ext uri="{BB962C8B-B14F-4D97-AF65-F5344CB8AC3E}">
        <p14:creationId xmlns:p14="http://schemas.microsoft.com/office/powerpoint/2010/main" val="2865927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7" y="85371"/>
            <a:ext cx="11893868" cy="113877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400" b="1" u="sng" dirty="0">
                <a:solidFill>
                  <a:srgbClr val="00B050"/>
                </a:solidFill>
                <a:latin typeface="Times New Roman" panose="02020603050405020304" pitchFamily="18" charset="0"/>
              </a:rPr>
              <a:t>3.7.2	Write a subject from the box in each space. There are extra subjects. </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6" y="1418363"/>
            <a:ext cx="11893868" cy="2246769"/>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9050">
            <a:solidFill>
              <a:schemeClr val="tx1"/>
            </a:solidFill>
          </a:ln>
        </p:spPr>
        <p:txBody>
          <a:bodyPr anchor="ctr">
            <a:spAutoFit/>
          </a:bodyPr>
          <a:lstStyle/>
          <a:p>
            <a:pPr marL="0" indent="0">
              <a:spcBef>
                <a:spcPts val="0"/>
              </a:spcBef>
              <a:buNone/>
            </a:pPr>
            <a:r>
              <a:rPr lang="en-US" sz="2800" dirty="0"/>
              <a:t>He					She					It		</a:t>
            </a:r>
          </a:p>
          <a:p>
            <a:pPr marL="0" indent="0">
              <a:spcBef>
                <a:spcPts val="0"/>
              </a:spcBef>
              <a:buNone/>
            </a:pPr>
            <a:r>
              <a:rPr lang="en-US" sz="2800" dirty="0"/>
              <a:t>They					</a:t>
            </a:r>
            <a:r>
              <a:rPr lang="en-US" sz="2800" strike="sngStrike" dirty="0"/>
              <a:t>Cruise Control</a:t>
            </a:r>
            <a:r>
              <a:rPr lang="en-US" sz="2800" dirty="0"/>
              <a:t>			The cruise 	</a:t>
            </a:r>
            <a:br>
              <a:rPr lang="en-US" sz="2800" dirty="0"/>
            </a:br>
            <a:r>
              <a:rPr lang="en-US" sz="2800" dirty="0"/>
              <a:t>The head office			The main customer		The owners </a:t>
            </a:r>
          </a:p>
          <a:p>
            <a:pPr marL="0" indent="0">
              <a:spcBef>
                <a:spcPts val="0"/>
              </a:spcBef>
              <a:buNone/>
            </a:pPr>
            <a:r>
              <a:rPr lang="en-US" sz="2800" dirty="0"/>
              <a:t>The main customers	 	Their main products 		The owner </a:t>
            </a:r>
          </a:p>
          <a:p>
            <a:pPr marL="0" indent="0">
              <a:spcBef>
                <a:spcPts val="0"/>
              </a:spcBef>
              <a:buNone/>
            </a:pPr>
            <a:r>
              <a:rPr lang="en-US" sz="2800" dirty="0"/>
              <a:t>Their main product		</a:t>
            </a:r>
          </a:p>
        </p:txBody>
      </p:sp>
      <p:sp>
        <p:nvSpPr>
          <p:cNvPr id="5" name="Content Placeholder 22">
            <a:extLst>
              <a:ext uri="{FF2B5EF4-FFF2-40B4-BE49-F238E27FC236}">
                <a16:creationId xmlns:a16="http://schemas.microsoft.com/office/drawing/2014/main" id="{A766C8D9-513D-D946-A87B-EB3B2D7ECE11}"/>
              </a:ext>
            </a:extLst>
          </p:cNvPr>
          <p:cNvSpPr txBox="1">
            <a:spLocks/>
          </p:cNvSpPr>
          <p:nvPr/>
        </p:nvSpPr>
        <p:spPr>
          <a:xfrm>
            <a:off x="149067" y="3757353"/>
            <a:ext cx="11893868" cy="3015276"/>
          </a:xfrm>
          <a:prstGeom prst="rect">
            <a:avLst/>
          </a:prstGeom>
          <a:blipFill>
            <a:blip r:embed="rId3">
              <a:alphaModFix amt="50000"/>
            </a:blip>
            <a:tile tx="0" ty="0" sx="100000" sy="100000" flip="none" algn="tl"/>
          </a:blipFill>
          <a:ln w="19050">
            <a:solidFill>
              <a:schemeClr val="tx1"/>
            </a:solidFill>
          </a:ln>
        </p:spPr>
        <p:txBody>
          <a:bodyPr vert="horz"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spcBef>
                <a:spcPts val="0"/>
              </a:spcBef>
              <a:spcAft>
                <a:spcPts val="1200"/>
              </a:spcAft>
              <a:buNone/>
            </a:pPr>
            <a:r>
              <a:rPr lang="en-US" sz="2700" b="1" dirty="0">
                <a:latin typeface="Times New Roman" panose="02020603050405020304" pitchFamily="18" charset="0"/>
              </a:rPr>
              <a:t>Background</a:t>
            </a:r>
          </a:p>
          <a:p>
            <a:pPr marL="0" indent="0">
              <a:buNone/>
            </a:pPr>
            <a:r>
              <a:rPr lang="en-US" sz="2700" i="1" u="sng" dirty="0">
                <a:solidFill>
                  <a:schemeClr val="tx1">
                    <a:lumMod val="65000"/>
                    <a:lumOff val="35000"/>
                  </a:schemeClr>
                </a:solidFill>
                <a:latin typeface="Times New Roman" panose="02020603050405020304" pitchFamily="18" charset="0"/>
              </a:rPr>
              <a:t>   Cruise Control    </a:t>
            </a:r>
            <a:r>
              <a:rPr lang="en-US" sz="2700" dirty="0">
                <a:latin typeface="Times New Roman" panose="02020603050405020304" pitchFamily="18" charset="0"/>
              </a:rPr>
              <a:t> is a cruise company.  </a:t>
            </a:r>
            <a:r>
              <a:rPr lang="en-US" sz="2700" u="sng" dirty="0">
                <a:latin typeface="Times New Roman" panose="02020603050405020304" pitchFamily="18" charset="0"/>
              </a:rPr>
              <a:t>                                        </a:t>
            </a:r>
            <a:r>
              <a:rPr lang="en-US" sz="2700" dirty="0">
                <a:latin typeface="Times New Roman" panose="02020603050405020304" pitchFamily="18" charset="0"/>
              </a:rPr>
              <a:t> is 11 years old. </a:t>
            </a:r>
          </a:p>
          <a:p>
            <a:pPr marL="0" indent="0">
              <a:buNone/>
            </a:pPr>
            <a:r>
              <a:rPr lang="en-US" sz="2700" u="sng" dirty="0">
                <a:latin typeface="Times New Roman" panose="02020603050405020304" pitchFamily="18" charset="0"/>
              </a:rPr>
              <a:t>                                </a:t>
            </a:r>
            <a:r>
              <a:rPr lang="en-US" sz="2700" dirty="0">
                <a:latin typeface="Times New Roman" panose="02020603050405020304" pitchFamily="18" charset="0"/>
              </a:rPr>
              <a:t>  is in Amsterdam, the Netherlands, of Cruise Control is Emma Chan. </a:t>
            </a:r>
            <a:r>
              <a:rPr lang="en-US" sz="2700" u="sng" dirty="0">
                <a:latin typeface="Times New Roman" panose="02020603050405020304" pitchFamily="18" charset="0"/>
              </a:rPr>
              <a:t>                                   </a:t>
            </a:r>
            <a:r>
              <a:rPr lang="en-US" sz="2700" dirty="0">
                <a:latin typeface="Times New Roman" panose="02020603050405020304" pitchFamily="18" charset="0"/>
              </a:rPr>
              <a:t> is originally from China. </a:t>
            </a:r>
            <a:r>
              <a:rPr lang="en-US" sz="2700" u="sng" dirty="0">
                <a:latin typeface="Times New Roman" panose="02020603050405020304" pitchFamily="18" charset="0"/>
              </a:rPr>
              <a:t>                                 </a:t>
            </a:r>
            <a:r>
              <a:rPr lang="en-US" sz="2700" dirty="0">
                <a:latin typeface="Times New Roman" panose="02020603050405020304" pitchFamily="18" charset="0"/>
              </a:rPr>
              <a:t> are ocean cruises. </a:t>
            </a:r>
            <a:r>
              <a:rPr lang="en-US" sz="2700" u="sng" dirty="0">
                <a:latin typeface="Times New Roman" panose="02020603050405020304" pitchFamily="18" charset="0"/>
              </a:rPr>
              <a:t>                             </a:t>
            </a:r>
            <a:r>
              <a:rPr lang="en-US" sz="2700" dirty="0">
                <a:latin typeface="Times New Roman" panose="02020603050405020304" pitchFamily="18" charset="0"/>
              </a:rPr>
              <a:t> are very exciting. </a:t>
            </a:r>
            <a:r>
              <a:rPr lang="en-US" sz="2700" u="sng" dirty="0">
                <a:latin typeface="Times New Roman" panose="02020603050405020304" pitchFamily="18" charset="0"/>
              </a:rPr>
              <a:t>                              </a:t>
            </a:r>
            <a:r>
              <a:rPr lang="en-US" sz="2700" dirty="0">
                <a:latin typeface="Times New Roman" panose="02020603050405020304" pitchFamily="18" charset="0"/>
              </a:rPr>
              <a:t> are older, richer people.</a:t>
            </a:r>
          </a:p>
        </p:txBody>
      </p:sp>
    </p:spTree>
    <p:extLst>
      <p:ext uri="{BB962C8B-B14F-4D97-AF65-F5344CB8AC3E}">
        <p14:creationId xmlns:p14="http://schemas.microsoft.com/office/powerpoint/2010/main" val="6137207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37390"/>
            <a:ext cx="11893868" cy="80493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3.8	Assignments </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116173"/>
            <a:ext cx="11893868" cy="169887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3.8.1	 Research a tourism or hospitality company in Lao PDR. Write a company profile. Write information for some of these headings.</a:t>
            </a:r>
          </a:p>
          <a:p>
            <a:pPr>
              <a:spcAft>
                <a:spcPts val="1200"/>
              </a:spcAft>
            </a:pPr>
            <a:endParaRPr lang="en-US" sz="3400" b="1" u="sng" dirty="0">
              <a:solidFill>
                <a:srgbClr val="00B050"/>
              </a:solidFill>
              <a:latin typeface="Times New Roman" panose="02020603050405020304" pitchFamily="18" charset="0"/>
            </a:endParaRPr>
          </a:p>
        </p:txBody>
      </p:sp>
      <p:sp>
        <p:nvSpPr>
          <p:cNvPr id="3" name="Content Placeholder 2">
            <a:extLst>
              <a:ext uri="{FF2B5EF4-FFF2-40B4-BE49-F238E27FC236}">
                <a16:creationId xmlns:a16="http://schemas.microsoft.com/office/drawing/2014/main" id="{B631E46A-BBCC-1543-81B0-38E60005D7F9}"/>
              </a:ext>
            </a:extLst>
          </p:cNvPr>
          <p:cNvSpPr>
            <a:spLocks noGrp="1"/>
          </p:cNvSpPr>
          <p:nvPr>
            <p:ph sz="half" idx="2"/>
          </p:nvPr>
        </p:nvSpPr>
        <p:spPr>
          <a:xfrm>
            <a:off x="149066" y="3121898"/>
            <a:ext cx="5819472" cy="3598712"/>
          </a:xfrm>
          <a:gradFill>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a:ln w="15875">
            <a:solidFill>
              <a:schemeClr val="tx1"/>
            </a:solidFill>
          </a:ln>
        </p:spPr>
        <p:txBody>
          <a:bodyPr anchor="t">
            <a:normAutofit/>
          </a:bodyPr>
          <a:lstStyle/>
          <a:p>
            <a:pPr>
              <a:buFont typeface="Lucida Grande" panose="020B0600040502020204" pitchFamily="34" charset="0"/>
              <a:buChar char="◇"/>
            </a:pPr>
            <a:r>
              <a:rPr lang="en-US" sz="2800" dirty="0"/>
              <a:t> Company Name: _____________  </a:t>
            </a:r>
          </a:p>
          <a:p>
            <a:pPr>
              <a:buFont typeface="Lucida Grande" panose="020B0600040502020204" pitchFamily="34" charset="0"/>
              <a:buChar char="◇"/>
            </a:pPr>
            <a:r>
              <a:rPr lang="en-US" sz="2800" dirty="0"/>
              <a:t> Location: _____________                                                                 </a:t>
            </a:r>
          </a:p>
          <a:p>
            <a:pPr>
              <a:buFont typeface="Lucida Grande" panose="020B0600040502020204" pitchFamily="34" charset="0"/>
              <a:buChar char="◇"/>
            </a:pPr>
            <a:r>
              <a:rPr lang="en-US" sz="2800" dirty="0"/>
              <a:t> Customers: _____________</a:t>
            </a:r>
          </a:p>
          <a:p>
            <a:pPr>
              <a:buFont typeface="Lucida Grande" panose="020B0600040502020204" pitchFamily="34" charset="0"/>
              <a:buChar char="◇"/>
            </a:pPr>
            <a:r>
              <a:rPr lang="en-US" sz="2800" dirty="0"/>
              <a:t> Employees: _____________</a:t>
            </a:r>
          </a:p>
          <a:p>
            <a:pPr>
              <a:buFont typeface="Lucida Grande" panose="020B0600040502020204" pitchFamily="34" charset="0"/>
              <a:buChar char="◇"/>
            </a:pPr>
            <a:r>
              <a:rPr lang="en-US" sz="2800" dirty="0"/>
              <a:t> Age of Company: _____________</a:t>
            </a:r>
          </a:p>
          <a:p>
            <a:pPr>
              <a:buFont typeface="Lucida Grande" panose="020B0600040502020204" pitchFamily="34" charset="0"/>
              <a:buChar char="◇"/>
            </a:pPr>
            <a:r>
              <a:rPr lang="en-US" sz="2800" dirty="0"/>
              <a:t> Products: _____________</a:t>
            </a:r>
          </a:p>
        </p:txBody>
      </p:sp>
      <p:sp>
        <p:nvSpPr>
          <p:cNvPr id="7" name="Content Placeholder 2">
            <a:extLst>
              <a:ext uri="{FF2B5EF4-FFF2-40B4-BE49-F238E27FC236}">
                <a16:creationId xmlns:a16="http://schemas.microsoft.com/office/drawing/2014/main" id="{082E5372-21D3-3148-A8E2-7E53087F7BC2}"/>
              </a:ext>
            </a:extLst>
          </p:cNvPr>
          <p:cNvSpPr txBox="1">
            <a:spLocks/>
          </p:cNvSpPr>
          <p:nvPr/>
        </p:nvSpPr>
        <p:spPr>
          <a:xfrm>
            <a:off x="6223464" y="3121898"/>
            <a:ext cx="5819472" cy="3598712"/>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w="15875">
            <a:solidFill>
              <a:schemeClr val="tx1"/>
            </a:solidFill>
          </a:ln>
        </p:spPr>
        <p:txBody>
          <a:bodyPr vert="horz" lIns="91440" tIns="45720" rIns="91440" bIns="45720" rtlCol="0" anchor="t">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a:buFont typeface="Lucida Grande" panose="020B0600040502020204" pitchFamily="34" charset="0"/>
              <a:buChar char="◇"/>
            </a:pPr>
            <a:r>
              <a:rPr lang="en-US" sz="2800" dirty="0"/>
              <a:t> Owner(s): _____________</a:t>
            </a:r>
          </a:p>
          <a:p>
            <a:pPr>
              <a:buFont typeface="Lucida Grande" panose="020B0600040502020204" pitchFamily="34" charset="0"/>
              <a:buChar char="◇"/>
            </a:pPr>
            <a:r>
              <a:rPr lang="en-US" sz="2800" dirty="0"/>
              <a:t> Type of Company: ____________</a:t>
            </a:r>
          </a:p>
          <a:p>
            <a:pPr>
              <a:buFont typeface="Lucida Grande" panose="020B0600040502020204" pitchFamily="34" charset="0"/>
              <a:buChar char="◇"/>
            </a:pPr>
            <a:r>
              <a:rPr lang="en-US" sz="2800" dirty="0"/>
              <a:t> Services: _____________</a:t>
            </a:r>
          </a:p>
          <a:p>
            <a:pPr>
              <a:buFont typeface="Lucida Grande" panose="020B0600040502020204" pitchFamily="34" charset="0"/>
              <a:buChar char="◇"/>
            </a:pPr>
            <a:r>
              <a:rPr lang="en-US" sz="2800" dirty="0"/>
              <a:t> Head Office: _____________</a:t>
            </a:r>
          </a:p>
          <a:p>
            <a:pPr>
              <a:buFont typeface="Lucida Grande" panose="020B0600040502020204" pitchFamily="34" charset="0"/>
              <a:buChar char="◇"/>
            </a:pPr>
            <a:r>
              <a:rPr lang="en-US" sz="2800" dirty="0"/>
              <a:t> Company Address: ___________</a:t>
            </a:r>
          </a:p>
        </p:txBody>
      </p:sp>
    </p:spTree>
    <p:extLst>
      <p:ext uri="{BB962C8B-B14F-4D97-AF65-F5344CB8AC3E}">
        <p14:creationId xmlns:p14="http://schemas.microsoft.com/office/powerpoint/2010/main" val="10080623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310059" y="731520"/>
            <a:ext cx="11571881" cy="143513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400" b="1" u="sng" dirty="0">
                <a:solidFill>
                  <a:srgbClr val="00B050"/>
                </a:solidFill>
                <a:latin typeface="Times New Roman" panose="02020603050405020304" pitchFamily="18" charset="0"/>
              </a:rPr>
              <a:t>3.8.2 Think of an idea for a new tourism or hospitality company.</a:t>
            </a:r>
          </a:p>
        </p:txBody>
      </p:sp>
      <p:sp>
        <p:nvSpPr>
          <p:cNvPr id="3" name="Content Placeholder 2">
            <a:extLst>
              <a:ext uri="{FF2B5EF4-FFF2-40B4-BE49-F238E27FC236}">
                <a16:creationId xmlns:a16="http://schemas.microsoft.com/office/drawing/2014/main" id="{B631E46A-BBCC-1543-81B0-38E60005D7F9}"/>
              </a:ext>
            </a:extLst>
          </p:cNvPr>
          <p:cNvSpPr>
            <a:spLocks noGrp="1"/>
          </p:cNvSpPr>
          <p:nvPr>
            <p:ph sz="half" idx="2"/>
          </p:nvPr>
        </p:nvSpPr>
        <p:spPr>
          <a:xfrm>
            <a:off x="310059" y="2490131"/>
            <a:ext cx="11571880" cy="4031873"/>
          </a:xfrm>
          <a:gradFill>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a:ln w="15875">
            <a:solidFill>
              <a:schemeClr val="tx1"/>
            </a:solidFill>
          </a:ln>
        </p:spPr>
        <p:txBody>
          <a:bodyPr wrap="square" anchor="t">
            <a:spAutoFit/>
          </a:bodyPr>
          <a:lstStyle/>
          <a:p>
            <a:pPr>
              <a:spcBef>
                <a:spcPts val="0"/>
              </a:spcBef>
              <a:buFont typeface="Lucida Grande" panose="020B0600040502020204" pitchFamily="34" charset="0"/>
              <a:buChar char="◇"/>
            </a:pPr>
            <a:r>
              <a:rPr lang="en-US" sz="3200" dirty="0"/>
              <a:t> What are the main products or services?</a:t>
            </a:r>
          </a:p>
          <a:p>
            <a:pPr>
              <a:spcBef>
                <a:spcPts val="0"/>
              </a:spcBef>
              <a:buFont typeface="Lucida Grande" panose="020B0600040502020204" pitchFamily="34" charset="0"/>
              <a:buChar char="◇"/>
            </a:pPr>
            <a:r>
              <a:rPr lang="en-US" sz="3200" dirty="0"/>
              <a:t>	__________________________________</a:t>
            </a:r>
          </a:p>
          <a:p>
            <a:pPr>
              <a:spcBef>
                <a:spcPts val="0"/>
              </a:spcBef>
              <a:buFont typeface="Lucida Grande" panose="020B0600040502020204" pitchFamily="34" charset="0"/>
              <a:buChar char="◇"/>
            </a:pPr>
            <a:r>
              <a:rPr lang="en-US" sz="3200" dirty="0"/>
              <a:t> Give the company a name.</a:t>
            </a:r>
          </a:p>
          <a:p>
            <a:pPr>
              <a:spcBef>
                <a:spcPts val="0"/>
              </a:spcBef>
              <a:buFont typeface="Lucida Grande" panose="020B0600040502020204" pitchFamily="34" charset="0"/>
              <a:buChar char="◇"/>
            </a:pPr>
            <a:r>
              <a:rPr lang="en-US" sz="3200" dirty="0"/>
              <a:t>	__________________________________</a:t>
            </a:r>
          </a:p>
          <a:p>
            <a:pPr>
              <a:spcBef>
                <a:spcPts val="0"/>
              </a:spcBef>
              <a:buFont typeface="Lucida Grande" panose="020B0600040502020204" pitchFamily="34" charset="0"/>
              <a:buChar char="◇"/>
            </a:pPr>
            <a:r>
              <a:rPr lang="en-US" sz="3200" dirty="0"/>
              <a:t> Design a company logo,</a:t>
            </a:r>
          </a:p>
          <a:p>
            <a:pPr>
              <a:spcBef>
                <a:spcPts val="0"/>
              </a:spcBef>
              <a:buFont typeface="Lucida Grande" panose="020B0600040502020204" pitchFamily="34" charset="0"/>
              <a:buChar char="◇"/>
            </a:pPr>
            <a:r>
              <a:rPr lang="en-US" sz="3200" dirty="0"/>
              <a:t>	__________________________________</a:t>
            </a:r>
          </a:p>
          <a:p>
            <a:pPr>
              <a:spcBef>
                <a:spcPts val="0"/>
              </a:spcBef>
              <a:buFont typeface="Lucida Grande" panose="020B0600040502020204" pitchFamily="34" charset="0"/>
              <a:buChar char="◇"/>
            </a:pPr>
            <a:r>
              <a:rPr lang="en-US" sz="3200" dirty="0"/>
              <a:t> Tell your partner about your company.</a:t>
            </a:r>
          </a:p>
          <a:p>
            <a:pPr>
              <a:spcBef>
                <a:spcPts val="0"/>
              </a:spcBef>
              <a:buFont typeface="Lucida Grande" panose="020B0600040502020204" pitchFamily="34" charset="0"/>
              <a:buChar char="◇"/>
            </a:pPr>
            <a:r>
              <a:rPr lang="en-US" sz="3200" dirty="0"/>
              <a:t>	__________________________________</a:t>
            </a:r>
          </a:p>
        </p:txBody>
      </p:sp>
    </p:spTree>
    <p:extLst>
      <p:ext uri="{BB962C8B-B14F-4D97-AF65-F5344CB8AC3E}">
        <p14:creationId xmlns:p14="http://schemas.microsoft.com/office/powerpoint/2010/main" val="3518145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blipFill>
            <a:blip r:embed="rId3">
              <a:alphaModFix amt="50000"/>
            </a:blip>
            <a:tile tx="0" ty="0" sx="100000" sy="100000" flip="none" algn="tl"/>
          </a:blipFill>
          <a:ln>
            <a:noFill/>
          </a:ln>
          <a:effectLst>
            <a:glow rad="12700">
              <a:srgbClr val="0070C0">
                <a:alpha val="40000"/>
              </a:srgbClr>
            </a:glow>
          </a:effectLst>
        </p:spPr>
        <p:txBody>
          <a:bodyPr>
            <a:normAutofit/>
          </a:bodyPr>
          <a:lstStyle/>
          <a:p>
            <a:pPr>
              <a:lnSpc>
                <a:spcPct val="200000"/>
              </a:lnSpc>
              <a:spcBef>
                <a:spcPts val="1200"/>
              </a:spcBef>
            </a:pPr>
            <a:r>
              <a:rPr lang="en-US" sz="4000" b="1" dirty="0"/>
              <a:t>Lecture 2</a:t>
            </a:r>
            <a:br>
              <a:rPr lang="en-US" sz="4000" b="1" dirty="0"/>
            </a:br>
            <a:r>
              <a:rPr lang="en-US" sz="4000" b="1" dirty="0"/>
              <a:t>Things to do</a:t>
            </a:r>
            <a:endParaRPr lang="en-TH" sz="4000" b="1" dirty="0"/>
          </a:p>
        </p:txBody>
      </p:sp>
    </p:spTree>
    <p:extLst>
      <p:ext uri="{BB962C8B-B14F-4D97-AF65-F5344CB8AC3E}">
        <p14:creationId xmlns:p14="http://schemas.microsoft.com/office/powerpoint/2010/main" val="1265225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329292" y="117392"/>
            <a:ext cx="11533415"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16" name="Picture 15">
            <a:extLst>
              <a:ext uri="{FF2B5EF4-FFF2-40B4-BE49-F238E27FC236}">
                <a16:creationId xmlns:a16="http://schemas.microsoft.com/office/drawing/2014/main" id="{9509B3D9-7196-7243-BA27-8FFF2B89DFD6}"/>
              </a:ext>
            </a:extLst>
          </p:cNvPr>
          <p:cNvPicPr>
            <a:picLocks noChangeAspect="1"/>
          </p:cNvPicPr>
          <p:nvPr/>
        </p:nvPicPr>
        <p:blipFill>
          <a:blip r:embed="rId3">
            <a:duotone>
              <a:prstClr val="black"/>
              <a:schemeClr val="accent5">
                <a:tint val="45000"/>
                <a:satMod val="400000"/>
              </a:schemeClr>
            </a:duotone>
          </a:blip>
          <a:stretch>
            <a:fillRect/>
          </a:stretch>
        </p:blipFill>
        <p:spPr>
          <a:xfrm>
            <a:off x="329292" y="1552039"/>
            <a:ext cx="11533415" cy="5239369"/>
          </a:xfrm>
          <a:prstGeom prst="rect">
            <a:avLst/>
          </a:prstGeom>
          <a:ln w="15875">
            <a:solidFill>
              <a:schemeClr val="tx1"/>
            </a:solidFill>
          </a:ln>
        </p:spPr>
      </p:pic>
    </p:spTree>
    <p:extLst>
      <p:ext uri="{BB962C8B-B14F-4D97-AF65-F5344CB8AC3E}">
        <p14:creationId xmlns:p14="http://schemas.microsoft.com/office/powerpoint/2010/main" val="2737425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359094" y="2137410"/>
            <a:ext cx="11493817" cy="4491991"/>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t">
            <a:noAutofit/>
          </a:bodyPr>
          <a:lstStyle/>
          <a:p>
            <a:pPr marL="0" indent="0">
              <a:lnSpc>
                <a:spcPct val="110000"/>
              </a:lnSpc>
              <a:spcAft>
                <a:spcPts val="1200"/>
              </a:spcAft>
              <a:buNone/>
            </a:pPr>
            <a:r>
              <a:rPr lang="en-TH" sz="3800" dirty="0"/>
              <a:t>The purpose of this lecture aims at focusing on two main points as follows: </a:t>
            </a:r>
            <a:endParaRPr lang="en-TH" sz="3800" b="1" dirty="0"/>
          </a:p>
          <a:p>
            <a:pPr lvl="1">
              <a:lnSpc>
                <a:spcPct val="110000"/>
              </a:lnSpc>
              <a:buFont typeface="Lucida Grande" panose="020B0600040502020204" pitchFamily="34" charset="0"/>
              <a:buChar char="◇"/>
            </a:pPr>
            <a:r>
              <a:rPr lang="en-US" sz="3800" dirty="0"/>
              <a:t> Students will learn about jobs in tourism and hospitality.</a:t>
            </a:r>
          </a:p>
          <a:p>
            <a:pPr lvl="1">
              <a:lnSpc>
                <a:spcPct val="110000"/>
              </a:lnSpc>
              <a:buFont typeface="Lucida Grande" panose="020B0600040502020204" pitchFamily="34" charset="0"/>
              <a:buChar char="◇"/>
            </a:pPr>
            <a:r>
              <a:rPr lang="en-US" sz="3800" dirty="0"/>
              <a:t> Students will learn about hard and soft skills.</a:t>
            </a:r>
          </a:p>
          <a:p>
            <a:pPr lvl="1">
              <a:lnSpc>
                <a:spcPct val="110000"/>
              </a:lnSpc>
              <a:buFont typeface="Wingdings" pitchFamily="2" charset="2"/>
              <a:buChar char="v"/>
            </a:pPr>
            <a:endParaRPr lang="en-TH" sz="3800" dirty="0"/>
          </a:p>
          <a:p>
            <a:pPr lvl="1">
              <a:lnSpc>
                <a:spcPct val="110000"/>
              </a:lnSpc>
              <a:buFont typeface="Wingdings" pitchFamily="2" charset="2"/>
              <a:buChar char="v"/>
            </a:pPr>
            <a:endParaRPr lang="lo-LA" sz="3800" dirty="0"/>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349089" y="624759"/>
            <a:ext cx="11493819"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28496615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349089" y="69540"/>
            <a:ext cx="11493819" cy="615553"/>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3400" b="1" dirty="0">
                <a:solidFill>
                  <a:schemeClr val="tx1"/>
                </a:solidFill>
              </a:rPr>
              <a:t>III.	</a:t>
            </a:r>
            <a:r>
              <a:rPr lang="en-US" sz="34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349088" y="1442755"/>
            <a:ext cx="11493819" cy="523220"/>
          </a:xfrm>
          <a:blipFill>
            <a:blip r:embed="rId3">
              <a:alphaModFix amt="50000"/>
            </a:blip>
            <a:tile tx="0" ty="0" sx="100000" sy="100000" flip="none" algn="tl"/>
          </a:blipFill>
          <a:ln>
            <a:solidFill>
              <a:schemeClr val="tx1"/>
            </a:solidFill>
          </a:ln>
        </p:spPr>
        <p:txBody>
          <a:bodyPr numCol="1">
            <a:spAutoFit/>
          </a:bodyPr>
          <a:lstStyle/>
          <a:p>
            <a:pPr marL="0" indent="0">
              <a:spcBef>
                <a:spcPts val="400"/>
              </a:spcBef>
              <a:spcAft>
                <a:spcPts val="1200"/>
              </a:spcAft>
              <a:buNone/>
            </a:pPr>
            <a:r>
              <a:rPr lang="en-US" sz="2800" b="1" u="sng" dirty="0">
                <a:solidFill>
                  <a:srgbClr val="00B050"/>
                </a:solidFill>
              </a:rPr>
              <a:t>3.1.1 Match the photographs with the jobs in the box. </a:t>
            </a:r>
            <a:endParaRPr lang="en-US" sz="2800" dirty="0"/>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349088" y="786925"/>
            <a:ext cx="11493819" cy="55399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000" b="1" dirty="0">
                <a:solidFill>
                  <a:schemeClr val="tx1"/>
                </a:solidFill>
              </a:rPr>
              <a:t>3.1	vocabulary</a:t>
            </a:r>
            <a:endParaRPr lang="en-US" sz="3000" dirty="0">
              <a:solidFill>
                <a:schemeClr val="tx1"/>
              </a:solidFill>
            </a:endParaRPr>
          </a:p>
        </p:txBody>
      </p:sp>
      <p:pic>
        <p:nvPicPr>
          <p:cNvPr id="7" name="Picture 6">
            <a:extLst>
              <a:ext uri="{FF2B5EF4-FFF2-40B4-BE49-F238E27FC236}">
                <a16:creationId xmlns:a16="http://schemas.microsoft.com/office/drawing/2014/main" id="{AD5286E2-5348-DA4C-ADDC-ED7EFECEDBB8}"/>
              </a:ext>
            </a:extLst>
          </p:cNvPr>
          <p:cNvPicPr>
            <a:picLocks noChangeAspect="1"/>
          </p:cNvPicPr>
          <p:nvPr/>
        </p:nvPicPr>
        <p:blipFill>
          <a:blip r:embed="rId4"/>
          <a:stretch>
            <a:fillRect/>
          </a:stretch>
        </p:blipFill>
        <p:spPr>
          <a:xfrm>
            <a:off x="349088" y="2087771"/>
            <a:ext cx="4258995" cy="4770229"/>
          </a:xfrm>
          <a:prstGeom prst="rect">
            <a:avLst/>
          </a:prstGeom>
        </p:spPr>
      </p:pic>
      <p:sp>
        <p:nvSpPr>
          <p:cNvPr id="11" name="TextBox 10">
            <a:extLst>
              <a:ext uri="{FF2B5EF4-FFF2-40B4-BE49-F238E27FC236}">
                <a16:creationId xmlns:a16="http://schemas.microsoft.com/office/drawing/2014/main" id="{8920B07C-7B96-A947-8F0D-2DCA4935BEAC}"/>
              </a:ext>
            </a:extLst>
          </p:cNvPr>
          <p:cNvSpPr txBox="1"/>
          <p:nvPr/>
        </p:nvSpPr>
        <p:spPr>
          <a:xfrm>
            <a:off x="5143499" y="2067807"/>
            <a:ext cx="6699407" cy="4720653"/>
          </a:xfrm>
          <a:prstGeom prst="rect">
            <a:avLst/>
          </a:prstGeom>
          <a:blipFill>
            <a:blip r:embed="rId5">
              <a:alphaModFix amt="50000"/>
            </a:blip>
            <a:tile tx="0" ty="0" sx="100000" sy="100000" flip="none" algn="tl"/>
          </a:blipFill>
          <a:ln w="15875">
            <a:solidFill>
              <a:schemeClr val="tx1"/>
            </a:solidFill>
          </a:ln>
        </p:spPr>
        <p:txBody>
          <a:bodyPr wrap="square" rtlCol="0">
            <a:noAutofit/>
          </a:bodyPr>
          <a:lstStyle/>
          <a:p>
            <a:pPr marL="457200" indent="-457200">
              <a:buFont typeface="Lucida Grande" panose="020B0600040502020204" pitchFamily="34" charset="0"/>
              <a:buChar char="◇"/>
            </a:pPr>
            <a:r>
              <a:rPr lang="en-US" sz="2800" dirty="0"/>
              <a:t> barista 		</a:t>
            </a:r>
          </a:p>
          <a:p>
            <a:pPr marL="457200" indent="-457200">
              <a:buFont typeface="Lucida Grande" panose="020B0600040502020204" pitchFamily="34" charset="0"/>
              <a:buChar char="◇"/>
            </a:pPr>
            <a:r>
              <a:rPr lang="en-US" sz="2800" dirty="0"/>
              <a:t> chef	</a:t>
            </a:r>
          </a:p>
          <a:p>
            <a:pPr marL="457200" indent="-457200">
              <a:buFont typeface="Lucida Grande" panose="020B0600040502020204" pitchFamily="34" charset="0"/>
              <a:buChar char="◇"/>
            </a:pPr>
            <a:r>
              <a:rPr lang="en-US" sz="2800" dirty="0"/>
              <a:t> exhibition manager	</a:t>
            </a:r>
          </a:p>
          <a:p>
            <a:pPr marL="457200" indent="-457200">
              <a:buFont typeface="Lucida Grande" panose="020B0600040502020204" pitchFamily="34" charset="0"/>
              <a:buChar char="◇"/>
            </a:pPr>
            <a:r>
              <a:rPr lang="en-US" sz="2800" dirty="0"/>
              <a:t> hotel manager	</a:t>
            </a:r>
          </a:p>
          <a:p>
            <a:pPr marL="457200" indent="-457200">
              <a:buFont typeface="Lucida Grande" panose="020B0600040502020204" pitchFamily="34" charset="0"/>
              <a:buChar char="◇"/>
            </a:pPr>
            <a:r>
              <a:rPr lang="en-US" sz="2800" dirty="0"/>
              <a:t> kitchen assistant</a:t>
            </a:r>
          </a:p>
          <a:p>
            <a:pPr marL="457200" indent="-457200">
              <a:buFont typeface="Lucida Grande" panose="020B0600040502020204" pitchFamily="34" charset="0"/>
              <a:buChar char="◇"/>
            </a:pPr>
            <a:r>
              <a:rPr lang="en-US" sz="2800" dirty="0"/>
              <a:t> porter	</a:t>
            </a:r>
          </a:p>
          <a:p>
            <a:pPr marL="457200" indent="-457200">
              <a:buFont typeface="Lucida Grande" panose="020B0600040502020204" pitchFamily="34" charset="0"/>
              <a:buChar char="◇"/>
            </a:pPr>
            <a:r>
              <a:rPr lang="en-US" sz="2800" dirty="0"/>
              <a:t> theme park </a:t>
            </a:r>
          </a:p>
          <a:p>
            <a:pPr marL="457200" indent="-457200">
              <a:buFont typeface="Lucida Grande" panose="020B0600040502020204" pitchFamily="34" charset="0"/>
              <a:buChar char="◇"/>
            </a:pPr>
            <a:r>
              <a:rPr lang="en-US" sz="2800" dirty="0"/>
              <a:t> attendant</a:t>
            </a:r>
          </a:p>
          <a:p>
            <a:pPr marL="457200" indent="-457200">
              <a:buFont typeface="Lucida Grande" panose="020B0600040502020204" pitchFamily="34" charset="0"/>
              <a:buChar char="◇"/>
            </a:pPr>
            <a:r>
              <a:rPr lang="en-US" sz="2800" dirty="0"/>
              <a:t> tour guide	</a:t>
            </a:r>
          </a:p>
          <a:p>
            <a:pPr marL="457200" indent="-457200">
              <a:buFont typeface="Lucida Grande" panose="020B0600040502020204" pitchFamily="34" charset="0"/>
              <a:buChar char="◇"/>
            </a:pPr>
            <a:r>
              <a:rPr lang="en-US" sz="2800" dirty="0"/>
              <a:t> travel agent </a:t>
            </a:r>
          </a:p>
          <a:p>
            <a:pPr marL="457200" indent="-457200">
              <a:buFont typeface="Lucida Grande" panose="020B0600040502020204" pitchFamily="34" charset="0"/>
              <a:buChar char="◇"/>
            </a:pPr>
            <a:r>
              <a:rPr lang="en-US" sz="2800" dirty="0"/>
              <a:t> </a:t>
            </a:r>
            <a:r>
              <a:rPr lang="en-US" sz="2800" strike="sngStrike" dirty="0"/>
              <a:t>waitress</a:t>
            </a:r>
          </a:p>
        </p:txBody>
      </p:sp>
    </p:spTree>
    <p:extLst>
      <p:ext uri="{BB962C8B-B14F-4D97-AF65-F5344CB8AC3E}">
        <p14:creationId xmlns:p14="http://schemas.microsoft.com/office/powerpoint/2010/main" val="17342288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025646" y="767764"/>
            <a:ext cx="10140705" cy="954107"/>
          </a:xfrm>
          <a:blipFill>
            <a:blip r:embed="rId3">
              <a:alphaModFix amt="50000"/>
            </a:blip>
            <a:tile tx="0" ty="0" sx="100000" sy="100000" flip="none" algn="tl"/>
          </a:blipFill>
          <a:ln>
            <a:solidFill>
              <a:schemeClr val="tx1"/>
            </a:solidFill>
          </a:ln>
        </p:spPr>
        <p:txBody>
          <a:bodyPr wrap="square" numCol="1">
            <a:spAutoFit/>
          </a:bodyPr>
          <a:lstStyle/>
          <a:p>
            <a:pPr marL="0" indent="0">
              <a:spcBef>
                <a:spcPts val="400"/>
              </a:spcBef>
              <a:spcAft>
                <a:spcPts val="1200"/>
              </a:spcAft>
              <a:buNone/>
            </a:pPr>
            <a:r>
              <a:rPr lang="en-US" sz="2800" b="1" u="sng" dirty="0">
                <a:solidFill>
                  <a:srgbClr val="00B050"/>
                </a:solidFill>
              </a:rPr>
              <a:t>3.2.1 </a:t>
            </a:r>
            <a:r>
              <a:rPr lang="en-US" sz="2800" b="1" u="sng" dirty="0">
                <a:solidFill>
                  <a:srgbClr val="00B050"/>
                </a:solidFill>
                <a:latin typeface="Times New Roman" panose="02020603050405020304" pitchFamily="18" charset="0"/>
              </a:rPr>
              <a:t>	Listen and repeat the following jobs. Then write each meaning in Lao under the job if necessary.</a:t>
            </a:r>
            <a:endParaRPr lang="en-US" sz="2800" u="sng" dirty="0">
              <a:solidFill>
                <a:srgbClr val="FF0000"/>
              </a:solidFill>
              <a:latin typeface="Times New Roman" panose="02020603050405020304" pitchFamily="18" charset="0"/>
            </a:endParaRP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025647" y="80926"/>
            <a:ext cx="10140705" cy="55399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000" b="1" dirty="0">
                <a:solidFill>
                  <a:schemeClr val="tx1"/>
                </a:solidFill>
              </a:rPr>
              <a:t>3.2	</a:t>
            </a:r>
            <a:r>
              <a:rPr lang="en-US" sz="2800" b="1" dirty="0">
                <a:solidFill>
                  <a:schemeClr val="tx1"/>
                </a:solidFill>
              </a:rPr>
              <a:t>Pronunciation: Saying jobs</a:t>
            </a:r>
            <a:endParaRPr lang="en-US" sz="3000" dirty="0">
              <a:solidFill>
                <a:schemeClr val="tx1"/>
              </a:solidFill>
            </a:endParaRPr>
          </a:p>
        </p:txBody>
      </p:sp>
      <p:pic>
        <p:nvPicPr>
          <p:cNvPr id="8" name="Content Placeholder 9">
            <a:extLst>
              <a:ext uri="{FF2B5EF4-FFF2-40B4-BE49-F238E27FC236}">
                <a16:creationId xmlns:a16="http://schemas.microsoft.com/office/drawing/2014/main" id="{B26B6435-5A5A-D647-8CB9-9EA616DDEF4A}"/>
              </a:ext>
            </a:extLst>
          </p:cNvPr>
          <p:cNvPicPr>
            <a:picLocks noChangeAspect="1"/>
          </p:cNvPicPr>
          <p:nvPr/>
        </p:nvPicPr>
        <p:blipFill>
          <a:blip r:embed="rId4"/>
          <a:stretch>
            <a:fillRect/>
          </a:stretch>
        </p:blipFill>
        <p:spPr>
          <a:xfrm>
            <a:off x="1047048" y="1854712"/>
            <a:ext cx="4825325" cy="4916840"/>
          </a:xfrm>
          <a:prstGeom prst="rect">
            <a:avLst/>
          </a:prstGeom>
          <a:ln w="15875">
            <a:solidFill>
              <a:schemeClr val="tx1"/>
            </a:solidFill>
          </a:ln>
        </p:spPr>
      </p:pic>
      <p:pic>
        <p:nvPicPr>
          <p:cNvPr id="12" name="Content Placeholder 12">
            <a:extLst>
              <a:ext uri="{FF2B5EF4-FFF2-40B4-BE49-F238E27FC236}">
                <a16:creationId xmlns:a16="http://schemas.microsoft.com/office/drawing/2014/main" id="{92845D19-DD12-E048-959B-F39966C7295F}"/>
              </a:ext>
            </a:extLst>
          </p:cNvPr>
          <p:cNvPicPr>
            <a:picLocks noChangeAspect="1"/>
          </p:cNvPicPr>
          <p:nvPr/>
        </p:nvPicPr>
        <p:blipFill>
          <a:blip r:embed="rId5"/>
          <a:stretch>
            <a:fillRect/>
          </a:stretch>
        </p:blipFill>
        <p:spPr>
          <a:xfrm>
            <a:off x="6629400" y="1825160"/>
            <a:ext cx="4536952" cy="4946391"/>
          </a:xfrm>
          <a:prstGeom prst="rect">
            <a:avLst/>
          </a:prstGeom>
          <a:ln w="15875">
            <a:solidFill>
              <a:schemeClr val="tx1"/>
            </a:solidFill>
          </a:ln>
        </p:spPr>
      </p:pic>
    </p:spTree>
    <p:extLst>
      <p:ext uri="{BB962C8B-B14F-4D97-AF65-F5344CB8AC3E}">
        <p14:creationId xmlns:p14="http://schemas.microsoft.com/office/powerpoint/2010/main" val="810689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71450" y="237359"/>
            <a:ext cx="11849100" cy="954107"/>
          </a:xfrm>
          <a:blipFill>
            <a:blip r:embed="rId3">
              <a:alphaModFix amt="50000"/>
            </a:blip>
            <a:tile tx="0" ty="0" sx="100000" sy="100000" flip="none" algn="tl"/>
          </a:blipFill>
          <a:ln>
            <a:solidFill>
              <a:schemeClr val="tx1"/>
            </a:solidFill>
          </a:ln>
        </p:spPr>
        <p:txBody>
          <a:bodyPr wrap="square" numCol="1">
            <a:spAutoFit/>
          </a:bodyPr>
          <a:lstStyle/>
          <a:p>
            <a:pPr marL="0" indent="0">
              <a:spcBef>
                <a:spcPts val="400"/>
              </a:spcBef>
              <a:spcAft>
                <a:spcPts val="1200"/>
              </a:spcAft>
              <a:buNone/>
            </a:pPr>
            <a:r>
              <a:rPr lang="en-US" sz="2800" b="1" u="sng" dirty="0">
                <a:solidFill>
                  <a:srgbClr val="00B050"/>
                </a:solidFill>
              </a:rPr>
              <a:t>3.2.2 </a:t>
            </a:r>
            <a:r>
              <a:rPr lang="en-US" sz="2800" b="1" u="sng" dirty="0">
                <a:solidFill>
                  <a:srgbClr val="00B050"/>
                </a:solidFill>
                <a:latin typeface="Times New Roman" panose="02020603050405020304" pitchFamily="18" charset="0"/>
              </a:rPr>
              <a:t>	Practices the phrases. Complete the conversation and practice it with your partner.</a:t>
            </a:r>
            <a:endParaRPr lang="en-US" sz="2800" u="sng" dirty="0">
              <a:solidFill>
                <a:srgbClr val="FF0000"/>
              </a:solidFill>
              <a:latin typeface="Times New Roman" panose="02020603050405020304" pitchFamily="18" charset="0"/>
            </a:endParaRPr>
          </a:p>
        </p:txBody>
      </p:sp>
      <p:pic>
        <p:nvPicPr>
          <p:cNvPr id="3" name="Picture 2">
            <a:extLst>
              <a:ext uri="{FF2B5EF4-FFF2-40B4-BE49-F238E27FC236}">
                <a16:creationId xmlns:a16="http://schemas.microsoft.com/office/drawing/2014/main" id="{22069E1E-5A0E-7547-8C01-6CBE41BF05FB}"/>
              </a:ext>
            </a:extLst>
          </p:cNvPr>
          <p:cNvPicPr>
            <a:picLocks noChangeAspect="1"/>
          </p:cNvPicPr>
          <p:nvPr/>
        </p:nvPicPr>
        <p:blipFill>
          <a:blip r:embed="rId4">
            <a:alphaModFix amt="70000"/>
            <a:extLst>
              <a:ext uri="{BEBA8EAE-BF5A-486C-A8C5-ECC9F3942E4B}">
                <a14:imgProps xmlns:a14="http://schemas.microsoft.com/office/drawing/2010/main">
                  <a14:imgLayer r:embed="rId5">
                    <a14:imgEffect>
                      <a14:brightnessContrast bright="20000"/>
                    </a14:imgEffect>
                  </a14:imgLayer>
                </a14:imgProps>
              </a:ext>
            </a:extLst>
          </a:blip>
          <a:stretch>
            <a:fillRect/>
          </a:stretch>
        </p:blipFill>
        <p:spPr>
          <a:xfrm>
            <a:off x="4865821" y="1282147"/>
            <a:ext cx="5749621" cy="1535093"/>
          </a:xfrm>
          <a:prstGeom prst="rect">
            <a:avLst/>
          </a:prstGeom>
          <a:gradFill flip="none" rotWithShape="1">
            <a:gsLst>
              <a:gs pos="0">
                <a:schemeClr val="bg1"/>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ln w="15875">
            <a:solidFill>
              <a:schemeClr val="tx1"/>
            </a:solidFill>
          </a:ln>
        </p:spPr>
      </p:pic>
      <p:sp>
        <p:nvSpPr>
          <p:cNvPr id="4" name="TextBox 3">
            <a:extLst>
              <a:ext uri="{FF2B5EF4-FFF2-40B4-BE49-F238E27FC236}">
                <a16:creationId xmlns:a16="http://schemas.microsoft.com/office/drawing/2014/main" id="{69084E19-6434-DA4C-8122-97A2730B56A3}"/>
              </a:ext>
            </a:extLst>
          </p:cNvPr>
          <p:cNvSpPr txBox="1"/>
          <p:nvPr/>
        </p:nvSpPr>
        <p:spPr>
          <a:xfrm>
            <a:off x="209550" y="1416052"/>
            <a:ext cx="3143250" cy="1244599"/>
          </a:xfrm>
          <a:prstGeom prst="rect">
            <a:avLst/>
          </a:prstGeom>
          <a:gradFill>
            <a:gsLst>
              <a:gs pos="0">
                <a:schemeClr val="bg1"/>
              </a:gs>
              <a:gs pos="2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a:ln w="15875">
            <a:solidFill>
              <a:schemeClr val="tx1"/>
            </a:solidFill>
          </a:ln>
        </p:spPr>
        <p:txBody>
          <a:bodyPr wrap="square" rtlCol="0" anchor="ctr">
            <a:noAutofit/>
          </a:bodyPr>
          <a:lstStyle/>
          <a:p>
            <a:pPr algn="ctr"/>
            <a:r>
              <a:rPr lang="en-TH" sz="3200" b="1" dirty="0"/>
              <a:t>Phrases</a:t>
            </a:r>
          </a:p>
        </p:txBody>
      </p:sp>
      <p:sp>
        <p:nvSpPr>
          <p:cNvPr id="5" name="Notched Right Arrow 4">
            <a:extLst>
              <a:ext uri="{FF2B5EF4-FFF2-40B4-BE49-F238E27FC236}">
                <a16:creationId xmlns:a16="http://schemas.microsoft.com/office/drawing/2014/main" id="{D2EA0259-348A-7248-967A-5D364C43396E}"/>
              </a:ext>
            </a:extLst>
          </p:cNvPr>
          <p:cNvSpPr/>
          <p:nvPr/>
        </p:nvSpPr>
        <p:spPr>
          <a:xfrm>
            <a:off x="3405320" y="1719493"/>
            <a:ext cx="1407980" cy="6604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3" name="TextBox 12">
            <a:extLst>
              <a:ext uri="{FF2B5EF4-FFF2-40B4-BE49-F238E27FC236}">
                <a16:creationId xmlns:a16="http://schemas.microsoft.com/office/drawing/2014/main" id="{C62142A6-56A0-4049-AC8D-B748E110DF1F}"/>
              </a:ext>
            </a:extLst>
          </p:cNvPr>
          <p:cNvSpPr txBox="1"/>
          <p:nvPr/>
        </p:nvSpPr>
        <p:spPr>
          <a:xfrm>
            <a:off x="209550" y="4139324"/>
            <a:ext cx="3143250" cy="1244599"/>
          </a:xfrm>
          <a:prstGeom prst="rect">
            <a:avLst/>
          </a:prstGeom>
          <a:gradFill>
            <a:gsLst>
              <a:gs pos="0">
                <a:schemeClr val="bg1"/>
              </a:gs>
              <a:gs pos="2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a:ln w="15875">
            <a:solidFill>
              <a:schemeClr val="tx1"/>
            </a:solidFill>
          </a:ln>
        </p:spPr>
        <p:txBody>
          <a:bodyPr wrap="square" rtlCol="0" anchor="ctr">
            <a:noAutofit/>
          </a:bodyPr>
          <a:lstStyle/>
          <a:p>
            <a:pPr algn="ctr"/>
            <a:r>
              <a:rPr lang="en-TH" sz="3200" b="1" dirty="0"/>
              <a:t>Conversation</a:t>
            </a:r>
          </a:p>
        </p:txBody>
      </p:sp>
      <p:pic>
        <p:nvPicPr>
          <p:cNvPr id="14" name="Picture 13">
            <a:extLst>
              <a:ext uri="{FF2B5EF4-FFF2-40B4-BE49-F238E27FC236}">
                <a16:creationId xmlns:a16="http://schemas.microsoft.com/office/drawing/2014/main" id="{34991062-2729-904E-87EF-6ED7E831667D}"/>
              </a:ext>
            </a:extLst>
          </p:cNvPr>
          <p:cNvPicPr>
            <a:picLocks noChangeAspect="1"/>
          </p:cNvPicPr>
          <p:nvPr/>
        </p:nvPicPr>
        <p:blipFill>
          <a:blip r:embed="rId6">
            <a:alphaModFix/>
            <a:extLst>
              <a:ext uri="{BEBA8EAE-BF5A-486C-A8C5-ECC9F3942E4B}">
                <a14:imgProps xmlns:a14="http://schemas.microsoft.com/office/drawing/2010/main">
                  <a14:imgLayer r:embed="rId7">
                    <a14:imgEffect>
                      <a14:sharpenSoften amount="50000"/>
                    </a14:imgEffect>
                    <a14:imgEffect>
                      <a14:brightnessContrast bright="20000" contrast="-40000"/>
                    </a14:imgEffect>
                  </a14:imgLayer>
                </a14:imgProps>
              </a:ext>
            </a:extLst>
          </a:blip>
          <a:stretch>
            <a:fillRect/>
          </a:stretch>
        </p:blipFill>
        <p:spPr>
          <a:xfrm>
            <a:off x="4865821" y="2907922"/>
            <a:ext cx="6283062" cy="3712719"/>
          </a:xfrm>
          <a:prstGeom prst="rect">
            <a:avLst/>
          </a:prstGeom>
          <a:gradFill flip="none" rotWithShape="1">
            <a:gsLst>
              <a:gs pos="0">
                <a:schemeClr val="accent5">
                  <a:lumMod val="0"/>
                  <a:lumOff val="100000"/>
                </a:schemeClr>
              </a:gs>
              <a:gs pos="0">
                <a:schemeClr val="accent5">
                  <a:lumMod val="0"/>
                  <a:lumOff val="100000"/>
                </a:schemeClr>
              </a:gs>
              <a:gs pos="100000">
                <a:schemeClr val="accent5">
                  <a:lumMod val="100000"/>
                </a:schemeClr>
              </a:gs>
            </a:gsLst>
            <a:path path="circle">
              <a:fillToRect l="50000" t="-80000" r="50000" b="180000"/>
            </a:path>
            <a:tileRect/>
          </a:gradFill>
          <a:ln w="15875">
            <a:solidFill>
              <a:schemeClr val="tx1"/>
            </a:solidFill>
          </a:ln>
        </p:spPr>
      </p:pic>
      <p:sp>
        <p:nvSpPr>
          <p:cNvPr id="15" name="Notched Right Arrow 14">
            <a:extLst>
              <a:ext uri="{FF2B5EF4-FFF2-40B4-BE49-F238E27FC236}">
                <a16:creationId xmlns:a16="http://schemas.microsoft.com/office/drawing/2014/main" id="{C11D763E-9E58-C14E-9AD4-F814FE1EC5B4}"/>
              </a:ext>
            </a:extLst>
          </p:cNvPr>
          <p:cNvSpPr/>
          <p:nvPr/>
        </p:nvSpPr>
        <p:spPr>
          <a:xfrm>
            <a:off x="3405321" y="4431425"/>
            <a:ext cx="1407979" cy="6604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32991757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82254"/>
            <a:ext cx="11893868"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grammar: Recognizing positive and negative</a:t>
            </a:r>
            <a:endParaRPr lang="en-US" sz="3200" dirty="0">
              <a:solidFill>
                <a:schemeClr val="tx1"/>
              </a:solidFill>
            </a:endParaRPr>
          </a:p>
        </p:txBody>
      </p:sp>
      <p:sp>
        <p:nvSpPr>
          <p:cNvPr id="18" name="Rectangle 17">
            <a:extLst>
              <a:ext uri="{FF2B5EF4-FFF2-40B4-BE49-F238E27FC236}">
                <a16:creationId xmlns:a16="http://schemas.microsoft.com/office/drawing/2014/main" id="{11DDB35E-A9E1-6449-B6C3-EEC9055366B4}"/>
              </a:ext>
            </a:extLst>
          </p:cNvPr>
          <p:cNvSpPr/>
          <p:nvPr/>
        </p:nvSpPr>
        <p:spPr>
          <a:xfrm>
            <a:off x="149065" y="1576906"/>
            <a:ext cx="6613685" cy="78522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3.3.1	Positive and negative with </a:t>
            </a:r>
            <a:r>
              <a:rPr lang="en-US" sz="3200" b="1" i="1" u="sng" dirty="0">
                <a:solidFill>
                  <a:srgbClr val="00B050"/>
                </a:solidFill>
                <a:latin typeface="Times New Roman" panose="02020603050405020304" pitchFamily="18" charset="0"/>
              </a:rPr>
              <a:t>be</a:t>
            </a:r>
            <a:r>
              <a:rPr lang="en-US" sz="2800" dirty="0">
                <a:latin typeface="Times New Roman" panose="02020603050405020304" pitchFamily="18" charset="0"/>
              </a:rPr>
              <a:t>		</a:t>
            </a:r>
            <a:endParaRPr lang="en-US" sz="2800" dirty="0">
              <a:solidFill>
                <a:srgbClr val="FF0000"/>
              </a:solidFill>
              <a:latin typeface="Times New Roman" panose="02020603050405020304" pitchFamily="18" charset="0"/>
            </a:endParaRPr>
          </a:p>
          <a:p>
            <a:endParaRPr lang="en-US" sz="2800" dirty="0">
              <a:latin typeface="Times New Roman" panose="02020603050405020304" pitchFamily="18" charset="0"/>
            </a:endParaRPr>
          </a:p>
        </p:txBody>
      </p:sp>
      <p:pic>
        <p:nvPicPr>
          <p:cNvPr id="5" name="Content Placeholder 4">
            <a:extLst>
              <a:ext uri="{FF2B5EF4-FFF2-40B4-BE49-F238E27FC236}">
                <a16:creationId xmlns:a16="http://schemas.microsoft.com/office/drawing/2014/main" id="{AA777EEF-0AA2-4B47-B8C7-36AEBB4DE69B}"/>
              </a:ext>
            </a:extLst>
          </p:cNvPr>
          <p:cNvPicPr>
            <a:picLocks noGrp="1" noChangeAspect="1"/>
          </p:cNvPicPr>
          <p:nvPr>
            <p:ph sz="half" idx="2"/>
          </p:nvPr>
        </p:nvPicPr>
        <p:blipFill>
          <a:blip r:embed="rId3">
            <a:alphaModFix amt="80000"/>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149065" y="2679568"/>
            <a:ext cx="8677630" cy="3475368"/>
          </a:xfrm>
        </p:spPr>
      </p:pic>
    </p:spTree>
    <p:extLst>
      <p:ext uri="{BB962C8B-B14F-4D97-AF65-F5344CB8AC3E}">
        <p14:creationId xmlns:p14="http://schemas.microsoft.com/office/powerpoint/2010/main" val="2100998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214232" y="323150"/>
            <a:ext cx="11763535" cy="78522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3.3.2	Complete the sentences with </a:t>
            </a:r>
            <a:r>
              <a:rPr lang="en-US" sz="3200" b="1" i="1" u="sng" dirty="0">
                <a:solidFill>
                  <a:srgbClr val="00B050"/>
                </a:solidFill>
                <a:latin typeface="Times New Roman" panose="02020603050405020304" pitchFamily="18" charset="0"/>
              </a:rPr>
              <a:t>be</a:t>
            </a:r>
            <a:r>
              <a:rPr lang="en-US" sz="3200" b="1" u="sng" dirty="0">
                <a:solidFill>
                  <a:srgbClr val="00B050"/>
                </a:solidFill>
                <a:latin typeface="Times New Roman" panose="02020603050405020304" pitchFamily="18" charset="0"/>
              </a:rPr>
              <a:t>. Positive or negative sentence.</a:t>
            </a:r>
            <a:r>
              <a:rPr lang="en-US" sz="2800" dirty="0">
                <a:latin typeface="Times New Roman" panose="02020603050405020304" pitchFamily="18" charset="0"/>
              </a:rPr>
              <a:t>	</a:t>
            </a:r>
            <a:endParaRPr lang="en-US" sz="2800" dirty="0">
              <a:solidFill>
                <a:srgbClr val="FF0000"/>
              </a:solidFill>
              <a:latin typeface="Times New Roman" panose="02020603050405020304" pitchFamily="18" charset="0"/>
            </a:endParaRPr>
          </a:p>
          <a:p>
            <a:endParaRPr lang="en-US" sz="2800" dirty="0">
              <a:latin typeface="Times New Roman" panose="02020603050405020304" pitchFamily="18" charset="0"/>
            </a:endParaRPr>
          </a:p>
        </p:txBody>
      </p:sp>
      <p:pic>
        <p:nvPicPr>
          <p:cNvPr id="6" name="Content Placeholder 5">
            <a:extLst>
              <a:ext uri="{FF2B5EF4-FFF2-40B4-BE49-F238E27FC236}">
                <a16:creationId xmlns:a16="http://schemas.microsoft.com/office/drawing/2014/main" id="{4CC323D7-7054-7940-9E09-995151CD4FEA}"/>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14232" y="1397000"/>
            <a:ext cx="11763535" cy="4938014"/>
          </a:xfrm>
        </p:spPr>
      </p:pic>
    </p:spTree>
    <p:extLst>
      <p:ext uri="{BB962C8B-B14F-4D97-AF65-F5344CB8AC3E}">
        <p14:creationId xmlns:p14="http://schemas.microsoft.com/office/powerpoint/2010/main" val="10214726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46673"/>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3.4	Listening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988202"/>
            <a:ext cx="11893868" cy="107721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spAutoFit/>
          </a:bodyPr>
          <a:lstStyle/>
          <a:p>
            <a:pPr>
              <a:spcAft>
                <a:spcPts val="1200"/>
              </a:spcAft>
            </a:pPr>
            <a:r>
              <a:rPr lang="en-US" sz="3200" b="1" u="sng" dirty="0">
                <a:solidFill>
                  <a:srgbClr val="00B050"/>
                </a:solidFill>
                <a:latin typeface="Times New Roman" panose="02020603050405020304" pitchFamily="18" charset="0"/>
              </a:rPr>
              <a:t>3.4.1	Listen and complete the information by using the words from the box.</a:t>
            </a:r>
            <a:endParaRPr lang="en-US" sz="3200" b="1" dirty="0">
              <a:latin typeface="Times New Roman" panose="02020603050405020304" pitchFamily="18" charset="0"/>
            </a:endParaRPr>
          </a:p>
        </p:txBody>
      </p:sp>
      <p:pic>
        <p:nvPicPr>
          <p:cNvPr id="3" name="Content Placeholder 2">
            <a:extLst>
              <a:ext uri="{FF2B5EF4-FFF2-40B4-BE49-F238E27FC236}">
                <a16:creationId xmlns:a16="http://schemas.microsoft.com/office/drawing/2014/main" id="{A8C11C80-6693-614D-A928-B113B72FC2DB}"/>
              </a:ext>
            </a:extLst>
          </p:cNvPr>
          <p:cNvPicPr>
            <a:picLocks noGrp="1" noChangeAspect="1"/>
          </p:cNvPicPr>
          <p:nvPr>
            <p:ph sz="half" idx="2"/>
          </p:nvPr>
        </p:nvPicPr>
        <p:blipFill>
          <a:blip r:embed="rId3">
            <a:alphaModFix amt="85000"/>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149067" y="3942027"/>
            <a:ext cx="7458235" cy="2769300"/>
          </a:xfr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9050">
            <a:solidFill>
              <a:schemeClr val="tx1"/>
            </a:solidFill>
          </a:ln>
        </p:spPr>
      </p:pic>
      <p:sp>
        <p:nvSpPr>
          <p:cNvPr id="4" name="TextBox 3">
            <a:extLst>
              <a:ext uri="{FF2B5EF4-FFF2-40B4-BE49-F238E27FC236}">
                <a16:creationId xmlns:a16="http://schemas.microsoft.com/office/drawing/2014/main" id="{8A571235-C2C7-4940-91ED-E550C798B74F}"/>
              </a:ext>
            </a:extLst>
          </p:cNvPr>
          <p:cNvSpPr txBox="1"/>
          <p:nvPr/>
        </p:nvSpPr>
        <p:spPr>
          <a:xfrm>
            <a:off x="149067" y="2186420"/>
            <a:ext cx="11893868" cy="1579480"/>
          </a:xfrm>
          <a:prstGeom prst="rect">
            <a:avLst/>
          </a:prstGeom>
          <a:solidFill>
            <a:schemeClr val="accent1">
              <a:lumMod val="40000"/>
              <a:lumOff val="60000"/>
            </a:schemeClr>
          </a:solidFill>
          <a:ln w="19050">
            <a:solidFill>
              <a:schemeClr val="tx1"/>
            </a:solidFill>
          </a:ln>
        </p:spPr>
        <p:txBody>
          <a:bodyPr wrap="square" numCol="2" rtlCol="0" anchor="ctr">
            <a:noAutofit/>
          </a:bodyPr>
          <a:lstStyle/>
          <a:p>
            <a:pPr marL="457200" indent="-457200">
              <a:buFont typeface="Lucida Grande" panose="020B0600040502020204" pitchFamily="34" charset="0"/>
              <a:buChar char="◇"/>
            </a:pPr>
            <a:r>
              <a:rPr lang="en-US" sz="3200" dirty="0"/>
              <a:t> personality </a:t>
            </a:r>
            <a:endParaRPr lang="en-TH" sz="3200" dirty="0"/>
          </a:p>
          <a:p>
            <a:pPr marL="457200" indent="-457200">
              <a:buFont typeface="Lucida Grande" panose="020B0600040502020204" pitchFamily="34" charset="0"/>
              <a:buChar char="◇"/>
            </a:pPr>
            <a:r>
              <a:rPr lang="en-US" sz="3200" dirty="0"/>
              <a:t> </a:t>
            </a:r>
            <a:r>
              <a:rPr lang="en-US" sz="3200" strike="sngStrike" dirty="0"/>
              <a:t>exams</a:t>
            </a:r>
            <a:endParaRPr lang="en-TH" sz="3200" strike="sngStrike" dirty="0"/>
          </a:p>
          <a:p>
            <a:pPr marL="457200" indent="-457200">
              <a:buFont typeface="Lucida Grande" panose="020B0600040502020204" pitchFamily="34" charset="0"/>
              <a:buChar char="◇"/>
            </a:pPr>
            <a:r>
              <a:rPr lang="en-US" sz="3200" dirty="0"/>
              <a:t> reliable </a:t>
            </a:r>
          </a:p>
          <a:p>
            <a:pPr marL="457200" indent="-457200">
              <a:buFont typeface="Lucida Grande" panose="020B0600040502020204" pitchFamily="34" charset="0"/>
              <a:buChar char="◇"/>
            </a:pPr>
            <a:r>
              <a:rPr lang="en-US" sz="3200" dirty="0"/>
              <a:t> hard-working </a:t>
            </a:r>
            <a:endParaRPr lang="en-TH" sz="3200" dirty="0"/>
          </a:p>
          <a:p>
            <a:pPr marL="457200" indent="-457200">
              <a:buFont typeface="Lucida Grande" panose="020B0600040502020204" pitchFamily="34" charset="0"/>
              <a:buChar char="◇"/>
            </a:pPr>
            <a:r>
              <a:rPr lang="en-US" sz="3200" dirty="0"/>
              <a:t> qualifications </a:t>
            </a:r>
            <a:endParaRPr lang="en-TH" sz="3200" dirty="0"/>
          </a:p>
          <a:p>
            <a:pPr marL="457200" indent="-457200">
              <a:buFont typeface="Lucida Grande" panose="020B0600040502020204" pitchFamily="34" charset="0"/>
              <a:buChar char="◇"/>
            </a:pPr>
            <a:r>
              <a:rPr lang="en-US" sz="3200" dirty="0"/>
              <a:t> communication</a:t>
            </a:r>
            <a:endParaRPr lang="en-TH" sz="3200" dirty="0"/>
          </a:p>
        </p:txBody>
      </p:sp>
    </p:spTree>
    <p:extLst>
      <p:ext uri="{BB962C8B-B14F-4D97-AF65-F5344CB8AC3E}">
        <p14:creationId xmlns:p14="http://schemas.microsoft.com/office/powerpoint/2010/main" val="9437161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893683" y="159336"/>
            <a:ext cx="10079117" cy="83877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chor="ctr">
            <a:noAutofit/>
          </a:bodyPr>
          <a:lstStyle/>
          <a:p>
            <a:pPr>
              <a:spcAft>
                <a:spcPts val="1200"/>
              </a:spcAft>
            </a:pPr>
            <a:r>
              <a:rPr lang="en-US" sz="3200" b="1" u="sng" dirty="0">
                <a:solidFill>
                  <a:srgbClr val="00B050"/>
                </a:solidFill>
                <a:latin typeface="Times New Roman" panose="02020603050405020304" pitchFamily="18" charset="0"/>
              </a:rPr>
              <a:t>3.4.2	Listen and complete the text with word(s) you hear.</a:t>
            </a:r>
            <a:endParaRPr lang="en-US" sz="3200" b="1" dirty="0">
              <a:latin typeface="Times New Roman" panose="02020603050405020304" pitchFamily="18" charset="0"/>
            </a:endParaRPr>
          </a:p>
        </p:txBody>
      </p:sp>
      <p:pic>
        <p:nvPicPr>
          <p:cNvPr id="7" name="Content Placeholder 6">
            <a:extLst>
              <a:ext uri="{FF2B5EF4-FFF2-40B4-BE49-F238E27FC236}">
                <a16:creationId xmlns:a16="http://schemas.microsoft.com/office/drawing/2014/main" id="{DD24D581-D95D-CF49-82F5-9556DAD0CA2F}"/>
              </a:ext>
            </a:extLst>
          </p:cNvPr>
          <p:cNvPicPr>
            <a:picLocks noGrp="1" noChangeAspect="1"/>
          </p:cNvPicPr>
          <p:nvPr>
            <p:ph sz="half" idx="2"/>
          </p:nvPr>
        </p:nvPicPr>
        <p:blipFill>
          <a:blip r:embed="rId3">
            <a:alphaModFix amt="85000"/>
            <a:grayscl/>
            <a:extLst>
              <a:ext uri="{BEBA8EAE-BF5A-486C-A8C5-ECC9F3942E4B}">
                <a14:imgProps xmlns:a14="http://schemas.microsoft.com/office/drawing/2010/main">
                  <a14:imgLayer r:embed="rId4">
                    <a14:imgEffect>
                      <a14:colorTemperature colorTemp="7200"/>
                    </a14:imgEffect>
                    <a14:imgEffect>
                      <a14:brightnessContrast bright="20000" contrast="-40000"/>
                    </a14:imgEffect>
                  </a14:imgLayer>
                </a14:imgProps>
              </a:ext>
            </a:extLst>
          </a:blip>
          <a:stretch>
            <a:fillRect/>
          </a:stretch>
        </p:blipFill>
        <p:spPr>
          <a:xfrm>
            <a:off x="893683" y="1166578"/>
            <a:ext cx="7742317" cy="5354140"/>
          </a:xfr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w="15875">
            <a:solidFill>
              <a:schemeClr val="tx1"/>
            </a:solidFill>
          </a:ln>
        </p:spPr>
      </p:pic>
    </p:spTree>
    <p:extLst>
      <p:ext uri="{BB962C8B-B14F-4D97-AF65-F5344CB8AC3E}">
        <p14:creationId xmlns:p14="http://schemas.microsoft.com/office/powerpoint/2010/main" val="34070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28246"/>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3.5	Speaking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868476"/>
            <a:ext cx="11893868" cy="72629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3.5.1	Using Notes</a:t>
            </a:r>
          </a:p>
        </p:txBody>
      </p:sp>
      <p:pic>
        <p:nvPicPr>
          <p:cNvPr id="7" name="Content Placeholder 6">
            <a:extLst>
              <a:ext uri="{FF2B5EF4-FFF2-40B4-BE49-F238E27FC236}">
                <a16:creationId xmlns:a16="http://schemas.microsoft.com/office/drawing/2014/main" id="{00932692-F9EA-9B49-B4C1-00D2E4C94576}"/>
              </a:ext>
            </a:extLst>
          </p:cNvPr>
          <p:cNvPicPr>
            <a:picLocks noGrp="1" noChangeAspect="1"/>
          </p:cNvPicPr>
          <p:nvPr>
            <p:ph sz="half" idx="2"/>
          </p:nvPr>
        </p:nvPicPr>
        <p:blipFill>
          <a:blip r:embed="rId3">
            <a:alphaModFix/>
            <a:extLst>
              <a:ext uri="{BEBA8EAE-BF5A-486C-A8C5-ECC9F3942E4B}">
                <a14:imgProps xmlns:a14="http://schemas.microsoft.com/office/drawing/2010/main">
                  <a14:imgLayer r:embed="rId4">
                    <a14:imgEffect>
                      <a14:brightnessContrast contrast="20000"/>
                    </a14:imgEffect>
                  </a14:imgLayer>
                </a14:imgProps>
              </a:ext>
            </a:extLst>
          </a:blip>
          <a:stretch>
            <a:fillRect/>
          </a:stretch>
        </p:blipFill>
        <p:spPr>
          <a:xfrm>
            <a:off x="6696459" y="2481451"/>
            <a:ext cx="5346475" cy="4265954"/>
          </a:xfrm>
          <a:solidFill>
            <a:schemeClr val="accent1">
              <a:lumMod val="40000"/>
              <a:lumOff val="60000"/>
            </a:schemeClr>
          </a:solidFill>
          <a:ln w="15875">
            <a:solidFill>
              <a:schemeClr val="tx1"/>
            </a:solidFill>
          </a:ln>
        </p:spPr>
      </p:pic>
      <p:sp>
        <p:nvSpPr>
          <p:cNvPr id="8" name="Content Placeholder 22">
            <a:extLst>
              <a:ext uri="{FF2B5EF4-FFF2-40B4-BE49-F238E27FC236}">
                <a16:creationId xmlns:a16="http://schemas.microsoft.com/office/drawing/2014/main" id="{6A7D7F68-4F2D-EC4D-BC66-1E174683006F}"/>
              </a:ext>
            </a:extLst>
          </p:cNvPr>
          <p:cNvSpPr txBox="1">
            <a:spLocks/>
          </p:cNvSpPr>
          <p:nvPr/>
        </p:nvSpPr>
        <p:spPr>
          <a:xfrm>
            <a:off x="149067" y="1853758"/>
            <a:ext cx="5785897" cy="4893647"/>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vert="horz" lIns="91440" tIns="45720" rIns="91440" bIns="45720" rtlCol="0" anchor="t">
            <a:sp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228595" lvl="1" indent="0">
              <a:spcBef>
                <a:spcPts val="0"/>
              </a:spcBef>
              <a:spcAft>
                <a:spcPts val="1200"/>
              </a:spcAft>
              <a:buNone/>
            </a:pPr>
            <a:r>
              <a:rPr lang="en-US" sz="2800" b="1" u="sng" dirty="0">
                <a:latin typeface="Times New Roman" panose="02020603050405020304" pitchFamily="18" charset="0"/>
              </a:rPr>
              <a:t>Before a talk:</a:t>
            </a:r>
          </a:p>
          <a:p>
            <a:pPr lvl="1">
              <a:spcBef>
                <a:spcPts val="0"/>
              </a:spcBef>
              <a:buFont typeface="Lucida Grande" panose="020B0600040502020204" pitchFamily="34" charset="0"/>
              <a:buChar char="◇"/>
            </a:pPr>
            <a:r>
              <a:rPr lang="en-US" sz="2800" dirty="0">
                <a:latin typeface="Times New Roman" panose="02020603050405020304" pitchFamily="18" charset="0"/>
              </a:rPr>
              <a:t> Make notes.</a:t>
            </a:r>
          </a:p>
          <a:p>
            <a:pPr lvl="1">
              <a:spcBef>
                <a:spcPts val="0"/>
              </a:spcBef>
              <a:buFont typeface="Lucida Grande" panose="020B0600040502020204" pitchFamily="34" charset="0"/>
              <a:buChar char="◇"/>
            </a:pPr>
            <a:r>
              <a:rPr lang="en-US" sz="2800" dirty="0">
                <a:latin typeface="Times New Roman" panose="02020603050405020304" pitchFamily="18" charset="0"/>
              </a:rPr>
              <a:t> Write the important words.</a:t>
            </a:r>
          </a:p>
          <a:p>
            <a:pPr lvl="1">
              <a:spcBef>
                <a:spcPts val="0"/>
              </a:spcBef>
              <a:spcAft>
                <a:spcPts val="1200"/>
              </a:spcAft>
              <a:buFont typeface="Lucida Grande" panose="020B0600040502020204" pitchFamily="34" charset="0"/>
              <a:buChar char="◇"/>
            </a:pPr>
            <a:r>
              <a:rPr lang="en-US" sz="2800" dirty="0">
                <a:latin typeface="Times New Roman" panose="02020603050405020304" pitchFamily="18" charset="0"/>
              </a:rPr>
              <a:t> Do not write the full sentences!</a:t>
            </a:r>
          </a:p>
          <a:p>
            <a:pPr marL="228595" lvl="1" indent="0">
              <a:spcBef>
                <a:spcPts val="0"/>
              </a:spcBef>
              <a:buNone/>
            </a:pPr>
            <a:r>
              <a:rPr lang="en-US" sz="2800" b="1" u="sng" dirty="0">
                <a:latin typeface="Times New Roman" panose="02020603050405020304" pitchFamily="18" charset="0"/>
              </a:rPr>
              <a:t>During the talk:</a:t>
            </a:r>
          </a:p>
          <a:p>
            <a:pPr lvl="1">
              <a:spcBef>
                <a:spcPts val="1200"/>
              </a:spcBef>
              <a:buFont typeface="Lucida Grande" panose="020B0600040502020204" pitchFamily="34" charset="0"/>
              <a:buChar char="◇"/>
            </a:pPr>
            <a:r>
              <a:rPr lang="en-US" sz="2800" dirty="0">
                <a:latin typeface="Times New Roman" panose="02020603050405020304" pitchFamily="18" charset="0"/>
              </a:rPr>
              <a:t> Look at the audience</a:t>
            </a:r>
          </a:p>
          <a:p>
            <a:pPr lvl="1">
              <a:spcBef>
                <a:spcPts val="1200"/>
              </a:spcBef>
              <a:buFont typeface="Lucida Grande" panose="020B0600040502020204" pitchFamily="34" charset="0"/>
              <a:buChar char="◇"/>
            </a:pPr>
            <a:r>
              <a:rPr lang="en-US" sz="2800" dirty="0">
                <a:latin typeface="Times New Roman" panose="02020603050405020304" pitchFamily="18" charset="0"/>
              </a:rPr>
              <a:t> Make eye contact</a:t>
            </a:r>
          </a:p>
          <a:p>
            <a:pPr lvl="1">
              <a:spcBef>
                <a:spcPts val="1200"/>
              </a:spcBef>
              <a:buFont typeface="Lucida Grande" panose="020B0600040502020204" pitchFamily="34" charset="0"/>
              <a:buChar char="◇"/>
            </a:pPr>
            <a:r>
              <a:rPr lang="en-US" sz="2800" dirty="0">
                <a:latin typeface="Times New Roman" panose="02020603050405020304" pitchFamily="18" charset="0"/>
              </a:rPr>
              <a:t> Say sentences.</a:t>
            </a:r>
          </a:p>
          <a:p>
            <a:pPr lvl="1">
              <a:spcBef>
                <a:spcPts val="1200"/>
              </a:spcBef>
              <a:buFont typeface="Lucida Grande" panose="020B0600040502020204" pitchFamily="34" charset="0"/>
              <a:buChar char="◇"/>
            </a:pPr>
            <a:r>
              <a:rPr lang="en-US" sz="2800" dirty="0">
                <a:latin typeface="Times New Roman" panose="02020603050405020304" pitchFamily="18" charset="0"/>
              </a:rPr>
              <a:t>Stress the important words.</a:t>
            </a:r>
          </a:p>
        </p:txBody>
      </p:sp>
      <p:sp>
        <p:nvSpPr>
          <p:cNvPr id="10" name="TextBox 9">
            <a:extLst>
              <a:ext uri="{FF2B5EF4-FFF2-40B4-BE49-F238E27FC236}">
                <a16:creationId xmlns:a16="http://schemas.microsoft.com/office/drawing/2014/main" id="{8EC164D7-D517-1F41-9875-2CFC8F584607}"/>
              </a:ext>
            </a:extLst>
          </p:cNvPr>
          <p:cNvSpPr txBox="1"/>
          <p:nvPr/>
        </p:nvSpPr>
        <p:spPr>
          <a:xfrm>
            <a:off x="6680201" y="1897251"/>
            <a:ext cx="5362732" cy="584200"/>
          </a:xfrm>
          <a:prstGeom prst="rect">
            <a:avLst/>
          </a:prstGeom>
          <a:gradFill flip="none" rotWithShape="1">
            <a:gsLst>
              <a:gs pos="0">
                <a:schemeClr val="bg2">
                  <a:lumMod val="7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2700000" scaled="1"/>
            <a:tileRect/>
          </a:gradFill>
          <a:ln w="12700">
            <a:solidFill>
              <a:schemeClr val="tx1"/>
            </a:solidFill>
          </a:ln>
        </p:spPr>
        <p:txBody>
          <a:bodyPr wrap="square" rtlCol="0">
            <a:spAutoFit/>
          </a:bodyPr>
          <a:lstStyle/>
          <a:p>
            <a:r>
              <a:rPr lang="en-TH" sz="3200" b="1" u="sng" dirty="0"/>
              <a:t>For exaple:</a:t>
            </a:r>
          </a:p>
        </p:txBody>
      </p:sp>
    </p:spTree>
    <p:extLst>
      <p:ext uri="{BB962C8B-B14F-4D97-AF65-F5344CB8AC3E}">
        <p14:creationId xmlns:p14="http://schemas.microsoft.com/office/powerpoint/2010/main" val="14216555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244253"/>
            <a:ext cx="11893868" cy="646331"/>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3.6	Reading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1062484"/>
            <a:ext cx="11893868" cy="600164"/>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300" b="1" u="sng" dirty="0">
                <a:solidFill>
                  <a:srgbClr val="00B050"/>
                </a:solidFill>
                <a:latin typeface="Times New Roman" panose="02020603050405020304" pitchFamily="18" charset="0"/>
              </a:rPr>
              <a:t>3.6.1	Reading skill: Predicting information:</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149066" y="1834548"/>
            <a:ext cx="7007383" cy="4286852"/>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wrap="square" anchor="ctr">
            <a:noAutofit/>
          </a:bodyPr>
          <a:lstStyle/>
          <a:p>
            <a:pPr marL="685794" lvl="1" indent="-457200">
              <a:spcBef>
                <a:spcPts val="0"/>
              </a:spcBef>
              <a:spcAft>
                <a:spcPts val="1200"/>
              </a:spcAft>
              <a:buFont typeface="Lucida Grande" panose="020B0600040502020204" pitchFamily="34" charset="0"/>
              <a:buChar char="◇"/>
            </a:pPr>
            <a:r>
              <a:rPr lang="en-US" sz="3200" dirty="0">
                <a:latin typeface="Times New Roman" panose="02020603050405020304" pitchFamily="18" charset="0"/>
              </a:rPr>
              <a:t>The first paragraph of a text is often an introduction. </a:t>
            </a:r>
          </a:p>
          <a:p>
            <a:pPr marL="685794" lvl="1" indent="-457200">
              <a:spcBef>
                <a:spcPts val="0"/>
              </a:spcBef>
              <a:spcAft>
                <a:spcPts val="1200"/>
              </a:spcAft>
              <a:buFont typeface="Lucida Grande" panose="020B0600040502020204" pitchFamily="34" charset="0"/>
              <a:buChar char="◇"/>
            </a:pPr>
            <a:r>
              <a:rPr lang="en-US" sz="3200" dirty="0">
                <a:latin typeface="Times New Roman" panose="02020603050405020304" pitchFamily="18" charset="0"/>
              </a:rPr>
              <a:t>It tells you about information in the text. Read the paragraph carefully.</a:t>
            </a:r>
          </a:p>
          <a:p>
            <a:pPr marL="685794" lvl="1" indent="-457200">
              <a:spcBef>
                <a:spcPts val="0"/>
              </a:spcBef>
              <a:spcAft>
                <a:spcPts val="1200"/>
              </a:spcAft>
              <a:buFont typeface="Lucida Grande" panose="020B0600040502020204" pitchFamily="34" charset="0"/>
              <a:buChar char="◇"/>
            </a:pPr>
            <a:r>
              <a:rPr lang="en-US" sz="3200" i="1" dirty="0">
                <a:latin typeface="Times New Roman" panose="02020603050405020304" pitchFamily="18" charset="0"/>
              </a:rPr>
              <a:t>Think: This text is probably about...</a:t>
            </a:r>
          </a:p>
          <a:p>
            <a:pPr marL="685794" lvl="1" indent="-457200">
              <a:spcBef>
                <a:spcPts val="0"/>
              </a:spcBef>
              <a:spcAft>
                <a:spcPts val="1200"/>
              </a:spcAft>
              <a:buFont typeface="Lucida Grande" panose="020B0600040502020204" pitchFamily="34" charset="0"/>
              <a:buChar char="◇"/>
            </a:pPr>
            <a:r>
              <a:rPr lang="en-US" sz="3200" i="1" dirty="0">
                <a:latin typeface="Times New Roman" panose="02020603050405020304" pitchFamily="18" charset="0"/>
              </a:rPr>
              <a:t>The order of information is probably: 1 ..2..., 3 ...</a:t>
            </a:r>
          </a:p>
        </p:txBody>
      </p:sp>
      <p:sp>
        <p:nvSpPr>
          <p:cNvPr id="5" name="TextBox 4">
            <a:extLst>
              <a:ext uri="{FF2B5EF4-FFF2-40B4-BE49-F238E27FC236}">
                <a16:creationId xmlns:a16="http://schemas.microsoft.com/office/drawing/2014/main" id="{776FAE20-96AF-A440-BDFA-AF490D9DB8D7}"/>
              </a:ext>
            </a:extLst>
          </p:cNvPr>
          <p:cNvSpPr txBox="1"/>
          <p:nvPr/>
        </p:nvSpPr>
        <p:spPr>
          <a:xfrm>
            <a:off x="8432800" y="2317148"/>
            <a:ext cx="3610133" cy="3046988"/>
          </a:xfrm>
          <a:prstGeom prst="rect">
            <a:avLst/>
          </a:prstGeom>
          <a:gradFill flip="none" rotWithShape="1">
            <a:gsLst>
              <a:gs pos="0">
                <a:schemeClr val="bg2">
                  <a:lumMod val="7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2700000" scaled="1"/>
            <a:tileRect/>
          </a:gradFill>
          <a:ln w="12700">
            <a:solidFill>
              <a:schemeClr val="tx1"/>
            </a:solidFill>
          </a:ln>
        </p:spPr>
        <p:txBody>
          <a:bodyPr wrap="square" rtlCol="0">
            <a:spAutoFit/>
          </a:bodyPr>
          <a:lstStyle/>
          <a:p>
            <a:r>
              <a:rPr lang="en-TH" sz="3200" b="1" dirty="0"/>
              <a:t>For more detail, refer to the reading text </a:t>
            </a:r>
            <a:r>
              <a:rPr lang="en-TH" sz="3200" b="1" i="1" u="sng" dirty="0"/>
              <a:t>“Spotlight at work” </a:t>
            </a:r>
            <a:r>
              <a:rPr lang="en-TH" sz="3200" b="1" dirty="0"/>
              <a:t>on page 29:</a:t>
            </a:r>
          </a:p>
        </p:txBody>
      </p:sp>
      <p:sp>
        <p:nvSpPr>
          <p:cNvPr id="2" name="Striped Right Arrow 1">
            <a:extLst>
              <a:ext uri="{FF2B5EF4-FFF2-40B4-BE49-F238E27FC236}">
                <a16:creationId xmlns:a16="http://schemas.microsoft.com/office/drawing/2014/main" id="{6EC691CC-F7E0-F044-AE77-7C38209259E6}"/>
              </a:ext>
            </a:extLst>
          </p:cNvPr>
          <p:cNvSpPr/>
          <p:nvPr/>
        </p:nvSpPr>
        <p:spPr>
          <a:xfrm>
            <a:off x="7277100" y="3429000"/>
            <a:ext cx="1035050" cy="602142"/>
          </a:xfrm>
          <a:prstGeom prst="stripedRightArrow">
            <a:avLst/>
          </a:prstGeom>
          <a:ln>
            <a:solidFill>
              <a:schemeClr val="accent1"/>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1550868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252934"/>
            <a:ext cx="11893868" cy="646331"/>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3.7	Writing	</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1062484"/>
            <a:ext cx="11893868" cy="76631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300" b="1" u="sng" dirty="0">
                <a:solidFill>
                  <a:srgbClr val="00B050"/>
                </a:solidFill>
                <a:latin typeface="Times New Roman" panose="02020603050405020304" pitchFamily="18" charset="0"/>
              </a:rPr>
              <a:t>3.7.1	Write a description of a worker on page 31. </a:t>
            </a:r>
          </a:p>
        </p:txBody>
      </p:sp>
      <p:pic>
        <p:nvPicPr>
          <p:cNvPr id="7" name="Content Placeholder 6">
            <a:extLst>
              <a:ext uri="{FF2B5EF4-FFF2-40B4-BE49-F238E27FC236}">
                <a16:creationId xmlns:a16="http://schemas.microsoft.com/office/drawing/2014/main" id="{D9981E98-1A5E-9049-B0A6-4F0F6F033695}"/>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5005920" y="2156723"/>
            <a:ext cx="7037014" cy="3928853"/>
          </a:xfr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w="15875">
            <a:solidFill>
              <a:schemeClr val="tx1"/>
            </a:solidFill>
          </a:ln>
        </p:spPr>
      </p:pic>
      <p:sp>
        <p:nvSpPr>
          <p:cNvPr id="13" name="TextBox 12">
            <a:extLst>
              <a:ext uri="{FF2B5EF4-FFF2-40B4-BE49-F238E27FC236}">
                <a16:creationId xmlns:a16="http://schemas.microsoft.com/office/drawing/2014/main" id="{BC21D186-0D33-AA43-98B9-100346F57257}"/>
              </a:ext>
            </a:extLst>
          </p:cNvPr>
          <p:cNvSpPr txBox="1"/>
          <p:nvPr/>
        </p:nvSpPr>
        <p:spPr>
          <a:xfrm>
            <a:off x="149065" y="3429000"/>
            <a:ext cx="2793999" cy="1384300"/>
          </a:xfrm>
          <a:prstGeom prst="rect">
            <a:avLst/>
          </a:prstGeom>
          <a:gradFill flip="none" rotWithShape="1">
            <a:gsLst>
              <a:gs pos="0">
                <a:schemeClr val="bg2">
                  <a:lumMod val="7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2700000" scaled="1"/>
            <a:tileRect/>
          </a:gradFill>
          <a:ln w="15875">
            <a:solidFill>
              <a:schemeClr val="tx1"/>
            </a:solidFill>
          </a:ln>
        </p:spPr>
        <p:txBody>
          <a:bodyPr wrap="square" rtlCol="0" anchor="ctr">
            <a:noAutofit/>
          </a:bodyPr>
          <a:lstStyle/>
          <a:p>
            <a:r>
              <a:rPr lang="en-TH" sz="3200" b="1" u="sng" dirty="0"/>
              <a:t>For exaple:</a:t>
            </a:r>
          </a:p>
        </p:txBody>
      </p:sp>
      <p:sp>
        <p:nvSpPr>
          <p:cNvPr id="11" name="Notched Right Arrow 10">
            <a:extLst>
              <a:ext uri="{FF2B5EF4-FFF2-40B4-BE49-F238E27FC236}">
                <a16:creationId xmlns:a16="http://schemas.microsoft.com/office/drawing/2014/main" id="{19B94058-AA37-F94F-BBE8-7D925F36A44E}"/>
              </a:ext>
            </a:extLst>
          </p:cNvPr>
          <p:cNvSpPr/>
          <p:nvPr/>
        </p:nvSpPr>
        <p:spPr>
          <a:xfrm>
            <a:off x="3053742" y="3771900"/>
            <a:ext cx="1841500" cy="698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a:p>
        </p:txBody>
      </p:sp>
    </p:spTree>
    <p:extLst>
      <p:ext uri="{BB962C8B-B14F-4D97-AF65-F5344CB8AC3E}">
        <p14:creationId xmlns:p14="http://schemas.microsoft.com/office/powerpoint/2010/main" val="663710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423783" y="137390"/>
            <a:ext cx="11344434" cy="80493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3.8	Assignments </a:t>
            </a:r>
          </a:p>
        </p:txBody>
      </p:sp>
      <p:sp>
        <p:nvSpPr>
          <p:cNvPr id="18" name="Rectangle 17">
            <a:extLst>
              <a:ext uri="{FF2B5EF4-FFF2-40B4-BE49-F238E27FC236}">
                <a16:creationId xmlns:a16="http://schemas.microsoft.com/office/drawing/2014/main" id="{11DDB35E-A9E1-6449-B6C3-EEC9055366B4}"/>
              </a:ext>
            </a:extLst>
          </p:cNvPr>
          <p:cNvSpPr/>
          <p:nvPr/>
        </p:nvSpPr>
        <p:spPr>
          <a:xfrm>
            <a:off x="423783" y="1194842"/>
            <a:ext cx="11344434" cy="80493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3.8.1	 Think of an ideal job.</a:t>
            </a:r>
          </a:p>
        </p:txBody>
      </p:sp>
      <p:sp>
        <p:nvSpPr>
          <p:cNvPr id="3" name="Content Placeholder 2">
            <a:extLst>
              <a:ext uri="{FF2B5EF4-FFF2-40B4-BE49-F238E27FC236}">
                <a16:creationId xmlns:a16="http://schemas.microsoft.com/office/drawing/2014/main" id="{B631E46A-BBCC-1543-81B0-38E60005D7F9}"/>
              </a:ext>
            </a:extLst>
          </p:cNvPr>
          <p:cNvSpPr>
            <a:spLocks noGrp="1"/>
          </p:cNvSpPr>
          <p:nvPr>
            <p:ph sz="half" idx="2"/>
          </p:nvPr>
        </p:nvSpPr>
        <p:spPr>
          <a:xfrm>
            <a:off x="423783" y="2400300"/>
            <a:ext cx="11344434" cy="4129810"/>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w="15875">
            <a:solidFill>
              <a:schemeClr val="tx1"/>
            </a:solidFill>
          </a:ln>
        </p:spPr>
        <p:txBody>
          <a:bodyPr anchor="ctr">
            <a:normAutofit/>
          </a:bodyPr>
          <a:lstStyle/>
          <a:p>
            <a:pPr>
              <a:buFont typeface="Lucida Grande" panose="020B0600040502020204" pitchFamily="34" charset="0"/>
              <a:buChar char="◇"/>
            </a:pPr>
            <a:r>
              <a:rPr lang="en-US" sz="2800" b="1" dirty="0">
                <a:solidFill>
                  <a:schemeClr val="tx1"/>
                </a:solidFill>
                <a:latin typeface="Times New Roman" panose="02020603050405020304" pitchFamily="18" charset="0"/>
              </a:rPr>
              <a:t> </a:t>
            </a:r>
            <a:r>
              <a:rPr lang="en-US" sz="2800" b="1" u="sng" dirty="0">
                <a:solidFill>
                  <a:schemeClr val="tx1"/>
                </a:solidFill>
                <a:latin typeface="Times New Roman" panose="02020603050405020304" pitchFamily="18" charset="0"/>
              </a:rPr>
              <a:t>Describe anyone’s job using words from this unit.</a:t>
            </a:r>
          </a:p>
          <a:p>
            <a:pPr marL="0" indent="0">
              <a:spcAft>
                <a:spcPts val="1200"/>
              </a:spcAft>
              <a:buNone/>
            </a:pPr>
            <a:r>
              <a:rPr lang="en-US" sz="2800" b="1" u="sng" dirty="0">
                <a:solidFill>
                  <a:schemeClr val="tx1"/>
                </a:solidFill>
                <a:latin typeface="Times New Roman" panose="02020603050405020304" pitchFamily="18" charset="0"/>
              </a:rPr>
              <a:t>______________________________________________________________</a:t>
            </a:r>
          </a:p>
          <a:p>
            <a:pPr marL="0" indent="0">
              <a:spcAft>
                <a:spcPts val="1200"/>
              </a:spcAft>
              <a:buNone/>
            </a:pPr>
            <a:r>
              <a:rPr lang="en-US" sz="2800" b="1" u="sng" dirty="0">
                <a:solidFill>
                  <a:schemeClr val="tx1"/>
                </a:solidFill>
                <a:latin typeface="Times New Roman" panose="02020603050405020304" pitchFamily="18" charset="0"/>
              </a:rPr>
              <a:t>______________________________________________________________</a:t>
            </a:r>
          </a:p>
          <a:p>
            <a:pPr marL="0" indent="0">
              <a:spcAft>
                <a:spcPts val="1200"/>
              </a:spcAft>
              <a:buNone/>
            </a:pPr>
            <a:r>
              <a:rPr lang="en-US" sz="2800" b="1" u="sng" dirty="0">
                <a:solidFill>
                  <a:schemeClr val="tx1"/>
                </a:solidFill>
                <a:latin typeface="Times New Roman" panose="02020603050405020304" pitchFamily="18" charset="0"/>
              </a:rPr>
              <a:t>______________________________________________________________</a:t>
            </a:r>
          </a:p>
          <a:p>
            <a:pPr marL="0" indent="0">
              <a:spcAft>
                <a:spcPts val="1200"/>
              </a:spcAft>
              <a:buNone/>
            </a:pPr>
            <a:r>
              <a:rPr lang="en-US" sz="2800" b="1" u="sng" dirty="0">
                <a:solidFill>
                  <a:schemeClr val="tx1"/>
                </a:solidFill>
                <a:latin typeface="Times New Roman" panose="02020603050405020304" pitchFamily="18" charset="0"/>
              </a:rPr>
              <a:t>______________________________________________________________</a:t>
            </a:r>
          </a:p>
        </p:txBody>
      </p:sp>
    </p:spTree>
    <p:extLst>
      <p:ext uri="{BB962C8B-B14F-4D97-AF65-F5344CB8AC3E}">
        <p14:creationId xmlns:p14="http://schemas.microsoft.com/office/powerpoint/2010/main" val="4207801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269042" y="289790"/>
            <a:ext cx="11653916" cy="120545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3.8.2	 Project: research salaries in Lao PDR for a worker and complete the table.</a:t>
            </a:r>
          </a:p>
        </p:txBody>
      </p:sp>
      <p:pic>
        <p:nvPicPr>
          <p:cNvPr id="4" name="Content Placeholder 3">
            <a:extLst>
              <a:ext uri="{FF2B5EF4-FFF2-40B4-BE49-F238E27FC236}">
                <a16:creationId xmlns:a16="http://schemas.microsoft.com/office/drawing/2014/main" id="{5BB51812-9D7D-FC4C-BE24-030A38E7AC69}"/>
              </a:ext>
            </a:extLst>
          </p:cNvPr>
          <p:cNvPicPr>
            <a:picLocks noGrp="1" noChangeAspect="1"/>
          </p:cNvPicPr>
          <p:nvPr>
            <p:ph sz="half" idx="2"/>
          </p:nvPr>
        </p:nvPicPr>
        <p:blipFill>
          <a:blip r:embed="rId3">
            <a:alphaModFix/>
            <a:duotone>
              <a:schemeClr val="bg2">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3986328" y="1762023"/>
            <a:ext cx="7936630" cy="4956277"/>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w="15875">
            <a:solidFill>
              <a:schemeClr val="tx1"/>
            </a:solidFill>
          </a:ln>
        </p:spPr>
      </p:pic>
      <p:sp>
        <p:nvSpPr>
          <p:cNvPr id="7" name="TextBox 6">
            <a:extLst>
              <a:ext uri="{FF2B5EF4-FFF2-40B4-BE49-F238E27FC236}">
                <a16:creationId xmlns:a16="http://schemas.microsoft.com/office/drawing/2014/main" id="{80308F78-D5D7-DC4B-A8BF-3928367C4CBC}"/>
              </a:ext>
            </a:extLst>
          </p:cNvPr>
          <p:cNvSpPr txBox="1"/>
          <p:nvPr/>
        </p:nvSpPr>
        <p:spPr>
          <a:xfrm>
            <a:off x="269042" y="2892124"/>
            <a:ext cx="2715458" cy="1892300"/>
          </a:xfrm>
          <a:prstGeom prst="rect">
            <a:avLst/>
          </a:prstGeom>
          <a:gradFill flip="none" rotWithShape="1">
            <a:gsLst>
              <a:gs pos="0">
                <a:schemeClr val="bg2">
                  <a:lumMod val="7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2700000" scaled="1"/>
            <a:tileRect/>
          </a:gradFill>
          <a:ln w="12700">
            <a:solidFill>
              <a:schemeClr val="tx1"/>
            </a:solidFill>
          </a:ln>
        </p:spPr>
        <p:txBody>
          <a:bodyPr wrap="square" rtlCol="0" anchor="ctr">
            <a:noAutofit/>
          </a:bodyPr>
          <a:lstStyle/>
          <a:p>
            <a:r>
              <a:rPr lang="en-TH" sz="2800" b="1" dirty="0"/>
              <a:t>Workers’ information on salary</a:t>
            </a:r>
          </a:p>
        </p:txBody>
      </p:sp>
      <p:sp>
        <p:nvSpPr>
          <p:cNvPr id="5" name="Notched Right Arrow 4">
            <a:extLst>
              <a:ext uri="{FF2B5EF4-FFF2-40B4-BE49-F238E27FC236}">
                <a16:creationId xmlns:a16="http://schemas.microsoft.com/office/drawing/2014/main" id="{1CB955EC-6D25-3343-933F-5CF4AF23D956}"/>
              </a:ext>
            </a:extLst>
          </p:cNvPr>
          <p:cNvSpPr/>
          <p:nvPr/>
        </p:nvSpPr>
        <p:spPr>
          <a:xfrm>
            <a:off x="3009900" y="3560612"/>
            <a:ext cx="901700" cy="555324"/>
          </a:xfrm>
          <a:prstGeom prst="notched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2811934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blipFill>
            <a:blip r:embed="rId3">
              <a:alphaModFix amt="50000"/>
            </a:blip>
            <a:tile tx="0" ty="0" sx="100000" sy="100000" flip="none" algn="tl"/>
          </a:blipFill>
          <a:ln>
            <a:noFill/>
          </a:ln>
          <a:effectLst>
            <a:glow rad="12700">
              <a:srgbClr val="0070C0">
                <a:alpha val="40000"/>
              </a:srgbClr>
            </a:glow>
          </a:effectLst>
        </p:spPr>
        <p:txBody>
          <a:bodyPr>
            <a:normAutofit/>
          </a:bodyPr>
          <a:lstStyle/>
          <a:p>
            <a:pPr>
              <a:lnSpc>
                <a:spcPct val="200000"/>
              </a:lnSpc>
              <a:spcBef>
                <a:spcPts val="1200"/>
              </a:spcBef>
            </a:pPr>
            <a:r>
              <a:rPr lang="en-TH" sz="4000" b="1" dirty="0"/>
              <a:t>Lecture 3</a:t>
            </a:r>
            <a:br>
              <a:rPr lang="en-TH" sz="4000" b="1" dirty="0"/>
            </a:br>
            <a:r>
              <a:rPr lang="en-US" sz="4000" b="1" dirty="0"/>
              <a:t>Globetrotters and day trippers</a:t>
            </a:r>
            <a:endParaRPr lang="en-TH" sz="4000" b="1" dirty="0"/>
          </a:p>
        </p:txBody>
      </p:sp>
    </p:spTree>
    <p:extLst>
      <p:ext uri="{BB962C8B-B14F-4D97-AF65-F5344CB8AC3E}">
        <p14:creationId xmlns:p14="http://schemas.microsoft.com/office/powerpoint/2010/main" val="7817045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495300" y="146575"/>
            <a:ext cx="11339986"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5" name="Picture 4">
            <a:extLst>
              <a:ext uri="{FF2B5EF4-FFF2-40B4-BE49-F238E27FC236}">
                <a16:creationId xmlns:a16="http://schemas.microsoft.com/office/drawing/2014/main" id="{DDD55C4D-1FAA-3445-8286-E08DF8649F43}"/>
              </a:ext>
            </a:extLst>
          </p:cNvPr>
          <p:cNvPicPr>
            <a:picLocks noChangeAspect="1"/>
          </p:cNvPicPr>
          <p:nvPr/>
        </p:nvPicPr>
        <p:blipFill>
          <a:blip r:embed="rId3">
            <a:duotone>
              <a:prstClr val="black"/>
              <a:schemeClr val="accent5">
                <a:tint val="45000"/>
                <a:satMod val="400000"/>
              </a:schemeClr>
            </a:duotone>
          </a:blip>
          <a:stretch>
            <a:fillRect/>
          </a:stretch>
        </p:blipFill>
        <p:spPr>
          <a:xfrm>
            <a:off x="495300" y="1625600"/>
            <a:ext cx="11339986" cy="5104559"/>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15875">
            <a:solidFill>
              <a:schemeClr val="tx1"/>
            </a:solidFill>
          </a:ln>
        </p:spPr>
      </p:pic>
    </p:spTree>
    <p:extLst>
      <p:ext uri="{BB962C8B-B14F-4D97-AF65-F5344CB8AC3E}">
        <p14:creationId xmlns:p14="http://schemas.microsoft.com/office/powerpoint/2010/main" val="14762159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781810"/>
            <a:ext cx="11842908" cy="4765222"/>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noAutofit/>
          </a:bodyPr>
          <a:lstStyle/>
          <a:p>
            <a:pPr marL="0" indent="0">
              <a:lnSpc>
                <a:spcPct val="110000"/>
              </a:lnSpc>
              <a:spcAft>
                <a:spcPts val="1200"/>
              </a:spcAft>
              <a:buNone/>
            </a:pPr>
            <a:r>
              <a:rPr lang="en-TH" sz="3800" dirty="0"/>
              <a:t>The purpose of this lecture aims at focusing on the following points:</a:t>
            </a:r>
            <a:endParaRPr lang="en-TH" sz="3800" b="1" dirty="0"/>
          </a:p>
          <a:p>
            <a:pPr lvl="1">
              <a:lnSpc>
                <a:spcPct val="110000"/>
              </a:lnSpc>
              <a:buFont typeface="Lucida Grande" panose="020B0600040502020204" pitchFamily="34" charset="0"/>
              <a:buChar char="◇"/>
            </a:pPr>
            <a:r>
              <a:rPr lang="en-US" sz="3800" dirty="0"/>
              <a:t> Students will learn about sectors of the industry. </a:t>
            </a:r>
            <a:endParaRPr lang="en-TH" sz="3800" dirty="0"/>
          </a:p>
          <a:p>
            <a:pPr lvl="1">
              <a:lnSpc>
                <a:spcPct val="110000"/>
              </a:lnSpc>
              <a:buFont typeface="Lucida Grande" panose="020B0600040502020204" pitchFamily="34" charset="0"/>
              <a:buChar char="◇"/>
            </a:pPr>
            <a:r>
              <a:rPr lang="en-US" sz="3800" dirty="0"/>
              <a:t> Students will learn about type of tourists.</a:t>
            </a:r>
          </a:p>
          <a:p>
            <a:pPr lvl="1">
              <a:lnSpc>
                <a:spcPct val="110000"/>
              </a:lnSpc>
              <a:buFont typeface="Lucida Grande" panose="020B0600040502020204" pitchFamily="34" charset="0"/>
              <a:buChar char="◇"/>
            </a:pPr>
            <a:r>
              <a:rPr lang="en-US" sz="3800" dirty="0"/>
              <a:t> Students will learn about the tourism supply chain. </a:t>
            </a:r>
            <a:endParaRPr lang="en-TH" sz="3800" dirty="0"/>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310968"/>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2322522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349091" y="147725"/>
            <a:ext cx="11493819"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349090" y="1836854"/>
            <a:ext cx="11493819" cy="709076"/>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3.1.1 Match the industry sector in the photographs.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349091" y="947839"/>
            <a:ext cx="11493819"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vocabulary</a:t>
            </a:r>
            <a:endParaRPr lang="en-US" sz="3200" dirty="0">
              <a:solidFill>
                <a:schemeClr val="tx1"/>
              </a:solidFill>
            </a:endParaRPr>
          </a:p>
        </p:txBody>
      </p:sp>
      <p:pic>
        <p:nvPicPr>
          <p:cNvPr id="11" name="Picture 10">
            <a:extLst>
              <a:ext uri="{FF2B5EF4-FFF2-40B4-BE49-F238E27FC236}">
                <a16:creationId xmlns:a16="http://schemas.microsoft.com/office/drawing/2014/main" id="{633BA81F-6C5C-1844-896B-6AC226DE84A0}"/>
              </a:ext>
            </a:extLst>
          </p:cNvPr>
          <p:cNvPicPr>
            <a:picLocks noChangeAspect="1"/>
          </p:cNvPicPr>
          <p:nvPr/>
        </p:nvPicPr>
        <p:blipFill>
          <a:blip r:embed="rId3"/>
          <a:stretch>
            <a:fillRect/>
          </a:stretch>
        </p:blipFill>
        <p:spPr>
          <a:xfrm>
            <a:off x="349090" y="2852943"/>
            <a:ext cx="7359810" cy="3467194"/>
          </a:xfrm>
          <a:prstGeom prst="rect">
            <a:avLst/>
          </a:prstGeom>
        </p:spPr>
      </p:pic>
      <p:sp>
        <p:nvSpPr>
          <p:cNvPr id="12" name="TextBox 11">
            <a:extLst>
              <a:ext uri="{FF2B5EF4-FFF2-40B4-BE49-F238E27FC236}">
                <a16:creationId xmlns:a16="http://schemas.microsoft.com/office/drawing/2014/main" id="{2A5BF173-0419-7948-90FB-2DD90FC582C2}"/>
              </a:ext>
            </a:extLst>
          </p:cNvPr>
          <p:cNvSpPr txBox="1"/>
          <p:nvPr/>
        </p:nvSpPr>
        <p:spPr>
          <a:xfrm>
            <a:off x="9102051" y="3341940"/>
            <a:ext cx="2740858" cy="2489200"/>
          </a:xfrm>
          <a:prstGeom prst="rect">
            <a:avLst/>
          </a:prstGeom>
          <a:gradFill flip="none" rotWithShape="1">
            <a:gsLst>
              <a:gs pos="0">
                <a:schemeClr val="bg2">
                  <a:lumMod val="7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2700000" scaled="1"/>
            <a:tileRect/>
          </a:gradFill>
          <a:ln w="12700">
            <a:solidFill>
              <a:schemeClr val="tx1"/>
            </a:solidFill>
          </a:ln>
        </p:spPr>
        <p:txBody>
          <a:bodyPr wrap="square" rtlCol="0" anchor="ctr">
            <a:noAutofit/>
          </a:bodyPr>
          <a:lstStyle/>
          <a:p>
            <a:pPr algn="ctr"/>
            <a:r>
              <a:rPr lang="en-TH" sz="2800" b="1" dirty="0"/>
              <a:t>The photographs are on pages 33-34 in the textbook.</a:t>
            </a:r>
          </a:p>
        </p:txBody>
      </p:sp>
      <p:sp>
        <p:nvSpPr>
          <p:cNvPr id="8" name="Left-Right Arrow 7">
            <a:extLst>
              <a:ext uri="{FF2B5EF4-FFF2-40B4-BE49-F238E27FC236}">
                <a16:creationId xmlns:a16="http://schemas.microsoft.com/office/drawing/2014/main" id="{E965C5C1-E66C-F442-B5AE-4C5046B37471}"/>
              </a:ext>
            </a:extLst>
          </p:cNvPr>
          <p:cNvSpPr/>
          <p:nvPr/>
        </p:nvSpPr>
        <p:spPr>
          <a:xfrm>
            <a:off x="7766050" y="4422360"/>
            <a:ext cx="1278851" cy="32836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26556321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014332" y="192422"/>
            <a:ext cx="10163335" cy="93884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Pronunciation: Saying numbers</a:t>
            </a:r>
            <a:endParaRPr lang="en-US" sz="3200" dirty="0">
              <a:solidFill>
                <a:schemeClr val="tx1"/>
              </a:solidFill>
            </a:endParaRPr>
          </a:p>
        </p:txBody>
      </p:sp>
      <p:sp>
        <p:nvSpPr>
          <p:cNvPr id="18" name="Rectangle 17">
            <a:extLst>
              <a:ext uri="{FF2B5EF4-FFF2-40B4-BE49-F238E27FC236}">
                <a16:creationId xmlns:a16="http://schemas.microsoft.com/office/drawing/2014/main" id="{11DDB35E-A9E1-6449-B6C3-EEC9055366B4}"/>
              </a:ext>
            </a:extLst>
          </p:cNvPr>
          <p:cNvSpPr/>
          <p:nvPr/>
        </p:nvSpPr>
        <p:spPr>
          <a:xfrm>
            <a:off x="1014332" y="1359730"/>
            <a:ext cx="10163335" cy="93884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000" b="1" u="sng" dirty="0">
                <a:solidFill>
                  <a:srgbClr val="00B050"/>
                </a:solidFill>
                <a:latin typeface="Times New Roman" panose="02020603050405020304" pitchFamily="18" charset="0"/>
              </a:rPr>
              <a:t>3.2.1	Listen and repeat</a:t>
            </a:r>
            <a:endParaRPr lang="en-US" sz="3000" dirty="0">
              <a:solidFill>
                <a:srgbClr val="FF0000"/>
              </a:solidFill>
              <a:latin typeface="Times New Roman" panose="02020603050405020304" pitchFamily="18" charset="0"/>
            </a:endParaRPr>
          </a:p>
        </p:txBody>
      </p:sp>
      <p:pic>
        <p:nvPicPr>
          <p:cNvPr id="10" name="Content Placeholder 9">
            <a:extLst>
              <a:ext uri="{FF2B5EF4-FFF2-40B4-BE49-F238E27FC236}">
                <a16:creationId xmlns:a16="http://schemas.microsoft.com/office/drawing/2014/main" id="{27FA547C-11D5-5A4A-9B2F-8E387B78189C}"/>
              </a:ext>
            </a:extLst>
          </p:cNvPr>
          <p:cNvPicPr>
            <a:picLocks noGrp="1" noChangeAspect="1"/>
          </p:cNvPicPr>
          <p:nvPr>
            <p:ph sz="half" idx="2"/>
          </p:nvPr>
        </p:nvPicPr>
        <p:blipFill>
          <a:blip r:embed="rId3">
            <a:duotone>
              <a:schemeClr val="bg2">
                <a:shade val="45000"/>
                <a:satMod val="135000"/>
              </a:schemeClr>
              <a:prstClr val="white"/>
            </a:duotone>
            <a:alphaModFix/>
            <a:extLst>
              <a:ext uri="{BEBA8EAE-BF5A-486C-A8C5-ECC9F3942E4B}">
                <a14:imgProps xmlns:a14="http://schemas.microsoft.com/office/drawing/2010/main">
                  <a14:imgLayer r:embed="rId4">
                    <a14:imgEffect>
                      <a14:sharpenSoften amount="100000"/>
                    </a14:imgEffect>
                    <a14:imgEffect>
                      <a14:brightnessContrast bright="40000" contrast="-18000"/>
                    </a14:imgEffect>
                  </a14:imgLayer>
                </a14:imgProps>
              </a:ext>
            </a:extLst>
          </a:blip>
          <a:stretch>
            <a:fillRect/>
          </a:stretch>
        </p:blipFill>
        <p:spPr>
          <a:xfrm>
            <a:off x="1020000" y="2448000"/>
            <a:ext cx="10163335" cy="4282304"/>
          </a:xfrm>
          <a:ln>
            <a:solidFill>
              <a:schemeClr val="tx1">
                <a:alpha val="98000"/>
              </a:schemeClr>
            </a:solidFill>
          </a:ln>
        </p:spPr>
      </p:pic>
    </p:spTree>
    <p:extLst>
      <p:ext uri="{BB962C8B-B14F-4D97-AF65-F5344CB8AC3E}">
        <p14:creationId xmlns:p14="http://schemas.microsoft.com/office/powerpoint/2010/main" val="28494452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014331" y="165100"/>
            <a:ext cx="10163335" cy="1028700"/>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000" b="1" u="sng" dirty="0">
                <a:solidFill>
                  <a:srgbClr val="00B050"/>
                </a:solidFill>
                <a:latin typeface="Times New Roman" panose="02020603050405020304" pitchFamily="18" charset="0"/>
              </a:rPr>
              <a:t>3.2.2	Guess the most important tourism sector for Canada. Number sectors.</a:t>
            </a:r>
            <a:endParaRPr lang="en-US" sz="3000" dirty="0">
              <a:solidFill>
                <a:srgbClr val="FF0000"/>
              </a:solidFill>
              <a:latin typeface="Times New Roman" panose="02020603050405020304" pitchFamily="18" charset="0"/>
            </a:endParaRPr>
          </a:p>
        </p:txBody>
      </p:sp>
      <p:pic>
        <p:nvPicPr>
          <p:cNvPr id="5" name="Picture 4">
            <a:extLst>
              <a:ext uri="{FF2B5EF4-FFF2-40B4-BE49-F238E27FC236}">
                <a16:creationId xmlns:a16="http://schemas.microsoft.com/office/drawing/2014/main" id="{3E1C402A-5887-DD45-9BC2-5A3BF9A42685}"/>
              </a:ext>
            </a:extLst>
          </p:cNvPr>
          <p:cNvPicPr>
            <a:picLocks noChangeAspect="1"/>
          </p:cNvPicPr>
          <p:nvPr/>
        </p:nvPicPr>
        <p:blipFill>
          <a:blip r:embed="rId3"/>
          <a:stretch>
            <a:fillRect/>
          </a:stretch>
        </p:blipFill>
        <p:spPr>
          <a:xfrm>
            <a:off x="1014331" y="1316082"/>
            <a:ext cx="10163335" cy="5376818"/>
          </a:xfrm>
          <a:prstGeom prst="rect">
            <a:avLst/>
          </a:prstGeom>
        </p:spPr>
      </p:pic>
    </p:spTree>
    <p:extLst>
      <p:ext uri="{BB962C8B-B14F-4D97-AF65-F5344CB8AC3E}">
        <p14:creationId xmlns:p14="http://schemas.microsoft.com/office/powerpoint/2010/main" val="2695770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340018"/>
            <a:ext cx="11893868" cy="71792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grammar</a:t>
            </a:r>
            <a:endParaRPr lang="en-US" sz="3200" dirty="0">
              <a:solidFill>
                <a:schemeClr val="tx1"/>
              </a:solidFill>
            </a:endParaRPr>
          </a:p>
        </p:txBody>
      </p:sp>
      <p:sp>
        <p:nvSpPr>
          <p:cNvPr id="21" name="Rectangle 20">
            <a:extLst>
              <a:ext uri="{FF2B5EF4-FFF2-40B4-BE49-F238E27FC236}">
                <a16:creationId xmlns:a16="http://schemas.microsoft.com/office/drawing/2014/main" id="{21DDF5FA-873F-5446-A9DE-6F21055151B6}"/>
              </a:ext>
            </a:extLst>
          </p:cNvPr>
          <p:cNvSpPr/>
          <p:nvPr/>
        </p:nvSpPr>
        <p:spPr>
          <a:xfrm>
            <a:off x="149067" y="1314489"/>
            <a:ext cx="11893868" cy="71792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a:solidFill>
              <a:schemeClr val="tx1"/>
            </a:solidFill>
          </a:ln>
        </p:spPr>
        <p:txBody>
          <a:bodyPr anchor="ctr">
            <a:noAutofit/>
          </a:bodyPr>
          <a:lstStyle/>
          <a:p>
            <a:pPr>
              <a:spcAft>
                <a:spcPts val="1200"/>
              </a:spcAft>
            </a:pPr>
            <a:r>
              <a:rPr lang="en-US" sz="3200" b="1" u="sng" dirty="0">
                <a:solidFill>
                  <a:srgbClr val="00B050"/>
                </a:solidFill>
                <a:latin typeface="Times New Roman" panose="02020603050405020304" pitchFamily="18" charset="0"/>
              </a:rPr>
              <a:t>3.3.1	Recognizing positive and negative sentences </a:t>
            </a:r>
          </a:p>
        </p:txBody>
      </p:sp>
      <p:sp>
        <p:nvSpPr>
          <p:cNvPr id="4" name="Rectangle 3">
            <a:extLst>
              <a:ext uri="{FF2B5EF4-FFF2-40B4-BE49-F238E27FC236}">
                <a16:creationId xmlns:a16="http://schemas.microsoft.com/office/drawing/2014/main" id="{81C100AF-2A7B-B142-95C1-82E37671E199}"/>
              </a:ext>
            </a:extLst>
          </p:cNvPr>
          <p:cNvSpPr/>
          <p:nvPr/>
        </p:nvSpPr>
        <p:spPr>
          <a:xfrm>
            <a:off x="110967" y="2848739"/>
            <a:ext cx="5057933" cy="2862322"/>
          </a:xfrm>
          <a:prstGeom prst="rect">
            <a:avLst/>
          </a:prstGeom>
          <a:ln>
            <a:solidFill>
              <a:schemeClr val="tx1">
                <a:alpha val="99000"/>
              </a:schemeClr>
            </a:solidFill>
          </a:ln>
        </p:spPr>
        <p:txBody>
          <a:bodyPr wrap="square">
            <a:spAutoFit/>
          </a:bodyPr>
          <a:lstStyle/>
          <a:p>
            <a:pPr marL="457200" indent="-457200">
              <a:buFont typeface="Lucida Grande" panose="020B0600040502020204" pitchFamily="34" charset="0"/>
              <a:buChar char="◇"/>
            </a:pPr>
            <a:r>
              <a:rPr lang="en-US" sz="3000" i="1" dirty="0"/>
              <a:t>I </a:t>
            </a:r>
            <a:r>
              <a:rPr lang="en-US" sz="3000" b="1" i="1" dirty="0"/>
              <a:t>study</a:t>
            </a:r>
            <a:r>
              <a:rPr lang="en-US" sz="3000" i="1" dirty="0"/>
              <a:t> sports science and my hobby </a:t>
            </a:r>
            <a:r>
              <a:rPr lang="en-US" sz="3000" b="1" i="1" dirty="0"/>
              <a:t>is</a:t>
            </a:r>
            <a:r>
              <a:rPr lang="en-US" sz="3000" i="1" dirty="0"/>
              <a:t> wildlife photography</a:t>
            </a:r>
            <a:r>
              <a:rPr lang="en-US" sz="3000" dirty="0"/>
              <a:t> = positive </a:t>
            </a:r>
          </a:p>
          <a:p>
            <a:pPr marL="457200" indent="-457200">
              <a:buFont typeface="Lucida Grande" panose="020B0600040502020204" pitchFamily="34" charset="0"/>
              <a:buChar char="◇"/>
            </a:pPr>
            <a:r>
              <a:rPr lang="en-US" sz="3000" i="1" dirty="0"/>
              <a:t>I'm an active person, and I </a:t>
            </a:r>
            <a:r>
              <a:rPr lang="en-US" sz="3000" b="1" i="1" dirty="0"/>
              <a:t>don't like</a:t>
            </a:r>
            <a:r>
              <a:rPr lang="en-US" sz="3000" i="1" dirty="0"/>
              <a:t> beach holidays </a:t>
            </a:r>
            <a:r>
              <a:rPr lang="en-US" sz="3000" dirty="0"/>
              <a:t>= negative</a:t>
            </a:r>
          </a:p>
        </p:txBody>
      </p:sp>
      <p:pic>
        <p:nvPicPr>
          <p:cNvPr id="6" name="Picture 5">
            <a:extLst>
              <a:ext uri="{FF2B5EF4-FFF2-40B4-BE49-F238E27FC236}">
                <a16:creationId xmlns:a16="http://schemas.microsoft.com/office/drawing/2014/main" id="{0DDD719C-6DF2-5646-951C-22F54F8CB39F}"/>
              </a:ext>
            </a:extLst>
          </p:cNvPr>
          <p:cNvPicPr>
            <a:picLocks noChangeAspect="1"/>
          </p:cNvPicPr>
          <p:nvPr/>
        </p:nvPicPr>
        <p:blipFill>
          <a:blip r:embed="rId3">
            <a:alphaModFix amt="85000"/>
          </a:blip>
          <a:stretch>
            <a:fillRect/>
          </a:stretch>
        </p:blipFill>
        <p:spPr>
          <a:xfrm>
            <a:off x="6616700" y="3434187"/>
            <a:ext cx="5438933" cy="1881925"/>
          </a:xfrm>
          <a:prstGeom prst="rect">
            <a:avLst/>
          </a:prstGeom>
          <a:ln w="15875">
            <a:solidFill>
              <a:schemeClr val="tx1"/>
            </a:solidFill>
          </a:ln>
        </p:spPr>
      </p:pic>
      <p:sp>
        <p:nvSpPr>
          <p:cNvPr id="7" name="Right Arrow 6">
            <a:extLst>
              <a:ext uri="{FF2B5EF4-FFF2-40B4-BE49-F238E27FC236}">
                <a16:creationId xmlns:a16="http://schemas.microsoft.com/office/drawing/2014/main" id="{158C6DB1-B912-1941-8214-8E50D6000A6F}"/>
              </a:ext>
            </a:extLst>
          </p:cNvPr>
          <p:cNvSpPr/>
          <p:nvPr/>
        </p:nvSpPr>
        <p:spPr>
          <a:xfrm>
            <a:off x="5194300" y="3823210"/>
            <a:ext cx="1397000" cy="952500"/>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TH" sz="1600" b="1" dirty="0">
                <a:solidFill>
                  <a:srgbClr val="C00000"/>
                </a:solidFill>
              </a:rPr>
              <a:t>Applying</a:t>
            </a:r>
          </a:p>
        </p:txBody>
      </p:sp>
    </p:spTree>
    <p:extLst>
      <p:ext uri="{BB962C8B-B14F-4D97-AF65-F5344CB8AC3E}">
        <p14:creationId xmlns:p14="http://schemas.microsoft.com/office/powerpoint/2010/main" val="25658555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4" y="438691"/>
            <a:ext cx="11893870" cy="1174209"/>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400" b="1" u="sng" dirty="0">
                <a:solidFill>
                  <a:srgbClr val="00B050"/>
                </a:solidFill>
                <a:latin typeface="Times New Roman" panose="02020603050405020304" pitchFamily="18" charset="0"/>
              </a:rPr>
              <a:t>3.3.2	Identifying the subject and the verb</a:t>
            </a:r>
            <a:r>
              <a:rPr lang="en-US" sz="3400" dirty="0">
                <a:latin typeface="Times New Roman" panose="02020603050405020304" pitchFamily="18" charset="0"/>
              </a:rPr>
              <a:t>	</a:t>
            </a:r>
            <a:endParaRPr lang="en-US" sz="3400" dirty="0">
              <a:solidFill>
                <a:srgbClr val="FF0000"/>
              </a:solidFill>
              <a:latin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5B5B0E49-30B5-8143-83CE-8669FC81B3F0}"/>
              </a:ext>
            </a:extLst>
          </p:cNvPr>
          <p:cNvGraphicFramePr>
            <a:graphicFrameLocks noGrp="1"/>
          </p:cNvGraphicFramePr>
          <p:nvPr>
            <p:ph sz="half" idx="2"/>
            <p:extLst>
              <p:ext uri="{D42A27DB-BD31-4B8C-83A1-F6EECF244321}">
                <p14:modId xmlns:p14="http://schemas.microsoft.com/office/powerpoint/2010/main" val="2980961100"/>
              </p:ext>
            </p:extLst>
          </p:nvPr>
        </p:nvGraphicFramePr>
        <p:xfrm>
          <a:off x="149069" y="4682624"/>
          <a:ext cx="11893864" cy="1947311"/>
        </p:xfrm>
        <a:graphic>
          <a:graphicData uri="http://schemas.openxmlformats.org/drawingml/2006/table">
            <a:tbl>
              <a:tblPr>
                <a:tableStyleId>{5940675A-B579-460E-94D1-54222C63F5DA}</a:tableStyleId>
              </a:tblPr>
              <a:tblGrid>
                <a:gridCol w="5923119">
                  <a:extLst>
                    <a:ext uri="{9D8B030D-6E8A-4147-A177-3AD203B41FA5}">
                      <a16:colId xmlns:a16="http://schemas.microsoft.com/office/drawing/2014/main" val="1823802884"/>
                    </a:ext>
                  </a:extLst>
                </a:gridCol>
                <a:gridCol w="1440438">
                  <a:extLst>
                    <a:ext uri="{9D8B030D-6E8A-4147-A177-3AD203B41FA5}">
                      <a16:colId xmlns:a16="http://schemas.microsoft.com/office/drawing/2014/main" val="1100137440"/>
                    </a:ext>
                  </a:extLst>
                </a:gridCol>
                <a:gridCol w="1253273">
                  <a:extLst>
                    <a:ext uri="{9D8B030D-6E8A-4147-A177-3AD203B41FA5}">
                      <a16:colId xmlns:a16="http://schemas.microsoft.com/office/drawing/2014/main" val="2622110171"/>
                    </a:ext>
                  </a:extLst>
                </a:gridCol>
                <a:gridCol w="3277034">
                  <a:extLst>
                    <a:ext uri="{9D8B030D-6E8A-4147-A177-3AD203B41FA5}">
                      <a16:colId xmlns:a16="http://schemas.microsoft.com/office/drawing/2014/main" val="1275715174"/>
                    </a:ext>
                  </a:extLst>
                </a:gridCol>
              </a:tblGrid>
              <a:tr h="476522">
                <a:tc rowSpan="2">
                  <a:txBody>
                    <a:bodyPr/>
                    <a:lstStyle/>
                    <a:p>
                      <a:r>
                        <a:rPr lang="en-TH" sz="2400" b="1" dirty="0">
                          <a:ln w="15875">
                            <a:solidFill>
                              <a:schemeClr val="tx1"/>
                            </a:solidFill>
                          </a:ln>
                          <a:effectLst/>
                          <a:latin typeface="+mj-lt"/>
                        </a:rPr>
                        <a:t>Words before the subject or verb</a:t>
                      </a:r>
                    </a:p>
                  </a:txBody>
                  <a:tcPr marL="26306" marR="26306" marT="0" marB="0" anchor="ctr"/>
                </a:tc>
                <a:tc>
                  <a:txBody>
                    <a:bodyPr/>
                    <a:lstStyle/>
                    <a:p>
                      <a:r>
                        <a:rPr lang="en-US" sz="2400" b="1" dirty="0">
                          <a:ln w="15875">
                            <a:solidFill>
                              <a:schemeClr val="tx1"/>
                            </a:solidFill>
                          </a:ln>
                          <a:effectLst/>
                          <a:latin typeface="+mj-lt"/>
                        </a:rPr>
                        <a:t>Subject</a:t>
                      </a:r>
                    </a:p>
                  </a:txBody>
                  <a:tcPr marL="26306" marR="26306" marT="0" marB="0" anchor="ctr"/>
                </a:tc>
                <a:tc>
                  <a:txBody>
                    <a:bodyPr/>
                    <a:lstStyle/>
                    <a:p>
                      <a:r>
                        <a:rPr lang="en-US" sz="2400" b="1" dirty="0">
                          <a:ln w="15875">
                            <a:solidFill>
                              <a:schemeClr val="tx1"/>
                            </a:solidFill>
                          </a:ln>
                          <a:effectLst/>
                          <a:latin typeface="+mj-lt"/>
                        </a:rPr>
                        <a:t>Verb</a:t>
                      </a:r>
                    </a:p>
                  </a:txBody>
                  <a:tcPr marL="26306" marR="26306" marT="0" marB="0" anchor="ctr"/>
                </a:tc>
                <a:tc>
                  <a:txBody>
                    <a:bodyPr/>
                    <a:lstStyle/>
                    <a:p>
                      <a:r>
                        <a:rPr lang="en-US" sz="2400" b="1" dirty="0">
                          <a:ln w="15875">
                            <a:solidFill>
                              <a:schemeClr val="tx1"/>
                            </a:solidFill>
                          </a:ln>
                          <a:effectLst/>
                          <a:latin typeface="+mj-lt"/>
                        </a:rPr>
                        <a:t>Extra information</a:t>
                      </a:r>
                    </a:p>
                  </a:txBody>
                  <a:tcPr marL="26306" marR="26306" marT="0" marB="0" anchor="ctr"/>
                </a:tc>
                <a:extLst>
                  <a:ext uri="{0D108BD9-81ED-4DB2-BD59-A6C34878D82A}">
                    <a16:rowId xmlns:a16="http://schemas.microsoft.com/office/drawing/2014/main" val="354938070"/>
                  </a:ext>
                </a:extLst>
              </a:tr>
              <a:tr h="476522">
                <a:tc vMerge="1">
                  <a:txBody>
                    <a:bodyPr/>
                    <a:lstStyle/>
                    <a:p>
                      <a:endParaRPr lang="en-TH" sz="2800" dirty="0">
                        <a:effectLst/>
                        <a:latin typeface="Times New Roman" panose="02020603050405020304" pitchFamily="18" charset="0"/>
                      </a:endParaRPr>
                    </a:p>
                  </a:txBody>
                  <a:tcPr marL="26306" marR="26306" marT="0" marB="0" anchor="ctr"/>
                </a:tc>
                <a:tc>
                  <a:txBody>
                    <a:bodyPr/>
                    <a:lstStyle/>
                    <a:p>
                      <a:r>
                        <a:rPr lang="en-US" sz="2400" b="0" dirty="0">
                          <a:ln w="15875">
                            <a:solidFill>
                              <a:schemeClr val="tx1"/>
                            </a:solidFill>
                          </a:ln>
                          <a:effectLst/>
                          <a:latin typeface="+mj-lt"/>
                        </a:rPr>
                        <a:t>You</a:t>
                      </a:r>
                      <a:endParaRPr lang="en-US" sz="2400" b="0" dirty="0">
                        <a:ln w="15875">
                          <a:solidFill>
                            <a:schemeClr val="tx1"/>
                          </a:solidFill>
                        </a:ln>
                        <a:solidFill>
                          <a:srgbClr val="363A73"/>
                        </a:solidFill>
                        <a:effectLst/>
                        <a:latin typeface="+mj-lt"/>
                      </a:endParaRPr>
                    </a:p>
                  </a:txBody>
                  <a:tcPr marL="26306" marR="26306" marT="0" marB="0" anchor="ctr"/>
                </a:tc>
                <a:tc>
                  <a:txBody>
                    <a:bodyPr/>
                    <a:lstStyle/>
                    <a:p>
                      <a:r>
                        <a:rPr lang="en-US" sz="2400" b="0" dirty="0">
                          <a:ln w="15875">
                            <a:solidFill>
                              <a:schemeClr val="tx1"/>
                            </a:solidFill>
                          </a:ln>
                          <a:effectLst/>
                          <a:latin typeface="+mj-lt"/>
                        </a:rPr>
                        <a:t>see</a:t>
                      </a:r>
                      <a:endParaRPr lang="en-US" sz="2400" b="0" dirty="0">
                        <a:ln w="15875">
                          <a:solidFill>
                            <a:schemeClr val="tx1"/>
                          </a:solidFill>
                        </a:ln>
                        <a:solidFill>
                          <a:srgbClr val="952E37"/>
                        </a:solidFill>
                        <a:effectLst/>
                        <a:latin typeface="+mj-lt"/>
                      </a:endParaRPr>
                    </a:p>
                  </a:txBody>
                  <a:tcPr marL="26306" marR="26306" marT="0" marB="0" anchor="ctr"/>
                </a:tc>
                <a:tc>
                  <a:txBody>
                    <a:bodyPr/>
                    <a:lstStyle/>
                    <a:p>
                      <a:r>
                        <a:rPr lang="en-US" sz="2400" b="0" dirty="0">
                          <a:ln w="15875">
                            <a:solidFill>
                              <a:schemeClr val="tx1"/>
                            </a:solidFill>
                          </a:ln>
                          <a:effectLst/>
                          <a:latin typeface="+mj-lt"/>
                        </a:rPr>
                        <a:t>a coffee shop</a:t>
                      </a:r>
                    </a:p>
                  </a:txBody>
                  <a:tcPr marL="26306" marR="26306" marT="0" marB="0" anchor="ctr"/>
                </a:tc>
                <a:extLst>
                  <a:ext uri="{0D108BD9-81ED-4DB2-BD59-A6C34878D82A}">
                    <a16:rowId xmlns:a16="http://schemas.microsoft.com/office/drawing/2014/main" val="3971572290"/>
                  </a:ext>
                </a:extLst>
              </a:tr>
              <a:tr h="517745">
                <a:tc>
                  <a:txBody>
                    <a:bodyPr/>
                    <a:lstStyle/>
                    <a:p>
                      <a:r>
                        <a:rPr lang="en-US" sz="2400" b="0" dirty="0">
                          <a:ln w="15875">
                            <a:solidFill>
                              <a:schemeClr val="tx1"/>
                            </a:solidFill>
                          </a:ln>
                          <a:effectLst/>
                          <a:latin typeface="+mj-lt"/>
                        </a:rPr>
                        <a:t>In the coffee shop,</a:t>
                      </a:r>
                    </a:p>
                  </a:txBody>
                  <a:tcPr marL="26306" marR="26306" marT="0" marB="0" anchor="ctr"/>
                </a:tc>
                <a:tc>
                  <a:txBody>
                    <a:bodyPr/>
                    <a:lstStyle/>
                    <a:p>
                      <a:r>
                        <a:rPr lang="en-US" sz="2400" b="0">
                          <a:ln w="15875">
                            <a:solidFill>
                              <a:schemeClr val="tx1"/>
                            </a:solidFill>
                          </a:ln>
                          <a:effectLst/>
                          <a:latin typeface="+mj-lt"/>
                        </a:rPr>
                        <a:t>you</a:t>
                      </a:r>
                      <a:endParaRPr lang="en-US" sz="2400" b="0">
                        <a:ln w="15875">
                          <a:solidFill>
                            <a:schemeClr val="tx1"/>
                          </a:solidFill>
                        </a:ln>
                        <a:solidFill>
                          <a:srgbClr val="363A73"/>
                        </a:solidFill>
                        <a:effectLst/>
                        <a:latin typeface="+mj-lt"/>
                      </a:endParaRPr>
                    </a:p>
                  </a:txBody>
                  <a:tcPr marL="26306" marR="26306" marT="0" marB="0" anchor="ctr"/>
                </a:tc>
                <a:tc>
                  <a:txBody>
                    <a:bodyPr/>
                    <a:lstStyle/>
                    <a:p>
                      <a:r>
                        <a:rPr lang="en-US" sz="2400" b="0" dirty="0">
                          <a:ln w="15875">
                            <a:solidFill>
                              <a:schemeClr val="tx1"/>
                            </a:solidFill>
                          </a:ln>
                          <a:effectLst/>
                          <a:latin typeface="+mj-lt"/>
                        </a:rPr>
                        <a:t>order</a:t>
                      </a:r>
                      <a:endParaRPr lang="en-US" sz="2400" b="0" dirty="0">
                        <a:ln w="15875">
                          <a:solidFill>
                            <a:schemeClr val="tx1"/>
                          </a:solidFill>
                        </a:ln>
                        <a:solidFill>
                          <a:srgbClr val="952E37"/>
                        </a:solidFill>
                        <a:effectLst/>
                        <a:latin typeface="+mj-lt"/>
                      </a:endParaRPr>
                    </a:p>
                  </a:txBody>
                  <a:tcPr marL="26306" marR="26306" marT="0" marB="0" anchor="ctr"/>
                </a:tc>
                <a:tc>
                  <a:txBody>
                    <a:bodyPr/>
                    <a:lstStyle/>
                    <a:p>
                      <a:r>
                        <a:rPr lang="en-US" sz="2400" b="0">
                          <a:ln w="15875">
                            <a:solidFill>
                              <a:schemeClr val="tx1"/>
                            </a:solidFill>
                          </a:ln>
                          <a:effectLst/>
                          <a:latin typeface="+mj-lt"/>
                        </a:rPr>
                        <a:t>your sandwich.</a:t>
                      </a:r>
                    </a:p>
                  </a:txBody>
                  <a:tcPr marL="26306" marR="26306" marT="0" marB="0" anchor="ctr"/>
                </a:tc>
                <a:extLst>
                  <a:ext uri="{0D108BD9-81ED-4DB2-BD59-A6C34878D82A}">
                    <a16:rowId xmlns:a16="http://schemas.microsoft.com/office/drawing/2014/main" val="3202108195"/>
                  </a:ext>
                </a:extLst>
              </a:tr>
              <a:tr h="476522">
                <a:tc>
                  <a:txBody>
                    <a:bodyPr/>
                    <a:lstStyle/>
                    <a:p>
                      <a:r>
                        <a:rPr lang="en-US" sz="2400" b="0" dirty="0">
                          <a:ln w="15875">
                            <a:solidFill>
                              <a:schemeClr val="tx1"/>
                            </a:solidFill>
                          </a:ln>
                          <a:effectLst/>
                          <a:latin typeface="+mj-lt"/>
                        </a:rPr>
                        <a:t>After a short time,</a:t>
                      </a:r>
                    </a:p>
                  </a:txBody>
                  <a:tcPr marL="26306" marR="26306" marT="0" marB="0" anchor="ctr"/>
                </a:tc>
                <a:tc>
                  <a:txBody>
                    <a:bodyPr/>
                    <a:lstStyle/>
                    <a:p>
                      <a:r>
                        <a:rPr lang="en-US" sz="2400" b="0" dirty="0">
                          <a:ln w="15875">
                            <a:solidFill>
                              <a:schemeClr val="tx1"/>
                            </a:solidFill>
                          </a:ln>
                          <a:effectLst/>
                          <a:latin typeface="+mj-lt"/>
                        </a:rPr>
                        <a:t>it</a:t>
                      </a:r>
                      <a:endParaRPr lang="en-US" sz="2400" b="0" dirty="0">
                        <a:ln w="15875">
                          <a:solidFill>
                            <a:schemeClr val="tx1"/>
                          </a:solidFill>
                        </a:ln>
                        <a:solidFill>
                          <a:srgbClr val="363A73"/>
                        </a:solidFill>
                        <a:effectLst/>
                        <a:latin typeface="+mj-lt"/>
                      </a:endParaRPr>
                    </a:p>
                  </a:txBody>
                  <a:tcPr marL="26306" marR="26306" marT="0" marB="0" anchor="ctr"/>
                </a:tc>
                <a:tc>
                  <a:txBody>
                    <a:bodyPr/>
                    <a:lstStyle/>
                    <a:p>
                      <a:r>
                        <a:rPr lang="en-US" sz="2400" b="0" dirty="0">
                          <a:ln w="15875">
                            <a:solidFill>
                              <a:schemeClr val="tx1"/>
                            </a:solidFill>
                          </a:ln>
                          <a:effectLst/>
                          <a:latin typeface="+mj-lt"/>
                        </a:rPr>
                        <a:t>arrives</a:t>
                      </a:r>
                      <a:endParaRPr lang="en-US" sz="2400" b="0" dirty="0">
                        <a:ln w="15875">
                          <a:solidFill>
                            <a:schemeClr val="tx1"/>
                          </a:solidFill>
                        </a:ln>
                        <a:solidFill>
                          <a:srgbClr val="952E37"/>
                        </a:solidFill>
                        <a:effectLst/>
                        <a:latin typeface="+mj-lt"/>
                      </a:endParaRPr>
                    </a:p>
                  </a:txBody>
                  <a:tcPr marL="26306" marR="26306" marT="0" marB="0" anchor="ctr"/>
                </a:tc>
                <a:tc>
                  <a:txBody>
                    <a:bodyPr/>
                    <a:lstStyle/>
                    <a:p>
                      <a:endParaRPr lang="en-TH" sz="2400" b="0" dirty="0">
                        <a:ln w="15875">
                          <a:solidFill>
                            <a:schemeClr val="tx1"/>
                          </a:solidFill>
                        </a:ln>
                        <a:effectLst/>
                        <a:latin typeface="+mj-lt"/>
                      </a:endParaRPr>
                    </a:p>
                  </a:txBody>
                  <a:tcPr marL="26306" marR="26306" marT="0" marB="0" anchor="ctr"/>
                </a:tc>
                <a:extLst>
                  <a:ext uri="{0D108BD9-81ED-4DB2-BD59-A6C34878D82A}">
                    <a16:rowId xmlns:a16="http://schemas.microsoft.com/office/drawing/2014/main" val="1849718723"/>
                  </a:ext>
                </a:extLst>
              </a:tr>
            </a:tbl>
          </a:graphicData>
        </a:graphic>
      </p:graphicFrame>
      <p:sp>
        <p:nvSpPr>
          <p:cNvPr id="5" name="TextBox 4">
            <a:extLst>
              <a:ext uri="{FF2B5EF4-FFF2-40B4-BE49-F238E27FC236}">
                <a16:creationId xmlns:a16="http://schemas.microsoft.com/office/drawing/2014/main" id="{B924E956-C5D8-0642-B282-E98AEA6CF558}"/>
              </a:ext>
            </a:extLst>
          </p:cNvPr>
          <p:cNvSpPr txBox="1"/>
          <p:nvPr/>
        </p:nvSpPr>
        <p:spPr>
          <a:xfrm>
            <a:off x="149064" y="2022048"/>
            <a:ext cx="11893869" cy="1077218"/>
          </a:xfrm>
          <a:prstGeom prst="rect">
            <a:avLst/>
          </a:prstGeom>
          <a:blipFill>
            <a:blip r:embed="rId3">
              <a:alphaModFix amt="50000"/>
            </a:blip>
            <a:tile tx="0" ty="0" sx="100000" sy="100000" flip="none" algn="tl"/>
          </a:blipFill>
          <a:ln w="15875">
            <a:solidFill>
              <a:schemeClr val="tx1"/>
            </a:solidFill>
          </a:ln>
        </p:spPr>
        <p:txBody>
          <a:bodyPr wrap="square" rtlCol="0">
            <a:spAutoFit/>
          </a:bodyPr>
          <a:lstStyle/>
          <a:p>
            <a:pPr marL="457200" indent="-457200">
              <a:buFont typeface="Lucida Grande" panose="020B0600040502020204" pitchFamily="34" charset="0"/>
              <a:buChar char="◇"/>
            </a:pPr>
            <a:r>
              <a:rPr lang="en-US" sz="3200" dirty="0"/>
              <a:t>Most sentences have a subject and a verb.</a:t>
            </a:r>
          </a:p>
          <a:p>
            <a:pPr marL="457200" indent="-457200">
              <a:buFont typeface="Lucida Grande" panose="020B0600040502020204" pitchFamily="34" charset="0"/>
              <a:buChar char="◇"/>
            </a:pPr>
            <a:r>
              <a:rPr lang="en-US" sz="3200" dirty="0"/>
              <a:t>Sometimes there are words before the subject or the verb.</a:t>
            </a:r>
          </a:p>
        </p:txBody>
      </p:sp>
      <p:sp>
        <p:nvSpPr>
          <p:cNvPr id="6" name="Notched Right Arrow 5">
            <a:extLst>
              <a:ext uri="{FF2B5EF4-FFF2-40B4-BE49-F238E27FC236}">
                <a16:creationId xmlns:a16="http://schemas.microsoft.com/office/drawing/2014/main" id="{2389D19F-00A2-8043-B9B4-B69095C05FE6}"/>
              </a:ext>
            </a:extLst>
          </p:cNvPr>
          <p:cNvSpPr/>
          <p:nvPr/>
        </p:nvSpPr>
        <p:spPr>
          <a:xfrm rot="5400000">
            <a:off x="5368352" y="3460733"/>
            <a:ext cx="1455291" cy="860424"/>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a:p>
        </p:txBody>
      </p:sp>
    </p:spTree>
    <p:extLst>
      <p:ext uri="{BB962C8B-B14F-4D97-AF65-F5344CB8AC3E}">
        <p14:creationId xmlns:p14="http://schemas.microsoft.com/office/powerpoint/2010/main" val="33078979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58923"/>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3.4	 Listening skill</a:t>
            </a:r>
          </a:p>
        </p:txBody>
      </p:sp>
      <p:sp>
        <p:nvSpPr>
          <p:cNvPr id="18" name="Rectangle 17">
            <a:extLst>
              <a:ext uri="{FF2B5EF4-FFF2-40B4-BE49-F238E27FC236}">
                <a16:creationId xmlns:a16="http://schemas.microsoft.com/office/drawing/2014/main" id="{11DDB35E-A9E1-6449-B6C3-EEC9055366B4}"/>
              </a:ext>
            </a:extLst>
          </p:cNvPr>
          <p:cNvSpPr/>
          <p:nvPr/>
        </p:nvSpPr>
        <p:spPr>
          <a:xfrm>
            <a:off x="149065" y="968143"/>
            <a:ext cx="5664767" cy="1938992"/>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spAutoFit/>
          </a:bodyPr>
          <a:lstStyle/>
          <a:p>
            <a:pPr>
              <a:spcAft>
                <a:spcPts val="1200"/>
              </a:spcAft>
            </a:pPr>
            <a:r>
              <a:rPr lang="en-US" sz="3000" b="1" u="sng" dirty="0">
                <a:solidFill>
                  <a:srgbClr val="00B050"/>
                </a:solidFill>
                <a:latin typeface="Times New Roman" panose="02020603050405020304" pitchFamily="18" charset="0"/>
              </a:rPr>
              <a:t>3.4.1	 Listen to a talk by Andy Doyle and number the types of tourism on the right in order you hear.</a:t>
            </a:r>
            <a:r>
              <a:rPr lang="en-US" sz="3000" b="1" dirty="0">
                <a:latin typeface="Times New Roman" panose="02020603050405020304" pitchFamily="18" charset="0"/>
              </a:rPr>
              <a:t>	</a:t>
            </a:r>
            <a:endParaRPr lang="en-US" sz="3000" b="1" dirty="0">
              <a:solidFill>
                <a:srgbClr val="FF0000"/>
              </a:solidFill>
              <a:latin typeface="Times New Roman" panose="02020603050405020304" pitchFamily="18" charset="0"/>
            </a:endParaRPr>
          </a:p>
        </p:txBody>
      </p:sp>
      <p:pic>
        <p:nvPicPr>
          <p:cNvPr id="7" name="Content Placeholder 6">
            <a:extLst>
              <a:ext uri="{FF2B5EF4-FFF2-40B4-BE49-F238E27FC236}">
                <a16:creationId xmlns:a16="http://schemas.microsoft.com/office/drawing/2014/main" id="{93811DE4-1496-6C40-AC03-8FE4540857E5}"/>
              </a:ext>
            </a:extLst>
          </p:cNvPr>
          <p:cNvPicPr>
            <a:picLocks noGrp="1" noChangeAspect="1"/>
          </p:cNvPicPr>
          <p:nvPr>
            <p:ph sz="half" idx="2"/>
          </p:nvPr>
        </p:nvPicPr>
        <p:blipFill>
          <a:blip r:embed="rId3"/>
          <a:stretch>
            <a:fillRect/>
          </a:stretch>
        </p:blipFill>
        <p:spPr>
          <a:xfrm>
            <a:off x="131370" y="3252210"/>
            <a:ext cx="5682462" cy="3475362"/>
          </a:xfrm>
        </p:spPr>
      </p:pic>
      <p:cxnSp>
        <p:nvCxnSpPr>
          <p:cNvPr id="12" name="Straight Connector 11">
            <a:extLst>
              <a:ext uri="{FF2B5EF4-FFF2-40B4-BE49-F238E27FC236}">
                <a16:creationId xmlns:a16="http://schemas.microsoft.com/office/drawing/2014/main" id="{898EA11F-66DF-E145-B700-F5CF40457D89}"/>
              </a:ext>
            </a:extLst>
          </p:cNvPr>
          <p:cNvCxnSpPr/>
          <p:nvPr/>
        </p:nvCxnSpPr>
        <p:spPr>
          <a:xfrm>
            <a:off x="5967984" y="774476"/>
            <a:ext cx="0" cy="6083524"/>
          </a:xfrm>
          <a:prstGeom prst="line">
            <a:avLst/>
          </a:prstGeom>
          <a:ln w="38100"/>
        </p:spPr>
        <p:style>
          <a:lnRef idx="3">
            <a:schemeClr val="dk1"/>
          </a:lnRef>
          <a:fillRef idx="0">
            <a:schemeClr val="dk1"/>
          </a:fillRef>
          <a:effectRef idx="2">
            <a:schemeClr val="dk1"/>
          </a:effectRef>
          <a:fontRef idx="minor">
            <a:schemeClr val="tx1"/>
          </a:fontRef>
        </p:style>
      </p:cxnSp>
      <p:sp>
        <p:nvSpPr>
          <p:cNvPr id="14" name="Rectangle 13">
            <a:extLst>
              <a:ext uri="{FF2B5EF4-FFF2-40B4-BE49-F238E27FC236}">
                <a16:creationId xmlns:a16="http://schemas.microsoft.com/office/drawing/2014/main" id="{577BF81F-4D67-2A42-8552-20AAC26448CF}"/>
              </a:ext>
            </a:extLst>
          </p:cNvPr>
          <p:cNvSpPr/>
          <p:nvPr/>
        </p:nvSpPr>
        <p:spPr>
          <a:xfrm>
            <a:off x="6096001" y="968044"/>
            <a:ext cx="5946934" cy="107721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spAutoFit/>
          </a:bodyPr>
          <a:lstStyle/>
          <a:p>
            <a:pPr>
              <a:spcAft>
                <a:spcPts val="1200"/>
              </a:spcAft>
            </a:pPr>
            <a:r>
              <a:rPr lang="en-US" sz="3200" b="1" u="sng" dirty="0">
                <a:solidFill>
                  <a:srgbClr val="00B050"/>
                </a:solidFill>
                <a:latin typeface="Times New Roman" panose="02020603050405020304" pitchFamily="18" charset="0"/>
              </a:rPr>
              <a:t>3.4.2	Listen and match the two columns. </a:t>
            </a:r>
            <a:endParaRPr lang="en-US" sz="3200" b="1" dirty="0">
              <a:solidFill>
                <a:srgbClr val="FF0000"/>
              </a:solidFill>
              <a:latin typeface="Times New Roman" panose="02020603050405020304" pitchFamily="18" charset="0"/>
            </a:endParaRPr>
          </a:p>
        </p:txBody>
      </p:sp>
      <p:pic>
        <p:nvPicPr>
          <p:cNvPr id="17" name="Picture 16">
            <a:extLst>
              <a:ext uri="{FF2B5EF4-FFF2-40B4-BE49-F238E27FC236}">
                <a16:creationId xmlns:a16="http://schemas.microsoft.com/office/drawing/2014/main" id="{F752389C-C5F9-F24E-8314-284D44F246A2}"/>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57994" y="2276987"/>
            <a:ext cx="4033838" cy="2268021"/>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solidFill>
              <a:schemeClr val="tx1"/>
            </a:solidFill>
          </a:ln>
        </p:spPr>
      </p:pic>
      <p:pic>
        <p:nvPicPr>
          <p:cNvPr id="20" name="Picture 19">
            <a:extLst>
              <a:ext uri="{FF2B5EF4-FFF2-40B4-BE49-F238E27FC236}">
                <a16:creationId xmlns:a16="http://schemas.microsoft.com/office/drawing/2014/main" id="{3B4FEA30-B09E-0441-B270-CA13B9B64938}"/>
              </a:ext>
            </a:extLst>
          </p:cNvPr>
          <p:cNvPicPr>
            <a:picLocks noChangeAspect="1"/>
          </p:cNvPicPr>
          <p:nvPr/>
        </p:nvPicPr>
        <p:blipFill>
          <a:blip r:embed="rId6"/>
          <a:stretch>
            <a:fillRect/>
          </a:stretch>
        </p:blipFill>
        <p:spPr>
          <a:xfrm>
            <a:off x="6457994" y="4681784"/>
            <a:ext cx="5316964" cy="2045788"/>
          </a:xfrm>
          <a:prstGeom prst="rect">
            <a:avLst/>
          </a:prstGeom>
          <a:ln>
            <a:solidFill>
              <a:schemeClr val="tx1"/>
            </a:solidFill>
          </a:ln>
        </p:spPr>
      </p:pic>
    </p:spTree>
    <p:extLst>
      <p:ext uri="{BB962C8B-B14F-4D97-AF65-F5344CB8AC3E}">
        <p14:creationId xmlns:p14="http://schemas.microsoft.com/office/powerpoint/2010/main" val="20900053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49066" y="644162"/>
            <a:ext cx="11893868" cy="769963"/>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oAutofit/>
          </a:bodyPr>
          <a:lstStyle/>
          <a:p>
            <a:pPr>
              <a:spcAft>
                <a:spcPts val="1200"/>
              </a:spcAft>
            </a:pPr>
            <a:r>
              <a:rPr lang="en-US" sz="3200" b="1" u="sng" dirty="0">
                <a:solidFill>
                  <a:srgbClr val="00B050"/>
                </a:solidFill>
                <a:latin typeface="Times New Roman" panose="02020603050405020304" pitchFamily="18" charset="0"/>
              </a:rPr>
              <a:t>3.4.3	 Using examples</a:t>
            </a:r>
          </a:p>
          <a:p>
            <a:pPr>
              <a:spcAft>
                <a:spcPts val="1200"/>
              </a:spcAft>
            </a:pPr>
            <a:r>
              <a:rPr lang="en-US" sz="3200" b="1" dirty="0">
                <a:latin typeface="Times New Roman" panose="02020603050405020304" pitchFamily="18" charset="0"/>
              </a:rPr>
              <a:t>	</a:t>
            </a:r>
            <a:endParaRPr lang="en-US" sz="3200" b="1" dirty="0">
              <a:solidFill>
                <a:srgbClr val="FF0000"/>
              </a:solidFill>
              <a:latin typeface="Times New Roman" panose="02020603050405020304" pitchFamily="18" charset="0"/>
            </a:endParaRPr>
          </a:p>
          <a:p>
            <a:endParaRPr lang="en-US" sz="3200" b="1" dirty="0">
              <a:latin typeface="Times New Roman" panose="02020603050405020304" pitchFamily="18" charset="0"/>
            </a:endParaRPr>
          </a:p>
        </p:txBody>
      </p:sp>
      <p:sp>
        <p:nvSpPr>
          <p:cNvPr id="10" name="Content Placeholder 22">
            <a:extLst>
              <a:ext uri="{FF2B5EF4-FFF2-40B4-BE49-F238E27FC236}">
                <a16:creationId xmlns:a16="http://schemas.microsoft.com/office/drawing/2014/main" id="{50A794AF-D7AE-2A4D-8143-5AFD6F4E33AF}"/>
              </a:ext>
            </a:extLst>
          </p:cNvPr>
          <p:cNvSpPr>
            <a:spLocks noGrp="1"/>
          </p:cNvSpPr>
          <p:nvPr>
            <p:ph sz="half" idx="2"/>
          </p:nvPr>
        </p:nvSpPr>
        <p:spPr>
          <a:xfrm>
            <a:off x="149067" y="1842931"/>
            <a:ext cx="11893868" cy="1332069"/>
          </a:xfr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w="15875">
            <a:solidFill>
              <a:schemeClr val="tx1"/>
            </a:solidFill>
          </a:ln>
        </p:spPr>
        <p:txBody>
          <a:bodyPr anchor="ctr">
            <a:noAutofit/>
          </a:bodyPr>
          <a:lstStyle/>
          <a:p>
            <a:pPr>
              <a:spcBef>
                <a:spcPts val="0"/>
              </a:spcBef>
              <a:buFont typeface="Lucida Grande" panose="020B0600040502020204" pitchFamily="34" charset="0"/>
              <a:buChar char="◇"/>
            </a:pPr>
            <a:r>
              <a:rPr lang="en-US" sz="3000" dirty="0">
                <a:latin typeface="Times New Roman" panose="02020603050405020304" pitchFamily="18" charset="0"/>
              </a:rPr>
              <a:t> Speakers often give examples. These help you to understand the points.</a:t>
            </a:r>
          </a:p>
          <a:p>
            <a:pPr>
              <a:spcBef>
                <a:spcPts val="0"/>
              </a:spcBef>
              <a:buFont typeface="Lucida Grande" panose="020B0600040502020204" pitchFamily="34" charset="0"/>
              <a:buChar char="◇"/>
            </a:pPr>
            <a:r>
              <a:rPr lang="en-US" sz="3000" dirty="0">
                <a:latin typeface="Times New Roman" panose="02020603050405020304" pitchFamily="18" charset="0"/>
              </a:rPr>
              <a:t> Listen for words and phrases: for example, such as, like, Including ...</a:t>
            </a:r>
          </a:p>
          <a:p>
            <a:pPr>
              <a:spcBef>
                <a:spcPts val="0"/>
              </a:spcBef>
              <a:buFont typeface="Lucida Grande" panose="020B0600040502020204" pitchFamily="34" charset="0"/>
              <a:buChar char="◇"/>
            </a:pPr>
            <a:r>
              <a:rPr lang="en-US" sz="3000" dirty="0">
                <a:latin typeface="Times New Roman" panose="02020603050405020304" pitchFamily="18" charset="0"/>
              </a:rPr>
              <a:t>Make a note of examples.</a:t>
            </a:r>
          </a:p>
        </p:txBody>
      </p:sp>
      <p:sp>
        <p:nvSpPr>
          <p:cNvPr id="5" name="Content Placeholder 22">
            <a:extLst>
              <a:ext uri="{FF2B5EF4-FFF2-40B4-BE49-F238E27FC236}">
                <a16:creationId xmlns:a16="http://schemas.microsoft.com/office/drawing/2014/main" id="{313FE8C3-27EF-6640-8A8C-7FE678D4289E}"/>
              </a:ext>
            </a:extLst>
          </p:cNvPr>
          <p:cNvSpPr txBox="1">
            <a:spLocks/>
          </p:cNvSpPr>
          <p:nvPr/>
        </p:nvSpPr>
        <p:spPr>
          <a:xfrm>
            <a:off x="149067" y="3644901"/>
            <a:ext cx="11893868" cy="571500"/>
          </a:xfrm>
          <a:prstGeom prst="rect">
            <a:avLst/>
          </a:prstGeom>
          <a:blipFill>
            <a:blip r:embed="rId3">
              <a:alphaModFix amt="50000"/>
            </a:blip>
            <a:tile tx="0" ty="0" sx="100000" sy="100000" flip="none" algn="tl"/>
          </a:blipFill>
          <a:ln w="15875">
            <a:solidFill>
              <a:schemeClr val="tx1"/>
            </a:solidFill>
          </a:ln>
        </p:spPr>
        <p:txBody>
          <a:bodyPr vert="horz"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spcBef>
                <a:spcPts val="0"/>
              </a:spcBef>
              <a:buNone/>
            </a:pPr>
            <a:r>
              <a:rPr lang="en-US" sz="3000" dirty="0">
                <a:latin typeface="Times New Roman" panose="02020603050405020304" pitchFamily="18" charset="0"/>
              </a:rPr>
              <a:t>Listen to Jo, a student. What type of tourist is she?</a:t>
            </a:r>
          </a:p>
        </p:txBody>
      </p:sp>
      <p:sp>
        <p:nvSpPr>
          <p:cNvPr id="6" name="Content Placeholder 22">
            <a:extLst>
              <a:ext uri="{FF2B5EF4-FFF2-40B4-BE49-F238E27FC236}">
                <a16:creationId xmlns:a16="http://schemas.microsoft.com/office/drawing/2014/main" id="{3C90423C-784A-DC48-A9B9-CEE81BF491AA}"/>
              </a:ext>
            </a:extLst>
          </p:cNvPr>
          <p:cNvSpPr txBox="1">
            <a:spLocks/>
          </p:cNvSpPr>
          <p:nvPr/>
        </p:nvSpPr>
        <p:spPr>
          <a:xfrm>
            <a:off x="149066" y="4517136"/>
            <a:ext cx="11893868" cy="2200229"/>
          </a:xfrm>
          <a:prstGeom prst="rect">
            <a:avLst/>
          </a:prstGeom>
          <a:blipFill>
            <a:blip r:embed="rId4">
              <a:alphaModFix amt="50000"/>
            </a:blip>
            <a:tile tx="0" ty="0" sx="100000" sy="100000" flip="none" algn="tl"/>
          </a:blipFill>
          <a:ln w="15875">
            <a:solidFill>
              <a:schemeClr val="tx1"/>
            </a:solidFill>
          </a:ln>
        </p:spPr>
        <p:txBody>
          <a:bodyPr vert="horz"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nSpc>
                <a:spcPct val="150000"/>
              </a:lnSpc>
              <a:spcBef>
                <a:spcPts val="0"/>
              </a:spcBef>
              <a:buNone/>
            </a:pPr>
            <a:r>
              <a:rPr lang="en-US" sz="3000" dirty="0">
                <a:latin typeface="Times New Roman" panose="02020603050405020304" pitchFamily="18" charset="0"/>
              </a:rPr>
              <a:t>She's an ___________________tourist, a _____________tourist and a _______________tourist.</a:t>
            </a:r>
          </a:p>
        </p:txBody>
      </p:sp>
    </p:spTree>
    <p:extLst>
      <p:ext uri="{BB962C8B-B14F-4D97-AF65-F5344CB8AC3E}">
        <p14:creationId xmlns:p14="http://schemas.microsoft.com/office/powerpoint/2010/main" val="23050167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324564" y="138710"/>
            <a:ext cx="11542871" cy="76996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3.5	Speaking</a:t>
            </a:r>
          </a:p>
        </p:txBody>
      </p:sp>
      <p:sp>
        <p:nvSpPr>
          <p:cNvPr id="18" name="Rectangle 17">
            <a:extLst>
              <a:ext uri="{FF2B5EF4-FFF2-40B4-BE49-F238E27FC236}">
                <a16:creationId xmlns:a16="http://schemas.microsoft.com/office/drawing/2014/main" id="{11DDB35E-A9E1-6449-B6C3-EEC9055366B4}"/>
              </a:ext>
            </a:extLst>
          </p:cNvPr>
          <p:cNvSpPr/>
          <p:nvPr/>
        </p:nvSpPr>
        <p:spPr>
          <a:xfrm>
            <a:off x="324564" y="954642"/>
            <a:ext cx="11542871" cy="757239"/>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400" b="1" u="sng" dirty="0">
                <a:solidFill>
                  <a:srgbClr val="00B050"/>
                </a:solidFill>
                <a:latin typeface="Times New Roman" panose="02020603050405020304" pitchFamily="18" charset="0"/>
              </a:rPr>
              <a:t>3.5.1	Speaking: Ending a talk</a:t>
            </a:r>
          </a:p>
        </p:txBody>
      </p:sp>
      <p:sp>
        <p:nvSpPr>
          <p:cNvPr id="14" name="Content Placeholder 22">
            <a:extLst>
              <a:ext uri="{FF2B5EF4-FFF2-40B4-BE49-F238E27FC236}">
                <a16:creationId xmlns:a16="http://schemas.microsoft.com/office/drawing/2014/main" id="{F2D83503-14B3-3E48-884A-85BA7CAA7656}"/>
              </a:ext>
            </a:extLst>
          </p:cNvPr>
          <p:cNvSpPr>
            <a:spLocks noGrp="1"/>
          </p:cNvSpPr>
          <p:nvPr>
            <p:ph sz="half" idx="2"/>
          </p:nvPr>
        </p:nvSpPr>
        <p:spPr>
          <a:xfrm>
            <a:off x="324563" y="2593325"/>
            <a:ext cx="7543086" cy="4093428"/>
          </a:xfr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5875">
            <a:solidFill>
              <a:schemeClr val="tx1"/>
            </a:solidFill>
          </a:ln>
        </p:spPr>
        <p:txBody>
          <a:bodyPr wrap="square" anchor="ctr">
            <a:spAutoFit/>
          </a:bodyPr>
          <a:lstStyle/>
          <a:p>
            <a:pPr marL="421189" lvl="1">
              <a:spcBef>
                <a:spcPts val="0"/>
              </a:spcBef>
              <a:spcAft>
                <a:spcPts val="600"/>
              </a:spcAft>
              <a:buFont typeface="Lucida Grande" panose="020B0600040502020204" pitchFamily="34" charset="0"/>
              <a:buChar char="◇"/>
            </a:pPr>
            <a:r>
              <a:rPr lang="en-US" sz="2400" dirty="0">
                <a:latin typeface="Times New Roman" panose="02020603050405020304" pitchFamily="18" charset="0"/>
              </a:rPr>
              <a:t> At the end of a talk, tell your audience you have finished. </a:t>
            </a:r>
          </a:p>
          <a:p>
            <a:pPr marL="432000" lvl="1">
              <a:spcBef>
                <a:spcPts val="0"/>
              </a:spcBef>
              <a:buFont typeface="Lucida Grande" panose="020B0600040502020204" pitchFamily="34" charset="0"/>
              <a:buChar char="◇"/>
            </a:pPr>
            <a:r>
              <a:rPr lang="en-US" sz="2400" dirty="0">
                <a:latin typeface="Times New Roman" panose="02020603050405020304" pitchFamily="18" charset="0"/>
              </a:rPr>
              <a:t> Do not just say: </a:t>
            </a:r>
          </a:p>
          <a:p>
            <a:pPr marL="660594" lvl="4">
              <a:spcBef>
                <a:spcPts val="0"/>
              </a:spcBef>
              <a:buFont typeface="Wingdings" pitchFamily="2" charset="2"/>
              <a:buChar char="§"/>
            </a:pPr>
            <a:r>
              <a:rPr lang="en-US" sz="2400" i="1" dirty="0">
                <a:latin typeface="Times New Roman" panose="02020603050405020304" pitchFamily="18" charset="0"/>
              </a:rPr>
              <a:t>That's the end of my talk.</a:t>
            </a:r>
            <a:r>
              <a:rPr lang="en-US" sz="2400" dirty="0">
                <a:latin typeface="Times New Roman" panose="02020603050405020304" pitchFamily="18" charset="0"/>
              </a:rPr>
              <a:t> </a:t>
            </a:r>
          </a:p>
          <a:p>
            <a:pPr marL="660594" lvl="4">
              <a:spcBef>
                <a:spcPts val="0"/>
              </a:spcBef>
              <a:buFont typeface="Wingdings" pitchFamily="2" charset="2"/>
              <a:buChar char="§"/>
            </a:pPr>
            <a:r>
              <a:rPr lang="en-US" sz="2400" i="1" dirty="0">
                <a:latin typeface="Times New Roman" panose="02020603050405020304" pitchFamily="18" charset="0"/>
              </a:rPr>
              <a:t>That's it</a:t>
            </a:r>
            <a:r>
              <a:rPr lang="en-US" sz="2400" dirty="0">
                <a:latin typeface="Times New Roman" panose="02020603050405020304" pitchFamily="18" charset="0"/>
              </a:rPr>
              <a:t>. </a:t>
            </a:r>
          </a:p>
          <a:p>
            <a:pPr marL="660594" lvl="4">
              <a:spcBef>
                <a:spcPts val="0"/>
              </a:spcBef>
              <a:buFont typeface="Wingdings" pitchFamily="2" charset="2"/>
              <a:buChar char="§"/>
            </a:pPr>
            <a:r>
              <a:rPr lang="en-US" sz="2400" i="1" dirty="0">
                <a:latin typeface="Times New Roman" panose="02020603050405020304" pitchFamily="18" charset="0"/>
              </a:rPr>
              <a:t>That's all.</a:t>
            </a:r>
          </a:p>
          <a:p>
            <a:pPr marL="385189" lvl="1">
              <a:spcBef>
                <a:spcPts val="0"/>
              </a:spcBef>
              <a:spcAft>
                <a:spcPts val="600"/>
              </a:spcAft>
              <a:buFont typeface="Lucida Grande" panose="020B0600040502020204" pitchFamily="34" charset="0"/>
              <a:buChar char="◇"/>
            </a:pPr>
            <a:r>
              <a:rPr lang="en-US" sz="2400" dirty="0">
                <a:latin typeface="Times New Roman" panose="02020603050405020304" pitchFamily="18" charset="0"/>
              </a:rPr>
              <a:t> It's better to say: </a:t>
            </a:r>
          </a:p>
          <a:p>
            <a:pPr marL="638971" lvl="4">
              <a:spcBef>
                <a:spcPts val="0"/>
              </a:spcBef>
              <a:buFont typeface="Wingdings" pitchFamily="2" charset="2"/>
              <a:buChar char="§"/>
            </a:pPr>
            <a:r>
              <a:rPr lang="en-US" sz="2400" i="1" dirty="0">
                <a:latin typeface="Times New Roman" panose="02020603050405020304" pitchFamily="18" charset="0"/>
              </a:rPr>
              <a:t>Thank you (very much). </a:t>
            </a:r>
          </a:p>
          <a:p>
            <a:pPr marL="638971" lvl="4">
              <a:spcBef>
                <a:spcPts val="0"/>
              </a:spcBef>
              <a:buFont typeface="Wingdings" pitchFamily="2" charset="2"/>
              <a:buChar char="§"/>
            </a:pPr>
            <a:r>
              <a:rPr lang="en-US" sz="2400" i="1" dirty="0">
                <a:latin typeface="Times New Roman" panose="02020603050405020304" pitchFamily="18" charset="0"/>
              </a:rPr>
              <a:t>I hope you enjoyed my talk. </a:t>
            </a:r>
          </a:p>
          <a:p>
            <a:pPr marL="638971" lvl="4">
              <a:spcBef>
                <a:spcPts val="0"/>
              </a:spcBef>
              <a:buFont typeface="Wingdings" pitchFamily="2" charset="2"/>
              <a:buChar char="§"/>
            </a:pPr>
            <a:r>
              <a:rPr lang="en-US" sz="2400" i="1" dirty="0">
                <a:latin typeface="Times New Roman" panose="02020603050405020304" pitchFamily="18" charset="0"/>
              </a:rPr>
              <a:t>Are there any questions?</a:t>
            </a:r>
          </a:p>
        </p:txBody>
      </p:sp>
      <p:sp>
        <p:nvSpPr>
          <p:cNvPr id="10" name="Content Placeholder 22">
            <a:extLst>
              <a:ext uri="{FF2B5EF4-FFF2-40B4-BE49-F238E27FC236}">
                <a16:creationId xmlns:a16="http://schemas.microsoft.com/office/drawing/2014/main" id="{5FBF15F2-7A0D-AC42-B166-7CF2667B6810}"/>
              </a:ext>
            </a:extLst>
          </p:cNvPr>
          <p:cNvSpPr txBox="1">
            <a:spLocks/>
          </p:cNvSpPr>
          <p:nvPr/>
        </p:nvSpPr>
        <p:spPr>
          <a:xfrm>
            <a:off x="8628218" y="1891467"/>
            <a:ext cx="3239217" cy="2163704"/>
          </a:xfrm>
          <a:prstGeom prst="rect">
            <a:avLst/>
          </a:prstGeom>
          <a:solidFill>
            <a:srgbClr val="92D050"/>
          </a:solidFill>
          <a:ln w="15875">
            <a:solidFill>
              <a:schemeClr val="tx1"/>
            </a:solidFill>
          </a:ln>
        </p:spPr>
        <p:txBody>
          <a:bodyPr vert="horz" wrap="square"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lnSpc>
                <a:spcPct val="150000"/>
              </a:lnSpc>
              <a:spcBef>
                <a:spcPts val="0"/>
              </a:spcBef>
              <a:buNone/>
            </a:pPr>
            <a:r>
              <a:rPr lang="en-US" sz="3200" b="1" dirty="0">
                <a:latin typeface="Times New Roman" panose="02020603050405020304" pitchFamily="18" charset="0"/>
              </a:rPr>
              <a:t>Listen and repeat</a:t>
            </a:r>
          </a:p>
        </p:txBody>
      </p:sp>
      <p:sp>
        <p:nvSpPr>
          <p:cNvPr id="2" name="Right Brace 1">
            <a:extLst>
              <a:ext uri="{FF2B5EF4-FFF2-40B4-BE49-F238E27FC236}">
                <a16:creationId xmlns:a16="http://schemas.microsoft.com/office/drawing/2014/main" id="{2AD044AF-1D65-2D43-9ABB-ED3A64624D8A}"/>
              </a:ext>
            </a:extLst>
          </p:cNvPr>
          <p:cNvSpPr/>
          <p:nvPr/>
        </p:nvSpPr>
        <p:spPr>
          <a:xfrm>
            <a:off x="4437698" y="5524196"/>
            <a:ext cx="400051" cy="1037986"/>
          </a:xfrm>
          <a:prstGeom prst="rightBrace">
            <a:avLst/>
          </a:prstGeom>
          <a:ln w="50800" cmpd="sng">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TH" dirty="0">
              <a:ln>
                <a:solidFill>
                  <a:srgbClr val="FF0000"/>
                </a:solidFill>
              </a:ln>
              <a:solidFill>
                <a:srgbClr val="FF0000"/>
              </a:solidFill>
            </a:endParaRPr>
          </a:p>
        </p:txBody>
      </p:sp>
      <p:sp>
        <p:nvSpPr>
          <p:cNvPr id="11" name="Content Placeholder 22">
            <a:extLst>
              <a:ext uri="{FF2B5EF4-FFF2-40B4-BE49-F238E27FC236}">
                <a16:creationId xmlns:a16="http://schemas.microsoft.com/office/drawing/2014/main" id="{0E269D35-8E15-224F-9893-9B09DD53DAF1}"/>
              </a:ext>
            </a:extLst>
          </p:cNvPr>
          <p:cNvSpPr txBox="1">
            <a:spLocks/>
          </p:cNvSpPr>
          <p:nvPr/>
        </p:nvSpPr>
        <p:spPr>
          <a:xfrm>
            <a:off x="324563" y="1891466"/>
            <a:ext cx="7543085" cy="742511"/>
          </a:xfrm>
          <a:prstGeom prst="rect">
            <a:avLst/>
          </a:prstGeom>
          <a:solidFill>
            <a:srgbClr val="FFC000"/>
          </a:solidFill>
          <a:ln w="15875">
            <a:solidFill>
              <a:schemeClr val="tx1"/>
            </a:solidFill>
          </a:ln>
        </p:spPr>
        <p:txBody>
          <a:bodyPr vert="horz" wrap="square" lIns="91440" tIns="45720" rIns="91440" bIns="45720" rtlCol="0" anchor="t">
            <a:sp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lnSpc>
                <a:spcPct val="150000"/>
              </a:lnSpc>
              <a:spcBef>
                <a:spcPts val="0"/>
              </a:spcBef>
              <a:buNone/>
            </a:pPr>
            <a:r>
              <a:rPr lang="en-US" sz="3200" b="1" dirty="0">
                <a:latin typeface="Times New Roman" panose="02020603050405020304" pitchFamily="18" charset="0"/>
              </a:rPr>
              <a:t>Speaking tips</a:t>
            </a:r>
          </a:p>
        </p:txBody>
      </p:sp>
      <p:cxnSp>
        <p:nvCxnSpPr>
          <p:cNvPr id="20" name="Straight Arrow Connector 19">
            <a:extLst>
              <a:ext uri="{FF2B5EF4-FFF2-40B4-BE49-F238E27FC236}">
                <a16:creationId xmlns:a16="http://schemas.microsoft.com/office/drawing/2014/main" id="{D58915FE-209B-5742-9D10-8D6F85CD42B5}"/>
              </a:ext>
            </a:extLst>
          </p:cNvPr>
          <p:cNvCxnSpPr>
            <a:cxnSpLocks/>
          </p:cNvCxnSpPr>
          <p:nvPr/>
        </p:nvCxnSpPr>
        <p:spPr>
          <a:xfrm flipH="1">
            <a:off x="4940300" y="6043189"/>
            <a:ext cx="5320226" cy="1270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510594C3-2EBC-BC48-B12D-280CD0014AA0}"/>
              </a:ext>
            </a:extLst>
          </p:cNvPr>
          <p:cNvCxnSpPr>
            <a:cxnSpLocks/>
          </p:cNvCxnSpPr>
          <p:nvPr/>
        </p:nvCxnSpPr>
        <p:spPr>
          <a:xfrm flipH="1">
            <a:off x="10247826" y="4067871"/>
            <a:ext cx="1" cy="1988018"/>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4426391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63578"/>
            <a:ext cx="11893868" cy="646331"/>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3.6	Reading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897319"/>
            <a:ext cx="11893868" cy="600164"/>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300" b="1" u="sng" dirty="0">
                <a:solidFill>
                  <a:srgbClr val="00B050"/>
                </a:solidFill>
                <a:latin typeface="Times New Roman" panose="02020603050405020304" pitchFamily="18" charset="0"/>
              </a:rPr>
              <a:t>3.6.1	Reading skill: Using topic sentences	</a:t>
            </a:r>
          </a:p>
        </p:txBody>
      </p:sp>
      <p:pic>
        <p:nvPicPr>
          <p:cNvPr id="3" name="Picture 2">
            <a:extLst>
              <a:ext uri="{FF2B5EF4-FFF2-40B4-BE49-F238E27FC236}">
                <a16:creationId xmlns:a16="http://schemas.microsoft.com/office/drawing/2014/main" id="{6A09F6CE-0441-1C40-90AF-746C3096A711}"/>
              </a:ext>
            </a:extLst>
          </p:cNvPr>
          <p:cNvPicPr>
            <a:picLocks noChangeAspect="1"/>
          </p:cNvPicPr>
          <p:nvPr/>
        </p:nvPicPr>
        <p:blipFill>
          <a:blip r:embed="rId3">
            <a:alphaModFix amt="83000"/>
            <a:extLst>
              <a:ext uri="{BEBA8EAE-BF5A-486C-A8C5-ECC9F3942E4B}">
                <a14:imgProps xmlns:a14="http://schemas.microsoft.com/office/drawing/2010/main">
                  <a14:imgLayer r:embed="rId4">
                    <a14:imgEffect>
                      <a14:sharpenSoften amount="50000"/>
                    </a14:imgEffect>
                    <a14:imgEffect>
                      <a14:colorTemperature colorTemp="11500"/>
                    </a14:imgEffect>
                  </a14:imgLayer>
                </a14:imgProps>
              </a:ext>
            </a:extLst>
          </a:blip>
          <a:stretch>
            <a:fillRect/>
          </a:stretch>
        </p:blipFill>
        <p:spPr>
          <a:xfrm>
            <a:off x="149067" y="1607118"/>
            <a:ext cx="7237571" cy="5169694"/>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w="19050">
            <a:solidFill>
              <a:schemeClr val="tx1"/>
            </a:solidFill>
          </a:ln>
        </p:spPr>
      </p:pic>
      <p:graphicFrame>
        <p:nvGraphicFramePr>
          <p:cNvPr id="4" name="Table 3">
            <a:extLst>
              <a:ext uri="{FF2B5EF4-FFF2-40B4-BE49-F238E27FC236}">
                <a16:creationId xmlns:a16="http://schemas.microsoft.com/office/drawing/2014/main" id="{965958B9-8688-464A-86E3-A7AD53B3DF18}"/>
              </a:ext>
            </a:extLst>
          </p:cNvPr>
          <p:cNvGraphicFramePr>
            <a:graphicFrameLocks noGrp="1"/>
          </p:cNvGraphicFramePr>
          <p:nvPr>
            <p:extLst>
              <p:ext uri="{D42A27DB-BD31-4B8C-83A1-F6EECF244321}">
                <p14:modId xmlns:p14="http://schemas.microsoft.com/office/powerpoint/2010/main" val="740783515"/>
              </p:ext>
            </p:extLst>
          </p:nvPr>
        </p:nvGraphicFramePr>
        <p:xfrm>
          <a:off x="8513920" y="4047912"/>
          <a:ext cx="3529013" cy="2728900"/>
        </p:xfrm>
        <a:graphic>
          <a:graphicData uri="http://schemas.openxmlformats.org/drawingml/2006/table">
            <a:tbl>
              <a:tblPr/>
              <a:tblGrid>
                <a:gridCol w="995810">
                  <a:extLst>
                    <a:ext uri="{9D8B030D-6E8A-4147-A177-3AD203B41FA5}">
                      <a16:colId xmlns:a16="http://schemas.microsoft.com/office/drawing/2014/main" val="2038591787"/>
                    </a:ext>
                  </a:extLst>
                </a:gridCol>
                <a:gridCol w="2533203">
                  <a:extLst>
                    <a:ext uri="{9D8B030D-6E8A-4147-A177-3AD203B41FA5}">
                      <a16:colId xmlns:a16="http://schemas.microsoft.com/office/drawing/2014/main" val="180521865"/>
                    </a:ext>
                  </a:extLst>
                </a:gridCol>
              </a:tblGrid>
              <a:tr h="545780">
                <a:tc>
                  <a:txBody>
                    <a:bodyPr/>
                    <a:lstStyle/>
                    <a:p>
                      <a:endParaRPr lang="en-TH" sz="2800" dirty="0">
                        <a:effectLst/>
                        <a:latin typeface="Times New Roman" panose="02020603050405020304" pitchFamily="18" charset="0"/>
                      </a:endParaRP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800" dirty="0">
                          <a:effectLst/>
                          <a:latin typeface="Times New Roman" panose="02020603050405020304" pitchFamily="18" charset="0"/>
                        </a:rPr>
                        <a:t>preparation</a:t>
                      </a: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767456390"/>
                  </a:ext>
                </a:extLst>
              </a:tr>
              <a:tr h="545780">
                <a:tc>
                  <a:txBody>
                    <a:bodyPr/>
                    <a:lstStyle/>
                    <a:p>
                      <a:pPr algn="ctr"/>
                      <a:r>
                        <a:rPr lang="en-US" sz="2800" dirty="0">
                          <a:effectLst/>
                          <a:latin typeface="Times New Roman" panose="02020603050405020304" pitchFamily="18" charset="0"/>
                        </a:rPr>
                        <a:t>1</a:t>
                      </a: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800">
                          <a:solidFill>
                            <a:srgbClr val="3F1B04"/>
                          </a:solidFill>
                          <a:effectLst/>
                          <a:latin typeface="Times New Roman" panose="02020603050405020304" pitchFamily="18" charset="0"/>
                        </a:rPr>
                        <a:t>production</a:t>
                      </a: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332892979"/>
                  </a:ext>
                </a:extLst>
              </a:tr>
              <a:tr h="545780">
                <a:tc>
                  <a:txBody>
                    <a:bodyPr/>
                    <a:lstStyle/>
                    <a:p>
                      <a:endParaRPr lang="en-TH" sz="2800" dirty="0">
                        <a:effectLst/>
                        <a:latin typeface="Times New Roman" panose="02020603050405020304" pitchFamily="18" charset="0"/>
                      </a:endParaRP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800">
                          <a:solidFill>
                            <a:srgbClr val="3F1B04"/>
                          </a:solidFill>
                          <a:effectLst/>
                          <a:latin typeface="Times New Roman" panose="02020603050405020304" pitchFamily="18" charset="0"/>
                        </a:rPr>
                        <a:t>purchasing</a:t>
                      </a: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987267339"/>
                  </a:ext>
                </a:extLst>
              </a:tr>
              <a:tr h="545780">
                <a:tc>
                  <a:txBody>
                    <a:bodyPr/>
                    <a:lstStyle/>
                    <a:p>
                      <a:endParaRPr lang="en-TH" sz="2800" dirty="0">
                        <a:effectLst/>
                        <a:latin typeface="Times New Roman" panose="02020603050405020304" pitchFamily="18" charset="0"/>
                      </a:endParaRP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800">
                          <a:solidFill>
                            <a:srgbClr val="3F1B04"/>
                          </a:solidFill>
                          <a:effectLst/>
                          <a:latin typeface="Times New Roman" panose="02020603050405020304" pitchFamily="18" charset="0"/>
                        </a:rPr>
                        <a:t>serving</a:t>
                      </a: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106555840"/>
                  </a:ext>
                </a:extLst>
              </a:tr>
              <a:tr h="545780">
                <a:tc>
                  <a:txBody>
                    <a:bodyPr/>
                    <a:lstStyle/>
                    <a:p>
                      <a:endParaRPr lang="en-TH" sz="2800" dirty="0">
                        <a:effectLst/>
                        <a:latin typeface="Times New Roman" panose="02020603050405020304" pitchFamily="18" charset="0"/>
                      </a:endParaRP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800" dirty="0">
                          <a:solidFill>
                            <a:srgbClr val="3F1B04"/>
                          </a:solidFill>
                          <a:effectLst/>
                          <a:latin typeface="Times New Roman" panose="02020603050405020304" pitchFamily="18" charset="0"/>
                        </a:rPr>
                        <a:t>transport</a:t>
                      </a:r>
                    </a:p>
                  </a:txBody>
                  <a:tcPr marL="47625" marR="4762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538491901"/>
                  </a:ext>
                </a:extLst>
              </a:tr>
            </a:tbl>
          </a:graphicData>
        </a:graphic>
      </p:graphicFrame>
      <p:sp>
        <p:nvSpPr>
          <p:cNvPr id="8" name="Content Placeholder 22">
            <a:extLst>
              <a:ext uri="{FF2B5EF4-FFF2-40B4-BE49-F238E27FC236}">
                <a16:creationId xmlns:a16="http://schemas.microsoft.com/office/drawing/2014/main" id="{15BEF6B9-40D0-C04A-A7F3-3990C064DDF0}"/>
              </a:ext>
            </a:extLst>
          </p:cNvPr>
          <p:cNvSpPr txBox="1">
            <a:spLocks/>
          </p:cNvSpPr>
          <p:nvPr/>
        </p:nvSpPr>
        <p:spPr>
          <a:xfrm>
            <a:off x="8513919" y="1670519"/>
            <a:ext cx="3529013" cy="2246769"/>
          </a:xfrm>
          <a:prstGeom prst="rect">
            <a:avLst/>
          </a:prstGeom>
          <a:solidFill>
            <a:srgbClr val="FFC000"/>
          </a:solidFill>
          <a:ln w="15875">
            <a:solidFill>
              <a:schemeClr val="tx1"/>
            </a:solidFill>
          </a:ln>
        </p:spPr>
        <p:txBody>
          <a:bodyPr vert="horz" wrap="square" lIns="91440" tIns="45720" rIns="91440" bIns="45720" rtlCol="0" anchor="ctr">
            <a:sp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spcBef>
                <a:spcPts val="0"/>
              </a:spcBef>
              <a:buNone/>
            </a:pPr>
            <a:r>
              <a:rPr lang="en-US" sz="2800" dirty="0">
                <a:latin typeface="Times New Roman" panose="02020603050405020304" pitchFamily="18" charset="0"/>
              </a:rPr>
              <a:t>Read the article on page 43 in the textbook and number the following stages of making a sandwich.  </a:t>
            </a:r>
          </a:p>
        </p:txBody>
      </p:sp>
      <p:cxnSp>
        <p:nvCxnSpPr>
          <p:cNvPr id="6" name="Straight Connector 5">
            <a:extLst>
              <a:ext uri="{FF2B5EF4-FFF2-40B4-BE49-F238E27FC236}">
                <a16:creationId xmlns:a16="http://schemas.microsoft.com/office/drawing/2014/main" id="{378B36C9-DC24-9149-A7AC-8DF8FE664A29}"/>
              </a:ext>
            </a:extLst>
          </p:cNvPr>
          <p:cNvCxnSpPr/>
          <p:nvPr/>
        </p:nvCxnSpPr>
        <p:spPr>
          <a:xfrm>
            <a:off x="7929563" y="1511706"/>
            <a:ext cx="0" cy="5360517"/>
          </a:xfrm>
          <a:prstGeom prst="line">
            <a:avLst/>
          </a:prstGeom>
          <a:ln w="38100">
            <a:solidFill>
              <a:srgbClr val="C0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7688337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136364" y="81188"/>
            <a:ext cx="11906568" cy="110799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chor="t">
            <a:spAutoFit/>
          </a:bodyPr>
          <a:lstStyle/>
          <a:p>
            <a:pPr>
              <a:spcAft>
                <a:spcPts val="1200"/>
              </a:spcAft>
            </a:pPr>
            <a:r>
              <a:rPr lang="en-US" sz="3300" b="1" u="sng" dirty="0">
                <a:solidFill>
                  <a:srgbClr val="00B050"/>
                </a:solidFill>
                <a:latin typeface="Times New Roman" panose="02020603050405020304" pitchFamily="18" charset="0"/>
              </a:rPr>
              <a:t>3.6.2	Reading skill: Complete the table by reading the webpage about Australia on page 44 in the textbook. </a:t>
            </a:r>
          </a:p>
        </p:txBody>
      </p:sp>
      <p:graphicFrame>
        <p:nvGraphicFramePr>
          <p:cNvPr id="2" name="Table 1">
            <a:extLst>
              <a:ext uri="{FF2B5EF4-FFF2-40B4-BE49-F238E27FC236}">
                <a16:creationId xmlns:a16="http://schemas.microsoft.com/office/drawing/2014/main" id="{B3143A90-2C36-1144-87C8-394CCC00249F}"/>
              </a:ext>
            </a:extLst>
          </p:cNvPr>
          <p:cNvGraphicFramePr>
            <a:graphicFrameLocks noGrp="1"/>
          </p:cNvGraphicFramePr>
          <p:nvPr>
            <p:extLst>
              <p:ext uri="{D42A27DB-BD31-4B8C-83A1-F6EECF244321}">
                <p14:modId xmlns:p14="http://schemas.microsoft.com/office/powerpoint/2010/main" val="2256437389"/>
              </p:ext>
            </p:extLst>
          </p:nvPr>
        </p:nvGraphicFramePr>
        <p:xfrm>
          <a:off x="149061" y="1189184"/>
          <a:ext cx="11893871" cy="5262415"/>
        </p:xfrm>
        <a:graphic>
          <a:graphicData uri="http://schemas.openxmlformats.org/drawingml/2006/table">
            <a:tbl>
              <a:tblPr/>
              <a:tblGrid>
                <a:gridCol w="5337337">
                  <a:extLst>
                    <a:ext uri="{9D8B030D-6E8A-4147-A177-3AD203B41FA5}">
                      <a16:colId xmlns:a16="http://schemas.microsoft.com/office/drawing/2014/main" val="3496628727"/>
                    </a:ext>
                  </a:extLst>
                </a:gridCol>
                <a:gridCol w="6556534">
                  <a:extLst>
                    <a:ext uri="{9D8B030D-6E8A-4147-A177-3AD203B41FA5}">
                      <a16:colId xmlns:a16="http://schemas.microsoft.com/office/drawing/2014/main" val="4151600090"/>
                    </a:ext>
                  </a:extLst>
                </a:gridCol>
              </a:tblGrid>
              <a:tr h="472182">
                <a:tc>
                  <a:txBody>
                    <a:bodyPr/>
                    <a:lstStyle/>
                    <a:p>
                      <a:r>
                        <a:rPr lang="en-US" sz="2400">
                          <a:effectLst/>
                          <a:latin typeface="+mn-lt"/>
                        </a:rPr>
                        <a:t>Australian economy</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A$ </a:t>
                      </a:r>
                      <a:r>
                        <a:rPr lang="en-US" sz="2400" i="1" u="sng" dirty="0">
                          <a:solidFill>
                            <a:srgbClr val="C00000"/>
                          </a:solidFill>
                          <a:effectLst/>
                          <a:latin typeface="+mn-lt"/>
                        </a:rPr>
                        <a:t>1.57</a:t>
                      </a:r>
                      <a:r>
                        <a:rPr lang="en-US" sz="2400" dirty="0">
                          <a:effectLst/>
                          <a:latin typeface="+mn-lt"/>
                        </a:rPr>
                        <a:t>  trillion</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696519402"/>
                  </a:ext>
                </a:extLst>
              </a:tr>
              <a:tr h="535366">
                <a:tc>
                  <a:txBody>
                    <a:bodyPr/>
                    <a:lstStyle/>
                    <a:p>
                      <a:r>
                        <a:rPr lang="en-US" sz="2400" dirty="0">
                          <a:effectLst/>
                          <a:latin typeface="+mn-lt"/>
                        </a:rPr>
                        <a:t>Tourism</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________ % / A$ _______ billion per year</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80153134"/>
                  </a:ext>
                </a:extLst>
              </a:tr>
              <a:tr h="609407">
                <a:tc>
                  <a:txBody>
                    <a:bodyPr/>
                    <a:lstStyle/>
                    <a:p>
                      <a:r>
                        <a:rPr lang="en-US" sz="2400" dirty="0">
                          <a:effectLst/>
                          <a:latin typeface="+mn-lt"/>
                        </a:rPr>
                        <a:t>Tourists spend</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A$ ________ million per day</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4094645144"/>
                  </a:ext>
                </a:extLst>
              </a:tr>
              <a:tr h="503725">
                <a:tc>
                  <a:txBody>
                    <a:bodyPr/>
                    <a:lstStyle/>
                    <a:p>
                      <a:r>
                        <a:rPr lang="en-US" sz="2400" dirty="0">
                          <a:effectLst/>
                          <a:latin typeface="+mn-lt"/>
                        </a:rPr>
                        <a:t>Workers in tourism</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TH" sz="2400" dirty="0">
                          <a:effectLst/>
                          <a:latin typeface="+mn-lt"/>
                        </a:rPr>
                        <a:t> ____________</a:t>
                      </a:r>
                      <a:r>
                        <a:rPr lang="en-TH" sz="2400" u="none" dirty="0">
                          <a:effectLst/>
                          <a:latin typeface="+mn-lt"/>
                        </a:rPr>
                        <a:t>                       </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41030378"/>
                  </a:ext>
                </a:extLst>
              </a:tr>
              <a:tr h="499903">
                <a:tc>
                  <a:txBody>
                    <a:bodyPr/>
                    <a:lstStyle/>
                    <a:p>
                      <a:r>
                        <a:rPr lang="en-US" sz="2400" dirty="0">
                          <a:effectLst/>
                          <a:latin typeface="+mn-lt"/>
                        </a:rPr>
                        <a:t>Part-time workers</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TH" sz="2400" dirty="0">
                          <a:effectLst/>
                          <a:latin typeface="+mn-lt"/>
                        </a:rPr>
                        <a:t> ____________</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506019201"/>
                  </a:ext>
                </a:extLst>
              </a:tr>
              <a:tr h="454880">
                <a:tc>
                  <a:txBody>
                    <a:bodyPr/>
                    <a:lstStyle/>
                    <a:p>
                      <a:r>
                        <a:rPr lang="en-US" sz="2400">
                          <a:effectLst/>
                          <a:latin typeface="+mn-lt"/>
                        </a:rPr>
                        <a:t>Visitors to New South Wales in 2012</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 </a:t>
                      </a:r>
                      <a:r>
                        <a:rPr lang="en-US" sz="2400" u="sng" dirty="0">
                          <a:effectLst/>
                          <a:latin typeface="+mn-lt"/>
                        </a:rPr>
                        <a:t>              </a:t>
                      </a:r>
                      <a:r>
                        <a:rPr lang="en-US" sz="2400" u="none" dirty="0">
                          <a:effectLst/>
                          <a:latin typeface="+mn-lt"/>
                        </a:rPr>
                        <a:t> </a:t>
                      </a:r>
                      <a:r>
                        <a:rPr lang="en-US" sz="2400" dirty="0">
                          <a:effectLst/>
                          <a:latin typeface="+mn-lt"/>
                        </a:rPr>
                        <a:t>million</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750242751"/>
                  </a:ext>
                </a:extLst>
              </a:tr>
              <a:tr h="392309">
                <a:tc>
                  <a:txBody>
                    <a:bodyPr/>
                    <a:lstStyle/>
                    <a:p>
                      <a:r>
                        <a:rPr lang="en-US" sz="2400">
                          <a:effectLst/>
                          <a:latin typeface="+mn-lt"/>
                        </a:rPr>
                        <a:t>Most tourists from</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New Zealand,</a:t>
                      </a:r>
                      <a:r>
                        <a:rPr lang="en-US" sz="2400" u="sng" dirty="0">
                          <a:effectLst/>
                          <a:latin typeface="+mn-lt"/>
                        </a:rPr>
                        <a:t>          </a:t>
                      </a:r>
                      <a:r>
                        <a:rPr lang="en-US" sz="2400" dirty="0">
                          <a:effectLst/>
                          <a:latin typeface="+mn-lt"/>
                        </a:rPr>
                        <a:t>, </a:t>
                      </a:r>
                      <a:r>
                        <a:rPr lang="en-US" sz="2400" u="sng" dirty="0">
                          <a:effectLst/>
                          <a:latin typeface="+mn-lt"/>
                        </a:rPr>
                        <a:t>           </a:t>
                      </a:r>
                      <a:r>
                        <a:rPr lang="en-US" sz="2400" dirty="0">
                          <a:effectLst/>
                          <a:latin typeface="+mn-lt"/>
                        </a:rPr>
                        <a:t>, Japan and_____</a:t>
                      </a:r>
                      <a:r>
                        <a:rPr lang="en-US" sz="2400" u="sng" dirty="0">
                          <a:effectLst/>
                          <a:latin typeface="+mn-lt"/>
                        </a:rPr>
                        <a:t>       </a:t>
                      </a:r>
                      <a:r>
                        <a:rPr lang="en-US" sz="2400" dirty="0">
                          <a:effectLst/>
                          <a:latin typeface="+mn-lt"/>
                        </a:rPr>
                        <a:t> </a:t>
                      </a:r>
                      <a:r>
                        <a:rPr lang="en-US" sz="2400" u="sng" dirty="0">
                          <a:effectLst/>
                          <a:latin typeface="+mn-lt"/>
                        </a:rPr>
                        <a:t>            </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900309067"/>
                  </a:ext>
                </a:extLst>
              </a:tr>
              <a:tr h="524141">
                <a:tc>
                  <a:txBody>
                    <a:bodyPr/>
                    <a:lstStyle/>
                    <a:p>
                      <a:r>
                        <a:rPr lang="en-US" sz="2400">
                          <a:effectLst/>
                          <a:latin typeface="+mn-lt"/>
                        </a:rPr>
                        <a:t>Most popular reasons</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_________ ,_________ ,______________ </a:t>
                      </a:r>
                      <a:r>
                        <a:rPr lang="en-US" sz="2400" u="sng" dirty="0">
                          <a:effectLst/>
                          <a:latin typeface="+mn-lt"/>
                        </a:rPr>
                        <a:t>                 </a:t>
                      </a:r>
                      <a:r>
                        <a:rPr lang="en-US" sz="2400" dirty="0">
                          <a:effectLst/>
                          <a:latin typeface="+mn-lt"/>
                        </a:rPr>
                        <a:t> </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217924414"/>
                  </a:ext>
                </a:extLst>
              </a:tr>
              <a:tr h="536420">
                <a:tc>
                  <a:txBody>
                    <a:bodyPr/>
                    <a:lstStyle/>
                    <a:p>
                      <a:r>
                        <a:rPr lang="en-US" sz="2400" dirty="0">
                          <a:effectLst/>
                          <a:latin typeface="+mn-lt"/>
                        </a:rPr>
                        <a:t>Most stay for</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 __________ nights</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747316258"/>
                  </a:ext>
                </a:extLst>
              </a:tr>
              <a:tr h="734082">
                <a:tc>
                  <a:txBody>
                    <a:bodyPr/>
                    <a:lstStyle/>
                    <a:p>
                      <a:r>
                        <a:rPr lang="en-US" sz="2400">
                          <a:effectLst/>
                          <a:latin typeface="+mn-lt"/>
                        </a:rPr>
                        <a:t>Most popular destinations</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r>
                        <a:rPr lang="en-US" sz="2400" dirty="0">
                          <a:effectLst/>
                          <a:latin typeface="+mn-lt"/>
                        </a:rPr>
                        <a:t>_______, Melbourne, Great Barrier Reef, Uluru and _________</a:t>
                      </a:r>
                    </a:p>
                  </a:txBody>
                  <a:tcPr marL="41426" marR="4142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931608643"/>
                  </a:ext>
                </a:extLst>
              </a:tr>
            </a:tbl>
          </a:graphicData>
        </a:graphic>
      </p:graphicFrame>
    </p:spTree>
    <p:extLst>
      <p:ext uri="{BB962C8B-B14F-4D97-AF65-F5344CB8AC3E}">
        <p14:creationId xmlns:p14="http://schemas.microsoft.com/office/powerpoint/2010/main" val="21912689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37390"/>
            <a:ext cx="11893868" cy="80493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3.7	Writing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116173"/>
            <a:ext cx="11893868" cy="80493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3.7.1	Write a description of tourism in your in Lao PDR.</a:t>
            </a:r>
          </a:p>
        </p:txBody>
      </p:sp>
      <p:pic>
        <p:nvPicPr>
          <p:cNvPr id="5" name="Picture 4">
            <a:extLst>
              <a:ext uri="{FF2B5EF4-FFF2-40B4-BE49-F238E27FC236}">
                <a16:creationId xmlns:a16="http://schemas.microsoft.com/office/drawing/2014/main" id="{7E7A2BEB-3F6F-DE43-BDBF-50C5ED50A8E0}"/>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5525690" y="2094956"/>
            <a:ext cx="6517244" cy="46256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7F9EAD08-14AB-6545-91CF-486C19952062}"/>
              </a:ext>
            </a:extLst>
          </p:cNvPr>
          <p:cNvSpPr txBox="1"/>
          <p:nvPr/>
        </p:nvSpPr>
        <p:spPr>
          <a:xfrm>
            <a:off x="317500" y="3429000"/>
            <a:ext cx="3022600" cy="1828800"/>
          </a:xfrm>
          <a:prstGeom prst="rect">
            <a:avLst/>
          </a:prstGeom>
          <a:blipFill>
            <a:blip r:embed="rId5">
              <a:alphaModFix amt="50000"/>
            </a:blip>
            <a:tile tx="0" ty="0" sx="100000" sy="100000" flip="none" algn="tl"/>
          </a:blipFill>
          <a:ln w="15875">
            <a:solidFill>
              <a:schemeClr val="tx1"/>
            </a:solidFill>
          </a:ln>
        </p:spPr>
        <p:txBody>
          <a:bodyPr wrap="square" rtlCol="0" anchor="ctr">
            <a:noAutofit/>
          </a:bodyPr>
          <a:lstStyle/>
          <a:p>
            <a:pPr algn="ctr"/>
            <a:r>
              <a:rPr lang="en-TH" sz="4000" b="1" dirty="0"/>
              <a:t>The model</a:t>
            </a:r>
          </a:p>
        </p:txBody>
      </p:sp>
      <p:sp>
        <p:nvSpPr>
          <p:cNvPr id="7" name="Notched Right Arrow 6">
            <a:extLst>
              <a:ext uri="{FF2B5EF4-FFF2-40B4-BE49-F238E27FC236}">
                <a16:creationId xmlns:a16="http://schemas.microsoft.com/office/drawing/2014/main" id="{6C1DEDF6-6CFD-D94B-BB43-13B8C69337B3}"/>
              </a:ext>
            </a:extLst>
          </p:cNvPr>
          <p:cNvSpPr/>
          <p:nvPr/>
        </p:nvSpPr>
        <p:spPr>
          <a:xfrm>
            <a:off x="3410545" y="4089400"/>
            <a:ext cx="1993900" cy="508000"/>
          </a:xfrm>
          <a:prstGeom prst="notched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10423849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349250" y="117518"/>
            <a:ext cx="11493500" cy="80493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3.8	Assignments </a:t>
            </a:r>
          </a:p>
        </p:txBody>
      </p:sp>
      <p:sp>
        <p:nvSpPr>
          <p:cNvPr id="18" name="Rectangle 17">
            <a:extLst>
              <a:ext uri="{FF2B5EF4-FFF2-40B4-BE49-F238E27FC236}">
                <a16:creationId xmlns:a16="http://schemas.microsoft.com/office/drawing/2014/main" id="{11DDB35E-A9E1-6449-B6C3-EEC9055366B4}"/>
              </a:ext>
            </a:extLst>
          </p:cNvPr>
          <p:cNvSpPr/>
          <p:nvPr/>
        </p:nvSpPr>
        <p:spPr>
          <a:xfrm>
            <a:off x="349250" y="1076463"/>
            <a:ext cx="11493500" cy="1296827"/>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r>
              <a:rPr lang="en-US" sz="3600" b="1" u="sng" dirty="0">
                <a:solidFill>
                  <a:srgbClr val="00B050"/>
                </a:solidFill>
              </a:rPr>
              <a:t>3.8.1</a:t>
            </a:r>
            <a:r>
              <a:rPr lang="en-US" sz="3600" dirty="0">
                <a:solidFill>
                  <a:srgbClr val="00B050"/>
                </a:solidFill>
              </a:rPr>
              <a:t> Research three popular tourist attractions in your country. Complete the table</a:t>
            </a:r>
            <a:r>
              <a:rPr lang="en-US" dirty="0"/>
              <a:t>.</a:t>
            </a:r>
          </a:p>
        </p:txBody>
      </p:sp>
      <p:graphicFrame>
        <p:nvGraphicFramePr>
          <p:cNvPr id="11" name="Content Placeholder 10">
            <a:extLst>
              <a:ext uri="{FF2B5EF4-FFF2-40B4-BE49-F238E27FC236}">
                <a16:creationId xmlns:a16="http://schemas.microsoft.com/office/drawing/2014/main" id="{AF071E74-4E08-8447-B7C8-5B9F3ABB4FE6}"/>
              </a:ext>
            </a:extLst>
          </p:cNvPr>
          <p:cNvGraphicFramePr>
            <a:graphicFrameLocks noGrp="1"/>
          </p:cNvGraphicFramePr>
          <p:nvPr>
            <p:ph sz="half" idx="2"/>
            <p:extLst>
              <p:ext uri="{D42A27DB-BD31-4B8C-83A1-F6EECF244321}">
                <p14:modId xmlns:p14="http://schemas.microsoft.com/office/powerpoint/2010/main" val="3476893438"/>
              </p:ext>
            </p:extLst>
          </p:nvPr>
        </p:nvGraphicFramePr>
        <p:xfrm>
          <a:off x="349250" y="2552700"/>
          <a:ext cx="11493500" cy="4053840"/>
        </p:xfrm>
        <a:graphic>
          <a:graphicData uri="http://schemas.openxmlformats.org/drawingml/2006/table">
            <a:tbl>
              <a:tblPr firstRow="1" bandRow="1">
                <a:tableStyleId>{2D5ABB26-0587-4C30-8999-92F81FD0307C}</a:tableStyleId>
              </a:tblPr>
              <a:tblGrid>
                <a:gridCol w="3192383">
                  <a:extLst>
                    <a:ext uri="{9D8B030D-6E8A-4147-A177-3AD203B41FA5}">
                      <a16:colId xmlns:a16="http://schemas.microsoft.com/office/drawing/2014/main" val="1110888032"/>
                    </a:ext>
                  </a:extLst>
                </a:gridCol>
                <a:gridCol w="4097417">
                  <a:extLst>
                    <a:ext uri="{9D8B030D-6E8A-4147-A177-3AD203B41FA5}">
                      <a16:colId xmlns:a16="http://schemas.microsoft.com/office/drawing/2014/main" val="257597076"/>
                    </a:ext>
                  </a:extLst>
                </a:gridCol>
                <a:gridCol w="4203700">
                  <a:extLst>
                    <a:ext uri="{9D8B030D-6E8A-4147-A177-3AD203B41FA5}">
                      <a16:colId xmlns:a16="http://schemas.microsoft.com/office/drawing/2014/main" val="898434856"/>
                    </a:ext>
                  </a:extLst>
                </a:gridCol>
              </a:tblGrid>
              <a:tr h="883458">
                <a:tc>
                  <a:txBody>
                    <a:bodyPr/>
                    <a:lstStyle/>
                    <a:p>
                      <a:pPr algn="ctr"/>
                      <a:r>
                        <a:rPr lang="en-TH" sz="2800" dirty="0"/>
                        <a:t>Tourist attraction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r>
                        <a:rPr lang="en-TH" sz="2800" dirty="0"/>
                        <a:t>Number of visitors in a year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r>
                        <a:rPr lang="en-TH" sz="2800" dirty="0"/>
                        <a:t>Number of people working there in a year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3027890844"/>
                  </a:ext>
                </a:extLst>
              </a:tr>
              <a:tr h="444577">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675719363"/>
                  </a:ext>
                </a:extLst>
              </a:tr>
              <a:tr h="444577">
                <a:tc>
                  <a:txBody>
                    <a:bodyPr/>
                    <a:lstStyle/>
                    <a:p>
                      <a:pPr algn="ctr"/>
                      <a:endParaRPr lang="en-TH"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803333387"/>
                  </a:ext>
                </a:extLst>
              </a:tr>
              <a:tr h="444577">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758429713"/>
                  </a:ext>
                </a:extLst>
              </a:tr>
              <a:tr h="444577">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1395984003"/>
                  </a:ext>
                </a:extLst>
              </a:tr>
              <a:tr h="444577">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1341996624"/>
                  </a:ext>
                </a:extLst>
              </a:tr>
              <a:tr h="444577">
                <a:tc>
                  <a:txBody>
                    <a:bodyPr/>
                    <a:lstStyle/>
                    <a:p>
                      <a:pPr algn="ctr"/>
                      <a:endParaRPr lang="en-TH" sz="28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tc>
                  <a:txBody>
                    <a:bodyPr/>
                    <a:lstStyle/>
                    <a:p>
                      <a:pPr algn="ctr"/>
                      <a:endParaRPr lang="en-TH"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3">
                        <a:alphaModFix amt="50000"/>
                      </a:blip>
                      <a:tile tx="0" ty="0" sx="100000" sy="100000" flip="none" algn="tl"/>
                    </a:blipFill>
                  </a:tcPr>
                </a:tc>
                <a:extLst>
                  <a:ext uri="{0D108BD9-81ED-4DB2-BD59-A6C34878D82A}">
                    <a16:rowId xmlns:a16="http://schemas.microsoft.com/office/drawing/2014/main" val="2322502370"/>
                  </a:ext>
                </a:extLst>
              </a:tr>
            </a:tbl>
          </a:graphicData>
        </a:graphic>
      </p:graphicFrame>
    </p:spTree>
    <p:extLst>
      <p:ext uri="{BB962C8B-B14F-4D97-AF65-F5344CB8AC3E}">
        <p14:creationId xmlns:p14="http://schemas.microsoft.com/office/powerpoint/2010/main" val="18947721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blipFill>
            <a:blip r:embed="rId3">
              <a:alphaModFix amt="50000"/>
            </a:blip>
            <a:tile tx="0" ty="0" sx="100000" sy="100000" flip="none" algn="tl"/>
          </a:blipFill>
          <a:ln>
            <a:noFill/>
          </a:ln>
          <a:effectLst>
            <a:glow rad="12700">
              <a:srgbClr val="0070C0">
                <a:alpha val="40000"/>
              </a:srgbClr>
            </a:glow>
          </a:effectLst>
        </p:spPr>
        <p:txBody>
          <a:bodyPr>
            <a:normAutofit/>
          </a:bodyPr>
          <a:lstStyle/>
          <a:p>
            <a:pPr>
              <a:lnSpc>
                <a:spcPct val="200000"/>
              </a:lnSpc>
              <a:spcBef>
                <a:spcPts val="1200"/>
              </a:spcBef>
            </a:pPr>
            <a:r>
              <a:rPr lang="en-TH" sz="4000" b="1" dirty="0"/>
              <a:t>Lecture 4</a:t>
            </a:r>
            <a:br>
              <a:rPr lang="en-TH" sz="4000" b="1" dirty="0"/>
            </a:br>
            <a:r>
              <a:rPr lang="en-US" sz="4000" b="1" dirty="0"/>
              <a:t>You’re welcome!</a:t>
            </a:r>
            <a:endParaRPr lang="en-TH" sz="4000" b="1" dirty="0"/>
          </a:p>
        </p:txBody>
      </p:sp>
    </p:spTree>
    <p:extLst>
      <p:ext uri="{BB962C8B-B14F-4D97-AF65-F5344CB8AC3E}">
        <p14:creationId xmlns:p14="http://schemas.microsoft.com/office/powerpoint/2010/main" val="25543120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495300" y="146575"/>
            <a:ext cx="11339986"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8" name="Picture 7">
            <a:extLst>
              <a:ext uri="{FF2B5EF4-FFF2-40B4-BE49-F238E27FC236}">
                <a16:creationId xmlns:a16="http://schemas.microsoft.com/office/drawing/2014/main" id="{DF98BB93-DC06-644F-97D5-4DE72C1E5BC7}"/>
              </a:ext>
            </a:extLst>
          </p:cNvPr>
          <p:cNvPicPr>
            <a:picLocks noChangeAspect="1"/>
          </p:cNvPicPr>
          <p:nvPr/>
        </p:nvPicPr>
        <p:blipFill>
          <a:blip r:embed="rId3">
            <a:duotone>
              <a:prstClr val="black"/>
              <a:schemeClr val="accent5">
                <a:tint val="45000"/>
                <a:satMod val="400000"/>
              </a:schemeClr>
            </a:duotone>
          </a:blip>
          <a:stretch>
            <a:fillRect/>
          </a:stretch>
        </p:blipFill>
        <p:spPr>
          <a:xfrm>
            <a:off x="495300" y="1597014"/>
            <a:ext cx="11339986" cy="4863459"/>
          </a:xfrm>
          <a:prstGeom prst="rect">
            <a:avLst/>
          </a:prstGeom>
          <a:ln w="15875"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123672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730158"/>
            <a:ext cx="11842908" cy="5179495"/>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800" dirty="0"/>
              <a:t>The purpose of this lecture aims at focusing on the following points:</a:t>
            </a:r>
            <a:endParaRPr lang="en-TH" sz="3800" b="1" dirty="0"/>
          </a:p>
          <a:p>
            <a:pPr lvl="1">
              <a:lnSpc>
                <a:spcPct val="110000"/>
              </a:lnSpc>
              <a:buFont typeface="Lucida Grande" panose="020B0600040502020204" pitchFamily="34" charset="0"/>
              <a:buChar char="◇"/>
            </a:pPr>
            <a:r>
              <a:rPr lang="en-US" sz="3800" dirty="0"/>
              <a:t> Students will learn about </a:t>
            </a:r>
            <a:r>
              <a:rPr lang="en-US" sz="4000" dirty="0"/>
              <a:t>customer service</a:t>
            </a:r>
            <a:r>
              <a:rPr lang="en-US" sz="3800" dirty="0"/>
              <a:t>. </a:t>
            </a:r>
            <a:endParaRPr lang="en-TH" sz="3800" dirty="0"/>
          </a:p>
          <a:p>
            <a:pPr lvl="1">
              <a:lnSpc>
                <a:spcPct val="110000"/>
              </a:lnSpc>
              <a:buFont typeface="Lucida Grande" panose="020B0600040502020204" pitchFamily="34" charset="0"/>
              <a:buChar char="◇"/>
            </a:pPr>
            <a:r>
              <a:rPr lang="en-US" sz="3800" dirty="0"/>
              <a:t> Students will learn about </a:t>
            </a:r>
            <a:r>
              <a:rPr lang="en-US" sz="4000" dirty="0"/>
              <a:t>what makes hospitality companies successful.</a:t>
            </a:r>
          </a:p>
          <a:p>
            <a:pPr lvl="1">
              <a:lnSpc>
                <a:spcPct val="110000"/>
              </a:lnSpc>
              <a:buFont typeface="Lucida Grande" panose="020B0600040502020204" pitchFamily="34" charset="0"/>
              <a:buChar char="◇"/>
            </a:pPr>
            <a:r>
              <a:rPr lang="en-US" sz="3800" dirty="0"/>
              <a:t> Students will learn about the four Ps of marketing and the four Ps of hospitality.</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310968"/>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35281365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53649"/>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71289" y="1692475"/>
            <a:ext cx="11858867" cy="709076"/>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3.1.1 Match the photographs with words from the box.</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865289"/>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vocabulary</a:t>
            </a:r>
            <a:endParaRPr lang="en-US" sz="3200" dirty="0">
              <a:solidFill>
                <a:schemeClr val="tx1"/>
              </a:solidFill>
            </a:endParaRPr>
          </a:p>
        </p:txBody>
      </p:sp>
      <p:sp>
        <p:nvSpPr>
          <p:cNvPr id="12" name="TextBox 11">
            <a:extLst>
              <a:ext uri="{FF2B5EF4-FFF2-40B4-BE49-F238E27FC236}">
                <a16:creationId xmlns:a16="http://schemas.microsoft.com/office/drawing/2014/main" id="{2A5BF173-0419-7948-90FB-2DD90FC582C2}"/>
              </a:ext>
            </a:extLst>
          </p:cNvPr>
          <p:cNvSpPr txBox="1"/>
          <p:nvPr/>
        </p:nvSpPr>
        <p:spPr>
          <a:xfrm>
            <a:off x="9436100" y="2602255"/>
            <a:ext cx="2584612" cy="1473199"/>
          </a:xfrm>
          <a:prstGeom prst="rect">
            <a:avLst/>
          </a:prstGeom>
          <a:gradFill flip="none" rotWithShape="1">
            <a:gsLst>
              <a:gs pos="0">
                <a:schemeClr val="bg2">
                  <a:lumMod val="7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2700000" scaled="1"/>
            <a:tileRect/>
          </a:gradFill>
          <a:ln w="12700">
            <a:solidFill>
              <a:schemeClr val="tx1"/>
            </a:solidFill>
          </a:ln>
        </p:spPr>
        <p:txBody>
          <a:bodyPr wrap="square" rtlCol="0" anchor="ctr">
            <a:noAutofit/>
          </a:bodyPr>
          <a:lstStyle/>
          <a:p>
            <a:r>
              <a:rPr lang="en-TH" sz="2400" dirty="0"/>
              <a:t>The photographs are on pages 47-48 in the txetbooks.</a:t>
            </a:r>
          </a:p>
        </p:txBody>
      </p:sp>
      <p:sp>
        <p:nvSpPr>
          <p:cNvPr id="2" name="Rectangle 1">
            <a:extLst>
              <a:ext uri="{FF2B5EF4-FFF2-40B4-BE49-F238E27FC236}">
                <a16:creationId xmlns:a16="http://schemas.microsoft.com/office/drawing/2014/main" id="{1946B191-1232-CF44-95CF-901B6AF26A0F}"/>
              </a:ext>
            </a:extLst>
          </p:cNvPr>
          <p:cNvSpPr/>
          <p:nvPr/>
        </p:nvSpPr>
        <p:spPr>
          <a:xfrm>
            <a:off x="171288" y="2602255"/>
            <a:ext cx="5035711" cy="4031873"/>
          </a:xfrm>
          <a:prstGeom prst="rect">
            <a:avLst/>
          </a:prstGeom>
          <a:ln w="15875">
            <a:solidFill>
              <a:schemeClr val="tx1"/>
            </a:solidFill>
          </a:ln>
        </p:spPr>
        <p:txBody>
          <a:bodyPr wrap="square">
            <a:spAutoFit/>
          </a:bodyPr>
          <a:lstStyle/>
          <a:p>
            <a:pPr marL="457200" indent="-457200">
              <a:buFont typeface="Lucida Grande" panose="020B0600040502020204" pitchFamily="34" charset="0"/>
              <a:buChar char="◇"/>
            </a:pPr>
            <a:r>
              <a:rPr lang="en-US" sz="3200" dirty="0"/>
              <a:t> entertainment venue </a:t>
            </a:r>
          </a:p>
          <a:p>
            <a:pPr marL="457200" indent="-457200">
              <a:buFont typeface="Lucida Grande" panose="020B0600040502020204" pitchFamily="34" charset="0"/>
              <a:buChar char="◇"/>
            </a:pPr>
            <a:r>
              <a:rPr lang="en-US" sz="3200" dirty="0"/>
              <a:t> tourist office </a:t>
            </a:r>
          </a:p>
          <a:p>
            <a:pPr marL="457200" indent="-457200">
              <a:buFont typeface="Lucida Grande" panose="020B0600040502020204" pitchFamily="34" charset="0"/>
              <a:buChar char="◇"/>
            </a:pPr>
            <a:r>
              <a:rPr lang="en-US" sz="3200" dirty="0"/>
              <a:t> cafe </a:t>
            </a:r>
          </a:p>
          <a:p>
            <a:pPr marL="457200" indent="-457200">
              <a:buFont typeface="Lucida Grande" panose="020B0600040502020204" pitchFamily="34" charset="0"/>
              <a:buChar char="◇"/>
            </a:pPr>
            <a:r>
              <a:rPr lang="en-US" sz="3200" dirty="0"/>
              <a:t> </a:t>
            </a:r>
            <a:r>
              <a:rPr lang="en-US" sz="3200" strike="sngStrike" dirty="0"/>
              <a:t>accommodation</a:t>
            </a:r>
            <a:r>
              <a:rPr lang="en-US" sz="3200" dirty="0"/>
              <a:t> </a:t>
            </a:r>
          </a:p>
          <a:p>
            <a:pPr marL="457200" indent="-457200">
              <a:buFont typeface="Lucida Grande" panose="020B0600040502020204" pitchFamily="34" charset="0"/>
              <a:buChar char="◇"/>
            </a:pPr>
            <a:r>
              <a:rPr lang="en-US" sz="3200" dirty="0"/>
              <a:t> membership club </a:t>
            </a:r>
          </a:p>
          <a:p>
            <a:pPr marL="457200" indent="-457200">
              <a:buFont typeface="Lucida Grande" panose="020B0600040502020204" pitchFamily="34" charset="0"/>
              <a:buChar char="◇"/>
            </a:pPr>
            <a:r>
              <a:rPr lang="en-US" sz="3200" dirty="0"/>
              <a:t> restaurant </a:t>
            </a:r>
          </a:p>
          <a:p>
            <a:pPr marL="457200" indent="-457200">
              <a:buFont typeface="Lucida Grande" panose="020B0600040502020204" pitchFamily="34" charset="0"/>
              <a:buChar char="◇"/>
            </a:pPr>
            <a:r>
              <a:rPr lang="en-US" sz="3200" dirty="0"/>
              <a:t> street stall </a:t>
            </a:r>
          </a:p>
          <a:p>
            <a:pPr marL="457200" indent="-457200">
              <a:buFont typeface="Lucida Grande" panose="020B0600040502020204" pitchFamily="34" charset="0"/>
              <a:buChar char="◇"/>
            </a:pPr>
            <a:r>
              <a:rPr lang="en-US" sz="3200" dirty="0"/>
              <a:t> kiosk</a:t>
            </a:r>
            <a:endParaRPr lang="en-US" sz="3200" dirty="0">
              <a:effectLst/>
            </a:endParaRPr>
          </a:p>
        </p:txBody>
      </p:sp>
      <p:sp>
        <p:nvSpPr>
          <p:cNvPr id="13" name="Rectangle 12">
            <a:extLst>
              <a:ext uri="{FF2B5EF4-FFF2-40B4-BE49-F238E27FC236}">
                <a16:creationId xmlns:a16="http://schemas.microsoft.com/office/drawing/2014/main" id="{39298AC2-5190-EC4C-BF1B-DF9D39A0487F}"/>
              </a:ext>
            </a:extLst>
          </p:cNvPr>
          <p:cNvSpPr/>
          <p:nvPr/>
        </p:nvSpPr>
        <p:spPr>
          <a:xfrm>
            <a:off x="5568952" y="2602256"/>
            <a:ext cx="3670300" cy="4120774"/>
          </a:xfrm>
          <a:prstGeom prst="rect">
            <a:avLst/>
          </a:prstGeom>
          <a:ln w="15875">
            <a:solidFill>
              <a:schemeClr val="tx1"/>
            </a:solidFill>
          </a:ln>
        </p:spPr>
        <p:txBody>
          <a:bodyPr wrap="square" anchor="t">
            <a:noAutofit/>
          </a:bodyPr>
          <a:lstStyle/>
          <a:p>
            <a:pPr marL="514350" indent="-514350">
              <a:buAutoNum type="alphaUcPeriod"/>
            </a:pPr>
            <a:r>
              <a:rPr lang="en-US" sz="3200" i="1" u="sng" dirty="0">
                <a:solidFill>
                  <a:schemeClr val="accent1"/>
                </a:solidFill>
                <a:effectLst/>
              </a:rPr>
              <a:t>accommodation</a:t>
            </a:r>
          </a:p>
          <a:p>
            <a:pPr marL="514350" indent="-514350">
              <a:buAutoNum type="alphaUcPeriod"/>
            </a:pPr>
            <a:r>
              <a:rPr lang="en-US" sz="3200" dirty="0"/>
              <a:t>________</a:t>
            </a:r>
          </a:p>
          <a:p>
            <a:pPr marL="514350" indent="-514350">
              <a:buFontTx/>
              <a:buAutoNum type="alphaUcPeriod"/>
            </a:pPr>
            <a:r>
              <a:rPr lang="en-US" sz="3200" dirty="0"/>
              <a:t>________</a:t>
            </a:r>
          </a:p>
          <a:p>
            <a:pPr marL="514350" indent="-514350">
              <a:buFontTx/>
              <a:buAutoNum type="alphaUcPeriod"/>
            </a:pPr>
            <a:r>
              <a:rPr lang="en-US" sz="3200" dirty="0"/>
              <a:t>________</a:t>
            </a:r>
          </a:p>
          <a:p>
            <a:pPr marL="514350" indent="-514350">
              <a:buFontTx/>
              <a:buAutoNum type="alphaUcPeriod"/>
            </a:pPr>
            <a:r>
              <a:rPr lang="en-US" sz="3200" dirty="0"/>
              <a:t>________</a:t>
            </a:r>
          </a:p>
          <a:p>
            <a:pPr marL="514350" indent="-514350">
              <a:buFontTx/>
              <a:buAutoNum type="alphaUcPeriod"/>
            </a:pPr>
            <a:r>
              <a:rPr lang="en-US" sz="3200" dirty="0"/>
              <a:t>________</a:t>
            </a:r>
          </a:p>
          <a:p>
            <a:pPr marL="514350" indent="-514350">
              <a:buFontTx/>
              <a:buAutoNum type="alphaUcPeriod"/>
            </a:pPr>
            <a:r>
              <a:rPr lang="en-US" sz="3200" dirty="0"/>
              <a:t>________</a:t>
            </a:r>
          </a:p>
          <a:p>
            <a:pPr marL="514350" indent="-514350">
              <a:buFontTx/>
              <a:buAutoNum type="alphaUcPeriod"/>
            </a:pPr>
            <a:r>
              <a:rPr lang="en-US" sz="3200" dirty="0"/>
              <a:t>________</a:t>
            </a:r>
          </a:p>
        </p:txBody>
      </p:sp>
      <p:sp>
        <p:nvSpPr>
          <p:cNvPr id="5" name="Bent Arrow 4">
            <a:extLst>
              <a:ext uri="{FF2B5EF4-FFF2-40B4-BE49-F238E27FC236}">
                <a16:creationId xmlns:a16="http://schemas.microsoft.com/office/drawing/2014/main" id="{D0FDE16D-D4C2-0344-8881-B107C5B42255}"/>
              </a:ext>
            </a:extLst>
          </p:cNvPr>
          <p:cNvSpPr/>
          <p:nvPr/>
        </p:nvSpPr>
        <p:spPr>
          <a:xfrm rot="10800000">
            <a:off x="9347200" y="4116543"/>
            <a:ext cx="1381206" cy="950757"/>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solidFill>
                <a:schemeClr val="tx1"/>
              </a:solidFill>
            </a:endParaRPr>
          </a:p>
        </p:txBody>
      </p:sp>
    </p:spTree>
    <p:extLst>
      <p:ext uri="{BB962C8B-B14F-4D97-AF65-F5344CB8AC3E}">
        <p14:creationId xmlns:p14="http://schemas.microsoft.com/office/powerpoint/2010/main" val="391563532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71288" y="358975"/>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3.1.2 Think about the hospitality in Luang Prabang. Complete the table.</a:t>
            </a:r>
          </a:p>
        </p:txBody>
      </p:sp>
      <p:pic>
        <p:nvPicPr>
          <p:cNvPr id="7" name="Picture 6">
            <a:extLst>
              <a:ext uri="{FF2B5EF4-FFF2-40B4-BE49-F238E27FC236}">
                <a16:creationId xmlns:a16="http://schemas.microsoft.com/office/drawing/2014/main" id="{868485FD-2FF9-DE44-888F-F021AFB66743}"/>
              </a:ext>
            </a:extLst>
          </p:cNvPr>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171288" y="1587500"/>
            <a:ext cx="11854980" cy="4813300"/>
          </a:xfrm>
          <a:prstGeom prst="rect">
            <a:avLst/>
          </a:prstGeom>
          <a:ln w="12700">
            <a:solidFill>
              <a:schemeClr val="tx1"/>
            </a:solidFill>
          </a:ln>
        </p:spPr>
      </p:pic>
    </p:spTree>
    <p:extLst>
      <p:ext uri="{BB962C8B-B14F-4D97-AF65-F5344CB8AC3E}">
        <p14:creationId xmlns:p14="http://schemas.microsoft.com/office/powerpoint/2010/main" val="16269161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284122" y="168475"/>
            <a:ext cx="11623755"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3.1.3 Find an adjective from the box for each set of nouns.</a:t>
            </a:r>
          </a:p>
        </p:txBody>
      </p:sp>
      <p:sp>
        <p:nvSpPr>
          <p:cNvPr id="4" name="Content Placeholder 2">
            <a:extLst>
              <a:ext uri="{FF2B5EF4-FFF2-40B4-BE49-F238E27FC236}">
                <a16:creationId xmlns:a16="http://schemas.microsoft.com/office/drawing/2014/main" id="{6473644D-899D-A24E-ADEA-93719A611754}"/>
              </a:ext>
            </a:extLst>
          </p:cNvPr>
          <p:cNvSpPr txBox="1">
            <a:spLocks/>
          </p:cNvSpPr>
          <p:nvPr/>
        </p:nvSpPr>
        <p:spPr>
          <a:xfrm>
            <a:off x="284122" y="1471414"/>
            <a:ext cx="11623755" cy="903486"/>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w="12700">
            <a:solidFill>
              <a:schemeClr val="tx1"/>
            </a:solidFill>
          </a:ln>
        </p:spPr>
        <p:txBody>
          <a:bodyPr vert="horz"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US" sz="2800" dirty="0"/>
              <a:t>reliable	</a:t>
            </a:r>
            <a:r>
              <a:rPr lang="en-US" sz="2800" strike="sngStrike" dirty="0"/>
              <a:t>successful</a:t>
            </a:r>
            <a:r>
              <a:rPr lang="en-US" sz="2800" dirty="0"/>
              <a:t>		difficult		high		easy 		</a:t>
            </a:r>
          </a:p>
          <a:p>
            <a:pPr marL="0" indent="0">
              <a:buNone/>
            </a:pPr>
            <a:r>
              <a:rPr lang="en-US" sz="2800" dirty="0"/>
              <a:t>new</a:t>
            </a:r>
          </a:p>
        </p:txBody>
      </p:sp>
      <p:pic>
        <p:nvPicPr>
          <p:cNvPr id="3" name="Picture 2">
            <a:extLst>
              <a:ext uri="{FF2B5EF4-FFF2-40B4-BE49-F238E27FC236}">
                <a16:creationId xmlns:a16="http://schemas.microsoft.com/office/drawing/2014/main" id="{98420477-E86E-4B45-ADD7-ACF21C7E7913}"/>
              </a:ext>
            </a:extLst>
          </p:cNvPr>
          <p:cNvPicPr>
            <a:picLocks noChangeAspect="1"/>
          </p:cNvPicPr>
          <p:nvPr/>
        </p:nvPicPr>
        <p:blipFill>
          <a:blip r:embed="rId3">
            <a:duotone>
              <a:schemeClr val="accent3">
                <a:shade val="45000"/>
                <a:satMod val="135000"/>
              </a:schemeClr>
              <a:prstClr val="white"/>
            </a:duotone>
          </a:blip>
          <a:stretch>
            <a:fillRect/>
          </a:stretch>
        </p:blipFill>
        <p:spPr>
          <a:xfrm>
            <a:off x="241624" y="2600621"/>
            <a:ext cx="11666253" cy="3063580"/>
          </a:xfrm>
          <a:prstGeom prst="rect">
            <a:avLst/>
          </a:prstGeom>
          <a:ln w="12700">
            <a:solidFill>
              <a:schemeClr val="tx1"/>
            </a:solidFill>
          </a:ln>
        </p:spPr>
      </p:pic>
    </p:spTree>
    <p:extLst>
      <p:ext uri="{BB962C8B-B14F-4D97-AF65-F5344CB8AC3E}">
        <p14:creationId xmlns:p14="http://schemas.microsoft.com/office/powerpoint/2010/main" val="7639973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215901" y="192422"/>
            <a:ext cx="11760198" cy="646331"/>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Pronunciation</a:t>
            </a:r>
            <a:endParaRPr lang="en-US" sz="3200" dirty="0">
              <a:solidFill>
                <a:schemeClr val="tx1"/>
              </a:solidFill>
            </a:endParaRPr>
          </a:p>
        </p:txBody>
      </p:sp>
      <p:sp>
        <p:nvSpPr>
          <p:cNvPr id="18" name="Rectangle 17">
            <a:extLst>
              <a:ext uri="{FF2B5EF4-FFF2-40B4-BE49-F238E27FC236}">
                <a16:creationId xmlns:a16="http://schemas.microsoft.com/office/drawing/2014/main" id="{11DDB35E-A9E1-6449-B6C3-EEC9055366B4}"/>
              </a:ext>
            </a:extLst>
          </p:cNvPr>
          <p:cNvSpPr/>
          <p:nvPr/>
        </p:nvSpPr>
        <p:spPr>
          <a:xfrm>
            <a:off x="215901" y="1033395"/>
            <a:ext cx="11760198" cy="681100"/>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000" b="1" u="sng" dirty="0">
                <a:solidFill>
                  <a:srgbClr val="00B050"/>
                </a:solidFill>
                <a:latin typeface="Times New Roman" panose="02020603050405020304" pitchFamily="18" charset="0"/>
              </a:rPr>
              <a:t>3.2.1	</a:t>
            </a:r>
            <a:r>
              <a:rPr lang="en-US" sz="3200" b="1" u="sng" dirty="0">
                <a:solidFill>
                  <a:srgbClr val="00B050"/>
                </a:solidFill>
                <a:latin typeface="Times New Roman" panose="02020603050405020304" pitchFamily="18" charset="0"/>
              </a:rPr>
              <a:t> Pronunciation: Saying schwa </a:t>
            </a:r>
            <a:endParaRPr lang="en-US" sz="3000" b="1" u="sng" dirty="0">
              <a:solidFill>
                <a:srgbClr val="00B050"/>
              </a:solidFill>
              <a:latin typeface="Times New Roman" panose="02020603050405020304" pitchFamily="18" charset="0"/>
            </a:endParaRPr>
          </a:p>
        </p:txBody>
      </p:sp>
      <p:sp>
        <p:nvSpPr>
          <p:cNvPr id="4" name="Rectangle 3">
            <a:extLst>
              <a:ext uri="{FF2B5EF4-FFF2-40B4-BE49-F238E27FC236}">
                <a16:creationId xmlns:a16="http://schemas.microsoft.com/office/drawing/2014/main" id="{61B9766F-D4BF-E14E-84EB-820F8D3C1C80}"/>
              </a:ext>
            </a:extLst>
          </p:cNvPr>
          <p:cNvSpPr/>
          <p:nvPr/>
        </p:nvSpPr>
        <p:spPr>
          <a:xfrm>
            <a:off x="215901" y="1861668"/>
            <a:ext cx="9880599" cy="4555093"/>
          </a:xfrm>
          <a:prstGeom prst="rect">
            <a:avLst/>
          </a:prstGeom>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ln w="12700">
            <a:solidFill>
              <a:schemeClr val="tx1"/>
            </a:solidFill>
          </a:ln>
        </p:spPr>
        <p:txBody>
          <a:bodyPr wrap="square">
            <a:spAutoFit/>
          </a:bodyPr>
          <a:lstStyle/>
          <a:p>
            <a:pPr marL="457200" indent="-457200">
              <a:spcAft>
                <a:spcPts val="1200"/>
              </a:spcAft>
              <a:buFont typeface="Apple SD Gothic Neo Regular" panose="02000300000000000000" pitchFamily="2" charset="-127"/>
              <a:buChar char="◇"/>
            </a:pPr>
            <a:r>
              <a:rPr lang="en-US" sz="3000" dirty="0"/>
              <a:t>Many words in English with two or more syllables have the sound /</a:t>
            </a:r>
            <a:r>
              <a:rPr lang="en-US" sz="3000" dirty="0" err="1"/>
              <a:t>ə</a:t>
            </a:r>
            <a:r>
              <a:rPr lang="en-US" sz="3000" dirty="0"/>
              <a:t>/ (schwa). Unstressed vowels often have this sound.</a:t>
            </a:r>
          </a:p>
          <a:p>
            <a:pPr marL="457200" indent="-457200">
              <a:spcAft>
                <a:spcPts val="1200"/>
              </a:spcAft>
              <a:buFont typeface="Apple SD Gothic Neo Regular" panose="02000300000000000000" pitchFamily="2" charset="-127"/>
              <a:buChar char="◇"/>
            </a:pPr>
            <a:r>
              <a:rPr lang="en-US" sz="3000" dirty="0"/>
              <a:t>All the final syllables below have schwa. Sometimes other syllables have schwa, too.</a:t>
            </a:r>
          </a:p>
          <a:p>
            <a:r>
              <a:rPr lang="en-US" sz="3000" dirty="0"/>
              <a:t>			</a:t>
            </a:r>
            <a:r>
              <a:rPr lang="en-US" sz="3000" i="1" dirty="0"/>
              <a:t>ex</a:t>
            </a:r>
            <a:r>
              <a:rPr lang="en-US" sz="3000" b="1" i="1" dirty="0"/>
              <a:t>tra</a:t>
            </a:r>
            <a:r>
              <a:rPr lang="en-US" sz="3000" i="1" dirty="0"/>
              <a:t>			dou</a:t>
            </a:r>
            <a:r>
              <a:rPr lang="en-US" sz="3000" b="1" i="1" dirty="0"/>
              <a:t>ble</a:t>
            </a:r>
          </a:p>
          <a:p>
            <a:r>
              <a:rPr lang="en-US" sz="3000" i="1" dirty="0"/>
              <a:t>			</a:t>
            </a:r>
            <a:r>
              <a:rPr lang="en-US" sz="3000" i="1" dirty="0" err="1"/>
              <a:t>cen</a:t>
            </a:r>
            <a:r>
              <a:rPr lang="en-US" sz="3000" b="1" i="1" dirty="0" err="1"/>
              <a:t>tre</a:t>
            </a:r>
            <a:r>
              <a:rPr lang="en-US" sz="3000" i="1" dirty="0"/>
              <a:t> 			pic</a:t>
            </a:r>
            <a:r>
              <a:rPr lang="en-US" sz="3000" b="1" i="1" dirty="0"/>
              <a:t>ture</a:t>
            </a:r>
          </a:p>
          <a:p>
            <a:r>
              <a:rPr lang="en-US" sz="3000" i="1" dirty="0"/>
              <a:t>			on</a:t>
            </a:r>
            <a:r>
              <a:rPr lang="en-US" sz="3000" b="1" i="1" dirty="0"/>
              <a:t>ion</a:t>
            </a:r>
            <a:r>
              <a:rPr lang="en-US" sz="3000" i="1" dirty="0"/>
              <a:t> 			</a:t>
            </a:r>
            <a:r>
              <a:rPr lang="en-US" sz="3000" i="1" dirty="0" err="1"/>
              <a:t>centime</a:t>
            </a:r>
            <a:r>
              <a:rPr lang="en-US" sz="3000" b="1" i="1" dirty="0" err="1"/>
              <a:t>tre</a:t>
            </a:r>
            <a:endParaRPr lang="en-US" sz="3000" b="1" i="1" dirty="0"/>
          </a:p>
          <a:p>
            <a:r>
              <a:rPr lang="en-US" sz="3000" i="1" dirty="0"/>
              <a:t>			sa</a:t>
            </a:r>
            <a:r>
              <a:rPr lang="en-US" sz="3000" b="1" i="1" dirty="0"/>
              <a:t>lad</a:t>
            </a:r>
            <a:r>
              <a:rPr lang="en-US" sz="3000" i="1" dirty="0"/>
              <a:t> 			co</a:t>
            </a:r>
            <a:r>
              <a:rPr lang="en-US" sz="3000" b="1" i="1" dirty="0"/>
              <a:t>la</a:t>
            </a:r>
          </a:p>
        </p:txBody>
      </p:sp>
      <p:sp>
        <p:nvSpPr>
          <p:cNvPr id="6" name="TextBox 5">
            <a:extLst>
              <a:ext uri="{FF2B5EF4-FFF2-40B4-BE49-F238E27FC236}">
                <a16:creationId xmlns:a16="http://schemas.microsoft.com/office/drawing/2014/main" id="{5FDB8C2A-8EB5-B04F-8238-A460346DBA88}"/>
              </a:ext>
            </a:extLst>
          </p:cNvPr>
          <p:cNvSpPr txBox="1"/>
          <p:nvPr/>
        </p:nvSpPr>
        <p:spPr>
          <a:xfrm>
            <a:off x="10413999" y="4717218"/>
            <a:ext cx="1422400" cy="1384995"/>
          </a:xfrm>
          <a:prstGeom prst="rect">
            <a:avLst/>
          </a:prstGeom>
          <a:blipFill>
            <a:blip r:embed="rId3">
              <a:alphaModFix amt="50000"/>
            </a:blip>
            <a:tile tx="0" ty="0" sx="100000" sy="100000" flip="none" algn="tl"/>
          </a:blipFill>
        </p:spPr>
        <p:txBody>
          <a:bodyPr wrap="square" rtlCol="0" anchor="ctr">
            <a:spAutoFit/>
          </a:bodyPr>
          <a:lstStyle/>
          <a:p>
            <a:pPr algn="ctr"/>
            <a:r>
              <a:rPr lang="en-US" sz="2800" b="1" dirty="0">
                <a:latin typeface="Times New Roman" panose="02020603050405020304" pitchFamily="18" charset="0"/>
              </a:rPr>
              <a:t>Listen &amp; repeat.</a:t>
            </a:r>
          </a:p>
        </p:txBody>
      </p:sp>
      <p:sp>
        <p:nvSpPr>
          <p:cNvPr id="11" name="Right Brace 10">
            <a:extLst>
              <a:ext uri="{FF2B5EF4-FFF2-40B4-BE49-F238E27FC236}">
                <a16:creationId xmlns:a16="http://schemas.microsoft.com/office/drawing/2014/main" id="{C020CB2A-126B-004B-8DEE-BA5D72C27D8B}"/>
              </a:ext>
            </a:extLst>
          </p:cNvPr>
          <p:cNvSpPr/>
          <p:nvPr/>
        </p:nvSpPr>
        <p:spPr>
          <a:xfrm>
            <a:off x="5895974" y="4660596"/>
            <a:ext cx="400051" cy="1498240"/>
          </a:xfrm>
          <a:prstGeom prst="rightBrace">
            <a:avLst/>
          </a:prstGeom>
          <a:ln w="50800" cmpd="sng">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TH" dirty="0">
              <a:ln>
                <a:solidFill>
                  <a:srgbClr val="FF0000"/>
                </a:solidFill>
              </a:ln>
              <a:solidFill>
                <a:srgbClr val="FF0000"/>
              </a:solidFill>
            </a:endParaRPr>
          </a:p>
        </p:txBody>
      </p:sp>
      <p:cxnSp>
        <p:nvCxnSpPr>
          <p:cNvPr id="12" name="Straight Arrow Connector 11">
            <a:extLst>
              <a:ext uri="{FF2B5EF4-FFF2-40B4-BE49-F238E27FC236}">
                <a16:creationId xmlns:a16="http://schemas.microsoft.com/office/drawing/2014/main" id="{13B4CA2C-D539-3740-8603-69F6772FF273}"/>
              </a:ext>
            </a:extLst>
          </p:cNvPr>
          <p:cNvCxnSpPr>
            <a:cxnSpLocks/>
            <a:stCxn id="6" idx="1"/>
          </p:cNvCxnSpPr>
          <p:nvPr/>
        </p:nvCxnSpPr>
        <p:spPr>
          <a:xfrm flipH="1">
            <a:off x="6388101" y="5409716"/>
            <a:ext cx="4025898" cy="0"/>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9433464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340018"/>
            <a:ext cx="11893868" cy="71792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grammar</a:t>
            </a:r>
            <a:endParaRPr lang="en-US" sz="3200" dirty="0">
              <a:solidFill>
                <a:schemeClr val="tx1"/>
              </a:solidFill>
            </a:endParaRPr>
          </a:p>
        </p:txBody>
      </p:sp>
      <p:sp>
        <p:nvSpPr>
          <p:cNvPr id="21" name="Rectangle 20">
            <a:extLst>
              <a:ext uri="{FF2B5EF4-FFF2-40B4-BE49-F238E27FC236}">
                <a16:creationId xmlns:a16="http://schemas.microsoft.com/office/drawing/2014/main" id="{21DDF5FA-873F-5446-A9DE-6F21055151B6}"/>
              </a:ext>
            </a:extLst>
          </p:cNvPr>
          <p:cNvSpPr/>
          <p:nvPr/>
        </p:nvSpPr>
        <p:spPr>
          <a:xfrm>
            <a:off x="149067" y="1314489"/>
            <a:ext cx="11893868" cy="71792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a:solidFill>
              <a:schemeClr val="tx1"/>
            </a:solidFill>
          </a:ln>
        </p:spPr>
        <p:txBody>
          <a:bodyPr anchor="ctr">
            <a:noAutofit/>
          </a:bodyPr>
          <a:lstStyle/>
          <a:p>
            <a:pPr>
              <a:spcAft>
                <a:spcPts val="1200"/>
              </a:spcAft>
            </a:pPr>
            <a:r>
              <a:rPr lang="en-US" sz="3200" b="1" u="sng" dirty="0">
                <a:solidFill>
                  <a:srgbClr val="00B050"/>
                </a:solidFill>
                <a:latin typeface="Times New Roman" panose="02020603050405020304" pitchFamily="18" charset="0"/>
              </a:rPr>
              <a:t>3.3.1	Grammar for listening: Predicting the next word.</a:t>
            </a:r>
          </a:p>
        </p:txBody>
      </p:sp>
      <p:sp>
        <p:nvSpPr>
          <p:cNvPr id="4" name="Rectangle 3">
            <a:extLst>
              <a:ext uri="{FF2B5EF4-FFF2-40B4-BE49-F238E27FC236}">
                <a16:creationId xmlns:a16="http://schemas.microsoft.com/office/drawing/2014/main" id="{81C100AF-2A7B-B142-95C1-82E37671E199}"/>
              </a:ext>
            </a:extLst>
          </p:cNvPr>
          <p:cNvSpPr/>
          <p:nvPr/>
        </p:nvSpPr>
        <p:spPr>
          <a:xfrm>
            <a:off x="149066" y="2411854"/>
            <a:ext cx="4800911" cy="4247317"/>
          </a:xfrm>
          <a:prstGeom prst="rect">
            <a:avLst/>
          </a:prstGeom>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ln>
            <a:solidFill>
              <a:schemeClr val="tx1">
                <a:alpha val="99000"/>
              </a:schemeClr>
            </a:solidFill>
          </a:ln>
        </p:spPr>
        <p:txBody>
          <a:bodyPr wrap="square">
            <a:spAutoFit/>
          </a:bodyPr>
          <a:lstStyle/>
          <a:p>
            <a:pPr marL="457200" indent="-457200">
              <a:buFont typeface="Lucida Grande" panose="020B0600040502020204" pitchFamily="34" charset="0"/>
              <a:buChar char="◇"/>
            </a:pPr>
            <a:r>
              <a:rPr lang="en-US" sz="3000" dirty="0"/>
              <a:t>Students must learn to predict information during listening. </a:t>
            </a:r>
            <a:r>
              <a:rPr lang="en-US" sz="3000" i="1" u="sng" dirty="0">
                <a:highlight>
                  <a:srgbClr val="FFFF00"/>
                </a:highlight>
              </a:rPr>
              <a:t>This is active listening.</a:t>
            </a:r>
          </a:p>
          <a:p>
            <a:pPr marL="457200" indent="-457200">
              <a:buFont typeface="Lucida Grande" panose="020B0600040502020204" pitchFamily="34" charset="0"/>
              <a:buChar char="◇"/>
            </a:pPr>
            <a:r>
              <a:rPr lang="en-US" sz="3000" dirty="0"/>
              <a:t>The grammar of the sentence helps you. The vocabulary in the sentence helps you, too.</a:t>
            </a:r>
            <a:r>
              <a:rPr lang="en-US" sz="3000" i="1" dirty="0"/>
              <a:t> </a:t>
            </a:r>
          </a:p>
        </p:txBody>
      </p:sp>
      <p:sp>
        <p:nvSpPr>
          <p:cNvPr id="5" name="Rectangle 4">
            <a:extLst>
              <a:ext uri="{FF2B5EF4-FFF2-40B4-BE49-F238E27FC236}">
                <a16:creationId xmlns:a16="http://schemas.microsoft.com/office/drawing/2014/main" id="{4051847F-39BA-384C-91FC-2BDE2F573060}"/>
              </a:ext>
            </a:extLst>
          </p:cNvPr>
          <p:cNvSpPr/>
          <p:nvPr/>
        </p:nvSpPr>
        <p:spPr>
          <a:xfrm>
            <a:off x="7505700" y="2288960"/>
            <a:ext cx="4537233" cy="1938992"/>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w="12700">
            <a:solidFill>
              <a:schemeClr val="tx1"/>
            </a:solidFill>
          </a:ln>
        </p:spPr>
        <p:txBody>
          <a:bodyPr wrap="square">
            <a:spAutoFit/>
          </a:bodyPr>
          <a:lstStyle/>
          <a:p>
            <a:r>
              <a:rPr lang="en-US" sz="3000" dirty="0"/>
              <a:t>Listen to five sentences from the talk. Choose the best word to complete each sentence. </a:t>
            </a:r>
          </a:p>
        </p:txBody>
      </p:sp>
      <p:sp>
        <p:nvSpPr>
          <p:cNvPr id="8" name="Rectangle 7">
            <a:extLst>
              <a:ext uri="{FF2B5EF4-FFF2-40B4-BE49-F238E27FC236}">
                <a16:creationId xmlns:a16="http://schemas.microsoft.com/office/drawing/2014/main" id="{BE89AE98-058F-B546-BD93-37720AD55006}"/>
              </a:ext>
            </a:extLst>
          </p:cNvPr>
          <p:cNvSpPr/>
          <p:nvPr/>
        </p:nvSpPr>
        <p:spPr>
          <a:xfrm>
            <a:off x="7505700" y="4484498"/>
            <a:ext cx="4537233" cy="2246769"/>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ln w="12700">
            <a:solidFill>
              <a:schemeClr val="tx1"/>
            </a:solidFill>
          </a:ln>
        </p:spPr>
        <p:txBody>
          <a:bodyPr wrap="square">
            <a:spAutoFit/>
          </a:bodyPr>
          <a:lstStyle/>
          <a:p>
            <a:r>
              <a:rPr lang="en-US" sz="2800" dirty="0"/>
              <a:t>☐	extras</a:t>
            </a:r>
          </a:p>
          <a:p>
            <a:r>
              <a:rPr lang="en-US" sz="2800" dirty="0"/>
              <a:t>☐	reputation </a:t>
            </a:r>
          </a:p>
          <a:p>
            <a:r>
              <a:rPr lang="en-US" sz="2800" dirty="0"/>
              <a:t>☐	employees</a:t>
            </a:r>
          </a:p>
          <a:p>
            <a:r>
              <a:rPr lang="en-US" sz="2800" dirty="0"/>
              <a:t>☐	locations</a:t>
            </a:r>
          </a:p>
          <a:p>
            <a:r>
              <a:rPr lang="en-US" sz="2800" dirty="0"/>
              <a:t>☐	important</a:t>
            </a:r>
          </a:p>
        </p:txBody>
      </p:sp>
      <p:sp>
        <p:nvSpPr>
          <p:cNvPr id="11" name="Right Arrow 10">
            <a:extLst>
              <a:ext uri="{FF2B5EF4-FFF2-40B4-BE49-F238E27FC236}">
                <a16:creationId xmlns:a16="http://schemas.microsoft.com/office/drawing/2014/main" id="{35DD5835-8541-0C4C-9D81-8E0DED70D76B}"/>
              </a:ext>
            </a:extLst>
          </p:cNvPr>
          <p:cNvSpPr/>
          <p:nvPr/>
        </p:nvSpPr>
        <p:spPr>
          <a:xfrm>
            <a:off x="5003800" y="4033862"/>
            <a:ext cx="1374932"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
        <p:nvSpPr>
          <p:cNvPr id="12" name="Right Brace 11">
            <a:extLst>
              <a:ext uri="{FF2B5EF4-FFF2-40B4-BE49-F238E27FC236}">
                <a16:creationId xmlns:a16="http://schemas.microsoft.com/office/drawing/2014/main" id="{1C430869-D49F-6B49-B32E-637D80479940}"/>
              </a:ext>
            </a:extLst>
          </p:cNvPr>
          <p:cNvSpPr/>
          <p:nvPr/>
        </p:nvSpPr>
        <p:spPr>
          <a:xfrm flipH="1">
            <a:off x="6432554" y="2314360"/>
            <a:ext cx="1057434" cy="4442307"/>
          </a:xfrm>
          <a:prstGeom prst="rightBrace">
            <a:avLst/>
          </a:prstGeom>
          <a:ln w="50800" cmpd="sng">
            <a:solidFill>
              <a:srgbClr val="FF0000"/>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en-TH" dirty="0">
              <a:ln>
                <a:solidFill>
                  <a:srgbClr val="FF0000"/>
                </a:solidFill>
              </a:ln>
              <a:solidFill>
                <a:srgbClr val="FF0000"/>
              </a:solidFill>
            </a:endParaRPr>
          </a:p>
        </p:txBody>
      </p:sp>
      <mc:AlternateContent xmlns:mc="http://schemas.openxmlformats.org/markup-compatibility/2006" xmlns:p14="http://schemas.microsoft.com/office/powerpoint/2010/main">
        <mc:Choice Requires="p14">
          <p:contentPart p14:bwMode="auto" r:id="rId3">
            <p14:nvContentPartPr>
              <p14:cNvPr id="22" name="Ink 21">
                <a:extLst>
                  <a:ext uri="{FF2B5EF4-FFF2-40B4-BE49-F238E27FC236}">
                    <a16:creationId xmlns:a16="http://schemas.microsoft.com/office/drawing/2014/main" id="{16F39389-E74C-8043-9E3F-6CAC7A4352F4}"/>
                  </a:ext>
                </a:extLst>
              </p14:cNvPr>
              <p14:cNvContentPartPr/>
              <p14:nvPr/>
            </p14:nvContentPartPr>
            <p14:xfrm>
              <a:off x="7711760" y="5483780"/>
              <a:ext cx="66240" cy="297360"/>
            </p14:xfrm>
          </p:contentPart>
        </mc:Choice>
        <mc:Fallback xmlns="">
          <p:pic>
            <p:nvPicPr>
              <p:cNvPr id="22" name="Ink 21">
                <a:extLst>
                  <a:ext uri="{FF2B5EF4-FFF2-40B4-BE49-F238E27FC236}">
                    <a16:creationId xmlns:a16="http://schemas.microsoft.com/office/drawing/2014/main" id="{16F39389-E74C-8043-9E3F-6CAC7A4352F4}"/>
                  </a:ext>
                </a:extLst>
              </p:cNvPr>
              <p:cNvPicPr/>
              <p:nvPr/>
            </p:nvPicPr>
            <p:blipFill>
              <a:blip r:embed="rId4"/>
              <a:stretch>
                <a:fillRect/>
              </a:stretch>
            </p:blipFill>
            <p:spPr>
              <a:xfrm>
                <a:off x="7693760" y="5465780"/>
                <a:ext cx="101880" cy="333000"/>
              </a:xfrm>
              <a:prstGeom prst="rect">
                <a:avLst/>
              </a:prstGeom>
            </p:spPr>
          </p:pic>
        </mc:Fallback>
      </mc:AlternateContent>
    </p:spTree>
    <p:extLst>
      <p:ext uri="{BB962C8B-B14F-4D97-AF65-F5344CB8AC3E}">
        <p14:creationId xmlns:p14="http://schemas.microsoft.com/office/powerpoint/2010/main" val="40242061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98143"/>
            <a:ext cx="11893868" cy="113877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3.4	 Listening skill: Making notes during a talk</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555243"/>
            <a:ext cx="11893868" cy="835257"/>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3.4.1 Making notes during a talk. Listen to signposts </a:t>
            </a:r>
            <a:endParaRPr lang="en-US" sz="3000" b="1" dirty="0">
              <a:solidFill>
                <a:srgbClr val="FF0000"/>
              </a:solidFill>
              <a:latin typeface="Times New Roman" panose="02020603050405020304" pitchFamily="18" charset="0"/>
            </a:endParaRPr>
          </a:p>
        </p:txBody>
      </p:sp>
      <p:pic>
        <p:nvPicPr>
          <p:cNvPr id="5" name="Picture 4">
            <a:extLst>
              <a:ext uri="{FF2B5EF4-FFF2-40B4-BE49-F238E27FC236}">
                <a16:creationId xmlns:a16="http://schemas.microsoft.com/office/drawing/2014/main" id="{A6D569A3-A5E3-8845-B526-CA2F85528861}"/>
              </a:ext>
            </a:extLst>
          </p:cNvPr>
          <p:cNvPicPr>
            <a:picLocks noChangeAspect="1"/>
          </p:cNvPicPr>
          <p:nvPr/>
        </p:nvPicPr>
        <p:blipFill>
          <a:blip r:embed="rId3">
            <a:alphaModFix amt="70000"/>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04673" y="2608827"/>
            <a:ext cx="11838261" cy="3378200"/>
          </a:xfrm>
          <a:prstGeom prst="rect">
            <a:avLst/>
          </a:prstGeom>
          <a:ln w="12700">
            <a:solidFill>
              <a:schemeClr val="tx1"/>
            </a:solidFill>
          </a:ln>
        </p:spPr>
      </p:pic>
    </p:spTree>
    <p:extLst>
      <p:ext uri="{BB962C8B-B14F-4D97-AF65-F5344CB8AC3E}">
        <p14:creationId xmlns:p14="http://schemas.microsoft.com/office/powerpoint/2010/main" val="381557243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324564" y="138710"/>
            <a:ext cx="11542871" cy="76996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3.5	Speaking</a:t>
            </a:r>
          </a:p>
        </p:txBody>
      </p:sp>
      <p:sp>
        <p:nvSpPr>
          <p:cNvPr id="18" name="Rectangle 17">
            <a:extLst>
              <a:ext uri="{FF2B5EF4-FFF2-40B4-BE49-F238E27FC236}">
                <a16:creationId xmlns:a16="http://schemas.microsoft.com/office/drawing/2014/main" id="{11DDB35E-A9E1-6449-B6C3-EEC9055366B4}"/>
              </a:ext>
            </a:extLst>
          </p:cNvPr>
          <p:cNvSpPr/>
          <p:nvPr/>
        </p:nvSpPr>
        <p:spPr>
          <a:xfrm>
            <a:off x="324564" y="1005442"/>
            <a:ext cx="11542871" cy="757239"/>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400" b="1" u="sng" dirty="0">
                <a:solidFill>
                  <a:srgbClr val="00B050"/>
                </a:solidFill>
                <a:latin typeface="Times New Roman" panose="02020603050405020304" pitchFamily="18" charset="0"/>
              </a:rPr>
              <a:t>3.5.1	Speaking skill: Speaking in sense groups.</a:t>
            </a:r>
          </a:p>
        </p:txBody>
      </p:sp>
      <p:sp>
        <p:nvSpPr>
          <p:cNvPr id="5" name="Rectangle 4">
            <a:extLst>
              <a:ext uri="{FF2B5EF4-FFF2-40B4-BE49-F238E27FC236}">
                <a16:creationId xmlns:a16="http://schemas.microsoft.com/office/drawing/2014/main" id="{8703AB55-1A6F-C943-84C8-403F36568BAF}"/>
              </a:ext>
            </a:extLst>
          </p:cNvPr>
          <p:cNvSpPr/>
          <p:nvPr/>
        </p:nvSpPr>
        <p:spPr>
          <a:xfrm>
            <a:off x="324563" y="1890634"/>
            <a:ext cx="11542871" cy="2246769"/>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txBody>
          <a:bodyPr wrap="square">
            <a:spAutoFit/>
          </a:bodyPr>
          <a:lstStyle/>
          <a:p>
            <a:pPr marL="457200" indent="-457200">
              <a:buFont typeface="Lucida Grande" panose="020B0600040502020204" pitchFamily="34" charset="0"/>
              <a:buChar char="◇"/>
            </a:pPr>
            <a:r>
              <a:rPr lang="en-US" sz="2800" dirty="0">
                <a:latin typeface="Times New Roman" panose="02020603050405020304" pitchFamily="18" charset="0"/>
              </a:rPr>
              <a:t>A sense group is a group of words which go together in a sentence, because of their meaning.</a:t>
            </a:r>
          </a:p>
          <a:p>
            <a:pPr marL="457200" indent="-457200">
              <a:buFont typeface="Lucida Grande" panose="020B0600040502020204" pitchFamily="34" charset="0"/>
              <a:buChar char="◇"/>
            </a:pPr>
            <a:r>
              <a:rPr lang="en-US" sz="2800" dirty="0">
                <a:latin typeface="Times New Roman" panose="02020603050405020304" pitchFamily="18" charset="0"/>
              </a:rPr>
              <a:t>You pause (/) </a:t>
            </a:r>
            <a:r>
              <a:rPr lang="en-US" sz="2800" b="1" i="1" dirty="0">
                <a:latin typeface="Times New Roman" panose="02020603050405020304" pitchFamily="18" charset="0"/>
              </a:rPr>
              <a:t>after</a:t>
            </a:r>
            <a:r>
              <a:rPr lang="en-US" sz="2800" dirty="0">
                <a:latin typeface="Times New Roman" panose="02020603050405020304" pitchFamily="18" charset="0"/>
              </a:rPr>
              <a:t> a sense group. If you pause </a:t>
            </a:r>
            <a:r>
              <a:rPr lang="en-US" sz="2800" b="1" i="1" dirty="0">
                <a:latin typeface="Times New Roman" panose="02020603050405020304" pitchFamily="18" charset="0"/>
              </a:rPr>
              <a:t>in the middle</a:t>
            </a:r>
            <a:r>
              <a:rPr lang="en-US" sz="2800" dirty="0">
                <a:latin typeface="Times New Roman" panose="02020603050405020304" pitchFamily="18" charset="0"/>
              </a:rPr>
              <a:t> of a sense group, it is difficult for the listener to understand. Pause a little longer (//) </a:t>
            </a:r>
            <a:r>
              <a:rPr lang="en-US" sz="2800" b="1" i="1" dirty="0">
                <a:latin typeface="Times New Roman" panose="02020603050405020304" pitchFamily="18" charset="0"/>
              </a:rPr>
              <a:t>at the end</a:t>
            </a:r>
            <a:r>
              <a:rPr lang="en-US" sz="2800" dirty="0">
                <a:latin typeface="Times New Roman" panose="02020603050405020304" pitchFamily="18" charset="0"/>
              </a:rPr>
              <a:t> of a sentence.</a:t>
            </a:r>
          </a:p>
        </p:txBody>
      </p:sp>
      <p:sp>
        <p:nvSpPr>
          <p:cNvPr id="6" name="Rectangle 5">
            <a:extLst>
              <a:ext uri="{FF2B5EF4-FFF2-40B4-BE49-F238E27FC236}">
                <a16:creationId xmlns:a16="http://schemas.microsoft.com/office/drawing/2014/main" id="{D4FD44A3-3777-0841-9F48-00237DC3C764}"/>
              </a:ext>
            </a:extLst>
          </p:cNvPr>
          <p:cNvSpPr/>
          <p:nvPr/>
        </p:nvSpPr>
        <p:spPr>
          <a:xfrm>
            <a:off x="324563" y="5598215"/>
            <a:ext cx="5339636" cy="954107"/>
          </a:xfrm>
          <a:prstGeom prst="rect">
            <a:avLst/>
          </a:prstGeom>
          <a:blipFill>
            <a:blip r:embed="rId3">
              <a:alphaModFix amt="50000"/>
            </a:blip>
            <a:tile tx="0" ty="0" sx="100000" sy="100000" flip="none" algn="tl"/>
          </a:blipFill>
          <a:ln w="12700">
            <a:solidFill>
              <a:schemeClr val="tx1"/>
            </a:solidFill>
          </a:ln>
        </p:spPr>
        <p:txBody>
          <a:bodyPr wrap="square">
            <a:spAutoFit/>
          </a:bodyPr>
          <a:lstStyle/>
          <a:p>
            <a:r>
              <a:rPr lang="en-US" sz="2800" dirty="0">
                <a:latin typeface="Times New Roman" panose="02020603050405020304" pitchFamily="18" charset="0"/>
              </a:rPr>
              <a:t>I'm going to talk / about the first P/ of marketing. // It's the product. //</a:t>
            </a:r>
          </a:p>
        </p:txBody>
      </p:sp>
      <p:sp>
        <p:nvSpPr>
          <p:cNvPr id="15" name="Right Arrow 14">
            <a:extLst>
              <a:ext uri="{FF2B5EF4-FFF2-40B4-BE49-F238E27FC236}">
                <a16:creationId xmlns:a16="http://schemas.microsoft.com/office/drawing/2014/main" id="{3932F79A-C9DF-C042-BABD-97C6BB72D8DB}"/>
              </a:ext>
            </a:extLst>
          </p:cNvPr>
          <p:cNvSpPr/>
          <p:nvPr/>
        </p:nvSpPr>
        <p:spPr>
          <a:xfrm rot="5400000">
            <a:off x="2306915" y="4386719"/>
            <a:ext cx="1374932"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
        <p:nvSpPr>
          <p:cNvPr id="16" name="Content Placeholder 22">
            <a:extLst>
              <a:ext uri="{FF2B5EF4-FFF2-40B4-BE49-F238E27FC236}">
                <a16:creationId xmlns:a16="http://schemas.microsoft.com/office/drawing/2014/main" id="{BB8F8E78-E880-064E-B5A5-3A0DA731150E}"/>
              </a:ext>
            </a:extLst>
          </p:cNvPr>
          <p:cNvSpPr txBox="1">
            <a:spLocks/>
          </p:cNvSpPr>
          <p:nvPr/>
        </p:nvSpPr>
        <p:spPr>
          <a:xfrm>
            <a:off x="7188200" y="5598215"/>
            <a:ext cx="4679235" cy="954107"/>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15875">
            <a:solidFill>
              <a:schemeClr val="tx1"/>
            </a:solidFill>
          </a:ln>
        </p:spPr>
        <p:txBody>
          <a:bodyPr vert="horz" wrap="square"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spcBef>
                <a:spcPts val="0"/>
              </a:spcBef>
              <a:buNone/>
            </a:pPr>
            <a:r>
              <a:rPr lang="en-US" sz="4000" b="1" dirty="0">
                <a:solidFill>
                  <a:srgbClr val="FF0000"/>
                </a:solidFill>
                <a:latin typeface="Times New Roman" panose="02020603050405020304" pitchFamily="18" charset="0"/>
              </a:rPr>
              <a:t>Practice</a:t>
            </a:r>
          </a:p>
        </p:txBody>
      </p:sp>
      <p:sp>
        <p:nvSpPr>
          <p:cNvPr id="17" name="Right Arrow 16">
            <a:extLst>
              <a:ext uri="{FF2B5EF4-FFF2-40B4-BE49-F238E27FC236}">
                <a16:creationId xmlns:a16="http://schemas.microsoft.com/office/drawing/2014/main" id="{10260BA9-2793-C44D-B9CC-6D3D06337374}"/>
              </a:ext>
            </a:extLst>
          </p:cNvPr>
          <p:cNvSpPr/>
          <p:nvPr/>
        </p:nvSpPr>
        <p:spPr>
          <a:xfrm rot="5400000">
            <a:off x="9322952" y="4386719"/>
            <a:ext cx="1374932"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
        <p:nvSpPr>
          <p:cNvPr id="19" name="Right Arrow 18">
            <a:extLst>
              <a:ext uri="{FF2B5EF4-FFF2-40B4-BE49-F238E27FC236}">
                <a16:creationId xmlns:a16="http://schemas.microsoft.com/office/drawing/2014/main" id="{AE97E98D-69C7-A04B-B754-D3D6F68A2682}"/>
              </a:ext>
            </a:extLst>
          </p:cNvPr>
          <p:cNvSpPr/>
          <p:nvPr/>
        </p:nvSpPr>
        <p:spPr>
          <a:xfrm rot="10800000">
            <a:off x="5689598" y="5599822"/>
            <a:ext cx="1409701"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Tree>
    <p:extLst>
      <p:ext uri="{BB962C8B-B14F-4D97-AF65-F5344CB8AC3E}">
        <p14:creationId xmlns:p14="http://schemas.microsoft.com/office/powerpoint/2010/main" val="11704033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1DDB35E-A9E1-6449-B6C3-EEC9055366B4}"/>
              </a:ext>
            </a:extLst>
          </p:cNvPr>
          <p:cNvSpPr/>
          <p:nvPr/>
        </p:nvSpPr>
        <p:spPr>
          <a:xfrm>
            <a:off x="324564" y="144071"/>
            <a:ext cx="11542871" cy="975758"/>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400" b="1" u="sng" dirty="0">
                <a:solidFill>
                  <a:srgbClr val="00B050"/>
                </a:solidFill>
                <a:latin typeface="Times New Roman" panose="02020603050405020304" pitchFamily="18" charset="0"/>
              </a:rPr>
              <a:t>3.5.2	Divide this part of the talk into sense groups.</a:t>
            </a:r>
          </a:p>
        </p:txBody>
      </p:sp>
      <p:sp>
        <p:nvSpPr>
          <p:cNvPr id="2" name="Rectangle 1">
            <a:extLst>
              <a:ext uri="{FF2B5EF4-FFF2-40B4-BE49-F238E27FC236}">
                <a16:creationId xmlns:a16="http://schemas.microsoft.com/office/drawing/2014/main" id="{93A14CB8-C208-1248-A29A-39755307C009}"/>
              </a:ext>
            </a:extLst>
          </p:cNvPr>
          <p:cNvSpPr/>
          <p:nvPr/>
        </p:nvSpPr>
        <p:spPr>
          <a:xfrm>
            <a:off x="324564" y="1372417"/>
            <a:ext cx="11542870" cy="3046988"/>
          </a:xfrm>
          <a:prstGeom prst="rect">
            <a:avLst/>
          </a:prstGeom>
          <a:blipFill>
            <a:blip r:embed="rId3">
              <a:alphaModFix amt="50000"/>
            </a:blip>
            <a:tile tx="0" ty="0" sx="100000" sy="100000" flip="none" algn="tl"/>
          </a:blipFill>
          <a:ln w="15875">
            <a:solidFill>
              <a:schemeClr val="tx1"/>
            </a:solidFill>
          </a:ln>
        </p:spPr>
        <p:txBody>
          <a:bodyPr wrap="square">
            <a:spAutoFit/>
          </a:bodyPr>
          <a:lstStyle/>
          <a:p>
            <a:pPr>
              <a:spcAft>
                <a:spcPts val="0"/>
              </a:spcAft>
            </a:pPr>
            <a:r>
              <a:rPr lang="en-US" sz="3200" dirty="0">
                <a:solidFill>
                  <a:srgbClr val="000000"/>
                </a:solidFill>
                <a:ea typeface="Times New Roman" panose="02020603050405020304" pitchFamily="18" charset="0"/>
                <a:cs typeface="Angsana New" panose="02020603050405020304" pitchFamily="18" charset="-34"/>
              </a:rPr>
              <a:t>Firstly, /sometimes customers don't know everything about a product. A package holiday, for example. What's a good package holiday?</a:t>
            </a:r>
            <a:r>
              <a:rPr lang="en-US" sz="3200" dirty="0">
                <a:ea typeface="Times New Roman" panose="02020603050405020304" pitchFamily="18" charset="0"/>
                <a:cs typeface="Angsana New" panose="02020603050405020304" pitchFamily="18" charset="-34"/>
              </a:rPr>
              <a:t> </a:t>
            </a:r>
            <a:r>
              <a:rPr lang="en-US" sz="3200" dirty="0">
                <a:solidFill>
                  <a:srgbClr val="000000"/>
                </a:solidFill>
                <a:ea typeface="Times New Roman" panose="02020603050405020304" pitchFamily="18" charset="0"/>
                <a:cs typeface="Angsana New" panose="02020603050405020304" pitchFamily="18" charset="-34"/>
              </a:rPr>
              <a:t>They don't always know. So ... sometimes customers simply look for companies with a good reputation. They think, ‘Good companies must sell good products.’</a:t>
            </a:r>
            <a:endParaRPr lang="en-TH" sz="3200" dirty="0">
              <a:ea typeface="Calibri" panose="020F0502020204030204" pitchFamily="34" charset="0"/>
              <a:cs typeface="Cordia New" panose="020B0304020202020204" pitchFamily="34" charset="-34"/>
            </a:endParaRPr>
          </a:p>
        </p:txBody>
      </p:sp>
      <p:sp>
        <p:nvSpPr>
          <p:cNvPr id="11" name="Content Placeholder 22">
            <a:extLst>
              <a:ext uri="{FF2B5EF4-FFF2-40B4-BE49-F238E27FC236}">
                <a16:creationId xmlns:a16="http://schemas.microsoft.com/office/drawing/2014/main" id="{AD9E6093-A4A1-5A4E-8D0E-02D32F30BAAD}"/>
              </a:ext>
            </a:extLst>
          </p:cNvPr>
          <p:cNvSpPr txBox="1">
            <a:spLocks/>
          </p:cNvSpPr>
          <p:nvPr/>
        </p:nvSpPr>
        <p:spPr>
          <a:xfrm>
            <a:off x="3756379" y="5656698"/>
            <a:ext cx="4679235" cy="954107"/>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15875">
            <a:solidFill>
              <a:schemeClr val="tx1"/>
            </a:solidFill>
          </a:ln>
        </p:spPr>
        <p:txBody>
          <a:bodyPr vert="horz" wrap="square"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spcBef>
                <a:spcPts val="0"/>
              </a:spcBef>
              <a:buNone/>
            </a:pPr>
            <a:r>
              <a:rPr lang="en-US" sz="4000" b="1" dirty="0">
                <a:solidFill>
                  <a:srgbClr val="FF0000"/>
                </a:solidFill>
                <a:latin typeface="Times New Roman" panose="02020603050405020304" pitchFamily="18" charset="0"/>
              </a:rPr>
              <a:t>Practice</a:t>
            </a:r>
          </a:p>
        </p:txBody>
      </p:sp>
      <p:sp>
        <p:nvSpPr>
          <p:cNvPr id="12" name="Right Arrow 11">
            <a:extLst>
              <a:ext uri="{FF2B5EF4-FFF2-40B4-BE49-F238E27FC236}">
                <a16:creationId xmlns:a16="http://schemas.microsoft.com/office/drawing/2014/main" id="{04B0508A-DBA2-E546-B149-9D536124671B}"/>
              </a:ext>
            </a:extLst>
          </p:cNvPr>
          <p:cNvSpPr/>
          <p:nvPr/>
        </p:nvSpPr>
        <p:spPr>
          <a:xfrm rot="16200000">
            <a:off x="5552084" y="4557327"/>
            <a:ext cx="1087827"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Tree>
    <p:extLst>
      <p:ext uri="{BB962C8B-B14F-4D97-AF65-F5344CB8AC3E}">
        <p14:creationId xmlns:p14="http://schemas.microsoft.com/office/powerpoint/2010/main" val="21408397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7" y="163578"/>
            <a:ext cx="11893868" cy="646331"/>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3.6	Reading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7" y="897319"/>
            <a:ext cx="11893868" cy="600164"/>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spAutoFit/>
          </a:bodyPr>
          <a:lstStyle/>
          <a:p>
            <a:pPr>
              <a:spcAft>
                <a:spcPts val="1200"/>
              </a:spcAft>
            </a:pPr>
            <a:r>
              <a:rPr lang="en-US" sz="3300" b="1" u="sng" dirty="0">
                <a:solidFill>
                  <a:srgbClr val="00B050"/>
                </a:solidFill>
                <a:latin typeface="Times New Roman" panose="02020603050405020304" pitchFamily="18" charset="0"/>
              </a:rPr>
              <a:t>3.6.1	Reading skill: Using headings. </a:t>
            </a:r>
          </a:p>
        </p:txBody>
      </p:sp>
      <p:sp>
        <p:nvSpPr>
          <p:cNvPr id="2" name="Rectangle 1">
            <a:extLst>
              <a:ext uri="{FF2B5EF4-FFF2-40B4-BE49-F238E27FC236}">
                <a16:creationId xmlns:a16="http://schemas.microsoft.com/office/drawing/2014/main" id="{22F48D2E-82C0-7C4A-87B2-F2ACFDE1DFF5}"/>
              </a:ext>
            </a:extLst>
          </p:cNvPr>
          <p:cNvSpPr/>
          <p:nvPr/>
        </p:nvSpPr>
        <p:spPr>
          <a:xfrm>
            <a:off x="149067" y="1584893"/>
            <a:ext cx="8245633" cy="5139869"/>
          </a:xfrm>
          <a:prstGeom prst="rect">
            <a:avLst/>
          </a:prstGeom>
          <a:ln w="15875">
            <a:solidFill>
              <a:schemeClr val="tx1"/>
            </a:solidFill>
          </a:ln>
        </p:spPr>
        <p:txBody>
          <a:bodyPr wrap="square">
            <a:spAutoFit/>
          </a:bodyPr>
          <a:lstStyle/>
          <a:p>
            <a:pPr marL="457200" indent="-457200">
              <a:spcAft>
                <a:spcPts val="1200"/>
              </a:spcAft>
              <a:buFont typeface="Lucida Grande" panose="020B0600040502020204" pitchFamily="34" charset="0"/>
              <a:buChar char="◇"/>
            </a:pPr>
            <a:r>
              <a:rPr lang="en-US" sz="2400" dirty="0"/>
              <a:t>Texts have paragraphs. Each paragraph in a text has a topic. You often find the topic in the first sentence. Sometimes there are headings, too. They also give you information.</a:t>
            </a:r>
          </a:p>
          <a:p>
            <a:pPr marL="457200" indent="-457200">
              <a:buFont typeface="Lucida Grande" panose="020B0600040502020204" pitchFamily="34" charset="0"/>
              <a:buChar char="◇"/>
            </a:pPr>
            <a:r>
              <a:rPr lang="en-US" sz="2400" i="1" u="sng" dirty="0"/>
              <a:t>Be polite:</a:t>
            </a:r>
          </a:p>
          <a:p>
            <a:pPr>
              <a:spcAft>
                <a:spcPts val="1200"/>
              </a:spcAft>
            </a:pPr>
            <a:r>
              <a:rPr lang="en-US" sz="2400" dirty="0"/>
              <a:t>	The heading tells us that the paragraph is about 	politeness. It probably describes one of the 'four Ps of 	hospitality' - see title of the text.</a:t>
            </a:r>
          </a:p>
          <a:p>
            <a:pPr marL="457200" indent="-457200">
              <a:spcAft>
                <a:spcPts val="1200"/>
              </a:spcAft>
              <a:buFont typeface="Lucida Grande" panose="020B0600040502020204" pitchFamily="34" charset="0"/>
              <a:buChar char="◇"/>
            </a:pPr>
            <a:r>
              <a:rPr lang="en-US" sz="2400" dirty="0"/>
              <a:t>Always read the headings carefully and think:</a:t>
            </a:r>
          </a:p>
          <a:p>
            <a:pPr>
              <a:spcAft>
                <a:spcPts val="1200"/>
              </a:spcAft>
            </a:pPr>
            <a:r>
              <a:rPr lang="en-US" sz="2400" dirty="0"/>
              <a:t>	</a:t>
            </a:r>
            <a:r>
              <a:rPr lang="en-US" sz="2400" i="1" dirty="0"/>
              <a:t>What is the topic of this paragraph? </a:t>
            </a:r>
          </a:p>
          <a:p>
            <a:pPr marL="457200" indent="-457200">
              <a:buFont typeface="Lucida Grande" panose="020B0600040502020204" pitchFamily="34" charset="0"/>
              <a:buChar char="◇"/>
            </a:pPr>
            <a:r>
              <a:rPr lang="en-US" sz="2400" dirty="0"/>
              <a:t>Read all the headings to get a general idea about the text.</a:t>
            </a:r>
          </a:p>
        </p:txBody>
      </p:sp>
      <p:sp>
        <p:nvSpPr>
          <p:cNvPr id="10" name="Content Placeholder 22">
            <a:extLst>
              <a:ext uri="{FF2B5EF4-FFF2-40B4-BE49-F238E27FC236}">
                <a16:creationId xmlns:a16="http://schemas.microsoft.com/office/drawing/2014/main" id="{E7FF2B4A-5BF8-0547-841D-E6BB9AE68FA4}"/>
              </a:ext>
            </a:extLst>
          </p:cNvPr>
          <p:cNvSpPr txBox="1">
            <a:spLocks/>
          </p:cNvSpPr>
          <p:nvPr/>
        </p:nvSpPr>
        <p:spPr>
          <a:xfrm>
            <a:off x="9893298" y="1584893"/>
            <a:ext cx="2149633" cy="954107"/>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w="15875">
            <a:solidFill>
              <a:schemeClr val="tx1"/>
            </a:solidFill>
          </a:ln>
        </p:spPr>
        <p:txBody>
          <a:bodyPr vert="horz" wrap="square"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spcBef>
                <a:spcPts val="0"/>
              </a:spcBef>
              <a:buNone/>
            </a:pPr>
            <a:r>
              <a:rPr lang="en-US" sz="2800" b="1" dirty="0">
                <a:solidFill>
                  <a:srgbClr val="FF0000"/>
                </a:solidFill>
                <a:latin typeface="Times New Roman" panose="02020603050405020304" pitchFamily="18" charset="0"/>
              </a:rPr>
              <a:t>Practice</a:t>
            </a:r>
          </a:p>
        </p:txBody>
      </p:sp>
      <p:sp>
        <p:nvSpPr>
          <p:cNvPr id="11" name="Content Placeholder 22">
            <a:extLst>
              <a:ext uri="{FF2B5EF4-FFF2-40B4-BE49-F238E27FC236}">
                <a16:creationId xmlns:a16="http://schemas.microsoft.com/office/drawing/2014/main" id="{189C90C2-5515-D540-80FF-65E99868C25C}"/>
              </a:ext>
            </a:extLst>
          </p:cNvPr>
          <p:cNvSpPr txBox="1">
            <a:spLocks/>
          </p:cNvSpPr>
          <p:nvPr/>
        </p:nvSpPr>
        <p:spPr>
          <a:xfrm>
            <a:off x="9893299" y="3472284"/>
            <a:ext cx="2149633" cy="3252478"/>
          </a:xfrm>
          <a:prstGeom prst="rect">
            <a:avLst/>
          </a:prstGeom>
          <a:blipFill>
            <a:blip r:embed="rId3">
              <a:alphaModFix amt="50000"/>
            </a:blip>
            <a:tile tx="0" ty="0" sx="100000" sy="100000" flip="none" algn="tl"/>
          </a:blipFill>
          <a:ln w="15875">
            <a:solidFill>
              <a:schemeClr val="tx1"/>
            </a:solidFill>
          </a:ln>
        </p:spPr>
        <p:txBody>
          <a:bodyPr vert="horz" wrap="square"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Times New Roman" panose="02020603050405020304" pitchFamily="18" charset="0"/>
              </a:rPr>
              <a:t>1) Reading text is on page 57 in the textbook.</a:t>
            </a:r>
          </a:p>
          <a:p>
            <a:pPr marL="0" indent="0">
              <a:spcBef>
                <a:spcPts val="0"/>
              </a:spcBef>
              <a:buNone/>
            </a:pPr>
            <a:r>
              <a:rPr lang="en-US" sz="2400" b="1" dirty="0">
                <a:solidFill>
                  <a:schemeClr val="tx1"/>
                </a:solidFill>
                <a:latin typeface="Times New Roman" panose="02020603050405020304" pitchFamily="18" charset="0"/>
              </a:rPr>
              <a:t>2) Exercise of the text is on page 56 in the textbook. </a:t>
            </a:r>
          </a:p>
        </p:txBody>
      </p:sp>
      <p:sp>
        <p:nvSpPr>
          <p:cNvPr id="12" name="Right Arrow 11">
            <a:extLst>
              <a:ext uri="{FF2B5EF4-FFF2-40B4-BE49-F238E27FC236}">
                <a16:creationId xmlns:a16="http://schemas.microsoft.com/office/drawing/2014/main" id="{A36D57F2-215C-6E4D-8739-5867D74090E3}"/>
              </a:ext>
            </a:extLst>
          </p:cNvPr>
          <p:cNvSpPr/>
          <p:nvPr/>
        </p:nvSpPr>
        <p:spPr>
          <a:xfrm>
            <a:off x="8456533" y="1586500"/>
            <a:ext cx="1374932"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
        <p:nvSpPr>
          <p:cNvPr id="13" name="Right Arrow 12">
            <a:extLst>
              <a:ext uri="{FF2B5EF4-FFF2-40B4-BE49-F238E27FC236}">
                <a16:creationId xmlns:a16="http://schemas.microsoft.com/office/drawing/2014/main" id="{55F2EE59-D37E-9F46-88B3-5ED62E5A9C97}"/>
              </a:ext>
            </a:extLst>
          </p:cNvPr>
          <p:cNvSpPr/>
          <p:nvPr/>
        </p:nvSpPr>
        <p:spPr>
          <a:xfrm rot="5400000">
            <a:off x="10544756" y="2529392"/>
            <a:ext cx="846716"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Tree>
    <p:extLst>
      <p:ext uri="{BB962C8B-B14F-4D97-AF65-F5344CB8AC3E}">
        <p14:creationId xmlns:p14="http://schemas.microsoft.com/office/powerpoint/2010/main" val="18422052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37390"/>
            <a:ext cx="11893868" cy="80493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3.7	Writing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116173"/>
            <a:ext cx="11893868" cy="80493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t">
            <a:noAutofit/>
          </a:bodyPr>
          <a:lstStyle/>
          <a:p>
            <a:pPr>
              <a:spcAft>
                <a:spcPts val="1200"/>
              </a:spcAft>
            </a:pPr>
            <a:r>
              <a:rPr lang="en-US" sz="3400" b="1" u="sng" dirty="0">
                <a:solidFill>
                  <a:srgbClr val="00B050"/>
                </a:solidFill>
                <a:latin typeface="Times New Roman" panose="02020603050405020304" pitchFamily="18" charset="0"/>
              </a:rPr>
              <a:t>3.7.1	Write a </a:t>
            </a:r>
            <a:r>
              <a:rPr lang="en-US" sz="3400" b="1" u="sng" dirty="0">
                <a:solidFill>
                  <a:srgbClr val="00B050"/>
                </a:solidFill>
              </a:rPr>
              <a:t>paragraph</a:t>
            </a:r>
            <a:r>
              <a:rPr lang="en-US" sz="3400" b="1" u="sng" dirty="0">
                <a:solidFill>
                  <a:srgbClr val="00B050"/>
                </a:solidFill>
                <a:latin typeface="Times New Roman" panose="02020603050405020304" pitchFamily="18" charset="0"/>
              </a:rPr>
              <a:t> about the results in your pie charts.   </a:t>
            </a:r>
          </a:p>
        </p:txBody>
      </p:sp>
      <p:sp>
        <p:nvSpPr>
          <p:cNvPr id="2" name="Rectangle 1">
            <a:extLst>
              <a:ext uri="{FF2B5EF4-FFF2-40B4-BE49-F238E27FC236}">
                <a16:creationId xmlns:a16="http://schemas.microsoft.com/office/drawing/2014/main" id="{4CCF6CCB-C9EA-D345-B4E4-6BAEA0883F20}"/>
              </a:ext>
            </a:extLst>
          </p:cNvPr>
          <p:cNvSpPr/>
          <p:nvPr/>
        </p:nvSpPr>
        <p:spPr>
          <a:xfrm>
            <a:off x="149066" y="3337369"/>
            <a:ext cx="5565934" cy="2092881"/>
          </a:xfrm>
          <a:prstGeom prst="rect">
            <a:avLst/>
          </a:prstGeom>
          <a:blipFill>
            <a:blip r:embed="rId3">
              <a:alphaModFix amt="50000"/>
            </a:blip>
            <a:tile tx="0" ty="0" sx="100000" sy="100000" flip="none" algn="tl"/>
          </a:blipFill>
          <a:ln>
            <a:solidFill>
              <a:schemeClr val="tx1"/>
            </a:solidFill>
          </a:ln>
        </p:spPr>
        <p:txBody>
          <a:bodyPr wrap="square">
            <a:spAutoFit/>
          </a:bodyPr>
          <a:lstStyle/>
          <a:p>
            <a:pPr>
              <a:spcAft>
                <a:spcPts val="1200"/>
              </a:spcAft>
            </a:pPr>
            <a:r>
              <a:rPr lang="en-US" sz="2400" b="1" u="sng" dirty="0">
                <a:solidFill>
                  <a:srgbClr val="000000"/>
                </a:solidFill>
                <a:ea typeface="Times New Roman" panose="02020603050405020304" pitchFamily="18" charset="0"/>
                <a:cs typeface="Angsana New" panose="02020603050405020304" pitchFamily="18" charset="-34"/>
              </a:rPr>
              <a:t>Use phrases like these:</a:t>
            </a:r>
            <a:endParaRPr lang="en-TH" sz="2400" b="1" u="sng" dirty="0">
              <a:ea typeface="Calibri" panose="020F0502020204030204" pitchFamily="34"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Most customers</a:t>
            </a:r>
            <a:r>
              <a:rPr lang="en-US" sz="2400" spc="-50" dirty="0">
                <a:solidFill>
                  <a:srgbClr val="000000"/>
                </a:solidFill>
                <a:ea typeface="Times New Roman" panose="02020603050405020304" pitchFamily="18" charset="0"/>
                <a:cs typeface="Angsana New" panose="02020603050405020304" pitchFamily="18" charset="-34"/>
              </a:rPr>
              <a:t>...</a:t>
            </a:r>
            <a:endParaRPr lang="en-TH" sz="2400" spc="-50" dirty="0">
              <a:ea typeface="Times New Roman" panose="02020603050405020304" pitchFamily="18"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Five per cent of customers</a:t>
            </a:r>
            <a:r>
              <a:rPr lang="en-US" sz="2400" spc="-50" dirty="0">
                <a:solidFill>
                  <a:srgbClr val="000000"/>
                </a:solidFill>
                <a:ea typeface="Times New Roman" panose="02020603050405020304" pitchFamily="18" charset="0"/>
                <a:cs typeface="Angsana New" panose="02020603050405020304" pitchFamily="18" charset="-34"/>
              </a:rPr>
              <a:t> ...</a:t>
            </a:r>
            <a:endParaRPr lang="en-TH" sz="2400" spc="-50" dirty="0">
              <a:ea typeface="Times New Roman" panose="02020603050405020304" pitchFamily="18"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Eighty-nine per cent</a:t>
            </a:r>
            <a:r>
              <a:rPr lang="en-US" sz="2400" spc="-50" dirty="0">
                <a:solidFill>
                  <a:srgbClr val="000000"/>
                </a:solidFill>
                <a:ea typeface="Times New Roman" panose="02020603050405020304" pitchFamily="18" charset="0"/>
                <a:cs typeface="Angsana New" panose="02020603050405020304" pitchFamily="18" charset="-34"/>
              </a:rPr>
              <a:t>...</a:t>
            </a:r>
            <a:endParaRPr lang="en-TH" sz="2400" spc="-50" dirty="0">
              <a:ea typeface="Times New Roman" panose="02020603050405020304" pitchFamily="18"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More than half of the customers</a:t>
            </a:r>
            <a:r>
              <a:rPr lang="en-US" sz="2400" spc="-50" dirty="0">
                <a:solidFill>
                  <a:srgbClr val="000000"/>
                </a:solidFill>
                <a:ea typeface="Times New Roman" panose="02020603050405020304" pitchFamily="18" charset="0"/>
                <a:cs typeface="Angsana New" panose="02020603050405020304" pitchFamily="18" charset="-34"/>
              </a:rPr>
              <a:t> ...</a:t>
            </a:r>
            <a:endParaRPr lang="en-TH" sz="2400" dirty="0">
              <a:ea typeface="Calibri" panose="020F0502020204030204" pitchFamily="34" charset="0"/>
              <a:cs typeface="Cordia New" panose="020B0304020202020204" pitchFamily="34" charset="-34"/>
            </a:endParaRPr>
          </a:p>
        </p:txBody>
      </p:sp>
      <p:pic>
        <p:nvPicPr>
          <p:cNvPr id="4" name="Picture 3">
            <a:extLst>
              <a:ext uri="{FF2B5EF4-FFF2-40B4-BE49-F238E27FC236}">
                <a16:creationId xmlns:a16="http://schemas.microsoft.com/office/drawing/2014/main" id="{D6F6534C-4258-6446-A9F9-DB18BC83B382}"/>
              </a:ext>
            </a:extLst>
          </p:cNvPr>
          <p:cNvPicPr>
            <a:picLocks noChangeAspect="1"/>
          </p:cNvPicPr>
          <p:nvPr/>
        </p:nvPicPr>
        <p:blipFill>
          <a:blip r:embed="rId4"/>
          <a:stretch>
            <a:fillRect/>
          </a:stretch>
        </p:blipFill>
        <p:spPr>
          <a:xfrm>
            <a:off x="8433450" y="2047010"/>
            <a:ext cx="3609484" cy="4673600"/>
          </a:xfrm>
          <a:prstGeom prst="rect">
            <a:avLst/>
          </a:prstGeom>
        </p:spPr>
      </p:pic>
    </p:spTree>
    <p:extLst>
      <p:ext uri="{BB962C8B-B14F-4D97-AF65-F5344CB8AC3E}">
        <p14:creationId xmlns:p14="http://schemas.microsoft.com/office/powerpoint/2010/main" val="20716426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99596" y="276973"/>
            <a:ext cx="11997152" cy="100572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600" b="1" dirty="0">
                <a:solidFill>
                  <a:schemeClr val="tx1"/>
                </a:solidFill>
              </a:rPr>
              <a:t>3.8	Assignments </a:t>
            </a:r>
          </a:p>
        </p:txBody>
      </p:sp>
      <p:sp>
        <p:nvSpPr>
          <p:cNvPr id="18" name="Rectangle 17">
            <a:extLst>
              <a:ext uri="{FF2B5EF4-FFF2-40B4-BE49-F238E27FC236}">
                <a16:creationId xmlns:a16="http://schemas.microsoft.com/office/drawing/2014/main" id="{11DDB35E-A9E1-6449-B6C3-EEC9055366B4}"/>
              </a:ext>
            </a:extLst>
          </p:cNvPr>
          <p:cNvSpPr/>
          <p:nvPr/>
        </p:nvSpPr>
        <p:spPr>
          <a:xfrm>
            <a:off x="99596" y="1534271"/>
            <a:ext cx="11997153" cy="1005729"/>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chor="ctr">
            <a:noAutofit/>
          </a:bodyPr>
          <a:lstStyle/>
          <a:p>
            <a:r>
              <a:rPr lang="en-US" sz="3600" b="1" u="sng" dirty="0">
                <a:solidFill>
                  <a:srgbClr val="00B050"/>
                </a:solidFill>
              </a:rPr>
              <a:t>3.8.1 Do a survey. </a:t>
            </a:r>
            <a:endParaRPr lang="en-US" dirty="0"/>
          </a:p>
        </p:txBody>
      </p:sp>
      <p:pic>
        <p:nvPicPr>
          <p:cNvPr id="5" name="Content Placeholder 4">
            <a:extLst>
              <a:ext uri="{FF2B5EF4-FFF2-40B4-BE49-F238E27FC236}">
                <a16:creationId xmlns:a16="http://schemas.microsoft.com/office/drawing/2014/main" id="{542A7367-DBD8-174B-AD2B-4912AB83A094}"/>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99596" y="3021689"/>
            <a:ext cx="5717003" cy="2682240"/>
          </a:xfrm>
          <a:ln w="12700">
            <a:solidFill>
              <a:schemeClr val="tx1"/>
            </a:solidFill>
          </a:ln>
        </p:spPr>
      </p:pic>
      <p:graphicFrame>
        <p:nvGraphicFramePr>
          <p:cNvPr id="6" name="Table 5">
            <a:extLst>
              <a:ext uri="{FF2B5EF4-FFF2-40B4-BE49-F238E27FC236}">
                <a16:creationId xmlns:a16="http://schemas.microsoft.com/office/drawing/2014/main" id="{C9BE6E0B-0D13-8E44-854D-8D375EDF98D7}"/>
              </a:ext>
            </a:extLst>
          </p:cNvPr>
          <p:cNvGraphicFramePr>
            <a:graphicFrameLocks noGrp="1"/>
          </p:cNvGraphicFramePr>
          <p:nvPr>
            <p:extLst>
              <p:ext uri="{D42A27DB-BD31-4B8C-83A1-F6EECF244321}">
                <p14:modId xmlns:p14="http://schemas.microsoft.com/office/powerpoint/2010/main" val="3321190660"/>
              </p:ext>
            </p:extLst>
          </p:nvPr>
        </p:nvGraphicFramePr>
        <p:xfrm>
          <a:off x="6019799" y="3021689"/>
          <a:ext cx="6076951" cy="2682240"/>
        </p:xfrm>
        <a:graphic>
          <a:graphicData uri="http://schemas.openxmlformats.org/drawingml/2006/table">
            <a:tbl>
              <a:tblPr firstRow="1" bandRow="1">
                <a:tableStyleId>{5C22544A-7EE6-4342-B048-85BDC9FD1C3A}</a:tableStyleId>
              </a:tblPr>
              <a:tblGrid>
                <a:gridCol w="692468">
                  <a:extLst>
                    <a:ext uri="{9D8B030D-6E8A-4147-A177-3AD203B41FA5}">
                      <a16:colId xmlns:a16="http://schemas.microsoft.com/office/drawing/2014/main" val="646977488"/>
                    </a:ext>
                  </a:extLst>
                </a:gridCol>
                <a:gridCol w="1446530">
                  <a:extLst>
                    <a:ext uri="{9D8B030D-6E8A-4147-A177-3AD203B41FA5}">
                      <a16:colId xmlns:a16="http://schemas.microsoft.com/office/drawing/2014/main" val="569569578"/>
                    </a:ext>
                  </a:extLst>
                </a:gridCol>
                <a:gridCol w="1200468">
                  <a:extLst>
                    <a:ext uri="{9D8B030D-6E8A-4147-A177-3AD203B41FA5}">
                      <a16:colId xmlns:a16="http://schemas.microsoft.com/office/drawing/2014/main" val="621090125"/>
                    </a:ext>
                  </a:extLst>
                </a:gridCol>
                <a:gridCol w="1691005">
                  <a:extLst>
                    <a:ext uri="{9D8B030D-6E8A-4147-A177-3AD203B41FA5}">
                      <a16:colId xmlns:a16="http://schemas.microsoft.com/office/drawing/2014/main" val="2232264014"/>
                    </a:ext>
                  </a:extLst>
                </a:gridCol>
                <a:gridCol w="1046480">
                  <a:extLst>
                    <a:ext uri="{9D8B030D-6E8A-4147-A177-3AD203B41FA5}">
                      <a16:colId xmlns:a16="http://schemas.microsoft.com/office/drawing/2014/main" val="4167164986"/>
                    </a:ext>
                  </a:extLst>
                </a:gridCol>
              </a:tblGrid>
              <a:tr h="370840">
                <a:tc>
                  <a:txBody>
                    <a:bodyPr/>
                    <a:lstStyle/>
                    <a:p>
                      <a:pPr algn="ctr"/>
                      <a:r>
                        <a:rPr lang="en-TH" sz="2000" dirty="0">
                          <a:solidFill>
                            <a:schemeClr val="tx1"/>
                          </a:solidFill>
                        </a:rPr>
                        <a:t>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pPr algn="ctr"/>
                      <a:r>
                        <a:rPr lang="en-TH" sz="2000" dirty="0">
                          <a:solidFill>
                            <a:schemeClr val="tx1"/>
                          </a:solidFill>
                        </a:rPr>
                        <a:t>Question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pPr algn="ctr"/>
                      <a:r>
                        <a:rPr lang="en-TH" sz="2000" dirty="0">
                          <a:solidFill>
                            <a:schemeClr val="tx1"/>
                          </a:solidFill>
                        </a:rPr>
                        <a:t>Always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pPr algn="ctr"/>
                      <a:r>
                        <a:rPr lang="en-TH" sz="2000" dirty="0">
                          <a:solidFill>
                            <a:schemeClr val="tx1"/>
                          </a:solidFill>
                        </a:rPr>
                        <a:t>Sometimes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pPr algn="ctr"/>
                      <a:r>
                        <a:rPr lang="en-TH" sz="2000" dirty="0">
                          <a:solidFill>
                            <a:schemeClr val="tx1"/>
                          </a:solidFill>
                        </a:rPr>
                        <a:t>Never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extLst>
                  <a:ext uri="{0D108BD9-81ED-4DB2-BD59-A6C34878D82A}">
                    <a16:rowId xmlns:a16="http://schemas.microsoft.com/office/drawing/2014/main" val="196961222"/>
                  </a:ext>
                </a:extLst>
              </a:tr>
              <a:tr h="370840">
                <a:tc>
                  <a:txBody>
                    <a:bodyPr/>
                    <a:lstStyle/>
                    <a:p>
                      <a:r>
                        <a:rPr lang="en-TH" sz="2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r>
                        <a:rPr lang="en-TH" sz="2000" dirty="0">
                          <a:solidFill>
                            <a:srgbClr val="0070C0"/>
                          </a:solidFill>
                        </a:rPr>
                        <a:t>Do you fly first class?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extLst>
                  <a:ext uri="{0D108BD9-81ED-4DB2-BD59-A6C34878D82A}">
                    <a16:rowId xmlns:a16="http://schemas.microsoft.com/office/drawing/2014/main" val="341084217"/>
                  </a:ext>
                </a:extLst>
              </a:tr>
              <a:tr h="370840">
                <a:tc>
                  <a:txBody>
                    <a:bodyPr/>
                    <a:lstStyle/>
                    <a:p>
                      <a:r>
                        <a:rPr lang="en-TH" sz="2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extLst>
                  <a:ext uri="{0D108BD9-81ED-4DB2-BD59-A6C34878D82A}">
                    <a16:rowId xmlns:a16="http://schemas.microsoft.com/office/drawing/2014/main" val="2385779285"/>
                  </a:ext>
                </a:extLst>
              </a:tr>
              <a:tr h="370840">
                <a:tc>
                  <a:txBody>
                    <a:bodyPr/>
                    <a:lstStyle/>
                    <a:p>
                      <a:r>
                        <a:rPr lang="en-TH" sz="2000"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extLst>
                  <a:ext uri="{0D108BD9-81ED-4DB2-BD59-A6C34878D82A}">
                    <a16:rowId xmlns:a16="http://schemas.microsoft.com/office/drawing/2014/main" val="2062611892"/>
                  </a:ext>
                </a:extLst>
              </a:tr>
              <a:tr h="370840">
                <a:tc>
                  <a:txBody>
                    <a:bodyPr/>
                    <a:lstStyle/>
                    <a:p>
                      <a:r>
                        <a:rPr lang="en-TH" sz="20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extLst>
                  <a:ext uri="{0D108BD9-81ED-4DB2-BD59-A6C34878D82A}">
                    <a16:rowId xmlns:a16="http://schemas.microsoft.com/office/drawing/2014/main" val="1997110951"/>
                  </a:ext>
                </a:extLst>
              </a:tr>
              <a:tr h="370840">
                <a:tc>
                  <a:txBody>
                    <a:bodyPr/>
                    <a:lstStyle/>
                    <a:p>
                      <a:r>
                        <a:rPr lang="en-TH" sz="2000" dirty="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tc>
                  <a:txBody>
                    <a:bodyPr/>
                    <a:lstStyle/>
                    <a:p>
                      <a:endParaRPr lang="en-TH"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5">
                        <a:alphaModFix amt="50000"/>
                      </a:blip>
                      <a:tile tx="0" ty="0" sx="100000" sy="100000" flip="none" algn="tl"/>
                    </a:blipFill>
                  </a:tcPr>
                </a:tc>
                <a:extLst>
                  <a:ext uri="{0D108BD9-81ED-4DB2-BD59-A6C34878D82A}">
                    <a16:rowId xmlns:a16="http://schemas.microsoft.com/office/drawing/2014/main" val="3531650401"/>
                  </a:ext>
                </a:extLst>
              </a:tr>
            </a:tbl>
          </a:graphicData>
        </a:graphic>
      </p:graphicFrame>
    </p:spTree>
    <p:extLst>
      <p:ext uri="{BB962C8B-B14F-4D97-AF65-F5344CB8AC3E}">
        <p14:creationId xmlns:p14="http://schemas.microsoft.com/office/powerpoint/2010/main" val="21713006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TH" sz="4000" b="1" dirty="0"/>
              <a:t>Lecture 5</a:t>
            </a:r>
            <a:br>
              <a:rPr lang="en-TH" sz="4000" b="1" dirty="0"/>
            </a:br>
            <a:r>
              <a:rPr lang="en-US" sz="4000" b="1" dirty="0"/>
              <a:t>What’s your motivation?</a:t>
            </a:r>
            <a:endParaRPr lang="en-TH" sz="4000" b="1" dirty="0"/>
          </a:p>
        </p:txBody>
      </p:sp>
    </p:spTree>
    <p:extLst>
      <p:ext uri="{BB962C8B-B14F-4D97-AF65-F5344CB8AC3E}">
        <p14:creationId xmlns:p14="http://schemas.microsoft.com/office/powerpoint/2010/main" val="210898872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495300" y="146575"/>
            <a:ext cx="11339986"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3" name="Picture 2">
            <a:extLst>
              <a:ext uri="{FF2B5EF4-FFF2-40B4-BE49-F238E27FC236}">
                <a16:creationId xmlns:a16="http://schemas.microsoft.com/office/drawing/2014/main" id="{C8BF13BE-DF69-1047-820D-ED3A6D9222F6}"/>
              </a:ext>
            </a:extLst>
          </p:cNvPr>
          <p:cNvPicPr>
            <a:picLocks noChangeAspect="1"/>
          </p:cNvPicPr>
          <p:nvPr/>
        </p:nvPicPr>
        <p:blipFill>
          <a:blip r:embed="rId3"/>
          <a:stretch>
            <a:fillRect/>
          </a:stretch>
        </p:blipFill>
        <p:spPr>
          <a:xfrm>
            <a:off x="501999" y="1666374"/>
            <a:ext cx="11339986" cy="4956378"/>
          </a:xfrm>
          <a:prstGeom prst="rect">
            <a:avLst/>
          </a:prstGeom>
        </p:spPr>
      </p:pic>
    </p:spTree>
    <p:extLst>
      <p:ext uri="{BB962C8B-B14F-4D97-AF65-F5344CB8AC3E}">
        <p14:creationId xmlns:p14="http://schemas.microsoft.com/office/powerpoint/2010/main" val="378697136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637014"/>
            <a:ext cx="11842908" cy="5111784"/>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800" dirty="0"/>
              <a:t>The purpose of this lecture aims at focusing on the following points:</a:t>
            </a:r>
            <a:endParaRPr lang="en-TH" sz="3800" b="1" dirty="0"/>
          </a:p>
          <a:p>
            <a:pPr lvl="1">
              <a:lnSpc>
                <a:spcPct val="110000"/>
              </a:lnSpc>
              <a:buFont typeface="Lucida Grande" panose="020B0600040502020204" pitchFamily="34" charset="0"/>
              <a:buChar char="◇"/>
            </a:pPr>
            <a:r>
              <a:rPr lang="en-US" sz="3800" dirty="0"/>
              <a:t> Students will learn about the best company to work. </a:t>
            </a:r>
            <a:endParaRPr lang="en-TH" sz="3800" dirty="0"/>
          </a:p>
          <a:p>
            <a:pPr lvl="1">
              <a:lnSpc>
                <a:spcPct val="110000"/>
              </a:lnSpc>
              <a:buFont typeface="Lucida Grande" panose="020B0600040502020204" pitchFamily="34" charset="0"/>
              <a:buChar char="◇"/>
            </a:pPr>
            <a:r>
              <a:rPr lang="en-US" sz="3800" dirty="0"/>
              <a:t> Students will learn about motivation at work</a:t>
            </a:r>
            <a:r>
              <a:rPr lang="en-US" sz="4000" dirty="0"/>
              <a:t>.</a:t>
            </a:r>
          </a:p>
          <a:p>
            <a:pPr lvl="1">
              <a:lnSpc>
                <a:spcPct val="110000"/>
              </a:lnSpc>
              <a:buFont typeface="Lucida Grande" panose="020B0600040502020204" pitchFamily="34" charset="0"/>
              <a:buChar char="◇"/>
            </a:pPr>
            <a:r>
              <a:rPr lang="en-US" sz="3800" dirty="0"/>
              <a:t> Students will learn about ways to motivate workers.</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272868"/>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15644035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53649"/>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71289" y="1692475"/>
            <a:ext cx="11858867" cy="709076"/>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3.1.1 An example of a company information:</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865289"/>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vocabulary</a:t>
            </a:r>
            <a:endParaRPr lang="en-US" sz="3200" dirty="0">
              <a:solidFill>
                <a:schemeClr val="tx1"/>
              </a:solidFill>
            </a:endParaRPr>
          </a:p>
        </p:txBody>
      </p:sp>
      <p:graphicFrame>
        <p:nvGraphicFramePr>
          <p:cNvPr id="3" name="Table 2">
            <a:extLst>
              <a:ext uri="{FF2B5EF4-FFF2-40B4-BE49-F238E27FC236}">
                <a16:creationId xmlns:a16="http://schemas.microsoft.com/office/drawing/2014/main" id="{477D21ED-2219-6640-9CBE-B3AB4A56ABB2}"/>
              </a:ext>
            </a:extLst>
          </p:cNvPr>
          <p:cNvGraphicFramePr>
            <a:graphicFrameLocks noGrp="1"/>
          </p:cNvGraphicFramePr>
          <p:nvPr>
            <p:extLst>
              <p:ext uri="{D42A27DB-BD31-4B8C-83A1-F6EECF244321}">
                <p14:modId xmlns:p14="http://schemas.microsoft.com/office/powerpoint/2010/main" val="2676498142"/>
              </p:ext>
            </p:extLst>
          </p:nvPr>
        </p:nvGraphicFramePr>
        <p:xfrm>
          <a:off x="171287" y="2519661"/>
          <a:ext cx="10870982" cy="4080499"/>
        </p:xfrm>
        <a:graphic>
          <a:graphicData uri="http://schemas.openxmlformats.org/drawingml/2006/table">
            <a:tbl>
              <a:tblPr/>
              <a:tblGrid>
                <a:gridCol w="2284944">
                  <a:extLst>
                    <a:ext uri="{9D8B030D-6E8A-4147-A177-3AD203B41FA5}">
                      <a16:colId xmlns:a16="http://schemas.microsoft.com/office/drawing/2014/main" val="1661437643"/>
                    </a:ext>
                  </a:extLst>
                </a:gridCol>
                <a:gridCol w="8586038">
                  <a:extLst>
                    <a:ext uri="{9D8B030D-6E8A-4147-A177-3AD203B41FA5}">
                      <a16:colId xmlns:a16="http://schemas.microsoft.com/office/drawing/2014/main" val="3403046738"/>
                    </a:ext>
                  </a:extLst>
                </a:gridCol>
              </a:tblGrid>
              <a:tr h="246691">
                <a:tc gridSpan="2">
                  <a:txBody>
                    <a:bodyPr/>
                    <a:lstStyle/>
                    <a:p>
                      <a:pPr algn="l"/>
                      <a:r>
                        <a:rPr lang="en-US" sz="2000" b="1" dirty="0">
                          <a:solidFill>
                            <a:srgbClr val="363A73"/>
                          </a:solidFill>
                          <a:effectLst/>
                          <a:latin typeface="Times New Roman" panose="02020603050405020304" pitchFamily="18" charset="0"/>
                        </a:rPr>
                        <a:t>73 Starbucks</a:t>
                      </a:r>
                    </a:p>
                  </a:txBody>
                  <a:tcPr marL="37572" marR="375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hMerge="1">
                  <a:txBody>
                    <a:bodyPr/>
                    <a:lstStyle/>
                    <a:p>
                      <a:endParaRPr lang="en-TH" sz="1400" dirty="0"/>
                    </a:p>
                  </a:txBody>
                  <a:tcPr marL="72139" marR="72139" marT="36069" marB="36069">
                    <a:lnL w="9525" cap="flat" cmpd="sng" algn="ctr">
                      <a:solidFill>
                        <a:srgbClr val="CBCBCB"/>
                      </a:solidFill>
                      <a:prstDash val="solid"/>
                      <a:round/>
                      <a:headEnd type="none" w="med" len="med"/>
                      <a:tailEnd type="none" w="med" len="med"/>
                    </a:lnL>
                    <a:lnB w="4763" cap="flat" cmpd="sng" algn="ctr">
                      <a:solidFill>
                        <a:srgbClr val="CBCBCB"/>
                      </a:solidFill>
                      <a:prstDash val="solid"/>
                      <a:round/>
                      <a:headEnd type="none" w="med" len="med"/>
                      <a:tailEnd type="none" w="med" len="med"/>
                    </a:lnB>
                  </a:tcPr>
                </a:tc>
                <a:extLst>
                  <a:ext uri="{0D108BD9-81ED-4DB2-BD59-A6C34878D82A}">
                    <a16:rowId xmlns:a16="http://schemas.microsoft.com/office/drawing/2014/main" val="2848090471"/>
                  </a:ext>
                </a:extLst>
              </a:tr>
              <a:tr h="211450">
                <a:tc>
                  <a:txBody>
                    <a:bodyPr/>
                    <a:lstStyle/>
                    <a:p>
                      <a:r>
                        <a:rPr lang="en-US" sz="2000">
                          <a:effectLst/>
                          <a:latin typeface="Times New Roman" panose="02020603050405020304" pitchFamily="18" charset="0"/>
                        </a:rPr>
                        <a:t>Type of company</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dirty="0">
                          <a:effectLst/>
                          <a:latin typeface="Times New Roman" panose="02020603050405020304" pitchFamily="18" charset="0"/>
                        </a:rPr>
                        <a:t>food and beverage cafe chain</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45937178"/>
                  </a:ext>
                </a:extLst>
              </a:tr>
              <a:tr h="211450">
                <a:tc>
                  <a:txBody>
                    <a:bodyPr/>
                    <a:lstStyle/>
                    <a:p>
                      <a:r>
                        <a:rPr lang="en-US" sz="2000">
                          <a:effectLst/>
                          <a:latin typeface="Times New Roman" panose="02020603050405020304" pitchFamily="18" charset="0"/>
                        </a:rPr>
                        <a:t>Main products</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a:effectLst/>
                          <a:latin typeface="Times New Roman" panose="02020603050405020304" pitchFamily="18" charset="0"/>
                        </a:rPr>
                        <a:t>coffee and fresh food</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035178873"/>
                  </a:ext>
                </a:extLst>
              </a:tr>
              <a:tr h="211450">
                <a:tc>
                  <a:txBody>
                    <a:bodyPr/>
                    <a:lstStyle/>
                    <a:p>
                      <a:r>
                        <a:rPr lang="en-US" sz="2000">
                          <a:effectLst/>
                          <a:latin typeface="Times New Roman" panose="02020603050405020304" pitchFamily="18" charset="0"/>
                        </a:rPr>
                        <a:t>Started</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TH" sz="2000" dirty="0">
                          <a:effectLst/>
                          <a:latin typeface="Times New Roman" panose="02020603050405020304" pitchFamily="18" charset="0"/>
                        </a:rPr>
                        <a:t>1971 1</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77234604"/>
                  </a:ext>
                </a:extLst>
              </a:tr>
              <a:tr h="211450">
                <a:tc>
                  <a:txBody>
                    <a:bodyPr/>
                    <a:lstStyle/>
                    <a:p>
                      <a:r>
                        <a:rPr lang="en-US" sz="2000">
                          <a:effectLst/>
                          <a:latin typeface="Times New Roman" panose="02020603050405020304" pitchFamily="18" charset="0"/>
                        </a:rPr>
                        <a:t>Founder</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dirty="0">
                          <a:effectLst/>
                          <a:latin typeface="Times New Roman" panose="02020603050405020304" pitchFamily="18" charset="0"/>
                        </a:rPr>
                        <a:t>Jerry Baldwin, Gordon Bowker and Zev </a:t>
                      </a:r>
                      <a:r>
                        <a:rPr lang="en-US" sz="2000" dirty="0" err="1">
                          <a:effectLst/>
                          <a:latin typeface="Times New Roman" panose="02020603050405020304" pitchFamily="18" charset="0"/>
                        </a:rPr>
                        <a:t>Siegl</a:t>
                      </a:r>
                      <a:endParaRPr lang="en-US" sz="2000" dirty="0">
                        <a:effectLst/>
                        <a:latin typeface="Times New Roman" panose="02020603050405020304" pitchFamily="18" charset="0"/>
                      </a:endParaRP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615990553"/>
                  </a:ext>
                </a:extLst>
              </a:tr>
              <a:tr h="211450">
                <a:tc>
                  <a:txBody>
                    <a:bodyPr/>
                    <a:lstStyle/>
                    <a:p>
                      <a:r>
                        <a:rPr lang="en-US" sz="2000">
                          <a:effectLst/>
                          <a:latin typeface="Times New Roman" panose="02020603050405020304" pitchFamily="18" charset="0"/>
                        </a:rPr>
                        <a:t>Number of staff</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a:effectLst/>
                          <a:latin typeface="Times New Roman" panose="02020603050405020304" pitchFamily="18" charset="0"/>
                        </a:rPr>
                        <a:t>about 109,000</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767670873"/>
                  </a:ext>
                </a:extLst>
              </a:tr>
              <a:tr h="211450">
                <a:tc>
                  <a:txBody>
                    <a:bodyPr/>
                    <a:lstStyle/>
                    <a:p>
                      <a:r>
                        <a:rPr lang="en-US" sz="2000">
                          <a:effectLst/>
                          <a:latin typeface="Times New Roman" panose="02020603050405020304" pitchFamily="18" charset="0"/>
                        </a:rPr>
                        <a:t>Staff turnover p.a.</a:t>
                      </a:r>
                    </a:p>
                  </a:txBody>
                  <a:tcPr marL="37572" marR="375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TH" sz="2000" dirty="0">
                          <a:effectLst/>
                          <a:latin typeface="Times New Roman" panose="02020603050405020304" pitchFamily="18" charset="0"/>
                        </a:rPr>
                        <a:t>12%</a:t>
                      </a:r>
                    </a:p>
                  </a:txBody>
                  <a:tcPr marL="37572" marR="37572"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809095017"/>
                  </a:ext>
                </a:extLst>
              </a:tr>
              <a:tr h="211450">
                <a:tc>
                  <a:txBody>
                    <a:bodyPr/>
                    <a:lstStyle/>
                    <a:p>
                      <a:r>
                        <a:rPr lang="en-US" sz="2000">
                          <a:effectLst/>
                          <a:latin typeface="Times New Roman" panose="02020603050405020304" pitchFamily="18" charset="0"/>
                        </a:rPr>
                        <a:t>Male: Female ratio</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TH" sz="2000">
                          <a:effectLst/>
                          <a:latin typeface="Times New Roman" panose="02020603050405020304" pitchFamily="18" charset="0"/>
                        </a:rPr>
                        <a:t>35:65</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15472517"/>
                  </a:ext>
                </a:extLst>
              </a:tr>
              <a:tr h="211450">
                <a:tc>
                  <a:txBody>
                    <a:bodyPr/>
                    <a:lstStyle/>
                    <a:p>
                      <a:r>
                        <a:rPr lang="en-US" sz="2000">
                          <a:effectLst/>
                          <a:latin typeface="Times New Roman" panose="02020603050405020304" pitchFamily="18" charset="0"/>
                        </a:rPr>
                        <a:t>Typical jobs</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a:effectLst/>
                          <a:latin typeface="Times New Roman" panose="02020603050405020304" pitchFamily="18" charset="0"/>
                        </a:rPr>
                        <a:t>store manager (salary), barista (hourly)</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480387680"/>
                  </a:ext>
                </a:extLst>
              </a:tr>
              <a:tr h="211450">
                <a:tc>
                  <a:txBody>
                    <a:bodyPr/>
                    <a:lstStyle/>
                    <a:p>
                      <a:r>
                        <a:rPr lang="en-US" sz="2000">
                          <a:effectLst/>
                          <a:latin typeface="Times New Roman" panose="02020603050405020304" pitchFamily="18" charset="0"/>
                        </a:rPr>
                        <a:t>Number of outlets</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a:effectLst/>
                          <a:latin typeface="Times New Roman" panose="02020603050405020304" pitchFamily="18" charset="0"/>
                        </a:rPr>
                        <a:t>about 18,000</a:t>
                      </a: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21098005"/>
                  </a:ext>
                </a:extLst>
              </a:tr>
              <a:tr h="211450">
                <a:tc>
                  <a:txBody>
                    <a:bodyPr/>
                    <a:lstStyle/>
                    <a:p>
                      <a:r>
                        <a:rPr lang="en-US" sz="2000">
                          <a:effectLst/>
                          <a:latin typeface="Times New Roman" panose="02020603050405020304" pitchFamily="18" charset="0"/>
                        </a:rPr>
                        <a:t>Location</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a:effectLst/>
                          <a:latin typeface="Times New Roman" panose="02020603050405020304" pitchFamily="18" charset="0"/>
                        </a:rPr>
                        <a:t>worldwide</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80069120"/>
                  </a:ext>
                </a:extLst>
              </a:tr>
              <a:tr h="422899">
                <a:tc>
                  <a:txBody>
                    <a:bodyPr/>
                    <a:lstStyle/>
                    <a:p>
                      <a:r>
                        <a:rPr lang="en-US" sz="2000">
                          <a:effectLst/>
                          <a:latin typeface="Times New Roman" panose="02020603050405020304" pitchFamily="18" charset="0"/>
                        </a:rPr>
                        <a:t>What makes it great?</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a:effectLst/>
                          <a:latin typeface="Times New Roman" panose="02020603050405020304" pitchFamily="18" charset="0"/>
                        </a:rPr>
                        <a:t>health insurance, free coffee</a:t>
                      </a:r>
                    </a:p>
                  </a:txBody>
                  <a:tcPr marL="37572" marR="37572"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92930897"/>
                  </a:ext>
                </a:extLst>
              </a:tr>
              <a:tr h="295699">
                <a:tc>
                  <a:txBody>
                    <a:bodyPr/>
                    <a:lstStyle/>
                    <a:p>
                      <a:endParaRPr lang="en-TH" sz="2000" dirty="0">
                        <a:effectLst/>
                        <a:latin typeface="Times New Roman" panose="02020603050405020304" pitchFamily="18" charset="0"/>
                      </a:endParaRP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000" dirty="0">
                          <a:effectLst/>
                          <a:latin typeface="Times New Roman" panose="02020603050405020304" pitchFamily="18" charset="0"/>
                        </a:rPr>
                        <a:t>Source: </a:t>
                      </a:r>
                      <a:r>
                        <a:rPr lang="en-US" sz="2000" dirty="0" err="1">
                          <a:effectLst/>
                          <a:latin typeface="Times New Roman" panose="02020603050405020304" pitchFamily="18" charset="0"/>
                        </a:rPr>
                        <a:t>money.cnn.com</a:t>
                      </a:r>
                      <a:r>
                        <a:rPr lang="en-US" sz="2000" dirty="0">
                          <a:effectLst/>
                          <a:latin typeface="Times New Roman" panose="02020603050405020304" pitchFamily="18" charset="0"/>
                        </a:rPr>
                        <a:t> and </a:t>
                      </a:r>
                      <a:r>
                        <a:rPr lang="en-US" sz="2000" dirty="0" err="1">
                          <a:effectLst/>
                          <a:latin typeface="Times New Roman" panose="02020603050405020304" pitchFamily="18" charset="0"/>
                        </a:rPr>
                        <a:t>starbucks.com</a:t>
                      </a:r>
                      <a:endParaRPr lang="en-US" sz="2000" dirty="0">
                        <a:effectLst/>
                        <a:latin typeface="Times New Roman" panose="02020603050405020304" pitchFamily="18" charset="0"/>
                      </a:endParaRPr>
                    </a:p>
                  </a:txBody>
                  <a:tcPr marL="37572" marR="3757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24238631"/>
                  </a:ext>
                </a:extLst>
              </a:tr>
            </a:tbl>
          </a:graphicData>
        </a:graphic>
      </p:graphicFrame>
    </p:spTree>
    <p:extLst>
      <p:ext uri="{BB962C8B-B14F-4D97-AF65-F5344CB8AC3E}">
        <p14:creationId xmlns:p14="http://schemas.microsoft.com/office/powerpoint/2010/main" val="164093069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380156" y="283802"/>
            <a:ext cx="11431687" cy="121717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3.1.2 Study the words. Complete the comments by using the words from the box. </a:t>
            </a:r>
          </a:p>
        </p:txBody>
      </p:sp>
      <p:sp>
        <p:nvSpPr>
          <p:cNvPr id="2" name="Rectangle 1">
            <a:extLst>
              <a:ext uri="{FF2B5EF4-FFF2-40B4-BE49-F238E27FC236}">
                <a16:creationId xmlns:a16="http://schemas.microsoft.com/office/drawing/2014/main" id="{1946B191-1232-CF44-95CF-901B6AF26A0F}"/>
              </a:ext>
            </a:extLst>
          </p:cNvPr>
          <p:cNvSpPr/>
          <p:nvPr/>
        </p:nvSpPr>
        <p:spPr>
          <a:xfrm>
            <a:off x="380156" y="1590272"/>
            <a:ext cx="2388199" cy="3108543"/>
          </a:xfrm>
          <a:prstGeom prst="rect">
            <a:avLst/>
          </a:prstGeom>
          <a:ln w="15875">
            <a:solidFill>
              <a:schemeClr val="tx1"/>
            </a:solidFill>
          </a:ln>
        </p:spPr>
        <p:txBody>
          <a:bodyPr wrap="square">
            <a:spAutoFit/>
          </a:bodyPr>
          <a:lstStyle/>
          <a:p>
            <a:r>
              <a:rPr lang="en-US" sz="2800" dirty="0"/>
              <a:t>attendance bonus</a:t>
            </a:r>
          </a:p>
          <a:p>
            <a:r>
              <a:rPr lang="en-US" sz="2800" dirty="0"/>
              <a:t>challenging</a:t>
            </a:r>
          </a:p>
          <a:p>
            <a:r>
              <a:rPr lang="en-US" sz="2800" strike="sngStrike" dirty="0"/>
              <a:t>proud</a:t>
            </a:r>
            <a:r>
              <a:rPr lang="en-US" sz="2800" dirty="0"/>
              <a:t>	</a:t>
            </a:r>
          </a:p>
          <a:p>
            <a:r>
              <a:rPr lang="en-US" sz="2800" dirty="0"/>
              <a:t>respect</a:t>
            </a:r>
          </a:p>
          <a:p>
            <a:r>
              <a:rPr lang="en-US" sz="2800" dirty="0"/>
              <a:t>target</a:t>
            </a:r>
          </a:p>
          <a:p>
            <a:r>
              <a:rPr lang="en-US" sz="2800" dirty="0"/>
              <a:t>turnover</a:t>
            </a:r>
          </a:p>
        </p:txBody>
      </p:sp>
      <p:pic>
        <p:nvPicPr>
          <p:cNvPr id="4" name="Picture 3">
            <a:extLst>
              <a:ext uri="{FF2B5EF4-FFF2-40B4-BE49-F238E27FC236}">
                <a16:creationId xmlns:a16="http://schemas.microsoft.com/office/drawing/2014/main" id="{5037E162-49AE-344C-9455-8EC81531A007}"/>
              </a:ext>
            </a:extLst>
          </p:cNvPr>
          <p:cNvPicPr>
            <a:picLocks noChangeAspect="1"/>
          </p:cNvPicPr>
          <p:nvPr/>
        </p:nvPicPr>
        <p:blipFill>
          <a:blip r:embed="rId3">
            <a:duotone>
              <a:prstClr val="black"/>
              <a:schemeClr val="accent5">
                <a:tint val="45000"/>
                <a:satMod val="400000"/>
              </a:schemeClr>
            </a:duotone>
          </a:blip>
          <a:stretch>
            <a:fillRect/>
          </a:stretch>
        </p:blipFill>
        <p:spPr>
          <a:xfrm>
            <a:off x="3926540" y="1590272"/>
            <a:ext cx="4819427" cy="5180884"/>
          </a:xfrm>
          <a:prstGeom prst="rect">
            <a:avLst/>
          </a:prstGeom>
          <a:ln w="15875">
            <a:solidFill>
              <a:schemeClr val="tx1"/>
            </a:solidFill>
          </a:ln>
        </p:spPr>
      </p:pic>
    </p:spTree>
    <p:extLst>
      <p:ext uri="{BB962C8B-B14F-4D97-AF65-F5344CB8AC3E}">
        <p14:creationId xmlns:p14="http://schemas.microsoft.com/office/powerpoint/2010/main" val="28628999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380156" y="283802"/>
            <a:ext cx="11431687" cy="121717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3.1.3 Match the question words with the kind of information you expect in the answers. </a:t>
            </a:r>
          </a:p>
        </p:txBody>
      </p:sp>
      <p:pic>
        <p:nvPicPr>
          <p:cNvPr id="8" name="Picture 7">
            <a:extLst>
              <a:ext uri="{FF2B5EF4-FFF2-40B4-BE49-F238E27FC236}">
                <a16:creationId xmlns:a16="http://schemas.microsoft.com/office/drawing/2014/main" id="{58E5B8C0-0551-ED4F-90A8-6BEAB97DDCFF}"/>
              </a:ext>
            </a:extLst>
          </p:cNvPr>
          <p:cNvPicPr>
            <a:picLocks noChangeAspect="1"/>
          </p:cNvPicPr>
          <p:nvPr/>
        </p:nvPicPr>
        <p:blipFill>
          <a:blip r:embed="rId3"/>
          <a:stretch>
            <a:fillRect/>
          </a:stretch>
        </p:blipFill>
        <p:spPr>
          <a:xfrm>
            <a:off x="2409535" y="1596787"/>
            <a:ext cx="7372927" cy="5205495"/>
          </a:xfrm>
          <a:prstGeom prst="rect">
            <a:avLst/>
          </a:prstGeom>
        </p:spPr>
      </p:pic>
    </p:spTree>
    <p:extLst>
      <p:ext uri="{BB962C8B-B14F-4D97-AF65-F5344CB8AC3E}">
        <p14:creationId xmlns:p14="http://schemas.microsoft.com/office/powerpoint/2010/main" val="35649000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215901" y="138634"/>
            <a:ext cx="11760198" cy="646331"/>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Pronunciation</a:t>
            </a:r>
            <a:endParaRPr lang="en-US" sz="3200" dirty="0">
              <a:solidFill>
                <a:schemeClr val="tx1"/>
              </a:solidFill>
            </a:endParaRPr>
          </a:p>
        </p:txBody>
      </p:sp>
      <p:sp>
        <p:nvSpPr>
          <p:cNvPr id="18" name="Rectangle 17">
            <a:extLst>
              <a:ext uri="{FF2B5EF4-FFF2-40B4-BE49-F238E27FC236}">
                <a16:creationId xmlns:a16="http://schemas.microsoft.com/office/drawing/2014/main" id="{11DDB35E-A9E1-6449-B6C3-EEC9055366B4}"/>
              </a:ext>
            </a:extLst>
          </p:cNvPr>
          <p:cNvSpPr/>
          <p:nvPr/>
        </p:nvSpPr>
        <p:spPr>
          <a:xfrm>
            <a:off x="215901" y="929992"/>
            <a:ext cx="11760198" cy="1150407"/>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anchor="ctr">
            <a:noAutofit/>
          </a:bodyPr>
          <a:lstStyle/>
          <a:p>
            <a:pPr>
              <a:spcAft>
                <a:spcPts val="1200"/>
              </a:spcAft>
            </a:pPr>
            <a:r>
              <a:rPr lang="en-US" sz="3000" b="1" u="sng" dirty="0">
                <a:solidFill>
                  <a:srgbClr val="00B050"/>
                </a:solidFill>
                <a:latin typeface="Times New Roman" panose="02020603050405020304" pitchFamily="18" charset="0"/>
              </a:rPr>
              <a:t>3.2.1	</a:t>
            </a:r>
            <a:r>
              <a:rPr lang="en-US" sz="3200" b="1" u="sng" dirty="0">
                <a:solidFill>
                  <a:srgbClr val="00B050"/>
                </a:solidFill>
                <a:latin typeface="Times New Roman" panose="02020603050405020304" pitchFamily="18" charset="0"/>
              </a:rPr>
              <a:t> Motivation matters: Practice the questions with a partner in order to talk about  ”motivation.” </a:t>
            </a:r>
            <a:endParaRPr lang="en-US" sz="3000" b="1" u="sng" dirty="0">
              <a:solidFill>
                <a:srgbClr val="00B050"/>
              </a:solidFill>
              <a:latin typeface="Times New Roman" panose="02020603050405020304" pitchFamily="18" charset="0"/>
            </a:endParaRPr>
          </a:p>
        </p:txBody>
      </p:sp>
      <p:sp>
        <p:nvSpPr>
          <p:cNvPr id="2" name="Rectangle 1">
            <a:extLst>
              <a:ext uri="{FF2B5EF4-FFF2-40B4-BE49-F238E27FC236}">
                <a16:creationId xmlns:a16="http://schemas.microsoft.com/office/drawing/2014/main" id="{ED4A7DD9-A62E-614D-AC2D-B47720700161}"/>
              </a:ext>
            </a:extLst>
          </p:cNvPr>
          <p:cNvSpPr/>
          <p:nvPr/>
        </p:nvSpPr>
        <p:spPr>
          <a:xfrm>
            <a:off x="215900" y="2305761"/>
            <a:ext cx="5589813" cy="4093428"/>
          </a:xfrm>
          <a:prstGeom prst="rect">
            <a:avLst/>
          </a:prstGeom>
          <a:ln w="15875">
            <a:solidFill>
              <a:schemeClr val="tx1"/>
            </a:solidFill>
          </a:ln>
        </p:spPr>
        <p:txBody>
          <a:bodyPr wrap="square">
            <a:spAutoFit/>
          </a:bodyPr>
          <a:lstStyle/>
          <a:p>
            <a:pPr>
              <a:spcAft>
                <a:spcPts val="1200"/>
              </a:spcAft>
            </a:pPr>
            <a:r>
              <a:rPr lang="en-US" sz="3000" dirty="0"/>
              <a:t>Why do people:</a:t>
            </a:r>
          </a:p>
          <a:p>
            <a:pPr marL="742950" lvl="1" indent="-285750">
              <a:spcAft>
                <a:spcPts val="1200"/>
              </a:spcAft>
              <a:buFont typeface="Lucida Grande" panose="020B0600040502020204" pitchFamily="34" charset="0"/>
              <a:buChar char="◇"/>
            </a:pPr>
            <a:r>
              <a:rPr lang="en-US" sz="3000" dirty="0"/>
              <a:t>learn English?</a:t>
            </a:r>
          </a:p>
          <a:p>
            <a:pPr marL="742950" lvl="1" indent="-285750">
              <a:spcAft>
                <a:spcPts val="1200"/>
              </a:spcAft>
              <a:buFont typeface="Lucida Grande" panose="020B0600040502020204" pitchFamily="34" charset="0"/>
              <a:buChar char="◇"/>
            </a:pPr>
            <a:r>
              <a:rPr lang="en-US" sz="3000" dirty="0"/>
              <a:t>learn to drive?</a:t>
            </a:r>
          </a:p>
          <a:p>
            <a:pPr marL="742950" lvl="1" indent="-285750">
              <a:spcAft>
                <a:spcPts val="1200"/>
              </a:spcAft>
              <a:buFont typeface="Lucida Grande" panose="020B0600040502020204" pitchFamily="34" charset="0"/>
              <a:buChar char="◇"/>
            </a:pPr>
            <a:r>
              <a:rPr lang="en-US" sz="3000" dirty="0"/>
              <a:t>get a part-time job in tourism?</a:t>
            </a:r>
          </a:p>
          <a:p>
            <a:pPr marL="742950" lvl="1" indent="-285750">
              <a:spcAft>
                <a:spcPts val="1200"/>
              </a:spcAft>
              <a:buFont typeface="Lucida Grande" panose="020B0600040502020204" pitchFamily="34" charset="0"/>
              <a:buChar char="◇"/>
            </a:pPr>
            <a:r>
              <a:rPr lang="en-US" sz="3000" dirty="0"/>
              <a:t>go to university?</a:t>
            </a:r>
          </a:p>
          <a:p>
            <a:pPr marL="742950" lvl="1" indent="-285750">
              <a:spcAft>
                <a:spcPts val="1200"/>
              </a:spcAft>
              <a:buFont typeface="Lucida Grande" panose="020B0600040502020204" pitchFamily="34" charset="0"/>
              <a:buChar char="◇"/>
            </a:pPr>
            <a:r>
              <a:rPr lang="en-US" sz="3000" dirty="0"/>
              <a:t>climb a mountain?</a:t>
            </a:r>
          </a:p>
        </p:txBody>
      </p:sp>
      <p:sp>
        <p:nvSpPr>
          <p:cNvPr id="3" name="Rectangle 2">
            <a:extLst>
              <a:ext uri="{FF2B5EF4-FFF2-40B4-BE49-F238E27FC236}">
                <a16:creationId xmlns:a16="http://schemas.microsoft.com/office/drawing/2014/main" id="{DE07304B-7C0F-7046-81DB-92844015B415}"/>
              </a:ext>
            </a:extLst>
          </p:cNvPr>
          <p:cNvSpPr/>
          <p:nvPr/>
        </p:nvSpPr>
        <p:spPr>
          <a:xfrm>
            <a:off x="6095999" y="2305761"/>
            <a:ext cx="5880099" cy="4093428"/>
          </a:xfrm>
          <a:prstGeom prst="rect">
            <a:avLst/>
          </a:prstGeom>
          <a:ln w="15875">
            <a:solidFill>
              <a:schemeClr val="tx1"/>
            </a:solidFill>
          </a:ln>
        </p:spPr>
        <p:txBody>
          <a:bodyPr wrap="none">
            <a:noAutofit/>
          </a:bodyPr>
          <a:lstStyle/>
          <a:p>
            <a:r>
              <a:rPr lang="en-US" sz="3000" dirty="0">
                <a:latin typeface="Times New Roman" panose="02020603050405020304" pitchFamily="18" charset="0"/>
              </a:rPr>
              <a:t>Choose from the following ideas, </a:t>
            </a:r>
          </a:p>
          <a:p>
            <a:r>
              <a:rPr lang="en-US" sz="3000" dirty="0">
                <a:latin typeface="Times New Roman" panose="02020603050405020304" pitchFamily="18" charset="0"/>
              </a:rPr>
              <a:t>or give your own:</a:t>
            </a:r>
          </a:p>
          <a:p>
            <a:endParaRPr lang="en-US" sz="3000" dirty="0">
              <a:latin typeface="Times New Roman" panose="02020603050405020304" pitchFamily="18" charset="0"/>
            </a:endParaRPr>
          </a:p>
          <a:p>
            <a:endParaRPr lang="en-TH" sz="3000" dirty="0"/>
          </a:p>
        </p:txBody>
      </p:sp>
      <p:pic>
        <p:nvPicPr>
          <p:cNvPr id="14" name="Picture 13">
            <a:extLst>
              <a:ext uri="{FF2B5EF4-FFF2-40B4-BE49-F238E27FC236}">
                <a16:creationId xmlns:a16="http://schemas.microsoft.com/office/drawing/2014/main" id="{920E908D-065C-C945-957B-7B0057C69BC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652"/>
                    </a14:imgEffect>
                    <a14:imgEffect>
                      <a14:saturation sat="0"/>
                    </a14:imgEffect>
                    <a14:imgEffect>
                      <a14:brightnessContrast bright="-10000" contrast="33000"/>
                    </a14:imgEffect>
                  </a14:imgLayer>
                </a14:imgProps>
              </a:ext>
            </a:extLst>
          </a:blip>
          <a:stretch>
            <a:fillRect/>
          </a:stretch>
        </p:blipFill>
        <p:spPr>
          <a:xfrm>
            <a:off x="6559606" y="3643085"/>
            <a:ext cx="5416492" cy="2284923"/>
          </a:xfrm>
          <a:prstGeom prst="rect">
            <a:avLst/>
          </a:prstGeom>
        </p:spPr>
      </p:pic>
    </p:spTree>
    <p:extLst>
      <p:ext uri="{BB962C8B-B14F-4D97-AF65-F5344CB8AC3E}">
        <p14:creationId xmlns:p14="http://schemas.microsoft.com/office/powerpoint/2010/main" val="12365395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80499" y="307100"/>
            <a:ext cx="11893868" cy="71792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grammar</a:t>
            </a:r>
            <a:endParaRPr lang="en-US" sz="3200" dirty="0">
              <a:solidFill>
                <a:schemeClr val="tx1"/>
              </a:solidFill>
            </a:endParaRPr>
          </a:p>
        </p:txBody>
      </p:sp>
      <p:sp>
        <p:nvSpPr>
          <p:cNvPr id="21" name="Rectangle 20">
            <a:extLst>
              <a:ext uri="{FF2B5EF4-FFF2-40B4-BE49-F238E27FC236}">
                <a16:creationId xmlns:a16="http://schemas.microsoft.com/office/drawing/2014/main" id="{21DDF5FA-873F-5446-A9DE-6F21055151B6}"/>
              </a:ext>
            </a:extLst>
          </p:cNvPr>
          <p:cNvSpPr/>
          <p:nvPr/>
        </p:nvSpPr>
        <p:spPr>
          <a:xfrm>
            <a:off x="149066" y="1153391"/>
            <a:ext cx="11893868" cy="122983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a:solidFill>
              <a:schemeClr val="tx1"/>
            </a:solidFill>
          </a:ln>
        </p:spPr>
        <p:txBody>
          <a:bodyPr anchor="ctr">
            <a:noAutofit/>
          </a:bodyPr>
          <a:lstStyle/>
          <a:p>
            <a:pPr>
              <a:spcAft>
                <a:spcPts val="1200"/>
              </a:spcAft>
            </a:pPr>
            <a:r>
              <a:rPr lang="en-US" sz="3200" b="1" u="sng" dirty="0">
                <a:solidFill>
                  <a:srgbClr val="00B050"/>
                </a:solidFill>
                <a:latin typeface="Times New Roman" panose="02020603050405020304" pitchFamily="18" charset="0"/>
              </a:rPr>
              <a:t>3.3.1	 Grammar for listening: Recognizing information (</a:t>
            </a:r>
            <a:r>
              <a:rPr lang="en-US" sz="3200" b="1" u="sng" dirty="0" err="1">
                <a:solidFill>
                  <a:srgbClr val="00B050"/>
                </a:solidFill>
                <a:latin typeface="Times New Roman" panose="02020603050405020304" pitchFamily="18" charset="0"/>
              </a:rPr>
              <a:t>Wh</a:t>
            </a:r>
            <a:r>
              <a:rPr lang="en-US" sz="3200" b="1" u="sng" dirty="0">
                <a:solidFill>
                  <a:srgbClr val="00B050"/>
                </a:solidFill>
                <a:latin typeface="Times New Roman" panose="02020603050405020304" pitchFamily="18" charset="0"/>
              </a:rPr>
              <a:t>-questions.</a:t>
            </a:r>
          </a:p>
        </p:txBody>
      </p:sp>
      <p:sp>
        <p:nvSpPr>
          <p:cNvPr id="2" name="Rectangle 1">
            <a:extLst>
              <a:ext uri="{FF2B5EF4-FFF2-40B4-BE49-F238E27FC236}">
                <a16:creationId xmlns:a16="http://schemas.microsoft.com/office/drawing/2014/main" id="{268EFCD3-F79F-744C-8571-0B8D118237EB}"/>
              </a:ext>
            </a:extLst>
          </p:cNvPr>
          <p:cNvSpPr/>
          <p:nvPr/>
        </p:nvSpPr>
        <p:spPr>
          <a:xfrm>
            <a:off x="149066" y="2478173"/>
            <a:ext cx="11375277" cy="523220"/>
          </a:xfrm>
          <a:prstGeom prst="rect">
            <a:avLst/>
          </a:prstGeom>
        </p:spPr>
        <p:txBody>
          <a:bodyPr wrap="square">
            <a:spAutoFit/>
          </a:bodyPr>
          <a:lstStyle/>
          <a:p>
            <a:pPr>
              <a:spcAft>
                <a:spcPts val="0"/>
              </a:spcAft>
            </a:pPr>
            <a:r>
              <a:rPr lang="en-US" sz="2800" b="1"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Information questions with the present simple usually have this pattern:</a:t>
            </a:r>
            <a:endParaRPr lang="en-TH" sz="2800" b="1" dirty="0">
              <a:latin typeface="Calibri" panose="020F0502020204030204" pitchFamily="34" charset="0"/>
              <a:ea typeface="Calibri" panose="020F0502020204030204" pitchFamily="34" charset="0"/>
              <a:cs typeface="Cordia New" panose="020B0304020202020204" pitchFamily="34" charset="-34"/>
            </a:endParaRPr>
          </a:p>
        </p:txBody>
      </p:sp>
      <p:pic>
        <p:nvPicPr>
          <p:cNvPr id="5" name="Picture 4">
            <a:extLst>
              <a:ext uri="{FF2B5EF4-FFF2-40B4-BE49-F238E27FC236}">
                <a16:creationId xmlns:a16="http://schemas.microsoft.com/office/drawing/2014/main" id="{8B53ACCF-4D9C-1C43-87F4-6525ACB97B55}"/>
              </a:ext>
            </a:extLst>
          </p:cNvPr>
          <p:cNvPicPr>
            <a:picLocks noChangeAspect="1"/>
          </p:cNvPicPr>
          <p:nvPr/>
        </p:nvPicPr>
        <p:blipFill>
          <a:blip r:embed="rId3">
            <a:duotone>
              <a:prstClr val="black"/>
              <a:schemeClr val="accent4">
                <a:tint val="45000"/>
                <a:satMod val="400000"/>
              </a:schemeClr>
            </a:duotone>
            <a:extLst>
              <a:ext uri="{BEBA8EAE-BF5A-486C-A8C5-ECC9F3942E4B}">
                <a14:imgProps xmlns:a14="http://schemas.microsoft.com/office/drawing/2010/main">
                  <a14:imgLayer r:embed="rId4">
                    <a14:imgEffect>
                      <a14:sharpenSoften amount="25000"/>
                    </a14:imgEffect>
                    <a14:imgEffect>
                      <a14:brightnessContrast bright="40000" contrast="-40000"/>
                    </a14:imgEffect>
                  </a14:imgLayer>
                </a14:imgProps>
              </a:ext>
            </a:extLst>
          </a:blip>
          <a:stretch>
            <a:fillRect/>
          </a:stretch>
        </p:blipFill>
        <p:spPr>
          <a:xfrm>
            <a:off x="149067" y="3011302"/>
            <a:ext cx="11925300" cy="1676400"/>
          </a:xfrm>
          <a:prstGeom prst="rect">
            <a:avLst/>
          </a:prstGeom>
        </p:spPr>
      </p:pic>
      <p:sp>
        <p:nvSpPr>
          <p:cNvPr id="8" name="Rectangle 7">
            <a:extLst>
              <a:ext uri="{FF2B5EF4-FFF2-40B4-BE49-F238E27FC236}">
                <a16:creationId xmlns:a16="http://schemas.microsoft.com/office/drawing/2014/main" id="{DFBB871F-6651-1A42-B8D6-AB809144F62B}"/>
              </a:ext>
            </a:extLst>
          </p:cNvPr>
          <p:cNvSpPr/>
          <p:nvPr/>
        </p:nvSpPr>
        <p:spPr>
          <a:xfrm>
            <a:off x="149066" y="4944433"/>
            <a:ext cx="11893868" cy="1384995"/>
          </a:xfrm>
          <a:prstGeom prst="rect">
            <a:avLst/>
          </a:prstGeom>
          <a:blipFill>
            <a:blip r:embed="rId5">
              <a:alphaModFix amt="50000"/>
            </a:blip>
            <a:tile tx="0" ty="0" sx="100000" sy="100000" flip="none" algn="tl"/>
          </a:blipFill>
          <a:ln w="15875">
            <a:solidFill>
              <a:schemeClr val="tx1"/>
            </a:solidFill>
          </a:ln>
        </p:spPr>
        <p:txBody>
          <a:bodyPr wrap="square">
            <a:spAutoFit/>
          </a:bodyPr>
          <a:lstStyle/>
          <a:p>
            <a:pPr marL="285750" indent="-285750">
              <a:spcAft>
                <a:spcPts val="0"/>
              </a:spcAft>
              <a:buFont typeface="Lucida Grande" panose="020B0600040502020204" pitchFamily="34" charset="0"/>
              <a:buChar char="◇"/>
            </a:pP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The </a:t>
            </a:r>
            <a:r>
              <a:rPr lang="en-US" sz="2800" spc="5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question word </a:t>
            </a: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helps you predict the </a:t>
            </a:r>
            <a:r>
              <a:rPr lang="en-US" sz="2800" spc="5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kind of information </a:t>
            </a: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in the answer, e.g., why = a reason. </a:t>
            </a:r>
          </a:p>
          <a:p>
            <a:pPr marL="285750" indent="-285750">
              <a:spcAft>
                <a:spcPts val="0"/>
              </a:spcAft>
              <a:buFont typeface="Lucida Grande" panose="020B0600040502020204" pitchFamily="34" charset="0"/>
              <a:buChar char="◇"/>
            </a:pP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The </a:t>
            </a:r>
            <a:r>
              <a:rPr lang="en-US" sz="2800" dirty="0">
                <a:solidFill>
                  <a:srgbClr val="811E2A"/>
                </a:solidFill>
                <a:latin typeface="Times New Roman" panose="02020603050405020304" pitchFamily="18" charset="0"/>
                <a:ea typeface="Times New Roman" panose="02020603050405020304" pitchFamily="18" charset="0"/>
                <a:cs typeface="Angsana New" panose="02020603050405020304" pitchFamily="18" charset="-34"/>
              </a:rPr>
              <a:t>auxiliary </a:t>
            </a: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tells you the </a:t>
            </a:r>
            <a:r>
              <a:rPr lang="en-US" sz="2800" spc="5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tense </a:t>
            </a: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of the answer, e.g., do/does = present simple.</a:t>
            </a:r>
            <a:endParaRPr lang="en-TH" sz="2800" dirty="0">
              <a:latin typeface="Calibri" panose="020F0502020204030204" pitchFamily="34" charset="0"/>
              <a:ea typeface="Calibri" panose="020F0502020204030204" pitchFamily="34" charset="0"/>
              <a:cs typeface="Cordia New" panose="020B0304020202020204" pitchFamily="34" charset="-34"/>
            </a:endParaRPr>
          </a:p>
        </p:txBody>
      </p:sp>
    </p:spTree>
    <p:extLst>
      <p:ext uri="{BB962C8B-B14F-4D97-AF65-F5344CB8AC3E}">
        <p14:creationId xmlns:p14="http://schemas.microsoft.com/office/powerpoint/2010/main" val="40755950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98143"/>
            <a:ext cx="11893868" cy="113877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3.4	 Listening skill: Making notes for interviews</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496571"/>
            <a:ext cx="11893868" cy="1053584"/>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3.4.1 Use the interviewer's questions to organize your notes. Read this extract and study the notes.</a:t>
            </a:r>
          </a:p>
          <a:p>
            <a:pPr>
              <a:spcAft>
                <a:spcPts val="1200"/>
              </a:spcAft>
            </a:pPr>
            <a:endParaRPr lang="en-US" sz="3000" b="1" dirty="0">
              <a:solidFill>
                <a:srgbClr val="FF0000"/>
              </a:solidFill>
              <a:latin typeface="Times New Roman" panose="02020603050405020304" pitchFamily="18" charset="0"/>
            </a:endParaRPr>
          </a:p>
        </p:txBody>
      </p:sp>
      <p:pic>
        <p:nvPicPr>
          <p:cNvPr id="3" name="Picture 2">
            <a:extLst>
              <a:ext uri="{FF2B5EF4-FFF2-40B4-BE49-F238E27FC236}">
                <a16:creationId xmlns:a16="http://schemas.microsoft.com/office/drawing/2014/main" id="{443FC052-19B8-1546-906C-479E7E36F240}"/>
              </a:ext>
            </a:extLst>
          </p:cNvPr>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149066" y="2674958"/>
            <a:ext cx="7195163" cy="4097908"/>
          </a:xfrm>
          <a:prstGeom prst="rect">
            <a:avLst/>
          </a:prstGeom>
          <a:blipFill>
            <a:blip r:embed="rId5">
              <a:alphaModFix amt="50000"/>
            </a:blip>
            <a:tile tx="0" ty="0" sx="100000" sy="100000" flip="none" algn="tl"/>
          </a:blipFill>
          <a:ln w="15875">
            <a:solidFill>
              <a:schemeClr val="tx1"/>
            </a:solidFill>
          </a:ln>
        </p:spPr>
      </p:pic>
      <p:sp>
        <p:nvSpPr>
          <p:cNvPr id="8" name="Content Placeholder 22">
            <a:extLst>
              <a:ext uri="{FF2B5EF4-FFF2-40B4-BE49-F238E27FC236}">
                <a16:creationId xmlns:a16="http://schemas.microsoft.com/office/drawing/2014/main" id="{DEB7C9FA-B335-D341-AD69-594230AD0450}"/>
              </a:ext>
            </a:extLst>
          </p:cNvPr>
          <p:cNvSpPr txBox="1">
            <a:spLocks/>
          </p:cNvSpPr>
          <p:nvPr/>
        </p:nvSpPr>
        <p:spPr>
          <a:xfrm>
            <a:off x="9415849" y="3429000"/>
            <a:ext cx="2627085" cy="1980748"/>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w="15875">
            <a:solidFill>
              <a:schemeClr val="tx1"/>
            </a:solidFill>
          </a:ln>
        </p:spPr>
        <p:txBody>
          <a:bodyPr vert="horz" wrap="square" lIns="91440" tIns="45720" rIns="91440" bIns="45720" rtlCol="0" anchor="ctr">
            <a:noAutofit/>
          </a:bodyPr>
          <a:lstStyle>
            <a:lvl1pPr marL="228594" indent="-228594" algn="l" defTabSz="914377"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18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783"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377"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2971"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30"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276"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09"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28" indent="-228594" algn="l" defTabSz="914377"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spcBef>
                <a:spcPts val="0"/>
              </a:spcBef>
              <a:buNone/>
            </a:pPr>
            <a:r>
              <a:rPr lang="en-US" sz="4000" b="1" dirty="0">
                <a:solidFill>
                  <a:srgbClr val="FF0000"/>
                </a:solidFill>
                <a:latin typeface="Times New Roman" panose="02020603050405020304" pitchFamily="18" charset="0"/>
              </a:rPr>
              <a:t>Practice</a:t>
            </a:r>
          </a:p>
        </p:txBody>
      </p:sp>
      <p:sp>
        <p:nvSpPr>
          <p:cNvPr id="10" name="Right Arrow 9">
            <a:extLst>
              <a:ext uri="{FF2B5EF4-FFF2-40B4-BE49-F238E27FC236}">
                <a16:creationId xmlns:a16="http://schemas.microsoft.com/office/drawing/2014/main" id="{638D014B-2574-F841-8E11-65998BE754AB}"/>
              </a:ext>
            </a:extLst>
          </p:cNvPr>
          <p:cNvSpPr/>
          <p:nvPr/>
        </p:nvSpPr>
        <p:spPr>
          <a:xfrm rot="10800000">
            <a:off x="7395030" y="3943124"/>
            <a:ext cx="1970018" cy="952500"/>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1600" b="1" dirty="0">
              <a:solidFill>
                <a:srgbClr val="C00000"/>
              </a:solidFill>
            </a:endParaRPr>
          </a:p>
        </p:txBody>
      </p:sp>
    </p:spTree>
    <p:extLst>
      <p:ext uri="{BB962C8B-B14F-4D97-AF65-F5344CB8AC3E}">
        <p14:creationId xmlns:p14="http://schemas.microsoft.com/office/powerpoint/2010/main" val="414236943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293095"/>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3.5	Writing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082758"/>
            <a:ext cx="11893868" cy="72411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3.5.1 Writing: Making notes</a:t>
            </a:r>
            <a:endParaRPr lang="en-US" sz="3000" b="1" dirty="0">
              <a:solidFill>
                <a:srgbClr val="FF0000"/>
              </a:solidFill>
              <a:latin typeface="Times New Roman" panose="02020603050405020304" pitchFamily="18" charset="0"/>
            </a:endParaRPr>
          </a:p>
        </p:txBody>
      </p:sp>
      <p:pic>
        <p:nvPicPr>
          <p:cNvPr id="4" name="Picture 3">
            <a:extLst>
              <a:ext uri="{FF2B5EF4-FFF2-40B4-BE49-F238E27FC236}">
                <a16:creationId xmlns:a16="http://schemas.microsoft.com/office/drawing/2014/main" id="{06169F55-55A0-8F4E-A0C6-2F339E1823EF}"/>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300000"/>
                    </a14:imgEffect>
                  </a14:imgLayer>
                </a14:imgProps>
              </a:ext>
            </a:extLst>
          </a:blip>
          <a:stretch>
            <a:fillRect/>
          </a:stretch>
        </p:blipFill>
        <p:spPr>
          <a:xfrm>
            <a:off x="149066" y="1980982"/>
            <a:ext cx="5024032" cy="2286217"/>
          </a:xfrm>
          <a:prstGeom prst="rect">
            <a:avLst/>
          </a:prstGeom>
          <a:ln w="15875">
            <a:solidFill>
              <a:schemeClr val="tx1"/>
            </a:solidFill>
          </a:ln>
        </p:spPr>
      </p:pic>
      <p:pic>
        <p:nvPicPr>
          <p:cNvPr id="6" name="Picture 5">
            <a:extLst>
              <a:ext uri="{FF2B5EF4-FFF2-40B4-BE49-F238E27FC236}">
                <a16:creationId xmlns:a16="http://schemas.microsoft.com/office/drawing/2014/main" id="{C88440CF-E3EB-6D40-88A7-B4168A0E3B03}"/>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Effect>
                      <a14:colorTemperature colorTemp="11200"/>
                    </a14:imgEffect>
                  </a14:imgLayer>
                </a14:imgProps>
              </a:ext>
            </a:extLst>
          </a:blip>
          <a:stretch>
            <a:fillRect/>
          </a:stretch>
        </p:blipFill>
        <p:spPr>
          <a:xfrm>
            <a:off x="5573486" y="1980983"/>
            <a:ext cx="6469448" cy="4222166"/>
          </a:xfrm>
          <a:prstGeom prst="rect">
            <a:avLst/>
          </a:prstGeom>
          <a:ln w="15875">
            <a:solidFill>
              <a:schemeClr val="tx1"/>
            </a:solidFill>
          </a:ln>
        </p:spPr>
      </p:pic>
      <p:sp>
        <p:nvSpPr>
          <p:cNvPr id="7" name="Bent-Up Arrow 6">
            <a:extLst>
              <a:ext uri="{FF2B5EF4-FFF2-40B4-BE49-F238E27FC236}">
                <a16:creationId xmlns:a16="http://schemas.microsoft.com/office/drawing/2014/main" id="{2CE76555-DA25-F64D-8F25-5483DF0A0788}"/>
              </a:ext>
            </a:extLst>
          </p:cNvPr>
          <p:cNvSpPr/>
          <p:nvPr/>
        </p:nvSpPr>
        <p:spPr>
          <a:xfrm rot="5400000">
            <a:off x="3469636" y="3772993"/>
            <a:ext cx="1479012" cy="2525485"/>
          </a:xfrm>
          <a:prstGeom prst="bentUpArrow">
            <a:avLst/>
          </a:prstGeom>
          <a:solidFill>
            <a:srgbClr val="C00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a:p>
        </p:txBody>
      </p:sp>
    </p:spTree>
    <p:extLst>
      <p:ext uri="{BB962C8B-B14F-4D97-AF65-F5344CB8AC3E}">
        <p14:creationId xmlns:p14="http://schemas.microsoft.com/office/powerpoint/2010/main" val="31277809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140480"/>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3.6	Speaking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919216"/>
            <a:ext cx="11893868" cy="72411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3.6.1 Speaking skill: Good and bad habits</a:t>
            </a:r>
            <a:endParaRPr lang="en-US" sz="3000" b="1" dirty="0">
              <a:solidFill>
                <a:srgbClr val="FF0000"/>
              </a:solidFill>
              <a:latin typeface="Times New Roman" panose="02020603050405020304" pitchFamily="18" charset="0"/>
            </a:endParaRPr>
          </a:p>
        </p:txBody>
      </p:sp>
      <p:sp>
        <p:nvSpPr>
          <p:cNvPr id="2" name="TextBox 1">
            <a:extLst>
              <a:ext uri="{FF2B5EF4-FFF2-40B4-BE49-F238E27FC236}">
                <a16:creationId xmlns:a16="http://schemas.microsoft.com/office/drawing/2014/main" id="{0BF067C0-55DA-8E4C-87A0-C7169B6A99C9}"/>
              </a:ext>
            </a:extLst>
          </p:cNvPr>
          <p:cNvSpPr txBox="1"/>
          <p:nvPr/>
        </p:nvSpPr>
        <p:spPr>
          <a:xfrm>
            <a:off x="2554514" y="1789087"/>
            <a:ext cx="7082972" cy="1617034"/>
          </a:xfrm>
          <a:prstGeom prst="rect">
            <a:avLst/>
          </a:prstGeom>
          <a:blipFill>
            <a:blip r:embed="rId3">
              <a:alphaModFix amt="50000"/>
            </a:blip>
            <a:tile tx="0" ty="0" sx="100000" sy="100000" flip="none" algn="tl"/>
          </a:blipFill>
          <a:ln w="15875">
            <a:solidFill>
              <a:schemeClr val="accent1">
                <a:shade val="50000"/>
              </a:schemeClr>
            </a:solidFill>
          </a:ln>
        </p:spPr>
        <p:txBody>
          <a:bodyPr wrap="square" rtlCol="0" anchor="ctr">
            <a:noAutofit/>
          </a:bodyPr>
          <a:lstStyle/>
          <a:p>
            <a:pPr algn="ctr"/>
            <a:r>
              <a:rPr lang="en-TH" sz="2800" b="1" dirty="0"/>
              <a:t>All speakers show habbits when they are speaking</a:t>
            </a:r>
          </a:p>
        </p:txBody>
      </p:sp>
      <p:sp>
        <p:nvSpPr>
          <p:cNvPr id="8" name="TextBox 7">
            <a:extLst>
              <a:ext uri="{FF2B5EF4-FFF2-40B4-BE49-F238E27FC236}">
                <a16:creationId xmlns:a16="http://schemas.microsoft.com/office/drawing/2014/main" id="{72A53DEA-C4BE-7844-A7F0-59EDA6185E80}"/>
              </a:ext>
            </a:extLst>
          </p:cNvPr>
          <p:cNvSpPr txBox="1"/>
          <p:nvPr/>
        </p:nvSpPr>
        <p:spPr>
          <a:xfrm>
            <a:off x="149065" y="4293419"/>
            <a:ext cx="4800600" cy="2525486"/>
          </a:xfrm>
          <a:prstGeom prst="rect">
            <a:avLst/>
          </a:prstGeom>
          <a:blipFill dpi="0" rotWithShape="1">
            <a:blip r:embed="rId4">
              <a:alphaModFix amt="30000"/>
            </a:blip>
            <a:srcRect/>
            <a:tile tx="0" ty="0" sx="100000" sy="100000" flip="none" algn="tl"/>
          </a:blipFill>
          <a:ln w="15875">
            <a:solidFill>
              <a:schemeClr val="accent1">
                <a:shade val="50000"/>
              </a:schemeClr>
            </a:solidFill>
          </a:ln>
        </p:spPr>
        <p:txBody>
          <a:bodyPr wrap="square" rtlCol="0" anchor="t">
            <a:noAutofit/>
          </a:bodyPr>
          <a:lstStyle/>
          <a:p>
            <a:pPr algn="ctr"/>
            <a:r>
              <a:rPr lang="en-TH" sz="2800" b="1" u="sng" dirty="0"/>
              <a:t>Don’t:</a:t>
            </a:r>
          </a:p>
          <a:p>
            <a:pPr marL="457200" indent="-457200">
              <a:buFont typeface="Lucida Grande" panose="020B0600040502020204" pitchFamily="34" charset="0"/>
              <a:buChar char="◇"/>
            </a:pPr>
            <a:r>
              <a:rPr lang="en-TH" sz="2800" dirty="0"/>
              <a:t>Play with hair</a:t>
            </a:r>
          </a:p>
          <a:p>
            <a:pPr marL="457200" indent="-457200">
              <a:buFont typeface="Lucida Grande" panose="020B0600040502020204" pitchFamily="34" charset="0"/>
              <a:buChar char="◇"/>
            </a:pPr>
            <a:r>
              <a:rPr lang="en-TH" sz="2800" dirty="0"/>
              <a:t>Wave hands around</a:t>
            </a:r>
          </a:p>
          <a:p>
            <a:pPr marL="457200" indent="-457200">
              <a:buFont typeface="Lucida Grande" panose="020B0600040502020204" pitchFamily="34" charset="0"/>
              <a:buChar char="◇"/>
            </a:pPr>
            <a:r>
              <a:rPr lang="en-TH" sz="2800" dirty="0"/>
              <a:t>Bite your nails</a:t>
            </a:r>
          </a:p>
          <a:p>
            <a:pPr marL="457200" indent="-457200">
              <a:buFont typeface="Lucida Grande" panose="020B0600040502020204" pitchFamily="34" charset="0"/>
              <a:buChar char="◇"/>
            </a:pPr>
            <a:r>
              <a:rPr lang="en-TH" sz="2800" dirty="0"/>
              <a:t>Say “ah”, “um”, “er</a:t>
            </a:r>
            <a:r>
              <a:rPr lang="en-TH" sz="2800" b="1" dirty="0"/>
              <a:t>”</a:t>
            </a:r>
          </a:p>
          <a:p>
            <a:pPr marL="457200" indent="-457200">
              <a:buFont typeface="Lucida Grande" panose="020B0600040502020204" pitchFamily="34" charset="0"/>
              <a:buChar char="◇"/>
            </a:pPr>
            <a:endParaRPr lang="en-TH" sz="2800" b="1" dirty="0"/>
          </a:p>
        </p:txBody>
      </p:sp>
      <p:sp>
        <p:nvSpPr>
          <p:cNvPr id="10" name="TextBox 9">
            <a:extLst>
              <a:ext uri="{FF2B5EF4-FFF2-40B4-BE49-F238E27FC236}">
                <a16:creationId xmlns:a16="http://schemas.microsoft.com/office/drawing/2014/main" id="{A0C95BE0-0EC6-1546-8E2E-900DE28925F3}"/>
              </a:ext>
            </a:extLst>
          </p:cNvPr>
          <p:cNvSpPr txBox="1"/>
          <p:nvPr/>
        </p:nvSpPr>
        <p:spPr>
          <a:xfrm>
            <a:off x="7242336" y="4293419"/>
            <a:ext cx="4800600" cy="2525486"/>
          </a:xfrm>
          <a:prstGeom prst="rect">
            <a:avLst/>
          </a:prstGeom>
          <a:blipFill dpi="0" rotWithShape="1">
            <a:blip r:embed="rId4">
              <a:alphaModFix amt="30000"/>
            </a:blip>
            <a:srcRect/>
            <a:tile tx="0" ty="0" sx="100000" sy="100000" flip="none" algn="tl"/>
          </a:blipFill>
          <a:ln w="15875">
            <a:solidFill>
              <a:schemeClr val="accent1">
                <a:shade val="50000"/>
              </a:schemeClr>
            </a:solidFill>
          </a:ln>
        </p:spPr>
        <p:txBody>
          <a:bodyPr wrap="square" rtlCol="0" anchor="t">
            <a:noAutofit/>
          </a:bodyPr>
          <a:lstStyle/>
          <a:p>
            <a:pPr algn="ctr"/>
            <a:r>
              <a:rPr lang="en-TH" sz="2800" b="1" u="sng" dirty="0"/>
              <a:t>Do:</a:t>
            </a:r>
          </a:p>
          <a:p>
            <a:pPr marL="457200" indent="-457200">
              <a:buFont typeface="Lucida Grande" panose="020B0600040502020204" pitchFamily="34" charset="0"/>
              <a:buChar char="◇"/>
            </a:pPr>
            <a:r>
              <a:rPr lang="en-TH" sz="2800" dirty="0"/>
              <a:t>Look at people</a:t>
            </a:r>
          </a:p>
          <a:p>
            <a:pPr marL="457200" indent="-457200">
              <a:buFont typeface="Lucida Grande" panose="020B0600040502020204" pitchFamily="34" charset="0"/>
              <a:buChar char="◇"/>
            </a:pPr>
            <a:r>
              <a:rPr lang="en-TH" sz="2800" dirty="0"/>
              <a:t>Smile</a:t>
            </a:r>
          </a:p>
          <a:p>
            <a:pPr marL="457200" indent="-457200">
              <a:buFont typeface="Lucida Grande" panose="020B0600040502020204" pitchFamily="34" charset="0"/>
              <a:buChar char="◇"/>
            </a:pPr>
            <a:r>
              <a:rPr lang="en-TH" sz="2800" dirty="0"/>
              <a:t>Prepare your talk</a:t>
            </a:r>
          </a:p>
        </p:txBody>
      </p:sp>
      <p:sp>
        <p:nvSpPr>
          <p:cNvPr id="11" name="Bent-Up Arrow 10">
            <a:extLst>
              <a:ext uri="{FF2B5EF4-FFF2-40B4-BE49-F238E27FC236}">
                <a16:creationId xmlns:a16="http://schemas.microsoft.com/office/drawing/2014/main" id="{A92D4F6F-90BD-4148-B99A-A10953B473E2}"/>
              </a:ext>
            </a:extLst>
          </p:cNvPr>
          <p:cNvSpPr/>
          <p:nvPr/>
        </p:nvSpPr>
        <p:spPr>
          <a:xfrm rot="10800000">
            <a:off x="1059542" y="2530627"/>
            <a:ext cx="1494971" cy="1762791"/>
          </a:xfrm>
          <a:prstGeom prst="bentUpArrow">
            <a:avLst>
              <a:gd name="adj1" fmla="val 25000"/>
              <a:gd name="adj2" fmla="val 25000"/>
              <a:gd name="adj3" fmla="val 40064"/>
            </a:avLst>
          </a:prstGeom>
          <a:solidFill>
            <a:srgbClr val="C00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3" name="Bent-Up Arrow 12">
            <a:extLst>
              <a:ext uri="{FF2B5EF4-FFF2-40B4-BE49-F238E27FC236}">
                <a16:creationId xmlns:a16="http://schemas.microsoft.com/office/drawing/2014/main" id="{259DAC83-2306-AC48-932F-1E773E3D822E}"/>
              </a:ext>
            </a:extLst>
          </p:cNvPr>
          <p:cNvSpPr/>
          <p:nvPr/>
        </p:nvSpPr>
        <p:spPr>
          <a:xfrm rot="10800000" flipH="1">
            <a:off x="9637486" y="2524725"/>
            <a:ext cx="1726297" cy="1762791"/>
          </a:xfrm>
          <a:prstGeom prst="bentUpArrow">
            <a:avLst>
              <a:gd name="adj1" fmla="val 25000"/>
              <a:gd name="adj2" fmla="val 25000"/>
              <a:gd name="adj3" fmla="val 40064"/>
            </a:avLst>
          </a:prstGeom>
          <a:solidFill>
            <a:srgbClr val="C00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5" name="Left-Right Arrow 4">
            <a:extLst>
              <a:ext uri="{FF2B5EF4-FFF2-40B4-BE49-F238E27FC236}">
                <a16:creationId xmlns:a16="http://schemas.microsoft.com/office/drawing/2014/main" id="{70862030-84AB-2843-9639-6B1910F5762A}"/>
              </a:ext>
            </a:extLst>
          </p:cNvPr>
          <p:cNvSpPr/>
          <p:nvPr/>
        </p:nvSpPr>
        <p:spPr>
          <a:xfrm>
            <a:off x="4949665" y="5180717"/>
            <a:ext cx="2292671" cy="548733"/>
          </a:xfrm>
          <a:prstGeom prst="leftRightArrow">
            <a:avLst>
              <a:gd name="adj1" fmla="val 34130"/>
              <a:gd name="adj2" fmla="val 50000"/>
            </a:avLst>
          </a:prstGeom>
          <a:solidFill>
            <a:srgbClr val="C00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404009573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212461"/>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3.7	Reading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1027778"/>
            <a:ext cx="11893868" cy="72411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3.7.1 Reading skill: Reading for Specific purpose</a:t>
            </a:r>
            <a:endParaRPr lang="en-US" sz="3000" b="1" dirty="0">
              <a:solidFill>
                <a:srgbClr val="FF0000"/>
              </a:solidFill>
              <a:latin typeface="Times New Roman" panose="02020603050405020304" pitchFamily="18" charset="0"/>
            </a:endParaRPr>
          </a:p>
        </p:txBody>
      </p:sp>
      <p:pic>
        <p:nvPicPr>
          <p:cNvPr id="4" name="Picture 3">
            <a:extLst>
              <a:ext uri="{FF2B5EF4-FFF2-40B4-BE49-F238E27FC236}">
                <a16:creationId xmlns:a16="http://schemas.microsoft.com/office/drawing/2014/main" id="{7298E709-8385-594C-A181-8A41C0016AF7}"/>
              </a:ext>
            </a:extLst>
          </p:cNvPr>
          <p:cNvPicPr>
            <a:picLocks noChangeAspect="1"/>
          </p:cNvPicPr>
          <p:nvPr/>
        </p:nvPicPr>
        <p:blipFill>
          <a:blip r:embed="rId3"/>
          <a:stretch>
            <a:fillRect/>
          </a:stretch>
        </p:blipFill>
        <p:spPr>
          <a:xfrm>
            <a:off x="149066" y="1951657"/>
            <a:ext cx="6224644" cy="3694400"/>
          </a:xfrm>
          <a:prstGeom prst="rect">
            <a:avLst/>
          </a:prstGeom>
        </p:spPr>
      </p:pic>
      <p:sp>
        <p:nvSpPr>
          <p:cNvPr id="6" name="TextBox 5">
            <a:extLst>
              <a:ext uri="{FF2B5EF4-FFF2-40B4-BE49-F238E27FC236}">
                <a16:creationId xmlns:a16="http://schemas.microsoft.com/office/drawing/2014/main" id="{F73F0BCE-E5C8-014D-A9D8-E4898F6C1740}"/>
              </a:ext>
            </a:extLst>
          </p:cNvPr>
          <p:cNvSpPr txBox="1"/>
          <p:nvPr/>
        </p:nvSpPr>
        <p:spPr>
          <a:xfrm>
            <a:off x="8171543" y="1951657"/>
            <a:ext cx="3871391" cy="3694400"/>
          </a:xfrm>
          <a:prstGeom prst="rect">
            <a:avLst/>
          </a:prstGeom>
          <a:blipFill>
            <a:blip r:embed="rId4">
              <a:alphaModFix amt="50000"/>
            </a:blip>
            <a:tile tx="0" ty="0" sx="100000" sy="100000" flip="none" algn="tl"/>
          </a:blipFill>
          <a:ln>
            <a:solidFill>
              <a:schemeClr val="accent1">
                <a:shade val="50000"/>
              </a:schemeClr>
            </a:solidFill>
          </a:ln>
        </p:spPr>
        <p:txBody>
          <a:bodyPr wrap="square" rtlCol="0">
            <a:noAutofit/>
          </a:bodyPr>
          <a:lstStyle/>
          <a:p>
            <a:pPr marL="285750" indent="-285750">
              <a:buFont typeface="Lucida Grande" panose="020B0600040502020204" pitchFamily="34" charset="0"/>
              <a:buChar char="◇"/>
            </a:pPr>
            <a:r>
              <a:rPr lang="en-TH" sz="2600" dirty="0"/>
              <a:t>Read section “Motivation for workers” on page 69 quickly in the textbook.</a:t>
            </a:r>
          </a:p>
          <a:p>
            <a:pPr marL="285750" indent="-285750">
              <a:buFont typeface="Lucida Grande" panose="020B0600040502020204" pitchFamily="34" charset="0"/>
              <a:buChar char="◇"/>
            </a:pPr>
            <a:r>
              <a:rPr lang="en-TH" sz="2600" dirty="0"/>
              <a:t>Match the motvation words with the statements in excerise “A.”</a:t>
            </a:r>
          </a:p>
        </p:txBody>
      </p:sp>
      <p:sp>
        <p:nvSpPr>
          <p:cNvPr id="14" name="Right Arrow 13">
            <a:extLst>
              <a:ext uri="{FF2B5EF4-FFF2-40B4-BE49-F238E27FC236}">
                <a16:creationId xmlns:a16="http://schemas.microsoft.com/office/drawing/2014/main" id="{3962AF09-F052-D443-A5D0-2F5F9381B6B4}"/>
              </a:ext>
            </a:extLst>
          </p:cNvPr>
          <p:cNvSpPr/>
          <p:nvPr/>
        </p:nvSpPr>
        <p:spPr>
          <a:xfrm>
            <a:off x="6430798" y="3174289"/>
            <a:ext cx="1683656" cy="1249136"/>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TH" sz="2000" b="1" dirty="0">
                <a:solidFill>
                  <a:schemeClr val="bg1"/>
                </a:solidFill>
                <a:highlight>
                  <a:srgbClr val="FF0000"/>
                </a:highlight>
              </a:rPr>
              <a:t>Practice</a:t>
            </a:r>
          </a:p>
        </p:txBody>
      </p:sp>
    </p:spTree>
    <p:extLst>
      <p:ext uri="{BB962C8B-B14F-4D97-AF65-F5344CB8AC3E}">
        <p14:creationId xmlns:p14="http://schemas.microsoft.com/office/powerpoint/2010/main" val="20168028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49066" y="52803"/>
            <a:ext cx="11893868"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3.8	Writing</a:t>
            </a:r>
          </a:p>
        </p:txBody>
      </p:sp>
      <p:sp>
        <p:nvSpPr>
          <p:cNvPr id="18" name="Rectangle 17">
            <a:extLst>
              <a:ext uri="{FF2B5EF4-FFF2-40B4-BE49-F238E27FC236}">
                <a16:creationId xmlns:a16="http://schemas.microsoft.com/office/drawing/2014/main" id="{11DDB35E-A9E1-6449-B6C3-EEC9055366B4}"/>
              </a:ext>
            </a:extLst>
          </p:cNvPr>
          <p:cNvSpPr/>
          <p:nvPr/>
        </p:nvSpPr>
        <p:spPr>
          <a:xfrm>
            <a:off x="149066" y="740930"/>
            <a:ext cx="11893868" cy="1120336"/>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3.8.1	Write a letter of application. Use letters 1 and 2 on page 72, 73 to hep if necessary. </a:t>
            </a:r>
            <a:endParaRPr lang="en-US" sz="3000" b="1" dirty="0">
              <a:solidFill>
                <a:srgbClr val="FF0000"/>
              </a:solidFill>
              <a:latin typeface="Times New Roman" panose="02020603050405020304" pitchFamily="18" charset="0"/>
            </a:endParaRPr>
          </a:p>
        </p:txBody>
      </p:sp>
      <p:sp>
        <p:nvSpPr>
          <p:cNvPr id="2" name="TextBox 1">
            <a:extLst>
              <a:ext uri="{FF2B5EF4-FFF2-40B4-BE49-F238E27FC236}">
                <a16:creationId xmlns:a16="http://schemas.microsoft.com/office/drawing/2014/main" id="{795258F1-EDDF-C243-8269-7074A5EAB812}"/>
              </a:ext>
            </a:extLst>
          </p:cNvPr>
          <p:cNvSpPr txBox="1"/>
          <p:nvPr/>
        </p:nvSpPr>
        <p:spPr>
          <a:xfrm>
            <a:off x="493485" y="3073100"/>
            <a:ext cx="3207658" cy="2554545"/>
          </a:xfrm>
          <a:prstGeom prst="rect">
            <a:avLst/>
          </a:prstGeom>
          <a:blipFill>
            <a:blip r:embed="rId3">
              <a:alphaModFix amt="50000"/>
            </a:blip>
            <a:tile tx="0" ty="0" sx="100000" sy="100000" flip="none" algn="tl"/>
          </a:blipFill>
          <a:ln w="15875">
            <a:solidFill>
              <a:schemeClr val="tx1"/>
            </a:solidFill>
          </a:ln>
        </p:spPr>
        <p:txBody>
          <a:bodyPr wrap="square" rtlCol="0">
            <a:spAutoFit/>
          </a:bodyPr>
          <a:lstStyle/>
          <a:p>
            <a:r>
              <a:rPr lang="en-TH" sz="3200" dirty="0"/>
              <a:t>Additional materails for writing a letter oif application (a cover letter)</a:t>
            </a:r>
          </a:p>
        </p:txBody>
      </p:sp>
      <p:pic>
        <p:nvPicPr>
          <p:cNvPr id="5" name="Picture 4">
            <a:extLst>
              <a:ext uri="{FF2B5EF4-FFF2-40B4-BE49-F238E27FC236}">
                <a16:creationId xmlns:a16="http://schemas.microsoft.com/office/drawing/2014/main" id="{79910475-3513-834B-8C8E-01E65D847ADD}"/>
              </a:ext>
            </a:extLst>
          </p:cNvPr>
          <p:cNvPicPr>
            <a:picLocks noChangeAspect="1"/>
          </p:cNvPicPr>
          <p:nvPr/>
        </p:nvPicPr>
        <p:blipFill>
          <a:blip r:embed="rId4"/>
          <a:stretch>
            <a:fillRect/>
          </a:stretch>
        </p:blipFill>
        <p:spPr>
          <a:xfrm>
            <a:off x="5738764" y="1953606"/>
            <a:ext cx="4161258" cy="4793534"/>
          </a:xfrm>
          <a:prstGeom prst="rect">
            <a:avLst/>
          </a:prstGeom>
        </p:spPr>
      </p:pic>
      <p:sp>
        <p:nvSpPr>
          <p:cNvPr id="10" name="Right Arrow 9">
            <a:extLst>
              <a:ext uri="{FF2B5EF4-FFF2-40B4-BE49-F238E27FC236}">
                <a16:creationId xmlns:a16="http://schemas.microsoft.com/office/drawing/2014/main" id="{ACDAC0C5-60A9-2C42-970C-09A99CFD5984}"/>
              </a:ext>
            </a:extLst>
          </p:cNvPr>
          <p:cNvSpPr/>
          <p:nvPr/>
        </p:nvSpPr>
        <p:spPr>
          <a:xfrm>
            <a:off x="3759200" y="3725804"/>
            <a:ext cx="1921506" cy="1249136"/>
          </a:xfrm>
          <a:prstGeom prst="rightArrow">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Tree>
    <p:extLst>
      <p:ext uri="{BB962C8B-B14F-4D97-AF65-F5344CB8AC3E}">
        <p14:creationId xmlns:p14="http://schemas.microsoft.com/office/powerpoint/2010/main" val="69281415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624114" y="212460"/>
            <a:ext cx="10943770" cy="615553"/>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400" b="1" dirty="0">
                <a:solidFill>
                  <a:schemeClr val="tx1"/>
                </a:solidFill>
              </a:rPr>
              <a:t>3.8	Assignments</a:t>
            </a:r>
          </a:p>
        </p:txBody>
      </p:sp>
      <p:sp>
        <p:nvSpPr>
          <p:cNvPr id="18" name="Rectangle 17">
            <a:extLst>
              <a:ext uri="{FF2B5EF4-FFF2-40B4-BE49-F238E27FC236}">
                <a16:creationId xmlns:a16="http://schemas.microsoft.com/office/drawing/2014/main" id="{11DDB35E-A9E1-6449-B6C3-EEC9055366B4}"/>
              </a:ext>
            </a:extLst>
          </p:cNvPr>
          <p:cNvSpPr/>
          <p:nvPr/>
        </p:nvSpPr>
        <p:spPr>
          <a:xfrm>
            <a:off x="624115" y="987673"/>
            <a:ext cx="10943770" cy="1203984"/>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w="12700">
            <a:solidFill>
              <a:schemeClr val="tx1"/>
            </a:solidFill>
          </a:ln>
        </p:spPr>
        <p:txBody>
          <a:bodyPr wrap="square">
            <a:noAutofit/>
          </a:bodyPr>
          <a:lstStyle/>
          <a:p>
            <a:pPr>
              <a:spcAft>
                <a:spcPts val="1200"/>
              </a:spcAft>
            </a:pPr>
            <a:r>
              <a:rPr lang="en-US" sz="3000" b="1" u="sng" dirty="0">
                <a:solidFill>
                  <a:srgbClr val="00B050"/>
                </a:solidFill>
                <a:latin typeface="Times New Roman" panose="02020603050405020304" pitchFamily="18" charset="0"/>
              </a:rPr>
              <a:t>3.8.1	Interview two people who work in the tourism and</a:t>
            </a:r>
          </a:p>
          <a:p>
            <a:pPr>
              <a:spcAft>
                <a:spcPts val="1200"/>
              </a:spcAft>
            </a:pPr>
            <a:r>
              <a:rPr lang="en-US" sz="3000" b="1" u="sng" dirty="0">
                <a:solidFill>
                  <a:srgbClr val="00B050"/>
                </a:solidFill>
                <a:latin typeface="Times New Roman" panose="02020603050405020304" pitchFamily="18" charset="0"/>
              </a:rPr>
              <a:t>hospitality industry.</a:t>
            </a:r>
          </a:p>
          <a:p>
            <a:pPr>
              <a:spcAft>
                <a:spcPts val="1200"/>
              </a:spcAft>
            </a:pPr>
            <a:endParaRPr lang="en-US" sz="3000" b="1" dirty="0">
              <a:solidFill>
                <a:srgbClr val="FF0000"/>
              </a:solidFill>
              <a:latin typeface="Times New Roman" panose="02020603050405020304" pitchFamily="18" charset="0"/>
            </a:endParaRPr>
          </a:p>
        </p:txBody>
      </p:sp>
      <p:sp>
        <p:nvSpPr>
          <p:cNvPr id="3" name="TextBox 2">
            <a:extLst>
              <a:ext uri="{FF2B5EF4-FFF2-40B4-BE49-F238E27FC236}">
                <a16:creationId xmlns:a16="http://schemas.microsoft.com/office/drawing/2014/main" id="{02022FC7-4846-A54D-A6FD-1D73F6272BAF}"/>
              </a:ext>
            </a:extLst>
          </p:cNvPr>
          <p:cNvSpPr txBox="1"/>
          <p:nvPr/>
        </p:nvSpPr>
        <p:spPr>
          <a:xfrm>
            <a:off x="624114" y="2360934"/>
            <a:ext cx="10943769" cy="4185761"/>
          </a:xfrm>
          <a:prstGeom prst="rect">
            <a:avLst/>
          </a:prstGeom>
          <a:blipFill>
            <a:blip r:embed="rId3">
              <a:alphaModFix amt="50000"/>
            </a:blip>
            <a:tile tx="0" ty="0" sx="100000" sy="100000" flip="none" algn="tl"/>
          </a:blipFill>
          <a:ln>
            <a:solidFill>
              <a:schemeClr val="tx1"/>
            </a:solidFill>
          </a:ln>
        </p:spPr>
        <p:txBody>
          <a:bodyPr wrap="square" rtlCol="0" anchor="ctr">
            <a:spAutoFit/>
          </a:bodyPr>
          <a:lstStyle/>
          <a:p>
            <a:pPr>
              <a:spcAft>
                <a:spcPts val="1200"/>
              </a:spcAft>
            </a:pPr>
            <a:r>
              <a:rPr lang="en-TH" sz="3200" b="1" dirty="0"/>
              <a:t>Presentation Procedures:</a:t>
            </a:r>
          </a:p>
          <a:p>
            <a:pPr marL="514350" indent="-514350">
              <a:buFont typeface="+mj-lt"/>
              <a:buAutoNum type="arabicParenR"/>
            </a:pPr>
            <a:r>
              <a:rPr lang="en-US" sz="3200" dirty="0"/>
              <a:t>Ask them about their motivation to work in the industry. What two things motivate them most?</a:t>
            </a:r>
          </a:p>
          <a:p>
            <a:pPr marL="514350" indent="-514350">
              <a:buFont typeface="+mj-lt"/>
              <a:buAutoNum type="arabicParenR"/>
            </a:pPr>
            <a:r>
              <a:rPr lang="en-US" sz="3200" dirty="0"/>
              <a:t>Make a timeline of dates and important points in their career.</a:t>
            </a:r>
          </a:p>
          <a:p>
            <a:pPr marL="514350" indent="-514350">
              <a:buFont typeface="+mj-lt"/>
              <a:buAutoNum type="arabicParenR"/>
            </a:pPr>
            <a:r>
              <a:rPr lang="en-US" sz="3200" dirty="0"/>
              <a:t>Write about them.</a:t>
            </a:r>
          </a:p>
          <a:p>
            <a:pPr marL="514350" indent="-514350">
              <a:buFont typeface="+mj-lt"/>
              <a:buAutoNum type="arabicParenR"/>
            </a:pPr>
            <a:r>
              <a:rPr lang="en-US" sz="3200" dirty="0"/>
              <a:t>Present your information in small groups, using the timeline and not your sentences.</a:t>
            </a:r>
            <a:endParaRPr lang="en-TH" sz="3200" dirty="0"/>
          </a:p>
        </p:txBody>
      </p:sp>
    </p:spTree>
    <p:extLst>
      <p:ext uri="{BB962C8B-B14F-4D97-AF65-F5344CB8AC3E}">
        <p14:creationId xmlns:p14="http://schemas.microsoft.com/office/powerpoint/2010/main" val="252101444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TH" sz="4000" b="1" dirty="0"/>
              <a:t>Lecture 6</a:t>
            </a:r>
            <a:br>
              <a:rPr lang="en-TH" sz="4000" b="1" dirty="0"/>
            </a:br>
            <a:r>
              <a:rPr lang="en-US" sz="4000" b="1" dirty="0"/>
              <a:t>Starting up</a:t>
            </a:r>
            <a:endParaRPr lang="en-TH" sz="4000" b="1" dirty="0"/>
          </a:p>
        </p:txBody>
      </p:sp>
    </p:spTree>
    <p:extLst>
      <p:ext uri="{BB962C8B-B14F-4D97-AF65-F5344CB8AC3E}">
        <p14:creationId xmlns:p14="http://schemas.microsoft.com/office/powerpoint/2010/main" val="285712225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495300" y="146575"/>
            <a:ext cx="11339986"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6" name="Picture 5">
            <a:extLst>
              <a:ext uri="{FF2B5EF4-FFF2-40B4-BE49-F238E27FC236}">
                <a16:creationId xmlns:a16="http://schemas.microsoft.com/office/drawing/2014/main" id="{BF9217FA-4428-CD49-8363-A6652CEDD1AE}"/>
              </a:ext>
            </a:extLst>
          </p:cNvPr>
          <p:cNvPicPr>
            <a:picLocks noChangeAspect="1"/>
          </p:cNvPicPr>
          <p:nvPr/>
        </p:nvPicPr>
        <p:blipFill>
          <a:blip r:embed="rId3"/>
          <a:stretch>
            <a:fillRect/>
          </a:stretch>
        </p:blipFill>
        <p:spPr>
          <a:xfrm>
            <a:off x="495300" y="1673273"/>
            <a:ext cx="11339986" cy="4756556"/>
          </a:xfrm>
          <a:prstGeom prst="rect">
            <a:avLst/>
          </a:prstGeom>
        </p:spPr>
      </p:pic>
    </p:spTree>
    <p:extLst>
      <p:ext uri="{BB962C8B-B14F-4D97-AF65-F5344CB8AC3E}">
        <p14:creationId xmlns:p14="http://schemas.microsoft.com/office/powerpoint/2010/main" val="309301122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600238"/>
            <a:ext cx="11842908" cy="5185330"/>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400" dirty="0"/>
              <a:t>The purpose of this lecture aims at focusing on the following points:</a:t>
            </a:r>
            <a:endParaRPr lang="en-TH" sz="3400" b="1" dirty="0"/>
          </a:p>
          <a:p>
            <a:pPr lvl="1">
              <a:lnSpc>
                <a:spcPct val="110000"/>
              </a:lnSpc>
              <a:buFont typeface="Lucida Grande" panose="020B0600040502020204" pitchFamily="34" charset="0"/>
              <a:buChar char="◇"/>
            </a:pPr>
            <a:r>
              <a:rPr lang="en-US" sz="3400" dirty="0"/>
              <a:t> Students will learn about starting up a tourism and hospitality business.</a:t>
            </a:r>
            <a:endParaRPr lang="en-TH" sz="3400" dirty="0"/>
          </a:p>
          <a:p>
            <a:pPr lvl="1">
              <a:lnSpc>
                <a:spcPct val="110000"/>
              </a:lnSpc>
              <a:buFont typeface="Lucida Grande" panose="020B0600040502020204" pitchFamily="34" charset="0"/>
              <a:buChar char="◇"/>
            </a:pPr>
            <a:r>
              <a:rPr lang="en-US" sz="3400" dirty="0"/>
              <a:t> Students will learn about understanding the market for a new business.</a:t>
            </a:r>
          </a:p>
          <a:p>
            <a:pPr lvl="1">
              <a:lnSpc>
                <a:spcPct val="110000"/>
              </a:lnSpc>
              <a:buFont typeface="Lucida Grande" panose="020B0600040502020204" pitchFamily="34" charset="0"/>
              <a:buChar char="◇"/>
            </a:pPr>
            <a:r>
              <a:rPr lang="en-US" sz="3400" dirty="0"/>
              <a:t>Students will learn about developing new ideas for a business.</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272868"/>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261727557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178812"/>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1811993"/>
            <a:ext cx="11858867" cy="709076"/>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3.1.1 Importance of a dictionary</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000353"/>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Study skill: Using a dictionary</a:t>
            </a:r>
            <a:endParaRPr lang="en-US" sz="3200" dirty="0">
              <a:solidFill>
                <a:schemeClr val="tx1"/>
              </a:solidFill>
            </a:endParaRPr>
          </a:p>
        </p:txBody>
      </p:sp>
      <p:pic>
        <p:nvPicPr>
          <p:cNvPr id="4" name="Picture 3">
            <a:extLst>
              <a:ext uri="{FF2B5EF4-FFF2-40B4-BE49-F238E27FC236}">
                <a16:creationId xmlns:a16="http://schemas.microsoft.com/office/drawing/2014/main" id="{EDF7B824-A9C4-DA44-B349-D273F1FE0370}"/>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Lst>
          </a:blip>
          <a:stretch>
            <a:fillRect/>
          </a:stretch>
        </p:blipFill>
        <p:spPr>
          <a:xfrm>
            <a:off x="161843" y="3220364"/>
            <a:ext cx="5934157" cy="3592480"/>
          </a:xfrm>
          <a:prstGeom prst="rect">
            <a:avLst/>
          </a:prstGeom>
        </p:spPr>
      </p:pic>
      <p:pic>
        <p:nvPicPr>
          <p:cNvPr id="7" name="Picture 6">
            <a:extLst>
              <a:ext uri="{FF2B5EF4-FFF2-40B4-BE49-F238E27FC236}">
                <a16:creationId xmlns:a16="http://schemas.microsoft.com/office/drawing/2014/main" id="{6F32E444-295A-E045-B462-A63C400452AA}"/>
              </a:ext>
            </a:extLst>
          </p:cNvPr>
          <p:cNvPicPr>
            <a:picLocks noChangeAspect="1"/>
          </p:cNvPicPr>
          <p:nvPr/>
        </p:nvPicPr>
        <p:blipFill>
          <a:blip r:embed="rId5">
            <a:duotone>
              <a:prstClr val="black"/>
              <a:schemeClr val="accent5">
                <a:tint val="45000"/>
                <a:satMod val="400000"/>
              </a:schemeClr>
            </a:duotone>
          </a:blip>
          <a:stretch>
            <a:fillRect/>
          </a:stretch>
        </p:blipFill>
        <p:spPr>
          <a:xfrm>
            <a:off x="6313827" y="3220364"/>
            <a:ext cx="5716330" cy="3637636"/>
          </a:xfrm>
          <a:prstGeom prst="rect">
            <a:avLst/>
          </a:prstGeom>
          <a:noFill/>
          <a:ln w="12700">
            <a:solidFill>
              <a:schemeClr val="tx1"/>
            </a:solidFill>
          </a:ln>
        </p:spPr>
      </p:pic>
      <p:sp>
        <p:nvSpPr>
          <p:cNvPr id="8" name="TextBox 7">
            <a:extLst>
              <a:ext uri="{FF2B5EF4-FFF2-40B4-BE49-F238E27FC236}">
                <a16:creationId xmlns:a16="http://schemas.microsoft.com/office/drawing/2014/main" id="{0BCC9F75-937E-814C-9697-B6A8563D011A}"/>
              </a:ext>
            </a:extLst>
          </p:cNvPr>
          <p:cNvSpPr txBox="1"/>
          <p:nvPr/>
        </p:nvSpPr>
        <p:spPr>
          <a:xfrm>
            <a:off x="161843" y="2758698"/>
            <a:ext cx="5934157" cy="461665"/>
          </a:xfrm>
          <a:prstGeom prst="rect">
            <a:avLst/>
          </a:prstGeom>
          <a:solidFill>
            <a:srgbClr val="FFC000"/>
          </a:solidFill>
          <a:ln w="12700">
            <a:solidFill>
              <a:schemeClr val="tx1"/>
            </a:solidFill>
          </a:ln>
        </p:spPr>
        <p:txBody>
          <a:bodyPr wrap="square" rtlCol="0">
            <a:spAutoFit/>
          </a:bodyPr>
          <a:lstStyle/>
          <a:p>
            <a:pPr algn="ctr"/>
            <a:r>
              <a:rPr lang="en-TH" sz="2400" dirty="0"/>
              <a:t>Definitions of a word</a:t>
            </a:r>
          </a:p>
        </p:txBody>
      </p:sp>
      <p:sp>
        <p:nvSpPr>
          <p:cNvPr id="11" name="TextBox 10">
            <a:extLst>
              <a:ext uri="{FF2B5EF4-FFF2-40B4-BE49-F238E27FC236}">
                <a16:creationId xmlns:a16="http://schemas.microsoft.com/office/drawing/2014/main" id="{EAC170A9-27B8-2846-97F2-0F4C6E5583DC}"/>
              </a:ext>
            </a:extLst>
          </p:cNvPr>
          <p:cNvSpPr txBox="1"/>
          <p:nvPr/>
        </p:nvSpPr>
        <p:spPr>
          <a:xfrm>
            <a:off x="6298329" y="2758697"/>
            <a:ext cx="5731827" cy="461665"/>
          </a:xfrm>
          <a:prstGeom prst="rect">
            <a:avLst/>
          </a:prstGeom>
          <a:solidFill>
            <a:srgbClr val="FFC000"/>
          </a:solidFill>
          <a:ln w="12700">
            <a:solidFill>
              <a:schemeClr val="tx1"/>
            </a:solidFill>
          </a:ln>
        </p:spPr>
        <p:txBody>
          <a:bodyPr wrap="square" rtlCol="0">
            <a:spAutoFit/>
          </a:bodyPr>
          <a:lstStyle/>
          <a:p>
            <a:pPr algn="ctr"/>
            <a:r>
              <a:rPr lang="en-TH" sz="2400" dirty="0"/>
              <a:t>Importance of a dictionary on grammar</a:t>
            </a:r>
          </a:p>
        </p:txBody>
      </p:sp>
    </p:spTree>
    <p:extLst>
      <p:ext uri="{BB962C8B-B14F-4D97-AF65-F5344CB8AC3E}">
        <p14:creationId xmlns:p14="http://schemas.microsoft.com/office/powerpoint/2010/main" val="407337749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449454" y="952221"/>
            <a:ext cx="11293092" cy="104705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3.2.1 Match the words with eight companies and identify part of speech of these words.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449453" y="124651"/>
            <a:ext cx="11293093"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Vocabulary</a:t>
            </a:r>
            <a:endParaRPr lang="en-US" sz="3200" dirty="0">
              <a:solidFill>
                <a:schemeClr val="tx1"/>
              </a:solidFill>
            </a:endParaRPr>
          </a:p>
        </p:txBody>
      </p:sp>
      <p:graphicFrame>
        <p:nvGraphicFramePr>
          <p:cNvPr id="2" name="Table 1">
            <a:extLst>
              <a:ext uri="{FF2B5EF4-FFF2-40B4-BE49-F238E27FC236}">
                <a16:creationId xmlns:a16="http://schemas.microsoft.com/office/drawing/2014/main" id="{44A4CB4E-E0F1-DB42-B8E0-F405D4B3F43C}"/>
              </a:ext>
            </a:extLst>
          </p:cNvPr>
          <p:cNvGraphicFramePr>
            <a:graphicFrameLocks noGrp="1"/>
          </p:cNvGraphicFramePr>
          <p:nvPr>
            <p:extLst>
              <p:ext uri="{D42A27DB-BD31-4B8C-83A1-F6EECF244321}">
                <p14:modId xmlns:p14="http://schemas.microsoft.com/office/powerpoint/2010/main" val="2211179659"/>
              </p:ext>
            </p:extLst>
          </p:nvPr>
        </p:nvGraphicFramePr>
        <p:xfrm>
          <a:off x="449454" y="2233095"/>
          <a:ext cx="7842125" cy="4500252"/>
        </p:xfrm>
        <a:graphic>
          <a:graphicData uri="http://schemas.openxmlformats.org/drawingml/2006/table">
            <a:tbl>
              <a:tblPr/>
              <a:tblGrid>
                <a:gridCol w="475850">
                  <a:extLst>
                    <a:ext uri="{9D8B030D-6E8A-4147-A177-3AD203B41FA5}">
                      <a16:colId xmlns:a16="http://schemas.microsoft.com/office/drawing/2014/main" val="3308330621"/>
                    </a:ext>
                  </a:extLst>
                </a:gridCol>
                <a:gridCol w="2147497">
                  <a:extLst>
                    <a:ext uri="{9D8B030D-6E8A-4147-A177-3AD203B41FA5}">
                      <a16:colId xmlns:a16="http://schemas.microsoft.com/office/drawing/2014/main" val="1029411824"/>
                    </a:ext>
                  </a:extLst>
                </a:gridCol>
                <a:gridCol w="2555401">
                  <a:extLst>
                    <a:ext uri="{9D8B030D-6E8A-4147-A177-3AD203B41FA5}">
                      <a16:colId xmlns:a16="http://schemas.microsoft.com/office/drawing/2014/main" val="3079287615"/>
                    </a:ext>
                  </a:extLst>
                </a:gridCol>
                <a:gridCol w="2663377">
                  <a:extLst>
                    <a:ext uri="{9D8B030D-6E8A-4147-A177-3AD203B41FA5}">
                      <a16:colId xmlns:a16="http://schemas.microsoft.com/office/drawing/2014/main" val="283652844"/>
                    </a:ext>
                  </a:extLst>
                </a:gridCol>
              </a:tblGrid>
              <a:tr h="500028">
                <a:tc>
                  <a:txBody>
                    <a:bodyPr/>
                    <a:lstStyle/>
                    <a:p>
                      <a:pPr algn="ctr"/>
                      <a:endParaRPr lang="en-US"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sz="2800" dirty="0">
                          <a:effectLst/>
                          <a:latin typeface="+mn-lt"/>
                        </a:rPr>
                        <a:t>Word</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TH" sz="2800" dirty="0">
                          <a:effectLst/>
                          <a:latin typeface="+mn-lt"/>
                        </a:rPr>
                        <a:t>Company</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TH" sz="2800" dirty="0">
                          <a:effectLst/>
                          <a:latin typeface="+mn-lt"/>
                        </a:rPr>
                        <a:t>Part of speech</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92234062"/>
                  </a:ext>
                </a:extLst>
              </a:tr>
              <a:tr h="500028">
                <a:tc>
                  <a:txBody>
                    <a:bodyPr/>
                    <a:lstStyle/>
                    <a:p>
                      <a:pPr algn="l"/>
                      <a:r>
                        <a:rPr lang="en-US" sz="2800" dirty="0">
                          <a:effectLst/>
                          <a:latin typeface="+mn-lt"/>
                        </a:rPr>
                        <a:t>a</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pick up</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TH" sz="2800" i="1" dirty="0">
                          <a:solidFill>
                            <a:srgbClr val="C00000"/>
                          </a:solidFill>
                          <a:effectLst/>
                          <a:latin typeface="+mn-lt"/>
                        </a:rPr>
                        <a:t>A2B</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TH" sz="2800" i="1" dirty="0">
                          <a:solidFill>
                            <a:srgbClr val="C00000"/>
                          </a:solidFill>
                          <a:effectLst/>
                          <a:latin typeface="+mn-lt"/>
                        </a:rPr>
                        <a:t>Verb</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87071128"/>
                  </a:ext>
                </a:extLst>
              </a:tr>
              <a:tr h="500028">
                <a:tc>
                  <a:txBody>
                    <a:bodyPr/>
                    <a:lstStyle/>
                    <a:p>
                      <a:pPr algn="l"/>
                      <a:r>
                        <a:rPr lang="en-US" sz="2800" dirty="0">
                          <a:effectLst/>
                          <a:latin typeface="+mn-lt"/>
                        </a:rPr>
                        <a:t>b</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experience </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30110490"/>
                  </a:ext>
                </a:extLst>
              </a:tr>
              <a:tr h="500028">
                <a:tc>
                  <a:txBody>
                    <a:bodyPr/>
                    <a:lstStyle/>
                    <a:p>
                      <a:pPr algn="l"/>
                      <a:r>
                        <a:rPr lang="en-US" sz="2800" dirty="0">
                          <a:effectLst/>
                          <a:latin typeface="+mn-lt"/>
                        </a:rPr>
                        <a:t>c</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outdoors</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70063583"/>
                  </a:ext>
                </a:extLst>
              </a:tr>
              <a:tr h="500028">
                <a:tc>
                  <a:txBody>
                    <a:bodyPr/>
                    <a:lstStyle/>
                    <a:p>
                      <a:pPr algn="l"/>
                      <a:r>
                        <a:rPr lang="en-US" sz="2800" dirty="0">
                          <a:effectLst/>
                          <a:latin typeface="+mn-lt"/>
                        </a:rPr>
                        <a:t>d</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all-in</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36011624"/>
                  </a:ext>
                </a:extLst>
              </a:tr>
              <a:tr h="500028">
                <a:tc>
                  <a:txBody>
                    <a:bodyPr/>
                    <a:lstStyle/>
                    <a:p>
                      <a:pPr algn="l"/>
                      <a:r>
                        <a:rPr lang="en-US" sz="2800" dirty="0">
                          <a:effectLst/>
                          <a:latin typeface="+mn-lt"/>
                        </a:rPr>
                        <a:t>e</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quickly </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76669013"/>
                  </a:ext>
                </a:extLst>
              </a:tr>
              <a:tr h="500028">
                <a:tc>
                  <a:txBody>
                    <a:bodyPr/>
                    <a:lstStyle/>
                    <a:p>
                      <a:pPr algn="l"/>
                      <a:r>
                        <a:rPr lang="en-US" sz="2800" dirty="0">
                          <a:effectLst/>
                          <a:latin typeface="+mn-lt"/>
                        </a:rPr>
                        <a:t>f</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historic </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439444127"/>
                  </a:ext>
                </a:extLst>
              </a:tr>
              <a:tr h="500028">
                <a:tc>
                  <a:txBody>
                    <a:bodyPr/>
                    <a:lstStyle/>
                    <a:p>
                      <a:pPr algn="l"/>
                      <a:r>
                        <a:rPr lang="en-US" sz="2800" dirty="0">
                          <a:effectLst/>
                          <a:latin typeface="+mn-lt"/>
                        </a:rPr>
                        <a:t>g</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advise </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65163082"/>
                  </a:ext>
                </a:extLst>
              </a:tr>
              <a:tr h="500028">
                <a:tc>
                  <a:txBody>
                    <a:bodyPr/>
                    <a:lstStyle/>
                    <a:p>
                      <a:pPr algn="l"/>
                      <a:r>
                        <a:rPr lang="en-US" sz="2800" dirty="0">
                          <a:effectLst/>
                          <a:latin typeface="+mn-lt"/>
                        </a:rPr>
                        <a:t>h</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r>
                        <a:rPr lang="en-US" sz="2800" dirty="0">
                          <a:effectLst/>
                          <a:latin typeface="+mn-lt"/>
                        </a:rPr>
                        <a:t>chain </a:t>
                      </a: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endParaRPr lang="en-TH" sz="2800" dirty="0">
                        <a:effectLst/>
                        <a:latin typeface="+mn-lt"/>
                      </a:endParaRPr>
                    </a:p>
                  </a:txBody>
                  <a:tcPr marL="47625" marR="4762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411552156"/>
                  </a:ext>
                </a:extLst>
              </a:tr>
            </a:tbl>
          </a:graphicData>
        </a:graphic>
      </p:graphicFrame>
      <p:sp>
        <p:nvSpPr>
          <p:cNvPr id="5" name="TextBox 4">
            <a:extLst>
              <a:ext uri="{FF2B5EF4-FFF2-40B4-BE49-F238E27FC236}">
                <a16:creationId xmlns:a16="http://schemas.microsoft.com/office/drawing/2014/main" id="{52D18BFA-30A7-F342-AAE2-BBC0534D5FD9}"/>
              </a:ext>
            </a:extLst>
          </p:cNvPr>
          <p:cNvSpPr txBox="1"/>
          <p:nvPr/>
        </p:nvSpPr>
        <p:spPr>
          <a:xfrm>
            <a:off x="9089657" y="2233095"/>
            <a:ext cx="2652889" cy="3262432"/>
          </a:xfrm>
          <a:prstGeom prst="rect">
            <a:avLst/>
          </a:prstGeom>
          <a:blipFill>
            <a:blip r:embed="rId3">
              <a:alphaModFix amt="50000"/>
            </a:blip>
            <a:tile tx="0" ty="0" sx="100000" sy="100000" flip="none" algn="tl"/>
          </a:blipFill>
          <a:ln w="15875">
            <a:solidFill>
              <a:schemeClr val="tx1"/>
            </a:solidFill>
          </a:ln>
        </p:spPr>
        <p:txBody>
          <a:bodyPr wrap="square" rtlCol="0">
            <a:spAutoFit/>
          </a:bodyPr>
          <a:lstStyle/>
          <a:p>
            <a:pPr>
              <a:spcAft>
                <a:spcPts val="1200"/>
              </a:spcAft>
            </a:pPr>
            <a:r>
              <a:rPr lang="en-TH" sz="2800" b="1" u="sng" dirty="0"/>
              <a:t>Note:</a:t>
            </a:r>
          </a:p>
          <a:p>
            <a:pPr>
              <a:spcAft>
                <a:spcPts val="1200"/>
              </a:spcAft>
            </a:pPr>
            <a:r>
              <a:rPr lang="en-TH" sz="2800" dirty="0"/>
              <a:t>The eight companies are indicated on pages 80 and 81 in the textbook.</a:t>
            </a:r>
          </a:p>
        </p:txBody>
      </p:sp>
      <p:cxnSp>
        <p:nvCxnSpPr>
          <p:cNvPr id="13" name="Straight Connector 12">
            <a:extLst>
              <a:ext uri="{FF2B5EF4-FFF2-40B4-BE49-F238E27FC236}">
                <a16:creationId xmlns:a16="http://schemas.microsoft.com/office/drawing/2014/main" id="{4B1697ED-11E9-6743-A9A7-857CBA53C1E5}"/>
              </a:ext>
            </a:extLst>
          </p:cNvPr>
          <p:cNvCxnSpPr/>
          <p:nvPr/>
        </p:nvCxnSpPr>
        <p:spPr>
          <a:xfrm>
            <a:off x="8764962" y="1999280"/>
            <a:ext cx="0" cy="4858720"/>
          </a:xfrm>
          <a:prstGeom prst="line">
            <a:avLst/>
          </a:prstGeom>
          <a:ln w="63500"/>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18244081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91146" y="1233294"/>
            <a:ext cx="11809708" cy="104705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3.2.1 Listen to the introduction and notice the sentences.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91146" y="285430"/>
            <a:ext cx="1180970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Listening skill: Listen for definitions</a:t>
            </a:r>
            <a:endParaRPr lang="en-US" sz="3200" dirty="0">
              <a:solidFill>
                <a:schemeClr val="tx1"/>
              </a:solidFill>
            </a:endParaRPr>
          </a:p>
        </p:txBody>
      </p:sp>
      <p:pic>
        <p:nvPicPr>
          <p:cNvPr id="4" name="Picture 3">
            <a:extLst>
              <a:ext uri="{FF2B5EF4-FFF2-40B4-BE49-F238E27FC236}">
                <a16:creationId xmlns:a16="http://schemas.microsoft.com/office/drawing/2014/main" id="{2CAD3D6F-037A-B14A-A7FF-E405B4E9BE8E}"/>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Lst>
          </a:blip>
          <a:stretch>
            <a:fillRect/>
          </a:stretch>
        </p:blipFill>
        <p:spPr>
          <a:xfrm>
            <a:off x="191146" y="2519142"/>
            <a:ext cx="11811641" cy="3556193"/>
          </a:xfrm>
          <a:prstGeom prst="rect">
            <a:avLst/>
          </a:prstGeom>
        </p:spPr>
      </p:pic>
    </p:spTree>
    <p:extLst>
      <p:ext uri="{BB962C8B-B14F-4D97-AF65-F5344CB8AC3E}">
        <p14:creationId xmlns:p14="http://schemas.microsoft.com/office/powerpoint/2010/main" val="340508324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643179" y="303394"/>
            <a:ext cx="10905641" cy="104705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3.2.2 Listen to a summary of the </a:t>
            </a:r>
            <a:r>
              <a:rPr lang="en-US" sz="3200" b="1" u="sng" dirty="0" err="1">
                <a:solidFill>
                  <a:srgbClr val="00B050"/>
                </a:solidFill>
              </a:rPr>
              <a:t>programme</a:t>
            </a:r>
            <a:r>
              <a:rPr lang="en-US" sz="3200" b="1" u="sng" dirty="0">
                <a:solidFill>
                  <a:srgbClr val="00B050"/>
                </a:solidFill>
              </a:rPr>
              <a:t> and number the next statement in each case.</a:t>
            </a:r>
          </a:p>
        </p:txBody>
      </p:sp>
      <p:pic>
        <p:nvPicPr>
          <p:cNvPr id="7" name="Picture 6">
            <a:extLst>
              <a:ext uri="{FF2B5EF4-FFF2-40B4-BE49-F238E27FC236}">
                <a16:creationId xmlns:a16="http://schemas.microsoft.com/office/drawing/2014/main" id="{1B23D31D-D0D8-A445-87E9-DFD9FE21C1C4}"/>
              </a:ext>
            </a:extLst>
          </p:cNvPr>
          <p:cNvPicPr>
            <a:picLocks noChangeAspect="1"/>
          </p:cNvPicPr>
          <p:nvPr/>
        </p:nvPicPr>
        <p:blipFill>
          <a:blip r:embed="rId3">
            <a:duotone>
              <a:prstClr val="black"/>
              <a:schemeClr val="accent5">
                <a:lumMod val="60000"/>
                <a:lumOff val="40000"/>
                <a:tint val="45000"/>
                <a:satMod val="400000"/>
              </a:schemeClr>
            </a:duotone>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643179" y="1580829"/>
            <a:ext cx="9263080" cy="5098942"/>
          </a:xfrm>
          <a:prstGeom prst="rect">
            <a:avLst/>
          </a:prstGeom>
        </p:spPr>
      </p:pic>
    </p:spTree>
    <p:extLst>
      <p:ext uri="{BB962C8B-B14F-4D97-AF65-F5344CB8AC3E}">
        <p14:creationId xmlns:p14="http://schemas.microsoft.com/office/powerpoint/2010/main" val="67867364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91146" y="1423591"/>
            <a:ext cx="11809708" cy="78982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3.4.1 Using linking words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91146" y="101359"/>
            <a:ext cx="11809708"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3.4	Grammar for listening: Predicting content after a linking word	</a:t>
            </a:r>
            <a:endParaRPr lang="en-US" sz="3200" dirty="0">
              <a:solidFill>
                <a:schemeClr val="tx1"/>
              </a:solidFill>
            </a:endParaRPr>
          </a:p>
        </p:txBody>
      </p:sp>
      <p:pic>
        <p:nvPicPr>
          <p:cNvPr id="3" name="Picture 2">
            <a:extLst>
              <a:ext uri="{FF2B5EF4-FFF2-40B4-BE49-F238E27FC236}">
                <a16:creationId xmlns:a16="http://schemas.microsoft.com/office/drawing/2014/main" id="{5DFD053A-6926-CC40-9C51-81F2F03E2D4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191146" y="5207000"/>
            <a:ext cx="11849100" cy="1651000"/>
          </a:xfrm>
          <a:prstGeom prst="rect">
            <a:avLst/>
          </a:prstGeom>
        </p:spPr>
      </p:pic>
      <p:sp>
        <p:nvSpPr>
          <p:cNvPr id="8" name="TextBox 7">
            <a:extLst>
              <a:ext uri="{FF2B5EF4-FFF2-40B4-BE49-F238E27FC236}">
                <a16:creationId xmlns:a16="http://schemas.microsoft.com/office/drawing/2014/main" id="{EB8B3159-D994-DD40-983E-EBF92074E394}"/>
              </a:ext>
            </a:extLst>
          </p:cNvPr>
          <p:cNvSpPr txBox="1"/>
          <p:nvPr/>
        </p:nvSpPr>
        <p:spPr>
          <a:xfrm>
            <a:off x="191143" y="3083538"/>
            <a:ext cx="4814809" cy="1384995"/>
          </a:xfrm>
          <a:prstGeom prst="rect">
            <a:avLst/>
          </a:prstGeom>
          <a:blipFill>
            <a:blip r:embed="rId5">
              <a:alphaModFix amt="50000"/>
            </a:blip>
            <a:tile tx="0" ty="0" sx="100000" sy="100000" flip="none" algn="tl"/>
          </a:blipFill>
          <a:ln w="15875">
            <a:solidFill>
              <a:schemeClr val="tx1"/>
            </a:solidFill>
          </a:ln>
        </p:spPr>
        <p:txBody>
          <a:bodyPr wrap="square" rtlCol="0">
            <a:spAutoFit/>
          </a:bodyPr>
          <a:lstStyle/>
          <a:p>
            <a:r>
              <a:rPr lang="en-TH" sz="2800" dirty="0"/>
              <a:t>Linking words ca help us predict the next information</a:t>
            </a:r>
          </a:p>
        </p:txBody>
      </p:sp>
      <p:sp>
        <p:nvSpPr>
          <p:cNvPr id="10" name="TextBox 9">
            <a:extLst>
              <a:ext uri="{FF2B5EF4-FFF2-40B4-BE49-F238E27FC236}">
                <a16:creationId xmlns:a16="http://schemas.microsoft.com/office/drawing/2014/main" id="{3732FD10-8062-A144-9A1E-F7750A002C44}"/>
              </a:ext>
            </a:extLst>
          </p:cNvPr>
          <p:cNvSpPr txBox="1"/>
          <p:nvPr/>
        </p:nvSpPr>
        <p:spPr>
          <a:xfrm>
            <a:off x="191144" y="2568589"/>
            <a:ext cx="4814809" cy="523220"/>
          </a:xfrm>
          <a:prstGeom prst="rect">
            <a:avLst/>
          </a:prstGeom>
          <a:solidFill>
            <a:srgbClr val="FFC000"/>
          </a:solidFill>
          <a:ln w="15875">
            <a:solidFill>
              <a:schemeClr val="tx1"/>
            </a:solidFill>
          </a:ln>
        </p:spPr>
        <p:txBody>
          <a:bodyPr wrap="square" rtlCol="0">
            <a:spAutoFit/>
          </a:bodyPr>
          <a:lstStyle/>
          <a:p>
            <a:r>
              <a:rPr lang="en-TH" sz="2800" dirty="0"/>
              <a:t>Necessaity  of linking words</a:t>
            </a:r>
          </a:p>
        </p:txBody>
      </p:sp>
      <p:sp>
        <p:nvSpPr>
          <p:cNvPr id="11" name="Right Arrow 10">
            <a:extLst>
              <a:ext uri="{FF2B5EF4-FFF2-40B4-BE49-F238E27FC236}">
                <a16:creationId xmlns:a16="http://schemas.microsoft.com/office/drawing/2014/main" id="{2D626640-EB64-8840-AD7C-DC11A5ECEA1A}"/>
              </a:ext>
            </a:extLst>
          </p:cNvPr>
          <p:cNvSpPr/>
          <p:nvPr/>
        </p:nvSpPr>
        <p:spPr>
          <a:xfrm>
            <a:off x="5036948" y="3429000"/>
            <a:ext cx="2050801" cy="434115"/>
          </a:xfrm>
          <a:prstGeom prst="rightArrow">
            <a:avLst>
              <a:gd name="adj1" fmla="val 50000"/>
              <a:gd name="adj2" fmla="val 107121"/>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
        <p:nvSpPr>
          <p:cNvPr id="12" name="TextBox 11">
            <a:extLst>
              <a:ext uri="{FF2B5EF4-FFF2-40B4-BE49-F238E27FC236}">
                <a16:creationId xmlns:a16="http://schemas.microsoft.com/office/drawing/2014/main" id="{A32CF639-FED0-1D4C-9F4E-6C0502196D79}"/>
              </a:ext>
            </a:extLst>
          </p:cNvPr>
          <p:cNvSpPr txBox="1"/>
          <p:nvPr/>
        </p:nvSpPr>
        <p:spPr>
          <a:xfrm>
            <a:off x="7186048" y="3083537"/>
            <a:ext cx="4814805" cy="1815882"/>
          </a:xfrm>
          <a:prstGeom prst="rect">
            <a:avLst/>
          </a:prstGeom>
          <a:blipFill>
            <a:blip r:embed="rId6">
              <a:alphaModFix amt="50000"/>
            </a:blip>
            <a:tile tx="0" ty="0" sx="100000" sy="100000" flip="none" algn="tl"/>
          </a:blipFill>
          <a:ln w="15875">
            <a:solidFill>
              <a:schemeClr val="tx1"/>
            </a:solidFill>
          </a:ln>
        </p:spPr>
        <p:txBody>
          <a:bodyPr wrap="square" rtlCol="0">
            <a:spAutoFit/>
          </a:bodyPr>
          <a:lstStyle/>
          <a:p>
            <a:r>
              <a:rPr lang="en-TH" sz="2800" b="1" dirty="0">
                <a:highlight>
                  <a:srgbClr val="FFFF00"/>
                </a:highlight>
              </a:rPr>
              <a:t>and:</a:t>
            </a:r>
            <a:r>
              <a:rPr lang="en-TH" sz="2800" dirty="0"/>
              <a:t> more information about the subject</a:t>
            </a:r>
          </a:p>
          <a:p>
            <a:r>
              <a:rPr lang="en-TH" sz="2800" b="1" dirty="0">
                <a:highlight>
                  <a:srgbClr val="FFFF00"/>
                </a:highlight>
              </a:rPr>
              <a:t>but:</a:t>
            </a:r>
            <a:r>
              <a:rPr lang="en-TH" sz="2800" dirty="0"/>
              <a:t> contasting information about the subject 	</a:t>
            </a:r>
          </a:p>
        </p:txBody>
      </p:sp>
      <p:sp>
        <p:nvSpPr>
          <p:cNvPr id="13" name="TextBox 12">
            <a:extLst>
              <a:ext uri="{FF2B5EF4-FFF2-40B4-BE49-F238E27FC236}">
                <a16:creationId xmlns:a16="http://schemas.microsoft.com/office/drawing/2014/main" id="{F7DA0FF8-188C-FF49-BF5C-3EDE1BE53B3A}"/>
              </a:ext>
            </a:extLst>
          </p:cNvPr>
          <p:cNvSpPr txBox="1"/>
          <p:nvPr/>
        </p:nvSpPr>
        <p:spPr>
          <a:xfrm>
            <a:off x="7186048" y="2560317"/>
            <a:ext cx="4814809" cy="523220"/>
          </a:xfrm>
          <a:prstGeom prst="rect">
            <a:avLst/>
          </a:prstGeom>
          <a:solidFill>
            <a:srgbClr val="0070C0"/>
          </a:solidFill>
          <a:ln w="15875">
            <a:solidFill>
              <a:schemeClr val="tx1"/>
            </a:solidFill>
          </a:ln>
        </p:spPr>
        <p:txBody>
          <a:bodyPr wrap="square" rtlCol="0">
            <a:spAutoFit/>
          </a:bodyPr>
          <a:lstStyle/>
          <a:p>
            <a:r>
              <a:rPr lang="en-TH" sz="2800" dirty="0"/>
              <a:t>Meaning of linking words</a:t>
            </a:r>
          </a:p>
        </p:txBody>
      </p:sp>
      <p:sp>
        <p:nvSpPr>
          <p:cNvPr id="14" name="Right Arrow 13">
            <a:extLst>
              <a:ext uri="{FF2B5EF4-FFF2-40B4-BE49-F238E27FC236}">
                <a16:creationId xmlns:a16="http://schemas.microsoft.com/office/drawing/2014/main" id="{530B61F8-4706-EA46-9E85-37776087C476}"/>
              </a:ext>
            </a:extLst>
          </p:cNvPr>
          <p:cNvSpPr/>
          <p:nvPr/>
        </p:nvSpPr>
        <p:spPr>
          <a:xfrm rot="8231685">
            <a:off x="5761654" y="4466228"/>
            <a:ext cx="1541864" cy="434115"/>
          </a:xfrm>
          <a:prstGeom prst="rightArrow">
            <a:avLst>
              <a:gd name="adj1" fmla="val 50000"/>
              <a:gd name="adj2" fmla="val 107121"/>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Tree>
    <p:extLst>
      <p:ext uri="{BB962C8B-B14F-4D97-AF65-F5344CB8AC3E}">
        <p14:creationId xmlns:p14="http://schemas.microsoft.com/office/powerpoint/2010/main" val="349939702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91146" y="1484844"/>
            <a:ext cx="11809708" cy="78982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3.5.1 Important suggestions and decisions in a meeting</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91146" y="223866"/>
            <a:ext cx="11809708"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3.5	Speaking skill: Taking part in a meeting	</a:t>
            </a:r>
            <a:endParaRPr lang="en-US" sz="3200" dirty="0">
              <a:solidFill>
                <a:schemeClr val="tx1"/>
              </a:solidFill>
            </a:endParaRPr>
          </a:p>
        </p:txBody>
      </p:sp>
      <p:pic>
        <p:nvPicPr>
          <p:cNvPr id="7" name="Picture 6">
            <a:extLst>
              <a:ext uri="{FF2B5EF4-FFF2-40B4-BE49-F238E27FC236}">
                <a16:creationId xmlns:a16="http://schemas.microsoft.com/office/drawing/2014/main" id="{6F968F5E-E0B8-1D43-896D-178BD63959E9}"/>
              </a:ext>
            </a:extLst>
          </p:cNvPr>
          <p:cNvPicPr>
            <a:picLocks noChangeAspect="1"/>
          </p:cNvPicPr>
          <p:nvPr/>
        </p:nvPicPr>
        <p:blipFill>
          <a:blip r:embed="rId3">
            <a:extLst>
              <a:ext uri="{BEBA8EAE-BF5A-486C-A8C5-ECC9F3942E4B}">
                <a14:imgProps xmlns:a14="http://schemas.microsoft.com/office/drawing/2010/main">
                  <a14:imgLayer r:embed="rId4">
                    <a14:imgEffect>
                      <a14:saturation sat="300000"/>
                    </a14:imgEffect>
                  </a14:imgLayer>
                </a14:imgProps>
              </a:ext>
            </a:extLst>
          </a:blip>
          <a:stretch>
            <a:fillRect/>
          </a:stretch>
        </p:blipFill>
        <p:spPr>
          <a:xfrm>
            <a:off x="191146" y="2458434"/>
            <a:ext cx="11809708" cy="3721100"/>
          </a:xfrm>
          <a:prstGeom prst="rect">
            <a:avLst/>
          </a:prstGeom>
        </p:spPr>
      </p:pic>
    </p:spTree>
    <p:extLst>
      <p:ext uri="{BB962C8B-B14F-4D97-AF65-F5344CB8AC3E}">
        <p14:creationId xmlns:p14="http://schemas.microsoft.com/office/powerpoint/2010/main" val="245683585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91146" y="170481"/>
            <a:ext cx="11809708" cy="1375771"/>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chor="ctr">
            <a:noAutofit/>
          </a:bodyPr>
          <a:lstStyle/>
          <a:p>
            <a:pPr marL="0" indent="0">
              <a:spcBef>
                <a:spcPts val="400"/>
              </a:spcBef>
              <a:spcAft>
                <a:spcPts val="1200"/>
              </a:spcAft>
              <a:buNone/>
            </a:pPr>
            <a:r>
              <a:rPr lang="en-US" sz="3200" b="1" u="sng" dirty="0">
                <a:solidFill>
                  <a:srgbClr val="00B050"/>
                </a:solidFill>
              </a:rPr>
              <a:t>3.5.2 Make suggestions and decisions: Write the words in the correct order.</a:t>
            </a:r>
          </a:p>
        </p:txBody>
      </p:sp>
      <p:pic>
        <p:nvPicPr>
          <p:cNvPr id="10" name="Picture 9">
            <a:extLst>
              <a:ext uri="{FF2B5EF4-FFF2-40B4-BE49-F238E27FC236}">
                <a16:creationId xmlns:a16="http://schemas.microsoft.com/office/drawing/2014/main" id="{ED7581D0-1902-AE46-8023-4C767AAAD42A}"/>
              </a:ext>
            </a:extLst>
          </p:cNvPr>
          <p:cNvPicPr>
            <a:picLocks noChangeAspect="1"/>
          </p:cNvPicPr>
          <p:nvPr/>
        </p:nvPicPr>
        <p:blipFill>
          <a:blip r:embed="rId3"/>
          <a:stretch>
            <a:fillRect/>
          </a:stretch>
        </p:blipFill>
        <p:spPr>
          <a:xfrm>
            <a:off x="191145" y="1658319"/>
            <a:ext cx="6204339" cy="5122188"/>
          </a:xfrm>
          <a:prstGeom prst="rect">
            <a:avLst/>
          </a:prstGeom>
        </p:spPr>
      </p:pic>
      <p:sp>
        <p:nvSpPr>
          <p:cNvPr id="27" name="TextBox 26">
            <a:extLst>
              <a:ext uri="{FF2B5EF4-FFF2-40B4-BE49-F238E27FC236}">
                <a16:creationId xmlns:a16="http://schemas.microsoft.com/office/drawing/2014/main" id="{6CC4F9FF-3250-0D4A-A296-78284F1E3294}"/>
              </a:ext>
            </a:extLst>
          </p:cNvPr>
          <p:cNvSpPr txBox="1"/>
          <p:nvPr/>
        </p:nvSpPr>
        <p:spPr>
          <a:xfrm>
            <a:off x="6391626" y="2045777"/>
            <a:ext cx="5876930" cy="400110"/>
          </a:xfrm>
          <a:prstGeom prst="rect">
            <a:avLst/>
          </a:prstGeom>
          <a:noFill/>
          <a:ln>
            <a:noFill/>
          </a:ln>
        </p:spPr>
        <p:txBody>
          <a:bodyPr wrap="none" rtlCol="0">
            <a:spAutoFit/>
          </a:bodyPr>
          <a:lstStyle/>
          <a:p>
            <a:r>
              <a:rPr lang="en-TH" sz="2000" dirty="0"/>
              <a:t>-------------------------------------------------------------------</a:t>
            </a:r>
          </a:p>
        </p:txBody>
      </p:sp>
      <p:sp>
        <p:nvSpPr>
          <p:cNvPr id="28" name="TextBox 27">
            <a:extLst>
              <a:ext uri="{FF2B5EF4-FFF2-40B4-BE49-F238E27FC236}">
                <a16:creationId xmlns:a16="http://schemas.microsoft.com/office/drawing/2014/main" id="{2E73B556-E4C4-2443-82FD-DC266C632FF8}"/>
              </a:ext>
            </a:extLst>
          </p:cNvPr>
          <p:cNvSpPr txBox="1"/>
          <p:nvPr/>
        </p:nvSpPr>
        <p:spPr>
          <a:xfrm>
            <a:off x="6391626" y="2745357"/>
            <a:ext cx="5876930" cy="400110"/>
          </a:xfrm>
          <a:prstGeom prst="rect">
            <a:avLst/>
          </a:prstGeom>
          <a:noFill/>
          <a:ln>
            <a:noFill/>
          </a:ln>
        </p:spPr>
        <p:txBody>
          <a:bodyPr wrap="none" rtlCol="0">
            <a:spAutoFit/>
          </a:bodyPr>
          <a:lstStyle/>
          <a:p>
            <a:r>
              <a:rPr lang="en-TH" sz="2000" dirty="0"/>
              <a:t>-------------------------------------------------------------------</a:t>
            </a:r>
          </a:p>
        </p:txBody>
      </p:sp>
      <p:sp>
        <p:nvSpPr>
          <p:cNvPr id="29" name="TextBox 28">
            <a:extLst>
              <a:ext uri="{FF2B5EF4-FFF2-40B4-BE49-F238E27FC236}">
                <a16:creationId xmlns:a16="http://schemas.microsoft.com/office/drawing/2014/main" id="{76FC4FDE-8924-6A42-A4D7-6D7303F3CA8A}"/>
              </a:ext>
            </a:extLst>
          </p:cNvPr>
          <p:cNvSpPr txBox="1"/>
          <p:nvPr/>
        </p:nvSpPr>
        <p:spPr>
          <a:xfrm>
            <a:off x="6391626" y="3225709"/>
            <a:ext cx="5876930" cy="400110"/>
          </a:xfrm>
          <a:prstGeom prst="rect">
            <a:avLst/>
          </a:prstGeom>
          <a:noFill/>
          <a:ln>
            <a:noFill/>
          </a:ln>
        </p:spPr>
        <p:txBody>
          <a:bodyPr wrap="none" rtlCol="0">
            <a:spAutoFit/>
          </a:bodyPr>
          <a:lstStyle/>
          <a:p>
            <a:r>
              <a:rPr lang="en-TH" sz="2000" dirty="0"/>
              <a:t>-------------------------------------------------------------------</a:t>
            </a:r>
          </a:p>
        </p:txBody>
      </p:sp>
      <p:sp>
        <p:nvSpPr>
          <p:cNvPr id="30" name="TextBox 29">
            <a:extLst>
              <a:ext uri="{FF2B5EF4-FFF2-40B4-BE49-F238E27FC236}">
                <a16:creationId xmlns:a16="http://schemas.microsoft.com/office/drawing/2014/main" id="{E30DD2BF-2339-4543-A7A6-5E6261BC36FF}"/>
              </a:ext>
            </a:extLst>
          </p:cNvPr>
          <p:cNvSpPr txBox="1"/>
          <p:nvPr/>
        </p:nvSpPr>
        <p:spPr>
          <a:xfrm>
            <a:off x="6391626" y="3706061"/>
            <a:ext cx="5876930" cy="400110"/>
          </a:xfrm>
          <a:prstGeom prst="rect">
            <a:avLst/>
          </a:prstGeom>
          <a:noFill/>
          <a:ln>
            <a:noFill/>
          </a:ln>
        </p:spPr>
        <p:txBody>
          <a:bodyPr wrap="none" rtlCol="0">
            <a:spAutoFit/>
          </a:bodyPr>
          <a:lstStyle/>
          <a:p>
            <a:r>
              <a:rPr lang="en-TH" sz="2000" dirty="0"/>
              <a:t>-------------------------------------------------------------------</a:t>
            </a:r>
          </a:p>
        </p:txBody>
      </p:sp>
      <p:sp>
        <p:nvSpPr>
          <p:cNvPr id="31" name="TextBox 30">
            <a:extLst>
              <a:ext uri="{FF2B5EF4-FFF2-40B4-BE49-F238E27FC236}">
                <a16:creationId xmlns:a16="http://schemas.microsoft.com/office/drawing/2014/main" id="{F4B4376E-596A-9447-8301-A6238C8C22D1}"/>
              </a:ext>
            </a:extLst>
          </p:cNvPr>
          <p:cNvSpPr txBox="1"/>
          <p:nvPr/>
        </p:nvSpPr>
        <p:spPr>
          <a:xfrm>
            <a:off x="6391626" y="4218238"/>
            <a:ext cx="5876930" cy="400110"/>
          </a:xfrm>
          <a:prstGeom prst="rect">
            <a:avLst/>
          </a:prstGeom>
          <a:noFill/>
          <a:ln>
            <a:noFill/>
          </a:ln>
        </p:spPr>
        <p:txBody>
          <a:bodyPr wrap="none" rtlCol="0">
            <a:spAutoFit/>
          </a:bodyPr>
          <a:lstStyle/>
          <a:p>
            <a:r>
              <a:rPr lang="en-TH" sz="2000" dirty="0"/>
              <a:t>-------------------------------------------------------------------</a:t>
            </a:r>
          </a:p>
        </p:txBody>
      </p:sp>
      <p:sp>
        <p:nvSpPr>
          <p:cNvPr id="32" name="TextBox 31">
            <a:extLst>
              <a:ext uri="{FF2B5EF4-FFF2-40B4-BE49-F238E27FC236}">
                <a16:creationId xmlns:a16="http://schemas.microsoft.com/office/drawing/2014/main" id="{6392B6EC-117E-AA49-979C-AD003F15026E}"/>
              </a:ext>
            </a:extLst>
          </p:cNvPr>
          <p:cNvSpPr txBox="1"/>
          <p:nvPr/>
        </p:nvSpPr>
        <p:spPr>
          <a:xfrm>
            <a:off x="6391626" y="4799571"/>
            <a:ext cx="5876930" cy="400110"/>
          </a:xfrm>
          <a:prstGeom prst="rect">
            <a:avLst/>
          </a:prstGeom>
          <a:noFill/>
          <a:ln>
            <a:noFill/>
          </a:ln>
        </p:spPr>
        <p:txBody>
          <a:bodyPr wrap="none" rtlCol="0">
            <a:spAutoFit/>
          </a:bodyPr>
          <a:lstStyle/>
          <a:p>
            <a:r>
              <a:rPr lang="en-TH" sz="2000" dirty="0"/>
              <a:t>-------------------------------------------------------------------</a:t>
            </a:r>
          </a:p>
        </p:txBody>
      </p:sp>
      <p:sp>
        <p:nvSpPr>
          <p:cNvPr id="33" name="TextBox 32">
            <a:extLst>
              <a:ext uri="{FF2B5EF4-FFF2-40B4-BE49-F238E27FC236}">
                <a16:creationId xmlns:a16="http://schemas.microsoft.com/office/drawing/2014/main" id="{0B66F56B-F2BE-9B42-8FD2-77C259DB11D3}"/>
              </a:ext>
            </a:extLst>
          </p:cNvPr>
          <p:cNvSpPr txBox="1"/>
          <p:nvPr/>
        </p:nvSpPr>
        <p:spPr>
          <a:xfrm>
            <a:off x="6391626" y="5535112"/>
            <a:ext cx="5876930" cy="400110"/>
          </a:xfrm>
          <a:prstGeom prst="rect">
            <a:avLst/>
          </a:prstGeom>
          <a:noFill/>
          <a:ln>
            <a:noFill/>
          </a:ln>
        </p:spPr>
        <p:txBody>
          <a:bodyPr wrap="none" rtlCol="0">
            <a:spAutoFit/>
          </a:bodyPr>
          <a:lstStyle/>
          <a:p>
            <a:r>
              <a:rPr lang="en-TH" sz="2000" dirty="0"/>
              <a:t>-------------------------------------------------------------------</a:t>
            </a:r>
          </a:p>
        </p:txBody>
      </p:sp>
      <p:sp>
        <p:nvSpPr>
          <p:cNvPr id="34" name="TextBox 33">
            <a:extLst>
              <a:ext uri="{FF2B5EF4-FFF2-40B4-BE49-F238E27FC236}">
                <a16:creationId xmlns:a16="http://schemas.microsoft.com/office/drawing/2014/main" id="{7ECBA5D7-44B8-0348-8195-97A2854E19E0}"/>
              </a:ext>
            </a:extLst>
          </p:cNvPr>
          <p:cNvSpPr txBox="1"/>
          <p:nvPr/>
        </p:nvSpPr>
        <p:spPr>
          <a:xfrm>
            <a:off x="6391626" y="6287409"/>
            <a:ext cx="5876930" cy="400110"/>
          </a:xfrm>
          <a:prstGeom prst="rect">
            <a:avLst/>
          </a:prstGeom>
          <a:noFill/>
          <a:ln>
            <a:noFill/>
          </a:ln>
        </p:spPr>
        <p:txBody>
          <a:bodyPr wrap="none" rtlCol="0">
            <a:spAutoFit/>
          </a:bodyPr>
          <a:lstStyle/>
          <a:p>
            <a:r>
              <a:rPr lang="en-TH" sz="2000" dirty="0"/>
              <a:t>-------------------------------------------------------------------</a:t>
            </a:r>
          </a:p>
        </p:txBody>
      </p:sp>
    </p:spTree>
    <p:extLst>
      <p:ext uri="{BB962C8B-B14F-4D97-AF65-F5344CB8AC3E}">
        <p14:creationId xmlns:p14="http://schemas.microsoft.com/office/powerpoint/2010/main" val="404662897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91146" y="817889"/>
            <a:ext cx="11809708" cy="78982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3.6.1 How to deal with new words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91146" y="172228"/>
            <a:ext cx="1180970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3.6	Reading skill: Deal with new words	</a:t>
            </a:r>
            <a:endParaRPr lang="en-US" sz="3200" dirty="0">
              <a:solidFill>
                <a:schemeClr val="tx1"/>
              </a:solidFill>
            </a:endParaRPr>
          </a:p>
        </p:txBody>
      </p:sp>
      <p:sp>
        <p:nvSpPr>
          <p:cNvPr id="2" name="TextBox 1">
            <a:extLst>
              <a:ext uri="{FF2B5EF4-FFF2-40B4-BE49-F238E27FC236}">
                <a16:creationId xmlns:a16="http://schemas.microsoft.com/office/drawing/2014/main" id="{EA954C5F-107F-4D47-B935-D6C4D0BEFF9D}"/>
              </a:ext>
            </a:extLst>
          </p:cNvPr>
          <p:cNvSpPr txBox="1"/>
          <p:nvPr/>
        </p:nvSpPr>
        <p:spPr>
          <a:xfrm>
            <a:off x="1260529" y="1739181"/>
            <a:ext cx="2645044" cy="954107"/>
          </a:xfrm>
          <a:prstGeom prst="rect">
            <a:avLst/>
          </a:prstGeom>
          <a:blipFill>
            <a:blip r:embed="rId3">
              <a:alphaModFix amt="50000"/>
            </a:blip>
            <a:tile tx="0" ty="0" sx="100000" sy="100000" flip="none" algn="tl"/>
          </a:blipFill>
          <a:ln w="15875">
            <a:solidFill>
              <a:schemeClr val="tx1"/>
            </a:solidFill>
          </a:ln>
        </p:spPr>
        <p:txBody>
          <a:bodyPr wrap="square" rtlCol="0">
            <a:spAutoFit/>
          </a:bodyPr>
          <a:lstStyle/>
          <a:p>
            <a:r>
              <a:rPr lang="en-TH" sz="2800" b="1" dirty="0"/>
              <a:t>Dealing with new words</a:t>
            </a:r>
          </a:p>
        </p:txBody>
      </p:sp>
      <p:pic>
        <p:nvPicPr>
          <p:cNvPr id="4" name="Picture 3">
            <a:extLst>
              <a:ext uri="{FF2B5EF4-FFF2-40B4-BE49-F238E27FC236}">
                <a16:creationId xmlns:a16="http://schemas.microsoft.com/office/drawing/2014/main" id="{7C7AC88F-6F01-5B40-99AE-585A6A3230EB}"/>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400000"/>
                    </a14:imgEffect>
                  </a14:imgLayer>
                </a14:imgProps>
              </a:ext>
            </a:extLst>
          </a:blip>
          <a:stretch>
            <a:fillRect/>
          </a:stretch>
        </p:blipFill>
        <p:spPr>
          <a:xfrm>
            <a:off x="82658" y="3675466"/>
            <a:ext cx="5778500" cy="1955800"/>
          </a:xfrm>
          <a:prstGeom prst="rect">
            <a:avLst/>
          </a:prstGeom>
          <a:ln w="15875">
            <a:solidFill>
              <a:schemeClr val="tx1"/>
            </a:solidFill>
          </a:ln>
        </p:spPr>
      </p:pic>
      <p:sp>
        <p:nvSpPr>
          <p:cNvPr id="8" name="TextBox 7">
            <a:extLst>
              <a:ext uri="{FF2B5EF4-FFF2-40B4-BE49-F238E27FC236}">
                <a16:creationId xmlns:a16="http://schemas.microsoft.com/office/drawing/2014/main" id="{B2A85166-869E-8047-BB67-061C44163430}"/>
              </a:ext>
            </a:extLst>
          </p:cNvPr>
          <p:cNvSpPr txBox="1"/>
          <p:nvPr/>
        </p:nvSpPr>
        <p:spPr>
          <a:xfrm>
            <a:off x="7890741" y="1723839"/>
            <a:ext cx="2645044" cy="954107"/>
          </a:xfrm>
          <a:prstGeom prst="rect">
            <a:avLst/>
          </a:prstGeom>
          <a:blipFill>
            <a:blip r:embed="rId6">
              <a:alphaModFix amt="50000"/>
            </a:blip>
            <a:tile tx="0" ty="0" sx="100000" sy="100000" flip="none" algn="tl"/>
          </a:blipFill>
          <a:ln w="15875">
            <a:solidFill>
              <a:schemeClr val="tx1"/>
            </a:solidFill>
          </a:ln>
        </p:spPr>
        <p:txBody>
          <a:bodyPr wrap="square" rtlCol="0">
            <a:noAutofit/>
          </a:bodyPr>
          <a:lstStyle/>
          <a:p>
            <a:r>
              <a:rPr lang="en-TH" sz="2800" b="1" dirty="0"/>
              <a:t>For example</a:t>
            </a:r>
          </a:p>
        </p:txBody>
      </p:sp>
      <p:pic>
        <p:nvPicPr>
          <p:cNvPr id="10" name="Picture 9">
            <a:extLst>
              <a:ext uri="{FF2B5EF4-FFF2-40B4-BE49-F238E27FC236}">
                <a16:creationId xmlns:a16="http://schemas.microsoft.com/office/drawing/2014/main" id="{E4C0F450-B408-4F47-9E6F-12348ED38B69}"/>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50000"/>
                    </a14:imgEffect>
                  </a14:imgLayer>
                </a14:imgProps>
              </a:ext>
            </a:extLst>
          </a:blip>
          <a:stretch>
            <a:fillRect/>
          </a:stretch>
        </p:blipFill>
        <p:spPr>
          <a:xfrm>
            <a:off x="6330842" y="3675466"/>
            <a:ext cx="5764843" cy="1469971"/>
          </a:xfrm>
          <a:prstGeom prst="rect">
            <a:avLst/>
          </a:prstGeom>
          <a:ln w="15875">
            <a:solidFill>
              <a:schemeClr val="tx1"/>
            </a:solidFill>
          </a:ln>
        </p:spPr>
      </p:pic>
      <p:sp>
        <p:nvSpPr>
          <p:cNvPr id="11" name="Right Arrow 10">
            <a:extLst>
              <a:ext uri="{FF2B5EF4-FFF2-40B4-BE49-F238E27FC236}">
                <a16:creationId xmlns:a16="http://schemas.microsoft.com/office/drawing/2014/main" id="{A9DAF58C-4D9C-1544-9099-7C4841DA65B7}"/>
              </a:ext>
            </a:extLst>
          </p:cNvPr>
          <p:cNvSpPr/>
          <p:nvPr/>
        </p:nvSpPr>
        <p:spPr>
          <a:xfrm rot="5400000">
            <a:off x="2143851" y="2941719"/>
            <a:ext cx="878398"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
        <p:nvSpPr>
          <p:cNvPr id="12" name="Right Arrow 11">
            <a:extLst>
              <a:ext uri="{FF2B5EF4-FFF2-40B4-BE49-F238E27FC236}">
                <a16:creationId xmlns:a16="http://schemas.microsoft.com/office/drawing/2014/main" id="{910C47CD-7F2A-D24F-998B-7884DC6BCE2C}"/>
              </a:ext>
            </a:extLst>
          </p:cNvPr>
          <p:cNvSpPr/>
          <p:nvPr/>
        </p:nvSpPr>
        <p:spPr>
          <a:xfrm rot="5400000">
            <a:off x="8774064" y="2941719"/>
            <a:ext cx="878398"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
        <p:nvSpPr>
          <p:cNvPr id="14" name="Curved Up Arrow 13">
            <a:extLst>
              <a:ext uri="{FF2B5EF4-FFF2-40B4-BE49-F238E27FC236}">
                <a16:creationId xmlns:a16="http://schemas.microsoft.com/office/drawing/2014/main" id="{A9AE6F6E-3065-3248-B6FA-0C724230B42C}"/>
              </a:ext>
            </a:extLst>
          </p:cNvPr>
          <p:cNvSpPr/>
          <p:nvPr/>
        </p:nvSpPr>
        <p:spPr>
          <a:xfrm rot="21129791">
            <a:off x="4159743" y="5412429"/>
            <a:ext cx="3872513" cy="1255363"/>
          </a:xfrm>
          <a:prstGeom prst="curvedUpArrow">
            <a:avLst>
              <a:gd name="adj1" fmla="val 30494"/>
              <a:gd name="adj2" fmla="val 59123"/>
              <a:gd name="adj3" fmla="val 34551"/>
            </a:avLst>
          </a:prstGeom>
          <a:solidFill>
            <a:srgbClr val="C00000">
              <a:alpha val="5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solidFill>
                <a:srgbClr val="C00000"/>
              </a:solidFill>
            </a:endParaRPr>
          </a:p>
        </p:txBody>
      </p:sp>
      <p:sp>
        <p:nvSpPr>
          <p:cNvPr id="15" name="Left-Right Arrow 14">
            <a:extLst>
              <a:ext uri="{FF2B5EF4-FFF2-40B4-BE49-F238E27FC236}">
                <a16:creationId xmlns:a16="http://schemas.microsoft.com/office/drawing/2014/main" id="{D95D92C8-623C-E54C-B534-22EFA228CCDF}"/>
              </a:ext>
            </a:extLst>
          </p:cNvPr>
          <p:cNvSpPr/>
          <p:nvPr/>
        </p:nvSpPr>
        <p:spPr>
          <a:xfrm>
            <a:off x="3967565" y="1926525"/>
            <a:ext cx="3874575" cy="548733"/>
          </a:xfrm>
          <a:prstGeom prst="leftRightArrow">
            <a:avLst>
              <a:gd name="adj1" fmla="val 22832"/>
              <a:gd name="adj2" fmla="val 58473"/>
            </a:avLst>
          </a:prstGeom>
          <a:solidFill>
            <a:srgbClr val="C00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307783748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91146" y="817889"/>
            <a:ext cx="11809708" cy="78982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3.7.1 How to use polite language</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91146" y="172228"/>
            <a:ext cx="1180970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3.7	Speaking skill: Using polite language</a:t>
            </a:r>
            <a:endParaRPr lang="en-US" sz="3200" dirty="0">
              <a:solidFill>
                <a:schemeClr val="tx1"/>
              </a:solidFill>
            </a:endParaRPr>
          </a:p>
        </p:txBody>
      </p:sp>
      <p:sp>
        <p:nvSpPr>
          <p:cNvPr id="2" name="TextBox 1">
            <a:extLst>
              <a:ext uri="{FF2B5EF4-FFF2-40B4-BE49-F238E27FC236}">
                <a16:creationId xmlns:a16="http://schemas.microsoft.com/office/drawing/2014/main" id="{EA954C5F-107F-4D47-B935-D6C4D0BEFF9D}"/>
              </a:ext>
            </a:extLst>
          </p:cNvPr>
          <p:cNvSpPr txBox="1"/>
          <p:nvPr/>
        </p:nvSpPr>
        <p:spPr>
          <a:xfrm>
            <a:off x="191146" y="1832743"/>
            <a:ext cx="5725920" cy="523220"/>
          </a:xfrm>
          <a:prstGeom prst="rect">
            <a:avLst/>
          </a:prstGeom>
          <a:blipFill>
            <a:blip r:embed="rId3">
              <a:alphaModFix amt="50000"/>
            </a:blip>
            <a:tile tx="0" ty="0" sx="100000" sy="100000" flip="none" algn="tl"/>
          </a:blipFill>
          <a:ln w="15875">
            <a:solidFill>
              <a:schemeClr val="tx1"/>
            </a:solidFill>
          </a:ln>
        </p:spPr>
        <p:txBody>
          <a:bodyPr wrap="square" rtlCol="0">
            <a:spAutoFit/>
          </a:bodyPr>
          <a:lstStyle/>
          <a:p>
            <a:pPr algn="ctr"/>
            <a:r>
              <a:rPr lang="en-TH" sz="2800" b="1" dirty="0"/>
              <a:t>Polite language</a:t>
            </a:r>
          </a:p>
        </p:txBody>
      </p:sp>
      <p:pic>
        <p:nvPicPr>
          <p:cNvPr id="5" name="Picture 4">
            <a:extLst>
              <a:ext uri="{FF2B5EF4-FFF2-40B4-BE49-F238E27FC236}">
                <a16:creationId xmlns:a16="http://schemas.microsoft.com/office/drawing/2014/main" id="{4280156B-B766-334E-BC04-FD5A8F8D8CE8}"/>
              </a:ext>
            </a:extLst>
          </p:cNvPr>
          <p:cNvPicPr>
            <a:picLocks noChangeAspect="1"/>
          </p:cNvPicPr>
          <p:nvPr/>
        </p:nvPicPr>
        <p:blipFill>
          <a:blip r:embed="rId4"/>
          <a:stretch>
            <a:fillRect/>
          </a:stretch>
        </p:blipFill>
        <p:spPr>
          <a:xfrm>
            <a:off x="191146" y="2355963"/>
            <a:ext cx="5741418" cy="1642282"/>
          </a:xfrm>
          <a:prstGeom prst="rect">
            <a:avLst/>
          </a:prstGeom>
        </p:spPr>
      </p:pic>
      <p:sp>
        <p:nvSpPr>
          <p:cNvPr id="7" name="TextBox 6">
            <a:extLst>
              <a:ext uri="{FF2B5EF4-FFF2-40B4-BE49-F238E27FC236}">
                <a16:creationId xmlns:a16="http://schemas.microsoft.com/office/drawing/2014/main" id="{3522692B-35C4-9E41-8D23-AC51510872CA}"/>
              </a:ext>
            </a:extLst>
          </p:cNvPr>
          <p:cNvSpPr txBox="1"/>
          <p:nvPr/>
        </p:nvSpPr>
        <p:spPr>
          <a:xfrm>
            <a:off x="151264" y="4938746"/>
            <a:ext cx="5741418" cy="830997"/>
          </a:xfrm>
          <a:prstGeom prst="rect">
            <a:avLst/>
          </a:prstGeom>
          <a:blipFill>
            <a:blip r:embed="rId5">
              <a:alphaModFix amt="50000"/>
            </a:blip>
            <a:tile tx="0" ty="0" sx="100000" sy="100000" flip="none" algn="tl"/>
          </a:blipFill>
          <a:ln>
            <a:solidFill>
              <a:schemeClr val="tx1"/>
            </a:solidFill>
          </a:ln>
        </p:spPr>
        <p:txBody>
          <a:bodyPr wrap="square" rtlCol="0">
            <a:spAutoFit/>
          </a:bodyPr>
          <a:lstStyle/>
          <a:p>
            <a:r>
              <a:rPr lang="en-TH" sz="2400" b="1" dirty="0"/>
              <a:t>Complete each sentence with a verb from the box in correct form</a:t>
            </a:r>
          </a:p>
        </p:txBody>
      </p:sp>
      <p:pic>
        <p:nvPicPr>
          <p:cNvPr id="16" name="Picture 15">
            <a:extLst>
              <a:ext uri="{FF2B5EF4-FFF2-40B4-BE49-F238E27FC236}">
                <a16:creationId xmlns:a16="http://schemas.microsoft.com/office/drawing/2014/main" id="{BD9A5876-16BE-5345-88E2-D16B36477A9B}"/>
              </a:ext>
            </a:extLst>
          </p:cNvPr>
          <p:cNvPicPr>
            <a:picLocks noChangeAspect="1"/>
          </p:cNvPicPr>
          <p:nvPr/>
        </p:nvPicPr>
        <p:blipFill>
          <a:blip r:embed="rId6"/>
          <a:stretch>
            <a:fillRect/>
          </a:stretch>
        </p:blipFill>
        <p:spPr>
          <a:xfrm>
            <a:off x="6274936" y="1832743"/>
            <a:ext cx="5765800" cy="3937000"/>
          </a:xfrm>
          <a:prstGeom prst="rect">
            <a:avLst/>
          </a:prstGeom>
        </p:spPr>
      </p:pic>
      <p:sp>
        <p:nvSpPr>
          <p:cNvPr id="17" name="Curved Up Arrow 16">
            <a:extLst>
              <a:ext uri="{FF2B5EF4-FFF2-40B4-BE49-F238E27FC236}">
                <a16:creationId xmlns:a16="http://schemas.microsoft.com/office/drawing/2014/main" id="{98BC9AF7-3F52-D547-BA44-D4A2EBB0872A}"/>
              </a:ext>
            </a:extLst>
          </p:cNvPr>
          <p:cNvSpPr/>
          <p:nvPr/>
        </p:nvSpPr>
        <p:spPr>
          <a:xfrm>
            <a:off x="4586757" y="5833923"/>
            <a:ext cx="3425126" cy="703783"/>
          </a:xfrm>
          <a:prstGeom prst="curvedUpArrow">
            <a:avLst>
              <a:gd name="adj1" fmla="val 25000"/>
              <a:gd name="adj2" fmla="val 143230"/>
              <a:gd name="adj3" fmla="val 25000"/>
            </a:avLst>
          </a:prstGeom>
          <a:solidFill>
            <a:srgbClr val="C00000">
              <a:alpha val="4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solidFill>
                <a:schemeClr val="tx1"/>
              </a:solidFill>
            </a:endParaRPr>
          </a:p>
        </p:txBody>
      </p:sp>
    </p:spTree>
    <p:extLst>
      <p:ext uri="{BB962C8B-B14F-4D97-AF65-F5344CB8AC3E}">
        <p14:creationId xmlns:p14="http://schemas.microsoft.com/office/powerpoint/2010/main" val="316628066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243476" y="1205347"/>
            <a:ext cx="11628226" cy="789829"/>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3.8.1 Structure of a paragraph</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243476" y="383993"/>
            <a:ext cx="11628226"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3.8	Writing skill: Writing a paragraph</a:t>
            </a:r>
            <a:endParaRPr lang="en-US" sz="3200" dirty="0">
              <a:solidFill>
                <a:schemeClr val="tx1"/>
              </a:solidFill>
            </a:endParaRPr>
          </a:p>
        </p:txBody>
      </p:sp>
      <p:pic>
        <p:nvPicPr>
          <p:cNvPr id="4" name="Picture 3">
            <a:extLst>
              <a:ext uri="{FF2B5EF4-FFF2-40B4-BE49-F238E27FC236}">
                <a16:creationId xmlns:a16="http://schemas.microsoft.com/office/drawing/2014/main" id="{DAE1A3FA-8999-4349-9C82-2FCEB97FE28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43476" y="2231755"/>
            <a:ext cx="11628226" cy="2402237"/>
          </a:xfrm>
          <a:prstGeom prst="rect">
            <a:avLst/>
          </a:prstGeom>
        </p:spPr>
      </p:pic>
    </p:spTree>
    <p:extLst>
      <p:ext uri="{BB962C8B-B14F-4D97-AF65-F5344CB8AC3E}">
        <p14:creationId xmlns:p14="http://schemas.microsoft.com/office/powerpoint/2010/main" val="126527606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243476" y="1205347"/>
            <a:ext cx="11628226"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3.9.1 Choose a well-known tourism or hospitality company from your town. Answer these questions: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243476" y="383993"/>
            <a:ext cx="11628226"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3.9	Assignments</a:t>
            </a:r>
            <a:endParaRPr lang="en-US" sz="3200" dirty="0">
              <a:solidFill>
                <a:schemeClr val="tx1"/>
              </a:solidFill>
            </a:endParaRPr>
          </a:p>
        </p:txBody>
      </p:sp>
      <p:sp>
        <p:nvSpPr>
          <p:cNvPr id="2" name="Rectangle 1">
            <a:extLst>
              <a:ext uri="{FF2B5EF4-FFF2-40B4-BE49-F238E27FC236}">
                <a16:creationId xmlns:a16="http://schemas.microsoft.com/office/drawing/2014/main" id="{B65838F2-1924-6146-9D5D-D97D9E96682B}"/>
              </a:ext>
            </a:extLst>
          </p:cNvPr>
          <p:cNvSpPr/>
          <p:nvPr/>
        </p:nvSpPr>
        <p:spPr>
          <a:xfrm>
            <a:off x="243476" y="2519144"/>
            <a:ext cx="11628225" cy="3785652"/>
          </a:xfrm>
          <a:prstGeom prst="rect">
            <a:avLst/>
          </a:prstGeom>
          <a:blipFill>
            <a:blip r:embed="rId3">
              <a:alphaModFix amt="50000"/>
            </a:blip>
            <a:tile tx="0" ty="0" sx="100000" sy="100000" flip="none" algn="tl"/>
          </a:blipFill>
          <a:ln w="15875">
            <a:solidFill>
              <a:schemeClr val="tx1"/>
            </a:solidFill>
          </a:ln>
        </p:spPr>
        <p:txBody>
          <a:bodyPr wrap="square">
            <a:spAutoFit/>
          </a:bodyPr>
          <a:lstStyle/>
          <a:p>
            <a:pPr marL="457200" indent="-457200">
              <a:spcBef>
                <a:spcPts val="1200"/>
              </a:spcBef>
              <a:spcAft>
                <a:spcPts val="1200"/>
              </a:spcAft>
              <a:buFont typeface="Lucida Grande" panose="020B0600040502020204" pitchFamily="34" charset="0"/>
              <a:buChar char="◇"/>
            </a:pPr>
            <a:r>
              <a:rPr lang="en-US" sz="3200" dirty="0"/>
              <a:t>Who founded the company?</a:t>
            </a:r>
          </a:p>
          <a:p>
            <a:pPr marL="457200" indent="-457200">
              <a:spcBef>
                <a:spcPts val="1200"/>
              </a:spcBef>
              <a:spcAft>
                <a:spcPts val="1200"/>
              </a:spcAft>
              <a:buFont typeface="Lucida Grande" panose="020B0600040502020204" pitchFamily="34" charset="0"/>
              <a:buChar char="◇"/>
            </a:pPr>
            <a:r>
              <a:rPr lang="en-US" sz="3200" dirty="0"/>
              <a:t>What does It sell?</a:t>
            </a:r>
          </a:p>
          <a:p>
            <a:pPr marL="457200" indent="-457200">
              <a:spcBef>
                <a:spcPts val="1200"/>
              </a:spcBef>
              <a:spcAft>
                <a:spcPts val="1200"/>
              </a:spcAft>
              <a:buFont typeface="Lucida Grande" panose="020B0600040502020204" pitchFamily="34" charset="0"/>
              <a:buChar char="◇"/>
            </a:pPr>
            <a:r>
              <a:rPr lang="en-US" sz="3200" dirty="0"/>
              <a:t>Does It make a profit?</a:t>
            </a:r>
          </a:p>
          <a:p>
            <a:pPr marL="457200" indent="-457200">
              <a:spcBef>
                <a:spcPts val="1200"/>
              </a:spcBef>
              <a:spcAft>
                <a:spcPts val="1200"/>
              </a:spcAft>
              <a:buFont typeface="Lucida Grande" panose="020B0600040502020204" pitchFamily="34" charset="0"/>
              <a:buChar char="◇"/>
            </a:pPr>
            <a:r>
              <a:rPr lang="en-US" sz="3200" dirty="0"/>
              <a:t>Who are their competitors?</a:t>
            </a:r>
          </a:p>
          <a:p>
            <a:pPr marL="457200" indent="-457200">
              <a:spcBef>
                <a:spcPts val="1200"/>
              </a:spcBef>
              <a:spcAft>
                <a:spcPts val="1200"/>
              </a:spcAft>
              <a:buFont typeface="Lucida Grande" panose="020B0600040502020204" pitchFamily="34" charset="0"/>
              <a:buChar char="◇"/>
            </a:pPr>
            <a:r>
              <a:rPr lang="en-US" sz="3200" dirty="0"/>
              <a:t>Would you like to work for them? Why/Why not?</a:t>
            </a:r>
            <a:endParaRPr lang="en-US" sz="3200" dirty="0">
              <a:effectLst/>
            </a:endParaRPr>
          </a:p>
        </p:txBody>
      </p:sp>
    </p:spTree>
    <p:extLst>
      <p:ext uri="{BB962C8B-B14F-4D97-AF65-F5344CB8AC3E}">
        <p14:creationId xmlns:p14="http://schemas.microsoft.com/office/powerpoint/2010/main" val="68027877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TH" sz="4000" b="1" dirty="0"/>
              <a:t>Lecture 7</a:t>
            </a:r>
            <a:br>
              <a:rPr lang="en-TH" sz="4000" b="1" dirty="0"/>
            </a:br>
            <a:r>
              <a:rPr lang="en-US" sz="4000" b="1" dirty="0"/>
              <a:t>Now you’re talking</a:t>
            </a:r>
            <a:endParaRPr lang="en-TH" sz="4000" b="1" dirty="0"/>
          </a:p>
        </p:txBody>
      </p:sp>
    </p:spTree>
    <p:extLst>
      <p:ext uri="{BB962C8B-B14F-4D97-AF65-F5344CB8AC3E}">
        <p14:creationId xmlns:p14="http://schemas.microsoft.com/office/powerpoint/2010/main" val="105005894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694391" y="146575"/>
            <a:ext cx="10941804"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3" name="Picture 2">
            <a:extLst>
              <a:ext uri="{FF2B5EF4-FFF2-40B4-BE49-F238E27FC236}">
                <a16:creationId xmlns:a16="http://schemas.microsoft.com/office/drawing/2014/main" id="{AC21CE8A-FDD4-BD49-8AC7-A93A8B8A2FDD}"/>
              </a:ext>
            </a:extLst>
          </p:cNvPr>
          <p:cNvPicPr>
            <a:picLocks noChangeAspect="1"/>
          </p:cNvPicPr>
          <p:nvPr/>
        </p:nvPicPr>
        <p:blipFill>
          <a:blip r:embed="rId3"/>
          <a:stretch>
            <a:fillRect/>
          </a:stretch>
        </p:blipFill>
        <p:spPr>
          <a:xfrm>
            <a:off x="694391" y="1627322"/>
            <a:ext cx="10941804" cy="5088762"/>
          </a:xfrm>
          <a:prstGeom prst="rect">
            <a:avLst/>
          </a:prstGeom>
        </p:spPr>
      </p:pic>
    </p:spTree>
    <p:extLst>
      <p:ext uri="{BB962C8B-B14F-4D97-AF65-F5344CB8AC3E}">
        <p14:creationId xmlns:p14="http://schemas.microsoft.com/office/powerpoint/2010/main" val="193723638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757654"/>
            <a:ext cx="11842908" cy="4870500"/>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400" dirty="0"/>
              <a:t>The purpose of this lecture aims at focusing on the following points:</a:t>
            </a:r>
            <a:endParaRPr lang="en-TH" sz="3400" b="1" dirty="0"/>
          </a:p>
          <a:p>
            <a:pPr lvl="1">
              <a:lnSpc>
                <a:spcPct val="110000"/>
              </a:lnSpc>
              <a:buFont typeface="Lucida Grande" panose="020B0600040502020204" pitchFamily="34" charset="0"/>
              <a:buChar char="◇"/>
            </a:pPr>
            <a:r>
              <a:rPr lang="en-US" sz="3400" dirty="0"/>
              <a:t> Students will learn about good communication. </a:t>
            </a:r>
            <a:endParaRPr lang="en-TH" sz="3400" dirty="0"/>
          </a:p>
          <a:p>
            <a:pPr lvl="1">
              <a:lnSpc>
                <a:spcPct val="110000"/>
              </a:lnSpc>
              <a:buFont typeface="Lucida Grande" panose="020B0600040502020204" pitchFamily="34" charset="0"/>
              <a:buChar char="◇"/>
            </a:pPr>
            <a:r>
              <a:rPr lang="en-US" sz="3400" dirty="0"/>
              <a:t> Students will learn about </a:t>
            </a:r>
            <a:r>
              <a:rPr lang="en-TH" sz="3600" dirty="0"/>
              <a:t>communication problems.</a:t>
            </a:r>
            <a:endParaRPr lang="en-US" sz="3400" dirty="0"/>
          </a:p>
          <a:p>
            <a:pPr lvl="1">
              <a:lnSpc>
                <a:spcPct val="110000"/>
              </a:lnSpc>
              <a:buFont typeface="Lucida Grande" panose="020B0600040502020204" pitchFamily="34" charset="0"/>
              <a:buChar char="◇"/>
            </a:pPr>
            <a:r>
              <a:rPr lang="en-US" sz="3400" dirty="0"/>
              <a:t> Students will learn about </a:t>
            </a:r>
            <a:r>
              <a:rPr lang="en-TH" sz="3600" dirty="0"/>
              <a:t>taking and leaving messages.</a:t>
            </a:r>
          </a:p>
          <a:p>
            <a:pPr lvl="1">
              <a:lnSpc>
                <a:spcPct val="110000"/>
              </a:lnSpc>
              <a:buFont typeface="Lucida Grande" panose="020B0600040502020204" pitchFamily="34" charset="0"/>
              <a:buChar char="◇"/>
            </a:pPr>
            <a:r>
              <a:rPr lang="en-US" sz="3200" dirty="0"/>
              <a:t> Students will learn about </a:t>
            </a:r>
            <a:r>
              <a:rPr lang="en-TH" sz="3600" dirty="0"/>
              <a:t>business notes e-mails</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272868"/>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349984019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178812"/>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1811993"/>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3.1.1 This kind of diagram can be very useful. Try using a mind map:</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000353"/>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Study skill: Mind map</a:t>
            </a:r>
            <a:endParaRPr lang="en-US" sz="3200" dirty="0">
              <a:solidFill>
                <a:schemeClr val="tx1"/>
              </a:solidFill>
            </a:endParaRPr>
          </a:p>
        </p:txBody>
      </p:sp>
      <p:pic>
        <p:nvPicPr>
          <p:cNvPr id="3" name="Picture 2">
            <a:extLst>
              <a:ext uri="{FF2B5EF4-FFF2-40B4-BE49-F238E27FC236}">
                <a16:creationId xmlns:a16="http://schemas.microsoft.com/office/drawing/2014/main" id="{D722EE47-991B-314D-B085-4C401A38F7FD}"/>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171288" y="3968790"/>
            <a:ext cx="5739539" cy="1907601"/>
          </a:xfrm>
          <a:prstGeom prst="rect">
            <a:avLst/>
          </a:prstGeom>
          <a:ln w="15875">
            <a:solidFill>
              <a:schemeClr val="tx1"/>
            </a:solidFill>
          </a:ln>
        </p:spPr>
      </p:pic>
      <p:sp>
        <p:nvSpPr>
          <p:cNvPr id="12" name="TextBox 11">
            <a:extLst>
              <a:ext uri="{FF2B5EF4-FFF2-40B4-BE49-F238E27FC236}">
                <a16:creationId xmlns:a16="http://schemas.microsoft.com/office/drawing/2014/main" id="{1F1F626F-55D4-5B40-ADD6-702C9D1E9D12}"/>
              </a:ext>
            </a:extLst>
          </p:cNvPr>
          <p:cNvSpPr txBox="1"/>
          <p:nvPr/>
        </p:nvSpPr>
        <p:spPr>
          <a:xfrm>
            <a:off x="157119" y="3507125"/>
            <a:ext cx="5753708" cy="461665"/>
          </a:xfrm>
          <a:prstGeom prst="rect">
            <a:avLst/>
          </a:prstGeom>
          <a:solidFill>
            <a:srgbClr val="FFC000"/>
          </a:solidFill>
          <a:ln w="12700">
            <a:solidFill>
              <a:schemeClr val="tx1"/>
            </a:solidFill>
          </a:ln>
        </p:spPr>
        <p:txBody>
          <a:bodyPr wrap="square" rtlCol="0">
            <a:spAutoFit/>
          </a:bodyPr>
          <a:lstStyle/>
          <a:p>
            <a:pPr algn="ctr"/>
            <a:r>
              <a:rPr lang="en-TH" sz="2400" dirty="0"/>
              <a:t>How to use mind map</a:t>
            </a:r>
          </a:p>
        </p:txBody>
      </p:sp>
      <p:sp>
        <p:nvSpPr>
          <p:cNvPr id="5" name="Rectangle 4">
            <a:extLst>
              <a:ext uri="{FF2B5EF4-FFF2-40B4-BE49-F238E27FC236}">
                <a16:creationId xmlns:a16="http://schemas.microsoft.com/office/drawing/2014/main" id="{1163365A-3FE7-D844-B5BE-AFDCAD09CFEE}"/>
              </a:ext>
            </a:extLst>
          </p:cNvPr>
          <p:cNvSpPr/>
          <p:nvPr/>
        </p:nvSpPr>
        <p:spPr>
          <a:xfrm>
            <a:off x="6281175" y="3968790"/>
            <a:ext cx="5748981" cy="2308324"/>
          </a:xfrm>
          <a:prstGeom prst="rect">
            <a:avLst/>
          </a:prstGeom>
          <a:blipFill>
            <a:blip r:embed="rId5">
              <a:alphaModFix amt="50000"/>
            </a:blip>
            <a:tile tx="0" ty="0" sx="100000" sy="100000" flip="none" algn="tl"/>
          </a:blipFill>
          <a:ln w="15875">
            <a:solidFill>
              <a:schemeClr val="tx1"/>
            </a:solidFill>
          </a:ln>
        </p:spPr>
        <p:txBody>
          <a:bodyPr wrap="square">
            <a:spAutoFit/>
          </a:bodyPr>
          <a:lstStyle/>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Put the main topic in the </a:t>
            </a:r>
            <a:r>
              <a:rPr lang="en-US" sz="2400" dirty="0" err="1">
                <a:solidFill>
                  <a:srgbClr val="000000"/>
                </a:solidFill>
                <a:ea typeface="Times New Roman" panose="02020603050405020304" pitchFamily="18" charset="0"/>
                <a:cs typeface="Angsana New" panose="02020603050405020304" pitchFamily="18" charset="-34"/>
              </a:rPr>
              <a:t>centre</a:t>
            </a:r>
            <a:r>
              <a:rPr lang="en-US" sz="2400" dirty="0">
                <a:solidFill>
                  <a:srgbClr val="000000"/>
                </a:solidFill>
                <a:ea typeface="Times New Roman" panose="02020603050405020304" pitchFamily="18" charset="0"/>
                <a:cs typeface="Angsana New" panose="02020603050405020304" pitchFamily="18" charset="-34"/>
              </a:rPr>
              <a:t>. </a:t>
            </a:r>
            <a:endParaRPr lang="en-TH" sz="2400" dirty="0">
              <a:ea typeface="Calibri" panose="020F0502020204030204" pitchFamily="34"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Add ideas around the main topic, and then add points or examples under each idea.</a:t>
            </a:r>
            <a:endParaRPr lang="en-TH" sz="2400" dirty="0">
              <a:ea typeface="Calibri" panose="020F0502020204030204" pitchFamily="34"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Use a different </a:t>
            </a:r>
            <a:r>
              <a:rPr lang="en-US" sz="2400" dirty="0" err="1">
                <a:solidFill>
                  <a:srgbClr val="000000"/>
                </a:solidFill>
                <a:ea typeface="Times New Roman" panose="02020603050405020304" pitchFamily="18" charset="0"/>
                <a:cs typeface="Angsana New" panose="02020603050405020304" pitchFamily="18" charset="-34"/>
              </a:rPr>
              <a:t>colour</a:t>
            </a:r>
            <a:r>
              <a:rPr lang="en-US" sz="2400" dirty="0">
                <a:solidFill>
                  <a:srgbClr val="000000"/>
                </a:solidFill>
                <a:ea typeface="Times New Roman" panose="02020603050405020304" pitchFamily="18" charset="0"/>
                <a:cs typeface="Angsana New" panose="02020603050405020304" pitchFamily="18" charset="-34"/>
              </a:rPr>
              <a:t> for each idea. </a:t>
            </a:r>
            <a:endParaRPr lang="en-TH" sz="2400" dirty="0">
              <a:ea typeface="Calibri" panose="020F0502020204030204" pitchFamily="34" charset="0"/>
              <a:cs typeface="Cordia New" panose="020B0304020202020204" pitchFamily="34" charset="-34"/>
            </a:endParaRPr>
          </a:p>
          <a:p>
            <a:pPr marL="457200" indent="-457200">
              <a:spcAft>
                <a:spcPts val="0"/>
              </a:spcAft>
              <a:buFont typeface="Lucida Grande" panose="020B0600040502020204" pitchFamily="34" charset="0"/>
              <a:buChar char="◇"/>
            </a:pPr>
            <a:r>
              <a:rPr lang="en-US" sz="2400" dirty="0">
                <a:solidFill>
                  <a:srgbClr val="000000"/>
                </a:solidFill>
                <a:ea typeface="Times New Roman" panose="02020603050405020304" pitchFamily="18" charset="0"/>
                <a:cs typeface="Angsana New" panose="02020603050405020304" pitchFamily="18" charset="-34"/>
              </a:rPr>
              <a:t>Draw pictures, if you want!</a:t>
            </a:r>
            <a:endParaRPr lang="en-TH" sz="2400" dirty="0">
              <a:ea typeface="Calibri" panose="020F0502020204030204" pitchFamily="34" charset="0"/>
              <a:cs typeface="Cordia New" panose="020B0304020202020204" pitchFamily="34" charset="-34"/>
            </a:endParaRPr>
          </a:p>
        </p:txBody>
      </p:sp>
      <p:sp>
        <p:nvSpPr>
          <p:cNvPr id="13" name="TextBox 12">
            <a:extLst>
              <a:ext uri="{FF2B5EF4-FFF2-40B4-BE49-F238E27FC236}">
                <a16:creationId xmlns:a16="http://schemas.microsoft.com/office/drawing/2014/main" id="{E5CE22B3-8692-B24A-B74D-07AAAFC56950}"/>
              </a:ext>
            </a:extLst>
          </p:cNvPr>
          <p:cNvSpPr txBox="1"/>
          <p:nvPr/>
        </p:nvSpPr>
        <p:spPr>
          <a:xfrm>
            <a:off x="6281175" y="3507124"/>
            <a:ext cx="5739535" cy="461665"/>
          </a:xfrm>
          <a:prstGeom prst="rect">
            <a:avLst/>
          </a:prstGeom>
          <a:solidFill>
            <a:srgbClr val="FFC000"/>
          </a:solidFill>
          <a:ln w="12700">
            <a:solidFill>
              <a:schemeClr val="tx1"/>
            </a:solidFill>
          </a:ln>
        </p:spPr>
        <p:txBody>
          <a:bodyPr wrap="square" rtlCol="0">
            <a:spAutoFit/>
          </a:bodyPr>
          <a:lstStyle/>
          <a:p>
            <a:pPr algn="ctr"/>
            <a:r>
              <a:rPr lang="en-TH" sz="2400" dirty="0"/>
              <a:t>Impotance of mind map</a:t>
            </a:r>
          </a:p>
        </p:txBody>
      </p:sp>
    </p:spTree>
    <p:extLst>
      <p:ext uri="{BB962C8B-B14F-4D97-AF65-F5344CB8AC3E}">
        <p14:creationId xmlns:p14="http://schemas.microsoft.com/office/powerpoint/2010/main" val="141427105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913093"/>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3.2.1 Do the quiz and find out the score on page 157</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100739"/>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Quiz</a:t>
            </a:r>
            <a:endParaRPr lang="en-US" sz="3200" dirty="0">
              <a:solidFill>
                <a:schemeClr val="tx1"/>
              </a:solidFill>
            </a:endParaRPr>
          </a:p>
        </p:txBody>
      </p:sp>
      <p:sp>
        <p:nvSpPr>
          <p:cNvPr id="5" name="Rectangle 4">
            <a:extLst>
              <a:ext uri="{FF2B5EF4-FFF2-40B4-BE49-F238E27FC236}">
                <a16:creationId xmlns:a16="http://schemas.microsoft.com/office/drawing/2014/main" id="{1163365A-3FE7-D844-B5BE-AFDCAD09CFEE}"/>
              </a:ext>
            </a:extLst>
          </p:cNvPr>
          <p:cNvSpPr/>
          <p:nvPr/>
        </p:nvSpPr>
        <p:spPr>
          <a:xfrm>
            <a:off x="171288" y="1601146"/>
            <a:ext cx="11849422" cy="5140617"/>
          </a:xfrm>
          <a:prstGeom prst="rect">
            <a:avLst/>
          </a:prstGeom>
          <a:blipFill>
            <a:blip r:embed="rId3">
              <a:alphaModFix amt="50000"/>
            </a:blip>
            <a:tile tx="0" ty="0" sx="100000" sy="100000" flip="none" algn="tl"/>
          </a:blipFill>
          <a:ln w="15875">
            <a:solidFill>
              <a:schemeClr val="tx1"/>
            </a:solidFill>
          </a:ln>
        </p:spPr>
        <p:txBody>
          <a:bodyPr wrap="square" numCol="1">
            <a:noAutofit/>
          </a:bodyPr>
          <a:lstStyle/>
          <a:p>
            <a:pPr>
              <a:spcAft>
                <a:spcPts val="0"/>
              </a:spcAft>
            </a:pPr>
            <a:r>
              <a:rPr lang="en-US" sz="2800" dirty="0">
                <a:ea typeface="Calibri" panose="020F0502020204030204" pitchFamily="34" charset="0"/>
                <a:cs typeface="Cordia New" panose="020B0304020202020204" pitchFamily="34" charset="-34"/>
              </a:rPr>
              <a:t>1.	I speak politely to ...</a:t>
            </a:r>
          </a:p>
          <a:p>
            <a:pPr>
              <a:spcAft>
                <a:spcPts val="0"/>
              </a:spcAft>
            </a:pPr>
            <a:r>
              <a:rPr lang="en-US" sz="2800" dirty="0">
                <a:ea typeface="Calibri" panose="020F0502020204030204" pitchFamily="34" charset="0"/>
                <a:cs typeface="Cordia New" panose="020B0304020202020204" pitchFamily="34" charset="-34"/>
              </a:rPr>
              <a:t>	a. customers								</a:t>
            </a:r>
          </a:p>
          <a:p>
            <a:pPr>
              <a:spcAft>
                <a:spcPts val="0"/>
              </a:spcAft>
            </a:pPr>
            <a:r>
              <a:rPr lang="en-US" sz="2800" dirty="0">
                <a:ea typeface="Calibri" panose="020F0502020204030204" pitchFamily="34" charset="0"/>
                <a:cs typeface="Cordia New" panose="020B0304020202020204" pitchFamily="34" charset="-34"/>
              </a:rPr>
              <a:t>	b. my colleagues			</a:t>
            </a:r>
          </a:p>
          <a:p>
            <a:pPr>
              <a:spcAft>
                <a:spcPts val="0"/>
              </a:spcAft>
            </a:pPr>
            <a:r>
              <a:rPr lang="en-US" sz="2800" dirty="0">
                <a:ea typeface="Calibri" panose="020F0502020204030204" pitchFamily="34" charset="0"/>
                <a:cs typeface="Cordia New" panose="020B0304020202020204" pitchFamily="34" charset="-34"/>
              </a:rPr>
              <a:t>	c. everybody at work</a:t>
            </a:r>
          </a:p>
          <a:p>
            <a:pPr>
              <a:spcAft>
                <a:spcPts val="0"/>
              </a:spcAft>
            </a:pPr>
            <a:r>
              <a:rPr lang="en-US" sz="2800" dirty="0">
                <a:ea typeface="Calibri" panose="020F0502020204030204" pitchFamily="34" charset="0"/>
                <a:cs typeface="Cordia New" panose="020B0304020202020204" pitchFamily="34" charset="-34"/>
              </a:rPr>
              <a:t>2.	In a conversation,...</a:t>
            </a:r>
          </a:p>
          <a:p>
            <a:pPr>
              <a:spcAft>
                <a:spcPts val="0"/>
              </a:spcAft>
            </a:pPr>
            <a:r>
              <a:rPr lang="en-US" sz="2800" dirty="0">
                <a:ea typeface="Calibri" panose="020F0502020204030204" pitchFamily="34" charset="0"/>
                <a:cs typeface="Cordia New" panose="020B0304020202020204" pitchFamily="34" charset="-34"/>
              </a:rPr>
              <a:t>	a. it's important to listen carefully	</a:t>
            </a:r>
          </a:p>
          <a:p>
            <a:pPr>
              <a:spcAft>
                <a:spcPts val="0"/>
              </a:spcAft>
            </a:pPr>
            <a:r>
              <a:rPr lang="en-US" sz="2800" dirty="0">
                <a:ea typeface="Calibri" panose="020F0502020204030204" pitchFamily="34" charset="0"/>
                <a:cs typeface="Cordia New" panose="020B0304020202020204" pitchFamily="34" charset="-34"/>
              </a:rPr>
              <a:t>	b. it's OK to look at your mobile phone</a:t>
            </a:r>
          </a:p>
          <a:p>
            <a:pPr>
              <a:spcAft>
                <a:spcPts val="0"/>
              </a:spcAft>
            </a:pPr>
            <a:r>
              <a:rPr lang="en-US" sz="2800" dirty="0">
                <a:ea typeface="Calibri" panose="020F0502020204030204" pitchFamily="34" charset="0"/>
                <a:cs typeface="Cordia New" panose="020B0304020202020204" pitchFamily="34" charset="-34"/>
              </a:rPr>
              <a:t>	c. it's good to say things like 'I understand', ‘Yes', 'OK’</a:t>
            </a:r>
          </a:p>
          <a:p>
            <a:pPr>
              <a:spcAft>
                <a:spcPts val="0"/>
              </a:spcAft>
            </a:pPr>
            <a:r>
              <a:rPr lang="en-US" sz="2800" dirty="0">
                <a:ea typeface="Calibri" panose="020F0502020204030204" pitchFamily="34" charset="0"/>
                <a:cs typeface="Cordia New" panose="020B0304020202020204" pitchFamily="34" charset="-34"/>
              </a:rPr>
              <a:t>3.	After I explain something difficult,...</a:t>
            </a:r>
          </a:p>
          <a:p>
            <a:pPr>
              <a:spcAft>
                <a:spcPts val="0"/>
              </a:spcAft>
            </a:pPr>
            <a:r>
              <a:rPr lang="en-US" sz="2800" dirty="0">
                <a:ea typeface="Calibri" panose="020F0502020204030204" pitchFamily="34" charset="0"/>
                <a:cs typeface="Cordia New" panose="020B0304020202020204" pitchFamily="34" charset="-34"/>
              </a:rPr>
              <a:t>	a. I say, 'Is that OK?’					</a:t>
            </a:r>
          </a:p>
          <a:p>
            <a:pPr>
              <a:spcAft>
                <a:spcPts val="0"/>
              </a:spcAft>
            </a:pPr>
            <a:r>
              <a:rPr lang="en-US" sz="2800" dirty="0">
                <a:ea typeface="Calibri" panose="020F0502020204030204" pitchFamily="34" charset="0"/>
                <a:cs typeface="Cordia New" panose="020B0304020202020204" pitchFamily="34" charset="-34"/>
              </a:rPr>
              <a:t>	b. I say, 'So what did I Just say?’</a:t>
            </a:r>
          </a:p>
          <a:p>
            <a:pPr>
              <a:spcAft>
                <a:spcPts val="0"/>
              </a:spcAft>
            </a:pPr>
            <a:r>
              <a:rPr lang="en-US" sz="2800" dirty="0">
                <a:ea typeface="Calibri" panose="020F0502020204030204" pitchFamily="34" charset="0"/>
                <a:cs typeface="Cordia New" panose="020B0304020202020204" pitchFamily="34" charset="-34"/>
              </a:rPr>
              <a:t>	c. I say, 'Can you tell me what you do next?'</a:t>
            </a:r>
          </a:p>
        </p:txBody>
      </p:sp>
    </p:spTree>
    <p:extLst>
      <p:ext uri="{BB962C8B-B14F-4D97-AF65-F5344CB8AC3E}">
        <p14:creationId xmlns:p14="http://schemas.microsoft.com/office/powerpoint/2010/main" val="330257989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3365A-3FE7-D844-B5BE-AFDCAD09CFEE}"/>
              </a:ext>
            </a:extLst>
          </p:cNvPr>
          <p:cNvSpPr/>
          <p:nvPr/>
        </p:nvSpPr>
        <p:spPr>
          <a:xfrm>
            <a:off x="346936" y="470761"/>
            <a:ext cx="11498127" cy="5916477"/>
          </a:xfrm>
          <a:prstGeom prst="rect">
            <a:avLst/>
          </a:prstGeom>
          <a:blipFill>
            <a:blip r:embed="rId3">
              <a:alphaModFix amt="50000"/>
            </a:blip>
            <a:tile tx="0" ty="0" sx="100000" sy="100000" flip="none" algn="tl"/>
          </a:blipFill>
          <a:ln w="15875">
            <a:solidFill>
              <a:schemeClr val="tx1"/>
            </a:solidFill>
          </a:ln>
        </p:spPr>
        <p:txBody>
          <a:bodyPr wrap="square" numCol="1">
            <a:noAutofit/>
          </a:bodyPr>
          <a:lstStyle/>
          <a:p>
            <a:pPr>
              <a:spcAft>
                <a:spcPts val="0"/>
              </a:spcAft>
            </a:pPr>
            <a:r>
              <a:rPr lang="en-US" sz="2800" dirty="0">
                <a:ea typeface="Calibri" panose="020F0502020204030204" pitchFamily="34" charset="0"/>
                <a:cs typeface="Cordia New" panose="020B0304020202020204" pitchFamily="34" charset="-34"/>
              </a:rPr>
              <a:t>4. Before I send an e-mail to someone, ...</a:t>
            </a:r>
          </a:p>
          <a:p>
            <a:pPr>
              <a:spcAft>
                <a:spcPts val="0"/>
              </a:spcAft>
            </a:pPr>
            <a:r>
              <a:rPr lang="en-US" sz="2800" dirty="0">
                <a:ea typeface="Calibri" panose="020F0502020204030204" pitchFamily="34" charset="0"/>
                <a:cs typeface="Cordia New" panose="020B0304020202020204" pitchFamily="34" charset="-34"/>
              </a:rPr>
              <a:t>	a. I think about the person: “What do I need to tell him/her?”</a:t>
            </a:r>
          </a:p>
          <a:p>
            <a:pPr>
              <a:spcAft>
                <a:spcPts val="0"/>
              </a:spcAft>
            </a:pPr>
            <a:r>
              <a:rPr lang="en-US" sz="2800" dirty="0">
                <a:ea typeface="Calibri" panose="020F0502020204030204" pitchFamily="34" charset="0"/>
                <a:cs typeface="Cordia New" panose="020B0304020202020204" pitchFamily="34" charset="-34"/>
              </a:rPr>
              <a:t>	b. I check the e-mail address carefully</a:t>
            </a:r>
          </a:p>
          <a:p>
            <a:pPr>
              <a:spcAft>
                <a:spcPts val="0"/>
              </a:spcAft>
            </a:pPr>
            <a:r>
              <a:rPr lang="en-US" sz="2800" dirty="0">
                <a:ea typeface="Calibri" panose="020F0502020204030204" pitchFamily="34" charset="0"/>
                <a:cs typeface="Cordia New" panose="020B0304020202020204" pitchFamily="34" charset="-34"/>
              </a:rPr>
              <a:t>	c. I think about the Cc list: 'Who should I copy this e-mail to?'</a:t>
            </a:r>
          </a:p>
          <a:p>
            <a:pPr>
              <a:spcAft>
                <a:spcPts val="0"/>
              </a:spcAft>
            </a:pPr>
            <a:r>
              <a:rPr lang="en-US" sz="2800" dirty="0">
                <a:ea typeface="Calibri" panose="020F0502020204030204" pitchFamily="34" charset="0"/>
                <a:cs typeface="Cordia New" panose="020B0304020202020204" pitchFamily="34" charset="-34"/>
              </a:rPr>
              <a:t>5. It is best to give bad news to people ...</a:t>
            </a:r>
          </a:p>
          <a:p>
            <a:pPr>
              <a:spcAft>
                <a:spcPts val="0"/>
              </a:spcAft>
            </a:pPr>
            <a:r>
              <a:rPr lang="en-US" sz="2800" dirty="0">
                <a:ea typeface="Calibri" panose="020F0502020204030204" pitchFamily="34" charset="0"/>
                <a:cs typeface="Cordia New" panose="020B0304020202020204" pitchFamily="34" charset="-34"/>
              </a:rPr>
              <a:t>	a. in an e-mail or text</a:t>
            </a:r>
          </a:p>
          <a:p>
            <a:pPr>
              <a:spcAft>
                <a:spcPts val="0"/>
              </a:spcAft>
            </a:pPr>
            <a:r>
              <a:rPr lang="en-US" sz="2800" dirty="0">
                <a:ea typeface="Calibri" panose="020F0502020204030204" pitchFamily="34" charset="0"/>
                <a:cs typeface="Cordia New" panose="020B0304020202020204" pitchFamily="34" charset="-34"/>
              </a:rPr>
              <a:t>	b. face to face</a:t>
            </a:r>
          </a:p>
          <a:p>
            <a:pPr>
              <a:spcAft>
                <a:spcPts val="0"/>
              </a:spcAft>
            </a:pPr>
            <a:r>
              <a:rPr lang="en-US" sz="2800" dirty="0">
                <a:ea typeface="Calibri" panose="020F0502020204030204" pitchFamily="34" charset="0"/>
                <a:cs typeface="Cordia New" panose="020B0304020202020204" pitchFamily="34" charset="-34"/>
              </a:rPr>
              <a:t>	c. in a telephone call</a:t>
            </a:r>
          </a:p>
          <a:p>
            <a:pPr>
              <a:spcAft>
                <a:spcPts val="0"/>
              </a:spcAft>
            </a:pPr>
            <a:r>
              <a:rPr lang="en-US" sz="2800" dirty="0">
                <a:ea typeface="Calibri" panose="020F0502020204030204" pitchFamily="34" charset="0"/>
                <a:cs typeface="Cordia New" panose="020B0304020202020204" pitchFamily="34" charset="-34"/>
              </a:rPr>
              <a:t>6. When I get an e-mail about work or study, ...</a:t>
            </a:r>
          </a:p>
          <a:p>
            <a:pPr>
              <a:spcAft>
                <a:spcPts val="0"/>
              </a:spcAft>
            </a:pPr>
            <a:r>
              <a:rPr lang="en-US" sz="2800" dirty="0">
                <a:ea typeface="Calibri" panose="020F0502020204030204" pitchFamily="34" charset="0"/>
                <a:cs typeface="Cordia New" panose="020B0304020202020204" pitchFamily="34" charset="-34"/>
              </a:rPr>
              <a:t>	a. I reply immediately</a:t>
            </a:r>
          </a:p>
          <a:p>
            <a:pPr>
              <a:spcAft>
                <a:spcPts val="0"/>
              </a:spcAft>
            </a:pPr>
            <a:r>
              <a:rPr lang="en-US" sz="2800" dirty="0">
                <a:ea typeface="Calibri" panose="020F0502020204030204" pitchFamily="34" charset="0"/>
                <a:cs typeface="Cordia New" panose="020B0304020202020204" pitchFamily="34" charset="-34"/>
              </a:rPr>
              <a:t>	b. I reply on the same day</a:t>
            </a:r>
          </a:p>
          <a:p>
            <a:pPr>
              <a:spcAft>
                <a:spcPts val="0"/>
              </a:spcAft>
            </a:pPr>
            <a:r>
              <a:rPr lang="en-US" sz="2800" dirty="0">
                <a:ea typeface="Calibri" panose="020F0502020204030204" pitchFamily="34" charset="0"/>
                <a:cs typeface="Cordia New" panose="020B0304020202020204" pitchFamily="34" charset="-34"/>
              </a:rPr>
              <a:t>	c. I wait until I have all the information</a:t>
            </a:r>
          </a:p>
          <a:p>
            <a:pPr>
              <a:spcAft>
                <a:spcPts val="0"/>
              </a:spcAft>
            </a:pPr>
            <a:endParaRPr lang="en-US" sz="2800" dirty="0">
              <a:ea typeface="Calibri" panose="020F0502020204030204" pitchFamily="34" charset="0"/>
              <a:cs typeface="Cordia New" panose="020B0304020202020204" pitchFamily="34" charset="-34"/>
            </a:endParaRPr>
          </a:p>
        </p:txBody>
      </p:sp>
    </p:spTree>
    <p:extLst>
      <p:ext uri="{BB962C8B-B14F-4D97-AF65-F5344CB8AC3E}">
        <p14:creationId xmlns:p14="http://schemas.microsoft.com/office/powerpoint/2010/main" val="369836824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913093"/>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3.3.1 Listening skill: Recognizing examples and points </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100739"/>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Listening</a:t>
            </a:r>
            <a:endParaRPr lang="en-US" sz="3200" dirty="0">
              <a:solidFill>
                <a:schemeClr val="tx1"/>
              </a:solidFill>
            </a:endParaRPr>
          </a:p>
        </p:txBody>
      </p:sp>
      <p:pic>
        <p:nvPicPr>
          <p:cNvPr id="3" name="Picture 2">
            <a:extLst>
              <a:ext uri="{FF2B5EF4-FFF2-40B4-BE49-F238E27FC236}">
                <a16:creationId xmlns:a16="http://schemas.microsoft.com/office/drawing/2014/main" id="{721807B4-DDF8-614B-8707-77DC19809264}"/>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300000"/>
                    </a14:imgEffect>
                  </a14:imgLayer>
                </a14:imgProps>
              </a:ext>
            </a:extLst>
          </a:blip>
          <a:stretch>
            <a:fillRect/>
          </a:stretch>
        </p:blipFill>
        <p:spPr>
          <a:xfrm>
            <a:off x="161842" y="1673046"/>
            <a:ext cx="8920165" cy="5068717"/>
          </a:xfrm>
          <a:prstGeom prst="rect">
            <a:avLst/>
          </a:prstGeom>
        </p:spPr>
      </p:pic>
    </p:spTree>
    <p:extLst>
      <p:ext uri="{BB962C8B-B14F-4D97-AF65-F5344CB8AC3E}">
        <p14:creationId xmlns:p14="http://schemas.microsoft.com/office/powerpoint/2010/main" val="328430311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1430782"/>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3.4.1 Grammar for listening: Recognizing possibility and obligation</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388890"/>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3.4	Grammar</a:t>
            </a:r>
            <a:endParaRPr lang="en-US" sz="3200" dirty="0">
              <a:solidFill>
                <a:schemeClr val="tx1"/>
              </a:solidFill>
            </a:endParaRPr>
          </a:p>
        </p:txBody>
      </p:sp>
      <p:pic>
        <p:nvPicPr>
          <p:cNvPr id="4" name="Picture 3">
            <a:extLst>
              <a:ext uri="{FF2B5EF4-FFF2-40B4-BE49-F238E27FC236}">
                <a16:creationId xmlns:a16="http://schemas.microsoft.com/office/drawing/2014/main" id="{90AD4C2A-2F70-CC4E-A99A-FE0CEC511499}"/>
              </a:ext>
            </a:extLst>
          </p:cNvPr>
          <p:cNvPicPr>
            <a:picLocks noChangeAspect="1"/>
          </p:cNvPicPr>
          <p:nvPr/>
        </p:nvPicPr>
        <p:blipFill>
          <a:blip r:embed="rId3"/>
          <a:stretch>
            <a:fillRect/>
          </a:stretch>
        </p:blipFill>
        <p:spPr>
          <a:xfrm>
            <a:off x="161842" y="2731546"/>
            <a:ext cx="11938000" cy="2741371"/>
          </a:xfrm>
          <a:prstGeom prst="rect">
            <a:avLst/>
          </a:prstGeom>
        </p:spPr>
      </p:pic>
      <p:sp>
        <p:nvSpPr>
          <p:cNvPr id="5" name="TextBox 4">
            <a:extLst>
              <a:ext uri="{FF2B5EF4-FFF2-40B4-BE49-F238E27FC236}">
                <a16:creationId xmlns:a16="http://schemas.microsoft.com/office/drawing/2014/main" id="{65A100C0-EDD9-7146-AB55-C9BC06F82269}"/>
              </a:ext>
            </a:extLst>
          </p:cNvPr>
          <p:cNvSpPr txBox="1"/>
          <p:nvPr/>
        </p:nvSpPr>
        <p:spPr>
          <a:xfrm>
            <a:off x="161842" y="5696463"/>
            <a:ext cx="11695246" cy="461665"/>
          </a:xfrm>
          <a:prstGeom prst="rect">
            <a:avLst/>
          </a:prstGeom>
          <a:solidFill>
            <a:srgbClr val="FFC000"/>
          </a:solidFill>
          <a:ln w="12700">
            <a:solidFill>
              <a:schemeClr val="tx1"/>
            </a:solidFill>
          </a:ln>
        </p:spPr>
        <p:txBody>
          <a:bodyPr wrap="square" rtlCol="0">
            <a:spAutoFit/>
          </a:bodyPr>
          <a:lstStyle/>
          <a:p>
            <a:r>
              <a:rPr lang="en-TH" sz="2400" b="1" u="sng" dirty="0"/>
              <a:t>Note: </a:t>
            </a:r>
            <a:r>
              <a:rPr lang="en-TH" sz="2400" dirty="0"/>
              <a:t>Students are required to do the listening exercises (practices) on page 89.</a:t>
            </a:r>
          </a:p>
        </p:txBody>
      </p:sp>
    </p:spTree>
    <p:extLst>
      <p:ext uri="{BB962C8B-B14F-4D97-AF65-F5344CB8AC3E}">
        <p14:creationId xmlns:p14="http://schemas.microsoft.com/office/powerpoint/2010/main" val="309393345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2" y="872843"/>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3.5.1 Speaking skill: Understanding and not understanding</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162732"/>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3.5	Speaking skill</a:t>
            </a:r>
          </a:p>
        </p:txBody>
      </p:sp>
      <p:pic>
        <p:nvPicPr>
          <p:cNvPr id="3" name="Picture 2">
            <a:extLst>
              <a:ext uri="{FF2B5EF4-FFF2-40B4-BE49-F238E27FC236}">
                <a16:creationId xmlns:a16="http://schemas.microsoft.com/office/drawing/2014/main" id="{2260278A-6316-F84E-B791-C22BE831F0BE}"/>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300000"/>
                    </a14:imgEffect>
                  </a14:imgLayer>
                </a14:imgProps>
              </a:ext>
            </a:extLst>
          </a:blip>
          <a:stretch>
            <a:fillRect/>
          </a:stretch>
        </p:blipFill>
        <p:spPr>
          <a:xfrm>
            <a:off x="142604" y="2075397"/>
            <a:ext cx="11878105" cy="4071271"/>
          </a:xfrm>
          <a:prstGeom prst="rect">
            <a:avLst/>
          </a:prstGeom>
        </p:spPr>
      </p:pic>
      <p:sp>
        <p:nvSpPr>
          <p:cNvPr id="8" name="TextBox 7">
            <a:extLst>
              <a:ext uri="{FF2B5EF4-FFF2-40B4-BE49-F238E27FC236}">
                <a16:creationId xmlns:a16="http://schemas.microsoft.com/office/drawing/2014/main" id="{03BDBBBB-2EBB-6D4B-9222-2F153D6B975B}"/>
              </a:ext>
            </a:extLst>
          </p:cNvPr>
          <p:cNvSpPr txBox="1"/>
          <p:nvPr/>
        </p:nvSpPr>
        <p:spPr>
          <a:xfrm>
            <a:off x="142604" y="6272004"/>
            <a:ext cx="11695246" cy="461665"/>
          </a:xfrm>
          <a:prstGeom prst="rect">
            <a:avLst/>
          </a:prstGeom>
          <a:solidFill>
            <a:srgbClr val="FFC000"/>
          </a:solidFill>
          <a:ln w="12700">
            <a:solidFill>
              <a:schemeClr val="tx1"/>
            </a:solidFill>
          </a:ln>
        </p:spPr>
        <p:txBody>
          <a:bodyPr wrap="square" rtlCol="0">
            <a:spAutoFit/>
          </a:bodyPr>
          <a:lstStyle/>
          <a:p>
            <a:r>
              <a:rPr lang="en-TH" sz="2400" b="1" u="sng" dirty="0"/>
              <a:t>Note: </a:t>
            </a:r>
            <a:r>
              <a:rPr lang="en-TH" sz="2400" dirty="0"/>
              <a:t>Students are required to do the speaking exercises on pages 99, 100.</a:t>
            </a:r>
          </a:p>
        </p:txBody>
      </p:sp>
    </p:spTree>
    <p:extLst>
      <p:ext uri="{BB962C8B-B14F-4D97-AF65-F5344CB8AC3E}">
        <p14:creationId xmlns:p14="http://schemas.microsoft.com/office/powerpoint/2010/main" val="275631214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818838"/>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3.6.1 Reading skill: Understanding the subject, the purpose and the deadline in a text</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110223"/>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3.6	Reading</a:t>
            </a:r>
          </a:p>
        </p:txBody>
      </p:sp>
      <p:pic>
        <p:nvPicPr>
          <p:cNvPr id="7" name="Picture 6">
            <a:extLst>
              <a:ext uri="{FF2B5EF4-FFF2-40B4-BE49-F238E27FC236}">
                <a16:creationId xmlns:a16="http://schemas.microsoft.com/office/drawing/2014/main" id="{BF58026C-F0FE-1F40-A5A2-D53E96260B4B}"/>
              </a:ext>
            </a:extLst>
          </p:cNvPr>
          <p:cNvPicPr>
            <a:picLocks noChangeAspect="1"/>
          </p:cNvPicPr>
          <p:nvPr/>
        </p:nvPicPr>
        <p:blipFill>
          <a:blip r:embed="rId3">
            <a:alphaModFix/>
          </a:blip>
          <a:stretch>
            <a:fillRect/>
          </a:stretch>
        </p:blipFill>
        <p:spPr>
          <a:xfrm>
            <a:off x="161842" y="2019896"/>
            <a:ext cx="11901795" cy="4631733"/>
          </a:xfrm>
          <a:prstGeom prst="rect">
            <a:avLst/>
          </a:prstGeom>
        </p:spPr>
      </p:pic>
    </p:spTree>
    <p:extLst>
      <p:ext uri="{BB962C8B-B14F-4D97-AF65-F5344CB8AC3E}">
        <p14:creationId xmlns:p14="http://schemas.microsoft.com/office/powerpoint/2010/main" val="370173326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818838"/>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3.7.1 Grammar for reading: Recognizing the verb form</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110223"/>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3.7	Grammar for Reading</a:t>
            </a:r>
          </a:p>
        </p:txBody>
      </p:sp>
      <p:pic>
        <p:nvPicPr>
          <p:cNvPr id="3" name="Picture 2">
            <a:extLst>
              <a:ext uri="{FF2B5EF4-FFF2-40B4-BE49-F238E27FC236}">
                <a16:creationId xmlns:a16="http://schemas.microsoft.com/office/drawing/2014/main" id="{41F5E1FC-4446-9641-A2B0-1232DB2C632C}"/>
              </a:ext>
            </a:extLst>
          </p:cNvPr>
          <p:cNvPicPr>
            <a:picLocks noChangeAspect="1"/>
          </p:cNvPicPr>
          <p:nvPr/>
        </p:nvPicPr>
        <p:blipFill>
          <a:blip r:embed="rId3"/>
          <a:stretch>
            <a:fillRect/>
          </a:stretch>
        </p:blipFill>
        <p:spPr>
          <a:xfrm>
            <a:off x="161842" y="1482648"/>
            <a:ext cx="6484319" cy="5311623"/>
          </a:xfrm>
          <a:prstGeom prst="rect">
            <a:avLst/>
          </a:prstGeom>
        </p:spPr>
      </p:pic>
      <p:sp>
        <p:nvSpPr>
          <p:cNvPr id="8" name="TextBox 7">
            <a:extLst>
              <a:ext uri="{FF2B5EF4-FFF2-40B4-BE49-F238E27FC236}">
                <a16:creationId xmlns:a16="http://schemas.microsoft.com/office/drawing/2014/main" id="{FCBEFE49-D6A3-5F4E-B7F6-D2E4ED06972E}"/>
              </a:ext>
            </a:extLst>
          </p:cNvPr>
          <p:cNvSpPr txBox="1"/>
          <p:nvPr/>
        </p:nvSpPr>
        <p:spPr>
          <a:xfrm>
            <a:off x="7423688" y="3110350"/>
            <a:ext cx="4606470" cy="1200329"/>
          </a:xfrm>
          <a:prstGeom prst="rect">
            <a:avLst/>
          </a:prstGeom>
          <a:solidFill>
            <a:srgbClr val="FFC000"/>
          </a:solidFill>
          <a:ln w="12700">
            <a:solidFill>
              <a:schemeClr val="tx1"/>
            </a:solidFill>
          </a:ln>
        </p:spPr>
        <p:txBody>
          <a:bodyPr wrap="square" rtlCol="0">
            <a:spAutoFit/>
          </a:bodyPr>
          <a:lstStyle/>
          <a:p>
            <a:r>
              <a:rPr lang="en-TH" sz="2400" b="1" u="sng" dirty="0"/>
              <a:t>Note: </a:t>
            </a:r>
            <a:r>
              <a:rPr lang="en-TH" sz="2400" dirty="0"/>
              <a:t>Students are required to do the reading exercises on page 103.</a:t>
            </a:r>
          </a:p>
        </p:txBody>
      </p:sp>
    </p:spTree>
    <p:extLst>
      <p:ext uri="{BB962C8B-B14F-4D97-AF65-F5344CB8AC3E}">
        <p14:creationId xmlns:p14="http://schemas.microsoft.com/office/powerpoint/2010/main" val="218733386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880831"/>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3.8.1 Grammar for writing: Choosing the verb form</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110223"/>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3.8	 Grammar for writing</a:t>
            </a:r>
          </a:p>
        </p:txBody>
      </p:sp>
      <p:pic>
        <p:nvPicPr>
          <p:cNvPr id="4" name="Picture 3">
            <a:extLst>
              <a:ext uri="{FF2B5EF4-FFF2-40B4-BE49-F238E27FC236}">
                <a16:creationId xmlns:a16="http://schemas.microsoft.com/office/drawing/2014/main" id="{187B0217-C994-3B43-99EC-E783F3A5C304}"/>
              </a:ext>
            </a:extLst>
          </p:cNvPr>
          <p:cNvPicPr>
            <a:picLocks noChangeAspect="1"/>
          </p:cNvPicPr>
          <p:nvPr/>
        </p:nvPicPr>
        <p:blipFill>
          <a:blip r:embed="rId3"/>
          <a:stretch>
            <a:fillRect/>
          </a:stretch>
        </p:blipFill>
        <p:spPr>
          <a:xfrm>
            <a:off x="168817" y="1714499"/>
            <a:ext cx="11888319" cy="4748293"/>
          </a:xfrm>
          <a:prstGeom prst="rect">
            <a:avLst/>
          </a:prstGeom>
        </p:spPr>
      </p:pic>
    </p:spTree>
    <p:extLst>
      <p:ext uri="{BB962C8B-B14F-4D97-AF65-F5344CB8AC3E}">
        <p14:creationId xmlns:p14="http://schemas.microsoft.com/office/powerpoint/2010/main" val="260368975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1250232"/>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3.9.1 Interview three colleagues or friends about communication in their work.</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387839"/>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3.9	 Assignment</a:t>
            </a:r>
          </a:p>
        </p:txBody>
      </p:sp>
      <p:sp>
        <p:nvSpPr>
          <p:cNvPr id="2" name="Rectangle 1">
            <a:extLst>
              <a:ext uri="{FF2B5EF4-FFF2-40B4-BE49-F238E27FC236}">
                <a16:creationId xmlns:a16="http://schemas.microsoft.com/office/drawing/2014/main" id="{1B503750-FFDB-2F47-AAF8-62EB341C390E}"/>
              </a:ext>
            </a:extLst>
          </p:cNvPr>
          <p:cNvSpPr/>
          <p:nvPr/>
        </p:nvSpPr>
        <p:spPr>
          <a:xfrm>
            <a:off x="152395" y="2882685"/>
            <a:ext cx="11868315" cy="2492990"/>
          </a:xfrm>
          <a:prstGeom prst="rect">
            <a:avLst/>
          </a:prstGeom>
          <a:blipFill>
            <a:blip r:embed="rId3">
              <a:alphaModFix amt="50000"/>
            </a:blip>
            <a:tile tx="0" ty="0" sx="100000" sy="100000" flip="none" algn="tl"/>
          </a:blipFill>
          <a:ln w="15875">
            <a:solidFill>
              <a:schemeClr val="tx1"/>
            </a:solidFill>
          </a:ln>
        </p:spPr>
        <p:txBody>
          <a:bodyPr wrap="square">
            <a:spAutoFit/>
          </a:bodyPr>
          <a:lstStyle/>
          <a:p>
            <a:pPr>
              <a:spcBef>
                <a:spcPts val="1800"/>
              </a:spcBef>
              <a:spcAft>
                <a:spcPts val="1800"/>
              </a:spcAft>
            </a:pPr>
            <a:r>
              <a:rPr lang="en-US" sz="3200" dirty="0">
                <a:solidFill>
                  <a:srgbClr val="000000"/>
                </a:solidFill>
                <a:ea typeface="Times New Roman" panose="02020603050405020304" pitchFamily="18" charset="0"/>
                <a:cs typeface="Angsana New" panose="02020603050405020304" pitchFamily="18" charset="-34"/>
              </a:rPr>
              <a:t>1. Ask for examples of good communication in their work.</a:t>
            </a:r>
            <a:endParaRPr lang="en-TH" sz="3200" dirty="0">
              <a:ea typeface="Calibri" panose="020F0502020204030204" pitchFamily="34" charset="0"/>
              <a:cs typeface="Cordia New" panose="020B0304020202020204" pitchFamily="34" charset="-34"/>
            </a:endParaRPr>
          </a:p>
          <a:p>
            <a:pPr>
              <a:spcBef>
                <a:spcPts val="1800"/>
              </a:spcBef>
              <a:spcAft>
                <a:spcPts val="1800"/>
              </a:spcAft>
            </a:pPr>
            <a:r>
              <a:rPr lang="en-US" sz="3200" dirty="0">
                <a:solidFill>
                  <a:srgbClr val="000000"/>
                </a:solidFill>
                <a:ea typeface="Times New Roman" panose="02020603050405020304" pitchFamily="18" charset="0"/>
                <a:cs typeface="Angsana New" panose="02020603050405020304" pitchFamily="18" charset="-34"/>
              </a:rPr>
              <a:t>2. Ask for examples of bad communication in their work.</a:t>
            </a:r>
            <a:endParaRPr lang="en-TH" sz="3200" dirty="0">
              <a:ea typeface="Calibri" panose="020F0502020204030204" pitchFamily="34" charset="0"/>
              <a:cs typeface="Cordia New" panose="020B0304020202020204" pitchFamily="34" charset="-34"/>
            </a:endParaRPr>
          </a:p>
          <a:p>
            <a:pPr>
              <a:spcBef>
                <a:spcPts val="1800"/>
              </a:spcBef>
              <a:spcAft>
                <a:spcPts val="1800"/>
              </a:spcAft>
            </a:pPr>
            <a:r>
              <a:rPr lang="en-US" sz="3200" dirty="0">
                <a:solidFill>
                  <a:srgbClr val="000000"/>
                </a:solidFill>
                <a:ea typeface="Times New Roman" panose="02020603050405020304" pitchFamily="18" charset="0"/>
                <a:cs typeface="Angsana New" panose="02020603050405020304" pitchFamily="18" charset="-34"/>
              </a:rPr>
              <a:t>3. Tell your class about your findings.</a:t>
            </a:r>
            <a:endParaRPr lang="en-TH" sz="3200" dirty="0">
              <a:ea typeface="Calibri" panose="020F0502020204030204" pitchFamily="34" charset="0"/>
              <a:cs typeface="Cordia New" panose="020B0304020202020204" pitchFamily="34" charset="-34"/>
            </a:endParaRPr>
          </a:p>
        </p:txBody>
      </p:sp>
    </p:spTree>
    <p:extLst>
      <p:ext uri="{BB962C8B-B14F-4D97-AF65-F5344CB8AC3E}">
        <p14:creationId xmlns:p14="http://schemas.microsoft.com/office/powerpoint/2010/main" val="71153451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TH" sz="4000" b="1" dirty="0"/>
              <a:t>Lecture 8</a:t>
            </a:r>
            <a:br>
              <a:rPr lang="en-TH" sz="4000" b="1" dirty="0"/>
            </a:br>
            <a:r>
              <a:rPr lang="en-US" sz="4000" b="1" dirty="0"/>
              <a:t>Cycle of life</a:t>
            </a:r>
            <a:endParaRPr lang="en-TH" sz="4000" b="1" dirty="0"/>
          </a:p>
        </p:txBody>
      </p:sp>
    </p:spTree>
    <p:extLst>
      <p:ext uri="{BB962C8B-B14F-4D97-AF65-F5344CB8AC3E}">
        <p14:creationId xmlns:p14="http://schemas.microsoft.com/office/powerpoint/2010/main" val="146997623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694391" y="146575"/>
            <a:ext cx="10941804"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162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 V</a:t>
            </a:r>
            <a:r>
              <a:rPr lang="en-TH" sz="4000" b="1" dirty="0">
                <a:solidFill>
                  <a:schemeClr val="tx1"/>
                </a:solidFill>
              </a:rPr>
              <a:t>ocabulary with meanings in Lao language</a:t>
            </a:r>
          </a:p>
        </p:txBody>
      </p:sp>
      <p:pic>
        <p:nvPicPr>
          <p:cNvPr id="4" name="Picture 3">
            <a:extLst>
              <a:ext uri="{FF2B5EF4-FFF2-40B4-BE49-F238E27FC236}">
                <a16:creationId xmlns:a16="http://schemas.microsoft.com/office/drawing/2014/main" id="{B9D71450-D656-4240-AC24-A8CE235E873A}"/>
              </a:ext>
            </a:extLst>
          </p:cNvPr>
          <p:cNvPicPr>
            <a:picLocks noChangeAspect="1"/>
          </p:cNvPicPr>
          <p:nvPr/>
        </p:nvPicPr>
        <p:blipFill>
          <a:blip r:embed="rId3"/>
          <a:stretch>
            <a:fillRect/>
          </a:stretch>
        </p:blipFill>
        <p:spPr>
          <a:xfrm>
            <a:off x="673099" y="1542525"/>
            <a:ext cx="10963095" cy="5168900"/>
          </a:xfrm>
          <a:prstGeom prst="rect">
            <a:avLst/>
          </a:prstGeom>
        </p:spPr>
      </p:pic>
    </p:spTree>
    <p:extLst>
      <p:ext uri="{BB962C8B-B14F-4D97-AF65-F5344CB8AC3E}">
        <p14:creationId xmlns:p14="http://schemas.microsoft.com/office/powerpoint/2010/main" val="349413468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436029"/>
            <a:ext cx="11842908" cy="5513754"/>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400" dirty="0"/>
              <a:t>The purpose of this lecture aims at focusing on the following points:</a:t>
            </a:r>
            <a:endParaRPr lang="en-TH" sz="3400" b="1" dirty="0"/>
          </a:p>
          <a:p>
            <a:pPr lvl="1">
              <a:lnSpc>
                <a:spcPct val="110000"/>
              </a:lnSpc>
              <a:buFont typeface="Lucida Grande" panose="020B0600040502020204" pitchFamily="34" charset="0"/>
              <a:buChar char="◇"/>
            </a:pPr>
            <a:r>
              <a:rPr lang="en-US" sz="3400" dirty="0"/>
              <a:t> Students will learn about </a:t>
            </a:r>
            <a:r>
              <a:rPr lang="en-TH" sz="3600" dirty="0"/>
              <a:t>the tourism life cycle</a:t>
            </a:r>
            <a:r>
              <a:rPr lang="en-US" sz="3400" dirty="0"/>
              <a:t>. </a:t>
            </a:r>
            <a:endParaRPr lang="en-TH" sz="3400" dirty="0"/>
          </a:p>
          <a:p>
            <a:pPr lvl="1">
              <a:lnSpc>
                <a:spcPct val="110000"/>
              </a:lnSpc>
              <a:buFont typeface="Lucida Grande" panose="020B0600040502020204" pitchFamily="34" charset="0"/>
              <a:buChar char="◇"/>
            </a:pPr>
            <a:r>
              <a:rPr lang="en-US" sz="3400" dirty="0"/>
              <a:t> Students will learn about </a:t>
            </a:r>
            <a:r>
              <a:rPr lang="en-TH" sz="3600" dirty="0"/>
              <a:t>types of restaurants.</a:t>
            </a:r>
            <a:endParaRPr lang="en-US" sz="3400" dirty="0"/>
          </a:p>
          <a:p>
            <a:pPr lvl="1">
              <a:lnSpc>
                <a:spcPct val="110000"/>
              </a:lnSpc>
              <a:buFont typeface="Lucida Grande" panose="020B0600040502020204" pitchFamily="34" charset="0"/>
              <a:buChar char="◇"/>
            </a:pPr>
            <a:r>
              <a:rPr lang="en-US" sz="3400" dirty="0"/>
              <a:t> Students will learn about </a:t>
            </a:r>
            <a:r>
              <a:rPr lang="en-TH" sz="3600" dirty="0"/>
              <a:t>company strategies for success.</a:t>
            </a:r>
          </a:p>
          <a:p>
            <a:pPr lvl="1">
              <a:lnSpc>
                <a:spcPct val="110000"/>
              </a:lnSpc>
              <a:buFont typeface="Lucida Grande" panose="020B0600040502020204" pitchFamily="34" charset="0"/>
              <a:buChar char="◇"/>
            </a:pPr>
            <a:r>
              <a:rPr lang="en-US" sz="3200" dirty="0"/>
              <a:t> Students will learn about </a:t>
            </a:r>
            <a:r>
              <a:rPr lang="en-TH" sz="3600" dirty="0"/>
              <a:t>some big tourism and hospitality companies.</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272868"/>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87486979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178812"/>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1811993"/>
            <a:ext cx="11858867" cy="709076"/>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noAutofit/>
          </a:bodyPr>
          <a:lstStyle/>
          <a:p>
            <a:pPr marL="0" indent="0">
              <a:spcBef>
                <a:spcPts val="400"/>
              </a:spcBef>
              <a:spcAft>
                <a:spcPts val="1200"/>
              </a:spcAft>
              <a:buNone/>
            </a:pPr>
            <a:r>
              <a:rPr lang="en-US" sz="3200" b="1" u="sng" dirty="0">
                <a:solidFill>
                  <a:srgbClr val="00B050"/>
                </a:solidFill>
              </a:rPr>
              <a:t>3.1.1 Listening skill: Active listening</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000353"/>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Listening</a:t>
            </a:r>
            <a:endParaRPr lang="en-US" sz="3200" dirty="0">
              <a:solidFill>
                <a:schemeClr val="tx1"/>
              </a:solidFill>
            </a:endParaRPr>
          </a:p>
        </p:txBody>
      </p:sp>
      <p:pic>
        <p:nvPicPr>
          <p:cNvPr id="3" name="Picture 2">
            <a:extLst>
              <a:ext uri="{FF2B5EF4-FFF2-40B4-BE49-F238E27FC236}">
                <a16:creationId xmlns:a16="http://schemas.microsoft.com/office/drawing/2014/main" id="{B68145D2-DBDD-A94A-8E08-9F7193B9ECC7}"/>
              </a:ext>
            </a:extLst>
          </p:cNvPr>
          <p:cNvPicPr>
            <a:picLocks noChangeAspect="1"/>
          </p:cNvPicPr>
          <p:nvPr/>
        </p:nvPicPr>
        <p:blipFill>
          <a:blip r:embed="rId3">
            <a:extLst>
              <a:ext uri="{BEBA8EAE-BF5A-486C-A8C5-ECC9F3942E4B}">
                <a14:imgProps xmlns:a14="http://schemas.microsoft.com/office/drawing/2010/main">
                  <a14:imgLayer r:embed="rId4">
                    <a14:imgEffect>
                      <a14:saturation sat="300000"/>
                    </a14:imgEffect>
                  </a14:imgLayer>
                </a14:imgProps>
              </a:ext>
            </a:extLst>
          </a:blip>
          <a:stretch>
            <a:fillRect/>
          </a:stretch>
        </p:blipFill>
        <p:spPr>
          <a:xfrm>
            <a:off x="161843" y="4534417"/>
            <a:ext cx="5603949" cy="2234770"/>
          </a:xfrm>
          <a:prstGeom prst="rect">
            <a:avLst/>
          </a:prstGeom>
        </p:spPr>
      </p:pic>
      <p:pic>
        <p:nvPicPr>
          <p:cNvPr id="12" name="Picture 11">
            <a:extLst>
              <a:ext uri="{FF2B5EF4-FFF2-40B4-BE49-F238E27FC236}">
                <a16:creationId xmlns:a16="http://schemas.microsoft.com/office/drawing/2014/main" id="{158FC0F0-B43B-F847-8F9C-4FF8A27F5CCC}"/>
              </a:ext>
            </a:extLst>
          </p:cNvPr>
          <p:cNvPicPr>
            <a:picLocks noChangeAspect="1"/>
          </p:cNvPicPr>
          <p:nvPr/>
        </p:nvPicPr>
        <p:blipFill>
          <a:blip r:embed="rId5">
            <a:duotone>
              <a:prstClr val="black"/>
              <a:schemeClr val="accent5">
                <a:tint val="45000"/>
                <a:satMod val="400000"/>
              </a:schemeClr>
            </a:duotone>
          </a:blip>
          <a:stretch>
            <a:fillRect/>
          </a:stretch>
        </p:blipFill>
        <p:spPr>
          <a:xfrm>
            <a:off x="6136289" y="3466077"/>
            <a:ext cx="5893867" cy="3303109"/>
          </a:xfrm>
          <a:prstGeom prst="rect">
            <a:avLst/>
          </a:prstGeom>
          <a:ln w="15875">
            <a:solidFill>
              <a:schemeClr val="tx1"/>
            </a:solidFill>
          </a:ln>
        </p:spPr>
      </p:pic>
      <p:sp>
        <p:nvSpPr>
          <p:cNvPr id="13" name="Rectangle 12">
            <a:extLst>
              <a:ext uri="{FF2B5EF4-FFF2-40B4-BE49-F238E27FC236}">
                <a16:creationId xmlns:a16="http://schemas.microsoft.com/office/drawing/2014/main" id="{0273E736-B79C-C34A-BF39-47BCC504409F}"/>
              </a:ext>
            </a:extLst>
          </p:cNvPr>
          <p:cNvSpPr/>
          <p:nvPr/>
        </p:nvSpPr>
        <p:spPr>
          <a:xfrm>
            <a:off x="171288" y="2742913"/>
            <a:ext cx="5594504" cy="523220"/>
          </a:xfrm>
          <a:prstGeom prst="rect">
            <a:avLst/>
          </a:prstGeom>
          <a:solidFill>
            <a:srgbClr val="FFC000"/>
          </a:solidFill>
          <a:ln w="15875">
            <a:solidFill>
              <a:schemeClr val="tx1"/>
            </a:solidFill>
          </a:ln>
        </p:spPr>
        <p:txBody>
          <a:bodyPr wrap="square" anchor="ctr">
            <a:spAutoFit/>
          </a:bodyPr>
          <a:lstStyle/>
          <a:p>
            <a:pPr algn="ctr"/>
            <a:r>
              <a:rPr lang="en-US" sz="2800" b="1" dirty="0">
                <a:solidFill>
                  <a:srgbClr val="00B050"/>
                </a:solidFill>
              </a:rPr>
              <a:t>Active listening</a:t>
            </a:r>
            <a:endParaRPr lang="en-TH" sz="2800" dirty="0"/>
          </a:p>
        </p:txBody>
      </p:sp>
      <p:sp>
        <p:nvSpPr>
          <p:cNvPr id="14" name="Right Arrow 13">
            <a:extLst>
              <a:ext uri="{FF2B5EF4-FFF2-40B4-BE49-F238E27FC236}">
                <a16:creationId xmlns:a16="http://schemas.microsoft.com/office/drawing/2014/main" id="{38E242E7-6085-6041-B9B5-F8491398B526}"/>
              </a:ext>
            </a:extLst>
          </p:cNvPr>
          <p:cNvSpPr/>
          <p:nvPr/>
        </p:nvSpPr>
        <p:spPr>
          <a:xfrm rot="5400000">
            <a:off x="2173984" y="3682159"/>
            <a:ext cx="1145549"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
        <p:nvSpPr>
          <p:cNvPr id="15" name="Rectangle 14">
            <a:extLst>
              <a:ext uri="{FF2B5EF4-FFF2-40B4-BE49-F238E27FC236}">
                <a16:creationId xmlns:a16="http://schemas.microsoft.com/office/drawing/2014/main" id="{53451596-31F1-1D41-BA8F-2259AC2E3358}"/>
              </a:ext>
            </a:extLst>
          </p:cNvPr>
          <p:cNvSpPr/>
          <p:nvPr/>
        </p:nvSpPr>
        <p:spPr>
          <a:xfrm>
            <a:off x="6096000" y="2627405"/>
            <a:ext cx="5934156" cy="830997"/>
          </a:xfrm>
          <a:prstGeom prst="rect">
            <a:avLst/>
          </a:prstGeom>
          <a:solidFill>
            <a:srgbClr val="FFC000"/>
          </a:solidFill>
          <a:ln w="15875">
            <a:solidFill>
              <a:schemeClr val="tx1"/>
            </a:solidFill>
          </a:ln>
        </p:spPr>
        <p:txBody>
          <a:bodyPr wrap="square" anchor="ctr">
            <a:spAutoFit/>
          </a:bodyPr>
          <a:lstStyle/>
          <a:p>
            <a:pPr algn="ctr"/>
            <a:r>
              <a:rPr lang="en-TH" sz="2400" dirty="0"/>
              <a:t>Listen to the seminar and choose the correct answer</a:t>
            </a:r>
          </a:p>
        </p:txBody>
      </p:sp>
    </p:spTree>
    <p:extLst>
      <p:ext uri="{BB962C8B-B14F-4D97-AF65-F5344CB8AC3E}">
        <p14:creationId xmlns:p14="http://schemas.microsoft.com/office/powerpoint/2010/main" val="310795485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798778"/>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3.2.1 Grammar for listening: Predicting content after a finking word </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0" y="112881"/>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Grammar for listening</a:t>
            </a:r>
          </a:p>
        </p:txBody>
      </p:sp>
      <p:pic>
        <p:nvPicPr>
          <p:cNvPr id="4" name="Picture 3">
            <a:extLst>
              <a:ext uri="{FF2B5EF4-FFF2-40B4-BE49-F238E27FC236}">
                <a16:creationId xmlns:a16="http://schemas.microsoft.com/office/drawing/2014/main" id="{E2016DE3-E305-AC42-B1D3-44973977DAFF}"/>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saturation sat="300000"/>
                    </a14:imgEffect>
                  </a14:imgLayer>
                </a14:imgProps>
              </a:ext>
            </a:extLst>
          </a:blip>
          <a:stretch>
            <a:fillRect/>
          </a:stretch>
        </p:blipFill>
        <p:spPr>
          <a:xfrm>
            <a:off x="161840" y="1962830"/>
            <a:ext cx="11858867" cy="1942156"/>
          </a:xfrm>
          <a:prstGeom prst="rect">
            <a:avLst/>
          </a:prstGeom>
          <a:noFill/>
          <a:ln w="15875">
            <a:solidFill>
              <a:schemeClr val="tx1"/>
            </a:solidFill>
          </a:ln>
        </p:spPr>
      </p:pic>
      <p:pic>
        <p:nvPicPr>
          <p:cNvPr id="8" name="Picture 7">
            <a:extLst>
              <a:ext uri="{FF2B5EF4-FFF2-40B4-BE49-F238E27FC236}">
                <a16:creationId xmlns:a16="http://schemas.microsoft.com/office/drawing/2014/main" id="{ECB3DD04-5AE6-1440-919B-03D5ADB3FDD0}"/>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Lst>
          </a:blip>
          <a:stretch>
            <a:fillRect/>
          </a:stretch>
        </p:blipFill>
        <p:spPr>
          <a:xfrm>
            <a:off x="161840" y="5099610"/>
            <a:ext cx="11858867" cy="1077218"/>
          </a:xfrm>
          <a:prstGeom prst="rect">
            <a:avLst/>
          </a:prstGeom>
          <a:ln w="15875">
            <a:solidFill>
              <a:schemeClr val="tx1"/>
            </a:solidFill>
          </a:ln>
        </p:spPr>
      </p:pic>
      <p:sp>
        <p:nvSpPr>
          <p:cNvPr id="11" name="Rectangle 10">
            <a:extLst>
              <a:ext uri="{FF2B5EF4-FFF2-40B4-BE49-F238E27FC236}">
                <a16:creationId xmlns:a16="http://schemas.microsoft.com/office/drawing/2014/main" id="{7AAEFF23-FCB9-194D-9892-A3EEC2932761}"/>
              </a:ext>
            </a:extLst>
          </p:cNvPr>
          <p:cNvSpPr/>
          <p:nvPr/>
        </p:nvSpPr>
        <p:spPr>
          <a:xfrm>
            <a:off x="161839" y="4453279"/>
            <a:ext cx="11858867" cy="830997"/>
          </a:xfrm>
          <a:prstGeom prst="rect">
            <a:avLst/>
          </a:prstGeom>
          <a:solidFill>
            <a:srgbClr val="FFC000"/>
          </a:solidFill>
          <a:ln w="15875">
            <a:solidFill>
              <a:schemeClr val="tx1"/>
            </a:solidFill>
          </a:ln>
        </p:spPr>
        <p:txBody>
          <a:bodyPr wrap="square">
            <a:spAutoFit/>
          </a:bodyPr>
          <a:lstStyle/>
          <a:p>
            <a:pPr>
              <a:spcAft>
                <a:spcPts val="0"/>
              </a:spcAft>
            </a:pPr>
            <a:r>
              <a:rPr lang="en-US" sz="24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Listen to the start of five more sentences with because or so. Write each sentence number next to the best ending.</a:t>
            </a:r>
            <a:endParaRPr lang="en-TH" sz="2400" dirty="0">
              <a:latin typeface="Calibri" panose="020F0502020204030204" pitchFamily="34" charset="0"/>
              <a:ea typeface="Calibri" panose="020F0502020204030204" pitchFamily="34" charset="0"/>
              <a:cs typeface="Cordia New" panose="020B0304020202020204" pitchFamily="34" charset="-34"/>
            </a:endParaRPr>
          </a:p>
        </p:txBody>
      </p:sp>
    </p:spTree>
    <p:extLst>
      <p:ext uri="{BB962C8B-B14F-4D97-AF65-F5344CB8AC3E}">
        <p14:creationId xmlns:p14="http://schemas.microsoft.com/office/powerpoint/2010/main" val="297553849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798778"/>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3.3.1 Complete each sentence with information from the graph.</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0" y="112881"/>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Study the graph	</a:t>
            </a:r>
          </a:p>
        </p:txBody>
      </p:sp>
      <p:pic>
        <p:nvPicPr>
          <p:cNvPr id="3" name="Picture 2">
            <a:extLst>
              <a:ext uri="{FF2B5EF4-FFF2-40B4-BE49-F238E27FC236}">
                <a16:creationId xmlns:a16="http://schemas.microsoft.com/office/drawing/2014/main" id="{E6417CEC-62F1-7A47-BF73-CAB308959B48}"/>
              </a:ext>
            </a:extLst>
          </p:cNvPr>
          <p:cNvPicPr>
            <a:picLocks noChangeAspect="1"/>
          </p:cNvPicPr>
          <p:nvPr/>
        </p:nvPicPr>
        <p:blipFill>
          <a:blip r:embed="rId3"/>
          <a:stretch>
            <a:fillRect/>
          </a:stretch>
        </p:blipFill>
        <p:spPr>
          <a:xfrm>
            <a:off x="161840" y="2303909"/>
            <a:ext cx="6416760" cy="3755313"/>
          </a:xfrm>
          <a:prstGeom prst="rect">
            <a:avLst/>
          </a:prstGeom>
        </p:spPr>
      </p:pic>
      <p:pic>
        <p:nvPicPr>
          <p:cNvPr id="7" name="Picture 6">
            <a:extLst>
              <a:ext uri="{FF2B5EF4-FFF2-40B4-BE49-F238E27FC236}">
                <a16:creationId xmlns:a16="http://schemas.microsoft.com/office/drawing/2014/main" id="{B61D1CEB-688C-204C-AB4C-38BCAE38DF9B}"/>
              </a:ext>
            </a:extLst>
          </p:cNvPr>
          <p:cNvPicPr>
            <a:picLocks noChangeAspect="1"/>
          </p:cNvPicPr>
          <p:nvPr/>
        </p:nvPicPr>
        <p:blipFill>
          <a:blip r:embed="rId4"/>
          <a:stretch>
            <a:fillRect/>
          </a:stretch>
        </p:blipFill>
        <p:spPr>
          <a:xfrm>
            <a:off x="6791526" y="2303909"/>
            <a:ext cx="5295900" cy="4013200"/>
          </a:xfrm>
          <a:prstGeom prst="rect">
            <a:avLst/>
          </a:prstGeom>
        </p:spPr>
      </p:pic>
    </p:spTree>
    <p:extLst>
      <p:ext uri="{BB962C8B-B14F-4D97-AF65-F5344CB8AC3E}">
        <p14:creationId xmlns:p14="http://schemas.microsoft.com/office/powerpoint/2010/main" val="425149471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798778"/>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spcAft>
                <a:spcPts val="1200"/>
              </a:spcAft>
              <a:buNone/>
            </a:pPr>
            <a:r>
              <a:rPr lang="en-US" sz="3200" b="1" u="sng" dirty="0">
                <a:solidFill>
                  <a:srgbClr val="00B050"/>
                </a:solidFill>
              </a:rPr>
              <a:t>3.4.1 Speaking skill: Refer to Graph</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0" y="112881"/>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3.4 Speaking skill</a:t>
            </a:r>
          </a:p>
        </p:txBody>
      </p:sp>
      <p:pic>
        <p:nvPicPr>
          <p:cNvPr id="4" name="Picture 3">
            <a:extLst>
              <a:ext uri="{FF2B5EF4-FFF2-40B4-BE49-F238E27FC236}">
                <a16:creationId xmlns:a16="http://schemas.microsoft.com/office/drawing/2014/main" id="{14FC5CC1-F4FA-A542-96A6-C2464DBBB520}"/>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tretch>
            <a:fillRect/>
          </a:stretch>
        </p:blipFill>
        <p:spPr>
          <a:xfrm>
            <a:off x="161840" y="2743200"/>
            <a:ext cx="5562854" cy="1536700"/>
          </a:xfrm>
          <a:prstGeom prst="rect">
            <a:avLst/>
          </a:prstGeom>
        </p:spPr>
      </p:pic>
      <p:pic>
        <p:nvPicPr>
          <p:cNvPr id="8" name="Picture 7">
            <a:extLst>
              <a:ext uri="{FF2B5EF4-FFF2-40B4-BE49-F238E27FC236}">
                <a16:creationId xmlns:a16="http://schemas.microsoft.com/office/drawing/2014/main" id="{DB5595E8-D3FC-4B4F-9603-DD99C12634C4}"/>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84000"/>
                    </a14:imgEffect>
                  </a14:imgLayer>
                </a14:imgProps>
              </a:ext>
            </a:extLst>
          </a:blip>
          <a:stretch>
            <a:fillRect/>
          </a:stretch>
        </p:blipFill>
        <p:spPr>
          <a:xfrm>
            <a:off x="7810754" y="1930400"/>
            <a:ext cx="3848100" cy="3035300"/>
          </a:xfrm>
          <a:prstGeom prst="rect">
            <a:avLst/>
          </a:prstGeom>
        </p:spPr>
      </p:pic>
      <p:sp>
        <p:nvSpPr>
          <p:cNvPr id="10" name="Right Arrow 9">
            <a:extLst>
              <a:ext uri="{FF2B5EF4-FFF2-40B4-BE49-F238E27FC236}">
                <a16:creationId xmlns:a16="http://schemas.microsoft.com/office/drawing/2014/main" id="{1A0F8BCD-6D4D-6449-B01C-6EE84D5DA87C}"/>
              </a:ext>
            </a:extLst>
          </p:cNvPr>
          <p:cNvSpPr/>
          <p:nvPr/>
        </p:nvSpPr>
        <p:spPr>
          <a:xfrm>
            <a:off x="5724695" y="3211942"/>
            <a:ext cx="2068430" cy="434115"/>
          </a:xfrm>
          <a:prstGeom prst="rightArrow">
            <a:avLst>
              <a:gd name="adj1" fmla="val 50000"/>
              <a:gd name="adj2" fmla="val 107121"/>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Tree>
    <p:extLst>
      <p:ext uri="{BB962C8B-B14F-4D97-AF65-F5344CB8AC3E}">
        <p14:creationId xmlns:p14="http://schemas.microsoft.com/office/powerpoint/2010/main" val="264453291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241300" y="176478"/>
            <a:ext cx="11709400"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3.4.2 Listen to three conversations and complete the texts. Practice one of the conversation with a partner. </a:t>
            </a:r>
          </a:p>
        </p:txBody>
      </p:sp>
      <p:pic>
        <p:nvPicPr>
          <p:cNvPr id="5" name="Picture 4">
            <a:extLst>
              <a:ext uri="{FF2B5EF4-FFF2-40B4-BE49-F238E27FC236}">
                <a16:creationId xmlns:a16="http://schemas.microsoft.com/office/drawing/2014/main" id="{2D521444-515C-9E4F-BCB4-A2016A953998}"/>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5698150" y="1290181"/>
            <a:ext cx="6271324" cy="5416741"/>
          </a:xfrm>
          <a:prstGeom prst="rect">
            <a:avLst/>
          </a:prstGeom>
          <a:ln w="19050">
            <a:solidFill>
              <a:schemeClr val="tx1"/>
            </a:solidFill>
          </a:ln>
        </p:spPr>
      </p:pic>
      <p:pic>
        <p:nvPicPr>
          <p:cNvPr id="11" name="Picture 10">
            <a:extLst>
              <a:ext uri="{FF2B5EF4-FFF2-40B4-BE49-F238E27FC236}">
                <a16:creationId xmlns:a16="http://schemas.microsoft.com/office/drawing/2014/main" id="{F8ADB1C9-FA01-5E43-B935-80A1C0EAF92C}"/>
              </a:ext>
            </a:extLst>
          </p:cNvPr>
          <p:cNvPicPr>
            <a:picLocks noChangeAspect="1"/>
          </p:cNvPicPr>
          <p:nvPr/>
        </p:nvPicPr>
        <p:blipFill>
          <a:blip r:embed="rId5"/>
          <a:stretch>
            <a:fillRect/>
          </a:stretch>
        </p:blipFill>
        <p:spPr>
          <a:xfrm>
            <a:off x="342900" y="1253696"/>
            <a:ext cx="5199904" cy="2899204"/>
          </a:xfrm>
          <a:prstGeom prst="rect">
            <a:avLst/>
          </a:prstGeom>
          <a:ln w="19050">
            <a:solidFill>
              <a:schemeClr val="tx1"/>
            </a:solidFill>
          </a:ln>
        </p:spPr>
      </p:pic>
      <p:pic>
        <p:nvPicPr>
          <p:cNvPr id="13" name="Picture 12">
            <a:extLst>
              <a:ext uri="{FF2B5EF4-FFF2-40B4-BE49-F238E27FC236}">
                <a16:creationId xmlns:a16="http://schemas.microsoft.com/office/drawing/2014/main" id="{E74863C7-621C-A54F-88BA-C3ED53C4894E}"/>
              </a:ext>
            </a:extLst>
          </p:cNvPr>
          <p:cNvPicPr>
            <a:picLocks noChangeAspect="1"/>
          </p:cNvPicPr>
          <p:nvPr/>
        </p:nvPicPr>
        <p:blipFill>
          <a:blip r:embed="rId6"/>
          <a:stretch>
            <a:fillRect/>
          </a:stretch>
        </p:blipFill>
        <p:spPr>
          <a:xfrm>
            <a:off x="342900" y="4305678"/>
            <a:ext cx="5199904" cy="2514600"/>
          </a:xfrm>
          <a:prstGeom prst="rect">
            <a:avLst/>
          </a:prstGeom>
          <a:ln w="19050">
            <a:solidFill>
              <a:schemeClr val="tx1"/>
            </a:solidFill>
          </a:ln>
        </p:spPr>
      </p:pic>
    </p:spTree>
    <p:extLst>
      <p:ext uri="{BB962C8B-B14F-4D97-AF65-F5344CB8AC3E}">
        <p14:creationId xmlns:p14="http://schemas.microsoft.com/office/powerpoint/2010/main" val="52574317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0" y="1032186"/>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3.5.1 Reading skill: Scanning for names and numbers </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0" y="248653"/>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3.5 Reading</a:t>
            </a:r>
          </a:p>
        </p:txBody>
      </p:sp>
      <p:pic>
        <p:nvPicPr>
          <p:cNvPr id="3" name="Picture 2">
            <a:extLst>
              <a:ext uri="{FF2B5EF4-FFF2-40B4-BE49-F238E27FC236}">
                <a16:creationId xmlns:a16="http://schemas.microsoft.com/office/drawing/2014/main" id="{8A968542-591D-5640-ABC0-B321218E915A}"/>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saturation sat="200000"/>
                    </a14:imgEffect>
                  </a14:imgLayer>
                </a14:imgProps>
              </a:ext>
            </a:extLst>
          </a:blip>
          <a:stretch>
            <a:fillRect/>
          </a:stretch>
        </p:blipFill>
        <p:spPr>
          <a:xfrm>
            <a:off x="161840" y="1899012"/>
            <a:ext cx="8925010" cy="4430743"/>
          </a:xfrm>
          <a:prstGeom prst="rect">
            <a:avLst/>
          </a:prstGeom>
          <a:ln w="15875">
            <a:solidFill>
              <a:schemeClr val="tx1"/>
            </a:solidFill>
          </a:ln>
        </p:spPr>
      </p:pic>
      <p:sp>
        <p:nvSpPr>
          <p:cNvPr id="11" name="TextBox 10">
            <a:extLst>
              <a:ext uri="{FF2B5EF4-FFF2-40B4-BE49-F238E27FC236}">
                <a16:creationId xmlns:a16="http://schemas.microsoft.com/office/drawing/2014/main" id="{192CE292-DD4E-4B44-8E0C-C92837F0AA92}"/>
              </a:ext>
            </a:extLst>
          </p:cNvPr>
          <p:cNvSpPr txBox="1"/>
          <p:nvPr/>
        </p:nvSpPr>
        <p:spPr>
          <a:xfrm>
            <a:off x="10529890" y="1899012"/>
            <a:ext cx="1500270" cy="4154984"/>
          </a:xfrm>
          <a:prstGeom prst="rect">
            <a:avLst/>
          </a:prstGeom>
          <a:solidFill>
            <a:srgbClr val="FFC000"/>
          </a:solidFill>
          <a:ln w="12700">
            <a:solidFill>
              <a:schemeClr val="tx1"/>
            </a:solidFill>
          </a:ln>
        </p:spPr>
        <p:txBody>
          <a:bodyPr wrap="square" rtlCol="0">
            <a:spAutoFit/>
          </a:bodyPr>
          <a:lstStyle/>
          <a:p>
            <a:r>
              <a:rPr lang="en-TH" sz="2400" b="1" u="sng" dirty="0"/>
              <a:t>Note: </a:t>
            </a:r>
            <a:r>
              <a:rPr lang="en-TH" sz="2400" dirty="0"/>
              <a:t>To do more activities  for this skill, students are required focus on page 117.</a:t>
            </a:r>
          </a:p>
        </p:txBody>
      </p:sp>
    </p:spTree>
    <p:extLst>
      <p:ext uri="{BB962C8B-B14F-4D97-AF65-F5344CB8AC3E}">
        <p14:creationId xmlns:p14="http://schemas.microsoft.com/office/powerpoint/2010/main" val="396406997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555777" y="804215"/>
            <a:ext cx="11070993"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200" b="1" u="sng" dirty="0">
                <a:solidFill>
                  <a:srgbClr val="00B050"/>
                </a:solidFill>
              </a:rPr>
              <a:t>3.6.1 Giving reasons and results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555774" y="184038"/>
            <a:ext cx="11070995"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3.6 Grammar for writing </a:t>
            </a:r>
          </a:p>
        </p:txBody>
      </p:sp>
      <p:pic>
        <p:nvPicPr>
          <p:cNvPr id="5" name="Picture 4">
            <a:extLst>
              <a:ext uri="{FF2B5EF4-FFF2-40B4-BE49-F238E27FC236}">
                <a16:creationId xmlns:a16="http://schemas.microsoft.com/office/drawing/2014/main" id="{A53A91FD-84CA-0141-9D0A-45BDDCE8E0D8}"/>
              </a:ext>
            </a:extLst>
          </p:cNvPr>
          <p:cNvPicPr>
            <a:picLocks noChangeAspect="1"/>
          </p:cNvPicPr>
          <p:nvPr/>
        </p:nvPicPr>
        <p:blipFill>
          <a:blip r:embed="rId3"/>
          <a:stretch>
            <a:fillRect/>
          </a:stretch>
        </p:blipFill>
        <p:spPr>
          <a:xfrm>
            <a:off x="555775" y="1467256"/>
            <a:ext cx="11070994" cy="5317945"/>
          </a:xfrm>
          <a:prstGeom prst="rect">
            <a:avLst/>
          </a:prstGeom>
        </p:spPr>
      </p:pic>
    </p:spTree>
    <p:extLst>
      <p:ext uri="{BB962C8B-B14F-4D97-AF65-F5344CB8AC3E}">
        <p14:creationId xmlns:p14="http://schemas.microsoft.com/office/powerpoint/2010/main" val="257882081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0" y="760720"/>
            <a:ext cx="11858867" cy="1015663"/>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wrap="square" numCol="1">
            <a:spAutoFit/>
          </a:bodyPr>
          <a:lstStyle/>
          <a:p>
            <a:pPr marL="0" indent="0">
              <a:spcBef>
                <a:spcPts val="400"/>
              </a:spcBef>
              <a:spcAft>
                <a:spcPts val="1200"/>
              </a:spcAft>
              <a:buNone/>
            </a:pPr>
            <a:r>
              <a:rPr lang="en-US" sz="3000" b="1" u="sng" dirty="0">
                <a:solidFill>
                  <a:srgbClr val="00B050"/>
                </a:solidFill>
              </a:rPr>
              <a:t>3.7.1 Choose a new real life tourism or hospitality product or service in the introduction stage of the life cycle.</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0" y="91487"/>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3.7 Assignments</a:t>
            </a:r>
          </a:p>
        </p:txBody>
      </p:sp>
      <p:sp>
        <p:nvSpPr>
          <p:cNvPr id="2" name="Rectangle 1">
            <a:extLst>
              <a:ext uri="{FF2B5EF4-FFF2-40B4-BE49-F238E27FC236}">
                <a16:creationId xmlns:a16="http://schemas.microsoft.com/office/drawing/2014/main" id="{8CC7448D-766A-7448-838D-8BAFFB48084B}"/>
              </a:ext>
            </a:extLst>
          </p:cNvPr>
          <p:cNvSpPr/>
          <p:nvPr/>
        </p:nvSpPr>
        <p:spPr>
          <a:xfrm>
            <a:off x="161840" y="2998111"/>
            <a:ext cx="2309898" cy="2246769"/>
          </a:xfrm>
          <a:prstGeom prst="rect">
            <a:avLst/>
          </a:prstGeom>
          <a:blipFill>
            <a:blip r:embed="rId3">
              <a:alphaModFix amt="50000"/>
            </a:blip>
            <a:tile tx="0" ty="0" sx="100000" sy="100000" flip="none" algn="tl"/>
          </a:blipFill>
          <a:ln w="15875">
            <a:solidFill>
              <a:schemeClr val="tx1"/>
            </a:solidFill>
          </a:ln>
        </p:spPr>
        <p:txBody>
          <a:bodyPr wrap="square">
            <a:spAutoFit/>
          </a:bodyPr>
          <a:lstStyle/>
          <a:p>
            <a:pPr>
              <a:spcAft>
                <a:spcPts val="0"/>
              </a:spcAft>
            </a:pPr>
            <a:r>
              <a:rPr lang="en-US" sz="2800" dirty="0">
                <a:solidFill>
                  <a:srgbClr val="000000"/>
                </a:solidFill>
                <a:latin typeface="Times New Roman" panose="02020603050405020304" pitchFamily="18" charset="0"/>
                <a:ea typeface="Times New Roman" panose="02020603050405020304" pitchFamily="18" charset="0"/>
                <a:cs typeface="Angsana New" panose="02020603050405020304" pitchFamily="18" charset="-34"/>
              </a:rPr>
              <a:t>Design a poster to answer some of the questions.</a:t>
            </a:r>
            <a:endParaRPr lang="en-TH" sz="2800" dirty="0">
              <a:latin typeface="Calibri" panose="020F0502020204030204" pitchFamily="34" charset="0"/>
              <a:ea typeface="Calibri" panose="020F0502020204030204" pitchFamily="34" charset="0"/>
              <a:cs typeface="Cordia New" panose="020B0304020202020204" pitchFamily="34" charset="-34"/>
            </a:endParaRPr>
          </a:p>
        </p:txBody>
      </p:sp>
      <p:pic>
        <p:nvPicPr>
          <p:cNvPr id="5" name="Picture 4">
            <a:extLst>
              <a:ext uri="{FF2B5EF4-FFF2-40B4-BE49-F238E27FC236}">
                <a16:creationId xmlns:a16="http://schemas.microsoft.com/office/drawing/2014/main" id="{1E52C2B8-709C-7442-B097-F330D13EE66D}"/>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4175090" y="2057400"/>
            <a:ext cx="7845618" cy="4485763"/>
          </a:xfrm>
          <a:prstGeom prst="rect">
            <a:avLst/>
          </a:prstGeom>
        </p:spPr>
      </p:pic>
      <p:sp>
        <p:nvSpPr>
          <p:cNvPr id="10" name="Right Arrow 9">
            <a:extLst>
              <a:ext uri="{FF2B5EF4-FFF2-40B4-BE49-F238E27FC236}">
                <a16:creationId xmlns:a16="http://schemas.microsoft.com/office/drawing/2014/main" id="{79354166-9156-0D4A-9152-2BF8591D0302}"/>
              </a:ext>
            </a:extLst>
          </p:cNvPr>
          <p:cNvSpPr/>
          <p:nvPr/>
        </p:nvSpPr>
        <p:spPr>
          <a:xfrm>
            <a:off x="2516274" y="3904437"/>
            <a:ext cx="1569952" cy="434115"/>
          </a:xfrm>
          <a:prstGeom prst="rightArrow">
            <a:avLst>
              <a:gd name="adj1" fmla="val 50000"/>
              <a:gd name="adj2" fmla="val 107121"/>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Tree>
    <p:extLst>
      <p:ext uri="{BB962C8B-B14F-4D97-AF65-F5344CB8AC3E}">
        <p14:creationId xmlns:p14="http://schemas.microsoft.com/office/powerpoint/2010/main" val="85299273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TH" sz="4000" b="1" dirty="0"/>
              <a:t>Lecture 9</a:t>
            </a:r>
            <a:br>
              <a:rPr lang="en-TH" sz="4000" b="1" dirty="0"/>
            </a:br>
            <a:r>
              <a:rPr lang="en-US" sz="4000" b="1" dirty="0"/>
              <a:t>Do the right thing</a:t>
            </a:r>
            <a:endParaRPr lang="en-TH" sz="4000" b="1" dirty="0"/>
          </a:p>
        </p:txBody>
      </p:sp>
    </p:spTree>
    <p:extLst>
      <p:ext uri="{BB962C8B-B14F-4D97-AF65-F5344CB8AC3E}">
        <p14:creationId xmlns:p14="http://schemas.microsoft.com/office/powerpoint/2010/main" val="45908318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231695" y="181754"/>
            <a:ext cx="11728609"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I.V</a:t>
            </a:r>
            <a:r>
              <a:rPr lang="en-TH" sz="4000" b="1" dirty="0">
                <a:solidFill>
                  <a:schemeClr val="tx1"/>
                </a:solidFill>
              </a:rPr>
              <a:t>ocabulary with meanings in Lao language</a:t>
            </a:r>
          </a:p>
        </p:txBody>
      </p:sp>
      <p:pic>
        <p:nvPicPr>
          <p:cNvPr id="3" name="Picture 2">
            <a:extLst>
              <a:ext uri="{FF2B5EF4-FFF2-40B4-BE49-F238E27FC236}">
                <a16:creationId xmlns:a16="http://schemas.microsoft.com/office/drawing/2014/main" id="{C18CDB17-E11C-2B49-AAB2-0A3D0109B1F2}"/>
              </a:ext>
            </a:extLst>
          </p:cNvPr>
          <p:cNvPicPr>
            <a:picLocks noChangeAspect="1"/>
          </p:cNvPicPr>
          <p:nvPr/>
        </p:nvPicPr>
        <p:blipFill>
          <a:blip r:embed="rId3"/>
          <a:stretch>
            <a:fillRect/>
          </a:stretch>
        </p:blipFill>
        <p:spPr>
          <a:xfrm>
            <a:off x="231694" y="1650278"/>
            <a:ext cx="11728609" cy="5068832"/>
          </a:xfrm>
          <a:prstGeom prst="rect">
            <a:avLst/>
          </a:prstGeom>
        </p:spPr>
      </p:pic>
    </p:spTree>
    <p:extLst>
      <p:ext uri="{BB962C8B-B14F-4D97-AF65-F5344CB8AC3E}">
        <p14:creationId xmlns:p14="http://schemas.microsoft.com/office/powerpoint/2010/main" val="127962412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2158855"/>
            <a:ext cx="11842908" cy="4068101"/>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400" dirty="0"/>
              <a:t>The purpose of this lecture aims at focusing on the following points:</a:t>
            </a:r>
            <a:endParaRPr lang="en-TH" sz="3400" b="1" dirty="0"/>
          </a:p>
          <a:p>
            <a:pPr lvl="1">
              <a:lnSpc>
                <a:spcPct val="110000"/>
              </a:lnSpc>
              <a:buFont typeface="Lucida Grande" panose="020B0600040502020204" pitchFamily="34" charset="0"/>
              <a:buChar char="◇"/>
            </a:pPr>
            <a:r>
              <a:rPr lang="en-US" sz="3400" dirty="0"/>
              <a:t> Students will learn about the carbon footprint in tourism and hospitality. </a:t>
            </a:r>
            <a:endParaRPr lang="en-TH" sz="3400" dirty="0"/>
          </a:p>
          <a:p>
            <a:pPr lvl="1">
              <a:lnSpc>
                <a:spcPct val="110000"/>
              </a:lnSpc>
              <a:buFont typeface="Lucida Grande" panose="020B0600040502020204" pitchFamily="34" charset="0"/>
              <a:buChar char="◇"/>
            </a:pPr>
            <a:r>
              <a:rPr lang="en-US" sz="3400" dirty="0"/>
              <a:t> Students will learn about </a:t>
            </a:r>
            <a:r>
              <a:rPr lang="en-US" sz="3600" dirty="0"/>
              <a:t>ecotourism</a:t>
            </a:r>
            <a:r>
              <a:rPr lang="en-TH" sz="3600" dirty="0"/>
              <a:t>.</a:t>
            </a:r>
            <a:endParaRPr lang="en-US" sz="3400" dirty="0"/>
          </a:p>
          <a:p>
            <a:pPr lvl="1">
              <a:lnSpc>
                <a:spcPct val="110000"/>
              </a:lnSpc>
              <a:buFont typeface="Lucida Grande" panose="020B0600040502020204" pitchFamily="34" charset="0"/>
              <a:buChar char="◇"/>
            </a:pPr>
            <a:r>
              <a:rPr lang="en-US" sz="3400" dirty="0"/>
              <a:t> Students will learn about ways to “go green.”</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401455"/>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284414655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178812"/>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p>
        </p:txBody>
      </p:sp>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3" y="1826281"/>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3.1.1 Vocabulary: Pair discussion </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000353"/>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Vocabulary</a:t>
            </a:r>
            <a:endParaRPr lang="en-US" sz="3200" dirty="0">
              <a:solidFill>
                <a:schemeClr val="tx1"/>
              </a:solidFill>
            </a:endParaRPr>
          </a:p>
        </p:txBody>
      </p:sp>
      <p:sp>
        <p:nvSpPr>
          <p:cNvPr id="2" name="Rectangle 1">
            <a:extLst>
              <a:ext uri="{FF2B5EF4-FFF2-40B4-BE49-F238E27FC236}">
                <a16:creationId xmlns:a16="http://schemas.microsoft.com/office/drawing/2014/main" id="{92769F8D-6F4E-DD48-B566-8A6E1F85D246}"/>
              </a:ext>
            </a:extLst>
          </p:cNvPr>
          <p:cNvSpPr/>
          <p:nvPr/>
        </p:nvSpPr>
        <p:spPr>
          <a:xfrm>
            <a:off x="161842" y="2605686"/>
            <a:ext cx="11858867" cy="954107"/>
          </a:xfrm>
          <a:prstGeom prst="rect">
            <a:avLst/>
          </a:prstGeom>
          <a:blipFill>
            <a:blip r:embed="rId3">
              <a:alphaModFix amt="50000"/>
            </a:blip>
            <a:tile tx="0" ty="0" sx="100000" sy="100000" flip="none" algn="tl"/>
          </a:blipFill>
          <a:ln w="15875">
            <a:solidFill>
              <a:schemeClr val="tx1"/>
            </a:solidFill>
          </a:ln>
        </p:spPr>
        <p:txBody>
          <a:bodyPr wrap="square">
            <a:spAutoFit/>
          </a:bodyPr>
          <a:lstStyle/>
          <a:p>
            <a:r>
              <a:rPr lang="en-US" sz="2800" dirty="0"/>
              <a:t>What is the connection between the photographs? Use the words in the box to discuss in pairs. </a:t>
            </a:r>
          </a:p>
        </p:txBody>
      </p:sp>
      <p:sp>
        <p:nvSpPr>
          <p:cNvPr id="5" name="Rectangle 4">
            <a:extLst>
              <a:ext uri="{FF2B5EF4-FFF2-40B4-BE49-F238E27FC236}">
                <a16:creationId xmlns:a16="http://schemas.microsoft.com/office/drawing/2014/main" id="{64067F66-2FFC-E74D-AE06-E30E60441315}"/>
              </a:ext>
            </a:extLst>
          </p:cNvPr>
          <p:cNvSpPr/>
          <p:nvPr/>
        </p:nvSpPr>
        <p:spPr>
          <a:xfrm>
            <a:off x="161842" y="3660536"/>
            <a:ext cx="6096000" cy="3046988"/>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a:solidFill>
              <a:schemeClr val="tx1"/>
            </a:solidFill>
          </a:ln>
        </p:spPr>
        <p:txBody>
          <a:bodyPr>
            <a:spAutoFit/>
          </a:bodyPr>
          <a:lstStyle/>
          <a:p>
            <a:pPr marL="457200" indent="-457200">
              <a:buFont typeface="Lucida Grande" panose="020B0600040502020204" pitchFamily="34" charset="0"/>
              <a:buChar char="◇"/>
            </a:pPr>
            <a:r>
              <a:rPr lang="en-US" sz="3200" dirty="0"/>
              <a:t>greenhouse gases </a:t>
            </a:r>
          </a:p>
          <a:p>
            <a:pPr marL="457200" indent="-457200">
              <a:buFont typeface="Lucida Grande" panose="020B0600040502020204" pitchFamily="34" charset="0"/>
              <a:buChar char="◇"/>
            </a:pPr>
            <a:r>
              <a:rPr lang="en-US" sz="3200" dirty="0"/>
              <a:t>pollution </a:t>
            </a:r>
          </a:p>
          <a:p>
            <a:pPr marL="457200" indent="-457200">
              <a:buFont typeface="Lucida Grande" panose="020B0600040502020204" pitchFamily="34" charset="0"/>
              <a:buChar char="◇"/>
            </a:pPr>
            <a:r>
              <a:rPr lang="en-US" sz="3200" dirty="0"/>
              <a:t>waste </a:t>
            </a:r>
          </a:p>
          <a:p>
            <a:pPr marL="457200" indent="-457200">
              <a:buFont typeface="Lucida Grande" panose="020B0600040502020204" pitchFamily="34" charset="0"/>
              <a:buChar char="◇"/>
            </a:pPr>
            <a:r>
              <a:rPr lang="en-US" sz="3200" dirty="0"/>
              <a:t>poverty </a:t>
            </a:r>
          </a:p>
          <a:p>
            <a:pPr marL="457200" indent="-457200">
              <a:buFont typeface="Lucida Grande" panose="020B0600040502020204" pitchFamily="34" charset="0"/>
              <a:buChar char="◇"/>
            </a:pPr>
            <a:r>
              <a:rPr lang="en-US" sz="3200" dirty="0"/>
              <a:t>overfishing </a:t>
            </a:r>
          </a:p>
          <a:p>
            <a:pPr marL="457200" indent="-457200">
              <a:buFont typeface="Lucida Grande" panose="020B0600040502020204" pitchFamily="34" charset="0"/>
              <a:buChar char="◇"/>
            </a:pPr>
            <a:r>
              <a:rPr lang="en-US" sz="3200" dirty="0"/>
              <a:t>climate change</a:t>
            </a:r>
          </a:p>
        </p:txBody>
      </p:sp>
    </p:spTree>
    <p:extLst>
      <p:ext uri="{BB962C8B-B14F-4D97-AF65-F5344CB8AC3E}">
        <p14:creationId xmlns:p14="http://schemas.microsoft.com/office/powerpoint/2010/main" val="268525690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6566" y="183219"/>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3.1.2 Look at the pictures on page 124 and read the Green Hotels policy statement. </a:t>
            </a:r>
          </a:p>
        </p:txBody>
      </p:sp>
      <p:pic>
        <p:nvPicPr>
          <p:cNvPr id="4" name="Picture 3">
            <a:extLst>
              <a:ext uri="{FF2B5EF4-FFF2-40B4-BE49-F238E27FC236}">
                <a16:creationId xmlns:a16="http://schemas.microsoft.com/office/drawing/2014/main" id="{F7B75B69-A7D0-144D-A095-06050D346388}"/>
              </a:ext>
            </a:extLst>
          </p:cNvPr>
          <p:cNvPicPr>
            <a:picLocks noChangeAspect="1"/>
          </p:cNvPicPr>
          <p:nvPr/>
        </p:nvPicPr>
        <p:blipFill>
          <a:blip r:embed="rId3"/>
          <a:stretch>
            <a:fillRect/>
          </a:stretch>
        </p:blipFill>
        <p:spPr>
          <a:xfrm>
            <a:off x="166566" y="1457326"/>
            <a:ext cx="8857951" cy="5357812"/>
          </a:xfrm>
          <a:prstGeom prst="rect">
            <a:avLst/>
          </a:prstGeom>
        </p:spPr>
      </p:pic>
    </p:spTree>
    <p:extLst>
      <p:ext uri="{BB962C8B-B14F-4D97-AF65-F5344CB8AC3E}">
        <p14:creationId xmlns:p14="http://schemas.microsoft.com/office/powerpoint/2010/main" val="95034406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2" y="1327064"/>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3.1.1 Listening skill: Recognizing separate points </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2" y="356785"/>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Listening skill</a:t>
            </a:r>
            <a:endParaRPr lang="en-US" sz="3200" dirty="0">
              <a:solidFill>
                <a:schemeClr val="tx1"/>
              </a:solidFill>
            </a:endParaRPr>
          </a:p>
        </p:txBody>
      </p:sp>
      <p:sp>
        <p:nvSpPr>
          <p:cNvPr id="2" name="Rectangle 1">
            <a:extLst>
              <a:ext uri="{FF2B5EF4-FFF2-40B4-BE49-F238E27FC236}">
                <a16:creationId xmlns:a16="http://schemas.microsoft.com/office/drawing/2014/main" id="{92769F8D-6F4E-DD48-B566-8A6E1F85D246}"/>
              </a:ext>
            </a:extLst>
          </p:cNvPr>
          <p:cNvSpPr/>
          <p:nvPr/>
        </p:nvSpPr>
        <p:spPr>
          <a:xfrm>
            <a:off x="161842" y="2135539"/>
            <a:ext cx="8013699" cy="954107"/>
          </a:xfrm>
          <a:prstGeom prst="rect">
            <a:avLst/>
          </a:prstGeom>
          <a:blipFill>
            <a:blip r:embed="rId3">
              <a:alphaModFix amt="50000"/>
            </a:blip>
            <a:tile tx="0" ty="0" sx="100000" sy="100000" flip="none" algn="tl"/>
          </a:blipFill>
          <a:ln w="15875">
            <a:solidFill>
              <a:schemeClr val="tx1"/>
            </a:solidFill>
          </a:ln>
        </p:spPr>
        <p:txBody>
          <a:bodyPr wrap="square">
            <a:spAutoFit/>
          </a:bodyPr>
          <a:lstStyle/>
          <a:p>
            <a:r>
              <a:rPr lang="en-US" sz="2800" dirty="0"/>
              <a:t>Organizing words and phrases help you to recognize separate points in a talk. </a:t>
            </a:r>
          </a:p>
        </p:txBody>
      </p:sp>
      <p:pic>
        <p:nvPicPr>
          <p:cNvPr id="4" name="Picture 3">
            <a:extLst>
              <a:ext uri="{FF2B5EF4-FFF2-40B4-BE49-F238E27FC236}">
                <a16:creationId xmlns:a16="http://schemas.microsoft.com/office/drawing/2014/main" id="{46FA860C-F4BD-F24D-857F-166A82B3FD3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5000"/>
                    </a14:imgEffect>
                    <a14:imgEffect>
                      <a14:colorTemperature colorTemp="6797"/>
                    </a14:imgEffect>
                    <a14:imgEffect>
                      <a14:saturation sat="244000"/>
                    </a14:imgEffect>
                    <a14:imgEffect>
                      <a14:brightnessContrast contrast="-4000"/>
                    </a14:imgEffect>
                  </a14:imgLayer>
                </a14:imgProps>
              </a:ext>
            </a:extLst>
          </a:blip>
          <a:stretch>
            <a:fillRect/>
          </a:stretch>
        </p:blipFill>
        <p:spPr>
          <a:xfrm>
            <a:off x="161842" y="4586288"/>
            <a:ext cx="8013700" cy="2133600"/>
          </a:xfrm>
          <a:prstGeom prst="rect">
            <a:avLst/>
          </a:prstGeom>
        </p:spPr>
      </p:pic>
      <p:sp>
        <p:nvSpPr>
          <p:cNvPr id="11" name="Right Arrow 10">
            <a:extLst>
              <a:ext uri="{FF2B5EF4-FFF2-40B4-BE49-F238E27FC236}">
                <a16:creationId xmlns:a16="http://schemas.microsoft.com/office/drawing/2014/main" id="{23172839-5C32-2C40-AB03-61BC3D6416D8}"/>
              </a:ext>
            </a:extLst>
          </p:cNvPr>
          <p:cNvSpPr/>
          <p:nvPr/>
        </p:nvSpPr>
        <p:spPr>
          <a:xfrm rot="5400000">
            <a:off x="2023966" y="3617863"/>
            <a:ext cx="1445583"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
        <p:nvSpPr>
          <p:cNvPr id="12" name="TextBox 11">
            <a:extLst>
              <a:ext uri="{FF2B5EF4-FFF2-40B4-BE49-F238E27FC236}">
                <a16:creationId xmlns:a16="http://schemas.microsoft.com/office/drawing/2014/main" id="{DF3B04BC-E9C7-5246-B1F2-5E397AA37AA7}"/>
              </a:ext>
            </a:extLst>
          </p:cNvPr>
          <p:cNvSpPr txBox="1"/>
          <p:nvPr/>
        </p:nvSpPr>
        <p:spPr>
          <a:xfrm>
            <a:off x="9652850" y="2135539"/>
            <a:ext cx="2367859" cy="3939540"/>
          </a:xfrm>
          <a:prstGeom prst="rect">
            <a:avLst/>
          </a:prstGeom>
          <a:solidFill>
            <a:srgbClr val="FFC000"/>
          </a:solidFill>
          <a:ln w="12700">
            <a:solidFill>
              <a:schemeClr val="tx1"/>
            </a:solidFill>
          </a:ln>
        </p:spPr>
        <p:txBody>
          <a:bodyPr wrap="square" rtlCol="0">
            <a:spAutoFit/>
          </a:bodyPr>
          <a:lstStyle/>
          <a:p>
            <a:r>
              <a:rPr lang="en-TH" sz="2400" b="1" u="sng" dirty="0"/>
              <a:t>Note: </a:t>
            </a:r>
          </a:p>
          <a:p>
            <a:endParaRPr lang="en-TH" sz="1000" b="1" u="sng" dirty="0"/>
          </a:p>
          <a:p>
            <a:pPr>
              <a:spcAft>
                <a:spcPts val="1200"/>
              </a:spcAft>
            </a:pPr>
            <a:r>
              <a:rPr lang="en-TH" sz="2400" dirty="0"/>
              <a:t>To acquire this skill, students are required to listen to nine. more sentences and write the organizing phrase in each case.</a:t>
            </a:r>
          </a:p>
        </p:txBody>
      </p:sp>
    </p:spTree>
    <p:extLst>
      <p:ext uri="{BB962C8B-B14F-4D97-AF65-F5344CB8AC3E}">
        <p14:creationId xmlns:p14="http://schemas.microsoft.com/office/powerpoint/2010/main" val="365136614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931652"/>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3.2.1 Grammar for listening: Recognizing passive sentences </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1" y="99465"/>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Grammar for listening 	</a:t>
            </a:r>
            <a:endParaRPr lang="en-US" sz="3200" dirty="0">
              <a:solidFill>
                <a:schemeClr val="tx1"/>
              </a:solidFill>
            </a:endParaRPr>
          </a:p>
        </p:txBody>
      </p:sp>
      <p:pic>
        <p:nvPicPr>
          <p:cNvPr id="5" name="Picture 4">
            <a:extLst>
              <a:ext uri="{FF2B5EF4-FFF2-40B4-BE49-F238E27FC236}">
                <a16:creationId xmlns:a16="http://schemas.microsoft.com/office/drawing/2014/main" id="{ED0F098B-3547-7E48-AC2F-9FF002A5074A}"/>
              </a:ext>
            </a:extLst>
          </p:cNvPr>
          <p:cNvPicPr>
            <a:picLocks noChangeAspect="1"/>
          </p:cNvPicPr>
          <p:nvPr/>
        </p:nvPicPr>
        <p:blipFill>
          <a:blip r:embed="rId3"/>
          <a:stretch>
            <a:fillRect/>
          </a:stretch>
        </p:blipFill>
        <p:spPr>
          <a:xfrm>
            <a:off x="161840" y="2115171"/>
            <a:ext cx="11858867" cy="2565621"/>
          </a:xfrm>
          <a:prstGeom prst="rect">
            <a:avLst/>
          </a:prstGeom>
        </p:spPr>
      </p:pic>
      <p:sp>
        <p:nvSpPr>
          <p:cNvPr id="7" name="Rectangle 6">
            <a:extLst>
              <a:ext uri="{FF2B5EF4-FFF2-40B4-BE49-F238E27FC236}">
                <a16:creationId xmlns:a16="http://schemas.microsoft.com/office/drawing/2014/main" id="{7F0E79A2-00C8-AE4F-8CD1-DCED333582A2}"/>
              </a:ext>
            </a:extLst>
          </p:cNvPr>
          <p:cNvSpPr/>
          <p:nvPr/>
        </p:nvSpPr>
        <p:spPr>
          <a:xfrm>
            <a:off x="161840" y="4810161"/>
            <a:ext cx="6186645" cy="1692771"/>
          </a:xfrm>
          <a:prstGeom prst="rect">
            <a:avLst/>
          </a:prstGeom>
          <a:blipFill>
            <a:blip r:embed="rId4">
              <a:alphaModFix amt="50000"/>
            </a:blip>
            <a:tile tx="0" ty="0" sx="100000" sy="100000" flip="none" algn="tl"/>
          </a:blipFill>
          <a:ln w="15875">
            <a:solidFill>
              <a:schemeClr val="tx1"/>
            </a:solidFill>
          </a:ln>
        </p:spPr>
        <p:txBody>
          <a:bodyPr wrap="square">
            <a:spAutoFit/>
          </a:bodyPr>
          <a:lstStyle/>
          <a:p>
            <a:pPr marL="342900" indent="-342900">
              <a:buFont typeface="Lucida Grande" panose="020B0600040502020204" pitchFamily="34" charset="0"/>
              <a:buChar char="◇"/>
            </a:pPr>
            <a:r>
              <a:rPr lang="en-US" sz="2600" dirty="0"/>
              <a:t>Some sentences in English are passive. </a:t>
            </a:r>
          </a:p>
          <a:p>
            <a:pPr marL="342900" indent="-342900">
              <a:buFont typeface="Lucida Grande" panose="020B0600040502020204" pitchFamily="34" charset="0"/>
              <a:buChar char="◇"/>
            </a:pPr>
            <a:r>
              <a:rPr lang="en-US" sz="2600" dirty="0"/>
              <a:t>They often have the above structure. The preposition is very important.</a:t>
            </a:r>
          </a:p>
        </p:txBody>
      </p:sp>
      <p:sp>
        <p:nvSpPr>
          <p:cNvPr id="13" name="Rectangle 12">
            <a:extLst>
              <a:ext uri="{FF2B5EF4-FFF2-40B4-BE49-F238E27FC236}">
                <a16:creationId xmlns:a16="http://schemas.microsoft.com/office/drawing/2014/main" id="{76C66397-FEE3-C644-828F-E00DE9DE3CB6}"/>
              </a:ext>
            </a:extLst>
          </p:cNvPr>
          <p:cNvSpPr/>
          <p:nvPr/>
        </p:nvSpPr>
        <p:spPr>
          <a:xfrm>
            <a:off x="6500813" y="4810161"/>
            <a:ext cx="5519894" cy="1938992"/>
          </a:xfrm>
          <a:prstGeom prst="rect">
            <a:avLst/>
          </a:prstGeom>
          <a:blipFill>
            <a:blip r:embed="rId5">
              <a:alphaModFix amt="50000"/>
            </a:blip>
            <a:tile tx="0" ty="0" sx="100000" sy="100000" flip="none" algn="tl"/>
          </a:blipFill>
          <a:ln w="15875">
            <a:solidFill>
              <a:schemeClr val="tx1"/>
            </a:solidFill>
          </a:ln>
        </p:spPr>
        <p:txBody>
          <a:bodyPr wrap="square">
            <a:spAutoFit/>
          </a:bodyPr>
          <a:lstStyle/>
          <a:p>
            <a:r>
              <a:rPr lang="en-US" sz="2000" b="1" u="sng" dirty="0">
                <a:highlight>
                  <a:srgbClr val="C0C0C0"/>
                </a:highlight>
              </a:rPr>
              <a:t>Complete the noun column with the correct noun phrase:</a:t>
            </a:r>
          </a:p>
          <a:p>
            <a:pPr marL="342900" indent="-342900">
              <a:buFont typeface="Lucida Grande" panose="020B0600040502020204" pitchFamily="34" charset="0"/>
              <a:buChar char="◇"/>
            </a:pPr>
            <a:r>
              <a:rPr lang="en-US" sz="2000" dirty="0"/>
              <a:t>small farmers	</a:t>
            </a:r>
          </a:p>
          <a:p>
            <a:pPr marL="342900" indent="-342900">
              <a:buFont typeface="Lucida Grande" panose="020B0600040502020204" pitchFamily="34" charset="0"/>
              <a:buChar char="◇"/>
            </a:pPr>
            <a:r>
              <a:rPr lang="en-US" sz="2000" dirty="0"/>
              <a:t>small quantities	</a:t>
            </a:r>
          </a:p>
          <a:p>
            <a:pPr marL="342900" indent="-342900">
              <a:buFont typeface="Lucida Grande" panose="020B0600040502020204" pitchFamily="34" charset="0"/>
              <a:buChar char="◇"/>
            </a:pPr>
            <a:r>
              <a:rPr lang="en-US" sz="2000" dirty="0"/>
              <a:t>local markets	</a:t>
            </a:r>
          </a:p>
          <a:p>
            <a:pPr marL="342900" indent="-342900">
              <a:buFont typeface="Lucida Grande" panose="020B0600040502020204" pitchFamily="34" charset="0"/>
              <a:buChar char="◇"/>
            </a:pPr>
            <a:r>
              <a:rPr lang="en-US" sz="2000" dirty="0"/>
              <a:t>the head chef</a:t>
            </a:r>
          </a:p>
        </p:txBody>
      </p:sp>
    </p:spTree>
    <p:extLst>
      <p:ext uri="{BB962C8B-B14F-4D97-AF65-F5344CB8AC3E}">
        <p14:creationId xmlns:p14="http://schemas.microsoft.com/office/powerpoint/2010/main" val="84310705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931652"/>
            <a:ext cx="11858867" cy="1077218"/>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3.3.1 In tourism and hospitality, you need to offer the customer the best experience. Teamwork is important</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1" y="99465"/>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Ecotourism	</a:t>
            </a:r>
            <a:endParaRPr lang="en-US" sz="3200" dirty="0">
              <a:solidFill>
                <a:schemeClr val="tx1"/>
              </a:solidFill>
            </a:endParaRPr>
          </a:p>
        </p:txBody>
      </p:sp>
      <p:pic>
        <p:nvPicPr>
          <p:cNvPr id="3" name="Picture 2">
            <a:extLst>
              <a:ext uri="{FF2B5EF4-FFF2-40B4-BE49-F238E27FC236}">
                <a16:creationId xmlns:a16="http://schemas.microsoft.com/office/drawing/2014/main" id="{B792D3DC-5AAB-E346-99E6-B64968B28375}"/>
              </a:ext>
            </a:extLst>
          </p:cNvPr>
          <p:cNvPicPr>
            <a:picLocks noChangeAspect="1"/>
          </p:cNvPicPr>
          <p:nvPr/>
        </p:nvPicPr>
        <p:blipFill>
          <a:blip r:embed="rId3"/>
          <a:stretch>
            <a:fillRect/>
          </a:stretch>
        </p:blipFill>
        <p:spPr>
          <a:xfrm>
            <a:off x="161841" y="2197100"/>
            <a:ext cx="5538872" cy="3003550"/>
          </a:xfrm>
          <a:prstGeom prst="rect">
            <a:avLst/>
          </a:prstGeom>
        </p:spPr>
      </p:pic>
      <p:sp>
        <p:nvSpPr>
          <p:cNvPr id="14" name="TextBox 13">
            <a:extLst>
              <a:ext uri="{FF2B5EF4-FFF2-40B4-BE49-F238E27FC236}">
                <a16:creationId xmlns:a16="http://schemas.microsoft.com/office/drawing/2014/main" id="{4E08EE28-6365-5F40-8951-770D9E0F6195}"/>
              </a:ext>
            </a:extLst>
          </p:cNvPr>
          <p:cNvSpPr txBox="1"/>
          <p:nvPr/>
        </p:nvSpPr>
        <p:spPr>
          <a:xfrm>
            <a:off x="6091273" y="2131981"/>
            <a:ext cx="5938886" cy="830997"/>
          </a:xfrm>
          <a:prstGeom prst="rect">
            <a:avLst/>
          </a:prstGeom>
          <a:blipFill>
            <a:blip r:embed="rId4">
              <a:alphaModFix amt="50000"/>
            </a:blip>
            <a:tile tx="0" ty="0" sx="100000" sy="100000" flip="none" algn="tl"/>
          </a:blipFill>
          <a:ln w="15875">
            <a:solidFill>
              <a:schemeClr val="tx1"/>
            </a:solidFill>
          </a:ln>
        </p:spPr>
        <p:txBody>
          <a:bodyPr wrap="square" rtlCol="0">
            <a:spAutoFit/>
          </a:bodyPr>
          <a:lstStyle/>
          <a:p>
            <a:r>
              <a:rPr lang="en-TH" sz="2400" dirty="0"/>
              <a:t>Read the seminar notice on page 126 and answers these questions </a:t>
            </a:r>
          </a:p>
        </p:txBody>
      </p:sp>
      <p:pic>
        <p:nvPicPr>
          <p:cNvPr id="16" name="Picture 15">
            <a:extLst>
              <a:ext uri="{FF2B5EF4-FFF2-40B4-BE49-F238E27FC236}">
                <a16:creationId xmlns:a16="http://schemas.microsoft.com/office/drawing/2014/main" id="{E3077AD3-7954-8A4D-BA1D-00B3E0F2BD2E}"/>
              </a:ext>
            </a:extLst>
          </p:cNvPr>
          <p:cNvPicPr>
            <a:picLocks noChangeAspect="1"/>
          </p:cNvPicPr>
          <p:nvPr/>
        </p:nvPicPr>
        <p:blipFill>
          <a:blip r:embed="rId5"/>
          <a:stretch>
            <a:fillRect/>
          </a:stretch>
        </p:blipFill>
        <p:spPr>
          <a:xfrm>
            <a:off x="6091273" y="4030437"/>
            <a:ext cx="5940369" cy="2740490"/>
          </a:xfrm>
          <a:prstGeom prst="rect">
            <a:avLst/>
          </a:prstGeom>
        </p:spPr>
      </p:pic>
      <p:sp>
        <p:nvSpPr>
          <p:cNvPr id="17" name="Right Arrow 16">
            <a:extLst>
              <a:ext uri="{FF2B5EF4-FFF2-40B4-BE49-F238E27FC236}">
                <a16:creationId xmlns:a16="http://schemas.microsoft.com/office/drawing/2014/main" id="{FCBB0D0B-AAB1-6A4A-ABC6-168E5784364C}"/>
              </a:ext>
            </a:extLst>
          </p:cNvPr>
          <p:cNvSpPr/>
          <p:nvPr/>
        </p:nvSpPr>
        <p:spPr>
          <a:xfrm rot="5400000">
            <a:off x="8583661" y="3279174"/>
            <a:ext cx="954108"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Tree>
    <p:extLst>
      <p:ext uri="{BB962C8B-B14F-4D97-AF65-F5344CB8AC3E}">
        <p14:creationId xmlns:p14="http://schemas.microsoft.com/office/powerpoint/2010/main" val="145987292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1122234"/>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3.4.1 Speaking skill: Working in a team</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1" y="259592"/>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3.4 Speaking skill</a:t>
            </a:r>
            <a:endParaRPr lang="en-US" sz="3200" dirty="0">
              <a:solidFill>
                <a:schemeClr val="tx1"/>
              </a:solidFill>
            </a:endParaRPr>
          </a:p>
        </p:txBody>
      </p:sp>
      <p:pic>
        <p:nvPicPr>
          <p:cNvPr id="4" name="Picture 3">
            <a:extLst>
              <a:ext uri="{FF2B5EF4-FFF2-40B4-BE49-F238E27FC236}">
                <a16:creationId xmlns:a16="http://schemas.microsoft.com/office/drawing/2014/main" id="{EAB768BC-618E-8C4B-9B80-37279587968A}"/>
              </a:ext>
            </a:extLst>
          </p:cNvPr>
          <p:cNvPicPr>
            <a:picLocks noChangeAspect="1"/>
          </p:cNvPicPr>
          <p:nvPr/>
        </p:nvPicPr>
        <p:blipFill>
          <a:blip r:embed="rId3"/>
          <a:stretch>
            <a:fillRect/>
          </a:stretch>
        </p:blipFill>
        <p:spPr>
          <a:xfrm>
            <a:off x="115359" y="2448975"/>
            <a:ext cx="11905350" cy="4186449"/>
          </a:xfrm>
          <a:prstGeom prst="rect">
            <a:avLst/>
          </a:prstGeom>
        </p:spPr>
      </p:pic>
      <p:sp>
        <p:nvSpPr>
          <p:cNvPr id="5" name="Rectangle 4">
            <a:extLst>
              <a:ext uri="{FF2B5EF4-FFF2-40B4-BE49-F238E27FC236}">
                <a16:creationId xmlns:a16="http://schemas.microsoft.com/office/drawing/2014/main" id="{AE231DD5-235E-254A-93EB-296D69EFEF72}"/>
              </a:ext>
            </a:extLst>
          </p:cNvPr>
          <p:cNvSpPr/>
          <p:nvPr/>
        </p:nvSpPr>
        <p:spPr>
          <a:xfrm>
            <a:off x="115357" y="1968619"/>
            <a:ext cx="11905351" cy="523220"/>
          </a:xfrm>
          <a:prstGeom prst="rect">
            <a:avLst/>
          </a:prstGeom>
          <a:solidFill>
            <a:srgbClr val="C00000">
              <a:alpha val="69000"/>
            </a:srgbClr>
          </a:solidFill>
          <a:ln>
            <a:solidFill>
              <a:schemeClr val="tx1"/>
            </a:solidFill>
          </a:ln>
        </p:spPr>
        <p:txBody>
          <a:bodyPr wrap="square">
            <a:spAutoFit/>
          </a:bodyPr>
          <a:lstStyle/>
          <a:p>
            <a:r>
              <a:rPr lang="en-US" sz="2800" b="1" dirty="0"/>
              <a:t>An example of successful members of a team ...</a:t>
            </a:r>
          </a:p>
        </p:txBody>
      </p:sp>
    </p:spTree>
    <p:extLst>
      <p:ext uri="{BB962C8B-B14F-4D97-AF65-F5344CB8AC3E}">
        <p14:creationId xmlns:p14="http://schemas.microsoft.com/office/powerpoint/2010/main" val="353078273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1122234"/>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3.5.1 Active reading</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1" y="259592"/>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3.5 Reading skill: Active reading </a:t>
            </a:r>
            <a:endParaRPr lang="en-US" sz="3200" dirty="0">
              <a:solidFill>
                <a:schemeClr val="tx1"/>
              </a:solidFill>
            </a:endParaRPr>
          </a:p>
        </p:txBody>
      </p:sp>
      <p:pic>
        <p:nvPicPr>
          <p:cNvPr id="3" name="Picture 2">
            <a:extLst>
              <a:ext uri="{FF2B5EF4-FFF2-40B4-BE49-F238E27FC236}">
                <a16:creationId xmlns:a16="http://schemas.microsoft.com/office/drawing/2014/main" id="{4E45EAF2-B056-904A-899D-4E533BD8C385}"/>
              </a:ext>
            </a:extLst>
          </p:cNvPr>
          <p:cNvPicPr>
            <a:picLocks noChangeAspect="1"/>
          </p:cNvPicPr>
          <p:nvPr/>
        </p:nvPicPr>
        <p:blipFill>
          <a:blip r:embed="rId3"/>
          <a:stretch>
            <a:fillRect/>
          </a:stretch>
        </p:blipFill>
        <p:spPr>
          <a:xfrm>
            <a:off x="161840" y="1979845"/>
            <a:ext cx="7362608" cy="2776066"/>
          </a:xfrm>
          <a:prstGeom prst="rect">
            <a:avLst/>
          </a:prstGeom>
        </p:spPr>
      </p:pic>
      <p:sp>
        <p:nvSpPr>
          <p:cNvPr id="7" name="Rectangle 6">
            <a:extLst>
              <a:ext uri="{FF2B5EF4-FFF2-40B4-BE49-F238E27FC236}">
                <a16:creationId xmlns:a16="http://schemas.microsoft.com/office/drawing/2014/main" id="{2DB5D324-DB82-E14D-8CAB-53950EA00E2B}"/>
              </a:ext>
            </a:extLst>
          </p:cNvPr>
          <p:cNvSpPr/>
          <p:nvPr/>
        </p:nvSpPr>
        <p:spPr>
          <a:xfrm>
            <a:off x="161840" y="5028748"/>
            <a:ext cx="11858867" cy="1569660"/>
          </a:xfrm>
          <a:prstGeom prst="rect">
            <a:avLst/>
          </a:prstGeom>
          <a:solidFill>
            <a:srgbClr val="C00000">
              <a:alpha val="47000"/>
            </a:srgbClr>
          </a:solidFill>
          <a:ln w="15875">
            <a:solidFill>
              <a:schemeClr val="tx1"/>
            </a:solidFill>
          </a:ln>
        </p:spPr>
        <p:txBody>
          <a:bodyPr wrap="square">
            <a:spAutoFit/>
          </a:bodyPr>
          <a:lstStyle/>
          <a:p>
            <a:pPr marL="457200" indent="-457200">
              <a:buFont typeface="Lucida Grande" panose="020B0600040502020204" pitchFamily="34" charset="0"/>
              <a:buChar char="◇"/>
            </a:pPr>
            <a:r>
              <a:rPr lang="en-US" sz="3200" dirty="0"/>
              <a:t>Read the first paragraph of “A dream come true” on page 131. </a:t>
            </a:r>
          </a:p>
          <a:p>
            <a:pPr marL="457200" indent="-457200">
              <a:buFont typeface="Lucida Grande" panose="020B0600040502020204" pitchFamily="34" charset="0"/>
              <a:buChar char="◇"/>
            </a:pPr>
            <a:r>
              <a:rPr lang="en-US" sz="3200" dirty="0"/>
              <a:t>What do you think this article is about? </a:t>
            </a:r>
            <a:endParaRPr lang="en-TH" sz="3200" dirty="0"/>
          </a:p>
        </p:txBody>
      </p:sp>
    </p:spTree>
    <p:extLst>
      <p:ext uri="{BB962C8B-B14F-4D97-AF65-F5344CB8AC3E}">
        <p14:creationId xmlns:p14="http://schemas.microsoft.com/office/powerpoint/2010/main" val="43971175"/>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879340"/>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3.6.1 Grammar for writing: Using the present passive</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1" y="73853"/>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3.6 Grammar for writing</a:t>
            </a:r>
          </a:p>
        </p:txBody>
      </p:sp>
      <p:pic>
        <p:nvPicPr>
          <p:cNvPr id="4" name="Picture 3">
            <a:extLst>
              <a:ext uri="{FF2B5EF4-FFF2-40B4-BE49-F238E27FC236}">
                <a16:creationId xmlns:a16="http://schemas.microsoft.com/office/drawing/2014/main" id="{F022CE9C-F084-A743-A3BC-77D17F9E3821}"/>
              </a:ext>
            </a:extLst>
          </p:cNvPr>
          <p:cNvPicPr>
            <a:picLocks noChangeAspect="1"/>
          </p:cNvPicPr>
          <p:nvPr/>
        </p:nvPicPr>
        <p:blipFill>
          <a:blip r:embed="rId3"/>
          <a:stretch>
            <a:fillRect/>
          </a:stretch>
        </p:blipFill>
        <p:spPr>
          <a:xfrm>
            <a:off x="161841" y="1560526"/>
            <a:ext cx="11047468" cy="5225350"/>
          </a:xfrm>
          <a:prstGeom prst="rect">
            <a:avLst/>
          </a:prstGeom>
        </p:spPr>
      </p:pic>
    </p:spTree>
    <p:extLst>
      <p:ext uri="{BB962C8B-B14F-4D97-AF65-F5344CB8AC3E}">
        <p14:creationId xmlns:p14="http://schemas.microsoft.com/office/powerpoint/2010/main" val="358071142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601650B0-8B5D-524E-8FBE-A2DC66CD3186}"/>
              </a:ext>
            </a:extLst>
          </p:cNvPr>
          <p:cNvSpPr>
            <a:spLocks noGrp="1"/>
          </p:cNvSpPr>
          <p:nvPr>
            <p:ph sz="half" idx="2"/>
          </p:nvPr>
        </p:nvSpPr>
        <p:spPr>
          <a:xfrm>
            <a:off x="161841" y="1300846"/>
            <a:ext cx="11858867" cy="584775"/>
          </a:xfr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solidFill>
              <a:schemeClr val="tx1"/>
            </a:solidFill>
          </a:ln>
        </p:spPr>
        <p:txBody>
          <a:bodyPr numCol="1">
            <a:spAutoFit/>
          </a:bodyPr>
          <a:lstStyle/>
          <a:p>
            <a:pPr marL="0" indent="0">
              <a:spcBef>
                <a:spcPts val="400"/>
              </a:spcBef>
              <a:buNone/>
            </a:pPr>
            <a:r>
              <a:rPr lang="en-US" sz="3200" b="1" u="sng" dirty="0">
                <a:solidFill>
                  <a:srgbClr val="00B050"/>
                </a:solidFill>
              </a:rPr>
              <a:t>3.6.1 Green jobs</a:t>
            </a: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1841" y="266011"/>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3.7 Assignment</a:t>
            </a:r>
          </a:p>
        </p:txBody>
      </p:sp>
      <p:sp>
        <p:nvSpPr>
          <p:cNvPr id="2" name="Rectangle 1">
            <a:extLst>
              <a:ext uri="{FF2B5EF4-FFF2-40B4-BE49-F238E27FC236}">
                <a16:creationId xmlns:a16="http://schemas.microsoft.com/office/drawing/2014/main" id="{4DE9D786-A6AA-994F-8490-CB97624B7EF4}"/>
              </a:ext>
            </a:extLst>
          </p:cNvPr>
          <p:cNvSpPr/>
          <p:nvPr/>
        </p:nvSpPr>
        <p:spPr>
          <a:xfrm>
            <a:off x="161841" y="2059395"/>
            <a:ext cx="11858867" cy="4678204"/>
          </a:xfrm>
          <a:prstGeom prst="rect">
            <a:avLst/>
          </a:prstGeom>
          <a:blipFill>
            <a:blip r:embed="rId3">
              <a:alphaModFix amt="50000"/>
            </a:blip>
            <a:tile tx="0" ty="0" sx="100000" sy="100000" flip="none" algn="tl"/>
          </a:blipFill>
          <a:ln w="15875">
            <a:solidFill>
              <a:schemeClr val="tx1"/>
            </a:solidFill>
          </a:ln>
        </p:spPr>
        <p:txBody>
          <a:bodyPr wrap="square" anchor="ctr">
            <a:spAutoFit/>
          </a:bodyPr>
          <a:lstStyle/>
          <a:p>
            <a:pPr marL="514350" indent="-514350">
              <a:buFont typeface="+mj-lt"/>
              <a:buAutoNum type="arabicParenR"/>
            </a:pPr>
            <a:r>
              <a:rPr lang="en-US" sz="3200" dirty="0"/>
              <a:t>Do some research on green jobs in tourism and hospitality, e.g., an organic chef, a tour guide at an eco-resort, an environment consultant at a theme park.</a:t>
            </a:r>
          </a:p>
          <a:p>
            <a:pPr marL="457200" indent="-457200">
              <a:buFont typeface="Lucida Grande" panose="020B0600040502020204" pitchFamily="34" charset="0"/>
              <a:buChar char="◇"/>
            </a:pPr>
            <a:r>
              <a:rPr lang="en-US" sz="3200" dirty="0"/>
              <a:t>What jobs are available?</a:t>
            </a:r>
          </a:p>
          <a:p>
            <a:pPr marL="457200" indent="-457200">
              <a:buFont typeface="Lucida Grande" panose="020B0600040502020204" pitchFamily="34" charset="0"/>
              <a:buChar char="◇"/>
            </a:pPr>
            <a:r>
              <a:rPr lang="en-US" sz="3200" dirty="0"/>
              <a:t>What soft and hard skills do you need?</a:t>
            </a:r>
          </a:p>
          <a:p>
            <a:pPr marL="457200" indent="-457200">
              <a:buFont typeface="Lucida Grande" panose="020B0600040502020204" pitchFamily="34" charset="0"/>
              <a:buChar char="◇"/>
            </a:pPr>
            <a:r>
              <a:rPr lang="en-US" sz="3200" dirty="0"/>
              <a:t>Do you need any experience or qualification?</a:t>
            </a:r>
          </a:p>
          <a:p>
            <a:pPr marL="457200" indent="-457200">
              <a:spcAft>
                <a:spcPts val="1200"/>
              </a:spcAft>
              <a:buFont typeface="Lucida Grande" panose="020B0600040502020204" pitchFamily="34" charset="0"/>
              <a:buChar char="◇"/>
            </a:pPr>
            <a:r>
              <a:rPr lang="en-US" sz="3200" dirty="0"/>
              <a:t>Would you like to work in this sector?</a:t>
            </a:r>
          </a:p>
          <a:p>
            <a:r>
              <a:rPr lang="en-US" sz="3200" dirty="0"/>
              <a:t>2)	Choose your </a:t>
            </a:r>
            <a:r>
              <a:rPr lang="en-US" sz="3200" dirty="0" err="1"/>
              <a:t>favourite</a:t>
            </a:r>
            <a:r>
              <a:rPr lang="en-US" sz="3200" dirty="0"/>
              <a:t> job, and create a poster. Display all the posters around the class.</a:t>
            </a:r>
          </a:p>
        </p:txBody>
      </p:sp>
    </p:spTree>
    <p:extLst>
      <p:ext uri="{BB962C8B-B14F-4D97-AF65-F5344CB8AC3E}">
        <p14:creationId xmlns:p14="http://schemas.microsoft.com/office/powerpoint/2010/main" val="286745768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TH" sz="4000" b="1" dirty="0"/>
              <a:t>Lecture 10</a:t>
            </a:r>
            <a:br>
              <a:rPr lang="en-TH" sz="4000" b="1" dirty="0"/>
            </a:br>
            <a:r>
              <a:rPr lang="en-US" sz="4000" b="1" dirty="0"/>
              <a:t>Getting a good job</a:t>
            </a:r>
            <a:endParaRPr lang="en-TH" sz="4000" b="1" dirty="0"/>
          </a:p>
        </p:txBody>
      </p:sp>
    </p:spTree>
    <p:extLst>
      <p:ext uri="{BB962C8B-B14F-4D97-AF65-F5344CB8AC3E}">
        <p14:creationId xmlns:p14="http://schemas.microsoft.com/office/powerpoint/2010/main" val="142749110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231695" y="181754"/>
            <a:ext cx="11728609" cy="1323439"/>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sx="50000" sy="50000"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US" sz="4000" b="1" dirty="0">
                <a:solidFill>
                  <a:schemeClr val="tx1"/>
                </a:solidFill>
              </a:rPr>
              <a:t>I.V</a:t>
            </a:r>
            <a:r>
              <a:rPr lang="en-TH" sz="4000" b="1" dirty="0">
                <a:solidFill>
                  <a:schemeClr val="tx1"/>
                </a:solidFill>
              </a:rPr>
              <a:t>ocabulary with meanings in Lao language</a:t>
            </a:r>
          </a:p>
        </p:txBody>
      </p:sp>
      <p:pic>
        <p:nvPicPr>
          <p:cNvPr id="4" name="Picture 3">
            <a:extLst>
              <a:ext uri="{FF2B5EF4-FFF2-40B4-BE49-F238E27FC236}">
                <a16:creationId xmlns:a16="http://schemas.microsoft.com/office/drawing/2014/main" id="{7F88A60D-8169-B84F-BABE-CE3E2D479C5F}"/>
              </a:ext>
            </a:extLst>
          </p:cNvPr>
          <p:cNvPicPr>
            <a:picLocks noChangeAspect="1"/>
          </p:cNvPicPr>
          <p:nvPr/>
        </p:nvPicPr>
        <p:blipFill>
          <a:blip r:embed="rId3"/>
          <a:stretch>
            <a:fillRect/>
          </a:stretch>
        </p:blipFill>
        <p:spPr>
          <a:xfrm>
            <a:off x="231695" y="1505193"/>
            <a:ext cx="10787062" cy="5213746"/>
          </a:xfrm>
          <a:prstGeom prst="rect">
            <a:avLst/>
          </a:prstGeom>
        </p:spPr>
      </p:pic>
    </p:spTree>
    <p:extLst>
      <p:ext uri="{BB962C8B-B14F-4D97-AF65-F5344CB8AC3E}">
        <p14:creationId xmlns:p14="http://schemas.microsoft.com/office/powerpoint/2010/main" val="64439021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899B3-1700-404F-B638-ED20F2CEE9FE}"/>
              </a:ext>
            </a:extLst>
          </p:cNvPr>
          <p:cNvSpPr>
            <a:spLocks noGrp="1"/>
          </p:cNvSpPr>
          <p:nvPr>
            <p:ph sz="half" idx="2"/>
          </p:nvPr>
        </p:nvSpPr>
        <p:spPr>
          <a:xfrm>
            <a:off x="174545" y="1806964"/>
            <a:ext cx="11842908" cy="4771884"/>
          </a:xfr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a:solidFill>
              <a:schemeClr val="tx1"/>
            </a:solidFill>
          </a:ln>
        </p:spPr>
        <p:txBody>
          <a:bodyPr anchor="ctr">
            <a:spAutoFit/>
          </a:bodyPr>
          <a:lstStyle/>
          <a:p>
            <a:pPr marL="0" indent="0">
              <a:lnSpc>
                <a:spcPct val="110000"/>
              </a:lnSpc>
              <a:spcAft>
                <a:spcPts val="1200"/>
              </a:spcAft>
              <a:buNone/>
            </a:pPr>
            <a:r>
              <a:rPr lang="en-TH" sz="3400" dirty="0"/>
              <a:t>The purpose of this lecture aims at focusing on the following points:</a:t>
            </a:r>
            <a:endParaRPr lang="en-TH" sz="3400" b="1" dirty="0"/>
          </a:p>
          <a:p>
            <a:pPr lvl="1">
              <a:lnSpc>
                <a:spcPct val="110000"/>
              </a:lnSpc>
              <a:buFont typeface="Lucida Grande" panose="020B0600040502020204" pitchFamily="34" charset="0"/>
              <a:buChar char="◇"/>
            </a:pPr>
            <a:r>
              <a:rPr lang="en-US" sz="3400" dirty="0"/>
              <a:t> Students will learn about job applications. </a:t>
            </a:r>
            <a:endParaRPr lang="en-TH" sz="3400" dirty="0"/>
          </a:p>
          <a:p>
            <a:pPr lvl="1">
              <a:lnSpc>
                <a:spcPct val="110000"/>
              </a:lnSpc>
              <a:buFont typeface="Lucida Grande" panose="020B0600040502020204" pitchFamily="34" charset="0"/>
              <a:buChar char="◇"/>
            </a:pPr>
            <a:r>
              <a:rPr lang="en-US" sz="3400" dirty="0"/>
              <a:t> Students will learn about personality types</a:t>
            </a:r>
            <a:r>
              <a:rPr lang="en-TH" sz="3600" dirty="0"/>
              <a:t>.</a:t>
            </a:r>
            <a:endParaRPr lang="en-US" sz="3400" dirty="0"/>
          </a:p>
          <a:p>
            <a:pPr lvl="1">
              <a:lnSpc>
                <a:spcPct val="110000"/>
              </a:lnSpc>
              <a:buFont typeface="Lucida Grande" panose="020B0600040502020204" pitchFamily="34" charset="0"/>
              <a:buChar char="◇"/>
            </a:pPr>
            <a:r>
              <a:rPr lang="en-US" sz="3400" dirty="0"/>
              <a:t> Students will learn about letters of application and CVs.</a:t>
            </a:r>
          </a:p>
          <a:p>
            <a:pPr lvl="1">
              <a:lnSpc>
                <a:spcPct val="110000"/>
              </a:lnSpc>
              <a:buFont typeface="Lucida Grande" panose="020B0600040502020204" pitchFamily="34" charset="0"/>
              <a:buChar char="◇"/>
            </a:pPr>
            <a:r>
              <a:rPr lang="en-US" sz="3400" dirty="0"/>
              <a:t> Students will learn about language in job interviews</a:t>
            </a:r>
          </a:p>
        </p:txBody>
      </p:sp>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74545" y="401455"/>
            <a:ext cx="11842908" cy="1181463"/>
          </a:xfrm>
          <a:prstGeom prst="rect">
            <a:avLst/>
          </a:prstGeom>
          <a:gradFill>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r>
              <a:rPr lang="en-TH" sz="4000" b="1" dirty="0">
                <a:solidFill>
                  <a:schemeClr val="tx1"/>
                </a:solidFill>
              </a:rPr>
              <a:t>II.	Lesson objectives</a:t>
            </a:r>
          </a:p>
        </p:txBody>
      </p:sp>
    </p:spTree>
    <p:extLst>
      <p:ext uri="{BB962C8B-B14F-4D97-AF65-F5344CB8AC3E}">
        <p14:creationId xmlns:p14="http://schemas.microsoft.com/office/powerpoint/2010/main" val="328784586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7">
            <a:extLst>
              <a:ext uri="{FF2B5EF4-FFF2-40B4-BE49-F238E27FC236}">
                <a16:creationId xmlns:a16="http://schemas.microsoft.com/office/drawing/2014/main" id="{DBCBBBEA-24C1-7C45-96F7-1ECB65542F0D}"/>
              </a:ext>
            </a:extLst>
          </p:cNvPr>
          <p:cNvSpPr txBox="1">
            <a:spLocks/>
          </p:cNvSpPr>
          <p:nvPr/>
        </p:nvSpPr>
        <p:spPr>
          <a:xfrm>
            <a:off x="161843" y="178812"/>
            <a:ext cx="11868313" cy="7090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TH" sz="4000" b="1" dirty="0">
                <a:solidFill>
                  <a:schemeClr val="tx1"/>
                </a:solidFill>
              </a:rPr>
              <a:t>III.	</a:t>
            </a:r>
            <a:r>
              <a:rPr lang="en-US" sz="4000" b="1" dirty="0">
                <a:solidFill>
                  <a:schemeClr val="tx1"/>
                </a:solidFill>
              </a:rPr>
              <a:t>Activities/</a:t>
            </a:r>
            <a:r>
              <a:rPr lang="en-US" sz="4000" b="1" dirty="0" err="1">
                <a:solidFill>
                  <a:schemeClr val="tx1"/>
                </a:solidFill>
              </a:rPr>
              <a:t>Exaplantions</a:t>
            </a:r>
            <a:endParaRPr lang="en-US" sz="4000" b="1" dirty="0">
              <a:solidFill>
                <a:schemeClr val="tx1"/>
              </a:solidFill>
            </a:endParaRPr>
          </a:p>
        </p:txBody>
      </p:sp>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000353"/>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	Interview checklist</a:t>
            </a:r>
            <a:endParaRPr lang="en-US" sz="3200" dirty="0">
              <a:solidFill>
                <a:schemeClr val="tx1"/>
              </a:solidFill>
            </a:endParaRPr>
          </a:p>
        </p:txBody>
      </p:sp>
      <p:sp>
        <p:nvSpPr>
          <p:cNvPr id="7" name="Rectangle 6">
            <a:extLst>
              <a:ext uri="{FF2B5EF4-FFF2-40B4-BE49-F238E27FC236}">
                <a16:creationId xmlns:a16="http://schemas.microsoft.com/office/drawing/2014/main" id="{E071E92F-91B0-EE42-9410-3417F39F9045}"/>
              </a:ext>
            </a:extLst>
          </p:cNvPr>
          <p:cNvSpPr/>
          <p:nvPr/>
        </p:nvSpPr>
        <p:spPr>
          <a:xfrm>
            <a:off x="161842" y="2456795"/>
            <a:ext cx="11868313" cy="4401205"/>
          </a:xfrm>
          <a:prstGeom prst="rect">
            <a:avLst/>
          </a:prstGeom>
          <a:blipFill>
            <a:blip r:embed="rId3">
              <a:alphaModFix amt="50000"/>
            </a:blip>
            <a:tile tx="0" ty="0" sx="100000" sy="100000" flip="none" algn="tl"/>
          </a:blipFill>
          <a:ln w="15875">
            <a:solidFill>
              <a:schemeClr val="tx1"/>
            </a:solidFill>
          </a:ln>
        </p:spPr>
        <p:txBody>
          <a:bodyPr wrap="square">
            <a:spAutoFit/>
          </a:bodyPr>
          <a:lstStyle/>
          <a:p>
            <a:r>
              <a:rPr lang="en-US" sz="2800" dirty="0"/>
              <a:t>1. Could you tell us something about yourself?</a:t>
            </a:r>
          </a:p>
          <a:p>
            <a:r>
              <a:rPr lang="en-US" sz="2800" dirty="0"/>
              <a:t>2. What do you know a bout our company?</a:t>
            </a:r>
          </a:p>
          <a:p>
            <a:r>
              <a:rPr lang="en-US" sz="2800" dirty="0"/>
              <a:t>3. Why do you want to work for us?</a:t>
            </a:r>
          </a:p>
          <a:p>
            <a:r>
              <a:rPr lang="en-US" sz="2800" dirty="0"/>
              <a:t>4. What are your strengths?</a:t>
            </a:r>
          </a:p>
          <a:p>
            <a:r>
              <a:rPr lang="en-US" sz="2800" dirty="0"/>
              <a:t>5. What area can you improve?</a:t>
            </a:r>
          </a:p>
          <a:p>
            <a:r>
              <a:rPr lang="en-US" sz="2800" dirty="0"/>
              <a:t>6. What motivates you in work?</a:t>
            </a:r>
          </a:p>
          <a:p>
            <a:r>
              <a:rPr lang="en-US" sz="2800" dirty="0"/>
              <a:t>7. Have you worked in a team? What did you learn?</a:t>
            </a:r>
          </a:p>
          <a:p>
            <a:r>
              <a:rPr lang="en-US" sz="2800" dirty="0"/>
              <a:t>8. What are your communication skills like?</a:t>
            </a:r>
          </a:p>
          <a:p>
            <a:r>
              <a:rPr lang="en-US" sz="2800" dirty="0"/>
              <a:t>9. Where do you see yourself in five years' time?</a:t>
            </a:r>
          </a:p>
          <a:p>
            <a:r>
              <a:rPr lang="en-US" sz="2800" dirty="0"/>
              <a:t>10. Have you got any questions?</a:t>
            </a:r>
          </a:p>
        </p:txBody>
      </p:sp>
      <p:sp>
        <p:nvSpPr>
          <p:cNvPr id="8" name="Rectangle 7">
            <a:extLst>
              <a:ext uri="{FF2B5EF4-FFF2-40B4-BE49-F238E27FC236}">
                <a16:creationId xmlns:a16="http://schemas.microsoft.com/office/drawing/2014/main" id="{33BA1DC4-957B-6D46-AEDE-1B3F3681B2B6}"/>
              </a:ext>
            </a:extLst>
          </p:cNvPr>
          <p:cNvSpPr/>
          <p:nvPr/>
        </p:nvSpPr>
        <p:spPr>
          <a:xfrm>
            <a:off x="171288" y="1876366"/>
            <a:ext cx="11858867" cy="584775"/>
          </a:xfrm>
          <a:prstGeom prst="rect">
            <a:avLst/>
          </a:prstGeom>
          <a:solidFill>
            <a:srgbClr val="FFFF00">
              <a:alpha val="35000"/>
            </a:srgbClr>
          </a:solidFill>
          <a:ln w="19050">
            <a:solidFill>
              <a:schemeClr val="tx1"/>
            </a:solidFill>
          </a:ln>
        </p:spPr>
        <p:txBody>
          <a:bodyPr wrap="square" anchor="ctr">
            <a:spAutoFit/>
          </a:bodyPr>
          <a:lstStyle/>
          <a:p>
            <a:r>
              <a:rPr lang="en-US" sz="3200" b="1" dirty="0"/>
              <a:t>Interview checklist</a:t>
            </a:r>
          </a:p>
        </p:txBody>
      </p:sp>
    </p:spTree>
    <p:extLst>
      <p:ext uri="{BB962C8B-B14F-4D97-AF65-F5344CB8AC3E}">
        <p14:creationId xmlns:p14="http://schemas.microsoft.com/office/powerpoint/2010/main" val="2166451901"/>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66607"/>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3.2	Top tips for interviews</a:t>
            </a:r>
            <a:endParaRPr lang="en-US" sz="3200" dirty="0">
              <a:solidFill>
                <a:schemeClr val="tx1"/>
              </a:solidFill>
            </a:endParaRPr>
          </a:p>
        </p:txBody>
      </p:sp>
      <p:sp>
        <p:nvSpPr>
          <p:cNvPr id="7" name="Rectangle 6">
            <a:extLst>
              <a:ext uri="{FF2B5EF4-FFF2-40B4-BE49-F238E27FC236}">
                <a16:creationId xmlns:a16="http://schemas.microsoft.com/office/drawing/2014/main" id="{E071E92F-91B0-EE42-9410-3417F39F9045}"/>
              </a:ext>
            </a:extLst>
          </p:cNvPr>
          <p:cNvSpPr/>
          <p:nvPr/>
        </p:nvSpPr>
        <p:spPr>
          <a:xfrm>
            <a:off x="171288" y="1154752"/>
            <a:ext cx="11868313" cy="4401205"/>
          </a:xfrm>
          <a:prstGeom prst="rect">
            <a:avLst/>
          </a:prstGeom>
          <a:blipFill>
            <a:blip r:embed="rId3">
              <a:alphaModFix amt="50000"/>
            </a:blip>
            <a:tile tx="0" ty="0" sx="100000" sy="100000" flip="none" algn="tl"/>
          </a:blipFill>
          <a:ln w="15875">
            <a:solidFill>
              <a:schemeClr val="tx1"/>
            </a:solidFill>
          </a:ln>
        </p:spPr>
        <p:txBody>
          <a:bodyPr wrap="square">
            <a:spAutoFit/>
          </a:bodyPr>
          <a:lstStyle/>
          <a:p>
            <a:pPr marL="457200" indent="-457200">
              <a:buFont typeface="Lucida Grande" panose="020B0600040502020204" pitchFamily="34" charset="0"/>
              <a:buChar char="◇"/>
            </a:pPr>
            <a:r>
              <a:rPr lang="en-US" sz="2800" dirty="0"/>
              <a:t>Top tips for interviews</a:t>
            </a:r>
          </a:p>
          <a:p>
            <a:pPr marL="457200" indent="-457200">
              <a:buFont typeface="Lucida Grande" panose="020B0600040502020204" pitchFamily="34" charset="0"/>
              <a:buChar char="◇"/>
            </a:pPr>
            <a:r>
              <a:rPr lang="en-US" sz="2800" dirty="0"/>
              <a:t>Plan your answers to questions from the checklist.</a:t>
            </a:r>
          </a:p>
          <a:p>
            <a:pPr marL="457200" indent="-457200">
              <a:buFont typeface="Lucida Grande" panose="020B0600040502020204" pitchFamily="34" charset="0"/>
              <a:buChar char="◇"/>
            </a:pPr>
            <a:r>
              <a:rPr lang="en-US" sz="2800" dirty="0"/>
              <a:t>Practice the interview with a friend.</a:t>
            </a:r>
          </a:p>
          <a:p>
            <a:pPr marL="457200" indent="-457200">
              <a:buFont typeface="Lucida Grande" panose="020B0600040502020204" pitchFamily="34" charset="0"/>
              <a:buChar char="◇"/>
            </a:pPr>
            <a:r>
              <a:rPr lang="en-US" sz="2800" dirty="0"/>
              <a:t>Research the company before the interview.</a:t>
            </a:r>
          </a:p>
          <a:p>
            <a:pPr marL="457200" indent="-457200">
              <a:buFont typeface="Lucida Grande" panose="020B0600040502020204" pitchFamily="34" charset="0"/>
              <a:buChar char="◇"/>
            </a:pPr>
            <a:r>
              <a:rPr lang="en-US" sz="2800" dirty="0"/>
              <a:t>Check the location of the interview.</a:t>
            </a:r>
          </a:p>
          <a:p>
            <a:pPr marL="457200" indent="-457200">
              <a:buFont typeface="Lucida Grande" panose="020B0600040502020204" pitchFamily="34" charset="0"/>
              <a:buChar char="◇"/>
            </a:pPr>
            <a:r>
              <a:rPr lang="en-US" sz="2800" dirty="0"/>
              <a:t>Dress for success.</a:t>
            </a:r>
          </a:p>
          <a:p>
            <a:pPr marL="457200" indent="-457200">
              <a:buFont typeface="Lucida Grande" panose="020B0600040502020204" pitchFamily="34" charset="0"/>
              <a:buChar char="◇"/>
            </a:pPr>
            <a:r>
              <a:rPr lang="en-US" sz="2800" dirty="0"/>
              <a:t>Arrive 15 minutes before the interview.</a:t>
            </a:r>
          </a:p>
          <a:p>
            <a:pPr marL="457200" indent="-457200">
              <a:buFont typeface="Lucida Grande" panose="020B0600040502020204" pitchFamily="34" charset="0"/>
              <a:buChar char="◇"/>
            </a:pPr>
            <a:r>
              <a:rPr lang="en-US" sz="2800" dirty="0"/>
              <a:t>Bring a portfolio with diplomas, job references, examples from your work, etc.</a:t>
            </a:r>
          </a:p>
          <a:p>
            <a:pPr marL="457200" indent="-457200">
              <a:buFont typeface="Lucida Grande" panose="020B0600040502020204" pitchFamily="34" charset="0"/>
              <a:buChar char="◇"/>
            </a:pPr>
            <a:r>
              <a:rPr lang="en-US" sz="2800" dirty="0"/>
              <a:t>Think of some questions to ask at the end of the interview.</a:t>
            </a:r>
          </a:p>
        </p:txBody>
      </p:sp>
      <p:sp>
        <p:nvSpPr>
          <p:cNvPr id="8" name="Rectangle 7">
            <a:extLst>
              <a:ext uri="{FF2B5EF4-FFF2-40B4-BE49-F238E27FC236}">
                <a16:creationId xmlns:a16="http://schemas.microsoft.com/office/drawing/2014/main" id="{33BA1DC4-957B-6D46-AEDE-1B3F3681B2B6}"/>
              </a:ext>
            </a:extLst>
          </p:cNvPr>
          <p:cNvSpPr/>
          <p:nvPr/>
        </p:nvSpPr>
        <p:spPr>
          <a:xfrm>
            <a:off x="180734" y="5872818"/>
            <a:ext cx="11858867" cy="584775"/>
          </a:xfrm>
          <a:prstGeom prst="rect">
            <a:avLst/>
          </a:prstGeom>
          <a:solidFill>
            <a:srgbClr val="C00000">
              <a:alpha val="48000"/>
            </a:srgbClr>
          </a:solidFill>
          <a:ln w="19050">
            <a:solidFill>
              <a:schemeClr val="tx1"/>
            </a:solidFill>
          </a:ln>
        </p:spPr>
        <p:txBody>
          <a:bodyPr wrap="square" anchor="ctr">
            <a:spAutoFit/>
          </a:bodyPr>
          <a:lstStyle/>
          <a:p>
            <a:r>
              <a:rPr lang="en-US" sz="3200" b="1" i="1" u="sng" dirty="0"/>
              <a:t>Note: More exercises are shown on pages 137 &amp; 138  </a:t>
            </a:r>
            <a:endParaRPr lang="en-US" sz="3200" b="1" dirty="0"/>
          </a:p>
        </p:txBody>
      </p:sp>
    </p:spTree>
    <p:extLst>
      <p:ext uri="{BB962C8B-B14F-4D97-AF65-F5344CB8AC3E}">
        <p14:creationId xmlns:p14="http://schemas.microsoft.com/office/powerpoint/2010/main" val="358810838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66607"/>
            <a:ext cx="11858868" cy="709076"/>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3.3	Reading skill: Active reading </a:t>
            </a:r>
            <a:endParaRPr lang="en-US" sz="3200" dirty="0">
              <a:solidFill>
                <a:schemeClr val="tx1"/>
              </a:solidFill>
            </a:endParaRPr>
          </a:p>
        </p:txBody>
      </p:sp>
      <p:sp>
        <p:nvSpPr>
          <p:cNvPr id="8" name="Rectangle 7">
            <a:extLst>
              <a:ext uri="{FF2B5EF4-FFF2-40B4-BE49-F238E27FC236}">
                <a16:creationId xmlns:a16="http://schemas.microsoft.com/office/drawing/2014/main" id="{33BA1DC4-957B-6D46-AEDE-1B3F3681B2B6}"/>
              </a:ext>
            </a:extLst>
          </p:cNvPr>
          <p:cNvSpPr/>
          <p:nvPr/>
        </p:nvSpPr>
        <p:spPr>
          <a:xfrm>
            <a:off x="166566" y="5497197"/>
            <a:ext cx="11858867" cy="1077218"/>
          </a:xfrm>
          <a:prstGeom prst="rect">
            <a:avLst/>
          </a:prstGeom>
          <a:solidFill>
            <a:srgbClr val="C00000">
              <a:alpha val="48000"/>
            </a:srgbClr>
          </a:solidFill>
          <a:ln w="19050">
            <a:solidFill>
              <a:schemeClr val="tx1"/>
            </a:solidFill>
          </a:ln>
        </p:spPr>
        <p:txBody>
          <a:bodyPr wrap="square" anchor="ctr">
            <a:spAutoFit/>
          </a:bodyPr>
          <a:lstStyle/>
          <a:p>
            <a:r>
              <a:rPr lang="en-US" sz="3200" b="1" i="1" u="sng" dirty="0"/>
              <a:t>Note: Students are required to focus one more exercises on pages 139 &amp; 140; A specific active reading textbook.  </a:t>
            </a:r>
            <a:endParaRPr lang="en-US" sz="3200" b="1" dirty="0"/>
          </a:p>
        </p:txBody>
      </p:sp>
      <p:sp>
        <p:nvSpPr>
          <p:cNvPr id="4" name="Rectangle 3">
            <a:extLst>
              <a:ext uri="{FF2B5EF4-FFF2-40B4-BE49-F238E27FC236}">
                <a16:creationId xmlns:a16="http://schemas.microsoft.com/office/drawing/2014/main" id="{E3F96000-A8CF-6542-A543-521A08BEF886}"/>
              </a:ext>
            </a:extLst>
          </p:cNvPr>
          <p:cNvSpPr/>
          <p:nvPr/>
        </p:nvSpPr>
        <p:spPr>
          <a:xfrm>
            <a:off x="166567" y="1218858"/>
            <a:ext cx="11858867" cy="4078039"/>
          </a:xfrm>
          <a:prstGeom prst="rect">
            <a:avLst/>
          </a:prstGeom>
          <a:blipFill>
            <a:blip r:embed="rId3">
              <a:alphaModFix amt="50000"/>
            </a:blip>
            <a:tile tx="0" ty="0" sx="100000" sy="100000" flip="none" algn="tl"/>
          </a:blipFill>
          <a:ln w="19050">
            <a:solidFill>
              <a:schemeClr val="tx1"/>
            </a:solidFill>
          </a:ln>
        </p:spPr>
        <p:txBody>
          <a:bodyPr wrap="square">
            <a:spAutoFit/>
          </a:bodyPr>
          <a:lstStyle/>
          <a:p>
            <a:pPr marL="285750" indent="-285750">
              <a:spcAft>
                <a:spcPts val="1200"/>
              </a:spcAft>
              <a:buFont typeface="Lucida Grande" panose="020B0600040502020204" pitchFamily="34" charset="0"/>
              <a:buChar char="◇"/>
            </a:pPr>
            <a:r>
              <a:rPr lang="en-US" sz="2800" dirty="0"/>
              <a:t>Most visitors to the town come on Saturday or Sunday, so applicants must </a:t>
            </a:r>
            <a:r>
              <a:rPr lang="en-US" sz="2800" i="1" dirty="0">
                <a:highlight>
                  <a:srgbClr val="C0C0C0"/>
                </a:highlight>
              </a:rPr>
              <a:t>be willing to work at the weekend.</a:t>
            </a:r>
          </a:p>
          <a:p>
            <a:pPr>
              <a:spcAft>
                <a:spcPts val="1200"/>
              </a:spcAft>
            </a:pPr>
            <a:r>
              <a:rPr lang="en-US" sz="2800" dirty="0"/>
              <a:t>	For example, </a:t>
            </a:r>
            <a:r>
              <a:rPr lang="en-US" sz="2800" i="1" u="sng" dirty="0"/>
              <a:t>I am willing to work at the weekend.</a:t>
            </a:r>
          </a:p>
          <a:p>
            <a:pPr marL="285750" indent="-285750">
              <a:spcAft>
                <a:spcPts val="600"/>
              </a:spcAft>
              <a:buFont typeface="Lucida Grande" panose="020B0600040502020204" pitchFamily="34" charset="0"/>
              <a:buChar char="◇"/>
            </a:pPr>
            <a:r>
              <a:rPr lang="en-US" sz="2800" dirty="0"/>
              <a:t>When you read a text, highlight the important information.</a:t>
            </a:r>
          </a:p>
          <a:p>
            <a:pPr>
              <a:spcAft>
                <a:spcPts val="1200"/>
              </a:spcAft>
            </a:pPr>
            <a:r>
              <a:rPr lang="en-US" sz="2800" dirty="0"/>
              <a:t>	For example, in a job advertisement, highlight the requirements. </a:t>
            </a:r>
          </a:p>
          <a:p>
            <a:pPr marL="285750" indent="-285750">
              <a:buFont typeface="Lucida Grande" panose="020B0600040502020204" pitchFamily="34" charset="0"/>
              <a:buChar char="◇"/>
            </a:pPr>
            <a:r>
              <a:rPr lang="en-US" sz="2800" dirty="0"/>
              <a:t>Then think: Can I meet these requirements?</a:t>
            </a:r>
          </a:p>
          <a:p>
            <a:pPr marL="285750" indent="-285750">
              <a:buFont typeface="Lucida Grande" panose="020B0600040502020204" pitchFamily="34" charset="0"/>
              <a:buChar char="◇"/>
            </a:pPr>
            <a:r>
              <a:rPr lang="en-US" sz="2800" dirty="0"/>
              <a:t>Read the advertisement opposite. Highlight the requirements.</a:t>
            </a:r>
          </a:p>
          <a:p>
            <a:pPr marL="285750" indent="-285750">
              <a:buFont typeface="Lucida Grande" panose="020B0600040502020204" pitchFamily="34" charset="0"/>
              <a:buChar char="◇"/>
            </a:pPr>
            <a:r>
              <a:rPr lang="en-US" sz="2800" dirty="0"/>
              <a:t>Could you apply for this job? Why/Why not?</a:t>
            </a:r>
          </a:p>
        </p:txBody>
      </p:sp>
    </p:spTree>
    <p:extLst>
      <p:ext uri="{BB962C8B-B14F-4D97-AF65-F5344CB8AC3E}">
        <p14:creationId xmlns:p14="http://schemas.microsoft.com/office/powerpoint/2010/main" val="326646992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17464"/>
            <a:ext cx="11858868"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3.4	Grammar for reading: Understanding long subjects</a:t>
            </a:r>
            <a:endParaRPr lang="en-US" sz="3200" dirty="0">
              <a:solidFill>
                <a:schemeClr val="tx1"/>
              </a:solidFill>
            </a:endParaRPr>
          </a:p>
        </p:txBody>
      </p:sp>
      <p:pic>
        <p:nvPicPr>
          <p:cNvPr id="3" name="Picture 2">
            <a:extLst>
              <a:ext uri="{FF2B5EF4-FFF2-40B4-BE49-F238E27FC236}">
                <a16:creationId xmlns:a16="http://schemas.microsoft.com/office/drawing/2014/main" id="{39DD1BE5-D624-EE47-8BFC-B45B0956B4C9}"/>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Lst>
          </a:blip>
          <a:stretch>
            <a:fillRect/>
          </a:stretch>
        </p:blipFill>
        <p:spPr>
          <a:xfrm>
            <a:off x="171288" y="1643063"/>
            <a:ext cx="11863472" cy="3500437"/>
          </a:xfrm>
          <a:prstGeom prst="rect">
            <a:avLst/>
          </a:prstGeom>
        </p:spPr>
      </p:pic>
    </p:spTree>
    <p:extLst>
      <p:ext uri="{BB962C8B-B14F-4D97-AF65-F5344CB8AC3E}">
        <p14:creationId xmlns:p14="http://schemas.microsoft.com/office/powerpoint/2010/main" val="2540826390"/>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71288" y="228757"/>
            <a:ext cx="11858868"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3.5	How to write a perfect CV</a:t>
            </a:r>
            <a:endParaRPr lang="en-US" sz="3200" dirty="0">
              <a:solidFill>
                <a:schemeClr val="tx1"/>
              </a:solidFill>
            </a:endParaRPr>
          </a:p>
        </p:txBody>
      </p:sp>
      <p:pic>
        <p:nvPicPr>
          <p:cNvPr id="5" name="Picture 4">
            <a:extLst>
              <a:ext uri="{FF2B5EF4-FFF2-40B4-BE49-F238E27FC236}">
                <a16:creationId xmlns:a16="http://schemas.microsoft.com/office/drawing/2014/main" id="{EDE6E882-DBD0-344D-9A51-001A2496B45C}"/>
              </a:ext>
            </a:extLst>
          </p:cNvPr>
          <p:cNvPicPr>
            <a:picLocks noChangeAspect="1"/>
          </p:cNvPicPr>
          <p:nvPr/>
        </p:nvPicPr>
        <p:blipFill>
          <a:blip r:embed="rId3"/>
          <a:stretch>
            <a:fillRect/>
          </a:stretch>
        </p:blipFill>
        <p:spPr>
          <a:xfrm>
            <a:off x="171288" y="989210"/>
            <a:ext cx="11889275" cy="5268716"/>
          </a:xfrm>
          <a:prstGeom prst="rect">
            <a:avLst/>
          </a:prstGeom>
        </p:spPr>
      </p:pic>
    </p:spTree>
    <p:extLst>
      <p:ext uri="{BB962C8B-B14F-4D97-AF65-F5344CB8AC3E}">
        <p14:creationId xmlns:p14="http://schemas.microsoft.com/office/powerpoint/2010/main" val="62397834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428624" y="71439"/>
            <a:ext cx="11258551"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3.6	Listening skill: Recognizing signposts</a:t>
            </a:r>
            <a:endParaRPr lang="en-US" sz="3200" dirty="0">
              <a:solidFill>
                <a:schemeClr val="tx1"/>
              </a:solidFill>
            </a:endParaRPr>
          </a:p>
        </p:txBody>
      </p:sp>
      <p:pic>
        <p:nvPicPr>
          <p:cNvPr id="3" name="Picture 2">
            <a:extLst>
              <a:ext uri="{FF2B5EF4-FFF2-40B4-BE49-F238E27FC236}">
                <a16:creationId xmlns:a16="http://schemas.microsoft.com/office/drawing/2014/main" id="{07278D6B-CFCD-EC4D-82A1-E3256D6A8330}"/>
              </a:ext>
            </a:extLst>
          </p:cNvPr>
          <p:cNvPicPr>
            <a:picLocks noChangeAspect="1"/>
          </p:cNvPicPr>
          <p:nvPr/>
        </p:nvPicPr>
        <p:blipFill>
          <a:blip r:embed="rId3"/>
          <a:stretch>
            <a:fillRect/>
          </a:stretch>
        </p:blipFill>
        <p:spPr>
          <a:xfrm>
            <a:off x="428625" y="1228724"/>
            <a:ext cx="7986713" cy="5598726"/>
          </a:xfrm>
          <a:prstGeom prst="rect">
            <a:avLst/>
          </a:prstGeom>
        </p:spPr>
      </p:pic>
    </p:spTree>
    <p:extLst>
      <p:ext uri="{BB962C8B-B14F-4D97-AF65-F5344CB8AC3E}">
        <p14:creationId xmlns:p14="http://schemas.microsoft.com/office/powerpoint/2010/main" val="158348974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428624" y="308670"/>
            <a:ext cx="11387139"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3.7	Grammar for listening: Recognizing two-part signposts</a:t>
            </a:r>
          </a:p>
        </p:txBody>
      </p:sp>
      <p:pic>
        <p:nvPicPr>
          <p:cNvPr id="4" name="Picture 3">
            <a:extLst>
              <a:ext uri="{FF2B5EF4-FFF2-40B4-BE49-F238E27FC236}">
                <a16:creationId xmlns:a16="http://schemas.microsoft.com/office/drawing/2014/main" id="{968997BA-7CAE-8846-B827-14A4788D4763}"/>
              </a:ext>
            </a:extLst>
          </p:cNvPr>
          <p:cNvPicPr>
            <a:picLocks noChangeAspect="1"/>
          </p:cNvPicPr>
          <p:nvPr/>
        </p:nvPicPr>
        <p:blipFill>
          <a:blip r:embed="rId3"/>
          <a:stretch>
            <a:fillRect/>
          </a:stretch>
        </p:blipFill>
        <p:spPr>
          <a:xfrm>
            <a:off x="367859" y="1600200"/>
            <a:ext cx="11447904" cy="2571750"/>
          </a:xfrm>
          <a:prstGeom prst="rect">
            <a:avLst/>
          </a:prstGeom>
        </p:spPr>
      </p:pic>
      <p:sp>
        <p:nvSpPr>
          <p:cNvPr id="7" name="Rectangle 6">
            <a:extLst>
              <a:ext uri="{FF2B5EF4-FFF2-40B4-BE49-F238E27FC236}">
                <a16:creationId xmlns:a16="http://schemas.microsoft.com/office/drawing/2014/main" id="{E3339E92-27A2-8D41-B5F4-07B677A1A2CA}"/>
              </a:ext>
            </a:extLst>
          </p:cNvPr>
          <p:cNvSpPr/>
          <p:nvPr/>
        </p:nvSpPr>
        <p:spPr>
          <a:xfrm>
            <a:off x="367859" y="4657044"/>
            <a:ext cx="11447904" cy="1538883"/>
          </a:xfrm>
          <a:prstGeom prst="rect">
            <a:avLst/>
          </a:prstGeom>
          <a:solidFill>
            <a:srgbClr val="C00000">
              <a:alpha val="48000"/>
            </a:srgbClr>
          </a:solidFill>
          <a:ln w="19050">
            <a:solidFill>
              <a:schemeClr val="tx1"/>
            </a:solidFill>
          </a:ln>
        </p:spPr>
        <p:txBody>
          <a:bodyPr wrap="square" anchor="ctr">
            <a:spAutoFit/>
          </a:bodyPr>
          <a:lstStyle/>
          <a:p>
            <a:pPr>
              <a:spcAft>
                <a:spcPts val="1200"/>
              </a:spcAft>
            </a:pPr>
            <a:r>
              <a:rPr lang="en-US" sz="2800" b="1" i="1" u="sng" dirty="0"/>
              <a:t>Note:</a:t>
            </a:r>
          </a:p>
          <a:p>
            <a:pPr>
              <a:spcAft>
                <a:spcPts val="1200"/>
              </a:spcAft>
            </a:pPr>
            <a:r>
              <a:rPr lang="en-US" sz="2800" dirty="0"/>
              <a:t>Some signposts have two parts. If you hear the first part, you can prepare for the second part.</a:t>
            </a:r>
          </a:p>
        </p:txBody>
      </p:sp>
    </p:spTree>
    <p:extLst>
      <p:ext uri="{BB962C8B-B14F-4D97-AF65-F5344CB8AC3E}">
        <p14:creationId xmlns:p14="http://schemas.microsoft.com/office/powerpoint/2010/main" val="2519488841"/>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458388" y="88702"/>
            <a:ext cx="11387139" cy="1077218"/>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3.8	Speaking skill: Giving yourself time to think</a:t>
            </a:r>
          </a:p>
        </p:txBody>
      </p:sp>
      <p:sp>
        <p:nvSpPr>
          <p:cNvPr id="5" name="Rectangle 4">
            <a:extLst>
              <a:ext uri="{FF2B5EF4-FFF2-40B4-BE49-F238E27FC236}">
                <a16:creationId xmlns:a16="http://schemas.microsoft.com/office/drawing/2014/main" id="{7312E52B-BC8A-DA4B-A4B9-20FE04EEC2B8}"/>
              </a:ext>
            </a:extLst>
          </p:cNvPr>
          <p:cNvSpPr/>
          <p:nvPr/>
        </p:nvSpPr>
        <p:spPr>
          <a:xfrm>
            <a:off x="346469" y="4367720"/>
            <a:ext cx="11499056" cy="2400657"/>
          </a:xfrm>
          <a:prstGeom prst="rect">
            <a:avLst/>
          </a:prstGeom>
          <a:blipFill dpi="0" rotWithShape="1">
            <a:blip r:embed="rId3"/>
            <a:srcRect/>
            <a:tile tx="0" ty="0" sx="100000" sy="100000" flip="none" algn="tl"/>
          </a:blipFill>
          <a:ln w="19050">
            <a:solidFill>
              <a:schemeClr val="tx1"/>
            </a:solidFill>
          </a:ln>
        </p:spPr>
        <p:txBody>
          <a:bodyPr wrap="square">
            <a:spAutoFit/>
          </a:bodyPr>
          <a:lstStyle/>
          <a:p>
            <a:pPr>
              <a:spcAft>
                <a:spcPts val="1200"/>
              </a:spcAft>
            </a:pPr>
            <a:r>
              <a:rPr lang="en-US" sz="2800" dirty="0" err="1"/>
              <a:t>Neela</a:t>
            </a:r>
            <a:r>
              <a:rPr lang="en-US" sz="2800" dirty="0"/>
              <a:t>:		</a:t>
            </a:r>
            <a:r>
              <a:rPr lang="en-US" sz="2800" i="1" dirty="0"/>
              <a:t>Um ... I ... </a:t>
            </a:r>
            <a:r>
              <a:rPr lang="en-US" sz="2800" i="1" dirty="0" err="1"/>
              <a:t>er</a:t>
            </a:r>
            <a:r>
              <a:rPr lang="en-US" sz="2800" i="1" dirty="0"/>
              <a:t> ... went to Spain, you know, on holiday last 				year. I love cats. I've got ... </a:t>
            </a:r>
            <a:r>
              <a:rPr lang="en-US" sz="2800" i="1" dirty="0" err="1"/>
              <a:t>er</a:t>
            </a:r>
            <a:r>
              <a:rPr lang="en-US" sz="2800" i="1" dirty="0"/>
              <a:t> ... like, two. </a:t>
            </a:r>
          </a:p>
          <a:p>
            <a:pPr>
              <a:spcAft>
                <a:spcPts val="1200"/>
              </a:spcAft>
            </a:pPr>
            <a:r>
              <a:rPr lang="en-US" sz="2800" dirty="0"/>
              <a:t>Stefan:		</a:t>
            </a:r>
            <a:r>
              <a:rPr lang="en-US" sz="2800" i="1" dirty="0"/>
              <a:t>I worked in a series of hotels in the past two years and, 					also, ... let me think ... for a restaurant chain the year 					before. What else? Oh, yes. I can speak English well. </a:t>
            </a:r>
          </a:p>
        </p:txBody>
      </p:sp>
      <p:sp>
        <p:nvSpPr>
          <p:cNvPr id="6" name="Rectangle 5">
            <a:extLst>
              <a:ext uri="{FF2B5EF4-FFF2-40B4-BE49-F238E27FC236}">
                <a16:creationId xmlns:a16="http://schemas.microsoft.com/office/drawing/2014/main" id="{8B5228BE-2E3F-7748-B40C-69C92A8B29BA}"/>
              </a:ext>
            </a:extLst>
          </p:cNvPr>
          <p:cNvSpPr/>
          <p:nvPr/>
        </p:nvSpPr>
        <p:spPr>
          <a:xfrm>
            <a:off x="214308" y="2642118"/>
            <a:ext cx="11763377" cy="1002913"/>
          </a:xfrm>
          <a:prstGeom prst="rect">
            <a:avLst/>
          </a:prstGeom>
          <a:gradFill flip="none" rotWithShape="1">
            <a:gsLst>
              <a:gs pos="80000">
                <a:srgbClr val="6EAEB8"/>
              </a:gs>
              <a:gs pos="100000">
                <a:srgbClr val="79B4BE"/>
              </a:gs>
              <a:gs pos="8000">
                <a:srgbClr val="90C1C9"/>
              </a:gs>
              <a:gs pos="0">
                <a:schemeClr val="accent5">
                  <a:lumMod val="40000"/>
                  <a:lumOff val="60000"/>
                </a:schemeClr>
              </a:gs>
              <a:gs pos="89000">
                <a:schemeClr val="accent5">
                  <a:lumMod val="95000"/>
                  <a:lumOff val="5000"/>
                </a:schemeClr>
              </a:gs>
            </a:gsLst>
            <a:path path="circle">
              <a:fillToRect r="100000" b="100000"/>
            </a:path>
            <a:tileRect l="-100000" t="-100000"/>
          </a:gradFill>
          <a:ln w="19050">
            <a:solidFill>
              <a:schemeClr val="tx1"/>
            </a:solidFill>
          </a:ln>
        </p:spPr>
        <p:txBody>
          <a:bodyPr wrap="square" anchor="ctr">
            <a:noAutofit/>
          </a:bodyPr>
          <a:lstStyle/>
          <a:p>
            <a:pPr marL="342900" indent="-342900">
              <a:buFont typeface="Lucida Grande" panose="020B0600040502020204" pitchFamily="34" charset="0"/>
              <a:buChar char="◇"/>
            </a:pPr>
            <a:r>
              <a:rPr lang="en-US" sz="2800" dirty="0"/>
              <a:t>Poor speakers in English, such as </a:t>
            </a:r>
            <a:r>
              <a:rPr lang="en-US" sz="2800" dirty="0" err="1"/>
              <a:t>Neela</a:t>
            </a:r>
            <a:r>
              <a:rPr lang="en-US" sz="2800" dirty="0"/>
              <a:t>, use </a:t>
            </a:r>
            <a:r>
              <a:rPr lang="en-US" sz="2800" i="1" dirty="0"/>
              <a:t>um, </a:t>
            </a:r>
            <a:r>
              <a:rPr lang="en-US" sz="2800" i="1" dirty="0" err="1"/>
              <a:t>er</a:t>
            </a:r>
            <a:r>
              <a:rPr lang="en-US" sz="2800" i="1" dirty="0"/>
              <a:t>, like, you know.</a:t>
            </a:r>
          </a:p>
          <a:p>
            <a:pPr marL="342900" indent="-342900">
              <a:buFont typeface="Lucida Grande" panose="020B0600040502020204" pitchFamily="34" charset="0"/>
              <a:buChar char="◇"/>
            </a:pPr>
            <a:r>
              <a:rPr lang="en-US" sz="2800" dirty="0"/>
              <a:t>Good speakers, like Stefan, use </a:t>
            </a:r>
            <a:r>
              <a:rPr lang="en-US" sz="2800" i="1" dirty="0"/>
              <a:t>Let me think, What else? Oh, yes. </a:t>
            </a:r>
            <a:endParaRPr lang="en-TH" sz="2800" i="1" dirty="0"/>
          </a:p>
        </p:txBody>
      </p:sp>
      <p:sp>
        <p:nvSpPr>
          <p:cNvPr id="8" name="Rectangle 7">
            <a:extLst>
              <a:ext uri="{FF2B5EF4-FFF2-40B4-BE49-F238E27FC236}">
                <a16:creationId xmlns:a16="http://schemas.microsoft.com/office/drawing/2014/main" id="{E3546CF2-84E5-244A-AA52-2D5E803E22F3}"/>
              </a:ext>
            </a:extLst>
          </p:cNvPr>
          <p:cNvSpPr/>
          <p:nvPr/>
        </p:nvSpPr>
        <p:spPr>
          <a:xfrm>
            <a:off x="1562544" y="1349271"/>
            <a:ext cx="9066906" cy="523220"/>
          </a:xfrm>
          <a:prstGeom prst="rect">
            <a:avLst/>
          </a:prstGeom>
          <a:solidFill>
            <a:srgbClr val="FFFF00">
              <a:alpha val="70000"/>
            </a:srgbClr>
          </a:solidFill>
          <a:ln w="19050">
            <a:solidFill>
              <a:schemeClr val="tx1"/>
            </a:solidFill>
          </a:ln>
        </p:spPr>
        <p:txBody>
          <a:bodyPr wrap="none">
            <a:spAutoFit/>
          </a:bodyPr>
          <a:lstStyle/>
          <a:p>
            <a:pPr algn="ctr"/>
            <a:r>
              <a:rPr lang="en-US" sz="2800" b="1" dirty="0"/>
              <a:t>Everybody needs time to think in an interview. </a:t>
            </a:r>
          </a:p>
        </p:txBody>
      </p:sp>
      <p:sp>
        <p:nvSpPr>
          <p:cNvPr id="10" name="Right Arrow 9">
            <a:extLst>
              <a:ext uri="{FF2B5EF4-FFF2-40B4-BE49-F238E27FC236}">
                <a16:creationId xmlns:a16="http://schemas.microsoft.com/office/drawing/2014/main" id="{DBC88CD0-4115-8C46-A5F0-9E3DE807314F}"/>
              </a:ext>
            </a:extLst>
          </p:cNvPr>
          <p:cNvSpPr/>
          <p:nvPr/>
        </p:nvSpPr>
        <p:spPr>
          <a:xfrm rot="5400000">
            <a:off x="5759330" y="2011671"/>
            <a:ext cx="673334"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
        <p:nvSpPr>
          <p:cNvPr id="11" name="Right Arrow 10">
            <a:extLst>
              <a:ext uri="{FF2B5EF4-FFF2-40B4-BE49-F238E27FC236}">
                <a16:creationId xmlns:a16="http://schemas.microsoft.com/office/drawing/2014/main" id="{4D2C4A87-1817-DE4C-B70D-5B85E4984B63}"/>
              </a:ext>
            </a:extLst>
          </p:cNvPr>
          <p:cNvSpPr/>
          <p:nvPr/>
        </p:nvSpPr>
        <p:spPr>
          <a:xfrm rot="5400000">
            <a:off x="5759328" y="3796462"/>
            <a:ext cx="673334" cy="434115"/>
          </a:xfrm>
          <a:prstGeom prst="rightArrow">
            <a:avLst>
              <a:gd name="adj1" fmla="val 21439"/>
              <a:gd name="adj2" fmla="val 64280"/>
            </a:avLst>
          </a:prstGeom>
          <a:solidFill>
            <a:srgbClr val="C00000">
              <a:alpha val="46000"/>
            </a:srgbClr>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TH" sz="2000" b="1" dirty="0">
              <a:solidFill>
                <a:schemeClr val="bg1"/>
              </a:solidFill>
              <a:highlight>
                <a:srgbClr val="FF0000"/>
              </a:highlight>
            </a:endParaRPr>
          </a:p>
        </p:txBody>
      </p:sp>
    </p:spTree>
    <p:extLst>
      <p:ext uri="{BB962C8B-B14F-4D97-AF65-F5344CB8AC3E}">
        <p14:creationId xmlns:p14="http://schemas.microsoft.com/office/powerpoint/2010/main" val="238361176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6568" y="262571"/>
            <a:ext cx="11858866"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3.9 Pronunciation: Emphasizing 	</a:t>
            </a:r>
          </a:p>
        </p:txBody>
      </p:sp>
      <p:pic>
        <p:nvPicPr>
          <p:cNvPr id="3" name="Picture 2">
            <a:extLst>
              <a:ext uri="{FF2B5EF4-FFF2-40B4-BE49-F238E27FC236}">
                <a16:creationId xmlns:a16="http://schemas.microsoft.com/office/drawing/2014/main" id="{94DBD3CC-F12A-924B-8EC4-41F6CCD24CE2}"/>
              </a:ext>
            </a:extLst>
          </p:cNvPr>
          <p:cNvPicPr>
            <a:picLocks noChangeAspect="1"/>
          </p:cNvPicPr>
          <p:nvPr/>
        </p:nvPicPr>
        <p:blipFill>
          <a:blip r:embed="rId3"/>
          <a:stretch>
            <a:fillRect/>
          </a:stretch>
        </p:blipFill>
        <p:spPr>
          <a:xfrm>
            <a:off x="166567" y="1181747"/>
            <a:ext cx="7753577" cy="4973583"/>
          </a:xfrm>
          <a:prstGeom prst="rect">
            <a:avLst/>
          </a:prstGeom>
        </p:spPr>
      </p:pic>
      <p:sp>
        <p:nvSpPr>
          <p:cNvPr id="12" name="Rectangle 11">
            <a:extLst>
              <a:ext uri="{FF2B5EF4-FFF2-40B4-BE49-F238E27FC236}">
                <a16:creationId xmlns:a16="http://schemas.microsoft.com/office/drawing/2014/main" id="{110C2097-6819-8B45-AA7B-1ABC89D09D27}"/>
              </a:ext>
            </a:extLst>
          </p:cNvPr>
          <p:cNvSpPr/>
          <p:nvPr/>
        </p:nvSpPr>
        <p:spPr>
          <a:xfrm>
            <a:off x="9520236" y="1098605"/>
            <a:ext cx="2505197" cy="5139869"/>
          </a:xfrm>
          <a:prstGeom prst="rect">
            <a:avLst/>
          </a:prstGeom>
          <a:solidFill>
            <a:srgbClr val="C00000">
              <a:alpha val="48000"/>
            </a:srgbClr>
          </a:solidFill>
          <a:ln w="19050">
            <a:solidFill>
              <a:schemeClr val="tx1"/>
            </a:solidFill>
          </a:ln>
        </p:spPr>
        <p:txBody>
          <a:bodyPr wrap="square" anchor="ctr">
            <a:spAutoFit/>
          </a:bodyPr>
          <a:lstStyle/>
          <a:p>
            <a:pPr>
              <a:spcAft>
                <a:spcPts val="1200"/>
              </a:spcAft>
            </a:pPr>
            <a:r>
              <a:rPr lang="en-US" sz="2800" dirty="0"/>
              <a:t>To acquire this skill, students are required to do:</a:t>
            </a:r>
          </a:p>
          <a:p>
            <a:pPr marL="457200" indent="-457200">
              <a:spcAft>
                <a:spcPts val="1200"/>
              </a:spcAft>
              <a:buFont typeface="Lucida Grande" panose="020B0600040502020204" pitchFamily="34" charset="0"/>
              <a:buChar char="◇"/>
            </a:pPr>
            <a:r>
              <a:rPr lang="en-US" sz="2800" dirty="0">
                <a:highlight>
                  <a:srgbClr val="FFFF00"/>
                </a:highlight>
              </a:rPr>
              <a:t>Listen and repeat the sentences.</a:t>
            </a:r>
          </a:p>
          <a:p>
            <a:pPr marL="457200" indent="-457200">
              <a:spcAft>
                <a:spcPts val="1200"/>
              </a:spcAft>
              <a:buFont typeface="Lucida Grande" panose="020B0600040502020204" pitchFamily="34" charset="0"/>
              <a:buChar char="◇"/>
            </a:pPr>
            <a:r>
              <a:rPr lang="en-US" sz="2800" dirty="0">
                <a:highlight>
                  <a:srgbClr val="FFFF00"/>
                </a:highlight>
              </a:rPr>
              <a:t>Copy the stress and intonation.</a:t>
            </a:r>
          </a:p>
        </p:txBody>
      </p:sp>
      <p:sp>
        <p:nvSpPr>
          <p:cNvPr id="13" name="Left-Right Arrow 12">
            <a:extLst>
              <a:ext uri="{FF2B5EF4-FFF2-40B4-BE49-F238E27FC236}">
                <a16:creationId xmlns:a16="http://schemas.microsoft.com/office/drawing/2014/main" id="{0D8E4319-3900-6E4F-B00D-2D1D112EAA74}"/>
              </a:ext>
            </a:extLst>
          </p:cNvPr>
          <p:cNvSpPr/>
          <p:nvPr/>
        </p:nvSpPr>
        <p:spPr>
          <a:xfrm>
            <a:off x="7963008" y="3429000"/>
            <a:ext cx="1495319" cy="642938"/>
          </a:xfrm>
          <a:prstGeom prst="leftRightArrow">
            <a:avLst>
              <a:gd name="adj1" fmla="val 32222"/>
              <a:gd name="adj2" fmla="val 32222"/>
            </a:avLst>
          </a:prstGeom>
          <a:solidFill>
            <a:srgbClr val="FF0000">
              <a:alpha val="6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H" dirty="0"/>
          </a:p>
        </p:txBody>
      </p:sp>
    </p:spTree>
    <p:extLst>
      <p:ext uri="{BB962C8B-B14F-4D97-AF65-F5344CB8AC3E}">
        <p14:creationId xmlns:p14="http://schemas.microsoft.com/office/powerpoint/2010/main" val="381088666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7">
            <a:extLst>
              <a:ext uri="{FF2B5EF4-FFF2-40B4-BE49-F238E27FC236}">
                <a16:creationId xmlns:a16="http://schemas.microsoft.com/office/drawing/2014/main" id="{77149440-10F0-0E4E-8B52-DD9C66AD1750}"/>
              </a:ext>
            </a:extLst>
          </p:cNvPr>
          <p:cNvSpPr txBox="1">
            <a:spLocks/>
          </p:cNvSpPr>
          <p:nvPr/>
        </p:nvSpPr>
        <p:spPr>
          <a:xfrm>
            <a:off x="166567" y="777687"/>
            <a:ext cx="11858866" cy="584775"/>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ln w="12700" cmpd="thickThin">
            <a:solidFill>
              <a:schemeClr val="tx1"/>
            </a:solidFill>
          </a:ln>
          <a:effectLst>
            <a:outerShdw algn="ctr" rotWithShape="0">
              <a:srgbClr val="FFC000"/>
            </a:outerShdw>
          </a:effectLst>
        </p:spPr>
        <p:txBody>
          <a:bodyPr vert="horz" wrap="square" lIns="91440" tIns="45720" rIns="91440" bIns="45720" rtlCol="0" anchor="ctr" anchorCtr="0">
            <a:sp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1900" b="0" kern="1200" cap="all" spc="100" baseline="0">
                <a:solidFill>
                  <a:schemeClr val="accent2">
                    <a:lumMod val="75000"/>
                  </a:schemeClr>
                </a:solidFill>
                <a:latin typeface="+mn-lt"/>
                <a:ea typeface="+mn-ea"/>
                <a:cs typeface="+mn-cs"/>
              </a:defRPr>
            </a:lvl1pPr>
            <a:lvl2pPr marL="457200" indent="0" algn="l" defTabSz="914400" rtl="0" eaLnBrk="1" latinLnBrk="0" hangingPunct="1">
              <a:lnSpc>
                <a:spcPct val="100000"/>
              </a:lnSpc>
              <a:spcBef>
                <a:spcPts val="1000"/>
              </a:spcBef>
              <a:buClr>
                <a:schemeClr val="accent2"/>
              </a:buClr>
              <a:buFont typeface="Arial" panose="020B0604020202020204" pitchFamily="34" charset="0"/>
              <a:buNone/>
              <a:defRPr sz="1900" b="1" kern="1200">
                <a:solidFill>
                  <a:schemeClr val="tx1">
                    <a:lumMod val="85000"/>
                    <a:lumOff val="15000"/>
                  </a:schemeClr>
                </a:solidFill>
                <a:latin typeface="+mn-lt"/>
                <a:ea typeface="+mn-ea"/>
                <a:cs typeface="+mn-cs"/>
              </a:defRPr>
            </a:lvl2pPr>
            <a:lvl3pPr marL="914400" indent="0" algn="l" defTabSz="914400" rtl="0" eaLnBrk="1" latinLnBrk="0" hangingPunct="1">
              <a:lnSpc>
                <a:spcPct val="100000"/>
              </a:lnSpc>
              <a:spcBef>
                <a:spcPts val="1000"/>
              </a:spcBef>
              <a:buClr>
                <a:schemeClr val="accent2"/>
              </a:buClr>
              <a:buFont typeface="Arial" panose="020B0604020202020204" pitchFamily="34" charset="0"/>
              <a:buNone/>
              <a:defRPr sz="1800" b="1" kern="1200">
                <a:solidFill>
                  <a:schemeClr val="tx1">
                    <a:lumMod val="85000"/>
                    <a:lumOff val="15000"/>
                  </a:schemeClr>
                </a:solidFill>
                <a:latin typeface="+mn-lt"/>
                <a:ea typeface="+mn-ea"/>
                <a:cs typeface="+mn-cs"/>
              </a:defRPr>
            </a:lvl3pPr>
            <a:lvl4pPr marL="1371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4pPr>
            <a:lvl5pPr marL="18288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lumMod val="85000"/>
                    <a:lumOff val="15000"/>
                  </a:schemeClr>
                </a:solidFill>
                <a:latin typeface="+mn-lt"/>
                <a:ea typeface="+mn-ea"/>
                <a:cs typeface="+mn-cs"/>
              </a:defRPr>
            </a:lvl5pPr>
            <a:lvl6pPr marL="22860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1000"/>
              </a:spcBef>
              <a:buClr>
                <a:schemeClr val="accent2"/>
              </a:buClr>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8pPr>
            <a:lvl9pPr marL="3657600" indent="0" algn="l" defTabSz="914400" rtl="0" eaLnBrk="1" latinLnBrk="0" hangingPunct="1">
              <a:lnSpc>
                <a:spcPct val="100000"/>
              </a:lnSpc>
              <a:spcBef>
                <a:spcPts val="1000"/>
              </a:spcBef>
              <a:buClr>
                <a:schemeClr val="accent2"/>
              </a:buClr>
              <a:buFont typeface="Arial" panose="020B0604020202020204" pitchFamily="34" charset="0"/>
              <a:buNone/>
              <a:defRPr sz="1600" b="1" kern="1200" baseline="0">
                <a:solidFill>
                  <a:schemeClr val="tx1"/>
                </a:solidFill>
                <a:latin typeface="+mn-lt"/>
                <a:ea typeface="+mn-ea"/>
                <a:cs typeface="+mn-cs"/>
              </a:defRPr>
            </a:lvl9pPr>
          </a:lstStyle>
          <a:p>
            <a:pPr algn="l">
              <a:spcBef>
                <a:spcPts val="0"/>
              </a:spcBef>
            </a:pPr>
            <a:r>
              <a:rPr lang="en-US" sz="3200" b="1" dirty="0">
                <a:solidFill>
                  <a:schemeClr val="tx1"/>
                </a:solidFill>
              </a:rPr>
              <a:t>3.10 Assignment	</a:t>
            </a:r>
          </a:p>
        </p:txBody>
      </p:sp>
      <p:sp>
        <p:nvSpPr>
          <p:cNvPr id="2" name="Rectangle 1">
            <a:extLst>
              <a:ext uri="{FF2B5EF4-FFF2-40B4-BE49-F238E27FC236}">
                <a16:creationId xmlns:a16="http://schemas.microsoft.com/office/drawing/2014/main" id="{1AAEA674-6614-814B-BD89-AD9844461AB8}"/>
              </a:ext>
            </a:extLst>
          </p:cNvPr>
          <p:cNvSpPr/>
          <p:nvPr/>
        </p:nvSpPr>
        <p:spPr>
          <a:xfrm>
            <a:off x="166567" y="2294662"/>
            <a:ext cx="11858865" cy="3200876"/>
          </a:xfrm>
          <a:prstGeom prst="rect">
            <a:avLst/>
          </a:prstGeom>
          <a:blipFill>
            <a:blip r:embed="rId3">
              <a:alphaModFix amt="50000"/>
              <a:extLst>
                <a:ext uri="{BEBA8EAE-BF5A-486C-A8C5-ECC9F3942E4B}">
                  <a14:imgProps xmlns:a14="http://schemas.microsoft.com/office/drawing/2010/main">
                    <a14:imgLayer r:embed="rId4">
                      <a14:imgEffect>
                        <a14:brightnessContrast bright="9000"/>
                      </a14:imgEffect>
                    </a14:imgLayer>
                  </a14:imgProps>
                </a:ext>
              </a:extLst>
            </a:blip>
            <a:tile tx="0" ty="0" sx="100000" sy="100000" flip="none" algn="tl"/>
          </a:blipFill>
          <a:ln w="19050">
            <a:solidFill>
              <a:schemeClr val="tx1"/>
            </a:solidFill>
          </a:ln>
        </p:spPr>
        <p:txBody>
          <a:bodyPr wrap="square">
            <a:spAutoFit/>
          </a:bodyPr>
          <a:lstStyle/>
          <a:p>
            <a:pPr>
              <a:spcAft>
                <a:spcPts val="1200"/>
              </a:spcAft>
            </a:pPr>
            <a:r>
              <a:rPr lang="en-US" sz="3200" u="sng" dirty="0">
                <a:highlight>
                  <a:srgbClr val="00FF00"/>
                </a:highlight>
              </a:rPr>
              <a:t>Research a real job:</a:t>
            </a:r>
          </a:p>
          <a:p>
            <a:pPr marL="457200" indent="-457200">
              <a:buFont typeface="Lucida Grande" panose="020B0600040502020204" pitchFamily="34" charset="0"/>
              <a:buChar char="◇"/>
            </a:pPr>
            <a:r>
              <a:rPr lang="en-US" sz="3200" dirty="0"/>
              <a:t>Go to an online job site and find a job which you could apply for. Look at the qualifications, experience and skills.</a:t>
            </a:r>
          </a:p>
          <a:p>
            <a:pPr marL="457200" indent="-457200">
              <a:buFont typeface="Lucida Grande" panose="020B0600040502020204" pitchFamily="34" charset="0"/>
              <a:buChar char="◇"/>
            </a:pPr>
            <a:r>
              <a:rPr lang="en-US" sz="3200" dirty="0"/>
              <a:t>Write a short e-mail application. Why would you like the job? Why are you a good </a:t>
            </a:r>
          </a:p>
          <a:p>
            <a:endParaRPr lang="en-US" sz="3200" dirty="0"/>
          </a:p>
        </p:txBody>
      </p:sp>
    </p:spTree>
    <p:extLst>
      <p:ext uri="{BB962C8B-B14F-4D97-AF65-F5344CB8AC3E}">
        <p14:creationId xmlns:p14="http://schemas.microsoft.com/office/powerpoint/2010/main" val="1826282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 name="Title 19">
            <a:extLst>
              <a:ext uri="{FF2B5EF4-FFF2-40B4-BE49-F238E27FC236}">
                <a16:creationId xmlns:a16="http://schemas.microsoft.com/office/drawing/2014/main" id="{0200B718-CD9B-BF4A-8C17-E63450B5DEE1}"/>
              </a:ext>
            </a:extLst>
          </p:cNvPr>
          <p:cNvSpPr>
            <a:spLocks noGrp="1"/>
          </p:cNvSpPr>
          <p:nvPr>
            <p:ph type="title"/>
          </p:nvPr>
        </p:nvSpPr>
        <p:spPr>
          <a:xfrm>
            <a:off x="108744" y="101600"/>
            <a:ext cx="11974511" cy="6654800"/>
          </a:xfrm>
          <a:ln>
            <a:noFill/>
          </a:ln>
          <a:effectLst>
            <a:glow rad="12700">
              <a:srgbClr val="0070C0">
                <a:alpha val="40000"/>
              </a:srgbClr>
            </a:glow>
          </a:effectLst>
        </p:spPr>
        <p:txBody>
          <a:bodyPr>
            <a:normAutofit/>
          </a:bodyPr>
          <a:lstStyle/>
          <a:p>
            <a:pPr>
              <a:lnSpc>
                <a:spcPct val="200000"/>
              </a:lnSpc>
              <a:spcBef>
                <a:spcPts val="1200"/>
              </a:spcBef>
            </a:pPr>
            <a:r>
              <a:rPr lang="en-US" sz="4000" b="1" dirty="0"/>
              <a:t>Thank you four kind attention and enormous support, and active cooperation</a:t>
            </a:r>
            <a:endParaRPr lang="en-TH" sz="4000" b="1" dirty="0"/>
          </a:p>
        </p:txBody>
      </p:sp>
    </p:spTree>
    <p:extLst>
      <p:ext uri="{BB962C8B-B14F-4D97-AF65-F5344CB8AC3E}">
        <p14:creationId xmlns:p14="http://schemas.microsoft.com/office/powerpoint/2010/main" val="1531174564"/>
      </p:ext>
    </p:extLst>
  </p:cSld>
  <p:clrMapOvr>
    <a:masterClrMapping/>
  </p:clrMapOvr>
</p:sld>
</file>

<file path=ppt/theme/theme1.xml><?xml version="1.0" encoding="utf-8"?>
<a:theme xmlns:a="http://schemas.openxmlformats.org/drawingml/2006/main" name="Parcel">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Schoolbook">
      <a:majorFont>
        <a:latin typeface="Century Schoolbook" panose="02040604050505020304"/>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panose="02040604050505020304"/>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Parcel</Template>
  <TotalTime>3223</TotalTime>
  <Words>6558</Words>
  <Application>Microsoft Macintosh PowerPoint</Application>
  <PresentationFormat>Widescreen</PresentationFormat>
  <Paragraphs>1009</Paragraphs>
  <Slides>145</Slides>
  <Notes>143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145</vt:i4>
      </vt:variant>
    </vt:vector>
  </HeadingPairs>
  <TitlesOfParts>
    <vt:vector size="153" baseType="lpstr">
      <vt:lpstr>Apple SD Gothic Neo Regular</vt:lpstr>
      <vt:lpstr>Arial</vt:lpstr>
      <vt:lpstr>Calibri</vt:lpstr>
      <vt:lpstr>Century Schoolbook</vt:lpstr>
      <vt:lpstr>Lucida Grande</vt:lpstr>
      <vt:lpstr>Times New Roman</vt:lpstr>
      <vt:lpstr>Wingdings</vt:lpstr>
      <vt:lpstr>Parcel</vt:lpstr>
      <vt:lpstr>PowerPoint Presentation</vt:lpstr>
      <vt:lpstr>Contents</vt:lpstr>
      <vt:lpstr>Lecture 1 The business of fun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2 Things to 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3 Globetrotters and day trippers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4 You’re welcome!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5 What’s your motivation?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6 Starting 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7 Now you’re talking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8 Cycle of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9 Do the right thing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Lecture 10 Getting a good job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four kind attention and enormous support, and active cooperation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408</cp:revision>
  <dcterms:created xsi:type="dcterms:W3CDTF">2020-06-20T22:32:49Z</dcterms:created>
  <dcterms:modified xsi:type="dcterms:W3CDTF">2020-06-25T17:54:13Z</dcterms:modified>
</cp:coreProperties>
</file>