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Lst>
  <p:notesMasterIdLst>
    <p:notesMasterId r:id="rId18"/>
  </p:notesMasterIdLst>
  <p:sldIdLst>
    <p:sldId id="288" r:id="rId2"/>
    <p:sldId id="257" r:id="rId3"/>
    <p:sldId id="289" r:id="rId4"/>
    <p:sldId id="290" r:id="rId5"/>
    <p:sldId id="291" r:id="rId6"/>
    <p:sldId id="292" r:id="rId7"/>
    <p:sldId id="293" r:id="rId8"/>
    <p:sldId id="294" r:id="rId9"/>
    <p:sldId id="295" r:id="rId10"/>
    <p:sldId id="296" r:id="rId11"/>
    <p:sldId id="297" r:id="rId12"/>
    <p:sldId id="298" r:id="rId13"/>
    <p:sldId id="299" r:id="rId14"/>
    <p:sldId id="300" r:id="rId15"/>
    <p:sldId id="286" r:id="rId16"/>
    <p:sldId id="271" r:id="rId17"/>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Средний стиль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5940675A-B579-460E-94D1-54222C63F5DA}" styleName="Нет стиля, сетка таблиц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735" autoAdjust="0"/>
    <p:restoredTop sz="94660"/>
  </p:normalViewPr>
  <p:slideViewPr>
    <p:cSldViewPr>
      <p:cViewPr varScale="1">
        <p:scale>
          <a:sx n="69" d="100"/>
          <a:sy n="69" d="100"/>
        </p:scale>
        <p:origin x="-1410"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71B9012-D16F-4217-8588-5111BC401EE9}" type="datetimeFigureOut">
              <a:rPr lang="ru-RU" smtClean="0"/>
              <a:t>09.10.2017</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CDE46BA-FAEE-409A-98A2-676846857617}" type="slidenum">
              <a:rPr lang="ru-RU" smtClean="0"/>
              <a:t>‹#›</a:t>
            </a:fld>
            <a:endParaRPr lang="ru-RU"/>
          </a:p>
        </p:txBody>
      </p:sp>
    </p:spTree>
    <p:extLst>
      <p:ext uri="{BB962C8B-B14F-4D97-AF65-F5344CB8AC3E}">
        <p14:creationId xmlns:p14="http://schemas.microsoft.com/office/powerpoint/2010/main" val="22639829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30" name="Date Placeholder 29"/>
          <p:cNvSpPr>
            <a:spLocks noGrp="1"/>
          </p:cNvSpPr>
          <p:nvPr>
            <p:ph type="dt" sz="half" idx="10"/>
          </p:nvPr>
        </p:nvSpPr>
        <p:spPr/>
        <p:txBody>
          <a:bodyPr/>
          <a:lstStyle/>
          <a:p>
            <a:fld id="{290123C9-D1DF-4A30-A5BA-1CEAB50718E5}" type="datetimeFigureOut">
              <a:rPr lang="ru-RU" smtClean="0"/>
              <a:t>09.10.2017</a:t>
            </a:fld>
            <a:endParaRPr lang="ru-RU"/>
          </a:p>
        </p:txBody>
      </p:sp>
      <p:sp>
        <p:nvSpPr>
          <p:cNvPr id="19" name="Footer Placeholder 18"/>
          <p:cNvSpPr>
            <a:spLocks noGrp="1"/>
          </p:cNvSpPr>
          <p:nvPr>
            <p:ph type="ftr" sz="quarter" idx="11"/>
          </p:nvPr>
        </p:nvSpPr>
        <p:spPr/>
        <p:txBody>
          <a:bodyPr/>
          <a:lstStyle/>
          <a:p>
            <a:endParaRPr lang="ru-RU"/>
          </a:p>
        </p:txBody>
      </p:sp>
      <p:sp>
        <p:nvSpPr>
          <p:cNvPr id="27" name="Slide Number Placeholder 26"/>
          <p:cNvSpPr>
            <a:spLocks noGrp="1"/>
          </p:cNvSpPr>
          <p:nvPr>
            <p:ph type="sldNum" sz="quarter" idx="12"/>
          </p:nvPr>
        </p:nvSpPr>
        <p:spPr/>
        <p:txBody>
          <a:bodyPr/>
          <a:lstStyle/>
          <a:p>
            <a:fld id="{7FEBEB9E-9D2B-49D9-A8B4-929B47587E81}" type="slidenum">
              <a:rPr lang="ru-RU" smtClean="0"/>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ru-RU" smtClean="0"/>
              <a:t>Образец заголовка</a:t>
            </a:r>
            <a:endParaRPr kumimoji="0" lang="en-US"/>
          </a:p>
        </p:txBody>
      </p:sp>
      <p:sp>
        <p:nvSpPr>
          <p:cNvPr id="3" name="Content Placeholder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Date Placeholder 3"/>
          <p:cNvSpPr>
            <a:spLocks noGrp="1"/>
          </p:cNvSpPr>
          <p:nvPr>
            <p:ph type="dt" sz="half" idx="10"/>
          </p:nvPr>
        </p:nvSpPr>
        <p:spPr/>
        <p:txBody>
          <a:bodyPr/>
          <a:lstStyle/>
          <a:p>
            <a:fld id="{290123C9-D1DF-4A30-A5BA-1CEAB50718E5}" type="datetimeFigureOut">
              <a:rPr lang="ru-RU" smtClean="0"/>
              <a:t>09.10.2017</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FEBEB9E-9D2B-49D9-A8B4-929B47587E81}" type="slidenum">
              <a:rPr lang="ru-RU" smtClean="0"/>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Date Placeholder 3"/>
          <p:cNvSpPr>
            <a:spLocks noGrp="1"/>
          </p:cNvSpPr>
          <p:nvPr>
            <p:ph type="dt" sz="half" idx="10"/>
          </p:nvPr>
        </p:nvSpPr>
        <p:spPr/>
        <p:txBody>
          <a:bodyPr/>
          <a:lstStyle/>
          <a:p>
            <a:fld id="{290123C9-D1DF-4A30-A5BA-1CEAB50718E5}" type="datetimeFigureOut">
              <a:rPr lang="ru-RU" smtClean="0"/>
              <a:t>09.10.2017</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FEBEB9E-9D2B-49D9-A8B4-929B47587E81}" type="slidenum">
              <a:rPr lang="ru-RU" smtClean="0"/>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ru-RU" smtClean="0"/>
              <a:t>Образец заголовка</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Date Placeholder 4"/>
          <p:cNvSpPr>
            <a:spLocks noGrp="1"/>
          </p:cNvSpPr>
          <p:nvPr>
            <p:ph type="dt" sz="half" idx="10"/>
          </p:nvPr>
        </p:nvSpPr>
        <p:spPr/>
        <p:txBody>
          <a:bodyPr/>
          <a:lstStyle/>
          <a:p>
            <a:fld id="{290123C9-D1DF-4A30-A5BA-1CEAB50718E5}" type="datetimeFigureOut">
              <a:rPr lang="ru-RU" smtClean="0"/>
              <a:t>09.10.2017</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7FEBEB9E-9D2B-49D9-A8B4-929B47587E81}" type="slidenum">
              <a:rPr lang="ru-RU" smtClean="0"/>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ru-RU" smtClean="0"/>
              <a:t>Образец заголовка</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Date Placeholder 6"/>
          <p:cNvSpPr>
            <a:spLocks noGrp="1"/>
          </p:cNvSpPr>
          <p:nvPr>
            <p:ph type="dt" sz="half" idx="10"/>
          </p:nvPr>
        </p:nvSpPr>
        <p:spPr/>
        <p:txBody>
          <a:bodyPr/>
          <a:lstStyle/>
          <a:p>
            <a:fld id="{290123C9-D1DF-4A30-A5BA-1CEAB50718E5}" type="datetimeFigureOut">
              <a:rPr lang="ru-RU" smtClean="0"/>
              <a:t>09.10.2017</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7FEBEB9E-9D2B-49D9-A8B4-929B47587E81}" type="slidenum">
              <a:rPr lang="ru-RU" smtClean="0"/>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Date Placeholder 2"/>
          <p:cNvSpPr>
            <a:spLocks noGrp="1"/>
          </p:cNvSpPr>
          <p:nvPr>
            <p:ph type="dt" sz="half" idx="10"/>
          </p:nvPr>
        </p:nvSpPr>
        <p:spPr/>
        <p:txBody>
          <a:bodyPr/>
          <a:lstStyle/>
          <a:p>
            <a:fld id="{290123C9-D1DF-4A30-A5BA-1CEAB50718E5}" type="datetimeFigureOut">
              <a:rPr lang="ru-RU" smtClean="0"/>
              <a:t>09.10.2017</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7FEBEB9E-9D2B-49D9-A8B4-929B47587E81}" type="slidenum">
              <a:rPr lang="ru-RU" smtClean="0"/>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90123C9-D1DF-4A30-A5BA-1CEAB50718E5}" type="datetimeFigureOut">
              <a:rPr lang="ru-RU" smtClean="0"/>
              <a:t>09.10.2017</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7FEBEB9E-9D2B-49D9-A8B4-929B47587E81}" type="slidenum">
              <a:rPr lang="ru-RU" smtClean="0"/>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ru-RU" smtClean="0"/>
              <a:t>Образец текста</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Date Placeholder 4"/>
          <p:cNvSpPr>
            <a:spLocks noGrp="1"/>
          </p:cNvSpPr>
          <p:nvPr>
            <p:ph type="dt" sz="half" idx="10"/>
          </p:nvPr>
        </p:nvSpPr>
        <p:spPr/>
        <p:txBody>
          <a:bodyPr/>
          <a:lstStyle/>
          <a:p>
            <a:fld id="{290123C9-D1DF-4A30-A5BA-1CEAB50718E5}" type="datetimeFigureOut">
              <a:rPr lang="ru-RU" smtClean="0"/>
              <a:t>09.10.2017</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7FEBEB9E-9D2B-49D9-A8B4-929B47587E81}" type="slidenum">
              <a:rPr lang="ru-RU" smtClean="0"/>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ru-RU" smtClean="0"/>
              <a:t>Образец заголовка</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Date Placeholder 4"/>
          <p:cNvSpPr>
            <a:spLocks noGrp="1"/>
          </p:cNvSpPr>
          <p:nvPr>
            <p:ph type="dt" sz="half" idx="10"/>
          </p:nvPr>
        </p:nvSpPr>
        <p:spPr/>
        <p:txBody>
          <a:bodyPr/>
          <a:lstStyle/>
          <a:p>
            <a:fld id="{290123C9-D1DF-4A30-A5BA-1CEAB50718E5}" type="datetimeFigureOut">
              <a:rPr lang="ru-RU" smtClean="0"/>
              <a:t>09.10.2017</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a:xfrm>
            <a:off x="8077200" y="6356350"/>
            <a:ext cx="609600" cy="365125"/>
          </a:xfrm>
        </p:spPr>
        <p:txBody>
          <a:bodyPr/>
          <a:lstStyle/>
          <a:p>
            <a:fld id="{7FEBEB9E-9D2B-49D9-A8B4-929B47587E81}" type="slidenum">
              <a:rPr lang="ru-RU" smtClean="0"/>
              <a:t>‹#›</a:t>
            </a:fld>
            <a:endParaRPr lang="ru-RU"/>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ru-RU" smtClean="0"/>
              <a:t>Вставка рисунка</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ru-RU" smtClean="0"/>
              <a:t>Образец заголовка</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Date Placeholder 3"/>
          <p:cNvSpPr>
            <a:spLocks noGrp="1"/>
          </p:cNvSpPr>
          <p:nvPr>
            <p:ph type="dt" sz="half" idx="10"/>
          </p:nvPr>
        </p:nvSpPr>
        <p:spPr/>
        <p:txBody>
          <a:bodyPr/>
          <a:lstStyle/>
          <a:p>
            <a:fld id="{290123C9-D1DF-4A30-A5BA-1CEAB50718E5}" type="datetimeFigureOut">
              <a:rPr lang="ru-RU" smtClean="0"/>
              <a:t>09.10.2017</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FEBEB9E-9D2B-49D9-A8B4-929B47587E81}"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ru-RU" smtClean="0"/>
              <a:t>Образец заголовка</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Date Placeholder 3"/>
          <p:cNvSpPr>
            <a:spLocks noGrp="1"/>
          </p:cNvSpPr>
          <p:nvPr>
            <p:ph type="dt" sz="half" idx="10"/>
          </p:nvPr>
        </p:nvSpPr>
        <p:spPr/>
        <p:txBody>
          <a:bodyPr/>
          <a:lstStyle/>
          <a:p>
            <a:fld id="{290123C9-D1DF-4A30-A5BA-1CEAB50718E5}" type="datetimeFigureOut">
              <a:rPr lang="ru-RU" smtClean="0"/>
              <a:t>09.10.2017</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FEBEB9E-9D2B-49D9-A8B4-929B47587E81}" type="slidenum">
              <a:rPr lang="ru-RU" smtClean="0"/>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ru-RU" smtClean="0"/>
              <a:t>Образец заголовка</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290123C9-D1DF-4A30-A5BA-1CEAB50718E5}" type="datetimeFigureOut">
              <a:rPr lang="ru-RU" smtClean="0"/>
              <a:t>09.10.2017</a:t>
            </a:fld>
            <a:endParaRPr lang="ru-RU"/>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ru-RU"/>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7FEBEB9E-9D2B-49D9-A8B4-929B47587E81}" type="slidenum">
              <a:rPr lang="ru-RU" smtClean="0"/>
              <a:t>‹#›</a:t>
            </a:fld>
            <a:endParaRPr lang="ru-RU"/>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899592" y="2708920"/>
            <a:ext cx="7772400" cy="1470025"/>
          </a:xfrm>
        </p:spPr>
        <p:txBody>
          <a:bodyPr>
            <a:normAutofit fontScale="90000"/>
          </a:bodyPr>
          <a:lstStyle/>
          <a:p>
            <a:r>
              <a:rPr lang="en-US" b="1" dirty="0" smtClean="0">
                <a:solidFill>
                  <a:schemeClr val="bg1"/>
                </a:solidFill>
              </a:rPr>
              <a:t>UMUMIY PEDAGOGIKA VA SHAXSIY RIVOJLANISH</a:t>
            </a:r>
            <a:endParaRPr lang="ru-RU" b="1" dirty="0">
              <a:solidFill>
                <a:schemeClr val="bg1"/>
              </a:solidFill>
            </a:endParaRPr>
          </a:p>
        </p:txBody>
      </p:sp>
      <p:sp>
        <p:nvSpPr>
          <p:cNvPr id="3" name="Подзаголовок 2"/>
          <p:cNvSpPr>
            <a:spLocks noGrp="1"/>
          </p:cNvSpPr>
          <p:nvPr>
            <p:ph type="subTitle" idx="1"/>
          </p:nvPr>
        </p:nvSpPr>
        <p:spPr>
          <a:xfrm>
            <a:off x="4644008" y="6093296"/>
            <a:ext cx="4240560" cy="672480"/>
          </a:xfrm>
        </p:spPr>
        <p:txBody>
          <a:bodyPr>
            <a:noAutofit/>
          </a:bodyPr>
          <a:lstStyle/>
          <a:p>
            <a:r>
              <a:rPr lang="en-US" sz="2400" b="1" i="1" dirty="0" smtClean="0">
                <a:solidFill>
                  <a:schemeClr val="bg1"/>
                </a:solidFill>
                <a:latin typeface="+mj-lt"/>
              </a:rPr>
              <a:t>Teacher: </a:t>
            </a:r>
            <a:r>
              <a:rPr lang="en-US" sz="2400" b="1" i="1" dirty="0" err="1" smtClean="0">
                <a:solidFill>
                  <a:schemeClr val="bg1"/>
                </a:solidFill>
                <a:latin typeface="+mj-lt"/>
              </a:rPr>
              <a:t>Otabek</a:t>
            </a:r>
            <a:r>
              <a:rPr lang="en-US" sz="2400" b="1" i="1" dirty="0" smtClean="0">
                <a:solidFill>
                  <a:schemeClr val="bg1"/>
                </a:solidFill>
                <a:latin typeface="+mj-lt"/>
              </a:rPr>
              <a:t> </a:t>
            </a:r>
            <a:r>
              <a:rPr lang="en-US" sz="2400" b="1" i="1" dirty="0" err="1" smtClean="0">
                <a:solidFill>
                  <a:schemeClr val="bg1"/>
                </a:solidFill>
                <a:latin typeface="+mj-lt"/>
              </a:rPr>
              <a:t>Bazarov</a:t>
            </a:r>
            <a:endParaRPr lang="ru-RU" sz="2400" b="1" i="1" dirty="0">
              <a:solidFill>
                <a:schemeClr val="bg1"/>
              </a:solidFill>
              <a:latin typeface="+mj-lt"/>
            </a:endParaRPr>
          </a:p>
        </p:txBody>
      </p:sp>
    </p:spTree>
    <p:extLst>
      <p:ext uri="{BB962C8B-B14F-4D97-AF65-F5344CB8AC3E}">
        <p14:creationId xmlns:p14="http://schemas.microsoft.com/office/powerpoint/2010/main" val="248198009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23528" y="3429000"/>
            <a:ext cx="8305800" cy="1143000"/>
          </a:xfrm>
        </p:spPr>
        <p:txBody>
          <a:bodyPr>
            <a:noAutofit/>
          </a:bodyPr>
          <a:lstStyle/>
          <a:p>
            <a:r>
              <a:rPr lang="en-US" sz="3200" dirty="0" smtClean="0">
                <a:cs typeface="Arial" pitchFamily="34" charset="0"/>
              </a:rPr>
              <a:t/>
            </a:r>
            <a:br>
              <a:rPr lang="en-US" sz="3200" dirty="0" smtClean="0">
                <a:cs typeface="Arial" pitchFamily="34" charset="0"/>
              </a:rPr>
            </a:br>
            <a:r>
              <a:rPr lang="en-US" sz="3200" dirty="0">
                <a:cs typeface="Arial" pitchFamily="34" charset="0"/>
              </a:rPr>
              <a:t/>
            </a:r>
            <a:br>
              <a:rPr lang="en-US" sz="3200" dirty="0">
                <a:cs typeface="Arial" pitchFamily="34" charset="0"/>
              </a:rPr>
            </a:br>
            <a:r>
              <a:rPr lang="en-US" sz="3200" dirty="0" smtClean="0">
                <a:cs typeface="Arial" pitchFamily="34" charset="0"/>
              </a:rPr>
              <a:t/>
            </a:r>
            <a:br>
              <a:rPr lang="en-US" sz="3200" dirty="0" smtClean="0">
                <a:cs typeface="Arial" pitchFamily="34" charset="0"/>
              </a:rPr>
            </a:br>
            <a:r>
              <a:rPr lang="en-US" sz="3200" dirty="0">
                <a:cs typeface="Arial" pitchFamily="34" charset="0"/>
              </a:rPr>
              <a:t/>
            </a:r>
            <a:br>
              <a:rPr lang="en-US" sz="3200" dirty="0">
                <a:cs typeface="Arial" pitchFamily="34" charset="0"/>
              </a:rPr>
            </a:br>
            <a:r>
              <a:rPr lang="en-US" sz="3200" dirty="0" smtClean="0">
                <a:cs typeface="Arial" pitchFamily="34" charset="0"/>
              </a:rPr>
              <a:t/>
            </a:r>
            <a:br>
              <a:rPr lang="en-US" sz="3200" dirty="0" smtClean="0">
                <a:cs typeface="Arial" pitchFamily="34" charset="0"/>
              </a:rPr>
            </a:br>
            <a:r>
              <a:rPr lang="en-US" sz="3200" dirty="0">
                <a:cs typeface="Arial" pitchFamily="34" charset="0"/>
              </a:rPr>
              <a:t/>
            </a:r>
            <a:br>
              <a:rPr lang="en-US" sz="3200" dirty="0">
                <a:cs typeface="Arial" pitchFamily="34" charset="0"/>
              </a:rPr>
            </a:br>
            <a:r>
              <a:rPr lang="en-US" sz="3200" dirty="0" smtClean="0">
                <a:cs typeface="Arial" pitchFamily="34" charset="0"/>
              </a:rPr>
              <a:t>6- </a:t>
            </a:r>
            <a:r>
              <a:rPr lang="en-US" sz="3200" dirty="0" err="1" smtClean="0">
                <a:cs typeface="Arial" pitchFamily="34" charset="0"/>
              </a:rPr>
              <a:t>Mavzu</a:t>
            </a:r>
            <a:r>
              <a:rPr lang="en-US" sz="3200" dirty="0" smtClean="0">
                <a:cs typeface="Arial" pitchFamily="34" charset="0"/>
              </a:rPr>
              <a:t>:    </a:t>
            </a:r>
            <a:br>
              <a:rPr lang="en-US" sz="3200" dirty="0" smtClean="0">
                <a:cs typeface="Arial" pitchFamily="34" charset="0"/>
              </a:rPr>
            </a:br>
            <a:r>
              <a:rPr lang="ru-RU" sz="3200" b="1" dirty="0"/>
              <a:t> </a:t>
            </a:r>
            <a:r>
              <a:rPr lang="uz-Cyrl-UZ" sz="3200" b="1" dirty="0" smtClean="0"/>
              <a:t>Ta’li</a:t>
            </a:r>
            <a:r>
              <a:rPr lang="en-US" sz="3200" b="1" dirty="0" err="1" smtClean="0"/>
              <a:t>mni</a:t>
            </a:r>
            <a:r>
              <a:rPr lang="en-US" sz="3200" b="1" dirty="0" smtClean="0"/>
              <a:t> </a:t>
            </a:r>
            <a:r>
              <a:rPr lang="en-US" sz="3200" b="1" dirty="0" err="1" smtClean="0"/>
              <a:t>tashxis</a:t>
            </a:r>
            <a:r>
              <a:rPr lang="en-US" sz="3200" b="1" dirty="0" smtClean="0"/>
              <a:t> </a:t>
            </a:r>
            <a:r>
              <a:rPr lang="en-US" sz="3200" b="1" dirty="0" err="1" smtClean="0"/>
              <a:t>etish</a:t>
            </a:r>
            <a:r>
              <a:rPr lang="en-US" sz="3200" b="1" dirty="0" smtClean="0"/>
              <a:t>.</a:t>
            </a:r>
            <a:br>
              <a:rPr lang="en-US" sz="3200" b="1" dirty="0" smtClean="0"/>
            </a:br>
            <a:r>
              <a:rPr lang="en-US" sz="3200" b="1" dirty="0" smtClean="0"/>
              <a:t/>
            </a:r>
            <a:br>
              <a:rPr lang="en-US" sz="3200" b="1" dirty="0" smtClean="0"/>
            </a:br>
            <a:r>
              <a:rPr lang="en-US" sz="3200" dirty="0" smtClean="0"/>
              <a:t>1.</a:t>
            </a:r>
            <a:r>
              <a:rPr lang="uz-Cyrl-UZ" sz="3200" dirty="0"/>
              <a:t> </a:t>
            </a:r>
            <a:r>
              <a:rPr lang="en-US" sz="3200" dirty="0" err="1" smtClean="0"/>
              <a:t>Tashxis</a:t>
            </a:r>
            <a:r>
              <a:rPr lang="en-US" sz="3200" dirty="0" smtClean="0"/>
              <a:t> </a:t>
            </a:r>
            <a:r>
              <a:rPr lang="en-US" sz="3200" dirty="0" err="1" smtClean="0"/>
              <a:t>qilish</a:t>
            </a:r>
            <a:r>
              <a:rPr lang="en-US" sz="3200" dirty="0" smtClean="0"/>
              <a:t/>
            </a:r>
            <a:br>
              <a:rPr lang="en-US" sz="3200" dirty="0" smtClean="0"/>
            </a:br>
            <a:r>
              <a:rPr lang="en-US" sz="3200" dirty="0" smtClean="0">
                <a:cs typeface="Arial" pitchFamily="34" charset="0"/>
              </a:rPr>
              <a:t>2.</a:t>
            </a:r>
            <a:r>
              <a:rPr lang="uz-Cyrl-UZ" sz="3200" b="1" dirty="0" smtClean="0"/>
              <a:t> </a:t>
            </a:r>
            <a:r>
              <a:rPr lang="uz-Cyrl-UZ" sz="3200" dirty="0" smtClean="0"/>
              <a:t>Tash</a:t>
            </a:r>
            <a:r>
              <a:rPr lang="en-US" sz="3200" dirty="0" smtClean="0"/>
              <a:t>x</a:t>
            </a:r>
            <a:r>
              <a:rPr lang="uz-Cyrl-UZ" sz="3200" dirty="0" smtClean="0"/>
              <a:t>is </a:t>
            </a:r>
            <a:r>
              <a:rPr lang="uz-Cyrl-UZ" sz="3200" dirty="0"/>
              <a:t>qilishning asosiy tarkibiy </a:t>
            </a:r>
            <a:r>
              <a:rPr lang="uz-Cyrl-UZ" sz="3200" dirty="0" smtClean="0"/>
              <a:t>qismlari</a:t>
            </a:r>
            <a:r>
              <a:rPr lang="en-US" sz="3200" dirty="0" smtClean="0"/>
              <a:t/>
            </a:r>
            <a:br>
              <a:rPr lang="en-US" sz="3200" dirty="0" smtClean="0"/>
            </a:br>
            <a:r>
              <a:rPr lang="en-US" sz="3200" dirty="0" smtClean="0"/>
              <a:t>3. </a:t>
            </a:r>
            <a:r>
              <a:rPr lang="uz-Cyrl-UZ" sz="3200" dirty="0"/>
              <a:t>Nazorat qilish va hisobga olish </a:t>
            </a:r>
            <a:r>
              <a:rPr lang="uz-Cyrl-UZ" sz="3200" dirty="0" smtClean="0"/>
              <a:t>vazifalari</a:t>
            </a:r>
            <a:r>
              <a:rPr lang="en-US" sz="3200" dirty="0" smtClean="0"/>
              <a:t/>
            </a:r>
            <a:br>
              <a:rPr lang="en-US" sz="3200" dirty="0" smtClean="0"/>
            </a:br>
            <a:r>
              <a:rPr lang="en-US" sz="3200" dirty="0" smtClean="0"/>
              <a:t>4. </a:t>
            </a:r>
            <a:r>
              <a:rPr lang="uz-Cyrl-UZ" sz="3200" dirty="0"/>
              <a:t>Bilimlarni tekshirish va baholash </a:t>
            </a:r>
            <a:r>
              <a:rPr lang="uz-Cyrl-UZ" sz="3200" dirty="0" smtClean="0"/>
              <a:t>shakllari</a:t>
            </a:r>
            <a:endParaRPr lang="ru-RU" sz="3200" dirty="0">
              <a:cs typeface="Arial" pitchFamily="34" charset="0"/>
            </a:endParaRPr>
          </a:p>
        </p:txBody>
      </p:sp>
    </p:spTree>
    <p:extLst>
      <p:ext uri="{BB962C8B-B14F-4D97-AF65-F5344CB8AC3E}">
        <p14:creationId xmlns:p14="http://schemas.microsoft.com/office/powerpoint/2010/main" val="1594246994"/>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11560" y="188640"/>
            <a:ext cx="8305800" cy="1143000"/>
          </a:xfrm>
        </p:spPr>
        <p:txBody>
          <a:bodyPr>
            <a:normAutofit/>
          </a:bodyPr>
          <a:lstStyle/>
          <a:p>
            <a:r>
              <a:rPr lang="en-US" sz="3200" dirty="0"/>
              <a:t>1.</a:t>
            </a:r>
            <a:r>
              <a:rPr lang="uz-Cyrl-UZ" sz="3200" dirty="0"/>
              <a:t> </a:t>
            </a:r>
            <a:r>
              <a:rPr lang="en-US" sz="3200" dirty="0" err="1"/>
              <a:t>Tashxis</a:t>
            </a:r>
            <a:r>
              <a:rPr lang="en-US" sz="3200" dirty="0"/>
              <a:t> </a:t>
            </a:r>
            <a:r>
              <a:rPr lang="en-US" sz="3200" dirty="0" err="1"/>
              <a:t>qilish</a:t>
            </a:r>
            <a:endParaRPr lang="ru-RU" sz="2800" dirty="0"/>
          </a:p>
        </p:txBody>
      </p:sp>
      <p:sp>
        <p:nvSpPr>
          <p:cNvPr id="3" name="Заголовок 1"/>
          <p:cNvSpPr txBox="1">
            <a:spLocks/>
          </p:cNvSpPr>
          <p:nvPr/>
        </p:nvSpPr>
        <p:spPr>
          <a:xfrm>
            <a:off x="251520" y="2471874"/>
            <a:ext cx="8305800" cy="1143000"/>
          </a:xfrm>
          <a:prstGeom prst="rect">
            <a:avLst/>
          </a:prstGeom>
        </p:spPr>
        <p:txBody>
          <a:bodyPr vert="horz" lIns="0" tIns="45720" rIns="0" bIns="0" anchor="b">
            <a:noAutofit/>
            <a:scene3d>
              <a:camera prst="orthographicFront"/>
              <a:lightRig rig="freezing" dir="t">
                <a:rot lat="0" lon="0" rev="5640000"/>
              </a:lightRig>
            </a:scene3d>
            <a:sp3d prstMaterial="flat">
              <a:contourClr>
                <a:schemeClr val="tx2"/>
              </a:contourClr>
            </a:sp3d>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just"/>
            <a:r>
              <a:rPr lang="uz-Cyrl-UZ" sz="2800" dirty="0">
                <a:solidFill>
                  <a:srgbClr val="000000"/>
                </a:solidFill>
              </a:rPr>
              <a:t>Tashhis – bu didaktik jarayon kechadigan barcha sharoitlarni oydinlashtirish, uning natijalarini belgilash demakdir. Tashhissiz didaktik jarayonni samarali boshqarish, mavjud sharoit uchun optimal natijalarga erishish mumkin emas. </a:t>
            </a:r>
            <a:endParaRPr lang="ru-RU" sz="2800" dirty="0">
              <a:solidFill>
                <a:srgbClr val="000000"/>
              </a:solidFill>
            </a:endParaRPr>
          </a:p>
        </p:txBody>
      </p:sp>
      <p:pic>
        <p:nvPicPr>
          <p:cNvPr id="1026" name="Picture 2" descr="D:\My Documents (Maruf)\UUOOI 2017 LECTURES\LECTURES redit\shutterstock_18383296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945414" y="3614874"/>
            <a:ext cx="4918012" cy="3276626"/>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499479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51520" y="4725144"/>
            <a:ext cx="8305800" cy="1143000"/>
          </a:xfrm>
        </p:spPr>
        <p:txBody>
          <a:bodyPr>
            <a:noAutofit/>
          </a:bodyPr>
          <a:lstStyle/>
          <a:p>
            <a:pPr algn="just"/>
            <a:r>
              <a:rPr lang="uz-Cyrl-UZ" sz="2800" dirty="0">
                <a:solidFill>
                  <a:srgbClr val="000000"/>
                </a:solidFill>
              </a:rPr>
              <a:t>Talabalarning bilim, ko'nikma va malakalarini nazorat qilish, baholash tashhis qilishning zaruriy tarkibiy qismlari sanaladi. Ular pedagogik texnologiyaning ancha qadimiy usullaridir. Nazorat va baholash maktab amaliyoti rivojining doimiy hamrohi bo'lib kelgan. </a:t>
            </a:r>
            <a:r>
              <a:rPr lang="en-US" sz="2800" dirty="0" smtClean="0">
                <a:solidFill>
                  <a:srgbClr val="000000"/>
                </a:solidFill>
              </a:rPr>
              <a:t/>
            </a:r>
            <a:br>
              <a:rPr lang="en-US" sz="2800" dirty="0" smtClean="0">
                <a:solidFill>
                  <a:srgbClr val="000000"/>
                </a:solidFill>
              </a:rPr>
            </a:br>
            <a:r>
              <a:rPr lang="uz-Cyrl-UZ" sz="2800" dirty="0">
                <a:solidFill>
                  <a:srgbClr val="000000"/>
                </a:solidFill>
              </a:rPr>
              <a:t>Ta'limni baholash yoki tekshirish faqat natijalarni qayd etadi, biroq ularning kelib chiqishini izohlamaydi. Tashhis natijalarini ularga erishish yo'llari va vositalari, usullari bilan aloqadorlikda baholaydi, ta'lim samarasini ta'minlovchi jarayon va bosqichlarni aniqlaydi:</a:t>
            </a:r>
            <a:r>
              <a:rPr lang="ru-RU" sz="2800" dirty="0">
                <a:solidFill>
                  <a:srgbClr val="000000"/>
                </a:solidFill>
              </a:rPr>
              <a:t/>
            </a:r>
            <a:br>
              <a:rPr lang="ru-RU" sz="2800" dirty="0">
                <a:solidFill>
                  <a:srgbClr val="000000"/>
                </a:solidFill>
              </a:rPr>
            </a:br>
            <a:endParaRPr lang="ru-RU" sz="2800" dirty="0">
              <a:solidFill>
                <a:srgbClr val="000000"/>
              </a:solidFill>
            </a:endParaRPr>
          </a:p>
        </p:txBody>
      </p:sp>
    </p:spTree>
    <p:extLst>
      <p:ext uri="{BB962C8B-B14F-4D97-AF65-F5344CB8AC3E}">
        <p14:creationId xmlns:p14="http://schemas.microsoft.com/office/powerpoint/2010/main" val="143271182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3" y="1556792"/>
            <a:ext cx="8964488" cy="44180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3350173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95536" y="260648"/>
            <a:ext cx="8305800" cy="1143000"/>
          </a:xfrm>
        </p:spPr>
        <p:txBody>
          <a:bodyPr>
            <a:noAutofit/>
          </a:bodyPr>
          <a:lstStyle/>
          <a:p>
            <a:r>
              <a:rPr lang="en-US" sz="3200" dirty="0">
                <a:cs typeface="Arial" pitchFamily="34" charset="0"/>
              </a:rPr>
              <a:t>2.</a:t>
            </a:r>
            <a:r>
              <a:rPr lang="uz-Cyrl-UZ" sz="3200" b="1" dirty="0"/>
              <a:t> </a:t>
            </a:r>
            <a:r>
              <a:rPr lang="uz-Cyrl-UZ" sz="3200" dirty="0"/>
              <a:t>Tash</a:t>
            </a:r>
            <a:r>
              <a:rPr lang="en-US" sz="3200" dirty="0"/>
              <a:t>x</a:t>
            </a:r>
            <a:r>
              <a:rPr lang="uz-Cyrl-UZ" sz="3200" dirty="0"/>
              <a:t>is qilishning asosiy tarkibiy qismlari</a:t>
            </a:r>
            <a:endParaRPr lang="ru-RU" sz="2800" dirty="0"/>
          </a:p>
        </p:txBody>
      </p:sp>
      <p:sp>
        <p:nvSpPr>
          <p:cNvPr id="3" name="Заголовок 1"/>
          <p:cNvSpPr txBox="1">
            <a:spLocks/>
          </p:cNvSpPr>
          <p:nvPr/>
        </p:nvSpPr>
        <p:spPr>
          <a:xfrm>
            <a:off x="366339" y="4671927"/>
            <a:ext cx="8305800" cy="1143000"/>
          </a:xfrm>
          <a:prstGeom prst="rect">
            <a:avLst/>
          </a:prstGeom>
        </p:spPr>
        <p:txBody>
          <a:bodyPr vert="horz" lIns="0" tIns="45720" rIns="0" bIns="0" anchor="b">
            <a:noAutofit/>
            <a:scene3d>
              <a:camera prst="orthographicFront"/>
              <a:lightRig rig="freezing" dir="t">
                <a:rot lat="0" lon="0" rev="5640000"/>
              </a:lightRig>
            </a:scene3d>
            <a:sp3d prstMaterial="flat">
              <a:contourClr>
                <a:schemeClr val="tx2"/>
              </a:contourClr>
            </a:sp3d>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just"/>
            <a:r>
              <a:rPr lang="uz-Cyrl-UZ" sz="2800" dirty="0">
                <a:solidFill>
                  <a:srgbClr val="000000"/>
                </a:solidFill>
              </a:rPr>
              <a:t>Nazorat (ta'lim jarayonida) ta'lim oluvchining bilim, ko'nikma va malakalari darajasini aniqlash, o'lchash va baholash jarayonini anglatadi. Aniqlash va o'lchash tekshirish deb ham ataladi. Tekshirish - nazoratning tarkibiy qismi bo'lib, uning asosiy didaktik vazifasi o'qituvchi va o'quvchilar o'rtasida teskari aloqani ta'minlash, pedagog tomonidan o'quv materialini o'zlashtirish haqida ob'ektiv axborot olinishi, bilimlardagi kamchilik va nuqsonlarni o'z vaqtida aniqlashni ta'minlashdir.</a:t>
            </a:r>
            <a:endParaRPr lang="ru-RU" sz="2400" dirty="0">
              <a:solidFill>
                <a:srgbClr val="000000"/>
              </a:solidFill>
            </a:endParaRPr>
          </a:p>
        </p:txBody>
      </p:sp>
    </p:spTree>
    <p:extLst>
      <p:ext uri="{BB962C8B-B14F-4D97-AF65-F5344CB8AC3E}">
        <p14:creationId xmlns:p14="http://schemas.microsoft.com/office/powerpoint/2010/main" val="302513345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95536" y="4725144"/>
            <a:ext cx="8305800" cy="1143000"/>
          </a:xfrm>
        </p:spPr>
        <p:txBody>
          <a:bodyPr>
            <a:noAutofit/>
          </a:bodyPr>
          <a:lstStyle/>
          <a:p>
            <a:pPr algn="just"/>
            <a:r>
              <a:rPr lang="uz-Cyrl-UZ" sz="3200" dirty="0">
                <a:solidFill>
                  <a:srgbClr val="000000"/>
                </a:solidFill>
              </a:rPr>
              <a:t>Har bir baholovchi fikrga oldindan kelishilgan (belgilangan) ma'lum ball, ko'rsatkich (masalan, o'rin - 1, 2, 3, 4 va hokazo) tayinlanadi. Bunda baho o'lchash va hisoblashlar natijasida olinadigan son emas, balki baholovchi fikrga yuklangan ma'no ekanini unutmaslik muhim. Baholovchi son sifatida qo'llashga berilib ketishning oldini olish uchun bir qator mamlakatlarda baholar harfli (A, V, S, D va hokazo) ifodaga ega.</a:t>
            </a:r>
            <a:endParaRPr lang="ru-RU" sz="3200" dirty="0">
              <a:solidFill>
                <a:srgbClr val="000000"/>
              </a:solidFill>
            </a:endParaRPr>
          </a:p>
        </p:txBody>
      </p:sp>
    </p:spTree>
    <p:extLst>
      <p:ext uri="{BB962C8B-B14F-4D97-AF65-F5344CB8AC3E}">
        <p14:creationId xmlns:p14="http://schemas.microsoft.com/office/powerpoint/2010/main" val="274303457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95536" y="5157192"/>
            <a:ext cx="8305800" cy="1143000"/>
          </a:xfrm>
        </p:spPr>
        <p:txBody>
          <a:bodyPr>
            <a:noAutofit/>
          </a:bodyPr>
          <a:lstStyle/>
          <a:p>
            <a:r>
              <a:rPr lang="uz-Cyrl-UZ" sz="2800" dirty="0">
                <a:solidFill>
                  <a:srgbClr val="000000"/>
                </a:solidFill>
              </a:rPr>
              <a:t>O'zlashtirish (ta'lim samaradorligi) ko'rsatkichi </a:t>
            </a:r>
            <a:r>
              <a:rPr lang="uz-Cyrl-UZ" sz="2800" b="1" i="1" dirty="0">
                <a:solidFill>
                  <a:srgbClr val="000000"/>
                </a:solidFill>
              </a:rPr>
              <a:t>B+A/T</a:t>
            </a:r>
            <a:r>
              <a:rPr lang="uz-Cyrl-UZ" sz="2800" dirty="0">
                <a:solidFill>
                  <a:srgbClr val="000000"/>
                </a:solidFill>
              </a:rPr>
              <a:t> yuz foiz nisbat asosida hisoblanadi.</a:t>
            </a:r>
            <a:r>
              <a:rPr lang="ru-RU" sz="2800" dirty="0">
                <a:solidFill>
                  <a:srgbClr val="000000"/>
                </a:solidFill>
              </a:rPr>
              <a:t/>
            </a:r>
            <a:br>
              <a:rPr lang="ru-RU" sz="2800" dirty="0">
                <a:solidFill>
                  <a:srgbClr val="000000"/>
                </a:solidFill>
              </a:rPr>
            </a:br>
            <a:r>
              <a:rPr lang="uz-Cyrl-UZ" sz="2800" dirty="0">
                <a:solidFill>
                  <a:srgbClr val="000000"/>
                </a:solidFill>
              </a:rPr>
              <a:t> Bunda: 			</a:t>
            </a:r>
            <a:r>
              <a:rPr lang="ru-RU" sz="2800" dirty="0">
                <a:solidFill>
                  <a:srgbClr val="000000"/>
                </a:solidFill>
              </a:rPr>
              <a:t/>
            </a:r>
            <a:br>
              <a:rPr lang="ru-RU" sz="2800" dirty="0">
                <a:solidFill>
                  <a:srgbClr val="000000"/>
                </a:solidFill>
              </a:rPr>
            </a:br>
            <a:r>
              <a:rPr lang="uz-Cyrl-UZ" sz="2800" b="1" dirty="0">
                <a:solidFill>
                  <a:srgbClr val="000000"/>
                </a:solidFill>
              </a:rPr>
              <a:t>B</a:t>
            </a:r>
            <a:r>
              <a:rPr lang="uz-Cyrl-UZ" sz="2800" dirty="0">
                <a:solidFill>
                  <a:srgbClr val="000000"/>
                </a:solidFill>
              </a:rPr>
              <a:t> - o'zlashtirish (ta'lim samaradorligi) bahosi;</a:t>
            </a:r>
            <a:r>
              <a:rPr lang="ru-RU" sz="2800" dirty="0">
                <a:solidFill>
                  <a:srgbClr val="000000"/>
                </a:solidFill>
              </a:rPr>
              <a:t/>
            </a:r>
            <a:br>
              <a:rPr lang="ru-RU" sz="2800" dirty="0">
                <a:solidFill>
                  <a:srgbClr val="000000"/>
                </a:solidFill>
              </a:rPr>
            </a:br>
            <a:r>
              <a:rPr lang="uz-Cyrl-UZ" sz="2800" b="1" dirty="0">
                <a:solidFill>
                  <a:srgbClr val="000000"/>
                </a:solidFill>
              </a:rPr>
              <a:t>A</a:t>
            </a:r>
            <a:r>
              <a:rPr lang="uz-Cyrl-UZ" sz="2800" dirty="0">
                <a:solidFill>
                  <a:srgbClr val="000000"/>
                </a:solidFill>
              </a:rPr>
              <a:t> - amalda o'zlashtirilgan bilim, ko'nikma va malakalarning hajmi; </a:t>
            </a:r>
            <a:r>
              <a:rPr lang="ru-RU" sz="2800" dirty="0">
                <a:solidFill>
                  <a:srgbClr val="000000"/>
                </a:solidFill>
              </a:rPr>
              <a:t/>
            </a:r>
            <a:br>
              <a:rPr lang="ru-RU" sz="2800" dirty="0">
                <a:solidFill>
                  <a:srgbClr val="000000"/>
                </a:solidFill>
              </a:rPr>
            </a:br>
            <a:r>
              <a:rPr lang="uz-Cyrl-UZ" sz="2800" b="1" dirty="0">
                <a:solidFill>
                  <a:srgbClr val="000000"/>
                </a:solidFill>
              </a:rPr>
              <a:t>T</a:t>
            </a:r>
            <a:r>
              <a:rPr lang="uz-Cyrl-UZ" sz="2800" dirty="0">
                <a:solidFill>
                  <a:srgbClr val="000000"/>
                </a:solidFill>
              </a:rPr>
              <a:t> - o'zlashtirish nazarda tutilgan bilim, ko'nikma va malakalarning to'liq hajmi</a:t>
            </a:r>
            <a:r>
              <a:rPr lang="uz-Cyrl-UZ" sz="2800" dirty="0" smtClean="0">
                <a:solidFill>
                  <a:srgbClr val="000000"/>
                </a:solidFill>
              </a:rPr>
              <a:t>.</a:t>
            </a:r>
            <a:r>
              <a:rPr lang="en-US" sz="2800" dirty="0" smtClean="0">
                <a:solidFill>
                  <a:srgbClr val="000000"/>
                </a:solidFill>
              </a:rPr>
              <a:t/>
            </a:r>
            <a:br>
              <a:rPr lang="en-US" sz="2800" dirty="0" smtClean="0">
                <a:solidFill>
                  <a:srgbClr val="000000"/>
                </a:solidFill>
              </a:rPr>
            </a:br>
            <a:r>
              <a:rPr lang="uz-Cyrl-UZ" sz="2800" dirty="0">
                <a:solidFill>
                  <a:srgbClr val="000000"/>
                </a:solidFill>
              </a:rPr>
              <a:t>Baho - ta'lim oluvchilarga ularning ta'lim olishi, bilimlarni o'zlashtirishga nisbatan ijodiy yondoshishini rag'batlantirish maqsadida ta'sir ko'rsatish vositasi. </a:t>
            </a:r>
            <a:r>
              <a:rPr lang="ru-RU" sz="2800" dirty="0">
                <a:solidFill>
                  <a:srgbClr val="000000"/>
                </a:solidFill>
              </a:rPr>
              <a:t/>
            </a:r>
            <a:br>
              <a:rPr lang="ru-RU" sz="2800" dirty="0">
                <a:solidFill>
                  <a:srgbClr val="000000"/>
                </a:solidFill>
              </a:rPr>
            </a:br>
            <a:endParaRPr lang="ru-RU" sz="2800" dirty="0">
              <a:solidFill>
                <a:srgbClr val="000000"/>
              </a:solidFill>
            </a:endParaRPr>
          </a:p>
        </p:txBody>
      </p:sp>
    </p:spTree>
    <p:extLst>
      <p:ext uri="{BB962C8B-B14F-4D97-AF65-F5344CB8AC3E}">
        <p14:creationId xmlns:p14="http://schemas.microsoft.com/office/powerpoint/2010/main" val="384729516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6"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078" y="2060848"/>
            <a:ext cx="9125922" cy="33878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3016872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95536" y="260648"/>
            <a:ext cx="8305800" cy="1143000"/>
          </a:xfrm>
        </p:spPr>
        <p:txBody>
          <a:bodyPr>
            <a:noAutofit/>
          </a:bodyPr>
          <a:lstStyle/>
          <a:p>
            <a:r>
              <a:rPr lang="en-US" sz="3200" dirty="0"/>
              <a:t>3. </a:t>
            </a:r>
            <a:r>
              <a:rPr lang="uz-Cyrl-UZ" sz="3200" dirty="0"/>
              <a:t>Nazorat qilish va hisobga olish vazifalari</a:t>
            </a:r>
            <a:endParaRPr lang="ru-RU" sz="2800" dirty="0"/>
          </a:p>
        </p:txBody>
      </p:sp>
      <p:sp>
        <p:nvSpPr>
          <p:cNvPr id="3" name="Заголовок 1"/>
          <p:cNvSpPr txBox="1">
            <a:spLocks/>
          </p:cNvSpPr>
          <p:nvPr/>
        </p:nvSpPr>
        <p:spPr>
          <a:xfrm>
            <a:off x="366161" y="2897932"/>
            <a:ext cx="8305800" cy="1143000"/>
          </a:xfrm>
          <a:prstGeom prst="rect">
            <a:avLst/>
          </a:prstGeom>
        </p:spPr>
        <p:txBody>
          <a:bodyPr vert="horz" lIns="0" tIns="45720" rIns="0" bIns="0" anchor="b">
            <a:noAutofit/>
            <a:scene3d>
              <a:camera prst="orthographicFront"/>
              <a:lightRig rig="freezing" dir="t">
                <a:rot lat="0" lon="0" rev="5640000"/>
              </a:lightRig>
            </a:scene3d>
            <a:sp3d prstMaterial="flat">
              <a:contourClr>
                <a:schemeClr val="tx2"/>
              </a:contourClr>
            </a:sp3d>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just"/>
            <a:r>
              <a:rPr lang="uz-Cyrl-UZ" sz="2800" dirty="0">
                <a:solidFill>
                  <a:srgbClr val="000000"/>
                </a:solidFill>
              </a:rPr>
              <a:t>Nazorat qilishning asosiy vazifasi o'quvchilarning bilim, ko'nikma va malakalari darajasini aniqlash va baholashdan iborat. Bu o'quv materiallarini o'rganishning keyingi bosqichiga o'tish imkoniyatlarini aniqlashtiradi va o'qituvchining o'quv metod hamda usullarini to'g'ri tanlaganini nazorat qiladi.</a:t>
            </a:r>
            <a:endParaRPr lang="ru-RU" sz="2400" dirty="0">
              <a:solidFill>
                <a:srgbClr val="000000"/>
              </a:solidFill>
            </a:endParaRPr>
          </a:p>
        </p:txBody>
      </p:sp>
      <p:pic>
        <p:nvPicPr>
          <p:cNvPr id="4098" name="Picture 2" descr="D:\My Documents (Maruf)\UUOOI 2017 LECTURES\LECTURES redit\teaching.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43500" y="3645024"/>
            <a:ext cx="3111346" cy="31113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6880580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23528" y="980728"/>
            <a:ext cx="8305800" cy="1143000"/>
          </a:xfrm>
        </p:spPr>
        <p:txBody>
          <a:bodyPr>
            <a:noAutofit/>
          </a:bodyPr>
          <a:lstStyle/>
          <a:p>
            <a:pPr algn="just"/>
            <a:r>
              <a:rPr lang="uz-Cyrl-UZ" sz="2800" dirty="0">
                <a:solidFill>
                  <a:srgbClr val="000000"/>
                </a:solidFill>
              </a:rPr>
              <a:t>O'quvchilarning faoliyatini hisobga olish metodlari og'zaki, yozma, test hamda amaliy topshiriqlarni bajarishga asoslangan bo'lishi mumkin</a:t>
            </a:r>
            <a:r>
              <a:rPr lang="uz-Cyrl-UZ" sz="2800" dirty="0" smtClean="0">
                <a:solidFill>
                  <a:srgbClr val="000000"/>
                </a:solidFill>
              </a:rPr>
              <a:t>.</a:t>
            </a:r>
            <a:endParaRPr lang="ru-RU" sz="2800" dirty="0">
              <a:solidFill>
                <a:srgbClr val="000000"/>
              </a:solidFill>
            </a:endParaRPr>
          </a:p>
        </p:txBody>
      </p:sp>
      <p:pic>
        <p:nvPicPr>
          <p:cNvPr id="5122" name="Picture 2" descr="D:\My Documents (Maruf)\UUOOI 2017 LECTURES\LECTURES redit\imag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305917"/>
            <a:ext cx="9145016" cy="45725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4387086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95536" y="260648"/>
            <a:ext cx="8305800" cy="1143000"/>
          </a:xfrm>
        </p:spPr>
        <p:txBody>
          <a:bodyPr>
            <a:noAutofit/>
          </a:bodyPr>
          <a:lstStyle/>
          <a:p>
            <a:r>
              <a:rPr lang="en-US" sz="3200" dirty="0"/>
              <a:t>4. </a:t>
            </a:r>
            <a:r>
              <a:rPr lang="uz-Cyrl-UZ" sz="3200" dirty="0"/>
              <a:t>Bilimlarni tekshirish va baholash shakllari</a:t>
            </a:r>
            <a:endParaRPr lang="ru-RU" sz="2800" dirty="0"/>
          </a:p>
        </p:txBody>
      </p:sp>
      <p:sp>
        <p:nvSpPr>
          <p:cNvPr id="3" name="Заголовок 1"/>
          <p:cNvSpPr txBox="1">
            <a:spLocks/>
          </p:cNvSpPr>
          <p:nvPr/>
        </p:nvSpPr>
        <p:spPr>
          <a:xfrm>
            <a:off x="237068" y="1216549"/>
            <a:ext cx="8305800" cy="1143000"/>
          </a:xfrm>
          <a:prstGeom prst="rect">
            <a:avLst/>
          </a:prstGeom>
        </p:spPr>
        <p:txBody>
          <a:bodyPr vert="horz" lIns="0" tIns="45720" rIns="0" bIns="0" anchor="b">
            <a:noAutofit/>
            <a:scene3d>
              <a:camera prst="orthographicFront"/>
              <a:lightRig rig="freezing" dir="t">
                <a:rot lat="0" lon="0" rev="5640000"/>
              </a:lightRig>
            </a:scene3d>
            <a:sp3d prstMaterial="flat">
              <a:contourClr>
                <a:schemeClr val="tx2"/>
              </a:contourClr>
            </a:sp3d>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pPr algn="just"/>
            <a:r>
              <a:rPr lang="uz-Cyrl-UZ" sz="2800" dirty="0">
                <a:solidFill>
                  <a:srgbClr val="000000"/>
                </a:solidFill>
              </a:rPr>
              <a:t>Og'zaki ommaviy tekshirish o'quvchilardan og'zaki so'rash bo'lib, ular guruhga qaratilgan savollarga javob beradilar. </a:t>
            </a:r>
            <a:endParaRPr lang="ru-RU" sz="2400" dirty="0">
              <a:solidFill>
                <a:srgbClr val="000000"/>
              </a:solidFill>
            </a:endParaRPr>
          </a:p>
        </p:txBody>
      </p:sp>
      <p:pic>
        <p:nvPicPr>
          <p:cNvPr id="6146" name="Picture 2" descr="D:\My Documents (Maruf)\UUOOI 2017 LECTURES\LECTURES redit\stickman-speech-bubbles-question-answer-white-background-51961347.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69912" y="2521335"/>
            <a:ext cx="5440112" cy="43225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7394929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51520" y="3933056"/>
            <a:ext cx="8305800" cy="1143000"/>
          </a:xfrm>
        </p:spPr>
        <p:txBody>
          <a:bodyPr>
            <a:noAutofit/>
          </a:bodyPr>
          <a:lstStyle/>
          <a:p>
            <a:pPr algn="just"/>
            <a:r>
              <a:rPr lang="en-US" sz="2800" dirty="0" smtClean="0">
                <a:solidFill>
                  <a:srgbClr val="000000"/>
                </a:solidFill>
              </a:rPr>
              <a:t>O’</a:t>
            </a:r>
            <a:r>
              <a:rPr lang="uz-Cyrl-UZ" sz="2800" dirty="0" smtClean="0">
                <a:solidFill>
                  <a:srgbClr val="000000"/>
                </a:solidFill>
              </a:rPr>
              <a:t>quvchining </a:t>
            </a:r>
            <a:r>
              <a:rPr lang="uz-Cyrl-UZ" sz="2800" dirty="0">
                <a:solidFill>
                  <a:srgbClr val="000000"/>
                </a:solidFill>
              </a:rPr>
              <a:t>butun dars davomidagi barcha faoliyatlarini nazorat qilish tekshirishning maxsus turi bo'lib, u o'quvchining darsdagi ishtiroki uchun ball qo'yish bilan yakunlanadi. Bu o'quvchini doimo harakat qilishga va faollikka undaydi. Ma'lumki, bugun ta'lim tizimida reyting nazoratidan keng foydalanilmoqda. Reyting deganda baholash, tartibga keltirish, klassifikatsiyalash, bironta hodisani oldindan belgilangan shkala bo'yicha baholash tushuniladi.</a:t>
            </a:r>
            <a:r>
              <a:rPr lang="ru-RU" sz="2800" dirty="0">
                <a:solidFill>
                  <a:srgbClr val="000000"/>
                </a:solidFill>
              </a:rPr>
              <a:t/>
            </a:r>
            <a:br>
              <a:rPr lang="ru-RU" sz="2800" dirty="0">
                <a:solidFill>
                  <a:srgbClr val="000000"/>
                </a:solidFill>
              </a:rPr>
            </a:br>
            <a:endParaRPr lang="ru-RU" sz="2800" dirty="0">
              <a:solidFill>
                <a:srgbClr val="000000"/>
              </a:solidFill>
            </a:endParaRPr>
          </a:p>
        </p:txBody>
      </p:sp>
      <p:pic>
        <p:nvPicPr>
          <p:cNvPr id="7170" name="Picture 2" descr="D:\My Documents (Maruf)\UUOOI 2017 LECTURES\LECTURES redit\gradelifec.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11960" y="4156590"/>
            <a:ext cx="5112568" cy="26742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104932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23528" y="3140968"/>
            <a:ext cx="8305800" cy="1143000"/>
          </a:xfrm>
        </p:spPr>
        <p:txBody>
          <a:bodyPr>
            <a:noAutofit/>
          </a:bodyPr>
          <a:lstStyle/>
          <a:p>
            <a:pPr algn="just"/>
            <a:r>
              <a:rPr lang="uz-Cyrl-UZ" sz="2800">
                <a:solidFill>
                  <a:srgbClr val="000000"/>
                </a:solidFill>
              </a:rPr>
              <a:t>«Reyting» (inglizcha baholash, tartibga keltirish, klassifikatsiyalash) muayyan hodisani oldindan belgilangan shkala bo'yicha baholash. </a:t>
            </a:r>
            <a:r>
              <a:rPr lang="uz-Cyrl-UZ" sz="2800" dirty="0">
                <a:solidFill>
                  <a:srgbClr val="000000"/>
                </a:solidFill>
              </a:rPr>
              <a:t>Reyting tizimi o'quvchilarning bilim sifatini nazorat qilish turi, metodi va shakli sifatida e'tirof etilib, uning yordamida o'quvchilarning o'quv fanlari bo'yicha ta'lim standartida belgilangan barcha talablar bo'yicha o'zlashtirilgan bilimlari sifati baholanadi. </a:t>
            </a:r>
            <a:endParaRPr lang="ru-RU" sz="2800" dirty="0">
              <a:solidFill>
                <a:srgbClr val="000000"/>
              </a:solidFill>
            </a:endParaRPr>
          </a:p>
        </p:txBody>
      </p:sp>
      <p:pic>
        <p:nvPicPr>
          <p:cNvPr id="1026" name="Picture 2" descr="D:\My Documents (Maruf)\UUOOI 2017 LECTURES\LECTURES redit\thumb_6557_content_gallery.jpe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58908" y="3910531"/>
            <a:ext cx="4437013" cy="292288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8263479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3568" y="4221088"/>
            <a:ext cx="8305800" cy="1143000"/>
          </a:xfrm>
        </p:spPr>
        <p:txBody>
          <a:bodyPr>
            <a:noAutofit/>
          </a:bodyPr>
          <a:lstStyle/>
          <a:p>
            <a:r>
              <a:rPr lang="en-US" sz="3200" dirty="0" smtClean="0">
                <a:solidFill>
                  <a:srgbClr val="000000"/>
                </a:solidFill>
              </a:rPr>
              <a:t>               </a:t>
            </a:r>
            <a:r>
              <a:rPr lang="en-US" sz="3200" i="1" dirty="0" err="1" smtClean="0">
                <a:solidFill>
                  <a:srgbClr val="000000"/>
                </a:solidFill>
              </a:rPr>
              <a:t>Foydalanilgan</a:t>
            </a:r>
            <a:r>
              <a:rPr lang="en-US" sz="3200" i="1" dirty="0" smtClean="0">
                <a:solidFill>
                  <a:srgbClr val="000000"/>
                </a:solidFill>
              </a:rPr>
              <a:t> </a:t>
            </a:r>
            <a:r>
              <a:rPr lang="en-US" sz="3200" i="1" dirty="0" err="1" smtClean="0">
                <a:solidFill>
                  <a:srgbClr val="000000"/>
                </a:solidFill>
              </a:rPr>
              <a:t>adabiyotlar</a:t>
            </a:r>
            <a:r>
              <a:rPr lang="en-US" sz="3200" i="1" dirty="0" smtClean="0">
                <a:solidFill>
                  <a:srgbClr val="000000"/>
                </a:solidFill>
              </a:rPr>
              <a:t>:</a:t>
            </a:r>
            <a:r>
              <a:rPr lang="en-US" sz="3200" dirty="0" smtClean="0">
                <a:solidFill>
                  <a:srgbClr val="000000"/>
                </a:solidFill>
              </a:rPr>
              <a:t/>
            </a:r>
            <a:br>
              <a:rPr lang="en-US" sz="3200" dirty="0" smtClean="0">
                <a:solidFill>
                  <a:srgbClr val="000000"/>
                </a:solidFill>
              </a:rPr>
            </a:br>
            <a:r>
              <a:rPr lang="en-US" sz="3200" dirty="0">
                <a:solidFill>
                  <a:srgbClr val="000000"/>
                </a:solidFill>
              </a:rPr>
              <a:t/>
            </a:r>
            <a:br>
              <a:rPr lang="en-US" sz="3200" dirty="0">
                <a:solidFill>
                  <a:srgbClr val="000000"/>
                </a:solidFill>
              </a:rPr>
            </a:br>
            <a:r>
              <a:rPr lang="en-US" sz="3200" dirty="0" smtClean="0">
                <a:solidFill>
                  <a:srgbClr val="000000"/>
                </a:solidFill>
              </a:rPr>
              <a:t>1. B.P. </a:t>
            </a:r>
            <a:r>
              <a:rPr lang="en-US" sz="3200" dirty="0" err="1" smtClean="0">
                <a:solidFill>
                  <a:srgbClr val="000000"/>
                </a:solidFill>
              </a:rPr>
              <a:t>Esipov</a:t>
            </a:r>
            <a:r>
              <a:rPr lang="en-US" sz="3200" dirty="0" smtClean="0">
                <a:solidFill>
                  <a:srgbClr val="000000"/>
                </a:solidFill>
              </a:rPr>
              <a:t> “</a:t>
            </a:r>
            <a:r>
              <a:rPr lang="en-US" sz="3200" dirty="0" err="1" smtClean="0">
                <a:solidFill>
                  <a:srgbClr val="000000"/>
                </a:solidFill>
              </a:rPr>
              <a:t>Pedagogika</a:t>
            </a:r>
            <a:r>
              <a:rPr lang="en-US" sz="3200" dirty="0" smtClean="0">
                <a:solidFill>
                  <a:srgbClr val="000000"/>
                </a:solidFill>
              </a:rPr>
              <a:t>” T. </a:t>
            </a:r>
            <a:r>
              <a:rPr lang="en-US" sz="3200" dirty="0" err="1" smtClean="0">
                <a:solidFill>
                  <a:srgbClr val="000000"/>
                </a:solidFill>
              </a:rPr>
              <a:t>O’qituvchi</a:t>
            </a:r>
            <a:r>
              <a:rPr lang="en-US" sz="3200" dirty="0" smtClean="0">
                <a:solidFill>
                  <a:srgbClr val="000000"/>
                </a:solidFill>
              </a:rPr>
              <a:t> 1969.</a:t>
            </a:r>
            <a:br>
              <a:rPr lang="en-US" sz="3200" dirty="0" smtClean="0">
                <a:solidFill>
                  <a:srgbClr val="000000"/>
                </a:solidFill>
              </a:rPr>
            </a:br>
            <a:r>
              <a:rPr lang="en-US" sz="3200" dirty="0" smtClean="0">
                <a:solidFill>
                  <a:srgbClr val="000000"/>
                </a:solidFill>
              </a:rPr>
              <a:t>2. A. </a:t>
            </a:r>
            <a:r>
              <a:rPr lang="en-US" sz="3200" dirty="0" err="1" smtClean="0">
                <a:solidFill>
                  <a:srgbClr val="000000"/>
                </a:solidFill>
              </a:rPr>
              <a:t>Radugin</a:t>
            </a:r>
            <a:r>
              <a:rPr lang="en-US" sz="3200" dirty="0" smtClean="0">
                <a:solidFill>
                  <a:srgbClr val="000000"/>
                </a:solidFill>
              </a:rPr>
              <a:t> “</a:t>
            </a:r>
            <a:r>
              <a:rPr lang="en-US" sz="3200" dirty="0" err="1" smtClean="0">
                <a:solidFill>
                  <a:srgbClr val="000000"/>
                </a:solidFill>
              </a:rPr>
              <a:t>Pedagogika</a:t>
            </a:r>
            <a:r>
              <a:rPr lang="en-US" sz="3200" dirty="0" smtClean="0">
                <a:solidFill>
                  <a:srgbClr val="000000"/>
                </a:solidFill>
              </a:rPr>
              <a:t>” M. Centre, 2002.</a:t>
            </a:r>
            <a:br>
              <a:rPr lang="en-US" sz="3200" dirty="0" smtClean="0">
                <a:solidFill>
                  <a:srgbClr val="000000"/>
                </a:solidFill>
              </a:rPr>
            </a:br>
            <a:r>
              <a:rPr lang="en-US" sz="3200" dirty="0" smtClean="0">
                <a:solidFill>
                  <a:srgbClr val="000000"/>
                </a:solidFill>
              </a:rPr>
              <a:t>3. </a:t>
            </a:r>
            <a:r>
              <a:rPr lang="en-US" sz="3200" dirty="0" err="1" smtClean="0">
                <a:solidFill>
                  <a:srgbClr val="000000"/>
                </a:solidFill>
              </a:rPr>
              <a:t>Gershunskiy</a:t>
            </a:r>
            <a:r>
              <a:rPr lang="en-US" sz="3200" dirty="0" smtClean="0">
                <a:solidFill>
                  <a:srgbClr val="000000"/>
                </a:solidFill>
              </a:rPr>
              <a:t> B.S. “</a:t>
            </a:r>
            <a:r>
              <a:rPr lang="ru-RU" sz="3200" dirty="0" err="1" smtClean="0">
                <a:solidFill>
                  <a:srgbClr val="000000"/>
                </a:solidFill>
              </a:rPr>
              <a:t>Образователно</a:t>
            </a:r>
            <a:r>
              <a:rPr lang="ru-RU" sz="3200" dirty="0" smtClean="0">
                <a:solidFill>
                  <a:srgbClr val="000000"/>
                </a:solidFill>
              </a:rPr>
              <a:t>-педагогическая </a:t>
            </a:r>
            <a:r>
              <a:rPr lang="ru-RU" sz="3200" dirty="0" err="1" smtClean="0">
                <a:solidFill>
                  <a:srgbClr val="000000"/>
                </a:solidFill>
              </a:rPr>
              <a:t>прогнозтика</a:t>
            </a:r>
            <a:r>
              <a:rPr lang="en-US" sz="3200" dirty="0" smtClean="0">
                <a:solidFill>
                  <a:srgbClr val="000000"/>
                </a:solidFill>
              </a:rPr>
              <a:t>” M. 1989. </a:t>
            </a:r>
            <a:br>
              <a:rPr lang="en-US" sz="3200" dirty="0" smtClean="0">
                <a:solidFill>
                  <a:srgbClr val="000000"/>
                </a:solidFill>
              </a:rPr>
            </a:br>
            <a:r>
              <a:rPr lang="en-US" sz="3200" dirty="0" smtClean="0">
                <a:solidFill>
                  <a:srgbClr val="000000"/>
                </a:solidFill>
              </a:rPr>
              <a:t>4</a:t>
            </a:r>
            <a:r>
              <a:rPr lang="en-US" sz="3200" dirty="0" smtClean="0">
                <a:solidFill>
                  <a:srgbClr val="000000"/>
                </a:solidFill>
              </a:rPr>
              <a:t>. </a:t>
            </a:r>
            <a:r>
              <a:rPr lang="en-US" sz="3200" dirty="0" err="1" smtClean="0">
                <a:solidFill>
                  <a:srgbClr val="000000"/>
                </a:solidFill>
              </a:rPr>
              <a:t>Kazanskiy</a:t>
            </a:r>
            <a:r>
              <a:rPr lang="en-US" sz="3200" dirty="0" smtClean="0">
                <a:solidFill>
                  <a:srgbClr val="000000"/>
                </a:solidFill>
              </a:rPr>
              <a:t> Y.G. </a:t>
            </a:r>
            <a:r>
              <a:rPr lang="en-US" sz="3200" dirty="0" err="1" smtClean="0">
                <a:solidFill>
                  <a:srgbClr val="000000"/>
                </a:solidFill>
              </a:rPr>
              <a:t>Nazarova</a:t>
            </a:r>
            <a:r>
              <a:rPr lang="en-US" sz="3200" dirty="0" smtClean="0">
                <a:solidFill>
                  <a:srgbClr val="000000"/>
                </a:solidFill>
              </a:rPr>
              <a:t> T.S. </a:t>
            </a:r>
            <a:r>
              <a:rPr lang="en-US" sz="3200" dirty="0" err="1" smtClean="0">
                <a:solidFill>
                  <a:srgbClr val="000000"/>
                </a:solidFill>
              </a:rPr>
              <a:t>Didaktika</a:t>
            </a:r>
            <a:r>
              <a:rPr lang="en-US" sz="3200" dirty="0" smtClean="0">
                <a:solidFill>
                  <a:srgbClr val="000000"/>
                </a:solidFill>
              </a:rPr>
              <a:t>. M, 1978 </a:t>
            </a:r>
            <a:br>
              <a:rPr lang="en-US" sz="3200" dirty="0" smtClean="0">
                <a:solidFill>
                  <a:srgbClr val="000000"/>
                </a:solidFill>
              </a:rPr>
            </a:br>
            <a:r>
              <a:rPr lang="en-US" sz="3200" dirty="0" smtClean="0">
                <a:solidFill>
                  <a:srgbClr val="000000"/>
                </a:solidFill>
              </a:rPr>
              <a:t>5. V. </a:t>
            </a:r>
            <a:r>
              <a:rPr lang="en-US" sz="3200" dirty="0" err="1" smtClean="0">
                <a:solidFill>
                  <a:srgbClr val="000000"/>
                </a:solidFill>
              </a:rPr>
              <a:t>Okon</a:t>
            </a:r>
            <a:r>
              <a:rPr lang="en-US" sz="3200" dirty="0" smtClean="0">
                <a:solidFill>
                  <a:srgbClr val="000000"/>
                </a:solidFill>
              </a:rPr>
              <a:t>. </a:t>
            </a:r>
            <a:r>
              <a:rPr lang="ru-RU" sz="3200" dirty="0" smtClean="0">
                <a:solidFill>
                  <a:srgbClr val="000000"/>
                </a:solidFill>
              </a:rPr>
              <a:t>Введение в общую дидактику </a:t>
            </a:r>
            <a:r>
              <a:rPr lang="en-US" sz="3200" dirty="0" smtClean="0">
                <a:solidFill>
                  <a:srgbClr val="000000"/>
                </a:solidFill>
              </a:rPr>
              <a:t>M. 1990.</a:t>
            </a:r>
            <a:endParaRPr lang="ru-RU" sz="3200" dirty="0">
              <a:solidFill>
                <a:srgbClr val="000000"/>
              </a:solidFill>
            </a:endParaRPr>
          </a:p>
        </p:txBody>
      </p:sp>
    </p:spTree>
    <p:extLst>
      <p:ext uri="{BB962C8B-B14F-4D97-AF65-F5344CB8AC3E}">
        <p14:creationId xmlns:p14="http://schemas.microsoft.com/office/powerpoint/2010/main" val="163073156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43608" y="2348880"/>
            <a:ext cx="8305800" cy="1143000"/>
          </a:xfrm>
        </p:spPr>
        <p:txBody>
          <a:bodyPr/>
          <a:lstStyle/>
          <a:p>
            <a:r>
              <a:rPr lang="en-US" dirty="0" err="1" smtClean="0"/>
              <a:t>E’tiboringiz</a:t>
            </a:r>
            <a:r>
              <a:rPr lang="en-US" dirty="0" smtClean="0"/>
              <a:t> </a:t>
            </a:r>
            <a:r>
              <a:rPr lang="en-US" dirty="0" err="1" smtClean="0"/>
              <a:t>uchun</a:t>
            </a:r>
            <a:r>
              <a:rPr lang="en-US" dirty="0" smtClean="0"/>
              <a:t> </a:t>
            </a:r>
            <a:r>
              <a:rPr lang="en-US" dirty="0" err="1" smtClean="0"/>
              <a:t>rahmat</a:t>
            </a:r>
            <a:r>
              <a:rPr lang="en-US" dirty="0" smtClean="0"/>
              <a:t>!</a:t>
            </a:r>
            <a:endParaRPr lang="ru-RU" dirty="0"/>
          </a:p>
        </p:txBody>
      </p:sp>
    </p:spTree>
    <p:extLst>
      <p:ext uri="{BB962C8B-B14F-4D97-AF65-F5344CB8AC3E}">
        <p14:creationId xmlns:p14="http://schemas.microsoft.com/office/powerpoint/2010/main" val="256194627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Поток">
  <a:themeElements>
    <a:clrScheme name="Другая 4">
      <a:dk1>
        <a:srgbClr val="600000"/>
      </a:dk1>
      <a:lt1>
        <a:sysClr val="window" lastClr="FFFFFF"/>
      </a:lt1>
      <a:dk2>
        <a:srgbClr val="810000"/>
      </a:dk2>
      <a:lt2>
        <a:srgbClr val="810000"/>
      </a:lt2>
      <a:accent1>
        <a:srgbClr val="AD0101"/>
      </a:accent1>
      <a:accent2>
        <a:srgbClr val="810000"/>
      </a:accent2>
      <a:accent3>
        <a:srgbClr val="FE7979"/>
      </a:accent3>
      <a:accent4>
        <a:srgbClr val="810000"/>
      </a:accent4>
      <a:accent5>
        <a:srgbClr val="810000"/>
      </a:accent5>
      <a:accent6>
        <a:srgbClr val="730E00"/>
      </a:accent6>
      <a:hlink>
        <a:srgbClr val="FE7979"/>
      </a:hlink>
      <a:folHlink>
        <a:srgbClr val="FE7979"/>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scene3d>
            <a:camera prst="orthographicFront">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928</TotalTime>
  <Words>450</Words>
  <Application>Microsoft Office PowerPoint</Application>
  <PresentationFormat>Экран (4:3)</PresentationFormat>
  <Paragraphs>19</Paragraphs>
  <Slides>16</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16</vt:i4>
      </vt:variant>
    </vt:vector>
  </HeadingPairs>
  <TitlesOfParts>
    <vt:vector size="17" baseType="lpstr">
      <vt:lpstr>Поток</vt:lpstr>
      <vt:lpstr>UMUMIY PEDAGOGIKA VA SHAXSIY RIVOJLANISH</vt:lpstr>
      <vt:lpstr>      6- Mavzu:      Ta’limni tashxis etish.  1. Tashxis qilish 2. Tashxis qilishning asosiy tarkibiy qismlari 3. Nazorat qilish va hisobga olish vazifalari 4. Bilimlarni tekshirish va baholash shakllari</vt:lpstr>
      <vt:lpstr>1. Tashxis qilish</vt:lpstr>
      <vt:lpstr>Talabalarning bilim, ko'nikma va malakalarini nazorat qilish, baholash tashhis qilishning zaruriy tarkibiy qismlari sanaladi. Ular pedagogik texnologiyaning ancha qadimiy usullaridir. Nazorat va baholash maktab amaliyoti rivojining doimiy hamrohi bo'lib kelgan.  Ta'limni baholash yoki tekshirish faqat natijalarni qayd etadi, biroq ularning kelib chiqishini izohlamaydi. Tashhis natijalarini ularga erishish yo'llari va vositalari, usullari bilan aloqadorlikda baholaydi, ta'lim samarasini ta'minlovchi jarayon va bosqichlarni aniqlaydi: </vt:lpstr>
      <vt:lpstr>Презентация PowerPoint</vt:lpstr>
      <vt:lpstr>2. Tashxis qilishning asosiy tarkibiy qismlari</vt:lpstr>
      <vt:lpstr>Har bir baholovchi fikrga oldindan kelishilgan (belgilangan) ma'lum ball, ko'rsatkich (masalan, o'rin - 1, 2, 3, 4 va hokazo) tayinlanadi. Bunda baho o'lchash va hisoblashlar natijasida olinadigan son emas, balki baholovchi fikrga yuklangan ma'no ekanini unutmaslik muhim. Baholovchi son sifatida qo'llashga berilib ketishning oldini olish uchun bir qator mamlakatlarda baholar harfli (A, V, S, D va hokazo) ifodaga ega.</vt:lpstr>
      <vt:lpstr>O'zlashtirish (ta'lim samaradorligi) ko'rsatkichi B+A/T yuz foiz nisbat asosida hisoblanadi.  Bunda:     B - o'zlashtirish (ta'lim samaradorligi) bahosi; A - amalda o'zlashtirilgan bilim, ko'nikma va malakalarning hajmi;  T - o'zlashtirish nazarda tutilgan bilim, ko'nikma va malakalarning to'liq hajmi. Baho - ta'lim oluvchilarga ularning ta'lim olishi, bilimlarni o'zlashtirishga nisbatan ijodiy yondoshishini rag'batlantirish maqsadida ta'sir ko'rsatish vositasi.  </vt:lpstr>
      <vt:lpstr>Презентация PowerPoint</vt:lpstr>
      <vt:lpstr>3. Nazorat qilish va hisobga olish vazifalari</vt:lpstr>
      <vt:lpstr>O'quvchilarning faoliyatini hisobga olish metodlari og'zaki, yozma, test hamda amaliy topshiriqlarni bajarishga asoslangan bo'lishi mumkin.</vt:lpstr>
      <vt:lpstr>4. Bilimlarni tekshirish va baholash shakllari</vt:lpstr>
      <vt:lpstr>O’quvchining butun dars davomidagi barcha faoliyatlarini nazorat qilish tekshirishning maxsus turi bo'lib, u o'quvchining darsdagi ishtiroki uchun ball qo'yish bilan yakunlanadi. Bu o'quvchini doimo harakat qilishga va faollikka undaydi. Ma'lumki, bugun ta'lim tizimida reyting nazoratidan keng foydalanilmoqda. Reyting deganda baholash, tartibga keltirish, klassifikatsiyalash, bironta hodisani oldindan belgilangan shkala bo'yicha baholash tushuniladi. </vt:lpstr>
      <vt:lpstr>«Reyting» (inglizcha baholash, tartibga keltirish, klassifikatsiyalash) muayyan hodisani oldindan belgilangan shkala bo'yicha baholash. Reyting tizimi o'quvchilarning bilim sifatini nazorat qilish turi, metodi va shakli sifatida e'tirof etilib, uning yordamida o'quvchilarning o'quv fanlari bo'yicha ta'lim standartida belgilangan barcha talablar bo'yicha o'zlashtirilgan bilimlari sifati baholanadi. </vt:lpstr>
      <vt:lpstr>               Foydalanilgan adabiyotlar:  1. B.P. Esipov “Pedagogika” T. O’qituvchi 1969. 2. A. Radugin “Pedagogika” M. Centre, 2002. 3. Gershunskiy B.S. “Образователно-педагогическая прогнозтика” M. 1989.  4. Kazanskiy Y.G. Nazarova T.S. Didaktika. M, 1978  5. V. Okon. Введение в общую дидактику M. 1990.</vt:lpstr>
      <vt:lpstr>E’tiboringiz uchun rahmat!</vt:lpstr>
    </vt:vector>
  </TitlesOfParts>
  <Company>SPecialiST RePack</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O’ZBEKISTON RESPUBLIKASI  XALQ TA’LIMI VAZIRLIGI QO’QON DAVLAT PEDAGOGIKA INSTITUTI  “TARIX O’QITISH METODIKASI” kafedrasi  Umumiy pedagogika va shaxsiy rivojlanish   O’qituvchi:  O.O.Bazarov</dc:title>
  <dc:creator>MK</dc:creator>
  <cp:lastModifiedBy>MK</cp:lastModifiedBy>
  <cp:revision>68</cp:revision>
  <dcterms:created xsi:type="dcterms:W3CDTF">2017-09-17T08:11:07Z</dcterms:created>
  <dcterms:modified xsi:type="dcterms:W3CDTF">2017-10-09T16:07:00Z</dcterms:modified>
</cp:coreProperties>
</file>