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9"/>
  </p:notesMasterIdLst>
  <p:sldIdLst>
    <p:sldId id="288" r:id="rId2"/>
    <p:sldId id="257"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271"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25.10.2017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25.10.2017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25.10.2017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25.10.2017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25.10.2017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25.10.2017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25.10.2017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25.10.2017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25.10.2017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25.10.2017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25.10.2017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25.10.2017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25.10.2017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653136"/>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7-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ru-RU" sz="3200" b="1" dirty="0" smtClean="0"/>
              <a:t> </a:t>
            </a:r>
            <a:r>
              <a:rPr lang="en-US" sz="3200" b="1" dirty="0" err="1" smtClean="0"/>
              <a:t>Tarbiya</a:t>
            </a:r>
            <a:r>
              <a:rPr lang="en-US" sz="3200" b="1" dirty="0" smtClean="0"/>
              <a:t> </a:t>
            </a:r>
            <a:r>
              <a:rPr lang="uz-Cyrl-UZ" sz="3200" b="1" dirty="0" smtClean="0"/>
              <a:t>nazariyasi</a:t>
            </a:r>
            <a:r>
              <a:rPr lang="en-US" sz="3200" b="1" dirty="0" smtClean="0"/>
              <a:t>. </a:t>
            </a:r>
            <a:r>
              <a:rPr lang="en-US" sz="3200" b="1" dirty="0" err="1" smtClean="0"/>
              <a:t>Tarbiya</a:t>
            </a:r>
            <a:r>
              <a:rPr lang="en-US" sz="3200" b="1" dirty="0" smtClean="0"/>
              <a:t> </a:t>
            </a:r>
            <a:r>
              <a:rPr lang="en-US" sz="3200" b="1" dirty="0" err="1" smtClean="0"/>
              <a:t>jarayoni</a:t>
            </a:r>
            <a:r>
              <a:rPr lang="uz-Cyrl-UZ" sz="3200" b="1" dirty="0" smtClean="0"/>
              <a:t>ning</a:t>
            </a:r>
            <a:r>
              <a:rPr lang="en-US" sz="3200" b="1" dirty="0" smtClean="0"/>
              <a:t> </a:t>
            </a:r>
            <a:r>
              <a:rPr lang="en-US" sz="3200" b="1" dirty="0" err="1" smtClean="0"/>
              <a:t>mazmuni</a:t>
            </a:r>
            <a:r>
              <a:rPr lang="uz-Cyrl-UZ" sz="3200" b="1" dirty="0" smtClean="0"/>
              <a:t>. </a:t>
            </a:r>
            <a:r>
              <a:rPr lang="en-US" sz="3200" b="1" dirty="0" smtClean="0"/>
              <a:t/>
            </a:r>
            <a:br>
              <a:rPr lang="en-US" sz="3200" b="1" dirty="0" smtClean="0"/>
            </a:br>
            <a:r>
              <a:rPr lang="en-US" sz="3200" dirty="0" smtClean="0"/>
              <a:t/>
            </a:r>
            <a:br>
              <a:rPr lang="en-US" sz="3200" dirty="0" smtClean="0"/>
            </a:br>
            <a:r>
              <a:rPr lang="en-US" sz="3200" dirty="0" smtClean="0"/>
              <a:t>1. </a:t>
            </a:r>
            <a:r>
              <a:rPr lang="en-US" sz="3200" dirty="0" err="1" smtClean="0"/>
              <a:t>Tarbiya</a:t>
            </a:r>
            <a:r>
              <a:rPr lang="en-US" sz="3200" dirty="0" smtClean="0"/>
              <a:t> </a:t>
            </a:r>
            <a:r>
              <a:rPr lang="en-US" sz="3200" dirty="0" err="1" smtClean="0"/>
              <a:t>jarayoni</a:t>
            </a:r>
            <a:r>
              <a:rPr lang="en-US" sz="3200" dirty="0" smtClean="0"/>
              <a:t> </a:t>
            </a:r>
            <a:r>
              <a:rPr lang="en-US" sz="3200" dirty="0" err="1" smtClean="0"/>
              <a:t>tarbiya</a:t>
            </a:r>
            <a:r>
              <a:rPr lang="en-US" sz="3200" dirty="0" smtClean="0"/>
              <a:t> </a:t>
            </a:r>
            <a:r>
              <a:rPr lang="en-US" sz="3200" dirty="0" err="1" smtClean="0"/>
              <a:t>nazariyasining</a:t>
            </a:r>
            <a:r>
              <a:rPr lang="en-US" sz="3200" dirty="0" smtClean="0"/>
              <a:t> </a:t>
            </a:r>
            <a:r>
              <a:rPr lang="en-US" sz="3200" dirty="0" err="1" smtClean="0"/>
              <a:t>predmeti</a:t>
            </a:r>
            <a:r>
              <a:rPr lang="en-US" sz="3200" dirty="0" smtClean="0"/>
              <a:t> </a:t>
            </a:r>
            <a:r>
              <a:rPr lang="en-US" sz="3200" dirty="0" err="1" smtClean="0"/>
              <a:t>sifatida</a:t>
            </a:r>
            <a:r>
              <a:rPr lang="en-US" sz="3200" dirty="0" smtClean="0"/>
              <a:t>.</a:t>
            </a:r>
            <a:br>
              <a:rPr lang="en-US" sz="3200" dirty="0" smtClean="0"/>
            </a:br>
            <a:r>
              <a:rPr lang="en-US" sz="3200" dirty="0" smtClean="0"/>
              <a:t>2. </a:t>
            </a:r>
            <a:r>
              <a:rPr lang="en-US" sz="3200" dirty="0" err="1" smtClean="0"/>
              <a:t>Tarbiyaning</a:t>
            </a:r>
            <a:r>
              <a:rPr lang="en-US" sz="3200" dirty="0" smtClean="0"/>
              <a:t> </a:t>
            </a:r>
            <a:r>
              <a:rPr lang="en-US" sz="3200" dirty="0" err="1" smtClean="0"/>
              <a:t>umumiy</a:t>
            </a:r>
            <a:r>
              <a:rPr lang="en-US" sz="3200" dirty="0" smtClean="0"/>
              <a:t> </a:t>
            </a:r>
            <a:r>
              <a:rPr lang="en-US" sz="3200" dirty="0" err="1" smtClean="0"/>
              <a:t>konsepsiyalari</a:t>
            </a:r>
            <a:r>
              <a:rPr lang="en-US" sz="3200" dirty="0" smtClean="0"/>
              <a:t>.</a:t>
            </a:r>
            <a:br>
              <a:rPr lang="en-US" sz="3200" dirty="0" smtClean="0"/>
            </a:br>
            <a:r>
              <a:rPr lang="pt-BR" sz="3200" dirty="0" smtClean="0"/>
              <a:t>3. Tarbiya jarayoni mohiyati</a:t>
            </a:r>
            <a:br>
              <a:rPr lang="pt-BR" sz="3200" dirty="0" smtClean="0"/>
            </a:br>
            <a:r>
              <a:rPr lang="en-US" sz="3200" dirty="0" smtClean="0"/>
              <a:t>4. </a:t>
            </a:r>
            <a:r>
              <a:rPr lang="en-US" sz="3200" dirty="0" err="1" smtClean="0"/>
              <a:t>Tarbiya</a:t>
            </a:r>
            <a:r>
              <a:rPr lang="en-US" sz="3200" dirty="0" smtClean="0"/>
              <a:t> </a:t>
            </a:r>
            <a:r>
              <a:rPr lang="en-US" sz="3200" dirty="0" err="1" smtClean="0"/>
              <a:t>jarayoni</a:t>
            </a:r>
            <a:r>
              <a:rPr lang="en-US" sz="3200" dirty="0" smtClean="0"/>
              <a:t> </a:t>
            </a:r>
            <a:r>
              <a:rPr lang="en-US" sz="3200" dirty="0" err="1" smtClean="0"/>
              <a:t>qonuniyatlari</a:t>
            </a:r>
            <a:r>
              <a:rPr lang="en-US" sz="3200" dirty="0" smtClean="0"/>
              <a:t>.</a:t>
            </a:r>
            <a:br>
              <a:rPr lang="en-US" sz="3200" dirty="0" smtClean="0"/>
            </a:br>
            <a:r>
              <a:rPr lang="en-US" sz="3200" dirty="0" smtClean="0"/>
              <a:t>5. </a:t>
            </a:r>
            <a:r>
              <a:rPr lang="en-US" sz="3200" dirty="0" err="1" smtClean="0"/>
              <a:t>Tarbiya</a:t>
            </a:r>
            <a:r>
              <a:rPr lang="en-US" sz="3200" dirty="0" smtClean="0"/>
              <a:t> </a:t>
            </a:r>
            <a:r>
              <a:rPr lang="en-US" sz="3200" dirty="0" err="1" smtClean="0"/>
              <a:t>jarayoni</a:t>
            </a:r>
            <a:r>
              <a:rPr lang="en-US" sz="3200" dirty="0" smtClean="0"/>
              <a:t> </a:t>
            </a:r>
            <a:r>
              <a:rPr lang="en-US" sz="3200" dirty="0" err="1" smtClean="0"/>
              <a:t>prinsiplari</a:t>
            </a:r>
            <a:r>
              <a:rPr lang="en-US" sz="3200" dirty="0" smtClean="0"/>
              <a:t>.</a:t>
            </a: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933056"/>
            <a:ext cx="8305800" cy="1143000"/>
          </a:xfrm>
        </p:spPr>
        <p:txBody>
          <a:bodyPr>
            <a:noAutofit/>
          </a:bodyPr>
          <a:lstStyle/>
          <a:p>
            <a:pPr algn="just"/>
            <a:r>
              <a:rPr lang="en-US" sz="3200" dirty="0" err="1" smtClean="0">
                <a:solidFill>
                  <a:srgbClr val="000000"/>
                </a:solidFill>
              </a:rPr>
              <a:t>Tarbiya</a:t>
            </a:r>
            <a:r>
              <a:rPr lang="en-US" sz="3200" dirty="0" smtClean="0">
                <a:solidFill>
                  <a:srgbClr val="000000"/>
                </a:solidFill>
              </a:rPr>
              <a:t> </a:t>
            </a:r>
            <a:r>
              <a:rPr lang="en-US" sz="3200" dirty="0" err="1">
                <a:solidFill>
                  <a:srgbClr val="000000"/>
                </a:solidFill>
              </a:rPr>
              <a:t>keng</a:t>
            </a:r>
            <a:r>
              <a:rPr lang="en-US" sz="3200" dirty="0">
                <a:solidFill>
                  <a:srgbClr val="000000"/>
                </a:solidFill>
              </a:rPr>
              <a:t> </a:t>
            </a:r>
            <a:r>
              <a:rPr lang="en-US" sz="3200" dirty="0" err="1">
                <a:solidFill>
                  <a:srgbClr val="000000"/>
                </a:solidFill>
              </a:rPr>
              <a:t>ijtimoiy</a:t>
            </a:r>
            <a:r>
              <a:rPr lang="en-US" sz="3200" dirty="0">
                <a:solidFill>
                  <a:srgbClr val="000000"/>
                </a:solidFill>
              </a:rPr>
              <a:t> </a:t>
            </a:r>
            <a:r>
              <a:rPr lang="en-US" sz="3200" dirty="0" err="1">
                <a:solidFill>
                  <a:srgbClr val="000000"/>
                </a:solidFill>
              </a:rPr>
              <a:t>ma'noda</a:t>
            </a:r>
            <a:r>
              <a:rPr lang="en-US" sz="3200" dirty="0">
                <a:solidFill>
                  <a:srgbClr val="000000"/>
                </a:solidFill>
              </a:rPr>
              <a:t> — </a:t>
            </a:r>
            <a:r>
              <a:rPr lang="en-US" sz="3200" dirty="0" err="1">
                <a:solidFill>
                  <a:srgbClr val="000000"/>
                </a:solidFill>
              </a:rPr>
              <a:t>ijtimoiy</a:t>
            </a:r>
            <a:r>
              <a:rPr lang="en-US" sz="3200" dirty="0">
                <a:solidFill>
                  <a:srgbClr val="000000"/>
                </a:solidFill>
              </a:rPr>
              <a:t> </a:t>
            </a:r>
            <a:r>
              <a:rPr lang="en-US" sz="3200" dirty="0" err="1">
                <a:solidFill>
                  <a:srgbClr val="000000"/>
                </a:solidFill>
              </a:rPr>
              <a:t>madaniy</a:t>
            </a:r>
            <a:r>
              <a:rPr lang="en-US" sz="3200" dirty="0">
                <a:solidFill>
                  <a:srgbClr val="000000"/>
                </a:solidFill>
              </a:rPr>
              <a:t> </a:t>
            </a:r>
            <a:r>
              <a:rPr lang="en-US" sz="3200" dirty="0" smtClean="0">
                <a:solidFill>
                  <a:srgbClr val="000000"/>
                </a:solidFill>
              </a:rPr>
              <a:t> </a:t>
            </a:r>
            <a:r>
              <a:rPr lang="en-US" sz="3200" dirty="0" err="1" smtClean="0">
                <a:solidFill>
                  <a:srgbClr val="000000"/>
                </a:solidFill>
              </a:rPr>
              <a:t>tajribalarni</a:t>
            </a:r>
            <a:r>
              <a:rPr lang="en-US" sz="3200" dirty="0" smtClean="0">
                <a:solidFill>
                  <a:srgbClr val="000000"/>
                </a:solidFill>
              </a:rPr>
              <a:t>, </a:t>
            </a:r>
            <a:r>
              <a:rPr lang="en-US" sz="3200" dirty="0" err="1" smtClean="0">
                <a:solidFill>
                  <a:srgbClr val="000000"/>
                </a:solidFill>
              </a:rPr>
              <a:t>me'yor</a:t>
            </a:r>
            <a:r>
              <a:rPr lang="en-US" sz="3200" dirty="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a:solidFill>
                  <a:srgbClr val="000000"/>
                </a:solidFill>
              </a:rPr>
              <a:t>qadriyatlami</a:t>
            </a:r>
            <a:r>
              <a:rPr lang="en-US" sz="3200" dirty="0">
                <a:solidFill>
                  <a:srgbClr val="000000"/>
                </a:solidFill>
              </a:rPr>
              <a:t> </a:t>
            </a:r>
            <a:r>
              <a:rPr lang="en-US" sz="3200" dirty="0" err="1">
                <a:solidFill>
                  <a:srgbClr val="000000"/>
                </a:solidFill>
              </a:rPr>
              <a:t>avloddan</a:t>
            </a:r>
            <a:r>
              <a:rPr lang="en-US" sz="3200" dirty="0">
                <a:solidFill>
                  <a:srgbClr val="000000"/>
                </a:solidFill>
              </a:rPr>
              <a:t> </a:t>
            </a:r>
            <a:r>
              <a:rPr lang="en-US" sz="3200" dirty="0" err="1">
                <a:solidFill>
                  <a:srgbClr val="000000"/>
                </a:solidFill>
              </a:rPr>
              <a:t>avlodga</a:t>
            </a:r>
            <a:r>
              <a:rPr lang="en-US" sz="3200" dirty="0">
                <a:solidFill>
                  <a:srgbClr val="000000"/>
                </a:solidFill>
              </a:rPr>
              <a:t> </a:t>
            </a:r>
            <a:r>
              <a:rPr lang="en-US" sz="3200" dirty="0" err="1">
                <a:solidFill>
                  <a:srgbClr val="000000"/>
                </a:solidFill>
              </a:rPr>
              <a:t>o'tishini</a:t>
            </a:r>
            <a:r>
              <a:rPr lang="en-US" sz="3200" dirty="0">
                <a:solidFill>
                  <a:srgbClr val="000000"/>
                </a:solidFill>
              </a:rPr>
              <a:t> </a:t>
            </a:r>
            <a:r>
              <a:rPr lang="en-US" sz="3200" dirty="0" err="1" smtClean="0">
                <a:solidFill>
                  <a:srgbClr val="000000"/>
                </a:solidFill>
              </a:rPr>
              <a:t>ifodalaydi</a:t>
            </a:r>
            <a:r>
              <a:rPr lang="en-US" sz="3200" dirty="0" smtClean="0">
                <a:solidFill>
                  <a:srgbClr val="000000"/>
                </a:solidFill>
              </a:rPr>
              <a:t>. </a:t>
            </a:r>
            <a:r>
              <a:rPr lang="en-US" sz="3200" dirty="0" err="1" smtClean="0">
                <a:solidFill>
                  <a:srgbClr val="000000"/>
                </a:solidFill>
              </a:rPr>
              <a:t>Tarbiyaning</a:t>
            </a:r>
            <a:r>
              <a:rPr lang="en-US" sz="3200" dirty="0" smtClean="0">
                <a:solidFill>
                  <a:srgbClr val="000000"/>
                </a:solidFill>
              </a:rPr>
              <a:t> </a:t>
            </a:r>
            <a:r>
              <a:rPr lang="en-US" sz="3200" dirty="0" err="1" smtClean="0">
                <a:solidFill>
                  <a:srgbClr val="000000"/>
                </a:solidFill>
              </a:rPr>
              <a:t>ushbu</a:t>
            </a:r>
            <a:r>
              <a:rPr lang="en-US" sz="3200" dirty="0">
                <a:solidFill>
                  <a:srgbClr val="000000"/>
                </a:solidFill>
              </a:rPr>
              <a:t> </a:t>
            </a:r>
            <a:r>
              <a:rPr lang="en-US" sz="3200" dirty="0" err="1" smtClean="0">
                <a:solidFill>
                  <a:srgbClr val="000000"/>
                </a:solidFill>
              </a:rPr>
              <a:t>ma'nosi</a:t>
            </a:r>
            <a:r>
              <a:rPr lang="en-US" sz="3200" dirty="0" smtClean="0">
                <a:solidFill>
                  <a:srgbClr val="000000"/>
                </a:solidFill>
              </a:rPr>
              <a:t> </a:t>
            </a:r>
            <a:r>
              <a:rPr lang="en-US" sz="3200" dirty="0" err="1">
                <a:solidFill>
                  <a:srgbClr val="000000"/>
                </a:solidFill>
              </a:rPr>
              <a:t>sotsiologiya</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boshqa</a:t>
            </a:r>
            <a:r>
              <a:rPr lang="en-US" sz="3200" dirty="0">
                <a:solidFill>
                  <a:srgbClr val="000000"/>
                </a:solidFill>
              </a:rPr>
              <a:t> </a:t>
            </a:r>
            <a:r>
              <a:rPr lang="en-US" sz="3200" dirty="0" err="1" smtClean="0">
                <a:solidFill>
                  <a:srgbClr val="000000"/>
                </a:solidFill>
              </a:rPr>
              <a:t>xulq-atvor</a:t>
            </a:r>
            <a:r>
              <a:rPr lang="en-US" sz="3200" dirty="0">
                <a:solidFill>
                  <a:srgbClr val="000000"/>
                </a:solidFill>
              </a:rPr>
              <a:t> </a:t>
            </a:r>
            <a:r>
              <a:rPr lang="en-US" sz="3200" dirty="0" err="1" smtClean="0">
                <a:solidFill>
                  <a:srgbClr val="000000"/>
                </a:solidFill>
              </a:rPr>
              <a:t>to'g'risidagi</a:t>
            </a:r>
            <a:r>
              <a:rPr lang="en-US" sz="3200" dirty="0" smtClean="0">
                <a:solidFill>
                  <a:srgbClr val="000000"/>
                </a:solidFill>
              </a:rPr>
              <a:t> </a:t>
            </a:r>
            <a:r>
              <a:rPr lang="en-US" sz="3200" dirty="0">
                <a:solidFill>
                  <a:srgbClr val="000000"/>
                </a:solidFill>
              </a:rPr>
              <a:t>(</a:t>
            </a:r>
            <a:r>
              <a:rPr lang="en-US" sz="3200" dirty="0" err="1">
                <a:solidFill>
                  <a:srgbClr val="000000"/>
                </a:solidFill>
              </a:rPr>
              <a:t>falsafa</a:t>
            </a:r>
            <a:r>
              <a:rPr lang="en-US" sz="3200" dirty="0">
                <a:solidFill>
                  <a:srgbClr val="000000"/>
                </a:solidFill>
              </a:rPr>
              <a:t>, </a:t>
            </a:r>
            <a:r>
              <a:rPr lang="en-US" sz="3200" dirty="0" err="1" smtClean="0">
                <a:solidFill>
                  <a:srgbClr val="000000"/>
                </a:solidFill>
              </a:rPr>
              <a:t>psixologiya</a:t>
            </a:r>
            <a:r>
              <a:rPr lang="en-US" sz="3200" dirty="0" smtClean="0">
                <a:solidFill>
                  <a:srgbClr val="000000"/>
                </a:solidFill>
              </a:rPr>
              <a:t>, </a:t>
            </a:r>
            <a:r>
              <a:rPr lang="en-US" sz="3200" dirty="0" err="1" smtClean="0">
                <a:solidFill>
                  <a:srgbClr val="000000"/>
                </a:solidFill>
              </a:rPr>
              <a:t>pedagogika</a:t>
            </a:r>
            <a:r>
              <a:rPr lang="en-US" sz="3200" dirty="0">
                <a:solidFill>
                  <a:srgbClr val="000000"/>
                </a:solidFill>
              </a:rPr>
              <a:t>) </a:t>
            </a:r>
            <a:r>
              <a:rPr lang="en-US" sz="3200" dirty="0" err="1">
                <a:solidFill>
                  <a:srgbClr val="000000"/>
                </a:solidFill>
              </a:rPr>
              <a:t>fanlardagi</a:t>
            </a:r>
            <a:r>
              <a:rPr lang="en-US" sz="3200" dirty="0">
                <a:solidFill>
                  <a:srgbClr val="000000"/>
                </a:solidFill>
              </a:rPr>
              <a:t> </a:t>
            </a:r>
            <a:r>
              <a:rPr lang="en-US" sz="3200" dirty="0" err="1">
                <a:solidFill>
                  <a:srgbClr val="000000"/>
                </a:solidFill>
              </a:rPr>
              <a:t>shaxsni</a:t>
            </a:r>
            <a:r>
              <a:rPr lang="en-US" sz="3200" dirty="0">
                <a:solidFill>
                  <a:srgbClr val="000000"/>
                </a:solidFill>
              </a:rPr>
              <a:t> </a:t>
            </a:r>
            <a:r>
              <a:rPr lang="en-US" sz="3200" dirty="0" err="1">
                <a:solidFill>
                  <a:srgbClr val="000000"/>
                </a:solidFill>
              </a:rPr>
              <a:t>ijtimoiylashuviga</a:t>
            </a:r>
            <a:r>
              <a:rPr lang="en-US" sz="3200" dirty="0">
                <a:solidFill>
                  <a:srgbClr val="000000"/>
                </a:solidFill>
              </a:rPr>
              <a:t> </a:t>
            </a:r>
            <a:r>
              <a:rPr lang="en-US" sz="3200" dirty="0" err="1">
                <a:solidFill>
                  <a:srgbClr val="000000"/>
                </a:solidFill>
              </a:rPr>
              <a:t>yaqinroq</a:t>
            </a:r>
            <a:r>
              <a:rPr lang="en-US" sz="3200" dirty="0">
                <a:solidFill>
                  <a:srgbClr val="000000"/>
                </a:solidFill>
              </a:rPr>
              <a:t>.</a:t>
            </a:r>
            <a:endParaRPr lang="ru-RU" sz="3200" dirty="0">
              <a:solidFill>
                <a:srgbClr val="000000"/>
              </a:solidFill>
            </a:endParaRPr>
          </a:p>
        </p:txBody>
      </p:sp>
      <p:sp>
        <p:nvSpPr>
          <p:cNvPr id="3" name="Заголовок 1"/>
          <p:cNvSpPr txBox="1">
            <a:spLocks/>
          </p:cNvSpPr>
          <p:nvPr/>
        </p:nvSpPr>
        <p:spPr>
          <a:xfrm>
            <a:off x="467544" y="692696"/>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dirty="0" smtClean="0">
                <a:cs typeface="Arial" pitchFamily="34" charset="0"/>
              </a:rPr>
              <a:t/>
            </a:r>
            <a:br>
              <a:rPr lang="en-US" sz="3200" dirty="0" smtClean="0">
                <a:cs typeface="Arial" pitchFamily="34" charset="0"/>
              </a:rPr>
            </a:br>
            <a:r>
              <a:rPr lang="en-US" sz="3200" dirty="0" smtClean="0"/>
              <a:t>1. </a:t>
            </a:r>
            <a:r>
              <a:rPr lang="en-US" sz="3200" dirty="0" err="1" smtClean="0"/>
              <a:t>Tarbiya</a:t>
            </a:r>
            <a:r>
              <a:rPr lang="en-US" sz="3200" dirty="0" smtClean="0"/>
              <a:t> </a:t>
            </a:r>
            <a:r>
              <a:rPr lang="en-US" sz="3200" dirty="0" err="1"/>
              <a:t>jarayoni</a:t>
            </a:r>
            <a:r>
              <a:rPr lang="en-US" sz="3200" dirty="0"/>
              <a:t> </a:t>
            </a:r>
            <a:r>
              <a:rPr lang="en-US" sz="3200" dirty="0" err="1"/>
              <a:t>tarbiya</a:t>
            </a:r>
            <a:r>
              <a:rPr lang="en-US" sz="3200" dirty="0"/>
              <a:t> </a:t>
            </a:r>
            <a:r>
              <a:rPr lang="en-US" sz="3200" dirty="0" err="1"/>
              <a:t>nazariyasining</a:t>
            </a:r>
            <a:r>
              <a:rPr lang="en-US" sz="3200" dirty="0"/>
              <a:t> </a:t>
            </a:r>
            <a:r>
              <a:rPr lang="en-US" sz="3200" dirty="0" err="1"/>
              <a:t>predmeti</a:t>
            </a:r>
            <a:r>
              <a:rPr lang="en-US" sz="3200" dirty="0"/>
              <a:t> </a:t>
            </a:r>
            <a:r>
              <a:rPr lang="en-US" sz="3200" dirty="0" err="1"/>
              <a:t>sifatida</a:t>
            </a:r>
            <a:r>
              <a:rPr lang="en-US" sz="3200" dirty="0"/>
              <a:t>.</a:t>
            </a:r>
            <a:endParaRPr lang="ru-RU" sz="3200" dirty="0">
              <a:cs typeface="Arial" pitchFamily="34" charset="0"/>
            </a:endParaRPr>
          </a:p>
        </p:txBody>
      </p:sp>
    </p:spTree>
    <p:extLst>
      <p:ext uri="{BB962C8B-B14F-4D97-AF65-F5344CB8AC3E}">
        <p14:creationId xmlns:p14="http://schemas.microsoft.com/office/powerpoint/2010/main" val="42825071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20688"/>
            <a:ext cx="8305800" cy="1143000"/>
          </a:xfrm>
        </p:spPr>
        <p:txBody>
          <a:bodyPr>
            <a:noAutofit/>
          </a:bodyPr>
          <a:lstStyle/>
          <a:p>
            <a:r>
              <a:rPr lang="en-US" sz="3200" dirty="0"/>
              <a:t>2. </a:t>
            </a:r>
            <a:r>
              <a:rPr lang="en-US" sz="3200" dirty="0" err="1"/>
              <a:t>Tarbiyaning</a:t>
            </a:r>
            <a:r>
              <a:rPr lang="en-US" sz="3200" dirty="0"/>
              <a:t> </a:t>
            </a:r>
            <a:r>
              <a:rPr lang="en-US" sz="3200" dirty="0" err="1"/>
              <a:t>umumiy</a:t>
            </a:r>
            <a:r>
              <a:rPr lang="en-US" sz="3200" dirty="0"/>
              <a:t> </a:t>
            </a:r>
            <a:r>
              <a:rPr lang="en-US" sz="3200" dirty="0" err="1"/>
              <a:t>konsepsiyalari</a:t>
            </a:r>
            <a:r>
              <a:rPr lang="en-US" sz="3200" dirty="0"/>
              <a:t>.</a:t>
            </a:r>
            <a:br>
              <a:rPr lang="en-US" sz="3200" dirty="0"/>
            </a:br>
            <a:endParaRPr lang="ru-RU" sz="2800" dirty="0"/>
          </a:p>
        </p:txBody>
      </p:sp>
      <p:sp>
        <p:nvSpPr>
          <p:cNvPr id="4" name="Заголовок 1"/>
          <p:cNvSpPr txBox="1">
            <a:spLocks/>
          </p:cNvSpPr>
          <p:nvPr/>
        </p:nvSpPr>
        <p:spPr>
          <a:xfrm>
            <a:off x="323528" y="2492896"/>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2800" dirty="0" err="1">
                <a:solidFill>
                  <a:srgbClr val="000000"/>
                </a:solidFill>
              </a:rPr>
              <a:t>Hozirgi</a:t>
            </a:r>
            <a:r>
              <a:rPr lang="en-US" sz="2800" dirty="0">
                <a:solidFill>
                  <a:srgbClr val="000000"/>
                </a:solidFill>
              </a:rPr>
              <a:t> </a:t>
            </a:r>
            <a:r>
              <a:rPr lang="en-US" sz="2800" dirty="0" err="1">
                <a:solidFill>
                  <a:srgbClr val="000000"/>
                </a:solidFill>
              </a:rPr>
              <a:t>paytda</a:t>
            </a:r>
            <a:r>
              <a:rPr lang="en-US" sz="2800" dirty="0">
                <a:solidFill>
                  <a:srgbClr val="000000"/>
                </a:solidFill>
              </a:rPr>
              <a:t> </a:t>
            </a:r>
            <a:r>
              <a:rPr lang="en-US" sz="2800" dirty="0" err="1">
                <a:solidFill>
                  <a:srgbClr val="000000"/>
                </a:solidFill>
              </a:rPr>
              <a:t>pedagogik</a:t>
            </a:r>
            <a:r>
              <a:rPr lang="en-US" sz="2800" dirty="0">
                <a:solidFill>
                  <a:srgbClr val="000000"/>
                </a:solidFill>
              </a:rPr>
              <a:t> </a:t>
            </a:r>
            <a:r>
              <a:rPr lang="en-US" sz="2800" dirty="0" err="1">
                <a:solidFill>
                  <a:srgbClr val="000000"/>
                </a:solidFill>
              </a:rPr>
              <a:t>konsepsiyalar</a:t>
            </a:r>
            <a:r>
              <a:rPr lang="en-US" sz="2800" dirty="0">
                <a:solidFill>
                  <a:srgbClr val="000000"/>
                </a:solidFill>
              </a:rPr>
              <a:t> </a:t>
            </a:r>
            <a:r>
              <a:rPr lang="en-US" sz="2800" dirty="0" err="1" smtClean="0">
                <a:solidFill>
                  <a:srgbClr val="000000"/>
                </a:solidFill>
              </a:rPr>
              <a:t>uchun</a:t>
            </a:r>
            <a:r>
              <a:rPr lang="en-US" sz="2800" dirty="0">
                <a:solidFill>
                  <a:srgbClr val="000000"/>
                </a:solidFill>
              </a:rPr>
              <a:t> </a:t>
            </a:r>
            <a:r>
              <a:rPr lang="en-US" sz="2800" dirty="0" err="1" smtClean="0">
                <a:solidFill>
                  <a:srgbClr val="000000"/>
                </a:solidFill>
              </a:rPr>
              <a:t>metodologik</a:t>
            </a:r>
            <a:r>
              <a:rPr lang="en-US" sz="2800" dirty="0" smtClean="0">
                <a:solidFill>
                  <a:srgbClr val="000000"/>
                </a:solidFill>
              </a:rPr>
              <a:t> </a:t>
            </a:r>
            <a:r>
              <a:rPr lang="en-US" sz="2800" dirty="0" err="1" smtClean="0">
                <a:solidFill>
                  <a:srgbClr val="000000"/>
                </a:solidFill>
              </a:rPr>
              <a:t>asos</a:t>
            </a:r>
            <a:r>
              <a:rPr lang="en-US" sz="2800" dirty="0">
                <a:solidFill>
                  <a:srgbClr val="000000"/>
                </a:solidFill>
              </a:rPr>
              <a:t> </a:t>
            </a:r>
            <a:r>
              <a:rPr lang="en-US" sz="2800" dirty="0" err="1" smtClean="0">
                <a:solidFill>
                  <a:srgbClr val="000000"/>
                </a:solidFill>
              </a:rPr>
              <a:t>sifatida</a:t>
            </a:r>
            <a:r>
              <a:rPr lang="en-US" sz="2800" dirty="0" smtClean="0">
                <a:solidFill>
                  <a:srgbClr val="000000"/>
                </a:solidFill>
              </a:rPr>
              <a:t> </a:t>
            </a:r>
            <a:r>
              <a:rPr lang="en-US" sz="2800" dirty="0" err="1">
                <a:solidFill>
                  <a:srgbClr val="000000"/>
                </a:solidFill>
              </a:rPr>
              <a:t>quyidagi</a:t>
            </a:r>
            <a:r>
              <a:rPr lang="en-US" sz="2800" dirty="0">
                <a:solidFill>
                  <a:srgbClr val="000000"/>
                </a:solidFill>
              </a:rPr>
              <a:t> </a:t>
            </a:r>
            <a:r>
              <a:rPr lang="en-US" sz="2800" dirty="0" err="1">
                <a:solidFill>
                  <a:srgbClr val="000000"/>
                </a:solidFill>
              </a:rPr>
              <a:t>falsafiy</a:t>
            </a:r>
            <a:r>
              <a:rPr lang="en-US" sz="2800" dirty="0">
                <a:solidFill>
                  <a:srgbClr val="000000"/>
                </a:solidFill>
              </a:rPr>
              <a:t> </a:t>
            </a:r>
            <a:r>
              <a:rPr lang="en-US" sz="2800" dirty="0" err="1" smtClean="0">
                <a:solidFill>
                  <a:srgbClr val="000000"/>
                </a:solidFill>
              </a:rPr>
              <a:t>ta’limotlarni</a:t>
            </a:r>
            <a:r>
              <a:rPr lang="en-US" sz="2800" dirty="0" smtClean="0">
                <a:solidFill>
                  <a:srgbClr val="000000"/>
                </a:solidFill>
              </a:rPr>
              <a:t> </a:t>
            </a:r>
            <a:r>
              <a:rPr lang="en-US" sz="2800" dirty="0" err="1" smtClean="0">
                <a:solidFill>
                  <a:srgbClr val="000000"/>
                </a:solidFill>
              </a:rPr>
              <a:t>ajratishimiz</a:t>
            </a:r>
            <a:r>
              <a:rPr lang="en-US" sz="2800" dirty="0" smtClean="0">
                <a:solidFill>
                  <a:srgbClr val="000000"/>
                </a:solidFill>
              </a:rPr>
              <a:t> </a:t>
            </a:r>
            <a:r>
              <a:rPr lang="en-US" sz="2800" dirty="0" err="1">
                <a:solidFill>
                  <a:srgbClr val="000000"/>
                </a:solidFill>
              </a:rPr>
              <a:t>mumkin</a:t>
            </a:r>
            <a:r>
              <a:rPr lang="en-US" sz="2800" dirty="0">
                <a:solidFill>
                  <a:srgbClr val="000000"/>
                </a:solidFill>
              </a:rPr>
              <a:t>. </a:t>
            </a:r>
            <a:r>
              <a:rPr lang="en-US" sz="2800" dirty="0" err="1" smtClean="0">
                <a:solidFill>
                  <a:srgbClr val="000000"/>
                </a:solidFill>
              </a:rPr>
              <a:t>Bularga</a:t>
            </a:r>
            <a:r>
              <a:rPr lang="en-US" sz="2800" dirty="0" smtClean="0">
                <a:solidFill>
                  <a:srgbClr val="000000"/>
                </a:solidFill>
              </a:rPr>
              <a:t>: </a:t>
            </a:r>
            <a:r>
              <a:rPr lang="en-US" sz="2800" dirty="0" err="1" smtClean="0">
                <a:solidFill>
                  <a:srgbClr val="000000"/>
                </a:solidFill>
              </a:rPr>
              <a:t>pozitivim</a:t>
            </a:r>
            <a:r>
              <a:rPr lang="en-US" sz="2800" dirty="0">
                <a:solidFill>
                  <a:srgbClr val="000000"/>
                </a:solidFill>
              </a:rPr>
              <a:t>, </a:t>
            </a:r>
            <a:r>
              <a:rPr lang="en-US" sz="2800" dirty="0" err="1" smtClean="0">
                <a:solidFill>
                  <a:srgbClr val="000000"/>
                </a:solidFill>
              </a:rPr>
              <a:t>pragmatizm</a:t>
            </a:r>
            <a:r>
              <a:rPr lang="en-US" sz="2800" dirty="0" smtClean="0">
                <a:solidFill>
                  <a:srgbClr val="000000"/>
                </a:solidFill>
              </a:rPr>
              <a:t>, </a:t>
            </a:r>
            <a:r>
              <a:rPr lang="en-US" sz="2800" dirty="0" err="1" smtClean="0">
                <a:solidFill>
                  <a:srgbClr val="000000"/>
                </a:solidFill>
              </a:rPr>
              <a:t>ekzistensializm</a:t>
            </a:r>
            <a:r>
              <a:rPr lang="en-US" sz="2800" dirty="0">
                <a:solidFill>
                  <a:srgbClr val="000000"/>
                </a:solidFill>
              </a:rPr>
              <a:t>, </a:t>
            </a:r>
            <a:r>
              <a:rPr lang="en-US" sz="2800" dirty="0" err="1">
                <a:solidFill>
                  <a:srgbClr val="000000"/>
                </a:solidFill>
              </a:rPr>
              <a:t>neopozitivizm</a:t>
            </a:r>
            <a:r>
              <a:rPr lang="en-US" sz="2800" dirty="0">
                <a:solidFill>
                  <a:srgbClr val="000000"/>
                </a:solidFill>
              </a:rPr>
              <a:t>, </a:t>
            </a:r>
            <a:r>
              <a:rPr lang="en-US" sz="2800" dirty="0" err="1">
                <a:solidFill>
                  <a:srgbClr val="000000"/>
                </a:solidFill>
              </a:rPr>
              <a:t>dialektik</a:t>
            </a:r>
            <a:r>
              <a:rPr lang="en-US" sz="2800" dirty="0">
                <a:solidFill>
                  <a:srgbClr val="000000"/>
                </a:solidFill>
              </a:rPr>
              <a:t> </a:t>
            </a:r>
            <a:r>
              <a:rPr lang="en-US" sz="2800" dirty="0" err="1" smtClean="0">
                <a:solidFill>
                  <a:srgbClr val="000000"/>
                </a:solidFill>
              </a:rPr>
              <a:t>materializm</a:t>
            </a:r>
            <a:r>
              <a:rPr lang="en-US" sz="2800" dirty="0">
                <a:solidFill>
                  <a:srgbClr val="000000"/>
                </a:solidFill>
              </a:rPr>
              <a:t> </a:t>
            </a:r>
            <a:r>
              <a:rPr lang="en-US" sz="2800" dirty="0" err="1" smtClean="0">
                <a:solidFill>
                  <a:srgbClr val="000000"/>
                </a:solidFill>
              </a:rPr>
              <a:t>ta’limotlari</a:t>
            </a:r>
            <a:r>
              <a:rPr lang="en-US" sz="2800" dirty="0" smtClean="0">
                <a:solidFill>
                  <a:srgbClr val="000000"/>
                </a:solidFill>
              </a:rPr>
              <a:t> </a:t>
            </a:r>
            <a:r>
              <a:rPr lang="en-US" sz="2800" dirty="0" err="1">
                <a:solidFill>
                  <a:srgbClr val="000000"/>
                </a:solidFill>
              </a:rPr>
              <a:t>kiradi</a:t>
            </a:r>
            <a:r>
              <a:rPr lang="en-US" sz="2800" dirty="0">
                <a:solidFill>
                  <a:srgbClr val="000000"/>
                </a:solidFill>
              </a:rPr>
              <a:t>.</a:t>
            </a:r>
            <a:endParaRPr lang="ru-RU" sz="2400" dirty="0">
              <a:solidFill>
                <a:srgbClr val="000000"/>
              </a:solidFill>
            </a:endParaRPr>
          </a:p>
        </p:txBody>
      </p:sp>
      <p:pic>
        <p:nvPicPr>
          <p:cNvPr id="1026" name="Picture 2" descr="D:\My Documents (Maruf)\UUOOI 2017 LECTURES\LECTURES redit\education-lms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9134" y="3767272"/>
            <a:ext cx="7234587" cy="3069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0669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85184"/>
            <a:ext cx="8305800" cy="1143000"/>
          </a:xfrm>
        </p:spPr>
        <p:txBody>
          <a:bodyPr>
            <a:noAutofit/>
          </a:bodyPr>
          <a:lstStyle/>
          <a:p>
            <a:r>
              <a:rPr lang="en-US" sz="2800" i="1" dirty="0" err="1">
                <a:solidFill>
                  <a:srgbClr val="000000"/>
                </a:solidFill>
              </a:rPr>
              <a:t>Nemis</a:t>
            </a:r>
            <a:r>
              <a:rPr lang="en-US" sz="2800" i="1" dirty="0">
                <a:solidFill>
                  <a:srgbClr val="000000"/>
                </a:solidFill>
              </a:rPr>
              <a:t> </a:t>
            </a:r>
            <a:r>
              <a:rPr lang="en-US" sz="2800" i="1" dirty="0" err="1">
                <a:solidFill>
                  <a:srgbClr val="000000"/>
                </a:solidFill>
              </a:rPr>
              <a:t>mutaxassisi</a:t>
            </a:r>
            <a:r>
              <a:rPr lang="en-US" sz="2800" i="1" dirty="0">
                <a:solidFill>
                  <a:srgbClr val="000000"/>
                </a:solidFill>
              </a:rPr>
              <a:t> F. V. </a:t>
            </a:r>
            <a:r>
              <a:rPr lang="en-US" sz="2800" i="1" dirty="0" err="1">
                <a:solidFill>
                  <a:srgbClr val="000000"/>
                </a:solidFill>
              </a:rPr>
              <a:t>Kron</a:t>
            </a:r>
            <a:r>
              <a:rPr lang="en-US" sz="2800" i="1" dirty="0">
                <a:solidFill>
                  <a:srgbClr val="000000"/>
                </a:solidFill>
              </a:rPr>
              <a:t> </a:t>
            </a:r>
            <a:r>
              <a:rPr lang="en-US" sz="2800" i="1" dirty="0" err="1">
                <a:solidFill>
                  <a:srgbClr val="000000"/>
                </a:solidFill>
              </a:rPr>
              <a:t>tarbiyagga</a:t>
            </a:r>
            <a:r>
              <a:rPr lang="en-US" sz="2800" i="1" dirty="0">
                <a:solidFill>
                  <a:srgbClr val="000000"/>
                </a:solidFill>
              </a:rPr>
              <a:t> </a:t>
            </a:r>
            <a:r>
              <a:rPr lang="en-US" sz="2800" i="1" dirty="0" err="1">
                <a:solidFill>
                  <a:srgbClr val="000000"/>
                </a:solidFill>
              </a:rPr>
              <a:t>bo'lgan</a:t>
            </a:r>
            <a:r>
              <a:rPr lang="en-US" sz="2800" i="1" dirty="0">
                <a:solidFill>
                  <a:srgbClr val="000000"/>
                </a:solidFill>
              </a:rPr>
              <a:t> </a:t>
            </a:r>
            <a:r>
              <a:rPr lang="en-US" sz="2800" i="1" dirty="0" err="1" smtClean="0">
                <a:solidFill>
                  <a:srgbClr val="000000"/>
                </a:solidFill>
              </a:rPr>
              <a:t>olti</a:t>
            </a:r>
            <a:r>
              <a:rPr lang="en-US" sz="2800" i="1" dirty="0">
                <a:solidFill>
                  <a:srgbClr val="000000"/>
                </a:solidFill>
              </a:rPr>
              <a:t> </a:t>
            </a:r>
            <a:r>
              <a:rPr lang="en-US" sz="2800" i="1" dirty="0" err="1" smtClean="0">
                <a:solidFill>
                  <a:srgbClr val="000000"/>
                </a:solidFill>
              </a:rPr>
              <a:t>yondashuvni</a:t>
            </a:r>
            <a:r>
              <a:rPr lang="en-US" sz="2800" i="1" dirty="0">
                <a:solidFill>
                  <a:srgbClr val="000000"/>
                </a:solidFill>
              </a:rPr>
              <a:t> </a:t>
            </a:r>
            <a:r>
              <a:rPr lang="en-US" sz="2800" i="1" dirty="0" err="1" smtClean="0">
                <a:solidFill>
                  <a:srgbClr val="000000"/>
                </a:solidFill>
              </a:rPr>
              <a:t>ko'rsatib</a:t>
            </a:r>
            <a:r>
              <a:rPr lang="en-US" sz="2800" i="1" dirty="0" smtClean="0">
                <a:solidFill>
                  <a:srgbClr val="000000"/>
                </a:solidFill>
              </a:rPr>
              <a:t> </a:t>
            </a:r>
            <a:r>
              <a:rPr lang="en-US" sz="2800" i="1" dirty="0" err="1" smtClean="0">
                <a:solidFill>
                  <a:srgbClr val="000000"/>
                </a:solidFill>
              </a:rPr>
              <a:t>o'tgan</a:t>
            </a:r>
            <a:r>
              <a:rPr lang="en-US" sz="2800" i="1" dirty="0">
                <a:solidFill>
                  <a:srgbClr val="000000"/>
                </a:solidFill>
              </a:rPr>
              <a:t>:</a:t>
            </a:r>
            <a:r>
              <a:rPr lang="en-US" sz="2800" dirty="0">
                <a:solidFill>
                  <a:srgbClr val="000000"/>
                </a:solidFill>
              </a:rPr>
              <a:t/>
            </a:r>
            <a:br>
              <a:rPr lang="en-US" sz="2800" dirty="0">
                <a:solidFill>
                  <a:srgbClr val="000000"/>
                </a:solidFill>
              </a:rPr>
            </a:br>
            <a:r>
              <a:rPr lang="en-US" sz="2800" dirty="0" err="1">
                <a:solidFill>
                  <a:srgbClr val="000000"/>
                </a:solidFill>
              </a:rPr>
              <a:t>Tarbiya</a:t>
            </a:r>
            <a:r>
              <a:rPr lang="en-US" sz="2800" dirty="0">
                <a:solidFill>
                  <a:srgbClr val="000000"/>
                </a:solidFill>
              </a:rPr>
              <a:t> - </a:t>
            </a:r>
            <a:r>
              <a:rPr lang="en-US" sz="2800" dirty="0" err="1">
                <a:solidFill>
                  <a:srgbClr val="000000"/>
                </a:solidFill>
              </a:rPr>
              <a:t>o'ziga</a:t>
            </a:r>
            <a:r>
              <a:rPr lang="en-US" sz="2800" dirty="0">
                <a:solidFill>
                  <a:srgbClr val="000000"/>
                </a:solidFill>
              </a:rPr>
              <a:t> </a:t>
            </a:r>
            <a:r>
              <a:rPr lang="en-US" sz="2800" dirty="0" err="1">
                <a:solidFill>
                  <a:srgbClr val="000000"/>
                </a:solidFill>
              </a:rPr>
              <a:t>xos</a:t>
            </a:r>
            <a:r>
              <a:rPr lang="en-US" sz="2800" dirty="0">
                <a:solidFill>
                  <a:srgbClr val="000000"/>
                </a:solidFill>
              </a:rPr>
              <a:t> </a:t>
            </a:r>
            <a:r>
              <a:rPr lang="en-US" sz="2800" dirty="0" err="1">
                <a:solidFill>
                  <a:srgbClr val="000000"/>
                </a:solidFill>
              </a:rPr>
              <a:t>majburlashdir</a:t>
            </a:r>
            <a:r>
              <a:rPr lang="en-US" sz="2800" dirty="0">
                <a:solidFill>
                  <a:srgbClr val="000000"/>
                </a:solidFill>
              </a:rPr>
              <a:t> (</a:t>
            </a:r>
            <a:r>
              <a:rPr lang="en-US" sz="2800" dirty="0" err="1">
                <a:solidFill>
                  <a:srgbClr val="000000"/>
                </a:solidFill>
              </a:rPr>
              <a:t>Platon</a:t>
            </a:r>
            <a:r>
              <a:rPr lang="en-US" sz="2800" dirty="0">
                <a:solidFill>
                  <a:srgbClr val="000000"/>
                </a:solidFill>
              </a:rPr>
              <a:t>);</a:t>
            </a:r>
            <a:br>
              <a:rPr lang="en-US" sz="2800" dirty="0">
                <a:solidFill>
                  <a:srgbClr val="000000"/>
                </a:solidFill>
              </a:rPr>
            </a:br>
            <a:r>
              <a:rPr lang="en-US" sz="2800" dirty="0" err="1">
                <a:solidFill>
                  <a:srgbClr val="000000"/>
                </a:solidFill>
              </a:rPr>
              <a:t>Tarbiya</a:t>
            </a:r>
            <a:r>
              <a:rPr lang="en-US" sz="2800" dirty="0">
                <a:solidFill>
                  <a:srgbClr val="000000"/>
                </a:solidFill>
              </a:rPr>
              <a:t> - </a:t>
            </a:r>
            <a:r>
              <a:rPr lang="en-US" sz="2800" dirty="0" err="1">
                <a:solidFill>
                  <a:srgbClr val="000000"/>
                </a:solidFill>
              </a:rPr>
              <a:t>hayot</a:t>
            </a:r>
            <a:r>
              <a:rPr lang="en-US" sz="2800" dirty="0">
                <a:solidFill>
                  <a:srgbClr val="000000"/>
                </a:solidFill>
              </a:rPr>
              <a:t> </a:t>
            </a:r>
            <a:r>
              <a:rPr lang="en-US" sz="2800" dirty="0" err="1">
                <a:solidFill>
                  <a:srgbClr val="000000"/>
                </a:solidFill>
              </a:rPr>
              <a:t>davomida</a:t>
            </a:r>
            <a:r>
              <a:rPr lang="en-US" sz="2800" dirty="0">
                <a:solidFill>
                  <a:srgbClr val="000000"/>
                </a:solidFill>
              </a:rPr>
              <a:t> </a:t>
            </a:r>
            <a:r>
              <a:rPr lang="en-US" sz="2800" dirty="0" err="1">
                <a:solidFill>
                  <a:srgbClr val="000000"/>
                </a:solidFill>
              </a:rPr>
              <a:t>bolaga</a:t>
            </a:r>
            <a:r>
              <a:rPr lang="en-US" sz="2800" dirty="0">
                <a:solidFill>
                  <a:srgbClr val="000000"/>
                </a:solidFill>
              </a:rPr>
              <a:t> </a:t>
            </a:r>
            <a:r>
              <a:rPr lang="en-US" sz="2800" dirty="0" err="1" smtClean="0">
                <a:solidFill>
                  <a:srgbClr val="000000"/>
                </a:solidFill>
              </a:rPr>
              <a:t>yordam</a:t>
            </a:r>
            <a:r>
              <a:rPr lang="en-US" sz="2800" dirty="0" smtClean="0">
                <a:solidFill>
                  <a:srgbClr val="000000"/>
                </a:solidFill>
              </a:rPr>
              <a:t>  </a:t>
            </a:r>
            <a:r>
              <a:rPr lang="en-US" sz="2800" dirty="0" err="1" smtClean="0">
                <a:solidFill>
                  <a:srgbClr val="000000"/>
                </a:solidFill>
              </a:rPr>
              <a:t>berish</a:t>
            </a:r>
            <a:r>
              <a:rPr lang="en-US" sz="2800" dirty="0" smtClean="0">
                <a:solidFill>
                  <a:srgbClr val="000000"/>
                </a:solidFill>
              </a:rPr>
              <a:t> (</a:t>
            </a:r>
            <a:r>
              <a:rPr lang="en-US" sz="2800" dirty="0" err="1" smtClean="0">
                <a:solidFill>
                  <a:srgbClr val="000000"/>
                </a:solidFill>
              </a:rPr>
              <a:t>Pestalotsi</a:t>
            </a:r>
            <a:r>
              <a:rPr lang="en-US" sz="2800" dirty="0">
                <a:solidFill>
                  <a:srgbClr val="000000"/>
                </a:solidFill>
              </a:rPr>
              <a:t>);</a:t>
            </a:r>
            <a:br>
              <a:rPr lang="en-US" sz="2800" dirty="0">
                <a:solidFill>
                  <a:srgbClr val="000000"/>
                </a:solidFill>
              </a:rPr>
            </a:br>
            <a:r>
              <a:rPr lang="en-US" sz="2800" dirty="0" err="1">
                <a:solidFill>
                  <a:srgbClr val="000000"/>
                </a:solidFill>
              </a:rPr>
              <a:t>Tarbiya</a:t>
            </a:r>
            <a:r>
              <a:rPr lang="en-US" sz="2800" dirty="0">
                <a:solidFill>
                  <a:srgbClr val="000000"/>
                </a:solidFill>
              </a:rPr>
              <a:t> - </a:t>
            </a:r>
            <a:r>
              <a:rPr lang="en-US" sz="2800" dirty="0" err="1">
                <a:solidFill>
                  <a:srgbClr val="000000"/>
                </a:solidFill>
              </a:rPr>
              <a:t>bolani</a:t>
            </a:r>
            <a:r>
              <a:rPr lang="en-US" sz="2800" dirty="0">
                <a:solidFill>
                  <a:srgbClr val="000000"/>
                </a:solidFill>
              </a:rPr>
              <a:t> </a:t>
            </a:r>
            <a:r>
              <a:rPr lang="en-US" sz="2800" dirty="0" err="1">
                <a:solidFill>
                  <a:srgbClr val="000000"/>
                </a:solidFill>
              </a:rPr>
              <a:t>erkin</a:t>
            </a:r>
            <a:r>
              <a:rPr lang="en-US" sz="2800" dirty="0">
                <a:solidFill>
                  <a:srgbClr val="000000"/>
                </a:solidFill>
              </a:rPr>
              <a:t> </a:t>
            </a:r>
            <a:r>
              <a:rPr lang="en-US" sz="2800" dirty="0" err="1">
                <a:solidFill>
                  <a:srgbClr val="000000"/>
                </a:solidFill>
              </a:rPr>
              <a:t>rivojlanishi</a:t>
            </a:r>
            <a:r>
              <a:rPr lang="en-US" sz="2800" dirty="0">
                <a:solidFill>
                  <a:srgbClr val="000000"/>
                </a:solidFill>
              </a:rPr>
              <a:t> </a:t>
            </a:r>
            <a:r>
              <a:rPr lang="en-US" sz="2800" dirty="0" err="1">
                <a:solidFill>
                  <a:srgbClr val="000000"/>
                </a:solidFill>
              </a:rPr>
              <a:t>uchun</a:t>
            </a:r>
            <a:r>
              <a:rPr lang="en-US" sz="2800" dirty="0">
                <a:solidFill>
                  <a:srgbClr val="000000"/>
                </a:solidFill>
              </a:rPr>
              <a:t> </a:t>
            </a:r>
            <a:r>
              <a:rPr lang="en-US" sz="2800" dirty="0" err="1">
                <a:solidFill>
                  <a:srgbClr val="000000"/>
                </a:solidFill>
              </a:rPr>
              <a:t>sharoit</a:t>
            </a:r>
            <a:r>
              <a:rPr lang="en-US" sz="2800" dirty="0">
                <a:solidFill>
                  <a:srgbClr val="000000"/>
                </a:solidFill>
              </a:rPr>
              <a:t> </a:t>
            </a:r>
            <a:r>
              <a:rPr lang="en-US" sz="2800" dirty="0" err="1" smtClean="0">
                <a:solidFill>
                  <a:srgbClr val="000000"/>
                </a:solidFill>
              </a:rPr>
              <a:t>yaratish</a:t>
            </a:r>
            <a:r>
              <a:rPr lang="en-US" sz="2800" dirty="0">
                <a:solidFill>
                  <a:srgbClr val="000000"/>
                </a:solidFill>
              </a:rPr>
              <a:t> </a:t>
            </a:r>
            <a:r>
              <a:rPr lang="en-US" sz="2800" dirty="0" smtClean="0">
                <a:solidFill>
                  <a:srgbClr val="000000"/>
                </a:solidFill>
              </a:rPr>
              <a:t>(Russo</a:t>
            </a:r>
            <a:r>
              <a:rPr lang="en-US" sz="2800" dirty="0">
                <a:solidFill>
                  <a:srgbClr val="000000"/>
                </a:solidFill>
              </a:rPr>
              <a:t>);</a:t>
            </a:r>
            <a:br>
              <a:rPr lang="en-US" sz="2800" dirty="0">
                <a:solidFill>
                  <a:srgbClr val="000000"/>
                </a:solidFill>
              </a:rPr>
            </a:br>
            <a:r>
              <a:rPr lang="en-US" sz="2800" dirty="0" err="1">
                <a:solidFill>
                  <a:srgbClr val="000000"/>
                </a:solidFill>
              </a:rPr>
              <a:t>Tarbiya</a:t>
            </a:r>
            <a:r>
              <a:rPr lang="en-US" sz="2800" dirty="0">
                <a:solidFill>
                  <a:srgbClr val="000000"/>
                </a:solidFill>
              </a:rPr>
              <a:t> - </a:t>
            </a:r>
            <a:r>
              <a:rPr lang="en-US" sz="2800" dirty="0" err="1">
                <a:solidFill>
                  <a:srgbClr val="000000"/>
                </a:solidFill>
              </a:rPr>
              <a:t>bolani</a:t>
            </a:r>
            <a:r>
              <a:rPr lang="en-US" sz="2800" dirty="0">
                <a:solidFill>
                  <a:srgbClr val="000000"/>
                </a:solidFill>
              </a:rPr>
              <a:t> </a:t>
            </a:r>
            <a:r>
              <a:rPr lang="en-US" sz="2800" dirty="0" err="1">
                <a:solidFill>
                  <a:srgbClr val="000000"/>
                </a:solidFill>
              </a:rPr>
              <a:t>nazorat</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boshqarish</a:t>
            </a:r>
            <a:r>
              <a:rPr lang="en-US" sz="2800" dirty="0">
                <a:solidFill>
                  <a:srgbClr val="000000"/>
                </a:solidFill>
              </a:rPr>
              <a:t> (</a:t>
            </a:r>
            <a:r>
              <a:rPr lang="en-US" sz="2800" dirty="0" err="1">
                <a:solidFill>
                  <a:srgbClr val="000000"/>
                </a:solidFill>
              </a:rPr>
              <a:t>Gerbart</a:t>
            </a:r>
            <a:r>
              <a:rPr lang="en-US" sz="2800" dirty="0">
                <a:solidFill>
                  <a:srgbClr val="000000"/>
                </a:solidFill>
              </a:rPr>
              <a:t>);</a:t>
            </a:r>
            <a:br>
              <a:rPr lang="en-US" sz="2800" dirty="0">
                <a:solidFill>
                  <a:srgbClr val="000000"/>
                </a:solidFill>
              </a:rPr>
            </a:br>
            <a:r>
              <a:rPr lang="sv-SE" sz="2800" dirty="0">
                <a:solidFill>
                  <a:srgbClr val="000000"/>
                </a:solidFill>
              </a:rPr>
              <a:t>Tarbiya - bolani tajrabali va katta odamlar </a:t>
            </a:r>
            <a:r>
              <a:rPr lang="sv-SE" sz="2800" dirty="0" smtClean="0">
                <a:solidFill>
                  <a:srgbClr val="000000"/>
                </a:solidFill>
              </a:rPr>
              <a:t>tomonidan rahbarlik </a:t>
            </a:r>
            <a:r>
              <a:rPr lang="sv-SE" sz="2800" dirty="0">
                <a:solidFill>
                  <a:srgbClr val="000000"/>
                </a:solidFill>
              </a:rPr>
              <a:t>qilish</a:t>
            </a:r>
            <a:r>
              <a:rPr lang="sv-SE" sz="2800" dirty="0" smtClean="0">
                <a:solidFill>
                  <a:srgbClr val="000000"/>
                </a:solidFill>
              </a:rPr>
              <a:t>;</a:t>
            </a:r>
            <a:r>
              <a:rPr lang="ru-RU" sz="2800" dirty="0">
                <a:solidFill>
                  <a:srgbClr val="000000"/>
                </a:solidFill>
              </a:rPr>
              <a:t/>
            </a:r>
            <a:br>
              <a:rPr lang="ru-RU" sz="2800" dirty="0">
                <a:solidFill>
                  <a:srgbClr val="000000"/>
                </a:solidFill>
              </a:rPr>
            </a:br>
            <a:r>
              <a:rPr lang="en-US" sz="2800" dirty="0" err="1">
                <a:solidFill>
                  <a:srgbClr val="000000"/>
                </a:solidFill>
              </a:rPr>
              <a:t>Tarbiya</a:t>
            </a:r>
            <a:r>
              <a:rPr lang="en-US" sz="2800" dirty="0">
                <a:solidFill>
                  <a:srgbClr val="000000"/>
                </a:solidFill>
              </a:rPr>
              <a:t> - </a:t>
            </a:r>
            <a:r>
              <a:rPr lang="en-US" sz="2800" dirty="0" err="1">
                <a:solidFill>
                  <a:srgbClr val="000000"/>
                </a:solidFill>
              </a:rPr>
              <a:t>belgilangan</a:t>
            </a:r>
            <a:r>
              <a:rPr lang="en-US" sz="2800" dirty="0">
                <a:solidFill>
                  <a:srgbClr val="000000"/>
                </a:solidFill>
              </a:rPr>
              <a:t> </a:t>
            </a:r>
            <a:r>
              <a:rPr lang="en-US" sz="2800" dirty="0" err="1">
                <a:solidFill>
                  <a:srgbClr val="000000"/>
                </a:solidFill>
              </a:rPr>
              <a:t>me'yorlarni</a:t>
            </a:r>
            <a:r>
              <a:rPr lang="en-US" sz="2800" dirty="0">
                <a:solidFill>
                  <a:srgbClr val="000000"/>
                </a:solidFill>
              </a:rPr>
              <a:t> </a:t>
            </a:r>
            <a:r>
              <a:rPr lang="en-US" sz="2800" dirty="0" err="1">
                <a:solidFill>
                  <a:srgbClr val="000000"/>
                </a:solidFill>
              </a:rPr>
              <a:t>ishlab</a:t>
            </a:r>
            <a:r>
              <a:rPr lang="en-US" sz="2800" dirty="0">
                <a:solidFill>
                  <a:srgbClr val="000000"/>
                </a:solidFill>
              </a:rPr>
              <a:t> </a:t>
            </a:r>
            <a:r>
              <a:rPr lang="en-US" sz="2800" dirty="0" err="1">
                <a:solidFill>
                  <a:srgbClr val="000000"/>
                </a:solidFill>
              </a:rPr>
              <a:t>chiqarish</a:t>
            </a:r>
            <a:r>
              <a:rPr lang="en-US" sz="2800" dirty="0">
                <a:solidFill>
                  <a:srgbClr val="000000"/>
                </a:solidFill>
              </a:rPr>
              <a:t> (</a:t>
            </a:r>
            <a:r>
              <a:rPr lang="en-US" sz="2800" dirty="0" err="1">
                <a:solidFill>
                  <a:srgbClr val="000000"/>
                </a:solidFill>
              </a:rPr>
              <a:t>bixeviorizm</a:t>
            </a:r>
            <a:r>
              <a:rPr lang="en-US" sz="2800" dirty="0" smtClean="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28442709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4696" y="188640"/>
            <a:ext cx="8305800" cy="1143000"/>
          </a:xfrm>
        </p:spPr>
        <p:txBody>
          <a:bodyPr>
            <a:normAutofit/>
          </a:bodyPr>
          <a:lstStyle/>
          <a:p>
            <a:r>
              <a:rPr lang="pt-BR" sz="3200" dirty="0" smtClean="0"/>
              <a:t>3. </a:t>
            </a:r>
            <a:r>
              <a:rPr lang="pt-BR" sz="3200" dirty="0"/>
              <a:t>Tarbiya jarayoni mohiyati</a:t>
            </a:r>
            <a:endParaRPr lang="ru-RU" sz="3200" dirty="0"/>
          </a:p>
        </p:txBody>
      </p:sp>
      <p:sp>
        <p:nvSpPr>
          <p:cNvPr id="3" name="Заголовок 1"/>
          <p:cNvSpPr txBox="1">
            <a:spLocks/>
          </p:cNvSpPr>
          <p:nvPr/>
        </p:nvSpPr>
        <p:spPr>
          <a:xfrm>
            <a:off x="428234" y="3212976"/>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2800" dirty="0" err="1">
                <a:solidFill>
                  <a:srgbClr val="000000"/>
                </a:solidFill>
              </a:rPr>
              <a:t>Ijtimoiy</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pedagogik</a:t>
            </a:r>
            <a:r>
              <a:rPr lang="en-US" sz="2800" dirty="0">
                <a:solidFill>
                  <a:srgbClr val="000000"/>
                </a:solidFill>
              </a:rPr>
              <a:t> </a:t>
            </a:r>
            <a:r>
              <a:rPr lang="en-US" sz="2800" dirty="0" err="1">
                <a:solidFill>
                  <a:srgbClr val="000000"/>
                </a:solidFill>
              </a:rPr>
              <a:t>fanlar</a:t>
            </a:r>
            <a:r>
              <a:rPr lang="en-US" sz="2800" dirty="0">
                <a:solidFill>
                  <a:srgbClr val="000000"/>
                </a:solidFill>
              </a:rPr>
              <a:t> </a:t>
            </a:r>
            <a:r>
              <a:rPr lang="en-US" sz="2800" dirty="0" err="1">
                <a:solidFill>
                  <a:srgbClr val="000000"/>
                </a:solidFill>
              </a:rPr>
              <a:t>tarbiyani</a:t>
            </a:r>
            <a:r>
              <a:rPr lang="en-US" sz="2800" dirty="0">
                <a:solidFill>
                  <a:srgbClr val="000000"/>
                </a:solidFill>
              </a:rPr>
              <a:t> </a:t>
            </a:r>
            <a:r>
              <a:rPr lang="en-US" sz="2800" dirty="0" err="1">
                <a:solidFill>
                  <a:srgbClr val="000000"/>
                </a:solidFill>
              </a:rPr>
              <a:t>tavsiflab</a:t>
            </a:r>
            <a:r>
              <a:rPr lang="en-US" sz="2800" dirty="0">
                <a:solidFill>
                  <a:srgbClr val="000000"/>
                </a:solidFill>
              </a:rPr>
              <a:t>, </a:t>
            </a:r>
            <a:r>
              <a:rPr lang="en-US" sz="2800" dirty="0" err="1">
                <a:solidFill>
                  <a:srgbClr val="000000"/>
                </a:solidFill>
              </a:rPr>
              <a:t>uning</a:t>
            </a:r>
            <a:r>
              <a:rPr lang="en-US" sz="2800" dirty="0">
                <a:solidFill>
                  <a:srgbClr val="000000"/>
                </a:solidFill>
              </a:rPr>
              <a:t> </a:t>
            </a:r>
            <a:r>
              <a:rPr lang="en-US" sz="2800" dirty="0" err="1" smtClean="0">
                <a:solidFill>
                  <a:srgbClr val="000000"/>
                </a:solidFill>
              </a:rPr>
              <a:t>Ijtimoiy</a:t>
            </a:r>
            <a:r>
              <a:rPr lang="en-US" sz="2800" dirty="0" smtClean="0">
                <a:solidFill>
                  <a:srgbClr val="000000"/>
                </a:solidFill>
              </a:rPr>
              <a:t> </a:t>
            </a:r>
            <a:r>
              <a:rPr lang="en-US" sz="2800" dirty="0" err="1" smtClean="0">
                <a:solidFill>
                  <a:srgbClr val="000000"/>
                </a:solidFill>
              </a:rPr>
              <a:t>asosini</a:t>
            </a:r>
            <a:r>
              <a:rPr lang="en-US" sz="2800" dirty="0">
                <a:solidFill>
                  <a:srgbClr val="000000"/>
                </a:solidFill>
              </a:rPr>
              <a:t> </a:t>
            </a:r>
            <a:r>
              <a:rPr lang="en-US" sz="2800" dirty="0" err="1" smtClean="0">
                <a:solidFill>
                  <a:srgbClr val="000000"/>
                </a:solidFill>
              </a:rPr>
              <a:t>ko'rsatib</a:t>
            </a:r>
            <a:r>
              <a:rPr lang="en-US" sz="2800" dirty="0" smtClean="0">
                <a:solidFill>
                  <a:srgbClr val="000000"/>
                </a:solidFill>
              </a:rPr>
              <a:t> </a:t>
            </a:r>
            <a:r>
              <a:rPr lang="en-US" sz="2800" dirty="0" err="1">
                <a:solidFill>
                  <a:srgbClr val="000000"/>
                </a:solidFill>
              </a:rPr>
              <a:t>berganlar</a:t>
            </a:r>
            <a:r>
              <a:rPr lang="en-US" sz="2800" dirty="0">
                <a:solidFill>
                  <a:srgbClr val="000000"/>
                </a:solidFill>
              </a:rPr>
              <a:t>. </a:t>
            </a:r>
            <a:r>
              <a:rPr lang="en-US" sz="2800" dirty="0" err="1">
                <a:solidFill>
                  <a:srgbClr val="000000"/>
                </a:solidFill>
              </a:rPr>
              <a:t>Inson</a:t>
            </a:r>
            <a:r>
              <a:rPr lang="en-US" sz="2800" dirty="0">
                <a:solidFill>
                  <a:srgbClr val="000000"/>
                </a:solidFill>
              </a:rPr>
              <a:t> </a:t>
            </a:r>
            <a:r>
              <a:rPr lang="en-US" sz="2800" dirty="0" err="1">
                <a:solidFill>
                  <a:srgbClr val="000000"/>
                </a:solidFill>
              </a:rPr>
              <a:t>tarbiyasi</a:t>
            </a:r>
            <a:r>
              <a:rPr lang="en-US" sz="2800" dirty="0">
                <a:solidFill>
                  <a:srgbClr val="000000"/>
                </a:solidFill>
              </a:rPr>
              <a:t> </a:t>
            </a:r>
            <a:r>
              <a:rPr lang="en-US" sz="2800" dirty="0" err="1">
                <a:solidFill>
                  <a:srgbClr val="000000"/>
                </a:solidFill>
              </a:rPr>
              <a:t>jamiyatning</a:t>
            </a:r>
            <a:r>
              <a:rPr lang="en-US" sz="2800" dirty="0">
                <a:solidFill>
                  <a:srgbClr val="000000"/>
                </a:solidFill>
              </a:rPr>
              <a:t> </a:t>
            </a:r>
            <a:r>
              <a:rPr lang="en-US" sz="2800" dirty="0" err="1" smtClean="0">
                <a:solidFill>
                  <a:srgbClr val="000000"/>
                </a:solidFill>
              </a:rPr>
              <a:t>rivojlanish</a:t>
            </a:r>
            <a:r>
              <a:rPr lang="en-US" sz="2800" dirty="0">
                <a:solidFill>
                  <a:srgbClr val="000000"/>
                </a:solidFill>
              </a:rPr>
              <a:t> </a:t>
            </a:r>
            <a:r>
              <a:rPr lang="en-US" sz="2800" dirty="0" err="1" smtClean="0">
                <a:solidFill>
                  <a:srgbClr val="000000"/>
                </a:solidFill>
              </a:rPr>
              <a:t>darajasiga</a:t>
            </a:r>
            <a:r>
              <a:rPr lang="en-US" sz="2800" dirty="0" smtClean="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xususiyatiariga</a:t>
            </a:r>
            <a:r>
              <a:rPr lang="en-US" sz="2800" dirty="0" smtClean="0">
                <a:solidFill>
                  <a:srgbClr val="000000"/>
                </a:solidFill>
              </a:rPr>
              <a:t> </a:t>
            </a:r>
            <a:r>
              <a:rPr lang="en-US" sz="2800" dirty="0" err="1" smtClean="0">
                <a:solidFill>
                  <a:srgbClr val="000000"/>
                </a:solidFill>
              </a:rPr>
              <a:t>bog’liq</a:t>
            </a:r>
            <a:r>
              <a:rPr lang="en-US" sz="2800" dirty="0" smtClean="0">
                <a:solidFill>
                  <a:srgbClr val="000000"/>
                </a:solidFill>
              </a:rPr>
              <a:t>  </a:t>
            </a:r>
            <a:r>
              <a:rPr lang="en-US" sz="2800" dirty="0" err="1" smtClean="0">
                <a:solidFill>
                  <a:srgbClr val="000000"/>
                </a:solidFill>
              </a:rPr>
              <a:t>bo’lib</a:t>
            </a:r>
            <a:r>
              <a:rPr lang="en-US" sz="2800" dirty="0" smtClean="0">
                <a:solidFill>
                  <a:srgbClr val="000000"/>
                </a:solidFill>
              </a:rPr>
              <a:t> </a:t>
            </a:r>
            <a:r>
              <a:rPr lang="en-US" sz="2800" dirty="0">
                <a:solidFill>
                  <a:srgbClr val="000000"/>
                </a:solidFill>
              </a:rPr>
              <a:t>, </a:t>
            </a:r>
            <a:r>
              <a:rPr lang="en-US" sz="2800" dirty="0" err="1">
                <a:solidFill>
                  <a:srgbClr val="000000"/>
                </a:solidFill>
              </a:rPr>
              <a:t>faqat</a:t>
            </a:r>
            <a:r>
              <a:rPr lang="en-US" sz="2800" dirty="0">
                <a:solidFill>
                  <a:srgbClr val="000000"/>
                </a:solidFill>
              </a:rPr>
              <a:t> </a:t>
            </a:r>
            <a:r>
              <a:rPr lang="en-US" sz="2800" dirty="0" err="1">
                <a:solidFill>
                  <a:srgbClr val="000000"/>
                </a:solidFill>
              </a:rPr>
              <a:t>insoniyat</a:t>
            </a:r>
            <a:r>
              <a:rPr lang="en-US" sz="2800" dirty="0">
                <a:solidFill>
                  <a:srgbClr val="000000"/>
                </a:solidFill>
              </a:rPr>
              <a:t> </a:t>
            </a:r>
            <a:r>
              <a:rPr lang="en-US" sz="2800" dirty="0" err="1">
                <a:solidFill>
                  <a:srgbClr val="000000"/>
                </a:solidFill>
              </a:rPr>
              <a:t>jamiyatida</a:t>
            </a:r>
            <a:r>
              <a:rPr lang="en-US" sz="2800" dirty="0">
                <a:solidFill>
                  <a:srgbClr val="000000"/>
                </a:solidFill>
              </a:rPr>
              <a:t> </a:t>
            </a:r>
            <a:r>
              <a:rPr lang="en-US" sz="2800" dirty="0" err="1">
                <a:solidFill>
                  <a:srgbClr val="000000"/>
                </a:solidFill>
              </a:rPr>
              <a:t>paydo</a:t>
            </a:r>
            <a:r>
              <a:rPr lang="en-US" sz="2800" dirty="0">
                <a:solidFill>
                  <a:srgbClr val="000000"/>
                </a:solidFill>
              </a:rPr>
              <a:t> </a:t>
            </a:r>
            <a:r>
              <a:rPr lang="en-US" sz="2800" dirty="0" err="1">
                <a:solidFill>
                  <a:srgbClr val="000000"/>
                </a:solidFill>
              </a:rPr>
              <a:t>bo'ladi</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amalga</a:t>
            </a:r>
            <a:r>
              <a:rPr lang="en-US" sz="2800" dirty="0" smtClean="0">
                <a:solidFill>
                  <a:srgbClr val="000000"/>
                </a:solidFill>
              </a:rPr>
              <a:t> </a:t>
            </a:r>
            <a:r>
              <a:rPr lang="en-US" sz="2800" dirty="0" err="1">
                <a:solidFill>
                  <a:srgbClr val="000000"/>
                </a:solidFill>
              </a:rPr>
              <a:t>oshiriladi</a:t>
            </a:r>
            <a:r>
              <a:rPr lang="en-US" sz="2800" dirty="0">
                <a:solidFill>
                  <a:srgbClr val="000000"/>
                </a:solidFill>
              </a:rPr>
              <a:t>. </a:t>
            </a:r>
            <a:r>
              <a:rPr lang="en-US" sz="2800" dirty="0" err="1">
                <a:solidFill>
                  <a:srgbClr val="000000"/>
                </a:solidFill>
              </a:rPr>
              <a:t>Inson</a:t>
            </a:r>
            <a:r>
              <a:rPr lang="en-US" sz="2800" dirty="0">
                <a:solidFill>
                  <a:srgbClr val="000000"/>
                </a:solidFill>
              </a:rPr>
              <a:t> </a:t>
            </a:r>
            <a:r>
              <a:rPr lang="en-US" sz="2800" dirty="0" err="1">
                <a:solidFill>
                  <a:srgbClr val="000000"/>
                </a:solidFill>
              </a:rPr>
              <a:t>nafaqat</a:t>
            </a:r>
            <a:r>
              <a:rPr lang="en-US" sz="2800" dirty="0">
                <a:solidFill>
                  <a:srgbClr val="000000"/>
                </a:solidFill>
              </a:rPr>
              <a:t> </a:t>
            </a:r>
            <a:r>
              <a:rPr lang="en-US" sz="2800" dirty="0" err="1">
                <a:solidFill>
                  <a:srgbClr val="000000"/>
                </a:solidFill>
              </a:rPr>
              <a:t>biologik</a:t>
            </a:r>
            <a:r>
              <a:rPr lang="en-US" sz="2800" dirty="0">
                <a:solidFill>
                  <a:srgbClr val="000000"/>
                </a:solidFill>
              </a:rPr>
              <a:t>, </a:t>
            </a:r>
            <a:r>
              <a:rPr lang="en-US" sz="2800" dirty="0" err="1">
                <a:solidFill>
                  <a:srgbClr val="000000"/>
                </a:solidFill>
              </a:rPr>
              <a:t>balki</a:t>
            </a:r>
            <a:r>
              <a:rPr lang="en-US" sz="2800" dirty="0">
                <a:solidFill>
                  <a:srgbClr val="000000"/>
                </a:solidFill>
              </a:rPr>
              <a:t> </a:t>
            </a:r>
            <a:r>
              <a:rPr lang="en-US" sz="2800" dirty="0" err="1">
                <a:solidFill>
                  <a:srgbClr val="000000"/>
                </a:solidFill>
              </a:rPr>
              <a:t>ijtimoiy</a:t>
            </a:r>
            <a:r>
              <a:rPr lang="en-US" sz="2800" dirty="0">
                <a:solidFill>
                  <a:srgbClr val="000000"/>
                </a:solidFill>
              </a:rPr>
              <a:t> </a:t>
            </a:r>
            <a:r>
              <a:rPr lang="en-US" sz="2800" dirty="0" err="1">
                <a:solidFill>
                  <a:srgbClr val="000000"/>
                </a:solidFill>
              </a:rPr>
              <a:t>mavjudot</a:t>
            </a:r>
            <a:r>
              <a:rPr lang="en-US" sz="2800" dirty="0">
                <a:solidFill>
                  <a:srgbClr val="000000"/>
                </a:solidFill>
              </a:rPr>
              <a:t> </a:t>
            </a:r>
            <a:r>
              <a:rPr lang="en-US" sz="2800" dirty="0" err="1" smtClean="0">
                <a:solidFill>
                  <a:srgbClr val="000000"/>
                </a:solidFill>
              </a:rPr>
              <a:t>hisoblanib</a:t>
            </a:r>
            <a:r>
              <a:rPr lang="en-US" sz="2800" dirty="0" smtClean="0">
                <a:solidFill>
                  <a:srgbClr val="000000"/>
                </a:solidFill>
              </a:rPr>
              <a:t>, </a:t>
            </a:r>
            <a:r>
              <a:rPr lang="pl-PL" sz="2800" dirty="0" smtClean="0">
                <a:solidFill>
                  <a:srgbClr val="000000"/>
                </a:solidFill>
              </a:rPr>
              <a:t>uning </a:t>
            </a:r>
            <a:r>
              <a:rPr lang="pl-PL" sz="2800" dirty="0">
                <a:solidFill>
                  <a:srgbClr val="000000"/>
                </a:solidFill>
              </a:rPr>
              <a:t>shakllanishi mamlakatning </a:t>
            </a:r>
            <a:r>
              <a:rPr lang="pl-PL" sz="2800" dirty="0" smtClean="0">
                <a:solidFill>
                  <a:srgbClr val="000000"/>
                </a:solidFill>
              </a:rPr>
              <a:t>ta'lim t</a:t>
            </a:r>
            <a:r>
              <a:rPr lang="en-US" sz="2800" dirty="0" smtClean="0">
                <a:solidFill>
                  <a:srgbClr val="000000"/>
                </a:solidFill>
              </a:rPr>
              <a:t>i</a:t>
            </a:r>
            <a:r>
              <a:rPr lang="pl-PL" sz="2800" dirty="0" smtClean="0">
                <a:solidFill>
                  <a:srgbClr val="000000"/>
                </a:solidFill>
              </a:rPr>
              <a:t>zi</a:t>
            </a:r>
            <a:r>
              <a:rPr lang="en-US" sz="2800" dirty="0" smtClean="0">
                <a:solidFill>
                  <a:srgbClr val="000000"/>
                </a:solidFill>
              </a:rPr>
              <a:t>m</a:t>
            </a:r>
            <a:r>
              <a:rPr lang="pl-PL" sz="2800" dirty="0" smtClean="0">
                <a:solidFill>
                  <a:srgbClr val="000000"/>
                </a:solidFill>
              </a:rPr>
              <a:t>iga </a:t>
            </a:r>
            <a:r>
              <a:rPr lang="pl-PL" sz="2800" dirty="0">
                <a:solidFill>
                  <a:srgbClr val="000000"/>
                </a:solidFill>
              </a:rPr>
              <a:t>, </a:t>
            </a:r>
            <a:r>
              <a:rPr lang="pl-PL" sz="2800" dirty="0" smtClean="0">
                <a:solidFill>
                  <a:srgbClr val="000000"/>
                </a:solidFill>
              </a:rPr>
              <a:t>jamiyatga</a:t>
            </a:r>
            <a:r>
              <a:rPr lang="en-US" sz="2800" dirty="0" smtClean="0">
                <a:solidFill>
                  <a:srgbClr val="000000"/>
                </a:solidFill>
              </a:rPr>
              <a:t> </a:t>
            </a:r>
            <a:r>
              <a:rPr lang="pl-PL" sz="2800" dirty="0" smtClean="0">
                <a:solidFill>
                  <a:srgbClr val="000000"/>
                </a:solidFill>
              </a:rPr>
              <a:t>b</a:t>
            </a:r>
            <a:r>
              <a:rPr lang="en-US" sz="2800" dirty="0" smtClean="0">
                <a:solidFill>
                  <a:srgbClr val="000000"/>
                </a:solidFill>
              </a:rPr>
              <a:t>o</a:t>
            </a:r>
            <a:r>
              <a:rPr lang="pl-PL" sz="2800" dirty="0" smtClean="0">
                <a:solidFill>
                  <a:srgbClr val="000000"/>
                </a:solidFill>
              </a:rPr>
              <a:t>g'liq </a:t>
            </a:r>
            <a:r>
              <a:rPr lang="pl-PL" sz="2800" dirty="0">
                <a:solidFill>
                  <a:srgbClr val="000000"/>
                </a:solidFill>
              </a:rPr>
              <a:t>.</a:t>
            </a:r>
            <a:endParaRPr lang="ru-RU" sz="2800" dirty="0">
              <a:solidFill>
                <a:srgbClr val="000000"/>
              </a:solidFill>
            </a:endParaRPr>
          </a:p>
        </p:txBody>
      </p:sp>
      <p:pic>
        <p:nvPicPr>
          <p:cNvPr id="2050" name="Picture 2" descr="D:\My Documents (Maruf)\UUOOI 2017 LECTURES\LECTURES redit\Education_1280x4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0734" y="4444607"/>
            <a:ext cx="7200799" cy="241339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27507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6"/>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4" name="Group 1"/>
          <p:cNvGrpSpPr>
            <a:grpSpLocks noChangeAspect="1"/>
          </p:cNvGrpSpPr>
          <p:nvPr/>
        </p:nvGrpSpPr>
        <p:grpSpPr bwMode="auto">
          <a:xfrm>
            <a:off x="197328" y="1847936"/>
            <a:ext cx="8842828" cy="4387849"/>
            <a:chOff x="1596" y="1494"/>
            <a:chExt cx="9180" cy="4501"/>
          </a:xfrm>
        </p:grpSpPr>
        <p:sp>
          <p:nvSpPr>
            <p:cNvPr id="5" name="AutoShape 15"/>
            <p:cNvSpPr>
              <a:spLocks noChangeAspect="1" noChangeArrowheads="1" noTextEdit="1"/>
            </p:cNvSpPr>
            <p:nvPr/>
          </p:nvSpPr>
          <p:spPr bwMode="auto">
            <a:xfrm>
              <a:off x="1596" y="1494"/>
              <a:ext cx="9180" cy="4501"/>
            </a:xfrm>
            <a:prstGeom prst="rect">
              <a:avLst/>
            </a:prstGeom>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6" name="Text Box 14"/>
            <p:cNvSpPr txBox="1">
              <a:spLocks noChangeArrowheads="1"/>
            </p:cNvSpPr>
            <p:nvPr/>
          </p:nvSpPr>
          <p:spPr bwMode="auto">
            <a:xfrm>
              <a:off x="5562" y="3234"/>
              <a:ext cx="1439" cy="9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u="none" strike="noStrike" cap="none" normalizeH="0" baseline="0" dirty="0" err="1" smtClean="0">
                  <a:ln>
                    <a:noFill/>
                  </a:ln>
                  <a:solidFill>
                    <a:schemeClr val="tx1"/>
                  </a:solidFill>
                  <a:effectLst/>
                  <a:latin typeface="+mj-lt"/>
                  <a:ea typeface="Times New Roman" pitchFamily="18" charset="0"/>
                  <a:cs typeface="Arial" pitchFamily="34" charset="0"/>
                </a:rPr>
                <a:t>Tarbiya</a:t>
              </a:r>
              <a:r>
                <a:rPr kumimoji="0" lang="en-US" sz="2400" b="1" u="none" strike="noStrike" cap="none" normalizeH="0" baseline="0" dirty="0" smtClean="0">
                  <a:ln>
                    <a:noFill/>
                  </a:ln>
                  <a:solidFill>
                    <a:schemeClr val="tx1"/>
                  </a:solidFill>
                  <a:effectLst/>
                  <a:latin typeface="+mj-lt"/>
                  <a:ea typeface="Times New Roman" pitchFamily="18" charset="0"/>
                  <a:cs typeface="Arial" pitchFamily="34" charset="0"/>
                </a:rPr>
                <a:t> </a:t>
              </a:r>
              <a:r>
                <a:rPr kumimoji="0" lang="en-US" sz="2400" b="1" u="none" strike="noStrike" cap="none" normalizeH="0" baseline="0" dirty="0" err="1" smtClean="0">
                  <a:ln>
                    <a:noFill/>
                  </a:ln>
                  <a:solidFill>
                    <a:schemeClr val="tx1"/>
                  </a:solidFill>
                  <a:effectLst/>
                  <a:latin typeface="+mj-lt"/>
                  <a:ea typeface="Times New Roman" pitchFamily="18" charset="0"/>
                  <a:cs typeface="Arial" pitchFamily="34" charset="0"/>
                </a:rPr>
                <a:t>mazmuni</a:t>
              </a:r>
              <a:endParaRPr kumimoji="0" lang="en-US" sz="3200" b="0" u="none" strike="noStrike" cap="none" normalizeH="0" baseline="0" dirty="0" smtClean="0">
                <a:ln>
                  <a:noFill/>
                </a:ln>
                <a:solidFill>
                  <a:schemeClr val="tx1"/>
                </a:solidFill>
                <a:effectLst/>
                <a:latin typeface="+mj-lt"/>
                <a:cs typeface="Arial" pitchFamily="34" charset="0"/>
              </a:endParaRPr>
            </a:p>
          </p:txBody>
        </p:sp>
        <p:sp>
          <p:nvSpPr>
            <p:cNvPr id="7" name="Text Box 13"/>
            <p:cNvSpPr txBox="1">
              <a:spLocks noChangeArrowheads="1"/>
            </p:cNvSpPr>
            <p:nvPr/>
          </p:nvSpPr>
          <p:spPr bwMode="auto">
            <a:xfrm>
              <a:off x="7461" y="1674"/>
              <a:ext cx="3060" cy="719"/>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000000"/>
                  </a:solidFill>
                  <a:effectLst/>
                  <a:latin typeface="+mj-lt"/>
                  <a:ea typeface="Times New Roman" pitchFamily="18" charset="0"/>
                  <a:cs typeface="Arial" pitchFamily="34" charset="0"/>
                </a:rPr>
                <a:t>Ixtiyoriylik</a:t>
              </a:r>
              <a:endParaRPr kumimoji="0" lang="en-US" sz="3200" b="0" i="0" u="none" strike="noStrike" cap="none" normalizeH="0" baseline="0" dirty="0" smtClean="0">
                <a:ln>
                  <a:noFill/>
                </a:ln>
                <a:solidFill>
                  <a:srgbClr val="000000"/>
                </a:solidFill>
                <a:effectLst/>
                <a:latin typeface="+mj-lt"/>
                <a:cs typeface="Arial" pitchFamily="34" charset="0"/>
              </a:endParaRPr>
            </a:p>
          </p:txBody>
        </p:sp>
        <p:sp>
          <p:nvSpPr>
            <p:cNvPr id="8" name="Text Box 12"/>
            <p:cNvSpPr txBox="1">
              <a:spLocks noChangeArrowheads="1"/>
            </p:cNvSpPr>
            <p:nvPr/>
          </p:nvSpPr>
          <p:spPr bwMode="auto">
            <a:xfrm>
              <a:off x="7461" y="3114"/>
              <a:ext cx="3060" cy="108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Tarbiyaning</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shaxsga</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yo’naltirilganligi</a:t>
              </a:r>
              <a:endParaRPr kumimoji="0" lang="en-US" sz="2400" b="0" i="0" u="none" strike="noStrike" cap="none" normalizeH="0" baseline="0" dirty="0" smtClean="0">
                <a:ln>
                  <a:noFill/>
                </a:ln>
                <a:solidFill>
                  <a:srgbClr val="000000"/>
                </a:solidFill>
                <a:effectLst/>
                <a:latin typeface="+mj-lt"/>
                <a:cs typeface="Arial" pitchFamily="34" charset="0"/>
              </a:endParaRPr>
            </a:p>
          </p:txBody>
        </p:sp>
        <p:sp>
          <p:nvSpPr>
            <p:cNvPr id="9" name="Text Box 11"/>
            <p:cNvSpPr txBox="1">
              <a:spLocks noChangeArrowheads="1"/>
            </p:cNvSpPr>
            <p:nvPr/>
          </p:nvSpPr>
          <p:spPr bwMode="auto">
            <a:xfrm>
              <a:off x="7641" y="4913"/>
              <a:ext cx="2880" cy="901"/>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Jamoa</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yo’nalishi</a:t>
              </a:r>
              <a:endParaRPr kumimoji="0" lang="en-US" sz="2800" b="0" i="0" u="none" strike="noStrike" cap="none" normalizeH="0" baseline="0" dirty="0" smtClean="0">
                <a:ln>
                  <a:noFill/>
                </a:ln>
                <a:solidFill>
                  <a:srgbClr val="000000"/>
                </a:solidFill>
                <a:effectLst/>
                <a:latin typeface="+mj-lt"/>
                <a:cs typeface="Arial" pitchFamily="34" charset="0"/>
              </a:endParaRPr>
            </a:p>
          </p:txBody>
        </p:sp>
        <p:sp>
          <p:nvSpPr>
            <p:cNvPr id="10" name="Text Box 10"/>
            <p:cNvSpPr txBox="1">
              <a:spLocks noChangeArrowheads="1"/>
            </p:cNvSpPr>
            <p:nvPr/>
          </p:nvSpPr>
          <p:spPr bwMode="auto">
            <a:xfrm>
              <a:off x="2061" y="1674"/>
              <a:ext cx="2880" cy="9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Tarbiya</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maqsadining</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aniqligi</a:t>
              </a:r>
              <a:endParaRPr kumimoji="0" lang="en-US" sz="2800" b="0" i="0" u="none" strike="noStrike" cap="none" normalizeH="0" baseline="0" dirty="0" smtClean="0">
                <a:ln>
                  <a:noFill/>
                </a:ln>
                <a:solidFill>
                  <a:srgbClr val="000000"/>
                </a:solidFill>
                <a:effectLst/>
                <a:latin typeface="+mj-lt"/>
                <a:cs typeface="Arial" pitchFamily="34" charset="0"/>
              </a:endParaRPr>
            </a:p>
          </p:txBody>
        </p:sp>
        <p:sp>
          <p:nvSpPr>
            <p:cNvPr id="11" name="Text Box 9"/>
            <p:cNvSpPr txBox="1">
              <a:spLocks noChangeArrowheads="1"/>
            </p:cNvSpPr>
            <p:nvPr/>
          </p:nvSpPr>
          <p:spPr bwMode="auto">
            <a:xfrm>
              <a:off x="2061" y="3294"/>
              <a:ext cx="3060" cy="9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Bolalar</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va</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kattalar</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birgalikdagi</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faoliyati</a:t>
              </a:r>
              <a:endParaRPr kumimoji="0" lang="en-US" sz="2800" b="0" i="0" u="none" strike="noStrike" cap="none" normalizeH="0" baseline="0" dirty="0" smtClean="0">
                <a:ln>
                  <a:noFill/>
                </a:ln>
                <a:solidFill>
                  <a:srgbClr val="000000"/>
                </a:solidFill>
                <a:effectLst/>
                <a:latin typeface="+mj-lt"/>
                <a:cs typeface="Arial" pitchFamily="34" charset="0"/>
              </a:endParaRPr>
            </a:p>
          </p:txBody>
        </p:sp>
        <p:sp>
          <p:nvSpPr>
            <p:cNvPr id="12" name="Text Box 8"/>
            <p:cNvSpPr txBox="1">
              <a:spLocks noChangeArrowheads="1"/>
            </p:cNvSpPr>
            <p:nvPr/>
          </p:nvSpPr>
          <p:spPr bwMode="auto">
            <a:xfrm>
              <a:off x="2061" y="5094"/>
              <a:ext cx="2880" cy="901"/>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O’z-o’zini</a:t>
              </a:r>
              <a:r>
                <a:rPr kumimoji="0" lang="en-US" sz="2000"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mj-lt"/>
                  <a:ea typeface="Times New Roman" pitchFamily="18" charset="0"/>
                  <a:cs typeface="Arial" pitchFamily="34" charset="0"/>
                </a:rPr>
                <a:t>anglash</a:t>
              </a:r>
              <a:endParaRPr kumimoji="0" lang="en-US" sz="2800" b="0" i="0" u="none" strike="noStrike" cap="none" normalizeH="0" baseline="0" dirty="0" smtClean="0">
                <a:ln>
                  <a:noFill/>
                </a:ln>
                <a:solidFill>
                  <a:srgbClr val="000000"/>
                </a:solidFill>
                <a:effectLst/>
                <a:latin typeface="+mj-lt"/>
                <a:cs typeface="Arial" pitchFamily="34" charset="0"/>
              </a:endParaRPr>
            </a:p>
          </p:txBody>
        </p:sp>
        <p:sp>
          <p:nvSpPr>
            <p:cNvPr id="13" name="Line 7"/>
            <p:cNvSpPr>
              <a:spLocks noChangeShapeType="1"/>
            </p:cNvSpPr>
            <p:nvPr/>
          </p:nvSpPr>
          <p:spPr bwMode="auto">
            <a:xfrm flipV="1">
              <a:off x="6561" y="1974"/>
              <a:ext cx="900" cy="126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4" name="Line 6"/>
            <p:cNvSpPr>
              <a:spLocks noChangeShapeType="1"/>
            </p:cNvSpPr>
            <p:nvPr/>
          </p:nvSpPr>
          <p:spPr bwMode="auto">
            <a:xfrm flipH="1" flipV="1">
              <a:off x="4941" y="1974"/>
              <a:ext cx="1080" cy="126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5" name="Line 5"/>
            <p:cNvSpPr>
              <a:spLocks noChangeShapeType="1"/>
            </p:cNvSpPr>
            <p:nvPr/>
          </p:nvSpPr>
          <p:spPr bwMode="auto">
            <a:xfrm>
              <a:off x="6981" y="3654"/>
              <a:ext cx="540" cy="1"/>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6" name="Line 4"/>
            <p:cNvSpPr>
              <a:spLocks noChangeShapeType="1"/>
            </p:cNvSpPr>
            <p:nvPr/>
          </p:nvSpPr>
          <p:spPr bwMode="auto">
            <a:xfrm flipH="1">
              <a:off x="5081" y="3654"/>
              <a:ext cx="540" cy="1"/>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7" name="Line 3"/>
            <p:cNvSpPr>
              <a:spLocks noChangeShapeType="1"/>
            </p:cNvSpPr>
            <p:nvPr/>
          </p:nvSpPr>
          <p:spPr bwMode="auto">
            <a:xfrm flipH="1">
              <a:off x="4941" y="4114"/>
              <a:ext cx="1080" cy="144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8" name="Line 2"/>
            <p:cNvSpPr>
              <a:spLocks noChangeShapeType="1"/>
            </p:cNvSpPr>
            <p:nvPr/>
          </p:nvSpPr>
          <p:spPr bwMode="auto">
            <a:xfrm>
              <a:off x="6561" y="4114"/>
              <a:ext cx="1080" cy="108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grpSp>
      <p:sp>
        <p:nvSpPr>
          <p:cNvPr id="19" name="Прямоугольник 18"/>
          <p:cNvSpPr/>
          <p:nvPr/>
        </p:nvSpPr>
        <p:spPr>
          <a:xfrm>
            <a:off x="458892" y="764704"/>
            <a:ext cx="8319700" cy="830997"/>
          </a:xfrm>
          <a:prstGeom prst="rect">
            <a:avLst/>
          </a:prstGeom>
        </p:spPr>
        <p:txBody>
          <a:bodyPr wrap="square">
            <a:spAutoFit/>
          </a:bodyPr>
          <a:lstStyle/>
          <a:p>
            <a:r>
              <a:rPr lang="uz-Cyrl-UZ" sz="2400" i="1" dirty="0">
                <a:latin typeface="+mj-lt"/>
              </a:rPr>
              <a:t>Zamonaviy tarbiya mazmuni va ularda ilgari surilgan g'oyalar yaxlit tarzda quyidagi ko'rinishga ega bo'ladi:</a:t>
            </a:r>
            <a:endParaRPr lang="ru-RU" sz="2400" i="1" dirty="0">
              <a:latin typeface="+mj-lt"/>
            </a:endParaRPr>
          </a:p>
        </p:txBody>
      </p:sp>
    </p:spTree>
    <p:extLst>
      <p:ext uri="{BB962C8B-B14F-4D97-AF65-F5344CB8AC3E}">
        <p14:creationId xmlns:p14="http://schemas.microsoft.com/office/powerpoint/2010/main" val="14445703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301208"/>
            <a:ext cx="8305800" cy="1143000"/>
          </a:xfrm>
        </p:spPr>
        <p:txBody>
          <a:bodyPr>
            <a:noAutofit/>
          </a:bodyPr>
          <a:lstStyle/>
          <a:p>
            <a:r>
              <a:rPr lang="en-US" sz="2800" i="1" dirty="0" err="1" smtClean="0">
                <a:solidFill>
                  <a:srgbClr val="000000"/>
                </a:solidFill>
              </a:rPr>
              <a:t>Amerikalik</a:t>
            </a:r>
            <a:r>
              <a:rPr lang="en-US" sz="2800" i="1" dirty="0" smtClean="0">
                <a:solidFill>
                  <a:srgbClr val="000000"/>
                </a:solidFill>
              </a:rPr>
              <a:t> </a:t>
            </a:r>
            <a:r>
              <a:rPr lang="en-US" sz="2800" i="1" dirty="0" err="1" smtClean="0">
                <a:solidFill>
                  <a:srgbClr val="000000"/>
                </a:solidFill>
              </a:rPr>
              <a:t>olim</a:t>
            </a:r>
            <a:r>
              <a:rPr lang="en-US" sz="2800" i="1" dirty="0" smtClean="0">
                <a:solidFill>
                  <a:srgbClr val="000000"/>
                </a:solidFill>
              </a:rPr>
              <a:t> </a:t>
            </a:r>
            <a:r>
              <a:rPr lang="en-US" sz="2800" i="1" dirty="0" err="1" smtClean="0">
                <a:solidFill>
                  <a:srgbClr val="000000"/>
                </a:solidFill>
              </a:rPr>
              <a:t>K.Rodgers</a:t>
            </a:r>
            <a:r>
              <a:rPr lang="en-US" sz="2800" i="1" dirty="0" smtClean="0">
                <a:solidFill>
                  <a:srgbClr val="000000"/>
                </a:solidFill>
              </a:rPr>
              <a:t> </a:t>
            </a:r>
            <a:r>
              <a:rPr lang="en-US" sz="2800" i="1" dirty="0" err="1">
                <a:solidFill>
                  <a:srgbClr val="000000"/>
                </a:solidFill>
              </a:rPr>
              <a:t>tarbiya</a:t>
            </a:r>
            <a:r>
              <a:rPr lang="en-US" sz="2800" i="1" dirty="0">
                <a:solidFill>
                  <a:srgbClr val="000000"/>
                </a:solidFill>
              </a:rPr>
              <a:t> </a:t>
            </a:r>
            <a:r>
              <a:rPr lang="en-US" sz="2800" i="1" dirty="0" err="1">
                <a:solidFill>
                  <a:srgbClr val="000000"/>
                </a:solidFill>
              </a:rPr>
              <a:t>jarayoni</a:t>
            </a:r>
            <a:r>
              <a:rPr lang="en-US" sz="2800" i="1" dirty="0">
                <a:solidFill>
                  <a:srgbClr val="000000"/>
                </a:solidFill>
              </a:rPr>
              <a:t> </a:t>
            </a:r>
            <a:r>
              <a:rPr lang="en-US" sz="2800" i="1" dirty="0" err="1">
                <a:solidFill>
                  <a:srgbClr val="000000"/>
                </a:solidFill>
              </a:rPr>
              <a:t>tuzilishini</a:t>
            </a:r>
            <a:r>
              <a:rPr lang="en-US" sz="2800" i="1" dirty="0">
                <a:solidFill>
                  <a:srgbClr val="000000"/>
                </a:solidFill>
              </a:rPr>
              <a:t> </a:t>
            </a:r>
            <a:r>
              <a:rPr lang="en-US" sz="2800" i="1" dirty="0" err="1" smtClean="0">
                <a:solidFill>
                  <a:srgbClr val="000000"/>
                </a:solidFill>
              </a:rPr>
              <a:t>quyidagicha</a:t>
            </a:r>
            <a:r>
              <a:rPr lang="en-US" sz="2800" i="1" dirty="0" smtClean="0">
                <a:solidFill>
                  <a:srgbClr val="000000"/>
                </a:solidFill>
              </a:rPr>
              <a:t> </a:t>
            </a:r>
            <a:r>
              <a:rPr lang="en-US" sz="2800" i="1" dirty="0" err="1" smtClean="0">
                <a:solidFill>
                  <a:srgbClr val="000000"/>
                </a:solidFill>
              </a:rPr>
              <a:t>ifodalaydi</a:t>
            </a:r>
            <a:r>
              <a:rPr lang="en-US" sz="2800" i="1" dirty="0" smtClean="0">
                <a:solidFill>
                  <a:srgbClr val="000000"/>
                </a:solidFill>
              </a:rPr>
              <a:t>:</a:t>
            </a:r>
            <a:br>
              <a:rPr lang="en-US" sz="2800" i="1" dirty="0" smtClean="0">
                <a:solidFill>
                  <a:srgbClr val="000000"/>
                </a:solidFill>
              </a:rPr>
            </a:br>
            <a:r>
              <a:rPr lang="en-US" sz="2800" dirty="0">
                <a:solidFill>
                  <a:srgbClr val="000000"/>
                </a:solidFill>
              </a:rPr>
              <a:t/>
            </a:r>
            <a:br>
              <a:rPr lang="en-US" sz="2800" dirty="0">
                <a:solidFill>
                  <a:srgbClr val="000000"/>
                </a:solidFill>
              </a:rPr>
            </a:br>
            <a:r>
              <a:rPr lang="en-US" sz="2800" dirty="0">
                <a:solidFill>
                  <a:srgbClr val="000000"/>
                </a:solidFill>
              </a:rPr>
              <a:t>1. </a:t>
            </a:r>
            <a:r>
              <a:rPr lang="en-US" sz="2800" dirty="0" err="1">
                <a:solidFill>
                  <a:srgbClr val="000000"/>
                </a:solidFill>
              </a:rPr>
              <a:t>Tarbiyachi</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maqsadini</a:t>
            </a:r>
            <a:r>
              <a:rPr lang="en-US" sz="2800" dirty="0">
                <a:solidFill>
                  <a:srgbClr val="000000"/>
                </a:solidFill>
              </a:rPr>
              <a:t> </a:t>
            </a:r>
            <a:r>
              <a:rPr lang="en-US" sz="2800" dirty="0" err="1">
                <a:solidFill>
                  <a:srgbClr val="000000"/>
                </a:solidFill>
              </a:rPr>
              <a:t>qo'yadi-tarbiyalanuvchi</a:t>
            </a:r>
            <a:r>
              <a:rPr lang="en-US" sz="2800" dirty="0">
                <a:solidFill>
                  <a:srgbClr val="000000"/>
                </a:solidFill>
              </a:rPr>
              <a:t> </a:t>
            </a:r>
            <a:r>
              <a:rPr lang="en-US" sz="2800" dirty="0" err="1" smtClean="0">
                <a:solidFill>
                  <a:srgbClr val="000000"/>
                </a:solidFill>
              </a:rPr>
              <a:t>esa</a:t>
            </a:r>
            <a:r>
              <a:rPr lang="en-US" sz="2800" dirty="0">
                <a:solidFill>
                  <a:srgbClr val="000000"/>
                </a:solidFill>
              </a:rPr>
              <a:t> </a:t>
            </a:r>
            <a:r>
              <a:rPr lang="en-US" sz="2800" dirty="0" err="1" smtClean="0">
                <a:solidFill>
                  <a:srgbClr val="000000"/>
                </a:solidFill>
              </a:rPr>
              <a:t>maqsadni</a:t>
            </a:r>
            <a:r>
              <a:rPr lang="en-US" sz="2800" dirty="0">
                <a:solidFill>
                  <a:srgbClr val="000000"/>
                </a:solidFill>
              </a:rPr>
              <a:t> </a:t>
            </a:r>
            <a:r>
              <a:rPr lang="en-US" sz="2800" dirty="0" err="1" smtClean="0">
                <a:solidFill>
                  <a:srgbClr val="000000"/>
                </a:solidFill>
              </a:rPr>
              <a:t>qabul</a:t>
            </a:r>
            <a:r>
              <a:rPr lang="en-US" sz="2800" dirty="0" smtClean="0">
                <a:solidFill>
                  <a:srgbClr val="000000"/>
                </a:solidFill>
              </a:rPr>
              <a:t> </a:t>
            </a:r>
            <a:r>
              <a:rPr lang="en-US" sz="2800" dirty="0" err="1">
                <a:solidFill>
                  <a:srgbClr val="000000"/>
                </a:solidFill>
              </a:rPr>
              <a:t>qilib</a:t>
            </a:r>
            <a:r>
              <a:rPr lang="en-US" sz="2800" dirty="0">
                <a:solidFill>
                  <a:srgbClr val="000000"/>
                </a:solidFill>
              </a:rPr>
              <a:t>, </a:t>
            </a:r>
            <a:r>
              <a:rPr lang="en-US" sz="2800" dirty="0" err="1">
                <a:solidFill>
                  <a:srgbClr val="000000"/>
                </a:solidFill>
              </a:rPr>
              <a:t>anglaydi</a:t>
            </a:r>
            <a:r>
              <a:rPr lang="en-US" sz="2800" dirty="0">
                <a:solidFill>
                  <a:srgbClr val="000000"/>
                </a:solidFill>
              </a:rPr>
              <a:t>.</a:t>
            </a:r>
            <a:br>
              <a:rPr lang="en-US" sz="2800" dirty="0">
                <a:solidFill>
                  <a:srgbClr val="000000"/>
                </a:solidFill>
              </a:rPr>
            </a:br>
            <a:r>
              <a:rPr lang="en-US" sz="2800" dirty="0">
                <a:solidFill>
                  <a:srgbClr val="000000"/>
                </a:solidFill>
              </a:rPr>
              <a:t>2. </a:t>
            </a:r>
            <a:r>
              <a:rPr lang="en-US" sz="2800" dirty="0" err="1">
                <a:solidFill>
                  <a:srgbClr val="000000"/>
                </a:solidFill>
              </a:rPr>
              <a:t>Tarbiyachi</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mazmunini</a:t>
            </a:r>
            <a:r>
              <a:rPr lang="en-US" sz="2800" dirty="0">
                <a:solidFill>
                  <a:srgbClr val="000000"/>
                </a:solidFill>
              </a:rPr>
              <a:t> </a:t>
            </a:r>
            <a:r>
              <a:rPr lang="en-US" sz="2800" dirty="0" err="1">
                <a:solidFill>
                  <a:srgbClr val="000000"/>
                </a:solidFill>
              </a:rPr>
              <a:t>aniqlaydi-tarbiyalanuvchi</a:t>
            </a:r>
            <a:r>
              <a:rPr lang="en-US" sz="2800" dirty="0">
                <a:solidFill>
                  <a:srgbClr val="000000"/>
                </a:solidFill>
              </a:rPr>
              <a:t> </a:t>
            </a:r>
            <a:r>
              <a:rPr lang="en-US" sz="2800" dirty="0" err="1" smtClean="0">
                <a:solidFill>
                  <a:srgbClr val="000000"/>
                </a:solidFill>
              </a:rPr>
              <a:t>esa</a:t>
            </a:r>
            <a:r>
              <a:rPr lang="en-US" sz="2800" dirty="0">
                <a:solidFill>
                  <a:srgbClr val="000000"/>
                </a:solidFill>
              </a:rPr>
              <a:t> </a:t>
            </a:r>
            <a:r>
              <a:rPr lang="en-US" sz="2800" dirty="0" err="1" smtClean="0">
                <a:solidFill>
                  <a:srgbClr val="000000"/>
                </a:solidFill>
              </a:rPr>
              <a:t>ma'lumotlarni</a:t>
            </a:r>
            <a:r>
              <a:rPr lang="en-US" sz="2800" dirty="0" smtClean="0">
                <a:solidFill>
                  <a:srgbClr val="000000"/>
                </a:solidFill>
              </a:rPr>
              <a:t> </a:t>
            </a:r>
            <a:r>
              <a:rPr lang="en-US" sz="2800" dirty="0" err="1">
                <a:solidFill>
                  <a:srgbClr val="000000"/>
                </a:solidFill>
              </a:rPr>
              <a:t>qabul</a:t>
            </a:r>
            <a:r>
              <a:rPr lang="en-US" sz="2800" dirty="0">
                <a:solidFill>
                  <a:srgbClr val="000000"/>
                </a:solidFill>
              </a:rPr>
              <a:t> </a:t>
            </a:r>
            <a:r>
              <a:rPr lang="en-US" sz="2800" dirty="0" err="1">
                <a:solidFill>
                  <a:srgbClr val="000000"/>
                </a:solidFill>
              </a:rPr>
              <a:t>qiladi</a:t>
            </a:r>
            <a:r>
              <a:rPr lang="en-US" sz="2800" dirty="0">
                <a:solidFill>
                  <a:srgbClr val="000000"/>
                </a:solidFill>
              </a:rPr>
              <a:t>.</a:t>
            </a:r>
            <a:br>
              <a:rPr lang="en-US" sz="2800" dirty="0">
                <a:solidFill>
                  <a:srgbClr val="000000"/>
                </a:solidFill>
              </a:rPr>
            </a:br>
            <a:r>
              <a:rPr lang="en-US" sz="2800" dirty="0">
                <a:solidFill>
                  <a:srgbClr val="000000"/>
                </a:solidFill>
              </a:rPr>
              <a:t>3. </a:t>
            </a:r>
            <a:r>
              <a:rPr lang="en-US" sz="2800" dirty="0" err="1">
                <a:solidFill>
                  <a:srgbClr val="000000"/>
                </a:solidFill>
              </a:rPr>
              <a:t>Tarbiyachi</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shaklini</a:t>
            </a:r>
            <a:r>
              <a:rPr lang="en-US" sz="2800" dirty="0">
                <a:solidFill>
                  <a:srgbClr val="000000"/>
                </a:solidFill>
              </a:rPr>
              <a:t>, </a:t>
            </a:r>
            <a:r>
              <a:rPr lang="en-US" sz="2800" dirty="0" err="1">
                <a:solidFill>
                  <a:srgbClr val="000000"/>
                </a:solidFill>
              </a:rPr>
              <a:t>metodlarini</a:t>
            </a:r>
            <a:r>
              <a:rPr lang="en-US" sz="2800" dirty="0">
                <a:solidFill>
                  <a:srgbClr val="000000"/>
                </a:solidFill>
              </a:rPr>
              <a:t> </a:t>
            </a:r>
            <a:r>
              <a:rPr lang="en-US" sz="2800" dirty="0" err="1">
                <a:solidFill>
                  <a:srgbClr val="000000"/>
                </a:solidFill>
              </a:rPr>
              <a:t>tanlaydi</a:t>
            </a:r>
            <a:r>
              <a:rPr lang="en-US" sz="2800" dirty="0">
                <a:solidFill>
                  <a:srgbClr val="000000"/>
                </a:solidFill>
              </a:rPr>
              <a:t>- </a:t>
            </a:r>
            <a:r>
              <a:rPr lang="en-US" sz="2800" dirty="0" err="1">
                <a:solidFill>
                  <a:srgbClr val="000000"/>
                </a:solidFill>
              </a:rPr>
              <a:t>tarbiyalanuvchi</a:t>
            </a:r>
            <a:r>
              <a:rPr lang="en-US" sz="2800" dirty="0">
                <a:solidFill>
                  <a:srgbClr val="000000"/>
                </a:solidFill>
              </a:rPr>
              <a:t> </a:t>
            </a:r>
            <a:r>
              <a:rPr lang="en-US" sz="2800" dirty="0" err="1" smtClean="0">
                <a:solidFill>
                  <a:srgbClr val="000000"/>
                </a:solidFill>
              </a:rPr>
              <a:t>esa</a:t>
            </a:r>
            <a:r>
              <a:rPr lang="en-US" sz="2800" dirty="0">
                <a:solidFill>
                  <a:srgbClr val="000000"/>
                </a:solidFill>
              </a:rPr>
              <a:t> </a:t>
            </a:r>
            <a:r>
              <a:rPr lang="en-US" sz="2800" dirty="0" err="1" smtClean="0">
                <a:solidFill>
                  <a:srgbClr val="000000"/>
                </a:solidFill>
              </a:rPr>
              <a:t>faoliyatda</a:t>
            </a:r>
            <a:r>
              <a:rPr lang="en-US" sz="2800" dirty="0" smtClean="0">
                <a:solidFill>
                  <a:srgbClr val="000000"/>
                </a:solidFill>
              </a:rPr>
              <a:t> </a:t>
            </a:r>
            <a:r>
              <a:rPr lang="en-US" sz="2800" dirty="0" err="1">
                <a:solidFill>
                  <a:srgbClr val="000000"/>
                </a:solidFill>
              </a:rPr>
              <a:t>faol</a:t>
            </a:r>
            <a:r>
              <a:rPr lang="en-US" sz="2800" dirty="0">
                <a:solidFill>
                  <a:srgbClr val="000000"/>
                </a:solidFill>
              </a:rPr>
              <a:t> </a:t>
            </a:r>
            <a:r>
              <a:rPr lang="en-US" sz="2800" dirty="0" err="1">
                <a:solidFill>
                  <a:srgbClr val="000000"/>
                </a:solidFill>
              </a:rPr>
              <a:t>ishtirok</a:t>
            </a:r>
            <a:r>
              <a:rPr lang="en-US" sz="2800" dirty="0">
                <a:solidFill>
                  <a:srgbClr val="000000"/>
                </a:solidFill>
              </a:rPr>
              <a:t> </a:t>
            </a:r>
            <a:r>
              <a:rPr lang="en-US" sz="2800" dirty="0" err="1">
                <a:solidFill>
                  <a:srgbClr val="000000"/>
                </a:solidFill>
              </a:rPr>
              <a:t>etadi</a:t>
            </a:r>
            <a:r>
              <a:rPr lang="en-US" sz="2800" dirty="0">
                <a:solidFill>
                  <a:srgbClr val="000000"/>
                </a:solidFill>
              </a:rPr>
              <a:t>.</a:t>
            </a:r>
            <a:br>
              <a:rPr lang="en-US" sz="2800" dirty="0">
                <a:solidFill>
                  <a:srgbClr val="000000"/>
                </a:solidFill>
              </a:rPr>
            </a:br>
            <a:r>
              <a:rPr lang="en-US" sz="2800" dirty="0">
                <a:solidFill>
                  <a:srgbClr val="000000"/>
                </a:solidFill>
              </a:rPr>
              <a:t>4. </a:t>
            </a:r>
            <a:r>
              <a:rPr lang="en-US" sz="2800" dirty="0" err="1">
                <a:solidFill>
                  <a:srgbClr val="000000"/>
                </a:solidFill>
              </a:rPr>
              <a:t>Tarbiyachi</a:t>
            </a:r>
            <a:r>
              <a:rPr lang="en-US" sz="2800" dirty="0">
                <a:solidFill>
                  <a:srgbClr val="000000"/>
                </a:solidFill>
              </a:rPr>
              <a:t> </a:t>
            </a:r>
            <a:r>
              <a:rPr lang="en-US" sz="2800" dirty="0" err="1">
                <a:solidFill>
                  <a:srgbClr val="000000"/>
                </a:solidFill>
              </a:rPr>
              <a:t>tarbiyaviy</a:t>
            </a:r>
            <a:r>
              <a:rPr lang="en-US" sz="2800" dirty="0">
                <a:solidFill>
                  <a:srgbClr val="000000"/>
                </a:solidFill>
              </a:rPr>
              <a:t> t </a:t>
            </a:r>
            <a:r>
              <a:rPr lang="en-US" sz="2800" dirty="0" err="1" smtClean="0">
                <a:solidFill>
                  <a:srgbClr val="000000"/>
                </a:solidFill>
              </a:rPr>
              <a:t>a'sir</a:t>
            </a:r>
            <a:r>
              <a:rPr lang="en-US" sz="2800" dirty="0" smtClean="0">
                <a:solidFill>
                  <a:srgbClr val="000000"/>
                </a:solidFill>
              </a:rPr>
              <a:t> </a:t>
            </a:r>
            <a:r>
              <a:rPr lang="en-US" sz="2800" dirty="0" err="1">
                <a:solidFill>
                  <a:srgbClr val="000000"/>
                </a:solidFill>
              </a:rPr>
              <a:t>natijalarini</a:t>
            </a:r>
            <a:r>
              <a:rPr lang="en-US" sz="2800" dirty="0">
                <a:solidFill>
                  <a:srgbClr val="000000"/>
                </a:solidFill>
              </a:rPr>
              <a:t> </a:t>
            </a:r>
            <a:r>
              <a:rPr lang="en-US" sz="2800" dirty="0" err="1">
                <a:solidFill>
                  <a:srgbClr val="000000"/>
                </a:solidFill>
              </a:rPr>
              <a:t>baholaydi</a:t>
            </a:r>
            <a:r>
              <a:rPr lang="en-US" sz="2800" dirty="0">
                <a:solidFill>
                  <a:srgbClr val="000000"/>
                </a:solidFill>
              </a:rPr>
              <a:t>, </a:t>
            </a:r>
            <a:r>
              <a:rPr lang="en-US" sz="2800" dirty="0" err="1">
                <a:solidFill>
                  <a:srgbClr val="000000"/>
                </a:solidFill>
              </a:rPr>
              <a:t>tarbiyalanuvchi</a:t>
            </a:r>
            <a:r>
              <a:rPr lang="en-US" sz="2800" dirty="0">
                <a:solidFill>
                  <a:srgbClr val="000000"/>
                </a:solidFill>
              </a:rPr>
              <a:t> </a:t>
            </a:r>
            <a:r>
              <a:rPr lang="en-US" sz="2800" dirty="0" err="1" smtClean="0">
                <a:solidFill>
                  <a:srgbClr val="000000"/>
                </a:solidFill>
              </a:rPr>
              <a:t>esa</a:t>
            </a:r>
            <a:r>
              <a:rPr lang="en-US" sz="2800" dirty="0">
                <a:solidFill>
                  <a:srgbClr val="000000"/>
                </a:solidFill>
              </a:rPr>
              <a:t> </a:t>
            </a:r>
            <a:r>
              <a:rPr lang="en-US" sz="2800" dirty="0" err="1" smtClean="0">
                <a:solidFill>
                  <a:srgbClr val="000000"/>
                </a:solidFill>
              </a:rPr>
              <a:t>o'z</a:t>
            </a:r>
            <a:r>
              <a:rPr lang="en-US" sz="2800" dirty="0" smtClean="0">
                <a:solidFill>
                  <a:srgbClr val="000000"/>
                </a:solidFill>
              </a:rPr>
              <a:t> </a:t>
            </a:r>
            <a:r>
              <a:rPr lang="en-US" sz="2800" dirty="0" err="1">
                <a:solidFill>
                  <a:srgbClr val="000000"/>
                </a:solidFill>
              </a:rPr>
              <a:t>xatti-harakadarini</a:t>
            </a:r>
            <a:r>
              <a:rPr lang="en-US" sz="2800" dirty="0">
                <a:solidFill>
                  <a:srgbClr val="000000"/>
                </a:solidFill>
              </a:rPr>
              <a:t> </a:t>
            </a:r>
            <a:r>
              <a:rPr lang="en-US" sz="2800" dirty="0" err="1">
                <a:solidFill>
                  <a:srgbClr val="000000"/>
                </a:solidFill>
              </a:rPr>
              <a:t>baholaydi</a:t>
            </a:r>
            <a:r>
              <a:rPr lang="en-US" sz="2800" dirty="0">
                <a:solidFill>
                  <a:srgbClr val="000000"/>
                </a:solidFill>
              </a:rPr>
              <a:t>. </a:t>
            </a:r>
            <a:r>
              <a:rPr lang="en-US" sz="2800" dirty="0" err="1">
                <a:solidFill>
                  <a:srgbClr val="000000"/>
                </a:solidFill>
              </a:rPr>
              <a:t>Pedagogik</a:t>
            </a:r>
            <a:r>
              <a:rPr lang="en-US" sz="2800" dirty="0">
                <a:solidFill>
                  <a:srgbClr val="000000"/>
                </a:solidFill>
              </a:rPr>
              <a:t> </a:t>
            </a:r>
            <a:r>
              <a:rPr lang="en-US" sz="2800" dirty="0" err="1">
                <a:solidFill>
                  <a:srgbClr val="000000"/>
                </a:solidFill>
              </a:rPr>
              <a:t>tizimda</a:t>
            </a:r>
            <a:r>
              <a:rPr lang="en-US" sz="2800" dirty="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a:solidFill>
                  <a:srgbClr val="000000"/>
                </a:solidFill>
              </a:rPr>
              <a:t>, </a:t>
            </a:r>
            <a:r>
              <a:rPr lang="en-US" sz="2800" dirty="0" err="1" smtClean="0">
                <a:solidFill>
                  <a:srgbClr val="000000"/>
                </a:solidFill>
              </a:rPr>
              <a:t>tarbiya</a:t>
            </a:r>
            <a:r>
              <a:rPr lang="en-US" sz="2800" dirty="0">
                <a:solidFill>
                  <a:srgbClr val="000000"/>
                </a:solidFill>
              </a:rPr>
              <a:t>, </a:t>
            </a:r>
            <a:r>
              <a:rPr lang="en-US" sz="2800" dirty="0" err="1" smtClean="0">
                <a:solidFill>
                  <a:srgbClr val="000000"/>
                </a:solidFill>
              </a:rPr>
              <a:t>rivojlanish</a:t>
            </a:r>
            <a:r>
              <a:rPr lang="en-US" sz="2800" dirty="0">
                <a:solidFill>
                  <a:srgbClr val="000000"/>
                </a:solidFill>
              </a:rPr>
              <a:t> </a:t>
            </a:r>
            <a:r>
              <a:rPr lang="en-US" sz="2800" dirty="0" err="1" smtClean="0">
                <a:solidFill>
                  <a:srgbClr val="000000"/>
                </a:solidFill>
              </a:rPr>
              <a:t>jarayonlari</a:t>
            </a:r>
            <a:r>
              <a:rPr lang="en-US" sz="2800" dirty="0" smtClean="0">
                <a:solidFill>
                  <a:srgbClr val="000000"/>
                </a:solidFill>
              </a:rPr>
              <a:t> </a:t>
            </a:r>
            <a:r>
              <a:rPr lang="en-US" sz="2800" dirty="0" err="1">
                <a:solidFill>
                  <a:srgbClr val="000000"/>
                </a:solidFill>
              </a:rPr>
              <a:t>o'zaro</a:t>
            </a:r>
            <a:r>
              <a:rPr lang="en-US" sz="2800" dirty="0">
                <a:solidFill>
                  <a:srgbClr val="000000"/>
                </a:solidFill>
              </a:rPr>
              <a:t> </a:t>
            </a:r>
            <a:r>
              <a:rPr lang="en-US" sz="2800" dirty="0" err="1">
                <a:solidFill>
                  <a:srgbClr val="000000"/>
                </a:solidFill>
              </a:rPr>
              <a:t>bog'liqlikda</a:t>
            </a:r>
            <a:r>
              <a:rPr lang="en-US" sz="2800" dirty="0">
                <a:solidFill>
                  <a:srgbClr val="000000"/>
                </a:solidFill>
              </a:rPr>
              <a:t> </a:t>
            </a:r>
            <a:r>
              <a:rPr lang="en-US" sz="2800" dirty="0" err="1">
                <a:solidFill>
                  <a:srgbClr val="000000"/>
                </a:solidFill>
              </a:rPr>
              <a:t>kechadi</a:t>
            </a:r>
            <a:r>
              <a:rPr lang="en-US" sz="28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34238368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988840"/>
            <a:ext cx="8449816" cy="1143000"/>
          </a:xfrm>
        </p:spPr>
        <p:txBody>
          <a:bodyPr>
            <a:noAutofit/>
          </a:bodyPr>
          <a:lstStyle/>
          <a:p>
            <a:pPr algn="just"/>
            <a:r>
              <a:rPr lang="en-US" sz="2800" b="1" i="1" dirty="0" err="1">
                <a:solidFill>
                  <a:srgbClr val="000000"/>
                </a:solidFill>
              </a:rPr>
              <a:t>Pedagogik</a:t>
            </a:r>
            <a:r>
              <a:rPr lang="en-US" sz="2800" b="1" i="1" dirty="0">
                <a:solidFill>
                  <a:srgbClr val="000000"/>
                </a:solidFill>
              </a:rPr>
              <a:t> </a:t>
            </a:r>
            <a:r>
              <a:rPr lang="en-US" sz="2800" b="1" i="1" dirty="0" err="1">
                <a:solidFill>
                  <a:srgbClr val="000000"/>
                </a:solidFill>
              </a:rPr>
              <a:t>tizim</a:t>
            </a:r>
            <a:r>
              <a:rPr lang="en-US" sz="2800" b="1" i="1" dirty="0">
                <a:solidFill>
                  <a:srgbClr val="000000"/>
                </a:solidFill>
              </a:rPr>
              <a:t> </a:t>
            </a:r>
            <a:r>
              <a:rPr lang="en-US" sz="2800" b="1" i="1" dirty="0" err="1">
                <a:solidFill>
                  <a:srgbClr val="000000"/>
                </a:solidFill>
              </a:rPr>
              <a:t>tuzilishi</a:t>
            </a:r>
            <a:r>
              <a:rPr lang="en-US" sz="2800" b="1" i="1" dirty="0">
                <a:solidFill>
                  <a:srgbClr val="000000"/>
                </a:solidFill>
              </a:rPr>
              <a:t> </a:t>
            </a:r>
            <a:r>
              <a:rPr lang="en-US" sz="2800" dirty="0" smtClean="0">
                <a:solidFill>
                  <a:srgbClr val="000000"/>
                </a:solidFill>
              </a:rPr>
              <a:t>— </a:t>
            </a:r>
            <a:r>
              <a:rPr lang="en-US" sz="2800" dirty="0" err="1" smtClean="0">
                <a:solidFill>
                  <a:srgbClr val="000000"/>
                </a:solidFill>
              </a:rPr>
              <a:t>bu</a:t>
            </a:r>
            <a:r>
              <a:rPr lang="en-US" sz="2800" dirty="0" smtClean="0">
                <a:solidFill>
                  <a:srgbClr val="000000"/>
                </a:solidFill>
              </a:rPr>
              <a:t> </a:t>
            </a:r>
            <a:r>
              <a:rPr lang="en-US" sz="2800" dirty="0" err="1">
                <a:solidFill>
                  <a:srgbClr val="000000"/>
                </a:solidFill>
              </a:rPr>
              <a:t>pedagogik</a:t>
            </a:r>
            <a:r>
              <a:rPr lang="en-US" sz="2800" dirty="0">
                <a:solidFill>
                  <a:srgbClr val="000000"/>
                </a:solidFill>
              </a:rPr>
              <a:t> </a:t>
            </a:r>
            <a:r>
              <a:rPr lang="en-US" sz="2800" dirty="0" err="1" smtClean="0">
                <a:solidFill>
                  <a:srgbClr val="000000"/>
                </a:solidFill>
              </a:rPr>
              <a:t>tizim</a:t>
            </a:r>
            <a:r>
              <a:rPr lang="en-US" sz="2800" dirty="0">
                <a:solidFill>
                  <a:srgbClr val="000000"/>
                </a:solidFill>
              </a:rPr>
              <a:t> </a:t>
            </a:r>
            <a:r>
              <a:rPr lang="en-US" sz="2800" dirty="0" err="1" smtClean="0">
                <a:solidFill>
                  <a:srgbClr val="000000"/>
                </a:solidFill>
              </a:rPr>
              <a:t>komponentlariga</a:t>
            </a:r>
            <a:r>
              <a:rPr lang="en-US" sz="2800" dirty="0" smtClean="0">
                <a:solidFill>
                  <a:srgbClr val="000000"/>
                </a:solidFill>
              </a:rPr>
              <a:t> </a:t>
            </a:r>
            <a:r>
              <a:rPr lang="en-US" sz="2800" dirty="0" err="1" smtClean="0">
                <a:solidFill>
                  <a:srgbClr val="000000"/>
                </a:solidFill>
              </a:rPr>
              <a:t>mos</a:t>
            </a:r>
            <a:r>
              <a:rPr lang="en-US" sz="2800" dirty="0">
                <a:solidFill>
                  <a:srgbClr val="000000"/>
                </a:solidFill>
              </a:rPr>
              <a:t> </a:t>
            </a:r>
            <a:r>
              <a:rPr lang="en-US" sz="2800" dirty="0" err="1" smtClean="0">
                <a:solidFill>
                  <a:srgbClr val="000000"/>
                </a:solidFill>
              </a:rPr>
              <a:t>keluvchi</a:t>
            </a:r>
            <a:r>
              <a:rPr lang="en-US" sz="2800" dirty="0">
                <a:solidFill>
                  <a:srgbClr val="000000"/>
                </a:solidFill>
              </a:rPr>
              <a:t>, </a:t>
            </a:r>
            <a:r>
              <a:rPr lang="en-US" sz="2800" dirty="0" err="1">
                <a:solidFill>
                  <a:srgbClr val="000000"/>
                </a:solidFill>
              </a:rPr>
              <a:t>qismlar</a:t>
            </a:r>
            <a:r>
              <a:rPr lang="en-US" sz="2800" dirty="0">
                <a:solidFill>
                  <a:srgbClr val="000000"/>
                </a:solidFill>
              </a:rPr>
              <a:t> </a:t>
            </a:r>
            <a:r>
              <a:rPr lang="en-US" sz="2800" dirty="0" err="1" smtClean="0">
                <a:solidFill>
                  <a:srgbClr val="000000"/>
                </a:solidFill>
              </a:rPr>
              <a:t>yig'indisi</a:t>
            </a:r>
            <a:r>
              <a:rPr lang="en-US" sz="2800" dirty="0">
                <a:solidFill>
                  <a:srgbClr val="000000"/>
                </a:solidFill>
              </a:rPr>
              <a:t> </a:t>
            </a:r>
            <a:r>
              <a:rPr lang="en-US" sz="2800" dirty="0" err="1" smtClean="0">
                <a:solidFill>
                  <a:srgbClr val="000000"/>
                </a:solidFill>
              </a:rPr>
              <a:t>hisoblanadi</a:t>
            </a:r>
            <a:r>
              <a:rPr lang="en-US" sz="2800" dirty="0">
                <a:solidFill>
                  <a:srgbClr val="000000"/>
                </a:solidFill>
              </a:rPr>
              <a:t>. </a:t>
            </a:r>
            <a:r>
              <a:rPr lang="en-US" sz="2800" dirty="0" err="1">
                <a:solidFill>
                  <a:srgbClr val="000000"/>
                </a:solidFill>
              </a:rPr>
              <a:t>Pedagogik</a:t>
            </a:r>
            <a:r>
              <a:rPr lang="en-US" sz="2800" dirty="0">
                <a:solidFill>
                  <a:srgbClr val="000000"/>
                </a:solidFill>
              </a:rPr>
              <a:t> </a:t>
            </a:r>
            <a:r>
              <a:rPr lang="en-US" sz="2800" dirty="0" err="1" smtClean="0">
                <a:solidFill>
                  <a:srgbClr val="000000"/>
                </a:solidFill>
              </a:rPr>
              <a:t>jarayon</a:t>
            </a:r>
            <a:r>
              <a:rPr lang="en-US" sz="2800" dirty="0" smtClean="0">
                <a:solidFill>
                  <a:srgbClr val="000000"/>
                </a:solidFill>
              </a:rPr>
              <a:t> </a:t>
            </a:r>
            <a:r>
              <a:rPr lang="en-US" sz="2800" dirty="0" err="1" smtClean="0">
                <a:solidFill>
                  <a:srgbClr val="000000"/>
                </a:solidFill>
              </a:rPr>
              <a:t>komponentlarini</a:t>
            </a:r>
            <a:r>
              <a:rPr lang="en-US" sz="2800" dirty="0">
                <a:solidFill>
                  <a:srgbClr val="000000"/>
                </a:solidFill>
              </a:rPr>
              <a:t> </a:t>
            </a:r>
            <a:r>
              <a:rPr lang="en-US" sz="2800" dirty="0" smtClean="0">
                <a:solidFill>
                  <a:srgbClr val="000000"/>
                </a:solidFill>
              </a:rPr>
              <a:t>  </a:t>
            </a:r>
            <a:r>
              <a:rPr lang="en-US" sz="2800" dirty="0" err="1" smtClean="0">
                <a:solidFill>
                  <a:srgbClr val="000000"/>
                </a:solidFill>
              </a:rPr>
              <a:t>quyidagilar</a:t>
            </a:r>
            <a:r>
              <a:rPr lang="en-US" sz="2800" dirty="0" smtClean="0">
                <a:solidFill>
                  <a:srgbClr val="000000"/>
                </a:solidFill>
              </a:rPr>
              <a:t> </a:t>
            </a:r>
            <a:r>
              <a:rPr lang="en-US" sz="2800" dirty="0" err="1">
                <a:solidFill>
                  <a:srgbClr val="000000"/>
                </a:solidFill>
              </a:rPr>
              <a:t>tashkil</a:t>
            </a:r>
            <a:r>
              <a:rPr lang="en-US" sz="2800" dirty="0">
                <a:solidFill>
                  <a:srgbClr val="000000"/>
                </a:solidFill>
              </a:rPr>
              <a:t> </a:t>
            </a:r>
            <a:r>
              <a:rPr lang="en-US" sz="2800" dirty="0" err="1" smtClean="0">
                <a:solidFill>
                  <a:srgbClr val="000000"/>
                </a:solidFill>
              </a:rPr>
              <a:t>qiladi</a:t>
            </a:r>
            <a:r>
              <a:rPr lang="en-US" sz="2800" dirty="0" smtClean="0">
                <a:solidFill>
                  <a:srgbClr val="000000"/>
                </a:solidFill>
              </a:rPr>
              <a:t>: </a:t>
            </a:r>
            <a:r>
              <a:rPr lang="en-US" sz="2800" dirty="0" err="1" smtClean="0">
                <a:solidFill>
                  <a:srgbClr val="000000"/>
                </a:solidFill>
              </a:rPr>
              <a:t>maqsadli</a:t>
            </a:r>
            <a:r>
              <a:rPr lang="en-US" sz="2800" dirty="0" smtClean="0">
                <a:solidFill>
                  <a:srgbClr val="000000"/>
                </a:solidFill>
              </a:rPr>
              <a:t> </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maqsadini</a:t>
            </a:r>
            <a:r>
              <a:rPr lang="en-US" sz="2800" dirty="0">
                <a:solidFill>
                  <a:srgbClr val="000000"/>
                </a:solidFill>
              </a:rPr>
              <a:t> </a:t>
            </a:r>
            <a:r>
              <a:rPr lang="en-US" sz="2800" dirty="0" err="1" smtClean="0">
                <a:solidFill>
                  <a:srgbClr val="000000"/>
                </a:solidFill>
              </a:rPr>
              <a:t>aniqlash</a:t>
            </a:r>
            <a:r>
              <a:rPr lang="en-US" sz="2800" dirty="0" smtClean="0">
                <a:solidFill>
                  <a:srgbClr val="000000"/>
                </a:solidFill>
              </a:rPr>
              <a:t>; </a:t>
            </a:r>
            <a:r>
              <a:rPr lang="en-US" sz="2800" dirty="0" err="1" smtClean="0">
                <a:solidFill>
                  <a:srgbClr val="000000"/>
                </a:solidFill>
              </a:rPr>
              <a:t>mazmuniy</a:t>
            </a:r>
            <a:r>
              <a:rPr lang="en-US" sz="2800" dirty="0" smtClean="0">
                <a:solidFill>
                  <a:srgbClr val="000000"/>
                </a:solidFill>
              </a:rPr>
              <a:t> </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mazmunini</a:t>
            </a:r>
            <a:r>
              <a:rPr lang="en-US" sz="2800" dirty="0">
                <a:solidFill>
                  <a:srgbClr val="000000"/>
                </a:solidFill>
              </a:rPr>
              <a:t> </a:t>
            </a:r>
            <a:r>
              <a:rPr lang="en-US" sz="2800" dirty="0" err="1">
                <a:solidFill>
                  <a:srgbClr val="000000"/>
                </a:solidFill>
              </a:rPr>
              <a:t>ishlab</a:t>
            </a:r>
            <a:r>
              <a:rPr lang="en-US" sz="2800" dirty="0">
                <a:solidFill>
                  <a:srgbClr val="000000"/>
                </a:solidFill>
              </a:rPr>
              <a:t> </a:t>
            </a:r>
            <a:r>
              <a:rPr lang="en-US" sz="2800" dirty="0" err="1">
                <a:solidFill>
                  <a:srgbClr val="000000"/>
                </a:solidFill>
              </a:rPr>
              <a:t>chiqish</a:t>
            </a:r>
            <a:r>
              <a:rPr lang="en-US" sz="2800" dirty="0">
                <a:solidFill>
                  <a:srgbClr val="000000"/>
                </a:solidFill>
              </a:rPr>
              <a:t>;</a:t>
            </a:r>
            <a:endParaRPr lang="ru-RU" sz="2800" dirty="0">
              <a:solidFill>
                <a:srgbClr val="000000"/>
              </a:solidFill>
            </a:endParaRPr>
          </a:p>
        </p:txBody>
      </p:sp>
      <p:pic>
        <p:nvPicPr>
          <p:cNvPr id="4098" name="Picture 2" descr="D:\My Documents (Maruf)\UUOOI 2017 LECTURES\LECTURES redit\education-program-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665610"/>
            <a:ext cx="9144001" cy="2865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8265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725144"/>
            <a:ext cx="8521824" cy="1143000"/>
          </a:xfrm>
        </p:spPr>
        <p:txBody>
          <a:bodyPr>
            <a:noAutofit/>
          </a:bodyPr>
          <a:lstStyle/>
          <a:p>
            <a:pPr algn="just"/>
            <a:r>
              <a:rPr lang="en-US" sz="2800" b="1" dirty="0" err="1">
                <a:solidFill>
                  <a:srgbClr val="000000"/>
                </a:solidFill>
              </a:rPr>
              <a:t>Qonuniyat</a:t>
            </a:r>
            <a:r>
              <a:rPr lang="en-US" sz="2800" dirty="0">
                <a:solidFill>
                  <a:srgbClr val="000000"/>
                </a:solidFill>
              </a:rPr>
              <a:t> — </a:t>
            </a:r>
            <a:r>
              <a:rPr lang="en-US" sz="2800" dirty="0" err="1">
                <a:solidFill>
                  <a:srgbClr val="000000"/>
                </a:solidFill>
              </a:rPr>
              <a:t>tushunchasi</a:t>
            </a:r>
            <a:r>
              <a:rPr lang="en-US" sz="2800" dirty="0">
                <a:solidFill>
                  <a:srgbClr val="000000"/>
                </a:solidFill>
              </a:rPr>
              <a:t> </a:t>
            </a:r>
            <a:r>
              <a:rPr lang="en-US" sz="2800" dirty="0" err="1" smtClean="0">
                <a:solidFill>
                  <a:srgbClr val="000000"/>
                </a:solidFill>
              </a:rPr>
              <a:t>qonun</a:t>
            </a:r>
            <a:r>
              <a:rPr lang="en-US" sz="2800" dirty="0">
                <a:solidFill>
                  <a:srgbClr val="000000"/>
                </a:solidFill>
              </a:rPr>
              <a:t> </a:t>
            </a:r>
            <a:r>
              <a:rPr lang="en-US" sz="2800" dirty="0" err="1" smtClean="0">
                <a:solidFill>
                  <a:srgbClr val="000000"/>
                </a:solidFill>
              </a:rPr>
              <a:t>tushunchasiga</a:t>
            </a:r>
            <a:r>
              <a:rPr lang="en-US" sz="2800" dirty="0" smtClean="0">
                <a:solidFill>
                  <a:srgbClr val="000000"/>
                </a:solidFill>
              </a:rPr>
              <a:t> </a:t>
            </a:r>
            <a:r>
              <a:rPr lang="en-US" sz="2800" dirty="0" err="1">
                <a:solidFill>
                  <a:srgbClr val="000000"/>
                </a:solidFill>
              </a:rPr>
              <a:t>yaqin</a:t>
            </a:r>
            <a:r>
              <a:rPr lang="en-US" sz="2800" dirty="0">
                <a:solidFill>
                  <a:srgbClr val="000000"/>
                </a:solidFill>
              </a:rPr>
              <a:t> </a:t>
            </a:r>
            <a:r>
              <a:rPr lang="en-US" sz="2800" dirty="0" err="1" smtClean="0">
                <a:solidFill>
                  <a:srgbClr val="000000"/>
                </a:solidFill>
              </a:rPr>
              <a:t>bo’lib</a:t>
            </a:r>
            <a:r>
              <a:rPr lang="en-US" sz="2800" dirty="0" smtClean="0">
                <a:solidFill>
                  <a:srgbClr val="000000"/>
                </a:solidFill>
              </a:rPr>
              <a:t>, </a:t>
            </a:r>
            <a:r>
              <a:rPr lang="en-US" sz="2800" dirty="0" err="1">
                <a:solidFill>
                  <a:srgbClr val="000000"/>
                </a:solidFill>
              </a:rPr>
              <a:t>tizimdagi</a:t>
            </a:r>
            <a:r>
              <a:rPr lang="en-US" sz="2800" dirty="0">
                <a:solidFill>
                  <a:srgbClr val="000000"/>
                </a:solidFill>
              </a:rPr>
              <a:t> </a:t>
            </a:r>
            <a:r>
              <a:rPr lang="en-US" sz="2800" dirty="0" err="1">
                <a:solidFill>
                  <a:srgbClr val="000000"/>
                </a:solidFill>
              </a:rPr>
              <a:t>o'zgarishlarga</a:t>
            </a:r>
            <a:r>
              <a:rPr lang="en-US" sz="2800" dirty="0">
                <a:solidFill>
                  <a:srgbClr val="000000"/>
                </a:solidFill>
              </a:rPr>
              <a:t> </a:t>
            </a:r>
            <a:r>
              <a:rPr lang="en-US" sz="2800" dirty="0" err="1">
                <a:solidFill>
                  <a:srgbClr val="000000"/>
                </a:solidFill>
              </a:rPr>
              <a:t>yo'naltirilgan</a:t>
            </a:r>
            <a:r>
              <a:rPr lang="en-US" sz="2800" dirty="0">
                <a:solidFill>
                  <a:srgbClr val="000000"/>
                </a:solidFill>
              </a:rPr>
              <a:t> </a:t>
            </a:r>
            <a:r>
              <a:rPr lang="en-US" sz="2800" dirty="0" err="1" smtClean="0">
                <a:solidFill>
                  <a:srgbClr val="000000"/>
                </a:solidFill>
              </a:rPr>
              <a:t>va</a:t>
            </a:r>
            <a:r>
              <a:rPr lang="en-US" sz="2800" dirty="0" smtClean="0">
                <a:solidFill>
                  <a:srgbClr val="000000"/>
                </a:solidFill>
              </a:rPr>
              <a:t/>
            </a:r>
            <a:br>
              <a:rPr lang="en-US" sz="2800" dirty="0" smtClean="0">
                <a:solidFill>
                  <a:srgbClr val="000000"/>
                </a:solidFill>
              </a:rPr>
            </a:br>
            <a:r>
              <a:rPr lang="en-US" sz="2800" dirty="0" err="1" smtClean="0">
                <a:solidFill>
                  <a:srgbClr val="000000"/>
                </a:solidFill>
              </a:rPr>
              <a:t>tendensiyalarini</a:t>
            </a:r>
            <a:r>
              <a:rPr lang="en-US" sz="2800" dirty="0" smtClean="0">
                <a:solidFill>
                  <a:srgbClr val="000000"/>
                </a:solidFill>
              </a:rPr>
              <a:t> </a:t>
            </a:r>
            <a:r>
              <a:rPr lang="en-US" sz="2800" dirty="0" err="1">
                <a:solidFill>
                  <a:srgbClr val="000000"/>
                </a:solidFill>
              </a:rPr>
              <a:t>ta'minlovchi</a:t>
            </a:r>
            <a:r>
              <a:rPr lang="en-US" sz="2800" dirty="0">
                <a:solidFill>
                  <a:srgbClr val="000000"/>
                </a:solidFill>
              </a:rPr>
              <a:t> </a:t>
            </a:r>
            <a:r>
              <a:rPr lang="en-US" sz="2800" dirty="0" err="1">
                <a:solidFill>
                  <a:srgbClr val="000000"/>
                </a:solidFill>
              </a:rPr>
              <a:t>takrorlanib</a:t>
            </a:r>
            <a:r>
              <a:rPr lang="en-US" sz="2800" dirty="0">
                <a:solidFill>
                  <a:srgbClr val="000000"/>
                </a:solidFill>
              </a:rPr>
              <a:t> </a:t>
            </a:r>
            <a:r>
              <a:rPr lang="en-US" sz="2800" dirty="0" err="1">
                <a:solidFill>
                  <a:srgbClr val="000000"/>
                </a:solidFill>
              </a:rPr>
              <a:t>turuvchi</a:t>
            </a:r>
            <a:r>
              <a:rPr lang="en-US" sz="2800" dirty="0">
                <a:solidFill>
                  <a:srgbClr val="000000"/>
                </a:solidFill>
              </a:rPr>
              <a:t> </a:t>
            </a:r>
            <a:r>
              <a:rPr lang="en-US" sz="2800" dirty="0" err="1" smtClean="0">
                <a:solidFill>
                  <a:srgbClr val="000000"/>
                </a:solidFill>
              </a:rPr>
              <a:t>ichki</a:t>
            </a:r>
            <a:r>
              <a:rPr lang="en-US" sz="2800" dirty="0">
                <a:solidFill>
                  <a:srgbClr val="000000"/>
                </a:solidFill>
              </a:rPr>
              <a:t> </a:t>
            </a:r>
            <a:r>
              <a:rPr lang="en-US" sz="2800" dirty="0" err="1" smtClean="0">
                <a:solidFill>
                  <a:srgbClr val="000000"/>
                </a:solidFill>
              </a:rPr>
              <a:t>boglanishlardir</a:t>
            </a:r>
            <a:r>
              <a:rPr lang="en-US" sz="2800" dirty="0" smtClean="0">
                <a:solidFill>
                  <a:srgbClr val="000000"/>
                </a:solidFill>
              </a:rPr>
              <a:t>. </a:t>
            </a:r>
            <a:r>
              <a:rPr lang="en-US" sz="2800" dirty="0" err="1" smtClean="0">
                <a:solidFill>
                  <a:srgbClr val="000000"/>
                </a:solidFill>
              </a:rPr>
              <a:t>Qonun</a:t>
            </a:r>
            <a:r>
              <a:rPr lang="en-US" sz="2800" dirty="0" smtClean="0">
                <a:solidFill>
                  <a:srgbClr val="000000"/>
                </a:solidFill>
              </a:rPr>
              <a:t> </a:t>
            </a:r>
            <a:r>
              <a:rPr lang="en-US" sz="2800" dirty="0" err="1">
                <a:solidFill>
                  <a:srgbClr val="000000"/>
                </a:solidFill>
              </a:rPr>
              <a:t>mazmuniga</a:t>
            </a:r>
            <a:r>
              <a:rPr lang="en-US" sz="2800" dirty="0">
                <a:solidFill>
                  <a:srgbClr val="000000"/>
                </a:solidFill>
              </a:rPr>
              <a:t> </a:t>
            </a:r>
            <a:r>
              <a:rPr lang="en-US" sz="2800" dirty="0" err="1" smtClean="0">
                <a:solidFill>
                  <a:srgbClr val="000000"/>
                </a:solidFill>
              </a:rPr>
              <a:t>ko'ra</a:t>
            </a:r>
            <a:r>
              <a:rPr lang="en-US" sz="2800" dirty="0" smtClean="0">
                <a:solidFill>
                  <a:srgbClr val="000000"/>
                </a:solidFill>
              </a:rPr>
              <a:t> </a:t>
            </a:r>
            <a:r>
              <a:rPr lang="en-US" sz="2800" dirty="0" err="1" smtClean="0">
                <a:solidFill>
                  <a:srgbClr val="000000"/>
                </a:solidFill>
              </a:rPr>
              <a:t>o'zaro</a:t>
            </a:r>
            <a:r>
              <a:rPr lang="en-US" sz="2800" dirty="0">
                <a:solidFill>
                  <a:srgbClr val="000000"/>
                </a:solidFill>
              </a:rPr>
              <a:t> </a:t>
            </a:r>
            <a:r>
              <a:rPr lang="en-US" sz="2800" dirty="0" err="1" smtClean="0">
                <a:solidFill>
                  <a:srgbClr val="000000"/>
                </a:solidFill>
              </a:rPr>
              <a:t>aloqadorlikni</a:t>
            </a:r>
            <a:r>
              <a:rPr lang="en-US" sz="2800" dirty="0" smtClean="0">
                <a:solidFill>
                  <a:srgbClr val="000000"/>
                </a:solidFill>
              </a:rPr>
              <a:t> </a:t>
            </a:r>
            <a:r>
              <a:rPr lang="en-US" sz="2800" dirty="0" err="1">
                <a:solidFill>
                  <a:srgbClr val="000000"/>
                </a:solidFill>
              </a:rPr>
              <a:t>ifodalaydi</a:t>
            </a:r>
            <a:r>
              <a:rPr lang="en-US" sz="2800" dirty="0">
                <a:solidFill>
                  <a:srgbClr val="000000"/>
                </a:solidFill>
              </a:rPr>
              <a:t>. </a:t>
            </a:r>
            <a:r>
              <a:rPr lang="en-US" sz="2800" dirty="0" err="1">
                <a:solidFill>
                  <a:srgbClr val="000000"/>
                </a:solidFill>
              </a:rPr>
              <a:t>Qonun</a:t>
            </a:r>
            <a:r>
              <a:rPr lang="en-US" sz="2800" dirty="0">
                <a:solidFill>
                  <a:srgbClr val="000000"/>
                </a:solidFill>
              </a:rPr>
              <a:t> </a:t>
            </a:r>
            <a:r>
              <a:rPr lang="en-US" sz="2800" dirty="0" err="1" smtClean="0">
                <a:solidFill>
                  <a:srgbClr val="000000"/>
                </a:solidFill>
              </a:rPr>
              <a:t>jarayon</a:t>
            </a:r>
            <a:r>
              <a:rPr lang="en-US" sz="2800" dirty="0">
                <a:solidFill>
                  <a:srgbClr val="000000"/>
                </a:solidFill>
              </a:rPr>
              <a:t> </a:t>
            </a:r>
            <a:r>
              <a:rPr lang="en-US" sz="2800" dirty="0" err="1" smtClean="0">
                <a:solidFill>
                  <a:srgbClr val="000000"/>
                </a:solidFill>
              </a:rPr>
              <a:t>tomonlarini</a:t>
            </a:r>
            <a:r>
              <a:rPr lang="en-US" sz="2800" dirty="0">
                <a:solidFill>
                  <a:srgbClr val="000000"/>
                </a:solidFill>
              </a:rPr>
              <a:t>, </a:t>
            </a:r>
            <a:r>
              <a:rPr lang="en-US" sz="2800" dirty="0" err="1">
                <a:solidFill>
                  <a:srgbClr val="000000"/>
                </a:solidFill>
              </a:rPr>
              <a:t>hodisalar</a:t>
            </a:r>
            <a:r>
              <a:rPr lang="en-US" sz="2800" dirty="0">
                <a:solidFill>
                  <a:srgbClr val="000000"/>
                </a:solidFill>
              </a:rPr>
              <a:t> </a:t>
            </a:r>
            <a:r>
              <a:rPr lang="en-US" sz="2800" dirty="0" err="1">
                <a:solidFill>
                  <a:srgbClr val="000000"/>
                </a:solidFill>
              </a:rPr>
              <a:t>orasidagi</a:t>
            </a:r>
            <a:r>
              <a:rPr lang="en-US" sz="2800" dirty="0">
                <a:solidFill>
                  <a:srgbClr val="000000"/>
                </a:solidFill>
              </a:rPr>
              <a:t> </a:t>
            </a:r>
            <a:r>
              <a:rPr lang="en-US" sz="2800" dirty="0" err="1">
                <a:solidFill>
                  <a:srgbClr val="000000"/>
                </a:solidFill>
              </a:rPr>
              <a:t>obyektiv</a:t>
            </a:r>
            <a:r>
              <a:rPr lang="en-US" sz="2800" dirty="0">
                <a:solidFill>
                  <a:srgbClr val="000000"/>
                </a:solidFill>
              </a:rPr>
              <a:t>, </a:t>
            </a:r>
            <a:r>
              <a:rPr lang="en-US" sz="2800" dirty="0" err="1">
                <a:solidFill>
                  <a:srgbClr val="000000"/>
                </a:solidFill>
              </a:rPr>
              <a:t>mavjud</a:t>
            </a:r>
            <a:r>
              <a:rPr lang="en-US" sz="2800" dirty="0">
                <a:solidFill>
                  <a:srgbClr val="000000"/>
                </a:solidFill>
              </a:rPr>
              <a:t> </a:t>
            </a:r>
            <a:r>
              <a:rPr lang="en-US" sz="2800" dirty="0" err="1" smtClean="0">
                <a:solidFill>
                  <a:srgbClr val="000000"/>
                </a:solidFill>
              </a:rPr>
              <a:t>aloqalarni</a:t>
            </a:r>
            <a:r>
              <a:rPr lang="en-US" sz="2800" dirty="0">
                <a:solidFill>
                  <a:srgbClr val="000000"/>
                </a:solidFill>
              </a:rPr>
              <a:t> </a:t>
            </a:r>
            <a:r>
              <a:rPr lang="en-US" sz="2800" dirty="0" err="1" smtClean="0">
                <a:solidFill>
                  <a:srgbClr val="000000"/>
                </a:solidFill>
              </a:rPr>
              <a:t>aniqlash</a:t>
            </a:r>
            <a:r>
              <a:rPr lang="en-US" sz="2800" dirty="0" smtClean="0">
                <a:solidFill>
                  <a:srgbClr val="000000"/>
                </a:solidFill>
              </a:rPr>
              <a:t> </a:t>
            </a:r>
            <a:r>
              <a:rPr lang="en-US" sz="2800" dirty="0" err="1" smtClean="0">
                <a:solidFill>
                  <a:srgbClr val="000000"/>
                </a:solidFill>
              </a:rPr>
              <a:t>sifatida</a:t>
            </a:r>
            <a:r>
              <a:rPr lang="en-US" sz="2800" dirty="0">
                <a:solidFill>
                  <a:srgbClr val="000000"/>
                </a:solidFill>
              </a:rPr>
              <a:t> </a:t>
            </a:r>
            <a:r>
              <a:rPr lang="en-US" sz="2800" dirty="0" err="1" smtClean="0">
                <a:solidFill>
                  <a:srgbClr val="000000"/>
                </a:solidFill>
              </a:rPr>
              <a:t>namoyon</a:t>
            </a:r>
            <a:r>
              <a:rPr lang="en-US" sz="2800" dirty="0" smtClean="0">
                <a:solidFill>
                  <a:srgbClr val="000000"/>
                </a:solidFill>
              </a:rPr>
              <a:t> </a:t>
            </a:r>
            <a:r>
              <a:rPr lang="en-US" sz="2800" dirty="0" err="1" smtClean="0">
                <a:solidFill>
                  <a:srgbClr val="000000"/>
                </a:solidFill>
              </a:rPr>
              <a:t>bo'ladi</a:t>
            </a:r>
            <a:r>
              <a:rPr lang="en-US" sz="2800" dirty="0" smtClean="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jarayonidagi</a:t>
            </a:r>
            <a:r>
              <a:rPr lang="en-US" sz="2800" dirty="0">
                <a:solidFill>
                  <a:srgbClr val="000000"/>
                </a:solidFill>
              </a:rPr>
              <a:t> </a:t>
            </a:r>
            <a:r>
              <a:rPr lang="en-US" sz="2800" dirty="0" err="1">
                <a:solidFill>
                  <a:srgbClr val="000000"/>
                </a:solidFill>
              </a:rPr>
              <a:t>bunday</a:t>
            </a:r>
            <a:r>
              <a:rPr lang="en-US" sz="2800" dirty="0">
                <a:solidFill>
                  <a:srgbClr val="000000"/>
                </a:solidFill>
              </a:rPr>
              <a:t> </a:t>
            </a:r>
            <a:r>
              <a:rPr lang="en-US" sz="2800" dirty="0" err="1">
                <a:solidFill>
                  <a:srgbClr val="000000"/>
                </a:solidFill>
              </a:rPr>
              <a:t>aloqalar</a:t>
            </a:r>
            <a:r>
              <a:rPr lang="en-US" sz="2800" dirty="0">
                <a:solidFill>
                  <a:srgbClr val="000000"/>
                </a:solidFill>
              </a:rPr>
              <a:t> </a:t>
            </a:r>
            <a:r>
              <a:rPr lang="en-US" sz="2800" dirty="0" err="1">
                <a:solidFill>
                  <a:srgbClr val="000000"/>
                </a:solidFill>
              </a:rPr>
              <a:t>bilimlarga</a:t>
            </a:r>
            <a:r>
              <a:rPr lang="en-US" sz="2800" dirty="0">
                <a:solidFill>
                  <a:srgbClr val="000000"/>
                </a:solidFill>
              </a:rPr>
              <a:t> </a:t>
            </a:r>
            <a:r>
              <a:rPr lang="en-US" sz="2800" dirty="0" err="1" smtClean="0">
                <a:solidFill>
                  <a:srgbClr val="000000"/>
                </a:solidFill>
              </a:rPr>
              <a:t>tayangan</a:t>
            </a:r>
            <a:r>
              <a:rPr lang="en-US" sz="2800" dirty="0">
                <a:solidFill>
                  <a:srgbClr val="000000"/>
                </a:solidFill>
              </a:rPr>
              <a:t> </a:t>
            </a:r>
            <a:r>
              <a:rPr lang="en-US" sz="2800" dirty="0" err="1" smtClean="0">
                <a:solidFill>
                  <a:srgbClr val="000000"/>
                </a:solidFill>
              </a:rPr>
              <a:t>holda</a:t>
            </a:r>
            <a:r>
              <a:rPr lang="en-US" sz="2800" dirty="0" smtClean="0">
                <a:solidFill>
                  <a:srgbClr val="000000"/>
                </a:solidFill>
              </a:rPr>
              <a:t> </a:t>
            </a:r>
            <a:r>
              <a:rPr lang="en-US" sz="2800" dirty="0" err="1" smtClean="0">
                <a:solidFill>
                  <a:srgbClr val="000000"/>
                </a:solidFill>
              </a:rPr>
              <a:t>uni</a:t>
            </a:r>
            <a:r>
              <a:rPr lang="en-US" sz="2800" dirty="0">
                <a:solidFill>
                  <a:srgbClr val="000000"/>
                </a:solidFill>
              </a:rPr>
              <a:t> </a:t>
            </a:r>
            <a:r>
              <a:rPr lang="en-US" sz="2800" dirty="0" err="1" smtClean="0">
                <a:solidFill>
                  <a:srgbClr val="000000"/>
                </a:solidFill>
              </a:rPr>
              <a:t>tushunishga</a:t>
            </a:r>
            <a:r>
              <a:rPr lang="en-US" sz="2800" dirty="0">
                <a:solidFill>
                  <a:srgbClr val="000000"/>
                </a:solidFill>
              </a:rPr>
              <a:t>, </a:t>
            </a:r>
            <a:r>
              <a:rPr lang="en-US" sz="2800" dirty="0" err="1">
                <a:solidFill>
                  <a:srgbClr val="000000"/>
                </a:solidFill>
              </a:rPr>
              <a:t>tasvirlashga</a:t>
            </a:r>
            <a:r>
              <a:rPr lang="en-US" sz="2800" dirty="0">
                <a:solidFill>
                  <a:srgbClr val="000000"/>
                </a:solidFill>
              </a:rPr>
              <a:t>, </a:t>
            </a:r>
            <a:r>
              <a:rPr lang="en-US" sz="2800" dirty="0" err="1">
                <a:solidFill>
                  <a:srgbClr val="000000"/>
                </a:solidFill>
              </a:rPr>
              <a:t>tashkil</a:t>
            </a:r>
            <a:r>
              <a:rPr lang="en-US" sz="2800" dirty="0">
                <a:solidFill>
                  <a:srgbClr val="000000"/>
                </a:solidFill>
              </a:rPr>
              <a:t> </a:t>
            </a:r>
            <a:r>
              <a:rPr lang="en-US" sz="2800" dirty="0" err="1">
                <a:solidFill>
                  <a:srgbClr val="000000"/>
                </a:solidFill>
              </a:rPr>
              <a:t>etishga</a:t>
            </a:r>
            <a:r>
              <a:rPr lang="en-US" sz="2800" dirty="0">
                <a:solidFill>
                  <a:srgbClr val="000000"/>
                </a:solidFill>
              </a:rPr>
              <a:t> </a:t>
            </a:r>
            <a:r>
              <a:rPr lang="en-US" sz="2800" dirty="0" err="1" smtClean="0">
                <a:solidFill>
                  <a:srgbClr val="000000"/>
                </a:solidFill>
              </a:rPr>
              <a:t>yordam</a:t>
            </a:r>
            <a:r>
              <a:rPr lang="en-US" sz="2800" dirty="0" smtClean="0">
                <a:solidFill>
                  <a:srgbClr val="000000"/>
                </a:solidFill>
              </a:rPr>
              <a:t> </a:t>
            </a:r>
            <a:r>
              <a:rPr lang="en-US" sz="2800" dirty="0" err="1" smtClean="0">
                <a:solidFill>
                  <a:srgbClr val="000000"/>
                </a:solidFill>
              </a:rPr>
              <a:t>beradi</a:t>
            </a:r>
            <a:r>
              <a:rPr lang="en-US" sz="2800" dirty="0">
                <a:solidFill>
                  <a:srgbClr val="000000"/>
                </a:solidFill>
              </a:rPr>
              <a:t>.</a:t>
            </a:r>
            <a:endParaRPr lang="ru-RU" sz="2800" dirty="0">
              <a:solidFill>
                <a:srgbClr val="000000"/>
              </a:solidFill>
            </a:endParaRPr>
          </a:p>
        </p:txBody>
      </p:sp>
      <p:sp>
        <p:nvSpPr>
          <p:cNvPr id="3" name="Прямоугольник 2"/>
          <p:cNvSpPr/>
          <p:nvPr/>
        </p:nvSpPr>
        <p:spPr>
          <a:xfrm>
            <a:off x="395536" y="908720"/>
            <a:ext cx="6048672" cy="1077218"/>
          </a:xfrm>
          <a:prstGeom prst="rect">
            <a:avLst/>
          </a:prstGeom>
        </p:spPr>
        <p:txBody>
          <a:bodyPr wrap="square">
            <a:spAutoFit/>
          </a:bodyPr>
          <a:lstStyle/>
          <a:p>
            <a:r>
              <a:rPr lang="en-US" sz="3200" dirty="0">
                <a:latin typeface="+mj-lt"/>
              </a:rPr>
              <a:t>4. </a:t>
            </a:r>
            <a:r>
              <a:rPr lang="en-US" sz="3200" dirty="0" err="1">
                <a:latin typeface="+mj-lt"/>
              </a:rPr>
              <a:t>Tarbiya</a:t>
            </a:r>
            <a:r>
              <a:rPr lang="en-US" sz="3200" dirty="0">
                <a:latin typeface="+mj-lt"/>
              </a:rPr>
              <a:t> </a:t>
            </a:r>
            <a:r>
              <a:rPr lang="en-US" sz="3200" dirty="0" err="1">
                <a:latin typeface="+mj-lt"/>
              </a:rPr>
              <a:t>jarayoni</a:t>
            </a:r>
            <a:r>
              <a:rPr lang="en-US" sz="3200" dirty="0">
                <a:latin typeface="+mj-lt"/>
              </a:rPr>
              <a:t> </a:t>
            </a:r>
            <a:r>
              <a:rPr lang="en-US" sz="3200" dirty="0" err="1">
                <a:latin typeface="+mj-lt"/>
              </a:rPr>
              <a:t>qonuniyatlari</a:t>
            </a:r>
            <a:r>
              <a:rPr lang="en-US" sz="3200" dirty="0">
                <a:latin typeface="+mj-lt"/>
              </a:rPr>
              <a:t>.</a:t>
            </a:r>
            <a:br>
              <a:rPr lang="en-US" sz="3200" dirty="0">
                <a:latin typeface="+mj-lt"/>
              </a:rPr>
            </a:br>
            <a:endParaRPr lang="ru-RU" sz="3200" dirty="0">
              <a:latin typeface="+mj-lt"/>
            </a:endParaRPr>
          </a:p>
        </p:txBody>
      </p:sp>
    </p:spTree>
    <p:extLst>
      <p:ext uri="{BB962C8B-B14F-4D97-AF65-F5344CB8AC3E}">
        <p14:creationId xmlns:p14="http://schemas.microsoft.com/office/powerpoint/2010/main" val="7544265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140968"/>
            <a:ext cx="8305800" cy="1143000"/>
          </a:xfrm>
        </p:spPr>
        <p:txBody>
          <a:bodyPr>
            <a:noAutofit/>
          </a:bodyPr>
          <a:lstStyle/>
          <a:p>
            <a:pPr algn="just"/>
            <a:r>
              <a:rPr lang="en-US" sz="2800" dirty="0" err="1">
                <a:solidFill>
                  <a:srgbClr val="000000"/>
                </a:solidFill>
              </a:rPr>
              <a:t>Pedagogikada</a:t>
            </a:r>
            <a:r>
              <a:rPr lang="en-US" sz="2800" dirty="0">
                <a:solidFill>
                  <a:srgbClr val="000000"/>
                </a:solidFill>
              </a:rPr>
              <a:t> </a:t>
            </a:r>
            <a:r>
              <a:rPr lang="en-US" sz="2800" dirty="0" err="1">
                <a:solidFill>
                  <a:srgbClr val="000000"/>
                </a:solidFill>
              </a:rPr>
              <a:t>qonun</a:t>
            </a:r>
            <a:r>
              <a:rPr lang="en-US" sz="2800" dirty="0">
                <a:solidFill>
                  <a:srgbClr val="000000"/>
                </a:solidFill>
              </a:rPr>
              <a:t> </a:t>
            </a:r>
            <a:r>
              <a:rPr lang="en-US" sz="2800" dirty="0" err="1">
                <a:solidFill>
                  <a:srgbClr val="000000"/>
                </a:solidFill>
              </a:rPr>
              <a:t>tushunchasi</a:t>
            </a:r>
            <a:r>
              <a:rPr lang="en-US" sz="2800" dirty="0">
                <a:solidFill>
                  <a:srgbClr val="000000"/>
                </a:solidFill>
              </a:rPr>
              <a:t> </a:t>
            </a:r>
            <a:r>
              <a:rPr lang="en-US" sz="2800" dirty="0" err="1">
                <a:solidFill>
                  <a:srgbClr val="000000"/>
                </a:solidFill>
              </a:rPr>
              <a:t>bilan</a:t>
            </a:r>
            <a:r>
              <a:rPr lang="en-US" sz="2800" dirty="0">
                <a:solidFill>
                  <a:srgbClr val="000000"/>
                </a:solidFill>
              </a:rPr>
              <a:t> </a:t>
            </a:r>
            <a:r>
              <a:rPr lang="en-US" sz="2800" dirty="0" err="1">
                <a:solidFill>
                  <a:srgbClr val="000000"/>
                </a:solidFill>
              </a:rPr>
              <a:t>birgalikda</a:t>
            </a:r>
            <a:r>
              <a:rPr lang="en-US" sz="2800" dirty="0">
                <a:solidFill>
                  <a:srgbClr val="000000"/>
                </a:solidFill>
              </a:rPr>
              <a:t> </a:t>
            </a:r>
            <a:r>
              <a:rPr lang="en-US" sz="2800" dirty="0" err="1" smtClean="0">
                <a:solidFill>
                  <a:srgbClr val="000000"/>
                </a:solidFill>
              </a:rPr>
              <a:t>tarbiya</a:t>
            </a:r>
            <a:r>
              <a:rPr lang="en-US" sz="2800" dirty="0">
                <a:solidFill>
                  <a:srgbClr val="000000"/>
                </a:solidFill>
              </a:rPr>
              <a:t> </a:t>
            </a:r>
            <a:r>
              <a:rPr lang="en-US" sz="2800" dirty="0" err="1" smtClean="0">
                <a:solidFill>
                  <a:srgbClr val="000000"/>
                </a:solidFill>
              </a:rPr>
              <a:t>prinsipi</a:t>
            </a:r>
            <a:r>
              <a:rPr lang="en-US" sz="2800" dirty="0">
                <a:solidFill>
                  <a:srgbClr val="000000"/>
                </a:solidFill>
              </a:rPr>
              <a:t> </a:t>
            </a:r>
            <a:r>
              <a:rPr lang="en-US" sz="2800" dirty="0" err="1" smtClean="0">
                <a:solidFill>
                  <a:srgbClr val="000000"/>
                </a:solidFill>
              </a:rPr>
              <a:t>tushunchasi</a:t>
            </a:r>
            <a:r>
              <a:rPr lang="en-US" sz="2800" dirty="0" smtClean="0">
                <a:solidFill>
                  <a:srgbClr val="000000"/>
                </a:solidFill>
              </a:rPr>
              <a:t> </a:t>
            </a:r>
            <a:r>
              <a:rPr lang="en-US" sz="2800" dirty="0" err="1">
                <a:solidFill>
                  <a:srgbClr val="000000"/>
                </a:solidFill>
              </a:rPr>
              <a:t>aloqadorlikda</a:t>
            </a:r>
            <a:r>
              <a:rPr lang="en-US" sz="2800" dirty="0">
                <a:solidFill>
                  <a:srgbClr val="000000"/>
                </a:solidFill>
              </a:rPr>
              <a:t> </a:t>
            </a:r>
            <a:r>
              <a:rPr lang="en-US" sz="2800" dirty="0" err="1">
                <a:solidFill>
                  <a:srgbClr val="000000"/>
                </a:solidFill>
              </a:rPr>
              <a:t>o'rganiladi</a:t>
            </a:r>
            <a:r>
              <a:rPr lang="en-US" sz="2800" dirty="0">
                <a:solidFill>
                  <a:srgbClr val="000000"/>
                </a:solidFill>
              </a:rPr>
              <a:t>. </a:t>
            </a:r>
            <a:r>
              <a:rPr lang="en-US" sz="2800" dirty="0" err="1" smtClean="0">
                <a:solidFill>
                  <a:srgbClr val="000000"/>
                </a:solidFill>
              </a:rPr>
              <a:t>Tarbiya</a:t>
            </a:r>
            <a:r>
              <a:rPr lang="en-US" sz="2800" dirty="0">
                <a:solidFill>
                  <a:srgbClr val="000000"/>
                </a:solidFill>
              </a:rPr>
              <a:t> </a:t>
            </a:r>
            <a:r>
              <a:rPr lang="en-US" sz="2800" dirty="0" err="1" smtClean="0">
                <a:solidFill>
                  <a:srgbClr val="000000"/>
                </a:solidFill>
              </a:rPr>
              <a:t>prinsipi</a:t>
            </a:r>
            <a:r>
              <a:rPr lang="en-US" sz="2800" dirty="0" smtClean="0">
                <a:solidFill>
                  <a:srgbClr val="000000"/>
                </a:solidFill>
              </a:rPr>
              <a:t> </a:t>
            </a:r>
            <a:r>
              <a:rPr lang="en-US" sz="2800" dirty="0">
                <a:solidFill>
                  <a:srgbClr val="000000"/>
                </a:solidFill>
              </a:rPr>
              <a:t>— </a:t>
            </a:r>
            <a:r>
              <a:rPr lang="en-US" sz="2800" dirty="0" err="1">
                <a:solidFill>
                  <a:srgbClr val="000000"/>
                </a:solidFill>
              </a:rPr>
              <a:t>bu</a:t>
            </a:r>
            <a:r>
              <a:rPr lang="en-US" sz="2800" dirty="0">
                <a:solidFill>
                  <a:srgbClr val="000000"/>
                </a:solidFill>
              </a:rPr>
              <a:t> </a:t>
            </a:r>
            <a:r>
              <a:rPr lang="en-US" sz="2800" dirty="0" err="1" smtClean="0">
                <a:solidFill>
                  <a:srgbClr val="000000"/>
                </a:solidFill>
              </a:rPr>
              <a:t>qonunga</a:t>
            </a:r>
            <a:r>
              <a:rPr lang="en-US" sz="2800" dirty="0">
                <a:solidFill>
                  <a:srgbClr val="000000"/>
                </a:solidFill>
              </a:rPr>
              <a:t> </a:t>
            </a:r>
            <a:r>
              <a:rPr lang="en-US" sz="2800" dirty="0" err="1" smtClean="0">
                <a:solidFill>
                  <a:srgbClr val="000000"/>
                </a:solidFill>
              </a:rPr>
              <a:t>asoslangan</a:t>
            </a:r>
            <a:r>
              <a:rPr lang="en-US" sz="2800" dirty="0" smtClean="0">
                <a:solidFill>
                  <a:srgbClr val="000000"/>
                </a:solidFill>
              </a:rPr>
              <a:t> </a:t>
            </a:r>
            <a:r>
              <a:rPr lang="en-US" sz="2800" dirty="0" err="1">
                <a:solidFill>
                  <a:srgbClr val="000000"/>
                </a:solidFill>
              </a:rPr>
              <a:t>tarbiyaga</a:t>
            </a:r>
            <a:r>
              <a:rPr lang="en-US" sz="2800" dirty="0">
                <a:solidFill>
                  <a:srgbClr val="000000"/>
                </a:solidFill>
              </a:rPr>
              <a:t> </a:t>
            </a:r>
            <a:r>
              <a:rPr lang="en-US" sz="2800" dirty="0" err="1" smtClean="0">
                <a:solidFill>
                  <a:srgbClr val="000000"/>
                </a:solidFill>
              </a:rPr>
              <a:t>bo'lgan</a:t>
            </a:r>
            <a:r>
              <a:rPr lang="en-US" sz="2800" dirty="0" smtClean="0">
                <a:solidFill>
                  <a:srgbClr val="000000"/>
                </a:solidFill>
              </a:rPr>
              <a:t> </a:t>
            </a:r>
            <a:r>
              <a:rPr lang="en-US" sz="2800" dirty="0" err="1">
                <a:solidFill>
                  <a:srgbClr val="000000"/>
                </a:solidFill>
              </a:rPr>
              <a:t>asosiy</a:t>
            </a:r>
            <a:r>
              <a:rPr lang="en-US" sz="2800" dirty="0">
                <a:solidFill>
                  <a:srgbClr val="000000"/>
                </a:solidFill>
              </a:rPr>
              <a:t> </a:t>
            </a:r>
            <a:r>
              <a:rPr lang="en-US" sz="2800" dirty="0" err="1">
                <a:solidFill>
                  <a:srgbClr val="000000"/>
                </a:solidFill>
              </a:rPr>
              <a:t>talab</a:t>
            </a:r>
            <a:r>
              <a:rPr lang="en-US" sz="2800" dirty="0">
                <a:solidFill>
                  <a:srgbClr val="000000"/>
                </a:solidFill>
              </a:rPr>
              <a:t>, </a:t>
            </a:r>
            <a:r>
              <a:rPr lang="en-US" sz="2800" dirty="0" err="1">
                <a:solidFill>
                  <a:srgbClr val="000000"/>
                </a:solidFill>
              </a:rPr>
              <a:t>pedagog</a:t>
            </a:r>
            <a:r>
              <a:rPr lang="en-US" sz="2800" dirty="0">
                <a:solidFill>
                  <a:srgbClr val="000000"/>
                </a:solidFill>
              </a:rPr>
              <a:t> </a:t>
            </a:r>
            <a:r>
              <a:rPr lang="en-US" sz="2800" dirty="0" err="1">
                <a:solidFill>
                  <a:srgbClr val="000000"/>
                </a:solidFill>
              </a:rPr>
              <a:t>harakatlarini</a:t>
            </a:r>
            <a:r>
              <a:rPr lang="en-US" sz="2800" dirty="0">
                <a:solidFill>
                  <a:srgbClr val="000000"/>
                </a:solidFill>
              </a:rPr>
              <a:t> </a:t>
            </a:r>
            <a:r>
              <a:rPr lang="en-US" sz="2800" dirty="0" err="1" smtClean="0">
                <a:solidFill>
                  <a:srgbClr val="000000"/>
                </a:solidFill>
              </a:rPr>
              <a:t>aniqlovchi</a:t>
            </a:r>
            <a:r>
              <a:rPr lang="en-US" sz="2800" dirty="0">
                <a:solidFill>
                  <a:srgbClr val="000000"/>
                </a:solidFill>
              </a:rPr>
              <a:t> </a:t>
            </a:r>
            <a:r>
              <a:rPr lang="pt-BR" sz="2800" dirty="0" smtClean="0">
                <a:solidFill>
                  <a:srgbClr val="000000"/>
                </a:solidFill>
              </a:rPr>
              <a:t>bosh g'oya   hisoblanadi. </a:t>
            </a:r>
            <a:r>
              <a:rPr lang="en-US" sz="2800" dirty="0" err="1" smtClean="0">
                <a:solidFill>
                  <a:srgbClr val="000000"/>
                </a:solidFill>
              </a:rPr>
              <a:t>Tarbiya</a:t>
            </a:r>
            <a:r>
              <a:rPr lang="en-US" sz="2800" dirty="0" smtClean="0">
                <a:solidFill>
                  <a:srgbClr val="000000"/>
                </a:solidFill>
              </a:rPr>
              <a:t> </a:t>
            </a:r>
            <a:r>
              <a:rPr lang="en-US" sz="2800" dirty="0" err="1">
                <a:solidFill>
                  <a:srgbClr val="000000"/>
                </a:solidFill>
              </a:rPr>
              <a:t>qonuniyatlari</a:t>
            </a:r>
            <a:r>
              <a:rPr lang="en-US" sz="2800" dirty="0">
                <a:solidFill>
                  <a:srgbClr val="000000"/>
                </a:solidFill>
              </a:rPr>
              <a:t> </a:t>
            </a:r>
            <a:r>
              <a:rPr lang="en-US" sz="2800" dirty="0" err="1">
                <a:solidFill>
                  <a:srgbClr val="000000"/>
                </a:solidFill>
              </a:rPr>
              <a:t>orasida</a:t>
            </a:r>
            <a:r>
              <a:rPr lang="en-US" sz="2800" dirty="0">
                <a:solidFill>
                  <a:srgbClr val="000000"/>
                </a:solidFill>
              </a:rPr>
              <a:t> </a:t>
            </a:r>
            <a:r>
              <a:rPr lang="en-US" sz="2800" dirty="0" err="1">
                <a:solidFill>
                  <a:srgbClr val="000000"/>
                </a:solidFill>
              </a:rPr>
              <a:t>tarbiyani</a:t>
            </a:r>
            <a:r>
              <a:rPr lang="en-US" sz="2800" dirty="0">
                <a:solidFill>
                  <a:srgbClr val="000000"/>
                </a:solidFill>
              </a:rPr>
              <a:t> </a:t>
            </a:r>
            <a:r>
              <a:rPr lang="en-US" sz="2800" dirty="0" err="1">
                <a:solidFill>
                  <a:srgbClr val="000000"/>
                </a:solidFill>
              </a:rPr>
              <a:t>ijtimoiy</a:t>
            </a:r>
            <a:r>
              <a:rPr lang="en-US" sz="2800" dirty="0">
                <a:solidFill>
                  <a:srgbClr val="000000"/>
                </a:solidFill>
              </a:rPr>
              <a:t> </a:t>
            </a:r>
            <a:r>
              <a:rPr lang="en-US" sz="2800" dirty="0" err="1">
                <a:solidFill>
                  <a:srgbClr val="000000"/>
                </a:solidFill>
              </a:rPr>
              <a:t>hodisa</a:t>
            </a:r>
            <a:r>
              <a:rPr lang="en-US" sz="2800" dirty="0">
                <a:solidFill>
                  <a:srgbClr val="000000"/>
                </a:solidFill>
              </a:rPr>
              <a:t> </a:t>
            </a:r>
            <a:r>
              <a:rPr lang="en-US" sz="2800" dirty="0" err="1">
                <a:solidFill>
                  <a:srgbClr val="000000"/>
                </a:solidFill>
              </a:rPr>
              <a:t>sifatida</a:t>
            </a:r>
            <a:r>
              <a:rPr lang="en-US" sz="2800" dirty="0">
                <a:solidFill>
                  <a:srgbClr val="000000"/>
                </a:solidFill>
              </a:rPr>
              <a:t> </a:t>
            </a:r>
            <a:r>
              <a:rPr lang="en-US" sz="2800" dirty="0" err="1" smtClean="0">
                <a:solidFill>
                  <a:srgbClr val="000000"/>
                </a:solidFill>
              </a:rPr>
              <a:t>va</a:t>
            </a:r>
            <a:r>
              <a:rPr lang="en-US" sz="2800" dirty="0">
                <a:solidFill>
                  <a:srgbClr val="000000"/>
                </a:solidFill>
              </a:rPr>
              <a:t> </a:t>
            </a:r>
            <a:r>
              <a:rPr lang="en-US" sz="2800" dirty="0" err="1" smtClean="0">
                <a:solidFill>
                  <a:srgbClr val="000000"/>
                </a:solidFill>
              </a:rPr>
              <a:t>pedagogik</a:t>
            </a:r>
            <a:r>
              <a:rPr lang="en-US" sz="2800" dirty="0" smtClean="0">
                <a:solidFill>
                  <a:srgbClr val="000000"/>
                </a:solidFill>
              </a:rPr>
              <a:t> </a:t>
            </a:r>
            <a:r>
              <a:rPr lang="en-US" sz="2800" dirty="0" err="1" smtClean="0">
                <a:solidFill>
                  <a:srgbClr val="000000"/>
                </a:solidFill>
              </a:rPr>
              <a:t>jarayon</a:t>
            </a:r>
            <a:r>
              <a:rPr lang="en-US" sz="2800" dirty="0" smtClean="0">
                <a:solidFill>
                  <a:srgbClr val="000000"/>
                </a:solidFill>
              </a:rPr>
              <a:t> </a:t>
            </a:r>
            <a:r>
              <a:rPr lang="en-US" sz="2800" dirty="0" err="1">
                <a:solidFill>
                  <a:srgbClr val="000000"/>
                </a:solidFill>
              </a:rPr>
              <a:t>sifatida</a:t>
            </a:r>
            <a:r>
              <a:rPr lang="en-US" sz="2800" dirty="0">
                <a:solidFill>
                  <a:srgbClr val="000000"/>
                </a:solidFill>
              </a:rPr>
              <a:t> </a:t>
            </a:r>
            <a:r>
              <a:rPr lang="en-US" sz="2800" dirty="0" err="1" smtClean="0">
                <a:solidFill>
                  <a:srgbClr val="000000"/>
                </a:solidFill>
              </a:rPr>
              <a:t>xarakterlovchi</a:t>
            </a:r>
            <a:r>
              <a:rPr lang="en-US" sz="2800" dirty="0" smtClean="0">
                <a:solidFill>
                  <a:srgbClr val="000000"/>
                </a:solidFill>
              </a:rPr>
              <a:t> </a:t>
            </a:r>
            <a:r>
              <a:rPr lang="en-US" sz="2800" dirty="0" err="1" smtClean="0">
                <a:solidFill>
                  <a:srgbClr val="000000"/>
                </a:solidFill>
              </a:rPr>
              <a:t>umumiy</a:t>
            </a:r>
            <a:r>
              <a:rPr lang="en-US" sz="2800" dirty="0" smtClean="0">
                <a:solidFill>
                  <a:srgbClr val="000000"/>
                </a:solidFill>
              </a:rPr>
              <a:t> </a:t>
            </a:r>
            <a:r>
              <a:rPr lang="en-US" sz="2800" dirty="0" err="1">
                <a:solidFill>
                  <a:srgbClr val="000000"/>
                </a:solidFill>
              </a:rPr>
              <a:t>qonuniyatiar</a:t>
            </a:r>
            <a:r>
              <a:rPr lang="en-US" sz="2800" dirty="0">
                <a:solidFill>
                  <a:srgbClr val="000000"/>
                </a:solidFill>
              </a:rPr>
              <a:t> </a:t>
            </a:r>
            <a:r>
              <a:rPr lang="en-US" sz="2800" dirty="0" err="1">
                <a:solidFill>
                  <a:srgbClr val="000000"/>
                </a:solidFill>
              </a:rPr>
              <a:t>mavjud</a:t>
            </a:r>
            <a:r>
              <a:rPr lang="en-US" sz="2800" dirty="0">
                <a:solidFill>
                  <a:srgbClr val="000000"/>
                </a:solidFill>
              </a:rPr>
              <a:t>. </a:t>
            </a:r>
            <a:r>
              <a:rPr lang="en-US" sz="2800" dirty="0" smtClean="0">
                <a:solidFill>
                  <a:srgbClr val="000000"/>
                </a:solidFill>
              </a:rPr>
              <a:t>Bu </a:t>
            </a:r>
            <a:r>
              <a:rPr lang="en-US" sz="2800" dirty="0" err="1" smtClean="0">
                <a:solidFill>
                  <a:srgbClr val="000000"/>
                </a:solidFill>
              </a:rPr>
              <a:t>qonunlar</a:t>
            </a: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munosabatiarni</a:t>
            </a:r>
            <a:r>
              <a:rPr lang="en-US" sz="2800" dirty="0">
                <a:solidFill>
                  <a:srgbClr val="000000"/>
                </a:solidFill>
              </a:rPr>
              <a:t> </a:t>
            </a:r>
            <a:r>
              <a:rPr lang="en-US" sz="2800" dirty="0" err="1">
                <a:solidFill>
                  <a:srgbClr val="000000"/>
                </a:solidFill>
              </a:rPr>
              <a:t>ko'rsatadi</a:t>
            </a:r>
            <a:r>
              <a:rPr lang="en-US" sz="2800" dirty="0">
                <a:solidFill>
                  <a:srgbClr val="000000"/>
                </a:solidFill>
              </a:rPr>
              <a:t>.</a:t>
            </a:r>
            <a:endParaRPr lang="ru-RU" sz="2800" dirty="0">
              <a:solidFill>
                <a:srgbClr val="000000"/>
              </a:solidFill>
            </a:endParaRPr>
          </a:p>
        </p:txBody>
      </p:sp>
      <p:pic>
        <p:nvPicPr>
          <p:cNvPr id="5122" name="Picture 2" descr="D:\My Documents (Maruf)\UUOOI 2017 LECTURES\LECTURES redit\higher-education-degre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4377655"/>
            <a:ext cx="4896036" cy="2466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339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1715" y="260648"/>
            <a:ext cx="8305800" cy="1143000"/>
          </a:xfrm>
        </p:spPr>
        <p:txBody>
          <a:bodyPr>
            <a:normAutofit/>
          </a:bodyPr>
          <a:lstStyle/>
          <a:p>
            <a:r>
              <a:rPr lang="en-US" sz="3200" dirty="0"/>
              <a:t>5. </a:t>
            </a:r>
            <a:r>
              <a:rPr lang="en-US" sz="3200" dirty="0" err="1"/>
              <a:t>Tarbiya</a:t>
            </a:r>
            <a:r>
              <a:rPr lang="en-US" sz="3200" dirty="0"/>
              <a:t> </a:t>
            </a:r>
            <a:r>
              <a:rPr lang="en-US" sz="3200" dirty="0" err="1"/>
              <a:t>jarayoni</a:t>
            </a:r>
            <a:r>
              <a:rPr lang="en-US" sz="3200" dirty="0"/>
              <a:t> </a:t>
            </a:r>
            <a:r>
              <a:rPr lang="en-US" sz="3200" dirty="0" err="1"/>
              <a:t>prinsiplari</a:t>
            </a:r>
            <a:r>
              <a:rPr lang="en-US" sz="3200" dirty="0"/>
              <a:t>.</a:t>
            </a:r>
            <a:endParaRPr lang="ru-RU" sz="3200" dirty="0"/>
          </a:p>
        </p:txBody>
      </p:sp>
      <p:sp>
        <p:nvSpPr>
          <p:cNvPr id="3" name="Прямоугольник 2"/>
          <p:cNvSpPr/>
          <p:nvPr/>
        </p:nvSpPr>
        <p:spPr>
          <a:xfrm>
            <a:off x="227259" y="1700808"/>
            <a:ext cx="8694712" cy="4893647"/>
          </a:xfrm>
          <a:prstGeom prst="rect">
            <a:avLst/>
          </a:prstGeom>
        </p:spPr>
        <p:txBody>
          <a:bodyPr wrap="square">
            <a:spAutoFit/>
          </a:bodyPr>
          <a:lstStyle/>
          <a:p>
            <a:pPr marL="342900" indent="-342900">
              <a:buFont typeface="Arial" pitchFamily="34" charset="0"/>
              <a:buChar char="•"/>
            </a:pPr>
            <a:r>
              <a:rPr lang="en-US" sz="2400" dirty="0" err="1" smtClean="0">
                <a:solidFill>
                  <a:srgbClr val="000000"/>
                </a:solidFill>
              </a:rPr>
              <a:t>tarbiyani</a:t>
            </a:r>
            <a:r>
              <a:rPr lang="en-US" sz="2400" dirty="0" smtClean="0">
                <a:solidFill>
                  <a:srgbClr val="000000"/>
                </a:solidFill>
              </a:rPr>
              <a:t> </a:t>
            </a:r>
            <a:r>
              <a:rPr lang="en-US" sz="2400" dirty="0" err="1">
                <a:solidFill>
                  <a:srgbClr val="000000"/>
                </a:solidFill>
              </a:rPr>
              <a:t>shaxs</a:t>
            </a:r>
            <a:r>
              <a:rPr lang="en-US" sz="2400" dirty="0">
                <a:solidFill>
                  <a:srgbClr val="000000"/>
                </a:solidFill>
              </a:rPr>
              <a:t> </a:t>
            </a:r>
            <a:r>
              <a:rPr lang="en-US" sz="2400" dirty="0" err="1">
                <a:solidFill>
                  <a:srgbClr val="000000"/>
                </a:solidFill>
              </a:rPr>
              <a:t>rivojlanishiga</a:t>
            </a:r>
            <a:r>
              <a:rPr lang="en-US" sz="2400" dirty="0">
                <a:solidFill>
                  <a:srgbClr val="000000"/>
                </a:solidFill>
              </a:rPr>
              <a:t>, </a:t>
            </a:r>
            <a:r>
              <a:rPr lang="en-US" sz="2400" dirty="0" err="1">
                <a:solidFill>
                  <a:srgbClr val="000000"/>
                </a:solidFill>
              </a:rPr>
              <a:t>ijodiy</a:t>
            </a:r>
            <a:r>
              <a:rPr lang="en-US" sz="2400" dirty="0">
                <a:solidFill>
                  <a:srgbClr val="000000"/>
                </a:solidFill>
              </a:rPr>
              <a:t> </a:t>
            </a:r>
            <a:r>
              <a:rPr lang="en-US" sz="2400" dirty="0" err="1">
                <a:solidFill>
                  <a:srgbClr val="000000"/>
                </a:solidFill>
              </a:rPr>
              <a:t>individuallikni</a:t>
            </a:r>
            <a:r>
              <a:rPr lang="en-US" sz="2400" dirty="0">
                <a:solidFill>
                  <a:srgbClr val="000000"/>
                </a:solidFill>
              </a:rPr>
              <a:t> </a:t>
            </a:r>
            <a:r>
              <a:rPr lang="en-US" sz="2400" dirty="0" err="1" smtClean="0">
                <a:solidFill>
                  <a:srgbClr val="000000"/>
                </a:solidFill>
              </a:rPr>
              <a:t>shakllantirishga</a:t>
            </a:r>
            <a:r>
              <a:rPr lang="en-US" sz="2400" dirty="0">
                <a:solidFill>
                  <a:srgbClr val="000000"/>
                </a:solidFill>
              </a:rPr>
              <a:t> </a:t>
            </a:r>
            <a:r>
              <a:rPr lang="en-US" sz="2400" dirty="0" err="1" smtClean="0">
                <a:solidFill>
                  <a:srgbClr val="000000"/>
                </a:solidFill>
              </a:rPr>
              <a:t>yo'naltirilgan</a:t>
            </a:r>
            <a:r>
              <a:rPr lang="en-US" sz="2400" dirty="0" smtClean="0">
                <a:solidFill>
                  <a:srgbClr val="000000"/>
                </a:solidFill>
              </a:rPr>
              <a:t> </a:t>
            </a:r>
            <a:r>
              <a:rPr lang="en-US" sz="2400" dirty="0" err="1">
                <a:solidFill>
                  <a:srgbClr val="000000"/>
                </a:solidFill>
              </a:rPr>
              <a:t>bo'lishi</a:t>
            </a:r>
            <a:r>
              <a:rPr lang="en-US" sz="2400" dirty="0">
                <a:solidFill>
                  <a:srgbClr val="000000"/>
                </a:solidFill>
              </a:rPr>
              <a:t>;</a:t>
            </a:r>
          </a:p>
          <a:p>
            <a:pPr marL="342900" indent="-342900">
              <a:buFont typeface="Arial" pitchFamily="34" charset="0"/>
              <a:buChar char="•"/>
            </a:pPr>
            <a:r>
              <a:rPr lang="en-US" sz="2400" dirty="0" err="1" smtClean="0">
                <a:solidFill>
                  <a:srgbClr val="000000"/>
                </a:solidFill>
              </a:rPr>
              <a:t>tarbiyani</a:t>
            </a:r>
            <a:r>
              <a:rPr lang="en-US" sz="2400" dirty="0" smtClean="0">
                <a:solidFill>
                  <a:srgbClr val="000000"/>
                </a:solidFill>
              </a:rPr>
              <a:t> </a:t>
            </a:r>
            <a:r>
              <a:rPr lang="en-US" sz="2400" dirty="0" err="1">
                <a:solidFill>
                  <a:srgbClr val="000000"/>
                </a:solidFill>
              </a:rPr>
              <a:t>tarbiyalanuvchilarning</a:t>
            </a:r>
            <a:r>
              <a:rPr lang="en-US" sz="2400" dirty="0">
                <a:solidFill>
                  <a:srgbClr val="000000"/>
                </a:solidFill>
              </a:rPr>
              <a:t> </a:t>
            </a:r>
            <a:r>
              <a:rPr lang="en-US" sz="2400" dirty="0" err="1">
                <a:solidFill>
                  <a:srgbClr val="000000"/>
                </a:solidFill>
              </a:rPr>
              <a:t>yosh</a:t>
            </a:r>
            <a:r>
              <a:rPr lang="en-US" sz="2400" dirty="0">
                <a:solidFill>
                  <a:srgbClr val="000000"/>
                </a:solidFill>
              </a:rPr>
              <a:t> </a:t>
            </a:r>
            <a:r>
              <a:rPr lang="en-US" sz="2400" dirty="0" err="1">
                <a:solidFill>
                  <a:srgbClr val="000000"/>
                </a:solidFill>
              </a:rPr>
              <a:t>va</a:t>
            </a:r>
            <a:r>
              <a:rPr lang="en-US" sz="2400" dirty="0">
                <a:solidFill>
                  <a:srgbClr val="000000"/>
                </a:solidFill>
              </a:rPr>
              <a:t> </a:t>
            </a:r>
            <a:r>
              <a:rPr lang="en-US" sz="2400" dirty="0" smtClean="0">
                <a:solidFill>
                  <a:srgbClr val="000000"/>
                </a:solidFill>
              </a:rPr>
              <a:t>individual </a:t>
            </a:r>
            <a:r>
              <a:rPr lang="en-US" sz="2400" dirty="0" err="1" smtClean="0">
                <a:solidFill>
                  <a:srgbClr val="000000"/>
                </a:solidFill>
              </a:rPr>
              <a:t>xususiyatiarga</a:t>
            </a:r>
            <a:r>
              <a:rPr lang="en-US" sz="2400" dirty="0" smtClean="0">
                <a:solidFill>
                  <a:srgbClr val="000000"/>
                </a:solidFill>
              </a:rPr>
              <a:t> </a:t>
            </a:r>
            <a:r>
              <a:rPr lang="en-US" sz="2400" dirty="0" err="1" smtClean="0">
                <a:solidFill>
                  <a:srgbClr val="000000"/>
                </a:solidFill>
              </a:rPr>
              <a:t>mos</a:t>
            </a:r>
            <a:r>
              <a:rPr lang="en-US" sz="2400" dirty="0">
                <a:solidFill>
                  <a:srgbClr val="000000"/>
                </a:solidFill>
              </a:rPr>
              <a:t> </a:t>
            </a:r>
            <a:r>
              <a:rPr lang="pt-BR" sz="2400" dirty="0" smtClean="0">
                <a:solidFill>
                  <a:srgbClr val="000000"/>
                </a:solidFill>
              </a:rPr>
              <a:t>bo’lishi;</a:t>
            </a:r>
            <a:endParaRPr lang="pt-BR" sz="2400" dirty="0">
              <a:solidFill>
                <a:srgbClr val="000000"/>
              </a:solidFill>
            </a:endParaRPr>
          </a:p>
          <a:p>
            <a:pPr marL="342900" indent="-342900">
              <a:buFont typeface="Arial" pitchFamily="34" charset="0"/>
              <a:buChar char="•"/>
            </a:pPr>
            <a:r>
              <a:rPr lang="en-US" sz="2400" dirty="0" err="1" smtClean="0">
                <a:solidFill>
                  <a:srgbClr val="000000"/>
                </a:solidFill>
              </a:rPr>
              <a:t>tarbiya</a:t>
            </a:r>
            <a:r>
              <a:rPr lang="en-US" sz="2400" dirty="0" smtClean="0">
                <a:solidFill>
                  <a:srgbClr val="000000"/>
                </a:solidFill>
              </a:rPr>
              <a:t> </a:t>
            </a:r>
            <a:r>
              <a:rPr lang="en-US" sz="2400" dirty="0" err="1">
                <a:solidFill>
                  <a:srgbClr val="000000"/>
                </a:solidFill>
              </a:rPr>
              <a:t>madaniy</a:t>
            </a:r>
            <a:r>
              <a:rPr lang="en-US" sz="2400" dirty="0">
                <a:solidFill>
                  <a:srgbClr val="000000"/>
                </a:solidFill>
              </a:rPr>
              <a:t> </a:t>
            </a:r>
            <a:r>
              <a:rPr lang="en-US" sz="2400" dirty="0" err="1">
                <a:solidFill>
                  <a:srgbClr val="000000"/>
                </a:solidFill>
              </a:rPr>
              <a:t>muhit</a:t>
            </a:r>
            <a:r>
              <a:rPr lang="en-US" sz="2400" dirty="0">
                <a:solidFill>
                  <a:srgbClr val="000000"/>
                </a:solidFill>
              </a:rPr>
              <a:t> </a:t>
            </a:r>
            <a:r>
              <a:rPr lang="en-US" sz="2400" dirty="0" err="1">
                <a:solidFill>
                  <a:srgbClr val="000000"/>
                </a:solidFill>
              </a:rPr>
              <a:t>xususiyatiariga</a:t>
            </a:r>
            <a:r>
              <a:rPr lang="en-US" sz="2400" dirty="0">
                <a:solidFill>
                  <a:srgbClr val="000000"/>
                </a:solidFill>
              </a:rPr>
              <a:t> </a:t>
            </a:r>
            <a:r>
              <a:rPr lang="en-US" sz="2400" dirty="0" err="1">
                <a:solidFill>
                  <a:srgbClr val="000000"/>
                </a:solidFill>
              </a:rPr>
              <a:t>mos</a:t>
            </a:r>
            <a:r>
              <a:rPr lang="en-US" sz="2400" dirty="0">
                <a:solidFill>
                  <a:srgbClr val="000000"/>
                </a:solidFill>
              </a:rPr>
              <a:t> </a:t>
            </a:r>
            <a:r>
              <a:rPr lang="en-US" sz="2400" dirty="0" err="1" smtClean="0">
                <a:solidFill>
                  <a:srgbClr val="000000"/>
                </a:solidFill>
              </a:rPr>
              <a:t>bo'lib</a:t>
            </a:r>
            <a:r>
              <a:rPr lang="en-US" sz="2400" dirty="0" smtClean="0">
                <a:solidFill>
                  <a:srgbClr val="000000"/>
                </a:solidFill>
              </a:rPr>
              <a:t>, </a:t>
            </a:r>
            <a:r>
              <a:rPr lang="en-US" sz="2400" dirty="0" err="1" smtClean="0">
                <a:solidFill>
                  <a:srgbClr val="000000"/>
                </a:solidFill>
              </a:rPr>
              <a:t>tarbiyalanuvchilarni</a:t>
            </a:r>
            <a:r>
              <a:rPr lang="en-US" sz="2400" dirty="0">
                <a:solidFill>
                  <a:srgbClr val="000000"/>
                </a:solidFill>
              </a:rPr>
              <a:t> </a:t>
            </a:r>
            <a:r>
              <a:rPr lang="en-US" sz="2400" dirty="0" err="1" smtClean="0">
                <a:solidFill>
                  <a:srgbClr val="000000"/>
                </a:solidFill>
              </a:rPr>
              <a:t>madaniyat</a:t>
            </a:r>
            <a:r>
              <a:rPr lang="en-US" sz="2400" dirty="0" smtClean="0">
                <a:solidFill>
                  <a:srgbClr val="000000"/>
                </a:solidFill>
              </a:rPr>
              <a:t> </a:t>
            </a:r>
            <a:r>
              <a:rPr lang="en-US" sz="2400" dirty="0" err="1">
                <a:solidFill>
                  <a:srgbClr val="000000"/>
                </a:solidFill>
              </a:rPr>
              <a:t>elementlarini</a:t>
            </a:r>
            <a:r>
              <a:rPr lang="en-US" sz="2400" dirty="0">
                <a:solidFill>
                  <a:srgbClr val="000000"/>
                </a:solidFill>
              </a:rPr>
              <a:t> </a:t>
            </a:r>
            <a:r>
              <a:rPr lang="en-US" sz="2400" dirty="0" err="1">
                <a:solidFill>
                  <a:srgbClr val="000000"/>
                </a:solidFill>
              </a:rPr>
              <a:t>o'zlashtirishlari</a:t>
            </a:r>
            <a:r>
              <a:rPr lang="en-US" sz="2400" dirty="0">
                <a:solidFill>
                  <a:srgbClr val="000000"/>
                </a:solidFill>
              </a:rPr>
              <a:t> </a:t>
            </a:r>
            <a:r>
              <a:rPr lang="en-US" sz="2400" dirty="0" err="1">
                <a:solidFill>
                  <a:srgbClr val="000000"/>
                </a:solidFill>
              </a:rPr>
              <a:t>jarayonida</a:t>
            </a:r>
            <a:r>
              <a:rPr lang="en-US" sz="2400" dirty="0">
                <a:solidFill>
                  <a:srgbClr val="000000"/>
                </a:solidFill>
              </a:rPr>
              <a:t> </a:t>
            </a:r>
            <a:r>
              <a:rPr lang="en-US" sz="2400" dirty="0" err="1">
                <a:solidFill>
                  <a:srgbClr val="000000"/>
                </a:solidFill>
              </a:rPr>
              <a:t>bo'lishi</a:t>
            </a:r>
            <a:r>
              <a:rPr lang="en-US" sz="2400" dirty="0">
                <a:solidFill>
                  <a:srgbClr val="000000"/>
                </a:solidFill>
              </a:rPr>
              <a:t>;</a:t>
            </a:r>
          </a:p>
          <a:p>
            <a:pPr marL="342900" indent="-342900">
              <a:buFont typeface="Arial" pitchFamily="34" charset="0"/>
              <a:buChar char="•"/>
            </a:pPr>
            <a:r>
              <a:rPr lang="en-US" sz="2400" dirty="0" err="1" smtClean="0">
                <a:solidFill>
                  <a:srgbClr val="000000"/>
                </a:solidFill>
              </a:rPr>
              <a:t>tarbiya</a:t>
            </a:r>
            <a:r>
              <a:rPr lang="en-US" sz="2400" dirty="0" smtClean="0">
                <a:solidFill>
                  <a:srgbClr val="000000"/>
                </a:solidFill>
              </a:rPr>
              <a:t> </a:t>
            </a:r>
            <a:r>
              <a:rPr lang="en-US" sz="2400" dirty="0" err="1">
                <a:solidFill>
                  <a:srgbClr val="000000"/>
                </a:solidFill>
              </a:rPr>
              <a:t>bolalarni</a:t>
            </a:r>
            <a:r>
              <a:rPr lang="en-US" sz="2400" dirty="0">
                <a:solidFill>
                  <a:srgbClr val="000000"/>
                </a:solidFill>
              </a:rPr>
              <a:t> </a:t>
            </a:r>
            <a:r>
              <a:rPr lang="en-US" sz="2400" dirty="0" err="1">
                <a:solidFill>
                  <a:srgbClr val="000000"/>
                </a:solidFill>
              </a:rPr>
              <a:t>faol</a:t>
            </a:r>
            <a:r>
              <a:rPr lang="en-US" sz="2400" dirty="0">
                <a:solidFill>
                  <a:srgbClr val="000000"/>
                </a:solidFill>
              </a:rPr>
              <a:t>, </a:t>
            </a:r>
            <a:r>
              <a:rPr lang="en-US" sz="2400" dirty="0" err="1">
                <a:solidFill>
                  <a:srgbClr val="000000"/>
                </a:solidFill>
              </a:rPr>
              <a:t>ongli</a:t>
            </a:r>
            <a:r>
              <a:rPr lang="en-US" sz="2400" dirty="0">
                <a:solidFill>
                  <a:srgbClr val="000000"/>
                </a:solidFill>
              </a:rPr>
              <a:t>, </a:t>
            </a:r>
            <a:r>
              <a:rPr lang="en-US" sz="2400" dirty="0" err="1">
                <a:solidFill>
                  <a:srgbClr val="000000"/>
                </a:solidFill>
              </a:rPr>
              <a:t>rivojlantiruvchi</a:t>
            </a:r>
            <a:r>
              <a:rPr lang="en-US" sz="2400" dirty="0">
                <a:solidFill>
                  <a:srgbClr val="000000"/>
                </a:solidFill>
              </a:rPr>
              <a:t> </a:t>
            </a:r>
            <a:r>
              <a:rPr lang="en-US" sz="2400" dirty="0" err="1">
                <a:solidFill>
                  <a:srgbClr val="000000"/>
                </a:solidFill>
              </a:rPr>
              <a:t>faoliyatiga</a:t>
            </a:r>
            <a:r>
              <a:rPr lang="en-US" sz="2400" dirty="0">
                <a:solidFill>
                  <a:srgbClr val="000000"/>
                </a:solidFill>
              </a:rPr>
              <a:t> </a:t>
            </a:r>
            <a:r>
              <a:rPr lang="en-US" sz="2400" dirty="0" err="1" smtClean="0">
                <a:solidFill>
                  <a:srgbClr val="000000"/>
                </a:solidFill>
              </a:rPr>
              <a:t>jalb</a:t>
            </a:r>
            <a:r>
              <a:rPr lang="en-US" sz="2400" dirty="0" smtClean="0">
                <a:solidFill>
                  <a:srgbClr val="000000"/>
                </a:solidFill>
              </a:rPr>
              <a:t> </a:t>
            </a:r>
            <a:r>
              <a:rPr lang="en-US" sz="2400" dirty="0" err="1" smtClean="0">
                <a:solidFill>
                  <a:srgbClr val="000000"/>
                </a:solidFill>
              </a:rPr>
              <a:t>qilishni</a:t>
            </a:r>
            <a:r>
              <a:rPr lang="en-US" sz="2400" dirty="0">
                <a:solidFill>
                  <a:srgbClr val="000000"/>
                </a:solidFill>
              </a:rPr>
              <a:t> </a:t>
            </a:r>
            <a:r>
              <a:rPr lang="en-US" sz="2400" dirty="0" err="1" smtClean="0">
                <a:solidFill>
                  <a:srgbClr val="000000"/>
                </a:solidFill>
              </a:rPr>
              <a:t>talab</a:t>
            </a:r>
            <a:r>
              <a:rPr lang="en-US" sz="2400" dirty="0" smtClean="0">
                <a:solidFill>
                  <a:srgbClr val="000000"/>
                </a:solidFill>
              </a:rPr>
              <a:t> </a:t>
            </a:r>
            <a:r>
              <a:rPr lang="en-US" sz="2400" dirty="0" err="1">
                <a:solidFill>
                  <a:srgbClr val="000000"/>
                </a:solidFill>
              </a:rPr>
              <a:t>etadi</a:t>
            </a:r>
            <a:r>
              <a:rPr lang="en-US" sz="2400" dirty="0">
                <a:solidFill>
                  <a:srgbClr val="000000"/>
                </a:solidFill>
              </a:rPr>
              <a:t>;</a:t>
            </a:r>
          </a:p>
          <a:p>
            <a:pPr marL="342900" indent="-342900">
              <a:buFont typeface="Arial" pitchFamily="34" charset="0"/>
              <a:buChar char="•"/>
            </a:pPr>
            <a:r>
              <a:rPr lang="en-US" sz="2400" dirty="0" err="1" smtClean="0">
                <a:solidFill>
                  <a:srgbClr val="000000"/>
                </a:solidFill>
              </a:rPr>
              <a:t>tarbiyani</a:t>
            </a:r>
            <a:r>
              <a:rPr lang="en-US" sz="2400" dirty="0" smtClean="0">
                <a:solidFill>
                  <a:srgbClr val="000000"/>
                </a:solidFill>
              </a:rPr>
              <a:t> </a:t>
            </a:r>
            <a:r>
              <a:rPr lang="en-US" sz="2400" dirty="0" err="1">
                <a:solidFill>
                  <a:srgbClr val="000000"/>
                </a:solidFill>
              </a:rPr>
              <a:t>jamiyat</a:t>
            </a:r>
            <a:r>
              <a:rPr lang="en-US" sz="2400" dirty="0">
                <a:solidFill>
                  <a:srgbClr val="000000"/>
                </a:solidFill>
              </a:rPr>
              <a:t> </a:t>
            </a:r>
            <a:r>
              <a:rPr lang="en-US" sz="2400" dirty="0" err="1">
                <a:solidFill>
                  <a:srgbClr val="000000"/>
                </a:solidFill>
              </a:rPr>
              <a:t>hayoti</a:t>
            </a:r>
            <a:r>
              <a:rPr lang="en-US" sz="2400" dirty="0">
                <a:solidFill>
                  <a:srgbClr val="000000"/>
                </a:solidFill>
              </a:rPr>
              <a:t> </a:t>
            </a:r>
            <a:r>
              <a:rPr lang="en-US" sz="2400" dirty="0" err="1">
                <a:solidFill>
                  <a:srgbClr val="000000"/>
                </a:solidFill>
              </a:rPr>
              <a:t>bilan</a:t>
            </a:r>
            <a:r>
              <a:rPr lang="en-US" sz="2400" dirty="0">
                <a:solidFill>
                  <a:srgbClr val="000000"/>
                </a:solidFill>
              </a:rPr>
              <a:t>, </a:t>
            </a:r>
            <a:r>
              <a:rPr lang="en-US" sz="2400" dirty="0" err="1">
                <a:solidFill>
                  <a:srgbClr val="000000"/>
                </a:solidFill>
              </a:rPr>
              <a:t>mehnat</a:t>
            </a:r>
            <a:r>
              <a:rPr lang="en-US" sz="2400" dirty="0">
                <a:solidFill>
                  <a:srgbClr val="000000"/>
                </a:solidFill>
              </a:rPr>
              <a:t> </a:t>
            </a:r>
            <a:r>
              <a:rPr lang="en-US" sz="2400" dirty="0" err="1" smtClean="0">
                <a:solidFill>
                  <a:srgbClr val="000000"/>
                </a:solidFill>
              </a:rPr>
              <a:t>bilan</a:t>
            </a:r>
            <a:r>
              <a:rPr lang="en-US" sz="2400" dirty="0" smtClean="0">
                <a:solidFill>
                  <a:srgbClr val="000000"/>
                </a:solidFill>
              </a:rPr>
              <a:t>, </a:t>
            </a:r>
            <a:r>
              <a:rPr lang="en-US" sz="2400" dirty="0" err="1" smtClean="0">
                <a:solidFill>
                  <a:srgbClr val="000000"/>
                </a:solidFill>
              </a:rPr>
              <a:t>tarbiyalanuvchilarni</a:t>
            </a:r>
            <a:r>
              <a:rPr lang="en-US" sz="2400" dirty="0">
                <a:solidFill>
                  <a:srgbClr val="000000"/>
                </a:solidFill>
              </a:rPr>
              <a:t> </a:t>
            </a:r>
            <a:r>
              <a:rPr lang="en-US" sz="2400" dirty="0" err="1" smtClean="0">
                <a:solidFill>
                  <a:srgbClr val="000000"/>
                </a:solidFill>
              </a:rPr>
              <a:t>tajribasi</a:t>
            </a:r>
            <a:r>
              <a:rPr lang="en-US" sz="2400" dirty="0" smtClean="0">
                <a:solidFill>
                  <a:srgbClr val="000000"/>
                </a:solidFill>
              </a:rPr>
              <a:t> </a:t>
            </a:r>
            <a:r>
              <a:rPr lang="en-US" sz="2400" dirty="0" err="1">
                <a:solidFill>
                  <a:srgbClr val="000000"/>
                </a:solidFill>
              </a:rPr>
              <a:t>bilan</a:t>
            </a:r>
            <a:r>
              <a:rPr lang="en-US" sz="2400" dirty="0">
                <a:solidFill>
                  <a:srgbClr val="000000"/>
                </a:solidFill>
              </a:rPr>
              <a:t> </a:t>
            </a:r>
            <a:r>
              <a:rPr lang="en-US" sz="2400" dirty="0" err="1">
                <a:solidFill>
                  <a:srgbClr val="000000"/>
                </a:solidFill>
              </a:rPr>
              <a:t>bog'liqligi</a:t>
            </a:r>
            <a:r>
              <a:rPr lang="en-US" sz="2400" dirty="0">
                <a:solidFill>
                  <a:srgbClr val="000000"/>
                </a:solidFill>
              </a:rPr>
              <a:t>;</a:t>
            </a:r>
          </a:p>
          <a:p>
            <a:pPr marL="342900" indent="-342900">
              <a:buFont typeface="Arial" pitchFamily="34" charset="0"/>
              <a:buChar char="•"/>
            </a:pPr>
            <a:r>
              <a:rPr lang="en-US" sz="2400" dirty="0" err="1" smtClean="0">
                <a:solidFill>
                  <a:srgbClr val="000000"/>
                </a:solidFill>
              </a:rPr>
              <a:t>tarbiyani</a:t>
            </a:r>
            <a:r>
              <a:rPr lang="en-US" sz="2400" dirty="0" smtClean="0">
                <a:solidFill>
                  <a:srgbClr val="000000"/>
                </a:solidFill>
              </a:rPr>
              <a:t> </a:t>
            </a:r>
            <a:r>
              <a:rPr lang="en-US" sz="2400" dirty="0" err="1">
                <a:solidFill>
                  <a:srgbClr val="000000"/>
                </a:solidFill>
              </a:rPr>
              <a:t>jamoada</a:t>
            </a:r>
            <a:r>
              <a:rPr lang="en-US" sz="2400" dirty="0">
                <a:solidFill>
                  <a:srgbClr val="000000"/>
                </a:solidFill>
              </a:rPr>
              <a:t> </a:t>
            </a:r>
            <a:r>
              <a:rPr lang="en-US" sz="2400" dirty="0" err="1">
                <a:solidFill>
                  <a:srgbClr val="000000"/>
                </a:solidFill>
              </a:rPr>
              <a:t>va</a:t>
            </a:r>
            <a:r>
              <a:rPr lang="en-US" sz="2400" dirty="0">
                <a:solidFill>
                  <a:srgbClr val="000000"/>
                </a:solidFill>
              </a:rPr>
              <a:t> </a:t>
            </a:r>
            <a:r>
              <a:rPr lang="en-US" sz="2400" dirty="0" err="1" smtClean="0">
                <a:solidFill>
                  <a:srgbClr val="000000"/>
                </a:solidFill>
              </a:rPr>
              <a:t>jamoa</a:t>
            </a:r>
            <a:r>
              <a:rPr lang="en-US" sz="2400" dirty="0" smtClean="0">
                <a:solidFill>
                  <a:srgbClr val="000000"/>
                </a:solidFill>
              </a:rPr>
              <a:t> </a:t>
            </a:r>
            <a:r>
              <a:rPr lang="en-US" sz="2400" dirty="0" err="1">
                <a:solidFill>
                  <a:srgbClr val="000000"/>
                </a:solidFill>
              </a:rPr>
              <a:t>orqali</a:t>
            </a:r>
            <a:r>
              <a:rPr lang="en-US" sz="2400" dirty="0">
                <a:solidFill>
                  <a:srgbClr val="000000"/>
                </a:solidFill>
              </a:rPr>
              <a:t> </a:t>
            </a:r>
            <a:r>
              <a:rPr lang="en-US" sz="2400" dirty="0" err="1">
                <a:solidFill>
                  <a:srgbClr val="000000"/>
                </a:solidFill>
              </a:rPr>
              <a:t>amalga</a:t>
            </a:r>
            <a:r>
              <a:rPr lang="en-US" sz="2400" dirty="0">
                <a:solidFill>
                  <a:srgbClr val="000000"/>
                </a:solidFill>
              </a:rPr>
              <a:t> </a:t>
            </a:r>
            <a:r>
              <a:rPr lang="en-US" sz="2400" dirty="0" err="1">
                <a:solidFill>
                  <a:srgbClr val="000000"/>
                </a:solidFill>
              </a:rPr>
              <a:t>oshishi</a:t>
            </a:r>
            <a:r>
              <a:rPr lang="en-US" sz="2400" dirty="0">
                <a:solidFill>
                  <a:srgbClr val="000000"/>
                </a:solidFill>
              </a:rPr>
              <a:t>;</a:t>
            </a:r>
          </a:p>
          <a:p>
            <a:pPr marL="342900" indent="-342900">
              <a:buFont typeface="Arial" pitchFamily="34" charset="0"/>
              <a:buChar char="•"/>
            </a:pPr>
            <a:r>
              <a:rPr lang="en-US" sz="2400" dirty="0" err="1" smtClean="0">
                <a:solidFill>
                  <a:srgbClr val="000000"/>
                </a:solidFill>
              </a:rPr>
              <a:t>tarbiyada</a:t>
            </a:r>
            <a:r>
              <a:rPr lang="en-US" sz="2400" dirty="0" smtClean="0">
                <a:solidFill>
                  <a:srgbClr val="000000"/>
                </a:solidFill>
              </a:rPr>
              <a:t> </a:t>
            </a:r>
            <a:r>
              <a:rPr lang="en-US" sz="2400" dirty="0" err="1">
                <a:solidFill>
                  <a:srgbClr val="000000"/>
                </a:solidFill>
              </a:rPr>
              <a:t>tarbiyalanuvchining</a:t>
            </a:r>
            <a:r>
              <a:rPr lang="en-US" sz="2400" dirty="0">
                <a:solidFill>
                  <a:srgbClr val="000000"/>
                </a:solidFill>
              </a:rPr>
              <a:t> </a:t>
            </a:r>
            <a:r>
              <a:rPr lang="en-US" sz="2400" dirty="0" err="1">
                <a:solidFill>
                  <a:srgbClr val="000000"/>
                </a:solidFill>
              </a:rPr>
              <a:t>ijobiy</a:t>
            </a:r>
            <a:r>
              <a:rPr lang="en-US" sz="2400" dirty="0">
                <a:solidFill>
                  <a:srgbClr val="000000"/>
                </a:solidFill>
              </a:rPr>
              <a:t> </a:t>
            </a:r>
            <a:r>
              <a:rPr lang="en-US" sz="2400" dirty="0" err="1">
                <a:solidFill>
                  <a:srgbClr val="000000"/>
                </a:solidFill>
              </a:rPr>
              <a:t>tomonlariga</a:t>
            </a:r>
            <a:r>
              <a:rPr lang="en-US" sz="2400" dirty="0">
                <a:solidFill>
                  <a:srgbClr val="000000"/>
                </a:solidFill>
              </a:rPr>
              <a:t> </a:t>
            </a:r>
            <a:r>
              <a:rPr lang="en-US" sz="2400" dirty="0" err="1">
                <a:solidFill>
                  <a:srgbClr val="000000"/>
                </a:solidFill>
              </a:rPr>
              <a:t>tayanish</a:t>
            </a:r>
            <a:r>
              <a:rPr lang="en-US" sz="2400" dirty="0" smtClean="0">
                <a:solidFill>
                  <a:srgbClr val="000000"/>
                </a:solidFill>
              </a:rPr>
              <a:t>;</a:t>
            </a:r>
            <a:endParaRPr lang="en-US" sz="2400" dirty="0">
              <a:solidFill>
                <a:srgbClr val="000000"/>
              </a:solidFill>
            </a:endParaRPr>
          </a:p>
        </p:txBody>
      </p:sp>
    </p:spTree>
    <p:extLst>
      <p:ext uri="{BB962C8B-B14F-4D97-AF65-F5344CB8AC3E}">
        <p14:creationId xmlns:p14="http://schemas.microsoft.com/office/powerpoint/2010/main" val="2275599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6"/>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4" name="Group 1"/>
          <p:cNvGrpSpPr>
            <a:grpSpLocks noChangeAspect="1"/>
          </p:cNvGrpSpPr>
          <p:nvPr/>
        </p:nvGrpSpPr>
        <p:grpSpPr bwMode="auto">
          <a:xfrm>
            <a:off x="323528" y="1620994"/>
            <a:ext cx="8561417" cy="4532515"/>
            <a:chOff x="1701" y="1494"/>
            <a:chExt cx="9180" cy="4860"/>
          </a:xfrm>
        </p:grpSpPr>
        <p:sp>
          <p:nvSpPr>
            <p:cNvPr id="5" name="AutoShape 15"/>
            <p:cNvSpPr>
              <a:spLocks noChangeAspect="1" noChangeArrowheads="1" noTextEdit="1"/>
            </p:cNvSpPr>
            <p:nvPr/>
          </p:nvSpPr>
          <p:spPr bwMode="auto">
            <a:xfrm>
              <a:off x="1701" y="1494"/>
              <a:ext cx="9180" cy="4860"/>
            </a:xfrm>
            <a:prstGeom prst="rect">
              <a:avLst/>
            </a:prstGeom>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6" name="Text Box 14"/>
            <p:cNvSpPr txBox="1">
              <a:spLocks noChangeArrowheads="1"/>
            </p:cNvSpPr>
            <p:nvPr/>
          </p:nvSpPr>
          <p:spPr bwMode="auto">
            <a:xfrm>
              <a:off x="5562" y="3234"/>
              <a:ext cx="1439" cy="9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smtClean="0">
                  <a:ln>
                    <a:noFill/>
                  </a:ln>
                  <a:solidFill>
                    <a:schemeClr val="tx1"/>
                  </a:solidFill>
                  <a:effectLst/>
                  <a:latin typeface="+mj-lt"/>
                  <a:ea typeface="Times New Roman" pitchFamily="18" charset="0"/>
                  <a:cs typeface="Arial" pitchFamily="34" charset="0"/>
                </a:rPr>
                <a:t>Tarbiya</a:t>
              </a:r>
              <a:r>
                <a:rPr kumimoji="0" lang="en-US" sz="2400" b="1" i="0" u="none" strike="noStrike" cap="none" normalizeH="0" baseline="0" dirty="0" smtClean="0">
                  <a:ln>
                    <a:noFill/>
                  </a:ln>
                  <a:solidFill>
                    <a:schemeClr val="tx1"/>
                  </a:solidFill>
                  <a:effectLst/>
                  <a:latin typeface="+mj-lt"/>
                  <a:ea typeface="Times New Roman" pitchFamily="18" charset="0"/>
                  <a:cs typeface="Arial" pitchFamily="34" charset="0"/>
                </a:rPr>
                <a:t> </a:t>
              </a:r>
              <a:r>
                <a:rPr kumimoji="0" lang="en-US" sz="2400" b="1" i="0" u="none" strike="noStrike" cap="none" normalizeH="0" baseline="0" dirty="0" err="1" smtClean="0">
                  <a:ln>
                    <a:noFill/>
                  </a:ln>
                  <a:solidFill>
                    <a:schemeClr val="tx1"/>
                  </a:solidFill>
                  <a:effectLst/>
                  <a:latin typeface="+mj-lt"/>
                  <a:ea typeface="Times New Roman" pitchFamily="18" charset="0"/>
                  <a:cs typeface="Arial" pitchFamily="34" charset="0"/>
                </a:rPr>
                <a:t>jarayoni</a:t>
              </a:r>
              <a:endParaRPr kumimoji="0" lang="en-US" sz="3200" b="0" i="0" u="none" strike="noStrike" cap="none" normalizeH="0" baseline="0" dirty="0" smtClean="0">
                <a:ln>
                  <a:noFill/>
                </a:ln>
                <a:solidFill>
                  <a:schemeClr val="tx1"/>
                </a:solidFill>
                <a:effectLst/>
                <a:latin typeface="+mj-lt"/>
                <a:cs typeface="Arial" pitchFamily="34" charset="0"/>
              </a:endParaRPr>
            </a:p>
          </p:txBody>
        </p:sp>
        <p:sp>
          <p:nvSpPr>
            <p:cNvPr id="7" name="Text Box 13"/>
            <p:cNvSpPr txBox="1">
              <a:spLocks noChangeArrowheads="1"/>
            </p:cNvSpPr>
            <p:nvPr/>
          </p:nvSpPr>
          <p:spPr bwMode="auto">
            <a:xfrm>
              <a:off x="7461" y="1674"/>
              <a:ext cx="3060" cy="719"/>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Yaxlit</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tizimli</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jarayon</a:t>
              </a:r>
              <a:endParaRPr kumimoji="0" lang="en-US" sz="2400" b="0" i="0" u="none" strike="noStrike" cap="none" normalizeH="0" baseline="0" dirty="0" smtClean="0">
                <a:ln>
                  <a:noFill/>
                </a:ln>
                <a:solidFill>
                  <a:srgbClr val="000000"/>
                </a:solidFill>
                <a:effectLst/>
                <a:latin typeface="+mj-lt"/>
                <a:cs typeface="Arial" pitchFamily="34" charset="0"/>
              </a:endParaRPr>
            </a:p>
          </p:txBody>
        </p:sp>
        <p:sp>
          <p:nvSpPr>
            <p:cNvPr id="8" name="Text Box 12"/>
            <p:cNvSpPr txBox="1">
              <a:spLocks noChangeArrowheads="1"/>
            </p:cNvSpPr>
            <p:nvPr/>
          </p:nvSpPr>
          <p:spPr bwMode="auto">
            <a:xfrm>
              <a:off x="7461" y="3114"/>
              <a:ext cx="3060" cy="108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Uzoq</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muddatli</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jarayon</a:t>
              </a:r>
              <a:endParaRPr kumimoji="0" lang="en-US" sz="2400" b="0" i="0" u="none" strike="noStrike" cap="none" normalizeH="0" baseline="0" dirty="0" smtClean="0">
                <a:ln>
                  <a:noFill/>
                </a:ln>
                <a:solidFill>
                  <a:srgbClr val="000000"/>
                </a:solidFill>
                <a:effectLst/>
                <a:latin typeface="+mj-lt"/>
                <a:cs typeface="Arial" pitchFamily="34" charset="0"/>
              </a:endParaRPr>
            </a:p>
          </p:txBody>
        </p:sp>
        <p:sp>
          <p:nvSpPr>
            <p:cNvPr id="9" name="Text Box 11"/>
            <p:cNvSpPr txBox="1">
              <a:spLocks noChangeArrowheads="1"/>
            </p:cNvSpPr>
            <p:nvPr/>
          </p:nvSpPr>
          <p:spPr bwMode="auto">
            <a:xfrm>
              <a:off x="7641" y="4913"/>
              <a:ext cx="2880" cy="1261"/>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Qarama-qarshiliklardan</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iborat</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jarayon</a:t>
              </a:r>
              <a:endParaRPr kumimoji="0" lang="en-US" sz="2400" b="0" i="0" u="none" strike="noStrike" cap="none" normalizeH="0" baseline="0" dirty="0" smtClean="0">
                <a:ln>
                  <a:noFill/>
                </a:ln>
                <a:solidFill>
                  <a:srgbClr val="000000"/>
                </a:solidFill>
                <a:effectLst/>
                <a:latin typeface="+mj-lt"/>
                <a:cs typeface="Arial" pitchFamily="34" charset="0"/>
              </a:endParaRPr>
            </a:p>
          </p:txBody>
        </p:sp>
        <p:sp>
          <p:nvSpPr>
            <p:cNvPr id="10" name="Text Box 10"/>
            <p:cNvSpPr txBox="1">
              <a:spLocks noChangeArrowheads="1"/>
            </p:cNvSpPr>
            <p:nvPr/>
          </p:nvSpPr>
          <p:spPr bwMode="auto">
            <a:xfrm>
              <a:off x="2061" y="1674"/>
              <a:ext cx="2880" cy="9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Ko’p</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qirrali</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jarayon</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endParaRPr kumimoji="0" lang="en-US" sz="2400" b="0" i="0" u="none" strike="noStrike" cap="none" normalizeH="0" baseline="0" dirty="0" smtClean="0">
                <a:ln>
                  <a:noFill/>
                </a:ln>
                <a:solidFill>
                  <a:srgbClr val="000000"/>
                </a:solidFill>
                <a:effectLst/>
                <a:latin typeface="+mj-lt"/>
                <a:cs typeface="Arial" pitchFamily="34" charset="0"/>
              </a:endParaRPr>
            </a:p>
          </p:txBody>
        </p:sp>
        <p:sp>
          <p:nvSpPr>
            <p:cNvPr id="11" name="Text Box 9"/>
            <p:cNvSpPr txBox="1">
              <a:spLocks noChangeArrowheads="1"/>
            </p:cNvSpPr>
            <p:nvPr/>
          </p:nvSpPr>
          <p:spPr bwMode="auto">
            <a:xfrm>
              <a:off x="2061" y="3294"/>
              <a:ext cx="3060" cy="9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Uzluksiz</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jarayon</a:t>
              </a:r>
              <a:endParaRPr kumimoji="0" lang="en-US" sz="2400" b="0" i="0" u="none" strike="noStrike" cap="none" normalizeH="0" baseline="0" dirty="0" smtClean="0">
                <a:ln>
                  <a:noFill/>
                </a:ln>
                <a:solidFill>
                  <a:srgbClr val="000000"/>
                </a:solidFill>
                <a:effectLst/>
                <a:latin typeface="+mj-lt"/>
                <a:cs typeface="Arial" pitchFamily="34" charset="0"/>
              </a:endParaRPr>
            </a:p>
          </p:txBody>
        </p:sp>
        <p:sp>
          <p:nvSpPr>
            <p:cNvPr id="12" name="Text Box 8"/>
            <p:cNvSpPr txBox="1">
              <a:spLocks noChangeArrowheads="1"/>
            </p:cNvSpPr>
            <p:nvPr/>
          </p:nvSpPr>
          <p:spPr bwMode="auto">
            <a:xfrm>
              <a:off x="2061" y="5094"/>
              <a:ext cx="2880" cy="901"/>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Ikki</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tomonlama</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aloqa</a:t>
              </a:r>
              <a:r>
                <a:rPr kumimoji="0" lang="en-US" b="0" i="0" u="none" strike="noStrike" cap="none" normalizeH="0" baseline="0" dirty="0" smtClean="0">
                  <a:ln>
                    <a:noFill/>
                  </a:ln>
                  <a:solidFill>
                    <a:srgbClr val="000000"/>
                  </a:solidFill>
                  <a:effectLst/>
                  <a:latin typeface="+mj-lt"/>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mj-lt"/>
                  <a:ea typeface="Times New Roman" pitchFamily="18" charset="0"/>
                  <a:cs typeface="Arial" pitchFamily="34" charset="0"/>
                </a:rPr>
                <a:t>jarayoni</a:t>
              </a:r>
              <a:endParaRPr kumimoji="0" lang="en-US" sz="2400" b="0" i="0" u="none" strike="noStrike" cap="none" normalizeH="0" baseline="0" dirty="0" smtClean="0">
                <a:ln>
                  <a:noFill/>
                </a:ln>
                <a:solidFill>
                  <a:srgbClr val="000000"/>
                </a:solidFill>
                <a:effectLst/>
                <a:latin typeface="+mj-lt"/>
                <a:cs typeface="Arial" pitchFamily="34" charset="0"/>
              </a:endParaRPr>
            </a:p>
          </p:txBody>
        </p:sp>
        <p:sp>
          <p:nvSpPr>
            <p:cNvPr id="13" name="Line 7"/>
            <p:cNvSpPr>
              <a:spLocks noChangeShapeType="1"/>
            </p:cNvSpPr>
            <p:nvPr/>
          </p:nvSpPr>
          <p:spPr bwMode="auto">
            <a:xfrm flipV="1">
              <a:off x="6561" y="1974"/>
              <a:ext cx="900" cy="126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4" name="Line 6"/>
            <p:cNvSpPr>
              <a:spLocks noChangeShapeType="1"/>
            </p:cNvSpPr>
            <p:nvPr/>
          </p:nvSpPr>
          <p:spPr bwMode="auto">
            <a:xfrm flipH="1" flipV="1">
              <a:off x="4941" y="1974"/>
              <a:ext cx="1080" cy="126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5" name="Line 5"/>
            <p:cNvSpPr>
              <a:spLocks noChangeShapeType="1"/>
            </p:cNvSpPr>
            <p:nvPr/>
          </p:nvSpPr>
          <p:spPr bwMode="auto">
            <a:xfrm>
              <a:off x="6981" y="3654"/>
              <a:ext cx="540" cy="1"/>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6" name="Line 4"/>
            <p:cNvSpPr>
              <a:spLocks noChangeShapeType="1"/>
            </p:cNvSpPr>
            <p:nvPr/>
          </p:nvSpPr>
          <p:spPr bwMode="auto">
            <a:xfrm flipH="1">
              <a:off x="5081" y="3654"/>
              <a:ext cx="540" cy="1"/>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7" name="Line 3"/>
            <p:cNvSpPr>
              <a:spLocks noChangeShapeType="1"/>
            </p:cNvSpPr>
            <p:nvPr/>
          </p:nvSpPr>
          <p:spPr bwMode="auto">
            <a:xfrm flipH="1">
              <a:off x="4941" y="4114"/>
              <a:ext cx="1080" cy="144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sp>
          <p:nvSpPr>
            <p:cNvPr id="18" name="Line 2"/>
            <p:cNvSpPr>
              <a:spLocks noChangeShapeType="1"/>
            </p:cNvSpPr>
            <p:nvPr/>
          </p:nvSpPr>
          <p:spPr bwMode="auto">
            <a:xfrm>
              <a:off x="6561" y="4114"/>
              <a:ext cx="1080" cy="1080"/>
            </a:xfrm>
            <a:prstGeom prst="line">
              <a:avLst/>
            </a:prstGeom>
            <a:ln>
              <a:headEnd/>
              <a:tailEnd type="triangle" w="med" len="med"/>
            </a:ln>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t" anchorCtr="0" compatLnSpc="1">
              <a:prstTxWarp prst="textNoShape">
                <a:avLst/>
              </a:prstTxWarp>
            </a:bodyPr>
            <a:lstStyle/>
            <a:p>
              <a:endParaRPr lang="ru-RU"/>
            </a:p>
          </p:txBody>
        </p:sp>
      </p:grpSp>
    </p:spTree>
    <p:extLst>
      <p:ext uri="{BB962C8B-B14F-4D97-AF65-F5344CB8AC3E}">
        <p14:creationId xmlns:p14="http://schemas.microsoft.com/office/powerpoint/2010/main" val="4221577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284984"/>
            <a:ext cx="8305800" cy="1143000"/>
          </a:xfrm>
        </p:spPr>
        <p:txBody>
          <a:bodyPr>
            <a:noAutofit/>
          </a:bodyPr>
          <a:lstStyle/>
          <a:p>
            <a:pPr algn="just"/>
            <a:r>
              <a:rPr lang="en-US" sz="3200" dirty="0" err="1">
                <a:solidFill>
                  <a:srgbClr val="000000"/>
                </a:solidFill>
              </a:rPr>
              <a:t>Tarbiyani</a:t>
            </a:r>
            <a:r>
              <a:rPr lang="en-US" sz="3200" dirty="0">
                <a:solidFill>
                  <a:srgbClr val="000000"/>
                </a:solidFill>
              </a:rPr>
              <a:t> </a:t>
            </a:r>
            <a:r>
              <a:rPr lang="en-US" sz="3200" dirty="0" err="1">
                <a:solidFill>
                  <a:srgbClr val="000000"/>
                </a:solidFill>
              </a:rPr>
              <a:t>xulq-atvor</a:t>
            </a:r>
            <a:r>
              <a:rPr lang="en-US" sz="3200" dirty="0">
                <a:solidFill>
                  <a:srgbClr val="000000"/>
                </a:solidFill>
              </a:rPr>
              <a:t> </a:t>
            </a:r>
            <a:r>
              <a:rPr lang="en-US" sz="3200" dirty="0" err="1">
                <a:solidFill>
                  <a:srgbClr val="000000"/>
                </a:solidFill>
              </a:rPr>
              <a:t>normalarini</a:t>
            </a:r>
            <a:r>
              <a:rPr lang="en-US" sz="3200" dirty="0">
                <a:solidFill>
                  <a:srgbClr val="000000"/>
                </a:solidFill>
              </a:rPr>
              <a:t>, </a:t>
            </a:r>
            <a:r>
              <a:rPr lang="en-US" sz="3200" dirty="0" err="1">
                <a:solidFill>
                  <a:srgbClr val="000000"/>
                </a:solidFill>
              </a:rPr>
              <a:t>jamiyat</a:t>
            </a:r>
            <a:r>
              <a:rPr lang="en-US" sz="3200" dirty="0">
                <a:solidFill>
                  <a:srgbClr val="000000"/>
                </a:solidFill>
              </a:rPr>
              <a:t> </a:t>
            </a:r>
            <a:r>
              <a:rPr lang="en-US" sz="3200" dirty="0" err="1" smtClean="0">
                <a:solidFill>
                  <a:srgbClr val="000000"/>
                </a:solidFill>
              </a:rPr>
              <a:t>qadriyatlarini</a:t>
            </a:r>
            <a:r>
              <a:rPr lang="en-US" sz="3200" dirty="0">
                <a:solidFill>
                  <a:srgbClr val="000000"/>
                </a:solidFill>
              </a:rPr>
              <a:t> </a:t>
            </a:r>
            <a:r>
              <a:rPr lang="en-US" sz="3200" dirty="0" err="1" smtClean="0">
                <a:solidFill>
                  <a:srgbClr val="000000"/>
                </a:solidFill>
              </a:rPr>
              <a:t>o'zlashtirishga</a:t>
            </a:r>
            <a:r>
              <a:rPr lang="en-US" sz="3200" dirty="0">
                <a:solidFill>
                  <a:srgbClr val="000000"/>
                </a:solidFill>
              </a:rPr>
              <a:t> </a:t>
            </a:r>
            <a:r>
              <a:rPr lang="en-US" sz="3200" dirty="0" err="1" smtClean="0">
                <a:solidFill>
                  <a:srgbClr val="000000"/>
                </a:solidFill>
              </a:rPr>
              <a:t>yo'nalganligi</a:t>
            </a:r>
            <a:r>
              <a:rPr lang="en-US" sz="3200" dirty="0" smtClean="0">
                <a:solidFill>
                  <a:srgbClr val="000000"/>
                </a:solidFill>
              </a:rPr>
              <a:t> </a:t>
            </a:r>
            <a:r>
              <a:rPr lang="en-US" sz="3200" dirty="0" err="1">
                <a:solidFill>
                  <a:srgbClr val="000000"/>
                </a:solidFill>
              </a:rPr>
              <a:t>prinsipi</a:t>
            </a:r>
            <a:r>
              <a:rPr lang="en-US" sz="3200" dirty="0">
                <a:solidFill>
                  <a:srgbClr val="000000"/>
                </a:solidFill>
              </a:rPr>
              <a:t>. </a:t>
            </a:r>
            <a:r>
              <a:rPr lang="en-US" sz="3200" dirty="0" err="1">
                <a:solidFill>
                  <a:srgbClr val="000000"/>
                </a:solidFill>
              </a:rPr>
              <a:t>Ushbu</a:t>
            </a:r>
            <a:r>
              <a:rPr lang="en-US" sz="3200" dirty="0">
                <a:solidFill>
                  <a:srgbClr val="000000"/>
                </a:solidFill>
              </a:rPr>
              <a:t> </a:t>
            </a:r>
            <a:r>
              <a:rPr lang="en-US" sz="3200" dirty="0" err="1">
                <a:solidFill>
                  <a:srgbClr val="000000"/>
                </a:solidFill>
              </a:rPr>
              <a:t>prinsipga</a:t>
            </a:r>
            <a:r>
              <a:rPr lang="en-US" sz="3200" dirty="0">
                <a:solidFill>
                  <a:srgbClr val="000000"/>
                </a:solidFill>
              </a:rPr>
              <a:t> </a:t>
            </a:r>
            <a:r>
              <a:rPr lang="en-US" sz="3200" dirty="0" err="1">
                <a:solidFill>
                  <a:srgbClr val="000000"/>
                </a:solidFill>
              </a:rPr>
              <a:t>amal</a:t>
            </a:r>
            <a:r>
              <a:rPr lang="en-US" sz="3200" dirty="0">
                <a:solidFill>
                  <a:srgbClr val="000000"/>
                </a:solidFill>
              </a:rPr>
              <a:t> </a:t>
            </a:r>
            <a:r>
              <a:rPr lang="en-US" sz="3200" dirty="0" err="1">
                <a:solidFill>
                  <a:srgbClr val="000000"/>
                </a:solidFill>
              </a:rPr>
              <a:t>qilish</a:t>
            </a:r>
            <a:r>
              <a:rPr lang="en-US" sz="3200" dirty="0">
                <a:solidFill>
                  <a:srgbClr val="000000"/>
                </a:solidFill>
              </a:rPr>
              <a:t> </a:t>
            </a:r>
            <a:r>
              <a:rPr lang="en-US" sz="3200" dirty="0" err="1">
                <a:solidFill>
                  <a:srgbClr val="000000"/>
                </a:solidFill>
              </a:rPr>
              <a:t>birinchidan</a:t>
            </a:r>
            <a:r>
              <a:rPr lang="en-US" sz="3200" dirty="0">
                <a:solidFill>
                  <a:srgbClr val="000000"/>
                </a:solidFill>
              </a:rPr>
              <a:t>, </a:t>
            </a:r>
            <a:r>
              <a:rPr lang="en-US" sz="3200" dirty="0" err="1" smtClean="0">
                <a:solidFill>
                  <a:srgbClr val="000000"/>
                </a:solidFill>
              </a:rPr>
              <a:t>shaxs</a:t>
            </a:r>
            <a:r>
              <a:rPr lang="en-US" sz="3200" dirty="0">
                <a:solidFill>
                  <a:srgbClr val="000000"/>
                </a:solidFill>
              </a:rPr>
              <a:t> </a:t>
            </a:r>
            <a:r>
              <a:rPr lang="en-US" sz="3200" dirty="0" err="1" smtClean="0">
                <a:solidFill>
                  <a:srgbClr val="000000"/>
                </a:solidFill>
              </a:rPr>
              <a:t>shakllanishi</a:t>
            </a:r>
            <a:r>
              <a:rPr lang="en-US" sz="3200" dirty="0">
                <a:solidFill>
                  <a:srgbClr val="000000"/>
                </a:solidFill>
              </a:rPr>
              <a:t>, </a:t>
            </a:r>
            <a:r>
              <a:rPr lang="en-US" sz="3200" dirty="0" err="1">
                <a:solidFill>
                  <a:srgbClr val="000000"/>
                </a:solidFill>
              </a:rPr>
              <a:t>madaniyat</a:t>
            </a:r>
            <a:r>
              <a:rPr lang="en-US" sz="3200" dirty="0">
                <a:solidFill>
                  <a:srgbClr val="000000"/>
                </a:solidFill>
              </a:rPr>
              <a:t> </a:t>
            </a:r>
            <a:r>
              <a:rPr lang="en-US" sz="3200" dirty="0" err="1">
                <a:solidFill>
                  <a:srgbClr val="000000"/>
                </a:solidFill>
              </a:rPr>
              <a:t>elementlarini</a:t>
            </a:r>
            <a:r>
              <a:rPr lang="en-US" sz="3200" dirty="0">
                <a:solidFill>
                  <a:srgbClr val="000000"/>
                </a:solidFill>
              </a:rPr>
              <a:t>, </a:t>
            </a:r>
            <a:r>
              <a:rPr lang="en-US" sz="3200" dirty="0" err="1">
                <a:solidFill>
                  <a:srgbClr val="000000"/>
                </a:solidFill>
              </a:rPr>
              <a:t>insoniy</a:t>
            </a:r>
            <a:r>
              <a:rPr lang="en-US" sz="3200" dirty="0">
                <a:solidFill>
                  <a:srgbClr val="000000"/>
                </a:solidFill>
              </a:rPr>
              <a:t>, </a:t>
            </a:r>
            <a:r>
              <a:rPr lang="en-US" sz="3200" dirty="0" err="1">
                <a:solidFill>
                  <a:srgbClr val="000000"/>
                </a:solidFill>
              </a:rPr>
              <a:t>milhy</a:t>
            </a:r>
            <a:r>
              <a:rPr lang="en-US" sz="3200" dirty="0">
                <a:solidFill>
                  <a:srgbClr val="000000"/>
                </a:solidFill>
              </a:rPr>
              <a:t> </a:t>
            </a:r>
            <a:r>
              <a:rPr lang="en-US" sz="3200" dirty="0" err="1">
                <a:solidFill>
                  <a:srgbClr val="000000"/>
                </a:solidFill>
              </a:rPr>
              <a:t>qadriyatlarni</a:t>
            </a:r>
            <a:r>
              <a:rPr lang="en-US" sz="3200" dirty="0">
                <a:solidFill>
                  <a:srgbClr val="000000"/>
                </a:solidFill>
              </a:rPr>
              <a:t> </a:t>
            </a:r>
            <a:r>
              <a:rPr lang="en-US" sz="3200" dirty="0" err="1" smtClean="0">
                <a:solidFill>
                  <a:srgbClr val="000000"/>
                </a:solidFill>
              </a:rPr>
              <a:t>o'zlashtirish</a:t>
            </a:r>
            <a:r>
              <a:rPr lang="en-US" sz="3200" dirty="0">
                <a:solidFill>
                  <a:srgbClr val="000000"/>
                </a:solidFill>
              </a:rPr>
              <a:t> </a:t>
            </a:r>
            <a:r>
              <a:rPr lang="en-US" sz="3200" dirty="0" err="1" smtClean="0">
                <a:solidFill>
                  <a:srgbClr val="000000"/>
                </a:solidFill>
              </a:rPr>
              <a:t>jarayonida</a:t>
            </a:r>
            <a:r>
              <a:rPr lang="en-US" sz="3200" dirty="0" smtClean="0">
                <a:solidFill>
                  <a:srgbClr val="000000"/>
                </a:solidFill>
              </a:rPr>
              <a:t> </a:t>
            </a:r>
            <a:r>
              <a:rPr lang="en-US" sz="3200" dirty="0" err="1">
                <a:solidFill>
                  <a:srgbClr val="000000"/>
                </a:solidFill>
              </a:rPr>
              <a:t>amalga</a:t>
            </a:r>
            <a:r>
              <a:rPr lang="en-US" sz="3200" dirty="0">
                <a:solidFill>
                  <a:srgbClr val="000000"/>
                </a:solidFill>
              </a:rPr>
              <a:t> </a:t>
            </a:r>
            <a:r>
              <a:rPr lang="en-US" sz="3200" dirty="0" err="1">
                <a:solidFill>
                  <a:srgbClr val="000000"/>
                </a:solidFill>
              </a:rPr>
              <a:t>oshishini</a:t>
            </a:r>
            <a:r>
              <a:rPr lang="en-US" sz="3200" dirty="0">
                <a:solidFill>
                  <a:srgbClr val="000000"/>
                </a:solidFill>
              </a:rPr>
              <a:t>, </a:t>
            </a:r>
            <a:r>
              <a:rPr lang="en-US" sz="3200" dirty="0" err="1">
                <a:solidFill>
                  <a:srgbClr val="000000"/>
                </a:solidFill>
              </a:rPr>
              <a:t>ikkinchidan</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madaniyatning</a:t>
            </a:r>
            <a:r>
              <a:rPr lang="en-US" sz="3200" dirty="0">
                <a:solidFill>
                  <a:srgbClr val="000000"/>
                </a:solidFill>
              </a:rPr>
              <a:t> </a:t>
            </a:r>
            <a:r>
              <a:rPr lang="en-US" sz="3200" dirty="0" err="1" smtClean="0">
                <a:solidFill>
                  <a:srgbClr val="000000"/>
                </a:solidFill>
              </a:rPr>
              <a:t>o'zaro</a:t>
            </a:r>
            <a:r>
              <a:rPr lang="en-US" sz="3200" dirty="0" smtClean="0">
                <a:solidFill>
                  <a:srgbClr val="000000"/>
                </a:solidFill>
              </a:rPr>
              <a:t> </a:t>
            </a:r>
            <a:r>
              <a:rPr lang="en-US" sz="3200" dirty="0" err="1">
                <a:solidFill>
                  <a:srgbClr val="000000"/>
                </a:solidFill>
              </a:rPr>
              <a:t>aloqadorligini</a:t>
            </a:r>
            <a:r>
              <a:rPr lang="en-US" sz="3200" dirty="0">
                <a:solidFill>
                  <a:srgbClr val="000000"/>
                </a:solidFill>
              </a:rPr>
              <a:t> </a:t>
            </a:r>
            <a:r>
              <a:rPr lang="en-US" sz="3200" dirty="0" err="1">
                <a:solidFill>
                  <a:srgbClr val="000000"/>
                </a:solidFill>
              </a:rPr>
              <a:t>ifodalaydi</a:t>
            </a:r>
            <a:r>
              <a:rPr lang="en-US" sz="3200" dirty="0">
                <a:solidFill>
                  <a:srgbClr val="000000"/>
                </a:solidFill>
              </a:rPr>
              <a:t>.</a:t>
            </a:r>
            <a:endParaRPr lang="ru-RU" sz="3200" dirty="0">
              <a:solidFill>
                <a:srgbClr val="000000"/>
              </a:solidFill>
            </a:endParaRPr>
          </a:p>
        </p:txBody>
      </p:sp>
      <p:pic>
        <p:nvPicPr>
          <p:cNvPr id="7170" name="Picture 2" descr="D:\My Documents (Maruf)\UUOOI 2017 LECTURES\LECTURES redit\graphic-scholarship_800x6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088204"/>
            <a:ext cx="3708920" cy="2781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029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365104"/>
            <a:ext cx="8305800" cy="1143000"/>
          </a:xfrm>
        </p:spPr>
        <p:txBody>
          <a:bodyPr>
            <a:noAutofit/>
          </a:bodyPr>
          <a:lstStyle/>
          <a:p>
            <a:pPr algn="just"/>
            <a:r>
              <a:rPr lang="en-US" sz="3200" dirty="0" err="1">
                <a:solidFill>
                  <a:srgbClr val="000000"/>
                </a:solidFill>
              </a:rPr>
              <a:t>Pedagogik</a:t>
            </a:r>
            <a:r>
              <a:rPr lang="en-US" sz="3200" dirty="0">
                <a:solidFill>
                  <a:srgbClr val="000000"/>
                </a:solidFill>
              </a:rPr>
              <a:t> </a:t>
            </a:r>
            <a:r>
              <a:rPr lang="en-US" sz="3200" dirty="0" err="1">
                <a:solidFill>
                  <a:srgbClr val="000000"/>
                </a:solidFill>
              </a:rPr>
              <a:t>rahbarlikni</a:t>
            </a:r>
            <a:r>
              <a:rPr lang="en-US" sz="3200" dirty="0">
                <a:solidFill>
                  <a:srgbClr val="000000"/>
                </a:solidFill>
              </a:rPr>
              <a:t> </a:t>
            </a:r>
            <a:r>
              <a:rPr lang="en-US" sz="3200" dirty="0" err="1" smtClean="0">
                <a:solidFill>
                  <a:srgbClr val="000000"/>
                </a:solidFill>
              </a:rPr>
              <a:t>tarbiyalanuvchilarni</a:t>
            </a:r>
            <a:r>
              <a:rPr lang="en-US" sz="3200" dirty="0" smtClean="0">
                <a:solidFill>
                  <a:srgbClr val="000000"/>
                </a:solidFill>
              </a:rPr>
              <a:t> </a:t>
            </a:r>
            <a:r>
              <a:rPr lang="en-US" sz="3200" dirty="0" err="1" smtClean="0">
                <a:solidFill>
                  <a:srgbClr val="000000"/>
                </a:solidFill>
              </a:rPr>
              <a:t>tashabbuskorligi</a:t>
            </a:r>
            <a:r>
              <a:rPr lang="en-US" sz="3200" dirty="0" smtClean="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mustaqilligi</a:t>
            </a:r>
            <a:r>
              <a:rPr lang="en-US" sz="3200" dirty="0" smtClean="0">
                <a:solidFill>
                  <a:srgbClr val="000000"/>
                </a:solidFill>
              </a:rPr>
              <a:t> </a:t>
            </a:r>
            <a:r>
              <a:rPr lang="en-US" sz="3200" dirty="0" err="1">
                <a:solidFill>
                  <a:srgbClr val="000000"/>
                </a:solidFill>
              </a:rPr>
              <a:t>bilan</a:t>
            </a:r>
            <a:r>
              <a:rPr lang="en-US" sz="3200" dirty="0">
                <a:solidFill>
                  <a:srgbClr val="000000"/>
                </a:solidFill>
              </a:rPr>
              <a:t> </a:t>
            </a:r>
            <a:r>
              <a:rPr lang="en-US" sz="3200" dirty="0" err="1">
                <a:solidFill>
                  <a:srgbClr val="000000"/>
                </a:solidFill>
              </a:rPr>
              <a:t>uyg'unligi</a:t>
            </a:r>
            <a:r>
              <a:rPr lang="en-US" sz="3200" dirty="0">
                <a:solidFill>
                  <a:srgbClr val="000000"/>
                </a:solidFill>
              </a:rPr>
              <a:t> </a:t>
            </a:r>
            <a:r>
              <a:rPr lang="en-US" sz="3200" dirty="0" err="1">
                <a:solidFill>
                  <a:srgbClr val="000000"/>
                </a:solidFill>
              </a:rPr>
              <a:t>prinsipi</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a:solidFill>
                  <a:srgbClr val="000000"/>
                </a:solidFill>
              </a:rPr>
              <a:t>aniqlanishi</a:t>
            </a:r>
            <a:r>
              <a:rPr lang="en-US" sz="3200" dirty="0">
                <a:solidFill>
                  <a:srgbClr val="000000"/>
                </a:solidFill>
              </a:rPr>
              <a:t> </a:t>
            </a:r>
            <a:r>
              <a:rPr lang="en-US" sz="3200" dirty="0" err="1" smtClean="0">
                <a:solidFill>
                  <a:srgbClr val="000000"/>
                </a:solidFill>
              </a:rPr>
              <a:t>bo'yicha</a:t>
            </a:r>
            <a:r>
              <a:rPr lang="en-US" sz="3200" dirty="0" smtClean="0">
                <a:solidFill>
                  <a:srgbClr val="000000"/>
                </a:solidFill>
              </a:rPr>
              <a:t> </a:t>
            </a:r>
            <a:r>
              <a:rPr lang="en-US" sz="3200" dirty="0" err="1" smtClean="0">
                <a:solidFill>
                  <a:srgbClr val="000000"/>
                </a:solidFill>
              </a:rPr>
              <a:t>tarbiyalanuvchilar</a:t>
            </a:r>
            <a:r>
              <a:rPr lang="en-US" sz="3200" dirty="0">
                <a:solidFill>
                  <a:srgbClr val="000000"/>
                </a:solidFill>
              </a:rPr>
              <a:t> </a:t>
            </a:r>
            <a:r>
              <a:rPr lang="en-US" sz="3200" dirty="0" err="1" smtClean="0">
                <a:solidFill>
                  <a:srgbClr val="000000"/>
                </a:solidFill>
              </a:rPr>
              <a:t>faoliyatini</a:t>
            </a:r>
            <a:r>
              <a:rPr lang="en-US" sz="3200" dirty="0" smtClean="0">
                <a:solidFill>
                  <a:srgbClr val="000000"/>
                </a:solidFill>
              </a:rPr>
              <a:t> </a:t>
            </a:r>
            <a:r>
              <a:rPr lang="en-US" sz="3200" dirty="0" err="1">
                <a:solidFill>
                  <a:srgbClr val="000000"/>
                </a:solidFill>
              </a:rPr>
              <a:t>boshqarish</a:t>
            </a:r>
            <a:r>
              <a:rPr lang="en-US" sz="3200" dirty="0">
                <a:solidFill>
                  <a:srgbClr val="000000"/>
                </a:solidFill>
              </a:rPr>
              <a:t> </a:t>
            </a:r>
            <a:r>
              <a:rPr lang="en-US" sz="3200" dirty="0" err="1" smtClean="0">
                <a:solidFill>
                  <a:srgbClr val="000000"/>
                </a:solidFill>
              </a:rPr>
              <a:t>hisoblanadi</a:t>
            </a:r>
            <a:r>
              <a:rPr lang="en-US" sz="3200" dirty="0" smtClean="0">
                <a:solidFill>
                  <a:srgbClr val="000000"/>
                </a:solidFill>
              </a:rPr>
              <a:t>. </a:t>
            </a:r>
            <a:r>
              <a:rPr lang="en-US" sz="3200" dirty="0" err="1" smtClean="0">
                <a:solidFill>
                  <a:srgbClr val="000000"/>
                </a:solidFill>
              </a:rPr>
              <a:t>Tarbiyalachilar</a:t>
            </a:r>
            <a:r>
              <a:rPr lang="en-US" sz="3200" dirty="0" smtClean="0">
                <a:solidFill>
                  <a:srgbClr val="000000"/>
                </a:solidFill>
              </a:rPr>
              <a:t> </a:t>
            </a:r>
            <a:r>
              <a:rPr lang="en-US" sz="3200" dirty="0" err="1" smtClean="0">
                <a:solidFill>
                  <a:srgbClr val="000000"/>
                </a:solidFill>
              </a:rPr>
              <a:t>tarbiyalanuvchilarda</a:t>
            </a:r>
            <a:r>
              <a:rPr lang="en-US" sz="3200" dirty="0">
                <a:solidFill>
                  <a:srgbClr val="000000"/>
                </a:solidFill>
              </a:rPr>
              <a:t> </a:t>
            </a:r>
            <a:r>
              <a:rPr lang="en-US" sz="3200" dirty="0" err="1" smtClean="0">
                <a:solidFill>
                  <a:srgbClr val="000000"/>
                </a:solidFill>
              </a:rPr>
              <a:t>tashabbuskorligini</a:t>
            </a:r>
            <a:r>
              <a:rPr lang="en-US" sz="3200" dirty="0">
                <a:solidFill>
                  <a:srgbClr val="000000"/>
                </a:solidFill>
              </a:rPr>
              <a:t>, </a:t>
            </a:r>
            <a:r>
              <a:rPr lang="en-US" sz="3200" dirty="0" err="1" smtClean="0">
                <a:solidFill>
                  <a:srgbClr val="000000"/>
                </a:solidFill>
              </a:rPr>
              <a:t>ijokorligini</a:t>
            </a:r>
            <a:r>
              <a:rPr lang="en-US" sz="3200" dirty="0" smtClean="0">
                <a:solidFill>
                  <a:srgbClr val="000000"/>
                </a:solidFill>
              </a:rPr>
              <a:t>, </a:t>
            </a:r>
            <a:r>
              <a:rPr lang="en-US" sz="3200" dirty="0" err="1" smtClean="0">
                <a:solidFill>
                  <a:srgbClr val="000000"/>
                </a:solidFill>
              </a:rPr>
              <a:t>mustaqilhgini</a:t>
            </a:r>
            <a:r>
              <a:rPr lang="en-US" sz="3200" dirty="0" smtClean="0">
                <a:solidFill>
                  <a:srgbClr val="000000"/>
                </a:solidFill>
              </a:rPr>
              <a:t> </a:t>
            </a:r>
            <a:r>
              <a:rPr lang="en-US" sz="3200" dirty="0" err="1" smtClean="0">
                <a:solidFill>
                  <a:srgbClr val="000000"/>
                </a:solidFill>
              </a:rPr>
              <a:t>ta'minlanishi</a:t>
            </a:r>
            <a:r>
              <a:rPr lang="en-US" sz="3200" dirty="0">
                <a:solidFill>
                  <a:srgbClr val="000000"/>
                </a:solidFill>
              </a:rPr>
              <a:t> </a:t>
            </a:r>
            <a:r>
              <a:rPr lang="en-US" sz="3200" dirty="0" err="1" smtClean="0">
                <a:solidFill>
                  <a:srgbClr val="000000"/>
                </a:solidFill>
              </a:rPr>
              <a:t>uchun</a:t>
            </a:r>
            <a:r>
              <a:rPr lang="en-US" sz="3200" dirty="0" smtClean="0">
                <a:solidFill>
                  <a:srgbClr val="000000"/>
                </a:solidFill>
              </a:rPr>
              <a:t> </a:t>
            </a:r>
            <a:r>
              <a:rPr lang="en-US" sz="3200" dirty="0" err="1">
                <a:solidFill>
                  <a:srgbClr val="000000"/>
                </a:solidFill>
              </a:rPr>
              <a:t>sharoit</a:t>
            </a:r>
            <a:r>
              <a:rPr lang="en-US" sz="3200" dirty="0">
                <a:solidFill>
                  <a:srgbClr val="000000"/>
                </a:solidFill>
              </a:rPr>
              <a:t> </a:t>
            </a:r>
            <a:r>
              <a:rPr lang="en-US" sz="3200" dirty="0" err="1">
                <a:solidFill>
                  <a:srgbClr val="000000"/>
                </a:solidFill>
              </a:rPr>
              <a:t>yarata</a:t>
            </a:r>
            <a:r>
              <a:rPr lang="en-US" sz="3200" dirty="0">
                <a:solidFill>
                  <a:srgbClr val="000000"/>
                </a:solidFill>
              </a:rPr>
              <a:t> </a:t>
            </a:r>
            <a:r>
              <a:rPr lang="en-US" sz="3200" dirty="0" err="1" smtClean="0">
                <a:solidFill>
                  <a:srgbClr val="000000"/>
                </a:solidFill>
              </a:rPr>
              <a:t>olsalar</a:t>
            </a:r>
            <a:r>
              <a:rPr lang="en-US" sz="3200" dirty="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a:solidFill>
                  <a:srgbClr val="000000"/>
                </a:solidFill>
              </a:rPr>
              <a:t>bunga</a:t>
            </a:r>
            <a:r>
              <a:rPr lang="en-US" sz="3200" dirty="0">
                <a:solidFill>
                  <a:srgbClr val="000000"/>
                </a:solidFill>
              </a:rPr>
              <a:t> </a:t>
            </a:r>
            <a:r>
              <a:rPr lang="en-US" sz="3200" dirty="0" err="1">
                <a:solidFill>
                  <a:srgbClr val="000000"/>
                </a:solidFill>
              </a:rPr>
              <a:t>erishsalar</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muassasasidagi</a:t>
            </a:r>
            <a:r>
              <a:rPr lang="en-US" sz="3200" dirty="0">
                <a:solidFill>
                  <a:srgbClr val="000000"/>
                </a:solidFill>
              </a:rPr>
              <a:t> </a:t>
            </a:r>
            <a:r>
              <a:rPr lang="en-US" sz="3200" dirty="0" err="1" smtClean="0">
                <a:solidFill>
                  <a:srgbClr val="000000"/>
                </a:solidFill>
              </a:rPr>
              <a:t>tarbiyaviy</a:t>
            </a:r>
            <a:r>
              <a:rPr lang="en-US" sz="3200" dirty="0" smtClean="0">
                <a:solidFill>
                  <a:srgbClr val="000000"/>
                </a:solidFill>
              </a:rPr>
              <a:t> </a:t>
            </a:r>
            <a:r>
              <a:rPr lang="en-US" sz="3200" dirty="0" err="1">
                <a:solidFill>
                  <a:srgbClr val="000000"/>
                </a:solidFill>
              </a:rPr>
              <a:t>ishlarni</a:t>
            </a:r>
            <a:r>
              <a:rPr lang="en-US" sz="3200" dirty="0">
                <a:solidFill>
                  <a:srgbClr val="000000"/>
                </a:solidFill>
              </a:rPr>
              <a:t> </a:t>
            </a:r>
            <a:r>
              <a:rPr lang="en-US" sz="3200" dirty="0" err="1">
                <a:solidFill>
                  <a:srgbClr val="000000"/>
                </a:solidFill>
              </a:rPr>
              <a:t>samarali</a:t>
            </a:r>
            <a:r>
              <a:rPr lang="en-US" sz="3200" dirty="0">
                <a:solidFill>
                  <a:srgbClr val="000000"/>
                </a:solidFill>
              </a:rPr>
              <a:t> </a:t>
            </a:r>
            <a:r>
              <a:rPr lang="en-US" sz="3200" dirty="0" err="1">
                <a:solidFill>
                  <a:srgbClr val="000000"/>
                </a:solidFill>
              </a:rPr>
              <a:t>tashkil</a:t>
            </a:r>
            <a:r>
              <a:rPr lang="en-US" sz="3200" dirty="0">
                <a:solidFill>
                  <a:srgbClr val="000000"/>
                </a:solidFill>
              </a:rPr>
              <a:t> eta </a:t>
            </a:r>
            <a:r>
              <a:rPr lang="en-US" sz="3200" dirty="0" err="1">
                <a:solidFill>
                  <a:srgbClr val="000000"/>
                </a:solidFill>
              </a:rPr>
              <a:t>oladilar</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3406781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581128"/>
            <a:ext cx="8305800" cy="1143000"/>
          </a:xfrm>
        </p:spPr>
        <p:txBody>
          <a:bodyPr>
            <a:noAutofit/>
          </a:bodyPr>
          <a:lstStyle/>
          <a:p>
            <a:r>
              <a:rPr lang="en-US" sz="3200" dirty="0" smtClean="0">
                <a:solidFill>
                  <a:srgbClr val="000000"/>
                </a:solidFill>
              </a:rPr>
              <a:t>1. </a:t>
            </a:r>
            <a:r>
              <a:rPr lang="en-US" sz="3200" dirty="0" err="1" smtClean="0">
                <a:solidFill>
                  <a:srgbClr val="000000"/>
                </a:solidFill>
              </a:rPr>
              <a:t>Tarbiya</a:t>
            </a:r>
            <a:r>
              <a:rPr lang="en-US" sz="3200" dirty="0" smtClean="0">
                <a:solidFill>
                  <a:srgbClr val="000000"/>
                </a:solidFill>
              </a:rPr>
              <a:t> </a:t>
            </a:r>
            <a:r>
              <a:rPr lang="en-US" sz="3200" dirty="0" err="1" smtClean="0">
                <a:solidFill>
                  <a:srgbClr val="000000"/>
                </a:solidFill>
              </a:rPr>
              <a:t>atamasi</a:t>
            </a:r>
            <a:r>
              <a:rPr lang="en-US" sz="3200" dirty="0" smtClean="0">
                <a:solidFill>
                  <a:srgbClr val="000000"/>
                </a:solidFill>
              </a:rPr>
              <a:t> </a:t>
            </a:r>
            <a:r>
              <a:rPr lang="en-US" sz="3200" dirty="0" err="1">
                <a:solidFill>
                  <a:srgbClr val="000000"/>
                </a:solidFill>
              </a:rPr>
              <a:t>qanday</a:t>
            </a:r>
            <a:r>
              <a:rPr lang="en-US" sz="3200" dirty="0">
                <a:solidFill>
                  <a:srgbClr val="000000"/>
                </a:solidFill>
              </a:rPr>
              <a:t> </a:t>
            </a:r>
            <a:r>
              <a:rPr lang="en-US" sz="3200" dirty="0" err="1">
                <a:solidFill>
                  <a:srgbClr val="000000"/>
                </a:solidFill>
              </a:rPr>
              <a:t>ma'noni</a:t>
            </a:r>
            <a:r>
              <a:rPr lang="en-US" sz="3200" dirty="0">
                <a:solidFill>
                  <a:srgbClr val="000000"/>
                </a:solidFill>
              </a:rPr>
              <a:t> </a:t>
            </a:r>
            <a:r>
              <a:rPr lang="en-US" sz="3200" dirty="0" err="1">
                <a:solidFill>
                  <a:srgbClr val="000000"/>
                </a:solidFill>
              </a:rPr>
              <a:t>bildiradi</a:t>
            </a:r>
            <a:r>
              <a:rPr lang="en-US" sz="3200" dirty="0">
                <a:solidFill>
                  <a:srgbClr val="000000"/>
                </a:solidFill>
              </a:rPr>
              <a:t>?</a:t>
            </a:r>
            <a:br>
              <a:rPr lang="en-US" sz="3200" dirty="0">
                <a:solidFill>
                  <a:srgbClr val="000000"/>
                </a:solidFill>
              </a:rPr>
            </a:br>
            <a:r>
              <a:rPr lang="en-US" sz="3200" dirty="0">
                <a:solidFill>
                  <a:srgbClr val="000000"/>
                </a:solidFill>
              </a:rPr>
              <a:t>2. </a:t>
            </a:r>
            <a:r>
              <a:rPr lang="en-US" sz="3200" dirty="0" err="1">
                <a:solidFill>
                  <a:srgbClr val="000000"/>
                </a:solidFill>
              </a:rPr>
              <a:t>Tarbiya</a:t>
            </a: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ijtimoiylashuv</a:t>
            </a:r>
            <a:r>
              <a:rPr lang="en-US" sz="3200" dirty="0">
                <a:solidFill>
                  <a:srgbClr val="000000"/>
                </a:solidFill>
              </a:rPr>
              <a:t> </a:t>
            </a:r>
            <a:r>
              <a:rPr lang="en-US" sz="3200" dirty="0" err="1">
                <a:solidFill>
                  <a:srgbClr val="000000"/>
                </a:solidFill>
              </a:rPr>
              <a:t>orasidagi</a:t>
            </a:r>
            <a:r>
              <a:rPr lang="en-US" sz="3200" dirty="0">
                <a:solidFill>
                  <a:srgbClr val="000000"/>
                </a:solidFill>
              </a:rPr>
              <a:t> </a:t>
            </a:r>
            <a:r>
              <a:rPr lang="en-US" sz="3200" dirty="0" err="1">
                <a:solidFill>
                  <a:srgbClr val="000000"/>
                </a:solidFill>
              </a:rPr>
              <a:t>aloqadorlikni</a:t>
            </a:r>
            <a:r>
              <a:rPr lang="en-US" sz="3200" dirty="0">
                <a:solidFill>
                  <a:srgbClr val="000000"/>
                </a:solidFill>
              </a:rPr>
              <a:t> </a:t>
            </a:r>
            <a:r>
              <a:rPr lang="en-US" sz="3200" dirty="0" err="1">
                <a:solidFill>
                  <a:srgbClr val="000000"/>
                </a:solidFill>
              </a:rPr>
              <a:t>izohlang</a:t>
            </a:r>
            <a:r>
              <a:rPr lang="en-US" sz="3200" dirty="0">
                <a:solidFill>
                  <a:srgbClr val="000000"/>
                </a:solidFill>
              </a:rPr>
              <a:t>.</a:t>
            </a:r>
            <a:r>
              <a:rPr lang="en-US" sz="3200" dirty="0" smtClean="0">
                <a:solidFill>
                  <a:srgbClr val="000000"/>
                </a:solidFill>
              </a:rPr>
              <a:t/>
            </a:r>
            <a:br>
              <a:rPr lang="en-US" sz="3200" dirty="0" smtClean="0">
                <a:solidFill>
                  <a:srgbClr val="000000"/>
                </a:solidFill>
              </a:rPr>
            </a:br>
            <a:r>
              <a:rPr lang="en-US" sz="3200" dirty="0" smtClean="0">
                <a:solidFill>
                  <a:srgbClr val="000000"/>
                </a:solidFill>
              </a:rPr>
              <a:t>3. </a:t>
            </a:r>
            <a:r>
              <a:rPr lang="en-US" sz="3200" dirty="0" err="1">
                <a:solidFill>
                  <a:srgbClr val="000000"/>
                </a:solidFill>
              </a:rPr>
              <a:t>Tarbiya</a:t>
            </a:r>
            <a:r>
              <a:rPr lang="en-US" sz="3200" dirty="0">
                <a:solidFill>
                  <a:srgbClr val="000000"/>
                </a:solidFill>
              </a:rPr>
              <a:t> </a:t>
            </a:r>
            <a:r>
              <a:rPr lang="en-US" sz="3200" dirty="0" err="1">
                <a:solidFill>
                  <a:srgbClr val="000000"/>
                </a:solidFill>
              </a:rPr>
              <a:t>jarayonining</a:t>
            </a:r>
            <a:r>
              <a:rPr lang="en-US" sz="3200" dirty="0">
                <a:solidFill>
                  <a:srgbClr val="000000"/>
                </a:solidFill>
              </a:rPr>
              <a:t> </a:t>
            </a:r>
            <a:r>
              <a:rPr lang="en-US" sz="3200" dirty="0" err="1">
                <a:solidFill>
                  <a:srgbClr val="000000"/>
                </a:solidFill>
              </a:rPr>
              <a:t>qanday</a:t>
            </a:r>
            <a:r>
              <a:rPr lang="en-US" sz="3200" dirty="0">
                <a:solidFill>
                  <a:srgbClr val="000000"/>
                </a:solidFill>
              </a:rPr>
              <a:t> </a:t>
            </a:r>
            <a:r>
              <a:rPr lang="en-US" sz="3200" dirty="0" err="1">
                <a:solidFill>
                  <a:srgbClr val="000000"/>
                </a:solidFill>
              </a:rPr>
              <a:t>asosiy</a:t>
            </a:r>
            <a:r>
              <a:rPr lang="en-US" sz="3200" dirty="0">
                <a:solidFill>
                  <a:srgbClr val="000000"/>
                </a:solidFill>
              </a:rPr>
              <a:t> </a:t>
            </a:r>
            <a:r>
              <a:rPr lang="en-US" sz="3200" dirty="0" err="1">
                <a:solidFill>
                  <a:srgbClr val="000000"/>
                </a:solidFill>
              </a:rPr>
              <a:t>xususiyatlari</a:t>
            </a:r>
            <a:r>
              <a:rPr lang="en-US" sz="3200" dirty="0">
                <a:solidFill>
                  <a:srgbClr val="000000"/>
                </a:solidFill>
              </a:rPr>
              <a:t> </a:t>
            </a:r>
            <a:r>
              <a:rPr lang="en-US" sz="3200" dirty="0" err="1">
                <a:solidFill>
                  <a:srgbClr val="000000"/>
                </a:solidFill>
              </a:rPr>
              <a:t>mavjud</a:t>
            </a:r>
            <a:r>
              <a:rPr lang="en-US" sz="3200" dirty="0">
                <a:solidFill>
                  <a:srgbClr val="000000"/>
                </a:solidFill>
              </a:rPr>
              <a:t>?</a:t>
            </a:r>
            <a:br>
              <a:rPr lang="en-US" sz="3200" dirty="0">
                <a:solidFill>
                  <a:srgbClr val="000000"/>
                </a:solidFill>
              </a:rPr>
            </a:br>
            <a:r>
              <a:rPr lang="pt-BR" sz="3200" dirty="0">
                <a:solidFill>
                  <a:srgbClr val="000000"/>
                </a:solidFill>
              </a:rPr>
              <a:t>4</a:t>
            </a:r>
            <a:r>
              <a:rPr lang="pt-BR" sz="3200" dirty="0" smtClean="0">
                <a:solidFill>
                  <a:srgbClr val="000000"/>
                </a:solidFill>
              </a:rPr>
              <a:t>. </a:t>
            </a:r>
            <a:r>
              <a:rPr lang="pt-BR" sz="3200" dirty="0">
                <a:solidFill>
                  <a:srgbClr val="000000"/>
                </a:solidFill>
              </a:rPr>
              <a:t>Pedagogik tizim va </a:t>
            </a:r>
            <a:r>
              <a:rPr lang="pt-BR" sz="3200" dirty="0" smtClean="0">
                <a:solidFill>
                  <a:srgbClr val="000000"/>
                </a:solidFill>
              </a:rPr>
              <a:t>jarayon </a:t>
            </a:r>
            <a:r>
              <a:rPr lang="pt-BR" sz="3200" dirty="0">
                <a:solidFill>
                  <a:srgbClr val="000000"/>
                </a:solidFill>
              </a:rPr>
              <a:t>elementlarini tushuntiring.</a:t>
            </a:r>
            <a:endParaRPr lang="ru-RU" sz="3200" dirty="0">
              <a:solidFill>
                <a:srgbClr val="000000"/>
              </a:solidFill>
            </a:endParaRPr>
          </a:p>
        </p:txBody>
      </p:sp>
      <p:sp>
        <p:nvSpPr>
          <p:cNvPr id="4" name="Заголовок 1"/>
          <p:cNvSpPr txBox="1">
            <a:spLocks/>
          </p:cNvSpPr>
          <p:nvPr/>
        </p:nvSpPr>
        <p:spPr>
          <a:xfrm>
            <a:off x="1547664" y="779806"/>
            <a:ext cx="5616624"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dirty="0" err="1" smtClean="0"/>
              <a:t>Mustahkamlash</a:t>
            </a:r>
            <a:r>
              <a:rPr lang="en-US" sz="3200" dirty="0" smtClean="0"/>
              <a:t> </a:t>
            </a:r>
            <a:r>
              <a:rPr lang="en-US" sz="3200" dirty="0" err="1" smtClean="0"/>
              <a:t>uchun</a:t>
            </a:r>
            <a:r>
              <a:rPr lang="en-US" sz="3200" dirty="0" smtClean="0"/>
              <a:t> </a:t>
            </a:r>
            <a:r>
              <a:rPr lang="en-US" sz="3200" dirty="0" err="1" smtClean="0"/>
              <a:t>savollar</a:t>
            </a:r>
            <a:r>
              <a:rPr lang="en-US" sz="3200" dirty="0" smtClean="0"/>
              <a:t>:</a:t>
            </a:r>
            <a:endParaRPr lang="ru-RU" sz="3200" dirty="0"/>
          </a:p>
        </p:txBody>
      </p:sp>
    </p:spTree>
    <p:extLst>
      <p:ext uri="{BB962C8B-B14F-4D97-AF65-F5344CB8AC3E}">
        <p14:creationId xmlns:p14="http://schemas.microsoft.com/office/powerpoint/2010/main" val="3834066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1056</TotalTime>
  <Words>501</Words>
  <Application>Microsoft Office PowerPoint</Application>
  <PresentationFormat>Экран (4:3)</PresentationFormat>
  <Paragraphs>43</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Поток</vt:lpstr>
      <vt:lpstr>UMUMIY PEDAGOGIKA VA SHAXSIY RIVOJLANISH</vt:lpstr>
      <vt:lpstr>      7- Mavzu:      Tarbiya nazariyasi. Tarbiya jarayonining mazmuni.   1. Tarbiya jarayoni tarbiya nazariyasining predmeti sifatida. 2. Tarbiyaning umumiy konsepsiyalari. 3. Tarbiya jarayoni mohiyati 4. Tarbiya jarayoni qonuniyatlari. 5. Tarbiya jarayoni prinsiplari.</vt:lpstr>
      <vt:lpstr>Tarbiya keng ijtimoiy ma'noda — ijtimoiy madaniy  tajribalarni, me'yor va qadriyatlami avloddan avlodga o'tishini ifodalaydi. Tarbiyaning ushbu ma'nosi sotsiologiya va boshqa xulq-atvor to'g'risidagi (falsafa, psixologiya, pedagogika) fanlardagi shaxsni ijtimoiylashuviga yaqinroq.</vt:lpstr>
      <vt:lpstr>2. Tarbiyaning umumiy konsepsiyalari. </vt:lpstr>
      <vt:lpstr>Nemis mutaxassisi F. V. Kron tarbiyagga bo'lgan olti yondashuvni ko'rsatib o'tgan: Tarbiya - o'ziga xos majburlashdir (Platon); Tarbiya - hayot davomida bolaga yordam  berish (Pestalotsi); Tarbiya - bolani erkin rivojlanishi uchun sharoit yaratish (Russo); Tarbiya - bolani nazorat va boshqarish (Gerbart); Tarbiya - bolani tajrabali va katta odamlar tomonidan rahbarlik qilish; Tarbiya - belgilangan me'yorlarni ishlab chiqarish (bixeviorizm).</vt:lpstr>
      <vt:lpstr>3. Tarbiya jarayoni mohiyati</vt:lpstr>
      <vt:lpstr>Презентация PowerPoint</vt:lpstr>
      <vt:lpstr>Amerikalik olim K.Rodgers tarbiya jarayoni tuzilishini quyidagicha ifodalaydi:  1. Tarbiyachi tarbiya maqsadini qo'yadi-tarbiyalanuvchi esa maqsadni qabul qilib, anglaydi. 2. Tarbiyachi tarbiya mazmunini aniqlaydi-tarbiyalanuvchi esa ma'lumotlarni qabul qiladi. 3. Tarbiyachi tarbiya shaklini, metodlarini tanlaydi- tarbiyalanuvchi esa faoliyatda faol ishtirok etadi. 4. Tarbiyachi tarbiyaviy t a'sir natijalarini baholaydi, tarbiyalanuvchi esa o'z xatti-harakadarini baholaydi. Pedagogik tizimda ta’lim , tarbiya, rivojlanish jarayonlari o'zaro bog'liqlikda kechadi.</vt:lpstr>
      <vt:lpstr>Pedagogik tizim tuzilishi — bu pedagogik tizim komponentlariga mos keluvchi, qismlar yig'indisi hisoblanadi. Pedagogik jarayon komponentlarini   quyidagilar tashkil qiladi: maqsadli — tarbiya maqsadini aniqlash; mazmuniy — tarbiya mazmunini ishlab chiqish;</vt:lpstr>
      <vt:lpstr>Qonuniyat — tushunchasi qonun tushunchasiga yaqin bo’lib, tizimdagi o'zgarishlarga yo'naltirilgan va tendensiyalarini ta'minlovchi takrorlanib turuvchi ichki boglanishlardir. Qonun mazmuniga ko'ra o'zaro aloqadorlikni ifodalaydi. Qonun jarayon tomonlarini, hodisalar orasidagi obyektiv, mavjud aloqalarni aniqlash sifatida namoyon bo'ladi. Tarbiya jarayonidagi bunday aloqalar bilimlarga tayangan holda uni tushunishga, tasvirlashga, tashkil etishga yordam beradi.</vt:lpstr>
      <vt:lpstr>Pedagogikada qonun tushunchasi bilan birgalikda tarbiya prinsipi tushunchasi aloqadorlikda o'rganiladi. Tarbiya prinsipi — bu qonunga asoslangan tarbiyaga bo'lgan asosiy talab, pedagog harakatlarini aniqlovchi bosh g'oya   hisoblanadi. Tarbiya qonuniyatlari orasida tarbiyani ijtimoiy hodisa sifatida va pedagogik jarayon sifatida xarakterlovchi umumiy qonuniyatiar mavjud. Bu qonunlar ta'lim va tarbiya munosabatiarni ko'rsatadi.</vt:lpstr>
      <vt:lpstr>5. Tarbiya jarayoni prinsiplari.</vt:lpstr>
      <vt:lpstr>Презентация PowerPoint</vt:lpstr>
      <vt:lpstr>Tarbiyani xulq-atvor normalarini, jamiyat qadriyatlarini o'zlashtirishga yo'nalganligi prinsipi. Ushbu prinsipga amal qilish birinchidan, shaxs shakllanishi, madaniyat elementlarini, insoniy, milhy qadriyatlarni o'zlashtirish jarayonida amalga oshishini, ikkinchidan, tarbiya va madaniyatning o'zaro aloqadorligini ifodalaydi.</vt:lpstr>
      <vt:lpstr>Pedagogik rahbarlikni tarbiyalanuvchilarni tashabbuskorligi va mustaqilligi bilan uyg'unligi prinsipi. Tarbiya aniqlanishi bo'yicha tarbiyalanuvchilar faoliyatini boshqarish hisoblanadi. Tarbiyalachilar tarbiyalanuvchilarda tashabbuskorligini, ijokorligini, mustaqilhgini ta'minlanishi uchun sharoit yarata olsalar va bunga erishsalar ta'lim muassasasidagi tarbiyaviy ishlarni samarali tashkil eta oladilar.</vt:lpstr>
      <vt:lpstr>1. Tarbiya atamasi qanday ma'noni bildiradi? 2. Tarbiya, ta'lim va ijtimoiylashuv orasidagi aloqadorlikni izohlang. 3. Tarbiya jarayonining qanday asosiy xususiyatlari mavjud? 4. Pedagogik tizim va jarayon elementlarini tushuntiring.</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88</cp:revision>
  <dcterms:created xsi:type="dcterms:W3CDTF">2017-09-17T08:11:07Z</dcterms:created>
  <dcterms:modified xsi:type="dcterms:W3CDTF">2017-10-25T09:46:34Z</dcterms:modified>
</cp:coreProperties>
</file>