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24"/>
  </p:notesMasterIdLst>
  <p:sldIdLst>
    <p:sldId id="288" r:id="rId2"/>
    <p:sldId id="257" r:id="rId3"/>
    <p:sldId id="303" r:id="rId4"/>
    <p:sldId id="304" r:id="rId5"/>
    <p:sldId id="305" r:id="rId6"/>
    <p:sldId id="307" r:id="rId7"/>
    <p:sldId id="308" r:id="rId8"/>
    <p:sldId id="309" r:id="rId9"/>
    <p:sldId id="310" r:id="rId10"/>
    <p:sldId id="311" r:id="rId11"/>
    <p:sldId id="312" r:id="rId12"/>
    <p:sldId id="313" r:id="rId13"/>
    <p:sldId id="314" r:id="rId14"/>
    <p:sldId id="315" r:id="rId15"/>
    <p:sldId id="316" r:id="rId16"/>
    <p:sldId id="317" r:id="rId17"/>
    <p:sldId id="318" r:id="rId18"/>
    <p:sldId id="319" r:id="rId19"/>
    <p:sldId id="320" r:id="rId20"/>
    <p:sldId id="321" r:id="rId21"/>
    <p:sldId id="302" r:id="rId22"/>
    <p:sldId id="271" r:id="rId2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35" autoAdjust="0"/>
    <p:restoredTop sz="94660"/>
  </p:normalViewPr>
  <p:slideViewPr>
    <p:cSldViewPr>
      <p:cViewPr varScale="1">
        <p:scale>
          <a:sx n="69" d="100"/>
          <a:sy n="69" d="100"/>
        </p:scale>
        <p:origin x="-1410"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71B9012-D16F-4217-8588-5111BC401EE9}" type="datetimeFigureOut">
              <a:rPr lang="ru-RU" smtClean="0"/>
              <a:t>28.10.2017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CDE46BA-FAEE-409A-98A2-676846857617}" type="slidenum">
              <a:rPr lang="ru-RU" smtClean="0"/>
              <a:t>‹#›</a:t>
            </a:fld>
            <a:endParaRPr lang="ru-RU"/>
          </a:p>
        </p:txBody>
      </p:sp>
    </p:spTree>
    <p:extLst>
      <p:ext uri="{BB962C8B-B14F-4D97-AF65-F5344CB8AC3E}">
        <p14:creationId xmlns:p14="http://schemas.microsoft.com/office/powerpoint/2010/main" val="2263982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290123C9-D1DF-4A30-A5BA-1CEAB50718E5}" type="datetimeFigureOut">
              <a:rPr lang="ru-RU" smtClean="0"/>
              <a:t>28.10.2017</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28.10.2017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290123C9-D1DF-4A30-A5BA-1CEAB50718E5}" type="datetimeFigureOut">
              <a:rPr lang="ru-RU" smtClean="0"/>
              <a:t>28.10.2017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290123C9-D1DF-4A30-A5BA-1CEAB50718E5}" type="datetimeFigureOut">
              <a:rPr lang="ru-RU" smtClean="0"/>
              <a:t>28.10.2017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290123C9-D1DF-4A30-A5BA-1CEAB50718E5}" type="datetimeFigureOut">
              <a:rPr lang="ru-RU" smtClean="0"/>
              <a:t>28.10.2017</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290123C9-D1DF-4A30-A5BA-1CEAB50718E5}" type="datetimeFigureOut">
              <a:rPr lang="ru-RU" smtClean="0"/>
              <a:t>28.10.2017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0123C9-D1DF-4A30-A5BA-1CEAB50718E5}" type="datetimeFigureOut">
              <a:rPr lang="ru-RU" smtClean="0"/>
              <a:t>28.10.2017</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290123C9-D1DF-4A30-A5BA-1CEAB50718E5}" type="datetimeFigureOut">
              <a:rPr lang="ru-RU" smtClean="0"/>
              <a:t>28.10.2017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290123C9-D1DF-4A30-A5BA-1CEAB50718E5}" type="datetimeFigureOut">
              <a:rPr lang="ru-RU" smtClean="0"/>
              <a:t>28.10.2017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7FEBEB9E-9D2B-49D9-A8B4-929B47587E81}"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28.10.2017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28.10.2017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290123C9-D1DF-4A30-A5BA-1CEAB50718E5}" type="datetimeFigureOut">
              <a:rPr lang="ru-RU" smtClean="0"/>
              <a:t>28.10.2017</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EBEB9E-9D2B-49D9-A8B4-929B47587E81}"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99592" y="2708920"/>
            <a:ext cx="7772400" cy="1470025"/>
          </a:xfrm>
        </p:spPr>
        <p:txBody>
          <a:bodyPr>
            <a:normAutofit fontScale="90000"/>
          </a:bodyPr>
          <a:lstStyle/>
          <a:p>
            <a:r>
              <a:rPr lang="en-US" b="1" dirty="0" smtClean="0">
                <a:solidFill>
                  <a:schemeClr val="bg1"/>
                </a:solidFill>
              </a:rPr>
              <a:t>UMUMIY PEDAGOGIKA VA SHAXSIY RIVOJLANISH</a:t>
            </a:r>
            <a:endParaRPr lang="ru-RU" b="1" dirty="0">
              <a:solidFill>
                <a:schemeClr val="bg1"/>
              </a:solidFill>
            </a:endParaRPr>
          </a:p>
        </p:txBody>
      </p:sp>
      <p:sp>
        <p:nvSpPr>
          <p:cNvPr id="3" name="Подзаголовок 2"/>
          <p:cNvSpPr>
            <a:spLocks noGrp="1"/>
          </p:cNvSpPr>
          <p:nvPr>
            <p:ph type="subTitle" idx="1"/>
          </p:nvPr>
        </p:nvSpPr>
        <p:spPr>
          <a:xfrm>
            <a:off x="4644008" y="6093296"/>
            <a:ext cx="4240560" cy="672480"/>
          </a:xfrm>
        </p:spPr>
        <p:txBody>
          <a:bodyPr>
            <a:noAutofit/>
          </a:bodyPr>
          <a:lstStyle/>
          <a:p>
            <a:r>
              <a:rPr lang="en-US" sz="2400" b="1" i="1" dirty="0" smtClean="0">
                <a:solidFill>
                  <a:schemeClr val="bg1"/>
                </a:solidFill>
                <a:latin typeface="+mj-lt"/>
              </a:rPr>
              <a:t>Teacher: </a:t>
            </a:r>
            <a:r>
              <a:rPr lang="en-US" sz="2400" b="1" i="1" dirty="0" err="1" smtClean="0">
                <a:solidFill>
                  <a:schemeClr val="bg1"/>
                </a:solidFill>
                <a:latin typeface="+mj-lt"/>
              </a:rPr>
              <a:t>Otabek</a:t>
            </a:r>
            <a:r>
              <a:rPr lang="en-US" sz="2400" b="1" i="1" dirty="0" smtClean="0">
                <a:solidFill>
                  <a:schemeClr val="bg1"/>
                </a:solidFill>
                <a:latin typeface="+mj-lt"/>
              </a:rPr>
              <a:t> </a:t>
            </a:r>
            <a:r>
              <a:rPr lang="en-US" sz="2400" b="1" i="1" dirty="0" err="1" smtClean="0">
                <a:solidFill>
                  <a:schemeClr val="bg1"/>
                </a:solidFill>
                <a:latin typeface="+mj-lt"/>
              </a:rPr>
              <a:t>Bazarov</a:t>
            </a:r>
            <a:endParaRPr lang="ru-RU" sz="2400" b="1" i="1" dirty="0">
              <a:solidFill>
                <a:schemeClr val="bg1"/>
              </a:solidFill>
              <a:latin typeface="+mj-lt"/>
            </a:endParaRPr>
          </a:p>
        </p:txBody>
      </p:sp>
    </p:spTree>
    <p:extLst>
      <p:ext uri="{BB962C8B-B14F-4D97-AF65-F5344CB8AC3E}">
        <p14:creationId xmlns:p14="http://schemas.microsoft.com/office/powerpoint/2010/main" val="24819800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3933056"/>
            <a:ext cx="8305800" cy="1143000"/>
          </a:xfrm>
        </p:spPr>
        <p:txBody>
          <a:bodyPr>
            <a:noAutofit/>
          </a:bodyPr>
          <a:lstStyle/>
          <a:p>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smtClean="0">
                <a:cs typeface="Arial" pitchFamily="34" charset="0"/>
              </a:rPr>
              <a:t>8- </a:t>
            </a:r>
            <a:r>
              <a:rPr lang="en-US" sz="3200" dirty="0" err="1" smtClean="0">
                <a:cs typeface="Arial" pitchFamily="34" charset="0"/>
              </a:rPr>
              <a:t>Mavzu</a:t>
            </a:r>
            <a:r>
              <a:rPr lang="en-US" sz="3200" dirty="0" smtClean="0">
                <a:cs typeface="Arial" pitchFamily="34" charset="0"/>
              </a:rPr>
              <a:t>:    </a:t>
            </a:r>
            <a:br>
              <a:rPr lang="en-US" sz="3200" dirty="0" smtClean="0">
                <a:cs typeface="Arial" pitchFamily="34" charset="0"/>
              </a:rPr>
            </a:br>
            <a:r>
              <a:rPr lang="ru-RU" sz="3200" b="1" dirty="0" smtClean="0"/>
              <a:t> </a:t>
            </a:r>
            <a:r>
              <a:rPr lang="en-US" sz="3200" b="1" dirty="0" err="1"/>
              <a:t>Tarbiya</a:t>
            </a:r>
            <a:r>
              <a:rPr lang="en-US" sz="3200" b="1" dirty="0"/>
              <a:t> </a:t>
            </a:r>
            <a:r>
              <a:rPr lang="en-US" sz="3200" b="1" dirty="0" err="1"/>
              <a:t>metodlari</a:t>
            </a:r>
            <a:r>
              <a:rPr lang="en-US" sz="3200" b="1" dirty="0"/>
              <a:t> </a:t>
            </a:r>
            <a:r>
              <a:rPr lang="en-US" sz="3200" b="1" dirty="0" err="1"/>
              <a:t>va</a:t>
            </a:r>
            <a:r>
              <a:rPr lang="en-US" sz="3200" b="1" dirty="0"/>
              <a:t> </a:t>
            </a:r>
            <a:r>
              <a:rPr lang="en-US" sz="3200" b="1" dirty="0" err="1"/>
              <a:t>vositalari</a:t>
            </a:r>
            <a:r>
              <a:rPr lang="uz-Cyrl-UZ" sz="3200" b="1" dirty="0" smtClean="0"/>
              <a:t> </a:t>
            </a:r>
            <a:r>
              <a:rPr lang="en-US" sz="3200" b="1" dirty="0" smtClean="0"/>
              <a:t/>
            </a:r>
            <a:br>
              <a:rPr lang="en-US" sz="3200" b="1" dirty="0" smtClean="0"/>
            </a:br>
            <a:r>
              <a:rPr lang="en-US" sz="3200" dirty="0" smtClean="0"/>
              <a:t/>
            </a:r>
            <a:br>
              <a:rPr lang="en-US" sz="3200" dirty="0" smtClean="0"/>
            </a:br>
            <a:r>
              <a:rPr lang="en-US" sz="3200" dirty="0" smtClean="0"/>
              <a:t>1. </a:t>
            </a:r>
            <a:r>
              <a:rPr lang="en-US" sz="3200" dirty="0" err="1" smtClean="0"/>
              <a:t>Tarbiya</a:t>
            </a:r>
            <a:r>
              <a:rPr lang="en-US" sz="3200" dirty="0" smtClean="0"/>
              <a:t> </a:t>
            </a:r>
            <a:r>
              <a:rPr lang="en-US" sz="3200" dirty="0" err="1"/>
              <a:t>metodlari</a:t>
            </a:r>
            <a:r>
              <a:rPr lang="en-US" sz="3200" dirty="0"/>
              <a:t> </a:t>
            </a:r>
            <a:r>
              <a:rPr lang="en-US" sz="3200" dirty="0" err="1"/>
              <a:t>to'g'risida</a:t>
            </a:r>
            <a:r>
              <a:rPr lang="en-US" sz="3200" dirty="0"/>
              <a:t> </a:t>
            </a:r>
            <a:r>
              <a:rPr lang="en-US" sz="3200" dirty="0" err="1" smtClean="0"/>
              <a:t>tushuncha</a:t>
            </a:r>
            <a:r>
              <a:rPr lang="en-US" sz="3200" dirty="0"/>
              <a:t/>
            </a:r>
            <a:br>
              <a:rPr lang="en-US" sz="3200" dirty="0"/>
            </a:br>
            <a:r>
              <a:rPr lang="en-US" sz="3200" dirty="0" smtClean="0"/>
              <a:t>2. </a:t>
            </a:r>
            <a:r>
              <a:rPr lang="en-US" sz="3200" dirty="0" err="1"/>
              <a:t>Tarbiya</a:t>
            </a:r>
            <a:r>
              <a:rPr lang="en-US" sz="3200" dirty="0"/>
              <a:t> </a:t>
            </a:r>
            <a:r>
              <a:rPr lang="en-US" sz="3200" dirty="0" err="1"/>
              <a:t>metodlari</a:t>
            </a:r>
            <a:r>
              <a:rPr lang="en-US" sz="3200" dirty="0"/>
              <a:t> </a:t>
            </a:r>
            <a:r>
              <a:rPr lang="en-US" sz="3200" dirty="0" err="1" smtClean="0"/>
              <a:t>klassifikatsiyasi</a:t>
            </a:r>
            <a:r>
              <a:rPr lang="en-US" sz="3200" dirty="0"/>
              <a:t/>
            </a:r>
            <a:br>
              <a:rPr lang="en-US" sz="3200" dirty="0"/>
            </a:br>
            <a:r>
              <a:rPr lang="en-US" sz="3200" dirty="0" smtClean="0"/>
              <a:t>3. </a:t>
            </a:r>
            <a:r>
              <a:rPr lang="en-US" sz="3200" dirty="0" err="1"/>
              <a:t>Tarbiya</a:t>
            </a:r>
            <a:r>
              <a:rPr lang="en-US" sz="3200" dirty="0"/>
              <a:t> </a:t>
            </a:r>
            <a:r>
              <a:rPr lang="en-US" sz="3200" dirty="0" err="1"/>
              <a:t>metodlari</a:t>
            </a:r>
            <a:r>
              <a:rPr lang="en-US" sz="3200" dirty="0"/>
              <a:t> </a:t>
            </a:r>
            <a:r>
              <a:rPr lang="en-US" sz="3200" dirty="0" err="1" smtClean="0"/>
              <a:t>tasnifi</a:t>
            </a:r>
            <a:r>
              <a:rPr lang="en-US" sz="3200" dirty="0"/>
              <a:t/>
            </a:r>
            <a:br>
              <a:rPr lang="en-US" sz="3200" dirty="0"/>
            </a:br>
            <a:r>
              <a:rPr lang="en-US" sz="3200" dirty="0" smtClean="0"/>
              <a:t>4. </a:t>
            </a:r>
            <a:r>
              <a:rPr lang="en-US" sz="3200" dirty="0" err="1"/>
              <a:t>Tarbiya</a:t>
            </a:r>
            <a:r>
              <a:rPr lang="en-US" sz="3200" dirty="0"/>
              <a:t> </a:t>
            </a:r>
            <a:r>
              <a:rPr lang="en-US" sz="3200" dirty="0" err="1" smtClean="0"/>
              <a:t>vositalari</a:t>
            </a:r>
            <a:r>
              <a:rPr lang="en-US" sz="3200" dirty="0"/>
              <a:t/>
            </a:r>
            <a:br>
              <a:rPr lang="en-US" sz="3200" dirty="0"/>
            </a:br>
            <a:r>
              <a:rPr lang="en-US" sz="3200" dirty="0" smtClean="0"/>
              <a:t>5. </a:t>
            </a:r>
            <a:r>
              <a:rPr lang="en-US" sz="3200" dirty="0" err="1"/>
              <a:t>Tarbiya</a:t>
            </a:r>
            <a:r>
              <a:rPr lang="en-US" sz="3200" dirty="0"/>
              <a:t> </a:t>
            </a:r>
            <a:r>
              <a:rPr lang="en-US" sz="3200" dirty="0" err="1"/>
              <a:t>shakllari</a:t>
            </a:r>
            <a:r>
              <a:rPr lang="en-US" sz="3200" dirty="0"/>
              <a:t>.</a:t>
            </a:r>
            <a:endParaRPr lang="ru-RU" sz="3200" dirty="0">
              <a:cs typeface="Arial" pitchFamily="34" charset="0"/>
            </a:endParaRPr>
          </a:p>
        </p:txBody>
      </p:sp>
    </p:spTree>
    <p:extLst>
      <p:ext uri="{BB962C8B-B14F-4D97-AF65-F5344CB8AC3E}">
        <p14:creationId xmlns:p14="http://schemas.microsoft.com/office/powerpoint/2010/main" val="1594246994"/>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260648"/>
            <a:ext cx="8305800" cy="1143000"/>
          </a:xfrm>
        </p:spPr>
        <p:txBody>
          <a:bodyPr>
            <a:noAutofit/>
          </a:bodyPr>
          <a:lstStyle/>
          <a:p>
            <a:r>
              <a:rPr lang="en-US" sz="3200" dirty="0"/>
              <a:t>1. </a:t>
            </a:r>
            <a:r>
              <a:rPr lang="en-US" sz="3200" dirty="0" err="1"/>
              <a:t>Tarbiya</a:t>
            </a:r>
            <a:r>
              <a:rPr lang="en-US" sz="3200" dirty="0"/>
              <a:t> </a:t>
            </a:r>
            <a:r>
              <a:rPr lang="en-US" sz="3200" dirty="0" err="1"/>
              <a:t>metodlari</a:t>
            </a:r>
            <a:r>
              <a:rPr lang="en-US" sz="3200" dirty="0"/>
              <a:t> </a:t>
            </a:r>
            <a:r>
              <a:rPr lang="en-US" sz="3200" dirty="0" err="1"/>
              <a:t>to'g'risida</a:t>
            </a:r>
            <a:r>
              <a:rPr lang="en-US" sz="3200" dirty="0"/>
              <a:t> </a:t>
            </a:r>
            <a:r>
              <a:rPr lang="en-US" sz="3200" dirty="0" err="1"/>
              <a:t>tushuncha</a:t>
            </a:r>
            <a:endParaRPr lang="ru-RU" sz="2800" dirty="0"/>
          </a:p>
        </p:txBody>
      </p:sp>
      <p:sp>
        <p:nvSpPr>
          <p:cNvPr id="3" name="Заголовок 1"/>
          <p:cNvSpPr txBox="1">
            <a:spLocks/>
          </p:cNvSpPr>
          <p:nvPr/>
        </p:nvSpPr>
        <p:spPr>
          <a:xfrm>
            <a:off x="299623" y="4190287"/>
            <a:ext cx="8305800" cy="1143000"/>
          </a:xfrm>
          <a:prstGeom prst="rect">
            <a:avLst/>
          </a:prstGeom>
        </p:spPr>
        <p:txBody>
          <a:bodyPr vert="horz" lIns="0" tIns="45720" rIns="0" bIns="0" anchor="b">
            <a:noAutofit/>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just"/>
            <a:r>
              <a:rPr lang="en-US" sz="3200" dirty="0" err="1">
                <a:solidFill>
                  <a:srgbClr val="000000"/>
                </a:solidFill>
              </a:rPr>
              <a:t>Tarbiya</a:t>
            </a:r>
            <a:r>
              <a:rPr lang="en-US" sz="3200" dirty="0">
                <a:solidFill>
                  <a:srgbClr val="000000"/>
                </a:solidFill>
              </a:rPr>
              <a:t> </a:t>
            </a:r>
            <a:r>
              <a:rPr lang="en-US" sz="3200" dirty="0" err="1">
                <a:solidFill>
                  <a:srgbClr val="000000"/>
                </a:solidFill>
              </a:rPr>
              <a:t>nazariyasida</a:t>
            </a:r>
            <a:r>
              <a:rPr lang="en-US" sz="3200" dirty="0">
                <a:solidFill>
                  <a:srgbClr val="000000"/>
                </a:solidFill>
              </a:rPr>
              <a:t> </a:t>
            </a:r>
            <a:r>
              <a:rPr lang="en-US" sz="3200" dirty="0" err="1">
                <a:solidFill>
                  <a:srgbClr val="000000"/>
                </a:solidFill>
              </a:rPr>
              <a:t>tarbiya</a:t>
            </a:r>
            <a:r>
              <a:rPr lang="en-US" sz="3200" dirty="0">
                <a:solidFill>
                  <a:srgbClr val="000000"/>
                </a:solidFill>
              </a:rPr>
              <a:t> </a:t>
            </a:r>
            <a:r>
              <a:rPr lang="en-US" sz="3200" dirty="0" err="1">
                <a:solidFill>
                  <a:srgbClr val="000000"/>
                </a:solidFill>
              </a:rPr>
              <a:t>metodi</a:t>
            </a:r>
            <a:r>
              <a:rPr lang="en-US" sz="3200" dirty="0">
                <a:solidFill>
                  <a:srgbClr val="000000"/>
                </a:solidFill>
              </a:rPr>
              <a:t> - </a:t>
            </a:r>
            <a:r>
              <a:rPr lang="en-US" sz="3200" dirty="0" err="1">
                <a:solidFill>
                  <a:srgbClr val="000000"/>
                </a:solidFill>
              </a:rPr>
              <a:t>tarbiya</a:t>
            </a:r>
            <a:r>
              <a:rPr lang="en-US" sz="3200" dirty="0">
                <a:solidFill>
                  <a:srgbClr val="000000"/>
                </a:solidFill>
              </a:rPr>
              <a:t> </a:t>
            </a:r>
            <a:r>
              <a:rPr lang="en-US" sz="3200" dirty="0" err="1" smtClean="0">
                <a:solidFill>
                  <a:srgbClr val="000000"/>
                </a:solidFill>
              </a:rPr>
              <a:t>vazifalarini</a:t>
            </a:r>
            <a:r>
              <a:rPr lang="en-US" sz="3200" dirty="0">
                <a:solidFill>
                  <a:srgbClr val="000000"/>
                </a:solidFill>
              </a:rPr>
              <a:t> </a:t>
            </a:r>
            <a:r>
              <a:rPr lang="en-US" sz="3200" dirty="0" err="1" smtClean="0">
                <a:solidFill>
                  <a:srgbClr val="000000"/>
                </a:solidFill>
              </a:rPr>
              <a:t>hal</a:t>
            </a:r>
            <a:r>
              <a:rPr lang="en-US" sz="3200" dirty="0" smtClean="0">
                <a:solidFill>
                  <a:srgbClr val="000000"/>
                </a:solidFill>
              </a:rPr>
              <a:t> </a:t>
            </a:r>
            <a:r>
              <a:rPr lang="en-US" sz="3200" dirty="0" err="1" smtClean="0">
                <a:solidFill>
                  <a:srgbClr val="000000"/>
                </a:solidFill>
              </a:rPr>
              <a:t>etishga</a:t>
            </a:r>
            <a:r>
              <a:rPr lang="en-US" sz="3200" dirty="0">
                <a:solidFill>
                  <a:srgbClr val="000000"/>
                </a:solidFill>
              </a:rPr>
              <a:t> </a:t>
            </a:r>
            <a:r>
              <a:rPr lang="en-US" sz="3200" dirty="0" err="1" smtClean="0">
                <a:solidFill>
                  <a:srgbClr val="000000"/>
                </a:solidFill>
              </a:rPr>
              <a:t>yo'naltirilgan</a:t>
            </a:r>
            <a:r>
              <a:rPr lang="en-US" sz="3200" dirty="0">
                <a:solidFill>
                  <a:srgbClr val="000000"/>
                </a:solidFill>
              </a:rPr>
              <a:t>, </a:t>
            </a:r>
            <a:r>
              <a:rPr lang="en-US" sz="3200" dirty="0" err="1">
                <a:solidFill>
                  <a:srgbClr val="000000"/>
                </a:solidFill>
              </a:rPr>
              <a:t>tarbiyachi</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tarbiyalanuvchilarning</a:t>
            </a:r>
            <a:r>
              <a:rPr lang="en-US" sz="3200" dirty="0">
                <a:solidFill>
                  <a:srgbClr val="000000"/>
                </a:solidFill>
              </a:rPr>
              <a:t> </a:t>
            </a:r>
            <a:r>
              <a:rPr lang="en-US" sz="3200" dirty="0" err="1">
                <a:solidFill>
                  <a:srgbClr val="000000"/>
                </a:solidFill>
              </a:rPr>
              <a:t>o'zaro</a:t>
            </a:r>
            <a:r>
              <a:rPr lang="en-US" sz="3200" dirty="0">
                <a:solidFill>
                  <a:srgbClr val="000000"/>
                </a:solidFill>
              </a:rPr>
              <a:t> </a:t>
            </a:r>
            <a:r>
              <a:rPr lang="en-US" sz="3200" dirty="0" err="1">
                <a:solidFill>
                  <a:srgbClr val="000000"/>
                </a:solidFill>
              </a:rPr>
              <a:t>aloqador</a:t>
            </a:r>
            <a:r>
              <a:rPr lang="en-US" sz="3200" dirty="0">
                <a:solidFill>
                  <a:srgbClr val="000000"/>
                </a:solidFill>
              </a:rPr>
              <a:t> </a:t>
            </a:r>
            <a:r>
              <a:rPr lang="en-US" sz="3200" dirty="0" err="1" smtClean="0">
                <a:solidFill>
                  <a:srgbClr val="000000"/>
                </a:solidFill>
              </a:rPr>
              <a:t>faoliyati</a:t>
            </a:r>
            <a:r>
              <a:rPr lang="en-US" sz="3200" dirty="0">
                <a:solidFill>
                  <a:srgbClr val="000000"/>
                </a:solidFill>
              </a:rPr>
              <a:t> </a:t>
            </a:r>
            <a:r>
              <a:rPr lang="en-US" sz="3200" dirty="0" err="1" smtClean="0">
                <a:solidFill>
                  <a:srgbClr val="000000"/>
                </a:solidFill>
              </a:rPr>
              <a:t>yo’li</a:t>
            </a:r>
            <a:r>
              <a:rPr lang="en-US" sz="3200" dirty="0">
                <a:solidFill>
                  <a:srgbClr val="000000"/>
                </a:solidFill>
              </a:rPr>
              <a:t> </a:t>
            </a:r>
            <a:r>
              <a:rPr lang="en-US" sz="3200" dirty="0" smtClean="0">
                <a:solidFill>
                  <a:srgbClr val="000000"/>
                </a:solidFill>
              </a:rPr>
              <a:t> </a:t>
            </a:r>
            <a:r>
              <a:rPr lang="en-US" sz="3200" dirty="0" err="1">
                <a:solidFill>
                  <a:srgbClr val="000000"/>
                </a:solidFill>
              </a:rPr>
              <a:t>ekanligi</a:t>
            </a:r>
            <a:r>
              <a:rPr lang="en-US" sz="3200" dirty="0">
                <a:solidFill>
                  <a:srgbClr val="000000"/>
                </a:solidFill>
              </a:rPr>
              <a:t> </a:t>
            </a:r>
            <a:r>
              <a:rPr lang="en-US" sz="3200" dirty="0" err="1">
                <a:solidFill>
                  <a:srgbClr val="000000"/>
                </a:solidFill>
              </a:rPr>
              <a:t>ta'kidlab</a:t>
            </a:r>
            <a:r>
              <a:rPr lang="en-US" sz="3200" dirty="0">
                <a:solidFill>
                  <a:srgbClr val="000000"/>
                </a:solidFill>
              </a:rPr>
              <a:t> </a:t>
            </a:r>
            <a:r>
              <a:rPr lang="en-US" sz="3200" dirty="0" err="1">
                <a:solidFill>
                  <a:srgbClr val="000000"/>
                </a:solidFill>
              </a:rPr>
              <a:t>o'tilgan</a:t>
            </a:r>
            <a:r>
              <a:rPr lang="en-US" sz="3200" dirty="0">
                <a:solidFill>
                  <a:srgbClr val="000000"/>
                </a:solidFill>
              </a:rPr>
              <a:t>. Bu </a:t>
            </a:r>
            <a:r>
              <a:rPr lang="en-US" sz="3200" dirty="0" err="1">
                <a:solidFill>
                  <a:srgbClr val="000000"/>
                </a:solidFill>
              </a:rPr>
              <a:t>tarbiya</a:t>
            </a:r>
            <a:r>
              <a:rPr lang="en-US" sz="3200" dirty="0">
                <a:solidFill>
                  <a:srgbClr val="000000"/>
                </a:solidFill>
              </a:rPr>
              <a:t> </a:t>
            </a:r>
            <a:r>
              <a:rPr lang="en-US" sz="3200" dirty="0" err="1">
                <a:solidFill>
                  <a:srgbClr val="000000"/>
                </a:solidFill>
              </a:rPr>
              <a:t>jarayonini</a:t>
            </a:r>
            <a:r>
              <a:rPr lang="en-US" sz="3200" dirty="0">
                <a:solidFill>
                  <a:srgbClr val="000000"/>
                </a:solidFill>
              </a:rPr>
              <a:t> </a:t>
            </a:r>
            <a:r>
              <a:rPr lang="en-US" sz="3200" dirty="0" err="1">
                <a:solidFill>
                  <a:srgbClr val="000000"/>
                </a:solidFill>
              </a:rPr>
              <a:t>tarbiyaning</a:t>
            </a:r>
            <a:r>
              <a:rPr lang="en-US" sz="3200" dirty="0">
                <a:solidFill>
                  <a:srgbClr val="000000"/>
                </a:solidFill>
              </a:rPr>
              <a:t> </a:t>
            </a:r>
            <a:r>
              <a:rPr lang="en-US" sz="3200" dirty="0" err="1" smtClean="0">
                <a:solidFill>
                  <a:srgbClr val="000000"/>
                </a:solidFill>
              </a:rPr>
              <a:t>asosiy</a:t>
            </a:r>
            <a:r>
              <a:rPr lang="en-US" sz="3200" dirty="0">
                <a:solidFill>
                  <a:srgbClr val="000000"/>
                </a:solidFill>
              </a:rPr>
              <a:t> </a:t>
            </a:r>
            <a:r>
              <a:rPr lang="en-US" sz="3200" dirty="0" err="1" smtClean="0">
                <a:solidFill>
                  <a:srgbClr val="000000"/>
                </a:solidFill>
              </a:rPr>
              <a:t>qonuniga</a:t>
            </a:r>
            <a:r>
              <a:rPr lang="en-US" sz="3200" dirty="0" smtClean="0">
                <a:solidFill>
                  <a:srgbClr val="000000"/>
                </a:solidFill>
              </a:rPr>
              <a:t> </a:t>
            </a:r>
            <a:r>
              <a:rPr lang="en-US" sz="3200" dirty="0" err="1">
                <a:solidFill>
                  <a:srgbClr val="000000"/>
                </a:solidFill>
              </a:rPr>
              <a:t>mosligini</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o'qituvchi</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o'quvchilarning</a:t>
            </a:r>
            <a:r>
              <a:rPr lang="en-US" sz="3200" dirty="0">
                <a:solidFill>
                  <a:srgbClr val="000000"/>
                </a:solidFill>
              </a:rPr>
              <a:t> </a:t>
            </a:r>
            <a:r>
              <a:rPr lang="en-US" sz="3200" dirty="0" err="1">
                <a:solidFill>
                  <a:srgbClr val="000000"/>
                </a:solidFill>
              </a:rPr>
              <a:t>o'zaro</a:t>
            </a:r>
            <a:r>
              <a:rPr lang="en-US" sz="3200" dirty="0">
                <a:solidFill>
                  <a:srgbClr val="000000"/>
                </a:solidFill>
              </a:rPr>
              <a:t> </a:t>
            </a:r>
            <a:r>
              <a:rPr lang="en-US" sz="3200" dirty="0" err="1">
                <a:solidFill>
                  <a:srgbClr val="000000"/>
                </a:solidFill>
              </a:rPr>
              <a:t>aloqador</a:t>
            </a:r>
            <a:r>
              <a:rPr lang="en-US" sz="3200" dirty="0">
                <a:solidFill>
                  <a:srgbClr val="000000"/>
                </a:solidFill>
              </a:rPr>
              <a:t> </a:t>
            </a:r>
            <a:r>
              <a:rPr lang="en-US" sz="3200" dirty="0" err="1" smtClean="0">
                <a:solidFill>
                  <a:srgbClr val="000000"/>
                </a:solidFill>
              </a:rPr>
              <a:t>faoliyati</a:t>
            </a:r>
            <a:r>
              <a:rPr lang="en-US" sz="3200" dirty="0">
                <a:solidFill>
                  <a:srgbClr val="000000"/>
                </a:solidFill>
              </a:rPr>
              <a:t> </a:t>
            </a:r>
            <a:r>
              <a:rPr lang="en-US" sz="3200" dirty="0" err="1" smtClean="0">
                <a:solidFill>
                  <a:srgbClr val="000000"/>
                </a:solidFill>
              </a:rPr>
              <a:t>sifatida</a:t>
            </a:r>
            <a:r>
              <a:rPr lang="en-US" sz="3200" dirty="0" smtClean="0">
                <a:solidFill>
                  <a:srgbClr val="000000"/>
                </a:solidFill>
              </a:rPr>
              <a:t> </a:t>
            </a:r>
            <a:r>
              <a:rPr lang="en-US" sz="3200" dirty="0" err="1">
                <a:solidFill>
                  <a:srgbClr val="000000"/>
                </a:solidFill>
              </a:rPr>
              <a:t>tushunishni</a:t>
            </a:r>
            <a:r>
              <a:rPr lang="en-US" sz="3200" dirty="0">
                <a:solidFill>
                  <a:srgbClr val="000000"/>
                </a:solidFill>
              </a:rPr>
              <a:t> </a:t>
            </a:r>
            <a:r>
              <a:rPr lang="en-US" sz="3200" dirty="0" err="1">
                <a:solidFill>
                  <a:srgbClr val="000000"/>
                </a:solidFill>
              </a:rPr>
              <a:t>ifodalaydi</a:t>
            </a:r>
            <a:r>
              <a:rPr lang="en-US" sz="3200" dirty="0">
                <a:solidFill>
                  <a:srgbClr val="000000"/>
                </a:solidFill>
              </a:rPr>
              <a:t>.</a:t>
            </a:r>
            <a:endParaRPr lang="ru-RU" sz="2800" dirty="0">
              <a:solidFill>
                <a:srgbClr val="000000"/>
              </a:solidFill>
            </a:endParaRPr>
          </a:p>
        </p:txBody>
      </p:sp>
    </p:spTree>
    <p:extLst>
      <p:ext uri="{BB962C8B-B14F-4D97-AF65-F5344CB8AC3E}">
        <p14:creationId xmlns:p14="http://schemas.microsoft.com/office/powerpoint/2010/main" val="3083703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1844824"/>
            <a:ext cx="8305800" cy="1143000"/>
          </a:xfrm>
        </p:spPr>
        <p:txBody>
          <a:bodyPr>
            <a:noAutofit/>
          </a:bodyPr>
          <a:lstStyle/>
          <a:p>
            <a:pPr algn="just"/>
            <a:r>
              <a:rPr lang="en-US" sz="3200" dirty="0" err="1">
                <a:solidFill>
                  <a:srgbClr val="000000"/>
                </a:solidFill>
              </a:rPr>
              <a:t>Pedagoglar</a:t>
            </a:r>
            <a:r>
              <a:rPr lang="en-US" sz="3200" dirty="0">
                <a:solidFill>
                  <a:srgbClr val="000000"/>
                </a:solidFill>
              </a:rPr>
              <a:t> </a:t>
            </a:r>
            <a:r>
              <a:rPr lang="en-US" sz="3200" dirty="0" err="1">
                <a:solidFill>
                  <a:srgbClr val="000000"/>
                </a:solidFill>
              </a:rPr>
              <a:t>tarbiyalanuvchilarning</a:t>
            </a:r>
            <a:r>
              <a:rPr lang="en-US" sz="3200" dirty="0">
                <a:solidFill>
                  <a:srgbClr val="000000"/>
                </a:solidFill>
              </a:rPr>
              <a:t> </a:t>
            </a:r>
            <a:r>
              <a:rPr lang="en-US" sz="3200" dirty="0" err="1" smtClean="0">
                <a:solidFill>
                  <a:srgbClr val="000000"/>
                </a:solidFill>
              </a:rPr>
              <a:t>turli</a:t>
            </a:r>
            <a:r>
              <a:rPr lang="en-US" sz="3200" dirty="0">
                <a:solidFill>
                  <a:srgbClr val="000000"/>
                </a:solidFill>
              </a:rPr>
              <a:t> </a:t>
            </a:r>
            <a:r>
              <a:rPr lang="en-US" sz="3200" dirty="0" err="1" smtClean="0">
                <a:solidFill>
                  <a:srgbClr val="000000"/>
                </a:solidFill>
              </a:rPr>
              <a:t>faoliyatlarini</a:t>
            </a:r>
            <a:r>
              <a:rPr lang="en-US" sz="3200" dirty="0" smtClean="0">
                <a:solidFill>
                  <a:srgbClr val="000000"/>
                </a:solidFill>
              </a:rPr>
              <a:t> </a:t>
            </a:r>
            <a:r>
              <a:rPr lang="en-US" sz="3200" dirty="0" err="1">
                <a:solidFill>
                  <a:srgbClr val="000000"/>
                </a:solidFill>
              </a:rPr>
              <a:t>tashkil</a:t>
            </a:r>
            <a:r>
              <a:rPr lang="en-US" sz="3200" dirty="0">
                <a:solidFill>
                  <a:srgbClr val="000000"/>
                </a:solidFill>
              </a:rPr>
              <a:t> </a:t>
            </a:r>
            <a:r>
              <a:rPr lang="en-US" sz="3200" dirty="0" err="1" smtClean="0">
                <a:solidFill>
                  <a:srgbClr val="000000"/>
                </a:solidFill>
              </a:rPr>
              <a:t>etib</a:t>
            </a:r>
            <a:r>
              <a:rPr lang="en-US" sz="3200" dirty="0" smtClean="0">
                <a:solidFill>
                  <a:srgbClr val="000000"/>
                </a:solidFill>
              </a:rPr>
              <a:t>. </a:t>
            </a:r>
            <a:r>
              <a:rPr lang="en-US" sz="3200" dirty="0" err="1" smtClean="0">
                <a:solidFill>
                  <a:srgbClr val="000000"/>
                </a:solidFill>
              </a:rPr>
              <a:t>ishontirish</a:t>
            </a:r>
            <a:r>
              <a:rPr lang="en-US" sz="3200" dirty="0">
                <a:solidFill>
                  <a:srgbClr val="000000"/>
                </a:solidFill>
              </a:rPr>
              <a:t>, </a:t>
            </a:r>
            <a:r>
              <a:rPr lang="en-US" sz="3200" dirty="0" err="1">
                <a:solidFill>
                  <a:srgbClr val="000000"/>
                </a:solidFill>
              </a:rPr>
              <a:t>namuna</a:t>
            </a:r>
            <a:r>
              <a:rPr lang="en-US" sz="3200" dirty="0">
                <a:solidFill>
                  <a:srgbClr val="000000"/>
                </a:solidFill>
              </a:rPr>
              <a:t>, </a:t>
            </a:r>
            <a:r>
              <a:rPr lang="en-US" sz="3200" dirty="0" err="1">
                <a:solidFill>
                  <a:srgbClr val="000000"/>
                </a:solidFill>
              </a:rPr>
              <a:t>mashq</a:t>
            </a:r>
            <a:r>
              <a:rPr lang="en-US" sz="3200" dirty="0">
                <a:solidFill>
                  <a:srgbClr val="000000"/>
                </a:solidFill>
              </a:rPr>
              <a:t>, </a:t>
            </a:r>
            <a:r>
              <a:rPr lang="en-US" sz="3200" dirty="0" err="1">
                <a:solidFill>
                  <a:srgbClr val="000000"/>
                </a:solidFill>
              </a:rPr>
              <a:t>talab</a:t>
            </a:r>
            <a:r>
              <a:rPr lang="en-US" sz="3200" dirty="0">
                <a:solidFill>
                  <a:srgbClr val="000000"/>
                </a:solidFill>
              </a:rPr>
              <a:t>, </a:t>
            </a:r>
            <a:r>
              <a:rPr lang="en-US" sz="3200" dirty="0" err="1">
                <a:solidFill>
                  <a:srgbClr val="000000"/>
                </a:solidFill>
              </a:rPr>
              <a:t>jazolash</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rag'batlantirish</a:t>
            </a:r>
            <a:r>
              <a:rPr lang="en-US" sz="3200" dirty="0">
                <a:solidFill>
                  <a:srgbClr val="000000"/>
                </a:solidFill>
              </a:rPr>
              <a:t> </a:t>
            </a:r>
            <a:r>
              <a:rPr lang="en-US" sz="3200" dirty="0" err="1" smtClean="0">
                <a:solidFill>
                  <a:srgbClr val="000000"/>
                </a:solidFill>
              </a:rPr>
              <a:t>orqali</a:t>
            </a:r>
            <a:r>
              <a:rPr lang="en-US" sz="3200" dirty="0">
                <a:solidFill>
                  <a:srgbClr val="000000"/>
                </a:solidFill>
              </a:rPr>
              <a:t> </a:t>
            </a:r>
            <a:r>
              <a:rPr lang="en-US" sz="3200" dirty="0" err="1" smtClean="0">
                <a:solidFill>
                  <a:srgbClr val="000000"/>
                </a:solidFill>
              </a:rPr>
              <a:t>ta'sir</a:t>
            </a:r>
            <a:r>
              <a:rPr lang="en-US" sz="3200" dirty="0">
                <a:solidFill>
                  <a:srgbClr val="000000"/>
                </a:solidFill>
              </a:rPr>
              <a:t> </a:t>
            </a:r>
            <a:r>
              <a:rPr lang="en-US" sz="3200" dirty="0" err="1" smtClean="0">
                <a:solidFill>
                  <a:srgbClr val="000000"/>
                </a:solidFill>
              </a:rPr>
              <a:t>etadilar</a:t>
            </a:r>
            <a:r>
              <a:rPr lang="en-US" sz="3200" dirty="0">
                <a:solidFill>
                  <a:srgbClr val="000000"/>
                </a:solidFill>
              </a:rPr>
              <a:t>.</a:t>
            </a:r>
            <a:endParaRPr lang="ru-RU" sz="3200" dirty="0">
              <a:solidFill>
                <a:srgbClr val="000000"/>
              </a:solidFill>
            </a:endParaRPr>
          </a:p>
        </p:txBody>
      </p:sp>
      <p:pic>
        <p:nvPicPr>
          <p:cNvPr id="1026" name="Picture 2" descr="D:\My Documents (Maruf)\UUOOI 2017 LECTURES\LECTURES redit\AAEAAQAAAAAAAAn-AAAAJDBjM2YzNjhkLWUyYjgtNDBkMS05OGEzLThkZWRiNjNhY2U4NQ.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3143304"/>
            <a:ext cx="6606899" cy="37146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82183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260648"/>
            <a:ext cx="8305800" cy="1143000"/>
          </a:xfrm>
        </p:spPr>
        <p:txBody>
          <a:bodyPr>
            <a:noAutofit/>
          </a:bodyPr>
          <a:lstStyle/>
          <a:p>
            <a:r>
              <a:rPr lang="en-US" sz="3200" dirty="0"/>
              <a:t>2. </a:t>
            </a:r>
            <a:r>
              <a:rPr lang="en-US" sz="3200" dirty="0" err="1"/>
              <a:t>Tarbiya</a:t>
            </a:r>
            <a:r>
              <a:rPr lang="en-US" sz="3200" dirty="0"/>
              <a:t> </a:t>
            </a:r>
            <a:r>
              <a:rPr lang="en-US" sz="3200" dirty="0" err="1"/>
              <a:t>metodlari</a:t>
            </a:r>
            <a:r>
              <a:rPr lang="en-US" sz="3200" dirty="0"/>
              <a:t> </a:t>
            </a:r>
            <a:r>
              <a:rPr lang="en-US" sz="3200" dirty="0" err="1"/>
              <a:t>klassifikatsiyasi</a:t>
            </a:r>
            <a:endParaRPr lang="ru-RU" sz="2800" dirty="0"/>
          </a:p>
        </p:txBody>
      </p:sp>
      <p:sp>
        <p:nvSpPr>
          <p:cNvPr id="3" name="Заголовок 1"/>
          <p:cNvSpPr txBox="1">
            <a:spLocks/>
          </p:cNvSpPr>
          <p:nvPr/>
        </p:nvSpPr>
        <p:spPr>
          <a:xfrm>
            <a:off x="384417" y="3501008"/>
            <a:ext cx="8305800" cy="1143000"/>
          </a:xfrm>
          <a:prstGeom prst="rect">
            <a:avLst/>
          </a:prstGeom>
        </p:spPr>
        <p:txBody>
          <a:bodyPr vert="horz" lIns="0" tIns="45720" rIns="0" bIns="0" anchor="b">
            <a:noAutofit/>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just"/>
            <a:r>
              <a:rPr lang="en-US" sz="3200" dirty="0" err="1">
                <a:solidFill>
                  <a:srgbClr val="000000"/>
                </a:solidFill>
              </a:rPr>
              <a:t>Tahlillar</a:t>
            </a:r>
            <a:r>
              <a:rPr lang="en-US" sz="3200" dirty="0">
                <a:solidFill>
                  <a:srgbClr val="000000"/>
                </a:solidFill>
              </a:rPr>
              <a:t> </a:t>
            </a:r>
            <a:r>
              <a:rPr lang="en-US" sz="3200" dirty="0" err="1">
                <a:solidFill>
                  <a:srgbClr val="000000"/>
                </a:solidFill>
              </a:rPr>
              <a:t>shuni</a:t>
            </a:r>
            <a:r>
              <a:rPr lang="en-US" sz="3200" dirty="0">
                <a:solidFill>
                  <a:srgbClr val="000000"/>
                </a:solidFill>
              </a:rPr>
              <a:t> </a:t>
            </a:r>
            <a:r>
              <a:rPr lang="en-US" sz="3200" dirty="0" err="1">
                <a:solidFill>
                  <a:srgbClr val="000000"/>
                </a:solidFill>
              </a:rPr>
              <a:t>ko'satadiki</a:t>
            </a:r>
            <a:r>
              <a:rPr lang="en-US" sz="3200" dirty="0">
                <a:solidFill>
                  <a:srgbClr val="000000"/>
                </a:solidFill>
              </a:rPr>
              <a:t>, </a:t>
            </a:r>
            <a:r>
              <a:rPr lang="en-US" sz="3200" dirty="0" err="1">
                <a:solidFill>
                  <a:srgbClr val="000000"/>
                </a:solidFill>
              </a:rPr>
              <a:t>klassifikatsiyalar</a:t>
            </a:r>
            <a:r>
              <a:rPr lang="en-US" sz="3200" dirty="0">
                <a:solidFill>
                  <a:srgbClr val="000000"/>
                </a:solidFill>
              </a:rPr>
              <a:t> </a:t>
            </a:r>
            <a:r>
              <a:rPr lang="en-US" sz="3200" dirty="0" err="1">
                <a:solidFill>
                  <a:srgbClr val="000000"/>
                </a:solidFill>
              </a:rPr>
              <a:t>asosini</a:t>
            </a:r>
            <a:r>
              <a:rPr lang="en-US" sz="3200" dirty="0">
                <a:solidFill>
                  <a:srgbClr val="000000"/>
                </a:solidFill>
              </a:rPr>
              <a:t> </a:t>
            </a:r>
            <a:r>
              <a:rPr lang="en-US" sz="3200" dirty="0" err="1">
                <a:solidFill>
                  <a:srgbClr val="000000"/>
                </a:solidFill>
              </a:rPr>
              <a:t>shaxsning</a:t>
            </a:r>
            <a:r>
              <a:rPr lang="en-US" sz="3200" dirty="0">
                <a:solidFill>
                  <a:srgbClr val="000000"/>
                </a:solidFill>
              </a:rPr>
              <a:t> u </a:t>
            </a:r>
            <a:r>
              <a:rPr lang="en-US" sz="3200" dirty="0" err="1">
                <a:solidFill>
                  <a:srgbClr val="000000"/>
                </a:solidFill>
              </a:rPr>
              <a:t>yoki</a:t>
            </a:r>
            <a:r>
              <a:rPr lang="en-US" sz="3200" dirty="0">
                <a:solidFill>
                  <a:srgbClr val="000000"/>
                </a:solidFill>
              </a:rPr>
              <a:t> </a:t>
            </a:r>
            <a:r>
              <a:rPr lang="en-US" sz="3200" dirty="0" err="1" smtClean="0">
                <a:solidFill>
                  <a:srgbClr val="000000"/>
                </a:solidFill>
              </a:rPr>
              <a:t>bu</a:t>
            </a:r>
            <a:r>
              <a:rPr lang="en-US" sz="3200" dirty="0">
                <a:solidFill>
                  <a:srgbClr val="000000"/>
                </a:solidFill>
              </a:rPr>
              <a:t> </a:t>
            </a:r>
            <a:r>
              <a:rPr lang="en-US" sz="3200" dirty="0" err="1" smtClean="0">
                <a:solidFill>
                  <a:srgbClr val="000000"/>
                </a:solidFill>
              </a:rPr>
              <a:t>sohasiga</a:t>
            </a:r>
            <a:r>
              <a:rPr lang="en-US" sz="3200" dirty="0" smtClean="0">
                <a:solidFill>
                  <a:srgbClr val="000000"/>
                </a:solidFill>
              </a:rPr>
              <a:t> </a:t>
            </a:r>
            <a:r>
              <a:rPr lang="en-US" sz="3200" dirty="0">
                <a:solidFill>
                  <a:srgbClr val="000000"/>
                </a:solidFill>
              </a:rPr>
              <a:t>(</a:t>
            </a:r>
            <a:r>
              <a:rPr lang="en-US" sz="3200" dirty="0" err="1">
                <a:solidFill>
                  <a:srgbClr val="000000"/>
                </a:solidFill>
              </a:rPr>
              <a:t>ongiga</a:t>
            </a:r>
            <a:r>
              <a:rPr lang="en-US" sz="3200" dirty="0">
                <a:solidFill>
                  <a:srgbClr val="000000"/>
                </a:solidFill>
              </a:rPr>
              <a:t>, </a:t>
            </a:r>
            <a:r>
              <a:rPr lang="en-US" sz="3200" dirty="0" err="1">
                <a:solidFill>
                  <a:srgbClr val="000000"/>
                </a:solidFill>
              </a:rPr>
              <a:t>xulqiga</a:t>
            </a:r>
            <a:r>
              <a:rPr lang="en-US" sz="3200" dirty="0">
                <a:solidFill>
                  <a:srgbClr val="000000"/>
                </a:solidFill>
              </a:rPr>
              <a:t>, </a:t>
            </a:r>
            <a:r>
              <a:rPr lang="en-US" sz="3200" dirty="0" err="1">
                <a:solidFill>
                  <a:srgbClr val="000000"/>
                </a:solidFill>
              </a:rPr>
              <a:t>hissiyotiga</a:t>
            </a:r>
            <a:r>
              <a:rPr lang="en-US" sz="3200" dirty="0">
                <a:solidFill>
                  <a:srgbClr val="000000"/>
                </a:solidFill>
              </a:rPr>
              <a:t>) </a:t>
            </a:r>
            <a:r>
              <a:rPr lang="en-US" sz="3200" dirty="0" err="1">
                <a:solidFill>
                  <a:srgbClr val="000000"/>
                </a:solidFill>
              </a:rPr>
              <a:t>ta'sir</a:t>
            </a:r>
            <a:r>
              <a:rPr lang="en-US" sz="3200" dirty="0">
                <a:solidFill>
                  <a:srgbClr val="000000"/>
                </a:solidFill>
              </a:rPr>
              <a:t> </a:t>
            </a:r>
            <a:r>
              <a:rPr lang="en-US" sz="3200" dirty="0" err="1">
                <a:solidFill>
                  <a:srgbClr val="000000"/>
                </a:solidFill>
              </a:rPr>
              <a:t>etish</a:t>
            </a:r>
            <a:r>
              <a:rPr lang="en-US" sz="3200" dirty="0">
                <a:solidFill>
                  <a:srgbClr val="000000"/>
                </a:solidFill>
              </a:rPr>
              <a:t> </a:t>
            </a:r>
            <a:r>
              <a:rPr lang="en-US" sz="3200" dirty="0" err="1">
                <a:solidFill>
                  <a:srgbClr val="000000"/>
                </a:solidFill>
              </a:rPr>
              <a:t>yo'naltirilishi</a:t>
            </a:r>
            <a:r>
              <a:rPr lang="en-US" sz="3200" dirty="0">
                <a:solidFill>
                  <a:srgbClr val="000000"/>
                </a:solidFill>
              </a:rPr>
              <a:t> </a:t>
            </a:r>
            <a:r>
              <a:rPr lang="en-US" sz="3200" dirty="0" err="1" smtClean="0">
                <a:solidFill>
                  <a:srgbClr val="000000"/>
                </a:solidFill>
              </a:rPr>
              <a:t>bilan</a:t>
            </a:r>
            <a:r>
              <a:rPr lang="en-US" sz="3200" dirty="0">
                <a:solidFill>
                  <a:srgbClr val="000000"/>
                </a:solidFill>
              </a:rPr>
              <a:t> </a:t>
            </a:r>
            <a:r>
              <a:rPr lang="en-US" sz="3200" dirty="0" err="1" smtClean="0">
                <a:solidFill>
                  <a:srgbClr val="000000"/>
                </a:solidFill>
              </a:rPr>
              <a:t>xarakterlanadi</a:t>
            </a:r>
            <a:r>
              <a:rPr lang="en-US" sz="3200" dirty="0">
                <a:solidFill>
                  <a:srgbClr val="000000"/>
                </a:solidFill>
              </a:rPr>
              <a:t>. </a:t>
            </a:r>
            <a:r>
              <a:rPr lang="en-US" sz="3200" dirty="0" err="1">
                <a:solidFill>
                  <a:srgbClr val="000000"/>
                </a:solidFill>
              </a:rPr>
              <a:t>Boshqacha</a:t>
            </a:r>
            <a:r>
              <a:rPr lang="en-US" sz="3200" dirty="0">
                <a:solidFill>
                  <a:srgbClr val="000000"/>
                </a:solidFill>
              </a:rPr>
              <a:t> </a:t>
            </a:r>
            <a:r>
              <a:rPr lang="en-US" sz="3200" dirty="0" err="1">
                <a:solidFill>
                  <a:srgbClr val="000000"/>
                </a:solidFill>
              </a:rPr>
              <a:t>aytganda</a:t>
            </a:r>
            <a:r>
              <a:rPr lang="en-US" sz="3200" dirty="0">
                <a:solidFill>
                  <a:srgbClr val="000000"/>
                </a:solidFill>
              </a:rPr>
              <a:t> </a:t>
            </a:r>
            <a:r>
              <a:rPr lang="en-US" sz="3200" dirty="0" err="1">
                <a:solidFill>
                  <a:srgbClr val="000000"/>
                </a:solidFill>
              </a:rPr>
              <a:t>shaxsni</a:t>
            </a:r>
            <a:r>
              <a:rPr lang="en-US" sz="3200" dirty="0">
                <a:solidFill>
                  <a:srgbClr val="000000"/>
                </a:solidFill>
              </a:rPr>
              <a:t> </a:t>
            </a:r>
            <a:r>
              <a:rPr lang="en-US" sz="3200" dirty="0" err="1">
                <a:solidFill>
                  <a:srgbClr val="000000"/>
                </a:solidFill>
              </a:rPr>
              <a:t>bilimini</a:t>
            </a:r>
            <a:r>
              <a:rPr lang="en-US" sz="3200" dirty="0">
                <a:solidFill>
                  <a:srgbClr val="000000"/>
                </a:solidFill>
              </a:rPr>
              <a:t>, </a:t>
            </a:r>
            <a:r>
              <a:rPr lang="en-US" sz="3200" dirty="0" err="1">
                <a:solidFill>
                  <a:srgbClr val="000000"/>
                </a:solidFill>
              </a:rPr>
              <a:t>qaraslilarini</a:t>
            </a:r>
            <a:r>
              <a:rPr lang="en-US" sz="3200" dirty="0">
                <a:solidFill>
                  <a:srgbClr val="000000"/>
                </a:solidFill>
              </a:rPr>
              <a:t>, </a:t>
            </a:r>
            <a:r>
              <a:rPr lang="en-US" sz="3200" dirty="0" err="1" smtClean="0">
                <a:solidFill>
                  <a:srgbClr val="000000"/>
                </a:solidFill>
              </a:rPr>
              <a:t>idrokini</a:t>
            </a:r>
            <a:r>
              <a:rPr lang="en-US" sz="3200" dirty="0">
                <a:solidFill>
                  <a:srgbClr val="000000"/>
                </a:solidFill>
              </a:rPr>
              <a:t> </a:t>
            </a:r>
            <a:r>
              <a:rPr lang="en-US" sz="3200" dirty="0" err="1" smtClean="0">
                <a:solidFill>
                  <a:srgbClr val="000000"/>
                </a:solidFill>
              </a:rPr>
              <a:t>shakllantirishga</a:t>
            </a:r>
            <a:r>
              <a:rPr lang="en-US" sz="3200" dirty="0" smtClean="0">
                <a:solidFill>
                  <a:srgbClr val="000000"/>
                </a:solidFill>
              </a:rPr>
              <a:t> </a:t>
            </a:r>
            <a:r>
              <a:rPr lang="en-US" sz="3200" dirty="0" err="1">
                <a:solidFill>
                  <a:srgbClr val="000000"/>
                </a:solidFill>
              </a:rPr>
              <a:t>yo'naltirilgan</a:t>
            </a:r>
            <a:r>
              <a:rPr lang="en-US" sz="3200" dirty="0">
                <a:solidFill>
                  <a:srgbClr val="000000"/>
                </a:solidFill>
              </a:rPr>
              <a:t> </a:t>
            </a:r>
            <a:r>
              <a:rPr lang="en-US" sz="3200" dirty="0" err="1">
                <a:solidFill>
                  <a:srgbClr val="000000"/>
                </a:solidFill>
              </a:rPr>
              <a:t>metodlar</a:t>
            </a:r>
            <a:r>
              <a:rPr lang="en-US" sz="3200" dirty="0">
                <a:solidFill>
                  <a:srgbClr val="000000"/>
                </a:solidFill>
              </a:rPr>
              <a:t> bor.</a:t>
            </a:r>
            <a:endParaRPr lang="ru-RU" sz="2800" dirty="0">
              <a:solidFill>
                <a:srgbClr val="000000"/>
              </a:solidFill>
            </a:endParaRPr>
          </a:p>
        </p:txBody>
      </p:sp>
      <p:pic>
        <p:nvPicPr>
          <p:cNvPr id="2050" name="Picture 2" descr="D:\My Documents (Maruf)\UUOOI 2017 LECTURES\LECTURES redit\education-rf.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4349184"/>
            <a:ext cx="2304256" cy="2304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1828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5085184"/>
            <a:ext cx="8496944" cy="1143000"/>
          </a:xfrm>
        </p:spPr>
        <p:txBody>
          <a:bodyPr>
            <a:noAutofit/>
          </a:bodyPr>
          <a:lstStyle/>
          <a:p>
            <a:r>
              <a:rPr lang="en-US" sz="3200" b="1" dirty="0">
                <a:solidFill>
                  <a:srgbClr val="000000"/>
                </a:solidFill>
              </a:rPr>
              <a:t>a) </a:t>
            </a:r>
            <a:r>
              <a:rPr lang="en-US" sz="3200" dirty="0" err="1">
                <a:solidFill>
                  <a:srgbClr val="000000"/>
                </a:solidFill>
              </a:rPr>
              <a:t>ongni</a:t>
            </a:r>
            <a:r>
              <a:rPr lang="en-US" sz="3200" dirty="0">
                <a:solidFill>
                  <a:srgbClr val="000000"/>
                </a:solidFill>
              </a:rPr>
              <a:t> </a:t>
            </a:r>
            <a:r>
              <a:rPr lang="en-US" sz="3200" dirty="0" err="1">
                <a:solidFill>
                  <a:srgbClr val="000000"/>
                </a:solidFill>
              </a:rPr>
              <a:t>shakllantirish</a:t>
            </a:r>
            <a:r>
              <a:rPr lang="en-US" sz="3200" dirty="0">
                <a:solidFill>
                  <a:srgbClr val="000000"/>
                </a:solidFill>
              </a:rPr>
              <a:t> </a:t>
            </a:r>
            <a:r>
              <a:rPr lang="en-US" sz="3200" dirty="0" err="1">
                <a:solidFill>
                  <a:srgbClr val="000000"/>
                </a:solidFill>
              </a:rPr>
              <a:t>metodlari</a:t>
            </a:r>
            <a:r>
              <a:rPr lang="en-US" sz="3200" dirty="0">
                <a:solidFill>
                  <a:srgbClr val="000000"/>
                </a:solidFill>
              </a:rPr>
              <a:t>: </a:t>
            </a:r>
            <a:r>
              <a:rPr lang="en-US" sz="3200" dirty="0" err="1">
                <a:solidFill>
                  <a:srgbClr val="000000"/>
                </a:solidFill>
              </a:rPr>
              <a:t>liikoya</a:t>
            </a:r>
            <a:r>
              <a:rPr lang="en-US" sz="3200" dirty="0">
                <a:solidFill>
                  <a:srgbClr val="000000"/>
                </a:solidFill>
              </a:rPr>
              <a:t>, </a:t>
            </a:r>
            <a:r>
              <a:rPr lang="en-US" sz="3200" dirty="0" err="1">
                <a:solidFill>
                  <a:srgbClr val="000000"/>
                </a:solidFill>
              </a:rPr>
              <a:t>suhbat</a:t>
            </a:r>
            <a:r>
              <a:rPr lang="en-US" sz="3200" dirty="0">
                <a:solidFill>
                  <a:srgbClr val="000000"/>
                </a:solidFill>
              </a:rPr>
              <a:t>, </a:t>
            </a:r>
            <a:r>
              <a:rPr lang="en-US" sz="3200" dirty="0" err="1">
                <a:solidFill>
                  <a:srgbClr val="000000"/>
                </a:solidFill>
              </a:rPr>
              <a:t>ma'ruza</a:t>
            </a:r>
            <a:r>
              <a:rPr lang="en-US" sz="3200" dirty="0">
                <a:solidFill>
                  <a:srgbClr val="000000"/>
                </a:solidFill>
              </a:rPr>
              <a:t>, </a:t>
            </a:r>
            <a:r>
              <a:rPr lang="en-US" sz="3200" dirty="0" err="1" smtClean="0">
                <a:solidFill>
                  <a:srgbClr val="000000"/>
                </a:solidFill>
              </a:rPr>
              <a:t>munozara</a:t>
            </a:r>
            <a:r>
              <a:rPr lang="en-US" sz="3200" dirty="0" smtClean="0">
                <a:solidFill>
                  <a:srgbClr val="000000"/>
                </a:solidFill>
              </a:rPr>
              <a:t>, </a:t>
            </a:r>
            <a:r>
              <a:rPr lang="en-US" sz="3200" dirty="0" err="1" smtClean="0">
                <a:solidFill>
                  <a:srgbClr val="000000"/>
                </a:solidFill>
              </a:rPr>
              <a:t>muhokama</a:t>
            </a:r>
            <a:r>
              <a:rPr lang="en-US" sz="3200" dirty="0">
                <a:solidFill>
                  <a:srgbClr val="000000"/>
                </a:solidFill>
              </a:rPr>
              <a:t>; </a:t>
            </a:r>
            <a:br>
              <a:rPr lang="en-US" sz="3200" dirty="0">
                <a:solidFill>
                  <a:srgbClr val="000000"/>
                </a:solidFill>
              </a:rPr>
            </a:br>
            <a:r>
              <a:rPr lang="en-US" sz="3200" b="1" dirty="0">
                <a:solidFill>
                  <a:srgbClr val="000000"/>
                </a:solidFill>
              </a:rPr>
              <a:t>b) </a:t>
            </a:r>
            <a:r>
              <a:rPr lang="en-US" sz="3200" dirty="0" err="1">
                <a:solidFill>
                  <a:srgbClr val="000000"/>
                </a:solidFill>
              </a:rPr>
              <a:t>faoliyatni</a:t>
            </a:r>
            <a:r>
              <a:rPr lang="en-US" sz="3200" dirty="0">
                <a:solidFill>
                  <a:srgbClr val="000000"/>
                </a:solidFill>
              </a:rPr>
              <a:t> </a:t>
            </a:r>
            <a:r>
              <a:rPr lang="en-US" sz="3200" dirty="0" err="1">
                <a:solidFill>
                  <a:srgbClr val="000000"/>
                </a:solidFill>
              </a:rPr>
              <a:t>taslikil</a:t>
            </a:r>
            <a:r>
              <a:rPr lang="en-US" sz="3200" dirty="0">
                <a:solidFill>
                  <a:srgbClr val="000000"/>
                </a:solidFill>
              </a:rPr>
              <a:t> </a:t>
            </a:r>
            <a:r>
              <a:rPr lang="en-US" sz="3200" dirty="0" err="1">
                <a:solidFill>
                  <a:srgbClr val="000000"/>
                </a:solidFill>
              </a:rPr>
              <a:t>etish</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xulq-atvorni</a:t>
            </a:r>
            <a:r>
              <a:rPr lang="en-US" sz="3200" dirty="0">
                <a:solidFill>
                  <a:srgbClr val="000000"/>
                </a:solidFill>
              </a:rPr>
              <a:t> </a:t>
            </a:r>
            <a:r>
              <a:rPr lang="en-US" sz="3200" dirty="0" err="1">
                <a:solidFill>
                  <a:srgbClr val="000000"/>
                </a:solidFill>
              </a:rPr>
              <a:t>shakllantirish</a:t>
            </a:r>
            <a:r>
              <a:rPr lang="en-US" sz="3200" dirty="0">
                <a:solidFill>
                  <a:srgbClr val="000000"/>
                </a:solidFill>
              </a:rPr>
              <a:t> </a:t>
            </a:r>
            <a:r>
              <a:rPr lang="en-US" sz="3200" dirty="0" err="1" smtClean="0">
                <a:solidFill>
                  <a:srgbClr val="000000"/>
                </a:solidFill>
              </a:rPr>
              <a:t>metodlari</a:t>
            </a:r>
            <a:r>
              <a:rPr lang="en-US" sz="3200" dirty="0" smtClean="0">
                <a:solidFill>
                  <a:srgbClr val="000000"/>
                </a:solidFill>
              </a:rPr>
              <a:t>: </a:t>
            </a:r>
            <a:r>
              <a:rPr lang="en-US" sz="3200" dirty="0" err="1" smtClean="0">
                <a:solidFill>
                  <a:srgbClr val="000000"/>
                </a:solidFill>
              </a:rPr>
              <a:t>mashq</a:t>
            </a:r>
            <a:r>
              <a:rPr lang="en-US" sz="3200" dirty="0">
                <a:solidFill>
                  <a:srgbClr val="000000"/>
                </a:solidFill>
              </a:rPr>
              <a:t>, </a:t>
            </a:r>
            <a:r>
              <a:rPr lang="en-US" sz="3200" dirty="0" err="1">
                <a:solidFill>
                  <a:srgbClr val="000000"/>
                </a:solidFill>
              </a:rPr>
              <a:t>o'rgatish</a:t>
            </a:r>
            <a:r>
              <a:rPr lang="en-US" sz="3200" dirty="0">
                <a:solidFill>
                  <a:srgbClr val="000000"/>
                </a:solidFill>
              </a:rPr>
              <a:t>, </a:t>
            </a:r>
            <a:r>
              <a:rPr lang="en-US" sz="3200" dirty="0" err="1">
                <a:solidFill>
                  <a:srgbClr val="000000"/>
                </a:solidFill>
              </a:rPr>
              <a:t>topshiriq</a:t>
            </a:r>
            <a:r>
              <a:rPr lang="en-US" sz="3200" dirty="0">
                <a:solidFill>
                  <a:srgbClr val="000000"/>
                </a:solidFill>
              </a:rPr>
              <a:t>, </a:t>
            </a:r>
            <a:r>
              <a:rPr lang="en-US" sz="3200" dirty="0" err="1">
                <a:solidFill>
                  <a:srgbClr val="000000"/>
                </a:solidFill>
              </a:rPr>
              <a:t>talab</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tarbiyaviy</a:t>
            </a:r>
            <a:r>
              <a:rPr lang="en-US" sz="3200" dirty="0">
                <a:solidFill>
                  <a:srgbClr val="000000"/>
                </a:solidFill>
              </a:rPr>
              <a:t> </a:t>
            </a:r>
            <a:r>
              <a:rPr lang="en-US" sz="3200" dirty="0" err="1">
                <a:solidFill>
                  <a:srgbClr val="000000"/>
                </a:solidFill>
              </a:rPr>
              <a:t>vaziyatlarni</a:t>
            </a:r>
            <a:r>
              <a:rPr lang="en-US" sz="3200" dirty="0">
                <a:solidFill>
                  <a:srgbClr val="000000"/>
                </a:solidFill>
              </a:rPr>
              <a:t> </a:t>
            </a:r>
            <a:r>
              <a:rPr lang="en-US" sz="3200" dirty="0" err="1">
                <a:solidFill>
                  <a:srgbClr val="000000"/>
                </a:solidFill>
              </a:rPr>
              <a:t>yaratish</a:t>
            </a:r>
            <a:r>
              <a:rPr lang="en-US" sz="3200" dirty="0">
                <a:solidFill>
                  <a:srgbClr val="000000"/>
                </a:solidFill>
              </a:rPr>
              <a:t>;</a:t>
            </a:r>
            <a:br>
              <a:rPr lang="en-US" sz="3200" dirty="0">
                <a:solidFill>
                  <a:srgbClr val="000000"/>
                </a:solidFill>
              </a:rPr>
            </a:br>
            <a:r>
              <a:rPr lang="en-US" sz="3200" b="1" dirty="0">
                <a:solidFill>
                  <a:srgbClr val="000000"/>
                </a:solidFill>
              </a:rPr>
              <a:t>d) </a:t>
            </a:r>
            <a:r>
              <a:rPr lang="en-US" sz="3200" dirty="0" err="1">
                <a:solidFill>
                  <a:srgbClr val="000000"/>
                </a:solidFill>
              </a:rPr>
              <a:t>xulqni</a:t>
            </a:r>
            <a:r>
              <a:rPr lang="en-US" sz="3200" dirty="0">
                <a:solidFill>
                  <a:srgbClr val="000000"/>
                </a:solidFill>
              </a:rPr>
              <a:t> </a:t>
            </a:r>
            <a:r>
              <a:rPr lang="en-US" sz="3200" dirty="0" err="1">
                <a:solidFill>
                  <a:srgbClr val="000000"/>
                </a:solidFill>
              </a:rPr>
              <a:t>stimullashtiruvchi</a:t>
            </a:r>
            <a:r>
              <a:rPr lang="en-US" sz="3200" dirty="0">
                <a:solidFill>
                  <a:srgbClr val="000000"/>
                </a:solidFill>
              </a:rPr>
              <a:t> </a:t>
            </a:r>
            <a:r>
              <a:rPr lang="en-US" sz="3200" dirty="0" err="1">
                <a:solidFill>
                  <a:srgbClr val="000000"/>
                </a:solidFill>
              </a:rPr>
              <a:t>metodlar</a:t>
            </a:r>
            <a:r>
              <a:rPr lang="en-US" sz="3200" dirty="0">
                <a:solidFill>
                  <a:srgbClr val="000000"/>
                </a:solidFill>
              </a:rPr>
              <a:t>: </a:t>
            </a:r>
            <a:r>
              <a:rPr lang="en-US" sz="3200" dirty="0" err="1">
                <a:solidFill>
                  <a:srgbClr val="000000"/>
                </a:solidFill>
              </a:rPr>
              <a:t>musobaqa</a:t>
            </a:r>
            <a:r>
              <a:rPr lang="en-US" sz="3200" dirty="0">
                <a:solidFill>
                  <a:srgbClr val="000000"/>
                </a:solidFill>
              </a:rPr>
              <a:t>, </a:t>
            </a:r>
            <a:r>
              <a:rPr lang="en-US" sz="3200" dirty="0" err="1">
                <a:solidFill>
                  <a:srgbClr val="000000"/>
                </a:solidFill>
              </a:rPr>
              <a:t>o'yin</a:t>
            </a:r>
            <a:r>
              <a:rPr lang="en-US" sz="3200" dirty="0">
                <a:solidFill>
                  <a:srgbClr val="000000"/>
                </a:solidFill>
              </a:rPr>
              <a:t>, </a:t>
            </a:r>
            <a:r>
              <a:rPr lang="en-US" sz="3200" dirty="0" err="1">
                <a:solidFill>
                  <a:srgbClr val="000000"/>
                </a:solidFill>
              </a:rPr>
              <a:t>taqdirlash</a:t>
            </a:r>
            <a:r>
              <a:rPr lang="en-US" sz="3200" dirty="0">
                <a:solidFill>
                  <a:srgbClr val="000000"/>
                </a:solidFill>
              </a:rPr>
              <a:t> </a:t>
            </a:r>
            <a:r>
              <a:rPr lang="en-US" sz="3200" dirty="0" err="1" smtClean="0">
                <a:solidFill>
                  <a:srgbClr val="000000"/>
                </a:solidFill>
              </a:rPr>
              <a:t>va</a:t>
            </a:r>
            <a:r>
              <a:rPr lang="en-US" sz="3200" dirty="0">
                <a:solidFill>
                  <a:srgbClr val="000000"/>
                </a:solidFill>
              </a:rPr>
              <a:t> </a:t>
            </a:r>
            <a:r>
              <a:rPr lang="en-US" sz="3200" dirty="0" err="1" smtClean="0">
                <a:solidFill>
                  <a:srgbClr val="000000"/>
                </a:solidFill>
              </a:rPr>
              <a:t>jazolash</a:t>
            </a:r>
            <a:r>
              <a:rPr lang="en-US" sz="3200" dirty="0">
                <a:solidFill>
                  <a:srgbClr val="000000"/>
                </a:solidFill>
              </a:rPr>
              <a:t>;</a:t>
            </a:r>
            <a:br>
              <a:rPr lang="en-US" sz="3200" dirty="0">
                <a:solidFill>
                  <a:srgbClr val="000000"/>
                </a:solidFill>
              </a:rPr>
            </a:br>
            <a:r>
              <a:rPr lang="en-US" sz="3200" b="1" dirty="0">
                <a:solidFill>
                  <a:srgbClr val="000000"/>
                </a:solidFill>
              </a:rPr>
              <a:t>e) </a:t>
            </a:r>
            <a:r>
              <a:rPr lang="en-US" sz="3200" dirty="0" err="1">
                <a:solidFill>
                  <a:srgbClr val="000000"/>
                </a:solidFill>
              </a:rPr>
              <a:t>nazorat</a:t>
            </a:r>
            <a:r>
              <a:rPr lang="en-US" sz="3200" dirty="0">
                <a:solidFill>
                  <a:srgbClr val="000000"/>
                </a:solidFill>
              </a:rPr>
              <a:t>, </a:t>
            </a:r>
            <a:r>
              <a:rPr lang="en-US" sz="3200" dirty="0" err="1">
                <a:solidFill>
                  <a:srgbClr val="000000"/>
                </a:solidFill>
              </a:rPr>
              <a:t>o'z-o'zini</a:t>
            </a:r>
            <a:r>
              <a:rPr lang="en-US" sz="3200" dirty="0">
                <a:solidFill>
                  <a:srgbClr val="000000"/>
                </a:solidFill>
              </a:rPr>
              <a:t> </a:t>
            </a:r>
            <a:r>
              <a:rPr lang="en-US" sz="3200" dirty="0" err="1">
                <a:solidFill>
                  <a:srgbClr val="000000"/>
                </a:solidFill>
              </a:rPr>
              <a:t>nazorat</a:t>
            </a:r>
            <a:r>
              <a:rPr lang="en-US" sz="3200" dirty="0">
                <a:solidFill>
                  <a:srgbClr val="000000"/>
                </a:solidFill>
              </a:rPr>
              <a:t>, </a:t>
            </a:r>
            <a:r>
              <a:rPr lang="en-US" sz="3200" dirty="0" err="1">
                <a:solidFill>
                  <a:srgbClr val="000000"/>
                </a:solidFill>
              </a:rPr>
              <a:t>o'z-o'zini</a:t>
            </a:r>
            <a:r>
              <a:rPr lang="en-US" sz="3200" dirty="0">
                <a:solidFill>
                  <a:srgbClr val="000000"/>
                </a:solidFill>
              </a:rPr>
              <a:t> </a:t>
            </a:r>
            <a:r>
              <a:rPr lang="en-US" sz="3200" dirty="0" err="1">
                <a:solidFill>
                  <a:srgbClr val="000000"/>
                </a:solidFill>
              </a:rPr>
              <a:t>baholash</a:t>
            </a:r>
            <a:r>
              <a:rPr lang="en-US" sz="3200" dirty="0">
                <a:solidFill>
                  <a:srgbClr val="000000"/>
                </a:solidFill>
              </a:rPr>
              <a:t> </a:t>
            </a:r>
            <a:r>
              <a:rPr lang="en-US" sz="3200" dirty="0" err="1">
                <a:solidFill>
                  <a:srgbClr val="000000"/>
                </a:solidFill>
              </a:rPr>
              <a:t>metodlari</a:t>
            </a:r>
            <a:r>
              <a:rPr lang="en-US" sz="3200" dirty="0">
                <a:solidFill>
                  <a:srgbClr val="000000"/>
                </a:solidFill>
              </a:rPr>
              <a:t>: </a:t>
            </a:r>
            <a:r>
              <a:rPr lang="en-US" sz="3200" dirty="0" err="1" smtClean="0">
                <a:solidFill>
                  <a:srgbClr val="000000"/>
                </a:solidFill>
              </a:rPr>
              <a:t>kuzatish</a:t>
            </a:r>
            <a:r>
              <a:rPr lang="en-US" sz="3200" dirty="0" smtClean="0">
                <a:solidFill>
                  <a:srgbClr val="000000"/>
                </a:solidFill>
              </a:rPr>
              <a:t>, </a:t>
            </a:r>
            <a:r>
              <a:rPr lang="en-US" sz="3200" dirty="0" err="1" smtClean="0">
                <a:solidFill>
                  <a:srgbClr val="000000"/>
                </a:solidFill>
              </a:rPr>
              <a:t>so'rov</a:t>
            </a:r>
            <a:r>
              <a:rPr lang="en-US" sz="3200" dirty="0">
                <a:solidFill>
                  <a:srgbClr val="000000"/>
                </a:solidFill>
              </a:rPr>
              <a:t>, </a:t>
            </a:r>
            <a:r>
              <a:rPr lang="en-US" sz="3200" dirty="0" err="1">
                <a:solidFill>
                  <a:srgbClr val="000000"/>
                </a:solidFill>
              </a:rPr>
              <a:t>faoliyat</a:t>
            </a:r>
            <a:r>
              <a:rPr lang="en-US" sz="3200" dirty="0">
                <a:solidFill>
                  <a:srgbClr val="000000"/>
                </a:solidFill>
              </a:rPr>
              <a:t> </a:t>
            </a:r>
            <a:r>
              <a:rPr lang="en-US" sz="3200" dirty="0" err="1">
                <a:solidFill>
                  <a:srgbClr val="000000"/>
                </a:solidFill>
              </a:rPr>
              <a:t>natijalarini</a:t>
            </a:r>
            <a:r>
              <a:rPr lang="en-US" sz="3200" dirty="0">
                <a:solidFill>
                  <a:srgbClr val="000000"/>
                </a:solidFill>
              </a:rPr>
              <a:t> </a:t>
            </a:r>
            <a:r>
              <a:rPr lang="en-US" sz="3200" dirty="0" err="1">
                <a:solidFill>
                  <a:srgbClr val="000000"/>
                </a:solidFill>
              </a:rPr>
              <a:t>tahlil</a:t>
            </a:r>
            <a:r>
              <a:rPr lang="en-US" sz="3200" dirty="0">
                <a:solidFill>
                  <a:srgbClr val="000000"/>
                </a:solidFill>
              </a:rPr>
              <a:t> </a:t>
            </a:r>
            <a:r>
              <a:rPr lang="en-US" sz="3200" dirty="0" err="1">
                <a:solidFill>
                  <a:srgbClr val="000000"/>
                </a:solidFill>
              </a:rPr>
              <a:t>qilish</a:t>
            </a:r>
            <a:r>
              <a:rPr lang="en-US" sz="3200" dirty="0">
                <a:solidFill>
                  <a:srgbClr val="000000"/>
                </a:solidFill>
              </a:rPr>
              <a:t>.</a:t>
            </a:r>
            <a:endParaRPr lang="ru-RU" sz="3200" dirty="0">
              <a:solidFill>
                <a:srgbClr val="000000"/>
              </a:solidFill>
            </a:endParaRPr>
          </a:p>
        </p:txBody>
      </p:sp>
    </p:spTree>
    <p:extLst>
      <p:ext uri="{BB962C8B-B14F-4D97-AF65-F5344CB8AC3E}">
        <p14:creationId xmlns:p14="http://schemas.microsoft.com/office/powerpoint/2010/main" val="15166592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en-US" sz="3200" dirty="0"/>
              <a:t>3. </a:t>
            </a:r>
            <a:r>
              <a:rPr lang="en-US" sz="3200" dirty="0" err="1"/>
              <a:t>Tarbiya</a:t>
            </a:r>
            <a:r>
              <a:rPr lang="en-US" sz="3200" dirty="0"/>
              <a:t> </a:t>
            </a:r>
            <a:r>
              <a:rPr lang="en-US" sz="3200" dirty="0" err="1"/>
              <a:t>metodlari</a:t>
            </a:r>
            <a:r>
              <a:rPr lang="en-US" sz="3200" dirty="0"/>
              <a:t> </a:t>
            </a:r>
            <a:r>
              <a:rPr lang="en-US" sz="3200" dirty="0" err="1"/>
              <a:t>tasnifi</a:t>
            </a:r>
            <a:r>
              <a:rPr lang="en-US" sz="3200" dirty="0"/>
              <a:t/>
            </a:r>
            <a:br>
              <a:rPr lang="en-US" sz="3200" dirty="0"/>
            </a:br>
            <a:endParaRPr lang="ru-RU" sz="2800" dirty="0"/>
          </a:p>
        </p:txBody>
      </p:sp>
      <p:sp>
        <p:nvSpPr>
          <p:cNvPr id="3" name="Заголовок 1"/>
          <p:cNvSpPr txBox="1">
            <a:spLocks/>
          </p:cNvSpPr>
          <p:nvPr/>
        </p:nvSpPr>
        <p:spPr>
          <a:xfrm>
            <a:off x="233620" y="4509120"/>
            <a:ext cx="8305800" cy="1143000"/>
          </a:xfrm>
          <a:prstGeom prst="rect">
            <a:avLst/>
          </a:prstGeom>
        </p:spPr>
        <p:txBody>
          <a:bodyPr vert="horz" lIns="0" tIns="45720" rIns="0" bIns="0" anchor="b">
            <a:noAutofit/>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just"/>
            <a:r>
              <a:rPr lang="en-US" sz="3200" i="1" dirty="0" err="1" smtClean="0">
                <a:solidFill>
                  <a:srgbClr val="000000"/>
                </a:solidFill>
              </a:rPr>
              <a:t>Ongni</a:t>
            </a:r>
            <a:r>
              <a:rPr lang="en-US" sz="3200" i="1" dirty="0" smtClean="0">
                <a:solidFill>
                  <a:srgbClr val="000000"/>
                </a:solidFill>
              </a:rPr>
              <a:t> </a:t>
            </a:r>
            <a:r>
              <a:rPr lang="en-US" sz="3200" i="1" dirty="0" err="1" smtClean="0">
                <a:solidFill>
                  <a:srgbClr val="000000"/>
                </a:solidFill>
              </a:rPr>
              <a:t>shakllantiruvchi</a:t>
            </a:r>
            <a:r>
              <a:rPr lang="en-US" sz="3200" i="1" dirty="0" smtClean="0">
                <a:solidFill>
                  <a:srgbClr val="000000"/>
                </a:solidFill>
              </a:rPr>
              <a:t> </a:t>
            </a:r>
            <a:r>
              <a:rPr lang="en-US" sz="3200" i="1" dirty="0" err="1">
                <a:solidFill>
                  <a:srgbClr val="000000"/>
                </a:solidFill>
              </a:rPr>
              <a:t>metodlar</a:t>
            </a:r>
            <a:r>
              <a:rPr lang="en-US" sz="3200" i="1" dirty="0" smtClean="0">
                <a:solidFill>
                  <a:srgbClr val="000000"/>
                </a:solidFill>
              </a:rPr>
              <a:t>.</a:t>
            </a:r>
          </a:p>
          <a:p>
            <a:pPr algn="just"/>
            <a:r>
              <a:rPr lang="en-US" sz="2800" dirty="0" smtClean="0">
                <a:solidFill>
                  <a:srgbClr val="000000"/>
                </a:solidFill>
              </a:rPr>
              <a:t>Bu </a:t>
            </a:r>
            <a:r>
              <a:rPr lang="en-US" sz="2800" dirty="0" err="1" smtClean="0">
                <a:solidFill>
                  <a:srgbClr val="000000"/>
                </a:solidFill>
              </a:rPr>
              <a:t>metodlar</a:t>
            </a:r>
            <a:r>
              <a:rPr lang="en-US" sz="2800" dirty="0">
                <a:solidFill>
                  <a:srgbClr val="000000"/>
                </a:solidFill>
              </a:rPr>
              <a:t> </a:t>
            </a:r>
            <a:r>
              <a:rPr lang="en-US" sz="2800" dirty="0" err="1" smtClean="0">
                <a:solidFill>
                  <a:srgbClr val="000000"/>
                </a:solidFill>
              </a:rPr>
              <a:t>birinchi</a:t>
            </a:r>
            <a:r>
              <a:rPr lang="en-US" sz="2800" dirty="0" smtClean="0">
                <a:solidFill>
                  <a:srgbClr val="000000"/>
                </a:solidFill>
              </a:rPr>
              <a:t> </a:t>
            </a:r>
            <a:r>
              <a:rPr lang="en-US" sz="2800" dirty="0" err="1">
                <a:solidFill>
                  <a:srgbClr val="000000"/>
                </a:solidFill>
              </a:rPr>
              <a:t>navbatda</a:t>
            </a:r>
            <a:r>
              <a:rPr lang="en-US" sz="2800" dirty="0">
                <a:solidFill>
                  <a:srgbClr val="000000"/>
                </a:solidFill>
              </a:rPr>
              <a:t> </a:t>
            </a:r>
            <a:r>
              <a:rPr lang="en-US" sz="2800" dirty="0" err="1">
                <a:solidFill>
                  <a:srgbClr val="000000"/>
                </a:solidFill>
              </a:rPr>
              <a:t>shaxsning</a:t>
            </a:r>
            <a:r>
              <a:rPr lang="en-US" sz="2800" dirty="0">
                <a:solidFill>
                  <a:srgbClr val="000000"/>
                </a:solidFill>
              </a:rPr>
              <a:t> </a:t>
            </a:r>
            <a:r>
              <a:rPr lang="en-US" sz="2800" dirty="0" err="1">
                <a:solidFill>
                  <a:srgbClr val="000000"/>
                </a:solidFill>
              </a:rPr>
              <a:t>ongiga</a:t>
            </a:r>
            <a:r>
              <a:rPr lang="en-US" sz="2800" dirty="0">
                <a:solidFill>
                  <a:srgbClr val="000000"/>
                </a:solidFill>
              </a:rPr>
              <a:t>, </a:t>
            </a:r>
            <a:r>
              <a:rPr lang="en-US" sz="2800" dirty="0" err="1">
                <a:solidFill>
                  <a:srgbClr val="000000"/>
                </a:solidFill>
              </a:rPr>
              <a:t>uning</a:t>
            </a:r>
            <a:r>
              <a:rPr lang="en-US" sz="2800" dirty="0">
                <a:solidFill>
                  <a:srgbClr val="000000"/>
                </a:solidFill>
              </a:rPr>
              <a:t> </a:t>
            </a:r>
            <a:r>
              <a:rPr lang="en-US" sz="2800" dirty="0" err="1">
                <a:solidFill>
                  <a:srgbClr val="000000"/>
                </a:solidFill>
              </a:rPr>
              <a:t>aqliy</a:t>
            </a:r>
            <a:r>
              <a:rPr lang="en-US" sz="2800" dirty="0">
                <a:solidFill>
                  <a:srgbClr val="000000"/>
                </a:solidFill>
              </a:rPr>
              <a:t>, </a:t>
            </a:r>
            <a:r>
              <a:rPr lang="en-US" sz="2800" dirty="0" err="1">
                <a:solidFill>
                  <a:srgbClr val="000000"/>
                </a:solidFill>
              </a:rPr>
              <a:t>intellektual</a:t>
            </a:r>
            <a:r>
              <a:rPr lang="en-US" sz="2800" dirty="0">
                <a:solidFill>
                  <a:srgbClr val="000000"/>
                </a:solidFill>
              </a:rPr>
              <a:t>, </a:t>
            </a:r>
            <a:r>
              <a:rPr lang="en-US" sz="2800" dirty="0" err="1">
                <a:solidFill>
                  <a:srgbClr val="000000"/>
                </a:solidFill>
              </a:rPr>
              <a:t>hissiy</a:t>
            </a:r>
            <a:r>
              <a:rPr lang="en-US" sz="2800" dirty="0">
                <a:solidFill>
                  <a:srgbClr val="000000"/>
                </a:solidFill>
              </a:rPr>
              <a:t> </a:t>
            </a:r>
            <a:r>
              <a:rPr lang="en-US" sz="2800" dirty="0" err="1" smtClean="0">
                <a:solidFill>
                  <a:srgbClr val="000000"/>
                </a:solidFill>
              </a:rPr>
              <a:t>sohalariga</a:t>
            </a:r>
            <a:r>
              <a:rPr lang="en-US" sz="2800" dirty="0">
                <a:solidFill>
                  <a:srgbClr val="000000"/>
                </a:solidFill>
              </a:rPr>
              <a:t> </a:t>
            </a:r>
            <a:r>
              <a:rPr lang="en-US" sz="2800" dirty="0" err="1" smtClean="0">
                <a:solidFill>
                  <a:srgbClr val="000000"/>
                </a:solidFill>
              </a:rPr>
              <a:t>murojaat</a:t>
            </a:r>
            <a:r>
              <a:rPr lang="en-US" sz="2800" dirty="0" smtClean="0">
                <a:solidFill>
                  <a:srgbClr val="000000"/>
                </a:solidFill>
              </a:rPr>
              <a:t> </a:t>
            </a:r>
            <a:r>
              <a:rPr lang="en-US" sz="2800" dirty="0" err="1">
                <a:solidFill>
                  <a:srgbClr val="000000"/>
                </a:solidFill>
              </a:rPr>
              <a:t>qiladi</a:t>
            </a:r>
            <a:r>
              <a:rPr lang="en-US" sz="2800" dirty="0">
                <a:solidFill>
                  <a:srgbClr val="000000"/>
                </a:solidFill>
              </a:rPr>
              <a:t>. </a:t>
            </a:r>
            <a:r>
              <a:rPr lang="en-US" sz="2800" dirty="0" err="1">
                <a:solidFill>
                  <a:srgbClr val="000000"/>
                </a:solidFill>
              </a:rPr>
              <a:t>Ishontirishning</a:t>
            </a:r>
            <a:r>
              <a:rPr lang="en-US" sz="2800" dirty="0">
                <a:solidFill>
                  <a:srgbClr val="000000"/>
                </a:solidFill>
              </a:rPr>
              <a:t> </a:t>
            </a:r>
            <a:r>
              <a:rPr lang="en-US" sz="2800" dirty="0" err="1">
                <a:solidFill>
                  <a:srgbClr val="000000"/>
                </a:solidFill>
              </a:rPr>
              <a:t>asosiy</a:t>
            </a:r>
            <a:r>
              <a:rPr lang="en-US" sz="2800" dirty="0">
                <a:solidFill>
                  <a:srgbClr val="000000"/>
                </a:solidFill>
              </a:rPr>
              <a:t> </a:t>
            </a:r>
            <a:r>
              <a:rPr lang="en-US" sz="2800" dirty="0" err="1">
                <a:solidFill>
                  <a:srgbClr val="000000"/>
                </a:solidFill>
              </a:rPr>
              <a:t>manbai</a:t>
            </a:r>
            <a:r>
              <a:rPr lang="en-US" sz="2800" dirty="0">
                <a:solidFill>
                  <a:srgbClr val="000000"/>
                </a:solidFill>
              </a:rPr>
              <a:t>, </a:t>
            </a:r>
            <a:r>
              <a:rPr lang="en-US" sz="2800" dirty="0" err="1">
                <a:solidFill>
                  <a:srgbClr val="000000"/>
                </a:solidFill>
              </a:rPr>
              <a:t>instrumenti</a:t>
            </a:r>
            <a:r>
              <a:rPr lang="en-US" sz="2800" dirty="0">
                <a:solidFill>
                  <a:srgbClr val="000000"/>
                </a:solidFill>
              </a:rPr>
              <a:t> </a:t>
            </a:r>
            <a:r>
              <a:rPr lang="en-US" sz="2800" dirty="0" err="1">
                <a:solidFill>
                  <a:srgbClr val="000000"/>
                </a:solidFill>
              </a:rPr>
              <a:t>bu</a:t>
            </a:r>
            <a:r>
              <a:rPr lang="en-US" sz="2800" dirty="0">
                <a:solidFill>
                  <a:srgbClr val="000000"/>
                </a:solidFill>
              </a:rPr>
              <a:t> - </a:t>
            </a:r>
            <a:r>
              <a:rPr lang="en-US" sz="2800" dirty="0" err="1">
                <a:solidFill>
                  <a:srgbClr val="000000"/>
                </a:solidFill>
              </a:rPr>
              <a:t>so'z</a:t>
            </a:r>
            <a:r>
              <a:rPr lang="en-US" sz="2800" dirty="0">
                <a:solidFill>
                  <a:srgbClr val="000000"/>
                </a:solidFill>
              </a:rPr>
              <a:t>, </a:t>
            </a:r>
            <a:r>
              <a:rPr lang="en-US" sz="2800" dirty="0" err="1" smtClean="0">
                <a:solidFill>
                  <a:srgbClr val="000000"/>
                </a:solidFill>
              </a:rPr>
              <a:t>xabar</a:t>
            </a:r>
            <a:r>
              <a:rPr lang="en-US" sz="2800" dirty="0" smtClean="0">
                <a:solidFill>
                  <a:srgbClr val="000000"/>
                </a:solidFill>
              </a:rPr>
              <a:t>, </a:t>
            </a:r>
            <a:r>
              <a:rPr lang="en-US" sz="2800" dirty="0" err="1" smtClean="0">
                <a:solidFill>
                  <a:srgbClr val="000000"/>
                </a:solidFill>
              </a:rPr>
              <a:t>ma'lumot</a:t>
            </a:r>
            <a:r>
              <a:rPr lang="en-US" sz="2800" dirty="0" smtClean="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ma'lumot</a:t>
            </a:r>
            <a:r>
              <a:rPr lang="en-US" sz="2800" dirty="0">
                <a:solidFill>
                  <a:srgbClr val="000000"/>
                </a:solidFill>
              </a:rPr>
              <a:t> </a:t>
            </a:r>
            <a:r>
              <a:rPr lang="en-US" sz="2800" dirty="0" err="1">
                <a:solidFill>
                  <a:srgbClr val="000000"/>
                </a:solidFill>
              </a:rPr>
              <a:t>muhokamasi</a:t>
            </a:r>
            <a:r>
              <a:rPr lang="en-US" sz="2800" dirty="0" smtClean="0">
                <a:solidFill>
                  <a:srgbClr val="000000"/>
                </a:solidFill>
              </a:rPr>
              <a:t>.</a:t>
            </a:r>
          </a:p>
          <a:p>
            <a:pPr algn="just"/>
            <a:endParaRPr lang="en-US" sz="2800" dirty="0" smtClean="0">
              <a:solidFill>
                <a:srgbClr val="000000"/>
              </a:solidFill>
            </a:endParaRPr>
          </a:p>
          <a:p>
            <a:pPr algn="just"/>
            <a:r>
              <a:rPr lang="en-US" sz="2800" dirty="0" err="1" smtClean="0">
                <a:solidFill>
                  <a:srgbClr val="000000"/>
                </a:solidFill>
              </a:rPr>
              <a:t>Ma'ruza</a:t>
            </a:r>
            <a:r>
              <a:rPr lang="en-US" sz="2800" dirty="0">
                <a:solidFill>
                  <a:srgbClr val="000000"/>
                </a:solidFill>
              </a:rPr>
              <a:t>, </a:t>
            </a:r>
            <a:r>
              <a:rPr lang="en-US" sz="2800" dirty="0" err="1">
                <a:solidFill>
                  <a:srgbClr val="000000"/>
                </a:solidFill>
              </a:rPr>
              <a:t>hikoya</a:t>
            </a:r>
            <a:r>
              <a:rPr lang="en-US" sz="2800" dirty="0">
                <a:solidFill>
                  <a:srgbClr val="000000"/>
                </a:solidFill>
              </a:rPr>
              <a:t>, </a:t>
            </a:r>
            <a:r>
              <a:rPr lang="en-US" sz="2800" dirty="0" err="1">
                <a:solidFill>
                  <a:srgbClr val="000000"/>
                </a:solidFill>
              </a:rPr>
              <a:t>tushuntirish</a:t>
            </a:r>
            <a:r>
              <a:rPr lang="en-US" sz="2800" dirty="0">
                <a:solidFill>
                  <a:srgbClr val="000000"/>
                </a:solidFill>
              </a:rPr>
              <a:t> — </a:t>
            </a:r>
            <a:r>
              <a:rPr lang="en-US" sz="2800" dirty="0" err="1">
                <a:solidFill>
                  <a:srgbClr val="000000"/>
                </a:solidFill>
              </a:rPr>
              <a:t>bu</a:t>
            </a:r>
            <a:r>
              <a:rPr lang="en-US" sz="2800" dirty="0">
                <a:solidFill>
                  <a:srgbClr val="000000"/>
                </a:solidFill>
              </a:rPr>
              <a:t> </a:t>
            </a:r>
            <a:r>
              <a:rPr lang="en-US" sz="2800" dirty="0" err="1">
                <a:solidFill>
                  <a:srgbClr val="000000"/>
                </a:solidFill>
              </a:rPr>
              <a:t>og'zaki</a:t>
            </a:r>
            <a:r>
              <a:rPr lang="en-US" sz="2800" dirty="0">
                <a:solidFill>
                  <a:srgbClr val="000000"/>
                </a:solidFill>
              </a:rPr>
              <a:t> </a:t>
            </a:r>
            <a:r>
              <a:rPr lang="en-US" sz="2800" dirty="0" err="1">
                <a:solidFill>
                  <a:srgbClr val="000000"/>
                </a:solidFill>
              </a:rPr>
              <a:t>metodlar</a:t>
            </a:r>
            <a:r>
              <a:rPr lang="en-US" sz="2800" dirty="0">
                <a:solidFill>
                  <a:srgbClr val="000000"/>
                </a:solidFill>
              </a:rPr>
              <a:t>, </a:t>
            </a:r>
            <a:r>
              <a:rPr lang="en-US" sz="2800" dirty="0" err="1" smtClean="0">
                <a:solidFill>
                  <a:srgbClr val="000000"/>
                </a:solidFill>
              </a:rPr>
              <a:t>ma’lumotni</a:t>
            </a:r>
            <a:r>
              <a:rPr lang="en-US" sz="2800" dirty="0" smtClean="0">
                <a:solidFill>
                  <a:srgbClr val="000000"/>
                </a:solidFill>
              </a:rPr>
              <a:t> </a:t>
            </a:r>
            <a:r>
              <a:rPr lang="en-US" sz="2800" dirty="0" err="1" smtClean="0">
                <a:solidFill>
                  <a:srgbClr val="000000"/>
                </a:solidFill>
              </a:rPr>
              <a:t>tahlil</a:t>
            </a:r>
            <a:r>
              <a:rPr lang="en-US" sz="2800" dirty="0" smtClean="0">
                <a:solidFill>
                  <a:srgbClr val="000000"/>
                </a:solidFill>
              </a:rPr>
              <a:t> </a:t>
            </a:r>
            <a:r>
              <a:rPr lang="en-US" sz="2800" dirty="0" err="1" smtClean="0">
                <a:solidFill>
                  <a:srgbClr val="000000"/>
                </a:solidFill>
              </a:rPr>
              <a:t>qilish</a:t>
            </a:r>
            <a:r>
              <a:rPr lang="en-US" sz="2800" dirty="0" smtClean="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xabar</a:t>
            </a:r>
            <a:r>
              <a:rPr lang="en-US" sz="2800" dirty="0">
                <a:solidFill>
                  <a:srgbClr val="000000"/>
                </a:solidFill>
              </a:rPr>
              <a:t> </a:t>
            </a:r>
            <a:r>
              <a:rPr lang="en-US" sz="2800" dirty="0" err="1">
                <a:solidFill>
                  <a:srgbClr val="000000"/>
                </a:solidFill>
              </a:rPr>
              <a:t>berish</a:t>
            </a:r>
            <a:r>
              <a:rPr lang="en-US" sz="2800" dirty="0">
                <a:solidFill>
                  <a:srgbClr val="000000"/>
                </a:solidFill>
              </a:rPr>
              <a:t> </a:t>
            </a:r>
            <a:r>
              <a:rPr lang="en-US" sz="2800" dirty="0" err="1">
                <a:solidFill>
                  <a:srgbClr val="000000"/>
                </a:solidFill>
              </a:rPr>
              <a:t>bo'lib</a:t>
            </a:r>
            <a:r>
              <a:rPr lang="en-US" sz="2800" dirty="0">
                <a:solidFill>
                  <a:srgbClr val="000000"/>
                </a:solidFill>
              </a:rPr>
              <a:t>, </a:t>
            </a:r>
            <a:r>
              <a:rPr lang="en-US" sz="2800" dirty="0" err="1">
                <a:solidFill>
                  <a:srgbClr val="000000"/>
                </a:solidFill>
              </a:rPr>
              <a:t>tarbiyaviy</a:t>
            </a:r>
            <a:r>
              <a:rPr lang="en-US" sz="2800" dirty="0">
                <a:solidFill>
                  <a:srgbClr val="000000"/>
                </a:solidFill>
              </a:rPr>
              <a:t> </a:t>
            </a:r>
            <a:r>
              <a:rPr lang="en-US" sz="2800" dirty="0" err="1">
                <a:solidFill>
                  <a:srgbClr val="000000"/>
                </a:solidFill>
              </a:rPr>
              <a:t>mazmun</a:t>
            </a:r>
            <a:r>
              <a:rPr lang="en-US" sz="2800" dirty="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mohiyat</a:t>
            </a:r>
            <a:r>
              <a:rPr lang="en-US" sz="2800" dirty="0">
                <a:solidFill>
                  <a:srgbClr val="000000"/>
                </a:solidFill>
              </a:rPr>
              <a:t> </a:t>
            </a:r>
            <a:r>
              <a:rPr lang="en-US" sz="2800" dirty="0" err="1">
                <a:solidFill>
                  <a:srgbClr val="000000"/>
                </a:solidFill>
              </a:rPr>
              <a:t>kasb</a:t>
            </a:r>
            <a:r>
              <a:rPr lang="en-US" sz="2800" dirty="0">
                <a:solidFill>
                  <a:srgbClr val="000000"/>
                </a:solidFill>
              </a:rPr>
              <a:t> </a:t>
            </a:r>
            <a:r>
              <a:rPr lang="en-US" sz="2800" dirty="0" err="1">
                <a:solidFill>
                  <a:srgbClr val="000000"/>
                </a:solidFill>
              </a:rPr>
              <a:t>etadi</a:t>
            </a:r>
            <a:r>
              <a:rPr lang="en-US" sz="2800" dirty="0">
                <a:solidFill>
                  <a:srgbClr val="000000"/>
                </a:solidFill>
              </a:rPr>
              <a:t>.</a:t>
            </a:r>
            <a:endParaRPr lang="ru-RU" sz="2800" dirty="0">
              <a:solidFill>
                <a:srgbClr val="000000"/>
              </a:solidFill>
            </a:endParaRPr>
          </a:p>
        </p:txBody>
      </p:sp>
    </p:spTree>
    <p:extLst>
      <p:ext uri="{BB962C8B-B14F-4D97-AF65-F5344CB8AC3E}">
        <p14:creationId xmlns:p14="http://schemas.microsoft.com/office/powerpoint/2010/main" val="2495183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4869160"/>
            <a:ext cx="8305800" cy="1143000"/>
          </a:xfrm>
        </p:spPr>
        <p:txBody>
          <a:bodyPr>
            <a:noAutofit/>
          </a:bodyPr>
          <a:lstStyle/>
          <a:p>
            <a:pPr algn="just"/>
            <a:r>
              <a:rPr lang="en-US" sz="3200" dirty="0" err="1">
                <a:solidFill>
                  <a:srgbClr val="000000"/>
                </a:solidFill>
              </a:rPr>
              <a:t>Tarbiyachi</a:t>
            </a:r>
            <a:r>
              <a:rPr lang="en-US" sz="3200" dirty="0">
                <a:solidFill>
                  <a:srgbClr val="000000"/>
                </a:solidFill>
              </a:rPr>
              <a:t> </a:t>
            </a:r>
            <a:r>
              <a:rPr lang="en-US" sz="3200" dirty="0" err="1">
                <a:solidFill>
                  <a:srgbClr val="000000"/>
                </a:solidFill>
              </a:rPr>
              <a:t>metodik</a:t>
            </a:r>
            <a:r>
              <a:rPr lang="en-US" sz="3200" dirty="0">
                <a:solidFill>
                  <a:srgbClr val="000000"/>
                </a:solidFill>
              </a:rPr>
              <a:t> </a:t>
            </a:r>
            <a:r>
              <a:rPr lang="en-US" sz="3200" dirty="0" err="1">
                <a:solidFill>
                  <a:srgbClr val="000000"/>
                </a:solidFill>
              </a:rPr>
              <a:t>adabiyotlardan</a:t>
            </a:r>
            <a:r>
              <a:rPr lang="en-US" sz="3200" dirty="0">
                <a:solidFill>
                  <a:srgbClr val="000000"/>
                </a:solidFill>
              </a:rPr>
              <a:t> </a:t>
            </a:r>
            <a:r>
              <a:rPr lang="en-US" sz="3200" dirty="0" err="1" smtClean="0">
                <a:solidFill>
                  <a:srgbClr val="000000"/>
                </a:solidFill>
              </a:rPr>
              <a:t>mavzularni</a:t>
            </a:r>
            <a:r>
              <a:rPr lang="en-US" sz="3200" dirty="0" smtClean="0">
                <a:solidFill>
                  <a:srgbClr val="000000"/>
                </a:solidFill>
              </a:rPr>
              <a:t>, material </a:t>
            </a:r>
            <a:r>
              <a:rPr lang="en-US" sz="3200" dirty="0" err="1">
                <a:solidFill>
                  <a:srgbClr val="000000"/>
                </a:solidFill>
              </a:rPr>
              <a:t>mazmunini</a:t>
            </a:r>
            <a:r>
              <a:rPr lang="en-US" sz="3200" dirty="0">
                <a:solidFill>
                  <a:srgbClr val="000000"/>
                </a:solidFill>
              </a:rPr>
              <a:t> </a:t>
            </a:r>
            <a:r>
              <a:rPr lang="en-US" sz="3200" dirty="0" err="1" smtClean="0">
                <a:solidFill>
                  <a:srgbClr val="000000"/>
                </a:solidFill>
              </a:rPr>
              <a:t>va</a:t>
            </a:r>
            <a:r>
              <a:rPr lang="en-US" sz="3200" dirty="0">
                <a:solidFill>
                  <a:srgbClr val="000000"/>
                </a:solidFill>
              </a:rPr>
              <a:t> </a:t>
            </a:r>
            <a:r>
              <a:rPr lang="en-US" sz="3200" dirty="0" err="1" smtClean="0">
                <a:solidFill>
                  <a:srgbClr val="000000"/>
                </a:solidFill>
              </a:rPr>
              <a:t>o'quvchilar</a:t>
            </a:r>
            <a:r>
              <a:rPr lang="en-US" sz="3200" dirty="0" smtClean="0">
                <a:solidFill>
                  <a:srgbClr val="000000"/>
                </a:solidFill>
              </a:rPr>
              <a:t> </a:t>
            </a:r>
            <a:r>
              <a:rPr lang="en-US" sz="3200" dirty="0" err="1" smtClean="0">
                <a:solidFill>
                  <a:srgbClr val="000000"/>
                </a:solidFill>
              </a:rPr>
              <a:t>bilan</a:t>
            </a:r>
            <a:r>
              <a:rPr lang="en-US" sz="3200" dirty="0" smtClean="0">
                <a:solidFill>
                  <a:srgbClr val="000000"/>
                </a:solidFill>
              </a:rPr>
              <a:t> </a:t>
            </a:r>
            <a:r>
              <a:rPr lang="en-US" sz="3200" dirty="0" err="1">
                <a:solidFill>
                  <a:srgbClr val="000000"/>
                </a:solidFill>
              </a:rPr>
              <a:t>tarbiyaviy</a:t>
            </a:r>
            <a:r>
              <a:rPr lang="en-US" sz="3200" dirty="0">
                <a:solidFill>
                  <a:srgbClr val="000000"/>
                </a:solidFill>
              </a:rPr>
              <a:t> </a:t>
            </a:r>
            <a:r>
              <a:rPr lang="en-US" sz="3200" dirty="0" err="1">
                <a:solidFill>
                  <a:srgbClr val="000000"/>
                </a:solidFill>
              </a:rPr>
              <a:t>suhbatiami</a:t>
            </a:r>
            <a:r>
              <a:rPr lang="en-US" sz="3200" dirty="0">
                <a:solidFill>
                  <a:srgbClr val="000000"/>
                </a:solidFill>
              </a:rPr>
              <a:t> </a:t>
            </a:r>
            <a:r>
              <a:rPr lang="en-US" sz="3200" dirty="0" err="1">
                <a:solidFill>
                  <a:srgbClr val="000000"/>
                </a:solidFill>
              </a:rPr>
              <a:t>o'tkazish</a:t>
            </a:r>
            <a:r>
              <a:rPr lang="en-US" sz="3200" dirty="0">
                <a:solidFill>
                  <a:srgbClr val="000000"/>
                </a:solidFill>
              </a:rPr>
              <a:t> </a:t>
            </a:r>
            <a:r>
              <a:rPr lang="en-US" sz="3200" dirty="0" err="1" smtClean="0">
                <a:solidFill>
                  <a:srgbClr val="000000"/>
                </a:solidFill>
              </a:rPr>
              <a:t>bo’yicha</a:t>
            </a:r>
            <a:r>
              <a:rPr lang="en-US" sz="3200" dirty="0" smtClean="0">
                <a:solidFill>
                  <a:srgbClr val="000000"/>
                </a:solidFill>
              </a:rPr>
              <a:t> </a:t>
            </a:r>
            <a:r>
              <a:rPr lang="en-US" sz="3200" dirty="0" err="1" smtClean="0">
                <a:solidFill>
                  <a:srgbClr val="000000"/>
                </a:solidFill>
              </a:rPr>
              <a:t>tavsiyalarni</a:t>
            </a:r>
            <a:r>
              <a:rPr lang="en-US" sz="3200" dirty="0" smtClean="0">
                <a:solidFill>
                  <a:srgbClr val="000000"/>
                </a:solidFill>
              </a:rPr>
              <a:t> </a:t>
            </a:r>
            <a:r>
              <a:rPr lang="en-US" sz="3200" dirty="0" err="1" smtClean="0">
                <a:solidFill>
                  <a:srgbClr val="000000"/>
                </a:solidFill>
              </a:rPr>
              <a:t>topadi</a:t>
            </a:r>
            <a:r>
              <a:rPr lang="en-US" sz="3200" dirty="0" smtClean="0">
                <a:solidFill>
                  <a:srgbClr val="000000"/>
                </a:solidFill>
              </a:rPr>
              <a:t>. </a:t>
            </a:r>
            <a:r>
              <a:rPr lang="en-US" sz="3200" dirty="0" err="1" smtClean="0">
                <a:solidFill>
                  <a:srgbClr val="000000"/>
                </a:solidFill>
              </a:rPr>
              <a:t>Tarbiyachi</a:t>
            </a:r>
            <a:r>
              <a:rPr lang="en-US" sz="3200" dirty="0" smtClean="0">
                <a:solidFill>
                  <a:srgbClr val="000000"/>
                </a:solidFill>
              </a:rPr>
              <a:t> </a:t>
            </a:r>
            <a:r>
              <a:rPr lang="en-US" sz="3200" dirty="0" err="1">
                <a:solidFill>
                  <a:srgbClr val="000000"/>
                </a:solidFill>
              </a:rPr>
              <a:t>o'quvchilar</a:t>
            </a:r>
            <a:r>
              <a:rPr lang="en-US" sz="3200" dirty="0">
                <a:solidFill>
                  <a:srgbClr val="000000"/>
                </a:solidFill>
              </a:rPr>
              <a:t> </a:t>
            </a:r>
            <a:r>
              <a:rPr lang="en-US" sz="3200" dirty="0" err="1">
                <a:solidFill>
                  <a:srgbClr val="000000"/>
                </a:solidFill>
              </a:rPr>
              <a:t>bilan</a:t>
            </a:r>
            <a:r>
              <a:rPr lang="en-US" sz="3200" dirty="0">
                <a:solidFill>
                  <a:srgbClr val="000000"/>
                </a:solidFill>
              </a:rPr>
              <a:t> </a:t>
            </a:r>
            <a:r>
              <a:rPr lang="en-US" sz="3200" dirty="0" err="1">
                <a:solidFill>
                  <a:srgbClr val="000000"/>
                </a:solidFill>
              </a:rPr>
              <a:t>suhbat</a:t>
            </a:r>
            <a:r>
              <a:rPr lang="en-US" sz="3200" dirty="0">
                <a:solidFill>
                  <a:srgbClr val="000000"/>
                </a:solidFill>
              </a:rPr>
              <a:t> </a:t>
            </a:r>
            <a:r>
              <a:rPr lang="en-US" sz="3200" dirty="0" err="1">
                <a:solidFill>
                  <a:srgbClr val="000000"/>
                </a:solidFill>
              </a:rPr>
              <a:t>uchun</a:t>
            </a:r>
            <a:r>
              <a:rPr lang="en-US" sz="3200" dirty="0">
                <a:solidFill>
                  <a:srgbClr val="000000"/>
                </a:solidFill>
              </a:rPr>
              <a:t> </a:t>
            </a:r>
            <a:r>
              <a:rPr lang="en-US" sz="3200" dirty="0" err="1">
                <a:solidFill>
                  <a:srgbClr val="000000"/>
                </a:solidFill>
              </a:rPr>
              <a:t>mamlakat</a:t>
            </a:r>
            <a:r>
              <a:rPr lang="en-US" sz="3200" dirty="0">
                <a:solidFill>
                  <a:srgbClr val="000000"/>
                </a:solidFill>
              </a:rPr>
              <a:t>, </a:t>
            </a:r>
            <a:r>
              <a:rPr lang="en-US" sz="3200" dirty="0" err="1">
                <a:solidFill>
                  <a:srgbClr val="000000"/>
                </a:solidFill>
              </a:rPr>
              <a:t>dunyo</a:t>
            </a:r>
            <a:r>
              <a:rPr lang="en-US" sz="3200" dirty="0">
                <a:solidFill>
                  <a:srgbClr val="000000"/>
                </a:solidFill>
              </a:rPr>
              <a:t>, </a:t>
            </a:r>
            <a:r>
              <a:rPr lang="en-US" sz="3200" dirty="0" err="1" smtClean="0">
                <a:solidFill>
                  <a:srgbClr val="000000"/>
                </a:solidFill>
              </a:rPr>
              <a:t>yoshlar</a:t>
            </a:r>
            <a:r>
              <a:rPr lang="en-US" sz="3200" dirty="0">
                <a:solidFill>
                  <a:srgbClr val="000000"/>
                </a:solidFill>
              </a:rPr>
              <a:t> </a:t>
            </a:r>
            <a:r>
              <a:rPr lang="en-US" sz="3200" dirty="0" err="1" smtClean="0">
                <a:solidFill>
                  <a:srgbClr val="000000"/>
                </a:solidFill>
              </a:rPr>
              <a:t>hayotining</a:t>
            </a:r>
            <a:r>
              <a:rPr lang="en-US" sz="3200" dirty="0" smtClean="0">
                <a:solidFill>
                  <a:srgbClr val="000000"/>
                </a:solidFill>
              </a:rPr>
              <a:t> </a:t>
            </a:r>
            <a:r>
              <a:rPr lang="en-US" sz="3200" dirty="0" err="1">
                <a:solidFill>
                  <a:srgbClr val="000000"/>
                </a:solidFill>
              </a:rPr>
              <a:t>turli</a:t>
            </a:r>
            <a:r>
              <a:rPr lang="en-US" sz="3200" dirty="0">
                <a:solidFill>
                  <a:srgbClr val="000000"/>
                </a:solidFill>
              </a:rPr>
              <a:t> </a:t>
            </a:r>
            <a:r>
              <a:rPr lang="en-US" sz="3200" dirty="0" err="1">
                <a:solidFill>
                  <a:srgbClr val="000000"/>
                </a:solidFill>
              </a:rPr>
              <a:t>tomonlarini</a:t>
            </a:r>
            <a:r>
              <a:rPr lang="en-US" sz="3200" dirty="0">
                <a:solidFill>
                  <a:srgbClr val="000000"/>
                </a:solidFill>
              </a:rPr>
              <a:t> </a:t>
            </a:r>
            <a:r>
              <a:rPr lang="en-US" sz="3200" dirty="0" err="1" smtClean="0">
                <a:solidFill>
                  <a:srgbClr val="000000"/>
                </a:solidFill>
              </a:rPr>
              <a:t>ifodalovchi</a:t>
            </a:r>
            <a:r>
              <a:rPr lang="en-US" sz="3200" dirty="0">
                <a:solidFill>
                  <a:srgbClr val="000000"/>
                </a:solidFill>
              </a:rPr>
              <a:t> </a:t>
            </a:r>
            <a:r>
              <a:rPr lang="en-US" sz="3200" dirty="0" err="1" smtClean="0">
                <a:solidFill>
                  <a:srgbClr val="000000"/>
                </a:solidFill>
              </a:rPr>
              <a:t>materiallarini</a:t>
            </a:r>
            <a:r>
              <a:rPr lang="en-US" sz="3200" dirty="0" smtClean="0">
                <a:solidFill>
                  <a:srgbClr val="000000"/>
                </a:solidFill>
              </a:rPr>
              <a:t> </a:t>
            </a:r>
            <a:r>
              <a:rPr lang="en-US" sz="3200" dirty="0" err="1">
                <a:solidFill>
                  <a:srgbClr val="000000"/>
                </a:solidFill>
              </a:rPr>
              <a:t>ominaviy</a:t>
            </a:r>
            <a:r>
              <a:rPr lang="en-US" sz="3200" dirty="0">
                <a:solidFill>
                  <a:srgbClr val="000000"/>
                </a:solidFill>
              </a:rPr>
              <a:t> </a:t>
            </a:r>
            <a:r>
              <a:rPr lang="en-US" sz="3200" dirty="0" err="1" smtClean="0">
                <a:solidFill>
                  <a:srgbClr val="000000"/>
                </a:solidFill>
              </a:rPr>
              <a:t>axborot</a:t>
            </a:r>
            <a:r>
              <a:rPr lang="en-US" sz="3200" dirty="0">
                <a:solidFill>
                  <a:srgbClr val="000000"/>
                </a:solidFill>
              </a:rPr>
              <a:t> </a:t>
            </a:r>
            <a:r>
              <a:rPr lang="pt-BR" sz="3200" dirty="0" smtClean="0">
                <a:solidFill>
                  <a:srgbClr val="000000"/>
                </a:solidFill>
              </a:rPr>
              <a:t>vositalaridan ham </a:t>
            </a:r>
            <a:r>
              <a:rPr lang="pt-BR" sz="3200" dirty="0">
                <a:solidFill>
                  <a:srgbClr val="000000"/>
                </a:solidFill>
              </a:rPr>
              <a:t>olishlari mumkin</a:t>
            </a:r>
            <a:r>
              <a:rPr lang="pt-BR" sz="3200" dirty="0" smtClean="0">
                <a:solidFill>
                  <a:srgbClr val="000000"/>
                </a:solidFill>
              </a:rPr>
              <a:t>.</a:t>
            </a:r>
            <a:br>
              <a:rPr lang="pt-BR" sz="3200" dirty="0" smtClean="0">
                <a:solidFill>
                  <a:srgbClr val="000000"/>
                </a:solidFill>
              </a:rPr>
            </a:br>
            <a:r>
              <a:rPr lang="en-US" sz="3200" dirty="0" err="1">
                <a:solidFill>
                  <a:srgbClr val="000000"/>
                </a:solidFill>
              </a:rPr>
              <a:t>Suhbat</a:t>
            </a:r>
            <a:r>
              <a:rPr lang="en-US" sz="3200" dirty="0">
                <a:solidFill>
                  <a:srgbClr val="000000"/>
                </a:solidFill>
              </a:rPr>
              <a:t> </a:t>
            </a:r>
            <a:r>
              <a:rPr lang="en-US" sz="3200" dirty="0" err="1">
                <a:solidFill>
                  <a:srgbClr val="000000"/>
                </a:solidFill>
              </a:rPr>
              <a:t>munozara</a:t>
            </a:r>
            <a:r>
              <a:rPr lang="en-US" sz="3200" dirty="0">
                <a:solidFill>
                  <a:srgbClr val="000000"/>
                </a:solidFill>
              </a:rPr>
              <a:t>, </a:t>
            </a:r>
            <a:r>
              <a:rPr lang="en-US" sz="3200" dirty="0" err="1">
                <a:solidFill>
                  <a:srgbClr val="000000"/>
                </a:solidFill>
              </a:rPr>
              <a:t>muhokama</a:t>
            </a:r>
            <a:r>
              <a:rPr lang="en-US" sz="3200" dirty="0">
                <a:solidFill>
                  <a:srgbClr val="000000"/>
                </a:solidFill>
              </a:rPr>
              <a:t> </a:t>
            </a:r>
            <a:r>
              <a:rPr lang="en-US" sz="3200" dirty="0" err="1" smtClean="0">
                <a:solidFill>
                  <a:srgbClr val="000000"/>
                </a:solidFill>
              </a:rPr>
              <a:t>sifatida</a:t>
            </a:r>
            <a:r>
              <a:rPr lang="en-US" sz="3200" dirty="0">
                <a:solidFill>
                  <a:srgbClr val="000000"/>
                </a:solidFill>
              </a:rPr>
              <a:t> </a:t>
            </a:r>
            <a:r>
              <a:rPr lang="en-US" sz="3200" dirty="0" err="1" smtClean="0">
                <a:solidFill>
                  <a:srgbClr val="000000"/>
                </a:solidFill>
              </a:rPr>
              <a:t>o'quvchilarni</a:t>
            </a:r>
            <a:r>
              <a:rPr lang="en-US" sz="3200" dirty="0" smtClean="0">
                <a:solidFill>
                  <a:srgbClr val="000000"/>
                </a:solidFill>
              </a:rPr>
              <a:t> </a:t>
            </a:r>
            <a:r>
              <a:rPr lang="en-US" sz="3200" dirty="0" err="1" smtClean="0">
                <a:solidFill>
                  <a:srgbClr val="000000"/>
                </a:solidFill>
              </a:rPr>
              <a:t>o'zlaridan</a:t>
            </a:r>
            <a:r>
              <a:rPr lang="en-US" sz="3200" dirty="0">
                <a:solidFill>
                  <a:srgbClr val="000000"/>
                </a:solidFill>
              </a:rPr>
              <a:t> </a:t>
            </a:r>
            <a:r>
              <a:rPr lang="pt-BR" sz="3200" dirty="0" smtClean="0">
                <a:solidFill>
                  <a:srgbClr val="000000"/>
                </a:solidFill>
              </a:rPr>
              <a:t>intellektual va emotsional faollikni </a:t>
            </a:r>
            <a:r>
              <a:rPr lang="pt-BR" sz="3200" dirty="0">
                <a:solidFill>
                  <a:srgbClr val="000000"/>
                </a:solidFill>
              </a:rPr>
              <a:t>talab etuvchi metod liisoblanadi.</a:t>
            </a:r>
            <a:endParaRPr lang="ru-RU" sz="3200" dirty="0">
              <a:solidFill>
                <a:srgbClr val="000000"/>
              </a:solidFill>
            </a:endParaRPr>
          </a:p>
        </p:txBody>
      </p:sp>
    </p:spTree>
    <p:extLst>
      <p:ext uri="{BB962C8B-B14F-4D97-AF65-F5344CB8AC3E}">
        <p14:creationId xmlns:p14="http://schemas.microsoft.com/office/powerpoint/2010/main" val="16563350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5445224"/>
            <a:ext cx="8305800" cy="1143000"/>
          </a:xfrm>
        </p:spPr>
        <p:txBody>
          <a:bodyPr>
            <a:noAutofit/>
          </a:bodyPr>
          <a:lstStyle/>
          <a:p>
            <a:r>
              <a:rPr lang="en-US" sz="3200" b="1" dirty="0">
                <a:solidFill>
                  <a:srgbClr val="000000"/>
                </a:solidFill>
              </a:rPr>
              <a:t>1) </a:t>
            </a:r>
            <a:r>
              <a:rPr lang="en-US" sz="3200" dirty="0" err="1">
                <a:solidFill>
                  <a:srgbClr val="000000"/>
                </a:solidFill>
              </a:rPr>
              <a:t>etik</a:t>
            </a:r>
            <a:r>
              <a:rPr lang="en-US" sz="3200" dirty="0">
                <a:solidFill>
                  <a:srgbClr val="000000"/>
                </a:solidFill>
              </a:rPr>
              <a:t> </a:t>
            </a:r>
            <a:r>
              <a:rPr lang="en-US" sz="3200" dirty="0" err="1">
                <a:solidFill>
                  <a:srgbClr val="000000"/>
                </a:solidFill>
              </a:rPr>
              <a:t>mavzular</a:t>
            </a:r>
            <a:r>
              <a:rPr lang="en-US" sz="3200" dirty="0">
                <a:solidFill>
                  <a:srgbClr val="000000"/>
                </a:solidFill>
              </a:rPr>
              <a:t> (</a:t>
            </a:r>
            <a:r>
              <a:rPr lang="en-US" sz="3200" dirty="0" err="1">
                <a:solidFill>
                  <a:srgbClr val="000000"/>
                </a:solidFill>
              </a:rPr>
              <a:t>ijtimoiy</a:t>
            </a:r>
            <a:r>
              <a:rPr lang="en-US" sz="3200" dirty="0">
                <a:solidFill>
                  <a:srgbClr val="000000"/>
                </a:solidFill>
              </a:rPr>
              <a:t> </a:t>
            </a:r>
            <a:r>
              <a:rPr lang="en-US" sz="3200" dirty="0" err="1">
                <a:solidFill>
                  <a:srgbClr val="000000"/>
                </a:solidFill>
              </a:rPr>
              <a:t>ma'naviy-axloqiy</a:t>
            </a:r>
            <a:r>
              <a:rPr lang="en-US" sz="3200" dirty="0">
                <a:solidFill>
                  <a:srgbClr val="000000"/>
                </a:solidFill>
              </a:rPr>
              <a:t> </a:t>
            </a:r>
            <a:r>
              <a:rPr lang="en-US" sz="3200" dirty="0" err="1">
                <a:solidFill>
                  <a:srgbClr val="000000"/>
                </a:solidFill>
              </a:rPr>
              <a:t>me'yorlar</a:t>
            </a:r>
            <a:r>
              <a:rPr lang="en-US" sz="3200" dirty="0">
                <a:solidFill>
                  <a:srgbClr val="000000"/>
                </a:solidFill>
              </a:rPr>
              <a:t>, </a:t>
            </a:r>
            <a:r>
              <a:rPr lang="en-US" sz="3200" dirty="0" err="1" smtClean="0">
                <a:solidFill>
                  <a:srgbClr val="000000"/>
                </a:solidFill>
              </a:rPr>
              <a:t>jamiyatda</a:t>
            </a:r>
            <a:r>
              <a:rPr lang="en-US" sz="3200" dirty="0">
                <a:solidFill>
                  <a:srgbClr val="000000"/>
                </a:solidFill>
              </a:rPr>
              <a:t> </a:t>
            </a:r>
            <a:r>
              <a:rPr lang="en-US" sz="3200" dirty="0" err="1" smtClean="0">
                <a:solidFill>
                  <a:srgbClr val="000000"/>
                </a:solidFill>
              </a:rPr>
              <a:t>ustuvor</a:t>
            </a:r>
            <a:r>
              <a:rPr lang="en-US" sz="3200" dirty="0" smtClean="0">
                <a:solidFill>
                  <a:srgbClr val="000000"/>
                </a:solidFill>
              </a:rPr>
              <a:t> </a:t>
            </a:r>
            <a:r>
              <a:rPr lang="en-US" sz="3200" dirty="0" err="1">
                <a:solidFill>
                  <a:srgbClr val="000000"/>
                </a:solidFill>
              </a:rPr>
              <a:t>o'rin</a:t>
            </a:r>
            <a:r>
              <a:rPr lang="en-US" sz="3200" dirty="0">
                <a:solidFill>
                  <a:srgbClr val="000000"/>
                </a:solidFill>
              </a:rPr>
              <a:t> </a:t>
            </a:r>
            <a:r>
              <a:rPr lang="en-US" sz="3200" dirty="0" err="1">
                <a:solidFill>
                  <a:srgbClr val="000000"/>
                </a:solidFill>
              </a:rPr>
              <a:t>tutuvchi</a:t>
            </a:r>
            <a:r>
              <a:rPr lang="en-US" sz="3200" dirty="0">
                <a:solidFill>
                  <a:srgbClr val="000000"/>
                </a:solidFill>
              </a:rPr>
              <a:t> </a:t>
            </a:r>
            <a:r>
              <a:rPr lang="en-US" sz="3200" dirty="0" err="1">
                <a:solidFill>
                  <a:srgbClr val="000000"/>
                </a:solidFill>
              </a:rPr>
              <a:t>ijtimoiy</a:t>
            </a:r>
            <a:r>
              <a:rPr lang="en-US" sz="3200" dirty="0">
                <a:solidFill>
                  <a:srgbClr val="000000"/>
                </a:solidFill>
              </a:rPr>
              <a:t> </a:t>
            </a:r>
            <a:r>
              <a:rPr lang="en-US" sz="3200" dirty="0" err="1">
                <a:solidFill>
                  <a:srgbClr val="000000"/>
                </a:solidFill>
              </a:rPr>
              <a:t>munosabatlar</a:t>
            </a:r>
            <a:r>
              <a:rPr lang="en-US" sz="3200" dirty="0">
                <a:solidFill>
                  <a:srgbClr val="000000"/>
                </a:solidFill>
              </a:rPr>
              <a:t>, </a:t>
            </a:r>
            <a:r>
              <a:rPr lang="en-US" sz="3200" dirty="0" err="1">
                <a:solidFill>
                  <a:srgbClr val="000000"/>
                </a:solidFill>
              </a:rPr>
              <a:t>jamoa</a:t>
            </a:r>
            <a:r>
              <a:rPr lang="en-US" sz="3200" dirty="0">
                <a:solidFill>
                  <a:srgbClr val="000000"/>
                </a:solidFill>
              </a:rPr>
              <a:t> </a:t>
            </a:r>
            <a:r>
              <a:rPr lang="en-US" sz="3200" dirty="0" err="1">
                <a:solidFill>
                  <a:srgbClr val="000000"/>
                </a:solidFill>
              </a:rPr>
              <a:t>orasida</a:t>
            </a:r>
            <a:r>
              <a:rPr lang="en-US" sz="3200" dirty="0">
                <a:solidFill>
                  <a:srgbClr val="000000"/>
                </a:solidFill>
              </a:rPr>
              <a:t> </a:t>
            </a:r>
            <a:r>
              <a:rPr lang="en-US" sz="3200" dirty="0" err="1">
                <a:solidFill>
                  <a:srgbClr val="000000"/>
                </a:solidFill>
              </a:rPr>
              <a:t>o'zini</a:t>
            </a:r>
            <a:r>
              <a:rPr lang="en-US" sz="3200" dirty="0">
                <a:solidFill>
                  <a:srgbClr val="000000"/>
                </a:solidFill>
              </a:rPr>
              <a:t> </a:t>
            </a:r>
            <a:r>
              <a:rPr lang="en-US" sz="3200" dirty="0" err="1" smtClean="0">
                <a:solidFill>
                  <a:srgbClr val="000000"/>
                </a:solidFill>
              </a:rPr>
              <a:t>tutish</a:t>
            </a:r>
            <a:r>
              <a:rPr lang="en-US" sz="3200" dirty="0">
                <a:solidFill>
                  <a:srgbClr val="000000"/>
                </a:solidFill>
              </a:rPr>
              <a:t> </a:t>
            </a:r>
            <a:r>
              <a:rPr lang="en-US" sz="3200" dirty="0" err="1" smtClean="0">
                <a:solidFill>
                  <a:srgbClr val="000000"/>
                </a:solidFill>
              </a:rPr>
              <a:t>qoidalari</a:t>
            </a:r>
            <a:r>
              <a:rPr lang="en-US" sz="3200" dirty="0" smtClean="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boshqalar</a:t>
            </a:r>
            <a:r>
              <a:rPr lang="en-US" sz="3200" dirty="0">
                <a:solidFill>
                  <a:srgbClr val="000000"/>
                </a:solidFill>
              </a:rPr>
              <a:t>);</a:t>
            </a:r>
            <a:br>
              <a:rPr lang="en-US" sz="3200" dirty="0">
                <a:solidFill>
                  <a:srgbClr val="000000"/>
                </a:solidFill>
              </a:rPr>
            </a:br>
            <a:r>
              <a:rPr lang="en-US" sz="3200" b="1" dirty="0">
                <a:solidFill>
                  <a:srgbClr val="000000"/>
                </a:solidFill>
              </a:rPr>
              <a:t>2) </a:t>
            </a:r>
            <a:r>
              <a:rPr lang="en-US" sz="3200" dirty="0" err="1">
                <a:solidFill>
                  <a:srgbClr val="000000"/>
                </a:solidFill>
              </a:rPr>
              <a:t>estetik</a:t>
            </a:r>
            <a:r>
              <a:rPr lang="en-US" sz="3200" dirty="0">
                <a:solidFill>
                  <a:srgbClr val="000000"/>
                </a:solidFill>
              </a:rPr>
              <a:t> </a:t>
            </a:r>
            <a:r>
              <a:rPr lang="en-US" sz="3200" dirty="0" err="1">
                <a:solidFill>
                  <a:srgbClr val="000000"/>
                </a:solidFill>
              </a:rPr>
              <a:t>mavzular</a:t>
            </a:r>
            <a:r>
              <a:rPr lang="en-US" sz="3200" dirty="0">
                <a:solidFill>
                  <a:srgbClr val="000000"/>
                </a:solidFill>
              </a:rPr>
              <a:t> (</a:t>
            </a:r>
            <a:r>
              <a:rPr lang="en-US" sz="3200" dirty="0" err="1">
                <a:solidFill>
                  <a:srgbClr val="000000"/>
                </a:solidFill>
              </a:rPr>
              <a:t>tabiat</a:t>
            </a:r>
            <a:r>
              <a:rPr lang="en-US" sz="3200" dirty="0">
                <a:solidFill>
                  <a:srgbClr val="000000"/>
                </a:solidFill>
              </a:rPr>
              <a:t> </a:t>
            </a:r>
            <a:r>
              <a:rPr lang="en-US" sz="3200" dirty="0" err="1">
                <a:solidFill>
                  <a:srgbClr val="000000"/>
                </a:solidFill>
              </a:rPr>
              <a:t>go'zalligi</a:t>
            </a:r>
            <a:r>
              <a:rPr lang="en-US" sz="3200" dirty="0">
                <a:solidFill>
                  <a:srgbClr val="000000"/>
                </a:solidFill>
              </a:rPr>
              <a:t>, </a:t>
            </a:r>
            <a:r>
              <a:rPr lang="en-US" sz="3200" dirty="0" err="1">
                <a:solidFill>
                  <a:srgbClr val="000000"/>
                </a:solidFill>
              </a:rPr>
              <a:t>shaxslararo</a:t>
            </a:r>
            <a:r>
              <a:rPr lang="en-US" sz="3200" dirty="0">
                <a:solidFill>
                  <a:srgbClr val="000000"/>
                </a:solidFill>
              </a:rPr>
              <a:t> </a:t>
            </a:r>
            <a:r>
              <a:rPr lang="en-US" sz="3200" dirty="0" err="1">
                <a:solidFill>
                  <a:srgbClr val="000000"/>
                </a:solidFill>
              </a:rPr>
              <a:t>munosabatlar</a:t>
            </a:r>
            <a:r>
              <a:rPr lang="en-US" sz="3200" dirty="0">
                <a:solidFill>
                  <a:srgbClr val="000000"/>
                </a:solidFill>
              </a:rPr>
              <a:t>, </a:t>
            </a:r>
            <a:r>
              <a:rPr lang="en-US" sz="3200" dirty="0" err="1" smtClean="0">
                <a:solidFill>
                  <a:srgbClr val="000000"/>
                </a:solidFill>
              </a:rPr>
              <a:t>inson</a:t>
            </a:r>
            <a:r>
              <a:rPr lang="en-US" sz="3200" dirty="0">
                <a:solidFill>
                  <a:srgbClr val="000000"/>
                </a:solidFill>
              </a:rPr>
              <a:t> </a:t>
            </a:r>
            <a:r>
              <a:rPr lang="en-US" sz="3200" dirty="0" err="1" smtClean="0">
                <a:solidFill>
                  <a:srgbClr val="000000"/>
                </a:solidFill>
              </a:rPr>
              <a:t>go'zalligi</a:t>
            </a:r>
            <a:r>
              <a:rPr lang="en-US" sz="3200" dirty="0">
                <a:solidFill>
                  <a:srgbClr val="000000"/>
                </a:solidFill>
              </a:rPr>
              <a:t>);</a:t>
            </a:r>
            <a:br>
              <a:rPr lang="en-US" sz="3200" dirty="0">
                <a:solidFill>
                  <a:srgbClr val="000000"/>
                </a:solidFill>
              </a:rPr>
            </a:br>
            <a:r>
              <a:rPr lang="en-US" sz="3200" b="1" dirty="0">
                <a:solidFill>
                  <a:srgbClr val="000000"/>
                </a:solidFill>
              </a:rPr>
              <a:t>3) </a:t>
            </a:r>
            <a:r>
              <a:rPr lang="en-US" sz="3200" dirty="0" err="1">
                <a:solidFill>
                  <a:srgbClr val="000000"/>
                </a:solidFill>
              </a:rPr>
              <a:t>siyosiy</a:t>
            </a:r>
            <a:r>
              <a:rPr lang="en-US" sz="3200" dirty="0">
                <a:solidFill>
                  <a:srgbClr val="000000"/>
                </a:solidFill>
              </a:rPr>
              <a:t> </a:t>
            </a:r>
            <a:r>
              <a:rPr lang="en-US" sz="3200" dirty="0" err="1">
                <a:solidFill>
                  <a:srgbClr val="000000"/>
                </a:solidFill>
              </a:rPr>
              <a:t>mavzular</a:t>
            </a:r>
            <a:r>
              <a:rPr lang="en-US" sz="3200" dirty="0">
                <a:solidFill>
                  <a:srgbClr val="000000"/>
                </a:solidFill>
              </a:rPr>
              <a:t> (</a:t>
            </a:r>
            <a:r>
              <a:rPr lang="en-US" sz="3200" dirty="0" err="1">
                <a:solidFill>
                  <a:srgbClr val="000000"/>
                </a:solidFill>
              </a:rPr>
              <a:t>davlatning</a:t>
            </a:r>
            <a:r>
              <a:rPr lang="en-US" sz="3200" dirty="0">
                <a:solidFill>
                  <a:srgbClr val="000000"/>
                </a:solidFill>
              </a:rPr>
              <a:t> </a:t>
            </a:r>
            <a:r>
              <a:rPr lang="en-US" sz="3200" dirty="0" err="1">
                <a:solidFill>
                  <a:srgbClr val="000000"/>
                </a:solidFill>
              </a:rPr>
              <a:t>ichki</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tashqi</a:t>
            </a:r>
            <a:r>
              <a:rPr lang="en-US" sz="3200" dirty="0">
                <a:solidFill>
                  <a:srgbClr val="000000"/>
                </a:solidFill>
              </a:rPr>
              <a:t> </a:t>
            </a:r>
            <a:r>
              <a:rPr lang="en-US" sz="3200" dirty="0" err="1">
                <a:solidFill>
                  <a:srgbClr val="000000"/>
                </a:solidFill>
              </a:rPr>
              <a:t>siyosati</a:t>
            </a:r>
            <a:r>
              <a:rPr lang="en-US" sz="3200" dirty="0">
                <a:solidFill>
                  <a:srgbClr val="000000"/>
                </a:solidFill>
              </a:rPr>
              <a:t>, </a:t>
            </a:r>
            <a:r>
              <a:rPr lang="en-US" sz="3200" dirty="0" err="1">
                <a:solidFill>
                  <a:srgbClr val="000000"/>
                </a:solidFill>
              </a:rPr>
              <a:t>dunyo</a:t>
            </a:r>
            <a:r>
              <a:rPr lang="en-US" sz="3200" dirty="0">
                <a:solidFill>
                  <a:srgbClr val="000000"/>
                </a:solidFill>
              </a:rPr>
              <a:t> </a:t>
            </a:r>
            <a:r>
              <a:rPr lang="en-US" sz="3200" dirty="0" err="1" smtClean="0">
                <a:solidFill>
                  <a:srgbClr val="000000"/>
                </a:solidFill>
              </a:rPr>
              <a:t>voqealari</a:t>
            </a:r>
            <a:r>
              <a:rPr lang="en-US" sz="3200" dirty="0" smtClean="0">
                <a:solidFill>
                  <a:srgbClr val="000000"/>
                </a:solidFill>
              </a:rPr>
              <a:t>, </a:t>
            </a:r>
            <a:r>
              <a:rPr lang="en-US" sz="3200" dirty="0" err="1" smtClean="0">
                <a:solidFill>
                  <a:srgbClr val="000000"/>
                </a:solidFill>
              </a:rPr>
              <a:t>xalqaro</a:t>
            </a:r>
            <a:r>
              <a:rPr lang="en-US" sz="3200" dirty="0" smtClean="0">
                <a:solidFill>
                  <a:srgbClr val="000000"/>
                </a:solidFill>
              </a:rPr>
              <a:t> </a:t>
            </a:r>
            <a:r>
              <a:rPr lang="en-US" sz="3200" dirty="0" err="1">
                <a:solidFill>
                  <a:srgbClr val="000000"/>
                </a:solidFill>
              </a:rPr>
              <a:t>munosabatlar</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hokazolar</a:t>
            </a:r>
            <a:r>
              <a:rPr lang="en-US" sz="3200" dirty="0">
                <a:solidFill>
                  <a:srgbClr val="000000"/>
                </a:solidFill>
              </a:rPr>
              <a:t>);</a:t>
            </a:r>
            <a:br>
              <a:rPr lang="en-US" sz="3200" dirty="0">
                <a:solidFill>
                  <a:srgbClr val="000000"/>
                </a:solidFill>
              </a:rPr>
            </a:br>
            <a:r>
              <a:rPr lang="en-US" sz="3200" b="1" dirty="0">
                <a:solidFill>
                  <a:srgbClr val="000000"/>
                </a:solidFill>
              </a:rPr>
              <a:t>4) </a:t>
            </a:r>
            <a:r>
              <a:rPr lang="en-US" sz="3200" dirty="0" err="1" smtClean="0">
                <a:solidFill>
                  <a:srgbClr val="000000"/>
                </a:solidFill>
              </a:rPr>
              <a:t>ta’lim</a:t>
            </a:r>
            <a:r>
              <a:rPr lang="en-US" sz="3200" dirty="0" smtClean="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bilishga</a:t>
            </a:r>
            <a:r>
              <a:rPr lang="en-US" sz="3200" dirty="0">
                <a:solidFill>
                  <a:srgbClr val="000000"/>
                </a:solidFill>
              </a:rPr>
              <a:t> </a:t>
            </a:r>
            <a:r>
              <a:rPr lang="en-US" sz="3200" dirty="0" err="1">
                <a:solidFill>
                  <a:srgbClr val="000000"/>
                </a:solidFill>
              </a:rPr>
              <a:t>oid</a:t>
            </a:r>
            <a:r>
              <a:rPr lang="en-US" sz="3200" dirty="0">
                <a:solidFill>
                  <a:srgbClr val="000000"/>
                </a:solidFill>
              </a:rPr>
              <a:t> </a:t>
            </a:r>
            <a:r>
              <a:rPr lang="en-US" sz="3200" dirty="0" err="1">
                <a:solidFill>
                  <a:srgbClr val="000000"/>
                </a:solidFill>
              </a:rPr>
              <a:t>mavzular</a:t>
            </a:r>
            <a:r>
              <a:rPr lang="en-US" sz="3200" dirty="0">
                <a:solidFill>
                  <a:srgbClr val="000000"/>
                </a:solidFill>
              </a:rPr>
              <a:t> (</a:t>
            </a:r>
            <a:r>
              <a:rPr lang="en-US" sz="3200" dirty="0" err="1">
                <a:solidFill>
                  <a:srgbClr val="000000"/>
                </a:solidFill>
              </a:rPr>
              <a:t>koinot</a:t>
            </a:r>
            <a:r>
              <a:rPr lang="en-US" sz="3200" dirty="0">
                <a:solidFill>
                  <a:srgbClr val="000000"/>
                </a:solidFill>
              </a:rPr>
              <a:t>, </a:t>
            </a:r>
            <a:r>
              <a:rPr lang="en-US" sz="3200" dirty="0" err="1">
                <a:solidFill>
                  <a:srgbClr val="000000"/>
                </a:solidFill>
              </a:rPr>
              <a:t>hayvonot</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smtClean="0">
                <a:solidFill>
                  <a:srgbClr val="000000"/>
                </a:solidFill>
              </a:rPr>
              <a:t>o'simliklar</a:t>
            </a:r>
            <a:r>
              <a:rPr lang="en-US" sz="3200" dirty="0">
                <a:solidFill>
                  <a:srgbClr val="000000"/>
                </a:solidFill>
              </a:rPr>
              <a:t> </a:t>
            </a:r>
            <a:r>
              <a:rPr lang="en-US" sz="3200" dirty="0" err="1" smtClean="0">
                <a:solidFill>
                  <a:srgbClr val="000000"/>
                </a:solidFill>
              </a:rPr>
              <a:t>dunyosi</a:t>
            </a:r>
            <a:r>
              <a:rPr lang="en-US" sz="3200" dirty="0">
                <a:solidFill>
                  <a:srgbClr val="000000"/>
                </a:solidFill>
              </a:rPr>
              <a:t>, </a:t>
            </a:r>
            <a:r>
              <a:rPr lang="en-US" sz="3200" dirty="0" err="1">
                <a:solidFill>
                  <a:srgbClr val="000000"/>
                </a:solidFill>
              </a:rPr>
              <a:t>elektronika</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boshqalar</a:t>
            </a:r>
            <a:r>
              <a:rPr lang="en-US" sz="3200" dirty="0">
                <a:solidFill>
                  <a:srgbClr val="000000"/>
                </a:solidFill>
              </a:rPr>
              <a:t>).</a:t>
            </a:r>
            <a:endParaRPr lang="ru-RU" sz="3200" dirty="0">
              <a:solidFill>
                <a:srgbClr val="000000"/>
              </a:solidFill>
            </a:endParaRPr>
          </a:p>
        </p:txBody>
      </p:sp>
    </p:spTree>
    <p:extLst>
      <p:ext uri="{BB962C8B-B14F-4D97-AF65-F5344CB8AC3E}">
        <p14:creationId xmlns:p14="http://schemas.microsoft.com/office/powerpoint/2010/main" val="187922435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1484784"/>
            <a:ext cx="8305800" cy="1143000"/>
          </a:xfrm>
        </p:spPr>
        <p:txBody>
          <a:bodyPr>
            <a:noAutofit/>
          </a:bodyPr>
          <a:lstStyle/>
          <a:p>
            <a:pPr algn="just"/>
            <a:r>
              <a:rPr lang="sv-SE" sz="3600" dirty="0">
                <a:solidFill>
                  <a:srgbClr val="000000"/>
                </a:solidFill>
              </a:rPr>
              <a:t>Muhokama— tarbiyaning maxsus </a:t>
            </a:r>
            <a:r>
              <a:rPr lang="sv-SE" sz="3600" dirty="0" smtClean="0">
                <a:solidFill>
                  <a:srgbClr val="000000"/>
                </a:solidFill>
              </a:rPr>
              <a:t>metodi bo'lib</a:t>
            </a:r>
            <a:r>
              <a:rPr lang="sv-SE" sz="3600" dirty="0">
                <a:solidFill>
                  <a:srgbClr val="000000"/>
                </a:solidFill>
              </a:rPr>
              <a:t>, </a:t>
            </a:r>
            <a:r>
              <a:rPr lang="sv-SE" sz="3600" dirty="0" smtClean="0">
                <a:solidFill>
                  <a:srgbClr val="000000"/>
                </a:solidFill>
              </a:rPr>
              <a:t>qarama-qarshi </a:t>
            </a:r>
            <a:r>
              <a:rPr lang="en-US" sz="3600" dirty="0" err="1" smtClean="0">
                <a:solidFill>
                  <a:srgbClr val="000000"/>
                </a:solidFill>
              </a:rPr>
              <a:t>fikrlarning</a:t>
            </a:r>
            <a:r>
              <a:rPr lang="en-US" sz="3600" dirty="0" smtClean="0">
                <a:solidFill>
                  <a:srgbClr val="000000"/>
                </a:solidFill>
              </a:rPr>
              <a:t> </a:t>
            </a:r>
            <a:r>
              <a:rPr lang="en-US" sz="3600" dirty="0" err="1">
                <a:solidFill>
                  <a:srgbClr val="000000"/>
                </a:solidFill>
              </a:rPr>
              <a:t>to'qnashuvini</a:t>
            </a:r>
            <a:r>
              <a:rPr lang="en-US" sz="3600" dirty="0">
                <a:solidFill>
                  <a:srgbClr val="000000"/>
                </a:solidFill>
              </a:rPr>
              <a:t> </a:t>
            </a:r>
            <a:r>
              <a:rPr lang="en-US" sz="3600" dirty="0" err="1">
                <a:solidFill>
                  <a:srgbClr val="000000"/>
                </a:solidFill>
              </a:rPr>
              <a:t>ifodalaydi</a:t>
            </a:r>
            <a:r>
              <a:rPr lang="en-US" sz="3600" dirty="0">
                <a:solidFill>
                  <a:srgbClr val="000000"/>
                </a:solidFill>
              </a:rPr>
              <a:t>.</a:t>
            </a:r>
            <a:endParaRPr lang="ru-RU" sz="3600" dirty="0">
              <a:solidFill>
                <a:srgbClr val="000000"/>
              </a:solidFill>
            </a:endParaRPr>
          </a:p>
        </p:txBody>
      </p:sp>
      <p:pic>
        <p:nvPicPr>
          <p:cNvPr id="3074" name="Picture 2" descr="D:\My Documents (Maruf)\UUOOI 2017 LECTURES\LECTURES redit\Exit Ticke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2856643"/>
            <a:ext cx="6135415" cy="40013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840269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2636912"/>
            <a:ext cx="8305800" cy="1143000"/>
          </a:xfrm>
        </p:spPr>
        <p:txBody>
          <a:bodyPr>
            <a:noAutofit/>
          </a:bodyPr>
          <a:lstStyle/>
          <a:p>
            <a:pPr algn="just"/>
            <a:r>
              <a:rPr lang="en-US" sz="3200" dirty="0" err="1">
                <a:solidFill>
                  <a:srgbClr val="000000"/>
                </a:solidFill>
              </a:rPr>
              <a:t>Namuna</a:t>
            </a:r>
            <a:r>
              <a:rPr lang="en-US" sz="3200" dirty="0">
                <a:solidFill>
                  <a:srgbClr val="000000"/>
                </a:solidFill>
              </a:rPr>
              <a:t> - </a:t>
            </a:r>
            <a:r>
              <a:rPr lang="en-US" sz="3200" dirty="0" err="1">
                <a:solidFill>
                  <a:srgbClr val="000000"/>
                </a:solidFill>
              </a:rPr>
              <a:t>shaxsga</a:t>
            </a:r>
            <a:r>
              <a:rPr lang="en-US" sz="3200" dirty="0">
                <a:solidFill>
                  <a:srgbClr val="000000"/>
                </a:solidFill>
              </a:rPr>
              <a:t> </a:t>
            </a:r>
            <a:r>
              <a:rPr lang="en-US" sz="3200" dirty="0" err="1">
                <a:solidFill>
                  <a:srgbClr val="000000"/>
                </a:solidFill>
              </a:rPr>
              <a:t>atrofdagilar</a:t>
            </a:r>
            <a:r>
              <a:rPr lang="en-US" sz="3200" dirty="0">
                <a:solidFill>
                  <a:srgbClr val="000000"/>
                </a:solidFill>
              </a:rPr>
              <a:t> (</a:t>
            </a:r>
            <a:r>
              <a:rPr lang="en-US" sz="3200" dirty="0" err="1" smtClean="0">
                <a:solidFill>
                  <a:srgbClr val="000000"/>
                </a:solidFill>
              </a:rPr>
              <a:t>xususan</a:t>
            </a:r>
            <a:r>
              <a:rPr lang="en-US" sz="3200" dirty="0" smtClean="0">
                <a:solidFill>
                  <a:srgbClr val="000000"/>
                </a:solidFill>
              </a:rPr>
              <a:t>, </a:t>
            </a:r>
            <a:r>
              <a:rPr lang="en-US" sz="3200" dirty="0" err="1" smtClean="0">
                <a:solidFill>
                  <a:srgbClr val="000000"/>
                </a:solidFill>
              </a:rPr>
              <a:t>o'qituvchilar</a:t>
            </a:r>
            <a:r>
              <a:rPr lang="en-US" sz="3200" dirty="0">
                <a:solidFill>
                  <a:srgbClr val="000000"/>
                </a:solidFill>
              </a:rPr>
              <a:t>, </a:t>
            </a:r>
            <a:r>
              <a:rPr lang="en-US" sz="3200" dirty="0" err="1" smtClean="0">
                <a:solidFill>
                  <a:srgbClr val="000000"/>
                </a:solidFill>
              </a:rPr>
              <a:t>ota-onalar</a:t>
            </a:r>
            <a:r>
              <a:rPr lang="en-US" sz="3200" dirty="0" smtClean="0">
                <a:solidFill>
                  <a:srgbClr val="000000"/>
                </a:solidFill>
              </a:rPr>
              <a:t>, </a:t>
            </a:r>
            <a:r>
              <a:rPr lang="sv-SE" sz="3200" dirty="0" smtClean="0">
                <a:solidFill>
                  <a:srgbClr val="000000"/>
                </a:solidFill>
              </a:rPr>
              <a:t>yoshi </a:t>
            </a:r>
            <a:r>
              <a:rPr lang="sv-SE" sz="3200" dirty="0">
                <a:solidFill>
                  <a:srgbClr val="000000"/>
                </a:solidFill>
              </a:rPr>
              <a:t>katta kishilar)ning yurish-turish, muomala, tartib-intizom </a:t>
            </a:r>
            <a:r>
              <a:rPr lang="sv-SE" sz="3200" dirty="0" smtClean="0">
                <a:solidFill>
                  <a:srgbClr val="000000"/>
                </a:solidFill>
              </a:rPr>
              <a:t>qoidalariga </a:t>
            </a:r>
            <a:r>
              <a:rPr lang="en-US" sz="3200" dirty="0" err="1" smtClean="0">
                <a:solidFill>
                  <a:srgbClr val="000000"/>
                </a:solidFill>
              </a:rPr>
              <a:t>rioya</a:t>
            </a:r>
            <a:r>
              <a:rPr lang="en-US" sz="3200" dirty="0" smtClean="0">
                <a:solidFill>
                  <a:srgbClr val="000000"/>
                </a:solidFill>
              </a:rPr>
              <a:t> </a:t>
            </a:r>
            <a:r>
              <a:rPr lang="en-US" sz="3200" dirty="0" err="1">
                <a:solidFill>
                  <a:srgbClr val="000000"/>
                </a:solidFill>
              </a:rPr>
              <a:t>qilish</a:t>
            </a:r>
            <a:r>
              <a:rPr lang="en-US" sz="3200" dirty="0">
                <a:solidFill>
                  <a:srgbClr val="000000"/>
                </a:solidFill>
              </a:rPr>
              <a:t>, </a:t>
            </a:r>
            <a:r>
              <a:rPr lang="en-US" sz="3200" dirty="0" err="1">
                <a:solidFill>
                  <a:srgbClr val="000000"/>
                </a:solidFill>
              </a:rPr>
              <a:t>kundalik</a:t>
            </a:r>
            <a:r>
              <a:rPr lang="en-US" sz="3200" dirty="0">
                <a:solidFill>
                  <a:srgbClr val="000000"/>
                </a:solidFill>
              </a:rPr>
              <a:t> </a:t>
            </a:r>
            <a:r>
              <a:rPr lang="en-US" sz="3200" dirty="0" err="1">
                <a:solidFill>
                  <a:srgbClr val="000000"/>
                </a:solidFill>
              </a:rPr>
              <a:t>faoliyatni</a:t>
            </a:r>
            <a:r>
              <a:rPr lang="en-US" sz="3200" dirty="0">
                <a:solidFill>
                  <a:srgbClr val="000000"/>
                </a:solidFill>
              </a:rPr>
              <a:t> </a:t>
            </a:r>
            <a:r>
              <a:rPr lang="en-US" sz="3200" dirty="0" err="1">
                <a:solidFill>
                  <a:srgbClr val="000000"/>
                </a:solidFill>
              </a:rPr>
              <a:t>tashkil</a:t>
            </a:r>
            <a:r>
              <a:rPr lang="en-US" sz="3200" dirty="0">
                <a:solidFill>
                  <a:srgbClr val="000000"/>
                </a:solidFill>
              </a:rPr>
              <a:t> </a:t>
            </a:r>
            <a:r>
              <a:rPr lang="en-US" sz="3200" dirty="0" err="1" smtClean="0">
                <a:solidFill>
                  <a:srgbClr val="000000"/>
                </a:solidFill>
              </a:rPr>
              <a:t>etishda</a:t>
            </a:r>
            <a:r>
              <a:rPr lang="en-US" sz="3200" dirty="0">
                <a:solidFill>
                  <a:srgbClr val="000000"/>
                </a:solidFill>
              </a:rPr>
              <a:t> </a:t>
            </a:r>
            <a:r>
              <a:rPr lang="en-US" sz="3200" dirty="0" err="1" smtClean="0">
                <a:solidFill>
                  <a:srgbClr val="000000"/>
                </a:solidFill>
              </a:rPr>
              <a:t>o'rnak</a:t>
            </a:r>
            <a:r>
              <a:rPr lang="en-US" sz="3200" dirty="0">
                <a:solidFill>
                  <a:srgbClr val="000000"/>
                </a:solidFill>
              </a:rPr>
              <a:t>, </a:t>
            </a:r>
            <a:r>
              <a:rPr lang="en-US" sz="3200" dirty="0" err="1">
                <a:solidFill>
                  <a:srgbClr val="000000"/>
                </a:solidFill>
              </a:rPr>
              <a:t>ibrat</a:t>
            </a:r>
            <a:r>
              <a:rPr lang="en-US" sz="3200" dirty="0">
                <a:solidFill>
                  <a:srgbClr val="000000"/>
                </a:solidFill>
              </a:rPr>
              <a:t> </a:t>
            </a:r>
            <a:r>
              <a:rPr lang="en-US" sz="3200" dirty="0" err="1" smtClean="0">
                <a:solidFill>
                  <a:srgbClr val="000000"/>
                </a:solidFill>
              </a:rPr>
              <a:t>bo’la</a:t>
            </a:r>
            <a:r>
              <a:rPr lang="en-US" sz="3200" dirty="0" smtClean="0">
                <a:solidFill>
                  <a:srgbClr val="000000"/>
                </a:solidFill>
              </a:rPr>
              <a:t> </a:t>
            </a:r>
            <a:r>
              <a:rPr lang="en-US" sz="3200" dirty="0" err="1" smtClean="0">
                <a:solidFill>
                  <a:srgbClr val="000000"/>
                </a:solidFill>
              </a:rPr>
              <a:t>olislilarini</a:t>
            </a:r>
            <a:r>
              <a:rPr lang="en-US" sz="3200" dirty="0">
                <a:solidFill>
                  <a:srgbClr val="000000"/>
                </a:solidFill>
              </a:rPr>
              <a:t> </a:t>
            </a:r>
            <a:r>
              <a:rPr lang="en-US" sz="3200" dirty="0" err="1" smtClean="0">
                <a:solidFill>
                  <a:srgbClr val="000000"/>
                </a:solidFill>
              </a:rPr>
              <a:t>ifodalovchi</a:t>
            </a:r>
            <a:r>
              <a:rPr lang="en-US" sz="3200" dirty="0" smtClean="0">
                <a:solidFill>
                  <a:srgbClr val="000000"/>
                </a:solidFill>
              </a:rPr>
              <a:t> </a:t>
            </a:r>
            <a:r>
              <a:rPr lang="en-US" sz="3200" dirty="0" err="1">
                <a:solidFill>
                  <a:srgbClr val="000000"/>
                </a:solidFill>
              </a:rPr>
              <a:t>metod</a:t>
            </a:r>
            <a:r>
              <a:rPr lang="en-US" sz="3200" dirty="0">
                <a:solidFill>
                  <a:srgbClr val="000000"/>
                </a:solidFill>
              </a:rPr>
              <a:t> </a:t>
            </a:r>
            <a:r>
              <a:rPr lang="en-US" sz="3200" dirty="0" err="1">
                <a:solidFill>
                  <a:srgbClr val="000000"/>
                </a:solidFill>
              </a:rPr>
              <a:t>sanaladi</a:t>
            </a:r>
            <a:r>
              <a:rPr lang="en-US" sz="3200" dirty="0">
                <a:solidFill>
                  <a:srgbClr val="000000"/>
                </a:solidFill>
              </a:rPr>
              <a:t>.</a:t>
            </a:r>
            <a:endParaRPr lang="ru-RU" sz="3200" dirty="0">
              <a:solidFill>
                <a:srgbClr val="000000"/>
              </a:solidFill>
            </a:endParaRPr>
          </a:p>
        </p:txBody>
      </p:sp>
      <p:pic>
        <p:nvPicPr>
          <p:cNvPr id="4098" name="Picture 2" descr="D:\My Documents (Maruf)\UUOOI 2017 LECTURES\LECTURES redit\group_discussion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79712" y="3503958"/>
            <a:ext cx="5328592" cy="33540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10435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4869160"/>
            <a:ext cx="8305800" cy="1143000"/>
          </a:xfrm>
        </p:spPr>
        <p:txBody>
          <a:bodyPr>
            <a:noAutofit/>
          </a:bodyPr>
          <a:lstStyle/>
          <a:p>
            <a:pPr algn="just"/>
            <a:r>
              <a:rPr lang="en-US" sz="3200" i="1" dirty="0" err="1">
                <a:solidFill>
                  <a:srgbClr val="000000"/>
                </a:solidFill>
              </a:rPr>
              <a:t>Xulqni</a:t>
            </a:r>
            <a:r>
              <a:rPr lang="en-US" sz="3200" i="1" dirty="0">
                <a:solidFill>
                  <a:srgbClr val="000000"/>
                </a:solidFill>
              </a:rPr>
              <a:t> </a:t>
            </a:r>
            <a:r>
              <a:rPr lang="en-US" sz="3200" i="1" dirty="0" err="1">
                <a:solidFill>
                  <a:srgbClr val="000000"/>
                </a:solidFill>
              </a:rPr>
              <a:t>shakllantirish</a:t>
            </a:r>
            <a:r>
              <a:rPr lang="en-US" sz="3200" i="1" dirty="0">
                <a:solidFill>
                  <a:srgbClr val="000000"/>
                </a:solidFill>
              </a:rPr>
              <a:t> </a:t>
            </a:r>
            <a:r>
              <a:rPr lang="en-US" sz="3200" i="1" dirty="0" err="1">
                <a:solidFill>
                  <a:srgbClr val="000000"/>
                </a:solidFill>
              </a:rPr>
              <a:t>va</a:t>
            </a:r>
            <a:r>
              <a:rPr lang="en-US" sz="3200" i="1" dirty="0">
                <a:solidFill>
                  <a:srgbClr val="000000"/>
                </a:solidFill>
              </a:rPr>
              <a:t> </a:t>
            </a:r>
            <a:r>
              <a:rPr lang="en-US" sz="3200" i="1" dirty="0" err="1">
                <a:solidFill>
                  <a:srgbClr val="000000"/>
                </a:solidFill>
              </a:rPr>
              <a:t>faoliyatni</a:t>
            </a:r>
            <a:r>
              <a:rPr lang="en-US" sz="3200" i="1" dirty="0">
                <a:solidFill>
                  <a:srgbClr val="000000"/>
                </a:solidFill>
              </a:rPr>
              <a:t> </a:t>
            </a:r>
            <a:r>
              <a:rPr lang="en-US" sz="3200" i="1" dirty="0" err="1">
                <a:solidFill>
                  <a:srgbClr val="000000"/>
                </a:solidFill>
              </a:rPr>
              <a:t>tashkil</a:t>
            </a:r>
            <a:r>
              <a:rPr lang="en-US" sz="3200" i="1" dirty="0">
                <a:solidFill>
                  <a:srgbClr val="000000"/>
                </a:solidFill>
              </a:rPr>
              <a:t> </a:t>
            </a:r>
            <a:r>
              <a:rPr lang="en-US" sz="3200" i="1" dirty="0" err="1">
                <a:solidFill>
                  <a:srgbClr val="000000"/>
                </a:solidFill>
              </a:rPr>
              <a:t>etish</a:t>
            </a:r>
            <a:r>
              <a:rPr lang="en-US" sz="3200" i="1" dirty="0">
                <a:solidFill>
                  <a:srgbClr val="000000"/>
                </a:solidFill>
              </a:rPr>
              <a:t> </a:t>
            </a:r>
            <a:r>
              <a:rPr lang="en-US" sz="3200" i="1" dirty="0" err="1" smtClean="0">
                <a:solidFill>
                  <a:srgbClr val="000000"/>
                </a:solidFill>
              </a:rPr>
              <a:t>metodlari</a:t>
            </a:r>
            <a:r>
              <a:rPr lang="en-US" sz="3200" i="1" dirty="0" smtClean="0">
                <a:solidFill>
                  <a:srgbClr val="000000"/>
                </a:solidFill>
              </a:rPr>
              <a:t>.</a:t>
            </a:r>
            <a:br>
              <a:rPr lang="en-US" sz="3200" i="1" dirty="0" smtClean="0">
                <a:solidFill>
                  <a:srgbClr val="000000"/>
                </a:solidFill>
              </a:rPr>
            </a:br>
            <a:r>
              <a:rPr lang="en-US" sz="3200" dirty="0" smtClean="0">
                <a:solidFill>
                  <a:srgbClr val="000000"/>
                </a:solidFill>
              </a:rPr>
              <a:t/>
            </a:r>
            <a:br>
              <a:rPr lang="en-US" sz="3200" dirty="0" smtClean="0">
                <a:solidFill>
                  <a:srgbClr val="000000"/>
                </a:solidFill>
              </a:rPr>
            </a:br>
            <a:r>
              <a:rPr lang="en-US" sz="3200" dirty="0" err="1" smtClean="0">
                <a:solidFill>
                  <a:srgbClr val="000000"/>
                </a:solidFill>
              </a:rPr>
              <a:t>A.N.Leontevning</a:t>
            </a:r>
            <a:r>
              <a:rPr lang="en-US" sz="3200" dirty="0">
                <a:solidFill>
                  <a:srgbClr val="000000"/>
                </a:solidFill>
              </a:rPr>
              <a:t> </a:t>
            </a:r>
            <a:r>
              <a:rPr lang="en-US" sz="3200" dirty="0" err="1" smtClean="0">
                <a:solidFill>
                  <a:srgbClr val="000000"/>
                </a:solidFill>
              </a:rPr>
              <a:t>takidlaslticha</a:t>
            </a:r>
            <a:r>
              <a:rPr lang="en-US" sz="3200" dirty="0">
                <a:solidFill>
                  <a:srgbClr val="000000"/>
                </a:solidFill>
              </a:rPr>
              <a:t>, </a:t>
            </a:r>
            <a:r>
              <a:rPr lang="en-US" sz="3200" dirty="0" err="1">
                <a:solidFill>
                  <a:srgbClr val="000000"/>
                </a:solidFill>
              </a:rPr>
              <a:t>faoliyat</a:t>
            </a:r>
            <a:r>
              <a:rPr lang="en-US" sz="3200" dirty="0">
                <a:solidFill>
                  <a:srgbClr val="000000"/>
                </a:solidFill>
              </a:rPr>
              <a:t> </a:t>
            </a:r>
            <a:r>
              <a:rPr lang="en-US" sz="3200" dirty="0" err="1">
                <a:solidFill>
                  <a:srgbClr val="000000"/>
                </a:solidFill>
              </a:rPr>
              <a:t>tarbilanuvchi</a:t>
            </a:r>
            <a:r>
              <a:rPr lang="en-US" sz="3200" dirty="0">
                <a:solidFill>
                  <a:srgbClr val="000000"/>
                </a:solidFill>
              </a:rPr>
              <a:t> </a:t>
            </a:r>
            <a:r>
              <a:rPr lang="en-US" sz="3200" dirty="0" err="1">
                <a:solidFill>
                  <a:srgbClr val="000000"/>
                </a:solidFill>
              </a:rPr>
              <a:t>uchun</a:t>
            </a:r>
            <a:r>
              <a:rPr lang="en-US" sz="3200" dirty="0">
                <a:solidFill>
                  <a:srgbClr val="000000"/>
                </a:solidFill>
              </a:rPr>
              <a:t> </a:t>
            </a:r>
            <a:r>
              <a:rPr lang="en-US" sz="3200" dirty="0" err="1">
                <a:solidFill>
                  <a:srgbClr val="000000"/>
                </a:solidFill>
              </a:rPr>
              <a:t>ahamiyatli</a:t>
            </a:r>
            <a:r>
              <a:rPr lang="en-US" sz="3200" dirty="0">
                <a:solidFill>
                  <a:srgbClr val="000000"/>
                </a:solidFill>
              </a:rPr>
              <a:t>, </a:t>
            </a:r>
            <a:r>
              <a:rPr lang="en-US" sz="3200" dirty="0" err="1">
                <a:solidFill>
                  <a:srgbClr val="000000"/>
                </a:solidFill>
              </a:rPr>
              <a:t>shaxsiy</a:t>
            </a:r>
            <a:r>
              <a:rPr lang="en-US" sz="3200" dirty="0">
                <a:solidFill>
                  <a:srgbClr val="000000"/>
                </a:solidFill>
              </a:rPr>
              <a:t> </a:t>
            </a:r>
            <a:r>
              <a:rPr lang="en-US" sz="3200" dirty="0" err="1">
                <a:solidFill>
                  <a:srgbClr val="000000"/>
                </a:solidFill>
              </a:rPr>
              <a:t>mohiyat</a:t>
            </a:r>
            <a:r>
              <a:rPr lang="en-US" sz="3200" dirty="0">
                <a:solidFill>
                  <a:srgbClr val="000000"/>
                </a:solidFill>
              </a:rPr>
              <a:t/>
            </a:r>
            <a:br>
              <a:rPr lang="en-US" sz="3200" dirty="0">
                <a:solidFill>
                  <a:srgbClr val="000000"/>
                </a:solidFill>
              </a:rPr>
            </a:br>
            <a:r>
              <a:rPr lang="en-US" sz="3200" dirty="0" err="1">
                <a:solidFill>
                  <a:srgbClr val="000000"/>
                </a:solidFill>
              </a:rPr>
              <a:t>kasb</a:t>
            </a:r>
            <a:r>
              <a:rPr lang="en-US" sz="3200" dirty="0">
                <a:solidFill>
                  <a:srgbClr val="000000"/>
                </a:solidFill>
              </a:rPr>
              <a:t> </a:t>
            </a:r>
            <a:r>
              <a:rPr lang="en-US" sz="3200" dirty="0" err="1">
                <a:solidFill>
                  <a:srgbClr val="000000"/>
                </a:solidFill>
              </a:rPr>
              <a:t>etganda</a:t>
            </a:r>
            <a:r>
              <a:rPr lang="en-US" sz="3200" dirty="0">
                <a:solidFill>
                  <a:srgbClr val="000000"/>
                </a:solidFill>
              </a:rPr>
              <a:t> </a:t>
            </a:r>
            <a:r>
              <a:rPr lang="en-US" sz="3200" dirty="0" err="1">
                <a:solidFill>
                  <a:srgbClr val="000000"/>
                </a:solidFill>
              </a:rPr>
              <a:t>tarbiyalanuvchi</a:t>
            </a:r>
            <a:r>
              <a:rPr lang="en-US" sz="3200" dirty="0">
                <a:solidFill>
                  <a:srgbClr val="000000"/>
                </a:solidFill>
              </a:rPr>
              <a:t> </a:t>
            </a:r>
            <a:r>
              <a:rPr lang="en-US" sz="3200" dirty="0" err="1">
                <a:solidFill>
                  <a:srgbClr val="000000"/>
                </a:solidFill>
              </a:rPr>
              <a:t>shaxsini</a:t>
            </a:r>
            <a:r>
              <a:rPr lang="en-US" sz="3200" dirty="0">
                <a:solidFill>
                  <a:srgbClr val="000000"/>
                </a:solidFill>
              </a:rPr>
              <a:t> </a:t>
            </a:r>
            <a:r>
              <a:rPr lang="en-US" sz="3200" dirty="0" err="1">
                <a:solidFill>
                  <a:srgbClr val="000000"/>
                </a:solidFill>
              </a:rPr>
              <a:t>tarbiyalaydi</a:t>
            </a:r>
            <a:r>
              <a:rPr lang="en-US" sz="3200" dirty="0">
                <a:solidFill>
                  <a:srgbClr val="000000"/>
                </a:solidFill>
              </a:rPr>
              <a:t>. </a:t>
            </a:r>
            <a:r>
              <a:rPr lang="en-US" sz="3200" dirty="0" err="1">
                <a:solidFill>
                  <a:srgbClr val="000000"/>
                </a:solidFill>
              </a:rPr>
              <a:t>Bunda</a:t>
            </a:r>
            <a:r>
              <a:rPr lang="en-US" sz="3200" dirty="0">
                <a:solidFill>
                  <a:srgbClr val="000000"/>
                </a:solidFill>
              </a:rPr>
              <a:t> </a:t>
            </a:r>
            <a:r>
              <a:rPr lang="en-US" sz="3200" dirty="0" err="1" smtClean="0">
                <a:solidFill>
                  <a:srgbClr val="000000"/>
                </a:solidFill>
              </a:rPr>
              <a:t>tarbiyalanuvcli</a:t>
            </a:r>
            <a:r>
              <a:rPr lang="en-US" sz="3200" dirty="0" smtClean="0">
                <a:solidFill>
                  <a:srgbClr val="000000"/>
                </a:solidFill>
              </a:rPr>
              <a:t> </a:t>
            </a:r>
            <a:r>
              <a:rPr lang="en-US" sz="3200" dirty="0" err="1" smtClean="0">
                <a:solidFill>
                  <a:srgbClr val="000000"/>
                </a:solidFill>
              </a:rPr>
              <a:t>faoliyatda</a:t>
            </a:r>
            <a:r>
              <a:rPr lang="en-US" sz="3200" dirty="0" smtClean="0">
                <a:solidFill>
                  <a:srgbClr val="000000"/>
                </a:solidFill>
              </a:rPr>
              <a:t> </a:t>
            </a:r>
            <a:r>
              <a:rPr lang="en-US" sz="3200" dirty="0" err="1">
                <a:solidFill>
                  <a:srgbClr val="000000"/>
                </a:solidFill>
              </a:rPr>
              <a:t>faol</a:t>
            </a:r>
            <a:r>
              <a:rPr lang="en-US" sz="3200" dirty="0">
                <a:solidFill>
                  <a:srgbClr val="000000"/>
                </a:solidFill>
              </a:rPr>
              <a:t> </a:t>
            </a:r>
            <a:r>
              <a:rPr lang="en-US" sz="3200" dirty="0" err="1">
                <a:solidFill>
                  <a:srgbClr val="000000"/>
                </a:solidFill>
              </a:rPr>
              <a:t>ishtirok</a:t>
            </a:r>
            <a:r>
              <a:rPr lang="en-US" sz="3200" dirty="0">
                <a:solidFill>
                  <a:srgbClr val="000000"/>
                </a:solidFill>
              </a:rPr>
              <a:t> </a:t>
            </a:r>
            <a:r>
              <a:rPr lang="en-US" sz="3200" dirty="0" err="1">
                <a:solidFill>
                  <a:srgbClr val="000000"/>
                </a:solidFill>
              </a:rPr>
              <a:t>etsa</a:t>
            </a:r>
            <a:r>
              <a:rPr lang="en-US" sz="3200" dirty="0">
                <a:solidFill>
                  <a:srgbClr val="000000"/>
                </a:solidFill>
              </a:rPr>
              <a:t> </a:t>
            </a:r>
            <a:r>
              <a:rPr lang="en-US" sz="3200" dirty="0" err="1">
                <a:solidFill>
                  <a:srgbClr val="000000"/>
                </a:solidFill>
              </a:rPr>
              <a:t>ularni</a:t>
            </a:r>
            <a:r>
              <a:rPr lang="en-US" sz="3200" dirty="0">
                <a:solidFill>
                  <a:srgbClr val="000000"/>
                </a:solidFill>
              </a:rPr>
              <a:t> </a:t>
            </a:r>
            <a:r>
              <a:rPr lang="en-US" sz="3200" dirty="0" err="1">
                <a:solidFill>
                  <a:srgbClr val="000000"/>
                </a:solidFill>
              </a:rPr>
              <a:t>vazifalari</a:t>
            </a:r>
            <a:r>
              <a:rPr lang="en-US" sz="3200" dirty="0">
                <a:solidFill>
                  <a:srgbClr val="000000"/>
                </a:solidFill>
              </a:rPr>
              <a:t> </a:t>
            </a:r>
            <a:r>
              <a:rPr lang="en-US" sz="3200" dirty="0" err="1">
                <a:solidFill>
                  <a:srgbClr val="000000"/>
                </a:solidFill>
              </a:rPr>
              <a:t>almashib</a:t>
            </a:r>
            <a:r>
              <a:rPr lang="en-US" sz="3200" dirty="0">
                <a:solidFill>
                  <a:srgbClr val="000000"/>
                </a:solidFill>
              </a:rPr>
              <a:t> </a:t>
            </a:r>
            <a:r>
              <a:rPr lang="en-US" sz="3200" dirty="0" err="1">
                <a:solidFill>
                  <a:srgbClr val="000000"/>
                </a:solidFill>
              </a:rPr>
              <a:t>turishi</a:t>
            </a:r>
            <a:r>
              <a:rPr lang="en-US" sz="3200" dirty="0">
                <a:solidFill>
                  <a:srgbClr val="000000"/>
                </a:solidFill>
              </a:rPr>
              <a:t> </a:t>
            </a:r>
            <a:r>
              <a:rPr lang="en-US" sz="3200" dirty="0" err="1" smtClean="0">
                <a:solidFill>
                  <a:srgbClr val="000000"/>
                </a:solidFill>
              </a:rPr>
              <a:t>kerak</a:t>
            </a:r>
            <a:r>
              <a:rPr lang="en-US" sz="3200" dirty="0" smtClean="0">
                <a:solidFill>
                  <a:srgbClr val="000000"/>
                </a:solidFill>
              </a:rPr>
              <a:t>. </a:t>
            </a:r>
            <a:r>
              <a:rPr lang="en-US" sz="3200" dirty="0" err="1" smtClean="0">
                <a:solidFill>
                  <a:srgbClr val="000000"/>
                </a:solidFill>
              </a:rPr>
              <a:t>Tarbiyalanuvchlar</a:t>
            </a:r>
            <a:r>
              <a:rPr lang="en-US" sz="3200" dirty="0" smtClean="0">
                <a:solidFill>
                  <a:srgbClr val="000000"/>
                </a:solidFill>
              </a:rPr>
              <a:t> </a:t>
            </a:r>
            <a:r>
              <a:rPr lang="en-US" sz="3200" dirty="0" err="1">
                <a:solidFill>
                  <a:srgbClr val="000000"/>
                </a:solidFill>
              </a:rPr>
              <a:t>faoliyatini</a:t>
            </a:r>
            <a:r>
              <a:rPr lang="en-US" sz="3200" dirty="0">
                <a:solidFill>
                  <a:srgbClr val="000000"/>
                </a:solidFill>
              </a:rPr>
              <a:t> </a:t>
            </a:r>
            <a:r>
              <a:rPr lang="en-US" sz="3200" dirty="0" err="1">
                <a:solidFill>
                  <a:srgbClr val="000000"/>
                </a:solidFill>
              </a:rPr>
              <a:t>boshqarish</a:t>
            </a:r>
            <a:r>
              <a:rPr lang="en-US" sz="3200" dirty="0">
                <a:solidFill>
                  <a:srgbClr val="000000"/>
                </a:solidFill>
              </a:rPr>
              <a:t> </a:t>
            </a:r>
            <a:r>
              <a:rPr lang="en-US" sz="3200" dirty="0" err="1">
                <a:solidFill>
                  <a:srgbClr val="000000"/>
                </a:solidFill>
              </a:rPr>
              <a:t>pedagogik</a:t>
            </a:r>
            <a:r>
              <a:rPr lang="en-US" sz="3200" dirty="0">
                <a:solidFill>
                  <a:srgbClr val="000000"/>
                </a:solidFill>
              </a:rPr>
              <a:t> </a:t>
            </a:r>
            <a:r>
              <a:rPr lang="en-US" sz="3200" dirty="0" err="1">
                <a:solidFill>
                  <a:srgbClr val="000000"/>
                </a:solidFill>
              </a:rPr>
              <a:t>vaziyatarga</a:t>
            </a:r>
            <a:r>
              <a:rPr lang="en-US" sz="3200" dirty="0">
                <a:solidFill>
                  <a:srgbClr val="000000"/>
                </a:solidFill>
              </a:rPr>
              <a:t> </a:t>
            </a:r>
            <a:r>
              <a:rPr lang="en-US" sz="3200" dirty="0" err="1">
                <a:solidFill>
                  <a:srgbClr val="000000"/>
                </a:solidFill>
              </a:rPr>
              <a:t>mos</a:t>
            </a:r>
            <a:r>
              <a:rPr lang="en-US" sz="3200" dirty="0">
                <a:solidFill>
                  <a:srgbClr val="000000"/>
                </a:solidFill>
              </a:rPr>
              <a:t> </a:t>
            </a:r>
            <a:r>
              <a:rPr lang="en-US" sz="3200" dirty="0" err="1" smtClean="0">
                <a:solidFill>
                  <a:srgbClr val="000000"/>
                </a:solidFill>
              </a:rPr>
              <a:t>bo'lislii</a:t>
            </a:r>
            <a:r>
              <a:rPr lang="en-US" sz="3200" dirty="0">
                <a:solidFill>
                  <a:srgbClr val="000000"/>
                </a:solidFill>
              </a:rPr>
              <a:t> </a:t>
            </a:r>
            <a:r>
              <a:rPr lang="en-US" sz="3200" dirty="0" err="1" smtClean="0">
                <a:solidFill>
                  <a:srgbClr val="000000"/>
                </a:solidFill>
              </a:rPr>
              <a:t>zarur</a:t>
            </a:r>
            <a:r>
              <a:rPr lang="en-US" sz="3200" dirty="0">
                <a:solidFill>
                  <a:srgbClr val="000000"/>
                </a:solidFill>
              </a:rPr>
              <a:t>.</a:t>
            </a:r>
            <a:endParaRPr lang="ru-RU" sz="3200" dirty="0">
              <a:solidFill>
                <a:srgbClr val="000000"/>
              </a:solidFill>
            </a:endParaRPr>
          </a:p>
        </p:txBody>
      </p:sp>
    </p:spTree>
    <p:extLst>
      <p:ext uri="{BB962C8B-B14F-4D97-AF65-F5344CB8AC3E}">
        <p14:creationId xmlns:p14="http://schemas.microsoft.com/office/powerpoint/2010/main" val="263105554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2708920"/>
            <a:ext cx="8305800" cy="1143000"/>
          </a:xfrm>
        </p:spPr>
        <p:txBody>
          <a:bodyPr>
            <a:noAutofit/>
          </a:bodyPr>
          <a:lstStyle/>
          <a:p>
            <a:pPr algn="just"/>
            <a:r>
              <a:rPr lang="en-US" sz="3200" dirty="0" err="1">
                <a:solidFill>
                  <a:srgbClr val="000000"/>
                </a:solidFill>
              </a:rPr>
              <a:t>Jamoatchilik</a:t>
            </a:r>
            <a:r>
              <a:rPr lang="en-US" sz="3200" dirty="0">
                <a:solidFill>
                  <a:srgbClr val="000000"/>
                </a:solidFill>
              </a:rPr>
              <a:t> </a:t>
            </a:r>
            <a:r>
              <a:rPr lang="en-US" sz="3200" dirty="0" err="1">
                <a:solidFill>
                  <a:srgbClr val="000000"/>
                </a:solidFill>
              </a:rPr>
              <a:t>fikri</a:t>
            </a:r>
            <a:r>
              <a:rPr lang="en-US" sz="3200" dirty="0">
                <a:solidFill>
                  <a:srgbClr val="000000"/>
                </a:solidFill>
              </a:rPr>
              <a:t> — </a:t>
            </a:r>
            <a:r>
              <a:rPr lang="en-US" sz="3200" dirty="0" err="1">
                <a:solidFill>
                  <a:srgbClr val="000000"/>
                </a:solidFill>
              </a:rPr>
              <a:t>bu</a:t>
            </a:r>
            <a:r>
              <a:rPr lang="en-US" sz="3200" dirty="0">
                <a:solidFill>
                  <a:srgbClr val="000000"/>
                </a:solidFill>
              </a:rPr>
              <a:t> </a:t>
            </a:r>
            <a:r>
              <a:rPr lang="en-US" sz="3200" dirty="0" err="1">
                <a:solidFill>
                  <a:srgbClr val="000000"/>
                </a:solidFill>
              </a:rPr>
              <a:t>guruh</a:t>
            </a:r>
            <a:r>
              <a:rPr lang="en-US" sz="3200" dirty="0">
                <a:solidFill>
                  <a:srgbClr val="000000"/>
                </a:solidFill>
              </a:rPr>
              <a:t> </a:t>
            </a:r>
            <a:r>
              <a:rPr lang="en-US" sz="3200" dirty="0" err="1" smtClean="0">
                <a:solidFill>
                  <a:srgbClr val="000000"/>
                </a:solidFill>
              </a:rPr>
              <a:t>talablarini</a:t>
            </a:r>
            <a:r>
              <a:rPr lang="en-US" sz="3200" dirty="0">
                <a:solidFill>
                  <a:srgbClr val="000000"/>
                </a:solidFill>
              </a:rPr>
              <a:t> </a:t>
            </a:r>
            <a:r>
              <a:rPr lang="en-US" sz="3200" dirty="0" err="1" smtClean="0">
                <a:solidFill>
                  <a:srgbClr val="000000"/>
                </a:solidFill>
              </a:rPr>
              <a:t>ifodalaydi</a:t>
            </a:r>
            <a:r>
              <a:rPr lang="en-US" sz="3200" dirty="0">
                <a:solidFill>
                  <a:srgbClr val="000000"/>
                </a:solidFill>
              </a:rPr>
              <a:t>. </a:t>
            </a:r>
            <a:r>
              <a:rPr lang="en-US" sz="3200" dirty="0" err="1">
                <a:solidFill>
                  <a:srgbClr val="000000"/>
                </a:solidFill>
              </a:rPr>
              <a:t>Ular</a:t>
            </a:r>
            <a:r>
              <a:rPr lang="en-US" sz="3200" dirty="0">
                <a:solidFill>
                  <a:srgbClr val="000000"/>
                </a:solidFill>
              </a:rPr>
              <a:t> </a:t>
            </a:r>
            <a:r>
              <a:rPr lang="en-US" sz="3200" dirty="0" err="1" smtClean="0">
                <a:solidFill>
                  <a:srgbClr val="000000"/>
                </a:solidFill>
              </a:rPr>
              <a:t>rivojlangan</a:t>
            </a:r>
            <a:r>
              <a:rPr lang="en-US" sz="3200" dirty="0">
                <a:solidFill>
                  <a:srgbClr val="000000"/>
                </a:solidFill>
              </a:rPr>
              <a:t> </a:t>
            </a:r>
            <a:r>
              <a:rPr lang="en-US" sz="3200" dirty="0" err="1" smtClean="0">
                <a:solidFill>
                  <a:srgbClr val="000000"/>
                </a:solidFill>
              </a:rPr>
              <a:t>jamoalarda</a:t>
            </a:r>
            <a:r>
              <a:rPr lang="en-US" sz="3200" dirty="0" smtClean="0">
                <a:solidFill>
                  <a:srgbClr val="000000"/>
                </a:solidFill>
              </a:rPr>
              <a:t> </a:t>
            </a:r>
            <a:r>
              <a:rPr lang="en-US" sz="3200" dirty="0" err="1">
                <a:solidFill>
                  <a:srgbClr val="000000"/>
                </a:solidFill>
              </a:rPr>
              <a:t>butun</a:t>
            </a:r>
            <a:r>
              <a:rPr lang="en-US" sz="3200" dirty="0">
                <a:solidFill>
                  <a:srgbClr val="000000"/>
                </a:solidFill>
              </a:rPr>
              <a:t> </a:t>
            </a:r>
            <a:r>
              <a:rPr lang="en-US" sz="3200" dirty="0" err="1">
                <a:solidFill>
                  <a:srgbClr val="000000"/>
                </a:solidFill>
              </a:rPr>
              <a:t>jamoaning</a:t>
            </a:r>
            <a:r>
              <a:rPr lang="en-US" sz="3200" dirty="0">
                <a:solidFill>
                  <a:srgbClr val="000000"/>
                </a:solidFill>
              </a:rPr>
              <a:t> </a:t>
            </a:r>
            <a:r>
              <a:rPr lang="en-US" sz="3200" dirty="0" err="1">
                <a:solidFill>
                  <a:srgbClr val="000000"/>
                </a:solidFill>
              </a:rPr>
              <a:t>xatti-liarakadarini</a:t>
            </a:r>
            <a:r>
              <a:rPr lang="en-US" sz="3200" dirty="0">
                <a:solidFill>
                  <a:srgbClr val="000000"/>
                </a:solidFill>
              </a:rPr>
              <a:t> </a:t>
            </a:r>
            <a:r>
              <a:rPr lang="en-US" sz="3200" dirty="0" err="1">
                <a:solidFill>
                  <a:srgbClr val="000000"/>
                </a:solidFill>
              </a:rPr>
              <a:t>baholashda</a:t>
            </a:r>
            <a:r>
              <a:rPr lang="en-US" sz="3200" dirty="0">
                <a:solidFill>
                  <a:srgbClr val="000000"/>
                </a:solidFill>
              </a:rPr>
              <a:t> </a:t>
            </a:r>
            <a:r>
              <a:rPr lang="en-US" sz="3200" dirty="0" err="1">
                <a:solidFill>
                  <a:srgbClr val="000000"/>
                </a:solidFill>
              </a:rPr>
              <a:t>qo'llaniladi</a:t>
            </a:r>
            <a:r>
              <a:rPr lang="en-US" sz="3200" dirty="0">
                <a:solidFill>
                  <a:srgbClr val="000000"/>
                </a:solidFill>
              </a:rPr>
              <a:t>. </a:t>
            </a:r>
            <a:r>
              <a:rPr lang="en-US" sz="3200" dirty="0" smtClean="0">
                <a:solidFill>
                  <a:srgbClr val="000000"/>
                </a:solidFill>
              </a:rPr>
              <a:t>Bu </a:t>
            </a:r>
            <a:r>
              <a:rPr lang="en-US" sz="3200" dirty="0" err="1" smtClean="0">
                <a:solidFill>
                  <a:srgbClr val="000000"/>
                </a:solidFill>
              </a:rPr>
              <a:t>barcha</a:t>
            </a:r>
            <a:r>
              <a:rPr lang="en-US" sz="3200" dirty="0" smtClean="0">
                <a:solidFill>
                  <a:srgbClr val="000000"/>
                </a:solidFill>
              </a:rPr>
              <a:t> </a:t>
            </a:r>
            <a:r>
              <a:rPr lang="en-US" sz="3200" dirty="0" err="1" smtClean="0">
                <a:solidFill>
                  <a:srgbClr val="000000"/>
                </a:solidFill>
              </a:rPr>
              <a:t>gur</a:t>
            </a:r>
            <a:r>
              <a:rPr lang="en-US" sz="3200" dirty="0" smtClean="0">
                <a:solidFill>
                  <a:srgbClr val="000000"/>
                </a:solidFill>
              </a:rPr>
              <a:t> h </a:t>
            </a:r>
            <a:r>
              <a:rPr lang="en-US" sz="3200" dirty="0" err="1">
                <a:solidFill>
                  <a:srgbClr val="000000"/>
                </a:solidFill>
              </a:rPr>
              <a:t>a'zolarining</a:t>
            </a:r>
            <a:r>
              <a:rPr lang="en-US" sz="3200" dirty="0">
                <a:solidFill>
                  <a:srgbClr val="000000"/>
                </a:solidFill>
              </a:rPr>
              <a:t> </a:t>
            </a:r>
            <a:r>
              <a:rPr lang="en-US" sz="3200" dirty="0" err="1">
                <a:solidFill>
                  <a:srgbClr val="000000"/>
                </a:solidFill>
              </a:rPr>
              <a:t>hayotga</a:t>
            </a:r>
            <a:r>
              <a:rPr lang="en-US" sz="3200" dirty="0">
                <a:solidFill>
                  <a:srgbClr val="000000"/>
                </a:solidFill>
              </a:rPr>
              <a:t> </a:t>
            </a:r>
            <a:r>
              <a:rPr lang="en-US" sz="3200" dirty="0" err="1">
                <a:solidFill>
                  <a:srgbClr val="000000"/>
                </a:solidFill>
              </a:rPr>
              <a:t>bo'lgan</a:t>
            </a:r>
            <a:r>
              <a:rPr lang="en-US" sz="3200" dirty="0">
                <a:solidFill>
                  <a:srgbClr val="000000"/>
                </a:solidFill>
              </a:rPr>
              <a:t> </a:t>
            </a:r>
            <a:r>
              <a:rPr lang="en-US" sz="3200" dirty="0" err="1">
                <a:solidFill>
                  <a:srgbClr val="000000"/>
                </a:solidFill>
              </a:rPr>
              <a:t>qarashlarida</a:t>
            </a:r>
            <a:r>
              <a:rPr lang="en-US" sz="3200" dirty="0">
                <a:solidFill>
                  <a:srgbClr val="000000"/>
                </a:solidFill>
              </a:rPr>
              <a:t>, </a:t>
            </a:r>
            <a:r>
              <a:rPr lang="en-US" sz="3200" dirty="0" err="1" smtClean="0">
                <a:solidFill>
                  <a:srgbClr val="000000"/>
                </a:solidFill>
              </a:rPr>
              <a:t>qadriyatlarida</a:t>
            </a:r>
            <a:r>
              <a:rPr lang="en-US" sz="3200" dirty="0" smtClean="0">
                <a:solidFill>
                  <a:srgbClr val="000000"/>
                </a:solidFill>
              </a:rPr>
              <a:t>, </a:t>
            </a:r>
            <a:r>
              <a:rPr lang="en-US" sz="3200" dirty="0" err="1" smtClean="0">
                <a:solidFill>
                  <a:srgbClr val="000000"/>
                </a:solidFill>
              </a:rPr>
              <a:t>me'yorlarida</a:t>
            </a:r>
            <a:r>
              <a:rPr lang="en-US" sz="3200" dirty="0" smtClean="0">
                <a:solidFill>
                  <a:srgbClr val="000000"/>
                </a:solidFill>
              </a:rPr>
              <a:t> </a:t>
            </a:r>
            <a:r>
              <a:rPr lang="en-US" sz="3200" dirty="0" err="1">
                <a:solidFill>
                  <a:srgbClr val="000000"/>
                </a:solidFill>
              </a:rPr>
              <a:t>ifodalanadi</a:t>
            </a:r>
            <a:r>
              <a:rPr lang="en-US" sz="3200" dirty="0">
                <a:solidFill>
                  <a:srgbClr val="000000"/>
                </a:solidFill>
              </a:rPr>
              <a:t>.</a:t>
            </a:r>
            <a:endParaRPr lang="ru-RU" sz="3200" dirty="0">
              <a:solidFill>
                <a:srgbClr val="000000"/>
              </a:solidFill>
            </a:endParaRPr>
          </a:p>
        </p:txBody>
      </p:sp>
      <p:pic>
        <p:nvPicPr>
          <p:cNvPr id="5122" name="Picture 2" descr="D:\My Documents (Maruf)\UUOOI 2017 LECTURES\LECTURES redit\Discussi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832" y="3440611"/>
            <a:ext cx="4824536" cy="338768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243265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4005064"/>
            <a:ext cx="8305800" cy="1143000"/>
          </a:xfrm>
        </p:spPr>
        <p:txBody>
          <a:bodyPr>
            <a:noAutofit/>
          </a:bodyPr>
          <a:lstStyle/>
          <a:p>
            <a:r>
              <a:rPr lang="en-US" sz="2800" dirty="0" err="1">
                <a:solidFill>
                  <a:srgbClr val="000000"/>
                </a:solidFill>
              </a:rPr>
              <a:t>Mashq</a:t>
            </a:r>
            <a:r>
              <a:rPr lang="en-US" sz="2800" dirty="0">
                <a:solidFill>
                  <a:srgbClr val="000000"/>
                </a:solidFill>
              </a:rPr>
              <a:t> - </a:t>
            </a:r>
            <a:r>
              <a:rPr lang="en-US" sz="2800" dirty="0" err="1">
                <a:solidFill>
                  <a:srgbClr val="000000"/>
                </a:solidFill>
              </a:rPr>
              <a:t>muayyan</a:t>
            </a:r>
            <a:r>
              <a:rPr lang="en-US" sz="2800" dirty="0">
                <a:solidFill>
                  <a:srgbClr val="000000"/>
                </a:solidFill>
              </a:rPr>
              <a:t> </a:t>
            </a:r>
            <a:r>
              <a:rPr lang="en-US" sz="2800" dirty="0" err="1">
                <a:solidFill>
                  <a:srgbClr val="000000"/>
                </a:solidFill>
              </a:rPr>
              <a:t>xatti-harakatiarni</a:t>
            </a:r>
            <a:r>
              <a:rPr lang="en-US" sz="2800" dirty="0">
                <a:solidFill>
                  <a:srgbClr val="000000"/>
                </a:solidFill>
              </a:rPr>
              <a:t> k o ' p </a:t>
            </a:r>
            <a:r>
              <a:rPr lang="en-US" sz="2800" dirty="0" err="1">
                <a:solidFill>
                  <a:srgbClr val="000000"/>
                </a:solidFill>
              </a:rPr>
              <a:t>marotaba</a:t>
            </a:r>
            <a:r>
              <a:rPr lang="en-US" sz="2800" dirty="0">
                <a:solidFill>
                  <a:srgbClr val="000000"/>
                </a:solidFill>
              </a:rPr>
              <a:t> </a:t>
            </a:r>
            <a:r>
              <a:rPr lang="en-US" sz="2800" dirty="0" err="1">
                <a:solidFill>
                  <a:srgbClr val="000000"/>
                </a:solidFill>
              </a:rPr>
              <a:t>takrorlashga</a:t>
            </a:r>
            <a:r>
              <a:rPr lang="en-US" sz="2800" dirty="0">
                <a:solidFill>
                  <a:srgbClr val="000000"/>
                </a:solidFill>
              </a:rPr>
              <a:t> </a:t>
            </a:r>
            <a:r>
              <a:rPr lang="en-US" sz="2800" dirty="0" err="1" smtClean="0">
                <a:solidFill>
                  <a:srgbClr val="000000"/>
                </a:solidFill>
              </a:rPr>
              <a:t>qaratilgan</a:t>
            </a:r>
            <a:r>
              <a:rPr lang="en-US" sz="2800" dirty="0">
                <a:solidFill>
                  <a:srgbClr val="000000"/>
                </a:solidFill>
              </a:rPr>
              <a:t> </a:t>
            </a:r>
            <a:r>
              <a:rPr lang="en-US" sz="2800" dirty="0" err="1" smtClean="0">
                <a:solidFill>
                  <a:srgbClr val="000000"/>
                </a:solidFill>
              </a:rPr>
              <a:t>harakat</a:t>
            </a:r>
            <a:r>
              <a:rPr lang="en-US" sz="2800" dirty="0" smtClean="0">
                <a:solidFill>
                  <a:srgbClr val="000000"/>
                </a:solidFill>
              </a:rPr>
              <a:t> </a:t>
            </a:r>
            <a:r>
              <a:rPr lang="en-US" sz="2800" dirty="0" err="1">
                <a:solidFill>
                  <a:srgbClr val="000000"/>
                </a:solidFill>
              </a:rPr>
              <a:t>mohiyatini</a:t>
            </a:r>
            <a:r>
              <a:rPr lang="en-US" sz="2800" dirty="0">
                <a:solidFill>
                  <a:srgbClr val="000000"/>
                </a:solidFill>
              </a:rPr>
              <a:t> </a:t>
            </a:r>
            <a:r>
              <a:rPr lang="en-US" sz="2800" dirty="0" err="1">
                <a:solidFill>
                  <a:srgbClr val="000000"/>
                </a:solidFill>
              </a:rPr>
              <a:t>ifodalovchi</a:t>
            </a:r>
            <a:r>
              <a:rPr lang="en-US" sz="2800" dirty="0">
                <a:solidFill>
                  <a:srgbClr val="000000"/>
                </a:solidFill>
              </a:rPr>
              <a:t> </a:t>
            </a:r>
            <a:r>
              <a:rPr lang="en-US" sz="2800" dirty="0" err="1">
                <a:solidFill>
                  <a:srgbClr val="000000"/>
                </a:solidFill>
              </a:rPr>
              <a:t>metod</a:t>
            </a:r>
            <a:r>
              <a:rPr lang="en-US" sz="2800" dirty="0">
                <a:solidFill>
                  <a:srgbClr val="000000"/>
                </a:solidFill>
              </a:rPr>
              <a:t> </a:t>
            </a:r>
            <a:r>
              <a:rPr lang="en-US" sz="2800" dirty="0" err="1">
                <a:solidFill>
                  <a:srgbClr val="000000"/>
                </a:solidFill>
              </a:rPr>
              <a:t>hisoblanadi</a:t>
            </a:r>
            <a:r>
              <a:rPr lang="en-US" sz="2800" dirty="0" smtClean="0">
                <a:solidFill>
                  <a:srgbClr val="000000"/>
                </a:solidFill>
              </a:rPr>
              <a:t>. </a:t>
            </a:r>
            <a:r>
              <a:rPr lang="en-US" sz="2800" dirty="0" err="1">
                <a:solidFill>
                  <a:srgbClr val="000000"/>
                </a:solidFill>
              </a:rPr>
              <a:t>Tarbiya</a:t>
            </a:r>
            <a:r>
              <a:rPr lang="en-US" sz="2800" dirty="0">
                <a:solidFill>
                  <a:srgbClr val="000000"/>
                </a:solidFill>
              </a:rPr>
              <a:t> </a:t>
            </a:r>
            <a:r>
              <a:rPr lang="en-US" sz="2800" dirty="0" err="1">
                <a:solidFill>
                  <a:srgbClr val="000000"/>
                </a:solidFill>
              </a:rPr>
              <a:t>amaliyotida</a:t>
            </a:r>
            <a:r>
              <a:rPr lang="en-US" sz="2800" dirty="0">
                <a:solidFill>
                  <a:srgbClr val="000000"/>
                </a:solidFill>
              </a:rPr>
              <a:t> </a:t>
            </a:r>
            <a:r>
              <a:rPr lang="en-US" sz="2800" dirty="0" err="1">
                <a:solidFill>
                  <a:srgbClr val="000000"/>
                </a:solidFill>
              </a:rPr>
              <a:t>mashqning</a:t>
            </a:r>
            <a:r>
              <a:rPr lang="en-US" sz="2800" dirty="0">
                <a:solidFill>
                  <a:srgbClr val="000000"/>
                </a:solidFill>
              </a:rPr>
              <a:t> </a:t>
            </a:r>
            <a:r>
              <a:rPr lang="en-US" sz="2800" dirty="0" err="1">
                <a:solidFill>
                  <a:srgbClr val="000000"/>
                </a:solidFill>
              </a:rPr>
              <a:t>quyidagi</a:t>
            </a:r>
            <a:r>
              <a:rPr lang="en-US" sz="2800" dirty="0">
                <a:solidFill>
                  <a:srgbClr val="000000"/>
                </a:solidFill>
              </a:rPr>
              <a:t> </a:t>
            </a:r>
            <a:r>
              <a:rPr lang="en-US" sz="2800" dirty="0" err="1">
                <a:solidFill>
                  <a:srgbClr val="000000"/>
                </a:solidFill>
              </a:rPr>
              <a:t>turlari</a:t>
            </a:r>
            <a:r>
              <a:rPr lang="en-US" sz="2800" dirty="0">
                <a:solidFill>
                  <a:srgbClr val="000000"/>
                </a:solidFill>
              </a:rPr>
              <a:t> </a:t>
            </a:r>
            <a:r>
              <a:rPr lang="en-US" sz="2800" dirty="0" err="1">
                <a:solidFill>
                  <a:srgbClr val="000000"/>
                </a:solidFill>
              </a:rPr>
              <a:t>mavjud</a:t>
            </a:r>
            <a:r>
              <a:rPr lang="en-US" sz="2800" dirty="0">
                <a:solidFill>
                  <a:srgbClr val="000000"/>
                </a:solidFill>
              </a:rPr>
              <a:t>:</a:t>
            </a:r>
            <a:br>
              <a:rPr lang="en-US" sz="2800" dirty="0">
                <a:solidFill>
                  <a:srgbClr val="000000"/>
                </a:solidFill>
              </a:rPr>
            </a:br>
            <a:r>
              <a:rPr lang="en-US" sz="2800" dirty="0">
                <a:solidFill>
                  <a:srgbClr val="000000"/>
                </a:solidFill>
              </a:rPr>
              <a:t>1) </a:t>
            </a:r>
            <a:r>
              <a:rPr lang="en-US" sz="2800" dirty="0" err="1">
                <a:solidFill>
                  <a:srgbClr val="000000"/>
                </a:solidFill>
              </a:rPr>
              <a:t>faoliyatda</a:t>
            </a:r>
            <a:r>
              <a:rPr lang="en-US" sz="2800" dirty="0">
                <a:solidFill>
                  <a:srgbClr val="000000"/>
                </a:solidFill>
              </a:rPr>
              <a:t> </a:t>
            </a:r>
            <a:r>
              <a:rPr lang="en-US" sz="2800" dirty="0" err="1">
                <a:solidFill>
                  <a:srgbClr val="000000"/>
                </a:solidFill>
              </a:rPr>
              <a:t>mashq</a:t>
            </a:r>
            <a:r>
              <a:rPr lang="en-US" sz="2800" dirty="0">
                <a:solidFill>
                  <a:srgbClr val="000000"/>
                </a:solidFill>
              </a:rPr>
              <a:t> </a:t>
            </a:r>
            <a:r>
              <a:rPr lang="en-US" sz="2800" dirty="0" err="1">
                <a:solidFill>
                  <a:srgbClr val="000000"/>
                </a:solidFill>
              </a:rPr>
              <a:t>qilish</a:t>
            </a:r>
            <a:r>
              <a:rPr lang="en-US" sz="2800" dirty="0">
                <a:solidFill>
                  <a:srgbClr val="000000"/>
                </a:solidFill>
              </a:rPr>
              <a:t>;</a:t>
            </a:r>
            <a:br>
              <a:rPr lang="en-US" sz="2800" dirty="0">
                <a:solidFill>
                  <a:srgbClr val="000000"/>
                </a:solidFill>
              </a:rPr>
            </a:br>
            <a:r>
              <a:rPr lang="es-ES" sz="2800" dirty="0">
                <a:solidFill>
                  <a:srgbClr val="000000"/>
                </a:solidFill>
              </a:rPr>
              <a:t>2) kun tartibi doirasida bajariladigan mashqlar;</a:t>
            </a:r>
            <a:br>
              <a:rPr lang="es-ES" sz="2800" dirty="0">
                <a:solidFill>
                  <a:srgbClr val="000000"/>
                </a:solidFill>
              </a:rPr>
            </a:br>
            <a:r>
              <a:rPr lang="en-US" sz="2800" dirty="0">
                <a:solidFill>
                  <a:srgbClr val="000000"/>
                </a:solidFill>
              </a:rPr>
              <a:t>3) </a:t>
            </a:r>
            <a:r>
              <a:rPr lang="en-US" sz="2800" dirty="0" err="1">
                <a:solidFill>
                  <a:srgbClr val="000000"/>
                </a:solidFill>
              </a:rPr>
              <a:t>maxsus</a:t>
            </a:r>
            <a:r>
              <a:rPr lang="en-US" sz="2800" dirty="0">
                <a:solidFill>
                  <a:srgbClr val="000000"/>
                </a:solidFill>
              </a:rPr>
              <a:t> </a:t>
            </a:r>
            <a:r>
              <a:rPr lang="en-US" sz="2800" dirty="0" err="1">
                <a:solidFill>
                  <a:srgbClr val="000000"/>
                </a:solidFill>
              </a:rPr>
              <a:t>mashqlar</a:t>
            </a:r>
            <a:r>
              <a:rPr lang="en-US" sz="2800" dirty="0" smtClean="0">
                <a:solidFill>
                  <a:srgbClr val="000000"/>
                </a:solidFill>
              </a:rPr>
              <a:t>.</a:t>
            </a:r>
            <a:br>
              <a:rPr lang="en-US" sz="2800" dirty="0" smtClean="0">
                <a:solidFill>
                  <a:srgbClr val="000000"/>
                </a:solidFill>
              </a:rPr>
            </a:br>
            <a:r>
              <a:rPr lang="en-US" sz="2800" dirty="0" err="1">
                <a:solidFill>
                  <a:srgbClr val="000000"/>
                </a:solidFill>
              </a:rPr>
              <a:t>Tarbiyaviy</a:t>
            </a:r>
            <a:r>
              <a:rPr lang="en-US" sz="2800" dirty="0">
                <a:solidFill>
                  <a:srgbClr val="000000"/>
                </a:solidFill>
              </a:rPr>
              <a:t> </a:t>
            </a:r>
            <a:r>
              <a:rPr lang="en-US" sz="2800" dirty="0" err="1">
                <a:solidFill>
                  <a:srgbClr val="000000"/>
                </a:solidFill>
              </a:rPr>
              <a:t>vaziyatlar</a:t>
            </a:r>
            <a:r>
              <a:rPr lang="en-US" sz="2800" dirty="0">
                <a:solidFill>
                  <a:srgbClr val="000000"/>
                </a:solidFill>
              </a:rPr>
              <a:t> — </a:t>
            </a:r>
            <a:r>
              <a:rPr lang="en-US" sz="2800" dirty="0" err="1">
                <a:solidFill>
                  <a:srgbClr val="000000"/>
                </a:solidFill>
              </a:rPr>
              <a:t>bu</a:t>
            </a:r>
            <a:r>
              <a:rPr lang="en-US" sz="2800" dirty="0">
                <a:solidFill>
                  <a:srgbClr val="000000"/>
                </a:solidFill>
              </a:rPr>
              <a:t> </a:t>
            </a:r>
            <a:r>
              <a:rPr lang="en-US" sz="2800" dirty="0" err="1">
                <a:solidFill>
                  <a:srgbClr val="000000"/>
                </a:solidFill>
              </a:rPr>
              <a:t>harakatga</a:t>
            </a:r>
            <a:r>
              <a:rPr lang="en-US" sz="2800" dirty="0">
                <a:solidFill>
                  <a:srgbClr val="000000"/>
                </a:solidFill>
              </a:rPr>
              <a:t> </a:t>
            </a:r>
            <a:r>
              <a:rPr lang="en-US" sz="2800" dirty="0" err="1">
                <a:solidFill>
                  <a:srgbClr val="000000"/>
                </a:solidFill>
              </a:rPr>
              <a:t>undov</a:t>
            </a:r>
            <a:r>
              <a:rPr lang="en-US" sz="2800" dirty="0">
                <a:solidFill>
                  <a:srgbClr val="000000"/>
                </a:solidFill>
              </a:rPr>
              <a:t>, </a:t>
            </a:r>
            <a:r>
              <a:rPr lang="en-US" sz="2800" dirty="0" err="1">
                <a:solidFill>
                  <a:srgbClr val="000000"/>
                </a:solidFill>
              </a:rPr>
              <a:t>tanlash</a:t>
            </a:r>
            <a:r>
              <a:rPr lang="en-US" sz="2800" dirty="0">
                <a:solidFill>
                  <a:srgbClr val="000000"/>
                </a:solidFill>
              </a:rPr>
              <a:t> </a:t>
            </a:r>
            <a:r>
              <a:rPr lang="en-US" sz="2800" dirty="0" err="1">
                <a:solidFill>
                  <a:srgbClr val="000000"/>
                </a:solidFill>
              </a:rPr>
              <a:t>holati</a:t>
            </a:r>
            <a:r>
              <a:rPr lang="en-US" sz="2800" dirty="0">
                <a:solidFill>
                  <a:srgbClr val="000000"/>
                </a:solidFill>
              </a:rPr>
              <a:t> </a:t>
            </a:r>
            <a:r>
              <a:rPr lang="en-US" sz="2800" dirty="0" err="1" smtClean="0">
                <a:solidFill>
                  <a:srgbClr val="000000"/>
                </a:solidFill>
              </a:rPr>
              <a:t>bo'lib</a:t>
            </a:r>
            <a:r>
              <a:rPr lang="en-US" sz="2800" dirty="0" smtClean="0">
                <a:solidFill>
                  <a:srgbClr val="000000"/>
                </a:solidFill>
              </a:rPr>
              <a:t>. </a:t>
            </a:r>
            <a:r>
              <a:rPr lang="en-US" sz="2800" dirty="0" err="1" smtClean="0">
                <a:solidFill>
                  <a:srgbClr val="000000"/>
                </a:solidFill>
              </a:rPr>
              <a:t>tarbiyachi</a:t>
            </a:r>
            <a:r>
              <a:rPr lang="en-US" sz="2800" dirty="0" smtClean="0">
                <a:solidFill>
                  <a:srgbClr val="000000"/>
                </a:solidFill>
              </a:rPr>
              <a:t> </a:t>
            </a:r>
            <a:r>
              <a:rPr lang="en-US" sz="2800" dirty="0" err="1">
                <a:solidFill>
                  <a:srgbClr val="000000"/>
                </a:solidFill>
              </a:rPr>
              <a:t>tomonidan</a:t>
            </a:r>
            <a:r>
              <a:rPr lang="en-US" sz="2800" dirty="0">
                <a:solidFill>
                  <a:srgbClr val="000000"/>
                </a:solidFill>
              </a:rPr>
              <a:t> </a:t>
            </a:r>
            <a:r>
              <a:rPr lang="en-US" sz="2800" dirty="0" err="1">
                <a:solidFill>
                  <a:srgbClr val="000000"/>
                </a:solidFill>
              </a:rPr>
              <a:t>maxsus</a:t>
            </a:r>
            <a:r>
              <a:rPr lang="en-US" sz="2800" dirty="0">
                <a:solidFill>
                  <a:srgbClr val="000000"/>
                </a:solidFill>
              </a:rPr>
              <a:t> </a:t>
            </a:r>
            <a:r>
              <a:rPr lang="en-US" sz="2800" dirty="0" err="1">
                <a:solidFill>
                  <a:srgbClr val="000000"/>
                </a:solidFill>
              </a:rPr>
              <a:t>taslikil</a:t>
            </a:r>
            <a:r>
              <a:rPr lang="en-US" sz="2800" dirty="0">
                <a:solidFill>
                  <a:srgbClr val="000000"/>
                </a:solidFill>
              </a:rPr>
              <a:t> </a:t>
            </a:r>
            <a:r>
              <a:rPr lang="en-US" sz="2800" dirty="0" err="1">
                <a:solidFill>
                  <a:srgbClr val="000000"/>
                </a:solidFill>
              </a:rPr>
              <a:t>etilishi</a:t>
            </a:r>
            <a:r>
              <a:rPr lang="en-US" sz="2800" dirty="0">
                <a:solidFill>
                  <a:srgbClr val="000000"/>
                </a:solidFill>
              </a:rPr>
              <a:t> ham </a:t>
            </a:r>
            <a:r>
              <a:rPr lang="en-US" sz="2800" dirty="0" err="1">
                <a:solidFill>
                  <a:srgbClr val="000000"/>
                </a:solidFill>
              </a:rPr>
              <a:t>mumkin</a:t>
            </a:r>
            <a:r>
              <a:rPr lang="en-US" sz="2800" dirty="0">
                <a:solidFill>
                  <a:srgbClr val="000000"/>
                </a:solidFill>
              </a:rPr>
              <a:t>.</a:t>
            </a:r>
            <a:endParaRPr lang="ru-RU" sz="2800" dirty="0">
              <a:solidFill>
                <a:srgbClr val="000000"/>
              </a:solidFill>
            </a:endParaRPr>
          </a:p>
        </p:txBody>
      </p:sp>
    </p:spTree>
    <p:extLst>
      <p:ext uri="{BB962C8B-B14F-4D97-AF65-F5344CB8AC3E}">
        <p14:creationId xmlns:p14="http://schemas.microsoft.com/office/powerpoint/2010/main" val="381237124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5715000"/>
            <a:ext cx="8305800" cy="1143000"/>
          </a:xfrm>
        </p:spPr>
        <p:txBody>
          <a:bodyPr>
            <a:noAutofit/>
          </a:bodyPr>
          <a:lstStyle/>
          <a:p>
            <a:r>
              <a:rPr lang="en-US" sz="2800" dirty="0" err="1">
                <a:solidFill>
                  <a:srgbClr val="000000"/>
                </a:solidFill>
              </a:rPr>
              <a:t>Xulq</a:t>
            </a:r>
            <a:r>
              <a:rPr lang="en-US" sz="2800" dirty="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faoliyatni</a:t>
            </a:r>
            <a:r>
              <a:rPr lang="en-US" sz="2800" dirty="0">
                <a:solidFill>
                  <a:srgbClr val="000000"/>
                </a:solidFill>
              </a:rPr>
              <a:t> </a:t>
            </a:r>
            <a:r>
              <a:rPr lang="en-US" sz="2800" dirty="0" err="1">
                <a:solidFill>
                  <a:srgbClr val="000000"/>
                </a:solidFill>
              </a:rPr>
              <a:t>stimullashtiravchi</a:t>
            </a:r>
            <a:r>
              <a:rPr lang="en-US" sz="2800" dirty="0">
                <a:solidFill>
                  <a:srgbClr val="000000"/>
                </a:solidFill>
              </a:rPr>
              <a:t> </a:t>
            </a:r>
            <a:r>
              <a:rPr lang="en-US" sz="2800" dirty="0" err="1">
                <a:solidFill>
                  <a:srgbClr val="000000"/>
                </a:solidFill>
              </a:rPr>
              <a:t>metodlar</a:t>
            </a:r>
            <a:r>
              <a:rPr lang="en-US" sz="2800" dirty="0" smtClean="0">
                <a:solidFill>
                  <a:srgbClr val="000000"/>
                </a:solidFill>
              </a:rPr>
              <a:t>.</a:t>
            </a:r>
            <a:r>
              <a:rPr lang="en-US" sz="2800" dirty="0">
                <a:solidFill>
                  <a:srgbClr val="000000"/>
                </a:solidFill>
              </a:rPr>
              <a:t> </a:t>
            </a:r>
            <a:r>
              <a:rPr lang="en-US" sz="2800" dirty="0" err="1">
                <a:solidFill>
                  <a:srgbClr val="000000"/>
                </a:solidFill>
              </a:rPr>
              <a:t>Taqdirlash</a:t>
            </a:r>
            <a:r>
              <a:rPr lang="en-US" sz="2800" dirty="0">
                <a:solidFill>
                  <a:srgbClr val="000000"/>
                </a:solidFill>
              </a:rPr>
              <a:t> —</a:t>
            </a:r>
            <a:r>
              <a:rPr lang="en-US" sz="2800" dirty="0" err="1">
                <a:solidFill>
                  <a:srgbClr val="000000"/>
                </a:solidFill>
              </a:rPr>
              <a:t>bu</a:t>
            </a:r>
            <a:r>
              <a:rPr lang="en-US" sz="2800" dirty="0">
                <a:solidFill>
                  <a:srgbClr val="000000"/>
                </a:solidFill>
              </a:rPr>
              <a:t> </a:t>
            </a:r>
            <a:r>
              <a:rPr lang="en-US" sz="2800" dirty="0" err="1">
                <a:solidFill>
                  <a:srgbClr val="000000"/>
                </a:solidFill>
              </a:rPr>
              <a:t>tarbiyalanuvchi</a:t>
            </a:r>
            <a:r>
              <a:rPr lang="en-US" sz="2800" dirty="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guruh</a:t>
            </a:r>
            <a:r>
              <a:rPr lang="en-US" sz="2800" dirty="0">
                <a:solidFill>
                  <a:srgbClr val="000000"/>
                </a:solidFill>
              </a:rPr>
              <a:t> </a:t>
            </a:r>
            <a:r>
              <a:rPr lang="en-US" sz="2800" dirty="0" err="1">
                <a:solidFill>
                  <a:srgbClr val="000000"/>
                </a:solidFill>
              </a:rPr>
              <a:t>a'zolarini</a:t>
            </a:r>
            <a:r>
              <a:rPr lang="en-US" sz="2800" dirty="0">
                <a:solidFill>
                  <a:srgbClr val="000000"/>
                </a:solidFill>
              </a:rPr>
              <a:t> </a:t>
            </a:r>
            <a:r>
              <a:rPr lang="en-US" sz="2800" dirty="0" err="1">
                <a:solidFill>
                  <a:srgbClr val="000000"/>
                </a:solidFill>
              </a:rPr>
              <a:t>xulq-atvorini</a:t>
            </a:r>
            <a:r>
              <a:rPr lang="en-US" sz="2800" dirty="0">
                <a:solidFill>
                  <a:srgbClr val="000000"/>
                </a:solidFill>
              </a:rPr>
              <a:t>, </a:t>
            </a:r>
            <a:r>
              <a:rPr lang="en-US" sz="2800" dirty="0" err="1" smtClean="0">
                <a:solidFill>
                  <a:srgbClr val="000000"/>
                </a:solidFill>
              </a:rPr>
              <a:t>xattiharakatlarini</a:t>
            </a:r>
            <a:r>
              <a:rPr lang="en-US" sz="2800" dirty="0" smtClean="0">
                <a:solidFill>
                  <a:srgbClr val="000000"/>
                </a:solidFill>
              </a:rPr>
              <a:t>, </a:t>
            </a:r>
            <a:r>
              <a:rPr lang="en-US" sz="2800" dirty="0" err="1" smtClean="0">
                <a:solidFill>
                  <a:srgbClr val="000000"/>
                </a:solidFill>
              </a:rPr>
              <a:t>fazilatlarini</a:t>
            </a:r>
            <a:r>
              <a:rPr lang="en-US" sz="2800" dirty="0" smtClean="0">
                <a:solidFill>
                  <a:srgbClr val="000000"/>
                </a:solidFill>
              </a:rPr>
              <a:t> </a:t>
            </a:r>
            <a:r>
              <a:rPr lang="en-US" sz="2800" dirty="0" err="1">
                <a:solidFill>
                  <a:srgbClr val="000000"/>
                </a:solidFill>
              </a:rPr>
              <a:t>ijobiy</a:t>
            </a:r>
            <a:r>
              <a:rPr lang="en-US" sz="2800" dirty="0">
                <a:solidFill>
                  <a:srgbClr val="000000"/>
                </a:solidFill>
              </a:rPr>
              <a:t> </a:t>
            </a:r>
            <a:r>
              <a:rPr lang="en-US" sz="2800" dirty="0" err="1">
                <a:solidFill>
                  <a:srgbClr val="000000"/>
                </a:solidFill>
              </a:rPr>
              <a:t>baholash</a:t>
            </a:r>
            <a:r>
              <a:rPr lang="en-US" sz="2800" dirty="0">
                <a:solidFill>
                  <a:srgbClr val="000000"/>
                </a:solidFill>
              </a:rPr>
              <a:t>, </a:t>
            </a:r>
            <a:r>
              <a:rPr lang="en-US" sz="2800" dirty="0" err="1">
                <a:solidFill>
                  <a:srgbClr val="000000"/>
                </a:solidFill>
              </a:rPr>
              <a:t>ma'qullashda</a:t>
            </a:r>
            <a:r>
              <a:rPr lang="en-US" sz="2800" dirty="0">
                <a:solidFill>
                  <a:srgbClr val="000000"/>
                </a:solidFill>
              </a:rPr>
              <a:t> </a:t>
            </a:r>
            <a:r>
              <a:rPr lang="en-US" sz="2800" dirty="0" err="1">
                <a:solidFill>
                  <a:srgbClr val="000000"/>
                </a:solidFill>
              </a:rPr>
              <a:t>ifodalanadi</a:t>
            </a:r>
            <a:r>
              <a:rPr lang="en-US" sz="2800" dirty="0" smtClean="0">
                <a:solidFill>
                  <a:srgbClr val="000000"/>
                </a:solidFill>
              </a:rPr>
              <a:t>. </a:t>
            </a:r>
            <a:r>
              <a:rPr lang="en-US" sz="2800" dirty="0" err="1" smtClean="0">
                <a:solidFill>
                  <a:srgbClr val="000000"/>
                </a:solidFill>
              </a:rPr>
              <a:t>Rag’bat</a:t>
            </a:r>
            <a:r>
              <a:rPr lang="en-US" sz="2800" dirty="0" smtClean="0">
                <a:solidFill>
                  <a:srgbClr val="000000"/>
                </a:solidFill>
              </a:rPr>
              <a:t> </a:t>
            </a:r>
            <a:r>
              <a:rPr lang="en-US" sz="2800" dirty="0" err="1" smtClean="0">
                <a:solidFill>
                  <a:srgbClr val="000000"/>
                </a:solidFill>
              </a:rPr>
              <a:t>turlari</a:t>
            </a:r>
            <a:r>
              <a:rPr lang="en-US" sz="2800" dirty="0">
                <a:solidFill>
                  <a:srgbClr val="000000"/>
                </a:solidFill>
              </a:rPr>
              <a:t>:</a:t>
            </a:r>
            <a:r>
              <a:rPr lang="en-US" sz="2800" dirty="0" smtClean="0">
                <a:solidFill>
                  <a:srgbClr val="000000"/>
                </a:solidFill>
              </a:rPr>
              <a:t/>
            </a:r>
            <a:br>
              <a:rPr lang="en-US" sz="2800" dirty="0" smtClean="0">
                <a:solidFill>
                  <a:srgbClr val="000000"/>
                </a:solidFill>
              </a:rPr>
            </a:br>
            <a:r>
              <a:rPr lang="en-US" sz="2800" dirty="0">
                <a:solidFill>
                  <a:srgbClr val="000000"/>
                </a:solidFill>
              </a:rPr>
              <a:t>1) </a:t>
            </a:r>
            <a:r>
              <a:rPr lang="en-US" sz="2800" dirty="0" err="1">
                <a:solidFill>
                  <a:srgbClr val="000000"/>
                </a:solidFill>
              </a:rPr>
              <a:t>o'quvcliining</a:t>
            </a:r>
            <a:r>
              <a:rPr lang="en-US" sz="2800" dirty="0">
                <a:solidFill>
                  <a:srgbClr val="000000"/>
                </a:solidFill>
              </a:rPr>
              <a:t> </a:t>
            </a:r>
            <a:r>
              <a:rPr lang="en-US" sz="2800" dirty="0" err="1">
                <a:solidFill>
                  <a:srgbClr val="000000"/>
                </a:solidFill>
              </a:rPr>
              <a:t>zimmasiga</a:t>
            </a:r>
            <a:r>
              <a:rPr lang="en-US" sz="2800" dirty="0">
                <a:solidFill>
                  <a:srgbClr val="000000"/>
                </a:solidFill>
              </a:rPr>
              <a:t> </a:t>
            </a:r>
            <a:r>
              <a:rPr lang="en-US" sz="2800" dirty="0" err="1">
                <a:solidFill>
                  <a:srgbClr val="000000"/>
                </a:solidFill>
              </a:rPr>
              <a:t>mas'uliyatli</a:t>
            </a:r>
            <a:r>
              <a:rPr lang="en-US" sz="2800" dirty="0">
                <a:solidFill>
                  <a:srgbClr val="000000"/>
                </a:solidFill>
              </a:rPr>
              <a:t> </a:t>
            </a:r>
            <a:r>
              <a:rPr lang="en-US" sz="2800" dirty="0" err="1">
                <a:solidFill>
                  <a:srgbClr val="000000"/>
                </a:solidFill>
              </a:rPr>
              <a:t>vazifani</a:t>
            </a:r>
            <a:r>
              <a:rPr lang="en-US" sz="2800" dirty="0">
                <a:solidFill>
                  <a:srgbClr val="000000"/>
                </a:solidFill>
              </a:rPr>
              <a:t> </a:t>
            </a:r>
            <a:r>
              <a:rPr lang="en-US" sz="2800" dirty="0" err="1">
                <a:solidFill>
                  <a:srgbClr val="000000"/>
                </a:solidFill>
              </a:rPr>
              <a:t>yuklash</a:t>
            </a:r>
            <a:r>
              <a:rPr lang="en-US" sz="2800" dirty="0">
                <a:solidFill>
                  <a:srgbClr val="000000"/>
                </a:solidFill>
              </a:rPr>
              <a:t>;</a:t>
            </a:r>
            <a:r>
              <a:rPr lang="en-US" sz="2800" dirty="0" smtClean="0">
                <a:solidFill>
                  <a:srgbClr val="000000"/>
                </a:solidFill>
              </a:rPr>
              <a:t/>
            </a:r>
            <a:br>
              <a:rPr lang="en-US" sz="2800" dirty="0" smtClean="0">
                <a:solidFill>
                  <a:srgbClr val="000000"/>
                </a:solidFill>
              </a:rPr>
            </a:br>
            <a:r>
              <a:rPr lang="en-US" sz="2800" dirty="0" smtClean="0">
                <a:solidFill>
                  <a:srgbClr val="000000"/>
                </a:solidFill>
              </a:rPr>
              <a:t>2</a:t>
            </a:r>
            <a:r>
              <a:rPr lang="en-US" sz="2800" dirty="0">
                <a:solidFill>
                  <a:srgbClr val="000000"/>
                </a:solidFill>
              </a:rPr>
              <a:t>) </a:t>
            </a:r>
            <a:r>
              <a:rPr lang="en-US" sz="2800" dirty="0" err="1" smtClean="0">
                <a:solidFill>
                  <a:srgbClr val="000000"/>
                </a:solidFill>
              </a:rPr>
              <a:t>maqtashi</a:t>
            </a:r>
            <a:r>
              <a:rPr lang="en-US" sz="2800" dirty="0">
                <a:solidFill>
                  <a:srgbClr val="000000"/>
                </a:solidFill>
              </a:rPr>
              <a:t>;</a:t>
            </a:r>
            <a:br>
              <a:rPr lang="en-US" sz="2800" dirty="0">
                <a:solidFill>
                  <a:srgbClr val="000000"/>
                </a:solidFill>
              </a:rPr>
            </a:br>
            <a:r>
              <a:rPr lang="en-US" sz="2800" dirty="0">
                <a:solidFill>
                  <a:srgbClr val="000000"/>
                </a:solidFill>
              </a:rPr>
              <a:t>3) </a:t>
            </a:r>
            <a:r>
              <a:rPr lang="en-US" sz="2800" dirty="0" err="1">
                <a:solidFill>
                  <a:srgbClr val="000000"/>
                </a:solidFill>
              </a:rPr>
              <a:t>estalik</a:t>
            </a:r>
            <a:r>
              <a:rPr lang="en-US" sz="2800" dirty="0">
                <a:solidFill>
                  <a:srgbClr val="000000"/>
                </a:solidFill>
              </a:rPr>
              <a:t> </a:t>
            </a:r>
            <a:r>
              <a:rPr lang="en-US" sz="2800" dirty="0" err="1">
                <a:solidFill>
                  <a:srgbClr val="000000"/>
                </a:solidFill>
              </a:rPr>
              <a:t>sovg'asini</a:t>
            </a:r>
            <a:r>
              <a:rPr lang="en-US" sz="2800" dirty="0">
                <a:solidFill>
                  <a:srgbClr val="000000"/>
                </a:solidFill>
              </a:rPr>
              <a:t> </a:t>
            </a:r>
            <a:r>
              <a:rPr lang="en-US" sz="2800" dirty="0" err="1">
                <a:solidFill>
                  <a:srgbClr val="000000"/>
                </a:solidFill>
              </a:rPr>
              <a:t>berish</a:t>
            </a:r>
            <a:r>
              <a:rPr lang="en-US" sz="2800" dirty="0">
                <a:solidFill>
                  <a:srgbClr val="000000"/>
                </a:solidFill>
              </a:rPr>
              <a:t>;</a:t>
            </a:r>
            <a:br>
              <a:rPr lang="en-US" sz="2800" dirty="0">
                <a:solidFill>
                  <a:srgbClr val="000000"/>
                </a:solidFill>
              </a:rPr>
            </a:br>
            <a:r>
              <a:rPr lang="en-US" sz="2800" dirty="0">
                <a:solidFill>
                  <a:srgbClr val="000000"/>
                </a:solidFill>
              </a:rPr>
              <a:t>4) </a:t>
            </a:r>
            <a:r>
              <a:rPr lang="en-US" sz="2800" dirty="0" err="1">
                <a:solidFill>
                  <a:srgbClr val="000000"/>
                </a:solidFill>
              </a:rPr>
              <a:t>maqtov</a:t>
            </a:r>
            <a:r>
              <a:rPr lang="en-US" sz="2800" dirty="0">
                <a:solidFill>
                  <a:srgbClr val="000000"/>
                </a:solidFill>
              </a:rPr>
              <a:t> </a:t>
            </a:r>
            <a:r>
              <a:rPr lang="en-US" sz="2800" dirty="0" err="1">
                <a:solidFill>
                  <a:srgbClr val="000000"/>
                </a:solidFill>
              </a:rPr>
              <a:t>yorlig'i</a:t>
            </a:r>
            <a:r>
              <a:rPr lang="en-US" sz="2800" dirty="0">
                <a:solidFill>
                  <a:srgbClr val="000000"/>
                </a:solidFill>
              </a:rPr>
              <a:t> </a:t>
            </a:r>
            <a:r>
              <a:rPr lang="en-US" sz="2800" dirty="0" err="1">
                <a:solidFill>
                  <a:srgbClr val="000000"/>
                </a:solidFill>
              </a:rPr>
              <a:t>bilan</a:t>
            </a:r>
            <a:r>
              <a:rPr lang="en-US" sz="2800" dirty="0">
                <a:solidFill>
                  <a:srgbClr val="000000"/>
                </a:solidFill>
              </a:rPr>
              <a:t> </a:t>
            </a:r>
            <a:r>
              <a:rPr lang="en-US" sz="2800" dirty="0" err="1">
                <a:solidFill>
                  <a:srgbClr val="000000"/>
                </a:solidFill>
              </a:rPr>
              <a:t>taqdirlash</a:t>
            </a:r>
            <a:r>
              <a:rPr lang="en-US" sz="2800" dirty="0">
                <a:solidFill>
                  <a:srgbClr val="000000"/>
                </a:solidFill>
              </a:rPr>
              <a:t>;</a:t>
            </a:r>
            <a:br>
              <a:rPr lang="en-US" sz="2800" dirty="0">
                <a:solidFill>
                  <a:srgbClr val="000000"/>
                </a:solidFill>
              </a:rPr>
            </a:br>
            <a:r>
              <a:rPr lang="en-US" sz="2800" dirty="0">
                <a:solidFill>
                  <a:srgbClr val="000000"/>
                </a:solidFill>
              </a:rPr>
              <a:t>5) </a:t>
            </a:r>
            <a:r>
              <a:rPr lang="en-US" sz="2800" dirty="0" err="1">
                <a:solidFill>
                  <a:srgbClr val="000000"/>
                </a:solidFill>
              </a:rPr>
              <a:t>maxsus</a:t>
            </a:r>
            <a:r>
              <a:rPr lang="en-US" sz="2800" dirty="0">
                <a:solidFill>
                  <a:srgbClr val="000000"/>
                </a:solidFill>
              </a:rPr>
              <a:t> </a:t>
            </a:r>
            <a:r>
              <a:rPr lang="en-US" sz="2800" dirty="0" err="1">
                <a:solidFill>
                  <a:srgbClr val="000000"/>
                </a:solidFill>
              </a:rPr>
              <a:t>stipendiyalar</a:t>
            </a:r>
            <a:r>
              <a:rPr lang="en-US" sz="2800" dirty="0">
                <a:solidFill>
                  <a:srgbClr val="000000"/>
                </a:solidFill>
              </a:rPr>
              <a:t> </a:t>
            </a:r>
            <a:r>
              <a:rPr lang="en-US" sz="2800" dirty="0" err="1">
                <a:solidFill>
                  <a:srgbClr val="000000"/>
                </a:solidFill>
              </a:rPr>
              <a:t>tayinlash</a:t>
            </a:r>
            <a:r>
              <a:rPr lang="en-US" sz="2800" dirty="0">
                <a:solidFill>
                  <a:srgbClr val="000000"/>
                </a:solidFill>
              </a:rPr>
              <a:t>;</a:t>
            </a:r>
            <a:br>
              <a:rPr lang="en-US" sz="2800" dirty="0">
                <a:solidFill>
                  <a:srgbClr val="000000"/>
                </a:solidFill>
              </a:rPr>
            </a:br>
            <a:r>
              <a:rPr lang="en-US" sz="2800" dirty="0">
                <a:solidFill>
                  <a:srgbClr val="000000"/>
                </a:solidFill>
              </a:rPr>
              <a:t>6) </a:t>
            </a:r>
            <a:r>
              <a:rPr lang="en-US" sz="2800" dirty="0" err="1">
                <a:solidFill>
                  <a:srgbClr val="000000"/>
                </a:solidFill>
              </a:rPr>
              <a:t>qo'llab-quwatlash</a:t>
            </a:r>
            <a:r>
              <a:rPr lang="en-US" sz="2800" dirty="0">
                <a:solidFill>
                  <a:srgbClr val="000000"/>
                </a:solidFill>
              </a:rPr>
              <a:t>;</a:t>
            </a:r>
            <a:br>
              <a:rPr lang="en-US" sz="2800" dirty="0">
                <a:solidFill>
                  <a:srgbClr val="000000"/>
                </a:solidFill>
              </a:rPr>
            </a:br>
            <a:r>
              <a:rPr lang="en-US" sz="2800" dirty="0">
                <a:solidFill>
                  <a:srgbClr val="000000"/>
                </a:solidFill>
              </a:rPr>
              <a:t>7) </a:t>
            </a:r>
            <a:r>
              <a:rPr lang="en-US" sz="2800" dirty="0" err="1">
                <a:solidFill>
                  <a:srgbClr val="000000"/>
                </a:solidFill>
              </a:rPr>
              <a:t>fotosuratni</a:t>
            </a:r>
            <a:r>
              <a:rPr lang="en-US" sz="2800" dirty="0">
                <a:solidFill>
                  <a:srgbClr val="000000"/>
                </a:solidFill>
              </a:rPr>
              <a:t> </a:t>
            </a:r>
            <a:r>
              <a:rPr lang="en-US" sz="2800" dirty="0" err="1">
                <a:solidFill>
                  <a:srgbClr val="000000"/>
                </a:solidFill>
              </a:rPr>
              <a:t>hurmat</a:t>
            </a:r>
            <a:r>
              <a:rPr lang="en-US" sz="2800" dirty="0">
                <a:solidFill>
                  <a:srgbClr val="000000"/>
                </a:solidFill>
              </a:rPr>
              <a:t> </a:t>
            </a:r>
            <a:r>
              <a:rPr lang="en-US" sz="2800" dirty="0" err="1">
                <a:solidFill>
                  <a:srgbClr val="000000"/>
                </a:solidFill>
              </a:rPr>
              <a:t>taxtasiga</a:t>
            </a:r>
            <a:r>
              <a:rPr lang="en-US" sz="2800" dirty="0">
                <a:solidFill>
                  <a:srgbClr val="000000"/>
                </a:solidFill>
              </a:rPr>
              <a:t> </a:t>
            </a:r>
            <a:r>
              <a:rPr lang="en-US" sz="2800" dirty="0" err="1">
                <a:solidFill>
                  <a:srgbClr val="000000"/>
                </a:solidFill>
              </a:rPr>
              <a:t>qo'yish</a:t>
            </a:r>
            <a:r>
              <a:rPr lang="en-US" sz="2800" dirty="0">
                <a:solidFill>
                  <a:srgbClr val="000000"/>
                </a:solidFill>
              </a:rPr>
              <a:t>;</a:t>
            </a:r>
            <a:br>
              <a:rPr lang="en-US" sz="2800" dirty="0">
                <a:solidFill>
                  <a:srgbClr val="000000"/>
                </a:solidFill>
              </a:rPr>
            </a:br>
            <a:r>
              <a:rPr lang="it-IT" sz="2800" dirty="0">
                <a:solidFill>
                  <a:srgbClr val="000000"/>
                </a:solidFill>
              </a:rPr>
              <a:t>8) j a m o a nomidan mimiatdorchilik bildirish;</a:t>
            </a:r>
            <a:br>
              <a:rPr lang="it-IT" sz="2800" dirty="0">
                <a:solidFill>
                  <a:srgbClr val="000000"/>
                </a:solidFill>
              </a:rPr>
            </a:br>
            <a:r>
              <a:rPr lang="en-US" sz="2800" dirty="0">
                <a:solidFill>
                  <a:srgbClr val="000000"/>
                </a:solidFill>
              </a:rPr>
              <a:t>9) </a:t>
            </a:r>
            <a:r>
              <a:rPr lang="en-US" sz="2800" dirty="0" err="1">
                <a:solidFill>
                  <a:srgbClr val="000000"/>
                </a:solidFill>
              </a:rPr>
              <a:t>safdabirinchi</a:t>
            </a:r>
            <a:r>
              <a:rPr lang="en-US" sz="2800" dirty="0">
                <a:solidFill>
                  <a:srgbClr val="000000"/>
                </a:solidFill>
              </a:rPr>
              <a:t> </a:t>
            </a:r>
            <a:r>
              <a:rPr lang="en-US" sz="2800" dirty="0" err="1">
                <a:solidFill>
                  <a:srgbClr val="000000"/>
                </a:solidFill>
              </a:rPr>
              <a:t>o'rnida</a:t>
            </a:r>
            <a:r>
              <a:rPr lang="en-US" sz="2800" dirty="0">
                <a:solidFill>
                  <a:srgbClr val="000000"/>
                </a:solidFill>
              </a:rPr>
              <a:t> </a:t>
            </a:r>
            <a:r>
              <a:rPr lang="en-US" sz="2800" dirty="0" err="1">
                <a:solidFill>
                  <a:srgbClr val="000000"/>
                </a:solidFill>
              </a:rPr>
              <a:t>turishini</a:t>
            </a:r>
            <a:r>
              <a:rPr lang="en-US" sz="2800" dirty="0">
                <a:solidFill>
                  <a:srgbClr val="000000"/>
                </a:solidFill>
              </a:rPr>
              <a:t> </a:t>
            </a:r>
            <a:r>
              <a:rPr lang="en-US" sz="2800" dirty="0" err="1">
                <a:solidFill>
                  <a:srgbClr val="000000"/>
                </a:solidFill>
              </a:rPr>
              <a:t>ta'minlash</a:t>
            </a:r>
            <a:r>
              <a:rPr lang="en-US" sz="2800" dirty="0">
                <a:solidFill>
                  <a:srgbClr val="000000"/>
                </a:solidFill>
              </a:rPr>
              <a:t>;</a:t>
            </a:r>
            <a:br>
              <a:rPr lang="en-US" sz="2800" dirty="0">
                <a:solidFill>
                  <a:srgbClr val="000000"/>
                </a:solidFill>
              </a:rPr>
            </a:br>
            <a:endParaRPr lang="ru-RU" sz="2800" dirty="0">
              <a:solidFill>
                <a:srgbClr val="000000"/>
              </a:solidFill>
            </a:endParaRPr>
          </a:p>
        </p:txBody>
      </p:sp>
    </p:spTree>
    <p:extLst>
      <p:ext uri="{BB962C8B-B14F-4D97-AF65-F5344CB8AC3E}">
        <p14:creationId xmlns:p14="http://schemas.microsoft.com/office/powerpoint/2010/main" val="97949869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5517232"/>
            <a:ext cx="8305800" cy="1143000"/>
          </a:xfrm>
        </p:spPr>
        <p:txBody>
          <a:bodyPr>
            <a:noAutofit/>
          </a:bodyPr>
          <a:lstStyle/>
          <a:p>
            <a:r>
              <a:rPr lang="en-US" sz="3200" b="1" dirty="0" err="1">
                <a:solidFill>
                  <a:srgbClr val="000000"/>
                </a:solidFill>
              </a:rPr>
              <a:t>Jazolash</a:t>
            </a:r>
            <a:r>
              <a:rPr lang="en-US" sz="3200" dirty="0">
                <a:solidFill>
                  <a:srgbClr val="000000"/>
                </a:solidFill>
              </a:rPr>
              <a:t> — </a:t>
            </a:r>
            <a:r>
              <a:rPr lang="en-US" sz="3200" dirty="0" err="1">
                <a:solidFill>
                  <a:srgbClr val="000000"/>
                </a:solidFill>
              </a:rPr>
              <a:t>bu</a:t>
            </a:r>
            <a:r>
              <a:rPr lang="en-US" sz="3200" dirty="0">
                <a:solidFill>
                  <a:srgbClr val="000000"/>
                </a:solidFill>
              </a:rPr>
              <a:t> </a:t>
            </a:r>
            <a:r>
              <a:rPr lang="en-US" sz="3200" dirty="0" err="1">
                <a:solidFill>
                  <a:srgbClr val="000000"/>
                </a:solidFill>
              </a:rPr>
              <a:t>xulq</a:t>
            </a:r>
            <a:r>
              <a:rPr lang="en-US" sz="3200" dirty="0">
                <a:solidFill>
                  <a:srgbClr val="000000"/>
                </a:solidFill>
              </a:rPr>
              <a:t> </a:t>
            </a:r>
            <a:r>
              <a:rPr lang="en-US" sz="3200" dirty="0" err="1">
                <a:solidFill>
                  <a:srgbClr val="000000"/>
                </a:solidFill>
              </a:rPr>
              <a:t>normalariga</a:t>
            </a:r>
            <a:r>
              <a:rPr lang="en-US" sz="3200" dirty="0">
                <a:solidFill>
                  <a:srgbClr val="000000"/>
                </a:solidFill>
              </a:rPr>
              <a:t> </a:t>
            </a:r>
            <a:r>
              <a:rPr lang="en-US" sz="3200" dirty="0" err="1">
                <a:solidFill>
                  <a:srgbClr val="000000"/>
                </a:solidFill>
              </a:rPr>
              <a:t>qarama-qarshi</a:t>
            </a:r>
            <a:r>
              <a:rPr lang="en-US" sz="3200" dirty="0">
                <a:solidFill>
                  <a:srgbClr val="000000"/>
                </a:solidFill>
              </a:rPr>
              <a:t> </a:t>
            </a:r>
            <a:r>
              <a:rPr lang="en-US" sz="3200" dirty="0" err="1">
                <a:solidFill>
                  <a:srgbClr val="000000"/>
                </a:solidFill>
              </a:rPr>
              <a:t>bo'lgan</a:t>
            </a:r>
            <a:r>
              <a:rPr lang="en-US" sz="3200" dirty="0">
                <a:solidFill>
                  <a:srgbClr val="000000"/>
                </a:solidFill>
              </a:rPr>
              <a:t> </a:t>
            </a:r>
            <a:r>
              <a:rPr lang="en-US" sz="3200" dirty="0" err="1" smtClean="0">
                <a:solidFill>
                  <a:srgbClr val="000000"/>
                </a:solidFill>
              </a:rPr>
              <a:t>xattiharakatlarni</a:t>
            </a:r>
            <a:r>
              <a:rPr lang="en-US" sz="3200" dirty="0">
                <a:solidFill>
                  <a:srgbClr val="000000"/>
                </a:solidFill>
              </a:rPr>
              <a:t> </a:t>
            </a:r>
            <a:r>
              <a:rPr lang="en-US" sz="3200" dirty="0" err="1" smtClean="0">
                <a:solidFill>
                  <a:srgbClr val="000000"/>
                </a:solidFill>
              </a:rPr>
              <a:t>salbiy</a:t>
            </a:r>
            <a:r>
              <a:rPr lang="en-US" sz="3200" dirty="0" smtClean="0">
                <a:solidFill>
                  <a:srgbClr val="000000"/>
                </a:solidFill>
              </a:rPr>
              <a:t> </a:t>
            </a:r>
            <a:r>
              <a:rPr lang="en-US" sz="3200" dirty="0" err="1">
                <a:solidFill>
                  <a:srgbClr val="000000"/>
                </a:solidFill>
              </a:rPr>
              <a:t>baholashda</a:t>
            </a:r>
            <a:r>
              <a:rPr lang="en-US" sz="3200" dirty="0">
                <a:solidFill>
                  <a:srgbClr val="000000"/>
                </a:solidFill>
              </a:rPr>
              <a:t> </a:t>
            </a:r>
            <a:r>
              <a:rPr lang="en-US" sz="3200" dirty="0" err="1">
                <a:solidFill>
                  <a:srgbClr val="000000"/>
                </a:solidFill>
              </a:rPr>
              <a:t>ifodalanadi</a:t>
            </a:r>
            <a:r>
              <a:rPr lang="en-US" sz="3200" dirty="0">
                <a:solidFill>
                  <a:srgbClr val="000000"/>
                </a:solidFill>
              </a:rPr>
              <a:t>. </a:t>
            </a:r>
            <a:r>
              <a:rPr lang="en-US" sz="3200" dirty="0" err="1">
                <a:solidFill>
                  <a:srgbClr val="000000"/>
                </a:solidFill>
              </a:rPr>
              <a:t>Jazolash</a:t>
            </a:r>
            <a:r>
              <a:rPr lang="en-US" sz="3200" dirty="0">
                <a:solidFill>
                  <a:srgbClr val="000000"/>
                </a:solidFill>
              </a:rPr>
              <a:t> </a:t>
            </a:r>
            <a:r>
              <a:rPr lang="en-US" sz="3200" dirty="0" err="1">
                <a:solidFill>
                  <a:srgbClr val="000000"/>
                </a:solidFill>
              </a:rPr>
              <a:t>metodi</a:t>
            </a:r>
            <a:r>
              <a:rPr lang="en-US" sz="3200" dirty="0">
                <a:solidFill>
                  <a:srgbClr val="000000"/>
                </a:solidFill>
              </a:rPr>
              <a:t> </a:t>
            </a:r>
            <a:r>
              <a:rPr lang="en-US" sz="3200" dirty="0" err="1">
                <a:solidFill>
                  <a:srgbClr val="000000"/>
                </a:solidFill>
              </a:rPr>
              <a:t>salbiy</a:t>
            </a:r>
            <a:r>
              <a:rPr lang="en-US" sz="3200" dirty="0">
                <a:solidFill>
                  <a:srgbClr val="000000"/>
                </a:solidFill>
              </a:rPr>
              <a:t> </a:t>
            </a:r>
            <a:r>
              <a:rPr lang="en-US" sz="3200" dirty="0" err="1" smtClean="0">
                <a:solidFill>
                  <a:srgbClr val="000000"/>
                </a:solidFill>
              </a:rPr>
              <a:t>xattiharakat</a:t>
            </a:r>
            <a:r>
              <a:rPr lang="en-US" sz="3200" dirty="0">
                <a:solidFill>
                  <a:srgbClr val="000000"/>
                </a:solidFill>
              </a:rPr>
              <a:t> </a:t>
            </a:r>
            <a:r>
              <a:rPr lang="en-US" sz="3200" dirty="0" err="1" smtClean="0">
                <a:solidFill>
                  <a:srgbClr val="000000"/>
                </a:solidFill>
              </a:rPr>
              <a:t>sabablarini</a:t>
            </a:r>
            <a:r>
              <a:rPr lang="en-US" sz="3200" dirty="0" smtClean="0">
                <a:solidFill>
                  <a:srgbClr val="000000"/>
                </a:solidFill>
              </a:rPr>
              <a:t> </a:t>
            </a:r>
            <a:r>
              <a:rPr lang="en-US" sz="3200" dirty="0" err="1">
                <a:solidFill>
                  <a:srgbClr val="000000"/>
                </a:solidFill>
              </a:rPr>
              <a:t>tahlil</a:t>
            </a:r>
            <a:r>
              <a:rPr lang="en-US" sz="3200" dirty="0">
                <a:solidFill>
                  <a:srgbClr val="000000"/>
                </a:solidFill>
              </a:rPr>
              <a:t> </a:t>
            </a:r>
            <a:r>
              <a:rPr lang="en-US" sz="3200" dirty="0" err="1">
                <a:solidFill>
                  <a:srgbClr val="000000"/>
                </a:solidFill>
              </a:rPr>
              <a:t>etishni</a:t>
            </a:r>
            <a:r>
              <a:rPr lang="en-US" sz="3200" dirty="0">
                <a:solidFill>
                  <a:srgbClr val="000000"/>
                </a:solidFill>
              </a:rPr>
              <a:t>, </a:t>
            </a:r>
            <a:r>
              <a:rPr lang="en-US" sz="3200" dirty="0" err="1">
                <a:solidFill>
                  <a:srgbClr val="000000"/>
                </a:solidFill>
              </a:rPr>
              <a:t>o'quvchi</a:t>
            </a:r>
            <a:r>
              <a:rPr lang="en-US" sz="3200" dirty="0">
                <a:solidFill>
                  <a:srgbClr val="000000"/>
                </a:solidFill>
              </a:rPr>
              <a:t> </a:t>
            </a:r>
            <a:r>
              <a:rPr lang="en-US" sz="3200" dirty="0" err="1">
                <a:solidFill>
                  <a:srgbClr val="000000"/>
                </a:solidFill>
              </a:rPr>
              <a:t>shaxsini</a:t>
            </a:r>
            <a:r>
              <a:rPr lang="en-US" sz="3200" dirty="0">
                <a:solidFill>
                  <a:srgbClr val="000000"/>
                </a:solidFill>
              </a:rPr>
              <a:t> </a:t>
            </a:r>
            <a:r>
              <a:rPr lang="en-US" sz="3200" dirty="0" err="1">
                <a:solidFill>
                  <a:srgbClr val="000000"/>
                </a:solidFill>
              </a:rPr>
              <a:t>kamsitmaslikni</a:t>
            </a:r>
            <a:r>
              <a:rPr lang="en-US" sz="3200" dirty="0">
                <a:solidFill>
                  <a:srgbClr val="000000"/>
                </a:solidFill>
              </a:rPr>
              <a:t>, </a:t>
            </a:r>
            <a:r>
              <a:rPr lang="en-US" sz="3200" dirty="0" err="1" smtClean="0">
                <a:solidFill>
                  <a:srgbClr val="000000"/>
                </a:solidFill>
              </a:rPr>
              <a:t>obdon</a:t>
            </a:r>
            <a:r>
              <a:rPr lang="en-US" sz="3200" dirty="0">
                <a:solidFill>
                  <a:srgbClr val="000000"/>
                </a:solidFill>
              </a:rPr>
              <a:t> </a:t>
            </a:r>
            <a:r>
              <a:rPr lang="en-US" sz="3200" dirty="0" err="1" smtClean="0">
                <a:solidFill>
                  <a:srgbClr val="000000"/>
                </a:solidFill>
              </a:rPr>
              <a:t>o'ylab</a:t>
            </a:r>
            <a:r>
              <a:rPr lang="en-US" sz="3200" dirty="0" smtClean="0">
                <a:solidFill>
                  <a:srgbClr val="000000"/>
                </a:solidFill>
              </a:rPr>
              <a:t> </a:t>
            </a:r>
            <a:r>
              <a:rPr lang="en-US" sz="3200" dirty="0" err="1">
                <a:solidFill>
                  <a:srgbClr val="000000"/>
                </a:solidFill>
              </a:rPr>
              <a:t>chiqilgan</a:t>
            </a:r>
            <a:r>
              <a:rPr lang="en-US" sz="3200" dirty="0">
                <a:solidFill>
                  <a:srgbClr val="000000"/>
                </a:solidFill>
              </a:rPr>
              <a:t> </a:t>
            </a:r>
            <a:r>
              <a:rPr lang="en-US" sz="3200" dirty="0" err="1">
                <a:solidFill>
                  <a:srgbClr val="000000"/>
                </a:solidFill>
              </a:rPr>
              <a:t>xatti-harakatlarni</a:t>
            </a:r>
            <a:r>
              <a:rPr lang="en-US" sz="3200" dirty="0">
                <a:solidFill>
                  <a:srgbClr val="000000"/>
                </a:solidFill>
              </a:rPr>
              <a:t> </a:t>
            </a:r>
            <a:r>
              <a:rPr lang="en-US" sz="3200" dirty="0" err="1">
                <a:solidFill>
                  <a:srgbClr val="000000"/>
                </a:solidFill>
              </a:rPr>
              <a:t>talab</a:t>
            </a:r>
            <a:r>
              <a:rPr lang="en-US" sz="3200" dirty="0">
                <a:solidFill>
                  <a:srgbClr val="000000"/>
                </a:solidFill>
              </a:rPr>
              <a:t> </a:t>
            </a:r>
            <a:r>
              <a:rPr lang="en-US" sz="3200" dirty="0" err="1">
                <a:solidFill>
                  <a:srgbClr val="000000"/>
                </a:solidFill>
              </a:rPr>
              <a:t>etadi</a:t>
            </a:r>
            <a:r>
              <a:rPr lang="en-US" sz="3200" dirty="0" smtClean="0">
                <a:solidFill>
                  <a:srgbClr val="000000"/>
                </a:solidFill>
              </a:rPr>
              <a:t>.</a:t>
            </a:r>
            <a:br>
              <a:rPr lang="en-US" sz="3200" dirty="0" smtClean="0">
                <a:solidFill>
                  <a:srgbClr val="000000"/>
                </a:solidFill>
              </a:rPr>
            </a:br>
            <a:r>
              <a:rPr lang="en-US" sz="3200" dirty="0" err="1">
                <a:solidFill>
                  <a:srgbClr val="000000"/>
                </a:solidFill>
              </a:rPr>
              <a:t>Tarbiya</a:t>
            </a:r>
            <a:r>
              <a:rPr lang="en-US" sz="3200" dirty="0">
                <a:solidFill>
                  <a:srgbClr val="000000"/>
                </a:solidFill>
              </a:rPr>
              <a:t> </a:t>
            </a:r>
            <a:r>
              <a:rPr lang="en-US" sz="3200" dirty="0" err="1">
                <a:solidFill>
                  <a:srgbClr val="000000"/>
                </a:solidFill>
              </a:rPr>
              <a:t>jarayonida</a:t>
            </a:r>
            <a:r>
              <a:rPr lang="en-US" sz="3200" dirty="0">
                <a:solidFill>
                  <a:srgbClr val="000000"/>
                </a:solidFill>
              </a:rPr>
              <a:t> </a:t>
            </a:r>
            <a:r>
              <a:rPr lang="en-US" sz="3200" dirty="0" err="1">
                <a:solidFill>
                  <a:srgbClr val="000000"/>
                </a:solidFill>
              </a:rPr>
              <a:t>jazolash</a:t>
            </a:r>
            <a:r>
              <a:rPr lang="en-US" sz="3200" dirty="0">
                <a:solidFill>
                  <a:srgbClr val="000000"/>
                </a:solidFill>
              </a:rPr>
              <a:t> </a:t>
            </a:r>
            <a:r>
              <a:rPr lang="en-US" sz="3200" dirty="0" err="1">
                <a:solidFill>
                  <a:srgbClr val="000000"/>
                </a:solidFill>
              </a:rPr>
              <a:t>metodini</a:t>
            </a:r>
            <a:r>
              <a:rPr lang="en-US" sz="3200" dirty="0">
                <a:solidFill>
                  <a:srgbClr val="000000"/>
                </a:solidFill>
              </a:rPr>
              <a:t> </a:t>
            </a:r>
            <a:r>
              <a:rPr lang="en-US" sz="3200" dirty="0" err="1">
                <a:solidFill>
                  <a:srgbClr val="000000"/>
                </a:solidFill>
              </a:rPr>
              <a:t>qo'llashda</a:t>
            </a:r>
            <a:r>
              <a:rPr lang="en-US" sz="3200" dirty="0">
                <a:solidFill>
                  <a:srgbClr val="000000"/>
                </a:solidFill>
              </a:rPr>
              <a:t> </a:t>
            </a:r>
            <a:r>
              <a:rPr lang="en-US" sz="3200" dirty="0" err="1">
                <a:solidFill>
                  <a:srgbClr val="000000"/>
                </a:solidFill>
              </a:rPr>
              <a:t>quyidagi</a:t>
            </a:r>
            <a:r>
              <a:rPr lang="en-US" sz="3200" dirty="0">
                <a:solidFill>
                  <a:srgbClr val="000000"/>
                </a:solidFill>
              </a:rPr>
              <a:t> </a:t>
            </a:r>
            <a:r>
              <a:rPr lang="en-US" sz="3200" dirty="0" smtClean="0">
                <a:solidFill>
                  <a:srgbClr val="000000"/>
                </a:solidFill>
              </a:rPr>
              <a:t> </a:t>
            </a:r>
            <a:r>
              <a:rPr lang="en-US" sz="3200" dirty="0" err="1" smtClean="0">
                <a:solidFill>
                  <a:srgbClr val="000000"/>
                </a:solidFill>
              </a:rPr>
              <a:t>jazo</a:t>
            </a:r>
            <a:r>
              <a:rPr lang="en-US" sz="3200" dirty="0">
                <a:solidFill>
                  <a:srgbClr val="000000"/>
                </a:solidFill>
              </a:rPr>
              <a:t> </a:t>
            </a:r>
            <a:r>
              <a:rPr lang="en-US" sz="3200" dirty="0" err="1" smtClean="0">
                <a:solidFill>
                  <a:srgbClr val="000000"/>
                </a:solidFill>
              </a:rPr>
              <a:t>choralari</a:t>
            </a:r>
            <a:r>
              <a:rPr lang="en-US" sz="3200" dirty="0" smtClean="0">
                <a:solidFill>
                  <a:srgbClr val="000000"/>
                </a:solidFill>
              </a:rPr>
              <a:t> </a:t>
            </a:r>
            <a:r>
              <a:rPr lang="en-US" sz="3200" dirty="0" err="1">
                <a:solidFill>
                  <a:srgbClr val="000000"/>
                </a:solidFill>
              </a:rPr>
              <a:t>qo'llaniladi</a:t>
            </a:r>
            <a:r>
              <a:rPr lang="en-US" sz="3200" dirty="0">
                <a:solidFill>
                  <a:srgbClr val="000000"/>
                </a:solidFill>
              </a:rPr>
              <a:t>:</a:t>
            </a:r>
            <a:br>
              <a:rPr lang="en-US" sz="3200" dirty="0">
                <a:solidFill>
                  <a:srgbClr val="000000"/>
                </a:solidFill>
              </a:rPr>
            </a:br>
            <a:r>
              <a:rPr lang="en-US" sz="3200" dirty="0" smtClean="0">
                <a:solidFill>
                  <a:srgbClr val="000000"/>
                </a:solidFill>
              </a:rPr>
              <a:t>- </a:t>
            </a:r>
            <a:r>
              <a:rPr lang="en-US" sz="3200" dirty="0" err="1" smtClean="0">
                <a:solidFill>
                  <a:srgbClr val="000000"/>
                </a:solidFill>
              </a:rPr>
              <a:t>tanbeh</a:t>
            </a:r>
            <a:r>
              <a:rPr lang="en-US" sz="3200" dirty="0" smtClean="0">
                <a:solidFill>
                  <a:srgbClr val="000000"/>
                </a:solidFill>
              </a:rPr>
              <a:t> </a:t>
            </a:r>
            <a:r>
              <a:rPr lang="en-US" sz="3200" dirty="0" err="1">
                <a:solidFill>
                  <a:srgbClr val="000000"/>
                </a:solidFill>
              </a:rPr>
              <a:t>berish</a:t>
            </a:r>
            <a:r>
              <a:rPr lang="en-US" sz="3200" dirty="0">
                <a:solidFill>
                  <a:srgbClr val="000000"/>
                </a:solidFill>
              </a:rPr>
              <a:t>;</a:t>
            </a:r>
            <a:br>
              <a:rPr lang="en-US" sz="3200" dirty="0">
                <a:solidFill>
                  <a:srgbClr val="000000"/>
                </a:solidFill>
              </a:rPr>
            </a:br>
            <a:r>
              <a:rPr lang="en-US" sz="3200" dirty="0" smtClean="0">
                <a:solidFill>
                  <a:srgbClr val="000000"/>
                </a:solidFill>
              </a:rPr>
              <a:t>- </a:t>
            </a:r>
            <a:r>
              <a:rPr lang="en-US" sz="3200" dirty="0" err="1" smtClean="0">
                <a:solidFill>
                  <a:srgbClr val="000000"/>
                </a:solidFill>
              </a:rPr>
              <a:t>ogohlantirish</a:t>
            </a:r>
            <a:r>
              <a:rPr lang="en-US" sz="3200" dirty="0">
                <a:solidFill>
                  <a:srgbClr val="000000"/>
                </a:solidFill>
              </a:rPr>
              <a:t>;</a:t>
            </a:r>
            <a:br>
              <a:rPr lang="en-US" sz="3200" dirty="0">
                <a:solidFill>
                  <a:srgbClr val="000000"/>
                </a:solidFill>
              </a:rPr>
            </a:br>
            <a:r>
              <a:rPr lang="en-US" sz="3200" dirty="0" smtClean="0">
                <a:solidFill>
                  <a:srgbClr val="000000"/>
                </a:solidFill>
              </a:rPr>
              <a:t>- </a:t>
            </a:r>
            <a:r>
              <a:rPr lang="en-US" sz="3200" dirty="0" err="1" smtClean="0">
                <a:solidFill>
                  <a:srgbClr val="000000"/>
                </a:solidFill>
              </a:rPr>
              <a:t>uyaltirish</a:t>
            </a:r>
            <a:r>
              <a:rPr lang="en-US" sz="3200" dirty="0">
                <a:solidFill>
                  <a:srgbClr val="000000"/>
                </a:solidFill>
              </a:rPr>
              <a:t>;</a:t>
            </a:r>
            <a:br>
              <a:rPr lang="en-US" sz="3200" dirty="0">
                <a:solidFill>
                  <a:srgbClr val="000000"/>
                </a:solidFill>
              </a:rPr>
            </a:br>
            <a:r>
              <a:rPr lang="en-US" sz="3200" dirty="0" smtClean="0">
                <a:solidFill>
                  <a:srgbClr val="000000"/>
                </a:solidFill>
              </a:rPr>
              <a:t>- </a:t>
            </a:r>
            <a:r>
              <a:rPr lang="en-US" sz="3200" dirty="0" err="1" smtClean="0">
                <a:solidFill>
                  <a:srgbClr val="000000"/>
                </a:solidFill>
              </a:rPr>
              <a:t>hayf</a:t>
            </a:r>
            <a:r>
              <a:rPr lang="en-US" sz="3200" dirty="0" smtClean="0">
                <a:solidFill>
                  <a:srgbClr val="000000"/>
                </a:solidFill>
              </a:rPr>
              <a:t> </a:t>
            </a:r>
            <a:r>
              <a:rPr lang="en-US" sz="3200" dirty="0">
                <a:solidFill>
                  <a:srgbClr val="000000"/>
                </a:solidFill>
              </a:rPr>
              <a:t>sail </a:t>
            </a:r>
            <a:r>
              <a:rPr lang="en-US" sz="3200" dirty="0" err="1">
                <a:solidFill>
                  <a:srgbClr val="000000"/>
                </a:solidFill>
              </a:rPr>
              <a:t>berish</a:t>
            </a:r>
            <a:r>
              <a:rPr lang="en-US" sz="3200" dirty="0">
                <a:solidFill>
                  <a:srgbClr val="000000"/>
                </a:solidFill>
              </a:rPr>
              <a:t>.</a:t>
            </a:r>
            <a:endParaRPr lang="ru-RU" sz="3200" dirty="0">
              <a:solidFill>
                <a:srgbClr val="000000"/>
              </a:solidFill>
            </a:endParaRPr>
          </a:p>
        </p:txBody>
      </p:sp>
    </p:spTree>
    <p:extLst>
      <p:ext uri="{BB962C8B-B14F-4D97-AF65-F5344CB8AC3E}">
        <p14:creationId xmlns:p14="http://schemas.microsoft.com/office/powerpoint/2010/main" val="149538720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260648"/>
            <a:ext cx="8305800" cy="1143000"/>
          </a:xfrm>
        </p:spPr>
        <p:txBody>
          <a:bodyPr>
            <a:normAutofit/>
          </a:bodyPr>
          <a:lstStyle/>
          <a:p>
            <a:r>
              <a:rPr lang="en-US" sz="3200" dirty="0"/>
              <a:t>4. </a:t>
            </a:r>
            <a:r>
              <a:rPr lang="en-US" sz="3200" dirty="0" err="1"/>
              <a:t>Tarbiya</a:t>
            </a:r>
            <a:r>
              <a:rPr lang="en-US" sz="3200" dirty="0"/>
              <a:t> </a:t>
            </a:r>
            <a:r>
              <a:rPr lang="en-US" sz="3200" dirty="0" err="1"/>
              <a:t>vositalari</a:t>
            </a:r>
            <a:endParaRPr lang="ru-RU" sz="3200" dirty="0"/>
          </a:p>
        </p:txBody>
      </p:sp>
      <p:sp>
        <p:nvSpPr>
          <p:cNvPr id="3" name="Заголовок 1"/>
          <p:cNvSpPr txBox="1">
            <a:spLocks/>
          </p:cNvSpPr>
          <p:nvPr/>
        </p:nvSpPr>
        <p:spPr>
          <a:xfrm>
            <a:off x="350462" y="3933056"/>
            <a:ext cx="8305800" cy="1143000"/>
          </a:xfrm>
          <a:prstGeom prst="rect">
            <a:avLst/>
          </a:prstGeom>
        </p:spPr>
        <p:txBody>
          <a:bodyPr vert="horz" lIns="0" tIns="45720" rIns="0" bIns="0" anchor="b">
            <a:noAutofit/>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just"/>
            <a:r>
              <a:rPr lang="en-US" sz="3200" dirty="0" err="1">
                <a:solidFill>
                  <a:srgbClr val="000000"/>
                </a:solidFill>
              </a:rPr>
              <a:t>Tarbiya</a:t>
            </a:r>
            <a:r>
              <a:rPr lang="en-US" sz="3200" dirty="0">
                <a:solidFill>
                  <a:srgbClr val="000000"/>
                </a:solidFill>
              </a:rPr>
              <a:t> </a:t>
            </a:r>
            <a:r>
              <a:rPr lang="en-US" sz="3200" dirty="0" err="1">
                <a:solidFill>
                  <a:srgbClr val="000000"/>
                </a:solidFill>
              </a:rPr>
              <a:t>vositasi</a:t>
            </a:r>
            <a:r>
              <a:rPr lang="en-US" sz="3200" dirty="0">
                <a:solidFill>
                  <a:srgbClr val="000000"/>
                </a:solidFill>
              </a:rPr>
              <a:t> — </a:t>
            </a:r>
            <a:r>
              <a:rPr lang="en-US" sz="3200" dirty="0" err="1">
                <a:solidFill>
                  <a:srgbClr val="000000"/>
                </a:solidFill>
              </a:rPr>
              <a:t>kam</a:t>
            </a:r>
            <a:r>
              <a:rPr lang="en-US" sz="3200" dirty="0">
                <a:solidFill>
                  <a:srgbClr val="000000"/>
                </a:solidFill>
              </a:rPr>
              <a:t> </a:t>
            </a:r>
            <a:r>
              <a:rPr lang="en-US" sz="3200" dirty="0" err="1">
                <a:solidFill>
                  <a:srgbClr val="000000"/>
                </a:solidFill>
              </a:rPr>
              <a:t>o'rganilgan</a:t>
            </a:r>
            <a:r>
              <a:rPr lang="en-US" sz="3200" dirty="0">
                <a:solidFill>
                  <a:srgbClr val="000000"/>
                </a:solidFill>
              </a:rPr>
              <a:t> </a:t>
            </a:r>
            <a:r>
              <a:rPr lang="en-US" sz="3200" dirty="0" err="1">
                <a:solidFill>
                  <a:srgbClr val="000000"/>
                </a:solidFill>
              </a:rPr>
              <a:t>pedagogik</a:t>
            </a:r>
            <a:r>
              <a:rPr lang="en-US" sz="3200" dirty="0">
                <a:solidFill>
                  <a:srgbClr val="000000"/>
                </a:solidFill>
              </a:rPr>
              <a:t> </a:t>
            </a:r>
            <a:r>
              <a:rPr lang="en-US" sz="3200" dirty="0" err="1" smtClean="0">
                <a:solidFill>
                  <a:srgbClr val="000000"/>
                </a:solidFill>
              </a:rPr>
              <a:t>kategoriya</a:t>
            </a:r>
            <a:r>
              <a:rPr lang="en-US" sz="3200" dirty="0">
                <a:solidFill>
                  <a:srgbClr val="000000"/>
                </a:solidFill>
              </a:rPr>
              <a:t> </a:t>
            </a:r>
            <a:r>
              <a:rPr lang="en-US" sz="3200" dirty="0" err="1" smtClean="0">
                <a:solidFill>
                  <a:srgbClr val="000000"/>
                </a:solidFill>
              </a:rPr>
              <a:t>isoblanadi</a:t>
            </a:r>
            <a:r>
              <a:rPr lang="en-US" sz="3200" dirty="0" smtClean="0">
                <a:solidFill>
                  <a:srgbClr val="000000"/>
                </a:solidFill>
              </a:rPr>
              <a:t>. </a:t>
            </a:r>
            <a:r>
              <a:rPr lang="en-US" sz="3200" dirty="0" err="1" smtClean="0">
                <a:solidFill>
                  <a:srgbClr val="000000"/>
                </a:solidFill>
              </a:rPr>
              <a:t>Biroq</a:t>
            </a:r>
            <a:r>
              <a:rPr lang="en-US" sz="3200" dirty="0" smtClean="0">
                <a:solidFill>
                  <a:srgbClr val="000000"/>
                </a:solidFill>
              </a:rPr>
              <a:t> </a:t>
            </a:r>
            <a:r>
              <a:rPr lang="en-US" sz="3200" dirty="0" err="1">
                <a:solidFill>
                  <a:srgbClr val="000000"/>
                </a:solidFill>
              </a:rPr>
              <a:t>oxirgi</a:t>
            </a:r>
            <a:r>
              <a:rPr lang="en-US" sz="3200" dirty="0">
                <a:solidFill>
                  <a:srgbClr val="000000"/>
                </a:solidFill>
              </a:rPr>
              <a:t> </a:t>
            </a:r>
            <a:r>
              <a:rPr lang="en-US" sz="3200" dirty="0" err="1">
                <a:solidFill>
                  <a:srgbClr val="000000"/>
                </a:solidFill>
              </a:rPr>
              <a:t>yillarda</a:t>
            </a:r>
            <a:r>
              <a:rPr lang="en-US" sz="3200" dirty="0">
                <a:solidFill>
                  <a:srgbClr val="000000"/>
                </a:solidFill>
              </a:rPr>
              <a:t> </a:t>
            </a:r>
            <a:r>
              <a:rPr lang="en-US" sz="3200" dirty="0" err="1">
                <a:solidFill>
                  <a:srgbClr val="000000"/>
                </a:solidFill>
              </a:rPr>
              <a:t>ushbu</a:t>
            </a:r>
            <a:r>
              <a:rPr lang="en-US" sz="3200" dirty="0">
                <a:solidFill>
                  <a:srgbClr val="000000"/>
                </a:solidFill>
              </a:rPr>
              <a:t> </a:t>
            </a:r>
            <a:r>
              <a:rPr lang="en-US" sz="3200" dirty="0" err="1">
                <a:solidFill>
                  <a:srgbClr val="000000"/>
                </a:solidFill>
              </a:rPr>
              <a:t>muammoni</a:t>
            </a:r>
            <a:r>
              <a:rPr lang="en-US" sz="3200" dirty="0">
                <a:solidFill>
                  <a:srgbClr val="000000"/>
                </a:solidFill>
              </a:rPr>
              <a:t> </a:t>
            </a:r>
            <a:r>
              <a:rPr lang="en-US" sz="3200" dirty="0" err="1">
                <a:solidFill>
                  <a:srgbClr val="000000"/>
                </a:solidFill>
              </a:rPr>
              <a:t>o'rganish</a:t>
            </a:r>
            <a:r>
              <a:rPr lang="en-US" sz="3200" dirty="0">
                <a:solidFill>
                  <a:srgbClr val="000000"/>
                </a:solidFill>
              </a:rPr>
              <a:t> </a:t>
            </a:r>
            <a:r>
              <a:rPr lang="en-US" sz="3200" dirty="0" err="1">
                <a:solidFill>
                  <a:srgbClr val="000000"/>
                </a:solidFill>
              </a:rPr>
              <a:t>dolzarbUgi</a:t>
            </a:r>
            <a:r>
              <a:rPr lang="en-US" sz="3200" dirty="0">
                <a:solidFill>
                  <a:srgbClr val="000000"/>
                </a:solidFill>
              </a:rPr>
              <a:t> </a:t>
            </a:r>
            <a:r>
              <a:rPr lang="en-US" sz="3200" dirty="0" err="1" smtClean="0">
                <a:solidFill>
                  <a:srgbClr val="000000"/>
                </a:solidFill>
              </a:rPr>
              <a:t>oshganligini</a:t>
            </a:r>
            <a:r>
              <a:rPr lang="en-US" sz="3200" dirty="0">
                <a:solidFill>
                  <a:srgbClr val="000000"/>
                </a:solidFill>
              </a:rPr>
              <a:t> </a:t>
            </a:r>
            <a:r>
              <a:rPr lang="en-US" sz="3200" dirty="0" err="1" smtClean="0">
                <a:solidFill>
                  <a:srgbClr val="000000"/>
                </a:solidFill>
              </a:rPr>
              <a:t>kuzatilmoqda</a:t>
            </a:r>
            <a:r>
              <a:rPr lang="en-US" sz="3200" dirty="0">
                <a:solidFill>
                  <a:srgbClr val="000000"/>
                </a:solidFill>
              </a:rPr>
              <a:t>. </a:t>
            </a:r>
            <a:r>
              <a:rPr lang="en-US" sz="3200" dirty="0" err="1">
                <a:solidFill>
                  <a:srgbClr val="000000"/>
                </a:solidFill>
              </a:rPr>
              <a:t>Sababi</a:t>
            </a:r>
            <a:r>
              <a:rPr lang="en-US" sz="3200" dirty="0">
                <a:solidFill>
                  <a:srgbClr val="000000"/>
                </a:solidFill>
              </a:rPr>
              <a:t> </a:t>
            </a:r>
            <a:r>
              <a:rPr lang="en-US" sz="3200" dirty="0" err="1">
                <a:solidFill>
                  <a:srgbClr val="000000"/>
                </a:solidFill>
              </a:rPr>
              <a:t>maktab</a:t>
            </a:r>
            <a:r>
              <a:rPr lang="en-US" sz="3200" dirty="0">
                <a:solidFill>
                  <a:srgbClr val="000000"/>
                </a:solidFill>
              </a:rPr>
              <a:t>, </a:t>
            </a:r>
            <a:r>
              <a:rPr lang="en-US" sz="3200" dirty="0" err="1">
                <a:solidFill>
                  <a:srgbClr val="000000"/>
                </a:solidFill>
              </a:rPr>
              <a:t>o'qish</a:t>
            </a:r>
            <a:r>
              <a:rPr lang="en-US" sz="3200" dirty="0">
                <a:solidFill>
                  <a:srgbClr val="000000"/>
                </a:solidFill>
              </a:rPr>
              <a:t>, </a:t>
            </a:r>
            <a:r>
              <a:rPr lang="en-US" sz="3200" dirty="0" err="1">
                <a:solidFill>
                  <a:srgbClr val="000000"/>
                </a:solidFill>
              </a:rPr>
              <a:t>kitob</a:t>
            </a:r>
            <a:r>
              <a:rPr lang="en-US" sz="3200" dirty="0">
                <a:solidFill>
                  <a:srgbClr val="000000"/>
                </a:solidFill>
              </a:rPr>
              <a:t>, </a:t>
            </a:r>
            <a:r>
              <a:rPr lang="en-US" sz="3200" dirty="0" err="1">
                <a:solidFill>
                  <a:srgbClr val="000000"/>
                </a:solidFill>
              </a:rPr>
              <a:t>o'qituvchi</a:t>
            </a:r>
            <a:r>
              <a:rPr lang="en-US" sz="3200" dirty="0">
                <a:solidFill>
                  <a:srgbClr val="000000"/>
                </a:solidFill>
              </a:rPr>
              <a:t> </a:t>
            </a:r>
            <a:r>
              <a:rPr lang="en-US" sz="3200" dirty="0" err="1">
                <a:solidFill>
                  <a:srgbClr val="000000"/>
                </a:solidFill>
              </a:rPr>
              <a:t>nutqi</a:t>
            </a:r>
            <a:r>
              <a:rPr lang="en-US" sz="3200" dirty="0">
                <a:solidFill>
                  <a:srgbClr val="000000"/>
                </a:solidFill>
              </a:rPr>
              <a:t>, </a:t>
            </a:r>
            <a:r>
              <a:rPr lang="en-US" sz="3200" dirty="0" err="1">
                <a:solidFill>
                  <a:srgbClr val="000000"/>
                </a:solidFill>
              </a:rPr>
              <a:t>ota-ona</a:t>
            </a:r>
            <a:r>
              <a:rPr lang="en-US" sz="3200" dirty="0">
                <a:solidFill>
                  <a:srgbClr val="000000"/>
                </a:solidFill>
              </a:rPr>
              <a:t> </a:t>
            </a:r>
            <a:r>
              <a:rPr lang="en-US" sz="3200" dirty="0" err="1" smtClean="0">
                <a:solidFill>
                  <a:srgbClr val="000000"/>
                </a:solidFill>
              </a:rPr>
              <a:t>so'zi</a:t>
            </a:r>
            <a:r>
              <a:rPr lang="en-US" sz="3200" dirty="0">
                <a:solidFill>
                  <a:srgbClr val="000000"/>
                </a:solidFill>
              </a:rPr>
              <a:t> </a:t>
            </a:r>
            <a:r>
              <a:rPr lang="en-US" sz="3200" dirty="0" err="1" smtClean="0">
                <a:solidFill>
                  <a:srgbClr val="000000"/>
                </a:solidFill>
              </a:rPr>
              <a:t>bolaga</a:t>
            </a:r>
            <a:r>
              <a:rPr lang="en-US" sz="3200" dirty="0" smtClean="0">
                <a:solidFill>
                  <a:srgbClr val="000000"/>
                </a:solidFill>
              </a:rPr>
              <a:t> </a:t>
            </a:r>
            <a:r>
              <a:rPr lang="en-US" sz="3200" dirty="0" err="1" smtClean="0">
                <a:solidFill>
                  <a:srgbClr val="000000"/>
                </a:solidFill>
              </a:rPr>
              <a:t>ta’sir</a:t>
            </a:r>
            <a:r>
              <a:rPr lang="en-US" sz="3200" dirty="0" smtClean="0">
                <a:solidFill>
                  <a:srgbClr val="000000"/>
                </a:solidFill>
              </a:rPr>
              <a:t> </a:t>
            </a:r>
            <a:r>
              <a:rPr lang="en-US" sz="3200" dirty="0" err="1">
                <a:solidFill>
                  <a:srgbClr val="000000"/>
                </a:solidFill>
              </a:rPr>
              <a:t>etishning</a:t>
            </a:r>
            <a:r>
              <a:rPr lang="en-US" sz="3200" dirty="0">
                <a:solidFill>
                  <a:srgbClr val="000000"/>
                </a:solidFill>
              </a:rPr>
              <a:t>, </a:t>
            </a:r>
            <a:r>
              <a:rPr lang="en-US" sz="3200" dirty="0" err="1">
                <a:solidFill>
                  <a:srgbClr val="000000"/>
                </a:solidFill>
              </a:rPr>
              <a:t>shaxs</a:t>
            </a:r>
            <a:r>
              <a:rPr lang="en-US" sz="3200" dirty="0">
                <a:solidFill>
                  <a:srgbClr val="000000"/>
                </a:solidFill>
              </a:rPr>
              <a:t> </a:t>
            </a:r>
            <a:r>
              <a:rPr lang="en-US" sz="3200" dirty="0" err="1">
                <a:solidFill>
                  <a:srgbClr val="000000"/>
                </a:solidFill>
              </a:rPr>
              <a:t>rivojlanishi</a:t>
            </a:r>
            <a:r>
              <a:rPr lang="en-US" sz="3200" dirty="0">
                <a:solidFill>
                  <a:srgbClr val="000000"/>
                </a:solidFill>
              </a:rPr>
              <a:t> </a:t>
            </a:r>
            <a:r>
              <a:rPr lang="en-US" sz="3200" dirty="0" err="1" smtClean="0">
                <a:solidFill>
                  <a:srgbClr val="000000"/>
                </a:solidFill>
              </a:rPr>
              <a:t>va</a:t>
            </a:r>
            <a:r>
              <a:rPr lang="en-US" sz="3200" dirty="0">
                <a:solidFill>
                  <a:srgbClr val="000000"/>
                </a:solidFill>
              </a:rPr>
              <a:t> </a:t>
            </a:r>
            <a:r>
              <a:rPr lang="en-US" sz="3200" dirty="0" err="1" smtClean="0">
                <a:solidFill>
                  <a:srgbClr val="000000"/>
                </a:solidFill>
              </a:rPr>
              <a:t>shakllanishining</a:t>
            </a:r>
            <a:r>
              <a:rPr lang="en-US" sz="3200" dirty="0" smtClean="0">
                <a:solidFill>
                  <a:srgbClr val="000000"/>
                </a:solidFill>
              </a:rPr>
              <a:t> </a:t>
            </a:r>
            <a:r>
              <a:rPr lang="en-US" sz="3200" dirty="0" err="1">
                <a:solidFill>
                  <a:srgbClr val="000000"/>
                </a:solidFill>
              </a:rPr>
              <a:t>asosiy</a:t>
            </a:r>
            <a:r>
              <a:rPr lang="en-US" sz="3200" dirty="0">
                <a:solidFill>
                  <a:srgbClr val="000000"/>
                </a:solidFill>
              </a:rPr>
              <a:t> </a:t>
            </a:r>
            <a:r>
              <a:rPr lang="en-US" sz="3200" dirty="0" err="1" smtClean="0">
                <a:solidFill>
                  <a:srgbClr val="000000"/>
                </a:solidFill>
              </a:rPr>
              <a:t>omili</a:t>
            </a:r>
            <a:r>
              <a:rPr lang="en-US" sz="3200" dirty="0" smtClean="0">
                <a:solidFill>
                  <a:srgbClr val="000000"/>
                </a:solidFill>
              </a:rPr>
              <a:t>, </a:t>
            </a:r>
            <a:r>
              <a:rPr lang="en-US" sz="3200" dirty="0" err="1" smtClean="0">
                <a:solidFill>
                  <a:srgbClr val="000000"/>
                </a:solidFill>
              </a:rPr>
              <a:t>yagona</a:t>
            </a:r>
            <a:r>
              <a:rPr lang="en-US" sz="3200" dirty="0" smtClean="0">
                <a:solidFill>
                  <a:srgbClr val="000000"/>
                </a:solidFill>
              </a:rPr>
              <a:t> </a:t>
            </a:r>
            <a:r>
              <a:rPr lang="en-US" sz="3200" dirty="0" err="1">
                <a:solidFill>
                  <a:srgbClr val="000000"/>
                </a:solidFill>
              </a:rPr>
              <a:t>manbai</a:t>
            </a:r>
            <a:r>
              <a:rPr lang="en-US" sz="3200" dirty="0">
                <a:solidFill>
                  <a:srgbClr val="000000"/>
                </a:solidFill>
              </a:rPr>
              <a:t> </a:t>
            </a:r>
            <a:r>
              <a:rPr lang="en-US" sz="3200" dirty="0" err="1" smtClean="0">
                <a:solidFill>
                  <a:srgbClr val="000000"/>
                </a:solidFill>
              </a:rPr>
              <a:t>bo’lmay</a:t>
            </a:r>
            <a:r>
              <a:rPr lang="en-US" sz="3200" dirty="0" smtClean="0">
                <a:solidFill>
                  <a:srgbClr val="000000"/>
                </a:solidFill>
              </a:rPr>
              <a:t> </a:t>
            </a:r>
            <a:r>
              <a:rPr lang="en-US" sz="3200" dirty="0" err="1">
                <a:solidFill>
                  <a:srgbClr val="000000"/>
                </a:solidFill>
              </a:rPr>
              <a:t>qoldi</a:t>
            </a:r>
            <a:r>
              <a:rPr lang="en-US" sz="3200" dirty="0" smtClean="0">
                <a:solidFill>
                  <a:srgbClr val="000000"/>
                </a:solidFill>
              </a:rPr>
              <a:t>. </a:t>
            </a:r>
            <a:endParaRPr lang="ru-RU" sz="3200" dirty="0">
              <a:solidFill>
                <a:srgbClr val="000000"/>
              </a:solidFill>
            </a:endParaRPr>
          </a:p>
        </p:txBody>
      </p:sp>
    </p:spTree>
    <p:extLst>
      <p:ext uri="{BB962C8B-B14F-4D97-AF65-F5344CB8AC3E}">
        <p14:creationId xmlns:p14="http://schemas.microsoft.com/office/powerpoint/2010/main" val="168780288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5013176"/>
            <a:ext cx="8305800" cy="1143000"/>
          </a:xfrm>
        </p:spPr>
        <p:txBody>
          <a:bodyPr>
            <a:noAutofit/>
          </a:bodyPr>
          <a:lstStyle/>
          <a:p>
            <a:pPr algn="just"/>
            <a:r>
              <a:rPr lang="en-US" sz="3200" dirty="0">
                <a:solidFill>
                  <a:srgbClr val="000000"/>
                </a:solidFill>
              </a:rPr>
              <a:t>«</a:t>
            </a:r>
            <a:r>
              <a:rPr lang="en-US" sz="3200" dirty="0" err="1">
                <a:solidFill>
                  <a:srgbClr val="000000"/>
                </a:solidFill>
              </a:rPr>
              <a:t>Vosita</a:t>
            </a:r>
            <a:r>
              <a:rPr lang="en-US" sz="3200" dirty="0">
                <a:solidFill>
                  <a:srgbClr val="000000"/>
                </a:solidFill>
              </a:rPr>
              <a:t>» </a:t>
            </a:r>
            <a:r>
              <a:rPr lang="en-US" sz="3200" dirty="0" err="1">
                <a:solidFill>
                  <a:srgbClr val="000000"/>
                </a:solidFill>
              </a:rPr>
              <a:t>tushunchasi</a:t>
            </a:r>
            <a:r>
              <a:rPr lang="en-US" sz="3200" dirty="0">
                <a:solidFill>
                  <a:srgbClr val="000000"/>
                </a:solidFill>
              </a:rPr>
              <a:t> </a:t>
            </a:r>
            <a:r>
              <a:rPr lang="en-US" sz="3200" dirty="0" err="1">
                <a:solidFill>
                  <a:srgbClr val="000000"/>
                </a:solidFill>
              </a:rPr>
              <a:t>izohli</a:t>
            </a:r>
            <a:r>
              <a:rPr lang="en-US" sz="3200" dirty="0">
                <a:solidFill>
                  <a:srgbClr val="000000"/>
                </a:solidFill>
              </a:rPr>
              <a:t> </a:t>
            </a:r>
            <a:r>
              <a:rPr lang="en-US" sz="3200" dirty="0" err="1">
                <a:solidFill>
                  <a:srgbClr val="000000"/>
                </a:solidFill>
              </a:rPr>
              <a:t>lug'atlarda</a:t>
            </a:r>
            <a:r>
              <a:rPr lang="en-US" sz="3200" dirty="0">
                <a:solidFill>
                  <a:srgbClr val="000000"/>
                </a:solidFill>
              </a:rPr>
              <a:t> </a:t>
            </a:r>
            <a:r>
              <a:rPr lang="en-US" sz="3200" dirty="0" err="1">
                <a:solidFill>
                  <a:srgbClr val="000000"/>
                </a:solidFill>
              </a:rPr>
              <a:t>bir</a:t>
            </a:r>
            <a:r>
              <a:rPr lang="en-US" sz="3200" dirty="0">
                <a:solidFill>
                  <a:srgbClr val="000000"/>
                </a:solidFill>
              </a:rPr>
              <a:t> </a:t>
            </a:r>
            <a:r>
              <a:rPr lang="en-US" sz="3200" dirty="0" err="1">
                <a:solidFill>
                  <a:srgbClr val="000000"/>
                </a:solidFill>
              </a:rPr>
              <a:t>necha</a:t>
            </a:r>
            <a:r>
              <a:rPr lang="en-US" sz="3200" dirty="0">
                <a:solidFill>
                  <a:srgbClr val="000000"/>
                </a:solidFill>
              </a:rPr>
              <a:t/>
            </a:r>
            <a:br>
              <a:rPr lang="en-US" sz="3200" dirty="0">
                <a:solidFill>
                  <a:srgbClr val="000000"/>
                </a:solidFill>
              </a:rPr>
            </a:br>
            <a:r>
              <a:rPr lang="en-US" sz="3200" dirty="0" err="1" smtClean="0">
                <a:solidFill>
                  <a:srgbClr val="000000"/>
                </a:solidFill>
              </a:rPr>
              <a:t>ma'nolarni</a:t>
            </a:r>
            <a:r>
              <a:rPr lang="en-US" sz="3200" dirty="0" smtClean="0">
                <a:solidFill>
                  <a:srgbClr val="000000"/>
                </a:solidFill>
              </a:rPr>
              <a:t> </a:t>
            </a:r>
            <a:r>
              <a:rPr lang="en-US" sz="3200" dirty="0" err="1">
                <a:solidFill>
                  <a:srgbClr val="000000"/>
                </a:solidFill>
              </a:rPr>
              <a:t>bildiradi</a:t>
            </a:r>
            <a:r>
              <a:rPr lang="en-US" sz="3200" dirty="0">
                <a:solidFill>
                  <a:srgbClr val="000000"/>
                </a:solidFill>
              </a:rPr>
              <a:t>. </a:t>
            </a:r>
            <a:r>
              <a:rPr lang="en-US" sz="3200" dirty="0" err="1">
                <a:solidFill>
                  <a:srgbClr val="000000"/>
                </a:solidFill>
              </a:rPr>
              <a:t>Vosita</a:t>
            </a:r>
            <a:r>
              <a:rPr lang="en-US" sz="3200" dirty="0">
                <a:solidFill>
                  <a:srgbClr val="000000"/>
                </a:solidFill>
              </a:rPr>
              <a:t> </a:t>
            </a:r>
            <a:r>
              <a:rPr lang="en-US" sz="3200" dirty="0" err="1">
                <a:solidFill>
                  <a:srgbClr val="000000"/>
                </a:solidFill>
              </a:rPr>
              <a:t>bu</a:t>
            </a:r>
            <a:r>
              <a:rPr lang="en-US" sz="3200" dirty="0">
                <a:solidFill>
                  <a:srgbClr val="000000"/>
                </a:solidFill>
              </a:rPr>
              <a:t> </a:t>
            </a:r>
            <a:r>
              <a:rPr lang="en-US" sz="3200" b="1" dirty="0" err="1">
                <a:solidFill>
                  <a:srgbClr val="000000"/>
                </a:solidFill>
              </a:rPr>
              <a:t>birinchidan</a:t>
            </a:r>
            <a:r>
              <a:rPr lang="en-US" sz="3200" dirty="0">
                <a:solidFill>
                  <a:srgbClr val="000000"/>
                </a:solidFill>
              </a:rPr>
              <a:t> - </a:t>
            </a:r>
            <a:r>
              <a:rPr lang="en-US" sz="3200" dirty="0" err="1">
                <a:solidFill>
                  <a:srgbClr val="000000"/>
                </a:solidFill>
              </a:rPr>
              <a:t>maqsadga</a:t>
            </a:r>
            <a:r>
              <a:rPr lang="en-US" sz="3200" dirty="0">
                <a:solidFill>
                  <a:srgbClr val="000000"/>
                </a:solidFill>
              </a:rPr>
              <a:t> </a:t>
            </a:r>
            <a:r>
              <a:rPr lang="en-US" sz="3200" dirty="0" err="1">
                <a:solidFill>
                  <a:srgbClr val="000000"/>
                </a:solidFill>
              </a:rPr>
              <a:t>erishishdagi</a:t>
            </a:r>
            <a:r>
              <a:rPr lang="en-US" sz="3200" dirty="0">
                <a:solidFill>
                  <a:srgbClr val="000000"/>
                </a:solidFill>
              </a:rPr>
              <a:t> </a:t>
            </a:r>
            <a:r>
              <a:rPr lang="en-US" sz="3200" dirty="0" err="1">
                <a:solidFill>
                  <a:srgbClr val="000000"/>
                </a:solidFill>
              </a:rPr>
              <a:t>harakat</a:t>
            </a:r>
            <a:r>
              <a:rPr lang="en-US" sz="3200" dirty="0">
                <a:solidFill>
                  <a:srgbClr val="000000"/>
                </a:solidFill>
              </a:rPr>
              <a:t> </a:t>
            </a:r>
            <a:r>
              <a:rPr lang="en-US" sz="3200" dirty="0" err="1">
                <a:solidFill>
                  <a:srgbClr val="000000"/>
                </a:solidFill>
              </a:rPr>
              <a:t>usuli</a:t>
            </a:r>
            <a:r>
              <a:rPr lang="en-US" sz="3200" dirty="0">
                <a:solidFill>
                  <a:srgbClr val="000000"/>
                </a:solidFill>
              </a:rPr>
              <a:t>, </a:t>
            </a:r>
            <a:r>
              <a:rPr lang="en-US" sz="3200" b="1" dirty="0" err="1">
                <a:solidFill>
                  <a:srgbClr val="000000"/>
                </a:solidFill>
              </a:rPr>
              <a:t>ikkinchidan</a:t>
            </a:r>
            <a:r>
              <a:rPr lang="en-US" sz="3200" dirty="0">
                <a:solidFill>
                  <a:srgbClr val="000000"/>
                </a:solidFill>
              </a:rPr>
              <a:t> - </a:t>
            </a:r>
            <a:r>
              <a:rPr lang="en-US" sz="3200" dirty="0" err="1">
                <a:solidFill>
                  <a:srgbClr val="000000"/>
                </a:solidFill>
              </a:rPr>
              <a:t>biror</a:t>
            </a:r>
            <a:r>
              <a:rPr lang="en-US" sz="3200" dirty="0">
                <a:solidFill>
                  <a:srgbClr val="000000"/>
                </a:solidFill>
              </a:rPr>
              <a:t> </a:t>
            </a:r>
            <a:r>
              <a:rPr lang="en-US" sz="3200" dirty="0" err="1">
                <a:solidFill>
                  <a:srgbClr val="000000"/>
                </a:solidFill>
              </a:rPr>
              <a:t>narsa</a:t>
            </a:r>
            <a:r>
              <a:rPr lang="en-US" sz="3200" dirty="0">
                <a:solidFill>
                  <a:srgbClr val="000000"/>
                </a:solidFill>
              </a:rPr>
              <a:t> </a:t>
            </a:r>
            <a:r>
              <a:rPr lang="en-US" sz="3200" dirty="0" err="1">
                <a:solidFill>
                  <a:srgbClr val="000000"/>
                </a:solidFill>
              </a:rPr>
              <a:t>uchun</a:t>
            </a:r>
            <a:r>
              <a:rPr lang="en-US" sz="3200" dirty="0">
                <a:solidFill>
                  <a:srgbClr val="000000"/>
                </a:solidFill>
              </a:rPr>
              <a:t> </a:t>
            </a:r>
            <a:r>
              <a:rPr lang="en-US" sz="3200" dirty="0" err="1">
                <a:solidFill>
                  <a:srgbClr val="000000"/>
                </a:solidFill>
              </a:rPr>
              <a:t>qo'Uaniladigan</a:t>
            </a:r>
            <a:r>
              <a:rPr lang="en-US" sz="3200" dirty="0">
                <a:solidFill>
                  <a:srgbClr val="000000"/>
                </a:solidFill>
              </a:rPr>
              <a:t> </a:t>
            </a:r>
            <a:r>
              <a:rPr lang="en-US" sz="3200" dirty="0" err="1">
                <a:solidFill>
                  <a:srgbClr val="000000"/>
                </a:solidFill>
              </a:rPr>
              <a:t>predmetlar</a:t>
            </a:r>
            <a:r>
              <a:rPr lang="en-US" sz="3200" dirty="0">
                <a:solidFill>
                  <a:srgbClr val="000000"/>
                </a:solidFill>
              </a:rPr>
              <a:t>, </a:t>
            </a:r>
            <a:r>
              <a:rPr lang="en-US" sz="3200" dirty="0" err="1">
                <a:solidFill>
                  <a:srgbClr val="000000"/>
                </a:solidFill>
              </a:rPr>
              <a:t>moddiy</a:t>
            </a:r>
            <a:r>
              <a:rPr lang="en-US" sz="3200" dirty="0">
                <a:solidFill>
                  <a:srgbClr val="000000"/>
                </a:solidFill>
              </a:rPr>
              <a:t> </a:t>
            </a:r>
            <a:r>
              <a:rPr lang="en-US" sz="3200" dirty="0" err="1">
                <a:solidFill>
                  <a:srgbClr val="000000"/>
                </a:solidFill>
              </a:rPr>
              <a:t>qadriyat</a:t>
            </a:r>
            <a:r>
              <a:rPr lang="en-US" sz="3200" dirty="0">
                <a:solidFill>
                  <a:srgbClr val="000000"/>
                </a:solidFill>
              </a:rPr>
              <a:t>, </a:t>
            </a:r>
            <a:r>
              <a:rPr lang="en-US" sz="3200" b="1" dirty="0" err="1" smtClean="0">
                <a:solidFill>
                  <a:srgbClr val="000000"/>
                </a:solidFill>
              </a:rPr>
              <a:t>uchinchidan</a:t>
            </a:r>
            <a:r>
              <a:rPr lang="en-US" sz="3200" dirty="0" smtClean="0">
                <a:solidFill>
                  <a:srgbClr val="000000"/>
                </a:solidFill>
              </a:rPr>
              <a:t> - </a:t>
            </a:r>
            <a:r>
              <a:rPr lang="en-US" sz="3200" dirty="0" err="1">
                <a:solidFill>
                  <a:srgbClr val="000000"/>
                </a:solidFill>
              </a:rPr>
              <a:t>falsafa</a:t>
            </a:r>
            <a:r>
              <a:rPr lang="en-US" sz="3200" dirty="0">
                <a:solidFill>
                  <a:srgbClr val="000000"/>
                </a:solidFill>
              </a:rPr>
              <a:t>, </a:t>
            </a:r>
            <a:r>
              <a:rPr lang="en-US" sz="3200" dirty="0" err="1">
                <a:solidFill>
                  <a:srgbClr val="000000"/>
                </a:solidFill>
              </a:rPr>
              <a:t>iqtisodda</a:t>
            </a:r>
            <a:r>
              <a:rPr lang="en-US" sz="3200" dirty="0">
                <a:solidFill>
                  <a:srgbClr val="000000"/>
                </a:solidFill>
              </a:rPr>
              <a:t> «</a:t>
            </a:r>
            <a:r>
              <a:rPr lang="en-US" sz="3200" dirty="0" err="1">
                <a:solidFill>
                  <a:srgbClr val="000000"/>
                </a:solidFill>
              </a:rPr>
              <a:t>vosita</a:t>
            </a:r>
            <a:r>
              <a:rPr lang="en-US" sz="3200" dirty="0">
                <a:solidFill>
                  <a:srgbClr val="000000"/>
                </a:solidFill>
              </a:rPr>
              <a:t>» </a:t>
            </a:r>
            <a:r>
              <a:rPr lang="en-US" sz="3200" dirty="0" err="1">
                <a:solidFill>
                  <a:srgbClr val="000000"/>
                </a:solidFill>
              </a:rPr>
              <a:t>xomashyo</a:t>
            </a:r>
            <a:r>
              <a:rPr lang="en-US" sz="3200" dirty="0">
                <a:solidFill>
                  <a:srgbClr val="000000"/>
                </a:solidFill>
              </a:rPr>
              <a:t>, </a:t>
            </a:r>
            <a:r>
              <a:rPr lang="en-US" sz="3200" dirty="0" err="1">
                <a:solidFill>
                  <a:srgbClr val="000000"/>
                </a:solidFill>
              </a:rPr>
              <a:t>inson</a:t>
            </a:r>
            <a:r>
              <a:rPr lang="en-US" sz="3200" dirty="0">
                <a:solidFill>
                  <a:srgbClr val="000000"/>
                </a:solidFill>
              </a:rPr>
              <a:t> </a:t>
            </a:r>
            <a:r>
              <a:rPr lang="en-US" sz="3200" dirty="0" err="1">
                <a:solidFill>
                  <a:srgbClr val="000000"/>
                </a:solidFill>
              </a:rPr>
              <a:t>faoliyati</a:t>
            </a:r>
            <a:r>
              <a:rPr lang="en-US" sz="3200" dirty="0">
                <a:solidFill>
                  <a:srgbClr val="000000"/>
                </a:solidFill>
              </a:rPr>
              <a:t/>
            </a:r>
            <a:br>
              <a:rPr lang="en-US" sz="3200" dirty="0">
                <a:solidFill>
                  <a:srgbClr val="000000"/>
                </a:solidFill>
              </a:rPr>
            </a:br>
            <a:r>
              <a:rPr lang="en-US" sz="3200" dirty="0" err="1">
                <a:solidFill>
                  <a:srgbClr val="000000"/>
                </a:solidFill>
              </a:rPr>
              <a:t>obyekti</a:t>
            </a:r>
            <a:r>
              <a:rPr lang="en-US" sz="3200" dirty="0">
                <a:solidFill>
                  <a:srgbClr val="000000"/>
                </a:solidFill>
              </a:rPr>
              <a:t>, </a:t>
            </a:r>
            <a:r>
              <a:rPr lang="en-US" sz="3200" dirty="0" err="1">
                <a:solidFill>
                  <a:srgbClr val="000000"/>
                </a:solidFill>
              </a:rPr>
              <a:t>ishlab</a:t>
            </a:r>
            <a:r>
              <a:rPr lang="en-US" sz="3200" dirty="0">
                <a:solidFill>
                  <a:srgbClr val="000000"/>
                </a:solidFill>
              </a:rPr>
              <a:t> </a:t>
            </a:r>
            <a:r>
              <a:rPr lang="en-US" sz="3200" dirty="0" err="1">
                <a:solidFill>
                  <a:srgbClr val="000000"/>
                </a:solidFill>
              </a:rPr>
              <a:t>chiqarish</a:t>
            </a:r>
            <a:r>
              <a:rPr lang="en-US" sz="3200" dirty="0">
                <a:solidFill>
                  <a:srgbClr val="000000"/>
                </a:solidFill>
              </a:rPr>
              <a:t> </a:t>
            </a:r>
            <a:r>
              <a:rPr lang="en-US" sz="3200" dirty="0" err="1">
                <a:solidFill>
                  <a:srgbClr val="000000"/>
                </a:solidFill>
              </a:rPr>
              <a:t>uchun</a:t>
            </a:r>
            <a:r>
              <a:rPr lang="en-US" sz="3200" dirty="0">
                <a:solidFill>
                  <a:srgbClr val="000000"/>
                </a:solidFill>
              </a:rPr>
              <a:t> </a:t>
            </a:r>
            <a:r>
              <a:rPr lang="en-US" sz="3200" dirty="0" err="1">
                <a:solidFill>
                  <a:srgbClr val="000000"/>
                </a:solidFill>
              </a:rPr>
              <a:t>dastlabki</a:t>
            </a:r>
            <a:r>
              <a:rPr lang="en-US" sz="3200" dirty="0">
                <a:solidFill>
                  <a:srgbClr val="000000"/>
                </a:solidFill>
              </a:rPr>
              <a:t> material, </a:t>
            </a:r>
            <a:r>
              <a:rPr lang="en-US" sz="3200" b="1" dirty="0" err="1">
                <a:solidFill>
                  <a:srgbClr val="000000"/>
                </a:solidFill>
              </a:rPr>
              <a:t>to'rtinchidan</a:t>
            </a:r>
            <a:r>
              <a:rPr lang="en-US" sz="3200" dirty="0">
                <a:solidFill>
                  <a:srgbClr val="000000"/>
                </a:solidFill>
              </a:rPr>
              <a:t>, </a:t>
            </a:r>
            <a:r>
              <a:rPr lang="en-US" sz="3200" dirty="0" err="1">
                <a:solidFill>
                  <a:srgbClr val="000000"/>
                </a:solidFill>
              </a:rPr>
              <a:t>pedagogikada</a:t>
            </a:r>
            <a:r>
              <a:rPr lang="en-US" sz="3200" dirty="0">
                <a:solidFill>
                  <a:srgbClr val="000000"/>
                </a:solidFill>
              </a:rPr>
              <a:t> </a:t>
            </a:r>
            <a:r>
              <a:rPr lang="en-US" sz="3200" dirty="0" err="1" smtClean="0">
                <a:solidFill>
                  <a:srgbClr val="000000"/>
                </a:solidFill>
              </a:rPr>
              <a:t>ta’lim-tarbiya</a:t>
            </a:r>
            <a:r>
              <a:rPr lang="en-US" sz="3200" dirty="0" smtClean="0">
                <a:solidFill>
                  <a:srgbClr val="000000"/>
                </a:solidFill>
              </a:rPr>
              <a:t> </a:t>
            </a:r>
            <a:r>
              <a:rPr lang="en-US" sz="3200" dirty="0" err="1">
                <a:solidFill>
                  <a:srgbClr val="000000"/>
                </a:solidFill>
              </a:rPr>
              <a:t>jarayonida</a:t>
            </a:r>
            <a:r>
              <a:rPr lang="en-US" sz="3200" dirty="0">
                <a:solidFill>
                  <a:srgbClr val="000000"/>
                </a:solidFill>
              </a:rPr>
              <a:t> </a:t>
            </a:r>
            <a:r>
              <a:rPr lang="en-US" sz="3200" dirty="0" err="1">
                <a:solidFill>
                  <a:srgbClr val="000000"/>
                </a:solidFill>
              </a:rPr>
              <a:t>qo‘llaniladigan</a:t>
            </a:r>
            <a:r>
              <a:rPr lang="en-US" sz="3200" dirty="0">
                <a:solidFill>
                  <a:srgbClr val="000000"/>
                </a:solidFill>
              </a:rPr>
              <a:t> </a:t>
            </a:r>
            <a:r>
              <a:rPr lang="en-US" sz="3200" dirty="0" err="1">
                <a:solidFill>
                  <a:srgbClr val="000000"/>
                </a:solidFill>
              </a:rPr>
              <a:t>mehnat</a:t>
            </a:r>
            <a:r>
              <a:rPr lang="en-US" sz="3200" dirty="0">
                <a:solidFill>
                  <a:srgbClr val="000000"/>
                </a:solidFill>
              </a:rPr>
              <a:t> </a:t>
            </a:r>
            <a:r>
              <a:rPr lang="en-US" sz="3200" dirty="0" err="1">
                <a:solidFill>
                  <a:srgbClr val="000000"/>
                </a:solidFill>
              </a:rPr>
              <a:t>qurollari</a:t>
            </a:r>
            <a:r>
              <a:rPr lang="en-US" sz="3200" dirty="0">
                <a:solidFill>
                  <a:srgbClr val="000000"/>
                </a:solidFill>
              </a:rPr>
              <a:t>, </a:t>
            </a:r>
            <a:r>
              <a:rPr lang="en-US" sz="3200" dirty="0" err="1">
                <a:solidFill>
                  <a:srgbClr val="000000"/>
                </a:solidFill>
              </a:rPr>
              <a:t>narsa</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smtClean="0">
                <a:solidFill>
                  <a:srgbClr val="000000"/>
                </a:solidFill>
              </a:rPr>
              <a:t>predmetlar</a:t>
            </a:r>
            <a:r>
              <a:rPr lang="en-US" sz="3200" dirty="0" smtClean="0">
                <a:solidFill>
                  <a:srgbClr val="000000"/>
                </a:solidFill>
              </a:rPr>
              <a:t> </a:t>
            </a:r>
            <a:r>
              <a:rPr lang="en-US" sz="3200" dirty="0" err="1" smtClean="0">
                <a:solidFill>
                  <a:srgbClr val="000000"/>
                </a:solidFill>
              </a:rPr>
              <a:t>yig'indisi</a:t>
            </a:r>
            <a:r>
              <a:rPr lang="en-US" sz="3200" dirty="0">
                <a:solidFill>
                  <a:srgbClr val="000000"/>
                </a:solidFill>
              </a:rPr>
              <a:t>.</a:t>
            </a:r>
            <a:endParaRPr lang="ru-RU" sz="2800" dirty="0">
              <a:solidFill>
                <a:srgbClr val="000000"/>
              </a:solidFill>
            </a:endParaRPr>
          </a:p>
        </p:txBody>
      </p:sp>
    </p:spTree>
    <p:extLst>
      <p:ext uri="{BB962C8B-B14F-4D97-AF65-F5344CB8AC3E}">
        <p14:creationId xmlns:p14="http://schemas.microsoft.com/office/powerpoint/2010/main" val="250419714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332656"/>
            <a:ext cx="8305800" cy="1143000"/>
          </a:xfrm>
        </p:spPr>
        <p:txBody>
          <a:bodyPr>
            <a:normAutofit/>
          </a:bodyPr>
          <a:lstStyle/>
          <a:p>
            <a:r>
              <a:rPr lang="en-US" sz="3200" dirty="0"/>
              <a:t>5. </a:t>
            </a:r>
            <a:r>
              <a:rPr lang="en-US" sz="3200" dirty="0" err="1"/>
              <a:t>Tarbiya</a:t>
            </a:r>
            <a:r>
              <a:rPr lang="en-US" sz="3200" dirty="0"/>
              <a:t> </a:t>
            </a:r>
            <a:r>
              <a:rPr lang="en-US" sz="3200" dirty="0" err="1"/>
              <a:t>shakllari</a:t>
            </a:r>
            <a:r>
              <a:rPr lang="en-US" sz="3200" dirty="0"/>
              <a:t>.</a:t>
            </a:r>
            <a:endParaRPr lang="ru-RU" sz="3200" dirty="0"/>
          </a:p>
        </p:txBody>
      </p:sp>
      <p:sp>
        <p:nvSpPr>
          <p:cNvPr id="3" name="Заголовок 1"/>
          <p:cNvSpPr txBox="1">
            <a:spLocks/>
          </p:cNvSpPr>
          <p:nvPr/>
        </p:nvSpPr>
        <p:spPr>
          <a:xfrm>
            <a:off x="325132" y="1916832"/>
            <a:ext cx="8305800" cy="1143000"/>
          </a:xfrm>
          <a:prstGeom prst="rect">
            <a:avLst/>
          </a:prstGeom>
        </p:spPr>
        <p:txBody>
          <a:bodyPr vert="horz" lIns="0" tIns="45720" rIns="0" bIns="0" anchor="b">
            <a:noAutofit/>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just"/>
            <a:r>
              <a:rPr lang="en-US" sz="3200" dirty="0" err="1">
                <a:solidFill>
                  <a:srgbClr val="000000"/>
                </a:solidFill>
              </a:rPr>
              <a:t>Ta'limni</a:t>
            </a:r>
            <a:r>
              <a:rPr lang="en-US" sz="3200" dirty="0">
                <a:solidFill>
                  <a:srgbClr val="000000"/>
                </a:solidFill>
              </a:rPr>
              <a:t> </a:t>
            </a:r>
            <a:r>
              <a:rPr lang="en-US" sz="3200" dirty="0" err="1">
                <a:solidFill>
                  <a:srgbClr val="000000"/>
                </a:solidFill>
              </a:rPr>
              <a:t>tashkd</a:t>
            </a:r>
            <a:r>
              <a:rPr lang="en-US" sz="3200" dirty="0">
                <a:solidFill>
                  <a:srgbClr val="000000"/>
                </a:solidFill>
              </a:rPr>
              <a:t> </a:t>
            </a:r>
            <a:r>
              <a:rPr lang="en-US" sz="3200" dirty="0" err="1">
                <a:solidFill>
                  <a:srgbClr val="000000"/>
                </a:solidFill>
              </a:rPr>
              <a:t>etish</a:t>
            </a:r>
            <a:r>
              <a:rPr lang="en-US" sz="3200" dirty="0">
                <a:solidFill>
                  <a:srgbClr val="000000"/>
                </a:solidFill>
              </a:rPr>
              <a:t> </a:t>
            </a:r>
            <a:r>
              <a:rPr lang="en-US" sz="3200" dirty="0" err="1">
                <a:solidFill>
                  <a:srgbClr val="000000"/>
                </a:solidFill>
              </a:rPr>
              <a:t>shakli</a:t>
            </a:r>
            <a:r>
              <a:rPr lang="en-US" sz="3200" dirty="0">
                <a:solidFill>
                  <a:srgbClr val="000000"/>
                </a:solidFill>
              </a:rPr>
              <a:t> </a:t>
            </a:r>
            <a:r>
              <a:rPr lang="en-US" sz="3200" dirty="0" err="1">
                <a:solidFill>
                  <a:srgbClr val="000000"/>
                </a:solidFill>
              </a:rPr>
              <a:t>muammosi</a:t>
            </a:r>
            <a:r>
              <a:rPr lang="en-US" sz="3200" dirty="0">
                <a:solidFill>
                  <a:srgbClr val="000000"/>
                </a:solidFill>
              </a:rPr>
              <a:t> </a:t>
            </a:r>
            <a:r>
              <a:rPr lang="en-US" sz="3200" dirty="0" err="1">
                <a:solidFill>
                  <a:srgbClr val="000000"/>
                </a:solidFill>
              </a:rPr>
              <a:t>tarbiya</a:t>
            </a:r>
            <a:endParaRPr lang="en-US" sz="3200" dirty="0">
              <a:solidFill>
                <a:srgbClr val="000000"/>
              </a:solidFill>
            </a:endParaRPr>
          </a:p>
          <a:p>
            <a:pPr algn="just"/>
            <a:r>
              <a:rPr lang="en-US" sz="3200" dirty="0" err="1">
                <a:solidFill>
                  <a:srgbClr val="000000"/>
                </a:solidFill>
              </a:rPr>
              <a:t>jarayonini</a:t>
            </a:r>
            <a:r>
              <a:rPr lang="en-US" sz="3200" dirty="0">
                <a:solidFill>
                  <a:srgbClr val="000000"/>
                </a:solidFill>
              </a:rPr>
              <a:t> </a:t>
            </a:r>
            <a:r>
              <a:rPr lang="en-US" sz="3200" dirty="0" err="1">
                <a:solidFill>
                  <a:srgbClr val="000000"/>
                </a:solidFill>
              </a:rPr>
              <a:t>tashkil</a:t>
            </a:r>
            <a:r>
              <a:rPr lang="en-US" sz="3200" dirty="0">
                <a:solidFill>
                  <a:srgbClr val="000000"/>
                </a:solidFill>
              </a:rPr>
              <a:t> </a:t>
            </a:r>
            <a:r>
              <a:rPr lang="en-US" sz="3200" dirty="0" err="1">
                <a:solidFill>
                  <a:srgbClr val="000000"/>
                </a:solidFill>
              </a:rPr>
              <a:t>etish</a:t>
            </a:r>
            <a:r>
              <a:rPr lang="en-US" sz="3200" dirty="0">
                <a:solidFill>
                  <a:srgbClr val="000000"/>
                </a:solidFill>
              </a:rPr>
              <a:t> </a:t>
            </a:r>
            <a:r>
              <a:rPr lang="en-US" sz="3200" dirty="0" err="1">
                <a:solidFill>
                  <a:srgbClr val="000000"/>
                </a:solidFill>
              </a:rPr>
              <a:t>shakliga</a:t>
            </a:r>
            <a:r>
              <a:rPr lang="en-US" sz="3200" dirty="0">
                <a:solidFill>
                  <a:srgbClr val="000000"/>
                </a:solidFill>
              </a:rPr>
              <a:t> </a:t>
            </a:r>
            <a:r>
              <a:rPr lang="en-US" sz="3200" dirty="0" err="1">
                <a:solidFill>
                  <a:srgbClr val="000000"/>
                </a:solidFill>
              </a:rPr>
              <a:t>nisbatan</a:t>
            </a:r>
            <a:r>
              <a:rPr lang="en-US" sz="3200" dirty="0">
                <a:solidFill>
                  <a:srgbClr val="000000"/>
                </a:solidFill>
              </a:rPr>
              <a:t> </a:t>
            </a:r>
            <a:r>
              <a:rPr lang="en-US" sz="3200" dirty="0" err="1" smtClean="0">
                <a:solidFill>
                  <a:srgbClr val="000000"/>
                </a:solidFill>
              </a:rPr>
              <a:t>ko’p</a:t>
            </a:r>
            <a:r>
              <a:rPr lang="en-US" sz="3200" dirty="0" smtClean="0">
                <a:solidFill>
                  <a:srgbClr val="000000"/>
                </a:solidFill>
              </a:rPr>
              <a:t> </a:t>
            </a:r>
            <a:r>
              <a:rPr lang="en-US" sz="3200" dirty="0" err="1">
                <a:solidFill>
                  <a:srgbClr val="000000"/>
                </a:solidFill>
              </a:rPr>
              <a:t>o'rganilgan</a:t>
            </a:r>
            <a:r>
              <a:rPr lang="en-US" sz="3200" dirty="0">
                <a:solidFill>
                  <a:srgbClr val="000000"/>
                </a:solidFill>
              </a:rPr>
              <a:t> </a:t>
            </a:r>
            <a:r>
              <a:rPr lang="en-US" sz="3200" dirty="0" err="1">
                <a:solidFill>
                  <a:srgbClr val="000000"/>
                </a:solidFill>
              </a:rPr>
              <a:t>soha</a:t>
            </a:r>
            <a:r>
              <a:rPr lang="en-US" sz="3200" dirty="0">
                <a:solidFill>
                  <a:srgbClr val="000000"/>
                </a:solidFill>
              </a:rPr>
              <a:t> </a:t>
            </a:r>
            <a:r>
              <a:rPr lang="en-US" sz="3200" dirty="0" err="1">
                <a:solidFill>
                  <a:srgbClr val="000000"/>
                </a:solidFill>
              </a:rPr>
              <a:t>hisoblanadi</a:t>
            </a:r>
            <a:r>
              <a:rPr lang="en-US" sz="3200" dirty="0">
                <a:solidFill>
                  <a:srgbClr val="000000"/>
                </a:solidFill>
              </a:rPr>
              <a:t>.</a:t>
            </a:r>
            <a:endParaRPr lang="ru-RU" sz="3200" dirty="0">
              <a:solidFill>
                <a:srgbClr val="000000"/>
              </a:solidFill>
            </a:endParaRPr>
          </a:p>
        </p:txBody>
      </p:sp>
      <p:pic>
        <p:nvPicPr>
          <p:cNvPr id="6146" name="Picture 2" descr="D:\My Documents (Maruf)\UUOOI 2017 LECTURES\LECTURES redit\Images-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3740" y="3211787"/>
            <a:ext cx="5427235" cy="36327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869151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4941168"/>
            <a:ext cx="8305800" cy="1143000"/>
          </a:xfrm>
        </p:spPr>
        <p:txBody>
          <a:bodyPr>
            <a:noAutofit/>
          </a:bodyPr>
          <a:lstStyle/>
          <a:p>
            <a:r>
              <a:rPr lang="en-US" sz="3200" dirty="0" err="1">
                <a:solidFill>
                  <a:srgbClr val="000000"/>
                </a:solidFill>
              </a:rPr>
              <a:t>T</a:t>
            </a:r>
            <a:r>
              <a:rPr lang="en-US" sz="3200" dirty="0" err="1" smtClean="0">
                <a:solidFill>
                  <a:srgbClr val="000000"/>
                </a:solidFill>
              </a:rPr>
              <a:t>arbiyaviy</a:t>
            </a:r>
            <a:r>
              <a:rPr lang="en-US" sz="3200" dirty="0" smtClean="0">
                <a:solidFill>
                  <a:srgbClr val="000000"/>
                </a:solidFill>
              </a:rPr>
              <a:t> </a:t>
            </a:r>
            <a:r>
              <a:rPr lang="en-US" sz="3200" dirty="0" err="1">
                <a:solidFill>
                  <a:srgbClr val="000000"/>
                </a:solidFill>
              </a:rPr>
              <a:t>ishlarni</a:t>
            </a:r>
            <a:r>
              <a:rPr lang="en-US" sz="3200" dirty="0">
                <a:solidFill>
                  <a:srgbClr val="000000"/>
                </a:solidFill>
              </a:rPr>
              <a:t> </a:t>
            </a:r>
            <a:r>
              <a:rPr lang="en-US" sz="3200" dirty="0" err="1">
                <a:solidFill>
                  <a:srgbClr val="000000"/>
                </a:solidFill>
              </a:rPr>
              <a:t>tashkil</a:t>
            </a:r>
            <a:r>
              <a:rPr lang="en-US" sz="3200" dirty="0">
                <a:solidFill>
                  <a:srgbClr val="000000"/>
                </a:solidFill>
              </a:rPr>
              <a:t> </a:t>
            </a:r>
            <a:r>
              <a:rPr lang="en-US" sz="3200" dirty="0" err="1">
                <a:solidFill>
                  <a:srgbClr val="000000"/>
                </a:solidFill>
              </a:rPr>
              <a:t>etishda</a:t>
            </a:r>
            <a:r>
              <a:rPr lang="en-US" sz="3200" dirty="0">
                <a:solidFill>
                  <a:srgbClr val="000000"/>
                </a:solidFill>
              </a:rPr>
              <a:t> </a:t>
            </a:r>
            <a:r>
              <a:rPr lang="en-US" sz="3200" dirty="0" err="1">
                <a:solidFill>
                  <a:srgbClr val="000000"/>
                </a:solidFill>
              </a:rPr>
              <a:t>tarbiyachi</a:t>
            </a:r>
            <a:r>
              <a:rPr lang="en-US" sz="3200" dirty="0">
                <a:solidFill>
                  <a:srgbClr val="000000"/>
                </a:solidFill>
              </a:rPr>
              <a:t> </a:t>
            </a:r>
            <a:r>
              <a:rPr lang="en-US" sz="3200" dirty="0" err="1">
                <a:solidFill>
                  <a:srgbClr val="000000"/>
                </a:solidFill>
              </a:rPr>
              <a:t>tomonidan</a:t>
            </a:r>
            <a:r>
              <a:rPr lang="en-US" sz="3200" dirty="0">
                <a:solidFill>
                  <a:srgbClr val="000000"/>
                </a:solidFill>
              </a:rPr>
              <a:t> </a:t>
            </a:r>
            <a:r>
              <a:rPr lang="en-US" sz="3200" dirty="0" err="1" smtClean="0">
                <a:solidFill>
                  <a:srgbClr val="000000"/>
                </a:solidFill>
              </a:rPr>
              <a:t>quyidagilarga</a:t>
            </a:r>
            <a:r>
              <a:rPr lang="en-US" sz="3200" dirty="0">
                <a:solidFill>
                  <a:srgbClr val="000000"/>
                </a:solidFill>
              </a:rPr>
              <a:t> </a:t>
            </a:r>
            <a:r>
              <a:rPr lang="en-US" sz="3200" dirty="0" err="1" smtClean="0">
                <a:solidFill>
                  <a:srgbClr val="000000"/>
                </a:solidFill>
              </a:rPr>
              <a:t>e'tibor</a:t>
            </a:r>
            <a:r>
              <a:rPr lang="en-US" sz="3200" dirty="0" smtClean="0">
                <a:solidFill>
                  <a:srgbClr val="000000"/>
                </a:solidFill>
              </a:rPr>
              <a:t> </a:t>
            </a:r>
            <a:r>
              <a:rPr lang="en-US" sz="3200" dirty="0" err="1" smtClean="0">
                <a:solidFill>
                  <a:srgbClr val="000000"/>
                </a:solidFill>
              </a:rPr>
              <a:t>berilishi</a:t>
            </a:r>
            <a:r>
              <a:rPr lang="en-US" sz="3200" dirty="0">
                <a:solidFill>
                  <a:srgbClr val="000000"/>
                </a:solidFill>
              </a:rPr>
              <a:t> </a:t>
            </a:r>
            <a:r>
              <a:rPr lang="en-US" sz="3200" dirty="0" err="1" smtClean="0">
                <a:solidFill>
                  <a:srgbClr val="000000"/>
                </a:solidFill>
              </a:rPr>
              <a:t>maqsadga</a:t>
            </a:r>
            <a:r>
              <a:rPr lang="en-US" sz="3200" dirty="0" smtClean="0">
                <a:solidFill>
                  <a:srgbClr val="000000"/>
                </a:solidFill>
              </a:rPr>
              <a:t> </a:t>
            </a:r>
            <a:r>
              <a:rPr lang="en-US" sz="3200" dirty="0" err="1" smtClean="0">
                <a:solidFill>
                  <a:srgbClr val="000000"/>
                </a:solidFill>
              </a:rPr>
              <a:t>muvofiq</a:t>
            </a:r>
            <a:r>
              <a:rPr lang="en-US" sz="3200" dirty="0" smtClean="0">
                <a:solidFill>
                  <a:srgbClr val="000000"/>
                </a:solidFill>
              </a:rPr>
              <a:t>: </a:t>
            </a:r>
            <a:br>
              <a:rPr lang="en-US" sz="3200" dirty="0" smtClean="0">
                <a:solidFill>
                  <a:srgbClr val="000000"/>
                </a:solidFill>
              </a:rPr>
            </a:br>
            <a:r>
              <a:rPr lang="en-US" sz="3200" dirty="0" smtClean="0">
                <a:solidFill>
                  <a:srgbClr val="000000"/>
                </a:solidFill>
              </a:rPr>
              <a:t>- </a:t>
            </a:r>
            <a:r>
              <a:rPr lang="en-US" sz="3200" dirty="0" err="1" smtClean="0">
                <a:solidFill>
                  <a:srgbClr val="000000"/>
                </a:solidFill>
              </a:rPr>
              <a:t>tadbirning</a:t>
            </a:r>
            <a:r>
              <a:rPr lang="en-US" sz="3200" dirty="0" smtClean="0">
                <a:solidFill>
                  <a:srgbClr val="000000"/>
                </a:solidFill>
              </a:rPr>
              <a:t> </a:t>
            </a:r>
            <a:r>
              <a:rPr lang="en-US" sz="3200" dirty="0" err="1">
                <a:solidFill>
                  <a:srgbClr val="000000"/>
                </a:solidFill>
              </a:rPr>
              <a:t>nomlanishini</a:t>
            </a:r>
            <a:r>
              <a:rPr lang="en-US" sz="3200" dirty="0">
                <a:solidFill>
                  <a:srgbClr val="000000"/>
                </a:solidFill>
              </a:rPr>
              <a:t>, </a:t>
            </a:r>
            <a:r>
              <a:rPr lang="en-US" sz="3200" dirty="0" err="1">
                <a:solidFill>
                  <a:srgbClr val="000000"/>
                </a:solidFill>
              </a:rPr>
              <a:t>vazifalarini</a:t>
            </a:r>
            <a:r>
              <a:rPr lang="en-US" sz="3200" dirty="0">
                <a:solidFill>
                  <a:srgbClr val="000000"/>
                </a:solidFill>
              </a:rPr>
              <a:t>, </a:t>
            </a:r>
            <a:r>
              <a:rPr lang="en-US" sz="3200" dirty="0" err="1">
                <a:solidFill>
                  <a:srgbClr val="000000"/>
                </a:solidFill>
              </a:rPr>
              <a:t>shaklini</a:t>
            </a:r>
            <a:r>
              <a:rPr lang="en-US" sz="3200" dirty="0">
                <a:solidFill>
                  <a:srgbClr val="000000"/>
                </a:solidFill>
              </a:rPr>
              <a:t> </a:t>
            </a:r>
            <a:r>
              <a:rPr lang="en-US" sz="3200" dirty="0" err="1" smtClean="0">
                <a:solidFill>
                  <a:srgbClr val="000000"/>
                </a:solidFill>
              </a:rPr>
              <a:t>aniqlash</a:t>
            </a:r>
            <a:r>
              <a:rPr lang="en-US" sz="3200" dirty="0" smtClean="0">
                <a:solidFill>
                  <a:srgbClr val="000000"/>
                </a:solidFill>
              </a:rPr>
              <a:t>; </a:t>
            </a:r>
            <a:br>
              <a:rPr lang="en-US" sz="3200" dirty="0" smtClean="0">
                <a:solidFill>
                  <a:srgbClr val="000000"/>
                </a:solidFill>
              </a:rPr>
            </a:br>
            <a:r>
              <a:rPr lang="en-US" sz="3200" dirty="0" smtClean="0">
                <a:solidFill>
                  <a:srgbClr val="000000"/>
                </a:solidFill>
              </a:rPr>
              <a:t>- </a:t>
            </a:r>
            <a:r>
              <a:rPr lang="en-US" sz="3200" dirty="0" err="1" smtClean="0">
                <a:solidFill>
                  <a:srgbClr val="000000"/>
                </a:solidFill>
              </a:rPr>
              <a:t>mazmun</a:t>
            </a:r>
            <a:r>
              <a:rPr lang="en-US" sz="3200" dirty="0" smtClean="0">
                <a:solidFill>
                  <a:srgbClr val="000000"/>
                </a:solidFill>
              </a:rPr>
              <a:t> </a:t>
            </a:r>
            <a:r>
              <a:rPr lang="en-US" sz="3200" dirty="0" err="1" smtClean="0">
                <a:solidFill>
                  <a:srgbClr val="000000"/>
                </a:solidFill>
              </a:rPr>
              <a:t>bo’yicha</a:t>
            </a:r>
            <a:r>
              <a:rPr lang="en-US" sz="3200" dirty="0" smtClean="0">
                <a:solidFill>
                  <a:srgbClr val="000000"/>
                </a:solidFill>
              </a:rPr>
              <a:t> </a:t>
            </a:r>
            <a:r>
              <a:rPr lang="en-US" sz="3200" dirty="0" err="1">
                <a:solidFill>
                  <a:srgbClr val="000000"/>
                </a:solidFill>
              </a:rPr>
              <a:t>materiallarni</a:t>
            </a:r>
            <a:r>
              <a:rPr lang="en-US" sz="3200" dirty="0">
                <a:solidFill>
                  <a:srgbClr val="000000"/>
                </a:solidFill>
              </a:rPr>
              <a:t> </a:t>
            </a:r>
            <a:r>
              <a:rPr lang="en-US" sz="3200" dirty="0" err="1" smtClean="0">
                <a:solidFill>
                  <a:srgbClr val="000000"/>
                </a:solidFill>
              </a:rPr>
              <a:t>to'plash</a:t>
            </a:r>
            <a:r>
              <a:rPr lang="en-US" sz="3200" dirty="0" smtClean="0">
                <a:solidFill>
                  <a:srgbClr val="000000"/>
                </a:solidFill>
              </a:rPr>
              <a:t>;</a:t>
            </a:r>
            <a:br>
              <a:rPr lang="en-US" sz="3200" dirty="0" smtClean="0">
                <a:solidFill>
                  <a:srgbClr val="000000"/>
                </a:solidFill>
              </a:rPr>
            </a:br>
            <a:r>
              <a:rPr lang="en-US" sz="3200" dirty="0" smtClean="0">
                <a:solidFill>
                  <a:srgbClr val="000000"/>
                </a:solidFill>
              </a:rPr>
              <a:t>- </a:t>
            </a:r>
            <a:r>
              <a:rPr lang="en-US" sz="3200" dirty="0" err="1" smtClean="0">
                <a:solidFill>
                  <a:srgbClr val="000000"/>
                </a:solidFill>
              </a:rPr>
              <a:t>ish</a:t>
            </a:r>
            <a:r>
              <a:rPr lang="en-US" sz="3200" dirty="0" smtClean="0">
                <a:solidFill>
                  <a:srgbClr val="000000"/>
                </a:solidFill>
              </a:rPr>
              <a:t> </a:t>
            </a:r>
            <a:r>
              <a:rPr lang="en-US" sz="3200" dirty="0" err="1">
                <a:solidFill>
                  <a:srgbClr val="000000"/>
                </a:solidFill>
              </a:rPr>
              <a:t>ketma-ketligini</a:t>
            </a:r>
            <a:r>
              <a:rPr lang="en-US" sz="3200" dirty="0">
                <a:solidFill>
                  <a:srgbClr val="000000"/>
                </a:solidFill>
              </a:rPr>
              <a:t> </a:t>
            </a:r>
            <a:r>
              <a:rPr lang="en-US" sz="3200" dirty="0" err="1" smtClean="0">
                <a:solidFill>
                  <a:srgbClr val="000000"/>
                </a:solidFill>
              </a:rPr>
              <a:t>rejalashtirish</a:t>
            </a:r>
            <a:r>
              <a:rPr lang="en-US" sz="3200" dirty="0" smtClean="0">
                <a:solidFill>
                  <a:srgbClr val="000000"/>
                </a:solidFill>
              </a:rPr>
              <a:t>; </a:t>
            </a:r>
            <a:br>
              <a:rPr lang="en-US" sz="3200" dirty="0" smtClean="0">
                <a:solidFill>
                  <a:srgbClr val="000000"/>
                </a:solidFill>
              </a:rPr>
            </a:br>
            <a:r>
              <a:rPr lang="en-US" sz="3200" dirty="0" smtClean="0">
                <a:solidFill>
                  <a:srgbClr val="000000"/>
                </a:solidFill>
              </a:rPr>
              <a:t>- </a:t>
            </a:r>
            <a:r>
              <a:rPr lang="en-US" sz="3200" dirty="0" err="1" smtClean="0">
                <a:solidFill>
                  <a:srgbClr val="000000"/>
                </a:solidFill>
              </a:rPr>
              <a:t>ishtirokchilarni</a:t>
            </a:r>
            <a:r>
              <a:rPr lang="en-US" sz="3200" dirty="0" smtClean="0">
                <a:solidFill>
                  <a:srgbClr val="000000"/>
                </a:solidFill>
              </a:rPr>
              <a:t> </a:t>
            </a:r>
            <a:r>
              <a:rPr lang="en-US" sz="3200" dirty="0" err="1">
                <a:solidFill>
                  <a:srgbClr val="000000"/>
                </a:solidFill>
              </a:rPr>
              <a:t>tayyorlash</a:t>
            </a:r>
            <a:r>
              <a:rPr lang="en-US" sz="3200" dirty="0">
                <a:solidFill>
                  <a:srgbClr val="000000"/>
                </a:solidFill>
              </a:rPr>
              <a:t>;</a:t>
            </a:r>
            <a:br>
              <a:rPr lang="en-US" sz="3200" dirty="0">
                <a:solidFill>
                  <a:srgbClr val="000000"/>
                </a:solidFill>
              </a:rPr>
            </a:br>
            <a:r>
              <a:rPr lang="en-US" sz="3200" dirty="0" smtClean="0">
                <a:solidFill>
                  <a:srgbClr val="000000"/>
                </a:solidFill>
              </a:rPr>
              <a:t>- </a:t>
            </a:r>
            <a:r>
              <a:rPr lang="en-US" sz="3200" dirty="0" err="1">
                <a:solidFill>
                  <a:srgbClr val="000000"/>
                </a:solidFill>
              </a:rPr>
              <a:t>t</a:t>
            </a:r>
            <a:r>
              <a:rPr lang="en-US" sz="3200" dirty="0" err="1" smtClean="0">
                <a:solidFill>
                  <a:srgbClr val="000000"/>
                </a:solidFill>
              </a:rPr>
              <a:t>adbirni</a:t>
            </a:r>
            <a:r>
              <a:rPr lang="en-US" sz="3200" dirty="0" smtClean="0">
                <a:solidFill>
                  <a:srgbClr val="000000"/>
                </a:solidFill>
              </a:rPr>
              <a:t> </a:t>
            </a:r>
            <a:r>
              <a:rPr lang="en-US" sz="3200" dirty="0" err="1" smtClean="0">
                <a:solidFill>
                  <a:srgbClr val="000000"/>
                </a:solidFill>
              </a:rPr>
              <a:t>o'tkazish</a:t>
            </a:r>
            <a:r>
              <a:rPr lang="en-US" sz="3200" dirty="0" smtClean="0">
                <a:solidFill>
                  <a:srgbClr val="000000"/>
                </a:solidFill>
              </a:rPr>
              <a:t>; </a:t>
            </a:r>
            <a:br>
              <a:rPr lang="en-US" sz="3200" dirty="0" smtClean="0">
                <a:solidFill>
                  <a:srgbClr val="000000"/>
                </a:solidFill>
              </a:rPr>
            </a:br>
            <a:r>
              <a:rPr lang="en-US" sz="3200" dirty="0" smtClean="0">
                <a:solidFill>
                  <a:srgbClr val="000000"/>
                </a:solidFill>
              </a:rPr>
              <a:t>- </a:t>
            </a:r>
            <a:r>
              <a:rPr lang="en-US" sz="3200" dirty="0" err="1" smtClean="0">
                <a:solidFill>
                  <a:srgbClr val="000000"/>
                </a:solidFill>
              </a:rPr>
              <a:t>tahlil</a:t>
            </a:r>
            <a:r>
              <a:rPr lang="en-US" sz="3200" dirty="0" smtClean="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o'z-o'zini</a:t>
            </a:r>
            <a:r>
              <a:rPr lang="en-US" sz="3200" dirty="0">
                <a:solidFill>
                  <a:srgbClr val="000000"/>
                </a:solidFill>
              </a:rPr>
              <a:t> </a:t>
            </a:r>
            <a:r>
              <a:rPr lang="en-US" sz="3200" dirty="0" err="1">
                <a:solidFill>
                  <a:srgbClr val="000000"/>
                </a:solidFill>
              </a:rPr>
              <a:t>tahlil</a:t>
            </a:r>
            <a:r>
              <a:rPr lang="en-US" sz="3200" dirty="0">
                <a:solidFill>
                  <a:srgbClr val="000000"/>
                </a:solidFill>
              </a:rPr>
              <a:t> </a:t>
            </a:r>
            <a:r>
              <a:rPr lang="en-US" sz="3200" dirty="0" err="1">
                <a:solidFill>
                  <a:srgbClr val="000000"/>
                </a:solidFill>
              </a:rPr>
              <a:t>qilish</a:t>
            </a:r>
            <a:r>
              <a:rPr lang="en-US" sz="3200" dirty="0">
                <a:solidFill>
                  <a:srgbClr val="000000"/>
                </a:solidFill>
              </a:rPr>
              <a:t>.</a:t>
            </a:r>
            <a:endParaRPr lang="ru-RU" sz="3200" dirty="0">
              <a:solidFill>
                <a:srgbClr val="000000"/>
              </a:solidFill>
            </a:endParaRPr>
          </a:p>
        </p:txBody>
      </p:sp>
    </p:spTree>
    <p:extLst>
      <p:ext uri="{BB962C8B-B14F-4D97-AF65-F5344CB8AC3E}">
        <p14:creationId xmlns:p14="http://schemas.microsoft.com/office/powerpoint/2010/main" val="349439957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4293096"/>
            <a:ext cx="8305800" cy="1143000"/>
          </a:xfrm>
        </p:spPr>
        <p:txBody>
          <a:bodyPr>
            <a:noAutofit/>
          </a:bodyPr>
          <a:lstStyle/>
          <a:p>
            <a:r>
              <a:rPr lang="en-US" sz="3200" dirty="0">
                <a:solidFill>
                  <a:srgbClr val="000000"/>
                </a:solidFill>
              </a:rPr>
              <a:t>1. </a:t>
            </a:r>
            <a:r>
              <a:rPr lang="en-US" sz="3200" dirty="0" err="1">
                <a:solidFill>
                  <a:srgbClr val="000000"/>
                </a:solidFill>
              </a:rPr>
              <a:t>Tarbiya</a:t>
            </a:r>
            <a:r>
              <a:rPr lang="en-US" sz="3200" dirty="0">
                <a:solidFill>
                  <a:srgbClr val="000000"/>
                </a:solidFill>
              </a:rPr>
              <a:t> </a:t>
            </a:r>
            <a:r>
              <a:rPr lang="en-US" sz="3200" dirty="0" err="1">
                <a:solidFill>
                  <a:srgbClr val="000000"/>
                </a:solidFill>
              </a:rPr>
              <a:t>shakllari</a:t>
            </a:r>
            <a:r>
              <a:rPr lang="en-US" sz="3200" dirty="0">
                <a:solidFill>
                  <a:srgbClr val="000000"/>
                </a:solidFill>
              </a:rPr>
              <a:t>, </a:t>
            </a:r>
            <a:r>
              <a:rPr lang="en-US" sz="3200" dirty="0" err="1" smtClean="0">
                <a:solidFill>
                  <a:srgbClr val="000000"/>
                </a:solidFill>
              </a:rPr>
              <a:t>metodlari</a:t>
            </a:r>
            <a:r>
              <a:rPr lang="en-US" sz="3200" dirty="0" smtClean="0">
                <a:solidFill>
                  <a:srgbClr val="000000"/>
                </a:solidFill>
              </a:rPr>
              <a:t> </a:t>
            </a:r>
            <a:r>
              <a:rPr lang="en-US" sz="3200" dirty="0" err="1">
                <a:solidFill>
                  <a:srgbClr val="000000"/>
                </a:solidFill>
              </a:rPr>
              <a:t>vositalari</a:t>
            </a:r>
            <a:r>
              <a:rPr lang="en-US" sz="3200" dirty="0">
                <a:solidFill>
                  <a:srgbClr val="000000"/>
                </a:solidFill>
              </a:rPr>
              <a:t> </a:t>
            </a:r>
            <a:r>
              <a:rPr lang="en-US" sz="3200" dirty="0" err="1">
                <a:solidFill>
                  <a:srgbClr val="000000"/>
                </a:solidFill>
              </a:rPr>
              <a:t>o'rtasida</a:t>
            </a:r>
            <a:r>
              <a:rPr lang="en-US" sz="3200" dirty="0">
                <a:solidFill>
                  <a:srgbClr val="000000"/>
                </a:solidFill>
              </a:rPr>
              <a:t> </a:t>
            </a:r>
            <a:r>
              <a:rPr lang="en-US" sz="3200" dirty="0" err="1">
                <a:solidFill>
                  <a:srgbClr val="000000"/>
                </a:solidFill>
              </a:rPr>
              <a:t>qanday</a:t>
            </a:r>
            <a:r>
              <a:rPr lang="en-US" sz="3200" dirty="0">
                <a:solidFill>
                  <a:srgbClr val="000000"/>
                </a:solidFill>
              </a:rPr>
              <a:t> </a:t>
            </a:r>
            <a:r>
              <a:rPr lang="en-US" sz="3200" dirty="0" err="1" smtClean="0">
                <a:solidFill>
                  <a:srgbClr val="000000"/>
                </a:solidFill>
              </a:rPr>
              <a:t>aloqadorliklar</a:t>
            </a:r>
            <a:r>
              <a:rPr lang="en-US" sz="3200" dirty="0">
                <a:solidFill>
                  <a:srgbClr val="000000"/>
                </a:solidFill>
              </a:rPr>
              <a:t> </a:t>
            </a:r>
            <a:r>
              <a:rPr lang="en-US" sz="3200" dirty="0" err="1" smtClean="0">
                <a:solidFill>
                  <a:srgbClr val="000000"/>
                </a:solidFill>
              </a:rPr>
              <a:t>mavjud</a:t>
            </a:r>
            <a:r>
              <a:rPr lang="en-US" sz="3200" dirty="0">
                <a:solidFill>
                  <a:srgbClr val="000000"/>
                </a:solidFill>
              </a:rPr>
              <a:t>?</a:t>
            </a:r>
            <a:br>
              <a:rPr lang="en-US" sz="3200" dirty="0">
                <a:solidFill>
                  <a:srgbClr val="000000"/>
                </a:solidFill>
              </a:rPr>
            </a:br>
            <a:r>
              <a:rPr lang="en-US" sz="3200" dirty="0">
                <a:solidFill>
                  <a:srgbClr val="000000"/>
                </a:solidFill>
              </a:rPr>
              <a:t>2. </a:t>
            </a:r>
            <a:r>
              <a:rPr lang="en-US" sz="3200" dirty="0" err="1">
                <a:solidFill>
                  <a:srgbClr val="000000"/>
                </a:solidFill>
              </a:rPr>
              <a:t>Tarbiya</a:t>
            </a:r>
            <a:r>
              <a:rPr lang="en-US" sz="3200" dirty="0">
                <a:solidFill>
                  <a:srgbClr val="000000"/>
                </a:solidFill>
              </a:rPr>
              <a:t> </a:t>
            </a:r>
            <a:r>
              <a:rPr lang="en-US" sz="3200" dirty="0" err="1">
                <a:solidFill>
                  <a:srgbClr val="000000"/>
                </a:solidFill>
              </a:rPr>
              <a:t>metodlari</a:t>
            </a:r>
            <a:r>
              <a:rPr lang="en-US" sz="3200" dirty="0">
                <a:solidFill>
                  <a:srgbClr val="000000"/>
                </a:solidFill>
              </a:rPr>
              <a:t>, </a:t>
            </a:r>
            <a:r>
              <a:rPr lang="en-US" sz="3200" dirty="0" err="1">
                <a:solidFill>
                  <a:srgbClr val="000000"/>
                </a:solidFill>
              </a:rPr>
              <a:t>vositalari</a:t>
            </a:r>
            <a:r>
              <a:rPr lang="en-US" sz="3200" dirty="0">
                <a:solidFill>
                  <a:srgbClr val="000000"/>
                </a:solidFill>
              </a:rPr>
              <a:t>, </a:t>
            </a:r>
            <a:r>
              <a:rPr lang="en-US" sz="3200" dirty="0" err="1">
                <a:solidFill>
                  <a:srgbClr val="000000"/>
                </a:solidFill>
              </a:rPr>
              <a:t>shakllari</a:t>
            </a:r>
            <a:r>
              <a:rPr lang="en-US" sz="3200" dirty="0">
                <a:solidFill>
                  <a:srgbClr val="000000"/>
                </a:solidFill>
              </a:rPr>
              <a:t> </a:t>
            </a:r>
            <a:r>
              <a:rPr lang="en-US" sz="3200" dirty="0" err="1">
                <a:solidFill>
                  <a:srgbClr val="000000"/>
                </a:solidFill>
              </a:rPr>
              <a:t>klassifikatsiyalarini</a:t>
            </a:r>
            <a:r>
              <a:rPr lang="en-US" sz="3200" dirty="0">
                <a:solidFill>
                  <a:srgbClr val="000000"/>
                </a:solidFill>
              </a:rPr>
              <a:t> </a:t>
            </a:r>
            <a:r>
              <a:rPr lang="en-US" sz="3200" dirty="0" err="1">
                <a:solidFill>
                  <a:srgbClr val="000000"/>
                </a:solidFill>
              </a:rPr>
              <a:t>izohlang</a:t>
            </a:r>
            <a:r>
              <a:rPr lang="en-US" sz="3200" dirty="0">
                <a:solidFill>
                  <a:srgbClr val="000000"/>
                </a:solidFill>
              </a:rPr>
              <a:t>.</a:t>
            </a:r>
            <a:br>
              <a:rPr lang="en-US" sz="3200" dirty="0">
                <a:solidFill>
                  <a:srgbClr val="000000"/>
                </a:solidFill>
              </a:rPr>
            </a:br>
            <a:r>
              <a:rPr lang="en-US" sz="3200" dirty="0">
                <a:solidFill>
                  <a:srgbClr val="000000"/>
                </a:solidFill>
              </a:rPr>
              <a:t>3. </a:t>
            </a:r>
            <a:r>
              <a:rPr lang="en-US" sz="3200" dirty="0" err="1">
                <a:solidFill>
                  <a:srgbClr val="000000"/>
                </a:solidFill>
              </a:rPr>
              <a:t>Tarbiyaning</a:t>
            </a:r>
            <a:r>
              <a:rPr lang="en-US" sz="3200" dirty="0">
                <a:solidFill>
                  <a:srgbClr val="000000"/>
                </a:solidFill>
              </a:rPr>
              <a:t> </a:t>
            </a:r>
            <a:r>
              <a:rPr lang="en-US" sz="3200" dirty="0" err="1">
                <a:solidFill>
                  <a:srgbClr val="000000"/>
                </a:solidFill>
              </a:rPr>
              <a:t>asosiy</a:t>
            </a:r>
            <a:r>
              <a:rPr lang="en-US" sz="3200" dirty="0">
                <a:solidFill>
                  <a:srgbClr val="000000"/>
                </a:solidFill>
              </a:rPr>
              <a:t> </a:t>
            </a:r>
            <a:r>
              <a:rPr lang="en-US" sz="3200" dirty="0" err="1">
                <a:solidFill>
                  <a:srgbClr val="000000"/>
                </a:solidFill>
              </a:rPr>
              <a:t>metodlarini</a:t>
            </a:r>
            <a:r>
              <a:rPr lang="en-US" sz="3200" dirty="0">
                <a:solidFill>
                  <a:srgbClr val="000000"/>
                </a:solidFill>
              </a:rPr>
              <a:t> </a:t>
            </a:r>
            <a:r>
              <a:rPr lang="en-US" sz="3200" dirty="0" err="1">
                <a:solidFill>
                  <a:srgbClr val="000000"/>
                </a:solidFill>
              </a:rPr>
              <a:t>tavsiflang</a:t>
            </a:r>
            <a:r>
              <a:rPr lang="en-US" sz="3200" dirty="0">
                <a:solidFill>
                  <a:srgbClr val="000000"/>
                </a:solidFill>
              </a:rPr>
              <a:t>.</a:t>
            </a:r>
            <a:br>
              <a:rPr lang="en-US" sz="3200" dirty="0">
                <a:solidFill>
                  <a:srgbClr val="000000"/>
                </a:solidFill>
              </a:rPr>
            </a:br>
            <a:r>
              <a:rPr lang="en-US" sz="3200" dirty="0">
                <a:solidFill>
                  <a:srgbClr val="000000"/>
                </a:solidFill>
              </a:rPr>
              <a:t>4. </a:t>
            </a:r>
            <a:r>
              <a:rPr lang="en-US" sz="3200" dirty="0" err="1">
                <a:solidFill>
                  <a:srgbClr val="000000"/>
                </a:solidFill>
              </a:rPr>
              <a:t>Tarbiya</a:t>
            </a:r>
            <a:r>
              <a:rPr lang="en-US" sz="3200" dirty="0">
                <a:solidFill>
                  <a:srgbClr val="000000"/>
                </a:solidFill>
              </a:rPr>
              <a:t> </a:t>
            </a:r>
            <a:r>
              <a:rPr lang="en-US" sz="3200" dirty="0" err="1">
                <a:solidFill>
                  <a:srgbClr val="000000"/>
                </a:solidFill>
              </a:rPr>
              <a:t>vositalarini</a:t>
            </a:r>
            <a:r>
              <a:rPr lang="en-US" sz="3200" dirty="0">
                <a:solidFill>
                  <a:srgbClr val="000000"/>
                </a:solidFill>
              </a:rPr>
              <a:t> </a:t>
            </a:r>
            <a:r>
              <a:rPr lang="en-US" sz="3200" dirty="0" err="1">
                <a:solidFill>
                  <a:srgbClr val="000000"/>
                </a:solidFill>
              </a:rPr>
              <a:t>izohlang</a:t>
            </a:r>
            <a:r>
              <a:rPr lang="en-US" sz="3200" dirty="0">
                <a:solidFill>
                  <a:srgbClr val="000000"/>
                </a:solidFill>
              </a:rPr>
              <a:t>.</a:t>
            </a:r>
            <a:endParaRPr lang="ru-RU" sz="3200" dirty="0">
              <a:solidFill>
                <a:srgbClr val="000000"/>
              </a:solidFill>
            </a:endParaRPr>
          </a:p>
        </p:txBody>
      </p:sp>
      <p:sp>
        <p:nvSpPr>
          <p:cNvPr id="4" name="Заголовок 1"/>
          <p:cNvSpPr txBox="1">
            <a:spLocks/>
          </p:cNvSpPr>
          <p:nvPr/>
        </p:nvSpPr>
        <p:spPr>
          <a:xfrm>
            <a:off x="1547664" y="779806"/>
            <a:ext cx="5616624" cy="1143000"/>
          </a:xfrm>
          <a:prstGeom prst="rect">
            <a:avLst/>
          </a:prstGeom>
        </p:spPr>
        <p:txBody>
          <a:bodyPr vert="horz" lIns="0" tIns="45720" rIns="0" bIns="0" anchor="b">
            <a:normAutofit/>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r>
              <a:rPr lang="en-US" sz="3200" dirty="0" err="1" smtClean="0"/>
              <a:t>Mustahkamlash</a:t>
            </a:r>
            <a:r>
              <a:rPr lang="en-US" sz="3200" dirty="0" smtClean="0"/>
              <a:t> </a:t>
            </a:r>
            <a:r>
              <a:rPr lang="en-US" sz="3200" dirty="0" err="1" smtClean="0"/>
              <a:t>uchun</a:t>
            </a:r>
            <a:r>
              <a:rPr lang="en-US" sz="3200" dirty="0" smtClean="0"/>
              <a:t> </a:t>
            </a:r>
            <a:r>
              <a:rPr lang="en-US" sz="3200" dirty="0" err="1" smtClean="0"/>
              <a:t>savollar</a:t>
            </a:r>
            <a:r>
              <a:rPr lang="en-US" sz="3200" dirty="0" smtClean="0"/>
              <a:t>:</a:t>
            </a:r>
            <a:endParaRPr lang="ru-RU" sz="3200" dirty="0"/>
          </a:p>
        </p:txBody>
      </p:sp>
    </p:spTree>
    <p:extLst>
      <p:ext uri="{BB962C8B-B14F-4D97-AF65-F5344CB8AC3E}">
        <p14:creationId xmlns:p14="http://schemas.microsoft.com/office/powerpoint/2010/main" val="383406615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43608" y="2348880"/>
            <a:ext cx="8305800" cy="1143000"/>
          </a:xfrm>
        </p:spPr>
        <p:txBody>
          <a:bodyPr/>
          <a:lstStyle/>
          <a:p>
            <a:r>
              <a:rPr lang="en-US" dirty="0" err="1" smtClean="0"/>
              <a:t>E’tiboringiz</a:t>
            </a:r>
            <a:r>
              <a:rPr lang="en-US" dirty="0" smtClean="0"/>
              <a:t> </a:t>
            </a:r>
            <a:r>
              <a:rPr lang="en-US" dirty="0" err="1" smtClean="0"/>
              <a:t>uchun</a:t>
            </a:r>
            <a:r>
              <a:rPr lang="en-US" dirty="0" smtClean="0"/>
              <a:t> </a:t>
            </a:r>
            <a:r>
              <a:rPr lang="en-US" dirty="0" err="1" smtClean="0"/>
              <a:t>rahmat</a:t>
            </a:r>
            <a:r>
              <a:rPr lang="en-US" dirty="0" smtClean="0"/>
              <a:t>!</a:t>
            </a:r>
            <a:endParaRPr lang="ru-RU" dirty="0"/>
          </a:p>
        </p:txBody>
      </p:sp>
    </p:spTree>
    <p:extLst>
      <p:ext uri="{BB962C8B-B14F-4D97-AF65-F5344CB8AC3E}">
        <p14:creationId xmlns:p14="http://schemas.microsoft.com/office/powerpoint/2010/main" val="25619462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Другая 4">
      <a:dk1>
        <a:srgbClr val="600000"/>
      </a:dk1>
      <a:lt1>
        <a:sysClr val="window" lastClr="FFFFFF"/>
      </a:lt1>
      <a:dk2>
        <a:srgbClr val="810000"/>
      </a:dk2>
      <a:lt2>
        <a:srgbClr val="810000"/>
      </a:lt2>
      <a:accent1>
        <a:srgbClr val="AD0101"/>
      </a:accent1>
      <a:accent2>
        <a:srgbClr val="810000"/>
      </a:accent2>
      <a:accent3>
        <a:srgbClr val="FE7979"/>
      </a:accent3>
      <a:accent4>
        <a:srgbClr val="810000"/>
      </a:accent4>
      <a:accent5>
        <a:srgbClr val="810000"/>
      </a:accent5>
      <a:accent6>
        <a:srgbClr val="730E00"/>
      </a:accent6>
      <a:hlink>
        <a:srgbClr val="FE7979"/>
      </a:hlink>
      <a:folHlink>
        <a:srgbClr val="FE7979"/>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1219</TotalTime>
  <Words>546</Words>
  <Application>Microsoft Office PowerPoint</Application>
  <PresentationFormat>Экран (4:3)</PresentationFormat>
  <Paragraphs>33</Paragraphs>
  <Slides>22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22</vt:i4>
      </vt:variant>
    </vt:vector>
  </HeadingPairs>
  <TitlesOfParts>
    <vt:vector size="23" baseType="lpstr">
      <vt:lpstr>Поток</vt:lpstr>
      <vt:lpstr>UMUMIY PEDAGOGIKA VA SHAXSIY RIVOJLANISH</vt:lpstr>
      <vt:lpstr>      8- Mavzu:      Tarbiya metodlari va vositalari   1. Tarbiya metodlari to'g'risida tushuncha 2. Tarbiya metodlari klassifikatsiyasi 3. Tarbiya metodlari tasnifi 4. Tarbiya vositalari 5. Tarbiya shakllari.</vt:lpstr>
      <vt:lpstr>1. Tarbiya metodlari to'g'risida tushuncha</vt:lpstr>
      <vt:lpstr>Pedagoglar tarbiyalanuvchilarning turli faoliyatlarini tashkil etib. ishontirish, namuna, mashq, talab, jazolash va rag'batlantirish orqali ta'sir etadilar.</vt:lpstr>
      <vt:lpstr>2. Tarbiya metodlari klassifikatsiyasi</vt:lpstr>
      <vt:lpstr>a) ongni shakllantirish metodlari: liikoya, suhbat, ma'ruza, munozara, muhokama;  b) faoliyatni taslikil etish va xulq-atvorni shakllantirish metodlari: mashq, o'rgatish, topshiriq, talab va tarbiyaviy vaziyatlarni yaratish; d) xulqni stimullashtiruvchi metodlar: musobaqa, o'yin, taqdirlash va jazolash; e) nazorat, o'z-o'zini nazorat, o'z-o'zini baholash metodlari: kuzatish, so'rov, faoliyat natijalarini tahlil qilish.</vt:lpstr>
      <vt:lpstr>3. Tarbiya metodlari tasnifi </vt:lpstr>
      <vt:lpstr>Tarbiyachi metodik adabiyotlardan mavzularni, material mazmunini va o'quvchilar bilan tarbiyaviy suhbatiami o'tkazish bo’yicha tavsiyalarni topadi. Tarbiyachi o'quvchilar bilan suhbat uchun mamlakat, dunyo, yoshlar hayotining turli tomonlarini ifodalovchi materiallarini ominaviy axborot vositalaridan ham olishlari mumkin. Suhbat munozara, muhokama sifatida o'quvchilarni o'zlaridan intellektual va emotsional faollikni talab etuvchi metod liisoblanadi.</vt:lpstr>
      <vt:lpstr>1) etik mavzular (ijtimoiy ma'naviy-axloqiy me'yorlar, jamiyatda ustuvor o'rin tutuvchi ijtimoiy munosabatlar, jamoa orasida o'zini tutish qoidalari va boshqalar); 2) estetik mavzular (tabiat go'zalligi, shaxslararo munosabatlar, inson go'zalligi); 3) siyosiy mavzular (davlatning ichki va tashqi siyosati, dunyo voqealari, xalqaro munosabatlar va hokazolar); 4) ta’lim va bilishga oid mavzular (koinot, hayvonot va o'simliklar dunyosi, elektronika va boshqalar).</vt:lpstr>
      <vt:lpstr>Muhokama— tarbiyaning maxsus metodi bo'lib, qarama-qarshi fikrlarning to'qnashuvini ifodalaydi.</vt:lpstr>
      <vt:lpstr>Namuna - shaxsga atrofdagilar (xususan, o'qituvchilar, ota-onalar, yoshi katta kishilar)ning yurish-turish, muomala, tartib-intizom qoidalariga rioya qilish, kundalik faoliyatni tashkil etishda o'rnak, ibrat bo’la olislilarini ifodalovchi metod sanaladi.</vt:lpstr>
      <vt:lpstr>Xulqni shakllantirish va faoliyatni tashkil etish metodlari.  A.N.Leontevning takidlaslticha, faoliyat tarbilanuvchi uchun ahamiyatli, shaxsiy mohiyat kasb etganda tarbiyalanuvchi shaxsini tarbiyalaydi. Bunda tarbiyalanuvcli faoliyatda faol ishtirok etsa ularni vazifalari almashib turishi kerak. Tarbiyalanuvchlar faoliyatini boshqarish pedagogik vaziyatarga mos bo'lislii zarur.</vt:lpstr>
      <vt:lpstr>Jamoatchilik fikri — bu guruh talablarini ifodalaydi. Ular rivojlangan jamoalarda butun jamoaning xatti-liarakadarini baholashda qo'llaniladi. Bu barcha gur h a'zolarining hayotga bo'lgan qarashlarida, qadriyatlarida, me'yorlarida ifodalanadi.</vt:lpstr>
      <vt:lpstr>Mashq - muayyan xatti-harakatiarni k o ' p marotaba takrorlashga qaratilgan harakat mohiyatini ifodalovchi metod hisoblanadi. Tarbiya amaliyotida mashqning quyidagi turlari mavjud: 1) faoliyatda mashq qilish; 2) kun tartibi doirasida bajariladigan mashqlar; 3) maxsus mashqlar. Tarbiyaviy vaziyatlar — bu harakatga undov, tanlash holati bo'lib. tarbiyachi tomonidan maxsus taslikil etilishi ham mumkin.</vt:lpstr>
      <vt:lpstr>Xulq va faoliyatni stimullashtiravchi metodlar. Taqdirlash —bu tarbiyalanuvchi va guruh a'zolarini xulq-atvorini, xattiharakatlarini, fazilatlarini ijobiy baholash, ma'qullashda ifodalanadi. Rag’bat turlari: 1) o'quvcliining zimmasiga mas'uliyatli vazifani yuklash; 2) maqtashi; 3) estalik sovg'asini berish; 4) maqtov yorlig'i bilan taqdirlash; 5) maxsus stipendiyalar tayinlash; 6) qo'llab-quwatlash; 7) fotosuratni hurmat taxtasiga qo'yish; 8) j a m o a nomidan mimiatdorchilik bildirish; 9) safdabirinchi o'rnida turishini ta'minlash; </vt:lpstr>
      <vt:lpstr>Jazolash — bu xulq normalariga qarama-qarshi bo'lgan xattiharakatlarni salbiy baholashda ifodalanadi. Jazolash metodi salbiy xattiharakat sabablarini tahlil etishni, o'quvchi shaxsini kamsitmaslikni, obdon o'ylab chiqilgan xatti-harakatlarni talab etadi. Tarbiya jarayonida jazolash metodini qo'llashda quyidagi  jazo choralari qo'llaniladi: - tanbeh berish; - ogohlantirish; - uyaltirish; - hayf sail berish.</vt:lpstr>
      <vt:lpstr>4. Tarbiya vositalari</vt:lpstr>
      <vt:lpstr>«Vosita» tushunchasi izohli lug'atlarda bir necha ma'nolarni bildiradi. Vosita bu birinchidan - maqsadga erishishdagi harakat usuli, ikkinchidan - biror narsa uchun qo'Uaniladigan predmetlar, moddiy qadriyat, uchinchidan - falsafa, iqtisodda «vosita» xomashyo, inson faoliyati obyekti, ishlab chiqarish uchun dastlabki material, to'rtinchidan, pedagogikada ta’lim-tarbiya jarayonida qo‘llaniladigan mehnat qurollari, narsa va predmetlar yig'indisi.</vt:lpstr>
      <vt:lpstr>5. Tarbiya shakllari.</vt:lpstr>
      <vt:lpstr>Tarbiyaviy ishlarni tashkil etishda tarbiyachi tomonidan quyidagilarga e'tibor berilishi maqsadga muvofiq:  - tadbirning nomlanishini, vazifalarini, shaklini aniqlash;  - mazmun bo’yicha materiallarni to'plash; - ish ketma-ketligini rejalashtirish;  - ishtirokchilarni tayyorlash; - tadbirni o'tkazish;  - tahlil va o'z-o'zini tahlil qilish.</vt:lpstr>
      <vt:lpstr>1. Tarbiya shakllari, metodlari vositalari o'rtasida qanday aloqadorliklar mavjud? 2. Tarbiya metodlari, vositalari, shakllari klassifikatsiyalarini izohlang. 3. Tarbiyaning asosiy metodlarini tavsiflang. 4. Tarbiya vositalarini izohlang.</vt:lpstr>
      <vt:lpstr>E’tiboringiz uchun rahmat!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O’ZBEKISTON RESPUBLIKASI  XALQ TA’LIMI VAZIRLIGI QO’QON DAVLAT PEDAGOGIKA INSTITUTI  “TARIX O’QITISH METODIKASI” kafedrasi  Umumiy pedagogika va shaxsiy rivojlanish   O’qituvchi:  O.O.Bazarov</dc:title>
  <dc:creator>MK</dc:creator>
  <cp:lastModifiedBy>MK</cp:lastModifiedBy>
  <cp:revision>100</cp:revision>
  <dcterms:created xsi:type="dcterms:W3CDTF">2017-09-17T08:11:07Z</dcterms:created>
  <dcterms:modified xsi:type="dcterms:W3CDTF">2017-10-28T17:10:52Z</dcterms:modified>
</cp:coreProperties>
</file>