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1"/>
  </p:notesMasterIdLst>
  <p:sldIdLst>
    <p:sldId id="288" r:id="rId2"/>
    <p:sldId id="257" r:id="rId3"/>
    <p:sldId id="303" r:id="rId4"/>
    <p:sldId id="304" r:id="rId5"/>
    <p:sldId id="305" r:id="rId6"/>
    <p:sldId id="306" r:id="rId7"/>
    <p:sldId id="307" r:id="rId8"/>
    <p:sldId id="308" r:id="rId9"/>
    <p:sldId id="309" r:id="rId10"/>
    <p:sldId id="310" r:id="rId11"/>
    <p:sldId id="311" r:id="rId12"/>
    <p:sldId id="312" r:id="rId13"/>
    <p:sldId id="313" r:id="rId14"/>
    <p:sldId id="314" r:id="rId15"/>
    <p:sldId id="316" r:id="rId16"/>
    <p:sldId id="317" r:id="rId17"/>
    <p:sldId id="315" r:id="rId18"/>
    <p:sldId id="318" r:id="rId19"/>
    <p:sldId id="271" r:id="rId2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35" autoAdjust="0"/>
    <p:restoredTop sz="94660"/>
  </p:normalViewPr>
  <p:slideViewPr>
    <p:cSldViewPr>
      <p:cViewPr varScale="1">
        <p:scale>
          <a:sx n="69" d="100"/>
          <a:sy n="69" d="100"/>
        </p:scale>
        <p:origin x="-141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1B9012-D16F-4217-8588-5111BC401EE9}" type="datetimeFigureOut">
              <a:rPr lang="ru-RU" smtClean="0"/>
              <a:t>29.10.2017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CDE46BA-FAEE-409A-98A2-676846857617}" type="slidenum">
              <a:rPr lang="ru-RU" smtClean="0"/>
              <a:t>‹#›</a:t>
            </a:fld>
            <a:endParaRPr lang="ru-RU"/>
          </a:p>
        </p:txBody>
      </p:sp>
    </p:spTree>
    <p:extLst>
      <p:ext uri="{BB962C8B-B14F-4D97-AF65-F5344CB8AC3E}">
        <p14:creationId xmlns:p14="http://schemas.microsoft.com/office/powerpoint/2010/main" val="226398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290123C9-D1DF-4A30-A5BA-1CEAB50718E5}" type="datetimeFigureOut">
              <a:rPr lang="ru-RU" smtClean="0"/>
              <a:t>29.10.2017</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29.10.2017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290123C9-D1DF-4A30-A5BA-1CEAB50718E5}" type="datetimeFigureOut">
              <a:rPr lang="ru-RU" smtClean="0"/>
              <a:t>29.10.2017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29.10.2017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290123C9-D1DF-4A30-A5BA-1CEAB50718E5}" type="datetimeFigureOut">
              <a:rPr lang="ru-RU" smtClean="0"/>
              <a:t>29.10.2017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290123C9-D1DF-4A30-A5BA-1CEAB50718E5}" type="datetimeFigureOut">
              <a:rPr lang="ru-RU" smtClean="0"/>
              <a:t>29.10.2017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0123C9-D1DF-4A30-A5BA-1CEAB50718E5}" type="datetimeFigureOut">
              <a:rPr lang="ru-RU" smtClean="0"/>
              <a:t>29.10.2017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29.10.2017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290123C9-D1DF-4A30-A5BA-1CEAB50718E5}" type="datetimeFigureOut">
              <a:rPr lang="ru-RU" smtClean="0"/>
              <a:t>29.10.2017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7FEBEB9E-9D2B-49D9-A8B4-929B47587E81}"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29.10.2017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29.10.2017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290123C9-D1DF-4A30-A5BA-1CEAB50718E5}" type="datetimeFigureOut">
              <a:rPr lang="ru-RU" smtClean="0"/>
              <a:t>29.10.2017</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EBEB9E-9D2B-49D9-A8B4-929B47587E81}"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99592" y="2708920"/>
            <a:ext cx="7772400" cy="1470025"/>
          </a:xfrm>
        </p:spPr>
        <p:txBody>
          <a:bodyPr>
            <a:normAutofit fontScale="90000"/>
          </a:bodyPr>
          <a:lstStyle/>
          <a:p>
            <a:r>
              <a:rPr lang="en-US" b="1" dirty="0" smtClean="0">
                <a:solidFill>
                  <a:schemeClr val="bg1"/>
                </a:solidFill>
              </a:rPr>
              <a:t>UMUMIY PEDAGOGIKA VA SHAXSIY RIVOJLANISH</a:t>
            </a:r>
            <a:endParaRPr lang="ru-RU" b="1" dirty="0">
              <a:solidFill>
                <a:schemeClr val="bg1"/>
              </a:solidFill>
            </a:endParaRPr>
          </a:p>
        </p:txBody>
      </p:sp>
      <p:sp>
        <p:nvSpPr>
          <p:cNvPr id="3" name="Подзаголовок 2"/>
          <p:cNvSpPr>
            <a:spLocks noGrp="1"/>
          </p:cNvSpPr>
          <p:nvPr>
            <p:ph type="subTitle" idx="1"/>
          </p:nvPr>
        </p:nvSpPr>
        <p:spPr>
          <a:xfrm>
            <a:off x="4644008" y="6093296"/>
            <a:ext cx="4240560" cy="672480"/>
          </a:xfrm>
        </p:spPr>
        <p:txBody>
          <a:bodyPr>
            <a:noAutofit/>
          </a:bodyPr>
          <a:lstStyle/>
          <a:p>
            <a:r>
              <a:rPr lang="en-US" sz="2400" b="1" i="1" dirty="0" smtClean="0">
                <a:solidFill>
                  <a:schemeClr val="bg1"/>
                </a:solidFill>
                <a:latin typeface="+mj-lt"/>
              </a:rPr>
              <a:t>Teacher: </a:t>
            </a:r>
            <a:r>
              <a:rPr lang="en-US" sz="2400" b="1" i="1" dirty="0" err="1" smtClean="0">
                <a:solidFill>
                  <a:schemeClr val="bg1"/>
                </a:solidFill>
                <a:latin typeface="+mj-lt"/>
              </a:rPr>
              <a:t>Otabek</a:t>
            </a:r>
            <a:r>
              <a:rPr lang="en-US" sz="2400" b="1" i="1" dirty="0" smtClean="0">
                <a:solidFill>
                  <a:schemeClr val="bg1"/>
                </a:solidFill>
                <a:latin typeface="+mj-lt"/>
              </a:rPr>
              <a:t> </a:t>
            </a:r>
            <a:r>
              <a:rPr lang="en-US" sz="2400" b="1" i="1" dirty="0" err="1" smtClean="0">
                <a:solidFill>
                  <a:schemeClr val="bg1"/>
                </a:solidFill>
                <a:latin typeface="+mj-lt"/>
              </a:rPr>
              <a:t>Bazarov</a:t>
            </a:r>
            <a:endParaRPr lang="ru-RU" sz="2400" b="1" i="1" dirty="0">
              <a:solidFill>
                <a:schemeClr val="bg1"/>
              </a:solidFill>
              <a:latin typeface="+mj-lt"/>
            </a:endParaRPr>
          </a:p>
        </p:txBody>
      </p:sp>
    </p:spTree>
    <p:extLst>
      <p:ext uri="{BB962C8B-B14F-4D97-AF65-F5344CB8AC3E}">
        <p14:creationId xmlns:p14="http://schemas.microsoft.com/office/powerpoint/2010/main" val="24819800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3789040"/>
            <a:ext cx="8305800" cy="1143000"/>
          </a:xfrm>
        </p:spPr>
        <p:txBody>
          <a:bodyPr>
            <a:noAutofit/>
          </a:bodyPr>
          <a:lstStyle/>
          <a:p>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9- </a:t>
            </a:r>
            <a:r>
              <a:rPr lang="en-US" sz="3200" dirty="0" err="1" smtClean="0">
                <a:cs typeface="Arial" pitchFamily="34" charset="0"/>
              </a:rPr>
              <a:t>Mavzu</a:t>
            </a:r>
            <a:r>
              <a:rPr lang="en-US" sz="3200" dirty="0" smtClean="0">
                <a:cs typeface="Arial" pitchFamily="34" charset="0"/>
              </a:rPr>
              <a:t>:    </a:t>
            </a:r>
            <a:br>
              <a:rPr lang="en-US" sz="3200" dirty="0" smtClean="0">
                <a:cs typeface="Arial" pitchFamily="34" charset="0"/>
              </a:rPr>
            </a:br>
            <a:r>
              <a:rPr lang="uz-Cyrl-UZ" sz="3200" b="1" dirty="0"/>
              <a:t>Ijtimоiy dunyoqarashni shakllantirish. O’quvchilarni </a:t>
            </a:r>
            <a:r>
              <a:rPr lang="en-US" sz="3200" dirty="0"/>
              <a:t> </a:t>
            </a:r>
            <a:r>
              <a:rPr lang="uz-Cyrl-UZ" sz="3200" b="1" dirty="0" smtClean="0"/>
              <a:t>aqliy</a:t>
            </a:r>
            <a:r>
              <a:rPr lang="uz-Cyrl-UZ" sz="3200" b="1" dirty="0"/>
              <a:t>, iqtisоdiy va ekоlоgik tarbiyalash</a:t>
            </a:r>
            <a:r>
              <a:rPr lang="ru-RU" sz="3200" dirty="0"/>
              <a:t/>
            </a:r>
            <a:br>
              <a:rPr lang="ru-RU" sz="3200" dirty="0"/>
            </a:br>
            <a:r>
              <a:rPr lang="en-US" sz="3200" b="1" dirty="0" smtClean="0"/>
              <a:t/>
            </a:r>
            <a:br>
              <a:rPr lang="en-US" sz="3200" b="1" dirty="0" smtClean="0"/>
            </a:br>
            <a:r>
              <a:rPr lang="en-US" sz="3200" dirty="0" smtClean="0"/>
              <a:t>1. </a:t>
            </a:r>
            <a:r>
              <a:rPr lang="en-US" sz="3200" dirty="0" err="1" smtClean="0"/>
              <a:t>O’quvchilar</a:t>
            </a:r>
            <a:r>
              <a:rPr lang="en-US" sz="3200" dirty="0" smtClean="0"/>
              <a:t> </a:t>
            </a:r>
            <a:r>
              <a:rPr lang="en-US" sz="3200" dirty="0" err="1" smtClean="0"/>
              <a:t>dunyoqarashini</a:t>
            </a:r>
            <a:r>
              <a:rPr lang="en-US" sz="3200" dirty="0" smtClean="0"/>
              <a:t> </a:t>
            </a:r>
            <a:r>
              <a:rPr lang="en-US" sz="3200" dirty="0" err="1" smtClean="0"/>
              <a:t>shakllantirish</a:t>
            </a:r>
            <a:r>
              <a:rPr lang="en-US" sz="3200" dirty="0" smtClean="0"/>
              <a:t/>
            </a:r>
            <a:br>
              <a:rPr lang="en-US" sz="3200" dirty="0" smtClean="0"/>
            </a:br>
            <a:r>
              <a:rPr lang="en-US" sz="3200" dirty="0" smtClean="0"/>
              <a:t>2. </a:t>
            </a:r>
            <a:r>
              <a:rPr lang="en-US" sz="3200" dirty="0" err="1" smtClean="0"/>
              <a:t>Aqliy</a:t>
            </a:r>
            <a:r>
              <a:rPr lang="en-US" sz="3200" dirty="0" smtClean="0"/>
              <a:t>, </a:t>
            </a:r>
            <a:r>
              <a:rPr lang="en-US" sz="3200" dirty="0" err="1" smtClean="0"/>
              <a:t>iqtisodiy</a:t>
            </a:r>
            <a:r>
              <a:rPr lang="en-US" sz="3200" dirty="0" smtClean="0"/>
              <a:t> </a:t>
            </a:r>
            <a:r>
              <a:rPr lang="en-US" sz="3200" dirty="0" err="1" smtClean="0"/>
              <a:t>va</a:t>
            </a:r>
            <a:r>
              <a:rPr lang="en-US" sz="3200" dirty="0"/>
              <a:t> </a:t>
            </a:r>
            <a:r>
              <a:rPr lang="en-US" sz="3200" dirty="0" err="1" smtClean="0"/>
              <a:t>atrof</a:t>
            </a:r>
            <a:r>
              <a:rPr lang="en-US" sz="3200" dirty="0" smtClean="0"/>
              <a:t> </a:t>
            </a:r>
            <a:r>
              <a:rPr lang="en-US" sz="3200" dirty="0" err="1" smtClean="0"/>
              <a:t>muhitga</a:t>
            </a:r>
            <a:r>
              <a:rPr lang="en-US" sz="3200" dirty="0" smtClean="0"/>
              <a:t> </a:t>
            </a:r>
            <a:r>
              <a:rPr lang="en-US" sz="3200" dirty="0" err="1" smtClean="0"/>
              <a:t>munosabatini</a:t>
            </a:r>
            <a:r>
              <a:rPr lang="en-US" sz="3200" dirty="0" smtClean="0"/>
              <a:t> </a:t>
            </a:r>
            <a:r>
              <a:rPr lang="en-US" sz="3200" dirty="0" err="1" smtClean="0"/>
              <a:t>shakllantirish</a:t>
            </a:r>
            <a:r>
              <a:rPr lang="en-US" sz="3200" dirty="0"/>
              <a:t>.</a:t>
            </a:r>
            <a:endParaRPr lang="ru-RU" sz="3200" dirty="0">
              <a:cs typeface="Arial" pitchFamily="34" charset="0"/>
            </a:endParaRPr>
          </a:p>
        </p:txBody>
      </p:sp>
    </p:spTree>
    <p:extLst>
      <p:ext uri="{BB962C8B-B14F-4D97-AF65-F5344CB8AC3E}">
        <p14:creationId xmlns:p14="http://schemas.microsoft.com/office/powerpoint/2010/main" val="159424699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332656"/>
            <a:ext cx="8305800" cy="1143000"/>
          </a:xfrm>
        </p:spPr>
        <p:txBody>
          <a:bodyPr>
            <a:noAutofit/>
          </a:bodyPr>
          <a:lstStyle/>
          <a:p>
            <a:r>
              <a:rPr lang="en-US" sz="3200" dirty="0"/>
              <a:t>1. </a:t>
            </a:r>
            <a:r>
              <a:rPr lang="en-US" sz="3200" dirty="0" err="1"/>
              <a:t>O’quvchilar</a:t>
            </a:r>
            <a:r>
              <a:rPr lang="en-US" sz="3200" dirty="0"/>
              <a:t> </a:t>
            </a:r>
            <a:r>
              <a:rPr lang="en-US" sz="3200" dirty="0" err="1"/>
              <a:t>dunyoqarashini</a:t>
            </a:r>
            <a:r>
              <a:rPr lang="en-US" sz="3200" dirty="0"/>
              <a:t> </a:t>
            </a:r>
            <a:r>
              <a:rPr lang="en-US" sz="3200" dirty="0" err="1"/>
              <a:t>shakllantirish</a:t>
            </a:r>
            <a:endParaRPr lang="ru-RU" sz="2800" dirty="0"/>
          </a:p>
        </p:txBody>
      </p:sp>
      <p:sp>
        <p:nvSpPr>
          <p:cNvPr id="3" name="Заголовок 1"/>
          <p:cNvSpPr txBox="1">
            <a:spLocks/>
          </p:cNvSpPr>
          <p:nvPr/>
        </p:nvSpPr>
        <p:spPr>
          <a:xfrm>
            <a:off x="266025" y="5301208"/>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uz-Cyrl-UZ" sz="2800" dirty="0">
                <a:solidFill>
                  <a:srgbClr val="000000"/>
                </a:solidFill>
              </a:rPr>
              <a:t>Dunyoqarashga ega bo'lish shaxsda atrof-muhit, ijtimoiy munosabatlar, mehnat faoliyati va ishlab chiqarish jarayoni, sub'ektlarga nisbatan ma'lum munosabatning qaror topishi, shaxs tomonidan zimmasidagi ijtimoiy burchlarini to'laqonli anglash va ularni bajarishga nisbatan mas'uliyat tuyg'usiga ega bo'lishi uchun zamin yaratadi. </a:t>
            </a:r>
            <a:endParaRPr lang="en-US" sz="2800" dirty="0" smtClean="0">
              <a:solidFill>
                <a:srgbClr val="000000"/>
              </a:solidFill>
            </a:endParaRPr>
          </a:p>
          <a:p>
            <a:pPr algn="just"/>
            <a:r>
              <a:rPr lang="uz-Cyrl-UZ" sz="2800" dirty="0">
                <a:solidFill>
                  <a:srgbClr val="000000"/>
                </a:solidFill>
              </a:rPr>
              <a:t>Shunga ko'ra shaxs dunyoqarashini shakllantirish uzoq muddatli, dinamik xususiyatga ega murakkab jarayon sanaladi.</a:t>
            </a:r>
            <a:endParaRPr lang="ru-RU" sz="2800" dirty="0">
              <a:solidFill>
                <a:srgbClr val="000000"/>
              </a:solidFill>
            </a:endParaRPr>
          </a:p>
          <a:p>
            <a:pPr algn="just"/>
            <a:endParaRPr lang="ru-RU" sz="2800" dirty="0">
              <a:solidFill>
                <a:srgbClr val="000000"/>
              </a:solidFill>
            </a:endParaRPr>
          </a:p>
        </p:txBody>
      </p:sp>
    </p:spTree>
    <p:extLst>
      <p:ext uri="{BB962C8B-B14F-4D97-AF65-F5344CB8AC3E}">
        <p14:creationId xmlns:p14="http://schemas.microsoft.com/office/powerpoint/2010/main" val="35659769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06078" y="586149"/>
            <a:ext cx="8305800" cy="1143000"/>
          </a:xfrm>
        </p:spPr>
        <p:txBody>
          <a:bodyPr>
            <a:noAutofit/>
          </a:bodyPr>
          <a:lstStyle/>
          <a:p>
            <a:pPr algn="ctr"/>
            <a:r>
              <a:rPr lang="en-US" sz="2800" dirty="0" err="1"/>
              <a:t>Aqliy</a:t>
            </a:r>
            <a:r>
              <a:rPr lang="en-US" sz="2800" dirty="0"/>
              <a:t> </a:t>
            </a:r>
            <a:r>
              <a:rPr lang="en-US" sz="2800" dirty="0" err="1"/>
              <a:t>tarbiyaning</a:t>
            </a:r>
            <a:r>
              <a:rPr lang="en-US" sz="2800" dirty="0"/>
              <a:t> </a:t>
            </a:r>
            <a:r>
              <a:rPr lang="en-US" sz="2800" dirty="0" err="1"/>
              <a:t>shaxs</a:t>
            </a:r>
            <a:r>
              <a:rPr lang="en-US" sz="2800" dirty="0"/>
              <a:t> </a:t>
            </a:r>
            <a:r>
              <a:rPr lang="en-US" sz="2800" dirty="0" err="1"/>
              <a:t>ilmiy</a:t>
            </a:r>
            <a:r>
              <a:rPr lang="en-US" sz="2800" dirty="0"/>
              <a:t> </a:t>
            </a:r>
            <a:r>
              <a:rPr lang="en-US" sz="2800" dirty="0" err="1" smtClean="0"/>
              <a:t>dunyoqarashini</a:t>
            </a:r>
            <a:r>
              <a:rPr lang="en-US" sz="2800" dirty="0"/>
              <a:t> </a:t>
            </a:r>
            <a:r>
              <a:rPr lang="en-US" sz="2800" dirty="0" err="1" smtClean="0"/>
              <a:t>shakllantirishdagi</a:t>
            </a:r>
            <a:r>
              <a:rPr lang="en-US" sz="2800" dirty="0" smtClean="0"/>
              <a:t> </a:t>
            </a:r>
            <a:r>
              <a:rPr lang="en-US" sz="2800" dirty="0" err="1"/>
              <a:t>roli</a:t>
            </a:r>
            <a:r>
              <a:rPr lang="en-US" sz="2800" dirty="0"/>
              <a:t>.</a:t>
            </a:r>
            <a:endParaRPr lang="ru-RU" sz="2800" dirty="0"/>
          </a:p>
        </p:txBody>
      </p:sp>
      <p:pic>
        <p:nvPicPr>
          <p:cNvPr id="1026" name="Picture 2" descr="D:\My Documents (Maruf)\UUOOI 2017 LECTURES\LECTURES redit\cartoon-animation-design-of-knowledge-creativity-and-intellectual-education-icons-flow-from-a-man-head-brain-with-infographic-text-in-4k-ultra-hd-video_s4urukez__F0014.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729149"/>
            <a:ext cx="9117957" cy="5128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24272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4365104"/>
            <a:ext cx="8305800" cy="1143000"/>
          </a:xfrm>
        </p:spPr>
        <p:txBody>
          <a:bodyPr>
            <a:noAutofit/>
          </a:bodyPr>
          <a:lstStyle/>
          <a:p>
            <a:pPr algn="just"/>
            <a:r>
              <a:rPr lang="uz-Cyrl-UZ" sz="3200" dirty="0">
                <a:solidFill>
                  <a:srgbClr val="000000"/>
                </a:solidFill>
              </a:rPr>
              <a:t>Aqliy tarbiya o'quvchilarni ilm-fan, texnika, texnologiya hamda ishlab chiqarish sohalarida qo'lga kiritilayotgan yutuqlar bilan tanishtirish, ularda ijodiy, erkin, mustaqil fikrlash ko'nikmalarini hosil qilishga zamin yaratadi. Aqliy ta'lim va tarbiya birligi asosida shaxsda tafakkur (ijtimoiy voqea-hodisalarning ongda to'laqonli aks etishi, inson aqliy faoliyatining yuksak shakli) rivojlanadi. </a:t>
            </a:r>
            <a:endParaRPr lang="ru-RU" sz="3200" dirty="0">
              <a:solidFill>
                <a:srgbClr val="000000"/>
              </a:solidFill>
            </a:endParaRPr>
          </a:p>
        </p:txBody>
      </p:sp>
    </p:spTree>
    <p:extLst>
      <p:ext uri="{BB962C8B-B14F-4D97-AF65-F5344CB8AC3E}">
        <p14:creationId xmlns:p14="http://schemas.microsoft.com/office/powerpoint/2010/main" val="6839911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509120"/>
            <a:ext cx="8305800" cy="1143000"/>
          </a:xfrm>
        </p:spPr>
        <p:txBody>
          <a:bodyPr>
            <a:noAutofit/>
          </a:bodyPr>
          <a:lstStyle/>
          <a:p>
            <a:pPr algn="just"/>
            <a:r>
              <a:rPr lang="uz-Cyrl-UZ" sz="3200" dirty="0">
                <a:solidFill>
                  <a:srgbClr val="000000"/>
                </a:solidFill>
              </a:rPr>
              <a:t>Ilmiy qarash (yunoncha “idea” – g'oya, tasavvur va tushunchalar yig'indisi) muayyan hodisa, jarayonning mohiyatini yorituvchi, ilmiy jihatdan asoslangan fikr, g'oya bo'lib, u shaxs tomonidan mavjud ilmiy bilimlar tizimi puxta o'zlashtirilganda, bilimlarni bir-biri bilan taqqoslash, solishtirish, predmet, hodisa yoki jarayon mohiyatini tahlil qilish natijasida yuzaga keladi.</a:t>
            </a:r>
            <a:endParaRPr lang="ru-RU" sz="3200" dirty="0">
              <a:solidFill>
                <a:srgbClr val="000000"/>
              </a:solidFill>
            </a:endParaRPr>
          </a:p>
        </p:txBody>
      </p:sp>
    </p:spTree>
    <p:extLst>
      <p:ext uri="{BB962C8B-B14F-4D97-AF65-F5344CB8AC3E}">
        <p14:creationId xmlns:p14="http://schemas.microsoft.com/office/powerpoint/2010/main" val="535453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024314"/>
            <a:ext cx="8305800" cy="1143000"/>
          </a:xfrm>
        </p:spPr>
        <p:txBody>
          <a:bodyPr>
            <a:noAutofit/>
          </a:bodyPr>
          <a:lstStyle/>
          <a:p>
            <a:pPr algn="just"/>
            <a:r>
              <a:rPr lang="uz-Cyrl-UZ" sz="3200" dirty="0" smtClean="0">
                <a:solidFill>
                  <a:srgbClr val="000000"/>
                </a:solidFill>
              </a:rPr>
              <a:t>Ilmiy </a:t>
            </a:r>
            <a:r>
              <a:rPr lang="uz-Cyrl-UZ" sz="3200" dirty="0">
                <a:solidFill>
                  <a:srgbClr val="000000"/>
                </a:solidFill>
              </a:rPr>
              <a:t>tafakkur inson aqliy faoliyatining yuksak shakli sanalib, ijtimoiy voqea-hodisa va jarayonlarga ilmiy yondashuvni anglatadi. </a:t>
            </a:r>
            <a:endParaRPr lang="ru-RU" sz="3200" dirty="0">
              <a:solidFill>
                <a:srgbClr val="000000"/>
              </a:solidFill>
            </a:endParaRPr>
          </a:p>
        </p:txBody>
      </p:sp>
      <p:pic>
        <p:nvPicPr>
          <p:cNvPr id="2050" name="Picture 2" descr="D:\My Documents (Maruf)\UUOOI 2017 LECTURES\LECTURES redit\imageg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2080" y="2167314"/>
            <a:ext cx="6191250" cy="444817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75728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517232"/>
            <a:ext cx="8305800" cy="1143000"/>
          </a:xfrm>
        </p:spPr>
        <p:txBody>
          <a:bodyPr>
            <a:noAutofit/>
          </a:bodyPr>
          <a:lstStyle/>
          <a:p>
            <a:pPr algn="just"/>
            <a:r>
              <a:rPr lang="uz-Cyrl-UZ" sz="3200" dirty="0">
                <a:solidFill>
                  <a:srgbClr val="000000"/>
                </a:solidFill>
              </a:rPr>
              <a:t>Ekologik tarbiyaning vazifalari quyidagilarda aks etadi: tabiat haqidagi asosiy tushunchalar va ilmiy dalillarni o'zlashtirish; jamiyat va har bir insonning moddiy va ma'naviy quvvati manbai sifatida tabiatning ko'p qirrali ahamiyatini tushunib yetish; amaliy bilimlar hamda atrof-muhitning holatini o'rganish va baholash ko'nikmalarini egallash; tabiat bilan muloqot ehtiyojlarini, </a:t>
            </a:r>
            <a:r>
              <a:rPr lang="uz-Cyrl-UZ" sz="3200" dirty="0" smtClean="0">
                <a:solidFill>
                  <a:srgbClr val="000000"/>
                </a:solidFill>
              </a:rPr>
              <a:t>tabiatdagi xulq-atvor me'yorlariga ongli amal qilishni rivojlantirish</a:t>
            </a:r>
            <a:r>
              <a:rPr lang="en-US" sz="3200" dirty="0" smtClean="0">
                <a:solidFill>
                  <a:srgbClr val="000000"/>
                </a:solidFill>
              </a:rPr>
              <a:t>.</a:t>
            </a:r>
            <a:endParaRPr lang="ru-RU" sz="3200" dirty="0">
              <a:solidFill>
                <a:srgbClr val="000000"/>
              </a:solidFill>
            </a:endParaRPr>
          </a:p>
        </p:txBody>
      </p:sp>
      <p:sp>
        <p:nvSpPr>
          <p:cNvPr id="3" name="Заголовок 1"/>
          <p:cNvSpPr txBox="1">
            <a:spLocks/>
          </p:cNvSpPr>
          <p:nvPr/>
        </p:nvSpPr>
        <p:spPr>
          <a:xfrm>
            <a:off x="539552" y="620688"/>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t>2. </a:t>
            </a:r>
            <a:r>
              <a:rPr lang="en-US" sz="3200" dirty="0" err="1" smtClean="0"/>
              <a:t>Aqliy</a:t>
            </a:r>
            <a:r>
              <a:rPr lang="en-US" sz="3200" dirty="0" smtClean="0"/>
              <a:t>, </a:t>
            </a:r>
            <a:r>
              <a:rPr lang="en-US" sz="3200" dirty="0" err="1" smtClean="0"/>
              <a:t>iqtisodiy</a:t>
            </a:r>
            <a:r>
              <a:rPr lang="en-US" sz="3200" dirty="0" smtClean="0"/>
              <a:t> </a:t>
            </a:r>
            <a:r>
              <a:rPr lang="en-US" sz="3200" dirty="0" err="1" smtClean="0"/>
              <a:t>va</a:t>
            </a:r>
            <a:r>
              <a:rPr lang="en-US" sz="3200" dirty="0" smtClean="0"/>
              <a:t> </a:t>
            </a:r>
            <a:r>
              <a:rPr lang="en-US" sz="3200" dirty="0" err="1" smtClean="0"/>
              <a:t>atrof</a:t>
            </a:r>
            <a:r>
              <a:rPr lang="en-US" sz="3200" dirty="0" smtClean="0"/>
              <a:t> </a:t>
            </a:r>
            <a:r>
              <a:rPr lang="en-US" sz="3200" dirty="0" err="1" smtClean="0"/>
              <a:t>muhitga</a:t>
            </a:r>
            <a:r>
              <a:rPr lang="en-US" sz="3200" dirty="0" smtClean="0"/>
              <a:t> </a:t>
            </a:r>
            <a:r>
              <a:rPr lang="en-US" sz="3200" dirty="0" err="1" smtClean="0"/>
              <a:t>munosabatini</a:t>
            </a:r>
            <a:r>
              <a:rPr lang="en-US" sz="3200" dirty="0" smtClean="0"/>
              <a:t> </a:t>
            </a:r>
            <a:r>
              <a:rPr lang="en-US" sz="3200" dirty="0" err="1" smtClean="0"/>
              <a:t>shakllantirish</a:t>
            </a:r>
            <a:r>
              <a:rPr lang="en-US" sz="3200" dirty="0" smtClean="0"/>
              <a:t>.</a:t>
            </a:r>
            <a:endParaRPr lang="ru-RU" sz="3200" dirty="0">
              <a:cs typeface="Arial" pitchFamily="34" charset="0"/>
            </a:endParaRPr>
          </a:p>
        </p:txBody>
      </p:sp>
    </p:spTree>
    <p:extLst>
      <p:ext uri="{BB962C8B-B14F-4D97-AF65-F5344CB8AC3E}">
        <p14:creationId xmlns:p14="http://schemas.microsoft.com/office/powerpoint/2010/main" val="32764170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2060848"/>
            <a:ext cx="8305800" cy="1143000"/>
          </a:xfrm>
        </p:spPr>
        <p:txBody>
          <a:bodyPr>
            <a:noAutofit/>
          </a:bodyPr>
          <a:lstStyle/>
          <a:p>
            <a:pPr algn="just"/>
            <a:r>
              <a:rPr lang="uz-Cyrl-UZ" sz="3200" dirty="0">
                <a:solidFill>
                  <a:srgbClr val="000000"/>
                </a:solidFill>
              </a:rPr>
              <a:t>“Ekologiya” tushunchasi ilk bor nemis olimi E.Gekkel tomonidan qo'llanilgan. Ekologik tarbiya ijtimoiy tarbiyaning muhim tarkibiy qismi hisoblanadi.</a:t>
            </a:r>
            <a:r>
              <a:rPr lang="ru-RU" sz="3200" dirty="0">
                <a:solidFill>
                  <a:srgbClr val="000000"/>
                </a:solidFill>
              </a:rPr>
              <a:t/>
            </a:r>
            <a:br>
              <a:rPr lang="ru-RU" sz="3200" dirty="0">
                <a:solidFill>
                  <a:srgbClr val="000000"/>
                </a:solidFill>
              </a:rPr>
            </a:br>
            <a:endParaRPr lang="ru-RU" sz="3200" dirty="0">
              <a:solidFill>
                <a:srgbClr val="000000"/>
              </a:solidFill>
            </a:endParaRPr>
          </a:p>
        </p:txBody>
      </p:sp>
      <p:sp>
        <p:nvSpPr>
          <p:cNvPr id="3" name="AutoShape 2"/>
          <p:cNvSpPr>
            <a:spLocks noChangeArrowheads="1"/>
          </p:cNvSpPr>
          <p:nvPr/>
        </p:nvSpPr>
        <p:spPr bwMode="auto">
          <a:xfrm>
            <a:off x="251520" y="2995852"/>
            <a:ext cx="8595419" cy="3100065"/>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2800" b="0" i="1" u="none" strike="noStrike" cap="none" normalizeH="0" baseline="0" dirty="0" smtClean="0">
                <a:ln>
                  <a:noFill/>
                </a:ln>
                <a:solidFill>
                  <a:srgbClr val="000000"/>
                </a:solidFill>
                <a:effectLst/>
                <a:latin typeface="Calibri" pitchFamily="34" charset="0"/>
                <a:cs typeface="Arial" pitchFamily="34" charset="0"/>
              </a:rPr>
              <a:t>Ekologik tarbiya (grekcha “oikos” – turar joy, makon, “logos” – fan) o'quvchilarga dastlabki</a:t>
            </a:r>
            <a:r>
              <a:rPr kumimoji="0" lang="en-US" sz="2800" b="0" i="1" u="none" strike="noStrike" cap="none" normalizeH="0" baseline="0" dirty="0" smtClean="0">
                <a:ln>
                  <a:noFill/>
                </a:ln>
                <a:solidFill>
                  <a:srgbClr val="000000"/>
                </a:solidFill>
                <a:effectLst/>
                <a:latin typeface="Calibri" pitchFamily="34" charset="0"/>
                <a:cs typeface="Arial" pitchFamily="34" charset="0"/>
              </a:rPr>
              <a:t> </a:t>
            </a:r>
            <a:r>
              <a:rPr kumimoji="0" lang="uz-Cyrl-UZ" sz="2800" b="0" i="1" u="none" strike="noStrike" cap="none" normalizeH="0" baseline="0" dirty="0" smtClean="0">
                <a:ln>
                  <a:noFill/>
                </a:ln>
                <a:solidFill>
                  <a:srgbClr val="000000"/>
                </a:solidFill>
                <a:effectLst/>
                <a:latin typeface="Calibri" pitchFamily="34" charset="0"/>
                <a:cs typeface="Arial" pitchFamily="34" charset="0"/>
              </a:rPr>
              <a:t>ekologik bilimlarni berish, mavjud ekologik bilimlarini boyitish, ularda tabiat va</a:t>
            </a:r>
            <a:r>
              <a:rPr kumimoji="0" lang="en-US" sz="2800" b="0" i="1" u="none" strike="noStrike" cap="none" normalizeH="0" baseline="0" dirty="0" smtClean="0">
                <a:ln>
                  <a:noFill/>
                </a:ln>
                <a:solidFill>
                  <a:srgbClr val="000000"/>
                </a:solidFill>
                <a:effectLst/>
                <a:latin typeface="Calibri" pitchFamily="34" charset="0"/>
                <a:cs typeface="Arial" pitchFamily="34" charset="0"/>
              </a:rPr>
              <a:t> </a:t>
            </a:r>
            <a:r>
              <a:rPr kumimoji="0" lang="uz-Cyrl-UZ" sz="2800" b="0" i="1" u="none" strike="noStrike" cap="none" normalizeH="0" baseline="0" dirty="0" smtClean="0">
                <a:ln>
                  <a:noFill/>
                </a:ln>
                <a:solidFill>
                  <a:srgbClr val="000000"/>
                </a:solidFill>
                <a:effectLst/>
                <a:latin typeface="Calibri" pitchFamily="34" charset="0"/>
                <a:cs typeface="Arial" pitchFamily="34" charset="0"/>
              </a:rPr>
              <a:t>atrof-muhit muhofazasini tashkil etish ko'nikma va malakalarini shakllantirishga qaratilgan</a:t>
            </a:r>
            <a:r>
              <a:rPr kumimoji="0" lang="en-US" sz="2800" b="0" i="1" u="none" strike="noStrike" cap="none" normalizeH="0" baseline="0" dirty="0" smtClean="0">
                <a:ln>
                  <a:noFill/>
                </a:ln>
                <a:solidFill>
                  <a:srgbClr val="000000"/>
                </a:solidFill>
                <a:effectLst/>
                <a:latin typeface="Calibri" pitchFamily="34" charset="0"/>
                <a:cs typeface="Arial" pitchFamily="34" charset="0"/>
              </a:rPr>
              <a:t> </a:t>
            </a:r>
            <a:r>
              <a:rPr kumimoji="0" lang="uz-Cyrl-UZ" sz="2800" b="0" i="1" u="none" strike="noStrike" cap="none" normalizeH="0" baseline="0" dirty="0" smtClean="0">
                <a:ln>
                  <a:noFill/>
                </a:ln>
                <a:solidFill>
                  <a:srgbClr val="000000"/>
                </a:solidFill>
                <a:effectLst/>
                <a:latin typeface="Calibri" pitchFamily="34" charset="0"/>
                <a:cs typeface="Arial" pitchFamily="34" charset="0"/>
              </a:rPr>
              <a:t>pedagogik jarayondir</a:t>
            </a:r>
            <a:endParaRPr kumimoji="0" lang="ru-RU" sz="3600" b="0" i="1" u="none" strike="noStrike" cap="none" normalizeH="0" baseline="0" dirty="0" smtClean="0">
              <a:ln>
                <a:noFill/>
              </a:ln>
              <a:solidFill>
                <a:srgbClr val="000000"/>
              </a:solidFill>
              <a:effectLst/>
              <a:latin typeface="Arial" pitchFamily="34" charset="0"/>
              <a:cs typeface="Arial" pitchFamily="34" charset="0"/>
            </a:endParaRPr>
          </a:p>
        </p:txBody>
      </p:sp>
    </p:spTree>
    <p:extLst>
      <p:ext uri="{BB962C8B-B14F-4D97-AF65-F5344CB8AC3E}">
        <p14:creationId xmlns:p14="http://schemas.microsoft.com/office/powerpoint/2010/main" val="18157865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D:\My Documents (Maruf)\UUOOI 2017 LECTURES\LECTURES redit\kids-environment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7506" y="3790496"/>
            <a:ext cx="4410311" cy="2447010"/>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D:\My Documents (Maruf)\UUOOI 2017 LECTURES\LECTURES redit\main_greenenergy.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790496"/>
            <a:ext cx="4320480" cy="2445554"/>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4"/>
          <p:cNvSpPr>
            <a:spLocks noGrp="1" noChangeArrowheads="1"/>
          </p:cNvSpPr>
          <p:nvPr>
            <p:ph type="title"/>
          </p:nvPr>
        </p:nvSpPr>
        <p:spPr bwMode="auto">
          <a:xfrm>
            <a:off x="88597" y="1556792"/>
            <a:ext cx="8997817" cy="1872208"/>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noAutofit/>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2800" b="0" i="0" u="none" strike="noStrike" cap="none" normalizeH="0" baseline="0" dirty="0" smtClean="0">
                <a:ln>
                  <a:noFill/>
                </a:ln>
                <a:solidFill>
                  <a:srgbClr val="000000"/>
                </a:solidFill>
                <a:effectLst/>
                <a:latin typeface="Calibri" pitchFamily="34" charset="0"/>
                <a:cs typeface="Arial" pitchFamily="34" charset="0"/>
              </a:rPr>
              <a:t>Ekologik ta'lim o'quvchiga aniq maqsadga muvofiq, izchil, tizimli va</a:t>
            </a:r>
            <a:r>
              <a:rPr kumimoji="0" lang="en-US" sz="2800" b="0" i="0" u="none" strike="noStrike" cap="none" normalizeH="0" dirty="0" smtClean="0">
                <a:ln>
                  <a:noFill/>
                </a:ln>
                <a:solidFill>
                  <a:srgbClr val="000000"/>
                </a:solidFill>
                <a:effectLst/>
                <a:latin typeface="Calibri" pitchFamily="34" charset="0"/>
                <a:cs typeface="Arial" pitchFamily="34" charset="0"/>
              </a:rPr>
              <a:t> </a:t>
            </a:r>
            <a:r>
              <a:rPr kumimoji="0" lang="uz-Cyrl-UZ" sz="2800" b="0" i="0" u="none" strike="noStrike" cap="none" normalizeH="0" baseline="0" dirty="0" smtClean="0">
                <a:ln>
                  <a:noFill/>
                </a:ln>
                <a:solidFill>
                  <a:srgbClr val="000000"/>
                </a:solidFill>
                <a:effectLst/>
                <a:latin typeface="Calibri" pitchFamily="34" charset="0"/>
                <a:cs typeface="Arial" pitchFamily="34" charset="0"/>
              </a:rPr>
              <a:t>uzluksiz ravishda nazariy ekologik bilimlarni berishga yo'naltirilgan</a:t>
            </a:r>
            <a:r>
              <a:rPr kumimoji="0" lang="en-US" sz="2800" b="0" i="0" u="none" strike="noStrike" cap="none" normalizeH="0" dirty="0" smtClean="0">
                <a:ln>
                  <a:noFill/>
                </a:ln>
                <a:solidFill>
                  <a:srgbClr val="000000"/>
                </a:solidFill>
                <a:effectLst/>
                <a:latin typeface="Calibri" pitchFamily="34" charset="0"/>
                <a:cs typeface="Arial" pitchFamily="34" charset="0"/>
              </a:rPr>
              <a:t> </a:t>
            </a:r>
            <a:r>
              <a:rPr kumimoji="0" lang="uz-Cyrl-UZ" sz="2800" b="0" i="0" u="none" strike="noStrike" cap="none" normalizeH="0" baseline="0" dirty="0" smtClean="0">
                <a:ln>
                  <a:noFill/>
                </a:ln>
                <a:solidFill>
                  <a:srgbClr val="000000"/>
                </a:solidFill>
                <a:effectLst/>
                <a:latin typeface="Calibri" pitchFamily="34" charset="0"/>
                <a:cs typeface="Arial" pitchFamily="34" charset="0"/>
              </a:rPr>
              <a:t>ta'limiy jarayoni</a:t>
            </a:r>
            <a:endParaRPr kumimoji="0" lang="ru-RU" sz="3600" b="0" i="0" u="none" strike="noStrike" cap="none" normalizeH="0" baseline="0" dirty="0" smtClean="0">
              <a:ln>
                <a:noFill/>
              </a:ln>
              <a:solidFill>
                <a:srgbClr val="000000"/>
              </a:solidFill>
              <a:effectLst/>
              <a:latin typeface="Arial" pitchFamily="34" charset="0"/>
              <a:cs typeface="Arial" pitchFamily="34" charset="0"/>
            </a:endParaRPr>
          </a:p>
        </p:txBody>
      </p:sp>
    </p:spTree>
    <p:extLst>
      <p:ext uri="{BB962C8B-B14F-4D97-AF65-F5344CB8AC3E}">
        <p14:creationId xmlns:p14="http://schemas.microsoft.com/office/powerpoint/2010/main" val="423690233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barn(inVertical)">
                                      <p:cBhvr>
                                        <p:cTn id="7" dur="500"/>
                                        <p:tgtEl>
                                          <p:spTgt spid="409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098"/>
                                        </p:tgtEl>
                                        <p:attrNameLst>
                                          <p:attrName>style.visibility</p:attrName>
                                        </p:attrNameLst>
                                      </p:cBhvr>
                                      <p:to>
                                        <p:strVal val="visible"/>
                                      </p:to>
                                    </p:set>
                                    <p:animEffect transition="in" filter="wipe(down)">
                                      <p:cBhvr>
                                        <p:cTn id="12" dur="500"/>
                                        <p:tgtEl>
                                          <p:spTgt spid="409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204864"/>
            <a:ext cx="8305800" cy="1143000"/>
          </a:xfrm>
        </p:spPr>
        <p:txBody>
          <a:bodyPr>
            <a:noAutofit/>
          </a:bodyPr>
          <a:lstStyle/>
          <a:p>
            <a:pPr algn="just"/>
            <a:r>
              <a:rPr lang="uz-Cyrl-UZ" sz="3200" dirty="0">
                <a:solidFill>
                  <a:srgbClr val="000000"/>
                </a:solidFill>
              </a:rPr>
              <a:t>Oila va jamiyatda ekologik mavzulardagi suhbat, davra suhbati, ekskursiya, bahs-munozara, ijodiy tanlovlar, uchrashuv, ijtimoiy-foydali mehnat (shanbalik, hashar, ko'kalamzorlashtirish) kabilar ekologik tarbiya samaradorligini oshiradi. </a:t>
            </a:r>
            <a:endParaRPr lang="ru-RU" sz="3200" dirty="0">
              <a:solidFill>
                <a:srgbClr val="000000"/>
              </a:solidFill>
            </a:endParaRPr>
          </a:p>
        </p:txBody>
      </p:sp>
      <p:pic>
        <p:nvPicPr>
          <p:cNvPr id="5122" name="Picture 2" descr="D:\My Documents (Maruf)\UUOOI 2017 LECTURES\LECTURES redit\outdoor-ee-roundup-620x34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3505753"/>
            <a:ext cx="5905501" cy="3324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52060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9099" y="2060848"/>
            <a:ext cx="8305800" cy="1143000"/>
          </a:xfrm>
        </p:spPr>
        <p:txBody>
          <a:bodyPr>
            <a:noAutofit/>
          </a:bodyPr>
          <a:lstStyle/>
          <a:p>
            <a:pPr algn="just"/>
            <a:r>
              <a:rPr lang="uz-Cyrl-UZ" sz="3200" dirty="0">
                <a:solidFill>
                  <a:srgbClr val="000000"/>
                </a:solidFill>
              </a:rPr>
              <a:t>Bugungi kunda insoniyatni xavf ostida qoldirayotgan hodisalardan biri ekologik vaziyat hisoblanadi. Jamiyatning atrof-muhit bilan o'zaro buzilgan aloqasi keng jamoatchilik o'rtasida katta tashvish uyg'otmoqda.</a:t>
            </a:r>
            <a:endParaRPr lang="ru-RU" sz="3200" dirty="0">
              <a:solidFill>
                <a:srgbClr val="000000"/>
              </a:solidFill>
            </a:endParaRPr>
          </a:p>
        </p:txBody>
      </p:sp>
      <p:pic>
        <p:nvPicPr>
          <p:cNvPr id="6146" name="Picture 2" descr="D:\My Documents (Maruf)\UUOOI 2017 LECTURES\LECTURES redit\environ-edu.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08394"/>
            <a:ext cx="9143999" cy="3524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11431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700808"/>
            <a:ext cx="8305800" cy="1143000"/>
          </a:xfrm>
        </p:spPr>
        <p:txBody>
          <a:bodyPr>
            <a:noAutofit/>
          </a:bodyPr>
          <a:lstStyle/>
          <a:p>
            <a:pPr algn="just"/>
            <a:r>
              <a:rPr lang="uz-Cyrl-UZ" sz="3200" dirty="0">
                <a:solidFill>
                  <a:srgbClr val="000000"/>
                </a:solidFill>
              </a:rPr>
              <a:t>Inson tabiatga, o'zini o'rab olgan muhitga nisbatan o'z munosabatini o'zgartirishi, tabiat qonunlarini bilishi, o'rganishi va ular asosida o'z hayotini rivojlantirishi shart. </a:t>
            </a:r>
            <a:endParaRPr lang="ru-RU" sz="3200" dirty="0">
              <a:solidFill>
                <a:srgbClr val="000000"/>
              </a:solidFill>
            </a:endParaRPr>
          </a:p>
        </p:txBody>
      </p:sp>
      <p:pic>
        <p:nvPicPr>
          <p:cNvPr id="7170" name="Picture 2" descr="D:\My Documents (Maruf)\UUOOI 2017 LECTURES\LECTURES redit\envEd-mast-shutt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45" y="3356991"/>
            <a:ext cx="9111355" cy="32811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419817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149080"/>
            <a:ext cx="8305800" cy="1143000"/>
          </a:xfrm>
        </p:spPr>
        <p:txBody>
          <a:bodyPr>
            <a:noAutofit/>
          </a:bodyPr>
          <a:lstStyle/>
          <a:p>
            <a:pPr algn="just"/>
            <a:r>
              <a:rPr lang="uz-Latn-UZ" sz="3200" dirty="0">
                <a:solidFill>
                  <a:srgbClr val="000000"/>
                </a:solidFill>
              </a:rPr>
              <a:t>Tabiat musaffo bo'lsa, odam ham sog'lom, baquvvat bo'ladi. Odam har nafas olganda uning o'pkasiga yarim litrgacha havo kiradi. </a:t>
            </a:r>
            <a:r>
              <a:rPr lang="pt-PT" sz="3200" dirty="0">
                <a:solidFill>
                  <a:srgbClr val="000000"/>
                </a:solidFill>
              </a:rPr>
              <a:t>Odam bir minutda 16</a:t>
            </a:r>
            <a:r>
              <a:rPr lang="uz-Latn-UZ" sz="3200" dirty="0">
                <a:solidFill>
                  <a:srgbClr val="000000"/>
                </a:solidFill>
              </a:rPr>
              <a:t>-</a:t>
            </a:r>
            <a:r>
              <a:rPr lang="pt-PT" sz="3200" dirty="0">
                <a:solidFill>
                  <a:srgbClr val="000000"/>
                </a:solidFill>
              </a:rPr>
              <a:t>18 marta nafas oladi yoki tanaga </a:t>
            </a:r>
            <a:r>
              <a:rPr lang="uz-Latn-UZ" sz="3200" dirty="0">
                <a:solidFill>
                  <a:srgbClr val="000000"/>
                </a:solidFill>
              </a:rPr>
              <a:t>8-9</a:t>
            </a:r>
            <a:r>
              <a:rPr lang="pt-PT" sz="3200" dirty="0">
                <a:solidFill>
                  <a:srgbClr val="000000"/>
                </a:solidFill>
              </a:rPr>
              <a:t> li</a:t>
            </a:r>
            <a:r>
              <a:rPr lang="uz-Latn-UZ" sz="3200" dirty="0">
                <a:solidFill>
                  <a:srgbClr val="000000"/>
                </a:solidFill>
              </a:rPr>
              <a:t>t</a:t>
            </a:r>
            <a:r>
              <a:rPr lang="pt-PT" sz="3200" dirty="0">
                <a:solidFill>
                  <a:srgbClr val="000000"/>
                </a:solidFill>
              </a:rPr>
              <a:t>r havo kiradi. Bu miqdor bir kecha-kunduzda 11 ming litrdan ortadi. Demak, havo inson tanasi uchun eng muhim va zarur </a:t>
            </a:r>
            <a:r>
              <a:rPr lang="uz-Latn-UZ" sz="3200" dirty="0">
                <a:solidFill>
                  <a:srgbClr val="000000"/>
                </a:solidFill>
              </a:rPr>
              <a:t>t</a:t>
            </a:r>
            <a:r>
              <a:rPr lang="pt-PT" sz="3200" dirty="0">
                <a:solidFill>
                  <a:srgbClr val="000000"/>
                </a:solidFill>
              </a:rPr>
              <a:t>abia</a:t>
            </a:r>
            <a:r>
              <a:rPr lang="uz-Latn-UZ" sz="3200" dirty="0">
                <a:solidFill>
                  <a:srgbClr val="000000"/>
                </a:solidFill>
              </a:rPr>
              <a:t>t</a:t>
            </a:r>
            <a:r>
              <a:rPr lang="pt-PT" sz="3200" dirty="0">
                <a:solidFill>
                  <a:srgbClr val="000000"/>
                </a:solidFill>
              </a:rPr>
              <a:t> in'omidir.</a:t>
            </a:r>
            <a:endParaRPr lang="ru-RU" sz="3200" dirty="0">
              <a:solidFill>
                <a:srgbClr val="000000"/>
              </a:solidFill>
            </a:endParaRPr>
          </a:p>
        </p:txBody>
      </p:sp>
    </p:spTree>
    <p:extLst>
      <p:ext uri="{BB962C8B-B14F-4D97-AF65-F5344CB8AC3E}">
        <p14:creationId xmlns:p14="http://schemas.microsoft.com/office/powerpoint/2010/main" val="4211608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282307"/>
            <a:ext cx="8305800" cy="1143000"/>
          </a:xfrm>
        </p:spPr>
        <p:txBody>
          <a:bodyPr>
            <a:noAutofit/>
          </a:bodyPr>
          <a:lstStyle/>
          <a:p>
            <a:pPr algn="just"/>
            <a:r>
              <a:rPr lang="pt-PT" sz="2800" dirty="0">
                <a:solidFill>
                  <a:srgbClr val="000000"/>
                </a:solidFill>
              </a:rPr>
              <a:t>Yer yuzi ekologiyasi ham keskin buzilmoqda. </a:t>
            </a:r>
            <a:r>
              <a:rPr lang="uz-Latn-UZ" sz="2800" dirty="0">
                <a:solidFill>
                  <a:srgbClr val="000000"/>
                </a:solidFill>
              </a:rPr>
              <a:t>“</a:t>
            </a:r>
            <a:r>
              <a:rPr lang="pt-PT" sz="2800" dirty="0">
                <a:solidFill>
                  <a:srgbClr val="000000"/>
                </a:solidFill>
              </a:rPr>
              <a:t>Tabiatni yengamiz</a:t>
            </a:r>
            <a:r>
              <a:rPr lang="uz-Latn-UZ" sz="2800" dirty="0">
                <a:solidFill>
                  <a:srgbClr val="000000"/>
                </a:solidFill>
              </a:rPr>
              <a:t>”</a:t>
            </a:r>
            <a:r>
              <a:rPr lang="pt-PT" sz="2800" dirty="0">
                <a:solidFill>
                  <a:srgbClr val="000000"/>
                </a:solidFill>
              </a:rPr>
              <a:t>, </a:t>
            </a:r>
            <a:r>
              <a:rPr lang="uz-Latn-UZ" sz="2800" dirty="0">
                <a:solidFill>
                  <a:srgbClr val="000000"/>
                </a:solidFill>
              </a:rPr>
              <a:t>“</a:t>
            </a:r>
            <a:r>
              <a:rPr lang="pt-PT" sz="2800" dirty="0">
                <a:solidFill>
                  <a:srgbClr val="000000"/>
                </a:solidFill>
              </a:rPr>
              <a:t>Tabiatdan in'om-ehson kutib o'tirmay, uni jilovlaymiz</a:t>
            </a:r>
            <a:r>
              <a:rPr lang="uz-Latn-UZ" sz="2800" dirty="0">
                <a:solidFill>
                  <a:srgbClr val="000000"/>
                </a:solidFill>
              </a:rPr>
              <a:t>”</a:t>
            </a:r>
            <a:r>
              <a:rPr lang="pt-PT" sz="2800" dirty="0">
                <a:solidFill>
                  <a:srgbClr val="000000"/>
                </a:solidFill>
              </a:rPr>
              <a:t>, degan noo'rin shiorlar, daraxtlarning kesib yuborilishi, qush va hayvonlarning shavqatsizlik bilan ovlab, yo'q qilinishi tabiat muvozanati qonunlarining buzilishiga sabab bo'ldi va bo'lmoqda.</a:t>
            </a:r>
            <a:endParaRPr lang="ru-RU" sz="2800" dirty="0">
              <a:solidFill>
                <a:srgbClr val="000000"/>
              </a:solidFill>
            </a:endParaRPr>
          </a:p>
        </p:txBody>
      </p:sp>
      <p:pic>
        <p:nvPicPr>
          <p:cNvPr id="8194" name="Picture 2" descr="D:\My Documents (Maruf)\UUOOI 2017 LECTURES\LECTURES redit\environmental_universit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3451399"/>
            <a:ext cx="5184576" cy="3406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778925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1700808"/>
            <a:ext cx="8305800" cy="1143000"/>
          </a:xfrm>
        </p:spPr>
        <p:txBody>
          <a:bodyPr>
            <a:noAutofit/>
          </a:bodyPr>
          <a:lstStyle/>
          <a:p>
            <a:pPr algn="just"/>
            <a:r>
              <a:rPr lang="uz-Cyrl-UZ" sz="3200" dirty="0">
                <a:solidFill>
                  <a:srgbClr val="000000"/>
                </a:solidFill>
              </a:rPr>
              <a:t>Iqtisodiy tarbiyaning asosiy maqsadi</a:t>
            </a:r>
            <a:r>
              <a:rPr lang="uz-Cyrl-UZ" sz="3200" b="1" dirty="0">
                <a:solidFill>
                  <a:srgbClr val="000000"/>
                </a:solidFill>
              </a:rPr>
              <a:t> – </a:t>
            </a:r>
            <a:r>
              <a:rPr lang="uz-Cyrl-UZ" sz="3200" dirty="0">
                <a:solidFill>
                  <a:srgbClr val="000000"/>
                </a:solidFill>
              </a:rPr>
              <a:t>shaxsda bozor iqtisodiyoti sharoitlariga hamda maqsadga muvofiq iqtisodiy faoliyatni amalga oshira olish qobiliyatini shakllantirish. </a:t>
            </a:r>
            <a:endParaRPr lang="ru-RU" sz="3200" dirty="0">
              <a:solidFill>
                <a:srgbClr val="000000"/>
              </a:solidFill>
            </a:endParaRPr>
          </a:p>
        </p:txBody>
      </p:sp>
      <p:pic>
        <p:nvPicPr>
          <p:cNvPr id="9218" name="Picture 2" descr="D:\My Documents (Maruf)\UUOOI 2017 LECTURES\LECTURES redit\shutterstock_8761643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3387" y="2978682"/>
            <a:ext cx="7416824" cy="38640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9323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1000"/>
                                        <p:tgtEl>
                                          <p:spTgt spid="9218"/>
                                        </p:tgtEl>
                                      </p:cBhvr>
                                    </p:animEffect>
                                    <p:anim calcmode="lin" valueType="num">
                                      <p:cBhvr>
                                        <p:cTn id="8" dur="1000" fill="hold"/>
                                        <p:tgtEl>
                                          <p:spTgt spid="9218"/>
                                        </p:tgtEl>
                                        <p:attrNameLst>
                                          <p:attrName>ppt_x</p:attrName>
                                        </p:attrNameLst>
                                      </p:cBhvr>
                                      <p:tavLst>
                                        <p:tav tm="0">
                                          <p:val>
                                            <p:strVal val="#ppt_x"/>
                                          </p:val>
                                        </p:tav>
                                        <p:tav tm="100000">
                                          <p:val>
                                            <p:strVal val="#ppt_x"/>
                                          </p:val>
                                        </p:tav>
                                      </p:tavLst>
                                    </p:anim>
                                    <p:anim calcmode="lin" valueType="num">
                                      <p:cBhvr>
                                        <p:cTn id="9" dur="1000" fill="hold"/>
                                        <p:tgtEl>
                                          <p:spTgt spid="92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5589240"/>
            <a:ext cx="8305800" cy="1143000"/>
          </a:xfrm>
        </p:spPr>
        <p:txBody>
          <a:bodyPr>
            <a:noAutofit/>
          </a:bodyPr>
          <a:lstStyle/>
          <a:p>
            <a:pPr algn="just"/>
            <a:r>
              <a:rPr lang="uz-Cyrl-UZ" sz="3200">
                <a:solidFill>
                  <a:srgbClr val="000000"/>
                </a:solidFill>
              </a:rPr>
              <a:t>Iqtisodiy mavzulardagi suhbat, bahs-munozara, hamda treninglar, ishlab chiqarish ilg'orlari bilan uchrashuvlar, ishlab chiqarish korxonalariga uyushtiriluvchi ekskursiyalar, tadbirkorlik yoki muayyan kasbiy faoliyatni tashkil etish ko'nikmalarini shakllantiruvchi ishchanlik o'yinlari, o'quvchilarning ishlab chiqarish borasidagi ijodiy qobiliyatlarini namoyish etishga imkon beruvchi ko'rik-tanlovlar, iqtisodiy yo'nalishdagi konferentsiya, seminar, munozaralarni tashkil etish iqtisodiy tarbiya samaradorligini ta'minlaydi. </a:t>
            </a:r>
            <a:r>
              <a:rPr lang="ru-RU" sz="3200" dirty="0">
                <a:solidFill>
                  <a:srgbClr val="000000"/>
                </a:solidFill>
              </a:rPr>
              <a:t/>
            </a:r>
            <a:br>
              <a:rPr lang="ru-RU" sz="3200" dirty="0">
                <a:solidFill>
                  <a:srgbClr val="000000"/>
                </a:solidFill>
              </a:rPr>
            </a:br>
            <a:endParaRPr lang="ru-RU" sz="3200" dirty="0">
              <a:solidFill>
                <a:srgbClr val="000000"/>
              </a:solidFill>
            </a:endParaRPr>
          </a:p>
        </p:txBody>
      </p:sp>
    </p:spTree>
    <p:extLst>
      <p:ext uri="{BB962C8B-B14F-4D97-AF65-F5344CB8AC3E}">
        <p14:creationId xmlns:p14="http://schemas.microsoft.com/office/powerpoint/2010/main" val="7584359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4365104"/>
            <a:ext cx="4912064" cy="1143000"/>
          </a:xfrm>
        </p:spPr>
        <p:txBody>
          <a:bodyPr>
            <a:noAutofit/>
          </a:bodyPr>
          <a:lstStyle/>
          <a:p>
            <a:pPr algn="just"/>
            <a:r>
              <a:rPr lang="uz-Latn-UZ" sz="3600" dirty="0">
                <a:solidFill>
                  <a:srgbClr val="000000"/>
                </a:solidFill>
              </a:rPr>
              <a:t>Iqtisodiy tarbiya — o'quvchilarning iqtisodiy ongini shakllantirishga qaratilgan, uyushgan (tashkil etilgan) pedagogik faoliyat, maxsus o'ylangan ish sistemasidir. </a:t>
            </a:r>
            <a:endParaRPr lang="ru-RU" sz="3600" dirty="0">
              <a:solidFill>
                <a:srgbClr val="000000"/>
              </a:solidFill>
            </a:endParaRPr>
          </a:p>
        </p:txBody>
      </p:sp>
      <p:pic>
        <p:nvPicPr>
          <p:cNvPr id="10243" name="Picture 3" descr="D:\My Documents (Maruf)\UUOOI 2017 LECTURES\LECTURES redit\education-r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07600" y="2924944"/>
            <a:ext cx="3810001"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303193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2348880"/>
            <a:ext cx="8305800" cy="1143000"/>
          </a:xfrm>
        </p:spPr>
        <p:txBody>
          <a:bodyPr/>
          <a:lstStyle/>
          <a:p>
            <a:r>
              <a:rPr lang="en-US" dirty="0" err="1" smtClean="0"/>
              <a:t>E’tiboringiz</a:t>
            </a:r>
            <a:r>
              <a:rPr lang="en-US" dirty="0" smtClean="0"/>
              <a:t> </a:t>
            </a:r>
            <a:r>
              <a:rPr lang="en-US" dirty="0" err="1" smtClean="0"/>
              <a:t>uchun</a:t>
            </a:r>
            <a:r>
              <a:rPr lang="en-US" dirty="0" smtClean="0"/>
              <a:t> </a:t>
            </a:r>
            <a:r>
              <a:rPr lang="en-US" dirty="0" err="1" smtClean="0"/>
              <a:t>rahmat</a:t>
            </a:r>
            <a:r>
              <a:rPr lang="en-US" dirty="0" smtClean="0"/>
              <a:t>!</a:t>
            </a:r>
            <a:endParaRPr lang="ru-RU" dirty="0"/>
          </a:p>
        </p:txBody>
      </p:sp>
    </p:spTree>
    <p:extLst>
      <p:ext uri="{BB962C8B-B14F-4D97-AF65-F5344CB8AC3E}">
        <p14:creationId xmlns:p14="http://schemas.microsoft.com/office/powerpoint/2010/main" val="25619462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Другая 4">
      <a:dk1>
        <a:srgbClr val="600000"/>
      </a:dk1>
      <a:lt1>
        <a:sysClr val="window" lastClr="FFFFFF"/>
      </a:lt1>
      <a:dk2>
        <a:srgbClr val="810000"/>
      </a:dk2>
      <a:lt2>
        <a:srgbClr val="810000"/>
      </a:lt2>
      <a:accent1>
        <a:srgbClr val="AD0101"/>
      </a:accent1>
      <a:accent2>
        <a:srgbClr val="810000"/>
      </a:accent2>
      <a:accent3>
        <a:srgbClr val="FE7979"/>
      </a:accent3>
      <a:accent4>
        <a:srgbClr val="810000"/>
      </a:accent4>
      <a:accent5>
        <a:srgbClr val="810000"/>
      </a:accent5>
      <a:accent6>
        <a:srgbClr val="730E00"/>
      </a:accent6>
      <a:hlink>
        <a:srgbClr val="FE7979"/>
      </a:hlink>
      <a:folHlink>
        <a:srgbClr val="FE7979"/>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1190</TotalTime>
  <Words>654</Words>
  <Application>Microsoft Office PowerPoint</Application>
  <PresentationFormat>Экран (4:3)</PresentationFormat>
  <Paragraphs>24</Paragraphs>
  <Slides>19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Поток</vt:lpstr>
      <vt:lpstr>UMUMIY PEDAGOGIKA VA SHAXSIY RIVOJLANISH</vt:lpstr>
      <vt:lpstr>      9- Mavzu:     Ijtimоiy dunyoqarashni shakllantirish. O’quvchilarni  aqliy, iqtisоdiy va ekоlоgik tarbiyalash  1. O’quvchilar dunyoqarashini shakllantirish 2. Aqliy, iqtisodiy va atrof muhitga munosabatini shakllantirish.</vt:lpstr>
      <vt:lpstr>1. O’quvchilar dunyoqarashini shakllantirish</vt:lpstr>
      <vt:lpstr>Aqliy tarbiyaning shaxs ilmiy dunyoqarashini shakllantirishdagi roli.</vt:lpstr>
      <vt:lpstr>Aqliy tarbiya o'quvchilarni ilm-fan, texnika, texnologiya hamda ishlab chiqarish sohalarida qo'lga kiritilayotgan yutuqlar bilan tanishtirish, ularda ijodiy, erkin, mustaqil fikrlash ko'nikmalarini hosil qilishga zamin yaratadi. Aqliy ta'lim va tarbiya birligi asosida shaxsda tafakkur (ijtimoiy voqea-hodisalarning ongda to'laqonli aks etishi, inson aqliy faoliyatining yuksak shakli) rivojlanadi. </vt:lpstr>
      <vt:lpstr>Ilmiy qarash (yunoncha “idea” – g'oya, tasavvur va tushunchalar yig'indisi) muayyan hodisa, jarayonning mohiyatini yorituvchi, ilmiy jihatdan asoslangan fikr, g'oya bo'lib, u shaxs tomonidan mavjud ilmiy bilimlar tizimi puxta o'zlashtirilganda, bilimlarni bir-biri bilan taqqoslash, solishtirish, predmet, hodisa yoki jarayon mohiyatini tahlil qilish natijasida yuzaga keladi.</vt:lpstr>
      <vt:lpstr>Ilmiy tafakkur inson aqliy faoliyatining yuksak shakli sanalib, ijtimoiy voqea-hodisa va jarayonlarga ilmiy yondashuvni anglatadi. </vt:lpstr>
      <vt:lpstr>Ekologik tarbiyaning vazifalari quyidagilarda aks etadi: tabiat haqidagi asosiy tushunchalar va ilmiy dalillarni o'zlashtirish; jamiyat va har bir insonning moddiy va ma'naviy quvvati manbai sifatida tabiatning ko'p qirrali ahamiyatini tushunib yetish; amaliy bilimlar hamda atrof-muhitning holatini o'rganish va baholash ko'nikmalarini egallash; tabiat bilan muloqot ehtiyojlarini, tabiatdagi xulq-atvor me'yorlariga ongli amal qilishni rivojlantirish.</vt:lpstr>
      <vt:lpstr>“Ekologiya” tushunchasi ilk bor nemis olimi E.Gekkel tomonidan qo'llanilgan. Ekologik tarbiya ijtimoiy tarbiyaning muhim tarkibiy qismi hisoblanadi. </vt:lpstr>
      <vt:lpstr>Ekologik ta'lim o'quvchiga aniq maqsadga muvofiq, izchil, tizimli va uzluksiz ravishda nazariy ekologik bilimlarni berishga yo'naltirilgan ta'limiy jarayoni</vt:lpstr>
      <vt:lpstr>Oila va jamiyatda ekologik mavzulardagi suhbat, davra suhbati, ekskursiya, bahs-munozara, ijodiy tanlovlar, uchrashuv, ijtimoiy-foydali mehnat (shanbalik, hashar, ko'kalamzorlashtirish) kabilar ekologik tarbiya samaradorligini oshiradi. </vt:lpstr>
      <vt:lpstr>Bugungi kunda insoniyatni xavf ostida qoldirayotgan hodisalardan biri ekologik vaziyat hisoblanadi. Jamiyatning atrof-muhit bilan o'zaro buzilgan aloqasi keng jamoatchilik o'rtasida katta tashvish uyg'otmoqda.</vt:lpstr>
      <vt:lpstr>Inson tabiatga, o'zini o'rab olgan muhitga nisbatan o'z munosabatini o'zgartirishi, tabiat qonunlarini bilishi, o'rganishi va ular asosida o'z hayotini rivojlantirishi shart. </vt:lpstr>
      <vt:lpstr>Tabiat musaffo bo'lsa, odam ham sog'lom, baquvvat bo'ladi. Odam har nafas olganda uning o'pkasiga yarim litrgacha havo kiradi. Odam bir minutda 16-18 marta nafas oladi yoki tanaga 8-9 litr havo kiradi. Bu miqdor bir kecha-kunduzda 11 ming litrdan ortadi. Demak, havo inson tanasi uchun eng muhim va zarur tabiat in'omidir.</vt:lpstr>
      <vt:lpstr>Yer yuzi ekologiyasi ham keskin buzilmoqda. “Tabiatni yengamiz”, “Tabiatdan in'om-ehson kutib o'tirmay, uni jilovlaymiz”, degan noo'rin shiorlar, daraxtlarning kesib yuborilishi, qush va hayvonlarning shavqatsizlik bilan ovlab, yo'q qilinishi tabiat muvozanati qonunlarining buzilishiga sabab bo'ldi va bo'lmoqda.</vt:lpstr>
      <vt:lpstr>Iqtisodiy tarbiyaning asosiy maqsadi – shaxsda bozor iqtisodiyoti sharoitlariga hamda maqsadga muvofiq iqtisodiy faoliyatni amalga oshira olish qobiliyatini shakllantirish. </vt:lpstr>
      <vt:lpstr>Iqtisodiy mavzulardagi suhbat, bahs-munozara, hamda treninglar, ishlab chiqarish ilg'orlari bilan uchrashuvlar, ishlab chiqarish korxonalariga uyushtiriluvchi ekskursiyalar, tadbirkorlik yoki muayyan kasbiy faoliyatni tashkil etish ko'nikmalarini shakllantiruvchi ishchanlik o'yinlari, o'quvchilarning ishlab chiqarish borasidagi ijodiy qobiliyatlarini namoyish etishga imkon beruvchi ko'rik-tanlovlar, iqtisodiy yo'nalishdagi konferentsiya, seminar, munozaralarni tashkil etish iqtisodiy tarbiya samaradorligini ta'minlaydi.  </vt:lpstr>
      <vt:lpstr>Iqtisodiy tarbiya — o'quvchilarning iqtisodiy ongini shakllantirishga qaratilgan, uyushgan (tashkil etilgan) pedagogik faoliyat, maxsus o'ylangan ish sistemasidir. </vt:lpstr>
      <vt:lpstr>E’tiboringiz uchun rahmat!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O’ZBEKISTON RESPUBLIKASI  XALQ TA’LIMI VAZIRLIGI QO’QON DAVLAT PEDAGOGIKA INSTITUTI  “TARIX O’QITISH METODIKASI” kafedrasi  Umumiy pedagogika va shaxsiy rivojlanish   O’qituvchi:  O.O.Bazarov</dc:title>
  <dc:creator>MK</dc:creator>
  <cp:lastModifiedBy>MK</cp:lastModifiedBy>
  <cp:revision>102</cp:revision>
  <dcterms:created xsi:type="dcterms:W3CDTF">2017-09-17T08:11:07Z</dcterms:created>
  <dcterms:modified xsi:type="dcterms:W3CDTF">2017-10-29T13:12:19Z</dcterms:modified>
</cp:coreProperties>
</file>