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6"/>
  </p:notesMasterIdLst>
  <p:sldIdLst>
    <p:sldId id="288" r:id="rId2"/>
    <p:sldId id="257" r:id="rId3"/>
    <p:sldId id="289" r:id="rId4"/>
    <p:sldId id="290" r:id="rId5"/>
    <p:sldId id="291" r:id="rId6"/>
    <p:sldId id="292" r:id="rId7"/>
    <p:sldId id="293" r:id="rId8"/>
    <p:sldId id="294" r:id="rId9"/>
    <p:sldId id="295" r:id="rId10"/>
    <p:sldId id="296" r:id="rId11"/>
    <p:sldId id="297" r:id="rId12"/>
    <p:sldId id="298" r:id="rId13"/>
    <p:sldId id="299" r:id="rId14"/>
    <p:sldId id="271"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31.10.2017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31.10.2017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31.10.2017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31.10.2017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31.10.2017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31.10.2017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31.10.2017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31.10.2017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31.10.2017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31.10.2017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31.10.2017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31.10.2017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31.10.2017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132856"/>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10-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en-US" sz="3200" b="1" dirty="0" err="1" smtClean="0"/>
              <a:t>Mehnat</a:t>
            </a:r>
            <a:r>
              <a:rPr lang="en-US" sz="3200" b="1" dirty="0" smtClean="0"/>
              <a:t> </a:t>
            </a:r>
            <a:r>
              <a:rPr lang="en-US" sz="3200" b="1" dirty="0" err="1" smtClean="0"/>
              <a:t>tarbiyasi</a:t>
            </a:r>
            <a:r>
              <a:rPr lang="en-US" sz="3200" b="1" dirty="0" smtClean="0"/>
              <a:t>. </a:t>
            </a:r>
            <a:r>
              <a:rPr lang="en-US" sz="3200" b="1" dirty="0" err="1" smtClean="0"/>
              <a:t>Estetik</a:t>
            </a:r>
            <a:r>
              <a:rPr lang="en-US" sz="3200" b="1" dirty="0" smtClean="0"/>
              <a:t> </a:t>
            </a:r>
            <a:r>
              <a:rPr lang="en-US" sz="3200" b="1" dirty="0" err="1" smtClean="0"/>
              <a:t>tarbiya</a:t>
            </a:r>
            <a:r>
              <a:rPr lang="en-US" sz="3200" b="1" dirty="0" smtClean="0"/>
              <a:t>. </a:t>
            </a:r>
            <a:r>
              <a:rPr lang="en-US" sz="3200" b="1" dirty="0" err="1" smtClean="0"/>
              <a:t>Jismoniy</a:t>
            </a:r>
            <a:r>
              <a:rPr lang="en-US" sz="3200" b="1" dirty="0" smtClean="0"/>
              <a:t> </a:t>
            </a:r>
            <a:r>
              <a:rPr lang="en-US" sz="3200" b="1" dirty="0" err="1" smtClean="0"/>
              <a:t>tarbiya</a:t>
            </a:r>
            <a:r>
              <a:rPr lang="ru-RU" sz="3200" dirty="0"/>
              <a:t/>
            </a:r>
            <a:br>
              <a:rPr lang="ru-RU" sz="3200" dirty="0"/>
            </a:br>
            <a:r>
              <a:rPr lang="en-US" sz="3200" b="1" dirty="0" smtClean="0"/>
              <a:t/>
            </a:r>
            <a:br>
              <a:rPr lang="en-US" sz="3200" b="1" dirty="0" smtClean="0"/>
            </a:br>
            <a:endParaRPr lang="ru-RU" sz="3200" dirty="0">
              <a:cs typeface="Arial" pitchFamily="34" charset="0"/>
            </a:endParaRPr>
          </a:p>
        </p:txBody>
      </p:sp>
      <p:sp>
        <p:nvSpPr>
          <p:cNvPr id="3" name="Прямоугольник 2"/>
          <p:cNvSpPr/>
          <p:nvPr/>
        </p:nvSpPr>
        <p:spPr>
          <a:xfrm>
            <a:off x="107504" y="2636912"/>
            <a:ext cx="8910736" cy="3539430"/>
          </a:xfrm>
          <a:prstGeom prst="rect">
            <a:avLst/>
          </a:prstGeom>
        </p:spPr>
        <p:txBody>
          <a:bodyPr wrap="square">
            <a:spAutoFit/>
          </a:bodyPr>
          <a:lstStyle/>
          <a:p>
            <a:pPr algn="just"/>
            <a:r>
              <a:rPr lang="en-US" sz="3200" dirty="0" err="1" smtClean="0">
                <a:solidFill>
                  <a:srgbClr val="000000"/>
                </a:solidFill>
                <a:latin typeface="+mj-lt"/>
              </a:rPr>
              <a:t>Mehnat</a:t>
            </a:r>
            <a:r>
              <a:rPr lang="en-US" sz="3200" dirty="0" smtClean="0">
                <a:solidFill>
                  <a:srgbClr val="000000"/>
                </a:solidFill>
                <a:latin typeface="+mj-lt"/>
              </a:rPr>
              <a:t> </a:t>
            </a:r>
            <a:r>
              <a:rPr lang="en-US" sz="3200" dirty="0" err="1" smtClean="0">
                <a:solidFill>
                  <a:srgbClr val="000000"/>
                </a:solidFill>
                <a:latin typeface="+mj-lt"/>
              </a:rPr>
              <a:t>tarbiyasi</a:t>
            </a:r>
            <a:r>
              <a:rPr lang="en-US" sz="3200" dirty="0" smtClean="0">
                <a:solidFill>
                  <a:srgbClr val="000000"/>
                </a:solidFill>
                <a:latin typeface="+mj-lt"/>
              </a:rPr>
              <a:t>.</a:t>
            </a:r>
          </a:p>
          <a:p>
            <a:pPr algn="just"/>
            <a:r>
              <a:rPr lang="uz-Cyrl-UZ" sz="3200" dirty="0">
                <a:solidFill>
                  <a:srgbClr val="000000"/>
                </a:solidFill>
                <a:latin typeface="+mj-lt"/>
              </a:rPr>
              <a:t>Mehnat tarbiyasi – Talabalarni umumiy mehnat bilimlari va ijtimoiy foydali mehnat malakalari bilan qurollantirish. Mehnatsevarlik, mehnatning har xil shakllarini tavsiya etish qobiliyatini namoyon etib, tadbirkorlik va ijodiy yondoshuvni namoyon etish xususiyatlarining egasi sifatida shakllantirish.</a:t>
            </a:r>
            <a:endParaRPr lang="ru-RU" sz="3200" dirty="0">
              <a:solidFill>
                <a:srgbClr val="000000"/>
              </a:solidFill>
              <a:latin typeface="+mj-lt"/>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212976"/>
            <a:ext cx="8305800" cy="1143000"/>
          </a:xfrm>
        </p:spPr>
        <p:txBody>
          <a:bodyPr>
            <a:noAutofit/>
          </a:bodyPr>
          <a:lstStyle/>
          <a:p>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muassasalarida</a:t>
            </a:r>
            <a:r>
              <a:rPr lang="en-US" sz="3200" dirty="0" smtClean="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tarbiyasini</a:t>
            </a:r>
            <a:r>
              <a:rPr lang="en-US" sz="3200" dirty="0">
                <a:solidFill>
                  <a:srgbClr val="000000"/>
                </a:solidFill>
              </a:rPr>
              <a:t> </a:t>
            </a:r>
            <a:r>
              <a:rPr lang="en-US" sz="3200" dirty="0" err="1">
                <a:solidFill>
                  <a:srgbClr val="000000"/>
                </a:solidFill>
              </a:rPr>
              <a:t>taslikil</a:t>
            </a:r>
            <a:r>
              <a:rPr lang="en-US" sz="3200" dirty="0">
                <a:solidFill>
                  <a:srgbClr val="000000"/>
                </a:solidFill>
              </a:rPr>
              <a:t> </a:t>
            </a:r>
            <a:r>
              <a:rPr lang="en-US" sz="3200" dirty="0" err="1">
                <a:solidFill>
                  <a:srgbClr val="000000"/>
                </a:solidFill>
              </a:rPr>
              <a:t>etishda</a:t>
            </a:r>
            <a:r>
              <a:rPr lang="en-US" sz="3200" dirty="0">
                <a:solidFill>
                  <a:srgbClr val="000000"/>
                </a:solidFill>
              </a:rPr>
              <a:t> </a:t>
            </a:r>
            <a:r>
              <a:rPr lang="en-US" sz="3200" dirty="0" err="1" smtClean="0">
                <a:solidFill>
                  <a:srgbClr val="000000"/>
                </a:solidFill>
              </a:rPr>
              <a:t>mehnatning</a:t>
            </a:r>
            <a:r>
              <a:rPr lang="en-US" sz="3200" dirty="0">
                <a:solidFill>
                  <a:srgbClr val="000000"/>
                </a:solidFill>
              </a:rPr>
              <a:t> </a:t>
            </a:r>
            <a:r>
              <a:rPr lang="en-US" sz="3200" dirty="0" err="1" smtClean="0">
                <a:solidFill>
                  <a:srgbClr val="000000"/>
                </a:solidFill>
              </a:rPr>
              <a:t>quyidagi</a:t>
            </a:r>
            <a:r>
              <a:rPr lang="en-US" sz="3200" dirty="0" smtClean="0">
                <a:solidFill>
                  <a:srgbClr val="000000"/>
                </a:solidFill>
              </a:rPr>
              <a:t> </a:t>
            </a:r>
            <a:r>
              <a:rPr lang="en-US" sz="3200" dirty="0" err="1" smtClean="0">
                <a:solidFill>
                  <a:srgbClr val="000000"/>
                </a:solidFill>
              </a:rPr>
              <a:t>turlaridan</a:t>
            </a:r>
            <a:r>
              <a:rPr lang="en-US" sz="3200" dirty="0">
                <a:solidFill>
                  <a:srgbClr val="000000"/>
                </a:solidFill>
              </a:rPr>
              <a:t> </a:t>
            </a:r>
            <a:r>
              <a:rPr lang="en-US" sz="3200" dirty="0" err="1" smtClean="0">
                <a:solidFill>
                  <a:srgbClr val="000000"/>
                </a:solidFill>
              </a:rPr>
              <a:t>foydalaniladi</a:t>
            </a:r>
            <a:r>
              <a:rPr lang="en-US" sz="3200" dirty="0">
                <a:solidFill>
                  <a:srgbClr val="000000"/>
                </a:solidFill>
              </a:rPr>
              <a:t>:</a:t>
            </a:r>
            <a:br>
              <a:rPr lang="en-US" sz="3200" dirty="0">
                <a:solidFill>
                  <a:srgbClr val="000000"/>
                </a:solidFill>
              </a:rPr>
            </a:br>
            <a:r>
              <a:rPr lang="pl-PL" sz="3200" dirty="0">
                <a:solidFill>
                  <a:srgbClr val="000000"/>
                </a:solidFill>
              </a:rPr>
              <a:t>1) </a:t>
            </a:r>
            <a:r>
              <a:rPr lang="en-US" sz="3200" dirty="0" err="1" smtClean="0">
                <a:solidFill>
                  <a:srgbClr val="000000"/>
                </a:solidFill>
              </a:rPr>
              <a:t>o’quv</a:t>
            </a:r>
            <a:r>
              <a:rPr lang="en-US" sz="3200" dirty="0" smtClean="0">
                <a:solidFill>
                  <a:srgbClr val="000000"/>
                </a:solidFill>
              </a:rPr>
              <a:t> </a:t>
            </a:r>
            <a:r>
              <a:rPr lang="pl-PL" sz="3200" dirty="0" smtClean="0">
                <a:solidFill>
                  <a:srgbClr val="000000"/>
                </a:solidFill>
              </a:rPr>
              <a:t>mehnati</a:t>
            </a:r>
            <a:r>
              <a:rPr lang="pl-PL" sz="3200" dirty="0">
                <a:solidFill>
                  <a:srgbClr val="000000"/>
                </a:solidFill>
              </a:rPr>
              <a:t>;</a:t>
            </a:r>
            <a:br>
              <a:rPr lang="pl-PL" sz="3200" dirty="0">
                <a:solidFill>
                  <a:srgbClr val="000000"/>
                </a:solidFill>
              </a:rPr>
            </a:br>
            <a:r>
              <a:rPr lang="en-US" sz="3200" dirty="0">
                <a:solidFill>
                  <a:srgbClr val="000000"/>
                </a:solidFill>
              </a:rPr>
              <a:t>2) </a:t>
            </a:r>
            <a:r>
              <a:rPr lang="en-US" sz="3200" dirty="0" err="1">
                <a:solidFill>
                  <a:srgbClr val="000000"/>
                </a:solidFill>
              </a:rPr>
              <a:t>ijtimoiy-foydali</a:t>
            </a:r>
            <a:r>
              <a:rPr lang="en-US" sz="3200" dirty="0">
                <a:solidFill>
                  <a:srgbClr val="000000"/>
                </a:solidFill>
              </a:rPr>
              <a:t> </a:t>
            </a:r>
            <a:r>
              <a:rPr lang="en-US" sz="3200" dirty="0" err="1">
                <a:solidFill>
                  <a:srgbClr val="000000"/>
                </a:solidFill>
              </a:rPr>
              <a:t>mehnat</a:t>
            </a:r>
            <a:r>
              <a:rPr lang="en-US" sz="3200" dirty="0">
                <a:solidFill>
                  <a:srgbClr val="000000"/>
                </a:solidFill>
              </a:rPr>
              <a:t>;</a:t>
            </a:r>
            <a:br>
              <a:rPr lang="en-US" sz="3200" dirty="0">
                <a:solidFill>
                  <a:srgbClr val="000000"/>
                </a:solidFill>
              </a:rPr>
            </a:br>
            <a:r>
              <a:rPr lang="en-US" sz="3200" dirty="0">
                <a:solidFill>
                  <a:srgbClr val="000000"/>
                </a:solidFill>
              </a:rPr>
              <a:t>3) </a:t>
            </a:r>
            <a:r>
              <a:rPr lang="en-US" sz="3200" dirty="0" err="1">
                <a:solidFill>
                  <a:srgbClr val="000000"/>
                </a:solidFill>
              </a:rPr>
              <a:t>o'z-o'ziga</a:t>
            </a:r>
            <a:r>
              <a:rPr lang="en-US" sz="3200" dirty="0">
                <a:solidFill>
                  <a:srgbClr val="000000"/>
                </a:solidFill>
              </a:rPr>
              <a:t> </a:t>
            </a:r>
            <a:r>
              <a:rPr lang="en-US" sz="3200" dirty="0" err="1">
                <a:solidFill>
                  <a:srgbClr val="000000"/>
                </a:solidFill>
              </a:rPr>
              <a:t>xizmat</a:t>
            </a:r>
            <a:r>
              <a:rPr lang="en-US" sz="3200" dirty="0">
                <a:solidFill>
                  <a:srgbClr val="000000"/>
                </a:solidFill>
              </a:rPr>
              <a:t> </a:t>
            </a:r>
            <a:r>
              <a:rPr lang="en-US" sz="3200" dirty="0" err="1">
                <a:solidFill>
                  <a:srgbClr val="000000"/>
                </a:solidFill>
              </a:rPr>
              <a:t>ko'rsatish</a:t>
            </a:r>
            <a:r>
              <a:rPr lang="en-US" sz="3200" dirty="0">
                <a:solidFill>
                  <a:srgbClr val="000000"/>
                </a:solidFill>
              </a:rPr>
              <a:t>;</a:t>
            </a:r>
            <a:br>
              <a:rPr lang="en-US" sz="3200" dirty="0">
                <a:solidFill>
                  <a:srgbClr val="000000"/>
                </a:solidFill>
              </a:rPr>
            </a:br>
            <a:r>
              <a:rPr lang="en-US" sz="3200" dirty="0">
                <a:solidFill>
                  <a:srgbClr val="000000"/>
                </a:solidFill>
              </a:rPr>
              <a:t>4) </a:t>
            </a:r>
            <a:r>
              <a:rPr lang="en-US" sz="3200" dirty="0" err="1">
                <a:solidFill>
                  <a:srgbClr val="000000"/>
                </a:solidFill>
              </a:rPr>
              <a:t>ishlab</a:t>
            </a:r>
            <a:r>
              <a:rPr lang="en-US" sz="3200" dirty="0">
                <a:solidFill>
                  <a:srgbClr val="000000"/>
                </a:solidFill>
              </a:rPr>
              <a:t> </a:t>
            </a:r>
            <a:r>
              <a:rPr lang="en-US" sz="3200" dirty="0" err="1">
                <a:solidFill>
                  <a:srgbClr val="000000"/>
                </a:solidFill>
              </a:rPr>
              <a:t>chiqarish</a:t>
            </a:r>
            <a:r>
              <a:rPr lang="en-US" sz="3200" dirty="0">
                <a:solidFill>
                  <a:srgbClr val="000000"/>
                </a:solidFill>
              </a:rPr>
              <a:t> </a:t>
            </a:r>
            <a:r>
              <a:rPr lang="en-US" sz="3200" dirty="0" err="1">
                <a:solidFill>
                  <a:srgbClr val="000000"/>
                </a:solidFill>
              </a:rPr>
              <a:t>mehnati</a:t>
            </a:r>
            <a:r>
              <a:rPr lang="en-US" sz="3200" dirty="0">
                <a:solidFill>
                  <a:srgbClr val="000000"/>
                </a:solidFill>
              </a:rPr>
              <a:t>.</a:t>
            </a:r>
            <a:endParaRPr lang="ru-RU" sz="3200" dirty="0">
              <a:solidFill>
                <a:srgbClr val="000000"/>
              </a:solidFill>
            </a:endParaRPr>
          </a:p>
        </p:txBody>
      </p:sp>
      <p:pic>
        <p:nvPicPr>
          <p:cNvPr id="1026" name="Picture 2" descr="D:\My Documents (Maruf)\UUOOI 2017 LECTURES\LECTURES redit\7611504_stock-vector-subject-of-labor-education-conceptual-bann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737" y="2636912"/>
            <a:ext cx="3828256" cy="3828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7368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373216"/>
            <a:ext cx="8305800" cy="1143000"/>
          </a:xfrm>
        </p:spPr>
        <p:txBody>
          <a:bodyPr>
            <a:noAutofit/>
          </a:bodyPr>
          <a:lstStyle/>
          <a:p>
            <a:r>
              <a:rPr lang="en-US" sz="2800" i="1" dirty="0" err="1">
                <a:solidFill>
                  <a:srgbClr val="000000"/>
                </a:solidFill>
              </a:rPr>
              <a:t>Kasbga</a:t>
            </a:r>
            <a:r>
              <a:rPr lang="en-US" sz="2800" i="1" dirty="0">
                <a:solidFill>
                  <a:srgbClr val="000000"/>
                </a:solidFill>
              </a:rPr>
              <a:t> </a:t>
            </a:r>
            <a:r>
              <a:rPr lang="en-US" sz="2800" i="1" dirty="0" err="1" smtClean="0">
                <a:solidFill>
                  <a:srgbClr val="000000"/>
                </a:solidFill>
              </a:rPr>
              <a:t>yo’naltirish</a:t>
            </a:r>
            <a:r>
              <a:rPr lang="en-US" sz="2800" i="1" dirty="0" smtClean="0">
                <a:solidFill>
                  <a:srgbClr val="000000"/>
                </a:solidFill>
              </a:rPr>
              <a:t> </a:t>
            </a:r>
            <a:r>
              <a:rPr lang="en-US" sz="2800" i="1" dirty="0" err="1" smtClean="0">
                <a:solidFill>
                  <a:srgbClr val="000000"/>
                </a:solidFill>
              </a:rPr>
              <a:t>tizimi</a:t>
            </a:r>
            <a:r>
              <a:rPr lang="en-US" sz="2800" i="1" dirty="0" smtClean="0">
                <a:solidFill>
                  <a:srgbClr val="000000"/>
                </a:solidFill>
              </a:rPr>
              <a:t> </a:t>
            </a:r>
            <a:r>
              <a:rPr lang="en-US" sz="2800" i="1" dirty="0" err="1">
                <a:solidFill>
                  <a:srgbClr val="000000"/>
                </a:solidFill>
              </a:rPr>
              <a:t>quyidagi</a:t>
            </a:r>
            <a:r>
              <a:rPr lang="en-US" sz="2800" i="1" dirty="0">
                <a:solidFill>
                  <a:srgbClr val="000000"/>
                </a:solidFill>
              </a:rPr>
              <a:t> </a:t>
            </a:r>
            <a:r>
              <a:rPr lang="en-US" sz="2800" i="1" dirty="0" err="1" smtClean="0">
                <a:solidFill>
                  <a:srgbClr val="000000"/>
                </a:solidFill>
              </a:rPr>
              <a:t>komponentlarni</a:t>
            </a:r>
            <a:r>
              <a:rPr lang="en-US" sz="2800" i="1" dirty="0">
                <a:solidFill>
                  <a:srgbClr val="000000"/>
                </a:solidFill>
              </a:rPr>
              <a:t> </a:t>
            </a:r>
            <a:r>
              <a:rPr lang="en-US" sz="2800" i="1" dirty="0" err="1" smtClean="0">
                <a:solidFill>
                  <a:srgbClr val="000000"/>
                </a:solidFill>
              </a:rPr>
              <a:t>o’z</a:t>
            </a:r>
            <a:r>
              <a:rPr lang="en-US" sz="2800" i="1" dirty="0" smtClean="0">
                <a:solidFill>
                  <a:srgbClr val="000000"/>
                </a:solidFill>
              </a:rPr>
              <a:t> </a:t>
            </a:r>
            <a:r>
              <a:rPr lang="en-US" sz="2800" i="1" dirty="0" err="1" smtClean="0">
                <a:solidFill>
                  <a:srgbClr val="000000"/>
                </a:solidFill>
              </a:rPr>
              <a:t>ichiga</a:t>
            </a:r>
            <a:r>
              <a:rPr lang="en-US" sz="2800" i="1" dirty="0" smtClean="0">
                <a:solidFill>
                  <a:srgbClr val="000000"/>
                </a:solidFill>
              </a:rPr>
              <a:t> </a:t>
            </a:r>
            <a:r>
              <a:rPr lang="en-US" sz="2800" i="1" dirty="0" err="1">
                <a:solidFill>
                  <a:srgbClr val="000000"/>
                </a:solidFill>
              </a:rPr>
              <a:t>oladi</a:t>
            </a:r>
            <a:r>
              <a:rPr lang="en-US" sz="2800" i="1" dirty="0">
                <a:solidFill>
                  <a:srgbClr val="000000"/>
                </a:solidFill>
              </a:rPr>
              <a:t>:</a:t>
            </a:r>
            <a:r>
              <a:rPr lang="en-US" sz="2800" dirty="0">
                <a:solidFill>
                  <a:srgbClr val="000000"/>
                </a:solidFill>
              </a:rPr>
              <a:t/>
            </a:r>
            <a:br>
              <a:rPr lang="en-US" sz="2800" dirty="0">
                <a:solidFill>
                  <a:srgbClr val="000000"/>
                </a:solidFill>
              </a:rPr>
            </a:br>
            <a:r>
              <a:rPr lang="en-US" sz="2800" dirty="0">
                <a:solidFill>
                  <a:srgbClr val="000000"/>
                </a:solidFill>
              </a:rPr>
              <a:t>- </a:t>
            </a:r>
            <a:r>
              <a:rPr lang="en-US" sz="2800" dirty="0" err="1">
                <a:solidFill>
                  <a:srgbClr val="000000"/>
                </a:solidFill>
              </a:rPr>
              <a:t>kasbiy</a:t>
            </a:r>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o'quvchilarni</a:t>
            </a:r>
            <a:r>
              <a:rPr lang="en-US" sz="2800" dirty="0" smtClean="0">
                <a:solidFill>
                  <a:srgbClr val="000000"/>
                </a:solidFill>
              </a:rPr>
              <a:t> </a:t>
            </a:r>
            <a:r>
              <a:rPr lang="en-US" sz="2800" dirty="0" err="1">
                <a:solidFill>
                  <a:srgbClr val="000000"/>
                </a:solidFill>
              </a:rPr>
              <a:t>mehnat</a:t>
            </a:r>
            <a:r>
              <a:rPr lang="en-US" sz="2800" dirty="0">
                <a:solidFill>
                  <a:srgbClr val="000000"/>
                </a:solidFill>
              </a:rPr>
              <a:t>, </a:t>
            </a:r>
            <a:r>
              <a:rPr lang="en-US" sz="2800" dirty="0" err="1">
                <a:solidFill>
                  <a:srgbClr val="000000"/>
                </a:solidFill>
              </a:rPr>
              <a:t>kasblar</a:t>
            </a:r>
            <a:r>
              <a:rPr lang="en-US" sz="2800" dirty="0">
                <a:solidFill>
                  <a:srgbClr val="000000"/>
                </a:solidFill>
              </a:rPr>
              <a:t> </a:t>
            </a:r>
            <a:r>
              <a:rPr lang="en-US" sz="2800" dirty="0" err="1">
                <a:solidFill>
                  <a:srgbClr val="000000"/>
                </a:solidFill>
              </a:rPr>
              <a:t>dunyosi</a:t>
            </a:r>
            <a:r>
              <a:rPr lang="en-US" sz="2800" dirty="0">
                <a:solidFill>
                  <a:srgbClr val="000000"/>
                </a:solidFill>
              </a:rPr>
              <a:t>, </a:t>
            </a:r>
            <a:r>
              <a:rPr lang="en-US" sz="2800" dirty="0" err="1">
                <a:solidFill>
                  <a:srgbClr val="000000"/>
                </a:solidFill>
              </a:rPr>
              <a:t>kasb</a:t>
            </a:r>
            <a:r>
              <a:rPr lang="en-US" sz="2800" dirty="0">
                <a:solidFill>
                  <a:srgbClr val="000000"/>
                </a:solidFill>
              </a:rPr>
              <a:t> </a:t>
            </a:r>
            <a:r>
              <a:rPr lang="en-US" sz="2800" dirty="0" err="1" smtClean="0">
                <a:solidFill>
                  <a:srgbClr val="000000"/>
                </a:solidFill>
              </a:rPr>
              <a:t>tanlash</a:t>
            </a:r>
            <a:r>
              <a:rPr lang="en-US" sz="2800" dirty="0">
                <a:solidFill>
                  <a:srgbClr val="000000"/>
                </a:solidFill>
              </a:rPr>
              <a:t> </a:t>
            </a:r>
            <a:r>
              <a:rPr lang="en-US" sz="2800" dirty="0" err="1" smtClean="0">
                <a:solidFill>
                  <a:srgbClr val="000000"/>
                </a:solidFill>
              </a:rPr>
              <a:t>muammolari</a:t>
            </a:r>
            <a:r>
              <a:rPr lang="en-US" sz="2800" dirty="0" smtClean="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tanishtirish</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kasbiy</a:t>
            </a:r>
            <a:r>
              <a:rPr lang="en-US" sz="2800" dirty="0">
                <a:solidFill>
                  <a:srgbClr val="000000"/>
                </a:solidFill>
              </a:rPr>
              <a:t> </a:t>
            </a:r>
            <a:r>
              <a:rPr lang="en-US" sz="2800" dirty="0" err="1">
                <a:solidFill>
                  <a:srgbClr val="000000"/>
                </a:solidFill>
              </a:rPr>
              <a:t>tashxis</a:t>
            </a:r>
            <a:r>
              <a:rPr lang="en-US" sz="2800" dirty="0">
                <a:solidFill>
                  <a:srgbClr val="000000"/>
                </a:solidFill>
              </a:rPr>
              <a:t>—</a:t>
            </a:r>
            <a:r>
              <a:rPr lang="en-US" sz="2800" dirty="0" err="1">
                <a:solidFill>
                  <a:srgbClr val="000000"/>
                </a:solidFill>
              </a:rPr>
              <a:t>o'quvchilarni</a:t>
            </a:r>
            <a:r>
              <a:rPr lang="en-US" sz="2800" dirty="0">
                <a:solidFill>
                  <a:srgbClr val="000000"/>
                </a:solidFill>
              </a:rPr>
              <a:t> </a:t>
            </a:r>
            <a:r>
              <a:rPr lang="en-US" sz="2800" dirty="0" err="1">
                <a:solidFill>
                  <a:srgbClr val="000000"/>
                </a:solidFill>
              </a:rPr>
              <a:t>kasb</a:t>
            </a:r>
            <a:r>
              <a:rPr lang="en-US" sz="2800" dirty="0">
                <a:solidFill>
                  <a:srgbClr val="000000"/>
                </a:solidFill>
              </a:rPr>
              <a:t> </a:t>
            </a:r>
            <a:r>
              <a:rPr lang="en-US" sz="2800" dirty="0" err="1">
                <a:solidFill>
                  <a:srgbClr val="000000"/>
                </a:solidFill>
              </a:rPr>
              <a:t>tanlashga</a:t>
            </a:r>
            <a:r>
              <a:rPr lang="en-US" sz="2800" dirty="0">
                <a:solidFill>
                  <a:srgbClr val="000000"/>
                </a:solidFill>
              </a:rPr>
              <a:t> </a:t>
            </a:r>
            <a:r>
              <a:rPr lang="en-US" sz="2800" dirty="0" err="1" smtClean="0">
                <a:solidFill>
                  <a:srgbClr val="000000"/>
                </a:solidFill>
              </a:rPr>
              <a:t>tavsiyalar</a:t>
            </a:r>
            <a:r>
              <a:rPr lang="en-US" sz="2800" dirty="0">
                <a:solidFill>
                  <a:srgbClr val="000000"/>
                </a:solidFill>
              </a:rPr>
              <a:t> </a:t>
            </a:r>
            <a:r>
              <a:rPr lang="en-US" sz="2800" dirty="0" err="1" smtClean="0">
                <a:solidFill>
                  <a:srgbClr val="000000"/>
                </a:solidFill>
              </a:rPr>
              <a:t>berish</a:t>
            </a:r>
            <a:r>
              <a:rPr lang="en-US" sz="2800" dirty="0" smtClean="0">
                <a:solidFill>
                  <a:srgbClr val="000000"/>
                </a:solidFill>
              </a:rPr>
              <a:t> </a:t>
            </a:r>
            <a:r>
              <a:rPr lang="en-US" sz="2800" dirty="0" err="1">
                <a:solidFill>
                  <a:srgbClr val="000000"/>
                </a:solidFill>
              </a:rPr>
              <a:t>uchun</a:t>
            </a:r>
            <a:r>
              <a:rPr lang="en-US" sz="2800" dirty="0">
                <a:solidFill>
                  <a:srgbClr val="000000"/>
                </a:solidFill>
              </a:rPr>
              <a:t/>
            </a:r>
            <a:br>
              <a:rPr lang="en-US" sz="2800" dirty="0">
                <a:solidFill>
                  <a:srgbClr val="000000"/>
                </a:solidFill>
              </a:rPr>
            </a:br>
            <a:r>
              <a:rPr lang="en-US" sz="2800" dirty="0" err="1">
                <a:solidFill>
                  <a:srgbClr val="000000"/>
                </a:solidFill>
              </a:rPr>
              <a:t>o'rganish</a:t>
            </a:r>
            <a:r>
              <a:rPr lang="en-US" sz="2800" dirty="0">
                <a:solidFill>
                  <a:srgbClr val="000000"/>
                </a:solidFill>
              </a:rPr>
              <a:t>. </a:t>
            </a:r>
            <a:r>
              <a:rPr lang="en-US" sz="2800" dirty="0" err="1">
                <a:solidFill>
                  <a:srgbClr val="000000"/>
                </a:solidFill>
              </a:rPr>
              <a:t>Tashxis</a:t>
            </a:r>
            <a:r>
              <a:rPr lang="en-US" sz="2800" dirty="0">
                <a:solidFill>
                  <a:srgbClr val="000000"/>
                </a:solidFill>
              </a:rPr>
              <a:t> </a:t>
            </a:r>
            <a:r>
              <a:rPr lang="en-US" sz="2800" dirty="0" err="1">
                <a:solidFill>
                  <a:srgbClr val="000000"/>
                </a:solidFill>
              </a:rPr>
              <a:t>tibbiy</a:t>
            </a:r>
            <a:r>
              <a:rPr lang="en-US" sz="2800" dirty="0">
                <a:solidFill>
                  <a:srgbClr val="000000"/>
                </a:solidFill>
              </a:rPr>
              <a:t>, </a:t>
            </a:r>
            <a:r>
              <a:rPr lang="en-US" sz="2800" dirty="0" err="1">
                <a:solidFill>
                  <a:srgbClr val="000000"/>
                </a:solidFill>
              </a:rPr>
              <a:t>psixologik</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smtClean="0">
                <a:solidFill>
                  <a:srgbClr val="000000"/>
                </a:solidFill>
              </a:rPr>
              <a:t>bo'lishi</a:t>
            </a:r>
            <a:r>
              <a:rPr lang="en-US" sz="2800" dirty="0">
                <a:solidFill>
                  <a:srgbClr val="000000"/>
                </a:solidFill>
              </a:rPr>
              <a:t> </a:t>
            </a:r>
            <a:r>
              <a:rPr lang="en-US" sz="2800" dirty="0" err="1" smtClean="0">
                <a:solidFill>
                  <a:srgbClr val="000000"/>
                </a:solidFill>
              </a:rPr>
              <a:t>mumkin</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kasbiy</a:t>
            </a:r>
            <a:r>
              <a:rPr lang="en-US" sz="2800" dirty="0">
                <a:solidFill>
                  <a:srgbClr val="000000"/>
                </a:solidFill>
              </a:rPr>
              <a:t> </a:t>
            </a:r>
            <a:r>
              <a:rPr lang="en-US" sz="2800" dirty="0" err="1">
                <a:solidFill>
                  <a:srgbClr val="000000"/>
                </a:solidFill>
              </a:rPr>
              <a:t>maslahat</a:t>
            </a:r>
            <a:r>
              <a:rPr lang="en-US" sz="2800" dirty="0">
                <a:solidFill>
                  <a:srgbClr val="000000"/>
                </a:solidFill>
              </a:rPr>
              <a:t> — </a:t>
            </a:r>
            <a:r>
              <a:rPr lang="en-US" sz="2800" dirty="0" err="1">
                <a:solidFill>
                  <a:srgbClr val="000000"/>
                </a:solidFill>
              </a:rPr>
              <a:t>kasb</a:t>
            </a:r>
            <a:r>
              <a:rPr lang="en-US" sz="2800" dirty="0">
                <a:solidFill>
                  <a:srgbClr val="000000"/>
                </a:solidFill>
              </a:rPr>
              <a:t> </a:t>
            </a:r>
            <a:r>
              <a:rPr lang="en-US" sz="2800" dirty="0" err="1">
                <a:solidFill>
                  <a:srgbClr val="000000"/>
                </a:solidFill>
              </a:rPr>
              <a:t>tanlash</a:t>
            </a:r>
            <a:r>
              <a:rPr lang="en-US" sz="2800" dirty="0">
                <a:solidFill>
                  <a:srgbClr val="000000"/>
                </a:solidFill>
              </a:rPr>
              <a:t> </a:t>
            </a:r>
            <a:r>
              <a:rPr lang="en-US" sz="2800" dirty="0" err="1">
                <a:solidFill>
                  <a:srgbClr val="000000"/>
                </a:solidFill>
              </a:rPr>
              <a:t>bo'yicha</a:t>
            </a:r>
            <a:r>
              <a:rPr lang="en-US" sz="2800" dirty="0">
                <a:solidFill>
                  <a:srgbClr val="000000"/>
                </a:solidFill>
              </a:rPr>
              <a:t> </a:t>
            </a:r>
            <a:r>
              <a:rPr lang="en-US" sz="2800" dirty="0" err="1">
                <a:solidFill>
                  <a:srgbClr val="000000"/>
                </a:solidFill>
              </a:rPr>
              <a:t>maslahat</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tavsiyalar</a:t>
            </a:r>
            <a:r>
              <a:rPr lang="en-US" sz="2800" dirty="0">
                <a:solidFill>
                  <a:srgbClr val="000000"/>
                </a:solidFill>
              </a:rPr>
              <a:t> </a:t>
            </a:r>
            <a:r>
              <a:rPr lang="en-US" sz="2800" dirty="0" err="1" smtClean="0">
                <a:solidFill>
                  <a:srgbClr val="000000"/>
                </a:solidFill>
              </a:rPr>
              <a:t>berish</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kasbiy</a:t>
            </a:r>
            <a:r>
              <a:rPr lang="en-US" sz="2800" dirty="0">
                <a:solidFill>
                  <a:srgbClr val="000000"/>
                </a:solidFill>
              </a:rPr>
              <a:t> </a:t>
            </a:r>
            <a:r>
              <a:rPr lang="en-US" sz="2800" dirty="0" err="1">
                <a:solidFill>
                  <a:srgbClr val="000000"/>
                </a:solidFill>
              </a:rPr>
              <a:t>tanlov</a:t>
            </a:r>
            <a:r>
              <a:rPr lang="en-US" sz="2800" dirty="0">
                <a:solidFill>
                  <a:srgbClr val="000000"/>
                </a:solidFill>
              </a:rPr>
              <a:t> — </a:t>
            </a:r>
            <a:r>
              <a:rPr lang="en-US" sz="2800" dirty="0" err="1" smtClean="0">
                <a:solidFill>
                  <a:srgbClr val="000000"/>
                </a:solidFill>
              </a:rPr>
              <a:t>biror</a:t>
            </a:r>
            <a:r>
              <a:rPr lang="en-US" sz="2800" dirty="0" smtClean="0">
                <a:solidFill>
                  <a:srgbClr val="000000"/>
                </a:solidFill>
              </a:rPr>
              <a:t> </a:t>
            </a:r>
            <a:r>
              <a:rPr lang="en-US" sz="2800" dirty="0" err="1" smtClean="0">
                <a:solidFill>
                  <a:srgbClr val="000000"/>
                </a:solidFill>
              </a:rPr>
              <a:t>bir</a:t>
            </a:r>
            <a:r>
              <a:rPr lang="en-US" sz="2800" dirty="0" smtClean="0">
                <a:solidFill>
                  <a:srgbClr val="000000"/>
                </a:solidFill>
              </a:rPr>
              <a:t> </a:t>
            </a:r>
            <a:r>
              <a:rPr lang="en-US" sz="2800" dirty="0" err="1" smtClean="0">
                <a:solidFill>
                  <a:srgbClr val="000000"/>
                </a:solidFill>
              </a:rPr>
              <a:t>kasbga</a:t>
            </a:r>
            <a:r>
              <a:rPr lang="en-US" sz="2800" dirty="0" smtClean="0">
                <a:solidFill>
                  <a:srgbClr val="000000"/>
                </a:solidFill>
              </a:rPr>
              <a:t> </a:t>
            </a:r>
            <a:r>
              <a:rPr lang="en-US" sz="2800" dirty="0" err="1" smtClean="0">
                <a:solidFill>
                  <a:srgbClr val="000000"/>
                </a:solidFill>
              </a:rPr>
              <a:t>nomzodlarni</a:t>
            </a:r>
            <a:r>
              <a:rPr lang="en-US" sz="2800" dirty="0">
                <a:solidFill>
                  <a:srgbClr val="000000"/>
                </a:solidFill>
              </a:rPr>
              <a:t> </a:t>
            </a:r>
            <a:r>
              <a:rPr lang="en-US" sz="2800" dirty="0" err="1" smtClean="0">
                <a:solidFill>
                  <a:srgbClr val="000000"/>
                </a:solidFill>
              </a:rPr>
              <a:t>tanlash</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kasbiy</a:t>
            </a:r>
            <a:r>
              <a:rPr lang="en-US" sz="2800" dirty="0">
                <a:solidFill>
                  <a:srgbClr val="000000"/>
                </a:solidFill>
              </a:rPr>
              <a:t> </a:t>
            </a:r>
            <a:r>
              <a:rPr lang="en-US" sz="2800" dirty="0" err="1">
                <a:solidFill>
                  <a:srgbClr val="000000"/>
                </a:solidFill>
              </a:rPr>
              <a:t>moslashuv</a:t>
            </a:r>
            <a:r>
              <a:rPr lang="en-US" sz="2800" dirty="0">
                <a:solidFill>
                  <a:srgbClr val="000000"/>
                </a:solidFill>
              </a:rPr>
              <a:t> — </a:t>
            </a:r>
            <a:r>
              <a:rPr lang="en-US" sz="2800" dirty="0" err="1">
                <a:solidFill>
                  <a:srgbClr val="000000"/>
                </a:solidFill>
              </a:rPr>
              <a:t>ishlab</a:t>
            </a:r>
            <a:r>
              <a:rPr lang="en-US" sz="2800" dirty="0">
                <a:solidFill>
                  <a:srgbClr val="000000"/>
                </a:solidFill>
              </a:rPr>
              <a:t> </a:t>
            </a:r>
            <a:r>
              <a:rPr lang="en-US" sz="2800" dirty="0" err="1">
                <a:solidFill>
                  <a:srgbClr val="000000"/>
                </a:solidFill>
              </a:rPr>
              <a:t>chiqarish</a:t>
            </a:r>
            <a:r>
              <a:rPr lang="en-US" sz="2800" dirty="0">
                <a:solidFill>
                  <a:srgbClr val="000000"/>
                </a:solidFill>
              </a:rPr>
              <a:t> </a:t>
            </a:r>
            <a:r>
              <a:rPr lang="en-US" sz="2800" dirty="0" err="1">
                <a:solidFill>
                  <a:srgbClr val="000000"/>
                </a:solidFill>
              </a:rPr>
              <a:t>sharoitlariga</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kasb</a:t>
            </a:r>
            <a:r>
              <a:rPr lang="en-US" sz="2800" dirty="0">
                <a:solidFill>
                  <a:srgbClr val="000000"/>
                </a:solidFill>
              </a:rPr>
              <a:t> </a:t>
            </a:r>
            <a:r>
              <a:rPr lang="en-US" sz="2800" dirty="0" err="1" smtClean="0">
                <a:solidFill>
                  <a:srgbClr val="000000"/>
                </a:solidFill>
              </a:rPr>
              <a:t>talablariga</a:t>
            </a:r>
            <a:r>
              <a:rPr lang="en-US" sz="2800" dirty="0">
                <a:solidFill>
                  <a:srgbClr val="000000"/>
                </a:solidFill>
              </a:rPr>
              <a:t> </a:t>
            </a:r>
            <a:r>
              <a:rPr lang="en-US" sz="2800" dirty="0" err="1" smtClean="0">
                <a:solidFill>
                  <a:srgbClr val="000000"/>
                </a:solidFill>
              </a:rPr>
              <a:t>yoshlarni</a:t>
            </a:r>
            <a:r>
              <a:rPr lang="en-US" sz="2800" dirty="0" smtClean="0">
                <a:solidFill>
                  <a:srgbClr val="000000"/>
                </a:solidFill>
              </a:rPr>
              <a:t> </a:t>
            </a:r>
            <a:r>
              <a:rPr lang="en-US" sz="2800" dirty="0" err="1">
                <a:solidFill>
                  <a:srgbClr val="000000"/>
                </a:solidFill>
              </a:rPr>
              <a:t>moslashish</a:t>
            </a:r>
            <a:r>
              <a:rPr lang="en-US" sz="2800" dirty="0">
                <a:solidFill>
                  <a:srgbClr val="000000"/>
                </a:solidFill>
              </a:rPr>
              <a:t> </a:t>
            </a:r>
            <a:r>
              <a:rPr lang="en-US" sz="2800" dirty="0" err="1">
                <a:solidFill>
                  <a:srgbClr val="000000"/>
                </a:solidFill>
              </a:rPr>
              <a:t>jarayoni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1471609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305800" cy="1143000"/>
          </a:xfrm>
        </p:spPr>
        <p:txBody>
          <a:bodyPr>
            <a:normAutofit/>
          </a:bodyPr>
          <a:lstStyle/>
          <a:p>
            <a:r>
              <a:rPr lang="en-US" sz="3200" dirty="0" err="1"/>
              <a:t>O'quvchilarni</a:t>
            </a:r>
            <a:r>
              <a:rPr lang="en-US" sz="3200" dirty="0"/>
              <a:t> </a:t>
            </a:r>
            <a:r>
              <a:rPr lang="en-US" sz="3200" dirty="0" err="1"/>
              <a:t>estetik</a:t>
            </a:r>
            <a:r>
              <a:rPr lang="en-US" sz="3200" dirty="0"/>
              <a:t> </a:t>
            </a:r>
            <a:r>
              <a:rPr lang="en-US" sz="3200" dirty="0" err="1"/>
              <a:t>tarbiyasi</a:t>
            </a:r>
            <a:endParaRPr lang="ru-RU" sz="3200" dirty="0"/>
          </a:p>
        </p:txBody>
      </p:sp>
      <p:sp>
        <p:nvSpPr>
          <p:cNvPr id="3" name="Прямоугольник 2"/>
          <p:cNvSpPr/>
          <p:nvPr/>
        </p:nvSpPr>
        <p:spPr>
          <a:xfrm>
            <a:off x="251520" y="1812597"/>
            <a:ext cx="8568952" cy="4401205"/>
          </a:xfrm>
          <a:prstGeom prst="rect">
            <a:avLst/>
          </a:prstGeom>
        </p:spPr>
        <p:txBody>
          <a:bodyPr wrap="square">
            <a:spAutoFit/>
          </a:bodyPr>
          <a:lstStyle/>
          <a:p>
            <a:pPr algn="just"/>
            <a:r>
              <a:rPr lang="uz-Cyrl-UZ" sz="2800" dirty="0">
                <a:solidFill>
                  <a:srgbClr val="000000"/>
                </a:solidFill>
                <a:latin typeface="+mj-lt"/>
              </a:rPr>
              <a:t>Estetik tarbiya – tarbiyalanuvchilarda estetik ideallar, ehtiyoj va qiziqishni rivojlantiruvchi tarbiya zanjiri va tarbiyaviy tizimlarning tayanch tarkibiy qismlaridan biri. Estetik tarbiyaning vazifalari: estetik bilimlarni shakllantirish; estetik madaniyatni shakllantirish; o'tmishdan qolgan estetik va madaniy merosni egallash; borliqqa estetik munosabatni shakllantirish; estetik his-tuyg'uni rivojlantirish; ta'lim oluvchilarni hayotda, tabiyatda, mehnatda go'zalliklarni yaratishga ishtirok </a:t>
            </a:r>
            <a:r>
              <a:rPr lang="uz-Cyrl-UZ" sz="2800" dirty="0" smtClean="0">
                <a:solidFill>
                  <a:srgbClr val="000000"/>
                </a:solidFill>
                <a:latin typeface="+mj-lt"/>
              </a:rPr>
              <a:t>ettirish</a:t>
            </a:r>
            <a:r>
              <a:rPr lang="en-US" sz="2800" dirty="0" smtClean="0">
                <a:solidFill>
                  <a:srgbClr val="000000"/>
                </a:solidFill>
                <a:latin typeface="+mj-lt"/>
              </a:rPr>
              <a:t>.</a:t>
            </a:r>
            <a:endParaRPr lang="ru-RU" sz="2800" dirty="0">
              <a:solidFill>
                <a:srgbClr val="000000"/>
              </a:solidFill>
              <a:latin typeface="+mj-lt"/>
            </a:endParaRPr>
          </a:p>
        </p:txBody>
      </p:sp>
    </p:spTree>
    <p:extLst>
      <p:ext uri="{BB962C8B-B14F-4D97-AF65-F5344CB8AC3E}">
        <p14:creationId xmlns:p14="http://schemas.microsoft.com/office/powerpoint/2010/main" val="240308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212976"/>
            <a:ext cx="8305800" cy="1143000"/>
          </a:xfrm>
        </p:spPr>
        <p:txBody>
          <a:bodyPr>
            <a:noAutofit/>
          </a:bodyPr>
          <a:lstStyle/>
          <a:p>
            <a:r>
              <a:rPr lang="en-US" sz="2800" i="1" dirty="0" err="1">
                <a:solidFill>
                  <a:srgbClr val="000000"/>
                </a:solidFill>
              </a:rPr>
              <a:t>Estetik</a:t>
            </a:r>
            <a:r>
              <a:rPr lang="en-US" sz="2800" i="1" dirty="0">
                <a:solidFill>
                  <a:srgbClr val="000000"/>
                </a:solidFill>
              </a:rPr>
              <a:t> </a:t>
            </a:r>
            <a:r>
              <a:rPr lang="en-US" sz="2800" i="1" dirty="0" err="1">
                <a:solidFill>
                  <a:srgbClr val="000000"/>
                </a:solidFill>
              </a:rPr>
              <a:t>tarbiya</a:t>
            </a:r>
            <a:r>
              <a:rPr lang="en-US" sz="2800" i="1" dirty="0">
                <a:solidFill>
                  <a:srgbClr val="000000"/>
                </a:solidFill>
              </a:rPr>
              <a:t> </a:t>
            </a:r>
            <a:r>
              <a:rPr lang="en-US" sz="2800" i="1" dirty="0" err="1">
                <a:solidFill>
                  <a:srgbClr val="000000"/>
                </a:solidFill>
              </a:rPr>
              <a:t>mohiyati</a:t>
            </a:r>
            <a:r>
              <a:rPr lang="en-US" sz="2800" i="1" dirty="0">
                <a:solidFill>
                  <a:srgbClr val="000000"/>
                </a:solidFill>
              </a:rPr>
              <a:t> </a:t>
            </a:r>
            <a:r>
              <a:rPr lang="en-US" sz="2800" i="1" dirty="0" err="1">
                <a:solidFill>
                  <a:srgbClr val="000000"/>
                </a:solidFill>
              </a:rPr>
              <a:t>asosan</a:t>
            </a:r>
            <a:r>
              <a:rPr lang="en-US" sz="2800" i="1" dirty="0">
                <a:solidFill>
                  <a:srgbClr val="000000"/>
                </a:solidFill>
              </a:rPr>
              <a:t> </a:t>
            </a:r>
            <a:r>
              <a:rPr lang="en-US" sz="2800" i="1" dirty="0" err="1">
                <a:solidFill>
                  <a:srgbClr val="000000"/>
                </a:solidFill>
              </a:rPr>
              <a:t>quyidagilami</a:t>
            </a:r>
            <a:r>
              <a:rPr lang="en-US" sz="2800" i="1" dirty="0">
                <a:solidFill>
                  <a:srgbClr val="000000"/>
                </a:solidFill>
              </a:rPr>
              <a:t> </a:t>
            </a:r>
            <a:r>
              <a:rPr lang="en-US" sz="2800" i="1" dirty="0" err="1" smtClean="0">
                <a:solidFill>
                  <a:srgbClr val="000000"/>
                </a:solidFill>
              </a:rPr>
              <a:t>o’z</a:t>
            </a:r>
            <a:r>
              <a:rPr lang="en-US" sz="2800" i="1" dirty="0" smtClean="0">
                <a:solidFill>
                  <a:srgbClr val="000000"/>
                </a:solidFill>
              </a:rPr>
              <a:t> </a:t>
            </a:r>
            <a:r>
              <a:rPr lang="en-US" sz="2800" i="1" dirty="0" err="1" smtClean="0">
                <a:solidFill>
                  <a:srgbClr val="000000"/>
                </a:solidFill>
              </a:rPr>
              <a:t>ichiga</a:t>
            </a:r>
            <a:r>
              <a:rPr lang="en-US" sz="2800" i="1" dirty="0" smtClean="0">
                <a:solidFill>
                  <a:srgbClr val="000000"/>
                </a:solidFill>
              </a:rPr>
              <a:t> </a:t>
            </a:r>
            <a:r>
              <a:rPr lang="en-US" sz="2800" i="1" dirty="0" err="1">
                <a:solidFill>
                  <a:srgbClr val="000000"/>
                </a:solidFill>
              </a:rPr>
              <a:t>oladi</a:t>
            </a:r>
            <a:r>
              <a:rPr lang="en-US" sz="2800" i="1" dirty="0">
                <a:solidFill>
                  <a:srgbClr val="000000"/>
                </a:solidFill>
              </a:rPr>
              <a:t>:</a:t>
            </a:r>
            <a:r>
              <a:rPr lang="en-US" sz="2800" dirty="0">
                <a:solidFill>
                  <a:srgbClr val="000000"/>
                </a:solidFill>
              </a:rPr>
              <a:t/>
            </a:r>
            <a:br>
              <a:rPr lang="en-US" sz="2800" dirty="0">
                <a:solidFill>
                  <a:srgbClr val="000000"/>
                </a:solidFill>
              </a:rPr>
            </a:br>
            <a:r>
              <a:rPr lang="en-US" sz="2800" dirty="0">
                <a:solidFill>
                  <a:srgbClr val="000000"/>
                </a:solidFill>
              </a:rPr>
              <a:t>- </a:t>
            </a:r>
            <a:r>
              <a:rPr lang="en-US" sz="2800" dirty="0" err="1">
                <a:solidFill>
                  <a:srgbClr val="000000"/>
                </a:solidFill>
              </a:rPr>
              <a:t>tabiat</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voqelikdagi</a:t>
            </a:r>
            <a:r>
              <a:rPr lang="en-US" sz="2800" dirty="0">
                <a:solidFill>
                  <a:srgbClr val="000000"/>
                </a:solidFill>
              </a:rPr>
              <a:t> </a:t>
            </a:r>
            <a:r>
              <a:rPr lang="en-US" sz="2800" dirty="0" err="1">
                <a:solidFill>
                  <a:srgbClr val="000000"/>
                </a:solidFill>
              </a:rPr>
              <a:t>go'zalliklarni</a:t>
            </a:r>
            <a:r>
              <a:rPr lang="en-US" sz="2800" dirty="0">
                <a:solidFill>
                  <a:srgbClr val="000000"/>
                </a:solidFill>
              </a:rPr>
              <a:t> </a:t>
            </a:r>
            <a:r>
              <a:rPr lang="en-US" sz="2800" dirty="0" err="1">
                <a:solidFill>
                  <a:srgbClr val="000000"/>
                </a:solidFill>
              </a:rPr>
              <a:t>idrok</a:t>
            </a:r>
            <a:r>
              <a:rPr lang="en-US" sz="2800" dirty="0">
                <a:solidFill>
                  <a:srgbClr val="000000"/>
                </a:solidFill>
              </a:rPr>
              <a:t> </a:t>
            </a:r>
            <a:r>
              <a:rPr lang="en-US" sz="2800" dirty="0" err="1">
                <a:solidFill>
                  <a:srgbClr val="000000"/>
                </a:solidFill>
              </a:rPr>
              <a:t>etish</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zavqlanish</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san'at</a:t>
            </a:r>
            <a:r>
              <a:rPr lang="en-US" sz="2800" dirty="0">
                <a:solidFill>
                  <a:srgbClr val="000000"/>
                </a:solidFill>
              </a:rPr>
              <a:t> </a:t>
            </a:r>
            <a:r>
              <a:rPr lang="en-US" sz="2800" dirty="0" err="1">
                <a:solidFill>
                  <a:srgbClr val="000000"/>
                </a:solidFill>
              </a:rPr>
              <a:t>asarlarini</a:t>
            </a:r>
            <a:r>
              <a:rPr lang="en-US" sz="2800" dirty="0">
                <a:solidFill>
                  <a:srgbClr val="000000"/>
                </a:solidFill>
              </a:rPr>
              <a:t> </a:t>
            </a:r>
            <a:r>
              <a:rPr lang="en-US" sz="2800" dirty="0" err="1" smtClean="0">
                <a:solidFill>
                  <a:srgbClr val="000000"/>
                </a:solidFill>
              </a:rPr>
              <a:t>to’g’ri</a:t>
            </a:r>
            <a:r>
              <a:rPr lang="en-US" sz="2800" dirty="0" smtClean="0">
                <a:solidFill>
                  <a:srgbClr val="000000"/>
                </a:solidFill>
              </a:rPr>
              <a:t> </a:t>
            </a:r>
            <a:r>
              <a:rPr lang="en-US" sz="2800" dirty="0" err="1" smtClean="0">
                <a:solidFill>
                  <a:srgbClr val="000000"/>
                </a:solidFill>
              </a:rPr>
              <a:t>tushuna</a:t>
            </a:r>
            <a:r>
              <a:rPr lang="en-US" sz="2800" dirty="0" smtClean="0">
                <a:solidFill>
                  <a:srgbClr val="000000"/>
                </a:solidFill>
              </a:rPr>
              <a:t> </a:t>
            </a:r>
            <a:r>
              <a:rPr lang="en-US" sz="2800" dirty="0" err="1">
                <a:solidFill>
                  <a:srgbClr val="000000"/>
                </a:solidFill>
              </a:rPr>
              <a:t>bilish</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baholash</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dirty="0" err="1">
                <a:solidFill>
                  <a:srgbClr val="000000"/>
                </a:solidFill>
              </a:rPr>
              <a:t>o'zining</a:t>
            </a:r>
            <a:r>
              <a:rPr lang="en-US" sz="2800" dirty="0">
                <a:solidFill>
                  <a:srgbClr val="000000"/>
                </a:solidFill>
              </a:rPr>
              <a:t> </a:t>
            </a:r>
            <a:r>
              <a:rPr lang="en-US" sz="2800" dirty="0" err="1">
                <a:solidFill>
                  <a:srgbClr val="000000"/>
                </a:solidFill>
              </a:rPr>
              <a:t>qobiliyat</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iste'dodlarini</a:t>
            </a:r>
            <a:r>
              <a:rPr lang="en-US" sz="2800" dirty="0">
                <a:solidFill>
                  <a:srgbClr val="000000"/>
                </a:solidFill>
              </a:rPr>
              <a:t> </a:t>
            </a:r>
            <a:r>
              <a:rPr lang="en-US" sz="2800" dirty="0" err="1">
                <a:solidFill>
                  <a:srgbClr val="000000"/>
                </a:solidFill>
              </a:rPr>
              <a:t>namoyon</a:t>
            </a:r>
            <a:r>
              <a:rPr lang="en-US" sz="2800" dirty="0">
                <a:solidFill>
                  <a:srgbClr val="000000"/>
                </a:solidFill>
              </a:rPr>
              <a:t> </a:t>
            </a:r>
            <a:r>
              <a:rPr lang="en-US" sz="2800" dirty="0" err="1" smtClean="0">
                <a:solidFill>
                  <a:srgbClr val="000000"/>
                </a:solidFill>
              </a:rPr>
              <a:t>etishga</a:t>
            </a:r>
            <a:r>
              <a:rPr lang="en-US" sz="2800" dirty="0">
                <a:solidFill>
                  <a:srgbClr val="000000"/>
                </a:solidFill>
              </a:rPr>
              <a:t> </a:t>
            </a:r>
            <a:r>
              <a:rPr lang="en-US" sz="2800" dirty="0" err="1" smtClean="0">
                <a:solidFill>
                  <a:srgbClr val="000000"/>
                </a:solidFill>
              </a:rPr>
              <a:t>intilish</a:t>
            </a:r>
            <a:r>
              <a:rPr lang="en-US" sz="2800" dirty="0">
                <a:solidFill>
                  <a:srgbClr val="000000"/>
                </a:solidFill>
              </a:rPr>
              <a:t>;</a:t>
            </a:r>
            <a:br>
              <a:rPr lang="en-US" sz="2800" dirty="0">
                <a:solidFill>
                  <a:srgbClr val="000000"/>
                </a:solidFill>
              </a:rPr>
            </a:br>
            <a:endParaRPr lang="ru-RU" sz="2800" dirty="0">
              <a:solidFill>
                <a:srgbClr val="000000"/>
              </a:solidFill>
            </a:endParaRPr>
          </a:p>
        </p:txBody>
      </p:sp>
      <p:pic>
        <p:nvPicPr>
          <p:cNvPr id="2050" name="Picture 2" descr="D:\My Documents (Maruf)\UUOOI 2017 LECTURES\LECTURES redit\v10p2wordl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620972"/>
            <a:ext cx="4935954" cy="3104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153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627993"/>
            <a:ext cx="8305800" cy="1143000"/>
          </a:xfrm>
        </p:spPr>
        <p:txBody>
          <a:bodyPr>
            <a:noAutofit/>
          </a:bodyPr>
          <a:lstStyle/>
          <a:p>
            <a:pPr algn="just"/>
            <a:r>
              <a:rPr lang="uz-Cyrl-UZ" sz="2800" dirty="0">
                <a:solidFill>
                  <a:srgbClr val="000000"/>
                </a:solidFill>
              </a:rPr>
              <a:t>Tasviriy san'at, haykaltaraoshlik va me'moriy asarlar namunalari bilan </a:t>
            </a:r>
            <a:r>
              <a:rPr lang="uz-Cyrl-UZ" sz="2800" dirty="0" smtClean="0">
                <a:solidFill>
                  <a:srgbClr val="000000"/>
                </a:solidFill>
              </a:rPr>
              <a:t>o'quvchilarni</a:t>
            </a:r>
            <a:r>
              <a:rPr lang="en-US" sz="2800" dirty="0" smtClean="0">
                <a:solidFill>
                  <a:srgbClr val="000000"/>
                </a:solidFill>
              </a:rPr>
              <a:t> </a:t>
            </a:r>
            <a:r>
              <a:rPr lang="en-US" sz="2800" dirty="0" err="1" smtClean="0">
                <a:solidFill>
                  <a:srgbClr val="000000"/>
                </a:solidFill>
              </a:rPr>
              <a:t>yoki</a:t>
            </a:r>
            <a:r>
              <a:rPr lang="en-US" sz="2800" dirty="0" smtClean="0">
                <a:solidFill>
                  <a:srgbClr val="000000"/>
                </a:solidFill>
              </a:rPr>
              <a:t> </a:t>
            </a:r>
            <a:r>
              <a:rPr lang="en-US" sz="2800" dirty="0" err="1" smtClean="0">
                <a:solidFill>
                  <a:srgbClr val="000000"/>
                </a:solidFill>
              </a:rPr>
              <a:t>talabalarni</a:t>
            </a:r>
            <a:r>
              <a:rPr lang="uz-Cyrl-UZ" sz="2800" dirty="0" smtClean="0">
                <a:solidFill>
                  <a:srgbClr val="000000"/>
                </a:solidFill>
              </a:rPr>
              <a:t> </a:t>
            </a:r>
            <a:r>
              <a:rPr lang="uz-Cyrl-UZ" sz="2800" dirty="0">
                <a:solidFill>
                  <a:srgbClr val="000000"/>
                </a:solidFill>
              </a:rPr>
              <a:t>tanishtirish ularda simmetriya, mutanosiblik, chiziqlar, rang va kolorit uyg'unligini idrok etish tuyg'ulariga ega bo'lishlarini </a:t>
            </a:r>
            <a:r>
              <a:rPr lang="uz-Cyrl-UZ" sz="2800" dirty="0" smtClean="0">
                <a:solidFill>
                  <a:srgbClr val="000000"/>
                </a:solidFill>
              </a:rPr>
              <a:t>ta'minlashga </a:t>
            </a:r>
            <a:r>
              <a:rPr lang="uz-Cyrl-UZ" sz="2800" dirty="0">
                <a:solidFill>
                  <a:srgbClr val="000000"/>
                </a:solidFill>
              </a:rPr>
              <a:t>xizmat qiladi. </a:t>
            </a:r>
            <a:r>
              <a:rPr lang="ru-RU" sz="2800" dirty="0">
                <a:solidFill>
                  <a:srgbClr val="000000"/>
                </a:solidFill>
              </a:rPr>
              <a:t/>
            </a:r>
            <a:br>
              <a:rPr lang="ru-RU" sz="2800" dirty="0">
                <a:solidFill>
                  <a:srgbClr val="000000"/>
                </a:solidFill>
              </a:rPr>
            </a:br>
            <a:r>
              <a:rPr lang="uz-Cyrl-UZ" sz="2800" i="1" dirty="0">
                <a:solidFill>
                  <a:srgbClr val="000000"/>
                </a:solidFill>
              </a:rPr>
              <a:t>Estetik ong o'ziga xos murakkab tuzilishiga ega. Ya'ni:</a:t>
            </a:r>
            <a:r>
              <a:rPr lang="ru-RU" sz="2800" i="1" dirty="0">
                <a:solidFill>
                  <a:srgbClr val="000000"/>
                </a:solidFill>
              </a:rPr>
              <a:t/>
            </a:r>
            <a:br>
              <a:rPr lang="ru-RU" sz="2800" i="1" dirty="0">
                <a:solidFill>
                  <a:srgbClr val="000000"/>
                </a:solidFill>
              </a:rPr>
            </a:br>
            <a:endParaRPr lang="ru-RU" sz="2800" i="1" dirty="0">
              <a:solidFill>
                <a:srgbClr val="00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789040"/>
            <a:ext cx="8876005" cy="2676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6919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085184"/>
            <a:ext cx="8305800" cy="1143000"/>
          </a:xfrm>
        </p:spPr>
        <p:txBody>
          <a:bodyPr>
            <a:noAutofit/>
          </a:bodyPr>
          <a:lstStyle/>
          <a:p>
            <a:r>
              <a:rPr lang="en-US" sz="3200" b="1" i="1" dirty="0" err="1">
                <a:solidFill>
                  <a:srgbClr val="000000"/>
                </a:solidFill>
              </a:rPr>
              <a:t>O'quvchilarni</a:t>
            </a:r>
            <a:r>
              <a:rPr lang="en-US" sz="3200" b="1" i="1" dirty="0">
                <a:solidFill>
                  <a:srgbClr val="000000"/>
                </a:solidFill>
              </a:rPr>
              <a:t> </a:t>
            </a:r>
            <a:r>
              <a:rPr lang="en-US" sz="3200" b="1" i="1" dirty="0" err="1">
                <a:solidFill>
                  <a:srgbClr val="000000"/>
                </a:solidFill>
              </a:rPr>
              <a:t>estetik</a:t>
            </a:r>
            <a:r>
              <a:rPr lang="en-US" sz="3200" b="1" i="1" dirty="0">
                <a:solidFill>
                  <a:srgbClr val="000000"/>
                </a:solidFill>
              </a:rPr>
              <a:t> </a:t>
            </a:r>
            <a:r>
              <a:rPr lang="en-US" sz="3200" b="1" i="1" dirty="0" err="1">
                <a:solidFill>
                  <a:srgbClr val="000000"/>
                </a:solidFill>
              </a:rPr>
              <a:t>madaniyatliligini</a:t>
            </a:r>
            <a:r>
              <a:rPr lang="en-US" sz="3200" b="1" i="1" dirty="0">
                <a:solidFill>
                  <a:srgbClr val="000000"/>
                </a:solidFill>
              </a:rPr>
              <a:t> </a:t>
            </a:r>
            <a:r>
              <a:rPr lang="en-US" sz="3200" b="1" i="1" dirty="0" err="1" smtClean="0">
                <a:solidFill>
                  <a:srgbClr val="000000"/>
                </a:solidFill>
              </a:rPr>
              <a:t>quyidagi</a:t>
            </a:r>
            <a:r>
              <a:rPr lang="en-US" sz="3200" b="1" i="1" dirty="0">
                <a:solidFill>
                  <a:srgbClr val="000000"/>
                </a:solidFill>
              </a:rPr>
              <a:t> </a:t>
            </a:r>
            <a:r>
              <a:rPr lang="en-US" sz="3200" b="1" i="1" dirty="0" err="1" smtClean="0">
                <a:solidFill>
                  <a:srgbClr val="000000"/>
                </a:solidFill>
              </a:rPr>
              <a:t>mezonlarga</a:t>
            </a:r>
            <a:r>
              <a:rPr lang="en-US" sz="3200" b="1" i="1" dirty="0" smtClean="0">
                <a:solidFill>
                  <a:srgbClr val="000000"/>
                </a:solidFill>
              </a:rPr>
              <a:t> </a:t>
            </a:r>
            <a:r>
              <a:rPr lang="en-US" sz="3200" b="1" i="1" dirty="0" err="1" smtClean="0">
                <a:solidFill>
                  <a:srgbClr val="000000"/>
                </a:solidFill>
              </a:rPr>
              <a:t>ko'ra</a:t>
            </a:r>
            <a:r>
              <a:rPr lang="en-US" sz="3200" b="1" i="1" dirty="0">
                <a:solidFill>
                  <a:srgbClr val="000000"/>
                </a:solidFill>
              </a:rPr>
              <a:t> </a:t>
            </a:r>
            <a:r>
              <a:rPr lang="en-US" sz="3200" b="1" i="1" dirty="0" err="1" smtClean="0">
                <a:solidFill>
                  <a:srgbClr val="000000"/>
                </a:solidFill>
              </a:rPr>
              <a:t>aniqlash</a:t>
            </a:r>
            <a:r>
              <a:rPr lang="en-US" sz="3200" b="1" i="1" dirty="0" smtClean="0">
                <a:solidFill>
                  <a:srgbClr val="000000"/>
                </a:solidFill>
              </a:rPr>
              <a:t> </a:t>
            </a:r>
            <a:r>
              <a:rPr lang="en-US" sz="3200" b="1" i="1" dirty="0" err="1" smtClean="0">
                <a:solidFill>
                  <a:srgbClr val="000000"/>
                </a:solidFill>
              </a:rPr>
              <a:t>mumkin</a:t>
            </a:r>
            <a:r>
              <a:rPr lang="en-US" sz="3200" b="1" i="1" dirty="0" smtClean="0">
                <a:solidFill>
                  <a:srgbClr val="000000"/>
                </a:solidFill>
              </a:rPr>
              <a:t>: </a:t>
            </a:r>
            <a:br>
              <a:rPr lang="en-US" sz="3200" b="1" i="1" dirty="0" smtClean="0">
                <a:solidFill>
                  <a:srgbClr val="000000"/>
                </a:solidFill>
              </a:rPr>
            </a:br>
            <a:r>
              <a:rPr lang="en-US" sz="3200" b="1" i="1" dirty="0" smtClean="0">
                <a:solidFill>
                  <a:srgbClr val="000000"/>
                </a:solidFill>
              </a:rPr>
              <a:t>-</a:t>
            </a:r>
            <a:r>
              <a:rPr lang="en-US" sz="3200" dirty="0" err="1" smtClean="0">
                <a:solidFill>
                  <a:srgbClr val="000000"/>
                </a:solidFill>
              </a:rPr>
              <a:t>estetik</a:t>
            </a:r>
            <a:r>
              <a:rPr lang="en-US" sz="3200" dirty="0" smtClean="0">
                <a:solidFill>
                  <a:srgbClr val="000000"/>
                </a:solidFill>
              </a:rPr>
              <a:t> </a:t>
            </a:r>
            <a:r>
              <a:rPr lang="en-US" sz="3200" dirty="0" err="1">
                <a:solidFill>
                  <a:srgbClr val="000000"/>
                </a:solidFill>
              </a:rPr>
              <a:t>bilimlarning</a:t>
            </a:r>
            <a:r>
              <a:rPr lang="en-US" sz="3200" dirty="0">
                <a:solidFill>
                  <a:srgbClr val="000000"/>
                </a:solidFill>
              </a:rPr>
              <a:t> </a:t>
            </a:r>
            <a:r>
              <a:rPr lang="en-US" sz="3200" dirty="0" err="1">
                <a:solidFill>
                  <a:srgbClr val="000000"/>
                </a:solidFill>
              </a:rPr>
              <a:t>tarkib</a:t>
            </a:r>
            <a:r>
              <a:rPr lang="en-US" sz="3200" dirty="0">
                <a:solidFill>
                  <a:srgbClr val="000000"/>
                </a:solidFill>
              </a:rPr>
              <a:t> </a:t>
            </a:r>
            <a:r>
              <a:rPr lang="en-US" sz="3200" dirty="0" err="1" smtClean="0">
                <a:solidFill>
                  <a:srgbClr val="000000"/>
                </a:solidFill>
              </a:rPr>
              <a:t>topganligi</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a:t>
            </a:r>
            <a:r>
              <a:rPr lang="en-US" sz="3200" dirty="0" err="1" smtClean="0">
                <a:solidFill>
                  <a:srgbClr val="000000"/>
                </a:solidFill>
              </a:rPr>
              <a:t>estetik</a:t>
            </a:r>
            <a:r>
              <a:rPr lang="en-US" sz="3200" dirty="0" smtClean="0">
                <a:solidFill>
                  <a:srgbClr val="000000"/>
                </a:solidFill>
              </a:rPr>
              <a:t> </a:t>
            </a:r>
            <a:r>
              <a:rPr lang="en-US" sz="3200" dirty="0" err="1">
                <a:solidFill>
                  <a:srgbClr val="000000"/>
                </a:solidFill>
              </a:rPr>
              <a:t>madaniyatning</a:t>
            </a:r>
            <a:r>
              <a:rPr lang="en-US" sz="3200" dirty="0">
                <a:solidFill>
                  <a:srgbClr val="000000"/>
                </a:solidFill>
              </a:rPr>
              <a:t> </a:t>
            </a:r>
            <a:r>
              <a:rPr lang="en-US" sz="3200" dirty="0" err="1">
                <a:solidFill>
                  <a:srgbClr val="000000"/>
                </a:solidFill>
              </a:rPr>
              <a:t>tarbiyalanganligi</a:t>
            </a:r>
            <a:r>
              <a:rPr lang="en-US" sz="3200" dirty="0">
                <a:solidFill>
                  <a:srgbClr val="000000"/>
                </a:solidFill>
              </a:rPr>
              <a:t>;</a:t>
            </a:r>
            <a:br>
              <a:rPr lang="en-US" sz="3200" dirty="0">
                <a:solidFill>
                  <a:srgbClr val="000000"/>
                </a:solidFill>
              </a:rPr>
            </a:br>
            <a:r>
              <a:rPr lang="en-US" sz="3200" dirty="0" smtClean="0">
                <a:solidFill>
                  <a:srgbClr val="000000"/>
                </a:solidFill>
              </a:rPr>
              <a:t>-</a:t>
            </a:r>
            <a:r>
              <a:rPr lang="pt-BR" sz="3200" dirty="0" smtClean="0">
                <a:solidFill>
                  <a:srgbClr val="000000"/>
                </a:solidFill>
              </a:rPr>
              <a:t>estetik </a:t>
            </a:r>
            <a:r>
              <a:rPr lang="pt-BR" sz="3200" dirty="0">
                <a:solidFill>
                  <a:srgbClr val="000000"/>
                </a:solidFill>
              </a:rPr>
              <a:t>v a madaniy meros namunalaridan </a:t>
            </a:r>
            <a:r>
              <a:rPr lang="pt-BR" sz="3200" dirty="0" smtClean="0">
                <a:solidFill>
                  <a:srgbClr val="000000"/>
                </a:solidFill>
              </a:rPr>
              <a:t>-xabardor bo’lish;</a:t>
            </a:r>
            <a:r>
              <a:rPr lang="pt-BR" sz="3200" dirty="0">
                <a:solidFill>
                  <a:srgbClr val="000000"/>
                </a:solidFill>
              </a:rPr>
              <a:t> </a:t>
            </a:r>
            <a:br>
              <a:rPr lang="pt-BR" sz="3200" dirty="0">
                <a:solidFill>
                  <a:srgbClr val="000000"/>
                </a:solidFill>
              </a:rPr>
            </a:br>
            <a:r>
              <a:rPr lang="pt-BR" sz="3200" dirty="0" smtClean="0">
                <a:solidFill>
                  <a:srgbClr val="000000"/>
                </a:solidFill>
              </a:rPr>
              <a:t>-</a:t>
            </a:r>
            <a:r>
              <a:rPr lang="en-US" sz="3200" dirty="0" err="1" smtClean="0">
                <a:solidFill>
                  <a:srgbClr val="000000"/>
                </a:solidFill>
              </a:rPr>
              <a:t>estetik</a:t>
            </a:r>
            <a:r>
              <a:rPr lang="en-US" sz="3200" dirty="0" smtClean="0">
                <a:solidFill>
                  <a:srgbClr val="000000"/>
                </a:solidFill>
              </a:rPr>
              <a:t> </a:t>
            </a:r>
            <a:r>
              <a:rPr lang="en-US" sz="3200" dirty="0" err="1">
                <a:solidFill>
                  <a:srgbClr val="000000"/>
                </a:solidFill>
              </a:rPr>
              <a:t>tuyg'uning</a:t>
            </a:r>
            <a:r>
              <a:rPr lang="en-US" sz="3200" dirty="0">
                <a:solidFill>
                  <a:srgbClr val="000000"/>
                </a:solidFill>
              </a:rPr>
              <a:t> </a:t>
            </a:r>
            <a:r>
              <a:rPr lang="en-US" sz="3200" dirty="0" err="1" smtClean="0">
                <a:solidFill>
                  <a:srgbClr val="000000"/>
                </a:solidFill>
              </a:rPr>
              <a:t>rivojlanganligi</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a:t>
            </a:r>
            <a:r>
              <a:rPr lang="en-US" sz="3200" dirty="0" err="1" smtClean="0">
                <a:solidFill>
                  <a:srgbClr val="000000"/>
                </a:solidFill>
              </a:rPr>
              <a:t>ijtimoiy</a:t>
            </a:r>
            <a:r>
              <a:rPr lang="en-US" sz="3200" dirty="0" smtClean="0">
                <a:solidFill>
                  <a:srgbClr val="000000"/>
                </a:solidFill>
              </a:rPr>
              <a:t> </a:t>
            </a:r>
            <a:r>
              <a:rPr lang="en-US" sz="3200" dirty="0" err="1">
                <a:solidFill>
                  <a:srgbClr val="000000"/>
                </a:solidFill>
              </a:rPr>
              <a:t>hayot</a:t>
            </a:r>
            <a:r>
              <a:rPr lang="en-US" sz="3200" dirty="0">
                <a:solidFill>
                  <a:srgbClr val="000000"/>
                </a:solidFill>
              </a:rPr>
              <a:t>, </a:t>
            </a:r>
            <a:r>
              <a:rPr lang="en-US" sz="3200" dirty="0" err="1">
                <a:solidFill>
                  <a:srgbClr val="000000"/>
                </a:solidFill>
              </a:rPr>
              <a:t>tabiat</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go'zalliklarini</a:t>
            </a:r>
            <a:r>
              <a:rPr lang="en-US" sz="3200" dirty="0">
                <a:solidFill>
                  <a:srgbClr val="000000"/>
                </a:solidFill>
              </a:rPr>
              <a:t> his </a:t>
            </a:r>
            <a:r>
              <a:rPr lang="en-US" sz="3200" dirty="0" err="1" smtClean="0">
                <a:solidFill>
                  <a:srgbClr val="000000"/>
                </a:solidFill>
              </a:rPr>
              <a:t>etish</a:t>
            </a:r>
            <a:r>
              <a:rPr lang="en-US" sz="3200" dirty="0" smtClean="0">
                <a:solidFill>
                  <a:srgbClr val="000000"/>
                </a:solidFill>
              </a:rPr>
              <a:t>;</a:t>
            </a:r>
            <a:br>
              <a:rPr lang="en-US" sz="3200" dirty="0" smtClean="0">
                <a:solidFill>
                  <a:srgbClr val="000000"/>
                </a:solidFill>
              </a:rPr>
            </a:br>
            <a:r>
              <a:rPr lang="en-US" sz="3200" dirty="0" smtClean="0">
                <a:solidFill>
                  <a:srgbClr val="000000"/>
                </a:solidFill>
              </a:rPr>
              <a:t>-</a:t>
            </a:r>
            <a:r>
              <a:rPr lang="en-US" sz="3200" dirty="0" err="1" smtClean="0">
                <a:solidFill>
                  <a:srgbClr val="000000"/>
                </a:solidFill>
              </a:rPr>
              <a:t>go'zallikka</a:t>
            </a:r>
            <a:r>
              <a:rPr lang="en-US" sz="3200" dirty="0" smtClean="0">
                <a:solidFill>
                  <a:srgbClr val="000000"/>
                </a:solidFill>
              </a:rPr>
              <a:t> </a:t>
            </a:r>
            <a:r>
              <a:rPr lang="en-US" sz="3200" dirty="0" err="1">
                <a:solidFill>
                  <a:srgbClr val="000000"/>
                </a:solidFill>
              </a:rPr>
              <a:t>intilish</a:t>
            </a:r>
            <a:r>
              <a:rPr lang="en-US" sz="3200" dirty="0">
                <a:solidFill>
                  <a:srgbClr val="000000"/>
                </a:solidFill>
              </a:rPr>
              <a:t> </a:t>
            </a:r>
            <a:r>
              <a:rPr lang="en-US" sz="3200" dirty="0" err="1">
                <a:solidFill>
                  <a:srgbClr val="000000"/>
                </a:solidFill>
              </a:rPr>
              <a:t>ehtiyojining</a:t>
            </a:r>
            <a:r>
              <a:rPr lang="en-US" sz="3200" dirty="0">
                <a:solidFill>
                  <a:srgbClr val="000000"/>
                </a:solidFill>
              </a:rPr>
              <a:t> </a:t>
            </a:r>
            <a:r>
              <a:rPr lang="en-US" sz="3200" dirty="0" err="1" smtClean="0">
                <a:solidFill>
                  <a:srgbClr val="000000"/>
                </a:solidFill>
              </a:rPr>
              <a:t>rivojlanganligi</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a:t>
            </a:r>
            <a:r>
              <a:rPr lang="en-US" sz="3200" dirty="0" err="1" smtClean="0">
                <a:solidFill>
                  <a:srgbClr val="000000"/>
                </a:solidFill>
              </a:rPr>
              <a:t>estetik</a:t>
            </a:r>
            <a:r>
              <a:rPr lang="en-US" sz="3200" dirty="0" smtClean="0">
                <a:solidFill>
                  <a:srgbClr val="000000"/>
                </a:solidFill>
              </a:rPr>
              <a:t> </a:t>
            </a:r>
            <a:r>
              <a:rPr lang="en-US" sz="3200" dirty="0" err="1">
                <a:solidFill>
                  <a:srgbClr val="000000"/>
                </a:solidFill>
              </a:rPr>
              <a:t>idealning</a:t>
            </a:r>
            <a:r>
              <a:rPr lang="en-US" sz="3200" dirty="0">
                <a:solidFill>
                  <a:srgbClr val="000000"/>
                </a:solidFill>
              </a:rPr>
              <a:t> </a:t>
            </a:r>
            <a:r>
              <a:rPr lang="en-US" sz="3200" dirty="0" err="1" smtClean="0">
                <a:solidFill>
                  <a:srgbClr val="000000"/>
                </a:solidFill>
              </a:rPr>
              <a:t>shakllanganligi</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9366550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04" y="332656"/>
            <a:ext cx="8305800" cy="1143000"/>
          </a:xfrm>
        </p:spPr>
        <p:txBody>
          <a:bodyPr>
            <a:normAutofit/>
          </a:bodyPr>
          <a:lstStyle/>
          <a:p>
            <a:r>
              <a:rPr lang="pt-BR" sz="3600" dirty="0">
                <a:solidFill>
                  <a:schemeClr val="tx1"/>
                </a:solidFill>
              </a:rPr>
              <a:t>Yoshlarni </a:t>
            </a:r>
            <a:r>
              <a:rPr lang="pt-BR" sz="3600" dirty="0" smtClean="0">
                <a:solidFill>
                  <a:schemeClr val="tx1"/>
                </a:solidFill>
              </a:rPr>
              <a:t>jismoniy tarbiyasi</a:t>
            </a:r>
            <a:endParaRPr lang="ru-RU" sz="3600" dirty="0">
              <a:solidFill>
                <a:schemeClr val="tx1"/>
              </a:solidFill>
            </a:endParaRPr>
          </a:p>
        </p:txBody>
      </p:sp>
      <p:sp>
        <p:nvSpPr>
          <p:cNvPr id="3" name="Прямоугольник 2"/>
          <p:cNvSpPr/>
          <p:nvPr/>
        </p:nvSpPr>
        <p:spPr>
          <a:xfrm>
            <a:off x="241292" y="1628800"/>
            <a:ext cx="8694712" cy="1815882"/>
          </a:xfrm>
          <a:prstGeom prst="rect">
            <a:avLst/>
          </a:prstGeom>
        </p:spPr>
        <p:txBody>
          <a:bodyPr wrap="square">
            <a:spAutoFit/>
          </a:bodyPr>
          <a:lstStyle/>
          <a:p>
            <a:pPr algn="just"/>
            <a:r>
              <a:rPr lang="en-US" sz="2800" dirty="0" err="1">
                <a:solidFill>
                  <a:srgbClr val="000000"/>
                </a:solidFill>
                <a:latin typeface="+mj-lt"/>
              </a:rPr>
              <a:t>Jismoniy</a:t>
            </a:r>
            <a:r>
              <a:rPr lang="en-US" sz="2800" dirty="0">
                <a:solidFill>
                  <a:srgbClr val="000000"/>
                </a:solidFill>
                <a:latin typeface="+mj-lt"/>
              </a:rPr>
              <a:t> </a:t>
            </a:r>
            <a:r>
              <a:rPr lang="en-US" sz="2800" dirty="0" err="1">
                <a:solidFill>
                  <a:srgbClr val="000000"/>
                </a:solidFill>
                <a:latin typeface="+mj-lt"/>
              </a:rPr>
              <a:t>tarbiya</a:t>
            </a:r>
            <a:r>
              <a:rPr lang="en-US" sz="2800" dirty="0">
                <a:solidFill>
                  <a:srgbClr val="000000"/>
                </a:solidFill>
                <a:latin typeface="+mj-lt"/>
              </a:rPr>
              <a:t> — b u </a:t>
            </a:r>
            <a:r>
              <a:rPr lang="en-US" sz="2800" dirty="0" err="1">
                <a:solidFill>
                  <a:srgbClr val="000000"/>
                </a:solidFill>
                <a:latin typeface="+mj-lt"/>
              </a:rPr>
              <a:t>sog'lom</a:t>
            </a:r>
            <a:r>
              <a:rPr lang="en-US" sz="2800" dirty="0">
                <a:solidFill>
                  <a:srgbClr val="000000"/>
                </a:solidFill>
                <a:latin typeface="+mj-lt"/>
              </a:rPr>
              <a:t> </a:t>
            </a:r>
            <a:r>
              <a:rPr lang="en-US" sz="2800" dirty="0" err="1">
                <a:solidFill>
                  <a:srgbClr val="000000"/>
                </a:solidFill>
                <a:latin typeface="+mj-lt"/>
              </a:rPr>
              <a:t>tunnush</a:t>
            </a:r>
            <a:r>
              <a:rPr lang="en-US" sz="2800" dirty="0">
                <a:solidFill>
                  <a:srgbClr val="000000"/>
                </a:solidFill>
                <a:latin typeface="+mj-lt"/>
              </a:rPr>
              <a:t> </a:t>
            </a:r>
            <a:r>
              <a:rPr lang="en-US" sz="2800" dirty="0" err="1">
                <a:solidFill>
                  <a:srgbClr val="000000"/>
                </a:solidFill>
                <a:latin typeface="+mj-lt"/>
              </a:rPr>
              <a:t>tarzini</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a:solidFill>
                  <a:srgbClr val="000000"/>
                </a:solidFill>
                <a:latin typeface="+mj-lt"/>
              </a:rPr>
              <a:t>gigiyenik</a:t>
            </a:r>
            <a:r>
              <a:rPr lang="en-US" sz="2800" dirty="0">
                <a:solidFill>
                  <a:srgbClr val="000000"/>
                </a:solidFill>
                <a:latin typeface="+mj-lt"/>
              </a:rPr>
              <a:t> </a:t>
            </a:r>
            <a:r>
              <a:rPr lang="en-US" sz="2800" dirty="0" err="1" smtClean="0">
                <a:solidFill>
                  <a:srgbClr val="000000"/>
                </a:solidFill>
                <a:latin typeface="+mj-lt"/>
              </a:rPr>
              <a:t>ko'nikmalarni</a:t>
            </a:r>
            <a:r>
              <a:rPr lang="en-US" sz="2800" dirty="0">
                <a:solidFill>
                  <a:srgbClr val="000000"/>
                </a:solidFill>
                <a:latin typeface="+mj-lt"/>
              </a:rPr>
              <a:t> </a:t>
            </a:r>
            <a:r>
              <a:rPr lang="en-US" sz="2800" dirty="0" err="1" smtClean="0">
                <a:solidFill>
                  <a:srgbClr val="000000"/>
                </a:solidFill>
                <a:latin typeface="+mj-lt"/>
              </a:rPr>
              <a:t>shakllantirishga</a:t>
            </a:r>
            <a:r>
              <a:rPr lang="en-US" sz="2800" dirty="0">
                <a:solidFill>
                  <a:srgbClr val="000000"/>
                </a:solidFill>
                <a:latin typeface="+mj-lt"/>
              </a:rPr>
              <a:t>, </a:t>
            </a:r>
            <a:r>
              <a:rPr lang="en-US" sz="2800" dirty="0" err="1">
                <a:solidFill>
                  <a:srgbClr val="000000"/>
                </a:solidFill>
                <a:latin typeface="+mj-lt"/>
              </a:rPr>
              <a:t>salomatlik</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a:solidFill>
                  <a:srgbClr val="000000"/>
                </a:solidFill>
                <a:latin typeface="+mj-lt"/>
              </a:rPr>
              <a:t>jismoniy</a:t>
            </a:r>
            <a:r>
              <a:rPr lang="en-US" sz="2800" dirty="0">
                <a:solidFill>
                  <a:srgbClr val="000000"/>
                </a:solidFill>
                <a:latin typeface="+mj-lt"/>
              </a:rPr>
              <a:t> </a:t>
            </a:r>
            <a:r>
              <a:rPr lang="en-US" sz="2800" dirty="0" err="1">
                <a:solidFill>
                  <a:srgbClr val="000000"/>
                </a:solidFill>
                <a:latin typeface="+mj-lt"/>
              </a:rPr>
              <a:t>kuchlarni</a:t>
            </a:r>
            <a:r>
              <a:rPr lang="en-US" sz="2800" dirty="0">
                <a:solidFill>
                  <a:srgbClr val="000000"/>
                </a:solidFill>
                <a:latin typeface="+mj-lt"/>
              </a:rPr>
              <a:t> </a:t>
            </a:r>
            <a:r>
              <a:rPr lang="en-US" sz="2800" dirty="0" err="1" smtClean="0">
                <a:solidFill>
                  <a:srgbClr val="000000"/>
                </a:solidFill>
                <a:latin typeface="+mj-lt"/>
              </a:rPr>
              <a:t>rivojlantirishga</a:t>
            </a:r>
            <a:r>
              <a:rPr lang="en-US" sz="2800" dirty="0">
                <a:solidFill>
                  <a:srgbClr val="000000"/>
                </a:solidFill>
                <a:latin typeface="+mj-lt"/>
              </a:rPr>
              <a:t> </a:t>
            </a:r>
            <a:r>
              <a:rPr lang="en-US" sz="2800" dirty="0" err="1" smtClean="0">
                <a:solidFill>
                  <a:srgbClr val="000000"/>
                </a:solidFill>
                <a:latin typeface="+mj-lt"/>
              </a:rPr>
              <a:t>yo'naltirilgan</a:t>
            </a:r>
            <a:r>
              <a:rPr lang="en-US" sz="2800" dirty="0">
                <a:solidFill>
                  <a:srgbClr val="000000"/>
                </a:solidFill>
                <a:latin typeface="+mj-lt"/>
              </a:rPr>
              <a:t>, </a:t>
            </a:r>
            <a:r>
              <a:rPr lang="en-US" sz="2800" dirty="0" err="1">
                <a:solidFill>
                  <a:srgbClr val="000000"/>
                </a:solidFill>
                <a:latin typeface="+mj-lt"/>
              </a:rPr>
              <a:t>sog'lomlashtirish</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smtClean="0">
                <a:solidFill>
                  <a:srgbClr val="000000"/>
                </a:solidFill>
                <a:latin typeface="+mj-lt"/>
              </a:rPr>
              <a:t>bilish</a:t>
            </a:r>
            <a:r>
              <a:rPr lang="en-US" sz="2800" dirty="0" smtClean="0">
                <a:solidFill>
                  <a:srgbClr val="000000"/>
                </a:solidFill>
                <a:latin typeface="+mj-lt"/>
              </a:rPr>
              <a:t> </a:t>
            </a:r>
            <a:r>
              <a:rPr lang="en-US" sz="2800" dirty="0" err="1" smtClean="0">
                <a:solidFill>
                  <a:srgbClr val="000000"/>
                </a:solidFill>
                <a:latin typeface="+mj-lt"/>
              </a:rPr>
              <a:t>faoliyatlarini</a:t>
            </a:r>
            <a:r>
              <a:rPr lang="en-US" sz="2800" dirty="0" smtClean="0">
                <a:solidFill>
                  <a:srgbClr val="000000"/>
                </a:solidFill>
                <a:latin typeface="+mj-lt"/>
              </a:rPr>
              <a:t> </a:t>
            </a:r>
            <a:r>
              <a:rPr lang="en-US" sz="2800" dirty="0" err="1">
                <a:solidFill>
                  <a:srgbClr val="000000"/>
                </a:solidFill>
                <a:latin typeface="+mj-lt"/>
              </a:rPr>
              <a:t>taslikil</a:t>
            </a:r>
            <a:r>
              <a:rPr lang="en-US" sz="2800" dirty="0">
                <a:solidFill>
                  <a:srgbClr val="000000"/>
                </a:solidFill>
                <a:latin typeface="+mj-lt"/>
              </a:rPr>
              <a:t> </a:t>
            </a:r>
            <a:r>
              <a:rPr lang="en-US" sz="2800" dirty="0" err="1">
                <a:solidFill>
                  <a:srgbClr val="000000"/>
                </a:solidFill>
                <a:latin typeface="+mj-lt"/>
              </a:rPr>
              <a:t>etish</a:t>
            </a:r>
            <a:r>
              <a:rPr lang="en-US" sz="2800" dirty="0">
                <a:solidFill>
                  <a:srgbClr val="000000"/>
                </a:solidFill>
                <a:latin typeface="+mj-lt"/>
              </a:rPr>
              <a:t> </a:t>
            </a:r>
            <a:r>
              <a:rPr lang="en-US" sz="2800" dirty="0" err="1">
                <a:solidFill>
                  <a:srgbClr val="000000"/>
                </a:solidFill>
                <a:latin typeface="+mj-lt"/>
              </a:rPr>
              <a:t>jarayoni</a:t>
            </a:r>
            <a:r>
              <a:rPr lang="en-US" sz="2800" dirty="0">
                <a:solidFill>
                  <a:srgbClr val="000000"/>
                </a:solidFill>
                <a:latin typeface="+mj-lt"/>
              </a:rPr>
              <a:t>.</a:t>
            </a:r>
            <a:endParaRPr lang="ru-RU" sz="2800" dirty="0">
              <a:solidFill>
                <a:srgbClr val="000000"/>
              </a:solidFill>
              <a:latin typeface="+mj-lt"/>
            </a:endParaRPr>
          </a:p>
        </p:txBody>
      </p:sp>
      <p:pic>
        <p:nvPicPr>
          <p:cNvPr id="3074" name="Picture 2" descr="D:\My Documents (Maruf)\UUOOI 2017 LECTURES\LECTURES redit\shutterstock_1922858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444682"/>
            <a:ext cx="3456384" cy="345638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My Documents (Maruf)\UUOOI 2017 LECTURES\LECTURES redit\Jf;fhjk;sfdbkdfl'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454373"/>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34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509120"/>
            <a:ext cx="8712968" cy="1143000"/>
          </a:xfrm>
        </p:spPr>
        <p:txBody>
          <a:bodyPr>
            <a:noAutofit/>
          </a:bodyPr>
          <a:lstStyle/>
          <a:p>
            <a:r>
              <a:rPr lang="en-US" sz="3200" dirty="0" err="1" smtClean="0">
                <a:solidFill>
                  <a:srgbClr val="000000"/>
                </a:solidFill>
              </a:rPr>
              <a:t>Ya'ni</a:t>
            </a:r>
            <a:r>
              <a:rPr lang="en-US" sz="3200" dirty="0">
                <a:solidFill>
                  <a:srgbClr val="000000"/>
                </a:solidFill>
              </a:rPr>
              <a:t>:</a:t>
            </a:r>
            <a:br>
              <a:rPr lang="en-US" sz="3200" dirty="0">
                <a:solidFill>
                  <a:srgbClr val="000000"/>
                </a:solidFill>
              </a:rPr>
            </a:br>
            <a:r>
              <a:rPr lang="en-US" sz="3200" b="1" dirty="0">
                <a:solidFill>
                  <a:srgbClr val="000000"/>
                </a:solidFill>
              </a:rPr>
              <a:t>1. </a:t>
            </a:r>
            <a:r>
              <a:rPr lang="en-US" sz="3200" dirty="0" err="1">
                <a:solidFill>
                  <a:srgbClr val="000000"/>
                </a:solidFill>
              </a:rPr>
              <a:t>Umumiy</a:t>
            </a:r>
            <a:r>
              <a:rPr lang="en-US" sz="3200" dirty="0">
                <a:solidFill>
                  <a:srgbClr val="000000"/>
                </a:solidFill>
              </a:rPr>
              <a:t> </a:t>
            </a:r>
            <a:r>
              <a:rPr lang="en-US" sz="3200" dirty="0" err="1">
                <a:solidFill>
                  <a:srgbClr val="000000"/>
                </a:solidFill>
              </a:rPr>
              <a:t>o'rta</a:t>
            </a:r>
            <a:r>
              <a:rPr lang="en-US" sz="3200" dirty="0">
                <a:solidFill>
                  <a:srgbClr val="000000"/>
                </a:solidFill>
              </a:rPr>
              <a:t> t a ' l </a:t>
            </a:r>
            <a:r>
              <a:rPr lang="en-US" sz="3200" dirty="0" err="1">
                <a:solidFill>
                  <a:srgbClr val="000000"/>
                </a:solidFill>
              </a:rPr>
              <a:t>im</a:t>
            </a:r>
            <a:r>
              <a:rPr lang="en-US" sz="3200" dirty="0">
                <a:solidFill>
                  <a:srgbClr val="000000"/>
                </a:solidFill>
              </a:rPr>
              <a:t> </a:t>
            </a:r>
            <a:r>
              <a:rPr lang="en-US" sz="3200" dirty="0" err="1">
                <a:solidFill>
                  <a:srgbClr val="000000"/>
                </a:solidFill>
              </a:rPr>
              <a:t>maktablari</a:t>
            </a:r>
            <a:r>
              <a:rPr lang="en-US" sz="3200" dirty="0">
                <a:solidFill>
                  <a:srgbClr val="000000"/>
                </a:solidFill>
              </a:rPr>
              <a:t> </a:t>
            </a:r>
            <a:r>
              <a:rPr lang="en-US" sz="3200" dirty="0" err="1">
                <a:solidFill>
                  <a:srgbClr val="000000"/>
                </a:solidFill>
              </a:rPr>
              <a:t>o'quvchilar</a:t>
            </a:r>
            <a:r>
              <a:rPr lang="en-US" sz="3200" dirty="0">
                <a:solidFill>
                  <a:srgbClr val="000000"/>
                </a:solidFill>
              </a:rPr>
              <a:t> </a:t>
            </a:r>
            <a:r>
              <a:rPr lang="en-US" sz="3200" dirty="0" err="1">
                <a:solidFill>
                  <a:srgbClr val="000000"/>
                </a:solidFill>
              </a:rPr>
              <a:t>o'rtasida</a:t>
            </a:r>
            <a:r>
              <a:rPr lang="en-US" sz="3200" dirty="0">
                <a:solidFill>
                  <a:srgbClr val="000000"/>
                </a:solidFill>
              </a:rPr>
              <a:t> ≪</a:t>
            </a:r>
            <a:r>
              <a:rPr lang="en-US" sz="3200" dirty="0" err="1" smtClean="0">
                <a:solidFill>
                  <a:srgbClr val="000000"/>
                </a:solidFill>
              </a:rPr>
              <a:t>Umid</a:t>
            </a:r>
            <a:r>
              <a:rPr lang="en-US" sz="3200" dirty="0">
                <a:solidFill>
                  <a:srgbClr val="000000"/>
                </a:solidFill>
              </a:rPr>
              <a:t> </a:t>
            </a:r>
            <a:r>
              <a:rPr lang="en-US" sz="3200" dirty="0" err="1" smtClean="0">
                <a:solidFill>
                  <a:srgbClr val="000000"/>
                </a:solidFill>
              </a:rPr>
              <a:t>nihollari</a:t>
            </a:r>
            <a:r>
              <a:rPr lang="en-US" sz="3200" dirty="0">
                <a:solidFill>
                  <a:srgbClr val="000000"/>
                </a:solidFill>
              </a:rPr>
              <a:t>≫ sport </a:t>
            </a:r>
            <a:r>
              <a:rPr lang="en-US" sz="3200" dirty="0" err="1">
                <a:solidFill>
                  <a:srgbClr val="000000"/>
                </a:solidFill>
              </a:rPr>
              <a:t>musobaqasi</a:t>
            </a:r>
            <a:r>
              <a:rPr lang="en-US" sz="3200" dirty="0">
                <a:solidFill>
                  <a:srgbClr val="000000"/>
                </a:solidFill>
              </a:rPr>
              <a:t> </a:t>
            </a:r>
            <a:r>
              <a:rPr lang="en-US" sz="3200" dirty="0" err="1" smtClean="0">
                <a:solidFill>
                  <a:srgbClr val="000000"/>
                </a:solidFill>
              </a:rPr>
              <a:t>tashkil</a:t>
            </a:r>
            <a:r>
              <a:rPr lang="en-US" sz="3200" dirty="0" smtClean="0">
                <a:solidFill>
                  <a:srgbClr val="000000"/>
                </a:solidFill>
              </a:rPr>
              <a:t> </a:t>
            </a:r>
            <a:r>
              <a:rPr lang="en-US" sz="3200" dirty="0" err="1">
                <a:solidFill>
                  <a:srgbClr val="000000"/>
                </a:solidFill>
              </a:rPr>
              <a:t>etiladi</a:t>
            </a:r>
            <a:r>
              <a:rPr lang="en-US" sz="3200" dirty="0">
                <a:solidFill>
                  <a:srgbClr val="000000"/>
                </a:solidFill>
              </a:rPr>
              <a:t>.</a:t>
            </a:r>
            <a:br>
              <a:rPr lang="en-US" sz="3200" dirty="0">
                <a:solidFill>
                  <a:srgbClr val="000000"/>
                </a:solidFill>
              </a:rPr>
            </a:br>
            <a:r>
              <a:rPr lang="en-US" sz="3200" b="1" dirty="0">
                <a:solidFill>
                  <a:srgbClr val="000000"/>
                </a:solidFill>
              </a:rPr>
              <a:t>2. </a:t>
            </a:r>
            <a:r>
              <a:rPr lang="en-US" sz="3200" dirty="0" err="1">
                <a:solidFill>
                  <a:srgbClr val="000000"/>
                </a:solidFill>
              </a:rPr>
              <a:t>O'rta</a:t>
            </a:r>
            <a:r>
              <a:rPr lang="en-US" sz="3200" dirty="0">
                <a:solidFill>
                  <a:srgbClr val="000000"/>
                </a:solidFill>
              </a:rPr>
              <a:t> </a:t>
            </a:r>
            <a:r>
              <a:rPr lang="en-US" sz="3200" dirty="0" err="1">
                <a:solidFill>
                  <a:srgbClr val="000000"/>
                </a:solidFill>
              </a:rPr>
              <a:t>maxsus</a:t>
            </a:r>
            <a:r>
              <a:rPr lang="en-US" sz="3200" dirty="0">
                <a:solidFill>
                  <a:srgbClr val="000000"/>
                </a:solidFill>
              </a:rPr>
              <a:t> </a:t>
            </a:r>
            <a:r>
              <a:rPr lang="en-US" sz="3200" dirty="0" err="1">
                <a:solidFill>
                  <a:srgbClr val="000000"/>
                </a:solidFill>
              </a:rPr>
              <a:t>kasb-hunar</a:t>
            </a:r>
            <a:r>
              <a:rPr lang="en-US" sz="3200" dirty="0">
                <a:solidFill>
                  <a:srgbClr val="000000"/>
                </a:solidFill>
              </a:rPr>
              <a:t> </a:t>
            </a:r>
            <a:r>
              <a:rPr lang="en-US" sz="3200" dirty="0" err="1" smtClean="0">
                <a:solidFill>
                  <a:srgbClr val="000000"/>
                </a:solidFill>
              </a:rPr>
              <a:t>ta'limi</a:t>
            </a:r>
            <a:r>
              <a:rPr lang="en-US" sz="3200" dirty="0">
                <a:solidFill>
                  <a:srgbClr val="000000"/>
                </a:solidFill>
              </a:rPr>
              <a:t> </a:t>
            </a:r>
            <a:r>
              <a:rPr lang="en-US" sz="3200" dirty="0" err="1" smtClean="0">
                <a:solidFill>
                  <a:srgbClr val="000000"/>
                </a:solidFill>
              </a:rPr>
              <a:t>muassasalarining</a:t>
            </a:r>
            <a:r>
              <a:rPr lang="en-US" sz="3200" dirty="0" smtClean="0">
                <a:solidFill>
                  <a:srgbClr val="000000"/>
                </a:solidFill>
              </a:rPr>
              <a:t> </a:t>
            </a:r>
            <a:r>
              <a:rPr lang="en-US" sz="3200" dirty="0" err="1" smtClean="0">
                <a:solidFill>
                  <a:srgbClr val="000000"/>
                </a:solidFill>
              </a:rPr>
              <a:t>o'quvchilari</a:t>
            </a:r>
            <a:r>
              <a:rPr lang="en-US" sz="3200" dirty="0">
                <a:solidFill>
                  <a:srgbClr val="000000"/>
                </a:solidFill>
              </a:rPr>
              <a:t> </a:t>
            </a:r>
            <a:r>
              <a:rPr lang="en-US" sz="3200" dirty="0" err="1" smtClean="0">
                <a:solidFill>
                  <a:srgbClr val="000000"/>
                </a:solidFill>
              </a:rPr>
              <a:t>o'rtasida</a:t>
            </a:r>
            <a:r>
              <a:rPr lang="en-US" sz="3200" dirty="0" smtClean="0">
                <a:solidFill>
                  <a:srgbClr val="000000"/>
                </a:solidFill>
              </a:rPr>
              <a:t> </a:t>
            </a:r>
            <a:r>
              <a:rPr lang="en-US" sz="3200" dirty="0">
                <a:solidFill>
                  <a:srgbClr val="000000"/>
                </a:solidFill>
              </a:rPr>
              <a:t>≪</a:t>
            </a:r>
            <a:r>
              <a:rPr lang="en-US" sz="3200" dirty="0" err="1">
                <a:solidFill>
                  <a:srgbClr val="000000"/>
                </a:solidFill>
              </a:rPr>
              <a:t>Barkamol</a:t>
            </a:r>
            <a:r>
              <a:rPr lang="en-US" sz="3200" dirty="0">
                <a:solidFill>
                  <a:srgbClr val="000000"/>
                </a:solidFill>
              </a:rPr>
              <a:t> </a:t>
            </a:r>
            <a:r>
              <a:rPr lang="en-US" sz="3200" dirty="0" err="1">
                <a:solidFill>
                  <a:srgbClr val="000000"/>
                </a:solidFill>
              </a:rPr>
              <a:t>avlod</a:t>
            </a:r>
            <a:r>
              <a:rPr lang="en-US" sz="3200" dirty="0">
                <a:solidFill>
                  <a:srgbClr val="000000"/>
                </a:solidFill>
              </a:rPr>
              <a:t>≫ sport </a:t>
            </a:r>
            <a:r>
              <a:rPr lang="en-US" sz="3200" dirty="0" err="1">
                <a:solidFill>
                  <a:srgbClr val="000000"/>
                </a:solidFill>
              </a:rPr>
              <a:t>musobaqasi</a:t>
            </a:r>
            <a:r>
              <a:rPr lang="en-US" sz="3200" dirty="0">
                <a:solidFill>
                  <a:srgbClr val="000000"/>
                </a:solidFill>
              </a:rPr>
              <a:t> </a:t>
            </a:r>
            <a:r>
              <a:rPr lang="en-US" sz="3200" dirty="0" err="1">
                <a:solidFill>
                  <a:srgbClr val="000000"/>
                </a:solidFill>
              </a:rPr>
              <a:t>taslikil</a:t>
            </a:r>
            <a:r>
              <a:rPr lang="en-US" sz="3200" dirty="0">
                <a:solidFill>
                  <a:srgbClr val="000000"/>
                </a:solidFill>
              </a:rPr>
              <a:t> </a:t>
            </a:r>
            <a:r>
              <a:rPr lang="en-US" sz="3200" dirty="0" err="1">
                <a:solidFill>
                  <a:srgbClr val="000000"/>
                </a:solidFill>
              </a:rPr>
              <a:t>etiladi</a:t>
            </a:r>
            <a:r>
              <a:rPr lang="en-US" sz="3200" dirty="0">
                <a:solidFill>
                  <a:srgbClr val="000000"/>
                </a:solidFill>
              </a:rPr>
              <a:t>.</a:t>
            </a:r>
            <a:br>
              <a:rPr lang="en-US" sz="3200" dirty="0">
                <a:solidFill>
                  <a:srgbClr val="000000"/>
                </a:solidFill>
              </a:rPr>
            </a:br>
            <a:r>
              <a:rPr lang="en-US" sz="3200" b="1" dirty="0">
                <a:solidFill>
                  <a:srgbClr val="000000"/>
                </a:solidFill>
              </a:rPr>
              <a:t>3. </a:t>
            </a:r>
            <a:r>
              <a:rPr lang="en-US" sz="3200" dirty="0" err="1">
                <a:solidFill>
                  <a:srgbClr val="000000"/>
                </a:solidFill>
              </a:rPr>
              <a:t>Oliy</a:t>
            </a:r>
            <a:r>
              <a:rPr lang="en-US" sz="3200" dirty="0">
                <a:solidFill>
                  <a:srgbClr val="000000"/>
                </a:solidFill>
              </a:rPr>
              <a:t> </a:t>
            </a:r>
            <a:r>
              <a:rPr lang="en-US" sz="3200" dirty="0" err="1">
                <a:solidFill>
                  <a:srgbClr val="000000"/>
                </a:solidFill>
              </a:rPr>
              <a:t>o'quv</a:t>
            </a:r>
            <a:r>
              <a:rPr lang="en-US" sz="3200" dirty="0">
                <a:solidFill>
                  <a:srgbClr val="000000"/>
                </a:solidFill>
              </a:rPr>
              <a:t> </a:t>
            </a:r>
            <a:r>
              <a:rPr lang="en-US" sz="3200" dirty="0" err="1">
                <a:solidFill>
                  <a:srgbClr val="000000"/>
                </a:solidFill>
              </a:rPr>
              <a:t>yurtlarining</a:t>
            </a:r>
            <a:r>
              <a:rPr lang="en-US" sz="3200" dirty="0">
                <a:solidFill>
                  <a:srgbClr val="000000"/>
                </a:solidFill>
              </a:rPr>
              <a:t> </a:t>
            </a:r>
            <a:r>
              <a:rPr lang="en-US" sz="3200" dirty="0" err="1">
                <a:solidFill>
                  <a:srgbClr val="000000"/>
                </a:solidFill>
              </a:rPr>
              <a:t>talabalari</a:t>
            </a:r>
            <a:r>
              <a:rPr lang="en-US" sz="3200" dirty="0">
                <a:solidFill>
                  <a:srgbClr val="000000"/>
                </a:solidFill>
              </a:rPr>
              <a:t> </a:t>
            </a:r>
            <a:r>
              <a:rPr lang="en-US" sz="3200" dirty="0" err="1">
                <a:solidFill>
                  <a:srgbClr val="000000"/>
                </a:solidFill>
              </a:rPr>
              <a:t>o'rtasida</a:t>
            </a:r>
            <a:r>
              <a:rPr lang="en-US" sz="3200" dirty="0">
                <a:solidFill>
                  <a:srgbClr val="000000"/>
                </a:solidFill>
              </a:rPr>
              <a:t> ≪</a:t>
            </a:r>
            <a:r>
              <a:rPr lang="en-US" sz="3200" dirty="0" err="1">
                <a:solidFill>
                  <a:srgbClr val="000000"/>
                </a:solidFill>
              </a:rPr>
              <a:t>Universiada</a:t>
            </a:r>
            <a:r>
              <a:rPr lang="en-US" sz="3200" dirty="0">
                <a:solidFill>
                  <a:srgbClr val="000000"/>
                </a:solidFill>
              </a:rPr>
              <a:t>≫ </a:t>
            </a:r>
            <a:r>
              <a:rPr lang="en-US" sz="3200" dirty="0" smtClean="0">
                <a:solidFill>
                  <a:srgbClr val="000000"/>
                </a:solidFill>
              </a:rPr>
              <a:t>sport </a:t>
            </a:r>
            <a:r>
              <a:rPr lang="en-US" sz="3200" dirty="0" err="1" smtClean="0">
                <a:solidFill>
                  <a:srgbClr val="000000"/>
                </a:solidFill>
              </a:rPr>
              <a:t>musobaqasi</a:t>
            </a:r>
            <a:r>
              <a:rPr lang="en-US" sz="3200" dirty="0" smtClean="0">
                <a:solidFill>
                  <a:srgbClr val="000000"/>
                </a:solidFill>
              </a:rPr>
              <a:t> </a:t>
            </a:r>
            <a:r>
              <a:rPr lang="en-US" sz="3200" dirty="0" err="1">
                <a:solidFill>
                  <a:srgbClr val="000000"/>
                </a:solidFill>
              </a:rPr>
              <a:t>taslikil</a:t>
            </a:r>
            <a:r>
              <a:rPr lang="en-US" sz="3200" dirty="0">
                <a:solidFill>
                  <a:srgbClr val="000000"/>
                </a:solidFill>
              </a:rPr>
              <a:t> </a:t>
            </a:r>
            <a:r>
              <a:rPr lang="en-US" sz="3200" dirty="0" err="1">
                <a:solidFill>
                  <a:srgbClr val="000000"/>
                </a:solidFill>
              </a:rPr>
              <a:t>etiladi</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41256071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789040"/>
            <a:ext cx="8568952" cy="1143000"/>
          </a:xfrm>
        </p:spPr>
        <p:txBody>
          <a:bodyPr>
            <a:noAutofit/>
          </a:bodyPr>
          <a:lstStyle/>
          <a:p>
            <a:r>
              <a:rPr lang="en-US" sz="3200" i="1" dirty="0" err="1">
                <a:solidFill>
                  <a:srgbClr val="000000"/>
                </a:solidFill>
              </a:rPr>
              <a:t>Jismoniy</a:t>
            </a:r>
            <a:r>
              <a:rPr lang="en-US" sz="3200" i="1" dirty="0">
                <a:solidFill>
                  <a:srgbClr val="000000"/>
                </a:solidFill>
              </a:rPr>
              <a:t> </a:t>
            </a:r>
            <a:r>
              <a:rPr lang="en-US" sz="3200" i="1" dirty="0" err="1">
                <a:solidFill>
                  <a:srgbClr val="000000"/>
                </a:solidFill>
              </a:rPr>
              <a:t>tarbiyani</a:t>
            </a:r>
            <a:r>
              <a:rPr lang="en-US" sz="3200" i="1" dirty="0">
                <a:solidFill>
                  <a:srgbClr val="000000"/>
                </a:solidFill>
              </a:rPr>
              <a:t> </a:t>
            </a:r>
            <a:r>
              <a:rPr lang="en-US" sz="3200" i="1" dirty="0" err="1" smtClean="0">
                <a:solidFill>
                  <a:srgbClr val="000000"/>
                </a:solidFill>
              </a:rPr>
              <a:t>tashkil</a:t>
            </a:r>
            <a:r>
              <a:rPr lang="en-US" sz="3200" i="1" dirty="0" smtClean="0">
                <a:solidFill>
                  <a:srgbClr val="000000"/>
                </a:solidFill>
              </a:rPr>
              <a:t> </a:t>
            </a:r>
            <a:r>
              <a:rPr lang="en-US" sz="3200" i="1" dirty="0" err="1">
                <a:solidFill>
                  <a:srgbClr val="000000"/>
                </a:solidFill>
              </a:rPr>
              <a:t>etish</a:t>
            </a:r>
            <a:r>
              <a:rPr lang="en-US" sz="3200" i="1" dirty="0">
                <a:solidFill>
                  <a:srgbClr val="000000"/>
                </a:solidFill>
              </a:rPr>
              <a:t> </a:t>
            </a:r>
            <a:r>
              <a:rPr lang="en-US" sz="3200" i="1" dirty="0" err="1">
                <a:solidFill>
                  <a:srgbClr val="000000"/>
                </a:solidFill>
              </a:rPr>
              <a:t>jarayonida</a:t>
            </a:r>
            <a:r>
              <a:rPr lang="en-US" sz="3200" i="1" dirty="0">
                <a:solidFill>
                  <a:srgbClr val="000000"/>
                </a:solidFill>
              </a:rPr>
              <a:t> </a:t>
            </a:r>
            <a:r>
              <a:rPr lang="en-US" sz="3200" i="1" dirty="0" err="1" smtClean="0">
                <a:solidFill>
                  <a:srgbClr val="000000"/>
                </a:solidFill>
              </a:rPr>
              <a:t>quyidagi</a:t>
            </a:r>
            <a:r>
              <a:rPr lang="en-US" sz="3200" i="1" dirty="0">
                <a:solidFill>
                  <a:srgbClr val="000000"/>
                </a:solidFill>
              </a:rPr>
              <a:t> </a:t>
            </a:r>
            <a:r>
              <a:rPr lang="en-US" sz="3200" i="1" dirty="0" err="1" smtClean="0">
                <a:solidFill>
                  <a:srgbClr val="000000"/>
                </a:solidFill>
              </a:rPr>
              <a:t>vazifalar</a:t>
            </a:r>
            <a:r>
              <a:rPr lang="en-US" sz="3200" i="1" dirty="0" smtClean="0">
                <a:solidFill>
                  <a:srgbClr val="000000"/>
                </a:solidFill>
              </a:rPr>
              <a:t> </a:t>
            </a:r>
            <a:r>
              <a:rPr lang="en-US" sz="3200" i="1" dirty="0" err="1" smtClean="0">
                <a:solidFill>
                  <a:srgbClr val="000000"/>
                </a:solidFill>
              </a:rPr>
              <a:t>hal</a:t>
            </a:r>
            <a:r>
              <a:rPr lang="en-US" sz="3200" i="1" dirty="0">
                <a:solidFill>
                  <a:srgbClr val="000000"/>
                </a:solidFill>
              </a:rPr>
              <a:t> </a:t>
            </a:r>
            <a:r>
              <a:rPr lang="en-US" sz="3200" i="1" dirty="0" err="1" smtClean="0">
                <a:solidFill>
                  <a:srgbClr val="000000"/>
                </a:solidFill>
              </a:rPr>
              <a:t>qilinadi</a:t>
            </a:r>
            <a:r>
              <a:rPr lang="en-US" sz="3200" i="1" dirty="0" smtClean="0">
                <a:solidFill>
                  <a:srgbClr val="000000"/>
                </a:solidFill>
              </a:rPr>
              <a:t>:</a:t>
            </a:r>
            <a:br>
              <a:rPr lang="en-US" sz="3200" i="1" dirty="0" smtClean="0">
                <a:solidFill>
                  <a:srgbClr val="000000"/>
                </a:solidFill>
              </a:rPr>
            </a:br>
            <a:r>
              <a:rPr lang="pt-BR" sz="3200" dirty="0" smtClean="0">
                <a:solidFill>
                  <a:srgbClr val="000000"/>
                </a:solidFill>
              </a:rPr>
              <a:t>- </a:t>
            </a:r>
            <a:r>
              <a:rPr lang="pt-BR" sz="3200" dirty="0">
                <a:solidFill>
                  <a:srgbClr val="000000"/>
                </a:solidFill>
              </a:rPr>
              <a:t>o'quvchilar </a:t>
            </a:r>
            <a:r>
              <a:rPr lang="pt-BR" sz="3200" dirty="0" smtClean="0">
                <a:solidFill>
                  <a:srgbClr val="000000"/>
                </a:solidFill>
              </a:rPr>
              <a:t>sog’lig’ini mustalikamlash, ularni jismonan </a:t>
            </a:r>
            <a:r>
              <a:rPr lang="pt-BR" sz="3200" dirty="0">
                <a:solidFill>
                  <a:srgbClr val="000000"/>
                </a:solidFill>
              </a:rPr>
              <a:t>rivojlantirish;</a:t>
            </a:r>
            <a:br>
              <a:rPr lang="pt-BR" sz="3200" dirty="0">
                <a:solidFill>
                  <a:srgbClr val="000000"/>
                </a:solidFill>
              </a:rPr>
            </a:br>
            <a:r>
              <a:rPr lang="en-US" sz="3200" dirty="0">
                <a:solidFill>
                  <a:srgbClr val="000000"/>
                </a:solidFill>
              </a:rPr>
              <a:t>- </a:t>
            </a:r>
            <a:r>
              <a:rPr lang="en-US" sz="3200" dirty="0" err="1">
                <a:solidFill>
                  <a:srgbClr val="000000"/>
                </a:solidFill>
              </a:rPr>
              <a:t>o'quvchilarning</a:t>
            </a:r>
            <a:r>
              <a:rPr lang="en-US" sz="3200" dirty="0">
                <a:solidFill>
                  <a:srgbClr val="000000"/>
                </a:solidFill>
              </a:rPr>
              <a:t> </a:t>
            </a:r>
            <a:r>
              <a:rPr lang="en-US" sz="3200" dirty="0" err="1">
                <a:solidFill>
                  <a:srgbClr val="000000"/>
                </a:solidFill>
              </a:rPr>
              <a:t>aqliy</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jismoniy</a:t>
            </a:r>
            <a:r>
              <a:rPr lang="en-US" sz="3200" dirty="0">
                <a:solidFill>
                  <a:srgbClr val="000000"/>
                </a:solidFill>
              </a:rPr>
              <a:t> </a:t>
            </a:r>
            <a:r>
              <a:rPr lang="en-US" sz="3200" dirty="0" err="1" smtClean="0">
                <a:solidFill>
                  <a:srgbClr val="000000"/>
                </a:solidFill>
              </a:rPr>
              <a:t>ish</a:t>
            </a:r>
            <a:r>
              <a:rPr lang="en-US" sz="3200" dirty="0">
                <a:solidFill>
                  <a:srgbClr val="000000"/>
                </a:solidFill>
              </a:rPr>
              <a:t> </a:t>
            </a:r>
            <a:r>
              <a:rPr lang="en-US" sz="3200" dirty="0" err="1" smtClean="0">
                <a:solidFill>
                  <a:srgbClr val="000000"/>
                </a:solidFill>
              </a:rPr>
              <a:t>qobiliyatlarini</a:t>
            </a:r>
            <a:r>
              <a:rPr lang="en-US" sz="3200" dirty="0" smtClean="0">
                <a:solidFill>
                  <a:srgbClr val="000000"/>
                </a:solidFill>
              </a:rPr>
              <a:t> </a:t>
            </a:r>
            <a:r>
              <a:rPr lang="en-US" sz="3200" dirty="0" err="1">
                <a:solidFill>
                  <a:srgbClr val="000000"/>
                </a:solidFill>
              </a:rPr>
              <a:t>oshirish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a:solidFill>
                  <a:srgbClr val="000000"/>
                </a:solidFill>
              </a:rPr>
              <a:t>o'quvchilarda</a:t>
            </a:r>
            <a:r>
              <a:rPr lang="en-US" sz="3200" dirty="0">
                <a:solidFill>
                  <a:srgbClr val="000000"/>
                </a:solidFill>
              </a:rPr>
              <a:t> </a:t>
            </a:r>
            <a:r>
              <a:rPr lang="en-US" sz="3200" dirty="0" err="1">
                <a:solidFill>
                  <a:srgbClr val="000000"/>
                </a:solidFill>
              </a:rPr>
              <a:t>tabiiy</a:t>
            </a:r>
            <a:r>
              <a:rPr lang="en-US" sz="3200" dirty="0">
                <a:solidFill>
                  <a:srgbClr val="000000"/>
                </a:solidFill>
              </a:rPr>
              <a:t> </a:t>
            </a:r>
            <a:r>
              <a:rPr lang="en-US" sz="3200" dirty="0" err="1" smtClean="0">
                <a:solidFill>
                  <a:srgbClr val="000000"/>
                </a:solidFill>
              </a:rPr>
              <a:t>harakatchanlikni</a:t>
            </a:r>
            <a:r>
              <a:rPr lang="en-US" sz="3200" dirty="0">
                <a:solidFill>
                  <a:srgbClr val="000000"/>
                </a:solidFill>
              </a:rPr>
              <a:t> </a:t>
            </a:r>
            <a:r>
              <a:rPr lang="en-US" sz="3200" dirty="0" err="1" smtClean="0">
                <a:solidFill>
                  <a:srgbClr val="000000"/>
                </a:solidFill>
              </a:rPr>
              <a:t>rivojlantirish</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mustahkamlash</a:t>
            </a:r>
            <a:r>
              <a:rPr lang="en-US" sz="3200" dirty="0">
                <a:solidFill>
                  <a:srgbClr val="000000"/>
                </a:solidFill>
              </a:rPr>
              <a:t>;</a:t>
            </a:r>
            <a:endParaRPr lang="ru-RU" sz="3200" dirty="0">
              <a:solidFill>
                <a:srgbClr val="000000"/>
              </a:solidFill>
            </a:endParaRPr>
          </a:p>
        </p:txBody>
      </p:sp>
      <p:pic>
        <p:nvPicPr>
          <p:cNvPr id="3" name="Picture 2" descr="D:\My Documents (Maruf)\UUOOI 2017 LECTURES\LECTURES redit\Higher-Physical-Educati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960" y="4520805"/>
            <a:ext cx="2461219" cy="2061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765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869160"/>
            <a:ext cx="8305800" cy="1143000"/>
          </a:xfrm>
        </p:spPr>
        <p:txBody>
          <a:bodyPr>
            <a:noAutofit/>
          </a:bodyPr>
          <a:lstStyle/>
          <a:p>
            <a:r>
              <a:rPr lang="en-US" sz="3200" i="1" dirty="0" err="1">
                <a:solidFill>
                  <a:srgbClr val="000000"/>
                </a:solidFill>
              </a:rPr>
              <a:t>Y</a:t>
            </a:r>
            <a:r>
              <a:rPr lang="en-US" sz="3200" i="1" dirty="0" err="1" smtClean="0">
                <a:solidFill>
                  <a:srgbClr val="000000"/>
                </a:solidFill>
              </a:rPr>
              <a:t>oshlarda</a:t>
            </a:r>
            <a:r>
              <a:rPr lang="en-US" sz="3200" i="1" dirty="0" smtClean="0">
                <a:solidFill>
                  <a:srgbClr val="000000"/>
                </a:solidFill>
              </a:rPr>
              <a:t> </a:t>
            </a:r>
            <a:r>
              <a:rPr lang="en-US" sz="3200" i="1" dirty="0" err="1" smtClean="0">
                <a:solidFill>
                  <a:srgbClr val="000000"/>
                </a:solidFill>
              </a:rPr>
              <a:t>jismoniy</a:t>
            </a:r>
            <a:r>
              <a:rPr lang="en-US" sz="3200" i="1" dirty="0" smtClean="0">
                <a:solidFill>
                  <a:srgbClr val="000000"/>
                </a:solidFill>
              </a:rPr>
              <a:t> </a:t>
            </a:r>
            <a:r>
              <a:rPr lang="en-US" sz="3200" i="1" dirty="0" err="1" smtClean="0">
                <a:solidFill>
                  <a:srgbClr val="000000"/>
                </a:solidFill>
              </a:rPr>
              <a:t>madaniyat</a:t>
            </a:r>
            <a:r>
              <a:rPr lang="en-US" sz="3200" i="1" dirty="0" smtClean="0">
                <a:solidFill>
                  <a:srgbClr val="000000"/>
                </a:solidFill>
              </a:rPr>
              <a:t> </a:t>
            </a:r>
            <a:r>
              <a:rPr lang="en-US" sz="3200" i="1" dirty="0">
                <a:solidFill>
                  <a:srgbClr val="000000"/>
                </a:solidFill>
              </a:rPr>
              <a:t>(</a:t>
            </a:r>
            <a:r>
              <a:rPr lang="en-US" sz="3200" i="1" dirty="0" err="1">
                <a:solidFill>
                  <a:srgbClr val="000000"/>
                </a:solidFill>
              </a:rPr>
              <a:t>kamolot</a:t>
            </a:r>
            <a:r>
              <a:rPr lang="en-US" sz="3200" i="1" dirty="0">
                <a:solidFill>
                  <a:srgbClr val="000000"/>
                </a:solidFill>
              </a:rPr>
              <a:t>)</a:t>
            </a:r>
            <a:r>
              <a:rPr lang="en-US" sz="3200" i="1" dirty="0" err="1">
                <a:solidFill>
                  <a:srgbClr val="000000"/>
                </a:solidFill>
              </a:rPr>
              <a:t>ga</a:t>
            </a:r>
            <a:r>
              <a:rPr lang="en-US" sz="3200" i="1" dirty="0">
                <a:solidFill>
                  <a:srgbClr val="000000"/>
                </a:solidFill>
              </a:rPr>
              <a:t> </a:t>
            </a:r>
            <a:r>
              <a:rPr lang="en-US" sz="3200" i="1" dirty="0" err="1">
                <a:solidFill>
                  <a:srgbClr val="000000"/>
                </a:solidFill>
              </a:rPr>
              <a:t>erishganlik</a:t>
            </a:r>
            <a:r>
              <a:rPr lang="en-US" sz="3200" i="1" dirty="0">
                <a:solidFill>
                  <a:srgbClr val="000000"/>
                </a:solidFill>
              </a:rPr>
              <a:t> </a:t>
            </a:r>
            <a:r>
              <a:rPr lang="en-US" sz="3200" i="1" dirty="0" err="1" smtClean="0">
                <a:solidFill>
                  <a:srgbClr val="000000"/>
                </a:solidFill>
              </a:rPr>
              <a:t>darajasini</a:t>
            </a:r>
            <a:r>
              <a:rPr lang="en-US" sz="3200" i="1" dirty="0">
                <a:solidFill>
                  <a:srgbClr val="000000"/>
                </a:solidFill>
              </a:rPr>
              <a:t> </a:t>
            </a:r>
            <a:r>
              <a:rPr lang="en-US" sz="3200" i="1" dirty="0" err="1" smtClean="0">
                <a:solidFill>
                  <a:srgbClr val="000000"/>
                </a:solidFill>
              </a:rPr>
              <a:t>quyidagi</a:t>
            </a:r>
            <a:r>
              <a:rPr lang="en-US" sz="3200" i="1" dirty="0" smtClean="0">
                <a:solidFill>
                  <a:srgbClr val="000000"/>
                </a:solidFill>
              </a:rPr>
              <a:t> </a:t>
            </a:r>
            <a:r>
              <a:rPr lang="en-US" sz="3200" i="1" dirty="0" err="1">
                <a:solidFill>
                  <a:srgbClr val="000000"/>
                </a:solidFill>
              </a:rPr>
              <a:t>mezonlar</a:t>
            </a:r>
            <a:r>
              <a:rPr lang="en-US" sz="3200" i="1" dirty="0">
                <a:solidFill>
                  <a:srgbClr val="000000"/>
                </a:solidFill>
              </a:rPr>
              <a:t> </a:t>
            </a:r>
            <a:r>
              <a:rPr lang="en-US" sz="3200" i="1" dirty="0" err="1">
                <a:solidFill>
                  <a:srgbClr val="000000"/>
                </a:solidFill>
              </a:rPr>
              <a:t>asosida</a:t>
            </a:r>
            <a:r>
              <a:rPr lang="en-US" sz="3200" i="1" dirty="0">
                <a:solidFill>
                  <a:srgbClr val="000000"/>
                </a:solidFill>
              </a:rPr>
              <a:t> </a:t>
            </a:r>
            <a:r>
              <a:rPr lang="en-US" sz="3200" i="1" dirty="0" err="1">
                <a:solidFill>
                  <a:srgbClr val="000000"/>
                </a:solidFill>
              </a:rPr>
              <a:t>belgilash</a:t>
            </a:r>
            <a:r>
              <a:rPr lang="en-US" sz="3200" i="1" dirty="0">
                <a:solidFill>
                  <a:srgbClr val="000000"/>
                </a:solidFill>
              </a:rPr>
              <a:t> </a:t>
            </a:r>
            <a:r>
              <a:rPr lang="en-US" sz="3200" i="1" dirty="0" err="1" smtClean="0">
                <a:solidFill>
                  <a:srgbClr val="000000"/>
                </a:solidFill>
              </a:rPr>
              <a:t>mumkin</a:t>
            </a:r>
            <a:r>
              <a:rPr lang="en-US" sz="3200" i="1" dirty="0" smtClean="0">
                <a:solidFill>
                  <a:srgbClr val="000000"/>
                </a:solidFill>
              </a:rPr>
              <a:t>:</a:t>
            </a:r>
            <a:br>
              <a:rPr lang="en-US" sz="3200" i="1" dirty="0" smtClean="0">
                <a:solidFill>
                  <a:srgbClr val="000000"/>
                </a:solidFill>
              </a:rPr>
            </a:br>
            <a:r>
              <a:rPr lang="en-US" sz="3200" dirty="0">
                <a:solidFill>
                  <a:srgbClr val="000000"/>
                </a:solidFill>
              </a:rPr>
              <a:t/>
            </a:r>
            <a:br>
              <a:rPr lang="en-US" sz="3200" dirty="0">
                <a:solidFill>
                  <a:srgbClr val="000000"/>
                </a:solidFill>
              </a:rPr>
            </a:br>
            <a:r>
              <a:rPr lang="en-US" sz="3200" dirty="0">
                <a:solidFill>
                  <a:srgbClr val="000000"/>
                </a:solidFill>
              </a:rPr>
              <a:t>1) </a:t>
            </a:r>
            <a:r>
              <a:rPr lang="en-US" sz="3200" dirty="0" err="1" smtClean="0">
                <a:solidFill>
                  <a:srgbClr val="000000"/>
                </a:solidFill>
              </a:rPr>
              <a:t>jismoniy</a:t>
            </a:r>
            <a:r>
              <a:rPr lang="en-US" sz="3200" dirty="0" smtClean="0">
                <a:solidFill>
                  <a:srgbClr val="000000"/>
                </a:solidFill>
              </a:rPr>
              <a:t> </a:t>
            </a:r>
            <a:r>
              <a:rPr lang="en-US" sz="3200" dirty="0" err="1" smtClean="0">
                <a:solidFill>
                  <a:srgbClr val="000000"/>
                </a:solidFill>
              </a:rPr>
              <a:t>harakat</a:t>
            </a:r>
            <a:r>
              <a:rPr lang="en-US" sz="3200" dirty="0" smtClean="0">
                <a:solidFill>
                  <a:srgbClr val="000000"/>
                </a:solidFill>
              </a:rPr>
              <a:t> </a:t>
            </a:r>
            <a:r>
              <a:rPr lang="en-US" sz="3200" dirty="0" err="1">
                <a:solidFill>
                  <a:srgbClr val="000000"/>
                </a:solidFill>
              </a:rPr>
              <a:t>ko'nikmalariga</a:t>
            </a:r>
            <a:r>
              <a:rPr lang="en-US" sz="3200" dirty="0">
                <a:solidFill>
                  <a:srgbClr val="000000"/>
                </a:solidFill>
              </a:rPr>
              <a:t> </a:t>
            </a:r>
            <a:r>
              <a:rPr lang="en-US" sz="3200" dirty="0" err="1">
                <a:solidFill>
                  <a:srgbClr val="000000"/>
                </a:solidFill>
              </a:rPr>
              <a:t>egalik</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jismoniy</a:t>
            </a:r>
            <a:r>
              <a:rPr lang="en-US" sz="3200" dirty="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qobiliyatining</a:t>
            </a:r>
            <a:r>
              <a:rPr lang="en-US" sz="3200" dirty="0">
                <a:solidFill>
                  <a:srgbClr val="000000"/>
                </a:solidFill>
              </a:rPr>
              <a:t> </a:t>
            </a:r>
            <a:r>
              <a:rPr lang="en-US" sz="3200" dirty="0" err="1">
                <a:solidFill>
                  <a:srgbClr val="000000"/>
                </a:solidFill>
              </a:rPr>
              <a:t>rivojlanganligi</a:t>
            </a:r>
            <a:r>
              <a:rPr lang="en-US" sz="3200" dirty="0">
                <a:solidFill>
                  <a:srgbClr val="000000"/>
                </a:solidFill>
              </a:rPr>
              <a:t>;</a:t>
            </a:r>
            <a:br>
              <a:rPr lang="en-US" sz="3200" dirty="0">
                <a:solidFill>
                  <a:srgbClr val="000000"/>
                </a:solidFill>
              </a:rPr>
            </a:br>
            <a:r>
              <a:rPr lang="en-US" sz="3200" dirty="0">
                <a:solidFill>
                  <a:srgbClr val="000000"/>
                </a:solidFill>
              </a:rPr>
              <a:t>3) </a:t>
            </a:r>
            <a:r>
              <a:rPr lang="en-US" sz="3200" dirty="0" err="1" smtClean="0">
                <a:solidFill>
                  <a:srgbClr val="000000"/>
                </a:solidFill>
              </a:rPr>
              <a:t>jismoniy</a:t>
            </a:r>
            <a:r>
              <a:rPr lang="en-US" sz="3200" dirty="0" smtClean="0">
                <a:solidFill>
                  <a:srgbClr val="000000"/>
                </a:solidFill>
              </a:rPr>
              <a:t> </a:t>
            </a:r>
            <a:r>
              <a:rPr lang="en-US" sz="3200" dirty="0" err="1" smtClean="0">
                <a:solidFill>
                  <a:srgbClr val="000000"/>
                </a:solidFill>
              </a:rPr>
              <a:t>kamolotning</a:t>
            </a:r>
            <a:r>
              <a:rPr lang="en-US" sz="3200" dirty="0" smtClean="0">
                <a:solidFill>
                  <a:srgbClr val="000000"/>
                </a:solidFill>
              </a:rPr>
              <a:t> </a:t>
            </a:r>
            <a:r>
              <a:rPr lang="en-US" sz="3200" dirty="0" err="1">
                <a:solidFill>
                  <a:srgbClr val="000000"/>
                </a:solidFill>
              </a:rPr>
              <a:t>aks</a:t>
            </a:r>
            <a:r>
              <a:rPr lang="en-US" sz="3200" dirty="0">
                <a:solidFill>
                  <a:srgbClr val="000000"/>
                </a:solidFill>
              </a:rPr>
              <a:t> </a:t>
            </a:r>
            <a:r>
              <a:rPr lang="en-US" sz="3200" dirty="0" err="1">
                <a:solidFill>
                  <a:srgbClr val="000000"/>
                </a:solidFill>
              </a:rPr>
              <a:t>etishi</a:t>
            </a:r>
            <a:r>
              <a:rPr lang="en-US" sz="3200" dirty="0">
                <a:solidFill>
                  <a:srgbClr val="000000"/>
                </a:solidFill>
              </a:rPr>
              <a:t>;</a:t>
            </a:r>
            <a:br>
              <a:rPr lang="en-US" sz="3200" dirty="0">
                <a:solidFill>
                  <a:srgbClr val="000000"/>
                </a:solidFill>
              </a:rPr>
            </a:br>
            <a:r>
              <a:rPr lang="en-US" sz="3200" dirty="0">
                <a:solidFill>
                  <a:srgbClr val="000000"/>
                </a:solidFill>
              </a:rPr>
              <a:t>4) </a:t>
            </a:r>
            <a:r>
              <a:rPr lang="en-US" sz="3200" dirty="0" err="1">
                <a:solidFill>
                  <a:srgbClr val="000000"/>
                </a:solidFill>
              </a:rPr>
              <a:t>o'quvchilar</a:t>
            </a:r>
            <a:r>
              <a:rPr lang="en-US" sz="3200" dirty="0">
                <a:solidFill>
                  <a:srgbClr val="000000"/>
                </a:solidFill>
              </a:rPr>
              <a:t> </a:t>
            </a:r>
            <a:r>
              <a:rPr lang="en-US" sz="3200" dirty="0" err="1">
                <a:solidFill>
                  <a:srgbClr val="000000"/>
                </a:solidFill>
              </a:rPr>
              <a:t>tomonidan</a:t>
            </a:r>
            <a:r>
              <a:rPr lang="en-US" sz="3200" dirty="0">
                <a:solidFill>
                  <a:srgbClr val="000000"/>
                </a:solidFill>
              </a:rPr>
              <a:t> </a:t>
            </a:r>
            <a:r>
              <a:rPr lang="en-US" sz="3200" dirty="0" err="1">
                <a:solidFill>
                  <a:srgbClr val="000000"/>
                </a:solidFill>
              </a:rPr>
              <a:t>jismonan</a:t>
            </a:r>
            <a:r>
              <a:rPr lang="en-US" sz="3200" dirty="0">
                <a:solidFill>
                  <a:srgbClr val="000000"/>
                </a:solidFill>
              </a:rPr>
              <a:t> </a:t>
            </a:r>
            <a:r>
              <a:rPr lang="en-US" sz="3200" dirty="0" err="1">
                <a:solidFill>
                  <a:srgbClr val="000000"/>
                </a:solidFill>
              </a:rPr>
              <a:t>rivojlangan</a:t>
            </a:r>
            <a:r>
              <a:rPr lang="en-US" sz="3200" dirty="0">
                <a:solidFill>
                  <a:srgbClr val="000000"/>
                </a:solidFill>
              </a:rPr>
              <a:t> </a:t>
            </a:r>
            <a:r>
              <a:rPr lang="en-US" sz="3200" dirty="0" err="1">
                <a:solidFill>
                  <a:srgbClr val="000000"/>
                </a:solidFill>
              </a:rPr>
              <a:t>idealning</a:t>
            </a:r>
            <a:r>
              <a:rPr lang="en-US" sz="3200" dirty="0">
                <a:solidFill>
                  <a:srgbClr val="000000"/>
                </a:solidFill>
              </a:rPr>
              <a:t> </a:t>
            </a:r>
            <a:r>
              <a:rPr lang="en-US" sz="3200" dirty="0" err="1">
                <a:solidFill>
                  <a:srgbClr val="000000"/>
                </a:solidFill>
              </a:rPr>
              <a:t>tanlanganligi</a:t>
            </a:r>
            <a:endParaRPr lang="ru-RU" sz="3200" dirty="0">
              <a:solidFill>
                <a:srgbClr val="000000"/>
              </a:solidFill>
            </a:endParaRPr>
          </a:p>
        </p:txBody>
      </p:sp>
    </p:spTree>
    <p:extLst>
      <p:ext uri="{BB962C8B-B14F-4D97-AF65-F5344CB8AC3E}">
        <p14:creationId xmlns:p14="http://schemas.microsoft.com/office/powerpoint/2010/main" val="26560698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941168"/>
            <a:ext cx="8352928" cy="1143000"/>
          </a:xfrm>
        </p:spPr>
        <p:txBody>
          <a:bodyPr>
            <a:noAutofit/>
          </a:bodyPr>
          <a:lstStyle/>
          <a:p>
            <a:r>
              <a:rPr lang="pt-BR" sz="3200" dirty="0" smtClean="0">
                <a:solidFill>
                  <a:srgbClr val="000000"/>
                </a:solidFill>
              </a:rPr>
              <a:t>		Nazorat uchun savollar:</a:t>
            </a:r>
            <a:br>
              <a:rPr lang="pt-BR" sz="3200" dirty="0" smtClean="0">
                <a:solidFill>
                  <a:srgbClr val="000000"/>
                </a:solidFill>
              </a:rPr>
            </a:br>
            <a:r>
              <a:rPr lang="pt-BR" sz="3200" dirty="0">
                <a:solidFill>
                  <a:srgbClr val="000000"/>
                </a:solidFill>
              </a:rPr>
              <a:t/>
            </a:r>
            <a:br>
              <a:rPr lang="pt-BR" sz="3200" dirty="0">
                <a:solidFill>
                  <a:srgbClr val="000000"/>
                </a:solidFill>
              </a:rPr>
            </a:br>
            <a:r>
              <a:rPr lang="en-US" sz="3200" dirty="0" smtClean="0">
                <a:solidFill>
                  <a:srgbClr val="000000"/>
                </a:solidFill>
              </a:rPr>
              <a:t>1</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mazmuni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unga</a:t>
            </a:r>
            <a:r>
              <a:rPr lang="en-US" sz="3200" dirty="0">
                <a:solidFill>
                  <a:srgbClr val="000000"/>
                </a:solidFill>
              </a:rPr>
              <a:t> </a:t>
            </a:r>
            <a:r>
              <a:rPr lang="en-US" sz="3200" dirty="0" err="1" smtClean="0">
                <a:solidFill>
                  <a:srgbClr val="000000"/>
                </a:solidFill>
              </a:rPr>
              <a:t>bo’lgan</a:t>
            </a:r>
            <a:r>
              <a:rPr lang="en-US" sz="3200" dirty="0" smtClean="0">
                <a:solidFill>
                  <a:srgbClr val="000000"/>
                </a:solidFill>
              </a:rPr>
              <a:t> </a:t>
            </a:r>
            <a:r>
              <a:rPr lang="en-US" sz="3200" dirty="0" err="1" smtClean="0">
                <a:solidFill>
                  <a:srgbClr val="000000"/>
                </a:solidFill>
              </a:rPr>
              <a:t>yondashuvlarni</a:t>
            </a:r>
            <a:r>
              <a:rPr lang="en-US" sz="3200" dirty="0" smtClean="0">
                <a:solidFill>
                  <a:srgbClr val="000000"/>
                </a:solidFill>
              </a:rPr>
              <a:t> </a:t>
            </a:r>
            <a:r>
              <a:rPr lang="en-US" sz="3200" dirty="0" err="1">
                <a:solidFill>
                  <a:srgbClr val="000000"/>
                </a:solidFill>
              </a:rPr>
              <a:t>ochib</a:t>
            </a:r>
            <a:r>
              <a:rPr lang="en-US" sz="3200" dirty="0">
                <a:solidFill>
                  <a:srgbClr val="000000"/>
                </a:solidFill>
              </a:rPr>
              <a:t> </a:t>
            </a:r>
            <a:r>
              <a:rPr lang="en-US" sz="3200" dirty="0" err="1">
                <a:solidFill>
                  <a:srgbClr val="000000"/>
                </a:solidFill>
              </a:rPr>
              <a:t>bering</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Axloqiy</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estetik</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vazifalarini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uni</a:t>
            </a:r>
            <a:r>
              <a:rPr lang="en-US" sz="3200" dirty="0">
                <a:solidFill>
                  <a:srgbClr val="000000"/>
                </a:solidFill>
              </a:rPr>
              <a:t> </a:t>
            </a:r>
            <a:r>
              <a:rPr lang="en-US" sz="3200" dirty="0" err="1">
                <a:solidFill>
                  <a:srgbClr val="000000"/>
                </a:solidFill>
              </a:rPr>
              <a:t>hal</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smtClean="0">
                <a:solidFill>
                  <a:srgbClr val="000000"/>
                </a:solidFill>
              </a:rPr>
              <a:t>yo’llarini</a:t>
            </a:r>
            <a:r>
              <a:rPr lang="en-US" sz="3200" dirty="0">
                <a:solidFill>
                  <a:srgbClr val="000000"/>
                </a:solidFill>
              </a:rPr>
              <a:t> </a:t>
            </a:r>
            <a:r>
              <a:rPr lang="en-US" sz="3200" dirty="0" err="1" smtClean="0">
                <a:solidFill>
                  <a:srgbClr val="000000"/>
                </a:solidFill>
              </a:rPr>
              <a:t>izohlang</a:t>
            </a:r>
            <a:r>
              <a:rPr lang="en-US" sz="3200" dirty="0">
                <a:solidFill>
                  <a:srgbClr val="000000"/>
                </a:solidFill>
              </a:rPr>
              <a:t>.</a:t>
            </a:r>
            <a:br>
              <a:rPr lang="en-US" sz="3200" dirty="0">
                <a:solidFill>
                  <a:srgbClr val="000000"/>
                </a:solidFill>
              </a:rPr>
            </a:br>
            <a:r>
              <a:rPr lang="en-US" sz="3200" dirty="0">
                <a:solidFill>
                  <a:srgbClr val="000000"/>
                </a:solidFill>
              </a:rPr>
              <a:t>3</a:t>
            </a:r>
            <a:r>
              <a:rPr lang="en-US" sz="3200" dirty="0" smtClean="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tarbiyachi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yoshlarni</a:t>
            </a:r>
            <a:r>
              <a:rPr lang="en-US" sz="3200" dirty="0">
                <a:solidFill>
                  <a:srgbClr val="000000"/>
                </a:solidFill>
              </a:rPr>
              <a:t> </a:t>
            </a:r>
            <a:r>
              <a:rPr lang="en-US" sz="3200" dirty="0" err="1">
                <a:solidFill>
                  <a:srgbClr val="000000"/>
                </a:solidFill>
              </a:rPr>
              <a:t>kasb</a:t>
            </a:r>
            <a:r>
              <a:rPr lang="en-US" sz="3200" dirty="0">
                <a:solidFill>
                  <a:srgbClr val="000000"/>
                </a:solidFill>
              </a:rPr>
              <a:t> </a:t>
            </a:r>
            <a:r>
              <a:rPr lang="en-US" sz="3200" dirty="0" err="1">
                <a:solidFill>
                  <a:srgbClr val="000000"/>
                </a:solidFill>
              </a:rPr>
              <a:t>tanlashga</a:t>
            </a:r>
            <a:r>
              <a:rPr lang="en-US" sz="3200" dirty="0">
                <a:solidFill>
                  <a:srgbClr val="000000"/>
                </a:solidFill>
              </a:rPr>
              <a:t> </a:t>
            </a:r>
            <a:r>
              <a:rPr lang="en-US" sz="3200" dirty="0" err="1">
                <a:solidFill>
                  <a:srgbClr val="000000"/>
                </a:solidFill>
              </a:rPr>
              <a:t>o'rgatish</a:t>
            </a:r>
            <a:r>
              <a:rPr lang="en-US" sz="3200" dirty="0">
                <a:solidFill>
                  <a:srgbClr val="000000"/>
                </a:solidFill>
              </a:rPr>
              <a:t> </a:t>
            </a:r>
            <a:r>
              <a:rPr lang="en-US" sz="3200" dirty="0" err="1">
                <a:solidFill>
                  <a:srgbClr val="000000"/>
                </a:solidFill>
              </a:rPr>
              <a:t>xususiyatlari</a:t>
            </a:r>
            <a:r>
              <a:rPr lang="en-US" sz="3200" dirty="0">
                <a:solidFill>
                  <a:srgbClr val="000000"/>
                </a:solidFill>
              </a:rPr>
              <a:t>.</a:t>
            </a:r>
            <a:br>
              <a:rPr lang="en-US" sz="3200" dirty="0">
                <a:solidFill>
                  <a:srgbClr val="000000"/>
                </a:solidFill>
              </a:rPr>
            </a:br>
            <a:r>
              <a:rPr lang="en-US" sz="3200" dirty="0" smtClean="0">
                <a:solidFill>
                  <a:srgbClr val="000000"/>
                </a:solidFill>
              </a:rPr>
              <a:t>4. </a:t>
            </a:r>
            <a:r>
              <a:rPr lang="en-US" sz="3200" dirty="0" err="1">
                <a:solidFill>
                  <a:srgbClr val="000000"/>
                </a:solidFill>
              </a:rPr>
              <a:t>Jismoniy</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yoshlarda</a:t>
            </a:r>
            <a:r>
              <a:rPr lang="en-US" sz="3200" dirty="0">
                <a:solidFill>
                  <a:srgbClr val="000000"/>
                </a:solidFill>
              </a:rPr>
              <a:t> </a:t>
            </a:r>
            <a:r>
              <a:rPr lang="en-US" sz="3200" dirty="0" err="1" smtClean="0">
                <a:solidFill>
                  <a:srgbClr val="000000"/>
                </a:solidFill>
              </a:rPr>
              <a:t>sog’lom</a:t>
            </a:r>
            <a:r>
              <a:rPr lang="en-US" sz="3200" dirty="0" smtClean="0">
                <a:solidFill>
                  <a:srgbClr val="000000"/>
                </a:solidFill>
              </a:rPr>
              <a:t> </a:t>
            </a:r>
            <a:r>
              <a:rPr lang="en-US" sz="3200" dirty="0" err="1" smtClean="0">
                <a:solidFill>
                  <a:srgbClr val="000000"/>
                </a:solidFill>
              </a:rPr>
              <a:t>turmush</a:t>
            </a:r>
            <a:r>
              <a:rPr lang="en-US" sz="3200" dirty="0" smtClean="0">
                <a:solidFill>
                  <a:srgbClr val="000000"/>
                </a:solidFill>
              </a:rPr>
              <a:t> </a:t>
            </a:r>
            <a:r>
              <a:rPr lang="en-US" sz="3200" dirty="0" err="1">
                <a:solidFill>
                  <a:srgbClr val="000000"/>
                </a:solidFill>
              </a:rPr>
              <a:t>tarzini</a:t>
            </a:r>
            <a:r>
              <a:rPr lang="en-US" sz="3200" dirty="0">
                <a:solidFill>
                  <a:srgbClr val="000000"/>
                </a:solidFill>
              </a:rPr>
              <a:t> </a:t>
            </a:r>
            <a:r>
              <a:rPr lang="en-US" sz="3200" dirty="0" err="1" smtClean="0">
                <a:solidFill>
                  <a:srgbClr val="000000"/>
                </a:solidFill>
              </a:rPr>
              <a:t>shakllantirish</a:t>
            </a:r>
            <a:r>
              <a:rPr lang="en-US" sz="3200" dirty="0">
                <a:solidFill>
                  <a:srgbClr val="000000"/>
                </a:solidFill>
              </a:rPr>
              <a:t> </a:t>
            </a:r>
            <a:r>
              <a:rPr lang="pt-BR" sz="3200" dirty="0" smtClean="0">
                <a:solidFill>
                  <a:srgbClr val="000000"/>
                </a:solidFill>
              </a:rPr>
              <a:t>yo’llari.</a:t>
            </a:r>
            <a:endParaRPr lang="ru-RU" sz="3200" dirty="0">
              <a:solidFill>
                <a:srgbClr val="000000"/>
              </a:solidFill>
            </a:endParaRPr>
          </a:p>
        </p:txBody>
      </p:sp>
    </p:spTree>
    <p:extLst>
      <p:ext uri="{BB962C8B-B14F-4D97-AF65-F5344CB8AC3E}">
        <p14:creationId xmlns:p14="http://schemas.microsoft.com/office/powerpoint/2010/main" val="1752036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1228</TotalTime>
  <Words>246</Words>
  <Application>Microsoft Office PowerPoint</Application>
  <PresentationFormat>Экран (4:3)</PresentationFormat>
  <Paragraphs>19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Поток</vt:lpstr>
      <vt:lpstr>UMUMIY PEDAGOGIKA VA SHAXSIY RIVOJLANISH</vt:lpstr>
      <vt:lpstr>      10- Mavzu:     Mehnat tarbiyasi. Estetik tarbiya. Jismoniy tarbiya  </vt:lpstr>
      <vt:lpstr>Ta’lim muassasalarida mehnat tarbiyasini taslikil etishda mehnatning quyidagi turlaridan foydalaniladi: 1) o’quv mehnati; 2) ijtimoiy-foydali mehnat; 3) o'z-o'ziga xizmat ko'rsatish; 4) ishlab chiqarish mehnati.</vt:lpstr>
      <vt:lpstr>Kasbga yo’naltirish tizimi quyidagi komponentlarni o’z ichiga oladi: - kasbiy ta’lim —o'quvchilarni mehnat, kasblar dunyosi, kasb tanlash muammolari bilan tanishtirish; - kasbiy tashxis—o'quvchilarni kasb tanlashga tavsiyalar berish uchun o'rganish. Tashxis tibbiy, psixologik, pedagogik bo'lishi mumkin; - kasbiy maslahat — kasb tanlash bo'yicha maslahat va tavsiyalar berish; - kasbiy tanlov — biror bir kasbga nomzodlarni tanlash; - kasbiy moslashuv — ishlab chiqarish sharoitlariga va kasb talablariga yoshlarni moslashish jarayoni.</vt:lpstr>
      <vt:lpstr>O'quvchilarni estetik tarbiyasi</vt:lpstr>
      <vt:lpstr>Estetik tarbiya mohiyati asosan quyidagilami o’z ichiga oladi: - tabiat va voqelikdagi go'zalliklarni idrok etish va zavqlanish; - san'at asarlarini to’g’ri tushuna bilish va baholash; - o'zining qobiliyat va iste'dodlarini namoyon etishga intilish; </vt:lpstr>
      <vt:lpstr>Tasviriy san'at, haykaltaraoshlik va me'moriy asarlar namunalari bilan o'quvchilarni yoki talabalarni tanishtirish ularda simmetriya, mutanosiblik, chiziqlar, rang va kolorit uyg'unligini idrok etish tuyg'ulariga ega bo'lishlarini ta'minlashga xizmat qiladi.  Estetik ong o'ziga xos murakkab tuzilishiga ega. Ya'ni: </vt:lpstr>
      <vt:lpstr>O'quvchilarni estetik madaniyatliligini quyidagi mezonlarga ko'ra aniqlash mumkin:  -estetik bilimlarning tarkib topganligi;  -estetik madaniyatning tarbiyalanganligi; -estetik v a madaniy meros namunalaridan -xabardor bo’lish;  -estetik tuyg'uning rivojlanganligi;  -ijtimoiy hayot, tabiat va mehnat go'zalliklarini his etish; -go'zallikka intilish ehtiyojining rivojlanganligi;  -estetik idealning shakllanganligi,</vt:lpstr>
      <vt:lpstr>Yoshlarni jismoniy tarbiyasi</vt:lpstr>
      <vt:lpstr>Ya'ni: 1. Umumiy o'rta t a ' l im maktablari o'quvchilar o'rtasida ≪Umid nihollari≫ sport musobaqasi tashkil etiladi. 2. O'rta maxsus kasb-hunar ta'limi muassasalarining o'quvchilari o'rtasida ≪Barkamol avlod≫ sport musobaqasi taslikil etiladi. 3. Oliy o'quv yurtlarining talabalari o'rtasida ≪Universiada≫ sport musobaqasi taslikil etiladi.</vt:lpstr>
      <vt:lpstr>Jismoniy tarbiyani tashkil etish jarayonida quyidagi vazifalar hal qilinadi: - o'quvchilar sog’lig’ini mustalikamlash, ularni jismonan rivojlantirish; - o'quvchilarning aqliy va jismoniy ish qobiliyatlarini oshirish; - o'quvchilarda tabiiy harakatchanlikni rivojlantirish va mustahkamlash;</vt:lpstr>
      <vt:lpstr>Yoshlarda jismoniy madaniyat (kamolot)ga erishganlik darajasini quyidagi mezonlar asosida belgilash mumkin:  1) jismoniy harakat ko'nikmalariga egalik; 2) jismoniy mehnat qilish qobiliyatining rivojlanganligi; 3) jismoniy kamolotning aks etishi; 4) o'quvchilar tomonidan jismonan rivojlangan idealning tanlanganligi</vt:lpstr>
      <vt:lpstr>  Nazorat uchun savollar:  1. Tarbiya mazmuni va unga bo’lgan yondashuvlarni ochib bering. 2. Axloqiy va estetik tarbiya vazifalarini va uni hal etish yo’llarini izohlang. 3. Mehnat tarbiyachi va yoshlarni kasb tanlashga o'rgatish xususiyatlari. 4. Jismoniy tarbiya va yoshlarda sog’lom turmush tarzini shakllantirish yo’llari.</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108</cp:revision>
  <dcterms:created xsi:type="dcterms:W3CDTF">2017-09-17T08:11:07Z</dcterms:created>
  <dcterms:modified xsi:type="dcterms:W3CDTF">2017-10-31T14:12:04Z</dcterms:modified>
</cp:coreProperties>
</file>