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2"/>
  </p:notesMasterIdLst>
  <p:sldIdLst>
    <p:sldId id="288" r:id="rId2"/>
    <p:sldId id="257" r:id="rId3"/>
    <p:sldId id="300" r:id="rId4"/>
    <p:sldId id="301" r:id="rId5"/>
    <p:sldId id="302" r:id="rId6"/>
    <p:sldId id="303" r:id="rId7"/>
    <p:sldId id="304" r:id="rId8"/>
    <p:sldId id="305" r:id="rId9"/>
    <p:sldId id="306" r:id="rId10"/>
    <p:sldId id="307" r:id="rId11"/>
    <p:sldId id="308" r:id="rId12"/>
    <p:sldId id="309" r:id="rId13"/>
    <p:sldId id="310" r:id="rId14"/>
    <p:sldId id="311" r:id="rId15"/>
    <p:sldId id="312" r:id="rId16"/>
    <p:sldId id="313" r:id="rId17"/>
    <p:sldId id="314" r:id="rId18"/>
    <p:sldId id="315" r:id="rId19"/>
    <p:sldId id="299" r:id="rId20"/>
    <p:sldId id="271"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35" autoAdjust="0"/>
    <p:restoredTop sz="94660"/>
  </p:normalViewPr>
  <p:slideViewPr>
    <p:cSldViewPr>
      <p:cViewPr varScale="1">
        <p:scale>
          <a:sx n="69" d="100"/>
          <a:sy n="69" d="100"/>
        </p:scale>
        <p:origin x="-141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1B9012-D16F-4217-8588-5111BC401EE9}" type="datetimeFigureOut">
              <a:rPr lang="ru-RU" smtClean="0"/>
              <a:t>07.11.2017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DE46BA-FAEE-409A-98A2-676846857617}" type="slidenum">
              <a:rPr lang="ru-RU" smtClean="0"/>
              <a:t>‹#›</a:t>
            </a:fld>
            <a:endParaRPr lang="ru-RU"/>
          </a:p>
        </p:txBody>
      </p:sp>
    </p:spTree>
    <p:extLst>
      <p:ext uri="{BB962C8B-B14F-4D97-AF65-F5344CB8AC3E}">
        <p14:creationId xmlns:p14="http://schemas.microsoft.com/office/powerpoint/2010/main" val="226398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290123C9-D1DF-4A30-A5BA-1CEAB50718E5}" type="datetimeFigureOut">
              <a:rPr lang="ru-RU" smtClean="0"/>
              <a:t>07.11.2017</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07.11.2017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290123C9-D1DF-4A30-A5BA-1CEAB50718E5}" type="datetimeFigureOut">
              <a:rPr lang="ru-RU" smtClean="0"/>
              <a:t>07.11.2017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07.11.2017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290123C9-D1DF-4A30-A5BA-1CEAB50718E5}" type="datetimeFigureOut">
              <a:rPr lang="ru-RU" smtClean="0"/>
              <a:t>07.11.2017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290123C9-D1DF-4A30-A5BA-1CEAB50718E5}" type="datetimeFigureOut">
              <a:rPr lang="ru-RU" smtClean="0"/>
              <a:t>07.11.2017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0123C9-D1DF-4A30-A5BA-1CEAB50718E5}" type="datetimeFigureOut">
              <a:rPr lang="ru-RU" smtClean="0"/>
              <a:t>07.11.2017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07.11.2017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290123C9-D1DF-4A30-A5BA-1CEAB50718E5}" type="datetimeFigureOut">
              <a:rPr lang="ru-RU" smtClean="0"/>
              <a:t>07.11.2017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7FEBEB9E-9D2B-49D9-A8B4-929B47587E81}"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07.11.2017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07.11.2017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90123C9-D1DF-4A30-A5BA-1CEAB50718E5}" type="datetimeFigureOut">
              <a:rPr lang="ru-RU" smtClean="0"/>
              <a:t>07.11.2017</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EBEB9E-9D2B-49D9-A8B4-929B47587E81}"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99592" y="2708920"/>
            <a:ext cx="7772400" cy="1470025"/>
          </a:xfrm>
        </p:spPr>
        <p:txBody>
          <a:bodyPr>
            <a:normAutofit fontScale="90000"/>
          </a:bodyPr>
          <a:lstStyle/>
          <a:p>
            <a:r>
              <a:rPr lang="en-US" b="1" dirty="0" smtClean="0">
                <a:solidFill>
                  <a:schemeClr val="bg1"/>
                </a:solidFill>
              </a:rPr>
              <a:t>UMUMIY PEDAGOGIKA VA SHAXSIY RIVOJLANISH</a:t>
            </a:r>
            <a:endParaRPr lang="ru-RU" b="1" dirty="0">
              <a:solidFill>
                <a:schemeClr val="bg1"/>
              </a:solidFill>
            </a:endParaRPr>
          </a:p>
        </p:txBody>
      </p:sp>
      <p:sp>
        <p:nvSpPr>
          <p:cNvPr id="3" name="Подзаголовок 2"/>
          <p:cNvSpPr>
            <a:spLocks noGrp="1"/>
          </p:cNvSpPr>
          <p:nvPr>
            <p:ph type="subTitle" idx="1"/>
          </p:nvPr>
        </p:nvSpPr>
        <p:spPr>
          <a:xfrm>
            <a:off x="4644008" y="6093296"/>
            <a:ext cx="4240560" cy="672480"/>
          </a:xfrm>
        </p:spPr>
        <p:txBody>
          <a:bodyPr>
            <a:noAutofit/>
          </a:bodyPr>
          <a:lstStyle/>
          <a:p>
            <a:r>
              <a:rPr lang="en-US" sz="2400" b="1" i="1" dirty="0" smtClean="0">
                <a:solidFill>
                  <a:schemeClr val="bg1"/>
                </a:solidFill>
                <a:latin typeface="+mj-lt"/>
              </a:rPr>
              <a:t>Teacher: </a:t>
            </a:r>
            <a:r>
              <a:rPr lang="en-US" sz="2400" b="1" i="1" dirty="0" err="1" smtClean="0">
                <a:solidFill>
                  <a:schemeClr val="bg1"/>
                </a:solidFill>
                <a:latin typeface="+mj-lt"/>
              </a:rPr>
              <a:t>Otabek</a:t>
            </a:r>
            <a:r>
              <a:rPr lang="en-US" sz="2400" b="1" i="1" dirty="0" smtClean="0">
                <a:solidFill>
                  <a:schemeClr val="bg1"/>
                </a:solidFill>
                <a:latin typeface="+mj-lt"/>
              </a:rPr>
              <a:t> </a:t>
            </a:r>
            <a:r>
              <a:rPr lang="en-US" sz="2400" b="1" i="1" dirty="0" err="1" smtClean="0">
                <a:solidFill>
                  <a:schemeClr val="bg1"/>
                </a:solidFill>
                <a:latin typeface="+mj-lt"/>
              </a:rPr>
              <a:t>Bazarov</a:t>
            </a:r>
            <a:endParaRPr lang="ru-RU" sz="2400" b="1" i="1" dirty="0">
              <a:solidFill>
                <a:schemeClr val="bg1"/>
              </a:solidFill>
              <a:latin typeface="+mj-lt"/>
            </a:endParaRPr>
          </a:p>
        </p:txBody>
      </p:sp>
    </p:spTree>
    <p:extLst>
      <p:ext uri="{BB962C8B-B14F-4D97-AF65-F5344CB8AC3E}">
        <p14:creationId xmlns:p14="http://schemas.microsoft.com/office/powerpoint/2010/main" val="2481980098"/>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6093296"/>
            <a:ext cx="8305800" cy="1143000"/>
          </a:xfrm>
        </p:spPr>
        <p:txBody>
          <a:bodyPr>
            <a:noAutofit/>
          </a:bodyPr>
          <a:lstStyle/>
          <a:p>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
            </a:r>
            <a:br>
              <a:rPr lang="en-US" sz="3200" dirty="0" smtClean="0">
                <a:cs typeface="Arial" pitchFamily="34" charset="0"/>
              </a:rPr>
            </a:br>
            <a:r>
              <a:rPr lang="en-US" sz="3200" dirty="0" smtClean="0">
                <a:cs typeface="Arial" pitchFamily="34" charset="0"/>
              </a:rPr>
              <a:t>11- </a:t>
            </a:r>
            <a:r>
              <a:rPr lang="en-US" sz="3200" dirty="0" err="1" smtClean="0">
                <a:cs typeface="Arial" pitchFamily="34" charset="0"/>
              </a:rPr>
              <a:t>Mavzu</a:t>
            </a:r>
            <a:r>
              <a:rPr lang="en-US" sz="3200" dirty="0" smtClean="0">
                <a:cs typeface="Arial" pitchFamily="34" charset="0"/>
              </a:rPr>
              <a:t>:    </a:t>
            </a:r>
            <a:br>
              <a:rPr lang="en-US" sz="3200" dirty="0" smtClean="0">
                <a:cs typeface="Arial" pitchFamily="34" charset="0"/>
              </a:rPr>
            </a:br>
            <a:r>
              <a:rPr lang="en-US" sz="3200" b="1" dirty="0" err="1" smtClean="0"/>
              <a:t>Ta’lim</a:t>
            </a:r>
            <a:r>
              <a:rPr lang="en-US" sz="3200" b="1" dirty="0" smtClean="0"/>
              <a:t> </a:t>
            </a:r>
            <a:r>
              <a:rPr lang="en-US" sz="3200" b="1" dirty="0" err="1" smtClean="0"/>
              <a:t>tizimini</a:t>
            </a:r>
            <a:r>
              <a:rPr lang="en-US" sz="3200" b="1" dirty="0"/>
              <a:t> </a:t>
            </a:r>
            <a:r>
              <a:rPr lang="en-US" sz="3200" b="1" dirty="0" err="1" smtClean="0"/>
              <a:t>va</a:t>
            </a:r>
            <a:r>
              <a:rPr lang="en-US" sz="3200" b="1" dirty="0" smtClean="0"/>
              <a:t> </a:t>
            </a:r>
            <a:r>
              <a:rPr lang="en-US" sz="3200" b="1" dirty="0" err="1" smtClean="0"/>
              <a:t>muassasasini</a:t>
            </a:r>
            <a:r>
              <a:rPr lang="en-US" sz="3200" b="1" dirty="0" smtClean="0"/>
              <a:t> </a:t>
            </a:r>
            <a:r>
              <a:rPr lang="en-US" sz="3200" b="1" dirty="0" err="1" smtClean="0"/>
              <a:t>boshqarish</a:t>
            </a:r>
            <a:r>
              <a:rPr lang="en-US" sz="3200" b="1" dirty="0" smtClean="0"/>
              <a:t/>
            </a:r>
            <a:br>
              <a:rPr lang="en-US" sz="3200" b="1" dirty="0" smtClean="0"/>
            </a:br>
            <a:r>
              <a:rPr lang="en-US" sz="3200" b="1" dirty="0" smtClean="0"/>
              <a:t/>
            </a:r>
            <a:br>
              <a:rPr lang="en-US" sz="3200" b="1" dirty="0" smtClean="0"/>
            </a:br>
            <a:r>
              <a:rPr lang="en-US" sz="3200" dirty="0" smtClean="0"/>
              <a:t>1. </a:t>
            </a:r>
            <a:r>
              <a:rPr lang="en-US" sz="3200" dirty="0" err="1" smtClean="0"/>
              <a:t>Boshqaruv</a:t>
            </a:r>
            <a:r>
              <a:rPr lang="en-US" sz="3200" dirty="0" smtClean="0"/>
              <a:t> </a:t>
            </a:r>
            <a:r>
              <a:rPr lang="en-US" sz="3200" dirty="0" err="1"/>
              <a:t>nazariyasining</a:t>
            </a:r>
            <a:r>
              <a:rPr lang="en-US" sz="3200" dirty="0"/>
              <a:t> </a:t>
            </a:r>
            <a:r>
              <a:rPr lang="en-US" sz="3200" dirty="0" err="1"/>
              <a:t>asosiy</a:t>
            </a:r>
            <a:r>
              <a:rPr lang="en-US" sz="3200" dirty="0"/>
              <a:t> </a:t>
            </a:r>
            <a:r>
              <a:rPr lang="en-US" sz="3200" dirty="0" err="1" smtClean="0"/>
              <a:t>tushunchalari</a:t>
            </a:r>
            <a:r>
              <a:rPr lang="en-US" sz="3200" dirty="0"/>
              <a:t> </a:t>
            </a:r>
            <a:r>
              <a:rPr lang="en-US" sz="3200" dirty="0" err="1" smtClean="0"/>
              <a:t>va</a:t>
            </a:r>
            <a:r>
              <a:rPr lang="en-US" sz="3200" dirty="0" smtClean="0"/>
              <a:t> </a:t>
            </a:r>
            <a:r>
              <a:rPr lang="en-US" sz="3200" dirty="0" err="1"/>
              <a:t>prinsiplari</a:t>
            </a:r>
            <a:r>
              <a:rPr lang="en-US" sz="3200" dirty="0"/>
              <a:t>.</a:t>
            </a:r>
            <a:br>
              <a:rPr lang="en-US" sz="3200" dirty="0"/>
            </a:br>
            <a:r>
              <a:rPr lang="en-US" sz="3200" dirty="0" smtClean="0"/>
              <a:t>2</a:t>
            </a:r>
            <a:r>
              <a:rPr lang="en-US" sz="3200" dirty="0"/>
              <a:t>. </a:t>
            </a:r>
            <a:r>
              <a:rPr lang="en-US" sz="3200" dirty="0" err="1"/>
              <a:t>Pedagogik</a:t>
            </a:r>
            <a:r>
              <a:rPr lang="en-US" sz="3200" dirty="0"/>
              <a:t> </a:t>
            </a:r>
            <a:r>
              <a:rPr lang="en-US" sz="3200" dirty="0" err="1"/>
              <a:t>tizimini</a:t>
            </a:r>
            <a:r>
              <a:rPr lang="en-US" sz="3200" dirty="0"/>
              <a:t> </a:t>
            </a:r>
            <a:r>
              <a:rPr lang="en-US" sz="3200" dirty="0" err="1"/>
              <a:t>boshqarishning</a:t>
            </a:r>
            <a:r>
              <a:rPr lang="en-US" sz="3200" dirty="0"/>
              <a:t> </a:t>
            </a:r>
            <a:r>
              <a:rPr lang="en-US" sz="3200" dirty="0" err="1"/>
              <a:t>asosiy</a:t>
            </a:r>
            <a:r>
              <a:rPr lang="en-US" sz="3200" dirty="0"/>
              <a:t> </a:t>
            </a:r>
            <a:r>
              <a:rPr lang="en-US" sz="3200" dirty="0" err="1"/>
              <a:t>prinsiplari</a:t>
            </a:r>
            <a:r>
              <a:rPr lang="en-US" sz="3200" dirty="0"/>
              <a:t>, </a:t>
            </a:r>
            <a:r>
              <a:rPr lang="en-US" sz="3200" dirty="0" err="1"/>
              <a:t>metod</a:t>
            </a:r>
            <a:r>
              <a:rPr lang="en-US" sz="3200" dirty="0"/>
              <a:t> </a:t>
            </a:r>
            <a:r>
              <a:rPr lang="en-US" sz="3200" dirty="0" err="1" smtClean="0"/>
              <a:t>va</a:t>
            </a:r>
            <a:r>
              <a:rPr lang="en-US" sz="3200" dirty="0"/>
              <a:t> </a:t>
            </a:r>
            <a:r>
              <a:rPr lang="en-US" sz="3200" dirty="0" err="1" smtClean="0"/>
              <a:t>shakllari</a:t>
            </a:r>
            <a:r>
              <a:rPr lang="en-US" sz="3200" dirty="0" smtClean="0"/>
              <a:t>.</a:t>
            </a:r>
            <a:br>
              <a:rPr lang="en-US" sz="3200" dirty="0" smtClean="0"/>
            </a:br>
            <a:r>
              <a:rPr lang="en-US" sz="3200" dirty="0" smtClean="0"/>
              <a:t>3. </a:t>
            </a:r>
            <a:r>
              <a:rPr lang="en-US" sz="3200" dirty="0" err="1" smtClean="0"/>
              <a:t>Maktabni</a:t>
            </a:r>
            <a:r>
              <a:rPr lang="en-US" sz="3200" dirty="0" smtClean="0"/>
              <a:t> </a:t>
            </a:r>
            <a:r>
              <a:rPr lang="en-US" sz="3200" dirty="0" err="1"/>
              <a:t>ichki</a:t>
            </a:r>
            <a:r>
              <a:rPr lang="en-US" sz="3200" dirty="0"/>
              <a:t> </a:t>
            </a:r>
            <a:r>
              <a:rPr lang="en-US" sz="3200" dirty="0" err="1"/>
              <a:t>boshqaruvi</a:t>
            </a:r>
            <a:r>
              <a:rPr lang="en-US" sz="3200" dirty="0"/>
              <a:t> </a:t>
            </a:r>
            <a:r>
              <a:rPr lang="en-US" sz="3200" dirty="0" err="1"/>
              <a:t>tushunchasi</a:t>
            </a:r>
            <a:r>
              <a:rPr lang="en-US" sz="3200" dirty="0"/>
              <a:t> </a:t>
            </a:r>
            <a:r>
              <a:rPr lang="en-US" sz="3200" dirty="0" err="1" smtClean="0"/>
              <a:t>va</a:t>
            </a:r>
            <a:r>
              <a:rPr lang="en-US" sz="3200" dirty="0"/>
              <a:t> </a:t>
            </a:r>
            <a:r>
              <a:rPr lang="en-US" sz="3200" dirty="0" err="1" smtClean="0"/>
              <a:t>vazifalari</a:t>
            </a:r>
            <a:r>
              <a:rPr lang="en-US" sz="3200" dirty="0"/>
              <a:t>.</a:t>
            </a:r>
            <a:br>
              <a:rPr lang="en-US" sz="3200" dirty="0"/>
            </a:br>
            <a:r>
              <a:rPr lang="en-US" sz="3200" dirty="0" smtClean="0"/>
              <a:t>4. </a:t>
            </a:r>
            <a:r>
              <a:rPr lang="en-US" sz="3200" dirty="0" err="1"/>
              <a:t>Boshqaruv</a:t>
            </a:r>
            <a:r>
              <a:rPr lang="en-US" sz="3200" dirty="0"/>
              <a:t> </a:t>
            </a:r>
            <a:r>
              <a:rPr lang="en-US" sz="3200" dirty="0" err="1"/>
              <a:t>faoliyatini</a:t>
            </a:r>
            <a:r>
              <a:rPr lang="en-US" sz="3200" dirty="0"/>
              <a:t> </a:t>
            </a:r>
            <a:r>
              <a:rPr lang="en-US" sz="3200" dirty="0" err="1" smtClean="0"/>
              <a:t>tashkiliy</a:t>
            </a:r>
            <a:r>
              <a:rPr lang="en-US" sz="3200" dirty="0" smtClean="0"/>
              <a:t> </a:t>
            </a:r>
            <a:r>
              <a:rPr lang="en-US" sz="3200" dirty="0" err="1"/>
              <a:t>shakllari</a:t>
            </a:r>
            <a:r>
              <a:rPr lang="en-US" sz="3200" dirty="0" smtClean="0"/>
              <a:t>.</a:t>
            </a:r>
            <a:r>
              <a:rPr lang="en-US" sz="2800" dirty="0"/>
              <a:t/>
            </a:r>
            <a:br>
              <a:rPr lang="en-US" sz="2800" dirty="0"/>
            </a:br>
            <a:r>
              <a:rPr lang="ru-RU" sz="3200" dirty="0"/>
              <a:t/>
            </a:r>
            <a:br>
              <a:rPr lang="ru-RU" sz="3200" dirty="0"/>
            </a:br>
            <a:r>
              <a:rPr lang="en-US" sz="3200" dirty="0" smtClean="0"/>
              <a:t/>
            </a:r>
            <a:br>
              <a:rPr lang="en-US" sz="3200" dirty="0" smtClean="0"/>
            </a:br>
            <a:endParaRPr lang="ru-RU" sz="3200" dirty="0">
              <a:cs typeface="Arial" pitchFamily="34" charset="0"/>
            </a:endParaRPr>
          </a:p>
        </p:txBody>
      </p:sp>
    </p:spTree>
    <p:extLst>
      <p:ext uri="{BB962C8B-B14F-4D97-AF65-F5344CB8AC3E}">
        <p14:creationId xmlns:p14="http://schemas.microsoft.com/office/powerpoint/2010/main" val="159424699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1254" y="2132856"/>
            <a:ext cx="8305800" cy="1143000"/>
          </a:xfrm>
        </p:spPr>
        <p:txBody>
          <a:bodyPr>
            <a:noAutofit/>
          </a:bodyPr>
          <a:lstStyle/>
          <a:p>
            <a:r>
              <a:rPr lang="en-US" sz="2800" dirty="0" err="1">
                <a:solidFill>
                  <a:srgbClr val="000000"/>
                </a:solidFill>
              </a:rPr>
              <a:t>Boshqaruv</a:t>
            </a:r>
            <a:r>
              <a:rPr lang="en-US" sz="2800" dirty="0">
                <a:solidFill>
                  <a:srgbClr val="000000"/>
                </a:solidFill>
              </a:rPr>
              <a:t> </a:t>
            </a:r>
            <a:r>
              <a:rPr lang="en-US" sz="2800" dirty="0" smtClean="0">
                <a:solidFill>
                  <a:srgbClr val="000000"/>
                </a:solidFill>
              </a:rPr>
              <a:t>— </a:t>
            </a:r>
            <a:r>
              <a:rPr lang="en-US" sz="2800" dirty="0" err="1" smtClean="0">
                <a:solidFill>
                  <a:srgbClr val="000000"/>
                </a:solidFill>
              </a:rPr>
              <a:t>bu</a:t>
            </a:r>
            <a:r>
              <a:rPr lang="en-US" sz="2800" dirty="0" smtClean="0">
                <a:solidFill>
                  <a:srgbClr val="000000"/>
                </a:solidFill>
              </a:rPr>
              <a:t> </a:t>
            </a:r>
            <a:r>
              <a:rPr lang="en-US" sz="2800" dirty="0" err="1">
                <a:solidFill>
                  <a:srgbClr val="000000"/>
                </a:solidFill>
              </a:rPr>
              <a:t>tizimni</a:t>
            </a:r>
            <a:r>
              <a:rPr lang="en-US" sz="2800" dirty="0">
                <a:solidFill>
                  <a:srgbClr val="000000"/>
                </a:solidFill>
              </a:rPr>
              <a:t> </a:t>
            </a:r>
            <a:r>
              <a:rPr lang="en-US" sz="2800" dirty="0" err="1">
                <a:solidFill>
                  <a:srgbClr val="000000"/>
                </a:solidFill>
              </a:rPr>
              <a:t>shakllantirish</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rivojlantirish</a:t>
            </a:r>
            <a:r>
              <a:rPr lang="en-US" sz="2800" dirty="0">
                <a:solidFill>
                  <a:srgbClr val="000000"/>
                </a:solidFill>
              </a:rPr>
              <a:t> </a:t>
            </a:r>
            <a:r>
              <a:rPr lang="en-US" sz="2800" dirty="0" err="1">
                <a:solidFill>
                  <a:srgbClr val="000000"/>
                </a:solidFill>
              </a:rPr>
              <a:t>maqsadida</a:t>
            </a:r>
            <a:r>
              <a:rPr lang="en-US" sz="2800" dirty="0">
                <a:solidFill>
                  <a:srgbClr val="000000"/>
                </a:solidFill>
              </a:rPr>
              <a:t> </a:t>
            </a:r>
            <a:r>
              <a:rPr lang="en-US" sz="2800" dirty="0" err="1" smtClean="0">
                <a:solidFill>
                  <a:srgbClr val="000000"/>
                </a:solidFill>
              </a:rPr>
              <a:t>uni</a:t>
            </a:r>
            <a:r>
              <a:rPr lang="en-US" sz="2800" dirty="0">
                <a:solidFill>
                  <a:srgbClr val="000000"/>
                </a:solidFill>
              </a:rPr>
              <a:t> </a:t>
            </a:r>
            <a:r>
              <a:rPr lang="en-US" sz="2800" dirty="0" err="1" smtClean="0">
                <a:solidFill>
                  <a:srgbClr val="000000"/>
                </a:solidFill>
              </a:rPr>
              <a:t>sifatini</a:t>
            </a:r>
            <a:r>
              <a:rPr lang="en-US" sz="2800" dirty="0" smtClean="0">
                <a:solidFill>
                  <a:srgbClr val="000000"/>
                </a:solidFill>
              </a:rPr>
              <a:t> </a:t>
            </a:r>
            <a:r>
              <a:rPr lang="en-US" sz="2800" dirty="0" err="1">
                <a:solidFill>
                  <a:srgbClr val="000000"/>
                </a:solidFill>
              </a:rPr>
              <a:t>ta'minlash</a:t>
            </a:r>
            <a:r>
              <a:rPr lang="en-US" sz="2800" dirty="0">
                <a:solidFill>
                  <a:srgbClr val="000000"/>
                </a:solidFill>
              </a:rPr>
              <a:t>, </a:t>
            </a:r>
            <a:r>
              <a:rPr lang="en-US" sz="2800" dirty="0" err="1">
                <a:solidFill>
                  <a:srgbClr val="000000"/>
                </a:solidFill>
              </a:rPr>
              <a:t>tartibga</a:t>
            </a:r>
            <a:r>
              <a:rPr lang="en-US" sz="2800" dirty="0">
                <a:solidFill>
                  <a:srgbClr val="000000"/>
                </a:solidFill>
              </a:rPr>
              <a:t> </a:t>
            </a:r>
            <a:r>
              <a:rPr lang="en-US" sz="2800" dirty="0" err="1">
                <a:solidFill>
                  <a:srgbClr val="000000"/>
                </a:solidFill>
              </a:rPr>
              <a:t>solish</a:t>
            </a:r>
            <a:r>
              <a:rPr lang="en-US" sz="2800" dirty="0">
                <a:solidFill>
                  <a:srgbClr val="000000"/>
                </a:solidFill>
              </a:rPr>
              <a:t> </a:t>
            </a:r>
            <a:r>
              <a:rPr lang="en-US" sz="2800" dirty="0" err="1">
                <a:solidFill>
                  <a:srgbClr val="000000"/>
                </a:solidFill>
              </a:rPr>
              <a:t>uchun</a:t>
            </a:r>
            <a:r>
              <a:rPr lang="en-US" sz="2800" dirty="0">
                <a:solidFill>
                  <a:srgbClr val="000000"/>
                </a:solidFill>
              </a:rPr>
              <a:t> </a:t>
            </a:r>
            <a:r>
              <a:rPr lang="en-US" sz="2800" dirty="0" err="1" smtClean="0">
                <a:solidFill>
                  <a:srgbClr val="000000"/>
                </a:solidFill>
              </a:rPr>
              <a:t>ta’sir</a:t>
            </a:r>
            <a:r>
              <a:rPr lang="en-US" sz="2800" dirty="0" smtClean="0">
                <a:solidFill>
                  <a:srgbClr val="000000"/>
                </a:solidFill>
              </a:rPr>
              <a:t> </a:t>
            </a:r>
            <a:r>
              <a:rPr lang="en-US" sz="2800" dirty="0" err="1" smtClean="0">
                <a:solidFill>
                  <a:srgbClr val="000000"/>
                </a:solidFill>
              </a:rPr>
              <a:t>etishdir</a:t>
            </a:r>
            <a:r>
              <a:rPr lang="en-US" sz="2800" dirty="0">
                <a:solidFill>
                  <a:srgbClr val="000000"/>
                </a:solidFill>
              </a:rPr>
              <a:t>.</a:t>
            </a:r>
            <a:endParaRPr lang="ru-RU" sz="2800" dirty="0">
              <a:solidFill>
                <a:srgbClr val="000000"/>
              </a:solidFill>
            </a:endParaRPr>
          </a:p>
        </p:txBody>
      </p:sp>
      <p:pic>
        <p:nvPicPr>
          <p:cNvPr id="1026" name="Picture 2" descr="D:\My Documents (Maruf)\UUOOI 2017 LECTURES\LECTURES redit\leadership-vs-management-difference-artic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3431927"/>
            <a:ext cx="6048672" cy="3402378"/>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399942" y="836712"/>
            <a:ext cx="8388424" cy="954107"/>
          </a:xfrm>
          <a:prstGeom prst="rect">
            <a:avLst/>
          </a:prstGeom>
        </p:spPr>
        <p:txBody>
          <a:bodyPr wrap="square">
            <a:spAutoFit/>
          </a:bodyPr>
          <a:lstStyle/>
          <a:p>
            <a:r>
              <a:rPr lang="en-US" sz="2800" dirty="0">
                <a:latin typeface="+mj-lt"/>
              </a:rPr>
              <a:t>1. </a:t>
            </a:r>
            <a:r>
              <a:rPr lang="en-US" sz="2800" dirty="0" err="1">
                <a:latin typeface="+mj-lt"/>
              </a:rPr>
              <a:t>Boshqaruv</a:t>
            </a:r>
            <a:r>
              <a:rPr lang="en-US" sz="2800" dirty="0">
                <a:latin typeface="+mj-lt"/>
              </a:rPr>
              <a:t> </a:t>
            </a:r>
            <a:r>
              <a:rPr lang="en-US" sz="2800" dirty="0" err="1">
                <a:latin typeface="+mj-lt"/>
              </a:rPr>
              <a:t>nazariyasining</a:t>
            </a:r>
            <a:r>
              <a:rPr lang="en-US" sz="2800" dirty="0">
                <a:latin typeface="+mj-lt"/>
              </a:rPr>
              <a:t> </a:t>
            </a:r>
            <a:r>
              <a:rPr lang="en-US" sz="2800" dirty="0" err="1">
                <a:latin typeface="+mj-lt"/>
              </a:rPr>
              <a:t>asosiy</a:t>
            </a:r>
            <a:r>
              <a:rPr lang="en-US" sz="2800" dirty="0">
                <a:latin typeface="+mj-lt"/>
              </a:rPr>
              <a:t> </a:t>
            </a:r>
            <a:r>
              <a:rPr lang="en-US" sz="2800" dirty="0" err="1">
                <a:latin typeface="+mj-lt"/>
              </a:rPr>
              <a:t>tushunchalari</a:t>
            </a:r>
            <a:r>
              <a:rPr lang="en-US" sz="2800" dirty="0">
                <a:latin typeface="+mj-lt"/>
              </a:rPr>
              <a:t> </a:t>
            </a:r>
            <a:r>
              <a:rPr lang="en-US" sz="2800" dirty="0" err="1">
                <a:latin typeface="+mj-lt"/>
              </a:rPr>
              <a:t>va</a:t>
            </a:r>
            <a:r>
              <a:rPr lang="en-US" sz="2800" dirty="0">
                <a:latin typeface="+mj-lt"/>
              </a:rPr>
              <a:t> </a:t>
            </a:r>
            <a:r>
              <a:rPr lang="en-US" sz="2800" dirty="0" err="1">
                <a:latin typeface="+mj-lt"/>
              </a:rPr>
              <a:t>prinsiplari</a:t>
            </a:r>
            <a:r>
              <a:rPr lang="en-US" sz="2800" dirty="0">
                <a:latin typeface="+mj-lt"/>
              </a:rPr>
              <a:t>.</a:t>
            </a:r>
            <a:endParaRPr lang="ru-RU" sz="2800" dirty="0">
              <a:latin typeface="+mj-lt"/>
            </a:endParaRPr>
          </a:p>
        </p:txBody>
      </p:sp>
    </p:spTree>
    <p:extLst>
      <p:ext uri="{BB962C8B-B14F-4D97-AF65-F5344CB8AC3E}">
        <p14:creationId xmlns:p14="http://schemas.microsoft.com/office/powerpoint/2010/main" val="101343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4869160"/>
            <a:ext cx="8305800" cy="1143000"/>
          </a:xfrm>
        </p:spPr>
        <p:txBody>
          <a:bodyPr>
            <a:noAutofit/>
          </a:bodyPr>
          <a:lstStyle/>
          <a:p>
            <a:pPr algn="just"/>
            <a:r>
              <a:rPr lang="en-US" sz="3200" b="1" i="1" dirty="0" err="1">
                <a:solidFill>
                  <a:srgbClr val="000000"/>
                </a:solidFill>
              </a:rPr>
              <a:t>Amerikacha</a:t>
            </a:r>
            <a:r>
              <a:rPr lang="en-US" sz="3200" b="1" i="1" dirty="0">
                <a:solidFill>
                  <a:srgbClr val="000000"/>
                </a:solidFill>
              </a:rPr>
              <a:t> </a:t>
            </a:r>
            <a:r>
              <a:rPr lang="en-US" sz="3200" dirty="0" err="1">
                <a:solidFill>
                  <a:srgbClr val="000000"/>
                </a:solidFill>
              </a:rPr>
              <a:t>boshqaruvda</a:t>
            </a:r>
            <a:r>
              <a:rPr lang="en-US" sz="3200" dirty="0">
                <a:solidFill>
                  <a:srgbClr val="000000"/>
                </a:solidFill>
              </a:rPr>
              <a:t> — </a:t>
            </a:r>
            <a:r>
              <a:rPr lang="en-US" sz="3200" dirty="0" err="1">
                <a:solidFill>
                  <a:srgbClr val="000000"/>
                </a:solidFill>
              </a:rPr>
              <a:t>tashabbuskorlik</a:t>
            </a:r>
            <a:r>
              <a:rPr lang="en-US" sz="3200" dirty="0">
                <a:solidFill>
                  <a:srgbClr val="000000"/>
                </a:solidFill>
              </a:rPr>
              <a:t>, </a:t>
            </a:r>
            <a:r>
              <a:rPr lang="en-US" sz="3200" dirty="0" err="1">
                <a:solidFill>
                  <a:srgbClr val="000000"/>
                </a:solidFill>
              </a:rPr>
              <a:t>yuqori</a:t>
            </a:r>
            <a:r>
              <a:rPr lang="en-US" sz="3200" dirty="0">
                <a:solidFill>
                  <a:srgbClr val="000000"/>
                </a:solidFill>
              </a:rPr>
              <a:t> </a:t>
            </a:r>
            <a:r>
              <a:rPr lang="en-US" sz="3200" dirty="0" err="1">
                <a:solidFill>
                  <a:srgbClr val="000000"/>
                </a:solidFill>
              </a:rPr>
              <a:t>kasbiy</a:t>
            </a:r>
            <a:r>
              <a:rPr lang="en-US" sz="3200" dirty="0">
                <a:solidFill>
                  <a:srgbClr val="000000"/>
                </a:solidFill>
              </a:rPr>
              <a:t> </a:t>
            </a:r>
            <a:r>
              <a:rPr lang="en-US" sz="3200" dirty="0" err="1" smtClean="0">
                <a:solidFill>
                  <a:srgbClr val="000000"/>
                </a:solidFill>
              </a:rPr>
              <a:t>tayyorgarlik</a:t>
            </a:r>
            <a:r>
              <a:rPr lang="en-US" sz="3200" dirty="0" smtClean="0">
                <a:solidFill>
                  <a:srgbClr val="000000"/>
                </a:solidFill>
              </a:rPr>
              <a:t>, </a:t>
            </a:r>
            <a:r>
              <a:rPr lang="en-US" sz="3200" dirty="0" err="1" smtClean="0">
                <a:solidFill>
                  <a:srgbClr val="000000"/>
                </a:solidFill>
              </a:rPr>
              <a:t>taslikilotchilik</a:t>
            </a:r>
            <a:r>
              <a:rPr lang="en-US" sz="3200" dirty="0" smtClean="0">
                <a:solidFill>
                  <a:srgbClr val="000000"/>
                </a:solidFill>
              </a:rPr>
              <a:t>, </a:t>
            </a:r>
            <a:r>
              <a:rPr lang="en-US" sz="3200" dirty="0" err="1" smtClean="0">
                <a:solidFill>
                  <a:srgbClr val="000000"/>
                </a:solidFill>
              </a:rPr>
              <a:t>ishchanlik</a:t>
            </a:r>
            <a:r>
              <a:rPr lang="en-US" sz="3200" dirty="0" smtClean="0">
                <a:solidFill>
                  <a:srgbClr val="000000"/>
                </a:solidFill>
              </a:rPr>
              <a:t>;</a:t>
            </a:r>
            <a:br>
              <a:rPr lang="en-US" sz="3200" dirty="0" smtClean="0">
                <a:solidFill>
                  <a:srgbClr val="000000"/>
                </a:solidFill>
              </a:rPr>
            </a:br>
            <a:r>
              <a:rPr lang="en-US" sz="3200" b="1" i="1" dirty="0" err="1">
                <a:solidFill>
                  <a:srgbClr val="000000"/>
                </a:solidFill>
              </a:rPr>
              <a:t>Yaponcha</a:t>
            </a:r>
            <a:r>
              <a:rPr lang="en-US" sz="3200" dirty="0">
                <a:solidFill>
                  <a:srgbClr val="000000"/>
                </a:solidFill>
              </a:rPr>
              <a:t> </a:t>
            </a:r>
            <a:r>
              <a:rPr lang="en-US" sz="3200" dirty="0" err="1">
                <a:solidFill>
                  <a:srgbClr val="000000"/>
                </a:solidFill>
              </a:rPr>
              <a:t>boshqaruvda</a:t>
            </a:r>
            <a:r>
              <a:rPr lang="en-US" sz="3200" dirty="0">
                <a:solidFill>
                  <a:srgbClr val="000000"/>
                </a:solidFill>
              </a:rPr>
              <a:t> — </a:t>
            </a:r>
            <a:r>
              <a:rPr lang="en-US" sz="3200" dirty="0" err="1">
                <a:solidFill>
                  <a:srgbClr val="000000"/>
                </a:solidFill>
              </a:rPr>
              <a:t>har</a:t>
            </a:r>
            <a:r>
              <a:rPr lang="en-US" sz="3200" dirty="0">
                <a:solidFill>
                  <a:srgbClr val="000000"/>
                </a:solidFill>
              </a:rPr>
              <a:t> </a:t>
            </a:r>
            <a:r>
              <a:rPr lang="en-US" sz="3200" dirty="0" err="1">
                <a:solidFill>
                  <a:srgbClr val="000000"/>
                </a:solidFill>
              </a:rPr>
              <a:t>bir</a:t>
            </a:r>
            <a:r>
              <a:rPr lang="en-US" sz="3200" dirty="0">
                <a:solidFill>
                  <a:srgbClr val="000000"/>
                </a:solidFill>
              </a:rPr>
              <a:t> </a:t>
            </a:r>
            <a:r>
              <a:rPr lang="en-US" sz="3200" dirty="0" err="1" smtClean="0">
                <a:solidFill>
                  <a:srgbClr val="000000"/>
                </a:solidFill>
              </a:rPr>
              <a:t>xodimga</a:t>
            </a:r>
            <a:r>
              <a:rPr lang="en-US" sz="3200" dirty="0">
                <a:solidFill>
                  <a:srgbClr val="000000"/>
                </a:solidFill>
              </a:rPr>
              <a:t> </a:t>
            </a:r>
            <a:r>
              <a:rPr lang="en-US" sz="3200" dirty="0" err="1" smtClean="0">
                <a:solidFill>
                  <a:srgbClr val="000000"/>
                </a:solidFill>
              </a:rPr>
              <a:t>g'amxo'rlik</a:t>
            </a:r>
            <a:r>
              <a:rPr lang="en-US" sz="3200" dirty="0">
                <a:solidFill>
                  <a:srgbClr val="000000"/>
                </a:solidFill>
              </a:rPr>
              <a:t>, </a:t>
            </a:r>
            <a:r>
              <a:rPr lang="en-US" sz="3200" dirty="0" err="1" smtClean="0">
                <a:solidFill>
                  <a:srgbClr val="000000"/>
                </a:solidFill>
              </a:rPr>
              <a:t>ishlab</a:t>
            </a:r>
            <a:r>
              <a:rPr lang="en-US" sz="3200" dirty="0">
                <a:solidFill>
                  <a:srgbClr val="000000"/>
                </a:solidFill>
              </a:rPr>
              <a:t> </a:t>
            </a:r>
            <a:r>
              <a:rPr lang="en-US" sz="3200" dirty="0" err="1" smtClean="0">
                <a:solidFill>
                  <a:srgbClr val="000000"/>
                </a:solidFill>
              </a:rPr>
              <a:t>chiqarishning</a:t>
            </a:r>
            <a:r>
              <a:rPr lang="en-US" sz="3200" dirty="0" smtClean="0">
                <a:solidFill>
                  <a:srgbClr val="000000"/>
                </a:solidFill>
              </a:rPr>
              <a:t> </a:t>
            </a:r>
            <a:r>
              <a:rPr lang="en-US" sz="3200" dirty="0" err="1">
                <a:solidFill>
                  <a:srgbClr val="000000"/>
                </a:solidFill>
              </a:rPr>
              <a:t>ijtimoiy</a:t>
            </a:r>
            <a:r>
              <a:rPr lang="en-US" sz="3200" dirty="0">
                <a:solidFill>
                  <a:srgbClr val="000000"/>
                </a:solidFill>
              </a:rPr>
              <a:t> </a:t>
            </a:r>
            <a:r>
              <a:rPr lang="en-US" sz="3200" dirty="0" err="1">
                <a:solidFill>
                  <a:srgbClr val="000000"/>
                </a:solidFill>
              </a:rPr>
              <a:t>xavfsizligi</a:t>
            </a:r>
            <a:r>
              <a:rPr lang="en-US" sz="3200" dirty="0">
                <a:solidFill>
                  <a:srgbClr val="000000"/>
                </a:solidFill>
              </a:rPr>
              <a:t>, </a:t>
            </a:r>
            <a:r>
              <a:rPr lang="en-US" sz="3200" dirty="0" err="1">
                <a:solidFill>
                  <a:srgbClr val="000000"/>
                </a:solidFill>
              </a:rPr>
              <a:t>shakllanish</a:t>
            </a:r>
            <a:r>
              <a:rPr lang="en-US" sz="3200" dirty="0">
                <a:solidFill>
                  <a:srgbClr val="000000"/>
                </a:solidFill>
              </a:rPr>
              <a:t> </a:t>
            </a:r>
            <a:r>
              <a:rPr lang="en-US" sz="3200" dirty="0" err="1">
                <a:solidFill>
                  <a:srgbClr val="000000"/>
                </a:solidFill>
              </a:rPr>
              <a:t>istagi</a:t>
            </a:r>
            <a:r>
              <a:rPr lang="en-US" sz="3200" dirty="0">
                <a:solidFill>
                  <a:srgbClr val="000000"/>
                </a:solidFill>
              </a:rPr>
              <a:t>, </a:t>
            </a:r>
            <a:r>
              <a:rPr lang="en-US" sz="3200" dirty="0" err="1">
                <a:solidFill>
                  <a:srgbClr val="000000"/>
                </a:solidFill>
              </a:rPr>
              <a:t>icliki</a:t>
            </a:r>
            <a:r>
              <a:rPr lang="en-US" sz="3200" dirty="0">
                <a:solidFill>
                  <a:srgbClr val="000000"/>
                </a:solidFill>
              </a:rPr>
              <a:t> </a:t>
            </a:r>
            <a:r>
              <a:rPr lang="en-US" sz="3200" dirty="0" err="1">
                <a:solidFill>
                  <a:srgbClr val="000000"/>
                </a:solidFill>
              </a:rPr>
              <a:t>go'zallik</a:t>
            </a:r>
            <a:r>
              <a:rPr lang="en-US" sz="3200" dirty="0">
                <a:solidFill>
                  <a:srgbClr val="000000"/>
                </a:solidFill>
              </a:rPr>
              <a:t>;</a:t>
            </a:r>
            <a:br>
              <a:rPr lang="en-US" sz="3200" dirty="0">
                <a:solidFill>
                  <a:srgbClr val="000000"/>
                </a:solidFill>
              </a:rPr>
            </a:br>
            <a:r>
              <a:rPr lang="en-US" sz="3200" b="1" i="1" dirty="0" err="1">
                <a:solidFill>
                  <a:srgbClr val="000000"/>
                </a:solidFill>
              </a:rPr>
              <a:t>Fransuzcha</a:t>
            </a:r>
            <a:r>
              <a:rPr lang="en-US" sz="3200" dirty="0">
                <a:solidFill>
                  <a:srgbClr val="000000"/>
                </a:solidFill>
              </a:rPr>
              <a:t> </a:t>
            </a:r>
            <a:r>
              <a:rPr lang="en-US" sz="3200" dirty="0" err="1">
                <a:solidFill>
                  <a:srgbClr val="000000"/>
                </a:solidFill>
              </a:rPr>
              <a:t>boshqaruvda</a:t>
            </a:r>
            <a:r>
              <a:rPr lang="en-US" sz="3200" dirty="0">
                <a:solidFill>
                  <a:srgbClr val="000000"/>
                </a:solidFill>
              </a:rPr>
              <a:t>—</a:t>
            </a:r>
            <a:r>
              <a:rPr lang="en-US" sz="3200" dirty="0" err="1">
                <a:solidFill>
                  <a:srgbClr val="000000"/>
                </a:solidFill>
              </a:rPr>
              <a:t>boshqaruv</a:t>
            </a:r>
            <a:r>
              <a:rPr lang="en-US" sz="3200" dirty="0">
                <a:solidFill>
                  <a:srgbClr val="000000"/>
                </a:solidFill>
              </a:rPr>
              <a:t> </a:t>
            </a:r>
            <a:r>
              <a:rPr lang="en-US" sz="3200" dirty="0" err="1" smtClean="0">
                <a:solidFill>
                  <a:srgbClr val="000000"/>
                </a:solidFill>
              </a:rPr>
              <a:t>tizimini</a:t>
            </a:r>
            <a:r>
              <a:rPr lang="en-US" sz="3200" dirty="0">
                <a:solidFill>
                  <a:srgbClr val="000000"/>
                </a:solidFill>
              </a:rPr>
              <a:t> </a:t>
            </a:r>
            <a:r>
              <a:rPr lang="en-US" sz="3200" dirty="0" err="1" smtClean="0">
                <a:solidFill>
                  <a:srgbClr val="000000"/>
                </a:solidFill>
              </a:rPr>
              <a:t>shakllantirish</a:t>
            </a:r>
            <a:r>
              <a:rPr lang="en-US" sz="3200" dirty="0" smtClean="0">
                <a:solidFill>
                  <a:srgbClr val="000000"/>
                </a:solidFill>
              </a:rPr>
              <a:t> </a:t>
            </a:r>
            <a:r>
              <a:rPr lang="en-US" sz="3200" dirty="0" err="1" smtClean="0">
                <a:solidFill>
                  <a:srgbClr val="000000"/>
                </a:solidFill>
              </a:rPr>
              <a:t>uchun</a:t>
            </a:r>
            <a:r>
              <a:rPr lang="en-US" sz="3200" dirty="0">
                <a:solidFill>
                  <a:srgbClr val="000000"/>
                </a:solidFill>
              </a:rPr>
              <a:t> </a:t>
            </a:r>
            <a:r>
              <a:rPr lang="en-US" sz="3200" dirty="0" err="1" smtClean="0">
                <a:solidFill>
                  <a:srgbClr val="000000"/>
                </a:solidFill>
              </a:rPr>
              <a:t>insoniy</a:t>
            </a:r>
            <a:r>
              <a:rPr lang="en-US" sz="3200" dirty="0" smtClean="0">
                <a:solidFill>
                  <a:srgbClr val="000000"/>
                </a:solidFill>
              </a:rPr>
              <a:t> </a:t>
            </a:r>
            <a:r>
              <a:rPr lang="en-US" sz="3200" dirty="0" err="1">
                <a:solidFill>
                  <a:srgbClr val="000000"/>
                </a:solidFill>
              </a:rPr>
              <a:t>madaniyat</a:t>
            </a:r>
            <a:r>
              <a:rPr lang="en-US" sz="3200" dirty="0">
                <a:solidFill>
                  <a:srgbClr val="000000"/>
                </a:solidFill>
              </a:rPr>
              <a:t>, </a:t>
            </a:r>
            <a:r>
              <a:rPr lang="en-US" sz="3200" dirty="0" err="1">
                <a:solidFill>
                  <a:srgbClr val="000000"/>
                </a:solidFill>
              </a:rPr>
              <a:t>yuqori</a:t>
            </a:r>
            <a:r>
              <a:rPr lang="en-US" sz="3200" dirty="0">
                <a:solidFill>
                  <a:srgbClr val="000000"/>
                </a:solidFill>
              </a:rPr>
              <a:t> </a:t>
            </a:r>
            <a:r>
              <a:rPr lang="en-US" sz="3200" dirty="0" err="1">
                <a:solidFill>
                  <a:srgbClr val="000000"/>
                </a:solidFill>
              </a:rPr>
              <a:t>darajadagi</a:t>
            </a:r>
            <a:r>
              <a:rPr lang="en-US" sz="3200" dirty="0">
                <a:solidFill>
                  <a:srgbClr val="000000"/>
                </a:solidFill>
              </a:rPr>
              <a:t> </a:t>
            </a:r>
            <a:r>
              <a:rPr lang="en-US" sz="3200" dirty="0" err="1">
                <a:solidFill>
                  <a:srgbClr val="000000"/>
                </a:solidFill>
              </a:rPr>
              <a:t>aloqadorlik</a:t>
            </a:r>
            <a:r>
              <a:rPr lang="en-US" sz="3200" dirty="0">
                <a:solidFill>
                  <a:srgbClr val="000000"/>
                </a:solidFill>
              </a:rPr>
              <a:t> </a:t>
            </a:r>
            <a:r>
              <a:rPr lang="en-US" sz="3200" dirty="0" err="1">
                <a:solidFill>
                  <a:srgbClr val="000000"/>
                </a:solidFill>
              </a:rPr>
              <a:t>madaniyati</a:t>
            </a:r>
            <a:r>
              <a:rPr lang="en-US" sz="3200" dirty="0">
                <a:solidFill>
                  <a:srgbClr val="000000"/>
                </a:solidFill>
              </a:rPr>
              <a:t>, </a:t>
            </a:r>
            <a:r>
              <a:rPr lang="en-US" sz="3200" dirty="0" err="1">
                <a:solidFill>
                  <a:srgbClr val="000000"/>
                </a:solidFill>
              </a:rPr>
              <a:t>milliy</a:t>
            </a:r>
            <a:r>
              <a:rPr lang="en-US" sz="3200" dirty="0">
                <a:solidFill>
                  <a:srgbClr val="000000"/>
                </a:solidFill>
              </a:rPr>
              <a:t>, </a:t>
            </a:r>
            <a:r>
              <a:rPr lang="en-US" sz="3200" dirty="0" err="1">
                <a:solidFill>
                  <a:srgbClr val="000000"/>
                </a:solidFill>
              </a:rPr>
              <a:t>tarixiy</a:t>
            </a:r>
            <a:r>
              <a:rPr lang="en-US" sz="3200" dirty="0">
                <a:solidFill>
                  <a:srgbClr val="000000"/>
                </a:solidFill>
              </a:rPr>
              <a:t>.</a:t>
            </a:r>
            <a:br>
              <a:rPr lang="en-US" sz="3200" dirty="0">
                <a:solidFill>
                  <a:srgbClr val="000000"/>
                </a:solidFill>
              </a:rPr>
            </a:br>
            <a:r>
              <a:rPr lang="en-US" sz="3200" dirty="0" err="1">
                <a:solidFill>
                  <a:srgbClr val="000000"/>
                </a:solidFill>
              </a:rPr>
              <a:t>madaniy</a:t>
            </a:r>
            <a:r>
              <a:rPr lang="en-US" sz="3200" dirty="0">
                <a:solidFill>
                  <a:srgbClr val="000000"/>
                </a:solidFill>
              </a:rPr>
              <a:t> </a:t>
            </a:r>
            <a:r>
              <a:rPr lang="en-US" sz="3200" dirty="0" err="1">
                <a:solidFill>
                  <a:srgbClr val="000000"/>
                </a:solidFill>
              </a:rPr>
              <a:t>an'ana</a:t>
            </a:r>
            <a:r>
              <a:rPr lang="en-US" sz="3200" dirty="0">
                <a:solidFill>
                  <a:srgbClr val="000000"/>
                </a:solidFill>
              </a:rPr>
              <a:t> </a:t>
            </a:r>
            <a:r>
              <a:rPr lang="en-US" sz="3200" dirty="0" err="1">
                <a:solidFill>
                  <a:srgbClr val="000000"/>
                </a:solidFill>
              </a:rPr>
              <a:t>elementlaridan</a:t>
            </a:r>
            <a:r>
              <a:rPr lang="en-US" sz="3200" dirty="0">
                <a:solidFill>
                  <a:srgbClr val="000000"/>
                </a:solidFill>
              </a:rPr>
              <a:t> </a:t>
            </a:r>
            <a:r>
              <a:rPr lang="en-US" sz="3200" dirty="0" err="1">
                <a:solidFill>
                  <a:srgbClr val="000000"/>
                </a:solidFill>
              </a:rPr>
              <a:t>foydalanish</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26054434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869160"/>
            <a:ext cx="8305800" cy="1143000"/>
          </a:xfrm>
        </p:spPr>
        <p:txBody>
          <a:bodyPr>
            <a:noAutofit/>
          </a:bodyPr>
          <a:lstStyle/>
          <a:p>
            <a:r>
              <a:rPr lang="en-US" sz="3200" i="1" dirty="0" err="1">
                <a:solidFill>
                  <a:srgbClr val="000000"/>
                </a:solidFill>
              </a:rPr>
              <a:t>Menejmentning</a:t>
            </a:r>
            <a:r>
              <a:rPr lang="en-US" sz="3200" i="1" dirty="0">
                <a:solidFill>
                  <a:srgbClr val="000000"/>
                </a:solidFill>
              </a:rPr>
              <a:t> </a:t>
            </a:r>
            <a:r>
              <a:rPr lang="en-US" sz="3200" i="1" dirty="0" err="1">
                <a:solidFill>
                  <a:srgbClr val="000000"/>
                </a:solidFill>
              </a:rPr>
              <a:t>asosiy</a:t>
            </a:r>
            <a:r>
              <a:rPr lang="en-US" sz="3200" i="1" dirty="0">
                <a:solidFill>
                  <a:srgbClr val="000000"/>
                </a:solidFill>
              </a:rPr>
              <a:t> </a:t>
            </a:r>
            <a:r>
              <a:rPr lang="en-US" sz="3200" i="1" dirty="0" err="1">
                <a:solidFill>
                  <a:srgbClr val="000000"/>
                </a:solidFill>
              </a:rPr>
              <a:t>prinsiplarini</a:t>
            </a:r>
            <a:r>
              <a:rPr lang="en-US" sz="3200" i="1" dirty="0">
                <a:solidFill>
                  <a:srgbClr val="000000"/>
                </a:solidFill>
              </a:rPr>
              <a:t> </a:t>
            </a:r>
            <a:r>
              <a:rPr lang="en-US" sz="3200" i="1" dirty="0" err="1">
                <a:solidFill>
                  <a:srgbClr val="000000"/>
                </a:solidFill>
              </a:rPr>
              <a:t>quyidagilar</a:t>
            </a:r>
            <a:r>
              <a:rPr lang="en-US" sz="3200" i="1" dirty="0">
                <a:solidFill>
                  <a:srgbClr val="000000"/>
                </a:solidFill>
              </a:rPr>
              <a:t> </a:t>
            </a:r>
            <a:r>
              <a:rPr lang="en-US" sz="3200" i="1" dirty="0" err="1">
                <a:solidFill>
                  <a:srgbClr val="000000"/>
                </a:solidFill>
              </a:rPr>
              <a:t>tashkil</a:t>
            </a:r>
            <a:r>
              <a:rPr lang="en-US" sz="3200" i="1" dirty="0">
                <a:solidFill>
                  <a:srgbClr val="000000"/>
                </a:solidFill>
              </a:rPr>
              <a:t> </a:t>
            </a:r>
            <a:r>
              <a:rPr lang="en-US" sz="3200" i="1" dirty="0" err="1" smtClean="0">
                <a:solidFill>
                  <a:srgbClr val="000000"/>
                </a:solidFill>
              </a:rPr>
              <a:t>etadi</a:t>
            </a:r>
            <a:r>
              <a:rPr lang="en-US" sz="3200" i="1" dirty="0">
                <a:solidFill>
                  <a:srgbClr val="000000"/>
                </a:solidFill>
              </a:rPr>
              <a:t>:</a:t>
            </a:r>
            <a:r>
              <a:rPr lang="en-US" sz="3200" dirty="0">
                <a:solidFill>
                  <a:srgbClr val="000000"/>
                </a:solidFill>
              </a:rPr>
              <a:t/>
            </a:r>
            <a:br>
              <a:rPr lang="en-US" sz="3200" dirty="0">
                <a:solidFill>
                  <a:srgbClr val="000000"/>
                </a:solidFill>
              </a:rPr>
            </a:br>
            <a:r>
              <a:rPr lang="en-US" sz="3200" dirty="0" err="1">
                <a:solidFill>
                  <a:srgbClr val="000000"/>
                </a:solidFill>
              </a:rPr>
              <a:t>Maqsadga</a:t>
            </a:r>
            <a:r>
              <a:rPr lang="en-US" sz="3200" dirty="0">
                <a:solidFill>
                  <a:srgbClr val="000000"/>
                </a:solidFill>
              </a:rPr>
              <a:t> </a:t>
            </a:r>
            <a:r>
              <a:rPr lang="en-US" sz="3200" dirty="0" err="1">
                <a:solidFill>
                  <a:srgbClr val="000000"/>
                </a:solidFill>
              </a:rPr>
              <a:t>yo'naltirilganlik</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uzluksizligi</a:t>
            </a:r>
            <a:r>
              <a:rPr lang="en-US" sz="3200" dirty="0">
                <a:solidFill>
                  <a:srgbClr val="000000"/>
                </a:solidFill>
              </a:rPr>
              <a:t>;</a:t>
            </a:r>
            <a:br>
              <a:rPr lang="en-US" sz="3200" dirty="0">
                <a:solidFill>
                  <a:srgbClr val="000000"/>
                </a:solidFill>
              </a:rPr>
            </a:br>
            <a:r>
              <a:rPr lang="en-US" sz="3200" dirty="0" err="1">
                <a:solidFill>
                  <a:srgbClr val="000000"/>
                </a:solidFill>
              </a:rPr>
              <a:t>Ilmiyhkni</a:t>
            </a:r>
            <a:r>
              <a:rPr lang="en-US" sz="3200" dirty="0">
                <a:solidFill>
                  <a:srgbClr val="000000"/>
                </a:solidFill>
              </a:rPr>
              <a:t> </a:t>
            </a:r>
            <a:r>
              <a:rPr lang="en-US" sz="3200" dirty="0" err="1">
                <a:solidFill>
                  <a:srgbClr val="000000"/>
                </a:solidFill>
              </a:rPr>
              <a:t>san'at</a:t>
            </a:r>
            <a:r>
              <a:rPr lang="en-US" sz="3200" dirty="0">
                <a:solidFill>
                  <a:srgbClr val="000000"/>
                </a:solidFill>
              </a:rPr>
              <a:t> </a:t>
            </a:r>
            <a:r>
              <a:rPr lang="en-US" sz="3200" dirty="0" err="1">
                <a:solidFill>
                  <a:srgbClr val="000000"/>
                </a:solidFill>
              </a:rPr>
              <a:t>elementiari</a:t>
            </a:r>
            <a:r>
              <a:rPr lang="en-US" sz="3200" dirty="0">
                <a:solidFill>
                  <a:srgbClr val="000000"/>
                </a:solidFill>
              </a:rPr>
              <a:t> </a:t>
            </a:r>
            <a:r>
              <a:rPr lang="en-US" sz="3200" dirty="0" err="1">
                <a:solidFill>
                  <a:srgbClr val="000000"/>
                </a:solidFill>
              </a:rPr>
              <a:t>bilan</a:t>
            </a:r>
            <a:r>
              <a:rPr lang="en-US" sz="3200" dirty="0">
                <a:solidFill>
                  <a:srgbClr val="000000"/>
                </a:solidFill>
              </a:rPr>
              <a:t> </a:t>
            </a:r>
            <a:r>
              <a:rPr lang="en-US" sz="3200" dirty="0" err="1">
                <a:solidFill>
                  <a:srgbClr val="000000"/>
                </a:solidFill>
              </a:rPr>
              <a:t>uyg'unligi</a:t>
            </a:r>
            <a:r>
              <a:rPr lang="en-US" sz="3200" dirty="0">
                <a:solidFill>
                  <a:srgbClr val="000000"/>
                </a:solidFill>
              </a:rPr>
              <a:t>;</a:t>
            </a:r>
            <a:br>
              <a:rPr lang="en-US" sz="3200" dirty="0">
                <a:solidFill>
                  <a:srgbClr val="000000"/>
                </a:solidFill>
              </a:rPr>
            </a:br>
            <a:r>
              <a:rPr lang="pl-PL" sz="3200" dirty="0">
                <a:solidFill>
                  <a:srgbClr val="000000"/>
                </a:solidFill>
              </a:rPr>
              <a:t>Markazdan boshqaruvni </a:t>
            </a:r>
            <a:r>
              <a:rPr lang="en-US" sz="3200" dirty="0" err="1" smtClean="0">
                <a:solidFill>
                  <a:srgbClr val="000000"/>
                </a:solidFill>
              </a:rPr>
              <a:t>o’z-o’zini</a:t>
            </a:r>
            <a:r>
              <a:rPr lang="en-US" sz="3200" dirty="0" smtClean="0">
                <a:solidFill>
                  <a:srgbClr val="000000"/>
                </a:solidFill>
              </a:rPr>
              <a:t> </a:t>
            </a:r>
            <a:r>
              <a:rPr lang="pl-PL" sz="3200" dirty="0" smtClean="0">
                <a:solidFill>
                  <a:srgbClr val="000000"/>
                </a:solidFill>
              </a:rPr>
              <a:t>boshqarish </a:t>
            </a:r>
            <a:r>
              <a:rPr lang="pl-PL" sz="3200" dirty="0">
                <a:solidFill>
                  <a:srgbClr val="000000"/>
                </a:solidFill>
              </a:rPr>
              <a:t>bilan </a:t>
            </a:r>
            <a:r>
              <a:rPr lang="pl-PL" sz="3200" dirty="0" smtClean="0">
                <a:solidFill>
                  <a:srgbClr val="000000"/>
                </a:solidFill>
              </a:rPr>
              <a:t>uyg'un</a:t>
            </a:r>
            <a:r>
              <a:rPr lang="en-US" sz="3200" dirty="0" smtClean="0">
                <a:solidFill>
                  <a:srgbClr val="000000"/>
                </a:solidFill>
              </a:rPr>
              <a:t>li</a:t>
            </a:r>
            <a:r>
              <a:rPr lang="pl-PL" sz="3200" dirty="0" smtClean="0">
                <a:solidFill>
                  <a:srgbClr val="000000"/>
                </a:solidFill>
              </a:rPr>
              <a:t>gi</a:t>
            </a:r>
            <a:r>
              <a:rPr lang="pl-PL" sz="3200" dirty="0">
                <a:solidFill>
                  <a:srgbClr val="000000"/>
                </a:solidFill>
              </a:rPr>
              <a:t>;</a:t>
            </a:r>
            <a:br>
              <a:rPr lang="pl-PL" sz="3200" dirty="0">
                <a:solidFill>
                  <a:srgbClr val="000000"/>
                </a:solidFill>
              </a:rPr>
            </a:br>
            <a:r>
              <a:rPr lang="en-US" sz="3200" dirty="0" err="1">
                <a:solidFill>
                  <a:srgbClr val="000000"/>
                </a:solidFill>
              </a:rPr>
              <a:t>Xodimlarni</a:t>
            </a:r>
            <a:r>
              <a:rPr lang="en-US" sz="3200" dirty="0">
                <a:solidFill>
                  <a:srgbClr val="000000"/>
                </a:solidFill>
              </a:rPr>
              <a:t> individual </a:t>
            </a:r>
            <a:r>
              <a:rPr lang="en-US" sz="3200" dirty="0" err="1">
                <a:solidFill>
                  <a:srgbClr val="000000"/>
                </a:solidFill>
              </a:rPr>
              <a:t>xususiyatlarini</a:t>
            </a:r>
            <a:r>
              <a:rPr lang="en-US" sz="3200" dirty="0">
                <a:solidFill>
                  <a:srgbClr val="000000"/>
                </a:solidFill>
              </a:rPr>
              <a:t> </a:t>
            </a:r>
            <a:r>
              <a:rPr lang="en-US" sz="3200" dirty="0" err="1">
                <a:solidFill>
                  <a:srgbClr val="000000"/>
                </a:solidFill>
              </a:rPr>
              <a:t>hisobga</a:t>
            </a:r>
            <a:r>
              <a:rPr lang="en-US" sz="3200" dirty="0">
                <a:solidFill>
                  <a:srgbClr val="000000"/>
                </a:solidFill>
              </a:rPr>
              <a:t> </a:t>
            </a:r>
            <a:r>
              <a:rPr lang="en-US" sz="3200" dirty="0" err="1">
                <a:solidFill>
                  <a:srgbClr val="000000"/>
                </a:solidFill>
              </a:rPr>
              <a:t>olish</a:t>
            </a:r>
            <a:r>
              <a:rPr lang="en-US" sz="3200" dirty="0">
                <a:solidFill>
                  <a:srgbClr val="000000"/>
                </a:solidFill>
              </a:rPr>
              <a:t>;</a:t>
            </a:r>
            <a:br>
              <a:rPr lang="en-US" sz="3200" dirty="0">
                <a:solidFill>
                  <a:srgbClr val="000000"/>
                </a:solidFill>
              </a:rPr>
            </a:br>
            <a:r>
              <a:rPr lang="en-US" sz="3200" dirty="0" err="1">
                <a:solidFill>
                  <a:srgbClr val="000000"/>
                </a:solidFill>
              </a:rPr>
              <a:t>Huquq</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mas'uliyat</a:t>
            </a:r>
            <a:r>
              <a:rPr lang="en-US" sz="3200" dirty="0">
                <a:solidFill>
                  <a:srgbClr val="000000"/>
                </a:solidFill>
              </a:rPr>
              <a:t> </a:t>
            </a:r>
            <a:r>
              <a:rPr lang="en-US" sz="3200" dirty="0" err="1">
                <a:solidFill>
                  <a:srgbClr val="000000"/>
                </a:solidFill>
              </a:rPr>
              <a:t>birligini</a:t>
            </a:r>
            <a:r>
              <a:rPr lang="en-US" sz="3200" dirty="0">
                <a:solidFill>
                  <a:srgbClr val="000000"/>
                </a:solidFill>
              </a:rPr>
              <a:t> </a:t>
            </a:r>
            <a:r>
              <a:rPr lang="en-US" sz="3200" dirty="0" err="1">
                <a:solidFill>
                  <a:srgbClr val="000000"/>
                </a:solidFill>
              </a:rPr>
              <a:t>ta'minlash</a:t>
            </a:r>
            <a:r>
              <a:rPr lang="en-US" sz="3200" dirty="0" smtClean="0">
                <a:solidFill>
                  <a:srgbClr val="000000"/>
                </a:solidFill>
              </a:rPr>
              <a:t>;</a:t>
            </a:r>
            <a:br>
              <a:rPr lang="en-US" sz="3200" dirty="0" smtClean="0">
                <a:solidFill>
                  <a:srgbClr val="000000"/>
                </a:solidFill>
              </a:rPr>
            </a:br>
            <a:r>
              <a:rPr lang="en-US" sz="3200" dirty="0" err="1">
                <a:solidFill>
                  <a:srgbClr val="000000"/>
                </a:solidFill>
              </a:rPr>
              <a:t>Doimiylik</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ketma-ketiik</a:t>
            </a:r>
            <a:r>
              <a:rPr lang="en-US" sz="3200" dirty="0">
                <a:solidFill>
                  <a:srgbClr val="000000"/>
                </a:solidFill>
              </a:rPr>
              <a:t>;</a:t>
            </a:r>
            <a:br>
              <a:rPr lang="en-US" sz="3200" dirty="0">
                <a:solidFill>
                  <a:srgbClr val="000000"/>
                </a:solidFill>
              </a:rPr>
            </a:br>
            <a:r>
              <a:rPr lang="en-US" sz="3200" dirty="0" err="1">
                <a:solidFill>
                  <a:srgbClr val="000000"/>
                </a:solidFill>
              </a:rPr>
              <a:t>Harakadarni</a:t>
            </a:r>
            <a:r>
              <a:rPr lang="en-US" sz="3200" dirty="0">
                <a:solidFill>
                  <a:srgbClr val="000000"/>
                </a:solidFill>
              </a:rPr>
              <a:t> </a:t>
            </a:r>
            <a:r>
              <a:rPr lang="en-US" sz="3200" dirty="0" err="1">
                <a:solidFill>
                  <a:srgbClr val="000000"/>
                </a:solidFill>
              </a:rPr>
              <a:t>nazorat</a:t>
            </a:r>
            <a:r>
              <a:rPr lang="en-US" sz="3200" dirty="0">
                <a:solidFill>
                  <a:srgbClr val="000000"/>
                </a:solidFill>
              </a:rPr>
              <a:t> </a:t>
            </a:r>
            <a:r>
              <a:rPr lang="en-US" sz="3200" dirty="0" err="1">
                <a:solidFill>
                  <a:srgbClr val="000000"/>
                </a:solidFill>
              </a:rPr>
              <a:t>qilish</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boshqarish</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4851507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1058385"/>
            <a:ext cx="8305800" cy="1143000"/>
          </a:xfrm>
        </p:spPr>
        <p:txBody>
          <a:bodyPr>
            <a:noAutofit/>
          </a:bodyPr>
          <a:lstStyle/>
          <a:p>
            <a:r>
              <a:rPr lang="en-US" sz="3200" dirty="0"/>
              <a:t>2. </a:t>
            </a:r>
            <a:r>
              <a:rPr lang="en-US" sz="3200" dirty="0" err="1"/>
              <a:t>Pedagogik</a:t>
            </a:r>
            <a:r>
              <a:rPr lang="en-US" sz="3200" dirty="0"/>
              <a:t> </a:t>
            </a:r>
            <a:r>
              <a:rPr lang="en-US" sz="3200" dirty="0" err="1"/>
              <a:t>tizimini</a:t>
            </a:r>
            <a:r>
              <a:rPr lang="en-US" sz="3200" dirty="0"/>
              <a:t> </a:t>
            </a:r>
            <a:r>
              <a:rPr lang="en-US" sz="3200" dirty="0" err="1"/>
              <a:t>boshqarishning</a:t>
            </a:r>
            <a:r>
              <a:rPr lang="en-US" sz="3200" dirty="0"/>
              <a:t> </a:t>
            </a:r>
            <a:r>
              <a:rPr lang="en-US" sz="3200" dirty="0" err="1"/>
              <a:t>asosiy</a:t>
            </a:r>
            <a:r>
              <a:rPr lang="en-US" sz="3200" dirty="0"/>
              <a:t> </a:t>
            </a:r>
            <a:r>
              <a:rPr lang="en-US" sz="3200" dirty="0" err="1"/>
              <a:t>prinsiplari</a:t>
            </a:r>
            <a:r>
              <a:rPr lang="en-US" sz="3200" dirty="0"/>
              <a:t>, </a:t>
            </a:r>
            <a:r>
              <a:rPr lang="en-US" sz="3200" dirty="0" err="1"/>
              <a:t>metod</a:t>
            </a:r>
            <a:r>
              <a:rPr lang="en-US" sz="3200" dirty="0"/>
              <a:t> </a:t>
            </a:r>
            <a:r>
              <a:rPr lang="en-US" sz="3200" dirty="0" err="1"/>
              <a:t>va</a:t>
            </a:r>
            <a:r>
              <a:rPr lang="en-US" sz="3200" dirty="0"/>
              <a:t> </a:t>
            </a:r>
            <a:r>
              <a:rPr lang="en-US" sz="3200" dirty="0" err="1"/>
              <a:t>shakllari</a:t>
            </a:r>
            <a:r>
              <a:rPr lang="en-US" sz="3200" dirty="0"/>
              <a:t>.</a:t>
            </a:r>
            <a:br>
              <a:rPr lang="en-US" sz="3200" dirty="0"/>
            </a:br>
            <a:endParaRPr lang="ru-RU" sz="2800" dirty="0"/>
          </a:p>
        </p:txBody>
      </p:sp>
      <p:sp>
        <p:nvSpPr>
          <p:cNvPr id="3" name="Прямоугольник 2"/>
          <p:cNvSpPr/>
          <p:nvPr/>
        </p:nvSpPr>
        <p:spPr>
          <a:xfrm>
            <a:off x="81577" y="2126175"/>
            <a:ext cx="8944922" cy="3970318"/>
          </a:xfrm>
          <a:prstGeom prst="rect">
            <a:avLst/>
          </a:prstGeom>
        </p:spPr>
        <p:txBody>
          <a:bodyPr wrap="square">
            <a:spAutoFit/>
          </a:bodyPr>
          <a:lstStyle/>
          <a:p>
            <a:r>
              <a:rPr lang="en-US" sz="2800" dirty="0" err="1">
                <a:solidFill>
                  <a:srgbClr val="000000"/>
                </a:solidFill>
                <a:latin typeface="+mj-lt"/>
              </a:rPr>
              <a:t>Pedagogik</a:t>
            </a:r>
            <a:r>
              <a:rPr lang="en-US" sz="2800" dirty="0">
                <a:solidFill>
                  <a:srgbClr val="000000"/>
                </a:solidFill>
                <a:latin typeface="+mj-lt"/>
              </a:rPr>
              <a:t> </a:t>
            </a:r>
            <a:r>
              <a:rPr lang="en-US" sz="2800" dirty="0" err="1">
                <a:solidFill>
                  <a:srgbClr val="000000"/>
                </a:solidFill>
                <a:latin typeface="+mj-lt"/>
              </a:rPr>
              <a:t>tizimni</a:t>
            </a:r>
            <a:r>
              <a:rPr lang="en-US" sz="2800" dirty="0">
                <a:solidFill>
                  <a:srgbClr val="000000"/>
                </a:solidFill>
                <a:latin typeface="+mj-lt"/>
              </a:rPr>
              <a:t> </a:t>
            </a:r>
            <a:r>
              <a:rPr lang="en-US" sz="2800" dirty="0" err="1">
                <a:solidFill>
                  <a:srgbClr val="000000"/>
                </a:solidFill>
                <a:latin typeface="+mj-lt"/>
              </a:rPr>
              <a:t>boshqarishning</a:t>
            </a:r>
            <a:r>
              <a:rPr lang="en-US" sz="2800" dirty="0">
                <a:solidFill>
                  <a:srgbClr val="000000"/>
                </a:solidFill>
                <a:latin typeface="+mj-lt"/>
              </a:rPr>
              <a:t> </a:t>
            </a:r>
            <a:r>
              <a:rPr lang="en-US" sz="2800" dirty="0" err="1">
                <a:solidFill>
                  <a:srgbClr val="000000"/>
                </a:solidFill>
                <a:latin typeface="+mj-lt"/>
              </a:rPr>
              <a:t>asosiy</a:t>
            </a:r>
            <a:r>
              <a:rPr lang="en-US" sz="2800" dirty="0">
                <a:solidFill>
                  <a:srgbClr val="000000"/>
                </a:solidFill>
                <a:latin typeface="+mj-lt"/>
              </a:rPr>
              <a:t> </a:t>
            </a:r>
            <a:r>
              <a:rPr lang="en-US" sz="2800" dirty="0" err="1">
                <a:solidFill>
                  <a:srgbClr val="000000"/>
                </a:solidFill>
                <a:latin typeface="+mj-lt"/>
              </a:rPr>
              <a:t>prinsiplariga</a:t>
            </a:r>
            <a:r>
              <a:rPr lang="en-US" sz="2800" dirty="0">
                <a:solidFill>
                  <a:srgbClr val="000000"/>
                </a:solidFill>
                <a:latin typeface="+mj-lt"/>
              </a:rPr>
              <a:t> </a:t>
            </a:r>
            <a:r>
              <a:rPr lang="en-US" sz="2800" dirty="0" err="1" smtClean="0">
                <a:solidFill>
                  <a:srgbClr val="000000"/>
                </a:solidFill>
                <a:latin typeface="+mj-lt"/>
              </a:rPr>
              <a:t>quyidagilar</a:t>
            </a:r>
            <a:r>
              <a:rPr lang="en-US" sz="2800" dirty="0">
                <a:solidFill>
                  <a:srgbClr val="000000"/>
                </a:solidFill>
                <a:latin typeface="+mj-lt"/>
              </a:rPr>
              <a:t> </a:t>
            </a:r>
            <a:r>
              <a:rPr lang="en-US" sz="2800" dirty="0" err="1" smtClean="0">
                <a:solidFill>
                  <a:srgbClr val="000000"/>
                </a:solidFill>
                <a:latin typeface="+mj-lt"/>
              </a:rPr>
              <a:t>kiradi</a:t>
            </a:r>
            <a:r>
              <a:rPr lang="en-US" sz="2800" dirty="0">
                <a:solidFill>
                  <a:srgbClr val="000000"/>
                </a:solidFill>
                <a:latin typeface="+mj-lt"/>
              </a:rPr>
              <a:t>:</a:t>
            </a:r>
          </a:p>
          <a:p>
            <a:r>
              <a:rPr lang="en-US" sz="2800" dirty="0">
                <a:solidFill>
                  <a:srgbClr val="000000"/>
                </a:solidFill>
                <a:latin typeface="+mj-lt"/>
              </a:rPr>
              <a:t>- </a:t>
            </a:r>
            <a:r>
              <a:rPr lang="en-US" sz="2800" dirty="0" err="1">
                <a:solidFill>
                  <a:srgbClr val="000000"/>
                </a:solidFill>
                <a:latin typeface="+mj-lt"/>
              </a:rPr>
              <a:t>boshqaruvni</a:t>
            </a:r>
            <a:r>
              <a:rPr lang="en-US" sz="2800" dirty="0">
                <a:solidFill>
                  <a:srgbClr val="000000"/>
                </a:solidFill>
                <a:latin typeface="+mj-lt"/>
              </a:rPr>
              <a:t> </a:t>
            </a:r>
            <a:r>
              <a:rPr lang="en-US" sz="2800" dirty="0" err="1">
                <a:solidFill>
                  <a:srgbClr val="000000"/>
                </a:solidFill>
                <a:latin typeface="+mj-lt"/>
              </a:rPr>
              <a:t>demaratizatsiyalashtirish</a:t>
            </a:r>
            <a:r>
              <a:rPr lang="en-US" sz="2800" dirty="0">
                <a:solidFill>
                  <a:srgbClr val="000000"/>
                </a:solidFill>
                <a:latin typeface="+mj-lt"/>
              </a:rPr>
              <a:t> </a:t>
            </a:r>
            <a:r>
              <a:rPr lang="en-US" sz="2800" dirty="0" err="1" smtClean="0">
                <a:solidFill>
                  <a:srgbClr val="000000"/>
                </a:solidFill>
                <a:latin typeface="+mj-lt"/>
              </a:rPr>
              <a:t>va</a:t>
            </a:r>
            <a:r>
              <a:rPr lang="en-US" sz="2800" dirty="0">
                <a:solidFill>
                  <a:srgbClr val="000000"/>
                </a:solidFill>
                <a:latin typeface="+mj-lt"/>
              </a:rPr>
              <a:t> </a:t>
            </a:r>
            <a:r>
              <a:rPr lang="en-US" sz="2800" dirty="0" err="1" smtClean="0">
                <a:solidFill>
                  <a:srgbClr val="000000"/>
                </a:solidFill>
                <a:latin typeface="+mj-lt"/>
              </a:rPr>
              <a:t>insonparvarlashtirish</a:t>
            </a:r>
            <a:r>
              <a:rPr lang="en-US" sz="2800" dirty="0">
                <a:solidFill>
                  <a:srgbClr val="000000"/>
                </a:solidFill>
                <a:latin typeface="+mj-lt"/>
              </a:rPr>
              <a:t>;</a:t>
            </a:r>
          </a:p>
          <a:p>
            <a:r>
              <a:rPr lang="en-US" sz="2800" dirty="0">
                <a:solidFill>
                  <a:srgbClr val="000000"/>
                </a:solidFill>
                <a:latin typeface="+mj-lt"/>
              </a:rPr>
              <a:t>- </a:t>
            </a:r>
            <a:r>
              <a:rPr lang="en-US" sz="2800" dirty="0" err="1">
                <a:solidFill>
                  <a:srgbClr val="000000"/>
                </a:solidFill>
                <a:latin typeface="+mj-lt"/>
              </a:rPr>
              <a:t>boshqarishni</a:t>
            </a:r>
            <a:r>
              <a:rPr lang="en-US" sz="2800" dirty="0">
                <a:solidFill>
                  <a:srgbClr val="000000"/>
                </a:solidFill>
                <a:latin typeface="+mj-lt"/>
              </a:rPr>
              <a:t> </a:t>
            </a:r>
            <a:r>
              <a:rPr lang="en-US" sz="2800" dirty="0" err="1">
                <a:solidFill>
                  <a:srgbClr val="000000"/>
                </a:solidFill>
                <a:latin typeface="+mj-lt"/>
              </a:rPr>
              <a:t>tizimliligi</a:t>
            </a:r>
            <a:r>
              <a:rPr lang="en-US" sz="2800" dirty="0">
                <a:solidFill>
                  <a:srgbClr val="000000"/>
                </a:solidFill>
                <a:latin typeface="+mj-lt"/>
              </a:rPr>
              <a:t> </a:t>
            </a:r>
            <a:r>
              <a:rPr lang="en-US" sz="2800" dirty="0" err="1">
                <a:solidFill>
                  <a:srgbClr val="000000"/>
                </a:solidFill>
                <a:latin typeface="+mj-lt"/>
              </a:rPr>
              <a:t>va</a:t>
            </a:r>
            <a:r>
              <a:rPr lang="en-US" sz="2800" dirty="0">
                <a:solidFill>
                  <a:srgbClr val="000000"/>
                </a:solidFill>
                <a:latin typeface="+mj-lt"/>
              </a:rPr>
              <a:t> </a:t>
            </a:r>
            <a:r>
              <a:rPr lang="en-US" sz="2800" dirty="0" err="1">
                <a:solidFill>
                  <a:srgbClr val="000000"/>
                </a:solidFill>
                <a:latin typeface="+mj-lt"/>
              </a:rPr>
              <a:t>yagonaliligi</a:t>
            </a:r>
            <a:r>
              <a:rPr lang="en-US" sz="2800" dirty="0">
                <a:solidFill>
                  <a:srgbClr val="000000"/>
                </a:solidFill>
                <a:latin typeface="+mj-lt"/>
              </a:rPr>
              <a:t>;</a:t>
            </a:r>
          </a:p>
          <a:p>
            <a:r>
              <a:rPr lang="en-US" sz="2800" dirty="0">
                <a:solidFill>
                  <a:srgbClr val="000000"/>
                </a:solidFill>
                <a:latin typeface="+mj-lt"/>
              </a:rPr>
              <a:t>- </a:t>
            </a:r>
            <a:r>
              <a:rPr lang="en-US" sz="2800" dirty="0" err="1">
                <a:solidFill>
                  <a:srgbClr val="000000"/>
                </a:solidFill>
                <a:latin typeface="+mj-lt"/>
              </a:rPr>
              <a:t>boshqarishda</a:t>
            </a:r>
            <a:r>
              <a:rPr lang="en-US" sz="2800" dirty="0">
                <a:solidFill>
                  <a:srgbClr val="000000"/>
                </a:solidFill>
                <a:latin typeface="+mj-lt"/>
              </a:rPr>
              <a:t> </a:t>
            </a:r>
            <a:r>
              <a:rPr lang="en-US" sz="2800" dirty="0" err="1">
                <a:solidFill>
                  <a:srgbClr val="000000"/>
                </a:solidFill>
                <a:latin typeface="+mj-lt"/>
              </a:rPr>
              <a:t>markaz</a:t>
            </a:r>
            <a:r>
              <a:rPr lang="en-US" sz="2800" dirty="0">
                <a:solidFill>
                  <a:srgbClr val="000000"/>
                </a:solidFill>
                <a:latin typeface="+mj-lt"/>
              </a:rPr>
              <a:t> </a:t>
            </a:r>
            <a:r>
              <a:rPr lang="en-US" sz="2800" dirty="0" err="1">
                <a:solidFill>
                  <a:srgbClr val="000000"/>
                </a:solidFill>
                <a:latin typeface="+mj-lt"/>
              </a:rPr>
              <a:t>va</a:t>
            </a:r>
            <a:r>
              <a:rPr lang="en-US" sz="2800" dirty="0">
                <a:solidFill>
                  <a:srgbClr val="000000"/>
                </a:solidFill>
                <a:latin typeface="+mj-lt"/>
              </a:rPr>
              <a:t> </a:t>
            </a:r>
            <a:r>
              <a:rPr lang="en-US" sz="2800" dirty="0" err="1">
                <a:solidFill>
                  <a:srgbClr val="000000"/>
                </a:solidFill>
                <a:latin typeface="+mj-lt"/>
              </a:rPr>
              <a:t>hudud</a:t>
            </a:r>
            <a:r>
              <a:rPr lang="en-US" sz="2800" dirty="0">
                <a:solidFill>
                  <a:srgbClr val="000000"/>
                </a:solidFill>
                <a:latin typeface="+mj-lt"/>
              </a:rPr>
              <a:t> </a:t>
            </a:r>
            <a:r>
              <a:rPr lang="en-US" sz="2800" dirty="0" err="1">
                <a:solidFill>
                  <a:srgbClr val="000000"/>
                </a:solidFill>
                <a:latin typeface="+mj-lt"/>
              </a:rPr>
              <a:t>uyg'unligi</a:t>
            </a:r>
            <a:r>
              <a:rPr lang="en-US" sz="2800" dirty="0">
                <a:solidFill>
                  <a:srgbClr val="000000"/>
                </a:solidFill>
                <a:latin typeface="+mj-lt"/>
              </a:rPr>
              <a:t>;</a:t>
            </a:r>
          </a:p>
          <a:p>
            <a:r>
              <a:rPr lang="en-US" sz="2800" dirty="0">
                <a:solidFill>
                  <a:srgbClr val="000000"/>
                </a:solidFill>
                <a:latin typeface="+mj-lt"/>
              </a:rPr>
              <a:t>- </a:t>
            </a:r>
            <a:r>
              <a:rPr lang="en-US" sz="2800" dirty="0" err="1">
                <a:solidFill>
                  <a:srgbClr val="000000"/>
                </a:solidFill>
                <a:latin typeface="+mj-lt"/>
              </a:rPr>
              <a:t>boshqaruvda</a:t>
            </a:r>
            <a:r>
              <a:rPr lang="en-US" sz="2800" dirty="0">
                <a:solidFill>
                  <a:srgbClr val="000000"/>
                </a:solidFill>
                <a:latin typeface="+mj-lt"/>
              </a:rPr>
              <a:t> </a:t>
            </a:r>
            <a:r>
              <a:rPr lang="en-US" sz="2800" dirty="0" err="1">
                <a:solidFill>
                  <a:srgbClr val="000000"/>
                </a:solidFill>
                <a:latin typeface="+mj-lt"/>
              </a:rPr>
              <a:t>yakka</a:t>
            </a:r>
            <a:r>
              <a:rPr lang="en-US" sz="2800" dirty="0">
                <a:solidFill>
                  <a:srgbClr val="000000"/>
                </a:solidFill>
                <a:latin typeface="+mj-lt"/>
              </a:rPr>
              <a:t> </a:t>
            </a:r>
            <a:r>
              <a:rPr lang="en-US" sz="2800" dirty="0" err="1">
                <a:solidFill>
                  <a:srgbClr val="000000"/>
                </a:solidFill>
                <a:latin typeface="+mj-lt"/>
              </a:rPr>
              <a:t>boshqaruv</a:t>
            </a:r>
            <a:r>
              <a:rPr lang="en-US" sz="2800" dirty="0">
                <a:solidFill>
                  <a:srgbClr val="000000"/>
                </a:solidFill>
                <a:latin typeface="+mj-lt"/>
              </a:rPr>
              <a:t> </a:t>
            </a:r>
            <a:r>
              <a:rPr lang="en-US" sz="2800" dirty="0" err="1">
                <a:solidFill>
                  <a:srgbClr val="000000"/>
                </a:solidFill>
                <a:latin typeface="+mj-lt"/>
              </a:rPr>
              <a:t>va</a:t>
            </a:r>
            <a:r>
              <a:rPr lang="en-US" sz="2800" dirty="0">
                <a:solidFill>
                  <a:srgbClr val="000000"/>
                </a:solidFill>
                <a:latin typeface="+mj-lt"/>
              </a:rPr>
              <a:t> </a:t>
            </a:r>
            <a:r>
              <a:rPr lang="en-US" sz="2800" dirty="0" err="1">
                <a:solidFill>
                  <a:srgbClr val="000000"/>
                </a:solidFill>
                <a:latin typeface="+mj-lt"/>
              </a:rPr>
              <a:t>jamoatchilik</a:t>
            </a:r>
            <a:r>
              <a:rPr lang="en-US" sz="2800" dirty="0">
                <a:solidFill>
                  <a:srgbClr val="000000"/>
                </a:solidFill>
                <a:latin typeface="+mj-lt"/>
              </a:rPr>
              <a:t> </a:t>
            </a:r>
            <a:r>
              <a:rPr lang="en-US" sz="2800" dirty="0" err="1">
                <a:solidFill>
                  <a:srgbClr val="000000"/>
                </a:solidFill>
                <a:latin typeface="+mj-lt"/>
              </a:rPr>
              <a:t>uyg'unligi</a:t>
            </a:r>
            <a:r>
              <a:rPr lang="en-US" sz="2800" dirty="0">
                <a:solidFill>
                  <a:srgbClr val="000000"/>
                </a:solidFill>
                <a:latin typeface="+mj-lt"/>
              </a:rPr>
              <a:t>;</a:t>
            </a:r>
          </a:p>
          <a:p>
            <a:r>
              <a:rPr lang="en-US" sz="2800" dirty="0">
                <a:solidFill>
                  <a:srgbClr val="000000"/>
                </a:solidFill>
                <a:latin typeface="+mj-lt"/>
              </a:rPr>
              <a:t>- </a:t>
            </a:r>
            <a:r>
              <a:rPr lang="en-US" sz="2800" dirty="0" err="1">
                <a:solidFill>
                  <a:srgbClr val="000000"/>
                </a:solidFill>
                <a:latin typeface="+mj-lt"/>
              </a:rPr>
              <a:t>boshqaruvni</a:t>
            </a:r>
            <a:r>
              <a:rPr lang="en-US" sz="2800" dirty="0">
                <a:solidFill>
                  <a:srgbClr val="000000"/>
                </a:solidFill>
                <a:latin typeface="+mj-lt"/>
              </a:rPr>
              <a:t> </a:t>
            </a:r>
            <a:r>
              <a:rPr lang="en-US" sz="2800" dirty="0" err="1">
                <a:solidFill>
                  <a:srgbClr val="000000"/>
                </a:solidFill>
                <a:latin typeface="+mj-lt"/>
              </a:rPr>
              <a:t>ilmiy</a:t>
            </a:r>
            <a:r>
              <a:rPr lang="en-US" sz="2800" dirty="0">
                <a:solidFill>
                  <a:srgbClr val="000000"/>
                </a:solidFill>
                <a:latin typeface="+mj-lt"/>
              </a:rPr>
              <a:t> </a:t>
            </a:r>
            <a:r>
              <a:rPr lang="en-US" sz="2800" dirty="0" err="1">
                <a:solidFill>
                  <a:srgbClr val="000000"/>
                </a:solidFill>
                <a:latin typeface="+mj-lt"/>
              </a:rPr>
              <a:t>asoslanganligi</a:t>
            </a:r>
            <a:r>
              <a:rPr lang="en-US" sz="2800" dirty="0">
                <a:solidFill>
                  <a:srgbClr val="000000"/>
                </a:solidFill>
                <a:latin typeface="+mj-lt"/>
              </a:rPr>
              <a:t>;</a:t>
            </a:r>
          </a:p>
          <a:p>
            <a:r>
              <a:rPr lang="pt-BR" sz="2800" dirty="0">
                <a:solidFill>
                  <a:srgbClr val="000000"/>
                </a:solidFill>
                <a:latin typeface="+mj-lt"/>
              </a:rPr>
              <a:t>- boshqarishda ma'lumotlarni </a:t>
            </a:r>
            <a:r>
              <a:rPr lang="pt-BR" sz="2800" dirty="0" smtClean="0">
                <a:solidFill>
                  <a:srgbClr val="000000"/>
                </a:solidFill>
                <a:latin typeface="+mj-lt"/>
              </a:rPr>
              <a:t>to’liqligi va haqqoniyligi</a:t>
            </a:r>
            <a:endParaRPr lang="ru-RU" sz="2800" dirty="0">
              <a:solidFill>
                <a:srgbClr val="000000"/>
              </a:solidFill>
              <a:latin typeface="+mj-lt"/>
            </a:endParaRPr>
          </a:p>
        </p:txBody>
      </p:sp>
    </p:spTree>
    <p:extLst>
      <p:ext uri="{BB962C8B-B14F-4D97-AF65-F5344CB8AC3E}">
        <p14:creationId xmlns:p14="http://schemas.microsoft.com/office/powerpoint/2010/main" val="24662857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70656" y="0"/>
            <a:ext cx="8305800" cy="1143000"/>
          </a:xfrm>
        </p:spPr>
        <p:txBody>
          <a:bodyPr>
            <a:noAutofit/>
          </a:bodyPr>
          <a:lstStyle/>
          <a:p>
            <a:r>
              <a:rPr lang="en-US" sz="3200" dirty="0" err="1"/>
              <a:t>Boshqarishni</a:t>
            </a:r>
            <a:r>
              <a:rPr lang="en-US" sz="3200" dirty="0"/>
              <a:t> </a:t>
            </a:r>
            <a:r>
              <a:rPr lang="en-US" sz="3200" dirty="0" err="1"/>
              <a:t>tizimliligi</a:t>
            </a:r>
            <a:r>
              <a:rPr lang="en-US" sz="3200" dirty="0"/>
              <a:t> </a:t>
            </a:r>
            <a:r>
              <a:rPr lang="en-US" sz="3200" dirty="0" err="1"/>
              <a:t>va</a:t>
            </a:r>
            <a:r>
              <a:rPr lang="en-US" sz="3200" dirty="0"/>
              <a:t> </a:t>
            </a:r>
            <a:r>
              <a:rPr lang="en-US" sz="3200" dirty="0" err="1"/>
              <a:t>yagonaliligi</a:t>
            </a:r>
            <a:r>
              <a:rPr lang="en-US" sz="3200" dirty="0"/>
              <a:t> </a:t>
            </a:r>
            <a:r>
              <a:rPr lang="en-US" sz="3200" dirty="0" err="1"/>
              <a:t>prinsipi</a:t>
            </a:r>
            <a:r>
              <a:rPr lang="en-US" sz="3200" dirty="0"/>
              <a:t>.</a:t>
            </a:r>
            <a:endParaRPr lang="ru-RU" sz="3200" dirty="0"/>
          </a:p>
        </p:txBody>
      </p:sp>
      <p:pic>
        <p:nvPicPr>
          <p:cNvPr id="2050" name="Picture 2" descr="D:\My Documents (Maruf)\UUOOI 2017 LECTURES\LECTURES redit\LMS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214767"/>
            <a:ext cx="8424936" cy="5616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3213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ppt_x"/>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60648"/>
            <a:ext cx="8305800" cy="1143000"/>
          </a:xfrm>
        </p:spPr>
        <p:txBody>
          <a:bodyPr>
            <a:noAutofit/>
          </a:bodyPr>
          <a:lstStyle/>
          <a:p>
            <a:r>
              <a:rPr lang="en-US" sz="3200" dirty="0" err="1"/>
              <a:t>Boshqarishda</a:t>
            </a:r>
            <a:r>
              <a:rPr lang="en-US" sz="3200" dirty="0"/>
              <a:t> </a:t>
            </a:r>
            <a:r>
              <a:rPr lang="en-US" sz="3200" dirty="0" err="1"/>
              <a:t>markaz</a:t>
            </a:r>
            <a:r>
              <a:rPr lang="en-US" sz="3200" dirty="0"/>
              <a:t> </a:t>
            </a:r>
            <a:r>
              <a:rPr lang="en-US" sz="3200" dirty="0" err="1"/>
              <a:t>va</a:t>
            </a:r>
            <a:r>
              <a:rPr lang="en-US" sz="3200" dirty="0"/>
              <a:t> </a:t>
            </a:r>
            <a:r>
              <a:rPr lang="en-US" sz="3200" dirty="0" err="1"/>
              <a:t>hudud</a:t>
            </a:r>
            <a:r>
              <a:rPr lang="en-US" sz="3200" dirty="0"/>
              <a:t> </a:t>
            </a:r>
            <a:r>
              <a:rPr lang="en-US" sz="3200" dirty="0" err="1"/>
              <a:t>uyg'unligi</a:t>
            </a:r>
            <a:r>
              <a:rPr lang="en-US" sz="3200" dirty="0"/>
              <a:t> </a:t>
            </a:r>
            <a:r>
              <a:rPr lang="en-US" sz="3200" dirty="0" err="1"/>
              <a:t>prinsipi</a:t>
            </a:r>
            <a:r>
              <a:rPr lang="en-US" sz="3200" dirty="0"/>
              <a:t>.</a:t>
            </a:r>
            <a:endParaRPr lang="ru-RU" sz="3200" dirty="0"/>
          </a:p>
        </p:txBody>
      </p:sp>
      <p:pic>
        <p:nvPicPr>
          <p:cNvPr id="3074" name="Picture 2" descr="D:\My Documents (Maruf)\UUOOI 2017 LECTURES\LECTURES redit\EMI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056" y="2420888"/>
            <a:ext cx="8929711" cy="3259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56215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941168"/>
            <a:ext cx="8305800" cy="1143000"/>
          </a:xfrm>
        </p:spPr>
        <p:txBody>
          <a:bodyPr>
            <a:noAutofit/>
          </a:bodyPr>
          <a:lstStyle/>
          <a:p>
            <a:pPr algn="just"/>
            <a:r>
              <a:rPr lang="en-US" sz="3200" dirty="0" err="1" smtClean="0">
                <a:solidFill>
                  <a:srgbClr val="000000"/>
                </a:solidFill>
              </a:rPr>
              <a:t>Boshqaruvning</a:t>
            </a:r>
            <a:r>
              <a:rPr lang="en-US" sz="3200" dirty="0" smtClean="0">
                <a:solidFill>
                  <a:srgbClr val="000000"/>
                </a:solidFill>
              </a:rPr>
              <a:t> </a:t>
            </a:r>
            <a:r>
              <a:rPr lang="en-US" sz="3200" dirty="0" err="1">
                <a:solidFill>
                  <a:srgbClr val="000000"/>
                </a:solidFill>
              </a:rPr>
              <a:t>ilmiy</a:t>
            </a:r>
            <a:r>
              <a:rPr lang="en-US" sz="3200" dirty="0">
                <a:solidFill>
                  <a:srgbClr val="000000"/>
                </a:solidFill>
              </a:rPr>
              <a:t> </a:t>
            </a:r>
            <a:r>
              <a:rPr lang="en-US" sz="3200" dirty="0" err="1">
                <a:solidFill>
                  <a:srgbClr val="000000"/>
                </a:solidFill>
              </a:rPr>
              <a:t>asoslanganligi</a:t>
            </a:r>
            <a:r>
              <a:rPr lang="en-US" sz="3200" dirty="0">
                <a:solidFill>
                  <a:srgbClr val="000000"/>
                </a:solidFill>
              </a:rPr>
              <a:t> </a:t>
            </a:r>
            <a:r>
              <a:rPr lang="en-US" sz="3200" dirty="0" err="1">
                <a:solidFill>
                  <a:srgbClr val="000000"/>
                </a:solidFill>
              </a:rPr>
              <a:t>prinsipi</a:t>
            </a:r>
            <a:r>
              <a:rPr lang="en-US" sz="3200" dirty="0">
                <a:solidFill>
                  <a:srgbClr val="000000"/>
                </a:solidFill>
              </a:rPr>
              <a:t>. </a:t>
            </a:r>
            <a:r>
              <a:rPr lang="en-US" sz="3200" dirty="0" err="1">
                <a:solidFill>
                  <a:srgbClr val="000000"/>
                </a:solidFill>
              </a:rPr>
              <a:t>Ushbu</a:t>
            </a:r>
            <a:r>
              <a:rPr lang="en-US" sz="3200" dirty="0">
                <a:solidFill>
                  <a:srgbClr val="000000"/>
                </a:solidFill>
              </a:rPr>
              <a:t> </a:t>
            </a:r>
            <a:r>
              <a:rPr lang="en-US" sz="3200" dirty="0" err="1">
                <a:solidFill>
                  <a:srgbClr val="000000"/>
                </a:solidFill>
              </a:rPr>
              <a:t>prinsip</a:t>
            </a:r>
            <a:r>
              <a:rPr lang="en-US" sz="3200" dirty="0">
                <a:solidFill>
                  <a:srgbClr val="000000"/>
                </a:solidFill>
              </a:rPr>
              <a:t> </a:t>
            </a:r>
            <a:r>
              <a:rPr lang="en-US" sz="3200" dirty="0" err="1" smtClean="0">
                <a:solidFill>
                  <a:srgbClr val="000000"/>
                </a:solidFill>
              </a:rPr>
              <a:t>boshqaruv</a:t>
            </a:r>
            <a:r>
              <a:rPr lang="en-US" sz="3200" dirty="0">
                <a:solidFill>
                  <a:srgbClr val="000000"/>
                </a:solidFill>
              </a:rPr>
              <a:t> </a:t>
            </a:r>
            <a:r>
              <a:rPr lang="en-US" sz="3200" dirty="0" err="1" smtClean="0">
                <a:solidFill>
                  <a:srgbClr val="000000"/>
                </a:solidFill>
              </a:rPr>
              <a:t>tizimini</a:t>
            </a:r>
            <a:r>
              <a:rPr lang="en-US" sz="3200" dirty="0" smtClean="0">
                <a:solidFill>
                  <a:srgbClr val="000000"/>
                </a:solidFill>
              </a:rPr>
              <a:t> </a:t>
            </a:r>
            <a:r>
              <a:rPr lang="en-US" sz="3200" dirty="0" err="1">
                <a:solidFill>
                  <a:srgbClr val="000000"/>
                </a:solidFill>
              </a:rPr>
              <a:t>boshqamv</a:t>
            </a:r>
            <a:r>
              <a:rPr lang="en-US" sz="3200" dirty="0">
                <a:solidFill>
                  <a:srgbClr val="000000"/>
                </a:solidFill>
              </a:rPr>
              <a:t> </a:t>
            </a:r>
            <a:r>
              <a:rPr lang="en-US" sz="3200" dirty="0" err="1">
                <a:solidFill>
                  <a:srgbClr val="000000"/>
                </a:solidFill>
              </a:rPr>
              <a:t>fanining</a:t>
            </a:r>
            <a:r>
              <a:rPr lang="en-US" sz="3200" dirty="0">
                <a:solidFill>
                  <a:srgbClr val="000000"/>
                </a:solidFill>
              </a:rPr>
              <a:t> </a:t>
            </a:r>
            <a:r>
              <a:rPr lang="en-US" sz="3200" dirty="0" err="1">
                <a:solidFill>
                  <a:srgbClr val="000000"/>
                </a:solidFill>
              </a:rPr>
              <a:t>so'nggi</a:t>
            </a:r>
            <a:r>
              <a:rPr lang="en-US" sz="3200" dirty="0">
                <a:solidFill>
                  <a:srgbClr val="000000"/>
                </a:solidFill>
              </a:rPr>
              <a:t> </a:t>
            </a:r>
            <a:r>
              <a:rPr lang="en-US" sz="3200" dirty="0" err="1">
                <a:solidFill>
                  <a:srgbClr val="000000"/>
                </a:solidFill>
              </a:rPr>
              <a:t>yutuqlari</a:t>
            </a:r>
            <a:r>
              <a:rPr lang="en-US" sz="3200" dirty="0">
                <a:solidFill>
                  <a:srgbClr val="000000"/>
                </a:solidFill>
              </a:rPr>
              <a:t> </a:t>
            </a:r>
            <a:r>
              <a:rPr lang="en-US" sz="3200" dirty="0" err="1">
                <a:solidFill>
                  <a:srgbClr val="000000"/>
                </a:solidFill>
              </a:rPr>
              <a:t>asosida</a:t>
            </a:r>
            <a:r>
              <a:rPr lang="en-US" sz="3200" dirty="0">
                <a:solidFill>
                  <a:srgbClr val="000000"/>
                </a:solidFill>
              </a:rPr>
              <a:t> </a:t>
            </a:r>
            <a:r>
              <a:rPr lang="en-US" sz="3200" dirty="0" err="1">
                <a:solidFill>
                  <a:srgbClr val="000000"/>
                </a:solidFill>
              </a:rPr>
              <a:t>tashkil</a:t>
            </a:r>
            <a:r>
              <a:rPr lang="en-US" sz="3200" dirty="0">
                <a:solidFill>
                  <a:srgbClr val="000000"/>
                </a:solidFill>
              </a:rPr>
              <a:t> </a:t>
            </a:r>
            <a:r>
              <a:rPr lang="en-US" sz="3200" dirty="0" err="1">
                <a:solidFill>
                  <a:srgbClr val="000000"/>
                </a:solidFill>
              </a:rPr>
              <a:t>etishni</a:t>
            </a:r>
            <a:r>
              <a:rPr lang="en-US" sz="3200" dirty="0">
                <a:solidFill>
                  <a:srgbClr val="000000"/>
                </a:solidFill>
              </a:rPr>
              <a:t> </a:t>
            </a:r>
            <a:r>
              <a:rPr lang="en-US" sz="3200" dirty="0" err="1" smtClean="0">
                <a:solidFill>
                  <a:srgbClr val="000000"/>
                </a:solidFill>
              </a:rPr>
              <a:t>ifodalaydi</a:t>
            </a:r>
            <a:r>
              <a:rPr lang="en-US" sz="3200" dirty="0" smtClean="0">
                <a:solidFill>
                  <a:srgbClr val="000000"/>
                </a:solidFill>
              </a:rPr>
              <a:t>. </a:t>
            </a:r>
            <a:r>
              <a:rPr lang="en-US" sz="3200" dirty="0" err="1" smtClean="0">
                <a:solidFill>
                  <a:srgbClr val="000000"/>
                </a:solidFill>
              </a:rPr>
              <a:t>Rahbar</a:t>
            </a:r>
            <a:r>
              <a:rPr lang="en-US" sz="3200" dirty="0" smtClean="0">
                <a:solidFill>
                  <a:srgbClr val="000000"/>
                </a:solidFill>
              </a:rPr>
              <a:t> </a:t>
            </a:r>
            <a:r>
              <a:rPr lang="en-US" sz="3200" dirty="0" err="1">
                <a:solidFill>
                  <a:srgbClr val="000000"/>
                </a:solidFill>
              </a:rPr>
              <a:t>pedagogik</a:t>
            </a:r>
            <a:r>
              <a:rPr lang="en-US" sz="3200" dirty="0">
                <a:solidFill>
                  <a:srgbClr val="000000"/>
                </a:solidFill>
              </a:rPr>
              <a:t> </a:t>
            </a:r>
            <a:r>
              <a:rPr lang="en-US" sz="3200" dirty="0" err="1">
                <a:solidFill>
                  <a:srgbClr val="000000"/>
                </a:solidFill>
              </a:rPr>
              <a:t>tizim</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jamiyat</a:t>
            </a:r>
            <a:r>
              <a:rPr lang="en-US" sz="3200" dirty="0">
                <a:solidFill>
                  <a:srgbClr val="000000"/>
                </a:solidFill>
              </a:rPr>
              <a:t> </a:t>
            </a:r>
            <a:r>
              <a:rPr lang="en-US" sz="3200" dirty="0" err="1">
                <a:solidFill>
                  <a:srgbClr val="000000"/>
                </a:solidFill>
              </a:rPr>
              <a:t>rivojlanishining</a:t>
            </a:r>
            <a:r>
              <a:rPr lang="en-US" sz="3200" dirty="0">
                <a:solidFill>
                  <a:srgbClr val="000000"/>
                </a:solidFill>
              </a:rPr>
              <a:t> </a:t>
            </a:r>
            <a:r>
              <a:rPr lang="en-US" sz="3200" dirty="0" err="1">
                <a:solidFill>
                  <a:srgbClr val="000000"/>
                </a:solidFill>
              </a:rPr>
              <a:t>obyektik</a:t>
            </a:r>
            <a:r>
              <a:rPr lang="en-US" sz="3200" dirty="0">
                <a:solidFill>
                  <a:srgbClr val="000000"/>
                </a:solidFill>
              </a:rPr>
              <a:t> </a:t>
            </a:r>
            <a:r>
              <a:rPr lang="en-US" sz="3200" dirty="0" err="1">
                <a:solidFill>
                  <a:srgbClr val="000000"/>
                </a:solidFill>
              </a:rPr>
              <a:t>tendensiyalarini</a:t>
            </a:r>
            <a:r>
              <a:rPr lang="en-US" sz="3200" dirty="0">
                <a:solidFill>
                  <a:srgbClr val="000000"/>
                </a:solidFill>
              </a:rPr>
              <a:t>,</a:t>
            </a:r>
            <a:br>
              <a:rPr lang="en-US" sz="3200" dirty="0">
                <a:solidFill>
                  <a:srgbClr val="000000"/>
                </a:solidFill>
              </a:rPr>
            </a:br>
            <a:r>
              <a:rPr lang="en-US" sz="3200" dirty="0" err="1">
                <a:solidFill>
                  <a:srgbClr val="000000"/>
                </a:solidFill>
              </a:rPr>
              <a:t>qonuniyatlarini</a:t>
            </a:r>
            <a:r>
              <a:rPr lang="en-US" sz="3200" dirty="0">
                <a:solidFill>
                  <a:srgbClr val="000000"/>
                </a:solidFill>
              </a:rPr>
              <a:t> </a:t>
            </a:r>
            <a:r>
              <a:rPr lang="en-US" sz="3200" dirty="0" err="1">
                <a:solidFill>
                  <a:srgbClr val="000000"/>
                </a:solidFill>
              </a:rPr>
              <a:t>tushunishi</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hisobga</a:t>
            </a:r>
            <a:r>
              <a:rPr lang="en-US" sz="3200" dirty="0">
                <a:solidFill>
                  <a:srgbClr val="000000"/>
                </a:solidFill>
              </a:rPr>
              <a:t> </a:t>
            </a:r>
            <a:r>
              <a:rPr lang="en-US" sz="3200" dirty="0" err="1">
                <a:solidFill>
                  <a:srgbClr val="000000"/>
                </a:solidFill>
              </a:rPr>
              <a:t>olishi</a:t>
            </a:r>
            <a:r>
              <a:rPr lang="en-US" sz="3200" dirty="0">
                <a:solidFill>
                  <a:srgbClr val="000000"/>
                </a:solidFill>
              </a:rPr>
              <a:t> </a:t>
            </a:r>
            <a:r>
              <a:rPr lang="en-US" sz="3200" dirty="0" err="1">
                <a:solidFill>
                  <a:srgbClr val="000000"/>
                </a:solidFill>
              </a:rPr>
              <a:t>zamr</a:t>
            </a:r>
            <a:r>
              <a:rPr lang="en-US" sz="3200" dirty="0">
                <a:solidFill>
                  <a:srgbClr val="000000"/>
                </a:solidFill>
              </a:rPr>
              <a:t>. </a:t>
            </a:r>
            <a:r>
              <a:rPr lang="en-US" sz="3200" dirty="0" err="1" smtClean="0">
                <a:solidFill>
                  <a:srgbClr val="000000"/>
                </a:solidFill>
              </a:rPr>
              <a:t>Boshqaruvni</a:t>
            </a:r>
            <a:r>
              <a:rPr lang="en-US" sz="3200" dirty="0">
                <a:solidFill>
                  <a:srgbClr val="000000"/>
                </a:solidFill>
              </a:rPr>
              <a:t> </a:t>
            </a:r>
            <a:r>
              <a:rPr lang="en-US" sz="3200" dirty="0" err="1" smtClean="0">
                <a:solidFill>
                  <a:srgbClr val="000000"/>
                </a:solidFill>
              </a:rPr>
              <a:t>ilmiy</a:t>
            </a:r>
            <a:r>
              <a:rPr lang="en-US" sz="3200" dirty="0" smtClean="0">
                <a:solidFill>
                  <a:srgbClr val="000000"/>
                </a:solidFill>
              </a:rPr>
              <a:t> </a:t>
            </a:r>
            <a:r>
              <a:rPr lang="en-US" sz="3200" dirty="0" err="1">
                <a:solidFill>
                  <a:srgbClr val="000000"/>
                </a:solidFill>
              </a:rPr>
              <a:t>asoslanganligi</a:t>
            </a:r>
            <a:r>
              <a:rPr lang="en-US" sz="3200" dirty="0">
                <a:solidFill>
                  <a:srgbClr val="000000"/>
                </a:solidFill>
              </a:rPr>
              <a:t> </a:t>
            </a:r>
            <a:r>
              <a:rPr lang="en-US" sz="3200" dirty="0" err="1">
                <a:solidFill>
                  <a:srgbClr val="000000"/>
                </a:solidFill>
              </a:rPr>
              <a:t>prinsipiga</a:t>
            </a:r>
            <a:r>
              <a:rPr lang="en-US" sz="3200" dirty="0">
                <a:solidFill>
                  <a:srgbClr val="000000"/>
                </a:solidFill>
              </a:rPr>
              <a:t> </a:t>
            </a:r>
            <a:r>
              <a:rPr lang="en-US" sz="3200" dirty="0" err="1">
                <a:solidFill>
                  <a:srgbClr val="000000"/>
                </a:solidFill>
              </a:rPr>
              <a:t>amal</a:t>
            </a:r>
            <a:r>
              <a:rPr lang="en-US" sz="3200" dirty="0">
                <a:solidFill>
                  <a:srgbClr val="000000"/>
                </a:solidFill>
              </a:rPr>
              <a:t> </a:t>
            </a:r>
            <a:r>
              <a:rPr lang="en-US" sz="3200" dirty="0" err="1">
                <a:solidFill>
                  <a:srgbClr val="000000"/>
                </a:solidFill>
              </a:rPr>
              <a:t>qilish</a:t>
            </a:r>
            <a:r>
              <a:rPr lang="en-US" sz="3200" dirty="0">
                <a:solidFill>
                  <a:srgbClr val="000000"/>
                </a:solidFill>
              </a:rPr>
              <a:t> </a:t>
            </a:r>
            <a:r>
              <a:rPr lang="en-US" sz="3200" dirty="0" err="1">
                <a:solidFill>
                  <a:srgbClr val="000000"/>
                </a:solidFill>
              </a:rPr>
              <a:t>pedagogik</a:t>
            </a:r>
            <a:r>
              <a:rPr lang="en-US" sz="3200" dirty="0">
                <a:solidFill>
                  <a:srgbClr val="000000"/>
                </a:solidFill>
              </a:rPr>
              <a:t> </a:t>
            </a:r>
            <a:r>
              <a:rPr lang="en-US" sz="3200" dirty="0" err="1">
                <a:solidFill>
                  <a:srgbClr val="000000"/>
                </a:solidFill>
              </a:rPr>
              <a:t>tizimni</a:t>
            </a:r>
            <a:r>
              <a:rPr lang="en-US" sz="3200" dirty="0">
                <a:solidFill>
                  <a:srgbClr val="000000"/>
                </a:solidFill>
              </a:rPr>
              <a:t> </a:t>
            </a:r>
            <a:r>
              <a:rPr lang="en-US" sz="3200" dirty="0" err="1">
                <a:solidFill>
                  <a:srgbClr val="000000"/>
                </a:solidFill>
              </a:rPr>
              <a:t>boshqarish</a:t>
            </a:r>
            <a:r>
              <a:rPr lang="en-US" sz="3200" dirty="0">
                <a:solidFill>
                  <a:srgbClr val="000000"/>
                </a:solidFill>
              </a:rPr>
              <a:t> </a:t>
            </a:r>
            <a:r>
              <a:rPr lang="en-US" sz="3200" dirty="0" err="1" smtClean="0">
                <a:solidFill>
                  <a:srgbClr val="000000"/>
                </a:solidFill>
              </a:rPr>
              <a:t>holati</a:t>
            </a:r>
            <a:r>
              <a:rPr lang="en-US" sz="3200" dirty="0">
                <a:solidFill>
                  <a:srgbClr val="000000"/>
                </a:solidFill>
              </a:rPr>
              <a:t> </a:t>
            </a:r>
            <a:r>
              <a:rPr lang="en-US" sz="3200" dirty="0" err="1" smtClean="0">
                <a:solidFill>
                  <a:srgbClr val="000000"/>
                </a:solidFill>
              </a:rPr>
              <a:t>to’g’risidagi</a:t>
            </a:r>
            <a:r>
              <a:rPr lang="en-US" sz="3200" dirty="0" smtClean="0">
                <a:solidFill>
                  <a:srgbClr val="000000"/>
                </a:solidFill>
              </a:rPr>
              <a:t> </a:t>
            </a:r>
            <a:r>
              <a:rPr lang="en-US" sz="3200" dirty="0" err="1">
                <a:solidFill>
                  <a:srgbClr val="000000"/>
                </a:solidFill>
              </a:rPr>
              <a:t>ma'lumotlarni</a:t>
            </a:r>
            <a:r>
              <a:rPr lang="en-US" sz="3200" dirty="0">
                <a:solidFill>
                  <a:srgbClr val="000000"/>
                </a:solidFill>
              </a:rPr>
              <a:t> </a:t>
            </a:r>
            <a:r>
              <a:rPr lang="en-US" sz="3200" dirty="0" err="1" smtClean="0">
                <a:solidFill>
                  <a:srgbClr val="000000"/>
                </a:solidFill>
              </a:rPr>
              <a:t>to’liqligiga</a:t>
            </a:r>
            <a:r>
              <a:rPr lang="en-US" sz="3200" dirty="0" smtClean="0">
                <a:solidFill>
                  <a:srgbClr val="000000"/>
                </a:solidFill>
              </a:rPr>
              <a:t> </a:t>
            </a:r>
            <a:r>
              <a:rPr lang="en-US" sz="3200" dirty="0" err="1" smtClean="0">
                <a:solidFill>
                  <a:srgbClr val="000000"/>
                </a:solidFill>
              </a:rPr>
              <a:t>va</a:t>
            </a:r>
            <a:r>
              <a:rPr lang="en-US" sz="3200" dirty="0" smtClean="0">
                <a:solidFill>
                  <a:srgbClr val="000000"/>
                </a:solidFill>
              </a:rPr>
              <a:t> </a:t>
            </a:r>
            <a:r>
              <a:rPr lang="en-US" sz="3200" dirty="0" err="1">
                <a:solidFill>
                  <a:srgbClr val="000000"/>
                </a:solidFill>
              </a:rPr>
              <a:t>ishonchliligiga</a:t>
            </a:r>
            <a:r>
              <a:rPr lang="en-US" sz="3200" dirty="0">
                <a:solidFill>
                  <a:srgbClr val="000000"/>
                </a:solidFill>
              </a:rPr>
              <a:t> </a:t>
            </a:r>
            <a:r>
              <a:rPr lang="en-US" sz="3200" dirty="0" err="1" smtClean="0">
                <a:solidFill>
                  <a:srgbClr val="000000"/>
                </a:solidFill>
              </a:rPr>
              <a:t>bog’liq</a:t>
            </a:r>
            <a:r>
              <a:rPr lang="en-US" sz="3200" dirty="0" smtClean="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13943314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052736"/>
            <a:ext cx="8305800" cy="1143000"/>
          </a:xfrm>
        </p:spPr>
        <p:txBody>
          <a:bodyPr>
            <a:noAutofit/>
          </a:bodyPr>
          <a:lstStyle/>
          <a:p>
            <a:r>
              <a:rPr lang="en-US" sz="3200" dirty="0"/>
              <a:t>3. </a:t>
            </a:r>
            <a:r>
              <a:rPr lang="en-US" sz="3200" dirty="0" err="1"/>
              <a:t>Maktabni</a:t>
            </a:r>
            <a:r>
              <a:rPr lang="en-US" sz="3200" dirty="0"/>
              <a:t> </a:t>
            </a:r>
            <a:r>
              <a:rPr lang="en-US" sz="3200" dirty="0" err="1"/>
              <a:t>ichki</a:t>
            </a:r>
            <a:r>
              <a:rPr lang="en-US" sz="3200" dirty="0"/>
              <a:t> </a:t>
            </a:r>
            <a:r>
              <a:rPr lang="en-US" sz="3200" dirty="0" err="1"/>
              <a:t>boshqaruvi</a:t>
            </a:r>
            <a:r>
              <a:rPr lang="en-US" sz="3200" dirty="0"/>
              <a:t> </a:t>
            </a:r>
            <a:r>
              <a:rPr lang="en-US" sz="3200" dirty="0" err="1"/>
              <a:t>tushunchasi</a:t>
            </a:r>
            <a:r>
              <a:rPr lang="en-US" sz="3200" dirty="0"/>
              <a:t> </a:t>
            </a:r>
            <a:r>
              <a:rPr lang="en-US" sz="3200" dirty="0" err="1"/>
              <a:t>va</a:t>
            </a:r>
            <a:r>
              <a:rPr lang="en-US" sz="3200" dirty="0"/>
              <a:t> </a:t>
            </a:r>
            <a:r>
              <a:rPr lang="en-US" sz="3200" dirty="0" err="1"/>
              <a:t>vazifalari</a:t>
            </a:r>
            <a:r>
              <a:rPr lang="en-US" sz="3200" dirty="0"/>
              <a:t>.</a:t>
            </a:r>
            <a:br>
              <a:rPr lang="en-US" sz="3200" dirty="0"/>
            </a:br>
            <a:endParaRPr lang="ru-RU" sz="2800" dirty="0"/>
          </a:p>
        </p:txBody>
      </p:sp>
      <p:sp>
        <p:nvSpPr>
          <p:cNvPr id="3" name="Прямоугольник 2"/>
          <p:cNvSpPr/>
          <p:nvPr/>
        </p:nvSpPr>
        <p:spPr>
          <a:xfrm>
            <a:off x="179512" y="1844824"/>
            <a:ext cx="8726341" cy="4832092"/>
          </a:xfrm>
          <a:prstGeom prst="rect">
            <a:avLst/>
          </a:prstGeom>
        </p:spPr>
        <p:txBody>
          <a:bodyPr wrap="square">
            <a:spAutoFit/>
          </a:bodyPr>
          <a:lstStyle/>
          <a:p>
            <a:r>
              <a:rPr lang="en-US" sz="2800" i="1" dirty="0" err="1" smtClean="0">
                <a:solidFill>
                  <a:srgbClr val="000000"/>
                </a:solidFill>
                <a:latin typeface="+mj-lt"/>
              </a:rPr>
              <a:t>Ta’lim</a:t>
            </a:r>
            <a:r>
              <a:rPr lang="en-US" sz="2800" i="1" dirty="0" smtClean="0">
                <a:solidFill>
                  <a:srgbClr val="000000"/>
                </a:solidFill>
                <a:latin typeface="+mj-lt"/>
              </a:rPr>
              <a:t> </a:t>
            </a:r>
            <a:r>
              <a:rPr lang="en-US" sz="2800" i="1" dirty="0" err="1">
                <a:solidFill>
                  <a:srgbClr val="000000"/>
                </a:solidFill>
                <a:latin typeface="+mj-lt"/>
              </a:rPr>
              <a:t>muassasasining</a:t>
            </a:r>
            <a:r>
              <a:rPr lang="en-US" sz="2800" i="1" dirty="0">
                <a:solidFill>
                  <a:srgbClr val="000000"/>
                </a:solidFill>
                <a:latin typeface="+mj-lt"/>
              </a:rPr>
              <a:t> </a:t>
            </a:r>
            <a:r>
              <a:rPr lang="en-US" sz="2800" i="1" dirty="0" err="1">
                <a:solidFill>
                  <a:srgbClr val="000000"/>
                </a:solidFill>
                <a:latin typeface="+mj-lt"/>
              </a:rPr>
              <a:t>ichki</a:t>
            </a:r>
            <a:r>
              <a:rPr lang="en-US" sz="2800" i="1" dirty="0">
                <a:solidFill>
                  <a:srgbClr val="000000"/>
                </a:solidFill>
                <a:latin typeface="+mj-lt"/>
              </a:rPr>
              <a:t> </a:t>
            </a:r>
            <a:r>
              <a:rPr lang="en-US" sz="2800" i="1" dirty="0" err="1">
                <a:solidFill>
                  <a:srgbClr val="000000"/>
                </a:solidFill>
                <a:latin typeface="+mj-lt"/>
              </a:rPr>
              <a:t>boshqaruvi</a:t>
            </a:r>
            <a:r>
              <a:rPr lang="en-US" sz="2800" i="1" dirty="0">
                <a:solidFill>
                  <a:srgbClr val="000000"/>
                </a:solidFill>
                <a:latin typeface="+mj-lt"/>
              </a:rPr>
              <a:t> </a:t>
            </a:r>
            <a:r>
              <a:rPr lang="en-US" sz="2800" i="1" dirty="0" err="1">
                <a:solidFill>
                  <a:srgbClr val="000000"/>
                </a:solidFill>
                <a:latin typeface="+mj-lt"/>
              </a:rPr>
              <a:t>quyidagi</a:t>
            </a:r>
            <a:r>
              <a:rPr lang="en-US" sz="2800" i="1" dirty="0">
                <a:solidFill>
                  <a:srgbClr val="000000"/>
                </a:solidFill>
                <a:latin typeface="+mj-lt"/>
              </a:rPr>
              <a:t> </a:t>
            </a:r>
            <a:r>
              <a:rPr lang="en-US" sz="2800" i="1" dirty="0" err="1">
                <a:solidFill>
                  <a:srgbClr val="000000"/>
                </a:solidFill>
                <a:latin typeface="+mj-lt"/>
              </a:rPr>
              <a:t>vazifalarni</a:t>
            </a:r>
            <a:r>
              <a:rPr lang="en-US" sz="2800" i="1" dirty="0">
                <a:solidFill>
                  <a:srgbClr val="000000"/>
                </a:solidFill>
                <a:latin typeface="+mj-lt"/>
              </a:rPr>
              <a:t> </a:t>
            </a:r>
            <a:r>
              <a:rPr lang="en-US" sz="2800" i="1" dirty="0" err="1" smtClean="0">
                <a:solidFill>
                  <a:srgbClr val="000000"/>
                </a:solidFill>
                <a:latin typeface="+mj-lt"/>
              </a:rPr>
              <a:t>hal</a:t>
            </a:r>
            <a:r>
              <a:rPr lang="en-US" sz="2800" i="1" dirty="0">
                <a:solidFill>
                  <a:srgbClr val="000000"/>
                </a:solidFill>
                <a:latin typeface="+mj-lt"/>
              </a:rPr>
              <a:t> </a:t>
            </a:r>
            <a:r>
              <a:rPr lang="en-US" sz="2800" i="1" dirty="0" err="1" smtClean="0">
                <a:solidFill>
                  <a:srgbClr val="000000"/>
                </a:solidFill>
                <a:latin typeface="+mj-lt"/>
              </a:rPr>
              <a:t>qilishga</a:t>
            </a:r>
            <a:r>
              <a:rPr lang="en-US" sz="2800" i="1" dirty="0" smtClean="0">
                <a:solidFill>
                  <a:srgbClr val="000000"/>
                </a:solidFill>
                <a:latin typeface="+mj-lt"/>
              </a:rPr>
              <a:t> </a:t>
            </a:r>
            <a:r>
              <a:rPr lang="en-US" sz="2800" i="1" dirty="0" err="1">
                <a:solidFill>
                  <a:srgbClr val="000000"/>
                </a:solidFill>
                <a:latin typeface="+mj-lt"/>
              </a:rPr>
              <a:t>yo'naltiriladi</a:t>
            </a:r>
            <a:r>
              <a:rPr lang="en-US" sz="2800" i="1" dirty="0">
                <a:solidFill>
                  <a:srgbClr val="000000"/>
                </a:solidFill>
                <a:latin typeface="+mj-lt"/>
              </a:rPr>
              <a:t>:</a:t>
            </a:r>
          </a:p>
          <a:p>
            <a:r>
              <a:rPr lang="en-US" sz="2800" dirty="0" err="1" smtClean="0">
                <a:solidFill>
                  <a:srgbClr val="000000"/>
                </a:solidFill>
                <a:latin typeface="+mj-lt"/>
              </a:rPr>
              <a:t>Ta’lim-tarbiya</a:t>
            </a:r>
            <a:r>
              <a:rPr lang="en-US" sz="2800" dirty="0" smtClean="0">
                <a:solidFill>
                  <a:srgbClr val="000000"/>
                </a:solidFill>
                <a:latin typeface="+mj-lt"/>
              </a:rPr>
              <a:t> </a:t>
            </a:r>
            <a:r>
              <a:rPr lang="en-US" sz="2800" dirty="0" err="1">
                <a:solidFill>
                  <a:srgbClr val="000000"/>
                </a:solidFill>
                <a:latin typeface="+mj-lt"/>
              </a:rPr>
              <a:t>jarayonini</a:t>
            </a:r>
            <a:r>
              <a:rPr lang="en-US" sz="2800" dirty="0">
                <a:solidFill>
                  <a:srgbClr val="000000"/>
                </a:solidFill>
                <a:latin typeface="+mj-lt"/>
              </a:rPr>
              <a:t> </a:t>
            </a:r>
            <a:r>
              <a:rPr lang="en-US" sz="2800" dirty="0" err="1">
                <a:solidFill>
                  <a:srgbClr val="000000"/>
                </a:solidFill>
                <a:latin typeface="+mj-lt"/>
              </a:rPr>
              <a:t>pedagogik</a:t>
            </a:r>
            <a:r>
              <a:rPr lang="en-US" sz="2800" dirty="0">
                <a:solidFill>
                  <a:srgbClr val="000000"/>
                </a:solidFill>
                <a:latin typeface="+mj-lt"/>
              </a:rPr>
              <a:t> </a:t>
            </a:r>
            <a:r>
              <a:rPr lang="en-US" sz="2800" dirty="0" err="1">
                <a:solidFill>
                  <a:srgbClr val="000000"/>
                </a:solidFill>
                <a:latin typeface="+mj-lt"/>
              </a:rPr>
              <a:t>tahlil</a:t>
            </a:r>
            <a:r>
              <a:rPr lang="en-US" sz="2800" dirty="0">
                <a:solidFill>
                  <a:srgbClr val="000000"/>
                </a:solidFill>
                <a:latin typeface="+mj-lt"/>
              </a:rPr>
              <a:t> </a:t>
            </a:r>
            <a:r>
              <a:rPr lang="en-US" sz="2800" dirty="0" err="1">
                <a:solidFill>
                  <a:srgbClr val="000000"/>
                </a:solidFill>
                <a:latin typeface="+mj-lt"/>
              </a:rPr>
              <a:t>qilish</a:t>
            </a:r>
            <a:r>
              <a:rPr lang="en-US" sz="2800" dirty="0">
                <a:solidFill>
                  <a:srgbClr val="000000"/>
                </a:solidFill>
                <a:latin typeface="+mj-lt"/>
              </a:rPr>
              <a:t>.</a:t>
            </a:r>
          </a:p>
          <a:p>
            <a:r>
              <a:rPr lang="pt-BR" sz="2800" dirty="0">
                <a:solidFill>
                  <a:srgbClr val="000000"/>
                </a:solidFill>
                <a:latin typeface="+mj-lt"/>
              </a:rPr>
              <a:t>Maqsad </a:t>
            </a:r>
            <a:r>
              <a:rPr lang="pt-BR" sz="2800" dirty="0" smtClean="0">
                <a:solidFill>
                  <a:srgbClr val="000000"/>
                </a:solidFill>
                <a:latin typeface="+mj-lt"/>
              </a:rPr>
              <a:t>qo’yish va </a:t>
            </a:r>
            <a:r>
              <a:rPr lang="pt-BR" sz="2800" dirty="0">
                <a:solidFill>
                  <a:srgbClr val="000000"/>
                </a:solidFill>
                <a:latin typeface="+mj-lt"/>
              </a:rPr>
              <a:t>rejalashtirish.</a:t>
            </a:r>
          </a:p>
          <a:p>
            <a:r>
              <a:rPr lang="en-US" sz="2800" dirty="0" err="1">
                <a:solidFill>
                  <a:srgbClr val="000000"/>
                </a:solidFill>
                <a:latin typeface="+mj-lt"/>
              </a:rPr>
              <a:t>Tashkil</a:t>
            </a:r>
            <a:r>
              <a:rPr lang="en-US" sz="2800" dirty="0">
                <a:solidFill>
                  <a:srgbClr val="000000"/>
                </a:solidFill>
                <a:latin typeface="+mj-lt"/>
              </a:rPr>
              <a:t> </a:t>
            </a:r>
            <a:r>
              <a:rPr lang="en-US" sz="2800" dirty="0" err="1">
                <a:solidFill>
                  <a:srgbClr val="000000"/>
                </a:solidFill>
                <a:latin typeface="+mj-lt"/>
              </a:rPr>
              <a:t>etish</a:t>
            </a:r>
            <a:r>
              <a:rPr lang="en-US" sz="2800" dirty="0">
                <a:solidFill>
                  <a:srgbClr val="000000"/>
                </a:solidFill>
                <a:latin typeface="+mj-lt"/>
              </a:rPr>
              <a:t>.</a:t>
            </a:r>
          </a:p>
          <a:p>
            <a:r>
              <a:rPr lang="en-US" sz="2800" dirty="0" err="1">
                <a:solidFill>
                  <a:srgbClr val="000000"/>
                </a:solidFill>
                <a:latin typeface="+mj-lt"/>
              </a:rPr>
              <a:t>Maktab</a:t>
            </a:r>
            <a:r>
              <a:rPr lang="en-US" sz="2800" dirty="0">
                <a:solidFill>
                  <a:srgbClr val="000000"/>
                </a:solidFill>
                <a:latin typeface="+mj-lt"/>
              </a:rPr>
              <a:t> </a:t>
            </a:r>
            <a:r>
              <a:rPr lang="en-US" sz="2800" dirty="0" err="1">
                <a:solidFill>
                  <a:srgbClr val="000000"/>
                </a:solidFill>
                <a:latin typeface="+mj-lt"/>
              </a:rPr>
              <a:t>ichki</a:t>
            </a:r>
            <a:r>
              <a:rPr lang="en-US" sz="2800" dirty="0">
                <a:solidFill>
                  <a:srgbClr val="000000"/>
                </a:solidFill>
                <a:latin typeface="+mj-lt"/>
              </a:rPr>
              <a:t> </a:t>
            </a:r>
            <a:r>
              <a:rPr lang="en-US" sz="2800" dirty="0" err="1">
                <a:solidFill>
                  <a:srgbClr val="000000"/>
                </a:solidFill>
                <a:latin typeface="+mj-lt"/>
              </a:rPr>
              <a:t>boshqaruvini</a:t>
            </a:r>
            <a:r>
              <a:rPr lang="en-US" sz="2800" dirty="0">
                <a:solidFill>
                  <a:srgbClr val="000000"/>
                </a:solidFill>
                <a:latin typeface="+mj-lt"/>
              </a:rPr>
              <a:t> </a:t>
            </a:r>
            <a:r>
              <a:rPr lang="en-US" sz="2800" dirty="0" err="1">
                <a:solidFill>
                  <a:srgbClr val="000000"/>
                </a:solidFill>
                <a:latin typeface="+mj-lt"/>
              </a:rPr>
              <a:t>nazorat</a:t>
            </a:r>
            <a:r>
              <a:rPr lang="en-US" sz="2800" dirty="0">
                <a:solidFill>
                  <a:srgbClr val="000000"/>
                </a:solidFill>
                <a:latin typeface="+mj-lt"/>
              </a:rPr>
              <a:t> </a:t>
            </a:r>
            <a:r>
              <a:rPr lang="en-US" sz="2800" dirty="0" err="1">
                <a:solidFill>
                  <a:srgbClr val="000000"/>
                </a:solidFill>
                <a:latin typeface="+mj-lt"/>
              </a:rPr>
              <a:t>qilish</a:t>
            </a:r>
            <a:r>
              <a:rPr lang="en-US" sz="2800" dirty="0">
                <a:solidFill>
                  <a:srgbClr val="000000"/>
                </a:solidFill>
                <a:latin typeface="+mj-lt"/>
              </a:rPr>
              <a:t>.</a:t>
            </a:r>
          </a:p>
          <a:p>
            <a:r>
              <a:rPr lang="en-US" sz="2800" dirty="0" err="1">
                <a:solidFill>
                  <a:srgbClr val="000000"/>
                </a:solidFill>
                <a:latin typeface="+mj-lt"/>
              </a:rPr>
              <a:t>Tartibga</a:t>
            </a:r>
            <a:r>
              <a:rPr lang="en-US" sz="2800" dirty="0">
                <a:solidFill>
                  <a:srgbClr val="000000"/>
                </a:solidFill>
                <a:latin typeface="+mj-lt"/>
              </a:rPr>
              <a:t> </a:t>
            </a:r>
            <a:r>
              <a:rPr lang="en-US" sz="2800" dirty="0" err="1">
                <a:solidFill>
                  <a:srgbClr val="000000"/>
                </a:solidFill>
                <a:latin typeface="+mj-lt"/>
              </a:rPr>
              <a:t>solish</a:t>
            </a:r>
            <a:r>
              <a:rPr lang="en-US" sz="2800" dirty="0">
                <a:solidFill>
                  <a:srgbClr val="000000"/>
                </a:solidFill>
                <a:latin typeface="+mj-lt"/>
              </a:rPr>
              <a:t>.</a:t>
            </a:r>
          </a:p>
          <a:p>
            <a:r>
              <a:rPr lang="en-US" sz="2800" i="1" dirty="0" err="1">
                <a:solidFill>
                  <a:srgbClr val="000000"/>
                </a:solidFill>
                <a:latin typeface="+mj-lt"/>
              </a:rPr>
              <a:t>Pedagogik</a:t>
            </a:r>
            <a:r>
              <a:rPr lang="en-US" sz="2800" i="1" dirty="0">
                <a:solidFill>
                  <a:srgbClr val="000000"/>
                </a:solidFill>
                <a:latin typeface="+mj-lt"/>
              </a:rPr>
              <a:t> </a:t>
            </a:r>
            <a:r>
              <a:rPr lang="en-US" sz="2800" i="1" dirty="0" err="1">
                <a:solidFill>
                  <a:srgbClr val="000000"/>
                </a:solidFill>
                <a:latin typeface="+mj-lt"/>
              </a:rPr>
              <a:t>tahlilning</a:t>
            </a:r>
            <a:r>
              <a:rPr lang="en-US" sz="2800" i="1" dirty="0">
                <a:solidFill>
                  <a:srgbClr val="000000"/>
                </a:solidFill>
                <a:latin typeface="+mj-lt"/>
              </a:rPr>
              <a:t> </a:t>
            </a:r>
            <a:r>
              <a:rPr lang="en-US" sz="2800" i="1" dirty="0" err="1">
                <a:solidFill>
                  <a:srgbClr val="000000"/>
                </a:solidFill>
                <a:latin typeface="+mj-lt"/>
              </a:rPr>
              <a:t>quyidagi</a:t>
            </a:r>
            <a:r>
              <a:rPr lang="en-US" sz="2800" i="1" dirty="0">
                <a:solidFill>
                  <a:srgbClr val="000000"/>
                </a:solidFill>
                <a:latin typeface="+mj-lt"/>
              </a:rPr>
              <a:t> </a:t>
            </a:r>
            <a:r>
              <a:rPr lang="en-US" sz="2800" i="1" dirty="0" err="1">
                <a:solidFill>
                  <a:srgbClr val="000000"/>
                </a:solidFill>
                <a:latin typeface="+mj-lt"/>
              </a:rPr>
              <a:t>uch</a:t>
            </a:r>
            <a:r>
              <a:rPr lang="en-US" sz="2800" i="1" dirty="0">
                <a:solidFill>
                  <a:srgbClr val="000000"/>
                </a:solidFill>
                <a:latin typeface="+mj-lt"/>
              </a:rPr>
              <a:t> </a:t>
            </a:r>
            <a:r>
              <a:rPr lang="en-US" sz="2800" i="1" dirty="0" err="1">
                <a:solidFill>
                  <a:srgbClr val="000000"/>
                </a:solidFill>
                <a:latin typeface="+mj-lt"/>
              </a:rPr>
              <a:t>turi</a:t>
            </a:r>
            <a:r>
              <a:rPr lang="en-US" sz="2800" i="1" dirty="0">
                <a:solidFill>
                  <a:srgbClr val="000000"/>
                </a:solidFill>
                <a:latin typeface="+mj-lt"/>
              </a:rPr>
              <a:t> </a:t>
            </a:r>
            <a:r>
              <a:rPr lang="en-US" sz="2800" i="1" dirty="0" err="1">
                <a:solidFill>
                  <a:srgbClr val="000000"/>
                </a:solidFill>
                <a:latin typeface="+mj-lt"/>
              </a:rPr>
              <a:t>mavjud</a:t>
            </a:r>
            <a:r>
              <a:rPr lang="en-US" sz="2800" i="1" dirty="0">
                <a:solidFill>
                  <a:srgbClr val="000000"/>
                </a:solidFill>
                <a:latin typeface="+mj-lt"/>
              </a:rPr>
              <a:t>.</a:t>
            </a:r>
          </a:p>
          <a:p>
            <a:r>
              <a:rPr lang="en-US" sz="2800" dirty="0" smtClean="0">
                <a:solidFill>
                  <a:srgbClr val="000000"/>
                </a:solidFill>
                <a:latin typeface="+mj-lt"/>
              </a:rPr>
              <a:t>- </a:t>
            </a:r>
            <a:r>
              <a:rPr lang="en-US" sz="2800" dirty="0" err="1" smtClean="0">
                <a:solidFill>
                  <a:srgbClr val="000000"/>
                </a:solidFill>
                <a:latin typeface="+mj-lt"/>
              </a:rPr>
              <a:t>kundalik</a:t>
            </a:r>
            <a:r>
              <a:rPr lang="en-US" sz="2800" dirty="0" smtClean="0">
                <a:solidFill>
                  <a:srgbClr val="000000"/>
                </a:solidFill>
                <a:latin typeface="+mj-lt"/>
              </a:rPr>
              <a:t> </a:t>
            </a:r>
            <a:r>
              <a:rPr lang="en-US" sz="2800" dirty="0" err="1">
                <a:solidFill>
                  <a:srgbClr val="000000"/>
                </a:solidFill>
                <a:latin typeface="+mj-lt"/>
              </a:rPr>
              <a:t>tahlil</a:t>
            </a:r>
            <a:r>
              <a:rPr lang="en-US" sz="2800" dirty="0">
                <a:solidFill>
                  <a:srgbClr val="000000"/>
                </a:solidFill>
                <a:latin typeface="+mj-lt"/>
              </a:rPr>
              <a:t>;</a:t>
            </a:r>
          </a:p>
          <a:p>
            <a:r>
              <a:rPr lang="en-US" sz="2800" dirty="0" smtClean="0">
                <a:solidFill>
                  <a:srgbClr val="000000"/>
                </a:solidFill>
                <a:latin typeface="+mj-lt"/>
              </a:rPr>
              <a:t>- </a:t>
            </a:r>
            <a:r>
              <a:rPr lang="en-US" sz="2800" dirty="0" err="1" smtClean="0">
                <a:solidFill>
                  <a:srgbClr val="000000"/>
                </a:solidFill>
                <a:latin typeface="+mj-lt"/>
              </a:rPr>
              <a:t>tizimli</a:t>
            </a:r>
            <a:r>
              <a:rPr lang="en-US" sz="2800" dirty="0" smtClean="0">
                <a:solidFill>
                  <a:srgbClr val="000000"/>
                </a:solidFill>
                <a:latin typeface="+mj-lt"/>
              </a:rPr>
              <a:t> </a:t>
            </a:r>
            <a:r>
              <a:rPr lang="en-US" sz="2800" dirty="0" err="1">
                <a:solidFill>
                  <a:srgbClr val="000000"/>
                </a:solidFill>
                <a:latin typeface="+mj-lt"/>
              </a:rPr>
              <a:t>talilil</a:t>
            </a:r>
            <a:r>
              <a:rPr lang="en-US" sz="2800" dirty="0">
                <a:solidFill>
                  <a:srgbClr val="000000"/>
                </a:solidFill>
                <a:latin typeface="+mj-lt"/>
              </a:rPr>
              <a:t>;</a:t>
            </a:r>
          </a:p>
          <a:p>
            <a:r>
              <a:rPr lang="en-US" sz="2800" dirty="0" smtClean="0">
                <a:solidFill>
                  <a:srgbClr val="000000"/>
                </a:solidFill>
                <a:latin typeface="+mj-lt"/>
              </a:rPr>
              <a:t>- </a:t>
            </a:r>
            <a:r>
              <a:rPr lang="en-US" sz="2800" dirty="0" err="1" smtClean="0">
                <a:solidFill>
                  <a:srgbClr val="000000"/>
                </a:solidFill>
                <a:latin typeface="+mj-lt"/>
              </a:rPr>
              <a:t>yakuniy</a:t>
            </a:r>
            <a:r>
              <a:rPr lang="en-US" sz="2800" dirty="0" smtClean="0">
                <a:solidFill>
                  <a:srgbClr val="000000"/>
                </a:solidFill>
                <a:latin typeface="+mj-lt"/>
              </a:rPr>
              <a:t> </a:t>
            </a:r>
            <a:r>
              <a:rPr lang="en-US" sz="2800" dirty="0" err="1">
                <a:solidFill>
                  <a:srgbClr val="000000"/>
                </a:solidFill>
                <a:latin typeface="+mj-lt"/>
              </a:rPr>
              <a:t>tahlil</a:t>
            </a:r>
            <a:r>
              <a:rPr lang="en-US" sz="2800" dirty="0">
                <a:solidFill>
                  <a:srgbClr val="000000"/>
                </a:solidFill>
                <a:latin typeface="+mj-lt"/>
              </a:rPr>
              <a:t>.</a:t>
            </a:r>
            <a:endParaRPr lang="ru-RU" sz="2800" dirty="0">
              <a:solidFill>
                <a:srgbClr val="000000"/>
              </a:solidFill>
              <a:latin typeface="+mj-lt"/>
            </a:endParaRPr>
          </a:p>
        </p:txBody>
      </p:sp>
    </p:spTree>
    <p:extLst>
      <p:ext uri="{BB962C8B-B14F-4D97-AF65-F5344CB8AC3E}">
        <p14:creationId xmlns:p14="http://schemas.microsoft.com/office/powerpoint/2010/main" val="10765372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3684"/>
            <a:ext cx="8305800" cy="1143000"/>
          </a:xfrm>
        </p:spPr>
        <p:txBody>
          <a:bodyPr>
            <a:noAutofit/>
          </a:bodyPr>
          <a:lstStyle/>
          <a:p>
            <a:r>
              <a:rPr lang="en-US" sz="2800" i="1" dirty="0" err="1" smtClean="0">
                <a:solidFill>
                  <a:srgbClr val="000000"/>
                </a:solidFill>
              </a:rPr>
              <a:t>Ta’lim</a:t>
            </a:r>
            <a:r>
              <a:rPr lang="en-US" sz="2800" i="1" dirty="0" smtClean="0">
                <a:solidFill>
                  <a:srgbClr val="000000"/>
                </a:solidFill>
              </a:rPr>
              <a:t> </a:t>
            </a:r>
            <a:r>
              <a:rPr lang="en-US" sz="2800" i="1" dirty="0" err="1" smtClean="0">
                <a:solidFill>
                  <a:srgbClr val="000000"/>
                </a:solidFill>
              </a:rPr>
              <a:t>muassasasini</a:t>
            </a:r>
            <a:r>
              <a:rPr lang="en-US" sz="2800" i="1" dirty="0" smtClean="0">
                <a:solidFill>
                  <a:srgbClr val="000000"/>
                </a:solidFill>
              </a:rPr>
              <a:t> </a:t>
            </a:r>
            <a:r>
              <a:rPr lang="en-US" sz="2800" i="1" dirty="0" err="1">
                <a:solidFill>
                  <a:srgbClr val="000000"/>
                </a:solidFill>
              </a:rPr>
              <a:t>boshqarishni</a:t>
            </a:r>
            <a:r>
              <a:rPr lang="en-US" sz="2800" i="1" dirty="0">
                <a:solidFill>
                  <a:srgbClr val="000000"/>
                </a:solidFill>
              </a:rPr>
              <a:t> </a:t>
            </a:r>
            <a:r>
              <a:rPr lang="en-US" sz="2800" i="1" dirty="0" err="1">
                <a:solidFill>
                  <a:srgbClr val="000000"/>
                </a:solidFill>
              </a:rPr>
              <a:t>rejalashtirishning</a:t>
            </a:r>
            <a:r>
              <a:rPr lang="en-US" sz="2800" i="1" dirty="0">
                <a:solidFill>
                  <a:srgbClr val="000000"/>
                </a:solidFill>
              </a:rPr>
              <a:t> </a:t>
            </a:r>
            <a:r>
              <a:rPr lang="en-US" sz="2800" i="1" dirty="0" err="1">
                <a:solidFill>
                  <a:srgbClr val="000000"/>
                </a:solidFill>
              </a:rPr>
              <a:t>quyidagi</a:t>
            </a:r>
            <a:r>
              <a:rPr lang="en-US" sz="2800" i="1" dirty="0">
                <a:solidFill>
                  <a:srgbClr val="000000"/>
                </a:solidFill>
              </a:rPr>
              <a:t> </a:t>
            </a:r>
            <a:r>
              <a:rPr lang="en-US" sz="2800" i="1" dirty="0" err="1" smtClean="0">
                <a:solidFill>
                  <a:srgbClr val="000000"/>
                </a:solidFill>
              </a:rPr>
              <a:t>shakllari</a:t>
            </a:r>
            <a:r>
              <a:rPr lang="en-US" sz="2800" i="1" dirty="0">
                <a:solidFill>
                  <a:srgbClr val="000000"/>
                </a:solidFill>
              </a:rPr>
              <a:t> </a:t>
            </a:r>
            <a:r>
              <a:rPr lang="en-US" sz="2800" i="1" dirty="0" err="1" smtClean="0">
                <a:solidFill>
                  <a:srgbClr val="000000"/>
                </a:solidFill>
              </a:rPr>
              <a:t>mavjud</a:t>
            </a:r>
            <a:r>
              <a:rPr lang="en-US" sz="2800" i="1" dirty="0">
                <a:solidFill>
                  <a:srgbClr val="000000"/>
                </a:solidFill>
              </a:rPr>
              <a:t>:</a:t>
            </a:r>
            <a:r>
              <a:rPr lang="en-US" sz="2800" dirty="0">
                <a:solidFill>
                  <a:srgbClr val="000000"/>
                </a:solidFill>
              </a:rPr>
              <a:t/>
            </a:r>
            <a:br>
              <a:rPr lang="en-US" sz="2800" dirty="0">
                <a:solidFill>
                  <a:srgbClr val="000000"/>
                </a:solidFill>
              </a:rPr>
            </a:br>
            <a:r>
              <a:rPr lang="en-US" sz="2800" dirty="0" smtClean="0">
                <a:solidFill>
                  <a:srgbClr val="000000"/>
                </a:solidFill>
              </a:rPr>
              <a:t>- </a:t>
            </a:r>
            <a:r>
              <a:rPr lang="en-US" sz="2800" dirty="0" err="1" smtClean="0">
                <a:solidFill>
                  <a:srgbClr val="000000"/>
                </a:solidFill>
              </a:rPr>
              <a:t>muddatli</a:t>
            </a:r>
            <a:r>
              <a:rPr lang="en-US" sz="2800" dirty="0" smtClean="0">
                <a:solidFill>
                  <a:srgbClr val="000000"/>
                </a:solidFill>
              </a:rPr>
              <a:t> </a:t>
            </a:r>
            <a:r>
              <a:rPr lang="en-US" sz="2800" dirty="0">
                <a:solidFill>
                  <a:srgbClr val="000000"/>
                </a:solidFill>
              </a:rPr>
              <a:t>(</a:t>
            </a:r>
            <a:r>
              <a:rPr lang="en-US" sz="2800" dirty="0" err="1">
                <a:solidFill>
                  <a:srgbClr val="000000"/>
                </a:solidFill>
              </a:rPr>
              <a:t>perspektiv</a:t>
            </a:r>
            <a:r>
              <a:rPr lang="en-US" sz="2800" dirty="0">
                <a:solidFill>
                  <a:srgbClr val="000000"/>
                </a:solidFill>
              </a:rPr>
              <a:t>) </a:t>
            </a:r>
            <a:r>
              <a:rPr lang="en-US" sz="2800" dirty="0" err="1">
                <a:solidFill>
                  <a:srgbClr val="000000"/>
                </a:solidFill>
              </a:rPr>
              <a:t>rejalashtirish</a:t>
            </a:r>
            <a:r>
              <a:rPr lang="en-US" sz="2800" dirty="0">
                <a:solidFill>
                  <a:srgbClr val="000000"/>
                </a:solidFill>
              </a:rPr>
              <a:t>;</a:t>
            </a:r>
            <a:br>
              <a:rPr lang="en-US" sz="2800" dirty="0">
                <a:solidFill>
                  <a:srgbClr val="000000"/>
                </a:solidFill>
              </a:rPr>
            </a:br>
            <a:r>
              <a:rPr lang="en-US" sz="2800" dirty="0" smtClean="0">
                <a:solidFill>
                  <a:srgbClr val="000000"/>
                </a:solidFill>
              </a:rPr>
              <a:t>- </a:t>
            </a:r>
            <a:r>
              <a:rPr lang="en-US" sz="2800" dirty="0" err="1" smtClean="0">
                <a:solidFill>
                  <a:srgbClr val="000000"/>
                </a:solidFill>
              </a:rPr>
              <a:t>yillik</a:t>
            </a:r>
            <a:r>
              <a:rPr lang="en-US" sz="2800" dirty="0" smtClean="0">
                <a:solidFill>
                  <a:srgbClr val="000000"/>
                </a:solidFill>
              </a:rPr>
              <a:t> </a:t>
            </a:r>
            <a:r>
              <a:rPr lang="en-US" sz="2800" dirty="0" err="1">
                <a:solidFill>
                  <a:srgbClr val="000000"/>
                </a:solidFill>
              </a:rPr>
              <a:t>rejalashtirish</a:t>
            </a:r>
            <a:r>
              <a:rPr lang="en-US" sz="2800" dirty="0">
                <a:solidFill>
                  <a:srgbClr val="000000"/>
                </a:solidFill>
              </a:rPr>
              <a:t>;</a:t>
            </a:r>
            <a:br>
              <a:rPr lang="en-US" sz="2800" dirty="0">
                <a:solidFill>
                  <a:srgbClr val="000000"/>
                </a:solidFill>
              </a:rPr>
            </a:br>
            <a:r>
              <a:rPr lang="en-US" sz="2800" dirty="0" smtClean="0">
                <a:solidFill>
                  <a:srgbClr val="000000"/>
                </a:solidFill>
              </a:rPr>
              <a:t>- </a:t>
            </a:r>
            <a:r>
              <a:rPr lang="en-US" sz="2800" dirty="0" err="1" smtClean="0">
                <a:solidFill>
                  <a:srgbClr val="000000"/>
                </a:solidFill>
              </a:rPr>
              <a:t>yakuniy</a:t>
            </a:r>
            <a:r>
              <a:rPr lang="en-US" sz="2800" dirty="0" smtClean="0">
                <a:solidFill>
                  <a:srgbClr val="000000"/>
                </a:solidFill>
              </a:rPr>
              <a:t> </a:t>
            </a:r>
            <a:r>
              <a:rPr lang="en-US" sz="2800" dirty="0" err="1">
                <a:solidFill>
                  <a:srgbClr val="000000"/>
                </a:solidFill>
              </a:rPr>
              <a:t>rejalashtirish</a:t>
            </a:r>
            <a:r>
              <a:rPr lang="en-US" sz="2800" dirty="0">
                <a:solidFill>
                  <a:srgbClr val="000000"/>
                </a:solidFill>
              </a:rPr>
              <a:t>.</a:t>
            </a:r>
            <a:endParaRPr lang="ru-RU" sz="2800" dirty="0">
              <a:solidFill>
                <a:srgbClr val="000000"/>
              </a:solidFill>
            </a:endParaRPr>
          </a:p>
        </p:txBody>
      </p:sp>
      <p:pic>
        <p:nvPicPr>
          <p:cNvPr id="4098" name="Picture 2" descr="D:\My Documents (Maruf)\UUOOI 2017 LECTURES\LECTURES redit\hospit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9000" y="3048000"/>
            <a:ext cx="5715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727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1000"/>
                                        <p:tgtEl>
                                          <p:spTgt spid="4098"/>
                                        </p:tgtEl>
                                      </p:cBhvr>
                                    </p:animEffect>
                                    <p:anim calcmode="lin" valueType="num">
                                      <p:cBhvr>
                                        <p:cTn id="8" dur="1000" fill="hold"/>
                                        <p:tgtEl>
                                          <p:spTgt spid="4098"/>
                                        </p:tgtEl>
                                        <p:attrNameLst>
                                          <p:attrName>ppt_x</p:attrName>
                                        </p:attrNameLst>
                                      </p:cBhvr>
                                      <p:tavLst>
                                        <p:tav tm="0">
                                          <p:val>
                                            <p:strVal val="#ppt_x"/>
                                          </p:val>
                                        </p:tav>
                                        <p:tav tm="100000">
                                          <p:val>
                                            <p:strVal val="#ppt_x"/>
                                          </p:val>
                                        </p:tav>
                                      </p:tavLst>
                                    </p:anim>
                                    <p:anim calcmode="lin" valueType="num">
                                      <p:cBhvr>
                                        <p:cTn id="9"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4365104"/>
            <a:ext cx="8305800" cy="1143000"/>
          </a:xfrm>
        </p:spPr>
        <p:txBody>
          <a:bodyPr>
            <a:noAutofit/>
          </a:bodyPr>
          <a:lstStyle/>
          <a:p>
            <a:pPr algn="just"/>
            <a:r>
              <a:rPr lang="en-US" sz="3200" dirty="0" err="1">
                <a:solidFill>
                  <a:srgbClr val="000000"/>
                </a:solidFill>
              </a:rPr>
              <a:t>Yakuniy</a:t>
            </a:r>
            <a:r>
              <a:rPr lang="en-US" sz="3200" dirty="0">
                <a:solidFill>
                  <a:srgbClr val="000000"/>
                </a:solidFill>
              </a:rPr>
              <a:t> </a:t>
            </a:r>
            <a:r>
              <a:rPr lang="en-US" sz="3200" dirty="0" err="1">
                <a:solidFill>
                  <a:srgbClr val="000000"/>
                </a:solidFill>
              </a:rPr>
              <a:t>rejalashtirish</a:t>
            </a:r>
            <a:r>
              <a:rPr lang="en-US" sz="3200" dirty="0">
                <a:solidFill>
                  <a:srgbClr val="000000"/>
                </a:solidFill>
              </a:rPr>
              <a:t> </a:t>
            </a:r>
            <a:r>
              <a:rPr lang="en-US" sz="3200" dirty="0" err="1">
                <a:solidFill>
                  <a:srgbClr val="000000"/>
                </a:solidFill>
              </a:rPr>
              <a:t>bir</a:t>
            </a:r>
            <a:r>
              <a:rPr lang="en-US" sz="3200" dirty="0">
                <a:solidFill>
                  <a:srgbClr val="000000"/>
                </a:solidFill>
              </a:rPr>
              <a:t> </a:t>
            </a:r>
            <a:r>
              <a:rPr lang="en-US" sz="3200" dirty="0" err="1">
                <a:solidFill>
                  <a:srgbClr val="000000"/>
                </a:solidFill>
              </a:rPr>
              <a:t>yillik</a:t>
            </a:r>
            <a:r>
              <a:rPr lang="en-US" sz="3200" dirty="0">
                <a:solidFill>
                  <a:srgbClr val="000000"/>
                </a:solidFill>
              </a:rPr>
              <a:t> </a:t>
            </a:r>
            <a:r>
              <a:rPr lang="en-US" sz="3200" dirty="0" err="1">
                <a:solidFill>
                  <a:srgbClr val="000000"/>
                </a:solidFill>
              </a:rPr>
              <a:t>rejaning</a:t>
            </a:r>
            <a:r>
              <a:rPr lang="en-US" sz="3200" dirty="0">
                <a:solidFill>
                  <a:srgbClr val="000000"/>
                </a:solidFill>
              </a:rPr>
              <a:t> </a:t>
            </a:r>
            <a:r>
              <a:rPr lang="en-US" sz="3200" dirty="0" err="1">
                <a:solidFill>
                  <a:srgbClr val="000000"/>
                </a:solidFill>
              </a:rPr>
              <a:t>aniqlangan</a:t>
            </a:r>
            <a:r>
              <a:rPr lang="en-US" sz="3200" dirty="0">
                <a:solidFill>
                  <a:srgbClr val="000000"/>
                </a:solidFill>
              </a:rPr>
              <a:t> </a:t>
            </a:r>
            <a:r>
              <a:rPr lang="en-US" sz="3200" dirty="0" err="1">
                <a:solidFill>
                  <a:srgbClr val="000000"/>
                </a:solidFill>
              </a:rPr>
              <a:t>ko'rinishi</a:t>
            </a:r>
            <a:r>
              <a:rPr lang="en-US" sz="3200" dirty="0">
                <a:solidFill>
                  <a:srgbClr val="000000"/>
                </a:solidFill>
              </a:rPr>
              <a:t> </a:t>
            </a:r>
            <a:r>
              <a:rPr lang="en-US" sz="3200" dirty="0" err="1">
                <a:solidFill>
                  <a:srgbClr val="000000"/>
                </a:solidFill>
              </a:rPr>
              <a:t>bo'lib</a:t>
            </a:r>
            <a:r>
              <a:rPr lang="en-US" sz="3200" dirty="0">
                <a:solidFill>
                  <a:srgbClr val="000000"/>
                </a:solidFill>
              </a:rPr>
              <a:t>, </a:t>
            </a:r>
            <a:r>
              <a:rPr lang="en-US" sz="3200" dirty="0" smtClean="0">
                <a:solidFill>
                  <a:srgbClr val="000000"/>
                </a:solidFill>
              </a:rPr>
              <a:t>u </a:t>
            </a:r>
            <a:r>
              <a:rPr lang="en-US" sz="3200" dirty="0" err="1" smtClean="0">
                <a:solidFill>
                  <a:srgbClr val="000000"/>
                </a:solidFill>
              </a:rPr>
              <a:t>o'quv</a:t>
            </a:r>
            <a:r>
              <a:rPr lang="en-US" sz="3200" dirty="0" smtClean="0">
                <a:solidFill>
                  <a:srgbClr val="000000"/>
                </a:solidFill>
              </a:rPr>
              <a:t> </a:t>
            </a:r>
            <a:r>
              <a:rPr lang="en-US" sz="3200" dirty="0" err="1">
                <a:solidFill>
                  <a:srgbClr val="000000"/>
                </a:solidFill>
              </a:rPr>
              <a:t>choraklari</a:t>
            </a:r>
            <a:r>
              <a:rPr lang="en-US" sz="3200" dirty="0">
                <a:solidFill>
                  <a:srgbClr val="000000"/>
                </a:solidFill>
              </a:rPr>
              <a:t> </a:t>
            </a:r>
            <a:r>
              <a:rPr lang="en-US" sz="3200" dirty="0" err="1">
                <a:solidFill>
                  <a:srgbClr val="000000"/>
                </a:solidFill>
              </a:rPr>
              <a:t>uchun</a:t>
            </a:r>
            <a:r>
              <a:rPr lang="en-US" sz="3200" dirty="0">
                <a:solidFill>
                  <a:srgbClr val="000000"/>
                </a:solidFill>
              </a:rPr>
              <a:t> </a:t>
            </a:r>
            <a:r>
              <a:rPr lang="en-US" sz="3200" dirty="0" err="1">
                <a:solidFill>
                  <a:srgbClr val="000000"/>
                </a:solidFill>
              </a:rPr>
              <a:t>tuziladi</a:t>
            </a:r>
            <a:r>
              <a:rPr lang="en-US" sz="3200" dirty="0">
                <a:solidFill>
                  <a:srgbClr val="000000"/>
                </a:solidFill>
              </a:rPr>
              <a:t>. </a:t>
            </a:r>
            <a:r>
              <a:rPr lang="en-US" sz="3200" dirty="0" err="1">
                <a:solidFill>
                  <a:srgbClr val="000000"/>
                </a:solidFill>
              </a:rPr>
              <a:t>Rejalashtirishning</a:t>
            </a:r>
            <a:r>
              <a:rPr lang="en-US" sz="3200" dirty="0">
                <a:solidFill>
                  <a:srgbClr val="000000"/>
                </a:solidFill>
              </a:rPr>
              <a:t> </a:t>
            </a:r>
            <a:r>
              <a:rPr lang="en-US" sz="3200" dirty="0" err="1">
                <a:solidFill>
                  <a:srgbClr val="000000"/>
                </a:solidFill>
              </a:rPr>
              <a:t>bunday</a:t>
            </a:r>
            <a:r>
              <a:rPr lang="en-US" sz="3200" dirty="0">
                <a:solidFill>
                  <a:srgbClr val="000000"/>
                </a:solidFill>
              </a:rPr>
              <a:t> </a:t>
            </a:r>
            <a:r>
              <a:rPr lang="en-US" sz="3200" dirty="0" err="1" smtClean="0">
                <a:solidFill>
                  <a:srgbClr val="000000"/>
                </a:solidFill>
              </a:rPr>
              <a:t>aniqlangan</a:t>
            </a:r>
            <a:r>
              <a:rPr lang="en-US" sz="3200" dirty="0">
                <a:solidFill>
                  <a:srgbClr val="000000"/>
                </a:solidFill>
              </a:rPr>
              <a:t> </a:t>
            </a:r>
            <a:r>
              <a:rPr lang="en-US" sz="3200" dirty="0" err="1" smtClean="0">
                <a:solidFill>
                  <a:srgbClr val="000000"/>
                </a:solidFill>
              </a:rPr>
              <a:t>ko'rinishi</a:t>
            </a:r>
            <a:r>
              <a:rPr lang="en-US" sz="3200" dirty="0" smtClean="0">
                <a:solidFill>
                  <a:srgbClr val="000000"/>
                </a:solidFill>
              </a:rPr>
              <a:t> </a:t>
            </a:r>
            <a:r>
              <a:rPr lang="en-US" sz="3200" dirty="0" err="1">
                <a:solidFill>
                  <a:srgbClr val="000000"/>
                </a:solidFill>
              </a:rPr>
              <a:t>o'qituvchdar</a:t>
            </a:r>
            <a:r>
              <a:rPr lang="en-US" sz="3200" dirty="0">
                <a:solidFill>
                  <a:srgbClr val="000000"/>
                </a:solidFill>
              </a:rPr>
              <a:t>, </a:t>
            </a:r>
            <a:r>
              <a:rPr lang="en-US" sz="3200" dirty="0" err="1">
                <a:solidFill>
                  <a:srgbClr val="000000"/>
                </a:solidFill>
              </a:rPr>
              <a:t>o'quvchilar</a:t>
            </a:r>
            <a:r>
              <a:rPr lang="en-US" sz="3200" dirty="0">
                <a:solidFill>
                  <a:srgbClr val="000000"/>
                </a:solidFill>
              </a:rPr>
              <a:t>, </a:t>
            </a:r>
            <a:r>
              <a:rPr lang="en-US" sz="3200" dirty="0" err="1">
                <a:solidFill>
                  <a:srgbClr val="000000"/>
                </a:solidFill>
              </a:rPr>
              <a:t>ota-onalar</a:t>
            </a:r>
            <a:r>
              <a:rPr lang="en-US" sz="3200" dirty="0">
                <a:solidFill>
                  <a:srgbClr val="000000"/>
                </a:solidFill>
              </a:rPr>
              <a:t> </a:t>
            </a:r>
            <a:r>
              <a:rPr lang="en-US" sz="3200" dirty="0" err="1">
                <a:solidFill>
                  <a:srgbClr val="000000"/>
                </a:solidFill>
              </a:rPr>
              <a:t>qo'mitasi</a:t>
            </a:r>
            <a:r>
              <a:rPr lang="en-US" sz="3200" dirty="0">
                <a:solidFill>
                  <a:srgbClr val="000000"/>
                </a:solidFill>
              </a:rPr>
              <a:t> </a:t>
            </a:r>
            <a:r>
              <a:rPr lang="en-US" sz="3200" dirty="0" err="1" smtClean="0">
                <a:solidFill>
                  <a:srgbClr val="000000"/>
                </a:solidFill>
              </a:rPr>
              <a:t>faoliyatini</a:t>
            </a:r>
            <a:r>
              <a:rPr lang="en-US" sz="3200" dirty="0">
                <a:solidFill>
                  <a:srgbClr val="000000"/>
                </a:solidFill>
              </a:rPr>
              <a:t> </a:t>
            </a:r>
            <a:r>
              <a:rPr lang="en-US" sz="3200" dirty="0" err="1" smtClean="0">
                <a:solidFill>
                  <a:srgbClr val="000000"/>
                </a:solidFill>
              </a:rPr>
              <a:t>boshqarishga</a:t>
            </a:r>
            <a:r>
              <a:rPr lang="en-US" sz="3200" dirty="0" smtClean="0">
                <a:solidFill>
                  <a:srgbClr val="000000"/>
                </a:solidFill>
              </a:rPr>
              <a:t> </a:t>
            </a:r>
            <a:r>
              <a:rPr lang="en-US" sz="3200" dirty="0" err="1">
                <a:solidFill>
                  <a:srgbClr val="000000"/>
                </a:solidFill>
              </a:rPr>
              <a:t>yordam</a:t>
            </a:r>
            <a:r>
              <a:rPr lang="en-US" sz="3200" dirty="0">
                <a:solidFill>
                  <a:srgbClr val="000000"/>
                </a:solidFill>
              </a:rPr>
              <a:t> </a:t>
            </a:r>
            <a:r>
              <a:rPr lang="en-US" sz="3200" dirty="0" err="1">
                <a:solidFill>
                  <a:srgbClr val="000000"/>
                </a:solidFill>
              </a:rPr>
              <a:t>beradi</a:t>
            </a:r>
            <a:r>
              <a:rPr lang="en-US" sz="3200" dirty="0">
                <a:solidFill>
                  <a:srgbClr val="000000"/>
                </a:solidFill>
              </a:rPr>
              <a:t>. </a:t>
            </a:r>
            <a:r>
              <a:rPr lang="en-US" sz="3200" dirty="0" err="1">
                <a:solidFill>
                  <a:srgbClr val="000000"/>
                </a:solidFill>
              </a:rPr>
              <a:t>Bunday</a:t>
            </a:r>
            <a:r>
              <a:rPr lang="en-US" sz="3200" dirty="0">
                <a:solidFill>
                  <a:srgbClr val="000000"/>
                </a:solidFill>
              </a:rPr>
              <a:t> </a:t>
            </a:r>
            <a:r>
              <a:rPr lang="en-US" sz="3200" dirty="0" err="1">
                <a:solidFill>
                  <a:srgbClr val="000000"/>
                </a:solidFill>
              </a:rPr>
              <a:t>rejalashtirish</a:t>
            </a:r>
            <a:r>
              <a:rPr lang="en-US" sz="3200" dirty="0">
                <a:solidFill>
                  <a:srgbClr val="000000"/>
                </a:solidFill>
              </a:rPr>
              <a:t> </a:t>
            </a:r>
            <a:r>
              <a:rPr lang="en-US" sz="3200" dirty="0" err="1">
                <a:solidFill>
                  <a:srgbClr val="000000"/>
                </a:solidFill>
              </a:rPr>
              <a:t>o'qituvchilar</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smtClean="0">
                <a:solidFill>
                  <a:srgbClr val="000000"/>
                </a:solidFill>
              </a:rPr>
              <a:t>sinf</a:t>
            </a:r>
            <a:r>
              <a:rPr lang="en-US" sz="3200" dirty="0">
                <a:solidFill>
                  <a:srgbClr val="000000"/>
                </a:solidFill>
              </a:rPr>
              <a:t> </a:t>
            </a:r>
            <a:r>
              <a:rPr lang="en-US" sz="3200" dirty="0" err="1" smtClean="0">
                <a:solidFill>
                  <a:srgbClr val="000000"/>
                </a:solidFill>
              </a:rPr>
              <a:t>rahbarlarining</a:t>
            </a:r>
            <a:r>
              <a:rPr lang="en-US" sz="3200" dirty="0" smtClean="0">
                <a:solidFill>
                  <a:srgbClr val="000000"/>
                </a:solidFill>
              </a:rPr>
              <a:t> </a:t>
            </a:r>
            <a:r>
              <a:rPr lang="en-US" sz="3200" dirty="0" err="1">
                <a:solidFill>
                  <a:srgbClr val="000000"/>
                </a:solidFill>
              </a:rPr>
              <a:t>ish</a:t>
            </a:r>
            <a:r>
              <a:rPr lang="en-US" sz="3200" dirty="0">
                <a:solidFill>
                  <a:srgbClr val="000000"/>
                </a:solidFill>
              </a:rPr>
              <a:t> </a:t>
            </a:r>
            <a:r>
              <a:rPr lang="en-US" sz="3200" dirty="0" err="1">
                <a:solidFill>
                  <a:srgbClr val="000000"/>
                </a:solidFill>
              </a:rPr>
              <a:t>rejalari</a:t>
            </a:r>
            <a:r>
              <a:rPr lang="en-US" sz="3200" dirty="0">
                <a:solidFill>
                  <a:srgbClr val="000000"/>
                </a:solidFill>
              </a:rPr>
              <a:t> </a:t>
            </a:r>
            <a:r>
              <a:rPr lang="en-US" sz="3200" dirty="0" err="1">
                <a:solidFill>
                  <a:srgbClr val="000000"/>
                </a:solidFill>
              </a:rPr>
              <a:t>bilan</a:t>
            </a:r>
            <a:r>
              <a:rPr lang="en-US" sz="3200" dirty="0">
                <a:solidFill>
                  <a:srgbClr val="000000"/>
                </a:solidFill>
              </a:rPr>
              <a:t> </a:t>
            </a:r>
            <a:r>
              <a:rPr lang="en-US" sz="3200" dirty="0" err="1">
                <a:solidFill>
                  <a:srgbClr val="000000"/>
                </a:solidFill>
              </a:rPr>
              <a:t>aloqadorlikda</a:t>
            </a:r>
            <a:r>
              <a:rPr lang="en-US" sz="3200" dirty="0">
                <a:solidFill>
                  <a:srgbClr val="000000"/>
                </a:solidFill>
              </a:rPr>
              <a:t> </a:t>
            </a:r>
            <a:r>
              <a:rPr lang="en-US" sz="3200" dirty="0" err="1">
                <a:solidFill>
                  <a:srgbClr val="000000"/>
                </a:solidFill>
              </a:rPr>
              <a:t>aniqlashtirilib</a:t>
            </a:r>
            <a:r>
              <a:rPr lang="en-US" sz="3200" dirty="0">
                <a:solidFill>
                  <a:srgbClr val="000000"/>
                </a:solidFill>
              </a:rPr>
              <a:t> </a:t>
            </a:r>
            <a:r>
              <a:rPr lang="en-US" sz="3200" dirty="0" err="1">
                <a:solidFill>
                  <a:srgbClr val="000000"/>
                </a:solidFill>
              </a:rPr>
              <a:t>boriladi</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10724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404664"/>
            <a:ext cx="8305800" cy="1143000"/>
          </a:xfrm>
        </p:spPr>
        <p:txBody>
          <a:bodyPr>
            <a:noAutofit/>
          </a:bodyPr>
          <a:lstStyle/>
          <a:p>
            <a:r>
              <a:rPr lang="en-US" sz="3200" dirty="0"/>
              <a:t>4. </a:t>
            </a:r>
            <a:r>
              <a:rPr lang="en-US" sz="3200" dirty="0" err="1"/>
              <a:t>Boshqaruv</a:t>
            </a:r>
            <a:r>
              <a:rPr lang="en-US" sz="3200" dirty="0"/>
              <a:t> </a:t>
            </a:r>
            <a:r>
              <a:rPr lang="en-US" sz="3200" dirty="0" err="1"/>
              <a:t>faoliyatini</a:t>
            </a:r>
            <a:r>
              <a:rPr lang="en-US" sz="3200" dirty="0"/>
              <a:t> </a:t>
            </a:r>
            <a:r>
              <a:rPr lang="en-US" sz="3200" dirty="0" err="1"/>
              <a:t>tashkiliy</a:t>
            </a:r>
            <a:r>
              <a:rPr lang="en-US" sz="3200" dirty="0"/>
              <a:t> </a:t>
            </a:r>
            <a:r>
              <a:rPr lang="en-US" sz="3200" dirty="0" err="1"/>
              <a:t>shakllari</a:t>
            </a:r>
            <a:r>
              <a:rPr lang="en-US" sz="3200" dirty="0"/>
              <a:t>.</a:t>
            </a:r>
            <a:endParaRPr lang="ru-RU" sz="2800" dirty="0"/>
          </a:p>
        </p:txBody>
      </p:sp>
      <p:sp>
        <p:nvSpPr>
          <p:cNvPr id="3" name="Прямоугольник 2"/>
          <p:cNvSpPr/>
          <p:nvPr/>
        </p:nvSpPr>
        <p:spPr>
          <a:xfrm>
            <a:off x="179512" y="1797269"/>
            <a:ext cx="8838728" cy="2062103"/>
          </a:xfrm>
          <a:prstGeom prst="rect">
            <a:avLst/>
          </a:prstGeom>
        </p:spPr>
        <p:txBody>
          <a:bodyPr wrap="square">
            <a:spAutoFit/>
          </a:bodyPr>
          <a:lstStyle/>
          <a:p>
            <a:pPr algn="just"/>
            <a:r>
              <a:rPr lang="en-US" sz="3200" dirty="0" err="1">
                <a:solidFill>
                  <a:srgbClr val="000000"/>
                </a:solidFill>
                <a:latin typeface="+mj-lt"/>
              </a:rPr>
              <a:t>Boshqaruv</a:t>
            </a:r>
            <a:r>
              <a:rPr lang="en-US" sz="3200" dirty="0">
                <a:solidFill>
                  <a:srgbClr val="000000"/>
                </a:solidFill>
                <a:latin typeface="+mj-lt"/>
              </a:rPr>
              <a:t> </a:t>
            </a:r>
            <a:r>
              <a:rPr lang="en-US" sz="3200" dirty="0" err="1">
                <a:solidFill>
                  <a:srgbClr val="000000"/>
                </a:solidFill>
                <a:latin typeface="+mj-lt"/>
              </a:rPr>
              <a:t>faoliyatining</a:t>
            </a:r>
            <a:r>
              <a:rPr lang="en-US" sz="3200" dirty="0">
                <a:solidFill>
                  <a:srgbClr val="000000"/>
                </a:solidFill>
                <a:latin typeface="+mj-lt"/>
              </a:rPr>
              <a:t> </a:t>
            </a:r>
            <a:r>
              <a:rPr lang="en-US" sz="3200" dirty="0" err="1">
                <a:solidFill>
                  <a:srgbClr val="000000"/>
                </a:solidFill>
                <a:latin typeface="+mj-lt"/>
              </a:rPr>
              <a:t>tashkiliy</a:t>
            </a:r>
            <a:r>
              <a:rPr lang="en-US" sz="3200" dirty="0">
                <a:solidFill>
                  <a:srgbClr val="000000"/>
                </a:solidFill>
                <a:latin typeface="+mj-lt"/>
              </a:rPr>
              <a:t> </a:t>
            </a:r>
            <a:r>
              <a:rPr lang="en-US" sz="3200" dirty="0" err="1">
                <a:solidFill>
                  <a:srgbClr val="000000"/>
                </a:solidFill>
                <a:latin typeface="+mj-lt"/>
              </a:rPr>
              <a:t>shakllariga</a:t>
            </a:r>
            <a:r>
              <a:rPr lang="en-US" sz="3200" dirty="0">
                <a:solidFill>
                  <a:srgbClr val="000000"/>
                </a:solidFill>
                <a:latin typeface="+mj-lt"/>
              </a:rPr>
              <a:t> </a:t>
            </a:r>
            <a:r>
              <a:rPr lang="en-US" sz="3200" dirty="0" err="1">
                <a:solidFill>
                  <a:srgbClr val="000000"/>
                </a:solidFill>
                <a:latin typeface="+mj-lt"/>
              </a:rPr>
              <a:t>Pedagogik</a:t>
            </a:r>
            <a:r>
              <a:rPr lang="en-US" sz="3200" dirty="0">
                <a:solidFill>
                  <a:srgbClr val="000000"/>
                </a:solidFill>
                <a:latin typeface="+mj-lt"/>
              </a:rPr>
              <a:t> </a:t>
            </a:r>
            <a:r>
              <a:rPr lang="en-US" sz="3200" dirty="0" err="1" smtClean="0">
                <a:solidFill>
                  <a:srgbClr val="000000"/>
                </a:solidFill>
                <a:latin typeface="+mj-lt"/>
              </a:rPr>
              <a:t>kengash</a:t>
            </a:r>
            <a:r>
              <a:rPr lang="en-US" sz="3200" dirty="0" smtClean="0">
                <a:solidFill>
                  <a:srgbClr val="000000"/>
                </a:solidFill>
                <a:latin typeface="+mj-lt"/>
              </a:rPr>
              <a:t>, </a:t>
            </a:r>
            <a:r>
              <a:rPr lang="en-US" sz="3200" dirty="0" err="1" smtClean="0">
                <a:solidFill>
                  <a:srgbClr val="000000"/>
                </a:solidFill>
                <a:latin typeface="+mj-lt"/>
              </a:rPr>
              <a:t>metodik</a:t>
            </a:r>
            <a:r>
              <a:rPr lang="en-US" sz="3200" dirty="0" smtClean="0">
                <a:solidFill>
                  <a:srgbClr val="000000"/>
                </a:solidFill>
                <a:latin typeface="+mj-lt"/>
              </a:rPr>
              <a:t> </a:t>
            </a:r>
            <a:r>
              <a:rPr lang="en-US" sz="3200" dirty="0" err="1">
                <a:solidFill>
                  <a:srgbClr val="000000"/>
                </a:solidFill>
                <a:latin typeface="+mj-lt"/>
              </a:rPr>
              <a:t>kengash</a:t>
            </a:r>
            <a:r>
              <a:rPr lang="en-US" sz="3200" dirty="0">
                <a:solidFill>
                  <a:srgbClr val="000000"/>
                </a:solidFill>
                <a:latin typeface="+mj-lt"/>
              </a:rPr>
              <a:t>, </a:t>
            </a:r>
            <a:r>
              <a:rPr lang="en-US" sz="3200" dirty="0" err="1">
                <a:solidFill>
                  <a:srgbClr val="000000"/>
                </a:solidFill>
                <a:latin typeface="+mj-lt"/>
              </a:rPr>
              <a:t>Vasiylik</a:t>
            </a:r>
            <a:r>
              <a:rPr lang="en-US" sz="3200" dirty="0">
                <a:solidFill>
                  <a:srgbClr val="000000"/>
                </a:solidFill>
                <a:latin typeface="+mj-lt"/>
              </a:rPr>
              <a:t> </a:t>
            </a:r>
            <a:r>
              <a:rPr lang="en-US" sz="3200" dirty="0" err="1">
                <a:solidFill>
                  <a:srgbClr val="000000"/>
                </a:solidFill>
                <a:latin typeface="+mj-lt"/>
              </a:rPr>
              <a:t>kengashi</a:t>
            </a:r>
            <a:r>
              <a:rPr lang="en-US" sz="3200" dirty="0">
                <a:solidFill>
                  <a:srgbClr val="000000"/>
                </a:solidFill>
                <a:latin typeface="+mj-lt"/>
              </a:rPr>
              <a:t>, </a:t>
            </a:r>
            <a:r>
              <a:rPr lang="en-US" sz="3200" dirty="0" err="1">
                <a:solidFill>
                  <a:srgbClr val="000000"/>
                </a:solidFill>
                <a:latin typeface="+mj-lt"/>
              </a:rPr>
              <a:t>direktor</a:t>
            </a:r>
            <a:r>
              <a:rPr lang="en-US" sz="3200" dirty="0">
                <a:solidFill>
                  <a:srgbClr val="000000"/>
                </a:solidFill>
                <a:latin typeface="+mj-lt"/>
              </a:rPr>
              <a:t> </a:t>
            </a:r>
            <a:r>
              <a:rPr lang="en-US" sz="3200" dirty="0" err="1">
                <a:solidFill>
                  <a:srgbClr val="000000"/>
                </a:solidFill>
                <a:latin typeface="+mj-lt"/>
              </a:rPr>
              <a:t>huzuridagi</a:t>
            </a:r>
            <a:r>
              <a:rPr lang="en-US" sz="3200" dirty="0">
                <a:solidFill>
                  <a:srgbClr val="000000"/>
                </a:solidFill>
                <a:latin typeface="+mj-lt"/>
              </a:rPr>
              <a:t> </a:t>
            </a:r>
            <a:r>
              <a:rPr lang="en-US" sz="3200" dirty="0" err="1">
                <a:solidFill>
                  <a:srgbClr val="000000"/>
                </a:solidFill>
                <a:latin typeface="+mj-lt"/>
              </a:rPr>
              <a:t>majlis</a:t>
            </a:r>
            <a:r>
              <a:rPr lang="en-US" sz="3200" dirty="0">
                <a:solidFill>
                  <a:srgbClr val="000000"/>
                </a:solidFill>
                <a:latin typeface="+mj-lt"/>
              </a:rPr>
              <a:t>. </a:t>
            </a:r>
            <a:r>
              <a:rPr lang="en-US" sz="3200" dirty="0" err="1">
                <a:solidFill>
                  <a:srgbClr val="000000"/>
                </a:solidFill>
                <a:latin typeface="+mj-lt"/>
              </a:rPr>
              <a:t>metodik</a:t>
            </a:r>
            <a:endParaRPr lang="en-US" sz="3200" dirty="0">
              <a:solidFill>
                <a:srgbClr val="000000"/>
              </a:solidFill>
              <a:latin typeface="+mj-lt"/>
            </a:endParaRPr>
          </a:p>
          <a:p>
            <a:r>
              <a:rPr lang="en-US" sz="3200" dirty="0" err="1">
                <a:solidFill>
                  <a:srgbClr val="000000"/>
                </a:solidFill>
                <a:latin typeface="+mj-lt"/>
              </a:rPr>
              <a:t>seminarlar</a:t>
            </a:r>
            <a:r>
              <a:rPr lang="en-US" sz="3200" dirty="0">
                <a:solidFill>
                  <a:srgbClr val="000000"/>
                </a:solidFill>
                <a:latin typeface="+mj-lt"/>
              </a:rPr>
              <a:t> </a:t>
            </a:r>
            <a:r>
              <a:rPr lang="en-US" sz="3200" dirty="0" err="1">
                <a:solidFill>
                  <a:srgbClr val="000000"/>
                </a:solidFill>
                <a:latin typeface="+mj-lt"/>
              </a:rPr>
              <a:t>v.b</a:t>
            </a:r>
            <a:r>
              <a:rPr lang="en-US" sz="3200" dirty="0">
                <a:solidFill>
                  <a:srgbClr val="000000"/>
                </a:solidFill>
                <a:latin typeface="+mj-lt"/>
              </a:rPr>
              <a:t>. </a:t>
            </a:r>
            <a:r>
              <a:rPr lang="en-US" sz="3200" dirty="0" err="1">
                <a:solidFill>
                  <a:srgbClr val="000000"/>
                </a:solidFill>
                <a:latin typeface="+mj-lt"/>
              </a:rPr>
              <a:t>kiradi</a:t>
            </a:r>
            <a:r>
              <a:rPr lang="en-US" sz="3200" dirty="0">
                <a:solidFill>
                  <a:srgbClr val="000000"/>
                </a:solidFill>
                <a:latin typeface="+mj-lt"/>
              </a:rPr>
              <a:t>.</a:t>
            </a:r>
            <a:endParaRPr lang="ru-RU" sz="3200" dirty="0">
              <a:solidFill>
                <a:srgbClr val="000000"/>
              </a:solidFill>
              <a:latin typeface="+mj-lt"/>
            </a:endParaRPr>
          </a:p>
        </p:txBody>
      </p:sp>
      <p:pic>
        <p:nvPicPr>
          <p:cNvPr id="6146" name="Picture 2" descr="D:\My Documents (Maruf)\UUOOI 2017 LECTURES\LECTURES redit\wpid-training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4149080"/>
            <a:ext cx="4536504" cy="2489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980662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5949280"/>
            <a:ext cx="8305800" cy="1143000"/>
          </a:xfrm>
        </p:spPr>
        <p:txBody>
          <a:bodyPr>
            <a:noAutofit/>
          </a:bodyPr>
          <a:lstStyle/>
          <a:p>
            <a:r>
              <a:rPr lang="en-US" sz="3200" i="1" dirty="0" err="1">
                <a:solidFill>
                  <a:srgbClr val="000000"/>
                </a:solidFill>
              </a:rPr>
              <a:t>Pedagogik</a:t>
            </a:r>
            <a:r>
              <a:rPr lang="en-US" sz="3200" i="1" dirty="0">
                <a:solidFill>
                  <a:srgbClr val="000000"/>
                </a:solidFill>
              </a:rPr>
              <a:t> </a:t>
            </a:r>
            <a:r>
              <a:rPr lang="en-US" sz="3200" i="1" dirty="0" err="1">
                <a:solidFill>
                  <a:srgbClr val="000000"/>
                </a:solidFill>
              </a:rPr>
              <a:t>kengash</a:t>
            </a:r>
            <a:r>
              <a:rPr lang="en-US" sz="3200" i="1" dirty="0">
                <a:solidFill>
                  <a:srgbClr val="000000"/>
                </a:solidFill>
              </a:rPr>
              <a:t> </a:t>
            </a:r>
            <a:r>
              <a:rPr lang="en-US" sz="3200" i="1" dirty="0" err="1">
                <a:solidFill>
                  <a:srgbClr val="000000"/>
                </a:solidFill>
              </a:rPr>
              <a:t>quyidagi</a:t>
            </a:r>
            <a:r>
              <a:rPr lang="en-US" sz="3200" i="1" dirty="0">
                <a:solidFill>
                  <a:srgbClr val="000000"/>
                </a:solidFill>
              </a:rPr>
              <a:t> </a:t>
            </a:r>
            <a:r>
              <a:rPr lang="en-US" sz="3200" i="1" dirty="0" err="1">
                <a:solidFill>
                  <a:srgbClr val="000000"/>
                </a:solidFill>
              </a:rPr>
              <a:t>huquqlarga</a:t>
            </a:r>
            <a:r>
              <a:rPr lang="en-US" sz="3200" i="1" dirty="0">
                <a:solidFill>
                  <a:srgbClr val="000000"/>
                </a:solidFill>
              </a:rPr>
              <a:t> </a:t>
            </a:r>
            <a:r>
              <a:rPr lang="en-US" sz="3200" i="1" dirty="0" err="1">
                <a:solidFill>
                  <a:srgbClr val="000000"/>
                </a:solidFill>
              </a:rPr>
              <a:t>ega</a:t>
            </a:r>
            <a:r>
              <a:rPr lang="en-US" sz="3200" i="1" dirty="0">
                <a:solidFill>
                  <a:srgbClr val="000000"/>
                </a:solidFill>
              </a:rPr>
              <a:t>:</a:t>
            </a:r>
            <a:br>
              <a:rPr lang="en-US" sz="3200" i="1" dirty="0">
                <a:solidFill>
                  <a:srgbClr val="000000"/>
                </a:solidFill>
              </a:rPr>
            </a:br>
            <a:r>
              <a:rPr lang="en-US" sz="3200" dirty="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muassasasini</a:t>
            </a:r>
            <a:r>
              <a:rPr lang="en-US" sz="3200" dirty="0" smtClean="0">
                <a:solidFill>
                  <a:srgbClr val="000000"/>
                </a:solidFill>
              </a:rPr>
              <a:t> </a:t>
            </a:r>
            <a:r>
              <a:rPr lang="en-US" sz="3200" dirty="0" err="1">
                <a:solidFill>
                  <a:srgbClr val="000000"/>
                </a:solidFill>
              </a:rPr>
              <a:t>rivojlantirish</a:t>
            </a:r>
            <a:r>
              <a:rPr lang="en-US" sz="3200" dirty="0">
                <a:solidFill>
                  <a:srgbClr val="000000"/>
                </a:solidFill>
              </a:rPr>
              <a:t> </a:t>
            </a:r>
            <a:r>
              <a:rPr lang="en-US" sz="3200" dirty="0" err="1">
                <a:solidFill>
                  <a:srgbClr val="000000"/>
                </a:solidFill>
              </a:rPr>
              <a:t>yo'nalishlarini</a:t>
            </a:r>
            <a:r>
              <a:rPr lang="en-US" sz="3200" dirty="0">
                <a:solidFill>
                  <a:srgbClr val="000000"/>
                </a:solidFill>
              </a:rPr>
              <a:t> </a:t>
            </a:r>
            <a:r>
              <a:rPr lang="en-US" sz="3200" dirty="0" err="1">
                <a:solidFill>
                  <a:srgbClr val="000000"/>
                </a:solidFill>
              </a:rPr>
              <a:t>istiqbol</a:t>
            </a:r>
            <a:r>
              <a:rPr lang="en-US" sz="3200" dirty="0">
                <a:solidFill>
                  <a:srgbClr val="000000"/>
                </a:solidFill>
              </a:rPr>
              <a:t> </a:t>
            </a:r>
            <a:r>
              <a:rPr lang="en-US" sz="3200" dirty="0" err="1" smtClean="0">
                <a:solidFill>
                  <a:srgbClr val="000000"/>
                </a:solidFill>
              </a:rPr>
              <a:t>rejasini</a:t>
            </a:r>
            <a:r>
              <a:rPr lang="en-US" sz="3200" dirty="0">
                <a:solidFill>
                  <a:srgbClr val="000000"/>
                </a:solidFill>
              </a:rPr>
              <a:t> </a:t>
            </a:r>
            <a:r>
              <a:rPr lang="en-US" sz="3200" dirty="0" err="1" smtClean="0">
                <a:solidFill>
                  <a:srgbClr val="000000"/>
                </a:solidFill>
              </a:rPr>
              <a:t>belgilash</a:t>
            </a:r>
            <a:r>
              <a:rPr lang="en-US" sz="3200" dirty="0">
                <a:solidFill>
                  <a:srgbClr val="000000"/>
                </a:solidFill>
              </a:rPr>
              <a:t>;</a:t>
            </a:r>
            <a:br>
              <a:rPr lang="en-US" sz="3200" dirty="0">
                <a:solidFill>
                  <a:srgbClr val="000000"/>
                </a:solidFill>
              </a:rPr>
            </a:br>
            <a:r>
              <a:rPr lang="en-US" sz="3200" dirty="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muassasasi</a:t>
            </a:r>
            <a:r>
              <a:rPr lang="en-US" sz="3200" dirty="0" smtClean="0">
                <a:solidFill>
                  <a:srgbClr val="000000"/>
                </a:solidFill>
              </a:rPr>
              <a:t> </a:t>
            </a:r>
            <a:r>
              <a:rPr lang="en-US" sz="3200" dirty="0" err="1">
                <a:solidFill>
                  <a:srgbClr val="000000"/>
                </a:solidFill>
              </a:rPr>
              <a:t>jamoasi</a:t>
            </a:r>
            <a:r>
              <a:rPr lang="en-US" sz="3200" dirty="0">
                <a:solidFill>
                  <a:srgbClr val="000000"/>
                </a:solidFill>
              </a:rPr>
              <a:t> </a:t>
            </a:r>
            <a:r>
              <a:rPr lang="en-US" sz="3200" dirty="0" err="1">
                <a:solidFill>
                  <a:srgbClr val="000000"/>
                </a:solidFill>
              </a:rPr>
              <a:t>oldiga</a:t>
            </a:r>
            <a:r>
              <a:rPr lang="en-US" sz="3200" dirty="0">
                <a:solidFill>
                  <a:srgbClr val="000000"/>
                </a:solidFill>
              </a:rPr>
              <a:t> </a:t>
            </a:r>
            <a:r>
              <a:rPr lang="en-US" sz="3200" dirty="0" err="1" smtClean="0">
                <a:solidFill>
                  <a:srgbClr val="000000"/>
                </a:solidFill>
              </a:rPr>
              <a:t>qo’yilgan</a:t>
            </a:r>
            <a:r>
              <a:rPr lang="en-US" sz="3200" dirty="0" smtClean="0">
                <a:solidFill>
                  <a:srgbClr val="000000"/>
                </a:solidFill>
              </a:rPr>
              <a:t> </a:t>
            </a:r>
            <a:r>
              <a:rPr lang="en-US" sz="3200" dirty="0" err="1" smtClean="0">
                <a:solidFill>
                  <a:srgbClr val="000000"/>
                </a:solidFill>
              </a:rPr>
              <a:t>maqsad</a:t>
            </a:r>
            <a:r>
              <a:rPr lang="en-US" sz="3200" dirty="0" smtClean="0">
                <a:solidFill>
                  <a:srgbClr val="000000"/>
                </a:solidFill>
              </a:rPr>
              <a:t> </a:t>
            </a:r>
            <a:r>
              <a:rPr lang="en-US" sz="3200" dirty="0" err="1">
                <a:solidFill>
                  <a:srgbClr val="000000"/>
                </a:solidFill>
              </a:rPr>
              <a:t>va</a:t>
            </a:r>
            <a:r>
              <a:rPr lang="en-US" sz="3200" dirty="0">
                <a:solidFill>
                  <a:srgbClr val="000000"/>
                </a:solidFill>
              </a:rPr>
              <a:t> </a:t>
            </a:r>
            <a:r>
              <a:rPr lang="en-US" sz="3200" dirty="0" err="1" smtClean="0">
                <a:solidFill>
                  <a:srgbClr val="000000"/>
                </a:solidFill>
              </a:rPr>
              <a:t>vazifalarining</a:t>
            </a:r>
            <a:r>
              <a:rPr lang="en-US" sz="3200" dirty="0">
                <a:solidFill>
                  <a:srgbClr val="000000"/>
                </a:solidFill>
              </a:rPr>
              <a:t> </a:t>
            </a:r>
            <a:r>
              <a:rPr lang="en-US" sz="3200" dirty="0" err="1" smtClean="0">
                <a:solidFill>
                  <a:srgbClr val="000000"/>
                </a:solidFill>
              </a:rPr>
              <a:t>bajarilishini</a:t>
            </a:r>
            <a:r>
              <a:rPr lang="en-US" sz="3200" dirty="0" smtClean="0">
                <a:solidFill>
                  <a:srgbClr val="000000"/>
                </a:solidFill>
              </a:rPr>
              <a:t> </a:t>
            </a:r>
            <a:r>
              <a:rPr lang="en-US" sz="3200" dirty="0" err="1">
                <a:solidFill>
                  <a:srgbClr val="000000"/>
                </a:solidFill>
              </a:rPr>
              <a:t>amalga</a:t>
            </a:r>
            <a:r>
              <a:rPr lang="en-US" sz="3200" dirty="0">
                <a:solidFill>
                  <a:srgbClr val="000000"/>
                </a:solidFill>
              </a:rPr>
              <a:t> </a:t>
            </a:r>
            <a:r>
              <a:rPr lang="en-US" sz="3200" dirty="0" err="1">
                <a:solidFill>
                  <a:srgbClr val="000000"/>
                </a:solidFill>
              </a:rPr>
              <a:t>oshirish</a:t>
            </a:r>
            <a:r>
              <a:rPr lang="en-US" sz="3200" dirty="0">
                <a:solidFill>
                  <a:srgbClr val="000000"/>
                </a:solidFill>
              </a:rPr>
              <a:t>;</a:t>
            </a:r>
            <a:br>
              <a:rPr lang="en-US" sz="3200" dirty="0">
                <a:solidFill>
                  <a:srgbClr val="000000"/>
                </a:solidFill>
              </a:rPr>
            </a:br>
            <a:r>
              <a:rPr lang="en-US" sz="3200" dirty="0">
                <a:solidFill>
                  <a:srgbClr val="000000"/>
                </a:solidFill>
              </a:rPr>
              <a:t>- </a:t>
            </a:r>
            <a:r>
              <a:rPr lang="en-US" sz="3200" dirty="0" err="1">
                <a:solidFill>
                  <a:srgbClr val="000000"/>
                </a:solidFill>
              </a:rPr>
              <a:t>o'quv</a:t>
            </a:r>
            <a:r>
              <a:rPr lang="en-US" sz="3200" dirty="0">
                <a:solidFill>
                  <a:srgbClr val="000000"/>
                </a:solidFill>
              </a:rPr>
              <a:t> </a:t>
            </a:r>
            <a:r>
              <a:rPr lang="en-US" sz="3200" dirty="0" err="1">
                <a:solidFill>
                  <a:srgbClr val="000000"/>
                </a:solidFill>
              </a:rPr>
              <a:t>rejada</a:t>
            </a:r>
            <a:r>
              <a:rPr lang="en-US" sz="3200" dirty="0">
                <a:solidFill>
                  <a:srgbClr val="000000"/>
                </a:solidFill>
              </a:rPr>
              <a:t> </a:t>
            </a:r>
            <a:r>
              <a:rPr lang="en-US" sz="3200" dirty="0" err="1">
                <a:solidFill>
                  <a:srgbClr val="000000"/>
                </a:solidFill>
              </a:rPr>
              <a:t>maktab</a:t>
            </a:r>
            <a:r>
              <a:rPr lang="en-US" sz="3200" dirty="0">
                <a:solidFill>
                  <a:srgbClr val="000000"/>
                </a:solidFill>
              </a:rPr>
              <a:t> </a:t>
            </a:r>
            <a:r>
              <a:rPr lang="en-US" sz="3200" dirty="0" err="1">
                <a:solidFill>
                  <a:srgbClr val="000000"/>
                </a:solidFill>
              </a:rPr>
              <a:t>ixtiyoriga</a:t>
            </a:r>
            <a:r>
              <a:rPr lang="en-US" sz="3200" dirty="0">
                <a:solidFill>
                  <a:srgbClr val="000000"/>
                </a:solidFill>
              </a:rPr>
              <a:t> </a:t>
            </a:r>
            <a:r>
              <a:rPr lang="en-US" sz="3200" dirty="0" err="1">
                <a:solidFill>
                  <a:srgbClr val="000000"/>
                </a:solidFill>
              </a:rPr>
              <a:t>berilgan</a:t>
            </a:r>
            <a:r>
              <a:rPr lang="en-US" sz="3200" dirty="0">
                <a:solidFill>
                  <a:srgbClr val="000000"/>
                </a:solidFill>
              </a:rPr>
              <a:t> </a:t>
            </a:r>
            <a:r>
              <a:rPr lang="en-US" sz="3200" dirty="0" err="1">
                <a:solidFill>
                  <a:srgbClr val="000000"/>
                </a:solidFill>
              </a:rPr>
              <a:t>soatlarni</a:t>
            </a:r>
            <a:r>
              <a:rPr lang="en-US" sz="3200" dirty="0">
                <a:solidFill>
                  <a:srgbClr val="000000"/>
                </a:solidFill>
              </a:rPr>
              <a:t> </a:t>
            </a:r>
            <a:r>
              <a:rPr lang="en-US" sz="3200" dirty="0" err="1">
                <a:solidFill>
                  <a:srgbClr val="000000"/>
                </a:solidFill>
              </a:rPr>
              <a:t>taqsimlash</a:t>
            </a:r>
            <a:r>
              <a:rPr lang="en-US" sz="3200" dirty="0">
                <a:solidFill>
                  <a:srgbClr val="000000"/>
                </a:solidFill>
              </a:rPr>
              <a:t>, </a:t>
            </a:r>
            <a:r>
              <a:rPr lang="en-US" sz="3200" dirty="0" err="1">
                <a:solidFill>
                  <a:srgbClr val="000000"/>
                </a:solidFill>
              </a:rPr>
              <a:t>yillik</a:t>
            </a:r>
            <a:r>
              <a:rPr lang="en-US" sz="3200" dirty="0">
                <a:solidFill>
                  <a:srgbClr val="000000"/>
                </a:solidFill>
              </a:rPr>
              <a:t> </a:t>
            </a:r>
            <a:r>
              <a:rPr lang="en-US" sz="3200" dirty="0" err="1" smtClean="0">
                <a:solidFill>
                  <a:srgbClr val="000000"/>
                </a:solidFill>
              </a:rPr>
              <a:t>va</a:t>
            </a:r>
            <a:r>
              <a:rPr lang="en-US" sz="3200" dirty="0">
                <a:solidFill>
                  <a:srgbClr val="000000"/>
                </a:solidFill>
              </a:rPr>
              <a:t> </a:t>
            </a:r>
            <a:r>
              <a:rPr lang="en-US" sz="3200" dirty="0" err="1" smtClean="0">
                <a:solidFill>
                  <a:srgbClr val="000000"/>
                </a:solidFill>
              </a:rPr>
              <a:t>taqvimiy</a:t>
            </a:r>
            <a:r>
              <a:rPr lang="en-US" sz="3200" dirty="0" smtClean="0">
                <a:solidFill>
                  <a:srgbClr val="000000"/>
                </a:solidFill>
              </a:rPr>
              <a:t> </a:t>
            </a:r>
            <a:r>
              <a:rPr lang="en-US" sz="3200" dirty="0" err="1">
                <a:solidFill>
                  <a:srgbClr val="000000"/>
                </a:solidFill>
              </a:rPr>
              <a:t>ish</a:t>
            </a:r>
            <a:r>
              <a:rPr lang="en-US" sz="3200" dirty="0">
                <a:solidFill>
                  <a:srgbClr val="000000"/>
                </a:solidFill>
              </a:rPr>
              <a:t> </a:t>
            </a:r>
            <a:r>
              <a:rPr lang="en-US" sz="3200" dirty="0" err="1">
                <a:solidFill>
                  <a:srgbClr val="000000"/>
                </a:solidFill>
              </a:rPr>
              <a:t>rejasi</a:t>
            </a:r>
            <a:r>
              <a:rPr lang="en-US" sz="3200" dirty="0">
                <a:solidFill>
                  <a:srgbClr val="000000"/>
                </a:solidFill>
              </a:rPr>
              <a:t> </a:t>
            </a:r>
            <a:r>
              <a:rPr lang="en-US" sz="3200" dirty="0" err="1">
                <a:solidFill>
                  <a:srgbClr val="000000"/>
                </a:solidFill>
              </a:rPr>
              <a:t>mazmuni</a:t>
            </a:r>
            <a:r>
              <a:rPr lang="en-US" sz="3200" dirty="0">
                <a:solidFill>
                  <a:srgbClr val="000000"/>
                </a:solidFill>
              </a:rPr>
              <a:t> </a:t>
            </a:r>
            <a:r>
              <a:rPr lang="en-US" sz="3200" dirty="0" err="1">
                <a:solidFill>
                  <a:srgbClr val="000000"/>
                </a:solidFill>
              </a:rPr>
              <a:t>hamda</a:t>
            </a:r>
            <a:r>
              <a:rPr lang="en-US" sz="3200" dirty="0">
                <a:solidFill>
                  <a:srgbClr val="000000"/>
                </a:solidFill>
              </a:rPr>
              <a:t> </a:t>
            </a:r>
            <a:r>
              <a:rPr lang="en-US" sz="3200" dirty="0" err="1">
                <a:solidFill>
                  <a:srgbClr val="000000"/>
                </a:solidFill>
              </a:rPr>
              <a:t>dars</a:t>
            </a:r>
            <a:r>
              <a:rPr lang="en-US" sz="3200" dirty="0">
                <a:solidFill>
                  <a:srgbClr val="000000"/>
                </a:solidFill>
              </a:rPr>
              <a:t> </a:t>
            </a:r>
            <a:r>
              <a:rPr lang="en-US" sz="3200" dirty="0" err="1">
                <a:solidFill>
                  <a:srgbClr val="000000"/>
                </a:solidFill>
              </a:rPr>
              <a:t>jadvalini</a:t>
            </a:r>
            <a:r>
              <a:rPr lang="en-US" sz="3200" dirty="0">
                <a:solidFill>
                  <a:srgbClr val="000000"/>
                </a:solidFill>
              </a:rPr>
              <a:t> </a:t>
            </a:r>
            <a:r>
              <a:rPr lang="en-US" sz="3200" dirty="0" err="1">
                <a:solidFill>
                  <a:srgbClr val="000000"/>
                </a:solidFill>
              </a:rPr>
              <a:t>muhokama</a:t>
            </a:r>
            <a:r>
              <a:rPr lang="en-US" sz="3200" dirty="0">
                <a:solidFill>
                  <a:srgbClr val="000000"/>
                </a:solidFill>
              </a:rPr>
              <a:t> </a:t>
            </a:r>
            <a:r>
              <a:rPr lang="en-US" sz="3200" dirty="0" err="1">
                <a:solidFill>
                  <a:srgbClr val="000000"/>
                </a:solidFill>
              </a:rPr>
              <a:t>qilish</a:t>
            </a:r>
            <a:r>
              <a:rPr lang="en-US" sz="3200" dirty="0">
                <a:solidFill>
                  <a:srgbClr val="000000"/>
                </a:solidFill>
              </a:rPr>
              <a:t>;</a:t>
            </a:r>
            <a:br>
              <a:rPr lang="en-US" sz="3200" dirty="0">
                <a:solidFill>
                  <a:srgbClr val="000000"/>
                </a:solidFill>
              </a:rPr>
            </a:br>
            <a:r>
              <a:rPr lang="en-US" sz="3200" dirty="0">
                <a:solidFill>
                  <a:srgbClr val="000000"/>
                </a:solidFill>
              </a:rPr>
              <a:t>- </a:t>
            </a:r>
            <a:r>
              <a:rPr lang="en-US" sz="3200" dirty="0" err="1">
                <a:solidFill>
                  <a:srgbClr val="000000"/>
                </a:solidFill>
              </a:rPr>
              <a:t>o'quv</a:t>
            </a:r>
            <a:r>
              <a:rPr lang="en-US" sz="3200" dirty="0">
                <a:solidFill>
                  <a:srgbClr val="000000"/>
                </a:solidFill>
              </a:rPr>
              <a:t> </a:t>
            </a:r>
            <a:r>
              <a:rPr lang="en-US" sz="3200" dirty="0" err="1">
                <a:solidFill>
                  <a:srgbClr val="000000"/>
                </a:solidFill>
              </a:rPr>
              <a:t>jarayonini</a:t>
            </a:r>
            <a:r>
              <a:rPr lang="en-US" sz="3200" dirty="0">
                <a:solidFill>
                  <a:srgbClr val="000000"/>
                </a:solidFill>
              </a:rPr>
              <a:t> </a:t>
            </a:r>
            <a:r>
              <a:rPr lang="en-US" sz="3200" dirty="0" err="1">
                <a:solidFill>
                  <a:srgbClr val="000000"/>
                </a:solidFill>
              </a:rPr>
              <a:t>tashkil</a:t>
            </a:r>
            <a:r>
              <a:rPr lang="en-US" sz="3200" dirty="0">
                <a:solidFill>
                  <a:srgbClr val="000000"/>
                </a:solidFill>
              </a:rPr>
              <a:t> </a:t>
            </a:r>
            <a:r>
              <a:rPr lang="en-US" sz="3200" dirty="0" err="1">
                <a:solidFill>
                  <a:srgbClr val="000000"/>
                </a:solidFill>
              </a:rPr>
              <a:t>qihshning</a:t>
            </a:r>
            <a:r>
              <a:rPr lang="en-US" sz="3200" dirty="0">
                <a:solidFill>
                  <a:srgbClr val="000000"/>
                </a:solidFill>
              </a:rPr>
              <a:t> </a:t>
            </a:r>
            <a:r>
              <a:rPr lang="en-US" sz="3200" dirty="0" err="1">
                <a:solidFill>
                  <a:srgbClr val="000000"/>
                </a:solidFill>
              </a:rPr>
              <a:t>turli</a:t>
            </a:r>
            <a:r>
              <a:rPr lang="en-US" sz="3200" dirty="0">
                <a:solidFill>
                  <a:srgbClr val="000000"/>
                </a:solidFill>
              </a:rPr>
              <a:t> </a:t>
            </a:r>
            <a:r>
              <a:rPr lang="en-US" sz="3200" dirty="0" err="1">
                <a:solidFill>
                  <a:srgbClr val="000000"/>
                </a:solidFill>
              </a:rPr>
              <a:t>shakl</a:t>
            </a:r>
            <a:r>
              <a:rPr lang="en-US" sz="3200" dirty="0">
                <a:solidFill>
                  <a:srgbClr val="000000"/>
                </a:solidFill>
              </a:rPr>
              <a:t> </a:t>
            </a:r>
            <a:r>
              <a:rPr lang="en-US" sz="3200" dirty="0" err="1">
                <a:solidFill>
                  <a:srgbClr val="000000"/>
                </a:solidFill>
              </a:rPr>
              <a:t>va</a:t>
            </a:r>
            <a:r>
              <a:rPr lang="en-US" sz="3200" dirty="0">
                <a:solidFill>
                  <a:srgbClr val="000000"/>
                </a:solidFill>
              </a:rPr>
              <a:t> </a:t>
            </a:r>
            <a:r>
              <a:rPr lang="en-US" sz="3200" dirty="0" err="1" smtClean="0">
                <a:solidFill>
                  <a:srgbClr val="000000"/>
                </a:solidFill>
              </a:rPr>
              <a:t>metodlarini</a:t>
            </a:r>
            <a:r>
              <a:rPr lang="en-US" sz="3200" dirty="0">
                <a:solidFill>
                  <a:srgbClr val="000000"/>
                </a:solidFill>
              </a:rPr>
              <a:t> </a:t>
            </a:r>
            <a:r>
              <a:rPr lang="en-US" sz="3200" dirty="0" err="1" smtClean="0">
                <a:solidFill>
                  <a:srgbClr val="000000"/>
                </a:solidFill>
              </a:rPr>
              <a:t>muhokama</a:t>
            </a:r>
            <a:r>
              <a:rPr lang="en-US" sz="3200" dirty="0" smtClean="0">
                <a:solidFill>
                  <a:srgbClr val="000000"/>
                </a:solidFill>
              </a:rPr>
              <a:t> </a:t>
            </a:r>
            <a:r>
              <a:rPr lang="en-US" sz="3200" dirty="0" err="1">
                <a:solidFill>
                  <a:srgbClr val="000000"/>
                </a:solidFill>
              </a:rPr>
              <a:t>qilish</a:t>
            </a:r>
            <a:r>
              <a:rPr lang="en-US" sz="3200" dirty="0">
                <a:solidFill>
                  <a:srgbClr val="000000"/>
                </a:solidFill>
              </a:rPr>
              <a:t>, </a:t>
            </a:r>
            <a:r>
              <a:rPr lang="en-US" sz="3200" dirty="0" err="1">
                <a:solidFill>
                  <a:srgbClr val="000000"/>
                </a:solidFill>
              </a:rPr>
              <a:t>amaliyotga</a:t>
            </a:r>
            <a:r>
              <a:rPr lang="en-US" sz="3200" dirty="0">
                <a:solidFill>
                  <a:srgbClr val="000000"/>
                </a:solidFill>
              </a:rPr>
              <a:t> </a:t>
            </a:r>
            <a:r>
              <a:rPr lang="en-US" sz="3200" dirty="0" err="1">
                <a:solidFill>
                  <a:srgbClr val="000000"/>
                </a:solidFill>
              </a:rPr>
              <a:t>tatbiq</a:t>
            </a:r>
            <a:r>
              <a:rPr lang="en-US" sz="3200" dirty="0">
                <a:solidFill>
                  <a:srgbClr val="000000"/>
                </a:solidFill>
              </a:rPr>
              <a:t> </a:t>
            </a:r>
            <a:r>
              <a:rPr lang="en-US" sz="3200" dirty="0" err="1">
                <a:solidFill>
                  <a:srgbClr val="000000"/>
                </a:solidFill>
              </a:rPr>
              <a:t>etish</a:t>
            </a:r>
            <a:r>
              <a:rPr lang="en-US" sz="3200" dirty="0">
                <a:solidFill>
                  <a:srgbClr val="000000"/>
                </a:solidFill>
              </a:rPr>
              <a:t>;</a:t>
            </a:r>
            <a:br>
              <a:rPr lang="en-US" sz="3200" dirty="0">
                <a:solidFill>
                  <a:srgbClr val="000000"/>
                </a:solidFill>
              </a:rPr>
            </a:br>
            <a:endParaRPr lang="ru-RU" sz="3200" dirty="0">
              <a:solidFill>
                <a:srgbClr val="000000"/>
              </a:solidFill>
            </a:endParaRPr>
          </a:p>
        </p:txBody>
      </p:sp>
    </p:spTree>
    <p:extLst>
      <p:ext uri="{BB962C8B-B14F-4D97-AF65-F5344CB8AC3E}">
        <p14:creationId xmlns:p14="http://schemas.microsoft.com/office/powerpoint/2010/main" val="2005753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996952"/>
            <a:ext cx="8305800" cy="1143000"/>
          </a:xfrm>
        </p:spPr>
        <p:txBody>
          <a:bodyPr>
            <a:noAutofit/>
          </a:bodyPr>
          <a:lstStyle/>
          <a:p>
            <a:r>
              <a:rPr lang="en-US" sz="3200" i="1" dirty="0" err="1">
                <a:solidFill>
                  <a:srgbClr val="000000"/>
                </a:solidFill>
              </a:rPr>
              <a:t>Pedagogik</a:t>
            </a:r>
            <a:r>
              <a:rPr lang="en-US" sz="3200" i="1" dirty="0">
                <a:solidFill>
                  <a:srgbClr val="000000"/>
                </a:solidFill>
              </a:rPr>
              <a:t> </a:t>
            </a:r>
            <a:r>
              <a:rPr lang="en-US" sz="3200" i="1" dirty="0" err="1">
                <a:solidFill>
                  <a:srgbClr val="000000"/>
                </a:solidFill>
              </a:rPr>
              <a:t>kengash</a:t>
            </a:r>
            <a:r>
              <a:rPr lang="en-US" sz="3200" i="1" dirty="0">
                <a:solidFill>
                  <a:srgbClr val="000000"/>
                </a:solidFill>
              </a:rPr>
              <a:t> </a:t>
            </a:r>
            <a:r>
              <a:rPr lang="en-US" sz="3200" i="1" dirty="0" err="1">
                <a:solidFill>
                  <a:srgbClr val="000000"/>
                </a:solidFill>
              </a:rPr>
              <a:t>faoliyati</a:t>
            </a:r>
            <a:r>
              <a:rPr lang="en-US" sz="3200" i="1" dirty="0">
                <a:solidFill>
                  <a:srgbClr val="000000"/>
                </a:solidFill>
              </a:rPr>
              <a:t> </a:t>
            </a:r>
            <a:r>
              <a:rPr lang="en-US" sz="3200" i="1" dirty="0" err="1" smtClean="0">
                <a:solidFill>
                  <a:srgbClr val="000000"/>
                </a:solidFill>
              </a:rPr>
              <a:t>quyidagi</a:t>
            </a:r>
            <a:r>
              <a:rPr lang="en-US" sz="3200" i="1" dirty="0">
                <a:solidFill>
                  <a:srgbClr val="000000"/>
                </a:solidFill>
              </a:rPr>
              <a:t> </a:t>
            </a:r>
            <a:r>
              <a:rPr lang="en-US" sz="3200" i="1" dirty="0" err="1" smtClean="0">
                <a:solidFill>
                  <a:srgbClr val="000000"/>
                </a:solidFill>
              </a:rPr>
              <a:t>hujjatlarda</a:t>
            </a:r>
            <a:r>
              <a:rPr lang="en-US" sz="3200" i="1" dirty="0" smtClean="0">
                <a:solidFill>
                  <a:srgbClr val="000000"/>
                </a:solidFill>
              </a:rPr>
              <a:t> </a:t>
            </a:r>
            <a:r>
              <a:rPr lang="en-US" sz="3200" i="1" dirty="0" err="1" smtClean="0">
                <a:solidFill>
                  <a:srgbClr val="000000"/>
                </a:solidFill>
              </a:rPr>
              <a:t>yoritiladi</a:t>
            </a:r>
            <a:r>
              <a:rPr lang="en-US" sz="3200" i="1" dirty="0">
                <a:solidFill>
                  <a:srgbClr val="000000"/>
                </a:solidFill>
              </a:rPr>
              <a:t>:</a:t>
            </a:r>
            <a:r>
              <a:rPr lang="en-US" sz="3200" dirty="0">
                <a:solidFill>
                  <a:srgbClr val="000000"/>
                </a:solidFill>
              </a:rPr>
              <a:t/>
            </a:r>
            <a:br>
              <a:rPr lang="en-US" sz="3200" dirty="0">
                <a:solidFill>
                  <a:srgbClr val="000000"/>
                </a:solidFill>
              </a:rPr>
            </a:br>
            <a:r>
              <a:rPr lang="en-US" sz="3200" dirty="0">
                <a:solidFill>
                  <a:srgbClr val="000000"/>
                </a:solidFill>
              </a:rPr>
              <a:t>1. </a:t>
            </a:r>
            <a:r>
              <a:rPr lang="en-US" sz="3200" dirty="0" err="1" smtClean="0">
                <a:solidFill>
                  <a:srgbClr val="000000"/>
                </a:solidFill>
              </a:rPr>
              <a:t>Ish</a:t>
            </a:r>
            <a:r>
              <a:rPr lang="en-US" sz="3200" dirty="0" smtClean="0">
                <a:solidFill>
                  <a:srgbClr val="000000"/>
                </a:solidFill>
              </a:rPr>
              <a:t> </a:t>
            </a:r>
            <a:r>
              <a:rPr lang="en-US" sz="3200" dirty="0" err="1" smtClean="0">
                <a:solidFill>
                  <a:srgbClr val="000000"/>
                </a:solidFill>
              </a:rPr>
              <a:t>rejasi</a:t>
            </a:r>
            <a:r>
              <a:rPr lang="en-US" sz="3200" dirty="0" smtClean="0">
                <a:solidFill>
                  <a:srgbClr val="000000"/>
                </a:solidFill>
              </a:rPr>
              <a:t>.</a:t>
            </a:r>
            <a:r>
              <a:rPr lang="en-US" sz="3200" dirty="0">
                <a:solidFill>
                  <a:srgbClr val="000000"/>
                </a:solidFill>
              </a:rPr>
              <a:t/>
            </a:r>
            <a:br>
              <a:rPr lang="en-US" sz="3200" dirty="0">
                <a:solidFill>
                  <a:srgbClr val="000000"/>
                </a:solidFill>
              </a:rPr>
            </a:br>
            <a:r>
              <a:rPr lang="en-US" sz="3200" dirty="0">
                <a:solidFill>
                  <a:srgbClr val="000000"/>
                </a:solidFill>
              </a:rPr>
              <a:t>2. </a:t>
            </a:r>
            <a:r>
              <a:rPr lang="en-US" sz="3200" dirty="0" err="1">
                <a:solidFill>
                  <a:srgbClr val="000000"/>
                </a:solidFill>
              </a:rPr>
              <a:t>Kengash</a:t>
            </a:r>
            <a:r>
              <a:rPr lang="en-US" sz="3200" dirty="0">
                <a:solidFill>
                  <a:srgbClr val="000000"/>
                </a:solidFill>
              </a:rPr>
              <a:t> </a:t>
            </a:r>
            <a:r>
              <a:rPr lang="en-US" sz="3200" dirty="0" err="1">
                <a:solidFill>
                  <a:srgbClr val="000000"/>
                </a:solidFill>
              </a:rPr>
              <a:t>bayonnomasi</a:t>
            </a:r>
            <a:r>
              <a:rPr lang="en-US" sz="3200" dirty="0">
                <a:solidFill>
                  <a:srgbClr val="000000"/>
                </a:solidFill>
              </a:rPr>
              <a:t> </a:t>
            </a:r>
            <a:r>
              <a:rPr lang="en-US" sz="3200" dirty="0" err="1">
                <a:solidFill>
                  <a:srgbClr val="000000"/>
                </a:solidFill>
              </a:rPr>
              <a:t>yoziladigan</a:t>
            </a:r>
            <a:r>
              <a:rPr lang="en-US" sz="3200" dirty="0">
                <a:solidFill>
                  <a:srgbClr val="000000"/>
                </a:solidFill>
              </a:rPr>
              <a:t> </a:t>
            </a:r>
            <a:r>
              <a:rPr lang="en-US" sz="3200" dirty="0" err="1">
                <a:solidFill>
                  <a:srgbClr val="000000"/>
                </a:solidFill>
              </a:rPr>
              <a:t>muhrlangan</a:t>
            </a:r>
            <a:r>
              <a:rPr lang="en-US" sz="3200" dirty="0">
                <a:solidFill>
                  <a:srgbClr val="000000"/>
                </a:solidFill>
              </a:rPr>
              <a:t> </a:t>
            </a:r>
            <a:r>
              <a:rPr lang="en-US" sz="3200" dirty="0" err="1">
                <a:solidFill>
                  <a:srgbClr val="000000"/>
                </a:solidFill>
              </a:rPr>
              <a:t>daftar</a:t>
            </a:r>
            <a:r>
              <a:rPr lang="en-US" sz="3200" dirty="0">
                <a:solidFill>
                  <a:srgbClr val="000000"/>
                </a:solidFill>
              </a:rPr>
              <a:t>.</a:t>
            </a:r>
            <a:br>
              <a:rPr lang="en-US" sz="3200" dirty="0">
                <a:solidFill>
                  <a:srgbClr val="000000"/>
                </a:solidFill>
              </a:rPr>
            </a:br>
            <a:r>
              <a:rPr lang="en-US" sz="3200" dirty="0">
                <a:solidFill>
                  <a:srgbClr val="000000"/>
                </a:solidFill>
              </a:rPr>
              <a:t>3. </a:t>
            </a:r>
            <a:r>
              <a:rPr lang="en-US" sz="3200" dirty="0" err="1">
                <a:solidFill>
                  <a:srgbClr val="000000"/>
                </a:solidFill>
              </a:rPr>
              <a:t>Kengash</a:t>
            </a:r>
            <a:r>
              <a:rPr lang="en-US" sz="3200" dirty="0">
                <a:solidFill>
                  <a:srgbClr val="000000"/>
                </a:solidFill>
              </a:rPr>
              <a:t> </a:t>
            </a:r>
            <a:r>
              <a:rPr lang="en-US" sz="3200" dirty="0" err="1">
                <a:solidFill>
                  <a:srgbClr val="000000"/>
                </a:solidFill>
              </a:rPr>
              <a:t>materiallari</a:t>
            </a:r>
            <a:r>
              <a:rPr lang="en-US" sz="3200" dirty="0">
                <a:solidFill>
                  <a:srgbClr val="000000"/>
                </a:solidFill>
              </a:rPr>
              <a:t>.</a:t>
            </a:r>
            <a:br>
              <a:rPr lang="en-US" sz="3200" dirty="0">
                <a:solidFill>
                  <a:srgbClr val="000000"/>
                </a:solidFill>
              </a:rPr>
            </a:br>
            <a:r>
              <a:rPr lang="en-US" sz="3200" dirty="0">
                <a:solidFill>
                  <a:srgbClr val="000000"/>
                </a:solidFill>
              </a:rPr>
              <a:t>4. </a:t>
            </a:r>
            <a:r>
              <a:rPr lang="en-US" sz="3200" dirty="0" err="1">
                <a:solidFill>
                  <a:srgbClr val="000000"/>
                </a:solidFill>
              </a:rPr>
              <a:t>Hisobot</a:t>
            </a:r>
            <a:r>
              <a:rPr lang="en-US" sz="3200" dirty="0">
                <a:solidFill>
                  <a:srgbClr val="000000"/>
                </a:solidFill>
              </a:rPr>
              <a:t>.</a:t>
            </a:r>
            <a:endParaRPr lang="ru-RU" sz="3200" dirty="0">
              <a:solidFill>
                <a:srgbClr val="000000"/>
              </a:solidFill>
            </a:endParaRPr>
          </a:p>
        </p:txBody>
      </p:sp>
      <p:pic>
        <p:nvPicPr>
          <p:cNvPr id="7170" name="Picture 2" descr="D:\My Documents (Maruf)\UUOOI 2017 LECTURES\LECTURES redit\edu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3833665"/>
            <a:ext cx="4536504" cy="30243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1323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276872"/>
            <a:ext cx="8305800" cy="1143000"/>
          </a:xfrm>
        </p:spPr>
        <p:txBody>
          <a:bodyPr>
            <a:noAutofit/>
          </a:bodyPr>
          <a:lstStyle/>
          <a:p>
            <a:r>
              <a:rPr lang="en-US" sz="2800" i="1" dirty="0" err="1">
                <a:solidFill>
                  <a:srgbClr val="000000"/>
                </a:solidFill>
              </a:rPr>
              <a:t>Metodik</a:t>
            </a:r>
            <a:r>
              <a:rPr lang="en-US" sz="2800" i="1" dirty="0">
                <a:solidFill>
                  <a:srgbClr val="000000"/>
                </a:solidFill>
              </a:rPr>
              <a:t> </a:t>
            </a:r>
            <a:r>
              <a:rPr lang="en-US" sz="2800" i="1" dirty="0" err="1">
                <a:solidFill>
                  <a:srgbClr val="000000"/>
                </a:solidFill>
              </a:rPr>
              <a:t>kengash</a:t>
            </a:r>
            <a:r>
              <a:rPr lang="en-US" sz="2800" i="1" dirty="0">
                <a:solidFill>
                  <a:srgbClr val="000000"/>
                </a:solidFill>
              </a:rPr>
              <a:t> </a:t>
            </a:r>
            <a:r>
              <a:rPr lang="en-US" sz="2800" i="1" dirty="0" err="1">
                <a:solidFill>
                  <a:srgbClr val="000000"/>
                </a:solidFill>
              </a:rPr>
              <a:t>quyidagi</a:t>
            </a:r>
            <a:r>
              <a:rPr lang="en-US" sz="2800" i="1" dirty="0">
                <a:solidFill>
                  <a:srgbClr val="000000"/>
                </a:solidFill>
              </a:rPr>
              <a:t> </a:t>
            </a:r>
            <a:r>
              <a:rPr lang="en-US" sz="2800" i="1" dirty="0" err="1">
                <a:solidFill>
                  <a:srgbClr val="000000"/>
                </a:solidFill>
              </a:rPr>
              <a:t>vazifalami</a:t>
            </a:r>
            <a:r>
              <a:rPr lang="en-US" sz="2800" i="1" dirty="0">
                <a:solidFill>
                  <a:srgbClr val="000000"/>
                </a:solidFill>
              </a:rPr>
              <a:t> </a:t>
            </a:r>
            <a:r>
              <a:rPr lang="en-US" sz="2800" i="1" dirty="0" err="1">
                <a:solidFill>
                  <a:srgbClr val="000000"/>
                </a:solidFill>
              </a:rPr>
              <a:t>hal</a:t>
            </a:r>
            <a:r>
              <a:rPr lang="en-US" sz="2800" i="1" dirty="0">
                <a:solidFill>
                  <a:srgbClr val="000000"/>
                </a:solidFill>
              </a:rPr>
              <a:t> </a:t>
            </a:r>
            <a:r>
              <a:rPr lang="en-US" sz="2800" i="1" dirty="0" err="1">
                <a:solidFill>
                  <a:srgbClr val="000000"/>
                </a:solidFill>
              </a:rPr>
              <a:t>qiladi</a:t>
            </a:r>
            <a:r>
              <a:rPr lang="en-US" sz="2800" i="1" dirty="0">
                <a:solidFill>
                  <a:srgbClr val="000000"/>
                </a:solidFill>
              </a:rPr>
              <a:t>:</a:t>
            </a:r>
            <a:br>
              <a:rPr lang="en-US" sz="2800" i="1" dirty="0">
                <a:solidFill>
                  <a:srgbClr val="000000"/>
                </a:solidFill>
              </a:rPr>
            </a:br>
            <a:r>
              <a:rPr lang="en-US" sz="2800" dirty="0" err="1" smtClean="0">
                <a:solidFill>
                  <a:srgbClr val="000000"/>
                </a:solidFill>
              </a:rPr>
              <a:t>ta’lim</a:t>
            </a:r>
            <a:r>
              <a:rPr lang="en-US" sz="2800" dirty="0" smtClean="0">
                <a:solidFill>
                  <a:srgbClr val="000000"/>
                </a:solidFill>
              </a:rPr>
              <a:t> </a:t>
            </a:r>
            <a:r>
              <a:rPr lang="en-US" sz="2800" dirty="0" err="1" smtClean="0">
                <a:solidFill>
                  <a:srgbClr val="000000"/>
                </a:solidFill>
              </a:rPr>
              <a:t>jarayonining</a:t>
            </a:r>
            <a:r>
              <a:rPr lang="en-US" sz="2800" dirty="0" smtClean="0">
                <a:solidFill>
                  <a:srgbClr val="000000"/>
                </a:solidFill>
              </a:rPr>
              <a:t> </a:t>
            </a:r>
            <a:r>
              <a:rPr lang="en-US" sz="2800" dirty="0" err="1">
                <a:solidFill>
                  <a:srgbClr val="000000"/>
                </a:solidFill>
              </a:rPr>
              <a:t>metodik</a:t>
            </a:r>
            <a:r>
              <a:rPr lang="en-US" sz="2800" dirty="0">
                <a:solidFill>
                  <a:srgbClr val="000000"/>
                </a:solidFill>
              </a:rPr>
              <a:t> </a:t>
            </a:r>
            <a:r>
              <a:rPr lang="en-US" sz="2800" dirty="0" err="1">
                <a:solidFill>
                  <a:srgbClr val="000000"/>
                </a:solidFill>
              </a:rPr>
              <a:t>ta'minot</a:t>
            </a:r>
            <a:r>
              <a:rPr lang="en-US" sz="2800" dirty="0">
                <a:solidFill>
                  <a:srgbClr val="000000"/>
                </a:solidFill>
              </a:rPr>
              <a:t> </a:t>
            </a:r>
            <a:r>
              <a:rPr lang="en-US" sz="2800" dirty="0" err="1">
                <a:solidFill>
                  <a:srgbClr val="000000"/>
                </a:solidFill>
              </a:rPr>
              <a:t>holatini</a:t>
            </a:r>
            <a:r>
              <a:rPr lang="en-US" sz="2800" dirty="0">
                <a:solidFill>
                  <a:srgbClr val="000000"/>
                </a:solidFill>
              </a:rPr>
              <a:t> </a:t>
            </a:r>
            <a:r>
              <a:rPr lang="en-US" sz="2800" dirty="0" err="1">
                <a:solidFill>
                  <a:srgbClr val="000000"/>
                </a:solidFill>
              </a:rPr>
              <a:t>o'rganadi</a:t>
            </a:r>
            <a:r>
              <a:rPr lang="en-US" sz="2800" dirty="0">
                <a:solidFill>
                  <a:srgbClr val="000000"/>
                </a:solidFill>
              </a:rPr>
              <a:t>. </a:t>
            </a:r>
            <a:r>
              <a:rPr lang="en-US" sz="2800" dirty="0" smtClean="0">
                <a:solidFill>
                  <a:srgbClr val="000000"/>
                </a:solidFill>
              </a:rPr>
              <a:t/>
            </a:r>
            <a:br>
              <a:rPr lang="en-US" sz="2800" dirty="0" smtClean="0">
                <a:solidFill>
                  <a:srgbClr val="000000"/>
                </a:solidFill>
              </a:rPr>
            </a:br>
            <a:r>
              <a:rPr lang="en-US" sz="2800" dirty="0" smtClean="0">
                <a:solidFill>
                  <a:srgbClr val="000000"/>
                </a:solidFill>
              </a:rPr>
              <a:t>- </a:t>
            </a:r>
            <a:r>
              <a:rPr lang="en-US" sz="2800" dirty="0" err="1" smtClean="0">
                <a:solidFill>
                  <a:srgbClr val="000000"/>
                </a:solidFill>
              </a:rPr>
              <a:t>ta’lim</a:t>
            </a:r>
            <a:r>
              <a:rPr lang="en-US" sz="2800" dirty="0" smtClean="0">
                <a:solidFill>
                  <a:srgbClr val="000000"/>
                </a:solidFill>
              </a:rPr>
              <a:t> </a:t>
            </a:r>
            <a:r>
              <a:rPr lang="en-US" sz="2800" dirty="0" err="1" smtClean="0">
                <a:solidFill>
                  <a:srgbClr val="000000"/>
                </a:solidFill>
              </a:rPr>
              <a:t>muassasasi</a:t>
            </a:r>
            <a:r>
              <a:rPr lang="en-US" sz="2800" dirty="0" smtClean="0">
                <a:solidFill>
                  <a:srgbClr val="000000"/>
                </a:solidFill>
              </a:rPr>
              <a:t> </a:t>
            </a:r>
            <a:r>
              <a:rPr lang="en-US" sz="2800" dirty="0" err="1">
                <a:solidFill>
                  <a:srgbClr val="000000"/>
                </a:solidFill>
              </a:rPr>
              <a:t>metodik</a:t>
            </a:r>
            <a:r>
              <a:rPr lang="en-US" sz="2800" dirty="0">
                <a:solidFill>
                  <a:srgbClr val="000000"/>
                </a:solidFill>
              </a:rPr>
              <a:t> </a:t>
            </a:r>
            <a:r>
              <a:rPr lang="en-US" sz="2800" dirty="0" err="1">
                <a:solidFill>
                  <a:srgbClr val="000000"/>
                </a:solidFill>
              </a:rPr>
              <a:t>ishlarini</a:t>
            </a:r>
            <a:r>
              <a:rPr lang="en-US" sz="2800" dirty="0">
                <a:solidFill>
                  <a:srgbClr val="000000"/>
                </a:solidFill>
              </a:rPr>
              <a:t> </a:t>
            </a:r>
            <a:r>
              <a:rPr lang="en-US" sz="2800" dirty="0" err="1">
                <a:solidFill>
                  <a:srgbClr val="000000"/>
                </a:solidFill>
              </a:rPr>
              <a:t>tashkil</a:t>
            </a:r>
            <a:r>
              <a:rPr lang="en-US" sz="2800" dirty="0">
                <a:solidFill>
                  <a:srgbClr val="000000"/>
                </a:solidFill>
              </a:rPr>
              <a:t> </a:t>
            </a:r>
            <a:r>
              <a:rPr lang="en-US" sz="2800" dirty="0" err="1">
                <a:solidFill>
                  <a:srgbClr val="000000"/>
                </a:solidFill>
              </a:rPr>
              <a:t>etadi</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muvofiqlashtirib</a:t>
            </a:r>
            <a:r>
              <a:rPr lang="en-US" sz="2800" dirty="0">
                <a:solidFill>
                  <a:srgbClr val="000000"/>
                </a:solidFill>
              </a:rPr>
              <a:t> </a:t>
            </a:r>
            <a:r>
              <a:rPr lang="en-US" sz="2800" dirty="0" err="1">
                <a:solidFill>
                  <a:srgbClr val="000000"/>
                </a:solidFill>
              </a:rPr>
              <a:t>boradi</a:t>
            </a:r>
            <a:r>
              <a:rPr lang="en-US" sz="2800" dirty="0">
                <a:solidFill>
                  <a:srgbClr val="000000"/>
                </a:solidFill>
              </a:rPr>
              <a:t>; ;</a:t>
            </a:r>
            <a:br>
              <a:rPr lang="en-US" sz="2800" dirty="0">
                <a:solidFill>
                  <a:srgbClr val="000000"/>
                </a:solidFill>
              </a:rPr>
            </a:br>
            <a:r>
              <a:rPr lang="en-US" sz="2800" dirty="0" smtClean="0">
                <a:solidFill>
                  <a:srgbClr val="000000"/>
                </a:solidFill>
              </a:rPr>
              <a:t>- </a:t>
            </a:r>
            <a:r>
              <a:rPr lang="en-US" sz="2800" dirty="0" err="1" smtClean="0">
                <a:solidFill>
                  <a:srgbClr val="000000"/>
                </a:solidFill>
              </a:rPr>
              <a:t>ta’lim</a:t>
            </a:r>
            <a:r>
              <a:rPr lang="en-US" sz="2800" dirty="0" smtClean="0">
                <a:solidFill>
                  <a:srgbClr val="000000"/>
                </a:solidFill>
              </a:rPr>
              <a:t> </a:t>
            </a:r>
            <a:r>
              <a:rPr lang="en-US" sz="2800" dirty="0" err="1" smtClean="0">
                <a:solidFill>
                  <a:srgbClr val="000000"/>
                </a:solidFill>
              </a:rPr>
              <a:t>muassasasida</a:t>
            </a:r>
            <a:r>
              <a:rPr lang="en-US" sz="2800" dirty="0" smtClean="0">
                <a:solidFill>
                  <a:srgbClr val="000000"/>
                </a:solidFill>
              </a:rPr>
              <a:t> </a:t>
            </a:r>
            <a:r>
              <a:rPr lang="en-US" sz="2800" dirty="0" err="1">
                <a:solidFill>
                  <a:srgbClr val="000000"/>
                </a:solidFill>
              </a:rPr>
              <a:t>olib</a:t>
            </a:r>
            <a:r>
              <a:rPr lang="en-US" sz="2800" dirty="0">
                <a:solidFill>
                  <a:srgbClr val="000000"/>
                </a:solidFill>
              </a:rPr>
              <a:t> </a:t>
            </a:r>
            <a:r>
              <a:rPr lang="en-US" sz="2800" dirty="0" err="1">
                <a:solidFill>
                  <a:srgbClr val="000000"/>
                </a:solidFill>
              </a:rPr>
              <a:t>borilayotgan</a:t>
            </a:r>
            <a:r>
              <a:rPr lang="en-US" sz="2800" dirty="0">
                <a:solidFill>
                  <a:srgbClr val="000000"/>
                </a:solidFill>
              </a:rPr>
              <a:t> </a:t>
            </a:r>
            <a:r>
              <a:rPr lang="en-US" sz="2800" dirty="0" err="1">
                <a:solidFill>
                  <a:srgbClr val="000000"/>
                </a:solidFill>
              </a:rPr>
              <a:t>metodik</a:t>
            </a:r>
            <a:r>
              <a:rPr lang="en-US" sz="2800" dirty="0">
                <a:solidFill>
                  <a:srgbClr val="000000"/>
                </a:solidFill>
              </a:rPr>
              <a:t> </a:t>
            </a:r>
            <a:r>
              <a:rPr lang="en-US" sz="2800" dirty="0" err="1">
                <a:solidFill>
                  <a:srgbClr val="000000"/>
                </a:solidFill>
              </a:rPr>
              <a:t>ishlarning</a:t>
            </a:r>
            <a:r>
              <a:rPr lang="en-US" sz="2800" dirty="0">
                <a:solidFill>
                  <a:srgbClr val="000000"/>
                </a:solidFill>
              </a:rPr>
              <a:t> </a:t>
            </a:r>
            <a:r>
              <a:rPr lang="en-US" sz="2800" dirty="0" err="1" smtClean="0">
                <a:solidFill>
                  <a:srgbClr val="000000"/>
                </a:solidFill>
              </a:rPr>
              <a:t>istiqbolini</a:t>
            </a:r>
            <a:r>
              <a:rPr lang="en-US" sz="2800" dirty="0" smtClean="0">
                <a:solidFill>
                  <a:srgbClr val="000000"/>
                </a:solidFill>
              </a:rPr>
              <a:t>, </a:t>
            </a:r>
            <a:r>
              <a:rPr lang="en-US" sz="2800" dirty="0" err="1" smtClean="0">
                <a:solidFill>
                  <a:srgbClr val="000000"/>
                </a:solidFill>
              </a:rPr>
              <a:t>aniqlaydi</a:t>
            </a:r>
            <a:r>
              <a:rPr lang="en-US" sz="2800" dirty="0">
                <a:solidFill>
                  <a:srgbClr val="000000"/>
                </a:solidFill>
              </a:rPr>
              <a:t>;</a:t>
            </a:r>
            <a:endParaRPr lang="ru-RU" sz="2800" dirty="0">
              <a:solidFill>
                <a:srgbClr val="000000"/>
              </a:solidFill>
            </a:endParaRPr>
          </a:p>
        </p:txBody>
      </p:sp>
      <p:pic>
        <p:nvPicPr>
          <p:cNvPr id="8194" name="Picture 2" descr="D:\My Documents (Maruf)\UUOOI 2017 LECTURES\LECTURES redit\leadershi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3569111"/>
            <a:ext cx="5472608" cy="3281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29590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628800"/>
            <a:ext cx="8305800" cy="1143000"/>
          </a:xfrm>
        </p:spPr>
        <p:txBody>
          <a:bodyPr>
            <a:noAutofit/>
          </a:bodyPr>
          <a:lstStyle/>
          <a:p>
            <a:pPr algn="just"/>
            <a:r>
              <a:rPr lang="en-US" sz="3200" dirty="0" err="1" smtClean="0">
                <a:solidFill>
                  <a:srgbClr val="000000"/>
                </a:solidFill>
              </a:rPr>
              <a:t>Yo'nalish</a:t>
            </a:r>
            <a:r>
              <a:rPr lang="en-US" sz="3200" dirty="0" smtClean="0">
                <a:solidFill>
                  <a:srgbClr val="000000"/>
                </a:solidFill>
              </a:rPr>
              <a:t> </a:t>
            </a:r>
            <a:r>
              <a:rPr lang="en-US" sz="3200" dirty="0" err="1">
                <a:solidFill>
                  <a:srgbClr val="000000"/>
                </a:solidFill>
              </a:rPr>
              <a:t>va</a:t>
            </a:r>
            <a:r>
              <a:rPr lang="en-US" sz="3200" dirty="0">
                <a:solidFill>
                  <a:srgbClr val="000000"/>
                </a:solidFill>
              </a:rPr>
              <a:t> </a:t>
            </a:r>
            <a:r>
              <a:rPr lang="en-US" sz="3200" dirty="0" err="1">
                <a:solidFill>
                  <a:srgbClr val="000000"/>
                </a:solidFill>
              </a:rPr>
              <a:t>fanlar</a:t>
            </a:r>
            <a:r>
              <a:rPr lang="en-US" sz="3200" dirty="0">
                <a:solidFill>
                  <a:srgbClr val="000000"/>
                </a:solidFill>
              </a:rPr>
              <a:t> </a:t>
            </a:r>
            <a:r>
              <a:rPr lang="en-US" sz="3200" dirty="0" err="1">
                <a:solidFill>
                  <a:srgbClr val="000000"/>
                </a:solidFill>
              </a:rPr>
              <a:t>bo'yicha</a:t>
            </a:r>
            <a:r>
              <a:rPr lang="en-US" sz="3200" dirty="0">
                <a:solidFill>
                  <a:srgbClr val="000000"/>
                </a:solidFill>
              </a:rPr>
              <a:t> </a:t>
            </a:r>
            <a:r>
              <a:rPr lang="en-US" sz="3200" dirty="0" err="1">
                <a:solidFill>
                  <a:srgbClr val="000000"/>
                </a:solidFill>
              </a:rPr>
              <a:t>metodika</a:t>
            </a:r>
            <a:r>
              <a:rPr lang="en-US" sz="3200" dirty="0">
                <a:solidFill>
                  <a:srgbClr val="000000"/>
                </a:solidFill>
              </a:rPr>
              <a:t> </a:t>
            </a:r>
            <a:r>
              <a:rPr lang="en-US" sz="3200" dirty="0" err="1">
                <a:solidFill>
                  <a:srgbClr val="000000"/>
                </a:solidFill>
              </a:rPr>
              <a:t>birlashmalari</a:t>
            </a:r>
            <a:r>
              <a:rPr lang="en-US" sz="3200" dirty="0">
                <a:solidFill>
                  <a:srgbClr val="000000"/>
                </a:solidFill>
              </a:rPr>
              <a:t> </a:t>
            </a:r>
            <a:r>
              <a:rPr lang="en-US" sz="3200" dirty="0" err="1">
                <a:solidFill>
                  <a:srgbClr val="000000"/>
                </a:solidFill>
              </a:rPr>
              <a:t>hisobotini</a:t>
            </a:r>
            <a:r>
              <a:rPr lang="en-US" sz="3200" dirty="0">
                <a:solidFill>
                  <a:srgbClr val="000000"/>
                </a:solidFill>
              </a:rPr>
              <a:t> </a:t>
            </a:r>
            <a:r>
              <a:rPr lang="en-US" sz="3200" dirty="0" err="1" smtClean="0">
                <a:solidFill>
                  <a:srgbClr val="000000"/>
                </a:solidFill>
              </a:rPr>
              <a:t>eshitish</a:t>
            </a:r>
            <a:r>
              <a:rPr lang="en-US" sz="3200" dirty="0" smtClean="0">
                <a:solidFill>
                  <a:srgbClr val="000000"/>
                </a:solidFill>
              </a:rPr>
              <a:t>, </a:t>
            </a:r>
            <a:r>
              <a:rPr lang="en-US" sz="3200" dirty="0" err="1" smtClean="0">
                <a:solidFill>
                  <a:srgbClr val="000000"/>
                </a:solidFill>
              </a:rPr>
              <a:t>muhokama</a:t>
            </a:r>
            <a:r>
              <a:rPr lang="en-US" sz="3200" dirty="0" smtClean="0">
                <a:solidFill>
                  <a:srgbClr val="000000"/>
                </a:solidFill>
              </a:rPr>
              <a:t> </a:t>
            </a:r>
            <a:r>
              <a:rPr lang="en-US" sz="3200" dirty="0" err="1">
                <a:solidFill>
                  <a:srgbClr val="000000"/>
                </a:solidFill>
              </a:rPr>
              <a:t>qilish</a:t>
            </a:r>
            <a:r>
              <a:rPr lang="en-US" sz="3200" dirty="0">
                <a:solidFill>
                  <a:srgbClr val="000000"/>
                </a:solidFill>
              </a:rPr>
              <a:t>, </a:t>
            </a:r>
            <a:r>
              <a:rPr lang="en-US" sz="3200" dirty="0" err="1">
                <a:solidFill>
                  <a:srgbClr val="000000"/>
                </a:solidFill>
              </a:rPr>
              <a:t>ularning</a:t>
            </a:r>
            <a:r>
              <a:rPr lang="en-US" sz="3200" dirty="0">
                <a:solidFill>
                  <a:srgbClr val="000000"/>
                </a:solidFill>
              </a:rPr>
              <a:t> </a:t>
            </a:r>
            <a:r>
              <a:rPr lang="en-US" sz="3200" dirty="0" err="1">
                <a:solidFill>
                  <a:srgbClr val="000000"/>
                </a:solidFill>
              </a:rPr>
              <a:t>faoliyatini</a:t>
            </a:r>
            <a:r>
              <a:rPr lang="en-US" sz="3200" dirty="0">
                <a:solidFill>
                  <a:srgbClr val="000000"/>
                </a:solidFill>
              </a:rPr>
              <a:t> </a:t>
            </a:r>
            <a:r>
              <a:rPr lang="en-US" sz="3200" dirty="0" err="1">
                <a:solidFill>
                  <a:srgbClr val="000000"/>
                </a:solidFill>
              </a:rPr>
              <a:t>takomillashtirish</a:t>
            </a:r>
            <a:r>
              <a:rPr lang="en-US" sz="3200" dirty="0">
                <a:solidFill>
                  <a:srgbClr val="000000"/>
                </a:solidFill>
              </a:rPr>
              <a:t> </a:t>
            </a:r>
            <a:r>
              <a:rPr lang="en-US" sz="3200" dirty="0" err="1">
                <a:solidFill>
                  <a:srgbClr val="000000"/>
                </a:solidFill>
              </a:rPr>
              <a:t>yuzasidan</a:t>
            </a:r>
            <a:r>
              <a:rPr lang="en-US" sz="3200" dirty="0">
                <a:solidFill>
                  <a:srgbClr val="000000"/>
                </a:solidFill>
              </a:rPr>
              <a:t> </a:t>
            </a:r>
            <a:r>
              <a:rPr lang="en-US" sz="3200" dirty="0" err="1" smtClean="0">
                <a:solidFill>
                  <a:srgbClr val="000000"/>
                </a:solidFill>
              </a:rPr>
              <a:t>tavsiyalar</a:t>
            </a:r>
            <a:r>
              <a:rPr lang="en-US" sz="3200" dirty="0">
                <a:solidFill>
                  <a:srgbClr val="000000"/>
                </a:solidFill>
              </a:rPr>
              <a:t> </a:t>
            </a:r>
            <a:r>
              <a:rPr lang="en-US" sz="3200" dirty="0" err="1" smtClean="0">
                <a:solidFill>
                  <a:srgbClr val="000000"/>
                </a:solidFill>
              </a:rPr>
              <a:t>berish</a:t>
            </a:r>
            <a:r>
              <a:rPr lang="en-US" sz="3200" dirty="0" smtClean="0">
                <a:solidFill>
                  <a:srgbClr val="000000"/>
                </a:solidFill>
              </a:rPr>
              <a:t>;</a:t>
            </a:r>
            <a:endParaRPr lang="ru-RU" sz="3200" dirty="0">
              <a:solidFill>
                <a:srgbClr val="000000"/>
              </a:solidFill>
            </a:endParaRPr>
          </a:p>
        </p:txBody>
      </p:sp>
      <p:pic>
        <p:nvPicPr>
          <p:cNvPr id="9218" name="Picture 2" descr="D:\My Documents (Maruf)\UUOOI 2017 LECTURES\LECTURES redit\Best-Learning-Management-System.a865f63a261e5bdad08173e63493855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2914650"/>
            <a:ext cx="6705600" cy="3943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24371"/>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3096" y="2276872"/>
            <a:ext cx="8305800" cy="1143000"/>
          </a:xfrm>
        </p:spPr>
        <p:txBody>
          <a:bodyPr>
            <a:noAutofit/>
          </a:bodyPr>
          <a:lstStyle/>
          <a:p>
            <a:r>
              <a:rPr lang="en-US" sz="2800" i="1" dirty="0" err="1">
                <a:solidFill>
                  <a:srgbClr val="000000"/>
                </a:solidFill>
              </a:rPr>
              <a:t>Metodik</a:t>
            </a:r>
            <a:r>
              <a:rPr lang="en-US" sz="2800" i="1" dirty="0">
                <a:solidFill>
                  <a:srgbClr val="000000"/>
                </a:solidFill>
              </a:rPr>
              <a:t> </a:t>
            </a:r>
            <a:r>
              <a:rPr lang="en-US" sz="2800" i="1" dirty="0" err="1">
                <a:solidFill>
                  <a:srgbClr val="000000"/>
                </a:solidFill>
              </a:rPr>
              <a:t>kengash</a:t>
            </a:r>
            <a:r>
              <a:rPr lang="en-US" sz="2800" i="1" dirty="0">
                <a:solidFill>
                  <a:srgbClr val="000000"/>
                </a:solidFill>
              </a:rPr>
              <a:t> </a:t>
            </a:r>
            <a:r>
              <a:rPr lang="en-US" sz="2800" i="1" dirty="0" err="1">
                <a:solidFill>
                  <a:srgbClr val="000000"/>
                </a:solidFill>
              </a:rPr>
              <a:t>faoliyati</a:t>
            </a:r>
            <a:r>
              <a:rPr lang="en-US" sz="2800" i="1" dirty="0">
                <a:solidFill>
                  <a:srgbClr val="000000"/>
                </a:solidFill>
              </a:rPr>
              <a:t> </a:t>
            </a:r>
            <a:r>
              <a:rPr lang="en-US" sz="2800" i="1" dirty="0" err="1">
                <a:solidFill>
                  <a:srgbClr val="000000"/>
                </a:solidFill>
              </a:rPr>
              <a:t>quyidagi</a:t>
            </a:r>
            <a:r>
              <a:rPr lang="en-US" sz="2800" i="1" dirty="0">
                <a:solidFill>
                  <a:srgbClr val="000000"/>
                </a:solidFill>
              </a:rPr>
              <a:t> </a:t>
            </a:r>
            <a:r>
              <a:rPr lang="en-US" sz="2800" i="1" dirty="0" err="1">
                <a:solidFill>
                  <a:srgbClr val="000000"/>
                </a:solidFill>
              </a:rPr>
              <a:t>hujjatlarda</a:t>
            </a:r>
            <a:r>
              <a:rPr lang="en-US" sz="2800" i="1" dirty="0">
                <a:solidFill>
                  <a:srgbClr val="000000"/>
                </a:solidFill>
              </a:rPr>
              <a:t> </a:t>
            </a:r>
            <a:r>
              <a:rPr lang="en-US" sz="2800" i="1" dirty="0" err="1">
                <a:solidFill>
                  <a:srgbClr val="000000"/>
                </a:solidFill>
              </a:rPr>
              <a:t>yoritiladi</a:t>
            </a:r>
            <a:r>
              <a:rPr lang="en-US" sz="2800" i="1" dirty="0">
                <a:solidFill>
                  <a:srgbClr val="000000"/>
                </a:solidFill>
              </a:rPr>
              <a:t>:</a:t>
            </a:r>
            <a:br>
              <a:rPr lang="en-US" sz="2800" i="1" dirty="0">
                <a:solidFill>
                  <a:srgbClr val="000000"/>
                </a:solidFill>
              </a:rPr>
            </a:br>
            <a:r>
              <a:rPr lang="en-US" sz="2800" dirty="0">
                <a:solidFill>
                  <a:srgbClr val="000000"/>
                </a:solidFill>
              </a:rPr>
              <a:t>1. </a:t>
            </a:r>
            <a:r>
              <a:rPr lang="en-US" sz="2800" dirty="0" err="1">
                <a:solidFill>
                  <a:srgbClr val="000000"/>
                </a:solidFill>
              </a:rPr>
              <a:t>Ish</a:t>
            </a:r>
            <a:r>
              <a:rPr lang="en-US" sz="2800" dirty="0">
                <a:solidFill>
                  <a:srgbClr val="000000"/>
                </a:solidFill>
              </a:rPr>
              <a:t> </a:t>
            </a:r>
            <a:r>
              <a:rPr lang="en-US" sz="2800" dirty="0" err="1">
                <a:solidFill>
                  <a:srgbClr val="000000"/>
                </a:solidFill>
              </a:rPr>
              <a:t>rejasi</a:t>
            </a:r>
            <a:r>
              <a:rPr lang="en-US" sz="2800" dirty="0">
                <a:solidFill>
                  <a:srgbClr val="000000"/>
                </a:solidFill>
              </a:rPr>
              <a:t>.</a:t>
            </a:r>
            <a:br>
              <a:rPr lang="en-US" sz="2800" dirty="0">
                <a:solidFill>
                  <a:srgbClr val="000000"/>
                </a:solidFill>
              </a:rPr>
            </a:br>
            <a:r>
              <a:rPr lang="en-US" sz="2800" dirty="0">
                <a:solidFill>
                  <a:srgbClr val="000000"/>
                </a:solidFill>
              </a:rPr>
              <a:t>2. </a:t>
            </a:r>
            <a:r>
              <a:rPr lang="en-US" sz="2800" dirty="0" err="1">
                <a:solidFill>
                  <a:srgbClr val="000000"/>
                </a:solidFill>
              </a:rPr>
              <a:t>Kengash</a:t>
            </a:r>
            <a:r>
              <a:rPr lang="en-US" sz="2800" dirty="0">
                <a:solidFill>
                  <a:srgbClr val="000000"/>
                </a:solidFill>
              </a:rPr>
              <a:t> </a:t>
            </a:r>
            <a:r>
              <a:rPr lang="en-US" sz="2800" dirty="0" err="1">
                <a:solidFill>
                  <a:srgbClr val="000000"/>
                </a:solidFill>
              </a:rPr>
              <a:t>yig'ilishi</a:t>
            </a:r>
            <a:r>
              <a:rPr lang="en-US" sz="2800" dirty="0">
                <a:solidFill>
                  <a:srgbClr val="000000"/>
                </a:solidFill>
              </a:rPr>
              <a:t> </a:t>
            </a:r>
            <a:r>
              <a:rPr lang="en-US" sz="2800" dirty="0" err="1">
                <a:solidFill>
                  <a:srgbClr val="000000"/>
                </a:solidFill>
              </a:rPr>
              <a:t>bayonnomasi</a:t>
            </a:r>
            <a:r>
              <a:rPr lang="en-US" sz="2800" dirty="0">
                <a:solidFill>
                  <a:srgbClr val="000000"/>
                </a:solidFill>
              </a:rPr>
              <a:t>.</a:t>
            </a:r>
            <a:br>
              <a:rPr lang="en-US" sz="2800" dirty="0">
                <a:solidFill>
                  <a:srgbClr val="000000"/>
                </a:solidFill>
              </a:rPr>
            </a:br>
            <a:r>
              <a:rPr lang="en-US" sz="2800" dirty="0">
                <a:solidFill>
                  <a:srgbClr val="000000"/>
                </a:solidFill>
              </a:rPr>
              <a:t>3. </a:t>
            </a:r>
            <a:r>
              <a:rPr lang="en-US" sz="2800" dirty="0" err="1">
                <a:solidFill>
                  <a:srgbClr val="000000"/>
                </a:solidFill>
              </a:rPr>
              <a:t>Kengash</a:t>
            </a:r>
            <a:r>
              <a:rPr lang="en-US" sz="2800" dirty="0">
                <a:solidFill>
                  <a:srgbClr val="000000"/>
                </a:solidFill>
              </a:rPr>
              <a:t> </a:t>
            </a:r>
            <a:r>
              <a:rPr lang="en-US" sz="2800" dirty="0" err="1">
                <a:solidFill>
                  <a:srgbClr val="000000"/>
                </a:solidFill>
              </a:rPr>
              <a:t>tomonidan</a:t>
            </a:r>
            <a:r>
              <a:rPr lang="en-US" sz="2800" dirty="0">
                <a:solidFill>
                  <a:srgbClr val="000000"/>
                </a:solidFill>
              </a:rPr>
              <a:t> </a:t>
            </a:r>
            <a:r>
              <a:rPr lang="en-US" sz="2800" dirty="0" err="1">
                <a:solidFill>
                  <a:srgbClr val="000000"/>
                </a:solidFill>
              </a:rPr>
              <a:t>tahlil</a:t>
            </a:r>
            <a:r>
              <a:rPr lang="en-US" sz="2800" dirty="0">
                <a:solidFill>
                  <a:srgbClr val="000000"/>
                </a:solidFill>
              </a:rPr>
              <a:t> </a:t>
            </a:r>
            <a:r>
              <a:rPr lang="en-US" sz="2800" dirty="0" err="1">
                <a:solidFill>
                  <a:srgbClr val="000000"/>
                </a:solidFill>
              </a:rPr>
              <a:t>qilingan</a:t>
            </a:r>
            <a:r>
              <a:rPr lang="en-US" sz="2800" dirty="0">
                <a:solidFill>
                  <a:srgbClr val="000000"/>
                </a:solidFill>
              </a:rPr>
              <a:t> </a:t>
            </a:r>
            <a:r>
              <a:rPr lang="en-US" sz="2800" dirty="0" err="1">
                <a:solidFill>
                  <a:srgbClr val="000000"/>
                </a:solidFill>
              </a:rPr>
              <a:t>materiallar</a:t>
            </a:r>
            <a:r>
              <a:rPr lang="en-US" sz="2800" dirty="0">
                <a:solidFill>
                  <a:srgbClr val="000000"/>
                </a:solidFill>
              </a:rPr>
              <a:t>.</a:t>
            </a:r>
            <a:br>
              <a:rPr lang="en-US" sz="2800" dirty="0">
                <a:solidFill>
                  <a:srgbClr val="000000"/>
                </a:solidFill>
              </a:rPr>
            </a:br>
            <a:r>
              <a:rPr lang="en-US" sz="2800" dirty="0">
                <a:solidFill>
                  <a:srgbClr val="000000"/>
                </a:solidFill>
              </a:rPr>
              <a:t>4. </a:t>
            </a:r>
            <a:r>
              <a:rPr lang="en-US" sz="2800" dirty="0" err="1">
                <a:solidFill>
                  <a:srgbClr val="000000"/>
                </a:solidFill>
              </a:rPr>
              <a:t>Ekspert</a:t>
            </a:r>
            <a:r>
              <a:rPr lang="en-US" sz="2800" dirty="0">
                <a:solidFill>
                  <a:srgbClr val="000000"/>
                </a:solidFill>
              </a:rPr>
              <a:t> </a:t>
            </a:r>
            <a:r>
              <a:rPr lang="en-US" sz="2800" dirty="0" err="1">
                <a:solidFill>
                  <a:srgbClr val="000000"/>
                </a:solidFill>
              </a:rPr>
              <a:t>qilingan</a:t>
            </a:r>
            <a:r>
              <a:rPr lang="en-US" sz="2800" dirty="0">
                <a:solidFill>
                  <a:srgbClr val="000000"/>
                </a:solidFill>
              </a:rPr>
              <a:t> </a:t>
            </a:r>
            <a:r>
              <a:rPr lang="en-US" sz="2800" dirty="0" err="1">
                <a:solidFill>
                  <a:srgbClr val="000000"/>
                </a:solidFill>
              </a:rPr>
              <a:t>materiallar</a:t>
            </a:r>
            <a:r>
              <a:rPr lang="en-US" sz="2800" dirty="0">
                <a:solidFill>
                  <a:srgbClr val="000000"/>
                </a:solidFill>
              </a:rPr>
              <a:t> </a:t>
            </a:r>
            <a:r>
              <a:rPr lang="en-US" sz="2800" dirty="0" err="1">
                <a:solidFill>
                  <a:srgbClr val="000000"/>
                </a:solidFill>
              </a:rPr>
              <a:t>va</a:t>
            </a:r>
            <a:r>
              <a:rPr lang="en-US" sz="2800" dirty="0">
                <a:solidFill>
                  <a:srgbClr val="000000"/>
                </a:solidFill>
              </a:rPr>
              <a:t> </a:t>
            </a:r>
            <a:r>
              <a:rPr lang="en-US" sz="2800" dirty="0" err="1">
                <a:solidFill>
                  <a:srgbClr val="000000"/>
                </a:solidFill>
              </a:rPr>
              <a:t>ishlab</a:t>
            </a:r>
            <a:r>
              <a:rPr lang="en-US" sz="2800" dirty="0">
                <a:solidFill>
                  <a:srgbClr val="000000"/>
                </a:solidFill>
              </a:rPr>
              <a:t> </a:t>
            </a:r>
            <a:r>
              <a:rPr lang="en-US" sz="2800" dirty="0" err="1">
                <a:solidFill>
                  <a:srgbClr val="000000"/>
                </a:solidFill>
              </a:rPr>
              <a:t>chiqilgan</a:t>
            </a:r>
            <a:r>
              <a:rPr lang="en-US" sz="2800" dirty="0">
                <a:solidFill>
                  <a:srgbClr val="000000"/>
                </a:solidFill>
              </a:rPr>
              <a:t> </a:t>
            </a:r>
            <a:r>
              <a:rPr lang="en-US" sz="2800" dirty="0" err="1">
                <a:solidFill>
                  <a:srgbClr val="000000"/>
                </a:solidFill>
              </a:rPr>
              <a:t>metodik</a:t>
            </a:r>
            <a:r>
              <a:rPr lang="en-US" sz="2800" dirty="0">
                <a:solidFill>
                  <a:srgbClr val="000000"/>
                </a:solidFill>
              </a:rPr>
              <a:t> </a:t>
            </a:r>
            <a:r>
              <a:rPr lang="en-US" sz="2800" dirty="0" err="1">
                <a:solidFill>
                  <a:srgbClr val="000000"/>
                </a:solidFill>
              </a:rPr>
              <a:t>ishlar</a:t>
            </a:r>
            <a:endParaRPr lang="ru-RU" sz="2800" dirty="0">
              <a:solidFill>
                <a:srgbClr val="000000"/>
              </a:solidFill>
            </a:endParaRPr>
          </a:p>
        </p:txBody>
      </p:sp>
      <p:pic>
        <p:nvPicPr>
          <p:cNvPr id="10243" name="Picture 3" descr="D:\My Documents (Maruf)\UUOOI 2017 LECTURES\LECTURES redit\484407-the-best-learning-management-systems-lms-for-20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3493360"/>
            <a:ext cx="5976664" cy="3364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19078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085184"/>
            <a:ext cx="8352928" cy="1143000"/>
          </a:xfrm>
        </p:spPr>
        <p:txBody>
          <a:bodyPr>
            <a:noAutofit/>
          </a:bodyPr>
          <a:lstStyle/>
          <a:p>
            <a:r>
              <a:rPr lang="pt-BR" sz="3200" dirty="0" smtClean="0">
                <a:solidFill>
                  <a:srgbClr val="000000"/>
                </a:solidFill>
              </a:rPr>
              <a:t>		Nazorat uchun savollar:</a:t>
            </a:r>
            <a:br>
              <a:rPr lang="pt-BR" sz="3200" dirty="0" smtClean="0">
                <a:solidFill>
                  <a:srgbClr val="000000"/>
                </a:solidFill>
              </a:rPr>
            </a:br>
            <a:r>
              <a:rPr lang="pt-BR" sz="3200" dirty="0">
                <a:solidFill>
                  <a:srgbClr val="000000"/>
                </a:solidFill>
              </a:rPr>
              <a:t/>
            </a:r>
            <a:br>
              <a:rPr lang="pt-BR" sz="3200" dirty="0">
                <a:solidFill>
                  <a:srgbClr val="000000"/>
                </a:solidFill>
              </a:rPr>
            </a:br>
            <a:r>
              <a:rPr lang="en-US" sz="3200" dirty="0">
                <a:solidFill>
                  <a:srgbClr val="000000"/>
                </a:solidFill>
              </a:rPr>
              <a:t>1. </a:t>
            </a:r>
            <a:r>
              <a:rPr lang="en-US" sz="3200" dirty="0" err="1">
                <a:solidFill>
                  <a:srgbClr val="000000"/>
                </a:solidFill>
              </a:rPr>
              <a:t>Pedagogik</a:t>
            </a:r>
            <a:r>
              <a:rPr lang="en-US" sz="3200" dirty="0">
                <a:solidFill>
                  <a:srgbClr val="000000"/>
                </a:solidFill>
              </a:rPr>
              <a:t> </a:t>
            </a:r>
            <a:r>
              <a:rPr lang="en-US" sz="3200" dirty="0" err="1">
                <a:solidFill>
                  <a:srgbClr val="000000"/>
                </a:solidFill>
              </a:rPr>
              <a:t>tizimni</a:t>
            </a:r>
            <a:r>
              <a:rPr lang="en-US" sz="3200" dirty="0">
                <a:solidFill>
                  <a:srgbClr val="000000"/>
                </a:solidFill>
              </a:rPr>
              <a:t> </a:t>
            </a:r>
            <a:r>
              <a:rPr lang="en-US" sz="3200" dirty="0" err="1">
                <a:solidFill>
                  <a:srgbClr val="000000"/>
                </a:solidFill>
              </a:rPr>
              <a:t>boshqarish</a:t>
            </a:r>
            <a:r>
              <a:rPr lang="en-US" sz="3200" dirty="0">
                <a:solidFill>
                  <a:srgbClr val="000000"/>
                </a:solidFill>
              </a:rPr>
              <a:t> </a:t>
            </a:r>
            <a:r>
              <a:rPr lang="en-US" sz="3200" dirty="0" err="1">
                <a:solidFill>
                  <a:srgbClr val="000000"/>
                </a:solidFill>
              </a:rPr>
              <a:t>deganda</a:t>
            </a:r>
            <a:r>
              <a:rPr lang="en-US" sz="3200" dirty="0">
                <a:solidFill>
                  <a:srgbClr val="000000"/>
                </a:solidFill>
              </a:rPr>
              <a:t> </a:t>
            </a:r>
            <a:r>
              <a:rPr lang="en-US" sz="3200" dirty="0" err="1">
                <a:solidFill>
                  <a:srgbClr val="000000"/>
                </a:solidFill>
              </a:rPr>
              <a:t>nimani</a:t>
            </a:r>
            <a:r>
              <a:rPr lang="en-US" sz="3200" dirty="0">
                <a:solidFill>
                  <a:srgbClr val="000000"/>
                </a:solidFill>
              </a:rPr>
              <a:t> </a:t>
            </a:r>
            <a:r>
              <a:rPr lang="en-US" sz="3200" dirty="0" err="1">
                <a:solidFill>
                  <a:srgbClr val="000000"/>
                </a:solidFill>
              </a:rPr>
              <a:t>tushunasiz</a:t>
            </a:r>
            <a:r>
              <a:rPr lang="en-US" sz="3200" dirty="0">
                <a:solidFill>
                  <a:srgbClr val="000000"/>
                </a:solidFill>
              </a:rPr>
              <a:t>?</a:t>
            </a:r>
            <a:br>
              <a:rPr lang="en-US" sz="3200" dirty="0">
                <a:solidFill>
                  <a:srgbClr val="000000"/>
                </a:solidFill>
              </a:rPr>
            </a:br>
            <a:r>
              <a:rPr lang="en-US" sz="3200" dirty="0">
                <a:solidFill>
                  <a:srgbClr val="000000"/>
                </a:solidFill>
              </a:rPr>
              <a:t>2. </a:t>
            </a:r>
            <a:r>
              <a:rPr lang="en-US" sz="3200" dirty="0" err="1">
                <a:solidFill>
                  <a:srgbClr val="000000"/>
                </a:solidFill>
              </a:rPr>
              <a:t>Pedagogik</a:t>
            </a:r>
            <a:r>
              <a:rPr lang="en-US" sz="3200" dirty="0">
                <a:solidFill>
                  <a:srgbClr val="000000"/>
                </a:solidFill>
              </a:rPr>
              <a:t> </a:t>
            </a:r>
            <a:r>
              <a:rPr lang="en-US" sz="3200" dirty="0" err="1">
                <a:solidFill>
                  <a:srgbClr val="000000"/>
                </a:solidFill>
              </a:rPr>
              <a:t>tizimni</a:t>
            </a:r>
            <a:r>
              <a:rPr lang="en-US" sz="3200" dirty="0">
                <a:solidFill>
                  <a:srgbClr val="000000"/>
                </a:solidFill>
              </a:rPr>
              <a:t> </a:t>
            </a:r>
            <a:r>
              <a:rPr lang="en-US" sz="3200" dirty="0" err="1">
                <a:solidFill>
                  <a:srgbClr val="000000"/>
                </a:solidFill>
              </a:rPr>
              <a:t>boshqarish</a:t>
            </a:r>
            <a:r>
              <a:rPr lang="en-US" sz="3200" dirty="0">
                <a:solidFill>
                  <a:srgbClr val="000000"/>
                </a:solidFill>
              </a:rPr>
              <a:t> </a:t>
            </a:r>
            <a:r>
              <a:rPr lang="en-US" sz="3200" dirty="0" err="1">
                <a:solidFill>
                  <a:srgbClr val="000000"/>
                </a:solidFill>
              </a:rPr>
              <a:t>prinsiplarini</a:t>
            </a:r>
            <a:r>
              <a:rPr lang="en-US" sz="3200" dirty="0">
                <a:solidFill>
                  <a:srgbClr val="000000"/>
                </a:solidFill>
              </a:rPr>
              <a:t> </a:t>
            </a:r>
            <a:r>
              <a:rPr lang="en-US" sz="3200" dirty="0" err="1">
                <a:solidFill>
                  <a:srgbClr val="000000"/>
                </a:solidFill>
              </a:rPr>
              <a:t>tavsiflang</a:t>
            </a:r>
            <a:r>
              <a:rPr lang="en-US" sz="3200" dirty="0">
                <a:solidFill>
                  <a:srgbClr val="000000"/>
                </a:solidFill>
              </a:rPr>
              <a:t>.</a:t>
            </a:r>
            <a:br>
              <a:rPr lang="en-US" sz="3200" dirty="0">
                <a:solidFill>
                  <a:srgbClr val="000000"/>
                </a:solidFill>
              </a:rPr>
            </a:br>
            <a:r>
              <a:rPr lang="en-US" sz="3200" dirty="0">
                <a:solidFill>
                  <a:srgbClr val="000000"/>
                </a:solidFill>
              </a:rPr>
              <a:t>3. </a:t>
            </a:r>
            <a:r>
              <a:rPr lang="en-US" sz="3200" dirty="0" err="1">
                <a:solidFill>
                  <a:srgbClr val="000000"/>
                </a:solidFill>
              </a:rPr>
              <a:t>Pedagogik</a:t>
            </a:r>
            <a:r>
              <a:rPr lang="en-US" sz="3200" dirty="0">
                <a:solidFill>
                  <a:srgbClr val="000000"/>
                </a:solidFill>
              </a:rPr>
              <a:t> </a:t>
            </a:r>
            <a:r>
              <a:rPr lang="en-US" sz="3200" dirty="0" err="1">
                <a:solidFill>
                  <a:srgbClr val="000000"/>
                </a:solidFill>
              </a:rPr>
              <a:t>tizimni</a:t>
            </a:r>
            <a:r>
              <a:rPr lang="en-US" sz="3200" dirty="0">
                <a:solidFill>
                  <a:srgbClr val="000000"/>
                </a:solidFill>
              </a:rPr>
              <a:t> </a:t>
            </a:r>
            <a:r>
              <a:rPr lang="en-US" sz="3200" dirty="0" err="1">
                <a:solidFill>
                  <a:srgbClr val="000000"/>
                </a:solidFill>
              </a:rPr>
              <a:t>boshqarish</a:t>
            </a:r>
            <a:r>
              <a:rPr lang="en-US" sz="3200" dirty="0">
                <a:solidFill>
                  <a:srgbClr val="000000"/>
                </a:solidFill>
              </a:rPr>
              <a:t> </a:t>
            </a:r>
            <a:r>
              <a:rPr lang="en-US" sz="3200" dirty="0" err="1">
                <a:solidFill>
                  <a:srgbClr val="000000"/>
                </a:solidFill>
              </a:rPr>
              <a:t>metodlari</a:t>
            </a:r>
            <a:r>
              <a:rPr lang="en-US" sz="3200" dirty="0">
                <a:solidFill>
                  <a:srgbClr val="000000"/>
                </a:solidFill>
              </a:rPr>
              <a:t> </a:t>
            </a:r>
            <a:r>
              <a:rPr lang="en-US" sz="3200" dirty="0" err="1">
                <a:solidFill>
                  <a:srgbClr val="000000"/>
                </a:solidFill>
              </a:rPr>
              <a:t>mohiyatini</a:t>
            </a:r>
            <a:r>
              <a:rPr lang="en-US" sz="3200" dirty="0">
                <a:solidFill>
                  <a:srgbClr val="000000"/>
                </a:solidFill>
              </a:rPr>
              <a:t> </a:t>
            </a:r>
            <a:r>
              <a:rPr lang="en-US" sz="3200" dirty="0" err="1" smtClean="0">
                <a:solidFill>
                  <a:srgbClr val="000000"/>
                </a:solidFill>
              </a:rPr>
              <a:t>tushuntiring</a:t>
            </a:r>
            <a:r>
              <a:rPr lang="en-US" sz="3200" dirty="0" smtClean="0">
                <a:solidFill>
                  <a:srgbClr val="000000"/>
                </a:solidFill>
              </a:rPr>
              <a:t>.</a:t>
            </a:r>
            <a:br>
              <a:rPr lang="en-US" sz="3200" dirty="0" smtClean="0">
                <a:solidFill>
                  <a:srgbClr val="000000"/>
                </a:solidFill>
              </a:rPr>
            </a:br>
            <a:r>
              <a:rPr lang="en-US" sz="3200" dirty="0" smtClean="0">
                <a:solidFill>
                  <a:srgbClr val="000000"/>
                </a:solidFill>
              </a:rPr>
              <a:t>4. </a:t>
            </a:r>
            <a:r>
              <a:rPr lang="en-US" sz="3200" dirty="0" err="1">
                <a:solidFill>
                  <a:srgbClr val="000000"/>
                </a:solidFill>
              </a:rPr>
              <a:t>Boshqaravnig</a:t>
            </a:r>
            <a:r>
              <a:rPr lang="en-US" sz="3200" dirty="0">
                <a:solidFill>
                  <a:srgbClr val="000000"/>
                </a:solidFill>
              </a:rPr>
              <a:t> </a:t>
            </a:r>
            <a:r>
              <a:rPr lang="en-US" sz="3200" dirty="0" err="1">
                <a:solidFill>
                  <a:srgbClr val="000000"/>
                </a:solidFill>
              </a:rPr>
              <a:t>asosiy</a:t>
            </a:r>
            <a:r>
              <a:rPr lang="en-US" sz="3200" dirty="0">
                <a:solidFill>
                  <a:srgbClr val="000000"/>
                </a:solidFill>
              </a:rPr>
              <a:t> </a:t>
            </a:r>
            <a:r>
              <a:rPr lang="en-US" sz="3200" dirty="0" err="1">
                <a:solidFill>
                  <a:srgbClr val="000000"/>
                </a:solidFill>
              </a:rPr>
              <a:t>bosqichlarini</a:t>
            </a:r>
            <a:r>
              <a:rPr lang="en-US" sz="3200" dirty="0">
                <a:solidFill>
                  <a:srgbClr val="000000"/>
                </a:solidFill>
              </a:rPr>
              <a:t> </a:t>
            </a:r>
            <a:r>
              <a:rPr lang="en-US" sz="3200" dirty="0" err="1">
                <a:solidFill>
                  <a:srgbClr val="000000"/>
                </a:solidFill>
              </a:rPr>
              <a:t>tavsiflang</a:t>
            </a:r>
            <a:r>
              <a:rPr lang="en-US" sz="3200" dirty="0">
                <a:solidFill>
                  <a:srgbClr val="000000"/>
                </a:solidFill>
              </a:rPr>
              <a:t>.</a:t>
            </a:r>
            <a:br>
              <a:rPr lang="en-US" sz="3200" dirty="0">
                <a:solidFill>
                  <a:srgbClr val="000000"/>
                </a:solidFill>
              </a:rPr>
            </a:br>
            <a:r>
              <a:rPr lang="en-US" sz="3200" dirty="0" smtClean="0">
                <a:solidFill>
                  <a:srgbClr val="000000"/>
                </a:solidFill>
              </a:rPr>
              <a:t>5. </a:t>
            </a:r>
            <a:r>
              <a:rPr lang="en-US" sz="3200" dirty="0" err="1">
                <a:solidFill>
                  <a:srgbClr val="000000"/>
                </a:solidFill>
              </a:rPr>
              <a:t>Maktab</a:t>
            </a:r>
            <a:r>
              <a:rPr lang="en-US" sz="3200" dirty="0">
                <a:solidFill>
                  <a:srgbClr val="000000"/>
                </a:solidFill>
              </a:rPr>
              <a:t> </a:t>
            </a:r>
            <a:r>
              <a:rPr lang="en-US" sz="3200" dirty="0" err="1">
                <a:solidFill>
                  <a:srgbClr val="000000"/>
                </a:solidFill>
              </a:rPr>
              <a:t>faoliyatini</a:t>
            </a:r>
            <a:r>
              <a:rPr lang="en-US" sz="3200" dirty="0">
                <a:solidFill>
                  <a:srgbClr val="000000"/>
                </a:solidFill>
              </a:rPr>
              <a:t> </a:t>
            </a:r>
            <a:r>
              <a:rPr lang="en-US" sz="3200" dirty="0" err="1">
                <a:solidFill>
                  <a:srgbClr val="000000"/>
                </a:solidFill>
              </a:rPr>
              <a:t>rejalashtirishning</a:t>
            </a:r>
            <a:r>
              <a:rPr lang="en-US" sz="3200" dirty="0">
                <a:solidFill>
                  <a:srgbClr val="000000"/>
                </a:solidFill>
              </a:rPr>
              <a:t> </a:t>
            </a:r>
            <a:r>
              <a:rPr lang="en-US" sz="3200" dirty="0" err="1">
                <a:solidFill>
                  <a:srgbClr val="000000"/>
                </a:solidFill>
              </a:rPr>
              <a:t>asosiy</a:t>
            </a:r>
            <a:r>
              <a:rPr lang="en-US" sz="3200" dirty="0">
                <a:solidFill>
                  <a:srgbClr val="000000"/>
                </a:solidFill>
              </a:rPr>
              <a:t> </a:t>
            </a:r>
            <a:r>
              <a:rPr lang="en-US" sz="3200" dirty="0" err="1">
                <a:solidFill>
                  <a:srgbClr val="000000"/>
                </a:solidFill>
              </a:rPr>
              <a:t>yo'nalishlarini</a:t>
            </a:r>
            <a:r>
              <a:rPr lang="en-US" sz="3200" dirty="0">
                <a:solidFill>
                  <a:srgbClr val="000000"/>
                </a:solidFill>
              </a:rPr>
              <a:t> </a:t>
            </a:r>
            <a:r>
              <a:rPr lang="en-US" sz="3200" dirty="0" err="1">
                <a:solidFill>
                  <a:srgbClr val="000000"/>
                </a:solidFill>
              </a:rPr>
              <a:t>tavsiflang</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175203666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2348880"/>
            <a:ext cx="8305800" cy="1143000"/>
          </a:xfrm>
        </p:spPr>
        <p:txBody>
          <a:bodyPr/>
          <a:lstStyle/>
          <a:p>
            <a:r>
              <a:rPr lang="en-US" dirty="0" err="1" smtClean="0"/>
              <a:t>E’tiboringiz</a:t>
            </a:r>
            <a:r>
              <a:rPr lang="en-US" dirty="0" smtClean="0"/>
              <a:t> </a:t>
            </a:r>
            <a:r>
              <a:rPr lang="en-US" dirty="0" err="1" smtClean="0"/>
              <a:t>uchun</a:t>
            </a:r>
            <a:r>
              <a:rPr lang="en-US" dirty="0" smtClean="0"/>
              <a:t> </a:t>
            </a:r>
            <a:r>
              <a:rPr lang="en-US" dirty="0" err="1" smtClean="0"/>
              <a:t>rahmat</a:t>
            </a:r>
            <a:r>
              <a:rPr lang="en-US" dirty="0" smtClean="0"/>
              <a:t>!</a:t>
            </a:r>
            <a:endParaRPr lang="ru-RU" dirty="0"/>
          </a:p>
        </p:txBody>
      </p:sp>
    </p:spTree>
    <p:extLst>
      <p:ext uri="{BB962C8B-B14F-4D97-AF65-F5344CB8AC3E}">
        <p14:creationId xmlns:p14="http://schemas.microsoft.com/office/powerpoint/2010/main" val="25619462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Другая 4">
      <a:dk1>
        <a:srgbClr val="600000"/>
      </a:dk1>
      <a:lt1>
        <a:sysClr val="window" lastClr="FFFFFF"/>
      </a:lt1>
      <a:dk2>
        <a:srgbClr val="810000"/>
      </a:dk2>
      <a:lt2>
        <a:srgbClr val="810000"/>
      </a:lt2>
      <a:accent1>
        <a:srgbClr val="AD0101"/>
      </a:accent1>
      <a:accent2>
        <a:srgbClr val="810000"/>
      </a:accent2>
      <a:accent3>
        <a:srgbClr val="FE7979"/>
      </a:accent3>
      <a:accent4>
        <a:srgbClr val="810000"/>
      </a:accent4>
      <a:accent5>
        <a:srgbClr val="810000"/>
      </a:accent5>
      <a:accent6>
        <a:srgbClr val="730E00"/>
      </a:accent6>
      <a:hlink>
        <a:srgbClr val="FE7979"/>
      </a:hlink>
      <a:folHlink>
        <a:srgbClr val="FE7979"/>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1283</TotalTime>
  <Words>346</Words>
  <Application>Microsoft Office PowerPoint</Application>
  <PresentationFormat>Экран (4:3)</PresentationFormat>
  <Paragraphs>41</Paragraphs>
  <Slides>20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Поток</vt:lpstr>
      <vt:lpstr>UMUMIY PEDAGOGIKA VA SHAXSIY RIVOJLANISH</vt:lpstr>
      <vt:lpstr>      11- Mavzu:     Ta’lim tizimini va muassasasini boshqarish  1. Boshqaruv nazariyasining asosiy tushunchalari va prinsiplari. 2. Pedagogik tizimini boshqarishning asosiy prinsiplari, metod va shakllari. 3. Maktabni ichki boshqaruvi tushunchasi va vazifalari. 4. Boshqaruv faoliyatini tashkiliy shakllari.   </vt:lpstr>
      <vt:lpstr>Boshqaruv — bu tizimni shakllantirish va rivojlantirish maqsadida uni sifatini ta'minlash, tartibga solish uchun ta’sir etishdir.</vt:lpstr>
      <vt:lpstr>Amerikacha boshqaruvda — tashabbuskorlik, yuqori kasbiy tayyorgarlik, taslikilotchilik, ishchanlik; Yaponcha boshqaruvda — har bir xodimga g'amxo'rlik, ishlab chiqarishning ijtimoiy xavfsizligi, shakllanish istagi, icliki go'zallik; Fransuzcha boshqaruvda—boshqaruv tizimini shakllantirish uchun insoniy madaniyat, yuqori darajadagi aloqadorlik madaniyati, milliy, tarixiy. madaniy an'ana elementlaridan foydalanish.</vt:lpstr>
      <vt:lpstr>Menejmentning asosiy prinsiplarini quyidagilar tashkil etadi: Maqsadga yo'naltirilganlik va uzluksizligi; Ilmiyhkni san'at elementiari bilan uyg'unligi; Markazdan boshqaruvni o’z-o’zini boshqarish bilan uyg'unligi; Xodimlarni individual xususiyatlarini hisobga olish; Huquq va mas'uliyat birligini ta'minlash; Doimiylik va ketma-ketiik; Harakadarni nazorat qilish va boshqarish;</vt:lpstr>
      <vt:lpstr>2. Pedagogik tizimini boshqarishning asosiy prinsiplari, metod va shakllari. </vt:lpstr>
      <vt:lpstr>Boshqarishni tizimliligi va yagonaliligi prinsipi.</vt:lpstr>
      <vt:lpstr>Boshqarishda markaz va hudud uyg'unligi prinsipi.</vt:lpstr>
      <vt:lpstr>Boshqaruvning ilmiy asoslanganligi prinsipi. Ushbu prinsip boshqaruv tizimini boshqamv fanining so'nggi yutuqlari asosida tashkil etishni ifodalaydi. Rahbar pedagogik tizim va jamiyat rivojlanishining obyektik tendensiyalarini, qonuniyatlarini tushunishi va hisobga olishi zamr. Boshqaruvni ilmiy asoslanganligi prinsipiga amal qilish pedagogik tizimni boshqarish holati to’g’risidagi ma'lumotlarni to’liqligiga va ishonchliligiga bog’liq.</vt:lpstr>
      <vt:lpstr>3. Maktabni ichki boshqaruvi tushunchasi va vazifalari. </vt:lpstr>
      <vt:lpstr>Ta’lim muassasasini boshqarishni rejalashtirishning quyidagi shakllari mavjud: - muddatli (perspektiv) rejalashtirish; - yillik rejalashtirish; - yakuniy rejalashtirish.</vt:lpstr>
      <vt:lpstr>Yakuniy rejalashtirish bir yillik rejaning aniqlangan ko'rinishi bo'lib, u o'quv choraklari uchun tuziladi. Rejalashtirishning bunday aniqlangan ko'rinishi o'qituvchdar, o'quvchilar, ota-onalar qo'mitasi faoliyatini boshqarishga yordam beradi. Bunday rejalashtirish o'qituvchilar va sinf rahbarlarining ish rejalari bilan aloqadorlikda aniqlashtirilib boriladi.</vt:lpstr>
      <vt:lpstr>4. Boshqaruv faoliyatini tashkiliy shakllari.</vt:lpstr>
      <vt:lpstr>Pedagogik kengash quyidagi huquqlarga ega: - ta’lim muassasasini rivojlantirish yo'nalishlarini istiqbol rejasini belgilash; - ta’lim muassasasi jamoasi oldiga qo’yilgan maqsad va vazifalarining bajarilishini amalga oshirish; - o'quv rejada maktab ixtiyoriga berilgan soatlarni taqsimlash, yillik va taqvimiy ish rejasi mazmuni hamda dars jadvalini muhokama qilish; - o'quv jarayonini tashkil qihshning turli shakl va metodlarini muhokama qilish, amaliyotga tatbiq etish; </vt:lpstr>
      <vt:lpstr>Pedagogik kengash faoliyati quyidagi hujjatlarda yoritiladi: 1. Ish rejasi. 2. Kengash bayonnomasi yoziladigan muhrlangan daftar. 3. Kengash materiallari. 4. Hisobot.</vt:lpstr>
      <vt:lpstr>Metodik kengash quyidagi vazifalami hal qiladi: ta’lim jarayonining metodik ta'minot holatini o'rganadi.  - ta’lim muassasasi metodik ishlarini tashkil etadi va muvofiqlashtirib boradi; ; - ta’lim muassasasida olib borilayotgan metodik ishlarning istiqbolini, aniqlaydi;</vt:lpstr>
      <vt:lpstr>Yo'nalish va fanlar bo'yicha metodika birlashmalari hisobotini eshitish, muhokama qilish, ularning faoliyatini takomillashtirish yuzasidan tavsiyalar berish;</vt:lpstr>
      <vt:lpstr>Metodik kengash faoliyati quyidagi hujjatlarda yoritiladi: 1. Ish rejasi. 2. Kengash yig'ilishi bayonnomasi. 3. Kengash tomonidan tahlil qilingan materiallar. 4. Ekspert qilingan materiallar va ishlab chiqilgan metodik ishlar</vt:lpstr>
      <vt:lpstr>  Nazorat uchun savollar:  1. Pedagogik tizimni boshqarish deganda nimani tushunasiz? 2. Pedagogik tizimni boshqarish prinsiplarini tavsiflang. 3. Pedagogik tizimni boshqarish metodlari mohiyatini tushuntiring. 4. Boshqaravnig asosiy bosqichlarini tavsiflang. 5. Maktab faoliyatini rejalashtirishning asosiy yo'nalishlarini tavsiflang.</vt:lpstr>
      <vt:lpstr>E’tiboringiz uchun rahmat!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O’ZBEKISTON RESPUBLIKASI  XALQ TA’LIMI VAZIRLIGI QO’QON DAVLAT PEDAGOGIKA INSTITUTI  “TARIX O’QITISH METODIKASI” kafedrasi  Umumiy pedagogika va shaxsiy rivojlanish   O’qituvchi:  O.O.Bazarov</dc:title>
  <dc:creator>MK</dc:creator>
  <cp:lastModifiedBy>MK</cp:lastModifiedBy>
  <cp:revision>116</cp:revision>
  <dcterms:created xsi:type="dcterms:W3CDTF">2017-09-17T08:11:07Z</dcterms:created>
  <dcterms:modified xsi:type="dcterms:W3CDTF">2017-11-07T13:01:45Z</dcterms:modified>
</cp:coreProperties>
</file>