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0"/>
  </p:notesMasterIdLst>
  <p:sldIdLst>
    <p:sldId id="288" r:id="rId2"/>
    <p:sldId id="257" r:id="rId3"/>
    <p:sldId id="300" r:id="rId4"/>
    <p:sldId id="301" r:id="rId5"/>
    <p:sldId id="302" r:id="rId6"/>
    <p:sldId id="303" r:id="rId7"/>
    <p:sldId id="304" r:id="rId8"/>
    <p:sldId id="305" r:id="rId9"/>
    <p:sldId id="306" r:id="rId10"/>
    <p:sldId id="307" r:id="rId11"/>
    <p:sldId id="308" r:id="rId12"/>
    <p:sldId id="309" r:id="rId13"/>
    <p:sldId id="310" r:id="rId14"/>
    <p:sldId id="311" r:id="rId15"/>
    <p:sldId id="312" r:id="rId16"/>
    <p:sldId id="313" r:id="rId17"/>
    <p:sldId id="299" r:id="rId18"/>
    <p:sldId id="271"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07.11.2017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07.11.2017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07.11.2017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07.11.2017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07.11.2017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07.11.2017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07.11.2017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85184"/>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12- </a:t>
            </a:r>
            <a:r>
              <a:rPr lang="en-US" sz="3200" dirty="0" err="1" smtClean="0">
                <a:cs typeface="Arial" pitchFamily="34" charset="0"/>
              </a:rPr>
              <a:t>Mavzu</a:t>
            </a:r>
            <a:r>
              <a:rPr lang="en-US" sz="3200" dirty="0" smtClean="0">
                <a:cs typeface="Arial" pitchFamily="34" charset="0"/>
              </a:rPr>
              <a:t>:    </a:t>
            </a:r>
            <a:r>
              <a:rPr lang="en-US" sz="3200" dirty="0" smtClean="0">
                <a:cs typeface="Arial" pitchFamily="34" charset="0"/>
              </a:rPr>
              <a:t/>
            </a:r>
            <a:br>
              <a:rPr lang="en-US" sz="3200" dirty="0" smtClean="0">
                <a:cs typeface="Arial" pitchFamily="34" charset="0"/>
              </a:rPr>
            </a:br>
            <a:r>
              <a:rPr lang="uz-Cyrl-UZ" sz="3200" b="1" dirty="0" smtClean="0"/>
              <a:t>Jahоn </a:t>
            </a:r>
            <a:r>
              <a:rPr lang="uz-Cyrl-UZ" sz="3200" b="1" dirty="0"/>
              <a:t>pеdagоgika fanining </a:t>
            </a:r>
            <a:r>
              <a:rPr lang="uz-Cyrl-UZ" sz="3200" b="1" dirty="0" smtClean="0"/>
              <a:t>taraqqiyot</a:t>
            </a:r>
            <a:r>
              <a:rPr lang="en-US" sz="3200" b="1" dirty="0" smtClean="0"/>
              <a:t>i</a:t>
            </a:r>
            <a:r>
              <a:rPr lang="uz-Cyrl-UZ" sz="3200" b="1" dirty="0" smtClean="0"/>
              <a:t> </a:t>
            </a:r>
            <a:r>
              <a:rPr lang="uz-Cyrl-UZ" sz="3200" b="1" dirty="0"/>
              <a:t>tariхi</a:t>
            </a:r>
            <a:r>
              <a:rPr lang="en-US" sz="3200" b="1" dirty="0" smtClean="0"/>
              <a:t/>
            </a:r>
            <a:br>
              <a:rPr lang="en-US" sz="3200" b="1" dirty="0" smtClean="0"/>
            </a:br>
            <a:r>
              <a:rPr lang="en-US" sz="3200" b="1" dirty="0"/>
              <a:t/>
            </a:r>
            <a:br>
              <a:rPr lang="en-US" sz="3200" b="1" dirty="0"/>
            </a:br>
            <a:r>
              <a:rPr lang="en-US" sz="3200" dirty="0" smtClean="0"/>
              <a:t>1. </a:t>
            </a:r>
            <a:r>
              <a:rPr lang="en-US" sz="3200" dirty="0" err="1" smtClean="0"/>
              <a:t>Qadimgi</a:t>
            </a:r>
            <a:r>
              <a:rPr lang="en-US" sz="3200" dirty="0" smtClean="0"/>
              <a:t> </a:t>
            </a:r>
            <a:r>
              <a:rPr lang="en-US" sz="3200" dirty="0" err="1" smtClean="0"/>
              <a:t>Sharq</a:t>
            </a:r>
            <a:r>
              <a:rPr lang="en-US" sz="3200" dirty="0" smtClean="0"/>
              <a:t>, </a:t>
            </a:r>
            <a:r>
              <a:rPr lang="en-US" sz="3200" dirty="0" err="1" smtClean="0"/>
              <a:t>qadimgi</a:t>
            </a:r>
            <a:r>
              <a:rPr lang="en-US" sz="3200" dirty="0" smtClean="0"/>
              <a:t> </a:t>
            </a:r>
            <a:r>
              <a:rPr lang="en-US" sz="3200" dirty="0" err="1" smtClean="0"/>
              <a:t>Yunoniston</a:t>
            </a:r>
            <a:r>
              <a:rPr lang="en-US" sz="3200" dirty="0" smtClean="0"/>
              <a:t> </a:t>
            </a:r>
            <a:r>
              <a:rPr lang="en-US" sz="3200" dirty="0" err="1" smtClean="0"/>
              <a:t>va</a:t>
            </a:r>
            <a:r>
              <a:rPr lang="en-US" sz="3200" dirty="0" smtClean="0"/>
              <a:t> Rim </a:t>
            </a:r>
            <a:r>
              <a:rPr lang="en-US" sz="3200" dirty="0" err="1" smtClean="0"/>
              <a:t>davlatlarida</a:t>
            </a:r>
            <a:r>
              <a:rPr lang="en-US" sz="3200" dirty="0" smtClean="0"/>
              <a:t> </a:t>
            </a:r>
            <a:r>
              <a:rPr lang="en-US" sz="3200" dirty="0" err="1" smtClean="0"/>
              <a:t>maktab</a:t>
            </a:r>
            <a:r>
              <a:rPr lang="en-US" sz="3200" dirty="0" smtClean="0"/>
              <a:t> </a:t>
            </a:r>
            <a:r>
              <a:rPr lang="en-US" sz="3200" dirty="0" err="1" smtClean="0"/>
              <a:t>va</a:t>
            </a:r>
            <a:r>
              <a:rPr lang="en-US" sz="3200" dirty="0" smtClean="0"/>
              <a:t> </a:t>
            </a:r>
            <a:r>
              <a:rPr lang="en-US" sz="3200" dirty="0" err="1" smtClean="0"/>
              <a:t>tarbiya</a:t>
            </a:r>
            <a:r>
              <a:rPr lang="en-US" sz="3200" dirty="0" smtClean="0"/>
              <a:t> </a:t>
            </a:r>
            <a:br>
              <a:rPr lang="en-US" sz="3200" dirty="0" smtClean="0"/>
            </a:br>
            <a:r>
              <a:rPr lang="en-US" sz="3200" dirty="0" smtClean="0"/>
              <a:t>2. </a:t>
            </a:r>
            <a:r>
              <a:rPr lang="en-US" sz="3200" dirty="0" err="1" smtClean="0"/>
              <a:t>Qadimgi</a:t>
            </a:r>
            <a:r>
              <a:rPr lang="en-US" sz="3200" dirty="0" smtClean="0"/>
              <a:t> </a:t>
            </a:r>
            <a:r>
              <a:rPr lang="en-US" sz="3200" dirty="0" err="1" smtClean="0"/>
              <a:t>yunon</a:t>
            </a:r>
            <a:r>
              <a:rPr lang="en-US" sz="3200" dirty="0" smtClean="0"/>
              <a:t> </a:t>
            </a:r>
            <a:r>
              <a:rPr lang="en-US" sz="3200" dirty="0" err="1" smtClean="0"/>
              <a:t>va</a:t>
            </a:r>
            <a:r>
              <a:rPr lang="en-US" sz="3200" dirty="0" smtClean="0"/>
              <a:t> rim </a:t>
            </a:r>
            <a:r>
              <a:rPr lang="en-US" sz="3200" dirty="0" err="1" smtClean="0"/>
              <a:t>faylasuflarining</a:t>
            </a:r>
            <a:r>
              <a:rPr lang="en-US" sz="3200" dirty="0" smtClean="0"/>
              <a:t> </a:t>
            </a:r>
            <a:r>
              <a:rPr lang="en-US" sz="3200" dirty="0" err="1" smtClean="0"/>
              <a:t>tarbiya</a:t>
            </a:r>
            <a:r>
              <a:rPr lang="en-US" sz="3200" dirty="0" smtClean="0"/>
              <a:t> </a:t>
            </a:r>
            <a:r>
              <a:rPr lang="en-US" sz="3200" dirty="0" err="1" smtClean="0"/>
              <a:t>to’g’risidagi</a:t>
            </a:r>
            <a:r>
              <a:rPr lang="en-US" sz="3200" dirty="0" smtClean="0"/>
              <a:t> </a:t>
            </a:r>
            <a:r>
              <a:rPr lang="en-US" sz="3200" dirty="0" err="1" smtClean="0"/>
              <a:t>fikrlari</a:t>
            </a:r>
            <a:r>
              <a:rPr lang="en-US" sz="3200" dirty="0" smtClean="0"/>
              <a:t/>
            </a:r>
            <a:br>
              <a:rPr lang="en-US" sz="3200" dirty="0" smtClean="0"/>
            </a:br>
            <a:r>
              <a:rPr lang="en-US" sz="3200" dirty="0" smtClean="0"/>
              <a:t>3. XII </a:t>
            </a:r>
            <a:r>
              <a:rPr lang="en-US" sz="3200" dirty="0" err="1" smtClean="0"/>
              <a:t>asrlarda</a:t>
            </a:r>
            <a:r>
              <a:rPr lang="en-US" sz="3200" dirty="0" smtClean="0"/>
              <a:t> </a:t>
            </a:r>
            <a:r>
              <a:rPr lang="en-US" sz="3200" dirty="0" err="1" smtClean="0"/>
              <a:t>Yevropada</a:t>
            </a:r>
            <a:r>
              <a:rPr lang="en-US" sz="3200" dirty="0" smtClean="0"/>
              <a:t> </a:t>
            </a:r>
            <a:r>
              <a:rPr lang="en-US" sz="3200" dirty="0" err="1" smtClean="0"/>
              <a:t>pedagogik</a:t>
            </a:r>
            <a:r>
              <a:rPr lang="en-US" sz="3200" dirty="0" smtClean="0"/>
              <a:t> </a:t>
            </a:r>
            <a:r>
              <a:rPr lang="en-US" sz="3200" dirty="0" err="1" smtClean="0"/>
              <a:t>asarlarning</a:t>
            </a:r>
            <a:r>
              <a:rPr lang="en-US" sz="3200" dirty="0" smtClean="0"/>
              <a:t> </a:t>
            </a:r>
            <a:r>
              <a:rPr lang="en-US" sz="3200" dirty="0" err="1" smtClean="0"/>
              <a:t>nashr</a:t>
            </a:r>
            <a:r>
              <a:rPr lang="en-US" sz="3200" dirty="0" smtClean="0"/>
              <a:t> </a:t>
            </a:r>
            <a:r>
              <a:rPr lang="en-US" sz="3200" dirty="0" err="1" smtClean="0"/>
              <a:t>etilishi</a:t>
            </a:r>
            <a:r>
              <a:rPr lang="en-US" sz="3200" dirty="0" smtClean="0"/>
              <a:t>. </a:t>
            </a:r>
            <a:br>
              <a:rPr lang="en-US" sz="3200" dirty="0" smtClean="0"/>
            </a:br>
            <a:r>
              <a:rPr lang="en-US" sz="3200" dirty="0" smtClean="0"/>
              <a:t>4. </a:t>
            </a:r>
            <a:r>
              <a:rPr lang="en-US" sz="3200" dirty="0" err="1" smtClean="0"/>
              <a:t>Rivojlangan</a:t>
            </a:r>
            <a:r>
              <a:rPr lang="en-US" sz="3200" dirty="0" smtClean="0"/>
              <a:t> </a:t>
            </a:r>
            <a:r>
              <a:rPr lang="en-US" sz="3200" dirty="0" err="1" smtClean="0"/>
              <a:t>davlatlarda</a:t>
            </a:r>
            <a:r>
              <a:rPr lang="en-US" sz="3200" dirty="0" smtClean="0"/>
              <a:t> </a:t>
            </a:r>
            <a:r>
              <a:rPr lang="en-US" sz="3200" dirty="0" err="1" smtClean="0"/>
              <a:t>ta’lim</a:t>
            </a:r>
            <a:r>
              <a:rPr lang="en-US" sz="3200" dirty="0" smtClean="0"/>
              <a:t> </a:t>
            </a:r>
            <a:r>
              <a:rPr lang="en-US" sz="3200" dirty="0" err="1" smtClean="0"/>
              <a:t>tizimi</a:t>
            </a:r>
            <a:r>
              <a:rPr lang="en-US" sz="3200" dirty="0" smtClean="0"/>
              <a:t/>
            </a:r>
            <a:br>
              <a:rPr lang="en-US" sz="3200" dirty="0" smtClean="0"/>
            </a:b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4101" y="620688"/>
            <a:ext cx="8305800" cy="1143000"/>
          </a:xfrm>
        </p:spPr>
        <p:txBody>
          <a:bodyPr>
            <a:noAutofit/>
          </a:bodyPr>
          <a:lstStyle/>
          <a:p>
            <a:r>
              <a:rPr lang="en-US" sz="3200" dirty="0"/>
              <a:t>1. </a:t>
            </a:r>
            <a:r>
              <a:rPr lang="en-US" sz="3200" dirty="0" err="1"/>
              <a:t>Qadimgi</a:t>
            </a:r>
            <a:r>
              <a:rPr lang="en-US" sz="3200" dirty="0"/>
              <a:t> </a:t>
            </a:r>
            <a:r>
              <a:rPr lang="en-US" sz="3200" dirty="0" err="1"/>
              <a:t>Sharq</a:t>
            </a:r>
            <a:r>
              <a:rPr lang="en-US" sz="3200" dirty="0"/>
              <a:t>, </a:t>
            </a:r>
            <a:r>
              <a:rPr lang="en-US" sz="3200" dirty="0" err="1"/>
              <a:t>qadimgi</a:t>
            </a:r>
            <a:r>
              <a:rPr lang="en-US" sz="3200" dirty="0"/>
              <a:t> </a:t>
            </a:r>
            <a:r>
              <a:rPr lang="en-US" sz="3200" dirty="0" err="1"/>
              <a:t>Yunoniston</a:t>
            </a:r>
            <a:r>
              <a:rPr lang="en-US" sz="3200" dirty="0"/>
              <a:t> </a:t>
            </a:r>
            <a:r>
              <a:rPr lang="en-US" sz="3200" dirty="0" err="1"/>
              <a:t>va</a:t>
            </a:r>
            <a:r>
              <a:rPr lang="en-US" sz="3200" dirty="0"/>
              <a:t> Rim </a:t>
            </a:r>
            <a:r>
              <a:rPr lang="en-US" sz="3200" dirty="0" err="1"/>
              <a:t>davlatlarida</a:t>
            </a:r>
            <a:r>
              <a:rPr lang="en-US" sz="3200" dirty="0"/>
              <a:t> </a:t>
            </a:r>
            <a:r>
              <a:rPr lang="en-US" sz="3200" dirty="0" err="1"/>
              <a:t>maktab</a:t>
            </a:r>
            <a:r>
              <a:rPr lang="en-US" sz="3200" dirty="0"/>
              <a:t> </a:t>
            </a:r>
            <a:r>
              <a:rPr lang="en-US" sz="3200" dirty="0" err="1"/>
              <a:t>va</a:t>
            </a:r>
            <a:r>
              <a:rPr lang="en-US" sz="3200" dirty="0"/>
              <a:t> </a:t>
            </a:r>
            <a:r>
              <a:rPr lang="en-US" sz="3200" dirty="0" err="1"/>
              <a:t>tarbiya</a:t>
            </a:r>
            <a:endParaRPr lang="ru-RU" sz="2800" dirty="0"/>
          </a:p>
        </p:txBody>
      </p:sp>
      <p:sp>
        <p:nvSpPr>
          <p:cNvPr id="3" name="Заголовок 1"/>
          <p:cNvSpPr txBox="1">
            <a:spLocks/>
          </p:cNvSpPr>
          <p:nvPr/>
        </p:nvSpPr>
        <p:spPr>
          <a:xfrm>
            <a:off x="343566" y="5589240"/>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Tarixiy</a:t>
            </a:r>
            <a:r>
              <a:rPr lang="en-US" sz="3200" dirty="0">
                <a:solidFill>
                  <a:srgbClr val="000000"/>
                </a:solidFill>
              </a:rPr>
              <a:t> </a:t>
            </a:r>
            <a:r>
              <a:rPr lang="en-US" sz="3200" dirty="0" err="1">
                <a:solidFill>
                  <a:srgbClr val="000000"/>
                </a:solidFill>
              </a:rPr>
              <a:t>taraqqiyotining</a:t>
            </a:r>
            <a:r>
              <a:rPr lang="en-US" sz="3200" dirty="0">
                <a:solidFill>
                  <a:srgbClr val="000000"/>
                </a:solidFill>
              </a:rPr>
              <a:t> </a:t>
            </a:r>
            <a:r>
              <a:rPr lang="en-US" sz="3200" dirty="0" err="1">
                <a:solidFill>
                  <a:srgbClr val="000000"/>
                </a:solidFill>
              </a:rPr>
              <a:t>keyingi</a:t>
            </a:r>
            <a:r>
              <a:rPr lang="en-US" sz="3200" dirty="0">
                <a:solidFill>
                  <a:srgbClr val="000000"/>
                </a:solidFill>
              </a:rPr>
              <a:t> </a:t>
            </a:r>
            <a:r>
              <a:rPr lang="en-US" sz="3200" dirty="0" err="1">
                <a:solidFill>
                  <a:srgbClr val="000000"/>
                </a:solidFill>
              </a:rPr>
              <a:t>davrlariga</a:t>
            </a:r>
            <a:r>
              <a:rPr lang="en-US" sz="3200" dirty="0">
                <a:solidFill>
                  <a:srgbClr val="000000"/>
                </a:solidFill>
              </a:rPr>
              <a:t> </a:t>
            </a:r>
            <a:r>
              <a:rPr lang="en-US" sz="3200" dirty="0" err="1">
                <a:solidFill>
                  <a:srgbClr val="000000"/>
                </a:solidFill>
              </a:rPr>
              <a:t>kelib</a:t>
            </a:r>
            <a:r>
              <a:rPr lang="en-US" sz="3200" dirty="0">
                <a:solidFill>
                  <a:srgbClr val="000000"/>
                </a:solidFill>
              </a:rPr>
              <a:t>, </a:t>
            </a:r>
            <a:r>
              <a:rPr lang="en-US" sz="3200" dirty="0" err="1">
                <a:solidFill>
                  <a:srgbClr val="000000"/>
                </a:solidFill>
              </a:rPr>
              <a:t>ibtidoiy</a:t>
            </a:r>
            <a:r>
              <a:rPr lang="en-US" sz="3200" dirty="0">
                <a:solidFill>
                  <a:srgbClr val="000000"/>
                </a:solidFill>
              </a:rPr>
              <a:t> </a:t>
            </a:r>
            <a:r>
              <a:rPr lang="en-US" sz="3200" dirty="0" err="1">
                <a:solidFill>
                  <a:srgbClr val="000000"/>
                </a:solidFill>
              </a:rPr>
              <a:t>jamoa</a:t>
            </a:r>
            <a:r>
              <a:rPr lang="en-US" sz="3200" dirty="0">
                <a:solidFill>
                  <a:srgbClr val="000000"/>
                </a:solidFill>
              </a:rPr>
              <a:t> </a:t>
            </a:r>
            <a:r>
              <a:rPr lang="en-US" sz="3200" dirty="0" err="1">
                <a:solidFill>
                  <a:srgbClr val="000000"/>
                </a:solidFill>
              </a:rPr>
              <a:t>tizimi</a:t>
            </a:r>
            <a:r>
              <a:rPr lang="en-US" sz="3200" dirty="0">
                <a:solidFill>
                  <a:srgbClr val="000000"/>
                </a:solidFill>
              </a:rPr>
              <a:t> </a:t>
            </a:r>
            <a:r>
              <a:rPr lang="en-US" sz="3200" dirty="0" err="1">
                <a:solidFill>
                  <a:srgbClr val="000000"/>
                </a:solidFill>
              </a:rPr>
              <a:t>o’rnini</a:t>
            </a:r>
            <a:r>
              <a:rPr lang="en-US" sz="3200" dirty="0">
                <a:solidFill>
                  <a:srgbClr val="000000"/>
                </a:solidFill>
              </a:rPr>
              <a:t> </a:t>
            </a:r>
            <a:r>
              <a:rPr lang="en-US" sz="3200" dirty="0" err="1" smtClean="0">
                <a:solidFill>
                  <a:srgbClr val="000000"/>
                </a:solidFill>
              </a:rPr>
              <a:t>yangi</a:t>
            </a:r>
            <a:r>
              <a:rPr lang="en-US" sz="3200" dirty="0">
                <a:solidFill>
                  <a:srgbClr val="000000"/>
                </a:solidFill>
              </a:rPr>
              <a:t> </a:t>
            </a:r>
            <a:r>
              <a:rPr lang="en-US" sz="3200" dirty="0" err="1" smtClean="0">
                <a:solidFill>
                  <a:srgbClr val="000000"/>
                </a:solidFill>
              </a:rPr>
              <a:t>ijtimoiy</a:t>
            </a:r>
            <a:r>
              <a:rPr lang="en-US" sz="3200" dirty="0" smtClean="0">
                <a:solidFill>
                  <a:srgbClr val="000000"/>
                </a:solidFill>
              </a:rPr>
              <a:t> </a:t>
            </a:r>
            <a:r>
              <a:rPr lang="en-US" sz="3200" dirty="0" err="1">
                <a:solidFill>
                  <a:srgbClr val="000000"/>
                </a:solidFill>
              </a:rPr>
              <a:t>formatsiya</a:t>
            </a:r>
            <a:r>
              <a:rPr lang="en-US" sz="3200" dirty="0">
                <a:solidFill>
                  <a:srgbClr val="000000"/>
                </a:solidFill>
              </a:rPr>
              <a:t> </a:t>
            </a:r>
            <a:r>
              <a:rPr lang="en-US" sz="3200" dirty="0" err="1">
                <a:solidFill>
                  <a:srgbClr val="000000"/>
                </a:solidFill>
              </a:rPr>
              <a:t>qo’ldorlik</a:t>
            </a:r>
            <a:r>
              <a:rPr lang="en-US" sz="3200" dirty="0">
                <a:solidFill>
                  <a:srgbClr val="000000"/>
                </a:solidFill>
              </a:rPr>
              <a:t> </a:t>
            </a:r>
            <a:r>
              <a:rPr lang="en-US" sz="3200" dirty="0" err="1">
                <a:solidFill>
                  <a:srgbClr val="000000"/>
                </a:solidFill>
              </a:rPr>
              <a:t>tizimi</a:t>
            </a:r>
            <a:r>
              <a:rPr lang="en-US" sz="3200" dirty="0">
                <a:solidFill>
                  <a:srgbClr val="000000"/>
                </a:solidFill>
              </a:rPr>
              <a:t> </a:t>
            </a:r>
            <a:r>
              <a:rPr lang="en-US" sz="3200" dirty="0" err="1">
                <a:solidFill>
                  <a:srgbClr val="000000"/>
                </a:solidFill>
              </a:rPr>
              <a:t>egalladi</a:t>
            </a:r>
            <a:r>
              <a:rPr lang="en-US" sz="3200" dirty="0">
                <a:solidFill>
                  <a:srgbClr val="000000"/>
                </a:solidFill>
              </a:rPr>
              <a:t>. </a:t>
            </a:r>
            <a:r>
              <a:rPr lang="en-US" sz="3200" dirty="0" err="1">
                <a:solidFill>
                  <a:srgbClr val="000000"/>
                </a:solidFill>
              </a:rPr>
              <a:t>Qadimiy</a:t>
            </a:r>
            <a:r>
              <a:rPr lang="en-US" sz="3200" dirty="0">
                <a:solidFill>
                  <a:srgbClr val="000000"/>
                </a:solidFill>
              </a:rPr>
              <a:t> </a:t>
            </a:r>
            <a:r>
              <a:rPr lang="en-US" sz="3200" dirty="0" err="1">
                <a:solidFill>
                  <a:srgbClr val="000000"/>
                </a:solidFill>
              </a:rPr>
              <a:t>Sharqda</a:t>
            </a:r>
            <a:r>
              <a:rPr lang="en-US" sz="3200" dirty="0">
                <a:solidFill>
                  <a:srgbClr val="000000"/>
                </a:solidFill>
              </a:rPr>
              <a:t> </a:t>
            </a:r>
            <a:r>
              <a:rPr lang="en-US" sz="3200" dirty="0" err="1">
                <a:solidFill>
                  <a:srgbClr val="000000"/>
                </a:solidFill>
              </a:rPr>
              <a:t>birinchi</a:t>
            </a:r>
            <a:r>
              <a:rPr lang="en-US" sz="3200" dirty="0">
                <a:solidFill>
                  <a:srgbClr val="000000"/>
                </a:solidFill>
              </a:rPr>
              <a:t> </a:t>
            </a:r>
            <a:r>
              <a:rPr lang="en-US" sz="3200" dirty="0" err="1">
                <a:solidFill>
                  <a:srgbClr val="000000"/>
                </a:solidFill>
              </a:rPr>
              <a:t>sinfiy</a:t>
            </a:r>
            <a:r>
              <a:rPr lang="en-US" sz="3200" dirty="0">
                <a:solidFill>
                  <a:srgbClr val="000000"/>
                </a:solidFill>
              </a:rPr>
              <a:t> </a:t>
            </a:r>
            <a:r>
              <a:rPr lang="en-US" sz="3200" dirty="0" err="1">
                <a:solidFill>
                  <a:srgbClr val="000000"/>
                </a:solidFill>
              </a:rPr>
              <a:t>jamiyatlar</a:t>
            </a:r>
            <a:r>
              <a:rPr lang="en-US" sz="3200" dirty="0">
                <a:solidFill>
                  <a:srgbClr val="000000"/>
                </a:solidFill>
              </a:rPr>
              <a:t> </a:t>
            </a:r>
            <a:r>
              <a:rPr lang="en-US" sz="3200" dirty="0" err="1" smtClean="0">
                <a:solidFill>
                  <a:srgbClr val="000000"/>
                </a:solidFill>
              </a:rPr>
              <a:t>paydo</a:t>
            </a:r>
            <a:r>
              <a:rPr lang="en-US" sz="3200" dirty="0">
                <a:solidFill>
                  <a:srgbClr val="000000"/>
                </a:solidFill>
              </a:rPr>
              <a:t> </a:t>
            </a:r>
            <a:r>
              <a:rPr lang="en-US" sz="3200" dirty="0" err="1" smtClean="0">
                <a:solidFill>
                  <a:srgbClr val="000000"/>
                </a:solidFill>
              </a:rPr>
              <a:t>bo’ldi</a:t>
            </a:r>
            <a:r>
              <a:rPr lang="en-US" sz="3200" dirty="0" smtClean="0">
                <a:solidFill>
                  <a:srgbClr val="000000"/>
                </a:solidFill>
              </a:rPr>
              <a:t> </a:t>
            </a:r>
            <a:r>
              <a:rPr lang="en-US" sz="3200" dirty="0" err="1">
                <a:solidFill>
                  <a:srgbClr val="000000"/>
                </a:solidFill>
              </a:rPr>
              <a:t>hamda</a:t>
            </a:r>
            <a:r>
              <a:rPr lang="en-US" sz="3200" dirty="0">
                <a:solidFill>
                  <a:srgbClr val="000000"/>
                </a:solidFill>
              </a:rPr>
              <a:t> </a:t>
            </a:r>
            <a:r>
              <a:rPr lang="en-US" sz="3200" dirty="0" err="1">
                <a:solidFill>
                  <a:srgbClr val="000000"/>
                </a:solidFill>
              </a:rPr>
              <a:t>moddiy</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ma’naviy</a:t>
            </a:r>
            <a:r>
              <a:rPr lang="en-US" sz="3200" dirty="0">
                <a:solidFill>
                  <a:srgbClr val="000000"/>
                </a:solidFill>
              </a:rPr>
              <a:t> </a:t>
            </a:r>
            <a:r>
              <a:rPr lang="en-US" sz="3200" dirty="0" err="1">
                <a:solidFill>
                  <a:srgbClr val="000000"/>
                </a:solidFill>
              </a:rPr>
              <a:t>madaniyatga</a:t>
            </a:r>
            <a:r>
              <a:rPr lang="en-US" sz="3200" dirty="0">
                <a:solidFill>
                  <a:srgbClr val="000000"/>
                </a:solidFill>
              </a:rPr>
              <a:t> </a:t>
            </a:r>
            <a:r>
              <a:rPr lang="en-US" sz="3200" dirty="0" err="1">
                <a:solidFill>
                  <a:srgbClr val="000000"/>
                </a:solidFill>
              </a:rPr>
              <a:t>asos</a:t>
            </a:r>
            <a:r>
              <a:rPr lang="en-US" sz="3200" dirty="0">
                <a:solidFill>
                  <a:srgbClr val="000000"/>
                </a:solidFill>
              </a:rPr>
              <a:t> </a:t>
            </a:r>
            <a:r>
              <a:rPr lang="en-US" sz="3200" dirty="0" err="1">
                <a:solidFill>
                  <a:srgbClr val="000000"/>
                </a:solidFill>
              </a:rPr>
              <a:t>solindi</a:t>
            </a:r>
            <a:r>
              <a:rPr lang="en-US" sz="3200" dirty="0">
                <a:solidFill>
                  <a:srgbClr val="000000"/>
                </a:solidFill>
              </a:rPr>
              <a:t>. </a:t>
            </a:r>
            <a:r>
              <a:rPr lang="en-US" sz="3200" dirty="0" err="1">
                <a:solidFill>
                  <a:srgbClr val="000000"/>
                </a:solidFill>
              </a:rPr>
              <a:t>Ayniqsa</a:t>
            </a:r>
            <a:r>
              <a:rPr lang="en-US" sz="3200" dirty="0">
                <a:solidFill>
                  <a:srgbClr val="000000"/>
                </a:solidFill>
              </a:rPr>
              <a:t> </a:t>
            </a:r>
            <a:r>
              <a:rPr lang="en-US" sz="3200" dirty="0" err="1">
                <a:solidFill>
                  <a:srgbClr val="000000"/>
                </a:solidFill>
              </a:rPr>
              <a:t>Yunoniston</a:t>
            </a:r>
            <a:r>
              <a:rPr lang="en-US" sz="3200" dirty="0">
                <a:solidFill>
                  <a:srgbClr val="000000"/>
                </a:solidFill>
              </a:rPr>
              <a:t> (</a:t>
            </a:r>
            <a:r>
              <a:rPr lang="en-US" sz="3200" dirty="0" err="1" smtClean="0">
                <a:solidFill>
                  <a:srgbClr val="000000"/>
                </a:solidFill>
              </a:rPr>
              <a:t>Gretsiya</a:t>
            </a:r>
            <a:r>
              <a:rPr lang="en-US" sz="3200" dirty="0" smtClean="0">
                <a:solidFill>
                  <a:srgbClr val="000000"/>
                </a:solidFill>
              </a:rPr>
              <a:t>) </a:t>
            </a:r>
            <a:r>
              <a:rPr lang="en-US" sz="3200" dirty="0" err="1" smtClean="0">
                <a:solidFill>
                  <a:srgbClr val="000000"/>
                </a:solidFill>
              </a:rPr>
              <a:t>xalqlari</a:t>
            </a:r>
            <a:r>
              <a:rPr lang="en-US" sz="3200" dirty="0" smtClean="0">
                <a:solidFill>
                  <a:srgbClr val="000000"/>
                </a:solidFill>
              </a:rPr>
              <a:t> </a:t>
            </a:r>
            <a:r>
              <a:rPr lang="en-US" sz="3200" dirty="0" err="1">
                <a:solidFill>
                  <a:srgbClr val="000000"/>
                </a:solidFill>
              </a:rPr>
              <a:t>bu</a:t>
            </a:r>
            <a:r>
              <a:rPr lang="en-US" sz="3200" dirty="0">
                <a:solidFill>
                  <a:srgbClr val="000000"/>
                </a:solidFill>
              </a:rPr>
              <a:t> </a:t>
            </a:r>
            <a:r>
              <a:rPr lang="en-US" sz="3200" dirty="0" err="1">
                <a:solidFill>
                  <a:srgbClr val="000000"/>
                </a:solidFill>
              </a:rPr>
              <a:t>madaniyatni</a:t>
            </a:r>
            <a:r>
              <a:rPr lang="en-US" sz="3200" dirty="0">
                <a:solidFill>
                  <a:srgbClr val="000000"/>
                </a:solidFill>
              </a:rPr>
              <a:t> </a:t>
            </a:r>
            <a:r>
              <a:rPr lang="en-US" sz="3200" dirty="0" err="1">
                <a:solidFill>
                  <a:srgbClr val="000000"/>
                </a:solidFill>
              </a:rPr>
              <a:t>ma’lum</a:t>
            </a:r>
            <a:r>
              <a:rPr lang="en-US" sz="3200" dirty="0">
                <a:solidFill>
                  <a:srgbClr val="000000"/>
                </a:solidFill>
              </a:rPr>
              <a:t> </a:t>
            </a:r>
            <a:r>
              <a:rPr lang="en-US" sz="3200" dirty="0" err="1">
                <a:solidFill>
                  <a:srgbClr val="000000"/>
                </a:solidFill>
              </a:rPr>
              <a:t>darajada</a:t>
            </a:r>
            <a:r>
              <a:rPr lang="en-US" sz="3200" dirty="0">
                <a:solidFill>
                  <a:srgbClr val="000000"/>
                </a:solidFill>
              </a:rPr>
              <a:t> </a:t>
            </a:r>
            <a:r>
              <a:rPr lang="en-US" sz="3200" dirty="0" err="1">
                <a:solidFill>
                  <a:srgbClr val="000000"/>
                </a:solidFill>
              </a:rPr>
              <a:t>qabul</a:t>
            </a:r>
            <a:r>
              <a:rPr lang="en-US" sz="3200" dirty="0">
                <a:solidFill>
                  <a:srgbClr val="000000"/>
                </a:solidFill>
              </a:rPr>
              <a:t> </a:t>
            </a:r>
            <a:r>
              <a:rPr lang="en-US" sz="3200" dirty="0" err="1">
                <a:solidFill>
                  <a:srgbClr val="000000"/>
                </a:solidFill>
              </a:rPr>
              <a:t>qilib</a:t>
            </a:r>
            <a:r>
              <a:rPr lang="en-US" sz="3200" dirty="0">
                <a:solidFill>
                  <a:srgbClr val="000000"/>
                </a:solidFill>
              </a:rPr>
              <a:t>, </a:t>
            </a:r>
            <a:r>
              <a:rPr lang="en-US" sz="3200" dirty="0" err="1">
                <a:solidFill>
                  <a:srgbClr val="000000"/>
                </a:solidFill>
              </a:rPr>
              <a:t>uni</a:t>
            </a:r>
            <a:r>
              <a:rPr lang="en-US" sz="3200" dirty="0">
                <a:solidFill>
                  <a:srgbClr val="000000"/>
                </a:solidFill>
              </a:rPr>
              <a:t> </a:t>
            </a:r>
            <a:r>
              <a:rPr lang="en-US" sz="3200" dirty="0" err="1">
                <a:solidFill>
                  <a:srgbClr val="000000"/>
                </a:solidFill>
              </a:rPr>
              <a:t>qaytadan</a:t>
            </a:r>
            <a:r>
              <a:rPr lang="en-US" sz="3200" dirty="0">
                <a:solidFill>
                  <a:srgbClr val="000000"/>
                </a:solidFill>
              </a:rPr>
              <a:t> </a:t>
            </a:r>
            <a:r>
              <a:rPr lang="en-US" sz="3200" dirty="0" err="1">
                <a:solidFill>
                  <a:srgbClr val="000000"/>
                </a:solidFill>
              </a:rPr>
              <a:t>rivojlantirdi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butun</a:t>
            </a:r>
            <a:r>
              <a:rPr lang="en-US" sz="3200" dirty="0">
                <a:solidFill>
                  <a:srgbClr val="000000"/>
                </a:solidFill>
              </a:rPr>
              <a:t> </a:t>
            </a:r>
            <a:r>
              <a:rPr lang="en-US" sz="3200" dirty="0" err="1" smtClean="0">
                <a:solidFill>
                  <a:srgbClr val="000000"/>
                </a:solidFill>
              </a:rPr>
              <a:t>jahon</a:t>
            </a:r>
            <a:r>
              <a:rPr lang="en-US" sz="3200" dirty="0">
                <a:solidFill>
                  <a:srgbClr val="000000"/>
                </a:solidFill>
              </a:rPr>
              <a:t> </a:t>
            </a:r>
            <a:r>
              <a:rPr lang="en-US" sz="3200" dirty="0" err="1" smtClean="0">
                <a:solidFill>
                  <a:srgbClr val="000000"/>
                </a:solidFill>
              </a:rPr>
              <a:t>madaniyatga</a:t>
            </a:r>
            <a:r>
              <a:rPr lang="en-US" sz="3200" dirty="0">
                <a:solidFill>
                  <a:srgbClr val="000000"/>
                </a:solidFill>
              </a:rPr>
              <a:t>, </a:t>
            </a:r>
            <a:r>
              <a:rPr lang="en-US" sz="3200" dirty="0" err="1">
                <a:solidFill>
                  <a:srgbClr val="000000"/>
                </a:solidFill>
              </a:rPr>
              <a:t>maorifiga</a:t>
            </a:r>
            <a:r>
              <a:rPr lang="en-US" sz="3200" dirty="0">
                <a:solidFill>
                  <a:srgbClr val="000000"/>
                </a:solidFill>
              </a:rPr>
              <a:t> </a:t>
            </a:r>
            <a:r>
              <a:rPr lang="en-US" sz="3200" dirty="0" err="1">
                <a:solidFill>
                  <a:srgbClr val="000000"/>
                </a:solidFill>
              </a:rPr>
              <a:t>o’zining</a:t>
            </a:r>
            <a:r>
              <a:rPr lang="en-US" sz="3200" dirty="0">
                <a:solidFill>
                  <a:srgbClr val="000000"/>
                </a:solidFill>
              </a:rPr>
              <a:t> </a:t>
            </a:r>
            <a:r>
              <a:rPr lang="en-US" sz="3200" dirty="0" err="1">
                <a:solidFill>
                  <a:srgbClr val="000000"/>
                </a:solidFill>
              </a:rPr>
              <a:t>katta</a:t>
            </a:r>
            <a:r>
              <a:rPr lang="en-US" sz="3200" dirty="0">
                <a:solidFill>
                  <a:srgbClr val="000000"/>
                </a:solidFill>
              </a:rPr>
              <a:t> </a:t>
            </a:r>
            <a:r>
              <a:rPr lang="en-US" sz="3200" dirty="0" err="1">
                <a:solidFill>
                  <a:srgbClr val="000000"/>
                </a:solidFill>
              </a:rPr>
              <a:t>hissasini</a:t>
            </a:r>
            <a:r>
              <a:rPr lang="en-US" sz="3200" dirty="0">
                <a:solidFill>
                  <a:srgbClr val="000000"/>
                </a:solidFill>
              </a:rPr>
              <a:t> </a:t>
            </a:r>
            <a:r>
              <a:rPr lang="en-US" sz="3200" dirty="0" err="1">
                <a:solidFill>
                  <a:srgbClr val="000000"/>
                </a:solidFill>
              </a:rPr>
              <a:t>qo’shdi</a:t>
            </a:r>
            <a:r>
              <a:rPr lang="en-US" sz="32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35818667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708920"/>
            <a:ext cx="8305800" cy="1143000"/>
          </a:xfrm>
        </p:spPr>
        <p:txBody>
          <a:bodyPr>
            <a:noAutofit/>
          </a:bodyPr>
          <a:lstStyle/>
          <a:p>
            <a:pPr algn="just"/>
            <a:r>
              <a:rPr lang="en-US" sz="2800" dirty="0" err="1">
                <a:solidFill>
                  <a:srgbClr val="000000"/>
                </a:solidFill>
              </a:rPr>
              <a:t>Qadimgi</a:t>
            </a:r>
            <a:r>
              <a:rPr lang="en-US" sz="2800" dirty="0">
                <a:solidFill>
                  <a:srgbClr val="000000"/>
                </a:solidFill>
              </a:rPr>
              <a:t> </a:t>
            </a:r>
            <a:r>
              <a:rPr lang="en-US" sz="2800" dirty="0" err="1">
                <a:solidFill>
                  <a:srgbClr val="000000"/>
                </a:solidFill>
              </a:rPr>
              <a:t>Gretsiyadagi</a:t>
            </a:r>
            <a:r>
              <a:rPr lang="en-US" sz="2800" dirty="0">
                <a:solidFill>
                  <a:srgbClr val="000000"/>
                </a:solidFill>
              </a:rPr>
              <a:t> </a:t>
            </a:r>
            <a:r>
              <a:rPr lang="en-US" sz="2800" dirty="0" err="1">
                <a:solidFill>
                  <a:srgbClr val="000000"/>
                </a:solidFill>
              </a:rPr>
              <a:t>tarbiyaviy</a:t>
            </a:r>
            <a:r>
              <a:rPr lang="en-US" sz="2800" dirty="0">
                <a:solidFill>
                  <a:srgbClr val="000000"/>
                </a:solidFill>
              </a:rPr>
              <a:t> </a:t>
            </a:r>
            <a:r>
              <a:rPr lang="en-US" sz="2800" dirty="0" err="1">
                <a:solidFill>
                  <a:srgbClr val="000000"/>
                </a:solidFill>
              </a:rPr>
              <a:t>ishlar</a:t>
            </a:r>
            <a:r>
              <a:rPr lang="en-US" sz="2800" dirty="0">
                <a:solidFill>
                  <a:srgbClr val="000000"/>
                </a:solidFill>
              </a:rPr>
              <a:t> </a:t>
            </a:r>
            <a:r>
              <a:rPr lang="en-US" sz="2800" dirty="0" err="1">
                <a:solidFill>
                  <a:srgbClr val="000000"/>
                </a:solidFill>
              </a:rPr>
              <a:t>shunisi</a:t>
            </a:r>
            <a:r>
              <a:rPr lang="en-US" sz="2800" dirty="0">
                <a:solidFill>
                  <a:srgbClr val="000000"/>
                </a:solidFill>
              </a:rPr>
              <a:t> </a:t>
            </a:r>
            <a:r>
              <a:rPr lang="en-US" sz="2800" dirty="0" err="1">
                <a:solidFill>
                  <a:srgbClr val="000000"/>
                </a:solidFill>
              </a:rPr>
              <a:t>bilan</a:t>
            </a:r>
            <a:r>
              <a:rPr lang="en-US" sz="2800" dirty="0">
                <a:solidFill>
                  <a:srgbClr val="000000"/>
                </a:solidFill>
              </a:rPr>
              <a:t> </a:t>
            </a:r>
            <a:r>
              <a:rPr lang="en-US" sz="2800" dirty="0" err="1">
                <a:solidFill>
                  <a:srgbClr val="000000"/>
                </a:solidFill>
              </a:rPr>
              <a:t>o’ziga</a:t>
            </a:r>
            <a:r>
              <a:rPr lang="en-US" sz="2800" dirty="0">
                <a:solidFill>
                  <a:srgbClr val="000000"/>
                </a:solidFill>
              </a:rPr>
              <a:t> </a:t>
            </a:r>
            <a:r>
              <a:rPr lang="en-US" sz="2800" dirty="0" err="1">
                <a:solidFill>
                  <a:srgbClr val="000000"/>
                </a:solidFill>
              </a:rPr>
              <a:t>xos</a:t>
            </a:r>
            <a:r>
              <a:rPr lang="en-US" sz="2800" dirty="0">
                <a:solidFill>
                  <a:srgbClr val="000000"/>
                </a:solidFill>
              </a:rPr>
              <a:t> </a:t>
            </a:r>
            <a:r>
              <a:rPr lang="en-US" sz="2800" dirty="0" err="1">
                <a:solidFill>
                  <a:srgbClr val="000000"/>
                </a:solidFill>
              </a:rPr>
              <a:t>ediki</a:t>
            </a:r>
            <a:r>
              <a:rPr lang="en-US" sz="2800" dirty="0">
                <a:solidFill>
                  <a:srgbClr val="000000"/>
                </a:solidFill>
              </a:rPr>
              <a:t>, </a:t>
            </a:r>
            <a:r>
              <a:rPr lang="en-US" sz="2800" dirty="0" err="1">
                <a:solidFill>
                  <a:srgbClr val="000000"/>
                </a:solidFill>
              </a:rPr>
              <a:t>unda</a:t>
            </a:r>
            <a:r>
              <a:rPr lang="en-US" sz="2800" dirty="0">
                <a:solidFill>
                  <a:srgbClr val="000000"/>
                </a:solidFill>
              </a:rPr>
              <a:t> </a:t>
            </a:r>
            <a:r>
              <a:rPr lang="en-US" sz="2800" dirty="0" err="1">
                <a:solidFill>
                  <a:srgbClr val="000000"/>
                </a:solidFill>
              </a:rPr>
              <a:t>bolani</a:t>
            </a:r>
            <a:r>
              <a:rPr lang="en-US" sz="2800" dirty="0">
                <a:solidFill>
                  <a:srgbClr val="000000"/>
                </a:solidFill>
              </a:rPr>
              <a:t> </a:t>
            </a:r>
            <a:r>
              <a:rPr lang="en-US" sz="2800" dirty="0" err="1" smtClean="0">
                <a:solidFill>
                  <a:srgbClr val="000000"/>
                </a:solidFill>
              </a:rPr>
              <a:t>nafaqat</a:t>
            </a:r>
            <a:r>
              <a:rPr lang="en-US" sz="2800" dirty="0">
                <a:solidFill>
                  <a:srgbClr val="000000"/>
                </a:solidFill>
              </a:rPr>
              <a:t> </a:t>
            </a:r>
            <a:r>
              <a:rPr lang="en-US" sz="2800" dirty="0" err="1" smtClean="0">
                <a:solidFill>
                  <a:srgbClr val="000000"/>
                </a:solidFill>
              </a:rPr>
              <a:t>jismoniy</a:t>
            </a:r>
            <a:r>
              <a:rPr lang="en-US" sz="2800" dirty="0" smtClean="0">
                <a:solidFill>
                  <a:srgbClr val="000000"/>
                </a:solidFill>
              </a:rPr>
              <a:t> </a:t>
            </a:r>
            <a:r>
              <a:rPr lang="en-US" sz="2800" dirty="0" err="1">
                <a:solidFill>
                  <a:srgbClr val="000000"/>
                </a:solidFill>
              </a:rPr>
              <a:t>chiniqtirishgina</a:t>
            </a:r>
            <a:r>
              <a:rPr lang="en-US" sz="2800" dirty="0">
                <a:solidFill>
                  <a:srgbClr val="000000"/>
                </a:solidFill>
              </a:rPr>
              <a:t> </a:t>
            </a:r>
            <a:r>
              <a:rPr lang="en-US" sz="2800" dirty="0" err="1">
                <a:solidFill>
                  <a:srgbClr val="000000"/>
                </a:solidFill>
              </a:rPr>
              <a:t>emas</a:t>
            </a:r>
            <a:r>
              <a:rPr lang="en-US" sz="2800" dirty="0">
                <a:solidFill>
                  <a:srgbClr val="000000"/>
                </a:solidFill>
              </a:rPr>
              <a:t>, </a:t>
            </a:r>
            <a:r>
              <a:rPr lang="en-US" sz="2800" dirty="0" err="1">
                <a:solidFill>
                  <a:srgbClr val="000000"/>
                </a:solidFill>
              </a:rPr>
              <a:t>balki</a:t>
            </a:r>
            <a:r>
              <a:rPr lang="en-US" sz="2800" dirty="0">
                <a:solidFill>
                  <a:srgbClr val="000000"/>
                </a:solidFill>
              </a:rPr>
              <a:t> </a:t>
            </a:r>
            <a:r>
              <a:rPr lang="en-US" sz="2800" dirty="0" err="1">
                <a:solidFill>
                  <a:srgbClr val="000000"/>
                </a:solidFill>
              </a:rPr>
              <a:t>ma’naviy</a:t>
            </a:r>
            <a:r>
              <a:rPr lang="en-US" sz="2800" dirty="0">
                <a:solidFill>
                  <a:srgbClr val="000000"/>
                </a:solidFill>
              </a:rPr>
              <a:t> </a:t>
            </a:r>
            <a:r>
              <a:rPr lang="en-US" sz="2800" dirty="0" err="1">
                <a:solidFill>
                  <a:srgbClr val="000000"/>
                </a:solidFill>
              </a:rPr>
              <a:t>tomondan</a:t>
            </a:r>
            <a:r>
              <a:rPr lang="en-US" sz="2800" dirty="0">
                <a:solidFill>
                  <a:srgbClr val="000000"/>
                </a:solidFill>
              </a:rPr>
              <a:t> ham </a:t>
            </a:r>
            <a:r>
              <a:rPr lang="en-US" sz="2800" dirty="0" err="1">
                <a:solidFill>
                  <a:srgbClr val="000000"/>
                </a:solidFill>
              </a:rPr>
              <a:t>barkamol</a:t>
            </a:r>
            <a:r>
              <a:rPr lang="en-US" sz="2800" dirty="0">
                <a:solidFill>
                  <a:srgbClr val="000000"/>
                </a:solidFill>
              </a:rPr>
              <a:t> </a:t>
            </a:r>
            <a:r>
              <a:rPr lang="en-US" sz="2800" dirty="0" err="1">
                <a:solidFill>
                  <a:srgbClr val="000000"/>
                </a:solidFill>
              </a:rPr>
              <a:t>bo’lishi</a:t>
            </a:r>
            <a:r>
              <a:rPr lang="en-US" sz="2800" dirty="0">
                <a:solidFill>
                  <a:srgbClr val="000000"/>
                </a:solidFill>
              </a:rPr>
              <a:t> </a:t>
            </a:r>
            <a:r>
              <a:rPr lang="en-US" sz="2800" dirty="0" err="1">
                <a:solidFill>
                  <a:srgbClr val="000000"/>
                </a:solidFill>
              </a:rPr>
              <a:t>nazavrda</a:t>
            </a:r>
            <a:r>
              <a:rPr lang="en-US" sz="2800" dirty="0">
                <a:solidFill>
                  <a:srgbClr val="000000"/>
                </a:solidFill>
              </a:rPr>
              <a:t> </a:t>
            </a:r>
            <a:r>
              <a:rPr lang="en-US" sz="2800" dirty="0" err="1" smtClean="0">
                <a:solidFill>
                  <a:srgbClr val="000000"/>
                </a:solidFill>
              </a:rPr>
              <a:t>tutiladi</a:t>
            </a:r>
            <a:r>
              <a:rPr lang="en-US" sz="2800" dirty="0" smtClean="0">
                <a:solidFill>
                  <a:srgbClr val="000000"/>
                </a:solidFill>
              </a:rPr>
              <a:t>. </a:t>
            </a:r>
            <a:r>
              <a:rPr lang="en-US" sz="2800" dirty="0" err="1" smtClean="0">
                <a:solidFill>
                  <a:srgbClr val="000000"/>
                </a:solidFill>
              </a:rPr>
              <a:t>Unda</a:t>
            </a:r>
            <a:r>
              <a:rPr lang="en-US" sz="2800" dirty="0" smtClean="0">
                <a:solidFill>
                  <a:srgbClr val="000000"/>
                </a:solidFill>
              </a:rPr>
              <a:t> </a:t>
            </a:r>
            <a:r>
              <a:rPr lang="en-US" sz="2800" dirty="0" err="1">
                <a:solidFill>
                  <a:srgbClr val="000000"/>
                </a:solidFill>
              </a:rPr>
              <a:t>asosan</a:t>
            </a:r>
            <a:r>
              <a:rPr lang="en-US" sz="2800" dirty="0">
                <a:solidFill>
                  <a:srgbClr val="000000"/>
                </a:solidFill>
              </a:rPr>
              <a:t> </a:t>
            </a:r>
            <a:r>
              <a:rPr lang="en-US" sz="2800" dirty="0" err="1">
                <a:solidFill>
                  <a:srgbClr val="000000"/>
                </a:solidFill>
              </a:rPr>
              <a:t>bolalarga</a:t>
            </a:r>
            <a:r>
              <a:rPr lang="en-US" sz="2800" dirty="0">
                <a:solidFill>
                  <a:srgbClr val="000000"/>
                </a:solidFill>
              </a:rPr>
              <a:t> </a:t>
            </a:r>
            <a:r>
              <a:rPr lang="en-US" sz="2800" dirty="0" err="1">
                <a:solidFill>
                  <a:srgbClr val="000000"/>
                </a:solidFill>
              </a:rPr>
              <a:t>musiqa</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ashula</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diniy</a:t>
            </a:r>
            <a:r>
              <a:rPr lang="en-US" sz="2800" dirty="0">
                <a:solidFill>
                  <a:srgbClr val="000000"/>
                </a:solidFill>
              </a:rPr>
              <a:t> </a:t>
            </a:r>
            <a:r>
              <a:rPr lang="en-US" sz="2800" dirty="0" err="1" smtClean="0">
                <a:solidFill>
                  <a:srgbClr val="000000"/>
                </a:solidFill>
              </a:rPr>
              <a:t>raqslar</a:t>
            </a:r>
            <a:r>
              <a:rPr lang="en-US" sz="2800" dirty="0">
                <a:solidFill>
                  <a:srgbClr val="000000"/>
                </a:solidFill>
              </a:rPr>
              <a:t> </a:t>
            </a:r>
            <a:r>
              <a:rPr lang="en-US" sz="2800" dirty="0" smtClean="0">
                <a:solidFill>
                  <a:srgbClr val="000000"/>
                </a:solidFill>
              </a:rPr>
              <a:t>ham </a:t>
            </a:r>
            <a:r>
              <a:rPr lang="en-US" sz="2800" dirty="0" err="1">
                <a:solidFill>
                  <a:srgbClr val="000000"/>
                </a:solidFill>
              </a:rPr>
              <a:t>o’rgatilgan</a:t>
            </a:r>
            <a:r>
              <a:rPr lang="en-US" sz="2800" dirty="0">
                <a:solidFill>
                  <a:srgbClr val="000000"/>
                </a:solidFill>
              </a:rPr>
              <a:t>. Bu </a:t>
            </a:r>
            <a:r>
              <a:rPr lang="en-US" sz="2800" dirty="0" err="1" smtClean="0">
                <a:solidFill>
                  <a:srgbClr val="000000"/>
                </a:solidFill>
              </a:rPr>
              <a:t>mashg’ulotlarning</a:t>
            </a:r>
            <a:r>
              <a:rPr lang="en-US" sz="2800" dirty="0">
                <a:solidFill>
                  <a:srgbClr val="000000"/>
                </a:solidFill>
              </a:rPr>
              <a:t> </a:t>
            </a:r>
            <a:r>
              <a:rPr lang="en-US" sz="2800" dirty="0" err="1" smtClean="0">
                <a:solidFill>
                  <a:srgbClr val="000000"/>
                </a:solidFill>
              </a:rPr>
              <a:t>mazmuni</a:t>
            </a:r>
            <a:r>
              <a:rPr lang="en-US" sz="2800" dirty="0" smtClean="0">
                <a:solidFill>
                  <a:srgbClr val="000000"/>
                </a:solidFill>
              </a:rPr>
              <a:t> </a:t>
            </a:r>
            <a:r>
              <a:rPr lang="en-US" sz="2800" dirty="0" err="1">
                <a:solidFill>
                  <a:srgbClr val="000000"/>
                </a:solidFill>
              </a:rPr>
              <a:t>jangovar</a:t>
            </a:r>
            <a:r>
              <a:rPr lang="en-US" sz="2800" dirty="0">
                <a:solidFill>
                  <a:srgbClr val="000000"/>
                </a:solidFill>
              </a:rPr>
              <a:t> </a:t>
            </a:r>
            <a:r>
              <a:rPr lang="en-US" sz="2800" dirty="0" err="1">
                <a:solidFill>
                  <a:srgbClr val="000000"/>
                </a:solidFill>
              </a:rPr>
              <a:t>hamda</a:t>
            </a:r>
            <a:r>
              <a:rPr lang="en-US" sz="2800" dirty="0">
                <a:solidFill>
                  <a:srgbClr val="000000"/>
                </a:solidFill>
              </a:rPr>
              <a:t> </a:t>
            </a:r>
            <a:r>
              <a:rPr lang="en-US" sz="2800" dirty="0" err="1">
                <a:solidFill>
                  <a:srgbClr val="000000"/>
                </a:solidFill>
              </a:rPr>
              <a:t>harbiy</a:t>
            </a:r>
            <a:r>
              <a:rPr lang="en-US" sz="2800" dirty="0">
                <a:solidFill>
                  <a:srgbClr val="000000"/>
                </a:solidFill>
              </a:rPr>
              <a:t> </a:t>
            </a:r>
            <a:r>
              <a:rPr lang="en-US" sz="2800" dirty="0" err="1">
                <a:solidFill>
                  <a:srgbClr val="000000"/>
                </a:solidFill>
              </a:rPr>
              <a:t>tusda</a:t>
            </a:r>
            <a:r>
              <a:rPr lang="en-US" sz="2800" dirty="0">
                <a:solidFill>
                  <a:srgbClr val="000000"/>
                </a:solidFill>
              </a:rPr>
              <a:t> </a:t>
            </a:r>
            <a:r>
              <a:rPr lang="en-US" sz="2800" dirty="0" err="1">
                <a:solidFill>
                  <a:srgbClr val="000000"/>
                </a:solidFill>
              </a:rPr>
              <a:t>bo’lgan</a:t>
            </a:r>
            <a:r>
              <a:rPr lang="en-US" sz="2800" dirty="0">
                <a:solidFill>
                  <a:srgbClr val="000000"/>
                </a:solidFill>
              </a:rPr>
              <a:t>.</a:t>
            </a:r>
            <a:endParaRPr lang="ru-RU" sz="2800" dirty="0">
              <a:solidFill>
                <a:srgbClr val="000000"/>
              </a:solidFill>
            </a:endParaRPr>
          </a:p>
        </p:txBody>
      </p:sp>
      <p:pic>
        <p:nvPicPr>
          <p:cNvPr id="2050" name="Picture 2" descr="D:\My Documents (Maruf)\UUOOI 2017 LECTURES\LECTURES redit\24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3789040"/>
            <a:ext cx="5184576" cy="291200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My Documents (Maruf)\UUOOI 2017 LECTURES\LECTURES redit\Douris_Man_with_wax_table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352" y="4051327"/>
            <a:ext cx="2314766" cy="2387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94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arn(inVertical)">
                                      <p:cBhvr>
                                        <p:cTn id="14"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92696"/>
            <a:ext cx="8305800" cy="1143000"/>
          </a:xfrm>
        </p:spPr>
        <p:txBody>
          <a:bodyPr>
            <a:noAutofit/>
          </a:bodyPr>
          <a:lstStyle/>
          <a:p>
            <a:r>
              <a:rPr lang="en-US" sz="3200" dirty="0"/>
              <a:t>2. </a:t>
            </a:r>
            <a:r>
              <a:rPr lang="en-US" sz="3200" dirty="0" err="1"/>
              <a:t>Qadimgi</a:t>
            </a:r>
            <a:r>
              <a:rPr lang="en-US" sz="3200" dirty="0"/>
              <a:t> </a:t>
            </a:r>
            <a:r>
              <a:rPr lang="en-US" sz="3200" dirty="0" err="1"/>
              <a:t>yunon</a:t>
            </a:r>
            <a:r>
              <a:rPr lang="en-US" sz="3200" dirty="0"/>
              <a:t> </a:t>
            </a:r>
            <a:r>
              <a:rPr lang="en-US" sz="3200" dirty="0" err="1"/>
              <a:t>va</a:t>
            </a:r>
            <a:r>
              <a:rPr lang="en-US" sz="3200" dirty="0"/>
              <a:t> rim </a:t>
            </a:r>
            <a:r>
              <a:rPr lang="en-US" sz="3200" dirty="0" err="1"/>
              <a:t>faylasuflarining</a:t>
            </a:r>
            <a:r>
              <a:rPr lang="en-US" sz="3200" dirty="0"/>
              <a:t> </a:t>
            </a:r>
            <a:r>
              <a:rPr lang="en-US" sz="3200" dirty="0" err="1"/>
              <a:t>tarbiya</a:t>
            </a:r>
            <a:r>
              <a:rPr lang="en-US" sz="3200" dirty="0"/>
              <a:t> </a:t>
            </a:r>
            <a:r>
              <a:rPr lang="en-US" sz="3200" dirty="0" err="1"/>
              <a:t>to’g’risidagi</a:t>
            </a:r>
            <a:r>
              <a:rPr lang="en-US" sz="3200" dirty="0"/>
              <a:t> </a:t>
            </a:r>
            <a:r>
              <a:rPr lang="en-US" sz="3200" dirty="0" err="1"/>
              <a:t>fikrlari</a:t>
            </a:r>
            <a:endParaRPr lang="ru-RU" sz="2800" dirty="0"/>
          </a:p>
        </p:txBody>
      </p:sp>
      <p:sp>
        <p:nvSpPr>
          <p:cNvPr id="3" name="Заголовок 1"/>
          <p:cNvSpPr txBox="1">
            <a:spLocks/>
          </p:cNvSpPr>
          <p:nvPr/>
        </p:nvSpPr>
        <p:spPr>
          <a:xfrm>
            <a:off x="337383" y="3284984"/>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2800" b="1" i="1" dirty="0" err="1">
                <a:solidFill>
                  <a:srgbClr val="000000"/>
                </a:solidFill>
              </a:rPr>
              <a:t>Sokrat</a:t>
            </a:r>
            <a:r>
              <a:rPr lang="en-US" sz="2800" i="1" dirty="0">
                <a:solidFill>
                  <a:srgbClr val="000000"/>
                </a:solidFill>
              </a:rPr>
              <a:t> </a:t>
            </a:r>
            <a:r>
              <a:rPr lang="en-US" sz="2800" dirty="0">
                <a:solidFill>
                  <a:srgbClr val="000000"/>
                </a:solidFill>
              </a:rPr>
              <a:t>(</a:t>
            </a:r>
            <a:r>
              <a:rPr lang="en-US" sz="2800" dirty="0" err="1">
                <a:solidFill>
                  <a:srgbClr val="000000"/>
                </a:solidFill>
              </a:rPr>
              <a:t>eramizdan</a:t>
            </a:r>
            <a:r>
              <a:rPr lang="en-US" sz="2800" dirty="0">
                <a:solidFill>
                  <a:srgbClr val="000000"/>
                </a:solidFill>
              </a:rPr>
              <a:t> </a:t>
            </a:r>
            <a:r>
              <a:rPr lang="en-US" sz="2800" dirty="0" err="1">
                <a:solidFill>
                  <a:srgbClr val="000000"/>
                </a:solidFill>
              </a:rPr>
              <a:t>avvalgi</a:t>
            </a:r>
            <a:r>
              <a:rPr lang="en-US" sz="2800" dirty="0">
                <a:solidFill>
                  <a:srgbClr val="000000"/>
                </a:solidFill>
              </a:rPr>
              <a:t> </a:t>
            </a:r>
            <a:r>
              <a:rPr lang="en-US" sz="2800" dirty="0" err="1">
                <a:solidFill>
                  <a:srgbClr val="000000"/>
                </a:solidFill>
              </a:rPr>
              <a:t>ryo-eeo</a:t>
            </a:r>
            <a:r>
              <a:rPr lang="en-US" sz="2800" dirty="0">
                <a:solidFill>
                  <a:srgbClr val="000000"/>
                </a:solidFill>
              </a:rPr>
              <a:t> </a:t>
            </a:r>
            <a:r>
              <a:rPr lang="en-US" sz="2800" dirty="0" err="1">
                <a:solidFill>
                  <a:srgbClr val="000000"/>
                </a:solidFill>
              </a:rPr>
              <a:t>yillari</a:t>
            </a:r>
            <a:r>
              <a:rPr lang="en-US" sz="2800" dirty="0">
                <a:solidFill>
                  <a:srgbClr val="000000"/>
                </a:solidFill>
              </a:rPr>
              <a:t>) </a:t>
            </a:r>
            <a:r>
              <a:rPr lang="en-US" sz="2800" dirty="0" err="1">
                <a:solidFill>
                  <a:srgbClr val="000000"/>
                </a:solidFill>
              </a:rPr>
              <a:t>o’zining</a:t>
            </a:r>
            <a:r>
              <a:rPr lang="en-US" sz="2800" dirty="0">
                <a:solidFill>
                  <a:srgbClr val="000000"/>
                </a:solidFill>
              </a:rPr>
              <a:t> </a:t>
            </a:r>
            <a:r>
              <a:rPr lang="en-US" sz="2800" dirty="0" err="1">
                <a:solidFill>
                  <a:srgbClr val="000000"/>
                </a:solidFill>
              </a:rPr>
              <a:t>demokratik</a:t>
            </a:r>
            <a:r>
              <a:rPr lang="en-US" sz="2800" dirty="0">
                <a:solidFill>
                  <a:srgbClr val="000000"/>
                </a:solidFill>
              </a:rPr>
              <a:t> </a:t>
            </a:r>
            <a:r>
              <a:rPr lang="en-US" sz="2800" dirty="0" err="1">
                <a:solidFill>
                  <a:srgbClr val="000000"/>
                </a:solidFill>
              </a:rPr>
              <a:t>ijtimoiy</a:t>
            </a:r>
            <a:r>
              <a:rPr lang="en-US" sz="2800" dirty="0">
                <a:solidFill>
                  <a:srgbClr val="000000"/>
                </a:solidFill>
              </a:rPr>
              <a:t> </a:t>
            </a:r>
            <a:r>
              <a:rPr lang="en-US" sz="2800" dirty="0" err="1" smtClean="0">
                <a:solidFill>
                  <a:srgbClr val="000000"/>
                </a:solidFill>
              </a:rPr>
              <a:t>chiqishiga</a:t>
            </a:r>
            <a:r>
              <a:rPr lang="en-US" sz="2800" dirty="0">
                <a:solidFill>
                  <a:srgbClr val="000000"/>
                </a:solidFill>
              </a:rPr>
              <a:t> </a:t>
            </a:r>
            <a:r>
              <a:rPr lang="en-US" sz="2800" dirty="0" err="1" smtClean="0">
                <a:solidFill>
                  <a:srgbClr val="000000"/>
                </a:solidFill>
              </a:rPr>
              <a:t>qaramay</a:t>
            </a:r>
            <a:r>
              <a:rPr lang="en-US" sz="2800" dirty="0">
                <a:solidFill>
                  <a:srgbClr val="000000"/>
                </a:solidFill>
              </a:rPr>
              <a:t>, </a:t>
            </a:r>
            <a:r>
              <a:rPr lang="en-US" sz="2800" dirty="0" err="1">
                <a:solidFill>
                  <a:srgbClr val="000000"/>
                </a:solidFill>
              </a:rPr>
              <a:t>konservativ</a:t>
            </a:r>
            <a:r>
              <a:rPr lang="en-US" sz="2800" dirty="0">
                <a:solidFill>
                  <a:srgbClr val="000000"/>
                </a:solidFill>
              </a:rPr>
              <a:t> </a:t>
            </a:r>
            <a:r>
              <a:rPr lang="en-US" sz="2800" dirty="0" err="1">
                <a:solidFill>
                  <a:srgbClr val="000000"/>
                </a:solidFill>
              </a:rPr>
              <a:t>zamindor</a:t>
            </a:r>
            <a:r>
              <a:rPr lang="en-US" sz="2800" dirty="0">
                <a:solidFill>
                  <a:srgbClr val="000000"/>
                </a:solidFill>
              </a:rPr>
              <a:t> </a:t>
            </a:r>
            <a:r>
              <a:rPr lang="en-US" sz="2800" dirty="0" err="1">
                <a:solidFill>
                  <a:srgbClr val="000000"/>
                </a:solidFill>
              </a:rPr>
              <a:t>aristokratlarning</a:t>
            </a:r>
            <a:r>
              <a:rPr lang="en-US" sz="2800" dirty="0">
                <a:solidFill>
                  <a:srgbClr val="000000"/>
                </a:solidFill>
              </a:rPr>
              <a:t> </a:t>
            </a:r>
            <a:r>
              <a:rPr lang="en-US" sz="2800" dirty="0" err="1">
                <a:solidFill>
                  <a:srgbClr val="000000"/>
                </a:solidFill>
              </a:rPr>
              <a:t>ideologi</a:t>
            </a:r>
            <a:r>
              <a:rPr lang="en-US" sz="2800" dirty="0">
                <a:solidFill>
                  <a:srgbClr val="000000"/>
                </a:solidFill>
              </a:rPr>
              <a:t> </a:t>
            </a:r>
            <a:r>
              <a:rPr lang="en-US" sz="2800" dirty="0" err="1">
                <a:solidFill>
                  <a:srgbClr val="000000"/>
                </a:solidFill>
              </a:rPr>
              <a:t>edi</a:t>
            </a:r>
            <a:r>
              <a:rPr lang="en-US" sz="2800" dirty="0">
                <a:solidFill>
                  <a:srgbClr val="000000"/>
                </a:solidFill>
              </a:rPr>
              <a:t>. Bu </a:t>
            </a:r>
            <a:r>
              <a:rPr lang="en-US" sz="2800" dirty="0" err="1">
                <a:solidFill>
                  <a:srgbClr val="000000"/>
                </a:solidFill>
              </a:rPr>
              <a:t>uning</a:t>
            </a:r>
            <a:r>
              <a:rPr lang="en-US" sz="2800" dirty="0">
                <a:solidFill>
                  <a:srgbClr val="000000"/>
                </a:solidFill>
              </a:rPr>
              <a:t> </a:t>
            </a:r>
            <a:r>
              <a:rPr lang="en-US" sz="2800" dirty="0" err="1">
                <a:solidFill>
                  <a:srgbClr val="000000"/>
                </a:solidFill>
              </a:rPr>
              <a:t>falsafiy</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pedagogik</a:t>
            </a:r>
            <a:r>
              <a:rPr lang="en-US" sz="2800" dirty="0">
                <a:solidFill>
                  <a:srgbClr val="000000"/>
                </a:solidFill>
              </a:rPr>
              <a:t> </a:t>
            </a:r>
            <a:r>
              <a:rPr lang="en-US" sz="2800" dirty="0" err="1" smtClean="0">
                <a:solidFill>
                  <a:srgbClr val="000000"/>
                </a:solidFill>
              </a:rPr>
              <a:t>qarashlarida</a:t>
            </a:r>
            <a:r>
              <a:rPr lang="en-US" sz="2800" dirty="0" smtClean="0">
                <a:solidFill>
                  <a:srgbClr val="000000"/>
                </a:solidFill>
              </a:rPr>
              <a:t> </a:t>
            </a:r>
            <a:r>
              <a:rPr lang="en-US" sz="2800" dirty="0" err="1">
                <a:solidFill>
                  <a:srgbClr val="000000"/>
                </a:solidFill>
              </a:rPr>
              <a:t>tarbiyadan</a:t>
            </a:r>
            <a:r>
              <a:rPr lang="en-US" sz="2800" dirty="0">
                <a:solidFill>
                  <a:srgbClr val="000000"/>
                </a:solidFill>
              </a:rPr>
              <a:t> </a:t>
            </a:r>
            <a:r>
              <a:rPr lang="en-US" sz="2800" dirty="0" err="1">
                <a:solidFill>
                  <a:srgbClr val="000000"/>
                </a:solidFill>
              </a:rPr>
              <a:t>kutilgan</a:t>
            </a:r>
            <a:r>
              <a:rPr lang="en-US" sz="2800" dirty="0">
                <a:solidFill>
                  <a:srgbClr val="000000"/>
                </a:solidFill>
              </a:rPr>
              <a:t> </a:t>
            </a:r>
            <a:r>
              <a:rPr lang="en-US" sz="2800" dirty="0" err="1">
                <a:solidFill>
                  <a:srgbClr val="000000"/>
                </a:solidFill>
              </a:rPr>
              <a:t>maqsad</a:t>
            </a:r>
            <a:r>
              <a:rPr lang="en-US" sz="2800" dirty="0">
                <a:solidFill>
                  <a:srgbClr val="000000"/>
                </a:solidFill>
              </a:rPr>
              <a:t>, </a:t>
            </a:r>
            <a:r>
              <a:rPr lang="en-US" sz="2800" dirty="0" err="1">
                <a:solidFill>
                  <a:srgbClr val="000000"/>
                </a:solidFill>
              </a:rPr>
              <a:t>tabiatni</a:t>
            </a:r>
            <a:r>
              <a:rPr lang="en-US" sz="2800" dirty="0">
                <a:solidFill>
                  <a:srgbClr val="000000"/>
                </a:solidFill>
              </a:rPr>
              <a:t> </a:t>
            </a:r>
            <a:r>
              <a:rPr lang="en-US" sz="2800" dirty="0" err="1">
                <a:solidFill>
                  <a:srgbClr val="000000"/>
                </a:solidFill>
              </a:rPr>
              <a:t>o’rganish</a:t>
            </a:r>
            <a:r>
              <a:rPr lang="en-US" sz="2800" dirty="0">
                <a:solidFill>
                  <a:srgbClr val="000000"/>
                </a:solidFill>
              </a:rPr>
              <a:t> </a:t>
            </a:r>
            <a:r>
              <a:rPr lang="en-US" sz="2800" dirty="0" err="1">
                <a:solidFill>
                  <a:srgbClr val="000000"/>
                </a:solidFill>
              </a:rPr>
              <a:t>bo’lmay</a:t>
            </a:r>
            <a:r>
              <a:rPr lang="en-US" sz="2800" dirty="0">
                <a:solidFill>
                  <a:srgbClr val="000000"/>
                </a:solidFill>
              </a:rPr>
              <a:t>, </a:t>
            </a:r>
            <a:r>
              <a:rPr lang="en-US" sz="2800" dirty="0" err="1">
                <a:solidFill>
                  <a:srgbClr val="000000"/>
                </a:solidFill>
              </a:rPr>
              <a:t>balki</a:t>
            </a:r>
            <a:r>
              <a:rPr lang="en-US" sz="2800" dirty="0">
                <a:solidFill>
                  <a:srgbClr val="000000"/>
                </a:solidFill>
              </a:rPr>
              <a:t> </a:t>
            </a:r>
            <a:r>
              <a:rPr lang="en-US" sz="2800" dirty="0" err="1">
                <a:solidFill>
                  <a:srgbClr val="000000"/>
                </a:solidFill>
              </a:rPr>
              <a:t>kishining</a:t>
            </a:r>
            <a:r>
              <a:rPr lang="en-US" sz="2800" dirty="0">
                <a:solidFill>
                  <a:srgbClr val="000000"/>
                </a:solidFill>
              </a:rPr>
              <a:t> </a:t>
            </a:r>
            <a:r>
              <a:rPr lang="en-US" sz="2800" dirty="0" err="1">
                <a:solidFill>
                  <a:srgbClr val="000000"/>
                </a:solidFill>
              </a:rPr>
              <a:t>bilib</a:t>
            </a:r>
            <a:r>
              <a:rPr lang="en-US" sz="2800" dirty="0">
                <a:solidFill>
                  <a:srgbClr val="000000"/>
                </a:solidFill>
              </a:rPr>
              <a:t> </a:t>
            </a:r>
            <a:r>
              <a:rPr lang="en-US" sz="2800" dirty="0" err="1" smtClean="0">
                <a:solidFill>
                  <a:srgbClr val="000000"/>
                </a:solidFill>
              </a:rPr>
              <a:t>olishi</a:t>
            </a:r>
            <a:r>
              <a:rPr lang="en-US" sz="2800" dirty="0" smtClean="0">
                <a:solidFill>
                  <a:srgbClr val="000000"/>
                </a:solidFill>
              </a:rPr>
              <a:t>, </a:t>
            </a:r>
            <a:r>
              <a:rPr lang="en-US" sz="2800" dirty="0" err="1" smtClean="0">
                <a:solidFill>
                  <a:srgbClr val="000000"/>
                </a:solidFill>
              </a:rPr>
              <a:t>axloqni</a:t>
            </a:r>
            <a:r>
              <a:rPr lang="en-US" sz="2800" dirty="0" smtClean="0">
                <a:solidFill>
                  <a:srgbClr val="000000"/>
                </a:solidFill>
              </a:rPr>
              <a:t> </a:t>
            </a:r>
            <a:r>
              <a:rPr lang="en-US" sz="2800" dirty="0" err="1">
                <a:solidFill>
                  <a:srgbClr val="000000"/>
                </a:solidFill>
              </a:rPr>
              <a:t>kamol</a:t>
            </a:r>
            <a:r>
              <a:rPr lang="en-US" sz="2800" dirty="0">
                <a:solidFill>
                  <a:srgbClr val="000000"/>
                </a:solidFill>
              </a:rPr>
              <a:t> </a:t>
            </a:r>
            <a:r>
              <a:rPr lang="en-US" sz="2800" dirty="0" err="1">
                <a:solidFill>
                  <a:srgbClr val="000000"/>
                </a:solidFill>
              </a:rPr>
              <a:t>toptirish</a:t>
            </a:r>
            <a:r>
              <a:rPr lang="en-US" sz="2800" dirty="0">
                <a:solidFill>
                  <a:srgbClr val="000000"/>
                </a:solidFill>
              </a:rPr>
              <a:t> </a:t>
            </a:r>
            <a:r>
              <a:rPr lang="en-US" sz="2800" dirty="0" err="1">
                <a:solidFill>
                  <a:srgbClr val="000000"/>
                </a:solidFill>
              </a:rPr>
              <a:t>bo’lmog’i</a:t>
            </a:r>
            <a:r>
              <a:rPr lang="en-US" sz="2800" dirty="0">
                <a:solidFill>
                  <a:srgbClr val="000000"/>
                </a:solidFill>
              </a:rPr>
              <a:t> </a:t>
            </a:r>
            <a:r>
              <a:rPr lang="en-US" sz="2800" dirty="0" err="1">
                <a:solidFill>
                  <a:srgbClr val="000000"/>
                </a:solidFill>
              </a:rPr>
              <a:t>lozim</a:t>
            </a:r>
            <a:r>
              <a:rPr lang="en-US" sz="2800" dirty="0">
                <a:solidFill>
                  <a:srgbClr val="000000"/>
                </a:solidFill>
              </a:rPr>
              <a:t>.</a:t>
            </a:r>
            <a:endParaRPr lang="ru-RU" sz="2400" dirty="0">
              <a:solidFill>
                <a:srgbClr val="000000"/>
              </a:solidFill>
            </a:endParaRPr>
          </a:p>
        </p:txBody>
      </p:sp>
      <p:pic>
        <p:nvPicPr>
          <p:cNvPr id="3074" name="Picture 2" descr="D:\My Documents (Maruf)\UUOOI 2017 LECTURES\LECTURES redit\og-socrates-25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6250" y="4458994"/>
            <a:ext cx="4571713" cy="2351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249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284984"/>
            <a:ext cx="8305800" cy="1143000"/>
          </a:xfrm>
        </p:spPr>
        <p:txBody>
          <a:bodyPr>
            <a:noAutofit/>
          </a:bodyPr>
          <a:lstStyle/>
          <a:p>
            <a:r>
              <a:rPr lang="sv-SE" sz="2800" dirty="0">
                <a:solidFill>
                  <a:srgbClr val="000000"/>
                </a:solidFill>
              </a:rPr>
              <a:t>Qadimgi Gretsiyaning faylasuflaridan </a:t>
            </a:r>
            <a:r>
              <a:rPr lang="sv-SE" sz="2800" b="1" i="1" dirty="0">
                <a:solidFill>
                  <a:srgbClr val="000000"/>
                </a:solidFill>
              </a:rPr>
              <a:t>Platon</a:t>
            </a:r>
            <a:r>
              <a:rPr lang="sv-SE" sz="2800" i="1" dirty="0">
                <a:solidFill>
                  <a:srgbClr val="000000"/>
                </a:solidFill>
              </a:rPr>
              <a:t> </a:t>
            </a:r>
            <a:r>
              <a:rPr lang="sv-SE" sz="2800" dirty="0">
                <a:solidFill>
                  <a:srgbClr val="000000"/>
                </a:solidFill>
              </a:rPr>
              <a:t>eramizdan ilgari </a:t>
            </a:r>
            <a:r>
              <a:rPr lang="sv-SE" sz="2800" dirty="0" smtClean="0">
                <a:solidFill>
                  <a:srgbClr val="000000"/>
                </a:solidFill>
              </a:rPr>
              <a:t>idealist</a:t>
            </a:r>
            <a:r>
              <a:rPr lang="sv-SE" sz="2800" dirty="0">
                <a:solidFill>
                  <a:srgbClr val="000000"/>
                </a:solidFill>
              </a:rPr>
              <a:t> </a:t>
            </a:r>
            <a:r>
              <a:rPr lang="en-US" sz="2800" dirty="0" err="1" smtClean="0">
                <a:solidFill>
                  <a:srgbClr val="000000"/>
                </a:solidFill>
              </a:rPr>
              <a:t>faylasuf</a:t>
            </a:r>
            <a:r>
              <a:rPr lang="en-US" sz="2800" dirty="0" smtClean="0">
                <a:solidFill>
                  <a:srgbClr val="000000"/>
                </a:solidFill>
              </a:rPr>
              <a:t> </a:t>
            </a:r>
            <a:r>
              <a:rPr lang="en-US" sz="2800" dirty="0" err="1">
                <a:solidFill>
                  <a:srgbClr val="000000"/>
                </a:solidFill>
              </a:rPr>
              <a:t>Sokratning</a:t>
            </a:r>
            <a:r>
              <a:rPr lang="en-US" sz="2800" dirty="0">
                <a:solidFill>
                  <a:srgbClr val="000000"/>
                </a:solidFill>
              </a:rPr>
              <a:t> </a:t>
            </a:r>
            <a:r>
              <a:rPr lang="en-US" sz="2800" dirty="0" err="1">
                <a:solidFill>
                  <a:srgbClr val="000000"/>
                </a:solidFill>
              </a:rPr>
              <a:t>shogirdi</a:t>
            </a:r>
            <a:r>
              <a:rPr lang="en-US" sz="2800" dirty="0">
                <a:solidFill>
                  <a:srgbClr val="000000"/>
                </a:solidFill>
              </a:rPr>
              <a:t>, </a:t>
            </a:r>
            <a:r>
              <a:rPr lang="en-US" sz="2800" dirty="0" err="1" smtClean="0">
                <a:solidFill>
                  <a:srgbClr val="000000"/>
                </a:solidFill>
              </a:rPr>
              <a:t>obyektiv</a:t>
            </a:r>
            <a:r>
              <a:rPr lang="en-US" sz="2800" dirty="0">
                <a:solidFill>
                  <a:srgbClr val="000000"/>
                </a:solidFill>
              </a:rPr>
              <a:t> </a:t>
            </a:r>
            <a:r>
              <a:rPr lang="en-US" sz="2800" dirty="0" err="1" smtClean="0">
                <a:solidFill>
                  <a:srgbClr val="000000"/>
                </a:solidFill>
              </a:rPr>
              <a:t>idealizm</a:t>
            </a:r>
            <a:r>
              <a:rPr lang="en-US" sz="2800" dirty="0" smtClean="0">
                <a:solidFill>
                  <a:srgbClr val="000000"/>
                </a:solidFill>
              </a:rPr>
              <a:t> </a:t>
            </a:r>
            <a:r>
              <a:rPr lang="en-US" sz="2800" dirty="0" err="1">
                <a:solidFill>
                  <a:srgbClr val="000000"/>
                </a:solidFill>
              </a:rPr>
              <a:t>nazariyasining</a:t>
            </a:r>
            <a:r>
              <a:rPr lang="en-US" sz="2800" dirty="0">
                <a:solidFill>
                  <a:srgbClr val="000000"/>
                </a:solidFill>
              </a:rPr>
              <a:t> </a:t>
            </a:r>
            <a:r>
              <a:rPr lang="en-US" sz="2800" dirty="0" err="1">
                <a:solidFill>
                  <a:srgbClr val="000000"/>
                </a:solidFill>
              </a:rPr>
              <a:t>asoschisi</a:t>
            </a:r>
            <a:r>
              <a:rPr lang="en-US" sz="2800" dirty="0">
                <a:solidFill>
                  <a:srgbClr val="000000"/>
                </a:solidFill>
              </a:rPr>
              <a:t> </a:t>
            </a:r>
            <a:r>
              <a:rPr lang="en-US" sz="2800" dirty="0" err="1">
                <a:solidFill>
                  <a:srgbClr val="000000"/>
                </a:solidFill>
              </a:rPr>
              <a:t>edi</a:t>
            </a:r>
            <a:r>
              <a:rPr lang="en-US" sz="2800" dirty="0">
                <a:solidFill>
                  <a:srgbClr val="000000"/>
                </a:solidFill>
              </a:rPr>
              <a:t>. U </a:t>
            </a:r>
            <a:r>
              <a:rPr lang="en-US" sz="2800" dirty="0" smtClean="0">
                <a:solidFill>
                  <a:srgbClr val="000000"/>
                </a:solidFill>
              </a:rPr>
              <a:t>(</a:t>
            </a:r>
            <a:r>
              <a:rPr lang="en-US" sz="2800" dirty="0" err="1" smtClean="0">
                <a:solidFill>
                  <a:srgbClr val="000000"/>
                </a:solidFill>
              </a:rPr>
              <a:t>g’oyalar</a:t>
            </a:r>
            <a:r>
              <a:rPr lang="en-US" sz="2800" dirty="0" smtClean="0">
                <a:solidFill>
                  <a:srgbClr val="000000"/>
                </a:solidFill>
              </a:rPr>
              <a:t> </a:t>
            </a:r>
            <a:r>
              <a:rPr lang="en-US" sz="2800" dirty="0" err="1" smtClean="0">
                <a:solidFill>
                  <a:srgbClr val="000000"/>
                </a:solidFill>
              </a:rPr>
              <a:t>dunyosi</a:t>
            </a:r>
            <a:r>
              <a:rPr lang="en-US" sz="2800" dirty="0">
                <a:solidFill>
                  <a:srgbClr val="000000"/>
                </a:solidFill>
              </a:rPr>
              <a:t>)</a:t>
            </a:r>
            <a:r>
              <a:rPr lang="en-US" sz="2800" dirty="0">
                <a:solidFill>
                  <a:srgbClr val="000000"/>
                </a:solidFill>
              </a:rPr>
              <a:t/>
            </a:r>
            <a:br>
              <a:rPr lang="en-US" sz="2800" dirty="0">
                <a:solidFill>
                  <a:srgbClr val="000000"/>
                </a:solidFill>
              </a:rPr>
            </a:br>
            <a:r>
              <a:rPr lang="en-US" sz="2800" dirty="0" err="1">
                <a:solidFill>
                  <a:srgbClr val="000000"/>
                </a:solidFill>
              </a:rPr>
              <a:t>birlamchi</a:t>
            </a:r>
            <a:r>
              <a:rPr lang="en-US" sz="2800" dirty="0">
                <a:solidFill>
                  <a:srgbClr val="000000"/>
                </a:solidFill>
              </a:rPr>
              <a:t>, his </a:t>
            </a:r>
            <a:r>
              <a:rPr lang="en-US" sz="2800" dirty="0" err="1">
                <a:solidFill>
                  <a:srgbClr val="000000"/>
                </a:solidFill>
              </a:rPr>
              <a:t>qiluvchi</a:t>
            </a:r>
            <a:r>
              <a:rPr lang="en-US" sz="2800" dirty="0">
                <a:solidFill>
                  <a:srgbClr val="000000"/>
                </a:solidFill>
              </a:rPr>
              <a:t> </a:t>
            </a:r>
            <a:r>
              <a:rPr lang="en-US" sz="2800" dirty="0" err="1">
                <a:solidFill>
                  <a:srgbClr val="000000"/>
                </a:solidFill>
              </a:rPr>
              <a:t>narsalar</a:t>
            </a:r>
            <a:r>
              <a:rPr lang="en-US" sz="2800" dirty="0">
                <a:solidFill>
                  <a:srgbClr val="000000"/>
                </a:solidFill>
              </a:rPr>
              <a:t> </a:t>
            </a:r>
            <a:r>
              <a:rPr lang="en-US" sz="2800" dirty="0" err="1">
                <a:solidFill>
                  <a:srgbClr val="000000"/>
                </a:solidFill>
              </a:rPr>
              <a:t>dunyosi</a:t>
            </a:r>
            <a:r>
              <a:rPr lang="en-US" sz="2800" dirty="0">
                <a:solidFill>
                  <a:srgbClr val="000000"/>
                </a:solidFill>
              </a:rPr>
              <a:t> </a:t>
            </a:r>
            <a:r>
              <a:rPr lang="en-US" sz="2800" dirty="0" err="1">
                <a:solidFill>
                  <a:srgbClr val="000000"/>
                </a:solidFill>
              </a:rPr>
              <a:t>ikkilamchi</a:t>
            </a:r>
            <a:r>
              <a:rPr lang="en-US" sz="2800" dirty="0">
                <a:solidFill>
                  <a:srgbClr val="000000"/>
                </a:solidFill>
              </a:rPr>
              <a:t> </a:t>
            </a:r>
            <a:r>
              <a:rPr lang="en-US" sz="2800" dirty="0" smtClean="0">
                <a:solidFill>
                  <a:srgbClr val="000000"/>
                </a:solidFill>
              </a:rPr>
              <a:t>deb </a:t>
            </a:r>
            <a:r>
              <a:rPr lang="en-US" sz="2800" dirty="0" err="1" smtClean="0">
                <a:solidFill>
                  <a:srgbClr val="000000"/>
                </a:solidFill>
              </a:rPr>
              <a:t>hisoblanadi</a:t>
            </a:r>
            <a:r>
              <a:rPr lang="en-US" sz="2800" dirty="0">
                <a:solidFill>
                  <a:srgbClr val="000000"/>
                </a:solidFill>
              </a:rPr>
              <a:t>.</a:t>
            </a:r>
            <a:br>
              <a:rPr lang="en-US" sz="2800" dirty="0">
                <a:solidFill>
                  <a:srgbClr val="000000"/>
                </a:solidFill>
              </a:rPr>
            </a:br>
            <a:r>
              <a:rPr lang="en-US" sz="2800" dirty="0" err="1">
                <a:solidFill>
                  <a:srgbClr val="000000"/>
                </a:solidFill>
              </a:rPr>
              <a:t>Platon</a:t>
            </a:r>
            <a:r>
              <a:rPr lang="en-US" sz="2800" dirty="0">
                <a:solidFill>
                  <a:srgbClr val="000000"/>
                </a:solidFill>
              </a:rPr>
              <a:t> </a:t>
            </a:r>
            <a:r>
              <a:rPr lang="en-US" sz="2800" dirty="0" err="1">
                <a:solidFill>
                  <a:srgbClr val="000000"/>
                </a:solidFill>
              </a:rPr>
              <a:t>tanadan</a:t>
            </a:r>
            <a:r>
              <a:rPr lang="en-US" sz="2800" dirty="0">
                <a:solidFill>
                  <a:srgbClr val="000000"/>
                </a:solidFill>
              </a:rPr>
              <a:t> </a:t>
            </a:r>
            <a:r>
              <a:rPr lang="en-US" sz="2800" dirty="0" err="1">
                <a:solidFill>
                  <a:srgbClr val="000000"/>
                </a:solidFill>
              </a:rPr>
              <a:t>tashkarida</a:t>
            </a:r>
            <a:r>
              <a:rPr lang="en-US" sz="2800" dirty="0">
                <a:solidFill>
                  <a:srgbClr val="000000"/>
                </a:solidFill>
              </a:rPr>
              <a:t> </a:t>
            </a:r>
            <a:r>
              <a:rPr lang="en-US" sz="2800" dirty="0" err="1">
                <a:solidFill>
                  <a:srgbClr val="000000"/>
                </a:solidFill>
              </a:rPr>
              <a:t>mavjud</a:t>
            </a:r>
            <a:r>
              <a:rPr lang="en-US" sz="2800" dirty="0">
                <a:solidFill>
                  <a:srgbClr val="000000"/>
                </a:solidFill>
              </a:rPr>
              <a:t> </a:t>
            </a:r>
            <a:r>
              <a:rPr lang="en-US" sz="2800" dirty="0" err="1">
                <a:solidFill>
                  <a:srgbClr val="000000"/>
                </a:solidFill>
              </a:rPr>
              <a:t>bo’lgan</a:t>
            </a:r>
            <a:r>
              <a:rPr lang="en-US" sz="2800" dirty="0">
                <a:solidFill>
                  <a:srgbClr val="000000"/>
                </a:solidFill>
              </a:rPr>
              <a:t> </a:t>
            </a:r>
            <a:r>
              <a:rPr lang="en-US" sz="2800" dirty="0" err="1">
                <a:solidFill>
                  <a:srgbClr val="000000"/>
                </a:solidFill>
              </a:rPr>
              <a:t>narsalar</a:t>
            </a:r>
            <a:r>
              <a:rPr lang="en-US" sz="2800" dirty="0">
                <a:solidFill>
                  <a:srgbClr val="000000"/>
                </a:solidFill>
              </a:rPr>
              <a:t> </a:t>
            </a:r>
            <a:r>
              <a:rPr lang="en-US" sz="2800" dirty="0" err="1">
                <a:solidFill>
                  <a:srgbClr val="000000"/>
                </a:solidFill>
              </a:rPr>
              <a:t>haqidagi</a:t>
            </a:r>
            <a:r>
              <a:rPr lang="en-US" sz="2800" dirty="0">
                <a:solidFill>
                  <a:srgbClr val="000000"/>
                </a:solidFill>
              </a:rPr>
              <a:t> </a:t>
            </a:r>
            <a:r>
              <a:rPr lang="en-US" sz="2800" dirty="0" err="1">
                <a:solidFill>
                  <a:srgbClr val="000000"/>
                </a:solidFill>
              </a:rPr>
              <a:t>nazariyani</a:t>
            </a:r>
            <a:r>
              <a:rPr lang="en-US" sz="2800" dirty="0">
                <a:solidFill>
                  <a:srgbClr val="000000"/>
                </a:solidFill>
              </a:rPr>
              <a:t> </a:t>
            </a:r>
            <a:r>
              <a:rPr lang="en-US" sz="2800" dirty="0" err="1">
                <a:solidFill>
                  <a:srgbClr val="000000"/>
                </a:solidFill>
              </a:rPr>
              <a:t>olg’a</a:t>
            </a:r>
            <a:r>
              <a:rPr lang="en-US" sz="2800" dirty="0">
                <a:solidFill>
                  <a:srgbClr val="000000"/>
                </a:solidFill>
              </a:rPr>
              <a:t> </a:t>
            </a:r>
            <a:r>
              <a:rPr lang="en-US" sz="2800" dirty="0" err="1">
                <a:solidFill>
                  <a:srgbClr val="000000"/>
                </a:solidFill>
              </a:rPr>
              <a:t>surdi</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smtClean="0">
                <a:solidFill>
                  <a:srgbClr val="000000"/>
                </a:solidFill>
              </a:rPr>
              <a:t>bu</a:t>
            </a:r>
            <a:r>
              <a:rPr lang="en-US" sz="2800" dirty="0">
                <a:solidFill>
                  <a:srgbClr val="000000"/>
                </a:solidFill>
              </a:rPr>
              <a:t> </a:t>
            </a:r>
            <a:r>
              <a:rPr lang="en-US" sz="2800" dirty="0" err="1" smtClean="0">
                <a:solidFill>
                  <a:srgbClr val="000000"/>
                </a:solidFill>
              </a:rPr>
              <a:t>tanadan</a:t>
            </a:r>
            <a:r>
              <a:rPr lang="en-US" sz="2800" dirty="0" smtClean="0">
                <a:solidFill>
                  <a:srgbClr val="000000"/>
                </a:solidFill>
              </a:rPr>
              <a:t> </a:t>
            </a:r>
            <a:r>
              <a:rPr lang="en-US" sz="2800" dirty="0" err="1">
                <a:solidFill>
                  <a:srgbClr val="000000"/>
                </a:solidFill>
              </a:rPr>
              <a:t>tashkarida</a:t>
            </a:r>
            <a:r>
              <a:rPr lang="en-US" sz="2800" dirty="0">
                <a:solidFill>
                  <a:srgbClr val="000000"/>
                </a:solidFill>
              </a:rPr>
              <a:t> </a:t>
            </a:r>
            <a:r>
              <a:rPr lang="en-US" sz="2800" dirty="0" err="1">
                <a:solidFill>
                  <a:srgbClr val="000000"/>
                </a:solidFill>
              </a:rPr>
              <a:t>bo’lgan</a:t>
            </a:r>
            <a:r>
              <a:rPr lang="en-US" sz="2800" dirty="0">
                <a:solidFill>
                  <a:srgbClr val="000000"/>
                </a:solidFill>
              </a:rPr>
              <a:t> </a:t>
            </a:r>
            <a:r>
              <a:rPr lang="en-US" sz="2800" dirty="0" err="1">
                <a:solidFill>
                  <a:srgbClr val="000000"/>
                </a:solidFill>
              </a:rPr>
              <a:t>narsalarni</a:t>
            </a:r>
            <a:r>
              <a:rPr lang="en-US" sz="2800" dirty="0">
                <a:solidFill>
                  <a:srgbClr val="000000"/>
                </a:solidFill>
              </a:rPr>
              <a:t> </a:t>
            </a:r>
            <a:r>
              <a:rPr lang="en-US" sz="2800" dirty="0">
                <a:solidFill>
                  <a:srgbClr val="000000"/>
                </a:solidFill>
              </a:rPr>
              <a:t>(</a:t>
            </a:r>
            <a:r>
              <a:rPr lang="en-US" sz="2800" dirty="0" err="1" smtClean="0">
                <a:solidFill>
                  <a:srgbClr val="000000"/>
                </a:solidFill>
              </a:rPr>
              <a:t>tur</a:t>
            </a:r>
            <a:r>
              <a:rPr lang="en-US" sz="2800" dirty="0">
                <a:solidFill>
                  <a:srgbClr val="000000"/>
                </a:solidFill>
              </a:rPr>
              <a:t>)</a:t>
            </a:r>
            <a:r>
              <a:rPr lang="en-US" sz="2800" dirty="0" smtClean="0">
                <a:solidFill>
                  <a:srgbClr val="000000"/>
                </a:solidFill>
              </a:rPr>
              <a:t> </a:t>
            </a:r>
            <a:r>
              <a:rPr lang="en-US" sz="2800" dirty="0" err="1" smtClean="0">
                <a:solidFill>
                  <a:srgbClr val="000000"/>
                </a:solidFill>
              </a:rPr>
              <a:t>yoki</a:t>
            </a:r>
            <a:r>
              <a:rPr lang="en-US" sz="2800" dirty="0">
                <a:solidFill>
                  <a:srgbClr val="000000"/>
                </a:solidFill>
              </a:rPr>
              <a:t> </a:t>
            </a:r>
            <a:r>
              <a:rPr lang="en-US" sz="2800" dirty="0">
                <a:solidFill>
                  <a:srgbClr val="000000"/>
                </a:solidFill>
              </a:rPr>
              <a:t>(</a:t>
            </a:r>
            <a:r>
              <a:rPr lang="en-US" sz="2800" dirty="0" err="1" smtClean="0">
                <a:solidFill>
                  <a:srgbClr val="000000"/>
                </a:solidFill>
              </a:rPr>
              <a:t>ideyalar</a:t>
            </a:r>
            <a:r>
              <a:rPr lang="en-US" sz="2800" dirty="0">
                <a:solidFill>
                  <a:srgbClr val="000000"/>
                </a:solidFill>
              </a:rPr>
              <a:t>)</a:t>
            </a:r>
            <a:r>
              <a:rPr lang="en-US" sz="2800" dirty="0" smtClean="0">
                <a:solidFill>
                  <a:srgbClr val="000000"/>
                </a:solidFill>
              </a:rPr>
              <a:t> </a:t>
            </a:r>
            <a:r>
              <a:rPr lang="en-US" sz="2800" dirty="0">
                <a:solidFill>
                  <a:srgbClr val="000000"/>
                </a:solidFill>
              </a:rPr>
              <a:t>deb </a:t>
            </a:r>
            <a:r>
              <a:rPr lang="en-US" sz="2800" dirty="0" err="1">
                <a:solidFill>
                  <a:srgbClr val="000000"/>
                </a:solidFill>
              </a:rPr>
              <a:t>atadi</a:t>
            </a:r>
            <a:r>
              <a:rPr lang="en-US" sz="2800" dirty="0">
                <a:solidFill>
                  <a:srgbClr val="000000"/>
                </a:solidFill>
              </a:rPr>
              <a:t>.</a:t>
            </a:r>
            <a:endParaRPr lang="ru-RU" sz="2800" dirty="0">
              <a:solidFill>
                <a:srgbClr val="000000"/>
              </a:solidFill>
            </a:endParaRPr>
          </a:p>
        </p:txBody>
      </p:sp>
      <p:pic>
        <p:nvPicPr>
          <p:cNvPr id="4098" name="Picture 2" descr="D:\My Documents (Maruf)\UUOOI 2017 LECTURES\LECTURES redit\Plat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1108" y="4293096"/>
            <a:ext cx="1776390" cy="249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64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420888"/>
            <a:ext cx="8305800" cy="1143000"/>
          </a:xfrm>
        </p:spPr>
        <p:txBody>
          <a:bodyPr>
            <a:noAutofit/>
          </a:bodyPr>
          <a:lstStyle/>
          <a:p>
            <a:pPr algn="just"/>
            <a:r>
              <a:rPr lang="en-US" sz="2800" dirty="0" err="1">
                <a:solidFill>
                  <a:srgbClr val="000000"/>
                </a:solidFill>
              </a:rPr>
              <a:t>Demokritning</a:t>
            </a:r>
            <a:r>
              <a:rPr lang="en-US" sz="2800" dirty="0">
                <a:solidFill>
                  <a:srgbClr val="000000"/>
                </a:solidFill>
              </a:rPr>
              <a:t> </a:t>
            </a:r>
            <a:r>
              <a:rPr lang="en-US" sz="2800" dirty="0" err="1">
                <a:solidFill>
                  <a:srgbClr val="000000"/>
                </a:solidFill>
              </a:rPr>
              <a:t>etik</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a:solidFill>
                  <a:srgbClr val="000000"/>
                </a:solidFill>
              </a:rPr>
              <a:t>qarashlari</a:t>
            </a:r>
            <a:r>
              <a:rPr lang="en-US" sz="2800" dirty="0">
                <a:solidFill>
                  <a:srgbClr val="000000"/>
                </a:solidFill>
              </a:rPr>
              <a:t> </a:t>
            </a:r>
            <a:r>
              <a:rPr lang="en-US" sz="2800" dirty="0" err="1">
                <a:solidFill>
                  <a:srgbClr val="000000"/>
                </a:solidFill>
              </a:rPr>
              <a:t>diniy</a:t>
            </a:r>
            <a:r>
              <a:rPr lang="en-US" sz="2800" dirty="0">
                <a:solidFill>
                  <a:srgbClr val="000000"/>
                </a:solidFill>
              </a:rPr>
              <a:t> </a:t>
            </a:r>
            <a:r>
              <a:rPr lang="en-US" sz="2800" dirty="0" err="1">
                <a:solidFill>
                  <a:srgbClr val="000000"/>
                </a:solidFill>
              </a:rPr>
              <a:t>qobiqdan</a:t>
            </a:r>
            <a:r>
              <a:rPr lang="en-US" sz="2800" dirty="0">
                <a:solidFill>
                  <a:srgbClr val="000000"/>
                </a:solidFill>
              </a:rPr>
              <a:t> </a:t>
            </a:r>
            <a:r>
              <a:rPr lang="en-US" sz="2800" dirty="0" err="1">
                <a:solidFill>
                  <a:srgbClr val="000000"/>
                </a:solidFill>
              </a:rPr>
              <a:t>holi</a:t>
            </a:r>
            <a:r>
              <a:rPr lang="en-US" sz="2800" dirty="0">
                <a:solidFill>
                  <a:srgbClr val="000000"/>
                </a:solidFill>
              </a:rPr>
              <a:t> </a:t>
            </a:r>
            <a:r>
              <a:rPr lang="en-US" sz="2800" dirty="0" err="1">
                <a:solidFill>
                  <a:srgbClr val="000000"/>
                </a:solidFill>
              </a:rPr>
              <a:t>edi</a:t>
            </a:r>
            <a:r>
              <a:rPr lang="en-US" sz="2800" dirty="0">
                <a:solidFill>
                  <a:srgbClr val="000000"/>
                </a:solidFill>
              </a:rPr>
              <a:t>. </a:t>
            </a:r>
            <a:r>
              <a:rPr lang="en-US" sz="2800" dirty="0" err="1">
                <a:solidFill>
                  <a:srgbClr val="000000"/>
                </a:solidFill>
              </a:rPr>
              <a:t>Shuning</a:t>
            </a:r>
            <a:r>
              <a:rPr lang="en-US" sz="2800" dirty="0">
                <a:solidFill>
                  <a:srgbClr val="000000"/>
                </a:solidFill>
              </a:rPr>
              <a:t> </a:t>
            </a:r>
            <a:r>
              <a:rPr lang="en-US" sz="2800" dirty="0" err="1">
                <a:solidFill>
                  <a:srgbClr val="000000"/>
                </a:solidFill>
              </a:rPr>
              <a:t>uchun</a:t>
            </a:r>
            <a:r>
              <a:rPr lang="en-US" sz="2800" dirty="0">
                <a:solidFill>
                  <a:srgbClr val="000000"/>
                </a:solidFill>
              </a:rPr>
              <a:t> </a:t>
            </a:r>
            <a:r>
              <a:rPr lang="en-US" sz="2800" dirty="0" smtClean="0">
                <a:solidFill>
                  <a:srgbClr val="000000"/>
                </a:solidFill>
              </a:rPr>
              <a:t>ham </a:t>
            </a:r>
            <a:r>
              <a:rPr lang="en-US" sz="2800" dirty="0" err="1" smtClean="0">
                <a:solidFill>
                  <a:srgbClr val="000000"/>
                </a:solidFill>
              </a:rPr>
              <a:t>o’zidan</a:t>
            </a:r>
            <a:r>
              <a:rPr lang="en-US" sz="2800" dirty="0" smtClean="0">
                <a:solidFill>
                  <a:srgbClr val="000000"/>
                </a:solidFill>
              </a:rPr>
              <a:t> </a:t>
            </a:r>
            <a:r>
              <a:rPr lang="en-US" sz="2800" dirty="0" err="1">
                <a:solidFill>
                  <a:srgbClr val="000000"/>
                </a:solidFill>
              </a:rPr>
              <a:t>keyingi</a:t>
            </a:r>
            <a:r>
              <a:rPr lang="en-US" sz="2800" dirty="0">
                <a:solidFill>
                  <a:srgbClr val="000000"/>
                </a:solidFill>
              </a:rPr>
              <a:t> </a:t>
            </a:r>
            <a:r>
              <a:rPr lang="en-US" sz="2800" dirty="0" err="1">
                <a:solidFill>
                  <a:srgbClr val="000000"/>
                </a:solidFill>
              </a:rPr>
              <a:t>faylasuf</a:t>
            </a:r>
            <a:r>
              <a:rPr lang="en-US" sz="2800" dirty="0">
                <a:solidFill>
                  <a:srgbClr val="000000"/>
                </a:solidFill>
              </a:rPr>
              <a:t> </a:t>
            </a:r>
            <a:r>
              <a:rPr lang="en-US" sz="2800" dirty="0" err="1">
                <a:solidFill>
                  <a:srgbClr val="000000"/>
                </a:solidFill>
              </a:rPr>
              <a:t>olimlarga</a:t>
            </a:r>
            <a:r>
              <a:rPr lang="en-US" sz="2800" dirty="0">
                <a:solidFill>
                  <a:srgbClr val="000000"/>
                </a:solidFill>
              </a:rPr>
              <a:t> </a:t>
            </a:r>
            <a:r>
              <a:rPr lang="en-US" sz="2800" dirty="0" err="1">
                <a:solidFill>
                  <a:srgbClr val="000000"/>
                </a:solidFill>
              </a:rPr>
              <a:t>katta</a:t>
            </a:r>
            <a:r>
              <a:rPr lang="en-US" sz="2800" dirty="0">
                <a:solidFill>
                  <a:srgbClr val="000000"/>
                </a:solidFill>
              </a:rPr>
              <a:t> </a:t>
            </a:r>
            <a:r>
              <a:rPr lang="en-US" sz="2800" dirty="0" err="1">
                <a:solidFill>
                  <a:srgbClr val="000000"/>
                </a:solidFill>
              </a:rPr>
              <a:t>ta’sir</a:t>
            </a:r>
            <a:r>
              <a:rPr lang="en-US" sz="2800" dirty="0">
                <a:solidFill>
                  <a:srgbClr val="000000"/>
                </a:solidFill>
              </a:rPr>
              <a:t> </a:t>
            </a:r>
            <a:r>
              <a:rPr lang="en-US" sz="2800" dirty="0" err="1">
                <a:solidFill>
                  <a:srgbClr val="000000"/>
                </a:solidFill>
              </a:rPr>
              <a:t>etdi</a:t>
            </a:r>
            <a:r>
              <a:rPr lang="en-US" sz="2800" dirty="0">
                <a:solidFill>
                  <a:srgbClr val="000000"/>
                </a:solidFill>
              </a:rPr>
              <a:t>. </a:t>
            </a:r>
            <a:r>
              <a:rPr lang="en-US" sz="2800" dirty="0" err="1">
                <a:solidFill>
                  <a:srgbClr val="000000"/>
                </a:solidFill>
              </a:rPr>
              <a:t>Ayniqsa</a:t>
            </a:r>
            <a:r>
              <a:rPr lang="en-US" sz="2800" dirty="0">
                <a:solidFill>
                  <a:srgbClr val="000000"/>
                </a:solidFill>
              </a:rPr>
              <a:t>, </a:t>
            </a:r>
            <a:r>
              <a:rPr lang="en-US" sz="2800" dirty="0" err="1">
                <a:solidFill>
                  <a:srgbClr val="000000"/>
                </a:solidFill>
              </a:rPr>
              <a:t>ularning</a:t>
            </a:r>
            <a:r>
              <a:rPr lang="en-US" sz="2800" dirty="0">
                <a:solidFill>
                  <a:srgbClr val="000000"/>
                </a:solidFill>
              </a:rPr>
              <a:t> </a:t>
            </a:r>
            <a:r>
              <a:rPr lang="en-US" sz="2800" dirty="0" err="1">
                <a:solidFill>
                  <a:srgbClr val="000000"/>
                </a:solidFill>
              </a:rPr>
              <a:t>inson</a:t>
            </a:r>
            <a:r>
              <a:rPr lang="en-US" sz="2800" dirty="0">
                <a:solidFill>
                  <a:srgbClr val="000000"/>
                </a:solidFill>
              </a:rPr>
              <a:t> </a:t>
            </a:r>
            <a:r>
              <a:rPr lang="en-US" sz="2800" dirty="0" err="1">
                <a:solidFill>
                  <a:srgbClr val="000000"/>
                </a:solidFill>
              </a:rPr>
              <a:t>kamolatidagi</a:t>
            </a:r>
            <a:r>
              <a:rPr lang="en-US" sz="2800" dirty="0">
                <a:solidFill>
                  <a:srgbClr val="000000"/>
                </a:solidFill>
              </a:rPr>
              <a:t> </a:t>
            </a:r>
            <a:r>
              <a:rPr lang="en-US" sz="2800" dirty="0" err="1" smtClean="0">
                <a:solidFill>
                  <a:srgbClr val="000000"/>
                </a:solidFill>
              </a:rPr>
              <a:t>nazariy</a:t>
            </a:r>
            <a:r>
              <a:rPr lang="en-US" sz="2800" dirty="0" smtClean="0">
                <a:solidFill>
                  <a:srgbClr val="000000"/>
                </a:solidFill>
              </a:rPr>
              <a:t> </a:t>
            </a:r>
            <a:r>
              <a:rPr lang="en-US" sz="2800" dirty="0" err="1" smtClean="0">
                <a:solidFill>
                  <a:srgbClr val="000000"/>
                </a:solidFill>
              </a:rPr>
              <a:t>arashlari</a:t>
            </a:r>
            <a:r>
              <a:rPr lang="en-US" sz="2800" dirty="0">
                <a:solidFill>
                  <a:srgbClr val="000000"/>
                </a:solidFill>
              </a:rPr>
              <a:t>, </a:t>
            </a:r>
            <a:r>
              <a:rPr lang="en-US" sz="2800" dirty="0" err="1">
                <a:solidFill>
                  <a:srgbClr val="000000"/>
                </a:solidFill>
              </a:rPr>
              <a:t>tarbiyaning</a:t>
            </a:r>
            <a:r>
              <a:rPr lang="en-US" sz="2800" dirty="0">
                <a:solidFill>
                  <a:srgbClr val="000000"/>
                </a:solidFill>
              </a:rPr>
              <a:t> </a:t>
            </a:r>
            <a:r>
              <a:rPr lang="en-US" sz="2800" dirty="0" err="1">
                <a:solidFill>
                  <a:srgbClr val="000000"/>
                </a:solidFill>
              </a:rPr>
              <a:t>roliga</a:t>
            </a:r>
            <a:r>
              <a:rPr lang="en-US" sz="2800" dirty="0">
                <a:solidFill>
                  <a:srgbClr val="000000"/>
                </a:solidFill>
              </a:rPr>
              <a:t> </a:t>
            </a:r>
            <a:r>
              <a:rPr lang="en-US" sz="2800" dirty="0" err="1">
                <a:solidFill>
                  <a:srgbClr val="000000"/>
                </a:solidFill>
              </a:rPr>
              <a:t>bergan</a:t>
            </a:r>
            <a:r>
              <a:rPr lang="en-US" sz="2800" dirty="0">
                <a:solidFill>
                  <a:srgbClr val="000000"/>
                </a:solidFill>
              </a:rPr>
              <a:t> </a:t>
            </a:r>
            <a:r>
              <a:rPr lang="en-US" sz="2800" dirty="0" err="1">
                <a:solidFill>
                  <a:srgbClr val="000000"/>
                </a:solidFill>
              </a:rPr>
              <a:t>katta</a:t>
            </a:r>
            <a:r>
              <a:rPr lang="en-US" sz="2800" dirty="0">
                <a:solidFill>
                  <a:srgbClr val="000000"/>
                </a:solidFill>
              </a:rPr>
              <a:t> </a:t>
            </a:r>
            <a:r>
              <a:rPr lang="en-US" sz="2800" dirty="0" err="1">
                <a:solidFill>
                  <a:srgbClr val="000000"/>
                </a:solidFill>
              </a:rPr>
              <a:t>ahamiyatlari</a:t>
            </a:r>
            <a:r>
              <a:rPr lang="en-US" sz="2800" dirty="0">
                <a:solidFill>
                  <a:srgbClr val="000000"/>
                </a:solidFill>
              </a:rPr>
              <a:t> </a:t>
            </a:r>
            <a:r>
              <a:rPr lang="en-US" sz="2800" dirty="0" err="1">
                <a:solidFill>
                  <a:srgbClr val="000000"/>
                </a:solidFill>
              </a:rPr>
              <a:t>pedagogika</a:t>
            </a:r>
            <a:r>
              <a:rPr lang="en-US" sz="2800" dirty="0">
                <a:solidFill>
                  <a:srgbClr val="000000"/>
                </a:solidFill>
              </a:rPr>
              <a:t> </a:t>
            </a:r>
            <a:r>
              <a:rPr lang="en-US" sz="2800" dirty="0" err="1">
                <a:solidFill>
                  <a:srgbClr val="000000"/>
                </a:solidFill>
              </a:rPr>
              <a:t>tarixi</a:t>
            </a:r>
            <a:r>
              <a:rPr lang="en-US" sz="2800" dirty="0">
                <a:solidFill>
                  <a:srgbClr val="000000"/>
                </a:solidFill>
              </a:rPr>
              <a:t> </a:t>
            </a:r>
            <a:r>
              <a:rPr lang="en-US" sz="2800" dirty="0" err="1">
                <a:solidFill>
                  <a:srgbClr val="000000"/>
                </a:solidFill>
              </a:rPr>
              <a:t>nazariyasini</a:t>
            </a:r>
            <a:r>
              <a:rPr lang="en-US" sz="2800" dirty="0">
                <a:solidFill>
                  <a:srgbClr val="000000"/>
                </a:solidFill>
              </a:rPr>
              <a:t> </a:t>
            </a:r>
            <a:r>
              <a:rPr lang="en-US" sz="2800" dirty="0" err="1" smtClean="0">
                <a:solidFill>
                  <a:srgbClr val="000000"/>
                </a:solidFill>
              </a:rPr>
              <a:t>yaratishda</a:t>
            </a:r>
            <a:r>
              <a:rPr lang="en-US" sz="2800" dirty="0">
                <a:solidFill>
                  <a:srgbClr val="000000"/>
                </a:solidFill>
              </a:rPr>
              <a:t> </a:t>
            </a:r>
            <a:r>
              <a:rPr lang="en-US" sz="2800" dirty="0" err="1" smtClean="0">
                <a:solidFill>
                  <a:srgbClr val="000000"/>
                </a:solidFill>
              </a:rPr>
              <a:t>asosiy</a:t>
            </a:r>
            <a:r>
              <a:rPr lang="en-US" sz="2800" dirty="0" smtClean="0">
                <a:solidFill>
                  <a:srgbClr val="000000"/>
                </a:solidFill>
              </a:rPr>
              <a:t> </a:t>
            </a:r>
            <a:r>
              <a:rPr lang="en-US" sz="2800" dirty="0" err="1">
                <a:solidFill>
                  <a:srgbClr val="000000"/>
                </a:solidFill>
              </a:rPr>
              <a:t>zamin</a:t>
            </a:r>
            <a:r>
              <a:rPr lang="en-US" sz="2800" dirty="0">
                <a:solidFill>
                  <a:srgbClr val="000000"/>
                </a:solidFill>
              </a:rPr>
              <a:t> </a:t>
            </a:r>
            <a:r>
              <a:rPr lang="en-US" sz="2800" dirty="0" err="1">
                <a:solidFill>
                  <a:srgbClr val="000000"/>
                </a:solidFill>
              </a:rPr>
              <a:t>bo’lib</a:t>
            </a:r>
            <a:r>
              <a:rPr lang="en-US" sz="2800" dirty="0">
                <a:solidFill>
                  <a:srgbClr val="000000"/>
                </a:solidFill>
              </a:rPr>
              <a:t> </a:t>
            </a:r>
            <a:r>
              <a:rPr lang="en-US" sz="2800" dirty="0" err="1">
                <a:solidFill>
                  <a:srgbClr val="000000"/>
                </a:solidFill>
              </a:rPr>
              <a:t>xizmat</a:t>
            </a:r>
            <a:r>
              <a:rPr lang="en-US" sz="2800" dirty="0">
                <a:solidFill>
                  <a:srgbClr val="000000"/>
                </a:solidFill>
              </a:rPr>
              <a:t> </a:t>
            </a:r>
            <a:r>
              <a:rPr lang="en-US" sz="2800" dirty="0" err="1">
                <a:solidFill>
                  <a:srgbClr val="000000"/>
                </a:solidFill>
              </a:rPr>
              <a:t>qiladi</a:t>
            </a:r>
            <a:r>
              <a:rPr lang="en-US" sz="2800" dirty="0">
                <a:solidFill>
                  <a:srgbClr val="000000"/>
                </a:solidFill>
              </a:rPr>
              <a:t>.</a:t>
            </a:r>
            <a:endParaRPr lang="ru-RU" sz="2800" dirty="0">
              <a:solidFill>
                <a:srgbClr val="000000"/>
              </a:solidFill>
            </a:endParaRPr>
          </a:p>
        </p:txBody>
      </p:sp>
      <p:pic>
        <p:nvPicPr>
          <p:cNvPr id="5122" name="Picture 2" descr="D:\My Documents (Maruf)\UUOOI 2017 LECTURES\LECTURES redit\democri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5427" y="3717032"/>
            <a:ext cx="2286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09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836712"/>
            <a:ext cx="8305800" cy="1143000"/>
          </a:xfrm>
        </p:spPr>
        <p:txBody>
          <a:bodyPr>
            <a:noAutofit/>
          </a:bodyPr>
          <a:lstStyle/>
          <a:p>
            <a:r>
              <a:rPr lang="en-US" sz="3200" dirty="0"/>
              <a:t>3. XII </a:t>
            </a:r>
            <a:r>
              <a:rPr lang="en-US" sz="3200" dirty="0" err="1"/>
              <a:t>asrlarda</a:t>
            </a:r>
            <a:r>
              <a:rPr lang="en-US" sz="3200" dirty="0"/>
              <a:t> </a:t>
            </a:r>
            <a:r>
              <a:rPr lang="en-US" sz="3200" dirty="0" err="1"/>
              <a:t>Yevropada</a:t>
            </a:r>
            <a:r>
              <a:rPr lang="en-US" sz="3200" dirty="0"/>
              <a:t> </a:t>
            </a:r>
            <a:r>
              <a:rPr lang="en-US" sz="3200" dirty="0" err="1"/>
              <a:t>pedagogik</a:t>
            </a:r>
            <a:r>
              <a:rPr lang="en-US" sz="3200" dirty="0"/>
              <a:t> </a:t>
            </a:r>
            <a:r>
              <a:rPr lang="en-US" sz="3200" dirty="0" err="1"/>
              <a:t>asarlarning</a:t>
            </a:r>
            <a:r>
              <a:rPr lang="en-US" sz="3200" dirty="0"/>
              <a:t> </a:t>
            </a:r>
            <a:r>
              <a:rPr lang="en-US" sz="3200" dirty="0" err="1"/>
              <a:t>nashr</a:t>
            </a:r>
            <a:r>
              <a:rPr lang="en-US" sz="3200" dirty="0"/>
              <a:t> </a:t>
            </a:r>
            <a:r>
              <a:rPr lang="en-US" sz="3200" dirty="0" err="1"/>
              <a:t>etilishi</a:t>
            </a:r>
            <a:r>
              <a:rPr lang="en-US" sz="3200" dirty="0"/>
              <a:t>.</a:t>
            </a:r>
            <a:endParaRPr lang="ru-RU" sz="2800" dirty="0"/>
          </a:p>
        </p:txBody>
      </p:sp>
      <p:sp>
        <p:nvSpPr>
          <p:cNvPr id="3" name="Заголовок 1"/>
          <p:cNvSpPr txBox="1">
            <a:spLocks/>
          </p:cNvSpPr>
          <p:nvPr/>
        </p:nvSpPr>
        <p:spPr>
          <a:xfrm>
            <a:off x="295819" y="4902570"/>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2800" dirty="0" err="1">
                <a:solidFill>
                  <a:srgbClr val="000000"/>
                </a:solidFill>
              </a:rPr>
              <a:t>Garbiy</a:t>
            </a:r>
            <a:r>
              <a:rPr lang="en-US" sz="2800" dirty="0">
                <a:solidFill>
                  <a:srgbClr val="000000"/>
                </a:solidFill>
              </a:rPr>
              <a:t> </a:t>
            </a:r>
            <a:r>
              <a:rPr lang="en-US" sz="2800" dirty="0" err="1" smtClean="0">
                <a:solidFill>
                  <a:srgbClr val="000000"/>
                </a:solidFill>
              </a:rPr>
              <a:t>Evropa</a:t>
            </a:r>
            <a:r>
              <a:rPr lang="en-US" sz="2800" dirty="0">
                <a:solidFill>
                  <a:srgbClr val="000000"/>
                </a:solidFill>
              </a:rPr>
              <a:t> </a:t>
            </a:r>
            <a:r>
              <a:rPr lang="en-US" sz="2800" dirty="0" err="1" smtClean="0">
                <a:solidFill>
                  <a:srgbClr val="000000"/>
                </a:solidFill>
              </a:rPr>
              <a:t>mamlakatlarida</a:t>
            </a:r>
            <a:r>
              <a:rPr lang="en-US" sz="2800" dirty="0" smtClean="0">
                <a:solidFill>
                  <a:srgbClr val="000000"/>
                </a:solidFill>
              </a:rPr>
              <a:t> </a:t>
            </a:r>
            <a:r>
              <a:rPr lang="en-US" sz="2800" dirty="0" err="1">
                <a:solidFill>
                  <a:srgbClr val="000000"/>
                </a:solidFill>
              </a:rPr>
              <a:t>quldorlik</a:t>
            </a:r>
            <a:r>
              <a:rPr lang="en-US" sz="2800" dirty="0">
                <a:solidFill>
                  <a:srgbClr val="000000"/>
                </a:solidFill>
              </a:rPr>
              <a:t> </a:t>
            </a:r>
            <a:r>
              <a:rPr lang="en-US" sz="2800" dirty="0" err="1">
                <a:solidFill>
                  <a:srgbClr val="000000"/>
                </a:solidFill>
              </a:rPr>
              <a:t>jamiyatining</a:t>
            </a:r>
            <a:r>
              <a:rPr lang="en-US" sz="2800" dirty="0">
                <a:solidFill>
                  <a:srgbClr val="000000"/>
                </a:solidFill>
              </a:rPr>
              <a:t> </a:t>
            </a:r>
            <a:r>
              <a:rPr lang="en-US" sz="2800" dirty="0" err="1">
                <a:solidFill>
                  <a:srgbClr val="000000"/>
                </a:solidFill>
              </a:rPr>
              <a:t>urnini</a:t>
            </a:r>
            <a:r>
              <a:rPr lang="en-US" sz="2800" dirty="0">
                <a:solidFill>
                  <a:srgbClr val="000000"/>
                </a:solidFill>
              </a:rPr>
              <a:t> </a:t>
            </a:r>
            <a:r>
              <a:rPr lang="en-US" sz="2800" dirty="0" err="1">
                <a:solidFill>
                  <a:srgbClr val="000000"/>
                </a:solidFill>
              </a:rPr>
              <a:t>olgan</a:t>
            </a:r>
            <a:r>
              <a:rPr lang="en-US" sz="2800" dirty="0">
                <a:solidFill>
                  <a:srgbClr val="000000"/>
                </a:solidFill>
              </a:rPr>
              <a:t> </a:t>
            </a:r>
            <a:r>
              <a:rPr lang="en-US" sz="2800" dirty="0" err="1">
                <a:solidFill>
                  <a:srgbClr val="000000"/>
                </a:solidFill>
              </a:rPr>
              <a:t>feodalizm</a:t>
            </a:r>
            <a:r>
              <a:rPr lang="en-US" sz="2800" dirty="0">
                <a:solidFill>
                  <a:srgbClr val="000000"/>
                </a:solidFill>
              </a:rPr>
              <a:t> u </a:t>
            </a:r>
            <a:r>
              <a:rPr lang="en-US" sz="2800" dirty="0" err="1">
                <a:solidFill>
                  <a:srgbClr val="000000"/>
                </a:solidFill>
              </a:rPr>
              <a:t>asrda</a:t>
            </a:r>
            <a:r>
              <a:rPr lang="en-US" sz="2800" dirty="0">
                <a:solidFill>
                  <a:srgbClr val="000000"/>
                </a:solidFill>
              </a:rPr>
              <a:t> </a:t>
            </a:r>
            <a:r>
              <a:rPr lang="en-US" sz="2800" dirty="0" err="1">
                <a:solidFill>
                  <a:srgbClr val="000000"/>
                </a:solidFill>
              </a:rPr>
              <a:t>paydo</a:t>
            </a:r>
            <a:r>
              <a:rPr lang="en-US" sz="2800" dirty="0">
                <a:solidFill>
                  <a:srgbClr val="000000"/>
                </a:solidFill>
              </a:rPr>
              <a:t> </a:t>
            </a:r>
            <a:r>
              <a:rPr lang="en-US" sz="2800" dirty="0" err="1">
                <a:solidFill>
                  <a:srgbClr val="000000"/>
                </a:solidFill>
              </a:rPr>
              <a:t>bo’lib</a:t>
            </a:r>
            <a:r>
              <a:rPr lang="en-US" sz="2800" dirty="0">
                <a:solidFill>
                  <a:srgbClr val="000000"/>
                </a:solidFill>
              </a:rPr>
              <a:t>, to </a:t>
            </a:r>
            <a:r>
              <a:rPr lang="en-US" sz="2800" dirty="0" smtClean="0">
                <a:solidFill>
                  <a:srgbClr val="000000"/>
                </a:solidFill>
              </a:rPr>
              <a:t>XVI </a:t>
            </a:r>
            <a:r>
              <a:rPr lang="en-US" sz="2800" dirty="0" err="1" smtClean="0">
                <a:solidFill>
                  <a:srgbClr val="000000"/>
                </a:solidFill>
              </a:rPr>
              <a:t>asrlargacha</a:t>
            </a:r>
            <a:r>
              <a:rPr lang="en-US" sz="2800" dirty="0" smtClean="0">
                <a:solidFill>
                  <a:srgbClr val="000000"/>
                </a:solidFill>
              </a:rPr>
              <a:t> </a:t>
            </a:r>
            <a:r>
              <a:rPr lang="en-US" sz="2800" dirty="0" err="1">
                <a:solidFill>
                  <a:srgbClr val="000000"/>
                </a:solidFill>
              </a:rPr>
              <a:t>davom</a:t>
            </a:r>
            <a:r>
              <a:rPr lang="en-US" sz="2800" dirty="0">
                <a:solidFill>
                  <a:srgbClr val="000000"/>
                </a:solidFill>
              </a:rPr>
              <a:t> </a:t>
            </a:r>
            <a:r>
              <a:rPr lang="en-US" sz="2800" dirty="0" err="1">
                <a:solidFill>
                  <a:srgbClr val="000000"/>
                </a:solidFill>
              </a:rPr>
              <a:t>etdt</a:t>
            </a:r>
            <a:r>
              <a:rPr lang="en-US" sz="2800" dirty="0">
                <a:solidFill>
                  <a:srgbClr val="000000"/>
                </a:solidFill>
              </a:rPr>
              <a:t>. </a:t>
            </a:r>
            <a:r>
              <a:rPr lang="en-US" sz="2800" dirty="0" err="1">
                <a:solidFill>
                  <a:srgbClr val="000000"/>
                </a:solidFill>
              </a:rPr>
              <a:t>Feodalizm</a:t>
            </a:r>
            <a:r>
              <a:rPr lang="en-US" sz="2800" dirty="0">
                <a:solidFill>
                  <a:srgbClr val="000000"/>
                </a:solidFill>
              </a:rPr>
              <a:t> </a:t>
            </a:r>
            <a:r>
              <a:rPr lang="en-US" sz="2800" dirty="0" err="1">
                <a:solidFill>
                  <a:srgbClr val="000000"/>
                </a:solidFill>
              </a:rPr>
              <a:t>jamiyatida</a:t>
            </a:r>
            <a:r>
              <a:rPr lang="en-US" sz="2800" dirty="0">
                <a:solidFill>
                  <a:srgbClr val="000000"/>
                </a:solidFill>
              </a:rPr>
              <a:t> </a:t>
            </a:r>
            <a:r>
              <a:rPr lang="en-US" sz="2800" dirty="0" err="1">
                <a:solidFill>
                  <a:srgbClr val="000000"/>
                </a:solidFill>
              </a:rPr>
              <a:t>hukmron</a:t>
            </a:r>
            <a:r>
              <a:rPr lang="en-US" sz="2800" dirty="0">
                <a:solidFill>
                  <a:srgbClr val="000000"/>
                </a:solidFill>
              </a:rPr>
              <a:t> </a:t>
            </a:r>
            <a:r>
              <a:rPr lang="en-US" sz="2800" dirty="0" err="1">
                <a:solidFill>
                  <a:srgbClr val="000000"/>
                </a:solidFill>
              </a:rPr>
              <a:t>tabakalar</a:t>
            </a:r>
            <a:r>
              <a:rPr lang="en-US" sz="2800" dirty="0">
                <a:solidFill>
                  <a:srgbClr val="000000"/>
                </a:solidFill>
              </a:rPr>
              <a:t> </a:t>
            </a:r>
            <a:r>
              <a:rPr lang="en-US" sz="2800" dirty="0" err="1">
                <a:solidFill>
                  <a:srgbClr val="000000"/>
                </a:solidFill>
              </a:rPr>
              <a:t>feodal-pomeshik</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ruxoniylardan</a:t>
            </a:r>
            <a:r>
              <a:rPr lang="en-US" sz="2800" dirty="0" smtClean="0">
                <a:solidFill>
                  <a:srgbClr val="000000"/>
                </a:solidFill>
              </a:rPr>
              <a:t> </a:t>
            </a:r>
            <a:r>
              <a:rPr lang="en-US" sz="2800" dirty="0" err="1">
                <a:solidFill>
                  <a:srgbClr val="000000"/>
                </a:solidFill>
              </a:rPr>
              <a:t>ibortiat</a:t>
            </a:r>
            <a:r>
              <a:rPr lang="en-US" sz="2800" dirty="0">
                <a:solidFill>
                  <a:srgbClr val="000000"/>
                </a:solidFill>
              </a:rPr>
              <a:t> </a:t>
            </a:r>
            <a:r>
              <a:rPr lang="en-US" sz="2800" dirty="0" err="1">
                <a:solidFill>
                  <a:srgbClr val="000000"/>
                </a:solidFill>
              </a:rPr>
              <a:t>edi</a:t>
            </a:r>
            <a:r>
              <a:rPr lang="en-US" sz="2800" dirty="0">
                <a:solidFill>
                  <a:srgbClr val="000000"/>
                </a:solidFill>
              </a:rPr>
              <a:t>. </a:t>
            </a:r>
            <a:r>
              <a:rPr lang="en-US" sz="2800" dirty="0" err="1">
                <a:solidFill>
                  <a:srgbClr val="000000"/>
                </a:solidFill>
              </a:rPr>
              <a:t>Mamlakatdagi</a:t>
            </a:r>
            <a:r>
              <a:rPr lang="en-US" sz="2800" dirty="0">
                <a:solidFill>
                  <a:srgbClr val="000000"/>
                </a:solidFill>
              </a:rPr>
              <a:t> </a:t>
            </a:r>
            <a:r>
              <a:rPr lang="en-US" sz="2800" dirty="0" err="1">
                <a:solidFill>
                  <a:srgbClr val="000000"/>
                </a:solidFill>
              </a:rPr>
              <a:t>hamma</a:t>
            </a:r>
            <a:r>
              <a:rPr lang="en-US" sz="2800" dirty="0">
                <a:solidFill>
                  <a:srgbClr val="000000"/>
                </a:solidFill>
              </a:rPr>
              <a:t> </a:t>
            </a:r>
            <a:r>
              <a:rPr lang="en-US" sz="2800" dirty="0" err="1">
                <a:solidFill>
                  <a:srgbClr val="000000"/>
                </a:solidFill>
              </a:rPr>
              <a:t>er-uv</a:t>
            </a:r>
            <a:r>
              <a:rPr lang="en-US" sz="2800" dirty="0">
                <a:solidFill>
                  <a:srgbClr val="000000"/>
                </a:solidFill>
              </a:rPr>
              <a:t> </a:t>
            </a:r>
            <a:r>
              <a:rPr lang="en-US" sz="2800" dirty="0" err="1">
                <a:solidFill>
                  <a:srgbClr val="000000"/>
                </a:solidFill>
              </a:rPr>
              <a:t>egalari</a:t>
            </a:r>
            <a:r>
              <a:rPr lang="en-US" sz="2800" dirty="0">
                <a:solidFill>
                  <a:srgbClr val="000000"/>
                </a:solidFill>
              </a:rPr>
              <a:t> </a:t>
            </a:r>
            <a:r>
              <a:rPr lang="en-US" sz="2800" dirty="0" err="1">
                <a:solidFill>
                  <a:srgbClr val="000000"/>
                </a:solidFill>
              </a:rPr>
              <a:t>bo’lgan</a:t>
            </a:r>
            <a:r>
              <a:rPr lang="en-US" sz="2800" dirty="0">
                <a:solidFill>
                  <a:srgbClr val="000000"/>
                </a:solidFill>
              </a:rPr>
              <a:t> u </a:t>
            </a:r>
            <a:r>
              <a:rPr lang="en-US" sz="2800" dirty="0" err="1">
                <a:solidFill>
                  <a:srgbClr val="000000"/>
                </a:solidFill>
              </a:rPr>
              <a:t>mulkdor</a:t>
            </a:r>
            <a:r>
              <a:rPr lang="en-US" sz="2800" dirty="0">
                <a:solidFill>
                  <a:srgbClr val="000000"/>
                </a:solidFill>
              </a:rPr>
              <a:t> </a:t>
            </a:r>
            <a:r>
              <a:rPr lang="en-US" sz="2800" dirty="0" err="1">
                <a:solidFill>
                  <a:srgbClr val="000000"/>
                </a:solidFill>
              </a:rPr>
              <a:t>taaqalar</a:t>
            </a:r>
            <a:r>
              <a:rPr lang="en-US" sz="2800" dirty="0">
                <a:solidFill>
                  <a:srgbClr val="000000"/>
                </a:solidFill>
              </a:rPr>
              <a:t> </a:t>
            </a:r>
            <a:r>
              <a:rPr lang="en-US" sz="2800" dirty="0" err="1" smtClean="0">
                <a:solidFill>
                  <a:srgbClr val="000000"/>
                </a:solidFill>
              </a:rPr>
              <a:t>usha</a:t>
            </a:r>
            <a:r>
              <a:rPr lang="en-US" sz="2800" dirty="0">
                <a:solidFill>
                  <a:srgbClr val="000000"/>
                </a:solidFill>
              </a:rPr>
              <a:t> </a:t>
            </a:r>
            <a:r>
              <a:rPr lang="en-US" sz="2800" dirty="0" err="1" smtClean="0">
                <a:solidFill>
                  <a:srgbClr val="000000"/>
                </a:solidFill>
              </a:rPr>
              <a:t>davrdagi</a:t>
            </a:r>
            <a:r>
              <a:rPr lang="en-US" sz="2800" dirty="0" smtClean="0">
                <a:solidFill>
                  <a:srgbClr val="000000"/>
                </a:solidFill>
              </a:rPr>
              <a:t> </a:t>
            </a:r>
            <a:r>
              <a:rPr lang="en-US" sz="2800" dirty="0" err="1">
                <a:solidFill>
                  <a:srgbClr val="000000"/>
                </a:solidFill>
              </a:rPr>
              <a:t>krepostnoychilik</a:t>
            </a:r>
            <a:r>
              <a:rPr lang="en-US" sz="2800" dirty="0">
                <a:solidFill>
                  <a:srgbClr val="000000"/>
                </a:solidFill>
              </a:rPr>
              <a:t> </a:t>
            </a:r>
            <a:r>
              <a:rPr lang="en-US" sz="2800" dirty="0" err="1">
                <a:solidFill>
                  <a:srgbClr val="000000"/>
                </a:solidFill>
              </a:rPr>
              <a:t>huquqiga</a:t>
            </a:r>
            <a:r>
              <a:rPr lang="en-US" sz="2800" dirty="0">
                <a:solidFill>
                  <a:srgbClr val="000000"/>
                </a:solidFill>
              </a:rPr>
              <a:t> </a:t>
            </a:r>
            <a:r>
              <a:rPr lang="en-US" sz="2800" dirty="0" err="1">
                <a:solidFill>
                  <a:srgbClr val="000000"/>
                </a:solidFill>
              </a:rPr>
              <a:t>binoan</a:t>
            </a:r>
            <a:r>
              <a:rPr lang="en-US" sz="2800" dirty="0">
                <a:solidFill>
                  <a:srgbClr val="000000"/>
                </a:solidFill>
              </a:rPr>
              <a:t>, </a:t>
            </a:r>
            <a:r>
              <a:rPr lang="en-US" sz="2800" dirty="0" err="1">
                <a:solidFill>
                  <a:srgbClr val="000000"/>
                </a:solidFill>
              </a:rPr>
              <a:t>ularga</a:t>
            </a:r>
            <a:r>
              <a:rPr lang="en-US" sz="2800" dirty="0">
                <a:solidFill>
                  <a:srgbClr val="000000"/>
                </a:solidFill>
              </a:rPr>
              <a:t> </a:t>
            </a:r>
            <a:r>
              <a:rPr lang="en-US" sz="2800" dirty="0" err="1">
                <a:solidFill>
                  <a:srgbClr val="000000"/>
                </a:solidFill>
              </a:rPr>
              <a:t>o’yindirilgan</a:t>
            </a:r>
            <a:r>
              <a:rPr lang="en-US" sz="2800" dirty="0">
                <a:solidFill>
                  <a:srgbClr val="000000"/>
                </a:solidFill>
              </a:rPr>
              <a:t> </a:t>
            </a:r>
            <a:r>
              <a:rPr lang="en-US" sz="2800" dirty="0" err="1">
                <a:solidFill>
                  <a:srgbClr val="000000"/>
                </a:solidFill>
              </a:rPr>
              <a:t>dexkonlarni</a:t>
            </a:r>
            <a:r>
              <a:rPr lang="en-US" sz="2800" dirty="0">
                <a:solidFill>
                  <a:srgbClr val="000000"/>
                </a:solidFill>
              </a:rPr>
              <a:t> </a:t>
            </a:r>
            <a:r>
              <a:rPr lang="en-US" sz="2800" dirty="0" err="1">
                <a:solidFill>
                  <a:srgbClr val="000000"/>
                </a:solidFill>
              </a:rPr>
              <a:t>ekspluatatsiya</a:t>
            </a:r>
            <a:r>
              <a:rPr lang="en-US" sz="2800" dirty="0">
                <a:solidFill>
                  <a:srgbClr val="000000"/>
                </a:solidFill>
              </a:rPr>
              <a:t> </a:t>
            </a:r>
            <a:r>
              <a:rPr lang="en-US" sz="2800" dirty="0" err="1" smtClean="0">
                <a:solidFill>
                  <a:srgbClr val="000000"/>
                </a:solidFill>
              </a:rPr>
              <a:t>qilish</a:t>
            </a:r>
            <a:r>
              <a:rPr lang="en-US" sz="2800" dirty="0">
                <a:solidFill>
                  <a:srgbClr val="000000"/>
                </a:solidFill>
              </a:rPr>
              <a:t> </a:t>
            </a:r>
            <a:r>
              <a:rPr lang="en-US" sz="2800" dirty="0" err="1" smtClean="0">
                <a:solidFill>
                  <a:srgbClr val="000000"/>
                </a:solidFill>
              </a:rPr>
              <a:t>asosida</a:t>
            </a:r>
            <a:r>
              <a:rPr lang="en-US" sz="2800" dirty="0" smtClean="0">
                <a:solidFill>
                  <a:srgbClr val="000000"/>
                </a:solidFill>
              </a:rPr>
              <a:t> </a:t>
            </a:r>
            <a:r>
              <a:rPr lang="en-US" sz="2800" dirty="0" err="1">
                <a:solidFill>
                  <a:srgbClr val="000000"/>
                </a:solidFill>
              </a:rPr>
              <a:t>yashardilar</a:t>
            </a:r>
            <a:r>
              <a:rPr lang="en-US" sz="2800" dirty="0">
                <a:solidFill>
                  <a:srgbClr val="000000"/>
                </a:solidFill>
              </a:rPr>
              <a:t>.</a:t>
            </a:r>
            <a:endParaRPr lang="ru-RU" sz="2400" dirty="0">
              <a:solidFill>
                <a:srgbClr val="000000"/>
              </a:solidFill>
            </a:endParaRPr>
          </a:p>
        </p:txBody>
      </p:sp>
    </p:spTree>
    <p:extLst>
      <p:ext uri="{BB962C8B-B14F-4D97-AF65-F5344CB8AC3E}">
        <p14:creationId xmlns:p14="http://schemas.microsoft.com/office/powerpoint/2010/main" val="4930909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36912"/>
            <a:ext cx="8305800" cy="1143000"/>
          </a:xfrm>
        </p:spPr>
        <p:txBody>
          <a:bodyPr>
            <a:noAutofit/>
          </a:bodyPr>
          <a:lstStyle/>
          <a:p>
            <a:pPr algn="just"/>
            <a:r>
              <a:rPr lang="en-US" sz="3200" dirty="0" err="1">
                <a:solidFill>
                  <a:srgbClr val="000000"/>
                </a:solidFill>
              </a:rPr>
              <a:t>Komenskiy</a:t>
            </a:r>
            <a:r>
              <a:rPr lang="en-US" sz="3200" dirty="0">
                <a:solidFill>
                  <a:srgbClr val="000000"/>
                </a:solidFill>
              </a:rPr>
              <a:t> </a:t>
            </a:r>
            <a:r>
              <a:rPr lang="en-US" sz="3200" dirty="0" err="1">
                <a:solidFill>
                  <a:srgbClr val="000000"/>
                </a:solidFill>
              </a:rPr>
              <a:t>tarbiyachi</a:t>
            </a:r>
            <a:r>
              <a:rPr lang="en-US" sz="3200" dirty="0">
                <a:solidFill>
                  <a:srgbClr val="000000"/>
                </a:solidFill>
              </a:rPr>
              <a:t> </a:t>
            </a:r>
            <a:r>
              <a:rPr lang="en-US" sz="3200" dirty="0" err="1">
                <a:solidFill>
                  <a:srgbClr val="000000"/>
                </a:solidFill>
              </a:rPr>
              <a:t>boladagi</a:t>
            </a:r>
            <a:r>
              <a:rPr lang="en-US" sz="3200" dirty="0">
                <a:solidFill>
                  <a:srgbClr val="000000"/>
                </a:solidFill>
              </a:rPr>
              <a:t> </a:t>
            </a:r>
            <a:r>
              <a:rPr lang="en-US" sz="3200" dirty="0" err="1" smtClean="0">
                <a:solidFill>
                  <a:srgbClr val="000000"/>
                </a:solidFill>
              </a:rPr>
              <a:t>iste’dodni</a:t>
            </a:r>
            <a:r>
              <a:rPr lang="en-US" sz="3200" dirty="0" smtClean="0">
                <a:solidFill>
                  <a:srgbClr val="000000"/>
                </a:solidFill>
              </a:rPr>
              <a:t> </a:t>
            </a:r>
            <a:r>
              <a:rPr lang="en-US" sz="3200" dirty="0" err="1">
                <a:solidFill>
                  <a:srgbClr val="000000"/>
                </a:solidFill>
              </a:rPr>
              <a:t>ustirishi</a:t>
            </a:r>
            <a:r>
              <a:rPr lang="en-US" sz="3200" dirty="0">
                <a:solidFill>
                  <a:srgbClr val="000000"/>
                </a:solidFill>
              </a:rPr>
              <a:t> </a:t>
            </a:r>
            <a:r>
              <a:rPr lang="en-US" sz="3200" dirty="0" err="1">
                <a:solidFill>
                  <a:srgbClr val="000000"/>
                </a:solidFill>
              </a:rPr>
              <a:t>kerak</a:t>
            </a:r>
            <a:r>
              <a:rPr lang="en-US" sz="3200" dirty="0">
                <a:solidFill>
                  <a:srgbClr val="000000"/>
                </a:solidFill>
              </a:rPr>
              <a:t>. Agar bola </a:t>
            </a:r>
            <a:r>
              <a:rPr lang="en-US" sz="3200" dirty="0" err="1">
                <a:solidFill>
                  <a:srgbClr val="000000"/>
                </a:solidFill>
              </a:rPr>
              <a:t>peadagogik</a:t>
            </a:r>
            <a:r>
              <a:rPr lang="en-US" sz="3200" dirty="0">
                <a:solidFill>
                  <a:srgbClr val="000000"/>
                </a:solidFill>
              </a:rPr>
              <a:t> </a:t>
            </a:r>
            <a:r>
              <a:rPr lang="en-US" sz="3200" dirty="0" err="1" smtClean="0">
                <a:solidFill>
                  <a:srgbClr val="000000"/>
                </a:solidFill>
              </a:rPr>
              <a:t>ta’sirsiz</a:t>
            </a:r>
            <a:r>
              <a:rPr lang="en-US" sz="3200" dirty="0">
                <a:solidFill>
                  <a:srgbClr val="000000"/>
                </a:solidFill>
              </a:rPr>
              <a:t> </a:t>
            </a:r>
            <a:r>
              <a:rPr lang="en-US" sz="3200" dirty="0" err="1" smtClean="0">
                <a:solidFill>
                  <a:srgbClr val="000000"/>
                </a:solidFill>
              </a:rPr>
              <a:t>yashasa</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dirty="0" err="1">
                <a:solidFill>
                  <a:srgbClr val="000000"/>
                </a:solidFill>
              </a:rPr>
              <a:t>iste:dod</a:t>
            </a:r>
            <a:r>
              <a:rPr lang="en-US" sz="3200" dirty="0">
                <a:solidFill>
                  <a:srgbClr val="000000"/>
                </a:solidFill>
              </a:rPr>
              <a:t> </a:t>
            </a:r>
            <a:r>
              <a:rPr lang="en-US" sz="3200" dirty="0" err="1">
                <a:solidFill>
                  <a:srgbClr val="000000"/>
                </a:solidFill>
              </a:rPr>
              <a:t>tasodifan</a:t>
            </a:r>
            <a:r>
              <a:rPr lang="en-US" sz="3200" dirty="0">
                <a:solidFill>
                  <a:srgbClr val="000000"/>
                </a:solidFill>
              </a:rPr>
              <a:t> </a:t>
            </a:r>
            <a:r>
              <a:rPr lang="en-US" sz="3200" dirty="0" err="1">
                <a:solidFill>
                  <a:srgbClr val="000000"/>
                </a:solidFill>
              </a:rPr>
              <a:t>usadi</a:t>
            </a:r>
            <a:r>
              <a:rPr lang="en-US" sz="3200" dirty="0">
                <a:solidFill>
                  <a:srgbClr val="000000"/>
                </a:solidFill>
              </a:rPr>
              <a:t>. </a:t>
            </a:r>
            <a:r>
              <a:rPr lang="en-US" sz="3200" dirty="0" err="1">
                <a:solidFill>
                  <a:srgbClr val="000000"/>
                </a:solidFill>
              </a:rPr>
              <a:t>Kishi</a:t>
            </a:r>
            <a:r>
              <a:rPr lang="en-US" sz="3200" dirty="0">
                <a:solidFill>
                  <a:srgbClr val="000000"/>
                </a:solidFill>
              </a:rPr>
              <a:t> </a:t>
            </a:r>
            <a:r>
              <a:rPr lang="en-US" sz="3200" dirty="0" err="1">
                <a:solidFill>
                  <a:srgbClr val="000000"/>
                </a:solidFill>
              </a:rPr>
              <a:t>dunyoga</a:t>
            </a:r>
            <a:r>
              <a:rPr lang="en-US" sz="3200" dirty="0">
                <a:solidFill>
                  <a:srgbClr val="000000"/>
                </a:solidFill>
              </a:rPr>
              <a:t> </a:t>
            </a:r>
            <a:r>
              <a:rPr lang="en-US" sz="3200" dirty="0" err="1">
                <a:solidFill>
                  <a:srgbClr val="000000"/>
                </a:solidFill>
              </a:rPr>
              <a:t>kelganda</a:t>
            </a:r>
            <a:r>
              <a:rPr lang="en-US" sz="3200" dirty="0">
                <a:solidFill>
                  <a:srgbClr val="000000"/>
                </a:solidFill>
              </a:rPr>
              <a:t> </a:t>
            </a:r>
            <a:r>
              <a:rPr lang="en-US" sz="3200" dirty="0" err="1">
                <a:solidFill>
                  <a:srgbClr val="000000"/>
                </a:solidFill>
              </a:rPr>
              <a:t>kishiga</a:t>
            </a:r>
            <a:r>
              <a:rPr lang="en-US" sz="3200" dirty="0">
                <a:solidFill>
                  <a:srgbClr val="000000"/>
                </a:solidFill>
              </a:rPr>
              <a:t> </a:t>
            </a:r>
            <a:r>
              <a:rPr lang="en-US" sz="3200" dirty="0" err="1">
                <a:solidFill>
                  <a:srgbClr val="000000"/>
                </a:solidFill>
              </a:rPr>
              <a:t>xos</a:t>
            </a:r>
            <a:r>
              <a:rPr lang="en-US" sz="3200" dirty="0">
                <a:solidFill>
                  <a:srgbClr val="000000"/>
                </a:solidFill>
              </a:rPr>
              <a:t> </a:t>
            </a:r>
            <a:r>
              <a:rPr lang="en-US" sz="3200" dirty="0" err="1">
                <a:solidFill>
                  <a:srgbClr val="000000"/>
                </a:solidFill>
              </a:rPr>
              <a:t>iste:dodga</a:t>
            </a:r>
            <a:r>
              <a:rPr lang="en-US" sz="3200" dirty="0">
                <a:solidFill>
                  <a:srgbClr val="000000"/>
                </a:solidFill>
              </a:rPr>
              <a:t> </a:t>
            </a:r>
            <a:r>
              <a:rPr lang="en-US" sz="3200" dirty="0" err="1">
                <a:solidFill>
                  <a:srgbClr val="000000"/>
                </a:solidFill>
              </a:rPr>
              <a:t>ega</a:t>
            </a:r>
            <a:r>
              <a:rPr lang="en-US" sz="3200" dirty="0">
                <a:solidFill>
                  <a:srgbClr val="000000"/>
                </a:solidFill>
              </a:rPr>
              <a:t> </a:t>
            </a:r>
            <a:r>
              <a:rPr lang="en-US" sz="3200" dirty="0" err="1" smtClean="0">
                <a:solidFill>
                  <a:srgbClr val="000000"/>
                </a:solidFill>
              </a:rPr>
              <a:t>buladi</a:t>
            </a:r>
            <a:r>
              <a:rPr lang="en-US" sz="3200" dirty="0" smtClean="0">
                <a:solidFill>
                  <a:srgbClr val="000000"/>
                </a:solidFill>
              </a:rPr>
              <a:t>. </a:t>
            </a:r>
            <a:r>
              <a:rPr lang="en-US" sz="3200" dirty="0" err="1" smtClean="0">
                <a:solidFill>
                  <a:srgbClr val="000000"/>
                </a:solidFill>
              </a:rPr>
              <a:t>Xuddi</a:t>
            </a:r>
            <a:r>
              <a:rPr lang="en-US" sz="3200" dirty="0" smtClean="0">
                <a:solidFill>
                  <a:srgbClr val="000000"/>
                </a:solidFill>
              </a:rPr>
              <a:t> </a:t>
            </a:r>
            <a:r>
              <a:rPr lang="en-US" sz="3200" dirty="0" err="1">
                <a:solidFill>
                  <a:srgbClr val="000000"/>
                </a:solidFill>
              </a:rPr>
              <a:t>olmadagi</a:t>
            </a:r>
            <a:r>
              <a:rPr lang="en-US" sz="3200" dirty="0">
                <a:solidFill>
                  <a:srgbClr val="000000"/>
                </a:solidFill>
              </a:rPr>
              <a:t> </a:t>
            </a:r>
            <a:r>
              <a:rPr lang="en-US" sz="3200" dirty="0" err="1">
                <a:solidFill>
                  <a:srgbClr val="000000"/>
                </a:solidFill>
              </a:rPr>
              <a:t>uruqga</a:t>
            </a:r>
            <a:r>
              <a:rPr lang="en-US" sz="3200" dirty="0">
                <a:solidFill>
                  <a:srgbClr val="000000"/>
                </a:solidFill>
              </a:rPr>
              <a:t> </a:t>
            </a:r>
            <a:r>
              <a:rPr lang="en-US" sz="3200" dirty="0" err="1">
                <a:solidFill>
                  <a:srgbClr val="000000"/>
                </a:solidFill>
              </a:rPr>
              <a:t>uxshab</a:t>
            </a:r>
            <a:r>
              <a:rPr lang="en-US" sz="3200" dirty="0">
                <a:solidFill>
                  <a:srgbClr val="000000"/>
                </a:solidFill>
              </a:rPr>
              <a:t> </a:t>
            </a:r>
            <a:r>
              <a:rPr lang="en-US" sz="3200" dirty="0" err="1">
                <a:solidFill>
                  <a:srgbClr val="000000"/>
                </a:solidFill>
              </a:rPr>
              <a:t>ba’zida</a:t>
            </a:r>
            <a:r>
              <a:rPr lang="en-US" sz="3200" dirty="0">
                <a:solidFill>
                  <a:srgbClr val="000000"/>
                </a:solidFill>
              </a:rPr>
              <a:t> </a:t>
            </a:r>
            <a:r>
              <a:rPr lang="en-US" sz="3200" dirty="0" err="1">
                <a:solidFill>
                  <a:srgbClr val="000000"/>
                </a:solidFill>
              </a:rPr>
              <a:t>kuproq</a:t>
            </a:r>
            <a:r>
              <a:rPr lang="en-US" sz="3200" dirty="0">
                <a:solidFill>
                  <a:srgbClr val="000000"/>
                </a:solidFill>
              </a:rPr>
              <a:t>, </a:t>
            </a:r>
            <a:r>
              <a:rPr lang="en-US" sz="3200" dirty="0" err="1">
                <a:solidFill>
                  <a:srgbClr val="000000"/>
                </a:solidFill>
              </a:rPr>
              <a:t>ba’zida</a:t>
            </a:r>
            <a:r>
              <a:rPr lang="en-US" sz="3200" dirty="0">
                <a:solidFill>
                  <a:srgbClr val="000000"/>
                </a:solidFill>
              </a:rPr>
              <a:t> </a:t>
            </a:r>
            <a:r>
              <a:rPr lang="en-US" sz="3200" dirty="0" err="1">
                <a:solidFill>
                  <a:srgbClr val="000000"/>
                </a:solidFill>
              </a:rPr>
              <a:t>kamroq</a:t>
            </a:r>
            <a:r>
              <a:rPr lang="en-US" sz="3200" dirty="0">
                <a:solidFill>
                  <a:srgbClr val="000000"/>
                </a:solidFill>
              </a:rPr>
              <a:t> </a:t>
            </a:r>
            <a:r>
              <a:rPr lang="en-US" sz="3200" dirty="0" err="1">
                <a:solidFill>
                  <a:srgbClr val="000000"/>
                </a:solidFill>
              </a:rPr>
              <a:t>bo’ladi</a:t>
            </a:r>
            <a:r>
              <a:rPr lang="en-US" sz="3200" dirty="0">
                <a:solidFill>
                  <a:srgbClr val="000000"/>
                </a:solidFill>
              </a:rPr>
              <a:t>.</a:t>
            </a:r>
            <a:endParaRPr lang="ru-RU" sz="3200" dirty="0">
              <a:solidFill>
                <a:srgbClr val="000000"/>
              </a:solidFill>
            </a:endParaRPr>
          </a:p>
        </p:txBody>
      </p:sp>
      <p:pic>
        <p:nvPicPr>
          <p:cNvPr id="6146" name="Picture 2" descr="D:\My Documents (Maruf)\UUOOI 2017 LECTURES\LECTURES redit\KOmanski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77135" y="3484577"/>
            <a:ext cx="2420405" cy="3340987"/>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D:\My Documents (Maruf)\UUOOI 2017 LECTURES\LECTURES redit\220px-Johan_amos_comenius_1592-16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3484577"/>
            <a:ext cx="2684182" cy="3040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567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fade">
                                      <p:cBhvr>
                                        <p:cTn id="12" dur="1000"/>
                                        <p:tgtEl>
                                          <p:spTgt spid="6147"/>
                                        </p:tgtEl>
                                      </p:cBhvr>
                                    </p:animEffect>
                                    <p:anim calcmode="lin" valueType="num">
                                      <p:cBhvr>
                                        <p:cTn id="13" dur="1000" fill="hold"/>
                                        <p:tgtEl>
                                          <p:spTgt spid="6147"/>
                                        </p:tgtEl>
                                        <p:attrNameLst>
                                          <p:attrName>ppt_x</p:attrName>
                                        </p:attrNameLst>
                                      </p:cBhvr>
                                      <p:tavLst>
                                        <p:tav tm="0">
                                          <p:val>
                                            <p:strVal val="#ppt_x"/>
                                          </p:val>
                                        </p:tav>
                                        <p:tav tm="100000">
                                          <p:val>
                                            <p:strVal val="#ppt_x"/>
                                          </p:val>
                                        </p:tav>
                                      </p:tavLst>
                                    </p:anim>
                                    <p:anim calcmode="lin" valueType="num">
                                      <p:cBhvr>
                                        <p:cTn id="14"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5373216"/>
            <a:ext cx="5472608" cy="1143000"/>
          </a:xfrm>
        </p:spPr>
        <p:txBody>
          <a:bodyPr>
            <a:noAutofit/>
          </a:bodyPr>
          <a:lstStyle/>
          <a:p>
            <a:pPr algn="just"/>
            <a:r>
              <a:rPr lang="en-US" sz="2800" b="1" dirty="0" err="1" smtClean="0">
                <a:solidFill>
                  <a:srgbClr val="000000"/>
                </a:solidFill>
              </a:rPr>
              <a:t>Pestalotsi</a:t>
            </a:r>
            <a:r>
              <a:rPr lang="en-US" sz="2800" dirty="0" smtClean="0">
                <a:solidFill>
                  <a:srgbClr val="000000"/>
                </a:solidFill>
              </a:rPr>
              <a:t> </a:t>
            </a:r>
            <a:r>
              <a:rPr lang="en-US" sz="2800" dirty="0" err="1">
                <a:solidFill>
                  <a:srgbClr val="000000"/>
                </a:solidFill>
              </a:rPr>
              <a:t>hamma</a:t>
            </a:r>
            <a:r>
              <a:rPr lang="en-US" sz="2800" dirty="0">
                <a:solidFill>
                  <a:srgbClr val="000000"/>
                </a:solidFill>
              </a:rPr>
              <a:t> </a:t>
            </a:r>
            <a:r>
              <a:rPr lang="en-US" sz="2800" dirty="0" err="1">
                <a:solidFill>
                  <a:srgbClr val="000000"/>
                </a:solidFill>
              </a:rPr>
              <a:t>odamlar</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ilm</a:t>
            </a:r>
            <a:r>
              <a:rPr lang="en-US" sz="2800" dirty="0">
                <a:solidFill>
                  <a:srgbClr val="000000"/>
                </a:solidFill>
              </a:rPr>
              <a:t> </a:t>
            </a:r>
            <a:r>
              <a:rPr lang="en-US" sz="2800" dirty="0" err="1">
                <a:solidFill>
                  <a:srgbClr val="000000"/>
                </a:solidFill>
              </a:rPr>
              <a:t>olish</a:t>
            </a:r>
            <a:r>
              <a:rPr lang="en-US" sz="2800" dirty="0">
                <a:solidFill>
                  <a:srgbClr val="000000"/>
                </a:solidFill>
              </a:rPr>
              <a:t> </a:t>
            </a:r>
            <a:r>
              <a:rPr lang="en-US" sz="2800" dirty="0" err="1">
                <a:solidFill>
                  <a:srgbClr val="000000"/>
                </a:solidFill>
              </a:rPr>
              <a:t>huquqiga</a:t>
            </a:r>
            <a:r>
              <a:rPr lang="en-US" sz="2800" dirty="0">
                <a:solidFill>
                  <a:srgbClr val="000000"/>
                </a:solidFill>
              </a:rPr>
              <a:t> </a:t>
            </a:r>
            <a:r>
              <a:rPr lang="en-US" sz="2800" dirty="0" err="1">
                <a:solidFill>
                  <a:srgbClr val="000000"/>
                </a:solidFill>
              </a:rPr>
              <a:t>ega</a:t>
            </a:r>
            <a:r>
              <a:rPr lang="en-US" sz="2800" dirty="0">
                <a:solidFill>
                  <a:srgbClr val="000000"/>
                </a:solidFill>
              </a:rPr>
              <a:t> </a:t>
            </a:r>
            <a:r>
              <a:rPr lang="en-US" sz="2800" dirty="0" err="1">
                <a:solidFill>
                  <a:srgbClr val="000000"/>
                </a:solidFill>
              </a:rPr>
              <a:t>bo’lishi</a:t>
            </a:r>
            <a:r>
              <a:rPr lang="en-US" sz="2800" dirty="0">
                <a:solidFill>
                  <a:srgbClr val="000000"/>
                </a:solidFill>
              </a:rPr>
              <a:t> </a:t>
            </a:r>
            <a:r>
              <a:rPr lang="en-US" sz="2800" dirty="0" err="1">
                <a:solidFill>
                  <a:srgbClr val="000000"/>
                </a:solidFill>
              </a:rPr>
              <a:t>lozim</a:t>
            </a:r>
            <a:r>
              <a:rPr lang="en-US" sz="2800" dirty="0">
                <a:solidFill>
                  <a:srgbClr val="000000"/>
                </a:solidFill>
              </a:rPr>
              <a:t>, deb </a:t>
            </a:r>
            <a:r>
              <a:rPr lang="en-US" sz="2800" dirty="0" err="1" smtClean="0">
                <a:solidFill>
                  <a:srgbClr val="000000"/>
                </a:solidFill>
              </a:rPr>
              <a:t>da’vo</a:t>
            </a:r>
            <a:r>
              <a:rPr lang="en-US" sz="2800" dirty="0">
                <a:solidFill>
                  <a:srgbClr val="000000"/>
                </a:solidFill>
              </a:rPr>
              <a:t> </a:t>
            </a:r>
            <a:r>
              <a:rPr lang="en-US" sz="2800" dirty="0" err="1" smtClean="0">
                <a:solidFill>
                  <a:srgbClr val="000000"/>
                </a:solidFill>
              </a:rPr>
              <a:t>qilib</a:t>
            </a:r>
            <a:r>
              <a:rPr lang="en-US" sz="2800" dirty="0" smtClean="0">
                <a:solidFill>
                  <a:srgbClr val="000000"/>
                </a:solidFill>
              </a:rPr>
              <a:t> </a:t>
            </a:r>
            <a:r>
              <a:rPr lang="en-US" sz="2800" dirty="0" err="1">
                <a:solidFill>
                  <a:srgbClr val="000000"/>
                </a:solidFill>
              </a:rPr>
              <a:t>maktablar</a:t>
            </a:r>
            <a:r>
              <a:rPr lang="en-US" sz="2800" dirty="0">
                <a:solidFill>
                  <a:srgbClr val="000000"/>
                </a:solidFill>
              </a:rPr>
              <a:t> </a:t>
            </a:r>
            <a:r>
              <a:rPr lang="en-US" sz="2800" dirty="0" err="1">
                <a:solidFill>
                  <a:srgbClr val="000000"/>
                </a:solidFill>
              </a:rPr>
              <a:t>jamiiyatni</a:t>
            </a:r>
            <a:r>
              <a:rPr lang="en-US" sz="2800" dirty="0">
                <a:solidFill>
                  <a:srgbClr val="000000"/>
                </a:solidFill>
              </a:rPr>
              <a:t> </a:t>
            </a:r>
            <a:r>
              <a:rPr lang="en-US" sz="2800" dirty="0" err="1">
                <a:solidFill>
                  <a:srgbClr val="000000"/>
                </a:solidFill>
              </a:rPr>
              <a:t>ijtimoiy</a:t>
            </a:r>
            <a:r>
              <a:rPr lang="en-US" sz="2800" dirty="0">
                <a:solidFill>
                  <a:srgbClr val="000000"/>
                </a:solidFill>
              </a:rPr>
              <a:t> </a:t>
            </a:r>
            <a:r>
              <a:rPr lang="en-US" sz="2800" dirty="0" err="1">
                <a:solidFill>
                  <a:srgbClr val="000000"/>
                </a:solidFill>
              </a:rPr>
              <a:t>jihatdan</a:t>
            </a:r>
            <a:r>
              <a:rPr lang="en-US" sz="2800" dirty="0">
                <a:solidFill>
                  <a:srgbClr val="000000"/>
                </a:solidFill>
              </a:rPr>
              <a:t> </a:t>
            </a:r>
            <a:r>
              <a:rPr lang="en-US" sz="2800" dirty="0" err="1">
                <a:solidFill>
                  <a:srgbClr val="000000"/>
                </a:solidFill>
              </a:rPr>
              <a:t>o’zgartirishning</a:t>
            </a:r>
            <a:r>
              <a:rPr lang="en-US" sz="2800" dirty="0">
                <a:solidFill>
                  <a:srgbClr val="000000"/>
                </a:solidFill>
              </a:rPr>
              <a:t> </a:t>
            </a:r>
            <a:r>
              <a:rPr lang="en-US" sz="2800" dirty="0" err="1">
                <a:solidFill>
                  <a:srgbClr val="000000"/>
                </a:solidFill>
              </a:rPr>
              <a:t>muhim</a:t>
            </a:r>
            <a:r>
              <a:rPr lang="en-US" sz="2800" dirty="0">
                <a:solidFill>
                  <a:srgbClr val="000000"/>
                </a:solidFill>
              </a:rPr>
              <a:t> </a:t>
            </a:r>
            <a:r>
              <a:rPr lang="en-US" sz="2800" dirty="0" err="1">
                <a:solidFill>
                  <a:srgbClr val="000000"/>
                </a:solidFill>
              </a:rPr>
              <a:t>vositallaridan</a:t>
            </a:r>
            <a:r>
              <a:rPr lang="en-US" sz="2800" dirty="0">
                <a:solidFill>
                  <a:srgbClr val="000000"/>
                </a:solidFill>
              </a:rPr>
              <a:t> </a:t>
            </a:r>
            <a:r>
              <a:rPr lang="en-US" sz="2800" dirty="0" err="1">
                <a:solidFill>
                  <a:srgbClr val="000000"/>
                </a:solidFill>
              </a:rPr>
              <a:t>biri</a:t>
            </a:r>
            <a:r>
              <a:rPr lang="en-US" sz="2800" dirty="0">
                <a:solidFill>
                  <a:srgbClr val="000000"/>
                </a:solidFill>
              </a:rPr>
              <a:t> </a:t>
            </a:r>
            <a:r>
              <a:rPr lang="en-US" sz="2800" dirty="0" err="1" smtClean="0">
                <a:solidFill>
                  <a:srgbClr val="000000"/>
                </a:solidFill>
              </a:rPr>
              <a:t>bo’lishi</a:t>
            </a:r>
            <a:r>
              <a:rPr lang="en-US" sz="2800" dirty="0">
                <a:solidFill>
                  <a:srgbClr val="000000"/>
                </a:solidFill>
              </a:rPr>
              <a:t> </a:t>
            </a:r>
            <a:r>
              <a:rPr lang="en-US" sz="2800" dirty="0" err="1" smtClean="0">
                <a:solidFill>
                  <a:srgbClr val="000000"/>
                </a:solidFill>
              </a:rPr>
              <a:t>kerakligini</a:t>
            </a:r>
            <a:r>
              <a:rPr lang="en-US" sz="2800" dirty="0" smtClean="0">
                <a:solidFill>
                  <a:srgbClr val="000000"/>
                </a:solidFill>
              </a:rPr>
              <a:t> </a:t>
            </a:r>
            <a:r>
              <a:rPr lang="en-US" sz="2800" dirty="0" err="1">
                <a:solidFill>
                  <a:srgbClr val="000000"/>
                </a:solidFill>
              </a:rPr>
              <a:t>ta’kidladi</a:t>
            </a:r>
            <a:r>
              <a:rPr lang="en-US" sz="2800" dirty="0">
                <a:solidFill>
                  <a:srgbClr val="000000"/>
                </a:solidFill>
              </a:rPr>
              <a:t>. </a:t>
            </a:r>
            <a:r>
              <a:rPr lang="en-US" sz="2800" dirty="0" err="1">
                <a:solidFill>
                  <a:srgbClr val="000000"/>
                </a:solidFill>
              </a:rPr>
              <a:t>Uning</a:t>
            </a:r>
            <a:r>
              <a:rPr lang="en-US" sz="2800" dirty="0">
                <a:solidFill>
                  <a:srgbClr val="000000"/>
                </a:solidFill>
              </a:rPr>
              <a:t> </a:t>
            </a:r>
            <a:r>
              <a:rPr lang="en-US" sz="2800" dirty="0" err="1">
                <a:solidFill>
                  <a:srgbClr val="000000"/>
                </a:solidFill>
              </a:rPr>
              <a:t>fikricha</a:t>
            </a:r>
            <a:r>
              <a:rPr lang="en-US" sz="2800" dirty="0">
                <a:solidFill>
                  <a:srgbClr val="000000"/>
                </a:solidFill>
              </a:rPr>
              <a:t>, </a:t>
            </a:r>
            <a:r>
              <a:rPr lang="en-US" sz="2800" dirty="0" err="1">
                <a:solidFill>
                  <a:srgbClr val="000000"/>
                </a:solidFill>
              </a:rPr>
              <a:t>har</a:t>
            </a:r>
            <a:r>
              <a:rPr lang="en-US" sz="2800" dirty="0">
                <a:solidFill>
                  <a:srgbClr val="000000"/>
                </a:solidFill>
              </a:rPr>
              <a:t> </a:t>
            </a:r>
            <a:r>
              <a:rPr lang="en-US" sz="2800" dirty="0" err="1">
                <a:solidFill>
                  <a:srgbClr val="000000"/>
                </a:solidFill>
              </a:rPr>
              <a:t>bir</a:t>
            </a:r>
            <a:r>
              <a:rPr lang="en-US" sz="2800" dirty="0">
                <a:solidFill>
                  <a:srgbClr val="000000"/>
                </a:solidFill>
              </a:rPr>
              <a:t> </a:t>
            </a:r>
            <a:r>
              <a:rPr lang="en-US" sz="2800" dirty="0" err="1">
                <a:solidFill>
                  <a:srgbClr val="000000"/>
                </a:solidFill>
              </a:rPr>
              <a:t>kishining</a:t>
            </a:r>
            <a:r>
              <a:rPr lang="en-US" sz="2800" dirty="0">
                <a:solidFill>
                  <a:srgbClr val="000000"/>
                </a:solidFill>
              </a:rPr>
              <a:t> </a:t>
            </a:r>
            <a:r>
              <a:rPr lang="en-US" sz="2800" dirty="0" err="1">
                <a:solidFill>
                  <a:srgbClr val="000000"/>
                </a:solidFill>
              </a:rPr>
              <a:t>haqiqiy</a:t>
            </a:r>
            <a:r>
              <a:rPr lang="en-US" sz="2800" dirty="0">
                <a:solidFill>
                  <a:srgbClr val="000000"/>
                </a:solidFill>
              </a:rPr>
              <a:t> </a:t>
            </a:r>
            <a:r>
              <a:rPr lang="en-US" sz="2800" dirty="0" err="1">
                <a:solidFill>
                  <a:srgbClr val="000000"/>
                </a:solidFill>
              </a:rPr>
              <a:t>insoniy</a:t>
            </a:r>
            <a:r>
              <a:rPr lang="en-US" sz="2800" dirty="0">
                <a:solidFill>
                  <a:srgbClr val="000000"/>
                </a:solidFill>
              </a:rPr>
              <a:t> </a:t>
            </a:r>
            <a:r>
              <a:rPr lang="en-US" sz="2800" dirty="0" err="1">
                <a:solidFill>
                  <a:srgbClr val="000000"/>
                </a:solidFill>
              </a:rPr>
              <a:t>kuchlari</a:t>
            </a:r>
            <a:r>
              <a:rPr lang="en-US" sz="2800" dirty="0">
                <a:solidFill>
                  <a:srgbClr val="000000"/>
                </a:solidFill>
              </a:rPr>
              <a:t> </a:t>
            </a:r>
            <a:r>
              <a:rPr lang="en-US" sz="2800" dirty="0" err="1">
                <a:solidFill>
                  <a:srgbClr val="000000"/>
                </a:solidFill>
              </a:rPr>
              <a:t>harakatga</a:t>
            </a:r>
            <a:r>
              <a:rPr lang="en-US" sz="2800" dirty="0">
                <a:solidFill>
                  <a:srgbClr val="000000"/>
                </a:solidFill>
              </a:rPr>
              <a:t> </a:t>
            </a:r>
            <a:r>
              <a:rPr lang="en-US" sz="2800" dirty="0" err="1">
                <a:solidFill>
                  <a:srgbClr val="000000"/>
                </a:solidFill>
              </a:rPr>
              <a:t>kelib</a:t>
            </a:r>
            <a:r>
              <a:rPr lang="en-US" sz="2800" dirty="0">
                <a:solidFill>
                  <a:srgbClr val="000000"/>
                </a:solidFill>
              </a:rPr>
              <a:t>,</a:t>
            </a:r>
            <a:br>
              <a:rPr lang="en-US" sz="2800" dirty="0">
                <a:solidFill>
                  <a:srgbClr val="000000"/>
                </a:solidFill>
              </a:rPr>
            </a:br>
            <a:r>
              <a:rPr lang="en-US" sz="2800" dirty="0" err="1">
                <a:solidFill>
                  <a:srgbClr val="000000"/>
                </a:solidFill>
              </a:rPr>
              <a:t>mustahkamlangandagina</a:t>
            </a:r>
            <a:r>
              <a:rPr lang="en-US" sz="2800" dirty="0">
                <a:solidFill>
                  <a:srgbClr val="000000"/>
                </a:solidFill>
              </a:rPr>
              <a:t> </a:t>
            </a:r>
            <a:r>
              <a:rPr lang="en-US" sz="2800" dirty="0" err="1">
                <a:solidFill>
                  <a:srgbClr val="000000"/>
                </a:solidFill>
              </a:rPr>
              <a:t>eng</a:t>
            </a:r>
            <a:r>
              <a:rPr lang="en-US" sz="2800" dirty="0">
                <a:solidFill>
                  <a:srgbClr val="000000"/>
                </a:solidFill>
              </a:rPr>
              <a:t> </a:t>
            </a:r>
            <a:r>
              <a:rPr lang="en-US" sz="2800" dirty="0" err="1">
                <a:solidFill>
                  <a:srgbClr val="000000"/>
                </a:solidFill>
              </a:rPr>
              <a:t>muhim</a:t>
            </a:r>
            <a:r>
              <a:rPr lang="en-US" sz="2800" dirty="0">
                <a:solidFill>
                  <a:srgbClr val="000000"/>
                </a:solidFill>
              </a:rPr>
              <a:t> </a:t>
            </a:r>
            <a:r>
              <a:rPr lang="en-US" sz="2800" dirty="0" err="1">
                <a:solidFill>
                  <a:srgbClr val="000000"/>
                </a:solidFill>
              </a:rPr>
              <a:t>ijtimoiy</a:t>
            </a:r>
            <a:r>
              <a:rPr lang="en-US" sz="2800" dirty="0">
                <a:solidFill>
                  <a:srgbClr val="000000"/>
                </a:solidFill>
              </a:rPr>
              <a:t> </a:t>
            </a:r>
            <a:r>
              <a:rPr lang="en-US" sz="2800" dirty="0" err="1">
                <a:solidFill>
                  <a:srgbClr val="000000"/>
                </a:solidFill>
              </a:rPr>
              <a:t>masalalar</a:t>
            </a:r>
            <a:r>
              <a:rPr lang="en-US" sz="2800" dirty="0">
                <a:solidFill>
                  <a:srgbClr val="000000"/>
                </a:solidFill>
              </a:rPr>
              <a:t> </a:t>
            </a:r>
            <a:r>
              <a:rPr lang="en-US" sz="2800" dirty="0" err="1">
                <a:solidFill>
                  <a:srgbClr val="000000"/>
                </a:solidFill>
              </a:rPr>
              <a:t>hal</a:t>
            </a:r>
            <a:r>
              <a:rPr lang="en-US" sz="2800" dirty="0">
                <a:solidFill>
                  <a:srgbClr val="000000"/>
                </a:solidFill>
              </a:rPr>
              <a:t> </a:t>
            </a:r>
            <a:r>
              <a:rPr lang="en-US" sz="2800" dirty="0" err="1">
                <a:solidFill>
                  <a:srgbClr val="000000"/>
                </a:solidFill>
              </a:rPr>
              <a:t>qilinadi</a:t>
            </a:r>
            <a:r>
              <a:rPr lang="en-US" sz="2800" dirty="0">
                <a:solidFill>
                  <a:srgbClr val="000000"/>
                </a:solidFill>
              </a:rPr>
              <a:t>, </a:t>
            </a:r>
            <a:r>
              <a:rPr lang="en-US" sz="2800" dirty="0" err="1">
                <a:solidFill>
                  <a:srgbClr val="000000"/>
                </a:solidFill>
              </a:rPr>
              <a:t>tubdan</a:t>
            </a:r>
            <a:r>
              <a:rPr lang="en-US" sz="2800" dirty="0">
                <a:solidFill>
                  <a:srgbClr val="000000"/>
                </a:solidFill>
              </a:rPr>
              <a:t> </a:t>
            </a:r>
            <a:r>
              <a:rPr lang="en-US" sz="2800" dirty="0" err="1">
                <a:solidFill>
                  <a:srgbClr val="000000"/>
                </a:solidFill>
              </a:rPr>
              <a:t>ijtimoiy</a:t>
            </a:r>
            <a:r>
              <a:rPr lang="en-US" sz="2800" dirty="0">
                <a:solidFill>
                  <a:srgbClr val="000000"/>
                </a:solidFill>
              </a:rPr>
              <a:t> </a:t>
            </a:r>
            <a:r>
              <a:rPr lang="en-US" sz="2800" dirty="0" err="1" smtClean="0">
                <a:solidFill>
                  <a:srgbClr val="000000"/>
                </a:solidFill>
              </a:rPr>
              <a:t>o’zgarishlar</a:t>
            </a:r>
            <a:r>
              <a:rPr lang="en-US" sz="2800" dirty="0">
                <a:solidFill>
                  <a:srgbClr val="000000"/>
                </a:solidFill>
              </a:rPr>
              <a:t> </a:t>
            </a:r>
            <a:r>
              <a:rPr lang="en-US" sz="2800" dirty="0" err="1" smtClean="0">
                <a:solidFill>
                  <a:srgbClr val="000000"/>
                </a:solidFill>
              </a:rPr>
              <a:t>ruy</a:t>
            </a:r>
            <a:r>
              <a:rPr lang="en-US" sz="2800" dirty="0" smtClean="0">
                <a:solidFill>
                  <a:srgbClr val="000000"/>
                </a:solidFill>
              </a:rPr>
              <a:t> </a:t>
            </a:r>
            <a:r>
              <a:rPr lang="en-US" sz="2800" dirty="0" err="1">
                <a:solidFill>
                  <a:srgbClr val="000000"/>
                </a:solidFill>
              </a:rPr>
              <a:t>beradi</a:t>
            </a:r>
            <a:r>
              <a:rPr lang="en-US" sz="2800" dirty="0">
                <a:solidFill>
                  <a:srgbClr val="000000"/>
                </a:solidFill>
              </a:rPr>
              <a:t>. </a:t>
            </a:r>
            <a:r>
              <a:rPr lang="en-US" sz="2800" dirty="0" err="1">
                <a:solidFill>
                  <a:srgbClr val="000000"/>
                </a:solidFill>
              </a:rPr>
              <a:t>Bunga</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yuli</a:t>
            </a:r>
            <a:r>
              <a:rPr lang="en-US" sz="2800" dirty="0">
                <a:solidFill>
                  <a:srgbClr val="000000"/>
                </a:solidFill>
              </a:rPr>
              <a:t> </a:t>
            </a:r>
            <a:r>
              <a:rPr lang="en-US" sz="2800" dirty="0" err="1">
                <a:solidFill>
                  <a:srgbClr val="000000"/>
                </a:solidFill>
              </a:rPr>
              <a:t>bilangina</a:t>
            </a:r>
            <a:r>
              <a:rPr lang="en-US" sz="2800" dirty="0">
                <a:solidFill>
                  <a:srgbClr val="000000"/>
                </a:solidFill>
              </a:rPr>
              <a:t> </a:t>
            </a:r>
            <a:r>
              <a:rPr lang="en-US" sz="2800" dirty="0" err="1">
                <a:solidFill>
                  <a:srgbClr val="000000"/>
                </a:solidFill>
              </a:rPr>
              <a:t>erishish</a:t>
            </a:r>
            <a:r>
              <a:rPr lang="en-US" sz="2800" dirty="0">
                <a:solidFill>
                  <a:srgbClr val="000000"/>
                </a:solidFill>
              </a:rPr>
              <a:t> </a:t>
            </a:r>
            <a:r>
              <a:rPr lang="en-US" sz="2800" dirty="0" err="1">
                <a:solidFill>
                  <a:srgbClr val="000000"/>
                </a:solidFill>
              </a:rPr>
              <a:t>mumkinn</a:t>
            </a:r>
            <a:r>
              <a:rPr lang="en-US" sz="2800" dirty="0">
                <a:solidFill>
                  <a:srgbClr val="000000"/>
                </a:solidFill>
              </a:rPr>
              <a:t>.</a:t>
            </a:r>
            <a:endParaRPr lang="ru-RU" sz="2800" dirty="0">
              <a:solidFill>
                <a:srgbClr val="000000"/>
              </a:solidFill>
            </a:endParaRPr>
          </a:p>
        </p:txBody>
      </p:sp>
      <p:pic>
        <p:nvPicPr>
          <p:cNvPr id="7170" name="Picture 2" descr="D:\My Documents (Maruf)\UUOOI 2017 LECTURES\LECTURES redit\Johann_Heinrich_Pestalozz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772816"/>
            <a:ext cx="2952328" cy="437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630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5229200"/>
            <a:ext cx="5400600" cy="1440160"/>
          </a:xfrm>
        </p:spPr>
        <p:txBody>
          <a:bodyPr>
            <a:noAutofit/>
          </a:bodyPr>
          <a:lstStyle/>
          <a:p>
            <a:pPr algn="just"/>
            <a:r>
              <a:rPr lang="en-US" sz="3200" dirty="0" err="1">
                <a:solidFill>
                  <a:srgbClr val="000000"/>
                </a:solidFill>
              </a:rPr>
              <a:t>Disterverg</a:t>
            </a:r>
            <a:r>
              <a:rPr lang="en-US" sz="3200" dirty="0">
                <a:solidFill>
                  <a:srgbClr val="000000"/>
                </a:solidFill>
              </a:rPr>
              <a:t> </a:t>
            </a:r>
            <a:r>
              <a:rPr lang="en-US" sz="3200" dirty="0" err="1">
                <a:solidFill>
                  <a:srgbClr val="000000"/>
                </a:solidFill>
              </a:rPr>
              <a:t>umuminsoniy</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g’oyasini</a:t>
            </a:r>
            <a:r>
              <a:rPr lang="en-US" sz="3200" dirty="0">
                <a:solidFill>
                  <a:srgbClr val="000000"/>
                </a:solidFill>
              </a:rPr>
              <a:t> </a:t>
            </a:r>
            <a:r>
              <a:rPr lang="en-US" sz="3200" dirty="0" err="1">
                <a:solidFill>
                  <a:srgbClr val="000000"/>
                </a:solidFill>
              </a:rPr>
              <a:t>himoya</a:t>
            </a:r>
            <a:r>
              <a:rPr lang="en-US" sz="3200" dirty="0">
                <a:solidFill>
                  <a:srgbClr val="000000"/>
                </a:solidFill>
              </a:rPr>
              <a:t> </a:t>
            </a:r>
            <a:r>
              <a:rPr lang="en-US" sz="3200" dirty="0" err="1">
                <a:solidFill>
                  <a:srgbClr val="000000"/>
                </a:solidFill>
              </a:rPr>
              <a:t>qilib</a:t>
            </a:r>
            <a:r>
              <a:rPr lang="en-US" sz="3200" dirty="0">
                <a:solidFill>
                  <a:srgbClr val="000000"/>
                </a:solidFill>
              </a:rPr>
              <a:t> </a:t>
            </a:r>
            <a:r>
              <a:rPr lang="en-US" sz="3200" dirty="0" err="1">
                <a:solidFill>
                  <a:srgbClr val="000000"/>
                </a:solidFill>
              </a:rPr>
              <a:t>chiiqdi</a:t>
            </a:r>
            <a:r>
              <a:rPr lang="en-US" sz="3200" dirty="0">
                <a:solidFill>
                  <a:srgbClr val="000000"/>
                </a:solidFill>
              </a:rPr>
              <a:t>, </a:t>
            </a:r>
            <a:r>
              <a:rPr lang="en-US" sz="3200" dirty="0" err="1">
                <a:solidFill>
                  <a:srgbClr val="000000"/>
                </a:solidFill>
              </a:rPr>
              <a:t>shu</a:t>
            </a:r>
            <a:r>
              <a:rPr lang="en-US" sz="3200" dirty="0">
                <a:solidFill>
                  <a:srgbClr val="000000"/>
                </a:solidFill>
              </a:rPr>
              <a:t> </a:t>
            </a:r>
            <a:r>
              <a:rPr lang="en-US" sz="3200" dirty="0" err="1">
                <a:solidFill>
                  <a:srgbClr val="000000"/>
                </a:solidFill>
              </a:rPr>
              <a:t>g’oyaga</a:t>
            </a:r>
            <a:r>
              <a:rPr lang="en-US" sz="3200" dirty="0">
                <a:solidFill>
                  <a:srgbClr val="000000"/>
                </a:solidFill>
              </a:rPr>
              <a:t> </a:t>
            </a:r>
            <a:r>
              <a:rPr lang="en-US" sz="3200" dirty="0" err="1">
                <a:solidFill>
                  <a:srgbClr val="000000"/>
                </a:solidFill>
              </a:rPr>
              <a:t>tayanib</a:t>
            </a:r>
            <a:r>
              <a:rPr lang="en-US" sz="3200" dirty="0">
                <a:solidFill>
                  <a:srgbClr val="000000"/>
                </a:solidFill>
              </a:rPr>
              <a:t> </a:t>
            </a:r>
            <a:r>
              <a:rPr lang="en-US" sz="3200" dirty="0" err="1" smtClean="0">
                <a:solidFill>
                  <a:srgbClr val="000000"/>
                </a:solidFill>
              </a:rPr>
              <a:t>turib</a:t>
            </a:r>
            <a:r>
              <a:rPr lang="en-US" sz="3200" dirty="0" smtClean="0">
                <a:solidFill>
                  <a:srgbClr val="000000"/>
                </a:solidFill>
              </a:rPr>
              <a:t>, </a:t>
            </a:r>
            <a:r>
              <a:rPr lang="en-US" sz="3200" dirty="0" err="1" smtClean="0">
                <a:solidFill>
                  <a:srgbClr val="000000"/>
                </a:solidFill>
              </a:rPr>
              <a:t>pedagogikaga</a:t>
            </a:r>
            <a:r>
              <a:rPr lang="en-US" sz="3200" dirty="0" smtClean="0">
                <a:solidFill>
                  <a:srgbClr val="000000"/>
                </a:solidFill>
              </a:rPr>
              <a:t> </a:t>
            </a:r>
            <a:r>
              <a:rPr lang="en-US" sz="3200" dirty="0" err="1">
                <a:solidFill>
                  <a:srgbClr val="000000"/>
                </a:solidFill>
              </a:rPr>
              <a:t>oid</a:t>
            </a:r>
            <a:r>
              <a:rPr lang="en-US" sz="3200" dirty="0">
                <a:solidFill>
                  <a:srgbClr val="000000"/>
                </a:solidFill>
              </a:rPr>
              <a:t> </a:t>
            </a:r>
            <a:r>
              <a:rPr lang="en-US" sz="3200" dirty="0" err="1">
                <a:solidFill>
                  <a:srgbClr val="000000"/>
                </a:solidFill>
              </a:rPr>
              <a:t>masalalarnii</a:t>
            </a:r>
            <a:r>
              <a:rPr lang="en-US" sz="3200" dirty="0">
                <a:solidFill>
                  <a:srgbClr val="000000"/>
                </a:solidFill>
              </a:rPr>
              <a:t> </a:t>
            </a:r>
            <a:r>
              <a:rPr lang="en-US" sz="3200" dirty="0" err="1">
                <a:solidFill>
                  <a:srgbClr val="000000"/>
                </a:solidFill>
              </a:rPr>
              <a:t>yuqori</a:t>
            </a:r>
            <a:r>
              <a:rPr lang="en-US" sz="3200" dirty="0">
                <a:solidFill>
                  <a:srgbClr val="000000"/>
                </a:solidFill>
              </a:rPr>
              <a:t> </a:t>
            </a:r>
            <a:r>
              <a:rPr lang="en-US" sz="3200" dirty="0" err="1">
                <a:solidFill>
                  <a:srgbClr val="000000"/>
                </a:solidFill>
              </a:rPr>
              <a:t>toifaviy</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shovinistik</a:t>
            </a:r>
            <a:r>
              <a:rPr lang="en-US" sz="3200" dirty="0">
                <a:solidFill>
                  <a:srgbClr val="000000"/>
                </a:solidFill>
              </a:rPr>
              <a:t> </a:t>
            </a:r>
            <a:r>
              <a:rPr lang="en-US" sz="3200" dirty="0" err="1">
                <a:solidFill>
                  <a:srgbClr val="000000"/>
                </a:solidFill>
              </a:rPr>
              <a:t>manfaatlarni</a:t>
            </a:r>
            <a:r>
              <a:rPr lang="en-US" sz="3200" dirty="0">
                <a:solidFill>
                  <a:srgbClr val="000000"/>
                </a:solidFill>
              </a:rPr>
              <a:t> </a:t>
            </a:r>
            <a:r>
              <a:rPr lang="en-US" sz="3200" dirty="0" err="1">
                <a:solidFill>
                  <a:srgbClr val="000000"/>
                </a:solidFill>
              </a:rPr>
              <a:t>kuzlab</a:t>
            </a:r>
            <a:r>
              <a:rPr lang="en-US" sz="3200" dirty="0">
                <a:solidFill>
                  <a:srgbClr val="000000"/>
                </a:solidFill>
              </a:rPr>
              <a:t> </a:t>
            </a:r>
            <a:r>
              <a:rPr lang="en-US" sz="3200" dirty="0" err="1">
                <a:solidFill>
                  <a:srgbClr val="000000"/>
                </a:solidFill>
              </a:rPr>
              <a:t>hal</a:t>
            </a:r>
            <a:r>
              <a:rPr lang="en-US" sz="3200" dirty="0">
                <a:solidFill>
                  <a:srgbClr val="000000"/>
                </a:solidFill>
              </a:rPr>
              <a:t> </a:t>
            </a:r>
            <a:r>
              <a:rPr lang="en-US" sz="3200" dirty="0" err="1" smtClean="0">
                <a:solidFill>
                  <a:srgbClr val="000000"/>
                </a:solidFill>
              </a:rPr>
              <a:t>qilishga</a:t>
            </a:r>
            <a:r>
              <a:rPr lang="en-US" sz="3200" dirty="0">
                <a:solidFill>
                  <a:srgbClr val="000000"/>
                </a:solidFill>
              </a:rPr>
              <a:t> </a:t>
            </a:r>
            <a:r>
              <a:rPr lang="en-US" sz="3200" dirty="0" err="1" smtClean="0">
                <a:solidFill>
                  <a:srgbClr val="000000"/>
                </a:solidFill>
              </a:rPr>
              <a:t>qarshi</a:t>
            </a:r>
            <a:r>
              <a:rPr lang="en-US" sz="3200" dirty="0" smtClean="0">
                <a:solidFill>
                  <a:srgbClr val="000000"/>
                </a:solidFill>
              </a:rPr>
              <a:t> </a:t>
            </a:r>
            <a:r>
              <a:rPr lang="en-US" sz="3200" dirty="0" err="1">
                <a:solidFill>
                  <a:srgbClr val="000000"/>
                </a:solidFill>
              </a:rPr>
              <a:t>kurashdi</a:t>
            </a:r>
            <a:r>
              <a:rPr lang="en-US" sz="3200" dirty="0">
                <a:solidFill>
                  <a:srgbClr val="000000"/>
                </a:solidFill>
              </a:rPr>
              <a:t>. </a:t>
            </a:r>
            <a:r>
              <a:rPr lang="en-US" sz="3200" dirty="0" err="1">
                <a:solidFill>
                  <a:srgbClr val="000000"/>
                </a:solidFill>
              </a:rPr>
              <a:t>Uning</a:t>
            </a:r>
            <a:r>
              <a:rPr lang="en-US" sz="3200" dirty="0">
                <a:solidFill>
                  <a:srgbClr val="000000"/>
                </a:solidFill>
              </a:rPr>
              <a:t> </a:t>
            </a:r>
            <a:r>
              <a:rPr lang="en-US" sz="3200" dirty="0" err="1">
                <a:solidFill>
                  <a:srgbClr val="000000"/>
                </a:solidFill>
              </a:rPr>
              <a:t>fikricha</a:t>
            </a:r>
            <a:r>
              <a:rPr lang="en-US" sz="3200" dirty="0">
                <a:solidFill>
                  <a:srgbClr val="000000"/>
                </a:solidFill>
              </a:rPr>
              <a:t>, </a:t>
            </a:r>
            <a:r>
              <a:rPr lang="en-US" sz="3200" dirty="0" err="1">
                <a:solidFill>
                  <a:srgbClr val="000000"/>
                </a:solidFill>
              </a:rPr>
              <a:t>maktabning</a:t>
            </a:r>
            <a:r>
              <a:rPr lang="en-US" sz="3200" dirty="0">
                <a:solidFill>
                  <a:srgbClr val="000000"/>
                </a:solidFill>
              </a:rPr>
              <a:t> </a:t>
            </a:r>
            <a:r>
              <a:rPr lang="en-US" sz="3200" dirty="0" err="1">
                <a:solidFill>
                  <a:srgbClr val="000000"/>
                </a:solidFill>
              </a:rPr>
              <a:t>vazifasi</a:t>
            </a:r>
            <a:r>
              <a:rPr lang="en-US" sz="3200" dirty="0">
                <a:solidFill>
                  <a:srgbClr val="000000"/>
                </a:solidFill>
              </a:rPr>
              <a:t> </a:t>
            </a:r>
            <a:r>
              <a:rPr lang="en-US" sz="3200" dirty="0" smtClean="0">
                <a:solidFill>
                  <a:srgbClr val="000000"/>
                </a:solidFill>
              </a:rPr>
              <a:t>(</a:t>
            </a:r>
            <a:r>
              <a:rPr lang="en-US" sz="3200" dirty="0" err="1" smtClean="0">
                <a:solidFill>
                  <a:srgbClr val="000000"/>
                </a:solidFill>
              </a:rPr>
              <a:t>chinakam</a:t>
            </a:r>
            <a:r>
              <a:rPr lang="en-US" sz="3200" dirty="0" smtClean="0">
                <a:solidFill>
                  <a:srgbClr val="000000"/>
                </a:solidFill>
              </a:rPr>
              <a:t> </a:t>
            </a:r>
            <a:r>
              <a:rPr lang="en-US" sz="3200" dirty="0" err="1" smtClean="0">
                <a:solidFill>
                  <a:srgbClr val="000000"/>
                </a:solidFill>
              </a:rPr>
              <a:t>prussiyaliklar</a:t>
            </a:r>
            <a:r>
              <a:rPr lang="en-US" sz="3200" dirty="0" smtClean="0">
                <a:solidFill>
                  <a:srgbClr val="000000"/>
                </a:solidFill>
              </a:rPr>
              <a:t>) </a:t>
            </a:r>
            <a:r>
              <a:rPr lang="en-US" sz="3200" dirty="0" err="1">
                <a:solidFill>
                  <a:srgbClr val="000000"/>
                </a:solidFill>
              </a:rPr>
              <a:t>emas</a:t>
            </a:r>
            <a:r>
              <a:rPr lang="en-US" sz="3200" dirty="0">
                <a:solidFill>
                  <a:srgbClr val="000000"/>
                </a:solidFill>
              </a:rPr>
              <a:t>, </a:t>
            </a:r>
            <a:r>
              <a:rPr lang="en-US" sz="3200" dirty="0" err="1" smtClean="0">
                <a:solidFill>
                  <a:srgbClr val="000000"/>
                </a:solidFill>
              </a:rPr>
              <a:t>balki</a:t>
            </a:r>
            <a:r>
              <a:rPr lang="en-US" sz="3200" dirty="0">
                <a:solidFill>
                  <a:srgbClr val="000000"/>
                </a:solidFill>
              </a:rPr>
              <a:t> </a:t>
            </a:r>
            <a:r>
              <a:rPr lang="en-US" sz="3200" dirty="0" err="1" smtClean="0">
                <a:solidFill>
                  <a:srgbClr val="000000"/>
                </a:solidFill>
              </a:rPr>
              <a:t>insonparvar</a:t>
            </a:r>
            <a:r>
              <a:rPr lang="en-US" sz="3200" dirty="0" smtClean="0">
                <a:solidFill>
                  <a:srgbClr val="000000"/>
                </a:solidFill>
              </a:rPr>
              <a:t> </a:t>
            </a:r>
            <a:r>
              <a:rPr lang="en-US" sz="3200" dirty="0" err="1">
                <a:solidFill>
                  <a:srgbClr val="000000"/>
                </a:solidFill>
              </a:rPr>
              <a:t>kishilar</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ongli</a:t>
            </a:r>
            <a:r>
              <a:rPr lang="en-US" sz="3200" dirty="0">
                <a:solidFill>
                  <a:srgbClr val="000000"/>
                </a:solidFill>
              </a:rPr>
              <a:t> </a:t>
            </a:r>
            <a:r>
              <a:rPr lang="en-US" sz="3200" dirty="0" err="1">
                <a:solidFill>
                  <a:srgbClr val="000000"/>
                </a:solidFill>
              </a:rPr>
              <a:t>grajdanlar</a:t>
            </a:r>
            <a:r>
              <a:rPr lang="en-US" sz="3200" dirty="0">
                <a:solidFill>
                  <a:srgbClr val="000000"/>
                </a:solidFill>
              </a:rPr>
              <a:t> </a:t>
            </a:r>
            <a:r>
              <a:rPr lang="en-US" sz="3200" dirty="0" err="1">
                <a:solidFill>
                  <a:srgbClr val="000000"/>
                </a:solidFill>
              </a:rPr>
              <a:t>tarbiyalab</a:t>
            </a:r>
            <a:r>
              <a:rPr lang="en-US" sz="3200" dirty="0">
                <a:solidFill>
                  <a:srgbClr val="000000"/>
                </a:solidFill>
              </a:rPr>
              <a:t> </a:t>
            </a:r>
            <a:r>
              <a:rPr lang="en-US" sz="3200" dirty="0" err="1">
                <a:solidFill>
                  <a:srgbClr val="000000"/>
                </a:solidFill>
              </a:rPr>
              <a:t>etishtirishdir</a:t>
            </a:r>
            <a:r>
              <a:rPr lang="en-US" sz="3200" dirty="0">
                <a:solidFill>
                  <a:srgbClr val="000000"/>
                </a:solidFill>
              </a:rPr>
              <a:t>.</a:t>
            </a:r>
            <a:endParaRPr lang="ru-RU" sz="3200" dirty="0">
              <a:solidFill>
                <a:srgbClr val="000000"/>
              </a:solidFill>
            </a:endParaRPr>
          </a:p>
        </p:txBody>
      </p:sp>
      <p:pic>
        <p:nvPicPr>
          <p:cNvPr id="8194" name="Picture 2" descr="D:\My Documents (Maruf)\UUOOI 2017 LECTURES\LECTURES redit\02832443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28800"/>
            <a:ext cx="3122860" cy="4055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ipe(down)">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305800" cy="1143000"/>
          </a:xfrm>
        </p:spPr>
        <p:txBody>
          <a:bodyPr>
            <a:noAutofit/>
          </a:bodyPr>
          <a:lstStyle/>
          <a:p>
            <a:r>
              <a:rPr lang="en-US" sz="3200" dirty="0"/>
              <a:t>4. </a:t>
            </a:r>
            <a:r>
              <a:rPr lang="en-US" sz="3200" dirty="0" err="1"/>
              <a:t>Rivojlangan</a:t>
            </a:r>
            <a:r>
              <a:rPr lang="en-US" sz="3200" dirty="0"/>
              <a:t> </a:t>
            </a:r>
            <a:r>
              <a:rPr lang="en-US" sz="3200" dirty="0" err="1"/>
              <a:t>davlatlarda</a:t>
            </a:r>
            <a:r>
              <a:rPr lang="en-US" sz="3200" dirty="0"/>
              <a:t> </a:t>
            </a:r>
            <a:r>
              <a:rPr lang="en-US" sz="3200" dirty="0" err="1"/>
              <a:t>ta’lim</a:t>
            </a:r>
            <a:r>
              <a:rPr lang="en-US" sz="3200" dirty="0"/>
              <a:t> </a:t>
            </a:r>
            <a:r>
              <a:rPr lang="en-US" sz="3200" dirty="0" err="1"/>
              <a:t>tizimi</a:t>
            </a:r>
            <a:endParaRPr lang="ru-RU" sz="2800" dirty="0"/>
          </a:p>
        </p:txBody>
      </p:sp>
      <p:sp>
        <p:nvSpPr>
          <p:cNvPr id="4" name="Заголовок 1"/>
          <p:cNvSpPr txBox="1">
            <a:spLocks/>
          </p:cNvSpPr>
          <p:nvPr/>
        </p:nvSpPr>
        <p:spPr>
          <a:xfrm>
            <a:off x="395536" y="4725144"/>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2800" dirty="0" err="1">
                <a:solidFill>
                  <a:srgbClr val="000000"/>
                </a:solidFill>
              </a:rPr>
              <a:t>Ilmiy-texnika</a:t>
            </a:r>
            <a:r>
              <a:rPr lang="en-US" sz="2800" dirty="0">
                <a:solidFill>
                  <a:srgbClr val="000000"/>
                </a:solidFill>
              </a:rPr>
              <a:t> </a:t>
            </a:r>
            <a:r>
              <a:rPr lang="en-US" sz="2800" dirty="0" err="1">
                <a:solidFill>
                  <a:srgbClr val="000000"/>
                </a:solidFill>
              </a:rPr>
              <a:t>taraqqiyoti</a:t>
            </a:r>
            <a:r>
              <a:rPr lang="en-US" sz="2800" dirty="0">
                <a:solidFill>
                  <a:srgbClr val="000000"/>
                </a:solidFill>
              </a:rPr>
              <a:t>, </a:t>
            </a:r>
            <a:r>
              <a:rPr lang="en-US" sz="2800" dirty="0" err="1">
                <a:solidFill>
                  <a:srgbClr val="000000"/>
                </a:solidFill>
              </a:rPr>
              <a:t>yangi</a:t>
            </a:r>
            <a:r>
              <a:rPr lang="en-US" sz="2800" dirty="0">
                <a:solidFill>
                  <a:srgbClr val="000000"/>
                </a:solidFill>
              </a:rPr>
              <a:t> </a:t>
            </a:r>
            <a:r>
              <a:rPr lang="en-US" sz="2800" dirty="0" err="1">
                <a:solidFill>
                  <a:srgbClr val="000000"/>
                </a:solidFill>
              </a:rPr>
              <a:t>texnologik</a:t>
            </a:r>
            <a:r>
              <a:rPr lang="en-US" sz="2800" dirty="0">
                <a:solidFill>
                  <a:srgbClr val="000000"/>
                </a:solidFill>
              </a:rPr>
              <a:t> </a:t>
            </a:r>
            <a:r>
              <a:rPr lang="en-US" sz="2800" dirty="0" err="1">
                <a:solidFill>
                  <a:srgbClr val="000000"/>
                </a:solidFill>
              </a:rPr>
              <a:t>revyutsiya</a:t>
            </a:r>
            <a:r>
              <a:rPr lang="en-US" sz="2800" dirty="0">
                <a:solidFill>
                  <a:srgbClr val="000000"/>
                </a:solidFill>
              </a:rPr>
              <a:t> </a:t>
            </a:r>
            <a:r>
              <a:rPr lang="en-US" sz="2800" dirty="0" err="1">
                <a:solidFill>
                  <a:srgbClr val="000000"/>
                </a:solidFill>
              </a:rPr>
              <a:t>sharoitida</a:t>
            </a:r>
            <a:r>
              <a:rPr lang="en-US" sz="2800" dirty="0">
                <a:solidFill>
                  <a:srgbClr val="000000"/>
                </a:solidFill>
              </a:rPr>
              <a:t> </a:t>
            </a:r>
            <a:r>
              <a:rPr lang="en-US" sz="2800" dirty="0" err="1">
                <a:solidFill>
                  <a:srgbClr val="000000"/>
                </a:solidFill>
              </a:rPr>
              <a:t>muvaffaqiyatli</a:t>
            </a:r>
            <a:r>
              <a:rPr lang="en-US" sz="2800" dirty="0">
                <a:solidFill>
                  <a:srgbClr val="000000"/>
                </a:solidFill>
              </a:rPr>
              <a:t> </a:t>
            </a:r>
            <a:r>
              <a:rPr lang="en-US" sz="2800" dirty="0" err="1" smtClean="0">
                <a:solidFill>
                  <a:srgbClr val="000000"/>
                </a:solidFill>
              </a:rPr>
              <a:t>faoliyat</a:t>
            </a:r>
            <a:r>
              <a:rPr lang="en-US" sz="2800" dirty="0">
                <a:solidFill>
                  <a:srgbClr val="000000"/>
                </a:solidFill>
              </a:rPr>
              <a:t> </a:t>
            </a:r>
            <a:r>
              <a:rPr lang="en-US" sz="2800" dirty="0" err="1" smtClean="0">
                <a:solidFill>
                  <a:srgbClr val="000000"/>
                </a:solidFill>
              </a:rPr>
              <a:t>ko’rsata</a:t>
            </a:r>
            <a:r>
              <a:rPr lang="en-US" sz="2800" dirty="0" smtClean="0">
                <a:solidFill>
                  <a:srgbClr val="000000"/>
                </a:solidFill>
              </a:rPr>
              <a:t> </a:t>
            </a:r>
            <a:r>
              <a:rPr lang="en-US" sz="2800" dirty="0" err="1">
                <a:solidFill>
                  <a:srgbClr val="000000"/>
                </a:solidFill>
              </a:rPr>
              <a:t>oladigan</a:t>
            </a:r>
            <a:r>
              <a:rPr lang="en-US" sz="2800" dirty="0">
                <a:solidFill>
                  <a:srgbClr val="000000"/>
                </a:solidFill>
              </a:rPr>
              <a:t> </a:t>
            </a:r>
            <a:r>
              <a:rPr lang="en-US" sz="2800" dirty="0" err="1">
                <a:solidFill>
                  <a:srgbClr val="000000"/>
                </a:solidFill>
              </a:rPr>
              <a:t>jamiyat</a:t>
            </a:r>
            <a:r>
              <a:rPr lang="en-US" sz="2800" dirty="0">
                <a:solidFill>
                  <a:srgbClr val="000000"/>
                </a:solidFill>
              </a:rPr>
              <a:t> </a:t>
            </a:r>
            <a:r>
              <a:rPr lang="en-US" sz="2800" dirty="0" err="1">
                <a:solidFill>
                  <a:srgbClr val="000000"/>
                </a:solidFill>
              </a:rPr>
              <a:t>a’zolarini</a:t>
            </a:r>
            <a:r>
              <a:rPr lang="en-US" sz="2800" dirty="0">
                <a:solidFill>
                  <a:srgbClr val="000000"/>
                </a:solidFill>
              </a:rPr>
              <a:t> </a:t>
            </a:r>
            <a:r>
              <a:rPr lang="en-US" sz="2800" dirty="0" err="1">
                <a:solidFill>
                  <a:srgbClr val="000000"/>
                </a:solidFill>
              </a:rPr>
              <a:t>yetishtirib</a:t>
            </a:r>
            <a:r>
              <a:rPr lang="en-US" sz="2800" dirty="0">
                <a:solidFill>
                  <a:srgbClr val="000000"/>
                </a:solidFill>
              </a:rPr>
              <a:t> </a:t>
            </a:r>
            <a:r>
              <a:rPr lang="en-US" sz="2800" dirty="0" err="1">
                <a:solidFill>
                  <a:srgbClr val="000000"/>
                </a:solidFill>
              </a:rPr>
              <a:t>berish</a:t>
            </a:r>
            <a:r>
              <a:rPr lang="en-US" sz="2800" dirty="0">
                <a:solidFill>
                  <a:srgbClr val="000000"/>
                </a:solidFill>
              </a:rPr>
              <a:t>, </a:t>
            </a:r>
            <a:r>
              <a:rPr lang="en-US" sz="2800" dirty="0" err="1">
                <a:solidFill>
                  <a:srgbClr val="000000"/>
                </a:solidFill>
              </a:rPr>
              <a:t>yosh</a:t>
            </a:r>
            <a:r>
              <a:rPr lang="en-US" sz="2800" dirty="0">
                <a:solidFill>
                  <a:srgbClr val="000000"/>
                </a:solidFill>
              </a:rPr>
              <a:t> </a:t>
            </a:r>
            <a:r>
              <a:rPr lang="en-US" sz="2800" dirty="0" err="1">
                <a:solidFill>
                  <a:srgbClr val="000000"/>
                </a:solidFill>
              </a:rPr>
              <a:t>avlodni</a:t>
            </a:r>
            <a:r>
              <a:rPr lang="en-US" sz="2800" dirty="0">
                <a:solidFill>
                  <a:srgbClr val="000000"/>
                </a:solidFill>
              </a:rPr>
              <a:t> </a:t>
            </a:r>
            <a:r>
              <a:rPr lang="en-US" sz="2800" dirty="0" err="1">
                <a:solidFill>
                  <a:srgbClr val="000000"/>
                </a:solidFill>
              </a:rPr>
              <a:t>kasb-hunarga</a:t>
            </a:r>
            <a:r>
              <a:rPr lang="en-US" sz="2800" dirty="0">
                <a:solidFill>
                  <a:srgbClr val="000000"/>
                </a:solidFill>
              </a:rPr>
              <a:t> </a:t>
            </a:r>
            <a:r>
              <a:rPr lang="en-US" sz="2800" dirty="0" err="1" smtClean="0">
                <a:solidFill>
                  <a:srgbClr val="000000"/>
                </a:solidFill>
              </a:rPr>
              <a:t>yo’naltirish</a:t>
            </a:r>
            <a:r>
              <a:rPr lang="en-US" sz="2800" dirty="0">
                <a:solidFill>
                  <a:srgbClr val="000000"/>
                </a:solidFill>
              </a:rPr>
              <a:t> </a:t>
            </a:r>
            <a:r>
              <a:rPr lang="en-US" sz="2800" dirty="0" err="1" smtClean="0">
                <a:solidFill>
                  <a:srgbClr val="000000"/>
                </a:solidFill>
              </a:rPr>
              <a:t>hamda</a:t>
            </a:r>
            <a:r>
              <a:rPr lang="en-US" sz="2800" dirty="0" smtClean="0">
                <a:solidFill>
                  <a:srgbClr val="000000"/>
                </a:solidFill>
              </a:rPr>
              <a:t> </a:t>
            </a:r>
            <a:r>
              <a:rPr lang="en-US" sz="2800" dirty="0" err="1">
                <a:solidFill>
                  <a:srgbClr val="000000"/>
                </a:solidFill>
              </a:rPr>
              <a:t>o’rta</a:t>
            </a:r>
            <a:r>
              <a:rPr lang="en-US" sz="2800" dirty="0">
                <a:solidFill>
                  <a:srgbClr val="000000"/>
                </a:solidFill>
              </a:rPr>
              <a:t> </a:t>
            </a:r>
            <a:r>
              <a:rPr lang="en-US" sz="2800" dirty="0" err="1">
                <a:solidFill>
                  <a:srgbClr val="000000"/>
                </a:solidFill>
              </a:rPr>
              <a:t>ta’limning</a:t>
            </a:r>
            <a:r>
              <a:rPr lang="en-US" sz="2800" dirty="0">
                <a:solidFill>
                  <a:srgbClr val="000000"/>
                </a:solidFill>
              </a:rPr>
              <a:t> </a:t>
            </a:r>
            <a:r>
              <a:rPr lang="en-US" sz="2800" dirty="0" err="1">
                <a:solidFill>
                  <a:srgbClr val="000000"/>
                </a:solidFill>
              </a:rPr>
              <a:t>ko’p</a:t>
            </a:r>
            <a:r>
              <a:rPr lang="en-US" sz="2800" dirty="0">
                <a:solidFill>
                  <a:srgbClr val="000000"/>
                </a:solidFill>
              </a:rPr>
              <a:t> </a:t>
            </a:r>
            <a:r>
              <a:rPr lang="en-US" sz="2800" dirty="0" err="1">
                <a:solidFill>
                  <a:srgbClr val="000000"/>
                </a:solidFill>
              </a:rPr>
              <a:t>variantli</a:t>
            </a:r>
            <a:r>
              <a:rPr lang="en-US" sz="2800" dirty="0">
                <a:solidFill>
                  <a:srgbClr val="000000"/>
                </a:solidFill>
              </a:rPr>
              <a:t> </a:t>
            </a:r>
            <a:r>
              <a:rPr lang="en-US" sz="2800" dirty="0" err="1">
                <a:solidFill>
                  <a:srgbClr val="000000"/>
                </a:solidFill>
              </a:rPr>
              <a:t>uchinchi</a:t>
            </a:r>
            <a:r>
              <a:rPr lang="en-US" sz="2800" dirty="0">
                <a:solidFill>
                  <a:srgbClr val="000000"/>
                </a:solidFill>
              </a:rPr>
              <a:t> </a:t>
            </a:r>
            <a:r>
              <a:rPr lang="en-US" sz="2800" dirty="0" err="1">
                <a:solidFill>
                  <a:srgbClr val="000000"/>
                </a:solidFill>
              </a:rPr>
              <a:t>bosqichini</a:t>
            </a:r>
            <a:r>
              <a:rPr lang="en-US" sz="2800" dirty="0">
                <a:solidFill>
                  <a:srgbClr val="000000"/>
                </a:solidFill>
              </a:rPr>
              <a:t> </a:t>
            </a:r>
            <a:r>
              <a:rPr lang="en-US" sz="2800" dirty="0" err="1">
                <a:solidFill>
                  <a:srgbClr val="000000"/>
                </a:solidFill>
              </a:rPr>
              <a:t>joriy</a:t>
            </a:r>
            <a:r>
              <a:rPr lang="en-US" sz="2800" dirty="0">
                <a:solidFill>
                  <a:srgbClr val="000000"/>
                </a:solidFill>
              </a:rPr>
              <a:t> </a:t>
            </a:r>
            <a:r>
              <a:rPr lang="en-US" sz="2800" dirty="0" err="1">
                <a:solidFill>
                  <a:srgbClr val="000000"/>
                </a:solidFill>
              </a:rPr>
              <a:t>etish</a:t>
            </a:r>
            <a:r>
              <a:rPr lang="en-US" sz="2800" dirty="0">
                <a:solidFill>
                  <a:srgbClr val="000000"/>
                </a:solidFill>
              </a:rPr>
              <a:t>, </a:t>
            </a:r>
            <a:r>
              <a:rPr lang="en-US" sz="2800" dirty="0" err="1">
                <a:solidFill>
                  <a:srgbClr val="000000"/>
                </a:solidFill>
              </a:rPr>
              <a:t>ta’lim-tarbiya</a:t>
            </a:r>
            <a:r>
              <a:rPr lang="en-US" sz="2800" dirty="0">
                <a:solidFill>
                  <a:srgbClr val="000000"/>
                </a:solidFill>
              </a:rPr>
              <a:t> </a:t>
            </a:r>
            <a:r>
              <a:rPr lang="en-US" sz="2800" dirty="0" err="1">
                <a:solidFill>
                  <a:srgbClr val="000000"/>
                </a:solidFill>
              </a:rPr>
              <a:t>berishda</a:t>
            </a:r>
            <a:r>
              <a:rPr lang="en-US" sz="2800" dirty="0">
                <a:solidFill>
                  <a:srgbClr val="000000"/>
                </a:solidFill>
              </a:rPr>
              <a:t> </a:t>
            </a:r>
            <a:r>
              <a:rPr lang="en-US" sz="2800" dirty="0" err="1" smtClean="0">
                <a:solidFill>
                  <a:srgbClr val="000000"/>
                </a:solidFill>
              </a:rPr>
              <a:t>eng</a:t>
            </a:r>
            <a:r>
              <a:rPr lang="en-US" sz="2800" dirty="0">
                <a:solidFill>
                  <a:srgbClr val="000000"/>
                </a:solidFill>
              </a:rPr>
              <a:t> </a:t>
            </a:r>
            <a:r>
              <a:rPr lang="en-US" sz="2800" dirty="0" err="1" smtClean="0">
                <a:solidFill>
                  <a:srgbClr val="000000"/>
                </a:solidFill>
              </a:rPr>
              <a:t>ilg’or</a:t>
            </a:r>
            <a:r>
              <a:rPr lang="en-US" sz="2800" dirty="0" smtClean="0">
                <a:solidFill>
                  <a:srgbClr val="000000"/>
                </a:solidFill>
              </a:rPr>
              <a:t> </a:t>
            </a:r>
            <a:r>
              <a:rPr lang="en-US" sz="2800" dirty="0" err="1">
                <a:solidFill>
                  <a:srgbClr val="000000"/>
                </a:solidFill>
              </a:rPr>
              <a:t>pedagogik</a:t>
            </a:r>
            <a:r>
              <a:rPr lang="en-US" sz="2800" dirty="0">
                <a:solidFill>
                  <a:srgbClr val="000000"/>
                </a:solidFill>
              </a:rPr>
              <a:t> </a:t>
            </a:r>
            <a:r>
              <a:rPr lang="en-US" sz="2800" dirty="0" err="1">
                <a:solidFill>
                  <a:srgbClr val="000000"/>
                </a:solidFill>
              </a:rPr>
              <a:t>vositalarni</a:t>
            </a:r>
            <a:r>
              <a:rPr lang="en-US" sz="2800" dirty="0">
                <a:solidFill>
                  <a:srgbClr val="000000"/>
                </a:solidFill>
              </a:rPr>
              <a:t> </a:t>
            </a:r>
            <a:r>
              <a:rPr lang="en-US" sz="2800" dirty="0" err="1">
                <a:solidFill>
                  <a:srgbClr val="000000"/>
                </a:solidFill>
              </a:rPr>
              <a:t>qo’llash</a:t>
            </a:r>
            <a:r>
              <a:rPr lang="en-US" sz="2800" dirty="0">
                <a:solidFill>
                  <a:srgbClr val="000000"/>
                </a:solidFill>
              </a:rPr>
              <a:t>, </a:t>
            </a:r>
            <a:r>
              <a:rPr lang="en-US" sz="2800" dirty="0" err="1">
                <a:solidFill>
                  <a:srgbClr val="000000"/>
                </a:solidFill>
              </a:rPr>
              <a:t>ta’limda</a:t>
            </a:r>
            <a:r>
              <a:rPr lang="en-US" sz="2800" dirty="0">
                <a:solidFill>
                  <a:srgbClr val="000000"/>
                </a:solidFill>
              </a:rPr>
              <a:t> </a:t>
            </a:r>
            <a:r>
              <a:rPr lang="en-US" sz="2800" dirty="0" err="1">
                <a:solidFill>
                  <a:srgbClr val="000000"/>
                </a:solidFill>
              </a:rPr>
              <a:t>tashabbuskorlik</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ijodkorlikka</a:t>
            </a:r>
            <a:r>
              <a:rPr lang="en-US" sz="2800" dirty="0">
                <a:solidFill>
                  <a:srgbClr val="000000"/>
                </a:solidFill>
              </a:rPr>
              <a:t> </a:t>
            </a:r>
            <a:r>
              <a:rPr lang="en-US" sz="2800" dirty="0" err="1">
                <a:solidFill>
                  <a:srgbClr val="000000"/>
                </a:solidFill>
              </a:rPr>
              <a:t>keng</a:t>
            </a:r>
            <a:r>
              <a:rPr lang="en-US" sz="2800" dirty="0">
                <a:solidFill>
                  <a:srgbClr val="000000"/>
                </a:solidFill>
              </a:rPr>
              <a:t> </a:t>
            </a:r>
            <a:r>
              <a:rPr lang="en-US" sz="2800" dirty="0" err="1">
                <a:solidFill>
                  <a:srgbClr val="000000"/>
                </a:solidFill>
              </a:rPr>
              <a:t>yo’l</a:t>
            </a:r>
            <a:r>
              <a:rPr lang="en-US" sz="2800" dirty="0">
                <a:solidFill>
                  <a:srgbClr val="000000"/>
                </a:solidFill>
              </a:rPr>
              <a:t> </a:t>
            </a:r>
            <a:r>
              <a:rPr lang="en-US" sz="2800" dirty="0" err="1" smtClean="0">
                <a:solidFill>
                  <a:srgbClr val="000000"/>
                </a:solidFill>
              </a:rPr>
              <a:t>ochish</a:t>
            </a:r>
            <a:r>
              <a:rPr lang="en-US" sz="2800" dirty="0" smtClean="0">
                <a:solidFill>
                  <a:srgbClr val="000000"/>
                </a:solidFill>
              </a:rPr>
              <a:t>, </a:t>
            </a:r>
            <a:r>
              <a:rPr lang="en-US" sz="2800" dirty="0" err="1" smtClean="0">
                <a:solidFill>
                  <a:srgbClr val="000000"/>
                </a:solidFill>
              </a:rPr>
              <a:t>uning</a:t>
            </a:r>
            <a:r>
              <a:rPr lang="en-US" sz="2800" dirty="0" smtClean="0">
                <a:solidFill>
                  <a:srgbClr val="000000"/>
                </a:solidFill>
              </a:rPr>
              <a:t> </a:t>
            </a:r>
            <a:r>
              <a:rPr lang="en-US" sz="2800" dirty="0" err="1">
                <a:solidFill>
                  <a:srgbClr val="000000"/>
                </a:solidFill>
              </a:rPr>
              <a:t>eng</a:t>
            </a:r>
            <a:r>
              <a:rPr lang="en-US" sz="2800" dirty="0">
                <a:solidFill>
                  <a:srgbClr val="000000"/>
                </a:solidFill>
              </a:rPr>
              <a:t> </a:t>
            </a:r>
            <a:r>
              <a:rPr lang="en-US" sz="2800" dirty="0" err="1">
                <a:solidFill>
                  <a:srgbClr val="000000"/>
                </a:solidFill>
              </a:rPr>
              <a:t>maqul</a:t>
            </a:r>
            <a:r>
              <a:rPr lang="en-US" sz="2800" dirty="0">
                <a:solidFill>
                  <a:srgbClr val="000000"/>
                </a:solidFill>
              </a:rPr>
              <a:t> </a:t>
            </a:r>
            <a:r>
              <a:rPr lang="en-US" sz="2800" dirty="0" err="1">
                <a:solidFill>
                  <a:srgbClr val="000000"/>
                </a:solidFill>
              </a:rPr>
              <a:t>tizimlarini</a:t>
            </a:r>
            <a:r>
              <a:rPr lang="en-US" sz="2800" dirty="0">
                <a:solidFill>
                  <a:srgbClr val="000000"/>
                </a:solidFill>
              </a:rPr>
              <a:t> </a:t>
            </a:r>
            <a:r>
              <a:rPr lang="en-US" sz="2800" dirty="0" err="1">
                <a:solidFill>
                  <a:srgbClr val="000000"/>
                </a:solidFill>
              </a:rPr>
              <a:t>yaratish</a:t>
            </a:r>
            <a:r>
              <a:rPr lang="en-US" sz="2800" dirty="0">
                <a:solidFill>
                  <a:srgbClr val="000000"/>
                </a:solidFill>
              </a:rPr>
              <a:t> </a:t>
            </a:r>
            <a:r>
              <a:rPr lang="en-US" sz="2800" dirty="0" err="1">
                <a:solidFill>
                  <a:srgbClr val="000000"/>
                </a:solidFill>
              </a:rPr>
              <a:t>kabi</a:t>
            </a:r>
            <a:r>
              <a:rPr lang="en-US" sz="2800" dirty="0">
                <a:solidFill>
                  <a:srgbClr val="000000"/>
                </a:solidFill>
              </a:rPr>
              <a:t> </a:t>
            </a:r>
            <a:r>
              <a:rPr lang="en-US" sz="2800" dirty="0" err="1">
                <a:solidFill>
                  <a:srgbClr val="000000"/>
                </a:solidFill>
              </a:rPr>
              <a:t>chet</a:t>
            </a:r>
            <a:r>
              <a:rPr lang="en-US" sz="2800" dirty="0">
                <a:solidFill>
                  <a:srgbClr val="000000"/>
                </a:solidFill>
              </a:rPr>
              <a:t> el </a:t>
            </a:r>
            <a:r>
              <a:rPr lang="en-US" sz="2800" dirty="0" err="1">
                <a:solidFill>
                  <a:srgbClr val="000000"/>
                </a:solidFill>
              </a:rPr>
              <a:t>tajribalarini</a:t>
            </a:r>
            <a:r>
              <a:rPr lang="en-US" sz="2800" dirty="0">
                <a:solidFill>
                  <a:srgbClr val="000000"/>
                </a:solidFill>
              </a:rPr>
              <a:t> </a:t>
            </a:r>
            <a:r>
              <a:rPr lang="en-US" sz="2800" dirty="0" err="1">
                <a:solidFill>
                  <a:srgbClr val="000000"/>
                </a:solidFill>
              </a:rPr>
              <a:t>o’rganish</a:t>
            </a:r>
            <a:r>
              <a:rPr lang="en-US" sz="2800" dirty="0">
                <a:solidFill>
                  <a:srgbClr val="000000"/>
                </a:solidFill>
              </a:rPr>
              <a:t> </a:t>
            </a:r>
            <a:r>
              <a:rPr lang="en-US" sz="2800" dirty="0" err="1">
                <a:solidFill>
                  <a:srgbClr val="000000"/>
                </a:solidFill>
              </a:rPr>
              <a:t>maqsadga</a:t>
            </a:r>
            <a:r>
              <a:rPr lang="en-US" sz="2800" dirty="0">
                <a:solidFill>
                  <a:srgbClr val="000000"/>
                </a:solidFill>
              </a:rPr>
              <a:t> </a:t>
            </a:r>
            <a:r>
              <a:rPr lang="en-US" sz="2800" dirty="0" err="1">
                <a:solidFill>
                  <a:srgbClr val="000000"/>
                </a:solidFill>
              </a:rPr>
              <a:t>muvofiqdir</a:t>
            </a:r>
            <a:r>
              <a:rPr lang="en-US" sz="2800" dirty="0">
                <a:solidFill>
                  <a:srgbClr val="000000"/>
                </a:solidFill>
              </a:rPr>
              <a:t>.</a:t>
            </a:r>
            <a:endParaRPr lang="ru-RU" sz="2400" dirty="0">
              <a:solidFill>
                <a:srgbClr val="000000"/>
              </a:solidFill>
            </a:endParaRPr>
          </a:p>
        </p:txBody>
      </p:sp>
    </p:spTree>
    <p:extLst>
      <p:ext uri="{BB962C8B-B14F-4D97-AF65-F5344CB8AC3E}">
        <p14:creationId xmlns:p14="http://schemas.microsoft.com/office/powerpoint/2010/main" val="14209522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581128"/>
            <a:ext cx="8305800" cy="1143000"/>
          </a:xfrm>
        </p:spPr>
        <p:txBody>
          <a:bodyPr>
            <a:noAutofit/>
          </a:bodyPr>
          <a:lstStyle/>
          <a:p>
            <a:pPr algn="just"/>
            <a:r>
              <a:rPr lang="en-US" sz="3200" dirty="0" err="1">
                <a:solidFill>
                  <a:srgbClr val="000000"/>
                </a:solidFill>
              </a:rPr>
              <a:t>Rivojlangan</a:t>
            </a:r>
            <a:r>
              <a:rPr lang="en-US" sz="3200" dirty="0">
                <a:solidFill>
                  <a:srgbClr val="000000"/>
                </a:solidFill>
              </a:rPr>
              <a:t> </a:t>
            </a:r>
            <a:r>
              <a:rPr lang="en-US" sz="3200" dirty="0" err="1">
                <a:solidFill>
                  <a:srgbClr val="000000"/>
                </a:solidFill>
              </a:rPr>
              <a:t>mamlakatlarda</a:t>
            </a:r>
            <a:r>
              <a:rPr lang="en-US" sz="3200" dirty="0">
                <a:solidFill>
                  <a:srgbClr val="000000"/>
                </a:solidFill>
              </a:rPr>
              <a:t> </a:t>
            </a:r>
            <a:r>
              <a:rPr lang="en-US" sz="3200" dirty="0" err="1">
                <a:solidFill>
                  <a:srgbClr val="000000"/>
                </a:solidFill>
              </a:rPr>
              <a:t>pedagogik</a:t>
            </a:r>
            <a:r>
              <a:rPr lang="en-US" sz="3200" dirty="0">
                <a:solidFill>
                  <a:srgbClr val="000000"/>
                </a:solidFill>
              </a:rPr>
              <a:t> </a:t>
            </a:r>
            <a:r>
              <a:rPr lang="en-US" sz="3200" dirty="0" err="1">
                <a:solidFill>
                  <a:srgbClr val="000000"/>
                </a:solidFill>
              </a:rPr>
              <a:t>tadqiqotlarni</a:t>
            </a:r>
            <a:r>
              <a:rPr lang="en-US" sz="3200" dirty="0">
                <a:solidFill>
                  <a:srgbClr val="000000"/>
                </a:solidFill>
              </a:rPr>
              <a:t> </a:t>
            </a:r>
            <a:r>
              <a:rPr lang="en-US" sz="3200" dirty="0" err="1">
                <a:solidFill>
                  <a:srgbClr val="000000"/>
                </a:solidFill>
              </a:rPr>
              <a:t>amalga</a:t>
            </a:r>
            <a:r>
              <a:rPr lang="en-US" sz="3200" dirty="0">
                <a:solidFill>
                  <a:srgbClr val="000000"/>
                </a:solidFill>
              </a:rPr>
              <a:t> </a:t>
            </a:r>
            <a:r>
              <a:rPr lang="en-US" sz="3200" dirty="0" err="1">
                <a:solidFill>
                  <a:srgbClr val="000000"/>
                </a:solidFill>
              </a:rPr>
              <a:t>oshiradigan</a:t>
            </a:r>
            <a:r>
              <a:rPr lang="en-US" sz="3200" dirty="0">
                <a:solidFill>
                  <a:srgbClr val="000000"/>
                </a:solidFill>
              </a:rPr>
              <a:t> </a:t>
            </a:r>
            <a:r>
              <a:rPr lang="en-US" sz="3200" dirty="0" err="1">
                <a:solidFill>
                  <a:srgbClr val="000000"/>
                </a:solidFill>
              </a:rPr>
              <a:t>ko’p</a:t>
            </a:r>
            <a:r>
              <a:rPr lang="en-US" sz="3200" dirty="0">
                <a:solidFill>
                  <a:srgbClr val="000000"/>
                </a:solidFill>
              </a:rPr>
              <a:t> </a:t>
            </a:r>
            <a:r>
              <a:rPr lang="en-US" sz="3200" dirty="0" err="1">
                <a:solidFill>
                  <a:srgbClr val="000000"/>
                </a:solidFill>
              </a:rPr>
              <a:t>sonli</a:t>
            </a:r>
            <a:r>
              <a:rPr lang="en-US" sz="3200" dirty="0">
                <a:solidFill>
                  <a:srgbClr val="000000"/>
                </a:solidFill>
              </a:rPr>
              <a:t> </a:t>
            </a:r>
            <a:r>
              <a:rPr lang="en-US" sz="3200" dirty="0" err="1">
                <a:solidFill>
                  <a:srgbClr val="000000"/>
                </a:solidFill>
              </a:rPr>
              <a:t>ilmiy</a:t>
            </a:r>
            <a:r>
              <a:rPr lang="en-US" sz="3200" dirty="0">
                <a:solidFill>
                  <a:srgbClr val="000000"/>
                </a:solidFill>
              </a:rPr>
              <a:t/>
            </a:r>
            <a:br>
              <a:rPr lang="en-US" sz="3200" dirty="0">
                <a:solidFill>
                  <a:srgbClr val="000000"/>
                </a:solidFill>
              </a:rPr>
            </a:br>
            <a:r>
              <a:rPr lang="en-US" sz="3200" dirty="0" err="1">
                <a:solidFill>
                  <a:srgbClr val="000000"/>
                </a:solidFill>
              </a:rPr>
              <a:t>muassasalar</a:t>
            </a:r>
            <a:r>
              <a:rPr lang="en-US" sz="3200" dirty="0">
                <a:solidFill>
                  <a:srgbClr val="000000"/>
                </a:solidFill>
              </a:rPr>
              <a:t> </a:t>
            </a:r>
            <a:r>
              <a:rPr lang="en-US" sz="3200" dirty="0" err="1">
                <a:solidFill>
                  <a:srgbClr val="000000"/>
                </a:solidFill>
              </a:rPr>
              <a:t>ishlab</a:t>
            </a:r>
            <a:r>
              <a:rPr lang="en-US" sz="3200" dirty="0">
                <a:solidFill>
                  <a:srgbClr val="000000"/>
                </a:solidFill>
              </a:rPr>
              <a:t> </a:t>
            </a:r>
            <a:r>
              <a:rPr lang="en-US" sz="3200" dirty="0" err="1">
                <a:solidFill>
                  <a:srgbClr val="000000"/>
                </a:solidFill>
              </a:rPr>
              <a:t>turibdi</a:t>
            </a:r>
            <a:r>
              <a:rPr lang="en-US" sz="3200" dirty="0">
                <a:solidFill>
                  <a:srgbClr val="000000"/>
                </a:solidFill>
              </a:rPr>
              <a:t>. </a:t>
            </a:r>
            <a:r>
              <a:rPr lang="en-US" sz="3200" dirty="0" err="1">
                <a:solidFill>
                  <a:srgbClr val="000000"/>
                </a:solidFill>
              </a:rPr>
              <a:t>Germaiyada</a:t>
            </a:r>
            <a:r>
              <a:rPr lang="en-US" sz="3200" dirty="0">
                <a:solidFill>
                  <a:srgbClr val="000000"/>
                </a:solidFill>
              </a:rPr>
              <a:t> </a:t>
            </a:r>
            <a:r>
              <a:rPr lang="en-US" sz="3200" dirty="0" err="1">
                <a:solidFill>
                  <a:srgbClr val="000000"/>
                </a:solidFill>
              </a:rPr>
              <a:t>ularning</a:t>
            </a:r>
            <a:r>
              <a:rPr lang="en-US" sz="3200" dirty="0">
                <a:solidFill>
                  <a:srgbClr val="000000"/>
                </a:solidFill>
              </a:rPr>
              <a:t> </a:t>
            </a:r>
            <a:r>
              <a:rPr lang="en-US" sz="3200" dirty="0" err="1">
                <a:solidFill>
                  <a:srgbClr val="000000"/>
                </a:solidFill>
              </a:rPr>
              <a:t>soni</a:t>
            </a:r>
            <a:r>
              <a:rPr lang="en-US" sz="3200" dirty="0">
                <a:solidFill>
                  <a:srgbClr val="000000"/>
                </a:solidFill>
              </a:rPr>
              <a:t> w </a:t>
            </a:r>
            <a:r>
              <a:rPr lang="en-US" sz="3200" dirty="0" err="1">
                <a:solidFill>
                  <a:srgbClr val="000000"/>
                </a:solidFill>
              </a:rPr>
              <a:t>mingdan</a:t>
            </a:r>
            <a:r>
              <a:rPr lang="en-US" sz="3200" dirty="0">
                <a:solidFill>
                  <a:srgbClr val="000000"/>
                </a:solidFill>
              </a:rPr>
              <a:t> </a:t>
            </a:r>
            <a:r>
              <a:rPr lang="en-US" sz="3200" dirty="0" err="1">
                <a:solidFill>
                  <a:srgbClr val="000000"/>
                </a:solidFill>
              </a:rPr>
              <a:t>ortiq</a:t>
            </a:r>
            <a:r>
              <a:rPr lang="en-US" sz="3200" dirty="0">
                <a:solidFill>
                  <a:srgbClr val="000000"/>
                </a:solidFill>
              </a:rPr>
              <a:t>. </a:t>
            </a:r>
            <a:r>
              <a:rPr lang="en-US" sz="3200" dirty="0" err="1">
                <a:solidFill>
                  <a:srgbClr val="000000"/>
                </a:solidFill>
              </a:rPr>
              <a:t>Frantsiya</a:t>
            </a:r>
            <a:r>
              <a:rPr lang="en-US" sz="3200" dirty="0">
                <a:solidFill>
                  <a:srgbClr val="000000"/>
                </a:solidFill>
              </a:rPr>
              <a:t>, </a:t>
            </a:r>
            <a:r>
              <a:rPr lang="en-US" sz="3200" dirty="0" err="1">
                <a:solidFill>
                  <a:srgbClr val="000000"/>
                </a:solidFill>
              </a:rPr>
              <a:t>AQSh</a:t>
            </a:r>
            <a:r>
              <a:rPr lang="en-US" sz="3200" dirty="0">
                <a:solidFill>
                  <a:srgbClr val="000000"/>
                </a:solidFill>
              </a:rPr>
              <a:t>, </a:t>
            </a:r>
            <a:r>
              <a:rPr lang="en-US" sz="3200" dirty="0" err="1">
                <a:solidFill>
                  <a:srgbClr val="000000"/>
                </a:solidFill>
              </a:rPr>
              <a:t>Yaponiya</a:t>
            </a:r>
            <a:r>
              <a:rPr lang="en-US" sz="3200" dirty="0">
                <a:solidFill>
                  <a:srgbClr val="000000"/>
                </a:solidFill>
              </a:rPr>
              <a:t/>
            </a:r>
            <a:br>
              <a:rPr lang="en-US" sz="3200" dirty="0">
                <a:solidFill>
                  <a:srgbClr val="000000"/>
                </a:solidFill>
              </a:rPr>
            </a:br>
            <a:r>
              <a:rPr lang="en-US" sz="3200" dirty="0" err="1">
                <a:solidFill>
                  <a:srgbClr val="000000"/>
                </a:solidFill>
              </a:rPr>
              <a:t>ta’lim-tariya</a:t>
            </a:r>
            <a:r>
              <a:rPr lang="en-US" sz="3200" dirty="0">
                <a:solidFill>
                  <a:srgbClr val="000000"/>
                </a:solidFill>
              </a:rPr>
              <a:t> </a:t>
            </a:r>
            <a:r>
              <a:rPr lang="en-US" sz="3200" dirty="0" err="1">
                <a:solidFill>
                  <a:srgbClr val="000000"/>
                </a:solidFill>
              </a:rPr>
              <a:t>nazariyasi</a:t>
            </a:r>
            <a:r>
              <a:rPr lang="en-US" sz="3200" dirty="0">
                <a:solidFill>
                  <a:srgbClr val="000000"/>
                </a:solidFill>
              </a:rPr>
              <a:t> </a:t>
            </a:r>
            <a:r>
              <a:rPr lang="en-US" sz="3200" dirty="0" err="1">
                <a:solidFill>
                  <a:srgbClr val="000000"/>
                </a:solidFill>
              </a:rPr>
              <a:t>muammolari</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yuzlab</a:t>
            </a:r>
            <a:r>
              <a:rPr lang="en-US" sz="3200" dirty="0">
                <a:solidFill>
                  <a:srgbClr val="000000"/>
                </a:solidFill>
              </a:rPr>
              <a:t> </a:t>
            </a:r>
            <a:r>
              <a:rPr lang="en-US" sz="3200" dirty="0" err="1">
                <a:solidFill>
                  <a:srgbClr val="000000"/>
                </a:solidFill>
              </a:rPr>
              <a:t>davlat</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xususiy</a:t>
            </a:r>
            <a:r>
              <a:rPr lang="en-US" sz="3200" dirty="0">
                <a:solidFill>
                  <a:srgbClr val="000000"/>
                </a:solidFill>
              </a:rPr>
              <a:t> </a:t>
            </a:r>
            <a:r>
              <a:rPr lang="en-US" sz="3200" dirty="0" err="1">
                <a:solidFill>
                  <a:srgbClr val="000000"/>
                </a:solidFill>
              </a:rPr>
              <a:t>tashkilotlar</a:t>
            </a:r>
            <a:r>
              <a:rPr lang="en-US" sz="3200" dirty="0">
                <a:solidFill>
                  <a:srgbClr val="000000"/>
                </a:solidFill>
              </a:rPr>
              <a:t>, </a:t>
            </a:r>
            <a:r>
              <a:rPr lang="en-US" sz="3200" dirty="0" err="1">
                <a:solidFill>
                  <a:srgbClr val="000000"/>
                </a:solidFill>
              </a:rPr>
              <a:t>universitetlar</a:t>
            </a:r>
            <a:r>
              <a:rPr lang="en-US" sz="3200" dirty="0">
                <a:solidFill>
                  <a:srgbClr val="000000"/>
                </a:solidFill>
              </a:rPr>
              <a:t>,</a:t>
            </a:r>
            <a:br>
              <a:rPr lang="en-US" sz="3200" dirty="0">
                <a:solidFill>
                  <a:srgbClr val="000000"/>
                </a:solidFill>
              </a:rPr>
            </a:br>
            <a:r>
              <a:rPr lang="en-US" sz="3200" dirty="0" err="1">
                <a:solidFill>
                  <a:srgbClr val="000000"/>
                </a:solidFill>
              </a:rPr>
              <a:t>pedagogik</a:t>
            </a:r>
            <a:r>
              <a:rPr lang="en-US" sz="3200" dirty="0">
                <a:solidFill>
                  <a:srgbClr val="000000"/>
                </a:solidFill>
              </a:rPr>
              <a:t> </a:t>
            </a:r>
            <a:r>
              <a:rPr lang="en-US" sz="3200" dirty="0" err="1">
                <a:solidFill>
                  <a:srgbClr val="000000"/>
                </a:solidFill>
              </a:rPr>
              <a:t>tadqiqotlar</a:t>
            </a:r>
            <a:r>
              <a:rPr lang="en-US" sz="3200" dirty="0">
                <a:solidFill>
                  <a:srgbClr val="000000"/>
                </a:solidFill>
              </a:rPr>
              <a:t> </a:t>
            </a:r>
            <a:r>
              <a:rPr lang="en-US" sz="3200" dirty="0" err="1">
                <a:solidFill>
                  <a:srgbClr val="000000"/>
                </a:solidFill>
              </a:rPr>
              <a:t>markazlari</a:t>
            </a:r>
            <a:r>
              <a:rPr lang="en-US" sz="3200" dirty="0">
                <a:solidFill>
                  <a:srgbClr val="000000"/>
                </a:solidFill>
              </a:rPr>
              <a:t> </a:t>
            </a:r>
            <a:r>
              <a:rPr lang="en-US" sz="3200" dirty="0" err="1">
                <a:solidFill>
                  <a:srgbClr val="000000"/>
                </a:solidFill>
              </a:rPr>
              <a:t>shug’ullanmoqdalar</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4015897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068960"/>
            <a:ext cx="8305800" cy="1143000"/>
          </a:xfrm>
        </p:spPr>
        <p:txBody>
          <a:bodyPr>
            <a:noAutofit/>
          </a:bodyPr>
          <a:lstStyle/>
          <a:p>
            <a:pPr algn="just"/>
            <a:r>
              <a:rPr lang="en-US" sz="3200" dirty="0" err="1">
                <a:solidFill>
                  <a:srgbClr val="000000"/>
                </a:solidFill>
              </a:rPr>
              <a:t>Germaniya</a:t>
            </a:r>
            <a:r>
              <a:rPr lang="en-US" sz="3200" dirty="0">
                <a:solidFill>
                  <a:srgbClr val="000000"/>
                </a:solidFill>
              </a:rPr>
              <a:t> </a:t>
            </a:r>
            <a:r>
              <a:rPr lang="en-US" sz="3200" dirty="0" err="1">
                <a:solidFill>
                  <a:srgbClr val="000000"/>
                </a:solidFill>
              </a:rPr>
              <a:t>to’liqsiz</a:t>
            </a:r>
            <a:r>
              <a:rPr lang="en-US" sz="3200" dirty="0">
                <a:solidFill>
                  <a:srgbClr val="000000"/>
                </a:solidFill>
              </a:rPr>
              <a:t> </a:t>
            </a:r>
            <a:r>
              <a:rPr lang="en-US" sz="3200" dirty="0" err="1">
                <a:solidFill>
                  <a:srgbClr val="000000"/>
                </a:solidFill>
              </a:rPr>
              <a:t>o’rta</a:t>
            </a:r>
            <a:r>
              <a:rPr lang="en-US" sz="3200" dirty="0">
                <a:solidFill>
                  <a:srgbClr val="000000"/>
                </a:solidFill>
              </a:rPr>
              <a:t> </a:t>
            </a:r>
            <a:r>
              <a:rPr lang="en-US" sz="3200" dirty="0" err="1">
                <a:solidFill>
                  <a:srgbClr val="000000"/>
                </a:solidFill>
              </a:rPr>
              <a:t>maktablarida</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predmetlar</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bir</a:t>
            </a:r>
            <a:r>
              <a:rPr lang="en-US" sz="3200" dirty="0">
                <a:solidFill>
                  <a:srgbClr val="000000"/>
                </a:solidFill>
              </a:rPr>
              <a:t> </a:t>
            </a:r>
            <a:r>
              <a:rPr lang="en-US" sz="3200" dirty="0" err="1">
                <a:solidFill>
                  <a:srgbClr val="000000"/>
                </a:solidFill>
              </a:rPr>
              <a:t>qatorda</a:t>
            </a:r>
            <a:r>
              <a:rPr lang="en-US" sz="3200" dirty="0">
                <a:solidFill>
                  <a:srgbClr val="000000"/>
                </a:solidFill>
              </a:rPr>
              <a:t> </a:t>
            </a:r>
            <a:r>
              <a:rPr lang="en-US" sz="3200" dirty="0" err="1">
                <a:solidFill>
                  <a:srgbClr val="000000"/>
                </a:solidFill>
              </a:rPr>
              <a:t>tanlab</a:t>
            </a:r>
            <a:r>
              <a:rPr lang="en-US" sz="3200" dirty="0">
                <a:solidFill>
                  <a:srgbClr val="000000"/>
                </a:solidFill>
              </a:rPr>
              <a:t> </a:t>
            </a:r>
            <a:r>
              <a:rPr lang="en-US" sz="3200" dirty="0" err="1">
                <a:solidFill>
                  <a:srgbClr val="000000"/>
                </a:solidFill>
              </a:rPr>
              <a:t>olinadigan</a:t>
            </a:r>
            <a:r>
              <a:rPr lang="en-US" sz="3200" dirty="0">
                <a:solidFill>
                  <a:srgbClr val="000000"/>
                </a:solidFill>
              </a:rPr>
              <a:t/>
            </a:r>
            <a:br>
              <a:rPr lang="en-US" sz="3200" dirty="0">
                <a:solidFill>
                  <a:srgbClr val="000000"/>
                </a:solidFill>
              </a:rPr>
            </a:br>
            <a:r>
              <a:rPr lang="en-US" sz="3200" dirty="0" err="1">
                <a:solidFill>
                  <a:srgbClr val="000000"/>
                </a:solidFill>
              </a:rPr>
              <a:t>ximya</a:t>
            </a:r>
            <a:r>
              <a:rPr lang="en-US" sz="3200" dirty="0">
                <a:solidFill>
                  <a:srgbClr val="000000"/>
                </a:solidFill>
              </a:rPr>
              <a:t>, </a:t>
            </a:r>
            <a:r>
              <a:rPr lang="en-US" sz="3200" dirty="0" err="1">
                <a:solidFill>
                  <a:srgbClr val="000000"/>
                </a:solidFill>
              </a:rPr>
              <a:t>fizika</a:t>
            </a:r>
            <a:r>
              <a:rPr lang="en-US" sz="3200" dirty="0">
                <a:solidFill>
                  <a:srgbClr val="000000"/>
                </a:solidFill>
              </a:rPr>
              <a:t>, </a:t>
            </a:r>
            <a:r>
              <a:rPr lang="en-US" sz="3200" dirty="0" err="1">
                <a:solidFill>
                  <a:srgbClr val="000000"/>
                </a:solidFill>
              </a:rPr>
              <a:t>chet</a:t>
            </a:r>
            <a:r>
              <a:rPr lang="en-US" sz="3200" dirty="0">
                <a:solidFill>
                  <a:srgbClr val="000000"/>
                </a:solidFill>
              </a:rPr>
              <a:t> </a:t>
            </a:r>
            <a:r>
              <a:rPr lang="en-US" sz="3200" dirty="0" err="1">
                <a:solidFill>
                  <a:srgbClr val="000000"/>
                </a:solidFill>
              </a:rPr>
              <a:t>tillari</a:t>
            </a:r>
            <a:r>
              <a:rPr lang="en-US" sz="3200" dirty="0">
                <a:solidFill>
                  <a:srgbClr val="000000"/>
                </a:solidFill>
              </a:rPr>
              <a:t> </a:t>
            </a:r>
            <a:r>
              <a:rPr lang="en-US" sz="3200" dirty="0" err="1">
                <a:solidFill>
                  <a:srgbClr val="000000"/>
                </a:solidFill>
              </a:rPr>
              <a:t>kiritilgan</a:t>
            </a:r>
            <a:r>
              <a:rPr lang="en-US" sz="3200" dirty="0">
                <a:solidFill>
                  <a:srgbClr val="000000"/>
                </a:solidFill>
              </a:rPr>
              <a:t> </a:t>
            </a:r>
            <a:r>
              <a:rPr lang="en-US" sz="3200" dirty="0" err="1">
                <a:solidFill>
                  <a:srgbClr val="000000"/>
                </a:solidFill>
              </a:rPr>
              <a:t>o’quv</a:t>
            </a:r>
            <a:r>
              <a:rPr lang="en-US" sz="3200" dirty="0">
                <a:solidFill>
                  <a:srgbClr val="000000"/>
                </a:solidFill>
              </a:rPr>
              <a:t> </a:t>
            </a:r>
            <a:r>
              <a:rPr lang="en-US" sz="3200" dirty="0" err="1">
                <a:solidFill>
                  <a:srgbClr val="000000"/>
                </a:solidFill>
              </a:rPr>
              <a:t>dasturlari</a:t>
            </a:r>
            <a:r>
              <a:rPr lang="en-US" sz="3200" dirty="0">
                <a:solidFill>
                  <a:srgbClr val="000000"/>
                </a:solidFill>
              </a:rPr>
              <a:t> ham </a:t>
            </a:r>
            <a:r>
              <a:rPr lang="en-US" sz="3200" dirty="0" err="1">
                <a:solidFill>
                  <a:srgbClr val="000000"/>
                </a:solidFill>
              </a:rPr>
              <a:t>amalga</a:t>
            </a:r>
            <a:r>
              <a:rPr lang="en-US" sz="3200" dirty="0">
                <a:solidFill>
                  <a:srgbClr val="000000"/>
                </a:solidFill>
              </a:rPr>
              <a:t> </a:t>
            </a:r>
            <a:r>
              <a:rPr lang="en-US" sz="3200" dirty="0" err="1">
                <a:solidFill>
                  <a:srgbClr val="000000"/>
                </a:solidFill>
              </a:rPr>
              <a:t>oshirilayotir</a:t>
            </a:r>
            <a:r>
              <a:rPr lang="en-US" sz="3200" dirty="0">
                <a:solidFill>
                  <a:srgbClr val="000000"/>
                </a:solidFill>
              </a:rPr>
              <a:t>. Bu </a:t>
            </a:r>
            <a:r>
              <a:rPr lang="en-US" sz="3200" dirty="0" err="1">
                <a:solidFill>
                  <a:srgbClr val="000000"/>
                </a:solidFill>
              </a:rPr>
              <a:t>o’quv</a:t>
            </a:r>
            <a:r>
              <a:rPr lang="en-US" sz="3200" dirty="0">
                <a:solidFill>
                  <a:srgbClr val="000000"/>
                </a:solidFill>
              </a:rPr>
              <a:t> </a:t>
            </a:r>
            <a:r>
              <a:rPr lang="en-US" sz="3200" dirty="0" err="1">
                <a:solidFill>
                  <a:srgbClr val="000000"/>
                </a:solidFill>
              </a:rPr>
              <a:t>dasturi</a:t>
            </a:r>
            <a:r>
              <a:rPr lang="en-US" sz="3200" dirty="0">
                <a:solidFill>
                  <a:srgbClr val="000000"/>
                </a:solidFill>
              </a:rPr>
              <a:t/>
            </a:r>
            <a:br>
              <a:rPr lang="en-US" sz="3200" dirty="0">
                <a:solidFill>
                  <a:srgbClr val="000000"/>
                </a:solidFill>
              </a:rPr>
            </a:br>
            <a:r>
              <a:rPr lang="en-US" sz="3200" dirty="0" err="1">
                <a:solidFill>
                  <a:srgbClr val="000000"/>
                </a:solidFill>
              </a:rPr>
              <a:t>tobora</a:t>
            </a:r>
            <a:r>
              <a:rPr lang="en-US" sz="3200" dirty="0">
                <a:solidFill>
                  <a:srgbClr val="000000"/>
                </a:solidFill>
              </a:rPr>
              <a:t> </a:t>
            </a:r>
            <a:r>
              <a:rPr lang="en-US" sz="3200" dirty="0" err="1">
                <a:solidFill>
                  <a:srgbClr val="000000"/>
                </a:solidFill>
              </a:rPr>
              <a:t>to’liqsiz</a:t>
            </a:r>
            <a:r>
              <a:rPr lang="en-US" sz="3200" dirty="0">
                <a:solidFill>
                  <a:srgbClr val="000000"/>
                </a:solidFill>
              </a:rPr>
              <a:t> </a:t>
            </a:r>
            <a:r>
              <a:rPr lang="en-US" sz="3200" dirty="0" err="1">
                <a:solidFill>
                  <a:srgbClr val="000000"/>
                </a:solidFill>
              </a:rPr>
              <a:t>o’rta</a:t>
            </a:r>
            <a:r>
              <a:rPr lang="en-US" sz="3200" dirty="0">
                <a:solidFill>
                  <a:srgbClr val="000000"/>
                </a:solidFill>
              </a:rPr>
              <a:t> </a:t>
            </a:r>
            <a:r>
              <a:rPr lang="en-US" sz="3200" dirty="0" err="1">
                <a:solidFill>
                  <a:srgbClr val="000000"/>
                </a:solidFill>
              </a:rPr>
              <a:t>maktab</a:t>
            </a:r>
            <a:r>
              <a:rPr lang="en-US" sz="3200" dirty="0">
                <a:solidFill>
                  <a:srgbClr val="000000"/>
                </a:solidFill>
              </a:rPr>
              <a:t> </a:t>
            </a:r>
            <a:r>
              <a:rPr lang="en-US" sz="3200" dirty="0" err="1">
                <a:solidFill>
                  <a:srgbClr val="000000"/>
                </a:solidFill>
              </a:rPr>
              <a:t>doirasidan</a:t>
            </a:r>
            <a:r>
              <a:rPr lang="en-US" sz="3200" dirty="0">
                <a:solidFill>
                  <a:srgbClr val="000000"/>
                </a:solidFill>
              </a:rPr>
              <a:t> </a:t>
            </a:r>
            <a:r>
              <a:rPr lang="en-US" sz="3200" dirty="0" err="1">
                <a:solidFill>
                  <a:srgbClr val="000000"/>
                </a:solidFill>
              </a:rPr>
              <a:t>chiqib</a:t>
            </a:r>
            <a:r>
              <a:rPr lang="en-US" sz="3200" dirty="0">
                <a:solidFill>
                  <a:srgbClr val="000000"/>
                </a:solidFill>
              </a:rPr>
              <a:t>, </a:t>
            </a:r>
            <a:r>
              <a:rPr lang="en-US" sz="3200" dirty="0" err="1">
                <a:solidFill>
                  <a:srgbClr val="000000"/>
                </a:solidFill>
              </a:rPr>
              <a:t>o’rta</a:t>
            </a:r>
            <a:r>
              <a:rPr lang="en-US" sz="3200" dirty="0">
                <a:solidFill>
                  <a:srgbClr val="000000"/>
                </a:solidFill>
              </a:rPr>
              <a:t> </a:t>
            </a:r>
            <a:r>
              <a:rPr lang="en-US" sz="3200" dirty="0" err="1">
                <a:solidFill>
                  <a:srgbClr val="000000"/>
                </a:solidFill>
              </a:rPr>
              <a:t>maktablar</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gimnaziyalarni</a:t>
            </a:r>
            <a:r>
              <a:rPr lang="en-US" sz="3200" dirty="0">
                <a:solidFill>
                  <a:srgbClr val="000000"/>
                </a:solidFill>
              </a:rPr>
              <a:t> ham </a:t>
            </a:r>
            <a:r>
              <a:rPr lang="en-US" sz="3200" dirty="0" err="1">
                <a:solidFill>
                  <a:srgbClr val="000000"/>
                </a:solidFill>
              </a:rPr>
              <a:t>qamrab</a:t>
            </a:r>
            <a:r>
              <a:rPr lang="en-US" sz="3200" dirty="0">
                <a:solidFill>
                  <a:srgbClr val="000000"/>
                </a:solidFill>
              </a:rPr>
              <a:t/>
            </a:r>
            <a:br>
              <a:rPr lang="en-US" sz="3200" dirty="0">
                <a:solidFill>
                  <a:srgbClr val="000000"/>
                </a:solidFill>
              </a:rPr>
            </a:br>
            <a:r>
              <a:rPr lang="en-US" sz="3200" dirty="0" err="1">
                <a:solidFill>
                  <a:srgbClr val="000000"/>
                </a:solidFill>
              </a:rPr>
              <a:t>olmoqda</a:t>
            </a:r>
            <a:r>
              <a:rPr lang="en-US" sz="3200" dirty="0">
                <a:solidFill>
                  <a:srgbClr val="000000"/>
                </a:solidFill>
              </a:rPr>
              <a:t>.</a:t>
            </a:r>
            <a:endParaRPr lang="ru-RU" sz="3200" dirty="0">
              <a:solidFill>
                <a:srgbClr val="000000"/>
              </a:solidFill>
            </a:endParaRPr>
          </a:p>
        </p:txBody>
      </p:sp>
      <p:pic>
        <p:nvPicPr>
          <p:cNvPr id="9218" name="Picture 2" descr="D:\My Documents (Maruf)\UUOOI 2017 LECTURES\LECTURES redit\education-in-german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1306" y="3766336"/>
            <a:ext cx="3518966" cy="3091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2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564904"/>
            <a:ext cx="8305800" cy="1143000"/>
          </a:xfrm>
        </p:spPr>
        <p:txBody>
          <a:bodyPr>
            <a:noAutofit/>
          </a:bodyPr>
          <a:lstStyle/>
          <a:p>
            <a:pPr algn="just"/>
            <a:r>
              <a:rPr lang="en-US" sz="3200" dirty="0" err="1" smtClean="0">
                <a:solidFill>
                  <a:srgbClr val="000000"/>
                </a:solidFill>
              </a:rPr>
              <a:t>Fransiya</a:t>
            </a:r>
            <a:r>
              <a:rPr lang="en-US" sz="3200" dirty="0" smtClean="0">
                <a:solidFill>
                  <a:srgbClr val="000000"/>
                </a:solidFill>
              </a:rPr>
              <a:t> </a:t>
            </a:r>
            <a:r>
              <a:rPr lang="en-US" sz="3200" dirty="0" err="1">
                <a:solidFill>
                  <a:srgbClr val="000000"/>
                </a:solidFill>
              </a:rPr>
              <a:t>oshlang’ich</a:t>
            </a:r>
            <a:r>
              <a:rPr lang="en-US" sz="3200" dirty="0">
                <a:solidFill>
                  <a:srgbClr val="000000"/>
                </a:solidFill>
              </a:rPr>
              <a:t> </a:t>
            </a:r>
            <a:r>
              <a:rPr lang="en-US" sz="3200" dirty="0" err="1">
                <a:solidFill>
                  <a:srgbClr val="000000"/>
                </a:solidFill>
              </a:rPr>
              <a:t>maktablarida</a:t>
            </a:r>
            <a:r>
              <a:rPr lang="en-US" sz="3200" dirty="0">
                <a:solidFill>
                  <a:srgbClr val="000000"/>
                </a:solidFill>
              </a:rPr>
              <a:t> </a:t>
            </a:r>
            <a:r>
              <a:rPr lang="en-US" sz="3200" dirty="0" err="1">
                <a:solidFill>
                  <a:srgbClr val="000000"/>
                </a:solidFill>
              </a:rPr>
              <a:t>ta’lim</a:t>
            </a:r>
            <a:r>
              <a:rPr lang="en-US" sz="3200" dirty="0">
                <a:solidFill>
                  <a:srgbClr val="000000"/>
                </a:solidFill>
              </a:rPr>
              <a:t> </a:t>
            </a:r>
            <a:r>
              <a:rPr lang="en-US" sz="3200" dirty="0" err="1">
                <a:solidFill>
                  <a:srgbClr val="000000"/>
                </a:solidFill>
              </a:rPr>
              <a:t>mazmuni</a:t>
            </a:r>
            <a:r>
              <a:rPr lang="en-US" sz="3200" dirty="0">
                <a:solidFill>
                  <a:srgbClr val="000000"/>
                </a:solidFill>
              </a:rPr>
              <a:t> </a:t>
            </a:r>
            <a:r>
              <a:rPr lang="en-US" sz="3200" dirty="0" err="1">
                <a:solidFill>
                  <a:srgbClr val="000000"/>
                </a:solidFill>
              </a:rPr>
              <a:t>ona-tili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adabiyoti</a:t>
            </a:r>
            <a:r>
              <a:rPr lang="en-US" sz="3200" dirty="0">
                <a:solidFill>
                  <a:srgbClr val="000000"/>
                </a:solidFill>
              </a:rPr>
              <a:t> </a:t>
            </a:r>
            <a:r>
              <a:rPr lang="en-US" sz="3200" dirty="0" err="1">
                <a:solidFill>
                  <a:srgbClr val="000000"/>
                </a:solidFill>
              </a:rPr>
              <a:t>hamda</a:t>
            </a:r>
            <a:r>
              <a:rPr lang="en-US" sz="3200" dirty="0">
                <a:solidFill>
                  <a:srgbClr val="000000"/>
                </a:solidFill>
              </a:rPr>
              <a:t/>
            </a:r>
            <a:br>
              <a:rPr lang="en-US" sz="3200" dirty="0">
                <a:solidFill>
                  <a:srgbClr val="000000"/>
                </a:solidFill>
              </a:rPr>
            </a:br>
            <a:r>
              <a:rPr lang="en-US" sz="3200" dirty="0" err="1">
                <a:solidFill>
                  <a:srgbClr val="000000"/>
                </a:solidFill>
              </a:rPr>
              <a:t>matematikadan</a:t>
            </a:r>
            <a:r>
              <a:rPr lang="en-US" sz="3200" dirty="0">
                <a:solidFill>
                  <a:srgbClr val="000000"/>
                </a:solidFill>
              </a:rPr>
              <a:t> </a:t>
            </a:r>
            <a:r>
              <a:rPr lang="en-US" sz="3200" dirty="0" err="1">
                <a:solidFill>
                  <a:srgbClr val="000000"/>
                </a:solidFill>
              </a:rPr>
              <a:t>iborat</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tarix</a:t>
            </a:r>
            <a:r>
              <a:rPr lang="en-US" sz="3200" dirty="0">
                <a:solidFill>
                  <a:srgbClr val="000000"/>
                </a:solidFill>
              </a:rPr>
              <a:t> , </a:t>
            </a:r>
            <a:r>
              <a:rPr lang="en-US" sz="3200" dirty="0" err="1">
                <a:solidFill>
                  <a:srgbClr val="000000"/>
                </a:solidFill>
              </a:rPr>
              <a:t>geografiya</a:t>
            </a:r>
            <a:r>
              <a:rPr lang="en-US" sz="3200" dirty="0">
                <a:solidFill>
                  <a:srgbClr val="000000"/>
                </a:solidFill>
              </a:rPr>
              <a:t>, </a:t>
            </a:r>
            <a:r>
              <a:rPr lang="en-US" sz="3200" dirty="0" err="1">
                <a:solidFill>
                  <a:srgbClr val="000000"/>
                </a:solidFill>
              </a:rPr>
              <a:t>axolishunoslik</a:t>
            </a:r>
            <a:r>
              <a:rPr lang="en-US" sz="3200" dirty="0">
                <a:solidFill>
                  <a:srgbClr val="000000"/>
                </a:solidFill>
              </a:rPr>
              <a:t>, </a:t>
            </a:r>
            <a:r>
              <a:rPr lang="en-US" sz="3200" dirty="0" err="1">
                <a:solidFill>
                  <a:srgbClr val="000000"/>
                </a:solidFill>
              </a:rPr>
              <a:t>tabiiy</a:t>
            </a:r>
            <a:r>
              <a:rPr lang="en-US" sz="3200" dirty="0">
                <a:solidFill>
                  <a:srgbClr val="000000"/>
                </a:solidFill>
              </a:rPr>
              <a:t> </a:t>
            </a:r>
            <a:r>
              <a:rPr lang="en-US" sz="3200" dirty="0" err="1">
                <a:solidFill>
                  <a:srgbClr val="000000"/>
                </a:solidFill>
              </a:rPr>
              <a:t>fanlar</a:t>
            </a:r>
            <a:r>
              <a:rPr lang="en-US" sz="3200" dirty="0">
                <a:solidFill>
                  <a:srgbClr val="000000"/>
                </a:solidFill>
              </a:rPr>
              <a:t>, </a:t>
            </a:r>
            <a:r>
              <a:rPr lang="en-US" sz="3200" dirty="0" err="1">
                <a:solidFill>
                  <a:srgbClr val="000000"/>
                </a:solidFill>
              </a:rPr>
              <a:t>mehnat</a:t>
            </a:r>
            <a:r>
              <a:rPr lang="en-US" sz="3200" dirty="0">
                <a:solidFill>
                  <a:srgbClr val="000000"/>
                </a:solidFill>
              </a:rPr>
              <a:t> </a:t>
            </a:r>
            <a:r>
              <a:rPr lang="en-US" sz="3200" dirty="0" err="1">
                <a:solidFill>
                  <a:srgbClr val="000000"/>
                </a:solidFill>
              </a:rPr>
              <a:t>ta’limi</a:t>
            </a:r>
            <a:r>
              <a:rPr lang="en-US" sz="3200" dirty="0">
                <a:solidFill>
                  <a:srgbClr val="000000"/>
                </a:solidFill>
              </a:rPr>
              <a:t>,</a:t>
            </a:r>
            <a:br>
              <a:rPr lang="en-US" sz="3200" dirty="0">
                <a:solidFill>
                  <a:srgbClr val="000000"/>
                </a:solidFill>
              </a:rPr>
            </a:br>
            <a:r>
              <a:rPr lang="en-US" sz="3200" dirty="0" err="1">
                <a:solidFill>
                  <a:srgbClr val="000000"/>
                </a:solidFill>
              </a:rPr>
              <a:t>jismoniy</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estetik</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kabi</a:t>
            </a:r>
            <a:r>
              <a:rPr lang="en-US" sz="3200" dirty="0">
                <a:solidFill>
                  <a:srgbClr val="000000"/>
                </a:solidFill>
              </a:rPr>
              <a:t> </a:t>
            </a:r>
            <a:r>
              <a:rPr lang="en-US" sz="3200" dirty="0" err="1">
                <a:solidFill>
                  <a:srgbClr val="000000"/>
                </a:solidFill>
              </a:rPr>
              <a:t>yordamchi</a:t>
            </a:r>
            <a:r>
              <a:rPr lang="en-US" sz="3200" dirty="0">
                <a:solidFill>
                  <a:srgbClr val="000000"/>
                </a:solidFill>
              </a:rPr>
              <a:t> </a:t>
            </a:r>
            <a:r>
              <a:rPr lang="en-US" sz="3200" dirty="0" err="1">
                <a:solidFill>
                  <a:srgbClr val="000000"/>
                </a:solidFill>
              </a:rPr>
              <a:t>predmetlarga</a:t>
            </a:r>
            <a:r>
              <a:rPr lang="en-US" sz="3200" dirty="0">
                <a:solidFill>
                  <a:srgbClr val="000000"/>
                </a:solidFill>
              </a:rPr>
              <a:t> </a:t>
            </a:r>
            <a:r>
              <a:rPr lang="en-US" sz="3200" dirty="0" err="1">
                <a:solidFill>
                  <a:srgbClr val="000000"/>
                </a:solidFill>
              </a:rPr>
              <a:t>bo’linadi</a:t>
            </a:r>
            <a:r>
              <a:rPr lang="en-US" sz="3200" dirty="0">
                <a:solidFill>
                  <a:srgbClr val="000000"/>
                </a:solidFill>
              </a:rPr>
              <a:t>.</a:t>
            </a:r>
            <a:endParaRPr lang="ru-RU" sz="3200" dirty="0">
              <a:solidFill>
                <a:srgbClr val="000000"/>
              </a:solidFill>
            </a:endParaRPr>
          </a:p>
        </p:txBody>
      </p:sp>
      <p:pic>
        <p:nvPicPr>
          <p:cNvPr id="10242" name="Picture 2" descr="D:\My Documents (Maruf)\UUOOI 2017 LECTURES\LECTURES redit\教育在法国，概念，-d-译-784242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3789040"/>
            <a:ext cx="4205856" cy="2816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80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1000"/>
                                        <p:tgtEl>
                                          <p:spTgt spid="10242"/>
                                        </p:tgtEl>
                                      </p:cBhvr>
                                    </p:animEffect>
                                    <p:anim calcmode="lin" valueType="num">
                                      <p:cBhvr>
                                        <p:cTn id="8" dur="1000" fill="hold"/>
                                        <p:tgtEl>
                                          <p:spTgt spid="10242"/>
                                        </p:tgtEl>
                                        <p:attrNameLst>
                                          <p:attrName>ppt_x</p:attrName>
                                        </p:attrNameLst>
                                      </p:cBhvr>
                                      <p:tavLst>
                                        <p:tav tm="0">
                                          <p:val>
                                            <p:strVal val="#ppt_x"/>
                                          </p:val>
                                        </p:tav>
                                        <p:tav tm="100000">
                                          <p:val>
                                            <p:strVal val="#ppt_x"/>
                                          </p:val>
                                        </p:tav>
                                      </p:tavLst>
                                    </p:anim>
                                    <p:anim calcmode="lin" valueType="num">
                                      <p:cBhvr>
                                        <p:cTn id="9"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284984"/>
            <a:ext cx="8305800" cy="1143000"/>
          </a:xfrm>
        </p:spPr>
        <p:txBody>
          <a:bodyPr>
            <a:noAutofit/>
          </a:bodyPr>
          <a:lstStyle/>
          <a:p>
            <a:pPr algn="just"/>
            <a:r>
              <a:rPr lang="en-US" sz="3200" dirty="0" smtClean="0">
                <a:solidFill>
                  <a:srgbClr val="000000"/>
                </a:solidFill>
              </a:rPr>
              <a:t>90-yillarda </a:t>
            </a:r>
            <a:r>
              <a:rPr lang="en-US" sz="3200" dirty="0" err="1">
                <a:solidFill>
                  <a:srgbClr val="000000"/>
                </a:solidFill>
              </a:rPr>
              <a:t>AQSh</a:t>
            </a:r>
            <a:r>
              <a:rPr lang="en-US" sz="3200" dirty="0">
                <a:solidFill>
                  <a:srgbClr val="000000"/>
                </a:solidFill>
              </a:rPr>
              <a:t> da </a:t>
            </a:r>
            <a:r>
              <a:rPr lang="en-US" sz="3200" dirty="0" err="1">
                <a:solidFill>
                  <a:srgbClr val="000000"/>
                </a:solidFill>
              </a:rPr>
              <a:t>kelajak</a:t>
            </a:r>
            <a:r>
              <a:rPr lang="en-US" sz="3200" dirty="0">
                <a:solidFill>
                  <a:srgbClr val="000000"/>
                </a:solidFill>
              </a:rPr>
              <a:t> </a:t>
            </a:r>
            <a:r>
              <a:rPr lang="en-US" sz="3200" dirty="0" err="1">
                <a:solidFill>
                  <a:srgbClr val="000000"/>
                </a:solidFill>
              </a:rPr>
              <a:t>maktabi</a:t>
            </a:r>
            <a:r>
              <a:rPr lang="en-US" sz="3200" dirty="0">
                <a:solidFill>
                  <a:srgbClr val="000000"/>
                </a:solidFill>
              </a:rPr>
              <a:t> </a:t>
            </a:r>
            <a:r>
              <a:rPr lang="en-US" sz="3200" dirty="0" err="1">
                <a:solidFill>
                  <a:srgbClr val="000000"/>
                </a:solidFill>
              </a:rPr>
              <a:t>umummilliy</a:t>
            </a:r>
            <a:r>
              <a:rPr lang="en-US" sz="3200" dirty="0">
                <a:solidFill>
                  <a:srgbClr val="000000"/>
                </a:solidFill>
              </a:rPr>
              <a:t> </a:t>
            </a:r>
            <a:r>
              <a:rPr lang="en-US" sz="3200" dirty="0" err="1">
                <a:solidFill>
                  <a:srgbClr val="000000"/>
                </a:solidFill>
              </a:rPr>
              <a:t>loyihasini</a:t>
            </a:r>
            <a:r>
              <a:rPr lang="en-US" sz="3200" dirty="0">
                <a:solidFill>
                  <a:srgbClr val="000000"/>
                </a:solidFill>
              </a:rPr>
              <a:t> </a:t>
            </a:r>
            <a:r>
              <a:rPr lang="en-US" sz="3200" dirty="0" err="1">
                <a:solidFill>
                  <a:srgbClr val="000000"/>
                </a:solidFill>
              </a:rPr>
              <a:t>amalga</a:t>
            </a:r>
            <a:r>
              <a:rPr lang="en-US" sz="3200" dirty="0">
                <a:solidFill>
                  <a:srgbClr val="000000"/>
                </a:solidFill>
              </a:rPr>
              <a:t> </a:t>
            </a:r>
            <a:r>
              <a:rPr lang="en-US" sz="3200" dirty="0" err="1">
                <a:solidFill>
                  <a:srgbClr val="000000"/>
                </a:solidFill>
              </a:rPr>
              <a:t>oshirishga</a:t>
            </a:r>
            <a:r>
              <a:rPr lang="en-US" sz="3200" dirty="0">
                <a:solidFill>
                  <a:srgbClr val="000000"/>
                </a:solidFill>
              </a:rPr>
              <a:t> </a:t>
            </a:r>
            <a:r>
              <a:rPr lang="en-US" sz="3200" dirty="0" err="1">
                <a:solidFill>
                  <a:srgbClr val="000000"/>
                </a:solidFill>
              </a:rPr>
              <a:t>kiritildi</a:t>
            </a:r>
            <a:r>
              <a:rPr lang="en-US" sz="3200" dirty="0">
                <a:solidFill>
                  <a:srgbClr val="000000"/>
                </a:solidFill>
              </a:rPr>
              <a:t>. Bu</a:t>
            </a:r>
            <a:br>
              <a:rPr lang="en-US" sz="3200" dirty="0">
                <a:solidFill>
                  <a:srgbClr val="000000"/>
                </a:solidFill>
              </a:rPr>
            </a:br>
            <a:r>
              <a:rPr lang="en-US" sz="3200" dirty="0" err="1">
                <a:solidFill>
                  <a:srgbClr val="000000"/>
                </a:solidFill>
              </a:rPr>
              <a:t>eksperiment</a:t>
            </a:r>
            <a:r>
              <a:rPr lang="en-US" sz="3200" dirty="0">
                <a:solidFill>
                  <a:srgbClr val="000000"/>
                </a:solidFill>
              </a:rPr>
              <a:t> </a:t>
            </a:r>
            <a:r>
              <a:rPr lang="en-US" sz="3200" dirty="0" err="1">
                <a:solidFill>
                  <a:srgbClr val="000000"/>
                </a:solidFill>
              </a:rPr>
              <a:t>mazmuni</a:t>
            </a:r>
            <a:r>
              <a:rPr lang="en-US" sz="3200" dirty="0">
                <a:solidFill>
                  <a:srgbClr val="000000"/>
                </a:solidFill>
              </a:rPr>
              <a:t> </a:t>
            </a:r>
            <a:r>
              <a:rPr lang="en-US" sz="3200" dirty="0" err="1">
                <a:solidFill>
                  <a:srgbClr val="000000"/>
                </a:solidFill>
              </a:rPr>
              <a:t>o’qituvchi</a:t>
            </a:r>
            <a:r>
              <a:rPr lang="en-US" sz="3200" dirty="0">
                <a:solidFill>
                  <a:srgbClr val="000000"/>
                </a:solidFill>
              </a:rPr>
              <a:t> </a:t>
            </a:r>
            <a:r>
              <a:rPr lang="en-US" sz="3200" dirty="0" err="1">
                <a:solidFill>
                  <a:srgbClr val="000000"/>
                </a:solidFill>
              </a:rPr>
              <a:t>buyrug’i</a:t>
            </a:r>
            <a:r>
              <a:rPr lang="en-US" sz="3200" dirty="0">
                <a:solidFill>
                  <a:srgbClr val="000000"/>
                </a:solidFill>
              </a:rPr>
              <a:t> </a:t>
            </a:r>
            <a:r>
              <a:rPr lang="en-US" sz="3200" dirty="0" err="1">
                <a:solidFill>
                  <a:srgbClr val="000000"/>
                </a:solidFill>
              </a:rPr>
              <a:t>ilan</a:t>
            </a:r>
            <a:r>
              <a:rPr lang="en-US" sz="3200" dirty="0">
                <a:solidFill>
                  <a:srgbClr val="000000"/>
                </a:solidFill>
              </a:rPr>
              <a:t> </a:t>
            </a:r>
            <a:r>
              <a:rPr lang="en-US" sz="3200" dirty="0" err="1">
                <a:solidFill>
                  <a:srgbClr val="000000"/>
                </a:solidFill>
              </a:rPr>
              <a:t>ish</a:t>
            </a:r>
            <a:r>
              <a:rPr lang="en-US" sz="3200" dirty="0">
                <a:solidFill>
                  <a:srgbClr val="000000"/>
                </a:solidFill>
              </a:rPr>
              <a:t> </a:t>
            </a:r>
            <a:r>
              <a:rPr lang="en-US" sz="3200" dirty="0" err="1">
                <a:solidFill>
                  <a:srgbClr val="000000"/>
                </a:solidFill>
              </a:rPr>
              <a:t>tutish</a:t>
            </a:r>
            <a:r>
              <a:rPr lang="en-US" sz="3200" dirty="0">
                <a:solidFill>
                  <a:srgbClr val="000000"/>
                </a:solidFill>
              </a:rPr>
              <a:t>, </a:t>
            </a:r>
            <a:r>
              <a:rPr lang="en-US" sz="3200" dirty="0" err="1">
                <a:solidFill>
                  <a:srgbClr val="000000"/>
                </a:solidFill>
              </a:rPr>
              <a:t>ko’proq</a:t>
            </a:r>
            <a:r>
              <a:rPr lang="en-US" sz="3200" dirty="0">
                <a:solidFill>
                  <a:srgbClr val="000000"/>
                </a:solidFill>
              </a:rPr>
              <a:t> </a:t>
            </a:r>
            <a:r>
              <a:rPr lang="en-US" sz="3200" dirty="0" err="1">
                <a:solidFill>
                  <a:srgbClr val="000000"/>
                </a:solidFill>
              </a:rPr>
              <a:t>o’quvchilarga</a:t>
            </a:r>
            <a:r>
              <a:rPr lang="en-US" sz="3200" dirty="0">
                <a:solidFill>
                  <a:srgbClr val="000000"/>
                </a:solidFill>
              </a:rPr>
              <a:t> </a:t>
            </a:r>
            <a:r>
              <a:rPr lang="en-US" sz="3200" dirty="0" err="1">
                <a:solidFill>
                  <a:srgbClr val="000000"/>
                </a:solidFill>
              </a:rPr>
              <a:t>mustaqil</a:t>
            </a:r>
            <a:r>
              <a:rPr lang="en-US" sz="3200" dirty="0">
                <a:solidFill>
                  <a:srgbClr val="000000"/>
                </a:solidFill>
              </a:rPr>
              <a:t> </a:t>
            </a:r>
            <a:r>
              <a:rPr lang="en-US" sz="3200" dirty="0" err="1">
                <a:solidFill>
                  <a:srgbClr val="000000"/>
                </a:solidFill>
              </a:rPr>
              <a:t>ishlash</a:t>
            </a:r>
            <a:r>
              <a:rPr lang="en-US" sz="3200" dirty="0">
                <a:solidFill>
                  <a:srgbClr val="000000"/>
                </a:solidFill>
              </a:rPr>
              <a:t/>
            </a:r>
            <a:br>
              <a:rPr lang="en-US" sz="3200" dirty="0">
                <a:solidFill>
                  <a:srgbClr val="000000"/>
                </a:solidFill>
              </a:rPr>
            </a:br>
            <a:r>
              <a:rPr lang="en-US" sz="3200" dirty="0" err="1">
                <a:solidFill>
                  <a:srgbClr val="000000"/>
                </a:solidFill>
              </a:rPr>
              <a:t>imkoniyatini</a:t>
            </a:r>
            <a:r>
              <a:rPr lang="en-US" sz="3200" dirty="0">
                <a:solidFill>
                  <a:srgbClr val="000000"/>
                </a:solidFill>
              </a:rPr>
              <a:t> </a:t>
            </a:r>
            <a:r>
              <a:rPr lang="en-US" sz="3200" dirty="0" err="1">
                <a:solidFill>
                  <a:srgbClr val="000000"/>
                </a:solidFill>
              </a:rPr>
              <a:t>berishdan</a:t>
            </a:r>
            <a:r>
              <a:rPr lang="en-US" sz="3200" dirty="0">
                <a:solidFill>
                  <a:srgbClr val="000000"/>
                </a:solidFill>
              </a:rPr>
              <a:t> </a:t>
            </a:r>
            <a:r>
              <a:rPr lang="en-US" sz="3200" dirty="0" err="1">
                <a:solidFill>
                  <a:srgbClr val="000000"/>
                </a:solidFill>
              </a:rPr>
              <a:t>iborat</a:t>
            </a:r>
            <a:r>
              <a:rPr lang="en-US" sz="3200" dirty="0">
                <a:solidFill>
                  <a:srgbClr val="000000"/>
                </a:solidFill>
              </a:rPr>
              <a:t>. </a:t>
            </a:r>
            <a:r>
              <a:rPr lang="en-US" sz="3200" dirty="0" err="1">
                <a:solidFill>
                  <a:srgbClr val="000000"/>
                </a:solidFill>
              </a:rPr>
              <a:t>Ta’lim</a:t>
            </a:r>
            <a:r>
              <a:rPr lang="en-US" sz="3200" dirty="0">
                <a:solidFill>
                  <a:srgbClr val="000000"/>
                </a:solidFill>
              </a:rPr>
              <a:t> </a:t>
            </a:r>
            <a:r>
              <a:rPr lang="en-US" sz="3200" dirty="0" err="1">
                <a:solidFill>
                  <a:srgbClr val="000000"/>
                </a:solidFill>
              </a:rPr>
              <a:t>tarkibi</a:t>
            </a:r>
            <a:r>
              <a:rPr lang="en-US" sz="3200" dirty="0">
                <a:solidFill>
                  <a:srgbClr val="000000"/>
                </a:solidFill>
              </a:rPr>
              <a:t> </a:t>
            </a:r>
            <a:r>
              <a:rPr lang="en-US" sz="3200" dirty="0" err="1">
                <a:solidFill>
                  <a:srgbClr val="000000"/>
                </a:solidFill>
              </a:rPr>
              <a:t>sinfda</a:t>
            </a:r>
            <a:r>
              <a:rPr lang="en-US" sz="3200" dirty="0">
                <a:solidFill>
                  <a:srgbClr val="000000"/>
                </a:solidFill>
              </a:rPr>
              <a:t> </a:t>
            </a:r>
            <a:r>
              <a:rPr lang="en-US" sz="3200" dirty="0" err="1">
                <a:solidFill>
                  <a:srgbClr val="000000"/>
                </a:solidFill>
              </a:rPr>
              <a:t>ishlash</a:t>
            </a:r>
            <a:r>
              <a:rPr lang="en-US" sz="3200" dirty="0">
                <a:solidFill>
                  <a:srgbClr val="000000"/>
                </a:solidFill>
              </a:rPr>
              <a:t>, </a:t>
            </a:r>
            <a:r>
              <a:rPr lang="en-US" sz="3200" dirty="0" err="1">
                <a:solidFill>
                  <a:srgbClr val="000000"/>
                </a:solidFill>
              </a:rPr>
              <a:t>mustaqil</a:t>
            </a:r>
            <a:r>
              <a:rPr lang="en-US" sz="3200" dirty="0">
                <a:solidFill>
                  <a:srgbClr val="000000"/>
                </a:solidFill>
              </a:rPr>
              <a:t> </a:t>
            </a:r>
            <a:r>
              <a:rPr lang="en-US" sz="3200" dirty="0" err="1">
                <a:solidFill>
                  <a:srgbClr val="000000"/>
                </a:solidFill>
              </a:rPr>
              <a:t>mashg’ulot</a:t>
            </a:r>
            <a:r>
              <a:rPr lang="en-US" sz="3200" dirty="0">
                <a:solidFill>
                  <a:srgbClr val="000000"/>
                </a:solidFill>
              </a:rPr>
              <a:t>, </a:t>
            </a:r>
            <a:r>
              <a:rPr lang="en-US" sz="3200" dirty="0" err="1" smtClean="0">
                <a:solidFill>
                  <a:srgbClr val="000000"/>
                </a:solidFill>
              </a:rPr>
              <a:t>o’qituvchi</a:t>
            </a:r>
            <a:r>
              <a:rPr lang="en-US" sz="3200" dirty="0">
                <a:solidFill>
                  <a:srgbClr val="000000"/>
                </a:solidFill>
              </a:rPr>
              <a:t/>
            </a:r>
            <a:br>
              <a:rPr lang="en-US" sz="3200" dirty="0">
                <a:solidFill>
                  <a:srgbClr val="000000"/>
                </a:solidFill>
              </a:rPr>
            </a:br>
            <a:r>
              <a:rPr lang="en-US" sz="3200" dirty="0" err="1">
                <a:solidFill>
                  <a:srgbClr val="000000"/>
                </a:solidFill>
              </a:rPr>
              <a:t>konsultatsiyasini</a:t>
            </a:r>
            <a:r>
              <a:rPr lang="en-US" sz="3200" dirty="0">
                <a:solidFill>
                  <a:srgbClr val="000000"/>
                </a:solidFill>
              </a:rPr>
              <a:t> </a:t>
            </a:r>
            <a:r>
              <a:rPr lang="en-US" sz="3200" dirty="0" err="1">
                <a:solidFill>
                  <a:srgbClr val="000000"/>
                </a:solidFill>
              </a:rPr>
              <a:t>o’z</a:t>
            </a:r>
            <a:r>
              <a:rPr lang="en-US" sz="3200" dirty="0">
                <a:solidFill>
                  <a:srgbClr val="000000"/>
                </a:solidFill>
              </a:rPr>
              <a:t> </a:t>
            </a:r>
            <a:r>
              <a:rPr lang="en-US" sz="3200" dirty="0" err="1">
                <a:solidFill>
                  <a:srgbClr val="000000"/>
                </a:solidFill>
              </a:rPr>
              <a:t>ichiga</a:t>
            </a:r>
            <a:r>
              <a:rPr lang="en-US" sz="3200" dirty="0">
                <a:solidFill>
                  <a:srgbClr val="000000"/>
                </a:solidFill>
              </a:rPr>
              <a:t> </a:t>
            </a:r>
            <a:r>
              <a:rPr lang="en-US" sz="3200" dirty="0" err="1">
                <a:solidFill>
                  <a:srgbClr val="000000"/>
                </a:solidFill>
              </a:rPr>
              <a:t>oladi</a:t>
            </a:r>
            <a:r>
              <a:rPr lang="en-US" sz="3200" dirty="0">
                <a:solidFill>
                  <a:srgbClr val="000000"/>
                </a:solidFill>
              </a:rPr>
              <a:t>.</a:t>
            </a:r>
            <a:endParaRPr lang="ru-RU" sz="3200" dirty="0">
              <a:solidFill>
                <a:srgbClr val="000000"/>
              </a:solidFill>
            </a:endParaRP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95495"/>
            <a:ext cx="2885969" cy="2762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4724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1000"/>
                                        <p:tgtEl>
                                          <p:spTgt spid="11267"/>
                                        </p:tgtEl>
                                      </p:cBhvr>
                                    </p:animEffect>
                                    <p:anim calcmode="lin" valueType="num">
                                      <p:cBhvr>
                                        <p:cTn id="8" dur="1000" fill="hold"/>
                                        <p:tgtEl>
                                          <p:spTgt spid="11267"/>
                                        </p:tgtEl>
                                        <p:attrNameLst>
                                          <p:attrName>ppt_x</p:attrName>
                                        </p:attrNameLst>
                                      </p:cBhvr>
                                      <p:tavLst>
                                        <p:tav tm="0">
                                          <p:val>
                                            <p:strVal val="#ppt_x"/>
                                          </p:val>
                                        </p:tav>
                                        <p:tav tm="100000">
                                          <p:val>
                                            <p:strVal val="#ppt_x"/>
                                          </p:val>
                                        </p:tav>
                                      </p:tavLst>
                                    </p:anim>
                                    <p:anim calcmode="lin" valueType="num">
                                      <p:cBhvr>
                                        <p:cTn id="9" dur="1000" fill="hold"/>
                                        <p:tgtEl>
                                          <p:spTgt spid="112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293096"/>
            <a:ext cx="8352928" cy="1143000"/>
          </a:xfrm>
        </p:spPr>
        <p:txBody>
          <a:bodyPr>
            <a:noAutofit/>
          </a:bodyPr>
          <a:lstStyle/>
          <a:p>
            <a:r>
              <a:rPr lang="pt-BR" sz="3200" dirty="0" smtClean="0">
                <a:solidFill>
                  <a:srgbClr val="000000"/>
                </a:solidFill>
              </a:rPr>
              <a:t>		</a:t>
            </a:r>
            <a:r>
              <a:rPr lang="pt-BR" sz="3200" dirty="0" smtClean="0">
                <a:solidFill>
                  <a:srgbClr val="000000"/>
                </a:solidFill>
              </a:rPr>
              <a:t>	Adabiyotlar:</a:t>
            </a:r>
            <a:r>
              <a:rPr lang="pt-BR" sz="3200" dirty="0" smtClean="0">
                <a:solidFill>
                  <a:srgbClr val="000000"/>
                </a:solidFill>
              </a:rPr>
              <a:t/>
            </a:r>
            <a:br>
              <a:rPr lang="pt-BR" sz="3200" dirty="0" smtClean="0">
                <a:solidFill>
                  <a:srgbClr val="000000"/>
                </a:solidFill>
              </a:rPr>
            </a:br>
            <a:r>
              <a:rPr lang="pt-BR" sz="3200" dirty="0">
                <a:solidFill>
                  <a:srgbClr val="000000"/>
                </a:solidFill>
              </a:rPr>
              <a:t/>
            </a:r>
            <a:br>
              <a:rPr lang="pt-BR" sz="3200" dirty="0">
                <a:solidFill>
                  <a:srgbClr val="000000"/>
                </a:solidFill>
              </a:rPr>
            </a:br>
            <a:r>
              <a:rPr lang="en-US" sz="3200" dirty="0">
                <a:solidFill>
                  <a:srgbClr val="000000"/>
                </a:solidFill>
              </a:rPr>
              <a:t>1. </a:t>
            </a:r>
            <a:r>
              <a:rPr lang="en-US" sz="3200" dirty="0" err="1" smtClean="0">
                <a:solidFill>
                  <a:srgbClr val="000000"/>
                </a:solidFill>
              </a:rPr>
              <a:t>Hasanboyeva</a:t>
            </a:r>
            <a:r>
              <a:rPr lang="en-US" sz="3200" dirty="0" smtClean="0">
                <a:solidFill>
                  <a:srgbClr val="000000"/>
                </a:solidFill>
              </a:rPr>
              <a:t> </a:t>
            </a:r>
            <a:r>
              <a:rPr lang="ru-RU" sz="3200" dirty="0">
                <a:solidFill>
                  <a:srgbClr val="000000"/>
                </a:solidFill>
              </a:rPr>
              <a:t>О, </a:t>
            </a:r>
            <a:r>
              <a:rPr lang="en-US" sz="3200" dirty="0" err="1">
                <a:solidFill>
                  <a:srgbClr val="000000"/>
                </a:solidFill>
              </a:rPr>
              <a:t>Hasanboyev</a:t>
            </a:r>
            <a:r>
              <a:rPr lang="en-US" sz="3200" dirty="0">
                <a:solidFill>
                  <a:srgbClr val="000000"/>
                </a:solidFill>
              </a:rPr>
              <a:t> J, </a:t>
            </a:r>
            <a:r>
              <a:rPr lang="en-US" sz="3200" dirty="0" err="1">
                <a:solidFill>
                  <a:srgbClr val="000000"/>
                </a:solidFill>
              </a:rPr>
              <a:t>Hamidov</a:t>
            </a:r>
            <a:r>
              <a:rPr lang="en-US" sz="3200" dirty="0">
                <a:solidFill>
                  <a:srgbClr val="000000"/>
                </a:solidFill>
              </a:rPr>
              <a:t> N. </a:t>
            </a:r>
            <a:r>
              <a:rPr lang="en-US" sz="3200" dirty="0" err="1">
                <a:solidFill>
                  <a:srgbClr val="000000"/>
                </a:solidFill>
              </a:rPr>
              <a:t>Pedagogika</a:t>
            </a:r>
            <a:r>
              <a:rPr lang="en-US" sz="3200" dirty="0">
                <a:solidFill>
                  <a:srgbClr val="000000"/>
                </a:solidFill>
              </a:rPr>
              <a:t> </a:t>
            </a:r>
            <a:r>
              <a:rPr lang="en-US" sz="3200" dirty="0" err="1">
                <a:solidFill>
                  <a:srgbClr val="000000"/>
                </a:solidFill>
              </a:rPr>
              <a:t>tarixi</a:t>
            </a:r>
            <a:r>
              <a:rPr lang="en-US" sz="3200" dirty="0">
                <a:solidFill>
                  <a:srgbClr val="000000"/>
                </a:solidFill>
              </a:rPr>
              <a:t>. -</a:t>
            </a:r>
            <a:r>
              <a:rPr lang="ru-RU" sz="3200" dirty="0">
                <a:solidFill>
                  <a:srgbClr val="000000"/>
                </a:solidFill>
              </a:rPr>
              <a:t>Т.: </a:t>
            </a:r>
            <a:r>
              <a:rPr lang="en-US" sz="3200" dirty="0" err="1" smtClean="0">
                <a:solidFill>
                  <a:srgbClr val="000000"/>
                </a:solidFill>
              </a:rPr>
              <a:t>G.Gulom</a:t>
            </a:r>
            <a:r>
              <a:rPr lang="en-US" sz="3200" dirty="0" smtClean="0">
                <a:solidFill>
                  <a:srgbClr val="000000"/>
                </a:solidFill>
              </a:rPr>
              <a:t> </a:t>
            </a:r>
            <a:r>
              <a:rPr lang="en-US" sz="3200" dirty="0" err="1" smtClean="0">
                <a:solidFill>
                  <a:srgbClr val="000000"/>
                </a:solidFill>
              </a:rPr>
              <a:t>nomidagi</a:t>
            </a:r>
            <a:r>
              <a:rPr lang="en-US" sz="3200" dirty="0" smtClean="0">
                <a:solidFill>
                  <a:srgbClr val="000000"/>
                </a:solidFill>
              </a:rPr>
              <a:t> </a:t>
            </a:r>
            <a:r>
              <a:rPr lang="en-US" sz="3200" dirty="0" err="1" smtClean="0">
                <a:solidFill>
                  <a:srgbClr val="000000"/>
                </a:solidFill>
              </a:rPr>
              <a:t>nashriyot</a:t>
            </a:r>
            <a:r>
              <a:rPr lang="en-US" sz="3200" dirty="0" smtClean="0">
                <a:solidFill>
                  <a:srgbClr val="000000"/>
                </a:solidFill>
              </a:rPr>
              <a:t> </a:t>
            </a:r>
            <a:r>
              <a:rPr lang="en-US" sz="3200" dirty="0">
                <a:solidFill>
                  <a:srgbClr val="000000"/>
                </a:solidFill>
              </a:rPr>
              <a:t>- </a:t>
            </a:r>
            <a:r>
              <a:rPr lang="en-US" sz="3200" dirty="0" err="1">
                <a:solidFill>
                  <a:srgbClr val="000000"/>
                </a:solidFill>
              </a:rPr>
              <a:t>matbaa</a:t>
            </a:r>
            <a:r>
              <a:rPr lang="en-US" sz="3200" dirty="0">
                <a:solidFill>
                  <a:srgbClr val="000000"/>
                </a:solidFill>
              </a:rPr>
              <a:t> </a:t>
            </a:r>
            <a:r>
              <a:rPr lang="en-US" sz="3200" dirty="0" err="1">
                <a:solidFill>
                  <a:srgbClr val="000000"/>
                </a:solidFill>
              </a:rPr>
              <a:t>ijodiy</a:t>
            </a:r>
            <a:r>
              <a:rPr lang="en-US" sz="3200" dirty="0">
                <a:solidFill>
                  <a:srgbClr val="000000"/>
                </a:solidFill>
              </a:rPr>
              <a:t> </a:t>
            </a:r>
            <a:r>
              <a:rPr lang="en-US" sz="3200" dirty="0" err="1">
                <a:solidFill>
                  <a:srgbClr val="000000"/>
                </a:solidFill>
              </a:rPr>
              <a:t>uyi</a:t>
            </a:r>
            <a:r>
              <a:rPr lang="en-US" sz="3200" dirty="0">
                <a:solidFill>
                  <a:srgbClr val="000000"/>
                </a:solidFill>
              </a:rPr>
              <a:t>, </a:t>
            </a:r>
            <a:r>
              <a:rPr lang="en-US" sz="3200" dirty="0" smtClean="0">
                <a:solidFill>
                  <a:srgbClr val="000000"/>
                </a:solidFill>
              </a:rPr>
              <a:t>2004</a:t>
            </a:r>
            <a:r>
              <a:rPr lang="en-US" sz="3200" dirty="0">
                <a:solidFill>
                  <a:srgbClr val="000000"/>
                </a:solidFill>
              </a:rPr>
              <a:t>.</a:t>
            </a:r>
            <a:r>
              <a:rPr lang="en-US" sz="3200" dirty="0">
                <a:solidFill>
                  <a:srgbClr val="000000"/>
                </a:solidFill>
              </a:rPr>
              <a:t/>
            </a:r>
            <a:br>
              <a:rPr lang="en-US" sz="3200" dirty="0">
                <a:solidFill>
                  <a:srgbClr val="000000"/>
                </a:solidFill>
              </a:rPr>
            </a:br>
            <a:r>
              <a:rPr lang="en-US" sz="3200" dirty="0">
                <a:solidFill>
                  <a:srgbClr val="000000"/>
                </a:solidFill>
              </a:rPr>
              <a:t>2. </a:t>
            </a:r>
            <a:r>
              <a:rPr lang="en-US" sz="3200" dirty="0" err="1">
                <a:solidFill>
                  <a:srgbClr val="000000"/>
                </a:solidFill>
              </a:rPr>
              <a:t>Rajaboyev</a:t>
            </a:r>
            <a:r>
              <a:rPr lang="en-US" sz="3200" dirty="0">
                <a:solidFill>
                  <a:srgbClr val="000000"/>
                </a:solidFill>
              </a:rPr>
              <a:t> S. </a:t>
            </a:r>
            <a:r>
              <a:rPr lang="en-US" sz="3200" dirty="0" err="1">
                <a:solidFill>
                  <a:srgbClr val="000000"/>
                </a:solidFill>
              </a:rPr>
              <a:t>Xalq</a:t>
            </a:r>
            <a:r>
              <a:rPr lang="en-US" sz="3200" dirty="0">
                <a:solidFill>
                  <a:srgbClr val="000000"/>
                </a:solidFill>
              </a:rPr>
              <a:t> </a:t>
            </a:r>
            <a:r>
              <a:rPr lang="en-US" sz="3200" dirty="0" err="1">
                <a:solidFill>
                  <a:srgbClr val="000000"/>
                </a:solidFill>
              </a:rPr>
              <a:t>maorifi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pedagogika</a:t>
            </a:r>
            <a:r>
              <a:rPr lang="en-US" sz="3200" dirty="0">
                <a:solidFill>
                  <a:srgbClr val="000000"/>
                </a:solidFill>
              </a:rPr>
              <a:t> </a:t>
            </a:r>
            <a:r>
              <a:rPr lang="en-US" sz="3200" dirty="0" err="1" smtClean="0">
                <a:solidFill>
                  <a:srgbClr val="000000"/>
                </a:solidFill>
              </a:rPr>
              <a:t>fanining</a:t>
            </a:r>
            <a:r>
              <a:rPr lang="en-US" sz="3200" dirty="0" smtClean="0">
                <a:solidFill>
                  <a:srgbClr val="000000"/>
                </a:solidFill>
              </a:rPr>
              <a:t> </a:t>
            </a:r>
            <a:r>
              <a:rPr lang="en-US" sz="3200" dirty="0" err="1">
                <a:solidFill>
                  <a:srgbClr val="000000"/>
                </a:solidFill>
              </a:rPr>
              <a:t>buyuk</a:t>
            </a:r>
            <a:r>
              <a:rPr lang="en-US" sz="3200" dirty="0">
                <a:solidFill>
                  <a:srgbClr val="000000"/>
                </a:solidFill>
              </a:rPr>
              <a:t> </a:t>
            </a:r>
            <a:r>
              <a:rPr lang="en-US" sz="3200" dirty="0" err="1">
                <a:solidFill>
                  <a:srgbClr val="000000"/>
                </a:solidFill>
              </a:rPr>
              <a:t>allomalari</a:t>
            </a:r>
            <a:r>
              <a:rPr lang="en-US" sz="3200" dirty="0">
                <a:solidFill>
                  <a:srgbClr val="000000"/>
                </a:solidFill>
              </a:rPr>
              <a:t> -</a:t>
            </a:r>
            <a:r>
              <a:rPr lang="ru-RU" sz="3200" dirty="0">
                <a:solidFill>
                  <a:srgbClr val="000000"/>
                </a:solidFill>
              </a:rPr>
              <a:t>Т</a:t>
            </a:r>
            <a:r>
              <a:rPr lang="ru-RU" sz="3200" dirty="0" smtClean="0">
                <a:solidFill>
                  <a:srgbClr val="000000"/>
                </a:solidFill>
              </a:rPr>
              <a:t>.:</a:t>
            </a:r>
            <a:r>
              <a:rPr lang="en-US" sz="3200" dirty="0" err="1" smtClean="0">
                <a:solidFill>
                  <a:srgbClr val="000000"/>
                </a:solidFill>
              </a:rPr>
              <a:t>O'qituvchi</a:t>
            </a:r>
            <a:r>
              <a:rPr lang="en-US" sz="3200" dirty="0">
                <a:solidFill>
                  <a:srgbClr val="000000"/>
                </a:solidFill>
              </a:rPr>
              <a:t>, 1990.</a:t>
            </a:r>
            <a:r>
              <a:rPr lang="en-US" sz="3200" dirty="0">
                <a:solidFill>
                  <a:srgbClr val="000000"/>
                </a:solidFill>
              </a:rPr>
              <a:t/>
            </a:r>
            <a:br>
              <a:rPr lang="en-US" sz="3200" dirty="0">
                <a:solidFill>
                  <a:srgbClr val="000000"/>
                </a:solidFill>
              </a:rPr>
            </a:br>
            <a:r>
              <a:rPr lang="en-US" sz="3200" dirty="0">
                <a:solidFill>
                  <a:srgbClr val="000000"/>
                </a:solidFill>
              </a:rPr>
              <a:t>3. </a:t>
            </a:r>
            <a:r>
              <a:rPr lang="ru-RU" sz="3200" dirty="0" err="1">
                <a:solidFill>
                  <a:srgbClr val="000000"/>
                </a:solidFill>
              </a:rPr>
              <a:t>Радутин</a:t>
            </a:r>
            <a:r>
              <a:rPr lang="ru-RU" sz="3200" dirty="0">
                <a:solidFill>
                  <a:srgbClr val="000000"/>
                </a:solidFill>
              </a:rPr>
              <a:t> А. Педагогика - М . : Центр, </a:t>
            </a:r>
            <a:r>
              <a:rPr lang="ru-RU" sz="3200" dirty="0" smtClean="0">
                <a:solidFill>
                  <a:srgbClr val="000000"/>
                </a:solidFill>
              </a:rPr>
              <a:t>2002</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7520366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1443</TotalTime>
  <Words>543</Words>
  <Application>Microsoft Office PowerPoint</Application>
  <PresentationFormat>Экран (4:3)</PresentationFormat>
  <Paragraphs>23</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Поток</vt:lpstr>
      <vt:lpstr>UMUMIY PEDAGOGIKA VA SHAXSIY RIVOJLANISH</vt:lpstr>
      <vt:lpstr>      12- Mavzu:     Jahоn pеdagоgika fanining taraqqiyoti tariхi  1. Qadimgi Sharq, qadimgi Yunoniston va Rim davlatlarida maktab va tarbiya  2. Qadimgi yunon va rim faylasuflarining tarbiya to’g’risidagi fikrlari 3. XII asrlarda Yevropada pedagogik asarlarning nashr etilishi.  4. Rivojlangan davlatlarda ta’lim tizimi </vt:lpstr>
      <vt:lpstr>1. Qadimgi Sharq, qadimgi Yunoniston va Rim davlatlarida maktab va tarbiya</vt:lpstr>
      <vt:lpstr>Qadimgi Gretsiyadagi tarbiyaviy ishlar shunisi bilan o’ziga xos ediki, unda bolani nafaqat jismoniy chiniqtirishgina emas, balki ma’naviy tomondan ham barkamol bo’lishi nazavrda tutiladi. Unda asosan bolalarga musiqa va ashula va diniy raqslar ham o’rgatilgan. Bu mashg’ulotlarning mazmuni jangovar hamda harbiy tusda bo’lgan.</vt:lpstr>
      <vt:lpstr>2. Qadimgi yunon va rim faylasuflarining tarbiya to’g’risidagi fikrlari</vt:lpstr>
      <vt:lpstr>Qadimgi Gretsiyaning faylasuflaridan Platon eramizdan ilgari idealist faylasuf Sokratning shogirdi, obyektiv idealizm nazariyasining asoschisi edi. U (g’oyalar dunyosi) birlamchi, his qiluvchi narsalar dunyosi ikkilamchi deb hisoblanadi. Platon tanadan tashkarida mavjud bo’lgan narsalar haqidagi nazariyani olg’a surdi va bu tanadan tashkarida bo’lgan narsalarni (tur) yoki (ideyalar) deb atadi.</vt:lpstr>
      <vt:lpstr>Demokritning etik va pedagogik qarashlari diniy qobiqdan holi edi. Shuning uchun ham o’zidan keyingi faylasuf olimlarga katta ta’sir etdi. Ayniqsa, ularning inson kamolatidagi nazariy arashlari, tarbiyaning roliga bergan katta ahamiyatlari pedagogika tarixi nazariyasini yaratishda asosiy zamin bo’lib xizmat qiladi.</vt:lpstr>
      <vt:lpstr>3. XII asrlarda Yevropada pedagogik asarlarning nashr etilishi.</vt:lpstr>
      <vt:lpstr>Komenskiy tarbiyachi boladagi iste’dodni ustirishi kerak. Agar bola peadagogik ta’sirsiz yashasa, bu iste:dod tasodifan usadi. Kishi dunyoga kelganda kishiga xos iste:dodga ega buladi. Xuddi olmadagi uruqga uxshab ba’zida kuproq, ba’zida kamroq bo’ladi.</vt:lpstr>
      <vt:lpstr>Pestalotsi hamma odamlar tarbiya va ilm olish huquqiga ega bo’lishi lozim, deb da’vo qilib maktablar jamiiyatni ijtimoiy jihatdan o’zgartirishning muhim vositallaridan biri bo’lishi kerakligini ta’kidladi. Uning fikricha, har bir kishining haqiqiy insoniy kuchlari harakatga kelib, mustahkamlangandagina eng muhim ijtimoiy masalalar hal qilinadi, tubdan ijtimoiy o’zgarishlar ruy beradi. Bunga tarbiya yuli bilangina erishish mumkinn.</vt:lpstr>
      <vt:lpstr>Disterverg umuminsoniy tarbiya g’oyasini himoya qilib chiiqdi, shu g’oyaga tayanib turib, pedagogikaga oid masalalarnii yuqori toifaviy va shovinistik manfaatlarni kuzlab hal qilishga qarshi kurashdi. Uning fikricha, maktabning vazifasi (chinakam prussiyaliklar) emas, balki insonparvar kishilar va ongli grajdanlar tarbiyalab etishtirishdir.</vt:lpstr>
      <vt:lpstr>4. Rivojlangan davlatlarda ta’lim tizimi</vt:lpstr>
      <vt:lpstr>Rivojlangan mamlakatlarda pedagogik tadqiqotlarni amalga oshiradigan ko’p sonli ilmiy muassasalar ishlab turibdi. Germaiyada ularning soni w mingdan ortiq. Frantsiya, AQSh, Yaponiya ta’lim-tariya nazariyasi muammolari bilan yuzlab davlat va xususiy tashkilotlar, universitetlar, pedagogik tadqiqotlar markazlari shug’ullanmoqdalar.</vt:lpstr>
      <vt:lpstr>Germaniya to’liqsiz o’rta maktablarida asosiy predmetlar bilan bir qatorda tanlab olinadigan ximya, fizika, chet tillari kiritilgan o’quv dasturlari ham amalga oshirilayotir. Bu o’quv dasturi tobora to’liqsiz o’rta maktab doirasidan chiqib, o’rta maktablar va gimnaziyalarni ham qamrab olmoqda.</vt:lpstr>
      <vt:lpstr>Fransiya oshlang’ich maktablarida ta’lim mazmuni ona-tili va adabiyoti hamda matematikadan iborat asosiy, tarix , geografiya, axolishunoslik, tabiiy fanlar, mehnat ta’limi, jismoniy va estetik tarbiya kabi yordamchi predmetlarga bo’linadi.</vt:lpstr>
      <vt:lpstr>90-yillarda AQSh da kelajak maktabi umummilliy loyihasini amalga oshirishga kiritildi. Bu eksperiment mazmuni o’qituvchi buyrug’i ilan ish tutish, ko’proq o’quvchilarga mustaqil ishlash imkoniyatini berishdan iborat. Ta’lim tarkibi sinfda ishlash, mustaqil mashg’ulot, o’qituvchi konsultatsiyasini o’z ichiga oladi.</vt:lpstr>
      <vt:lpstr>   Adabiyotlar:  1. Hasanboyeva О, Hasanboyev J, Hamidov N. Pedagogika tarixi. -Т.: G.Gulom nomidagi nashriyot - matbaa ijodiy uyi, 2004. 2. Rajaboyev S. Xalq maorifi va pedagogika fanining buyuk allomalari -Т.:O'qituvchi, 1990. 3. Радутин А. Педагогика - М . : Центр, 2002.</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125</cp:revision>
  <dcterms:created xsi:type="dcterms:W3CDTF">2017-09-17T08:11:07Z</dcterms:created>
  <dcterms:modified xsi:type="dcterms:W3CDTF">2017-11-07T15:48:02Z</dcterms:modified>
</cp:coreProperties>
</file>