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0"/>
  </p:notesMasterIdLst>
  <p:sldIdLst>
    <p:sldId id="288" r:id="rId2"/>
    <p:sldId id="257" r:id="rId3"/>
    <p:sldId id="289" r:id="rId4"/>
    <p:sldId id="290" r:id="rId5"/>
    <p:sldId id="291" r:id="rId6"/>
    <p:sldId id="292" r:id="rId7"/>
    <p:sldId id="293" r:id="rId8"/>
    <p:sldId id="297" r:id="rId9"/>
    <p:sldId id="294" r:id="rId10"/>
    <p:sldId id="295" r:id="rId11"/>
    <p:sldId id="296" r:id="rId12"/>
    <p:sldId id="298" r:id="rId13"/>
    <p:sldId id="299" r:id="rId14"/>
    <p:sldId id="300" r:id="rId15"/>
    <p:sldId id="301" r:id="rId16"/>
    <p:sldId id="285" r:id="rId17"/>
    <p:sldId id="286" r:id="rId18"/>
    <p:sldId id="271"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35" autoAdjust="0"/>
    <p:restoredTop sz="94660"/>
  </p:normalViewPr>
  <p:slideViewPr>
    <p:cSldViewPr>
      <p:cViewPr varScale="1">
        <p:scale>
          <a:sx n="69" d="100"/>
          <a:sy n="69" d="100"/>
        </p:scale>
        <p:origin x="-141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1B9012-D16F-4217-8588-5111BC401EE9}" type="datetimeFigureOut">
              <a:rPr lang="ru-RU" smtClean="0"/>
              <a:t>06.10.2017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DE46BA-FAEE-409A-98A2-676846857617}" type="slidenum">
              <a:rPr lang="ru-RU" smtClean="0"/>
              <a:t>‹#›</a:t>
            </a:fld>
            <a:endParaRPr lang="ru-RU"/>
          </a:p>
        </p:txBody>
      </p:sp>
    </p:spTree>
    <p:extLst>
      <p:ext uri="{BB962C8B-B14F-4D97-AF65-F5344CB8AC3E}">
        <p14:creationId xmlns:p14="http://schemas.microsoft.com/office/powerpoint/2010/main" val="226398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290123C9-D1DF-4A30-A5BA-1CEAB50718E5}" type="datetimeFigureOut">
              <a:rPr lang="ru-RU" smtClean="0"/>
              <a:t>06.10.2017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06.10.2017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290123C9-D1DF-4A30-A5BA-1CEAB50718E5}" type="datetimeFigureOut">
              <a:rPr lang="ru-RU" smtClean="0"/>
              <a:t>06.10.2017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06.10.2017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290123C9-D1DF-4A30-A5BA-1CEAB50718E5}" type="datetimeFigureOut">
              <a:rPr lang="ru-RU" smtClean="0"/>
              <a:t>06.10.2017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290123C9-D1DF-4A30-A5BA-1CEAB50718E5}" type="datetimeFigureOut">
              <a:rPr lang="ru-RU" smtClean="0"/>
              <a:t>06.10.2017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0123C9-D1DF-4A30-A5BA-1CEAB50718E5}" type="datetimeFigureOut">
              <a:rPr lang="ru-RU" smtClean="0"/>
              <a:t>06.10.2017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06.10.2017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290123C9-D1DF-4A30-A5BA-1CEAB50718E5}" type="datetimeFigureOut">
              <a:rPr lang="ru-RU" smtClean="0"/>
              <a:t>06.10.2017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FEBEB9E-9D2B-49D9-A8B4-929B47587E81}"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06.10.2017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06.10.2017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90123C9-D1DF-4A30-A5BA-1CEAB50718E5}" type="datetimeFigureOut">
              <a:rPr lang="ru-RU" smtClean="0"/>
              <a:t>06.10.2017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EBEB9E-9D2B-49D9-A8B4-929B47587E81}"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99592" y="2708920"/>
            <a:ext cx="7772400" cy="1470025"/>
          </a:xfrm>
        </p:spPr>
        <p:txBody>
          <a:bodyPr>
            <a:normAutofit fontScale="90000"/>
          </a:bodyPr>
          <a:lstStyle/>
          <a:p>
            <a:r>
              <a:rPr lang="en-US" b="1" dirty="0" smtClean="0">
                <a:solidFill>
                  <a:schemeClr val="bg1"/>
                </a:solidFill>
              </a:rPr>
              <a:t>UMUMIY PEDAGOGIKA VA SHAXSIY RIVOJLANISH</a:t>
            </a:r>
            <a:endParaRPr lang="ru-RU" b="1" dirty="0">
              <a:solidFill>
                <a:schemeClr val="bg1"/>
              </a:solidFill>
            </a:endParaRPr>
          </a:p>
        </p:txBody>
      </p:sp>
      <p:sp>
        <p:nvSpPr>
          <p:cNvPr id="3" name="Подзаголовок 2"/>
          <p:cNvSpPr>
            <a:spLocks noGrp="1"/>
          </p:cNvSpPr>
          <p:nvPr>
            <p:ph type="subTitle" idx="1"/>
          </p:nvPr>
        </p:nvSpPr>
        <p:spPr>
          <a:xfrm>
            <a:off x="4644008" y="6093296"/>
            <a:ext cx="4240560" cy="672480"/>
          </a:xfrm>
        </p:spPr>
        <p:txBody>
          <a:bodyPr>
            <a:noAutofit/>
          </a:bodyPr>
          <a:lstStyle/>
          <a:p>
            <a:r>
              <a:rPr lang="en-US" sz="2400" b="1" i="1" dirty="0" smtClean="0">
                <a:solidFill>
                  <a:schemeClr val="bg1"/>
                </a:solidFill>
                <a:latin typeface="+mj-lt"/>
              </a:rPr>
              <a:t>Teacher: </a:t>
            </a:r>
            <a:r>
              <a:rPr lang="en-US" sz="2400" b="1" i="1" dirty="0" err="1" smtClean="0">
                <a:solidFill>
                  <a:schemeClr val="bg1"/>
                </a:solidFill>
                <a:latin typeface="+mj-lt"/>
              </a:rPr>
              <a:t>Otabek</a:t>
            </a:r>
            <a:r>
              <a:rPr lang="en-US" sz="2400" b="1" i="1" dirty="0" smtClean="0">
                <a:solidFill>
                  <a:schemeClr val="bg1"/>
                </a:solidFill>
                <a:latin typeface="+mj-lt"/>
              </a:rPr>
              <a:t> </a:t>
            </a:r>
            <a:r>
              <a:rPr lang="en-US" sz="2400" b="1" i="1" dirty="0" err="1" smtClean="0">
                <a:solidFill>
                  <a:schemeClr val="bg1"/>
                </a:solidFill>
                <a:latin typeface="+mj-lt"/>
              </a:rPr>
              <a:t>Bazarov</a:t>
            </a:r>
            <a:endParaRPr lang="ru-RU" sz="2400" b="1" i="1" dirty="0">
              <a:solidFill>
                <a:schemeClr val="bg1"/>
              </a:solidFill>
              <a:latin typeface="+mj-lt"/>
            </a:endParaRPr>
          </a:p>
        </p:txBody>
      </p:sp>
    </p:spTree>
    <p:extLst>
      <p:ext uri="{BB962C8B-B14F-4D97-AF65-F5344CB8AC3E}">
        <p14:creationId xmlns:p14="http://schemas.microsoft.com/office/powerpoint/2010/main" val="24819800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861048"/>
            <a:ext cx="8305800" cy="1143000"/>
          </a:xfrm>
        </p:spPr>
        <p:txBody>
          <a:bodyPr>
            <a:noAutofit/>
          </a:bodyPr>
          <a:lstStyle/>
          <a:p>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5- </a:t>
            </a:r>
            <a:r>
              <a:rPr lang="en-US" sz="3200" dirty="0" err="1" smtClean="0">
                <a:cs typeface="Arial" pitchFamily="34" charset="0"/>
              </a:rPr>
              <a:t>Mavzu</a:t>
            </a:r>
            <a:r>
              <a:rPr lang="en-US" sz="3200" dirty="0" smtClean="0">
                <a:cs typeface="Arial" pitchFamily="34" charset="0"/>
              </a:rPr>
              <a:t>:    </a:t>
            </a:r>
            <a:br>
              <a:rPr lang="en-US" sz="3200" dirty="0" smtClean="0">
                <a:cs typeface="Arial" pitchFamily="34" charset="0"/>
              </a:rPr>
            </a:br>
            <a:r>
              <a:rPr lang="ru-RU" sz="3200" b="1" dirty="0"/>
              <a:t> </a:t>
            </a:r>
            <a:r>
              <a:rPr lang="uz-Cyrl-UZ" sz="3200" b="1" dirty="0"/>
              <a:t>Ta’lim </a:t>
            </a:r>
            <a:r>
              <a:rPr lang="en-US" sz="3200" b="1" dirty="0" err="1" smtClean="0"/>
              <a:t>metodlari</a:t>
            </a:r>
            <a:r>
              <a:rPr lang="en-US" sz="3200" b="1" dirty="0" smtClean="0"/>
              <a:t> </a:t>
            </a:r>
            <a:r>
              <a:rPr lang="en-US" sz="3200" b="1" dirty="0" err="1" smtClean="0"/>
              <a:t>va</a:t>
            </a:r>
            <a:r>
              <a:rPr lang="en-US" sz="3200" b="1" dirty="0" smtClean="0"/>
              <a:t> </a:t>
            </a:r>
            <a:r>
              <a:rPr lang="en-US" sz="3200" b="1" dirty="0" err="1" smtClean="0"/>
              <a:t>vositalari</a:t>
            </a:r>
            <a:r>
              <a:rPr lang="en-US" sz="3200" b="1" dirty="0" smtClean="0"/>
              <a:t>.</a:t>
            </a:r>
            <a:br>
              <a:rPr lang="en-US" sz="3200" b="1" dirty="0" smtClean="0"/>
            </a:br>
            <a:r>
              <a:rPr lang="en-US" sz="3200" b="1" dirty="0" smtClean="0"/>
              <a:t/>
            </a:r>
            <a:br>
              <a:rPr lang="en-US" sz="3200" b="1" dirty="0" smtClean="0"/>
            </a:br>
            <a:r>
              <a:rPr lang="en-US" sz="3200" dirty="0" smtClean="0"/>
              <a:t>1.</a:t>
            </a:r>
            <a:r>
              <a:rPr lang="uz-Cyrl-UZ" sz="3200" dirty="0"/>
              <a:t> </a:t>
            </a:r>
            <a:r>
              <a:rPr lang="en-US" sz="3200" dirty="0" err="1" smtClean="0"/>
              <a:t>Metod</a:t>
            </a:r>
            <a:r>
              <a:rPr lang="en-US" sz="3200" dirty="0" smtClean="0"/>
              <a:t> </a:t>
            </a:r>
            <a:r>
              <a:rPr lang="en-US" sz="3200" dirty="0" err="1" smtClean="0"/>
              <a:t>tushunchasi</a:t>
            </a:r>
            <a:r>
              <a:rPr lang="en-US" sz="3200" dirty="0" smtClean="0"/>
              <a:t> </a:t>
            </a:r>
            <a:r>
              <a:rPr lang="en-US" sz="3200" dirty="0" err="1" smtClean="0"/>
              <a:t>va</a:t>
            </a:r>
            <a:r>
              <a:rPr lang="en-US" sz="3200" dirty="0" smtClean="0"/>
              <a:t> </a:t>
            </a:r>
            <a:r>
              <a:rPr lang="en-US" sz="3200" dirty="0" err="1" smtClean="0"/>
              <a:t>mohiyati</a:t>
            </a:r>
            <a:r>
              <a:rPr lang="en-US" sz="3200" dirty="0" smtClean="0"/>
              <a:t/>
            </a:r>
            <a:br>
              <a:rPr lang="en-US" sz="3200" dirty="0" smtClean="0"/>
            </a:br>
            <a:r>
              <a:rPr lang="en-US" sz="3200" dirty="0" smtClean="0">
                <a:cs typeface="Arial" pitchFamily="34" charset="0"/>
              </a:rPr>
              <a:t>2.</a:t>
            </a:r>
            <a:r>
              <a:rPr lang="uz-Cyrl-UZ" sz="3200" b="1" dirty="0" smtClean="0"/>
              <a:t> </a:t>
            </a:r>
            <a:r>
              <a:rPr lang="en-US" sz="3200" dirty="0" err="1" smtClean="0"/>
              <a:t>Ta’lim</a:t>
            </a:r>
            <a:r>
              <a:rPr lang="en-US" sz="3200" dirty="0" smtClean="0"/>
              <a:t> </a:t>
            </a:r>
            <a:r>
              <a:rPr lang="en-US" sz="3200" dirty="0" err="1" smtClean="0"/>
              <a:t>metodlari</a:t>
            </a:r>
            <a:r>
              <a:rPr lang="en-US" sz="3200" dirty="0" smtClean="0"/>
              <a:t> </a:t>
            </a:r>
            <a:r>
              <a:rPr lang="en-US" sz="3200" dirty="0" err="1" smtClean="0"/>
              <a:t>evolutsiyasi</a:t>
            </a:r>
            <a:r>
              <a:rPr lang="en-US" sz="3200" dirty="0" smtClean="0"/>
              <a:t/>
            </a:r>
            <a:br>
              <a:rPr lang="en-US" sz="3200" dirty="0" smtClean="0"/>
            </a:br>
            <a:r>
              <a:rPr lang="en-US" sz="3200" dirty="0" smtClean="0"/>
              <a:t>3. </a:t>
            </a:r>
            <a:r>
              <a:rPr lang="en-US" sz="3200" dirty="0" err="1"/>
              <a:t>Ta’lim</a:t>
            </a:r>
            <a:r>
              <a:rPr lang="en-US" sz="3200" dirty="0"/>
              <a:t> </a:t>
            </a:r>
            <a:r>
              <a:rPr lang="en-US" sz="3200" dirty="0" err="1"/>
              <a:t>metodlari</a:t>
            </a:r>
            <a:r>
              <a:rPr lang="en-US" sz="3200" dirty="0"/>
              <a:t> </a:t>
            </a:r>
            <a:r>
              <a:rPr lang="en-US" sz="3200" dirty="0" err="1" smtClean="0"/>
              <a:t>klassifikatsiyasi</a:t>
            </a:r>
            <a:r>
              <a:rPr lang="en-US" sz="3200" dirty="0" smtClean="0"/>
              <a:t/>
            </a:r>
            <a:br>
              <a:rPr lang="en-US" sz="3200" dirty="0" smtClean="0"/>
            </a:br>
            <a:r>
              <a:rPr lang="en-US" sz="3200" dirty="0" smtClean="0"/>
              <a:t>4. </a:t>
            </a:r>
            <a:r>
              <a:rPr lang="en-US" sz="3200" dirty="0" err="1" smtClean="0"/>
              <a:t>Ta’lim</a:t>
            </a:r>
            <a:r>
              <a:rPr lang="en-US" sz="3200" dirty="0" smtClean="0"/>
              <a:t> </a:t>
            </a:r>
            <a:r>
              <a:rPr lang="en-US" sz="3200" dirty="0" err="1" smtClean="0"/>
              <a:t>vositalari</a:t>
            </a:r>
            <a:r>
              <a:rPr lang="en-US" sz="3200" dirty="0" smtClean="0"/>
              <a:t/>
            </a:r>
            <a:br>
              <a:rPr lang="en-US" sz="3200" dirty="0" smtClean="0"/>
            </a:br>
            <a:r>
              <a:rPr lang="en-US" sz="3200" dirty="0" smtClean="0"/>
              <a:t>5. </a:t>
            </a:r>
            <a:r>
              <a:rPr lang="en-US" sz="3200" dirty="0" err="1"/>
              <a:t>Ta’lim</a:t>
            </a:r>
            <a:r>
              <a:rPr lang="en-US" sz="3200" dirty="0"/>
              <a:t> </a:t>
            </a:r>
            <a:r>
              <a:rPr lang="en-US" sz="3200" dirty="0" err="1"/>
              <a:t>metodlari</a:t>
            </a:r>
            <a:r>
              <a:rPr lang="en-US" sz="3200" dirty="0"/>
              <a:t> </a:t>
            </a:r>
            <a:r>
              <a:rPr lang="en-US" sz="3200" dirty="0" err="1" smtClean="0"/>
              <a:t>va</a:t>
            </a:r>
            <a:r>
              <a:rPr lang="en-US" sz="3200" dirty="0" smtClean="0"/>
              <a:t> </a:t>
            </a:r>
            <a:r>
              <a:rPr lang="en-US" sz="3200" dirty="0" err="1" smtClean="0"/>
              <a:t>vositalarini</a:t>
            </a:r>
            <a:r>
              <a:rPr lang="en-US" sz="3200" dirty="0" smtClean="0"/>
              <a:t> </a:t>
            </a:r>
            <a:r>
              <a:rPr lang="en-US" sz="3200" dirty="0" err="1" smtClean="0"/>
              <a:t>tanlash</a:t>
            </a:r>
            <a:r>
              <a:rPr lang="en-US" sz="3200" dirty="0" smtClean="0"/>
              <a:t>.</a:t>
            </a:r>
            <a:endParaRPr lang="ru-RU" sz="3200" dirty="0">
              <a:cs typeface="Arial" pitchFamily="34" charset="0"/>
            </a:endParaRPr>
          </a:p>
        </p:txBody>
      </p:sp>
    </p:spTree>
    <p:extLst>
      <p:ext uri="{BB962C8B-B14F-4D97-AF65-F5344CB8AC3E}">
        <p14:creationId xmlns:p14="http://schemas.microsoft.com/office/powerpoint/2010/main" val="1594246994"/>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4265" y="620688"/>
            <a:ext cx="8305800" cy="1143000"/>
          </a:xfrm>
        </p:spPr>
        <p:txBody>
          <a:bodyPr>
            <a:noAutofit/>
          </a:bodyPr>
          <a:lstStyle/>
          <a:p>
            <a:r>
              <a:rPr lang="en-US" sz="3200" dirty="0"/>
              <a:t>1.</a:t>
            </a:r>
            <a:r>
              <a:rPr lang="uz-Cyrl-UZ" sz="3200" dirty="0"/>
              <a:t> </a:t>
            </a:r>
            <a:r>
              <a:rPr lang="en-US" sz="3200" dirty="0" err="1"/>
              <a:t>Metod</a:t>
            </a:r>
            <a:r>
              <a:rPr lang="en-US" sz="3200" dirty="0"/>
              <a:t> </a:t>
            </a:r>
            <a:r>
              <a:rPr lang="en-US" sz="3200" dirty="0" err="1"/>
              <a:t>tushunchasi</a:t>
            </a:r>
            <a:r>
              <a:rPr lang="en-US" sz="3200" dirty="0"/>
              <a:t> </a:t>
            </a:r>
            <a:r>
              <a:rPr lang="en-US" sz="3200" dirty="0" err="1"/>
              <a:t>va</a:t>
            </a:r>
            <a:r>
              <a:rPr lang="en-US" sz="3200" dirty="0"/>
              <a:t> </a:t>
            </a:r>
            <a:r>
              <a:rPr lang="en-US" sz="3200" dirty="0" err="1"/>
              <a:t>mohiyati</a:t>
            </a:r>
            <a:r>
              <a:rPr lang="en-US" sz="3200" dirty="0"/>
              <a:t/>
            </a:r>
            <a:br>
              <a:rPr lang="en-US" sz="3200" dirty="0"/>
            </a:br>
            <a:endParaRPr lang="ru-RU" sz="2800" dirty="0"/>
          </a:p>
        </p:txBody>
      </p:sp>
      <p:sp>
        <p:nvSpPr>
          <p:cNvPr id="3" name="Заголовок 1"/>
          <p:cNvSpPr txBox="1">
            <a:spLocks/>
          </p:cNvSpPr>
          <p:nvPr/>
        </p:nvSpPr>
        <p:spPr>
          <a:xfrm>
            <a:off x="266611" y="3933056"/>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uz-Cyrl-UZ" sz="2400" b="1" i="1" dirty="0">
                <a:solidFill>
                  <a:srgbClr val="000000"/>
                </a:solidFill>
              </a:rPr>
              <a:t>Metod</a:t>
            </a:r>
            <a:r>
              <a:rPr lang="uz-Cyrl-UZ" sz="2400" dirty="0">
                <a:solidFill>
                  <a:srgbClr val="000000"/>
                </a:solidFill>
              </a:rPr>
              <a:t> – yunoncha atama bo'lib, aynan nimagadir yo'l ma'nosini anglatadi</a:t>
            </a:r>
            <a:r>
              <a:rPr lang="uz-Cyrl-UZ" sz="2400" dirty="0" smtClean="0">
                <a:solidFill>
                  <a:srgbClr val="000000"/>
                </a:solidFill>
              </a:rPr>
              <a:t>.</a:t>
            </a:r>
            <a:endParaRPr lang="en-US" sz="2400" dirty="0" smtClean="0">
              <a:solidFill>
                <a:srgbClr val="000000"/>
              </a:solidFill>
            </a:endParaRPr>
          </a:p>
          <a:p>
            <a:pPr algn="just"/>
            <a:r>
              <a:rPr lang="en-US" sz="2400" dirty="0" smtClean="0">
                <a:solidFill>
                  <a:srgbClr val="000000"/>
                </a:solidFill>
              </a:rPr>
              <a:t>T</a:t>
            </a:r>
            <a:r>
              <a:rPr lang="uz-Cyrl-UZ" sz="2400" dirty="0" smtClean="0">
                <a:solidFill>
                  <a:srgbClr val="000000"/>
                </a:solidFill>
              </a:rPr>
              <a:t>a'lim </a:t>
            </a:r>
            <a:r>
              <a:rPr lang="uz-Cyrl-UZ" sz="2400" dirty="0">
                <a:solidFill>
                  <a:srgbClr val="000000"/>
                </a:solidFill>
              </a:rPr>
              <a:t>metodi – zamonaviy darajada o'quv-tarbiyaviy maqsadlarga erishishga yo'naltirilgan pedagogik va o'quvchilarning o'zaro bog'liq faoliyat usullaridir (V.I.Zagazinskiy</a:t>
            </a:r>
            <a:r>
              <a:rPr lang="uz-Cyrl-UZ" sz="2400" dirty="0" smtClean="0">
                <a:solidFill>
                  <a:srgbClr val="000000"/>
                </a:solidFill>
              </a:rPr>
              <a:t>);</a:t>
            </a:r>
            <a:r>
              <a:rPr lang="en-US" sz="2400" dirty="0" smtClean="0">
                <a:solidFill>
                  <a:srgbClr val="000000"/>
                </a:solidFill>
              </a:rPr>
              <a:t> </a:t>
            </a:r>
            <a:r>
              <a:rPr lang="uz-Cyrl-UZ" sz="2400" dirty="0" smtClean="0">
                <a:solidFill>
                  <a:srgbClr val="000000"/>
                </a:solidFill>
              </a:rPr>
              <a:t>ta'lim </a:t>
            </a:r>
            <a:r>
              <a:rPr lang="uz-Cyrl-UZ" sz="2400" dirty="0">
                <a:solidFill>
                  <a:srgbClr val="000000"/>
                </a:solidFill>
              </a:rPr>
              <a:t>metodlari – o'quv jarayonining murakkab tarkibiy komponenti bo'lib, o'qituvchi va o'quvchi faoliyatining barcha yo'nalishlarini yoritishga xizmat qiladi, ular o'rtasida ko'p sonli aloqa va bog'lanishlarni yuzaga keltiradi (G.I.Xukina); </a:t>
            </a:r>
            <a:endParaRPr lang="ru-RU" sz="2400" dirty="0">
              <a:solidFill>
                <a:srgbClr val="000000"/>
              </a:solidFill>
            </a:endParaRPr>
          </a:p>
        </p:txBody>
      </p:sp>
      <p:pic>
        <p:nvPicPr>
          <p:cNvPr id="1026" name="Picture 2" descr="D:\My Documents (Maruf)\UUOOI 2017 LECTURES\LECTURES redit\LOGO_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4797152"/>
            <a:ext cx="4680520" cy="2340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2686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301208"/>
            <a:ext cx="8305800" cy="1143000"/>
          </a:xfrm>
        </p:spPr>
        <p:txBody>
          <a:bodyPr>
            <a:noAutofit/>
          </a:bodyPr>
          <a:lstStyle/>
          <a:p>
            <a:r>
              <a:rPr lang="en-US" sz="2800" i="1" dirty="0" err="1">
                <a:solidFill>
                  <a:srgbClr val="000000"/>
                </a:solidFill>
              </a:rPr>
              <a:t>O'qitish</a:t>
            </a:r>
            <a:r>
              <a:rPr lang="en-US" sz="2800" i="1" dirty="0">
                <a:solidFill>
                  <a:srgbClr val="000000"/>
                </a:solidFill>
              </a:rPr>
              <a:t> </a:t>
            </a:r>
            <a:r>
              <a:rPr lang="en-US" sz="2800" i="1" dirty="0" err="1">
                <a:solidFill>
                  <a:srgbClr val="000000"/>
                </a:solidFill>
              </a:rPr>
              <a:t>usullarini</a:t>
            </a:r>
            <a:r>
              <a:rPr lang="en-US" sz="2800" i="1" dirty="0">
                <a:solidFill>
                  <a:srgbClr val="000000"/>
                </a:solidFill>
              </a:rPr>
              <a:t> </a:t>
            </a:r>
            <a:r>
              <a:rPr lang="en-US" sz="2800" i="1" dirty="0" err="1">
                <a:solidFill>
                  <a:srgbClr val="000000"/>
                </a:solidFill>
              </a:rPr>
              <a:t>quyidagilarga</a:t>
            </a:r>
            <a:r>
              <a:rPr lang="en-US" sz="2800" i="1" dirty="0">
                <a:solidFill>
                  <a:srgbClr val="000000"/>
                </a:solidFill>
              </a:rPr>
              <a:t> </a:t>
            </a:r>
            <a:r>
              <a:rPr lang="en-US" sz="2800" i="1" dirty="0" err="1" smtClean="0">
                <a:solidFill>
                  <a:srgbClr val="000000"/>
                </a:solidFill>
              </a:rPr>
              <a:t>bo’lish</a:t>
            </a:r>
            <a:r>
              <a:rPr lang="en-US" sz="2800" i="1" dirty="0" smtClean="0">
                <a:solidFill>
                  <a:srgbClr val="000000"/>
                </a:solidFill>
              </a:rPr>
              <a:t> </a:t>
            </a:r>
            <a:r>
              <a:rPr lang="en-US" sz="2800" i="1" dirty="0" err="1" smtClean="0">
                <a:solidFill>
                  <a:srgbClr val="000000"/>
                </a:solidFill>
              </a:rPr>
              <a:t>mumkin</a:t>
            </a:r>
            <a:r>
              <a:rPr lang="en-US" sz="2800" i="1" dirty="0" smtClean="0">
                <a:solidFill>
                  <a:srgbClr val="000000"/>
                </a:solidFill>
              </a:rPr>
              <a:t>:</a:t>
            </a:r>
            <a:r>
              <a:rPr lang="en-US" sz="2800" dirty="0" smtClean="0">
                <a:solidFill>
                  <a:srgbClr val="000000"/>
                </a:solidFill>
              </a:rPr>
              <a:t/>
            </a:r>
            <a:br>
              <a:rPr lang="en-US" sz="2800" dirty="0" smtClean="0">
                <a:solidFill>
                  <a:srgbClr val="000000"/>
                </a:solidFill>
              </a:rPr>
            </a:br>
            <a:r>
              <a:rPr lang="en-US" sz="2800" dirty="0" smtClean="0">
                <a:solidFill>
                  <a:srgbClr val="000000"/>
                </a:solidFill>
              </a:rPr>
              <a:t>-</a:t>
            </a:r>
            <a:r>
              <a:rPr lang="en-US" sz="2800" dirty="0" err="1" smtClean="0">
                <a:solidFill>
                  <a:srgbClr val="000000"/>
                </a:solidFill>
              </a:rPr>
              <a:t>tafakkur</a:t>
            </a:r>
            <a:r>
              <a:rPr lang="en-US" sz="2800" dirty="0">
                <a:solidFill>
                  <a:srgbClr val="000000"/>
                </a:solidFill>
              </a:rPr>
              <a:t>, </a:t>
            </a:r>
            <a:r>
              <a:rPr lang="en-US" sz="2800" dirty="0" err="1">
                <a:solidFill>
                  <a:srgbClr val="000000"/>
                </a:solidFill>
              </a:rPr>
              <a:t>xotira</a:t>
            </a:r>
            <a:r>
              <a:rPr lang="en-US" sz="2800" dirty="0">
                <a:solidFill>
                  <a:srgbClr val="000000"/>
                </a:solidFill>
              </a:rPr>
              <a:t>, </a:t>
            </a:r>
            <a:r>
              <a:rPr lang="en-US" sz="2800" dirty="0" err="1">
                <a:solidFill>
                  <a:srgbClr val="000000"/>
                </a:solidFill>
              </a:rPr>
              <a:t>diqqat</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xayolning</a:t>
            </a:r>
            <a:r>
              <a:rPr lang="en-US" sz="2800" dirty="0">
                <a:solidFill>
                  <a:srgbClr val="000000"/>
                </a:solidFill>
              </a:rPr>
              <a:t> </a:t>
            </a:r>
            <a:r>
              <a:rPr lang="en-US" sz="2800" dirty="0" err="1">
                <a:solidFill>
                  <a:srgbClr val="000000"/>
                </a:solidFill>
              </a:rPr>
              <a:t>alohida</a:t>
            </a:r>
            <a:r>
              <a:rPr lang="en-US" sz="2800" dirty="0">
                <a:solidFill>
                  <a:srgbClr val="000000"/>
                </a:solidFill>
              </a:rPr>
              <a:t> </a:t>
            </a:r>
            <a:r>
              <a:rPr lang="en-US" sz="2800" dirty="0" err="1" smtClean="0">
                <a:solidFill>
                  <a:srgbClr val="000000"/>
                </a:solidFill>
              </a:rPr>
              <a:t>operatsiyalarini</a:t>
            </a:r>
            <a:r>
              <a:rPr lang="en-US" sz="2800" dirty="0">
                <a:solidFill>
                  <a:srgbClr val="000000"/>
                </a:solidFill>
              </a:rPr>
              <a:t> </a:t>
            </a:r>
            <a:r>
              <a:rPr lang="en-US" sz="2800" dirty="0" err="1" smtClean="0">
                <a:solidFill>
                  <a:srgbClr val="000000"/>
                </a:solidFill>
              </a:rPr>
              <a:t>tarkib</a:t>
            </a:r>
            <a:r>
              <a:rPr lang="en-US" sz="2800" dirty="0" smtClean="0">
                <a:solidFill>
                  <a:srgbClr val="000000"/>
                </a:solidFill>
              </a:rPr>
              <a:t> </a:t>
            </a:r>
            <a:r>
              <a:rPr lang="en-US" sz="2800" dirty="0" err="1">
                <a:solidFill>
                  <a:srgbClr val="000000"/>
                </a:solidFill>
              </a:rPr>
              <a:t>toptiradigan</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smtClean="0">
                <a:solidFill>
                  <a:srgbClr val="000000"/>
                </a:solidFill>
              </a:rPr>
              <a:t>faollashtiradigan</a:t>
            </a:r>
            <a:r>
              <a:rPr lang="en-US" sz="2800" dirty="0">
                <a:solidFill>
                  <a:srgbClr val="000000"/>
                </a:solidFill>
              </a:rPr>
              <a:t> </a:t>
            </a:r>
            <a:r>
              <a:rPr lang="en-US" sz="2800" dirty="0" err="1" smtClean="0">
                <a:solidFill>
                  <a:srgbClr val="000000"/>
                </a:solidFill>
              </a:rPr>
              <a:t>usullar</a:t>
            </a:r>
            <a:r>
              <a:rPr lang="en-US" sz="2800" dirty="0">
                <a:solidFill>
                  <a:srgbClr val="000000"/>
                </a:solidFill>
              </a:rPr>
              <a:t>;</a:t>
            </a:r>
            <a:br>
              <a:rPr lang="en-US" sz="2800" dirty="0">
                <a:solidFill>
                  <a:srgbClr val="000000"/>
                </a:solidFill>
              </a:rPr>
            </a:br>
            <a:r>
              <a:rPr lang="en-US" sz="2800" dirty="0" smtClean="0">
                <a:solidFill>
                  <a:srgbClr val="000000"/>
                </a:solidFill>
              </a:rPr>
              <a:t>-</a:t>
            </a:r>
            <a:r>
              <a:rPr lang="en-US" sz="2800" dirty="0" err="1" smtClean="0">
                <a:solidFill>
                  <a:srgbClr val="000000"/>
                </a:solidFill>
              </a:rPr>
              <a:t>fikrlash</a:t>
            </a:r>
            <a:r>
              <a:rPr lang="en-US" sz="2800" dirty="0" smtClean="0">
                <a:solidFill>
                  <a:srgbClr val="000000"/>
                </a:solidFill>
              </a:rPr>
              <a:t> </a:t>
            </a:r>
            <a:r>
              <a:rPr lang="en-US" sz="2800" dirty="0" err="1">
                <a:solidFill>
                  <a:srgbClr val="000000"/>
                </a:solidFill>
              </a:rPr>
              <a:t>faoliyatida</a:t>
            </a:r>
            <a:r>
              <a:rPr lang="en-US" sz="2800" dirty="0">
                <a:solidFill>
                  <a:srgbClr val="000000"/>
                </a:solidFill>
              </a:rPr>
              <a:t> </a:t>
            </a:r>
            <a:r>
              <a:rPr lang="en-US" sz="2800" dirty="0" err="1">
                <a:solidFill>
                  <a:srgbClr val="000000"/>
                </a:solidFill>
              </a:rPr>
              <a:t>muammoli</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izlanishli</a:t>
            </a:r>
            <a:r>
              <a:rPr lang="en-US" sz="2800" dirty="0">
                <a:solidFill>
                  <a:srgbClr val="000000"/>
                </a:solidFill>
              </a:rPr>
              <a:t> </a:t>
            </a:r>
            <a:r>
              <a:rPr lang="en-US" sz="2800" dirty="0" err="1" smtClean="0">
                <a:solidFill>
                  <a:srgbClr val="000000"/>
                </a:solidFill>
              </a:rPr>
              <a:t>vaziyatlarni</a:t>
            </a:r>
            <a:r>
              <a:rPr lang="en-US" sz="2800" dirty="0">
                <a:solidFill>
                  <a:srgbClr val="000000"/>
                </a:solidFill>
              </a:rPr>
              <a:t> </a:t>
            </a:r>
            <a:r>
              <a:rPr lang="en-US" sz="2800" dirty="0" err="1" smtClean="0">
                <a:solidFill>
                  <a:srgbClr val="000000"/>
                </a:solidFill>
              </a:rPr>
              <a:t>vujudga</a:t>
            </a:r>
            <a:r>
              <a:rPr lang="en-US" sz="2800" dirty="0">
                <a:solidFill>
                  <a:srgbClr val="000000"/>
                </a:solidFill>
              </a:rPr>
              <a:t> </a:t>
            </a:r>
            <a:r>
              <a:rPr lang="en-US" sz="2800" dirty="0" err="1" smtClean="0">
                <a:solidFill>
                  <a:srgbClr val="000000"/>
                </a:solidFill>
              </a:rPr>
              <a:t>keltiradigan</a:t>
            </a:r>
            <a:r>
              <a:rPr lang="en-US" sz="2800" dirty="0" smtClean="0">
                <a:solidFill>
                  <a:srgbClr val="000000"/>
                </a:solidFill>
              </a:rPr>
              <a:t> </a:t>
            </a:r>
            <a:r>
              <a:rPr lang="en-US" sz="2800" dirty="0" err="1">
                <a:solidFill>
                  <a:srgbClr val="000000"/>
                </a:solidFill>
              </a:rPr>
              <a:t>usullar</a:t>
            </a:r>
            <a:r>
              <a:rPr lang="en-US" sz="2800" dirty="0">
                <a:solidFill>
                  <a:srgbClr val="000000"/>
                </a:solidFill>
              </a:rPr>
              <a:t>;</a:t>
            </a:r>
            <a:br>
              <a:rPr lang="en-US" sz="2800" dirty="0">
                <a:solidFill>
                  <a:srgbClr val="000000"/>
                </a:solidFill>
              </a:rPr>
            </a:br>
            <a:r>
              <a:rPr lang="en-US" sz="2800" dirty="0" smtClean="0">
                <a:solidFill>
                  <a:srgbClr val="000000"/>
                </a:solidFill>
              </a:rPr>
              <a:t>-</a:t>
            </a:r>
            <a:r>
              <a:rPr lang="en-US" sz="2800" dirty="0" err="1" smtClean="0">
                <a:solidFill>
                  <a:srgbClr val="000000"/>
                </a:solidFill>
              </a:rPr>
              <a:t>o'quvchilarning</a:t>
            </a:r>
            <a:r>
              <a:rPr lang="en-US" sz="2800" dirty="0" smtClean="0">
                <a:solidFill>
                  <a:srgbClr val="000000"/>
                </a:solidFill>
              </a:rPr>
              <a:t> </a:t>
            </a:r>
            <a:r>
              <a:rPr lang="en-US" sz="2800" dirty="0" err="1">
                <a:solidFill>
                  <a:srgbClr val="000000"/>
                </a:solidFill>
              </a:rPr>
              <a:t>o'quv</a:t>
            </a:r>
            <a:r>
              <a:rPr lang="en-US" sz="2800" dirty="0">
                <a:solidFill>
                  <a:srgbClr val="000000"/>
                </a:solidFill>
              </a:rPr>
              <a:t> </a:t>
            </a:r>
            <a:r>
              <a:rPr lang="en-US" sz="2800" dirty="0" err="1">
                <a:solidFill>
                  <a:srgbClr val="000000"/>
                </a:solidFill>
              </a:rPr>
              <a:t>materialini</a:t>
            </a:r>
            <a:r>
              <a:rPr lang="en-US" sz="2800" dirty="0">
                <a:solidFill>
                  <a:srgbClr val="000000"/>
                </a:solidFill>
              </a:rPr>
              <a:t> </a:t>
            </a:r>
            <a:r>
              <a:rPr lang="en-US" sz="2800" dirty="0" err="1">
                <a:solidFill>
                  <a:srgbClr val="000000"/>
                </a:solidFill>
              </a:rPr>
              <a:t>o'zlashtirish</a:t>
            </a:r>
            <a:r>
              <a:rPr lang="en-US" sz="2800" dirty="0">
                <a:solidFill>
                  <a:srgbClr val="000000"/>
                </a:solidFill>
              </a:rPr>
              <a:t> </a:t>
            </a:r>
            <a:r>
              <a:rPr lang="en-US" sz="2800" dirty="0" err="1" smtClean="0">
                <a:solidFill>
                  <a:srgbClr val="000000"/>
                </a:solidFill>
              </a:rPr>
              <a:t>bilan</a:t>
            </a:r>
            <a:r>
              <a:rPr lang="en-US" sz="2800" dirty="0">
                <a:solidFill>
                  <a:srgbClr val="000000"/>
                </a:solidFill>
              </a:rPr>
              <a:t> </a:t>
            </a:r>
            <a:r>
              <a:rPr lang="en-US" sz="2800" dirty="0" err="1" smtClean="0">
                <a:solidFill>
                  <a:srgbClr val="000000"/>
                </a:solidFill>
              </a:rPr>
              <a:t>bog'liq</a:t>
            </a:r>
            <a:r>
              <a:rPr lang="en-US" sz="2800" dirty="0">
                <a:solidFill>
                  <a:srgbClr val="000000"/>
                </a:solidFill>
              </a:rPr>
              <a:t> </a:t>
            </a:r>
            <a:r>
              <a:rPr lang="en-US" sz="2800" dirty="0" err="1" smtClean="0">
                <a:solidFill>
                  <a:srgbClr val="000000"/>
                </a:solidFill>
              </a:rPr>
              <a:t>kechinmalari</a:t>
            </a:r>
            <a:r>
              <a:rPr lang="en-US" sz="2800" dirty="0" smtClean="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hissiyotlarini</a:t>
            </a:r>
            <a:r>
              <a:rPr lang="en-US" sz="2800" dirty="0">
                <a:solidFill>
                  <a:srgbClr val="000000"/>
                </a:solidFill>
              </a:rPr>
              <a:t> </a:t>
            </a:r>
            <a:r>
              <a:rPr lang="en-US" sz="2800" dirty="0" err="1" smtClean="0">
                <a:solidFill>
                  <a:srgbClr val="000000"/>
                </a:solidFill>
              </a:rPr>
              <a:t>faollashtiradigan</a:t>
            </a:r>
            <a:r>
              <a:rPr lang="en-US" sz="2800" dirty="0">
                <a:solidFill>
                  <a:srgbClr val="000000"/>
                </a:solidFill>
              </a:rPr>
              <a:t> </a:t>
            </a:r>
            <a:r>
              <a:rPr lang="en-US" sz="2800" dirty="0" err="1" smtClean="0">
                <a:solidFill>
                  <a:srgbClr val="000000"/>
                </a:solidFill>
              </a:rPr>
              <a:t>usullar</a:t>
            </a:r>
            <a:r>
              <a:rPr lang="en-US" sz="2800" dirty="0">
                <a:solidFill>
                  <a:srgbClr val="000000"/>
                </a:solidFill>
              </a:rPr>
              <a:t>;</a:t>
            </a:r>
            <a:br>
              <a:rPr lang="en-US" sz="2800" dirty="0">
                <a:solidFill>
                  <a:srgbClr val="000000"/>
                </a:solidFill>
              </a:rPr>
            </a:br>
            <a:r>
              <a:rPr lang="en-US" sz="2800" dirty="0" smtClean="0">
                <a:solidFill>
                  <a:srgbClr val="000000"/>
                </a:solidFill>
              </a:rPr>
              <a:t>-</a:t>
            </a:r>
            <a:r>
              <a:rPr lang="en-US" sz="2800" dirty="0" err="1" smtClean="0">
                <a:solidFill>
                  <a:srgbClr val="000000"/>
                </a:solidFill>
              </a:rPr>
              <a:t>nazorat</a:t>
            </a:r>
            <a:r>
              <a:rPr lang="en-US" sz="2800" dirty="0" smtClean="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o'quvchilarning</a:t>
            </a:r>
            <a:r>
              <a:rPr lang="en-US" sz="2800" dirty="0">
                <a:solidFill>
                  <a:srgbClr val="000000"/>
                </a:solidFill>
              </a:rPr>
              <a:t> </a:t>
            </a:r>
            <a:r>
              <a:rPr lang="en-US" sz="2800" dirty="0" err="1">
                <a:solidFill>
                  <a:srgbClr val="000000"/>
                </a:solidFill>
              </a:rPr>
              <a:t>o'zini-o'zi</a:t>
            </a:r>
            <a:r>
              <a:rPr lang="en-US" sz="2800" dirty="0">
                <a:solidFill>
                  <a:srgbClr val="000000"/>
                </a:solidFill>
              </a:rPr>
              <a:t> </a:t>
            </a:r>
            <a:r>
              <a:rPr lang="en-US" sz="2800" dirty="0" err="1">
                <a:solidFill>
                  <a:srgbClr val="000000"/>
                </a:solidFill>
              </a:rPr>
              <a:t>nazorat</a:t>
            </a:r>
            <a:r>
              <a:rPr lang="en-US" sz="2800" dirty="0">
                <a:solidFill>
                  <a:srgbClr val="000000"/>
                </a:solidFill>
              </a:rPr>
              <a:t> </a:t>
            </a:r>
            <a:r>
              <a:rPr lang="en-US" sz="2800" dirty="0" err="1" smtClean="0">
                <a:solidFill>
                  <a:srgbClr val="000000"/>
                </a:solidFill>
              </a:rPr>
              <a:t>qilish</a:t>
            </a:r>
            <a:r>
              <a:rPr lang="en-US" sz="2800" dirty="0">
                <a:solidFill>
                  <a:srgbClr val="000000"/>
                </a:solidFill>
              </a:rPr>
              <a:t> </a:t>
            </a:r>
            <a:r>
              <a:rPr lang="en-US" sz="2800" dirty="0" err="1" smtClean="0">
                <a:solidFill>
                  <a:srgbClr val="000000"/>
                </a:solidFill>
              </a:rPr>
              <a:t>usullari</a:t>
            </a:r>
            <a:r>
              <a:rPr lang="en-US" sz="2800" dirty="0">
                <a:solidFill>
                  <a:srgbClr val="000000"/>
                </a:solidFill>
              </a:rPr>
              <a:t>;</a:t>
            </a:r>
            <a:br>
              <a:rPr lang="en-US" sz="2800" dirty="0">
                <a:solidFill>
                  <a:srgbClr val="000000"/>
                </a:solidFill>
              </a:rPr>
            </a:br>
            <a:r>
              <a:rPr lang="en-US" sz="2800" dirty="0" smtClean="0">
                <a:solidFill>
                  <a:srgbClr val="000000"/>
                </a:solidFill>
              </a:rPr>
              <a:t>-</a:t>
            </a:r>
            <a:r>
              <a:rPr lang="en-US" sz="2800" dirty="0" err="1" smtClean="0">
                <a:solidFill>
                  <a:srgbClr val="000000"/>
                </a:solidFill>
              </a:rPr>
              <a:t>o'qitish</a:t>
            </a:r>
            <a:r>
              <a:rPr lang="en-US" sz="2800" dirty="0" smtClean="0">
                <a:solidFill>
                  <a:srgbClr val="000000"/>
                </a:solidFill>
              </a:rPr>
              <a:t> </a:t>
            </a:r>
            <a:r>
              <a:rPr lang="en-US" sz="2800" dirty="0" err="1">
                <a:solidFill>
                  <a:srgbClr val="000000"/>
                </a:solidFill>
              </a:rPr>
              <a:t>jarayonida</a:t>
            </a:r>
            <a:r>
              <a:rPr lang="en-US" sz="2800" dirty="0">
                <a:solidFill>
                  <a:srgbClr val="000000"/>
                </a:solidFill>
              </a:rPr>
              <a:t> </a:t>
            </a:r>
            <a:r>
              <a:rPr lang="en-US" sz="2800" dirty="0" err="1">
                <a:solidFill>
                  <a:srgbClr val="000000"/>
                </a:solidFill>
              </a:rPr>
              <a:t>o'quvchilarning</a:t>
            </a:r>
            <a:r>
              <a:rPr lang="en-US" sz="2800" dirty="0">
                <a:solidFill>
                  <a:srgbClr val="000000"/>
                </a:solidFill>
              </a:rPr>
              <a:t> </a:t>
            </a:r>
            <a:r>
              <a:rPr lang="en-US" sz="2800" dirty="0" err="1">
                <a:solidFill>
                  <a:srgbClr val="000000"/>
                </a:solidFill>
              </a:rPr>
              <a:t>jamoaviy</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smtClean="0">
                <a:solidFill>
                  <a:srgbClr val="000000"/>
                </a:solidFill>
              </a:rPr>
              <a:t>shaxsiy</a:t>
            </a:r>
            <a:r>
              <a:rPr lang="en-US" sz="2800" dirty="0">
                <a:solidFill>
                  <a:srgbClr val="000000"/>
                </a:solidFill>
              </a:rPr>
              <a:t> </a:t>
            </a:r>
            <a:r>
              <a:rPr lang="en-US" sz="2800" dirty="0" err="1" smtClean="0">
                <a:solidFill>
                  <a:srgbClr val="000000"/>
                </a:solidFill>
              </a:rPr>
              <a:t>o'zaro</a:t>
            </a:r>
            <a:r>
              <a:rPr lang="en-US" sz="2800" dirty="0">
                <a:solidFill>
                  <a:srgbClr val="000000"/>
                </a:solidFill>
              </a:rPr>
              <a:t> </a:t>
            </a:r>
            <a:r>
              <a:rPr lang="en-US" sz="2800" dirty="0" err="1" smtClean="0">
                <a:solidFill>
                  <a:srgbClr val="000000"/>
                </a:solidFill>
              </a:rPr>
              <a:t>munosabatlarini</a:t>
            </a:r>
            <a:r>
              <a:rPr lang="en-US" sz="2800" dirty="0" smtClean="0">
                <a:solidFill>
                  <a:srgbClr val="000000"/>
                </a:solidFill>
              </a:rPr>
              <a:t> </a:t>
            </a:r>
            <a:r>
              <a:rPr lang="en-US" sz="2800" dirty="0" err="1">
                <a:solidFill>
                  <a:srgbClr val="000000"/>
                </a:solidFill>
              </a:rPr>
              <a:t>boshqarish</a:t>
            </a:r>
            <a:r>
              <a:rPr lang="en-US" sz="2800" dirty="0">
                <a:solidFill>
                  <a:srgbClr val="000000"/>
                </a:solidFill>
              </a:rPr>
              <a:t> </a:t>
            </a:r>
            <a:r>
              <a:rPr lang="en-US" sz="2800" dirty="0" err="1">
                <a:solidFill>
                  <a:srgbClr val="000000"/>
                </a:solidFill>
              </a:rPr>
              <a:t>usullari</a:t>
            </a:r>
            <a:r>
              <a:rPr lang="en-US" sz="2800" dirty="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9464616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060848"/>
            <a:ext cx="8305800" cy="1143000"/>
          </a:xfrm>
        </p:spPr>
        <p:txBody>
          <a:bodyPr>
            <a:normAutofit fontScale="90000"/>
          </a:bodyPr>
          <a:lstStyle/>
          <a:p>
            <a:r>
              <a:rPr lang="en-US" sz="3200" dirty="0">
                <a:cs typeface="Arial" pitchFamily="34" charset="0"/>
              </a:rPr>
              <a:t>2.</a:t>
            </a:r>
            <a:r>
              <a:rPr lang="uz-Cyrl-UZ" sz="3200" b="1" dirty="0"/>
              <a:t> </a:t>
            </a:r>
            <a:r>
              <a:rPr lang="en-US" sz="3200" dirty="0" err="1"/>
              <a:t>Ta’lim</a:t>
            </a:r>
            <a:r>
              <a:rPr lang="en-US" sz="3200" dirty="0"/>
              <a:t> </a:t>
            </a:r>
            <a:r>
              <a:rPr lang="en-US" sz="3200" dirty="0" err="1"/>
              <a:t>metodlari</a:t>
            </a:r>
            <a:r>
              <a:rPr lang="en-US" sz="3200" dirty="0"/>
              <a:t> </a:t>
            </a:r>
            <a:r>
              <a:rPr lang="en-US" sz="3200" dirty="0" err="1" smtClean="0"/>
              <a:t>evolutsiyasi</a:t>
            </a:r>
            <a:r>
              <a:rPr lang="en-US" sz="3200" dirty="0" smtClean="0"/>
              <a:t/>
            </a:r>
            <a:br>
              <a:rPr lang="en-US" sz="3200" dirty="0" smtClean="0"/>
            </a:br>
            <a:r>
              <a:rPr lang="en-US" sz="2700" dirty="0" err="1" smtClean="0">
                <a:solidFill>
                  <a:srgbClr val="000000"/>
                </a:solidFill>
              </a:rPr>
              <a:t>Ta’lim</a:t>
            </a:r>
            <a:r>
              <a:rPr lang="en-US" sz="2700" dirty="0" smtClean="0">
                <a:solidFill>
                  <a:srgbClr val="000000"/>
                </a:solidFill>
              </a:rPr>
              <a:t> </a:t>
            </a:r>
            <a:r>
              <a:rPr lang="en-US" sz="2700" dirty="0" err="1">
                <a:solidFill>
                  <a:srgbClr val="000000"/>
                </a:solidFill>
              </a:rPr>
              <a:t>metodlari</a:t>
            </a:r>
            <a:r>
              <a:rPr lang="en-US" sz="2700" dirty="0">
                <a:solidFill>
                  <a:srgbClr val="000000"/>
                </a:solidFill>
              </a:rPr>
              <a:t> — </a:t>
            </a:r>
            <a:r>
              <a:rPr lang="en-US" sz="2700" dirty="0" err="1">
                <a:solidFill>
                  <a:srgbClr val="000000"/>
                </a:solidFill>
              </a:rPr>
              <a:t>tarixiy</a:t>
            </a:r>
            <a:r>
              <a:rPr lang="en-US" sz="2700" dirty="0">
                <a:solidFill>
                  <a:srgbClr val="000000"/>
                </a:solidFill>
              </a:rPr>
              <a:t> </a:t>
            </a:r>
            <a:r>
              <a:rPr lang="en-US" sz="2700" dirty="0" err="1">
                <a:solidFill>
                  <a:srgbClr val="000000"/>
                </a:solidFill>
              </a:rPr>
              <a:t>kategoriya</a:t>
            </a:r>
            <a:r>
              <a:rPr lang="en-US" sz="2700" dirty="0">
                <a:solidFill>
                  <a:srgbClr val="000000"/>
                </a:solidFill>
              </a:rPr>
              <a:t> </a:t>
            </a:r>
            <a:r>
              <a:rPr lang="en-US" sz="2700" dirty="0" err="1">
                <a:solidFill>
                  <a:srgbClr val="000000"/>
                </a:solidFill>
              </a:rPr>
              <a:t>hisoblanadi</a:t>
            </a:r>
            <a:r>
              <a:rPr lang="en-US" sz="2700" dirty="0">
                <a:solidFill>
                  <a:srgbClr val="000000"/>
                </a:solidFill>
              </a:rPr>
              <a:t>. Fan-</a:t>
            </a:r>
            <a:r>
              <a:rPr lang="en-US" sz="2700" dirty="0" err="1">
                <a:solidFill>
                  <a:srgbClr val="000000"/>
                </a:solidFill>
              </a:rPr>
              <a:t>texnika</a:t>
            </a:r>
            <a:r>
              <a:rPr lang="en-US" sz="2700" dirty="0">
                <a:solidFill>
                  <a:srgbClr val="000000"/>
                </a:solidFill>
              </a:rPr>
              <a:t/>
            </a:r>
            <a:br>
              <a:rPr lang="en-US" sz="2700" dirty="0">
                <a:solidFill>
                  <a:srgbClr val="000000"/>
                </a:solidFill>
              </a:rPr>
            </a:br>
            <a:r>
              <a:rPr lang="en-US" sz="2700" dirty="0" err="1">
                <a:solidFill>
                  <a:srgbClr val="000000"/>
                </a:solidFill>
              </a:rPr>
              <a:t>taraqqiyoti</a:t>
            </a:r>
            <a:r>
              <a:rPr lang="en-US" sz="2700" dirty="0">
                <a:solidFill>
                  <a:srgbClr val="000000"/>
                </a:solidFill>
              </a:rPr>
              <a:t>, </a:t>
            </a:r>
            <a:r>
              <a:rPr lang="en-US" sz="2700" dirty="0" err="1">
                <a:solidFill>
                  <a:srgbClr val="000000"/>
                </a:solidFill>
              </a:rPr>
              <a:t>ishlab</a:t>
            </a:r>
            <a:r>
              <a:rPr lang="en-US" sz="2700" dirty="0">
                <a:solidFill>
                  <a:srgbClr val="000000"/>
                </a:solidFill>
              </a:rPr>
              <a:t> </a:t>
            </a:r>
            <a:r>
              <a:rPr lang="en-US" sz="2700" dirty="0" err="1">
                <a:solidFill>
                  <a:srgbClr val="000000"/>
                </a:solidFill>
              </a:rPr>
              <a:t>chiqarish</a:t>
            </a:r>
            <a:r>
              <a:rPr lang="en-US" sz="2700" dirty="0">
                <a:solidFill>
                  <a:srgbClr val="000000"/>
                </a:solidFill>
              </a:rPr>
              <a:t> </a:t>
            </a:r>
            <a:r>
              <a:rPr lang="en-US" sz="2700" dirty="0" err="1">
                <a:solidFill>
                  <a:srgbClr val="000000"/>
                </a:solidFill>
              </a:rPr>
              <a:t>munosabatlari</a:t>
            </a:r>
            <a:r>
              <a:rPr lang="en-US" sz="2700" dirty="0">
                <a:solidFill>
                  <a:srgbClr val="000000"/>
                </a:solidFill>
              </a:rPr>
              <a:t> </a:t>
            </a:r>
            <a:r>
              <a:rPr lang="en-US" sz="2700" dirty="0" err="1">
                <a:solidFill>
                  <a:srgbClr val="000000"/>
                </a:solidFill>
              </a:rPr>
              <a:t>xarakteri</a:t>
            </a:r>
            <a:r>
              <a:rPr lang="en-US" sz="2700" dirty="0">
                <a:solidFill>
                  <a:srgbClr val="000000"/>
                </a:solidFill>
              </a:rPr>
              <a:t> </a:t>
            </a:r>
            <a:r>
              <a:rPr lang="en-US" sz="2700" dirty="0" err="1">
                <a:solidFill>
                  <a:srgbClr val="000000"/>
                </a:solidFill>
              </a:rPr>
              <a:t>va</a:t>
            </a:r>
            <a:r>
              <a:rPr lang="en-US" sz="2700" dirty="0">
                <a:solidFill>
                  <a:srgbClr val="000000"/>
                </a:solidFill>
              </a:rPr>
              <a:t> </a:t>
            </a:r>
            <a:r>
              <a:rPr lang="en-US" sz="2700" dirty="0" err="1">
                <a:solidFill>
                  <a:srgbClr val="000000"/>
                </a:solidFill>
              </a:rPr>
              <a:t>ishlab</a:t>
            </a:r>
            <a:r>
              <a:rPr lang="en-US" sz="2700" dirty="0">
                <a:solidFill>
                  <a:srgbClr val="000000"/>
                </a:solidFill>
              </a:rPr>
              <a:t> </a:t>
            </a:r>
            <a:r>
              <a:rPr lang="en-US" sz="2700" dirty="0" err="1" smtClean="0">
                <a:solidFill>
                  <a:srgbClr val="000000"/>
                </a:solidFill>
              </a:rPr>
              <a:t>chiqarish</a:t>
            </a:r>
            <a:r>
              <a:rPr lang="en-US" sz="2700" dirty="0">
                <a:solidFill>
                  <a:srgbClr val="000000"/>
                </a:solidFill>
              </a:rPr>
              <a:t> </a:t>
            </a:r>
            <a:r>
              <a:rPr lang="en-US" sz="2700" dirty="0" err="1" smtClean="0">
                <a:solidFill>
                  <a:srgbClr val="000000"/>
                </a:solidFill>
              </a:rPr>
              <a:t>kuchlarining</a:t>
            </a:r>
            <a:r>
              <a:rPr lang="en-US" sz="2700" dirty="0" smtClean="0">
                <a:solidFill>
                  <a:srgbClr val="000000"/>
                </a:solidFill>
              </a:rPr>
              <a:t> </a:t>
            </a:r>
            <a:r>
              <a:rPr lang="en-US" sz="2700" dirty="0" err="1">
                <a:solidFill>
                  <a:srgbClr val="000000"/>
                </a:solidFill>
              </a:rPr>
              <a:t>rivojlanganlik</a:t>
            </a:r>
            <a:r>
              <a:rPr lang="en-US" sz="2700" dirty="0">
                <a:solidFill>
                  <a:srgbClr val="000000"/>
                </a:solidFill>
              </a:rPr>
              <a:t> </a:t>
            </a:r>
            <a:r>
              <a:rPr lang="en-US" sz="2700" dirty="0" err="1">
                <a:solidFill>
                  <a:srgbClr val="000000"/>
                </a:solidFill>
              </a:rPr>
              <a:t>darajasi</a:t>
            </a:r>
            <a:r>
              <a:rPr lang="en-US" sz="2700" dirty="0">
                <a:solidFill>
                  <a:srgbClr val="000000"/>
                </a:solidFill>
              </a:rPr>
              <a:t> </a:t>
            </a:r>
            <a:r>
              <a:rPr lang="en-US" sz="2700" dirty="0" err="1">
                <a:solidFill>
                  <a:srgbClr val="000000"/>
                </a:solidFill>
              </a:rPr>
              <a:t>pedagogik</a:t>
            </a:r>
            <a:r>
              <a:rPr lang="en-US" sz="2700" dirty="0">
                <a:solidFill>
                  <a:srgbClr val="000000"/>
                </a:solidFill>
              </a:rPr>
              <a:t> </a:t>
            </a:r>
            <a:r>
              <a:rPr lang="en-US" sz="2700" dirty="0" err="1" smtClean="0">
                <a:solidFill>
                  <a:srgbClr val="000000"/>
                </a:solidFill>
              </a:rPr>
              <a:t>jarayon</a:t>
            </a:r>
            <a:r>
              <a:rPr lang="en-US" sz="2700" dirty="0" smtClean="0">
                <a:solidFill>
                  <a:srgbClr val="000000"/>
                </a:solidFill>
              </a:rPr>
              <a:t> </a:t>
            </a:r>
            <a:r>
              <a:rPr lang="en-US" sz="2700" dirty="0" err="1" smtClean="0">
                <a:solidFill>
                  <a:srgbClr val="000000"/>
                </a:solidFill>
              </a:rPr>
              <a:t>maqsadi</a:t>
            </a:r>
            <a:r>
              <a:rPr lang="en-US" sz="2700" dirty="0">
                <a:solidFill>
                  <a:srgbClr val="000000"/>
                </a:solidFill>
              </a:rPr>
              <a:t>, </a:t>
            </a:r>
            <a:r>
              <a:rPr lang="en-US" sz="2700" dirty="0" err="1" smtClean="0">
                <a:solidFill>
                  <a:srgbClr val="000000"/>
                </a:solidFill>
              </a:rPr>
              <a:t>mazmuni</a:t>
            </a:r>
            <a:r>
              <a:rPr lang="en-US" sz="2700" dirty="0" smtClean="0">
                <a:solidFill>
                  <a:srgbClr val="000000"/>
                </a:solidFill>
              </a:rPr>
              <a:t>,</a:t>
            </a:r>
            <a:r>
              <a:rPr lang="en-US" sz="2700" dirty="0">
                <a:solidFill>
                  <a:srgbClr val="000000"/>
                </a:solidFill>
              </a:rPr>
              <a:t> </a:t>
            </a:r>
            <a:r>
              <a:rPr lang="pt-BR" sz="2700" dirty="0" smtClean="0">
                <a:solidFill>
                  <a:srgbClr val="000000"/>
                </a:solidFill>
              </a:rPr>
              <a:t>vositalariga ta’sir qiladi</a:t>
            </a:r>
            <a:r>
              <a:rPr lang="pt-BR" sz="2700" dirty="0">
                <a:solidFill>
                  <a:srgbClr val="000000"/>
                </a:solidFill>
              </a:rPr>
              <a:t>. Ularning o'zgarishi bilan </a:t>
            </a:r>
            <a:r>
              <a:rPr lang="pt-BR" sz="2700" dirty="0" smtClean="0">
                <a:solidFill>
                  <a:srgbClr val="000000"/>
                </a:solidFill>
              </a:rPr>
              <a:t>ta’lim metodlari ham </a:t>
            </a:r>
            <a:r>
              <a:rPr lang="en-US" sz="2700" dirty="0" err="1" smtClean="0">
                <a:solidFill>
                  <a:srgbClr val="000000"/>
                </a:solidFill>
              </a:rPr>
              <a:t>o'zgaradi</a:t>
            </a:r>
            <a:r>
              <a:rPr lang="en-US" sz="2700" dirty="0" smtClean="0">
                <a:solidFill>
                  <a:srgbClr val="000000"/>
                </a:solidFill>
              </a:rPr>
              <a:t>.</a:t>
            </a:r>
            <a:endParaRPr lang="ru-RU" sz="3100" dirty="0">
              <a:solidFill>
                <a:srgbClr val="000000"/>
              </a:solidFill>
            </a:endParaRPr>
          </a:p>
        </p:txBody>
      </p:sp>
      <p:pic>
        <p:nvPicPr>
          <p:cNvPr id="1026" name="Picture 2" descr="D:\My Documents (Maruf)\UUOOI 2017 LECTURES\LECTURES redit\education_background_illustration_with_bachelors_and_education_tools_68247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0154" y="3501008"/>
            <a:ext cx="4584096" cy="3239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132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933056"/>
            <a:ext cx="8305800" cy="1143000"/>
          </a:xfrm>
        </p:spPr>
        <p:txBody>
          <a:bodyPr>
            <a:noAutofit/>
          </a:bodyPr>
          <a:lstStyle/>
          <a:p>
            <a:pPr algn="just"/>
            <a:r>
              <a:rPr lang="sv-SE" sz="2800" dirty="0">
                <a:solidFill>
                  <a:srgbClr val="000000"/>
                </a:solidFill>
              </a:rPr>
              <a:t>Amerikalik pedagog K. Kerr « </a:t>
            </a:r>
            <a:r>
              <a:rPr lang="sv-SE" sz="2800" dirty="0" smtClean="0">
                <a:solidFill>
                  <a:srgbClr val="000000"/>
                </a:solidFill>
              </a:rPr>
              <a:t>ta’lim metodlari sohasidagi </a:t>
            </a:r>
            <a:r>
              <a:rPr lang="sv-SE" sz="2800" dirty="0">
                <a:solidFill>
                  <a:srgbClr val="000000"/>
                </a:solidFill>
              </a:rPr>
              <a:t>tub </a:t>
            </a:r>
            <a:r>
              <a:rPr lang="sv-SE" sz="2800" dirty="0" smtClean="0">
                <a:solidFill>
                  <a:srgbClr val="000000"/>
                </a:solidFill>
              </a:rPr>
              <a:t>burihshlarni </a:t>
            </a:r>
            <a:r>
              <a:rPr lang="en-US" sz="2800" dirty="0" smtClean="0">
                <a:solidFill>
                  <a:srgbClr val="000000"/>
                </a:solidFill>
              </a:rPr>
              <a:t>» </a:t>
            </a:r>
            <a:r>
              <a:rPr lang="en-US" sz="2800" dirty="0" err="1" smtClean="0">
                <a:solidFill>
                  <a:srgbClr val="000000"/>
                </a:solidFill>
              </a:rPr>
              <a:t>to’rt</a:t>
            </a:r>
            <a:r>
              <a:rPr lang="en-US" sz="2800" dirty="0" smtClean="0">
                <a:solidFill>
                  <a:srgbClr val="000000"/>
                </a:solidFill>
              </a:rPr>
              <a:t> </a:t>
            </a:r>
            <a:r>
              <a:rPr lang="en-US" sz="2800" dirty="0" err="1" smtClean="0">
                <a:solidFill>
                  <a:srgbClr val="000000"/>
                </a:solidFill>
              </a:rPr>
              <a:t>bosqichga</a:t>
            </a:r>
            <a:r>
              <a:rPr lang="en-US" sz="2800" dirty="0" smtClean="0">
                <a:solidFill>
                  <a:srgbClr val="000000"/>
                </a:solidFill>
              </a:rPr>
              <a:t> </a:t>
            </a:r>
            <a:r>
              <a:rPr lang="en-US" sz="2800" dirty="0" err="1" smtClean="0">
                <a:solidFill>
                  <a:srgbClr val="000000"/>
                </a:solidFill>
              </a:rPr>
              <a:t>ajratadi</a:t>
            </a:r>
            <a:r>
              <a:rPr lang="en-US" sz="2800" dirty="0" smtClean="0">
                <a:solidFill>
                  <a:srgbClr val="000000"/>
                </a:solidFill>
              </a:rPr>
              <a:t>. </a:t>
            </a:r>
            <a:r>
              <a:rPr lang="en-US" sz="2800" dirty="0" err="1" smtClean="0">
                <a:solidFill>
                  <a:srgbClr val="000000"/>
                </a:solidFill>
              </a:rPr>
              <a:t>Kishilik</a:t>
            </a:r>
            <a:r>
              <a:rPr lang="en-US" sz="2800" dirty="0" smtClean="0">
                <a:solidFill>
                  <a:srgbClr val="000000"/>
                </a:solidFill>
              </a:rPr>
              <a:t> </a:t>
            </a:r>
            <a:r>
              <a:rPr lang="en-US" sz="2800" dirty="0" err="1" smtClean="0">
                <a:solidFill>
                  <a:srgbClr val="000000"/>
                </a:solidFill>
              </a:rPr>
              <a:t>jamiyatining</a:t>
            </a:r>
            <a:r>
              <a:rPr lang="en-US" sz="2800" dirty="0" smtClean="0">
                <a:solidFill>
                  <a:srgbClr val="000000"/>
                </a:solidFill>
              </a:rPr>
              <a:t> </a:t>
            </a:r>
            <a:r>
              <a:rPr lang="en-US" sz="2800" dirty="0" err="1">
                <a:solidFill>
                  <a:srgbClr val="000000"/>
                </a:solidFill>
              </a:rPr>
              <a:t>dasdabki</a:t>
            </a:r>
            <a:r>
              <a:rPr lang="en-US" sz="2800" dirty="0">
                <a:solidFill>
                  <a:srgbClr val="000000"/>
                </a:solidFill>
              </a:rPr>
              <a:t> </a:t>
            </a:r>
            <a:r>
              <a:rPr lang="en-US" sz="2800" dirty="0" err="1" smtClean="0">
                <a:solidFill>
                  <a:srgbClr val="000000"/>
                </a:solidFill>
              </a:rPr>
              <a:t>rivojlanish</a:t>
            </a:r>
            <a:r>
              <a:rPr lang="en-US" sz="2800" dirty="0">
                <a:solidFill>
                  <a:srgbClr val="000000"/>
                </a:solidFill>
              </a:rPr>
              <a:t> </a:t>
            </a:r>
            <a:r>
              <a:rPr lang="en-US" sz="2800" dirty="0" err="1" smtClean="0">
                <a:solidFill>
                  <a:srgbClr val="000000"/>
                </a:solidFill>
              </a:rPr>
              <a:t>bosqichida</a:t>
            </a:r>
            <a:r>
              <a:rPr lang="en-US" sz="2800" dirty="0" smtClean="0">
                <a:solidFill>
                  <a:srgbClr val="000000"/>
                </a:solidFill>
              </a:rPr>
              <a:t> </a:t>
            </a:r>
            <a:r>
              <a:rPr lang="en-US" sz="2800" dirty="0" err="1">
                <a:solidFill>
                  <a:srgbClr val="000000"/>
                </a:solidFill>
              </a:rPr>
              <a:t>bolalarni</a:t>
            </a:r>
            <a:r>
              <a:rPr lang="en-US" sz="2800" dirty="0">
                <a:solidFill>
                  <a:srgbClr val="000000"/>
                </a:solidFill>
              </a:rPr>
              <a:t> </a:t>
            </a:r>
            <a:r>
              <a:rPr lang="en-US" sz="2800" dirty="0" err="1">
                <a:solidFill>
                  <a:srgbClr val="000000"/>
                </a:solidFill>
              </a:rPr>
              <a:t>asosiy</a:t>
            </a:r>
            <a:r>
              <a:rPr lang="en-US" sz="2800" dirty="0">
                <a:solidFill>
                  <a:srgbClr val="000000"/>
                </a:solidFill>
              </a:rPr>
              <a:t> </a:t>
            </a:r>
            <a:r>
              <a:rPr lang="en-US" sz="2800" dirty="0" err="1">
                <a:solidFill>
                  <a:srgbClr val="000000"/>
                </a:solidFill>
              </a:rPr>
              <a:t>o'qituvchilari</a:t>
            </a:r>
            <a:r>
              <a:rPr lang="en-US" sz="2800" dirty="0">
                <a:solidFill>
                  <a:srgbClr val="000000"/>
                </a:solidFill>
              </a:rPr>
              <a:t> </a:t>
            </a:r>
            <a:r>
              <a:rPr lang="en-US" sz="2800" dirty="0" err="1" smtClean="0">
                <a:solidFill>
                  <a:srgbClr val="000000"/>
                </a:solidFill>
              </a:rPr>
              <a:t>ota-onalar</a:t>
            </a:r>
            <a:r>
              <a:rPr lang="en-US" sz="2800" dirty="0">
                <a:solidFill>
                  <a:srgbClr val="000000"/>
                </a:solidFill>
              </a:rPr>
              <a:t> </a:t>
            </a:r>
            <a:r>
              <a:rPr lang="en-US" sz="2800" dirty="0" err="1" smtClean="0">
                <a:solidFill>
                  <a:srgbClr val="000000"/>
                </a:solidFill>
              </a:rPr>
              <a:t>hisoblangan</a:t>
            </a:r>
            <a:r>
              <a:rPr lang="en-US" sz="2800" dirty="0">
                <a:solidFill>
                  <a:srgbClr val="000000"/>
                </a:solidFill>
              </a:rPr>
              <a:t>. </a:t>
            </a:r>
            <a:r>
              <a:rPr lang="en-US" sz="2800" dirty="0" err="1">
                <a:solidFill>
                  <a:srgbClr val="000000"/>
                </a:solidFill>
              </a:rPr>
              <a:t>Birinchi</a:t>
            </a:r>
            <a:r>
              <a:rPr lang="en-US" sz="2800" dirty="0">
                <a:solidFill>
                  <a:srgbClr val="000000"/>
                </a:solidFill>
              </a:rPr>
              <a:t> </a:t>
            </a:r>
            <a:r>
              <a:rPr lang="en-US" sz="2800" dirty="0" smtClean="0">
                <a:solidFill>
                  <a:srgbClr val="000000"/>
                </a:solidFill>
              </a:rPr>
              <a:t>tub </a:t>
            </a:r>
            <a:r>
              <a:rPr lang="en-US" sz="2800" dirty="0" err="1" smtClean="0">
                <a:solidFill>
                  <a:srgbClr val="000000"/>
                </a:solidFill>
              </a:rPr>
              <a:t>burilish</a:t>
            </a:r>
            <a:r>
              <a:rPr lang="en-US" sz="2800" dirty="0" smtClean="0">
                <a:solidFill>
                  <a:srgbClr val="000000"/>
                </a:solidFill>
              </a:rPr>
              <a:t> </a:t>
            </a:r>
            <a:r>
              <a:rPr lang="en-US" sz="2800" dirty="0" err="1">
                <a:solidFill>
                  <a:srgbClr val="000000"/>
                </a:solidFill>
              </a:rPr>
              <a:t>ularning</a:t>
            </a:r>
            <a:r>
              <a:rPr lang="en-US" sz="2800" dirty="0">
                <a:solidFill>
                  <a:srgbClr val="000000"/>
                </a:solidFill>
              </a:rPr>
              <a:t> </a:t>
            </a:r>
            <a:r>
              <a:rPr lang="en-US" sz="2800" dirty="0" err="1" smtClean="0">
                <a:solidFill>
                  <a:srgbClr val="000000"/>
                </a:solidFill>
              </a:rPr>
              <a:t>o'rniga</a:t>
            </a:r>
            <a:r>
              <a:rPr lang="en-US" sz="2800" dirty="0">
                <a:solidFill>
                  <a:srgbClr val="000000"/>
                </a:solidFill>
              </a:rPr>
              <a:t> </a:t>
            </a:r>
            <a:r>
              <a:rPr lang="en-US" sz="2800" dirty="0" smtClean="0">
                <a:solidFill>
                  <a:srgbClr val="000000"/>
                </a:solidFill>
              </a:rPr>
              <a:t>professional </a:t>
            </a:r>
            <a:r>
              <a:rPr lang="en-US" sz="2800" dirty="0" err="1">
                <a:solidFill>
                  <a:srgbClr val="000000"/>
                </a:solidFill>
              </a:rPr>
              <a:t>o'qituvchilarning</a:t>
            </a:r>
            <a:r>
              <a:rPr lang="en-US" sz="2800" dirty="0">
                <a:solidFill>
                  <a:srgbClr val="000000"/>
                </a:solidFill>
              </a:rPr>
              <a:t> </a:t>
            </a:r>
            <a:r>
              <a:rPr lang="en-US" sz="2800" dirty="0" err="1">
                <a:solidFill>
                  <a:srgbClr val="000000"/>
                </a:solidFill>
              </a:rPr>
              <a:t>kelishi</a:t>
            </a:r>
            <a:r>
              <a:rPr lang="en-US" sz="2800" dirty="0">
                <a:solidFill>
                  <a:srgbClr val="000000"/>
                </a:solidFill>
              </a:rPr>
              <a:t> </a:t>
            </a:r>
            <a:r>
              <a:rPr lang="en-US" sz="2800" dirty="0" err="1">
                <a:solidFill>
                  <a:srgbClr val="000000"/>
                </a:solidFill>
              </a:rPr>
              <a:t>davri</a:t>
            </a:r>
            <a:r>
              <a:rPr lang="en-US" sz="2800" dirty="0">
                <a:solidFill>
                  <a:srgbClr val="000000"/>
                </a:solidFill>
              </a:rPr>
              <a:t>. </a:t>
            </a:r>
            <a:r>
              <a:rPr lang="en-US" sz="2800" dirty="0" err="1" smtClean="0">
                <a:solidFill>
                  <a:srgbClr val="000000"/>
                </a:solidFill>
              </a:rPr>
              <a:t>Ikkinchi</a:t>
            </a:r>
            <a:r>
              <a:rPr lang="en-US" sz="2800" dirty="0">
                <a:solidFill>
                  <a:srgbClr val="000000"/>
                </a:solidFill>
              </a:rPr>
              <a:t> </a:t>
            </a:r>
            <a:r>
              <a:rPr lang="en-US" sz="2800" dirty="0" smtClean="0">
                <a:solidFill>
                  <a:srgbClr val="000000"/>
                </a:solidFill>
              </a:rPr>
              <a:t>tub </a:t>
            </a:r>
            <a:r>
              <a:rPr lang="en-US" sz="2800" dirty="0" err="1">
                <a:solidFill>
                  <a:srgbClr val="000000"/>
                </a:solidFill>
              </a:rPr>
              <a:t>burilish</a:t>
            </a:r>
            <a:r>
              <a:rPr lang="en-US" sz="2800" dirty="0">
                <a:solidFill>
                  <a:srgbClr val="000000"/>
                </a:solidFill>
              </a:rPr>
              <a:t> </a:t>
            </a:r>
            <a:r>
              <a:rPr lang="en-US" sz="2800" dirty="0" err="1">
                <a:solidFill>
                  <a:srgbClr val="000000"/>
                </a:solidFill>
              </a:rPr>
              <a:t>og'zaki</a:t>
            </a:r>
            <a:r>
              <a:rPr lang="en-US" sz="2800" dirty="0">
                <a:solidFill>
                  <a:srgbClr val="000000"/>
                </a:solidFill>
              </a:rPr>
              <a:t> </a:t>
            </a:r>
            <a:r>
              <a:rPr lang="en-US" sz="2800" dirty="0" err="1">
                <a:solidFill>
                  <a:srgbClr val="000000"/>
                </a:solidFill>
              </a:rPr>
              <a:t>so'zni</a:t>
            </a:r>
            <a:r>
              <a:rPr lang="en-US" sz="2800" dirty="0">
                <a:solidFill>
                  <a:srgbClr val="000000"/>
                </a:solidFill>
              </a:rPr>
              <a:t>, </a:t>
            </a:r>
            <a:r>
              <a:rPr lang="en-US" sz="2800" dirty="0" err="1">
                <a:solidFill>
                  <a:srgbClr val="000000"/>
                </a:solidFill>
              </a:rPr>
              <a:t>nutqni</a:t>
            </a:r>
            <a:r>
              <a:rPr lang="en-US" sz="2800" dirty="0">
                <a:solidFill>
                  <a:srgbClr val="000000"/>
                </a:solidFill>
              </a:rPr>
              <a:t> </a:t>
            </a:r>
            <a:r>
              <a:rPr lang="en-US" sz="2800" dirty="0" err="1">
                <a:solidFill>
                  <a:srgbClr val="000000"/>
                </a:solidFill>
              </a:rPr>
              <a:t>yozuv</a:t>
            </a:r>
            <a:r>
              <a:rPr lang="en-US" sz="2800" dirty="0">
                <a:solidFill>
                  <a:srgbClr val="000000"/>
                </a:solidFill>
              </a:rPr>
              <a:t> </a:t>
            </a:r>
            <a:r>
              <a:rPr lang="en-US" sz="2800" dirty="0" err="1">
                <a:solidFill>
                  <a:srgbClr val="000000"/>
                </a:solidFill>
              </a:rPr>
              <a:t>bilan</a:t>
            </a:r>
            <a:r>
              <a:rPr lang="en-US" sz="2800" dirty="0">
                <a:solidFill>
                  <a:srgbClr val="000000"/>
                </a:solidFill>
              </a:rPr>
              <a:t> </a:t>
            </a:r>
            <a:r>
              <a:rPr lang="en-US" sz="2800" dirty="0" err="1" smtClean="0">
                <a:solidFill>
                  <a:srgbClr val="000000"/>
                </a:solidFill>
              </a:rPr>
              <a:t>almashinuvi</a:t>
            </a:r>
            <a:r>
              <a:rPr lang="en-US" sz="2800" dirty="0">
                <a:solidFill>
                  <a:srgbClr val="000000"/>
                </a:solidFill>
              </a:rPr>
              <a:t> </a:t>
            </a:r>
            <a:r>
              <a:rPr lang="en-US" sz="2800" dirty="0" err="1" smtClean="0">
                <a:solidFill>
                  <a:srgbClr val="000000"/>
                </a:solidFill>
              </a:rPr>
              <a:t>bilan</a:t>
            </a:r>
            <a:r>
              <a:rPr lang="en-US" sz="2800" dirty="0" smtClean="0">
                <a:solidFill>
                  <a:srgbClr val="000000"/>
                </a:solidFill>
              </a:rPr>
              <a:t> </a:t>
            </a:r>
            <a:r>
              <a:rPr lang="en-US" sz="2800" dirty="0" err="1" smtClean="0">
                <a:solidFill>
                  <a:srgbClr val="000000"/>
                </a:solidFill>
              </a:rPr>
              <a:t>bog'liq</a:t>
            </a:r>
            <a:r>
              <a:rPr lang="en-US" sz="2800" dirty="0" smtClean="0">
                <a:solidFill>
                  <a:srgbClr val="000000"/>
                </a:solidFill>
              </a:rPr>
              <a:t>. </a:t>
            </a:r>
            <a:r>
              <a:rPr lang="en-US" sz="2800" dirty="0" err="1" smtClean="0">
                <a:solidFill>
                  <a:srgbClr val="000000"/>
                </a:solidFill>
              </a:rPr>
              <a:t>Uchinchi</a:t>
            </a:r>
            <a:r>
              <a:rPr lang="en-US" sz="2800" dirty="0" smtClean="0">
                <a:solidFill>
                  <a:srgbClr val="000000"/>
                </a:solidFill>
              </a:rPr>
              <a:t> </a:t>
            </a:r>
            <a:r>
              <a:rPr lang="en-US" sz="2800" dirty="0">
                <a:solidFill>
                  <a:srgbClr val="000000"/>
                </a:solidFill>
              </a:rPr>
              <a:t>tub </a:t>
            </a:r>
            <a:r>
              <a:rPr lang="en-US" sz="2800" dirty="0" err="1">
                <a:solidFill>
                  <a:srgbClr val="000000"/>
                </a:solidFill>
              </a:rPr>
              <a:t>burilish</a:t>
            </a:r>
            <a:r>
              <a:rPr lang="en-US" sz="2800" dirty="0">
                <a:solidFill>
                  <a:srgbClr val="000000"/>
                </a:solidFill>
              </a:rPr>
              <a:t> </a:t>
            </a:r>
            <a:r>
              <a:rPr lang="en-US" sz="2800" dirty="0" err="1">
                <a:solidFill>
                  <a:srgbClr val="000000"/>
                </a:solidFill>
              </a:rPr>
              <a:t>ta'limga</a:t>
            </a:r>
            <a:r>
              <a:rPr lang="en-US" sz="2800" dirty="0">
                <a:solidFill>
                  <a:srgbClr val="000000"/>
                </a:solidFill>
              </a:rPr>
              <a:t> </a:t>
            </a:r>
            <a:r>
              <a:rPr lang="en-US" sz="2800" dirty="0" err="1" smtClean="0">
                <a:solidFill>
                  <a:srgbClr val="000000"/>
                </a:solidFill>
              </a:rPr>
              <a:t>bosma</a:t>
            </a:r>
            <a:r>
              <a:rPr lang="en-US" sz="2800" dirty="0">
                <a:solidFill>
                  <a:srgbClr val="000000"/>
                </a:solidFill>
              </a:rPr>
              <a:t> </a:t>
            </a:r>
            <a:r>
              <a:rPr lang="en-US" sz="2800" dirty="0" err="1" smtClean="0">
                <a:solidFill>
                  <a:srgbClr val="000000"/>
                </a:solidFill>
              </a:rPr>
              <a:t>so'zning</a:t>
            </a:r>
            <a:r>
              <a:rPr lang="en-US" sz="2800" dirty="0" smtClean="0">
                <a:solidFill>
                  <a:srgbClr val="000000"/>
                </a:solidFill>
              </a:rPr>
              <a:t> </a:t>
            </a:r>
            <a:r>
              <a:rPr lang="en-US" sz="2800" dirty="0" err="1">
                <a:solidFill>
                  <a:srgbClr val="000000"/>
                </a:solidFill>
              </a:rPr>
              <a:t>kiritihshi</a:t>
            </a:r>
            <a:r>
              <a:rPr lang="en-US" sz="2800" dirty="0">
                <a:solidFill>
                  <a:srgbClr val="000000"/>
                </a:solidFill>
              </a:rPr>
              <a:t> </a:t>
            </a:r>
            <a:r>
              <a:rPr lang="en-US" sz="2800" dirty="0" err="1">
                <a:solidFill>
                  <a:srgbClr val="000000"/>
                </a:solidFill>
              </a:rPr>
              <a:t>davri</a:t>
            </a:r>
            <a:r>
              <a:rPr lang="en-US" sz="2800" dirty="0">
                <a:solidFill>
                  <a:srgbClr val="000000"/>
                </a:solidFill>
              </a:rPr>
              <a:t>. </a:t>
            </a:r>
            <a:r>
              <a:rPr lang="en-US" sz="2800" dirty="0" err="1" smtClean="0">
                <a:solidFill>
                  <a:srgbClr val="000000"/>
                </a:solidFill>
              </a:rPr>
              <a:t>To'rtinchisi</a:t>
            </a:r>
            <a:r>
              <a:rPr lang="en-US" sz="2800" dirty="0">
                <a:solidFill>
                  <a:srgbClr val="000000"/>
                </a:solidFill>
              </a:rPr>
              <a:t> </a:t>
            </a:r>
            <a:r>
              <a:rPr lang="en-US" sz="2800" dirty="0" err="1" smtClean="0">
                <a:solidFill>
                  <a:srgbClr val="000000"/>
                </a:solidFill>
              </a:rPr>
              <a:t>ta'limni</a:t>
            </a:r>
            <a:r>
              <a:rPr lang="en-US" sz="2800" dirty="0">
                <a:solidFill>
                  <a:srgbClr val="000000"/>
                </a:solidFill>
              </a:rPr>
              <a:t> </a:t>
            </a:r>
            <a:r>
              <a:rPr lang="en-US" sz="2800" dirty="0" err="1" smtClean="0">
                <a:solidFill>
                  <a:srgbClr val="000000"/>
                </a:solidFill>
              </a:rPr>
              <a:t>avtomatizatsiyalashtirish</a:t>
            </a:r>
            <a:r>
              <a:rPr lang="en-US" sz="2800" dirty="0" smtClean="0">
                <a:solidFill>
                  <a:srgbClr val="000000"/>
                </a:solidFill>
              </a:rPr>
              <a:t> </a:t>
            </a:r>
            <a:r>
              <a:rPr lang="en-US" sz="2800" dirty="0" err="1">
                <a:solidFill>
                  <a:srgbClr val="000000"/>
                </a:solidFill>
              </a:rPr>
              <a:t>va</a:t>
            </a:r>
            <a:r>
              <a:rPr lang="en-US" sz="2800" dirty="0">
                <a:solidFill>
                  <a:srgbClr val="000000"/>
                </a:solidFill>
              </a:rPr>
              <a:t> </a:t>
            </a:r>
            <a:r>
              <a:rPr lang="en-US" sz="2800" dirty="0" err="1" smtClean="0">
                <a:solidFill>
                  <a:srgbClr val="000000"/>
                </a:solidFill>
              </a:rPr>
              <a:t>kompyuterizatsiyalashtirish</a:t>
            </a:r>
            <a:r>
              <a:rPr lang="en-US" sz="2800" dirty="0">
                <a:solidFill>
                  <a:srgbClr val="000000"/>
                </a:solidFill>
              </a:rPr>
              <a:t> </a:t>
            </a:r>
            <a:r>
              <a:rPr lang="en-US" sz="2800" dirty="0" err="1" smtClean="0">
                <a:solidFill>
                  <a:srgbClr val="000000"/>
                </a:solidFill>
              </a:rPr>
              <a:t>bilan</a:t>
            </a:r>
            <a:r>
              <a:rPr lang="en-US" sz="2800" dirty="0">
                <a:solidFill>
                  <a:srgbClr val="000000"/>
                </a:solidFill>
              </a:rPr>
              <a:t> </a:t>
            </a:r>
            <a:r>
              <a:rPr lang="en-US" sz="2800" dirty="0" err="1" smtClean="0">
                <a:solidFill>
                  <a:srgbClr val="000000"/>
                </a:solidFill>
              </a:rPr>
              <a:t>bog'liq</a:t>
            </a:r>
            <a:r>
              <a:rPr lang="en-US" sz="2800" dirty="0">
                <a:solidFill>
                  <a:srgbClr val="000000"/>
                </a:solidFill>
              </a:rPr>
              <a:t>.</a:t>
            </a:r>
            <a:endParaRPr lang="ru-RU" sz="2800" dirty="0">
              <a:solidFill>
                <a:srgbClr val="000000"/>
              </a:solidFill>
            </a:endParaRPr>
          </a:p>
        </p:txBody>
      </p:sp>
      <p:pic>
        <p:nvPicPr>
          <p:cNvPr id="6146" name="Picture 2" descr="D:\My Documents (Maruf)\UUOOI 2017 LECTURES\LECTURES redit\box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5020954"/>
            <a:ext cx="2580393" cy="1693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3231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8328" y="764704"/>
            <a:ext cx="8305800" cy="1143000"/>
          </a:xfrm>
        </p:spPr>
        <p:txBody>
          <a:bodyPr>
            <a:noAutofit/>
          </a:bodyPr>
          <a:lstStyle/>
          <a:p>
            <a:r>
              <a:rPr lang="en-US" sz="2800" dirty="0" smtClean="0"/>
              <a:t>3. </a:t>
            </a:r>
            <a:r>
              <a:rPr lang="en-US" sz="2800" dirty="0" err="1" smtClean="0"/>
              <a:t>Ta’lim</a:t>
            </a:r>
            <a:r>
              <a:rPr lang="en-US" sz="2800" dirty="0" smtClean="0"/>
              <a:t> </a:t>
            </a:r>
            <a:r>
              <a:rPr lang="en-US" sz="2800" dirty="0" err="1" smtClean="0"/>
              <a:t>metodlari</a:t>
            </a:r>
            <a:r>
              <a:rPr lang="en-US" sz="2800" dirty="0" smtClean="0"/>
              <a:t> </a:t>
            </a:r>
            <a:r>
              <a:rPr lang="en-US" sz="2800" dirty="0" err="1" smtClean="0"/>
              <a:t>klassifikatsiyasi</a:t>
            </a:r>
            <a:r>
              <a:rPr lang="en-US" sz="2800" dirty="0" smtClean="0"/>
              <a:t/>
            </a:r>
            <a:br>
              <a:rPr lang="en-US" sz="2800" dirty="0" smtClean="0"/>
            </a:br>
            <a:r>
              <a:rPr lang="en-US" sz="2800" dirty="0" smtClean="0"/>
              <a:t/>
            </a:r>
            <a:br>
              <a:rPr lang="en-US" sz="2800" dirty="0" smtClean="0"/>
            </a:br>
            <a:endParaRPr lang="ru-RU" sz="2400" dirty="0"/>
          </a:p>
        </p:txBody>
      </p:sp>
      <p:sp>
        <p:nvSpPr>
          <p:cNvPr id="5" name="Заголовок 1"/>
          <p:cNvSpPr txBox="1">
            <a:spLocks/>
          </p:cNvSpPr>
          <p:nvPr/>
        </p:nvSpPr>
        <p:spPr>
          <a:xfrm>
            <a:off x="467544" y="5589240"/>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2800" dirty="0">
                <a:solidFill>
                  <a:srgbClr val="000000"/>
                </a:solidFill>
              </a:rPr>
              <a:t>T. A. </a:t>
            </a:r>
            <a:r>
              <a:rPr lang="en-US" sz="2800" dirty="0" err="1">
                <a:solidFill>
                  <a:srgbClr val="000000"/>
                </a:solidFill>
              </a:rPr>
              <a:t>Ilina</a:t>
            </a:r>
            <a:r>
              <a:rPr lang="en-US" sz="2800" dirty="0">
                <a:solidFill>
                  <a:srgbClr val="000000"/>
                </a:solidFill>
              </a:rPr>
              <a:t> </a:t>
            </a:r>
            <a:r>
              <a:rPr lang="en-US" sz="2800" dirty="0" err="1">
                <a:solidFill>
                  <a:srgbClr val="000000"/>
                </a:solidFill>
              </a:rPr>
              <a:t>olimlarning</a:t>
            </a:r>
            <a:r>
              <a:rPr lang="en-US" sz="2800" dirty="0">
                <a:solidFill>
                  <a:srgbClr val="000000"/>
                </a:solidFill>
              </a:rPr>
              <a:t> </a:t>
            </a:r>
            <a:r>
              <a:rPr lang="en-US" sz="2800" dirty="0" err="1">
                <a:solidFill>
                  <a:srgbClr val="000000"/>
                </a:solidFill>
              </a:rPr>
              <a:t>tasniflarini</a:t>
            </a:r>
            <a:r>
              <a:rPr lang="en-US" sz="2800" dirty="0">
                <a:solidFill>
                  <a:srgbClr val="000000"/>
                </a:solidFill>
              </a:rPr>
              <a:t> </a:t>
            </a:r>
            <a:r>
              <a:rPr lang="en-US" sz="2800" dirty="0" err="1">
                <a:solidFill>
                  <a:srgbClr val="000000"/>
                </a:solidFill>
              </a:rPr>
              <a:t>umumlashtirib</a:t>
            </a:r>
            <a:r>
              <a:rPr lang="en-US" sz="2800" dirty="0">
                <a:solidFill>
                  <a:srgbClr val="000000"/>
                </a:solidFill>
              </a:rPr>
              <a:t>, Yu. K. </a:t>
            </a:r>
            <a:r>
              <a:rPr lang="en-US" sz="2800" dirty="0" err="1">
                <a:solidFill>
                  <a:srgbClr val="000000"/>
                </a:solidFill>
              </a:rPr>
              <a:t>Babanskiyning</a:t>
            </a:r>
            <a:r>
              <a:rPr lang="en-US" sz="2800" dirty="0">
                <a:solidFill>
                  <a:srgbClr val="000000"/>
                </a:solidFill>
              </a:rPr>
              <a:t> </a:t>
            </a:r>
            <a:r>
              <a:rPr lang="en-US" sz="2800" dirty="0" err="1">
                <a:solidFill>
                  <a:srgbClr val="000000"/>
                </a:solidFill>
              </a:rPr>
              <a:t>tasnifini</a:t>
            </a:r>
            <a:r>
              <a:rPr lang="en-US" sz="2800" dirty="0">
                <a:solidFill>
                  <a:srgbClr val="000000"/>
                </a:solidFill>
              </a:rPr>
              <a:t> </a:t>
            </a:r>
            <a:r>
              <a:rPr lang="en-US" sz="2800" dirty="0" err="1">
                <a:solidFill>
                  <a:srgbClr val="000000"/>
                </a:solidFill>
              </a:rPr>
              <a:t>ma'qullagan</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tasniflashning</a:t>
            </a:r>
            <a:r>
              <a:rPr lang="en-US" sz="2800" dirty="0">
                <a:solidFill>
                  <a:srgbClr val="000000"/>
                </a:solidFill>
              </a:rPr>
              <a:t> </a:t>
            </a:r>
            <a:r>
              <a:rPr lang="en-US" sz="2800" dirty="0" err="1">
                <a:solidFill>
                  <a:srgbClr val="000000"/>
                </a:solidFill>
              </a:rPr>
              <a:t>quyidagi</a:t>
            </a:r>
            <a:r>
              <a:rPr lang="en-US" sz="2800" dirty="0">
                <a:solidFill>
                  <a:srgbClr val="000000"/>
                </a:solidFill>
              </a:rPr>
              <a:t> </a:t>
            </a:r>
            <a:r>
              <a:rPr lang="en-US" sz="2800" dirty="0" err="1">
                <a:solidFill>
                  <a:srgbClr val="000000"/>
                </a:solidFill>
              </a:rPr>
              <a:t>tartibini</a:t>
            </a:r>
            <a:r>
              <a:rPr lang="en-US" sz="2800" dirty="0">
                <a:solidFill>
                  <a:srgbClr val="000000"/>
                </a:solidFill>
              </a:rPr>
              <a:t> </a:t>
            </a:r>
            <a:r>
              <a:rPr lang="en-US" sz="2800" dirty="0" err="1">
                <a:solidFill>
                  <a:srgbClr val="000000"/>
                </a:solidFill>
              </a:rPr>
              <a:t>tavsiya</a:t>
            </a:r>
            <a:r>
              <a:rPr lang="en-US" sz="2800" dirty="0">
                <a:solidFill>
                  <a:srgbClr val="000000"/>
                </a:solidFill>
              </a:rPr>
              <a:t> </a:t>
            </a:r>
            <a:r>
              <a:rPr lang="en-US" sz="2800" dirty="0" err="1">
                <a:solidFill>
                  <a:srgbClr val="000000"/>
                </a:solidFill>
              </a:rPr>
              <a:t>etgan</a:t>
            </a:r>
            <a:r>
              <a:rPr lang="en-US" sz="2800" dirty="0">
                <a:solidFill>
                  <a:srgbClr val="000000"/>
                </a:solidFill>
              </a:rPr>
              <a:t>:</a:t>
            </a:r>
            <a:br>
              <a:rPr lang="en-US" sz="2800" dirty="0">
                <a:solidFill>
                  <a:srgbClr val="000000"/>
                </a:solidFill>
              </a:rPr>
            </a:br>
            <a:r>
              <a:rPr lang="en-US" sz="2800" dirty="0">
                <a:solidFill>
                  <a:srgbClr val="000000"/>
                </a:solidFill>
              </a:rPr>
              <a:t> </a:t>
            </a:r>
            <a:r>
              <a:rPr lang="en-US" sz="2800" b="1" dirty="0">
                <a:solidFill>
                  <a:srgbClr val="000000"/>
                </a:solidFill>
              </a:rPr>
              <a:t>-</a:t>
            </a:r>
            <a:r>
              <a:rPr lang="en-US" sz="2800" b="1" dirty="0" err="1">
                <a:solidFill>
                  <a:srgbClr val="000000"/>
                </a:solidFill>
              </a:rPr>
              <a:t>yangi</a:t>
            </a:r>
            <a:r>
              <a:rPr lang="en-US" sz="2800" b="1" dirty="0">
                <a:solidFill>
                  <a:srgbClr val="000000"/>
                </a:solidFill>
              </a:rPr>
              <a:t> </a:t>
            </a:r>
            <a:r>
              <a:rPr lang="en-US" sz="2800" dirty="0" err="1">
                <a:solidFill>
                  <a:srgbClr val="000000"/>
                </a:solidFill>
              </a:rPr>
              <a:t>bilimlarni</a:t>
            </a:r>
            <a:r>
              <a:rPr lang="en-US" sz="2800" dirty="0">
                <a:solidFill>
                  <a:srgbClr val="000000"/>
                </a:solidFill>
              </a:rPr>
              <a:t> </a:t>
            </a:r>
            <a:r>
              <a:rPr lang="en-US" sz="2800" dirty="0" err="1">
                <a:solidFill>
                  <a:srgbClr val="000000"/>
                </a:solidFill>
              </a:rPr>
              <a:t>berish</a:t>
            </a:r>
            <a:r>
              <a:rPr lang="en-US" sz="2800" dirty="0">
                <a:solidFill>
                  <a:srgbClr val="000000"/>
                </a:solidFill>
              </a:rPr>
              <a:t> </a:t>
            </a:r>
            <a:r>
              <a:rPr lang="en-US" sz="2800" dirty="0" err="1">
                <a:solidFill>
                  <a:srgbClr val="000000"/>
                </a:solidFill>
              </a:rPr>
              <a:t>metodlari</a:t>
            </a:r>
            <a:r>
              <a:rPr lang="en-US" sz="2800" dirty="0">
                <a:solidFill>
                  <a:srgbClr val="000000"/>
                </a:solidFill>
              </a:rPr>
              <a:t> (</a:t>
            </a:r>
            <a:r>
              <a:rPr lang="en-US" sz="2800" dirty="0" err="1">
                <a:solidFill>
                  <a:srgbClr val="000000"/>
                </a:solidFill>
              </a:rPr>
              <a:t>o'qituvchining</a:t>
            </a:r>
            <a:r>
              <a:rPr lang="en-US" sz="2800" dirty="0">
                <a:solidFill>
                  <a:srgbClr val="000000"/>
                </a:solidFill>
              </a:rPr>
              <a:t> </a:t>
            </a:r>
            <a:r>
              <a:rPr lang="en-US" sz="2800" dirty="0" err="1">
                <a:solidFill>
                  <a:srgbClr val="000000"/>
                </a:solidFill>
              </a:rPr>
              <a:t>so'zlariga</a:t>
            </a:r>
            <a:r>
              <a:rPr lang="en-US" sz="2800" dirty="0">
                <a:solidFill>
                  <a:srgbClr val="000000"/>
                </a:solidFill>
              </a:rPr>
              <a:t> </a:t>
            </a:r>
            <a:r>
              <a:rPr lang="en-US" sz="2800" dirty="0" err="1">
                <a:solidFill>
                  <a:srgbClr val="000000"/>
                </a:solidFill>
              </a:rPr>
              <a:t>tayangan</a:t>
            </a:r>
            <a:r>
              <a:rPr lang="en-US" sz="2800" dirty="0">
                <a:solidFill>
                  <a:srgbClr val="000000"/>
                </a:solidFill>
              </a:rPr>
              <a:t> </a:t>
            </a:r>
            <a:r>
              <a:rPr lang="en-US" sz="2800" dirty="0" err="1">
                <a:solidFill>
                  <a:srgbClr val="000000"/>
                </a:solidFill>
              </a:rPr>
              <a:t>holda</a:t>
            </a:r>
            <a:r>
              <a:rPr lang="en-US" sz="2800" dirty="0">
                <a:solidFill>
                  <a:srgbClr val="000000"/>
                </a:solidFill>
              </a:rPr>
              <a:t> </a:t>
            </a:r>
            <a:r>
              <a:rPr lang="en-US" sz="2800" dirty="0" err="1">
                <a:solidFill>
                  <a:srgbClr val="000000"/>
                </a:solidFill>
              </a:rPr>
              <a:t>berish</a:t>
            </a:r>
            <a:r>
              <a:rPr lang="en-US" sz="2800" dirty="0">
                <a:solidFill>
                  <a:srgbClr val="000000"/>
                </a:solidFill>
              </a:rPr>
              <a:t> </a:t>
            </a:r>
            <a:r>
              <a:rPr lang="en-US" sz="2800" dirty="0" err="1">
                <a:solidFill>
                  <a:srgbClr val="000000"/>
                </a:solidFill>
              </a:rPr>
              <a:t>uchun</a:t>
            </a:r>
            <a:r>
              <a:rPr lang="en-US" sz="2800" dirty="0">
                <a:solidFill>
                  <a:srgbClr val="000000"/>
                </a:solidFill>
              </a:rPr>
              <a:t> </a:t>
            </a:r>
            <a:r>
              <a:rPr lang="en-US" sz="2800" dirty="0" err="1">
                <a:solidFill>
                  <a:srgbClr val="000000"/>
                </a:solidFill>
              </a:rPr>
              <a:t>foydalanilgan</a:t>
            </a:r>
            <a:r>
              <a:rPr lang="en-US" sz="2800" dirty="0">
                <a:solidFill>
                  <a:srgbClr val="000000"/>
                </a:solidFill>
              </a:rPr>
              <a:t> </a:t>
            </a:r>
            <a:r>
              <a:rPr lang="en-US" sz="2800" dirty="0" err="1">
                <a:solidFill>
                  <a:srgbClr val="000000"/>
                </a:solidFill>
              </a:rPr>
              <a:t>tushuntirish</a:t>
            </a:r>
            <a:r>
              <a:rPr lang="en-US" sz="2800" dirty="0">
                <a:solidFill>
                  <a:srgbClr val="000000"/>
                </a:solidFill>
              </a:rPr>
              <a:t>, </a:t>
            </a:r>
            <a:r>
              <a:rPr lang="en-US" sz="2800" dirty="0" err="1">
                <a:solidFill>
                  <a:srgbClr val="000000"/>
                </a:solidFill>
              </a:rPr>
              <a:t>hikoya</a:t>
            </a:r>
            <a:r>
              <a:rPr lang="en-US" sz="2800" dirty="0">
                <a:solidFill>
                  <a:srgbClr val="000000"/>
                </a:solidFill>
              </a:rPr>
              <a:t>, </a:t>
            </a:r>
            <a:r>
              <a:rPr lang="en-US" sz="2800" dirty="0" err="1">
                <a:solidFill>
                  <a:srgbClr val="000000"/>
                </a:solidFill>
              </a:rPr>
              <a:t>maktab</a:t>
            </a:r>
            <a:r>
              <a:rPr lang="en-US" sz="2800" dirty="0">
                <a:solidFill>
                  <a:srgbClr val="000000"/>
                </a:solidFill>
              </a:rPr>
              <a:t> </a:t>
            </a:r>
            <a:r>
              <a:rPr lang="en-US" sz="2800" dirty="0" err="1">
                <a:solidFill>
                  <a:srgbClr val="000000"/>
                </a:solidFill>
              </a:rPr>
              <a:t>ma'ruza</a:t>
            </a:r>
            <a:r>
              <a:rPr lang="en-US" sz="2800" dirty="0">
                <a:solidFill>
                  <a:srgbClr val="000000"/>
                </a:solidFill>
              </a:rPr>
              <a:t>); </a:t>
            </a:r>
            <a:br>
              <a:rPr lang="en-US" sz="2800" dirty="0">
                <a:solidFill>
                  <a:srgbClr val="000000"/>
                </a:solidFill>
              </a:rPr>
            </a:br>
            <a:r>
              <a:rPr lang="en-US" sz="2800" b="1" dirty="0">
                <a:solidFill>
                  <a:srgbClr val="000000"/>
                </a:solidFill>
              </a:rPr>
              <a:t>-</a:t>
            </a:r>
            <a:r>
              <a:rPr lang="en-US" sz="2800" b="1" dirty="0" err="1">
                <a:solidFill>
                  <a:srgbClr val="000000"/>
                </a:solidFill>
              </a:rPr>
              <a:t>yangi</a:t>
            </a:r>
            <a:r>
              <a:rPr lang="en-US" sz="2800" b="1" dirty="0">
                <a:solidFill>
                  <a:srgbClr val="000000"/>
                </a:solidFill>
              </a:rPr>
              <a:t> </a:t>
            </a:r>
            <a:r>
              <a:rPr lang="en-US" sz="2800" dirty="0" err="1">
                <a:solidFill>
                  <a:srgbClr val="000000"/>
                </a:solidFill>
              </a:rPr>
              <a:t>bilimlar</a:t>
            </a:r>
            <a:r>
              <a:rPr lang="en-US" sz="2800" dirty="0">
                <a:solidFill>
                  <a:srgbClr val="000000"/>
                </a:solidFill>
              </a:rPr>
              <a:t> </a:t>
            </a:r>
            <a:r>
              <a:rPr lang="en-US" sz="2800" dirty="0" err="1">
                <a:solidFill>
                  <a:srgbClr val="000000"/>
                </a:solidFill>
              </a:rPr>
              <a:t>o'zlashtirilishi</a:t>
            </a:r>
            <a:r>
              <a:rPr lang="en-US" sz="2800" dirty="0">
                <a:solidFill>
                  <a:srgbClr val="000000"/>
                </a:solidFill>
              </a:rPr>
              <a:t>, </a:t>
            </a:r>
            <a:r>
              <a:rPr lang="en-US" sz="2800" dirty="0" err="1">
                <a:solidFill>
                  <a:srgbClr val="000000"/>
                </a:solidFill>
              </a:rPr>
              <a:t>mustahkam</a:t>
            </a:r>
            <a:r>
              <a:rPr lang="en-US" sz="2800" dirty="0">
                <a:solidFill>
                  <a:srgbClr val="000000"/>
                </a:solidFill>
              </a:rPr>
              <a:t> </a:t>
            </a:r>
            <a:r>
              <a:rPr lang="en-US" sz="2800" dirty="0" err="1">
                <a:solidFill>
                  <a:srgbClr val="000000"/>
                </a:solidFill>
              </a:rPr>
              <a:t>malakalar</a:t>
            </a:r>
            <a:r>
              <a:rPr lang="en-US" sz="2800" dirty="0">
                <a:solidFill>
                  <a:srgbClr val="000000"/>
                </a:solidFill>
              </a:rPr>
              <a:t> </a:t>
            </a:r>
            <a:r>
              <a:rPr lang="en-US" sz="2800" dirty="0" err="1">
                <a:solidFill>
                  <a:srgbClr val="000000"/>
                </a:solidFill>
              </a:rPr>
              <a:t>shakllanishi</a:t>
            </a:r>
            <a:r>
              <a:rPr lang="en-US" sz="2800" dirty="0">
                <a:solidFill>
                  <a:srgbClr val="000000"/>
                </a:solidFill>
              </a:rPr>
              <a:t> </a:t>
            </a:r>
            <a:r>
              <a:rPr lang="en-US" sz="2800" dirty="0" err="1">
                <a:solidFill>
                  <a:srgbClr val="000000"/>
                </a:solidFill>
              </a:rPr>
              <a:t>uchun</a:t>
            </a:r>
            <a:r>
              <a:rPr lang="en-US" sz="2800" dirty="0">
                <a:solidFill>
                  <a:srgbClr val="000000"/>
                </a:solidFill>
              </a:rPr>
              <a:t> </a:t>
            </a:r>
            <a:r>
              <a:rPr lang="en-US" sz="2800" dirty="0" err="1">
                <a:solidFill>
                  <a:srgbClr val="000000"/>
                </a:solidFill>
              </a:rPr>
              <a:t>foydalaniladigan</a:t>
            </a:r>
            <a:r>
              <a:rPr lang="en-US" sz="2800" dirty="0">
                <a:solidFill>
                  <a:srgbClr val="000000"/>
                </a:solidFill>
              </a:rPr>
              <a:t> </a:t>
            </a:r>
            <a:r>
              <a:rPr lang="en-US" sz="2800" dirty="0" err="1">
                <a:solidFill>
                  <a:srgbClr val="000000"/>
                </a:solidFill>
              </a:rPr>
              <a:t>metodlar</a:t>
            </a:r>
            <a:r>
              <a:rPr lang="en-US" sz="2800" dirty="0">
                <a:solidFill>
                  <a:srgbClr val="000000"/>
                </a:solidFill>
              </a:rPr>
              <a:t>: </a:t>
            </a:r>
            <a:r>
              <a:rPr lang="en-US" sz="2800" dirty="0" err="1">
                <a:solidFill>
                  <a:srgbClr val="000000"/>
                </a:solidFill>
              </a:rPr>
              <a:t>suhbat</a:t>
            </a:r>
            <a:r>
              <a:rPr lang="en-US" sz="2800" dirty="0">
                <a:solidFill>
                  <a:srgbClr val="000000"/>
                </a:solidFill>
              </a:rPr>
              <a:t>, </a:t>
            </a:r>
            <a:r>
              <a:rPr lang="en-US" sz="2800" dirty="0" err="1">
                <a:solidFill>
                  <a:srgbClr val="000000"/>
                </a:solidFill>
              </a:rPr>
              <a:t>ekskursiya</a:t>
            </a:r>
            <a:r>
              <a:rPr lang="en-US" sz="2800" dirty="0">
                <a:solidFill>
                  <a:srgbClr val="000000"/>
                </a:solidFill>
              </a:rPr>
              <a:t>, </a:t>
            </a:r>
            <a:r>
              <a:rPr lang="en-US" sz="2800" dirty="0" err="1">
                <a:solidFill>
                  <a:srgbClr val="000000"/>
                </a:solidFill>
              </a:rPr>
              <a:t>eksperiment</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laboratoriya</a:t>
            </a:r>
            <a:r>
              <a:rPr lang="en-US" sz="2800" dirty="0">
                <a:solidFill>
                  <a:srgbClr val="000000"/>
                </a:solidFill>
              </a:rPr>
              <a:t> </a:t>
            </a:r>
            <a:r>
              <a:rPr lang="en-US" sz="2800" dirty="0" err="1">
                <a:solidFill>
                  <a:srgbClr val="000000"/>
                </a:solidFill>
              </a:rPr>
              <a:t>ishi</a:t>
            </a:r>
            <a:r>
              <a:rPr lang="en-US" sz="2800" dirty="0">
                <a:solidFill>
                  <a:srgbClr val="000000"/>
                </a:solidFill>
              </a:rPr>
              <a:t>, </a:t>
            </a:r>
            <a:r>
              <a:rPr lang="en-US" sz="2800" dirty="0" err="1">
                <a:solidFill>
                  <a:srgbClr val="000000"/>
                </a:solidFill>
              </a:rPr>
              <a:t>darslik</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kitob</a:t>
            </a:r>
            <a:r>
              <a:rPr lang="en-US" sz="2800" dirty="0">
                <a:solidFill>
                  <a:srgbClr val="000000"/>
                </a:solidFill>
              </a:rPr>
              <a:t> </a:t>
            </a:r>
            <a:r>
              <a:rPr lang="en-US" sz="2800" dirty="0" err="1">
                <a:solidFill>
                  <a:srgbClr val="000000"/>
                </a:solidFill>
              </a:rPr>
              <a:t>bilan</a:t>
            </a:r>
            <a:r>
              <a:rPr lang="en-US" sz="2800" dirty="0">
                <a:solidFill>
                  <a:srgbClr val="000000"/>
                </a:solidFill>
              </a:rPr>
              <a:t> </a:t>
            </a:r>
            <a:r>
              <a:rPr lang="en-US" sz="2800" dirty="0" err="1">
                <a:solidFill>
                  <a:srgbClr val="000000"/>
                </a:solidFill>
              </a:rPr>
              <a:t>ishlash</a:t>
            </a:r>
            <a:r>
              <a:rPr lang="en-US" sz="2800" dirty="0">
                <a:solidFill>
                  <a:srgbClr val="000000"/>
                </a:solidFill>
              </a:rPr>
              <a:t>, </a:t>
            </a:r>
            <a:r>
              <a:rPr lang="en-US" sz="2800" dirty="0" err="1">
                <a:solidFill>
                  <a:srgbClr val="000000"/>
                </a:solidFill>
              </a:rPr>
              <a:t>o'yin</a:t>
            </a:r>
            <a:r>
              <a:rPr lang="en-US" sz="2800" dirty="0">
                <a:solidFill>
                  <a:srgbClr val="000000"/>
                </a:solidFill>
              </a:rPr>
              <a:t>, </a:t>
            </a:r>
            <a:r>
              <a:rPr lang="en-US" sz="2800" dirty="0" err="1">
                <a:solidFill>
                  <a:srgbClr val="000000"/>
                </a:solidFill>
              </a:rPr>
              <a:t>mashqlar</a:t>
            </a:r>
            <a:r>
              <a:rPr lang="en-US" sz="2800" dirty="0">
                <a:solidFill>
                  <a:srgbClr val="000000"/>
                </a:solidFill>
              </a:rPr>
              <a:t>; </a:t>
            </a:r>
            <a:br>
              <a:rPr lang="en-US" sz="2800" dirty="0">
                <a:solidFill>
                  <a:srgbClr val="000000"/>
                </a:solidFill>
              </a:rPr>
            </a:br>
            <a:r>
              <a:rPr lang="en-US" sz="2800" b="1" dirty="0">
                <a:solidFill>
                  <a:srgbClr val="000000"/>
                </a:solidFill>
              </a:rPr>
              <a:t>-</a:t>
            </a:r>
            <a:r>
              <a:rPr lang="en-US" sz="2800" b="1" dirty="0" err="1">
                <a:solidFill>
                  <a:srgbClr val="000000"/>
                </a:solidFill>
              </a:rPr>
              <a:t>darsning</a:t>
            </a:r>
            <a:r>
              <a:rPr lang="en-US" sz="2800" b="1" dirty="0">
                <a:solidFill>
                  <a:srgbClr val="000000"/>
                </a:solidFill>
              </a:rPr>
              <a:t> </a:t>
            </a:r>
            <a:r>
              <a:rPr lang="en-US" sz="2800" dirty="0" err="1">
                <a:solidFill>
                  <a:srgbClr val="000000"/>
                </a:solidFill>
              </a:rPr>
              <a:t>har</a:t>
            </a:r>
            <a:r>
              <a:rPr lang="en-US" sz="2800" dirty="0">
                <a:solidFill>
                  <a:srgbClr val="000000"/>
                </a:solidFill>
              </a:rPr>
              <a:t> </a:t>
            </a:r>
            <a:r>
              <a:rPr lang="en-US" sz="2800" dirty="0" err="1">
                <a:solidFill>
                  <a:srgbClr val="000000"/>
                </a:solidFill>
              </a:rPr>
              <a:t>bir</a:t>
            </a:r>
            <a:r>
              <a:rPr lang="en-US" sz="2800" dirty="0">
                <a:solidFill>
                  <a:srgbClr val="000000"/>
                </a:solidFill>
              </a:rPr>
              <a:t> </a:t>
            </a:r>
            <a:r>
              <a:rPr lang="en-US" sz="2800" dirty="0" err="1">
                <a:solidFill>
                  <a:srgbClr val="000000"/>
                </a:solidFill>
              </a:rPr>
              <a:t>bosqichida</a:t>
            </a:r>
            <a:r>
              <a:rPr lang="en-US" sz="2800" dirty="0">
                <a:solidFill>
                  <a:srgbClr val="000000"/>
                </a:solidFill>
              </a:rPr>
              <a:t> </a:t>
            </a:r>
            <a:r>
              <a:rPr lang="en-US" sz="2800" dirty="0" err="1">
                <a:solidFill>
                  <a:srgbClr val="000000"/>
                </a:solidFill>
              </a:rPr>
              <a:t>foydalansa</a:t>
            </a:r>
            <a:r>
              <a:rPr lang="en-US" sz="2800" dirty="0">
                <a:solidFill>
                  <a:srgbClr val="000000"/>
                </a:solidFill>
              </a:rPr>
              <a:t> </a:t>
            </a:r>
            <a:r>
              <a:rPr lang="en-US" sz="2800" dirty="0" err="1">
                <a:solidFill>
                  <a:srgbClr val="000000"/>
                </a:solidFill>
              </a:rPr>
              <a:t>bo'ladigan</a:t>
            </a:r>
            <a:r>
              <a:rPr lang="en-US" sz="2800" dirty="0">
                <a:solidFill>
                  <a:srgbClr val="000000"/>
                </a:solidFill>
              </a:rPr>
              <a:t> </a:t>
            </a:r>
            <a:r>
              <a:rPr lang="en-US" sz="2800" dirty="0" err="1">
                <a:solidFill>
                  <a:srgbClr val="000000"/>
                </a:solidFill>
              </a:rPr>
              <a:t>texnik</a:t>
            </a:r>
            <a:r>
              <a:rPr lang="en-US" sz="2800" dirty="0">
                <a:solidFill>
                  <a:srgbClr val="000000"/>
                </a:solidFill>
              </a:rPr>
              <a:t> </a:t>
            </a:r>
            <a:r>
              <a:rPr lang="en-US" sz="2800" dirty="0" err="1">
                <a:solidFill>
                  <a:srgbClr val="000000"/>
                </a:solidFill>
              </a:rPr>
              <a:t>vositalar</a:t>
            </a:r>
            <a:r>
              <a:rPr lang="en-US" sz="2800" dirty="0">
                <a:solidFill>
                  <a:srgbClr val="000000"/>
                </a:solidFill>
              </a:rPr>
              <a:t> </a:t>
            </a:r>
            <a:r>
              <a:rPr lang="en-US" sz="2800" dirty="0" err="1">
                <a:solidFill>
                  <a:srgbClr val="000000"/>
                </a:solidFill>
              </a:rPr>
              <a:t>bilan</a:t>
            </a:r>
            <a:r>
              <a:rPr lang="en-US" sz="2800" dirty="0">
                <a:solidFill>
                  <a:srgbClr val="000000"/>
                </a:solidFill>
              </a:rPr>
              <a:t> </a:t>
            </a:r>
            <a:r>
              <a:rPr lang="en-US" sz="2800" dirty="0" err="1">
                <a:solidFill>
                  <a:srgbClr val="000000"/>
                </a:solidFill>
              </a:rPr>
              <a:t>ishlash</a:t>
            </a:r>
            <a:r>
              <a:rPr lang="en-US" sz="2800" dirty="0">
                <a:solidFill>
                  <a:srgbClr val="000000"/>
                </a:solidFill>
              </a:rPr>
              <a:t> </a:t>
            </a:r>
            <a:r>
              <a:rPr lang="en-US" sz="2800" dirty="0" err="1">
                <a:solidFill>
                  <a:srgbClr val="000000"/>
                </a:solidFill>
              </a:rPr>
              <a:t>metodlari</a:t>
            </a:r>
            <a:r>
              <a:rPr lang="en-US" sz="2800" dirty="0">
                <a:solidFill>
                  <a:srgbClr val="000000"/>
                </a:solidFill>
              </a:rPr>
              <a:t>;</a:t>
            </a:r>
            <a:br>
              <a:rPr lang="en-US" sz="2800" dirty="0">
                <a:solidFill>
                  <a:srgbClr val="000000"/>
                </a:solidFill>
              </a:rPr>
            </a:br>
            <a:r>
              <a:rPr lang="en-US" sz="2800" b="1" dirty="0">
                <a:solidFill>
                  <a:srgbClr val="000000"/>
                </a:solidFill>
              </a:rPr>
              <a:t>-</a:t>
            </a:r>
            <a:r>
              <a:rPr lang="en-US" sz="2800" b="1" dirty="0" err="1">
                <a:solidFill>
                  <a:srgbClr val="000000"/>
                </a:solidFill>
              </a:rPr>
              <a:t>mustaqil</a:t>
            </a:r>
            <a:r>
              <a:rPr lang="en-US" sz="2800" b="1" dirty="0">
                <a:solidFill>
                  <a:srgbClr val="000000"/>
                </a:solidFill>
              </a:rPr>
              <a:t> </a:t>
            </a:r>
            <a:r>
              <a:rPr lang="en-US" sz="2800" b="1" dirty="0" err="1">
                <a:solidFill>
                  <a:srgbClr val="000000"/>
                </a:solidFill>
              </a:rPr>
              <a:t>ish</a:t>
            </a:r>
            <a:r>
              <a:rPr lang="en-US" sz="2800" b="1" dirty="0">
                <a:solidFill>
                  <a:srgbClr val="000000"/>
                </a:solidFill>
              </a:rPr>
              <a:t>.</a:t>
            </a:r>
            <a:endParaRPr lang="ru-RU" sz="2800" b="1" dirty="0">
              <a:solidFill>
                <a:srgbClr val="000000"/>
              </a:solidFill>
            </a:endParaRPr>
          </a:p>
        </p:txBody>
      </p:sp>
    </p:spTree>
    <p:extLst>
      <p:ext uri="{BB962C8B-B14F-4D97-AF65-F5344CB8AC3E}">
        <p14:creationId xmlns:p14="http://schemas.microsoft.com/office/powerpoint/2010/main" val="33651201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517232"/>
            <a:ext cx="8305800" cy="1143000"/>
          </a:xfrm>
        </p:spPr>
        <p:txBody>
          <a:bodyPr>
            <a:noAutofit/>
          </a:bodyPr>
          <a:lstStyle/>
          <a:p>
            <a:r>
              <a:rPr lang="en-US" sz="2800" i="1" dirty="0" err="1" smtClean="0">
                <a:solidFill>
                  <a:srgbClr val="000000"/>
                </a:solidFill>
              </a:rPr>
              <a:t>Ta’lim</a:t>
            </a:r>
            <a:r>
              <a:rPr lang="en-US" sz="2800" i="1" dirty="0" smtClean="0">
                <a:solidFill>
                  <a:srgbClr val="000000"/>
                </a:solidFill>
              </a:rPr>
              <a:t> </a:t>
            </a:r>
            <a:r>
              <a:rPr lang="en-US" sz="2800" i="1" dirty="0" err="1">
                <a:solidFill>
                  <a:srgbClr val="000000"/>
                </a:solidFill>
              </a:rPr>
              <a:t>metodlarini</a:t>
            </a:r>
            <a:r>
              <a:rPr lang="en-US" sz="2800" i="1" dirty="0">
                <a:solidFill>
                  <a:srgbClr val="000000"/>
                </a:solidFill>
              </a:rPr>
              <a:t> </a:t>
            </a:r>
            <a:r>
              <a:rPr lang="en-US" sz="2800" i="1" dirty="0" err="1">
                <a:solidFill>
                  <a:srgbClr val="000000"/>
                </a:solidFill>
              </a:rPr>
              <a:t>tanlashda</a:t>
            </a:r>
            <a:r>
              <a:rPr lang="en-US" sz="2800" i="1" dirty="0">
                <a:solidFill>
                  <a:srgbClr val="000000"/>
                </a:solidFill>
              </a:rPr>
              <a:t> </a:t>
            </a:r>
            <a:r>
              <a:rPr lang="en-US" sz="2800" i="1" dirty="0" err="1">
                <a:solidFill>
                  <a:srgbClr val="000000"/>
                </a:solidFill>
              </a:rPr>
              <a:t>quyidagi</a:t>
            </a:r>
            <a:r>
              <a:rPr lang="en-US" sz="2800" i="1" dirty="0">
                <a:solidFill>
                  <a:srgbClr val="000000"/>
                </a:solidFill>
              </a:rPr>
              <a:t> </a:t>
            </a:r>
            <a:r>
              <a:rPr lang="en-US" sz="2800" i="1" dirty="0" err="1">
                <a:solidFill>
                  <a:srgbClr val="000000"/>
                </a:solidFill>
              </a:rPr>
              <a:t>mezonlarga</a:t>
            </a:r>
            <a:r>
              <a:rPr lang="en-US" sz="2800" i="1" dirty="0">
                <a:solidFill>
                  <a:srgbClr val="000000"/>
                </a:solidFill>
              </a:rPr>
              <a:t/>
            </a:r>
            <a:br>
              <a:rPr lang="en-US" sz="2800" i="1" dirty="0">
                <a:solidFill>
                  <a:srgbClr val="000000"/>
                </a:solidFill>
              </a:rPr>
            </a:br>
            <a:r>
              <a:rPr lang="en-US" sz="2800" i="1" dirty="0" err="1">
                <a:solidFill>
                  <a:srgbClr val="000000"/>
                </a:solidFill>
              </a:rPr>
              <a:t>layaniladi</a:t>
            </a:r>
            <a:r>
              <a:rPr lang="en-US" sz="2800" i="1" dirty="0">
                <a:solidFill>
                  <a:srgbClr val="000000"/>
                </a:solidFill>
              </a:rPr>
              <a:t>:</a:t>
            </a:r>
            <a:r>
              <a:rPr lang="en-US" sz="2800" dirty="0">
                <a:solidFill>
                  <a:srgbClr val="000000"/>
                </a:solidFill>
              </a:rPr>
              <a:t/>
            </a:r>
            <a:br>
              <a:rPr lang="en-US" sz="2800" dirty="0">
                <a:solidFill>
                  <a:srgbClr val="000000"/>
                </a:solidFill>
              </a:rPr>
            </a:br>
            <a:r>
              <a:rPr lang="en-US" sz="2800" dirty="0">
                <a:solidFill>
                  <a:srgbClr val="000000"/>
                </a:solidFill>
              </a:rPr>
              <a:t>1)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metodlarini</a:t>
            </a:r>
            <a:r>
              <a:rPr lang="en-US" sz="2800" dirty="0" smtClean="0">
                <a:solidFill>
                  <a:srgbClr val="000000"/>
                </a:solidFill>
              </a:rPr>
              <a:t>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maqsadi</a:t>
            </a:r>
            <a:r>
              <a:rPr lang="en-US" sz="2800" dirty="0" smtClean="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vazifalariga</a:t>
            </a:r>
            <a:r>
              <a:rPr lang="en-US" sz="2800" dirty="0">
                <a:solidFill>
                  <a:srgbClr val="000000"/>
                </a:solidFill>
              </a:rPr>
              <a:t> </a:t>
            </a:r>
            <a:r>
              <a:rPr lang="en-US" sz="2800" dirty="0" err="1">
                <a:solidFill>
                  <a:srgbClr val="000000"/>
                </a:solidFill>
              </a:rPr>
              <a:t>mos</a:t>
            </a:r>
            <a:r>
              <a:rPr lang="en-US" sz="2800" dirty="0">
                <a:solidFill>
                  <a:srgbClr val="000000"/>
                </a:solidFill>
              </a:rPr>
              <a:t> </a:t>
            </a:r>
            <a:r>
              <a:rPr lang="en-US" sz="2800" dirty="0" err="1">
                <a:solidFill>
                  <a:srgbClr val="000000"/>
                </a:solidFill>
              </a:rPr>
              <a:t>kelishi</a:t>
            </a:r>
            <a:r>
              <a:rPr lang="en-US" sz="2800" dirty="0">
                <a:solidFill>
                  <a:srgbClr val="000000"/>
                </a:solidFill>
              </a:rPr>
              <a:t>;</a:t>
            </a:r>
            <a:br>
              <a:rPr lang="en-US" sz="2800" dirty="0">
                <a:solidFill>
                  <a:srgbClr val="000000"/>
                </a:solidFill>
              </a:rPr>
            </a:br>
            <a:r>
              <a:rPr lang="en-US" sz="2800" dirty="0">
                <a:solidFill>
                  <a:srgbClr val="000000"/>
                </a:solidFill>
              </a:rPr>
              <a:t>2) </a:t>
            </a:r>
            <a:r>
              <a:rPr lang="en-US" sz="2800" dirty="0" err="1" smtClean="0">
                <a:solidFill>
                  <a:srgbClr val="000000"/>
                </a:solidFill>
              </a:rPr>
              <a:t>ta’lim</a:t>
            </a:r>
            <a:r>
              <a:rPr lang="en-US" sz="2800" dirty="0" smtClean="0">
                <a:solidFill>
                  <a:srgbClr val="000000"/>
                </a:solidFill>
              </a:rPr>
              <a:t> </a:t>
            </a:r>
            <a:r>
              <a:rPr lang="en-US" sz="2800" dirty="0" err="1">
                <a:solidFill>
                  <a:srgbClr val="000000"/>
                </a:solidFill>
              </a:rPr>
              <a:t>metodlarini</a:t>
            </a:r>
            <a:r>
              <a:rPr lang="en-US" sz="2800" dirty="0">
                <a:solidFill>
                  <a:srgbClr val="000000"/>
                </a:solidFill>
              </a:rPr>
              <a:t>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prinsiplariga</a:t>
            </a:r>
            <a:r>
              <a:rPr lang="en-US" sz="2800" dirty="0" smtClean="0">
                <a:solidFill>
                  <a:srgbClr val="000000"/>
                </a:solidFill>
              </a:rPr>
              <a:t> </a:t>
            </a:r>
            <a:r>
              <a:rPr lang="en-US" sz="2800" dirty="0" err="1">
                <a:solidFill>
                  <a:srgbClr val="000000"/>
                </a:solidFill>
              </a:rPr>
              <a:t>mosligi</a:t>
            </a:r>
            <a:r>
              <a:rPr lang="en-US" sz="2800" dirty="0">
                <a:solidFill>
                  <a:srgbClr val="000000"/>
                </a:solidFill>
              </a:rPr>
              <a:t>;</a:t>
            </a:r>
            <a:br>
              <a:rPr lang="en-US" sz="2800" dirty="0">
                <a:solidFill>
                  <a:srgbClr val="000000"/>
                </a:solidFill>
              </a:rPr>
            </a:br>
            <a:r>
              <a:rPr lang="en-US" sz="2800" dirty="0">
                <a:solidFill>
                  <a:srgbClr val="000000"/>
                </a:solidFill>
              </a:rPr>
              <a:t>3) </a:t>
            </a:r>
            <a:r>
              <a:rPr lang="en-US" sz="2800" dirty="0" err="1">
                <a:solidFill>
                  <a:srgbClr val="000000"/>
                </a:solidFill>
              </a:rPr>
              <a:t>metodlarni</a:t>
            </a:r>
            <a:r>
              <a:rPr lang="en-US" sz="2800" dirty="0">
                <a:solidFill>
                  <a:srgbClr val="000000"/>
                </a:solidFill>
              </a:rPr>
              <a:t> </a:t>
            </a:r>
            <a:r>
              <a:rPr lang="en-US" sz="2800" dirty="0" err="1">
                <a:solidFill>
                  <a:srgbClr val="000000"/>
                </a:solidFill>
              </a:rPr>
              <a:t>o'rganilayotgan</a:t>
            </a:r>
            <a:r>
              <a:rPr lang="en-US" sz="2800" dirty="0">
                <a:solidFill>
                  <a:srgbClr val="000000"/>
                </a:solidFill>
              </a:rPr>
              <a:t> </a:t>
            </a:r>
            <a:r>
              <a:rPr lang="en-US" sz="2800" dirty="0" err="1">
                <a:solidFill>
                  <a:srgbClr val="000000"/>
                </a:solidFill>
              </a:rPr>
              <a:t>mavzu</a:t>
            </a:r>
            <a:r>
              <a:rPr lang="en-US" sz="2800" dirty="0">
                <a:solidFill>
                  <a:srgbClr val="000000"/>
                </a:solidFill>
              </a:rPr>
              <a:t> </a:t>
            </a:r>
            <a:r>
              <a:rPr lang="en-US" sz="2800" dirty="0" err="1">
                <a:solidFill>
                  <a:srgbClr val="000000"/>
                </a:solidFill>
              </a:rPr>
              <a:t>mazmuniga</a:t>
            </a:r>
            <a:r>
              <a:rPr lang="en-US" sz="2800" dirty="0">
                <a:solidFill>
                  <a:srgbClr val="000000"/>
                </a:solidFill>
              </a:rPr>
              <a:t> </a:t>
            </a:r>
            <a:r>
              <a:rPr lang="en-US" sz="2800" dirty="0" err="1">
                <a:solidFill>
                  <a:srgbClr val="000000"/>
                </a:solidFill>
              </a:rPr>
              <a:t>mosligi</a:t>
            </a:r>
            <a:r>
              <a:rPr lang="en-US" sz="2800" dirty="0">
                <a:solidFill>
                  <a:srgbClr val="000000"/>
                </a:solidFill>
              </a:rPr>
              <a:t>;</a:t>
            </a:r>
            <a:br>
              <a:rPr lang="en-US" sz="2800" dirty="0">
                <a:solidFill>
                  <a:srgbClr val="000000"/>
                </a:solidFill>
              </a:rPr>
            </a:br>
            <a:r>
              <a:rPr lang="en-US" sz="2800" dirty="0">
                <a:solidFill>
                  <a:srgbClr val="000000"/>
                </a:solidFill>
              </a:rPr>
              <a:t>4) </a:t>
            </a:r>
            <a:r>
              <a:rPr lang="en-US" sz="2800" dirty="0" err="1">
                <a:solidFill>
                  <a:srgbClr val="000000"/>
                </a:solidFill>
              </a:rPr>
              <a:t>metodlarni</a:t>
            </a:r>
            <a:r>
              <a:rPr lang="en-US" sz="2800" dirty="0">
                <a:solidFill>
                  <a:srgbClr val="000000"/>
                </a:solidFill>
              </a:rPr>
              <a:t> </a:t>
            </a:r>
            <a:r>
              <a:rPr lang="en-US" sz="2800" dirty="0" err="1">
                <a:solidFill>
                  <a:srgbClr val="000000"/>
                </a:solidFill>
              </a:rPr>
              <a:t>o'quvchilar</a:t>
            </a:r>
            <a:r>
              <a:rPr lang="en-US" sz="2800" dirty="0">
                <a:solidFill>
                  <a:srgbClr val="000000"/>
                </a:solidFill>
              </a:rPr>
              <a:t> </a:t>
            </a:r>
            <a:r>
              <a:rPr lang="en-US" sz="2800" dirty="0" err="1">
                <a:solidFill>
                  <a:srgbClr val="000000"/>
                </a:solidFill>
              </a:rPr>
              <a:t>o'quv</a:t>
            </a:r>
            <a:r>
              <a:rPr lang="en-US" sz="2800" dirty="0">
                <a:solidFill>
                  <a:srgbClr val="000000"/>
                </a:solidFill>
              </a:rPr>
              <a:t> </a:t>
            </a:r>
            <a:r>
              <a:rPr lang="en-US" sz="2800" dirty="0" err="1">
                <a:solidFill>
                  <a:srgbClr val="000000"/>
                </a:solidFill>
              </a:rPr>
              <a:t>imkoniyatlari</a:t>
            </a:r>
            <a:r>
              <a:rPr lang="en-US" sz="2800" dirty="0">
                <a:solidFill>
                  <a:srgbClr val="000000"/>
                </a:solidFill>
              </a:rPr>
              <a:t> (</a:t>
            </a:r>
            <a:r>
              <a:rPr lang="en-US" sz="2800" dirty="0" err="1">
                <a:solidFill>
                  <a:srgbClr val="000000"/>
                </a:solidFill>
              </a:rPr>
              <a:t>yosh</a:t>
            </a:r>
            <a:r>
              <a:rPr lang="en-US" sz="2800" dirty="0">
                <a:solidFill>
                  <a:srgbClr val="000000"/>
                </a:solidFill>
              </a:rPr>
              <a:t>, </a:t>
            </a:r>
            <a:r>
              <a:rPr lang="en-US" sz="2800" dirty="0" err="1">
                <a:solidFill>
                  <a:srgbClr val="000000"/>
                </a:solidFill>
              </a:rPr>
              <a:t>jismoniy</a:t>
            </a:r>
            <a:r>
              <a:rPr lang="en-US" sz="2800" dirty="0">
                <a:solidFill>
                  <a:srgbClr val="000000"/>
                </a:solidFill>
              </a:rPr>
              <a:t>, </a:t>
            </a:r>
            <a:r>
              <a:rPr lang="en-US" sz="2800" dirty="0" err="1" smtClean="0">
                <a:solidFill>
                  <a:srgbClr val="000000"/>
                </a:solidFill>
              </a:rPr>
              <a:t>psixologik</a:t>
            </a:r>
            <a:r>
              <a:rPr lang="en-US" sz="2800" dirty="0" smtClean="0">
                <a:solidFill>
                  <a:srgbClr val="000000"/>
                </a:solidFill>
              </a:rPr>
              <a:t>, </a:t>
            </a:r>
            <a:r>
              <a:rPr lang="en-US" sz="2800" dirty="0" err="1" smtClean="0">
                <a:solidFill>
                  <a:srgbClr val="000000"/>
                </a:solidFill>
              </a:rPr>
              <a:t>tayyorgarlik</a:t>
            </a:r>
            <a:r>
              <a:rPr lang="en-US" sz="2800" dirty="0" smtClean="0">
                <a:solidFill>
                  <a:srgbClr val="000000"/>
                </a:solidFill>
              </a:rPr>
              <a:t> </a:t>
            </a:r>
            <a:r>
              <a:rPr lang="en-US" sz="2800" dirty="0" err="1">
                <a:solidFill>
                  <a:srgbClr val="000000"/>
                </a:solidFill>
              </a:rPr>
              <a:t>darajasi</a:t>
            </a:r>
            <a:r>
              <a:rPr lang="en-US" sz="2800" dirty="0">
                <a:solidFill>
                  <a:srgbClr val="000000"/>
                </a:solidFill>
              </a:rPr>
              <a:t>, </a:t>
            </a:r>
            <a:r>
              <a:rPr lang="en-US" sz="2800" dirty="0" err="1">
                <a:solidFill>
                  <a:srgbClr val="000000"/>
                </a:solidFill>
              </a:rPr>
              <a:t>talabalarni</a:t>
            </a:r>
            <a:r>
              <a:rPr lang="en-US" sz="2800" dirty="0">
                <a:solidFill>
                  <a:srgbClr val="000000"/>
                </a:solidFill>
              </a:rPr>
              <a:t> </a:t>
            </a:r>
            <a:r>
              <a:rPr lang="en-US" sz="2800" dirty="0" err="1">
                <a:solidFill>
                  <a:srgbClr val="000000"/>
                </a:solidFill>
              </a:rPr>
              <a:t>tarbiyalanganligi</a:t>
            </a:r>
            <a:r>
              <a:rPr lang="en-US" sz="2800" dirty="0">
                <a:solidFill>
                  <a:srgbClr val="000000"/>
                </a:solidFill>
              </a:rPr>
              <a:t> </a:t>
            </a:r>
            <a:r>
              <a:rPr lang="en-US" sz="2800" dirty="0" err="1" smtClean="0">
                <a:solidFill>
                  <a:srgbClr val="000000"/>
                </a:solidFill>
              </a:rPr>
              <a:t>va</a:t>
            </a:r>
            <a:r>
              <a:rPr lang="en-US" sz="2800" dirty="0">
                <a:solidFill>
                  <a:srgbClr val="000000"/>
                </a:solidFill>
              </a:rPr>
              <a:t> </a:t>
            </a:r>
            <a:r>
              <a:rPr lang="en-US" sz="2800" dirty="0" err="1" smtClean="0">
                <a:solidFill>
                  <a:srgbClr val="000000"/>
                </a:solidFill>
              </a:rPr>
              <a:t>rivojlanganligi</a:t>
            </a:r>
            <a:r>
              <a:rPr lang="en-US" sz="2800" dirty="0" smtClean="0">
                <a:solidFill>
                  <a:srgbClr val="000000"/>
                </a:solidFill>
              </a:rPr>
              <a:t>)</a:t>
            </a:r>
            <a:r>
              <a:rPr lang="en-US" sz="2800" dirty="0" err="1" smtClean="0">
                <a:solidFill>
                  <a:srgbClr val="000000"/>
                </a:solidFill>
              </a:rPr>
              <a:t>ga</a:t>
            </a:r>
            <a:r>
              <a:rPr lang="en-US" sz="2800" dirty="0" smtClean="0">
                <a:solidFill>
                  <a:srgbClr val="000000"/>
                </a:solidFill>
              </a:rPr>
              <a:t> </a:t>
            </a:r>
            <a:r>
              <a:rPr lang="en-US" sz="2800" dirty="0" err="1" smtClean="0">
                <a:solidFill>
                  <a:srgbClr val="000000"/>
                </a:solidFill>
              </a:rPr>
              <a:t>mosligi</a:t>
            </a:r>
            <a:r>
              <a:rPr lang="en-US" sz="2800" dirty="0" smtClean="0">
                <a:solidFill>
                  <a:srgbClr val="000000"/>
                </a:solidFill>
              </a:rPr>
              <a:t>;</a:t>
            </a:r>
            <a:br>
              <a:rPr lang="en-US" sz="2800" dirty="0" smtClean="0">
                <a:solidFill>
                  <a:srgbClr val="000000"/>
                </a:solidFill>
              </a:rPr>
            </a:br>
            <a:r>
              <a:rPr lang="en-US" sz="2800" dirty="0">
                <a:solidFill>
                  <a:srgbClr val="000000"/>
                </a:solidFill>
              </a:rPr>
              <a:t>5) </a:t>
            </a:r>
            <a:r>
              <a:rPr lang="en-US" sz="2800" dirty="0" err="1">
                <a:solidFill>
                  <a:srgbClr val="000000"/>
                </a:solidFill>
              </a:rPr>
              <a:t>metodlarni</a:t>
            </a:r>
            <a:r>
              <a:rPr lang="en-US" sz="2800" dirty="0">
                <a:solidFill>
                  <a:srgbClr val="000000"/>
                </a:solidFill>
              </a:rPr>
              <a:t> </a:t>
            </a:r>
            <a:r>
              <a:rPr lang="en-US" sz="2800" dirty="0" err="1">
                <a:solidFill>
                  <a:srgbClr val="000000"/>
                </a:solidFill>
              </a:rPr>
              <a:t>texnik</a:t>
            </a:r>
            <a:r>
              <a:rPr lang="en-US" sz="2800" dirty="0">
                <a:solidFill>
                  <a:srgbClr val="000000"/>
                </a:solidFill>
              </a:rPr>
              <a:t> </a:t>
            </a:r>
            <a:r>
              <a:rPr lang="en-US" sz="2800" dirty="0" err="1">
                <a:solidFill>
                  <a:srgbClr val="000000"/>
                </a:solidFill>
              </a:rPr>
              <a:t>sharoit</a:t>
            </a:r>
            <a:r>
              <a:rPr lang="en-US" sz="2800" dirty="0">
                <a:solidFill>
                  <a:srgbClr val="000000"/>
                </a:solidFill>
              </a:rPr>
              <a:t> </a:t>
            </a:r>
            <a:r>
              <a:rPr lang="en-US" sz="2800" dirty="0" err="1" smtClean="0">
                <a:solidFill>
                  <a:srgbClr val="000000"/>
                </a:solidFill>
              </a:rPr>
              <a:t>va</a:t>
            </a:r>
            <a:r>
              <a:rPr lang="en-US" sz="2800" dirty="0" smtClean="0">
                <a:solidFill>
                  <a:srgbClr val="000000"/>
                </a:solidFill>
              </a:rPr>
              <a:t>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uchun</a:t>
            </a:r>
            <a:r>
              <a:rPr lang="en-US" sz="2800" dirty="0" smtClean="0">
                <a:solidFill>
                  <a:srgbClr val="000000"/>
                </a:solidFill>
              </a:rPr>
              <a:t> </a:t>
            </a:r>
            <a:r>
              <a:rPr lang="en-US" sz="2800" dirty="0" err="1" smtClean="0">
                <a:solidFill>
                  <a:srgbClr val="000000"/>
                </a:solidFill>
              </a:rPr>
              <a:t>ajratilgan</a:t>
            </a:r>
            <a:r>
              <a:rPr lang="en-US" sz="2800" dirty="0" smtClean="0">
                <a:solidFill>
                  <a:srgbClr val="000000"/>
                </a:solidFill>
              </a:rPr>
              <a:t> </a:t>
            </a:r>
            <a:r>
              <a:rPr lang="en-US" sz="2800" dirty="0" err="1">
                <a:solidFill>
                  <a:srgbClr val="000000"/>
                </a:solidFill>
              </a:rPr>
              <a:t>vaqtga</a:t>
            </a:r>
            <a:r>
              <a:rPr lang="en-US" sz="2800" dirty="0">
                <a:solidFill>
                  <a:srgbClr val="000000"/>
                </a:solidFill>
              </a:rPr>
              <a:t> </a:t>
            </a:r>
            <a:r>
              <a:rPr lang="en-US" sz="2800" dirty="0" err="1">
                <a:solidFill>
                  <a:srgbClr val="000000"/>
                </a:solidFill>
              </a:rPr>
              <a:t>mosligi</a:t>
            </a:r>
            <a:r>
              <a:rPr lang="en-US" sz="2800" dirty="0">
                <a:solidFill>
                  <a:srgbClr val="000000"/>
                </a:solidFill>
              </a:rPr>
              <a:t>;</a:t>
            </a:r>
            <a:br>
              <a:rPr lang="en-US" sz="2800" dirty="0">
                <a:solidFill>
                  <a:srgbClr val="000000"/>
                </a:solidFill>
              </a:rPr>
            </a:br>
            <a:r>
              <a:rPr lang="en-US" sz="2800" dirty="0">
                <a:solidFill>
                  <a:srgbClr val="000000"/>
                </a:solidFill>
              </a:rPr>
              <a:t>6)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metodlarini</a:t>
            </a:r>
            <a:r>
              <a:rPr lang="en-US" sz="2800" dirty="0" smtClean="0">
                <a:solidFill>
                  <a:srgbClr val="000000"/>
                </a:solidFill>
              </a:rPr>
              <a:t> </a:t>
            </a:r>
            <a:r>
              <a:rPr lang="en-US" sz="2800" dirty="0" err="1">
                <a:solidFill>
                  <a:srgbClr val="000000"/>
                </a:solidFill>
              </a:rPr>
              <a:t>o'qituvchilarning</a:t>
            </a:r>
            <a:r>
              <a:rPr lang="en-US" sz="2800" dirty="0">
                <a:solidFill>
                  <a:srgbClr val="000000"/>
                </a:solidFill>
              </a:rPr>
              <a:t> </a:t>
            </a:r>
            <a:r>
              <a:rPr lang="en-US" sz="2800" dirty="0" err="1">
                <a:solidFill>
                  <a:srgbClr val="000000"/>
                </a:solidFill>
              </a:rPr>
              <a:t>o'z</a:t>
            </a:r>
            <a:r>
              <a:rPr lang="en-US" sz="2800" dirty="0">
                <a:solidFill>
                  <a:srgbClr val="000000"/>
                </a:solidFill>
              </a:rPr>
              <a:t> </a:t>
            </a:r>
            <a:r>
              <a:rPr lang="en-US" sz="2800" dirty="0" err="1" smtClean="0">
                <a:solidFill>
                  <a:srgbClr val="000000"/>
                </a:solidFill>
              </a:rPr>
              <a:t>imkoniyatlari</a:t>
            </a:r>
            <a:r>
              <a:rPr lang="en-US" sz="2800" dirty="0">
                <a:solidFill>
                  <a:srgbClr val="000000"/>
                </a:solidFill>
              </a:rPr>
              <a:t> </a:t>
            </a:r>
            <a:r>
              <a:rPr lang="en-US" sz="2800" dirty="0" smtClean="0">
                <a:solidFill>
                  <a:srgbClr val="000000"/>
                </a:solidFill>
              </a:rPr>
              <a:t>(</a:t>
            </a:r>
            <a:r>
              <a:rPr lang="en-US" sz="2800" dirty="0" err="1" smtClean="0">
                <a:solidFill>
                  <a:srgbClr val="000000"/>
                </a:solidFill>
              </a:rPr>
              <a:t>tajribasi</a:t>
            </a:r>
            <a:r>
              <a:rPr lang="en-US" sz="2800" dirty="0" smtClean="0">
                <a:solidFill>
                  <a:srgbClr val="000000"/>
                </a:solidFill>
              </a:rPr>
              <a:t>, </a:t>
            </a:r>
            <a:r>
              <a:rPr lang="en-US" sz="2800" dirty="0" err="1" smtClean="0">
                <a:solidFill>
                  <a:srgbClr val="000000"/>
                </a:solidFill>
              </a:rPr>
              <a:t>nazariy</a:t>
            </a:r>
            <a:r>
              <a:rPr lang="en-US" sz="2800" dirty="0" smtClean="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amaliy</a:t>
            </a:r>
            <a:r>
              <a:rPr lang="en-US" sz="2800" dirty="0">
                <a:solidFill>
                  <a:srgbClr val="000000"/>
                </a:solidFill>
              </a:rPr>
              <a:t> </a:t>
            </a:r>
            <a:r>
              <a:rPr lang="en-US" sz="2800" dirty="0" err="1">
                <a:solidFill>
                  <a:srgbClr val="000000"/>
                </a:solidFill>
              </a:rPr>
              <a:t>tayyorgarligi</a:t>
            </a:r>
            <a:r>
              <a:rPr lang="en-US" sz="2800" dirty="0">
                <a:solidFill>
                  <a:srgbClr val="000000"/>
                </a:solidFill>
              </a:rPr>
              <a:t>, </a:t>
            </a:r>
            <a:r>
              <a:rPr lang="en-US" sz="2800" dirty="0" err="1">
                <a:solidFill>
                  <a:srgbClr val="000000"/>
                </a:solidFill>
              </a:rPr>
              <a:t>faohyatning</a:t>
            </a:r>
            <a:r>
              <a:rPr lang="en-US" sz="2800" dirty="0">
                <a:solidFill>
                  <a:srgbClr val="000000"/>
                </a:solidFill>
              </a:rPr>
              <a:t> individual </a:t>
            </a:r>
            <a:r>
              <a:rPr lang="en-US" sz="2800" dirty="0" err="1">
                <a:solidFill>
                  <a:srgbClr val="000000"/>
                </a:solidFill>
              </a:rPr>
              <a:t>stili</a:t>
            </a:r>
            <a:r>
              <a:rPr lang="en-US" sz="2800" dirty="0">
                <a:solidFill>
                  <a:srgbClr val="000000"/>
                </a:solidFill>
              </a:rPr>
              <a:t>, </a:t>
            </a:r>
            <a:r>
              <a:rPr lang="en-US" sz="2800" dirty="0" err="1" smtClean="0">
                <a:solidFill>
                  <a:srgbClr val="000000"/>
                </a:solidFill>
              </a:rPr>
              <a:t>o'qituvchining</a:t>
            </a:r>
            <a:r>
              <a:rPr lang="en-US" sz="2800" dirty="0">
                <a:solidFill>
                  <a:srgbClr val="000000"/>
                </a:solidFill>
              </a:rPr>
              <a:t> </a:t>
            </a:r>
            <a:r>
              <a:rPr lang="en-US" sz="2800" dirty="0" err="1" smtClean="0">
                <a:solidFill>
                  <a:srgbClr val="000000"/>
                </a:solidFill>
              </a:rPr>
              <a:t>shaxsiy</a:t>
            </a:r>
            <a:r>
              <a:rPr lang="en-US" sz="2800" dirty="0" smtClean="0">
                <a:solidFill>
                  <a:srgbClr val="000000"/>
                </a:solidFill>
              </a:rPr>
              <a:t> </a:t>
            </a:r>
            <a:r>
              <a:rPr lang="en-US" sz="2800" dirty="0" err="1">
                <a:solidFill>
                  <a:srgbClr val="000000"/>
                </a:solidFill>
              </a:rPr>
              <a:t>sifatlari</a:t>
            </a:r>
            <a:r>
              <a:rPr lang="en-US" sz="2800" dirty="0">
                <a:solidFill>
                  <a:srgbClr val="000000"/>
                </a:solidFill>
              </a:rPr>
              <a:t>)</a:t>
            </a:r>
            <a:r>
              <a:rPr lang="en-US" sz="2800" dirty="0" err="1">
                <a:solidFill>
                  <a:srgbClr val="000000"/>
                </a:solidFill>
              </a:rPr>
              <a:t>ga</a:t>
            </a:r>
            <a:r>
              <a:rPr lang="en-US" sz="2800" dirty="0">
                <a:solidFill>
                  <a:srgbClr val="000000"/>
                </a:solidFill>
              </a:rPr>
              <a:t> </a:t>
            </a:r>
            <a:r>
              <a:rPr lang="en-US" sz="2800" dirty="0" err="1">
                <a:solidFill>
                  <a:srgbClr val="000000"/>
                </a:solidFill>
              </a:rPr>
              <a:t>mosligi</a:t>
            </a:r>
            <a:r>
              <a:rPr lang="en-US" sz="2800" dirty="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3456087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742289328"/>
              </p:ext>
            </p:extLst>
          </p:nvPr>
        </p:nvGraphicFramePr>
        <p:xfrm>
          <a:off x="251520" y="980728"/>
          <a:ext cx="8784976" cy="5629611"/>
        </p:xfrm>
        <a:graphic>
          <a:graphicData uri="http://schemas.openxmlformats.org/drawingml/2006/table">
            <a:tbl>
              <a:tblPr firstRow="1" bandRow="1">
                <a:tableStyleId>{5940675A-B579-460E-94D1-54222C63F5DA}</a:tableStyleId>
              </a:tblPr>
              <a:tblGrid>
                <a:gridCol w="3424446"/>
                <a:gridCol w="5360530"/>
              </a:tblGrid>
              <a:tr h="517252">
                <a:tc>
                  <a:txBody>
                    <a:bodyPr/>
                    <a:lstStyle/>
                    <a:p>
                      <a:r>
                        <a:rPr kumimoji="0" lang="en-US" sz="1800" b="1" i="1" u="none" strike="noStrike" kern="1200" baseline="0" dirty="0" err="1" smtClean="0">
                          <a:solidFill>
                            <a:srgbClr val="000000"/>
                          </a:solidFill>
                          <a:latin typeface="+mj-lt"/>
                          <a:ea typeface="+mn-ea"/>
                          <a:cs typeface="+mn-cs"/>
                        </a:rPr>
                        <a:t>Ta’lim</a:t>
                      </a:r>
                      <a:r>
                        <a:rPr kumimoji="0" lang="en-US" sz="1800" b="1" i="1" u="none" strike="noStrike" kern="1200" baseline="0" dirty="0" smtClean="0">
                          <a:solidFill>
                            <a:srgbClr val="000000"/>
                          </a:solidFill>
                          <a:latin typeface="+mj-lt"/>
                          <a:ea typeface="+mn-ea"/>
                          <a:cs typeface="+mn-cs"/>
                        </a:rPr>
                        <a:t> </a:t>
                      </a:r>
                      <a:r>
                        <a:rPr kumimoji="0" lang="en-US" sz="1800" b="1" i="1" u="none" strike="noStrike" kern="1200" baseline="0" dirty="0" err="1" smtClean="0">
                          <a:solidFill>
                            <a:srgbClr val="000000"/>
                          </a:solidFill>
                          <a:latin typeface="+mj-lt"/>
                          <a:ea typeface="+mn-ea"/>
                          <a:cs typeface="+mn-cs"/>
                        </a:rPr>
                        <a:t>metodlari</a:t>
                      </a:r>
                      <a:endParaRPr lang="ru-RU" sz="1800" b="1" i="1" dirty="0">
                        <a:solidFill>
                          <a:srgbClr val="000000"/>
                        </a:solidFill>
                        <a:latin typeface="+mj-lt"/>
                      </a:endParaRPr>
                    </a:p>
                  </a:txBody>
                  <a:tcPr>
                    <a:solidFill>
                      <a:schemeClr val="bg1">
                        <a:lumMod val="85000"/>
                      </a:schemeClr>
                    </a:solidFill>
                  </a:tcPr>
                </a:tc>
                <a:tc>
                  <a:txBody>
                    <a:bodyPr/>
                    <a:lstStyle/>
                    <a:p>
                      <a:r>
                        <a:rPr kumimoji="0" lang="en-US" sz="1800" b="1" i="1" u="none" strike="noStrike" kern="1200" baseline="0" dirty="0" err="1" smtClean="0">
                          <a:solidFill>
                            <a:srgbClr val="000000"/>
                          </a:solidFill>
                          <a:latin typeface="+mj-lt"/>
                          <a:ea typeface="+mn-ea"/>
                          <a:cs typeface="+mn-cs"/>
                        </a:rPr>
                        <a:t>Ta’lim</a:t>
                      </a:r>
                      <a:r>
                        <a:rPr kumimoji="0" lang="en-US" sz="1800" b="1" i="1" u="none" strike="noStrike" kern="1200" baseline="0" dirty="0" smtClean="0">
                          <a:solidFill>
                            <a:srgbClr val="000000"/>
                          </a:solidFill>
                          <a:latin typeface="+mj-lt"/>
                          <a:ea typeface="+mn-ea"/>
                          <a:cs typeface="+mn-cs"/>
                        </a:rPr>
                        <a:t> </a:t>
                      </a:r>
                      <a:r>
                        <a:rPr kumimoji="0" lang="en-US" sz="1800" b="1" i="1" u="none" strike="noStrike" kern="1200" baseline="0" dirty="0" err="1" smtClean="0">
                          <a:solidFill>
                            <a:srgbClr val="000000"/>
                          </a:solidFill>
                          <a:latin typeface="+mj-lt"/>
                          <a:ea typeface="+mn-ea"/>
                          <a:cs typeface="+mn-cs"/>
                        </a:rPr>
                        <a:t>metodlari</a:t>
                      </a:r>
                      <a:r>
                        <a:rPr kumimoji="0" lang="en-US" sz="1800" b="1" i="1" u="none" strike="noStrike" kern="1200" baseline="0" dirty="0" smtClean="0">
                          <a:solidFill>
                            <a:srgbClr val="000000"/>
                          </a:solidFill>
                          <a:latin typeface="+mj-lt"/>
                          <a:ea typeface="+mn-ea"/>
                          <a:cs typeface="+mn-cs"/>
                        </a:rPr>
                        <a:t> </a:t>
                      </a:r>
                      <a:r>
                        <a:rPr kumimoji="0" lang="en-US" sz="1800" b="1" i="1" u="none" strike="noStrike" kern="1200" baseline="0" dirty="0" err="1" smtClean="0">
                          <a:solidFill>
                            <a:srgbClr val="000000"/>
                          </a:solidFill>
                          <a:latin typeface="+mj-lt"/>
                          <a:ea typeface="+mn-ea"/>
                          <a:cs typeface="+mn-cs"/>
                        </a:rPr>
                        <a:t>podgrappa</a:t>
                      </a:r>
                      <a:endParaRPr lang="ru-RU" sz="1800" b="1" i="1" dirty="0">
                        <a:solidFill>
                          <a:srgbClr val="000000"/>
                        </a:solidFill>
                        <a:latin typeface="+mj-lt"/>
                      </a:endParaRPr>
                    </a:p>
                  </a:txBody>
                  <a:tcPr>
                    <a:solidFill>
                      <a:schemeClr val="bg1">
                        <a:lumMod val="85000"/>
                      </a:schemeClr>
                    </a:solidFill>
                  </a:tcPr>
                </a:tc>
              </a:tr>
              <a:tr h="592247">
                <a:tc>
                  <a:txBody>
                    <a:bodyPr/>
                    <a:lstStyle/>
                    <a:p>
                      <a:r>
                        <a:rPr kumimoji="0" lang="en-US" sz="1800" b="0" i="0" u="none" strike="noStrike" kern="1200" baseline="0" dirty="0" err="1" smtClean="0">
                          <a:solidFill>
                            <a:srgbClr val="000000"/>
                          </a:solidFill>
                          <a:latin typeface="+mj-lt"/>
                          <a:ea typeface="+mn-ea"/>
                          <a:cs typeface="+mn-cs"/>
                        </a:rPr>
                        <a:t>Og'zaki</a:t>
                      </a:r>
                      <a:endParaRPr lang="ru-RU" sz="1800" dirty="0">
                        <a:solidFill>
                          <a:srgbClr val="000000"/>
                        </a:solidFill>
                        <a:latin typeface="+mj-lt"/>
                      </a:endParaRPr>
                    </a:p>
                  </a:txBody>
                  <a:tcPr/>
                </a:tc>
                <a:tc>
                  <a:txBody>
                    <a:bodyPr/>
                    <a:lstStyle/>
                    <a:p>
                      <a:pPr algn="l"/>
                      <a:r>
                        <a:rPr kumimoji="0" lang="en-US" sz="1800" b="0" i="0" u="none" strike="noStrike" kern="1200" baseline="0" dirty="0" err="1" smtClean="0">
                          <a:solidFill>
                            <a:srgbClr val="000000"/>
                          </a:solidFill>
                          <a:latin typeface="+mj-lt"/>
                          <a:ea typeface="+mn-ea"/>
                          <a:cs typeface="+mn-cs"/>
                        </a:rPr>
                        <a:t>Ma'ruza</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suhbat</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hikoya</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tushuntirish</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munozara</a:t>
                      </a:r>
                      <a:r>
                        <a:rPr kumimoji="0" lang="en-US" sz="1800" b="0" i="0" u="none" strike="noStrike" kern="1200" baseline="0" dirty="0" smtClean="0">
                          <a:solidFill>
                            <a:srgbClr val="000000"/>
                          </a:solidFill>
                          <a:latin typeface="+mj-lt"/>
                          <a:ea typeface="+mn-ea"/>
                          <a:cs typeface="+mn-cs"/>
                        </a:rPr>
                        <a:t>,</a:t>
                      </a:r>
                    </a:p>
                    <a:p>
                      <a:pPr algn="l"/>
                      <a:r>
                        <a:rPr kumimoji="0" lang="en-US" sz="1800" b="0" i="0" u="none" strike="noStrike" kern="1200" baseline="0" dirty="0" err="1" smtClean="0">
                          <a:solidFill>
                            <a:srgbClr val="000000"/>
                          </a:solidFill>
                          <a:latin typeface="+mj-lt"/>
                          <a:ea typeface="+mn-ea"/>
                          <a:cs typeface="+mn-cs"/>
                        </a:rPr>
                        <a:t>kitob</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bilan</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ishlash</a:t>
                      </a:r>
                      <a:endParaRPr lang="ru-RU" sz="1800" dirty="0">
                        <a:solidFill>
                          <a:srgbClr val="000000"/>
                        </a:solidFill>
                        <a:latin typeface="+mj-lt"/>
                      </a:endParaRPr>
                    </a:p>
                  </a:txBody>
                  <a:tcPr/>
                </a:tc>
              </a:tr>
              <a:tr h="517252">
                <a:tc>
                  <a:txBody>
                    <a:bodyPr/>
                    <a:lstStyle/>
                    <a:p>
                      <a:r>
                        <a:rPr kumimoji="0" lang="en-US" sz="1800" b="0" i="0" u="none" strike="noStrike" kern="1200" baseline="0" dirty="0" err="1" smtClean="0">
                          <a:solidFill>
                            <a:srgbClr val="000000"/>
                          </a:solidFill>
                          <a:latin typeface="+mj-lt"/>
                          <a:ea typeface="+mn-ea"/>
                          <a:cs typeface="+mn-cs"/>
                        </a:rPr>
                        <a:t>Ko'rgazmali</a:t>
                      </a:r>
                      <a:endParaRPr lang="ru-RU" sz="1800" dirty="0">
                        <a:solidFill>
                          <a:srgbClr val="000000"/>
                        </a:solidFill>
                        <a:latin typeface="+mj-lt"/>
                      </a:endParaRPr>
                    </a:p>
                  </a:txBody>
                  <a:tcPr/>
                </a:tc>
                <a:tc>
                  <a:txBody>
                    <a:bodyPr/>
                    <a:lstStyle/>
                    <a:p>
                      <a:pPr algn="l"/>
                      <a:r>
                        <a:rPr kumimoji="0" lang="en-US" sz="1800" b="0" i="0" u="none" strike="noStrike" kern="1200" baseline="0" dirty="0" err="1" smtClean="0">
                          <a:solidFill>
                            <a:srgbClr val="000000"/>
                          </a:solidFill>
                          <a:latin typeface="+mj-lt"/>
                          <a:ea typeface="+mn-ea"/>
                          <a:cs typeface="+mn-cs"/>
                        </a:rPr>
                        <a:t>Illyustratsiya</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va</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demonstratsiya</a:t>
                      </a:r>
                      <a:endParaRPr lang="ru-RU" sz="1800" dirty="0">
                        <a:solidFill>
                          <a:srgbClr val="000000"/>
                        </a:solidFill>
                        <a:latin typeface="+mj-lt"/>
                      </a:endParaRPr>
                    </a:p>
                  </a:txBody>
                  <a:tcPr/>
                </a:tc>
              </a:tr>
              <a:tr h="592247">
                <a:tc>
                  <a:txBody>
                    <a:bodyPr/>
                    <a:lstStyle/>
                    <a:p>
                      <a:r>
                        <a:rPr kumimoji="0" lang="en-US" sz="1800" b="0" i="0" u="none" strike="noStrike" kern="1200" baseline="0" dirty="0" err="1" smtClean="0">
                          <a:solidFill>
                            <a:srgbClr val="000000"/>
                          </a:solidFill>
                          <a:latin typeface="+mj-lt"/>
                          <a:ea typeface="+mn-ea"/>
                          <a:cs typeface="+mn-cs"/>
                        </a:rPr>
                        <a:t>Amaliy</a:t>
                      </a:r>
                      <a:endParaRPr lang="ru-RU" sz="1800" dirty="0">
                        <a:solidFill>
                          <a:srgbClr val="000000"/>
                        </a:solidFill>
                        <a:latin typeface="+mj-lt"/>
                      </a:endParaRPr>
                    </a:p>
                  </a:txBody>
                  <a:tcPr/>
                </a:tc>
                <a:tc>
                  <a:txBody>
                    <a:bodyPr/>
                    <a:lstStyle/>
                    <a:p>
                      <a:pPr algn="l"/>
                      <a:r>
                        <a:rPr kumimoji="0" lang="en-US" sz="1800" b="0" i="0" u="none" strike="noStrike" kern="1200" baseline="0" dirty="0" err="1" smtClean="0">
                          <a:solidFill>
                            <a:srgbClr val="000000"/>
                          </a:solidFill>
                          <a:latin typeface="+mj-lt"/>
                          <a:ea typeface="+mn-ea"/>
                          <a:cs typeface="+mn-cs"/>
                        </a:rPr>
                        <a:t>Mashq</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pedagogik</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vazifalarni</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yechish</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didaktik</a:t>
                      </a:r>
                      <a:endParaRPr kumimoji="0" lang="en-US" sz="1800" b="0" i="0" u="none" strike="noStrike" kern="1200" baseline="0" dirty="0" smtClean="0">
                        <a:solidFill>
                          <a:srgbClr val="000000"/>
                        </a:solidFill>
                        <a:latin typeface="+mj-lt"/>
                        <a:ea typeface="+mn-ea"/>
                        <a:cs typeface="+mn-cs"/>
                      </a:endParaRPr>
                    </a:p>
                    <a:p>
                      <a:pPr algn="l"/>
                      <a:r>
                        <a:rPr kumimoji="0" lang="en-US" sz="1800" b="0" i="0" u="none" strike="noStrike" kern="1200" baseline="0" dirty="0" err="1" smtClean="0">
                          <a:solidFill>
                            <a:srgbClr val="000000"/>
                          </a:solidFill>
                          <a:latin typeface="+mj-lt"/>
                          <a:ea typeface="+mn-ea"/>
                          <a:cs typeface="+mn-cs"/>
                        </a:rPr>
                        <a:t>va</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rolli</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o'yinlar</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treninglar</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laboratoriya</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ishi</a:t>
                      </a:r>
                      <a:endParaRPr lang="ru-RU" sz="1800" dirty="0">
                        <a:solidFill>
                          <a:srgbClr val="000000"/>
                        </a:solidFill>
                        <a:latin typeface="+mj-lt"/>
                      </a:endParaRPr>
                    </a:p>
                  </a:txBody>
                  <a:tcPr/>
                </a:tc>
              </a:tr>
              <a:tr h="846067">
                <a:tc>
                  <a:txBody>
                    <a:bodyPr/>
                    <a:lstStyle/>
                    <a:p>
                      <a:r>
                        <a:rPr kumimoji="0" lang="en-US" sz="1800" b="0" i="0" u="none" strike="noStrike" kern="1200" baseline="0" dirty="0" err="1" smtClean="0">
                          <a:solidFill>
                            <a:srgbClr val="000000"/>
                          </a:solidFill>
                          <a:latin typeface="+mj-lt"/>
                          <a:ea typeface="+mn-ea"/>
                          <a:cs typeface="+mn-cs"/>
                        </a:rPr>
                        <a:t>Induktiv</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va</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deduktiv</a:t>
                      </a:r>
                      <a:endParaRPr lang="ru-RU" sz="1800" dirty="0">
                        <a:solidFill>
                          <a:srgbClr val="000000"/>
                        </a:solidFill>
                        <a:latin typeface="+mj-lt"/>
                      </a:endParaRPr>
                    </a:p>
                  </a:txBody>
                  <a:tcPr/>
                </a:tc>
                <a:tc>
                  <a:txBody>
                    <a:bodyPr/>
                    <a:lstStyle/>
                    <a:p>
                      <a:pPr algn="l"/>
                      <a:r>
                        <a:rPr kumimoji="0" lang="en-US" sz="1800" b="0" i="0" u="none" strike="noStrike" kern="1200" baseline="0" dirty="0" err="1" smtClean="0">
                          <a:solidFill>
                            <a:srgbClr val="000000"/>
                          </a:solidFill>
                          <a:latin typeface="+mj-lt"/>
                          <a:ea typeface="+mn-ea"/>
                          <a:cs typeface="+mn-cs"/>
                        </a:rPr>
                        <a:t>Anahz</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taqqoslash</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qiyoslash</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umumlashtirish</a:t>
                      </a:r>
                      <a:r>
                        <a:rPr kumimoji="0" lang="en-US" sz="1800" b="0" i="0" u="none" strike="noStrike" kern="1200" baseline="0" dirty="0" smtClean="0">
                          <a:solidFill>
                            <a:srgbClr val="000000"/>
                          </a:solidFill>
                          <a:latin typeface="+mj-lt"/>
                          <a:ea typeface="+mn-ea"/>
                          <a:cs typeface="+mn-cs"/>
                        </a:rPr>
                        <a:t>,</a:t>
                      </a:r>
                    </a:p>
                    <a:p>
                      <a:pPr algn="l"/>
                      <a:r>
                        <a:rPr kumimoji="0" lang="en-US" sz="1800" b="0" i="0" u="none" strike="noStrike" kern="1200" baseline="0" dirty="0" err="1" smtClean="0">
                          <a:solidFill>
                            <a:srgbClr val="000000"/>
                          </a:solidFill>
                          <a:latin typeface="+mj-lt"/>
                          <a:ea typeface="+mn-ea"/>
                          <a:cs typeface="+mn-cs"/>
                        </a:rPr>
                        <a:t>sintez</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modellashtirish</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pedagogik</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vaziyatlarni</a:t>
                      </a:r>
                      <a:endParaRPr kumimoji="0" lang="en-US" sz="1800" b="0" i="0" u="none" strike="noStrike" kern="1200" baseline="0" dirty="0" smtClean="0">
                        <a:solidFill>
                          <a:srgbClr val="000000"/>
                        </a:solidFill>
                        <a:latin typeface="+mj-lt"/>
                        <a:ea typeface="+mn-ea"/>
                        <a:cs typeface="+mn-cs"/>
                      </a:endParaRPr>
                    </a:p>
                    <a:p>
                      <a:pPr algn="l"/>
                      <a:r>
                        <a:rPr kumimoji="0" lang="en-US" sz="1800" b="0" i="0" u="none" strike="noStrike" kern="1200" baseline="0" dirty="0" err="1" smtClean="0">
                          <a:solidFill>
                            <a:srgbClr val="000000"/>
                          </a:solidFill>
                          <a:latin typeface="+mj-lt"/>
                          <a:ea typeface="+mn-ea"/>
                          <a:cs typeface="+mn-cs"/>
                        </a:rPr>
                        <a:t>talilil</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qilish</a:t>
                      </a:r>
                      <a:endParaRPr lang="ru-RU" sz="1800" dirty="0">
                        <a:solidFill>
                          <a:srgbClr val="000000"/>
                        </a:solidFill>
                        <a:latin typeface="+mj-lt"/>
                      </a:endParaRPr>
                    </a:p>
                  </a:txBody>
                  <a:tcPr/>
                </a:tc>
              </a:tr>
              <a:tr h="592247">
                <a:tc>
                  <a:txBody>
                    <a:bodyPr/>
                    <a:lstStyle/>
                    <a:p>
                      <a:r>
                        <a:rPr kumimoji="0" lang="en-US" sz="1800" b="0" i="0" u="none" strike="noStrike" kern="1200" baseline="0" dirty="0" err="1" smtClean="0">
                          <a:solidFill>
                            <a:srgbClr val="000000"/>
                          </a:solidFill>
                          <a:latin typeface="+mj-lt"/>
                          <a:ea typeface="+mn-ea"/>
                          <a:cs typeface="+mn-cs"/>
                        </a:rPr>
                        <a:t>Reproduktiv</a:t>
                      </a:r>
                      <a:endParaRPr lang="ru-RU" sz="1800" dirty="0">
                        <a:solidFill>
                          <a:srgbClr val="000000"/>
                        </a:solidFill>
                        <a:latin typeface="+mj-lt"/>
                      </a:endParaRPr>
                    </a:p>
                  </a:txBody>
                  <a:tcPr/>
                </a:tc>
                <a:tc>
                  <a:txBody>
                    <a:bodyPr/>
                    <a:lstStyle/>
                    <a:p>
                      <a:pPr algn="l"/>
                      <a:r>
                        <a:rPr kumimoji="0" lang="en-US" sz="1800" b="0" i="0" u="none" strike="noStrike" kern="1200" baseline="0" dirty="0" err="1" smtClean="0">
                          <a:solidFill>
                            <a:srgbClr val="000000"/>
                          </a:solidFill>
                          <a:latin typeface="+mj-lt"/>
                          <a:ea typeface="+mn-ea"/>
                          <a:cs typeface="+mn-cs"/>
                        </a:rPr>
                        <a:t>Tushuntirish</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ma'ruza</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hikoya</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instruktaj</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kitob</a:t>
                      </a:r>
                      <a:endParaRPr kumimoji="0" lang="en-US" sz="1800" b="0" i="0" u="none" strike="noStrike" kern="1200" baseline="0" dirty="0" smtClean="0">
                        <a:solidFill>
                          <a:srgbClr val="000000"/>
                        </a:solidFill>
                        <a:latin typeface="+mj-lt"/>
                        <a:ea typeface="+mn-ea"/>
                        <a:cs typeface="+mn-cs"/>
                      </a:endParaRPr>
                    </a:p>
                    <a:p>
                      <a:pPr algn="l"/>
                      <a:r>
                        <a:rPr kumimoji="0" lang="en-US" sz="1800" b="0" i="0" u="none" strike="noStrike" kern="1200" baseline="0" dirty="0" err="1" smtClean="0">
                          <a:solidFill>
                            <a:srgbClr val="000000"/>
                          </a:solidFill>
                          <a:latin typeface="+mj-lt"/>
                          <a:ea typeface="+mn-ea"/>
                          <a:cs typeface="+mn-cs"/>
                        </a:rPr>
                        <a:t>bilan</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ishlash</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mashq</a:t>
                      </a:r>
                      <a:endParaRPr lang="ru-RU" sz="1800" dirty="0">
                        <a:solidFill>
                          <a:srgbClr val="000000"/>
                        </a:solidFill>
                        <a:latin typeface="+mj-lt"/>
                      </a:endParaRPr>
                    </a:p>
                  </a:txBody>
                  <a:tcPr/>
                </a:tc>
              </a:tr>
              <a:tr h="846067">
                <a:tc>
                  <a:txBody>
                    <a:bodyPr/>
                    <a:lstStyle/>
                    <a:p>
                      <a:r>
                        <a:rPr kumimoji="0" lang="en-US" sz="1800" b="0" i="0" u="none" strike="noStrike" kern="1200" baseline="0" dirty="0" err="1" smtClean="0">
                          <a:solidFill>
                            <a:srgbClr val="000000"/>
                          </a:solidFill>
                          <a:latin typeface="+mj-lt"/>
                          <a:ea typeface="+mn-ea"/>
                          <a:cs typeface="+mn-cs"/>
                        </a:rPr>
                        <a:t>Muammoli-izlanuvchan</a:t>
                      </a:r>
                      <a:endParaRPr lang="ru-RU" sz="1800" dirty="0">
                        <a:solidFill>
                          <a:srgbClr val="000000"/>
                        </a:solidFill>
                        <a:latin typeface="+mj-lt"/>
                      </a:endParaRPr>
                    </a:p>
                  </a:txBody>
                  <a:tcPr/>
                </a:tc>
                <a:tc>
                  <a:txBody>
                    <a:bodyPr/>
                    <a:lstStyle/>
                    <a:p>
                      <a:pPr algn="l"/>
                      <a:r>
                        <a:rPr kumimoji="0" lang="en-US" sz="1800" b="0" i="0" u="none" strike="noStrike" kern="1200" baseline="0" dirty="0" err="1" smtClean="0">
                          <a:solidFill>
                            <a:srgbClr val="000000"/>
                          </a:solidFill>
                          <a:latin typeface="+mj-lt"/>
                          <a:ea typeface="+mn-ea"/>
                          <a:cs typeface="+mn-cs"/>
                        </a:rPr>
                        <a:t>Evristik</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suhbat</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muammoli</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savol</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vaziyatlar</a:t>
                      </a:r>
                      <a:endParaRPr kumimoji="0" lang="en-US" sz="1800" b="0" i="0" u="none" strike="noStrike" kern="1200" baseline="0" dirty="0" smtClean="0">
                        <a:solidFill>
                          <a:srgbClr val="000000"/>
                        </a:solidFill>
                        <a:latin typeface="+mj-lt"/>
                        <a:ea typeface="+mn-ea"/>
                        <a:cs typeface="+mn-cs"/>
                      </a:endParaRPr>
                    </a:p>
                    <a:p>
                      <a:pPr algn="l"/>
                      <a:r>
                        <a:rPr kumimoji="0" lang="en-US" sz="1800" b="0" i="0" u="none" strike="noStrike" kern="1200" baseline="0" dirty="0" err="1" smtClean="0">
                          <a:solidFill>
                            <a:srgbClr val="000000"/>
                          </a:solidFill>
                          <a:latin typeface="+mj-lt"/>
                          <a:ea typeface="+mn-ea"/>
                          <a:cs typeface="+mn-cs"/>
                        </a:rPr>
                        <a:t>tahlili</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umumlashtirish</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tizimlashtirish</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modellashtirish</a:t>
                      </a:r>
                      <a:r>
                        <a:rPr kumimoji="0" lang="en-US" sz="1800" b="0" i="0" u="none" strike="noStrike" kern="1200" baseline="0" dirty="0" smtClean="0">
                          <a:solidFill>
                            <a:srgbClr val="000000"/>
                          </a:solidFill>
                          <a:latin typeface="+mj-lt"/>
                          <a:ea typeface="+mn-ea"/>
                          <a:cs typeface="+mn-cs"/>
                        </a:rPr>
                        <a:t>,</a:t>
                      </a:r>
                      <a:endParaRPr lang="ru-RU" sz="1800" dirty="0">
                        <a:solidFill>
                          <a:srgbClr val="000000"/>
                        </a:solidFill>
                        <a:latin typeface="+mj-lt"/>
                      </a:endParaRPr>
                    </a:p>
                  </a:txBody>
                  <a:tcPr>
                    <a:lnB w="12700" cap="flat" cmpd="sng" algn="ctr">
                      <a:solidFill>
                        <a:srgbClr val="000000"/>
                      </a:solidFill>
                      <a:prstDash val="solid"/>
                      <a:round/>
                      <a:headEnd type="none" w="med" len="med"/>
                      <a:tailEnd type="none" w="med" len="med"/>
                    </a:lnB>
                  </a:tcPr>
                </a:tc>
              </a:tr>
              <a:tr h="846067">
                <a:tc>
                  <a:txBody>
                    <a:bodyPr/>
                    <a:lstStyle/>
                    <a:p>
                      <a:r>
                        <a:rPr kumimoji="0" lang="en-US" sz="1800" b="0" i="0" u="none" strike="noStrike" kern="1200" baseline="0" dirty="0" err="1" smtClean="0">
                          <a:solidFill>
                            <a:srgbClr val="000000"/>
                          </a:solidFill>
                          <a:latin typeface="+mj-lt"/>
                          <a:ea typeface="+mn-ea"/>
                          <a:cs typeface="+mn-cs"/>
                        </a:rPr>
                        <a:t>Mustaqil</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ish</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metodlari</a:t>
                      </a:r>
                      <a:endParaRPr lang="ru-RU" sz="1800" dirty="0">
                        <a:solidFill>
                          <a:srgbClr val="000000"/>
                        </a:solidFill>
                        <a:latin typeface="+mj-lt"/>
                      </a:endParaRPr>
                    </a:p>
                  </a:txBody>
                  <a:tcPr/>
                </a:tc>
                <a:tc>
                  <a:txBody>
                    <a:bodyPr/>
                    <a:lstStyle/>
                    <a:p>
                      <a:pPr algn="l"/>
                      <a:r>
                        <a:rPr kumimoji="0" lang="en-US" sz="1800" b="0" i="0" u="none" strike="noStrike" kern="1200" baseline="0" dirty="0" err="1" smtClean="0">
                          <a:solidFill>
                            <a:srgbClr val="000000"/>
                          </a:solidFill>
                          <a:latin typeface="+mj-lt"/>
                          <a:ea typeface="+mn-ea"/>
                          <a:cs typeface="+mn-cs"/>
                        </a:rPr>
                        <a:t>Kitob</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bilan</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ishlash</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mashq</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pedagogik</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vazifalarni</a:t>
                      </a:r>
                      <a:endParaRPr kumimoji="0" lang="en-US" sz="1800" b="0" i="0" u="none" strike="noStrike" kern="1200" baseline="0" dirty="0" smtClean="0">
                        <a:solidFill>
                          <a:srgbClr val="000000"/>
                        </a:solidFill>
                        <a:latin typeface="+mj-lt"/>
                        <a:ea typeface="+mn-ea"/>
                        <a:cs typeface="+mn-cs"/>
                      </a:endParaRPr>
                    </a:p>
                    <a:p>
                      <a:pPr algn="l"/>
                      <a:r>
                        <a:rPr kumimoji="0" lang="en-US" sz="1800" b="0" i="0" u="none" strike="noStrike" kern="1200" baseline="0" dirty="0" err="1" smtClean="0">
                          <a:solidFill>
                            <a:srgbClr val="000000"/>
                          </a:solidFill>
                          <a:latin typeface="+mj-lt"/>
                          <a:ea typeface="+mn-ea"/>
                          <a:cs typeface="+mn-cs"/>
                        </a:rPr>
                        <a:t>yechish</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laboratoriya</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ishi</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loyiha</a:t>
                      </a:r>
                      <a:r>
                        <a:rPr kumimoji="0" lang="en-US" sz="1800" b="0" i="0" u="none" strike="noStrike" kern="1200" baseline="0" dirty="0" smtClean="0">
                          <a:solidFill>
                            <a:srgbClr val="000000"/>
                          </a:solidFill>
                          <a:latin typeface="+mj-lt"/>
                          <a:ea typeface="+mn-ea"/>
                          <a:cs typeface="+mn-cs"/>
                        </a:rPr>
                        <a:t> </a:t>
                      </a:r>
                      <a:r>
                        <a:rPr kumimoji="0" lang="en-US" sz="1800" b="0" i="0" u="none" strike="noStrike" kern="1200" baseline="0" dirty="0" err="1" smtClean="0">
                          <a:solidFill>
                            <a:srgbClr val="000000"/>
                          </a:solidFill>
                          <a:latin typeface="+mj-lt"/>
                          <a:ea typeface="+mn-ea"/>
                          <a:cs typeface="+mn-cs"/>
                        </a:rPr>
                        <a:t>ishlab</a:t>
                      </a:r>
                      <a:endParaRPr kumimoji="0" lang="en-US" sz="1800" b="0" i="0" u="none" strike="noStrike" kern="1200" baseline="0" dirty="0" smtClean="0">
                        <a:solidFill>
                          <a:srgbClr val="000000"/>
                        </a:solidFill>
                        <a:latin typeface="+mj-lt"/>
                        <a:ea typeface="+mn-ea"/>
                        <a:cs typeface="+mn-cs"/>
                      </a:endParaRPr>
                    </a:p>
                    <a:p>
                      <a:pPr algn="l"/>
                      <a:r>
                        <a:rPr kumimoji="0" lang="en-US" sz="1800" b="0" i="0" u="none" strike="noStrike" kern="1200" baseline="0" dirty="0" err="1" smtClean="0">
                          <a:solidFill>
                            <a:srgbClr val="000000"/>
                          </a:solidFill>
                          <a:latin typeface="+mj-lt"/>
                          <a:ea typeface="+mn-ea"/>
                          <a:cs typeface="+mn-cs"/>
                        </a:rPr>
                        <a:t>chiqish</a:t>
                      </a:r>
                      <a:r>
                        <a:rPr kumimoji="0" lang="en-US" sz="1800" b="0" i="0" u="none" strike="noStrike" kern="1200" baseline="0" dirty="0" smtClean="0">
                          <a:solidFill>
                            <a:srgbClr val="000000"/>
                          </a:solidFill>
                          <a:latin typeface="+mj-lt"/>
                          <a:ea typeface="+mn-ea"/>
                          <a:cs typeface="+mn-cs"/>
                        </a:rPr>
                        <a:t>, «keys-</a:t>
                      </a:r>
                      <a:r>
                        <a:rPr kumimoji="0" lang="en-US" sz="1800" b="0" i="0" u="none" strike="noStrike" kern="1200" baseline="0" dirty="0" err="1" smtClean="0">
                          <a:solidFill>
                            <a:srgbClr val="000000"/>
                          </a:solidFill>
                          <a:latin typeface="+mj-lt"/>
                          <a:ea typeface="+mn-ea"/>
                          <a:cs typeface="+mn-cs"/>
                        </a:rPr>
                        <a:t>stadi</a:t>
                      </a:r>
                      <a:r>
                        <a:rPr kumimoji="0" lang="en-US" sz="1800" b="0" i="0" u="none" strike="noStrike" kern="1200" baseline="0" dirty="0" smtClean="0">
                          <a:solidFill>
                            <a:srgbClr val="000000"/>
                          </a:solidFill>
                          <a:latin typeface="+mj-lt"/>
                          <a:ea typeface="+mn-ea"/>
                          <a:cs typeface="+mn-cs"/>
                        </a:rPr>
                        <a:t>»</a:t>
                      </a:r>
                      <a:endParaRPr lang="ru-RU" sz="1800" dirty="0">
                        <a:solidFill>
                          <a:srgbClr val="000000"/>
                        </a:solidFill>
                        <a:latin typeface="+mj-lt"/>
                      </a:endParaRPr>
                    </a:p>
                  </a:txBody>
                  <a:tcPr>
                    <a:lnT w="12700" cap="flat" cmpd="sng" algn="ctr">
                      <a:solidFill>
                        <a:srgbClr val="000000"/>
                      </a:solidFill>
                      <a:prstDash val="solid"/>
                      <a:round/>
                      <a:headEnd type="none" w="med" len="med"/>
                      <a:tailEnd type="none" w="med" len="med"/>
                    </a:lnT>
                  </a:tcPr>
                </a:tc>
              </a:tr>
            </a:tbl>
          </a:graphicData>
        </a:graphic>
      </p:graphicFrame>
    </p:spTree>
    <p:extLst>
      <p:ext uri="{BB962C8B-B14F-4D97-AF65-F5344CB8AC3E}">
        <p14:creationId xmlns:p14="http://schemas.microsoft.com/office/powerpoint/2010/main" val="3913831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0"/>
            <a:ext cx="8305800" cy="1143000"/>
          </a:xfrm>
        </p:spPr>
        <p:txBody>
          <a:bodyPr>
            <a:noAutofit/>
          </a:bodyPr>
          <a:lstStyle/>
          <a:p>
            <a:r>
              <a:rPr lang="en-US" sz="2800" dirty="0" err="1"/>
              <a:t>Turli</a:t>
            </a:r>
            <a:r>
              <a:rPr lang="en-US" sz="2800" dirty="0"/>
              <a:t> </a:t>
            </a:r>
            <a:r>
              <a:rPr lang="en-US" sz="2800" dirty="0" err="1"/>
              <a:t>ta'lim</a:t>
            </a:r>
            <a:r>
              <a:rPr lang="en-US" sz="2800" dirty="0"/>
              <a:t> </a:t>
            </a:r>
            <a:r>
              <a:rPr lang="en-US" sz="2800" dirty="0" err="1"/>
              <a:t>metodlarining</a:t>
            </a:r>
            <a:r>
              <a:rPr lang="en-US" sz="2800" dirty="0"/>
              <a:t> </a:t>
            </a:r>
            <a:r>
              <a:rPr lang="en-US" sz="2800" dirty="0" err="1"/>
              <a:t>qiyosiy</a:t>
            </a:r>
            <a:r>
              <a:rPr lang="en-US" sz="2800" dirty="0"/>
              <a:t> </a:t>
            </a:r>
            <a:r>
              <a:rPr lang="en-US" sz="2800" dirty="0" err="1"/>
              <a:t>xarakteristikasi</a:t>
            </a:r>
            <a:endParaRPr lang="ru-RU" sz="2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643" y="1268760"/>
            <a:ext cx="8574506" cy="5445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65037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844824"/>
            <a:ext cx="8305800" cy="1143000"/>
          </a:xfrm>
        </p:spPr>
        <p:txBody>
          <a:bodyPr>
            <a:noAutofit/>
          </a:bodyPr>
          <a:lstStyle/>
          <a:p>
            <a:pPr algn="just"/>
            <a:r>
              <a:rPr lang="en-US" sz="2800" b="1" dirty="0" err="1">
                <a:solidFill>
                  <a:srgbClr val="000000"/>
                </a:solidFill>
              </a:rPr>
              <a:t>Hikoya</a:t>
            </a:r>
            <a:r>
              <a:rPr lang="en-US" sz="2800" dirty="0">
                <a:solidFill>
                  <a:srgbClr val="000000"/>
                </a:solidFill>
              </a:rPr>
              <a:t>—</a:t>
            </a:r>
            <a:r>
              <a:rPr lang="en-US" sz="2800" dirty="0" err="1">
                <a:solidFill>
                  <a:srgbClr val="000000"/>
                </a:solidFill>
              </a:rPr>
              <a:t>o'quv</a:t>
            </a:r>
            <a:r>
              <a:rPr lang="en-US" sz="2800" dirty="0">
                <a:solidFill>
                  <a:srgbClr val="000000"/>
                </a:solidFill>
              </a:rPr>
              <a:t> </a:t>
            </a:r>
            <a:r>
              <a:rPr lang="en-US" sz="2800" dirty="0" err="1">
                <a:solidFill>
                  <a:srgbClr val="000000"/>
                </a:solidFill>
              </a:rPr>
              <a:t>materiali</a:t>
            </a:r>
            <a:r>
              <a:rPr lang="en-US" sz="2800" dirty="0">
                <a:solidFill>
                  <a:srgbClr val="000000"/>
                </a:solidFill>
              </a:rPr>
              <a:t> </a:t>
            </a:r>
            <a:r>
              <a:rPr lang="en-US" sz="2800" dirty="0" err="1">
                <a:solidFill>
                  <a:srgbClr val="000000"/>
                </a:solidFill>
              </a:rPr>
              <a:t>mazmunini</a:t>
            </a:r>
            <a:r>
              <a:rPr lang="en-US" sz="2800" dirty="0">
                <a:solidFill>
                  <a:srgbClr val="000000"/>
                </a:solidFill>
              </a:rPr>
              <a:t> </a:t>
            </a:r>
            <a:r>
              <a:rPr lang="en-US" sz="2800" dirty="0" err="1">
                <a:solidFill>
                  <a:srgbClr val="000000"/>
                </a:solidFill>
              </a:rPr>
              <a:t>jonh</a:t>
            </a:r>
            <a:r>
              <a:rPr lang="en-US" sz="2800" dirty="0">
                <a:solidFill>
                  <a:srgbClr val="000000"/>
                </a:solidFill>
              </a:rPr>
              <a:t>, </a:t>
            </a:r>
            <a:r>
              <a:rPr lang="en-US" sz="2800" dirty="0" err="1">
                <a:solidFill>
                  <a:srgbClr val="000000"/>
                </a:solidFill>
              </a:rPr>
              <a:t>obrazli</a:t>
            </a:r>
            <a:r>
              <a:rPr lang="en-US" sz="2800" dirty="0">
                <a:solidFill>
                  <a:srgbClr val="000000"/>
                </a:solidFill>
              </a:rPr>
              <a:t>, </a:t>
            </a:r>
            <a:r>
              <a:rPr lang="en-US" sz="2800" dirty="0" err="1" smtClean="0">
                <a:solidFill>
                  <a:srgbClr val="000000"/>
                </a:solidFill>
              </a:rPr>
              <a:t>ta'sirli</a:t>
            </a:r>
            <a:r>
              <a:rPr lang="en-US" sz="2800" dirty="0">
                <a:solidFill>
                  <a:srgbClr val="000000"/>
                </a:solidFill>
              </a:rPr>
              <a:t> </a:t>
            </a:r>
            <a:r>
              <a:rPr lang="en-US" sz="2800" dirty="0" err="1" smtClean="0">
                <a:solidFill>
                  <a:srgbClr val="000000"/>
                </a:solidFill>
              </a:rPr>
              <a:t>ravishda</a:t>
            </a:r>
            <a:r>
              <a:rPr lang="en-US" sz="2800" dirty="0">
                <a:solidFill>
                  <a:srgbClr val="000000"/>
                </a:solidFill>
              </a:rPr>
              <a:t> </a:t>
            </a:r>
            <a:r>
              <a:rPr lang="en-US" sz="2800" dirty="0" err="1" smtClean="0">
                <a:solidFill>
                  <a:srgbClr val="000000"/>
                </a:solidFill>
              </a:rPr>
              <a:t>bayon</a:t>
            </a:r>
            <a:r>
              <a:rPr lang="en-US" sz="2800" dirty="0" smtClean="0">
                <a:solidFill>
                  <a:srgbClr val="000000"/>
                </a:solidFill>
              </a:rPr>
              <a:t> </a:t>
            </a:r>
            <a:r>
              <a:rPr lang="en-US" sz="2800" dirty="0" err="1">
                <a:solidFill>
                  <a:srgbClr val="000000"/>
                </a:solidFill>
              </a:rPr>
              <a:t>qihshdir</a:t>
            </a:r>
            <a:r>
              <a:rPr lang="en-US" sz="2800" dirty="0">
                <a:solidFill>
                  <a:srgbClr val="000000"/>
                </a:solidFill>
              </a:rPr>
              <a:t>. </a:t>
            </a:r>
            <a:r>
              <a:rPr lang="en-US" sz="2800" dirty="0" err="1">
                <a:solidFill>
                  <a:srgbClr val="000000"/>
                </a:solidFill>
              </a:rPr>
              <a:t>Hikoya</a:t>
            </a:r>
            <a:r>
              <a:rPr lang="en-US" sz="2800" dirty="0">
                <a:solidFill>
                  <a:srgbClr val="000000"/>
                </a:solidFill>
              </a:rPr>
              <a:t> </a:t>
            </a:r>
            <a:r>
              <a:rPr lang="en-US" sz="2800" dirty="0" err="1">
                <a:solidFill>
                  <a:srgbClr val="000000"/>
                </a:solidFill>
              </a:rPr>
              <a:t>qilib</a:t>
            </a:r>
            <a:r>
              <a:rPr lang="en-US" sz="2800" dirty="0">
                <a:solidFill>
                  <a:srgbClr val="000000"/>
                </a:solidFill>
              </a:rPr>
              <a:t> </a:t>
            </a:r>
            <a:r>
              <a:rPr lang="en-US" sz="2800" dirty="0" err="1">
                <a:solidFill>
                  <a:srgbClr val="000000"/>
                </a:solidFill>
              </a:rPr>
              <a:t>berish</a:t>
            </a:r>
            <a:r>
              <a:rPr lang="en-US" sz="2800" dirty="0">
                <a:solidFill>
                  <a:srgbClr val="000000"/>
                </a:solidFill>
              </a:rPr>
              <a:t> </a:t>
            </a:r>
            <a:r>
              <a:rPr lang="en-US" sz="2800" dirty="0" err="1" smtClean="0">
                <a:solidFill>
                  <a:srgbClr val="000000"/>
                </a:solidFill>
              </a:rPr>
              <a:t>mahoratini</a:t>
            </a:r>
            <a:r>
              <a:rPr lang="en-US" sz="2800" dirty="0">
                <a:solidFill>
                  <a:srgbClr val="000000"/>
                </a:solidFill>
              </a:rPr>
              <a:t> </a:t>
            </a:r>
            <a:r>
              <a:rPr lang="en-US" sz="2800" dirty="0" err="1" smtClean="0">
                <a:solidFill>
                  <a:srgbClr val="000000"/>
                </a:solidFill>
              </a:rPr>
              <a:t>egallagan</a:t>
            </a:r>
            <a:r>
              <a:rPr lang="en-US" sz="2800" dirty="0" smtClean="0">
                <a:solidFill>
                  <a:srgbClr val="000000"/>
                </a:solidFill>
              </a:rPr>
              <a:t> </a:t>
            </a:r>
            <a:r>
              <a:rPr lang="en-US" sz="2800" dirty="0" err="1" smtClean="0">
                <a:solidFill>
                  <a:srgbClr val="000000"/>
                </a:solidFill>
              </a:rPr>
              <a:t>o'qituvchi</a:t>
            </a:r>
            <a:r>
              <a:rPr lang="en-US" sz="2800" dirty="0">
                <a:solidFill>
                  <a:srgbClr val="000000"/>
                </a:solidFill>
              </a:rPr>
              <a:t> </a:t>
            </a:r>
            <a:r>
              <a:rPr lang="en-US" sz="2800" dirty="0" err="1" smtClean="0">
                <a:solidFill>
                  <a:srgbClr val="000000"/>
                </a:solidFill>
              </a:rPr>
              <a:t>o'quvchilarni</a:t>
            </a:r>
            <a:r>
              <a:rPr lang="en-US" sz="2800" dirty="0" smtClean="0">
                <a:solidFill>
                  <a:srgbClr val="000000"/>
                </a:solidFill>
              </a:rPr>
              <a:t> </a:t>
            </a:r>
            <a:r>
              <a:rPr lang="en-US" sz="2800" dirty="0" err="1">
                <a:solidFill>
                  <a:srgbClr val="000000"/>
                </a:solidFill>
              </a:rPr>
              <a:t>bilimlarni</a:t>
            </a:r>
            <a:r>
              <a:rPr lang="en-US" sz="2800" dirty="0">
                <a:solidFill>
                  <a:srgbClr val="000000"/>
                </a:solidFill>
              </a:rPr>
              <a:t> </a:t>
            </a:r>
            <a:r>
              <a:rPr lang="en-US" sz="2800" dirty="0" err="1" smtClean="0">
                <a:solidFill>
                  <a:srgbClr val="000000"/>
                </a:solidFill>
              </a:rPr>
              <a:t>muayyan</a:t>
            </a:r>
            <a:r>
              <a:rPr lang="en-US" sz="2800" dirty="0">
                <a:solidFill>
                  <a:srgbClr val="000000"/>
                </a:solidFill>
              </a:rPr>
              <a:t> </a:t>
            </a:r>
            <a:r>
              <a:rPr lang="en-US" sz="2800" dirty="0" err="1" smtClean="0">
                <a:solidFill>
                  <a:srgbClr val="000000"/>
                </a:solidFill>
              </a:rPr>
              <a:t>tizimda</a:t>
            </a:r>
            <a:r>
              <a:rPr lang="en-US" sz="2800" dirty="0" smtClean="0">
                <a:solidFill>
                  <a:srgbClr val="000000"/>
                </a:solidFill>
              </a:rPr>
              <a:t> </a:t>
            </a:r>
            <a:r>
              <a:rPr lang="en-US" sz="2800" dirty="0" err="1">
                <a:solidFill>
                  <a:srgbClr val="000000"/>
                </a:solidFill>
              </a:rPr>
              <a:t>o'zlashtirishlarini</a:t>
            </a:r>
            <a:r>
              <a:rPr lang="en-US" sz="2800" dirty="0">
                <a:solidFill>
                  <a:srgbClr val="000000"/>
                </a:solidFill>
              </a:rPr>
              <a:t> </a:t>
            </a:r>
            <a:r>
              <a:rPr lang="en-US" sz="2800" dirty="0" err="1" smtClean="0">
                <a:solidFill>
                  <a:srgbClr val="000000"/>
                </a:solidFill>
              </a:rPr>
              <a:t>ta'minlaydi</a:t>
            </a:r>
            <a:r>
              <a:rPr lang="en-US" sz="2800" dirty="0" smtClean="0">
                <a:solidFill>
                  <a:srgbClr val="000000"/>
                </a:solidFill>
              </a:rPr>
              <a:t>, </a:t>
            </a:r>
            <a:r>
              <a:rPr lang="en-US" sz="2800" dirty="0" err="1" smtClean="0">
                <a:solidFill>
                  <a:srgbClr val="000000"/>
                </a:solidFill>
              </a:rPr>
              <a:t>ularni</a:t>
            </a:r>
            <a:r>
              <a:rPr lang="en-US" sz="2800" dirty="0" smtClean="0">
                <a:solidFill>
                  <a:srgbClr val="000000"/>
                </a:solidFill>
              </a:rPr>
              <a:t> </a:t>
            </a:r>
            <a:r>
              <a:rPr lang="en-US" sz="2800" dirty="0" err="1" smtClean="0">
                <a:solidFill>
                  <a:srgbClr val="000000"/>
                </a:solidFill>
              </a:rPr>
              <a:t>fikrlash</a:t>
            </a:r>
            <a:r>
              <a:rPr lang="en-US" sz="2800" dirty="0">
                <a:solidFill>
                  <a:srgbClr val="000000"/>
                </a:solidFill>
              </a:rPr>
              <a:t> </a:t>
            </a:r>
            <a:r>
              <a:rPr lang="en-US" sz="2800" dirty="0" err="1" smtClean="0">
                <a:solidFill>
                  <a:srgbClr val="000000"/>
                </a:solidFill>
              </a:rPr>
              <a:t>qobiliyatlarini</a:t>
            </a:r>
            <a:r>
              <a:rPr lang="en-US" sz="2800" dirty="0" smtClean="0">
                <a:solidFill>
                  <a:srgbClr val="000000"/>
                </a:solidFill>
              </a:rPr>
              <a:t> </a:t>
            </a:r>
            <a:r>
              <a:rPr lang="en-US" sz="2800" dirty="0" err="1">
                <a:solidFill>
                  <a:srgbClr val="000000"/>
                </a:solidFill>
              </a:rPr>
              <a:t>rivojlantiradi</a:t>
            </a:r>
            <a:r>
              <a:rPr lang="en-US" sz="2800" dirty="0">
                <a:solidFill>
                  <a:srgbClr val="000000"/>
                </a:solidFill>
              </a:rPr>
              <a:t>.</a:t>
            </a:r>
            <a:endParaRPr lang="ru-RU" sz="2800" dirty="0">
              <a:solidFill>
                <a:srgbClr val="000000"/>
              </a:solidFill>
            </a:endParaRPr>
          </a:p>
        </p:txBody>
      </p:sp>
      <p:pic>
        <p:nvPicPr>
          <p:cNvPr id="3074" name="Picture 2" descr="D:\My Documents (Maruf)\UUOOI 2017 LECTURES\LECTURES redit\your-story-1024x45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271907"/>
            <a:ext cx="8064896" cy="3583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038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700808"/>
            <a:ext cx="8305800" cy="1143000"/>
          </a:xfrm>
        </p:spPr>
        <p:txBody>
          <a:bodyPr>
            <a:noAutofit/>
          </a:bodyPr>
          <a:lstStyle/>
          <a:p>
            <a:pPr algn="just"/>
            <a:r>
              <a:rPr lang="it-IT" sz="2800" b="1" dirty="0" smtClean="0">
                <a:solidFill>
                  <a:srgbClr val="000000"/>
                </a:solidFill>
              </a:rPr>
              <a:t/>
            </a:r>
            <a:br>
              <a:rPr lang="it-IT" sz="2800" b="1" dirty="0" smtClean="0">
                <a:solidFill>
                  <a:srgbClr val="000000"/>
                </a:solidFill>
              </a:rPr>
            </a:br>
            <a:r>
              <a:rPr lang="en-US" sz="2800" b="1" dirty="0" err="1">
                <a:solidFill>
                  <a:srgbClr val="000000"/>
                </a:solidFill>
              </a:rPr>
              <a:t>Ko'rgazmali</a:t>
            </a:r>
            <a:r>
              <a:rPr lang="en-US" sz="2800" b="1" dirty="0">
                <a:solidFill>
                  <a:srgbClr val="000000"/>
                </a:solidFill>
              </a:rPr>
              <a:t> </a:t>
            </a:r>
            <a:r>
              <a:rPr lang="en-US" sz="2800" b="1" dirty="0" err="1">
                <a:solidFill>
                  <a:srgbClr val="000000"/>
                </a:solidFill>
              </a:rPr>
              <a:t>metodlar</a:t>
            </a:r>
            <a:r>
              <a:rPr lang="en-US" sz="2800" b="1" dirty="0">
                <a:solidFill>
                  <a:srgbClr val="000000"/>
                </a:solidFill>
              </a:rPr>
              <a:t>. </a:t>
            </a:r>
            <a:r>
              <a:rPr lang="en-US" sz="2800" dirty="0" err="1">
                <a:solidFill>
                  <a:srgbClr val="000000"/>
                </a:solidFill>
              </a:rPr>
              <a:t>Ko'rgazmali</a:t>
            </a:r>
            <a:r>
              <a:rPr lang="en-US" sz="2800" dirty="0">
                <a:solidFill>
                  <a:srgbClr val="000000"/>
                </a:solidFill>
              </a:rPr>
              <a:t> </a:t>
            </a:r>
            <a:r>
              <a:rPr lang="en-US" sz="2800" dirty="0" err="1">
                <a:solidFill>
                  <a:srgbClr val="000000"/>
                </a:solidFill>
              </a:rPr>
              <a:t>metodlarga</a:t>
            </a:r>
            <a:r>
              <a:rPr lang="en-US" sz="2800" dirty="0">
                <a:solidFill>
                  <a:srgbClr val="000000"/>
                </a:solidFill>
              </a:rPr>
              <a:t> </a:t>
            </a:r>
            <a:r>
              <a:rPr lang="en-US" sz="2800" dirty="0" err="1" smtClean="0">
                <a:solidFill>
                  <a:srgbClr val="000000"/>
                </a:solidFill>
              </a:rPr>
              <a:t>kuzatish</a:t>
            </a:r>
            <a:r>
              <a:rPr lang="en-US" sz="2800" dirty="0">
                <a:solidFill>
                  <a:srgbClr val="000000"/>
                </a:solidFill>
              </a:rPr>
              <a:t> </a:t>
            </a:r>
            <a:r>
              <a:rPr lang="en-US" sz="2800" dirty="0" err="1" smtClean="0">
                <a:solidFill>
                  <a:srgbClr val="000000"/>
                </a:solidFill>
              </a:rPr>
              <a:t>illyustratsiya</a:t>
            </a:r>
            <a:r>
              <a:rPr lang="en-US" sz="2800" dirty="0">
                <a:solidFill>
                  <a:srgbClr val="000000"/>
                </a:solidFill>
              </a:rPr>
              <a:t> </a:t>
            </a:r>
            <a:r>
              <a:rPr lang="en-US" sz="2800" dirty="0" err="1" smtClean="0">
                <a:solidFill>
                  <a:srgbClr val="000000"/>
                </a:solidFill>
              </a:rPr>
              <a:t>va</a:t>
            </a:r>
            <a:r>
              <a:rPr lang="en-US" sz="2800" dirty="0" smtClean="0">
                <a:solidFill>
                  <a:srgbClr val="000000"/>
                </a:solidFill>
              </a:rPr>
              <a:t> </a:t>
            </a:r>
            <a:r>
              <a:rPr lang="en-US" sz="2800" dirty="0" err="1">
                <a:solidFill>
                  <a:srgbClr val="000000"/>
                </a:solidFill>
              </a:rPr>
              <a:t>demonstratsiya</a:t>
            </a:r>
            <a:r>
              <a:rPr lang="en-US" sz="2800" dirty="0">
                <a:solidFill>
                  <a:srgbClr val="000000"/>
                </a:solidFill>
              </a:rPr>
              <a:t> </a:t>
            </a:r>
            <a:r>
              <a:rPr lang="en-US" sz="2800" dirty="0" err="1">
                <a:solidFill>
                  <a:srgbClr val="000000"/>
                </a:solidFill>
              </a:rPr>
              <a:t>metodlari</a:t>
            </a:r>
            <a:r>
              <a:rPr lang="en-US" sz="2800" dirty="0">
                <a:solidFill>
                  <a:srgbClr val="000000"/>
                </a:solidFill>
              </a:rPr>
              <a:t> </a:t>
            </a:r>
            <a:r>
              <a:rPr lang="en-US" sz="2800" dirty="0" err="1">
                <a:solidFill>
                  <a:srgbClr val="000000"/>
                </a:solidFill>
              </a:rPr>
              <a:t>kiradi</a:t>
            </a:r>
            <a:r>
              <a:rPr lang="en-US" sz="2800" dirty="0">
                <a:solidFill>
                  <a:srgbClr val="000000"/>
                </a:solidFill>
              </a:rPr>
              <a:t>.</a:t>
            </a:r>
            <a:r>
              <a:rPr lang="it-IT" sz="2800" b="1" dirty="0">
                <a:solidFill>
                  <a:srgbClr val="000000"/>
                </a:solidFill>
              </a:rPr>
              <a:t/>
            </a:r>
            <a:br>
              <a:rPr lang="it-IT" sz="2800" b="1" dirty="0">
                <a:solidFill>
                  <a:srgbClr val="000000"/>
                </a:solidFill>
              </a:rPr>
            </a:br>
            <a:r>
              <a:rPr lang="it-IT" sz="2800" b="1" dirty="0" smtClean="0">
                <a:solidFill>
                  <a:srgbClr val="000000"/>
                </a:solidFill>
              </a:rPr>
              <a:t>Demonstratsiya </a:t>
            </a:r>
            <a:r>
              <a:rPr lang="it-IT" sz="2800" b="1" dirty="0">
                <a:solidFill>
                  <a:srgbClr val="000000"/>
                </a:solidFill>
              </a:rPr>
              <a:t>metodi </a:t>
            </a:r>
            <a:r>
              <a:rPr lang="it-IT" sz="2800" dirty="0" smtClean="0">
                <a:solidFill>
                  <a:srgbClr val="000000"/>
                </a:solidFill>
              </a:rPr>
              <a:t>ta’lim vositalari </a:t>
            </a:r>
            <a:r>
              <a:rPr lang="it-IT" sz="2800" dirty="0">
                <a:solidFill>
                  <a:srgbClr val="000000"/>
                </a:solidFill>
              </a:rPr>
              <a:t>asosida turli </a:t>
            </a:r>
            <a:r>
              <a:rPr lang="it-IT" sz="2800" dirty="0" smtClean="0">
                <a:solidFill>
                  <a:srgbClr val="000000"/>
                </a:solidFill>
              </a:rPr>
              <a:t>tasvirlarni </a:t>
            </a:r>
            <a:r>
              <a:rPr lang="en-US" sz="2800" dirty="0" err="1" smtClean="0">
                <a:solidFill>
                  <a:srgbClr val="000000"/>
                </a:solidFill>
              </a:rPr>
              <a:t>namoyish</a:t>
            </a:r>
            <a:r>
              <a:rPr lang="en-US" sz="2800" dirty="0" smtClean="0">
                <a:solidFill>
                  <a:srgbClr val="000000"/>
                </a:solidFill>
              </a:rPr>
              <a:t> </a:t>
            </a:r>
            <a:r>
              <a:rPr lang="en-US" sz="2800" dirty="0" err="1">
                <a:solidFill>
                  <a:srgbClr val="000000"/>
                </a:solidFill>
              </a:rPr>
              <a:t>qilish</a:t>
            </a:r>
            <a:r>
              <a:rPr lang="en-US" sz="2800" dirty="0">
                <a:solidFill>
                  <a:srgbClr val="000000"/>
                </a:solidFill>
              </a:rPr>
              <a:t>.</a:t>
            </a:r>
            <a:endParaRPr lang="ru-RU" sz="2800" dirty="0">
              <a:solidFill>
                <a:srgbClr val="000000"/>
              </a:solidFill>
            </a:endParaRPr>
          </a:p>
        </p:txBody>
      </p:sp>
      <p:pic>
        <p:nvPicPr>
          <p:cNvPr id="4098" name="Picture 2" descr="D:\My Documents (Maruf)\UUOOI 2017 LECTURES\LECTURES redit\605277875-180463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3465481"/>
            <a:ext cx="4176464" cy="31156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2504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2656"/>
            <a:ext cx="8305800" cy="1143000"/>
          </a:xfrm>
        </p:spPr>
        <p:txBody>
          <a:bodyPr>
            <a:normAutofit/>
          </a:bodyPr>
          <a:lstStyle/>
          <a:p>
            <a:r>
              <a:rPr lang="en-US" sz="3200" dirty="0"/>
              <a:t>4. </a:t>
            </a:r>
            <a:r>
              <a:rPr lang="en-US" sz="3200" dirty="0" err="1"/>
              <a:t>Ta’lim</a:t>
            </a:r>
            <a:r>
              <a:rPr lang="en-US" sz="3200" dirty="0"/>
              <a:t> </a:t>
            </a:r>
            <a:r>
              <a:rPr lang="en-US" sz="3200" dirty="0" err="1"/>
              <a:t>vositalari</a:t>
            </a:r>
            <a:endParaRPr lang="ru-RU" sz="3200" dirty="0"/>
          </a:p>
        </p:txBody>
      </p:sp>
      <p:sp>
        <p:nvSpPr>
          <p:cNvPr id="3" name="Заголовок 1"/>
          <p:cNvSpPr txBox="1">
            <a:spLocks/>
          </p:cNvSpPr>
          <p:nvPr/>
        </p:nvSpPr>
        <p:spPr>
          <a:xfrm>
            <a:off x="554948" y="5289511"/>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2800" b="1" dirty="0" err="1" smtClean="0">
                <a:solidFill>
                  <a:srgbClr val="000000"/>
                </a:solidFill>
              </a:rPr>
              <a:t>Oddiy</a:t>
            </a:r>
            <a:r>
              <a:rPr lang="en-US" sz="2800" b="1" dirty="0" smtClean="0">
                <a:solidFill>
                  <a:srgbClr val="000000"/>
                </a:solidFill>
              </a:rPr>
              <a:t> </a:t>
            </a:r>
            <a:r>
              <a:rPr lang="en-US" sz="2800" b="1" dirty="0" err="1">
                <a:solidFill>
                  <a:srgbClr val="000000"/>
                </a:solidFill>
              </a:rPr>
              <a:t>vositalar</a:t>
            </a:r>
            <a:r>
              <a:rPr lang="en-US" sz="2800" b="1" dirty="0">
                <a:solidFill>
                  <a:srgbClr val="000000"/>
                </a:solidFill>
              </a:rPr>
              <a:t>:</a:t>
            </a:r>
          </a:p>
          <a:p>
            <a:r>
              <a:rPr lang="en-US" sz="2800" dirty="0">
                <a:solidFill>
                  <a:srgbClr val="000000"/>
                </a:solidFill>
              </a:rPr>
              <a:t>1) </a:t>
            </a:r>
            <a:r>
              <a:rPr lang="en-US" sz="2800" dirty="0" err="1" smtClean="0">
                <a:solidFill>
                  <a:srgbClr val="000000"/>
                </a:solidFill>
              </a:rPr>
              <a:t>og’zaki</a:t>
            </a:r>
            <a:r>
              <a:rPr lang="en-US" sz="2800" dirty="0" smtClean="0">
                <a:solidFill>
                  <a:srgbClr val="000000"/>
                </a:solidFill>
              </a:rPr>
              <a:t> </a:t>
            </a:r>
            <a:r>
              <a:rPr lang="en-US" sz="2800" dirty="0" err="1" smtClean="0">
                <a:solidFill>
                  <a:srgbClr val="000000"/>
                </a:solidFill>
              </a:rPr>
              <a:t>vositalar</a:t>
            </a:r>
            <a:r>
              <a:rPr lang="en-US" sz="2800" dirty="0">
                <a:solidFill>
                  <a:srgbClr val="000000"/>
                </a:solidFill>
              </a:rPr>
              <a:t>: </a:t>
            </a:r>
            <a:r>
              <a:rPr lang="en-US" sz="2800" dirty="0" err="1">
                <a:solidFill>
                  <a:srgbClr val="000000"/>
                </a:solidFill>
              </a:rPr>
              <a:t>darslik</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boshqa</a:t>
            </a:r>
            <a:r>
              <a:rPr lang="en-US" sz="2800" dirty="0">
                <a:solidFill>
                  <a:srgbClr val="000000"/>
                </a:solidFill>
              </a:rPr>
              <a:t> </a:t>
            </a:r>
            <a:r>
              <a:rPr lang="en-US" sz="2800" dirty="0" err="1">
                <a:solidFill>
                  <a:srgbClr val="000000"/>
                </a:solidFill>
              </a:rPr>
              <a:t>matnlar</a:t>
            </a:r>
            <a:r>
              <a:rPr lang="en-US" sz="2800" dirty="0">
                <a:solidFill>
                  <a:srgbClr val="000000"/>
                </a:solidFill>
              </a:rPr>
              <a:t>;</a:t>
            </a:r>
          </a:p>
          <a:p>
            <a:r>
              <a:rPr lang="pt-BR" sz="2800" dirty="0">
                <a:solidFill>
                  <a:srgbClr val="000000"/>
                </a:solidFill>
              </a:rPr>
              <a:t>2) oddiy </a:t>
            </a:r>
            <a:r>
              <a:rPr lang="pt-BR" sz="2800" dirty="0" smtClean="0">
                <a:solidFill>
                  <a:srgbClr val="000000"/>
                </a:solidFill>
              </a:rPr>
              <a:t>ko’rish vositalari</a:t>
            </a:r>
            <a:r>
              <a:rPr lang="pt-BR" sz="2800" dirty="0">
                <a:solidFill>
                  <a:srgbClr val="000000"/>
                </a:solidFill>
              </a:rPr>
              <a:t>: real predmetlar, modellar, rasmlar</a:t>
            </a:r>
            <a:r>
              <a:rPr lang="pt-BR" sz="2800" dirty="0" smtClean="0">
                <a:solidFill>
                  <a:srgbClr val="000000"/>
                </a:solidFill>
              </a:rPr>
              <a:t>.</a:t>
            </a:r>
          </a:p>
          <a:p>
            <a:r>
              <a:rPr lang="en-US" sz="2800" b="1" dirty="0" err="1">
                <a:solidFill>
                  <a:srgbClr val="000000"/>
                </a:solidFill>
              </a:rPr>
              <a:t>Murakkab</a:t>
            </a:r>
            <a:r>
              <a:rPr lang="en-US" sz="2800" b="1" dirty="0">
                <a:solidFill>
                  <a:srgbClr val="000000"/>
                </a:solidFill>
              </a:rPr>
              <a:t> </a:t>
            </a:r>
            <a:r>
              <a:rPr lang="en-US" sz="2800" b="1" dirty="0" err="1">
                <a:solidFill>
                  <a:srgbClr val="000000"/>
                </a:solidFill>
              </a:rPr>
              <a:t>vositalar</a:t>
            </a:r>
            <a:r>
              <a:rPr lang="en-US" sz="2800" b="1" dirty="0">
                <a:solidFill>
                  <a:srgbClr val="000000"/>
                </a:solidFill>
              </a:rPr>
              <a:t>:</a:t>
            </a:r>
          </a:p>
          <a:p>
            <a:pPr marL="514350" indent="-514350">
              <a:buAutoNum type="arabicParenR"/>
            </a:pPr>
            <a:r>
              <a:rPr lang="pt-BR" sz="2800" dirty="0" smtClean="0">
                <a:solidFill>
                  <a:srgbClr val="000000"/>
                </a:solidFill>
              </a:rPr>
              <a:t>mexanik ko’rish vositalari</a:t>
            </a:r>
            <a:r>
              <a:rPr lang="pt-BR" sz="2800" dirty="0">
                <a:solidFill>
                  <a:srgbClr val="000000"/>
                </a:solidFill>
              </a:rPr>
              <a:t>: kodoskop, </a:t>
            </a:r>
            <a:r>
              <a:rPr lang="pt-BR" sz="2800" dirty="0" smtClean="0">
                <a:solidFill>
                  <a:srgbClr val="000000"/>
                </a:solidFill>
              </a:rPr>
              <a:t>diaproyektor</a:t>
            </a:r>
            <a:endParaRPr lang="en-US" sz="2800" dirty="0" smtClean="0">
              <a:solidFill>
                <a:srgbClr val="000000"/>
              </a:solidFill>
            </a:endParaRPr>
          </a:p>
          <a:p>
            <a:r>
              <a:rPr lang="it-IT" sz="2800" dirty="0">
                <a:solidFill>
                  <a:srgbClr val="000000"/>
                </a:solidFill>
              </a:rPr>
              <a:t>2) eshitish vositalari: proigrivatel, magnitofon, radio;</a:t>
            </a:r>
          </a:p>
          <a:p>
            <a:r>
              <a:rPr lang="en-US" sz="2800" dirty="0">
                <a:solidFill>
                  <a:srgbClr val="000000"/>
                </a:solidFill>
              </a:rPr>
              <a:t>3) </a:t>
            </a:r>
            <a:r>
              <a:rPr lang="en-US" sz="2800" dirty="0" err="1">
                <a:solidFill>
                  <a:srgbClr val="000000"/>
                </a:solidFill>
              </a:rPr>
              <a:t>audiovizual</a:t>
            </a:r>
            <a:r>
              <a:rPr lang="en-US" sz="2800" dirty="0">
                <a:solidFill>
                  <a:srgbClr val="000000"/>
                </a:solidFill>
              </a:rPr>
              <a:t> (</a:t>
            </a:r>
            <a:r>
              <a:rPr lang="en-US" sz="2800" dirty="0" err="1">
                <a:solidFill>
                  <a:srgbClr val="000000"/>
                </a:solidFill>
              </a:rPr>
              <a:t>ko'rish-eshitish</a:t>
            </a:r>
            <a:r>
              <a:rPr lang="en-US" sz="2800" dirty="0">
                <a:solidFill>
                  <a:srgbClr val="000000"/>
                </a:solidFill>
              </a:rPr>
              <a:t>): </a:t>
            </a:r>
            <a:r>
              <a:rPr lang="en-US" sz="2800" dirty="0" err="1">
                <a:solidFill>
                  <a:srgbClr val="000000"/>
                </a:solidFill>
              </a:rPr>
              <a:t>ovozli</a:t>
            </a:r>
            <a:r>
              <a:rPr lang="en-US" sz="2800" dirty="0">
                <a:solidFill>
                  <a:srgbClr val="000000"/>
                </a:solidFill>
              </a:rPr>
              <a:t> film, TV, video;</a:t>
            </a:r>
          </a:p>
          <a:p>
            <a:r>
              <a:rPr lang="en-US" sz="2800" dirty="0">
                <a:solidFill>
                  <a:srgbClr val="000000"/>
                </a:solidFill>
              </a:rPr>
              <a:t>4)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jarayonini</a:t>
            </a:r>
            <a:r>
              <a:rPr lang="en-US" sz="2800" dirty="0" smtClean="0">
                <a:solidFill>
                  <a:srgbClr val="000000"/>
                </a:solidFill>
              </a:rPr>
              <a:t> </a:t>
            </a:r>
            <a:r>
              <a:rPr lang="en-US" sz="2800" dirty="0" err="1">
                <a:solidFill>
                  <a:srgbClr val="000000"/>
                </a:solidFill>
              </a:rPr>
              <a:t>avtomatlashtiruvchi</a:t>
            </a:r>
            <a:r>
              <a:rPr lang="en-US" sz="2800" dirty="0">
                <a:solidFill>
                  <a:srgbClr val="000000"/>
                </a:solidFill>
              </a:rPr>
              <a:t> </a:t>
            </a:r>
            <a:r>
              <a:rPr lang="en-US" sz="2800" dirty="0" err="1" smtClean="0">
                <a:solidFill>
                  <a:srgbClr val="000000"/>
                </a:solidFill>
              </a:rPr>
              <a:t>vositalar</a:t>
            </a:r>
            <a:r>
              <a:rPr lang="en-US" sz="2800" dirty="0" smtClean="0">
                <a:solidFill>
                  <a:srgbClr val="000000"/>
                </a:solidFill>
              </a:rPr>
              <a:t>: </a:t>
            </a:r>
            <a:r>
              <a:rPr lang="en-US" sz="2800" dirty="0" err="1" smtClean="0">
                <a:solidFill>
                  <a:srgbClr val="000000"/>
                </a:solidFill>
              </a:rPr>
              <a:t>multimediali</a:t>
            </a:r>
            <a:r>
              <a:rPr lang="en-US" sz="2800" dirty="0">
                <a:solidFill>
                  <a:srgbClr val="000000"/>
                </a:solidFill>
              </a:rPr>
              <a:t> </a:t>
            </a:r>
            <a:r>
              <a:rPr lang="en-US" sz="2800" dirty="0" err="1" smtClean="0">
                <a:solidFill>
                  <a:srgbClr val="000000"/>
                </a:solidFill>
              </a:rPr>
              <a:t>kabinetlar</a:t>
            </a:r>
            <a:r>
              <a:rPr lang="en-US" sz="2800" dirty="0">
                <a:solidFill>
                  <a:srgbClr val="000000"/>
                </a:solidFill>
              </a:rPr>
              <a:t>, </a:t>
            </a:r>
            <a:r>
              <a:rPr lang="en-US" sz="2800" dirty="0" err="1">
                <a:solidFill>
                  <a:srgbClr val="000000"/>
                </a:solidFill>
              </a:rPr>
              <a:t>kompyuterlar</a:t>
            </a:r>
            <a:r>
              <a:rPr lang="en-US" sz="2800" dirty="0">
                <a:solidFill>
                  <a:srgbClr val="000000"/>
                </a:solidFill>
              </a:rPr>
              <a:t>, </a:t>
            </a:r>
            <a:r>
              <a:rPr lang="en-US" sz="2800" dirty="0" err="1">
                <a:solidFill>
                  <a:srgbClr val="000000"/>
                </a:solidFill>
              </a:rPr>
              <a:t>axborot</a:t>
            </a:r>
            <a:r>
              <a:rPr lang="en-US" sz="2800" dirty="0">
                <a:solidFill>
                  <a:srgbClr val="000000"/>
                </a:solidFill>
              </a:rPr>
              <a:t> </a:t>
            </a:r>
            <a:r>
              <a:rPr lang="en-US" sz="2800" dirty="0" err="1">
                <a:solidFill>
                  <a:srgbClr val="000000"/>
                </a:solidFill>
              </a:rPr>
              <a:t>tizimlari</a:t>
            </a:r>
            <a:r>
              <a:rPr lang="en-US" sz="2800" dirty="0">
                <a:solidFill>
                  <a:srgbClr val="000000"/>
                </a:solidFill>
              </a:rPr>
              <a:t>, </a:t>
            </a:r>
            <a:r>
              <a:rPr lang="en-US" sz="2800" dirty="0" err="1">
                <a:solidFill>
                  <a:srgbClr val="000000"/>
                </a:solidFill>
              </a:rPr>
              <a:t>telekommunikatsiya</a:t>
            </a:r>
            <a:r>
              <a:rPr lang="en-US" sz="2800" dirty="0">
                <a:solidFill>
                  <a:srgbClr val="000000"/>
                </a:solidFill>
              </a:rPr>
              <a:t> </a:t>
            </a:r>
            <a:r>
              <a:rPr lang="en-US" sz="2800" dirty="0" err="1">
                <a:solidFill>
                  <a:srgbClr val="000000"/>
                </a:solidFill>
              </a:rPr>
              <a:t>tarmog'i</a:t>
            </a:r>
            <a:r>
              <a:rPr lang="en-US" sz="2800" dirty="0">
                <a:solidFill>
                  <a:srgbClr val="000000"/>
                </a:solidFill>
              </a:rPr>
              <a:t>.</a:t>
            </a:r>
            <a:endParaRPr lang="pt-BR" sz="2800" dirty="0" smtClean="0">
              <a:solidFill>
                <a:srgbClr val="000000"/>
              </a:solidFill>
            </a:endParaRPr>
          </a:p>
        </p:txBody>
      </p:sp>
    </p:spTree>
    <p:extLst>
      <p:ext uri="{BB962C8B-B14F-4D97-AF65-F5344CB8AC3E}">
        <p14:creationId xmlns:p14="http://schemas.microsoft.com/office/powerpoint/2010/main" val="1273286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9100" y="260648"/>
            <a:ext cx="8305800" cy="1143000"/>
          </a:xfrm>
        </p:spPr>
        <p:txBody>
          <a:bodyPr>
            <a:noAutofit/>
          </a:bodyPr>
          <a:lstStyle/>
          <a:p>
            <a:r>
              <a:rPr lang="en-US" sz="3200" dirty="0"/>
              <a:t>5. </a:t>
            </a:r>
            <a:r>
              <a:rPr lang="en-US" sz="3200" dirty="0" err="1"/>
              <a:t>Ta’lim</a:t>
            </a:r>
            <a:r>
              <a:rPr lang="en-US" sz="3200" dirty="0"/>
              <a:t> </a:t>
            </a:r>
            <a:r>
              <a:rPr lang="en-US" sz="3200" dirty="0" err="1"/>
              <a:t>metodlari</a:t>
            </a:r>
            <a:r>
              <a:rPr lang="en-US" sz="3200" dirty="0"/>
              <a:t> </a:t>
            </a:r>
            <a:r>
              <a:rPr lang="en-US" sz="3200" dirty="0" err="1"/>
              <a:t>va</a:t>
            </a:r>
            <a:r>
              <a:rPr lang="en-US" sz="3200" dirty="0"/>
              <a:t> </a:t>
            </a:r>
            <a:r>
              <a:rPr lang="en-US" sz="3200" dirty="0" err="1"/>
              <a:t>vositalarini</a:t>
            </a:r>
            <a:r>
              <a:rPr lang="en-US" sz="3200" dirty="0"/>
              <a:t> </a:t>
            </a:r>
            <a:r>
              <a:rPr lang="en-US" sz="3200" dirty="0" err="1"/>
              <a:t>tanlash</a:t>
            </a:r>
            <a:r>
              <a:rPr lang="en-US" sz="3200" dirty="0"/>
              <a:t>.</a:t>
            </a:r>
            <a:endParaRPr lang="ru-RU" sz="2800" dirty="0"/>
          </a:p>
        </p:txBody>
      </p:sp>
      <p:pic>
        <p:nvPicPr>
          <p:cNvPr id="5122" name="Picture 2" descr="D:\My Documents (Maruf)\UUOOI 2017 LECTURES\LECTURES redit\AAEAAQAAAAAAAA2aAAAAJDc2YzIzNjQ0LWFhNDQtNDU2Zi1iYTJkLTZmY2I3MzY5NGQ1Nw.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14600"/>
            <a:ext cx="9144000" cy="43434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305800" y="1556792"/>
            <a:ext cx="8529194" cy="1938992"/>
          </a:xfrm>
          <a:prstGeom prst="rect">
            <a:avLst/>
          </a:prstGeom>
        </p:spPr>
        <p:txBody>
          <a:bodyPr wrap="none">
            <a:spAutoFit/>
          </a:bodyPr>
          <a:lstStyle/>
          <a:p>
            <a:r>
              <a:rPr lang="en-US" sz="2400" dirty="0" err="1" smtClean="0">
                <a:solidFill>
                  <a:srgbClr val="000000"/>
                </a:solidFill>
                <a:latin typeface="+mj-lt"/>
              </a:rPr>
              <a:t>Ta’lim</a:t>
            </a:r>
            <a:r>
              <a:rPr lang="en-US" sz="2400" dirty="0" smtClean="0">
                <a:solidFill>
                  <a:srgbClr val="000000"/>
                </a:solidFill>
                <a:latin typeface="+mj-lt"/>
              </a:rPr>
              <a:t> </a:t>
            </a:r>
            <a:r>
              <a:rPr lang="en-US" sz="2400" dirty="0" err="1">
                <a:solidFill>
                  <a:srgbClr val="000000"/>
                </a:solidFill>
                <a:latin typeface="+mj-lt"/>
              </a:rPr>
              <a:t>jarayonida</a:t>
            </a:r>
            <a:r>
              <a:rPr lang="en-US" sz="2400" dirty="0">
                <a:solidFill>
                  <a:srgbClr val="000000"/>
                </a:solidFill>
                <a:latin typeface="+mj-lt"/>
              </a:rPr>
              <a:t> </a:t>
            </a:r>
            <a:r>
              <a:rPr lang="en-US" sz="2400" dirty="0" err="1">
                <a:solidFill>
                  <a:srgbClr val="000000"/>
                </a:solidFill>
                <a:latin typeface="+mj-lt"/>
              </a:rPr>
              <a:t>o'qitish</a:t>
            </a:r>
            <a:r>
              <a:rPr lang="en-US" sz="2400" dirty="0">
                <a:solidFill>
                  <a:srgbClr val="000000"/>
                </a:solidFill>
                <a:latin typeface="+mj-lt"/>
              </a:rPr>
              <a:t> </a:t>
            </a:r>
            <a:r>
              <a:rPr lang="en-US" sz="2400" dirty="0" err="1">
                <a:solidFill>
                  <a:srgbClr val="000000"/>
                </a:solidFill>
                <a:latin typeface="+mj-lt"/>
              </a:rPr>
              <a:t>metodlarini</a:t>
            </a:r>
            <a:r>
              <a:rPr lang="en-US" sz="2400" dirty="0">
                <a:solidFill>
                  <a:srgbClr val="000000"/>
                </a:solidFill>
                <a:latin typeface="+mj-lt"/>
              </a:rPr>
              <a:t> </a:t>
            </a:r>
            <a:r>
              <a:rPr lang="en-US" sz="2400" dirty="0" err="1">
                <a:solidFill>
                  <a:srgbClr val="000000"/>
                </a:solidFill>
                <a:latin typeface="+mj-lt"/>
              </a:rPr>
              <a:t>va</a:t>
            </a:r>
            <a:r>
              <a:rPr lang="en-US" sz="2400" dirty="0">
                <a:solidFill>
                  <a:srgbClr val="000000"/>
                </a:solidFill>
                <a:latin typeface="+mj-lt"/>
              </a:rPr>
              <a:t> </a:t>
            </a:r>
            <a:r>
              <a:rPr lang="en-US" sz="2400" dirty="0" err="1">
                <a:solidFill>
                  <a:srgbClr val="000000"/>
                </a:solidFill>
                <a:latin typeface="+mj-lt"/>
              </a:rPr>
              <a:t>vositalarini</a:t>
            </a:r>
            <a:r>
              <a:rPr lang="en-US" sz="2400" dirty="0">
                <a:solidFill>
                  <a:srgbClr val="000000"/>
                </a:solidFill>
                <a:latin typeface="+mj-lt"/>
              </a:rPr>
              <a:t> </a:t>
            </a:r>
            <a:r>
              <a:rPr lang="en-US" sz="2400" dirty="0" err="1">
                <a:solidFill>
                  <a:srgbClr val="000000"/>
                </a:solidFill>
                <a:latin typeface="+mj-lt"/>
              </a:rPr>
              <a:t>tanlash</a:t>
            </a:r>
            <a:r>
              <a:rPr lang="en-US" sz="2400" dirty="0">
                <a:solidFill>
                  <a:srgbClr val="000000"/>
                </a:solidFill>
                <a:latin typeface="+mj-lt"/>
              </a:rPr>
              <a:t> </a:t>
            </a:r>
            <a:r>
              <a:rPr lang="en-US" sz="2400" dirty="0" err="1">
                <a:solidFill>
                  <a:srgbClr val="000000"/>
                </a:solidFill>
                <a:latin typeface="+mj-lt"/>
              </a:rPr>
              <a:t>ko'plab</a:t>
            </a:r>
            <a:endParaRPr lang="en-US" sz="2400" dirty="0">
              <a:solidFill>
                <a:srgbClr val="000000"/>
              </a:solidFill>
              <a:latin typeface="+mj-lt"/>
            </a:endParaRPr>
          </a:p>
          <a:p>
            <a:r>
              <a:rPr lang="en-US" sz="2400" dirty="0" err="1">
                <a:solidFill>
                  <a:srgbClr val="000000"/>
                </a:solidFill>
                <a:latin typeface="+mj-lt"/>
              </a:rPr>
              <a:t>obyektiv</a:t>
            </a:r>
            <a:r>
              <a:rPr lang="en-US" sz="2400" dirty="0">
                <a:solidFill>
                  <a:srgbClr val="000000"/>
                </a:solidFill>
                <a:latin typeface="+mj-lt"/>
              </a:rPr>
              <a:t> </a:t>
            </a:r>
            <a:r>
              <a:rPr lang="en-US" sz="2400" dirty="0" err="1">
                <a:solidFill>
                  <a:srgbClr val="000000"/>
                </a:solidFill>
                <a:latin typeface="+mj-lt"/>
              </a:rPr>
              <a:t>va</a:t>
            </a:r>
            <a:r>
              <a:rPr lang="en-US" sz="2400" dirty="0">
                <a:solidFill>
                  <a:srgbClr val="000000"/>
                </a:solidFill>
                <a:latin typeface="+mj-lt"/>
              </a:rPr>
              <a:t> </a:t>
            </a:r>
            <a:r>
              <a:rPr lang="en-US" sz="2400" dirty="0" err="1">
                <a:solidFill>
                  <a:srgbClr val="000000"/>
                </a:solidFill>
                <a:latin typeface="+mj-lt"/>
              </a:rPr>
              <a:t>subyektiv</a:t>
            </a:r>
            <a:r>
              <a:rPr lang="en-US" sz="2400" dirty="0">
                <a:solidFill>
                  <a:srgbClr val="000000"/>
                </a:solidFill>
                <a:latin typeface="+mj-lt"/>
              </a:rPr>
              <a:t> </a:t>
            </a:r>
            <a:r>
              <a:rPr lang="en-US" sz="2400" dirty="0" err="1">
                <a:solidFill>
                  <a:srgbClr val="000000"/>
                </a:solidFill>
                <a:latin typeface="+mj-lt"/>
              </a:rPr>
              <a:t>omillarga</a:t>
            </a:r>
            <a:r>
              <a:rPr lang="en-US" sz="2400" dirty="0">
                <a:solidFill>
                  <a:srgbClr val="000000"/>
                </a:solidFill>
                <a:latin typeface="+mj-lt"/>
              </a:rPr>
              <a:t> </a:t>
            </a:r>
            <a:r>
              <a:rPr lang="en-US" sz="2400" dirty="0" err="1" smtClean="0">
                <a:solidFill>
                  <a:srgbClr val="000000"/>
                </a:solidFill>
                <a:latin typeface="+mj-lt"/>
              </a:rPr>
              <a:t>bog'liq</a:t>
            </a:r>
            <a:r>
              <a:rPr lang="en-US" sz="2400" dirty="0" smtClean="0">
                <a:solidFill>
                  <a:srgbClr val="000000"/>
                </a:solidFill>
                <a:latin typeface="+mj-lt"/>
              </a:rPr>
              <a:t>.</a:t>
            </a:r>
          </a:p>
          <a:p>
            <a:endParaRPr lang="en-US" sz="2400" dirty="0" smtClean="0">
              <a:solidFill>
                <a:srgbClr val="000000"/>
              </a:solidFill>
              <a:latin typeface="+mj-lt"/>
            </a:endParaRPr>
          </a:p>
          <a:p>
            <a:r>
              <a:rPr lang="pt-BR" sz="2400" dirty="0" smtClean="0">
                <a:solidFill>
                  <a:srgbClr val="000000"/>
                </a:solidFill>
                <a:latin typeface="+mj-lt"/>
              </a:rPr>
              <a:t>-ta’lim qonuniyatlariga </a:t>
            </a:r>
            <a:r>
              <a:rPr lang="pt-BR" sz="2400" dirty="0">
                <a:solidFill>
                  <a:srgbClr val="000000"/>
                </a:solidFill>
                <a:latin typeface="+mj-lt"/>
              </a:rPr>
              <a:t>va prinsiplariga;</a:t>
            </a:r>
          </a:p>
          <a:p>
            <a:r>
              <a:rPr lang="pt-BR" sz="2400" dirty="0" smtClean="0">
                <a:solidFill>
                  <a:srgbClr val="000000"/>
                </a:solidFill>
                <a:latin typeface="+mj-lt"/>
              </a:rPr>
              <a:t>-insonni rivojlanishi </a:t>
            </a:r>
            <a:r>
              <a:rPr lang="pt-BR" sz="2400" dirty="0">
                <a:solidFill>
                  <a:srgbClr val="000000"/>
                </a:solidFill>
                <a:latin typeface="+mj-lt"/>
              </a:rPr>
              <a:t>, tarbiyasi </a:t>
            </a:r>
            <a:r>
              <a:rPr lang="pt-BR" sz="2400" dirty="0" smtClean="0">
                <a:solidFill>
                  <a:srgbClr val="000000"/>
                </a:solidFill>
                <a:latin typeface="+mj-lt"/>
              </a:rPr>
              <a:t>va ta’limi maqsadiga</a:t>
            </a:r>
            <a:r>
              <a:rPr lang="pt-BR" sz="2400" dirty="0">
                <a:solidFill>
                  <a:srgbClr val="000000"/>
                </a:solidFill>
                <a:latin typeface="+mj-lt"/>
              </a:rPr>
              <a:t>;</a:t>
            </a:r>
            <a:endParaRPr lang="ru-RU" sz="2400" dirty="0">
              <a:solidFill>
                <a:srgbClr val="000000"/>
              </a:solidFill>
              <a:latin typeface="+mj-lt"/>
            </a:endParaRPr>
          </a:p>
        </p:txBody>
      </p:sp>
    </p:spTree>
    <p:extLst>
      <p:ext uri="{BB962C8B-B14F-4D97-AF65-F5344CB8AC3E}">
        <p14:creationId xmlns:p14="http://schemas.microsoft.com/office/powerpoint/2010/main" val="1363850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581128"/>
            <a:ext cx="8305800" cy="1143000"/>
          </a:xfrm>
        </p:spPr>
        <p:txBody>
          <a:bodyPr>
            <a:noAutofit/>
          </a:bodyPr>
          <a:lstStyle/>
          <a:p>
            <a:r>
              <a:rPr lang="de-DE" sz="2400" i="1" dirty="0" err="1" smtClean="0">
                <a:solidFill>
                  <a:srgbClr val="000000"/>
                </a:solidFill>
              </a:rPr>
              <a:t>Ta‘lim</a:t>
            </a:r>
            <a:r>
              <a:rPr lang="de-DE" sz="2400" i="1" dirty="0" smtClean="0">
                <a:solidFill>
                  <a:srgbClr val="000000"/>
                </a:solidFill>
              </a:rPr>
              <a:t> </a:t>
            </a:r>
            <a:r>
              <a:rPr lang="de-DE" sz="2400" i="1" dirty="0" err="1" smtClean="0">
                <a:solidFill>
                  <a:srgbClr val="000000"/>
                </a:solidFill>
              </a:rPr>
              <a:t>metodlarini</a:t>
            </a:r>
            <a:r>
              <a:rPr lang="de-DE" sz="2400" i="1" dirty="0" smtClean="0">
                <a:solidFill>
                  <a:srgbClr val="000000"/>
                </a:solidFill>
              </a:rPr>
              <a:t> </a:t>
            </a:r>
            <a:r>
              <a:rPr lang="de-DE" sz="2400" i="1" dirty="0" err="1">
                <a:solidFill>
                  <a:srgbClr val="000000"/>
                </a:solidFill>
              </a:rPr>
              <a:t>tanlash</a:t>
            </a:r>
            <a:r>
              <a:rPr lang="de-DE" sz="2400" i="1" dirty="0">
                <a:solidFill>
                  <a:srgbClr val="000000"/>
                </a:solidFill>
              </a:rPr>
              <a:t>:</a:t>
            </a:r>
            <a:r>
              <a:rPr lang="de-DE" sz="2400" dirty="0">
                <a:solidFill>
                  <a:srgbClr val="000000"/>
                </a:solidFill>
              </a:rPr>
              <a:t/>
            </a:r>
            <a:br>
              <a:rPr lang="de-DE" sz="2400" dirty="0">
                <a:solidFill>
                  <a:srgbClr val="000000"/>
                </a:solidFill>
              </a:rPr>
            </a:br>
            <a:r>
              <a:rPr lang="en-US" sz="2400" dirty="0">
                <a:solidFill>
                  <a:srgbClr val="000000"/>
                </a:solidFill>
              </a:rPr>
              <a:t>— </a:t>
            </a:r>
            <a:r>
              <a:rPr lang="en-US" sz="2400" dirty="0" err="1">
                <a:solidFill>
                  <a:srgbClr val="000000"/>
                </a:solidFill>
              </a:rPr>
              <a:t>o'quvchilarni</a:t>
            </a:r>
            <a:r>
              <a:rPr lang="en-US" sz="2400" dirty="0">
                <a:solidFill>
                  <a:srgbClr val="000000"/>
                </a:solidFill>
              </a:rPr>
              <a:t> </a:t>
            </a:r>
            <a:r>
              <a:rPr lang="en-US" sz="2400" dirty="0" err="1">
                <a:solidFill>
                  <a:srgbClr val="000000"/>
                </a:solidFill>
              </a:rPr>
              <a:t>tarbiyalash</a:t>
            </a:r>
            <a:r>
              <a:rPr lang="en-US" sz="2400" dirty="0">
                <a:solidFill>
                  <a:srgbClr val="000000"/>
                </a:solidFill>
              </a:rPr>
              <a:t>, </a:t>
            </a:r>
            <a:r>
              <a:rPr lang="en-US" sz="2400" dirty="0" err="1">
                <a:solidFill>
                  <a:srgbClr val="000000"/>
                </a:solidFill>
              </a:rPr>
              <a:t>rivojlantirish</a:t>
            </a:r>
            <a:r>
              <a:rPr lang="en-US" sz="2400" dirty="0">
                <a:solidFill>
                  <a:srgbClr val="000000"/>
                </a:solidFill>
              </a:rPr>
              <a:t>, </a:t>
            </a:r>
            <a:r>
              <a:rPr lang="en-US" sz="2400" dirty="0" err="1" smtClean="0">
                <a:solidFill>
                  <a:srgbClr val="000000"/>
                </a:solidFill>
              </a:rPr>
              <a:t>ta’lim</a:t>
            </a:r>
            <a:r>
              <a:rPr lang="en-US" sz="2400" dirty="0" smtClean="0">
                <a:solidFill>
                  <a:srgbClr val="000000"/>
                </a:solidFill>
              </a:rPr>
              <a:t> </a:t>
            </a:r>
            <a:r>
              <a:rPr lang="en-US" sz="2400" dirty="0" err="1" smtClean="0">
                <a:solidFill>
                  <a:srgbClr val="000000"/>
                </a:solidFill>
              </a:rPr>
              <a:t>berish</a:t>
            </a:r>
            <a:r>
              <a:rPr lang="en-US" sz="2400" dirty="0">
                <a:solidFill>
                  <a:srgbClr val="000000"/>
                </a:solidFill>
              </a:rPr>
              <a:t>, </a:t>
            </a:r>
            <a:r>
              <a:rPr lang="en-US" sz="2400" dirty="0" err="1" smtClean="0">
                <a:solidFill>
                  <a:srgbClr val="000000"/>
                </a:solidFill>
              </a:rPr>
              <a:t>ma'lumotli</a:t>
            </a:r>
            <a:r>
              <a:rPr lang="en-US" sz="2400" dirty="0">
                <a:solidFill>
                  <a:srgbClr val="000000"/>
                </a:solidFill>
              </a:rPr>
              <a:t> </a:t>
            </a:r>
            <a:r>
              <a:rPr lang="en-US" sz="2400" dirty="0" err="1" smtClean="0">
                <a:solidFill>
                  <a:srgbClr val="000000"/>
                </a:solidFill>
              </a:rPr>
              <a:t>qilish</a:t>
            </a:r>
            <a:r>
              <a:rPr lang="en-US" sz="2400" dirty="0" smtClean="0">
                <a:solidFill>
                  <a:srgbClr val="000000"/>
                </a:solidFill>
              </a:rPr>
              <a:t> </a:t>
            </a:r>
            <a:r>
              <a:rPr lang="en-US" sz="2400" dirty="0" err="1">
                <a:solidFill>
                  <a:srgbClr val="000000"/>
                </a:solidFill>
              </a:rPr>
              <a:t>umumiy</a:t>
            </a:r>
            <a:r>
              <a:rPr lang="en-US" sz="2400" dirty="0">
                <a:solidFill>
                  <a:srgbClr val="000000"/>
                </a:solidFill>
              </a:rPr>
              <a:t> </a:t>
            </a:r>
            <a:r>
              <a:rPr lang="en-US" sz="2400" dirty="0" err="1">
                <a:solidFill>
                  <a:srgbClr val="000000"/>
                </a:solidFill>
              </a:rPr>
              <a:t>maqsadlariga</a:t>
            </a:r>
            <a:r>
              <a:rPr lang="en-US" sz="2400" dirty="0">
                <a:solidFill>
                  <a:srgbClr val="000000"/>
                </a:solidFill>
              </a:rPr>
              <a:t>;</a:t>
            </a:r>
            <a:br>
              <a:rPr lang="en-US" sz="2400" dirty="0">
                <a:solidFill>
                  <a:srgbClr val="000000"/>
                </a:solidFill>
              </a:rPr>
            </a:br>
            <a:r>
              <a:rPr lang="en-US" sz="2400" dirty="0">
                <a:solidFill>
                  <a:srgbClr val="000000"/>
                </a:solidFill>
              </a:rPr>
              <a:t>— </a:t>
            </a:r>
            <a:r>
              <a:rPr lang="en-US" sz="2400" dirty="0" err="1">
                <a:solidFill>
                  <a:srgbClr val="000000"/>
                </a:solidFill>
              </a:rPr>
              <a:t>o'quv</a:t>
            </a:r>
            <a:r>
              <a:rPr lang="en-US" sz="2400" dirty="0">
                <a:solidFill>
                  <a:srgbClr val="000000"/>
                </a:solidFill>
              </a:rPr>
              <a:t> </a:t>
            </a:r>
            <a:r>
              <a:rPr lang="en-US" sz="2400" dirty="0" err="1">
                <a:solidFill>
                  <a:srgbClr val="000000"/>
                </a:solidFill>
              </a:rPr>
              <a:t>predmeti</a:t>
            </a:r>
            <a:r>
              <a:rPr lang="en-US" sz="2400" dirty="0">
                <a:solidFill>
                  <a:srgbClr val="000000"/>
                </a:solidFill>
              </a:rPr>
              <a:t> </a:t>
            </a:r>
            <a:r>
              <a:rPr lang="en-US" sz="2400" dirty="0" err="1">
                <a:solidFill>
                  <a:srgbClr val="000000"/>
                </a:solidFill>
              </a:rPr>
              <a:t>va</a:t>
            </a:r>
            <a:r>
              <a:rPr lang="en-US" sz="2400" dirty="0">
                <a:solidFill>
                  <a:srgbClr val="000000"/>
                </a:solidFill>
              </a:rPr>
              <a:t> </a:t>
            </a:r>
            <a:r>
              <a:rPr lang="en-US" sz="2400" dirty="0" err="1">
                <a:solidFill>
                  <a:srgbClr val="000000"/>
                </a:solidFill>
              </a:rPr>
              <a:t>mavzu</a:t>
            </a:r>
            <a:r>
              <a:rPr lang="en-US" sz="2400" dirty="0">
                <a:solidFill>
                  <a:srgbClr val="000000"/>
                </a:solidFill>
              </a:rPr>
              <a:t> </a:t>
            </a:r>
            <a:r>
              <a:rPr lang="en-US" sz="2400" dirty="0" err="1">
                <a:solidFill>
                  <a:srgbClr val="000000"/>
                </a:solidFill>
              </a:rPr>
              <a:t>mazmuniga</a:t>
            </a:r>
            <a:r>
              <a:rPr lang="en-US" sz="2400" dirty="0">
                <a:solidFill>
                  <a:srgbClr val="000000"/>
                </a:solidFill>
              </a:rPr>
              <a:t>:</a:t>
            </a:r>
            <a:br>
              <a:rPr lang="en-US" sz="2400" dirty="0">
                <a:solidFill>
                  <a:srgbClr val="000000"/>
                </a:solidFill>
              </a:rPr>
            </a:br>
            <a:r>
              <a:rPr lang="en-US" sz="2400" dirty="0">
                <a:solidFill>
                  <a:srgbClr val="000000"/>
                </a:solidFill>
              </a:rPr>
              <a:t>— </a:t>
            </a:r>
            <a:r>
              <a:rPr lang="en-US" sz="2400" dirty="0" err="1">
                <a:solidFill>
                  <a:srgbClr val="000000"/>
                </a:solidFill>
              </a:rPr>
              <a:t>aniq</a:t>
            </a:r>
            <a:r>
              <a:rPr lang="en-US" sz="2400" dirty="0">
                <a:solidFill>
                  <a:srgbClr val="000000"/>
                </a:solidFill>
              </a:rPr>
              <a:t> </a:t>
            </a:r>
            <a:r>
              <a:rPr lang="en-US" sz="2400" dirty="0" err="1">
                <a:solidFill>
                  <a:srgbClr val="000000"/>
                </a:solidFill>
              </a:rPr>
              <a:t>o'quv</a:t>
            </a:r>
            <a:r>
              <a:rPr lang="en-US" sz="2400" dirty="0">
                <a:solidFill>
                  <a:srgbClr val="000000"/>
                </a:solidFill>
              </a:rPr>
              <a:t> </a:t>
            </a:r>
            <a:r>
              <a:rPr lang="en-US" sz="2400" dirty="0" err="1">
                <a:solidFill>
                  <a:srgbClr val="000000"/>
                </a:solidFill>
              </a:rPr>
              <a:t>predmetini</a:t>
            </a:r>
            <a:r>
              <a:rPr lang="en-US" sz="2400" dirty="0">
                <a:solidFill>
                  <a:srgbClr val="000000"/>
                </a:solidFill>
              </a:rPr>
              <a:t> </a:t>
            </a:r>
            <a:r>
              <a:rPr lang="en-US" sz="2400" dirty="0" err="1">
                <a:solidFill>
                  <a:srgbClr val="000000"/>
                </a:solidFill>
              </a:rPr>
              <a:t>o'qitish</a:t>
            </a:r>
            <a:r>
              <a:rPr lang="en-US" sz="2400" dirty="0">
                <a:solidFill>
                  <a:srgbClr val="000000"/>
                </a:solidFill>
              </a:rPr>
              <a:t> </a:t>
            </a:r>
            <a:r>
              <a:rPr lang="en-US" sz="2400" dirty="0" err="1">
                <a:solidFill>
                  <a:srgbClr val="000000"/>
                </a:solidFill>
              </a:rPr>
              <a:t>metodikasi</a:t>
            </a:r>
            <a:r>
              <a:rPr lang="en-US" sz="2400" dirty="0">
                <a:solidFill>
                  <a:srgbClr val="000000"/>
                </a:solidFill>
              </a:rPr>
              <a:t> </a:t>
            </a:r>
            <a:r>
              <a:rPr lang="en-US" sz="2400" dirty="0" err="1">
                <a:solidFill>
                  <a:srgbClr val="000000"/>
                </a:solidFill>
              </a:rPr>
              <a:t>xususiyatiariga</a:t>
            </a:r>
            <a:r>
              <a:rPr lang="en-US" sz="2400" dirty="0">
                <a:solidFill>
                  <a:srgbClr val="000000"/>
                </a:solidFill>
              </a:rPr>
              <a:t>;</a:t>
            </a:r>
            <a:br>
              <a:rPr lang="en-US" sz="2400" dirty="0">
                <a:solidFill>
                  <a:srgbClr val="000000"/>
                </a:solidFill>
              </a:rPr>
            </a:br>
            <a:r>
              <a:rPr lang="en-US" sz="2400" dirty="0">
                <a:solidFill>
                  <a:srgbClr val="000000"/>
                </a:solidFill>
              </a:rPr>
              <a:t>— </a:t>
            </a:r>
            <a:r>
              <a:rPr lang="en-US" sz="2400" dirty="0" err="1">
                <a:solidFill>
                  <a:srgbClr val="000000"/>
                </a:solidFill>
              </a:rPr>
              <a:t>aniq</a:t>
            </a:r>
            <a:r>
              <a:rPr lang="en-US" sz="2400" dirty="0">
                <a:solidFill>
                  <a:srgbClr val="000000"/>
                </a:solidFill>
              </a:rPr>
              <a:t> </a:t>
            </a:r>
            <a:r>
              <a:rPr lang="en-US" sz="2400" dirty="0" err="1" smtClean="0">
                <a:solidFill>
                  <a:srgbClr val="000000"/>
                </a:solidFill>
              </a:rPr>
              <a:t>bir</a:t>
            </a:r>
            <a:r>
              <a:rPr lang="en-US" sz="2400" dirty="0" smtClean="0">
                <a:solidFill>
                  <a:srgbClr val="000000"/>
                </a:solidFill>
              </a:rPr>
              <a:t> </a:t>
            </a:r>
            <a:r>
              <a:rPr lang="en-US" sz="2400" dirty="0" err="1" smtClean="0">
                <a:solidFill>
                  <a:srgbClr val="000000"/>
                </a:solidFill>
              </a:rPr>
              <a:t>darsni</a:t>
            </a:r>
            <a:r>
              <a:rPr lang="en-US" sz="2400" dirty="0" smtClean="0">
                <a:solidFill>
                  <a:srgbClr val="000000"/>
                </a:solidFill>
              </a:rPr>
              <a:t> </a:t>
            </a:r>
            <a:r>
              <a:rPr lang="en-US" sz="2400" dirty="0" err="1">
                <a:solidFill>
                  <a:srgbClr val="000000"/>
                </a:solidFill>
              </a:rPr>
              <a:t>maqsad</a:t>
            </a:r>
            <a:r>
              <a:rPr lang="en-US" sz="2400" dirty="0">
                <a:solidFill>
                  <a:srgbClr val="000000"/>
                </a:solidFill>
              </a:rPr>
              <a:t> </a:t>
            </a:r>
            <a:r>
              <a:rPr lang="en-US" sz="2400" dirty="0" err="1">
                <a:solidFill>
                  <a:srgbClr val="000000"/>
                </a:solidFill>
              </a:rPr>
              <a:t>va</a:t>
            </a:r>
            <a:r>
              <a:rPr lang="en-US" sz="2400" dirty="0">
                <a:solidFill>
                  <a:srgbClr val="000000"/>
                </a:solidFill>
              </a:rPr>
              <a:t> </a:t>
            </a:r>
            <a:r>
              <a:rPr lang="en-US" sz="2400" dirty="0" err="1">
                <a:solidFill>
                  <a:srgbClr val="000000"/>
                </a:solidFill>
              </a:rPr>
              <a:t>vazifasiga</a:t>
            </a:r>
            <a:r>
              <a:rPr lang="en-US" sz="2400" dirty="0">
                <a:solidFill>
                  <a:srgbClr val="000000"/>
                </a:solidFill>
              </a:rPr>
              <a:t> </a:t>
            </a:r>
            <a:r>
              <a:rPr lang="en-US" sz="2400" dirty="0" err="1">
                <a:solidFill>
                  <a:srgbClr val="000000"/>
                </a:solidFill>
              </a:rPr>
              <a:t>hamda</a:t>
            </a:r>
            <a:r>
              <a:rPr lang="en-US" sz="2400" dirty="0">
                <a:solidFill>
                  <a:srgbClr val="000000"/>
                </a:solidFill>
              </a:rPr>
              <a:t> </a:t>
            </a:r>
            <a:r>
              <a:rPr lang="en-US" sz="2400" dirty="0" err="1">
                <a:solidFill>
                  <a:srgbClr val="000000"/>
                </a:solidFill>
              </a:rPr>
              <a:t>mazmuniga</a:t>
            </a:r>
            <a:r>
              <a:rPr lang="en-US" sz="2400" dirty="0">
                <a:solidFill>
                  <a:srgbClr val="000000"/>
                </a:solidFill>
              </a:rPr>
              <a:t>;</a:t>
            </a:r>
            <a:br>
              <a:rPr lang="en-US" sz="2400" dirty="0">
                <a:solidFill>
                  <a:srgbClr val="000000"/>
                </a:solidFill>
              </a:rPr>
            </a:br>
            <a:r>
              <a:rPr lang="en-US" sz="2400" dirty="0">
                <a:solidFill>
                  <a:srgbClr val="000000"/>
                </a:solidFill>
              </a:rPr>
              <a:t>— </a:t>
            </a:r>
            <a:r>
              <a:rPr lang="en-US" sz="2400" dirty="0" err="1">
                <a:solidFill>
                  <a:srgbClr val="000000"/>
                </a:solidFill>
              </a:rPr>
              <a:t>materialni</a:t>
            </a:r>
            <a:r>
              <a:rPr lang="en-US" sz="2400" dirty="0">
                <a:solidFill>
                  <a:srgbClr val="000000"/>
                </a:solidFill>
              </a:rPr>
              <a:t> </a:t>
            </a:r>
            <a:r>
              <a:rPr lang="en-US" sz="2400" dirty="0" err="1" smtClean="0">
                <a:solidFill>
                  <a:srgbClr val="000000"/>
                </a:solidFill>
              </a:rPr>
              <a:t>o’rgatish</a:t>
            </a:r>
            <a:r>
              <a:rPr lang="en-US" sz="2400" dirty="0" smtClean="0">
                <a:solidFill>
                  <a:srgbClr val="000000"/>
                </a:solidFill>
              </a:rPr>
              <a:t> </a:t>
            </a:r>
            <a:r>
              <a:rPr lang="en-US" sz="2400" dirty="0" err="1" smtClean="0">
                <a:solidFill>
                  <a:srgbClr val="000000"/>
                </a:solidFill>
              </a:rPr>
              <a:t>uchun</a:t>
            </a:r>
            <a:r>
              <a:rPr lang="en-US" sz="2400" dirty="0" smtClean="0">
                <a:solidFill>
                  <a:srgbClr val="000000"/>
                </a:solidFill>
              </a:rPr>
              <a:t> </a:t>
            </a:r>
            <a:r>
              <a:rPr lang="en-US" sz="2400" dirty="0" err="1">
                <a:solidFill>
                  <a:srgbClr val="000000"/>
                </a:solidFill>
              </a:rPr>
              <a:t>ajratilgan</a:t>
            </a:r>
            <a:r>
              <a:rPr lang="en-US" sz="2400" dirty="0">
                <a:solidFill>
                  <a:srgbClr val="000000"/>
                </a:solidFill>
              </a:rPr>
              <a:t> </a:t>
            </a:r>
            <a:r>
              <a:rPr lang="en-US" sz="2400" dirty="0" err="1">
                <a:solidFill>
                  <a:srgbClr val="000000"/>
                </a:solidFill>
              </a:rPr>
              <a:t>vaqtga</a:t>
            </a:r>
            <a:r>
              <a:rPr lang="en-US" sz="2400" dirty="0">
                <a:solidFill>
                  <a:srgbClr val="000000"/>
                </a:solidFill>
              </a:rPr>
              <a:t>;</a:t>
            </a:r>
            <a:br>
              <a:rPr lang="en-US" sz="2400" dirty="0">
                <a:solidFill>
                  <a:srgbClr val="000000"/>
                </a:solidFill>
              </a:rPr>
            </a:br>
            <a:r>
              <a:rPr lang="en-US" sz="2400" dirty="0">
                <a:solidFill>
                  <a:srgbClr val="000000"/>
                </a:solidFill>
              </a:rPr>
              <a:t>— </a:t>
            </a:r>
            <a:r>
              <a:rPr lang="en-US" sz="2400" dirty="0" err="1">
                <a:solidFill>
                  <a:srgbClr val="000000"/>
                </a:solidFill>
              </a:rPr>
              <a:t>o'quvchilarni</a:t>
            </a:r>
            <a:r>
              <a:rPr lang="en-US" sz="2400" dirty="0">
                <a:solidFill>
                  <a:srgbClr val="000000"/>
                </a:solidFill>
              </a:rPr>
              <a:t> </a:t>
            </a:r>
            <a:r>
              <a:rPr lang="en-US" sz="2400" dirty="0" err="1">
                <a:solidFill>
                  <a:srgbClr val="000000"/>
                </a:solidFill>
              </a:rPr>
              <a:t>yosh</a:t>
            </a:r>
            <a:r>
              <a:rPr lang="en-US" sz="2400" dirty="0">
                <a:solidFill>
                  <a:srgbClr val="000000"/>
                </a:solidFill>
              </a:rPr>
              <a:t> </a:t>
            </a:r>
            <a:r>
              <a:rPr lang="en-US" sz="2400" dirty="0" err="1">
                <a:solidFill>
                  <a:srgbClr val="000000"/>
                </a:solidFill>
              </a:rPr>
              <a:t>xususiyatiariga</a:t>
            </a:r>
            <a:r>
              <a:rPr lang="en-US" sz="2400" dirty="0">
                <a:solidFill>
                  <a:srgbClr val="000000"/>
                </a:solidFill>
              </a:rPr>
              <a:t> </a:t>
            </a:r>
            <a:r>
              <a:rPr lang="en-US" sz="2400" dirty="0" err="1">
                <a:solidFill>
                  <a:srgbClr val="000000"/>
                </a:solidFill>
              </a:rPr>
              <a:t>hamda</a:t>
            </a:r>
            <a:r>
              <a:rPr lang="en-US" sz="2400" dirty="0">
                <a:solidFill>
                  <a:srgbClr val="000000"/>
                </a:solidFill>
              </a:rPr>
              <a:t> </a:t>
            </a:r>
            <a:r>
              <a:rPr lang="en-US" sz="2400" dirty="0" err="1">
                <a:solidFill>
                  <a:srgbClr val="000000"/>
                </a:solidFill>
              </a:rPr>
              <a:t>ularni</a:t>
            </a:r>
            <a:r>
              <a:rPr lang="en-US" sz="2400" dirty="0">
                <a:solidFill>
                  <a:srgbClr val="000000"/>
                </a:solidFill>
              </a:rPr>
              <a:t> </a:t>
            </a:r>
            <a:r>
              <a:rPr lang="en-US" sz="2400" dirty="0" err="1">
                <a:solidFill>
                  <a:srgbClr val="000000"/>
                </a:solidFill>
              </a:rPr>
              <a:t>bilish</a:t>
            </a:r>
            <a:r>
              <a:rPr lang="en-US" sz="2400" dirty="0">
                <a:solidFill>
                  <a:srgbClr val="000000"/>
                </a:solidFill>
              </a:rPr>
              <a:t> </a:t>
            </a:r>
            <a:r>
              <a:rPr lang="en-US" sz="2400" dirty="0" err="1" smtClean="0">
                <a:solidFill>
                  <a:srgbClr val="000000"/>
                </a:solidFill>
              </a:rPr>
              <a:t>imkoniyatiari</a:t>
            </a:r>
            <a:r>
              <a:rPr lang="en-US" sz="2400" dirty="0">
                <a:solidFill>
                  <a:srgbClr val="000000"/>
                </a:solidFill>
              </a:rPr>
              <a:t> </a:t>
            </a:r>
            <a:r>
              <a:rPr lang="en-US" sz="2400" dirty="0" err="1" smtClean="0">
                <a:solidFill>
                  <a:srgbClr val="000000"/>
                </a:solidFill>
              </a:rPr>
              <a:t>darajalariga</a:t>
            </a:r>
            <a:r>
              <a:rPr lang="en-US" sz="2400" dirty="0" smtClean="0">
                <a:solidFill>
                  <a:srgbClr val="000000"/>
                </a:solidFill>
              </a:rPr>
              <a:t> </a:t>
            </a:r>
            <a:r>
              <a:rPr lang="en-US" sz="2400" dirty="0" err="1">
                <a:solidFill>
                  <a:srgbClr val="000000"/>
                </a:solidFill>
              </a:rPr>
              <a:t>va</a:t>
            </a:r>
            <a:r>
              <a:rPr lang="en-US" sz="2400" dirty="0">
                <a:solidFill>
                  <a:srgbClr val="000000"/>
                </a:solidFill>
              </a:rPr>
              <a:t> </a:t>
            </a:r>
            <a:r>
              <a:rPr lang="en-US" sz="2400" dirty="0" err="1">
                <a:solidFill>
                  <a:srgbClr val="000000"/>
                </a:solidFill>
              </a:rPr>
              <a:t>o'quvchilarni</a:t>
            </a:r>
            <a:r>
              <a:rPr lang="en-US" sz="2400" dirty="0">
                <a:solidFill>
                  <a:srgbClr val="000000"/>
                </a:solidFill>
              </a:rPr>
              <a:t> </a:t>
            </a:r>
            <a:r>
              <a:rPr lang="en-US" sz="2400" dirty="0" err="1">
                <a:solidFill>
                  <a:srgbClr val="000000"/>
                </a:solidFill>
              </a:rPr>
              <a:t>tayyorgarlik</a:t>
            </a:r>
            <a:r>
              <a:rPr lang="en-US" sz="2400" dirty="0">
                <a:solidFill>
                  <a:srgbClr val="000000"/>
                </a:solidFill>
              </a:rPr>
              <a:t> </a:t>
            </a:r>
            <a:r>
              <a:rPr lang="en-US" sz="2400" dirty="0" err="1">
                <a:solidFill>
                  <a:srgbClr val="000000"/>
                </a:solidFill>
              </a:rPr>
              <a:t>darajalariga</a:t>
            </a:r>
            <a:r>
              <a:rPr lang="en-US" sz="2400" dirty="0">
                <a:solidFill>
                  <a:srgbClr val="000000"/>
                </a:solidFill>
              </a:rPr>
              <a:t>;</a:t>
            </a:r>
            <a:br>
              <a:rPr lang="en-US" sz="2400" dirty="0">
                <a:solidFill>
                  <a:srgbClr val="000000"/>
                </a:solidFill>
              </a:rPr>
            </a:br>
            <a:r>
              <a:rPr lang="en-US" sz="2400" dirty="0">
                <a:solidFill>
                  <a:srgbClr val="000000"/>
                </a:solidFill>
              </a:rPr>
              <a:t>— </a:t>
            </a:r>
            <a:r>
              <a:rPr lang="en-US" sz="2400" dirty="0" err="1" smtClean="0">
                <a:solidFill>
                  <a:srgbClr val="000000"/>
                </a:solidFill>
              </a:rPr>
              <a:t>o’quv</a:t>
            </a:r>
            <a:r>
              <a:rPr lang="en-US" sz="2400" dirty="0" smtClean="0">
                <a:solidFill>
                  <a:srgbClr val="000000"/>
                </a:solidFill>
              </a:rPr>
              <a:t> </a:t>
            </a:r>
            <a:r>
              <a:rPr lang="en-US" sz="2400" dirty="0" err="1" smtClean="0">
                <a:solidFill>
                  <a:srgbClr val="000000"/>
                </a:solidFill>
              </a:rPr>
              <a:t>muassasasini</a:t>
            </a:r>
            <a:r>
              <a:rPr lang="en-US" sz="2400" dirty="0" smtClean="0">
                <a:solidFill>
                  <a:srgbClr val="000000"/>
                </a:solidFill>
              </a:rPr>
              <a:t> </a:t>
            </a:r>
            <a:r>
              <a:rPr lang="en-US" sz="2400" dirty="0" err="1">
                <a:solidFill>
                  <a:srgbClr val="000000"/>
                </a:solidFill>
              </a:rPr>
              <a:t>moddiy</a:t>
            </a:r>
            <a:r>
              <a:rPr lang="en-US" sz="2400" dirty="0">
                <a:solidFill>
                  <a:srgbClr val="000000"/>
                </a:solidFill>
              </a:rPr>
              <a:t>, </a:t>
            </a:r>
            <a:r>
              <a:rPr lang="en-US" sz="2400" dirty="0" err="1">
                <a:solidFill>
                  <a:srgbClr val="000000"/>
                </a:solidFill>
              </a:rPr>
              <a:t>uslubiy</a:t>
            </a:r>
            <a:r>
              <a:rPr lang="en-US" sz="2400" dirty="0">
                <a:solidFill>
                  <a:srgbClr val="000000"/>
                </a:solidFill>
              </a:rPr>
              <a:t> </a:t>
            </a:r>
            <a:r>
              <a:rPr lang="en-US" sz="2400" dirty="0" err="1">
                <a:solidFill>
                  <a:srgbClr val="000000"/>
                </a:solidFill>
              </a:rPr>
              <a:t>ta'minlanganligiga</a:t>
            </a:r>
            <a:r>
              <a:rPr lang="en-US" sz="2400" dirty="0">
                <a:solidFill>
                  <a:srgbClr val="000000"/>
                </a:solidFill>
              </a:rPr>
              <a:t>;</a:t>
            </a:r>
            <a:br>
              <a:rPr lang="en-US" sz="2400" dirty="0">
                <a:solidFill>
                  <a:srgbClr val="000000"/>
                </a:solidFill>
              </a:rPr>
            </a:br>
            <a:r>
              <a:rPr lang="en-US" sz="2400" dirty="0">
                <a:solidFill>
                  <a:srgbClr val="000000"/>
                </a:solidFill>
              </a:rPr>
              <a:t>— </a:t>
            </a:r>
            <a:r>
              <a:rPr lang="en-US" sz="2400" dirty="0" err="1">
                <a:solidFill>
                  <a:srgbClr val="000000"/>
                </a:solidFill>
              </a:rPr>
              <a:t>o'qituvchini</a:t>
            </a:r>
            <a:r>
              <a:rPr lang="en-US" sz="2400" dirty="0">
                <a:solidFill>
                  <a:srgbClr val="000000"/>
                </a:solidFill>
              </a:rPr>
              <a:t> </a:t>
            </a:r>
            <a:r>
              <a:rPr lang="en-US" sz="2400" dirty="0" err="1">
                <a:solidFill>
                  <a:srgbClr val="000000"/>
                </a:solidFill>
              </a:rPr>
              <a:t>xususiyat</a:t>
            </a:r>
            <a:r>
              <a:rPr lang="en-US" sz="2400" dirty="0">
                <a:solidFill>
                  <a:srgbClr val="000000"/>
                </a:solidFill>
              </a:rPr>
              <a:t> </a:t>
            </a:r>
            <a:r>
              <a:rPr lang="en-US" sz="2400" dirty="0" err="1">
                <a:solidFill>
                  <a:srgbClr val="000000"/>
                </a:solidFill>
              </a:rPr>
              <a:t>va</a:t>
            </a:r>
            <a:r>
              <a:rPr lang="en-US" sz="2400" dirty="0">
                <a:solidFill>
                  <a:srgbClr val="000000"/>
                </a:solidFill>
              </a:rPr>
              <a:t> </a:t>
            </a:r>
            <a:r>
              <a:rPr lang="en-US" sz="2400" dirty="0" err="1">
                <a:solidFill>
                  <a:srgbClr val="000000"/>
                </a:solidFill>
              </a:rPr>
              <a:t>imkoniyatiariga</a:t>
            </a:r>
            <a:r>
              <a:rPr lang="en-US" sz="2400" dirty="0">
                <a:solidFill>
                  <a:srgbClr val="000000"/>
                </a:solidFill>
              </a:rPr>
              <a:t>, </a:t>
            </a:r>
            <a:r>
              <a:rPr lang="en-US" sz="2400" dirty="0" err="1">
                <a:solidFill>
                  <a:srgbClr val="000000"/>
                </a:solidFill>
              </a:rPr>
              <a:t>nazariy</a:t>
            </a:r>
            <a:r>
              <a:rPr lang="en-US" sz="2400" dirty="0">
                <a:solidFill>
                  <a:srgbClr val="000000"/>
                </a:solidFill>
              </a:rPr>
              <a:t> </a:t>
            </a:r>
            <a:r>
              <a:rPr lang="en-US" sz="2400" dirty="0" err="1">
                <a:solidFill>
                  <a:srgbClr val="000000"/>
                </a:solidFill>
              </a:rPr>
              <a:t>va</a:t>
            </a:r>
            <a:r>
              <a:rPr lang="en-US" sz="2400" dirty="0">
                <a:solidFill>
                  <a:srgbClr val="000000"/>
                </a:solidFill>
              </a:rPr>
              <a:t> </a:t>
            </a:r>
            <a:r>
              <a:rPr lang="en-US" sz="2400" dirty="0" err="1" smtClean="0">
                <a:solidFill>
                  <a:srgbClr val="000000"/>
                </a:solidFill>
              </a:rPr>
              <a:t>amaliy</a:t>
            </a:r>
            <a:r>
              <a:rPr lang="en-US" sz="2400" dirty="0">
                <a:solidFill>
                  <a:srgbClr val="000000"/>
                </a:solidFill>
              </a:rPr>
              <a:t> </a:t>
            </a:r>
            <a:r>
              <a:rPr lang="en-US" sz="2400" dirty="0" err="1" smtClean="0">
                <a:solidFill>
                  <a:srgbClr val="000000"/>
                </a:solidFill>
              </a:rPr>
              <a:t>tayyorgarligi</a:t>
            </a:r>
            <a:r>
              <a:rPr lang="en-US" sz="2400" dirty="0" smtClean="0">
                <a:solidFill>
                  <a:srgbClr val="000000"/>
                </a:solidFill>
              </a:rPr>
              <a:t> </a:t>
            </a:r>
            <a:r>
              <a:rPr lang="en-US" sz="2400" dirty="0" err="1">
                <a:solidFill>
                  <a:srgbClr val="000000"/>
                </a:solidFill>
              </a:rPr>
              <a:t>darajasiga</a:t>
            </a:r>
            <a:r>
              <a:rPr lang="en-US" sz="2400" dirty="0">
                <a:solidFill>
                  <a:srgbClr val="000000"/>
                </a:solidFill>
              </a:rPr>
              <a:t>, </a:t>
            </a:r>
            <a:r>
              <a:rPr lang="en-US" sz="2400" dirty="0" err="1">
                <a:solidFill>
                  <a:srgbClr val="000000"/>
                </a:solidFill>
              </a:rPr>
              <a:t>uslubiy</a:t>
            </a:r>
            <a:r>
              <a:rPr lang="en-US" sz="2400" dirty="0">
                <a:solidFill>
                  <a:srgbClr val="000000"/>
                </a:solidFill>
              </a:rPr>
              <a:t>, </a:t>
            </a:r>
            <a:r>
              <a:rPr lang="en-US" sz="2400" dirty="0" err="1">
                <a:solidFill>
                  <a:srgbClr val="000000"/>
                </a:solidFill>
              </a:rPr>
              <a:t>kasbiy</a:t>
            </a:r>
            <a:r>
              <a:rPr lang="en-US" sz="2400" dirty="0">
                <a:solidFill>
                  <a:srgbClr val="000000"/>
                </a:solidFill>
              </a:rPr>
              <a:t> </a:t>
            </a:r>
            <a:r>
              <a:rPr lang="en-US" sz="2400" dirty="0" err="1">
                <a:solidFill>
                  <a:srgbClr val="000000"/>
                </a:solidFill>
              </a:rPr>
              <a:t>mahoratiga</a:t>
            </a:r>
            <a:r>
              <a:rPr lang="en-US" sz="2400" dirty="0">
                <a:solidFill>
                  <a:srgbClr val="000000"/>
                </a:solidFill>
              </a:rPr>
              <a:t>, </a:t>
            </a:r>
            <a:r>
              <a:rPr lang="en-US" sz="2400" dirty="0" err="1" smtClean="0">
                <a:solidFill>
                  <a:srgbClr val="000000"/>
                </a:solidFill>
              </a:rPr>
              <a:t>shaxsiy</a:t>
            </a:r>
            <a:r>
              <a:rPr lang="en-US" sz="2400" dirty="0">
                <a:solidFill>
                  <a:srgbClr val="000000"/>
                </a:solidFill>
              </a:rPr>
              <a:t> </a:t>
            </a:r>
            <a:r>
              <a:rPr lang="en-US" sz="2400" dirty="0" err="1" smtClean="0">
                <a:solidFill>
                  <a:srgbClr val="000000"/>
                </a:solidFill>
              </a:rPr>
              <a:t>sifadariga</a:t>
            </a:r>
            <a:r>
              <a:rPr lang="en-US" sz="2400" dirty="0" smtClean="0">
                <a:solidFill>
                  <a:srgbClr val="000000"/>
                </a:solidFill>
              </a:rPr>
              <a:t> </a:t>
            </a:r>
            <a:r>
              <a:rPr lang="en-US" sz="2400" dirty="0" err="1" smtClean="0">
                <a:solidFill>
                  <a:srgbClr val="000000"/>
                </a:solidFill>
              </a:rPr>
              <a:t>bog'liq</a:t>
            </a:r>
            <a:r>
              <a:rPr lang="en-US" sz="2400" dirty="0" smtClean="0">
                <a:solidFill>
                  <a:srgbClr val="000000"/>
                </a:solidFill>
              </a:rPr>
              <a:t>.</a:t>
            </a:r>
            <a:endParaRPr lang="ru-RU" sz="2400" dirty="0">
              <a:solidFill>
                <a:srgbClr val="000000"/>
              </a:solidFill>
            </a:endParaRPr>
          </a:p>
        </p:txBody>
      </p:sp>
    </p:spTree>
    <p:extLst>
      <p:ext uri="{BB962C8B-B14F-4D97-AF65-F5344CB8AC3E}">
        <p14:creationId xmlns:p14="http://schemas.microsoft.com/office/powerpoint/2010/main" val="29606648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725144"/>
            <a:ext cx="8305800" cy="1143000"/>
          </a:xfrm>
        </p:spPr>
        <p:txBody>
          <a:bodyPr>
            <a:noAutofit/>
          </a:bodyPr>
          <a:lstStyle/>
          <a:p>
            <a:r>
              <a:rPr lang="en-US" sz="3200" dirty="0" smtClean="0"/>
              <a:t>                      </a:t>
            </a:r>
            <a:r>
              <a:rPr lang="en-US" sz="3200" dirty="0" err="1" smtClean="0"/>
              <a:t>Nazorat</a:t>
            </a:r>
            <a:r>
              <a:rPr lang="en-US" sz="3200" dirty="0" smtClean="0"/>
              <a:t> </a:t>
            </a:r>
            <a:r>
              <a:rPr lang="en-US" sz="3200" dirty="0" err="1" smtClean="0"/>
              <a:t>uchun</a:t>
            </a:r>
            <a:r>
              <a:rPr lang="en-US" sz="3200" dirty="0" smtClean="0"/>
              <a:t> </a:t>
            </a:r>
            <a:r>
              <a:rPr lang="en-US" sz="3200" dirty="0" err="1" smtClean="0"/>
              <a:t>savollar</a:t>
            </a:r>
            <a:r>
              <a:rPr lang="en-US" sz="3200" dirty="0" smtClean="0"/>
              <a:t>:</a:t>
            </a:r>
            <a:br>
              <a:rPr lang="en-US" sz="3200" dirty="0" smtClean="0"/>
            </a:br>
            <a:r>
              <a:rPr lang="en-US" sz="3200" dirty="0" smtClean="0"/>
              <a:t/>
            </a:r>
            <a:br>
              <a:rPr lang="en-US" sz="3200" dirty="0" smtClean="0"/>
            </a:br>
            <a:r>
              <a:rPr lang="en-US" sz="3200" dirty="0">
                <a:solidFill>
                  <a:srgbClr val="000000"/>
                </a:solidFill>
              </a:rPr>
              <a:t>1.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metodining</a:t>
            </a:r>
            <a:r>
              <a:rPr lang="en-US" sz="3200" dirty="0" smtClean="0">
                <a:solidFill>
                  <a:srgbClr val="000000"/>
                </a:solidFill>
              </a:rPr>
              <a:t> </a:t>
            </a:r>
            <a:r>
              <a:rPr lang="en-US" sz="3200" dirty="0" err="1">
                <a:solidFill>
                  <a:srgbClr val="000000"/>
                </a:solidFill>
              </a:rPr>
              <a:t>mohiyati</a:t>
            </a:r>
            <a:r>
              <a:rPr lang="en-US" sz="3200" dirty="0">
                <a:solidFill>
                  <a:srgbClr val="000000"/>
                </a:solidFill>
              </a:rPr>
              <a:t> </a:t>
            </a:r>
            <a:r>
              <a:rPr lang="en-US" sz="3200" dirty="0" err="1">
                <a:solidFill>
                  <a:srgbClr val="000000"/>
                </a:solidFill>
              </a:rPr>
              <a:t>nima</a:t>
            </a:r>
            <a:r>
              <a:rPr lang="en-US" sz="3200" dirty="0">
                <a:solidFill>
                  <a:srgbClr val="000000"/>
                </a:solidFill>
              </a:rPr>
              <a:t>?</a:t>
            </a:r>
            <a:br>
              <a:rPr lang="en-US" sz="3200" dirty="0">
                <a:solidFill>
                  <a:srgbClr val="000000"/>
                </a:solidFill>
              </a:rPr>
            </a:br>
            <a:r>
              <a:rPr lang="en-US" sz="3200" dirty="0">
                <a:solidFill>
                  <a:srgbClr val="000000"/>
                </a:solidFill>
              </a:rPr>
              <a:t>2. </a:t>
            </a:r>
            <a:r>
              <a:rPr lang="en-US" sz="3200" dirty="0" err="1">
                <a:solidFill>
                  <a:srgbClr val="000000"/>
                </a:solidFill>
              </a:rPr>
              <a:t>Ta’lim</a:t>
            </a:r>
            <a:r>
              <a:rPr lang="en-US" sz="3200" dirty="0" smtClean="0">
                <a:solidFill>
                  <a:srgbClr val="000000"/>
                </a:solidFill>
              </a:rPr>
              <a:t> </a:t>
            </a:r>
            <a:r>
              <a:rPr lang="en-US" sz="3200" dirty="0" err="1">
                <a:solidFill>
                  <a:srgbClr val="000000"/>
                </a:solidFill>
              </a:rPr>
              <a:t>metodlari</a:t>
            </a:r>
            <a:r>
              <a:rPr lang="en-US" sz="3200" dirty="0">
                <a:solidFill>
                  <a:srgbClr val="000000"/>
                </a:solidFill>
              </a:rPr>
              <a:t> </a:t>
            </a:r>
            <a:r>
              <a:rPr lang="en-US" sz="3200" dirty="0" err="1">
                <a:solidFill>
                  <a:srgbClr val="000000"/>
                </a:solidFill>
              </a:rPr>
              <a:t>klassifikatsiyasi</a:t>
            </a:r>
            <a:r>
              <a:rPr lang="en-US" sz="3200" dirty="0">
                <a:solidFill>
                  <a:srgbClr val="000000"/>
                </a:solidFill>
              </a:rPr>
              <a:t> </a:t>
            </a:r>
            <a:r>
              <a:rPr lang="en-US" sz="3200" dirty="0" err="1">
                <a:solidFill>
                  <a:srgbClr val="000000"/>
                </a:solidFill>
              </a:rPr>
              <a:t>mohiyatini</a:t>
            </a:r>
            <a:r>
              <a:rPr lang="en-US" sz="3200" dirty="0">
                <a:solidFill>
                  <a:srgbClr val="000000"/>
                </a:solidFill>
              </a:rPr>
              <a:t> </a:t>
            </a:r>
            <a:r>
              <a:rPr lang="en-US" sz="3200" dirty="0" err="1">
                <a:solidFill>
                  <a:srgbClr val="000000"/>
                </a:solidFill>
              </a:rPr>
              <a:t>tavsiflang</a:t>
            </a:r>
            <a:r>
              <a:rPr lang="en-US" sz="3200" dirty="0" smtClean="0">
                <a:solidFill>
                  <a:srgbClr val="000000"/>
                </a:solidFill>
              </a:rPr>
              <a:t>.</a:t>
            </a:r>
            <a:r>
              <a:rPr lang="en-US" sz="3200" dirty="0">
                <a:solidFill>
                  <a:srgbClr val="000000"/>
                </a:solidFill>
              </a:rPr>
              <a:t/>
            </a:r>
            <a:br>
              <a:rPr lang="en-US" sz="3200" dirty="0">
                <a:solidFill>
                  <a:srgbClr val="000000"/>
                </a:solidFill>
              </a:rPr>
            </a:br>
            <a:r>
              <a:rPr lang="en-US" sz="3200" dirty="0">
                <a:solidFill>
                  <a:srgbClr val="000000"/>
                </a:solidFill>
              </a:rPr>
              <a:t>3. </a:t>
            </a:r>
            <a:r>
              <a:rPr lang="en-US" sz="3200" dirty="0" err="1">
                <a:solidFill>
                  <a:srgbClr val="000000"/>
                </a:solidFill>
              </a:rPr>
              <a:t>Sizningcha</a:t>
            </a:r>
            <a:r>
              <a:rPr lang="en-US" sz="3200" dirty="0">
                <a:solidFill>
                  <a:srgbClr val="000000"/>
                </a:solidFill>
              </a:rPr>
              <a:t> </a:t>
            </a:r>
            <a:r>
              <a:rPr lang="en-US" sz="3200" dirty="0" err="1">
                <a:solidFill>
                  <a:srgbClr val="000000"/>
                </a:solidFill>
              </a:rPr>
              <a:t>qaysi</a:t>
            </a: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metodlari</a:t>
            </a:r>
            <a:r>
              <a:rPr lang="en-US" sz="3200" dirty="0" smtClean="0">
                <a:solidFill>
                  <a:srgbClr val="000000"/>
                </a:solidFill>
              </a:rPr>
              <a:t> </a:t>
            </a:r>
            <a:r>
              <a:rPr lang="en-US" sz="3200" dirty="0" err="1">
                <a:solidFill>
                  <a:srgbClr val="000000"/>
                </a:solidFill>
              </a:rPr>
              <a:t>klassifikatsiyasi</a:t>
            </a:r>
            <a:r>
              <a:rPr lang="en-US" sz="3200" dirty="0">
                <a:solidFill>
                  <a:srgbClr val="000000"/>
                </a:solidFill>
              </a:rPr>
              <a:t> </a:t>
            </a:r>
            <a:r>
              <a:rPr lang="en-US" sz="3200" dirty="0" err="1">
                <a:solidFill>
                  <a:srgbClr val="000000"/>
                </a:solidFill>
              </a:rPr>
              <a:t>asosiy</a:t>
            </a:r>
            <a:r>
              <a:rPr lang="en-US" sz="3200" dirty="0">
                <a:solidFill>
                  <a:srgbClr val="000000"/>
                </a:solidFill>
              </a:rPr>
              <a:t> </a:t>
            </a:r>
            <a:r>
              <a:rPr lang="en-US" sz="3200" dirty="0" err="1">
                <a:solidFill>
                  <a:srgbClr val="000000"/>
                </a:solidFill>
              </a:rPr>
              <a:t>hisoblanadi</a:t>
            </a:r>
            <a:r>
              <a:rPr lang="en-US" sz="3200" dirty="0">
                <a:solidFill>
                  <a:srgbClr val="000000"/>
                </a:solidFill>
              </a:rPr>
              <a:t>?</a:t>
            </a:r>
            <a:br>
              <a:rPr lang="en-US" sz="3200" dirty="0">
                <a:solidFill>
                  <a:srgbClr val="000000"/>
                </a:solidFill>
              </a:rPr>
            </a:br>
            <a:r>
              <a:rPr lang="en-US" sz="3200" dirty="0">
                <a:solidFill>
                  <a:srgbClr val="000000"/>
                </a:solidFill>
              </a:rPr>
              <a:t>4. </a:t>
            </a:r>
            <a:r>
              <a:rPr lang="en-US" sz="3200" dirty="0" err="1">
                <a:solidFill>
                  <a:srgbClr val="000000"/>
                </a:solidFill>
              </a:rPr>
              <a:t>Ta’lim</a:t>
            </a:r>
            <a:r>
              <a:rPr lang="en-US" sz="3200" dirty="0" smtClean="0">
                <a:solidFill>
                  <a:srgbClr val="000000"/>
                </a:solidFill>
              </a:rPr>
              <a:t> </a:t>
            </a:r>
            <a:r>
              <a:rPr lang="en-US" sz="3200" dirty="0" err="1">
                <a:solidFill>
                  <a:srgbClr val="000000"/>
                </a:solidFill>
              </a:rPr>
              <a:t>vositasi</a:t>
            </a:r>
            <a:r>
              <a:rPr lang="en-US" sz="3200" dirty="0">
                <a:solidFill>
                  <a:srgbClr val="000000"/>
                </a:solidFill>
              </a:rPr>
              <a:t> </a:t>
            </a:r>
            <a:r>
              <a:rPr lang="en-US" sz="3200" dirty="0" err="1">
                <a:solidFill>
                  <a:srgbClr val="000000"/>
                </a:solidFill>
              </a:rPr>
              <a:t>qanday</a:t>
            </a:r>
            <a:r>
              <a:rPr lang="en-US" sz="3200" dirty="0">
                <a:solidFill>
                  <a:srgbClr val="000000"/>
                </a:solidFill>
              </a:rPr>
              <a:t> </a:t>
            </a:r>
            <a:r>
              <a:rPr lang="en-US" sz="3200" dirty="0" err="1">
                <a:solidFill>
                  <a:srgbClr val="000000"/>
                </a:solidFill>
              </a:rPr>
              <a:t>vazifalarni</a:t>
            </a:r>
            <a:r>
              <a:rPr lang="en-US" sz="3200" dirty="0">
                <a:solidFill>
                  <a:srgbClr val="000000"/>
                </a:solidFill>
              </a:rPr>
              <a:t> </a:t>
            </a:r>
            <a:r>
              <a:rPr lang="en-US" sz="3200" dirty="0" err="1">
                <a:solidFill>
                  <a:srgbClr val="000000"/>
                </a:solidFill>
              </a:rPr>
              <a:t>bajaradi</a:t>
            </a:r>
            <a:r>
              <a:rPr lang="en-US" sz="3200" dirty="0">
                <a:solidFill>
                  <a:srgbClr val="000000"/>
                </a:solidFill>
              </a:rPr>
              <a:t>?</a:t>
            </a:r>
            <a:br>
              <a:rPr lang="en-US" sz="3200" dirty="0">
                <a:solidFill>
                  <a:srgbClr val="000000"/>
                </a:solidFill>
              </a:rPr>
            </a:br>
            <a:r>
              <a:rPr lang="pt-BR" sz="3200" dirty="0">
                <a:solidFill>
                  <a:srgbClr val="000000"/>
                </a:solidFill>
              </a:rPr>
              <a:t>5. </a:t>
            </a:r>
            <a:r>
              <a:rPr lang="en-US" sz="3200" dirty="0" err="1">
                <a:solidFill>
                  <a:srgbClr val="000000"/>
                </a:solidFill>
              </a:rPr>
              <a:t>Ta’lim</a:t>
            </a:r>
            <a:r>
              <a:rPr lang="pt-BR" sz="3200" dirty="0" smtClean="0">
                <a:solidFill>
                  <a:srgbClr val="000000"/>
                </a:solidFill>
              </a:rPr>
              <a:t> </a:t>
            </a:r>
            <a:r>
              <a:rPr lang="pt-BR" sz="3200" dirty="0">
                <a:solidFill>
                  <a:srgbClr val="000000"/>
                </a:solidFill>
              </a:rPr>
              <a:t>vositalari qaysi asoslarga </a:t>
            </a:r>
            <a:r>
              <a:rPr lang="pt-BR" sz="3200" dirty="0" smtClean="0">
                <a:solidFill>
                  <a:srgbClr val="000000"/>
                </a:solidFill>
              </a:rPr>
              <a:t>ko’ra </a:t>
            </a:r>
            <a:r>
              <a:rPr lang="pt-BR" sz="3200" dirty="0">
                <a:solidFill>
                  <a:srgbClr val="000000"/>
                </a:solidFill>
              </a:rPr>
              <a:t>klassifikatsiya qilinadi?</a:t>
            </a:r>
            <a:endParaRPr lang="ru-RU" sz="3200" dirty="0">
              <a:solidFill>
                <a:srgbClr val="000000"/>
              </a:solidFill>
            </a:endParaRPr>
          </a:p>
        </p:txBody>
      </p:sp>
    </p:spTree>
    <p:extLst>
      <p:ext uri="{BB962C8B-B14F-4D97-AF65-F5344CB8AC3E}">
        <p14:creationId xmlns:p14="http://schemas.microsoft.com/office/powerpoint/2010/main" val="125982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4221088"/>
            <a:ext cx="8305800" cy="1143000"/>
          </a:xfrm>
        </p:spPr>
        <p:txBody>
          <a:bodyPr>
            <a:noAutofit/>
          </a:bodyPr>
          <a:lstStyle/>
          <a:p>
            <a:r>
              <a:rPr lang="en-US" sz="3200" dirty="0" smtClean="0">
                <a:solidFill>
                  <a:srgbClr val="000000"/>
                </a:solidFill>
              </a:rPr>
              <a:t>               </a:t>
            </a:r>
            <a:r>
              <a:rPr lang="en-US" sz="3200" i="1" dirty="0" err="1" smtClean="0">
                <a:solidFill>
                  <a:srgbClr val="000000"/>
                </a:solidFill>
              </a:rPr>
              <a:t>Foydalanilgan</a:t>
            </a:r>
            <a:r>
              <a:rPr lang="en-US" sz="3200" i="1" dirty="0" smtClean="0">
                <a:solidFill>
                  <a:srgbClr val="000000"/>
                </a:solidFill>
              </a:rPr>
              <a:t> </a:t>
            </a:r>
            <a:r>
              <a:rPr lang="en-US" sz="3200" i="1" dirty="0" err="1" smtClean="0">
                <a:solidFill>
                  <a:srgbClr val="000000"/>
                </a:solidFill>
              </a:rPr>
              <a:t>adabiyotlar</a:t>
            </a:r>
            <a:r>
              <a:rPr lang="en-US" sz="3200" i="1" dirty="0" smtClean="0">
                <a:solidFill>
                  <a:srgbClr val="000000"/>
                </a:solidFill>
              </a:rPr>
              <a:t>:</a:t>
            </a:r>
            <a:r>
              <a:rPr lang="en-US" sz="3200" dirty="0" smtClean="0">
                <a:solidFill>
                  <a:srgbClr val="000000"/>
                </a:solidFill>
              </a:rPr>
              <a:t/>
            </a:r>
            <a:br>
              <a:rPr lang="en-US" sz="3200" dirty="0" smtClean="0">
                <a:solidFill>
                  <a:srgbClr val="000000"/>
                </a:solidFill>
              </a:rPr>
            </a:br>
            <a:r>
              <a:rPr lang="en-US" sz="3200" dirty="0">
                <a:solidFill>
                  <a:srgbClr val="000000"/>
                </a:solidFill>
              </a:rPr>
              <a:t/>
            </a:r>
            <a:br>
              <a:rPr lang="en-US" sz="3200" dirty="0">
                <a:solidFill>
                  <a:srgbClr val="000000"/>
                </a:solidFill>
              </a:rPr>
            </a:br>
            <a:r>
              <a:rPr lang="en-US" sz="3200" dirty="0" smtClean="0">
                <a:solidFill>
                  <a:srgbClr val="000000"/>
                </a:solidFill>
              </a:rPr>
              <a:t>1. B.P. </a:t>
            </a:r>
            <a:r>
              <a:rPr lang="en-US" sz="3200" dirty="0" err="1" smtClean="0">
                <a:solidFill>
                  <a:srgbClr val="000000"/>
                </a:solidFill>
              </a:rPr>
              <a:t>Esipov</a:t>
            </a:r>
            <a:r>
              <a:rPr lang="en-US" sz="3200" dirty="0" smtClean="0">
                <a:solidFill>
                  <a:srgbClr val="000000"/>
                </a:solidFill>
              </a:rPr>
              <a:t> “</a:t>
            </a:r>
            <a:r>
              <a:rPr lang="en-US" sz="3200" dirty="0" err="1" smtClean="0">
                <a:solidFill>
                  <a:srgbClr val="000000"/>
                </a:solidFill>
              </a:rPr>
              <a:t>Pedagogika</a:t>
            </a:r>
            <a:r>
              <a:rPr lang="en-US" sz="3200" dirty="0" smtClean="0">
                <a:solidFill>
                  <a:srgbClr val="000000"/>
                </a:solidFill>
              </a:rPr>
              <a:t>” T. </a:t>
            </a:r>
            <a:r>
              <a:rPr lang="en-US" sz="3200" dirty="0" err="1" smtClean="0">
                <a:solidFill>
                  <a:srgbClr val="000000"/>
                </a:solidFill>
              </a:rPr>
              <a:t>O’qituvchi</a:t>
            </a:r>
            <a:r>
              <a:rPr lang="en-US" sz="3200" dirty="0" smtClean="0">
                <a:solidFill>
                  <a:srgbClr val="000000"/>
                </a:solidFill>
              </a:rPr>
              <a:t> 1969.</a:t>
            </a:r>
            <a:br>
              <a:rPr lang="en-US" sz="3200" dirty="0" smtClean="0">
                <a:solidFill>
                  <a:srgbClr val="000000"/>
                </a:solidFill>
              </a:rPr>
            </a:br>
            <a:r>
              <a:rPr lang="en-US" sz="3200" dirty="0" smtClean="0">
                <a:solidFill>
                  <a:srgbClr val="000000"/>
                </a:solidFill>
              </a:rPr>
              <a:t>2. A. </a:t>
            </a:r>
            <a:r>
              <a:rPr lang="en-US" sz="3200" dirty="0" err="1" smtClean="0">
                <a:solidFill>
                  <a:srgbClr val="000000"/>
                </a:solidFill>
              </a:rPr>
              <a:t>Radugin</a:t>
            </a:r>
            <a:r>
              <a:rPr lang="en-US" sz="3200" dirty="0" smtClean="0">
                <a:solidFill>
                  <a:srgbClr val="000000"/>
                </a:solidFill>
              </a:rPr>
              <a:t> “</a:t>
            </a:r>
            <a:r>
              <a:rPr lang="en-US" sz="3200" dirty="0" err="1" smtClean="0">
                <a:solidFill>
                  <a:srgbClr val="000000"/>
                </a:solidFill>
              </a:rPr>
              <a:t>Pedagogika</a:t>
            </a:r>
            <a:r>
              <a:rPr lang="en-US" sz="3200" dirty="0" smtClean="0">
                <a:solidFill>
                  <a:srgbClr val="000000"/>
                </a:solidFill>
              </a:rPr>
              <a:t>” M. Centre, 2002.</a:t>
            </a:r>
            <a:br>
              <a:rPr lang="en-US" sz="3200" dirty="0" smtClean="0">
                <a:solidFill>
                  <a:srgbClr val="000000"/>
                </a:solidFill>
              </a:rPr>
            </a:br>
            <a:r>
              <a:rPr lang="en-US" sz="3200" dirty="0" smtClean="0">
                <a:solidFill>
                  <a:srgbClr val="000000"/>
                </a:solidFill>
              </a:rPr>
              <a:t>3. </a:t>
            </a:r>
            <a:r>
              <a:rPr lang="en-US" sz="3200" dirty="0" err="1" smtClean="0">
                <a:solidFill>
                  <a:srgbClr val="000000"/>
                </a:solidFill>
              </a:rPr>
              <a:t>Danilov</a:t>
            </a:r>
            <a:r>
              <a:rPr lang="en-US" sz="3200" dirty="0" smtClean="0">
                <a:solidFill>
                  <a:srgbClr val="000000"/>
                </a:solidFill>
              </a:rPr>
              <a:t> M.A. “</a:t>
            </a:r>
            <a:r>
              <a:rPr lang="en-US" sz="3200" dirty="0" err="1" smtClean="0">
                <a:solidFill>
                  <a:srgbClr val="000000"/>
                </a:solidFill>
              </a:rPr>
              <a:t>Didaktika</a:t>
            </a:r>
            <a:r>
              <a:rPr lang="en-US" sz="3200" dirty="0" smtClean="0">
                <a:solidFill>
                  <a:srgbClr val="000000"/>
                </a:solidFill>
              </a:rPr>
              <a:t>”. M. 1980.</a:t>
            </a:r>
            <a:br>
              <a:rPr lang="en-US" sz="3200" dirty="0" smtClean="0">
                <a:solidFill>
                  <a:srgbClr val="000000"/>
                </a:solidFill>
              </a:rPr>
            </a:br>
            <a:r>
              <a:rPr lang="en-US" sz="3200" dirty="0" smtClean="0">
                <a:solidFill>
                  <a:srgbClr val="000000"/>
                </a:solidFill>
              </a:rPr>
              <a:t>4. </a:t>
            </a:r>
            <a:r>
              <a:rPr lang="en-US" sz="3200" dirty="0" err="1" smtClean="0">
                <a:solidFill>
                  <a:srgbClr val="000000"/>
                </a:solidFill>
              </a:rPr>
              <a:t>Kazanskiy</a:t>
            </a:r>
            <a:r>
              <a:rPr lang="en-US" sz="3200" dirty="0" smtClean="0">
                <a:solidFill>
                  <a:srgbClr val="000000"/>
                </a:solidFill>
              </a:rPr>
              <a:t> Y.G. </a:t>
            </a:r>
            <a:r>
              <a:rPr lang="en-US" sz="3200" dirty="0" err="1" smtClean="0">
                <a:solidFill>
                  <a:srgbClr val="000000"/>
                </a:solidFill>
              </a:rPr>
              <a:t>Nazarova</a:t>
            </a:r>
            <a:r>
              <a:rPr lang="en-US" sz="3200" dirty="0" smtClean="0">
                <a:solidFill>
                  <a:srgbClr val="000000"/>
                </a:solidFill>
              </a:rPr>
              <a:t> T.S. </a:t>
            </a:r>
            <a:r>
              <a:rPr lang="en-US" sz="3200" dirty="0" err="1" smtClean="0">
                <a:solidFill>
                  <a:srgbClr val="000000"/>
                </a:solidFill>
              </a:rPr>
              <a:t>Didaktika</a:t>
            </a:r>
            <a:r>
              <a:rPr lang="en-US" sz="3200" dirty="0" smtClean="0">
                <a:solidFill>
                  <a:srgbClr val="000000"/>
                </a:solidFill>
              </a:rPr>
              <a:t>. M, 1978 </a:t>
            </a:r>
            <a:br>
              <a:rPr lang="en-US" sz="3200" dirty="0" smtClean="0">
                <a:solidFill>
                  <a:srgbClr val="000000"/>
                </a:solidFill>
              </a:rPr>
            </a:br>
            <a:r>
              <a:rPr lang="en-US" sz="3200" dirty="0" smtClean="0">
                <a:solidFill>
                  <a:srgbClr val="000000"/>
                </a:solidFill>
              </a:rPr>
              <a:t>5. V. </a:t>
            </a:r>
            <a:r>
              <a:rPr lang="en-US" sz="3200" dirty="0" err="1" smtClean="0">
                <a:solidFill>
                  <a:srgbClr val="000000"/>
                </a:solidFill>
              </a:rPr>
              <a:t>Okon</a:t>
            </a:r>
            <a:r>
              <a:rPr lang="en-US" sz="3200" dirty="0" smtClean="0">
                <a:solidFill>
                  <a:srgbClr val="000000"/>
                </a:solidFill>
              </a:rPr>
              <a:t>. </a:t>
            </a:r>
            <a:r>
              <a:rPr lang="ru-RU" sz="3200" dirty="0" smtClean="0">
                <a:solidFill>
                  <a:srgbClr val="000000"/>
                </a:solidFill>
              </a:rPr>
              <a:t>Введение в общую дидактику </a:t>
            </a:r>
            <a:r>
              <a:rPr lang="en-US" sz="3200" dirty="0" smtClean="0">
                <a:solidFill>
                  <a:srgbClr val="000000"/>
                </a:solidFill>
              </a:rPr>
              <a:t>M. 1990.</a:t>
            </a:r>
            <a:endParaRPr lang="ru-RU" sz="3200" dirty="0">
              <a:solidFill>
                <a:srgbClr val="000000"/>
              </a:solidFill>
            </a:endParaRPr>
          </a:p>
        </p:txBody>
      </p:sp>
    </p:spTree>
    <p:extLst>
      <p:ext uri="{BB962C8B-B14F-4D97-AF65-F5344CB8AC3E}">
        <p14:creationId xmlns:p14="http://schemas.microsoft.com/office/powerpoint/2010/main" val="163073156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2348880"/>
            <a:ext cx="8305800" cy="1143000"/>
          </a:xfrm>
        </p:spPr>
        <p:txBody>
          <a:bodyPr/>
          <a:lstStyle/>
          <a:p>
            <a:r>
              <a:rPr lang="en-US" dirty="0" err="1" smtClean="0"/>
              <a:t>E’tiboringiz</a:t>
            </a:r>
            <a:r>
              <a:rPr lang="en-US" dirty="0" smtClean="0"/>
              <a:t> </a:t>
            </a:r>
            <a:r>
              <a:rPr lang="en-US" dirty="0" err="1" smtClean="0"/>
              <a:t>uchun</a:t>
            </a:r>
            <a:r>
              <a:rPr lang="en-US" dirty="0" smtClean="0"/>
              <a:t> </a:t>
            </a:r>
            <a:r>
              <a:rPr lang="en-US" dirty="0" err="1" smtClean="0"/>
              <a:t>rahmat</a:t>
            </a:r>
            <a:r>
              <a:rPr lang="en-US" dirty="0" smtClean="0"/>
              <a:t>!</a:t>
            </a:r>
            <a:endParaRPr lang="ru-RU" dirty="0"/>
          </a:p>
        </p:txBody>
      </p:sp>
    </p:spTree>
    <p:extLst>
      <p:ext uri="{BB962C8B-B14F-4D97-AF65-F5344CB8AC3E}">
        <p14:creationId xmlns:p14="http://schemas.microsoft.com/office/powerpoint/2010/main" val="25619462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Другая 4">
      <a:dk1>
        <a:srgbClr val="600000"/>
      </a:dk1>
      <a:lt1>
        <a:sysClr val="window" lastClr="FFFFFF"/>
      </a:lt1>
      <a:dk2>
        <a:srgbClr val="810000"/>
      </a:dk2>
      <a:lt2>
        <a:srgbClr val="810000"/>
      </a:lt2>
      <a:accent1>
        <a:srgbClr val="AD0101"/>
      </a:accent1>
      <a:accent2>
        <a:srgbClr val="810000"/>
      </a:accent2>
      <a:accent3>
        <a:srgbClr val="FE7979"/>
      </a:accent3>
      <a:accent4>
        <a:srgbClr val="810000"/>
      </a:accent4>
      <a:accent5>
        <a:srgbClr val="810000"/>
      </a:accent5>
      <a:accent6>
        <a:srgbClr val="730E00"/>
      </a:accent6>
      <a:hlink>
        <a:srgbClr val="FE7979"/>
      </a:hlink>
      <a:folHlink>
        <a:srgbClr val="FE7979"/>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873</TotalTime>
  <Words>472</Words>
  <Application>Microsoft Office PowerPoint</Application>
  <PresentationFormat>Экран (4:3)</PresentationFormat>
  <Paragraphs>58</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Поток</vt:lpstr>
      <vt:lpstr>UMUMIY PEDAGOGIKA VA SHAXSIY RIVOJLANISH</vt:lpstr>
      <vt:lpstr>      5- Mavzu:      Ta’lim metodlari va vositalari.  1. Metod tushunchasi va mohiyati 2. Ta’lim metodlari evolutsiyasi 3. Ta’lim metodlari klassifikatsiyasi 4. Ta’lim vositalari 5. Ta’lim metodlari va vositalarini tanlash.</vt:lpstr>
      <vt:lpstr>1. Metod tushunchasi va mohiyati </vt:lpstr>
      <vt:lpstr>O'qitish usullarini quyidagilarga bo’lish mumkin: -tafakkur, xotira, diqqat va xayolning alohida operatsiyalarini tarkib toptiradigan va faollashtiradigan usullar; -fikrlash faoliyatida muammoli va izlanishli vaziyatlarni vujudga keltiradigan usullar; -o'quvchilarning o'quv materialini o'zlashtirish bilan bog'liq kechinmalari va hissiyotlarini faollashtiradigan usullar; -nazorat va o'quvchilarning o'zini-o'zi nazorat qilish usullari; -o'qitish jarayonida o'quvchilarning jamoaviy va shaxsiy o'zaro munosabatlarini boshqarish usullari.</vt:lpstr>
      <vt:lpstr>2. Ta’lim metodlari evolutsiyasi Ta’lim metodlari — tarixiy kategoriya hisoblanadi. Fan-texnika taraqqiyoti, ishlab chiqarish munosabatlari xarakteri va ishlab chiqarish kuchlarining rivojlanganlik darajasi pedagogik jarayon maqsadi, mazmuni, vositalariga ta’sir qiladi. Ularning o'zgarishi bilan ta’lim metodlari ham o'zgaradi.</vt:lpstr>
      <vt:lpstr>Amerikalik pedagog K. Kerr « ta’lim metodlari sohasidagi tub burihshlarni » to’rt bosqichga ajratadi. Kishilik jamiyatining dasdabki rivojlanish bosqichida bolalarni asosiy o'qituvchilari ota-onalar hisoblangan. Birinchi tub burilish ularning o'rniga professional o'qituvchilarning kelishi davri. Ikkinchi tub burilish og'zaki so'zni, nutqni yozuv bilan almashinuvi bilan bog'liq. Uchinchi tub burilish ta'limga bosma so'zning kiritihshi davri. To'rtinchisi ta'limni avtomatizatsiyalashtirish va kompyuterizatsiyalashtirish bilan bog'liq.</vt:lpstr>
      <vt:lpstr>3. Ta’lim metodlari klassifikatsiyasi  </vt:lpstr>
      <vt:lpstr>Ta’lim metodlarini tanlashda quyidagi mezonlarga layaniladi: 1) ta’lim metodlarini ta’lim maqsadi va vazifalariga mos kelishi; 2) ta’lim metodlarini ta’lim prinsiplariga mosligi; 3) metodlarni o'rganilayotgan mavzu mazmuniga mosligi; 4) metodlarni o'quvchilar o'quv imkoniyatlari (yosh, jismoniy, psixologik, tayyorgarlik darajasi, talabalarni tarbiyalanganligi va rivojlanganligi)ga mosligi; 5) metodlarni texnik sharoit va ta’lim uchun ajratilgan vaqtga mosligi; 6) ta’lim metodlarini o'qituvchilarning o'z imkoniyatlari (tajribasi, nazariy va amaliy tayyorgarligi, faohyatning individual stili, o'qituvchining shaxsiy sifatlari)ga mosligi.</vt:lpstr>
      <vt:lpstr>Презентация PowerPoint</vt:lpstr>
      <vt:lpstr>Turli ta'lim metodlarining qiyosiy xarakteristikasi</vt:lpstr>
      <vt:lpstr>Hikoya—o'quv materiali mazmunini jonh, obrazli, ta'sirli ravishda bayon qihshdir. Hikoya qilib berish mahoratini egallagan o'qituvchi o'quvchilarni bilimlarni muayyan tizimda o'zlashtirishlarini ta'minlaydi, ularni fikrlash qobiliyatlarini rivojlantiradi.</vt:lpstr>
      <vt:lpstr> Ko'rgazmali metodlar. Ko'rgazmali metodlarga kuzatish illyustratsiya va demonstratsiya metodlari kiradi. Demonstratsiya metodi ta’lim vositalari asosida turli tasvirlarni namoyish qilish.</vt:lpstr>
      <vt:lpstr>4. Ta’lim vositalari</vt:lpstr>
      <vt:lpstr>5. Ta’lim metodlari va vositalarini tanlash.</vt:lpstr>
      <vt:lpstr>Ta‘lim metodlarini tanlash: — o'quvchilarni tarbiyalash, rivojlantirish, ta’lim berish, ma'lumotli qilish umumiy maqsadlariga; — o'quv predmeti va mavzu mazmuniga: — aniq o'quv predmetini o'qitish metodikasi xususiyatiariga; — aniq bir darsni maqsad va vazifasiga hamda mazmuniga; — materialni o’rgatish uchun ajratilgan vaqtga; — o'quvchilarni yosh xususiyatiariga hamda ularni bilish imkoniyatiari darajalariga va o'quvchilarni tayyorgarlik darajalariga; — o’quv muassasasini moddiy, uslubiy ta'minlanganligiga; — o'qituvchini xususiyat va imkoniyatiariga, nazariy va amaliy tayyorgarligi darajasiga, uslubiy, kasbiy mahoratiga, shaxsiy sifadariga bog'liq.</vt:lpstr>
      <vt:lpstr>                      Nazorat uchun savollar:  1. Ta’lim metodining mohiyati nima? 2. Ta’lim metodlari klassifikatsiyasi mohiyatini tavsiflang. 3. Sizningcha qaysi ta’lim metodlari klassifikatsiyasi asosiy hisoblanadi? 4. Ta’lim vositasi qanday vazifalarni bajaradi? 5. Ta’lim vositalari qaysi asoslarga ko’ra klassifikatsiya qilinadi?</vt:lpstr>
      <vt:lpstr>               Foydalanilgan adabiyotlar:  1. B.P. Esipov “Pedagogika” T. O’qituvchi 1969. 2. A. Radugin “Pedagogika” M. Centre, 2002. 3. Danilov M.A. “Didaktika”. M. 1980. 4. Kazanskiy Y.G. Nazarova T.S. Didaktika. M, 1978  5. V. Okon. Введение в общую дидактику M. 1990.</vt:lpstr>
      <vt:lpstr>E’tiboringiz uchun rahmat!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O’ZBEKISTON RESPUBLIKASI  XALQ TA’LIMI VAZIRLIGI QO’QON DAVLAT PEDAGOGIKA INSTITUTI  “TARIX O’QITISH METODIKASI” kafedrasi  Umumiy pedagogika va shaxsiy rivojlanish   O’qituvchi:  O.O.Bazarov</dc:title>
  <dc:creator>MK</dc:creator>
  <cp:lastModifiedBy>MK</cp:lastModifiedBy>
  <cp:revision>62</cp:revision>
  <dcterms:created xsi:type="dcterms:W3CDTF">2017-09-17T08:11:07Z</dcterms:created>
  <dcterms:modified xsi:type="dcterms:W3CDTF">2017-10-06T11:49:57Z</dcterms:modified>
</cp:coreProperties>
</file>