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0"/>
  </p:notesMasterIdLst>
  <p:sldIdLst>
    <p:sldId id="288" r:id="rId2"/>
    <p:sldId id="257" r:id="rId3"/>
    <p:sldId id="289" r:id="rId4"/>
    <p:sldId id="290" r:id="rId5"/>
    <p:sldId id="291" r:id="rId6"/>
    <p:sldId id="292" r:id="rId7"/>
    <p:sldId id="293" r:id="rId8"/>
    <p:sldId id="294" r:id="rId9"/>
    <p:sldId id="295" r:id="rId10"/>
    <p:sldId id="296" r:id="rId11"/>
    <p:sldId id="297" r:id="rId12"/>
    <p:sldId id="298" r:id="rId13"/>
    <p:sldId id="299" r:id="rId14"/>
    <p:sldId id="300" r:id="rId15"/>
    <p:sldId id="301" r:id="rId16"/>
    <p:sldId id="285" r:id="rId17"/>
    <p:sldId id="286" r:id="rId18"/>
    <p:sldId id="271"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03.10.2017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03.10.2017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03.10.2017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03.10.2017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03.10.2017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03.10.2017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03.10.2017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03.10.2017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03.10.2017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03.10.2017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03.10.2017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03.10.2017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03.10.2017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861048"/>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4-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a:t> </a:t>
            </a:r>
            <a:r>
              <a:rPr lang="uz-Cyrl-UZ" sz="3200" b="1" dirty="0"/>
              <a:t>Ta’lim shakllari. </a:t>
            </a:r>
            <a:r>
              <a:rPr lang="en-US" sz="3200" b="1" dirty="0" err="1"/>
              <a:t>Dars</a:t>
            </a:r>
            <a:r>
              <a:rPr lang="en-US" sz="3200" b="1" dirty="0"/>
              <a:t> – </a:t>
            </a:r>
            <a:r>
              <a:rPr lang="en-US" sz="3200" b="1" dirty="0" err="1"/>
              <a:t>ta’limni</a:t>
            </a:r>
            <a:r>
              <a:rPr lang="en-US" sz="3200" b="1" dirty="0"/>
              <a:t> </a:t>
            </a:r>
            <a:r>
              <a:rPr lang="en-US" sz="3200" b="1" dirty="0" err="1"/>
              <a:t>tashkil</a:t>
            </a:r>
            <a:r>
              <a:rPr lang="en-US" sz="3200" b="1" dirty="0"/>
              <a:t> </a:t>
            </a:r>
            <a:r>
              <a:rPr lang="ru-RU" sz="3200" dirty="0"/>
              <a:t/>
            </a:r>
            <a:br>
              <a:rPr lang="ru-RU" sz="3200" dirty="0"/>
            </a:br>
            <a:r>
              <a:rPr lang="uz-Cyrl-UZ" sz="3200" b="1" dirty="0"/>
              <a:t>etishning asоsiy shakli </a:t>
            </a:r>
            <a:r>
              <a:rPr lang="en-US" sz="3200" b="1" dirty="0" smtClean="0"/>
              <a:t/>
            </a:r>
            <a:br>
              <a:rPr lang="en-US" sz="3200" b="1" dirty="0" smtClean="0"/>
            </a:br>
            <a:r>
              <a:rPr lang="en-US" sz="3200" b="1" dirty="0" smtClean="0"/>
              <a:t/>
            </a:r>
            <a:br>
              <a:rPr lang="en-US" sz="3200" b="1" dirty="0" smtClean="0"/>
            </a:br>
            <a:r>
              <a:rPr lang="en-US" sz="3200" dirty="0" smtClean="0"/>
              <a:t>1.</a:t>
            </a:r>
            <a:r>
              <a:rPr lang="uz-Cyrl-UZ" sz="3200" dirty="0"/>
              <a:t> </a:t>
            </a:r>
            <a:r>
              <a:rPr lang="en-US" sz="3200" dirty="0" err="1" smtClean="0"/>
              <a:t>Ta’lim</a:t>
            </a:r>
            <a:r>
              <a:rPr lang="en-US" sz="3200" dirty="0" smtClean="0"/>
              <a:t> </a:t>
            </a:r>
            <a:r>
              <a:rPr lang="en-US" sz="3200" dirty="0" err="1" smtClean="0"/>
              <a:t>shakli</a:t>
            </a:r>
            <a:r>
              <a:rPr lang="en-US" sz="3200" dirty="0" smtClean="0"/>
              <a:t> </a:t>
            </a:r>
            <a:r>
              <a:rPr lang="en-US" sz="3200" dirty="0" err="1" smtClean="0"/>
              <a:t>va</a:t>
            </a:r>
            <a:r>
              <a:rPr lang="en-US" sz="3200" dirty="0" smtClean="0"/>
              <a:t> </a:t>
            </a:r>
            <a:r>
              <a:rPr lang="en-US" sz="3200" dirty="0" err="1" smtClean="0"/>
              <a:t>uni</a:t>
            </a:r>
            <a:r>
              <a:rPr lang="en-US" sz="3200" dirty="0" smtClean="0"/>
              <a:t> </a:t>
            </a:r>
            <a:r>
              <a:rPr lang="en-US" sz="3200" dirty="0" err="1" smtClean="0"/>
              <a:t>tashkil</a:t>
            </a:r>
            <a:r>
              <a:rPr lang="en-US" sz="3200" dirty="0" smtClean="0"/>
              <a:t> </a:t>
            </a:r>
            <a:r>
              <a:rPr lang="en-US" sz="3200" dirty="0" err="1" smtClean="0"/>
              <a:t>etish</a:t>
            </a:r>
            <a:r>
              <a:rPr lang="en-US" sz="3200" dirty="0" smtClean="0"/>
              <a:t> </a:t>
            </a:r>
            <a:r>
              <a:rPr lang="en-US" sz="3200" dirty="0" err="1" smtClean="0"/>
              <a:t>tushunchasi</a:t>
            </a:r>
            <a:r>
              <a:rPr lang="en-US" sz="3200" dirty="0" smtClean="0"/>
              <a:t/>
            </a:r>
            <a:br>
              <a:rPr lang="en-US" sz="3200" dirty="0" smtClean="0"/>
            </a:br>
            <a:r>
              <a:rPr lang="en-US" sz="3200" dirty="0" smtClean="0">
                <a:cs typeface="Arial" pitchFamily="34" charset="0"/>
              </a:rPr>
              <a:t>2.</a:t>
            </a:r>
            <a:r>
              <a:rPr lang="uz-Cyrl-UZ" sz="3200" b="1" dirty="0" smtClean="0"/>
              <a:t> </a:t>
            </a:r>
            <a:r>
              <a:rPr lang="en-US" sz="3200" dirty="0" err="1" smtClean="0"/>
              <a:t>Ta’lim</a:t>
            </a:r>
            <a:r>
              <a:rPr lang="en-US" sz="3200" dirty="0" smtClean="0"/>
              <a:t> </a:t>
            </a:r>
            <a:r>
              <a:rPr lang="en-US" sz="3200" dirty="0" err="1" smtClean="0"/>
              <a:t>shaklini</a:t>
            </a:r>
            <a:r>
              <a:rPr lang="en-US" sz="3200" dirty="0" smtClean="0"/>
              <a:t> </a:t>
            </a:r>
            <a:r>
              <a:rPr lang="en-US" sz="3200" dirty="0" err="1" smtClean="0"/>
              <a:t>rivojlanish</a:t>
            </a:r>
            <a:r>
              <a:rPr lang="en-US" sz="3200" dirty="0" smtClean="0"/>
              <a:t> </a:t>
            </a:r>
            <a:r>
              <a:rPr lang="en-US" sz="3200" dirty="0" err="1" smtClean="0"/>
              <a:t>bosqichlari</a:t>
            </a:r>
            <a:r>
              <a:rPr lang="en-US" sz="3200" dirty="0" smtClean="0"/>
              <a:t/>
            </a:r>
            <a:br>
              <a:rPr lang="en-US" sz="3200" dirty="0" smtClean="0"/>
            </a:br>
            <a:r>
              <a:rPr lang="en-US" sz="3200" dirty="0" smtClean="0"/>
              <a:t>3. </a:t>
            </a:r>
            <a:r>
              <a:rPr lang="en-US" sz="3200" dirty="0" err="1" smtClean="0"/>
              <a:t>O’quv</a:t>
            </a:r>
            <a:r>
              <a:rPr lang="en-US" sz="3200" dirty="0" smtClean="0"/>
              <a:t> </a:t>
            </a:r>
            <a:r>
              <a:rPr lang="en-US" sz="3200" dirty="0" err="1" smtClean="0"/>
              <a:t>jarayonini</a:t>
            </a:r>
            <a:r>
              <a:rPr lang="en-US" sz="3200" dirty="0" smtClean="0"/>
              <a:t> </a:t>
            </a:r>
            <a:r>
              <a:rPr lang="en-US" sz="3200" dirty="0" err="1" smtClean="0"/>
              <a:t>tashkil</a:t>
            </a:r>
            <a:r>
              <a:rPr lang="en-US" sz="3200" dirty="0" smtClean="0"/>
              <a:t> </a:t>
            </a:r>
            <a:r>
              <a:rPr lang="en-US" sz="3200" dirty="0" err="1" smtClean="0"/>
              <a:t>etish</a:t>
            </a:r>
            <a:r>
              <a:rPr lang="en-US" sz="3200" dirty="0" smtClean="0"/>
              <a:t> </a:t>
            </a:r>
            <a:r>
              <a:rPr lang="en-US" sz="3200" dirty="0" err="1" smtClean="0"/>
              <a:t>shakllari</a:t>
            </a:r>
            <a:r>
              <a:rPr lang="en-US" sz="3200" dirty="0" smtClean="0"/>
              <a:t/>
            </a:r>
            <a:br>
              <a:rPr lang="en-US" sz="3200" dirty="0" smtClean="0"/>
            </a:br>
            <a:r>
              <a:rPr lang="en-US" sz="3200" dirty="0" smtClean="0"/>
              <a:t>4. </a:t>
            </a:r>
            <a:r>
              <a:rPr lang="en-US" sz="3200" dirty="0" err="1" smtClean="0"/>
              <a:t>Ta’lim</a:t>
            </a:r>
            <a:r>
              <a:rPr lang="en-US" sz="3200" dirty="0" smtClean="0"/>
              <a:t> </a:t>
            </a:r>
            <a:r>
              <a:rPr lang="en-US" sz="3200" dirty="0" err="1" smtClean="0"/>
              <a:t>turlari</a:t>
            </a:r>
            <a:r>
              <a:rPr lang="en-US" sz="3200" dirty="0" smtClean="0"/>
              <a:t>.</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692696"/>
            <a:ext cx="8496944" cy="1143000"/>
          </a:xfrm>
        </p:spPr>
        <p:txBody>
          <a:bodyPr>
            <a:noAutofit/>
          </a:bodyPr>
          <a:lstStyle/>
          <a:p>
            <a:pPr algn="just"/>
            <a:r>
              <a:rPr lang="en-US" sz="3200" dirty="0"/>
              <a:t>1.</a:t>
            </a:r>
            <a:r>
              <a:rPr lang="uz-Cyrl-UZ" sz="3200" dirty="0"/>
              <a:t> </a:t>
            </a:r>
            <a:r>
              <a:rPr lang="en-US" sz="3200" dirty="0" err="1"/>
              <a:t>Ta’lim</a:t>
            </a:r>
            <a:r>
              <a:rPr lang="en-US" sz="3200" dirty="0"/>
              <a:t> </a:t>
            </a:r>
            <a:r>
              <a:rPr lang="en-US" sz="3200" dirty="0" err="1"/>
              <a:t>shakli</a:t>
            </a:r>
            <a:r>
              <a:rPr lang="en-US" sz="3200" dirty="0"/>
              <a:t> </a:t>
            </a:r>
            <a:r>
              <a:rPr lang="en-US" sz="3200" dirty="0" err="1"/>
              <a:t>va</a:t>
            </a:r>
            <a:r>
              <a:rPr lang="en-US" sz="3200" dirty="0"/>
              <a:t> </a:t>
            </a:r>
            <a:r>
              <a:rPr lang="en-US" sz="3200" dirty="0" err="1"/>
              <a:t>uni</a:t>
            </a:r>
            <a:r>
              <a:rPr lang="en-US" sz="3200" dirty="0"/>
              <a:t> </a:t>
            </a:r>
            <a:r>
              <a:rPr lang="en-US" sz="3200" dirty="0" err="1"/>
              <a:t>tashkil</a:t>
            </a:r>
            <a:r>
              <a:rPr lang="en-US" sz="3200" dirty="0"/>
              <a:t> </a:t>
            </a:r>
            <a:r>
              <a:rPr lang="en-US" sz="3200" dirty="0" err="1"/>
              <a:t>etish</a:t>
            </a:r>
            <a:r>
              <a:rPr lang="en-US" sz="3200" dirty="0"/>
              <a:t> </a:t>
            </a:r>
            <a:r>
              <a:rPr lang="en-US" sz="3200" dirty="0" err="1"/>
              <a:t>tushunchasi</a:t>
            </a:r>
            <a:r>
              <a:rPr lang="en-US" sz="3200" dirty="0"/>
              <a:t/>
            </a:r>
            <a:br>
              <a:rPr lang="en-US" sz="3200" dirty="0"/>
            </a:br>
            <a:endParaRPr lang="ru-RU" sz="3200" dirty="0">
              <a:solidFill>
                <a:srgbClr val="000000"/>
              </a:solidFill>
            </a:endParaRPr>
          </a:p>
        </p:txBody>
      </p:sp>
      <p:sp>
        <p:nvSpPr>
          <p:cNvPr id="3" name="Заголовок 1"/>
          <p:cNvSpPr txBox="1">
            <a:spLocks/>
          </p:cNvSpPr>
          <p:nvPr/>
        </p:nvSpPr>
        <p:spPr>
          <a:xfrm>
            <a:off x="323528" y="1700808"/>
            <a:ext cx="8496944"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i="1" dirty="0" err="1" smtClean="0">
                <a:solidFill>
                  <a:srgbClr val="000000"/>
                </a:solidFill>
              </a:rPr>
              <a:t>Shakl</a:t>
            </a:r>
            <a:r>
              <a:rPr lang="en-US" sz="3200" i="1" dirty="0" smtClean="0">
                <a:solidFill>
                  <a:srgbClr val="000000"/>
                </a:solidFill>
              </a:rPr>
              <a:t> (</a:t>
            </a:r>
            <a:r>
              <a:rPr lang="en-US" sz="3200" i="1" dirty="0" err="1" smtClean="0">
                <a:solidFill>
                  <a:srgbClr val="000000"/>
                </a:solidFill>
              </a:rPr>
              <a:t>lotincha</a:t>
            </a:r>
            <a:r>
              <a:rPr lang="en-US" sz="3200" i="1" dirty="0" smtClean="0">
                <a:solidFill>
                  <a:srgbClr val="000000"/>
                </a:solidFill>
              </a:rPr>
              <a:t> – forma) – </a:t>
            </a:r>
            <a:r>
              <a:rPr lang="en-US" sz="3200" i="1" dirty="0" err="1" smtClean="0">
                <a:solidFill>
                  <a:srgbClr val="000000"/>
                </a:solidFill>
              </a:rPr>
              <a:t>tashqi</a:t>
            </a:r>
            <a:r>
              <a:rPr lang="en-US" sz="3200" i="1" dirty="0" smtClean="0">
                <a:solidFill>
                  <a:srgbClr val="000000"/>
                </a:solidFill>
              </a:rPr>
              <a:t> </a:t>
            </a:r>
            <a:r>
              <a:rPr lang="en-US" sz="3200" i="1" dirty="0" err="1" smtClean="0">
                <a:solidFill>
                  <a:srgbClr val="000000"/>
                </a:solidFill>
              </a:rPr>
              <a:t>ko’rinish</a:t>
            </a:r>
            <a:r>
              <a:rPr lang="en-US" sz="3200" i="1" dirty="0" smtClean="0">
                <a:solidFill>
                  <a:srgbClr val="000000"/>
                </a:solidFill>
              </a:rPr>
              <a:t> </a:t>
            </a:r>
            <a:r>
              <a:rPr lang="en-US" sz="3200" i="1" dirty="0" err="1" smtClean="0">
                <a:solidFill>
                  <a:srgbClr val="000000"/>
                </a:solidFill>
              </a:rPr>
              <a:t>degan</a:t>
            </a:r>
            <a:r>
              <a:rPr lang="en-US" sz="3200" i="1" dirty="0" smtClean="0">
                <a:solidFill>
                  <a:srgbClr val="000000"/>
                </a:solidFill>
              </a:rPr>
              <a:t> </a:t>
            </a:r>
            <a:r>
              <a:rPr lang="en-US" sz="3200" i="1" dirty="0" err="1" smtClean="0">
                <a:solidFill>
                  <a:srgbClr val="000000"/>
                </a:solidFill>
              </a:rPr>
              <a:t>ma’noni</a:t>
            </a:r>
            <a:r>
              <a:rPr lang="en-US" sz="3200" i="1" dirty="0" smtClean="0">
                <a:solidFill>
                  <a:srgbClr val="000000"/>
                </a:solidFill>
              </a:rPr>
              <a:t> </a:t>
            </a:r>
            <a:r>
              <a:rPr lang="en-US" sz="3200" i="1" dirty="0" err="1" smtClean="0">
                <a:solidFill>
                  <a:srgbClr val="000000"/>
                </a:solidFill>
              </a:rPr>
              <a:t>anglatadi</a:t>
            </a:r>
            <a:r>
              <a:rPr lang="en-US" sz="3200" i="1" dirty="0" smtClean="0">
                <a:solidFill>
                  <a:srgbClr val="000000"/>
                </a:solidFill>
              </a:rPr>
              <a:t>.</a:t>
            </a:r>
            <a:endParaRPr lang="ru-RU" sz="3200" i="1" dirty="0">
              <a:solidFill>
                <a:srgbClr val="000000"/>
              </a:solidFill>
            </a:endParaRPr>
          </a:p>
        </p:txBody>
      </p:sp>
      <p:pic>
        <p:nvPicPr>
          <p:cNvPr id="1026" name="Picture 2" descr="D:\My Documents (Maruf)\UUOOI 2017 LECTURES\LECTURES redit\form_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5618" y="2844908"/>
            <a:ext cx="4227860" cy="39007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50252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628800"/>
            <a:ext cx="8305800" cy="1143000"/>
          </a:xfrm>
        </p:spPr>
        <p:txBody>
          <a:bodyPr>
            <a:noAutofit/>
          </a:bodyPr>
          <a:lstStyle/>
          <a:p>
            <a:pPr algn="just"/>
            <a:r>
              <a:rPr lang="en-US" sz="3200" dirty="0" err="1" smtClean="0">
                <a:solidFill>
                  <a:srgbClr val="000000"/>
                </a:solidFill>
              </a:rPr>
              <a:t>Ta’limni</a:t>
            </a:r>
            <a:r>
              <a:rPr lang="en-US" sz="3200" dirty="0" smtClean="0">
                <a:solidFill>
                  <a:srgbClr val="000000"/>
                </a:solidFill>
              </a:rPr>
              <a:t> </a:t>
            </a:r>
            <a:r>
              <a:rPr lang="en-US" sz="3200" dirty="0" err="1" smtClean="0">
                <a:solidFill>
                  <a:srgbClr val="000000"/>
                </a:solidFill>
              </a:rPr>
              <a:t>tashkil</a:t>
            </a:r>
            <a:r>
              <a:rPr lang="en-US" sz="3200" dirty="0" smtClean="0">
                <a:solidFill>
                  <a:srgbClr val="000000"/>
                </a:solidFill>
              </a:rPr>
              <a:t> </a:t>
            </a:r>
            <a:r>
              <a:rPr lang="en-US" sz="3200" dirty="0" err="1" smtClean="0">
                <a:solidFill>
                  <a:srgbClr val="000000"/>
                </a:solidFill>
              </a:rPr>
              <a:t>etish</a:t>
            </a:r>
            <a:r>
              <a:rPr lang="en-US" sz="3200" dirty="0" smtClean="0">
                <a:solidFill>
                  <a:srgbClr val="000000"/>
                </a:solidFill>
              </a:rPr>
              <a:t> </a:t>
            </a:r>
            <a:r>
              <a:rPr lang="en-US" sz="3200" dirty="0" err="1" smtClean="0">
                <a:solidFill>
                  <a:srgbClr val="000000"/>
                </a:solidFill>
              </a:rPr>
              <a:t>shakli</a:t>
            </a:r>
            <a:r>
              <a:rPr lang="en-US" sz="3200" dirty="0" smtClean="0">
                <a:solidFill>
                  <a:srgbClr val="000000"/>
                </a:solidFill>
              </a:rPr>
              <a:t> – </a:t>
            </a:r>
            <a:r>
              <a:rPr lang="en-US" sz="3200" dirty="0" err="1" smtClean="0">
                <a:solidFill>
                  <a:srgbClr val="000000"/>
                </a:solidFill>
              </a:rPr>
              <a:t>bu</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jarayonini</a:t>
            </a:r>
            <a:r>
              <a:rPr lang="en-US" sz="3200" dirty="0" smtClean="0">
                <a:solidFill>
                  <a:srgbClr val="000000"/>
                </a:solidFill>
              </a:rPr>
              <a:t> </a:t>
            </a:r>
            <a:r>
              <a:rPr lang="en-US" sz="3200" dirty="0" err="1" smtClean="0">
                <a:solidFill>
                  <a:srgbClr val="000000"/>
                </a:solidFill>
              </a:rPr>
              <a:t>alohida</a:t>
            </a:r>
            <a:r>
              <a:rPr lang="en-US" sz="3200" dirty="0" smtClean="0">
                <a:solidFill>
                  <a:srgbClr val="000000"/>
                </a:solidFill>
              </a:rPr>
              <a:t> </a:t>
            </a:r>
            <a:r>
              <a:rPr lang="en-US" sz="3200" dirty="0" err="1" smtClean="0">
                <a:solidFill>
                  <a:srgbClr val="000000"/>
                </a:solidFill>
              </a:rPr>
              <a:t>zvenosini</a:t>
            </a:r>
            <a:r>
              <a:rPr lang="en-US" sz="3200" dirty="0" smtClean="0">
                <a:solidFill>
                  <a:srgbClr val="000000"/>
                </a:solidFill>
              </a:rPr>
              <a:t> </a:t>
            </a:r>
            <a:r>
              <a:rPr lang="en-US" sz="3200" dirty="0" err="1" smtClean="0">
                <a:solidFill>
                  <a:srgbClr val="000000"/>
                </a:solidFill>
              </a:rPr>
              <a:t>konstruksiyasi</a:t>
            </a:r>
            <a:r>
              <a:rPr lang="en-US" sz="3200" dirty="0" smtClean="0">
                <a:solidFill>
                  <a:srgbClr val="000000"/>
                </a:solidFill>
              </a:rPr>
              <a:t>, </a:t>
            </a:r>
            <a:r>
              <a:rPr lang="en-US" sz="3200" dirty="0" err="1" smtClean="0">
                <a:solidFill>
                  <a:srgbClr val="000000"/>
                </a:solidFill>
              </a:rPr>
              <a:t>mashg’ulotning</a:t>
            </a:r>
            <a:r>
              <a:rPr lang="en-US" sz="3200" dirty="0" smtClean="0">
                <a:solidFill>
                  <a:srgbClr val="000000"/>
                </a:solidFill>
              </a:rPr>
              <a:t> </a:t>
            </a:r>
            <a:r>
              <a:rPr lang="en-US" sz="3200" dirty="0" err="1" smtClean="0">
                <a:solidFill>
                  <a:srgbClr val="000000"/>
                </a:solidFill>
              </a:rPr>
              <a:t>aniq</a:t>
            </a:r>
            <a:r>
              <a:rPr lang="en-US" sz="3200" dirty="0" smtClean="0">
                <a:solidFill>
                  <a:srgbClr val="000000"/>
                </a:solidFill>
              </a:rPr>
              <a:t> </a:t>
            </a:r>
            <a:r>
              <a:rPr lang="en-US" sz="3200" dirty="0" err="1" smtClean="0">
                <a:solidFill>
                  <a:srgbClr val="000000"/>
                </a:solidFill>
              </a:rPr>
              <a:t>turi</a:t>
            </a:r>
            <a:r>
              <a:rPr lang="en-US" sz="3200" dirty="0">
                <a:solidFill>
                  <a:srgbClr val="000000"/>
                </a:solidFill>
              </a:rPr>
              <a:t> </a:t>
            </a:r>
            <a:r>
              <a:rPr lang="en-US" sz="3200" dirty="0" err="1" smtClean="0">
                <a:solidFill>
                  <a:srgbClr val="000000"/>
                </a:solidFill>
              </a:rPr>
              <a:t>hisoblanadi</a:t>
            </a:r>
            <a:r>
              <a:rPr lang="en-US" sz="3200" dirty="0" smtClean="0">
                <a:solidFill>
                  <a:srgbClr val="000000"/>
                </a:solidFill>
              </a:rPr>
              <a:t>. (</a:t>
            </a:r>
            <a:r>
              <a:rPr lang="en-US" sz="3200" dirty="0" err="1" smtClean="0">
                <a:solidFill>
                  <a:srgbClr val="000000"/>
                </a:solidFill>
              </a:rPr>
              <a:t>dars</a:t>
            </a:r>
            <a:r>
              <a:rPr lang="en-US" sz="3200" dirty="0" smtClean="0">
                <a:solidFill>
                  <a:srgbClr val="000000"/>
                </a:solidFill>
              </a:rPr>
              <a:t>, </a:t>
            </a:r>
            <a:r>
              <a:rPr lang="en-US" sz="3200" dirty="0" err="1" smtClean="0">
                <a:solidFill>
                  <a:srgbClr val="000000"/>
                </a:solidFill>
              </a:rPr>
              <a:t>ma’ruza</a:t>
            </a:r>
            <a:r>
              <a:rPr lang="en-US" sz="3200" dirty="0" smtClean="0">
                <a:solidFill>
                  <a:srgbClr val="000000"/>
                </a:solidFill>
              </a:rPr>
              <a:t>, seminar, </a:t>
            </a:r>
            <a:r>
              <a:rPr lang="en-US" sz="3200" dirty="0" err="1" smtClean="0">
                <a:solidFill>
                  <a:srgbClr val="000000"/>
                </a:solidFill>
              </a:rPr>
              <a:t>ekskursiya</a:t>
            </a:r>
            <a:r>
              <a:rPr lang="en-US" sz="3200" dirty="0" smtClean="0">
                <a:solidFill>
                  <a:srgbClr val="000000"/>
                </a:solidFill>
              </a:rPr>
              <a:t>…)</a:t>
            </a:r>
            <a:endParaRPr lang="ru-RU" sz="3200" dirty="0">
              <a:solidFill>
                <a:srgbClr val="000000"/>
              </a:solidFill>
            </a:endParaRPr>
          </a:p>
        </p:txBody>
      </p:sp>
      <p:pic>
        <p:nvPicPr>
          <p:cNvPr id="1027" name="Picture 3" descr="D:\My Documents (Maruf)\UUOOI 2017 LECTURES\LECTURES redit\STudent auditori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996952"/>
            <a:ext cx="5904656" cy="3709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2940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301208"/>
            <a:ext cx="8305800" cy="1143000"/>
          </a:xfrm>
        </p:spPr>
        <p:txBody>
          <a:bodyPr>
            <a:noAutofit/>
          </a:bodyPr>
          <a:lstStyle/>
          <a:p>
            <a:pPr algn="just"/>
            <a:r>
              <a:rPr lang="uz-Cyrl-UZ" sz="2800" dirty="0">
                <a:solidFill>
                  <a:srgbClr val="000000"/>
                </a:solidFill>
              </a:rPr>
              <a:t>Jahon pedagogik fani va amaliyotida ta'limni tashkil etishning turli shakllari mavjud. Jamiyat rivojining har bir yangi bosqichi ta'limni tashkil etishga o'z ta'sirini o'tkazadi. Ayni vaqtda ta'limning quyidagi shakllari ajratib ko'rsatiladi: individual, individual-guruhli, sinf-dars, lektsion-seminarli va sinfdan tashqari, auditoriyadan tashqari, maktab va maktabdan tashqari. Ular o'quvchilarni qamrab olishi, o'quvchilar faoliyatini tashkil etishi, jamoaviy va individual shakllarining nisbatlari, mustaqilligi darajasi va o'qish jarayoniga rahbarlik qilish xususiyatlari kabi belgilarga ko'ra quyidagi uch asosiy turga ajratiladi: individual; sinf-darsli; </a:t>
            </a:r>
            <a:r>
              <a:rPr lang="uz-Cyrl-UZ" sz="2800" dirty="0" smtClean="0">
                <a:solidFill>
                  <a:srgbClr val="000000"/>
                </a:solidFill>
              </a:rPr>
              <a:t>ma'ruza-seminarli</a:t>
            </a:r>
            <a:r>
              <a:rPr lang="en-US" sz="2800" dirty="0" smtClean="0">
                <a:solidFill>
                  <a:srgbClr val="000000"/>
                </a:solidFill>
              </a:rPr>
              <a:t>.</a:t>
            </a:r>
            <a:r>
              <a:rPr lang="uz-Cyrl-UZ" sz="2800" dirty="0" smtClean="0">
                <a:solidFill>
                  <a:srgbClr val="000000"/>
                </a:solidFill>
              </a:rPr>
              <a:t>.</a:t>
            </a:r>
            <a:r>
              <a:rPr lang="ru-RU" sz="2800" dirty="0">
                <a:solidFill>
                  <a:srgbClr val="000000"/>
                </a:solidFill>
              </a:rPr>
              <a:t/>
            </a:r>
            <a:br>
              <a:rPr lang="ru-RU" sz="2800" dirty="0">
                <a:solidFill>
                  <a:srgbClr val="000000"/>
                </a:solidFill>
              </a:rPr>
            </a:br>
            <a:endParaRPr lang="ru-RU" sz="2800" dirty="0">
              <a:solidFill>
                <a:srgbClr val="000000"/>
              </a:solidFill>
            </a:endParaRPr>
          </a:p>
        </p:txBody>
      </p:sp>
    </p:spTree>
    <p:extLst>
      <p:ext uri="{BB962C8B-B14F-4D97-AF65-F5344CB8AC3E}">
        <p14:creationId xmlns:p14="http://schemas.microsoft.com/office/powerpoint/2010/main" val="756276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412776"/>
            <a:ext cx="8305800" cy="1143000"/>
          </a:xfrm>
        </p:spPr>
        <p:txBody>
          <a:bodyPr>
            <a:noAutofit/>
          </a:bodyPr>
          <a:lstStyle/>
          <a:p>
            <a:pPr algn="just"/>
            <a:r>
              <a:rPr lang="uz-Cyrl-UZ" sz="2800" dirty="0">
                <a:solidFill>
                  <a:srgbClr val="000000"/>
                </a:solidFill>
              </a:rPr>
              <a:t>Individual-guruhli shaklining mazmuni mashg'ulotlarni o'qituvchi bir o'quvchi bilan emas, balki tayyorlik darajasi turlicha bo'lgan turli yoshdagi bolalar guruhi bilan olib borishidan iborat edi. </a:t>
            </a:r>
            <a:endParaRPr lang="ru-RU" sz="2800" dirty="0">
              <a:solidFill>
                <a:srgbClr val="000000"/>
              </a:solidFill>
            </a:endParaRPr>
          </a:p>
        </p:txBody>
      </p:sp>
      <p:pic>
        <p:nvPicPr>
          <p:cNvPr id="2050" name="Picture 2" descr="D:\My Documents (Maruf)\UUOOI 2017 LECTURES\LECTURES redit\pupils-in-classroom-33067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640" y="2809279"/>
            <a:ext cx="6768752" cy="4014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75829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600" dirty="0">
                <a:cs typeface="Arial" pitchFamily="34" charset="0"/>
              </a:rPr>
              <a:t>2.</a:t>
            </a:r>
            <a:r>
              <a:rPr lang="uz-Cyrl-UZ" sz="3600" b="1" dirty="0"/>
              <a:t> </a:t>
            </a:r>
            <a:r>
              <a:rPr lang="en-US" sz="3600" dirty="0" err="1"/>
              <a:t>Ta’lim</a:t>
            </a:r>
            <a:r>
              <a:rPr lang="en-US" sz="3600" dirty="0"/>
              <a:t> </a:t>
            </a:r>
            <a:r>
              <a:rPr lang="en-US" sz="3600" dirty="0" err="1"/>
              <a:t>shaklini</a:t>
            </a:r>
            <a:r>
              <a:rPr lang="en-US" sz="3600" dirty="0"/>
              <a:t> </a:t>
            </a:r>
            <a:r>
              <a:rPr lang="en-US" sz="3600" dirty="0" err="1"/>
              <a:t>rivojlanish</a:t>
            </a:r>
            <a:r>
              <a:rPr lang="en-US" sz="3600" dirty="0"/>
              <a:t> </a:t>
            </a:r>
            <a:r>
              <a:rPr lang="en-US" sz="3600" dirty="0" err="1"/>
              <a:t>bosqichlari</a:t>
            </a:r>
            <a:r>
              <a:rPr lang="en-US" sz="3600" dirty="0"/>
              <a:t/>
            </a:r>
            <a:br>
              <a:rPr lang="en-US" sz="3600" dirty="0"/>
            </a:br>
            <a:endParaRPr lang="ru-RU" sz="3200" dirty="0"/>
          </a:p>
        </p:txBody>
      </p:sp>
      <p:sp>
        <p:nvSpPr>
          <p:cNvPr id="3" name="Заголовок 1"/>
          <p:cNvSpPr txBox="1">
            <a:spLocks/>
          </p:cNvSpPr>
          <p:nvPr/>
        </p:nvSpPr>
        <p:spPr>
          <a:xfrm>
            <a:off x="368540" y="501317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400" dirty="0">
                <a:solidFill>
                  <a:srgbClr val="000000"/>
                </a:solidFill>
              </a:rPr>
              <a:t> YA.A.Kamenskiy «Buyuk didaktika» (1632) asarida o'quv mashg'ulotlarini guruh shaklida uyushtirib, ularda har yili va har bir o'quv kunini bir vaqtda boshlashni; har qaysi mashg'ulot uchun muayyan muddat belgilashni; mashg'ulotlar o'rtasida tanaffuslar berilishini; guruhlarda bolalar yoshi va soni bir xil bo'lishini, materialni bir xil sur'atda o'rganishni; o'quv mashg'ulotini muayyan tashkiliy shaklda: o'quvchilar e'tiborini bir nuqtaga to'plash, o'qituvchining tushuntirishi, tushuntirishlar davomida va undan keyin o'quvchilarga savol berish, o'quv materiali mazmuni qanday o'zlashtirilganini nazorat qilish formasida o'tkazishni ta'minlash maqsadga muvofiq va zarur ekanligini nazariy jihatdan asoslab berdi.</a:t>
            </a:r>
            <a:endParaRPr lang="ru-RU" sz="2400" dirty="0">
              <a:solidFill>
                <a:srgbClr val="000000"/>
              </a:solidFill>
            </a:endParaRPr>
          </a:p>
        </p:txBody>
      </p:sp>
    </p:spTree>
    <p:extLst>
      <p:ext uri="{BB962C8B-B14F-4D97-AF65-F5344CB8AC3E}">
        <p14:creationId xmlns:p14="http://schemas.microsoft.com/office/powerpoint/2010/main" val="10862473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en-US" sz="3200" dirty="0" smtClean="0">
                <a:solidFill>
                  <a:srgbClr val="000000"/>
                </a:solidFill>
              </a:rPr>
              <a:t>XXI </a:t>
            </a:r>
            <a:r>
              <a:rPr lang="en-US" sz="3200" dirty="0" err="1" smtClean="0">
                <a:solidFill>
                  <a:srgbClr val="000000"/>
                </a:solidFill>
              </a:rPr>
              <a:t>asr</a:t>
            </a:r>
            <a:r>
              <a:rPr lang="en-US" sz="3200" dirty="0" smtClean="0">
                <a:solidFill>
                  <a:srgbClr val="000000"/>
                </a:solidFill>
              </a:rPr>
              <a:t> </a:t>
            </a:r>
            <a:r>
              <a:rPr lang="en-US" sz="3200" dirty="0" err="1" smtClean="0">
                <a:solidFill>
                  <a:srgbClr val="000000"/>
                </a:solidFill>
              </a:rPr>
              <a:t>boshlarida</a:t>
            </a:r>
            <a:r>
              <a:rPr lang="en-US" sz="3200" dirty="0" smtClean="0">
                <a:solidFill>
                  <a:srgbClr val="000000"/>
                </a:solidFill>
              </a:rPr>
              <a:t> </a:t>
            </a:r>
            <a:r>
              <a:rPr lang="en-US" sz="3200" dirty="0" err="1" smtClean="0">
                <a:solidFill>
                  <a:srgbClr val="000000"/>
                </a:solidFill>
              </a:rPr>
              <a:t>AQSHda</a:t>
            </a:r>
            <a:r>
              <a:rPr lang="en-US" sz="3200" dirty="0" smtClean="0">
                <a:solidFill>
                  <a:srgbClr val="000000"/>
                </a:solidFill>
              </a:rPr>
              <a:t> </a:t>
            </a:r>
            <a:r>
              <a:rPr lang="en-US" sz="3200" dirty="0" err="1" smtClean="0">
                <a:solidFill>
                  <a:srgbClr val="000000"/>
                </a:solidFill>
              </a:rPr>
              <a:t>Batava</a:t>
            </a:r>
            <a:r>
              <a:rPr lang="en-US" sz="3200" dirty="0" smtClean="0">
                <a:solidFill>
                  <a:srgbClr val="000000"/>
                </a:solidFill>
              </a:rPr>
              <a:t> </a:t>
            </a:r>
            <a:r>
              <a:rPr lang="en-US" sz="3200" dirty="0" err="1" smtClean="0">
                <a:solidFill>
                  <a:srgbClr val="000000"/>
                </a:solidFill>
              </a:rPr>
              <a:t>ta’lim</a:t>
            </a:r>
            <a:r>
              <a:rPr lang="en-US" sz="3200" dirty="0">
                <a:solidFill>
                  <a:srgbClr val="000000"/>
                </a:solidFill>
              </a:rPr>
              <a:t> </a:t>
            </a:r>
            <a:r>
              <a:rPr lang="en-US" sz="3200" dirty="0" err="1" smtClean="0">
                <a:solidFill>
                  <a:srgbClr val="000000"/>
                </a:solidFill>
              </a:rPr>
              <a:t>tizimi</a:t>
            </a:r>
            <a:r>
              <a:rPr lang="en-US" sz="3200" dirty="0" smtClean="0">
                <a:solidFill>
                  <a:srgbClr val="000000"/>
                </a:solidFill>
              </a:rPr>
              <a:t>, </a:t>
            </a:r>
            <a:r>
              <a:rPr lang="en-US" sz="3200" dirty="0" err="1" smtClean="0">
                <a:solidFill>
                  <a:srgbClr val="000000"/>
                </a:solidFill>
              </a:rPr>
              <a:t>Yevropada</a:t>
            </a:r>
            <a:r>
              <a:rPr lang="en-US" sz="3200" dirty="0" smtClean="0">
                <a:solidFill>
                  <a:srgbClr val="000000"/>
                </a:solidFill>
              </a:rPr>
              <a:t> </a:t>
            </a:r>
            <a:r>
              <a:rPr lang="en-US" sz="3200" dirty="0" err="1" smtClean="0">
                <a:solidFill>
                  <a:srgbClr val="000000"/>
                </a:solidFill>
              </a:rPr>
              <a:t>Mongeyn</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tizimi</a:t>
            </a:r>
            <a:r>
              <a:rPr lang="en-US" sz="3200" dirty="0" smtClean="0">
                <a:solidFill>
                  <a:srgbClr val="000000"/>
                </a:solidFill>
              </a:rPr>
              <a:t> </a:t>
            </a:r>
            <a:r>
              <a:rPr lang="en-US" sz="3200" dirty="0" err="1" smtClean="0">
                <a:solidFill>
                  <a:srgbClr val="000000"/>
                </a:solidFill>
              </a:rPr>
              <a:t>paydo</a:t>
            </a:r>
            <a:r>
              <a:rPr lang="en-US" sz="3200" dirty="0" smtClean="0">
                <a:solidFill>
                  <a:srgbClr val="000000"/>
                </a:solidFill>
              </a:rPr>
              <a:t> </a:t>
            </a:r>
            <a:r>
              <a:rPr lang="en-US" sz="3200" dirty="0" err="1" smtClean="0">
                <a:solidFill>
                  <a:srgbClr val="000000"/>
                </a:solidFill>
              </a:rPr>
              <a:t>bo’ldi</a:t>
            </a:r>
            <a:r>
              <a:rPr lang="en-US" sz="3200" dirty="0">
                <a:solidFill>
                  <a:srgbClr val="000000"/>
                </a:solidFill>
              </a:rPr>
              <a:t>.</a:t>
            </a:r>
            <a:endParaRPr lang="ru-RU" sz="3200" dirty="0">
              <a:solidFill>
                <a:srgbClr val="000000"/>
              </a:solidFill>
            </a:endParaRPr>
          </a:p>
        </p:txBody>
      </p:sp>
      <p:pic>
        <p:nvPicPr>
          <p:cNvPr id="3074" name="Picture 2" descr="D:\My Documents (Maruf)\UUOOI 2017 LECTURES\LECTURES redit\Scholarship-622x4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204864"/>
            <a:ext cx="5924550" cy="4333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4552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8640"/>
            <a:ext cx="8305800" cy="1143000"/>
          </a:xfrm>
        </p:spPr>
        <p:txBody>
          <a:bodyPr>
            <a:noAutofit/>
          </a:bodyPr>
          <a:lstStyle/>
          <a:p>
            <a:r>
              <a:rPr lang="en-US" sz="3600" dirty="0"/>
              <a:t>3. </a:t>
            </a:r>
            <a:r>
              <a:rPr lang="en-US" sz="3600" dirty="0" err="1"/>
              <a:t>O’quv</a:t>
            </a:r>
            <a:r>
              <a:rPr lang="en-US" sz="3600" dirty="0"/>
              <a:t> </a:t>
            </a:r>
            <a:r>
              <a:rPr lang="en-US" sz="3600" dirty="0" err="1"/>
              <a:t>jarayonini</a:t>
            </a:r>
            <a:r>
              <a:rPr lang="en-US" sz="3600" dirty="0"/>
              <a:t> </a:t>
            </a:r>
            <a:r>
              <a:rPr lang="en-US" sz="3600" dirty="0" err="1"/>
              <a:t>tashkil</a:t>
            </a:r>
            <a:r>
              <a:rPr lang="en-US" sz="3600" dirty="0"/>
              <a:t> </a:t>
            </a:r>
            <a:r>
              <a:rPr lang="en-US" sz="3600" dirty="0" err="1"/>
              <a:t>etish</a:t>
            </a:r>
            <a:r>
              <a:rPr lang="en-US" sz="3600" dirty="0"/>
              <a:t> </a:t>
            </a:r>
            <a:r>
              <a:rPr lang="en-US" sz="3600" dirty="0" err="1"/>
              <a:t>shakllari</a:t>
            </a:r>
            <a:endParaRPr lang="ru-RU" sz="3200" dirty="0"/>
          </a:p>
        </p:txBody>
      </p:sp>
      <p:sp>
        <p:nvSpPr>
          <p:cNvPr id="3" name="Заголовок 1"/>
          <p:cNvSpPr txBox="1">
            <a:spLocks/>
          </p:cNvSpPr>
          <p:nvPr/>
        </p:nvSpPr>
        <p:spPr>
          <a:xfrm>
            <a:off x="317701" y="2780928"/>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Dars – o'quv ishlarining asosiy tashkiliy shakli hisolanadi. Sinf-dars tizimi quyidagi mazmunga egadir: har qaysi sinf yoshi va bilim darajasiga ko'ra bir xil bo'lgan o'quvchilarning doimiy guruhiga ega bo'ladi; dars jarayoni asosan 45 daqiqa (yoki bir akademik soat – 80 daqiqa) davom etib, qat'iy jadval asosida olib </a:t>
            </a:r>
            <a:r>
              <a:rPr lang="uz-Cyrl-UZ" sz="2800" dirty="0" smtClean="0">
                <a:solidFill>
                  <a:srgbClr val="000000"/>
                </a:solidFill>
              </a:rPr>
              <a:t>boriladi</a:t>
            </a:r>
            <a:r>
              <a:rPr lang="en-US" sz="2800" dirty="0">
                <a:solidFill>
                  <a:srgbClr val="000000"/>
                </a:solidFill>
              </a:rPr>
              <a:t>.</a:t>
            </a:r>
            <a:endParaRPr lang="ru-RU" sz="2800" dirty="0">
              <a:solidFill>
                <a:srgbClr val="000000"/>
              </a:solidFill>
            </a:endParaRPr>
          </a:p>
        </p:txBody>
      </p:sp>
      <p:pic>
        <p:nvPicPr>
          <p:cNvPr id="4098" name="Picture 2" descr="D:\My Documents (Maruf)\UUOOI 2017 LECTURES\LECTURES redit\unname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2449" y="4110755"/>
            <a:ext cx="2736304"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2611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628800"/>
            <a:ext cx="8305800" cy="1143000"/>
          </a:xfrm>
        </p:spPr>
        <p:txBody>
          <a:bodyPr>
            <a:noAutofit/>
          </a:bodyPr>
          <a:lstStyle/>
          <a:p>
            <a:pPr algn="just"/>
            <a:r>
              <a:rPr lang="en-US" sz="3200" dirty="0" err="1" smtClean="0">
                <a:solidFill>
                  <a:srgbClr val="000000"/>
                </a:solidFill>
              </a:rPr>
              <a:t>Ma’ruza</a:t>
            </a:r>
            <a:r>
              <a:rPr lang="en-US" sz="3200" dirty="0" smtClean="0">
                <a:solidFill>
                  <a:srgbClr val="000000"/>
                </a:solidFill>
              </a:rPr>
              <a:t> – </a:t>
            </a:r>
            <a:r>
              <a:rPr lang="en-US" sz="3200" dirty="0" err="1" smtClean="0">
                <a:solidFill>
                  <a:srgbClr val="000000"/>
                </a:solidFill>
              </a:rPr>
              <a:t>bu</a:t>
            </a:r>
            <a:r>
              <a:rPr lang="en-US" sz="3200" dirty="0" smtClean="0">
                <a:solidFill>
                  <a:srgbClr val="000000"/>
                </a:solidFill>
              </a:rPr>
              <a:t> </a:t>
            </a:r>
            <a:r>
              <a:rPr lang="en-US" sz="3200" dirty="0" err="1" smtClean="0">
                <a:solidFill>
                  <a:srgbClr val="000000"/>
                </a:solidFill>
              </a:rPr>
              <a:t>o’qituvchi</a:t>
            </a:r>
            <a:r>
              <a:rPr lang="en-US" sz="3200" dirty="0" smtClean="0">
                <a:solidFill>
                  <a:srgbClr val="000000"/>
                </a:solidFill>
              </a:rPr>
              <a:t> </a:t>
            </a:r>
            <a:r>
              <a:rPr lang="en-US" sz="3200" dirty="0" err="1" smtClean="0">
                <a:solidFill>
                  <a:srgbClr val="000000"/>
                </a:solidFill>
              </a:rPr>
              <a:t>tomonidan</a:t>
            </a:r>
            <a:r>
              <a:rPr lang="en-US" sz="3200" dirty="0" smtClean="0">
                <a:solidFill>
                  <a:srgbClr val="000000"/>
                </a:solidFill>
              </a:rPr>
              <a:t> </a:t>
            </a:r>
            <a:r>
              <a:rPr lang="en-US" sz="3200" dirty="0" err="1" smtClean="0">
                <a:solidFill>
                  <a:srgbClr val="000000"/>
                </a:solidFill>
              </a:rPr>
              <a:t>bilimni</a:t>
            </a:r>
            <a:r>
              <a:rPr lang="en-US" sz="3200" dirty="0" smtClean="0">
                <a:solidFill>
                  <a:srgbClr val="000000"/>
                </a:solidFill>
              </a:rPr>
              <a:t> </a:t>
            </a:r>
            <a:r>
              <a:rPr lang="en-US" sz="3200" dirty="0" err="1" smtClean="0">
                <a:solidFill>
                  <a:srgbClr val="000000"/>
                </a:solidFill>
              </a:rPr>
              <a:t>bayon</a:t>
            </a:r>
            <a:r>
              <a:rPr lang="en-US" sz="3200" dirty="0" smtClean="0">
                <a:solidFill>
                  <a:srgbClr val="000000"/>
                </a:solidFill>
              </a:rPr>
              <a:t> </a:t>
            </a:r>
            <a:r>
              <a:rPr lang="en-US" sz="3200" dirty="0" err="1" smtClean="0">
                <a:solidFill>
                  <a:srgbClr val="000000"/>
                </a:solidFill>
              </a:rPr>
              <a:t>etish</a:t>
            </a:r>
            <a:r>
              <a:rPr lang="en-US" sz="3200" dirty="0" smtClean="0">
                <a:solidFill>
                  <a:srgbClr val="000000"/>
                </a:solidFill>
              </a:rPr>
              <a:t>. </a:t>
            </a:r>
            <a:r>
              <a:rPr lang="en-US" sz="3200" dirty="0" err="1" smtClean="0">
                <a:solidFill>
                  <a:srgbClr val="000000"/>
                </a:solidFill>
              </a:rPr>
              <a:t>Uning</a:t>
            </a:r>
            <a:r>
              <a:rPr lang="en-US" sz="3200" dirty="0" smtClean="0">
                <a:solidFill>
                  <a:srgbClr val="000000"/>
                </a:solidFill>
              </a:rPr>
              <a:t> </a:t>
            </a:r>
            <a:r>
              <a:rPr lang="en-US" sz="3200" dirty="0" err="1" smtClean="0">
                <a:solidFill>
                  <a:srgbClr val="000000"/>
                </a:solidFill>
              </a:rPr>
              <a:t>mohiyati</a:t>
            </a:r>
            <a:r>
              <a:rPr lang="en-US" sz="3200" dirty="0" smtClean="0">
                <a:solidFill>
                  <a:srgbClr val="000000"/>
                </a:solidFill>
              </a:rPr>
              <a:t> </a:t>
            </a:r>
            <a:r>
              <a:rPr lang="en-US" sz="3200" dirty="0" err="1" smtClean="0">
                <a:solidFill>
                  <a:srgbClr val="000000"/>
                </a:solidFill>
              </a:rPr>
              <a:t>shuki</a:t>
            </a:r>
            <a:r>
              <a:rPr lang="en-US" sz="3200" dirty="0" smtClean="0">
                <a:solidFill>
                  <a:srgbClr val="000000"/>
                </a:solidFill>
              </a:rPr>
              <a:t>, u </a:t>
            </a:r>
            <a:r>
              <a:rPr lang="en-US" sz="3200" dirty="0" err="1" smtClean="0">
                <a:solidFill>
                  <a:srgbClr val="000000"/>
                </a:solidFill>
              </a:rPr>
              <a:t>o’quvchilarning</a:t>
            </a:r>
            <a:r>
              <a:rPr lang="en-US" sz="3200" dirty="0" smtClean="0">
                <a:solidFill>
                  <a:srgbClr val="000000"/>
                </a:solidFill>
              </a:rPr>
              <a:t> </a:t>
            </a:r>
            <a:r>
              <a:rPr lang="en-US" sz="3200" dirty="0" err="1" smtClean="0">
                <a:solidFill>
                  <a:srgbClr val="000000"/>
                </a:solidFill>
              </a:rPr>
              <a:t>bilimni</a:t>
            </a:r>
            <a:r>
              <a:rPr lang="en-US" sz="3200" dirty="0" smtClean="0">
                <a:solidFill>
                  <a:srgbClr val="000000"/>
                </a:solidFill>
              </a:rPr>
              <a:t> </a:t>
            </a:r>
            <a:r>
              <a:rPr lang="en-US" sz="3200" dirty="0" err="1" smtClean="0">
                <a:solidFill>
                  <a:srgbClr val="000000"/>
                </a:solidFill>
              </a:rPr>
              <a:t>to’liq</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tugallangan</a:t>
            </a:r>
            <a:r>
              <a:rPr lang="en-US" sz="3200" dirty="0" smtClean="0">
                <a:solidFill>
                  <a:srgbClr val="000000"/>
                </a:solidFill>
              </a:rPr>
              <a:t>, </a:t>
            </a:r>
            <a:r>
              <a:rPr lang="en-US" sz="3200" dirty="0" err="1" smtClean="0">
                <a:solidFill>
                  <a:srgbClr val="000000"/>
                </a:solidFill>
              </a:rPr>
              <a:t>mantiqan</a:t>
            </a:r>
            <a:r>
              <a:rPr lang="en-US" sz="3200" dirty="0" smtClean="0">
                <a:solidFill>
                  <a:srgbClr val="000000"/>
                </a:solidFill>
              </a:rPr>
              <a:t>, </a:t>
            </a:r>
            <a:r>
              <a:rPr lang="en-US" sz="3200" dirty="0" err="1" smtClean="0">
                <a:solidFill>
                  <a:srgbClr val="000000"/>
                </a:solidFill>
              </a:rPr>
              <a:t>o’zaro</a:t>
            </a:r>
            <a:r>
              <a:rPr lang="en-US" sz="3200" dirty="0" smtClean="0">
                <a:solidFill>
                  <a:srgbClr val="000000"/>
                </a:solidFill>
              </a:rPr>
              <a:t> </a:t>
            </a:r>
            <a:r>
              <a:rPr lang="en-US" sz="3200" dirty="0" err="1" smtClean="0">
                <a:solidFill>
                  <a:srgbClr val="000000"/>
                </a:solidFill>
              </a:rPr>
              <a:t>bog’liq</a:t>
            </a:r>
            <a:r>
              <a:rPr lang="en-US" sz="3200" dirty="0" smtClean="0">
                <a:solidFill>
                  <a:srgbClr val="000000"/>
                </a:solidFill>
              </a:rPr>
              <a:t> </a:t>
            </a:r>
            <a:r>
              <a:rPr lang="en-US" sz="3200" dirty="0" err="1" smtClean="0">
                <a:solidFill>
                  <a:srgbClr val="000000"/>
                </a:solidFill>
              </a:rPr>
              <a:t>holda</a:t>
            </a:r>
            <a:r>
              <a:rPr lang="en-US" sz="3200" dirty="0" smtClean="0">
                <a:solidFill>
                  <a:srgbClr val="000000"/>
                </a:solidFill>
              </a:rPr>
              <a:t> </a:t>
            </a:r>
            <a:r>
              <a:rPr lang="en-US" sz="3200" dirty="0" err="1" smtClean="0">
                <a:solidFill>
                  <a:srgbClr val="000000"/>
                </a:solidFill>
              </a:rPr>
              <a:t>o’zlashtirishiga</a:t>
            </a:r>
            <a:r>
              <a:rPr lang="en-US" sz="3200" dirty="0" smtClean="0">
                <a:solidFill>
                  <a:srgbClr val="000000"/>
                </a:solidFill>
              </a:rPr>
              <a:t> </a:t>
            </a:r>
            <a:r>
              <a:rPr lang="en-US" sz="3200" dirty="0" err="1" smtClean="0">
                <a:solidFill>
                  <a:srgbClr val="000000"/>
                </a:solidFill>
              </a:rPr>
              <a:t>yordam</a:t>
            </a:r>
            <a:r>
              <a:rPr lang="en-US" sz="3200" dirty="0" smtClean="0">
                <a:solidFill>
                  <a:srgbClr val="000000"/>
                </a:solidFill>
              </a:rPr>
              <a:t> </a:t>
            </a:r>
            <a:r>
              <a:rPr lang="en-US" sz="3200" dirty="0" err="1" smtClean="0">
                <a:solidFill>
                  <a:srgbClr val="000000"/>
                </a:solidFill>
              </a:rPr>
              <a:t>beradi</a:t>
            </a:r>
            <a:r>
              <a:rPr lang="en-US" sz="3200" dirty="0" smtClean="0">
                <a:solidFill>
                  <a:srgbClr val="000000"/>
                </a:solidFill>
              </a:rPr>
              <a:t>.</a:t>
            </a:r>
            <a:endParaRPr lang="ru-RU" sz="3200" dirty="0">
              <a:solidFill>
                <a:srgbClr val="000000"/>
              </a:solidFill>
            </a:endParaRPr>
          </a:p>
        </p:txBody>
      </p:sp>
      <p:pic>
        <p:nvPicPr>
          <p:cNvPr id="5122" name="Picture 2" descr="D:\My Documents (Maruf)\UUOOI 2017 LECTURES\LECTURES redit\65beaf5c7577ebeee4abd1ba6fa75b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1198" y="2963010"/>
            <a:ext cx="5667106" cy="37682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5725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797152"/>
            <a:ext cx="8305800" cy="1143000"/>
          </a:xfrm>
        </p:spPr>
        <p:txBody>
          <a:bodyPr>
            <a:noAutofit/>
          </a:bodyPr>
          <a:lstStyle/>
          <a:p>
            <a:r>
              <a:rPr lang="en-US" sz="3600" i="1" dirty="0" err="1" smtClean="0">
                <a:solidFill>
                  <a:srgbClr val="000000"/>
                </a:solidFill>
              </a:rPr>
              <a:t>Ma’ruzaning</a:t>
            </a:r>
            <a:r>
              <a:rPr lang="en-US" sz="3600" i="1" dirty="0" smtClean="0">
                <a:solidFill>
                  <a:srgbClr val="000000"/>
                </a:solidFill>
              </a:rPr>
              <a:t> </a:t>
            </a:r>
            <a:r>
              <a:rPr lang="en-US" sz="3600" i="1" dirty="0" err="1" smtClean="0">
                <a:solidFill>
                  <a:srgbClr val="000000"/>
                </a:solidFill>
              </a:rPr>
              <a:t>samarali</a:t>
            </a:r>
            <a:r>
              <a:rPr lang="en-US" sz="3600" i="1" dirty="0" smtClean="0">
                <a:solidFill>
                  <a:srgbClr val="000000"/>
                </a:solidFill>
              </a:rPr>
              <a:t> </a:t>
            </a:r>
            <a:r>
              <a:rPr lang="en-US" sz="3600" i="1" dirty="0" err="1" smtClean="0">
                <a:solidFill>
                  <a:srgbClr val="000000"/>
                </a:solidFill>
              </a:rPr>
              <a:t>bo’lish</a:t>
            </a:r>
            <a:r>
              <a:rPr lang="en-US" sz="3600" i="1" dirty="0" smtClean="0">
                <a:solidFill>
                  <a:srgbClr val="000000"/>
                </a:solidFill>
              </a:rPr>
              <a:t> </a:t>
            </a:r>
            <a:r>
              <a:rPr lang="en-US" sz="3600" i="1" dirty="0" err="1" smtClean="0">
                <a:solidFill>
                  <a:srgbClr val="000000"/>
                </a:solidFill>
              </a:rPr>
              <a:t>uchun</a:t>
            </a:r>
            <a:r>
              <a:rPr lang="en-US" sz="3600" i="1" dirty="0" smtClean="0">
                <a:solidFill>
                  <a:srgbClr val="000000"/>
                </a:solidFill>
              </a:rPr>
              <a:t>:</a:t>
            </a:r>
            <a:br>
              <a:rPr lang="en-US" sz="3600" i="1" dirty="0" smtClean="0">
                <a:solidFill>
                  <a:srgbClr val="000000"/>
                </a:solidFill>
              </a:rPr>
            </a:br>
            <a:r>
              <a:rPr lang="en-US" sz="3600" dirty="0" smtClean="0">
                <a:solidFill>
                  <a:srgbClr val="000000"/>
                </a:solidFill>
              </a:rPr>
              <a:t>- </a:t>
            </a:r>
            <a:r>
              <a:rPr lang="en-US" sz="3600" dirty="0" err="1" smtClean="0">
                <a:solidFill>
                  <a:srgbClr val="000000"/>
                </a:solidFill>
              </a:rPr>
              <a:t>aniq</a:t>
            </a:r>
            <a:r>
              <a:rPr lang="en-US" sz="3600" dirty="0" smtClean="0">
                <a:solidFill>
                  <a:srgbClr val="000000"/>
                </a:solidFill>
              </a:rPr>
              <a:t> </a:t>
            </a:r>
            <a:r>
              <a:rPr lang="en-US" sz="3600" dirty="0" err="1" smtClean="0">
                <a:solidFill>
                  <a:srgbClr val="000000"/>
                </a:solidFill>
              </a:rPr>
              <a:t>o’ylab</a:t>
            </a:r>
            <a:r>
              <a:rPr lang="en-US" sz="3600" dirty="0" smtClean="0">
                <a:solidFill>
                  <a:srgbClr val="000000"/>
                </a:solidFill>
              </a:rPr>
              <a:t> </a:t>
            </a:r>
            <a:r>
              <a:rPr lang="en-US" sz="3600" dirty="0" err="1" smtClean="0">
                <a:solidFill>
                  <a:srgbClr val="000000"/>
                </a:solidFill>
              </a:rPr>
              <a:t>tuzilgan</a:t>
            </a:r>
            <a:r>
              <a:rPr lang="en-US" sz="3600" dirty="0" smtClean="0">
                <a:solidFill>
                  <a:srgbClr val="000000"/>
                </a:solidFill>
              </a:rPr>
              <a:t> </a:t>
            </a:r>
            <a:r>
              <a:rPr lang="en-US" sz="3600" dirty="0" err="1" smtClean="0">
                <a:solidFill>
                  <a:srgbClr val="000000"/>
                </a:solidFill>
              </a:rPr>
              <a:t>rejani</a:t>
            </a:r>
            <a:r>
              <a:rPr lang="en-US" sz="3600" dirty="0" smtClean="0">
                <a:solidFill>
                  <a:srgbClr val="000000"/>
                </a:solidFill>
              </a:rPr>
              <a:t> </a:t>
            </a:r>
            <a:r>
              <a:rPr lang="en-US" sz="3600" dirty="0" err="1" smtClean="0">
                <a:solidFill>
                  <a:srgbClr val="000000"/>
                </a:solidFill>
              </a:rPr>
              <a:t>o’quvchilarga</a:t>
            </a:r>
            <a:r>
              <a:rPr lang="en-US" sz="3600" dirty="0" smtClean="0">
                <a:solidFill>
                  <a:srgbClr val="000000"/>
                </a:solidFill>
              </a:rPr>
              <a:t> </a:t>
            </a:r>
            <a:r>
              <a:rPr lang="en-US" sz="3600" dirty="0" err="1" smtClean="0">
                <a:solidFill>
                  <a:srgbClr val="000000"/>
                </a:solidFill>
              </a:rPr>
              <a:t>tanishtirish</a:t>
            </a:r>
            <a:r>
              <a:rPr lang="en-US" sz="3600" dirty="0" smtClean="0">
                <a:solidFill>
                  <a:srgbClr val="000000"/>
                </a:solidFill>
              </a:rPr>
              <a:t>;</a:t>
            </a:r>
            <a:br>
              <a:rPr lang="en-US" sz="3600" dirty="0" smtClean="0">
                <a:solidFill>
                  <a:srgbClr val="000000"/>
                </a:solidFill>
              </a:rPr>
            </a:br>
            <a:r>
              <a:rPr lang="en-US" sz="3600" dirty="0" smtClean="0">
                <a:solidFill>
                  <a:srgbClr val="000000"/>
                </a:solidFill>
              </a:rPr>
              <a:t>-</a:t>
            </a:r>
            <a:r>
              <a:rPr lang="en-US" sz="3600" dirty="0" err="1" smtClean="0">
                <a:solidFill>
                  <a:srgbClr val="000000"/>
                </a:solidFill>
              </a:rPr>
              <a:t>rejaning</a:t>
            </a:r>
            <a:r>
              <a:rPr lang="en-US" sz="3600" dirty="0" smtClean="0">
                <a:solidFill>
                  <a:srgbClr val="000000"/>
                </a:solidFill>
              </a:rPr>
              <a:t> </a:t>
            </a:r>
            <a:r>
              <a:rPr lang="en-US" sz="3600" dirty="0" err="1" smtClean="0">
                <a:solidFill>
                  <a:srgbClr val="000000"/>
                </a:solidFill>
              </a:rPr>
              <a:t>har</a:t>
            </a:r>
            <a:r>
              <a:rPr lang="en-US" sz="3600" dirty="0" smtClean="0">
                <a:solidFill>
                  <a:srgbClr val="000000"/>
                </a:solidFill>
              </a:rPr>
              <a:t> </a:t>
            </a:r>
            <a:r>
              <a:rPr lang="en-US" sz="3600" dirty="0" err="1" smtClean="0">
                <a:solidFill>
                  <a:srgbClr val="000000"/>
                </a:solidFill>
              </a:rPr>
              <a:t>bir</a:t>
            </a:r>
            <a:r>
              <a:rPr lang="en-US" sz="3600" dirty="0" smtClean="0">
                <a:solidFill>
                  <a:srgbClr val="000000"/>
                </a:solidFill>
              </a:rPr>
              <a:t> </a:t>
            </a:r>
            <a:r>
              <a:rPr lang="en-US" sz="3600" dirty="0" err="1" smtClean="0">
                <a:solidFill>
                  <a:srgbClr val="000000"/>
                </a:solidFill>
              </a:rPr>
              <a:t>qismi</a:t>
            </a:r>
            <a:r>
              <a:rPr lang="en-US" sz="3600" dirty="0" smtClean="0">
                <a:solidFill>
                  <a:srgbClr val="000000"/>
                </a:solidFill>
              </a:rPr>
              <a:t> </a:t>
            </a:r>
            <a:r>
              <a:rPr lang="en-US" sz="3600" dirty="0" err="1" smtClean="0">
                <a:solidFill>
                  <a:srgbClr val="000000"/>
                </a:solidFill>
              </a:rPr>
              <a:t>bo’yicha</a:t>
            </a:r>
            <a:r>
              <a:rPr lang="en-US" sz="3600" dirty="0" smtClean="0">
                <a:solidFill>
                  <a:srgbClr val="000000"/>
                </a:solidFill>
              </a:rPr>
              <a:t> </a:t>
            </a:r>
            <a:r>
              <a:rPr lang="en-US" sz="3600" dirty="0" err="1" smtClean="0">
                <a:solidFill>
                  <a:srgbClr val="000000"/>
                </a:solidFill>
              </a:rPr>
              <a:t>berilgan</a:t>
            </a:r>
            <a:r>
              <a:rPr lang="en-US" sz="3600" dirty="0" smtClean="0">
                <a:solidFill>
                  <a:srgbClr val="000000"/>
                </a:solidFill>
              </a:rPr>
              <a:t> </a:t>
            </a:r>
            <a:r>
              <a:rPr lang="en-US" sz="3600" dirty="0" err="1" smtClean="0">
                <a:solidFill>
                  <a:srgbClr val="000000"/>
                </a:solidFill>
              </a:rPr>
              <a:t>ma’lumotni</a:t>
            </a:r>
            <a:r>
              <a:rPr lang="en-US" sz="3600" dirty="0" smtClean="0">
                <a:solidFill>
                  <a:srgbClr val="000000"/>
                </a:solidFill>
              </a:rPr>
              <a:t> </a:t>
            </a:r>
            <a:r>
              <a:rPr lang="en-US" sz="3600" dirty="0" err="1" smtClean="0">
                <a:solidFill>
                  <a:srgbClr val="000000"/>
                </a:solidFill>
              </a:rPr>
              <a:t>takunlash</a:t>
            </a:r>
            <a:r>
              <a:rPr lang="en-US" sz="3600" dirty="0" smtClean="0">
                <a:solidFill>
                  <a:srgbClr val="000000"/>
                </a:solidFill>
              </a:rPr>
              <a:t>;</a:t>
            </a:r>
            <a:br>
              <a:rPr lang="en-US" sz="3600" dirty="0" smtClean="0">
                <a:solidFill>
                  <a:srgbClr val="000000"/>
                </a:solidFill>
              </a:rPr>
            </a:br>
            <a:r>
              <a:rPr lang="en-US" sz="3600" dirty="0" smtClean="0">
                <a:solidFill>
                  <a:srgbClr val="000000"/>
                </a:solidFill>
              </a:rPr>
              <a:t>- </a:t>
            </a:r>
            <a:r>
              <a:rPr lang="en-US" sz="3600" dirty="0" err="1" smtClean="0">
                <a:solidFill>
                  <a:srgbClr val="000000"/>
                </a:solidFill>
              </a:rPr>
              <a:t>o’quvchilarga</a:t>
            </a:r>
            <a:r>
              <a:rPr lang="en-US" sz="3600" dirty="0" smtClean="0">
                <a:solidFill>
                  <a:srgbClr val="000000"/>
                </a:solidFill>
              </a:rPr>
              <a:t> </a:t>
            </a:r>
            <a:r>
              <a:rPr lang="en-US" sz="3600" dirty="0" err="1" smtClean="0">
                <a:solidFill>
                  <a:srgbClr val="000000"/>
                </a:solidFill>
              </a:rPr>
              <a:t>bayon</a:t>
            </a:r>
            <a:r>
              <a:rPr lang="en-US" sz="3600" dirty="0" smtClean="0">
                <a:solidFill>
                  <a:srgbClr val="000000"/>
                </a:solidFill>
              </a:rPr>
              <a:t>, </a:t>
            </a:r>
            <a:r>
              <a:rPr lang="en-US" sz="3600" dirty="0" err="1" smtClean="0">
                <a:solidFill>
                  <a:srgbClr val="000000"/>
                </a:solidFill>
              </a:rPr>
              <a:t>tushunarli</a:t>
            </a:r>
            <a:r>
              <a:rPr lang="en-US" sz="3600" dirty="0" smtClean="0">
                <a:solidFill>
                  <a:srgbClr val="000000"/>
                </a:solidFill>
              </a:rPr>
              <a:t>, </a:t>
            </a:r>
            <a:r>
              <a:rPr lang="en-US" sz="3600" dirty="0" err="1" smtClean="0">
                <a:solidFill>
                  <a:srgbClr val="000000"/>
                </a:solidFill>
              </a:rPr>
              <a:t>ko’rgazmalili</a:t>
            </a:r>
            <a:r>
              <a:rPr lang="en-US" sz="3600" dirty="0" smtClean="0">
                <a:solidFill>
                  <a:srgbClr val="000000"/>
                </a:solidFill>
              </a:rPr>
              <a:t> </a:t>
            </a:r>
            <a:r>
              <a:rPr lang="en-US" sz="3600" dirty="0" err="1" smtClean="0">
                <a:solidFill>
                  <a:srgbClr val="000000"/>
                </a:solidFill>
              </a:rPr>
              <a:t>va</a:t>
            </a:r>
            <a:r>
              <a:rPr lang="en-US" sz="3600" dirty="0" smtClean="0">
                <a:solidFill>
                  <a:srgbClr val="000000"/>
                </a:solidFill>
              </a:rPr>
              <a:t> </a:t>
            </a:r>
            <a:r>
              <a:rPr lang="en-US" sz="3600" dirty="0" err="1" smtClean="0">
                <a:solidFill>
                  <a:srgbClr val="000000"/>
                </a:solidFill>
              </a:rPr>
              <a:t>yorqin</a:t>
            </a:r>
            <a:r>
              <a:rPr lang="en-US" sz="3600" dirty="0" smtClean="0">
                <a:solidFill>
                  <a:srgbClr val="000000"/>
                </a:solidFill>
              </a:rPr>
              <a:t> </a:t>
            </a:r>
            <a:r>
              <a:rPr lang="en-US" sz="3600" dirty="0" err="1" smtClean="0">
                <a:solidFill>
                  <a:srgbClr val="000000"/>
                </a:solidFill>
              </a:rPr>
              <a:t>bo’lishi</a:t>
            </a:r>
            <a:r>
              <a:rPr lang="en-US" sz="3600" dirty="0" smtClean="0">
                <a:solidFill>
                  <a:srgbClr val="000000"/>
                </a:solidFill>
              </a:rPr>
              <a:t>;</a:t>
            </a:r>
            <a:br>
              <a:rPr lang="en-US" sz="3600" dirty="0" smtClean="0">
                <a:solidFill>
                  <a:srgbClr val="000000"/>
                </a:solidFill>
              </a:rPr>
            </a:br>
            <a:r>
              <a:rPr lang="en-US" sz="3600" dirty="0" smtClean="0">
                <a:solidFill>
                  <a:srgbClr val="000000"/>
                </a:solidFill>
              </a:rPr>
              <a:t>- </a:t>
            </a:r>
            <a:r>
              <a:rPr lang="en-US" sz="3600" dirty="0" err="1" smtClean="0">
                <a:solidFill>
                  <a:srgbClr val="000000"/>
                </a:solidFill>
              </a:rPr>
              <a:t>bayon</a:t>
            </a:r>
            <a:r>
              <a:rPr lang="en-US" sz="3600" dirty="0" smtClean="0">
                <a:solidFill>
                  <a:srgbClr val="000000"/>
                </a:solidFill>
              </a:rPr>
              <a:t> </a:t>
            </a:r>
            <a:r>
              <a:rPr lang="en-US" sz="3600" dirty="0" err="1" smtClean="0">
                <a:solidFill>
                  <a:srgbClr val="000000"/>
                </a:solidFill>
              </a:rPr>
              <a:t>o’quchilarda</a:t>
            </a:r>
            <a:r>
              <a:rPr lang="en-US" sz="3600" dirty="0" smtClean="0">
                <a:solidFill>
                  <a:srgbClr val="000000"/>
                </a:solidFill>
              </a:rPr>
              <a:t> </a:t>
            </a:r>
            <a:r>
              <a:rPr lang="en-US" sz="3600" dirty="0" err="1" smtClean="0">
                <a:solidFill>
                  <a:srgbClr val="000000"/>
                </a:solidFill>
              </a:rPr>
              <a:t>muhim</a:t>
            </a:r>
            <a:r>
              <a:rPr lang="en-US" sz="3600" dirty="0" smtClean="0">
                <a:solidFill>
                  <a:srgbClr val="000000"/>
                </a:solidFill>
              </a:rPr>
              <a:t> </a:t>
            </a:r>
            <a:r>
              <a:rPr lang="en-US" sz="3600" dirty="0" err="1" smtClean="0">
                <a:solidFill>
                  <a:srgbClr val="000000"/>
                </a:solidFill>
              </a:rPr>
              <a:t>o’rinlarni</a:t>
            </a:r>
            <a:r>
              <a:rPr lang="en-US" sz="3600" dirty="0" smtClean="0">
                <a:solidFill>
                  <a:srgbClr val="000000"/>
                </a:solidFill>
              </a:rPr>
              <a:t> </a:t>
            </a:r>
            <a:r>
              <a:rPr lang="en-US" sz="3600" dirty="0" err="1" smtClean="0">
                <a:solidFill>
                  <a:srgbClr val="000000"/>
                </a:solidFill>
              </a:rPr>
              <a:t>bilib</a:t>
            </a:r>
            <a:r>
              <a:rPr lang="en-US" sz="3600" dirty="0" smtClean="0">
                <a:solidFill>
                  <a:srgbClr val="000000"/>
                </a:solidFill>
              </a:rPr>
              <a:t> </a:t>
            </a:r>
            <a:r>
              <a:rPr lang="en-US" sz="3600" dirty="0" err="1" smtClean="0">
                <a:solidFill>
                  <a:srgbClr val="000000"/>
                </a:solidFill>
              </a:rPr>
              <a:t>olishga</a:t>
            </a:r>
            <a:r>
              <a:rPr lang="en-US" sz="3600" dirty="0" smtClean="0">
                <a:solidFill>
                  <a:srgbClr val="000000"/>
                </a:solidFill>
              </a:rPr>
              <a:t> </a:t>
            </a:r>
            <a:r>
              <a:rPr lang="en-US" sz="3600" dirty="0" err="1" smtClean="0">
                <a:solidFill>
                  <a:srgbClr val="000000"/>
                </a:solidFill>
              </a:rPr>
              <a:t>qiziqish</a:t>
            </a:r>
            <a:r>
              <a:rPr lang="en-US" sz="3600" dirty="0" smtClean="0">
                <a:solidFill>
                  <a:srgbClr val="000000"/>
                </a:solidFill>
              </a:rPr>
              <a:t> </a:t>
            </a:r>
            <a:r>
              <a:rPr lang="en-US" sz="3600" dirty="0" err="1" smtClean="0">
                <a:solidFill>
                  <a:srgbClr val="000000"/>
                </a:solidFill>
              </a:rPr>
              <a:t>uyg’otadigan</a:t>
            </a:r>
            <a:r>
              <a:rPr lang="en-US" sz="3600" dirty="0" smtClean="0">
                <a:solidFill>
                  <a:srgbClr val="000000"/>
                </a:solidFill>
              </a:rPr>
              <a:t> </a:t>
            </a:r>
            <a:r>
              <a:rPr lang="en-US" sz="3600" dirty="0" err="1" smtClean="0">
                <a:solidFill>
                  <a:srgbClr val="000000"/>
                </a:solidFill>
              </a:rPr>
              <a:t>bo’lishi</a:t>
            </a:r>
            <a:r>
              <a:rPr lang="en-US" sz="3600" dirty="0" smtClean="0">
                <a:solidFill>
                  <a:srgbClr val="000000"/>
                </a:solidFill>
              </a:rPr>
              <a:t> </a:t>
            </a:r>
            <a:r>
              <a:rPr lang="en-US" sz="3600" dirty="0" err="1" smtClean="0">
                <a:solidFill>
                  <a:srgbClr val="000000"/>
                </a:solidFill>
              </a:rPr>
              <a:t>kerak</a:t>
            </a:r>
            <a:r>
              <a:rPr lang="en-US" sz="3600" dirty="0" smtClean="0">
                <a:solidFill>
                  <a:srgbClr val="000000"/>
                </a:solidFill>
              </a:rPr>
              <a:t>.</a:t>
            </a:r>
            <a:endParaRPr lang="ru-RU" sz="3600" dirty="0">
              <a:solidFill>
                <a:srgbClr val="000000"/>
              </a:solidFill>
            </a:endParaRPr>
          </a:p>
        </p:txBody>
      </p:sp>
    </p:spTree>
    <p:extLst>
      <p:ext uri="{BB962C8B-B14F-4D97-AF65-F5344CB8AC3E}">
        <p14:creationId xmlns:p14="http://schemas.microsoft.com/office/powerpoint/2010/main" val="29071710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2276872"/>
            <a:ext cx="8305800" cy="1143000"/>
          </a:xfrm>
        </p:spPr>
        <p:txBody>
          <a:bodyPr>
            <a:noAutofit/>
          </a:bodyPr>
          <a:lstStyle/>
          <a:p>
            <a:pPr algn="just"/>
            <a:r>
              <a:rPr lang="en-US" sz="3200" dirty="0" smtClean="0">
                <a:solidFill>
                  <a:srgbClr val="000000"/>
                </a:solidFill>
              </a:rPr>
              <a:t>Seminar </a:t>
            </a:r>
            <a:r>
              <a:rPr lang="en-US" sz="3200" dirty="0" err="1" smtClean="0">
                <a:solidFill>
                  <a:srgbClr val="000000"/>
                </a:solidFill>
              </a:rPr>
              <a:t>mashg’ulotlarining</a:t>
            </a:r>
            <a:r>
              <a:rPr lang="en-US" sz="3200" dirty="0" smtClean="0">
                <a:solidFill>
                  <a:srgbClr val="000000"/>
                </a:solidFill>
              </a:rPr>
              <a:t> </a:t>
            </a:r>
            <a:r>
              <a:rPr lang="en-US" sz="3200" dirty="0" err="1" smtClean="0">
                <a:solidFill>
                  <a:srgbClr val="000000"/>
                </a:solidFill>
              </a:rPr>
              <a:t>vazifasi</a:t>
            </a:r>
            <a:r>
              <a:rPr lang="en-US" sz="3200" dirty="0" smtClean="0">
                <a:solidFill>
                  <a:srgbClr val="000000"/>
                </a:solidFill>
              </a:rPr>
              <a:t> – </a:t>
            </a:r>
            <a:r>
              <a:rPr lang="en-US" sz="3200" dirty="0" err="1" smtClean="0">
                <a:solidFill>
                  <a:srgbClr val="000000"/>
                </a:solidFill>
              </a:rPr>
              <a:t>darslarda</a:t>
            </a:r>
            <a:r>
              <a:rPr lang="en-US" sz="3200" dirty="0" smtClean="0">
                <a:solidFill>
                  <a:srgbClr val="000000"/>
                </a:solidFill>
              </a:rPr>
              <a:t> </a:t>
            </a:r>
            <a:r>
              <a:rPr lang="en-US" sz="3200" dirty="0" err="1" smtClean="0">
                <a:solidFill>
                  <a:srgbClr val="000000"/>
                </a:solidFill>
              </a:rPr>
              <a:t>bayon</a:t>
            </a:r>
            <a:r>
              <a:rPr lang="en-US" sz="3200" dirty="0" smtClean="0">
                <a:solidFill>
                  <a:srgbClr val="000000"/>
                </a:solidFill>
              </a:rPr>
              <a:t> </a:t>
            </a:r>
            <a:r>
              <a:rPr lang="en-US" sz="3200" dirty="0" err="1" smtClean="0">
                <a:solidFill>
                  <a:srgbClr val="000000"/>
                </a:solidFill>
              </a:rPr>
              <a:t>qilingan</a:t>
            </a:r>
            <a:r>
              <a:rPr lang="en-US" sz="3200" dirty="0" smtClean="0">
                <a:solidFill>
                  <a:srgbClr val="000000"/>
                </a:solidFill>
              </a:rPr>
              <a:t> </a:t>
            </a:r>
            <a:r>
              <a:rPr lang="en-US" sz="3200" dirty="0" err="1" smtClean="0">
                <a:solidFill>
                  <a:srgbClr val="000000"/>
                </a:solidFill>
              </a:rPr>
              <a:t>nazariy</a:t>
            </a:r>
            <a:r>
              <a:rPr lang="en-US" sz="3200" dirty="0" smtClean="0">
                <a:solidFill>
                  <a:srgbClr val="000000"/>
                </a:solidFill>
              </a:rPr>
              <a:t> </a:t>
            </a:r>
            <a:r>
              <a:rPr lang="en-US" sz="3200" dirty="0" err="1" smtClean="0">
                <a:solidFill>
                  <a:srgbClr val="000000"/>
                </a:solidFill>
              </a:rPr>
              <a:t>fikrlarni</a:t>
            </a:r>
            <a:r>
              <a:rPr lang="en-US" sz="3200" dirty="0" smtClean="0">
                <a:solidFill>
                  <a:srgbClr val="000000"/>
                </a:solidFill>
              </a:rPr>
              <a:t> </a:t>
            </a:r>
            <a:r>
              <a:rPr lang="en-US" sz="3200" dirty="0" err="1" smtClean="0">
                <a:solidFill>
                  <a:srgbClr val="000000"/>
                </a:solidFill>
              </a:rPr>
              <a:t>konkretlashtirish</a:t>
            </a:r>
            <a:r>
              <a:rPr lang="en-US" sz="3200" dirty="0" smtClean="0">
                <a:solidFill>
                  <a:srgbClr val="000000"/>
                </a:solidFill>
              </a:rPr>
              <a:t>, </a:t>
            </a:r>
            <a:r>
              <a:rPr lang="en-US" sz="3200" dirty="0" err="1" smtClean="0">
                <a:solidFill>
                  <a:srgbClr val="000000"/>
                </a:solidFill>
              </a:rPr>
              <a:t>chuqurlashtirishdan</a:t>
            </a:r>
            <a:r>
              <a:rPr lang="en-US" sz="3200" dirty="0" smtClean="0">
                <a:solidFill>
                  <a:srgbClr val="000000"/>
                </a:solidFill>
              </a:rPr>
              <a:t>, </a:t>
            </a:r>
            <a:r>
              <a:rPr lang="en-US" sz="3200" dirty="0" err="1" smtClean="0">
                <a:solidFill>
                  <a:srgbClr val="000000"/>
                </a:solidFill>
              </a:rPr>
              <a:t>o’quvchilar</a:t>
            </a:r>
            <a:r>
              <a:rPr lang="en-US" sz="3200" dirty="0" smtClean="0">
                <a:solidFill>
                  <a:srgbClr val="000000"/>
                </a:solidFill>
              </a:rPr>
              <a:t> </a:t>
            </a:r>
            <a:r>
              <a:rPr lang="en-US" sz="3200" dirty="0" err="1" smtClean="0">
                <a:solidFill>
                  <a:srgbClr val="000000"/>
                </a:solidFill>
              </a:rPr>
              <a:t>bilimini</a:t>
            </a:r>
            <a:r>
              <a:rPr lang="en-US" sz="3200" dirty="0" smtClean="0">
                <a:solidFill>
                  <a:srgbClr val="000000"/>
                </a:solidFill>
              </a:rPr>
              <a:t> </a:t>
            </a:r>
            <a:r>
              <a:rPr lang="en-US" sz="3200" dirty="0" err="1" smtClean="0">
                <a:solidFill>
                  <a:srgbClr val="000000"/>
                </a:solidFill>
              </a:rPr>
              <a:t>tekshirish</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mustahkamlashdan</a:t>
            </a:r>
            <a:r>
              <a:rPr lang="en-US" sz="3200" dirty="0" smtClean="0">
                <a:solidFill>
                  <a:srgbClr val="000000"/>
                </a:solidFill>
              </a:rPr>
              <a:t>, </a:t>
            </a:r>
            <a:r>
              <a:rPr lang="en-US" sz="3200" dirty="0" err="1" smtClean="0">
                <a:solidFill>
                  <a:srgbClr val="000000"/>
                </a:solidFill>
              </a:rPr>
              <a:t>adabiyotni</a:t>
            </a:r>
            <a:r>
              <a:rPr lang="en-US" sz="3200" dirty="0" smtClean="0">
                <a:solidFill>
                  <a:srgbClr val="000000"/>
                </a:solidFill>
              </a:rPr>
              <a:t> </a:t>
            </a:r>
            <a:r>
              <a:rPr lang="en-US" sz="3200" dirty="0" err="1" smtClean="0">
                <a:solidFill>
                  <a:srgbClr val="000000"/>
                </a:solidFill>
              </a:rPr>
              <a:t>o’rganish</a:t>
            </a:r>
            <a:r>
              <a:rPr lang="en-US" sz="3200" dirty="0" smtClean="0">
                <a:solidFill>
                  <a:srgbClr val="000000"/>
                </a:solidFill>
              </a:rPr>
              <a:t> </a:t>
            </a:r>
            <a:r>
              <a:rPr lang="en-US" sz="3200" dirty="0" err="1" smtClean="0">
                <a:solidFill>
                  <a:srgbClr val="000000"/>
                </a:solidFill>
              </a:rPr>
              <a:t>ko’nikmasini</a:t>
            </a:r>
            <a:r>
              <a:rPr lang="en-US" sz="3200" dirty="0" smtClean="0">
                <a:solidFill>
                  <a:srgbClr val="000000"/>
                </a:solidFill>
              </a:rPr>
              <a:t> </a:t>
            </a:r>
            <a:r>
              <a:rPr lang="en-US" sz="3200" dirty="0" err="1" smtClean="0">
                <a:solidFill>
                  <a:srgbClr val="000000"/>
                </a:solidFill>
              </a:rPr>
              <a:t>hosil</a:t>
            </a:r>
            <a:r>
              <a:rPr lang="en-US" sz="3200" dirty="0" smtClean="0">
                <a:solidFill>
                  <a:srgbClr val="000000"/>
                </a:solidFill>
              </a:rPr>
              <a:t> </a:t>
            </a:r>
            <a:r>
              <a:rPr lang="en-US" sz="3200" dirty="0" err="1" smtClean="0">
                <a:solidFill>
                  <a:srgbClr val="000000"/>
                </a:solidFill>
              </a:rPr>
              <a:t>qilish</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konspekt</a:t>
            </a:r>
            <a:r>
              <a:rPr lang="en-US" sz="3200" dirty="0" smtClean="0">
                <a:solidFill>
                  <a:srgbClr val="000000"/>
                </a:solidFill>
              </a:rPr>
              <a:t> </a:t>
            </a:r>
            <a:r>
              <a:rPr lang="en-US" sz="3200" dirty="0" err="1" smtClean="0">
                <a:solidFill>
                  <a:srgbClr val="000000"/>
                </a:solidFill>
              </a:rPr>
              <a:t>qilish</a:t>
            </a:r>
            <a:r>
              <a:rPr lang="en-US" sz="3200" dirty="0">
                <a:solidFill>
                  <a:srgbClr val="000000"/>
                </a:solidFill>
              </a:rPr>
              <a:t>.</a:t>
            </a:r>
            <a:endParaRPr lang="ru-RU" sz="3200" dirty="0">
              <a:solidFill>
                <a:srgbClr val="000000"/>
              </a:solidFill>
            </a:endParaRPr>
          </a:p>
        </p:txBody>
      </p:sp>
      <p:pic>
        <p:nvPicPr>
          <p:cNvPr id="6146" name="Picture 2" descr="D:\My Documents (Maruf)\UUOOI 2017 LECTURES\LECTURES redit\47685806-The-training-icon-Teacher-and-learner-classroom-presentation-conference-lesson-seminar-education-sym-Stock-Vecto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15816" y="3545632"/>
            <a:ext cx="3312368" cy="33123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6961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476672"/>
            <a:ext cx="8305800" cy="1143000"/>
          </a:xfrm>
        </p:spPr>
        <p:txBody>
          <a:bodyPr>
            <a:normAutofit/>
          </a:bodyPr>
          <a:lstStyle/>
          <a:p>
            <a:r>
              <a:rPr lang="en-US" sz="4000" dirty="0"/>
              <a:t>4. </a:t>
            </a:r>
            <a:r>
              <a:rPr lang="en-US" sz="4000" dirty="0" err="1"/>
              <a:t>Ta’lim</a:t>
            </a:r>
            <a:r>
              <a:rPr lang="en-US" sz="4000" dirty="0"/>
              <a:t> </a:t>
            </a:r>
            <a:r>
              <a:rPr lang="en-US" sz="4000" dirty="0" err="1"/>
              <a:t>turlari</a:t>
            </a:r>
            <a:r>
              <a:rPr lang="en-US" sz="4000" dirty="0"/>
              <a:t>.</a:t>
            </a:r>
            <a:endParaRPr lang="ru-RU" sz="4000" dirty="0"/>
          </a:p>
        </p:txBody>
      </p:sp>
      <p:sp>
        <p:nvSpPr>
          <p:cNvPr id="3" name="Заголовок 1"/>
          <p:cNvSpPr txBox="1">
            <a:spLocks/>
          </p:cNvSpPr>
          <p:nvPr/>
        </p:nvSpPr>
        <p:spPr>
          <a:xfrm>
            <a:off x="468079" y="3573016"/>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turi</a:t>
            </a:r>
            <a:r>
              <a:rPr lang="en-US" sz="3200" dirty="0" smtClean="0">
                <a:solidFill>
                  <a:srgbClr val="000000"/>
                </a:solidFill>
              </a:rPr>
              <a:t> – </a:t>
            </a:r>
            <a:r>
              <a:rPr lang="en-US" sz="3200" dirty="0" err="1" smtClean="0">
                <a:solidFill>
                  <a:srgbClr val="000000"/>
                </a:solidFill>
              </a:rPr>
              <a:t>bu</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tizimida</a:t>
            </a:r>
            <a:r>
              <a:rPr lang="en-US" sz="3200" dirty="0" smtClean="0">
                <a:solidFill>
                  <a:srgbClr val="000000"/>
                </a:solidFill>
              </a:rPr>
              <a:t> </a:t>
            </a:r>
            <a:r>
              <a:rPr lang="en-US" sz="3200" dirty="0" err="1" smtClean="0">
                <a:solidFill>
                  <a:srgbClr val="000000"/>
                </a:solidFill>
              </a:rPr>
              <a:t>o’qitish</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o’qish</a:t>
            </a:r>
            <a:r>
              <a:rPr lang="en-US" sz="3200" dirty="0" smtClean="0">
                <a:solidFill>
                  <a:srgbClr val="000000"/>
                </a:solidFill>
              </a:rPr>
              <a:t> </a:t>
            </a:r>
            <a:r>
              <a:rPr lang="en-US" sz="3200" dirty="0" err="1" smtClean="0">
                <a:solidFill>
                  <a:srgbClr val="000000"/>
                </a:solidFill>
              </a:rPr>
              <a:t>faoliyatlari</a:t>
            </a:r>
            <a:r>
              <a:rPr lang="en-US" sz="3200" dirty="0" smtClean="0">
                <a:solidFill>
                  <a:srgbClr val="000000"/>
                </a:solidFill>
              </a:rPr>
              <a:t> </a:t>
            </a:r>
            <a:r>
              <a:rPr lang="en-US" sz="3200" dirty="0" err="1" smtClean="0">
                <a:solidFill>
                  <a:srgbClr val="000000"/>
                </a:solidFill>
              </a:rPr>
              <a:t>xususiyatlarini</a:t>
            </a:r>
            <a:r>
              <a:rPr lang="en-US" sz="3200" dirty="0" smtClean="0">
                <a:solidFill>
                  <a:srgbClr val="000000"/>
                </a:solidFill>
              </a:rPr>
              <a:t> </a:t>
            </a:r>
            <a:r>
              <a:rPr lang="en-US" sz="3200" dirty="0" err="1" smtClean="0">
                <a:solidFill>
                  <a:srgbClr val="000000"/>
                </a:solidFill>
              </a:rPr>
              <a:t>umumlashgan</a:t>
            </a:r>
            <a:r>
              <a:rPr lang="en-US" sz="3200" dirty="0" smtClean="0">
                <a:solidFill>
                  <a:srgbClr val="000000"/>
                </a:solidFill>
              </a:rPr>
              <a:t> </a:t>
            </a:r>
            <a:r>
              <a:rPr lang="en-US" sz="3200" dirty="0" err="1" smtClean="0">
                <a:solidFill>
                  <a:srgbClr val="000000"/>
                </a:solidFill>
              </a:rPr>
              <a:t>xarakteristikasini</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jarayonida</a:t>
            </a:r>
            <a:r>
              <a:rPr lang="en-US" sz="3200" dirty="0" smtClean="0">
                <a:solidFill>
                  <a:srgbClr val="000000"/>
                </a:solidFill>
              </a:rPr>
              <a:t> </a:t>
            </a:r>
            <a:r>
              <a:rPr lang="en-US" sz="3200" dirty="0" err="1" smtClean="0">
                <a:solidFill>
                  <a:srgbClr val="000000"/>
                </a:solidFill>
              </a:rPr>
              <a:t>o’qituvchi</a:t>
            </a:r>
            <a:r>
              <a:rPr lang="en-US" sz="3200" dirty="0" smtClean="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o’quvchining</a:t>
            </a:r>
            <a:r>
              <a:rPr lang="en-US" sz="3200" dirty="0" smtClean="0">
                <a:solidFill>
                  <a:srgbClr val="000000"/>
                </a:solidFill>
              </a:rPr>
              <a:t> </a:t>
            </a:r>
            <a:r>
              <a:rPr lang="en-US" sz="3200" dirty="0" err="1" smtClean="0">
                <a:solidFill>
                  <a:srgbClr val="000000"/>
                </a:solidFill>
              </a:rPr>
              <a:t>o’zaro</a:t>
            </a:r>
            <a:r>
              <a:rPr lang="en-US" sz="3200" dirty="0" smtClean="0">
                <a:solidFill>
                  <a:srgbClr val="000000"/>
                </a:solidFill>
              </a:rPr>
              <a:t> </a:t>
            </a:r>
            <a:r>
              <a:rPr lang="en-US" sz="3200" dirty="0" err="1" smtClean="0">
                <a:solidFill>
                  <a:srgbClr val="000000"/>
                </a:solidFill>
              </a:rPr>
              <a:t>aloqalari</a:t>
            </a:r>
            <a:r>
              <a:rPr lang="en-US" sz="3200" dirty="0" smtClean="0">
                <a:solidFill>
                  <a:srgbClr val="000000"/>
                </a:solidFill>
              </a:rPr>
              <a:t> </a:t>
            </a:r>
            <a:r>
              <a:rPr lang="en-US" sz="3200" dirty="0" err="1" smtClean="0">
                <a:solidFill>
                  <a:srgbClr val="000000"/>
                </a:solidFill>
              </a:rPr>
              <a:t>xarakterini</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vositalari</a:t>
            </a:r>
            <a:r>
              <a:rPr lang="en-US" sz="3200" dirty="0" smtClean="0">
                <a:solidFill>
                  <a:srgbClr val="000000"/>
                </a:solidFill>
              </a:rPr>
              <a:t>, </a:t>
            </a:r>
            <a:r>
              <a:rPr lang="en-US" sz="3200" dirty="0" err="1" smtClean="0">
                <a:solidFill>
                  <a:srgbClr val="000000"/>
                </a:solidFill>
              </a:rPr>
              <a:t>metodlari</a:t>
            </a:r>
            <a:r>
              <a:rPr lang="en-US" sz="3200" dirty="0" smtClean="0">
                <a:solidFill>
                  <a:srgbClr val="000000"/>
                </a:solidFill>
              </a:rPr>
              <a:t>, </a:t>
            </a:r>
            <a:r>
              <a:rPr lang="en-US" sz="3200" dirty="0" err="1" smtClean="0">
                <a:solidFill>
                  <a:srgbClr val="000000"/>
                </a:solidFill>
              </a:rPr>
              <a:t>shakllarini</a:t>
            </a:r>
            <a:r>
              <a:rPr lang="en-US" sz="3200" dirty="0" smtClean="0">
                <a:solidFill>
                  <a:srgbClr val="000000"/>
                </a:solidFill>
              </a:rPr>
              <a:t> </a:t>
            </a:r>
            <a:r>
              <a:rPr lang="en-US" sz="3200" dirty="0" err="1" smtClean="0">
                <a:solidFill>
                  <a:srgbClr val="000000"/>
                </a:solidFill>
              </a:rPr>
              <a:t>qo’llas</a:t>
            </a:r>
            <a:r>
              <a:rPr lang="en-US" sz="3200" dirty="0" smtClean="0">
                <a:solidFill>
                  <a:srgbClr val="000000"/>
                </a:solidFill>
              </a:rPr>
              <a:t> </a:t>
            </a:r>
            <a:r>
              <a:rPr lang="en-US" sz="3200" dirty="0" err="1" smtClean="0">
                <a:solidFill>
                  <a:srgbClr val="000000"/>
                </a:solidFill>
              </a:rPr>
              <a:t>vazifalarini</a:t>
            </a:r>
            <a:r>
              <a:rPr lang="en-US" sz="3200" dirty="0" smtClean="0">
                <a:solidFill>
                  <a:srgbClr val="000000"/>
                </a:solidFill>
              </a:rPr>
              <a:t> </a:t>
            </a:r>
            <a:r>
              <a:rPr lang="en-US" sz="3200" dirty="0" err="1" smtClean="0">
                <a:solidFill>
                  <a:srgbClr val="000000"/>
                </a:solidFill>
              </a:rPr>
              <a:t>ifodalaydi</a:t>
            </a:r>
            <a:r>
              <a:rPr lang="en-US" sz="3200" dirty="0" smtClean="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2649747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221088"/>
            <a:ext cx="8305800" cy="1143000"/>
          </a:xfrm>
        </p:spPr>
        <p:txBody>
          <a:bodyPr>
            <a:noAutofit/>
          </a:bodyPr>
          <a:lstStyle/>
          <a:p>
            <a:pPr algn="just"/>
            <a:r>
              <a:rPr lang="en-US" sz="3200" b="1" i="1" dirty="0" err="1" smtClean="0">
                <a:solidFill>
                  <a:srgbClr val="000000"/>
                </a:solidFill>
              </a:rPr>
              <a:t>Izohli-tushuntirish</a:t>
            </a:r>
            <a:r>
              <a:rPr lang="en-US" sz="3200" b="1" i="1" dirty="0" smtClean="0">
                <a:solidFill>
                  <a:srgbClr val="000000"/>
                </a:solidFill>
              </a:rPr>
              <a:t> </a:t>
            </a:r>
            <a:r>
              <a:rPr lang="en-US" sz="3200" b="1" i="1" dirty="0">
                <a:solidFill>
                  <a:srgbClr val="000000"/>
                </a:solidFill>
              </a:rPr>
              <a:t>(</a:t>
            </a:r>
            <a:r>
              <a:rPr lang="en-US" sz="3200" b="1" i="1" dirty="0" err="1">
                <a:solidFill>
                  <a:srgbClr val="000000"/>
                </a:solidFill>
              </a:rPr>
              <a:t>an'anaviy</a:t>
            </a:r>
            <a:r>
              <a:rPr lang="en-US" sz="3200" b="1" i="1" dirty="0">
                <a:solidFill>
                  <a:srgbClr val="000000"/>
                </a:solidFill>
              </a:rPr>
              <a:t>, </a:t>
            </a:r>
            <a:r>
              <a:rPr lang="en-US" sz="3200" b="1" i="1" dirty="0" err="1">
                <a:solidFill>
                  <a:srgbClr val="000000"/>
                </a:solidFill>
              </a:rPr>
              <a:t>oddiy</a:t>
            </a:r>
            <a:r>
              <a:rPr lang="en-US" sz="3200" b="1" i="1" dirty="0">
                <a:solidFill>
                  <a:srgbClr val="000000"/>
                </a:solidFill>
              </a:rPr>
              <a:t>) </a:t>
            </a:r>
            <a:r>
              <a:rPr lang="en-US" sz="3200" b="1" i="1" dirty="0" err="1">
                <a:solidFill>
                  <a:srgbClr val="000000"/>
                </a:solidFill>
              </a:rPr>
              <a:t>ta'lim</a:t>
            </a:r>
            <a:r>
              <a:rPr lang="en-US" sz="3200" b="1" i="1" dirty="0">
                <a:solidFill>
                  <a:srgbClr val="000000"/>
                </a:solidFill>
              </a:rPr>
              <a:t> </a:t>
            </a:r>
            <a:r>
              <a:rPr lang="en-US" sz="3200" dirty="0" smtClean="0">
                <a:solidFill>
                  <a:srgbClr val="000000"/>
                </a:solidFill>
              </a:rPr>
              <a:t>– </a:t>
            </a:r>
            <a:r>
              <a:rPr lang="en-US" sz="3200" dirty="0" err="1" smtClean="0">
                <a:solidFill>
                  <a:srgbClr val="000000"/>
                </a:solidFill>
              </a:rPr>
              <a:t>bu</a:t>
            </a:r>
            <a:r>
              <a:rPr lang="en-US" sz="3200" dirty="0">
                <a:solidFill>
                  <a:srgbClr val="000000"/>
                </a:solidFill>
              </a:rPr>
              <a:t> </a:t>
            </a:r>
            <a:r>
              <a:rPr lang="en-US" sz="3200" dirty="0" err="1" smtClean="0">
                <a:solidFill>
                  <a:srgbClr val="000000"/>
                </a:solidFill>
              </a:rPr>
              <a:t>ta’limning</a:t>
            </a:r>
            <a:r>
              <a:rPr lang="en-US" sz="3200" dirty="0" smtClean="0">
                <a:solidFill>
                  <a:srgbClr val="000000"/>
                </a:solidFill>
              </a:rPr>
              <a:t> </a:t>
            </a:r>
            <a:r>
              <a:rPr lang="en-US" sz="3200" dirty="0" err="1" smtClean="0">
                <a:solidFill>
                  <a:srgbClr val="000000"/>
                </a:solidFill>
              </a:rPr>
              <a:t>shunday</a:t>
            </a:r>
            <a:r>
              <a:rPr lang="en-US" sz="3200" dirty="0">
                <a:solidFill>
                  <a:srgbClr val="000000"/>
                </a:solidFill>
              </a:rPr>
              <a:t> </a:t>
            </a:r>
            <a:r>
              <a:rPr lang="en-US" sz="3200" dirty="0" err="1" smtClean="0">
                <a:solidFill>
                  <a:srgbClr val="000000"/>
                </a:solidFill>
              </a:rPr>
              <a:t>turiki</a:t>
            </a:r>
            <a:r>
              <a:rPr lang="en-US" sz="3200" dirty="0">
                <a:solidFill>
                  <a:srgbClr val="000000"/>
                </a:solidFill>
              </a:rPr>
              <a:t>, </a:t>
            </a:r>
            <a:r>
              <a:rPr lang="en-US" sz="3200" dirty="0" err="1">
                <a:solidFill>
                  <a:srgbClr val="000000"/>
                </a:solidFill>
              </a:rPr>
              <a:t>bunda</a:t>
            </a:r>
            <a:r>
              <a:rPr lang="en-US" sz="3200" dirty="0">
                <a:solidFill>
                  <a:srgbClr val="000000"/>
                </a:solidFill>
              </a:rPr>
              <a:t> b i l </a:t>
            </a:r>
            <a:r>
              <a:rPr lang="en-US" sz="3200" dirty="0" err="1">
                <a:solidFill>
                  <a:srgbClr val="000000"/>
                </a:solidFill>
              </a:rPr>
              <a:t>im</a:t>
            </a:r>
            <a:r>
              <a:rPr lang="en-US" sz="3200" dirty="0">
                <a:solidFill>
                  <a:srgbClr val="000000"/>
                </a:solidFill>
              </a:rPr>
              <a:t> </a:t>
            </a:r>
            <a:r>
              <a:rPr lang="en-US" sz="3200" dirty="0" err="1" smtClean="0">
                <a:solidFill>
                  <a:srgbClr val="000000"/>
                </a:solidFill>
              </a:rPr>
              <a:t>beruvchi</a:t>
            </a:r>
            <a:r>
              <a:rPr lang="en-US" sz="3200" dirty="0">
                <a:solidFill>
                  <a:srgbClr val="000000"/>
                </a:solidFill>
              </a:rPr>
              <a:t> </a:t>
            </a:r>
            <a:r>
              <a:rPr lang="en-US" sz="3200" dirty="0" err="1" smtClean="0">
                <a:solidFill>
                  <a:srgbClr val="000000"/>
                </a:solidFill>
              </a:rPr>
              <a:t>bilimlarni</a:t>
            </a:r>
            <a:r>
              <a:rPr lang="en-US" sz="3200" dirty="0" smtClean="0">
                <a:solidFill>
                  <a:srgbClr val="000000"/>
                </a:solidFill>
              </a:rPr>
              <a:t> </a:t>
            </a:r>
            <a:r>
              <a:rPr lang="en-US" sz="3200" dirty="0" err="1">
                <a:solidFill>
                  <a:srgbClr val="000000"/>
                </a:solidFill>
              </a:rPr>
              <a:t>tayyor</a:t>
            </a:r>
            <a:r>
              <a:rPr lang="en-US" sz="3200" dirty="0">
                <a:solidFill>
                  <a:srgbClr val="000000"/>
                </a:solidFill>
              </a:rPr>
              <a:t> </a:t>
            </a:r>
            <a:r>
              <a:rPr lang="en-US" sz="3200" dirty="0" err="1" smtClean="0">
                <a:solidFill>
                  <a:srgbClr val="000000"/>
                </a:solidFill>
              </a:rPr>
              <a:t>holda</a:t>
            </a:r>
            <a:r>
              <a:rPr lang="en-US" sz="3200" dirty="0" smtClean="0">
                <a:solidFill>
                  <a:srgbClr val="000000"/>
                </a:solidFill>
              </a:rPr>
              <a:t> </a:t>
            </a:r>
            <a:r>
              <a:rPr lang="en-US" sz="3200" dirty="0" err="1" smtClean="0">
                <a:solidFill>
                  <a:srgbClr val="000000"/>
                </a:solidFill>
              </a:rPr>
              <a:t>so’z</a:t>
            </a:r>
            <a:r>
              <a:rPr lang="en-US" sz="3200" dirty="0" smtClean="0">
                <a:solidFill>
                  <a:srgbClr val="000000"/>
                </a:solidFill>
              </a:rPr>
              <a:t> </a:t>
            </a:r>
            <a:r>
              <a:rPr lang="en-US" sz="3200" dirty="0" err="1">
                <a:solidFill>
                  <a:srgbClr val="000000"/>
                </a:solidFill>
              </a:rPr>
              <a:t>orqali</a:t>
            </a:r>
            <a:r>
              <a:rPr lang="en-US" sz="3200" dirty="0">
                <a:solidFill>
                  <a:srgbClr val="000000"/>
                </a:solidFill>
              </a:rPr>
              <a:t> </a:t>
            </a:r>
            <a:r>
              <a:rPr lang="en-US" sz="3200" dirty="0" err="1">
                <a:solidFill>
                  <a:srgbClr val="000000"/>
                </a:solidFill>
              </a:rPr>
              <a:t>tushuntirish</a:t>
            </a:r>
            <a:r>
              <a:rPr lang="en-US" sz="3200" dirty="0">
                <a:solidFill>
                  <a:srgbClr val="000000"/>
                </a:solidFill>
              </a:rPr>
              <a:t> </a:t>
            </a:r>
            <a:r>
              <a:rPr lang="en-US" sz="3200" dirty="0" err="1" smtClean="0">
                <a:solidFill>
                  <a:srgbClr val="000000"/>
                </a:solidFill>
              </a:rPr>
              <a:t>va</a:t>
            </a:r>
            <a:r>
              <a:rPr lang="en-US" sz="3200" dirty="0" smtClean="0">
                <a:solidFill>
                  <a:srgbClr val="000000"/>
                </a:solidFill>
              </a:rPr>
              <a:t> </a:t>
            </a:r>
            <a:r>
              <a:rPr lang="en-US" sz="3200" dirty="0" err="1" smtClean="0">
                <a:solidFill>
                  <a:srgbClr val="000000"/>
                </a:solidFill>
              </a:rPr>
              <a:t>ko’rsatish</a:t>
            </a:r>
            <a:r>
              <a:rPr lang="en-US" sz="3200" dirty="0" smtClean="0">
                <a:solidFill>
                  <a:srgbClr val="000000"/>
                </a:solidFill>
              </a:rPr>
              <a:t> </a:t>
            </a:r>
            <a:r>
              <a:rPr lang="en-US" sz="3200" dirty="0" err="1" smtClean="0">
                <a:solidFill>
                  <a:srgbClr val="000000"/>
                </a:solidFill>
              </a:rPr>
              <a:t>orqali</a:t>
            </a:r>
            <a:r>
              <a:rPr lang="en-US" sz="3200" dirty="0" smtClean="0">
                <a:solidFill>
                  <a:srgbClr val="000000"/>
                </a:solidFill>
              </a:rPr>
              <a:t> </a:t>
            </a:r>
            <a:r>
              <a:rPr lang="en-US" sz="3200" dirty="0" err="1">
                <a:solidFill>
                  <a:srgbClr val="000000"/>
                </a:solidFill>
              </a:rPr>
              <a:t>uzatishi</a:t>
            </a:r>
            <a:r>
              <a:rPr lang="en-US" sz="3200" dirty="0">
                <a:solidFill>
                  <a:srgbClr val="000000"/>
                </a:solidFill>
              </a:rPr>
              <a:t> </a:t>
            </a:r>
            <a:r>
              <a:rPr lang="en-US" sz="3200" dirty="0" err="1">
                <a:solidFill>
                  <a:srgbClr val="000000"/>
                </a:solidFill>
              </a:rPr>
              <a:t>bilan</a:t>
            </a:r>
            <a:r>
              <a:rPr lang="en-US" sz="3200" dirty="0">
                <a:solidFill>
                  <a:srgbClr val="000000"/>
                </a:solidFill>
              </a:rPr>
              <a:t> </a:t>
            </a:r>
            <a:r>
              <a:rPr lang="en-US" sz="3200" dirty="0" err="1" smtClean="0">
                <a:solidFill>
                  <a:srgbClr val="000000"/>
                </a:solidFill>
              </a:rPr>
              <a:t>xarakterlanadi</a:t>
            </a:r>
            <a:r>
              <a:rPr lang="en-US" sz="3200" dirty="0" smtClean="0">
                <a:solidFill>
                  <a:srgbClr val="000000"/>
                </a:solidFill>
              </a:rPr>
              <a:t>, </a:t>
            </a:r>
            <a:r>
              <a:rPr lang="en-US" sz="3200" dirty="0" err="1" smtClean="0">
                <a:solidFill>
                  <a:srgbClr val="000000"/>
                </a:solidFill>
              </a:rPr>
              <a:t>o'quvchilar</a:t>
            </a:r>
            <a:r>
              <a:rPr lang="en-US" sz="3200" dirty="0" smtClean="0">
                <a:solidFill>
                  <a:srgbClr val="000000"/>
                </a:solidFill>
              </a:rPr>
              <a:t> </a:t>
            </a:r>
            <a:r>
              <a:rPr lang="en-US" sz="3200" dirty="0" err="1">
                <a:solidFill>
                  <a:srgbClr val="000000"/>
                </a:solidFill>
              </a:rPr>
              <a:t>qabul</a:t>
            </a:r>
            <a:r>
              <a:rPr lang="en-US" sz="3200" dirty="0">
                <a:solidFill>
                  <a:srgbClr val="000000"/>
                </a:solidFill>
              </a:rPr>
              <a:t> </a:t>
            </a:r>
            <a:r>
              <a:rPr lang="en-US" sz="3200" dirty="0" err="1">
                <a:solidFill>
                  <a:srgbClr val="000000"/>
                </a:solidFill>
              </a:rPr>
              <a:t>qiladilar</a:t>
            </a:r>
            <a:r>
              <a:rPr lang="en-US" sz="3200" dirty="0">
                <a:solidFill>
                  <a:srgbClr val="000000"/>
                </a:solidFill>
              </a:rPr>
              <a:t> </a:t>
            </a:r>
            <a:r>
              <a:rPr lang="en-US" sz="3200" dirty="0" err="1" smtClean="0">
                <a:solidFill>
                  <a:srgbClr val="000000"/>
                </a:solidFill>
              </a:rPr>
              <a:t>va</a:t>
            </a:r>
            <a:r>
              <a:rPr lang="en-US" sz="3200" dirty="0">
                <a:solidFill>
                  <a:srgbClr val="000000"/>
                </a:solidFill>
              </a:rPr>
              <a:t> </a:t>
            </a:r>
            <a:r>
              <a:rPr lang="en-US" sz="3200" dirty="0" err="1" smtClean="0">
                <a:solidFill>
                  <a:srgbClr val="000000"/>
                </a:solidFill>
              </a:rPr>
              <a:t>o'zlashtiradilar</a:t>
            </a:r>
            <a:r>
              <a:rPr lang="en-US" sz="3200" dirty="0">
                <a:solidFill>
                  <a:srgbClr val="000000"/>
                </a:solidFill>
              </a:rPr>
              <a:t>.</a:t>
            </a:r>
            <a:br>
              <a:rPr lang="en-US" sz="3200" dirty="0">
                <a:solidFill>
                  <a:srgbClr val="000000"/>
                </a:solidFill>
              </a:rPr>
            </a:br>
            <a:r>
              <a:rPr lang="en-US" sz="3200" dirty="0" smtClean="0">
                <a:solidFill>
                  <a:srgbClr val="000000"/>
                </a:solidFill>
              </a:rPr>
              <a:t/>
            </a:r>
            <a:br>
              <a:rPr lang="en-US" sz="3200" dirty="0" smtClean="0">
                <a:solidFill>
                  <a:srgbClr val="000000"/>
                </a:solidFill>
              </a:rPr>
            </a:br>
            <a:r>
              <a:rPr lang="en-US" sz="3200" b="1" i="1" dirty="0" err="1" smtClean="0">
                <a:solidFill>
                  <a:srgbClr val="000000"/>
                </a:solidFill>
              </a:rPr>
              <a:t>Dogmatik</a:t>
            </a:r>
            <a:r>
              <a:rPr lang="en-US" sz="3200" b="1" i="1" dirty="0" smtClean="0">
                <a:solidFill>
                  <a:srgbClr val="000000"/>
                </a:solidFill>
              </a:rPr>
              <a:t> </a:t>
            </a:r>
            <a:r>
              <a:rPr lang="en-US" sz="3200" b="1" i="1" dirty="0" err="1" smtClean="0">
                <a:solidFill>
                  <a:srgbClr val="000000"/>
                </a:solidFill>
              </a:rPr>
              <a:t>ta’lim</a:t>
            </a:r>
            <a:r>
              <a:rPr lang="en-US" sz="3200" b="1" i="1" dirty="0" smtClean="0">
                <a:solidFill>
                  <a:srgbClr val="000000"/>
                </a:solidFill>
              </a:rPr>
              <a:t> </a:t>
            </a:r>
            <a:r>
              <a:rPr lang="en-US" sz="3200" dirty="0" smtClean="0">
                <a:solidFill>
                  <a:srgbClr val="000000"/>
                </a:solidFill>
              </a:rPr>
              <a:t>— </a:t>
            </a:r>
            <a:r>
              <a:rPr lang="en-US" sz="3200" dirty="0" err="1" smtClean="0">
                <a:solidFill>
                  <a:srgbClr val="000000"/>
                </a:solidFill>
              </a:rPr>
              <a:t>bu</a:t>
            </a:r>
            <a:r>
              <a:rPr lang="en-US" sz="3200" dirty="0" smtClean="0">
                <a:solidFill>
                  <a:srgbClr val="000000"/>
                </a:solidFill>
              </a:rPr>
              <a:t> </a:t>
            </a:r>
            <a:r>
              <a:rPr lang="en-US" sz="3200" dirty="0" err="1" smtClean="0">
                <a:solidFill>
                  <a:srgbClr val="000000"/>
                </a:solidFill>
              </a:rPr>
              <a:t>ta’lim</a:t>
            </a:r>
            <a:r>
              <a:rPr lang="en-US" sz="3200" dirty="0" smtClean="0">
                <a:solidFill>
                  <a:srgbClr val="000000"/>
                </a:solidFill>
              </a:rPr>
              <a:t> </a:t>
            </a:r>
            <a:r>
              <a:rPr lang="en-US" sz="3200" dirty="0" err="1" smtClean="0">
                <a:solidFill>
                  <a:srgbClr val="000000"/>
                </a:solidFill>
              </a:rPr>
              <a:t>turida</a:t>
            </a:r>
            <a:r>
              <a:rPr lang="en-US" sz="3200" dirty="0" smtClean="0">
                <a:solidFill>
                  <a:srgbClr val="000000"/>
                </a:solidFill>
              </a:rPr>
              <a:t> </a:t>
            </a:r>
            <a:r>
              <a:rPr lang="en-US" sz="3200" dirty="0" err="1" smtClean="0">
                <a:solidFill>
                  <a:srgbClr val="000000"/>
                </a:solidFill>
              </a:rPr>
              <a:t>qabul</a:t>
            </a:r>
            <a:r>
              <a:rPr lang="en-US" sz="3200" dirty="0">
                <a:solidFill>
                  <a:srgbClr val="000000"/>
                </a:solidFill>
              </a:rPr>
              <a:t> </a:t>
            </a:r>
            <a:r>
              <a:rPr lang="en-US" sz="3200" dirty="0" err="1" smtClean="0">
                <a:solidFill>
                  <a:srgbClr val="000000"/>
                </a:solidFill>
              </a:rPr>
              <a:t>qilinayotgan</a:t>
            </a:r>
            <a:r>
              <a:rPr lang="en-US" sz="3200" dirty="0" smtClean="0">
                <a:solidFill>
                  <a:srgbClr val="000000"/>
                </a:solidFill>
              </a:rPr>
              <a:t> </a:t>
            </a:r>
            <a:r>
              <a:rPr lang="en-US" sz="3200" dirty="0" err="1" smtClean="0">
                <a:solidFill>
                  <a:srgbClr val="000000"/>
                </a:solidFill>
              </a:rPr>
              <a:t>ma'lumotlar</a:t>
            </a:r>
            <a:r>
              <a:rPr lang="en-US" sz="3200" dirty="0">
                <a:solidFill>
                  <a:srgbClr val="000000"/>
                </a:solidFill>
              </a:rPr>
              <a:t> </a:t>
            </a:r>
            <a:r>
              <a:rPr lang="en-US" sz="3200" dirty="0" err="1" smtClean="0">
                <a:solidFill>
                  <a:srgbClr val="000000"/>
                </a:solidFill>
              </a:rPr>
              <a:t>isbotsiz</a:t>
            </a:r>
            <a:r>
              <a:rPr lang="en-US" sz="3200" dirty="0" smtClean="0">
                <a:solidFill>
                  <a:srgbClr val="000000"/>
                </a:solidFill>
              </a:rPr>
              <a:t> </a:t>
            </a:r>
            <a:r>
              <a:rPr lang="en-US" sz="3200" dirty="0" err="1">
                <a:solidFill>
                  <a:srgbClr val="000000"/>
                </a:solidFill>
              </a:rPr>
              <a:t>qabul</a:t>
            </a:r>
            <a:r>
              <a:rPr lang="en-US" sz="3200" dirty="0">
                <a:solidFill>
                  <a:srgbClr val="000000"/>
                </a:solidFill>
              </a:rPr>
              <a:t> </a:t>
            </a:r>
            <a:r>
              <a:rPr lang="en-US" sz="3200" dirty="0" err="1">
                <a:solidFill>
                  <a:srgbClr val="000000"/>
                </a:solidFill>
              </a:rPr>
              <a:t>qilinadi</a:t>
            </a:r>
            <a:r>
              <a:rPr lang="en-US" sz="3200" dirty="0">
                <a:solidFill>
                  <a:srgbClr val="000000"/>
                </a:solidFill>
              </a:rPr>
              <a:t>.</a:t>
            </a:r>
            <a:endParaRPr lang="ru-RU" sz="3200" dirty="0">
              <a:solidFill>
                <a:srgbClr val="000000"/>
              </a:solidFill>
            </a:endParaRPr>
          </a:p>
        </p:txBody>
      </p:sp>
    </p:spTree>
    <p:extLst>
      <p:ext uri="{BB962C8B-B14F-4D97-AF65-F5344CB8AC3E}">
        <p14:creationId xmlns:p14="http://schemas.microsoft.com/office/powerpoint/2010/main" val="3706888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509120"/>
            <a:ext cx="8305800" cy="1143000"/>
          </a:xfrm>
        </p:spPr>
        <p:txBody>
          <a:bodyPr>
            <a:noAutofit/>
          </a:bodyPr>
          <a:lstStyle/>
          <a:p>
            <a:r>
              <a:rPr lang="de-DE" sz="3600" dirty="0" err="1">
                <a:solidFill>
                  <a:srgbClr val="000000"/>
                </a:solidFill>
              </a:rPr>
              <a:t>Muammoli</a:t>
            </a:r>
            <a:r>
              <a:rPr lang="de-DE" sz="3600" dirty="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Rivojlantiruvchi</a:t>
            </a:r>
            <a:r>
              <a:rPr lang="de-DE" sz="3600" dirty="0" smtClean="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Evristik</a:t>
            </a:r>
            <a:r>
              <a:rPr lang="de-DE" sz="3600" dirty="0" smtClean="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Shaxsga</a:t>
            </a:r>
            <a:r>
              <a:rPr lang="de-DE" sz="3600" dirty="0" smtClean="0">
                <a:solidFill>
                  <a:srgbClr val="000000"/>
                </a:solidFill>
              </a:rPr>
              <a:t> </a:t>
            </a:r>
            <a:r>
              <a:rPr lang="de-DE" sz="3600" dirty="0" err="1" smtClean="0">
                <a:solidFill>
                  <a:srgbClr val="000000"/>
                </a:solidFill>
              </a:rPr>
              <a:t>yo‘naltirilgan</a:t>
            </a:r>
            <a:r>
              <a:rPr lang="de-DE" sz="3600" dirty="0" smtClean="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Dastrulashtirilgan</a:t>
            </a:r>
            <a:r>
              <a:rPr lang="de-DE" sz="3600" dirty="0" smtClean="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smtClean="0">
                <a:solidFill>
                  <a:srgbClr val="000000"/>
                </a:solidFill>
              </a:rPr>
              <a:t>Modul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Masofali</a:t>
            </a:r>
            <a:r>
              <a:rPr lang="de-DE" sz="3600" dirty="0" smtClean="0">
                <a:solidFill>
                  <a:srgbClr val="000000"/>
                </a:solidFill>
              </a:rPr>
              <a:t> </a:t>
            </a:r>
            <a:r>
              <a:rPr lang="de-DE" sz="3600" dirty="0" err="1" smtClean="0">
                <a:solidFill>
                  <a:srgbClr val="000000"/>
                </a:solidFill>
              </a:rPr>
              <a:t>ta‘lim</a:t>
            </a:r>
            <a:r>
              <a:rPr lang="de-DE" sz="3600" dirty="0" smtClean="0">
                <a:solidFill>
                  <a:srgbClr val="000000"/>
                </a:solidFill>
              </a:rPr>
              <a:t/>
            </a:r>
            <a:br>
              <a:rPr lang="de-DE" sz="3600" dirty="0" smtClean="0">
                <a:solidFill>
                  <a:srgbClr val="000000"/>
                </a:solidFill>
              </a:rPr>
            </a:br>
            <a:r>
              <a:rPr lang="de-DE" sz="3600" dirty="0" err="1" smtClean="0">
                <a:solidFill>
                  <a:srgbClr val="000000"/>
                </a:solidFill>
              </a:rPr>
              <a:t>Predmetlararo</a:t>
            </a:r>
            <a:r>
              <a:rPr lang="de-DE" sz="3600" dirty="0" smtClean="0">
                <a:solidFill>
                  <a:srgbClr val="000000"/>
                </a:solidFill>
              </a:rPr>
              <a:t> </a:t>
            </a:r>
            <a:r>
              <a:rPr lang="de-DE" sz="3600" dirty="0" err="1" smtClean="0">
                <a:solidFill>
                  <a:srgbClr val="000000"/>
                </a:solidFill>
              </a:rPr>
              <a:t>ta‘lim</a:t>
            </a:r>
            <a:endParaRPr lang="ru-RU" sz="3600" dirty="0">
              <a:solidFill>
                <a:srgbClr val="000000"/>
              </a:solidFill>
            </a:endParaRPr>
          </a:p>
        </p:txBody>
      </p:sp>
    </p:spTree>
    <p:extLst>
      <p:ext uri="{BB962C8B-B14F-4D97-AF65-F5344CB8AC3E}">
        <p14:creationId xmlns:p14="http://schemas.microsoft.com/office/powerpoint/2010/main" val="331641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221088"/>
            <a:ext cx="8305800" cy="1143000"/>
          </a:xfrm>
        </p:spPr>
        <p:txBody>
          <a:bodyPr>
            <a:noAutofit/>
          </a:bodyPr>
          <a:lstStyle/>
          <a:p>
            <a:r>
              <a:rPr lang="en-US" sz="3200" dirty="0" smtClean="0"/>
              <a:t>                          </a:t>
            </a:r>
            <a:r>
              <a:rPr lang="en-US" sz="3200" dirty="0" err="1" smtClean="0"/>
              <a:t>Nazorat</a:t>
            </a:r>
            <a:r>
              <a:rPr lang="en-US" sz="3200" dirty="0" smtClean="0"/>
              <a:t> </a:t>
            </a:r>
            <a:r>
              <a:rPr lang="en-US" sz="3200" dirty="0" err="1" smtClean="0"/>
              <a:t>uchun</a:t>
            </a:r>
            <a:r>
              <a:rPr lang="en-US" sz="3200" dirty="0" smtClean="0"/>
              <a:t> </a:t>
            </a:r>
            <a:r>
              <a:rPr lang="en-US" sz="3200" dirty="0" err="1" smtClean="0"/>
              <a:t>savollar</a:t>
            </a:r>
            <a:r>
              <a:rPr lang="en-US" sz="3200" dirty="0" smtClean="0"/>
              <a:t>:</a:t>
            </a:r>
            <a:br>
              <a:rPr lang="en-US" sz="3200" dirty="0" smtClean="0"/>
            </a:br>
            <a:r>
              <a:rPr lang="en-US" sz="3200" dirty="0" smtClean="0"/>
              <a:t/>
            </a:r>
            <a:br>
              <a:rPr lang="en-US" sz="3200" dirty="0" smtClean="0"/>
            </a:br>
            <a:r>
              <a:rPr lang="en-US" sz="3200" dirty="0"/>
              <a:t>1. </a:t>
            </a:r>
            <a:r>
              <a:rPr lang="en-US" sz="3200" dirty="0" err="1" smtClean="0"/>
              <a:t>Ta’limni</a:t>
            </a:r>
            <a:r>
              <a:rPr lang="en-US" sz="3200" dirty="0" smtClean="0"/>
              <a:t> </a:t>
            </a:r>
            <a:r>
              <a:rPr lang="en-US" sz="3200" dirty="0" err="1"/>
              <a:t>tashkil</a:t>
            </a:r>
            <a:r>
              <a:rPr lang="en-US" sz="3200" dirty="0"/>
              <a:t> </a:t>
            </a:r>
            <a:r>
              <a:rPr lang="en-US" sz="3200" dirty="0" err="1"/>
              <a:t>etish</a:t>
            </a:r>
            <a:r>
              <a:rPr lang="en-US" sz="3200" dirty="0"/>
              <a:t> </a:t>
            </a:r>
            <a:r>
              <a:rPr lang="en-US" sz="3200" dirty="0" err="1"/>
              <a:t>shakli</a:t>
            </a:r>
            <a:r>
              <a:rPr lang="en-US" sz="3200" dirty="0"/>
              <a:t> </a:t>
            </a:r>
            <a:r>
              <a:rPr lang="en-US" sz="3200" dirty="0" err="1"/>
              <a:t>nima</a:t>
            </a:r>
            <a:r>
              <a:rPr lang="en-US" sz="3200" dirty="0"/>
              <a:t>?</a:t>
            </a:r>
            <a:br>
              <a:rPr lang="en-US" sz="3200" dirty="0"/>
            </a:br>
            <a:r>
              <a:rPr lang="en-US" sz="3200" dirty="0"/>
              <a:t>2. </a:t>
            </a:r>
            <a:r>
              <a:rPr lang="en-US" sz="3200" dirty="0" err="1"/>
              <a:t>Sinf-dars</a:t>
            </a:r>
            <a:r>
              <a:rPr lang="en-US" sz="3200" dirty="0"/>
              <a:t> </a:t>
            </a:r>
            <a:r>
              <a:rPr lang="en-US" sz="3200" dirty="0" err="1"/>
              <a:t>tizimining</a:t>
            </a:r>
            <a:r>
              <a:rPr lang="en-US" sz="3200" dirty="0"/>
              <a:t> </a:t>
            </a:r>
            <a:r>
              <a:rPr lang="en-US" sz="3200" dirty="0" err="1"/>
              <a:t>asosiy</a:t>
            </a:r>
            <a:r>
              <a:rPr lang="en-US" sz="3200" dirty="0"/>
              <a:t> </a:t>
            </a:r>
            <a:r>
              <a:rPr lang="en-US" sz="3200" dirty="0" err="1"/>
              <a:t>xossalari</a:t>
            </a:r>
            <a:r>
              <a:rPr lang="en-US" sz="3200" dirty="0"/>
              <a:t>?</a:t>
            </a:r>
            <a:br>
              <a:rPr lang="en-US" sz="3200" dirty="0"/>
            </a:br>
            <a:r>
              <a:rPr lang="pt-BR" sz="3200" dirty="0"/>
              <a:t>3. </a:t>
            </a:r>
            <a:r>
              <a:rPr lang="pt-BR" sz="3200" dirty="0" smtClean="0"/>
              <a:t>Dars tuzilishi </a:t>
            </a:r>
            <a:r>
              <a:rPr lang="pt-BR" sz="3200" dirty="0"/>
              <a:t>nimaga </a:t>
            </a:r>
            <a:r>
              <a:rPr lang="pt-BR" sz="3200" dirty="0" smtClean="0"/>
              <a:t>bog’liq?</a:t>
            </a:r>
            <a:r>
              <a:rPr lang="pt-BR" sz="3200" dirty="0"/>
              <a:t/>
            </a:r>
            <a:br>
              <a:rPr lang="pt-BR" sz="3200" dirty="0"/>
            </a:br>
            <a:r>
              <a:rPr lang="en-US" sz="3200" dirty="0"/>
              <a:t>4. </a:t>
            </a:r>
            <a:r>
              <a:rPr lang="en-US" sz="3200" dirty="0" err="1" smtClean="0"/>
              <a:t>O’quvjarayonini</a:t>
            </a:r>
            <a:r>
              <a:rPr lang="en-US" sz="3200" dirty="0" smtClean="0"/>
              <a:t> </a:t>
            </a:r>
            <a:r>
              <a:rPr lang="en-US" sz="3200" dirty="0" err="1"/>
              <a:t>tashkil</a:t>
            </a:r>
            <a:r>
              <a:rPr lang="en-US" sz="3200" dirty="0"/>
              <a:t> </a:t>
            </a:r>
            <a:r>
              <a:rPr lang="en-US" sz="3200" dirty="0" err="1"/>
              <a:t>etishning</a:t>
            </a:r>
            <a:r>
              <a:rPr lang="en-US" sz="3200" dirty="0"/>
              <a:t> </a:t>
            </a:r>
            <a:r>
              <a:rPr lang="en-US" sz="3200" dirty="0" err="1"/>
              <a:t>turli</a:t>
            </a:r>
            <a:r>
              <a:rPr lang="en-US" sz="3200" dirty="0"/>
              <a:t> </a:t>
            </a:r>
            <a:r>
              <a:rPr lang="en-US" sz="3200" dirty="0" err="1"/>
              <a:t>shakllariga</a:t>
            </a:r>
            <a:r>
              <a:rPr lang="en-US" sz="3200" dirty="0"/>
              <a:t> </a:t>
            </a:r>
            <a:r>
              <a:rPr lang="en-US" sz="3200" dirty="0" err="1"/>
              <a:t>misol</a:t>
            </a:r>
            <a:r>
              <a:rPr lang="en-US" sz="3200" dirty="0"/>
              <a:t> </a:t>
            </a:r>
            <a:r>
              <a:rPr lang="en-US" sz="3200" dirty="0" err="1"/>
              <a:t>keltiring</a:t>
            </a:r>
            <a:r>
              <a:rPr lang="en-US" sz="3200" dirty="0"/>
              <a:t>.</a:t>
            </a:r>
            <a:br>
              <a:rPr lang="en-US" sz="3200" dirty="0"/>
            </a:br>
            <a:r>
              <a:rPr lang="it-IT" sz="3200" dirty="0"/>
              <a:t>5. </a:t>
            </a:r>
            <a:r>
              <a:rPr lang="it-IT" sz="3200" dirty="0" smtClean="0"/>
              <a:t>Ta’limnig qanday </a:t>
            </a:r>
            <a:r>
              <a:rPr lang="it-IT" sz="3200" dirty="0"/>
              <a:t>turlari mavjud va ularni tavsiflang?</a:t>
            </a:r>
            <a:endParaRPr lang="ru-RU" sz="3200" dirty="0"/>
          </a:p>
        </p:txBody>
      </p:sp>
    </p:spTree>
    <p:extLst>
      <p:ext uri="{BB962C8B-B14F-4D97-AF65-F5344CB8AC3E}">
        <p14:creationId xmlns:p14="http://schemas.microsoft.com/office/powerpoint/2010/main" val="125982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4941168"/>
            <a:ext cx="8305800" cy="1143000"/>
          </a:xfrm>
        </p:spPr>
        <p:txBody>
          <a:bodyPr>
            <a:normAutofit fontScale="90000"/>
          </a:bodyPr>
          <a:lstStyle/>
          <a:p>
            <a:r>
              <a:rPr lang="en-US" sz="4000" dirty="0" smtClean="0"/>
              <a:t>          </a:t>
            </a:r>
            <a:r>
              <a:rPr lang="en-US" sz="4000" dirty="0" err="1" smtClean="0"/>
              <a:t>Foydalanilgan</a:t>
            </a:r>
            <a:r>
              <a:rPr lang="en-US" sz="4000" dirty="0" smtClean="0"/>
              <a:t> </a:t>
            </a:r>
            <a:r>
              <a:rPr lang="en-US" sz="4000" dirty="0" err="1" smtClean="0"/>
              <a:t>adabiyotlar</a:t>
            </a:r>
            <a:r>
              <a:rPr lang="en-US" sz="4000" dirty="0" smtClean="0"/>
              <a:t>:</a:t>
            </a:r>
            <a:br>
              <a:rPr lang="en-US" sz="4000" dirty="0" smtClean="0"/>
            </a:br>
            <a:r>
              <a:rPr lang="en-US" sz="4000" dirty="0"/>
              <a:t/>
            </a:r>
            <a:br>
              <a:rPr lang="en-US" sz="4000" dirty="0"/>
            </a:br>
            <a:r>
              <a:rPr lang="en-US" sz="4000" dirty="0" smtClean="0"/>
              <a:t>1. </a:t>
            </a:r>
            <a:r>
              <a:rPr lang="en-US" sz="4000" dirty="0" err="1" smtClean="0"/>
              <a:t>Danilov</a:t>
            </a:r>
            <a:r>
              <a:rPr lang="en-US" sz="4000" dirty="0" smtClean="0"/>
              <a:t> M.A. “</a:t>
            </a:r>
            <a:r>
              <a:rPr lang="en-US" sz="4000" dirty="0" err="1" smtClean="0"/>
              <a:t>Didaktika</a:t>
            </a:r>
            <a:r>
              <a:rPr lang="en-US" sz="4000" dirty="0" smtClean="0"/>
              <a:t>”. M. 1980.</a:t>
            </a:r>
            <a:br>
              <a:rPr lang="en-US" sz="4000" dirty="0" smtClean="0"/>
            </a:br>
            <a:r>
              <a:rPr lang="en-US" sz="4000" dirty="0" smtClean="0"/>
              <a:t>2. </a:t>
            </a:r>
            <a:r>
              <a:rPr lang="en-US" sz="4000" dirty="0" err="1" smtClean="0"/>
              <a:t>Yo’ldoshev</a:t>
            </a:r>
            <a:r>
              <a:rPr lang="en-US" sz="4000" dirty="0" smtClean="0"/>
              <a:t> O’. </a:t>
            </a:r>
            <a:r>
              <a:rPr lang="en-US" sz="4000" dirty="0" err="1" smtClean="0"/>
              <a:t>Ta’lim</a:t>
            </a:r>
            <a:r>
              <a:rPr lang="en-US" sz="4000" dirty="0" smtClean="0"/>
              <a:t> </a:t>
            </a:r>
            <a:r>
              <a:rPr lang="en-US" sz="4000" dirty="0" err="1" smtClean="0"/>
              <a:t>nazariyasi</a:t>
            </a:r>
            <a:r>
              <a:rPr lang="en-US" sz="4000" dirty="0" smtClean="0"/>
              <a:t> </a:t>
            </a:r>
            <a:r>
              <a:rPr lang="en-US" sz="4000" dirty="0" err="1" smtClean="0"/>
              <a:t>asoslari</a:t>
            </a:r>
            <a:r>
              <a:rPr lang="en-US" sz="4000" dirty="0" smtClean="0"/>
              <a:t>. Toshkent. Fan, 2006 y.</a:t>
            </a:r>
            <a:br>
              <a:rPr lang="en-US" sz="4000" dirty="0" smtClean="0"/>
            </a:br>
            <a:r>
              <a:rPr lang="en-US" sz="4000" dirty="0" smtClean="0"/>
              <a:t>3. </a:t>
            </a:r>
            <a:r>
              <a:rPr lang="en-US" sz="4000" dirty="0" err="1" smtClean="0"/>
              <a:t>Kazanskiy</a:t>
            </a:r>
            <a:r>
              <a:rPr lang="en-US" sz="4000" dirty="0" smtClean="0"/>
              <a:t> Y.G. </a:t>
            </a:r>
            <a:r>
              <a:rPr lang="en-US" sz="4000" dirty="0" err="1" smtClean="0"/>
              <a:t>Nazarova</a:t>
            </a:r>
            <a:r>
              <a:rPr lang="en-US" sz="4000" dirty="0" smtClean="0"/>
              <a:t> T.S. </a:t>
            </a:r>
            <a:r>
              <a:rPr lang="en-US" sz="4000" dirty="0" err="1" smtClean="0"/>
              <a:t>Didaktika</a:t>
            </a:r>
            <a:r>
              <a:rPr lang="en-US" sz="4000" dirty="0" smtClean="0"/>
              <a:t>. M, 1978 y.</a:t>
            </a:r>
            <a:br>
              <a:rPr lang="en-US" sz="4000" dirty="0" smtClean="0"/>
            </a:br>
            <a:r>
              <a:rPr lang="en-US" sz="4000" dirty="0" smtClean="0"/>
              <a:t>4. V. </a:t>
            </a:r>
            <a:r>
              <a:rPr lang="en-US" sz="4000" dirty="0" err="1" smtClean="0"/>
              <a:t>Okon</a:t>
            </a:r>
            <a:r>
              <a:rPr lang="en-US" sz="4000" dirty="0" smtClean="0"/>
              <a:t>. </a:t>
            </a:r>
            <a:r>
              <a:rPr lang="ru-RU" sz="4000" dirty="0" smtClean="0"/>
              <a:t>Введение в общую дидактику </a:t>
            </a:r>
            <a:r>
              <a:rPr lang="en-US" sz="4000" dirty="0" smtClean="0"/>
              <a:t>M. 1990.</a:t>
            </a:r>
            <a:endParaRPr lang="ru-RU" sz="4000" dirty="0"/>
          </a:p>
        </p:txBody>
      </p:sp>
    </p:spTree>
    <p:extLst>
      <p:ext uri="{BB962C8B-B14F-4D97-AF65-F5344CB8AC3E}">
        <p14:creationId xmlns:p14="http://schemas.microsoft.com/office/powerpoint/2010/main" val="16307315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749</TotalTime>
  <Words>510</Words>
  <Application>Microsoft Office PowerPoint</Application>
  <PresentationFormat>Экран (4:3)</PresentationFormat>
  <Paragraphs>23</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Поток</vt:lpstr>
      <vt:lpstr>UMUMIY PEDAGOGIKA VA SHAXSIY RIVOJLANISH</vt:lpstr>
      <vt:lpstr>      4- Mavzu:      Ta’lim shakllari. Dars – ta’limni tashkil  etishning asоsiy shakli   1. Ta’lim shakli va uni tashkil etish tushunchasi 2. Ta’lim shaklini rivojlanish bosqichlari 3. O’quv jarayonini tashkil etish shakllari 4. Ta’lim turlari.</vt:lpstr>
      <vt:lpstr>1. Ta’lim shakli va uni tashkil etish tushunchasi </vt:lpstr>
      <vt:lpstr>Ta’limni tashkil etish shakli – bu ta’lim jarayonini alohida zvenosini konstruksiyasi, mashg’ulotning aniq turi hisoblanadi. (dars, ma’ruza, seminar, ekskursiya…)</vt:lpstr>
      <vt:lpstr>Jahon pedagogik fani va amaliyotida ta'limni tashkil etishning turli shakllari mavjud. Jamiyat rivojining har bir yangi bosqichi ta'limni tashkil etishga o'z ta'sirini o'tkazadi. Ayni vaqtda ta'limning quyidagi shakllari ajratib ko'rsatiladi: individual, individual-guruhli, sinf-dars, lektsion-seminarli va sinfdan tashqari, auditoriyadan tashqari, maktab va maktabdan tashqari. Ular o'quvchilarni qamrab olishi, o'quvchilar faoliyatini tashkil etishi, jamoaviy va individual shakllarining nisbatlari, mustaqilligi darajasi va o'qish jarayoniga rahbarlik qilish xususiyatlari kabi belgilarga ko'ra quyidagi uch asosiy turga ajratiladi: individual; sinf-darsli; ma'ruza-seminarli.. </vt:lpstr>
      <vt:lpstr>Individual-guruhli shaklining mazmuni mashg'ulotlarni o'qituvchi bir o'quvchi bilan emas, balki tayyorlik darajasi turlicha bo'lgan turli yoshdagi bolalar guruhi bilan olib borishidan iborat edi. </vt:lpstr>
      <vt:lpstr>2. Ta’lim shaklini rivojlanish bosqichlari </vt:lpstr>
      <vt:lpstr>XXI asr boshlarida AQSHda Batava ta’lim tizimi, Yevropada Mongeyn ta’lim tizimi paydo bo’ldi.</vt:lpstr>
      <vt:lpstr>3. O’quv jarayonini tashkil etish shakllari</vt:lpstr>
      <vt:lpstr>Ma’ruza – bu o’qituvchi tomonidan bilimni bayon etish. Uning mohiyati shuki, u o’quvchilarning bilimni to’liq va tugallangan, mantiqan, o’zaro bog’liq holda o’zlashtirishiga yordam beradi.</vt:lpstr>
      <vt:lpstr>Ma’ruzaning samarali bo’lish uchun: - aniq o’ylab tuzilgan rejani o’quvchilarga tanishtirish; -rejaning har bir qismi bo’yicha berilgan ma’lumotni takunlash; - o’quvchilarga bayon, tushunarli, ko’rgazmalili va yorqin bo’lishi; - bayon o’quchilarda muhim o’rinlarni bilib olishga qiziqish uyg’otadigan bo’lishi kerak.</vt:lpstr>
      <vt:lpstr>Seminar mashg’ulotlarining vazifasi – darslarda bayon qilingan nazariy fikrlarni konkretlashtirish, chuqurlashtirishdan, o’quvchilar bilimini tekshirish va mustahkamlashdan, adabiyotni o’rganish ko’nikmasini hosil qilish va konspekt qilish.</vt:lpstr>
      <vt:lpstr>4. Ta’lim turlari.</vt:lpstr>
      <vt:lpstr>Izohli-tushuntirish (an'anaviy, oddiy) ta'lim – bu ta’limning shunday turiki, bunda b i l im beruvchi bilimlarni tayyor holda so’z orqali tushuntirish va ko’rsatish orqali uzatishi bilan xarakterlanadi, o'quvchilar qabul qiladilar va o'zlashtiradilar.  Dogmatik ta’lim — bu ta’lim turida qabul qilinayotgan ma'lumotlar isbotsiz qabul qilinadi.</vt:lpstr>
      <vt:lpstr>Muammoli ta‘lim Rivojlantiruvchi ta‘lim Evristik ta‘lim Shaxsga yo‘naltirilgan ta‘lim Dastrulashtirilgan ta‘lim Modul ta‘lim Masofali ta‘lim Predmetlararo ta‘lim</vt:lpstr>
      <vt:lpstr>                          Nazorat uchun savollar:  1. Ta’limni tashkil etish shakli nima? 2. Sinf-dars tizimining asosiy xossalari? 3. Dars tuzilishi nimaga bog’liq? 4. O’quvjarayonini tashkil etishning turli shakllariga misol keltiring. 5. Ta’limnig qanday turlari mavjud va ularni tavsiflang?</vt:lpstr>
      <vt:lpstr>          Foydalanilgan adabiyotlar:  1. Danilov M.A. “Didaktika”. M. 1980. 2. Yo’ldoshev O’. Ta’lim nazariyasi asoslari. Toshkent. Fan, 2006 y. 3. Kazanskiy Y.G. Nazarova T.S. Didaktika. M, 1978 y. 4. V. Okon. Введение в общую дидактику M. 1990.</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48</cp:revision>
  <dcterms:created xsi:type="dcterms:W3CDTF">2017-09-17T08:11:07Z</dcterms:created>
  <dcterms:modified xsi:type="dcterms:W3CDTF">2017-10-03T14:45:18Z</dcterms:modified>
</cp:coreProperties>
</file>