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0"/>
  </p:notesMasterIdLst>
  <p:sldIdLst>
    <p:sldId id="288" r:id="rId2"/>
    <p:sldId id="257"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311" r:id="rId26"/>
    <p:sldId id="285" r:id="rId27"/>
    <p:sldId id="286" r:id="rId28"/>
    <p:sldId id="271"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28.09.2017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28.09.2017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28.09.2017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28.09.2017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28.09.2017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28.09.2017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28.09.2017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28.09.2017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28.09.2017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28.09.2017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28.09.2017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28.09.2017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28.09.2017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dirty="0" smtClean="0">
                <a:solidFill>
                  <a:schemeClr val="bg1"/>
                </a:solidFill>
              </a:rPr>
              <a:t>Teacher: </a:t>
            </a:r>
            <a:r>
              <a:rPr lang="en-US" sz="2400" b="1" dirty="0" err="1" smtClean="0">
                <a:solidFill>
                  <a:schemeClr val="bg1"/>
                </a:solidFill>
              </a:rPr>
              <a:t>Otabek</a:t>
            </a:r>
            <a:r>
              <a:rPr lang="en-US" sz="2400" b="1" dirty="0" smtClean="0">
                <a:solidFill>
                  <a:schemeClr val="bg1"/>
                </a:solidFill>
              </a:rPr>
              <a:t> </a:t>
            </a:r>
            <a:r>
              <a:rPr lang="en-US" sz="2400" b="1" dirty="0" err="1" smtClean="0">
                <a:solidFill>
                  <a:schemeClr val="bg1"/>
                </a:solidFill>
              </a:rPr>
              <a:t>Bazarov</a:t>
            </a:r>
            <a:endParaRPr lang="ru-RU" sz="2400" b="1" dirty="0">
              <a:solidFill>
                <a:schemeClr val="bg1"/>
              </a:solidFill>
            </a:endParaRPr>
          </a:p>
        </p:txBody>
      </p:sp>
      <p:sp>
        <p:nvSpPr>
          <p:cNvPr id="4" name="TextBox 3"/>
          <p:cNvSpPr txBox="1"/>
          <p:nvPr/>
        </p:nvSpPr>
        <p:spPr>
          <a:xfrm>
            <a:off x="2547392" y="2370013"/>
            <a:ext cx="3455626" cy="369332"/>
          </a:xfrm>
          <a:prstGeom prst="rect">
            <a:avLst/>
          </a:prstGeom>
          <a:noFill/>
        </p:spPr>
        <p:txBody>
          <a:bodyPr wrap="none" rtlCol="0">
            <a:spAutoFit/>
          </a:bodyPr>
          <a:lstStyle/>
          <a:p>
            <a:r>
              <a:rPr lang="en-US" dirty="0" smtClean="0">
                <a:solidFill>
                  <a:schemeClr val="accent2">
                    <a:lumMod val="20000"/>
                    <a:lumOff val="80000"/>
                  </a:schemeClr>
                </a:solidFill>
                <a:latin typeface="Adobe Caslon Pro" pitchFamily="18" charset="0"/>
              </a:rPr>
              <a:t>Kokand State Pedagogical Institute</a:t>
            </a:r>
            <a:endParaRPr lang="ru-RU" dirty="0">
              <a:solidFill>
                <a:schemeClr val="accent2">
                  <a:lumMod val="20000"/>
                  <a:lumOff val="80000"/>
                </a:schemeClr>
              </a:solidFill>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85184"/>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3-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ru-RU" sz="3200" b="1" dirty="0"/>
              <a:t> </a:t>
            </a:r>
            <a:r>
              <a:rPr lang="en-US" sz="3200" b="1" dirty="0" err="1" smtClean="0"/>
              <a:t>Ta’lim</a:t>
            </a:r>
            <a:r>
              <a:rPr lang="en-US" sz="3200" b="1" dirty="0" smtClean="0"/>
              <a:t> </a:t>
            </a:r>
            <a:r>
              <a:rPr lang="en-US" sz="3200" b="1" dirty="0" err="1" smtClean="0"/>
              <a:t>nazariyasini</a:t>
            </a:r>
            <a:r>
              <a:rPr lang="en-US" sz="3200" b="1" dirty="0" smtClean="0"/>
              <a:t> </a:t>
            </a:r>
            <a:r>
              <a:rPr lang="en-US" sz="3200" b="1" dirty="0" err="1" smtClean="0"/>
              <a:t>o’qitish</a:t>
            </a:r>
            <a:r>
              <a:rPr lang="en-US" sz="3200" b="1" dirty="0" smtClean="0"/>
              <a:t> </a:t>
            </a:r>
            <a:r>
              <a:rPr lang="en-US" sz="3200" b="1" dirty="0" err="1" smtClean="0"/>
              <a:t>prinsiplari</a:t>
            </a:r>
            <a:r>
              <a:rPr lang="en-US" sz="3200" b="1" dirty="0" smtClean="0"/>
              <a:t/>
            </a:r>
            <a:br>
              <a:rPr lang="en-US" sz="3200" b="1" dirty="0" smtClean="0"/>
            </a:br>
            <a:r>
              <a:rPr lang="en-US" sz="3200" b="1" dirty="0" smtClean="0"/>
              <a:t/>
            </a:r>
            <a:br>
              <a:rPr lang="en-US" sz="3200" b="1" dirty="0" smtClean="0"/>
            </a:br>
            <a:r>
              <a:rPr lang="en-US" sz="3200" dirty="0" smtClean="0"/>
              <a:t>1.</a:t>
            </a:r>
            <a:r>
              <a:rPr lang="uz-Cyrl-UZ" sz="3200" dirty="0"/>
              <a:t> </a:t>
            </a:r>
            <a:r>
              <a:rPr lang="en-US" sz="3200" dirty="0" err="1" smtClean="0"/>
              <a:t>Ta’lim</a:t>
            </a:r>
            <a:r>
              <a:rPr lang="en-US" sz="3200" dirty="0" smtClean="0"/>
              <a:t> </a:t>
            </a:r>
            <a:r>
              <a:rPr lang="en-US" sz="3200" dirty="0" err="1" smtClean="0"/>
              <a:t>nazariyasi</a:t>
            </a:r>
            <a:r>
              <a:rPr lang="en-US" sz="3200" dirty="0" smtClean="0"/>
              <a:t> </a:t>
            </a:r>
            <a:r>
              <a:rPr lang="en-US" sz="3200" dirty="0" err="1" smtClean="0"/>
              <a:t>to’g’risida</a:t>
            </a:r>
            <a:r>
              <a:rPr lang="en-US" sz="3200" dirty="0" smtClean="0"/>
              <a:t> </a:t>
            </a:r>
            <a:r>
              <a:rPr lang="en-US" sz="3200" dirty="0" err="1" smtClean="0"/>
              <a:t>umumiy</a:t>
            </a:r>
            <a:r>
              <a:rPr lang="en-US" sz="3200" dirty="0" smtClean="0"/>
              <a:t> </a:t>
            </a:r>
            <a:r>
              <a:rPr lang="en-US" sz="3200" dirty="0" err="1" smtClean="0"/>
              <a:t>tushuncha</a:t>
            </a:r>
            <a:r>
              <a:rPr lang="ru-RU" sz="3200" dirty="0"/>
              <a:t/>
            </a:r>
            <a:br>
              <a:rPr lang="ru-RU" sz="3200" dirty="0"/>
            </a:br>
            <a:r>
              <a:rPr lang="en-US" sz="3200" dirty="0">
                <a:cs typeface="Arial" pitchFamily="34" charset="0"/>
              </a:rPr>
              <a:t>2</a:t>
            </a:r>
            <a:r>
              <a:rPr lang="en-US" sz="3200" dirty="0" smtClean="0">
                <a:cs typeface="Arial" pitchFamily="34" charset="0"/>
              </a:rPr>
              <a:t>.</a:t>
            </a:r>
            <a:r>
              <a:rPr lang="uz-Cyrl-UZ" sz="3200" b="1" dirty="0" smtClean="0"/>
              <a:t> </a:t>
            </a:r>
            <a:r>
              <a:rPr lang="en-US" sz="3200" dirty="0" err="1" smtClean="0"/>
              <a:t>Ta’lim</a:t>
            </a:r>
            <a:r>
              <a:rPr lang="en-US" sz="3200" dirty="0" smtClean="0"/>
              <a:t> </a:t>
            </a:r>
            <a:r>
              <a:rPr lang="en-US" sz="3200" dirty="0" err="1" smtClean="0"/>
              <a:t>nazariyasining</a:t>
            </a:r>
            <a:r>
              <a:rPr lang="en-US" sz="3200" dirty="0" smtClean="0"/>
              <a:t> </a:t>
            </a:r>
            <a:r>
              <a:rPr lang="en-US" sz="3200" dirty="0" err="1" smtClean="0"/>
              <a:t>asosiy</a:t>
            </a:r>
            <a:r>
              <a:rPr lang="en-US" sz="3200" dirty="0" smtClean="0"/>
              <a:t> </a:t>
            </a:r>
            <a:r>
              <a:rPr lang="en-US" sz="3200" dirty="0" err="1" smtClean="0"/>
              <a:t>kategoriyalari</a:t>
            </a:r>
            <a:r>
              <a:rPr lang="en-US" sz="3200" dirty="0" smtClean="0"/>
              <a:t/>
            </a:r>
            <a:br>
              <a:rPr lang="en-US" sz="3200" dirty="0" smtClean="0"/>
            </a:br>
            <a:r>
              <a:rPr lang="en-US" sz="3200" dirty="0" smtClean="0"/>
              <a:t>3. </a:t>
            </a:r>
            <a:r>
              <a:rPr lang="en-US" sz="3200" dirty="0" err="1" smtClean="0"/>
              <a:t>Ta’lim</a:t>
            </a:r>
            <a:r>
              <a:rPr lang="en-US" sz="3200" dirty="0" smtClean="0"/>
              <a:t> </a:t>
            </a:r>
            <a:r>
              <a:rPr lang="en-US" sz="3200" dirty="0" err="1" smtClean="0"/>
              <a:t>jarayonining</a:t>
            </a:r>
            <a:r>
              <a:rPr lang="en-US" sz="3200" dirty="0" smtClean="0"/>
              <a:t> </a:t>
            </a:r>
            <a:r>
              <a:rPr lang="en-US" sz="3200" dirty="0" err="1" smtClean="0"/>
              <a:t>gneseologik</a:t>
            </a:r>
            <a:r>
              <a:rPr lang="en-US" sz="3200" dirty="0" smtClean="0"/>
              <a:t> </a:t>
            </a:r>
            <a:r>
              <a:rPr lang="en-US" sz="3200" dirty="0" err="1" smtClean="0"/>
              <a:t>asoslari</a:t>
            </a:r>
            <a:r>
              <a:rPr lang="en-US" sz="3200" dirty="0" smtClean="0"/>
              <a:t/>
            </a:r>
            <a:br>
              <a:rPr lang="en-US" sz="3200" dirty="0" smtClean="0"/>
            </a:br>
            <a:r>
              <a:rPr lang="en-US" sz="3200" dirty="0" smtClean="0"/>
              <a:t>4. </a:t>
            </a:r>
            <a:r>
              <a:rPr lang="en-US" sz="3200" dirty="0" err="1" smtClean="0"/>
              <a:t>Ta’lim</a:t>
            </a:r>
            <a:r>
              <a:rPr lang="en-US" sz="3200" dirty="0" smtClean="0"/>
              <a:t> </a:t>
            </a:r>
            <a:r>
              <a:rPr lang="en-US" sz="3200" dirty="0" err="1" smtClean="0"/>
              <a:t>jarayonining</a:t>
            </a:r>
            <a:r>
              <a:rPr lang="en-US" sz="3200" dirty="0" smtClean="0"/>
              <a:t> </a:t>
            </a:r>
            <a:r>
              <a:rPr lang="en-US" sz="3200" dirty="0" err="1" smtClean="0"/>
              <a:t>qonuniyatlari</a:t>
            </a:r>
            <a:r>
              <a:rPr lang="en-US" sz="3200" dirty="0" smtClean="0"/>
              <a:t/>
            </a:r>
            <a:br>
              <a:rPr lang="en-US" sz="3200" dirty="0" smtClean="0"/>
            </a:br>
            <a:r>
              <a:rPr lang="en-US" sz="3200" dirty="0" smtClean="0"/>
              <a:t>5. </a:t>
            </a:r>
            <a:r>
              <a:rPr lang="en-US" sz="3200" dirty="0" err="1" smtClean="0"/>
              <a:t>Ta’lim</a:t>
            </a:r>
            <a:r>
              <a:rPr lang="en-US" sz="3200" dirty="0" smtClean="0"/>
              <a:t> </a:t>
            </a:r>
            <a:r>
              <a:rPr lang="en-US" sz="3200" dirty="0" err="1" smtClean="0"/>
              <a:t>jarayonining</a:t>
            </a:r>
            <a:r>
              <a:rPr lang="en-US" sz="3200" dirty="0" smtClean="0"/>
              <a:t> </a:t>
            </a:r>
            <a:r>
              <a:rPr lang="en-US" sz="3200" dirty="0" err="1" smtClean="0"/>
              <a:t>tuzilishi</a:t>
            </a:r>
            <a:r>
              <a:rPr lang="en-US" sz="3200" dirty="0" smtClean="0"/>
              <a:t> </a:t>
            </a:r>
            <a:r>
              <a:rPr lang="en-US" sz="3200" dirty="0" err="1" smtClean="0"/>
              <a:t>va</a:t>
            </a:r>
            <a:r>
              <a:rPr lang="en-US" sz="3200" dirty="0" smtClean="0"/>
              <a:t> </a:t>
            </a:r>
            <a:r>
              <a:rPr lang="en-US" sz="3200" dirty="0" err="1" smtClean="0"/>
              <a:t>funksiyalari</a:t>
            </a:r>
            <a:r>
              <a:rPr lang="en-US" sz="3200" dirty="0" smtClean="0"/>
              <a:t/>
            </a:r>
            <a:br>
              <a:rPr lang="en-US" sz="3200" dirty="0" smtClean="0"/>
            </a:br>
            <a:r>
              <a:rPr lang="en-US" sz="3200" dirty="0" smtClean="0"/>
              <a:t>6. </a:t>
            </a:r>
            <a:r>
              <a:rPr lang="en-US" sz="3200" dirty="0" err="1" smtClean="0"/>
              <a:t>Ta’lim</a:t>
            </a:r>
            <a:r>
              <a:rPr lang="en-US" sz="3200" dirty="0" smtClean="0"/>
              <a:t> </a:t>
            </a:r>
            <a:r>
              <a:rPr lang="en-US" sz="3200" dirty="0" err="1" smtClean="0"/>
              <a:t>qonunlari</a:t>
            </a:r>
            <a:r>
              <a:rPr lang="en-US" sz="3200" dirty="0" smtClean="0"/>
              <a:t>, </a:t>
            </a:r>
            <a:r>
              <a:rPr lang="en-US" sz="3200" dirty="0" err="1" smtClean="0"/>
              <a:t>qonuniyatlari</a:t>
            </a:r>
            <a:r>
              <a:rPr lang="en-US" sz="3200" dirty="0" smtClean="0"/>
              <a:t> </a:t>
            </a:r>
            <a:r>
              <a:rPr lang="en-US" sz="3200" dirty="0" err="1" smtClean="0"/>
              <a:t>va</a:t>
            </a:r>
            <a:r>
              <a:rPr lang="en-US" sz="3200" dirty="0" smtClean="0"/>
              <a:t> </a:t>
            </a:r>
            <a:r>
              <a:rPr lang="en-US" sz="3200" dirty="0" err="1" smtClean="0"/>
              <a:t>prinsiplari</a:t>
            </a:r>
            <a:r>
              <a:rPr lang="en-US" sz="3200" dirty="0" smtClean="0"/>
              <a:t/>
            </a:r>
            <a:br>
              <a:rPr lang="en-US" sz="3200" dirty="0" smtClean="0"/>
            </a:br>
            <a:r>
              <a:rPr lang="ru-RU" sz="3200" dirty="0" smtClean="0"/>
              <a:t/>
            </a:r>
            <a:br>
              <a:rPr lang="ru-RU" sz="3200" dirty="0" smtClean="0"/>
            </a:b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229200"/>
            <a:ext cx="8496944" cy="1143000"/>
          </a:xfrm>
        </p:spPr>
        <p:txBody>
          <a:bodyPr>
            <a:noAutofit/>
          </a:bodyPr>
          <a:lstStyle/>
          <a:p>
            <a:pPr algn="just"/>
            <a:r>
              <a:rPr lang="en-US" sz="3200" dirty="0" smtClean="0">
                <a:solidFill>
                  <a:srgbClr val="000000"/>
                </a:solidFill>
              </a:rPr>
              <a:t>1. </a:t>
            </a:r>
            <a:r>
              <a:rPr lang="en-US" sz="3200" dirty="0" err="1" smtClean="0">
                <a:solidFill>
                  <a:srgbClr val="000000"/>
                </a:solidFill>
              </a:rPr>
              <a:t>Didaktika</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nazariyasi</a:t>
            </a:r>
            <a:r>
              <a:rPr lang="en-US" sz="3200" dirty="0" smtClean="0">
                <a:solidFill>
                  <a:srgbClr val="000000"/>
                </a:solidFill>
              </a:rPr>
              <a:t> </a:t>
            </a:r>
            <a:r>
              <a:rPr lang="en-US" sz="3200" dirty="0" err="1">
                <a:solidFill>
                  <a:srgbClr val="000000"/>
                </a:solidFill>
              </a:rPr>
              <a:t>atamasi</a:t>
            </a:r>
            <a:r>
              <a:rPr lang="en-US" sz="3200" dirty="0">
                <a:solidFill>
                  <a:srgbClr val="000000"/>
                </a:solidFill>
              </a:rPr>
              <a:t> </a:t>
            </a:r>
            <a:r>
              <a:rPr lang="en-US" sz="3200" dirty="0" err="1">
                <a:solidFill>
                  <a:srgbClr val="000000"/>
                </a:solidFill>
              </a:rPr>
              <a:t>sifatida</a:t>
            </a:r>
            <a:r>
              <a:rPr lang="en-US" sz="3200" dirty="0">
                <a:solidFill>
                  <a:srgbClr val="000000"/>
                </a:solidFill>
              </a:rPr>
              <a:t> </a:t>
            </a:r>
            <a:r>
              <a:rPr lang="en-US" sz="3200" dirty="0" err="1">
                <a:solidFill>
                  <a:srgbClr val="000000"/>
                </a:solidFill>
              </a:rPr>
              <a:t>dastlab</a:t>
            </a:r>
            <a:r>
              <a:rPr lang="en-US" sz="3200" dirty="0">
                <a:solidFill>
                  <a:srgbClr val="000000"/>
                </a:solidFill>
              </a:rPr>
              <a:t> </a:t>
            </a:r>
            <a:r>
              <a:rPr lang="en-US" sz="3200" dirty="0" smtClean="0">
                <a:solidFill>
                  <a:srgbClr val="000000"/>
                </a:solidFill>
              </a:rPr>
              <a:t>XVII </a:t>
            </a:r>
            <a:r>
              <a:rPr lang="en-US" sz="3200" dirty="0" err="1" smtClean="0">
                <a:solidFill>
                  <a:srgbClr val="000000"/>
                </a:solidFill>
              </a:rPr>
              <a:t>asr</a:t>
            </a:r>
            <a:r>
              <a:rPr lang="en-US" sz="3200" dirty="0" smtClean="0">
                <a:solidFill>
                  <a:srgbClr val="000000"/>
                </a:solidFill>
              </a:rPr>
              <a:t> </a:t>
            </a:r>
            <a:r>
              <a:rPr lang="en-US" sz="3200" dirty="0" err="1" smtClean="0">
                <a:solidFill>
                  <a:srgbClr val="000000"/>
                </a:solidFill>
              </a:rPr>
              <a:t>boshlarida</a:t>
            </a:r>
            <a:r>
              <a:rPr lang="en-US" sz="3200" dirty="0">
                <a:solidFill>
                  <a:srgbClr val="000000"/>
                </a:solidFill>
              </a:rPr>
              <a:t> </a:t>
            </a:r>
            <a:r>
              <a:rPr lang="en-US" sz="3200" dirty="0" err="1" smtClean="0">
                <a:solidFill>
                  <a:srgbClr val="000000"/>
                </a:solidFill>
              </a:rPr>
              <a:t>paydo</a:t>
            </a:r>
            <a:r>
              <a:rPr lang="en-US" sz="3200" dirty="0" smtClean="0">
                <a:solidFill>
                  <a:srgbClr val="000000"/>
                </a:solidFill>
              </a:rPr>
              <a:t> </a:t>
            </a:r>
            <a:r>
              <a:rPr lang="en-US" sz="3200" dirty="0" err="1" smtClean="0">
                <a:solidFill>
                  <a:srgbClr val="000000"/>
                </a:solidFill>
              </a:rPr>
              <a:t>bo’ldi</a:t>
            </a:r>
            <a:r>
              <a:rPr lang="en-US" sz="3200" dirty="0">
                <a:solidFill>
                  <a:srgbClr val="000000"/>
                </a:solidFill>
              </a:rPr>
              <a:t>. </a:t>
            </a:r>
            <a:r>
              <a:rPr lang="en-US" sz="3200" dirty="0" err="1">
                <a:solidFill>
                  <a:srgbClr val="000000"/>
                </a:solidFill>
              </a:rPr>
              <a:t>Didaktika</a:t>
            </a:r>
            <a:r>
              <a:rPr lang="en-US" sz="3200" dirty="0">
                <a:solidFill>
                  <a:srgbClr val="000000"/>
                </a:solidFill>
              </a:rPr>
              <a:t> </a:t>
            </a:r>
            <a:r>
              <a:rPr lang="en-US" sz="3200" dirty="0" err="1" smtClean="0">
                <a:solidFill>
                  <a:srgbClr val="000000"/>
                </a:solidFill>
              </a:rPr>
              <a:t>atamasini</a:t>
            </a:r>
            <a:r>
              <a:rPr lang="en-US" sz="3200" dirty="0">
                <a:solidFill>
                  <a:srgbClr val="000000"/>
                </a:solidFill>
              </a:rPr>
              <a:t> </a:t>
            </a:r>
            <a:r>
              <a:rPr lang="en-US" sz="3200" dirty="0" err="1" smtClean="0">
                <a:solidFill>
                  <a:srgbClr val="000000"/>
                </a:solidFill>
              </a:rPr>
              <a:t>pedagogikada</a:t>
            </a:r>
            <a:r>
              <a:rPr lang="en-US" sz="3200" dirty="0" smtClean="0">
                <a:solidFill>
                  <a:srgbClr val="000000"/>
                </a:solidFill>
              </a:rPr>
              <a:t> </a:t>
            </a:r>
            <a:r>
              <a:rPr lang="en-US" sz="3200" dirty="0" err="1" smtClean="0">
                <a:solidFill>
                  <a:srgbClr val="000000"/>
                </a:solidFill>
              </a:rPr>
              <a:t>birinchilardan</a:t>
            </a:r>
            <a:r>
              <a:rPr lang="en-US" sz="3200" dirty="0" smtClean="0">
                <a:solidFill>
                  <a:srgbClr val="000000"/>
                </a:solidFill>
              </a:rPr>
              <a:t> </a:t>
            </a:r>
            <a:r>
              <a:rPr lang="en-US" sz="3200" dirty="0" err="1" smtClean="0">
                <a:solidFill>
                  <a:srgbClr val="000000"/>
                </a:solidFill>
              </a:rPr>
              <a:t>bo’lib</a:t>
            </a:r>
            <a:r>
              <a:rPr lang="en-US" sz="3200" dirty="0" smtClean="0">
                <a:solidFill>
                  <a:srgbClr val="000000"/>
                </a:solidFill>
              </a:rPr>
              <a:t>, </a:t>
            </a:r>
            <a:r>
              <a:rPr lang="en-US" sz="3200" dirty="0" err="1" smtClean="0">
                <a:solidFill>
                  <a:srgbClr val="000000"/>
                </a:solidFill>
              </a:rPr>
              <a:t>nemis</a:t>
            </a:r>
            <a:r>
              <a:rPr lang="en-US" sz="3200" dirty="0">
                <a:solidFill>
                  <a:srgbClr val="000000"/>
                </a:solidFill>
              </a:rPr>
              <a:t> </a:t>
            </a:r>
            <a:r>
              <a:rPr lang="en-US" sz="3200" dirty="0" err="1" smtClean="0">
                <a:solidFill>
                  <a:srgbClr val="000000"/>
                </a:solidFill>
              </a:rPr>
              <a:t>pedagogi</a:t>
            </a:r>
            <a:r>
              <a:rPr lang="en-US" sz="3200" dirty="0">
                <a:solidFill>
                  <a:srgbClr val="000000"/>
                </a:solidFill>
              </a:rPr>
              <a:t> </a:t>
            </a:r>
            <a:r>
              <a:rPr lang="en-US" sz="3200" b="1" dirty="0" err="1" smtClean="0">
                <a:solidFill>
                  <a:srgbClr val="000000"/>
                </a:solidFill>
              </a:rPr>
              <a:t>Volfgang</a:t>
            </a:r>
            <a:r>
              <a:rPr lang="en-US" sz="3200" b="1" dirty="0" smtClean="0">
                <a:solidFill>
                  <a:srgbClr val="000000"/>
                </a:solidFill>
              </a:rPr>
              <a:t> </a:t>
            </a:r>
            <a:r>
              <a:rPr lang="en-US" sz="3200" b="1" dirty="0" err="1">
                <a:solidFill>
                  <a:srgbClr val="000000"/>
                </a:solidFill>
              </a:rPr>
              <a:t>Ratke</a:t>
            </a:r>
            <a:r>
              <a:rPr lang="en-US" sz="3200" b="1" dirty="0">
                <a:solidFill>
                  <a:srgbClr val="000000"/>
                </a:solidFill>
              </a:rPr>
              <a:t> </a:t>
            </a:r>
            <a:r>
              <a:rPr lang="en-US" sz="3200" dirty="0">
                <a:solidFill>
                  <a:srgbClr val="000000"/>
                </a:solidFill>
              </a:rPr>
              <a:t>(1571-1635) «</a:t>
            </a:r>
            <a:r>
              <a:rPr lang="en-US" sz="3200" dirty="0" err="1">
                <a:solidFill>
                  <a:srgbClr val="000000"/>
                </a:solidFill>
              </a:rPr>
              <a:t>o'qitish</a:t>
            </a:r>
            <a:r>
              <a:rPr lang="en-US" sz="3200" dirty="0">
                <a:solidFill>
                  <a:srgbClr val="000000"/>
                </a:solidFill>
              </a:rPr>
              <a:t> </a:t>
            </a:r>
            <a:r>
              <a:rPr lang="en-US" sz="3200" dirty="0" err="1">
                <a:solidFill>
                  <a:srgbClr val="000000"/>
                </a:solidFill>
              </a:rPr>
              <a:t>san'ati</a:t>
            </a:r>
            <a:r>
              <a:rPr lang="en-US" sz="3200" dirty="0">
                <a:solidFill>
                  <a:srgbClr val="000000"/>
                </a:solidFill>
              </a:rPr>
              <a:t>» </a:t>
            </a:r>
            <a:r>
              <a:rPr lang="en-US" sz="3200" dirty="0" err="1" smtClean="0">
                <a:solidFill>
                  <a:srgbClr val="000000"/>
                </a:solidFill>
              </a:rPr>
              <a:t>ma'nosida</a:t>
            </a:r>
            <a:r>
              <a:rPr lang="en-US" sz="3200" dirty="0">
                <a:solidFill>
                  <a:srgbClr val="000000"/>
                </a:solidFill>
              </a:rPr>
              <a:t> </a:t>
            </a:r>
            <a:r>
              <a:rPr lang="en-US" sz="3200" dirty="0" err="1" smtClean="0">
                <a:solidFill>
                  <a:srgbClr val="000000"/>
                </a:solidFill>
              </a:rPr>
              <a:t>qo’llagan</a:t>
            </a:r>
            <a:r>
              <a:rPr lang="en-US" sz="3200" dirty="0" smtClean="0">
                <a:solidFill>
                  <a:srgbClr val="000000"/>
                </a:solidFill>
              </a:rPr>
              <a:t>.</a:t>
            </a:r>
            <a:br>
              <a:rPr lang="en-US" sz="3200" dirty="0" smtClean="0">
                <a:solidFill>
                  <a:srgbClr val="000000"/>
                </a:solidFill>
              </a:rPr>
            </a:br>
            <a:r>
              <a:rPr lang="en-US" sz="3200" dirty="0" err="1">
                <a:solidFill>
                  <a:srgbClr val="000000"/>
                </a:solidFill>
              </a:rPr>
              <a:t>Ingliz</a:t>
            </a:r>
            <a:r>
              <a:rPr lang="en-US" sz="3200" dirty="0">
                <a:solidFill>
                  <a:srgbClr val="000000"/>
                </a:solidFill>
              </a:rPr>
              <a:t> </a:t>
            </a:r>
            <a:r>
              <a:rPr lang="en-US" sz="3200" dirty="0" err="1">
                <a:solidFill>
                  <a:srgbClr val="000000"/>
                </a:solidFill>
              </a:rPr>
              <a:t>olimi</a:t>
            </a:r>
            <a:r>
              <a:rPr lang="en-US" sz="3200" dirty="0">
                <a:solidFill>
                  <a:srgbClr val="000000"/>
                </a:solidFill>
              </a:rPr>
              <a:t> </a:t>
            </a:r>
            <a:r>
              <a:rPr lang="en-US" sz="3200" b="1" dirty="0" err="1">
                <a:solidFill>
                  <a:srgbClr val="000000"/>
                </a:solidFill>
              </a:rPr>
              <a:t>Frensis</a:t>
            </a:r>
            <a:r>
              <a:rPr lang="en-US" sz="3200" b="1" dirty="0">
                <a:solidFill>
                  <a:srgbClr val="000000"/>
                </a:solidFill>
              </a:rPr>
              <a:t> </a:t>
            </a:r>
            <a:r>
              <a:rPr lang="en-US" sz="3200" b="1" dirty="0" err="1">
                <a:solidFill>
                  <a:srgbClr val="000000"/>
                </a:solidFill>
              </a:rPr>
              <a:t>Bekon</a:t>
            </a:r>
            <a:r>
              <a:rPr lang="en-US" sz="3200" b="1" dirty="0">
                <a:solidFill>
                  <a:srgbClr val="000000"/>
                </a:solidFill>
              </a:rPr>
              <a:t> </a:t>
            </a:r>
            <a:r>
              <a:rPr lang="en-US" sz="3200" dirty="0">
                <a:solidFill>
                  <a:srgbClr val="000000"/>
                </a:solidFill>
              </a:rPr>
              <a:t>(1561-1626) “</a:t>
            </a:r>
            <a:r>
              <a:rPr lang="en-US" sz="3200" dirty="0" err="1">
                <a:solidFill>
                  <a:srgbClr val="000000"/>
                </a:solidFill>
              </a:rPr>
              <a:t>Yangi</a:t>
            </a:r>
            <a:r>
              <a:rPr lang="en-US" sz="3200" dirty="0">
                <a:solidFill>
                  <a:srgbClr val="000000"/>
                </a:solidFill>
              </a:rPr>
              <a:t> </a:t>
            </a:r>
            <a:r>
              <a:rPr lang="en-US" sz="3200" dirty="0" err="1">
                <a:solidFill>
                  <a:srgbClr val="000000"/>
                </a:solidFill>
              </a:rPr>
              <a:t>organon</a:t>
            </a:r>
            <a:r>
              <a:rPr lang="en-US" sz="3200" dirty="0">
                <a:solidFill>
                  <a:srgbClr val="000000"/>
                </a:solidFill>
              </a:rPr>
              <a:t>” (1620) </a:t>
            </a:r>
            <a:r>
              <a:rPr lang="en-US" sz="3200" dirty="0" err="1">
                <a:solidFill>
                  <a:srgbClr val="000000"/>
                </a:solidFill>
              </a:rPr>
              <a:t>asarida</a:t>
            </a:r>
            <a:r>
              <a:rPr lang="en-US" sz="3200" dirty="0">
                <a:solidFill>
                  <a:srgbClr val="000000"/>
                </a:solidFill>
              </a:rPr>
              <a:t> </a:t>
            </a:r>
            <a:r>
              <a:rPr lang="en-US" sz="3200" dirty="0" err="1">
                <a:solidFill>
                  <a:srgbClr val="000000"/>
                </a:solidFill>
              </a:rPr>
              <a:t>fanlarni</a:t>
            </a:r>
            <a:r>
              <a:rPr lang="en-US" sz="3200" dirty="0">
                <a:solidFill>
                  <a:srgbClr val="000000"/>
                </a:solidFill>
              </a:rPr>
              <a:t> </a:t>
            </a:r>
            <a:r>
              <a:rPr lang="en-US" sz="3200" dirty="0" err="1">
                <a:solidFill>
                  <a:srgbClr val="000000"/>
                </a:solidFill>
              </a:rPr>
              <a:t>toifalash</a:t>
            </a:r>
            <a:r>
              <a:rPr lang="en-US" sz="3200" dirty="0">
                <a:solidFill>
                  <a:srgbClr val="000000"/>
                </a:solidFill>
              </a:rPr>
              <a:t> </a:t>
            </a:r>
            <a:r>
              <a:rPr lang="en-US" sz="3200" dirty="0" err="1">
                <a:solidFill>
                  <a:srgbClr val="000000"/>
                </a:solidFill>
              </a:rPr>
              <a:t>xususida</a:t>
            </a:r>
            <a:r>
              <a:rPr lang="en-US" sz="3200" dirty="0">
                <a:solidFill>
                  <a:srgbClr val="000000"/>
                </a:solidFill>
              </a:rPr>
              <a:t> </a:t>
            </a:r>
            <a:r>
              <a:rPr lang="en-US" sz="3200" dirty="0" err="1">
                <a:solidFill>
                  <a:srgbClr val="000000"/>
                </a:solidFill>
              </a:rPr>
              <a:t>fikryuritib</a:t>
            </a:r>
            <a:r>
              <a:rPr lang="en-US" sz="3200" dirty="0">
                <a:solidFill>
                  <a:srgbClr val="000000"/>
                </a:solidFill>
              </a:rPr>
              <a:t> “</a:t>
            </a:r>
            <a:r>
              <a:rPr lang="en-US" sz="3200" dirty="0" err="1">
                <a:solidFill>
                  <a:srgbClr val="000000"/>
                </a:solidFill>
              </a:rPr>
              <a:t>didaktika</a:t>
            </a:r>
            <a:r>
              <a:rPr lang="en-US" sz="3200" dirty="0">
                <a:solidFill>
                  <a:srgbClr val="000000"/>
                </a:solidFill>
              </a:rPr>
              <a:t>” </a:t>
            </a:r>
            <a:r>
              <a:rPr lang="en-US" sz="3200" dirty="0" err="1">
                <a:solidFill>
                  <a:srgbClr val="000000"/>
                </a:solidFill>
              </a:rPr>
              <a:t>atamasini</a:t>
            </a:r>
            <a:r>
              <a:rPr lang="en-US" sz="3200" dirty="0">
                <a:solidFill>
                  <a:srgbClr val="000000"/>
                </a:solidFill>
              </a:rPr>
              <a:t> “</a:t>
            </a:r>
            <a:r>
              <a:rPr lang="en-US" sz="3200" dirty="0" err="1">
                <a:solidFill>
                  <a:srgbClr val="000000"/>
                </a:solidFill>
              </a:rPr>
              <a:t>badiiy</a:t>
            </a:r>
            <a:r>
              <a:rPr lang="en-US" sz="3200" dirty="0">
                <a:solidFill>
                  <a:srgbClr val="000000"/>
                </a:solidFill>
              </a:rPr>
              <a:t> </a:t>
            </a:r>
            <a:r>
              <a:rPr lang="en-US" sz="3200" dirty="0" err="1">
                <a:solidFill>
                  <a:srgbClr val="000000"/>
                </a:solidFill>
              </a:rPr>
              <a:t>asarni</a:t>
            </a:r>
            <a:r>
              <a:rPr lang="en-US" sz="3200" dirty="0">
                <a:solidFill>
                  <a:srgbClr val="000000"/>
                </a:solidFill>
              </a:rPr>
              <a:t> </a:t>
            </a:r>
            <a:r>
              <a:rPr lang="en-US" sz="3200" dirty="0" err="1" smtClean="0">
                <a:solidFill>
                  <a:srgbClr val="000000"/>
                </a:solidFill>
              </a:rPr>
              <a:t>o’qish</a:t>
            </a:r>
            <a:r>
              <a:rPr lang="en-US" sz="3200" dirty="0" smtClean="0">
                <a:solidFill>
                  <a:srgbClr val="000000"/>
                </a:solidFill>
              </a:rPr>
              <a:t> </a:t>
            </a:r>
            <a:r>
              <a:rPr lang="en-US" sz="3200" dirty="0" err="1" smtClean="0">
                <a:solidFill>
                  <a:srgbClr val="000000"/>
                </a:solidFill>
              </a:rPr>
              <a:t>san'ati</a:t>
            </a:r>
            <a:r>
              <a:rPr lang="en-US" sz="3200" dirty="0">
                <a:solidFill>
                  <a:srgbClr val="000000"/>
                </a:solidFill>
              </a:rPr>
              <a:t>” </a:t>
            </a:r>
            <a:r>
              <a:rPr lang="en-US" sz="3200" dirty="0" err="1" smtClean="0">
                <a:solidFill>
                  <a:srgbClr val="000000"/>
                </a:solidFill>
              </a:rPr>
              <a:t>ma’nosida</a:t>
            </a:r>
            <a:r>
              <a:rPr lang="en-US" sz="3200" dirty="0" smtClean="0">
                <a:solidFill>
                  <a:srgbClr val="000000"/>
                </a:solidFill>
              </a:rPr>
              <a:t> </a:t>
            </a:r>
            <a:r>
              <a:rPr lang="en-US" sz="3200" dirty="0" err="1" smtClean="0">
                <a:solidFill>
                  <a:srgbClr val="000000"/>
                </a:solidFill>
              </a:rPr>
              <a:t>ishlatilgan</a:t>
            </a:r>
            <a:r>
              <a:rPr lang="en-US" sz="3200" dirty="0" smtClean="0">
                <a:solidFill>
                  <a:srgbClr val="000000"/>
                </a:solidFill>
              </a:rPr>
              <a:t>. XVII </a:t>
            </a:r>
            <a:r>
              <a:rPr lang="en-US" sz="3200" dirty="0" err="1">
                <a:solidFill>
                  <a:srgbClr val="000000"/>
                </a:solidFill>
              </a:rPr>
              <a:t>asr</a:t>
            </a:r>
            <a:r>
              <a:rPr lang="en-US" sz="3200" dirty="0">
                <a:solidFill>
                  <a:srgbClr val="000000"/>
                </a:solidFill>
              </a:rPr>
              <a:t> </a:t>
            </a:r>
            <a:r>
              <a:rPr lang="en-US" sz="3200" dirty="0" err="1">
                <a:solidFill>
                  <a:srgbClr val="000000"/>
                </a:solidFill>
              </a:rPr>
              <a:t>o'rtalarida</a:t>
            </a:r>
            <a:r>
              <a:rPr lang="en-US" sz="3200" dirty="0">
                <a:solidFill>
                  <a:srgbClr val="000000"/>
                </a:solidFill>
              </a:rPr>
              <a:t> </a:t>
            </a:r>
            <a:r>
              <a:rPr lang="en-US" sz="3200" b="1" dirty="0">
                <a:solidFill>
                  <a:srgbClr val="000000"/>
                </a:solidFill>
              </a:rPr>
              <a:t>E. </a:t>
            </a:r>
            <a:r>
              <a:rPr lang="en-US" sz="3200" b="1" dirty="0" err="1">
                <a:solidFill>
                  <a:srgbClr val="000000"/>
                </a:solidFill>
              </a:rPr>
              <a:t>Bodino</a:t>
            </a:r>
            <a:r>
              <a:rPr lang="en-US" sz="3200" b="1" dirty="0">
                <a:solidFill>
                  <a:srgbClr val="000000"/>
                </a:solidFill>
              </a:rPr>
              <a:t> </a:t>
            </a:r>
            <a:r>
              <a:rPr lang="en-US" sz="3200" dirty="0">
                <a:solidFill>
                  <a:srgbClr val="000000"/>
                </a:solidFill>
              </a:rPr>
              <a:t>“</a:t>
            </a:r>
            <a:r>
              <a:rPr lang="en-US" sz="3200" dirty="0" err="1">
                <a:solidFill>
                  <a:srgbClr val="000000"/>
                </a:solidFill>
              </a:rPr>
              <a:t>Didaktika</a:t>
            </a:r>
            <a:r>
              <a:rPr lang="en-US" sz="3200" dirty="0">
                <a:solidFill>
                  <a:srgbClr val="000000"/>
                </a:solidFill>
              </a:rPr>
              <a:t>” </a:t>
            </a:r>
            <a:r>
              <a:rPr lang="en-US" sz="3200" dirty="0" err="1">
                <a:solidFill>
                  <a:srgbClr val="000000"/>
                </a:solidFill>
              </a:rPr>
              <a:t>nomli</a:t>
            </a:r>
            <a:r>
              <a:rPr lang="en-US" sz="3200" dirty="0">
                <a:solidFill>
                  <a:srgbClr val="000000"/>
                </a:solidFill>
              </a:rPr>
              <a:t> </a:t>
            </a:r>
            <a:r>
              <a:rPr lang="en-US" sz="3200" dirty="0" err="1">
                <a:solidFill>
                  <a:srgbClr val="000000"/>
                </a:solidFill>
              </a:rPr>
              <a:t>kitobini</a:t>
            </a:r>
            <a:r>
              <a:rPr lang="en-US" sz="3200" dirty="0">
                <a:solidFill>
                  <a:srgbClr val="000000"/>
                </a:solidFill>
              </a:rPr>
              <a:t> </a:t>
            </a:r>
            <a:r>
              <a:rPr lang="en-US" sz="3200" dirty="0" err="1">
                <a:solidFill>
                  <a:srgbClr val="000000"/>
                </a:solidFill>
              </a:rPr>
              <a:t>nashir</a:t>
            </a:r>
            <a:r>
              <a:rPr lang="en-US" sz="3200" dirty="0">
                <a:solidFill>
                  <a:srgbClr val="000000"/>
                </a:solidFill>
              </a:rPr>
              <a:t> </a:t>
            </a:r>
            <a:r>
              <a:rPr lang="en-US" sz="3200" dirty="0" err="1">
                <a:solidFill>
                  <a:srgbClr val="000000"/>
                </a:solidFill>
              </a:rPr>
              <a:t>qildirgan</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84550252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365104"/>
            <a:ext cx="5688632" cy="1143000"/>
          </a:xfrm>
        </p:spPr>
        <p:txBody>
          <a:bodyPr>
            <a:noAutofit/>
          </a:bodyPr>
          <a:lstStyle/>
          <a:p>
            <a:pPr algn="just"/>
            <a:r>
              <a:rPr lang="en-US" sz="3200" dirty="0">
                <a:solidFill>
                  <a:srgbClr val="000000"/>
                </a:solidFill>
              </a:rPr>
              <a:t>Chex </a:t>
            </a:r>
            <a:r>
              <a:rPr lang="en-US" sz="3200" dirty="0" err="1">
                <a:solidFill>
                  <a:srgbClr val="000000"/>
                </a:solidFill>
              </a:rPr>
              <a:t>pedagogi</a:t>
            </a:r>
            <a:r>
              <a:rPr lang="en-US" sz="3200" dirty="0">
                <a:solidFill>
                  <a:srgbClr val="000000"/>
                </a:solidFill>
              </a:rPr>
              <a:t> </a:t>
            </a:r>
            <a:r>
              <a:rPr lang="en-US" sz="3200" b="1" dirty="0" err="1">
                <a:solidFill>
                  <a:srgbClr val="000000"/>
                </a:solidFill>
              </a:rPr>
              <a:t>Ya.A</a:t>
            </a:r>
            <a:r>
              <a:rPr lang="en-US" sz="3200" b="1" dirty="0">
                <a:solidFill>
                  <a:srgbClr val="000000"/>
                </a:solidFill>
              </a:rPr>
              <a:t>. </a:t>
            </a:r>
            <a:r>
              <a:rPr lang="en-US" sz="3200" b="1" dirty="0" err="1">
                <a:solidFill>
                  <a:srgbClr val="000000"/>
                </a:solidFill>
              </a:rPr>
              <a:t>Komenskiy</a:t>
            </a:r>
            <a:r>
              <a:rPr lang="en-US" sz="3200" b="1" dirty="0">
                <a:solidFill>
                  <a:srgbClr val="000000"/>
                </a:solidFill>
              </a:rPr>
              <a:t> </a:t>
            </a:r>
            <a:r>
              <a:rPr lang="en-US" sz="3200" dirty="0">
                <a:solidFill>
                  <a:srgbClr val="000000"/>
                </a:solidFill>
              </a:rPr>
              <a:t>(1592-1670</a:t>
            </a:r>
            <a:r>
              <a:rPr lang="en-US" sz="3200" dirty="0" smtClean="0">
                <a:solidFill>
                  <a:srgbClr val="000000"/>
                </a:solidFill>
              </a:rPr>
              <a:t>) </a:t>
            </a:r>
            <a:r>
              <a:rPr lang="en-US" sz="3200" dirty="0" err="1" smtClean="0">
                <a:solidFill>
                  <a:srgbClr val="000000"/>
                </a:solidFill>
              </a:rPr>
              <a:t>didaktikani</a:t>
            </a:r>
            <a:r>
              <a:rPr lang="en-US" sz="3200" dirty="0" smtClean="0">
                <a:solidFill>
                  <a:srgbClr val="000000"/>
                </a:solidFill>
              </a:rPr>
              <a:t> </a:t>
            </a:r>
            <a:r>
              <a:rPr lang="en-US" sz="3200" dirty="0" err="1" smtClean="0">
                <a:solidFill>
                  <a:srgbClr val="000000"/>
                </a:solidFill>
              </a:rPr>
              <a:t>ilmiy</a:t>
            </a:r>
            <a:r>
              <a:rPr lang="en-US" sz="3200" dirty="0">
                <a:solidFill>
                  <a:srgbClr val="000000"/>
                </a:solidFill>
              </a:rPr>
              <a:t> </a:t>
            </a:r>
            <a:r>
              <a:rPr lang="en-US" sz="3200" dirty="0" err="1" smtClean="0">
                <a:solidFill>
                  <a:srgbClr val="000000"/>
                </a:solidFill>
              </a:rPr>
              <a:t>bilimlar</a:t>
            </a:r>
            <a:r>
              <a:rPr lang="en-US" sz="3200" dirty="0" smtClean="0">
                <a:solidFill>
                  <a:srgbClr val="000000"/>
                </a:solidFill>
              </a:rPr>
              <a:t> </a:t>
            </a:r>
            <a:r>
              <a:rPr lang="en-US" sz="3200" dirty="0" err="1">
                <a:solidFill>
                  <a:srgbClr val="000000"/>
                </a:solidFill>
              </a:rPr>
              <a:t>tizimi</a:t>
            </a:r>
            <a:r>
              <a:rPr lang="en-US" sz="3200" dirty="0">
                <a:solidFill>
                  <a:srgbClr val="000000"/>
                </a:solidFill>
              </a:rPr>
              <a:t> </a:t>
            </a:r>
            <a:r>
              <a:rPr lang="en-US" sz="3200" dirty="0" err="1">
                <a:solidFill>
                  <a:srgbClr val="000000"/>
                </a:solidFill>
              </a:rPr>
              <a:t>sifatida</a:t>
            </a:r>
            <a:r>
              <a:rPr lang="en-US" sz="3200" dirty="0">
                <a:solidFill>
                  <a:srgbClr val="000000"/>
                </a:solidFill>
              </a:rPr>
              <a:t> </a:t>
            </a:r>
            <a:r>
              <a:rPr lang="en-US" sz="3200" dirty="0" err="1">
                <a:solidFill>
                  <a:srgbClr val="000000"/>
                </a:solidFill>
              </a:rPr>
              <a:t>ifodalab</a:t>
            </a:r>
            <a:r>
              <a:rPr lang="en-US" sz="3200" dirty="0">
                <a:solidFill>
                  <a:srgbClr val="000000"/>
                </a:solidFill>
              </a:rPr>
              <a:t> </a:t>
            </a:r>
            <a:r>
              <a:rPr lang="en-US" sz="3200" dirty="0" err="1">
                <a:solidFill>
                  <a:srgbClr val="000000"/>
                </a:solidFill>
              </a:rPr>
              <a:t>o'zining</a:t>
            </a:r>
            <a:r>
              <a:rPr lang="en-US" sz="3200" dirty="0">
                <a:solidFill>
                  <a:srgbClr val="000000"/>
                </a:solidFill>
              </a:rPr>
              <a:t> </a:t>
            </a:r>
            <a:r>
              <a:rPr lang="en-US" sz="3200" dirty="0" smtClean="0">
                <a:solidFill>
                  <a:srgbClr val="000000"/>
                </a:solidFill>
              </a:rPr>
              <a:t>“</a:t>
            </a:r>
            <a:r>
              <a:rPr lang="en-US" sz="3200" dirty="0" err="1" smtClean="0">
                <a:solidFill>
                  <a:srgbClr val="000000"/>
                </a:solidFill>
              </a:rPr>
              <a:t>Buyuk</a:t>
            </a:r>
            <a:r>
              <a:rPr lang="en-US" sz="3200" dirty="0" smtClean="0">
                <a:solidFill>
                  <a:srgbClr val="000000"/>
                </a:solidFill>
              </a:rPr>
              <a:t> </a:t>
            </a:r>
            <a:r>
              <a:rPr lang="en-US" sz="3200" dirty="0" err="1" smtClean="0">
                <a:solidFill>
                  <a:srgbClr val="000000"/>
                </a:solidFill>
              </a:rPr>
              <a:t>didaktika</a:t>
            </a:r>
            <a:r>
              <a:rPr lang="en-US" sz="3200" dirty="0" smtClean="0">
                <a:solidFill>
                  <a:srgbClr val="000000"/>
                </a:solidFill>
              </a:rPr>
              <a:t>” </a:t>
            </a:r>
            <a:r>
              <a:rPr lang="en-US" sz="3200" dirty="0" err="1" smtClean="0">
                <a:solidFill>
                  <a:srgbClr val="000000"/>
                </a:solidFill>
              </a:rPr>
              <a:t>asarida</a:t>
            </a:r>
            <a:r>
              <a:rPr lang="en-US" sz="3200" dirty="0">
                <a:solidFill>
                  <a:srgbClr val="000000"/>
                </a:solidFill>
              </a:rPr>
              <a:t> </a:t>
            </a:r>
            <a:r>
              <a:rPr lang="en-US" sz="3200" dirty="0" err="1" smtClean="0">
                <a:solidFill>
                  <a:srgbClr val="000000"/>
                </a:solidFill>
              </a:rPr>
              <a:t>didaktika</a:t>
            </a:r>
            <a:r>
              <a:rPr lang="en-US" sz="3200" dirty="0">
                <a:solidFill>
                  <a:srgbClr val="000000"/>
                </a:solidFill>
              </a:rPr>
              <a:t> </a:t>
            </a:r>
            <a:r>
              <a:rPr lang="en-US" sz="3200" dirty="0" err="1" smtClean="0">
                <a:solidFill>
                  <a:srgbClr val="000000"/>
                </a:solidFill>
              </a:rPr>
              <a:t>atamasini</a:t>
            </a:r>
            <a:r>
              <a:rPr lang="en-US" sz="3200" dirty="0" smtClean="0">
                <a:solidFill>
                  <a:srgbClr val="000000"/>
                </a:solidFill>
              </a:rPr>
              <a:t> </a:t>
            </a:r>
            <a:r>
              <a:rPr lang="en-US" sz="3200" dirty="0" err="1">
                <a:solidFill>
                  <a:srgbClr val="000000"/>
                </a:solidFill>
              </a:rPr>
              <a:t>keng</a:t>
            </a:r>
            <a:r>
              <a:rPr lang="en-US" sz="3200" dirty="0">
                <a:solidFill>
                  <a:srgbClr val="000000"/>
                </a:solidFill>
              </a:rPr>
              <a:t> </a:t>
            </a:r>
            <a:r>
              <a:rPr lang="en-US" sz="3200" dirty="0" smtClean="0">
                <a:solidFill>
                  <a:srgbClr val="000000"/>
                </a:solidFill>
              </a:rPr>
              <a:t>“</a:t>
            </a:r>
            <a:r>
              <a:rPr lang="en-US" sz="3200" dirty="0" err="1" smtClean="0">
                <a:solidFill>
                  <a:srgbClr val="000000"/>
                </a:solidFill>
              </a:rPr>
              <a:t>Hammani</a:t>
            </a:r>
            <a:r>
              <a:rPr lang="en-US" sz="3200" dirty="0" smtClean="0">
                <a:solidFill>
                  <a:srgbClr val="000000"/>
                </a:solidFill>
              </a:rPr>
              <a:t> </a:t>
            </a:r>
            <a:r>
              <a:rPr lang="en-US" sz="3200" dirty="0" err="1" smtClean="0">
                <a:solidFill>
                  <a:srgbClr val="000000"/>
                </a:solidFill>
              </a:rPr>
              <a:t>hamma</a:t>
            </a:r>
            <a:r>
              <a:rPr lang="en-US" sz="3200" dirty="0">
                <a:solidFill>
                  <a:srgbClr val="000000"/>
                </a:solidFill>
              </a:rPr>
              <a:t> </a:t>
            </a:r>
            <a:r>
              <a:rPr lang="en-US" sz="3200" dirty="0" err="1" smtClean="0">
                <a:solidFill>
                  <a:srgbClr val="000000"/>
                </a:solidFill>
              </a:rPr>
              <a:t>narsaga</a:t>
            </a:r>
            <a:r>
              <a:rPr lang="en-US" sz="3200" dirty="0" smtClean="0">
                <a:solidFill>
                  <a:srgbClr val="000000"/>
                </a:solidFill>
              </a:rPr>
              <a:t> </a:t>
            </a:r>
            <a:r>
              <a:rPr lang="en-US" sz="3200" dirty="0" err="1">
                <a:solidFill>
                  <a:srgbClr val="000000"/>
                </a:solidFill>
              </a:rPr>
              <a:t>o'rgatuvchi</a:t>
            </a:r>
            <a:r>
              <a:rPr lang="en-US" sz="3200" dirty="0">
                <a:solidFill>
                  <a:srgbClr val="000000"/>
                </a:solidFill>
              </a:rPr>
              <a:t> universal </a:t>
            </a:r>
            <a:r>
              <a:rPr lang="en-US" sz="3200" dirty="0" err="1" smtClean="0">
                <a:solidFill>
                  <a:srgbClr val="000000"/>
                </a:solidFill>
              </a:rPr>
              <a:t>san’at</a:t>
            </a:r>
            <a:r>
              <a:rPr lang="en-US" sz="3200" dirty="0" smtClean="0">
                <a:solidFill>
                  <a:srgbClr val="000000"/>
                </a:solidFill>
              </a:rPr>
              <a:t>” </a:t>
            </a:r>
            <a:r>
              <a:rPr lang="en-US" sz="3200" dirty="0" err="1" smtClean="0">
                <a:solidFill>
                  <a:srgbClr val="000000"/>
                </a:solidFill>
              </a:rPr>
              <a:t>ma'nosida</a:t>
            </a:r>
            <a:r>
              <a:rPr lang="en-US" sz="3200" dirty="0" smtClean="0">
                <a:solidFill>
                  <a:srgbClr val="000000"/>
                </a:solidFill>
              </a:rPr>
              <a:t> </a:t>
            </a:r>
            <a:r>
              <a:rPr lang="en-US" sz="3200" dirty="0" err="1" smtClean="0">
                <a:solidFill>
                  <a:srgbClr val="000000"/>
                </a:solidFill>
              </a:rPr>
              <a:t>ishlatgan</a:t>
            </a:r>
            <a:r>
              <a:rPr lang="en-US" sz="3200" dirty="0" smtClean="0">
                <a:solidFill>
                  <a:srgbClr val="000000"/>
                </a:solidFill>
              </a:rPr>
              <a:t>.</a:t>
            </a:r>
            <a:endParaRPr lang="ru-RU" sz="3200" dirty="0">
              <a:solidFill>
                <a:srgbClr val="000000"/>
              </a:solidFill>
            </a:endParaRPr>
          </a:p>
        </p:txBody>
      </p:sp>
      <p:pic>
        <p:nvPicPr>
          <p:cNvPr id="1028" name="Picture 4" descr="D:\My Documents (Maruf)\UUOOI 2017 LECTURES\LECTURES redit\KOmanski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1700808"/>
            <a:ext cx="2878376" cy="3973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77819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869160"/>
            <a:ext cx="5544616" cy="1143000"/>
          </a:xfrm>
        </p:spPr>
        <p:txBody>
          <a:bodyPr>
            <a:noAutofit/>
          </a:bodyPr>
          <a:lstStyle/>
          <a:p>
            <a:pPr algn="just"/>
            <a:r>
              <a:rPr lang="sv-SE" sz="3200" dirty="0" smtClean="0">
                <a:solidFill>
                  <a:srgbClr val="000000"/>
                </a:solidFill>
              </a:rPr>
              <a:t>Shveysar </a:t>
            </a:r>
            <a:r>
              <a:rPr lang="sv-SE" sz="3200" dirty="0">
                <a:solidFill>
                  <a:srgbClr val="000000"/>
                </a:solidFill>
              </a:rPr>
              <a:t>didakti </a:t>
            </a:r>
            <a:r>
              <a:rPr lang="sv-SE" sz="3200" b="1" dirty="0" smtClean="0">
                <a:solidFill>
                  <a:srgbClr val="000000"/>
                </a:solidFill>
              </a:rPr>
              <a:t>I.G</a:t>
            </a:r>
            <a:r>
              <a:rPr lang="sv-SE" sz="3200" b="1" dirty="0">
                <a:solidFill>
                  <a:srgbClr val="000000"/>
                </a:solidFill>
              </a:rPr>
              <a:t>. Pestalotsi </a:t>
            </a:r>
            <a:r>
              <a:rPr lang="sv-SE" sz="3200" dirty="0">
                <a:solidFill>
                  <a:srgbClr val="000000"/>
                </a:solidFill>
              </a:rPr>
              <a:t>(</a:t>
            </a:r>
            <a:r>
              <a:rPr lang="sv-SE" sz="3200" dirty="0" smtClean="0">
                <a:solidFill>
                  <a:srgbClr val="000000"/>
                </a:solidFill>
              </a:rPr>
              <a:t>1746)boshlang'ich ta'lim </a:t>
            </a:r>
            <a:r>
              <a:rPr lang="en-US" sz="3200" dirty="0" err="1" smtClean="0">
                <a:solidFill>
                  <a:srgbClr val="000000"/>
                </a:solidFill>
              </a:rPr>
              <a:t>didaktikasiga</a:t>
            </a:r>
            <a:r>
              <a:rPr lang="en-US" sz="3200" dirty="0" smtClean="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rivojlantiruvclri</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nazariyasiga</a:t>
            </a:r>
            <a:r>
              <a:rPr lang="en-US" sz="3200" dirty="0" smtClean="0">
                <a:solidFill>
                  <a:srgbClr val="000000"/>
                </a:solidFill>
              </a:rPr>
              <a:t> </a:t>
            </a:r>
            <a:r>
              <a:rPr lang="en-US" sz="3200" dirty="0" err="1">
                <a:solidFill>
                  <a:srgbClr val="000000"/>
                </a:solidFill>
              </a:rPr>
              <a:t>asos</a:t>
            </a:r>
            <a:r>
              <a:rPr lang="en-US" sz="3200" dirty="0">
                <a:solidFill>
                  <a:srgbClr val="000000"/>
                </a:solidFill>
              </a:rPr>
              <a:t> </a:t>
            </a:r>
            <a:r>
              <a:rPr lang="en-US" sz="3200" dirty="0" err="1" smtClean="0">
                <a:solidFill>
                  <a:srgbClr val="000000"/>
                </a:solidFill>
              </a:rPr>
              <a:t>soldi</a:t>
            </a:r>
            <a:r>
              <a:rPr lang="en-US" sz="3200" dirty="0" smtClean="0">
                <a:solidFill>
                  <a:srgbClr val="000000"/>
                </a:solidFill>
              </a:rPr>
              <a:t>. </a:t>
            </a:r>
            <a:r>
              <a:rPr lang="en-US" sz="3200" dirty="0" err="1" smtClean="0">
                <a:solidFill>
                  <a:srgbClr val="000000"/>
                </a:solidFill>
              </a:rPr>
              <a:t>Nemis</a:t>
            </a:r>
            <a:r>
              <a:rPr lang="en-US" sz="3200" dirty="0" smtClean="0">
                <a:solidFill>
                  <a:srgbClr val="000000"/>
                </a:solidFill>
              </a:rPr>
              <a:t> </a:t>
            </a:r>
            <a:r>
              <a:rPr lang="en-US" sz="3200" dirty="0" err="1">
                <a:solidFill>
                  <a:srgbClr val="000000"/>
                </a:solidFill>
              </a:rPr>
              <a:t>pedagogi</a:t>
            </a:r>
            <a:r>
              <a:rPr lang="en-US" sz="3200" dirty="0">
                <a:solidFill>
                  <a:srgbClr val="000000"/>
                </a:solidFill>
              </a:rPr>
              <a:t> </a:t>
            </a:r>
            <a:r>
              <a:rPr lang="en-US" sz="3200" b="1" dirty="0" smtClean="0">
                <a:solidFill>
                  <a:srgbClr val="000000"/>
                </a:solidFill>
              </a:rPr>
              <a:t>I.F</a:t>
            </a:r>
            <a:r>
              <a:rPr lang="en-US" sz="3200" b="1" dirty="0">
                <a:solidFill>
                  <a:srgbClr val="000000"/>
                </a:solidFill>
              </a:rPr>
              <a:t>. </a:t>
            </a:r>
            <a:r>
              <a:rPr lang="en-US" sz="3200" b="1" dirty="0" err="1">
                <a:solidFill>
                  <a:srgbClr val="000000"/>
                </a:solidFill>
              </a:rPr>
              <a:t>Gerbart</a:t>
            </a:r>
            <a:r>
              <a:rPr lang="en-US" sz="3200" b="1" dirty="0">
                <a:solidFill>
                  <a:srgbClr val="000000"/>
                </a:solidFill>
              </a:rPr>
              <a:t> </a:t>
            </a:r>
            <a:r>
              <a:rPr lang="en-US" sz="3200" dirty="0">
                <a:solidFill>
                  <a:srgbClr val="000000"/>
                </a:solidFill>
              </a:rPr>
              <a:t>(</a:t>
            </a:r>
            <a:r>
              <a:rPr lang="en-US" sz="3200" dirty="0" smtClean="0">
                <a:solidFill>
                  <a:srgbClr val="000000"/>
                </a:solidFill>
              </a:rPr>
              <a:t>1776-1841) </a:t>
            </a:r>
            <a:r>
              <a:rPr lang="en-US" sz="3200" dirty="0" err="1" smtClean="0">
                <a:solidFill>
                  <a:srgbClr val="000000"/>
                </a:solidFill>
              </a:rPr>
              <a:t>didaktikaning</a:t>
            </a:r>
            <a:r>
              <a:rPr lang="en-US" sz="3200" dirty="0" smtClean="0">
                <a:solidFill>
                  <a:srgbClr val="000000"/>
                </a:solidFill>
              </a:rPr>
              <a:t> </a:t>
            </a:r>
            <a:r>
              <a:rPr lang="en-US" sz="3200" dirty="0" err="1" smtClean="0">
                <a:solidFill>
                  <a:srgbClr val="000000"/>
                </a:solidFill>
              </a:rPr>
              <a:t>nazariy</a:t>
            </a:r>
            <a:r>
              <a:rPr lang="en-US" sz="3200" dirty="0">
                <a:solidFill>
                  <a:srgbClr val="000000"/>
                </a:solidFill>
              </a:rPr>
              <a:t> </a:t>
            </a:r>
            <a:r>
              <a:rPr lang="en-US" sz="3200" dirty="0" err="1" smtClean="0">
                <a:solidFill>
                  <a:srgbClr val="000000"/>
                </a:solidFill>
              </a:rPr>
              <a:t>asoslarini</a:t>
            </a:r>
            <a:r>
              <a:rPr lang="en-US" sz="3200" dirty="0" smtClean="0">
                <a:solidFill>
                  <a:srgbClr val="000000"/>
                </a:solidFill>
              </a:rPr>
              <a:t> </a:t>
            </a:r>
            <a:r>
              <a:rPr lang="en-US" sz="3200" dirty="0" err="1" smtClean="0">
                <a:solidFill>
                  <a:srgbClr val="000000"/>
                </a:solidFill>
              </a:rPr>
              <a:t>yaratib</a:t>
            </a:r>
            <a:r>
              <a:rPr lang="en-US" sz="3200" dirty="0">
                <a:solidFill>
                  <a:srgbClr val="000000"/>
                </a:solidFill>
              </a:rPr>
              <a:t> </a:t>
            </a:r>
            <a:r>
              <a:rPr lang="en-US" sz="3200" dirty="0" err="1" smtClean="0">
                <a:solidFill>
                  <a:srgbClr val="000000"/>
                </a:solidFill>
              </a:rPr>
              <a:t>pedagogikada</a:t>
            </a:r>
            <a:r>
              <a:rPr lang="en-US" sz="3200" dirty="0" smtClean="0">
                <a:solidFill>
                  <a:srgbClr val="000000"/>
                </a:solidFill>
              </a:rPr>
              <a:t> </a:t>
            </a:r>
            <a:r>
              <a:rPr lang="en-US" sz="3200" dirty="0" err="1">
                <a:solidFill>
                  <a:srgbClr val="000000"/>
                </a:solidFill>
              </a:rPr>
              <a:t>birinchilardan</a:t>
            </a:r>
            <a:r>
              <a:rPr lang="en-US" sz="3200" dirty="0">
                <a:solidFill>
                  <a:srgbClr val="000000"/>
                </a:solidFill>
              </a:rPr>
              <a:t> </a:t>
            </a:r>
            <a:r>
              <a:rPr lang="en-US" sz="3200" dirty="0" err="1">
                <a:solidFill>
                  <a:srgbClr val="000000"/>
                </a:solidFill>
              </a:rPr>
              <a:t>bo'lib</a:t>
            </a:r>
            <a:r>
              <a:rPr lang="en-US" sz="3200" dirty="0">
                <a:solidFill>
                  <a:srgbClr val="000000"/>
                </a:solidFill>
              </a:rPr>
              <a:t> </a:t>
            </a:r>
            <a:r>
              <a:rPr lang="en-US" sz="3200" dirty="0" smtClean="0">
                <a:solidFill>
                  <a:srgbClr val="000000"/>
                </a:solidFill>
              </a:rPr>
              <a:t>“</a:t>
            </a:r>
            <a:r>
              <a:rPr lang="en-US" sz="3200" dirty="0" err="1" smtClean="0">
                <a:solidFill>
                  <a:srgbClr val="000000"/>
                </a:solidFill>
              </a:rPr>
              <a:t>tarbiyalovchi</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nazariyasini</a:t>
            </a:r>
            <a:r>
              <a:rPr lang="en-US" sz="3200" dirty="0" smtClean="0">
                <a:solidFill>
                  <a:srgbClr val="000000"/>
                </a:solidFill>
              </a:rPr>
              <a:t> </a:t>
            </a:r>
            <a:r>
              <a:rPr lang="en-US" sz="3200" dirty="0" err="1">
                <a:solidFill>
                  <a:srgbClr val="000000"/>
                </a:solidFill>
              </a:rPr>
              <a:t>yaratdi</a:t>
            </a:r>
            <a:r>
              <a:rPr lang="en-US" sz="3200" dirty="0">
                <a:solidFill>
                  <a:srgbClr val="000000"/>
                </a:solidFill>
              </a:rPr>
              <a:t>.</a:t>
            </a:r>
            <a:endParaRPr lang="ru-RU" sz="3200" dirty="0">
              <a:solidFill>
                <a:srgbClr val="000000"/>
              </a:solidFill>
            </a:endParaRPr>
          </a:p>
        </p:txBody>
      </p:sp>
      <p:pic>
        <p:nvPicPr>
          <p:cNvPr id="2050" name="Picture 2" descr="D:\My Documents (Maruf)\UUOOI 2017 LECTURES\LECTURES redit\267px-Johann_F_Herba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2656" y="1628800"/>
            <a:ext cx="3096345" cy="41864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3065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301208"/>
            <a:ext cx="8305800" cy="1143000"/>
          </a:xfrm>
        </p:spPr>
        <p:txBody>
          <a:bodyPr>
            <a:noAutofit/>
          </a:bodyPr>
          <a:lstStyle/>
          <a:p>
            <a:pPr algn="just"/>
            <a:r>
              <a:rPr lang="en-US" sz="3200" dirty="0" err="1">
                <a:solidFill>
                  <a:srgbClr val="000000"/>
                </a:solidFill>
              </a:rPr>
              <a:t>Taniqli</a:t>
            </a:r>
            <a:r>
              <a:rPr lang="en-US" sz="3200" dirty="0">
                <a:solidFill>
                  <a:srgbClr val="000000"/>
                </a:solidFill>
              </a:rPr>
              <a:t> </a:t>
            </a:r>
            <a:r>
              <a:rPr lang="en-US" sz="3200" dirty="0" err="1">
                <a:solidFill>
                  <a:srgbClr val="000000"/>
                </a:solidFill>
              </a:rPr>
              <a:t>bolgar</a:t>
            </a:r>
            <a:r>
              <a:rPr lang="en-US" sz="3200" dirty="0">
                <a:solidFill>
                  <a:srgbClr val="000000"/>
                </a:solidFill>
              </a:rPr>
              <a:t> </a:t>
            </a:r>
            <a:r>
              <a:rPr lang="en-US" sz="3200" dirty="0" err="1">
                <a:solidFill>
                  <a:srgbClr val="000000"/>
                </a:solidFill>
              </a:rPr>
              <a:t>pedagogi</a:t>
            </a:r>
            <a:r>
              <a:rPr lang="en-US" sz="3200" dirty="0">
                <a:solidFill>
                  <a:srgbClr val="000000"/>
                </a:solidFill>
              </a:rPr>
              <a:t> </a:t>
            </a:r>
            <a:r>
              <a:rPr lang="en-US" sz="3200" b="1" dirty="0" err="1">
                <a:solidFill>
                  <a:srgbClr val="000000"/>
                </a:solidFill>
              </a:rPr>
              <a:t>I.Marev</a:t>
            </a:r>
            <a:r>
              <a:rPr lang="en-US" sz="3200" dirty="0">
                <a:solidFill>
                  <a:srgbClr val="000000"/>
                </a:solidFill>
              </a:rPr>
              <a:t> </a:t>
            </a:r>
            <a:r>
              <a:rPr lang="en-US" sz="3200" dirty="0" err="1" smtClean="0">
                <a:solidFill>
                  <a:srgbClr val="000000"/>
                </a:solidFill>
              </a:rPr>
              <a:t>didaktikani</a:t>
            </a:r>
            <a:r>
              <a:rPr lang="en-US" sz="3200" dirty="0">
                <a:solidFill>
                  <a:srgbClr val="000000"/>
                </a:solidFill>
              </a:rPr>
              <a:t> </a:t>
            </a:r>
            <a:r>
              <a:rPr lang="en-US" sz="3200" dirty="0" err="1" smtClean="0">
                <a:solidFill>
                  <a:srgbClr val="000000"/>
                </a:solidFill>
              </a:rPr>
              <a:t>rivojlanish</a:t>
            </a:r>
            <a:r>
              <a:rPr lang="en-US" sz="3200" dirty="0" smtClean="0">
                <a:solidFill>
                  <a:srgbClr val="000000"/>
                </a:solidFill>
              </a:rPr>
              <a:t> </a:t>
            </a:r>
            <a:r>
              <a:rPr lang="en-US" sz="3200" dirty="0" err="1" smtClean="0">
                <a:solidFill>
                  <a:srgbClr val="000000"/>
                </a:solidFill>
              </a:rPr>
              <a:t>bosqichlarini</a:t>
            </a:r>
            <a:r>
              <a:rPr lang="en-US" sz="3200" dirty="0">
                <a:solidFill>
                  <a:srgbClr val="000000"/>
                </a:solidFill>
              </a:rPr>
              <a:t> </a:t>
            </a:r>
            <a:r>
              <a:rPr lang="en-US" sz="3200" dirty="0" smtClean="0">
                <a:solidFill>
                  <a:srgbClr val="000000"/>
                </a:solidFill>
              </a:rPr>
              <a:t>3 ta </a:t>
            </a:r>
            <a:r>
              <a:rPr lang="en-US" sz="3200" dirty="0" err="1" smtClean="0">
                <a:solidFill>
                  <a:srgbClr val="000000"/>
                </a:solidFill>
              </a:rPr>
              <a:t>bosqichda</a:t>
            </a:r>
            <a:r>
              <a:rPr lang="en-US" sz="3200" dirty="0" smtClean="0">
                <a:solidFill>
                  <a:srgbClr val="000000"/>
                </a:solidFill>
              </a:rPr>
              <a:t> </a:t>
            </a:r>
            <a:r>
              <a:rPr lang="en-US" sz="3200" dirty="0" err="1" smtClean="0">
                <a:solidFill>
                  <a:srgbClr val="000000"/>
                </a:solidFill>
              </a:rPr>
              <a:t>ko’rsatadi</a:t>
            </a:r>
            <a:r>
              <a:rPr lang="en-US" sz="3200" dirty="0" smtClean="0">
                <a:solidFill>
                  <a:srgbClr val="000000"/>
                </a:solidFill>
              </a:rPr>
              <a:t>.</a:t>
            </a:r>
            <a:br>
              <a:rPr lang="en-US" sz="3200" dirty="0" smtClean="0">
                <a:solidFill>
                  <a:srgbClr val="000000"/>
                </a:solidFill>
              </a:rPr>
            </a:br>
            <a:r>
              <a:rPr lang="en-US" sz="3200" b="1" dirty="0" smtClean="0">
                <a:solidFill>
                  <a:srgbClr val="000000"/>
                </a:solidFill>
              </a:rPr>
              <a:t>1</a:t>
            </a:r>
            <a:r>
              <a:rPr lang="en-US" sz="3200" dirty="0" smtClean="0">
                <a:solidFill>
                  <a:srgbClr val="000000"/>
                </a:solidFill>
              </a:rPr>
              <a:t> </a:t>
            </a:r>
            <a:r>
              <a:rPr lang="en-US" sz="3200" dirty="0">
                <a:solidFill>
                  <a:srgbClr val="000000"/>
                </a:solidFill>
              </a:rPr>
              <a:t>— </a:t>
            </a:r>
            <a:r>
              <a:rPr lang="en-US" sz="3200" dirty="0" err="1">
                <a:solidFill>
                  <a:srgbClr val="000000"/>
                </a:solidFill>
              </a:rPr>
              <a:t>Ya.A</a:t>
            </a:r>
            <a:r>
              <a:rPr lang="en-US" sz="3200" dirty="0">
                <a:solidFill>
                  <a:srgbClr val="000000"/>
                </a:solidFill>
              </a:rPr>
              <a:t>. </a:t>
            </a:r>
            <a:r>
              <a:rPr lang="en-US" sz="3200" dirty="0" err="1">
                <a:solidFill>
                  <a:srgbClr val="000000"/>
                </a:solidFill>
              </a:rPr>
              <a:t>Komenskiygacha</a:t>
            </a:r>
            <a:r>
              <a:rPr lang="en-US" sz="3200" dirty="0">
                <a:solidFill>
                  <a:srgbClr val="000000"/>
                </a:solidFill>
              </a:rPr>
              <a:t> </a:t>
            </a:r>
            <a:r>
              <a:rPr lang="en-US" sz="3200" dirty="0" err="1" smtClean="0">
                <a:solidFill>
                  <a:srgbClr val="000000"/>
                </a:solidFill>
              </a:rPr>
              <a:t>bo’lgan</a:t>
            </a:r>
            <a:r>
              <a:rPr lang="en-US" sz="3200" dirty="0" smtClean="0">
                <a:solidFill>
                  <a:srgbClr val="000000"/>
                </a:solidFill>
              </a:rPr>
              <a:t> </a:t>
            </a:r>
            <a:r>
              <a:rPr lang="en-US" sz="3200" dirty="0" err="1" smtClean="0">
                <a:solidFill>
                  <a:srgbClr val="000000"/>
                </a:solidFill>
              </a:rPr>
              <a:t>davr</a:t>
            </a:r>
            <a:r>
              <a:rPr lang="en-US" sz="3200" dirty="0">
                <a:solidFill>
                  <a:srgbClr val="000000"/>
                </a:solidFill>
              </a:rPr>
              <a:t>. Bu </a:t>
            </a:r>
            <a:r>
              <a:rPr lang="en-US" sz="3200" dirty="0" err="1">
                <a:solidFill>
                  <a:srgbClr val="000000"/>
                </a:solidFill>
              </a:rPr>
              <a:t>davr</a:t>
            </a:r>
            <a:r>
              <a:rPr lang="en-US" sz="3200" dirty="0">
                <a:solidFill>
                  <a:srgbClr val="000000"/>
                </a:solidFill>
              </a:rPr>
              <a:t> </a:t>
            </a:r>
            <a:r>
              <a:rPr lang="en-US" sz="3200" dirty="0" err="1" smtClean="0">
                <a:solidFill>
                  <a:srgbClr val="000000"/>
                </a:solidFill>
              </a:rPr>
              <a:t>ilmiy</a:t>
            </a:r>
            <a:r>
              <a:rPr lang="en-US" sz="3200" dirty="0">
                <a:solidFill>
                  <a:srgbClr val="000000"/>
                </a:solidFill>
              </a:rPr>
              <a:t> </a:t>
            </a:r>
            <a:r>
              <a:rPr lang="en-US" sz="3200" dirty="0" err="1" smtClean="0">
                <a:solidFill>
                  <a:srgbClr val="000000"/>
                </a:solidFill>
              </a:rPr>
              <a:t>asoslanganlik</a:t>
            </a:r>
            <a:r>
              <a:rPr lang="en-US" sz="3200" dirty="0" smtClean="0">
                <a:solidFill>
                  <a:srgbClr val="000000"/>
                </a:solidFill>
              </a:rPr>
              <a:t> </a:t>
            </a:r>
            <a:r>
              <a:rPr lang="en-US" sz="3200" dirty="0" err="1">
                <a:solidFill>
                  <a:srgbClr val="000000"/>
                </a:solidFill>
              </a:rPr>
              <a:t>davrigacha</a:t>
            </a:r>
            <a:r>
              <a:rPr lang="en-US" sz="3200" dirty="0">
                <a:solidFill>
                  <a:srgbClr val="000000"/>
                </a:solidFill>
              </a:rPr>
              <a:t> </a:t>
            </a:r>
            <a:r>
              <a:rPr lang="en-US" sz="3200" dirty="0" err="1">
                <a:solidFill>
                  <a:srgbClr val="000000"/>
                </a:solidFill>
              </a:rPr>
              <a:t>sifatida</a:t>
            </a:r>
            <a:r>
              <a:rPr lang="en-US" sz="3200" dirty="0">
                <a:solidFill>
                  <a:srgbClr val="000000"/>
                </a:solidFill>
              </a:rPr>
              <a:t> </a:t>
            </a:r>
            <a:r>
              <a:rPr lang="en-US" sz="3200" dirty="0" err="1" smtClean="0">
                <a:solidFill>
                  <a:srgbClr val="000000"/>
                </a:solidFill>
              </a:rPr>
              <a:t>xarakterlanadi</a:t>
            </a:r>
            <a:r>
              <a:rPr lang="en-US" sz="3200" dirty="0" smtClean="0">
                <a:solidFill>
                  <a:srgbClr val="000000"/>
                </a:solidFill>
              </a:rPr>
              <a:t>. </a:t>
            </a:r>
            <a:r>
              <a:rPr lang="en-US" sz="3200" b="1" dirty="0" smtClean="0">
                <a:solidFill>
                  <a:srgbClr val="000000"/>
                </a:solidFill>
              </a:rPr>
              <a:t>2</a:t>
            </a:r>
            <a:r>
              <a:rPr lang="en-US" sz="3200" dirty="0" smtClean="0">
                <a:solidFill>
                  <a:srgbClr val="000000"/>
                </a:solidFill>
              </a:rPr>
              <a:t> — </a:t>
            </a:r>
            <a:r>
              <a:rPr lang="en-US" sz="3200" dirty="0" err="1" smtClean="0">
                <a:solidFill>
                  <a:srgbClr val="000000"/>
                </a:solidFill>
              </a:rPr>
              <a:t>L.A.Komenskiydan</a:t>
            </a:r>
            <a:r>
              <a:rPr lang="en-US" sz="3200" dirty="0" smtClean="0">
                <a:solidFill>
                  <a:srgbClr val="000000"/>
                </a:solidFill>
              </a:rPr>
              <a:t> </a:t>
            </a:r>
            <a:r>
              <a:rPr lang="en-US" sz="3200" dirty="0" err="1">
                <a:solidFill>
                  <a:srgbClr val="000000"/>
                </a:solidFill>
              </a:rPr>
              <a:t>kibernetikani</a:t>
            </a:r>
            <a:r>
              <a:rPr lang="en-US" sz="3200" dirty="0">
                <a:solidFill>
                  <a:srgbClr val="000000"/>
                </a:solidFill>
              </a:rPr>
              <a:t> (</a:t>
            </a:r>
            <a:r>
              <a:rPr lang="en-US" sz="3200" dirty="0" err="1" smtClean="0">
                <a:solidFill>
                  <a:srgbClr val="000000"/>
                </a:solidFill>
              </a:rPr>
              <a:t>jarayonlarni</a:t>
            </a:r>
            <a:r>
              <a:rPr lang="en-US" sz="3200" dirty="0">
                <a:solidFill>
                  <a:srgbClr val="000000"/>
                </a:solidFill>
              </a:rPr>
              <a:t> </a:t>
            </a:r>
            <a:r>
              <a:rPr lang="pt-BR" sz="3200" dirty="0" smtClean="0">
                <a:solidFill>
                  <a:srgbClr val="000000"/>
                </a:solidFill>
              </a:rPr>
              <a:t>boshqarish </a:t>
            </a:r>
            <a:r>
              <a:rPr lang="pt-BR" sz="3200" dirty="0">
                <a:solidFill>
                  <a:srgbClr val="000000"/>
                </a:solidFill>
              </a:rPr>
              <a:t>nazariyasi) paydo </a:t>
            </a:r>
            <a:r>
              <a:rPr lang="pt-BR" sz="3200" dirty="0" smtClean="0">
                <a:solidFill>
                  <a:srgbClr val="000000"/>
                </a:solidFill>
              </a:rPr>
              <a:t>bo’lgungacha bo’lgan davr</a:t>
            </a:r>
            <a:r>
              <a:rPr lang="pt-BR" sz="3200" dirty="0">
                <a:solidFill>
                  <a:srgbClr val="000000"/>
                </a:solidFill>
              </a:rPr>
              <a:t>. Bu davr </a:t>
            </a:r>
            <a:r>
              <a:rPr lang="pt-BR" sz="3200" dirty="0" smtClean="0">
                <a:solidFill>
                  <a:srgbClr val="000000"/>
                </a:solidFill>
              </a:rPr>
              <a:t>asosiy </a:t>
            </a:r>
            <a:r>
              <a:rPr lang="en-US" sz="3200" dirty="0" err="1" smtClean="0">
                <a:solidFill>
                  <a:srgbClr val="000000"/>
                </a:solidFill>
              </a:rPr>
              <a:t>qonun</a:t>
            </a:r>
            <a:r>
              <a:rPr lang="en-US" sz="3200" dirty="0" smtClean="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qonuniyatlami</a:t>
            </a:r>
            <a:r>
              <a:rPr lang="en-US" sz="3200" dirty="0" smtClean="0">
                <a:solidFill>
                  <a:srgbClr val="000000"/>
                </a:solidFill>
              </a:rPr>
              <a:t> </a:t>
            </a:r>
            <a:r>
              <a:rPr lang="en-US" sz="3200" dirty="0" err="1">
                <a:solidFill>
                  <a:srgbClr val="000000"/>
                </a:solidFill>
              </a:rPr>
              <a:t>shakllanganligi</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pedagogik</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didaktik</a:t>
            </a:r>
            <a:r>
              <a:rPr lang="en-US" sz="3200" dirty="0">
                <a:solidFill>
                  <a:srgbClr val="000000"/>
                </a:solidFill>
              </a:rPr>
              <a:t> </a:t>
            </a:r>
            <a:r>
              <a:rPr lang="en-US" sz="3200" dirty="0" err="1" smtClean="0">
                <a:solidFill>
                  <a:srgbClr val="000000"/>
                </a:solidFill>
              </a:rPr>
              <a:t>nazariyalarni</a:t>
            </a:r>
            <a:r>
              <a:rPr lang="en-US" sz="3200" dirty="0" smtClean="0">
                <a:solidFill>
                  <a:srgbClr val="000000"/>
                </a:solidFill>
              </a:rPr>
              <a:t> </a:t>
            </a:r>
            <a:r>
              <a:rPr lang="en-US" sz="3200" dirty="0" err="1">
                <a:solidFill>
                  <a:srgbClr val="000000"/>
                </a:solidFill>
              </a:rPr>
              <a:t>rivojlanganligi</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smtClean="0">
                <a:solidFill>
                  <a:srgbClr val="000000"/>
                </a:solidFill>
              </a:rPr>
              <a:t>xarakterlanadi</a:t>
            </a:r>
            <a:r>
              <a:rPr lang="en-US" sz="3200" dirty="0" smtClean="0">
                <a:solidFill>
                  <a:srgbClr val="000000"/>
                </a:solidFill>
              </a:rPr>
              <a:t>. </a:t>
            </a:r>
            <a:r>
              <a:rPr lang="en-US" sz="3200" b="1" dirty="0" smtClean="0">
                <a:solidFill>
                  <a:srgbClr val="000000"/>
                </a:solidFill>
              </a:rPr>
              <a:t>3</a:t>
            </a:r>
            <a:r>
              <a:rPr lang="en-US" sz="3200" dirty="0" smtClean="0">
                <a:solidFill>
                  <a:srgbClr val="000000"/>
                </a:solidFill>
              </a:rPr>
              <a:t> —1960-yillardan </a:t>
            </a:r>
            <a:r>
              <a:rPr lang="en-US" sz="3200" dirty="0" err="1">
                <a:solidFill>
                  <a:srgbClr val="000000"/>
                </a:solidFill>
              </a:rPr>
              <a:t>bugungi</a:t>
            </a:r>
            <a:r>
              <a:rPr lang="en-US" sz="3200" dirty="0">
                <a:solidFill>
                  <a:srgbClr val="000000"/>
                </a:solidFill>
              </a:rPr>
              <a:t> </a:t>
            </a:r>
            <a:r>
              <a:rPr lang="en-US" sz="3200" dirty="0" err="1">
                <a:solidFill>
                  <a:srgbClr val="000000"/>
                </a:solidFill>
              </a:rPr>
              <a:t>kungacha</a:t>
            </a:r>
            <a:r>
              <a:rPr lang="en-US" sz="3200" dirty="0">
                <a:solidFill>
                  <a:srgbClr val="000000"/>
                </a:solidFill>
              </a:rPr>
              <a:t> </a:t>
            </a:r>
            <a:r>
              <a:rPr lang="en-US" sz="3200" dirty="0" err="1" smtClean="0">
                <a:solidFill>
                  <a:srgbClr val="000000"/>
                </a:solidFill>
              </a:rPr>
              <a:t>bo’lgan</a:t>
            </a:r>
            <a:r>
              <a:rPr lang="en-US" sz="3200" dirty="0" smtClean="0">
                <a:solidFill>
                  <a:srgbClr val="000000"/>
                </a:solidFill>
              </a:rPr>
              <a:t> </a:t>
            </a:r>
            <a:r>
              <a:rPr lang="en-US" sz="3200" dirty="0" err="1" smtClean="0">
                <a:solidFill>
                  <a:srgbClr val="000000"/>
                </a:solidFill>
              </a:rPr>
              <a:t>davr</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7890492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6631" y="1772816"/>
            <a:ext cx="8305800" cy="1143000"/>
          </a:xfrm>
        </p:spPr>
        <p:txBody>
          <a:bodyPr>
            <a:noAutofit/>
          </a:bodyPr>
          <a:lstStyle/>
          <a:p>
            <a:pPr algn="ctr"/>
            <a:r>
              <a:rPr lang="en-US" sz="3200" dirty="0">
                <a:solidFill>
                  <a:srgbClr val="000000"/>
                </a:solidFill>
              </a:rPr>
              <a:t>T </a:t>
            </a:r>
            <a:r>
              <a:rPr lang="en-US" sz="3200" dirty="0" err="1" smtClean="0">
                <a:solidFill>
                  <a:srgbClr val="000000"/>
                </a:solidFill>
              </a:rPr>
              <a:t>a’lim</a:t>
            </a:r>
            <a:r>
              <a:rPr lang="en-US" sz="3200" dirty="0" smtClean="0">
                <a:solidFill>
                  <a:srgbClr val="000000"/>
                </a:solidFill>
              </a:rPr>
              <a:t> </a:t>
            </a:r>
            <a:r>
              <a:rPr lang="en-US" sz="3200" dirty="0" err="1" smtClean="0">
                <a:solidFill>
                  <a:srgbClr val="000000"/>
                </a:solidFill>
              </a:rPr>
              <a:t>nazariyasi</a:t>
            </a:r>
            <a:r>
              <a:rPr lang="en-US" sz="3200" dirty="0" smtClean="0">
                <a:solidFill>
                  <a:srgbClr val="000000"/>
                </a:solidFill>
              </a:rPr>
              <a:t> </a:t>
            </a:r>
            <a:r>
              <a:rPr lang="en-US" sz="3200" dirty="0" err="1">
                <a:solidFill>
                  <a:srgbClr val="000000"/>
                </a:solidFill>
              </a:rPr>
              <a:t>mustaqil</a:t>
            </a:r>
            <a:r>
              <a:rPr lang="en-US" sz="3200" dirty="0">
                <a:solidFill>
                  <a:srgbClr val="000000"/>
                </a:solidFill>
              </a:rPr>
              <a:t> fan </a:t>
            </a:r>
            <a:r>
              <a:rPr lang="en-US" sz="3200" dirty="0" err="1">
                <a:solidFill>
                  <a:srgbClr val="000000"/>
                </a:solidFill>
              </a:rPr>
              <a:t>sifatida</a:t>
            </a:r>
            <a:r>
              <a:rPr lang="en-US" sz="3200" dirty="0">
                <a:solidFill>
                  <a:srgbClr val="000000"/>
                </a:solidFill>
              </a:rPr>
              <a:t> </a:t>
            </a:r>
            <a:r>
              <a:rPr lang="en-US" sz="3200" dirty="0" err="1">
                <a:solidFill>
                  <a:srgbClr val="000000"/>
                </a:solidFill>
              </a:rPr>
              <a:t>kim</a:t>
            </a:r>
            <a:r>
              <a:rPr lang="en-US" sz="3200" dirty="0">
                <a:solidFill>
                  <a:srgbClr val="000000"/>
                </a:solidFill>
              </a:rPr>
              <a:t>? </a:t>
            </a:r>
            <a:r>
              <a:rPr lang="en-US" sz="3200" dirty="0" err="1">
                <a:solidFill>
                  <a:srgbClr val="000000"/>
                </a:solidFill>
              </a:rPr>
              <a:t>Kimni</a:t>
            </a:r>
            <a:r>
              <a:rPr lang="en-US" sz="3200" dirty="0">
                <a:solidFill>
                  <a:srgbClr val="000000"/>
                </a:solidFill>
              </a:rPr>
              <a:t>? </a:t>
            </a:r>
            <a:r>
              <a:rPr lang="en-US" sz="3200" dirty="0" err="1">
                <a:solidFill>
                  <a:srgbClr val="000000"/>
                </a:solidFill>
              </a:rPr>
              <a:t>Nima</a:t>
            </a:r>
            <a:r>
              <a:rPr lang="en-US" sz="3200" dirty="0">
                <a:solidFill>
                  <a:srgbClr val="000000"/>
                </a:solidFill>
              </a:rPr>
              <a:t>? </a:t>
            </a:r>
            <a:r>
              <a:rPr lang="en-US" sz="3200" dirty="0" err="1">
                <a:solidFill>
                  <a:srgbClr val="000000"/>
                </a:solidFill>
              </a:rPr>
              <a:t>Nimani</a:t>
            </a:r>
            <a:r>
              <a:rPr lang="en-US" sz="3200" dirty="0">
                <a:solidFill>
                  <a:srgbClr val="000000"/>
                </a:solidFill>
              </a:rPr>
              <a:t>?</a:t>
            </a:r>
            <a:br>
              <a:rPr lang="en-US" sz="3200" dirty="0">
                <a:solidFill>
                  <a:srgbClr val="000000"/>
                </a:solidFill>
              </a:rPr>
            </a:br>
            <a:r>
              <a:rPr lang="en-US" sz="3200" dirty="0" err="1">
                <a:solidFill>
                  <a:srgbClr val="000000"/>
                </a:solidFill>
              </a:rPr>
              <a:t>Qanday</a:t>
            </a:r>
            <a:r>
              <a:rPr lang="en-US" sz="3200" dirty="0">
                <a:solidFill>
                  <a:srgbClr val="000000"/>
                </a:solidFill>
              </a:rPr>
              <a:t>? </a:t>
            </a:r>
            <a:r>
              <a:rPr lang="en-US" sz="3200" dirty="0" err="1">
                <a:solidFill>
                  <a:srgbClr val="000000"/>
                </a:solidFill>
              </a:rPr>
              <a:t>Qayerda</a:t>
            </a:r>
            <a:r>
              <a:rPr lang="en-US" sz="3200" dirty="0">
                <a:solidFill>
                  <a:srgbClr val="000000"/>
                </a:solidFill>
              </a:rPr>
              <a:t>? </a:t>
            </a:r>
            <a:r>
              <a:rPr lang="en-US" sz="3200" dirty="0" err="1">
                <a:solidFill>
                  <a:srgbClr val="000000"/>
                </a:solidFill>
              </a:rPr>
              <a:t>Qachon</a:t>
            </a:r>
            <a:r>
              <a:rPr lang="en-US" sz="3200" dirty="0">
                <a:solidFill>
                  <a:srgbClr val="000000"/>
                </a:solidFill>
              </a:rPr>
              <a:t>? </a:t>
            </a:r>
            <a:r>
              <a:rPr lang="en-US" sz="3200" dirty="0" err="1">
                <a:solidFill>
                  <a:srgbClr val="000000"/>
                </a:solidFill>
              </a:rPr>
              <a:t>Nima</a:t>
            </a:r>
            <a:r>
              <a:rPr lang="en-US" sz="3200" dirty="0">
                <a:solidFill>
                  <a:srgbClr val="000000"/>
                </a:solidFill>
              </a:rPr>
              <a:t>? — </a:t>
            </a:r>
            <a:r>
              <a:rPr lang="en-US" sz="3200" dirty="0" err="1">
                <a:solidFill>
                  <a:srgbClr val="000000"/>
                </a:solidFill>
              </a:rPr>
              <a:t>kabi</a:t>
            </a:r>
            <a:r>
              <a:rPr lang="en-US" sz="3200" dirty="0">
                <a:solidFill>
                  <a:srgbClr val="000000"/>
                </a:solidFill>
              </a:rPr>
              <a:t> </a:t>
            </a:r>
            <a:r>
              <a:rPr lang="en-US" sz="3200" dirty="0" err="1">
                <a:solidFill>
                  <a:srgbClr val="000000"/>
                </a:solidFill>
              </a:rPr>
              <a:t>savollarga</a:t>
            </a:r>
            <a:r>
              <a:rPr lang="en-US" sz="3200" dirty="0">
                <a:solidFill>
                  <a:srgbClr val="000000"/>
                </a:solidFill>
              </a:rPr>
              <a:t> </a:t>
            </a:r>
            <a:r>
              <a:rPr lang="en-US" sz="3200" dirty="0" err="1" smtClean="0">
                <a:solidFill>
                  <a:srgbClr val="000000"/>
                </a:solidFill>
              </a:rPr>
              <a:t>javob</a:t>
            </a:r>
            <a:r>
              <a:rPr lang="en-US" sz="3200" dirty="0" smtClean="0">
                <a:solidFill>
                  <a:srgbClr val="000000"/>
                </a:solidFill>
              </a:rPr>
              <a:t> </a:t>
            </a:r>
            <a:r>
              <a:rPr lang="en-US" sz="3200" dirty="0" err="1" smtClean="0">
                <a:solidFill>
                  <a:srgbClr val="000000"/>
                </a:solidFill>
              </a:rPr>
              <a:t>beradi</a:t>
            </a:r>
            <a:r>
              <a:rPr lang="en-US" sz="3200" dirty="0">
                <a:solidFill>
                  <a:srgbClr val="000000"/>
                </a:solidFill>
              </a:rPr>
              <a:t>.</a:t>
            </a:r>
            <a:endParaRPr lang="ru-RU" sz="3200" dirty="0">
              <a:solidFill>
                <a:srgbClr val="000000"/>
              </a:solidFill>
            </a:endParaRPr>
          </a:p>
        </p:txBody>
      </p:sp>
      <p:pic>
        <p:nvPicPr>
          <p:cNvPr id="3074" name="Picture 2" descr="D:\My Documents (Maruf)\UUOOI 2017 LECTURES\LECTURES redit\article1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5447" y="3212976"/>
            <a:ext cx="2420741" cy="2420740"/>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p:cNvSpPr txBox="1">
            <a:spLocks/>
          </p:cNvSpPr>
          <p:nvPr/>
        </p:nvSpPr>
        <p:spPr>
          <a:xfrm>
            <a:off x="440270" y="5305771"/>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nazariyasining</a:t>
            </a:r>
            <a:r>
              <a:rPr lang="en-US" sz="3200" dirty="0" smtClean="0">
                <a:solidFill>
                  <a:srgbClr val="000000"/>
                </a:solidFill>
              </a:rPr>
              <a:t> </a:t>
            </a:r>
            <a:r>
              <a:rPr lang="en-US" sz="3200" dirty="0" err="1" smtClean="0">
                <a:solidFill>
                  <a:srgbClr val="000000"/>
                </a:solidFill>
              </a:rPr>
              <a:t>obyekti</a:t>
            </a:r>
            <a:r>
              <a:rPr lang="en-US" sz="3200" dirty="0" smtClean="0">
                <a:solidFill>
                  <a:srgbClr val="000000"/>
                </a:solidFill>
              </a:rPr>
              <a:t> –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a:t>
            </a:r>
            <a:endParaRPr lang="ru-RU" sz="3200" dirty="0">
              <a:solidFill>
                <a:srgbClr val="000000"/>
              </a:solidFill>
            </a:endParaRPr>
          </a:p>
        </p:txBody>
      </p:sp>
    </p:spTree>
    <p:extLst>
      <p:ext uri="{BB962C8B-B14F-4D97-AF65-F5344CB8AC3E}">
        <p14:creationId xmlns:p14="http://schemas.microsoft.com/office/powerpoint/2010/main" val="13223152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95536" y="5445224"/>
            <a:ext cx="8305800" cy="1143000"/>
          </a:xfrm>
        </p:spPr>
        <p:txBody>
          <a:bodyPr>
            <a:noAutofit/>
          </a:bodyPr>
          <a:lstStyle/>
          <a:p>
            <a:r>
              <a:rPr lang="en-US" sz="3200" i="1" dirty="0" err="1" smtClean="0">
                <a:solidFill>
                  <a:srgbClr val="000000"/>
                </a:solidFill>
              </a:rPr>
              <a:t>Ta’lim</a:t>
            </a:r>
            <a:r>
              <a:rPr lang="en-US" sz="3200" i="1" dirty="0" smtClean="0">
                <a:solidFill>
                  <a:srgbClr val="000000"/>
                </a:solidFill>
              </a:rPr>
              <a:t> </a:t>
            </a:r>
            <a:r>
              <a:rPr lang="en-US" sz="3200" i="1" dirty="0" err="1" smtClean="0">
                <a:solidFill>
                  <a:srgbClr val="000000"/>
                </a:solidFill>
              </a:rPr>
              <a:t>nazariyasining</a:t>
            </a:r>
            <a:r>
              <a:rPr lang="en-US" sz="3200" i="1" dirty="0" smtClean="0">
                <a:solidFill>
                  <a:srgbClr val="000000"/>
                </a:solidFill>
              </a:rPr>
              <a:t> </a:t>
            </a:r>
            <a:r>
              <a:rPr lang="en-US" sz="3200" i="1" dirty="0" err="1">
                <a:solidFill>
                  <a:srgbClr val="000000"/>
                </a:solidFill>
              </a:rPr>
              <a:t>vazifalari</a:t>
            </a:r>
            <a:r>
              <a:rPr lang="en-US" sz="3200" i="1" dirty="0">
                <a:solidFill>
                  <a:srgbClr val="000000"/>
                </a:solidFill>
              </a:rPr>
              <a:t> </a:t>
            </a:r>
            <a:r>
              <a:rPr lang="en-US" sz="3200" i="1" dirty="0" err="1">
                <a:solidFill>
                  <a:srgbClr val="000000"/>
                </a:solidFill>
              </a:rPr>
              <a:t>quyidagilardan</a:t>
            </a:r>
            <a:r>
              <a:rPr lang="en-US" sz="3200" i="1" dirty="0">
                <a:solidFill>
                  <a:srgbClr val="000000"/>
                </a:solidFill>
              </a:rPr>
              <a:t> </a:t>
            </a:r>
            <a:r>
              <a:rPr lang="en-US" sz="3200" i="1" dirty="0" err="1">
                <a:solidFill>
                  <a:srgbClr val="000000"/>
                </a:solidFill>
              </a:rPr>
              <a:t>iborat</a:t>
            </a:r>
            <a:r>
              <a:rPr lang="en-US" sz="3200" i="1" dirty="0">
                <a:solidFill>
                  <a:srgbClr val="000000"/>
                </a:solidFill>
              </a:rPr>
              <a:t>:</a:t>
            </a:r>
            <a:br>
              <a:rPr lang="en-US" sz="3200" i="1" dirty="0">
                <a:solidFill>
                  <a:srgbClr val="000000"/>
                </a:solidFill>
              </a:rPr>
            </a:br>
            <a:r>
              <a:rPr lang="en-US" sz="3200" dirty="0">
                <a:solidFill>
                  <a:srgbClr val="000000"/>
                </a:solidFill>
              </a:rPr>
              <a:t>— </a:t>
            </a:r>
            <a:r>
              <a:rPr lang="en-US" sz="3200" dirty="0" err="1" smtClean="0">
                <a:solidFill>
                  <a:srgbClr val="000000"/>
                </a:solidFill>
              </a:rPr>
              <a:t>ta’limjarayonining</a:t>
            </a:r>
            <a:r>
              <a:rPr lang="en-US" sz="3200" dirty="0" smtClean="0">
                <a:solidFill>
                  <a:srgbClr val="000000"/>
                </a:solidFill>
              </a:rPr>
              <a:t> </a:t>
            </a:r>
            <a:r>
              <a:rPr lang="en-US" sz="3200" dirty="0" err="1">
                <a:solidFill>
                  <a:srgbClr val="000000"/>
                </a:solidFill>
              </a:rPr>
              <a:t>mohiyatini</a:t>
            </a:r>
            <a:r>
              <a:rPr lang="en-US" sz="3200" dirty="0">
                <a:solidFill>
                  <a:srgbClr val="000000"/>
                </a:solidFill>
              </a:rPr>
              <a:t>, </a:t>
            </a:r>
            <a:r>
              <a:rPr lang="en-US" sz="3200" dirty="0" err="1">
                <a:solidFill>
                  <a:srgbClr val="000000"/>
                </a:solidFill>
              </a:rPr>
              <a:t>qonuniyat</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prinsiplarini</a:t>
            </a:r>
            <a:r>
              <a:rPr lang="en-US" sz="3200" dirty="0">
                <a:solidFill>
                  <a:srgbClr val="000000"/>
                </a:solidFill>
              </a:rPr>
              <a:t> </a:t>
            </a:r>
            <a:r>
              <a:rPr lang="en-US" sz="3200" dirty="0" err="1" smtClean="0">
                <a:solidFill>
                  <a:srgbClr val="000000"/>
                </a:solidFill>
              </a:rPr>
              <a:t>tadqiq</a:t>
            </a:r>
            <a:r>
              <a:rPr lang="en-US" sz="3200" dirty="0">
                <a:solidFill>
                  <a:srgbClr val="000000"/>
                </a:solidFill>
              </a:rPr>
              <a:t> </a:t>
            </a:r>
            <a:r>
              <a:rPr lang="en-US" sz="3200" dirty="0" err="1" smtClean="0">
                <a:solidFill>
                  <a:srgbClr val="000000"/>
                </a:solidFill>
              </a:rPr>
              <a:t>qilish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mazmunining</a:t>
            </a:r>
            <a:r>
              <a:rPr lang="en-US" sz="3200" dirty="0" smtClean="0">
                <a:solidFill>
                  <a:srgbClr val="000000"/>
                </a:solidFill>
              </a:rPr>
              <a:t> </a:t>
            </a:r>
            <a:r>
              <a:rPr lang="en-US" sz="3200" dirty="0" err="1">
                <a:solidFill>
                  <a:srgbClr val="000000"/>
                </a:solidFill>
              </a:rPr>
              <a:t>pedagogik</a:t>
            </a:r>
            <a:r>
              <a:rPr lang="en-US" sz="3200" dirty="0">
                <a:solidFill>
                  <a:srgbClr val="000000"/>
                </a:solidFill>
              </a:rPr>
              <a:t> </a:t>
            </a:r>
            <a:r>
              <a:rPr lang="en-US" sz="3200" dirty="0" err="1" smtClean="0">
                <a:solidFill>
                  <a:srgbClr val="000000"/>
                </a:solidFill>
              </a:rPr>
              <a:t>asoslarini</a:t>
            </a:r>
            <a:r>
              <a:rPr lang="en-US" sz="3200" dirty="0">
                <a:solidFill>
                  <a:srgbClr val="000000"/>
                </a:solidFill>
              </a:rPr>
              <a:t> </a:t>
            </a:r>
            <a:r>
              <a:rPr lang="en-US" sz="3200" dirty="0" err="1" smtClean="0">
                <a:solidFill>
                  <a:srgbClr val="000000"/>
                </a:solidFill>
              </a:rPr>
              <a:t>aniqlash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a:solidFill>
                  <a:srgbClr val="000000"/>
                </a:solidFill>
              </a:rPr>
              <a:t>o'quvchilarni</a:t>
            </a:r>
            <a:r>
              <a:rPr lang="en-US" sz="3200" dirty="0">
                <a:solidFill>
                  <a:srgbClr val="000000"/>
                </a:solidFill>
              </a:rPr>
              <a:t> </a:t>
            </a:r>
            <a:r>
              <a:rPr lang="en-US" sz="3200" dirty="0" err="1">
                <a:solidFill>
                  <a:srgbClr val="000000"/>
                </a:solidFill>
              </a:rPr>
              <a:t>o'quv-biluv</a:t>
            </a:r>
            <a:r>
              <a:rPr lang="en-US" sz="3200" dirty="0">
                <a:solidFill>
                  <a:srgbClr val="000000"/>
                </a:solidFill>
              </a:rPr>
              <a:t> </a:t>
            </a:r>
            <a:r>
              <a:rPr lang="en-US" sz="3200" dirty="0" err="1" smtClean="0">
                <a:solidFill>
                  <a:srgbClr val="000000"/>
                </a:solidFill>
              </a:rPr>
              <a:t>faoliyatini</a:t>
            </a:r>
            <a:r>
              <a:rPr lang="en-US" sz="3200" dirty="0" smtClean="0">
                <a:solidFill>
                  <a:srgbClr val="000000"/>
                </a:solidFill>
              </a:rPr>
              <a:t> </a:t>
            </a:r>
            <a:r>
              <a:rPr lang="en-US" sz="3200" dirty="0" err="1" smtClean="0">
                <a:solidFill>
                  <a:srgbClr val="000000"/>
                </a:solidFill>
              </a:rPr>
              <a:t>faollashtirish</a:t>
            </a:r>
            <a:r>
              <a:rPr lang="en-US" sz="3200" dirty="0" smtClean="0">
                <a:solidFill>
                  <a:srgbClr val="000000"/>
                </a:solidFill>
              </a:rPr>
              <a:t> </a:t>
            </a:r>
            <a:r>
              <a:rPr lang="en-US" sz="3200" dirty="0" err="1" smtClean="0">
                <a:solidFill>
                  <a:srgbClr val="000000"/>
                </a:solidFill>
              </a:rPr>
              <a:t>qonuniyatlarini</a:t>
            </a:r>
            <a:r>
              <a:rPr lang="en-US" sz="3200" dirty="0">
                <a:solidFill>
                  <a:srgbClr val="000000"/>
                </a:solidFill>
              </a:rPr>
              <a:t> </a:t>
            </a:r>
            <a:r>
              <a:rPr lang="en-US" sz="3200" dirty="0" err="1" smtClean="0">
                <a:solidFill>
                  <a:srgbClr val="000000"/>
                </a:solidFill>
              </a:rPr>
              <a:t>tadqiq</a:t>
            </a:r>
            <a:r>
              <a:rPr lang="en-US" sz="3200" dirty="0" smtClean="0">
                <a:solidFill>
                  <a:srgbClr val="000000"/>
                </a:solidFill>
              </a:rPr>
              <a:t> </a:t>
            </a:r>
            <a:r>
              <a:rPr lang="en-US" sz="3200" dirty="0" err="1">
                <a:solidFill>
                  <a:srgbClr val="000000"/>
                </a:solidFill>
              </a:rPr>
              <a:t>qilish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a:solidFill>
                  <a:srgbClr val="000000"/>
                </a:solidFill>
              </a:rPr>
              <a:t>yangi</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texnologiyalarini</a:t>
            </a:r>
            <a:r>
              <a:rPr lang="en-US" sz="3200" dirty="0">
                <a:solidFill>
                  <a:srgbClr val="000000"/>
                </a:solidFill>
              </a:rPr>
              <a:t>. </a:t>
            </a:r>
            <a:r>
              <a:rPr lang="en-US" sz="3200" dirty="0" err="1">
                <a:solidFill>
                  <a:srgbClr val="000000"/>
                </a:solidFill>
              </a:rPr>
              <a:t>yangi</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tizimlarini</a:t>
            </a:r>
            <a:r>
              <a:rPr lang="en-US" sz="3200" dirty="0">
                <a:solidFill>
                  <a:srgbClr val="000000"/>
                </a:solidFill>
              </a:rPr>
              <a:t>. </a:t>
            </a:r>
            <a:r>
              <a:rPr lang="en-US" sz="3200" dirty="0" err="1" smtClean="0">
                <a:solidFill>
                  <a:srgbClr val="000000"/>
                </a:solidFill>
              </a:rPr>
              <a:t>Ta'limni</a:t>
            </a:r>
            <a:r>
              <a:rPr lang="en-US" sz="3200" dirty="0">
                <a:solidFill>
                  <a:srgbClr val="000000"/>
                </a:solidFill>
              </a:rPr>
              <a:t/>
            </a:r>
            <a:br>
              <a:rPr lang="en-US" sz="3200" dirty="0">
                <a:solidFill>
                  <a:srgbClr val="000000"/>
                </a:solidFill>
              </a:rPr>
            </a:br>
            <a:r>
              <a:rPr lang="en-US" sz="3200" dirty="0" err="1">
                <a:solidFill>
                  <a:srgbClr val="000000"/>
                </a:solidFill>
              </a:rPr>
              <a:t>tashkil</a:t>
            </a:r>
            <a:r>
              <a:rPr lang="en-US" sz="3200" dirty="0">
                <a:solidFill>
                  <a:srgbClr val="000000"/>
                </a:solidFill>
              </a:rPr>
              <a:t> </a:t>
            </a:r>
            <a:r>
              <a:rPr lang="en-US" sz="3200" dirty="0" err="1">
                <a:solidFill>
                  <a:srgbClr val="000000"/>
                </a:solidFill>
              </a:rPr>
              <a:t>etish</a:t>
            </a:r>
            <a:r>
              <a:rPr lang="en-US" sz="3200" dirty="0">
                <a:solidFill>
                  <a:srgbClr val="000000"/>
                </a:solidFill>
              </a:rPr>
              <a:t> </a:t>
            </a:r>
            <a:r>
              <a:rPr lang="en-US" sz="3200" dirty="0" err="1" smtClean="0">
                <a:solidFill>
                  <a:srgbClr val="000000"/>
                </a:solidFill>
              </a:rPr>
              <a:t>shakllarini</a:t>
            </a:r>
            <a:r>
              <a:rPr lang="en-US" sz="3200" dirty="0" smtClean="0">
                <a:solidFill>
                  <a:srgbClr val="000000"/>
                </a:solidFill>
              </a:rPr>
              <a:t> </a:t>
            </a:r>
            <a:r>
              <a:rPr lang="en-US" sz="3200" dirty="0" err="1">
                <a:solidFill>
                  <a:srgbClr val="000000"/>
                </a:solidFill>
              </a:rPr>
              <a:t>ishlab</a:t>
            </a:r>
            <a:r>
              <a:rPr lang="en-US" sz="3200" dirty="0">
                <a:solidFill>
                  <a:srgbClr val="000000"/>
                </a:solidFill>
              </a:rPr>
              <a:t> </a:t>
            </a:r>
            <a:r>
              <a:rPr lang="en-US" sz="3200" dirty="0" err="1">
                <a:solidFill>
                  <a:srgbClr val="000000"/>
                </a:solidFill>
              </a:rPr>
              <a:t>chiqish</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3678954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04664"/>
            <a:ext cx="8305800" cy="1143000"/>
          </a:xfrm>
        </p:spPr>
        <p:txBody>
          <a:bodyPr>
            <a:noAutofit/>
          </a:bodyPr>
          <a:lstStyle/>
          <a:p>
            <a:r>
              <a:rPr lang="en-US" sz="3600" dirty="0">
                <a:cs typeface="Arial" pitchFamily="34" charset="0"/>
              </a:rPr>
              <a:t>2.</a:t>
            </a:r>
            <a:r>
              <a:rPr lang="uz-Cyrl-UZ" sz="3600" b="1" dirty="0"/>
              <a:t> </a:t>
            </a:r>
            <a:r>
              <a:rPr lang="en-US" sz="3600" dirty="0" err="1"/>
              <a:t>Ta’lim</a:t>
            </a:r>
            <a:r>
              <a:rPr lang="en-US" sz="3600" dirty="0"/>
              <a:t> </a:t>
            </a:r>
            <a:r>
              <a:rPr lang="en-US" sz="3600" dirty="0" err="1"/>
              <a:t>nazariyasining</a:t>
            </a:r>
            <a:r>
              <a:rPr lang="en-US" sz="3600" dirty="0"/>
              <a:t> </a:t>
            </a:r>
            <a:r>
              <a:rPr lang="en-US" sz="3600" dirty="0" err="1"/>
              <a:t>asosiy</a:t>
            </a:r>
            <a:r>
              <a:rPr lang="en-US" sz="3600" dirty="0"/>
              <a:t> </a:t>
            </a:r>
            <a:r>
              <a:rPr lang="en-US" sz="3600" dirty="0" err="1" smtClean="0"/>
              <a:t>kategoriyalari</a:t>
            </a:r>
            <a:endParaRPr lang="ru-RU" sz="3200" dirty="0"/>
          </a:p>
        </p:txBody>
      </p:sp>
      <p:sp>
        <p:nvSpPr>
          <p:cNvPr id="3" name="Заголовок 1"/>
          <p:cNvSpPr txBox="1">
            <a:spLocks/>
          </p:cNvSpPr>
          <p:nvPr/>
        </p:nvSpPr>
        <p:spPr>
          <a:xfrm>
            <a:off x="181116" y="4808821"/>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i="1" dirty="0" err="1" smtClean="0">
                <a:solidFill>
                  <a:srgbClr val="000000"/>
                </a:solidFill>
              </a:rPr>
              <a:t>Ta’lim</a:t>
            </a:r>
            <a:r>
              <a:rPr lang="en-US" sz="3200" dirty="0" smtClean="0">
                <a:solidFill>
                  <a:srgbClr val="000000"/>
                </a:solidFill>
              </a:rPr>
              <a:t> — </a:t>
            </a:r>
            <a:r>
              <a:rPr lang="en-US" sz="3200" dirty="0" err="1">
                <a:solidFill>
                  <a:srgbClr val="000000"/>
                </a:solidFill>
              </a:rPr>
              <a:t>o'qituvchi</a:t>
            </a:r>
            <a:r>
              <a:rPr lang="en-US" sz="3200" dirty="0">
                <a:solidFill>
                  <a:srgbClr val="000000"/>
                </a:solidFill>
              </a:rPr>
              <a:t> </a:t>
            </a:r>
            <a:r>
              <a:rPr lang="en-US" sz="3200" dirty="0" err="1">
                <a:solidFill>
                  <a:srgbClr val="000000"/>
                </a:solidFill>
              </a:rPr>
              <a:t>tomonidan</a:t>
            </a:r>
            <a:r>
              <a:rPr lang="en-US" sz="3200" dirty="0">
                <a:solidFill>
                  <a:srgbClr val="000000"/>
                </a:solidFill>
              </a:rPr>
              <a:t> </a:t>
            </a:r>
            <a:r>
              <a:rPr lang="en-US" sz="3200" dirty="0" err="1" smtClean="0">
                <a:solidFill>
                  <a:srgbClr val="000000"/>
                </a:solidFill>
              </a:rPr>
              <a:t>o'quvchilarga</a:t>
            </a:r>
            <a:r>
              <a:rPr lang="en-US" sz="3200" dirty="0">
                <a:solidFill>
                  <a:srgbClr val="000000"/>
                </a:solidFill>
              </a:rPr>
              <a:t> </a:t>
            </a:r>
            <a:r>
              <a:rPr lang="en-US" sz="3200" dirty="0" err="1" smtClean="0">
                <a:solidFill>
                  <a:srgbClr val="000000"/>
                </a:solidFill>
              </a:rPr>
              <a:t>ma’lum</a:t>
            </a:r>
            <a:r>
              <a:rPr lang="en-US" sz="3200" dirty="0" smtClean="0">
                <a:solidFill>
                  <a:srgbClr val="000000"/>
                </a:solidFill>
              </a:rPr>
              <a:t> </a:t>
            </a:r>
            <a:r>
              <a:rPr lang="en-US" sz="3200" dirty="0" err="1" smtClean="0">
                <a:solidFill>
                  <a:srgbClr val="000000"/>
                </a:solidFill>
              </a:rPr>
              <a:t>bir</a:t>
            </a:r>
            <a:r>
              <a:rPr lang="en-US" sz="3200" dirty="0" smtClean="0">
                <a:solidFill>
                  <a:srgbClr val="000000"/>
                </a:solidFill>
              </a:rPr>
              <a:t> </a:t>
            </a:r>
            <a:r>
              <a:rPr lang="en-US" sz="3200" dirty="0" err="1" smtClean="0">
                <a:solidFill>
                  <a:srgbClr val="000000"/>
                </a:solidFill>
              </a:rPr>
              <a:t>maqsadga</a:t>
            </a:r>
            <a:r>
              <a:rPr lang="en-US" sz="3200" dirty="0">
                <a:solidFill>
                  <a:srgbClr val="000000"/>
                </a:solidFill>
              </a:rPr>
              <a:t> </a:t>
            </a:r>
            <a:r>
              <a:rPr lang="en-US" sz="3200" dirty="0" err="1" smtClean="0">
                <a:solidFill>
                  <a:srgbClr val="000000"/>
                </a:solidFill>
              </a:rPr>
              <a:t>erishish</a:t>
            </a:r>
            <a:r>
              <a:rPr lang="en-US" sz="3200" dirty="0" smtClean="0">
                <a:solidFill>
                  <a:srgbClr val="000000"/>
                </a:solidFill>
              </a:rPr>
              <a:t> </a:t>
            </a:r>
            <a:r>
              <a:rPr lang="en-US" sz="3200" dirty="0" err="1">
                <a:solidFill>
                  <a:srgbClr val="000000"/>
                </a:solidFill>
              </a:rPr>
              <a:t>uchun</a:t>
            </a:r>
            <a:r>
              <a:rPr lang="en-US" sz="3200" dirty="0">
                <a:solidFill>
                  <a:srgbClr val="000000"/>
                </a:solidFill>
              </a:rPr>
              <a:t>, </a:t>
            </a:r>
            <a:r>
              <a:rPr lang="en-US" sz="3200" dirty="0" err="1" smtClean="0">
                <a:solidFill>
                  <a:srgbClr val="000000"/>
                </a:solidFill>
              </a:rPr>
              <a:t>ushbu</a:t>
            </a:r>
            <a:r>
              <a:rPr lang="en-US" sz="3200" dirty="0">
                <a:solidFill>
                  <a:srgbClr val="000000"/>
                </a:solidFill>
              </a:rPr>
              <a:t> </a:t>
            </a:r>
            <a:r>
              <a:rPr lang="en-US" sz="3200" dirty="0" err="1" smtClean="0">
                <a:solidFill>
                  <a:srgbClr val="000000"/>
                </a:solidFill>
              </a:rPr>
              <a:t>maqsad</a:t>
            </a:r>
            <a:r>
              <a:rPr lang="en-US" sz="3200" dirty="0" smtClean="0">
                <a:solidFill>
                  <a:srgbClr val="000000"/>
                </a:solidFill>
              </a:rPr>
              <a:t> </a:t>
            </a:r>
            <a:r>
              <a:rPr lang="en-US" sz="3200" dirty="0" err="1">
                <a:solidFill>
                  <a:srgbClr val="000000"/>
                </a:solidFill>
              </a:rPr>
              <a:t>talab</a:t>
            </a:r>
            <a:r>
              <a:rPr lang="en-US" sz="3200" dirty="0">
                <a:solidFill>
                  <a:srgbClr val="000000"/>
                </a:solidFill>
              </a:rPr>
              <a:t> </a:t>
            </a:r>
            <a:r>
              <a:rPr lang="en-US" sz="3200" dirty="0" err="1">
                <a:solidFill>
                  <a:srgbClr val="000000"/>
                </a:solidFill>
              </a:rPr>
              <a:t>etgan</a:t>
            </a:r>
            <a:r>
              <a:rPr lang="en-US" sz="3200" dirty="0">
                <a:solidFill>
                  <a:srgbClr val="000000"/>
                </a:solidFill>
              </a:rPr>
              <a:t> </a:t>
            </a:r>
            <a:r>
              <a:rPr lang="en-US" sz="3200" dirty="0" err="1">
                <a:solidFill>
                  <a:srgbClr val="000000"/>
                </a:solidFill>
              </a:rPr>
              <a:t>mazmumii</a:t>
            </a:r>
            <a:r>
              <a:rPr lang="en-US" sz="3200" dirty="0">
                <a:solidFill>
                  <a:srgbClr val="000000"/>
                </a:solidFill>
              </a:rPr>
              <a:t> u </a:t>
            </a:r>
            <a:r>
              <a:rPr lang="en-US" sz="3200" dirty="0" err="1">
                <a:solidFill>
                  <a:srgbClr val="000000"/>
                </a:solidFill>
              </a:rPr>
              <a:t>yoki</a:t>
            </a:r>
            <a:r>
              <a:rPr lang="en-US" sz="3200" dirty="0">
                <a:solidFill>
                  <a:srgbClr val="000000"/>
                </a:solidFill>
              </a:rPr>
              <a:t> </a:t>
            </a:r>
            <a:r>
              <a:rPr lang="en-US" sz="3200" dirty="0" err="1" smtClean="0">
                <a:solidFill>
                  <a:srgbClr val="000000"/>
                </a:solidFill>
              </a:rPr>
              <a:t>bu</a:t>
            </a:r>
            <a:r>
              <a:rPr lang="en-US" sz="3200" dirty="0">
                <a:solidFill>
                  <a:srgbClr val="000000"/>
                </a:solidFill>
              </a:rPr>
              <a:t> </a:t>
            </a:r>
            <a:r>
              <a:rPr lang="en-US" sz="3200" dirty="0" err="1" smtClean="0">
                <a:solidFill>
                  <a:srgbClr val="000000"/>
                </a:solidFill>
              </a:rPr>
              <a:t>metodlar</a:t>
            </a:r>
            <a:r>
              <a:rPr lang="en-US" sz="3200" dirty="0">
                <a:solidFill>
                  <a:srgbClr val="000000"/>
                </a:solidFill>
              </a:rPr>
              <a:t> </a:t>
            </a:r>
            <a:r>
              <a:rPr lang="en-US" sz="3200" dirty="0" err="1" smtClean="0">
                <a:solidFill>
                  <a:srgbClr val="000000"/>
                </a:solidFill>
              </a:rPr>
              <a:t>yordamida</a:t>
            </a:r>
            <a:r>
              <a:rPr lang="en-US" sz="3200" dirty="0" smtClean="0">
                <a:solidFill>
                  <a:srgbClr val="000000"/>
                </a:solidFill>
              </a:rPr>
              <a:t> </a:t>
            </a:r>
            <a:r>
              <a:rPr lang="en-US" sz="3200" dirty="0" err="1">
                <a:solidFill>
                  <a:srgbClr val="000000"/>
                </a:solidFill>
              </a:rPr>
              <a:t>aniq</a:t>
            </a:r>
            <a:r>
              <a:rPr lang="en-US" sz="3200" dirty="0">
                <a:solidFill>
                  <a:srgbClr val="000000"/>
                </a:solidFill>
              </a:rPr>
              <a:t> </a:t>
            </a:r>
            <a:r>
              <a:rPr lang="en-US" sz="3200" dirty="0" err="1" smtClean="0">
                <a:solidFill>
                  <a:srgbClr val="000000"/>
                </a:solidFill>
              </a:rPr>
              <a:t>shakllarda</a:t>
            </a:r>
            <a:r>
              <a:rPr lang="en-US" sz="3200" dirty="0">
                <a:solidFill>
                  <a:srgbClr val="000000"/>
                </a:solidFill>
              </a:rPr>
              <a:t> </a:t>
            </a:r>
            <a:r>
              <a:rPr lang="en-US" sz="3200" dirty="0" err="1" smtClean="0">
                <a:solidFill>
                  <a:srgbClr val="000000"/>
                </a:solidFill>
              </a:rPr>
              <a:t>yetkazib</a:t>
            </a:r>
            <a:r>
              <a:rPr lang="en-US" sz="3200" dirty="0" smtClean="0">
                <a:solidFill>
                  <a:srgbClr val="000000"/>
                </a:solidFill>
              </a:rPr>
              <a:t> </a:t>
            </a:r>
            <a:r>
              <a:rPr lang="en-US" sz="3200" dirty="0" err="1">
                <a:solidFill>
                  <a:srgbClr val="000000"/>
                </a:solidFill>
              </a:rPr>
              <a:t>beriladigan</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natijaga</a:t>
            </a:r>
            <a:r>
              <a:rPr lang="en-US" sz="3200" dirty="0">
                <a:solidFill>
                  <a:srgbClr val="000000"/>
                </a:solidFill>
              </a:rPr>
              <a:t> </a:t>
            </a:r>
            <a:r>
              <a:rPr lang="en-US" sz="3200" dirty="0" err="1">
                <a:solidFill>
                  <a:srgbClr val="000000"/>
                </a:solidFill>
              </a:rPr>
              <a:t>ega</a:t>
            </a:r>
            <a:r>
              <a:rPr lang="en-US" sz="3200" dirty="0">
                <a:solidFill>
                  <a:srgbClr val="000000"/>
                </a:solidFill>
              </a:rPr>
              <a:t> </a:t>
            </a:r>
            <a:r>
              <a:rPr lang="en-US" sz="3200" dirty="0" err="1" smtClean="0">
                <a:solidFill>
                  <a:srgbClr val="000000"/>
                </a:solidFill>
              </a:rPr>
              <a:t>bo'lgan</a:t>
            </a:r>
            <a:r>
              <a:rPr lang="en-US" sz="3200" dirty="0">
                <a:solidFill>
                  <a:srgbClr val="000000"/>
                </a:solidFill>
              </a:rPr>
              <a:t> </a:t>
            </a:r>
            <a:r>
              <a:rPr lang="en-US" sz="3200" dirty="0" err="1" smtClean="0">
                <a:solidFill>
                  <a:srgbClr val="000000"/>
                </a:solidFill>
              </a:rPr>
              <a:t>jarayondir</a:t>
            </a:r>
            <a:r>
              <a:rPr lang="en-US" sz="3200" dirty="0">
                <a:solidFill>
                  <a:srgbClr val="000000"/>
                </a:solidFill>
              </a:rPr>
              <a:t>.</a:t>
            </a:r>
          </a:p>
          <a:p>
            <a:pPr algn="just"/>
            <a:endParaRPr lang="en-US" sz="3200" i="1" dirty="0" smtClean="0">
              <a:solidFill>
                <a:srgbClr val="000000"/>
              </a:solidFill>
            </a:endParaRPr>
          </a:p>
          <a:p>
            <a:pPr algn="just"/>
            <a:r>
              <a:rPr lang="en-US" sz="3200" i="1" dirty="0" err="1" smtClean="0">
                <a:solidFill>
                  <a:srgbClr val="000000"/>
                </a:solidFill>
              </a:rPr>
              <a:t>O'qitish</a:t>
            </a:r>
            <a:r>
              <a:rPr lang="en-US" sz="3200" dirty="0" smtClean="0">
                <a:solidFill>
                  <a:srgbClr val="000000"/>
                </a:solidFill>
              </a:rPr>
              <a:t> </a:t>
            </a:r>
            <a:r>
              <a:rPr lang="en-US" sz="3200" dirty="0">
                <a:solidFill>
                  <a:srgbClr val="000000"/>
                </a:solidFill>
              </a:rPr>
              <a:t>— </a:t>
            </a:r>
            <a:r>
              <a:rPr lang="en-US" sz="3200" dirty="0" err="1">
                <a:solidFill>
                  <a:srgbClr val="000000"/>
                </a:solidFill>
              </a:rPr>
              <a:t>ta'lim</a:t>
            </a:r>
            <a:r>
              <a:rPr lang="en-US" sz="3200" dirty="0">
                <a:solidFill>
                  <a:srgbClr val="000000"/>
                </a:solidFill>
              </a:rPr>
              <a:t> </a:t>
            </a:r>
            <a:r>
              <a:rPr lang="en-US" sz="3200" dirty="0" err="1">
                <a:solidFill>
                  <a:srgbClr val="000000"/>
                </a:solidFill>
              </a:rPr>
              <a:t>maqsadini</a:t>
            </a:r>
            <a:r>
              <a:rPr lang="en-US" sz="3200" dirty="0">
                <a:solidFill>
                  <a:srgbClr val="000000"/>
                </a:solidFill>
              </a:rPr>
              <a:t> </a:t>
            </a:r>
            <a:r>
              <a:rPr lang="en-US" sz="3200" dirty="0" err="1" smtClean="0">
                <a:solidFill>
                  <a:srgbClr val="000000"/>
                </a:solidFill>
              </a:rPr>
              <a:t>amalga</a:t>
            </a:r>
            <a:r>
              <a:rPr lang="en-US" sz="3200" dirty="0">
                <a:solidFill>
                  <a:srgbClr val="000000"/>
                </a:solidFill>
              </a:rPr>
              <a:t> </a:t>
            </a:r>
            <a:r>
              <a:rPr lang="en-US" sz="3200" dirty="0" err="1" smtClean="0">
                <a:solidFill>
                  <a:srgbClr val="000000"/>
                </a:solidFill>
              </a:rPr>
              <a:t>oshiruvchi</a:t>
            </a:r>
            <a:r>
              <a:rPr lang="en-US" sz="3200" dirty="0" smtClean="0">
                <a:solidFill>
                  <a:srgbClr val="000000"/>
                </a:solidFill>
              </a:rPr>
              <a:t> </a:t>
            </a:r>
            <a:r>
              <a:rPr lang="en-US" sz="3200" dirty="0" err="1" smtClean="0">
                <a:solidFill>
                  <a:srgbClr val="000000"/>
                </a:solidFill>
              </a:rPr>
              <a:t>o'qituvchini</a:t>
            </a:r>
            <a:r>
              <a:rPr lang="en-US" sz="3200" dirty="0">
                <a:solidFill>
                  <a:srgbClr val="000000"/>
                </a:solidFill>
              </a:rPr>
              <a:t> </a:t>
            </a:r>
            <a:r>
              <a:rPr lang="en-US" sz="3200" dirty="0" err="1" smtClean="0">
                <a:solidFill>
                  <a:srgbClr val="000000"/>
                </a:solidFill>
              </a:rPr>
              <a:t>o'rgatuvchilik</a:t>
            </a:r>
            <a:r>
              <a:rPr lang="en-US" sz="3200" dirty="0">
                <a:solidFill>
                  <a:srgbClr val="000000"/>
                </a:solidFill>
              </a:rPr>
              <a:t> </a:t>
            </a:r>
            <a:r>
              <a:rPr lang="en-US" sz="3200" dirty="0" err="1" smtClean="0">
                <a:solidFill>
                  <a:srgbClr val="000000"/>
                </a:solidFill>
              </a:rPr>
              <a:t>faoliyatidir</a:t>
            </a:r>
            <a:r>
              <a:rPr lang="en-US" sz="32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4524469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085184"/>
            <a:ext cx="8305800" cy="1143000"/>
          </a:xfrm>
        </p:spPr>
        <p:txBody>
          <a:bodyPr>
            <a:noAutofit/>
          </a:bodyPr>
          <a:lstStyle/>
          <a:p>
            <a:pPr algn="just"/>
            <a:r>
              <a:rPr lang="en-US" sz="3200" b="1" dirty="0" err="1" smtClean="0">
                <a:solidFill>
                  <a:srgbClr val="000000"/>
                </a:solidFill>
              </a:rPr>
              <a:t>O’qish</a:t>
            </a:r>
            <a:r>
              <a:rPr lang="en-US" sz="3200" dirty="0" smtClean="0">
                <a:solidFill>
                  <a:srgbClr val="000000"/>
                </a:solidFill>
              </a:rPr>
              <a:t> — </a:t>
            </a:r>
            <a:r>
              <a:rPr lang="en-US" sz="3200" dirty="0" err="1" smtClean="0">
                <a:solidFill>
                  <a:srgbClr val="000000"/>
                </a:solidFill>
              </a:rPr>
              <a:t>o'quvchini</a:t>
            </a:r>
            <a:r>
              <a:rPr lang="en-US" sz="3200" dirty="0" smtClean="0">
                <a:solidFill>
                  <a:srgbClr val="000000"/>
                </a:solidFill>
              </a:rPr>
              <a:t> </a:t>
            </a:r>
            <a:r>
              <a:rPr lang="en-US" sz="3200" dirty="0" err="1">
                <a:solidFill>
                  <a:srgbClr val="000000"/>
                </a:solidFill>
              </a:rPr>
              <a:t>o'rganuvchilik</a:t>
            </a:r>
            <a:r>
              <a:rPr lang="en-US" sz="3200" dirty="0">
                <a:solidFill>
                  <a:srgbClr val="000000"/>
                </a:solidFill>
              </a:rPr>
              <a:t> </a:t>
            </a:r>
            <a:r>
              <a:rPr lang="en-US" sz="3200" dirty="0" err="1">
                <a:solidFill>
                  <a:srgbClr val="000000"/>
                </a:solidFill>
              </a:rPr>
              <a:t>faoliyatidir</a:t>
            </a:r>
            <a:r>
              <a:rPr lang="en-US" sz="3200" dirty="0">
                <a:solidFill>
                  <a:srgbClr val="000000"/>
                </a:solidFill>
              </a:rPr>
              <a:t>.</a:t>
            </a:r>
            <a:br>
              <a:rPr lang="en-US" sz="3200" dirty="0">
                <a:solidFill>
                  <a:srgbClr val="000000"/>
                </a:solidFill>
              </a:rPr>
            </a:br>
            <a:r>
              <a:rPr lang="en-US" sz="3200" b="1" dirty="0" err="1">
                <a:solidFill>
                  <a:srgbClr val="000000"/>
                </a:solidFill>
              </a:rPr>
              <a:t>Ma'lumot</a:t>
            </a:r>
            <a:r>
              <a:rPr lang="en-US" sz="3200" dirty="0">
                <a:solidFill>
                  <a:srgbClr val="000000"/>
                </a:solidFill>
              </a:rPr>
              <a:t> —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jarayonida</a:t>
            </a:r>
            <a:r>
              <a:rPr lang="en-US" sz="3200" dirty="0">
                <a:solidFill>
                  <a:srgbClr val="000000"/>
                </a:solidFill>
              </a:rPr>
              <a:t> </a:t>
            </a:r>
            <a:r>
              <a:rPr lang="en-US" sz="3200" dirty="0" err="1" smtClean="0">
                <a:solidFill>
                  <a:srgbClr val="000000"/>
                </a:solidFill>
              </a:rPr>
              <a:t>o'zlashtirilgan</a:t>
            </a:r>
            <a:r>
              <a:rPr lang="en-US" sz="3200" dirty="0">
                <a:solidFill>
                  <a:srgbClr val="000000"/>
                </a:solidFill>
              </a:rPr>
              <a:t> </a:t>
            </a:r>
            <a:r>
              <a:rPr lang="en-US" sz="3200" dirty="0" err="1" smtClean="0">
                <a:solidFill>
                  <a:srgbClr val="000000"/>
                </a:solidFill>
              </a:rPr>
              <a:t>bilim</a:t>
            </a:r>
            <a:r>
              <a:rPr lang="en-US" sz="3200" dirty="0">
                <a:solidFill>
                  <a:srgbClr val="000000"/>
                </a:solidFill>
              </a:rPr>
              <a:t>, </a:t>
            </a:r>
            <a:r>
              <a:rPr lang="en-US" sz="3200" dirty="0" err="1">
                <a:solidFill>
                  <a:srgbClr val="000000"/>
                </a:solidFill>
              </a:rPr>
              <a:t>malaka</a:t>
            </a:r>
            <a:r>
              <a:rPr lang="en-US" sz="3200" dirty="0">
                <a:solidFill>
                  <a:srgbClr val="000000"/>
                </a:solidFill>
              </a:rPr>
              <a:t>, </a:t>
            </a:r>
            <a:r>
              <a:rPr lang="en-US" sz="3200" dirty="0" err="1" smtClean="0">
                <a:solidFill>
                  <a:srgbClr val="000000"/>
                </a:solidFill>
              </a:rPr>
              <a:t>ko'nikmalar</a:t>
            </a:r>
            <a:r>
              <a:rPr lang="en-US" sz="3200" dirty="0">
                <a:solidFill>
                  <a:srgbClr val="000000"/>
                </a:solidFill>
              </a:rPr>
              <a:t> </a:t>
            </a:r>
            <a:r>
              <a:rPr lang="en-US" sz="3200" dirty="0" err="1" smtClean="0">
                <a:solidFill>
                  <a:srgbClr val="000000"/>
                </a:solidFill>
              </a:rPr>
              <a:t>tizimidir</a:t>
            </a:r>
            <a:r>
              <a:rPr lang="en-US" sz="3200" dirty="0" smtClean="0">
                <a:solidFill>
                  <a:srgbClr val="000000"/>
                </a:solidFill>
              </a:rPr>
              <a:t>.</a:t>
            </a:r>
            <a:br>
              <a:rPr lang="en-US" sz="3200" dirty="0" smtClean="0">
                <a:solidFill>
                  <a:srgbClr val="000000"/>
                </a:solidFill>
              </a:rPr>
            </a:br>
            <a:r>
              <a:rPr lang="en-US" sz="3200" b="1" dirty="0" err="1">
                <a:solidFill>
                  <a:srgbClr val="000000"/>
                </a:solidFill>
              </a:rPr>
              <a:t>Bilim</a:t>
            </a:r>
            <a:r>
              <a:rPr lang="en-US" sz="3200" dirty="0">
                <a:solidFill>
                  <a:srgbClr val="000000"/>
                </a:solidFill>
              </a:rPr>
              <a:t> — </a:t>
            </a:r>
            <a:r>
              <a:rPr lang="en-US" sz="3200" dirty="0" err="1">
                <a:solidFill>
                  <a:srgbClr val="000000"/>
                </a:solidFill>
              </a:rPr>
              <a:t>tabiatda</a:t>
            </a:r>
            <a:r>
              <a:rPr lang="en-US" sz="3200" dirty="0">
                <a:solidFill>
                  <a:srgbClr val="000000"/>
                </a:solidFill>
              </a:rPr>
              <a:t>, </a:t>
            </a:r>
            <a:r>
              <a:rPr lang="en-US" sz="3200" dirty="0" err="1">
                <a:solidFill>
                  <a:srgbClr val="000000"/>
                </a:solidFill>
              </a:rPr>
              <a:t>jamiyatda</a:t>
            </a:r>
            <a:r>
              <a:rPr lang="en-US" sz="3200" dirty="0">
                <a:solidFill>
                  <a:srgbClr val="000000"/>
                </a:solidFill>
              </a:rPr>
              <a:t>, </a:t>
            </a:r>
            <a:r>
              <a:rPr lang="en-US" sz="3200" dirty="0" err="1">
                <a:solidFill>
                  <a:srgbClr val="000000"/>
                </a:solidFill>
              </a:rPr>
              <a:t>inson</a:t>
            </a:r>
            <a:r>
              <a:rPr lang="en-US" sz="3200" dirty="0">
                <a:solidFill>
                  <a:srgbClr val="000000"/>
                </a:solidFill>
              </a:rPr>
              <a:t> </a:t>
            </a:r>
            <a:r>
              <a:rPr lang="en-US" sz="3200" dirty="0" err="1">
                <a:solidFill>
                  <a:srgbClr val="000000"/>
                </a:solidFill>
              </a:rPr>
              <a:t>ongida</a:t>
            </a:r>
            <a:r>
              <a:rPr lang="en-US" sz="3200" dirty="0">
                <a:solidFill>
                  <a:srgbClr val="000000"/>
                </a:solidFill>
              </a:rPr>
              <a:t> </a:t>
            </a:r>
            <a:r>
              <a:rPr lang="en-US" sz="3200" dirty="0" err="1" smtClean="0">
                <a:solidFill>
                  <a:srgbClr val="000000"/>
                </a:solidFill>
              </a:rPr>
              <a:t>amal</a:t>
            </a:r>
            <a:r>
              <a:rPr lang="en-US" sz="3200" dirty="0">
                <a:solidFill>
                  <a:srgbClr val="000000"/>
                </a:solidFill>
              </a:rPr>
              <a:t> </a:t>
            </a:r>
            <a:r>
              <a:rPr lang="en-US" sz="3200" dirty="0" err="1" smtClean="0">
                <a:solidFill>
                  <a:srgbClr val="000000"/>
                </a:solidFill>
              </a:rPr>
              <a:t>qiladigan</a:t>
            </a:r>
            <a:r>
              <a:rPr lang="en-US" sz="3200" dirty="0">
                <a:solidFill>
                  <a:srgbClr val="000000"/>
                </a:solidFill>
              </a:rPr>
              <a:t> </a:t>
            </a:r>
            <a:r>
              <a:rPr lang="en-US" sz="3200" dirty="0" err="1" smtClean="0">
                <a:solidFill>
                  <a:srgbClr val="000000"/>
                </a:solidFill>
              </a:rPr>
              <a:t>qonuniyatlarning</a:t>
            </a:r>
            <a:r>
              <a:rPr lang="en-US" sz="3200" dirty="0" smtClean="0">
                <a:solidFill>
                  <a:srgbClr val="000000"/>
                </a:solidFill>
              </a:rPr>
              <a:t> </a:t>
            </a:r>
            <a:r>
              <a:rPr lang="en-US" sz="3200" dirty="0" err="1">
                <a:solidFill>
                  <a:srgbClr val="000000"/>
                </a:solidFill>
              </a:rPr>
              <a:t>turli</a:t>
            </a:r>
            <a:r>
              <a:rPr lang="en-US" sz="3200" dirty="0">
                <a:solidFill>
                  <a:srgbClr val="000000"/>
                </a:solidFill>
              </a:rPr>
              <a:t> </a:t>
            </a:r>
            <a:r>
              <a:rPr lang="en-US" sz="3200" dirty="0" err="1">
                <a:solidFill>
                  <a:srgbClr val="000000"/>
                </a:solidFill>
              </a:rPr>
              <a:t>belgilar</a:t>
            </a:r>
            <a:r>
              <a:rPr lang="en-US" sz="3200" dirty="0">
                <a:solidFill>
                  <a:srgbClr val="000000"/>
                </a:solidFill>
              </a:rPr>
              <a:t> </a:t>
            </a:r>
            <a:r>
              <a:rPr lang="en-US" sz="3200" dirty="0" smtClean="0">
                <a:solidFill>
                  <a:srgbClr val="000000"/>
                </a:solidFill>
              </a:rPr>
              <a:t/>
            </a:r>
            <a:br>
              <a:rPr lang="en-US" sz="3200" dirty="0" smtClean="0">
                <a:solidFill>
                  <a:srgbClr val="000000"/>
                </a:solidFill>
              </a:rPr>
            </a:br>
            <a:r>
              <a:rPr lang="en-US" sz="3200" dirty="0" err="1" smtClean="0">
                <a:solidFill>
                  <a:srgbClr val="000000"/>
                </a:solidFill>
              </a:rPr>
              <a:t>vositasida</a:t>
            </a:r>
            <a:r>
              <a:rPr lang="en-US" sz="3200" dirty="0" smtClean="0">
                <a:solidFill>
                  <a:srgbClr val="000000"/>
                </a:solidFill>
              </a:rPr>
              <a:t> </a:t>
            </a:r>
            <a:r>
              <a:rPr lang="en-US" sz="3200" dirty="0" err="1" smtClean="0">
                <a:solidFill>
                  <a:srgbClr val="000000"/>
                </a:solidFill>
              </a:rPr>
              <a:t>moddiylashtirilgan</a:t>
            </a:r>
            <a:r>
              <a:rPr lang="en-US" sz="3200" dirty="0" smtClean="0">
                <a:solidFill>
                  <a:srgbClr val="000000"/>
                </a:solidFill>
              </a:rPr>
              <a:t> </a:t>
            </a:r>
            <a:r>
              <a:rPr lang="en-US" sz="3200" dirty="0" err="1">
                <a:solidFill>
                  <a:srgbClr val="000000"/>
                </a:solidFill>
              </a:rPr>
              <a:t>ko'rinishidir</a:t>
            </a:r>
            <a:r>
              <a:rPr lang="en-US" sz="3200" dirty="0">
                <a:solidFill>
                  <a:srgbClr val="000000"/>
                </a:solidFill>
              </a:rPr>
              <a:t>.</a:t>
            </a:r>
            <a:br>
              <a:rPr lang="en-US" sz="3200" dirty="0">
                <a:solidFill>
                  <a:srgbClr val="000000"/>
                </a:solidFill>
              </a:rPr>
            </a:br>
            <a:r>
              <a:rPr lang="en-US" sz="3200" b="1" dirty="0" err="1" smtClean="0">
                <a:solidFill>
                  <a:srgbClr val="000000"/>
                </a:solidFill>
              </a:rPr>
              <a:t>Ko'nikma</a:t>
            </a:r>
            <a:r>
              <a:rPr lang="en-US" sz="3200" dirty="0" smtClean="0">
                <a:solidFill>
                  <a:srgbClr val="000000"/>
                </a:solidFill>
              </a:rPr>
              <a:t>—</a:t>
            </a:r>
            <a:r>
              <a:rPr lang="en-US" sz="3200" dirty="0" err="1" smtClean="0">
                <a:solidFill>
                  <a:srgbClr val="000000"/>
                </a:solidFill>
              </a:rPr>
              <a:t>ilgari</a:t>
            </a:r>
            <a:r>
              <a:rPr lang="en-US" sz="3200" dirty="0" smtClean="0">
                <a:solidFill>
                  <a:srgbClr val="000000"/>
                </a:solidFill>
              </a:rPr>
              <a:t> </a:t>
            </a:r>
            <a:r>
              <a:rPr lang="en-US" sz="3200" dirty="0" err="1">
                <a:solidFill>
                  <a:srgbClr val="000000"/>
                </a:solidFill>
              </a:rPr>
              <a:t>olingan</a:t>
            </a:r>
            <a:r>
              <a:rPr lang="en-US" sz="3200" dirty="0">
                <a:solidFill>
                  <a:srgbClr val="000000"/>
                </a:solidFill>
              </a:rPr>
              <a:t> </a:t>
            </a:r>
            <a:r>
              <a:rPr lang="en-US" sz="3200" dirty="0" err="1">
                <a:solidFill>
                  <a:srgbClr val="000000"/>
                </a:solidFill>
              </a:rPr>
              <a:t>tajriba</a:t>
            </a:r>
            <a:r>
              <a:rPr lang="en-US" sz="3200" dirty="0">
                <a:solidFill>
                  <a:srgbClr val="000000"/>
                </a:solidFill>
              </a:rPr>
              <a:t> </a:t>
            </a:r>
            <a:r>
              <a:rPr lang="en-US" sz="3200" dirty="0" err="1">
                <a:solidFill>
                  <a:srgbClr val="000000"/>
                </a:solidFill>
              </a:rPr>
              <a:t>asosida</a:t>
            </a:r>
            <a:r>
              <a:rPr lang="en-US" sz="3200" dirty="0">
                <a:solidFill>
                  <a:srgbClr val="000000"/>
                </a:solidFill>
              </a:rPr>
              <a:t> </a:t>
            </a:r>
            <a:r>
              <a:rPr lang="en-US" sz="3200" dirty="0" smtClean="0">
                <a:solidFill>
                  <a:srgbClr val="000000"/>
                </a:solidFill>
              </a:rPr>
              <a:t/>
            </a:r>
            <a:br>
              <a:rPr lang="en-US" sz="3200" dirty="0" smtClean="0">
                <a:solidFill>
                  <a:srgbClr val="000000"/>
                </a:solidFill>
              </a:rPr>
            </a:br>
            <a:r>
              <a:rPr lang="en-US" sz="3200" dirty="0" err="1" smtClean="0">
                <a:solidFill>
                  <a:srgbClr val="000000"/>
                </a:solidFill>
              </a:rPr>
              <a:t>harakatni</a:t>
            </a:r>
            <a:r>
              <a:rPr lang="en-US" sz="3200" dirty="0" smtClean="0">
                <a:solidFill>
                  <a:srgbClr val="000000"/>
                </a:solidFill>
              </a:rPr>
              <a:t> </a:t>
            </a:r>
            <a:r>
              <a:rPr lang="en-US" sz="3200" dirty="0" err="1" smtClean="0">
                <a:solidFill>
                  <a:srgbClr val="000000"/>
                </a:solidFill>
              </a:rPr>
              <a:t>bajara</a:t>
            </a:r>
            <a:r>
              <a:rPr lang="en-US" sz="3200" dirty="0" smtClean="0">
                <a:solidFill>
                  <a:srgbClr val="000000"/>
                </a:solidFill>
              </a:rPr>
              <a:t> </a:t>
            </a:r>
            <a:r>
              <a:rPr lang="en-US" sz="3200" dirty="0" err="1" smtClean="0">
                <a:solidFill>
                  <a:srgbClr val="000000"/>
                </a:solidFill>
              </a:rPr>
              <a:t>olish</a:t>
            </a:r>
            <a:r>
              <a:rPr lang="en-US" sz="3200" dirty="0">
                <a:solidFill>
                  <a:srgbClr val="000000"/>
                </a:solidFill>
              </a:rPr>
              <a:t> </a:t>
            </a:r>
            <a:r>
              <a:rPr lang="en-US" sz="3200" dirty="0" err="1" smtClean="0">
                <a:solidFill>
                  <a:srgbClr val="000000"/>
                </a:solidFill>
              </a:rPr>
              <a:t>qobiliyatidir</a:t>
            </a:r>
            <a:r>
              <a:rPr lang="en-US" sz="3200" dirty="0" smtClean="0">
                <a:solidFill>
                  <a:srgbClr val="000000"/>
                </a:solidFill>
              </a:rPr>
              <a:t>.</a:t>
            </a:r>
            <a:br>
              <a:rPr lang="en-US" sz="3200" dirty="0" smtClean="0">
                <a:solidFill>
                  <a:srgbClr val="000000"/>
                </a:solidFill>
              </a:rPr>
            </a:br>
            <a:r>
              <a:rPr lang="en-US" sz="3200" b="1" dirty="0" err="1">
                <a:solidFill>
                  <a:srgbClr val="000000"/>
                </a:solidFill>
              </a:rPr>
              <a:t>Malaka</a:t>
            </a:r>
            <a:r>
              <a:rPr lang="en-US" sz="3200" dirty="0" smtClean="0">
                <a:solidFill>
                  <a:srgbClr val="000000"/>
                </a:solidFill>
              </a:rPr>
              <a:t>— </a:t>
            </a:r>
            <a:r>
              <a:rPr lang="en-US" sz="3200" dirty="0" err="1" smtClean="0">
                <a:solidFill>
                  <a:srgbClr val="000000"/>
                </a:solidFill>
              </a:rPr>
              <a:t>yuksak</a:t>
            </a:r>
            <a:r>
              <a:rPr lang="en-US" sz="3200" dirty="0" smtClean="0">
                <a:solidFill>
                  <a:srgbClr val="000000"/>
                </a:solidFill>
              </a:rPr>
              <a:t> </a:t>
            </a:r>
            <a:r>
              <a:rPr lang="en-US" sz="3200" dirty="0" err="1">
                <a:solidFill>
                  <a:srgbClr val="000000"/>
                </a:solidFill>
              </a:rPr>
              <a:t>darajada</a:t>
            </a:r>
            <a:r>
              <a:rPr lang="en-US" sz="3200" dirty="0">
                <a:solidFill>
                  <a:srgbClr val="000000"/>
                </a:solidFill>
              </a:rPr>
              <a:t> </a:t>
            </a:r>
            <a:r>
              <a:rPr lang="en-US" sz="3200" dirty="0" err="1" smtClean="0">
                <a:solidFill>
                  <a:srgbClr val="000000"/>
                </a:solidFill>
              </a:rPr>
              <a:t>o'zlashtirishni</a:t>
            </a:r>
            <a:r>
              <a:rPr lang="en-US" sz="3200" dirty="0">
                <a:solidFill>
                  <a:srgbClr val="000000"/>
                </a:solidFill>
              </a:rPr>
              <a:t> </a:t>
            </a:r>
            <a:r>
              <a:rPr lang="en-US" sz="3200" dirty="0" err="1" smtClean="0">
                <a:solidFill>
                  <a:srgbClr val="000000"/>
                </a:solidFill>
              </a:rPr>
              <a:t>xarakterlovchi</a:t>
            </a:r>
            <a:r>
              <a:rPr lang="en-US" sz="3200" dirty="0" smtClean="0">
                <a:solidFill>
                  <a:srgbClr val="000000"/>
                </a:solidFill>
              </a:rPr>
              <a:t> </a:t>
            </a:r>
            <a:r>
              <a:rPr lang="en-US" sz="3200" dirty="0" err="1">
                <a:solidFill>
                  <a:srgbClr val="000000"/>
                </a:solidFill>
              </a:rPr>
              <a:t>harakatdir</a:t>
            </a:r>
            <a:r>
              <a:rPr lang="en-US" sz="3200" dirty="0">
                <a:solidFill>
                  <a:srgbClr val="000000"/>
                </a:solidFill>
              </a:rPr>
              <a:t>.</a:t>
            </a:r>
            <a:br>
              <a:rPr lang="en-US" sz="3200" dirty="0">
                <a:solidFill>
                  <a:srgbClr val="000000"/>
                </a:solidFill>
              </a:rPr>
            </a:br>
            <a:r>
              <a:rPr lang="en-US" sz="3200" b="1" dirty="0" err="1">
                <a:solidFill>
                  <a:srgbClr val="000000"/>
                </a:solidFill>
              </a:rPr>
              <a:t>Maqsad</a:t>
            </a:r>
            <a:r>
              <a:rPr lang="en-US" sz="3200" dirty="0">
                <a:solidFill>
                  <a:srgbClr val="000000"/>
                </a:solidFill>
              </a:rPr>
              <a:t>—</a:t>
            </a:r>
            <a:r>
              <a:rPr lang="en-US" sz="3200" dirty="0" err="1">
                <a:solidFill>
                  <a:srgbClr val="000000"/>
                </a:solidFill>
              </a:rPr>
              <a:t>kutilgan</a:t>
            </a:r>
            <a:r>
              <a:rPr lang="en-US" sz="3200" dirty="0">
                <a:solidFill>
                  <a:srgbClr val="000000"/>
                </a:solidFill>
              </a:rPr>
              <a:t>, </a:t>
            </a:r>
            <a:r>
              <a:rPr lang="en-US" sz="3200" dirty="0" err="1">
                <a:solidFill>
                  <a:srgbClr val="000000"/>
                </a:solidFill>
              </a:rPr>
              <a:t>lekin</a:t>
            </a:r>
            <a:r>
              <a:rPr lang="en-US" sz="3200" dirty="0">
                <a:solidFill>
                  <a:srgbClr val="000000"/>
                </a:solidFill>
              </a:rPr>
              <a:t> </a:t>
            </a:r>
            <a:r>
              <a:rPr lang="en-US" sz="3200" dirty="0" err="1">
                <a:solidFill>
                  <a:srgbClr val="000000"/>
                </a:solidFill>
              </a:rPr>
              <a:t>erishilmagan</a:t>
            </a:r>
            <a:r>
              <a:rPr lang="en-US" sz="3200" dirty="0">
                <a:solidFill>
                  <a:srgbClr val="000000"/>
                </a:solidFill>
              </a:rPr>
              <a:t> </a:t>
            </a:r>
            <a:r>
              <a:rPr lang="en-US" sz="3200" dirty="0" err="1">
                <a:solidFill>
                  <a:srgbClr val="000000"/>
                </a:solidFill>
              </a:rPr>
              <a:t>natija</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7766059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725144"/>
            <a:ext cx="8305800" cy="1143000"/>
          </a:xfrm>
        </p:spPr>
        <p:txBody>
          <a:bodyPr>
            <a:noAutofit/>
          </a:bodyPr>
          <a:lstStyle/>
          <a:p>
            <a:pPr algn="just"/>
            <a:r>
              <a:rPr lang="en-US" sz="2800" dirty="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a:solidFill>
                  <a:srgbClr val="000000"/>
                </a:solidFill>
              </a:rPr>
              <a:t>bu</a:t>
            </a:r>
            <a:r>
              <a:rPr lang="en-US" sz="2800" dirty="0">
                <a:solidFill>
                  <a:srgbClr val="000000"/>
                </a:solidFill>
              </a:rPr>
              <a:t> </a:t>
            </a:r>
            <a:r>
              <a:rPr lang="en-US" sz="2800" dirty="0" err="1">
                <a:solidFill>
                  <a:srgbClr val="000000"/>
                </a:solidFill>
              </a:rPr>
              <a:t>maqsadga</a:t>
            </a:r>
            <a:r>
              <a:rPr lang="en-US" sz="2800" dirty="0">
                <a:solidFill>
                  <a:srgbClr val="000000"/>
                </a:solidFill>
              </a:rPr>
              <a:t> </a:t>
            </a:r>
            <a:r>
              <a:rPr lang="en-US" sz="2800" dirty="0" err="1" smtClean="0">
                <a:solidFill>
                  <a:srgbClr val="000000"/>
                </a:solidFill>
              </a:rPr>
              <a:t>yo'naltirilgan</a:t>
            </a:r>
            <a:r>
              <a:rPr lang="en-US" sz="2800" dirty="0" smtClean="0">
                <a:solidFill>
                  <a:srgbClr val="000000"/>
                </a:solidFill>
              </a:rPr>
              <a:t>, </a:t>
            </a:r>
            <a:r>
              <a:rPr lang="en-US" sz="2800" dirty="0" err="1" smtClean="0">
                <a:solidFill>
                  <a:srgbClr val="000000"/>
                </a:solidFill>
              </a:rPr>
              <a:t>boshqariladigan</a:t>
            </a:r>
            <a:r>
              <a:rPr lang="en-US" sz="2800" dirty="0" smtClean="0">
                <a:solidFill>
                  <a:srgbClr val="000000"/>
                </a:solidFill>
              </a:rPr>
              <a:t> </a:t>
            </a:r>
            <a:r>
              <a:rPr lang="en-US" sz="2800" dirty="0" err="1" smtClean="0">
                <a:solidFill>
                  <a:srgbClr val="000000"/>
                </a:solidFill>
              </a:rPr>
              <a:t>jarayon</a:t>
            </a:r>
            <a:r>
              <a:rPr lang="en-US" sz="2800" dirty="0">
                <a:solidFill>
                  <a:srgbClr val="000000"/>
                </a:solidFill>
              </a:rPr>
              <a:t> </a:t>
            </a:r>
            <a:r>
              <a:rPr lang="en-US" sz="2800" dirty="0" err="1" smtClean="0">
                <a:solidFill>
                  <a:srgbClr val="000000"/>
                </a:solidFill>
              </a:rPr>
              <a:t>bunda</a:t>
            </a:r>
            <a:r>
              <a:rPr lang="en-US" sz="2800" dirty="0" smtClean="0">
                <a:solidFill>
                  <a:srgbClr val="000000"/>
                </a:solidFill>
              </a:rPr>
              <a:t> </a:t>
            </a:r>
            <a:r>
              <a:rPr lang="en-US" sz="2800" dirty="0" err="1" smtClean="0">
                <a:solidFill>
                  <a:srgbClr val="000000"/>
                </a:solidFill>
              </a:rPr>
              <a:t>o'qituvchi</a:t>
            </a:r>
            <a:r>
              <a:rPr lang="en-US" sz="2800" dirty="0" smtClean="0">
                <a:solidFill>
                  <a:srgbClr val="000000"/>
                </a:solidFill>
              </a:rPr>
              <a:t> </a:t>
            </a:r>
            <a:r>
              <a:rPr lang="en-US" sz="2800" dirty="0" err="1">
                <a:solidFill>
                  <a:srgbClr val="000000"/>
                </a:solidFill>
              </a:rPr>
              <a:t>bilimlarni</a:t>
            </a:r>
            <a:r>
              <a:rPr lang="en-US" sz="2800" dirty="0">
                <a:solidFill>
                  <a:srgbClr val="000000"/>
                </a:solidFill>
              </a:rPr>
              <a:t> </a:t>
            </a:r>
            <a:r>
              <a:rPr lang="en-US" sz="2800" dirty="0" err="1">
                <a:solidFill>
                  <a:srgbClr val="000000"/>
                </a:solidFill>
              </a:rPr>
              <a:t>uzatadi</a:t>
            </a:r>
            <a:r>
              <a:rPr lang="en-US" sz="2800" dirty="0">
                <a:solidFill>
                  <a:srgbClr val="000000"/>
                </a:solidFill>
              </a:rPr>
              <a:t>, </a:t>
            </a:r>
            <a:r>
              <a:rPr lang="en-US" sz="2800" dirty="0" smtClean="0">
                <a:solidFill>
                  <a:srgbClr val="000000"/>
                </a:solidFill>
              </a:rPr>
              <a:t/>
            </a:r>
            <a:br>
              <a:rPr lang="en-US" sz="2800" dirty="0" smtClean="0">
                <a:solidFill>
                  <a:srgbClr val="000000"/>
                </a:solidFill>
              </a:rPr>
            </a:br>
            <a:r>
              <a:rPr lang="en-US" sz="2800" dirty="0" err="1" smtClean="0">
                <a:solidFill>
                  <a:srgbClr val="000000"/>
                </a:solidFill>
              </a:rPr>
              <a:t>topshiriqlar</a:t>
            </a:r>
            <a:r>
              <a:rPr lang="en-US" sz="2800" dirty="0" smtClean="0">
                <a:solidFill>
                  <a:srgbClr val="000000"/>
                </a:solidFill>
              </a:rPr>
              <a:t> </a:t>
            </a:r>
            <a:r>
              <a:rPr lang="en-US" sz="2800" dirty="0" err="1">
                <a:solidFill>
                  <a:srgbClr val="000000"/>
                </a:solidFill>
              </a:rPr>
              <a:t>beradi</a:t>
            </a:r>
            <a:r>
              <a:rPr lang="en-US" sz="2800" dirty="0">
                <a:solidFill>
                  <a:srgbClr val="000000"/>
                </a:solidFill>
              </a:rPr>
              <a:t>. </a:t>
            </a:r>
            <a:r>
              <a:rPr lang="en-US" sz="2800" dirty="0" err="1">
                <a:solidFill>
                  <a:srgbClr val="000000"/>
                </a:solidFill>
              </a:rPr>
              <a:t>bilimlarni</a:t>
            </a:r>
            <a:r>
              <a:rPr lang="en-US" sz="2800" dirty="0">
                <a:solidFill>
                  <a:srgbClr val="000000"/>
                </a:solidFill>
              </a:rPr>
              <a:t> </a:t>
            </a:r>
            <a:r>
              <a:rPr lang="en-US" sz="2800" dirty="0" err="1">
                <a:solidFill>
                  <a:srgbClr val="000000"/>
                </a:solidFill>
              </a:rPr>
              <a:t>ongli</a:t>
            </a:r>
            <a:r>
              <a:rPr lang="en-US" sz="2800" dirty="0">
                <a:solidFill>
                  <a:srgbClr val="000000"/>
                </a:solidFill>
              </a:rPr>
              <a:t/>
            </a:r>
            <a:br>
              <a:rPr lang="en-US" sz="2800" dirty="0">
                <a:solidFill>
                  <a:srgbClr val="000000"/>
                </a:solidFill>
              </a:rPr>
            </a:br>
            <a:r>
              <a:rPr lang="en-US" sz="2800" dirty="0" err="1">
                <a:solidFill>
                  <a:srgbClr val="000000"/>
                </a:solidFill>
              </a:rPr>
              <a:t>o'zlashtirish</a:t>
            </a:r>
            <a:r>
              <a:rPr lang="en-US" sz="2800" dirty="0">
                <a:solidFill>
                  <a:srgbClr val="000000"/>
                </a:solidFill>
              </a:rPr>
              <a:t>. </a:t>
            </a:r>
            <a:r>
              <a:rPr lang="en-US" sz="2800" dirty="0" err="1" smtClean="0">
                <a:solidFill>
                  <a:srgbClr val="000000"/>
                </a:solidFill>
              </a:rPr>
              <a:t>Mustahkamlash</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qo'llash</a:t>
            </a:r>
            <a:r>
              <a:rPr lang="en-US" sz="2800" dirty="0">
                <a:solidFill>
                  <a:srgbClr val="000000"/>
                </a:solidFill>
              </a:rPr>
              <a:t> </a:t>
            </a:r>
            <a:r>
              <a:rPr lang="en-US" sz="2800" dirty="0" err="1">
                <a:solidFill>
                  <a:srgbClr val="000000"/>
                </a:solidFill>
              </a:rPr>
              <a:t>metod</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usullarini</a:t>
            </a:r>
            <a:r>
              <a:rPr lang="en-US" sz="2800" dirty="0" smtClean="0">
                <a:solidFill>
                  <a:srgbClr val="000000"/>
                </a:solidFill>
              </a:rPr>
              <a:t> </a:t>
            </a:r>
            <a:r>
              <a:rPr lang="en-US" sz="2800" dirty="0" err="1">
                <a:solidFill>
                  <a:srgbClr val="000000"/>
                </a:solidFill>
              </a:rPr>
              <a:t>o'rgatadi</a:t>
            </a:r>
            <a:r>
              <a:rPr lang="en-US" sz="2800" dirty="0">
                <a:solidFill>
                  <a:srgbClr val="000000"/>
                </a:solidFill>
              </a:rPr>
              <a:t>. </a:t>
            </a:r>
            <a:r>
              <a:rPr lang="en-US" sz="2800" dirty="0" err="1" smtClean="0">
                <a:solidFill>
                  <a:srgbClr val="000000"/>
                </a:solidFill>
              </a:rPr>
              <a:t>bilim</a:t>
            </a:r>
            <a:r>
              <a:rPr lang="en-US" sz="2800" dirty="0" smtClean="0">
                <a:solidFill>
                  <a:srgbClr val="000000"/>
                </a:solidFill>
              </a:rPr>
              <a:t>. </a:t>
            </a:r>
            <a:r>
              <a:rPr lang="en-US" sz="2800" dirty="0" err="1" smtClean="0">
                <a:solidFill>
                  <a:srgbClr val="000000"/>
                </a:solidFill>
              </a:rPr>
              <a:t>ko'nikma</a:t>
            </a:r>
            <a:r>
              <a:rPr lang="en-US" sz="2800" dirty="0">
                <a:solidFill>
                  <a:srgbClr val="000000"/>
                </a:solidFill>
              </a:rPr>
              <a:t>, </a:t>
            </a:r>
            <a:r>
              <a:rPr lang="en-US" sz="2800" dirty="0" err="1">
                <a:solidFill>
                  <a:srgbClr val="000000"/>
                </a:solidFill>
              </a:rPr>
              <a:t>malaka</a:t>
            </a:r>
            <a:r>
              <a:rPr lang="en-US" sz="2800" dirty="0">
                <a:solidFill>
                  <a:srgbClr val="000000"/>
                </a:solidFill>
              </a:rPr>
              <a:t> </a:t>
            </a:r>
            <a:r>
              <a:rPr lang="en-US" sz="2800" dirty="0" err="1">
                <a:solidFill>
                  <a:srgbClr val="000000"/>
                </a:solidFill>
              </a:rPr>
              <a:t>sifatini</a:t>
            </a:r>
            <a:r>
              <a:rPr lang="en-US" sz="2800" dirty="0">
                <a:solidFill>
                  <a:srgbClr val="000000"/>
                </a:solidFill>
              </a:rPr>
              <a:t> </a:t>
            </a:r>
            <a:r>
              <a:rPr lang="en-US" sz="2800" dirty="0" err="1">
                <a:solidFill>
                  <a:srgbClr val="000000"/>
                </a:solidFill>
              </a:rPr>
              <a:t>teksliiradi</a:t>
            </a:r>
            <a:r>
              <a:rPr lang="en-US" sz="2800" dirty="0">
                <a:solidFill>
                  <a:srgbClr val="000000"/>
                </a:solidFill>
              </a:rPr>
              <a:t>. U </a:t>
            </a:r>
            <a:r>
              <a:rPr lang="en-US" sz="2800" dirty="0" err="1">
                <a:solidFill>
                  <a:srgbClr val="000000"/>
                </a:solidFill>
              </a:rPr>
              <a:t>hamisha</a:t>
            </a:r>
            <a:r>
              <a:rPr lang="en-US" sz="2800" dirty="0">
                <a:solidFill>
                  <a:srgbClr val="000000"/>
                </a:solidFill>
              </a:rPr>
              <a:t> </a:t>
            </a:r>
            <a:r>
              <a:rPr lang="en-US" sz="2800" dirty="0" err="1">
                <a:solidFill>
                  <a:srgbClr val="000000"/>
                </a:solidFill>
              </a:rPr>
              <a:t>o'quvchilarni</a:t>
            </a:r>
            <a:r>
              <a:rPr lang="en-US" sz="2800" dirty="0">
                <a:solidFill>
                  <a:srgbClr val="000000"/>
                </a:solidFill>
              </a:rPr>
              <a:t> </a:t>
            </a:r>
            <a:r>
              <a:rPr lang="en-US" sz="2800" dirty="0" err="1" smtClean="0">
                <a:solidFill>
                  <a:srgbClr val="000000"/>
                </a:solidFill>
              </a:rPr>
              <a:t>bilish</a:t>
            </a:r>
            <a:r>
              <a:rPr lang="en-US" sz="2800" dirty="0">
                <a:solidFill>
                  <a:srgbClr val="000000"/>
                </a:solidFill>
              </a:rPr>
              <a:t> </a:t>
            </a:r>
            <a:r>
              <a:rPr lang="en-US" sz="2800" dirty="0" err="1" smtClean="0">
                <a:solidFill>
                  <a:srgbClr val="000000"/>
                </a:solidFill>
              </a:rPr>
              <a:t>qobiliyatlarini</a:t>
            </a:r>
            <a:r>
              <a:rPr lang="en-US" sz="2800" dirty="0">
                <a:solidFill>
                  <a:srgbClr val="000000"/>
                </a:solidFill>
              </a:rPr>
              <a:t> </a:t>
            </a:r>
            <a:r>
              <a:rPr lang="en-US" sz="2800" dirty="0" err="1" smtClean="0">
                <a:solidFill>
                  <a:srgbClr val="000000"/>
                </a:solidFill>
              </a:rPr>
              <a:t>rivojlantirish</a:t>
            </a:r>
            <a:r>
              <a:rPr lang="en-US" sz="2800" dirty="0" smtClean="0">
                <a:solidFill>
                  <a:srgbClr val="000000"/>
                </a:solidFill>
              </a:rPr>
              <a:t> </a:t>
            </a:r>
            <a:r>
              <a:rPr lang="en-US" sz="2800" dirty="0" err="1">
                <a:solidFill>
                  <a:srgbClr val="000000"/>
                </a:solidFill>
              </a:rPr>
              <a:t>uchun</a:t>
            </a:r>
            <a:r>
              <a:rPr lang="en-US" sz="2800" dirty="0">
                <a:solidFill>
                  <a:srgbClr val="000000"/>
                </a:solidFill>
              </a:rPr>
              <a:t> </a:t>
            </a:r>
            <a:r>
              <a:rPr lang="en-US" sz="2800" dirty="0" err="1">
                <a:solidFill>
                  <a:srgbClr val="000000"/>
                </a:solidFill>
              </a:rPr>
              <a:t>qayg'uradi</a:t>
            </a:r>
            <a:r>
              <a:rPr lang="en-US" sz="2800" dirty="0">
                <a:solidFill>
                  <a:srgbClr val="000000"/>
                </a:solidFill>
              </a:rPr>
              <a:t>.≫ (B. P. </a:t>
            </a:r>
            <a:r>
              <a:rPr lang="en-US" sz="2800" dirty="0" err="1">
                <a:solidFill>
                  <a:srgbClr val="000000"/>
                </a:solidFill>
              </a:rPr>
              <a:t>Yesipov</a:t>
            </a:r>
            <a:r>
              <a:rPr lang="en-US" sz="2800" dirty="0" smtClean="0">
                <a:solidFill>
                  <a:srgbClr val="000000"/>
                </a:solidFill>
              </a:rPr>
              <a:t>).</a:t>
            </a:r>
            <a:br>
              <a:rPr lang="en-US" sz="2800" dirty="0" smtClean="0">
                <a:solidFill>
                  <a:srgbClr val="000000"/>
                </a:solidFill>
              </a:rPr>
            </a:br>
            <a:r>
              <a:rPr lang="en-US" sz="2800" dirty="0" smtClean="0">
                <a:solidFill>
                  <a:srgbClr val="000000"/>
                </a:solidFill>
              </a:rPr>
              <a:t/>
            </a:r>
            <a:br>
              <a:rPr lang="en-US" sz="2800" dirty="0" smtClean="0">
                <a:solidFill>
                  <a:srgbClr val="000000"/>
                </a:solidFill>
              </a:rPr>
            </a:b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deganda</a:t>
            </a:r>
            <a:r>
              <a:rPr lang="en-US" sz="2800" dirty="0" smtClean="0">
                <a:solidFill>
                  <a:srgbClr val="000000"/>
                </a:solidFill>
              </a:rPr>
              <a:t> </a:t>
            </a:r>
            <a:r>
              <a:rPr lang="en-US" sz="2800" dirty="0">
                <a:solidFill>
                  <a:srgbClr val="000000"/>
                </a:solidFill>
              </a:rPr>
              <a:t>biz </a:t>
            </a:r>
            <a:r>
              <a:rPr lang="en-US" sz="2800" dirty="0" err="1">
                <a:solidFill>
                  <a:srgbClr val="000000"/>
                </a:solidFill>
              </a:rPr>
              <a:t>o'qituvcliilarni</a:t>
            </a:r>
            <a:r>
              <a:rPr lang="en-US" sz="2800" dirty="0">
                <a:solidFill>
                  <a:srgbClr val="000000"/>
                </a:solidFill>
              </a:rPr>
              <a:t> </a:t>
            </a:r>
            <a:r>
              <a:rPr lang="en-US" sz="2800" dirty="0" err="1">
                <a:solidFill>
                  <a:srgbClr val="000000"/>
                </a:solidFill>
              </a:rPr>
              <a:t>o'quvchilar</a:t>
            </a:r>
            <a:r>
              <a:rPr lang="en-US" sz="2800" dirty="0">
                <a:solidFill>
                  <a:srgbClr val="000000"/>
                </a:solidFill>
              </a:rPr>
              <a:t> </a:t>
            </a:r>
            <a:r>
              <a:rPr lang="en-US" sz="2800" dirty="0" err="1" smtClean="0">
                <a:solidFill>
                  <a:srgbClr val="000000"/>
                </a:solidFill>
              </a:rPr>
              <a:t>bilan</a:t>
            </a:r>
            <a:r>
              <a:rPr lang="en-US" sz="2800" dirty="0">
                <a:solidFill>
                  <a:srgbClr val="000000"/>
                </a:solidFill>
              </a:rPr>
              <a:t> </a:t>
            </a:r>
            <a:r>
              <a:rPr lang="en-US" sz="2800" dirty="0" err="1" smtClean="0">
                <a:solidFill>
                  <a:srgbClr val="000000"/>
                </a:solidFill>
              </a:rPr>
              <a:t>bilimlarini</a:t>
            </a:r>
            <a:r>
              <a:rPr lang="en-US" sz="2800" dirty="0">
                <a:solidFill>
                  <a:srgbClr val="000000"/>
                </a:solidFill>
              </a:rPr>
              <a:t> </a:t>
            </a:r>
            <a:r>
              <a:rPr lang="en-US" sz="2800" dirty="0" err="1" smtClean="0">
                <a:solidFill>
                  <a:srgbClr val="000000"/>
                </a:solidFill>
              </a:rPr>
              <a:t>mustahkamlash</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o'zgartirishga</a:t>
            </a:r>
            <a:r>
              <a:rPr lang="en-US" sz="2800" dirty="0">
                <a:solidFill>
                  <a:srgbClr val="000000"/>
                </a:solidFill>
              </a:rPr>
              <a:t> </a:t>
            </a:r>
            <a:r>
              <a:rPr lang="en-US" sz="2800" dirty="0" err="1" smtClean="0">
                <a:solidFill>
                  <a:srgbClr val="000000"/>
                </a:solidFill>
              </a:rPr>
              <a:t>asoslangan</a:t>
            </a:r>
            <a:r>
              <a:rPr lang="en-US" sz="2800" dirty="0">
                <a:solidFill>
                  <a:srgbClr val="000000"/>
                </a:solidFill>
              </a:rPr>
              <a:t> </a:t>
            </a:r>
            <a:r>
              <a:rPr lang="en-US" sz="2800" dirty="0" err="1" smtClean="0">
                <a:solidFill>
                  <a:srgbClr val="000000"/>
                </a:solidFill>
              </a:rPr>
              <a:t>tizimli</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rejali</a:t>
            </a:r>
            <a:r>
              <a:rPr lang="en-US" sz="2800" dirty="0">
                <a:solidFill>
                  <a:srgbClr val="000000"/>
                </a:solidFill>
              </a:rPr>
              <a:t> </a:t>
            </a:r>
            <a:r>
              <a:rPr lang="en-US" sz="2800" dirty="0" err="1" smtClean="0">
                <a:solidFill>
                  <a:srgbClr val="000000"/>
                </a:solidFill>
              </a:rPr>
              <a:t>ishlarini</a:t>
            </a:r>
            <a:r>
              <a:rPr lang="en-US" sz="2800" dirty="0">
                <a:solidFill>
                  <a:srgbClr val="000000"/>
                </a:solidFill>
              </a:rPr>
              <a:t> </a:t>
            </a:r>
            <a:r>
              <a:rPr lang="en-US" sz="2800" dirty="0" err="1" smtClean="0">
                <a:solidFill>
                  <a:srgbClr val="000000"/>
                </a:solidFill>
              </a:rPr>
              <a:t>tushunamiz</a:t>
            </a:r>
            <a:r>
              <a:rPr lang="en-US" sz="2800" dirty="0">
                <a:solidFill>
                  <a:srgbClr val="000000"/>
                </a:solidFill>
              </a:rPr>
              <a:t>.≫ (V. </a:t>
            </a:r>
            <a:r>
              <a:rPr lang="en-US" sz="2800" dirty="0" err="1">
                <a:solidFill>
                  <a:srgbClr val="000000"/>
                </a:solidFill>
              </a:rPr>
              <a:t>Okon</a:t>
            </a:r>
            <a:r>
              <a:rPr lang="en-US" sz="28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4176790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97152"/>
            <a:ext cx="8305800" cy="1143000"/>
          </a:xfrm>
        </p:spPr>
        <p:txBody>
          <a:bodyPr>
            <a:noAutofit/>
          </a:bodyPr>
          <a:lstStyle/>
          <a:p>
            <a:pPr algn="just"/>
            <a:r>
              <a:rPr lang="pt-BR" sz="3200" i="1" dirty="0" smtClean="0">
                <a:solidFill>
                  <a:srgbClr val="000000"/>
                </a:solidFill>
              </a:rPr>
              <a:t>Ta’lim jarayoniga </a:t>
            </a:r>
            <a:r>
              <a:rPr lang="pt-BR" sz="3200" i="1" dirty="0">
                <a:solidFill>
                  <a:srgbClr val="000000"/>
                </a:solidFill>
              </a:rPr>
              <a:t>mutaxassislar turlicha </a:t>
            </a:r>
            <a:r>
              <a:rPr lang="pt-BR" sz="3200" i="1" dirty="0" smtClean="0">
                <a:solidFill>
                  <a:srgbClr val="000000"/>
                </a:solidFill>
              </a:rPr>
              <a:t>ta’rif beradilar</a:t>
            </a:r>
            <a:r>
              <a:rPr lang="pt-BR" sz="3200" i="1" dirty="0">
                <a:solidFill>
                  <a:srgbClr val="000000"/>
                </a:solidFill>
              </a:rPr>
              <a:t>.</a:t>
            </a:r>
            <a:r>
              <a:rPr lang="pt-BR" sz="3200" dirty="0">
                <a:solidFill>
                  <a:srgbClr val="000000"/>
                </a:solidFill>
              </a:rPr>
              <a:t/>
            </a:r>
            <a:br>
              <a:rPr lang="pt-BR" sz="3200" dirty="0">
                <a:solidFill>
                  <a:srgbClr val="000000"/>
                </a:solidFill>
              </a:rPr>
            </a:br>
            <a:r>
              <a:rPr lang="en-US" sz="3200" dirty="0" smtClean="0">
                <a:solidFill>
                  <a:srgbClr val="000000"/>
                </a:solidFill>
              </a:rPr>
              <a:t>“</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a:t>
            </a:r>
            <a:r>
              <a:rPr lang="en-US" sz="3200" dirty="0" smtClean="0">
                <a:solidFill>
                  <a:srgbClr val="000000"/>
                </a:solidFill>
              </a:rPr>
              <a:t> </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dirty="0" err="1" smtClean="0">
                <a:solidFill>
                  <a:srgbClr val="000000"/>
                </a:solidFill>
              </a:rPr>
              <a:t>o'quvchini</a:t>
            </a:r>
            <a:r>
              <a:rPr lang="en-US" sz="3200" dirty="0" smtClean="0">
                <a:solidFill>
                  <a:srgbClr val="000000"/>
                </a:solidFill>
              </a:rPr>
              <a:t> </a:t>
            </a:r>
            <a:r>
              <a:rPr lang="en-US" sz="3200" dirty="0" err="1" smtClean="0">
                <a:solidFill>
                  <a:srgbClr val="000000"/>
                </a:solidFill>
              </a:rPr>
              <a:t>o'qituvchi</a:t>
            </a:r>
            <a:r>
              <a:rPr lang="en-US" sz="3200" dirty="0">
                <a:solidFill>
                  <a:srgbClr val="000000"/>
                </a:solidFill>
              </a:rPr>
              <a:t> </a:t>
            </a:r>
            <a:r>
              <a:rPr lang="en-US" sz="3200" dirty="0" err="1" smtClean="0">
                <a:solidFill>
                  <a:srgbClr val="000000"/>
                </a:solidFill>
              </a:rPr>
              <a:t>rahbarligida</a:t>
            </a:r>
            <a:r>
              <a:rPr lang="en-US" sz="3200" dirty="0" smtClean="0">
                <a:solidFill>
                  <a:srgbClr val="000000"/>
                </a:solidFill>
              </a:rPr>
              <a:t> </a:t>
            </a:r>
            <a:r>
              <a:rPr lang="en-US" sz="3200" dirty="0" err="1" smtClean="0">
                <a:solidFill>
                  <a:srgbClr val="000000"/>
                </a:solidFill>
              </a:rPr>
              <a:t>bilimlarni</a:t>
            </a:r>
            <a:r>
              <a:rPr lang="en-US" sz="3200" dirty="0">
                <a:solidFill>
                  <a:srgbClr val="000000"/>
                </a:solidFill>
              </a:rPr>
              <a:t> </a:t>
            </a:r>
            <a:r>
              <a:rPr lang="en-US" sz="3200" dirty="0" err="1" smtClean="0">
                <a:solidFill>
                  <a:srgbClr val="000000"/>
                </a:solidFill>
              </a:rPr>
              <a:t>o'zlashtirish</a:t>
            </a:r>
            <a:r>
              <a:rPr lang="en-US" sz="3200" dirty="0" smtClean="0">
                <a:solidFill>
                  <a:srgbClr val="000000"/>
                </a:solidFill>
              </a:rPr>
              <a:t> </a:t>
            </a:r>
            <a:r>
              <a:rPr lang="en-US" sz="3200" dirty="0" err="1" smtClean="0">
                <a:solidFill>
                  <a:srgbClr val="000000"/>
                </a:solidFill>
              </a:rPr>
              <a:t>yo’lidagi</a:t>
            </a:r>
            <a:r>
              <a:rPr lang="en-US" sz="3200" dirty="0" smtClean="0">
                <a:solidFill>
                  <a:srgbClr val="000000"/>
                </a:solidFill>
              </a:rPr>
              <a:t> </a:t>
            </a:r>
            <a:r>
              <a:rPr lang="en-US" sz="3200" dirty="0" err="1" smtClean="0">
                <a:solidFill>
                  <a:srgbClr val="000000"/>
                </a:solidFill>
              </a:rPr>
              <a:t>harakat</a:t>
            </a:r>
            <a:r>
              <a:rPr lang="en-US" sz="3200" dirty="0" smtClean="0">
                <a:solidFill>
                  <a:srgbClr val="000000"/>
                </a:solidFill>
              </a:rPr>
              <a:t>” </a:t>
            </a:r>
            <a:r>
              <a:rPr lang="en-US" sz="3200" b="1" dirty="0" smtClean="0">
                <a:solidFill>
                  <a:srgbClr val="000000"/>
                </a:solidFill>
              </a:rPr>
              <a:t>(</a:t>
            </a:r>
            <a:r>
              <a:rPr lang="en-US" sz="3200" b="1" dirty="0" err="1" smtClean="0">
                <a:solidFill>
                  <a:srgbClr val="000000"/>
                </a:solidFill>
              </a:rPr>
              <a:t>N.V.Savin</a:t>
            </a:r>
            <a:r>
              <a:rPr lang="en-US" sz="3200" b="1" dirty="0" smtClean="0">
                <a:solidFill>
                  <a:srgbClr val="000000"/>
                </a:solidFill>
              </a:rPr>
              <a:t>)</a:t>
            </a:r>
            <a:r>
              <a:rPr lang="en-US" sz="3200" b="1" dirty="0">
                <a:solidFill>
                  <a:srgbClr val="000000"/>
                </a:solidFill>
              </a:rPr>
              <a:t/>
            </a:r>
            <a:br>
              <a:rPr lang="en-US" sz="3200" b="1" dirty="0">
                <a:solidFill>
                  <a:srgbClr val="000000"/>
                </a:solidFill>
              </a:rPr>
            </a:br>
            <a:r>
              <a:rPr lang="en-US" sz="3200" dirty="0" smtClean="0">
                <a:solidFill>
                  <a:srgbClr val="000000"/>
                </a:solidFill>
              </a:rPr>
              <a:t>“</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a:t>
            </a:r>
            <a:r>
              <a:rPr lang="en-US" sz="3200" dirty="0" smtClean="0">
                <a:solidFill>
                  <a:srgbClr val="000000"/>
                </a:solidFill>
              </a:rPr>
              <a:t> </a:t>
            </a:r>
            <a:r>
              <a:rPr lang="en-US" sz="3200" dirty="0">
                <a:solidFill>
                  <a:srgbClr val="000000"/>
                </a:solidFill>
              </a:rPr>
              <a:t>—</a:t>
            </a:r>
            <a:r>
              <a:rPr lang="en-US" sz="3200" dirty="0" smtClean="0">
                <a:solidFill>
                  <a:srgbClr val="000000"/>
                </a:solidFill>
              </a:rPr>
              <a:t> </a:t>
            </a:r>
            <a:r>
              <a:rPr lang="en-US" sz="3200" dirty="0" err="1">
                <a:solidFill>
                  <a:srgbClr val="000000"/>
                </a:solidFill>
              </a:rPr>
              <a:t>o'quvchilarni</a:t>
            </a:r>
            <a:r>
              <a:rPr lang="en-US" sz="3200" dirty="0">
                <a:solidFill>
                  <a:srgbClr val="000000"/>
                </a:solidFill>
              </a:rPr>
              <a:t> </a:t>
            </a:r>
            <a:r>
              <a:rPr lang="en-US" sz="3200" dirty="0" err="1" smtClean="0">
                <a:solidFill>
                  <a:srgbClr val="000000"/>
                </a:solidFill>
              </a:rPr>
              <a:t>bilim</a:t>
            </a:r>
            <a:r>
              <a:rPr lang="en-US" sz="3200" dirty="0" smtClean="0">
                <a:solidFill>
                  <a:srgbClr val="000000"/>
                </a:solidFill>
              </a:rPr>
              <a:t>, </a:t>
            </a:r>
            <a:r>
              <a:rPr lang="en-US" sz="3200" dirty="0" err="1" smtClean="0">
                <a:solidFill>
                  <a:srgbClr val="000000"/>
                </a:solidFill>
              </a:rPr>
              <a:t>ko'nikma</a:t>
            </a:r>
            <a:r>
              <a:rPr lang="en-US" sz="3200" dirty="0">
                <a:solidFill>
                  <a:srgbClr val="000000"/>
                </a:solidFill>
              </a:rPr>
              <a:t>, </a:t>
            </a:r>
            <a:r>
              <a:rPr lang="en-US" sz="3200" dirty="0" err="1">
                <a:solidFill>
                  <a:srgbClr val="000000"/>
                </a:solidFill>
              </a:rPr>
              <a:t>malakalar</a:t>
            </a:r>
            <a:r>
              <a:rPr lang="en-US" sz="3200" dirty="0">
                <a:solidFill>
                  <a:srgbClr val="000000"/>
                </a:solidFill>
              </a:rPr>
              <a:t> </a:t>
            </a:r>
            <a:r>
              <a:rPr lang="en-US" sz="3200" dirty="0" err="1" smtClean="0">
                <a:solidFill>
                  <a:srgbClr val="000000"/>
                </a:solidFill>
              </a:rPr>
              <a:t>bilan</a:t>
            </a:r>
            <a:r>
              <a:rPr lang="en-US" sz="3200" dirty="0">
                <a:solidFill>
                  <a:srgbClr val="000000"/>
                </a:solidFill>
              </a:rPr>
              <a:t> </a:t>
            </a:r>
            <a:r>
              <a:rPr lang="en-US" sz="3200" dirty="0" err="1" smtClean="0">
                <a:solidFill>
                  <a:srgbClr val="000000"/>
                </a:solidFill>
              </a:rPr>
              <a:t>qurollantirish</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ularni</a:t>
            </a:r>
            <a:r>
              <a:rPr lang="en-US" sz="3200" dirty="0">
                <a:solidFill>
                  <a:srgbClr val="000000"/>
                </a:solidFill>
              </a:rPr>
              <a:t> </a:t>
            </a:r>
            <a:r>
              <a:rPr lang="en-US" sz="3200" dirty="0" err="1" smtClean="0">
                <a:solidFill>
                  <a:srgbClr val="000000"/>
                </a:solidFill>
              </a:rPr>
              <a:t>rivojlantirish</a:t>
            </a:r>
            <a:r>
              <a:rPr lang="en-US" sz="3200" dirty="0" smtClean="0">
                <a:solidFill>
                  <a:srgbClr val="000000"/>
                </a:solidFill>
              </a:rPr>
              <a:t> </a:t>
            </a:r>
            <a:r>
              <a:rPr lang="en-US" sz="3200" dirty="0" err="1">
                <a:solidFill>
                  <a:srgbClr val="000000"/>
                </a:solidFill>
              </a:rPr>
              <a:t>hamda</a:t>
            </a:r>
            <a:r>
              <a:rPr lang="en-US" sz="3200" dirty="0">
                <a:solidFill>
                  <a:srgbClr val="000000"/>
                </a:solidFill>
              </a:rPr>
              <a:t> </a:t>
            </a:r>
            <a:r>
              <a:rPr lang="en-US" sz="3200" dirty="0" err="1">
                <a:solidFill>
                  <a:srgbClr val="000000"/>
                </a:solidFill>
              </a:rPr>
              <a:t>tarbiyalash</a:t>
            </a:r>
            <a:r>
              <a:rPr lang="en-US" sz="3200" dirty="0">
                <a:solidFill>
                  <a:srgbClr val="000000"/>
                </a:solidFill>
              </a:rPr>
              <a:t> </a:t>
            </a:r>
            <a:r>
              <a:rPr lang="en-US" sz="3200" dirty="0" err="1" smtClean="0">
                <a:solidFill>
                  <a:srgbClr val="000000"/>
                </a:solidFill>
              </a:rPr>
              <a:t>maqsadiga</a:t>
            </a:r>
            <a:r>
              <a:rPr lang="en-US" sz="3200" dirty="0">
                <a:solidFill>
                  <a:srgbClr val="000000"/>
                </a:solidFill>
              </a:rPr>
              <a:t> </a:t>
            </a:r>
            <a:r>
              <a:rPr lang="en-US" sz="3200" dirty="0" err="1" smtClean="0">
                <a:solidFill>
                  <a:srgbClr val="000000"/>
                </a:solidFill>
              </a:rPr>
              <a:t>yo'naltirilgan</a:t>
            </a:r>
            <a:r>
              <a:rPr lang="en-US" sz="3200" dirty="0" smtClean="0">
                <a:solidFill>
                  <a:srgbClr val="000000"/>
                </a:solidFill>
              </a:rPr>
              <a:t> </a:t>
            </a:r>
            <a:r>
              <a:rPr lang="en-US" sz="3200" dirty="0" err="1">
                <a:solidFill>
                  <a:srgbClr val="000000"/>
                </a:solidFill>
              </a:rPr>
              <a:t>o'qituvchi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o'quvchi</a:t>
            </a:r>
            <a:r>
              <a:rPr lang="en-US" sz="3200" dirty="0">
                <a:solidFill>
                  <a:srgbClr val="000000"/>
                </a:solidFill>
              </a:rPr>
              <a:t> </a:t>
            </a:r>
            <a:r>
              <a:rPr lang="en-US" sz="3200" dirty="0" err="1" smtClean="0">
                <a:solidFill>
                  <a:srgbClr val="000000"/>
                </a:solidFill>
              </a:rPr>
              <a:t>faoliyatining</a:t>
            </a:r>
            <a:r>
              <a:rPr lang="en-US" sz="3200" dirty="0">
                <a:solidFill>
                  <a:srgbClr val="000000"/>
                </a:solidFill>
              </a:rPr>
              <a:t> </a:t>
            </a:r>
            <a:r>
              <a:rPr lang="en-US" sz="3200" dirty="0" err="1" smtClean="0">
                <a:solidFill>
                  <a:srgbClr val="000000"/>
                </a:solidFill>
              </a:rPr>
              <a:t>birligini</a:t>
            </a:r>
            <a:r>
              <a:rPr lang="en-US" sz="3200" dirty="0" smtClean="0">
                <a:solidFill>
                  <a:srgbClr val="000000"/>
                </a:solidFill>
              </a:rPr>
              <a:t> </a:t>
            </a:r>
            <a:r>
              <a:rPr lang="en-US" sz="3200" dirty="0" err="1" smtClean="0">
                <a:solidFill>
                  <a:srgbClr val="000000"/>
                </a:solidFill>
              </a:rPr>
              <a:t>ifodalaydi</a:t>
            </a:r>
            <a:r>
              <a:rPr lang="en-US" sz="3200" dirty="0" smtClean="0">
                <a:solidFill>
                  <a:srgbClr val="000000"/>
                </a:solidFill>
              </a:rPr>
              <a:t>”  			</a:t>
            </a:r>
            <a:r>
              <a:rPr lang="en-US" sz="3200" b="1" dirty="0" smtClean="0">
                <a:solidFill>
                  <a:srgbClr val="000000"/>
                </a:solidFill>
              </a:rPr>
              <a:t>    (</a:t>
            </a:r>
            <a:r>
              <a:rPr lang="en-US" sz="3200" b="1" dirty="0">
                <a:solidFill>
                  <a:srgbClr val="000000"/>
                </a:solidFill>
              </a:rPr>
              <a:t>G. </a:t>
            </a:r>
            <a:r>
              <a:rPr lang="en-US" sz="3200" b="1" dirty="0" smtClean="0">
                <a:solidFill>
                  <a:srgbClr val="000000"/>
                </a:solidFill>
              </a:rPr>
              <a:t>I. </a:t>
            </a:r>
            <a:r>
              <a:rPr lang="en-US" sz="3200" b="1" dirty="0" err="1" smtClean="0">
                <a:solidFill>
                  <a:srgbClr val="000000"/>
                </a:solidFill>
              </a:rPr>
              <a:t>Shukina</a:t>
            </a:r>
            <a:r>
              <a:rPr lang="en-US" sz="3200" b="1" dirty="0" smtClean="0">
                <a:solidFill>
                  <a:srgbClr val="000000"/>
                </a:solidFill>
              </a:rPr>
              <a:t>)</a:t>
            </a:r>
            <a:endParaRPr lang="ru-RU" sz="3200" b="1" dirty="0">
              <a:solidFill>
                <a:srgbClr val="000000"/>
              </a:solidFill>
            </a:endParaRPr>
          </a:p>
        </p:txBody>
      </p:sp>
    </p:spTree>
    <p:extLst>
      <p:ext uri="{BB962C8B-B14F-4D97-AF65-F5344CB8AC3E}">
        <p14:creationId xmlns:p14="http://schemas.microsoft.com/office/powerpoint/2010/main" val="10079236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9925" y="260648"/>
            <a:ext cx="8305800" cy="1143000"/>
          </a:xfrm>
        </p:spPr>
        <p:txBody>
          <a:bodyPr>
            <a:noAutofit/>
          </a:bodyPr>
          <a:lstStyle/>
          <a:p>
            <a:r>
              <a:rPr lang="en-US" sz="3600" dirty="0"/>
              <a:t>3. </a:t>
            </a:r>
            <a:r>
              <a:rPr lang="en-US" sz="3600" dirty="0" err="1"/>
              <a:t>Ta’lim</a:t>
            </a:r>
            <a:r>
              <a:rPr lang="en-US" sz="3600" dirty="0"/>
              <a:t> </a:t>
            </a:r>
            <a:r>
              <a:rPr lang="en-US" sz="3600" dirty="0" err="1"/>
              <a:t>jarayonining</a:t>
            </a:r>
            <a:r>
              <a:rPr lang="en-US" sz="3600" dirty="0"/>
              <a:t> </a:t>
            </a:r>
            <a:r>
              <a:rPr lang="en-US" sz="3600" dirty="0" err="1"/>
              <a:t>gneseologik</a:t>
            </a:r>
            <a:r>
              <a:rPr lang="en-US" sz="3600" dirty="0"/>
              <a:t> </a:t>
            </a:r>
            <a:r>
              <a:rPr lang="en-US" sz="3600" dirty="0" err="1" smtClean="0"/>
              <a:t>asoslari</a:t>
            </a:r>
            <a:endParaRPr lang="ru-RU" sz="3200" dirty="0"/>
          </a:p>
        </p:txBody>
      </p:sp>
      <p:sp>
        <p:nvSpPr>
          <p:cNvPr id="3" name="Заголовок 1"/>
          <p:cNvSpPr txBox="1">
            <a:spLocks/>
          </p:cNvSpPr>
          <p:nvPr/>
        </p:nvSpPr>
        <p:spPr>
          <a:xfrm>
            <a:off x="409925" y="4437112"/>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Har</a:t>
            </a:r>
            <a:r>
              <a:rPr lang="en-US" sz="3200" dirty="0">
                <a:solidFill>
                  <a:srgbClr val="000000"/>
                </a:solidFill>
              </a:rPr>
              <a:t> </a:t>
            </a:r>
            <a:r>
              <a:rPr lang="en-US" sz="3200" dirty="0" err="1">
                <a:solidFill>
                  <a:srgbClr val="000000"/>
                </a:solidFill>
              </a:rPr>
              <a:t>qanday</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jarayonining</a:t>
            </a:r>
            <a:r>
              <a:rPr lang="en-US" sz="3200" dirty="0" smtClean="0">
                <a:solidFill>
                  <a:srgbClr val="000000"/>
                </a:solidFill>
              </a:rPr>
              <a:t> </a:t>
            </a:r>
            <a:r>
              <a:rPr lang="en-US" sz="3200" dirty="0" err="1" smtClean="0">
                <a:solidFill>
                  <a:srgbClr val="000000"/>
                </a:solidFill>
              </a:rPr>
              <a:t>metodolik</a:t>
            </a:r>
            <a:r>
              <a:rPr lang="en-US" sz="3200" dirty="0">
                <a:solidFill>
                  <a:srgbClr val="000000"/>
                </a:solidFill>
              </a:rPr>
              <a:t> </a:t>
            </a:r>
            <a:r>
              <a:rPr lang="en-US" sz="3200" dirty="0" err="1" smtClean="0">
                <a:solidFill>
                  <a:srgbClr val="000000"/>
                </a:solidFill>
              </a:rPr>
              <a:t>asosini</a:t>
            </a:r>
            <a:r>
              <a:rPr lang="en-US" sz="3200" dirty="0" smtClean="0">
                <a:solidFill>
                  <a:srgbClr val="000000"/>
                </a:solidFill>
              </a:rPr>
              <a:t> </a:t>
            </a:r>
            <a:r>
              <a:rPr lang="en-US" sz="3200" dirty="0" err="1">
                <a:solidFill>
                  <a:srgbClr val="000000"/>
                </a:solidFill>
              </a:rPr>
              <a:t>bilish</a:t>
            </a:r>
            <a:r>
              <a:rPr lang="en-US" sz="3200" dirty="0">
                <a:solidFill>
                  <a:srgbClr val="000000"/>
                </a:solidFill>
              </a:rPr>
              <a:t> </a:t>
            </a:r>
            <a:r>
              <a:rPr lang="en-US" sz="3200" dirty="0" err="1" smtClean="0">
                <a:solidFill>
                  <a:srgbClr val="000000"/>
                </a:solidFill>
              </a:rPr>
              <a:t>nazariyasi</a:t>
            </a:r>
            <a:r>
              <a:rPr lang="en-US" sz="3200" dirty="0">
                <a:solidFill>
                  <a:srgbClr val="000000"/>
                </a:solidFill>
              </a:rPr>
              <a:t> </a:t>
            </a:r>
            <a:r>
              <a:rPr lang="en-US" sz="3200" dirty="0" err="1" smtClean="0">
                <a:solidFill>
                  <a:srgbClr val="000000"/>
                </a:solidFill>
              </a:rPr>
              <a:t>taslikil</a:t>
            </a:r>
            <a:r>
              <a:rPr lang="en-US" sz="3200" dirty="0" smtClean="0">
                <a:solidFill>
                  <a:srgbClr val="000000"/>
                </a:solidFill>
              </a:rPr>
              <a:t> </a:t>
            </a:r>
            <a:r>
              <a:rPr lang="en-US" sz="3200" dirty="0" err="1">
                <a:solidFill>
                  <a:srgbClr val="000000"/>
                </a:solidFill>
              </a:rPr>
              <a:t>etadi</a:t>
            </a:r>
            <a:r>
              <a:rPr lang="en-US" sz="3200" dirty="0">
                <a:solidFill>
                  <a:srgbClr val="000000"/>
                </a:solidFill>
              </a:rPr>
              <a:t>. </a:t>
            </a:r>
            <a:r>
              <a:rPr lang="en-US" sz="3200" dirty="0" err="1" smtClean="0">
                <a:solidFill>
                  <a:srgbClr val="000000"/>
                </a:solidFill>
              </a:rPr>
              <a:t>An'anaviy</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jarayonining</a:t>
            </a:r>
            <a:r>
              <a:rPr lang="en-US" sz="3200" dirty="0">
                <a:solidFill>
                  <a:srgbClr val="000000"/>
                </a:solidFill>
              </a:rPr>
              <a:t> </a:t>
            </a:r>
            <a:r>
              <a:rPr lang="en-US" sz="3200" dirty="0" err="1">
                <a:solidFill>
                  <a:srgbClr val="000000"/>
                </a:solidFill>
              </a:rPr>
              <a:t>asosi</a:t>
            </a:r>
            <a:r>
              <a:rPr lang="en-US" sz="3200" dirty="0">
                <a:solidFill>
                  <a:srgbClr val="000000"/>
                </a:solidFill>
              </a:rPr>
              <a:t> </a:t>
            </a:r>
            <a:r>
              <a:rPr lang="en-US" sz="3200" dirty="0" err="1">
                <a:solidFill>
                  <a:srgbClr val="000000"/>
                </a:solidFill>
              </a:rPr>
              <a:t>materialistik</a:t>
            </a:r>
            <a:r>
              <a:rPr lang="en-US" sz="3200" dirty="0">
                <a:solidFill>
                  <a:srgbClr val="000000"/>
                </a:solidFill>
              </a:rPr>
              <a:t> </a:t>
            </a:r>
            <a:r>
              <a:rPr lang="en-US" sz="3200" dirty="0" err="1" smtClean="0">
                <a:solidFill>
                  <a:srgbClr val="000000"/>
                </a:solidFill>
              </a:rPr>
              <a:t>bilish</a:t>
            </a:r>
            <a:r>
              <a:rPr lang="en-US" sz="3200" dirty="0">
                <a:solidFill>
                  <a:srgbClr val="000000"/>
                </a:solidFill>
              </a:rPr>
              <a:t> </a:t>
            </a:r>
            <a:r>
              <a:rPr lang="en-US" sz="3200" dirty="0" err="1" smtClean="0">
                <a:solidFill>
                  <a:srgbClr val="000000"/>
                </a:solidFill>
              </a:rPr>
              <a:t>nazariyasi</a:t>
            </a:r>
            <a:r>
              <a:rPr lang="en-US" sz="3200" dirty="0" smtClean="0">
                <a:solidFill>
                  <a:srgbClr val="000000"/>
                </a:solidFill>
              </a:rPr>
              <a:t> </a:t>
            </a:r>
            <a:r>
              <a:rPr lang="en-US" sz="3200" dirty="0" err="1">
                <a:solidFill>
                  <a:srgbClr val="000000"/>
                </a:solidFill>
              </a:rPr>
              <a:t>hisoblanib</a:t>
            </a:r>
            <a:r>
              <a:rPr lang="en-US" sz="3200" dirty="0">
                <a:solidFill>
                  <a:srgbClr val="000000"/>
                </a:solidFill>
              </a:rPr>
              <a:t>, </a:t>
            </a:r>
            <a:r>
              <a:rPr lang="en-US" sz="3200" dirty="0" err="1">
                <a:solidFill>
                  <a:srgbClr val="000000"/>
                </a:solidFill>
              </a:rPr>
              <a:t>obyektiv</a:t>
            </a:r>
            <a:r>
              <a:rPr lang="en-US" sz="3200" dirty="0">
                <a:solidFill>
                  <a:srgbClr val="000000"/>
                </a:solidFill>
              </a:rPr>
              <a:t> </a:t>
            </a:r>
            <a:r>
              <a:rPr lang="en-US" sz="3200" dirty="0" err="1" smtClean="0">
                <a:solidFill>
                  <a:srgbClr val="000000"/>
                </a:solidFill>
              </a:rPr>
              <a:t>borliqni</a:t>
            </a:r>
            <a:r>
              <a:rPr lang="en-US" sz="3200" dirty="0">
                <a:solidFill>
                  <a:srgbClr val="000000"/>
                </a:solidFill>
              </a:rPr>
              <a:t> </a:t>
            </a:r>
            <a:r>
              <a:rPr lang="en-US" sz="3200" dirty="0" err="1" smtClean="0">
                <a:solidFill>
                  <a:srgbClr val="000000"/>
                </a:solidFill>
              </a:rPr>
              <a:t>moddiyligini</a:t>
            </a:r>
            <a:r>
              <a:rPr lang="en-US" sz="3200" dirty="0">
                <a:solidFill>
                  <a:srgbClr val="000000"/>
                </a:solidFill>
              </a:rPr>
              <a:t>, </a:t>
            </a:r>
            <a:r>
              <a:rPr lang="en-US" sz="3200" dirty="0" err="1">
                <a:solidFill>
                  <a:srgbClr val="000000"/>
                </a:solidFill>
              </a:rPr>
              <a:t>uni</a:t>
            </a:r>
            <a:r>
              <a:rPr lang="en-US" sz="3200" dirty="0">
                <a:solidFill>
                  <a:srgbClr val="000000"/>
                </a:solidFill>
              </a:rPr>
              <a:t> </a:t>
            </a:r>
            <a:r>
              <a:rPr lang="en-US" sz="3200" dirty="0" err="1" smtClean="0">
                <a:solidFill>
                  <a:srgbClr val="000000"/>
                </a:solidFill>
              </a:rPr>
              <a:t>o'zlashtirilishini</a:t>
            </a:r>
            <a:r>
              <a:rPr lang="en-US" sz="3200" dirty="0">
                <a:solidFill>
                  <a:srgbClr val="000000"/>
                </a:solidFill>
              </a:rPr>
              <a:t> </a:t>
            </a:r>
            <a:r>
              <a:rPr lang="en-US" sz="3200" dirty="0" err="1" smtClean="0">
                <a:solidFill>
                  <a:srgbClr val="000000"/>
                </a:solidFill>
              </a:rPr>
              <a:t>ifodalab</a:t>
            </a:r>
            <a:r>
              <a:rPr lang="en-US" sz="3200" dirty="0">
                <a:solidFill>
                  <a:srgbClr val="000000"/>
                </a:solidFill>
              </a:rPr>
              <a:t>. </a:t>
            </a:r>
            <a:r>
              <a:rPr lang="en-US" sz="3200" dirty="0" err="1" smtClean="0">
                <a:solidFill>
                  <a:srgbClr val="000000"/>
                </a:solidFill>
              </a:rPr>
              <a:t>Bilish</a:t>
            </a:r>
            <a:r>
              <a:rPr lang="en-US" sz="3200" dirty="0" smtClean="0">
                <a:solidFill>
                  <a:srgbClr val="000000"/>
                </a:solidFill>
              </a:rPr>
              <a:t> </a:t>
            </a:r>
            <a:r>
              <a:rPr lang="en-US" sz="3200" dirty="0" err="1" smtClean="0">
                <a:solidFill>
                  <a:srgbClr val="000000"/>
                </a:solidFill>
              </a:rPr>
              <a:t>jarayonini</a:t>
            </a:r>
            <a:r>
              <a:rPr lang="en-US" sz="3200" dirty="0" smtClean="0">
                <a:solidFill>
                  <a:srgbClr val="000000"/>
                </a:solidFill>
              </a:rPr>
              <a:t> </a:t>
            </a:r>
            <a:r>
              <a:rPr lang="en-US" sz="3200" dirty="0" err="1">
                <a:solidFill>
                  <a:srgbClr val="000000"/>
                </a:solidFill>
              </a:rPr>
              <a:t>mohiyatini</a:t>
            </a:r>
            <a:r>
              <a:rPr lang="en-US" sz="3200" dirty="0">
                <a:solidFill>
                  <a:srgbClr val="000000"/>
                </a:solidFill>
              </a:rPr>
              <a:t> </a:t>
            </a:r>
            <a:r>
              <a:rPr lang="en-US" sz="3200" dirty="0" err="1">
                <a:solidFill>
                  <a:srgbClr val="000000"/>
                </a:solidFill>
              </a:rPr>
              <a:t>ochib</a:t>
            </a:r>
            <a:r>
              <a:rPr lang="en-US" sz="3200" dirty="0">
                <a:solidFill>
                  <a:srgbClr val="000000"/>
                </a:solidFill>
              </a:rPr>
              <a:t> </a:t>
            </a:r>
            <a:r>
              <a:rPr lang="en-US" sz="3200" dirty="0" err="1">
                <a:solidFill>
                  <a:srgbClr val="000000"/>
                </a:solidFill>
              </a:rPr>
              <a:t>beradi</a:t>
            </a:r>
            <a:r>
              <a:rPr lang="en-US" sz="3200" dirty="0">
                <a:solidFill>
                  <a:srgbClr val="000000"/>
                </a:solidFill>
              </a:rPr>
              <a:t>. </a:t>
            </a:r>
            <a:r>
              <a:rPr lang="en-US" sz="3200" dirty="0" err="1" smtClean="0">
                <a:solidFill>
                  <a:srgbClr val="000000"/>
                </a:solidFill>
              </a:rPr>
              <a:t>Materialistik</a:t>
            </a:r>
            <a:r>
              <a:rPr lang="en-US" sz="3200" dirty="0">
                <a:solidFill>
                  <a:srgbClr val="000000"/>
                </a:solidFill>
              </a:rPr>
              <a:t> </a:t>
            </a:r>
            <a:r>
              <a:rPr lang="en-US" sz="3200" dirty="0" err="1" smtClean="0">
                <a:solidFill>
                  <a:srgbClr val="000000"/>
                </a:solidFill>
              </a:rPr>
              <a:t>falsafaga</a:t>
            </a:r>
            <a:r>
              <a:rPr lang="en-US" sz="3200" dirty="0">
                <a:solidFill>
                  <a:srgbClr val="000000"/>
                </a:solidFill>
              </a:rPr>
              <a:t> </a:t>
            </a:r>
            <a:r>
              <a:rPr lang="en-US" sz="3200" dirty="0" err="1" smtClean="0">
                <a:solidFill>
                  <a:srgbClr val="000000"/>
                </a:solidFill>
              </a:rPr>
              <a:t>asosan</a:t>
            </a:r>
            <a:r>
              <a:rPr lang="en-US" sz="3200" dirty="0" smtClean="0">
                <a:solidFill>
                  <a:srgbClr val="000000"/>
                </a:solidFill>
              </a:rPr>
              <a:t> </a:t>
            </a:r>
            <a:r>
              <a:rPr lang="en-US" sz="3200" dirty="0" err="1">
                <a:solidFill>
                  <a:srgbClr val="000000"/>
                </a:solidFill>
              </a:rPr>
              <a:t>bilish</a:t>
            </a:r>
            <a:r>
              <a:rPr lang="en-US" sz="3200" dirty="0">
                <a:solidFill>
                  <a:srgbClr val="000000"/>
                </a:solidFill>
              </a:rPr>
              <a:t> </a:t>
            </a:r>
            <a:r>
              <a:rPr lang="en-US" sz="3200" dirty="0" err="1">
                <a:solidFill>
                  <a:srgbClr val="000000"/>
                </a:solidFill>
              </a:rPr>
              <a:t>jarayoni</a:t>
            </a:r>
            <a:r>
              <a:rPr lang="en-US" sz="3200" dirty="0">
                <a:solidFill>
                  <a:srgbClr val="000000"/>
                </a:solidFill>
              </a:rPr>
              <a:t> — </a:t>
            </a:r>
            <a:r>
              <a:rPr lang="en-US" sz="3200" dirty="0" err="1">
                <a:solidFill>
                  <a:srgbClr val="000000"/>
                </a:solidFill>
              </a:rPr>
              <a:t>bu</a:t>
            </a:r>
            <a:r>
              <a:rPr lang="en-US" sz="3200" dirty="0">
                <a:solidFill>
                  <a:srgbClr val="000000"/>
                </a:solidFill>
              </a:rPr>
              <a:t> </a:t>
            </a:r>
            <a:r>
              <a:rPr lang="en-US" sz="3200" dirty="0" err="1" smtClean="0">
                <a:solidFill>
                  <a:srgbClr val="000000"/>
                </a:solidFill>
              </a:rPr>
              <a:t>obyektiv</a:t>
            </a:r>
            <a:r>
              <a:rPr lang="en-US" sz="3200" dirty="0">
                <a:solidFill>
                  <a:srgbClr val="000000"/>
                </a:solidFill>
              </a:rPr>
              <a:t> </a:t>
            </a:r>
            <a:r>
              <a:rPr lang="en-US" sz="3200" dirty="0" err="1" smtClean="0">
                <a:solidFill>
                  <a:srgbClr val="000000"/>
                </a:solidFill>
              </a:rPr>
              <a:t>moddiy</a:t>
            </a:r>
            <a:r>
              <a:rPr lang="en-US" sz="3200" dirty="0" smtClean="0">
                <a:solidFill>
                  <a:srgbClr val="000000"/>
                </a:solidFill>
              </a:rPr>
              <a:t> </a:t>
            </a:r>
            <a:r>
              <a:rPr lang="en-US" sz="3200" dirty="0" err="1">
                <a:solidFill>
                  <a:srgbClr val="000000"/>
                </a:solidFill>
              </a:rPr>
              <a:t>borliqni</a:t>
            </a:r>
            <a:r>
              <a:rPr lang="en-US" sz="3200" dirty="0">
                <a:solidFill>
                  <a:srgbClr val="000000"/>
                </a:solidFill>
              </a:rPr>
              <a:t> </a:t>
            </a:r>
            <a:r>
              <a:rPr lang="en-US" sz="3200" dirty="0" err="1">
                <a:solidFill>
                  <a:srgbClr val="000000"/>
                </a:solidFill>
              </a:rPr>
              <a:t>bizning</a:t>
            </a:r>
            <a:r>
              <a:rPr lang="en-US" sz="3200" dirty="0">
                <a:solidFill>
                  <a:srgbClr val="000000"/>
                </a:solidFill>
              </a:rPr>
              <a:t> </a:t>
            </a:r>
            <a:r>
              <a:rPr lang="en-US" sz="3200" dirty="0" err="1">
                <a:solidFill>
                  <a:srgbClr val="000000"/>
                </a:solidFill>
              </a:rPr>
              <a:t>ongimizda</a:t>
            </a:r>
            <a:r>
              <a:rPr lang="en-US" sz="3200" dirty="0">
                <a:solidFill>
                  <a:srgbClr val="000000"/>
                </a:solidFill>
              </a:rPr>
              <a:t> </a:t>
            </a:r>
            <a:r>
              <a:rPr lang="en-US" sz="3200" dirty="0" err="1" smtClean="0">
                <a:solidFill>
                  <a:srgbClr val="000000"/>
                </a:solidFill>
              </a:rPr>
              <a:t>aks</a:t>
            </a:r>
            <a:r>
              <a:rPr lang="en-US" sz="3200" dirty="0">
                <a:solidFill>
                  <a:srgbClr val="000000"/>
                </a:solidFill>
              </a:rPr>
              <a:t> </a:t>
            </a:r>
            <a:r>
              <a:rPr lang="en-US" sz="3200" dirty="0" err="1" smtClean="0">
                <a:solidFill>
                  <a:srgbClr val="000000"/>
                </a:solidFill>
              </a:rPr>
              <a:t>etishidir</a:t>
            </a:r>
            <a:r>
              <a:rPr lang="en-US" sz="32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2738523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305800" cy="1143000"/>
          </a:xfrm>
        </p:spPr>
        <p:txBody>
          <a:bodyPr>
            <a:noAutofit/>
          </a:bodyPr>
          <a:lstStyle/>
          <a:p>
            <a:r>
              <a:rPr lang="en-US" sz="3600" dirty="0"/>
              <a:t>4. </a:t>
            </a:r>
            <a:r>
              <a:rPr lang="en-US" sz="3600" dirty="0" err="1"/>
              <a:t>Ta’lim</a:t>
            </a:r>
            <a:r>
              <a:rPr lang="en-US" sz="3600" dirty="0"/>
              <a:t> </a:t>
            </a:r>
            <a:r>
              <a:rPr lang="en-US" sz="3600" dirty="0" err="1"/>
              <a:t>jarayonining</a:t>
            </a:r>
            <a:r>
              <a:rPr lang="en-US" sz="3600" dirty="0"/>
              <a:t> </a:t>
            </a:r>
            <a:r>
              <a:rPr lang="en-US" sz="3600" dirty="0" err="1"/>
              <a:t>qonuniyatlari</a:t>
            </a:r>
            <a:endParaRPr lang="ru-RU" sz="3200" dirty="0"/>
          </a:p>
        </p:txBody>
      </p:sp>
      <p:sp>
        <p:nvSpPr>
          <p:cNvPr id="3" name="Заголовок 1"/>
          <p:cNvSpPr txBox="1">
            <a:spLocks/>
          </p:cNvSpPr>
          <p:nvPr/>
        </p:nvSpPr>
        <p:spPr>
          <a:xfrm>
            <a:off x="322396" y="4869160"/>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2800" dirty="0" err="1" smtClean="0">
                <a:solidFill>
                  <a:srgbClr val="000000"/>
                </a:solidFill>
              </a:rPr>
              <a:t>Ta’limjarayonining</a:t>
            </a:r>
            <a:r>
              <a:rPr lang="en-US" sz="2800" dirty="0" smtClean="0">
                <a:solidFill>
                  <a:srgbClr val="000000"/>
                </a:solidFill>
              </a:rPr>
              <a:t> </a:t>
            </a:r>
            <a:r>
              <a:rPr lang="en-US" sz="2800" dirty="0" err="1">
                <a:solidFill>
                  <a:srgbClr val="000000"/>
                </a:solidFill>
              </a:rPr>
              <a:t>metodologik</a:t>
            </a:r>
            <a:r>
              <a:rPr lang="en-US" sz="2800" dirty="0">
                <a:solidFill>
                  <a:srgbClr val="000000"/>
                </a:solidFill>
              </a:rPr>
              <a:t> </a:t>
            </a:r>
            <a:r>
              <a:rPr lang="en-US" sz="2800" dirty="0" err="1">
                <a:solidFill>
                  <a:srgbClr val="000000"/>
                </a:solidFill>
              </a:rPr>
              <a:t>asosi</a:t>
            </a:r>
            <a:r>
              <a:rPr lang="en-US" sz="2800" dirty="0">
                <a:solidFill>
                  <a:srgbClr val="000000"/>
                </a:solidFill>
              </a:rPr>
              <a:t> </a:t>
            </a:r>
            <a:r>
              <a:rPr lang="en-US" sz="2800" dirty="0" err="1">
                <a:solidFill>
                  <a:srgbClr val="000000"/>
                </a:solidFill>
              </a:rPr>
              <a:t>bilish</a:t>
            </a:r>
            <a:r>
              <a:rPr lang="en-US" sz="2800" dirty="0">
                <a:solidFill>
                  <a:srgbClr val="000000"/>
                </a:solidFill>
              </a:rPr>
              <a:t> </a:t>
            </a:r>
            <a:r>
              <a:rPr lang="en-US" sz="2800" dirty="0" err="1" smtClean="0">
                <a:solidFill>
                  <a:srgbClr val="000000"/>
                </a:solidFill>
              </a:rPr>
              <a:t>nazariyasi</a:t>
            </a:r>
            <a:r>
              <a:rPr lang="en-US" sz="2800" dirty="0" smtClean="0">
                <a:solidFill>
                  <a:srgbClr val="000000"/>
                </a:solidFill>
              </a:rPr>
              <a:t>, </a:t>
            </a:r>
            <a:r>
              <a:rPr lang="en-US" sz="2800" dirty="0" err="1" smtClean="0">
                <a:solidFill>
                  <a:srgbClr val="000000"/>
                </a:solidFill>
              </a:rPr>
              <a:t>harakatlantiruvchi</a:t>
            </a:r>
            <a:r>
              <a:rPr lang="en-US" sz="2800" dirty="0">
                <a:solidFill>
                  <a:srgbClr val="000000"/>
                </a:solidFill>
              </a:rPr>
              <a:t> </a:t>
            </a:r>
            <a:r>
              <a:rPr lang="en-US" sz="2800" dirty="0" err="1" smtClean="0">
                <a:solidFill>
                  <a:srgbClr val="000000"/>
                </a:solidFill>
              </a:rPr>
              <a:t>kuchi</a:t>
            </a:r>
            <a:r>
              <a:rPr lang="en-US" sz="2800" dirty="0" smtClean="0">
                <a:solidFill>
                  <a:srgbClr val="000000"/>
                </a:solidFill>
              </a:rPr>
              <a:t> </a:t>
            </a:r>
            <a:r>
              <a:rPr lang="en-US" sz="2800" dirty="0" err="1">
                <a:solidFill>
                  <a:srgbClr val="000000"/>
                </a:solidFill>
              </a:rPr>
              <a:t>esa</a:t>
            </a:r>
            <a:r>
              <a:rPr lang="en-US" sz="2800" dirty="0">
                <a:solidFill>
                  <a:srgbClr val="000000"/>
                </a:solidFill>
              </a:rPr>
              <a:t> </a:t>
            </a:r>
            <a:r>
              <a:rPr lang="en-US" sz="2800" dirty="0" err="1">
                <a:solidFill>
                  <a:srgbClr val="000000"/>
                </a:solidFill>
              </a:rPr>
              <a:t>ziddiyatdir</a:t>
            </a:r>
            <a:r>
              <a:rPr lang="en-US" sz="2800" dirty="0">
                <a:solidFill>
                  <a:srgbClr val="000000"/>
                </a:solidFill>
              </a:rPr>
              <a:t>. </a:t>
            </a:r>
            <a:r>
              <a:rPr lang="en-US" sz="2800" dirty="0" err="1">
                <a:solidFill>
                  <a:srgbClr val="000000"/>
                </a:solidFill>
              </a:rPr>
              <a:t>Ziddiyatlar</a:t>
            </a:r>
            <a:r>
              <a:rPr lang="en-US" sz="2800" dirty="0">
                <a:solidFill>
                  <a:srgbClr val="000000"/>
                </a:solidFill>
              </a:rPr>
              <a:t> </a:t>
            </a:r>
            <a:r>
              <a:rPr lang="en-US" sz="2800" dirty="0" err="1">
                <a:solidFill>
                  <a:srgbClr val="000000"/>
                </a:solidFill>
              </a:rPr>
              <a:t>ta'lim</a:t>
            </a:r>
            <a:r>
              <a:rPr lang="en-US" sz="2800" dirty="0">
                <a:solidFill>
                  <a:srgbClr val="000000"/>
                </a:solidFill>
              </a:rPr>
              <a:t> </a:t>
            </a:r>
            <a:r>
              <a:rPr lang="en-US" sz="2800" dirty="0" err="1" smtClean="0">
                <a:solidFill>
                  <a:srgbClr val="000000"/>
                </a:solidFill>
              </a:rPr>
              <a:t>jarayonining</a:t>
            </a:r>
            <a:r>
              <a:rPr lang="en-US" sz="2800" dirty="0">
                <a:solidFill>
                  <a:srgbClr val="000000"/>
                </a:solidFill>
              </a:rPr>
              <a:t> </a:t>
            </a:r>
            <a:r>
              <a:rPr lang="en-US" sz="2800" dirty="0" err="1" smtClean="0">
                <a:solidFill>
                  <a:srgbClr val="000000"/>
                </a:solidFill>
              </a:rPr>
              <a:t>rivojlantirish</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takomillashtirish</a:t>
            </a:r>
            <a:r>
              <a:rPr lang="en-US" sz="2800" dirty="0">
                <a:solidFill>
                  <a:srgbClr val="000000"/>
                </a:solidFill>
              </a:rPr>
              <a:t> </a:t>
            </a:r>
            <a:r>
              <a:rPr lang="en-US" sz="2800" dirty="0" err="1" smtClean="0">
                <a:solidFill>
                  <a:srgbClr val="000000"/>
                </a:solidFill>
              </a:rPr>
              <a:t>manbaidir</a:t>
            </a:r>
            <a:r>
              <a:rPr lang="en-US" sz="2800" dirty="0" smtClean="0">
                <a:solidFill>
                  <a:srgbClr val="000000"/>
                </a:solidFill>
              </a:rPr>
              <a:t>. </a:t>
            </a:r>
            <a:r>
              <a:rPr lang="en-US" sz="2800" dirty="0" err="1" smtClean="0">
                <a:solidFill>
                  <a:srgbClr val="000000"/>
                </a:solidFill>
              </a:rPr>
              <a:t>Jamiyatning</a:t>
            </a:r>
            <a:r>
              <a:rPr lang="en-US" sz="2800" dirty="0" smtClean="0">
                <a:solidFill>
                  <a:srgbClr val="000000"/>
                </a:solidFill>
              </a:rPr>
              <a:t> </a:t>
            </a:r>
            <a:r>
              <a:rPr lang="en-US" sz="2800" dirty="0" err="1">
                <a:solidFill>
                  <a:srgbClr val="000000"/>
                </a:solidFill>
              </a:rPr>
              <a:t>uzluksiz</a:t>
            </a:r>
            <a:r>
              <a:rPr lang="en-US" sz="2800" dirty="0">
                <a:solidFill>
                  <a:srgbClr val="000000"/>
                </a:solidFill>
              </a:rPr>
              <a:t> t a ' l </a:t>
            </a:r>
            <a:r>
              <a:rPr lang="en-US" sz="2800" dirty="0" err="1" smtClean="0">
                <a:solidFill>
                  <a:srgbClr val="000000"/>
                </a:solidFill>
              </a:rPr>
              <a:t>im</a:t>
            </a:r>
            <a:r>
              <a:rPr lang="en-US" sz="2800" dirty="0">
                <a:solidFill>
                  <a:srgbClr val="000000"/>
                </a:solidFill>
              </a:rPr>
              <a:t> </a:t>
            </a:r>
            <a:r>
              <a:rPr lang="en-US" sz="2800" dirty="0" err="1" smtClean="0">
                <a:solidFill>
                  <a:srgbClr val="000000"/>
                </a:solidFill>
              </a:rPr>
              <a:t>tizimiga</a:t>
            </a:r>
            <a:r>
              <a:rPr lang="en-US" sz="2800" dirty="0" smtClean="0">
                <a:solidFill>
                  <a:srgbClr val="000000"/>
                </a:solidFill>
              </a:rPr>
              <a:t> </a:t>
            </a:r>
            <a:r>
              <a:rPr lang="en-US" sz="2800" dirty="0">
                <a:solidFill>
                  <a:srgbClr val="000000"/>
                </a:solidFill>
              </a:rPr>
              <a:t>q o ' y g a n </a:t>
            </a:r>
            <a:r>
              <a:rPr lang="en-US" sz="2800" dirty="0" err="1" smtClean="0">
                <a:solidFill>
                  <a:srgbClr val="000000"/>
                </a:solidFill>
              </a:rPr>
              <a:t>talabi</a:t>
            </a:r>
            <a:r>
              <a:rPr lang="en-US" sz="2800" dirty="0">
                <a:solidFill>
                  <a:srgbClr val="000000"/>
                </a:solidFill>
              </a:rPr>
              <a:t> </a:t>
            </a:r>
            <a:r>
              <a:rPr lang="en-US" sz="2800" dirty="0" err="1" smtClean="0">
                <a:solidFill>
                  <a:srgbClr val="000000"/>
                </a:solidFill>
              </a:rPr>
              <a:t>bilan</a:t>
            </a:r>
            <a:r>
              <a:rPr lang="en-US" sz="2800" dirty="0" smtClean="0">
                <a:solidFill>
                  <a:srgbClr val="000000"/>
                </a:solidFill>
              </a:rPr>
              <a:t> </a:t>
            </a:r>
            <a:r>
              <a:rPr lang="en-US" sz="2800" dirty="0" err="1">
                <a:solidFill>
                  <a:srgbClr val="000000"/>
                </a:solidFill>
              </a:rPr>
              <a:t>muayyan</a:t>
            </a:r>
            <a:r>
              <a:rPr lang="en-US" sz="2800" dirty="0">
                <a:solidFill>
                  <a:srgbClr val="000000"/>
                </a:solidFill>
              </a:rPr>
              <a:t> </a:t>
            </a:r>
            <a:r>
              <a:rPr lang="en-US" sz="2800" dirty="0" err="1">
                <a:solidFill>
                  <a:srgbClr val="000000"/>
                </a:solidFill>
              </a:rPr>
              <a:t>sharoitda</a:t>
            </a:r>
            <a:r>
              <a:rPr lang="en-US" sz="2800" dirty="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jarayonining</a:t>
            </a:r>
            <a:r>
              <a:rPr lang="en-US" sz="2800" dirty="0" smtClean="0">
                <a:solidFill>
                  <a:srgbClr val="000000"/>
                </a:solidFill>
              </a:rPr>
              <a:t> </a:t>
            </a:r>
            <a:r>
              <a:rPr lang="en-US" sz="2800" dirty="0" err="1" smtClean="0">
                <a:solidFill>
                  <a:srgbClr val="000000"/>
                </a:solidFill>
              </a:rPr>
              <a:t>imkoniyatlari</a:t>
            </a:r>
            <a:r>
              <a:rPr lang="en-US" sz="2800" dirty="0">
                <a:solidFill>
                  <a:srgbClr val="000000"/>
                </a:solidFill>
              </a:rPr>
              <a:t> </a:t>
            </a:r>
            <a:r>
              <a:rPr lang="en-US" sz="2800" dirty="0" err="1" smtClean="0">
                <a:solidFill>
                  <a:srgbClr val="000000"/>
                </a:solidFill>
              </a:rPr>
              <a:t>o'rtasidagi</a:t>
            </a:r>
            <a:r>
              <a:rPr lang="en-US" sz="2800" dirty="0" smtClean="0">
                <a:solidFill>
                  <a:srgbClr val="000000"/>
                </a:solidFill>
              </a:rPr>
              <a:t> </a:t>
            </a:r>
            <a:r>
              <a:rPr lang="en-US" sz="2800" dirty="0" err="1">
                <a:solidFill>
                  <a:srgbClr val="000000"/>
                </a:solidFill>
              </a:rPr>
              <a:t>ziddiyat</a:t>
            </a:r>
            <a:r>
              <a:rPr lang="en-US" sz="2800" dirty="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jarayonining</a:t>
            </a:r>
            <a:r>
              <a:rPr lang="en-US" sz="2800" dirty="0" smtClean="0">
                <a:solidFill>
                  <a:srgbClr val="000000"/>
                </a:solidFill>
              </a:rPr>
              <a:t>  </a:t>
            </a:r>
            <a:r>
              <a:rPr lang="en-US" sz="2800" dirty="0" err="1" smtClean="0">
                <a:solidFill>
                  <a:srgbClr val="000000"/>
                </a:solidFill>
              </a:rPr>
              <a:t>asosiy</a:t>
            </a:r>
            <a:r>
              <a:rPr lang="en-US" sz="2800" dirty="0" smtClean="0">
                <a:solidFill>
                  <a:srgbClr val="000000"/>
                </a:solidFill>
              </a:rPr>
              <a:t> </a:t>
            </a:r>
            <a:r>
              <a:rPr lang="en-US" sz="2800" dirty="0" err="1" smtClean="0">
                <a:solidFill>
                  <a:srgbClr val="000000"/>
                </a:solidFill>
              </a:rPr>
              <a:t>harakatlantiruvchi</a:t>
            </a:r>
            <a:r>
              <a:rPr lang="en-US" sz="2800" dirty="0">
                <a:solidFill>
                  <a:srgbClr val="000000"/>
                </a:solidFill>
              </a:rPr>
              <a:t> </a:t>
            </a:r>
            <a:r>
              <a:rPr lang="en-US" sz="2800" dirty="0" err="1" smtClean="0">
                <a:solidFill>
                  <a:srgbClr val="000000"/>
                </a:solidFill>
              </a:rPr>
              <a:t>kuchi</a:t>
            </a:r>
            <a:r>
              <a:rPr lang="en-US" sz="2800" dirty="0" smtClean="0">
                <a:solidFill>
                  <a:srgbClr val="000000"/>
                </a:solidFill>
              </a:rPr>
              <a:t> </a:t>
            </a:r>
            <a:r>
              <a:rPr lang="en-US" sz="2800" dirty="0" err="1">
                <a:solidFill>
                  <a:srgbClr val="000000"/>
                </a:solidFill>
              </a:rPr>
              <a:t>hisoblanadi</a:t>
            </a:r>
            <a:r>
              <a:rPr lang="en-US" sz="2800" dirty="0">
                <a:solidFill>
                  <a:srgbClr val="000000"/>
                </a:solidFill>
              </a:rPr>
              <a:t>. Bu </a:t>
            </a:r>
            <a:r>
              <a:rPr lang="en-US" sz="2800" dirty="0" err="1" smtClean="0">
                <a:solidFill>
                  <a:srgbClr val="000000"/>
                </a:solidFill>
              </a:rPr>
              <a:t>ziddiyat</a:t>
            </a:r>
            <a:r>
              <a:rPr lang="en-US" sz="2800" dirty="0">
                <a:solidFill>
                  <a:srgbClr val="000000"/>
                </a:solidFill>
              </a:rPr>
              <a:t> </a:t>
            </a:r>
            <a:r>
              <a:rPr lang="en-US" sz="2800" dirty="0" err="1" smtClean="0">
                <a:solidFill>
                  <a:srgbClr val="000000"/>
                </a:solidFill>
              </a:rPr>
              <a:t>umuman</a:t>
            </a: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jarayonini</a:t>
            </a:r>
            <a:r>
              <a:rPr lang="en-US" sz="2800" dirty="0">
                <a:solidFill>
                  <a:srgbClr val="000000"/>
                </a:solidFill>
              </a:rPr>
              <a:t>, </a:t>
            </a:r>
            <a:r>
              <a:rPr lang="en-US" sz="2800" dirty="0" err="1">
                <a:solidFill>
                  <a:srgbClr val="000000"/>
                </a:solidFill>
              </a:rPr>
              <a:t>o'quv</a:t>
            </a:r>
            <a:r>
              <a:rPr lang="en-US" sz="2800" dirty="0">
                <a:solidFill>
                  <a:srgbClr val="000000"/>
                </a:solidFill>
              </a:rPr>
              <a:t> </a:t>
            </a:r>
            <a:r>
              <a:rPr lang="en-US" sz="2800" dirty="0" err="1" smtClean="0">
                <a:solidFill>
                  <a:srgbClr val="000000"/>
                </a:solidFill>
              </a:rPr>
              <a:t>dasturlarini</a:t>
            </a:r>
            <a:r>
              <a:rPr lang="en-US" sz="2800" dirty="0" smtClean="0">
                <a:solidFill>
                  <a:srgbClr val="000000"/>
                </a:solidFill>
              </a:rPr>
              <a:t>, </a:t>
            </a:r>
            <a:r>
              <a:rPr lang="en-US" sz="2800" dirty="0" err="1" smtClean="0">
                <a:solidFill>
                  <a:srgbClr val="000000"/>
                </a:solidFill>
              </a:rPr>
              <a:t>ta’limning</a:t>
            </a:r>
            <a:r>
              <a:rPr lang="en-US" sz="2800" dirty="0" smtClean="0">
                <a:solidFill>
                  <a:srgbClr val="000000"/>
                </a:solidFill>
              </a:rPr>
              <a:t> </a:t>
            </a:r>
            <a:r>
              <a:rPr lang="en-US" sz="2800" dirty="0" err="1" smtClean="0">
                <a:solidFill>
                  <a:srgbClr val="000000"/>
                </a:solidFill>
              </a:rPr>
              <a:t>shakl</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metodlarini</a:t>
            </a:r>
            <a:r>
              <a:rPr lang="en-US" sz="2800" dirty="0">
                <a:solidFill>
                  <a:srgbClr val="000000"/>
                </a:solidFill>
              </a:rPr>
              <a:t> </a:t>
            </a:r>
            <a:r>
              <a:rPr lang="en-US" sz="2800" dirty="0" err="1">
                <a:solidFill>
                  <a:srgbClr val="000000"/>
                </a:solidFill>
              </a:rPr>
              <a:t>takomillashtirishning</a:t>
            </a:r>
            <a:r>
              <a:rPr lang="en-US" sz="2800" dirty="0">
                <a:solidFill>
                  <a:srgbClr val="000000"/>
                </a:solidFill>
              </a:rPr>
              <a:t> </a:t>
            </a:r>
            <a:r>
              <a:rPr lang="en-US" sz="2800" dirty="0" err="1" smtClean="0">
                <a:solidFill>
                  <a:srgbClr val="000000"/>
                </a:solidFill>
              </a:rPr>
              <a:t>muhim</a:t>
            </a:r>
            <a:r>
              <a:rPr lang="en-US" sz="2800" dirty="0" smtClean="0">
                <a:solidFill>
                  <a:srgbClr val="000000"/>
                </a:solidFill>
              </a:rPr>
              <a:t> </a:t>
            </a:r>
            <a:r>
              <a:rPr lang="en-US" sz="2800" dirty="0" err="1" smtClean="0">
                <a:solidFill>
                  <a:srgbClr val="000000"/>
                </a:solidFill>
              </a:rPr>
              <a:t>manbaidir</a:t>
            </a:r>
            <a:r>
              <a:rPr lang="en-US" sz="2800" dirty="0">
                <a:solidFill>
                  <a:srgbClr val="000000"/>
                </a:solidFill>
              </a:rPr>
              <a:t>.</a:t>
            </a:r>
            <a:endParaRPr lang="ru-RU" sz="2400" dirty="0">
              <a:solidFill>
                <a:srgbClr val="000000"/>
              </a:solidFill>
            </a:endParaRPr>
          </a:p>
        </p:txBody>
      </p:sp>
    </p:spTree>
    <p:extLst>
      <p:ext uri="{BB962C8B-B14F-4D97-AF65-F5344CB8AC3E}">
        <p14:creationId xmlns:p14="http://schemas.microsoft.com/office/powerpoint/2010/main" val="18040072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024" y="4941168"/>
            <a:ext cx="8784976" cy="1143000"/>
          </a:xfrm>
        </p:spPr>
        <p:txBody>
          <a:bodyPr>
            <a:noAutofit/>
          </a:bodyPr>
          <a:lstStyle/>
          <a:p>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a:t>
            </a:r>
            <a:r>
              <a:rPr lang="en-US" sz="3200" dirty="0" smtClean="0">
                <a:solidFill>
                  <a:srgbClr val="000000"/>
                </a:solidFill>
              </a:rPr>
              <a:t> </a:t>
            </a:r>
            <a:r>
              <a:rPr lang="en-US" sz="3200" dirty="0" err="1">
                <a:solidFill>
                  <a:srgbClr val="000000"/>
                </a:solidFill>
              </a:rPr>
              <a:t>qonuniyatlarining</a:t>
            </a:r>
            <a:r>
              <a:rPr lang="en-US" sz="3200" dirty="0">
                <a:solidFill>
                  <a:srgbClr val="000000"/>
                </a:solidFill>
              </a:rPr>
              <a:t> </a:t>
            </a:r>
            <a:r>
              <a:rPr lang="en-US" sz="3200" dirty="0" err="1" smtClean="0">
                <a:solidFill>
                  <a:srgbClr val="000000"/>
                </a:solidFill>
              </a:rPr>
              <a:t>mohiyatini</a:t>
            </a:r>
            <a:r>
              <a:rPr lang="en-US" sz="3200" dirty="0">
                <a:solidFill>
                  <a:srgbClr val="000000"/>
                </a:solidFill>
              </a:rPr>
              <a:t> </a:t>
            </a:r>
            <a:r>
              <a:rPr lang="en-US" sz="3200" dirty="0" err="1" smtClean="0">
                <a:solidFill>
                  <a:srgbClr val="000000"/>
                </a:solidFill>
              </a:rPr>
              <a:t>ochish</a:t>
            </a:r>
            <a:r>
              <a:rPr lang="en-US" sz="3200" dirty="0">
                <a:solidFill>
                  <a:srgbClr val="000000"/>
                </a:solidFill>
              </a:rPr>
              <a:t>, </a:t>
            </a:r>
            <a:r>
              <a:rPr lang="en-US" sz="3200" dirty="0" err="1">
                <a:solidFill>
                  <a:srgbClr val="000000"/>
                </a:solidFill>
              </a:rPr>
              <a:t>tartibga</a:t>
            </a:r>
            <a:r>
              <a:rPr lang="en-US" sz="3200" dirty="0">
                <a:solidFill>
                  <a:srgbClr val="000000"/>
                </a:solidFill>
              </a:rPr>
              <a:t> </a:t>
            </a:r>
            <a:r>
              <a:rPr lang="en-US" sz="3200" dirty="0" err="1" smtClean="0">
                <a:solidFill>
                  <a:srgbClr val="000000"/>
                </a:solidFill>
              </a:rPr>
              <a:t>solish</a:t>
            </a:r>
            <a:r>
              <a:rPr lang="en-US" sz="3200" dirty="0">
                <a:solidFill>
                  <a:srgbClr val="000000"/>
                </a:solidFill>
              </a:rPr>
              <a:t> </a:t>
            </a:r>
            <a:r>
              <a:rPr lang="en-US" sz="3200" dirty="0" err="1" smtClean="0">
                <a:solidFill>
                  <a:srgbClr val="000000"/>
                </a:solidFill>
              </a:rPr>
              <a:t>ustida</a:t>
            </a:r>
            <a:r>
              <a:rPr lang="en-US" sz="3200" dirty="0" smtClean="0">
                <a:solidFill>
                  <a:srgbClr val="000000"/>
                </a:solidFill>
              </a:rPr>
              <a:t> </a:t>
            </a:r>
            <a:r>
              <a:rPr lang="en-US" sz="3200" dirty="0" err="1" smtClean="0">
                <a:solidFill>
                  <a:srgbClr val="000000"/>
                </a:solidFill>
              </a:rPr>
              <a:t>ms.</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nazariyachilari</a:t>
            </a:r>
            <a:r>
              <a:rPr lang="en-US" sz="3200" dirty="0" smtClean="0">
                <a:solidFill>
                  <a:srgbClr val="000000"/>
                </a:solidFill>
              </a:rPr>
              <a:t> </a:t>
            </a:r>
            <a:r>
              <a:rPr lang="en-US" sz="3200" dirty="0">
                <a:solidFill>
                  <a:srgbClr val="000000"/>
                </a:solidFill>
              </a:rPr>
              <a:t>N.A. Sorokin, </a:t>
            </a:r>
            <a:r>
              <a:rPr lang="en-US" sz="3200" dirty="0" err="1">
                <a:solidFill>
                  <a:srgbClr val="000000"/>
                </a:solidFill>
              </a:rPr>
              <a:t>I.Ya</a:t>
            </a:r>
            <a:r>
              <a:rPr lang="en-US" sz="3200" dirty="0">
                <a:solidFill>
                  <a:srgbClr val="000000"/>
                </a:solidFill>
              </a:rPr>
              <a:t>. </a:t>
            </a:r>
            <a:r>
              <a:rPr lang="en-US" sz="3200" dirty="0" err="1">
                <a:solidFill>
                  <a:srgbClr val="000000"/>
                </a:solidFill>
              </a:rPr>
              <a:t>Lemer</a:t>
            </a:r>
            <a:r>
              <a:rPr lang="en-US" sz="3200" dirty="0">
                <a:solidFill>
                  <a:srgbClr val="000000"/>
                </a:solidFill>
              </a:rPr>
              <a:t>, </a:t>
            </a:r>
            <a:r>
              <a:rPr lang="en-US" sz="3200" dirty="0" err="1" smtClean="0">
                <a:solidFill>
                  <a:srgbClr val="000000"/>
                </a:solidFill>
              </a:rPr>
              <a:t>Yu.K</a:t>
            </a:r>
            <a:r>
              <a:rPr lang="en-US" sz="3200" dirty="0" smtClean="0">
                <a:solidFill>
                  <a:srgbClr val="000000"/>
                </a:solidFill>
              </a:rPr>
              <a:t>. </a:t>
            </a:r>
            <a:r>
              <a:rPr lang="en-US" sz="3200" dirty="0" err="1" smtClean="0">
                <a:solidFill>
                  <a:srgbClr val="000000"/>
                </a:solidFill>
              </a:rPr>
              <a:t>Babanskiy</a:t>
            </a:r>
            <a:r>
              <a:rPr lang="en-US" sz="3200" dirty="0" smtClean="0">
                <a:solidFill>
                  <a:srgbClr val="000000"/>
                </a:solidFill>
              </a:rPr>
              <a:t>, M.N</a:t>
            </a:r>
            <a:r>
              <a:rPr lang="en-US" sz="3200" dirty="0">
                <a:solidFill>
                  <a:srgbClr val="000000"/>
                </a:solidFill>
              </a:rPr>
              <a:t>. </a:t>
            </a:r>
            <a:r>
              <a:rPr lang="en-US" sz="3200" dirty="0" err="1">
                <a:solidFill>
                  <a:srgbClr val="000000"/>
                </a:solidFill>
              </a:rPr>
              <a:t>Skatkin</a:t>
            </a:r>
            <a:r>
              <a:rPr lang="en-US" sz="3200" dirty="0">
                <a:solidFill>
                  <a:srgbClr val="000000"/>
                </a:solidFill>
              </a:rPr>
              <a:t>. I.V. </a:t>
            </a:r>
            <a:r>
              <a:rPr lang="en-US" sz="3200" dirty="0" err="1" smtClean="0">
                <a:solidFill>
                  <a:srgbClr val="000000"/>
                </a:solidFill>
              </a:rPr>
              <a:t>Zagviyazinskiylar</a:t>
            </a:r>
            <a:r>
              <a:rPr lang="en-US" sz="3200" dirty="0">
                <a:solidFill>
                  <a:srgbClr val="000000"/>
                </a:solidFill>
              </a:rPr>
              <a:t> </a:t>
            </a:r>
            <a:r>
              <a:rPr lang="en-US" sz="3200" dirty="0" err="1" smtClean="0">
                <a:solidFill>
                  <a:srgbClr val="000000"/>
                </a:solidFill>
              </a:rPr>
              <a:t>tadqiqot</a:t>
            </a:r>
            <a:r>
              <a:rPr lang="en-US" sz="3200" dirty="0" smtClean="0">
                <a:solidFill>
                  <a:srgbClr val="000000"/>
                </a:solidFill>
              </a:rPr>
              <a:t> </a:t>
            </a:r>
            <a:r>
              <a:rPr lang="en-US" sz="3200" dirty="0" err="1">
                <a:solidFill>
                  <a:srgbClr val="000000"/>
                </a:solidFill>
              </a:rPr>
              <a:t>islilarini</a:t>
            </a:r>
            <a:r>
              <a:rPr lang="en-US" sz="3200" dirty="0">
                <a:solidFill>
                  <a:srgbClr val="000000"/>
                </a:solidFill>
              </a:rPr>
              <a:t> </a:t>
            </a:r>
            <a:r>
              <a:rPr lang="en-US" sz="3200" dirty="0" err="1">
                <a:solidFill>
                  <a:srgbClr val="000000"/>
                </a:solidFill>
              </a:rPr>
              <a:t>olib</a:t>
            </a:r>
            <a:r>
              <a:rPr lang="en-US" sz="3200" dirty="0">
                <a:solidFill>
                  <a:srgbClr val="000000"/>
                </a:solidFill>
              </a:rPr>
              <a:t> </a:t>
            </a:r>
            <a:r>
              <a:rPr lang="en-US" sz="3200" dirty="0" err="1">
                <a:solidFill>
                  <a:srgbClr val="000000"/>
                </a:solidFill>
              </a:rPr>
              <a:t>borganlar</a:t>
            </a:r>
            <a:r>
              <a:rPr lang="en-US" sz="3200" dirty="0" smtClean="0">
                <a:solidFill>
                  <a:srgbClr val="000000"/>
                </a:solidFill>
              </a:rPr>
              <a:t>.</a:t>
            </a:r>
            <a:br>
              <a:rPr lang="en-US" sz="3200" dirty="0" smtClean="0">
                <a:solidFill>
                  <a:srgbClr val="000000"/>
                </a:solidFill>
              </a:rPr>
            </a:br>
            <a:r>
              <a:rPr lang="en-US" sz="3200" dirty="0">
                <a:solidFill>
                  <a:srgbClr val="000000"/>
                </a:solidFill>
              </a:rPr>
              <a:t/>
            </a:r>
            <a:br>
              <a:rPr lang="en-US" sz="3200" dirty="0">
                <a:solidFill>
                  <a:srgbClr val="000000"/>
                </a:solidFill>
              </a:rPr>
            </a:br>
            <a:r>
              <a:rPr lang="en-US" sz="3200" dirty="0" err="1">
                <a:solidFill>
                  <a:srgbClr val="000000"/>
                </a:solidFill>
              </a:rPr>
              <a:t>Pedagogikada</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maqsadi</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mazmunii</a:t>
            </a:r>
            <a:r>
              <a:rPr lang="en-US" sz="3200" dirty="0">
                <a:solidFill>
                  <a:srgbClr val="000000"/>
                </a:solidFill>
              </a:rPr>
              <a:t> </a:t>
            </a:r>
            <a:r>
              <a:rPr lang="en-US" sz="3200" dirty="0" err="1" smtClean="0">
                <a:solidFill>
                  <a:srgbClr val="000000"/>
                </a:solidFill>
              </a:rPr>
              <a:t>jamiyatni</a:t>
            </a:r>
            <a:r>
              <a:rPr lang="en-US" sz="3200" dirty="0" smtClean="0">
                <a:solidFill>
                  <a:srgbClr val="000000"/>
                </a:solidFill>
              </a:rPr>
              <a:t> </a:t>
            </a:r>
            <a:r>
              <a:rPr lang="en-US" sz="3200" dirty="0" err="1">
                <a:solidFill>
                  <a:srgbClr val="000000"/>
                </a:solidFill>
              </a:rPr>
              <a:t>shaxsni</a:t>
            </a:r>
            <a:r>
              <a:rPr lang="en-US" sz="3200" dirty="0">
                <a:solidFill>
                  <a:srgbClr val="000000"/>
                </a:solidFill>
              </a:rPr>
              <a:t> </a:t>
            </a:r>
            <a:r>
              <a:rPr lang="en-US" sz="3200" dirty="0" err="1" smtClean="0">
                <a:solidFill>
                  <a:srgbClr val="000000"/>
                </a:solidFill>
              </a:rPr>
              <a:t>ma’lumot</a:t>
            </a:r>
            <a:r>
              <a:rPr lang="en-US" sz="3200" dirty="0">
                <a:solidFill>
                  <a:srgbClr val="000000"/>
                </a:solidFill>
              </a:rPr>
              <a:t> </a:t>
            </a:r>
            <a:r>
              <a:rPr lang="en-US" sz="3200" dirty="0" err="1" smtClean="0">
                <a:solidFill>
                  <a:srgbClr val="000000"/>
                </a:solidFill>
              </a:rPr>
              <a:t>darajasiga</a:t>
            </a:r>
            <a:r>
              <a:rPr lang="en-US" sz="3200" dirty="0" smtClean="0">
                <a:solidFill>
                  <a:srgbClr val="000000"/>
                </a:solidFill>
              </a:rPr>
              <a:t> </a:t>
            </a:r>
            <a:r>
              <a:rPr lang="en-US" sz="3200" dirty="0" err="1">
                <a:solidFill>
                  <a:srgbClr val="000000"/>
                </a:solidFill>
              </a:rPr>
              <a:t>qo'ygan</a:t>
            </a:r>
            <a:r>
              <a:rPr lang="en-US" sz="3200" dirty="0">
                <a:solidFill>
                  <a:srgbClr val="000000"/>
                </a:solidFill>
              </a:rPr>
              <a:t> </a:t>
            </a:r>
            <a:r>
              <a:rPr lang="en-US" sz="3200" dirty="0" err="1">
                <a:solidFill>
                  <a:srgbClr val="000000"/>
                </a:solidFill>
              </a:rPr>
              <a:t>talabiga</a:t>
            </a:r>
            <a:r>
              <a:rPr lang="en-US" sz="3200" dirty="0">
                <a:solidFill>
                  <a:srgbClr val="000000"/>
                </a:solidFill>
              </a:rPr>
              <a:t> </a:t>
            </a:r>
            <a:r>
              <a:rPr lang="en-US" sz="3200" dirty="0" err="1" smtClean="0">
                <a:solidFill>
                  <a:srgbClr val="000000"/>
                </a:solidFill>
              </a:rPr>
              <a:t>bog’liq</a:t>
            </a:r>
            <a:r>
              <a:rPr lang="en-US" sz="3200" dirty="0" smtClean="0">
                <a:solidFill>
                  <a:srgbClr val="000000"/>
                </a:solidFill>
              </a:rPr>
              <a:t> </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dirty="0" err="1" smtClean="0">
                <a:solidFill>
                  <a:srgbClr val="000000"/>
                </a:solidFill>
              </a:rPr>
              <a:t>ummniy</a:t>
            </a:r>
            <a:r>
              <a:rPr lang="en-US" sz="3200" dirty="0">
                <a:solidFill>
                  <a:srgbClr val="000000"/>
                </a:solidFill>
              </a:rPr>
              <a:t> </a:t>
            </a:r>
            <a:r>
              <a:rPr lang="en-US" sz="3200" dirty="0" err="1" smtClean="0">
                <a:solidFill>
                  <a:srgbClr val="000000"/>
                </a:solidFill>
              </a:rPr>
              <a:t>qonuniyat</a:t>
            </a:r>
            <a:r>
              <a:rPr lang="en-US" sz="3200" dirty="0">
                <a:solidFill>
                  <a:srgbClr val="000000"/>
                </a:solidFill>
              </a:rPr>
              <a:t>. </a:t>
            </a:r>
            <a:r>
              <a:rPr lang="en-US" sz="3200" dirty="0" err="1" smtClean="0">
                <a:solidFill>
                  <a:srgbClr val="000000"/>
                </a:solidFill>
              </a:rPr>
              <a:t>Pedagogikada</a:t>
            </a:r>
            <a:r>
              <a:rPr lang="en-US" sz="3200" dirty="0">
                <a:solidFill>
                  <a:srgbClr val="000000"/>
                </a:solidFill>
              </a:rPr>
              <a:t> </a:t>
            </a:r>
            <a:r>
              <a:rPr lang="en-US" sz="3200" dirty="0" err="1" smtClean="0">
                <a:solidFill>
                  <a:srgbClr val="000000"/>
                </a:solidFill>
              </a:rPr>
              <a:t>ta’limni</a:t>
            </a:r>
            <a:r>
              <a:rPr lang="en-US" sz="3200" dirty="0" smtClean="0">
                <a:solidFill>
                  <a:srgbClr val="000000"/>
                </a:solidFill>
              </a:rPr>
              <a:t> </a:t>
            </a:r>
            <a:r>
              <a:rPr lang="en-US" sz="3200" dirty="0" err="1" smtClean="0">
                <a:solidFill>
                  <a:srgbClr val="000000"/>
                </a:solidFill>
              </a:rPr>
              <a:t>natijaviyligi</a:t>
            </a:r>
            <a:r>
              <a:rPr lang="en-US" sz="3200" dirty="0">
                <a:solidFill>
                  <a:srgbClr val="000000"/>
                </a:solidFill>
              </a:rPr>
              <a:t> </a:t>
            </a:r>
            <a:r>
              <a:rPr lang="en-US" sz="3200" dirty="0" err="1" smtClean="0">
                <a:solidFill>
                  <a:srgbClr val="000000"/>
                </a:solidFill>
              </a:rPr>
              <a:t>o'quvchilarni</a:t>
            </a:r>
            <a:r>
              <a:rPr lang="en-US" sz="3200" dirty="0" smtClean="0">
                <a:solidFill>
                  <a:srgbClr val="000000"/>
                </a:solidFill>
              </a:rPr>
              <a:t> </a:t>
            </a:r>
            <a:r>
              <a:rPr lang="en-US" sz="3200" dirty="0" err="1">
                <a:solidFill>
                  <a:srgbClr val="000000"/>
                </a:solidFill>
              </a:rPr>
              <a:t>ongli</a:t>
            </a:r>
            <a:r>
              <a:rPr lang="en-US" sz="3200" dirty="0">
                <a:solidFill>
                  <a:srgbClr val="000000"/>
                </a:solidFill>
              </a:rPr>
              <a:t> </a:t>
            </a:r>
            <a:r>
              <a:rPr lang="en-US" sz="3200" dirty="0" err="1">
                <a:solidFill>
                  <a:srgbClr val="000000"/>
                </a:solidFill>
              </a:rPr>
              <a:t>faoliyatiga</a:t>
            </a:r>
            <a:r>
              <a:rPr lang="en-US" sz="3200" dirty="0">
                <a:solidFill>
                  <a:srgbClr val="000000"/>
                </a:solidFill>
              </a:rPr>
              <a:t> </a:t>
            </a:r>
            <a:r>
              <a:rPr lang="en-US" sz="3200" dirty="0" err="1">
                <a:solidFill>
                  <a:srgbClr val="000000"/>
                </a:solidFill>
              </a:rPr>
              <a:t>bog'liqligi</a:t>
            </a:r>
            <a:r>
              <a:rPr lang="en-US" sz="3200" dirty="0">
                <a:solidFill>
                  <a:srgbClr val="000000"/>
                </a:solidFill>
              </a:rPr>
              <a:t> - </a:t>
            </a:r>
            <a:r>
              <a:rPr lang="en-US" sz="3200" dirty="0" err="1">
                <a:solidFill>
                  <a:srgbClr val="000000"/>
                </a:solidFill>
              </a:rPr>
              <a:t>bu</a:t>
            </a:r>
            <a:r>
              <a:rPr lang="en-US" sz="3200" dirty="0">
                <a:solidFill>
                  <a:srgbClr val="000000"/>
                </a:solidFill>
              </a:rPr>
              <a:t> </a:t>
            </a:r>
            <a:r>
              <a:rPr lang="en-US" sz="3200" dirty="0" err="1" smtClean="0">
                <a:solidFill>
                  <a:srgbClr val="000000"/>
                </a:solidFill>
              </a:rPr>
              <a:t>xususiy</a:t>
            </a:r>
            <a:r>
              <a:rPr lang="en-US" sz="3200" dirty="0">
                <a:solidFill>
                  <a:srgbClr val="000000"/>
                </a:solidFill>
              </a:rPr>
              <a:t> </a:t>
            </a:r>
            <a:r>
              <a:rPr lang="en-US" sz="3200" dirty="0" err="1" smtClean="0">
                <a:solidFill>
                  <a:srgbClr val="000000"/>
                </a:solidFill>
              </a:rPr>
              <a:t>qonuniyat</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32056856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373216"/>
            <a:ext cx="8305800" cy="1143000"/>
          </a:xfrm>
        </p:spPr>
        <p:txBody>
          <a:bodyPr>
            <a:noAutofit/>
          </a:bodyPr>
          <a:lstStyle/>
          <a:p>
            <a:r>
              <a:rPr lang="en-US" sz="2800" dirty="0" err="1">
                <a:solidFill>
                  <a:srgbClr val="000000"/>
                </a:solidFill>
              </a:rPr>
              <a:t>Bundan</a:t>
            </a:r>
            <a:r>
              <a:rPr lang="en-US" sz="2800" dirty="0">
                <a:solidFill>
                  <a:srgbClr val="000000"/>
                </a:solidFill>
              </a:rPr>
              <a:t> </a:t>
            </a:r>
            <a:r>
              <a:rPr lang="en-US" sz="2800" dirty="0" err="1">
                <a:solidFill>
                  <a:srgbClr val="000000"/>
                </a:solidFill>
              </a:rPr>
              <a:t>tashqari</a:t>
            </a:r>
            <a:r>
              <a:rPr lang="en-US" sz="2800" dirty="0">
                <a:solidFill>
                  <a:srgbClr val="000000"/>
                </a:solidFill>
              </a:rPr>
              <a:t> </a:t>
            </a:r>
            <a:r>
              <a:rPr lang="en-US" sz="2800" dirty="0" err="1">
                <a:solidFill>
                  <a:srgbClr val="000000"/>
                </a:solidFill>
              </a:rPr>
              <a:t>an'anaviy</a:t>
            </a:r>
            <a:r>
              <a:rPr lang="en-US" sz="2800" dirty="0">
                <a:solidFill>
                  <a:srgbClr val="000000"/>
                </a:solidFill>
              </a:rPr>
              <a:t> </a:t>
            </a:r>
            <a:r>
              <a:rPr lang="en-US" sz="2800" dirty="0" err="1">
                <a:solidFill>
                  <a:srgbClr val="000000"/>
                </a:solidFill>
              </a:rPr>
              <a:t>tarzda</a:t>
            </a:r>
            <a:r>
              <a:rPr lang="en-US" sz="2800" dirty="0">
                <a:solidFill>
                  <a:srgbClr val="000000"/>
                </a:solidFill>
              </a:rPr>
              <a:t> </a:t>
            </a:r>
            <a:r>
              <a:rPr lang="en-US" sz="2800" dirty="0" err="1">
                <a:solidFill>
                  <a:srgbClr val="000000"/>
                </a:solidFill>
              </a:rPr>
              <a:t>ta'lim</a:t>
            </a:r>
            <a:r>
              <a:rPr lang="en-US" sz="2800" dirty="0">
                <a:solidFill>
                  <a:srgbClr val="000000"/>
                </a:solidFill>
              </a:rPr>
              <a:t> </a:t>
            </a:r>
            <a:r>
              <a:rPr lang="en-US" sz="2800" dirty="0" err="1" smtClean="0">
                <a:solidFill>
                  <a:srgbClr val="000000"/>
                </a:solidFill>
              </a:rPr>
              <a:t>jarayonining</a:t>
            </a:r>
            <a:r>
              <a:rPr lang="en-US" sz="2800" dirty="0">
                <a:solidFill>
                  <a:srgbClr val="000000"/>
                </a:solidFill>
              </a:rPr>
              <a:t> </a:t>
            </a:r>
            <a:r>
              <a:rPr lang="en-US" sz="2800" dirty="0" err="1" smtClean="0">
                <a:solidFill>
                  <a:srgbClr val="000000"/>
                </a:solidFill>
              </a:rPr>
              <a:t>asosiy</a:t>
            </a:r>
            <a:r>
              <a:rPr lang="en-US" sz="2800" dirty="0">
                <a:solidFill>
                  <a:srgbClr val="000000"/>
                </a:solidFill>
              </a:rPr>
              <a:t> </a:t>
            </a:r>
            <a:r>
              <a:rPr lang="en-US" sz="2800" dirty="0" err="1" smtClean="0">
                <a:solidFill>
                  <a:srgbClr val="000000"/>
                </a:solidFill>
              </a:rPr>
              <a:t>qonuniyadariga</a:t>
            </a:r>
            <a:r>
              <a:rPr lang="en-US" sz="2800" dirty="0" smtClean="0">
                <a:solidFill>
                  <a:srgbClr val="000000"/>
                </a:solidFill>
              </a:rPr>
              <a:t> </a:t>
            </a:r>
            <a:r>
              <a:rPr lang="en-US" sz="2800" dirty="0" err="1">
                <a:solidFill>
                  <a:srgbClr val="000000"/>
                </a:solidFill>
              </a:rPr>
              <a:t>quyidagilar</a:t>
            </a:r>
            <a:r>
              <a:rPr lang="en-US" sz="2800" dirty="0">
                <a:solidFill>
                  <a:srgbClr val="000000"/>
                </a:solidFill>
              </a:rPr>
              <a:t> </a:t>
            </a:r>
            <a:r>
              <a:rPr lang="en-US" sz="2800" dirty="0" err="1" smtClean="0">
                <a:solidFill>
                  <a:srgbClr val="000000"/>
                </a:solidFill>
              </a:rPr>
              <a:t>kiradi</a:t>
            </a:r>
            <a:r>
              <a:rPr lang="en-US" sz="2800" dirty="0" smtClean="0">
                <a:solidFill>
                  <a:srgbClr val="000000"/>
                </a:solidFill>
              </a:rPr>
              <a:t>:</a:t>
            </a:r>
            <a:r>
              <a:rPr lang="en-US" sz="2800" dirty="0">
                <a:solidFill>
                  <a:srgbClr val="000000"/>
                </a:solidFill>
              </a:rPr>
              <a:t/>
            </a:r>
            <a:br>
              <a:rPr lang="en-US" sz="2800" dirty="0">
                <a:solidFill>
                  <a:srgbClr val="000000"/>
                </a:solidFill>
              </a:rPr>
            </a:br>
            <a:r>
              <a:rPr lang="en-US" sz="2800" dirty="0" smtClean="0">
                <a:solidFill>
                  <a:srgbClr val="000000"/>
                </a:solidFill>
              </a:rPr>
              <a:t>-</a:t>
            </a:r>
            <a:r>
              <a:rPr lang="en-US" sz="2800" dirty="0" err="1" smtClean="0">
                <a:solidFill>
                  <a:srgbClr val="000000"/>
                </a:solidFill>
              </a:rPr>
              <a:t>Ta'limni</a:t>
            </a:r>
            <a:r>
              <a:rPr lang="en-US" sz="2800" dirty="0" smtClean="0">
                <a:solidFill>
                  <a:srgbClr val="000000"/>
                </a:solidFill>
              </a:rPr>
              <a:t> </a:t>
            </a:r>
            <a:r>
              <a:rPr lang="en-US" sz="2800" dirty="0" err="1">
                <a:solidFill>
                  <a:srgbClr val="000000"/>
                </a:solidFill>
              </a:rPr>
              <a:t>jamiyat</a:t>
            </a:r>
            <a:r>
              <a:rPr lang="en-US" sz="2800" dirty="0">
                <a:solidFill>
                  <a:srgbClr val="000000"/>
                </a:solidFill>
              </a:rPr>
              <a:t> </a:t>
            </a:r>
            <a:r>
              <a:rPr lang="en-US" sz="2800" dirty="0" err="1">
                <a:solidFill>
                  <a:srgbClr val="000000"/>
                </a:solidFill>
              </a:rPr>
              <a:t>ehtiyojiga</a:t>
            </a:r>
            <a:r>
              <a:rPr lang="en-US" sz="2800" dirty="0">
                <a:solidFill>
                  <a:srgbClr val="000000"/>
                </a:solidFill>
              </a:rPr>
              <a:t> </a:t>
            </a:r>
            <a:r>
              <a:rPr lang="en-US" sz="2800" dirty="0" err="1">
                <a:solidFill>
                  <a:srgbClr val="000000"/>
                </a:solidFill>
              </a:rPr>
              <a:t>bog'liqligi</a:t>
            </a:r>
            <a:r>
              <a:rPr lang="en-US" sz="2800" dirty="0">
                <a:solidFill>
                  <a:srgbClr val="000000"/>
                </a:solidFill>
              </a:rPr>
              <a:t> </a:t>
            </a:r>
            <a:r>
              <a:rPr lang="en-US" sz="2800" dirty="0" err="1">
                <a:solidFill>
                  <a:srgbClr val="000000"/>
                </a:solidFill>
              </a:rPr>
              <a:t>qununiyati</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Ta'limjarayonida</a:t>
            </a:r>
            <a:r>
              <a:rPr lang="en-US" sz="2800" dirty="0" smtClean="0">
                <a:solidFill>
                  <a:srgbClr val="000000"/>
                </a:solidFill>
              </a:rPr>
              <a:t> </a:t>
            </a:r>
            <a:r>
              <a:rPr lang="en-US" sz="2800" dirty="0" err="1">
                <a:solidFill>
                  <a:srgbClr val="000000"/>
                </a:solidFill>
              </a:rPr>
              <a:t>ta'limiy</a:t>
            </a:r>
            <a:r>
              <a:rPr lang="en-US" sz="2800" dirty="0">
                <a:solidFill>
                  <a:srgbClr val="000000"/>
                </a:solidFill>
              </a:rPr>
              <a:t>, </a:t>
            </a:r>
            <a:r>
              <a:rPr lang="en-US" sz="2800" dirty="0" err="1">
                <a:solidFill>
                  <a:srgbClr val="000000"/>
                </a:solidFill>
              </a:rPr>
              <a:t>tarbiyaviy</a:t>
            </a:r>
            <a:r>
              <a:rPr lang="en-US" sz="2800" dirty="0">
                <a:solidFill>
                  <a:srgbClr val="000000"/>
                </a:solidFill>
              </a:rPr>
              <a:t>, </a:t>
            </a:r>
            <a:r>
              <a:rPr lang="en-US" sz="2800" dirty="0" err="1" smtClean="0">
                <a:solidFill>
                  <a:srgbClr val="000000"/>
                </a:solidFill>
              </a:rPr>
              <a:t>rivojlantiruvchi</a:t>
            </a:r>
            <a:r>
              <a:rPr lang="en-US" sz="2800" dirty="0" smtClean="0">
                <a:solidFill>
                  <a:srgbClr val="000000"/>
                </a:solidFill>
              </a:rPr>
              <a:t> </a:t>
            </a:r>
            <a:r>
              <a:rPr lang="en-US" sz="2800" dirty="0" err="1" smtClean="0">
                <a:solidFill>
                  <a:srgbClr val="000000"/>
                </a:solidFill>
              </a:rPr>
              <a:t>funksiyalarni</a:t>
            </a:r>
            <a:r>
              <a:rPr lang="en-US" sz="2800" dirty="0" smtClean="0">
                <a:solidFill>
                  <a:srgbClr val="000000"/>
                </a:solidFill>
              </a:rPr>
              <a:t> </a:t>
            </a:r>
            <a:r>
              <a:rPr lang="en-US" sz="2800" dirty="0" err="1" smtClean="0">
                <a:solidFill>
                  <a:srgbClr val="000000"/>
                </a:solidFill>
              </a:rPr>
              <a:t>aloqadorligi</a:t>
            </a:r>
            <a:r>
              <a:rPr lang="en-US" sz="2800" dirty="0" smtClean="0">
                <a:solidFill>
                  <a:srgbClr val="000000"/>
                </a:solidFill>
              </a:rPr>
              <a:t> </a:t>
            </a:r>
            <a:r>
              <a:rPr lang="en-US" sz="2800" dirty="0" err="1">
                <a:solidFill>
                  <a:srgbClr val="000000"/>
                </a:solidFill>
              </a:rPr>
              <a:t>qonuniyati</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Ta'limjarayonida</a:t>
            </a:r>
            <a:r>
              <a:rPr lang="en-US" sz="2800" dirty="0" smtClean="0">
                <a:solidFill>
                  <a:srgbClr val="000000"/>
                </a:solidFill>
              </a:rPr>
              <a:t> </a:t>
            </a:r>
            <a:r>
              <a:rPr lang="en-US" sz="2800" dirty="0" err="1">
                <a:solidFill>
                  <a:srgbClr val="000000"/>
                </a:solidFill>
              </a:rPr>
              <a:t>o'qitish</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o’qish</a:t>
            </a:r>
            <a:r>
              <a:rPr lang="en-US" sz="2800" dirty="0" smtClean="0">
                <a:solidFill>
                  <a:srgbClr val="000000"/>
                </a:solidFill>
              </a:rPr>
              <a:t> </a:t>
            </a:r>
            <a:r>
              <a:rPr lang="en-US" sz="2800" dirty="0" err="1" smtClean="0">
                <a:solidFill>
                  <a:srgbClr val="000000"/>
                </a:solidFill>
              </a:rPr>
              <a:t>jarayonlarining</a:t>
            </a:r>
            <a:r>
              <a:rPr lang="en-US" sz="2800" dirty="0" smtClean="0">
                <a:solidFill>
                  <a:srgbClr val="000000"/>
                </a:solidFill>
              </a:rPr>
              <a:t> </a:t>
            </a:r>
            <a:r>
              <a:rPr lang="en-US" sz="2800" dirty="0" err="1">
                <a:solidFill>
                  <a:srgbClr val="000000"/>
                </a:solidFill>
              </a:rPr>
              <a:t>birligi</a:t>
            </a:r>
            <a:r>
              <a:rPr lang="en-US" sz="2800" dirty="0">
                <a:solidFill>
                  <a:srgbClr val="000000"/>
                </a:solidFill>
              </a:rPr>
              <a:t> </a:t>
            </a:r>
            <a:r>
              <a:rPr lang="en-US" sz="2800" dirty="0" err="1">
                <a:solidFill>
                  <a:srgbClr val="000000"/>
                </a:solidFill>
              </a:rPr>
              <a:t>qonuniyati</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Ta'limjarayonida</a:t>
            </a:r>
            <a:r>
              <a:rPr lang="en-US" sz="2800" dirty="0" smtClean="0">
                <a:solidFill>
                  <a:srgbClr val="000000"/>
                </a:solidFill>
              </a:rPr>
              <a:t> </a:t>
            </a:r>
            <a:r>
              <a:rPr lang="en-US" sz="2800" dirty="0" err="1">
                <a:solidFill>
                  <a:srgbClr val="000000"/>
                </a:solidFill>
              </a:rPr>
              <a:t>mazmunni</a:t>
            </a:r>
            <a:r>
              <a:rPr lang="en-US" sz="2800" dirty="0">
                <a:solidFill>
                  <a:srgbClr val="000000"/>
                </a:solidFill>
              </a:rPr>
              <a:t> </a:t>
            </a:r>
            <a:r>
              <a:rPr lang="en-US" sz="2800" dirty="0" err="1">
                <a:solidFill>
                  <a:srgbClr val="000000"/>
                </a:solidFill>
              </a:rPr>
              <a:t>maqsadga</a:t>
            </a:r>
            <a:r>
              <a:rPr lang="en-US" sz="2800" dirty="0">
                <a:solidFill>
                  <a:srgbClr val="000000"/>
                </a:solidFill>
              </a:rPr>
              <a:t> </a:t>
            </a:r>
            <a:r>
              <a:rPr lang="en-US" sz="2800" dirty="0" err="1">
                <a:solidFill>
                  <a:srgbClr val="000000"/>
                </a:solidFill>
              </a:rPr>
              <a:t>bog'liqligi</a:t>
            </a:r>
            <a:r>
              <a:rPr lang="en-US" sz="2800" dirty="0">
                <a:solidFill>
                  <a:srgbClr val="000000"/>
                </a:solidFill>
              </a:rPr>
              <a:t> </a:t>
            </a:r>
            <a:r>
              <a:rPr lang="en-US" sz="2800" dirty="0" err="1">
                <a:solidFill>
                  <a:srgbClr val="000000"/>
                </a:solidFill>
              </a:rPr>
              <a:t>qonuniyati</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Ta'limjarayonida</a:t>
            </a:r>
            <a:r>
              <a:rPr lang="en-US" sz="2800" dirty="0" smtClean="0">
                <a:solidFill>
                  <a:srgbClr val="000000"/>
                </a:solidFill>
              </a:rPr>
              <a:t> </a:t>
            </a:r>
            <a:r>
              <a:rPr lang="en-US" sz="2800" dirty="0" err="1">
                <a:solidFill>
                  <a:srgbClr val="000000"/>
                </a:solidFill>
              </a:rPr>
              <a:t>metod</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shaklni</a:t>
            </a:r>
            <a:r>
              <a:rPr lang="en-US" sz="2800" dirty="0">
                <a:solidFill>
                  <a:srgbClr val="000000"/>
                </a:solidFill>
              </a:rPr>
              <a:t> </a:t>
            </a:r>
            <a:r>
              <a:rPr lang="en-US" sz="2800" dirty="0" err="1">
                <a:solidFill>
                  <a:srgbClr val="000000"/>
                </a:solidFill>
              </a:rPr>
              <a:t>mazmun</a:t>
            </a:r>
            <a:r>
              <a:rPr lang="en-US" sz="2800" dirty="0">
                <a:solidFill>
                  <a:srgbClr val="000000"/>
                </a:solidFill>
              </a:rPr>
              <a:t> </a:t>
            </a:r>
            <a:r>
              <a:rPr lang="en-US" sz="2800" dirty="0" err="1" smtClean="0">
                <a:solidFill>
                  <a:srgbClr val="000000"/>
                </a:solidFill>
              </a:rPr>
              <a:t>bilan</a:t>
            </a:r>
            <a:r>
              <a:rPr lang="en-US" sz="2800" dirty="0">
                <a:solidFill>
                  <a:srgbClr val="000000"/>
                </a:solidFill>
              </a:rPr>
              <a:t> </a:t>
            </a:r>
            <a:r>
              <a:rPr lang="en-US" sz="2800" dirty="0" err="1" smtClean="0">
                <a:solidFill>
                  <a:srgbClr val="000000"/>
                </a:solidFill>
              </a:rPr>
              <a:t>aloqadorligi</a:t>
            </a:r>
            <a:r>
              <a:rPr lang="en-US" sz="2800" dirty="0">
                <a:solidFill>
                  <a:srgbClr val="000000"/>
                </a:solidFill>
              </a:rPr>
              <a:t> </a:t>
            </a:r>
            <a:r>
              <a:rPr lang="en-US" sz="2800" dirty="0" err="1" smtClean="0">
                <a:solidFill>
                  <a:srgbClr val="000000"/>
                </a:solidFill>
              </a:rPr>
              <a:t>qonuniyati</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Ta'limsamaradorligi</a:t>
            </a:r>
            <a:r>
              <a:rPr lang="en-US" sz="2800" dirty="0" smtClean="0">
                <a:solidFill>
                  <a:srgbClr val="000000"/>
                </a:solidFill>
              </a:rPr>
              <a:t> </a:t>
            </a:r>
            <a:r>
              <a:rPr lang="en-US" sz="2800" dirty="0" err="1">
                <a:solidFill>
                  <a:srgbClr val="000000"/>
                </a:solidFill>
              </a:rPr>
              <a:t>o'qituvchi</a:t>
            </a:r>
            <a:r>
              <a:rPr lang="en-US" sz="2800" dirty="0">
                <a:solidFill>
                  <a:srgbClr val="000000"/>
                </a:solidFill>
              </a:rPr>
              <a:t> </a:t>
            </a:r>
            <a:r>
              <a:rPr lang="en-US" sz="2800" dirty="0" err="1">
                <a:solidFill>
                  <a:srgbClr val="000000"/>
                </a:solidFill>
              </a:rPr>
              <a:t>tomonidan</a:t>
            </a:r>
            <a:r>
              <a:rPr lang="en-US" sz="2800" dirty="0">
                <a:solidFill>
                  <a:srgbClr val="000000"/>
                </a:solidFill>
              </a:rPr>
              <a:t> </a:t>
            </a:r>
            <a:r>
              <a:rPr lang="en-US" sz="2800" dirty="0" err="1">
                <a:solidFill>
                  <a:srgbClr val="000000"/>
                </a:solidFill>
              </a:rPr>
              <a:t>qo'llanilgan</a:t>
            </a:r>
            <a:r>
              <a:rPr lang="en-US" sz="2800" dirty="0">
                <a:solidFill>
                  <a:srgbClr val="000000"/>
                </a:solidFill>
              </a:rPr>
              <a:t> </a:t>
            </a:r>
            <a:r>
              <a:rPr lang="en-US" sz="2800" dirty="0" err="1" smtClean="0">
                <a:solidFill>
                  <a:srgbClr val="000000"/>
                </a:solidFill>
              </a:rPr>
              <a:t>metodlarga</a:t>
            </a:r>
            <a:r>
              <a:rPr lang="en-US" sz="2800" dirty="0">
                <a:solidFill>
                  <a:srgbClr val="000000"/>
                </a:solidFill>
              </a:rPr>
              <a:t> </a:t>
            </a:r>
            <a:r>
              <a:rPr lang="en-US" sz="2800" dirty="0" err="1" smtClean="0">
                <a:solidFill>
                  <a:srgbClr val="000000"/>
                </a:solidFill>
              </a:rPr>
              <a:t>bog'liqligi</a:t>
            </a:r>
            <a:r>
              <a:rPr lang="en-US" sz="2800" dirty="0" smtClean="0">
                <a:solidFill>
                  <a:srgbClr val="000000"/>
                </a:solidFill>
              </a:rPr>
              <a:t> </a:t>
            </a:r>
            <a:r>
              <a:rPr lang="en-US" sz="2800" dirty="0" err="1">
                <a:solidFill>
                  <a:srgbClr val="000000"/>
                </a:solidFill>
              </a:rPr>
              <a:t>qonuniyati</a:t>
            </a:r>
            <a:r>
              <a:rPr lang="en-US" sz="2800" dirty="0" smtClean="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36257489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221088"/>
            <a:ext cx="8305800" cy="1143000"/>
          </a:xfrm>
        </p:spPr>
        <p:txBody>
          <a:bodyPr>
            <a:noAutofit/>
          </a:bodyPr>
          <a:lstStyle/>
          <a:p>
            <a:pPr algn="just"/>
            <a:r>
              <a:rPr lang="en-US" sz="2800" b="1" dirty="0" err="1">
                <a:solidFill>
                  <a:srgbClr val="000000"/>
                </a:solidFill>
              </a:rPr>
              <a:t>Prinsiplar</a:t>
            </a:r>
            <a:r>
              <a:rPr lang="en-US" sz="2800" dirty="0">
                <a:solidFill>
                  <a:srgbClr val="000000"/>
                </a:solidFill>
              </a:rPr>
              <a:t> - b u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jarayonini</a:t>
            </a:r>
            <a:r>
              <a:rPr lang="en-US" sz="2800" dirty="0" smtClean="0">
                <a:solidFill>
                  <a:srgbClr val="000000"/>
                </a:solidFill>
              </a:rPr>
              <a:t> </a:t>
            </a:r>
            <a:r>
              <a:rPr lang="en-US" sz="2800" dirty="0" err="1">
                <a:solidFill>
                  <a:srgbClr val="000000"/>
                </a:solidFill>
              </a:rPr>
              <a:t>o'tkazish</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taslikil</a:t>
            </a:r>
            <a:r>
              <a:rPr lang="en-US" sz="2800" dirty="0">
                <a:solidFill>
                  <a:srgbClr val="000000"/>
                </a:solidFill>
              </a:rPr>
              <a:t> </a:t>
            </a:r>
            <a:r>
              <a:rPr lang="en-US" sz="2800" dirty="0" err="1" smtClean="0">
                <a:solidFill>
                  <a:srgbClr val="000000"/>
                </a:solidFill>
              </a:rPr>
              <a:t>etishga</a:t>
            </a:r>
            <a:r>
              <a:rPr lang="en-US" sz="2800" dirty="0" smtClean="0">
                <a:solidFill>
                  <a:srgbClr val="000000"/>
                </a:solidFill>
              </a:rPr>
              <a:t> </a:t>
            </a:r>
            <a:r>
              <a:rPr lang="en-US" sz="2800" dirty="0" err="1" smtClean="0">
                <a:solidFill>
                  <a:srgbClr val="000000"/>
                </a:solidFill>
              </a:rPr>
              <a:t>qo'yilgan</a:t>
            </a:r>
            <a:r>
              <a:rPr lang="en-US" sz="2800" dirty="0">
                <a:solidFill>
                  <a:srgbClr val="000000"/>
                </a:solidFill>
              </a:rPr>
              <a:t> </a:t>
            </a:r>
            <a:r>
              <a:rPr lang="en-US" sz="2800" dirty="0" err="1" smtClean="0">
                <a:solidFill>
                  <a:srgbClr val="000000"/>
                </a:solidFill>
              </a:rPr>
              <a:t>me'yoriy</a:t>
            </a:r>
            <a:r>
              <a:rPr lang="en-US" sz="2800" dirty="0" smtClean="0">
                <a:solidFill>
                  <a:srgbClr val="000000"/>
                </a:solidFill>
              </a:rPr>
              <a:t> </a:t>
            </a:r>
            <a:r>
              <a:rPr lang="en-US" sz="2800" dirty="0" err="1">
                <a:solidFill>
                  <a:srgbClr val="000000"/>
                </a:solidFill>
              </a:rPr>
              <a:t>talablar</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boshlang'ich</a:t>
            </a:r>
            <a:r>
              <a:rPr lang="en-US" sz="2800" dirty="0">
                <a:solidFill>
                  <a:srgbClr val="000000"/>
                </a:solidFill>
              </a:rPr>
              <a:t> </a:t>
            </a:r>
            <a:r>
              <a:rPr lang="en-US" sz="2800" dirty="0" err="1" smtClean="0">
                <a:solidFill>
                  <a:srgbClr val="000000"/>
                </a:solidFill>
              </a:rPr>
              <a:t>g'oya</a:t>
            </a:r>
            <a:r>
              <a:rPr lang="en-US" sz="2800" dirty="0">
                <a:solidFill>
                  <a:srgbClr val="000000"/>
                </a:solidFill>
              </a:rPr>
              <a:t> </a:t>
            </a:r>
            <a:r>
              <a:rPr lang="en-US" sz="2800" dirty="0" err="1" smtClean="0">
                <a:solidFill>
                  <a:srgbClr val="000000"/>
                </a:solidFill>
              </a:rPr>
              <a:t>hisoblanadi</a:t>
            </a:r>
            <a:r>
              <a:rPr lang="en-US" sz="2800" dirty="0">
                <a:solidFill>
                  <a:srgbClr val="000000"/>
                </a:solidFill>
              </a:rPr>
              <a:t>. </a:t>
            </a:r>
            <a:r>
              <a:rPr lang="en-US" sz="2800" dirty="0" err="1">
                <a:solidFill>
                  <a:srgbClr val="000000"/>
                </a:solidFill>
              </a:rPr>
              <a:t>Ta'limning</a:t>
            </a:r>
            <a:r>
              <a:rPr lang="en-US" sz="2800" dirty="0">
                <a:solidFill>
                  <a:srgbClr val="000000"/>
                </a:solidFill>
              </a:rPr>
              <a:t> </a:t>
            </a:r>
            <a:r>
              <a:rPr lang="en-US" sz="2800" dirty="0" err="1" smtClean="0">
                <a:solidFill>
                  <a:srgbClr val="000000"/>
                </a:solidFill>
              </a:rPr>
              <a:t>barcha</a:t>
            </a:r>
            <a:r>
              <a:rPr lang="en-US" sz="2800" dirty="0">
                <a:solidFill>
                  <a:srgbClr val="000000"/>
                </a:solidFill>
              </a:rPr>
              <a:t> </a:t>
            </a:r>
            <a:r>
              <a:rPr lang="en-US" sz="2800" dirty="0" err="1" smtClean="0">
                <a:solidFill>
                  <a:srgbClr val="000000"/>
                </a:solidFill>
              </a:rPr>
              <a:t>prinsiplari</a:t>
            </a:r>
            <a:r>
              <a:rPr lang="en-US" sz="2800" dirty="0" smtClean="0">
                <a:solidFill>
                  <a:srgbClr val="000000"/>
                </a:solidFill>
              </a:rPr>
              <a:t> </a:t>
            </a:r>
            <a:r>
              <a:rPr lang="en-US" sz="2800" dirty="0" err="1" smtClean="0">
                <a:solidFill>
                  <a:srgbClr val="000000"/>
                </a:solidFill>
              </a:rPr>
              <a:t>o'zaro</a:t>
            </a:r>
            <a:r>
              <a:rPr lang="en-US" sz="2800" dirty="0">
                <a:solidFill>
                  <a:srgbClr val="000000"/>
                </a:solidFill>
              </a:rPr>
              <a:t> </a:t>
            </a:r>
            <a:r>
              <a:rPr lang="en-US" sz="2800" dirty="0" err="1" smtClean="0">
                <a:solidFill>
                  <a:srgbClr val="000000"/>
                </a:solidFill>
              </a:rPr>
              <a:t>aloqadorlikda</a:t>
            </a:r>
            <a:r>
              <a:rPr lang="en-US" sz="2800" dirty="0" smtClean="0">
                <a:solidFill>
                  <a:srgbClr val="000000"/>
                </a:solidFill>
              </a:rPr>
              <a:t> </a:t>
            </a:r>
            <a:r>
              <a:rPr lang="en-US" sz="2800" dirty="0" err="1">
                <a:solidFill>
                  <a:srgbClr val="000000"/>
                </a:solidFill>
              </a:rPr>
              <a:t>bo'lib</a:t>
            </a:r>
            <a:r>
              <a:rPr lang="en-US" sz="2800" dirty="0">
                <a:solidFill>
                  <a:srgbClr val="000000"/>
                </a:solidFill>
              </a:rPr>
              <a:t>. </a:t>
            </a:r>
            <a:r>
              <a:rPr lang="en-US" sz="2800" dirty="0" err="1">
                <a:solidFill>
                  <a:srgbClr val="000000"/>
                </a:solidFill>
              </a:rPr>
              <a:t>tizim</a:t>
            </a:r>
            <a:r>
              <a:rPr lang="en-US" sz="2800" dirty="0">
                <a:solidFill>
                  <a:srgbClr val="000000"/>
                </a:solidFill>
              </a:rPr>
              <a:t> </a:t>
            </a:r>
            <a:r>
              <a:rPr lang="en-US" sz="2800" dirty="0" err="1">
                <a:solidFill>
                  <a:srgbClr val="000000"/>
                </a:solidFill>
              </a:rPr>
              <a:t>ko'rinishida</a:t>
            </a:r>
            <a:r>
              <a:rPr lang="en-US" sz="2800" dirty="0">
                <a:solidFill>
                  <a:srgbClr val="000000"/>
                </a:solidFill>
              </a:rPr>
              <a:t> </a:t>
            </a:r>
            <a:r>
              <a:rPr lang="en-US" sz="2800" dirty="0" err="1" smtClean="0">
                <a:solidFill>
                  <a:srgbClr val="000000"/>
                </a:solidFill>
              </a:rPr>
              <a:t>umumdidaktik</a:t>
            </a:r>
            <a:r>
              <a:rPr lang="en-US" sz="2800" dirty="0" smtClean="0">
                <a:solidFill>
                  <a:srgbClr val="000000"/>
                </a:solidFill>
              </a:rPr>
              <a:t>, </a:t>
            </a:r>
            <a:r>
              <a:rPr lang="en-US" sz="2800" dirty="0" err="1" smtClean="0">
                <a:solidFill>
                  <a:srgbClr val="000000"/>
                </a:solidFill>
              </a:rPr>
              <a:t>tashkiliy</a:t>
            </a:r>
            <a:r>
              <a:rPr lang="en-US" sz="2800" dirty="0" smtClean="0">
                <a:solidFill>
                  <a:srgbClr val="000000"/>
                </a:solidFill>
              </a:rPr>
              <a:t> </a:t>
            </a:r>
            <a:r>
              <a:rPr lang="en-US" sz="2800" dirty="0" err="1">
                <a:solidFill>
                  <a:srgbClr val="000000"/>
                </a:solidFill>
              </a:rPr>
              <a:t>uslubiy</a:t>
            </a:r>
            <a:r>
              <a:rPr lang="en-US" sz="2800" dirty="0">
                <a:solidFill>
                  <a:srgbClr val="000000"/>
                </a:solidFill>
              </a:rPr>
              <a:t> </a:t>
            </a:r>
            <a:r>
              <a:rPr lang="en-US" sz="2800" dirty="0" err="1">
                <a:solidFill>
                  <a:srgbClr val="000000"/>
                </a:solidFill>
              </a:rPr>
              <a:t>prinsiplardan</a:t>
            </a:r>
            <a:r>
              <a:rPr lang="en-US" sz="2800" dirty="0">
                <a:solidFill>
                  <a:srgbClr val="000000"/>
                </a:solidFill>
              </a:rPr>
              <a:t> </a:t>
            </a:r>
            <a:r>
              <a:rPr lang="en-US" sz="2800" dirty="0" err="1">
                <a:solidFill>
                  <a:srgbClr val="000000"/>
                </a:solidFill>
              </a:rPr>
              <a:t>tashkil</a:t>
            </a:r>
            <a:r>
              <a:rPr lang="en-US" sz="2800" dirty="0">
                <a:solidFill>
                  <a:srgbClr val="000000"/>
                </a:solidFill>
              </a:rPr>
              <a:t> </a:t>
            </a:r>
            <a:r>
              <a:rPr lang="en-US" sz="2800" dirty="0" err="1">
                <a:solidFill>
                  <a:srgbClr val="000000"/>
                </a:solidFill>
              </a:rPr>
              <a:t>topgan</a:t>
            </a:r>
            <a:r>
              <a:rPr lang="en-US" sz="2800" dirty="0">
                <a:solidFill>
                  <a:srgbClr val="000000"/>
                </a:solidFill>
              </a:rPr>
              <a:t>. </a:t>
            </a:r>
            <a:r>
              <a:rPr lang="en-US" sz="2800" dirty="0" err="1" smtClean="0">
                <a:solidFill>
                  <a:srgbClr val="000000"/>
                </a:solidFill>
              </a:rPr>
              <a:t>Ta'limning</a:t>
            </a:r>
            <a:r>
              <a:rPr lang="en-US" sz="2800" dirty="0">
                <a:solidFill>
                  <a:srgbClr val="000000"/>
                </a:solidFill>
              </a:rPr>
              <a:t> </a:t>
            </a:r>
            <a:r>
              <a:rPr lang="en-US" sz="2800" dirty="0" err="1" smtClean="0">
                <a:solidFill>
                  <a:srgbClr val="000000"/>
                </a:solidFill>
              </a:rPr>
              <a:t>didaktik</a:t>
            </a:r>
            <a:r>
              <a:rPr lang="en-US" sz="2800" dirty="0" smtClean="0">
                <a:solidFill>
                  <a:srgbClr val="000000"/>
                </a:solidFill>
              </a:rPr>
              <a:t> </a:t>
            </a:r>
            <a:r>
              <a:rPr lang="en-US" sz="2800" dirty="0" err="1" smtClean="0">
                <a:solidFill>
                  <a:srgbClr val="000000"/>
                </a:solidFill>
              </a:rPr>
              <a:t>prinsiplari</a:t>
            </a:r>
            <a:r>
              <a:rPr lang="en-US" sz="2800" dirty="0">
                <a:solidFill>
                  <a:srgbClr val="000000"/>
                </a:solidFill>
              </a:rPr>
              <a:t> </a:t>
            </a:r>
            <a:r>
              <a:rPr lang="pt-BR" sz="2800" dirty="0" smtClean="0">
                <a:solidFill>
                  <a:srgbClr val="000000"/>
                </a:solidFill>
              </a:rPr>
              <a:t>bevosita </a:t>
            </a:r>
            <a:r>
              <a:rPr lang="pt-BR" sz="2800" dirty="0">
                <a:solidFill>
                  <a:srgbClr val="000000"/>
                </a:solidFill>
              </a:rPr>
              <a:t>pedagogik </a:t>
            </a:r>
            <a:r>
              <a:rPr lang="pt-BR" sz="2800" dirty="0" smtClean="0">
                <a:solidFill>
                  <a:srgbClr val="000000"/>
                </a:solidFill>
              </a:rPr>
              <a:t>ta’lim prinsiplariga ham taalluqlidir. </a:t>
            </a:r>
            <a:r>
              <a:rPr lang="en-US" sz="2800" b="1" dirty="0" err="1" smtClean="0">
                <a:solidFill>
                  <a:srgbClr val="000000"/>
                </a:solidFill>
              </a:rPr>
              <a:t>Umumdidaktik</a:t>
            </a:r>
            <a:r>
              <a:rPr lang="en-US" sz="2800" b="1" dirty="0" smtClean="0">
                <a:solidFill>
                  <a:srgbClr val="000000"/>
                </a:solidFill>
              </a:rPr>
              <a:t> </a:t>
            </a:r>
            <a:r>
              <a:rPr lang="en-US" sz="2800" b="1" dirty="0" err="1">
                <a:solidFill>
                  <a:srgbClr val="000000"/>
                </a:solidFill>
              </a:rPr>
              <a:t>prinsiplar</a:t>
            </a:r>
            <a:r>
              <a:rPr lang="en-US" sz="2800" b="1" dirty="0">
                <a:solidFill>
                  <a:srgbClr val="000000"/>
                </a:solidFill>
              </a:rPr>
              <a:t> </a:t>
            </a: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mazmunini</a:t>
            </a:r>
            <a:r>
              <a:rPr lang="en-US" sz="2800" dirty="0" smtClean="0">
                <a:solidFill>
                  <a:srgbClr val="000000"/>
                </a:solidFill>
              </a:rPr>
              <a:t> </a:t>
            </a:r>
            <a:r>
              <a:rPr lang="en-US" sz="2800" dirty="0" err="1">
                <a:solidFill>
                  <a:srgbClr val="000000"/>
                </a:solidFill>
              </a:rPr>
              <a:t>umumiy</a:t>
            </a:r>
            <a:r>
              <a:rPr lang="en-US" sz="2800" dirty="0">
                <a:solidFill>
                  <a:srgbClr val="000000"/>
                </a:solidFill>
              </a:rPr>
              <a:t> </a:t>
            </a:r>
            <a:r>
              <a:rPr lang="en-US" sz="2800" dirty="0" err="1">
                <a:solidFill>
                  <a:srgbClr val="000000"/>
                </a:solidFill>
              </a:rPr>
              <a:t>qonuniyat</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maqsadga</a:t>
            </a:r>
            <a:r>
              <a:rPr lang="en-US" sz="2800" dirty="0" smtClean="0">
                <a:solidFill>
                  <a:srgbClr val="000000"/>
                </a:solidFill>
              </a:rPr>
              <a:t> </a:t>
            </a:r>
            <a:r>
              <a:rPr lang="en-US" sz="2800" dirty="0" err="1">
                <a:solidFill>
                  <a:srgbClr val="000000"/>
                </a:solidFill>
              </a:rPr>
              <a:t>mos</a:t>
            </a:r>
            <a:r>
              <a:rPr lang="en-US" sz="2800" dirty="0">
                <a:solidFill>
                  <a:srgbClr val="000000"/>
                </a:solidFill>
              </a:rPr>
              <a:t> </a:t>
            </a:r>
            <a:r>
              <a:rPr lang="en-US" sz="2800" dirty="0" err="1">
                <a:solidFill>
                  <a:srgbClr val="000000"/>
                </a:solidFill>
              </a:rPr>
              <a:t>holda</a:t>
            </a:r>
            <a:r>
              <a:rPr lang="en-US" sz="2800" dirty="0">
                <a:solidFill>
                  <a:srgbClr val="000000"/>
                </a:solidFill>
              </a:rPr>
              <a:t> </a:t>
            </a:r>
            <a:r>
              <a:rPr lang="en-US" sz="2800" dirty="0" err="1">
                <a:solidFill>
                  <a:srgbClr val="000000"/>
                </a:solidFill>
              </a:rPr>
              <a:t>aniqlovchi</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a:solidFill>
                  <a:srgbClr val="000000"/>
                </a:solidFill>
              </a:rPr>
              <a:t>nazariya</a:t>
            </a:r>
            <a:r>
              <a:rPr lang="en-US" sz="2800" dirty="0">
                <a:solidFill>
                  <a:srgbClr val="000000"/>
                </a:solidFill>
              </a:rPr>
              <a:t>, </a:t>
            </a:r>
            <a:r>
              <a:rPr lang="en-US" sz="2800" dirty="0" err="1" smtClean="0">
                <a:solidFill>
                  <a:srgbClr val="000000"/>
                </a:solidFill>
              </a:rPr>
              <a:t>konsepsiyaning</a:t>
            </a:r>
            <a:r>
              <a:rPr lang="en-US" sz="2800" dirty="0">
                <a:solidFill>
                  <a:srgbClr val="000000"/>
                </a:solidFill>
              </a:rPr>
              <a:t> </a:t>
            </a:r>
            <a:r>
              <a:rPr lang="en-US" sz="2800" dirty="0" err="1" smtClean="0">
                <a:solidFill>
                  <a:srgbClr val="000000"/>
                </a:solidFill>
              </a:rPr>
              <a:t>asosiy</a:t>
            </a:r>
            <a:r>
              <a:rPr lang="en-US" sz="2800" dirty="0">
                <a:solidFill>
                  <a:srgbClr val="000000"/>
                </a:solidFill>
              </a:rPr>
              <a:t> </a:t>
            </a:r>
            <a:r>
              <a:rPr lang="en-US" sz="2800" dirty="0" err="1" smtClean="0">
                <a:solidFill>
                  <a:srgbClr val="000000"/>
                </a:solidFill>
              </a:rPr>
              <a:t>holatlarini</a:t>
            </a:r>
            <a:r>
              <a:rPr lang="en-US" sz="2800" dirty="0" smtClean="0">
                <a:solidFill>
                  <a:srgbClr val="000000"/>
                </a:solidFill>
              </a:rPr>
              <a:t> </a:t>
            </a:r>
            <a:r>
              <a:rPr lang="en-US" sz="2800" dirty="0" err="1">
                <a:solidFill>
                  <a:srgbClr val="000000"/>
                </a:solidFill>
              </a:rPr>
              <a:t>ifodalaydi</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4995267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24744"/>
            <a:ext cx="8305800" cy="1143000"/>
          </a:xfrm>
        </p:spPr>
        <p:txBody>
          <a:bodyPr>
            <a:noAutofit/>
          </a:bodyPr>
          <a:lstStyle/>
          <a:p>
            <a:r>
              <a:rPr lang="en-US" sz="3200" dirty="0" smtClean="0"/>
              <a:t>5. </a:t>
            </a:r>
            <a:r>
              <a:rPr lang="en-US" sz="3200" dirty="0" err="1" smtClean="0"/>
              <a:t>Ta’lim</a:t>
            </a:r>
            <a:r>
              <a:rPr lang="en-US" sz="3200" dirty="0" smtClean="0"/>
              <a:t> </a:t>
            </a:r>
            <a:r>
              <a:rPr lang="en-US" sz="3200" dirty="0" err="1"/>
              <a:t>jarayonining</a:t>
            </a:r>
            <a:r>
              <a:rPr lang="en-US" sz="3200" dirty="0"/>
              <a:t> </a:t>
            </a:r>
            <a:r>
              <a:rPr lang="en-US" sz="3200" dirty="0" err="1"/>
              <a:t>tuzilishi</a:t>
            </a:r>
            <a:r>
              <a:rPr lang="en-US" sz="3200" dirty="0"/>
              <a:t> </a:t>
            </a:r>
            <a:r>
              <a:rPr lang="en-US" sz="3200" dirty="0" err="1"/>
              <a:t>va</a:t>
            </a:r>
            <a:r>
              <a:rPr lang="en-US" sz="3200" dirty="0"/>
              <a:t> </a:t>
            </a:r>
            <a:r>
              <a:rPr lang="en-US" sz="3200" dirty="0" err="1"/>
              <a:t>funksiyalari</a:t>
            </a:r>
            <a:r>
              <a:rPr lang="en-US" sz="3200" dirty="0"/>
              <a:t/>
            </a:r>
            <a:br>
              <a:rPr lang="en-US" sz="3200" dirty="0"/>
            </a:br>
            <a:r>
              <a:rPr lang="ru-RU" sz="3200" dirty="0"/>
              <a:t/>
            </a:r>
            <a:br>
              <a:rPr lang="ru-RU" sz="3200" dirty="0"/>
            </a:br>
            <a:endParaRPr lang="ru-RU"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221088"/>
            <a:ext cx="7774158" cy="1722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56826" y="1700808"/>
            <a:ext cx="8427642" cy="1815882"/>
          </a:xfrm>
          <a:prstGeom prst="rect">
            <a:avLst/>
          </a:prstGeom>
        </p:spPr>
        <p:txBody>
          <a:bodyPr wrap="square">
            <a:spAutoFit/>
          </a:bodyPr>
          <a:lstStyle/>
          <a:p>
            <a:pPr algn="just"/>
            <a:r>
              <a:rPr lang="en-US" sz="2800" dirty="0" err="1" smtClean="0">
                <a:solidFill>
                  <a:srgbClr val="000000"/>
                </a:solidFill>
                <a:latin typeface="+mj-lt"/>
              </a:rPr>
              <a:t>Ta’lim</a:t>
            </a:r>
            <a:r>
              <a:rPr lang="en-US" sz="2800" dirty="0" smtClean="0">
                <a:solidFill>
                  <a:srgbClr val="000000"/>
                </a:solidFill>
                <a:latin typeface="+mj-lt"/>
              </a:rPr>
              <a:t> </a:t>
            </a:r>
            <a:r>
              <a:rPr lang="en-US" sz="2800" dirty="0" err="1">
                <a:solidFill>
                  <a:srgbClr val="000000"/>
                </a:solidFill>
                <a:latin typeface="+mj-lt"/>
              </a:rPr>
              <a:t>jarayonining</a:t>
            </a:r>
            <a:r>
              <a:rPr lang="en-US" sz="2800" dirty="0">
                <a:solidFill>
                  <a:srgbClr val="000000"/>
                </a:solidFill>
                <a:latin typeface="+mj-lt"/>
              </a:rPr>
              <a:t> </a:t>
            </a:r>
            <a:r>
              <a:rPr lang="en-US" sz="2800" dirty="0" err="1">
                <a:solidFill>
                  <a:srgbClr val="000000"/>
                </a:solidFill>
                <a:latin typeface="+mj-lt"/>
              </a:rPr>
              <a:t>ma'lumotli</a:t>
            </a:r>
            <a:r>
              <a:rPr lang="en-US" sz="2800" dirty="0">
                <a:solidFill>
                  <a:srgbClr val="000000"/>
                </a:solidFill>
                <a:latin typeface="+mj-lt"/>
              </a:rPr>
              <a:t> </a:t>
            </a:r>
            <a:r>
              <a:rPr lang="en-US" sz="2800" dirty="0" err="1">
                <a:solidFill>
                  <a:srgbClr val="000000"/>
                </a:solidFill>
                <a:latin typeface="+mj-lt"/>
              </a:rPr>
              <a:t>qilish</a:t>
            </a:r>
            <a:r>
              <a:rPr lang="en-US" sz="2800" dirty="0">
                <a:solidFill>
                  <a:srgbClr val="000000"/>
                </a:solidFill>
                <a:latin typeface="+mj-lt"/>
              </a:rPr>
              <a:t> </a:t>
            </a:r>
            <a:r>
              <a:rPr lang="en-US" sz="2800" dirty="0" err="1" smtClean="0">
                <a:solidFill>
                  <a:srgbClr val="000000"/>
                </a:solidFill>
                <a:latin typeface="+mj-lt"/>
              </a:rPr>
              <a:t>vazifasi</a:t>
            </a:r>
            <a:r>
              <a:rPr lang="en-US" sz="2800" dirty="0">
                <a:solidFill>
                  <a:srgbClr val="000000"/>
                </a:solidFill>
                <a:latin typeface="+mj-lt"/>
              </a:rPr>
              <a:t> </a:t>
            </a:r>
            <a:r>
              <a:rPr lang="en-US" sz="2800" dirty="0" err="1" smtClean="0">
                <a:solidFill>
                  <a:srgbClr val="000000"/>
                </a:solidFill>
                <a:latin typeface="+mj-lt"/>
              </a:rPr>
              <a:t>tabiat</a:t>
            </a:r>
            <a:r>
              <a:rPr lang="en-US" sz="2800" dirty="0">
                <a:solidFill>
                  <a:srgbClr val="000000"/>
                </a:solidFill>
                <a:latin typeface="+mj-lt"/>
              </a:rPr>
              <a:t>, </a:t>
            </a:r>
            <a:r>
              <a:rPr lang="en-US" sz="2800" dirty="0" err="1">
                <a:solidFill>
                  <a:srgbClr val="000000"/>
                </a:solidFill>
                <a:latin typeface="+mj-lt"/>
              </a:rPr>
              <a:t>jamiyat</a:t>
            </a:r>
            <a:r>
              <a:rPr lang="en-US" sz="2800" dirty="0">
                <a:solidFill>
                  <a:srgbClr val="000000"/>
                </a:solidFill>
                <a:latin typeface="+mj-lt"/>
              </a:rPr>
              <a:t>, </a:t>
            </a:r>
            <a:r>
              <a:rPr lang="en-US" sz="2800" dirty="0" err="1" smtClean="0">
                <a:solidFill>
                  <a:srgbClr val="000000"/>
                </a:solidFill>
                <a:latin typeface="+mj-lt"/>
              </a:rPr>
              <a:t>texnika</a:t>
            </a:r>
            <a:r>
              <a:rPr lang="en-US" sz="2800" dirty="0" smtClean="0">
                <a:solidFill>
                  <a:srgbClr val="000000"/>
                </a:solidFill>
                <a:latin typeface="+mj-lt"/>
              </a:rPr>
              <a:t>, </a:t>
            </a:r>
            <a:r>
              <a:rPr lang="en-US" sz="2800" dirty="0" err="1" smtClean="0">
                <a:solidFill>
                  <a:srgbClr val="000000"/>
                </a:solidFill>
                <a:latin typeface="+mj-lt"/>
              </a:rPr>
              <a:t>inson</a:t>
            </a:r>
            <a:r>
              <a:rPr lang="en-US" sz="2800" dirty="0" smtClean="0">
                <a:solidFill>
                  <a:srgbClr val="000000"/>
                </a:solidFill>
                <a:latin typeface="+mj-lt"/>
              </a:rPr>
              <a:t> </a:t>
            </a:r>
            <a:r>
              <a:rPr lang="en-US" sz="2800" dirty="0" err="1">
                <a:solidFill>
                  <a:srgbClr val="000000"/>
                </a:solidFill>
                <a:latin typeface="+mj-lt"/>
              </a:rPr>
              <a:t>to'g'risidagi</a:t>
            </a:r>
            <a:r>
              <a:rPr lang="en-US" sz="2800" dirty="0">
                <a:solidFill>
                  <a:srgbClr val="000000"/>
                </a:solidFill>
                <a:latin typeface="+mj-lt"/>
              </a:rPr>
              <a:t> </a:t>
            </a:r>
            <a:r>
              <a:rPr lang="en-US" sz="2800" dirty="0" err="1">
                <a:solidFill>
                  <a:srgbClr val="000000"/>
                </a:solidFill>
                <a:latin typeface="+mj-lt"/>
              </a:rPr>
              <a:t>bilimlami</a:t>
            </a:r>
            <a:r>
              <a:rPr lang="en-US" sz="2800" dirty="0">
                <a:solidFill>
                  <a:srgbClr val="000000"/>
                </a:solidFill>
                <a:latin typeface="+mj-lt"/>
              </a:rPr>
              <a:t> </a:t>
            </a:r>
            <a:r>
              <a:rPr lang="en-US" sz="2800" dirty="0" err="1">
                <a:solidFill>
                  <a:srgbClr val="000000"/>
                </a:solidFill>
                <a:latin typeface="+mj-lt"/>
              </a:rPr>
              <a:t>o'zlashtirishi</a:t>
            </a:r>
            <a:r>
              <a:rPr lang="en-US" sz="2800" dirty="0">
                <a:solidFill>
                  <a:srgbClr val="000000"/>
                </a:solidFill>
                <a:latin typeface="+mj-lt"/>
              </a:rPr>
              <a:t> </a:t>
            </a:r>
            <a:r>
              <a:rPr lang="en-US" sz="2800" dirty="0" err="1" smtClean="0">
                <a:solidFill>
                  <a:srgbClr val="000000"/>
                </a:solidFill>
                <a:latin typeface="+mj-lt"/>
              </a:rPr>
              <a:t>bilan</a:t>
            </a:r>
            <a:r>
              <a:rPr lang="en-US" sz="2800" dirty="0" smtClean="0">
                <a:solidFill>
                  <a:srgbClr val="000000"/>
                </a:solidFill>
                <a:latin typeface="+mj-lt"/>
              </a:rPr>
              <a:t>, </a:t>
            </a:r>
            <a:r>
              <a:rPr lang="en-US" sz="2800" dirty="0" err="1" smtClean="0">
                <a:solidFill>
                  <a:srgbClr val="000000"/>
                </a:solidFill>
                <a:latin typeface="+mj-lt"/>
              </a:rPr>
              <a:t>ko'nikma</a:t>
            </a:r>
            <a:r>
              <a:rPr lang="en-US" sz="2800" dirty="0" smtClean="0">
                <a:solidFill>
                  <a:srgbClr val="000000"/>
                </a:solidFill>
                <a:latin typeface="+mj-lt"/>
              </a:rPr>
              <a:t> </a:t>
            </a:r>
            <a:r>
              <a:rPr lang="en-US" sz="2800" dirty="0" err="1" smtClean="0">
                <a:solidFill>
                  <a:srgbClr val="000000"/>
                </a:solidFill>
                <a:latin typeface="+mj-lt"/>
              </a:rPr>
              <a:t>va</a:t>
            </a:r>
            <a:r>
              <a:rPr lang="en-US" sz="2800" dirty="0">
                <a:solidFill>
                  <a:srgbClr val="000000"/>
                </a:solidFill>
                <a:latin typeface="+mj-lt"/>
              </a:rPr>
              <a:t> </a:t>
            </a:r>
            <a:r>
              <a:rPr lang="en-US" sz="2800" dirty="0" err="1" smtClean="0">
                <a:solidFill>
                  <a:srgbClr val="000000"/>
                </a:solidFill>
                <a:latin typeface="+mj-lt"/>
              </a:rPr>
              <a:t>malakalarni</a:t>
            </a:r>
            <a:r>
              <a:rPr lang="en-US" sz="2800" dirty="0" smtClean="0">
                <a:solidFill>
                  <a:srgbClr val="000000"/>
                </a:solidFill>
                <a:latin typeface="+mj-lt"/>
              </a:rPr>
              <a:t> </a:t>
            </a:r>
            <a:r>
              <a:rPr lang="en-US" sz="2800" dirty="0" err="1">
                <a:solidFill>
                  <a:srgbClr val="000000"/>
                </a:solidFill>
                <a:latin typeface="+mj-lt"/>
              </a:rPr>
              <a:t>shakllantirish</a:t>
            </a:r>
            <a:r>
              <a:rPr lang="en-US" sz="2800" dirty="0">
                <a:solidFill>
                  <a:srgbClr val="000000"/>
                </a:solidFill>
                <a:latin typeface="+mj-lt"/>
              </a:rPr>
              <a:t>, </a:t>
            </a:r>
            <a:r>
              <a:rPr lang="en-US" sz="2800" dirty="0" err="1">
                <a:solidFill>
                  <a:srgbClr val="000000"/>
                </a:solidFill>
                <a:latin typeface="+mj-lt"/>
              </a:rPr>
              <a:t>qobiliyatlarini</a:t>
            </a:r>
            <a:r>
              <a:rPr lang="en-US" sz="2800" dirty="0">
                <a:solidFill>
                  <a:srgbClr val="000000"/>
                </a:solidFill>
                <a:latin typeface="+mj-lt"/>
              </a:rPr>
              <a:t> </a:t>
            </a:r>
            <a:r>
              <a:rPr lang="en-US" sz="2800" dirty="0" err="1">
                <a:solidFill>
                  <a:srgbClr val="000000"/>
                </a:solidFill>
                <a:latin typeface="+mj-lt"/>
              </a:rPr>
              <a:t>o'stirish</a:t>
            </a:r>
            <a:r>
              <a:rPr lang="en-US" sz="2800" dirty="0">
                <a:solidFill>
                  <a:srgbClr val="000000"/>
                </a:solidFill>
                <a:latin typeface="+mj-lt"/>
              </a:rPr>
              <a:t> </a:t>
            </a:r>
            <a:r>
              <a:rPr lang="en-US" sz="2800" dirty="0" err="1" smtClean="0">
                <a:solidFill>
                  <a:srgbClr val="000000"/>
                </a:solidFill>
                <a:latin typeface="+mj-lt"/>
              </a:rPr>
              <a:t>bilan</a:t>
            </a:r>
            <a:r>
              <a:rPr lang="en-US" sz="2800" dirty="0">
                <a:solidFill>
                  <a:srgbClr val="000000"/>
                </a:solidFill>
                <a:latin typeface="+mj-lt"/>
              </a:rPr>
              <a:t> </a:t>
            </a:r>
            <a:r>
              <a:rPr lang="en-US" sz="2800" dirty="0" err="1" smtClean="0">
                <a:solidFill>
                  <a:srgbClr val="000000"/>
                </a:solidFill>
                <a:latin typeface="+mj-lt"/>
              </a:rPr>
              <a:t>xarakterlanadi</a:t>
            </a:r>
            <a:r>
              <a:rPr lang="en-US" sz="2800" dirty="0">
                <a:solidFill>
                  <a:srgbClr val="000000"/>
                </a:solidFill>
                <a:latin typeface="+mj-lt"/>
              </a:rPr>
              <a:t>.</a:t>
            </a:r>
            <a:endParaRPr lang="ru-RU" sz="2800" dirty="0">
              <a:solidFill>
                <a:srgbClr val="000000"/>
              </a:solidFill>
              <a:latin typeface="+mj-lt"/>
            </a:endParaRPr>
          </a:p>
        </p:txBody>
      </p:sp>
    </p:spTree>
    <p:extLst>
      <p:ext uri="{BB962C8B-B14F-4D97-AF65-F5344CB8AC3E}">
        <p14:creationId xmlns:p14="http://schemas.microsoft.com/office/powerpoint/2010/main" val="34553053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184036"/>
            <a:ext cx="6200775" cy="484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30485" y="3140968"/>
            <a:ext cx="1445926" cy="646331"/>
          </a:xfrm>
          <a:prstGeom prst="rect">
            <a:avLst/>
          </a:prstGeom>
        </p:spPr>
        <p:txBody>
          <a:bodyPr wrap="square">
            <a:spAutoFit/>
          </a:bodyPr>
          <a:lstStyle/>
          <a:p>
            <a:r>
              <a:rPr lang="en-US" dirty="0" err="1">
                <a:solidFill>
                  <a:srgbClr val="000000"/>
                </a:solidFill>
              </a:rPr>
              <a:t>O'qituvchi</a:t>
            </a:r>
            <a:endParaRPr lang="en-US" dirty="0">
              <a:solidFill>
                <a:srgbClr val="000000"/>
              </a:solidFill>
            </a:endParaRPr>
          </a:p>
          <a:p>
            <a:r>
              <a:rPr lang="en-US" dirty="0" err="1">
                <a:solidFill>
                  <a:srgbClr val="000000"/>
                </a:solidFill>
              </a:rPr>
              <a:t>faoliyati</a:t>
            </a:r>
            <a:endParaRPr lang="ru-RU" dirty="0">
              <a:solidFill>
                <a:srgbClr val="000000"/>
              </a:solidFill>
            </a:endParaRPr>
          </a:p>
        </p:txBody>
      </p:sp>
      <p:sp>
        <p:nvSpPr>
          <p:cNvPr id="4" name="Прямоугольник 3"/>
          <p:cNvSpPr/>
          <p:nvPr/>
        </p:nvSpPr>
        <p:spPr>
          <a:xfrm>
            <a:off x="3151258" y="6032261"/>
            <a:ext cx="2841483" cy="369332"/>
          </a:xfrm>
          <a:prstGeom prst="rect">
            <a:avLst/>
          </a:prstGeom>
        </p:spPr>
        <p:txBody>
          <a:bodyPr wrap="none">
            <a:spAutoFit/>
          </a:bodyPr>
          <a:lstStyle/>
          <a:p>
            <a:r>
              <a:rPr lang="en-US" dirty="0" err="1">
                <a:solidFill>
                  <a:srgbClr val="000000"/>
                </a:solidFill>
              </a:rPr>
              <a:t>Subyektlarni</a:t>
            </a:r>
            <a:r>
              <a:rPr lang="en-US" dirty="0">
                <a:solidFill>
                  <a:srgbClr val="000000"/>
                </a:solidFill>
              </a:rPr>
              <a:t> </a:t>
            </a:r>
            <a:r>
              <a:rPr lang="en-US" dirty="0" err="1">
                <a:solidFill>
                  <a:srgbClr val="000000"/>
                </a:solidFill>
              </a:rPr>
              <a:t>o'zaro</a:t>
            </a:r>
            <a:r>
              <a:rPr lang="en-US" dirty="0">
                <a:solidFill>
                  <a:srgbClr val="000000"/>
                </a:solidFill>
              </a:rPr>
              <a:t> </a:t>
            </a:r>
            <a:r>
              <a:rPr lang="en-US" dirty="0" err="1">
                <a:solidFill>
                  <a:srgbClr val="000000"/>
                </a:solidFill>
              </a:rPr>
              <a:t>aloqasi</a:t>
            </a:r>
            <a:endParaRPr lang="ru-RU" dirty="0">
              <a:solidFill>
                <a:srgbClr val="000000"/>
              </a:solidFill>
            </a:endParaRPr>
          </a:p>
        </p:txBody>
      </p:sp>
    </p:spTree>
    <p:extLst>
      <p:ext uri="{BB962C8B-B14F-4D97-AF65-F5344CB8AC3E}">
        <p14:creationId xmlns:p14="http://schemas.microsoft.com/office/powerpoint/2010/main" val="17821585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6581">
            <a:off x="399164" y="1412776"/>
            <a:ext cx="8334375" cy="467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1083091" y="6273134"/>
            <a:ext cx="6966520" cy="369332"/>
          </a:xfrm>
          <a:prstGeom prst="rect">
            <a:avLst/>
          </a:prstGeom>
        </p:spPr>
        <p:txBody>
          <a:bodyPr wrap="square">
            <a:spAutoFit/>
          </a:bodyPr>
          <a:lstStyle/>
          <a:p>
            <a:r>
              <a:rPr lang="en-US" dirty="0" err="1" smtClean="0">
                <a:solidFill>
                  <a:srgbClr val="000000"/>
                </a:solidFill>
              </a:rPr>
              <a:t>Ta’lim</a:t>
            </a:r>
            <a:r>
              <a:rPr lang="en-US" dirty="0" smtClean="0">
                <a:solidFill>
                  <a:srgbClr val="000000"/>
                </a:solidFill>
              </a:rPr>
              <a:t> </a:t>
            </a:r>
            <a:r>
              <a:rPr lang="en-US" dirty="0" err="1" smtClean="0">
                <a:solidFill>
                  <a:srgbClr val="000000"/>
                </a:solidFill>
              </a:rPr>
              <a:t>jarayoni</a:t>
            </a:r>
            <a:r>
              <a:rPr lang="en-US" dirty="0" smtClean="0">
                <a:solidFill>
                  <a:srgbClr val="000000"/>
                </a:solidFill>
              </a:rPr>
              <a:t> </a:t>
            </a:r>
            <a:r>
              <a:rPr lang="en-US" dirty="0" err="1">
                <a:solidFill>
                  <a:srgbClr val="000000"/>
                </a:solidFill>
              </a:rPr>
              <a:t>tuzilmasi</a:t>
            </a:r>
            <a:r>
              <a:rPr lang="en-US" dirty="0">
                <a:solidFill>
                  <a:srgbClr val="000000"/>
                </a:solidFill>
              </a:rPr>
              <a:t> </a:t>
            </a:r>
            <a:r>
              <a:rPr lang="en-US" dirty="0" err="1">
                <a:solidFill>
                  <a:srgbClr val="000000"/>
                </a:solidFill>
              </a:rPr>
              <a:t>modeli</a:t>
            </a:r>
            <a:r>
              <a:rPr lang="en-US" dirty="0">
                <a:solidFill>
                  <a:srgbClr val="000000"/>
                </a:solidFill>
              </a:rPr>
              <a:t> (P. I. </a:t>
            </a:r>
            <a:r>
              <a:rPr lang="en-US" dirty="0" err="1">
                <a:solidFill>
                  <a:srgbClr val="000000"/>
                </a:solidFill>
              </a:rPr>
              <a:t>Pidkasislkiy</a:t>
            </a:r>
            <a:r>
              <a:rPr lang="en-US" dirty="0">
                <a:solidFill>
                  <a:srgbClr val="000000"/>
                </a:solidFill>
              </a:rPr>
              <a:t> </a:t>
            </a:r>
            <a:r>
              <a:rPr lang="en-US" dirty="0" err="1">
                <a:solidFill>
                  <a:srgbClr val="000000"/>
                </a:solidFill>
              </a:rPr>
              <a:t>bo'yicha</a:t>
            </a:r>
            <a:r>
              <a:rPr lang="en-US" dirty="0">
                <a:solidFill>
                  <a:srgbClr val="000000"/>
                </a:solidFill>
              </a:rPr>
              <a:t>).</a:t>
            </a:r>
            <a:endParaRPr lang="ru-RU" dirty="0">
              <a:solidFill>
                <a:srgbClr val="000000"/>
              </a:solidFill>
            </a:endParaRPr>
          </a:p>
        </p:txBody>
      </p:sp>
    </p:spTree>
    <p:extLst>
      <p:ext uri="{BB962C8B-B14F-4D97-AF65-F5344CB8AC3E}">
        <p14:creationId xmlns:p14="http://schemas.microsoft.com/office/powerpoint/2010/main" val="18584191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200" dirty="0" smtClean="0"/>
              <a:t>6. </a:t>
            </a:r>
            <a:r>
              <a:rPr lang="en-US" sz="3200" dirty="0" err="1" smtClean="0"/>
              <a:t>Ta’lim</a:t>
            </a:r>
            <a:r>
              <a:rPr lang="en-US" sz="3200" dirty="0" smtClean="0"/>
              <a:t> </a:t>
            </a:r>
            <a:r>
              <a:rPr lang="en-US" sz="3200" dirty="0" err="1" smtClean="0"/>
              <a:t>qonunlari</a:t>
            </a:r>
            <a:r>
              <a:rPr lang="en-US" sz="3200" dirty="0" smtClean="0"/>
              <a:t>, </a:t>
            </a:r>
            <a:r>
              <a:rPr lang="en-US" sz="3200" dirty="0" err="1" smtClean="0"/>
              <a:t>qonuniyatlari</a:t>
            </a:r>
            <a:r>
              <a:rPr lang="en-US" sz="3200" dirty="0" smtClean="0"/>
              <a:t> </a:t>
            </a:r>
            <a:r>
              <a:rPr lang="en-US" sz="3200" dirty="0" err="1" smtClean="0"/>
              <a:t>va</a:t>
            </a:r>
            <a:r>
              <a:rPr lang="en-US" sz="3200" dirty="0" smtClean="0"/>
              <a:t> </a:t>
            </a:r>
            <a:r>
              <a:rPr lang="en-US" sz="3200" dirty="0" err="1" smtClean="0"/>
              <a:t>prinsiplari</a:t>
            </a:r>
            <a:r>
              <a:rPr lang="en-US" sz="3200" dirty="0" smtClean="0"/>
              <a:t/>
            </a:r>
            <a:br>
              <a:rPr lang="en-US" sz="3200" dirty="0" smtClean="0"/>
            </a:br>
            <a:endParaRPr lang="ru-RU" sz="2800" dirty="0"/>
          </a:p>
        </p:txBody>
      </p:sp>
      <p:sp>
        <p:nvSpPr>
          <p:cNvPr id="4" name="Заголовок 1"/>
          <p:cNvSpPr txBox="1">
            <a:spLocks/>
          </p:cNvSpPr>
          <p:nvPr/>
        </p:nvSpPr>
        <p:spPr>
          <a:xfrm>
            <a:off x="467544" y="4386808"/>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Pedagogikada</a:t>
            </a:r>
            <a:r>
              <a:rPr lang="en-US" sz="3200" dirty="0">
                <a:solidFill>
                  <a:srgbClr val="000000"/>
                </a:solidFill>
              </a:rPr>
              <a:t> ≪</a:t>
            </a:r>
            <a:r>
              <a:rPr lang="en-US" sz="3200" dirty="0" err="1">
                <a:solidFill>
                  <a:srgbClr val="000000"/>
                </a:solidFill>
              </a:rPr>
              <a:t>qonun</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qonuniyat</a:t>
            </a:r>
            <a:r>
              <a:rPr lang="en-US" sz="3200" dirty="0" smtClean="0">
                <a:solidFill>
                  <a:srgbClr val="000000"/>
                </a:solidFill>
              </a:rPr>
              <a:t>≫ </a:t>
            </a:r>
            <a:r>
              <a:rPr lang="en-US" sz="3200" dirty="0" err="1" smtClean="0">
                <a:solidFill>
                  <a:srgbClr val="000000"/>
                </a:solidFill>
              </a:rPr>
              <a:t>tushunchalari</a:t>
            </a:r>
            <a:r>
              <a:rPr lang="en-US" sz="3200" dirty="0" smtClean="0">
                <a:solidFill>
                  <a:srgbClr val="000000"/>
                </a:solidFill>
              </a:rPr>
              <a:t> </a:t>
            </a:r>
            <a:r>
              <a:rPr lang="en-US" sz="3200" dirty="0" err="1">
                <a:solidFill>
                  <a:srgbClr val="000000"/>
                </a:solidFill>
              </a:rPr>
              <a:t>falsafiy</a:t>
            </a:r>
            <a:r>
              <a:rPr lang="en-US" sz="3200" dirty="0">
                <a:solidFill>
                  <a:srgbClr val="000000"/>
                </a:solidFill>
              </a:rPr>
              <a:t> </a:t>
            </a:r>
            <a:r>
              <a:rPr lang="en-US" sz="3200" dirty="0" err="1" smtClean="0">
                <a:solidFill>
                  <a:srgbClr val="000000"/>
                </a:solidFill>
              </a:rPr>
              <a:t>kategoriya</a:t>
            </a:r>
            <a:r>
              <a:rPr lang="en-US" sz="3200" dirty="0">
                <a:solidFill>
                  <a:srgbClr val="000000"/>
                </a:solidFill>
              </a:rPr>
              <a:t> </a:t>
            </a:r>
            <a:r>
              <a:rPr lang="en-US" sz="3200" dirty="0" err="1" smtClean="0">
                <a:solidFill>
                  <a:srgbClr val="000000"/>
                </a:solidFill>
              </a:rPr>
              <a:t>sifatida</a:t>
            </a:r>
            <a:r>
              <a:rPr lang="en-US" sz="3200" dirty="0" smtClean="0">
                <a:solidFill>
                  <a:srgbClr val="000000"/>
                </a:solidFill>
              </a:rPr>
              <a:t> </a:t>
            </a:r>
            <a:r>
              <a:rPr lang="en-US" sz="3200" dirty="0" err="1">
                <a:solidFill>
                  <a:srgbClr val="000000"/>
                </a:solidFill>
              </a:rPr>
              <a:t>qo'llaniladi</a:t>
            </a:r>
            <a:r>
              <a:rPr lang="en-US" sz="3200" dirty="0" smtClean="0">
                <a:solidFill>
                  <a:srgbClr val="000000"/>
                </a:solidFill>
              </a:rPr>
              <a:t>.</a:t>
            </a:r>
          </a:p>
          <a:p>
            <a:pPr algn="just"/>
            <a:r>
              <a:rPr lang="en-US" sz="3200" dirty="0" smtClean="0">
                <a:solidFill>
                  <a:srgbClr val="000000"/>
                </a:solidFill>
              </a:rPr>
              <a:t> </a:t>
            </a:r>
            <a:r>
              <a:rPr lang="en-US" sz="3200" dirty="0" err="1">
                <a:solidFill>
                  <a:srgbClr val="000000"/>
                </a:solidFill>
              </a:rPr>
              <a:t>Qonun</a:t>
            </a:r>
            <a:r>
              <a:rPr lang="en-US" sz="3200" dirty="0">
                <a:solidFill>
                  <a:srgbClr val="000000"/>
                </a:solidFill>
              </a:rPr>
              <a:t> — </a:t>
            </a:r>
            <a:r>
              <a:rPr lang="en-US" sz="3200" dirty="0" err="1">
                <a:solidFill>
                  <a:srgbClr val="000000"/>
                </a:solidFill>
              </a:rPr>
              <a:t>bu</a:t>
            </a:r>
            <a:r>
              <a:rPr lang="en-US" sz="3200" dirty="0">
                <a:solidFill>
                  <a:srgbClr val="000000"/>
                </a:solidFill>
              </a:rPr>
              <a:t> </a:t>
            </a:r>
            <a:r>
              <a:rPr lang="en-US" sz="3200" dirty="0" err="1">
                <a:solidFill>
                  <a:srgbClr val="000000"/>
                </a:solidFill>
              </a:rPr>
              <a:t>hodisa</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jarayonlar</a:t>
            </a:r>
            <a:r>
              <a:rPr lang="en-US" sz="3200" dirty="0">
                <a:solidFill>
                  <a:srgbClr val="000000"/>
                </a:solidFill>
              </a:rPr>
              <a:t> </a:t>
            </a:r>
            <a:r>
              <a:rPr lang="en-US" sz="3200" dirty="0" err="1" smtClean="0">
                <a:solidFill>
                  <a:srgbClr val="000000"/>
                </a:solidFill>
              </a:rPr>
              <a:t>o'rtasidagi</a:t>
            </a:r>
            <a:r>
              <a:rPr lang="en-US" sz="3200" dirty="0" smtClean="0">
                <a:solidFill>
                  <a:srgbClr val="000000"/>
                </a:solidFill>
              </a:rPr>
              <a:t> </a:t>
            </a:r>
            <a:r>
              <a:rPr lang="en-US" sz="3200" dirty="0" err="1" smtClean="0">
                <a:solidFill>
                  <a:srgbClr val="000000"/>
                </a:solidFill>
              </a:rPr>
              <a:t>zaruriy</a:t>
            </a:r>
            <a:r>
              <a:rPr lang="en-US" sz="3200" dirty="0" smtClean="0">
                <a:solidFill>
                  <a:srgbClr val="000000"/>
                </a:solidFill>
              </a:rPr>
              <a:t>, </a:t>
            </a:r>
            <a:r>
              <a:rPr lang="en-US" sz="3200" dirty="0" err="1" smtClean="0">
                <a:solidFill>
                  <a:srgbClr val="000000"/>
                </a:solidFill>
              </a:rPr>
              <a:t>mavjud</a:t>
            </a:r>
            <a:r>
              <a:rPr lang="en-US" sz="3200" dirty="0">
                <a:solidFill>
                  <a:srgbClr val="000000"/>
                </a:solidFill>
              </a:rPr>
              <a:t>, </a:t>
            </a:r>
            <a:r>
              <a:rPr lang="en-US" sz="3200" dirty="0" err="1">
                <a:solidFill>
                  <a:srgbClr val="000000"/>
                </a:solidFill>
              </a:rPr>
              <a:t>takrorlanib</a:t>
            </a:r>
            <a:r>
              <a:rPr lang="en-US" sz="3200" dirty="0">
                <a:solidFill>
                  <a:srgbClr val="000000"/>
                </a:solidFill>
              </a:rPr>
              <a:t> </a:t>
            </a:r>
            <a:r>
              <a:rPr lang="en-US" sz="3200" dirty="0" err="1" smtClean="0">
                <a:solidFill>
                  <a:srgbClr val="000000"/>
                </a:solidFill>
              </a:rPr>
              <a:t>turavchi</a:t>
            </a:r>
            <a:r>
              <a:rPr lang="en-US" sz="3200" dirty="0">
                <a:solidFill>
                  <a:srgbClr val="000000"/>
                </a:solidFill>
              </a:rPr>
              <a:t> </a:t>
            </a:r>
            <a:r>
              <a:rPr lang="en-US" sz="3200" dirty="0" err="1" smtClean="0">
                <a:solidFill>
                  <a:srgbClr val="000000"/>
                </a:solidFill>
              </a:rPr>
              <a:t>munosabatlardir</a:t>
            </a:r>
            <a:r>
              <a:rPr lang="en-US" sz="3200" dirty="0">
                <a:solidFill>
                  <a:srgbClr val="000000"/>
                </a:solidFill>
              </a:rPr>
              <a:t>. </a:t>
            </a:r>
            <a:r>
              <a:rPr lang="en-US" sz="3200" dirty="0" err="1">
                <a:solidFill>
                  <a:srgbClr val="000000"/>
                </a:solidFill>
              </a:rPr>
              <a:t>Qonun</a:t>
            </a:r>
            <a:r>
              <a:rPr lang="en-US" sz="3200" dirty="0">
                <a:solidFill>
                  <a:srgbClr val="000000"/>
                </a:solidFill>
              </a:rPr>
              <a:t> </a:t>
            </a:r>
            <a:r>
              <a:rPr lang="en-US" sz="3200" dirty="0" err="1">
                <a:solidFill>
                  <a:srgbClr val="000000"/>
                </a:solidFill>
              </a:rPr>
              <a:t>predmetlar</a:t>
            </a:r>
            <a:r>
              <a:rPr lang="en-US" sz="3200" dirty="0">
                <a:solidFill>
                  <a:srgbClr val="000000"/>
                </a:solidFill>
              </a:rPr>
              <a:t> </a:t>
            </a:r>
            <a:r>
              <a:rPr lang="en-US" sz="3200" dirty="0" err="1">
                <a:solidFill>
                  <a:srgbClr val="000000"/>
                </a:solidFill>
              </a:rPr>
              <a:t>orasidagi</a:t>
            </a:r>
            <a:endParaRPr lang="en-US" sz="3200" dirty="0">
              <a:solidFill>
                <a:srgbClr val="000000"/>
              </a:solidFill>
            </a:endParaRPr>
          </a:p>
          <a:p>
            <a:pPr algn="just"/>
            <a:r>
              <a:rPr lang="en-US" sz="3200" dirty="0" err="1">
                <a:solidFill>
                  <a:srgbClr val="000000"/>
                </a:solidFill>
              </a:rPr>
              <a:t>aloqadorliklami</a:t>
            </a:r>
            <a:r>
              <a:rPr lang="en-US" sz="3200" dirty="0">
                <a:solidFill>
                  <a:srgbClr val="000000"/>
                </a:solidFill>
              </a:rPr>
              <a:t> </a:t>
            </a:r>
            <a:r>
              <a:rPr lang="en-US" sz="3200" dirty="0" err="1">
                <a:solidFill>
                  <a:srgbClr val="000000"/>
                </a:solidFill>
              </a:rPr>
              <a:t>ifodalaydi</a:t>
            </a:r>
            <a:r>
              <a:rPr lang="en-US" sz="32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24617418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1183" y="5517232"/>
            <a:ext cx="8676456" cy="1143000"/>
          </a:xfrm>
        </p:spPr>
        <p:txBody>
          <a:bodyPr>
            <a:noAutofit/>
          </a:bodyPr>
          <a:lstStyle/>
          <a:p>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qonuniyati</a:t>
            </a:r>
            <a:r>
              <a:rPr lang="en-US" sz="3200" dirty="0" smtClean="0">
                <a:solidFill>
                  <a:srgbClr val="000000"/>
                </a:solidFill>
              </a:rPr>
              <a:t> </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a:t>
            </a:r>
            <a:r>
              <a:rPr lang="en-US" sz="3200" dirty="0" smtClean="0">
                <a:solidFill>
                  <a:srgbClr val="000000"/>
                </a:solidFill>
              </a:rPr>
              <a:t> </a:t>
            </a:r>
            <a:r>
              <a:rPr lang="en-US" sz="3200" dirty="0" err="1">
                <a:solidFill>
                  <a:srgbClr val="000000"/>
                </a:solidFill>
              </a:rPr>
              <a:t>komponentiari</a:t>
            </a:r>
            <a:r>
              <a:rPr lang="en-US" sz="3200" dirty="0">
                <a:solidFill>
                  <a:srgbClr val="000000"/>
                </a:solidFill>
              </a:rPr>
              <a:t>, </a:t>
            </a:r>
            <a:r>
              <a:rPr lang="en-US" sz="3200" dirty="0" err="1" smtClean="0">
                <a:solidFill>
                  <a:srgbClr val="000000"/>
                </a:solidFill>
              </a:rPr>
              <a:t>qismlarini</a:t>
            </a:r>
            <a:r>
              <a:rPr lang="en-US" sz="3200" dirty="0">
                <a:solidFill>
                  <a:srgbClr val="000000"/>
                </a:solidFill>
              </a:rPr>
              <a:t> </a:t>
            </a:r>
            <a:r>
              <a:rPr lang="en-US" sz="3200" dirty="0" err="1" smtClean="0">
                <a:solidFill>
                  <a:srgbClr val="000000"/>
                </a:solidFill>
              </a:rPr>
              <a:t>orasidagi</a:t>
            </a:r>
            <a:r>
              <a:rPr lang="en-US" sz="3200" dirty="0" smtClean="0">
                <a:solidFill>
                  <a:srgbClr val="000000"/>
                </a:solidFill>
              </a:rPr>
              <a:t> </a:t>
            </a:r>
            <a:r>
              <a:rPr lang="en-US" sz="3200" dirty="0" err="1" smtClean="0">
                <a:solidFill>
                  <a:srgbClr val="000000"/>
                </a:solidFill>
              </a:rPr>
              <a:t>takrorlanib</a:t>
            </a:r>
            <a:r>
              <a:rPr lang="en-US" sz="3200" dirty="0">
                <a:solidFill>
                  <a:srgbClr val="000000"/>
                </a:solidFill>
              </a:rPr>
              <a:t> </a:t>
            </a:r>
            <a:r>
              <a:rPr lang="en-US" sz="3200" dirty="0" err="1" smtClean="0">
                <a:solidFill>
                  <a:srgbClr val="000000"/>
                </a:solidFill>
              </a:rPr>
              <a:t>turuvchi</a:t>
            </a:r>
            <a:r>
              <a:rPr lang="en-US" sz="3200" dirty="0" smtClean="0">
                <a:solidFill>
                  <a:srgbClr val="000000"/>
                </a:solidFill>
              </a:rPr>
              <a:t> </a:t>
            </a:r>
            <a:r>
              <a:rPr lang="en-US" sz="3200" dirty="0" err="1">
                <a:solidFill>
                  <a:srgbClr val="000000"/>
                </a:solidFill>
              </a:rPr>
              <a:t>alaqalaridir</a:t>
            </a:r>
            <a:r>
              <a:rPr lang="en-US" sz="3200" dirty="0" smtClean="0">
                <a:solidFill>
                  <a:srgbClr val="000000"/>
                </a:solidFill>
              </a:rPr>
              <a:t>.</a:t>
            </a:r>
            <a:br>
              <a:rPr lang="en-US" sz="3200" dirty="0" smtClean="0">
                <a:solidFill>
                  <a:srgbClr val="000000"/>
                </a:solidFill>
              </a:rPr>
            </a:b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nazariyasi</a:t>
            </a:r>
            <a:r>
              <a:rPr lang="en-US" sz="3200" dirty="0" smtClean="0">
                <a:solidFill>
                  <a:srgbClr val="000000"/>
                </a:solidFill>
              </a:rPr>
              <a:t> </a:t>
            </a:r>
            <a:r>
              <a:rPr lang="en-US" sz="3200" dirty="0" err="1">
                <a:solidFill>
                  <a:srgbClr val="000000"/>
                </a:solidFill>
              </a:rPr>
              <a:t>mustaqil</a:t>
            </a:r>
            <a:r>
              <a:rPr lang="en-US" sz="3200" dirty="0">
                <a:solidFill>
                  <a:srgbClr val="000000"/>
                </a:solidFill>
              </a:rPr>
              <a:t> fan </a:t>
            </a:r>
            <a:r>
              <a:rPr lang="en-US" sz="3200" dirty="0" err="1">
                <a:solidFill>
                  <a:srgbClr val="000000"/>
                </a:solidFill>
              </a:rPr>
              <a:t>sifatida</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jarayonining</a:t>
            </a:r>
            <a:r>
              <a:rPr lang="en-US" sz="3200" dirty="0" smtClean="0">
                <a:solidFill>
                  <a:srgbClr val="000000"/>
                </a:solidFill>
              </a:rPr>
              <a:t> </a:t>
            </a:r>
            <a:r>
              <a:rPr lang="en-US" sz="3200" dirty="0" err="1" smtClean="0">
                <a:solidFill>
                  <a:srgbClr val="000000"/>
                </a:solidFill>
              </a:rPr>
              <a:t>qonuniyatlarini</a:t>
            </a:r>
            <a:r>
              <a:rPr lang="en-US" sz="3200" dirty="0">
                <a:solidFill>
                  <a:srgbClr val="000000"/>
                </a:solidFill>
              </a:rPr>
              <a:t> </a:t>
            </a:r>
            <a:r>
              <a:rPr lang="en-US" sz="3200" dirty="0" err="1" smtClean="0">
                <a:solidFill>
                  <a:srgbClr val="000000"/>
                </a:solidFill>
              </a:rPr>
              <a:t>tadqiq</a:t>
            </a:r>
            <a:r>
              <a:rPr lang="en-US" sz="3200" dirty="0" smtClean="0">
                <a:solidFill>
                  <a:srgbClr val="000000"/>
                </a:solidFill>
              </a:rPr>
              <a:t> </a:t>
            </a:r>
            <a:r>
              <a:rPr lang="en-US" sz="3200" dirty="0" err="1">
                <a:solidFill>
                  <a:srgbClr val="000000"/>
                </a:solidFill>
              </a:rPr>
              <a:t>qilish</a:t>
            </a:r>
            <a:r>
              <a:rPr lang="en-US" sz="3200" dirty="0">
                <a:solidFill>
                  <a:srgbClr val="000000"/>
                </a:solidFill>
              </a:rPr>
              <a:t> </a:t>
            </a:r>
            <a:r>
              <a:rPr lang="en-US" sz="3200" dirty="0" err="1" smtClean="0">
                <a:solidFill>
                  <a:srgbClr val="000000"/>
                </a:solidFill>
              </a:rPr>
              <a:t>bilan</a:t>
            </a:r>
            <a:r>
              <a:rPr lang="en-US" sz="3200" dirty="0">
                <a:solidFill>
                  <a:srgbClr val="000000"/>
                </a:solidFill>
              </a:rPr>
              <a:t> </a:t>
            </a:r>
            <a:r>
              <a:rPr lang="en-US" sz="3200" dirty="0" err="1" smtClean="0">
                <a:solidFill>
                  <a:srgbClr val="000000"/>
                </a:solidFill>
              </a:rPr>
              <a:t>shug'ullanadi</a:t>
            </a:r>
            <a:r>
              <a:rPr lang="en-US" sz="3200" dirty="0">
                <a:solidFill>
                  <a:srgbClr val="000000"/>
                </a:solidFill>
              </a:rPr>
              <a:t>.</a:t>
            </a:r>
            <a:br>
              <a:rPr lang="en-US" sz="3200" dirty="0">
                <a:solidFill>
                  <a:srgbClr val="000000"/>
                </a:solidFill>
              </a:rPr>
            </a:br>
            <a:r>
              <a:rPr lang="en-US" sz="3200" dirty="0" err="1" smtClean="0">
                <a:solidFill>
                  <a:srgbClr val="000000"/>
                </a:solidFill>
              </a:rPr>
              <a:t>Qonuniyatlar</a:t>
            </a:r>
            <a:r>
              <a:rPr lang="en-US" sz="3200" dirty="0" smtClean="0">
                <a:solidFill>
                  <a:srgbClr val="000000"/>
                </a:solidFill>
              </a:rPr>
              <a:t> —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jarayonida</a:t>
            </a:r>
            <a:r>
              <a:rPr lang="en-US" sz="3200" dirty="0">
                <a:solidFill>
                  <a:srgbClr val="000000"/>
                </a:solidFill>
              </a:rPr>
              <a:t> </a:t>
            </a:r>
            <a:r>
              <a:rPr lang="en-US" sz="3200" dirty="0" err="1">
                <a:solidFill>
                  <a:srgbClr val="000000"/>
                </a:solidFill>
              </a:rPr>
              <a:t>takrorlanib</a:t>
            </a:r>
            <a:r>
              <a:rPr lang="en-US" sz="3200" dirty="0">
                <a:solidFill>
                  <a:srgbClr val="000000"/>
                </a:solidFill>
              </a:rPr>
              <a:t> </a:t>
            </a:r>
            <a:r>
              <a:rPr lang="en-US" sz="3200" dirty="0" err="1">
                <a:solidFill>
                  <a:srgbClr val="000000"/>
                </a:solidFill>
              </a:rPr>
              <a:t>turadigan</a:t>
            </a:r>
            <a:r>
              <a:rPr lang="en-US" sz="3200" dirty="0">
                <a:solidFill>
                  <a:srgbClr val="000000"/>
                </a:solidFill>
              </a:rPr>
              <a:t> </a:t>
            </a:r>
            <a:r>
              <a:rPr lang="en-US" sz="3200" dirty="0" err="1">
                <a:solidFill>
                  <a:srgbClr val="000000"/>
                </a:solidFill>
              </a:rPr>
              <a:t>ichki</a:t>
            </a:r>
            <a:r>
              <a:rPr lang="en-US" sz="3200" dirty="0">
                <a:solidFill>
                  <a:srgbClr val="000000"/>
                </a:solidFill>
              </a:rPr>
              <a:t> </a:t>
            </a:r>
            <a:r>
              <a:rPr lang="en-US" sz="3200" dirty="0" err="1">
                <a:solidFill>
                  <a:srgbClr val="000000"/>
                </a:solidFill>
              </a:rPr>
              <a:t>bog'lanishlardir</a:t>
            </a:r>
            <a:r>
              <a:rPr lang="en-US" sz="3200" dirty="0" smtClean="0">
                <a:solidFill>
                  <a:srgbClr val="000000"/>
                </a:solidFill>
              </a:rPr>
              <a:t>.</a:t>
            </a:r>
            <a:br>
              <a:rPr lang="en-US" sz="3200" dirty="0" smtClean="0">
                <a:solidFill>
                  <a:srgbClr val="000000"/>
                </a:solidFill>
              </a:rPr>
            </a:br>
            <a:r>
              <a:rPr lang="en-US" sz="3200" dirty="0" err="1">
                <a:solidFill>
                  <a:srgbClr val="000000"/>
                </a:solidFill>
              </a:rPr>
              <a:t>Holbuki</a:t>
            </a:r>
            <a:r>
              <a:rPr lang="en-US" sz="3200" dirty="0">
                <a:solidFill>
                  <a:srgbClr val="000000"/>
                </a:solidFill>
              </a:rPr>
              <a:t>, </a:t>
            </a:r>
            <a:r>
              <a:rPr lang="en-US" sz="3200" dirty="0" err="1">
                <a:solidFill>
                  <a:srgbClr val="000000"/>
                </a:solidFill>
              </a:rPr>
              <a:t>qonuniyat</a:t>
            </a:r>
            <a:r>
              <a:rPr lang="en-US" sz="3200" dirty="0">
                <a:solidFill>
                  <a:srgbClr val="000000"/>
                </a:solidFill>
              </a:rPr>
              <a:t> </a:t>
            </a:r>
            <a:r>
              <a:rPr lang="en-US" sz="3200" dirty="0" err="1">
                <a:solidFill>
                  <a:srgbClr val="000000"/>
                </a:solidFill>
              </a:rPr>
              <a:t>inson</a:t>
            </a:r>
            <a:r>
              <a:rPr lang="en-US" sz="3200" dirty="0">
                <a:solidFill>
                  <a:srgbClr val="000000"/>
                </a:solidFill>
              </a:rPr>
              <a:t> </a:t>
            </a:r>
            <a:r>
              <a:rPr lang="en-US" sz="3200" dirty="0" err="1">
                <a:solidFill>
                  <a:srgbClr val="000000"/>
                </a:solidFill>
              </a:rPr>
              <a:t>ongiga</a:t>
            </a:r>
            <a:r>
              <a:rPr lang="en-US" sz="3200" dirty="0">
                <a:solidFill>
                  <a:srgbClr val="000000"/>
                </a:solidFill>
              </a:rPr>
              <a:t> </a:t>
            </a:r>
            <a:r>
              <a:rPr lang="en-US" sz="3200" dirty="0" err="1" smtClean="0">
                <a:solidFill>
                  <a:srgbClr val="000000"/>
                </a:solidFill>
              </a:rPr>
              <a:t>bog'liq</a:t>
            </a:r>
            <a:r>
              <a:rPr lang="en-US" sz="3200" dirty="0">
                <a:solidFill>
                  <a:srgbClr val="000000"/>
                </a:solidFill>
              </a:rPr>
              <a:t> </a:t>
            </a:r>
            <a:r>
              <a:rPr lang="en-US" sz="3200" dirty="0" err="1" smtClean="0">
                <a:solidFill>
                  <a:srgbClr val="000000"/>
                </a:solidFill>
              </a:rPr>
              <a:t>bo'lmagan</a:t>
            </a:r>
            <a:r>
              <a:rPr lang="en-US" sz="3200" dirty="0" smtClean="0">
                <a:solidFill>
                  <a:srgbClr val="000000"/>
                </a:solidFill>
              </a:rPr>
              <a:t> </a:t>
            </a:r>
            <a:r>
              <a:rPr lang="en-US" sz="3200" dirty="0" err="1">
                <a:solidFill>
                  <a:srgbClr val="000000"/>
                </a:solidFill>
              </a:rPr>
              <a:t>har</a:t>
            </a:r>
            <a:r>
              <a:rPr lang="en-US" sz="3200" dirty="0">
                <a:solidFill>
                  <a:srgbClr val="000000"/>
                </a:solidFill>
              </a:rPr>
              <a:t> </a:t>
            </a:r>
            <a:r>
              <a:rPr lang="en-US" sz="3200" dirty="0" err="1">
                <a:solidFill>
                  <a:srgbClr val="000000"/>
                </a:solidFill>
              </a:rPr>
              <a:t>bir</a:t>
            </a:r>
            <a:r>
              <a:rPr lang="en-US" sz="3200" dirty="0">
                <a:solidFill>
                  <a:srgbClr val="000000"/>
                </a:solidFill>
              </a:rPr>
              <a:t> </a:t>
            </a:r>
            <a:r>
              <a:rPr lang="en-US" sz="3200" dirty="0" err="1" smtClean="0">
                <a:solidFill>
                  <a:srgbClr val="000000"/>
                </a:solidFill>
              </a:rPr>
              <a:t>mustaqil</a:t>
            </a:r>
            <a:r>
              <a:rPr lang="en-US" sz="3200" dirty="0">
                <a:solidFill>
                  <a:srgbClr val="000000"/>
                </a:solidFill>
              </a:rPr>
              <a:t> </a:t>
            </a:r>
            <a:r>
              <a:rPr lang="en-US" sz="3200" dirty="0" err="1" smtClean="0">
                <a:solidFill>
                  <a:srgbClr val="000000"/>
                </a:solidFill>
              </a:rPr>
              <a:t>hodisa</a:t>
            </a:r>
            <a:r>
              <a:rPr lang="en-US" sz="3200" dirty="0" smtClean="0">
                <a:solidFill>
                  <a:srgbClr val="000000"/>
                </a:solidFill>
              </a:rPr>
              <a:t> </a:t>
            </a:r>
            <a:r>
              <a:rPr lang="en-US" sz="3200" dirty="0" err="1">
                <a:solidFill>
                  <a:srgbClr val="000000"/>
                </a:solidFill>
              </a:rPr>
              <a:t>yoki</a:t>
            </a:r>
            <a:r>
              <a:rPr lang="en-US" sz="3200" dirty="0">
                <a:solidFill>
                  <a:srgbClr val="000000"/>
                </a:solidFill>
              </a:rPr>
              <a:t> </a:t>
            </a:r>
            <a:r>
              <a:rPr lang="en-US" sz="3200" dirty="0" err="1" smtClean="0">
                <a:solidFill>
                  <a:srgbClr val="000000"/>
                </a:solidFill>
              </a:rPr>
              <a:t>jaray</a:t>
            </a:r>
            <a:r>
              <a:rPr lang="en-US" sz="3200" dirty="0">
                <a:solidFill>
                  <a:srgbClr val="000000"/>
                </a:solidFill>
              </a:rPr>
              <a:t> </a:t>
            </a:r>
            <a:r>
              <a:rPr lang="en-US" sz="3200" dirty="0" err="1" smtClean="0">
                <a:solidFill>
                  <a:srgbClr val="000000"/>
                </a:solidFill>
              </a:rPr>
              <a:t>onning</a:t>
            </a:r>
            <a:r>
              <a:rPr lang="en-US" sz="3200" dirty="0" smtClean="0">
                <a:solidFill>
                  <a:srgbClr val="000000"/>
                </a:solidFill>
              </a:rPr>
              <a:t> </a:t>
            </a:r>
            <a:r>
              <a:rPr lang="en-US" sz="3200" dirty="0" err="1">
                <a:solidFill>
                  <a:srgbClr val="000000"/>
                </a:solidFill>
              </a:rPr>
              <a:t>mavjudligmi</a:t>
            </a:r>
            <a:r>
              <a:rPr lang="en-US" sz="3200" dirty="0">
                <a:solidFill>
                  <a:srgbClr val="000000"/>
                </a:solidFill>
              </a:rPr>
              <a:t> </a:t>
            </a:r>
            <a:r>
              <a:rPr lang="en-US" sz="3200" dirty="0" err="1">
                <a:solidFill>
                  <a:srgbClr val="000000"/>
                </a:solidFill>
              </a:rPr>
              <a:t>to'mm</a:t>
            </a:r>
            <a:r>
              <a:rPr lang="en-US" sz="3200" dirty="0">
                <a:solidFill>
                  <a:srgbClr val="000000"/>
                </a:solidFill>
              </a:rPr>
              <a:t> </a:t>
            </a:r>
            <a:r>
              <a:rPr lang="en-US" sz="3200" dirty="0" err="1">
                <a:solidFill>
                  <a:srgbClr val="000000"/>
                </a:solidFill>
              </a:rPr>
              <a:t>etadigan</a:t>
            </a:r>
            <a:r>
              <a:rPr lang="en-US" sz="3200" dirty="0">
                <a:solidFill>
                  <a:srgbClr val="000000"/>
                </a:solidFill>
              </a:rPr>
              <a:t> </a:t>
            </a:r>
            <a:r>
              <a:rPr lang="en-US" sz="3200" dirty="0" err="1" smtClean="0">
                <a:solidFill>
                  <a:srgbClr val="000000"/>
                </a:solidFill>
              </a:rPr>
              <a:t>ichki</a:t>
            </a:r>
            <a:r>
              <a:rPr lang="en-US" sz="3200" dirty="0">
                <a:solidFill>
                  <a:srgbClr val="000000"/>
                </a:solidFill>
              </a:rPr>
              <a:t> </a:t>
            </a:r>
            <a:r>
              <a:rPr lang="en-US" sz="3200" dirty="0" err="1" smtClean="0">
                <a:solidFill>
                  <a:srgbClr val="000000"/>
                </a:solidFill>
              </a:rPr>
              <a:t>boglanishlar</a:t>
            </a:r>
            <a:r>
              <a:rPr lang="en-US" sz="3200" dirty="0" smtClean="0">
                <a:solidFill>
                  <a:srgbClr val="000000"/>
                </a:solidFill>
              </a:rPr>
              <a:t> </a:t>
            </a:r>
            <a:r>
              <a:rPr lang="en-US" sz="3200" dirty="0" err="1" smtClean="0">
                <a:solidFill>
                  <a:srgbClr val="000000"/>
                </a:solidFill>
              </a:rPr>
              <a:t>yig'indisidir</a:t>
            </a:r>
            <a:r>
              <a:rPr lang="en-US" sz="3200" dirty="0"/>
              <a:t>.</a:t>
            </a:r>
            <a:endParaRPr lang="ru-RU" sz="3200" dirty="0">
              <a:solidFill>
                <a:srgbClr val="000000"/>
              </a:solidFill>
            </a:endParaRPr>
          </a:p>
        </p:txBody>
      </p:sp>
    </p:spTree>
    <p:extLst>
      <p:ext uri="{BB962C8B-B14F-4D97-AF65-F5344CB8AC3E}">
        <p14:creationId xmlns:p14="http://schemas.microsoft.com/office/powerpoint/2010/main" val="11851908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85184"/>
            <a:ext cx="8305800" cy="1143000"/>
          </a:xfrm>
        </p:spPr>
        <p:txBody>
          <a:bodyPr>
            <a:noAutofit/>
          </a:bodyPr>
          <a:lstStyle/>
          <a:p>
            <a:pPr algn="just"/>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prinsipi</a:t>
            </a:r>
            <a:r>
              <a:rPr lang="en-US" sz="3200" dirty="0" smtClean="0">
                <a:solidFill>
                  <a:srgbClr val="000000"/>
                </a:solidFill>
              </a:rPr>
              <a:t> </a:t>
            </a:r>
            <a:r>
              <a:rPr lang="en-US" sz="3200" dirty="0">
                <a:solidFill>
                  <a:srgbClr val="000000"/>
                </a:solidFill>
              </a:rPr>
              <a:t>- </a:t>
            </a:r>
            <a:r>
              <a:rPr lang="en-US" sz="3200" dirty="0" err="1">
                <a:solidFill>
                  <a:srgbClr val="000000"/>
                </a:solidFill>
              </a:rPr>
              <a:t>mahsuldor</a:t>
            </a:r>
            <a:r>
              <a:rPr lang="en-US" sz="3200" dirty="0">
                <a:solidFill>
                  <a:srgbClr val="000000"/>
                </a:solidFill>
              </a:rPr>
              <a:t> </a:t>
            </a:r>
            <a:r>
              <a:rPr lang="en-US" sz="3200" dirty="0" err="1">
                <a:solidFill>
                  <a:srgbClr val="000000"/>
                </a:solidFill>
              </a:rPr>
              <a:t>faoliyatni</a:t>
            </a:r>
            <a:r>
              <a:rPr lang="en-US" sz="3200" dirty="0">
                <a:solidFill>
                  <a:srgbClr val="000000"/>
                </a:solidFill>
              </a:rPr>
              <a:t> </a:t>
            </a:r>
            <a:r>
              <a:rPr lang="en-US" sz="3200" dirty="0" err="1">
                <a:solidFill>
                  <a:srgbClr val="000000"/>
                </a:solidFill>
              </a:rPr>
              <a:t>ta'minlovchi</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jarayoniga</a:t>
            </a:r>
            <a:r>
              <a:rPr lang="en-US" sz="3200" dirty="0">
                <a:solidFill>
                  <a:srgbClr val="000000"/>
                </a:solidFill>
              </a:rPr>
              <a:t> </a:t>
            </a:r>
            <a:r>
              <a:rPr lang="es-ES" sz="3200" dirty="0" smtClean="0">
                <a:solidFill>
                  <a:srgbClr val="000000"/>
                </a:solidFill>
              </a:rPr>
              <a:t>qoyilgan asosiy </a:t>
            </a:r>
            <a:r>
              <a:rPr lang="es-ES" sz="3200" dirty="0">
                <a:solidFill>
                  <a:srgbClr val="000000"/>
                </a:solidFill>
              </a:rPr>
              <a:t>talablar tizimi hamdir</a:t>
            </a:r>
            <a:r>
              <a:rPr lang="es-ES" sz="3200" dirty="0" smtClean="0">
                <a:solidFill>
                  <a:srgbClr val="000000"/>
                </a:solidFill>
              </a:rPr>
              <a:t>.</a:t>
            </a:r>
            <a:br>
              <a:rPr lang="es-ES" sz="3200" dirty="0" smtClean="0">
                <a:solidFill>
                  <a:srgbClr val="000000"/>
                </a:solidFill>
              </a:rPr>
            </a:br>
            <a:r>
              <a:rPr lang="en-US" sz="3200" dirty="0" err="1">
                <a:solidFill>
                  <a:srgbClr val="000000"/>
                </a:solidFill>
              </a:rPr>
              <a:t>O'qitish</a:t>
            </a:r>
            <a:r>
              <a:rPr lang="en-US" sz="3200" dirty="0">
                <a:solidFill>
                  <a:srgbClr val="000000"/>
                </a:solidFill>
              </a:rPr>
              <a:t> </a:t>
            </a:r>
            <a:r>
              <a:rPr lang="en-US" sz="3200" dirty="0" err="1">
                <a:solidFill>
                  <a:srgbClr val="000000"/>
                </a:solidFill>
              </a:rPr>
              <a:t>jarayonini</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prinsipi</a:t>
            </a:r>
            <a:r>
              <a:rPr lang="en-US" sz="3200" dirty="0" smtClean="0">
                <a:solidFill>
                  <a:srgbClr val="000000"/>
                </a:solidFill>
              </a:rPr>
              <a:t> </a:t>
            </a:r>
            <a:r>
              <a:rPr lang="en-US" sz="3200" dirty="0" err="1">
                <a:solidFill>
                  <a:srgbClr val="000000"/>
                </a:solidFill>
              </a:rPr>
              <a:t>asosida</a:t>
            </a:r>
            <a:r>
              <a:rPr lang="en-US" sz="3200" dirty="0">
                <a:solidFill>
                  <a:srgbClr val="000000"/>
                </a:solidFill>
              </a:rPr>
              <a:t> </a:t>
            </a:r>
            <a:r>
              <a:rPr lang="en-US" sz="3200" dirty="0" err="1" smtClean="0">
                <a:solidFill>
                  <a:srgbClr val="000000"/>
                </a:solidFill>
              </a:rPr>
              <a:t>taslikil</a:t>
            </a:r>
            <a:r>
              <a:rPr lang="en-US" sz="3200" dirty="0">
                <a:solidFill>
                  <a:srgbClr val="000000"/>
                </a:solidFill>
              </a:rPr>
              <a:t> </a:t>
            </a:r>
            <a:r>
              <a:rPr lang="en-US" sz="3200" dirty="0" err="1" smtClean="0">
                <a:solidFill>
                  <a:srgbClr val="000000"/>
                </a:solidFill>
              </a:rPr>
              <a:t>etish</a:t>
            </a:r>
            <a:r>
              <a:rPr lang="en-US" sz="3200" dirty="0" smtClean="0">
                <a:solidFill>
                  <a:srgbClr val="000000"/>
                </a:solidFill>
              </a:rPr>
              <a:t> </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dirty="0" err="1" smtClean="0">
                <a:solidFill>
                  <a:srgbClr val="000000"/>
                </a:solidFill>
              </a:rPr>
              <a:t>jarayonni</a:t>
            </a:r>
            <a:r>
              <a:rPr lang="en-US" sz="3200" dirty="0">
                <a:solidFill>
                  <a:srgbClr val="000000"/>
                </a:solidFill>
              </a:rPr>
              <a:t> </a:t>
            </a:r>
            <a:r>
              <a:rPr lang="en-US" sz="3200" dirty="0" err="1" smtClean="0">
                <a:solidFill>
                  <a:srgbClr val="000000"/>
                </a:solidFill>
              </a:rPr>
              <a:t>ilmiy</a:t>
            </a:r>
            <a:r>
              <a:rPr lang="en-US" sz="3200" dirty="0" smtClean="0">
                <a:solidFill>
                  <a:srgbClr val="000000"/>
                </a:solidFill>
              </a:rPr>
              <a:t> </a:t>
            </a:r>
            <a:r>
              <a:rPr lang="en-US" sz="3200" dirty="0" err="1">
                <a:solidFill>
                  <a:srgbClr val="000000"/>
                </a:solidFill>
              </a:rPr>
              <a:t>asosda</a:t>
            </a:r>
            <a:r>
              <a:rPr lang="en-US" sz="3200" dirty="0">
                <a:solidFill>
                  <a:srgbClr val="000000"/>
                </a:solidFill>
              </a:rPr>
              <a:t> </a:t>
            </a:r>
            <a:r>
              <a:rPr lang="en-US" sz="3200" dirty="0" err="1">
                <a:solidFill>
                  <a:srgbClr val="000000"/>
                </a:solidFill>
              </a:rPr>
              <a:t>qurish</a:t>
            </a:r>
            <a:r>
              <a:rPr lang="en-US" sz="3200" dirty="0">
                <a:solidFill>
                  <a:srgbClr val="000000"/>
                </a:solidFill>
              </a:rPr>
              <a:t> </a:t>
            </a:r>
            <a:r>
              <a:rPr lang="en-US" sz="3200" dirty="0" err="1" smtClean="0">
                <a:solidFill>
                  <a:srgbClr val="000000"/>
                </a:solidFill>
              </a:rPr>
              <a:t>demakdir</a:t>
            </a:r>
            <a:r>
              <a:rPr lang="en-US" sz="3200" dirty="0" smtClean="0">
                <a:solidFill>
                  <a:srgbClr val="000000"/>
                </a:solidFill>
              </a:rPr>
              <a:t>. </a:t>
            </a:r>
            <a:r>
              <a:rPr lang="en-US" sz="3200" dirty="0" err="1" smtClean="0">
                <a:solidFill>
                  <a:srgbClr val="000000"/>
                </a:solidFill>
              </a:rPr>
              <a:t>Ilmiy</a:t>
            </a:r>
            <a:r>
              <a:rPr lang="en-US" sz="3200" dirty="0" smtClean="0">
                <a:solidFill>
                  <a:srgbClr val="000000"/>
                </a:solidFill>
              </a:rPr>
              <a:t> </a:t>
            </a:r>
            <a:r>
              <a:rPr lang="en-US" sz="3200" dirty="0" err="1">
                <a:solidFill>
                  <a:srgbClr val="000000"/>
                </a:solidFill>
              </a:rPr>
              <a:t>asosda</a:t>
            </a:r>
            <a:r>
              <a:rPr lang="en-US" sz="3200" dirty="0">
                <a:solidFill>
                  <a:srgbClr val="000000"/>
                </a:solidFill>
              </a:rPr>
              <a:t> </a:t>
            </a:r>
            <a:r>
              <a:rPr lang="en-US" sz="3200" dirty="0" err="1">
                <a:solidFill>
                  <a:srgbClr val="000000"/>
                </a:solidFill>
              </a:rPr>
              <a:t>qurilgan</a:t>
            </a:r>
            <a:r>
              <a:rPr lang="en-US" sz="3200" dirty="0">
                <a:solidFill>
                  <a:srgbClr val="000000"/>
                </a:solidFill>
              </a:rPr>
              <a:t> </a:t>
            </a:r>
            <a:r>
              <a:rPr lang="en-US" sz="3200" dirty="0" err="1">
                <a:solidFill>
                  <a:srgbClr val="000000"/>
                </a:solidFill>
              </a:rPr>
              <a:t>har</a:t>
            </a:r>
            <a:r>
              <a:rPr lang="en-US" sz="3200" dirty="0">
                <a:solidFill>
                  <a:srgbClr val="000000"/>
                </a:solidFill>
              </a:rPr>
              <a:t> </a:t>
            </a:r>
            <a:r>
              <a:rPr lang="en-US" sz="3200" dirty="0" err="1">
                <a:solidFill>
                  <a:srgbClr val="000000"/>
                </a:solidFill>
              </a:rPr>
              <a:t>qanday</a:t>
            </a:r>
            <a:r>
              <a:rPr lang="en-US" sz="3200" dirty="0">
                <a:solidFill>
                  <a:srgbClr val="000000"/>
                </a:solidFill>
              </a:rPr>
              <a:t> </a:t>
            </a:r>
            <a:r>
              <a:rPr lang="en-US" sz="3200" dirty="0" err="1" smtClean="0">
                <a:solidFill>
                  <a:srgbClr val="000000"/>
                </a:solidFill>
              </a:rPr>
              <a:t>faoliyat</a:t>
            </a:r>
            <a:r>
              <a:rPr lang="en-US" sz="3200" dirty="0">
                <a:solidFill>
                  <a:srgbClr val="000000"/>
                </a:solidFill>
              </a:rPr>
              <a:t> </a:t>
            </a:r>
            <a:r>
              <a:rPr lang="en-US" sz="3200" dirty="0" err="1" smtClean="0">
                <a:solidFill>
                  <a:srgbClr val="000000"/>
                </a:solidFill>
              </a:rPr>
              <a:t>yakuniy</a:t>
            </a:r>
            <a:r>
              <a:rPr lang="en-US" sz="3200" dirty="0" smtClean="0">
                <a:solidFill>
                  <a:srgbClr val="000000"/>
                </a:solidFill>
              </a:rPr>
              <a:t> </a:t>
            </a:r>
            <a:r>
              <a:rPr lang="en-US" sz="3200" dirty="0" err="1">
                <a:solidFill>
                  <a:srgbClr val="000000"/>
                </a:solidFill>
              </a:rPr>
              <a:t>natijani</a:t>
            </a:r>
            <a:r>
              <a:rPr lang="en-US" sz="3200" dirty="0">
                <a:solidFill>
                  <a:srgbClr val="000000"/>
                </a:solidFill>
              </a:rPr>
              <a:t> </a:t>
            </a:r>
            <a:r>
              <a:rPr lang="en-US" sz="3200" dirty="0" err="1">
                <a:solidFill>
                  <a:srgbClr val="000000"/>
                </a:solidFill>
              </a:rPr>
              <a:t>ta'minlaydi</a:t>
            </a:r>
            <a:r>
              <a:rPr lang="en-US" sz="3200" dirty="0">
                <a:solidFill>
                  <a:srgbClr val="000000"/>
                </a:solidFill>
              </a:rPr>
              <a:t>. </a:t>
            </a:r>
            <a:r>
              <a:rPr lang="en-US" sz="3200" dirty="0" err="1">
                <a:solidFill>
                  <a:srgbClr val="000000"/>
                </a:solidFill>
              </a:rPr>
              <a:t>Prinsiplar</a:t>
            </a:r>
            <a:r>
              <a:rPr lang="en-US" sz="3200" dirty="0">
                <a:solidFill>
                  <a:srgbClr val="000000"/>
                </a:solidFill>
              </a:rPr>
              <a:t> </a:t>
            </a:r>
            <a:r>
              <a:rPr lang="en-US" sz="3200" dirty="0" err="1">
                <a:solidFill>
                  <a:srgbClr val="000000"/>
                </a:solidFill>
              </a:rPr>
              <a:t>tizimiga</a:t>
            </a:r>
            <a:r>
              <a:rPr lang="en-US" sz="3200" dirty="0">
                <a:solidFill>
                  <a:srgbClr val="000000"/>
                </a:solidFill>
              </a:rPr>
              <a:t> </a:t>
            </a:r>
            <a:r>
              <a:rPr lang="en-US" sz="3200" dirty="0" err="1" smtClean="0">
                <a:solidFill>
                  <a:srgbClr val="000000"/>
                </a:solidFill>
              </a:rPr>
              <a:t>yoki</a:t>
            </a:r>
            <a:r>
              <a:rPr lang="en-US" sz="3200" dirty="0">
                <a:solidFill>
                  <a:srgbClr val="000000"/>
                </a:solidFill>
              </a:rPr>
              <a:t> </a:t>
            </a:r>
            <a:r>
              <a:rPr lang="en-US" sz="3200" dirty="0" err="1" smtClean="0">
                <a:solidFill>
                  <a:srgbClr val="000000"/>
                </a:solidFill>
              </a:rPr>
              <a:t>alohida</a:t>
            </a:r>
            <a:r>
              <a:rPr lang="en-US" sz="3200" dirty="0" smtClean="0">
                <a:solidFill>
                  <a:srgbClr val="000000"/>
                </a:solidFill>
              </a:rPr>
              <a:t> </a:t>
            </a:r>
            <a:r>
              <a:rPr lang="en-US" sz="3200" dirty="0" err="1" smtClean="0">
                <a:solidFill>
                  <a:srgbClr val="000000"/>
                </a:solidFill>
              </a:rPr>
              <a:t>prinsipga</a:t>
            </a:r>
            <a:r>
              <a:rPr lang="en-US" sz="3200" dirty="0">
                <a:solidFill>
                  <a:srgbClr val="000000"/>
                </a:solidFill>
              </a:rPr>
              <a:t> </a:t>
            </a:r>
            <a:r>
              <a:rPr lang="en-US" sz="3200" dirty="0" err="1" smtClean="0">
                <a:solidFill>
                  <a:srgbClr val="000000"/>
                </a:solidFill>
              </a:rPr>
              <a:t>tayanish</a:t>
            </a:r>
            <a:r>
              <a:rPr lang="en-US" sz="3200" dirty="0">
                <a:solidFill>
                  <a:srgbClr val="000000"/>
                </a:solidFill>
              </a:rPr>
              <a:t>, </a:t>
            </a:r>
            <a:r>
              <a:rPr lang="en-US" sz="3200" dirty="0" err="1">
                <a:solidFill>
                  <a:srgbClr val="000000"/>
                </a:solidFill>
              </a:rPr>
              <a:t>birinchi</a:t>
            </a:r>
            <a:r>
              <a:rPr lang="en-US" sz="3200" dirty="0">
                <a:solidFill>
                  <a:srgbClr val="000000"/>
                </a:solidFill>
              </a:rPr>
              <a:t> </a:t>
            </a:r>
            <a:r>
              <a:rPr lang="en-US" sz="3200" dirty="0" err="1" smtClean="0">
                <a:solidFill>
                  <a:srgbClr val="000000"/>
                </a:solidFill>
              </a:rPr>
              <a:t>navbatda</a:t>
            </a:r>
            <a:r>
              <a:rPr lang="en-US" sz="3200" dirty="0" smtClean="0">
                <a:solidFill>
                  <a:srgbClr val="000000"/>
                </a:solidFill>
              </a:rPr>
              <a:t>, </a:t>
            </a:r>
            <a:r>
              <a:rPr lang="en-US" sz="3200" dirty="0" err="1" smtClean="0">
                <a:solidFill>
                  <a:srgbClr val="000000"/>
                </a:solidFill>
              </a:rPr>
              <a:t>maktab</a:t>
            </a:r>
            <a:r>
              <a:rPr lang="en-US" sz="3200" dirty="0" smtClean="0">
                <a:solidFill>
                  <a:srgbClr val="000000"/>
                </a:solidFill>
              </a:rPr>
              <a:t> </a:t>
            </a:r>
            <a:r>
              <a:rPr lang="en-US" sz="3200" dirty="0" err="1">
                <a:solidFill>
                  <a:srgbClr val="000000"/>
                </a:solidFill>
              </a:rPr>
              <a:t>amaliyotini</a:t>
            </a:r>
            <a:r>
              <a:rPr lang="en-US" sz="3200" dirty="0">
                <a:solidFill>
                  <a:srgbClr val="000000"/>
                </a:solidFill>
              </a:rPr>
              <a:t> </a:t>
            </a:r>
            <a:r>
              <a:rPr lang="en-US" sz="3200" dirty="0" err="1">
                <a:solidFill>
                  <a:srgbClr val="000000"/>
                </a:solidFill>
              </a:rPr>
              <a:t>chuqur</a:t>
            </a:r>
            <a:r>
              <a:rPr lang="en-US" sz="3200" dirty="0">
                <a:solidFill>
                  <a:srgbClr val="000000"/>
                </a:solidFill>
              </a:rPr>
              <a:t> </a:t>
            </a:r>
            <a:r>
              <a:rPr lang="en-US" sz="3200" dirty="0" err="1">
                <a:solidFill>
                  <a:srgbClr val="000000"/>
                </a:solidFill>
              </a:rPr>
              <a:t>tahlil</a:t>
            </a:r>
            <a:r>
              <a:rPr lang="en-US" sz="3200" dirty="0">
                <a:solidFill>
                  <a:srgbClr val="000000"/>
                </a:solidFill>
              </a:rPr>
              <a:t> </a:t>
            </a:r>
            <a:r>
              <a:rPr lang="en-US" sz="3200" dirty="0" err="1" smtClean="0">
                <a:solidFill>
                  <a:srgbClr val="000000"/>
                </a:solidFill>
              </a:rPr>
              <a:t>qihsh</a:t>
            </a:r>
            <a:r>
              <a:rPr lang="en-US" sz="3200" dirty="0" smtClean="0">
                <a:solidFill>
                  <a:srgbClr val="000000"/>
                </a:solidFill>
              </a:rPr>
              <a:t>, </a:t>
            </a:r>
            <a:r>
              <a:rPr lang="en-US" sz="3200" dirty="0" err="1" smtClean="0">
                <a:solidFill>
                  <a:srgbClr val="000000"/>
                </a:solidFill>
              </a:rPr>
              <a:t>shuningdek</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dirty="0" err="1">
                <a:solidFill>
                  <a:srgbClr val="000000"/>
                </a:solidFill>
              </a:rPr>
              <a:t>prinsipning</a:t>
            </a:r>
            <a:r>
              <a:rPr lang="en-US" sz="3200" dirty="0">
                <a:solidFill>
                  <a:srgbClr val="000000"/>
                </a:solidFill>
              </a:rPr>
              <a:t> </a:t>
            </a:r>
            <a:r>
              <a:rPr lang="en-US" sz="3200" dirty="0" err="1">
                <a:solidFill>
                  <a:srgbClr val="000000"/>
                </a:solidFill>
              </a:rPr>
              <a:t>zarurligini</a:t>
            </a:r>
            <a:r>
              <a:rPr lang="en-US" sz="3200" dirty="0">
                <a:solidFill>
                  <a:srgbClr val="000000"/>
                </a:solidFill>
              </a:rPr>
              <a:t> </a:t>
            </a:r>
            <a:r>
              <a:rPr lang="en-US" sz="3200" dirty="0" err="1" smtClean="0">
                <a:solidFill>
                  <a:srgbClr val="000000"/>
                </a:solidFill>
              </a:rPr>
              <a:t>isbotlash</a:t>
            </a:r>
            <a:r>
              <a:rPr lang="en-US" sz="3200" dirty="0">
                <a:solidFill>
                  <a:srgbClr val="000000"/>
                </a:solidFill>
              </a:rPr>
              <a:t> </a:t>
            </a:r>
            <a:r>
              <a:rPr lang="en-US" sz="3200" dirty="0" err="1" smtClean="0">
                <a:solidFill>
                  <a:srgbClr val="000000"/>
                </a:solidFill>
              </a:rPr>
              <a:t>asosida</a:t>
            </a:r>
            <a:r>
              <a:rPr lang="en-US" sz="3200" dirty="0" smtClean="0">
                <a:solidFill>
                  <a:srgbClr val="000000"/>
                </a:solidFill>
              </a:rPr>
              <a:t> </a:t>
            </a:r>
            <a:r>
              <a:rPr lang="en-US" sz="3200" dirty="0" err="1">
                <a:solidFill>
                  <a:srgbClr val="000000"/>
                </a:solidFill>
              </a:rPr>
              <a:t>amalga</a:t>
            </a:r>
            <a:r>
              <a:rPr lang="en-US" sz="3200" dirty="0">
                <a:solidFill>
                  <a:srgbClr val="000000"/>
                </a:solidFill>
              </a:rPr>
              <a:t> </a:t>
            </a:r>
            <a:r>
              <a:rPr lang="en-US" sz="3200" dirty="0" err="1">
                <a:solidFill>
                  <a:srgbClr val="000000"/>
                </a:solidFill>
              </a:rPr>
              <a:t>osliiriladi</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21827753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293096"/>
            <a:ext cx="8305800" cy="1143000"/>
          </a:xfrm>
        </p:spPr>
        <p:txBody>
          <a:bodyPr>
            <a:noAutofit/>
          </a:bodyPr>
          <a:lstStyle/>
          <a:p>
            <a:pPr algn="just"/>
            <a:r>
              <a:rPr lang="en-US" sz="3200" dirty="0" err="1" smtClean="0">
                <a:solidFill>
                  <a:srgbClr val="000000"/>
                </a:solidFill>
              </a:rPr>
              <a:t>Ta’lmda</a:t>
            </a:r>
            <a:r>
              <a:rPr lang="en-US" sz="3200" dirty="0" smtClean="0">
                <a:solidFill>
                  <a:srgbClr val="000000"/>
                </a:solidFill>
              </a:rPr>
              <a:t> </a:t>
            </a:r>
            <a:r>
              <a:rPr lang="en-US" sz="3200" dirty="0" err="1">
                <a:solidFill>
                  <a:srgbClr val="000000"/>
                </a:solidFill>
              </a:rPr>
              <a:t>dialektikaning</a:t>
            </a:r>
            <a:r>
              <a:rPr lang="en-US" sz="3200" dirty="0">
                <a:solidFill>
                  <a:srgbClr val="000000"/>
                </a:solidFill>
              </a:rPr>
              <a:t> </a:t>
            </a:r>
            <a:r>
              <a:rPr lang="en-US" sz="3200" dirty="0" err="1">
                <a:solidFill>
                  <a:srgbClr val="000000"/>
                </a:solidFill>
              </a:rPr>
              <a:t>umumiy</a:t>
            </a:r>
            <a:r>
              <a:rPr lang="en-US" sz="3200" dirty="0">
                <a:solidFill>
                  <a:srgbClr val="000000"/>
                </a:solidFill>
              </a:rPr>
              <a:t> </a:t>
            </a:r>
            <a:r>
              <a:rPr lang="en-US" sz="3200" dirty="0" err="1">
                <a:solidFill>
                  <a:srgbClr val="000000"/>
                </a:solidFill>
              </a:rPr>
              <a:t>qonunlari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ta'limning</a:t>
            </a:r>
            <a:r>
              <a:rPr lang="en-US" sz="3200" dirty="0">
                <a:solidFill>
                  <a:srgbClr val="000000"/>
                </a:solidFill>
              </a:rPr>
              <a:t> </a:t>
            </a:r>
            <a:r>
              <a:rPr lang="en-US" sz="3200" dirty="0" err="1" smtClean="0">
                <a:solidFill>
                  <a:srgbClr val="000000"/>
                </a:solidFill>
              </a:rPr>
              <a:t>maxsus</a:t>
            </a:r>
            <a:r>
              <a:rPr lang="en-US" sz="3200" dirty="0">
                <a:solidFill>
                  <a:srgbClr val="000000"/>
                </a:solidFill>
              </a:rPr>
              <a:t> </a:t>
            </a:r>
            <a:r>
              <a:rPr lang="en-US" sz="3200" dirty="0" err="1" smtClean="0">
                <a:solidFill>
                  <a:srgbClr val="000000"/>
                </a:solidFill>
              </a:rPr>
              <a:t>qonunlari</a:t>
            </a:r>
            <a:r>
              <a:rPr lang="en-US" sz="3200" dirty="0" smtClean="0">
                <a:solidFill>
                  <a:srgbClr val="000000"/>
                </a:solidFill>
              </a:rPr>
              <a:t> o’ z </a:t>
            </a:r>
            <a:r>
              <a:rPr lang="en-US" sz="3200" dirty="0" err="1">
                <a:solidFill>
                  <a:srgbClr val="000000"/>
                </a:solidFill>
              </a:rPr>
              <a:t>ifodasini</a:t>
            </a:r>
            <a:r>
              <a:rPr lang="en-US" sz="3200" dirty="0">
                <a:solidFill>
                  <a:srgbClr val="000000"/>
                </a:solidFill>
              </a:rPr>
              <a:t> </a:t>
            </a:r>
            <a:r>
              <a:rPr lang="en-US" sz="3200" dirty="0" err="1">
                <a:solidFill>
                  <a:srgbClr val="000000"/>
                </a:solidFill>
              </a:rPr>
              <a:t>topadi</a:t>
            </a:r>
            <a:r>
              <a:rPr lang="en-US" sz="3200" dirty="0">
                <a:solidFill>
                  <a:srgbClr val="000000"/>
                </a:solidFill>
              </a:rPr>
              <a:t>..</a:t>
            </a:r>
            <a:br>
              <a:rPr lang="en-US" sz="3200" dirty="0">
                <a:solidFill>
                  <a:srgbClr val="000000"/>
                </a:solidFill>
              </a:rPr>
            </a:br>
            <a:r>
              <a:rPr lang="en-US" sz="3200" dirty="0" err="1">
                <a:solidFill>
                  <a:srgbClr val="000000"/>
                </a:solidFill>
              </a:rPr>
              <a:t>Dialektikaning</a:t>
            </a:r>
            <a:r>
              <a:rPr lang="en-US" sz="3200" dirty="0">
                <a:solidFill>
                  <a:srgbClr val="000000"/>
                </a:solidFill>
              </a:rPr>
              <a:t> </a:t>
            </a:r>
            <a:r>
              <a:rPr lang="en-US" sz="3200" dirty="0" err="1">
                <a:solidFill>
                  <a:srgbClr val="000000"/>
                </a:solidFill>
              </a:rPr>
              <a:t>umumiy</a:t>
            </a:r>
            <a:r>
              <a:rPr lang="en-US" sz="3200" dirty="0">
                <a:solidFill>
                  <a:srgbClr val="000000"/>
                </a:solidFill>
              </a:rPr>
              <a:t> </a:t>
            </a:r>
            <a:r>
              <a:rPr lang="en-US" sz="3200" dirty="0" err="1">
                <a:solidFill>
                  <a:srgbClr val="000000"/>
                </a:solidFill>
              </a:rPr>
              <a:t>qonunlariga</a:t>
            </a:r>
            <a:r>
              <a:rPr lang="en-US" sz="3200" dirty="0">
                <a:solidFill>
                  <a:srgbClr val="000000"/>
                </a:solidFill>
              </a:rPr>
              <a:t>: </a:t>
            </a:r>
            <a:r>
              <a:rPr lang="en-US" sz="3200" dirty="0" err="1" smtClean="0">
                <a:solidFill>
                  <a:srgbClr val="000000"/>
                </a:solidFill>
              </a:rPr>
              <a:t>qarama</a:t>
            </a:r>
            <a:r>
              <a:rPr lang="en-US" sz="3200" dirty="0" smtClean="0">
                <a:solidFill>
                  <a:srgbClr val="000000"/>
                </a:solidFill>
              </a:rPr>
              <a:t> </a:t>
            </a:r>
            <a:r>
              <a:rPr lang="en-US" sz="3200" dirty="0" err="1" smtClean="0">
                <a:solidFill>
                  <a:srgbClr val="000000"/>
                </a:solidFill>
              </a:rPr>
              <a:t>qarshiliklar</a:t>
            </a:r>
            <a:r>
              <a:rPr lang="en-US" sz="3200" dirty="0" smtClean="0">
                <a:solidFill>
                  <a:srgbClr val="000000"/>
                </a:solidFill>
              </a:rPr>
              <a:t> </a:t>
            </a:r>
            <a:r>
              <a:rPr lang="en-US" sz="3200" dirty="0" err="1">
                <a:solidFill>
                  <a:srgbClr val="000000"/>
                </a:solidFill>
              </a:rPr>
              <a:t>kurashi</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birligi</a:t>
            </a:r>
            <a:r>
              <a:rPr lang="en-US" sz="3200" dirty="0" smtClean="0">
                <a:solidFill>
                  <a:srgbClr val="000000"/>
                </a:solidFill>
              </a:rPr>
              <a:t> </a:t>
            </a:r>
            <a:r>
              <a:rPr lang="en-US" sz="3200" dirty="0" err="1">
                <a:solidFill>
                  <a:srgbClr val="000000"/>
                </a:solidFill>
              </a:rPr>
              <a:t>qonuivi</a:t>
            </a:r>
            <a:r>
              <a:rPr lang="en-US" sz="3200" dirty="0">
                <a:solidFill>
                  <a:srgbClr val="000000"/>
                </a:solidFill>
              </a:rPr>
              <a:t>. </a:t>
            </a:r>
            <a:r>
              <a:rPr lang="en-US" sz="3200" dirty="0" err="1" smtClean="0">
                <a:solidFill>
                  <a:srgbClr val="000000"/>
                </a:solidFill>
              </a:rPr>
              <a:t>Miqdor</a:t>
            </a:r>
            <a:r>
              <a:rPr lang="en-US" sz="3200" dirty="0" smtClean="0">
                <a:solidFill>
                  <a:srgbClr val="000000"/>
                </a:solidFill>
              </a:rPr>
              <a:t> </a:t>
            </a:r>
            <a:r>
              <a:rPr lang="en-US" sz="3200" dirty="0" err="1" smtClean="0">
                <a:solidFill>
                  <a:srgbClr val="000000"/>
                </a:solidFill>
              </a:rPr>
              <a:t>o'zgarishini</a:t>
            </a:r>
            <a:r>
              <a:rPr lang="en-US" sz="3200" dirty="0" smtClean="0">
                <a:solidFill>
                  <a:srgbClr val="000000"/>
                </a:solidFill>
              </a:rPr>
              <a:t> </a:t>
            </a:r>
            <a:r>
              <a:rPr lang="en-US" sz="3200" dirty="0" err="1">
                <a:solidFill>
                  <a:srgbClr val="000000"/>
                </a:solidFill>
              </a:rPr>
              <a:t>sifat</a:t>
            </a:r>
            <a:r>
              <a:rPr lang="en-US" sz="3200" dirty="0">
                <a:solidFill>
                  <a:srgbClr val="000000"/>
                </a:solidFill>
              </a:rPr>
              <a:t> </a:t>
            </a:r>
            <a:r>
              <a:rPr lang="en-US" sz="3200" dirty="0" err="1" smtClean="0">
                <a:solidFill>
                  <a:srgbClr val="000000"/>
                </a:solidFill>
              </a:rPr>
              <a:t>o’zgarishlari</a:t>
            </a:r>
            <a:r>
              <a:rPr lang="en-US" sz="3200" dirty="0" smtClean="0">
                <a:solidFill>
                  <a:srgbClr val="000000"/>
                </a:solidFill>
              </a:rPr>
              <a:t> </a:t>
            </a:r>
            <a:r>
              <a:rPr lang="en-US" sz="3200" dirty="0" err="1" smtClean="0">
                <a:solidFill>
                  <a:srgbClr val="000000"/>
                </a:solidFill>
              </a:rPr>
              <a:t>qonuni</a:t>
            </a:r>
            <a:r>
              <a:rPr lang="en-US" sz="3200" dirty="0">
                <a:solidFill>
                  <a:srgbClr val="000000"/>
                </a:solidFill>
              </a:rPr>
              <a:t>. </a:t>
            </a:r>
            <a:r>
              <a:rPr lang="en-US" sz="3200" dirty="0" err="1" smtClean="0">
                <a:solidFill>
                  <a:srgbClr val="000000"/>
                </a:solidFill>
              </a:rPr>
              <a:t>Inkorni</a:t>
            </a:r>
            <a:r>
              <a:rPr lang="en-US" sz="3200" dirty="0">
                <a:solidFill>
                  <a:srgbClr val="000000"/>
                </a:solidFill>
              </a:rPr>
              <a:t/>
            </a:r>
            <a:br>
              <a:rPr lang="en-US" sz="3200" dirty="0">
                <a:solidFill>
                  <a:srgbClr val="000000"/>
                </a:solidFill>
              </a:rPr>
            </a:br>
            <a:r>
              <a:rPr lang="en-US" sz="3200" dirty="0" err="1">
                <a:solidFill>
                  <a:srgbClr val="000000"/>
                </a:solidFill>
              </a:rPr>
              <a:t>inkor</a:t>
            </a:r>
            <a:r>
              <a:rPr lang="en-US" sz="3200" dirty="0">
                <a:solidFill>
                  <a:srgbClr val="000000"/>
                </a:solidFill>
              </a:rPr>
              <a:t> </a:t>
            </a:r>
            <a:r>
              <a:rPr lang="en-US" sz="3200" dirty="0" err="1">
                <a:solidFill>
                  <a:srgbClr val="000000"/>
                </a:solidFill>
              </a:rPr>
              <a:t>qonuni</a:t>
            </a:r>
            <a:r>
              <a:rPr lang="en-US" sz="3200" dirty="0" smtClean="0">
                <a:solidFill>
                  <a:srgbClr val="000000"/>
                </a:solidFill>
              </a:rPr>
              <a:t>.</a:t>
            </a:r>
            <a:br>
              <a:rPr lang="en-US" sz="3200" dirty="0" smtClean="0">
                <a:solidFill>
                  <a:srgbClr val="000000"/>
                </a:solidFill>
              </a:rPr>
            </a:br>
            <a:r>
              <a:rPr lang="en-US" sz="3200" dirty="0">
                <a:solidFill>
                  <a:srgbClr val="000000"/>
                </a:solidFill>
              </a:rPr>
              <a:t/>
            </a:r>
            <a:br>
              <a:rPr lang="en-US" sz="3200" dirty="0">
                <a:solidFill>
                  <a:srgbClr val="000000"/>
                </a:solidFill>
              </a:rPr>
            </a:br>
            <a:r>
              <a:rPr lang="pt-BR" sz="3200" b="1" dirty="0" smtClean="0"/>
              <a:t>Bu qonun ta’lim jarayonida qanday namoyon bo’ladi?</a:t>
            </a:r>
            <a:endParaRPr lang="ru-RU" sz="3200" b="1" dirty="0">
              <a:solidFill>
                <a:srgbClr val="000000"/>
              </a:solidFill>
            </a:endParaRPr>
          </a:p>
        </p:txBody>
      </p:sp>
    </p:spTree>
    <p:extLst>
      <p:ext uri="{BB962C8B-B14F-4D97-AF65-F5344CB8AC3E}">
        <p14:creationId xmlns:p14="http://schemas.microsoft.com/office/powerpoint/2010/main" val="14073134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060848"/>
            <a:ext cx="8305800" cy="1143000"/>
          </a:xfrm>
        </p:spPr>
        <p:txBody>
          <a:bodyPr>
            <a:noAutofit/>
          </a:bodyPr>
          <a:lstStyle/>
          <a:p>
            <a:r>
              <a:rPr lang="en-US" sz="4000" dirty="0" err="1" smtClean="0"/>
              <a:t>Ta’lim</a:t>
            </a:r>
            <a:r>
              <a:rPr lang="en-US" sz="4000" dirty="0" smtClean="0"/>
              <a:t> </a:t>
            </a:r>
            <a:r>
              <a:rPr lang="en-US" sz="4000" dirty="0" err="1" smtClean="0"/>
              <a:t>prinsiplari</a:t>
            </a:r>
            <a:r>
              <a:rPr lang="en-US" sz="4000" dirty="0" smtClean="0"/>
              <a:t/>
            </a:r>
            <a:br>
              <a:rPr lang="en-US" sz="4000" dirty="0" smtClean="0"/>
            </a:br>
            <a:r>
              <a:rPr lang="en-US" sz="4000" dirty="0" smtClean="0"/>
              <a:t>-</a:t>
            </a:r>
            <a:r>
              <a:rPr lang="en-US" sz="4000" dirty="0" err="1" smtClean="0">
                <a:solidFill>
                  <a:srgbClr val="000000"/>
                </a:solidFill>
              </a:rPr>
              <a:t>Moslik</a:t>
            </a:r>
            <a:r>
              <a:rPr lang="en-US" sz="4000" dirty="0" smtClean="0">
                <a:solidFill>
                  <a:srgbClr val="000000"/>
                </a:solidFill>
              </a:rPr>
              <a:t> </a:t>
            </a:r>
            <a:r>
              <a:rPr lang="en-US" sz="4000" dirty="0" err="1" smtClean="0">
                <a:solidFill>
                  <a:srgbClr val="000000"/>
                </a:solidFill>
              </a:rPr>
              <a:t>prinsipi</a:t>
            </a:r>
            <a:r>
              <a:rPr lang="en-US" sz="4000" dirty="0">
                <a:solidFill>
                  <a:srgbClr val="000000"/>
                </a:solidFill>
              </a:rPr>
              <a:t> </a:t>
            </a:r>
            <a:r>
              <a:rPr lang="en-US" sz="4000" dirty="0" smtClean="0">
                <a:solidFill>
                  <a:srgbClr val="000000"/>
                </a:solidFill>
              </a:rPr>
              <a:t>             -</a:t>
            </a:r>
            <a:r>
              <a:rPr lang="en-US" sz="4000" dirty="0" err="1" smtClean="0">
                <a:solidFill>
                  <a:srgbClr val="000000"/>
                </a:solidFill>
              </a:rPr>
              <a:t>Onglilik</a:t>
            </a:r>
            <a:r>
              <a:rPr lang="en-US" sz="4000" dirty="0" smtClean="0">
                <a:solidFill>
                  <a:srgbClr val="000000"/>
                </a:solidFill>
              </a:rPr>
              <a:t> </a:t>
            </a:r>
            <a:r>
              <a:rPr lang="en-US" sz="4000" dirty="0" err="1">
                <a:solidFill>
                  <a:srgbClr val="000000"/>
                </a:solidFill>
              </a:rPr>
              <a:t>prinsipi</a:t>
            </a:r>
            <a:r>
              <a:rPr lang="en-US" sz="4000" dirty="0" smtClean="0">
                <a:solidFill>
                  <a:srgbClr val="000000"/>
                </a:solidFill>
              </a:rPr>
              <a:t/>
            </a:r>
            <a:br>
              <a:rPr lang="en-US" sz="4000" dirty="0" smtClean="0">
                <a:solidFill>
                  <a:srgbClr val="000000"/>
                </a:solidFill>
              </a:rPr>
            </a:br>
            <a:r>
              <a:rPr lang="en-US" sz="4000" dirty="0" smtClean="0">
                <a:solidFill>
                  <a:srgbClr val="000000"/>
                </a:solidFill>
              </a:rPr>
              <a:t>-</a:t>
            </a:r>
            <a:r>
              <a:rPr lang="en-US" sz="4000" dirty="0" err="1" smtClean="0">
                <a:solidFill>
                  <a:srgbClr val="000000"/>
                </a:solidFill>
              </a:rPr>
              <a:t>Ko’rgazmalilik</a:t>
            </a:r>
            <a:r>
              <a:rPr lang="en-US" sz="4000" dirty="0" smtClean="0">
                <a:solidFill>
                  <a:srgbClr val="000000"/>
                </a:solidFill>
              </a:rPr>
              <a:t> </a:t>
            </a:r>
            <a:r>
              <a:rPr lang="en-US" sz="4000" dirty="0" err="1" smtClean="0">
                <a:solidFill>
                  <a:srgbClr val="000000"/>
                </a:solidFill>
              </a:rPr>
              <a:t>prinsipi</a:t>
            </a:r>
            <a:r>
              <a:rPr lang="en-US" sz="4000" dirty="0" smtClean="0">
                <a:solidFill>
                  <a:srgbClr val="000000"/>
                </a:solidFill>
              </a:rPr>
              <a:t> -</a:t>
            </a:r>
            <a:r>
              <a:rPr lang="en-US" sz="4000" dirty="0" err="1" smtClean="0">
                <a:solidFill>
                  <a:srgbClr val="000000"/>
                </a:solidFill>
              </a:rPr>
              <a:t>Tarixiylik</a:t>
            </a:r>
            <a:r>
              <a:rPr lang="en-US" sz="4000" dirty="0" smtClean="0">
                <a:solidFill>
                  <a:srgbClr val="000000"/>
                </a:solidFill>
              </a:rPr>
              <a:t> </a:t>
            </a:r>
            <a:r>
              <a:rPr lang="en-US" sz="4000" dirty="0" err="1" smtClean="0">
                <a:solidFill>
                  <a:srgbClr val="000000"/>
                </a:solidFill>
              </a:rPr>
              <a:t>prinsipi</a:t>
            </a:r>
            <a:r>
              <a:rPr lang="en-US" sz="4000" dirty="0" smtClean="0"/>
              <a:t/>
            </a:r>
            <a:br>
              <a:rPr lang="en-US" sz="4000" dirty="0" smtClean="0"/>
            </a:br>
            <a:endParaRPr lang="ru-RU" sz="4000" dirty="0"/>
          </a:p>
        </p:txBody>
      </p:sp>
      <p:pic>
        <p:nvPicPr>
          <p:cNvPr id="7170" name="Picture 2" descr="D:\My Documents (Maruf)\UUOOI 2017 LECTURES\LECTURES redit\AAEAAQAAAAAAAAlZAAAAJDliYjQwYzE5LTE3MWMtNDcyYi05NmM2LTZmOTY3YjdlNmIxZ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4015" y="2739860"/>
            <a:ext cx="7200800" cy="4050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5521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97152"/>
            <a:ext cx="8305800" cy="1143000"/>
          </a:xfrm>
        </p:spPr>
        <p:txBody>
          <a:bodyPr>
            <a:noAutofit/>
          </a:bodyPr>
          <a:lstStyle/>
          <a:p>
            <a:r>
              <a:rPr lang="en-US" sz="2800" dirty="0" smtClean="0"/>
              <a:t>                          </a:t>
            </a:r>
            <a:r>
              <a:rPr lang="en-US" sz="2800" dirty="0" err="1" smtClean="0"/>
              <a:t>Nazorat</a:t>
            </a:r>
            <a:r>
              <a:rPr lang="en-US" sz="2800" dirty="0" smtClean="0"/>
              <a:t> </a:t>
            </a:r>
            <a:r>
              <a:rPr lang="en-US" sz="2800" dirty="0" err="1" smtClean="0"/>
              <a:t>uchun</a:t>
            </a:r>
            <a:r>
              <a:rPr lang="en-US" sz="2800" dirty="0" smtClean="0"/>
              <a:t> </a:t>
            </a:r>
            <a:r>
              <a:rPr lang="en-US" sz="2800" dirty="0" err="1" smtClean="0"/>
              <a:t>savollar</a:t>
            </a:r>
            <a:r>
              <a:rPr lang="en-US" sz="2800" dirty="0" smtClean="0"/>
              <a:t>:</a:t>
            </a:r>
            <a:br>
              <a:rPr lang="en-US" sz="2800" dirty="0" smtClean="0"/>
            </a:br>
            <a:r>
              <a:rPr lang="en-US" sz="2800" dirty="0" smtClean="0"/>
              <a:t/>
            </a:r>
            <a:br>
              <a:rPr lang="en-US" sz="2800" dirty="0" smtClean="0"/>
            </a:br>
            <a:r>
              <a:rPr lang="en-US" sz="2800" dirty="0"/>
              <a:t>1. </a:t>
            </a:r>
            <a:r>
              <a:rPr lang="en-US" sz="2800" dirty="0" err="1" smtClean="0"/>
              <a:t>Ta’lim</a:t>
            </a:r>
            <a:r>
              <a:rPr lang="en-US" sz="2800" dirty="0" smtClean="0"/>
              <a:t> </a:t>
            </a:r>
            <a:r>
              <a:rPr lang="en-US" sz="2800" dirty="0" err="1" smtClean="0"/>
              <a:t>jarayoida</a:t>
            </a:r>
            <a:r>
              <a:rPr lang="en-US" sz="2800" dirty="0" smtClean="0"/>
              <a:t> </a:t>
            </a:r>
            <a:r>
              <a:rPr lang="en-US" sz="2800" dirty="0" err="1"/>
              <a:t>qanday</a:t>
            </a:r>
            <a:r>
              <a:rPr lang="en-US" sz="2800" dirty="0"/>
              <a:t> </a:t>
            </a:r>
            <a:r>
              <a:rPr lang="en-US" sz="2800" dirty="0" err="1"/>
              <a:t>maqsad</a:t>
            </a:r>
            <a:r>
              <a:rPr lang="en-US" sz="2800" dirty="0"/>
              <a:t> </a:t>
            </a:r>
            <a:r>
              <a:rPr lang="en-US" sz="2800" dirty="0" err="1"/>
              <a:t>va</a:t>
            </a:r>
            <a:r>
              <a:rPr lang="en-US" sz="2800" dirty="0"/>
              <a:t> </a:t>
            </a:r>
            <a:r>
              <a:rPr lang="en-US" sz="2800" dirty="0" err="1"/>
              <a:t>vazifalar</a:t>
            </a:r>
            <a:r>
              <a:rPr lang="en-US" sz="2800" dirty="0"/>
              <a:t> </a:t>
            </a:r>
            <a:r>
              <a:rPr lang="en-US" sz="2800" dirty="0" err="1"/>
              <a:t>hal</a:t>
            </a:r>
            <a:r>
              <a:rPr lang="en-US" sz="2800" dirty="0"/>
              <a:t> </a:t>
            </a:r>
            <a:r>
              <a:rPr lang="en-US" sz="2800" dirty="0" err="1"/>
              <a:t>etiladi</a:t>
            </a:r>
            <a:r>
              <a:rPr lang="en-US" sz="2800" dirty="0"/>
              <a:t>?</a:t>
            </a:r>
            <a:br>
              <a:rPr lang="en-US" sz="2800" dirty="0"/>
            </a:br>
            <a:r>
              <a:rPr lang="en-US" sz="2800" dirty="0"/>
              <a:t>2. </a:t>
            </a:r>
            <a:r>
              <a:rPr lang="en-US" sz="2800" dirty="0" err="1" smtClean="0"/>
              <a:t>O’qitish</a:t>
            </a:r>
            <a:r>
              <a:rPr lang="en-US" sz="2800" dirty="0" smtClean="0"/>
              <a:t> </a:t>
            </a:r>
            <a:r>
              <a:rPr lang="en-US" sz="2800" dirty="0" err="1" smtClean="0"/>
              <a:t>va</a:t>
            </a:r>
            <a:r>
              <a:rPr lang="en-US" sz="2800" dirty="0" smtClean="0"/>
              <a:t> </a:t>
            </a:r>
            <a:r>
              <a:rPr lang="en-US" sz="2800" dirty="0" err="1"/>
              <a:t>o'qishning</a:t>
            </a:r>
            <a:r>
              <a:rPr lang="en-US" sz="2800" dirty="0"/>
              <a:t> </a:t>
            </a:r>
            <a:r>
              <a:rPr lang="en-US" sz="2800" dirty="0" err="1"/>
              <a:t>o'zaro</a:t>
            </a:r>
            <a:r>
              <a:rPr lang="en-US" sz="2800" dirty="0"/>
              <a:t> </a:t>
            </a:r>
            <a:r>
              <a:rPr lang="en-US" sz="2800" dirty="0" err="1"/>
              <a:t>aloqadorligi</a:t>
            </a:r>
            <a:r>
              <a:rPr lang="en-US" sz="2800" dirty="0"/>
              <a:t> </a:t>
            </a:r>
            <a:r>
              <a:rPr lang="en-US" sz="2800" dirty="0" err="1"/>
              <a:t>nimada</a:t>
            </a:r>
            <a:r>
              <a:rPr lang="en-US" sz="2800" dirty="0"/>
              <a:t>?</a:t>
            </a:r>
            <a:br>
              <a:rPr lang="en-US" sz="2800" dirty="0"/>
            </a:br>
            <a:r>
              <a:rPr lang="en-US" sz="2800" dirty="0" smtClean="0"/>
              <a:t>3. </a:t>
            </a:r>
            <a:r>
              <a:rPr lang="en-US" sz="2800" dirty="0" err="1"/>
              <a:t>Ta’lim</a:t>
            </a:r>
            <a:r>
              <a:rPr lang="ru-RU" sz="2800" dirty="0" smtClean="0"/>
              <a:t> </a:t>
            </a:r>
            <a:r>
              <a:rPr lang="en-US" sz="2800" dirty="0" err="1"/>
              <a:t>jarayonining</a:t>
            </a:r>
            <a:r>
              <a:rPr lang="en-US" sz="2800" dirty="0"/>
              <a:t> </a:t>
            </a:r>
            <a:r>
              <a:rPr lang="en-US" sz="2800" dirty="0" err="1"/>
              <a:t>asosiy</a:t>
            </a:r>
            <a:r>
              <a:rPr lang="en-US" sz="2800" dirty="0"/>
              <a:t> </a:t>
            </a:r>
            <a:r>
              <a:rPr lang="en-US" sz="2800" dirty="0" err="1"/>
              <a:t>qarama-qarshiliklarini</a:t>
            </a:r>
            <a:r>
              <a:rPr lang="en-US" sz="2800" dirty="0"/>
              <a:t> </a:t>
            </a:r>
            <a:r>
              <a:rPr lang="en-US" sz="2800" dirty="0" err="1"/>
              <a:t>tavsiflang</a:t>
            </a:r>
            <a:r>
              <a:rPr lang="en-US" sz="2800" dirty="0"/>
              <a:t>.</a:t>
            </a:r>
            <a:br>
              <a:rPr lang="en-US" sz="2800" dirty="0"/>
            </a:br>
            <a:r>
              <a:rPr lang="en-US" sz="2800" dirty="0"/>
              <a:t>4. </a:t>
            </a:r>
            <a:r>
              <a:rPr lang="en-US" sz="2800" dirty="0" err="1"/>
              <a:t>Ta’lim</a:t>
            </a:r>
            <a:r>
              <a:rPr lang="en-US" sz="2800" dirty="0" smtClean="0"/>
              <a:t> </a:t>
            </a:r>
            <a:r>
              <a:rPr lang="en-US" sz="2800" dirty="0" err="1"/>
              <a:t>funksiyalarini</a:t>
            </a:r>
            <a:r>
              <a:rPr lang="en-US" sz="2800" dirty="0"/>
              <a:t> </a:t>
            </a:r>
            <a:r>
              <a:rPr lang="en-US" sz="2800" dirty="0" err="1"/>
              <a:t>xarakteri</a:t>
            </a:r>
            <a:r>
              <a:rPr lang="en-US" sz="2800" dirty="0"/>
              <a:t> </a:t>
            </a:r>
            <a:r>
              <a:rPr lang="en-US" sz="2800" dirty="0" err="1"/>
              <a:t>tomonlarini</a:t>
            </a:r>
            <a:r>
              <a:rPr lang="en-US" sz="2800" dirty="0"/>
              <a:t> </a:t>
            </a:r>
            <a:r>
              <a:rPr lang="en-US" sz="2800" dirty="0" err="1"/>
              <a:t>izohlang</a:t>
            </a:r>
            <a:r>
              <a:rPr lang="en-US" sz="2800" dirty="0" smtClean="0"/>
              <a:t>.</a:t>
            </a:r>
            <a:br>
              <a:rPr lang="en-US" sz="2800" dirty="0" smtClean="0"/>
            </a:br>
            <a:r>
              <a:rPr lang="en-US" sz="2800" dirty="0" smtClean="0"/>
              <a:t>5. </a:t>
            </a:r>
            <a:r>
              <a:rPr lang="en-US" sz="2800" dirty="0" err="1"/>
              <a:t>Ta’lim</a:t>
            </a:r>
            <a:r>
              <a:rPr lang="en-US" sz="2800" dirty="0"/>
              <a:t> </a:t>
            </a:r>
            <a:r>
              <a:rPr lang="en-US" sz="2800" dirty="0" err="1" smtClean="0"/>
              <a:t>qonunining</a:t>
            </a:r>
            <a:r>
              <a:rPr lang="en-US" sz="2800" dirty="0" smtClean="0"/>
              <a:t> </a:t>
            </a:r>
            <a:r>
              <a:rPr lang="en-US" sz="2800" dirty="0" err="1"/>
              <a:t>didaktik</a:t>
            </a:r>
            <a:r>
              <a:rPr lang="en-US" sz="2800" dirty="0"/>
              <a:t> </a:t>
            </a:r>
            <a:r>
              <a:rPr lang="en-US" sz="2800" dirty="0" err="1"/>
              <a:t>qonuniyatlardan</a:t>
            </a:r>
            <a:r>
              <a:rPr lang="en-US" sz="2800" dirty="0"/>
              <a:t> </a:t>
            </a:r>
            <a:r>
              <a:rPr lang="en-US" sz="2800" dirty="0" err="1"/>
              <a:t>farqi</a:t>
            </a:r>
            <a:r>
              <a:rPr lang="en-US" sz="2800" dirty="0"/>
              <a:t> </a:t>
            </a:r>
            <a:r>
              <a:rPr lang="en-US" sz="2800" dirty="0" err="1"/>
              <a:t>nimada</a:t>
            </a:r>
            <a:r>
              <a:rPr lang="en-US" sz="2800" dirty="0"/>
              <a:t>?</a:t>
            </a:r>
            <a:br>
              <a:rPr lang="en-US" sz="2800" dirty="0"/>
            </a:br>
            <a:r>
              <a:rPr lang="en-US" sz="2800" dirty="0" smtClean="0"/>
              <a:t>6. </a:t>
            </a:r>
            <a:r>
              <a:rPr lang="en-US" sz="2800" dirty="0" err="1"/>
              <a:t>Ta’lim</a:t>
            </a:r>
            <a:r>
              <a:rPr lang="en-US" sz="2800" dirty="0"/>
              <a:t> </a:t>
            </a:r>
            <a:r>
              <a:rPr lang="en-US" sz="2800" dirty="0" err="1" smtClean="0"/>
              <a:t>prinsipining</a:t>
            </a:r>
            <a:r>
              <a:rPr lang="en-US" sz="2800" dirty="0" smtClean="0"/>
              <a:t> </a:t>
            </a:r>
            <a:r>
              <a:rPr lang="en-US" sz="2800" dirty="0" err="1"/>
              <a:t>mohiyati</a:t>
            </a:r>
            <a:r>
              <a:rPr lang="en-US" sz="2800" dirty="0"/>
              <a:t> </a:t>
            </a:r>
            <a:r>
              <a:rPr lang="en-US" sz="2800" dirty="0" err="1"/>
              <a:t>nimada</a:t>
            </a:r>
            <a:r>
              <a:rPr lang="en-US" sz="2800" dirty="0"/>
              <a:t>?</a:t>
            </a:r>
            <a:br>
              <a:rPr lang="en-US" sz="2800" dirty="0"/>
            </a:br>
            <a:r>
              <a:rPr lang="pt-BR" sz="2800" dirty="0" smtClean="0"/>
              <a:t>7. </a:t>
            </a:r>
            <a:r>
              <a:rPr lang="en-US" sz="2800" dirty="0" err="1" smtClean="0"/>
              <a:t>Ta’limning</a:t>
            </a:r>
            <a:r>
              <a:rPr lang="en-US" sz="2800" dirty="0" smtClean="0"/>
              <a:t> </a:t>
            </a:r>
            <a:r>
              <a:rPr lang="pt-BR" sz="2800" dirty="0" smtClean="0"/>
              <a:t>asosiy </a:t>
            </a:r>
            <a:r>
              <a:rPr lang="pt-BR" sz="2800" dirty="0"/>
              <a:t>prinsiplarini tavsiflang.</a:t>
            </a:r>
            <a:endParaRPr lang="ru-RU" sz="2800" dirty="0"/>
          </a:p>
        </p:txBody>
      </p:sp>
    </p:spTree>
    <p:extLst>
      <p:ext uri="{BB962C8B-B14F-4D97-AF65-F5344CB8AC3E}">
        <p14:creationId xmlns:p14="http://schemas.microsoft.com/office/powerpoint/2010/main" val="125982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4941168"/>
            <a:ext cx="8305800" cy="1143000"/>
          </a:xfrm>
        </p:spPr>
        <p:txBody>
          <a:bodyPr>
            <a:normAutofit fontScale="90000"/>
          </a:bodyPr>
          <a:lstStyle/>
          <a:p>
            <a:r>
              <a:rPr lang="en-US" sz="4000" dirty="0" smtClean="0"/>
              <a:t>          </a:t>
            </a:r>
            <a:r>
              <a:rPr lang="en-US" sz="4000" dirty="0" err="1" smtClean="0"/>
              <a:t>Foydalanilgan</a:t>
            </a:r>
            <a:r>
              <a:rPr lang="en-US" sz="4000" dirty="0" smtClean="0"/>
              <a:t> </a:t>
            </a:r>
            <a:r>
              <a:rPr lang="en-US" sz="4000" dirty="0" err="1" smtClean="0"/>
              <a:t>adabiyotlar</a:t>
            </a:r>
            <a:r>
              <a:rPr lang="en-US" sz="4000" dirty="0" smtClean="0"/>
              <a:t>:</a:t>
            </a:r>
            <a:br>
              <a:rPr lang="en-US" sz="4000" dirty="0" smtClean="0"/>
            </a:br>
            <a:r>
              <a:rPr lang="en-US" sz="4000" dirty="0"/>
              <a:t/>
            </a:r>
            <a:br>
              <a:rPr lang="en-US" sz="4000" dirty="0"/>
            </a:br>
            <a:r>
              <a:rPr lang="en-US" sz="4000" dirty="0" smtClean="0"/>
              <a:t>1. </a:t>
            </a:r>
            <a:r>
              <a:rPr lang="en-US" sz="4000" dirty="0" err="1" smtClean="0"/>
              <a:t>Babanskiy</a:t>
            </a:r>
            <a:r>
              <a:rPr lang="en-US" sz="4000" dirty="0" smtClean="0"/>
              <a:t> </a:t>
            </a:r>
            <a:r>
              <a:rPr lang="en-US" sz="4000" dirty="0" err="1" smtClean="0"/>
              <a:t>Yu.K</a:t>
            </a:r>
            <a:r>
              <a:rPr lang="en-US" sz="4000" dirty="0" smtClean="0"/>
              <a:t>. </a:t>
            </a:r>
            <a:r>
              <a:rPr lang="en-US" sz="4000" dirty="0" err="1" smtClean="0"/>
              <a:t>Pedagogika</a:t>
            </a:r>
            <a:r>
              <a:rPr lang="en-US" sz="4000" dirty="0" smtClean="0"/>
              <a:t>. M. 1988.</a:t>
            </a:r>
            <a:br>
              <a:rPr lang="en-US" sz="4000" dirty="0" smtClean="0"/>
            </a:br>
            <a:r>
              <a:rPr lang="en-US" sz="4000" dirty="0" smtClean="0"/>
              <a:t>2. </a:t>
            </a:r>
            <a:r>
              <a:rPr lang="en-US" sz="4000" dirty="0" err="1" smtClean="0"/>
              <a:t>Yo’ldoshev</a:t>
            </a:r>
            <a:r>
              <a:rPr lang="en-US" sz="4000" dirty="0" smtClean="0"/>
              <a:t> O’. </a:t>
            </a:r>
            <a:r>
              <a:rPr lang="en-US" sz="4000" dirty="0" err="1" smtClean="0"/>
              <a:t>Ta’lim</a:t>
            </a:r>
            <a:r>
              <a:rPr lang="en-US" sz="4000" dirty="0" smtClean="0"/>
              <a:t> </a:t>
            </a:r>
            <a:r>
              <a:rPr lang="en-US" sz="4000" dirty="0" err="1" smtClean="0"/>
              <a:t>nazariyasi</a:t>
            </a:r>
            <a:r>
              <a:rPr lang="en-US" sz="4000" dirty="0" smtClean="0"/>
              <a:t> </a:t>
            </a:r>
            <a:r>
              <a:rPr lang="en-US" sz="4000" dirty="0" err="1" smtClean="0"/>
              <a:t>asoslari</a:t>
            </a:r>
            <a:r>
              <a:rPr lang="en-US" sz="4000" dirty="0" smtClean="0"/>
              <a:t>. Toshkent. Fan, 2006 y.</a:t>
            </a:r>
            <a:br>
              <a:rPr lang="en-US" sz="4000" dirty="0" smtClean="0"/>
            </a:br>
            <a:r>
              <a:rPr lang="en-US" sz="4000" dirty="0" smtClean="0"/>
              <a:t>3. </a:t>
            </a:r>
            <a:r>
              <a:rPr lang="en-US" sz="4000" dirty="0" err="1" smtClean="0"/>
              <a:t>Kazanskiy</a:t>
            </a:r>
            <a:r>
              <a:rPr lang="en-US" sz="4000" dirty="0" smtClean="0"/>
              <a:t> Y.G. </a:t>
            </a:r>
            <a:r>
              <a:rPr lang="en-US" sz="4000" dirty="0" err="1" smtClean="0"/>
              <a:t>Nazarova</a:t>
            </a:r>
            <a:r>
              <a:rPr lang="en-US" sz="4000" dirty="0" smtClean="0"/>
              <a:t> T.S. </a:t>
            </a:r>
            <a:r>
              <a:rPr lang="en-US" sz="4000" dirty="0" err="1" smtClean="0"/>
              <a:t>Didaktika</a:t>
            </a:r>
            <a:r>
              <a:rPr lang="en-US" sz="4000" dirty="0" smtClean="0"/>
              <a:t>. M, 1978 y.</a:t>
            </a:r>
            <a:br>
              <a:rPr lang="en-US" sz="4000" dirty="0" smtClean="0"/>
            </a:br>
            <a:r>
              <a:rPr lang="en-US" sz="4000" dirty="0" smtClean="0"/>
              <a:t>4. </a:t>
            </a:r>
            <a:r>
              <a:rPr lang="en-US" sz="4000" dirty="0" err="1" smtClean="0"/>
              <a:t>Danilov</a:t>
            </a:r>
            <a:r>
              <a:rPr lang="en-US" sz="4000" dirty="0" smtClean="0"/>
              <a:t> M.A. </a:t>
            </a:r>
            <a:r>
              <a:rPr lang="en-US" sz="4000" dirty="0" err="1" smtClean="0"/>
              <a:t>O’rta</a:t>
            </a:r>
            <a:r>
              <a:rPr lang="en-US" sz="4000" dirty="0" smtClean="0"/>
              <a:t> </a:t>
            </a:r>
            <a:r>
              <a:rPr lang="en-US" sz="4000" dirty="0" err="1" smtClean="0"/>
              <a:t>maktab</a:t>
            </a:r>
            <a:r>
              <a:rPr lang="en-US" sz="4000" dirty="0" smtClean="0"/>
              <a:t> </a:t>
            </a:r>
            <a:r>
              <a:rPr lang="en-US" sz="4000" dirty="0" err="1" smtClean="0"/>
              <a:t>didaktikasi</a:t>
            </a:r>
            <a:r>
              <a:rPr lang="en-US" sz="4000" dirty="0" smtClean="0"/>
              <a:t>. M, </a:t>
            </a:r>
            <a:r>
              <a:rPr lang="ru-RU" sz="4000" dirty="0" smtClean="0"/>
              <a:t>Просвещение</a:t>
            </a:r>
            <a:r>
              <a:rPr lang="en-US" sz="4000" dirty="0" smtClean="0"/>
              <a:t>. 1975 y.</a:t>
            </a:r>
            <a:endParaRPr lang="ru-RU" sz="4000" dirty="0"/>
          </a:p>
        </p:txBody>
      </p:sp>
    </p:spTree>
    <p:extLst>
      <p:ext uri="{BB962C8B-B14F-4D97-AF65-F5344CB8AC3E}">
        <p14:creationId xmlns:p14="http://schemas.microsoft.com/office/powerpoint/2010/main" val="16307315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697</TotalTime>
  <Words>624</Words>
  <Application>Microsoft Office PowerPoint</Application>
  <PresentationFormat>Экран (4:3)</PresentationFormat>
  <Paragraphs>42</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Поток</vt:lpstr>
      <vt:lpstr>UMUMIY PEDAGOGIKA VA SHAXSIY RIVOJLANISH</vt:lpstr>
      <vt:lpstr>      3- Mavzu:      Ta’lim nazariyasini o’qitish prinsiplari  1. Ta’lim nazariyasi to’g’risida umumiy tushuncha 2. Ta’lim nazariyasining asosiy kategoriyalari 3. Ta’lim jarayonining gneseologik asoslari 4. Ta’lim jarayonining qonuniyatlari 5. Ta’lim jarayonining tuzilishi va funksiyalari 6. Ta’lim qonunlari, qonuniyatlari va prinsiplari  </vt:lpstr>
      <vt:lpstr>1. Didaktika ta’lim nazariyasi atamasi sifatida dastlab XVII asr boshlarida paydo bo’ldi. Didaktika atamasini pedagogikada birinchilardan bo’lib, nemis pedagogi Volfgang Ratke (1571-1635) «o'qitish san'ati» ma'nosida qo’llagan. Ingliz olimi Frensis Bekon (1561-1626) “Yangi organon” (1620) asarida fanlarni toifalash xususida fikryuritib “didaktika” atamasini “badiiy asarni o’qish san'ati” ma’nosida ishlatilgan. XVII asr o'rtalarida E. Bodino “Didaktika” nomli kitobini nashir qildirgan.</vt:lpstr>
      <vt:lpstr>Chex pedagogi Ya.A. Komenskiy (1592-1670) didaktikani ilmiy bilimlar tizimi sifatida ifodalab o'zining “Buyuk didaktika” asarida didaktika atamasini keng “Hammani hamma narsaga o'rgatuvchi universal san’at” ma'nosida ishlatgan.</vt:lpstr>
      <vt:lpstr>Shveysar didakti I.G. Pestalotsi (1746)boshlang'ich ta'lim didaktikasiga va rivojlantiruvclri ta’lim nazariyasiga asos soldi. Nemis pedagogi I.F. Gerbart (1776-1841) didaktikaning nazariy asoslarini yaratib pedagogikada birinchilardan bo'lib “tarbiyalovchi ta'lim” nazariyasini yaratdi.</vt:lpstr>
      <vt:lpstr>Taniqli bolgar pedagogi I.Marev didaktikani rivojlanish bosqichlarini 3 ta bosqichda ko’rsatadi. 1 — Ya.A. Komenskiygacha bo’lgan davr. Bu davr ilmiy asoslanganlik davrigacha sifatida xarakterlanadi. 2 — L.A.Komenskiydan kibernetikani (jarayonlarni boshqarish nazariyasi) paydo bo’lgungacha bo’lgan davr. Bu davr asosiy qonun va qonuniyatlami shakllanganligi bilan, pedagogik va didaktik nazariyalarni rivojlanganligi bilan xarakterlanadi. 3 —1960-yillardan bugungi kungacha bo’lgan davr.</vt:lpstr>
      <vt:lpstr>T a’lim nazariyasi mustaqil fan sifatida kim? Kimni? Nima? Nimani? Qanday? Qayerda? Qachon? Nima? — kabi savollarga javob beradi.</vt:lpstr>
      <vt:lpstr>Ta’lim nazariyasining vazifalari quyidagilardan iborat: — ta’limjarayonining mohiyatini, qonuniyat va prinsiplarini tadqiq qilish; — ta’lim mazmunining pedagogik asoslarini aniqlash; — o'quvchilarni o'quv-biluv faoliyatini faollashtirish qonuniyatlarini tadqiq qilish; — yangi ta’lim texnologiyalarini. yangi ta’lim tizimlarini. Ta'limni tashkil etish shakllarini ishlab chiqish.</vt:lpstr>
      <vt:lpstr>2. Ta’lim nazariyasining asosiy kategoriyalari</vt:lpstr>
      <vt:lpstr>O’qish — o'quvchini o'rganuvchilik faoliyatidir. Ma'lumot — ta’lim jarayonida o'zlashtirilgan bilim, malaka, ko'nikmalar tizimidir. Bilim — tabiatda, jamiyatda, inson ongida amal qiladigan qonuniyatlarning turli belgilar  vositasida moddiylashtirilgan ko'rinishidir. Ko'nikma—ilgari olingan tajriba asosida  harakatni bajara olish qobiliyatidir. Malaka— yuksak darajada o'zlashtirishni xarakterlovchi harakatdir. Maqsad—kutilgan, lekin erishilmagan natija.</vt:lpstr>
      <vt:lpstr>≪ Ta’lim— bu maqsadga yo'naltirilgan, boshqariladigan jarayon bunda o'qituvchi bilimlarni uzatadi,  topshiriqlar beradi. bilimlarni ongli o'zlashtirish. Mustahkamlash va qo'llash metod va usullarini o'rgatadi. bilim. ko'nikma, malaka sifatini teksliiradi. U hamisha o'quvchilarni bilish qobiliyatlarini rivojlantirish uchun qayg'uradi.≫ (B. P. Yesipov).  ≪ Ta’lim deganda biz o'qituvcliilarni o'quvchilar bilan bilimlarini mustahkamlash va o'zgartirishga asoslangan tizimli va rejali ishlarini tushunamiz.≫ (V. Okon).</vt:lpstr>
      <vt:lpstr>Ta’lim jarayoniga mutaxassislar turlicha ta’rif beradilar. “Ta’lim jarayoni — bu o'quvchini o'qituvchi rahbarligida bilimlarni o'zlashtirish yo’lidagi harakat” (N.V.Savin) “Ta’lim jarayoni — o'quvchilarni bilim, ko'nikma, malakalar bilan qurollantirish va ularni rivojlantirish hamda tarbiyalash maqsadiga yo'naltirilgan o'qituvchi va o'quvchi faoliyatining birligini ifodalaydi”         (G. I. Shukina)</vt:lpstr>
      <vt:lpstr>3. Ta’lim jarayonining gneseologik asoslari</vt:lpstr>
      <vt:lpstr>4. Ta’lim jarayonining qonuniyatlari</vt:lpstr>
      <vt:lpstr>Ta’lim jarayoni qonuniyatlarining mohiyatini ochish, tartibga solish ustida ms. ta’lim nazariyachilari N.A. Sorokin, I.Ya. Lemer, Yu.K. Babanskiy, M.N. Skatkin. I.V. Zagviyazinskiylar tadqiqot islilarini olib borganlar.  Pedagogikada ta’lim maqsadi va mazmunii jamiyatni shaxsni ma’lumot darajasiga qo'ygan talabiga bog’liq - bu ummniy qonuniyat. Pedagogikada ta’limni natijaviyligi o'quvchilarni ongli faoliyatiga bog'liqligi - bu xususiy qonuniyat.</vt:lpstr>
      <vt:lpstr>Bundan tashqari an'anaviy tarzda ta'lim jarayonining asosiy qonuniyadariga quyidagilar kiradi: -Ta'limni jamiyat ehtiyojiga bog'liqligi qununiyati. -Ta'limjarayonida ta'limiy, tarbiyaviy, rivojlantiruvchi funksiyalarni aloqadorligi qonuniyati. -Ta'limjarayonida o'qitish va o’qish jarayonlarining birligi qonuniyati. -Ta'limjarayonida mazmunni maqsadga bog'liqligi qonuniyati. -Ta'limjarayonida metod va shaklni mazmun bilan aloqadorligi qonuniyati. -Ta'limsamaradorligi o'qituvchi tomonidan qo'llanilgan metodlarga bog'liqligi qonuniyati.</vt:lpstr>
      <vt:lpstr>Prinsiplar - b u ta’lim jarayonini o'tkazish va taslikil etishga qo'yilgan me'yoriy talablar va boshlang'ich g'oya hisoblanadi. Ta'limning barcha prinsiplari o'zaro aloqadorlikda bo'lib. tizim ko'rinishida umumdidaktik, tashkiliy uslubiy prinsiplardan tashkil topgan. Ta'limning didaktik prinsiplari bevosita pedagogik ta’lim prinsiplariga ham taalluqlidir. Umumdidaktik prinsiplar – ta’lim mazmunini umumiy qonuniyat va maqsadga mos holda aniqlovchi, pedagogik nazariya, konsepsiyaning asosiy holatlarini ifodalaydi.</vt:lpstr>
      <vt:lpstr>5. Ta’lim jarayonining tuzilishi va funksiyalari  </vt:lpstr>
      <vt:lpstr>Презентация PowerPoint</vt:lpstr>
      <vt:lpstr>Презентация PowerPoint</vt:lpstr>
      <vt:lpstr>6. Ta’lim qonunlari, qonuniyatlari va prinsiplari </vt:lpstr>
      <vt:lpstr>Ta’lim qonuniyati — bu ta’lim jarayoni komponentiari, qismlarini orasidagi takrorlanib turuvchi alaqalaridir. Ta’lim nazariyasi mustaqil fan sifatida ta’lim jarayonining qonuniyatlarini tadqiq qilish bilan shug'ullanadi. Qonuniyatlar — ta'lim jarayonida takrorlanib turadigan ichki bog'lanishlardir. Holbuki, qonuniyat inson ongiga bog'liq bo'lmagan har bir mustaqil hodisa yoki jaray onning mavjudligmi to'mm etadigan ichki boglanishlar yig'indisidir.</vt:lpstr>
      <vt:lpstr>Ta’lim prinsipi - mahsuldor faoliyatni ta'minlovchi ta’lim jarayoniga qoyilgan asosiy talablar tizimi hamdir. O'qitish jarayonini ta’lim prinsipi asosida taslikil etish - bu jarayonni ilmiy asosda qurish demakdir. Ilmiy asosda qurilgan har qanday faoliyat yakuniy natijani ta'minlaydi. Prinsiplar tizimiga yoki alohida prinsipga tayanish, birinchi navbatda, maktab amaliyotini chuqur tahlil qihsh, shuningdek, bu prinsipning zarurligini isbotlash asosida amalga osliiriladi.</vt:lpstr>
      <vt:lpstr>Ta’lmda dialektikaning umumiy qonunlari va ta'limning maxsus qonunlari o’ z ifodasini topadi.. Dialektikaning umumiy qonunlariga: qarama qarshiliklar kurashi va birligi qonuivi. Miqdor o'zgarishini sifat o’zgarishlari qonuni. Inkorni inkor qonuni.  Bu qonun ta’lim jarayonida qanday namoyon bo’ladi?</vt:lpstr>
      <vt:lpstr>Ta’lim prinsiplari -Moslik prinsipi              -Onglilik prinsipi -Ko’rgazmalilik prinsipi -Tarixiylik prinsipi </vt:lpstr>
      <vt:lpstr>                          Nazorat uchun savollar:  1. Ta’lim jarayoida qanday maqsad va vazifalar hal etiladi? 2. O’qitish va o'qishning o'zaro aloqadorligi nimada? 3. Ta’lim jarayonining asosiy qarama-qarshiliklarini tavsiflang. 4. Ta’lim funksiyalarini xarakteri tomonlarini izohlang. 5. Ta’lim qonunining didaktik qonuniyatlardan farqi nimada? 6. Ta’lim prinsipining mohiyati nimada? 7. Ta’limning asosiy prinsiplarini tavsiflang.</vt:lpstr>
      <vt:lpstr>          Foydalanilgan adabiyotlar:  1. Babanskiy Yu.K. Pedagogika. M. 1988. 2. Yo’ldoshev O’. Ta’lim nazariyasi asoslari. Toshkent. Fan, 2006 y. 3. Kazanskiy Y.G. Nazarova T.S. Didaktika. M, 1978 y. 4. Danilov M.A. O’rta maktab didaktikasi. M, Просвещение. 1975 y.</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38</cp:revision>
  <dcterms:created xsi:type="dcterms:W3CDTF">2017-09-17T08:11:07Z</dcterms:created>
  <dcterms:modified xsi:type="dcterms:W3CDTF">2017-09-28T14:07:49Z</dcterms:modified>
</cp:coreProperties>
</file>