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20"/>
  </p:notesMasterIdLst>
  <p:sldIdLst>
    <p:sldId id="256" r:id="rId2"/>
    <p:sldId id="257" r:id="rId3"/>
    <p:sldId id="262" r:id="rId4"/>
    <p:sldId id="272" r:id="rId5"/>
    <p:sldId id="273" r:id="rId6"/>
    <p:sldId id="274" r:id="rId7"/>
    <p:sldId id="275" r:id="rId8"/>
    <p:sldId id="276" r:id="rId9"/>
    <p:sldId id="277" r:id="rId10"/>
    <p:sldId id="278" r:id="rId11"/>
    <p:sldId id="279" r:id="rId12"/>
    <p:sldId id="280" r:id="rId13"/>
    <p:sldId id="281" r:id="rId14"/>
    <p:sldId id="282" r:id="rId15"/>
    <p:sldId id="283" r:id="rId16"/>
    <p:sldId id="284" r:id="rId17"/>
    <p:sldId id="285" r:id="rId18"/>
    <p:sldId id="271"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71B9012-D16F-4217-8588-5111BC401EE9}" type="datetimeFigureOut">
              <a:rPr lang="ru-RU" smtClean="0"/>
              <a:t>22.09.2017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CDE46BA-FAEE-409A-98A2-676846857617}" type="slidenum">
              <a:rPr lang="ru-RU" smtClean="0"/>
              <a:t>‹#›</a:t>
            </a:fld>
            <a:endParaRPr lang="ru-RU"/>
          </a:p>
        </p:txBody>
      </p:sp>
    </p:spTree>
    <p:extLst>
      <p:ext uri="{BB962C8B-B14F-4D97-AF65-F5344CB8AC3E}">
        <p14:creationId xmlns:p14="http://schemas.microsoft.com/office/powerpoint/2010/main" val="226398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DCDE46BA-FAEE-409A-98A2-676846857617}" type="slidenum">
              <a:rPr lang="ru-RU" smtClean="0"/>
              <a:t>14</a:t>
            </a:fld>
            <a:endParaRPr lang="ru-RU"/>
          </a:p>
        </p:txBody>
      </p:sp>
    </p:spTree>
    <p:extLst>
      <p:ext uri="{BB962C8B-B14F-4D97-AF65-F5344CB8AC3E}">
        <p14:creationId xmlns:p14="http://schemas.microsoft.com/office/powerpoint/2010/main" val="34404716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290123C9-D1DF-4A30-A5BA-1CEAB50718E5}" type="datetimeFigureOut">
              <a:rPr lang="ru-RU" smtClean="0"/>
              <a:t>22.09.2017</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7FEBEB9E-9D2B-49D9-A8B4-929B47587E81}"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22.09.2017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290123C9-D1DF-4A30-A5BA-1CEAB50718E5}" type="datetimeFigureOut">
              <a:rPr lang="ru-RU" smtClean="0"/>
              <a:t>22.09.2017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290123C9-D1DF-4A30-A5BA-1CEAB50718E5}" type="datetimeFigureOut">
              <a:rPr lang="ru-RU" smtClean="0"/>
              <a:t>22.09.2017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290123C9-D1DF-4A30-A5BA-1CEAB50718E5}" type="datetimeFigureOut">
              <a:rPr lang="ru-RU" smtClean="0"/>
              <a:t>22.09.2017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290123C9-D1DF-4A30-A5BA-1CEAB50718E5}" type="datetimeFigureOut">
              <a:rPr lang="ru-RU" smtClean="0"/>
              <a:t>22.09.2017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0123C9-D1DF-4A30-A5BA-1CEAB50718E5}" type="datetimeFigureOut">
              <a:rPr lang="ru-RU" smtClean="0"/>
              <a:t>22.09.2017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290123C9-D1DF-4A30-A5BA-1CEAB50718E5}" type="datetimeFigureOut">
              <a:rPr lang="ru-RU" smtClean="0"/>
              <a:t>22.09.2017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290123C9-D1DF-4A30-A5BA-1CEAB50718E5}" type="datetimeFigureOut">
              <a:rPr lang="ru-RU" smtClean="0"/>
              <a:t>22.09.2017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7FEBEB9E-9D2B-49D9-A8B4-929B47587E81}"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22.09.2017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22.09.2017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290123C9-D1DF-4A30-A5BA-1CEAB50718E5}" type="datetimeFigureOut">
              <a:rPr lang="ru-RU" smtClean="0"/>
              <a:t>22.09.2017</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EBEB9E-9D2B-49D9-A8B4-929B47587E81}"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6.xml"/><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108520" y="5517232"/>
            <a:ext cx="9371384" cy="1143000"/>
          </a:xfrm>
        </p:spPr>
        <p:txBody>
          <a:bodyPr>
            <a:noAutofit/>
          </a:bodyPr>
          <a:lstStyle/>
          <a:p>
            <a:pPr algn="ctr"/>
            <a:r>
              <a:rPr lang="en-US" sz="3200" dirty="0" smtClean="0">
                <a:cs typeface="Arial" pitchFamily="34" charset="0"/>
              </a:rPr>
              <a:t/>
            </a:r>
            <a:br>
              <a:rPr lang="en-US" sz="3200" dirty="0" smtClean="0">
                <a:cs typeface="Arial" pitchFamily="34" charset="0"/>
              </a:rPr>
            </a:br>
            <a:r>
              <a:rPr lang="en-US" sz="3200" dirty="0">
                <a:cs typeface="Arial" pitchFamily="34" charset="0"/>
              </a:rPr>
              <a:t/>
            </a:r>
            <a:br>
              <a:rPr lang="en-US" sz="3200" dirty="0">
                <a:cs typeface="Arial" pitchFamily="34" charset="0"/>
              </a:rPr>
            </a:br>
            <a:r>
              <a:rPr lang="en-US" sz="3200" dirty="0" smtClean="0">
                <a:cs typeface="Arial" pitchFamily="34" charset="0"/>
              </a:rPr>
              <a:t/>
            </a:r>
            <a:br>
              <a:rPr lang="en-US" sz="3200" dirty="0" smtClean="0">
                <a:cs typeface="Arial" pitchFamily="34" charset="0"/>
              </a:rPr>
            </a:br>
            <a:r>
              <a:rPr lang="en-US" sz="3200" dirty="0">
                <a:cs typeface="Arial" pitchFamily="34" charset="0"/>
              </a:rPr>
              <a:t/>
            </a:r>
            <a:br>
              <a:rPr lang="en-US" sz="3200" dirty="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a:cs typeface="Arial" pitchFamily="34" charset="0"/>
              </a:rPr>
              <a:t/>
            </a:r>
            <a:br>
              <a:rPr lang="en-US" sz="3200" dirty="0">
                <a:cs typeface="Arial" pitchFamily="34" charset="0"/>
              </a:rPr>
            </a:br>
            <a:r>
              <a:rPr lang="en-US" sz="3200" dirty="0" smtClean="0">
                <a:cs typeface="Arial" pitchFamily="34" charset="0"/>
              </a:rPr>
              <a:t>O’ZBEKISTON RESPUBLIKASI </a:t>
            </a:r>
            <a:br>
              <a:rPr lang="en-US" sz="3200" dirty="0" smtClean="0">
                <a:cs typeface="Arial" pitchFamily="34" charset="0"/>
              </a:rPr>
            </a:br>
            <a:r>
              <a:rPr lang="en-US" sz="3200" dirty="0" smtClean="0">
                <a:cs typeface="Arial" pitchFamily="34" charset="0"/>
              </a:rPr>
              <a:t>XALQ TA’LIMI VAZIRLIGI</a:t>
            </a:r>
            <a:br>
              <a:rPr lang="en-US" sz="3200" dirty="0" smtClean="0">
                <a:cs typeface="Arial" pitchFamily="34" charset="0"/>
              </a:rPr>
            </a:br>
            <a:r>
              <a:rPr lang="en-US" sz="3200" dirty="0" smtClean="0">
                <a:cs typeface="Arial" pitchFamily="34" charset="0"/>
              </a:rPr>
              <a:t>QO’QON DAVLAT PEDAGOGIKA INSTITUTI</a:t>
            </a:r>
            <a:br>
              <a:rPr lang="en-US" sz="3200" dirty="0" smtClean="0">
                <a:cs typeface="Arial" pitchFamily="34" charset="0"/>
              </a:rPr>
            </a:br>
            <a:r>
              <a:rPr lang="en-US" sz="3200" dirty="0">
                <a:cs typeface="Arial" pitchFamily="34" charset="0"/>
              </a:rPr>
              <a:t/>
            </a:r>
            <a:br>
              <a:rPr lang="en-US" sz="3200" dirty="0">
                <a:cs typeface="Arial" pitchFamily="34" charset="0"/>
              </a:rPr>
            </a:br>
            <a:r>
              <a:rPr lang="en-US" sz="3200" dirty="0">
                <a:cs typeface="Arial" pitchFamily="34" charset="0"/>
              </a:rPr>
              <a:t>“TARIX O’QITISH METODIKASI” </a:t>
            </a:r>
            <a:r>
              <a:rPr lang="en-US" sz="3200" dirty="0" err="1" smtClean="0">
                <a:cs typeface="Arial" pitchFamily="34" charset="0"/>
              </a:rPr>
              <a:t>kafedrasi</a:t>
            </a: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err="1" smtClean="0">
                <a:cs typeface="Arial" pitchFamily="34" charset="0"/>
              </a:rPr>
              <a:t>Umumiy</a:t>
            </a:r>
            <a:r>
              <a:rPr lang="en-US" sz="3200" dirty="0" smtClean="0">
                <a:cs typeface="Arial" pitchFamily="34" charset="0"/>
              </a:rPr>
              <a:t> </a:t>
            </a:r>
            <a:r>
              <a:rPr lang="en-US" sz="3200" dirty="0" err="1" smtClean="0">
                <a:cs typeface="Arial" pitchFamily="34" charset="0"/>
              </a:rPr>
              <a:t>pedagogika</a:t>
            </a:r>
            <a:r>
              <a:rPr lang="en-US" sz="3200" dirty="0" smtClean="0">
                <a:cs typeface="Arial" pitchFamily="34" charset="0"/>
              </a:rPr>
              <a:t> </a:t>
            </a:r>
            <a:r>
              <a:rPr lang="en-US" sz="3200" dirty="0" err="1" smtClean="0">
                <a:cs typeface="Arial" pitchFamily="34" charset="0"/>
              </a:rPr>
              <a:t>va</a:t>
            </a:r>
            <a:r>
              <a:rPr lang="en-US" sz="3200" dirty="0" smtClean="0">
                <a:cs typeface="Arial" pitchFamily="34" charset="0"/>
              </a:rPr>
              <a:t> </a:t>
            </a:r>
            <a:r>
              <a:rPr lang="en-US" sz="3200" dirty="0" err="1" smtClean="0">
                <a:cs typeface="Arial" pitchFamily="34" charset="0"/>
              </a:rPr>
              <a:t>shaxsiy</a:t>
            </a:r>
            <a:r>
              <a:rPr lang="en-US" sz="3200" dirty="0" smtClean="0">
                <a:cs typeface="Arial" pitchFamily="34" charset="0"/>
              </a:rPr>
              <a:t> </a:t>
            </a:r>
            <a:r>
              <a:rPr lang="en-US" sz="3200" dirty="0" err="1" smtClean="0">
                <a:cs typeface="Arial" pitchFamily="34" charset="0"/>
              </a:rPr>
              <a:t>rivojlanish</a:t>
            </a:r>
            <a:r>
              <a:rPr lang="en-US" sz="3200" dirty="0" smtClean="0">
                <a:cs typeface="Arial" pitchFamily="34" charset="0"/>
              </a:rPr>
              <a:t/>
            </a:r>
            <a:br>
              <a:rPr lang="en-US" sz="3200" dirty="0" smtClean="0">
                <a:cs typeface="Arial" pitchFamily="34" charset="0"/>
              </a:rPr>
            </a:br>
            <a:r>
              <a:rPr lang="en-US" sz="3200" dirty="0">
                <a:cs typeface="Arial" pitchFamily="34" charset="0"/>
              </a:rPr>
              <a:t/>
            </a:r>
            <a:br>
              <a:rPr lang="en-US" sz="3200" dirty="0">
                <a:cs typeface="Arial" pitchFamily="34" charset="0"/>
              </a:rPr>
            </a:br>
            <a:r>
              <a:rPr lang="en-US" sz="3200" dirty="0" smtClean="0">
                <a:cs typeface="Arial" pitchFamily="34" charset="0"/>
              </a:rPr>
              <a:t/>
            </a:r>
            <a:br>
              <a:rPr lang="en-US" sz="3200" dirty="0" smtClean="0">
                <a:cs typeface="Arial" pitchFamily="34" charset="0"/>
              </a:rPr>
            </a:br>
            <a:r>
              <a:rPr lang="en-US" sz="3200" dirty="0" err="1" smtClean="0">
                <a:cs typeface="Arial" pitchFamily="34" charset="0"/>
              </a:rPr>
              <a:t>O’qituvchi</a:t>
            </a:r>
            <a:r>
              <a:rPr lang="en-US" sz="3200" dirty="0" smtClean="0">
                <a:cs typeface="Arial" pitchFamily="34" charset="0"/>
              </a:rPr>
              <a:t>:		</a:t>
            </a:r>
            <a:r>
              <a:rPr lang="en-US" sz="3200" dirty="0" err="1" smtClean="0">
                <a:cs typeface="Arial" pitchFamily="34" charset="0"/>
              </a:rPr>
              <a:t>O.O.Bazarov</a:t>
            </a:r>
            <a:r>
              <a:rPr lang="en-US" sz="3200" dirty="0" smtClean="0">
                <a:cs typeface="Arial" pitchFamily="34" charset="0"/>
              </a:rPr>
              <a:t/>
            </a:r>
            <a:br>
              <a:rPr lang="en-US" sz="3200" dirty="0" smtClean="0">
                <a:cs typeface="Arial" pitchFamily="34" charset="0"/>
              </a:rPr>
            </a:br>
            <a:r>
              <a:rPr lang="ru-RU" sz="3200" dirty="0"/>
              <a:t/>
            </a:r>
            <a:br>
              <a:rPr lang="ru-RU" sz="3200" dirty="0"/>
            </a:br>
            <a:endParaRPr lang="ru-RU" sz="3200" dirty="0">
              <a:cs typeface="Arial" pitchFamily="34" charset="0"/>
            </a:endParaRPr>
          </a:p>
        </p:txBody>
      </p:sp>
    </p:spTree>
    <p:extLst>
      <p:ext uri="{BB962C8B-B14F-4D97-AF65-F5344CB8AC3E}">
        <p14:creationId xmlns:p14="http://schemas.microsoft.com/office/powerpoint/2010/main" val="2786375880"/>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5157192"/>
            <a:ext cx="8305800" cy="1143000"/>
          </a:xfrm>
        </p:spPr>
        <p:txBody>
          <a:bodyPr>
            <a:noAutofit/>
          </a:bodyPr>
          <a:lstStyle/>
          <a:p>
            <a:r>
              <a:rPr lang="en-US" sz="3200" dirty="0" smtClean="0">
                <a:cs typeface="Arial" pitchFamily="34" charset="0"/>
              </a:rPr>
              <a:t/>
            </a:r>
            <a:br>
              <a:rPr lang="en-US" sz="3200" dirty="0" smtClean="0">
                <a:cs typeface="Arial" pitchFamily="34" charset="0"/>
              </a:rPr>
            </a:br>
            <a:r>
              <a:rPr lang="en-US" sz="3200" dirty="0">
                <a:cs typeface="Arial" pitchFamily="34" charset="0"/>
              </a:rPr>
              <a:t/>
            </a:r>
            <a:br>
              <a:rPr lang="en-US" sz="3200" dirty="0">
                <a:cs typeface="Arial" pitchFamily="34" charset="0"/>
              </a:rPr>
            </a:br>
            <a:r>
              <a:rPr lang="en-US" sz="3200" dirty="0" smtClean="0">
                <a:cs typeface="Arial" pitchFamily="34" charset="0"/>
              </a:rPr>
              <a:t/>
            </a:r>
            <a:br>
              <a:rPr lang="en-US" sz="3200" dirty="0" smtClean="0">
                <a:cs typeface="Arial" pitchFamily="34" charset="0"/>
              </a:rPr>
            </a:br>
            <a:r>
              <a:rPr lang="en-US" sz="3200" dirty="0">
                <a:cs typeface="Arial" pitchFamily="34" charset="0"/>
              </a:rPr>
              <a:t/>
            </a:r>
            <a:br>
              <a:rPr lang="en-US" sz="3200" dirty="0">
                <a:cs typeface="Arial" pitchFamily="34" charset="0"/>
              </a:rPr>
            </a:br>
            <a:r>
              <a:rPr lang="en-US" sz="3200" dirty="0" smtClean="0">
                <a:cs typeface="Arial" pitchFamily="34" charset="0"/>
              </a:rPr>
              <a:t/>
            </a:r>
            <a:br>
              <a:rPr lang="en-US" sz="3200" dirty="0" smtClean="0">
                <a:cs typeface="Arial" pitchFamily="34" charset="0"/>
              </a:rPr>
            </a:br>
            <a:r>
              <a:rPr lang="en-US" sz="3200" dirty="0">
                <a:cs typeface="Arial" pitchFamily="34" charset="0"/>
              </a:rPr>
              <a:t/>
            </a:r>
            <a:br>
              <a:rPr lang="en-US" sz="3200" dirty="0">
                <a:cs typeface="Arial" pitchFamily="34" charset="0"/>
              </a:rPr>
            </a:br>
            <a:r>
              <a:rPr lang="en-US" sz="3200" dirty="0" smtClean="0">
                <a:cs typeface="Arial" pitchFamily="34" charset="0"/>
              </a:rPr>
              <a:t>2-ma’ruza    </a:t>
            </a:r>
            <a:br>
              <a:rPr lang="en-US" sz="3200" dirty="0" smtClean="0">
                <a:cs typeface="Arial" pitchFamily="34" charset="0"/>
              </a:rPr>
            </a:br>
            <a:r>
              <a:rPr lang="ru-RU" sz="3200" b="1" dirty="0"/>
              <a:t> </a:t>
            </a:r>
            <a:r>
              <a:rPr lang="uz-Cyrl-UZ" sz="3200" b="1" dirty="0"/>
              <a:t>Shaхsning rivоjlanishi, tarbiyasi </a:t>
            </a:r>
            <a:r>
              <a:rPr lang="uz-Cyrl-UZ" sz="3200" b="1" dirty="0" smtClean="0"/>
              <a:t>va</a:t>
            </a:r>
            <a:r>
              <a:rPr lang="en-US" sz="3200" b="1" dirty="0" smtClean="0"/>
              <a:t> </a:t>
            </a:r>
            <a:r>
              <a:rPr lang="uz-Cyrl-UZ" sz="3200" b="1" dirty="0" smtClean="0"/>
              <a:t>ijtimоiylashuvi</a:t>
            </a:r>
            <a:r>
              <a:rPr lang="en-US" sz="3200" b="1" dirty="0" smtClean="0"/>
              <a:t> (Personal development, education and socialization)</a:t>
            </a:r>
            <a:br>
              <a:rPr lang="en-US" sz="3200" b="1" dirty="0" smtClean="0"/>
            </a:br>
            <a:r>
              <a:rPr lang="en-US" sz="3200" dirty="0" smtClean="0"/>
              <a:t>1.</a:t>
            </a:r>
            <a:r>
              <a:rPr lang="uz-Cyrl-UZ" sz="3200" dirty="0"/>
              <a:t> </a:t>
            </a:r>
            <a:r>
              <a:rPr lang="en-US" sz="3200" dirty="0" err="1" smtClean="0"/>
              <a:t>Insonni</a:t>
            </a:r>
            <a:r>
              <a:rPr lang="en-US" sz="3200" dirty="0" smtClean="0"/>
              <a:t> </a:t>
            </a:r>
            <a:r>
              <a:rPr lang="en-US" sz="3200" dirty="0" err="1" smtClean="0"/>
              <a:t>biologik</a:t>
            </a:r>
            <a:r>
              <a:rPr lang="en-US" sz="3200" dirty="0" smtClean="0"/>
              <a:t> </a:t>
            </a:r>
            <a:r>
              <a:rPr lang="en-US" sz="3200" dirty="0" err="1" smtClean="0"/>
              <a:t>va</a:t>
            </a:r>
            <a:r>
              <a:rPr lang="en-US" sz="3200" dirty="0" smtClean="0"/>
              <a:t> </a:t>
            </a:r>
            <a:r>
              <a:rPr lang="en-US" sz="3200" dirty="0" err="1" smtClean="0"/>
              <a:t>ijtimoiy</a:t>
            </a:r>
            <a:r>
              <a:rPr lang="en-US" sz="3200" dirty="0" smtClean="0"/>
              <a:t> </a:t>
            </a:r>
            <a:r>
              <a:rPr lang="en-US" sz="3200" dirty="0" err="1" smtClean="0"/>
              <a:t>rivojlanishi</a:t>
            </a:r>
            <a:r>
              <a:rPr lang="en-US" sz="3200" dirty="0" smtClean="0"/>
              <a:t> </a:t>
            </a:r>
            <a:r>
              <a:rPr lang="en-US" sz="3200" dirty="0" err="1" smtClean="0"/>
              <a:t>hamda</a:t>
            </a:r>
            <a:r>
              <a:rPr lang="en-US" sz="3200" dirty="0" smtClean="0"/>
              <a:t> </a:t>
            </a:r>
            <a:r>
              <a:rPr lang="en-US" sz="3200" dirty="0" err="1" smtClean="0"/>
              <a:t>uning</a:t>
            </a:r>
            <a:r>
              <a:rPr lang="en-US" sz="3200" dirty="0" smtClean="0"/>
              <a:t> </a:t>
            </a:r>
            <a:r>
              <a:rPr lang="en-US" sz="3200" dirty="0" err="1" smtClean="0"/>
              <a:t>shaxsini</a:t>
            </a:r>
            <a:r>
              <a:rPr lang="en-US" sz="3200" dirty="0" smtClean="0"/>
              <a:t> </a:t>
            </a:r>
            <a:r>
              <a:rPr lang="en-US" sz="3200" dirty="0" err="1" smtClean="0"/>
              <a:t>shakllanishi</a:t>
            </a:r>
            <a:r>
              <a:rPr lang="ru-RU" sz="3200" dirty="0"/>
              <a:t/>
            </a:r>
            <a:br>
              <a:rPr lang="ru-RU" sz="3200" dirty="0"/>
            </a:br>
            <a:r>
              <a:rPr lang="en-US" sz="3200" dirty="0">
                <a:cs typeface="Arial" pitchFamily="34" charset="0"/>
              </a:rPr>
              <a:t>2</a:t>
            </a:r>
            <a:r>
              <a:rPr lang="en-US" sz="3200" dirty="0" smtClean="0">
                <a:cs typeface="Arial" pitchFamily="34" charset="0"/>
              </a:rPr>
              <a:t>.</a:t>
            </a:r>
            <a:r>
              <a:rPr lang="uz-Cyrl-UZ" sz="3200" b="1" dirty="0" smtClean="0"/>
              <a:t> </a:t>
            </a:r>
            <a:r>
              <a:rPr lang="en-US" sz="3200" dirty="0" err="1" smtClean="0"/>
              <a:t>Shaxs</a:t>
            </a:r>
            <a:r>
              <a:rPr lang="en-US" sz="3200" dirty="0" smtClean="0"/>
              <a:t> </a:t>
            </a:r>
            <a:r>
              <a:rPr lang="en-US" sz="3200" dirty="0" err="1" smtClean="0"/>
              <a:t>rivojlanishining</a:t>
            </a:r>
            <a:r>
              <a:rPr lang="en-US" sz="3200" dirty="0" smtClean="0"/>
              <a:t> </a:t>
            </a:r>
            <a:r>
              <a:rPr lang="en-US" sz="3200" dirty="0" err="1" smtClean="0"/>
              <a:t>umumiy</a:t>
            </a:r>
            <a:r>
              <a:rPr lang="en-US" sz="3200" dirty="0" smtClean="0"/>
              <a:t> </a:t>
            </a:r>
            <a:r>
              <a:rPr lang="en-US" sz="3200" dirty="0" err="1" smtClean="0"/>
              <a:t>qonuniyatlari</a:t>
            </a:r>
            <a:r>
              <a:rPr lang="en-US" sz="3200" dirty="0" smtClean="0"/>
              <a:t> </a:t>
            </a:r>
            <a:r>
              <a:rPr lang="en-US" sz="3200" dirty="0" err="1" smtClean="0"/>
              <a:t>va</a:t>
            </a:r>
            <a:r>
              <a:rPr lang="en-US" sz="3200" dirty="0" smtClean="0"/>
              <a:t> </a:t>
            </a:r>
            <a:r>
              <a:rPr lang="en-US" sz="3200" dirty="0" err="1" smtClean="0"/>
              <a:t>harakatlantiruvchi</a:t>
            </a:r>
            <a:r>
              <a:rPr lang="en-US" sz="3200" dirty="0" smtClean="0"/>
              <a:t> </a:t>
            </a:r>
            <a:r>
              <a:rPr lang="en-US" sz="3200" dirty="0" err="1" smtClean="0"/>
              <a:t>kuchlari</a:t>
            </a:r>
            <a:r>
              <a:rPr lang="en-US" sz="3200" dirty="0" smtClean="0"/>
              <a:t/>
            </a:r>
            <a:br>
              <a:rPr lang="en-US" sz="3200" dirty="0" smtClean="0"/>
            </a:br>
            <a:r>
              <a:rPr lang="en-US" sz="3200" dirty="0" smtClean="0"/>
              <a:t>3. </a:t>
            </a:r>
            <a:r>
              <a:rPr lang="en-US" sz="3200" dirty="0" err="1" smtClean="0"/>
              <a:t>Shaxsni</a:t>
            </a:r>
            <a:r>
              <a:rPr lang="en-US" sz="3200" dirty="0" smtClean="0"/>
              <a:t> </a:t>
            </a:r>
            <a:r>
              <a:rPr lang="en-US" sz="3200" dirty="0" err="1" smtClean="0"/>
              <a:t>shakllanishiga</a:t>
            </a:r>
            <a:r>
              <a:rPr lang="en-US" sz="3200" dirty="0" smtClean="0"/>
              <a:t> </a:t>
            </a:r>
            <a:r>
              <a:rPr lang="en-US" sz="3200" dirty="0" err="1" smtClean="0"/>
              <a:t>ta’sir</a:t>
            </a:r>
            <a:r>
              <a:rPr lang="en-US" sz="3200" dirty="0" smtClean="0"/>
              <a:t> </a:t>
            </a:r>
            <a:r>
              <a:rPr lang="en-US" sz="3200" dirty="0" err="1" smtClean="0"/>
              <a:t>etuvchi</a:t>
            </a:r>
            <a:r>
              <a:rPr lang="en-US" sz="3200" dirty="0" smtClean="0"/>
              <a:t> </a:t>
            </a:r>
            <a:r>
              <a:rPr lang="en-US" sz="3200" dirty="0" err="1" smtClean="0"/>
              <a:t>omillar</a:t>
            </a:r>
            <a:r>
              <a:rPr lang="en-US" sz="3200" dirty="0" smtClean="0"/>
              <a:t/>
            </a:r>
            <a:br>
              <a:rPr lang="en-US" sz="3200" dirty="0" smtClean="0"/>
            </a:br>
            <a:r>
              <a:rPr lang="ru-RU" sz="3200" dirty="0" smtClean="0"/>
              <a:t/>
            </a:r>
            <a:br>
              <a:rPr lang="ru-RU" sz="3200" dirty="0" smtClean="0"/>
            </a:br>
            <a:endParaRPr lang="ru-RU" sz="3200" dirty="0">
              <a:cs typeface="Arial" pitchFamily="34" charset="0"/>
            </a:endParaRPr>
          </a:p>
        </p:txBody>
      </p:sp>
    </p:spTree>
    <p:extLst>
      <p:ext uri="{BB962C8B-B14F-4D97-AF65-F5344CB8AC3E}">
        <p14:creationId xmlns:p14="http://schemas.microsoft.com/office/powerpoint/2010/main" val="1594246994"/>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077072"/>
            <a:ext cx="8305800" cy="1143000"/>
          </a:xfrm>
        </p:spPr>
        <p:txBody>
          <a:bodyPr>
            <a:noAutofit/>
          </a:bodyPr>
          <a:lstStyle/>
          <a:p>
            <a:r>
              <a:rPr lang="en-US" sz="2800" b="1" dirty="0"/>
              <a:t>1.</a:t>
            </a:r>
            <a:r>
              <a:rPr lang="uz-Cyrl-UZ" sz="2800" b="1" dirty="0"/>
              <a:t> </a:t>
            </a:r>
            <a:r>
              <a:rPr lang="en-US" sz="2800" b="1" dirty="0" err="1"/>
              <a:t>Insonni</a:t>
            </a:r>
            <a:r>
              <a:rPr lang="en-US" sz="2800" b="1" dirty="0"/>
              <a:t> </a:t>
            </a:r>
            <a:r>
              <a:rPr lang="en-US" sz="2800" b="1" dirty="0" err="1"/>
              <a:t>biologik</a:t>
            </a:r>
            <a:r>
              <a:rPr lang="en-US" sz="2800" b="1" dirty="0"/>
              <a:t> </a:t>
            </a:r>
            <a:r>
              <a:rPr lang="en-US" sz="2800" b="1" dirty="0" err="1"/>
              <a:t>va</a:t>
            </a:r>
            <a:r>
              <a:rPr lang="en-US" sz="2800" b="1" dirty="0"/>
              <a:t> </a:t>
            </a:r>
            <a:r>
              <a:rPr lang="en-US" sz="2800" b="1" dirty="0" err="1"/>
              <a:t>ijtimoiy</a:t>
            </a:r>
            <a:r>
              <a:rPr lang="en-US" sz="2800" b="1" dirty="0"/>
              <a:t> </a:t>
            </a:r>
            <a:r>
              <a:rPr lang="en-US" sz="2800" b="1" dirty="0" err="1"/>
              <a:t>rivojlanishi</a:t>
            </a:r>
            <a:r>
              <a:rPr lang="en-US" sz="2800" b="1" dirty="0"/>
              <a:t> </a:t>
            </a:r>
            <a:r>
              <a:rPr lang="en-US" sz="2800" b="1" dirty="0" err="1"/>
              <a:t>hamda</a:t>
            </a:r>
            <a:r>
              <a:rPr lang="en-US" sz="2800" b="1" dirty="0"/>
              <a:t> </a:t>
            </a:r>
            <a:r>
              <a:rPr lang="en-US" sz="2800" b="1" dirty="0" err="1"/>
              <a:t>uning</a:t>
            </a:r>
            <a:r>
              <a:rPr lang="en-US" sz="2800" b="1" dirty="0"/>
              <a:t> </a:t>
            </a:r>
            <a:r>
              <a:rPr lang="en-US" sz="2800" b="1" dirty="0" err="1"/>
              <a:t>shaxsini</a:t>
            </a:r>
            <a:r>
              <a:rPr lang="en-US" sz="2800" b="1" dirty="0"/>
              <a:t> </a:t>
            </a:r>
            <a:r>
              <a:rPr lang="en-US" sz="2800" b="1" dirty="0" err="1" smtClean="0"/>
              <a:t>shakllanishi</a:t>
            </a:r>
            <a:r>
              <a:rPr lang="en-US" sz="2800" dirty="0" smtClean="0"/>
              <a:t/>
            </a:r>
            <a:br>
              <a:rPr lang="en-US" sz="2800" dirty="0" smtClean="0"/>
            </a:br>
            <a:r>
              <a:rPr lang="en-US" sz="2800" dirty="0"/>
              <a:t/>
            </a:r>
            <a:br>
              <a:rPr lang="en-US" sz="2800" dirty="0"/>
            </a:br>
            <a:r>
              <a:rPr lang="en-US" sz="2800" dirty="0" err="1" smtClean="0"/>
              <a:t>Pedagogika</a:t>
            </a:r>
            <a:r>
              <a:rPr lang="en-US" sz="2800" dirty="0" smtClean="0"/>
              <a:t> </a:t>
            </a:r>
            <a:r>
              <a:rPr lang="en-US" sz="2800" dirty="0" err="1" smtClean="0"/>
              <a:t>ta’lim-tarbiya</a:t>
            </a:r>
            <a:r>
              <a:rPr lang="en-US" sz="2800" dirty="0" smtClean="0"/>
              <a:t> </a:t>
            </a:r>
            <a:r>
              <a:rPr lang="en-US" sz="2800" dirty="0" err="1" smtClean="0"/>
              <a:t>jarayonida</a:t>
            </a:r>
            <a:r>
              <a:rPr lang="en-US" sz="2800" dirty="0" smtClean="0"/>
              <a:t> </a:t>
            </a:r>
            <a:r>
              <a:rPr lang="en-US" sz="2800" dirty="0" err="1" smtClean="0"/>
              <a:t>shaxsni</a:t>
            </a:r>
            <a:r>
              <a:rPr lang="en-US" sz="2800" dirty="0" smtClean="0"/>
              <a:t> </a:t>
            </a:r>
            <a:r>
              <a:rPr lang="en-US" sz="2800" dirty="0" err="1" smtClean="0"/>
              <a:t>rivojlanishi</a:t>
            </a:r>
            <a:r>
              <a:rPr lang="en-US" sz="2800" dirty="0" smtClean="0"/>
              <a:t>, </a:t>
            </a:r>
            <a:r>
              <a:rPr lang="en-US" sz="2800" dirty="0" err="1" smtClean="0"/>
              <a:t>shakllanishi</a:t>
            </a:r>
            <a:r>
              <a:rPr lang="en-US" sz="2800" dirty="0" smtClean="0"/>
              <a:t> </a:t>
            </a:r>
            <a:r>
              <a:rPr lang="en-US" sz="2800" dirty="0" err="1" smtClean="0"/>
              <a:t>va</a:t>
            </a:r>
            <a:r>
              <a:rPr lang="en-US" sz="2800" dirty="0" smtClean="0"/>
              <a:t> </a:t>
            </a:r>
            <a:r>
              <a:rPr lang="en-US" sz="2800" dirty="0" err="1" smtClean="0"/>
              <a:t>ijtimoiylashuvi</a:t>
            </a:r>
            <a:r>
              <a:rPr lang="en-US" sz="2800" dirty="0" smtClean="0"/>
              <a:t> </a:t>
            </a:r>
            <a:r>
              <a:rPr lang="en-US" sz="2800" dirty="0" err="1" smtClean="0"/>
              <a:t>uchun</a:t>
            </a:r>
            <a:r>
              <a:rPr lang="en-US" sz="2800" dirty="0" smtClean="0"/>
              <a:t> </a:t>
            </a:r>
            <a:r>
              <a:rPr lang="en-US" sz="2800" dirty="0" err="1" smtClean="0"/>
              <a:t>samarali</a:t>
            </a:r>
            <a:r>
              <a:rPr lang="en-US" sz="2800" dirty="0" smtClean="0"/>
              <a:t> </a:t>
            </a:r>
            <a:r>
              <a:rPr lang="en-US" sz="2800" dirty="0" err="1" smtClean="0"/>
              <a:t>sharoitlarini</a:t>
            </a:r>
            <a:r>
              <a:rPr lang="en-US" sz="2800" dirty="0" smtClean="0"/>
              <a:t> </a:t>
            </a:r>
            <a:r>
              <a:rPr lang="en-US" sz="2800" dirty="0" err="1" smtClean="0"/>
              <a:t>yaratilishini</a:t>
            </a:r>
            <a:r>
              <a:rPr lang="en-US" sz="2800" dirty="0" smtClean="0"/>
              <a:t> </a:t>
            </a:r>
            <a:r>
              <a:rPr lang="en-US" sz="2800" dirty="0" err="1" smtClean="0"/>
              <a:t>o’rganadi</a:t>
            </a:r>
            <a:r>
              <a:rPr lang="en-US" sz="2800" dirty="0" smtClean="0"/>
              <a:t>.</a:t>
            </a:r>
            <a:r>
              <a:rPr lang="en-US" sz="2400" dirty="0" smtClean="0"/>
              <a:t/>
            </a:r>
            <a:br>
              <a:rPr lang="en-US" sz="2400" dirty="0" smtClean="0"/>
            </a:br>
            <a:r>
              <a:rPr lang="en-US" sz="2400" dirty="0"/>
              <a:t/>
            </a:r>
            <a:br>
              <a:rPr lang="en-US" sz="2400" dirty="0"/>
            </a:br>
            <a:r>
              <a:rPr lang="en-US" sz="2400" dirty="0" smtClean="0"/>
              <a:t>-</a:t>
            </a:r>
            <a:r>
              <a:rPr lang="en-US" sz="3200" b="1" dirty="0" smtClean="0"/>
              <a:t>ODAM</a:t>
            </a:r>
            <a:br>
              <a:rPr lang="en-US" sz="3200" b="1" dirty="0" smtClean="0"/>
            </a:br>
            <a:r>
              <a:rPr lang="en-US" sz="3200" b="1" dirty="0" smtClean="0"/>
              <a:t/>
            </a:r>
            <a:br>
              <a:rPr lang="en-US" sz="3200" b="1" dirty="0" smtClean="0"/>
            </a:br>
            <a:r>
              <a:rPr lang="en-US" sz="3200" b="1" dirty="0" smtClean="0"/>
              <a:t>-SHAXS</a:t>
            </a:r>
            <a:endParaRPr lang="ru-RU" sz="3200" b="1" dirty="0"/>
          </a:p>
        </p:txBody>
      </p:sp>
      <p:sp>
        <p:nvSpPr>
          <p:cNvPr id="4" name="Rectangle 20"/>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1026" name="Picture 2" descr="D:\My Documents (Maruf)\UUOOI 2017 LECTURES\LECTURES redit\FreeVectorHumanSilhouett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56909" y="3284984"/>
            <a:ext cx="3384376" cy="338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840783"/>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3861048"/>
            <a:ext cx="8305800" cy="1143000"/>
          </a:xfrm>
        </p:spPr>
        <p:txBody>
          <a:bodyPr>
            <a:noAutofit/>
          </a:bodyPr>
          <a:lstStyle/>
          <a:p>
            <a:r>
              <a:rPr lang="en-US" sz="4000" dirty="0" err="1" smtClean="0"/>
              <a:t>Shaxs</a:t>
            </a:r>
            <a:r>
              <a:rPr lang="en-US" sz="4000" dirty="0" smtClean="0"/>
              <a:t> – </a:t>
            </a:r>
            <a:r>
              <a:rPr lang="en-US" sz="4000" dirty="0" err="1" smtClean="0"/>
              <a:t>bu</a:t>
            </a:r>
            <a:r>
              <a:rPr lang="en-US" sz="4000" dirty="0" smtClean="0"/>
              <a:t> </a:t>
            </a:r>
            <a:r>
              <a:rPr lang="en-US" sz="4000" dirty="0" err="1" smtClean="0"/>
              <a:t>ijtimoiy</a:t>
            </a:r>
            <a:r>
              <a:rPr lang="en-US" sz="4000" dirty="0" smtClean="0"/>
              <a:t> </a:t>
            </a:r>
            <a:r>
              <a:rPr lang="en-US" sz="4000" dirty="0" err="1" smtClean="0"/>
              <a:t>rivojlanishning</a:t>
            </a:r>
            <a:r>
              <a:rPr lang="en-US" sz="4000" dirty="0" smtClean="0"/>
              <a:t> </a:t>
            </a:r>
            <a:r>
              <a:rPr lang="en-US" sz="4000" dirty="0" err="1" smtClean="0"/>
              <a:t>mahsuli</a:t>
            </a:r>
            <a:r>
              <a:rPr lang="en-US" sz="4000" dirty="0" smtClean="0"/>
              <a:t>.</a:t>
            </a:r>
            <a:br>
              <a:rPr lang="en-US" sz="4000" dirty="0" smtClean="0"/>
            </a:br>
            <a:r>
              <a:rPr lang="en-US" sz="4000" i="1" dirty="0" smtClean="0"/>
              <a:t>A.N. </a:t>
            </a:r>
            <a:r>
              <a:rPr lang="en-US" sz="4000" i="1" dirty="0" err="1" smtClean="0"/>
              <a:t>Leontev</a:t>
            </a:r>
            <a:r>
              <a:rPr lang="en-US" sz="4000" dirty="0" err="1" smtClean="0"/>
              <a:t>ning</a:t>
            </a:r>
            <a:r>
              <a:rPr lang="en-US" sz="4000" dirty="0" smtClean="0"/>
              <a:t> </a:t>
            </a:r>
            <a:r>
              <a:rPr lang="en-US" sz="4000" dirty="0" err="1" smtClean="0"/>
              <a:t>fikricha</a:t>
            </a:r>
            <a:r>
              <a:rPr lang="en-US" sz="4000" dirty="0" smtClean="0"/>
              <a:t>,</a:t>
            </a:r>
            <a:br>
              <a:rPr lang="en-US" sz="4000" dirty="0" smtClean="0"/>
            </a:br>
            <a:r>
              <a:rPr lang="en-US" sz="4000" dirty="0" err="1" smtClean="0"/>
              <a:t>shaxs</a:t>
            </a:r>
            <a:r>
              <a:rPr lang="en-US" sz="4000" dirty="0" smtClean="0"/>
              <a:t> </a:t>
            </a:r>
            <a:r>
              <a:rPr lang="en-US" sz="4000" dirty="0" err="1" smtClean="0"/>
              <a:t>ijtimoiy-tarixiy</a:t>
            </a:r>
            <a:r>
              <a:rPr lang="en-US" sz="4000" dirty="0" smtClean="0"/>
              <a:t> </a:t>
            </a:r>
            <a:r>
              <a:rPr lang="en-US" sz="4000" dirty="0" err="1" smtClean="0"/>
              <a:t>va</a:t>
            </a:r>
            <a:r>
              <a:rPr lang="en-US" sz="4000" dirty="0" smtClean="0"/>
              <a:t> </a:t>
            </a:r>
            <a:br>
              <a:rPr lang="en-US" sz="4000" dirty="0" smtClean="0"/>
            </a:br>
            <a:r>
              <a:rPr lang="en-US" sz="4000" dirty="0" err="1" smtClean="0"/>
              <a:t>insonni</a:t>
            </a:r>
            <a:r>
              <a:rPr lang="en-US" sz="4000" dirty="0" smtClean="0"/>
              <a:t> </a:t>
            </a:r>
            <a:r>
              <a:rPr lang="en-US" sz="4000" dirty="0" err="1" smtClean="0"/>
              <a:t>ontogentik</a:t>
            </a:r>
            <a:r>
              <a:rPr lang="en-US" sz="4000" dirty="0" smtClean="0"/>
              <a:t> </a:t>
            </a:r>
            <a:br>
              <a:rPr lang="en-US" sz="4000" dirty="0" smtClean="0"/>
            </a:br>
            <a:r>
              <a:rPr lang="en-US" sz="4000" dirty="0" err="1" smtClean="0"/>
              <a:t>rivojlanishi</a:t>
            </a:r>
            <a:r>
              <a:rPr lang="en-US" sz="4000" dirty="0" smtClean="0"/>
              <a:t> </a:t>
            </a:r>
            <a:r>
              <a:rPr lang="en-US" sz="4000" dirty="0" err="1" smtClean="0"/>
              <a:t>mahsuli</a:t>
            </a:r>
            <a:r>
              <a:rPr lang="en-US" sz="4000" dirty="0" smtClean="0"/>
              <a:t/>
            </a:r>
            <a:br>
              <a:rPr lang="en-US" sz="4000" dirty="0" smtClean="0"/>
            </a:br>
            <a:r>
              <a:rPr lang="en-US" sz="4000" dirty="0" err="1" smtClean="0"/>
              <a:t>hisoblanadi</a:t>
            </a:r>
            <a:r>
              <a:rPr lang="en-US" sz="4000" dirty="0" smtClean="0"/>
              <a:t>.</a:t>
            </a:r>
            <a:endParaRPr lang="ru-RU" sz="4000" dirty="0"/>
          </a:p>
        </p:txBody>
      </p:sp>
      <p:pic>
        <p:nvPicPr>
          <p:cNvPr id="1026" name="Picture 2" descr="D:\My Documents (Maruf)\UUOOI 2017 LECTURES\LECTURES redit\Leontev.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1412776"/>
            <a:ext cx="2496467" cy="3777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34202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45" y="381000"/>
            <a:ext cx="8305800" cy="1143000"/>
          </a:xfrm>
        </p:spPr>
        <p:txBody>
          <a:bodyPr>
            <a:normAutofit/>
          </a:bodyPr>
          <a:lstStyle/>
          <a:p>
            <a:r>
              <a:rPr lang="en-US" sz="2400" b="1" dirty="0" err="1" smtClean="0"/>
              <a:t>Shaxs</a:t>
            </a:r>
            <a:r>
              <a:rPr lang="en-US" sz="2400" b="1" dirty="0" smtClean="0"/>
              <a:t> </a:t>
            </a:r>
            <a:r>
              <a:rPr lang="en-US" sz="2400" b="1" dirty="0" err="1" smtClean="0"/>
              <a:t>rivojida</a:t>
            </a:r>
            <a:r>
              <a:rPr lang="en-US" sz="2400" b="1" dirty="0" smtClean="0"/>
              <a:t> </a:t>
            </a:r>
            <a:r>
              <a:rPr lang="en-US" sz="2400" b="1" dirty="0" err="1" smtClean="0"/>
              <a:t>faoliyatni</a:t>
            </a:r>
            <a:r>
              <a:rPr lang="en-US" sz="2400" b="1" dirty="0" smtClean="0"/>
              <a:t> </a:t>
            </a:r>
            <a:r>
              <a:rPr lang="en-US" sz="2400" b="1" dirty="0" err="1" smtClean="0"/>
              <a:t>o’rni</a:t>
            </a:r>
            <a:endParaRPr lang="ru-RU" sz="2400" b="1" dirty="0"/>
          </a:p>
        </p:txBody>
      </p:sp>
      <p:sp>
        <p:nvSpPr>
          <p:cNvPr id="3" name="Rectangle 31"/>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pSp>
        <p:nvGrpSpPr>
          <p:cNvPr id="4" name="Group 1"/>
          <p:cNvGrpSpPr>
            <a:grpSpLocks noChangeAspect="1"/>
          </p:cNvGrpSpPr>
          <p:nvPr/>
        </p:nvGrpSpPr>
        <p:grpSpPr bwMode="auto">
          <a:xfrm>
            <a:off x="919063" y="2257214"/>
            <a:ext cx="7610674" cy="4178409"/>
            <a:chOff x="1701" y="1134"/>
            <a:chExt cx="9180" cy="5040"/>
          </a:xfrm>
        </p:grpSpPr>
        <p:sp>
          <p:nvSpPr>
            <p:cNvPr id="5" name="AutoShape 30"/>
            <p:cNvSpPr>
              <a:spLocks noChangeAspect="1" noChangeArrowheads="1" noTextEdit="1"/>
            </p:cNvSpPr>
            <p:nvPr/>
          </p:nvSpPr>
          <p:spPr bwMode="auto">
            <a:xfrm>
              <a:off x="1701" y="1134"/>
              <a:ext cx="9180" cy="504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Text Box 29"/>
            <p:cNvSpPr txBox="1">
              <a:spLocks noChangeArrowheads="1"/>
            </p:cNvSpPr>
            <p:nvPr/>
          </p:nvSpPr>
          <p:spPr bwMode="auto">
            <a:xfrm>
              <a:off x="4761" y="1578"/>
              <a:ext cx="2520" cy="5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O’qish</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7" name="Text Box 28"/>
            <p:cNvSpPr txBox="1">
              <a:spLocks noChangeArrowheads="1"/>
            </p:cNvSpPr>
            <p:nvPr/>
          </p:nvSpPr>
          <p:spPr bwMode="auto">
            <a:xfrm>
              <a:off x="4761" y="2553"/>
              <a:ext cx="2520" cy="5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Faoliyat</a:t>
              </a:r>
              <a:r>
                <a:rPr kumimoji="0" 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turi</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Text Box 27"/>
            <p:cNvSpPr txBox="1">
              <a:spLocks noChangeArrowheads="1"/>
            </p:cNvSpPr>
            <p:nvPr/>
          </p:nvSpPr>
          <p:spPr bwMode="auto">
            <a:xfrm>
              <a:off x="4446" y="5136"/>
              <a:ext cx="1692" cy="5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Xarakter</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9" name="Oval 26"/>
            <p:cNvSpPr>
              <a:spLocks noChangeArrowheads="1"/>
            </p:cNvSpPr>
            <p:nvPr/>
          </p:nvSpPr>
          <p:spPr bwMode="auto">
            <a:xfrm>
              <a:off x="5661" y="3672"/>
              <a:ext cx="2554" cy="835"/>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FAOLIYAT</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 name="Text Box 25"/>
            <p:cNvSpPr txBox="1">
              <a:spLocks noChangeArrowheads="1"/>
            </p:cNvSpPr>
            <p:nvPr/>
          </p:nvSpPr>
          <p:spPr bwMode="auto">
            <a:xfrm>
              <a:off x="1902" y="3903"/>
              <a:ext cx="2520" cy="5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Maqsad qo’yish</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1" name="Text Box 24"/>
            <p:cNvSpPr txBox="1">
              <a:spLocks noChangeArrowheads="1"/>
            </p:cNvSpPr>
            <p:nvPr/>
          </p:nvSpPr>
          <p:spPr bwMode="auto">
            <a:xfrm>
              <a:off x="1974" y="4842"/>
              <a:ext cx="1929" cy="5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Xususiyat</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2" name="Text Box 23"/>
            <p:cNvSpPr txBox="1">
              <a:spLocks noChangeArrowheads="1"/>
            </p:cNvSpPr>
            <p:nvPr/>
          </p:nvSpPr>
          <p:spPr bwMode="auto">
            <a:xfrm>
              <a:off x="6540" y="5271"/>
              <a:ext cx="2520" cy="5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Bola rivojlanishi</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3" name="Text Box 22"/>
            <p:cNvSpPr txBox="1">
              <a:spLocks noChangeArrowheads="1"/>
            </p:cNvSpPr>
            <p:nvPr/>
          </p:nvSpPr>
          <p:spPr bwMode="auto">
            <a:xfrm>
              <a:off x="1881" y="1494"/>
              <a:ext cx="1980" cy="5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Bilish</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4" name="Text Box 21"/>
            <p:cNvSpPr txBox="1">
              <a:spLocks noChangeArrowheads="1"/>
            </p:cNvSpPr>
            <p:nvPr/>
          </p:nvSpPr>
          <p:spPr bwMode="auto">
            <a:xfrm>
              <a:off x="1881" y="2214"/>
              <a:ext cx="1980" cy="5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O’yin</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Text Box 20"/>
            <p:cNvSpPr txBox="1">
              <a:spLocks noChangeArrowheads="1"/>
            </p:cNvSpPr>
            <p:nvPr/>
          </p:nvSpPr>
          <p:spPr bwMode="auto">
            <a:xfrm>
              <a:off x="1881" y="2997"/>
              <a:ext cx="1980" cy="5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Mehnat</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6" name="Line 19"/>
            <p:cNvSpPr>
              <a:spLocks noChangeShapeType="1"/>
            </p:cNvSpPr>
            <p:nvPr/>
          </p:nvSpPr>
          <p:spPr bwMode="auto">
            <a:xfrm>
              <a:off x="6000" y="2055"/>
              <a:ext cx="1" cy="54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7" name="Text Box 18"/>
            <p:cNvSpPr txBox="1">
              <a:spLocks noChangeArrowheads="1"/>
            </p:cNvSpPr>
            <p:nvPr/>
          </p:nvSpPr>
          <p:spPr bwMode="auto">
            <a:xfrm>
              <a:off x="8541" y="1545"/>
              <a:ext cx="1980" cy="5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Qobiliyat</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8" name="Text Box 17"/>
            <p:cNvSpPr txBox="1">
              <a:spLocks noChangeArrowheads="1"/>
            </p:cNvSpPr>
            <p:nvPr/>
          </p:nvSpPr>
          <p:spPr bwMode="auto">
            <a:xfrm>
              <a:off x="8541" y="2265"/>
              <a:ext cx="1980" cy="5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Iste’dod</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9" name="Text Box 16"/>
            <p:cNvSpPr txBox="1">
              <a:spLocks noChangeArrowheads="1"/>
            </p:cNvSpPr>
            <p:nvPr/>
          </p:nvSpPr>
          <p:spPr bwMode="auto">
            <a:xfrm>
              <a:off x="8541" y="3048"/>
              <a:ext cx="1980" cy="5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Intilish</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Text Box 15"/>
            <p:cNvSpPr txBox="1">
              <a:spLocks noChangeArrowheads="1"/>
            </p:cNvSpPr>
            <p:nvPr/>
          </p:nvSpPr>
          <p:spPr bwMode="auto">
            <a:xfrm>
              <a:off x="8562" y="3834"/>
              <a:ext cx="1980" cy="5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O’quvchi</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1" name="Text Box 14"/>
            <p:cNvSpPr txBox="1">
              <a:spLocks noChangeArrowheads="1"/>
            </p:cNvSpPr>
            <p:nvPr/>
          </p:nvSpPr>
          <p:spPr bwMode="auto">
            <a:xfrm>
              <a:off x="8562" y="4554"/>
              <a:ext cx="1980" cy="5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Chaqaloq</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2" name="Line 13"/>
            <p:cNvSpPr>
              <a:spLocks noChangeShapeType="1"/>
            </p:cNvSpPr>
            <p:nvPr/>
          </p:nvSpPr>
          <p:spPr bwMode="auto">
            <a:xfrm>
              <a:off x="3861" y="1674"/>
              <a:ext cx="1260" cy="9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3" name="Line 12"/>
            <p:cNvSpPr>
              <a:spLocks noChangeShapeType="1"/>
            </p:cNvSpPr>
            <p:nvPr/>
          </p:nvSpPr>
          <p:spPr bwMode="auto">
            <a:xfrm>
              <a:off x="3861" y="2394"/>
              <a:ext cx="90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4" name="Line 11"/>
            <p:cNvSpPr>
              <a:spLocks noChangeShapeType="1"/>
            </p:cNvSpPr>
            <p:nvPr/>
          </p:nvSpPr>
          <p:spPr bwMode="auto">
            <a:xfrm flipV="1">
              <a:off x="3861" y="2934"/>
              <a:ext cx="90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5" name="Line 10"/>
            <p:cNvSpPr>
              <a:spLocks noChangeShapeType="1"/>
            </p:cNvSpPr>
            <p:nvPr/>
          </p:nvSpPr>
          <p:spPr bwMode="auto">
            <a:xfrm>
              <a:off x="4338" y="4068"/>
              <a:ext cx="1440" cy="1"/>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6" name="Line 9"/>
            <p:cNvSpPr>
              <a:spLocks noChangeShapeType="1"/>
            </p:cNvSpPr>
            <p:nvPr/>
          </p:nvSpPr>
          <p:spPr bwMode="auto">
            <a:xfrm>
              <a:off x="3861" y="5094"/>
              <a:ext cx="54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7" name="Line 8"/>
            <p:cNvSpPr>
              <a:spLocks noChangeShapeType="1"/>
            </p:cNvSpPr>
            <p:nvPr/>
          </p:nvSpPr>
          <p:spPr bwMode="auto">
            <a:xfrm flipV="1">
              <a:off x="5481" y="4374"/>
              <a:ext cx="720" cy="72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8" name="Line 7"/>
            <p:cNvSpPr>
              <a:spLocks noChangeShapeType="1"/>
            </p:cNvSpPr>
            <p:nvPr/>
          </p:nvSpPr>
          <p:spPr bwMode="auto">
            <a:xfrm flipV="1">
              <a:off x="6946" y="4443"/>
              <a:ext cx="1" cy="72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9" name="Line 6"/>
            <p:cNvSpPr>
              <a:spLocks noChangeShapeType="1"/>
            </p:cNvSpPr>
            <p:nvPr/>
          </p:nvSpPr>
          <p:spPr bwMode="auto">
            <a:xfrm flipH="1">
              <a:off x="9039" y="5073"/>
              <a:ext cx="1080" cy="54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0" name="Line 5"/>
            <p:cNvSpPr>
              <a:spLocks noChangeShapeType="1"/>
            </p:cNvSpPr>
            <p:nvPr/>
          </p:nvSpPr>
          <p:spPr bwMode="auto">
            <a:xfrm flipH="1">
              <a:off x="7821" y="4014"/>
              <a:ext cx="720" cy="12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1" name="Line 4"/>
            <p:cNvSpPr>
              <a:spLocks noChangeShapeType="1"/>
            </p:cNvSpPr>
            <p:nvPr/>
          </p:nvSpPr>
          <p:spPr bwMode="auto">
            <a:xfrm>
              <a:off x="9537" y="1992"/>
              <a:ext cx="1"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2" name="Line 3"/>
            <p:cNvSpPr>
              <a:spLocks noChangeShapeType="1"/>
            </p:cNvSpPr>
            <p:nvPr/>
          </p:nvSpPr>
          <p:spPr bwMode="auto">
            <a:xfrm flipH="1">
              <a:off x="7101" y="2574"/>
              <a:ext cx="1440" cy="108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3" name="Line 2"/>
            <p:cNvSpPr>
              <a:spLocks noChangeShapeType="1"/>
            </p:cNvSpPr>
            <p:nvPr/>
          </p:nvSpPr>
          <p:spPr bwMode="auto">
            <a:xfrm flipH="1">
              <a:off x="7503" y="3189"/>
              <a:ext cx="1080" cy="54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grpSp>
    </p:spTree>
    <p:extLst>
      <p:ext uri="{BB962C8B-B14F-4D97-AF65-F5344CB8AC3E}">
        <p14:creationId xmlns:p14="http://schemas.microsoft.com/office/powerpoint/2010/main" val="16928221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2996952"/>
            <a:ext cx="8305800" cy="1143000"/>
          </a:xfrm>
        </p:spPr>
        <p:txBody>
          <a:bodyPr>
            <a:normAutofit fontScale="90000"/>
          </a:bodyPr>
          <a:lstStyle/>
          <a:p>
            <a:r>
              <a:rPr lang="en-US" sz="3600" b="1" dirty="0" err="1" smtClean="0"/>
              <a:t>Rivojlanish</a:t>
            </a:r>
            <a:r>
              <a:rPr lang="en-US" sz="3600" dirty="0" smtClean="0"/>
              <a:t/>
            </a:r>
            <a:br>
              <a:rPr lang="en-US" sz="3600" dirty="0" smtClean="0"/>
            </a:br>
            <a:r>
              <a:rPr lang="en-US" sz="3600" dirty="0" err="1" smtClean="0"/>
              <a:t>Rivojlanish</a:t>
            </a:r>
            <a:r>
              <a:rPr lang="en-US" sz="3600" dirty="0" smtClean="0"/>
              <a:t> </a:t>
            </a:r>
            <a:r>
              <a:rPr lang="en-US" sz="3600" dirty="0" err="1" smtClean="0"/>
              <a:t>va</a:t>
            </a:r>
            <a:r>
              <a:rPr lang="en-US" sz="3600" dirty="0" smtClean="0"/>
              <a:t> </a:t>
            </a:r>
            <a:r>
              <a:rPr lang="en-US" sz="3600" dirty="0" err="1" smtClean="0"/>
              <a:t>shaxsni</a:t>
            </a:r>
            <a:r>
              <a:rPr lang="en-US" sz="3600" dirty="0" smtClean="0"/>
              <a:t> </a:t>
            </a:r>
            <a:r>
              <a:rPr lang="en-US" sz="3600" dirty="0" err="1" smtClean="0"/>
              <a:t>rivojlanishi</a:t>
            </a:r>
            <a:r>
              <a:rPr lang="en-US" sz="3600" dirty="0" smtClean="0"/>
              <a:t> </a:t>
            </a:r>
            <a:r>
              <a:rPr lang="en-US" sz="3600" dirty="0" err="1" smtClean="0"/>
              <a:t>turli</a:t>
            </a:r>
            <a:r>
              <a:rPr lang="en-US" sz="3600" dirty="0"/>
              <a:t> </a:t>
            </a:r>
            <a:r>
              <a:rPr lang="en-US" sz="3600" dirty="0" err="1" smtClean="0"/>
              <a:t>yo’nalishlarni</a:t>
            </a:r>
            <a:r>
              <a:rPr lang="en-US" sz="3600" dirty="0" smtClean="0"/>
              <a:t> </a:t>
            </a:r>
            <a:r>
              <a:rPr lang="en-US" sz="3600" dirty="0" err="1" smtClean="0"/>
              <a:t>o’z</a:t>
            </a:r>
            <a:r>
              <a:rPr lang="en-US" sz="3600" dirty="0" smtClean="0"/>
              <a:t> </a:t>
            </a:r>
            <a:r>
              <a:rPr lang="en-US" sz="3600" dirty="0" err="1" smtClean="0"/>
              <a:t>ichiga</a:t>
            </a:r>
            <a:r>
              <a:rPr lang="en-US" sz="3600" dirty="0" smtClean="0"/>
              <a:t> </a:t>
            </a:r>
            <a:r>
              <a:rPr lang="en-US" sz="3600" dirty="0" err="1" smtClean="0"/>
              <a:t>oladi</a:t>
            </a:r>
            <a:r>
              <a:rPr lang="en-US" sz="3600" dirty="0" smtClean="0"/>
              <a:t> </a:t>
            </a:r>
            <a:r>
              <a:rPr lang="en-US" sz="3600" dirty="0" err="1" smtClean="0"/>
              <a:t>va</a:t>
            </a:r>
            <a:r>
              <a:rPr lang="en-US" sz="3600" dirty="0" smtClean="0"/>
              <a:t> </a:t>
            </a:r>
            <a:r>
              <a:rPr lang="en-US" sz="3600" dirty="0" err="1" smtClean="0"/>
              <a:t>turli</a:t>
            </a:r>
            <a:r>
              <a:rPr lang="en-US" sz="3600" dirty="0" smtClean="0"/>
              <a:t> </a:t>
            </a:r>
            <a:r>
              <a:rPr lang="en-US" sz="3600" dirty="0" err="1" smtClean="0"/>
              <a:t>sohalarda</a:t>
            </a:r>
            <a:r>
              <a:rPr lang="en-US" sz="3600" dirty="0" smtClean="0"/>
              <a:t> </a:t>
            </a:r>
            <a:r>
              <a:rPr lang="en-US" sz="3600" dirty="0" err="1" smtClean="0"/>
              <a:t>talqin</a:t>
            </a:r>
            <a:r>
              <a:rPr lang="en-US" sz="3600" dirty="0" smtClean="0"/>
              <a:t> </a:t>
            </a:r>
            <a:r>
              <a:rPr lang="en-US" sz="3600" dirty="0" err="1" smtClean="0"/>
              <a:t>qilinadi</a:t>
            </a:r>
            <a:r>
              <a:rPr lang="en-US" sz="3600" dirty="0" smtClean="0"/>
              <a:t>:</a:t>
            </a:r>
            <a:br>
              <a:rPr lang="en-US" sz="3600" dirty="0" smtClean="0"/>
            </a:br>
            <a:r>
              <a:rPr lang="en-US" sz="3600" dirty="0"/>
              <a:t/>
            </a:r>
            <a:br>
              <a:rPr lang="en-US" sz="3600" dirty="0"/>
            </a:br>
            <a:r>
              <a:rPr lang="en-US" sz="3600" dirty="0" smtClean="0"/>
              <a:t>-</a:t>
            </a:r>
            <a:r>
              <a:rPr lang="en-US" sz="3600" b="1" dirty="0" err="1" smtClean="0"/>
              <a:t>Biologik</a:t>
            </a:r>
            <a:r>
              <a:rPr lang="en-US" sz="3600" b="1" dirty="0" smtClean="0"/>
              <a:t/>
            </a:r>
            <a:br>
              <a:rPr lang="en-US" sz="3600" b="1" dirty="0" smtClean="0"/>
            </a:br>
            <a:r>
              <a:rPr lang="en-US" sz="3600" b="1" dirty="0" smtClean="0"/>
              <a:t>-</a:t>
            </a:r>
            <a:r>
              <a:rPr lang="en-US" sz="3600" b="1" dirty="0" err="1" smtClean="0"/>
              <a:t>Ijtimoiy</a:t>
            </a:r>
            <a:endParaRPr lang="ru-RU" sz="3600" b="1" dirty="0"/>
          </a:p>
        </p:txBody>
      </p:sp>
      <p:pic>
        <p:nvPicPr>
          <p:cNvPr id="3074" name="Picture 2" descr="D:\My Documents (Maruf)\UUOOI 2017 LECTURES\LECTURES redit\PersonalDevelopmen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2492896"/>
            <a:ext cx="3168352" cy="3907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64138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3140968"/>
            <a:ext cx="8305800" cy="1143000"/>
          </a:xfrm>
        </p:spPr>
        <p:txBody>
          <a:bodyPr>
            <a:noAutofit/>
          </a:bodyPr>
          <a:lstStyle/>
          <a:p>
            <a:r>
              <a:rPr lang="en-US" sz="3600" dirty="0" err="1" smtClean="0"/>
              <a:t>Shaxsni</a:t>
            </a:r>
            <a:r>
              <a:rPr lang="en-US" sz="3600" dirty="0" smtClean="0"/>
              <a:t> </a:t>
            </a:r>
            <a:r>
              <a:rPr lang="en-US" sz="3600" dirty="0" err="1" smtClean="0"/>
              <a:t>rivojlanishi</a:t>
            </a:r>
            <a:r>
              <a:rPr lang="en-US" sz="3600" dirty="0" smtClean="0"/>
              <a:t> </a:t>
            </a:r>
            <a:r>
              <a:rPr lang="en-US" sz="3600" dirty="0" err="1" smtClean="0"/>
              <a:t>jarayonini</a:t>
            </a:r>
            <a:r>
              <a:rPr lang="en-US" sz="3600" dirty="0" smtClean="0"/>
              <a:t> </a:t>
            </a:r>
            <a:r>
              <a:rPr lang="en-US" sz="3600" dirty="0" err="1" smtClean="0"/>
              <a:t>turli</a:t>
            </a:r>
            <a:r>
              <a:rPr lang="en-US" sz="3600" dirty="0" smtClean="0"/>
              <a:t> </a:t>
            </a:r>
            <a:r>
              <a:rPr lang="en-US" sz="3600" dirty="0" err="1" smtClean="0"/>
              <a:t>falsafiy</a:t>
            </a:r>
            <a:r>
              <a:rPr lang="en-US" sz="3600" dirty="0" smtClean="0"/>
              <a:t> </a:t>
            </a:r>
            <a:r>
              <a:rPr lang="en-US" sz="3600" dirty="0" err="1" smtClean="0"/>
              <a:t>yo’nalish</a:t>
            </a:r>
            <a:r>
              <a:rPr lang="en-US" sz="3600" dirty="0" smtClean="0"/>
              <a:t> </a:t>
            </a:r>
            <a:r>
              <a:rPr lang="en-US" sz="3600" dirty="0" err="1" smtClean="0"/>
              <a:t>vakillari</a:t>
            </a:r>
            <a:r>
              <a:rPr lang="en-US" sz="3600" dirty="0" smtClean="0"/>
              <a:t> </a:t>
            </a:r>
            <a:r>
              <a:rPr lang="en-US" sz="3600" dirty="0" err="1" smtClean="0"/>
              <a:t>turlicha</a:t>
            </a:r>
            <a:r>
              <a:rPr lang="en-US" sz="3600" dirty="0" smtClean="0"/>
              <a:t> </a:t>
            </a:r>
            <a:r>
              <a:rPr lang="en-US" sz="3600" dirty="0" err="1" smtClean="0"/>
              <a:t>tushuntiradilar</a:t>
            </a:r>
            <a:r>
              <a:rPr lang="en-US" sz="3600" dirty="0" smtClean="0"/>
              <a:t>.</a:t>
            </a:r>
            <a:br>
              <a:rPr lang="en-US" sz="3600" dirty="0" smtClean="0"/>
            </a:br>
            <a:r>
              <a:rPr lang="en-US" sz="3600" dirty="0"/>
              <a:t/>
            </a:r>
            <a:br>
              <a:rPr lang="en-US" sz="3600" dirty="0"/>
            </a:br>
            <a:r>
              <a:rPr lang="en-US" sz="3600" dirty="0" smtClean="0"/>
              <a:t>-</a:t>
            </a:r>
            <a:r>
              <a:rPr lang="en-US" sz="3600" b="1" dirty="0" err="1" smtClean="0"/>
              <a:t>Biologik</a:t>
            </a:r>
            <a:r>
              <a:rPr lang="en-US" sz="3600" b="1" dirty="0" smtClean="0"/>
              <a:t> </a:t>
            </a:r>
            <a:br>
              <a:rPr lang="en-US" sz="3600" b="1" dirty="0" smtClean="0"/>
            </a:br>
            <a:r>
              <a:rPr lang="en-US" sz="3600" b="1" dirty="0" smtClean="0"/>
              <a:t>-</a:t>
            </a:r>
            <a:r>
              <a:rPr lang="en-US" sz="3600" b="1" dirty="0" err="1" smtClean="0"/>
              <a:t>Sotsiologik</a:t>
            </a:r>
            <a:r>
              <a:rPr lang="en-US" sz="3600" b="1" dirty="0" smtClean="0"/>
              <a:t/>
            </a:r>
            <a:br>
              <a:rPr lang="en-US" sz="3600" b="1" dirty="0" smtClean="0"/>
            </a:br>
            <a:r>
              <a:rPr lang="en-US" sz="3600" b="1" dirty="0" smtClean="0"/>
              <a:t>-</a:t>
            </a:r>
            <a:r>
              <a:rPr lang="en-US" sz="3600" b="1" dirty="0" err="1" smtClean="0"/>
              <a:t>Biosotsiologik</a:t>
            </a:r>
            <a:endParaRPr lang="ru-RU" sz="3600" b="1" dirty="0"/>
          </a:p>
        </p:txBody>
      </p:sp>
      <p:pic>
        <p:nvPicPr>
          <p:cNvPr id="4098" name="Picture 2" descr="D:\My Documents (Maruf)\UUOOI 2017 LECTURES\LECTURES redit\personal-developmen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2636912"/>
            <a:ext cx="5143500" cy="3619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43736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268760"/>
            <a:ext cx="8305800" cy="1143000"/>
          </a:xfrm>
        </p:spPr>
        <p:txBody>
          <a:bodyPr>
            <a:noAutofit/>
          </a:bodyPr>
          <a:lstStyle/>
          <a:p>
            <a:r>
              <a:rPr lang="en-US" sz="3600" dirty="0" err="1" smtClean="0"/>
              <a:t>Pedagogika</a:t>
            </a:r>
            <a:r>
              <a:rPr lang="en-US" sz="3600" dirty="0" smtClean="0"/>
              <a:t> </a:t>
            </a:r>
            <a:r>
              <a:rPr lang="en-US" sz="3600" dirty="0" err="1" smtClean="0"/>
              <a:t>fani</a:t>
            </a:r>
            <a:r>
              <a:rPr lang="en-US" sz="3600" dirty="0" smtClean="0"/>
              <a:t> </a:t>
            </a:r>
            <a:r>
              <a:rPr lang="en-US" sz="3600" dirty="0" err="1" smtClean="0"/>
              <a:t>shaxsni</a:t>
            </a:r>
            <a:r>
              <a:rPr lang="en-US" sz="3600" dirty="0" smtClean="0"/>
              <a:t> </a:t>
            </a:r>
            <a:r>
              <a:rPr lang="en-US" sz="3600" dirty="0" err="1" smtClean="0"/>
              <a:t>biologik</a:t>
            </a:r>
            <a:r>
              <a:rPr lang="en-US" sz="3600" dirty="0" smtClean="0"/>
              <a:t> </a:t>
            </a:r>
            <a:r>
              <a:rPr lang="en-US" sz="3600" dirty="0" err="1" smtClean="0"/>
              <a:t>va</a:t>
            </a:r>
            <a:r>
              <a:rPr lang="en-US" sz="3600" dirty="0" smtClean="0"/>
              <a:t> </a:t>
            </a:r>
            <a:r>
              <a:rPr lang="en-US" sz="3600" dirty="0" err="1" smtClean="0"/>
              <a:t>ijtimoiy</a:t>
            </a:r>
            <a:r>
              <a:rPr lang="en-US" sz="3600" dirty="0" smtClean="0"/>
              <a:t> </a:t>
            </a:r>
            <a:r>
              <a:rPr lang="en-US" sz="3600" dirty="0" err="1" smtClean="0"/>
              <a:t>ajratmagan</a:t>
            </a:r>
            <a:r>
              <a:rPr lang="en-US" sz="3600" dirty="0" smtClean="0"/>
              <a:t> </a:t>
            </a:r>
            <a:r>
              <a:rPr lang="en-US" sz="3600" dirty="0" err="1" smtClean="0"/>
              <a:t>holda</a:t>
            </a:r>
            <a:r>
              <a:rPr lang="en-US" sz="3600" dirty="0" smtClean="0"/>
              <a:t> </a:t>
            </a:r>
            <a:r>
              <a:rPr lang="en-US" sz="3600" dirty="0" err="1" smtClean="0"/>
              <a:t>bir</a:t>
            </a:r>
            <a:r>
              <a:rPr lang="en-US" sz="3600" dirty="0" smtClean="0"/>
              <a:t> </a:t>
            </a:r>
            <a:r>
              <a:rPr lang="en-US" sz="3600" dirty="0" err="1" smtClean="0"/>
              <a:t>butun</a:t>
            </a:r>
            <a:r>
              <a:rPr lang="en-US" sz="3600" dirty="0" smtClean="0"/>
              <a:t> </a:t>
            </a:r>
            <a:r>
              <a:rPr lang="en-US" sz="3600" dirty="0" err="1" smtClean="0"/>
              <a:t>hodisa</a:t>
            </a:r>
            <a:r>
              <a:rPr lang="en-US" sz="3600" dirty="0" smtClean="0"/>
              <a:t> </a:t>
            </a:r>
            <a:r>
              <a:rPr lang="en-US" sz="3600" dirty="0" err="1" smtClean="0"/>
              <a:t>sifatida</a:t>
            </a:r>
            <a:r>
              <a:rPr lang="en-US" sz="3600" dirty="0" smtClean="0"/>
              <a:t> </a:t>
            </a:r>
            <a:r>
              <a:rPr lang="en-US" sz="3600" dirty="0" err="1" smtClean="0"/>
              <a:t>o’rganadi</a:t>
            </a:r>
            <a:r>
              <a:rPr lang="en-US" sz="3600" dirty="0" smtClean="0"/>
              <a:t>.</a:t>
            </a:r>
            <a:endParaRPr lang="ru-RU" sz="3600" dirty="0"/>
          </a:p>
        </p:txBody>
      </p:sp>
      <p:pic>
        <p:nvPicPr>
          <p:cNvPr id="5123" name="Picture 3" descr="D:\My Documents (Maruf)\UUOOI 2017 LECTURES\LECTURES redit\personal-developmen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4860" y="2800156"/>
            <a:ext cx="6046283" cy="3159183"/>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D:\My Documents (Maruf)\UUOOI 2017 LECTURES\LECTURES redit\39a1f6a9da6126ba7091ee50392f3683.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224" y="2800156"/>
            <a:ext cx="2362200" cy="3171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1461040"/>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955" y="3356992"/>
            <a:ext cx="8305800" cy="1143000"/>
          </a:xfrm>
        </p:spPr>
        <p:txBody>
          <a:bodyPr>
            <a:normAutofit fontScale="90000"/>
          </a:bodyPr>
          <a:lstStyle/>
          <a:p>
            <a:r>
              <a:rPr lang="en-US" sz="3600" b="1" dirty="0" err="1" smtClean="0"/>
              <a:t>Ijtimoiylashuv</a:t>
            </a:r>
            <a:r>
              <a:rPr lang="en-US" sz="3600" b="1" dirty="0" smtClean="0"/>
              <a:t/>
            </a:r>
            <a:br>
              <a:rPr lang="en-US" sz="3600" b="1" dirty="0" smtClean="0"/>
            </a:br>
            <a:r>
              <a:rPr lang="en-US" sz="3600" dirty="0" smtClean="0"/>
              <a:t>-</a:t>
            </a:r>
            <a:r>
              <a:rPr lang="en-US" sz="3600" dirty="0" err="1" smtClean="0"/>
              <a:t>insonni</a:t>
            </a:r>
            <a:r>
              <a:rPr lang="en-US" sz="3600" dirty="0" smtClean="0"/>
              <a:t> </a:t>
            </a:r>
            <a:r>
              <a:rPr lang="en-US" sz="3600" dirty="0" err="1" smtClean="0"/>
              <a:t>o’zi</a:t>
            </a:r>
            <a:r>
              <a:rPr lang="en-US" sz="3600" dirty="0" smtClean="0"/>
              <a:t> </a:t>
            </a:r>
            <a:r>
              <a:rPr lang="en-US" sz="3600" dirty="0" err="1" smtClean="0"/>
              <a:t>yashab</a:t>
            </a:r>
            <a:r>
              <a:rPr lang="en-US" sz="3600" dirty="0" smtClean="0"/>
              <a:t> </a:t>
            </a:r>
            <a:r>
              <a:rPr lang="en-US" sz="3600" dirty="0" err="1" smtClean="0"/>
              <a:t>turgan</a:t>
            </a:r>
            <a:r>
              <a:rPr lang="en-US" sz="3600" dirty="0" smtClean="0"/>
              <a:t/>
            </a:r>
            <a:br>
              <a:rPr lang="en-US" sz="3600" dirty="0" smtClean="0"/>
            </a:br>
            <a:r>
              <a:rPr lang="en-US" sz="3600" dirty="0" err="1" smtClean="0"/>
              <a:t>jamiyat</a:t>
            </a:r>
            <a:r>
              <a:rPr lang="en-US" sz="3600" dirty="0" smtClean="0"/>
              <a:t> </a:t>
            </a:r>
            <a:r>
              <a:rPr lang="en-US" sz="3600" dirty="0" err="1" smtClean="0"/>
              <a:t>me’yorlarini</a:t>
            </a:r>
            <a:r>
              <a:rPr lang="en-US" sz="3600" dirty="0" smtClean="0"/>
              <a:t>,</a:t>
            </a:r>
            <a:br>
              <a:rPr lang="en-US" sz="3600" dirty="0" smtClean="0"/>
            </a:br>
            <a:r>
              <a:rPr lang="en-US" sz="3600" dirty="0" err="1" smtClean="0"/>
              <a:t>qadriyatlarini</a:t>
            </a:r>
            <a:r>
              <a:rPr lang="en-US" sz="3600" dirty="0" smtClean="0"/>
              <a:t>, </a:t>
            </a:r>
            <a:r>
              <a:rPr lang="en-US" sz="3600" dirty="0" err="1" smtClean="0"/>
              <a:t>xulq-atvor</a:t>
            </a:r>
            <a:r>
              <a:rPr lang="en-US" sz="3600" dirty="0" smtClean="0"/>
              <a:t/>
            </a:r>
            <a:br>
              <a:rPr lang="en-US" sz="3600" dirty="0" smtClean="0"/>
            </a:br>
            <a:r>
              <a:rPr lang="en-US" sz="3600" dirty="0" err="1" smtClean="0"/>
              <a:t>normalarini</a:t>
            </a:r>
            <a:r>
              <a:rPr lang="en-US" sz="3600" dirty="0" smtClean="0"/>
              <a:t>, </a:t>
            </a:r>
            <a:r>
              <a:rPr lang="en-US" sz="3600" dirty="0" err="1" smtClean="0"/>
              <a:t>ijtimoiy</a:t>
            </a:r>
            <a:r>
              <a:rPr lang="en-US" sz="3600" dirty="0" smtClean="0"/>
              <a:t/>
            </a:r>
            <a:br>
              <a:rPr lang="en-US" sz="3600" dirty="0" smtClean="0"/>
            </a:br>
            <a:r>
              <a:rPr lang="en-US" sz="3600" dirty="0" err="1" smtClean="0"/>
              <a:t>tajriba</a:t>
            </a:r>
            <a:r>
              <a:rPr lang="en-US" sz="3600" dirty="0" smtClean="0"/>
              <a:t> </a:t>
            </a:r>
            <a:r>
              <a:rPr lang="en-US" sz="3600" dirty="0" err="1" smtClean="0"/>
              <a:t>va</a:t>
            </a:r>
            <a:r>
              <a:rPr lang="en-US" sz="3600" dirty="0" smtClean="0"/>
              <a:t> </a:t>
            </a:r>
            <a:r>
              <a:rPr lang="en-US" sz="3600" dirty="0" err="1" smtClean="0"/>
              <a:t>aloqalarini</a:t>
            </a:r>
            <a:r>
              <a:rPr lang="en-US" sz="3600" dirty="0" smtClean="0"/>
              <a:t/>
            </a:r>
            <a:br>
              <a:rPr lang="en-US" sz="3600" dirty="0" smtClean="0"/>
            </a:br>
            <a:r>
              <a:rPr lang="en-US" sz="3600" dirty="0" err="1" smtClean="0"/>
              <a:t>o’zlashtirishni</a:t>
            </a:r>
            <a:r>
              <a:rPr lang="en-US" sz="3600" dirty="0" smtClean="0"/>
              <a:t> </a:t>
            </a:r>
            <a:r>
              <a:rPr lang="en-US" sz="3600" dirty="0" err="1" smtClean="0"/>
              <a:t>aniqlaydi</a:t>
            </a:r>
            <a:r>
              <a:rPr lang="en-US" sz="3600" dirty="0" smtClean="0"/>
              <a:t>.</a:t>
            </a:r>
            <a:endParaRPr lang="ru-RU" sz="3600" dirty="0"/>
          </a:p>
        </p:txBody>
      </p:sp>
      <p:pic>
        <p:nvPicPr>
          <p:cNvPr id="6146" name="Picture 2" descr="D:\My Documents (Maruf)\UUOOI 2017 LECTURES\LECTURES redit\Без названия.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04855" y="2924944"/>
            <a:ext cx="4536504" cy="25404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739685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636912"/>
            <a:ext cx="8305800" cy="1143000"/>
          </a:xfrm>
        </p:spPr>
        <p:txBody>
          <a:bodyPr>
            <a:noAutofit/>
          </a:bodyPr>
          <a:lstStyle/>
          <a:p>
            <a:r>
              <a:rPr lang="en-US" sz="3200" b="1" dirty="0" smtClean="0"/>
              <a:t>2. </a:t>
            </a:r>
            <a:r>
              <a:rPr lang="en-US" sz="3200" b="1" dirty="0" err="1" smtClean="0"/>
              <a:t>Shaxs</a:t>
            </a:r>
            <a:r>
              <a:rPr lang="en-US" sz="3200" b="1" dirty="0" smtClean="0"/>
              <a:t> </a:t>
            </a:r>
            <a:r>
              <a:rPr lang="en-US" sz="3200" b="1" dirty="0" err="1" smtClean="0"/>
              <a:t>rivojlanishining</a:t>
            </a:r>
            <a:r>
              <a:rPr lang="en-US" sz="3200" b="1" dirty="0" smtClean="0"/>
              <a:t> </a:t>
            </a:r>
            <a:r>
              <a:rPr lang="en-US" sz="3200" b="1" dirty="0" err="1" smtClean="0"/>
              <a:t>umumiy</a:t>
            </a:r>
            <a:r>
              <a:rPr lang="en-US" sz="3200" b="1" dirty="0" smtClean="0"/>
              <a:t> </a:t>
            </a:r>
            <a:r>
              <a:rPr lang="en-US" sz="3200" b="1" dirty="0" err="1" smtClean="0"/>
              <a:t>qonuniyatlari</a:t>
            </a:r>
            <a:r>
              <a:rPr lang="en-US" sz="3200" b="1" dirty="0" smtClean="0"/>
              <a:t> </a:t>
            </a:r>
            <a:r>
              <a:rPr lang="en-US" sz="3200" b="1" dirty="0" err="1" smtClean="0"/>
              <a:t>va</a:t>
            </a:r>
            <a:r>
              <a:rPr lang="en-US" sz="3200" b="1" dirty="0" smtClean="0"/>
              <a:t> </a:t>
            </a:r>
            <a:r>
              <a:rPr lang="en-US" sz="3200" b="1" dirty="0" err="1" smtClean="0"/>
              <a:t>harakatlantiruvchi</a:t>
            </a:r>
            <a:r>
              <a:rPr lang="en-US" sz="3200" b="1" dirty="0" smtClean="0"/>
              <a:t> </a:t>
            </a:r>
            <a:r>
              <a:rPr lang="en-US" sz="3200" b="1" dirty="0" err="1" smtClean="0"/>
              <a:t>kuchlari</a:t>
            </a:r>
            <a:r>
              <a:rPr lang="en-US" sz="3200" b="1" dirty="0" smtClean="0"/>
              <a:t/>
            </a:r>
            <a:br>
              <a:rPr lang="en-US" sz="3200" b="1" dirty="0" smtClean="0"/>
            </a:br>
            <a:r>
              <a:rPr lang="en-US" sz="3200" b="1" dirty="0"/>
              <a:t/>
            </a:r>
            <a:br>
              <a:rPr lang="en-US" sz="3200" b="1" dirty="0"/>
            </a:br>
            <a:r>
              <a:rPr lang="en-US" sz="3200" dirty="0" err="1" smtClean="0"/>
              <a:t>Shaxs</a:t>
            </a:r>
            <a:r>
              <a:rPr lang="en-US" sz="3200" dirty="0" smtClean="0"/>
              <a:t> </a:t>
            </a:r>
            <a:r>
              <a:rPr lang="en-US" sz="3200" dirty="0" err="1" smtClean="0"/>
              <a:t>rivojlanishini</a:t>
            </a:r>
            <a:r>
              <a:rPr lang="en-US" sz="3200" dirty="0" smtClean="0"/>
              <a:t> </a:t>
            </a:r>
            <a:r>
              <a:rPr lang="en-US" sz="3200" dirty="0" err="1" smtClean="0"/>
              <a:t>harakatga</a:t>
            </a:r>
            <a:r>
              <a:rPr lang="en-US" sz="3200" dirty="0" smtClean="0"/>
              <a:t> </a:t>
            </a:r>
            <a:r>
              <a:rPr lang="en-US" sz="3200" dirty="0" err="1" smtClean="0"/>
              <a:t>keltiruvchi</a:t>
            </a:r>
            <a:r>
              <a:rPr lang="en-US" sz="3200" dirty="0" smtClean="0"/>
              <a:t> </a:t>
            </a:r>
            <a:r>
              <a:rPr lang="en-US" sz="3200" dirty="0" err="1" smtClean="0"/>
              <a:t>kuch</a:t>
            </a:r>
            <a:r>
              <a:rPr lang="en-US" sz="3200" dirty="0" smtClean="0"/>
              <a:t> </a:t>
            </a:r>
            <a:r>
              <a:rPr lang="en-US" sz="3200" dirty="0" err="1" smtClean="0"/>
              <a:t>qarama-qarshiliklar</a:t>
            </a:r>
            <a:r>
              <a:rPr lang="en-US" sz="3200" dirty="0" smtClean="0"/>
              <a:t> </a:t>
            </a:r>
            <a:r>
              <a:rPr lang="en-US" sz="3200" dirty="0" err="1" smtClean="0"/>
              <a:t>hisoblanadi</a:t>
            </a:r>
            <a:r>
              <a:rPr lang="en-US" sz="3200" dirty="0" smtClean="0"/>
              <a:t>.</a:t>
            </a:r>
            <a:br>
              <a:rPr lang="en-US" sz="3200" dirty="0" smtClean="0"/>
            </a:br>
            <a:r>
              <a:rPr lang="en-US" sz="3200" dirty="0" smtClean="0"/>
              <a:t>-</a:t>
            </a:r>
            <a:r>
              <a:rPr lang="en-US" sz="3200" b="1" dirty="0" err="1" smtClean="0"/>
              <a:t>Qarama-qarshilik</a:t>
            </a:r>
            <a:endParaRPr lang="ru-RU" sz="3200" b="1" dirty="0"/>
          </a:p>
        </p:txBody>
      </p:sp>
      <p:pic>
        <p:nvPicPr>
          <p:cNvPr id="7170" name="Picture 2" descr="D:\My Documents (Maruf)\UUOOI 2017 LECTURES\LECTURES redit\canstockphoto1408857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71800" y="3789040"/>
            <a:ext cx="5867244" cy="2929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6117035"/>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2636912"/>
            <a:ext cx="8305800" cy="1143000"/>
          </a:xfrm>
        </p:spPr>
        <p:txBody>
          <a:bodyPr>
            <a:noAutofit/>
          </a:bodyPr>
          <a:lstStyle/>
          <a:p>
            <a:r>
              <a:rPr lang="en-US" sz="3200" dirty="0" err="1" smtClean="0"/>
              <a:t>Rivojlanishning</a:t>
            </a:r>
            <a:r>
              <a:rPr lang="en-US" sz="3200" dirty="0" smtClean="0"/>
              <a:t> </a:t>
            </a:r>
            <a:r>
              <a:rPr lang="en-US" sz="3200" dirty="0" err="1" smtClean="0"/>
              <a:t>asosiy</a:t>
            </a:r>
            <a:r>
              <a:rPr lang="en-US" sz="3200" dirty="0" smtClean="0"/>
              <a:t> </a:t>
            </a:r>
            <a:r>
              <a:rPr lang="en-US" sz="3200" dirty="0" err="1" smtClean="0"/>
              <a:t>qonuniyatlariga</a:t>
            </a:r>
            <a:r>
              <a:rPr lang="en-US" sz="3200" dirty="0" smtClean="0"/>
              <a:t> </a:t>
            </a:r>
            <a:r>
              <a:rPr lang="en-US" sz="3200" dirty="0" err="1" smtClean="0"/>
              <a:t>quydagilar</a:t>
            </a:r>
            <a:r>
              <a:rPr lang="en-US" sz="3200" dirty="0" smtClean="0"/>
              <a:t> </a:t>
            </a:r>
            <a:r>
              <a:rPr lang="en-US" sz="3200" dirty="0" err="1" smtClean="0"/>
              <a:t>kiradi</a:t>
            </a:r>
            <a:r>
              <a:rPr lang="en-US" sz="3200" dirty="0" smtClean="0"/>
              <a:t>:</a:t>
            </a:r>
            <a:br>
              <a:rPr lang="en-US" sz="3200" dirty="0" smtClean="0"/>
            </a:br>
            <a:r>
              <a:rPr lang="en-US" sz="3200" dirty="0" smtClean="0"/>
              <a:t>-</a:t>
            </a:r>
            <a:r>
              <a:rPr lang="en-US" sz="3200" dirty="0" err="1" smtClean="0"/>
              <a:t>inson</a:t>
            </a:r>
            <a:r>
              <a:rPr lang="en-US" sz="3200" dirty="0" smtClean="0"/>
              <a:t> </a:t>
            </a:r>
            <a:r>
              <a:rPr lang="en-US" sz="3200" dirty="0" err="1" smtClean="0"/>
              <a:t>rivojlanishi</a:t>
            </a:r>
            <a:r>
              <a:rPr lang="en-US" sz="3200" dirty="0" smtClean="0"/>
              <a:t> </a:t>
            </a:r>
            <a:r>
              <a:rPr lang="en-US" sz="3200" dirty="0" err="1" smtClean="0"/>
              <a:t>ichki</a:t>
            </a:r>
            <a:r>
              <a:rPr lang="en-US" sz="3200" dirty="0" smtClean="0"/>
              <a:t> </a:t>
            </a:r>
            <a:r>
              <a:rPr lang="en-US" sz="3200" dirty="0" err="1" smtClean="0"/>
              <a:t>va</a:t>
            </a:r>
            <a:r>
              <a:rPr lang="en-US" sz="3200" dirty="0" smtClean="0"/>
              <a:t> </a:t>
            </a:r>
            <a:r>
              <a:rPr lang="en-US" sz="3200" dirty="0" err="1" smtClean="0"/>
              <a:t>tashqi</a:t>
            </a:r>
            <a:r>
              <a:rPr lang="en-US" sz="3200" dirty="0" smtClean="0"/>
              <a:t> </a:t>
            </a:r>
            <a:r>
              <a:rPr lang="en-US" sz="3200" dirty="0" err="1" smtClean="0"/>
              <a:t>sharoitlarini</a:t>
            </a:r>
            <a:r>
              <a:rPr lang="en-US" sz="3200" dirty="0" smtClean="0"/>
              <a:t> </a:t>
            </a:r>
            <a:r>
              <a:rPr lang="en-US" sz="3200" dirty="0" err="1" smtClean="0"/>
              <a:t>muvozanatlashtiradi</a:t>
            </a:r>
            <a:r>
              <a:rPr lang="en-US" sz="3200" dirty="0" smtClean="0"/>
              <a:t>;</a:t>
            </a:r>
            <a:br>
              <a:rPr lang="en-US" sz="3200" dirty="0" smtClean="0"/>
            </a:br>
            <a:r>
              <a:rPr lang="en-US" sz="3200" dirty="0" smtClean="0"/>
              <a:t>-</a:t>
            </a:r>
            <a:r>
              <a:rPr lang="en-US" sz="3200" dirty="0" err="1" smtClean="0"/>
              <a:t>insonni</a:t>
            </a:r>
            <a:r>
              <a:rPr lang="en-US" sz="3200" dirty="0" smtClean="0"/>
              <a:t> </a:t>
            </a:r>
            <a:r>
              <a:rPr lang="en-US" sz="3200" dirty="0" err="1" smtClean="0"/>
              <a:t>rivojlanishi</a:t>
            </a:r>
            <a:r>
              <a:rPr lang="en-US" sz="3200" dirty="0" smtClean="0"/>
              <a:t> </a:t>
            </a:r>
            <a:r>
              <a:rPr lang="en-US" sz="3200" dirty="0" err="1" smtClean="0"/>
              <a:t>o’z-oz’ini</a:t>
            </a:r>
            <a:r>
              <a:rPr lang="en-US" sz="3200" dirty="0" smtClean="0"/>
              <a:t> </a:t>
            </a:r>
            <a:r>
              <a:rPr lang="en-US" sz="3200" dirty="0" err="1" smtClean="0"/>
              <a:t>shakllantirishga</a:t>
            </a:r>
            <a:r>
              <a:rPr lang="en-US" sz="3200" dirty="0" smtClean="0"/>
              <a:t> </a:t>
            </a:r>
            <a:r>
              <a:rPr lang="en-US" sz="3200" dirty="0" err="1" smtClean="0"/>
              <a:t>yo’naltirilgan</a:t>
            </a:r>
            <a:r>
              <a:rPr lang="en-US" sz="3200" dirty="0" smtClean="0"/>
              <a:t> </a:t>
            </a:r>
            <a:r>
              <a:rPr lang="en-US" sz="3200" dirty="0" err="1" smtClean="0"/>
              <a:t>o’z</a:t>
            </a:r>
            <a:r>
              <a:rPr lang="en-US" sz="3200" dirty="0" smtClean="0"/>
              <a:t> </a:t>
            </a:r>
            <a:r>
              <a:rPr lang="en-US" sz="3200" dirty="0" err="1" smtClean="0"/>
              <a:t>faolligi</a:t>
            </a:r>
            <a:r>
              <a:rPr lang="en-US" sz="3200" dirty="0" smtClean="0"/>
              <a:t> </a:t>
            </a:r>
            <a:r>
              <a:rPr lang="en-US" sz="3200" dirty="0" err="1" smtClean="0"/>
              <a:t>natijasida</a:t>
            </a:r>
            <a:r>
              <a:rPr lang="en-US" sz="3200" dirty="0" smtClean="0"/>
              <a:t> </a:t>
            </a:r>
            <a:r>
              <a:rPr lang="en-US" sz="3200" dirty="0" err="1" smtClean="0"/>
              <a:t>amalga</a:t>
            </a:r>
            <a:r>
              <a:rPr lang="en-US" sz="3200" dirty="0" smtClean="0"/>
              <a:t> </a:t>
            </a:r>
            <a:r>
              <a:rPr lang="en-US" sz="3200" dirty="0" err="1" smtClean="0"/>
              <a:t>oshadi</a:t>
            </a:r>
            <a:r>
              <a:rPr lang="en-US" sz="3200" dirty="0" smtClean="0"/>
              <a:t>;</a:t>
            </a:r>
            <a:endParaRPr lang="ru-RU" sz="3200" dirty="0"/>
          </a:p>
        </p:txBody>
      </p:sp>
      <p:pic>
        <p:nvPicPr>
          <p:cNvPr id="8194" name="Picture 2" descr="D:\My Documents (Maruf)\UUOOI 2017 LECTURES\LECTURES redit\developmen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3861048"/>
            <a:ext cx="4960391" cy="25974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15553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204864"/>
            <a:ext cx="8305800" cy="1143000"/>
          </a:xfrm>
        </p:spPr>
        <p:txBody>
          <a:bodyPr>
            <a:noAutofit/>
          </a:bodyPr>
          <a:lstStyle/>
          <a:p>
            <a:r>
              <a:rPr lang="en-US" sz="3200" b="1" dirty="0" smtClean="0"/>
              <a:t>3. </a:t>
            </a:r>
            <a:r>
              <a:rPr lang="en-US" sz="3200" b="1" dirty="0" err="1" smtClean="0"/>
              <a:t>Shaxsni</a:t>
            </a:r>
            <a:r>
              <a:rPr lang="en-US" sz="3200" b="1" dirty="0" smtClean="0"/>
              <a:t> </a:t>
            </a:r>
            <a:r>
              <a:rPr lang="en-US" sz="3200" b="1" dirty="0" err="1" smtClean="0"/>
              <a:t>shakllanishiga</a:t>
            </a:r>
            <a:r>
              <a:rPr lang="en-US" sz="3200" b="1" dirty="0" smtClean="0"/>
              <a:t> </a:t>
            </a:r>
            <a:r>
              <a:rPr lang="en-US" sz="3200" b="1" dirty="0" err="1" smtClean="0"/>
              <a:t>ta’sir</a:t>
            </a:r>
            <a:r>
              <a:rPr lang="en-US" sz="3200" b="1" dirty="0" smtClean="0"/>
              <a:t> </a:t>
            </a:r>
            <a:r>
              <a:rPr lang="en-US" sz="3200" b="1" dirty="0" err="1" smtClean="0"/>
              <a:t>etuvchi</a:t>
            </a:r>
            <a:r>
              <a:rPr lang="en-US" sz="3200" b="1" dirty="0" smtClean="0"/>
              <a:t> </a:t>
            </a:r>
            <a:r>
              <a:rPr lang="en-US" sz="3200" b="1" dirty="0" err="1" smtClean="0"/>
              <a:t>omillar</a:t>
            </a:r>
            <a:r>
              <a:rPr lang="en-US" sz="3200" b="1" dirty="0" smtClean="0"/>
              <a:t/>
            </a:r>
            <a:br>
              <a:rPr lang="en-US" sz="3200" b="1" dirty="0" smtClean="0"/>
            </a:br>
            <a:r>
              <a:rPr lang="en-US" sz="3200" b="1" dirty="0"/>
              <a:t/>
            </a:r>
            <a:br>
              <a:rPr lang="en-US" sz="3200" b="1" dirty="0"/>
            </a:br>
            <a:r>
              <a:rPr lang="en-US" sz="3200" b="1" dirty="0" err="1" smtClean="0"/>
              <a:t>Omil</a:t>
            </a:r>
            <a:r>
              <a:rPr lang="en-US" sz="3200" b="1" dirty="0" smtClean="0"/>
              <a:t/>
            </a:r>
            <a:br>
              <a:rPr lang="en-US" sz="3200" b="1" dirty="0" smtClean="0"/>
            </a:br>
            <a:r>
              <a:rPr lang="en-US" sz="3200" dirty="0" err="1" smtClean="0"/>
              <a:t>Muhit</a:t>
            </a:r>
            <a:r>
              <a:rPr lang="en-US" sz="3200" dirty="0" smtClean="0"/>
              <a:t> </a:t>
            </a:r>
            <a:r>
              <a:rPr lang="en-US" sz="3200" dirty="0" err="1" smtClean="0"/>
              <a:t>va</a:t>
            </a:r>
            <a:r>
              <a:rPr lang="en-US" sz="3200" dirty="0" smtClean="0"/>
              <a:t> </a:t>
            </a:r>
            <a:r>
              <a:rPr lang="en-US" sz="3200" dirty="0" err="1" smtClean="0"/>
              <a:t>tarbiya</a:t>
            </a:r>
            <a:r>
              <a:rPr lang="en-US" sz="3200" dirty="0"/>
              <a:t> </a:t>
            </a:r>
            <a:r>
              <a:rPr lang="en-US" sz="3200" dirty="0" smtClean="0"/>
              <a:t>– </a:t>
            </a:r>
            <a:r>
              <a:rPr lang="en-US" sz="3200" dirty="0" err="1" smtClean="0"/>
              <a:t>bu</a:t>
            </a:r>
            <a:r>
              <a:rPr lang="en-US" sz="3200" dirty="0" smtClean="0"/>
              <a:t> </a:t>
            </a:r>
            <a:r>
              <a:rPr lang="en-US" sz="3200" dirty="0" err="1" smtClean="0"/>
              <a:t>ijtimoiy</a:t>
            </a:r>
            <a:r>
              <a:rPr lang="en-US" sz="3200" dirty="0" smtClean="0"/>
              <a:t> </a:t>
            </a:r>
            <a:r>
              <a:rPr lang="en-US" sz="3200" dirty="0" err="1" smtClean="0"/>
              <a:t>omillar</a:t>
            </a:r>
            <a:r>
              <a:rPr lang="en-US" sz="3200" dirty="0" smtClean="0"/>
              <a:t>, </a:t>
            </a:r>
            <a:r>
              <a:rPr lang="en-US" sz="3200" dirty="0" err="1" smtClean="0"/>
              <a:t>irsiyat</a:t>
            </a:r>
            <a:r>
              <a:rPr lang="en-US" sz="3200" dirty="0" smtClean="0"/>
              <a:t> – </a:t>
            </a:r>
            <a:r>
              <a:rPr lang="en-US" sz="3200" dirty="0" err="1" smtClean="0"/>
              <a:t>esa</a:t>
            </a:r>
            <a:r>
              <a:rPr lang="en-US" sz="3200" dirty="0" smtClean="0"/>
              <a:t> </a:t>
            </a:r>
            <a:r>
              <a:rPr lang="en-US" sz="3200" dirty="0" err="1" smtClean="0"/>
              <a:t>biologik</a:t>
            </a:r>
            <a:r>
              <a:rPr lang="en-US" sz="3200" dirty="0" smtClean="0"/>
              <a:t> </a:t>
            </a:r>
            <a:r>
              <a:rPr lang="en-US" sz="3200" dirty="0" err="1" smtClean="0"/>
              <a:t>omil</a:t>
            </a:r>
            <a:r>
              <a:rPr lang="en-US" sz="3200" dirty="0" smtClean="0"/>
              <a:t> </a:t>
            </a:r>
            <a:r>
              <a:rPr lang="en-US" sz="3200" dirty="0" err="1" smtClean="0"/>
              <a:t>hisoblanadi</a:t>
            </a:r>
            <a:r>
              <a:rPr lang="en-US" sz="3200" b="1" dirty="0" smtClean="0"/>
              <a:t>.</a:t>
            </a:r>
            <a:endParaRPr lang="ru-RU" sz="3200" b="1" dirty="0"/>
          </a:p>
        </p:txBody>
      </p:sp>
      <p:pic>
        <p:nvPicPr>
          <p:cNvPr id="9218" name="Picture 2" descr="D:\My Documents (Maruf)\UUOOI 2017 LECTURES\LECTURES redit\Philosophy5carose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3717031"/>
            <a:ext cx="5680310" cy="28401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31111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1700808"/>
            <a:ext cx="8305800" cy="1143000"/>
          </a:xfrm>
        </p:spPr>
        <p:txBody>
          <a:bodyPr>
            <a:noAutofit/>
          </a:bodyPr>
          <a:lstStyle/>
          <a:p>
            <a:r>
              <a:rPr lang="en-US" sz="3200" dirty="0" err="1" smtClean="0"/>
              <a:t>A.Q.Sh</a:t>
            </a:r>
            <a:r>
              <a:rPr lang="en-US" sz="3200" dirty="0" smtClean="0"/>
              <a:t> </a:t>
            </a:r>
            <a:r>
              <a:rPr lang="en-US" sz="3200" dirty="0" err="1" smtClean="0"/>
              <a:t>pedagog</a:t>
            </a:r>
            <a:r>
              <a:rPr lang="en-US" sz="3200" dirty="0" smtClean="0"/>
              <a:t> </a:t>
            </a:r>
            <a:r>
              <a:rPr lang="en-US" sz="3200" dirty="0" err="1" smtClean="0"/>
              <a:t>va</a:t>
            </a:r>
            <a:r>
              <a:rPr lang="en-US" sz="3200" dirty="0" smtClean="0"/>
              <a:t> </a:t>
            </a:r>
            <a:r>
              <a:rPr lang="en-US" sz="3200" dirty="0" err="1" smtClean="0"/>
              <a:t>psixologlari</a:t>
            </a:r>
            <a:r>
              <a:rPr lang="en-US" sz="3200" dirty="0" smtClean="0"/>
              <a:t> </a:t>
            </a:r>
            <a:r>
              <a:rPr lang="en-US" sz="3200" dirty="0" err="1" smtClean="0"/>
              <a:t>E.Torndayk</a:t>
            </a:r>
            <a:r>
              <a:rPr lang="en-US" sz="3200" dirty="0" smtClean="0"/>
              <a:t>, </a:t>
            </a:r>
            <a:r>
              <a:rPr lang="en-US" sz="3200" dirty="0" err="1" smtClean="0"/>
              <a:t>D,Dyui</a:t>
            </a:r>
            <a:r>
              <a:rPr lang="en-US" sz="3200" dirty="0" smtClean="0"/>
              <a:t>, </a:t>
            </a:r>
            <a:r>
              <a:rPr lang="en-US" sz="3200" dirty="0" err="1" smtClean="0"/>
              <a:t>A.Kobslarning</a:t>
            </a:r>
            <a:r>
              <a:rPr lang="en-US" sz="3200" dirty="0" smtClean="0"/>
              <a:t> </a:t>
            </a:r>
            <a:r>
              <a:rPr lang="en-US" sz="3200" dirty="0" err="1" smtClean="0"/>
              <a:t>ta’kidlashicha</a:t>
            </a:r>
            <a:r>
              <a:rPr lang="en-US" sz="3200" dirty="0" smtClean="0"/>
              <a:t> </a:t>
            </a:r>
            <a:r>
              <a:rPr lang="en-US" sz="3200" dirty="0" err="1" smtClean="0"/>
              <a:t>inson</a:t>
            </a:r>
            <a:r>
              <a:rPr lang="en-US" sz="3200" dirty="0" smtClean="0"/>
              <a:t> </a:t>
            </a:r>
            <a:r>
              <a:rPr lang="en-US" sz="3200" dirty="0" err="1" smtClean="0"/>
              <a:t>ongini</a:t>
            </a:r>
            <a:r>
              <a:rPr lang="en-US" sz="3200" dirty="0" smtClean="0"/>
              <a:t>, </a:t>
            </a:r>
            <a:r>
              <a:rPr lang="en-US" sz="3200" dirty="0" err="1" smtClean="0"/>
              <a:t>qobiliyatini</a:t>
            </a:r>
            <a:r>
              <a:rPr lang="en-US" sz="3200" dirty="0" smtClean="0"/>
              <a:t>, </a:t>
            </a:r>
            <a:r>
              <a:rPr lang="en-US" sz="3200" dirty="0" err="1" smtClean="0"/>
              <a:t>qiziqish</a:t>
            </a:r>
            <a:r>
              <a:rPr lang="en-US" sz="3200" dirty="0" smtClean="0"/>
              <a:t> </a:t>
            </a:r>
            <a:r>
              <a:rPr lang="en-US" sz="3200" dirty="0" err="1" smtClean="0"/>
              <a:t>va</a:t>
            </a:r>
            <a:r>
              <a:rPr lang="en-US" sz="3200" dirty="0" smtClean="0"/>
              <a:t> </a:t>
            </a:r>
            <a:r>
              <a:rPr lang="en-US" sz="3200" dirty="0" err="1" smtClean="0"/>
              <a:t>ehtiyojlarini</a:t>
            </a:r>
            <a:r>
              <a:rPr lang="en-US" sz="3200" dirty="0" smtClean="0"/>
              <a:t> </a:t>
            </a:r>
            <a:r>
              <a:rPr lang="en-US" sz="3200" dirty="0" err="1" smtClean="0"/>
              <a:t>irsiyat</a:t>
            </a:r>
            <a:r>
              <a:rPr lang="en-US" sz="3200" dirty="0" smtClean="0"/>
              <a:t> </a:t>
            </a:r>
            <a:r>
              <a:rPr lang="en-US" sz="3200" dirty="0" err="1" smtClean="0"/>
              <a:t>aniqlaydi</a:t>
            </a:r>
            <a:r>
              <a:rPr lang="en-US" sz="3200" dirty="0" smtClean="0"/>
              <a:t>.</a:t>
            </a:r>
            <a:endParaRPr lang="ru-RU" sz="3200" dirty="0"/>
          </a:p>
        </p:txBody>
      </p:sp>
      <p:pic>
        <p:nvPicPr>
          <p:cNvPr id="10242" name="Picture 2" descr="D:\My Documents (Maruf)\UUOOI 2017 LECTURES\LECTURES redit\dyui_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154259"/>
            <a:ext cx="2520280" cy="3252959"/>
          </a:xfrm>
          <a:prstGeom prst="rect">
            <a:avLst/>
          </a:prstGeom>
          <a:noFill/>
          <a:extLst>
            <a:ext uri="{909E8E84-426E-40DD-AFC4-6F175D3DCCD1}">
              <a14:hiddenFill xmlns:a14="http://schemas.microsoft.com/office/drawing/2010/main">
                <a:solidFill>
                  <a:srgbClr val="FFFFFF"/>
                </a:solidFill>
              </a14:hiddenFill>
            </a:ext>
          </a:extLst>
        </p:spPr>
      </p:pic>
      <p:pic>
        <p:nvPicPr>
          <p:cNvPr id="10243" name="Picture 3" descr="D:\My Documents (Maruf)\UUOOI 2017 LECTURES\LECTURES redit\torndayk.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3085399"/>
            <a:ext cx="2751277" cy="3321819"/>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D:\My Documents (Maruf)\UUOOI 2017 LECTURES\LECTURES redit\genetic-adam.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75756" y="2582772"/>
            <a:ext cx="4284663" cy="4075450"/>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7236296" y="6407218"/>
            <a:ext cx="1316642" cy="369332"/>
          </a:xfrm>
          <a:prstGeom prst="rect">
            <a:avLst/>
          </a:prstGeom>
        </p:spPr>
        <p:txBody>
          <a:bodyPr wrap="none">
            <a:spAutoFit/>
          </a:bodyPr>
          <a:lstStyle/>
          <a:p>
            <a:r>
              <a:rPr lang="en-US" dirty="0" err="1"/>
              <a:t>E.Torndayk</a:t>
            </a:r>
            <a:endParaRPr lang="ru-RU" dirty="0"/>
          </a:p>
        </p:txBody>
      </p:sp>
      <p:sp>
        <p:nvSpPr>
          <p:cNvPr id="4" name="Прямоугольник 3"/>
          <p:cNvSpPr/>
          <p:nvPr/>
        </p:nvSpPr>
        <p:spPr>
          <a:xfrm>
            <a:off x="755576" y="6407218"/>
            <a:ext cx="884473" cy="369332"/>
          </a:xfrm>
          <a:prstGeom prst="rect">
            <a:avLst/>
          </a:prstGeom>
        </p:spPr>
        <p:txBody>
          <a:bodyPr wrap="none">
            <a:spAutoFit/>
          </a:bodyPr>
          <a:lstStyle/>
          <a:p>
            <a:r>
              <a:rPr lang="en-US" dirty="0" err="1"/>
              <a:t>D,Dyui</a:t>
            </a:r>
            <a:endParaRPr lang="ru-RU" dirty="0"/>
          </a:p>
        </p:txBody>
      </p:sp>
    </p:spTree>
    <p:extLst>
      <p:ext uri="{BB962C8B-B14F-4D97-AF65-F5344CB8AC3E}">
        <p14:creationId xmlns:p14="http://schemas.microsoft.com/office/powerpoint/2010/main" val="10483288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196752"/>
            <a:ext cx="8305800" cy="1143000"/>
          </a:xfrm>
        </p:spPr>
        <p:txBody>
          <a:bodyPr>
            <a:noAutofit/>
          </a:bodyPr>
          <a:lstStyle/>
          <a:p>
            <a:r>
              <a:rPr lang="en-US" sz="3200" dirty="0" err="1" smtClean="0"/>
              <a:t>D.Lokk</a:t>
            </a:r>
            <a:r>
              <a:rPr lang="en-US" sz="3200" dirty="0" smtClean="0"/>
              <a:t>, </a:t>
            </a:r>
            <a:r>
              <a:rPr lang="en-US" sz="3200" dirty="0" err="1" smtClean="0"/>
              <a:t>J.J.Russoning</a:t>
            </a:r>
            <a:r>
              <a:rPr lang="en-US" sz="3200" dirty="0" smtClean="0"/>
              <a:t> </a:t>
            </a:r>
            <a:r>
              <a:rPr lang="en-US" sz="3200" dirty="0" err="1" smtClean="0"/>
              <a:t>ta’kidlashicha</a:t>
            </a:r>
            <a:r>
              <a:rPr lang="en-US" sz="3200" dirty="0" smtClean="0"/>
              <a:t>, </a:t>
            </a:r>
            <a:r>
              <a:rPr lang="en-US" sz="3200" dirty="0" err="1" smtClean="0"/>
              <a:t>insonni</a:t>
            </a:r>
            <a:r>
              <a:rPr lang="en-US" sz="3200" dirty="0" smtClean="0"/>
              <a:t> </a:t>
            </a:r>
            <a:r>
              <a:rPr lang="en-US" sz="3200" dirty="0" err="1" smtClean="0"/>
              <a:t>rivojlanishiga</a:t>
            </a:r>
            <a:r>
              <a:rPr lang="en-US" sz="3200" dirty="0" smtClean="0"/>
              <a:t> </a:t>
            </a:r>
            <a:r>
              <a:rPr lang="en-US" sz="3200" dirty="0" err="1" smtClean="0"/>
              <a:t>muhit</a:t>
            </a:r>
            <a:r>
              <a:rPr lang="en-US" sz="3200" dirty="0" smtClean="0"/>
              <a:t> </a:t>
            </a:r>
            <a:r>
              <a:rPr lang="en-US" sz="3200" dirty="0" err="1" smtClean="0"/>
              <a:t>va</a:t>
            </a:r>
            <a:r>
              <a:rPr lang="en-US" sz="3200" dirty="0" smtClean="0"/>
              <a:t> </a:t>
            </a:r>
            <a:r>
              <a:rPr lang="en-US" sz="3200" dirty="0" err="1" smtClean="0"/>
              <a:t>tarbiya</a:t>
            </a:r>
            <a:r>
              <a:rPr lang="en-US" sz="3200" dirty="0" smtClean="0"/>
              <a:t> </a:t>
            </a:r>
            <a:r>
              <a:rPr lang="en-US" sz="3200" dirty="0" err="1" smtClean="0"/>
              <a:t>ta’sir</a:t>
            </a:r>
            <a:r>
              <a:rPr lang="en-US" sz="3200" dirty="0" smtClean="0"/>
              <a:t> </a:t>
            </a:r>
            <a:r>
              <a:rPr lang="en-US" sz="3200" dirty="0" err="1" smtClean="0"/>
              <a:t>qiladi</a:t>
            </a:r>
            <a:r>
              <a:rPr lang="en-US" sz="3200" dirty="0" smtClean="0"/>
              <a:t>. </a:t>
            </a:r>
            <a:r>
              <a:rPr lang="en-US" sz="3200" dirty="0" err="1" smtClean="0"/>
              <a:t>Ular</a:t>
            </a:r>
            <a:r>
              <a:rPr lang="en-US" sz="3200" dirty="0" smtClean="0"/>
              <a:t> </a:t>
            </a:r>
            <a:r>
              <a:rPr lang="en-US" sz="3200" dirty="0" err="1" smtClean="0"/>
              <a:t>tug’ilgan</a:t>
            </a:r>
            <a:r>
              <a:rPr lang="en-US" sz="3200" dirty="0" smtClean="0"/>
              <a:t> </a:t>
            </a:r>
            <a:r>
              <a:rPr lang="en-US" sz="3200" dirty="0" err="1" smtClean="0"/>
              <a:t>bolani</a:t>
            </a:r>
            <a:r>
              <a:rPr lang="en-US" sz="3200" dirty="0" smtClean="0"/>
              <a:t> </a:t>
            </a:r>
            <a:r>
              <a:rPr lang="en-US" sz="3200" dirty="0" err="1" smtClean="0"/>
              <a:t>toza</a:t>
            </a:r>
            <a:r>
              <a:rPr lang="en-US" sz="3200" dirty="0" smtClean="0"/>
              <a:t> </a:t>
            </a:r>
            <a:r>
              <a:rPr lang="en-US" sz="3200" dirty="0" err="1" smtClean="0"/>
              <a:t>doskaga</a:t>
            </a:r>
            <a:r>
              <a:rPr lang="en-US" sz="3200" dirty="0" smtClean="0"/>
              <a:t> </a:t>
            </a:r>
            <a:r>
              <a:rPr lang="en-US" sz="3200" dirty="0" err="1" smtClean="0"/>
              <a:t>qiyoslaydilar</a:t>
            </a:r>
            <a:r>
              <a:rPr lang="en-US" sz="3200" dirty="0" smtClean="0"/>
              <a:t>.</a:t>
            </a:r>
            <a:endParaRPr lang="ru-RU" sz="3200" dirty="0"/>
          </a:p>
        </p:txBody>
      </p:sp>
      <p:pic>
        <p:nvPicPr>
          <p:cNvPr id="11266" name="Picture 2" descr="D:\My Documents (Maruf)\UUOOI 2017 LECTURES\LECTURES redit\Lokk.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2636912"/>
            <a:ext cx="2736304" cy="3703269"/>
          </a:xfrm>
          <a:prstGeom prst="rect">
            <a:avLst/>
          </a:prstGeom>
          <a:noFill/>
          <a:extLst>
            <a:ext uri="{909E8E84-426E-40DD-AFC4-6F175D3DCCD1}">
              <a14:hiddenFill xmlns:a14="http://schemas.microsoft.com/office/drawing/2010/main">
                <a:solidFill>
                  <a:srgbClr val="FFFFFF"/>
                </a:solidFill>
              </a14:hiddenFill>
            </a:ext>
          </a:extLst>
        </p:spPr>
      </p:pic>
      <p:pic>
        <p:nvPicPr>
          <p:cNvPr id="11267" name="Picture 3" descr="D:\My Documents (Maruf)\UUOOI 2017 LECTURES\LECTURES redit\Russ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4048" y="2577029"/>
            <a:ext cx="2952328" cy="3823034"/>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454439" y="6430142"/>
            <a:ext cx="906530" cy="369332"/>
          </a:xfrm>
          <a:prstGeom prst="rect">
            <a:avLst/>
          </a:prstGeom>
        </p:spPr>
        <p:txBody>
          <a:bodyPr wrap="none">
            <a:spAutoFit/>
          </a:bodyPr>
          <a:lstStyle/>
          <a:p>
            <a:r>
              <a:rPr lang="en-US" dirty="0" err="1"/>
              <a:t>D.Lokk</a:t>
            </a:r>
            <a:endParaRPr lang="ru-RU" dirty="0"/>
          </a:p>
        </p:txBody>
      </p:sp>
      <p:sp>
        <p:nvSpPr>
          <p:cNvPr id="4" name="Прямоугольник 3"/>
          <p:cNvSpPr/>
          <p:nvPr/>
        </p:nvSpPr>
        <p:spPr>
          <a:xfrm>
            <a:off x="5969623" y="6430142"/>
            <a:ext cx="1021177" cy="369332"/>
          </a:xfrm>
          <a:prstGeom prst="rect">
            <a:avLst/>
          </a:prstGeom>
        </p:spPr>
        <p:txBody>
          <a:bodyPr wrap="none">
            <a:spAutoFit/>
          </a:bodyPr>
          <a:lstStyle/>
          <a:p>
            <a:r>
              <a:rPr lang="en-US" dirty="0" err="1"/>
              <a:t>J.J.Russo</a:t>
            </a:r>
            <a:endParaRPr lang="ru-RU" dirty="0"/>
          </a:p>
        </p:txBody>
      </p:sp>
    </p:spTree>
    <p:extLst>
      <p:ext uri="{BB962C8B-B14F-4D97-AF65-F5344CB8AC3E}">
        <p14:creationId xmlns:p14="http://schemas.microsoft.com/office/powerpoint/2010/main" val="2480266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628800"/>
            <a:ext cx="8305800" cy="1143000"/>
          </a:xfrm>
        </p:spPr>
        <p:txBody>
          <a:bodyPr>
            <a:noAutofit/>
          </a:bodyPr>
          <a:lstStyle/>
          <a:p>
            <a:r>
              <a:rPr lang="en-US" sz="3200" dirty="0" smtClean="0"/>
              <a:t>K.D. </a:t>
            </a:r>
            <a:r>
              <a:rPr lang="en-US" sz="3200" dirty="0" err="1" smtClean="0"/>
              <a:t>Ushinskiy</a:t>
            </a:r>
            <a:r>
              <a:rPr lang="en-US" sz="3200" dirty="0" smtClean="0"/>
              <a:t> </a:t>
            </a:r>
            <a:r>
              <a:rPr lang="en-US" sz="3200" dirty="0" err="1" smtClean="0"/>
              <a:t>fikricha</a:t>
            </a:r>
            <a:r>
              <a:rPr lang="en-US" sz="3200" dirty="0" smtClean="0"/>
              <a:t>, </a:t>
            </a:r>
            <a:r>
              <a:rPr lang="en-US" sz="3200" dirty="0" err="1" smtClean="0"/>
              <a:t>insonda</a:t>
            </a:r>
            <a:r>
              <a:rPr lang="en-US" sz="3200" dirty="0" smtClean="0"/>
              <a:t> </a:t>
            </a:r>
            <a:r>
              <a:rPr lang="en-US" sz="3200" dirty="0" err="1" smtClean="0"/>
              <a:t>shaxsiy</a:t>
            </a:r>
            <a:r>
              <a:rPr lang="en-US" sz="3200" dirty="0" smtClean="0"/>
              <a:t> </a:t>
            </a:r>
            <a:r>
              <a:rPr lang="en-US" sz="3200" dirty="0" err="1" smtClean="0"/>
              <a:t>sifatlarni</a:t>
            </a:r>
            <a:r>
              <a:rPr lang="en-US" sz="3200" dirty="0" smtClean="0"/>
              <a:t> </a:t>
            </a:r>
            <a:r>
              <a:rPr lang="en-US" sz="3200" dirty="0" err="1" smtClean="0"/>
              <a:t>shakllanishi</a:t>
            </a:r>
            <a:r>
              <a:rPr lang="en-US" sz="3200" dirty="0" smtClean="0"/>
              <a:t> </a:t>
            </a:r>
            <a:r>
              <a:rPr lang="en-US" sz="3200" dirty="0" err="1" smtClean="0"/>
              <a:t>faqatgina</a:t>
            </a:r>
            <a:r>
              <a:rPr lang="en-US" sz="3200" dirty="0" smtClean="0"/>
              <a:t> </a:t>
            </a:r>
            <a:r>
              <a:rPr lang="en-US" sz="3200" dirty="0" err="1" smtClean="0"/>
              <a:t>irsiyatni</a:t>
            </a:r>
            <a:r>
              <a:rPr lang="en-US" sz="3200" dirty="0"/>
              <a:t>,</a:t>
            </a:r>
            <a:r>
              <a:rPr lang="en-US" sz="3200" dirty="0" smtClean="0"/>
              <a:t> </a:t>
            </a:r>
            <a:r>
              <a:rPr lang="en-US" sz="3200" dirty="0" err="1" smtClean="0"/>
              <a:t>muhit-tarbiya</a:t>
            </a:r>
            <a:r>
              <a:rPr lang="en-US" sz="3200" dirty="0" smtClean="0"/>
              <a:t> </a:t>
            </a:r>
            <a:r>
              <a:rPr lang="en-US" sz="3200" dirty="0" err="1" smtClean="0"/>
              <a:t>ta’sirida</a:t>
            </a:r>
            <a:r>
              <a:rPr lang="en-US" sz="3200" dirty="0" smtClean="0"/>
              <a:t> </a:t>
            </a:r>
            <a:r>
              <a:rPr lang="en-US" sz="3200" dirty="0" err="1" smtClean="0"/>
              <a:t>emas</a:t>
            </a:r>
            <a:r>
              <a:rPr lang="en-US" sz="3200" dirty="0" smtClean="0"/>
              <a:t> </a:t>
            </a:r>
            <a:r>
              <a:rPr lang="en-US" sz="3200" dirty="0" err="1" smtClean="0"/>
              <a:t>balki</a:t>
            </a:r>
            <a:r>
              <a:rPr lang="en-US" sz="3200" dirty="0" smtClean="0"/>
              <a:t> </a:t>
            </a:r>
            <a:r>
              <a:rPr lang="en-US" sz="3200" dirty="0" err="1" smtClean="0"/>
              <a:t>shaxsiy</a:t>
            </a:r>
            <a:r>
              <a:rPr lang="en-US" sz="3200" dirty="0" smtClean="0"/>
              <a:t> </a:t>
            </a:r>
            <a:r>
              <a:rPr lang="en-US" sz="3200" dirty="0" err="1" smtClean="0"/>
              <a:t>faoliyat</a:t>
            </a:r>
            <a:r>
              <a:rPr lang="en-US" sz="3200" dirty="0" smtClean="0"/>
              <a:t> </a:t>
            </a:r>
            <a:r>
              <a:rPr lang="en-US" sz="3200" dirty="0" err="1" smtClean="0"/>
              <a:t>natijasida</a:t>
            </a:r>
            <a:r>
              <a:rPr lang="en-US" sz="3200" dirty="0" smtClean="0"/>
              <a:t> ham </a:t>
            </a:r>
            <a:r>
              <a:rPr lang="en-US" sz="3200" dirty="0" err="1" smtClean="0"/>
              <a:t>rivojlanadi</a:t>
            </a:r>
            <a:r>
              <a:rPr lang="en-US" sz="3200" dirty="0" smtClean="0"/>
              <a:t>.</a:t>
            </a:r>
            <a:endParaRPr lang="ru-RU" sz="3200" dirty="0"/>
          </a:p>
        </p:txBody>
      </p:sp>
      <p:pic>
        <p:nvPicPr>
          <p:cNvPr id="12290" name="Picture 2" descr="D:\My Documents (Maruf)\UUOOI 2017 LECTURES\LECTURES redit\ushinsk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37225" y="2379043"/>
            <a:ext cx="3000375" cy="4400550"/>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7164288" y="6309320"/>
            <a:ext cx="1708866" cy="369332"/>
          </a:xfrm>
          <a:prstGeom prst="rect">
            <a:avLst/>
          </a:prstGeom>
        </p:spPr>
        <p:txBody>
          <a:bodyPr wrap="none">
            <a:spAutoFit/>
          </a:bodyPr>
          <a:lstStyle/>
          <a:p>
            <a:r>
              <a:rPr lang="en-US" dirty="0"/>
              <a:t>K.D. </a:t>
            </a:r>
            <a:r>
              <a:rPr lang="en-US" dirty="0" err="1"/>
              <a:t>Ushinskiy</a:t>
            </a:r>
            <a:r>
              <a:rPr lang="en-US" dirty="0"/>
              <a:t> </a:t>
            </a:r>
            <a:endParaRPr lang="ru-RU" dirty="0"/>
          </a:p>
        </p:txBody>
      </p:sp>
    </p:spTree>
    <p:extLst>
      <p:ext uri="{BB962C8B-B14F-4D97-AF65-F5344CB8AC3E}">
        <p14:creationId xmlns:p14="http://schemas.microsoft.com/office/powerpoint/2010/main" val="579858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060848"/>
            <a:ext cx="8305800" cy="1143000"/>
          </a:xfrm>
        </p:spPr>
        <p:txBody>
          <a:bodyPr>
            <a:noAutofit/>
          </a:bodyPr>
          <a:lstStyle/>
          <a:p>
            <a:r>
              <a:rPr lang="en-US" sz="3200" b="1" dirty="0" err="1" smtClean="0"/>
              <a:t>Irsiyat</a:t>
            </a:r>
            <a:r>
              <a:rPr lang="en-US" sz="3200" dirty="0" smtClean="0"/>
              <a:t/>
            </a:r>
            <a:br>
              <a:rPr lang="en-US" sz="3200" dirty="0" smtClean="0"/>
            </a:br>
            <a:r>
              <a:rPr lang="en-US" sz="3200" dirty="0" err="1" smtClean="0"/>
              <a:t>anatomik-fiziologik</a:t>
            </a:r>
            <a:r>
              <a:rPr lang="en-US" sz="3200" dirty="0" smtClean="0"/>
              <a:t> </a:t>
            </a:r>
            <a:r>
              <a:rPr lang="en-US" sz="3200" dirty="0" err="1" smtClean="0"/>
              <a:t>tuzilma</a:t>
            </a:r>
            <a:r>
              <a:rPr lang="en-US" sz="3200" dirty="0" smtClean="0"/>
              <a:t/>
            </a:r>
            <a:br>
              <a:rPr lang="en-US" sz="3200" dirty="0" smtClean="0"/>
            </a:br>
            <a:r>
              <a:rPr lang="en-US" sz="3200" dirty="0" smtClean="0"/>
              <a:t>-</a:t>
            </a:r>
            <a:r>
              <a:rPr lang="en-US" sz="3200" dirty="0" err="1" smtClean="0"/>
              <a:t>jismoniy</a:t>
            </a:r>
            <a:r>
              <a:rPr lang="en-US" sz="3200" dirty="0" smtClean="0"/>
              <a:t> </a:t>
            </a:r>
            <a:r>
              <a:rPr lang="en-US" sz="3200" dirty="0" err="1" smtClean="0"/>
              <a:t>xususiyatlari</a:t>
            </a:r>
            <a:r>
              <a:rPr lang="en-US" sz="3200" dirty="0" smtClean="0"/>
              <a:t/>
            </a:r>
            <a:br>
              <a:rPr lang="en-US" sz="3200" dirty="0" smtClean="0"/>
            </a:br>
            <a:r>
              <a:rPr lang="en-US" sz="3200" dirty="0" smtClean="0"/>
              <a:t>-</a:t>
            </a:r>
            <a:r>
              <a:rPr lang="en-US" sz="3200" dirty="0" err="1" smtClean="0"/>
              <a:t>asab</a:t>
            </a:r>
            <a:r>
              <a:rPr lang="en-US" sz="3200" dirty="0" smtClean="0"/>
              <a:t> </a:t>
            </a:r>
            <a:r>
              <a:rPr lang="en-US" sz="3200" dirty="0" err="1" smtClean="0"/>
              <a:t>tizimi</a:t>
            </a:r>
            <a:r>
              <a:rPr lang="en-US" sz="3200" dirty="0" smtClean="0"/>
              <a:t> </a:t>
            </a:r>
            <a:r>
              <a:rPr lang="en-US" sz="3200" dirty="0" err="1" smtClean="0"/>
              <a:t>xususiyatlari</a:t>
            </a:r>
            <a:r>
              <a:rPr lang="en-US" sz="3200" dirty="0" smtClean="0"/>
              <a:t/>
            </a:r>
            <a:br>
              <a:rPr lang="en-US" sz="3200" dirty="0" smtClean="0"/>
            </a:br>
            <a:r>
              <a:rPr lang="en-US" sz="3200" dirty="0" smtClean="0"/>
              <a:t>-</a:t>
            </a:r>
            <a:r>
              <a:rPr lang="en-US" sz="3200" dirty="0" err="1" smtClean="0"/>
              <a:t>organizmdagi</a:t>
            </a:r>
            <a:r>
              <a:rPr lang="en-US" sz="3200" dirty="0" smtClean="0"/>
              <a:t> </a:t>
            </a:r>
            <a:r>
              <a:rPr lang="en-US" sz="3200" dirty="0" err="1" smtClean="0"/>
              <a:t>anomal</a:t>
            </a:r>
            <a:r>
              <a:rPr lang="en-US" sz="3200" dirty="0" smtClean="0"/>
              <a:t> </a:t>
            </a:r>
            <a:r>
              <a:rPr lang="en-US" sz="3200" dirty="0" err="1" smtClean="0"/>
              <a:t>rivojlanish</a:t>
            </a:r>
            <a:endParaRPr lang="ru-RU" sz="3200" dirty="0"/>
          </a:p>
        </p:txBody>
      </p:sp>
      <p:pic>
        <p:nvPicPr>
          <p:cNvPr id="13314" name="Picture 2" descr="D:\My Documents (Maruf)\UUOOI 2017 LECTURES\LECTURES redit\Genetics_7-14-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653827"/>
            <a:ext cx="9143999" cy="2916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5944379"/>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3429000"/>
            <a:ext cx="8305800" cy="1143000"/>
          </a:xfrm>
        </p:spPr>
        <p:txBody>
          <a:bodyPr>
            <a:noAutofit/>
          </a:bodyPr>
          <a:lstStyle/>
          <a:p>
            <a:r>
              <a:rPr lang="en-US" sz="2800" dirty="0" smtClean="0"/>
              <a:t>                          </a:t>
            </a:r>
            <a:r>
              <a:rPr lang="en-US" sz="2800" dirty="0" err="1" smtClean="0"/>
              <a:t>Nazorat</a:t>
            </a:r>
            <a:r>
              <a:rPr lang="en-US" sz="2800" dirty="0" smtClean="0"/>
              <a:t> </a:t>
            </a:r>
            <a:r>
              <a:rPr lang="en-US" sz="2800" dirty="0" err="1" smtClean="0"/>
              <a:t>uchun</a:t>
            </a:r>
            <a:r>
              <a:rPr lang="en-US" sz="2800" dirty="0" smtClean="0"/>
              <a:t> </a:t>
            </a:r>
            <a:r>
              <a:rPr lang="en-US" sz="2800" dirty="0" err="1" smtClean="0"/>
              <a:t>savollar</a:t>
            </a:r>
            <a:r>
              <a:rPr lang="en-US" sz="2800" dirty="0" smtClean="0"/>
              <a:t>:</a:t>
            </a:r>
            <a:br>
              <a:rPr lang="en-US" sz="2800" dirty="0" smtClean="0"/>
            </a:br>
            <a:r>
              <a:rPr lang="en-US" sz="2800" dirty="0" smtClean="0"/>
              <a:t/>
            </a:r>
            <a:br>
              <a:rPr lang="en-US" sz="2800" dirty="0" smtClean="0"/>
            </a:br>
            <a:r>
              <a:rPr lang="en-US" sz="2800" dirty="0" smtClean="0"/>
              <a:t>1. </a:t>
            </a:r>
            <a:r>
              <a:rPr lang="en-US" sz="2800" dirty="0" err="1" smtClean="0"/>
              <a:t>Shaxs</a:t>
            </a:r>
            <a:r>
              <a:rPr lang="en-US" sz="2800" dirty="0" smtClean="0"/>
              <a:t> </a:t>
            </a:r>
            <a:r>
              <a:rPr lang="en-US" sz="2800" dirty="0" err="1" smtClean="0"/>
              <a:t>rivojlanishi</a:t>
            </a:r>
            <a:r>
              <a:rPr lang="en-US" sz="2800" dirty="0" smtClean="0"/>
              <a:t> </a:t>
            </a:r>
            <a:r>
              <a:rPr lang="en-US" sz="2800" dirty="0" err="1" smtClean="0"/>
              <a:t>nimani</a:t>
            </a:r>
            <a:r>
              <a:rPr lang="en-US" sz="2800" dirty="0" smtClean="0"/>
              <a:t> </a:t>
            </a:r>
            <a:r>
              <a:rPr lang="en-US" sz="2800" dirty="0" err="1" smtClean="0"/>
              <a:t>anglatadi</a:t>
            </a:r>
            <a:r>
              <a:rPr lang="en-US" sz="2800" dirty="0" smtClean="0"/>
              <a:t>?</a:t>
            </a:r>
            <a:br>
              <a:rPr lang="en-US" sz="2800" dirty="0" smtClean="0"/>
            </a:br>
            <a:r>
              <a:rPr lang="en-US" sz="2800" dirty="0" smtClean="0"/>
              <a:t>2. </a:t>
            </a:r>
            <a:r>
              <a:rPr lang="en-US" sz="2800" dirty="0" err="1" smtClean="0"/>
              <a:t>Shaxs</a:t>
            </a:r>
            <a:r>
              <a:rPr lang="en-US" sz="2800" dirty="0" smtClean="0"/>
              <a:t> </a:t>
            </a:r>
            <a:r>
              <a:rPr lang="en-US" sz="2800" dirty="0" err="1" smtClean="0"/>
              <a:t>rivojlanishini</a:t>
            </a:r>
            <a:r>
              <a:rPr lang="en-US" sz="2800" dirty="0" smtClean="0"/>
              <a:t> </a:t>
            </a:r>
            <a:r>
              <a:rPr lang="en-US" sz="2800" dirty="0" err="1" smtClean="0"/>
              <a:t>harakatga</a:t>
            </a:r>
            <a:r>
              <a:rPr lang="en-US" sz="2800" dirty="0" smtClean="0"/>
              <a:t> </a:t>
            </a:r>
            <a:r>
              <a:rPr lang="en-US" sz="2800" dirty="0" err="1" smtClean="0"/>
              <a:t>keltiruvchi</a:t>
            </a:r>
            <a:r>
              <a:rPr lang="en-US" sz="2800" dirty="0" smtClean="0"/>
              <a:t> </a:t>
            </a:r>
            <a:r>
              <a:rPr lang="en-US" sz="2800" dirty="0" err="1" smtClean="0"/>
              <a:t>kuchini</a:t>
            </a:r>
            <a:r>
              <a:rPr lang="en-US" sz="2800" dirty="0" smtClean="0"/>
              <a:t> </a:t>
            </a:r>
            <a:r>
              <a:rPr lang="en-US" sz="2800" dirty="0" err="1" smtClean="0"/>
              <a:t>izohlang</a:t>
            </a:r>
            <a:r>
              <a:rPr lang="en-US" sz="2800" dirty="0" smtClean="0"/>
              <a:t>.</a:t>
            </a:r>
            <a:br>
              <a:rPr lang="en-US" sz="2800" dirty="0" smtClean="0"/>
            </a:br>
            <a:r>
              <a:rPr lang="en-US" sz="2800" dirty="0" smtClean="0"/>
              <a:t>3. </a:t>
            </a:r>
            <a:r>
              <a:rPr lang="en-US" sz="2800" dirty="0" err="1" smtClean="0"/>
              <a:t>Shaxsni</a:t>
            </a:r>
            <a:r>
              <a:rPr lang="en-US" sz="2800" dirty="0" smtClean="0"/>
              <a:t> </a:t>
            </a:r>
            <a:r>
              <a:rPr lang="en-US" sz="2800" dirty="0" err="1" smtClean="0"/>
              <a:t>rivojlanishi</a:t>
            </a:r>
            <a:r>
              <a:rPr lang="en-US" sz="2800" dirty="0" smtClean="0"/>
              <a:t>, </a:t>
            </a:r>
            <a:r>
              <a:rPr lang="en-US" sz="2800" dirty="0" err="1" smtClean="0"/>
              <a:t>tarbiyasi</a:t>
            </a:r>
            <a:r>
              <a:rPr lang="en-US" sz="2800" dirty="0" smtClean="0"/>
              <a:t>, </a:t>
            </a:r>
            <a:r>
              <a:rPr lang="en-US" sz="2800" dirty="0" err="1" smtClean="0"/>
              <a:t>ijtimoiylashuvi</a:t>
            </a:r>
            <a:r>
              <a:rPr lang="en-US" sz="2800" dirty="0" smtClean="0"/>
              <a:t> </a:t>
            </a:r>
            <a:r>
              <a:rPr lang="en-US" sz="2800" dirty="0" err="1" smtClean="0"/>
              <a:t>mohiyati</a:t>
            </a:r>
            <a:r>
              <a:rPr lang="en-US" sz="2800" dirty="0" smtClean="0"/>
              <a:t> </a:t>
            </a:r>
            <a:r>
              <a:rPr lang="en-US" sz="2800" dirty="0" err="1" smtClean="0"/>
              <a:t>nimada</a:t>
            </a:r>
            <a:r>
              <a:rPr lang="en-US" sz="2800" dirty="0" smtClean="0"/>
              <a:t>?</a:t>
            </a:r>
            <a:br>
              <a:rPr lang="en-US" sz="2800" dirty="0" smtClean="0"/>
            </a:br>
            <a:r>
              <a:rPr lang="en-US" sz="2800" dirty="0" smtClean="0"/>
              <a:t>4. </a:t>
            </a:r>
            <a:r>
              <a:rPr lang="en-US" sz="2800" dirty="0" err="1" smtClean="0"/>
              <a:t>Shaxs</a:t>
            </a:r>
            <a:r>
              <a:rPr lang="en-US" sz="2800" dirty="0" smtClean="0"/>
              <a:t> </a:t>
            </a:r>
            <a:r>
              <a:rPr lang="en-US" sz="2800" dirty="0" err="1" smtClean="0"/>
              <a:t>rivojlanishiga</a:t>
            </a:r>
            <a:r>
              <a:rPr lang="en-US" sz="2800" dirty="0" smtClean="0"/>
              <a:t> </a:t>
            </a:r>
            <a:r>
              <a:rPr lang="en-US" sz="2800" dirty="0" err="1" smtClean="0"/>
              <a:t>qanday</a:t>
            </a:r>
            <a:r>
              <a:rPr lang="en-US" sz="2800" dirty="0" smtClean="0"/>
              <a:t> </a:t>
            </a:r>
            <a:r>
              <a:rPr lang="en-US" sz="2800" dirty="0" err="1" smtClean="0"/>
              <a:t>omillar</a:t>
            </a:r>
            <a:r>
              <a:rPr lang="en-US" sz="2800" dirty="0" smtClean="0"/>
              <a:t> </a:t>
            </a:r>
            <a:r>
              <a:rPr lang="en-US" sz="2800" dirty="0" err="1" smtClean="0"/>
              <a:t>ta’sir</a:t>
            </a:r>
            <a:r>
              <a:rPr lang="en-US" sz="2800" dirty="0" smtClean="0"/>
              <a:t> </a:t>
            </a:r>
            <a:r>
              <a:rPr lang="en-US" sz="2800" dirty="0" err="1" smtClean="0"/>
              <a:t>qiladi</a:t>
            </a:r>
            <a:r>
              <a:rPr lang="en-US" sz="2800" dirty="0" smtClean="0"/>
              <a:t>?</a:t>
            </a:r>
            <a:br>
              <a:rPr lang="en-US" sz="2800" dirty="0" smtClean="0"/>
            </a:br>
            <a:r>
              <a:rPr lang="en-US" sz="2800" dirty="0" smtClean="0"/>
              <a:t>5. </a:t>
            </a:r>
            <a:r>
              <a:rPr lang="en-US" sz="2800" dirty="0" err="1" smtClean="0"/>
              <a:t>Faoliyat</a:t>
            </a:r>
            <a:r>
              <a:rPr lang="en-US" sz="2800" dirty="0" smtClean="0"/>
              <a:t> </a:t>
            </a:r>
            <a:r>
              <a:rPr lang="en-US" sz="2800" dirty="0" err="1" smtClean="0"/>
              <a:t>shaxsni</a:t>
            </a:r>
            <a:r>
              <a:rPr lang="en-US" sz="2800" dirty="0" smtClean="0"/>
              <a:t> </a:t>
            </a:r>
            <a:r>
              <a:rPr lang="en-US" sz="2800" dirty="0" err="1" smtClean="0"/>
              <a:t>rivojlanishiga</a:t>
            </a:r>
            <a:r>
              <a:rPr lang="en-US" sz="2800" dirty="0" smtClean="0"/>
              <a:t> </a:t>
            </a:r>
            <a:r>
              <a:rPr lang="en-US" sz="2800" dirty="0" err="1" smtClean="0"/>
              <a:t>qanday</a:t>
            </a:r>
            <a:r>
              <a:rPr lang="en-US" sz="2800" dirty="0" smtClean="0"/>
              <a:t> </a:t>
            </a:r>
            <a:r>
              <a:rPr lang="en-US" sz="2800" dirty="0" err="1" smtClean="0"/>
              <a:t>ta’sir</a:t>
            </a:r>
            <a:r>
              <a:rPr lang="en-US" sz="2800" dirty="0" smtClean="0"/>
              <a:t> </a:t>
            </a:r>
            <a:r>
              <a:rPr lang="en-US" sz="2800" dirty="0" err="1" smtClean="0"/>
              <a:t>qiladi</a:t>
            </a:r>
            <a:r>
              <a:rPr lang="en-US" sz="2800" dirty="0" smtClean="0"/>
              <a:t>?</a:t>
            </a:r>
            <a:endParaRPr lang="ru-RU" sz="2800" dirty="0"/>
          </a:p>
        </p:txBody>
      </p:sp>
    </p:spTree>
    <p:extLst>
      <p:ext uri="{BB962C8B-B14F-4D97-AF65-F5344CB8AC3E}">
        <p14:creationId xmlns:p14="http://schemas.microsoft.com/office/powerpoint/2010/main" val="1259825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2348880"/>
            <a:ext cx="8305800" cy="1143000"/>
          </a:xfrm>
        </p:spPr>
        <p:txBody>
          <a:bodyPr/>
          <a:lstStyle/>
          <a:p>
            <a:r>
              <a:rPr lang="en-US" dirty="0" err="1" smtClean="0"/>
              <a:t>E’tiboringiz</a:t>
            </a:r>
            <a:r>
              <a:rPr lang="en-US" dirty="0" smtClean="0"/>
              <a:t> </a:t>
            </a:r>
            <a:r>
              <a:rPr lang="en-US" dirty="0" err="1" smtClean="0"/>
              <a:t>uchun</a:t>
            </a:r>
            <a:r>
              <a:rPr lang="en-US" dirty="0" smtClean="0"/>
              <a:t> </a:t>
            </a:r>
            <a:r>
              <a:rPr lang="en-US" dirty="0" err="1" smtClean="0"/>
              <a:t>rahmat</a:t>
            </a:r>
            <a:r>
              <a:rPr lang="en-US" dirty="0" smtClean="0"/>
              <a:t>!</a:t>
            </a:r>
            <a:endParaRPr lang="ru-RU" dirty="0"/>
          </a:p>
        </p:txBody>
      </p:sp>
    </p:spTree>
    <p:extLst>
      <p:ext uri="{BB962C8B-B14F-4D97-AF65-F5344CB8AC3E}">
        <p14:creationId xmlns:p14="http://schemas.microsoft.com/office/powerpoint/2010/main" val="256194627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288</TotalTime>
  <Words>169</Words>
  <Application>Microsoft Office PowerPoint</Application>
  <PresentationFormat>Экран (4:3)</PresentationFormat>
  <Paragraphs>39</Paragraphs>
  <Slides>18</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18</vt:i4>
      </vt:variant>
    </vt:vector>
  </HeadingPairs>
  <TitlesOfParts>
    <vt:vector size="19" baseType="lpstr">
      <vt:lpstr>Поток</vt:lpstr>
      <vt:lpstr>       O’ZBEKISTON RESPUBLIKASI  XALQ TA’LIMI VAZIRLIGI QO’QON DAVLAT PEDAGOGIKA INSTITUTI  “TARIX O’QITISH METODIKASI” kafedrasi  Umumiy pedagogika va shaxsiy rivojlanish   O’qituvchi:  O.O.Bazarov  </vt:lpstr>
      <vt:lpstr>      2-ma’ruza      Shaхsning rivоjlanishi, tarbiyasi va ijtimоiylashuvi (Personal development, education and socialization) 1. Insonni biologik va ijtimoiy rivojlanishi hamda uning shaxsini shakllanishi 2. Shaxs rivojlanishining umumiy qonuniyatlari va harakatlantiruvchi kuchlari 3. Shaxsni shakllanishiga ta’sir etuvchi omillar  </vt:lpstr>
      <vt:lpstr>1. Insonni biologik va ijtimoiy rivojlanishi hamda uning shaxsini shakllanishi  Pedagogika ta’lim-tarbiya jarayonida shaxsni rivojlanishi, shakllanishi va ijtimoiylashuvi uchun samarali sharoitlarini yaratilishini o’rganadi.  -ODAM  -SHAXS</vt:lpstr>
      <vt:lpstr>Shaxs – bu ijtimoiy rivojlanishning mahsuli. A.N. Leontevning fikricha, shaxs ijtimoiy-tarixiy va  insonni ontogentik  rivojlanishi mahsuli hisoblanadi.</vt:lpstr>
      <vt:lpstr>Shaxs rivojida faoliyatni o’rni</vt:lpstr>
      <vt:lpstr>Rivojlanish Rivojlanish va shaxsni rivojlanishi turli yo’nalishlarni o’z ichiga oladi va turli sohalarda talqin qilinadi:  -Biologik -Ijtimoiy</vt:lpstr>
      <vt:lpstr>Shaxsni rivojlanishi jarayonini turli falsafiy yo’nalish vakillari turlicha tushuntiradilar.  -Biologik  -Sotsiologik -Biosotsiologik</vt:lpstr>
      <vt:lpstr>Pedagogika fani shaxsni biologik va ijtimoiy ajratmagan holda bir butun hodisa sifatida o’rganadi.</vt:lpstr>
      <vt:lpstr>Ijtimoiylashuv -insonni o’zi yashab turgan jamiyat me’yorlarini, qadriyatlarini, xulq-atvor normalarini, ijtimoiy tajriba va aloqalarini o’zlashtirishni aniqlaydi.</vt:lpstr>
      <vt:lpstr>2. Shaxs rivojlanishining umumiy qonuniyatlari va harakatlantiruvchi kuchlari  Shaxs rivojlanishini harakatga keltiruvchi kuch qarama-qarshiliklar hisoblanadi. -Qarama-qarshilik</vt:lpstr>
      <vt:lpstr>Rivojlanishning asosiy qonuniyatlariga quydagilar kiradi: -inson rivojlanishi ichki va tashqi sharoitlarini muvozanatlashtiradi; -insonni rivojlanishi o’z-oz’ini shakllantirishga yo’naltirilgan o’z faolligi natijasida amalga oshadi;</vt:lpstr>
      <vt:lpstr>3. Shaxsni shakllanishiga ta’sir etuvchi omillar  Omil Muhit va tarbiya – bu ijtimoiy omillar, irsiyat – esa biologik omil hisoblanadi.</vt:lpstr>
      <vt:lpstr>A.Q.Sh pedagog va psixologlari E.Torndayk, D,Dyui, A.Kobslarning ta’kidlashicha inson ongini, qobiliyatini, qiziqish va ehtiyojlarini irsiyat aniqlaydi.</vt:lpstr>
      <vt:lpstr>D.Lokk, J.J.Russoning ta’kidlashicha, insonni rivojlanishiga muhit va tarbiya ta’sir qiladi. Ular tug’ilgan bolani toza doskaga qiyoslaydilar.</vt:lpstr>
      <vt:lpstr>K.D. Ushinskiy fikricha, insonda shaxsiy sifatlarni shakllanishi faqatgina irsiyatni, muhit-tarbiya ta’sirida emas balki shaxsiy faoliyat natijasida ham rivojlanadi.</vt:lpstr>
      <vt:lpstr>Irsiyat anatomik-fiziologik tuzilma -jismoniy xususiyatlari -asab tizimi xususiyatlari -organizmdagi anomal rivojlanish</vt:lpstr>
      <vt:lpstr>                          Nazorat uchun savollar:  1. Shaxs rivojlanishi nimani anglatadi? 2. Shaxs rivojlanishini harakatga keltiruvchi kuchini izohlang. 3. Shaxsni rivojlanishi, tarbiyasi, ijtimoiylashuvi mohiyati nimada? 4. Shaxs rivojlanishiga qanday omillar ta’sir qiladi? 5. Faoliyat shaxsni rivojlanishiga qanday ta’sir qiladi?</vt:lpstr>
      <vt:lpstr>E’tiboringiz uchun rahmat!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O’ZBEKISTON RESPUBLIKASI  XALQ TA’LIMI VAZIRLIGI QO’QON DAVLAT PEDAGOGIKA INSTITUTI  “TARIX O’QITISH METODIKASI” kafedrasi  Umumiy pedagogika va shaxsiy rivojlanish   O’qituvchi:  O.O.Bazarov</dc:title>
  <dc:creator>MK</dc:creator>
  <cp:lastModifiedBy>MK</cp:lastModifiedBy>
  <cp:revision>22</cp:revision>
  <dcterms:created xsi:type="dcterms:W3CDTF">2017-09-17T08:11:07Z</dcterms:created>
  <dcterms:modified xsi:type="dcterms:W3CDTF">2017-09-22T03:39:14Z</dcterms:modified>
</cp:coreProperties>
</file>