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62" r:id="rId4"/>
    <p:sldId id="263" r:id="rId5"/>
    <p:sldId id="264" r:id="rId6"/>
    <p:sldId id="265" r:id="rId7"/>
    <p:sldId id="258" r:id="rId8"/>
    <p:sldId id="259" r:id="rId9"/>
    <p:sldId id="260" r:id="rId10"/>
    <p:sldId id="261"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17.09.2017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17.09.2017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17.09.2017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17.09.2017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17.09.2017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17.09.2017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17.09.2017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17.09.2017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5229200"/>
            <a:ext cx="9371384" cy="1143000"/>
          </a:xfrm>
        </p:spPr>
        <p:txBody>
          <a:bodyPr>
            <a:noAutofit/>
          </a:bodyPr>
          <a:lstStyle/>
          <a:p>
            <a:pPr algn="ctr"/>
            <a:r>
              <a:rPr lang="en-US" sz="3200" dirty="0" smtClean="0">
                <a:cs typeface="Arial" pitchFamily="34" charset="0"/>
              </a:rPr>
              <a:t>O’ZBEKISTON RESPUBLIKASI </a:t>
            </a:r>
            <a:br>
              <a:rPr lang="en-US" sz="3200" dirty="0" smtClean="0">
                <a:cs typeface="Arial" pitchFamily="34" charset="0"/>
              </a:rPr>
            </a:br>
            <a:r>
              <a:rPr lang="en-US" sz="3200" dirty="0" smtClean="0">
                <a:cs typeface="Arial" pitchFamily="34" charset="0"/>
              </a:rPr>
              <a:t>XALQ TA’LIMI VAZIRLIGI</a:t>
            </a:r>
            <a:br>
              <a:rPr lang="en-US" sz="3200" dirty="0" smtClean="0">
                <a:cs typeface="Arial" pitchFamily="34" charset="0"/>
              </a:rPr>
            </a:br>
            <a:r>
              <a:rPr lang="en-US" sz="3200" dirty="0" smtClean="0">
                <a:cs typeface="Arial" pitchFamily="34" charset="0"/>
              </a:rPr>
              <a:t>QO’QON DAVLAT PEDAGOGIKA INSTITUTI</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a:cs typeface="Arial" pitchFamily="34" charset="0"/>
              </a:rPr>
              <a:t>“TARIX O’QITISH METODIKASI” </a:t>
            </a:r>
            <a:r>
              <a:rPr lang="en-US" sz="3200" dirty="0" err="1" smtClean="0">
                <a:cs typeface="Arial" pitchFamily="34" charset="0"/>
              </a:rPr>
              <a:t>kafedrasi</a:t>
            </a: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err="1" smtClean="0">
                <a:cs typeface="Arial" pitchFamily="34" charset="0"/>
              </a:rPr>
              <a:t>Umumiy</a:t>
            </a:r>
            <a:r>
              <a:rPr lang="en-US" sz="3200" dirty="0" smtClean="0">
                <a:cs typeface="Arial" pitchFamily="34" charset="0"/>
              </a:rPr>
              <a:t> </a:t>
            </a:r>
            <a:r>
              <a:rPr lang="en-US" sz="3200" dirty="0" err="1" smtClean="0">
                <a:cs typeface="Arial" pitchFamily="34" charset="0"/>
              </a:rPr>
              <a:t>pedagogika</a:t>
            </a:r>
            <a:r>
              <a:rPr lang="en-US" sz="3200" dirty="0" smtClean="0">
                <a:cs typeface="Arial" pitchFamily="34" charset="0"/>
              </a:rPr>
              <a:t> </a:t>
            </a:r>
            <a:r>
              <a:rPr lang="en-US" sz="3200" dirty="0" err="1" smtClean="0">
                <a:cs typeface="Arial" pitchFamily="34" charset="0"/>
              </a:rPr>
              <a:t>va</a:t>
            </a:r>
            <a:r>
              <a:rPr lang="en-US" sz="3200" dirty="0" smtClean="0">
                <a:cs typeface="Arial" pitchFamily="34" charset="0"/>
              </a:rPr>
              <a:t> </a:t>
            </a:r>
            <a:r>
              <a:rPr lang="en-US" sz="3200" dirty="0" err="1" smtClean="0">
                <a:cs typeface="Arial" pitchFamily="34" charset="0"/>
              </a:rPr>
              <a:t>shaxsiy</a:t>
            </a:r>
            <a:r>
              <a:rPr lang="en-US" sz="3200" dirty="0" smtClean="0">
                <a:cs typeface="Arial" pitchFamily="34" charset="0"/>
              </a:rPr>
              <a:t> </a:t>
            </a:r>
            <a:r>
              <a:rPr lang="en-US" sz="3200" dirty="0" err="1" smtClean="0">
                <a:cs typeface="Arial" pitchFamily="34" charset="0"/>
              </a:rPr>
              <a:t>rivojlanish</a:t>
            </a: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err="1" smtClean="0">
                <a:cs typeface="Arial" pitchFamily="34" charset="0"/>
              </a:rPr>
              <a:t>O’qituvchi</a:t>
            </a:r>
            <a:r>
              <a:rPr lang="en-US" sz="3200" dirty="0" smtClean="0">
                <a:cs typeface="Arial" pitchFamily="34" charset="0"/>
              </a:rPr>
              <a:t>:		</a:t>
            </a:r>
            <a:r>
              <a:rPr lang="en-US" sz="3200" dirty="0" err="1" smtClean="0">
                <a:cs typeface="Arial" pitchFamily="34" charset="0"/>
              </a:rPr>
              <a:t>O.O.Bazarov</a:t>
            </a:r>
            <a:r>
              <a:rPr lang="ru-RU" sz="3200" dirty="0"/>
              <a:t/>
            </a:r>
            <a:br>
              <a:rPr lang="ru-RU" sz="3200" dirty="0"/>
            </a:br>
            <a:endParaRPr lang="ru-RU" sz="3200" dirty="0">
              <a:cs typeface="Arial" pitchFamily="34" charset="0"/>
            </a:endParaRPr>
          </a:p>
        </p:txBody>
      </p:sp>
    </p:spTree>
    <p:extLst>
      <p:ext uri="{BB962C8B-B14F-4D97-AF65-F5344CB8AC3E}">
        <p14:creationId xmlns:p14="http://schemas.microsoft.com/office/powerpoint/2010/main" val="2786375880"/>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581128"/>
            <a:ext cx="8305800" cy="1143000"/>
          </a:xfrm>
        </p:spPr>
        <p:txBody>
          <a:bodyPr>
            <a:noAutofit/>
          </a:bodyPr>
          <a:lstStyle/>
          <a:p>
            <a:r>
              <a:rPr lang="en-US" sz="3200" dirty="0" smtClean="0">
                <a:cs typeface="Arial" pitchFamily="34" charset="0"/>
              </a:rPr>
              <a:t>1-ma’ruza    </a:t>
            </a:r>
            <a:br>
              <a:rPr lang="en-US" sz="3200" dirty="0" smtClean="0">
                <a:cs typeface="Arial" pitchFamily="34" charset="0"/>
              </a:rPr>
            </a:br>
            <a:r>
              <a:rPr lang="uz-Cyrl-UZ" sz="3200" b="1" dirty="0"/>
              <a:t>Pеdagоgika fan sifatida. Pеdagоgik ilmiy </a:t>
            </a:r>
            <a:br>
              <a:rPr lang="uz-Cyrl-UZ" sz="3200" b="1" dirty="0"/>
            </a:br>
            <a:r>
              <a:rPr lang="uz-Cyrl-UZ" sz="3200" b="1" dirty="0"/>
              <a:t>tadqiqоt </a:t>
            </a:r>
            <a:r>
              <a:rPr lang="uz-Cyrl-UZ" sz="3200" b="1" dirty="0" smtClean="0"/>
              <a:t>mеtоdlari</a:t>
            </a:r>
            <a:r>
              <a:rPr lang="en-US" sz="3200" b="1" dirty="0" smtClean="0"/>
              <a:t/>
            </a:r>
            <a:br>
              <a:rPr lang="en-US" sz="3200" b="1" dirty="0" smtClean="0"/>
            </a:br>
            <a:r>
              <a:rPr lang="en-US" sz="3200" dirty="0" smtClean="0"/>
              <a:t>1.</a:t>
            </a:r>
            <a:r>
              <a:rPr lang="uz-Cyrl-UZ" sz="3200" dirty="0"/>
              <a:t> Hоzirgi davrda o’qituvchilik kasbi va uning </a:t>
            </a:r>
            <a:br>
              <a:rPr lang="uz-Cyrl-UZ" sz="3200" dirty="0"/>
            </a:br>
            <a:r>
              <a:rPr lang="en-US" sz="3200" dirty="0" smtClean="0"/>
              <a:t>     </a:t>
            </a:r>
            <a:r>
              <a:rPr lang="uz-Cyrl-UZ" sz="3200" dirty="0" smtClean="0"/>
              <a:t>jamiyatda </a:t>
            </a:r>
            <a:r>
              <a:rPr lang="uz-Cyrl-UZ" sz="3200" dirty="0"/>
              <a:t>tutgan </a:t>
            </a:r>
            <a:r>
              <a:rPr lang="uz-Cyrl-UZ" sz="3200" dirty="0" smtClean="0"/>
              <a:t>o’rni</a:t>
            </a:r>
            <a:r>
              <a:rPr lang="ru-RU" sz="3200" dirty="0"/>
              <a:t/>
            </a:r>
            <a:br>
              <a:rPr lang="ru-RU" sz="3200" dirty="0"/>
            </a:br>
            <a:r>
              <a:rPr lang="en-US" sz="3200" dirty="0">
                <a:cs typeface="Arial" pitchFamily="34" charset="0"/>
              </a:rPr>
              <a:t>2</a:t>
            </a:r>
            <a:r>
              <a:rPr lang="en-US" sz="3200" dirty="0" smtClean="0">
                <a:cs typeface="Arial" pitchFamily="34" charset="0"/>
              </a:rPr>
              <a:t>.</a:t>
            </a:r>
            <a:r>
              <a:rPr lang="uz-Cyrl-UZ" sz="3200" b="1" dirty="0" smtClean="0"/>
              <a:t> </a:t>
            </a:r>
            <a:r>
              <a:rPr lang="en-US" sz="3200" dirty="0" err="1" smtClean="0"/>
              <a:t>Pedagogika</a:t>
            </a:r>
            <a:r>
              <a:rPr lang="en-US" sz="3200" dirty="0" smtClean="0"/>
              <a:t> </a:t>
            </a:r>
            <a:r>
              <a:rPr lang="en-US" sz="3200" dirty="0" err="1" smtClean="0"/>
              <a:t>fanining</a:t>
            </a:r>
            <a:r>
              <a:rPr lang="en-US" sz="3200" dirty="0" smtClean="0"/>
              <a:t> </a:t>
            </a:r>
            <a:r>
              <a:rPr lang="en-US" sz="3200" dirty="0" err="1" smtClean="0"/>
              <a:t>shakllanishi</a:t>
            </a:r>
            <a:r>
              <a:rPr lang="en-US" sz="3200" dirty="0" smtClean="0"/>
              <a:t/>
            </a:r>
            <a:br>
              <a:rPr lang="en-US" sz="3200" dirty="0" smtClean="0"/>
            </a:br>
            <a:r>
              <a:rPr lang="en-US" sz="3200" dirty="0" smtClean="0"/>
              <a:t>3. </a:t>
            </a:r>
            <a:r>
              <a:rPr lang="en-US" sz="3200" dirty="0" err="1" smtClean="0"/>
              <a:t>Pedagogik</a:t>
            </a:r>
            <a:r>
              <a:rPr lang="en-US" sz="3200" dirty="0" smtClean="0"/>
              <a:t> </a:t>
            </a:r>
            <a:r>
              <a:rPr lang="en-US" sz="3200" dirty="0" err="1" smtClean="0"/>
              <a:t>fanlar</a:t>
            </a:r>
            <a:r>
              <a:rPr lang="en-US" sz="3200" dirty="0" smtClean="0"/>
              <a:t> </a:t>
            </a:r>
            <a:r>
              <a:rPr lang="en-US" sz="3200" dirty="0" err="1" smtClean="0"/>
              <a:t>tizimi</a:t>
            </a:r>
            <a:r>
              <a:rPr lang="en-US" sz="3200" dirty="0" smtClean="0"/>
              <a:t/>
            </a:r>
            <a:br>
              <a:rPr lang="en-US" sz="3200" dirty="0" smtClean="0"/>
            </a:br>
            <a:r>
              <a:rPr lang="en-US" sz="3200" dirty="0" smtClean="0"/>
              <a:t>4. </a:t>
            </a:r>
            <a:r>
              <a:rPr lang="en-US" sz="3200" dirty="0" err="1" smtClean="0"/>
              <a:t>Pedagogika</a:t>
            </a:r>
            <a:r>
              <a:rPr lang="en-US" sz="3200" dirty="0" smtClean="0"/>
              <a:t> </a:t>
            </a:r>
            <a:r>
              <a:rPr lang="en-US" sz="3200" dirty="0" err="1" smtClean="0"/>
              <a:t>metodologiyasi</a:t>
            </a:r>
            <a:r>
              <a:rPr lang="en-US" sz="3200" dirty="0" smtClean="0"/>
              <a:t> </a:t>
            </a:r>
            <a:r>
              <a:rPr lang="en-US" sz="3200" dirty="0" err="1" smtClean="0"/>
              <a:t>tushunchasi</a:t>
            </a:r>
            <a:r>
              <a:rPr lang="en-US" sz="3200" dirty="0" smtClean="0"/>
              <a:t/>
            </a:r>
            <a:br>
              <a:rPr lang="en-US" sz="3200" dirty="0" smtClean="0"/>
            </a:br>
            <a:r>
              <a:rPr lang="en-US" sz="3200" dirty="0" smtClean="0"/>
              <a:t>5. </a:t>
            </a:r>
            <a:r>
              <a:rPr lang="en-US" sz="3200" dirty="0" err="1" smtClean="0"/>
              <a:t>Pedagogik</a:t>
            </a:r>
            <a:r>
              <a:rPr lang="en-US" sz="3200" dirty="0" smtClean="0"/>
              <a:t> </a:t>
            </a:r>
            <a:r>
              <a:rPr lang="en-US" sz="3200" dirty="0" err="1" smtClean="0"/>
              <a:t>tadqiqot</a:t>
            </a:r>
            <a:r>
              <a:rPr lang="en-US" sz="3200" dirty="0" smtClean="0"/>
              <a:t> </a:t>
            </a:r>
            <a:r>
              <a:rPr lang="en-US" sz="3200" dirty="0" err="1" smtClean="0"/>
              <a:t>metodlari</a:t>
            </a:r>
            <a:r>
              <a:rPr lang="en-US" sz="3200" dirty="0" smtClean="0"/>
              <a:t> </a:t>
            </a:r>
            <a:r>
              <a:rPr lang="en-US" sz="3200" dirty="0" err="1" smtClean="0"/>
              <a:t>va</a:t>
            </a:r>
            <a:r>
              <a:rPr lang="en-US" sz="3200" dirty="0" smtClean="0"/>
              <a:t> </a:t>
            </a:r>
            <a:r>
              <a:rPr lang="en-US" sz="3200" dirty="0" err="1" smtClean="0"/>
              <a:t>tuzilishi</a:t>
            </a:r>
            <a:r>
              <a:rPr lang="ru-RU" sz="3200" dirty="0" smtClean="0"/>
              <a:t/>
            </a:r>
            <a:br>
              <a:rPr lang="ru-RU" sz="3200" dirty="0" smtClean="0"/>
            </a:b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400" dirty="0" smtClean="0"/>
              <a:t>1. </a:t>
            </a:r>
            <a:r>
              <a:rPr lang="uz-Cyrl-UZ" sz="2400" dirty="0" smtClean="0"/>
              <a:t>Hоzirgi </a:t>
            </a:r>
            <a:r>
              <a:rPr lang="uz-Cyrl-UZ" sz="2400" dirty="0"/>
              <a:t>davrda o’qituvchilik kasbi va uning </a:t>
            </a:r>
            <a:r>
              <a:rPr lang="en-US" sz="2400" dirty="0" smtClean="0"/>
              <a:t> </a:t>
            </a:r>
            <a:r>
              <a:rPr lang="uz-Cyrl-UZ" sz="2400" dirty="0" smtClean="0"/>
              <a:t>jamiyatda </a:t>
            </a:r>
            <a:r>
              <a:rPr lang="uz-Cyrl-UZ" sz="2400" dirty="0"/>
              <a:t>tutgan o’rni</a:t>
            </a:r>
            <a:endParaRPr lang="ru-RU" sz="2400" dirty="0"/>
          </a:p>
        </p:txBody>
      </p:sp>
      <p:sp>
        <p:nvSpPr>
          <p:cNvPr id="4" name="Rectangle 20"/>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5" name="Group 1"/>
          <p:cNvGrpSpPr>
            <a:grpSpLocks noChangeAspect="1"/>
          </p:cNvGrpSpPr>
          <p:nvPr/>
        </p:nvGrpSpPr>
        <p:grpSpPr bwMode="auto">
          <a:xfrm>
            <a:off x="40668" y="2402801"/>
            <a:ext cx="9057199" cy="3696816"/>
            <a:chOff x="2061" y="1854"/>
            <a:chExt cx="8820" cy="3600"/>
          </a:xfrm>
        </p:grpSpPr>
        <p:sp>
          <p:nvSpPr>
            <p:cNvPr id="6" name="AutoShape 19"/>
            <p:cNvSpPr>
              <a:spLocks noChangeAspect="1" noChangeArrowheads="1" noTextEdit="1"/>
            </p:cNvSpPr>
            <p:nvPr/>
          </p:nvSpPr>
          <p:spPr bwMode="auto">
            <a:xfrm>
              <a:off x="2061" y="1854"/>
              <a:ext cx="8820" cy="3600"/>
            </a:xfrm>
            <a:prstGeom prst="rect">
              <a:avLst/>
            </a:pr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7" name="Text Box 18"/>
            <p:cNvSpPr txBox="1">
              <a:spLocks noChangeArrowheads="1"/>
            </p:cNvSpPr>
            <p:nvPr/>
          </p:nvSpPr>
          <p:spPr bwMode="auto">
            <a:xfrm>
              <a:off x="4952" y="3294"/>
              <a:ext cx="2869" cy="90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O'qituvchining</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professiogrammasi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 Box 17"/>
            <p:cNvSpPr txBox="1">
              <a:spLocks noChangeArrowheads="1"/>
            </p:cNvSpPr>
            <p:nvPr/>
          </p:nvSpPr>
          <p:spPr bwMode="auto">
            <a:xfrm>
              <a:off x="4941" y="2034"/>
              <a:ext cx="2880" cy="7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O'qituvchining</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shaxsiy</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xislatlari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Text Box 16"/>
            <p:cNvSpPr txBox="1">
              <a:spLocks noChangeArrowheads="1"/>
            </p:cNvSpPr>
            <p:nvPr/>
          </p:nvSpPr>
          <p:spPr bwMode="auto">
            <a:xfrm>
              <a:off x="8181" y="2214"/>
              <a:ext cx="2520" cy="7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O'z</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kasbiga</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xos</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xislatlari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Text Box 15"/>
            <p:cNvSpPr txBox="1">
              <a:spLocks noChangeArrowheads="1"/>
            </p:cNvSpPr>
            <p:nvPr/>
          </p:nvSpPr>
          <p:spPr bwMode="auto">
            <a:xfrm>
              <a:off x="8296" y="3318"/>
              <a:ext cx="2340" cy="7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Shaxsiy</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pedagogik</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uddaburonlik</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Text Box 14"/>
            <p:cNvSpPr txBox="1">
              <a:spLocks noChangeArrowheads="1"/>
            </p:cNvSpPr>
            <p:nvPr/>
          </p:nvSpPr>
          <p:spPr bwMode="auto">
            <a:xfrm>
              <a:off x="8181" y="4745"/>
              <a:ext cx="2520" cy="571"/>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Gnostik</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malakalari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Text Box 13"/>
            <p:cNvSpPr txBox="1">
              <a:spLocks noChangeArrowheads="1"/>
            </p:cNvSpPr>
            <p:nvPr/>
          </p:nvSpPr>
          <p:spPr bwMode="auto">
            <a:xfrm>
              <a:off x="5481" y="4734"/>
              <a:ext cx="18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Ijodiy</a:t>
              </a:r>
              <a:r>
                <a:rPr kumimoji="0" lang="ru-RU"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xislatlari</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Text Box 12"/>
            <p:cNvSpPr txBox="1">
              <a:spLocks noChangeArrowheads="1"/>
            </p:cNvSpPr>
            <p:nvPr/>
          </p:nvSpPr>
          <p:spPr bwMode="auto">
            <a:xfrm>
              <a:off x="2241" y="2270"/>
              <a:ext cx="234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Kasbga</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xos</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bilimi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Text Box 11"/>
            <p:cNvSpPr txBox="1">
              <a:spLocks noChangeArrowheads="1"/>
            </p:cNvSpPr>
            <p:nvPr/>
          </p:nvSpPr>
          <p:spPr bwMode="auto">
            <a:xfrm>
              <a:off x="2241" y="3372"/>
              <a:ext cx="2341" cy="738"/>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Tashkilotchilik</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malakalari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Text Box 10"/>
            <p:cNvSpPr txBox="1">
              <a:spLocks noChangeArrowheads="1"/>
            </p:cNvSpPr>
            <p:nvPr/>
          </p:nvSpPr>
          <p:spPr bwMode="auto">
            <a:xfrm>
              <a:off x="2421" y="4522"/>
              <a:ext cx="2160" cy="7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Kommunikativ</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malakalari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Line 9"/>
            <p:cNvSpPr>
              <a:spLocks noChangeShapeType="1"/>
            </p:cNvSpPr>
            <p:nvPr/>
          </p:nvSpPr>
          <p:spPr bwMode="auto">
            <a:xfrm>
              <a:off x="6381" y="4194"/>
              <a:ext cx="0" cy="54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7" name="Line 8"/>
            <p:cNvSpPr>
              <a:spLocks noChangeShapeType="1"/>
            </p:cNvSpPr>
            <p:nvPr/>
          </p:nvSpPr>
          <p:spPr bwMode="auto">
            <a:xfrm flipV="1">
              <a:off x="6381" y="2754"/>
              <a:ext cx="0" cy="54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8" name="Line 7"/>
            <p:cNvSpPr>
              <a:spLocks noChangeShapeType="1"/>
            </p:cNvSpPr>
            <p:nvPr/>
          </p:nvSpPr>
          <p:spPr bwMode="auto">
            <a:xfrm flipV="1">
              <a:off x="7101" y="2754"/>
              <a:ext cx="1080" cy="54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9" name="Line 6"/>
            <p:cNvSpPr>
              <a:spLocks noChangeShapeType="1"/>
            </p:cNvSpPr>
            <p:nvPr/>
          </p:nvSpPr>
          <p:spPr bwMode="auto">
            <a:xfrm>
              <a:off x="7821" y="3654"/>
              <a:ext cx="540" cy="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0" name="Line 5"/>
            <p:cNvSpPr>
              <a:spLocks noChangeShapeType="1"/>
            </p:cNvSpPr>
            <p:nvPr/>
          </p:nvSpPr>
          <p:spPr bwMode="auto">
            <a:xfrm>
              <a:off x="6921" y="4194"/>
              <a:ext cx="1260" cy="72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1" name="Line 4"/>
            <p:cNvSpPr>
              <a:spLocks noChangeShapeType="1"/>
            </p:cNvSpPr>
            <p:nvPr/>
          </p:nvSpPr>
          <p:spPr bwMode="auto">
            <a:xfrm flipH="1">
              <a:off x="4581" y="4194"/>
              <a:ext cx="900" cy="54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2" name="Line 3"/>
            <p:cNvSpPr>
              <a:spLocks noChangeShapeType="1"/>
            </p:cNvSpPr>
            <p:nvPr/>
          </p:nvSpPr>
          <p:spPr bwMode="auto">
            <a:xfrm flipH="1">
              <a:off x="4581" y="3654"/>
              <a:ext cx="360" cy="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3" name="Line 2"/>
            <p:cNvSpPr>
              <a:spLocks noChangeShapeType="1"/>
            </p:cNvSpPr>
            <p:nvPr/>
          </p:nvSpPr>
          <p:spPr bwMode="auto">
            <a:xfrm flipH="1" flipV="1">
              <a:off x="4401" y="2754"/>
              <a:ext cx="720" cy="54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p14="http://schemas.microsoft.com/office/powerpoint/2010/main" val="380840783"/>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dirty="0"/>
              <a:t>O'qituvchining professiogrammasi</a:t>
            </a:r>
            <a:r>
              <a:rPr lang="ru-RU" sz="2400" dirty="0"/>
              <a:t/>
            </a:r>
            <a:br>
              <a:rPr lang="ru-RU" sz="2400" dirty="0"/>
            </a:br>
            <a:endParaRPr lang="ru-RU" sz="2400" dirty="0"/>
          </a:p>
        </p:txBody>
      </p:sp>
      <p:sp>
        <p:nvSpPr>
          <p:cNvPr id="3" name="Rectangle 1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4" name="Group 1"/>
          <p:cNvGrpSpPr>
            <a:grpSpLocks noChangeAspect="1"/>
          </p:cNvGrpSpPr>
          <p:nvPr/>
        </p:nvGrpSpPr>
        <p:grpSpPr bwMode="auto">
          <a:xfrm>
            <a:off x="118721" y="1981807"/>
            <a:ext cx="8740080" cy="4112979"/>
            <a:chOff x="1702" y="1134"/>
            <a:chExt cx="9180" cy="4320"/>
          </a:xfrm>
        </p:grpSpPr>
        <p:sp>
          <p:nvSpPr>
            <p:cNvPr id="5" name="AutoShape 15"/>
            <p:cNvSpPr>
              <a:spLocks noChangeAspect="1" noChangeArrowheads="1" noTextEdit="1"/>
            </p:cNvSpPr>
            <p:nvPr/>
          </p:nvSpPr>
          <p:spPr bwMode="auto">
            <a:xfrm>
              <a:off x="1702" y="1134"/>
              <a:ext cx="9180" cy="4320"/>
            </a:xfrm>
            <a:prstGeom prst="rect">
              <a:avLst/>
            </a:pr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6" name="Text Box 14"/>
            <p:cNvSpPr txBox="1">
              <a:spLocks noChangeArrowheads="1"/>
            </p:cNvSpPr>
            <p:nvPr/>
          </p:nvSpPr>
          <p:spPr bwMode="auto">
            <a:xfrm>
              <a:off x="4762" y="1494"/>
              <a:ext cx="324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Axloq</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kategoriyalari</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ext Box 13"/>
            <p:cNvSpPr txBox="1">
              <a:spLocks noChangeArrowheads="1"/>
            </p:cNvSpPr>
            <p:nvPr/>
          </p:nvSpPr>
          <p:spPr bwMode="auto">
            <a:xfrm>
              <a:off x="2062" y="1494"/>
              <a:ext cx="234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Madaniyat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 Box 12"/>
            <p:cNvSpPr txBox="1">
              <a:spLocks noChangeArrowheads="1"/>
            </p:cNvSpPr>
            <p:nvPr/>
          </p:nvSpPr>
          <p:spPr bwMode="auto">
            <a:xfrm>
              <a:off x="8363" y="1494"/>
              <a:ext cx="2159"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Ma'naviyat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Text Box 11"/>
            <p:cNvSpPr txBox="1">
              <a:spLocks noChangeArrowheads="1"/>
            </p:cNvSpPr>
            <p:nvPr/>
          </p:nvSpPr>
          <p:spPr bwMode="auto">
            <a:xfrm>
              <a:off x="1882" y="2394"/>
              <a:ext cx="2700" cy="1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Jamiyatning</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ishlab</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chiqarish</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ijtimoiy</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ma'naviy</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hayotida</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qo'lga</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kiritlgan</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yutuqlari</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majmui</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Text Box 10"/>
            <p:cNvSpPr txBox="1">
              <a:spLocks noChangeArrowheads="1"/>
            </p:cNvSpPr>
            <p:nvPr/>
          </p:nvSpPr>
          <p:spPr bwMode="auto">
            <a:xfrm>
              <a:off x="8147" y="2418"/>
              <a:ext cx="2700" cy="2676"/>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Shaxsning</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ongida</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kechadigan</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ijobiy</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mazmunga</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ega</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o'y</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fikrlar</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niyatlar</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g'oyalar</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nazariya</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ta'limotlar</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mazmunining</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amaliy</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faoliyatdagi</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tadbiqida</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namoyon</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bo'luvchi</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ruhiy</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jarayon</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Oval 9"/>
            <p:cNvSpPr>
              <a:spLocks noChangeArrowheads="1"/>
            </p:cNvSpPr>
            <p:nvPr/>
          </p:nvSpPr>
          <p:spPr bwMode="auto">
            <a:xfrm>
              <a:off x="4762" y="3474"/>
              <a:ext cx="3240" cy="1799"/>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Axloq</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Oval 8"/>
            <p:cNvSpPr>
              <a:spLocks noChangeArrowheads="1"/>
            </p:cNvSpPr>
            <p:nvPr/>
          </p:nvSpPr>
          <p:spPr bwMode="auto">
            <a:xfrm>
              <a:off x="5122" y="4014"/>
              <a:ext cx="2520" cy="1080"/>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Xulq</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Oval 7"/>
            <p:cNvSpPr>
              <a:spLocks noChangeArrowheads="1"/>
            </p:cNvSpPr>
            <p:nvPr/>
          </p:nvSpPr>
          <p:spPr bwMode="auto">
            <a:xfrm>
              <a:off x="6022" y="4374"/>
              <a:ext cx="1260" cy="540"/>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Odob</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Line 6"/>
            <p:cNvSpPr>
              <a:spLocks noChangeShapeType="1"/>
            </p:cNvSpPr>
            <p:nvPr/>
          </p:nvSpPr>
          <p:spPr bwMode="auto">
            <a:xfrm>
              <a:off x="8002" y="1752"/>
              <a:ext cx="360" cy="1"/>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5" name="Line 5"/>
            <p:cNvSpPr>
              <a:spLocks noChangeShapeType="1"/>
            </p:cNvSpPr>
            <p:nvPr/>
          </p:nvSpPr>
          <p:spPr bwMode="auto">
            <a:xfrm flipH="1">
              <a:off x="4402" y="1739"/>
              <a:ext cx="360" cy="1"/>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6" name="Line 4"/>
            <p:cNvSpPr>
              <a:spLocks noChangeShapeType="1"/>
            </p:cNvSpPr>
            <p:nvPr/>
          </p:nvSpPr>
          <p:spPr bwMode="auto">
            <a:xfrm>
              <a:off x="6358" y="2034"/>
              <a:ext cx="1" cy="144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7" name="Line 3"/>
            <p:cNvSpPr>
              <a:spLocks noChangeShapeType="1"/>
            </p:cNvSpPr>
            <p:nvPr/>
          </p:nvSpPr>
          <p:spPr bwMode="auto">
            <a:xfrm>
              <a:off x="9455" y="2034"/>
              <a:ext cx="1" cy="36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8" name="Line 2"/>
            <p:cNvSpPr>
              <a:spLocks noChangeShapeType="1"/>
            </p:cNvSpPr>
            <p:nvPr/>
          </p:nvSpPr>
          <p:spPr bwMode="auto">
            <a:xfrm>
              <a:off x="3259" y="2034"/>
              <a:ext cx="1" cy="36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p14="http://schemas.microsoft.com/office/powerpoint/2010/main" val="1276249431"/>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dirty="0"/>
              <a:t>Pedagogik mahorat asoslari</a:t>
            </a:r>
            <a:r>
              <a:rPr lang="ru-RU" sz="2400" dirty="0"/>
              <a:t/>
            </a:r>
            <a:br>
              <a:rPr lang="ru-RU" sz="2400" dirty="0"/>
            </a:br>
            <a:endParaRPr lang="ru-RU" sz="2400" dirty="0"/>
          </a:p>
        </p:txBody>
      </p:sp>
      <p:sp>
        <p:nvSpPr>
          <p:cNvPr id="3" name="Rectangle 14"/>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4" name="Group 1"/>
          <p:cNvGrpSpPr>
            <a:grpSpLocks noChangeAspect="1"/>
          </p:cNvGrpSpPr>
          <p:nvPr/>
        </p:nvGrpSpPr>
        <p:grpSpPr bwMode="auto">
          <a:xfrm>
            <a:off x="152400" y="2251195"/>
            <a:ext cx="8853636" cy="2951212"/>
            <a:chOff x="1701" y="1314"/>
            <a:chExt cx="9180" cy="3060"/>
          </a:xfrm>
        </p:grpSpPr>
        <p:sp>
          <p:nvSpPr>
            <p:cNvPr id="5" name="AutoShape 13"/>
            <p:cNvSpPr>
              <a:spLocks noChangeAspect="1" noChangeArrowheads="1" noTextEdit="1"/>
            </p:cNvSpPr>
            <p:nvPr/>
          </p:nvSpPr>
          <p:spPr bwMode="auto">
            <a:xfrm>
              <a:off x="1701" y="1314"/>
              <a:ext cx="9180" cy="3060"/>
            </a:xfrm>
            <a:prstGeom prst="rect">
              <a:avLst/>
            </a:pr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6" name="Text Box 12"/>
            <p:cNvSpPr txBox="1">
              <a:spLocks noChangeArrowheads="1"/>
            </p:cNvSpPr>
            <p:nvPr/>
          </p:nvSpPr>
          <p:spPr bwMode="auto">
            <a:xfrm>
              <a:off x="4746" y="1494"/>
              <a:ext cx="3060" cy="899"/>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Pedagogik</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mahorat</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asoslari</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ext Box 11"/>
            <p:cNvSpPr txBox="1">
              <a:spLocks noChangeArrowheads="1"/>
            </p:cNvSpPr>
            <p:nvPr/>
          </p:nvSpPr>
          <p:spPr bwMode="auto">
            <a:xfrm>
              <a:off x="1881" y="1494"/>
              <a:ext cx="2520" cy="90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Kasbiy pedagogik bilimlar</a:t>
              </a:r>
              <a:endParaRPr kumimoji="0" lang="uz-Cyrl-UZ"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 Box 10"/>
            <p:cNvSpPr txBox="1">
              <a:spLocks noChangeArrowheads="1"/>
            </p:cNvSpPr>
            <p:nvPr/>
          </p:nvSpPr>
          <p:spPr bwMode="auto">
            <a:xfrm>
              <a:off x="8070" y="1494"/>
              <a:ext cx="2631" cy="90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Insonparvarlikka</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yo'naltiringanlik</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Text Box 9"/>
            <p:cNvSpPr txBox="1">
              <a:spLocks noChangeArrowheads="1"/>
            </p:cNvSpPr>
            <p:nvPr/>
          </p:nvSpPr>
          <p:spPr bwMode="auto">
            <a:xfrm>
              <a:off x="1881" y="2754"/>
              <a:ext cx="306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Pedagogik</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texnika</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Text Box 8"/>
            <p:cNvSpPr txBox="1">
              <a:spLocks noChangeArrowheads="1"/>
            </p:cNvSpPr>
            <p:nvPr/>
          </p:nvSpPr>
          <p:spPr bwMode="auto">
            <a:xfrm>
              <a:off x="6561" y="2754"/>
              <a:ext cx="4140" cy="90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Kasbiy</a:t>
              </a:r>
              <a:r>
                <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pedagogik</a:t>
              </a:r>
              <a:r>
                <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faoliyatni</a:t>
              </a:r>
              <a:r>
                <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amalga</a:t>
              </a:r>
              <a:r>
                <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oshirish</a:t>
              </a:r>
              <a:r>
                <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tajribasi</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Text Box 7"/>
            <p:cNvSpPr txBox="1">
              <a:spLocks noChangeArrowheads="1"/>
            </p:cNvSpPr>
            <p:nvPr/>
          </p:nvSpPr>
          <p:spPr bwMode="auto">
            <a:xfrm>
              <a:off x="3771" y="3564"/>
              <a:ext cx="27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Pedagog</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shaxsi</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Line 6"/>
            <p:cNvSpPr>
              <a:spLocks noChangeShapeType="1"/>
            </p:cNvSpPr>
            <p:nvPr/>
          </p:nvSpPr>
          <p:spPr bwMode="auto">
            <a:xfrm flipH="1">
              <a:off x="6014" y="2394"/>
              <a:ext cx="7" cy="1176"/>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3" name="Line 5"/>
            <p:cNvSpPr>
              <a:spLocks noChangeShapeType="1"/>
            </p:cNvSpPr>
            <p:nvPr/>
          </p:nvSpPr>
          <p:spPr bwMode="auto">
            <a:xfrm flipV="1">
              <a:off x="5481" y="2334"/>
              <a:ext cx="1" cy="126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4" name="Line 4"/>
            <p:cNvSpPr>
              <a:spLocks noChangeShapeType="1"/>
            </p:cNvSpPr>
            <p:nvPr/>
          </p:nvSpPr>
          <p:spPr bwMode="auto">
            <a:xfrm>
              <a:off x="4941" y="2994"/>
              <a:ext cx="1620" cy="1"/>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5" name="Line 3"/>
            <p:cNvSpPr>
              <a:spLocks noChangeShapeType="1"/>
            </p:cNvSpPr>
            <p:nvPr/>
          </p:nvSpPr>
          <p:spPr bwMode="auto">
            <a:xfrm>
              <a:off x="7776" y="1914"/>
              <a:ext cx="360" cy="1"/>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6" name="Line 2"/>
            <p:cNvSpPr>
              <a:spLocks noChangeShapeType="1"/>
            </p:cNvSpPr>
            <p:nvPr/>
          </p:nvSpPr>
          <p:spPr bwMode="auto">
            <a:xfrm flipH="1">
              <a:off x="4386" y="1929"/>
              <a:ext cx="360" cy="1"/>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p14="http://schemas.microsoft.com/office/powerpoint/2010/main" val="2347602869"/>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dirty="0"/>
              <a:t>YA.A.Komenskiy tomonidan ko'pgina asarlar yaratilgan bo'lib, ularning asosiylari quyi (6-shakl)da berilgan.</a:t>
            </a:r>
            <a:r>
              <a:rPr lang="ru-RU" sz="2400" dirty="0"/>
              <a:t/>
            </a:r>
            <a:br>
              <a:rPr lang="ru-RU" sz="2400" dirty="0"/>
            </a:br>
            <a:endParaRPr lang="ru-RU" sz="2400" dirty="0"/>
          </a:p>
        </p:txBody>
      </p:sp>
      <p:sp>
        <p:nvSpPr>
          <p:cNvPr id="3" name="Rectangle 22"/>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4" name="Group 1"/>
          <p:cNvGrpSpPr>
            <a:grpSpLocks noChangeAspect="1"/>
          </p:cNvGrpSpPr>
          <p:nvPr/>
        </p:nvGrpSpPr>
        <p:grpSpPr bwMode="auto">
          <a:xfrm>
            <a:off x="428595" y="1558319"/>
            <a:ext cx="8065297" cy="4902436"/>
            <a:chOff x="1701" y="1134"/>
            <a:chExt cx="9180" cy="5580"/>
          </a:xfrm>
        </p:grpSpPr>
        <p:sp>
          <p:nvSpPr>
            <p:cNvPr id="5" name="AutoShape 21"/>
            <p:cNvSpPr>
              <a:spLocks noChangeAspect="1" noChangeArrowheads="1" noTextEdit="1"/>
            </p:cNvSpPr>
            <p:nvPr/>
          </p:nvSpPr>
          <p:spPr bwMode="auto">
            <a:xfrm>
              <a:off x="1701" y="1134"/>
              <a:ext cx="9180" cy="5580"/>
            </a:xfrm>
            <a:prstGeom prst="rect">
              <a:avLst/>
            </a:pr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6" name="Text Box 20"/>
            <p:cNvSpPr txBox="1">
              <a:spLocks noChangeArrowheads="1"/>
            </p:cNvSpPr>
            <p:nvPr/>
          </p:nvSpPr>
          <p:spPr bwMode="auto">
            <a:xfrm>
              <a:off x="4581" y="1314"/>
              <a:ext cx="3432" cy="7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KOMENSKIY TOMONIDAN YARATILGAN ASARLAR</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ext Box 19"/>
            <p:cNvSpPr txBox="1">
              <a:spLocks noChangeArrowheads="1"/>
            </p:cNvSpPr>
            <p:nvPr/>
          </p:nvSpPr>
          <p:spPr bwMode="auto">
            <a:xfrm>
              <a:off x="8361" y="1314"/>
              <a:ext cx="2340" cy="7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Onalar</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maktabi</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 Box 18"/>
            <p:cNvSpPr txBox="1">
              <a:spLocks noChangeArrowheads="1"/>
            </p:cNvSpPr>
            <p:nvPr/>
          </p:nvSpPr>
          <p:spPr bwMode="auto">
            <a:xfrm>
              <a:off x="1881" y="1314"/>
              <a:ext cx="2340" cy="7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Buyuk</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didaktika</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Text Box 17"/>
            <p:cNvSpPr txBox="1">
              <a:spLocks noChangeArrowheads="1"/>
            </p:cNvSpPr>
            <p:nvPr/>
          </p:nvSpPr>
          <p:spPr bwMode="auto">
            <a:xfrm>
              <a:off x="3034" y="2303"/>
              <a:ext cx="2700" cy="108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Hislar</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yordamida</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idrok</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qilinadigan</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narsalarning</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suratlari</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Text Box 16"/>
            <p:cNvSpPr txBox="1">
              <a:spLocks noChangeArrowheads="1"/>
            </p:cNvSpPr>
            <p:nvPr/>
          </p:nvSpPr>
          <p:spPr bwMode="auto">
            <a:xfrm>
              <a:off x="6700" y="2444"/>
              <a:ext cx="342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Insoniy</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ishlarni</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tuzatish</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Text Box 15"/>
            <p:cNvSpPr txBox="1">
              <a:spLocks noChangeArrowheads="1"/>
            </p:cNvSpPr>
            <p:nvPr/>
          </p:nvSpPr>
          <p:spPr bwMode="auto">
            <a:xfrm>
              <a:off x="3201" y="3600"/>
              <a:ext cx="252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Fizika</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Text Box 14"/>
            <p:cNvSpPr txBox="1">
              <a:spLocks noChangeArrowheads="1"/>
            </p:cNvSpPr>
            <p:nvPr/>
          </p:nvSpPr>
          <p:spPr bwMode="auto">
            <a:xfrm>
              <a:off x="6752" y="3587"/>
              <a:ext cx="252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Falakiyot</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Text Box 13"/>
            <p:cNvSpPr txBox="1">
              <a:spLocks noChangeArrowheads="1"/>
            </p:cNvSpPr>
            <p:nvPr/>
          </p:nvSpPr>
          <p:spPr bwMode="auto">
            <a:xfrm>
              <a:off x="2685" y="4357"/>
              <a:ext cx="306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Lotin</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tili</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muqaddimasi</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Text Box 12"/>
            <p:cNvSpPr txBox="1">
              <a:spLocks noChangeArrowheads="1"/>
            </p:cNvSpPr>
            <p:nvPr/>
          </p:nvSpPr>
          <p:spPr bwMode="auto">
            <a:xfrm>
              <a:off x="6769" y="4331"/>
              <a:ext cx="36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Tillarning</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eng</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yaxshi</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metodi</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Text Box 11"/>
            <p:cNvSpPr txBox="1">
              <a:spLocks noChangeArrowheads="1"/>
            </p:cNvSpPr>
            <p:nvPr/>
          </p:nvSpPr>
          <p:spPr bwMode="auto">
            <a:xfrm>
              <a:off x="3216" y="5103"/>
              <a:ext cx="252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O’yin</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maktabi</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Text Box 10"/>
            <p:cNvSpPr txBox="1">
              <a:spLocks noChangeArrowheads="1"/>
            </p:cNvSpPr>
            <p:nvPr/>
          </p:nvSpPr>
          <p:spPr bwMode="auto">
            <a:xfrm>
              <a:off x="6754" y="5077"/>
              <a:ext cx="234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Tinchlik</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farishtasi</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Text Box 9"/>
            <p:cNvSpPr txBox="1">
              <a:spLocks noChangeArrowheads="1"/>
            </p:cNvSpPr>
            <p:nvPr/>
          </p:nvSpPr>
          <p:spPr bwMode="auto">
            <a:xfrm>
              <a:off x="4687" y="5836"/>
              <a:ext cx="3240" cy="7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Tillar</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hamma</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fanlar</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ochiq</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eshiklari</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8" name="Line 8"/>
            <p:cNvSpPr>
              <a:spLocks noChangeShapeType="1"/>
            </p:cNvSpPr>
            <p:nvPr/>
          </p:nvSpPr>
          <p:spPr bwMode="auto">
            <a:xfrm>
              <a:off x="6253" y="2060"/>
              <a:ext cx="1" cy="378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9" name="Line 7"/>
            <p:cNvSpPr>
              <a:spLocks noChangeShapeType="1"/>
            </p:cNvSpPr>
            <p:nvPr/>
          </p:nvSpPr>
          <p:spPr bwMode="auto">
            <a:xfrm>
              <a:off x="5661" y="2754"/>
              <a:ext cx="1080" cy="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0" name="Line 6"/>
            <p:cNvSpPr>
              <a:spLocks noChangeShapeType="1"/>
            </p:cNvSpPr>
            <p:nvPr/>
          </p:nvSpPr>
          <p:spPr bwMode="auto">
            <a:xfrm>
              <a:off x="5700" y="3847"/>
              <a:ext cx="1080" cy="1"/>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1" name="Line 5"/>
            <p:cNvSpPr>
              <a:spLocks noChangeShapeType="1"/>
            </p:cNvSpPr>
            <p:nvPr/>
          </p:nvSpPr>
          <p:spPr bwMode="auto">
            <a:xfrm>
              <a:off x="5700" y="4593"/>
              <a:ext cx="1080" cy="1"/>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2" name="Line 4"/>
            <p:cNvSpPr>
              <a:spLocks noChangeShapeType="1"/>
            </p:cNvSpPr>
            <p:nvPr/>
          </p:nvSpPr>
          <p:spPr bwMode="auto">
            <a:xfrm>
              <a:off x="5713" y="5352"/>
              <a:ext cx="1080" cy="1"/>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3" name="Line 3"/>
            <p:cNvSpPr>
              <a:spLocks noChangeShapeType="1"/>
            </p:cNvSpPr>
            <p:nvPr/>
          </p:nvSpPr>
          <p:spPr bwMode="auto">
            <a:xfrm>
              <a:off x="8001" y="1674"/>
              <a:ext cx="360" cy="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4" name="Line 2"/>
            <p:cNvSpPr>
              <a:spLocks noChangeShapeType="1"/>
            </p:cNvSpPr>
            <p:nvPr/>
          </p:nvSpPr>
          <p:spPr bwMode="auto">
            <a:xfrm flipH="1">
              <a:off x="4195" y="1635"/>
              <a:ext cx="360" cy="1"/>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p14="http://schemas.microsoft.com/office/powerpoint/2010/main" val="1583642608"/>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140968"/>
            <a:ext cx="8305800" cy="1143000"/>
          </a:xfrm>
        </p:spPr>
        <p:txBody>
          <a:bodyPr>
            <a:noAutofit/>
          </a:bodyPr>
          <a:lstStyle/>
          <a:p>
            <a:pPr algn="just"/>
            <a:r>
              <a:rPr lang="en-US" sz="2400" dirty="0" smtClean="0"/>
              <a:t>P. V. </a:t>
            </a:r>
            <a:r>
              <a:rPr lang="en-US" sz="2400" dirty="0" err="1" smtClean="0"/>
              <a:t>Kopnirirting</a:t>
            </a:r>
            <a:r>
              <a:rPr lang="en-US" sz="2400" dirty="0" smtClean="0"/>
              <a:t> </a:t>
            </a:r>
            <a:r>
              <a:rPr lang="en-US" sz="2400" dirty="0" err="1" smtClean="0"/>
              <a:t>ta'kidlashicha</a:t>
            </a:r>
            <a:r>
              <a:rPr lang="en-US" sz="2400" dirty="0" smtClean="0"/>
              <a:t>, Fan - </a:t>
            </a:r>
            <a:r>
              <a:rPr lang="en-US" sz="2400" dirty="0" err="1" smtClean="0"/>
              <a:t>bu</a:t>
            </a:r>
            <a:r>
              <a:rPr lang="en-US" sz="2400" dirty="0" smtClean="0"/>
              <a:t> </a:t>
            </a:r>
            <a:r>
              <a:rPr lang="en-US" sz="2400" dirty="0" err="1" smtClean="0"/>
              <a:t>dunyoning</a:t>
            </a:r>
            <a:r>
              <a:rPr lang="en-US" sz="2400" dirty="0" smtClean="0"/>
              <a:t> </a:t>
            </a:r>
            <a:r>
              <a:rPr lang="en-US" sz="2400" dirty="0" err="1" smtClean="0"/>
              <a:t>ilmiy</a:t>
            </a:r>
            <a:r>
              <a:rPr lang="en-US" sz="2400" dirty="0" smtClean="0"/>
              <a:t> </a:t>
            </a:r>
            <a:r>
              <a:rPr lang="en-US" sz="2400" dirty="0" err="1" smtClean="0"/>
              <a:t>ko'rinishida</a:t>
            </a:r>
            <a:r>
              <a:rPr lang="en-US" sz="2400" dirty="0" smtClean="0"/>
              <a:t> </a:t>
            </a:r>
            <a:r>
              <a:rPr lang="en-US" sz="2400" dirty="0" err="1" smtClean="0"/>
              <a:t>yotuvchi</a:t>
            </a:r>
            <a:r>
              <a:rPr lang="en-US" sz="2400" dirty="0" smtClean="0"/>
              <a:t>, </a:t>
            </a:r>
            <a:r>
              <a:rPr lang="en-US" sz="2400" dirty="0" err="1" smtClean="0"/>
              <a:t>tekshirilgan</a:t>
            </a:r>
            <a:r>
              <a:rPr lang="en-US" sz="2400" dirty="0" smtClean="0"/>
              <a:t> </a:t>
            </a:r>
            <a:r>
              <a:rPr lang="en-US" sz="2400" dirty="0" err="1" smtClean="0"/>
              <a:t>va</a:t>
            </a:r>
            <a:r>
              <a:rPr lang="en-US" sz="2400" dirty="0" smtClean="0"/>
              <a:t> </a:t>
            </a:r>
            <a:r>
              <a:rPr lang="en-US" sz="2400" dirty="0" err="1" smtClean="0"/>
              <a:t>asoslangan</a:t>
            </a:r>
            <a:r>
              <a:rPr lang="en-US" sz="2400" dirty="0" smtClean="0"/>
              <a:t> </a:t>
            </a:r>
            <a:r>
              <a:rPr lang="en-US" sz="2400" dirty="0" err="1" smtClean="0"/>
              <a:t>bilimlar</a:t>
            </a:r>
            <a:r>
              <a:rPr lang="en-US" sz="2400" dirty="0" smtClean="0"/>
              <a:t> </a:t>
            </a:r>
            <a:r>
              <a:rPr lang="en-US" sz="2400" dirty="0" err="1" smtClean="0"/>
              <a:t>tizimi</a:t>
            </a:r>
            <a:r>
              <a:rPr lang="en-US" sz="2400" dirty="0" smtClean="0"/>
              <a:t>, </a:t>
            </a:r>
            <a:r>
              <a:rPr lang="en-US" sz="2400" dirty="0" err="1" smtClean="0"/>
              <a:t>alohida</a:t>
            </a:r>
            <a:r>
              <a:rPr lang="en-US" sz="2400" dirty="0" smtClean="0"/>
              <a:t> </a:t>
            </a:r>
            <a:r>
              <a:rPr lang="en-US" sz="2400" dirty="0" err="1" smtClean="0"/>
              <a:t>ilmiy</a:t>
            </a:r>
            <a:r>
              <a:rPr lang="en-US" sz="2400" dirty="0" smtClean="0"/>
              <a:t> </a:t>
            </a:r>
            <a:r>
              <a:rPr lang="en-US" sz="2400" dirty="0" err="1" smtClean="0"/>
              <a:t>bilimlar</a:t>
            </a:r>
            <a:r>
              <a:rPr lang="en-US" sz="2400" dirty="0" smtClean="0"/>
              <a:t> </a:t>
            </a:r>
            <a:r>
              <a:rPr lang="en-US" sz="2400" dirty="0" err="1" smtClean="0"/>
              <a:t>sohasi</a:t>
            </a:r>
            <a:r>
              <a:rPr lang="en-US" sz="2400" dirty="0" smtClean="0"/>
              <a:t> </a:t>
            </a:r>
            <a:r>
              <a:rPr lang="en-US" sz="2400" dirty="0" err="1" smtClean="0"/>
              <a:t>hisoblanadi</a:t>
            </a:r>
            <a:r>
              <a:rPr lang="en-US" sz="2400" dirty="0" smtClean="0"/>
              <a:t>. V P . </a:t>
            </a:r>
            <a:r>
              <a:rPr lang="en-US" sz="2400" dirty="0" err="1" smtClean="0"/>
              <a:t>Koxanovskiy</a:t>
            </a:r>
            <a:r>
              <a:rPr lang="en-US" sz="2400" dirty="0" smtClean="0"/>
              <a:t> fan </a:t>
            </a:r>
            <a:r>
              <a:rPr lang="en-US" sz="2400" dirty="0" err="1" smtClean="0"/>
              <a:t>deganda</a:t>
            </a:r>
            <a:r>
              <a:rPr lang="en-US" sz="2400" dirty="0" smtClean="0"/>
              <a:t> biz - </a:t>
            </a:r>
            <a:r>
              <a:rPr lang="en-US" sz="2400" dirty="0" err="1" smtClean="0"/>
              <a:t>bilimlar</a:t>
            </a:r>
            <a:r>
              <a:rPr lang="en-US" sz="2400" dirty="0" smtClean="0"/>
              <a:t> </a:t>
            </a:r>
            <a:r>
              <a:rPr lang="en-US" sz="2400" dirty="0" err="1" smtClean="0"/>
              <a:t>ishlab</a:t>
            </a:r>
            <a:r>
              <a:rPr lang="en-US" sz="2400" dirty="0" smtClean="0"/>
              <a:t> </a:t>
            </a:r>
            <a:r>
              <a:rPr lang="en-US" sz="2400" dirty="0" err="1" smtClean="0"/>
              <a:t>chiqaravchi</a:t>
            </a:r>
            <a:r>
              <a:rPr lang="en-US" sz="2400" dirty="0" smtClean="0"/>
              <a:t> </a:t>
            </a:r>
            <a:r>
              <a:rPr lang="en-US" sz="2400" dirty="0" err="1" smtClean="0"/>
              <a:t>faoliyat</a:t>
            </a:r>
            <a:r>
              <a:rPr lang="en-US" sz="2400" dirty="0" smtClean="0"/>
              <a:t>(</a:t>
            </a:r>
            <a:r>
              <a:rPr lang="en-US" sz="2400" dirty="0" err="1" smtClean="0"/>
              <a:t>olimlar</a:t>
            </a:r>
            <a:r>
              <a:rPr lang="en-US" sz="2400" dirty="0" smtClean="0"/>
              <a:t> </a:t>
            </a:r>
            <a:r>
              <a:rPr lang="en-US" sz="2400" dirty="0" err="1" smtClean="0"/>
              <a:t>bilimi</a:t>
            </a:r>
            <a:r>
              <a:rPr lang="en-US" sz="2400" dirty="0" smtClean="0"/>
              <a:t>, </a:t>
            </a:r>
            <a:r>
              <a:rPr lang="en-US" sz="2400" dirty="0" err="1" smtClean="0"/>
              <a:t>tajribasi</a:t>
            </a:r>
            <a:r>
              <a:rPr lang="en-US" sz="2400" dirty="0" smtClean="0"/>
              <a:t>, </a:t>
            </a:r>
            <a:r>
              <a:rPr lang="en-US" sz="2400" dirty="0" err="1" smtClean="0"/>
              <a:t>qobiliyati</a:t>
            </a:r>
            <a:r>
              <a:rPr lang="en-US" sz="2400" dirty="0" smtClean="0"/>
              <a:t>. </a:t>
            </a:r>
            <a:r>
              <a:rPr lang="en-US" sz="2400" dirty="0" err="1" smtClean="0"/>
              <a:t>ilmiy</a:t>
            </a:r>
            <a:r>
              <a:rPr lang="en-US" sz="2400" dirty="0" smtClean="0"/>
              <a:t> </a:t>
            </a:r>
            <a:r>
              <a:rPr lang="en-US" sz="2400" dirty="0" err="1" smtClean="0"/>
              <a:t>darajasi</a:t>
            </a:r>
            <a:r>
              <a:rPr lang="en-US" sz="2400" dirty="0" smtClean="0"/>
              <a:t>; </a:t>
            </a:r>
            <a:r>
              <a:rPr lang="en-US" sz="2400" dirty="0" err="1" smtClean="0"/>
              <a:t>ilmiy</a:t>
            </a:r>
            <a:r>
              <a:rPr lang="en-US" sz="2400" dirty="0" smtClean="0"/>
              <a:t> </a:t>
            </a:r>
            <a:r>
              <a:rPr lang="en-US" sz="2400" dirty="0" err="1" smtClean="0"/>
              <a:t>muassasalar</a:t>
            </a:r>
            <a:r>
              <a:rPr lang="en-US" sz="2400" dirty="0" smtClean="0"/>
              <a:t>, </a:t>
            </a:r>
            <a:r>
              <a:rPr lang="en-US" sz="2400" dirty="0" err="1" smtClean="0"/>
              <a:t>ularni</a:t>
            </a:r>
            <a:r>
              <a:rPr lang="en-US" sz="2400" dirty="0" smtClean="0"/>
              <a:t> </a:t>
            </a:r>
            <a:r>
              <a:rPr lang="en-US" sz="2400" dirty="0" err="1" smtClean="0"/>
              <a:t>vositalari</a:t>
            </a:r>
            <a:r>
              <a:rPr lang="en-US" sz="2400" dirty="0" smtClean="0"/>
              <a:t>) </a:t>
            </a:r>
            <a:r>
              <a:rPr lang="en-US" sz="2400" dirty="0" err="1" smtClean="0"/>
              <a:t>ni</a:t>
            </a:r>
            <a:r>
              <a:rPr lang="en-US" sz="2400" dirty="0" smtClean="0"/>
              <a:t> </a:t>
            </a:r>
            <a:r>
              <a:rPr lang="en-US" sz="2400" dirty="0" err="1" smtClean="0"/>
              <a:t>ilmiy</a:t>
            </a:r>
            <a:r>
              <a:rPr lang="en-US" sz="2400" dirty="0" smtClean="0"/>
              <a:t> </a:t>
            </a:r>
            <a:r>
              <a:rPr lang="en-US" sz="2400" dirty="0" err="1" smtClean="0"/>
              <a:t>tadqiqot</a:t>
            </a:r>
            <a:r>
              <a:rPr lang="en-US" sz="2400" dirty="0" smtClean="0"/>
              <a:t> </a:t>
            </a:r>
            <a:r>
              <a:rPr lang="en-US" sz="2400" dirty="0" err="1" smtClean="0"/>
              <a:t>ishlari</a:t>
            </a:r>
            <a:r>
              <a:rPr lang="en-US" sz="2400" dirty="0" smtClean="0"/>
              <a:t> </a:t>
            </a:r>
            <a:r>
              <a:rPr lang="en-US" sz="2400" dirty="0" err="1" smtClean="0"/>
              <a:t>metodlarini</a:t>
            </a:r>
            <a:r>
              <a:rPr lang="en-US" sz="2400" dirty="0" smtClean="0"/>
              <a:t>; </a:t>
            </a:r>
            <a:r>
              <a:rPr lang="en-US" sz="2400" dirty="0" err="1" smtClean="0"/>
              <a:t>ilmiy</a:t>
            </a:r>
            <a:r>
              <a:rPr lang="en-US" sz="2400" dirty="0" smtClean="0"/>
              <a:t> </a:t>
            </a:r>
            <a:r>
              <a:rPr lang="en-US" sz="2400" dirty="0" err="1" smtClean="0"/>
              <a:t>axborotlar</a:t>
            </a:r>
            <a:r>
              <a:rPr lang="en-US" sz="2400" dirty="0" smtClean="0"/>
              <a:t> </a:t>
            </a:r>
            <a:r>
              <a:rPr lang="en-US" sz="2400" dirty="0" err="1" smtClean="0"/>
              <a:t>tizimini</a:t>
            </a:r>
            <a:r>
              <a:rPr lang="en-US" sz="2400" dirty="0" smtClean="0"/>
              <a:t>, </a:t>
            </a:r>
            <a:r>
              <a:rPr lang="en-US" sz="2400" dirty="0" err="1" smtClean="0"/>
              <a:t>shu</a:t>
            </a:r>
            <a:r>
              <a:rPr lang="en-US" sz="2400" dirty="0" smtClean="0"/>
              <a:t> </a:t>
            </a:r>
            <a:r>
              <a:rPr lang="en-US" sz="2400" dirty="0" err="1" smtClean="0"/>
              <a:t>bilan</a:t>
            </a:r>
            <a:r>
              <a:rPr lang="en-US" sz="2400" dirty="0" smtClean="0"/>
              <a:t> </a:t>
            </a:r>
            <a:r>
              <a:rPr lang="en-US" sz="2400" dirty="0" err="1" smtClean="0"/>
              <a:t>birga</a:t>
            </a:r>
            <a:r>
              <a:rPr lang="en-US" sz="2400" dirty="0" smtClean="0"/>
              <a:t> </a:t>
            </a:r>
            <a:r>
              <a:rPr lang="en-US" sz="2400" dirty="0" err="1" smtClean="0"/>
              <a:t>bilimlarni</a:t>
            </a:r>
            <a:r>
              <a:rPr lang="en-US" sz="2400" dirty="0" smtClean="0"/>
              <a:t> </a:t>
            </a:r>
            <a:r>
              <a:rPr lang="en-US" sz="2400" dirty="0" err="1" smtClean="0"/>
              <a:t>tushunamiz</a:t>
            </a:r>
            <a:r>
              <a:rPr lang="en-US" sz="2400" dirty="0" smtClean="0"/>
              <a:t> - deb </a:t>
            </a:r>
            <a:r>
              <a:rPr lang="en-US" sz="2400" dirty="0" err="1" smtClean="0"/>
              <a:t>ta'kidlaydi</a:t>
            </a:r>
            <a:r>
              <a:rPr lang="en-US" sz="2400" dirty="0" smtClean="0"/>
              <a:t>. </a:t>
            </a:r>
            <a:r>
              <a:rPr lang="en-US" sz="2400" dirty="0"/>
              <a:t/>
            </a:r>
            <a:br>
              <a:rPr lang="en-US" sz="2400" dirty="0"/>
            </a:br>
            <a:endParaRPr lang="ru-RU" sz="2400" dirty="0">
              <a:latin typeface="Arial" pitchFamily="34" charset="0"/>
              <a:cs typeface="Arial" pitchFamily="34" charset="0"/>
            </a:endParaRPr>
          </a:p>
        </p:txBody>
      </p:sp>
      <p:sp>
        <p:nvSpPr>
          <p:cNvPr id="3" name="Заголовок 1"/>
          <p:cNvSpPr txBox="1">
            <a:spLocks/>
          </p:cNvSpPr>
          <p:nvPr/>
        </p:nvSpPr>
        <p:spPr>
          <a:xfrm>
            <a:off x="395536" y="5445224"/>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2400" dirty="0" smtClean="0"/>
              <a:t>Fan </a:t>
            </a:r>
            <a:r>
              <a:rPr lang="en-US" sz="2400" dirty="0" err="1" smtClean="0"/>
              <a:t>nima</a:t>
            </a:r>
            <a:r>
              <a:rPr lang="en-US" sz="2400" dirty="0" smtClean="0"/>
              <a:t>?</a:t>
            </a:r>
            <a:br>
              <a:rPr lang="en-US" sz="2400" dirty="0" smtClean="0"/>
            </a:br>
            <a:r>
              <a:rPr lang="en-US" sz="2400" i="1" dirty="0" smtClean="0"/>
              <a:t>fan - </a:t>
            </a:r>
            <a:r>
              <a:rPr lang="en-US" sz="2400" i="1" dirty="0" err="1" smtClean="0"/>
              <a:t>bu</a:t>
            </a:r>
            <a:r>
              <a:rPr lang="en-US" sz="2400" i="1" dirty="0" smtClean="0"/>
              <a:t> </a:t>
            </a:r>
            <a:r>
              <a:rPr lang="en-US" sz="2400" i="1" dirty="0" err="1" smtClean="0"/>
              <a:t>bilimlarni</a:t>
            </a:r>
            <a:r>
              <a:rPr lang="en-US" sz="2400" i="1" dirty="0" smtClean="0"/>
              <a:t> </a:t>
            </a:r>
            <a:r>
              <a:rPr lang="en-US" sz="2400" i="1" dirty="0" err="1" smtClean="0"/>
              <a:t>o'zlashtirish</a:t>
            </a:r>
            <a:r>
              <a:rPr lang="en-US" sz="2400" i="1" dirty="0" smtClean="0"/>
              <a:t> </a:t>
            </a:r>
            <a:r>
              <a:rPr lang="en-US" sz="2400" i="1" dirty="0" err="1" smtClean="0"/>
              <a:t>manbai</a:t>
            </a:r>
            <a:r>
              <a:rPr lang="en-US" sz="2400" i="1" dirty="0" smtClean="0"/>
              <a:t>;</a:t>
            </a:r>
            <a:br>
              <a:rPr lang="en-US" sz="2400" i="1" dirty="0" smtClean="0"/>
            </a:br>
            <a:r>
              <a:rPr lang="en-US" sz="2400" i="1" dirty="0" smtClean="0"/>
              <a:t>fan - </a:t>
            </a:r>
            <a:r>
              <a:rPr lang="en-US" sz="2400" i="1" dirty="0" err="1" smtClean="0"/>
              <a:t>bu</a:t>
            </a:r>
            <a:r>
              <a:rPr lang="en-US" sz="2400" i="1" dirty="0" smtClean="0"/>
              <a:t> </a:t>
            </a:r>
            <a:r>
              <a:rPr lang="en-US" sz="2400" i="1" dirty="0" err="1" smtClean="0"/>
              <a:t>ijtimoiy</a:t>
            </a:r>
            <a:r>
              <a:rPr lang="en-US" sz="2400" i="1" dirty="0" smtClean="0"/>
              <a:t> </a:t>
            </a:r>
            <a:r>
              <a:rPr lang="en-US" sz="2400" i="1" dirty="0" err="1" smtClean="0"/>
              <a:t>institut</a:t>
            </a:r>
            <a:r>
              <a:rPr lang="en-US" sz="2400" i="1" dirty="0" smtClean="0"/>
              <a:t>;</a:t>
            </a:r>
            <a:br>
              <a:rPr lang="en-US" sz="2400" i="1" dirty="0" smtClean="0"/>
            </a:br>
            <a:r>
              <a:rPr lang="en-US" sz="2400" i="1" dirty="0" smtClean="0"/>
              <a:t>fan - </a:t>
            </a:r>
            <a:r>
              <a:rPr lang="en-US" sz="2400" i="1" dirty="0" err="1" smtClean="0"/>
              <a:t>bu</a:t>
            </a:r>
            <a:r>
              <a:rPr lang="en-US" sz="2400" i="1" dirty="0" smtClean="0"/>
              <a:t> </a:t>
            </a:r>
            <a:r>
              <a:rPr lang="en-US" sz="2400" i="1" dirty="0" err="1" smtClean="0"/>
              <a:t>o'quv</a:t>
            </a:r>
            <a:r>
              <a:rPr lang="en-US" sz="2400" i="1" dirty="0" smtClean="0"/>
              <a:t> </a:t>
            </a:r>
            <a:r>
              <a:rPr lang="en-US" sz="2400" i="1" dirty="0" err="1" smtClean="0"/>
              <a:t>predmeti</a:t>
            </a:r>
            <a:r>
              <a:rPr lang="en-US" sz="2400" i="1" dirty="0" smtClean="0"/>
              <a:t> </a:t>
            </a:r>
            <a:r>
              <a:rPr lang="en-US" sz="2400" i="1" dirty="0" err="1" smtClean="0"/>
              <a:t>yig'indisi</a:t>
            </a:r>
            <a:r>
              <a:rPr lang="en-US" sz="2400" i="1" dirty="0" smtClean="0"/>
              <a:t>;</a:t>
            </a:r>
            <a:br>
              <a:rPr lang="en-US" sz="2400" i="1" dirty="0" smtClean="0"/>
            </a:br>
            <a:r>
              <a:rPr lang="en-US" sz="2400" i="1" dirty="0" smtClean="0"/>
              <a:t>fan - </a:t>
            </a:r>
            <a:r>
              <a:rPr lang="en-US" sz="2400" i="1" dirty="0" err="1" smtClean="0"/>
              <a:t>inson</a:t>
            </a:r>
            <a:r>
              <a:rPr lang="en-US" sz="2400" i="1" dirty="0" smtClean="0"/>
              <a:t> </a:t>
            </a:r>
            <a:r>
              <a:rPr lang="en-US" sz="2400" i="1" dirty="0" err="1" smtClean="0"/>
              <a:t>faoliyati</a:t>
            </a:r>
            <a:r>
              <a:rPr lang="en-US" sz="2400" i="1" dirty="0" smtClean="0"/>
              <a:t>.</a:t>
            </a:r>
            <a:br>
              <a:rPr lang="en-US" sz="2400" i="1" dirty="0" smtClean="0"/>
            </a:br>
            <a:endParaRPr lang="ru-RU" sz="2400" i="1" dirty="0">
              <a:latin typeface="Arial" pitchFamily="34" charset="0"/>
              <a:cs typeface="Arial" pitchFamily="34" charset="0"/>
            </a:endParaRPr>
          </a:p>
        </p:txBody>
      </p:sp>
      <p:sp>
        <p:nvSpPr>
          <p:cNvPr id="4" name="Заголовок 1"/>
          <p:cNvSpPr txBox="1">
            <a:spLocks/>
          </p:cNvSpPr>
          <p:nvPr/>
        </p:nvSpPr>
        <p:spPr>
          <a:xfrm>
            <a:off x="366517" y="476672"/>
            <a:ext cx="8305800" cy="1143000"/>
          </a:xfrm>
          <a:prstGeom prst="rect">
            <a:avLst/>
          </a:prstGeom>
        </p:spPr>
        <p:txBody>
          <a:bodyPr vert="horz" lIns="0" tIns="45720" rIns="0" bIns="0" anchor="b">
            <a:normAutofit fontScale="97500"/>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dirty="0" smtClean="0"/>
              <a:t>2. </a:t>
            </a:r>
            <a:r>
              <a:rPr lang="en-US" sz="3200" dirty="0" err="1" smtClean="0"/>
              <a:t>Pedagogika</a:t>
            </a:r>
            <a:r>
              <a:rPr lang="en-US" sz="3200" dirty="0" smtClean="0"/>
              <a:t> </a:t>
            </a:r>
            <a:r>
              <a:rPr lang="en-US" sz="3200" dirty="0" err="1" smtClean="0"/>
              <a:t>fanining</a:t>
            </a:r>
            <a:r>
              <a:rPr lang="en-US" sz="3200" dirty="0" smtClean="0"/>
              <a:t> </a:t>
            </a:r>
            <a:r>
              <a:rPr lang="en-US" sz="3200" dirty="0" err="1" smtClean="0"/>
              <a:t>shakllanishi</a:t>
            </a:r>
            <a:r>
              <a:rPr lang="en-US" sz="2800" dirty="0" smtClean="0"/>
              <a:t/>
            </a:r>
            <a:br>
              <a:rPr lang="en-US" sz="2800" dirty="0" smtClean="0"/>
            </a:br>
            <a:endParaRPr lang="ru-RU" sz="3200" dirty="0">
              <a:latin typeface="Arial" pitchFamily="34" charset="0"/>
              <a:cs typeface="Arial" pitchFamily="34" charset="0"/>
            </a:endParaRPr>
          </a:p>
        </p:txBody>
      </p:sp>
    </p:spTree>
    <p:extLst>
      <p:ext uri="{BB962C8B-B14F-4D97-AF65-F5344CB8AC3E}">
        <p14:creationId xmlns:p14="http://schemas.microsoft.com/office/powerpoint/2010/main" val="2963581164"/>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877272"/>
            <a:ext cx="8305800" cy="1143000"/>
          </a:xfrm>
        </p:spPr>
        <p:txBody>
          <a:bodyPr>
            <a:noAutofit/>
          </a:bodyPr>
          <a:lstStyle/>
          <a:p>
            <a:r>
              <a:rPr lang="en-US" sz="2400" dirty="0" smtClean="0"/>
              <a:t>Fanning </a:t>
            </a:r>
            <a:r>
              <a:rPr lang="en-US" sz="2400" dirty="0" err="1" smtClean="0"/>
              <a:t>xususiyatlar</a:t>
            </a:r>
            <a:r>
              <a:rPr lang="en-US" sz="2400" dirty="0" smtClean="0"/>
              <a:t/>
            </a:r>
            <a:br>
              <a:rPr lang="en-US" sz="2400" dirty="0" smtClean="0"/>
            </a:br>
            <a:r>
              <a:rPr lang="uz-Cyrl-UZ" sz="2400" u="sng" dirty="0"/>
              <a:t>Bilim</a:t>
            </a:r>
            <a:r>
              <a:rPr lang="uz-Cyrl-UZ" sz="2400" dirty="0"/>
              <a:t> </a:t>
            </a:r>
            <a:r>
              <a:rPr lang="en-US" sz="2400" dirty="0" smtClean="0"/>
              <a:t/>
            </a:r>
            <a:br>
              <a:rPr lang="en-US" sz="2400" dirty="0" smtClean="0"/>
            </a:br>
            <a:r>
              <a:rPr lang="uz-Cyrl-UZ" sz="2400" u="sng" dirty="0" smtClean="0"/>
              <a:t>Ma'lumot</a:t>
            </a:r>
            <a:r>
              <a:rPr lang="en-US" sz="2400" u="sng" dirty="0" smtClean="0"/>
              <a:t/>
            </a:r>
            <a:br>
              <a:rPr lang="en-US" sz="2400" u="sng" dirty="0" smtClean="0"/>
            </a:br>
            <a:r>
              <a:rPr lang="uz-Cyrl-UZ" sz="2400" u="sng" dirty="0"/>
              <a:t>Tarbiya</a:t>
            </a:r>
            <a:r>
              <a:rPr lang="uz-Cyrl-UZ" sz="2400" dirty="0"/>
              <a:t> </a:t>
            </a:r>
            <a:r>
              <a:rPr lang="en-US" sz="2400" dirty="0" smtClean="0"/>
              <a:t/>
            </a:r>
            <a:br>
              <a:rPr lang="en-US" sz="2400" dirty="0" smtClean="0"/>
            </a:br>
            <a:r>
              <a:rPr lang="uz-Cyrl-UZ" sz="2400" u="sng" dirty="0"/>
              <a:t>Shaxs </a:t>
            </a:r>
            <a:r>
              <a:rPr lang="uz-Cyrl-UZ" sz="2400" u="sng" dirty="0" smtClean="0"/>
              <a:t>shakllanishi</a:t>
            </a:r>
            <a:r>
              <a:rPr lang="en-US" sz="2400" u="sng" dirty="0" smtClean="0"/>
              <a:t/>
            </a:r>
            <a:br>
              <a:rPr lang="en-US" sz="2400" u="sng" dirty="0" smtClean="0"/>
            </a:br>
            <a:r>
              <a:rPr lang="uz-Cyrl-UZ" sz="2400" u="sng" dirty="0"/>
              <a:t>Pedagogik </a:t>
            </a:r>
            <a:r>
              <a:rPr lang="uz-Cyrl-UZ" sz="2400" u="sng" dirty="0" smtClean="0"/>
              <a:t>faoliyat</a:t>
            </a:r>
            <a:r>
              <a:rPr lang="en-US" sz="2400" u="sng" dirty="0" smtClean="0"/>
              <a:t/>
            </a:r>
            <a:br>
              <a:rPr lang="en-US" sz="2400" u="sng" dirty="0" smtClean="0"/>
            </a:br>
            <a:r>
              <a:rPr lang="uz-Cyrl-UZ" sz="2400" u="sng" dirty="0"/>
              <a:t>Pedagogik jarayon</a:t>
            </a:r>
            <a:r>
              <a:rPr lang="uz-Cyrl-UZ" sz="2400" dirty="0"/>
              <a:t> </a:t>
            </a:r>
            <a:r>
              <a:rPr lang="en-US" sz="2400" dirty="0" smtClean="0"/>
              <a:t/>
            </a:r>
            <a:br>
              <a:rPr lang="en-US" sz="2400" dirty="0" smtClean="0"/>
            </a:br>
            <a:r>
              <a:rPr lang="uz-Cyrl-UZ" sz="2400" u="sng" dirty="0"/>
              <a:t>Pedagogik tamoyil (printsiplar</a:t>
            </a:r>
            <a:r>
              <a:rPr lang="uz-Cyrl-UZ" sz="2400" u="sng" dirty="0" smtClean="0"/>
              <a:t>)</a:t>
            </a:r>
            <a:r>
              <a:rPr lang="en-US" sz="2400" u="sng" dirty="0" smtClean="0"/>
              <a:t/>
            </a:r>
            <a:br>
              <a:rPr lang="en-US" sz="2400" u="sng" dirty="0" smtClean="0"/>
            </a:br>
            <a:r>
              <a:rPr lang="uz-Cyrl-UZ" sz="2400" u="sng" dirty="0"/>
              <a:t>Pedagogik tajriba</a:t>
            </a:r>
            <a:r>
              <a:rPr lang="uz-Cyrl-UZ" sz="2400" dirty="0"/>
              <a:t> </a:t>
            </a:r>
            <a:r>
              <a:rPr lang="en-US" sz="2400" dirty="0" smtClean="0"/>
              <a:t/>
            </a:r>
            <a:br>
              <a:rPr lang="en-US" sz="2400" dirty="0" smtClean="0"/>
            </a:br>
            <a:r>
              <a:rPr lang="uz-Cyrl-UZ" sz="2400" u="sng" dirty="0"/>
              <a:t>Ilg'or pedagogik </a:t>
            </a:r>
            <a:r>
              <a:rPr lang="uz-Cyrl-UZ" sz="2400" u="sng" dirty="0" smtClean="0"/>
              <a:t>tajriba</a:t>
            </a:r>
            <a:r>
              <a:rPr lang="en-US" sz="2400" u="sng" dirty="0" smtClean="0"/>
              <a:t/>
            </a:r>
            <a:br>
              <a:rPr lang="en-US" sz="2400" u="sng" dirty="0" smtClean="0"/>
            </a:br>
            <a:r>
              <a:rPr lang="uz-Cyrl-UZ" sz="2400" u="sng" dirty="0"/>
              <a:t>Shaxsning har tomonlama kamolga </a:t>
            </a:r>
            <a:r>
              <a:rPr lang="uz-Cyrl-UZ" sz="2400" u="sng" dirty="0" smtClean="0"/>
              <a:t>yetishi</a:t>
            </a:r>
            <a:r>
              <a:rPr lang="en-US" sz="2400" u="sng" dirty="0" smtClean="0"/>
              <a:t/>
            </a:r>
            <a:br>
              <a:rPr lang="en-US" sz="2400" u="sng" dirty="0" smtClean="0"/>
            </a:br>
            <a:r>
              <a:rPr lang="uz-Cyrl-UZ" sz="2400" u="sng" dirty="0"/>
              <a:t>Pedagogik muhit</a:t>
            </a:r>
            <a:r>
              <a:rPr lang="uz-Cyrl-UZ" sz="2400" dirty="0"/>
              <a:t> </a:t>
            </a:r>
            <a:r>
              <a:rPr lang="en-US" sz="2400" dirty="0" smtClean="0"/>
              <a:t/>
            </a:r>
            <a:br>
              <a:rPr lang="en-US" sz="2400" dirty="0" smtClean="0"/>
            </a:br>
            <a:r>
              <a:rPr lang="uz-Cyrl-UZ" sz="2400" u="sng" dirty="0"/>
              <a:t>Ijtimoiy muhit</a:t>
            </a:r>
            <a:r>
              <a:rPr lang="uz-Cyrl-UZ" sz="2400" dirty="0"/>
              <a:t> </a:t>
            </a:r>
            <a:r>
              <a:rPr lang="en-US" sz="2400" dirty="0" smtClean="0"/>
              <a:t/>
            </a:r>
            <a:br>
              <a:rPr lang="en-US" sz="2400" dirty="0" smtClean="0"/>
            </a:br>
            <a:r>
              <a:rPr lang="uz-Cyrl-UZ" sz="2400" u="sng" dirty="0"/>
              <a:t>Ichki </a:t>
            </a:r>
            <a:r>
              <a:rPr lang="uz-Cyrl-UZ" sz="2400" u="sng" dirty="0" smtClean="0"/>
              <a:t>muhit</a:t>
            </a:r>
            <a:r>
              <a:rPr lang="en-US" sz="2400" u="sng" dirty="0" smtClean="0"/>
              <a:t/>
            </a:r>
            <a:br>
              <a:rPr lang="en-US" sz="2400" u="sng" dirty="0" smtClean="0"/>
            </a:br>
            <a:r>
              <a:rPr lang="uz-Cyrl-UZ" sz="2400" u="sng" dirty="0" smtClean="0"/>
              <a:t>Irsiylik</a:t>
            </a:r>
            <a:r>
              <a:rPr lang="en-US" sz="2400" u="sng" dirty="0" smtClean="0"/>
              <a:t/>
            </a:r>
            <a:br>
              <a:rPr lang="en-US" sz="2400" u="sng" dirty="0" smtClean="0"/>
            </a:br>
            <a:r>
              <a:rPr lang="uz-Cyrl-UZ" sz="2400" u="sng" dirty="0" smtClean="0"/>
              <a:t>Ruhiyat</a:t>
            </a:r>
            <a:r>
              <a:rPr lang="en-US" sz="2400" u="sng" dirty="0" smtClean="0"/>
              <a:t/>
            </a:r>
            <a:br>
              <a:rPr lang="en-US" sz="2400" u="sng" dirty="0" smtClean="0"/>
            </a:br>
            <a:r>
              <a:rPr lang="uz-Cyrl-UZ" sz="2400" u="sng" dirty="0"/>
              <a:t>O'z-o'zini anglash</a:t>
            </a:r>
            <a:r>
              <a:rPr lang="uz-Cyrl-UZ" sz="2400" dirty="0"/>
              <a:t> </a:t>
            </a:r>
            <a:r>
              <a:rPr lang="en-US" sz="2400" dirty="0" smtClean="0"/>
              <a:t/>
            </a:r>
            <a:br>
              <a:rPr lang="en-US" sz="2400" dirty="0" smtClean="0"/>
            </a:br>
            <a:r>
              <a:rPr lang="uz-Cyrl-UZ" sz="2400" u="sng" dirty="0"/>
              <a:t>Faoliyat</a:t>
            </a:r>
            <a:r>
              <a:rPr lang="uz-Cyrl-UZ" sz="2400" dirty="0"/>
              <a:t> </a:t>
            </a:r>
            <a:r>
              <a:rPr lang="uz-Cyrl-UZ" sz="2400" dirty="0" smtClean="0"/>
              <a:t> </a:t>
            </a:r>
            <a:r>
              <a:rPr lang="en-US" sz="2400" dirty="0"/>
              <a:t/>
            </a:r>
            <a:br>
              <a:rPr lang="en-US" sz="2400" dirty="0"/>
            </a:br>
            <a:endParaRPr lang="ru-RU" sz="2400" dirty="0"/>
          </a:p>
        </p:txBody>
      </p:sp>
    </p:spTree>
    <p:extLst>
      <p:ext uri="{BB962C8B-B14F-4D97-AF65-F5344CB8AC3E}">
        <p14:creationId xmlns:p14="http://schemas.microsoft.com/office/powerpoint/2010/main" val="4235041012"/>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5788" y="476672"/>
            <a:ext cx="8305800" cy="1143000"/>
          </a:xfrm>
        </p:spPr>
        <p:txBody>
          <a:bodyPr>
            <a:noAutofit/>
          </a:bodyPr>
          <a:lstStyle/>
          <a:p>
            <a:pPr algn="just"/>
            <a:r>
              <a:rPr lang="en-US" sz="2400" dirty="0" smtClean="0"/>
              <a:t>3. </a:t>
            </a:r>
            <a:r>
              <a:rPr lang="en-US" sz="2400" dirty="0" err="1" smtClean="0"/>
              <a:t>Pedagogik</a:t>
            </a:r>
            <a:r>
              <a:rPr lang="en-US" sz="2400" dirty="0" smtClean="0"/>
              <a:t> </a:t>
            </a:r>
            <a:r>
              <a:rPr lang="en-US" sz="2400" dirty="0" err="1" smtClean="0"/>
              <a:t>fanlar</a:t>
            </a:r>
            <a:r>
              <a:rPr lang="en-US" sz="2400" dirty="0" smtClean="0"/>
              <a:t> </a:t>
            </a:r>
            <a:r>
              <a:rPr lang="en-US" sz="2400" dirty="0" err="1" smtClean="0"/>
              <a:t>tizimi</a:t>
            </a:r>
            <a:r>
              <a:rPr lang="en-US" sz="2400" dirty="0" smtClean="0"/>
              <a:t>. </a:t>
            </a:r>
            <a:r>
              <a:rPr lang="uz-Cyrl-UZ" sz="2400" dirty="0" smtClean="0"/>
              <a:t>Pedagogika </a:t>
            </a:r>
            <a:r>
              <a:rPr lang="uz-Cyrl-UZ" sz="2400" dirty="0"/>
              <a:t>fanlari turkumidan tashkil topgan pedagogika fanlar majmui, avvalom bor, falsafa bilan chambarchas bog'liq. </a:t>
            </a:r>
            <a:endParaRPr lang="ru-RU" sz="2400" dirty="0"/>
          </a:p>
        </p:txBody>
      </p:sp>
      <p:sp>
        <p:nvSpPr>
          <p:cNvPr id="3" name="Rectangle 22"/>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4" name="Group 1"/>
          <p:cNvGrpSpPr>
            <a:grpSpLocks noChangeAspect="1"/>
          </p:cNvGrpSpPr>
          <p:nvPr/>
        </p:nvGrpSpPr>
        <p:grpSpPr bwMode="auto">
          <a:xfrm>
            <a:off x="619207" y="1655679"/>
            <a:ext cx="7823032" cy="5101978"/>
            <a:chOff x="1881" y="1314"/>
            <a:chExt cx="8280" cy="5400"/>
          </a:xfrm>
        </p:grpSpPr>
        <p:sp>
          <p:nvSpPr>
            <p:cNvPr id="5" name="AutoShape 21"/>
            <p:cNvSpPr>
              <a:spLocks noChangeAspect="1" noChangeArrowheads="1" noTextEdit="1"/>
            </p:cNvSpPr>
            <p:nvPr/>
          </p:nvSpPr>
          <p:spPr bwMode="auto">
            <a:xfrm>
              <a:off x="1881" y="1314"/>
              <a:ext cx="8280" cy="5400"/>
            </a:xfrm>
            <a:prstGeom prst="rect">
              <a:avLst/>
            </a:pr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6" name="Oval 20"/>
            <p:cNvSpPr>
              <a:spLocks noChangeArrowheads="1"/>
            </p:cNvSpPr>
            <p:nvPr/>
          </p:nvSpPr>
          <p:spPr bwMode="auto">
            <a:xfrm>
              <a:off x="4941" y="3294"/>
              <a:ext cx="2160" cy="1619"/>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Pedagogika</a:t>
              </a:r>
              <a:r>
                <a:rPr kumimoji="0" lang="en-US"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fanlari</a:t>
              </a:r>
              <a:r>
                <a:rPr kumimoji="0" lang="en-US"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2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majmui</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Oval 19"/>
            <p:cNvSpPr>
              <a:spLocks noChangeArrowheads="1"/>
            </p:cNvSpPr>
            <p:nvPr/>
          </p:nvSpPr>
          <p:spPr bwMode="auto">
            <a:xfrm>
              <a:off x="6350" y="1661"/>
              <a:ext cx="2162" cy="1618"/>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Sotsiologiya</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sotsial</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geografiya</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Oval 18"/>
            <p:cNvSpPr>
              <a:spLocks noChangeArrowheads="1"/>
            </p:cNvSpPr>
            <p:nvPr/>
          </p:nvSpPr>
          <p:spPr bwMode="auto">
            <a:xfrm>
              <a:off x="7320" y="3218"/>
              <a:ext cx="2627" cy="1717"/>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Odam</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anatomiyasi</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fiziologiyasi</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antropologiya</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Oval 17"/>
            <p:cNvSpPr>
              <a:spLocks noChangeArrowheads="1"/>
            </p:cNvSpPr>
            <p:nvPr/>
          </p:nvSpPr>
          <p:spPr bwMode="auto">
            <a:xfrm>
              <a:off x="2035" y="3159"/>
              <a:ext cx="2627" cy="1717"/>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Umumiy</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psixologiya</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ijtimoiy</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psixologiya</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Oval 16"/>
            <p:cNvSpPr>
              <a:spLocks noChangeArrowheads="1"/>
            </p:cNvSpPr>
            <p:nvPr/>
          </p:nvSpPr>
          <p:spPr bwMode="auto">
            <a:xfrm>
              <a:off x="3518" y="1507"/>
              <a:ext cx="2627" cy="1717"/>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Falsafa</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dinshunoslik</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va</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siyosatshunoslik</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Oval 15"/>
            <p:cNvSpPr>
              <a:spLocks noChangeArrowheads="1"/>
            </p:cNvSpPr>
            <p:nvPr/>
          </p:nvSpPr>
          <p:spPr bwMode="auto">
            <a:xfrm>
              <a:off x="6344" y="4849"/>
              <a:ext cx="2162" cy="1618"/>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Kibernetika</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Oval 14"/>
            <p:cNvSpPr>
              <a:spLocks noChangeArrowheads="1"/>
            </p:cNvSpPr>
            <p:nvPr/>
          </p:nvSpPr>
          <p:spPr bwMode="auto">
            <a:xfrm>
              <a:off x="3555" y="4849"/>
              <a:ext cx="2520" cy="1800"/>
            </a:xfrm>
            <a:prstGeom prst="ellipse">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Tarix</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etnografiya</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vs</a:t>
              </a:r>
              <a:r>
                <a:rPr kumimoji="0" 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etnopedagogika</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Line 13"/>
            <p:cNvSpPr>
              <a:spLocks noChangeShapeType="1"/>
            </p:cNvSpPr>
            <p:nvPr/>
          </p:nvSpPr>
          <p:spPr bwMode="auto">
            <a:xfrm>
              <a:off x="5431" y="3049"/>
              <a:ext cx="180" cy="36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4" name="Line 12"/>
            <p:cNvSpPr>
              <a:spLocks noChangeShapeType="1"/>
            </p:cNvSpPr>
            <p:nvPr/>
          </p:nvSpPr>
          <p:spPr bwMode="auto">
            <a:xfrm flipH="1">
              <a:off x="6561" y="3114"/>
              <a:ext cx="360" cy="36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5" name="Line 11"/>
            <p:cNvSpPr>
              <a:spLocks noChangeShapeType="1"/>
            </p:cNvSpPr>
            <p:nvPr/>
          </p:nvSpPr>
          <p:spPr bwMode="auto">
            <a:xfrm>
              <a:off x="7036" y="4053"/>
              <a:ext cx="360" cy="1"/>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6" name="Line 10"/>
            <p:cNvSpPr>
              <a:spLocks noChangeShapeType="1"/>
            </p:cNvSpPr>
            <p:nvPr/>
          </p:nvSpPr>
          <p:spPr bwMode="auto">
            <a:xfrm>
              <a:off x="4620" y="4014"/>
              <a:ext cx="360" cy="1"/>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7" name="Line 9"/>
            <p:cNvSpPr>
              <a:spLocks noChangeShapeType="1"/>
            </p:cNvSpPr>
            <p:nvPr/>
          </p:nvSpPr>
          <p:spPr bwMode="auto">
            <a:xfrm flipH="1">
              <a:off x="5327" y="4708"/>
              <a:ext cx="180" cy="36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8" name="Line 8"/>
            <p:cNvSpPr>
              <a:spLocks noChangeShapeType="1"/>
            </p:cNvSpPr>
            <p:nvPr/>
          </p:nvSpPr>
          <p:spPr bwMode="auto">
            <a:xfrm>
              <a:off x="6561" y="4734"/>
              <a:ext cx="180" cy="36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9" name="Line 7"/>
            <p:cNvSpPr>
              <a:spLocks noChangeShapeType="1"/>
            </p:cNvSpPr>
            <p:nvPr/>
          </p:nvSpPr>
          <p:spPr bwMode="auto">
            <a:xfrm flipH="1">
              <a:off x="3835" y="2947"/>
              <a:ext cx="180" cy="36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0" name="Line 6"/>
            <p:cNvSpPr>
              <a:spLocks noChangeShapeType="1"/>
            </p:cNvSpPr>
            <p:nvPr/>
          </p:nvSpPr>
          <p:spPr bwMode="auto">
            <a:xfrm>
              <a:off x="6060" y="2344"/>
              <a:ext cx="360" cy="1"/>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1" name="Line 5"/>
            <p:cNvSpPr>
              <a:spLocks noChangeShapeType="1"/>
            </p:cNvSpPr>
            <p:nvPr/>
          </p:nvSpPr>
          <p:spPr bwMode="auto">
            <a:xfrm>
              <a:off x="8001" y="3114"/>
              <a:ext cx="180" cy="18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2" name="Line 4"/>
            <p:cNvSpPr>
              <a:spLocks noChangeShapeType="1"/>
            </p:cNvSpPr>
            <p:nvPr/>
          </p:nvSpPr>
          <p:spPr bwMode="auto">
            <a:xfrm flipH="1">
              <a:off x="7821" y="4734"/>
              <a:ext cx="180" cy="18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3" name="Line 3"/>
            <p:cNvSpPr>
              <a:spLocks noChangeShapeType="1"/>
            </p:cNvSpPr>
            <p:nvPr/>
          </p:nvSpPr>
          <p:spPr bwMode="auto">
            <a:xfrm>
              <a:off x="6021" y="5684"/>
              <a:ext cx="360" cy="1"/>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24" name="Line 2"/>
            <p:cNvSpPr>
              <a:spLocks noChangeShapeType="1"/>
            </p:cNvSpPr>
            <p:nvPr/>
          </p:nvSpPr>
          <p:spPr bwMode="auto">
            <a:xfrm>
              <a:off x="3861" y="4734"/>
              <a:ext cx="180" cy="360"/>
            </a:xfrm>
            <a:prstGeom prst="line">
              <a:avLst/>
            </a:prstGeom>
            <a:ln>
              <a:headEnd type="triangl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p14="http://schemas.microsoft.com/office/powerpoint/2010/main" val="35903654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581128"/>
            <a:ext cx="8305800" cy="1143000"/>
          </a:xfrm>
        </p:spPr>
        <p:txBody>
          <a:bodyPr>
            <a:noAutofit/>
          </a:bodyPr>
          <a:lstStyle/>
          <a:p>
            <a:r>
              <a:rPr lang="en-US" sz="3200" dirty="0" smtClean="0"/>
              <a:t>4. </a:t>
            </a:r>
            <a:r>
              <a:rPr lang="en-US" sz="3200" dirty="0" err="1" smtClean="0"/>
              <a:t>Pedagogik</a:t>
            </a:r>
            <a:r>
              <a:rPr lang="en-US" sz="3200" dirty="0" smtClean="0"/>
              <a:t> </a:t>
            </a:r>
            <a:r>
              <a:rPr lang="en-US" sz="3200" dirty="0" err="1" smtClean="0"/>
              <a:t>metodologiya</a:t>
            </a:r>
            <a:r>
              <a:rPr lang="en-US" sz="3200" dirty="0" smtClean="0"/>
              <a:t> </a:t>
            </a:r>
            <a:r>
              <a:rPr lang="en-US" sz="3200" dirty="0" err="1" smtClean="0"/>
              <a:t>tushunchasi</a:t>
            </a:r>
            <a:r>
              <a:rPr lang="en-US" sz="3200" dirty="0" smtClean="0"/>
              <a:t/>
            </a:r>
            <a:br>
              <a:rPr lang="en-US" sz="3200" dirty="0" smtClean="0"/>
            </a:br>
            <a:r>
              <a:rPr lang="en-US" sz="3200" dirty="0" smtClean="0"/>
              <a:t/>
            </a:r>
            <a:br>
              <a:rPr lang="en-US" sz="3200" dirty="0" smtClean="0"/>
            </a:br>
            <a:r>
              <a:rPr lang="uz-Cyrl-UZ" sz="3200" b="1" u="sng" dirty="0" smtClean="0"/>
              <a:t>Metod </a:t>
            </a:r>
            <a:r>
              <a:rPr lang="uz-Cyrl-UZ" sz="3200" dirty="0"/>
              <a:t>(lotincha “metodos” – “yo'l”) tatqiqot yo'li, nazariya, ta'limot deb tarjima qilinadi. </a:t>
            </a:r>
            <a:r>
              <a:rPr lang="en-US" sz="3200" dirty="0" smtClean="0"/>
              <a:t> </a:t>
            </a:r>
            <a:r>
              <a:rPr lang="uz-Cyrl-UZ" sz="3200" i="1" dirty="0" smtClean="0"/>
              <a:t>Kuzatish metodi</a:t>
            </a:r>
            <a:r>
              <a:rPr lang="en-US" sz="3200" i="1" dirty="0" smtClean="0"/>
              <a:t/>
            </a:r>
            <a:br>
              <a:rPr lang="en-US" sz="3200" i="1" dirty="0" smtClean="0"/>
            </a:br>
            <a:r>
              <a:rPr lang="en-US" sz="3200" b="1" u="sng" dirty="0" err="1" smtClean="0"/>
              <a:t>Ekzistensializm</a:t>
            </a:r>
            <a:r>
              <a:rPr lang="en-US" sz="3200" u="sng" dirty="0" smtClean="0"/>
              <a:t/>
            </a:r>
            <a:br>
              <a:rPr lang="en-US" sz="3200" u="sng" dirty="0" smtClean="0"/>
            </a:br>
            <a:r>
              <a:rPr lang="en-US" sz="3200" b="1" u="sng" dirty="0" err="1" smtClean="0"/>
              <a:t>Pragmatizm</a:t>
            </a:r>
            <a:r>
              <a:rPr lang="uz-Cyrl-UZ" sz="3200" b="1" dirty="0" smtClean="0"/>
              <a:t> </a:t>
            </a:r>
            <a:r>
              <a:rPr lang="ru-RU" sz="3200" dirty="0"/>
              <a:t/>
            </a:r>
            <a:br>
              <a:rPr lang="ru-RU" sz="3200" dirty="0"/>
            </a:br>
            <a:r>
              <a:rPr lang="en-US" sz="3200" b="1" u="sng" dirty="0" err="1" smtClean="0"/>
              <a:t>Neotomizm</a:t>
            </a:r>
            <a:r>
              <a:rPr lang="en-US" sz="3200" b="1" u="sng" dirty="0" smtClean="0"/>
              <a:t/>
            </a:r>
            <a:br>
              <a:rPr lang="en-US" sz="3200" b="1" u="sng" dirty="0" smtClean="0"/>
            </a:br>
            <a:r>
              <a:rPr lang="en-US" sz="3200" b="1" u="sng" dirty="0" err="1" smtClean="0"/>
              <a:t>Pozitivizm</a:t>
            </a:r>
            <a:r>
              <a:rPr lang="en-US" sz="3200" b="1" u="sng" dirty="0" smtClean="0"/>
              <a:t/>
            </a:r>
            <a:br>
              <a:rPr lang="en-US" sz="3200" b="1" u="sng" dirty="0" smtClean="0"/>
            </a:br>
            <a:r>
              <a:rPr lang="en-US" sz="3200" b="1" u="sng" dirty="0" err="1" smtClean="0"/>
              <a:t>Dialektik</a:t>
            </a:r>
            <a:r>
              <a:rPr lang="en-US" sz="3200" b="1" u="sng" dirty="0" smtClean="0"/>
              <a:t> </a:t>
            </a:r>
            <a:r>
              <a:rPr lang="en-US" sz="3200" b="1" u="sng" dirty="0" err="1" smtClean="0"/>
              <a:t>materializm</a:t>
            </a:r>
            <a:endParaRPr lang="ru-RU" sz="3200" b="1" u="sng" dirty="0"/>
          </a:p>
        </p:txBody>
      </p:sp>
    </p:spTree>
    <p:extLst>
      <p:ext uri="{BB962C8B-B14F-4D97-AF65-F5344CB8AC3E}">
        <p14:creationId xmlns:p14="http://schemas.microsoft.com/office/powerpoint/2010/main" val="18546003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941168"/>
            <a:ext cx="8305800" cy="1143000"/>
          </a:xfrm>
        </p:spPr>
        <p:txBody>
          <a:bodyPr>
            <a:noAutofit/>
          </a:bodyPr>
          <a:lstStyle/>
          <a:p>
            <a:r>
              <a:rPr lang="en-US" sz="2800" b="1" dirty="0" err="1" smtClean="0"/>
              <a:t>Pedagogik</a:t>
            </a:r>
            <a:r>
              <a:rPr lang="en-US" sz="2800" b="1" dirty="0" smtClean="0"/>
              <a:t> </a:t>
            </a:r>
            <a:r>
              <a:rPr lang="en-US" sz="2800" b="1" dirty="0" err="1" smtClean="0"/>
              <a:t>tadqiqotlarning</a:t>
            </a:r>
            <a:r>
              <a:rPr lang="en-US" sz="2800" b="1" dirty="0" smtClean="0"/>
              <a:t> </a:t>
            </a:r>
            <a:r>
              <a:rPr lang="en-US" sz="2800" b="1" dirty="0" err="1" smtClean="0"/>
              <a:t>metodoligik</a:t>
            </a:r>
            <a:r>
              <a:rPr lang="en-US" sz="2800" b="1" dirty="0" smtClean="0"/>
              <a:t> </a:t>
            </a:r>
            <a:r>
              <a:rPr lang="en-US" sz="2800" b="1" dirty="0" err="1" smtClean="0"/>
              <a:t>prinsiplari</a:t>
            </a:r>
            <a:r>
              <a:rPr lang="en-US" sz="2800" b="1" dirty="0" smtClean="0"/>
              <a:t/>
            </a:r>
            <a:br>
              <a:rPr lang="en-US" sz="2800" b="1" dirty="0" smtClean="0"/>
            </a:br>
            <a:r>
              <a:rPr lang="en-US" sz="2800" b="1" dirty="0"/>
              <a:t/>
            </a:r>
            <a:br>
              <a:rPr lang="en-US" sz="2800" b="1" dirty="0"/>
            </a:br>
            <a:r>
              <a:rPr lang="en-US" sz="2800" i="1" dirty="0" err="1" smtClean="0"/>
              <a:t>Amaliy</a:t>
            </a:r>
            <a:r>
              <a:rPr lang="en-US" sz="2800" i="1" dirty="0" smtClean="0"/>
              <a:t> </a:t>
            </a:r>
            <a:r>
              <a:rPr lang="en-US" sz="2800" i="1" dirty="0" err="1" smtClean="0"/>
              <a:t>tadqiqotlar</a:t>
            </a:r>
            <a:r>
              <a:rPr lang="en-US" sz="2800" dirty="0" smtClean="0"/>
              <a:t/>
            </a:r>
            <a:br>
              <a:rPr lang="en-US" sz="2800" dirty="0" smtClean="0"/>
            </a:br>
            <a:r>
              <a:rPr lang="en-US" sz="2800" dirty="0" smtClean="0"/>
              <a:t/>
            </a:r>
            <a:br>
              <a:rPr lang="en-US" sz="2800" dirty="0" smtClean="0"/>
            </a:br>
            <a:r>
              <a:rPr lang="en-US" sz="2800" dirty="0" err="1" smtClean="0"/>
              <a:t>Pedagogikaning</a:t>
            </a:r>
            <a:r>
              <a:rPr lang="en-US" sz="2800" dirty="0" smtClean="0"/>
              <a:t> </a:t>
            </a:r>
            <a:r>
              <a:rPr lang="en-US" sz="2800" dirty="0" err="1" smtClean="0"/>
              <a:t>metodologik</a:t>
            </a:r>
            <a:r>
              <a:rPr lang="en-US" sz="2800" dirty="0" smtClean="0"/>
              <a:t> </a:t>
            </a:r>
            <a:r>
              <a:rPr lang="en-US" sz="2800" dirty="0" err="1" smtClean="0"/>
              <a:t>prinsiplari</a:t>
            </a:r>
            <a:r>
              <a:rPr lang="en-US" sz="2800" dirty="0" smtClean="0"/>
              <a:t>:</a:t>
            </a:r>
            <a:br>
              <a:rPr lang="en-US" sz="2800" dirty="0" smtClean="0"/>
            </a:br>
            <a:r>
              <a:rPr lang="en-US" sz="2800" b="1" u="sng" dirty="0" err="1" smtClean="0"/>
              <a:t>Antropologik</a:t>
            </a:r>
            <a:r>
              <a:rPr lang="en-US" sz="2800" b="1" u="sng" dirty="0" smtClean="0"/>
              <a:t> </a:t>
            </a:r>
            <a:r>
              <a:rPr lang="en-US" sz="2800" b="1" u="sng" dirty="0" err="1" smtClean="0"/>
              <a:t>prinstip</a:t>
            </a:r>
            <a:r>
              <a:rPr lang="en-US" sz="2800" b="1" u="sng" dirty="0" smtClean="0"/>
              <a:t/>
            </a:r>
            <a:br>
              <a:rPr lang="en-US" sz="2800" b="1" u="sng" dirty="0" smtClean="0"/>
            </a:br>
            <a:r>
              <a:rPr lang="en-US" sz="2800" b="1" u="sng" dirty="0" err="1" smtClean="0"/>
              <a:t>Madaniyatlilik</a:t>
            </a:r>
            <a:r>
              <a:rPr lang="en-US" sz="2800" b="1" u="sng" dirty="0" smtClean="0"/>
              <a:t> </a:t>
            </a:r>
            <a:r>
              <a:rPr lang="en-US" sz="2800" b="1" u="sng" dirty="0" err="1" smtClean="0"/>
              <a:t>prinsipi</a:t>
            </a:r>
            <a:r>
              <a:rPr lang="en-US" sz="2800" b="1" u="sng" dirty="0" smtClean="0"/>
              <a:t/>
            </a:r>
            <a:br>
              <a:rPr lang="en-US" sz="2800" b="1" u="sng" dirty="0" smtClean="0"/>
            </a:br>
            <a:r>
              <a:rPr lang="en-US" sz="2800" b="1" u="sng" dirty="0" err="1" smtClean="0"/>
              <a:t>Milliylik</a:t>
            </a:r>
            <a:r>
              <a:rPr lang="en-US" sz="2800" b="1" u="sng" dirty="0" smtClean="0"/>
              <a:t> </a:t>
            </a:r>
            <a:r>
              <a:rPr lang="en-US" sz="2800" b="1" u="sng" dirty="0" err="1" smtClean="0"/>
              <a:t>prinsipi</a:t>
            </a:r>
            <a:r>
              <a:rPr lang="en-US" sz="2800" b="1" u="sng" dirty="0" smtClean="0"/>
              <a:t/>
            </a:r>
            <a:br>
              <a:rPr lang="en-US" sz="2800" b="1" u="sng" dirty="0" smtClean="0"/>
            </a:br>
            <a:r>
              <a:rPr lang="en-US" sz="2800" b="1" u="sng" dirty="0" err="1" smtClean="0"/>
              <a:t>Shaxsiy</a:t>
            </a:r>
            <a:r>
              <a:rPr lang="en-US" sz="2800" b="1" u="sng" dirty="0" smtClean="0"/>
              <a:t> </a:t>
            </a:r>
            <a:r>
              <a:rPr lang="en-US" sz="2800" b="1" u="sng" dirty="0" err="1" smtClean="0"/>
              <a:t>yondashuv</a:t>
            </a:r>
            <a:r>
              <a:rPr lang="en-US" sz="2800" b="1" u="sng" dirty="0" smtClean="0"/>
              <a:t> </a:t>
            </a:r>
            <a:r>
              <a:rPr lang="en-US" sz="2800" b="1" u="sng" dirty="0" err="1" smtClean="0"/>
              <a:t>prinsipi</a:t>
            </a:r>
            <a:r>
              <a:rPr lang="en-US" sz="2800" b="1" u="sng" dirty="0" smtClean="0"/>
              <a:t/>
            </a:r>
            <a:br>
              <a:rPr lang="en-US" sz="2800" b="1" u="sng" dirty="0" smtClean="0"/>
            </a:br>
            <a:r>
              <a:rPr lang="en-US" sz="2800" b="1" u="sng" dirty="0" err="1" smtClean="0"/>
              <a:t>Faoliyatli</a:t>
            </a:r>
            <a:r>
              <a:rPr lang="en-US" sz="2800" b="1" u="sng" dirty="0" smtClean="0"/>
              <a:t> </a:t>
            </a:r>
            <a:r>
              <a:rPr lang="en-US" sz="2800" b="1" u="sng" dirty="0" err="1" smtClean="0"/>
              <a:t>yondashuv</a:t>
            </a:r>
            <a:r>
              <a:rPr lang="en-US" sz="2800" b="1" u="sng" dirty="0" smtClean="0"/>
              <a:t> </a:t>
            </a:r>
            <a:r>
              <a:rPr lang="en-US" sz="2800" b="1" u="sng" dirty="0" err="1" smtClean="0"/>
              <a:t>prinsipi</a:t>
            </a:r>
            <a:r>
              <a:rPr lang="en-US" sz="2800" b="1" u="sng" dirty="0" smtClean="0"/>
              <a:t/>
            </a:r>
            <a:br>
              <a:rPr lang="en-US" sz="2800" b="1" u="sng" dirty="0" smtClean="0"/>
            </a:br>
            <a:r>
              <a:rPr lang="en-US" sz="2800" b="1" u="sng" dirty="0" err="1" smtClean="0"/>
              <a:t>Tizimli</a:t>
            </a:r>
            <a:r>
              <a:rPr lang="en-US" sz="2800" b="1" u="sng" dirty="0" smtClean="0"/>
              <a:t> </a:t>
            </a:r>
            <a:r>
              <a:rPr lang="en-US" sz="2800" b="1" u="sng" dirty="0" err="1" smtClean="0"/>
              <a:t>yondashuv</a:t>
            </a:r>
            <a:r>
              <a:rPr lang="en-US" sz="2800" b="1" u="sng" dirty="0" smtClean="0"/>
              <a:t> </a:t>
            </a:r>
            <a:r>
              <a:rPr lang="en-US" sz="2800" b="1" u="sng" dirty="0" err="1" smtClean="0"/>
              <a:t>prinsipi</a:t>
            </a:r>
            <a:r>
              <a:rPr lang="en-US" sz="2800" b="1" u="sng" dirty="0" smtClean="0"/>
              <a:t/>
            </a:r>
            <a:br>
              <a:rPr lang="en-US" sz="2800" b="1" u="sng" dirty="0" smtClean="0"/>
            </a:br>
            <a:r>
              <a:rPr lang="en-US" sz="2800" b="1" u="sng" dirty="0" err="1" smtClean="0"/>
              <a:t>Axborotli</a:t>
            </a:r>
            <a:r>
              <a:rPr lang="en-US" sz="2800" b="1" u="sng" dirty="0" smtClean="0"/>
              <a:t> </a:t>
            </a:r>
            <a:r>
              <a:rPr lang="en-US" sz="2800" b="1" u="sng" dirty="0" err="1" smtClean="0"/>
              <a:t>yondashuv</a:t>
            </a:r>
            <a:r>
              <a:rPr lang="en-US" sz="2800" b="1" u="sng" dirty="0" smtClean="0"/>
              <a:t> </a:t>
            </a:r>
            <a:r>
              <a:rPr lang="en-US" sz="2800" b="1" u="sng" dirty="0" err="1" smtClean="0"/>
              <a:t>prinsipi</a:t>
            </a:r>
            <a:endParaRPr lang="ru-RU" sz="2800" b="1" u="sng" dirty="0"/>
          </a:p>
        </p:txBody>
      </p:sp>
    </p:spTree>
    <p:extLst>
      <p:ext uri="{BB962C8B-B14F-4D97-AF65-F5344CB8AC3E}">
        <p14:creationId xmlns:p14="http://schemas.microsoft.com/office/powerpoint/2010/main" val="15628123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013176"/>
            <a:ext cx="8305800" cy="1143000"/>
          </a:xfrm>
        </p:spPr>
        <p:txBody>
          <a:bodyPr>
            <a:normAutofit fontScale="90000"/>
          </a:bodyPr>
          <a:lstStyle/>
          <a:p>
            <a:r>
              <a:rPr lang="pt-BR" sz="3200" dirty="0" smtClean="0"/>
              <a:t>5. Pedagogik tadqiqot metodlari va tuzilishi</a:t>
            </a:r>
            <a:br>
              <a:rPr lang="pt-BR" sz="3200" dirty="0" smtClean="0"/>
            </a:br>
            <a:r>
              <a:rPr lang="pt-BR" sz="3200" dirty="0"/>
              <a:t/>
            </a:r>
            <a:br>
              <a:rPr lang="pt-BR" sz="3200" dirty="0"/>
            </a:br>
            <a:r>
              <a:rPr lang="en-US" sz="2800" dirty="0" err="1"/>
              <a:t>Pedagogik</a:t>
            </a:r>
            <a:r>
              <a:rPr lang="en-US" sz="2800" dirty="0"/>
              <a:t> </a:t>
            </a:r>
            <a:r>
              <a:rPr lang="en-US" sz="2800" dirty="0" err="1"/>
              <a:t>tadqiqot</a:t>
            </a:r>
            <a:r>
              <a:rPr lang="en-US" sz="2800" dirty="0"/>
              <a:t> </a:t>
            </a:r>
            <a:r>
              <a:rPr lang="en-US" sz="2800" dirty="0" err="1"/>
              <a:t>metodlari</a:t>
            </a:r>
            <a:r>
              <a:rPr lang="en-US" sz="2800" dirty="0"/>
              <a:t> — </a:t>
            </a:r>
            <a:r>
              <a:rPr lang="en-US" sz="2800" dirty="0" err="1"/>
              <a:t>bu</a:t>
            </a:r>
            <a:r>
              <a:rPr lang="en-US" sz="2800" dirty="0"/>
              <a:t> </a:t>
            </a:r>
            <a:r>
              <a:rPr lang="en-US" sz="2800" dirty="0" err="1"/>
              <a:t>ilmiy</a:t>
            </a:r>
            <a:r>
              <a:rPr lang="en-US" sz="2800" dirty="0"/>
              <a:t> </a:t>
            </a:r>
            <a:r>
              <a:rPr lang="en-US" sz="2800" dirty="0" err="1"/>
              <a:t>nazariyalarni</a:t>
            </a:r>
            <a:r>
              <a:rPr lang="en-US" sz="2800" dirty="0"/>
              <a:t> </a:t>
            </a:r>
            <a:r>
              <a:rPr lang="en-US" sz="2800" dirty="0" err="1" smtClean="0"/>
              <a:t>qurilishi</a:t>
            </a:r>
            <a:r>
              <a:rPr lang="en-US" sz="2800" dirty="0" smtClean="0"/>
              <a:t>, </a:t>
            </a:r>
            <a:r>
              <a:rPr lang="en-US" sz="2800" dirty="0" err="1" smtClean="0"/>
              <a:t>bog'liqliklari</a:t>
            </a:r>
            <a:r>
              <a:rPr lang="en-US" sz="2800" dirty="0"/>
              <a:t>, </a:t>
            </a:r>
            <a:r>
              <a:rPr lang="en-US" sz="2800" dirty="0" err="1"/>
              <a:t>munosabatlari</a:t>
            </a:r>
            <a:r>
              <a:rPr lang="en-US" sz="2800" dirty="0"/>
              <a:t>, </a:t>
            </a:r>
            <a:r>
              <a:rPr lang="en-US" sz="2800" dirty="0" err="1"/>
              <a:t>qonuniy</a:t>
            </a:r>
            <a:r>
              <a:rPr lang="en-US" sz="2800" dirty="0"/>
              <a:t> </a:t>
            </a:r>
            <a:r>
              <a:rPr lang="en-US" sz="2800" dirty="0" err="1"/>
              <a:t>aloqalarini</a:t>
            </a:r>
            <a:r>
              <a:rPr lang="en-US" sz="2800" dirty="0"/>
              <a:t> </a:t>
            </a:r>
            <a:r>
              <a:rPr lang="en-US" sz="2800" dirty="0" err="1" smtClean="0"/>
              <a:t>o'matish</a:t>
            </a:r>
            <a:r>
              <a:rPr lang="en-US" sz="2800" dirty="0"/>
              <a:t> </a:t>
            </a:r>
            <a:r>
              <a:rPr lang="en-US" sz="2800" dirty="0" smtClean="0"/>
              <a:t> </a:t>
            </a:r>
            <a:r>
              <a:rPr lang="en-US" sz="2800" dirty="0" err="1" smtClean="0"/>
              <a:t>maqsadida</a:t>
            </a:r>
            <a:r>
              <a:rPr lang="en-US" sz="2800" dirty="0" smtClean="0"/>
              <a:t> </a:t>
            </a:r>
            <a:r>
              <a:rPr lang="en-US" sz="2800" dirty="0" err="1" smtClean="0"/>
              <a:t>ilmiy</a:t>
            </a:r>
            <a:r>
              <a:rPr lang="en-US" sz="2800" dirty="0"/>
              <a:t> </a:t>
            </a:r>
            <a:r>
              <a:rPr lang="en-US" sz="2800" dirty="0" err="1" smtClean="0"/>
              <a:t>ma'lumotlarni</a:t>
            </a:r>
            <a:r>
              <a:rPr lang="en-US" sz="2800" dirty="0" smtClean="0"/>
              <a:t> </a:t>
            </a:r>
            <a:r>
              <a:rPr lang="en-US" sz="2800" dirty="0" err="1"/>
              <a:t>olish</a:t>
            </a:r>
            <a:r>
              <a:rPr lang="en-US" sz="2800" dirty="0"/>
              <a:t> </a:t>
            </a:r>
            <a:r>
              <a:rPr lang="en-US" sz="2800" dirty="0" err="1"/>
              <a:t>yo'llaridir</a:t>
            </a:r>
            <a:r>
              <a:rPr lang="en-US" sz="2800" dirty="0" smtClean="0"/>
              <a:t>.</a:t>
            </a:r>
            <a:br>
              <a:rPr lang="en-US" sz="2800" dirty="0" smtClean="0"/>
            </a:br>
            <a:r>
              <a:rPr lang="en-US" sz="2800" dirty="0"/>
              <a:t/>
            </a:r>
            <a:br>
              <a:rPr lang="en-US" sz="2800" dirty="0"/>
            </a:br>
            <a:r>
              <a:rPr lang="en-US" sz="2800" b="1" u="sng" dirty="0" err="1" smtClean="0"/>
              <a:t>Analiz</a:t>
            </a:r>
            <a:r>
              <a:rPr lang="en-US" sz="2800" b="1" u="sng" dirty="0" smtClean="0"/>
              <a:t/>
            </a:r>
            <a:br>
              <a:rPr lang="en-US" sz="2800" b="1" u="sng" dirty="0" smtClean="0"/>
            </a:br>
            <a:r>
              <a:rPr lang="en-US" sz="2800" b="1" u="sng" dirty="0" err="1" smtClean="0"/>
              <a:t>Sintez</a:t>
            </a:r>
            <a:r>
              <a:rPr lang="en-US" sz="2800" b="1" u="sng" dirty="0" smtClean="0"/>
              <a:t/>
            </a:r>
            <a:br>
              <a:rPr lang="en-US" sz="2800" b="1" u="sng" dirty="0" smtClean="0"/>
            </a:br>
            <a:r>
              <a:rPr lang="en-US" sz="2800" b="1" u="sng" dirty="0" err="1" smtClean="0"/>
              <a:t>Taqqoslash</a:t>
            </a:r>
            <a:r>
              <a:rPr lang="en-US" sz="2800" b="1" u="sng" dirty="0" smtClean="0"/>
              <a:t/>
            </a:r>
            <a:br>
              <a:rPr lang="en-US" sz="2800" b="1" u="sng" dirty="0" smtClean="0"/>
            </a:br>
            <a:r>
              <a:rPr lang="en-US" sz="2800" b="1" u="sng" dirty="0" err="1" smtClean="0"/>
              <a:t>Umumlashtirish</a:t>
            </a:r>
            <a:r>
              <a:rPr lang="en-US" sz="2800" b="1" u="sng" dirty="0" smtClean="0"/>
              <a:t/>
            </a:r>
            <a:br>
              <a:rPr lang="en-US" sz="2800" b="1" u="sng" dirty="0" smtClean="0"/>
            </a:br>
            <a:r>
              <a:rPr lang="en-US" sz="2800" b="1" u="sng" dirty="0" err="1" smtClean="0"/>
              <a:t>Modellashtirish</a:t>
            </a:r>
            <a:r>
              <a:rPr lang="en-US" sz="2800" b="1" u="sng" dirty="0" smtClean="0"/>
              <a:t/>
            </a:r>
            <a:br>
              <a:rPr lang="en-US" sz="2800" b="1" u="sng" dirty="0" smtClean="0"/>
            </a:br>
            <a:r>
              <a:rPr lang="en-US" sz="2800" b="1" u="sng" dirty="0" err="1" smtClean="0"/>
              <a:t>Induksiya</a:t>
            </a:r>
            <a:r>
              <a:rPr lang="en-US" sz="2800" b="1" u="sng" dirty="0" smtClean="0"/>
              <a:t>, </a:t>
            </a:r>
            <a:r>
              <a:rPr lang="en-US" sz="2800" b="1" u="sng" dirty="0" err="1" smtClean="0"/>
              <a:t>deduksiya</a:t>
            </a:r>
            <a:r>
              <a:rPr lang="en-US" sz="2800" b="1" u="sng" dirty="0" smtClean="0"/>
              <a:t/>
            </a:r>
            <a:br>
              <a:rPr lang="en-US" sz="2800" b="1" u="sng" dirty="0" smtClean="0"/>
            </a:br>
            <a:endParaRPr lang="ru-RU" sz="3200" b="1" u="sng" dirty="0"/>
          </a:p>
        </p:txBody>
      </p:sp>
    </p:spTree>
    <p:extLst>
      <p:ext uri="{BB962C8B-B14F-4D97-AF65-F5344CB8AC3E}">
        <p14:creationId xmlns:p14="http://schemas.microsoft.com/office/powerpoint/2010/main" val="407947206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4509120"/>
            <a:ext cx="8305800" cy="1143000"/>
          </a:xfrm>
        </p:spPr>
        <p:txBody>
          <a:bodyPr>
            <a:noAutofit/>
          </a:bodyPr>
          <a:lstStyle/>
          <a:p>
            <a:r>
              <a:rPr lang="en-US" sz="3200" dirty="0" err="1" smtClean="0"/>
              <a:t>Tadqiqotning</a:t>
            </a:r>
            <a:r>
              <a:rPr lang="en-US" sz="3200" dirty="0" smtClean="0"/>
              <a:t> </a:t>
            </a:r>
            <a:r>
              <a:rPr lang="en-US" sz="3200" dirty="0" err="1" smtClean="0"/>
              <a:t>empirik</a:t>
            </a:r>
            <a:r>
              <a:rPr lang="en-US" sz="3200" dirty="0" smtClean="0"/>
              <a:t> (</a:t>
            </a:r>
            <a:r>
              <a:rPr lang="en-US" sz="3200" dirty="0" err="1" smtClean="0"/>
              <a:t>amaliy</a:t>
            </a:r>
            <a:r>
              <a:rPr lang="en-US" sz="3200" dirty="0" smtClean="0"/>
              <a:t>) </a:t>
            </a:r>
            <a:r>
              <a:rPr lang="en-US" sz="3200" dirty="0" err="1" smtClean="0"/>
              <a:t>metodlari</a:t>
            </a:r>
            <a:r>
              <a:rPr lang="en-US" sz="3200" dirty="0" smtClean="0"/>
              <a:t/>
            </a:r>
            <a:br>
              <a:rPr lang="en-US" sz="3200" dirty="0" smtClean="0"/>
            </a:br>
            <a:r>
              <a:rPr lang="en-US" sz="3200" dirty="0"/>
              <a:t/>
            </a:r>
            <a:br>
              <a:rPr lang="en-US" sz="3200" dirty="0"/>
            </a:br>
            <a:r>
              <a:rPr lang="en-US" sz="3200" b="1" u="sng" dirty="0" err="1" smtClean="0"/>
              <a:t>Kuzatish</a:t>
            </a:r>
            <a:r>
              <a:rPr lang="en-US" sz="3200" b="1" u="sng" dirty="0" smtClean="0"/>
              <a:t> </a:t>
            </a:r>
            <a:br>
              <a:rPr lang="en-US" sz="3200" b="1" u="sng" dirty="0" smtClean="0"/>
            </a:br>
            <a:r>
              <a:rPr lang="en-US" sz="3200" b="1" u="sng" dirty="0" err="1" smtClean="0"/>
              <a:t>Suhbat</a:t>
            </a:r>
            <a:r>
              <a:rPr lang="en-US" sz="3200" b="1" u="sng" dirty="0" smtClean="0"/>
              <a:t/>
            </a:r>
            <a:br>
              <a:rPr lang="en-US" sz="3200" b="1" u="sng" dirty="0" smtClean="0"/>
            </a:br>
            <a:r>
              <a:rPr lang="en-US" sz="3200" b="1" u="sng" dirty="0" err="1" smtClean="0"/>
              <a:t>Anketa</a:t>
            </a:r>
            <a:r>
              <a:rPr lang="en-US" sz="3200" b="1" u="sng" dirty="0" smtClean="0"/>
              <a:t/>
            </a:r>
            <a:br>
              <a:rPr lang="en-US" sz="3200" b="1" u="sng" dirty="0" smtClean="0"/>
            </a:br>
            <a:r>
              <a:rPr lang="en-US" sz="3200" b="1" u="sng" dirty="0" smtClean="0"/>
              <a:t>Test</a:t>
            </a:r>
            <a:br>
              <a:rPr lang="en-US" sz="3200" b="1" u="sng" dirty="0" smtClean="0"/>
            </a:br>
            <a:r>
              <a:rPr lang="en-US" sz="3200" b="1" u="sng" dirty="0" smtClean="0"/>
              <a:t/>
            </a:r>
            <a:br>
              <a:rPr lang="en-US" sz="3200" b="1" u="sng" dirty="0" smtClean="0"/>
            </a:br>
            <a:r>
              <a:rPr lang="en-US" sz="3200" dirty="0" err="1" smtClean="0"/>
              <a:t>Pedagogik</a:t>
            </a:r>
            <a:r>
              <a:rPr lang="en-US" sz="3200" dirty="0" smtClean="0"/>
              <a:t> </a:t>
            </a:r>
            <a:r>
              <a:rPr lang="en-US" sz="3200" dirty="0" err="1" smtClean="0"/>
              <a:t>tajribalarni</a:t>
            </a:r>
            <a:r>
              <a:rPr lang="en-US" sz="3200" dirty="0" smtClean="0"/>
              <a:t> </a:t>
            </a:r>
            <a:r>
              <a:rPr lang="en-US" sz="3200" dirty="0" err="1" smtClean="0"/>
              <a:t>samaradorligi</a:t>
            </a:r>
            <a:r>
              <a:rPr lang="en-US" sz="3200" dirty="0" smtClean="0"/>
              <a:t> </a:t>
            </a:r>
            <a:r>
              <a:rPr lang="en-US" sz="3200" dirty="0" err="1" smtClean="0"/>
              <a:t>quyidagi</a:t>
            </a:r>
            <a:r>
              <a:rPr lang="en-US" sz="3200" dirty="0" smtClean="0"/>
              <a:t> </a:t>
            </a:r>
            <a:r>
              <a:rPr lang="en-US" sz="3200" dirty="0" err="1" smtClean="0"/>
              <a:t>shartlarga</a:t>
            </a:r>
            <a:r>
              <a:rPr lang="en-US" sz="3200" dirty="0" smtClean="0"/>
              <a:t> </a:t>
            </a:r>
            <a:r>
              <a:rPr lang="en-US" sz="3200" dirty="0" err="1" smtClean="0"/>
              <a:t>rioya</a:t>
            </a:r>
            <a:r>
              <a:rPr lang="en-US" sz="3200" dirty="0" smtClean="0"/>
              <a:t> </a:t>
            </a:r>
            <a:r>
              <a:rPr lang="en-US" sz="3200" dirty="0" err="1" smtClean="0"/>
              <a:t>etish</a:t>
            </a:r>
            <a:r>
              <a:rPr lang="en-US" sz="3200" dirty="0" smtClean="0"/>
              <a:t> </a:t>
            </a:r>
            <a:r>
              <a:rPr lang="en-US" sz="3200" dirty="0" err="1" smtClean="0"/>
              <a:t>asosida</a:t>
            </a:r>
            <a:r>
              <a:rPr lang="en-US" sz="3200" dirty="0" smtClean="0"/>
              <a:t> </a:t>
            </a:r>
            <a:r>
              <a:rPr lang="en-US" sz="3200" dirty="0" err="1" smtClean="0"/>
              <a:t>ta’minlanadi</a:t>
            </a:r>
            <a:r>
              <a:rPr lang="en-US" sz="3200" dirty="0"/>
              <a:t>.</a:t>
            </a:r>
            <a:endParaRPr lang="ru-RU" sz="3200" b="1" u="sng" dirty="0"/>
          </a:p>
        </p:txBody>
      </p:sp>
    </p:spTree>
    <p:extLst>
      <p:ext uri="{BB962C8B-B14F-4D97-AF65-F5344CB8AC3E}">
        <p14:creationId xmlns:p14="http://schemas.microsoft.com/office/powerpoint/2010/main" val="38572232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5373216"/>
            <a:ext cx="8305800" cy="1143000"/>
          </a:xfrm>
        </p:spPr>
        <p:txBody>
          <a:bodyPr>
            <a:normAutofit fontScale="90000"/>
          </a:bodyPr>
          <a:lstStyle/>
          <a:p>
            <a:r>
              <a:rPr lang="en-US" sz="3200" dirty="0" err="1" smtClean="0"/>
              <a:t>Pedagogik</a:t>
            </a:r>
            <a:r>
              <a:rPr lang="en-US" sz="3200" dirty="0" smtClean="0"/>
              <a:t> </a:t>
            </a:r>
            <a:r>
              <a:rPr lang="en-US" sz="3200" dirty="0" err="1" smtClean="0"/>
              <a:t>tadqiqot</a:t>
            </a:r>
            <a:r>
              <a:rPr lang="en-US" sz="3200" dirty="0" smtClean="0"/>
              <a:t> </a:t>
            </a:r>
            <a:r>
              <a:rPr lang="en-US" sz="3200" dirty="0" err="1" smtClean="0"/>
              <a:t>tuzilishi</a:t>
            </a:r>
            <a:r>
              <a:rPr lang="en-US" sz="3200" dirty="0" smtClean="0"/>
              <a:t/>
            </a:r>
            <a:br>
              <a:rPr lang="en-US" sz="3200" dirty="0" smtClean="0"/>
            </a:br>
            <a:r>
              <a:rPr lang="en-US" sz="3200" dirty="0" err="1" smtClean="0"/>
              <a:t>Tadqiqot</a:t>
            </a:r>
            <a:r>
              <a:rPr lang="en-US" sz="3200" dirty="0" smtClean="0"/>
              <a:t> </a:t>
            </a:r>
            <a:r>
              <a:rPr lang="en-US" sz="3200" dirty="0" err="1" smtClean="0"/>
              <a:t>predmeti</a:t>
            </a:r>
            <a:r>
              <a:rPr lang="en-US" sz="3200" dirty="0"/>
              <a:t/>
            </a:r>
            <a:br>
              <a:rPr lang="en-US" sz="3200" dirty="0"/>
            </a:br>
            <a:r>
              <a:rPr lang="en-US" sz="3200" i="1" dirty="0" err="1" smtClean="0"/>
              <a:t>Zamonaviy</a:t>
            </a:r>
            <a:r>
              <a:rPr lang="en-US" sz="3200" i="1" dirty="0" smtClean="0"/>
              <a:t> </a:t>
            </a:r>
            <a:r>
              <a:rPr lang="en-US" sz="3200" i="1" dirty="0" err="1" smtClean="0"/>
              <a:t>pedagogik</a:t>
            </a:r>
            <a:r>
              <a:rPr lang="en-US" sz="3200" i="1" dirty="0" smtClean="0"/>
              <a:t> </a:t>
            </a:r>
            <a:r>
              <a:rPr lang="en-US" sz="3200" i="1" dirty="0" err="1" smtClean="0"/>
              <a:t>tadqiqotlar</a:t>
            </a:r>
            <a:r>
              <a:rPr lang="en-US" sz="3200" i="1" dirty="0" smtClean="0"/>
              <a:t> </a:t>
            </a:r>
            <a:r>
              <a:rPr lang="en-US" sz="3200" i="1" dirty="0" err="1" smtClean="0"/>
              <a:t>turli</a:t>
            </a:r>
            <a:r>
              <a:rPr lang="en-US" sz="3200" i="1" dirty="0" smtClean="0"/>
              <a:t> </a:t>
            </a:r>
            <a:r>
              <a:rPr lang="en-US" sz="3200" i="1" dirty="0" err="1" smtClean="0"/>
              <a:t>xildagi</a:t>
            </a:r>
            <a:r>
              <a:rPr lang="en-US" sz="3200" i="1" dirty="0" smtClean="0"/>
              <a:t> </a:t>
            </a:r>
            <a:r>
              <a:rPr lang="en-US" sz="3200" i="1" dirty="0" err="1" smtClean="0"/>
              <a:t>yondashuvlar</a:t>
            </a:r>
            <a:r>
              <a:rPr lang="en-US" sz="3200" i="1" dirty="0" smtClean="0"/>
              <a:t> </a:t>
            </a:r>
            <a:r>
              <a:rPr lang="en-US" sz="3200" i="1" dirty="0" err="1" smtClean="0"/>
              <a:t>asosida</a:t>
            </a:r>
            <a:r>
              <a:rPr lang="en-US" sz="3200" i="1" dirty="0" smtClean="0"/>
              <a:t> </a:t>
            </a:r>
            <a:r>
              <a:rPr lang="en-US" sz="3200" i="1" dirty="0" err="1" smtClean="0"/>
              <a:t>amalga</a:t>
            </a:r>
            <a:r>
              <a:rPr lang="en-US" sz="3200" i="1" dirty="0" smtClean="0"/>
              <a:t> </a:t>
            </a:r>
            <a:r>
              <a:rPr lang="en-US" sz="3200" i="1" dirty="0" err="1" smtClean="0"/>
              <a:t>oshiriladi</a:t>
            </a:r>
            <a:r>
              <a:rPr lang="en-US" sz="3200" i="1" dirty="0" smtClean="0"/>
              <a:t/>
            </a:r>
            <a:br>
              <a:rPr lang="en-US" sz="3200" i="1" dirty="0" smtClean="0"/>
            </a:br>
            <a:r>
              <a:rPr lang="en-US" sz="3200" i="1" dirty="0" smtClean="0"/>
              <a:t>-</a:t>
            </a:r>
            <a:r>
              <a:rPr lang="en-US" sz="3200" b="1" dirty="0" err="1" smtClean="0"/>
              <a:t>Tizimlilik</a:t>
            </a:r>
            <a:r>
              <a:rPr lang="en-US" sz="3200" b="1" dirty="0" smtClean="0"/>
              <a:t/>
            </a:r>
            <a:br>
              <a:rPr lang="en-US" sz="3200" b="1" dirty="0" smtClean="0"/>
            </a:br>
            <a:r>
              <a:rPr lang="en-US" sz="3200" b="1" dirty="0" smtClean="0"/>
              <a:t>-</a:t>
            </a:r>
            <a:r>
              <a:rPr lang="en-US" sz="3200" b="1" dirty="0" err="1" smtClean="0"/>
              <a:t>Kompleks</a:t>
            </a:r>
            <a:r>
              <a:rPr lang="en-US" sz="3200" b="1" dirty="0" smtClean="0"/>
              <a:t/>
            </a:r>
            <a:br>
              <a:rPr lang="en-US" sz="3200" b="1" dirty="0" smtClean="0"/>
            </a:br>
            <a:r>
              <a:rPr lang="en-US" sz="3200" b="1" dirty="0" smtClean="0"/>
              <a:t>-</a:t>
            </a:r>
            <a:r>
              <a:rPr lang="en-US" sz="3200" b="1" dirty="0" err="1" smtClean="0"/>
              <a:t>Bir</a:t>
            </a:r>
            <a:r>
              <a:rPr lang="en-US" sz="3200" b="1" dirty="0" smtClean="0"/>
              <a:t> </a:t>
            </a:r>
            <a:r>
              <a:rPr lang="en-US" sz="3200" b="1" dirty="0" err="1" smtClean="0"/>
              <a:t>butunlik</a:t>
            </a:r>
            <a:r>
              <a:rPr lang="en-US" sz="3200" b="1" dirty="0" smtClean="0"/>
              <a:t/>
            </a:r>
            <a:br>
              <a:rPr lang="en-US" sz="3200" b="1" dirty="0" smtClean="0"/>
            </a:br>
            <a:r>
              <a:rPr lang="en-US" sz="3200" b="1" dirty="0" smtClean="0"/>
              <a:t>-</a:t>
            </a:r>
            <a:r>
              <a:rPr lang="en-US" sz="3200" b="1" dirty="0" err="1" smtClean="0"/>
              <a:t>Faoliyatlilik</a:t>
            </a:r>
            <a:r>
              <a:rPr lang="en-US" sz="3200" b="1" dirty="0" smtClean="0"/>
              <a:t/>
            </a:r>
            <a:br>
              <a:rPr lang="en-US" sz="3200" b="1" dirty="0" smtClean="0"/>
            </a:br>
            <a:r>
              <a:rPr lang="en-US" sz="3200" b="1" dirty="0" smtClean="0"/>
              <a:t>-</a:t>
            </a:r>
            <a:r>
              <a:rPr lang="en-US" sz="3200" b="1" dirty="0" err="1" smtClean="0"/>
              <a:t>Tarixiylik</a:t>
            </a:r>
            <a:r>
              <a:rPr lang="en-US" sz="3200" b="1" dirty="0" smtClean="0"/>
              <a:t/>
            </a:r>
            <a:br>
              <a:rPr lang="en-US" sz="3200" b="1" dirty="0" smtClean="0"/>
            </a:br>
            <a:r>
              <a:rPr lang="en-US" sz="3200" b="1" dirty="0" smtClean="0"/>
              <a:t>-</a:t>
            </a:r>
            <a:r>
              <a:rPr lang="en-US" sz="3200" b="1" dirty="0" err="1" smtClean="0"/>
              <a:t>Sifatlilik</a:t>
            </a:r>
            <a:r>
              <a:rPr lang="en-US" sz="3200" b="1" dirty="0" smtClean="0"/>
              <a:t/>
            </a:r>
            <a:br>
              <a:rPr lang="en-US" sz="3200" b="1" dirty="0" smtClean="0"/>
            </a:br>
            <a:r>
              <a:rPr lang="en-US" sz="3200" b="1" dirty="0" smtClean="0"/>
              <a:t>-</a:t>
            </a:r>
            <a:r>
              <a:rPr lang="en-US" sz="3200" b="1" dirty="0" err="1" smtClean="0"/>
              <a:t>Miqdorlilik</a:t>
            </a:r>
            <a:r>
              <a:rPr lang="en-US" sz="3200" b="1" dirty="0" smtClean="0"/>
              <a:t/>
            </a:r>
            <a:br>
              <a:rPr lang="en-US" sz="3200" b="1" dirty="0" smtClean="0"/>
            </a:br>
            <a:r>
              <a:rPr lang="en-US" sz="3200" b="1" dirty="0" smtClean="0"/>
              <a:t>-</a:t>
            </a:r>
            <a:r>
              <a:rPr lang="en-US" sz="3200" b="1" dirty="0" err="1" smtClean="0"/>
              <a:t>Fenomenologik</a:t>
            </a:r>
            <a:r>
              <a:rPr lang="en-US" sz="3200" b="1" dirty="0" smtClean="0"/>
              <a:t/>
            </a:r>
            <a:br>
              <a:rPr lang="en-US" sz="3200" b="1" dirty="0" smtClean="0"/>
            </a:br>
            <a:r>
              <a:rPr lang="en-US" sz="3200" b="1" dirty="0" smtClean="0"/>
              <a:t>-</a:t>
            </a:r>
            <a:r>
              <a:rPr lang="en-US" sz="3200" b="1" dirty="0" err="1" smtClean="0"/>
              <a:t>Mohiyatlilik</a:t>
            </a:r>
            <a:r>
              <a:rPr lang="en-US" sz="3200" b="1" dirty="0" smtClean="0"/>
              <a:t/>
            </a:r>
            <a:br>
              <a:rPr lang="en-US" sz="3200" b="1" dirty="0" smtClean="0"/>
            </a:br>
            <a:r>
              <a:rPr lang="en-US" sz="3200" dirty="0" err="1" smtClean="0"/>
              <a:t>Tadqiqot</a:t>
            </a:r>
            <a:r>
              <a:rPr lang="en-US" sz="3200" dirty="0" smtClean="0"/>
              <a:t> </a:t>
            </a:r>
            <a:r>
              <a:rPr lang="en-US" sz="3200" dirty="0" err="1" smtClean="0"/>
              <a:t>farazini</a:t>
            </a:r>
            <a:r>
              <a:rPr lang="en-US" sz="3200" dirty="0" smtClean="0"/>
              <a:t> </a:t>
            </a:r>
            <a:r>
              <a:rPr lang="en-US" sz="3200" dirty="0" err="1" smtClean="0"/>
              <a:t>qurish</a:t>
            </a:r>
            <a:endParaRPr lang="ru-RU" sz="3200" dirty="0"/>
          </a:p>
        </p:txBody>
      </p:sp>
    </p:spTree>
    <p:extLst>
      <p:ext uri="{BB962C8B-B14F-4D97-AF65-F5344CB8AC3E}">
        <p14:creationId xmlns:p14="http://schemas.microsoft.com/office/powerpoint/2010/main" val="887853057"/>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3645024"/>
            <a:ext cx="8305800" cy="1143000"/>
          </a:xfrm>
        </p:spPr>
        <p:txBody>
          <a:bodyPr>
            <a:noAutofit/>
          </a:bodyPr>
          <a:lstStyle/>
          <a:p>
            <a:r>
              <a:rPr lang="en-US" sz="3200" dirty="0" err="1" smtClean="0"/>
              <a:t>Nazorat</a:t>
            </a:r>
            <a:r>
              <a:rPr lang="en-US" sz="3200" dirty="0" smtClean="0"/>
              <a:t> </a:t>
            </a:r>
            <a:r>
              <a:rPr lang="en-US" sz="3200" dirty="0" err="1" smtClean="0"/>
              <a:t>uchun</a:t>
            </a:r>
            <a:r>
              <a:rPr lang="en-US" sz="3200" dirty="0" smtClean="0"/>
              <a:t> </a:t>
            </a:r>
            <a:r>
              <a:rPr lang="en-US" sz="3200" dirty="0" err="1" smtClean="0"/>
              <a:t>savollar</a:t>
            </a:r>
            <a:r>
              <a:rPr lang="en-US" sz="3200" dirty="0" smtClean="0"/>
              <a:t>:</a:t>
            </a:r>
            <a:br>
              <a:rPr lang="en-US" sz="3200" dirty="0" smtClean="0"/>
            </a:br>
            <a:r>
              <a:rPr lang="en-US" sz="3200" dirty="0" smtClean="0"/>
              <a:t/>
            </a:r>
            <a:br>
              <a:rPr lang="en-US" sz="3200" dirty="0" smtClean="0"/>
            </a:br>
            <a:r>
              <a:rPr lang="en-US" sz="3200" dirty="0" smtClean="0"/>
              <a:t>1. </a:t>
            </a:r>
            <a:r>
              <a:rPr lang="en-US" sz="3200" dirty="0" err="1" smtClean="0"/>
              <a:t>Pedagogika</a:t>
            </a:r>
            <a:r>
              <a:rPr lang="en-US" sz="3200" dirty="0" smtClean="0"/>
              <a:t> </a:t>
            </a:r>
            <a:r>
              <a:rPr lang="en-US" sz="3200" dirty="0" err="1" smtClean="0"/>
              <a:t>nimani</a:t>
            </a:r>
            <a:r>
              <a:rPr lang="en-US" sz="3200" dirty="0" smtClean="0"/>
              <a:t> </a:t>
            </a:r>
            <a:r>
              <a:rPr lang="en-US" sz="3200" dirty="0" err="1" smtClean="0"/>
              <a:t>o’rganadi</a:t>
            </a:r>
            <a:r>
              <a:rPr lang="en-US" sz="3200" dirty="0" smtClean="0"/>
              <a:t>?</a:t>
            </a:r>
            <a:br>
              <a:rPr lang="en-US" sz="3200" dirty="0" smtClean="0"/>
            </a:br>
            <a:r>
              <a:rPr lang="en-US" sz="3200" dirty="0" smtClean="0"/>
              <a:t>2. </a:t>
            </a:r>
            <a:r>
              <a:rPr lang="en-US" sz="3200" dirty="0" err="1" smtClean="0"/>
              <a:t>Pedagogik</a:t>
            </a:r>
            <a:r>
              <a:rPr lang="en-US" sz="3200" dirty="0" smtClean="0"/>
              <a:t> </a:t>
            </a:r>
            <a:r>
              <a:rPr lang="en-US" sz="3200" dirty="0" err="1" smtClean="0"/>
              <a:t>fanlar</a:t>
            </a:r>
            <a:r>
              <a:rPr lang="en-US" sz="3200" dirty="0" smtClean="0"/>
              <a:t> </a:t>
            </a:r>
            <a:r>
              <a:rPr lang="en-US" sz="3200" dirty="0" err="1" smtClean="0"/>
              <a:t>tizimini</a:t>
            </a:r>
            <a:r>
              <a:rPr lang="en-US" sz="3200" dirty="0" smtClean="0"/>
              <a:t> </a:t>
            </a:r>
            <a:r>
              <a:rPr lang="en-US" sz="3200" dirty="0" err="1" smtClean="0"/>
              <a:t>tavsiflang</a:t>
            </a:r>
            <a:r>
              <a:rPr lang="en-US" sz="3200" dirty="0" smtClean="0"/>
              <a:t>?</a:t>
            </a:r>
            <a:br>
              <a:rPr lang="en-US" sz="3200" dirty="0" smtClean="0"/>
            </a:br>
            <a:r>
              <a:rPr lang="en-US" sz="3200" dirty="0" smtClean="0"/>
              <a:t>3. </a:t>
            </a:r>
            <a:r>
              <a:rPr lang="en-US" sz="3200" dirty="0" err="1" smtClean="0"/>
              <a:t>Metodoligiya</a:t>
            </a:r>
            <a:r>
              <a:rPr lang="en-US" sz="3200" dirty="0" smtClean="0"/>
              <a:t> </a:t>
            </a:r>
            <a:r>
              <a:rPr lang="en-US" sz="3200" dirty="0" err="1" smtClean="0"/>
              <a:t>nimani</a:t>
            </a:r>
            <a:r>
              <a:rPr lang="en-US" sz="3200" dirty="0" smtClean="0"/>
              <a:t> </a:t>
            </a:r>
            <a:r>
              <a:rPr lang="en-US" sz="3200" dirty="0" err="1" smtClean="0"/>
              <a:t>o’rgatadi</a:t>
            </a:r>
            <a:r>
              <a:rPr lang="en-US" sz="3200" dirty="0" smtClean="0"/>
              <a:t>?</a:t>
            </a:r>
            <a:br>
              <a:rPr lang="en-US" sz="3200" dirty="0" smtClean="0"/>
            </a:br>
            <a:r>
              <a:rPr lang="en-US" sz="3200" dirty="0" smtClean="0"/>
              <a:t>4. </a:t>
            </a:r>
            <a:r>
              <a:rPr lang="en-US" sz="3200" dirty="0" err="1" smtClean="0"/>
              <a:t>Metodologiya</a:t>
            </a:r>
            <a:r>
              <a:rPr lang="en-US" sz="3200" dirty="0" smtClean="0"/>
              <a:t> </a:t>
            </a:r>
            <a:r>
              <a:rPr lang="en-US" sz="3200" dirty="0" err="1" smtClean="0"/>
              <a:t>drajalarini</a:t>
            </a:r>
            <a:r>
              <a:rPr lang="en-US" sz="3200" dirty="0" smtClean="0"/>
              <a:t> </a:t>
            </a:r>
            <a:r>
              <a:rPr lang="en-US" sz="3200" dirty="0" err="1" smtClean="0"/>
              <a:t>tavsiflang</a:t>
            </a:r>
            <a:r>
              <a:rPr lang="en-US" sz="3200" dirty="0" smtClean="0"/>
              <a:t/>
            </a:r>
            <a:br>
              <a:rPr lang="en-US" sz="3200" dirty="0" smtClean="0"/>
            </a:br>
            <a:r>
              <a:rPr lang="en-US" sz="3200" dirty="0" smtClean="0"/>
              <a:t>5. </a:t>
            </a:r>
            <a:r>
              <a:rPr lang="en-US" sz="3200" dirty="0" err="1" smtClean="0"/>
              <a:t>Pedagogik</a:t>
            </a:r>
            <a:r>
              <a:rPr lang="en-US" sz="3200" dirty="0" smtClean="0"/>
              <a:t> </a:t>
            </a:r>
            <a:r>
              <a:rPr lang="en-US" sz="3200" dirty="0" err="1" smtClean="0"/>
              <a:t>tadqiqot</a:t>
            </a:r>
            <a:r>
              <a:rPr lang="en-US" sz="3200" dirty="0" smtClean="0"/>
              <a:t> </a:t>
            </a:r>
            <a:r>
              <a:rPr lang="en-US" sz="3200" dirty="0" err="1" smtClean="0"/>
              <a:t>bosqichlarini</a:t>
            </a:r>
            <a:r>
              <a:rPr lang="en-US" sz="3200" dirty="0" smtClean="0"/>
              <a:t> </a:t>
            </a:r>
            <a:r>
              <a:rPr lang="en-US" sz="3200" dirty="0" err="1" smtClean="0"/>
              <a:t>tavsiflang</a:t>
            </a:r>
            <a:r>
              <a:rPr lang="en-US" sz="3200" dirty="0" smtClean="0"/>
              <a:t>?</a:t>
            </a:r>
            <a:endParaRPr lang="ru-RU" sz="3200" dirty="0"/>
          </a:p>
        </p:txBody>
      </p:sp>
    </p:spTree>
    <p:extLst>
      <p:ext uri="{BB962C8B-B14F-4D97-AF65-F5344CB8AC3E}">
        <p14:creationId xmlns:p14="http://schemas.microsoft.com/office/powerpoint/2010/main" val="2595734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p:transition spd="slow">
    <p:randomBar dir="ver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157</TotalTime>
  <Words>321</Words>
  <Application>Microsoft Office PowerPoint</Application>
  <PresentationFormat>Экран (4:3)</PresentationFormat>
  <Paragraphs>62</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Поток</vt:lpstr>
      <vt:lpstr>O’ZBEKISTON RESPUBLIKASI  XALQ TA’LIMI VAZIRLIGI QO’QON DAVLAT PEDAGOGIKA INSTITUTI  “TARIX O’QITISH METODIKASI” kafedrasi  Umumiy pedagogika va shaxsiy rivojlanish   O’qituvchi:  O.O.Bazarov </vt:lpstr>
      <vt:lpstr>1-ma’ruza     Pеdagоgika fan sifatida. Pеdagоgik ilmiy  tadqiqоt mеtоdlari 1. Hоzirgi davrda o’qituvchilik kasbi va uning       jamiyatda tutgan o’rni 2. Pedagogika fanining shakllanishi 3. Pedagogik fanlar tizimi 4. Pedagogika metodologiyasi tushunchasi 5. Pedagogik tadqiqot metodlari va tuzilishi </vt:lpstr>
      <vt:lpstr>1. Hоzirgi davrda o’qituvchilik kasbi va uning  jamiyatda tutgan o’rni</vt:lpstr>
      <vt:lpstr>O'qituvchining professiogrammasi </vt:lpstr>
      <vt:lpstr>Pedagogik mahorat asoslari </vt:lpstr>
      <vt:lpstr>YA.A.Komenskiy tomonidan ko'pgina asarlar yaratilgan bo'lib, ularning asosiylari quyi (6-shakl)da berilgan. </vt:lpstr>
      <vt:lpstr>P. V. Kopnirirting ta'kidlashicha, Fan - bu dunyoning ilmiy ko'rinishida yotuvchi, tekshirilgan va asoslangan bilimlar tizimi, alohida ilmiy bilimlar sohasi hisoblanadi. V P . Koxanovskiy fan deganda biz - bilimlar ishlab chiqaravchi faoliyat(olimlar bilimi, tajribasi, qobiliyati. ilmiy darajasi; ilmiy muassasalar, ularni vositalari) ni ilmiy tadqiqot ishlari metodlarini; ilmiy axborotlar tizimini, shu bilan birga bilimlarni tushunamiz - deb ta'kidlaydi.  </vt:lpstr>
      <vt:lpstr>Fanning xususiyatlar Bilim  Ma'lumot Tarbiya  Shaxs shakllanishi Pedagogik faoliyat Pedagogik jarayon  Pedagogik tamoyil (printsiplar) Pedagogik tajriba  Ilg'or pedagogik tajriba Shaxsning har tomonlama kamolga yetishi Pedagogik muhit  Ijtimoiy muhit  Ichki muhit Irsiylik Ruhiyat O'z-o'zini anglash  Faoliyat   </vt:lpstr>
      <vt:lpstr>3. Pedagogik fanlar tizimi. Pedagogika fanlari turkumidan tashkil topgan pedagogika fanlar majmui, avvalom bor, falsafa bilan chambarchas bog'liq. </vt:lpstr>
      <vt:lpstr>4. Pedagogik metodologiya tushunchasi  Metod (lotincha “metodos” – “yo'l”) tatqiqot yo'li, nazariya, ta'limot deb tarjima qilinadi.  Kuzatish metodi Ekzistensializm Pragmatizm  Neotomizm Pozitivizm Dialektik materializm</vt:lpstr>
      <vt:lpstr>Pedagogik tadqiqotlarning metodoligik prinsiplari  Amaliy tadqiqotlar  Pedagogikaning metodologik prinsiplari: Antropologik prinstip Madaniyatlilik prinsipi Milliylik prinsipi Shaxsiy yondashuv prinsipi Faoliyatli yondashuv prinsipi Tizimli yondashuv prinsipi Axborotli yondashuv prinsipi</vt:lpstr>
      <vt:lpstr>5. Pedagogik tadqiqot metodlari va tuzilishi  Pedagogik tadqiqot metodlari — bu ilmiy nazariyalarni qurilishi, bog'liqliklari, munosabatlari, qonuniy aloqalarini o'matish  maqsadida ilmiy ma'lumotlarni olish yo'llaridir.  Analiz Sintez Taqqoslash Umumlashtirish Modellashtirish Induksiya, deduksiya </vt:lpstr>
      <vt:lpstr>Tadqiqotning empirik (amaliy) metodlari  Kuzatish  Suhbat Anketa Test  Pedagogik tajribalarni samaradorligi quyidagi shartlarga rioya etish asosida ta’minlanadi.</vt:lpstr>
      <vt:lpstr>Pedagogik tadqiqot tuzilishi Tadqiqot predmeti Zamonaviy pedagogik tadqiqotlar turli xildagi yondashuvlar asosida amalga oshiriladi -Tizimlilik -Kompleks -Bir butunlik -Faoliyatlilik -Tarixiylik -Sifatlilik -Miqdorlilik -Fenomenologik -Mohiyatlilik Tadqiqot farazini qurish</vt:lpstr>
      <vt:lpstr>Nazorat uchun savollar:  1. Pedagogika nimani o’rganadi? 2. Pedagogik fanlar tizimini tavsiflang? 3. Metodoligiya nimani o’rgatadi? 4. Metodologiya drajalarini tavsiflang 5. Pedagogik tadqiqot bosqichlarini tavsiflang?</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11</cp:revision>
  <dcterms:created xsi:type="dcterms:W3CDTF">2017-09-17T08:11:07Z</dcterms:created>
  <dcterms:modified xsi:type="dcterms:W3CDTF">2017-09-17T12:23:44Z</dcterms:modified>
</cp:coreProperties>
</file>