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6" r:id="rId6"/>
    <p:sldId id="260" r:id="rId7"/>
    <p:sldId id="267" r:id="rId8"/>
    <p:sldId id="264" r:id="rId9"/>
    <p:sldId id="265" r:id="rId10"/>
    <p:sldId id="268" r:id="rId11"/>
    <p:sldId id="275" r:id="rId12"/>
    <p:sldId id="276" r:id="rId13"/>
    <p:sldId id="277" r:id="rId14"/>
    <p:sldId id="278" r:id="rId15"/>
    <p:sldId id="279" r:id="rId16"/>
    <p:sldId id="280" r:id="rId17"/>
    <p:sldId id="281" r:id="rId18"/>
    <p:sldId id="282" r:id="rId19"/>
    <p:sldId id="283" r:id="rId20"/>
    <p:sldId id="284" r:id="rId21"/>
    <p:sldId id="285" r:id="rId22"/>
    <p:sldId id="286" r:id="rId23"/>
    <p:sldId id="287" r:id="rId24"/>
    <p:sldId id="288" r:id="rId25"/>
    <p:sldId id="289" r:id="rId26"/>
    <p:sldId id="290" r:id="rId27"/>
    <p:sldId id="291" r:id="rId28"/>
    <p:sldId id="292" r:id="rId29"/>
  </p:sldIdLst>
  <p:sldSz cx="12192000" cy="6858000"/>
  <p:notesSz cx="6858000" cy="9144000"/>
  <p:custDataLst>
    <p:tags r:id="rId30"/>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5" d="100"/>
          <a:sy n="65" d="100"/>
        </p:scale>
        <p:origin x="-83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20A8B2E-87D3-4B7D-917B-6DFF89A3656A}" type="datetimeFigureOut">
              <a:rPr lang="ru-RU" smtClean="0"/>
              <a:t>18.04.2019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5DC1FB-ED70-49FB-8497-F1C372645C34}" type="slidenum">
              <a:rPr lang="ru-RU" smtClean="0"/>
              <a:t>‹#›</a:t>
            </a:fld>
            <a:endParaRPr lang="ru-RU"/>
          </a:p>
        </p:txBody>
      </p:sp>
    </p:spTree>
    <p:extLst>
      <p:ext uri="{BB962C8B-B14F-4D97-AF65-F5344CB8AC3E}">
        <p14:creationId xmlns:p14="http://schemas.microsoft.com/office/powerpoint/2010/main" val="364240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20A8B2E-87D3-4B7D-917B-6DFF89A3656A}" type="datetimeFigureOut">
              <a:rPr lang="ru-RU" smtClean="0"/>
              <a:t>18.04.2019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5DC1FB-ED70-49FB-8497-F1C372645C34}" type="slidenum">
              <a:rPr lang="ru-RU" smtClean="0"/>
              <a:t>‹#›</a:t>
            </a:fld>
            <a:endParaRPr lang="ru-RU"/>
          </a:p>
        </p:txBody>
      </p:sp>
    </p:spTree>
    <p:extLst>
      <p:ext uri="{BB962C8B-B14F-4D97-AF65-F5344CB8AC3E}">
        <p14:creationId xmlns:p14="http://schemas.microsoft.com/office/powerpoint/2010/main" val="4187498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20A8B2E-87D3-4B7D-917B-6DFF89A3656A}" type="datetimeFigureOut">
              <a:rPr lang="ru-RU" smtClean="0"/>
              <a:t>18.04.2019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5DC1FB-ED70-49FB-8497-F1C372645C34}" type="slidenum">
              <a:rPr lang="ru-RU" smtClean="0"/>
              <a:t>‹#›</a:t>
            </a:fld>
            <a:endParaRPr lang="ru-RU"/>
          </a:p>
        </p:txBody>
      </p:sp>
    </p:spTree>
    <p:extLst>
      <p:ext uri="{BB962C8B-B14F-4D97-AF65-F5344CB8AC3E}">
        <p14:creationId xmlns:p14="http://schemas.microsoft.com/office/powerpoint/2010/main" val="35317905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20A8B2E-87D3-4B7D-917B-6DFF89A3656A}" type="datetimeFigureOut">
              <a:rPr lang="ru-RU" smtClean="0"/>
              <a:t>18.04.2019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C5DC1FB-ED70-49FB-8497-F1C372645C34}" type="slidenum">
              <a:rPr lang="ru-RU" smtClean="0"/>
              <a:t>‹#›</a:t>
            </a:fld>
            <a:endParaRPr lang="ru-RU"/>
          </a:p>
        </p:txBody>
      </p:sp>
    </p:spTree>
    <p:extLst>
      <p:ext uri="{BB962C8B-B14F-4D97-AF65-F5344CB8AC3E}">
        <p14:creationId xmlns:p14="http://schemas.microsoft.com/office/powerpoint/2010/main" val="2470627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20A8B2E-87D3-4B7D-917B-6DFF89A3656A}" type="datetimeFigureOut">
              <a:rPr lang="ru-RU" smtClean="0"/>
              <a:t>18.04.2019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C5DC1FB-ED70-49FB-8497-F1C372645C34}" type="slidenum">
              <a:rPr lang="ru-RU" smtClean="0"/>
              <a:t>‹#›</a:t>
            </a:fld>
            <a:endParaRPr lang="ru-RU"/>
          </a:p>
        </p:txBody>
      </p:sp>
    </p:spTree>
    <p:extLst>
      <p:ext uri="{BB962C8B-B14F-4D97-AF65-F5344CB8AC3E}">
        <p14:creationId xmlns:p14="http://schemas.microsoft.com/office/powerpoint/2010/main" val="493820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20A8B2E-87D3-4B7D-917B-6DFF89A3656A}" type="datetimeFigureOut">
              <a:rPr lang="ru-RU" smtClean="0"/>
              <a:t>18.04.2019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C5DC1FB-ED70-49FB-8497-F1C372645C34}" type="slidenum">
              <a:rPr lang="ru-RU" smtClean="0"/>
              <a:t>‹#›</a:t>
            </a:fld>
            <a:endParaRPr lang="ru-RU"/>
          </a:p>
        </p:txBody>
      </p:sp>
    </p:spTree>
    <p:extLst>
      <p:ext uri="{BB962C8B-B14F-4D97-AF65-F5344CB8AC3E}">
        <p14:creationId xmlns:p14="http://schemas.microsoft.com/office/powerpoint/2010/main" val="406732740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20A8B2E-87D3-4B7D-917B-6DFF89A3656A}" type="datetimeFigureOut">
              <a:rPr lang="ru-RU" smtClean="0"/>
              <a:t>18.04.2019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C5DC1FB-ED70-49FB-8497-F1C372645C34}" type="slidenum">
              <a:rPr lang="ru-RU" smtClean="0"/>
              <a:t>‹#›</a:t>
            </a:fld>
            <a:endParaRPr lang="ru-RU"/>
          </a:p>
        </p:txBody>
      </p:sp>
    </p:spTree>
    <p:extLst>
      <p:ext uri="{BB962C8B-B14F-4D97-AF65-F5344CB8AC3E}">
        <p14:creationId xmlns:p14="http://schemas.microsoft.com/office/powerpoint/2010/main" val="256099551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20A8B2E-87D3-4B7D-917B-6DFF89A3656A}" type="datetimeFigureOut">
              <a:rPr lang="ru-RU" smtClean="0"/>
              <a:t>18.04.2019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C5DC1FB-ED70-49FB-8497-F1C372645C34}" type="slidenum">
              <a:rPr lang="ru-RU" smtClean="0"/>
              <a:t>‹#›</a:t>
            </a:fld>
            <a:endParaRPr lang="ru-RU"/>
          </a:p>
        </p:txBody>
      </p:sp>
    </p:spTree>
    <p:extLst>
      <p:ext uri="{BB962C8B-B14F-4D97-AF65-F5344CB8AC3E}">
        <p14:creationId xmlns:p14="http://schemas.microsoft.com/office/powerpoint/2010/main" val="37891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220A8B2E-87D3-4B7D-917B-6DFF89A3656A}" type="datetimeFigureOut">
              <a:rPr lang="ru-RU" smtClean="0"/>
              <a:t>18.04.2019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C5DC1FB-ED70-49FB-8497-F1C372645C34}" type="slidenum">
              <a:rPr lang="ru-RU" smtClean="0"/>
              <a:t>‹#›</a:t>
            </a:fld>
            <a:endParaRPr lang="ru-RU"/>
          </a:p>
        </p:txBody>
      </p:sp>
    </p:spTree>
    <p:extLst>
      <p:ext uri="{BB962C8B-B14F-4D97-AF65-F5344CB8AC3E}">
        <p14:creationId xmlns:p14="http://schemas.microsoft.com/office/powerpoint/2010/main" val="1177928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20A8B2E-87D3-4B7D-917B-6DFF89A3656A}" type="datetimeFigureOut">
              <a:rPr lang="ru-RU" smtClean="0"/>
              <a:t>18.04.2019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5DC1FB-ED70-49FB-8497-F1C372645C34}" type="slidenum">
              <a:rPr lang="ru-RU" smtClean="0"/>
              <a:t>‹#›</a:t>
            </a:fld>
            <a:endParaRPr lang="ru-RU"/>
          </a:p>
        </p:txBody>
      </p:sp>
    </p:spTree>
    <p:extLst>
      <p:ext uri="{BB962C8B-B14F-4D97-AF65-F5344CB8AC3E}">
        <p14:creationId xmlns:p14="http://schemas.microsoft.com/office/powerpoint/2010/main" val="1589030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20A8B2E-87D3-4B7D-917B-6DFF89A3656A}" type="datetimeFigureOut">
              <a:rPr lang="ru-RU" smtClean="0"/>
              <a:t>18.04.2019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5DC1FB-ED70-49FB-8497-F1C372645C34}" type="slidenum">
              <a:rPr lang="ru-RU" smtClean="0"/>
              <a:t>‹#›</a:t>
            </a:fld>
            <a:endParaRPr lang="ru-RU"/>
          </a:p>
        </p:txBody>
      </p:sp>
    </p:spTree>
    <p:extLst>
      <p:ext uri="{BB962C8B-B14F-4D97-AF65-F5344CB8AC3E}">
        <p14:creationId xmlns:p14="http://schemas.microsoft.com/office/powerpoint/2010/main" val="4084636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A8B2E-87D3-4B7D-917B-6DFF89A3656A}" type="datetimeFigureOut">
              <a:rPr lang="ru-RU" smtClean="0"/>
              <a:t>18.04.2019</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5DC1FB-ED70-49FB-8497-F1C372645C34}" type="slidenum">
              <a:rPr lang="ru-RU" smtClean="0"/>
              <a:t>‹#›</a:t>
            </a:fld>
            <a:endParaRPr lang="ru-RU"/>
          </a:p>
        </p:txBody>
      </p:sp>
    </p:spTree>
    <p:extLst>
      <p:ext uri="{BB962C8B-B14F-4D97-AF65-F5344CB8AC3E}">
        <p14:creationId xmlns:p14="http://schemas.microsoft.com/office/powerpoint/2010/main" val="21435439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28" y="0"/>
            <a:ext cx="12192000" cy="6858000"/>
          </a:xfrm>
          <a:prstGeom prst="rect">
            <a:avLst/>
          </a:prstGeom>
        </p:spPr>
      </p:pic>
      <p:sp>
        <p:nvSpPr>
          <p:cNvPr id="2" name="Прямоугольник 1"/>
          <p:cNvSpPr/>
          <p:nvPr/>
        </p:nvSpPr>
        <p:spPr>
          <a:xfrm>
            <a:off x="1253613" y="1247538"/>
            <a:ext cx="9763431" cy="1938992"/>
          </a:xfrm>
          <a:prstGeom prst="rect">
            <a:avLst/>
          </a:prstGeom>
        </p:spPr>
        <p:txBody>
          <a:bodyPr wrap="square">
            <a:spAutoFit/>
          </a:bodyPr>
          <a:lstStyle/>
          <a:p>
            <a:pPr algn="ctr"/>
            <a:r>
              <a:rPr lang="en-US" sz="4000" b="1" dirty="0"/>
              <a:t>M</a:t>
            </a:r>
            <a:r>
              <a:rPr lang="uz-Cyrl-UZ" sz="4000" b="1" dirty="0" smtClean="0"/>
              <a:t>avzu</a:t>
            </a:r>
            <a:r>
              <a:rPr lang="en-US" sz="4000" b="1" dirty="0" smtClean="0"/>
              <a:t>:</a:t>
            </a:r>
            <a:r>
              <a:rPr lang="uz-Cyrl-UZ" sz="4000" b="1" dirty="0" smtClean="0"/>
              <a:t> </a:t>
            </a:r>
            <a:r>
              <a:rPr lang="uz-Cyrl-UZ" sz="4000" b="1" dirty="0"/>
              <a:t>Sahnalashtirish faoliyati jarayonida bolalarda ijodkorlikni rivojlanishining o‘ziga xosligi</a:t>
            </a:r>
            <a:endParaRPr lang="ru-RU" sz="4000" dirty="0"/>
          </a:p>
        </p:txBody>
      </p:sp>
      <p:sp>
        <p:nvSpPr>
          <p:cNvPr id="5" name="Прямоугольник 4"/>
          <p:cNvSpPr/>
          <p:nvPr/>
        </p:nvSpPr>
        <p:spPr>
          <a:xfrm>
            <a:off x="3692625" y="4616245"/>
            <a:ext cx="5622823" cy="830997"/>
          </a:xfrm>
          <a:prstGeom prst="rect">
            <a:avLst/>
          </a:prstGeom>
          <a:noFill/>
        </p:spPr>
        <p:txBody>
          <a:bodyPr wrap="square" lIns="91440" tIns="45720" rIns="91440" bIns="45720">
            <a:spAutoFit/>
          </a:bodyPr>
          <a:lstStyle/>
          <a:p>
            <a:pPr algn="r"/>
            <a:r>
              <a:rPr lang="ru-RU" sz="2400" dirty="0" smtClean="0">
                <a:ln w="0"/>
                <a:effectLst>
                  <a:outerShdw blurRad="38100" dist="19050" dir="2700000" algn="tl" rotWithShape="0">
                    <a:schemeClr val="dk1">
                      <a:alpha val="40000"/>
                    </a:schemeClr>
                  </a:outerShdw>
                </a:effectLst>
              </a:rPr>
              <a:t>  </a:t>
            </a:r>
            <a:r>
              <a:rPr lang="en-US" sz="2400" dirty="0" smtClean="0">
                <a:ln w="0"/>
                <a:effectLst>
                  <a:outerShdw blurRad="38100" dist="19050" dir="2700000" algn="tl" rotWithShape="0">
                    <a:schemeClr val="dk1">
                      <a:alpha val="40000"/>
                    </a:schemeClr>
                  </a:outerShdw>
                </a:effectLst>
              </a:rPr>
              <a:t>                   </a:t>
            </a:r>
            <a:r>
              <a:rPr lang="en-US" sz="2400" dirty="0" err="1">
                <a:ln w="0"/>
                <a:effectLst>
                  <a:outerShdw blurRad="38100" dist="19050" dir="2700000" algn="tl" rotWithShape="0">
                    <a:schemeClr val="dk1">
                      <a:alpha val="40000"/>
                    </a:schemeClr>
                  </a:outerShdw>
                </a:effectLst>
              </a:rPr>
              <a:t>M</a:t>
            </a:r>
            <a:r>
              <a:rPr lang="en-US" sz="2400" dirty="0" err="1" smtClean="0">
                <a:ln w="0"/>
                <a:effectLst>
                  <a:outerShdw blurRad="38100" dist="19050" dir="2700000" algn="tl" rotWithShape="0">
                    <a:schemeClr val="dk1">
                      <a:alpha val="40000"/>
                    </a:schemeClr>
                  </a:outerShdw>
                </a:effectLst>
              </a:rPr>
              <a:t>usiqa</a:t>
            </a:r>
            <a:r>
              <a:rPr lang="en-US" sz="2400" dirty="0" smtClean="0">
                <a:ln w="0"/>
                <a:effectLst>
                  <a:outerShdw blurRad="38100" dist="19050" dir="2700000" algn="tl" rotWithShape="0">
                    <a:schemeClr val="dk1">
                      <a:alpha val="40000"/>
                    </a:schemeClr>
                  </a:outerShdw>
                </a:effectLst>
              </a:rPr>
              <a:t> </a:t>
            </a:r>
            <a:r>
              <a:rPr lang="en-US" sz="2400" dirty="0" err="1" smtClean="0">
                <a:ln w="0"/>
                <a:effectLst>
                  <a:outerShdw blurRad="38100" dist="19050" dir="2700000" algn="tl" rotWithShape="0">
                    <a:schemeClr val="dk1">
                      <a:alpha val="40000"/>
                    </a:schemeClr>
                  </a:outerShdw>
                </a:effectLst>
              </a:rPr>
              <a:t>ta’limi</a:t>
            </a:r>
            <a:r>
              <a:rPr lang="en-US" sz="2400" dirty="0" smtClean="0">
                <a:ln w="0"/>
                <a:effectLst>
                  <a:outerShdw blurRad="38100" dist="19050" dir="2700000" algn="tl" rotWithShape="0">
                    <a:schemeClr val="dk1">
                      <a:alpha val="40000"/>
                    </a:schemeClr>
                  </a:outerShdw>
                </a:effectLst>
              </a:rPr>
              <a:t>  </a:t>
            </a:r>
            <a:r>
              <a:rPr lang="en-US" sz="2400" dirty="0" err="1" smtClean="0">
                <a:ln w="0"/>
                <a:effectLst>
                  <a:outerShdw blurRad="38100" dist="19050" dir="2700000" algn="tl" rotWithShape="0">
                    <a:schemeClr val="dk1">
                      <a:alpha val="40000"/>
                    </a:schemeClr>
                  </a:outerShdw>
                </a:effectLst>
              </a:rPr>
              <a:t>kafedrasi</a:t>
            </a:r>
            <a:r>
              <a:rPr lang="en-US" sz="2400" dirty="0" smtClean="0">
                <a:ln w="0"/>
                <a:effectLst>
                  <a:outerShdw blurRad="38100" dist="19050" dir="2700000" algn="tl" rotWithShape="0">
                    <a:schemeClr val="dk1">
                      <a:alpha val="40000"/>
                    </a:schemeClr>
                  </a:outerShdw>
                </a:effectLst>
              </a:rPr>
              <a:t>:</a:t>
            </a:r>
            <a:r>
              <a:rPr lang="ru-RU" sz="2400" dirty="0" smtClean="0">
                <a:ln w="0"/>
                <a:effectLst>
                  <a:outerShdw blurRad="38100" dist="19050" dir="2700000" algn="tl" rotWithShape="0">
                    <a:schemeClr val="dk1">
                      <a:alpha val="40000"/>
                    </a:schemeClr>
                  </a:outerShdw>
                </a:effectLst>
              </a:rPr>
              <a:t> </a:t>
            </a:r>
            <a:r>
              <a:rPr lang="en-US" sz="2400" dirty="0" smtClean="0">
                <a:ln w="0"/>
                <a:effectLst>
                  <a:outerShdw blurRad="38100" dist="19050" dir="2700000" algn="tl" rotWithShape="0">
                    <a:schemeClr val="dk1">
                      <a:alpha val="40000"/>
                    </a:schemeClr>
                  </a:outerShdw>
                </a:effectLst>
              </a:rPr>
              <a:t> </a:t>
            </a:r>
            <a:r>
              <a:rPr lang="en-US" sz="2400" dirty="0">
                <a:ln w="0"/>
                <a:effectLst>
                  <a:outerShdw blurRad="38100" dist="19050" dir="2700000" algn="tl" rotWithShape="0">
                    <a:schemeClr val="dk1">
                      <a:alpha val="40000"/>
                    </a:schemeClr>
                  </a:outerShdw>
                </a:effectLst>
              </a:rPr>
              <a:t> </a:t>
            </a:r>
            <a:r>
              <a:rPr lang="en-US" sz="2400" dirty="0" smtClean="0">
                <a:ln w="0"/>
                <a:effectLst>
                  <a:outerShdw blurRad="38100" dist="19050" dir="2700000" algn="tl" rotWithShape="0">
                    <a:schemeClr val="dk1">
                      <a:alpha val="40000"/>
                    </a:schemeClr>
                  </a:outerShdw>
                </a:effectLst>
              </a:rPr>
              <a:t>      </a:t>
            </a:r>
            <a:r>
              <a:rPr lang="en-US" sz="2400" dirty="0" err="1" smtClean="0">
                <a:ln w="0"/>
                <a:effectLst>
                  <a:outerShdw blurRad="38100" dist="19050" dir="2700000" algn="tl" rotWithShape="0">
                    <a:schemeClr val="dk1">
                      <a:alpha val="40000"/>
                    </a:schemeClr>
                  </a:outerShdw>
                </a:effectLst>
              </a:rPr>
              <a:t>o’qituvchisi</a:t>
            </a:r>
            <a:r>
              <a:rPr lang="ru-RU" sz="2400" dirty="0" smtClean="0">
                <a:ln w="0"/>
                <a:effectLst>
                  <a:outerShdw blurRad="38100" dist="19050" dir="2700000" algn="tl" rotWithShape="0">
                    <a:schemeClr val="dk1">
                      <a:alpha val="40000"/>
                    </a:schemeClr>
                  </a:outerShdw>
                </a:effectLst>
              </a:rPr>
              <a:t>:</a:t>
            </a:r>
            <a:r>
              <a:rPr lang="en-US" sz="2400" dirty="0" err="1" smtClean="0">
                <a:ln w="0"/>
                <a:effectLst>
                  <a:outerShdw blurRad="38100" dist="19050" dir="2700000" algn="tl" rotWithShape="0">
                    <a:schemeClr val="dk1">
                      <a:alpha val="40000"/>
                    </a:schemeClr>
                  </a:outerShdw>
                </a:effectLst>
              </a:rPr>
              <a:t>D.Raimova</a:t>
            </a:r>
            <a:endParaRPr lang="ru-RU" sz="2400" dirty="0">
              <a:ln w="0"/>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00493534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30113" cy="6908116"/>
          </a:xfrm>
          <a:prstGeom prst="rect">
            <a:avLst/>
          </a:prstGeom>
        </p:spPr>
      </p:pic>
      <p:sp>
        <p:nvSpPr>
          <p:cNvPr id="7" name="Прямоугольник 6"/>
          <p:cNvSpPr/>
          <p:nvPr/>
        </p:nvSpPr>
        <p:spPr>
          <a:xfrm>
            <a:off x="1600202" y="1318345"/>
            <a:ext cx="9729786" cy="3908762"/>
          </a:xfrm>
          <a:prstGeom prst="rect">
            <a:avLst/>
          </a:prstGeom>
        </p:spPr>
        <p:txBody>
          <a:bodyPr wrap="square">
            <a:spAutoFit/>
          </a:bodyPr>
          <a:lstStyle/>
          <a:p>
            <a:pPr marL="457200" algn="ctr">
              <a:lnSpc>
                <a:spcPct val="200000"/>
              </a:lnSpc>
              <a:spcAft>
                <a:spcPts val="0"/>
              </a:spcAft>
            </a:pPr>
            <a:r>
              <a:rPr lang="en-US" sz="2800" b="1" dirty="0" err="1" smtClean="0">
                <a:effectLst/>
                <a:latin typeface="Times New Roman" panose="02020603050405020304" pitchFamily="18" charset="0"/>
                <a:ea typeface="Calibri" panose="020F0502020204030204" pitchFamily="34" charset="0"/>
                <a:cs typeface="Times New Roman" panose="02020603050405020304" pitchFamily="18" charset="0"/>
              </a:rPr>
              <a:t>Reja</a:t>
            </a:r>
            <a:r>
              <a:rPr lang="en-US" sz="2800" b="1"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ru-RU"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200000"/>
              </a:lnSpc>
            </a:pPr>
            <a:r>
              <a:rPr lang="en-US" sz="2400" dirty="0" smtClean="0">
                <a:effectLst/>
                <a:latin typeface="Times New Roman" panose="02020603050405020304" pitchFamily="18" charset="0"/>
                <a:ea typeface="Malgun Gothic" panose="020B0503020000020004" pitchFamily="34" charset="-127"/>
                <a:cs typeface="Times New Roman" panose="02020603050405020304" pitchFamily="18" charset="0"/>
              </a:rPr>
              <a:t>1. </a:t>
            </a:r>
            <a:r>
              <a:rPr lang="en-US" sz="2400" dirty="0" err="1" smtClean="0">
                <a:effectLst/>
                <a:latin typeface="Times New Roman" panose="02020603050405020304" pitchFamily="18" charset="0"/>
                <a:ea typeface="Malgun Gothic" panose="020B0503020000020004" pitchFamily="34" charset="-127"/>
                <a:cs typeface="Times New Roman" panose="02020603050405020304" pitchFamily="18" charset="0"/>
              </a:rPr>
              <a:t>Saxnalashtirish</a:t>
            </a:r>
            <a:r>
              <a:rPr lang="en-US" sz="2400" dirty="0" smtClean="0">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smtClean="0">
                <a:effectLst/>
                <a:latin typeface="Times New Roman" panose="02020603050405020304" pitchFamily="18" charset="0"/>
                <a:ea typeface="Malgun Gothic" panose="020B0503020000020004" pitchFamily="34" charset="-127"/>
                <a:cs typeface="Times New Roman" panose="02020603050405020304" pitchFamily="18" charset="0"/>
              </a:rPr>
              <a:t>faoliyati</a:t>
            </a:r>
            <a:r>
              <a:rPr lang="en-US" sz="2400" dirty="0" smtClean="0">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smtClean="0">
                <a:effectLst/>
                <a:latin typeface="Times New Roman" panose="02020603050405020304" pitchFamily="18" charset="0"/>
                <a:ea typeface="Malgun Gothic" panose="020B0503020000020004" pitchFamily="34" charset="-127"/>
                <a:cs typeface="Times New Roman" panose="02020603050405020304" pitchFamily="18" charset="0"/>
              </a:rPr>
              <a:t>jarayonida</a:t>
            </a:r>
            <a:r>
              <a:rPr lang="en-US" sz="2400" dirty="0" smtClean="0">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smtClean="0">
                <a:effectLst/>
                <a:latin typeface="Times New Roman" panose="02020603050405020304" pitchFamily="18" charset="0"/>
                <a:ea typeface="Malgun Gothic" panose="020B0503020000020004" pitchFamily="34" charset="-127"/>
                <a:cs typeface="Times New Roman" panose="02020603050405020304" pitchFamily="18" charset="0"/>
              </a:rPr>
              <a:t>bolalarda</a:t>
            </a:r>
            <a:r>
              <a:rPr lang="en-US" sz="2400" dirty="0" smtClean="0">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smtClean="0">
                <a:effectLst/>
                <a:latin typeface="Times New Roman" panose="02020603050405020304" pitchFamily="18" charset="0"/>
                <a:ea typeface="Malgun Gothic" panose="020B0503020000020004" pitchFamily="34" charset="-127"/>
                <a:cs typeface="Times New Roman" panose="02020603050405020304" pitchFamily="18" charset="0"/>
              </a:rPr>
              <a:t>ijodkorlikni</a:t>
            </a:r>
            <a:r>
              <a:rPr lang="en-US" sz="2400" dirty="0" smtClean="0">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smtClean="0">
                <a:effectLst/>
                <a:latin typeface="Times New Roman" panose="02020603050405020304" pitchFamily="18" charset="0"/>
                <a:ea typeface="Malgun Gothic" panose="020B0503020000020004" pitchFamily="34" charset="-127"/>
                <a:cs typeface="Times New Roman" panose="02020603050405020304" pitchFamily="18" charset="0"/>
              </a:rPr>
              <a:t>rivojlanishining</a:t>
            </a:r>
            <a:r>
              <a:rPr lang="en-US" sz="2400" dirty="0" smtClean="0">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smtClean="0">
                <a:effectLst/>
                <a:latin typeface="Times New Roman" panose="02020603050405020304" pitchFamily="18" charset="0"/>
                <a:ea typeface="Malgun Gothic" panose="020B0503020000020004" pitchFamily="34" charset="-127"/>
                <a:cs typeface="Times New Roman" panose="02020603050405020304" pitchFamily="18" charset="0"/>
              </a:rPr>
              <a:t>o‘ziga</a:t>
            </a:r>
            <a:r>
              <a:rPr lang="en-US" sz="2400" dirty="0" smtClean="0">
                <a:effectLst/>
                <a:latin typeface="Times New Roman" panose="02020603050405020304" pitchFamily="18" charset="0"/>
                <a:ea typeface="Malgun Gothic" panose="020B0503020000020004" pitchFamily="34" charset="-127"/>
                <a:cs typeface="Times New Roman" panose="02020603050405020304" pitchFamily="18" charset="0"/>
              </a:rPr>
              <a:t> </a:t>
            </a:r>
            <a:r>
              <a:rPr lang="en-US" sz="2400" dirty="0" err="1" smtClean="0">
                <a:effectLst/>
                <a:latin typeface="Times New Roman" panose="02020603050405020304" pitchFamily="18" charset="0"/>
                <a:ea typeface="Malgun Gothic" panose="020B0503020000020004" pitchFamily="34" charset="-127"/>
                <a:cs typeface="Times New Roman" panose="02020603050405020304" pitchFamily="18" charset="0"/>
              </a:rPr>
              <a:t>xosligi</a:t>
            </a:r>
            <a:endParaRPr lang="ru-RU" sz="2000" dirty="0" smtClean="0">
              <a:effectLst/>
              <a:latin typeface="Times New Roman" panose="02020603050405020304" pitchFamily="18" charset="0"/>
              <a:ea typeface="Malgun Gothic" panose="020B0503020000020004" pitchFamily="34" charset="-127"/>
              <a:cs typeface="Times New Roman" panose="02020603050405020304" pitchFamily="18" charset="0"/>
            </a:endParaRPr>
          </a:p>
          <a:p>
            <a:pPr>
              <a:lnSpc>
                <a:spcPct val="200000"/>
              </a:lnSpc>
              <a:spcAft>
                <a:spcPts val="0"/>
              </a:spcAft>
            </a:pPr>
            <a:r>
              <a:rPr lang="en-US" sz="2400" dirty="0" smtClean="0">
                <a:effectLst/>
                <a:latin typeface="Times New Roman" panose="02020603050405020304" pitchFamily="18" charset="0"/>
                <a:ea typeface="Malgun Gothic" panose="020B0503020000020004" pitchFamily="34" charset="-127"/>
                <a:cs typeface="Times New Roman" panose="02020603050405020304" pitchFamily="18" charset="0"/>
              </a:rPr>
              <a:t>2.</a:t>
            </a:r>
            <a:r>
              <a:rPr lang="uz-Cyrl-UZ" sz="2400" dirty="0" smtClean="0">
                <a:effectLst/>
                <a:latin typeface="Times New Roman" panose="02020603050405020304" pitchFamily="18" charset="0"/>
                <a:ea typeface="Malgun Gothic" panose="020B0503020000020004" pitchFamily="34" charset="-127"/>
                <a:cs typeface="Times New Roman" panose="02020603050405020304" pitchFamily="18" charset="0"/>
              </a:rPr>
              <a:t>Saxnalashtirish faoliyati jarayonida bolalarda ijodkorlikni rivojlanishining asosiy kriteriyalari</a:t>
            </a:r>
            <a:endParaRPr lang="ru-RU" sz="2000" dirty="0">
              <a:effectLst/>
              <a:latin typeface="Times New Roman" panose="02020603050405020304" pitchFamily="18" charset="0"/>
              <a:ea typeface="Malgun Gothic" panose="020B0503020000020004" pitchFamily="34" charset="-127"/>
              <a:cs typeface="Times New Roman" panose="02020603050405020304" pitchFamily="18" charset="0"/>
            </a:endParaRPr>
          </a:p>
        </p:txBody>
      </p:sp>
    </p:spTree>
    <p:extLst>
      <p:ext uri="{BB962C8B-B14F-4D97-AF65-F5344CB8AC3E}">
        <p14:creationId xmlns:p14="http://schemas.microsoft.com/office/powerpoint/2010/main" val="170433960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92001" cy="6837590"/>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25822" y="1415845"/>
            <a:ext cx="8340353" cy="344279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4197102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12170"/>
          </a:xfrm>
          <a:prstGeom prst="rect">
            <a:avLst/>
          </a:prstGeom>
        </p:spPr>
      </p:pic>
      <p:sp>
        <p:nvSpPr>
          <p:cNvPr id="5" name="Прямоугольник 4"/>
          <p:cNvSpPr/>
          <p:nvPr/>
        </p:nvSpPr>
        <p:spPr>
          <a:xfrm>
            <a:off x="1519237" y="1109961"/>
            <a:ext cx="9667875" cy="1133965"/>
          </a:xfrm>
          <a:prstGeom prst="rect">
            <a:avLst/>
          </a:prstGeom>
        </p:spPr>
        <p:txBody>
          <a:bodyPr wrap="square">
            <a:spAutoFit/>
          </a:bodyPr>
          <a:lstStyle/>
          <a:p>
            <a:pPr marL="342900" lvl="0" indent="-342900" algn="ctr">
              <a:lnSpc>
                <a:spcPct val="150000"/>
              </a:lnSpc>
              <a:buFont typeface="+mj-lt"/>
              <a:buAutoNum type="arabicPeriod"/>
            </a:pPr>
            <a:r>
              <a:rPr lang="uz-Cyrl-UZ" sz="2400" b="1" dirty="0" smtClean="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rPr>
              <a:t>Saxnalashtirish faoliyati jarayonida bolalarda ijodkorlikni rivojlanishining o‘ziga xosligi</a:t>
            </a:r>
            <a:endParaRPr lang="ru-RU" sz="2000" dirty="0">
              <a:effectLst>
                <a:outerShdw blurRad="38100" dist="38100" dir="2700000" algn="tl">
                  <a:srgbClr val="000000">
                    <a:alpha val="43137"/>
                  </a:srgbClr>
                </a:outerShdw>
              </a:effectLst>
              <a:latin typeface="Times New Roman" panose="02020603050405020304" pitchFamily="18" charset="0"/>
              <a:ea typeface="Malgun Gothic" panose="020B0503020000020004" pitchFamily="34" charset="-127"/>
            </a:endParaRPr>
          </a:p>
        </p:txBody>
      </p:sp>
      <p:sp>
        <p:nvSpPr>
          <p:cNvPr id="6" name="Прямоугольник 5"/>
          <p:cNvSpPr/>
          <p:nvPr/>
        </p:nvSpPr>
        <p:spPr>
          <a:xfrm>
            <a:off x="1519237" y="2103388"/>
            <a:ext cx="9067800" cy="3911135"/>
          </a:xfrm>
          <a:prstGeom prst="rect">
            <a:avLst/>
          </a:prstGeom>
        </p:spPr>
        <p:txBody>
          <a:bodyPr wrap="square">
            <a:spAutoFit/>
          </a:bodyPr>
          <a:lstStyle/>
          <a:p>
            <a:pPr indent="271463" algn="just">
              <a:lnSpc>
                <a:spcPct val="150000"/>
              </a:lnSpc>
            </a:pPr>
            <a:r>
              <a:rPr lang="uz-Cyrl-UZ" sz="2400" dirty="0" smtClean="0">
                <a:solidFill>
                  <a:srgbClr val="000000"/>
                </a:solidFill>
                <a:effectLst/>
                <a:latin typeface="Times New Roman" panose="02020603050405020304" pitchFamily="18" charset="0"/>
                <a:ea typeface="Calibri" panose="020F0502020204030204" pitchFamily="34" charset="0"/>
              </a:rPr>
              <a:t>Maktabgacha ta’lim yoshdagi bolalarda erkinlik, ichki  xarakatlari, refleksatsiya, nutq tafakkuri protsessining  tasavvur  bilan bog’liqligi o’rnatiladi,ya’ni tasavvur  etishning yangi  funktsional tizimi yaratiladi.  Pedagog  sahnalashtirish faoliyati orqali bolada shaxsiy uslub, talablar, qiziqishlar, motivlar, xaqiqiy obrazlarni ko’ra olishi, kombinatorlik qobiliyati, an’analar,ya’ni atrof muhit va ijod namunalarini  namoyish etadilar. </a:t>
            </a:r>
            <a:endParaRPr lang="ru-RU" sz="2400" dirty="0"/>
          </a:p>
        </p:txBody>
      </p:sp>
    </p:spTree>
    <p:extLst>
      <p:ext uri="{BB962C8B-B14F-4D97-AF65-F5344CB8AC3E}">
        <p14:creationId xmlns:p14="http://schemas.microsoft.com/office/powerpoint/2010/main" val="114076573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Прямоугольник 1"/>
          <p:cNvSpPr/>
          <p:nvPr/>
        </p:nvSpPr>
        <p:spPr>
          <a:xfrm>
            <a:off x="876299" y="1052452"/>
            <a:ext cx="10439401" cy="3274614"/>
          </a:xfrm>
          <a:prstGeom prst="rect">
            <a:avLst/>
          </a:prstGeom>
        </p:spPr>
        <p:txBody>
          <a:bodyPr wrap="square">
            <a:spAutoFit/>
          </a:bodyPr>
          <a:lstStyle/>
          <a:p>
            <a:pPr indent="357188" algn="just">
              <a:lnSpc>
                <a:spcPct val="150000"/>
              </a:lnSpc>
            </a:pPr>
            <a:r>
              <a:rPr lang="uz-Cyrl-UZ" sz="2000" dirty="0" smtClean="0">
                <a:effectLst/>
                <a:latin typeface="Times New Roman" panose="02020603050405020304" pitchFamily="18" charset="0"/>
                <a:ea typeface="Calibri" panose="020F0502020204030204" pitchFamily="34" charset="0"/>
              </a:rPr>
              <a:t>Tarbiyachi sahna faoliyatida bolani boshdan o’tkazgan kechinmalarni  o’ylashi emas, balki kechinmalarni taasurotlar orqali  ijodiy qayta ishlashini, ularni kombinatsiyalshi, qiziqishi va savollarga  javob beruvchi   yangi voqeylikni tuzishi darkor. Teatrlashtirilgan o’yinni ijodiy faoliyat sifatida qarasak, bola fikrining kombinatsion faoliyati ko’rgazmali chiqib, xayotdan olgan o’yin elementlarining o’ziga tegishli  obrazini va  yangi ijodiy obraz tuzilishini yaratadi.   Sahna asarida personajlarning aniq faol xarakatlari, badiy syujetlarda ichki emotsionnal mazmunga boyligi bolalarni diqqat-e’tiborini jalb qiladi.</a:t>
            </a:r>
            <a:endParaRPr lang="ru-RU" sz="2000" dirty="0"/>
          </a:p>
        </p:txBody>
      </p:sp>
    </p:spTree>
    <p:extLst>
      <p:ext uri="{BB962C8B-B14F-4D97-AF65-F5344CB8AC3E}">
        <p14:creationId xmlns:p14="http://schemas.microsoft.com/office/powerpoint/2010/main" val="103032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01539" cy="7025384"/>
          </a:xfrm>
          <a:prstGeom prst="rect">
            <a:avLst/>
          </a:prstGeom>
        </p:spPr>
      </p:pic>
      <p:sp>
        <p:nvSpPr>
          <p:cNvPr id="2" name="Прямоугольник 1"/>
          <p:cNvSpPr/>
          <p:nvPr/>
        </p:nvSpPr>
        <p:spPr>
          <a:xfrm>
            <a:off x="1362075" y="1087815"/>
            <a:ext cx="9424988" cy="5019131"/>
          </a:xfrm>
          <a:prstGeom prst="rect">
            <a:avLst/>
          </a:prstGeom>
        </p:spPr>
        <p:txBody>
          <a:bodyPr wrap="square">
            <a:spAutoFit/>
          </a:bodyPr>
          <a:lstStyle/>
          <a:p>
            <a:pPr indent="271463" algn="just">
              <a:lnSpc>
                <a:spcPct val="150000"/>
              </a:lnSpc>
            </a:pPr>
            <a:r>
              <a:rPr lang="uz-Cyrl-UZ" sz="2400" dirty="0">
                <a:solidFill>
                  <a:srgbClr val="000000"/>
                </a:solidFill>
                <a:latin typeface="Times New Roman" panose="02020603050405020304" pitchFamily="18" charset="0"/>
                <a:ea typeface="Calibri" panose="020F0502020204030204" pitchFamily="34" charset="0"/>
              </a:rPr>
              <a:t>Bolalar ijodi  bu  ijodiy faoliyatning boshlang’ich  shakli, keyinchalik esa undan san’at  kelib chiqadi.  Maktabgacha yoshdagi  bolalarda ertaklar, xikoyalar tinglash va suhbat  qurish orqali paydo bo’lgan fikr  ijodiy faoliyatga  o’tishini  bildiradi. Yosh davrda  bola  xarakatdan   fikrlashga o’tadi,  tarbiyalanuvchida fikrdan g’oyaga o’tish qobiliyati o’sadi, o’zining fikrini mujassamlashtiradi. Teatrlashtirilgan o’yinda  paydo bo’lgan goya tasavvuriy ijodini rivojlantiradi. Yangi obraz yaratilishi, o’tilgan tajribani  qayta yangilashi, undan foydalanishi, bolada dramatik obraz yaratilishida  mustaqil taasurotlar  kombinatsiyasi   paydo bo’ladi.</a:t>
            </a:r>
            <a:endParaRPr lang="ru-RU" sz="2400" dirty="0"/>
          </a:p>
        </p:txBody>
      </p:sp>
    </p:spTree>
    <p:extLst>
      <p:ext uri="{BB962C8B-B14F-4D97-AF65-F5344CB8AC3E}">
        <p14:creationId xmlns:p14="http://schemas.microsoft.com/office/powerpoint/2010/main" val="231713723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Прямоугольник 1"/>
          <p:cNvSpPr/>
          <p:nvPr/>
        </p:nvSpPr>
        <p:spPr>
          <a:xfrm>
            <a:off x="1033461" y="1023075"/>
            <a:ext cx="10139363" cy="3901196"/>
          </a:xfrm>
          <a:prstGeom prst="rect">
            <a:avLst/>
          </a:prstGeom>
        </p:spPr>
        <p:txBody>
          <a:bodyPr wrap="square">
            <a:spAutoFit/>
          </a:bodyPr>
          <a:lstStyle/>
          <a:p>
            <a:pPr indent="271463" algn="just">
              <a:lnSpc>
                <a:spcPct val="150000"/>
              </a:lnSpc>
            </a:pPr>
            <a:r>
              <a:rPr lang="uz-Cyrl-UZ" sz="2800" dirty="0">
                <a:latin typeface="Times New Roman" panose="02020603050405020304" pitchFamily="18" charset="0"/>
                <a:ea typeface="Calibri" panose="020F0502020204030204" pitchFamily="34" charset="0"/>
              </a:rPr>
              <a:t>Qarama-qarshiliklarni  buzilishi va tug’ilishi teatrlashtirilgan  o’yinlarda  paydo bo’ladi, ular tasavvurni rivojlanishini ta’minlaydi: bolaning qayg’urish impulsatsiyasi, dinamizm va uning  tushunchalari o’zgaradi, ijodiy maxsulotda obrazlarni ifodalaydi. Teatrlashtirilgan  o’yinlarda ijodiy tasavvur asosini uchta guruh </a:t>
            </a:r>
            <a:r>
              <a:rPr lang="en-US" sz="2800" dirty="0" smtClean="0">
                <a:latin typeface="Times New Roman" panose="02020603050405020304" pitchFamily="18" charset="0"/>
                <a:ea typeface="Calibri" panose="020F0502020204030204" pitchFamily="34" charset="0"/>
              </a:rPr>
              <a:t>    			</a:t>
            </a:r>
            <a:r>
              <a:rPr lang="uz-Cyrl-UZ" sz="2800" dirty="0" smtClean="0">
                <a:latin typeface="Times New Roman" panose="02020603050405020304" pitchFamily="18" charset="0"/>
                <a:ea typeface="Calibri" panose="020F0502020204030204" pitchFamily="34" charset="0"/>
              </a:rPr>
              <a:t>ko’rsatqichda </a:t>
            </a:r>
            <a:r>
              <a:rPr lang="uz-Cyrl-UZ" sz="2800" dirty="0">
                <a:latin typeface="Times New Roman" panose="02020603050405020304" pitchFamily="18" charset="0"/>
                <a:ea typeface="Calibri" panose="020F0502020204030204" pitchFamily="34" charset="0"/>
              </a:rPr>
              <a:t>olish mumkin:</a:t>
            </a:r>
            <a:endParaRPr lang="ru-RU" sz="2800" dirty="0"/>
          </a:p>
        </p:txBody>
      </p:sp>
    </p:spTree>
    <p:extLst>
      <p:ext uri="{BB962C8B-B14F-4D97-AF65-F5344CB8AC3E}">
        <p14:creationId xmlns:p14="http://schemas.microsoft.com/office/powerpoint/2010/main" val="13840747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5830"/>
            <a:ext cx="12192000" cy="6812170"/>
          </a:xfrm>
          <a:prstGeom prst="rect">
            <a:avLst/>
          </a:prstGeom>
        </p:spPr>
      </p:pic>
      <p:sp>
        <p:nvSpPr>
          <p:cNvPr id="2" name="Прямоугольник 1"/>
          <p:cNvSpPr/>
          <p:nvPr/>
        </p:nvSpPr>
        <p:spPr>
          <a:xfrm>
            <a:off x="1762125" y="1353528"/>
            <a:ext cx="9010650" cy="3254865"/>
          </a:xfrm>
          <a:prstGeom prst="rect">
            <a:avLst/>
          </a:prstGeom>
        </p:spPr>
        <p:txBody>
          <a:bodyPr wrap="square">
            <a:spAutoFit/>
          </a:bodyPr>
          <a:lstStyle/>
          <a:p>
            <a:pPr algn="just">
              <a:lnSpc>
                <a:spcPct val="150000"/>
              </a:lnSpc>
              <a:spcAft>
                <a:spcPts val="0"/>
              </a:spcAft>
            </a:pPr>
            <a:r>
              <a:rPr lang="uz-Cyrl-UZ" sz="2800" dirty="0">
                <a:latin typeface="Times New Roman" panose="02020603050405020304" pitchFamily="18" charset="0"/>
                <a:ea typeface="Calibri" panose="020F0502020204030204" pitchFamily="34" charset="0"/>
                <a:cs typeface="Times New Roman" panose="02020603050405020304" pitchFamily="18" charset="0"/>
              </a:rPr>
              <a:t>- ijodga bo’lgan  munosabati, faoliyat maxsulotiga  qiziqishi va motivatsion-ehtiyoj komponentini mavjudligi;</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tasavvurda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kombinatsion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strukturali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komponentlar</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mavjudligi</a:t>
            </a:r>
            <a:r>
              <a:rPr lang="en-US" sz="28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bolalar</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maxsulotining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sifati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6245331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Прямоугольник 1"/>
          <p:cNvSpPr/>
          <p:nvPr/>
        </p:nvSpPr>
        <p:spPr>
          <a:xfrm>
            <a:off x="890587" y="1038389"/>
            <a:ext cx="10282237" cy="4547527"/>
          </a:xfrm>
          <a:prstGeom prst="rect">
            <a:avLst/>
          </a:prstGeom>
        </p:spPr>
        <p:txBody>
          <a:bodyPr wrap="square">
            <a:spAutoFit/>
          </a:bodyPr>
          <a:lstStyle/>
          <a:p>
            <a:pPr algn="just">
              <a:lnSpc>
                <a:spcPct val="150000"/>
              </a:lnSpc>
              <a:spcAft>
                <a:spcPts val="0"/>
              </a:spcAft>
            </a:pPr>
            <a:r>
              <a:rPr lang="en-US" sz="2800" dirty="0" err="1">
                <a:latin typeface="Times New Roman" panose="02020603050405020304" pitchFamily="18" charset="0"/>
                <a:ea typeface="Calibri" panose="020F0502020204030204" pitchFamily="34" charset="0"/>
                <a:cs typeface="Times New Roman" panose="02020603050405020304" pitchFamily="18" charset="0"/>
              </a:rPr>
              <a:t>Teatrlashtirilgan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faoliyatda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bolaning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tasavvur</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ijodini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rivojlantirish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darajasi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baholaydi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har</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hil</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turdagi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tayanch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faoliyatdan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foydalanishi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ko’rgazmali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so’z</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orqali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kattalar</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yordamida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emotsional</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noverbal</a:t>
            </a:r>
            <a:r>
              <a:rPr lang="en-US" sz="2800" dirty="0">
                <a:latin typeface="Times New Roman" panose="02020603050405020304" pitchFamily="18" charset="0"/>
                <a:ea typeface="Calibri" panose="020F0502020204030204" pitchFamily="34" charset="0"/>
                <a:cs typeface="Times New Roman" panose="02020603050405020304" pitchFamily="18" charset="0"/>
              </a:rPr>
              <a:t>, verbal,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tashkillovchi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yo’naltiruvchi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o’rgatuvchi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topshiriqlarni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bajara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oladilar</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smtClean="0">
                <a:latin typeface="Times New Roman" panose="02020603050405020304" pitchFamily="18" charset="0"/>
                <a:ea typeface="Calibri" panose="020F0502020204030204" pitchFamily="34" charset="0"/>
              </a:rPr>
              <a:t>Russ </a:t>
            </a:r>
            <a:r>
              <a:rPr lang="en-US" sz="2800" dirty="0" err="1">
                <a:latin typeface="Times New Roman" panose="02020603050405020304" pitchFamily="18" charset="0"/>
                <a:ea typeface="Calibri" panose="020F0502020204030204" pitchFamily="34" charset="0"/>
              </a:rPr>
              <a:t>olimi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Ye.A.Medvedev</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o’zining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tadqiqiotlarida</a:t>
            </a:r>
            <a:r>
              <a:rPr lang="en-US" sz="2800" dirty="0">
                <a:latin typeface="Times New Roman" panose="02020603050405020304" pitchFamily="18" charset="0"/>
                <a:ea typeface="Calibri" panose="020F0502020204030204" pitchFamily="34" charset="0"/>
              </a:rPr>
              <a:t> </a:t>
            </a:r>
            <a:r>
              <a:rPr lang="en-US" sz="2800" dirty="0" smtClean="0">
                <a:latin typeface="Times New Roman" panose="02020603050405020304" pitchFamily="18" charset="0"/>
                <a:ea typeface="Calibri" panose="020F0502020204030204" pitchFamily="34" charset="0"/>
              </a:rPr>
              <a:t>				</a:t>
            </a:r>
            <a:r>
              <a:rPr lang="en-US" sz="2800" dirty="0" err="1" smtClean="0">
                <a:latin typeface="Times New Roman" panose="02020603050405020304" pitchFamily="18" charset="0"/>
                <a:ea typeface="Calibri" panose="020F0502020204030204" pitchFamily="34" charset="0"/>
              </a:rPr>
              <a:t>teatrlashtirilgan</a:t>
            </a:r>
            <a:r>
              <a:rPr lang="en-US" sz="2800" dirty="0" smtClean="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o’yin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odob-ahloqning</a:t>
            </a:r>
            <a:r>
              <a:rPr lang="en-US" sz="2800" dirty="0">
                <a:latin typeface="Times New Roman" panose="02020603050405020304" pitchFamily="18" charset="0"/>
                <a:ea typeface="Calibri" panose="020F0502020204030204" pitchFamily="34" charset="0"/>
              </a:rPr>
              <a:t> </a:t>
            </a:r>
            <a:endParaRPr lang="en-US" sz="2800" dirty="0" smtClean="0">
              <a:latin typeface="Times New Roman" panose="02020603050405020304" pitchFamily="18" charset="0"/>
              <a:ea typeface="Calibri" panose="020F0502020204030204" pitchFamily="34" charset="0"/>
            </a:endParaRPr>
          </a:p>
          <a:p>
            <a:pPr algn="ctr">
              <a:lnSpc>
                <a:spcPct val="150000"/>
              </a:lnSpc>
              <a:spcAft>
                <a:spcPts val="0"/>
              </a:spcAft>
            </a:pPr>
            <a:r>
              <a:rPr lang="en-US" sz="2800" dirty="0" err="1" smtClean="0">
                <a:latin typeface="Times New Roman" panose="02020603050405020304" pitchFamily="18" charset="0"/>
                <a:ea typeface="Calibri" panose="020F0502020204030204" pitchFamily="34" charset="0"/>
              </a:rPr>
              <a:t>besh</a:t>
            </a:r>
            <a:r>
              <a:rPr lang="en-US" sz="2800" dirty="0" smtClean="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modelini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ajratgan</a:t>
            </a:r>
            <a:r>
              <a:rPr lang="en-US" sz="2800" dirty="0">
                <a:latin typeface="Times New Roman" panose="02020603050405020304" pitchFamily="18" charset="0"/>
                <a:ea typeface="Calibri" panose="020F0502020204030204" pitchFamily="34" charset="0"/>
              </a:rPr>
              <a:t>:</a:t>
            </a:r>
            <a:endParaRPr lang="ru-RU" sz="2800" dirty="0"/>
          </a:p>
        </p:txBody>
      </p:sp>
    </p:spTree>
    <p:extLst>
      <p:ext uri="{BB962C8B-B14F-4D97-AF65-F5344CB8AC3E}">
        <p14:creationId xmlns:p14="http://schemas.microsoft.com/office/powerpoint/2010/main" val="3298608645"/>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1"/>
          </a:xfrm>
          <a:prstGeom prst="rect">
            <a:avLst/>
          </a:prstGeom>
        </p:spPr>
      </p:pic>
      <p:sp>
        <p:nvSpPr>
          <p:cNvPr id="4" name="Горизонтальный свиток 3"/>
          <p:cNvSpPr/>
          <p:nvPr/>
        </p:nvSpPr>
        <p:spPr>
          <a:xfrm>
            <a:off x="1487129" y="678426"/>
            <a:ext cx="9217742" cy="5029200"/>
          </a:xfrm>
          <a:prstGeom prst="horizontalScroll">
            <a:avLst/>
          </a:prstGeom>
          <a:ln>
            <a:solidFill>
              <a:schemeClr val="accent1">
                <a:lumMod val="50000"/>
              </a:schemeClr>
            </a:solidFill>
          </a:ln>
        </p:spPr>
        <p:style>
          <a:lnRef idx="1">
            <a:schemeClr val="accent1"/>
          </a:lnRef>
          <a:fillRef idx="2">
            <a:schemeClr val="accent1"/>
          </a:fillRef>
          <a:effectRef idx="1">
            <a:schemeClr val="accent1"/>
          </a:effectRef>
          <a:fontRef idx="minor">
            <a:schemeClr val="dk1"/>
          </a:fontRef>
        </p:style>
        <p:txBody>
          <a:bodyPr rtlCol="0" anchor="ctr"/>
          <a:lstStyle/>
          <a:p>
            <a:pPr algn="just">
              <a:lnSpc>
                <a:spcPct val="150000"/>
              </a:lnSpc>
              <a:spcAft>
                <a:spcPts val="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1.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Teatrlashtirilgan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faoliyatda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bolaning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tasavvur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ijodini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rivojlantirish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darajasi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baholaydi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har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hil</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turdagi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tayanch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faoliyatdan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foydalanishi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ko’rgazmali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so’z</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orqali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va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kattalar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yordamida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emotsional</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noverbal</a:t>
            </a:r>
            <a:r>
              <a:rPr lang="en-US" sz="2200" dirty="0">
                <a:latin typeface="Times New Roman" panose="02020603050405020304" pitchFamily="18" charset="0"/>
                <a:ea typeface="Calibri" panose="020F0502020204030204" pitchFamily="34" charset="0"/>
                <a:cs typeface="Times New Roman" panose="02020603050405020304" pitchFamily="18" charset="0"/>
              </a:rPr>
              <a:t>, verbal,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tashkillovchi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yo’naltiruvchi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va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o’rgatuvchi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topshiriqlarni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bajara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oladilar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endParaRPr lang="ru-RU" sz="2200" dirty="0">
              <a:latin typeface="Times New Roman" pitchFamily="18" charset="0"/>
              <a:ea typeface="Calibri" panose="020F0502020204030204" pitchFamily="34" charset="0"/>
              <a:cs typeface="Times New Roman" pitchFamily="18" charset="0"/>
            </a:endParaRPr>
          </a:p>
          <a:p>
            <a:pPr>
              <a:lnSpc>
                <a:spcPct val="150000"/>
              </a:lnSpc>
            </a:pPr>
            <a:r>
              <a:rPr lang="en-US" sz="2200" dirty="0">
                <a:latin typeface="Times New Roman" panose="02020603050405020304" pitchFamily="18" charset="0"/>
                <a:ea typeface="Calibri" panose="020F0502020204030204" pitchFamily="34" charset="0"/>
                <a:cs typeface="Times New Roman" pitchFamily="18" charset="0"/>
              </a:rPr>
              <a:t> Russ </a:t>
            </a:r>
            <a:r>
              <a:rPr lang="en-US" sz="2200" dirty="0" err="1">
                <a:latin typeface="Times New Roman" panose="02020603050405020304" pitchFamily="18" charset="0"/>
                <a:ea typeface="Calibri" panose="020F0502020204030204" pitchFamily="34" charset="0"/>
                <a:cs typeface="Times New Roman" pitchFamily="18" charset="0"/>
              </a:rPr>
              <a:t>olimi</a:t>
            </a:r>
            <a:r>
              <a:rPr lang="en-US" sz="2200" dirty="0">
                <a:latin typeface="Times New Roman" panose="02020603050405020304" pitchFamily="18" charset="0"/>
                <a:ea typeface="Calibri" panose="020F0502020204030204" pitchFamily="34" charset="0"/>
                <a:cs typeface="Times New Roman" pitchFamily="18" charset="0"/>
              </a:rPr>
              <a:t> </a:t>
            </a:r>
            <a:r>
              <a:rPr lang="en-US" sz="2200" dirty="0" err="1">
                <a:latin typeface="Times New Roman" panose="02020603050405020304" pitchFamily="18" charset="0"/>
                <a:ea typeface="Calibri" panose="020F0502020204030204" pitchFamily="34" charset="0"/>
                <a:cs typeface="Times New Roman" pitchFamily="18" charset="0"/>
              </a:rPr>
              <a:t>Ye.A.Medvedev</a:t>
            </a:r>
            <a:r>
              <a:rPr lang="en-US" sz="2200" dirty="0">
                <a:latin typeface="Times New Roman" panose="02020603050405020304" pitchFamily="18" charset="0"/>
                <a:ea typeface="Calibri" panose="020F0502020204030204" pitchFamily="34" charset="0"/>
                <a:cs typeface="Times New Roman" pitchFamily="18" charset="0"/>
              </a:rPr>
              <a:t>  </a:t>
            </a:r>
            <a:r>
              <a:rPr lang="en-US" sz="2200" dirty="0" err="1">
                <a:latin typeface="Times New Roman" panose="02020603050405020304" pitchFamily="18" charset="0"/>
                <a:ea typeface="Calibri" panose="020F0502020204030204" pitchFamily="34" charset="0"/>
                <a:cs typeface="Times New Roman" pitchFamily="18" charset="0"/>
              </a:rPr>
              <a:t>o’zining</a:t>
            </a:r>
            <a:r>
              <a:rPr lang="en-US" sz="2200" dirty="0">
                <a:latin typeface="Times New Roman" panose="02020603050405020304" pitchFamily="18" charset="0"/>
                <a:ea typeface="Calibri" panose="020F0502020204030204" pitchFamily="34" charset="0"/>
                <a:cs typeface="Times New Roman" pitchFamily="18" charset="0"/>
              </a:rPr>
              <a:t> </a:t>
            </a:r>
            <a:r>
              <a:rPr lang="en-US" sz="2200" dirty="0" err="1">
                <a:latin typeface="Times New Roman" panose="02020603050405020304" pitchFamily="18" charset="0"/>
                <a:ea typeface="Calibri" panose="020F0502020204030204" pitchFamily="34" charset="0"/>
                <a:cs typeface="Times New Roman" pitchFamily="18" charset="0"/>
              </a:rPr>
              <a:t>tadqiqiotlarida</a:t>
            </a:r>
            <a:r>
              <a:rPr lang="en-US" sz="2200" dirty="0">
                <a:latin typeface="Times New Roman" panose="02020603050405020304" pitchFamily="18" charset="0"/>
                <a:ea typeface="Calibri" panose="020F0502020204030204" pitchFamily="34" charset="0"/>
                <a:cs typeface="Times New Roman" pitchFamily="18" charset="0"/>
              </a:rPr>
              <a:t> </a:t>
            </a:r>
            <a:r>
              <a:rPr lang="en-US" sz="2200" dirty="0" err="1">
                <a:latin typeface="Times New Roman" panose="02020603050405020304" pitchFamily="18" charset="0"/>
                <a:ea typeface="Calibri" panose="020F0502020204030204" pitchFamily="34" charset="0"/>
                <a:cs typeface="Times New Roman" pitchFamily="18" charset="0"/>
              </a:rPr>
              <a:t>teatrlashtirilgan</a:t>
            </a:r>
            <a:r>
              <a:rPr lang="en-US" sz="2200" dirty="0">
                <a:latin typeface="Times New Roman" panose="02020603050405020304" pitchFamily="18" charset="0"/>
                <a:ea typeface="Calibri" panose="020F0502020204030204" pitchFamily="34" charset="0"/>
                <a:cs typeface="Times New Roman" pitchFamily="18" charset="0"/>
              </a:rPr>
              <a:t>  </a:t>
            </a:r>
            <a:r>
              <a:rPr lang="en-US" sz="2200" dirty="0" err="1">
                <a:latin typeface="Times New Roman" panose="02020603050405020304" pitchFamily="18" charset="0"/>
                <a:ea typeface="Calibri" panose="020F0502020204030204" pitchFamily="34" charset="0"/>
                <a:cs typeface="Times New Roman" pitchFamily="18" charset="0"/>
              </a:rPr>
              <a:t>o’yin</a:t>
            </a:r>
            <a:r>
              <a:rPr lang="en-US" sz="2200" dirty="0">
                <a:latin typeface="Times New Roman" panose="02020603050405020304" pitchFamily="18" charset="0"/>
                <a:ea typeface="Calibri" panose="020F0502020204030204" pitchFamily="34" charset="0"/>
                <a:cs typeface="Times New Roman" pitchFamily="18" charset="0"/>
              </a:rPr>
              <a:t> </a:t>
            </a:r>
            <a:r>
              <a:rPr lang="en-US" sz="2200" dirty="0" err="1">
                <a:latin typeface="Times New Roman" panose="02020603050405020304" pitchFamily="18" charset="0"/>
                <a:ea typeface="Calibri" panose="020F0502020204030204" pitchFamily="34" charset="0"/>
                <a:cs typeface="Times New Roman" pitchFamily="18" charset="0"/>
              </a:rPr>
              <a:t>odob-ahloqning</a:t>
            </a:r>
            <a:r>
              <a:rPr lang="en-US" sz="2200" dirty="0">
                <a:latin typeface="Times New Roman" panose="02020603050405020304" pitchFamily="18" charset="0"/>
                <a:ea typeface="Calibri" panose="020F0502020204030204" pitchFamily="34" charset="0"/>
                <a:cs typeface="Times New Roman" pitchFamily="18" charset="0"/>
              </a:rPr>
              <a:t> </a:t>
            </a:r>
            <a:r>
              <a:rPr lang="en-US" sz="2200" dirty="0" err="1">
                <a:latin typeface="Times New Roman" panose="02020603050405020304" pitchFamily="18" charset="0"/>
                <a:ea typeface="Calibri" panose="020F0502020204030204" pitchFamily="34" charset="0"/>
                <a:cs typeface="Times New Roman" pitchFamily="18" charset="0"/>
              </a:rPr>
              <a:t>besh</a:t>
            </a:r>
            <a:r>
              <a:rPr lang="en-US" sz="2200" dirty="0">
                <a:latin typeface="Times New Roman" panose="02020603050405020304" pitchFamily="18" charset="0"/>
                <a:ea typeface="Calibri" panose="020F0502020204030204" pitchFamily="34" charset="0"/>
                <a:cs typeface="Times New Roman" pitchFamily="18" charset="0"/>
              </a:rPr>
              <a:t> </a:t>
            </a:r>
            <a:r>
              <a:rPr lang="en-US" sz="2200" dirty="0" err="1">
                <a:latin typeface="Times New Roman" panose="02020603050405020304" pitchFamily="18" charset="0"/>
                <a:ea typeface="Calibri" panose="020F0502020204030204" pitchFamily="34" charset="0"/>
                <a:cs typeface="Times New Roman" pitchFamily="18" charset="0"/>
              </a:rPr>
              <a:t>modelini</a:t>
            </a:r>
            <a:r>
              <a:rPr lang="en-US" sz="2200" dirty="0">
                <a:latin typeface="Times New Roman" panose="02020603050405020304" pitchFamily="18" charset="0"/>
                <a:ea typeface="Calibri" panose="020F0502020204030204" pitchFamily="34" charset="0"/>
                <a:cs typeface="Times New Roman" pitchFamily="18" charset="0"/>
              </a:rPr>
              <a:t> </a:t>
            </a:r>
            <a:r>
              <a:rPr lang="en-US" sz="2200" dirty="0" err="1">
                <a:latin typeface="Times New Roman" panose="02020603050405020304" pitchFamily="18" charset="0"/>
                <a:ea typeface="Calibri" panose="020F0502020204030204" pitchFamily="34" charset="0"/>
                <a:cs typeface="Times New Roman" pitchFamily="18" charset="0"/>
              </a:rPr>
              <a:t>ajratgan</a:t>
            </a:r>
            <a:r>
              <a:rPr lang="en-US" sz="2200" dirty="0">
                <a:latin typeface="Times New Roman" panose="02020603050405020304" pitchFamily="18" charset="0"/>
                <a:ea typeface="Calibri" panose="020F0502020204030204" pitchFamily="34" charset="0"/>
                <a:cs typeface="Times New Roman" pitchFamily="18" charset="0"/>
              </a:rPr>
              <a:t>:</a:t>
            </a:r>
            <a:endParaRPr lang="ru-RU" sz="2200" dirty="0">
              <a:latin typeface="Times New Roman" pitchFamily="18" charset="0"/>
              <a:cs typeface="Times New Roman" pitchFamily="18" charset="0"/>
            </a:endParaRPr>
          </a:p>
          <a:p>
            <a:pPr algn="ctr"/>
            <a:endParaRPr lang="ru-RU" sz="2000" dirty="0"/>
          </a:p>
        </p:txBody>
      </p:sp>
    </p:spTree>
    <p:extLst>
      <p:ext uri="{BB962C8B-B14F-4D97-AF65-F5344CB8AC3E}">
        <p14:creationId xmlns:p14="http://schemas.microsoft.com/office/powerpoint/2010/main" val="112522277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92001" cy="6837590"/>
          </a:xfrm>
          <a:prstGeom prst="rect">
            <a:avLst/>
          </a:prstGeom>
        </p:spPr>
      </p:pic>
      <p:sp>
        <p:nvSpPr>
          <p:cNvPr id="2" name="Горизонтальный свиток 1"/>
          <p:cNvSpPr/>
          <p:nvPr/>
        </p:nvSpPr>
        <p:spPr>
          <a:xfrm>
            <a:off x="1376361" y="1393389"/>
            <a:ext cx="9053513" cy="3803511"/>
          </a:xfrm>
          <a:prstGeom prst="horizontalScroll">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lvl="0" algn="just">
              <a:lnSpc>
                <a:spcPct val="150000"/>
              </a:lnSpc>
              <a:spcAft>
                <a:spcPts val="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2</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Elementar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ijod</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o’ziga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xos</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fazilatlarni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o’z</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ichiga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qamrab</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oladi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fazilatlar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yordamida</a:t>
            </a:r>
            <a:r>
              <a:rPr lang="en-US" sz="2400" dirty="0">
                <a:latin typeface="Times New Roman" panose="02020603050405020304" pitchFamily="18" charset="0"/>
                <a:ea typeface="Calibri" panose="020F0502020204030204" pitchFamily="34" charset="0"/>
                <a:cs typeface="Times New Roman" panose="02020603050405020304" pitchFamily="18" charset="0"/>
              </a:rPr>
              <a:t> bola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tasavvuri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xarakteriga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imkon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beradi.Bolaning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belgilangan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voqeaga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shartli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kirishishi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to’liqligicha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ko’rsata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olishi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unda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ijodiy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faoliyatning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motivatsion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talablar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komponenti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etarlicha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ekanligini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bildiradi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13518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12170"/>
          </a:xfrm>
          <a:prstGeom prst="rect">
            <a:avLst/>
          </a:prstGeom>
        </p:spPr>
      </p:pic>
      <p:sp>
        <p:nvSpPr>
          <p:cNvPr id="2" name="Горизонтальный свиток 1"/>
          <p:cNvSpPr/>
          <p:nvPr/>
        </p:nvSpPr>
        <p:spPr>
          <a:xfrm>
            <a:off x="1522232" y="624608"/>
            <a:ext cx="8882062" cy="5643920"/>
          </a:xfrm>
          <a:prstGeom prst="horizontalScroll">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lvl="0" algn="just">
              <a:lnSpc>
                <a:spcPct val="150000"/>
              </a:lnSpc>
              <a:spcAft>
                <a:spcPts val="0"/>
              </a:spcAf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3. </a:t>
            </a:r>
            <a:r>
              <a:rPr lang="en-US" sz="2200" dirty="0" err="1" smtClean="0">
                <a:latin typeface="Times New Roman" panose="02020603050405020304" pitchFamily="18" charset="0"/>
                <a:ea typeface="Calibri" panose="020F0502020204030204" pitchFamily="34" charset="0"/>
                <a:cs typeface="Times New Roman" panose="02020603050405020304" pitchFamily="18" charset="0"/>
              </a:rPr>
              <a:t>Reproduktiv-taasurotlar</a:t>
            </a:r>
            <a:r>
              <a:rPr lang="en-US" sz="22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tasavvuri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Butun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voqeadagi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syujetni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yetarli</a:t>
            </a:r>
            <a:r>
              <a:rPr lang="uz-Cyrl-UZ" sz="2200" dirty="0">
                <a:latin typeface="Times New Roman" panose="02020603050405020304" pitchFamily="18" charset="0"/>
                <a:ea typeface="Calibri" panose="020F0502020204030204" pitchFamily="34" charset="0"/>
                <a:cs typeface="Times New Roman" panose="02020603050405020304" pitchFamily="18" charset="0"/>
              </a:rPr>
              <a:t>cha  </a:t>
            </a:r>
            <a:r>
              <a:rPr lang="en-US" sz="2200" dirty="0">
                <a:latin typeface="Times New Roman" panose="02020603050405020304" pitchFamily="18" charset="0"/>
                <a:ea typeface="Calibri" panose="020F0502020204030204" pitchFamily="34" charset="0"/>
                <a:cs typeface="Times New Roman" panose="02020603050405020304" pitchFamily="18" charset="0"/>
              </a:rPr>
              <a:t>(</a:t>
            </a:r>
            <a:r>
              <a:rPr lang="en-US" sz="2200" dirty="0" err="1">
                <a:latin typeface="Times New Roman" panose="02020603050405020304" pitchFamily="18" charset="0"/>
                <a:ea typeface="Calibri" panose="020F0502020204030204" pitchFamily="34" charset="0"/>
                <a:cs typeface="Times New Roman" panose="02020603050405020304" pitchFamily="18" charset="0"/>
              </a:rPr>
              <a:t>adekvat</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qabul</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qilishi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bolaning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ijodiy</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faoliytga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qiziqishini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oshiradi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O’yin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xarakati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va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bolalar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o’ynash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texnikasini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yetarlicha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egallamaganligi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sababli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obrazning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tashqi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ko’rinishini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namoyish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etishda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qiyinlashadi.Teatrlashtirilgan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o’yin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jarayonida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obraz</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va</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syujet</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mazmunini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ijro</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etish</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chog’ida</a:t>
            </a:r>
            <a:r>
              <a:rPr lang="en-US" sz="2200" dirty="0">
                <a:latin typeface="Times New Roman" panose="02020603050405020304" pitchFamily="18" charset="0"/>
                <a:ea typeface="Calibri" panose="020F0502020204030204" pitchFamily="34" charset="0"/>
                <a:cs typeface="Times New Roman" panose="02020603050405020304" pitchFamily="18" charset="0"/>
              </a:rPr>
              <a:t>, bola </a:t>
            </a:r>
            <a:r>
              <a:rPr lang="en-US" sz="2200" dirty="0" err="1">
                <a:latin typeface="Times New Roman" panose="02020603050405020304" pitchFamily="18" charset="0"/>
                <a:ea typeface="Calibri" panose="020F0502020204030204" pitchFamily="34" charset="0"/>
                <a:cs typeface="Times New Roman" panose="02020603050405020304" pitchFamily="18" charset="0"/>
              </a:rPr>
              <a:t>o’zining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detallarini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xam</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namoyon</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etadi.Tayyor</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syujetni</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ijro</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etishning</a:t>
            </a:r>
            <a:r>
              <a:rPr lang="en-US" sz="2200" dirty="0">
                <a:latin typeface="Times New Roman" panose="02020603050405020304" pitchFamily="18" charset="0"/>
                <a:ea typeface="Calibri" panose="020F0502020204030204" pitchFamily="34" charset="0"/>
                <a:cs typeface="Times New Roman" panose="02020603050405020304" pitchFamily="18" charset="0"/>
              </a:rPr>
              <a:t> </a:t>
            </a:r>
            <a:r>
              <a:rPr lang="en-US" sz="2200" dirty="0" err="1">
                <a:latin typeface="Times New Roman" panose="02020603050405020304" pitchFamily="18" charset="0"/>
                <a:ea typeface="Calibri" panose="020F0502020204030204" pitchFamily="34" charset="0"/>
                <a:cs typeface="Times New Roman" panose="02020603050405020304" pitchFamily="18" charset="0"/>
              </a:rPr>
              <a:t>uddasidan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chiqadi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7354174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Горизонтальный свиток 2"/>
          <p:cNvSpPr/>
          <p:nvPr/>
        </p:nvSpPr>
        <p:spPr>
          <a:xfrm>
            <a:off x="1162049" y="835254"/>
            <a:ext cx="9725025" cy="3803511"/>
          </a:xfrm>
          <a:prstGeom prst="horizontalScroll">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0" algn="just">
              <a:lnSpc>
                <a:spcPct val="150000"/>
              </a:lnSpc>
              <a:spcAft>
                <a:spcPts val="0"/>
              </a:spcAft>
            </a:pPr>
            <a:r>
              <a:rPr lang="en-US" sz="2400" dirty="0" smtClean="0">
                <a:latin typeface="Times New Roman" panose="02020603050405020304" pitchFamily="18" charset="0"/>
                <a:ea typeface="Calibri" panose="020F0502020204030204" pitchFamily="34" charset="0"/>
                <a:cs typeface="Times New Roman" panose="02020603050405020304" pitchFamily="18" charset="0"/>
              </a:rPr>
              <a:t>4.</a:t>
            </a:r>
            <a:r>
              <a:rPr lang="ru-RU"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Reproduktiv-tasavvurning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mavjudligi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Bolada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ijodiy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faoliyatga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qiziqishining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sustligi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namoyish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etiladigan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obrazlarni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yetarlicha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rivojlanmaganligini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tasavvur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qobiliyatini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shakllanmaganligini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ko’rsata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oladi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Bolalar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esda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qolgan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mavjud</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matn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chegaralanib</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qolmoqdalar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personaj</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obrazlari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ifoda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vositalaridan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mustaqil</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izlanadilar</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6181213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01539" cy="7025384"/>
          </a:xfrm>
          <a:prstGeom prst="rect">
            <a:avLst/>
          </a:prstGeom>
        </p:spPr>
      </p:pic>
      <p:sp>
        <p:nvSpPr>
          <p:cNvPr id="3" name="Горизонтальный свиток 2"/>
          <p:cNvSpPr/>
          <p:nvPr/>
        </p:nvSpPr>
        <p:spPr>
          <a:xfrm>
            <a:off x="1614488" y="1181507"/>
            <a:ext cx="8768378" cy="3067348"/>
          </a:xfrm>
          <a:prstGeom prst="horizontalScroll">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marL="457200" algn="just">
              <a:lnSpc>
                <a:spcPct val="150000"/>
              </a:lnSpc>
              <a:spcAft>
                <a:spcPts val="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5</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Qismlarni</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parchalarni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ko’rsatib</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berish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Teatrlashtirilgan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o’yinlarda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berilgan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syujetlarning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kompozitsiyasini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ko’rsatib</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berish</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qiyinchiliklari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tasavvurlarini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paydo</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bo'lishi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bilan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bog’liq</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1000454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92001" cy="6837590"/>
          </a:xfrm>
          <a:prstGeom prst="rect">
            <a:avLst/>
          </a:prstGeom>
        </p:spPr>
      </p:pic>
      <p:sp>
        <p:nvSpPr>
          <p:cNvPr id="2" name="Прямоугольник 1"/>
          <p:cNvSpPr/>
          <p:nvPr/>
        </p:nvSpPr>
        <p:spPr>
          <a:xfrm>
            <a:off x="933450" y="993339"/>
            <a:ext cx="10096500" cy="4465133"/>
          </a:xfrm>
          <a:prstGeom prst="rect">
            <a:avLst/>
          </a:prstGeom>
        </p:spPr>
        <p:txBody>
          <a:bodyPr wrap="square">
            <a:spAutoFit/>
          </a:bodyPr>
          <a:lstStyle/>
          <a:p>
            <a:pPr indent="271463" algn="just">
              <a:lnSpc>
                <a:spcPct val="150000"/>
              </a:lnSpc>
            </a:pPr>
            <a:r>
              <a:rPr lang="uz-Cyrl-UZ" sz="2400" dirty="0">
                <a:latin typeface="Times New Roman" panose="02020603050405020304" pitchFamily="18" charset="0"/>
                <a:ea typeface="Calibri" panose="020F0502020204030204" pitchFamily="34" charset="0"/>
              </a:rPr>
              <a:t>Ijodiy o’yinlarda bolalarning tevarak-atrofdan olgan tasurotlari aks ettiriladi. Ijodiy o’yin bolalarning mustaqil o’yini bo’lib, o’yinning mazmunini ular o’zlari o’ylab topadilar. Bu o’yinda bolalarning erkinligi, mustaqilligi, tashqilotchilik va ijodqorlik qobiliyatlari to’laligicha namoyon bo’ladi. Ammo o’yinda hayotiy taassurotlar aynan aks ettirilmaydi, balki bolalar ongida qayta ishlab chiqiladi. Bu bolalarning o’yin g’oyasini yaratishlarida, uning mazmunini to’zib, </a:t>
            </a:r>
            <a:r>
              <a:rPr lang="en-US" sz="2400" dirty="0" smtClean="0">
                <a:latin typeface="Times New Roman" panose="02020603050405020304" pitchFamily="18" charset="0"/>
                <a:ea typeface="Calibri" panose="020F0502020204030204" pitchFamily="34" charset="0"/>
              </a:rPr>
              <a:t>			</a:t>
            </a:r>
            <a:r>
              <a:rPr lang="uz-Cyrl-UZ" sz="2400" dirty="0" smtClean="0">
                <a:latin typeface="Times New Roman" panose="02020603050405020304" pitchFamily="18" charset="0"/>
                <a:ea typeface="Calibri" panose="020F0502020204030204" pitchFamily="34" charset="0"/>
              </a:rPr>
              <a:t>tasvirlovchi </a:t>
            </a:r>
            <a:r>
              <a:rPr lang="uz-Cyrl-UZ" sz="2400" dirty="0">
                <a:latin typeface="Times New Roman" panose="02020603050405020304" pitchFamily="18" charset="0"/>
                <a:ea typeface="Calibri" panose="020F0502020204030204" pitchFamily="34" charset="0"/>
              </a:rPr>
              <a:t>vositalarni tanlashlarida va shunga </a:t>
            </a:r>
            <a:endParaRPr lang="en-US" sz="2400" dirty="0" smtClean="0">
              <a:latin typeface="Times New Roman" panose="02020603050405020304" pitchFamily="18" charset="0"/>
              <a:ea typeface="Calibri" panose="020F0502020204030204" pitchFamily="34" charset="0"/>
            </a:endParaRPr>
          </a:p>
          <a:p>
            <a:pPr algn="ctr">
              <a:lnSpc>
                <a:spcPct val="150000"/>
              </a:lnSpc>
            </a:pPr>
            <a:r>
              <a:rPr lang="uz-Cyrl-UZ" sz="2400" dirty="0" smtClean="0">
                <a:latin typeface="Times New Roman" panose="02020603050405020304" pitchFamily="18" charset="0"/>
                <a:ea typeface="Calibri" panose="020F0502020204030204" pitchFamily="34" charset="0"/>
              </a:rPr>
              <a:t>o’xshashlarda </a:t>
            </a:r>
            <a:r>
              <a:rPr lang="uz-Cyrl-UZ" sz="2400" dirty="0">
                <a:latin typeface="Times New Roman" panose="02020603050405020304" pitchFamily="18" charset="0"/>
                <a:ea typeface="Calibri" panose="020F0502020204030204" pitchFamily="34" charset="0"/>
              </a:rPr>
              <a:t>namoyon </a:t>
            </a:r>
            <a:r>
              <a:rPr lang="uz-Cyrl-UZ" sz="2400" dirty="0" smtClean="0">
                <a:latin typeface="Times New Roman" panose="02020603050405020304" pitchFamily="18" charset="0"/>
                <a:ea typeface="Calibri" panose="020F0502020204030204" pitchFamily="34" charset="0"/>
              </a:rPr>
              <a:t>bo’ladi</a:t>
            </a:r>
            <a:r>
              <a:rPr lang="en-US" sz="2400" dirty="0" smtClean="0">
                <a:latin typeface="Times New Roman" panose="02020603050405020304"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3400651913"/>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12170"/>
          </a:xfrm>
          <a:prstGeom prst="rect">
            <a:avLst/>
          </a:prstGeom>
        </p:spPr>
      </p:pic>
      <p:grpSp>
        <p:nvGrpSpPr>
          <p:cNvPr id="7" name="Полотно 9"/>
          <p:cNvGrpSpPr/>
          <p:nvPr/>
        </p:nvGrpSpPr>
        <p:grpSpPr>
          <a:xfrm>
            <a:off x="1745107" y="1385888"/>
            <a:ext cx="8701784" cy="3486150"/>
            <a:chOff x="0" y="0"/>
            <a:chExt cx="5840095" cy="2057400"/>
          </a:xfrm>
        </p:grpSpPr>
        <p:sp>
          <p:nvSpPr>
            <p:cNvPr id="8" name="Прямоугольник 7"/>
            <p:cNvSpPr/>
            <p:nvPr/>
          </p:nvSpPr>
          <p:spPr>
            <a:xfrm>
              <a:off x="0" y="0"/>
              <a:ext cx="5829300" cy="2057400"/>
            </a:xfrm>
            <a:prstGeom prst="rect">
              <a:avLst/>
            </a:prstGeom>
            <a:noFill/>
          </p:spPr>
        </p:sp>
        <p:sp>
          <p:nvSpPr>
            <p:cNvPr id="9" name="AutoShape 4"/>
            <p:cNvSpPr>
              <a:spLocks noChangeArrowheads="1"/>
            </p:cNvSpPr>
            <p:nvPr/>
          </p:nvSpPr>
          <p:spPr bwMode="auto">
            <a:xfrm>
              <a:off x="114300" y="1257300"/>
              <a:ext cx="1746885" cy="704850"/>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rot="0" vert="horz" wrap="square" lIns="91440" tIns="45720" rIns="91440" bIns="45720" anchor="ctr" anchorCtr="0" upright="1">
              <a:noAutofit/>
            </a:bodyPr>
            <a:lstStyle/>
            <a:p>
              <a:pPr algn="ctr">
                <a:lnSpc>
                  <a:spcPct val="115000"/>
                </a:lnSpc>
                <a:spcAft>
                  <a:spcPts val="1000"/>
                </a:spcAft>
              </a:pPr>
              <a:r>
                <a:rPr lang="uz-Cyrl-UZ" dirty="0">
                  <a:solidFill>
                    <a:srgbClr val="000000"/>
                  </a:solidFill>
                  <a:effectLst/>
                  <a:ea typeface="Calibri" panose="020F0502020204030204" pitchFamily="34" charset="0"/>
                  <a:cs typeface="Times New Roman" panose="02020603050405020304" pitchFamily="18" charset="0"/>
                </a:rPr>
                <a:t>syujetli-rolli </a:t>
              </a:r>
              <a:r>
                <a:rPr lang="uz-Cyrl-UZ" dirty="0" smtClean="0">
                  <a:solidFill>
                    <a:srgbClr val="000000"/>
                  </a:solidFill>
                  <a:effectLst/>
                  <a:ea typeface="Calibri" panose="020F0502020204030204" pitchFamily="34" charset="0"/>
                  <a:cs typeface="Times New Roman" panose="02020603050405020304" pitchFamily="18" charset="0"/>
                </a:rPr>
                <a:t>o’yinlar</a:t>
              </a:r>
              <a:endParaRPr lang="ru-RU" sz="1400" dirty="0">
                <a:effectLst/>
                <a:ea typeface="Calibri" panose="020F0502020204030204" pitchFamily="34" charset="0"/>
                <a:cs typeface="Times New Roman" panose="02020603050405020304" pitchFamily="18" charset="0"/>
              </a:endParaRPr>
            </a:p>
          </p:txBody>
        </p:sp>
        <p:sp>
          <p:nvSpPr>
            <p:cNvPr id="10" name="AutoShape 5"/>
            <p:cNvSpPr>
              <a:spLocks noChangeArrowheads="1"/>
            </p:cNvSpPr>
            <p:nvPr/>
          </p:nvSpPr>
          <p:spPr bwMode="auto">
            <a:xfrm>
              <a:off x="2139315" y="1257300"/>
              <a:ext cx="1693250" cy="704850"/>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rot="0" vert="horz" wrap="square" lIns="91440" tIns="45720" rIns="91440" bIns="45720" anchor="ctr" anchorCtr="0" upright="1">
              <a:noAutofit/>
            </a:bodyPr>
            <a:lstStyle/>
            <a:p>
              <a:pPr algn="ctr">
                <a:lnSpc>
                  <a:spcPct val="115000"/>
                </a:lnSpc>
                <a:spcAft>
                  <a:spcPts val="1000"/>
                </a:spcAft>
              </a:pPr>
              <a:r>
                <a:rPr lang="ru-RU" dirty="0" err="1">
                  <a:solidFill>
                    <a:srgbClr val="000000"/>
                  </a:solidFill>
                  <a:effectLst/>
                  <a:ea typeface="Calibri" panose="020F0502020204030204" pitchFamily="34" charset="0"/>
                  <a:cs typeface="Times New Roman" panose="02020603050405020304" pitchFamily="18" charset="0"/>
                </a:rPr>
                <a:t>sahnalashtirilgan</a:t>
              </a:r>
              <a:r>
                <a:rPr lang="ru-RU" dirty="0">
                  <a:solidFill>
                    <a:srgbClr val="000000"/>
                  </a:solidFill>
                  <a:effectLst/>
                  <a:ea typeface="Calibri" panose="020F0502020204030204" pitchFamily="34" charset="0"/>
                  <a:cs typeface="Times New Roman" panose="02020603050405020304" pitchFamily="18" charset="0"/>
                </a:rPr>
                <a:t> </a:t>
              </a:r>
              <a:r>
                <a:rPr lang="uz-Cyrl-UZ" dirty="0" smtClean="0">
                  <a:solidFill>
                    <a:srgbClr val="000000"/>
                  </a:solidFill>
                  <a:effectLst/>
                  <a:ea typeface="Calibri" panose="020F0502020204030204" pitchFamily="34" charset="0"/>
                  <a:cs typeface="Times New Roman" panose="02020603050405020304" pitchFamily="18" charset="0"/>
                </a:rPr>
                <a:t>o’yinlar</a:t>
              </a:r>
            </a:p>
          </p:txBody>
        </p:sp>
        <p:sp>
          <p:nvSpPr>
            <p:cNvPr id="11" name="AutoShape 6"/>
            <p:cNvSpPr>
              <a:spLocks noChangeArrowheads="1"/>
            </p:cNvSpPr>
            <p:nvPr/>
          </p:nvSpPr>
          <p:spPr bwMode="auto">
            <a:xfrm>
              <a:off x="4114800" y="1257301"/>
              <a:ext cx="1725295" cy="704850"/>
            </a:xfrm>
            <a:prstGeom prst="roundRect">
              <a:avLst>
                <a:gd name="adj" fmla="val 16667"/>
              </a:avLst>
            </a:prstGeom>
            <a:ln>
              <a:headEnd/>
              <a:tailEnd/>
            </a:ln>
          </p:spPr>
          <p:style>
            <a:lnRef idx="1">
              <a:schemeClr val="accent1"/>
            </a:lnRef>
            <a:fillRef idx="2">
              <a:schemeClr val="accent1"/>
            </a:fillRef>
            <a:effectRef idx="1">
              <a:schemeClr val="accent1"/>
            </a:effectRef>
            <a:fontRef idx="minor">
              <a:schemeClr val="dk1"/>
            </a:fontRef>
          </p:style>
          <p:txBody>
            <a:bodyPr rot="0" vert="horz" wrap="square" lIns="91440" tIns="45720" rIns="91440" bIns="45720" anchor="ctr" anchorCtr="0" upright="1">
              <a:noAutofit/>
            </a:bodyPr>
            <a:lstStyle/>
            <a:p>
              <a:pPr algn="ctr">
                <a:lnSpc>
                  <a:spcPct val="115000"/>
                </a:lnSpc>
                <a:spcAft>
                  <a:spcPts val="1000"/>
                </a:spcAft>
              </a:pPr>
              <a:r>
                <a:rPr lang="uz-Cyrl-UZ" sz="1400" dirty="0">
                  <a:solidFill>
                    <a:srgbClr val="000000"/>
                  </a:solidFill>
                  <a:effectLst/>
                  <a:ea typeface="Calibri" panose="020F0502020204030204" pitchFamily="34" charset="0"/>
                  <a:cs typeface="Times New Roman" panose="02020603050405020304" pitchFamily="18" charset="0"/>
                </a:rPr>
                <a:t>qurilish-yasashga doir o’yinlar</a:t>
              </a:r>
              <a:endParaRPr lang="ru-RU" sz="1100" dirty="0">
                <a:effectLst/>
                <a:ea typeface="Calibri" panose="020F0502020204030204" pitchFamily="34" charset="0"/>
                <a:cs typeface="Times New Roman" panose="02020603050405020304" pitchFamily="18" charset="0"/>
              </a:endParaRPr>
            </a:p>
          </p:txBody>
        </p:sp>
        <p:sp>
          <p:nvSpPr>
            <p:cNvPr id="12" name="AutoShape 7"/>
            <p:cNvSpPr>
              <a:spLocks noChangeArrowheads="1"/>
            </p:cNvSpPr>
            <p:nvPr/>
          </p:nvSpPr>
          <p:spPr bwMode="auto">
            <a:xfrm>
              <a:off x="1861185" y="114300"/>
              <a:ext cx="2057400" cy="457200"/>
            </a:xfrm>
            <a:prstGeom prst="roundRect">
              <a:avLst>
                <a:gd name="adj" fmla="val 16667"/>
              </a:avLst>
            </a:prstGeom>
            <a:ln>
              <a:solidFill>
                <a:schemeClr val="tx2"/>
              </a:solidFill>
              <a:headEnd/>
              <a:tailEnd/>
            </a:ln>
          </p:spPr>
          <p:style>
            <a:lnRef idx="3">
              <a:schemeClr val="lt1"/>
            </a:lnRef>
            <a:fillRef idx="1">
              <a:schemeClr val="accent1"/>
            </a:fillRef>
            <a:effectRef idx="1">
              <a:schemeClr val="accent1"/>
            </a:effectRef>
            <a:fontRef idx="minor">
              <a:schemeClr val="lt1"/>
            </a:fontRef>
          </p:style>
          <p:txBody>
            <a:bodyPr rot="0" vert="horz" wrap="square" lIns="91440" tIns="45720" rIns="91440" bIns="45720" anchor="ctr" anchorCtr="0" upright="1">
              <a:noAutofit/>
            </a:bodyPr>
            <a:lstStyle/>
            <a:p>
              <a:pPr algn="ctr">
                <a:lnSpc>
                  <a:spcPct val="115000"/>
                </a:lnSpc>
                <a:spcAft>
                  <a:spcPts val="1000"/>
                </a:spcAft>
              </a:pPr>
              <a:r>
                <a:rPr lang="ru-RU" b="1" dirty="0" err="1">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Ijodiy</a:t>
              </a:r>
              <a:r>
                <a:rPr lang="ru-RU" b="1"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b="1" dirty="0" err="1">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o’yin</a:t>
              </a:r>
              <a:r>
                <a:rPr lang="ru-RU" b="1" dirty="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b="1" dirty="0" err="1" smtClean="0">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turlari</a:t>
              </a: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13" name="Line 8"/>
            <p:cNvCxnSpPr>
              <a:cxnSpLocks noChangeShapeType="1"/>
            </p:cNvCxnSpPr>
            <p:nvPr/>
          </p:nvCxnSpPr>
          <p:spPr bwMode="auto">
            <a:xfrm>
              <a:off x="1224915" y="914400"/>
              <a:ext cx="3429000" cy="63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4" name="Line 9"/>
            <p:cNvCxnSpPr>
              <a:cxnSpLocks noChangeShapeType="1"/>
            </p:cNvCxnSpPr>
            <p:nvPr/>
          </p:nvCxnSpPr>
          <p:spPr bwMode="auto">
            <a:xfrm>
              <a:off x="2911475" y="571500"/>
              <a:ext cx="635" cy="6858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5" name="Line 10"/>
            <p:cNvCxnSpPr>
              <a:cxnSpLocks noChangeShapeType="1"/>
            </p:cNvCxnSpPr>
            <p:nvPr/>
          </p:nvCxnSpPr>
          <p:spPr bwMode="auto">
            <a:xfrm>
              <a:off x="1235710" y="914400"/>
              <a:ext cx="635" cy="3429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6" name="Line 11"/>
            <p:cNvCxnSpPr>
              <a:cxnSpLocks noChangeShapeType="1"/>
            </p:cNvCxnSpPr>
            <p:nvPr/>
          </p:nvCxnSpPr>
          <p:spPr bwMode="auto">
            <a:xfrm>
              <a:off x="4664710" y="914400"/>
              <a:ext cx="635" cy="3429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89593954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Прямоугольник 2"/>
          <p:cNvSpPr/>
          <p:nvPr/>
        </p:nvSpPr>
        <p:spPr>
          <a:xfrm>
            <a:off x="1066800" y="754693"/>
            <a:ext cx="10058400" cy="5078313"/>
          </a:xfrm>
          <a:prstGeom prst="rect">
            <a:avLst/>
          </a:prstGeom>
        </p:spPr>
        <p:txBody>
          <a:bodyPr wrap="square">
            <a:spAutoFit/>
          </a:bodyPr>
          <a:lstStyle/>
          <a:p>
            <a:pPr indent="342900" algn="just">
              <a:lnSpc>
                <a:spcPct val="150000"/>
              </a:lnSpc>
              <a:spcAft>
                <a:spcPts val="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Syujetli-rolli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o’yin</a:t>
            </a:r>
            <a:r>
              <a:rPr lang="en-US" sz="2400" dirty="0">
                <a:latin typeface="Times New Roman" panose="02020603050405020304" pitchFamily="18" charset="0"/>
                <a:ea typeface="Calibri" panose="020F0502020204030204" pitchFamily="34" charset="0"/>
                <a:cs typeface="Times New Roman" panose="02020603050405020304" pitchFamily="18" charset="0"/>
              </a:rPr>
              <a:t> – </a:t>
            </a:r>
            <a:r>
              <a:rPr lang="en-US" sz="2400" dirty="0" err="1">
                <a:latin typeface="Times New Roman" panose="02020603050405020304" pitchFamily="18" charset="0"/>
                <a:ea typeface="Calibri" panose="020F0502020204030204" pitchFamily="34" charset="0"/>
                <a:cs typeface="Times New Roman" panose="02020603050405020304" pitchFamily="18" charset="0"/>
              </a:rPr>
              <a:t>maktabgacha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yoshdagi</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bolalarning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asosiy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o’yin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smtClean="0">
                <a:latin typeface="Times New Roman" panose="02020603050405020304" pitchFamily="18" charset="0"/>
                <a:ea typeface="Calibri" panose="020F0502020204030204" pitchFamily="34" charset="0"/>
                <a:cs typeface="Times New Roman" panose="02020603050405020304" pitchFamily="18" charset="0"/>
              </a:rPr>
              <a:t>turlaridir</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smtClean="0">
                <a:latin typeface="Calibri" panose="020F0502020204030204" pitchFamily="34" charset="0"/>
                <a:ea typeface="Calibri" panose="020F0502020204030204" pitchFamily="34" charset="0"/>
                <a:cs typeface="Times New Roman" panose="02020603050405020304" pitchFamily="18" charset="0"/>
              </a:rPr>
              <a:t> </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Syujetli-rolli </a:t>
            </a:r>
            <a:r>
              <a:rPr lang="uz-Cyrl-UZ" sz="2400" dirty="0">
                <a:latin typeface="Times New Roman" panose="02020603050405020304" pitchFamily="18" charset="0"/>
                <a:ea typeface="Calibri" panose="020F0502020204030204" pitchFamily="34" charset="0"/>
                <a:cs typeface="Times New Roman" panose="02020603050405020304" pitchFamily="18" charset="0"/>
              </a:rPr>
              <a:t>o’yin o’z xususiyatiga ko’ra aks ettiruvchi faoliyatdir. Tevarak-atorfdagi kattalar va tengdoshlarining hayoti va faoliyati bu o’yin mazmuniga manba bo’lib xizmat qiladi. </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342900" algn="just">
              <a:lnSpc>
                <a:spcPct val="150000"/>
              </a:lnSpc>
              <a:spcAft>
                <a:spcPts val="0"/>
              </a:spcAft>
            </a:pPr>
            <a:r>
              <a:rPr lang="uz-Cyrl-UZ" sz="2400" dirty="0">
                <a:latin typeface="Times New Roman" panose="02020603050405020304" pitchFamily="18" charset="0"/>
                <a:ea typeface="Calibri" panose="020F0502020204030204" pitchFamily="34" charset="0"/>
                <a:cs typeface="Times New Roman" panose="02020603050405020304" pitchFamily="18" charset="0"/>
              </a:rPr>
              <a:t>Bolalarning tevarak-atorfdagi hayotdan, tengdoshlari, kattalar faoliyatidan olgan taassurotlari ijodiy o’yinda qayta ishlanadi, to’ldiriladi, sifat jihatidan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o’zgartiriladi</a:t>
            </a:r>
            <a:r>
              <a:rPr lang="uz-Cyrl-UZ" sz="2400" dirty="0">
                <a:latin typeface="Times New Roman" panose="02020603050405020304" pitchFamily="18" charset="0"/>
                <a:ea typeface="Calibri" panose="020F0502020204030204" pitchFamily="34" charset="0"/>
                <a:cs typeface="Times New Roman" panose="02020603050405020304" pitchFamily="18" charset="0"/>
              </a:rPr>
              <a:t>. Bolalarning bunday o’yinlari </a:t>
            </a: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indent="342900" algn="ctr">
              <a:lnSpc>
                <a:spcPct val="150000"/>
              </a:lnSpc>
              <a:spcAft>
                <a:spcPts val="0"/>
              </a:spcAft>
            </a:pP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tevarak-atrofdagi </a:t>
            </a:r>
            <a:r>
              <a:rPr lang="uz-Cyrl-UZ" sz="2400" dirty="0">
                <a:latin typeface="Times New Roman" panose="02020603050405020304" pitchFamily="18" charset="0"/>
                <a:ea typeface="Calibri" panose="020F0502020204030204" pitchFamily="34" charset="0"/>
                <a:cs typeface="Times New Roman" panose="02020603050405020304" pitchFamily="18" charset="0"/>
              </a:rPr>
              <a:t>borliqni bilishning </a:t>
            </a:r>
            <a:endParaRPr lang="en-US" sz="2400" dirty="0" smtClean="0">
              <a:latin typeface="Times New Roman" panose="02020603050405020304" pitchFamily="18" charset="0"/>
              <a:ea typeface="Calibri" panose="020F0502020204030204" pitchFamily="34" charset="0"/>
              <a:cs typeface="Times New Roman" panose="02020603050405020304" pitchFamily="18" charset="0"/>
            </a:endParaRPr>
          </a:p>
          <a:p>
            <a:pPr indent="342900" algn="ctr">
              <a:lnSpc>
                <a:spcPct val="150000"/>
              </a:lnSpc>
              <a:spcAft>
                <a:spcPts val="0"/>
              </a:spcAft>
            </a:pP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amaliy </a:t>
            </a:r>
            <a:r>
              <a:rPr lang="uz-Cyrl-UZ" sz="2400" dirty="0">
                <a:latin typeface="Times New Roman" panose="02020603050405020304" pitchFamily="18" charset="0"/>
                <a:ea typeface="Calibri" panose="020F0502020204030204" pitchFamily="34" charset="0"/>
                <a:cs typeface="Times New Roman" panose="02020603050405020304" pitchFamily="18" charset="0"/>
              </a:rPr>
              <a:t>shaklidir. </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0062410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01539" cy="7025384"/>
          </a:xfrm>
          <a:prstGeom prst="rect">
            <a:avLst/>
          </a:prstGeom>
        </p:spPr>
      </p:pic>
      <p:sp>
        <p:nvSpPr>
          <p:cNvPr id="3" name="Прямоугольник 2"/>
          <p:cNvSpPr/>
          <p:nvPr/>
        </p:nvSpPr>
        <p:spPr>
          <a:xfrm>
            <a:off x="1493043" y="1158201"/>
            <a:ext cx="9315450" cy="4247317"/>
          </a:xfrm>
          <a:prstGeom prst="rect">
            <a:avLst/>
          </a:prstGeom>
        </p:spPr>
        <p:txBody>
          <a:bodyPr wrap="square">
            <a:spAutoFit/>
          </a:bodyPr>
          <a:lstStyle/>
          <a:p>
            <a:pPr indent="342900" algn="just">
              <a:lnSpc>
                <a:spcPct val="150000"/>
              </a:lnSpc>
              <a:spcAft>
                <a:spcPts val="0"/>
              </a:spcAft>
            </a:pPr>
            <a:r>
              <a:rPr lang="uz-Cyrl-UZ" sz="2000" dirty="0">
                <a:latin typeface="Times New Roman" panose="02020603050405020304" pitchFamily="18" charset="0"/>
                <a:ea typeface="Calibri" panose="020F0502020204030204" pitchFamily="34" charset="0"/>
                <a:cs typeface="Times New Roman" panose="02020603050405020304" pitchFamily="18" charset="0"/>
              </a:rPr>
              <a:t>Bolalar o’yinining o’ziga xos tomoni unda tasvirlovchi vaziyatlarning mavjudligidir. Tasvirlovchi vaziyat bolalarga o’yin jarayonida yuklangan rol va o’yin syujetidan tashkil topadi va har xil buyumlardan foydalanishni ham o’z ichiga oladi.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indent="342900" algn="just">
              <a:lnSpc>
                <a:spcPct val="150000"/>
              </a:lnSpc>
              <a:spcAft>
                <a:spcPts val="0"/>
              </a:spcAft>
            </a:pPr>
            <a:r>
              <a:rPr lang="uz-Cyrl-UZ" sz="2000" dirty="0">
                <a:latin typeface="Times New Roman" panose="02020603050405020304" pitchFamily="18" charset="0"/>
                <a:ea typeface="Calibri" panose="020F0502020204030204" pitchFamily="34" charset="0"/>
                <a:cs typeface="Times New Roman" panose="02020603050405020304" pitchFamily="18" charset="0"/>
              </a:rPr>
              <a:t>O’yinning syujeti – bir-biriga hayotiy aloqador bo’lgan qator voqea – hodisalar </a:t>
            </a:r>
            <a:r>
              <a:rPr lang="uz-Cyrl-UZ" sz="2000" dirty="0" smtClean="0">
                <a:latin typeface="Times New Roman" panose="02020603050405020304" pitchFamily="18" charset="0"/>
                <a:ea typeface="Calibri" panose="020F0502020204030204" pitchFamily="34" charset="0"/>
                <a:cs typeface="Times New Roman" panose="02020603050405020304" pitchFamily="18" charset="0"/>
              </a:rPr>
              <a:t>yig’indisidir.</a:t>
            </a:r>
            <a:r>
              <a:rPr lang="en-US" sz="1600" dirty="0">
                <a:latin typeface="Calibri" panose="020F0502020204030204" pitchFamily="34" charset="0"/>
                <a:ea typeface="Calibri" panose="020F0502020204030204" pitchFamily="34" charset="0"/>
                <a:cs typeface="Times New Roman" panose="02020603050405020304" pitchFamily="18" charset="0"/>
              </a:rPr>
              <a:t> </a:t>
            </a:r>
            <a:r>
              <a:rPr lang="uz-Cyrl-UZ" sz="2000" dirty="0" smtClean="0">
                <a:latin typeface="Times New Roman" panose="02020603050405020304" pitchFamily="18" charset="0"/>
                <a:ea typeface="Calibri" panose="020F0502020204030204" pitchFamily="34" charset="0"/>
                <a:cs typeface="Times New Roman" panose="02020603050405020304" pitchFamily="18" charset="0"/>
              </a:rPr>
              <a:t>Rol </a:t>
            </a:r>
            <a:r>
              <a:rPr lang="uz-Cyrl-UZ" sz="2000" dirty="0">
                <a:latin typeface="Times New Roman" panose="02020603050405020304" pitchFamily="18" charset="0"/>
                <a:ea typeface="Calibri" panose="020F0502020204030204" pitchFamily="34" charset="0"/>
                <a:cs typeface="Times New Roman" panose="02020603050405020304" pitchFamily="18" charset="0"/>
              </a:rPr>
              <a:t>syujetli-rolli o’yinning asosiy</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zanjiri</a:t>
            </a:r>
            <a:r>
              <a:rPr lang="uz-Cyrl-UZ" sz="2000" dirty="0">
                <a:latin typeface="Times New Roman" panose="02020603050405020304" pitchFamily="18" charset="0"/>
                <a:ea typeface="Calibri" panose="020F0502020204030204" pitchFamily="34" charset="0"/>
                <a:cs typeface="Times New Roman" panose="02020603050405020304" pitchFamily="18" charset="0"/>
              </a:rPr>
              <a:t> hisoblanadi. O’yin bolada qanoatlanish, xursandchilik hissini paydo qiladi, shuning uchun bolani qiziqtirib, unda yaxshi kayfiyat uyg’otadi, bola organizmidagi hayotiy faoliyatni yaxshilaydi.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indent="342900" algn="just">
              <a:lnSpc>
                <a:spcPct val="150000"/>
              </a:lnSpc>
              <a:spcAft>
                <a:spcPts val="1000"/>
              </a:spcAft>
            </a:pPr>
            <a:r>
              <a:rPr lang="uz-Cyrl-UZ" sz="2000" dirty="0">
                <a:latin typeface="Times New Roman" panose="02020603050405020304" pitchFamily="18" charset="0"/>
                <a:ea typeface="Calibri" panose="020F0502020204030204" pitchFamily="34" charset="0"/>
                <a:cs typeface="Times New Roman" panose="02020603050405020304" pitchFamily="18" charset="0"/>
              </a:rPr>
              <a:t>Bola o’ynayotganda har xil harakatlar qiladi: yuguradi, sakraydi, tor joydan, ingichka taxta ustidan o’tadi, engashdi, yuqoriga tirmashib chiqadi va hakozo.</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7813484"/>
      </p:ext>
    </p:extLst>
  </p:cSld>
  <p:clrMapOvr>
    <a:masterClrMapping/>
  </p:clrMapOvr>
  <mc:AlternateContent xmlns:mc="http://schemas.openxmlformats.org/markup-compatibility/2006">
    <mc:Choice xmlns:p14="http://schemas.microsoft.com/office/powerpoint/2010/main" Requires="p14">
      <p:transition spd="slow" p14:dur="1200">
        <p14:flip dir="l"/>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12192001" cy="6837590"/>
          </a:xfrm>
          <a:prstGeom prst="rect">
            <a:avLst/>
          </a:prstGeom>
        </p:spPr>
      </p:pic>
      <p:sp>
        <p:nvSpPr>
          <p:cNvPr id="2" name="Прямоугольник 1"/>
          <p:cNvSpPr/>
          <p:nvPr/>
        </p:nvSpPr>
        <p:spPr>
          <a:xfrm>
            <a:off x="1219198" y="1043408"/>
            <a:ext cx="10010775" cy="3416320"/>
          </a:xfrm>
          <a:prstGeom prst="rect">
            <a:avLst/>
          </a:prstGeom>
        </p:spPr>
        <p:txBody>
          <a:bodyPr wrap="square">
            <a:spAutoFit/>
          </a:bodyPr>
          <a:lstStyle/>
          <a:p>
            <a:pPr indent="342900" algn="just">
              <a:lnSpc>
                <a:spcPct val="150000"/>
              </a:lnSpc>
              <a:spcAft>
                <a:spcPts val="0"/>
              </a:spcAft>
            </a:pPr>
            <a:r>
              <a:rPr lang="uz-Cyrl-UZ" sz="2400" dirty="0">
                <a:latin typeface="Times New Roman" panose="02020603050405020304" pitchFamily="18" charset="0"/>
                <a:ea typeface="Calibri" panose="020F0502020204030204" pitchFamily="34" charset="0"/>
                <a:cs typeface="Times New Roman" panose="02020603050405020304" pitchFamily="18" charset="0"/>
              </a:rPr>
              <a:t>Bu harakatlarning hammasini bola bemalol, o’z hoxishi bilan bajaradi, natijada bolaning muskullari pishiydi, u harakatni yengilroq, chaqqonroq bajaradigan bo’lib qoladi.</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uz-Cyrl-UZ" sz="2400" dirty="0">
                <a:latin typeface="Times New Roman" panose="02020603050405020304" pitchFamily="18" charset="0"/>
                <a:ea typeface="Calibri" panose="020F0502020204030204" pitchFamily="34" charset="0"/>
              </a:rPr>
              <a:t>Bolaning aqliy tomondan rivojlanishi uchun ham o’yin katta ahamiyatga ega. O’yin natijasida bolaning bilimi kengayib boradi. Rolli o’yinlar bolaning kuzatuvchanligini, qiziquvchanligini , bilish doirasini rivojlantiradi, boyitadi.</a:t>
            </a:r>
            <a:endParaRPr lang="ru-RU" sz="2400" dirty="0"/>
          </a:p>
        </p:txBody>
      </p:sp>
    </p:spTree>
    <p:extLst>
      <p:ext uri="{BB962C8B-B14F-4D97-AF65-F5344CB8AC3E}">
        <p14:creationId xmlns:p14="http://schemas.microsoft.com/office/powerpoint/2010/main" val="35102720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12170"/>
          </a:xfrm>
          <a:prstGeom prst="rect">
            <a:avLst/>
          </a:prstGeom>
        </p:spPr>
      </p:pic>
      <p:sp>
        <p:nvSpPr>
          <p:cNvPr id="2" name="Прямоугольник 1"/>
          <p:cNvSpPr/>
          <p:nvPr/>
        </p:nvSpPr>
        <p:spPr>
          <a:xfrm>
            <a:off x="1654967" y="1542828"/>
            <a:ext cx="8882063" cy="3357137"/>
          </a:xfrm>
          <a:prstGeom prst="rect">
            <a:avLst/>
          </a:prstGeom>
        </p:spPr>
        <p:txBody>
          <a:bodyPr wrap="square">
            <a:spAutoFit/>
          </a:bodyPr>
          <a:lstStyle/>
          <a:p>
            <a:pPr indent="342900" algn="just">
              <a:lnSpc>
                <a:spcPct val="150000"/>
              </a:lnSpc>
              <a:spcAft>
                <a:spcPts val="0"/>
              </a:spcAft>
            </a:pPr>
            <a:r>
              <a:rPr lang="uz-Cyrl-UZ" sz="2400" dirty="0">
                <a:latin typeface="Times New Roman" panose="02020603050405020304" pitchFamily="18" charset="0"/>
                <a:ea typeface="Calibri" panose="020F0502020204030204" pitchFamily="34" charset="0"/>
                <a:cs typeface="Times New Roman" panose="02020603050405020304" pitchFamily="18" charset="0"/>
              </a:rPr>
              <a:t>O’yinda bola o’z oldiga maqsad qo’yadi, bu boladan aql, idrok ishlatishni talab qiladi, topag’onlikka o’rgatadi. O’yin jarayonida juda ko’p gaplashishga, tortishishga, baxslashishga, aytib berishga to’g’ri keladi. Bolalar o’zi yasayotgan narsalarini yaxshiroq yasash, qurish uchun juda ko’p o’ylab, fikrlashishlariga to’g’ri keladi. Bular hammasi bola tafakkuri va hayolining rivojlanishida muhim ahamiyatga egadir. </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8922275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Прямоугольник 1"/>
          <p:cNvSpPr/>
          <p:nvPr/>
        </p:nvSpPr>
        <p:spPr>
          <a:xfrm>
            <a:off x="971550" y="1097593"/>
            <a:ext cx="10287000" cy="3323987"/>
          </a:xfrm>
          <a:prstGeom prst="rect">
            <a:avLst/>
          </a:prstGeom>
        </p:spPr>
        <p:txBody>
          <a:bodyPr wrap="square">
            <a:spAutoFit/>
          </a:bodyPr>
          <a:lstStyle/>
          <a:p>
            <a:pPr indent="342900" algn="just">
              <a:lnSpc>
                <a:spcPct val="150000"/>
              </a:lnSpc>
              <a:spcAft>
                <a:spcPts val="0"/>
              </a:spcAft>
            </a:pPr>
            <a:r>
              <a:rPr lang="uz-Cyrl-UZ" sz="2000" dirty="0">
                <a:latin typeface="Times New Roman" panose="02020603050405020304" pitchFamily="18" charset="0"/>
                <a:ea typeface="Calibri" panose="020F0502020204030204" pitchFamily="34" charset="0"/>
                <a:cs typeface="Times New Roman" panose="02020603050405020304" pitchFamily="18" charset="0"/>
              </a:rPr>
              <a:t>Bola o’z o’yinida borliqni aks ettirib, olgan rolining mazmuni bilan bog’liq bo’lgan u yoki bu hissiyotni boshdan kechiradi. Masalan, Dilnoza ona-bola o’yinida ona rolini o’ynayotib, bolalarini ovqatlantiradi, kiyintiradi, ular bilan yaxshi munosabatda bo’lib erkalaydi, ular bilan gaplashadi, kitoblar o’qib beradi. Bu o’yin bolada muloyimlilik, g’amxo’rlik, e`tiborlilik kabi yaxshi hislarni uyg’otadi. </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indent="342900" algn="just">
              <a:lnSpc>
                <a:spcPct val="150000"/>
              </a:lnSpc>
              <a:spcAft>
                <a:spcPts val="0"/>
              </a:spcAft>
            </a:pPr>
            <a:r>
              <a:rPr lang="uz-Cyrl-UZ" sz="2000" dirty="0">
                <a:latin typeface="Times New Roman" panose="02020603050405020304" pitchFamily="18" charset="0"/>
                <a:ea typeface="Calibri" panose="020F0502020204030204" pitchFamily="34" charset="0"/>
                <a:cs typeface="Times New Roman" panose="02020603050405020304" pitchFamily="18" charset="0"/>
              </a:rPr>
              <a:t>Rolli-syujetli o’yinlarning o’ziga xos xususiyati. Rolli o’yinlarning boshqa o’yinlarga nisbatan o’ziga hos xususiyatga egaligi ularda syujet, rol va hayol qilingan vaziyatning mavjud bo’lishidir.</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7769605"/>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01539" cy="7025384"/>
          </a:xfrm>
          <a:prstGeom prst="rect">
            <a:avLst/>
          </a:prstGeom>
        </p:spPr>
      </p:pic>
      <p:sp>
        <p:nvSpPr>
          <p:cNvPr id="2" name="Прямоугольник 1"/>
          <p:cNvSpPr/>
          <p:nvPr/>
        </p:nvSpPr>
        <p:spPr>
          <a:xfrm>
            <a:off x="1588293" y="1281409"/>
            <a:ext cx="9124950" cy="830997"/>
          </a:xfrm>
          <a:prstGeom prst="rect">
            <a:avLst/>
          </a:prstGeom>
        </p:spPr>
        <p:txBody>
          <a:bodyPr wrap="square">
            <a:spAutoFit/>
          </a:bodyPr>
          <a:lstStyle/>
          <a:p>
            <a:pPr lvl="0" algn="ctr">
              <a:spcAft>
                <a:spcPts val="0"/>
              </a:spcAft>
            </a:pPr>
            <a:r>
              <a:rPr lang="uz-Cyrl-UZ" sz="2400" b="1" dirty="0">
                <a:latin typeface="Times New Roman" panose="02020603050405020304" pitchFamily="18" charset="0"/>
                <a:ea typeface="Calibri" panose="020F0502020204030204" pitchFamily="34" charset="0"/>
                <a:cs typeface="Times New Roman" panose="02020603050405020304" pitchFamily="18" charset="0"/>
              </a:rPr>
              <a:t>Sahnalashtirish faoliyati jarayonida bolalarda ijodkorlikni rivojlanishining asosiy kriteriyalari</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1800225" y="2112406"/>
            <a:ext cx="8913018" cy="4154984"/>
          </a:xfrm>
          <a:prstGeom prst="rect">
            <a:avLst/>
          </a:prstGeom>
        </p:spPr>
        <p:txBody>
          <a:bodyPr wrap="square">
            <a:spAutoFit/>
          </a:bodyPr>
          <a:lstStyle/>
          <a:p>
            <a:pPr algn="just"/>
            <a:r>
              <a:rPr lang="uz-Cyrl-UZ" sz="2000" dirty="0">
                <a:solidFill>
                  <a:srgbClr val="000000"/>
                </a:solidFill>
                <a:latin typeface="Times New Roman" panose="02020603050405020304" pitchFamily="18" charset="0"/>
                <a:ea typeface="Calibri" panose="020F0502020204030204" pitchFamily="34" charset="0"/>
              </a:rPr>
              <a:t> </a:t>
            </a:r>
            <a:r>
              <a:rPr lang="uz-Cyrl-UZ" sz="2400" dirty="0">
                <a:latin typeface="Times New Roman" panose="02020603050405020304" pitchFamily="18" charset="0"/>
                <a:ea typeface="Calibri" panose="020F0502020204030204" pitchFamily="34" charset="0"/>
              </a:rPr>
              <a:t>Barcha  maktabgacha ta’lim  dasturlarida berilgan musiqiy faoliyatda ijodiy komponentlar mavjud: musiqa tinglashda, kuylashda, musiqiy-ritmik xarakatlarda, teatrlashtirilgan o’yinlarda. Ba’zan musiqiy qobiliyatni  ijodiy ham deyishadi. Ammo musiqiy qobiliyat-bu ijodiyot emas. Ularni ba’zan almashtirib qo’yadilar. Barcha musiqiy-sensor qobiliyatlari(tinglashni har hil turi:tovushbalandligi, ritmikligi, dinamikligi, tembrligi va b.) bolaning musiqaviyligi bo’lib xizmat qiladi.  Ijodkorlik– bu alohida, mustaqil  faoliyt turi. Ijodiy qobiliyat o’zi nima? Asosiy vazifalardan  biri bo’lib pedagog o’zining kundalik ishida –bolalar  bilan birgalikda  ijodiy rejasini tashkil qilib olishi kerak. </a:t>
            </a:r>
            <a:endParaRPr lang="ru-RU" sz="2400" dirty="0"/>
          </a:p>
        </p:txBody>
      </p:sp>
    </p:spTree>
    <p:extLst>
      <p:ext uri="{BB962C8B-B14F-4D97-AF65-F5344CB8AC3E}">
        <p14:creationId xmlns:p14="http://schemas.microsoft.com/office/powerpoint/2010/main" val="386955792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 y="0"/>
            <a:ext cx="12192001" cy="6837590"/>
          </a:xfrm>
          <a:prstGeom prst="rect">
            <a:avLst/>
          </a:prstGeom>
        </p:spPr>
      </p:pic>
      <p:sp>
        <p:nvSpPr>
          <p:cNvPr id="2" name="Прямоугольник 1"/>
          <p:cNvSpPr/>
          <p:nvPr/>
        </p:nvSpPr>
        <p:spPr>
          <a:xfrm>
            <a:off x="1219199" y="1092502"/>
            <a:ext cx="9650361" cy="3349956"/>
          </a:xfrm>
          <a:prstGeom prst="rect">
            <a:avLst/>
          </a:prstGeom>
        </p:spPr>
        <p:txBody>
          <a:bodyPr wrap="square">
            <a:spAutoFit/>
          </a:bodyPr>
          <a:lstStyle/>
          <a:p>
            <a:pPr indent="265113" algn="just">
              <a:lnSpc>
                <a:spcPct val="150000"/>
              </a:lnSpc>
            </a:pPr>
            <a:r>
              <a:rPr lang="uz-Cyrl-UZ" sz="2400" dirty="0">
                <a:latin typeface="Times New Roman" pitchFamily="18" charset="0"/>
                <a:cs typeface="Times New Roman" pitchFamily="18" charset="0"/>
              </a:rPr>
              <a:t>O’yin ijodida–obrazni yoki syujetni  jami ifoda vositasi bilan ko’rsata olishi: mimika, obrazni har hil nuqtai nazarda tushunishi(kayfiyatda, holatda, vaqtda, xayotiy holatlarda), musiqiylikda esa - turli holatlarda ishlash qobiliyati,  musiqa va musiqasiz  tovushlar yordamida obrazlarni  ko’rsata olishi( melodik, ritmik, templar, tembrlar, dinamik, ladlarda) musiqani idrok etishda ijod mezonlarini  qo’llash mumkin. </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139661152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12170"/>
          </a:xfrm>
          <a:prstGeom prst="rect">
            <a:avLst/>
          </a:prstGeom>
        </p:spPr>
      </p:pic>
      <p:sp>
        <p:nvSpPr>
          <p:cNvPr id="2" name="Прямоугольник 1"/>
          <p:cNvSpPr/>
          <p:nvPr/>
        </p:nvSpPr>
        <p:spPr>
          <a:xfrm>
            <a:off x="1632154" y="1566489"/>
            <a:ext cx="8957187" cy="3349956"/>
          </a:xfrm>
          <a:prstGeom prst="rect">
            <a:avLst/>
          </a:prstGeom>
        </p:spPr>
        <p:txBody>
          <a:bodyPr wrap="square">
            <a:spAutoFit/>
          </a:bodyPr>
          <a:lstStyle/>
          <a:p>
            <a:pPr algn="just">
              <a:lnSpc>
                <a:spcPct val="150000"/>
              </a:lnSpc>
            </a:pPr>
            <a:r>
              <a:rPr lang="uz-Cyrl-UZ" sz="2400" dirty="0">
                <a:latin typeface="Times New Roman" pitchFamily="18" charset="0"/>
                <a:cs typeface="Times New Roman" pitchFamily="18" charset="0"/>
              </a:rPr>
              <a:t>Tezlik, musiqa asarlarini idrok etish orqali obrazlarni koplab  namoyish etish, musiqaning xarakterini aniqlash malakalarini tushunish mumkin. Egiluvchanlik esa – obrazlar va ta’riflarning turli-tumanligi, barcha sohada munosabatlarini shakllanganligi. Originallik, bolalarnini ijodkorligini taqqoslash orqali va standart topshiriqlardan  qochgan holda ko’rishimiz mumkin(takrorlangan javoblardan tanlab olish).</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236556201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496" y="0"/>
            <a:ext cx="12192000" cy="6858000"/>
          </a:xfrm>
          <a:prstGeom prst="rect">
            <a:avLst/>
          </a:prstGeom>
        </p:spPr>
      </p:pic>
      <p:sp>
        <p:nvSpPr>
          <p:cNvPr id="2" name="Прямоугольник 1"/>
          <p:cNvSpPr/>
          <p:nvPr/>
        </p:nvSpPr>
        <p:spPr>
          <a:xfrm>
            <a:off x="1086463" y="1295004"/>
            <a:ext cx="10255045" cy="2862322"/>
          </a:xfrm>
          <a:prstGeom prst="rect">
            <a:avLst/>
          </a:prstGeom>
        </p:spPr>
        <p:txBody>
          <a:bodyPr wrap="square">
            <a:spAutoFit/>
          </a:bodyPr>
          <a:lstStyle/>
          <a:p>
            <a:pPr indent="354013" algn="just"/>
            <a:r>
              <a:rPr lang="ru-RU" sz="3600" dirty="0"/>
              <a:t> </a:t>
            </a:r>
            <a:r>
              <a:rPr lang="uz-Cyrl-UZ" sz="3600" u="sng" dirty="0"/>
              <a:t>“Tezlik” mezoni</a:t>
            </a:r>
            <a:r>
              <a:rPr lang="uz-Cyrl-UZ" sz="3600" dirty="0"/>
              <a:t> bo’yicha 10 ballimiz mavjud(etarli javoblarni sanab </a:t>
            </a:r>
            <a:r>
              <a:rPr lang="uz-Cyrl-UZ" sz="3600" dirty="0" smtClean="0"/>
              <a:t>chiq</a:t>
            </a:r>
            <a:r>
              <a:rPr lang="en-US" sz="3600" dirty="0" err="1" smtClean="0"/>
              <a:t>amiz</a:t>
            </a:r>
            <a:r>
              <a:rPr lang="uz-Cyrl-UZ" sz="3600" dirty="0" smtClean="0"/>
              <a:t>).</a:t>
            </a:r>
            <a:endParaRPr lang="ru-RU" sz="3600" dirty="0"/>
          </a:p>
          <a:p>
            <a:pPr algn="just"/>
            <a:r>
              <a:rPr lang="en-US" sz="3600" u="sng" dirty="0"/>
              <a:t>“</a:t>
            </a:r>
            <a:r>
              <a:rPr lang="en-US" sz="3600" u="sng" dirty="0" err="1"/>
              <a:t>Egiluvchanlik</a:t>
            </a:r>
            <a:r>
              <a:rPr lang="en-US" sz="3600" u="sng" dirty="0"/>
              <a:t>”</a:t>
            </a:r>
            <a:r>
              <a:rPr lang="en-US" sz="3600" dirty="0"/>
              <a:t> </a:t>
            </a:r>
            <a:r>
              <a:rPr lang="en-US" sz="3600" dirty="0" err="1"/>
              <a:t>mezonida</a:t>
            </a:r>
            <a:r>
              <a:rPr lang="en-US" sz="3600" dirty="0"/>
              <a:t>, </a:t>
            </a:r>
            <a:r>
              <a:rPr lang="en-US" sz="3600" dirty="0" err="1"/>
              <a:t>mazmunli</a:t>
            </a:r>
            <a:r>
              <a:rPr lang="en-US" sz="3600" dirty="0"/>
              <a:t> </a:t>
            </a:r>
            <a:r>
              <a:rPr lang="en-US" sz="3600" dirty="0" err="1"/>
              <a:t>guruhlar</a:t>
            </a:r>
            <a:r>
              <a:rPr lang="en-US" sz="3600" dirty="0"/>
              <a:t> </a:t>
            </a:r>
            <a:r>
              <a:rPr lang="en-US" sz="3600" dirty="0" err="1"/>
              <a:t>sonini</a:t>
            </a:r>
            <a:r>
              <a:rPr lang="en-US" sz="3600" dirty="0"/>
              <a:t> </a:t>
            </a:r>
            <a:r>
              <a:rPr lang="en-US" sz="3600" dirty="0" err="1"/>
              <a:t>sanab</a:t>
            </a:r>
            <a:r>
              <a:rPr lang="en-US" sz="3600" dirty="0"/>
              <a:t> </a:t>
            </a:r>
            <a:r>
              <a:rPr lang="en-US" sz="3600" dirty="0" err="1"/>
              <a:t>chiqamiz</a:t>
            </a:r>
            <a:r>
              <a:rPr lang="en-US" sz="3600" dirty="0"/>
              <a:t> (</a:t>
            </a:r>
            <a:r>
              <a:rPr lang="en-US" sz="3600" dirty="0" err="1" smtClean="0"/>
              <a:t>semantik</a:t>
            </a:r>
            <a:r>
              <a:rPr lang="en-US" sz="3600" dirty="0" smtClean="0"/>
              <a:t> </a:t>
            </a:r>
            <a:r>
              <a:rPr lang="en-US" sz="3600" dirty="0" err="1"/>
              <a:t>qator</a:t>
            </a:r>
            <a:r>
              <a:rPr lang="en-US" sz="3600" dirty="0"/>
              <a:t>), </a:t>
            </a:r>
            <a:r>
              <a:rPr lang="en-US" sz="3600" dirty="0" err="1"/>
              <a:t>unda</a:t>
            </a:r>
            <a:r>
              <a:rPr lang="en-US" sz="3600" dirty="0"/>
              <a:t> </a:t>
            </a:r>
            <a:r>
              <a:rPr lang="en-US" sz="3600" dirty="0" err="1"/>
              <a:t>belgilar</a:t>
            </a:r>
            <a:r>
              <a:rPr lang="en-US" sz="3600" dirty="0"/>
              <a:t> </a:t>
            </a:r>
            <a:r>
              <a:rPr lang="en-US" sz="3600" dirty="0" err="1"/>
              <a:t>umumlashadi</a:t>
            </a:r>
            <a:r>
              <a:rPr lang="en-US" sz="3600" dirty="0"/>
              <a:t>.</a:t>
            </a:r>
            <a:endParaRPr lang="ru-RU" sz="3600" dirty="0"/>
          </a:p>
        </p:txBody>
      </p:sp>
    </p:spTree>
    <p:extLst>
      <p:ext uri="{BB962C8B-B14F-4D97-AF65-F5344CB8AC3E}">
        <p14:creationId xmlns:p14="http://schemas.microsoft.com/office/powerpoint/2010/main" val="191465422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301539" cy="7025384"/>
          </a:xfrm>
          <a:prstGeom prst="rect">
            <a:avLst/>
          </a:prstGeom>
        </p:spPr>
      </p:pic>
      <p:sp>
        <p:nvSpPr>
          <p:cNvPr id="2" name="Прямоугольник 1"/>
          <p:cNvSpPr/>
          <p:nvPr/>
        </p:nvSpPr>
        <p:spPr>
          <a:xfrm>
            <a:off x="1602657" y="1658626"/>
            <a:ext cx="8868697" cy="3416320"/>
          </a:xfrm>
          <a:prstGeom prst="rect">
            <a:avLst/>
          </a:prstGeom>
        </p:spPr>
        <p:txBody>
          <a:bodyPr wrap="square">
            <a:spAutoFit/>
          </a:bodyPr>
          <a:lstStyle/>
          <a:p>
            <a:pPr algn="just"/>
            <a:r>
              <a:rPr lang="en-US" sz="2400" dirty="0" smtClean="0"/>
              <a:t>-  </a:t>
            </a:r>
            <a:r>
              <a:rPr lang="en-US" sz="2400" dirty="0" err="1"/>
              <a:t>So’zlar</a:t>
            </a:r>
            <a:r>
              <a:rPr lang="en-US" sz="2400" dirty="0"/>
              <a:t> “</a:t>
            </a:r>
            <a:r>
              <a:rPr lang="en-US" sz="2400" dirty="0" err="1"/>
              <a:t>mayus</a:t>
            </a:r>
            <a:r>
              <a:rPr lang="en-US" sz="2400" dirty="0"/>
              <a:t>”, “</a:t>
            </a:r>
            <a:r>
              <a:rPr lang="en-US" sz="2400" dirty="0" err="1"/>
              <a:t>yig’lovchi</a:t>
            </a:r>
            <a:r>
              <a:rPr lang="en-US" sz="2400" dirty="0"/>
              <a:t>” </a:t>
            </a:r>
            <a:r>
              <a:rPr lang="en-US" sz="2400" dirty="0" err="1"/>
              <a:t>so’zlar</a:t>
            </a:r>
            <a:r>
              <a:rPr lang="en-US" sz="2400" dirty="0"/>
              <a:t>– </a:t>
            </a:r>
            <a:r>
              <a:rPr lang="en-US" sz="2400" dirty="0" err="1"/>
              <a:t>inson</a:t>
            </a:r>
            <a:r>
              <a:rPr lang="en-US" sz="2400" dirty="0"/>
              <a:t> </a:t>
            </a:r>
            <a:r>
              <a:rPr lang="en-US" sz="2400" dirty="0" err="1"/>
              <a:t>kayfiyati</a:t>
            </a:r>
            <a:r>
              <a:rPr lang="en-US" sz="2400" dirty="0"/>
              <a:t>  </a:t>
            </a:r>
            <a:r>
              <a:rPr lang="en-US" sz="2400" dirty="0" err="1"/>
              <a:t>kategoriyasiga</a:t>
            </a:r>
            <a:r>
              <a:rPr lang="en-US" sz="2400" dirty="0"/>
              <a:t> </a:t>
            </a:r>
            <a:r>
              <a:rPr lang="en-US" sz="2400" dirty="0" err="1"/>
              <a:t>kiradi</a:t>
            </a:r>
            <a:r>
              <a:rPr lang="en-US" sz="2400" dirty="0" smtClean="0"/>
              <a:t>,  </a:t>
            </a:r>
            <a:endParaRPr lang="ru-RU" sz="2400" dirty="0"/>
          </a:p>
          <a:p>
            <a:pPr algn="just"/>
            <a:r>
              <a:rPr lang="en-US" sz="2400" dirty="0" smtClean="0"/>
              <a:t>- “</a:t>
            </a:r>
            <a:r>
              <a:rPr lang="en-US" sz="2400" dirty="0" err="1"/>
              <a:t>kul</a:t>
            </a:r>
            <a:r>
              <a:rPr lang="en-US" sz="2400" dirty="0"/>
              <a:t> rang” -</a:t>
            </a:r>
            <a:r>
              <a:rPr lang="en-US" sz="2400" dirty="0" err="1"/>
              <a:t>ranglar</a:t>
            </a:r>
            <a:r>
              <a:rPr lang="en-US" sz="2400" dirty="0"/>
              <a:t> </a:t>
            </a:r>
            <a:r>
              <a:rPr lang="en-US" sz="2400" dirty="0" err="1"/>
              <a:t>kategoriyasiga</a:t>
            </a:r>
            <a:r>
              <a:rPr lang="en-US" sz="2400" dirty="0"/>
              <a:t> </a:t>
            </a:r>
            <a:r>
              <a:rPr lang="en-US" sz="2400" dirty="0" err="1"/>
              <a:t>kiradi</a:t>
            </a:r>
            <a:r>
              <a:rPr lang="en-US" sz="2400" dirty="0"/>
              <a:t>, </a:t>
            </a:r>
            <a:endParaRPr lang="ru-RU" sz="2400" dirty="0"/>
          </a:p>
          <a:p>
            <a:pPr algn="just"/>
            <a:r>
              <a:rPr lang="en-US" sz="2400" dirty="0" smtClean="0"/>
              <a:t>- “</a:t>
            </a:r>
            <a:r>
              <a:rPr lang="en-US" sz="2400" dirty="0" err="1"/>
              <a:t>yomg’irli</a:t>
            </a:r>
            <a:r>
              <a:rPr lang="en-US" sz="2400" dirty="0"/>
              <a:t>”- </a:t>
            </a:r>
            <a:r>
              <a:rPr lang="en-US" sz="2400" dirty="0" err="1"/>
              <a:t>ob</a:t>
            </a:r>
            <a:r>
              <a:rPr lang="en-US" sz="2400" dirty="0"/>
              <a:t> </a:t>
            </a:r>
            <a:r>
              <a:rPr lang="en-US" sz="2400" dirty="0" err="1"/>
              <a:t>xavo</a:t>
            </a:r>
            <a:r>
              <a:rPr lang="en-US" sz="2400" dirty="0"/>
              <a:t> </a:t>
            </a:r>
            <a:r>
              <a:rPr lang="en-US" sz="2400" dirty="0" err="1"/>
              <a:t>kategoriyasiga</a:t>
            </a:r>
            <a:r>
              <a:rPr lang="en-US" sz="2400" dirty="0"/>
              <a:t>, </a:t>
            </a:r>
            <a:endParaRPr lang="ru-RU" sz="2400" dirty="0"/>
          </a:p>
          <a:p>
            <a:pPr algn="just"/>
            <a:r>
              <a:rPr lang="en-US" sz="2400" dirty="0" smtClean="0"/>
              <a:t>- “</a:t>
            </a:r>
            <a:r>
              <a:rPr lang="en-US" sz="2400" dirty="0" err="1"/>
              <a:t>minorli</a:t>
            </a:r>
            <a:r>
              <a:rPr lang="en-US" sz="2400" dirty="0"/>
              <a:t>”–lad </a:t>
            </a:r>
            <a:r>
              <a:rPr lang="en-US" sz="2400" dirty="0" err="1"/>
              <a:t>kategoriyasiga</a:t>
            </a:r>
            <a:r>
              <a:rPr lang="en-US" sz="2400" dirty="0"/>
              <a:t>, </a:t>
            </a:r>
            <a:endParaRPr lang="ru-RU" sz="2400" dirty="0"/>
          </a:p>
          <a:p>
            <a:pPr algn="just"/>
            <a:r>
              <a:rPr lang="en-US" sz="2400" dirty="0" smtClean="0"/>
              <a:t>- “</a:t>
            </a:r>
            <a:r>
              <a:rPr lang="en-US" sz="2400" dirty="0" err="1"/>
              <a:t>sekin</a:t>
            </a:r>
            <a:r>
              <a:rPr lang="en-US" sz="2400" dirty="0"/>
              <a:t>, </a:t>
            </a:r>
            <a:r>
              <a:rPr lang="en-US" sz="2400" dirty="0" err="1"/>
              <a:t>qotib</a:t>
            </a:r>
            <a:r>
              <a:rPr lang="en-US" sz="2400" dirty="0"/>
              <a:t> </a:t>
            </a:r>
            <a:r>
              <a:rPr lang="en-US" sz="2400" dirty="0" err="1"/>
              <a:t>qolgan</a:t>
            </a:r>
            <a:r>
              <a:rPr lang="en-US" sz="2400" dirty="0"/>
              <a:t>”–</a:t>
            </a:r>
            <a:r>
              <a:rPr lang="en-US" sz="2400" dirty="0" err="1"/>
              <a:t>sur’at</a:t>
            </a:r>
            <a:r>
              <a:rPr lang="en-US" sz="2400" dirty="0"/>
              <a:t>(temp) </a:t>
            </a:r>
            <a:r>
              <a:rPr lang="en-US" sz="2400" dirty="0" err="1"/>
              <a:t>kategoriyasiga</a:t>
            </a:r>
            <a:r>
              <a:rPr lang="en-US" sz="2400" dirty="0"/>
              <a:t>,</a:t>
            </a:r>
            <a:endParaRPr lang="ru-RU" sz="2400" dirty="0"/>
          </a:p>
          <a:p>
            <a:pPr algn="just"/>
            <a:r>
              <a:rPr lang="en-US" sz="2400" dirty="0" smtClean="0"/>
              <a:t>- </a:t>
            </a:r>
            <a:r>
              <a:rPr lang="en-US" sz="2400" dirty="0"/>
              <a:t>“</a:t>
            </a:r>
            <a:r>
              <a:rPr lang="en-US" sz="2400" dirty="0" err="1"/>
              <a:t>eski</a:t>
            </a:r>
            <a:r>
              <a:rPr lang="en-US" sz="2400" dirty="0"/>
              <a:t>”–</a:t>
            </a:r>
            <a:r>
              <a:rPr lang="en-US" sz="2400" dirty="0" err="1"/>
              <a:t>vaqt</a:t>
            </a:r>
            <a:r>
              <a:rPr lang="en-US" sz="2400" dirty="0"/>
              <a:t> </a:t>
            </a:r>
            <a:r>
              <a:rPr lang="en-US" sz="2400" dirty="0" err="1"/>
              <a:t>kategoriyasiga</a:t>
            </a:r>
            <a:r>
              <a:rPr lang="en-US" sz="2400" dirty="0"/>
              <a:t>,</a:t>
            </a:r>
            <a:endParaRPr lang="ru-RU" sz="2400" dirty="0"/>
          </a:p>
          <a:p>
            <a:pPr algn="just"/>
            <a:r>
              <a:rPr lang="en-US" sz="2400" dirty="0" smtClean="0"/>
              <a:t>- “</a:t>
            </a:r>
            <a:r>
              <a:rPr lang="en-US" sz="2400" dirty="0" err="1"/>
              <a:t>achchiq</a:t>
            </a:r>
            <a:r>
              <a:rPr lang="en-US" sz="2400" dirty="0"/>
              <a:t>”–</a:t>
            </a:r>
            <a:r>
              <a:rPr lang="en-US" sz="2400" dirty="0" err="1"/>
              <a:t>ta’m</a:t>
            </a:r>
            <a:r>
              <a:rPr lang="en-US" sz="2400" dirty="0"/>
              <a:t>, “</a:t>
            </a:r>
            <a:r>
              <a:rPr lang="en-US" sz="2400" dirty="0" err="1"/>
              <a:t>oynalik</a:t>
            </a:r>
            <a:r>
              <a:rPr lang="en-US" sz="2400" dirty="0"/>
              <a:t>” –  material(</a:t>
            </a:r>
            <a:r>
              <a:rPr lang="en-US" sz="2400" dirty="0" err="1"/>
              <a:t>qurilish</a:t>
            </a:r>
            <a:r>
              <a:rPr lang="en-US" sz="2400" dirty="0"/>
              <a:t>)</a:t>
            </a:r>
            <a:r>
              <a:rPr lang="en-US" sz="2400" dirty="0" err="1"/>
              <a:t>kategoriyalariga</a:t>
            </a:r>
            <a:r>
              <a:rPr lang="en-US" sz="2400" dirty="0"/>
              <a:t> </a:t>
            </a:r>
            <a:r>
              <a:rPr lang="en-US" sz="2400" dirty="0" err="1"/>
              <a:t>kiradi</a:t>
            </a:r>
            <a:r>
              <a:rPr lang="en-US" sz="2400" dirty="0"/>
              <a:t>.</a:t>
            </a:r>
            <a:endParaRPr lang="ru-RU" sz="2400" dirty="0"/>
          </a:p>
          <a:p>
            <a:pPr algn="just"/>
            <a:r>
              <a:rPr lang="en-US" sz="2400" dirty="0"/>
              <a:t> </a:t>
            </a:r>
            <a:r>
              <a:rPr lang="en-US" sz="2400" dirty="0" err="1"/>
              <a:t>Shunbday</a:t>
            </a:r>
            <a:r>
              <a:rPr lang="en-US" sz="2400" dirty="0"/>
              <a:t> qilib,10 </a:t>
            </a:r>
            <a:r>
              <a:rPr lang="en-US" sz="2400" dirty="0" err="1"/>
              <a:t>ta’rif</a:t>
            </a:r>
            <a:r>
              <a:rPr lang="en-US" sz="2400" dirty="0"/>
              <a:t>  8-ta </a:t>
            </a:r>
            <a:r>
              <a:rPr lang="en-US" sz="2400" dirty="0" err="1"/>
              <a:t>tematik</a:t>
            </a:r>
            <a:r>
              <a:rPr lang="en-US" sz="2400" dirty="0"/>
              <a:t> </a:t>
            </a:r>
            <a:r>
              <a:rPr lang="en-US" sz="2400" dirty="0" err="1"/>
              <a:t>qatorda</a:t>
            </a:r>
            <a:r>
              <a:rPr lang="en-US" sz="2400" dirty="0"/>
              <a:t>  </a:t>
            </a:r>
            <a:r>
              <a:rPr lang="en-US" sz="2400" dirty="0" err="1"/>
              <a:t>namoyish</a:t>
            </a:r>
            <a:r>
              <a:rPr lang="en-US" sz="2400" dirty="0"/>
              <a:t> </a:t>
            </a:r>
            <a:r>
              <a:rPr lang="en-US" sz="2400" dirty="0" err="1" smtClean="0"/>
              <a:t>etiladi</a:t>
            </a:r>
            <a:r>
              <a:rPr lang="en-US" sz="2400" dirty="0"/>
              <a:t>.</a:t>
            </a:r>
            <a:endParaRPr lang="ru-RU" sz="2400" dirty="0"/>
          </a:p>
        </p:txBody>
      </p:sp>
    </p:spTree>
    <p:extLst>
      <p:ext uri="{BB962C8B-B14F-4D97-AF65-F5344CB8AC3E}">
        <p14:creationId xmlns:p14="http://schemas.microsoft.com/office/powerpoint/2010/main" val="4646456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Users\Desktop\расмлар\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46"/>
            <a:ext cx="12192001" cy="6854954"/>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555523" y="551819"/>
            <a:ext cx="6096000" cy="6832640"/>
          </a:xfrm>
          <a:prstGeom prst="rect">
            <a:avLst/>
          </a:prstGeom>
        </p:spPr>
        <p:txBody>
          <a:bodyPr>
            <a:spAutoFit/>
          </a:bodyPr>
          <a:lstStyle/>
          <a:p>
            <a:pPr algn="just"/>
            <a:r>
              <a:rPr lang="en-US" dirty="0"/>
              <a:t> </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Egiluvchanlik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shakalasi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bo’yicha</a:t>
            </a:r>
            <a:r>
              <a:rPr lang="en-US" sz="2400" b="1" dirty="0">
                <a:latin typeface="Times New Roman" pitchFamily="18" charset="0"/>
                <a:cs typeface="Times New Roman" pitchFamily="18" charset="0"/>
              </a:rPr>
              <a:t> biz 8 </a:t>
            </a:r>
            <a:r>
              <a:rPr lang="en-US" sz="2400" b="1" dirty="0" err="1">
                <a:latin typeface="Times New Roman" pitchFamily="18" charset="0"/>
                <a:cs typeface="Times New Roman" pitchFamily="18" charset="0"/>
              </a:rPr>
              <a:t>balni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olamiz</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bu</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baland</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daraja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Originallik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mezoni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bo’icha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boshqa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bolalar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javoblari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xam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zarurdir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Takrorlangan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javoblarni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chiqarib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yuborib</a:t>
            </a:r>
            <a:r>
              <a:rPr lang="en-US" sz="2400" b="1" dirty="0">
                <a:latin typeface="Times New Roman" pitchFamily="18" charset="0"/>
                <a:cs typeface="Times New Roman" pitchFamily="18" charset="0"/>
              </a:rPr>
              <a:t>, original </a:t>
            </a:r>
            <a:r>
              <a:rPr lang="en-US" sz="2400" b="1" dirty="0" err="1">
                <a:latin typeface="Times New Roman" pitchFamily="18" charset="0"/>
                <a:cs typeface="Times New Roman" pitchFamily="18" charset="0"/>
              </a:rPr>
              <a:t>javoblar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sonini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olamiz</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Umumiy</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javoblardan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o’ziga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xos</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javoblar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foizini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sanab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chiqish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mumkin</a:t>
            </a:r>
            <a:r>
              <a:rPr lang="en-US" sz="2400" b="1" dirty="0">
                <a:latin typeface="Times New Roman" pitchFamily="18" charset="0"/>
                <a:cs typeface="Times New Roman" pitchFamily="18" charset="0"/>
              </a:rPr>
              <a:t>. </a:t>
            </a:r>
            <a:endParaRPr lang="en-US" sz="2400" b="1" dirty="0" smtClean="0">
              <a:latin typeface="Times New Roman" pitchFamily="18" charset="0"/>
              <a:cs typeface="Times New Roman" pitchFamily="18" charset="0"/>
            </a:endParaRPr>
          </a:p>
          <a:p>
            <a:pPr algn="ctr"/>
            <a:r>
              <a:rPr lang="en-US" sz="2400" b="1" dirty="0" err="1">
                <a:latin typeface="Times New Roman" pitchFamily="18" charset="0"/>
                <a:cs typeface="Times New Roman" pitchFamily="18" charset="0"/>
              </a:rPr>
              <a:t>Shunday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qilib</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xar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qanday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faoliyat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o’zining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yagona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ta’lim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berish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metodikasidan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bolalar</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ijodkorligini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shakllantirishning</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yagona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metodikasini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talab</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etadi.Ijodiy</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topshiriqlarni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bajarish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jarayoniyoda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bolada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ijodkorlik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kreativlik</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mezonlik</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yani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shaxs</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sifatlari</a:t>
            </a:r>
            <a:r>
              <a:rPr lang="en-US" sz="2400" b="1" dirty="0">
                <a:latin typeface="Times New Roman" pitchFamily="18" charset="0"/>
                <a:cs typeface="Times New Roman" pitchFamily="18" charset="0"/>
              </a:rPr>
              <a:t> </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shakllanadi</a:t>
            </a:r>
            <a:r>
              <a:rPr lang="en-US" sz="2400" b="1" dirty="0">
                <a:latin typeface="Times New Roman" pitchFamily="18" charset="0"/>
                <a:cs typeface="Times New Roman" pitchFamily="18" charset="0"/>
              </a:rPr>
              <a:t>. </a:t>
            </a:r>
          </a:p>
          <a:p>
            <a:pPr algn="just"/>
            <a:endParaRPr lang="en-US" sz="2400" b="1" dirty="0" smtClean="0">
              <a:latin typeface="Times New Roman" pitchFamily="18" charset="0"/>
              <a:cs typeface="Times New Roman" pitchFamily="18" charset="0"/>
            </a:endParaRPr>
          </a:p>
          <a:p>
            <a:endParaRPr lang="en-US" dirty="0"/>
          </a:p>
          <a:p>
            <a:endParaRPr lang="en-US" dirty="0" smtClean="0"/>
          </a:p>
          <a:p>
            <a:endParaRPr lang="ru-RU" dirty="0"/>
          </a:p>
        </p:txBody>
      </p:sp>
    </p:spTree>
    <p:extLst>
      <p:ext uri="{BB962C8B-B14F-4D97-AF65-F5344CB8AC3E}">
        <p14:creationId xmlns:p14="http://schemas.microsoft.com/office/powerpoint/2010/main" val="356125018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Users\Desktop\расмлар\буратино\1буратино.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8251" y="2525969"/>
            <a:ext cx="4219575" cy="30480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d:\Users\Desktop\расмлар\буратино\мальвина.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22526" y="2525969"/>
            <a:ext cx="3895725" cy="3048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prstTxWarp prst="textTriangle">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E’riboringiz</a:t>
            </a:r>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uchun</a:t>
            </a:r>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n-US"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raxmat</a:t>
            </a:r>
            <a:r>
              <a:rPr lang="en-U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endParaRPr lang="ru-RU"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40715008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8a7c9c5a6325d142fb27e0522c57e15610691ab"/>
  <p:tag name="ISPRING_RESOURCE_PATHS_HASH_PRESENTER" val="ae30c486db855818ed0c71b66418b7748d6efcf"/>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369</TotalTime>
  <Words>1435</Words>
  <Application>Microsoft Office PowerPoint</Application>
  <PresentationFormat>Произвольный</PresentationFormat>
  <Paragraphs>58</Paragraphs>
  <Slides>28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28</vt:i4>
      </vt:variant>
    </vt:vector>
  </HeadingPairs>
  <TitlesOfParts>
    <vt:vector size="29"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E’riboringiz uchun raxmat !!!</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Ulug'bek</dc:creator>
  <cp:lastModifiedBy>Хусниддин</cp:lastModifiedBy>
  <cp:revision>28</cp:revision>
  <dcterms:created xsi:type="dcterms:W3CDTF">2019-04-17T18:57:17Z</dcterms:created>
  <dcterms:modified xsi:type="dcterms:W3CDTF">2019-04-18T19:08:10Z</dcterms:modified>
</cp:coreProperties>
</file>