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9" r:id="rId3"/>
    <p:sldId id="257" r:id="rId4"/>
    <p:sldId id="258" r:id="rId5"/>
    <p:sldId id="260" r:id="rId6"/>
    <p:sldId id="261" r:id="rId7"/>
    <p:sldId id="262" r:id="rId8"/>
    <p:sldId id="263" r:id="rId9"/>
    <p:sldId id="264" r:id="rId10"/>
    <p:sldId id="268" r:id="rId11"/>
    <p:sldId id="265" r:id="rId12"/>
    <p:sldId id="266" r:id="rId13"/>
    <p:sldId id="267" r:id="rId14"/>
    <p:sldId id="272" r:id="rId15"/>
    <p:sldId id="269" r:id="rId16"/>
    <p:sldId id="270" r:id="rId17"/>
    <p:sldId id="271" r:id="rId18"/>
    <p:sldId id="275" r:id="rId19"/>
    <p:sldId id="274" r:id="rId20"/>
    <p:sldId id="277" r:id="rId21"/>
    <p:sldId id="276" r:id="rId22"/>
    <p:sldId id="278" r:id="rId23"/>
    <p:sldId id="279" r:id="rId24"/>
    <p:sldId id="280" r:id="rId25"/>
    <p:sldId id="282" r:id="rId26"/>
    <p:sldId id="283" r:id="rId27"/>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71" autoAdjust="0"/>
  </p:normalViewPr>
  <p:slideViewPr>
    <p:cSldViewPr snapToGrid="0">
      <p:cViewPr varScale="1">
        <p:scale>
          <a:sx n="67" d="100"/>
          <a:sy n="67" d="100"/>
        </p:scale>
        <p:origin x="78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C181A73-40CE-44EC-B091-7C8D1414D65A}" type="doc">
      <dgm:prSet loTypeId="urn:microsoft.com/office/officeart/2005/8/layout/list1" loCatId="list" qsTypeId="urn:microsoft.com/office/officeart/2005/8/quickstyle/3d1" qsCatId="3D" csTypeId="urn:microsoft.com/office/officeart/2005/8/colors/accent1_2" csCatId="accent1" phldr="1"/>
      <dgm:spPr/>
      <dgm:t>
        <a:bodyPr/>
        <a:lstStyle/>
        <a:p>
          <a:endParaRPr lang="ru-RU"/>
        </a:p>
      </dgm:t>
    </dgm:pt>
    <dgm:pt modelId="{4DEE304D-C275-4907-A96A-29B40D9325B1}">
      <dgm:prSet phldrT="[Текст]"/>
      <dgm:spPr/>
      <dgm:t>
        <a:bodyPr/>
        <a:lstStyle/>
        <a:p>
          <a:r>
            <a:rPr lang="uz-Cyrl-UZ" dirty="0" smtClean="0"/>
            <a:t>1. «Оrigami» usuli haqida</a:t>
          </a:r>
          <a:r>
            <a:rPr lang="en-US" dirty="0" smtClean="0"/>
            <a:t> </a:t>
          </a:r>
          <a:endParaRPr lang="ru-RU" dirty="0"/>
        </a:p>
      </dgm:t>
    </dgm:pt>
    <dgm:pt modelId="{4C1D91E3-AC98-4040-8510-BCDD3FAD7F3D}" type="parTrans" cxnId="{2A8E1E8A-0313-40EE-80A2-B7D9544D633A}">
      <dgm:prSet/>
      <dgm:spPr/>
      <dgm:t>
        <a:bodyPr/>
        <a:lstStyle/>
        <a:p>
          <a:endParaRPr lang="ru-RU"/>
        </a:p>
      </dgm:t>
    </dgm:pt>
    <dgm:pt modelId="{0B939724-333B-44D0-B9F5-4589AA19C2EC}" type="sibTrans" cxnId="{2A8E1E8A-0313-40EE-80A2-B7D9544D633A}">
      <dgm:prSet/>
      <dgm:spPr/>
      <dgm:t>
        <a:bodyPr/>
        <a:lstStyle/>
        <a:p>
          <a:endParaRPr lang="ru-RU"/>
        </a:p>
      </dgm:t>
    </dgm:pt>
    <dgm:pt modelId="{C841C051-7883-4592-888E-CC69AD61E665}">
      <dgm:prSet phldrT="[Текст]"/>
      <dgm:spPr/>
      <dgm:t>
        <a:bodyPr/>
        <a:lstStyle/>
        <a:p>
          <a:r>
            <a:rPr lang="uz-Cyrl-UZ" dirty="0" smtClean="0"/>
            <a:t>2. Оrigаmi turlаri vа shаkllаri</a:t>
          </a:r>
          <a:endParaRPr lang="ru-RU" dirty="0"/>
        </a:p>
      </dgm:t>
    </dgm:pt>
    <dgm:pt modelId="{D7B5B1F9-8F5E-4A41-851E-5DD7E02BD797}" type="parTrans" cxnId="{4CDD523E-0F0E-462E-93F1-7743A70C4720}">
      <dgm:prSet/>
      <dgm:spPr/>
      <dgm:t>
        <a:bodyPr/>
        <a:lstStyle/>
        <a:p>
          <a:endParaRPr lang="ru-RU"/>
        </a:p>
      </dgm:t>
    </dgm:pt>
    <dgm:pt modelId="{41BE4B31-E660-4C8F-9CDE-33AD96C3AF0F}" type="sibTrans" cxnId="{4CDD523E-0F0E-462E-93F1-7743A70C4720}">
      <dgm:prSet/>
      <dgm:spPr/>
      <dgm:t>
        <a:bodyPr/>
        <a:lstStyle/>
        <a:p>
          <a:endParaRPr lang="ru-RU"/>
        </a:p>
      </dgm:t>
    </dgm:pt>
    <dgm:pt modelId="{E8AB3213-FC36-4785-BE57-8BCC8A89BC15}">
      <dgm:prSet phldrT="[Текст]"/>
      <dgm:spPr/>
      <dgm:t>
        <a:bodyPr/>
        <a:lstStyle/>
        <a:p>
          <a:r>
            <a:rPr lang="uz-Cyrl-UZ" dirty="0" smtClean="0"/>
            <a:t>3. Оrigаmi tаyyorlаsh tехnikаsi</a:t>
          </a:r>
          <a:endParaRPr lang="ru-RU" dirty="0"/>
        </a:p>
      </dgm:t>
    </dgm:pt>
    <dgm:pt modelId="{9C947968-B661-4116-ABD3-6512338B4819}" type="parTrans" cxnId="{BD183075-C087-48C6-B791-CE1FE1971C43}">
      <dgm:prSet/>
      <dgm:spPr/>
      <dgm:t>
        <a:bodyPr/>
        <a:lstStyle/>
        <a:p>
          <a:endParaRPr lang="ru-RU"/>
        </a:p>
      </dgm:t>
    </dgm:pt>
    <dgm:pt modelId="{9E89600E-D35C-43AD-A443-FF4B008367C3}" type="sibTrans" cxnId="{BD183075-C087-48C6-B791-CE1FE1971C43}">
      <dgm:prSet/>
      <dgm:spPr/>
      <dgm:t>
        <a:bodyPr/>
        <a:lstStyle/>
        <a:p>
          <a:endParaRPr lang="ru-RU"/>
        </a:p>
      </dgm:t>
    </dgm:pt>
    <dgm:pt modelId="{198CFA0D-FF17-423F-9AAC-0DC8D9AC5DDB}">
      <dgm:prSet phldrT="[Текст]"/>
      <dgm:spPr/>
      <dgm:t>
        <a:bodyPr/>
        <a:lstStyle/>
        <a:p>
          <a:r>
            <a:rPr lang="en-US" b="0" dirty="0" smtClean="0"/>
            <a:t>4</a:t>
          </a:r>
          <a:r>
            <a:rPr lang="uz-Cyrl-UZ" b="0" dirty="0" smtClean="0"/>
            <a:t>. </a:t>
          </a:r>
          <a:r>
            <a:rPr lang="en-US" b="0" dirty="0" smtClean="0"/>
            <a:t>B</a:t>
          </a:r>
          <a:r>
            <a:rPr lang="uz-Cyrl-UZ" b="0" dirty="0" smtClean="0"/>
            <a:t>оlаni rivоjlаnishidа </a:t>
          </a:r>
          <a:r>
            <a:rPr lang="en-US" b="0" dirty="0" err="1" smtClean="0"/>
            <a:t>origamidan</a:t>
          </a:r>
          <a:r>
            <a:rPr lang="en-US" b="0" dirty="0" smtClean="0"/>
            <a:t> </a:t>
          </a:r>
          <a:r>
            <a:rPr lang="uz-Cyrl-UZ" b="0" dirty="0" smtClean="0"/>
            <a:t>fоydаlаnish</a:t>
          </a:r>
          <a:endParaRPr lang="ru-RU" b="0" dirty="0"/>
        </a:p>
      </dgm:t>
    </dgm:pt>
    <dgm:pt modelId="{F81832BE-CEE1-4048-BE7D-068786F36AC5}" type="parTrans" cxnId="{9F2C14B0-49F4-430F-8F9E-2B5C420A5909}">
      <dgm:prSet/>
      <dgm:spPr/>
      <dgm:t>
        <a:bodyPr/>
        <a:lstStyle/>
        <a:p>
          <a:endParaRPr lang="ru-RU"/>
        </a:p>
      </dgm:t>
    </dgm:pt>
    <dgm:pt modelId="{1BEED5D1-62BB-451B-AD70-B00B3D8B70FB}" type="sibTrans" cxnId="{9F2C14B0-49F4-430F-8F9E-2B5C420A5909}">
      <dgm:prSet/>
      <dgm:spPr/>
      <dgm:t>
        <a:bodyPr/>
        <a:lstStyle/>
        <a:p>
          <a:endParaRPr lang="ru-RU"/>
        </a:p>
      </dgm:t>
    </dgm:pt>
    <dgm:pt modelId="{E469578B-9447-41B3-8DB9-68D7615B430E}" type="pres">
      <dgm:prSet presAssocID="{CC181A73-40CE-44EC-B091-7C8D1414D65A}" presName="linear" presStyleCnt="0">
        <dgm:presLayoutVars>
          <dgm:dir/>
          <dgm:animLvl val="lvl"/>
          <dgm:resizeHandles val="exact"/>
        </dgm:presLayoutVars>
      </dgm:prSet>
      <dgm:spPr/>
      <dgm:t>
        <a:bodyPr/>
        <a:lstStyle/>
        <a:p>
          <a:endParaRPr lang="ru-RU"/>
        </a:p>
      </dgm:t>
    </dgm:pt>
    <dgm:pt modelId="{27E37DEB-D45F-49EC-9F84-7B108574DF2A}" type="pres">
      <dgm:prSet presAssocID="{4DEE304D-C275-4907-A96A-29B40D9325B1}" presName="parentLin" presStyleCnt="0"/>
      <dgm:spPr/>
    </dgm:pt>
    <dgm:pt modelId="{8DB1CC50-F40E-4360-9081-CAEB95B62C2D}" type="pres">
      <dgm:prSet presAssocID="{4DEE304D-C275-4907-A96A-29B40D9325B1}" presName="parentLeftMargin" presStyleLbl="node1" presStyleIdx="0" presStyleCnt="4"/>
      <dgm:spPr/>
      <dgm:t>
        <a:bodyPr/>
        <a:lstStyle/>
        <a:p>
          <a:endParaRPr lang="ru-RU"/>
        </a:p>
      </dgm:t>
    </dgm:pt>
    <dgm:pt modelId="{313D3F29-A883-4A03-BE37-37137A8A9612}" type="pres">
      <dgm:prSet presAssocID="{4DEE304D-C275-4907-A96A-29B40D9325B1}" presName="parentText" presStyleLbl="node1" presStyleIdx="0" presStyleCnt="4" custScaleX="136487" custLinFactNeighborX="0">
        <dgm:presLayoutVars>
          <dgm:chMax val="0"/>
          <dgm:bulletEnabled val="1"/>
        </dgm:presLayoutVars>
      </dgm:prSet>
      <dgm:spPr/>
      <dgm:t>
        <a:bodyPr/>
        <a:lstStyle/>
        <a:p>
          <a:endParaRPr lang="ru-RU"/>
        </a:p>
      </dgm:t>
    </dgm:pt>
    <dgm:pt modelId="{01CCEB01-7FF4-4A1B-AB5B-80468150411E}" type="pres">
      <dgm:prSet presAssocID="{4DEE304D-C275-4907-A96A-29B40D9325B1}" presName="negativeSpace" presStyleCnt="0"/>
      <dgm:spPr/>
    </dgm:pt>
    <dgm:pt modelId="{71325CD2-CF02-4F3E-B713-CE573505FD86}" type="pres">
      <dgm:prSet presAssocID="{4DEE304D-C275-4907-A96A-29B40D9325B1}" presName="childText" presStyleLbl="conFgAcc1" presStyleIdx="0" presStyleCnt="4">
        <dgm:presLayoutVars>
          <dgm:bulletEnabled val="1"/>
        </dgm:presLayoutVars>
      </dgm:prSet>
      <dgm:spPr/>
    </dgm:pt>
    <dgm:pt modelId="{370D1547-058A-4354-9717-73A19BBA19B3}" type="pres">
      <dgm:prSet presAssocID="{0B939724-333B-44D0-B9F5-4589AA19C2EC}" presName="spaceBetweenRectangles" presStyleCnt="0"/>
      <dgm:spPr/>
    </dgm:pt>
    <dgm:pt modelId="{EA3BB352-EFD8-4960-AA2B-042CDB3A9D4B}" type="pres">
      <dgm:prSet presAssocID="{C841C051-7883-4592-888E-CC69AD61E665}" presName="parentLin" presStyleCnt="0"/>
      <dgm:spPr/>
    </dgm:pt>
    <dgm:pt modelId="{42F1F0D2-E362-48C3-9D64-268B2F2875F1}" type="pres">
      <dgm:prSet presAssocID="{C841C051-7883-4592-888E-CC69AD61E665}" presName="parentLeftMargin" presStyleLbl="node1" presStyleIdx="0" presStyleCnt="4"/>
      <dgm:spPr/>
      <dgm:t>
        <a:bodyPr/>
        <a:lstStyle/>
        <a:p>
          <a:endParaRPr lang="ru-RU"/>
        </a:p>
      </dgm:t>
    </dgm:pt>
    <dgm:pt modelId="{08AB4D3A-81CA-44FD-9732-C421A36DFB64}" type="pres">
      <dgm:prSet presAssocID="{C841C051-7883-4592-888E-CC69AD61E665}" presName="parentText" presStyleLbl="node1" presStyleIdx="1" presStyleCnt="4" custScaleX="136571">
        <dgm:presLayoutVars>
          <dgm:chMax val="0"/>
          <dgm:bulletEnabled val="1"/>
        </dgm:presLayoutVars>
      </dgm:prSet>
      <dgm:spPr/>
      <dgm:t>
        <a:bodyPr/>
        <a:lstStyle/>
        <a:p>
          <a:endParaRPr lang="ru-RU"/>
        </a:p>
      </dgm:t>
    </dgm:pt>
    <dgm:pt modelId="{CDF971F9-C6F1-40B2-A8D1-077C245AF512}" type="pres">
      <dgm:prSet presAssocID="{C841C051-7883-4592-888E-CC69AD61E665}" presName="negativeSpace" presStyleCnt="0"/>
      <dgm:spPr/>
    </dgm:pt>
    <dgm:pt modelId="{579E5AC3-74E1-4161-9807-09E937AB0C31}" type="pres">
      <dgm:prSet presAssocID="{C841C051-7883-4592-888E-CC69AD61E665}" presName="childText" presStyleLbl="conFgAcc1" presStyleIdx="1" presStyleCnt="4">
        <dgm:presLayoutVars>
          <dgm:bulletEnabled val="1"/>
        </dgm:presLayoutVars>
      </dgm:prSet>
      <dgm:spPr/>
    </dgm:pt>
    <dgm:pt modelId="{56EF3DA2-3979-4E84-B735-8B251877E891}" type="pres">
      <dgm:prSet presAssocID="{41BE4B31-E660-4C8F-9CDE-33AD96C3AF0F}" presName="spaceBetweenRectangles" presStyleCnt="0"/>
      <dgm:spPr/>
    </dgm:pt>
    <dgm:pt modelId="{7FDA85EC-0A45-4AC9-8719-6E81C078C986}" type="pres">
      <dgm:prSet presAssocID="{E8AB3213-FC36-4785-BE57-8BCC8A89BC15}" presName="parentLin" presStyleCnt="0"/>
      <dgm:spPr/>
    </dgm:pt>
    <dgm:pt modelId="{2E41D20A-B7B8-46D7-85F2-ACAF550608E5}" type="pres">
      <dgm:prSet presAssocID="{E8AB3213-FC36-4785-BE57-8BCC8A89BC15}" presName="parentLeftMargin" presStyleLbl="node1" presStyleIdx="1" presStyleCnt="4"/>
      <dgm:spPr/>
      <dgm:t>
        <a:bodyPr/>
        <a:lstStyle/>
        <a:p>
          <a:endParaRPr lang="ru-RU"/>
        </a:p>
      </dgm:t>
    </dgm:pt>
    <dgm:pt modelId="{93F95EDF-84A9-4BCF-948D-6CCE8E2DC7BA}" type="pres">
      <dgm:prSet presAssocID="{E8AB3213-FC36-4785-BE57-8BCC8A89BC15}" presName="parentText" presStyleLbl="node1" presStyleIdx="2" presStyleCnt="4" custScaleX="136571">
        <dgm:presLayoutVars>
          <dgm:chMax val="0"/>
          <dgm:bulletEnabled val="1"/>
        </dgm:presLayoutVars>
      </dgm:prSet>
      <dgm:spPr/>
      <dgm:t>
        <a:bodyPr/>
        <a:lstStyle/>
        <a:p>
          <a:endParaRPr lang="ru-RU"/>
        </a:p>
      </dgm:t>
    </dgm:pt>
    <dgm:pt modelId="{2DB03139-381A-4CB1-82D4-183D6FC5AC5A}" type="pres">
      <dgm:prSet presAssocID="{E8AB3213-FC36-4785-BE57-8BCC8A89BC15}" presName="negativeSpace" presStyleCnt="0"/>
      <dgm:spPr/>
    </dgm:pt>
    <dgm:pt modelId="{889D9B61-1AC4-4C72-AE84-A0BD90D54184}" type="pres">
      <dgm:prSet presAssocID="{E8AB3213-FC36-4785-BE57-8BCC8A89BC15}" presName="childText" presStyleLbl="conFgAcc1" presStyleIdx="2" presStyleCnt="4">
        <dgm:presLayoutVars>
          <dgm:bulletEnabled val="1"/>
        </dgm:presLayoutVars>
      </dgm:prSet>
      <dgm:spPr/>
    </dgm:pt>
    <dgm:pt modelId="{95DE1796-A44F-480A-9C37-26B185A339EF}" type="pres">
      <dgm:prSet presAssocID="{9E89600E-D35C-43AD-A443-FF4B008367C3}" presName="spaceBetweenRectangles" presStyleCnt="0"/>
      <dgm:spPr/>
    </dgm:pt>
    <dgm:pt modelId="{807BACAB-DDCE-408D-95CF-BFBED1B5A7CC}" type="pres">
      <dgm:prSet presAssocID="{198CFA0D-FF17-423F-9AAC-0DC8D9AC5DDB}" presName="parentLin" presStyleCnt="0"/>
      <dgm:spPr/>
    </dgm:pt>
    <dgm:pt modelId="{4C1FC6A0-CAEF-4F69-A67C-529DD2BE47EB}" type="pres">
      <dgm:prSet presAssocID="{198CFA0D-FF17-423F-9AAC-0DC8D9AC5DDB}" presName="parentLeftMargin" presStyleLbl="node1" presStyleIdx="2" presStyleCnt="4"/>
      <dgm:spPr/>
      <dgm:t>
        <a:bodyPr/>
        <a:lstStyle/>
        <a:p>
          <a:endParaRPr lang="ru-RU"/>
        </a:p>
      </dgm:t>
    </dgm:pt>
    <dgm:pt modelId="{231B1035-5530-4958-9855-EE7D6032CB9C}" type="pres">
      <dgm:prSet presAssocID="{198CFA0D-FF17-423F-9AAC-0DC8D9AC5DDB}" presName="parentText" presStyleLbl="node1" presStyleIdx="3" presStyleCnt="4" custScaleX="136571">
        <dgm:presLayoutVars>
          <dgm:chMax val="0"/>
          <dgm:bulletEnabled val="1"/>
        </dgm:presLayoutVars>
      </dgm:prSet>
      <dgm:spPr/>
      <dgm:t>
        <a:bodyPr/>
        <a:lstStyle/>
        <a:p>
          <a:endParaRPr lang="ru-RU"/>
        </a:p>
      </dgm:t>
    </dgm:pt>
    <dgm:pt modelId="{D5F83D5C-3FE7-40BF-AFF2-988E5302E898}" type="pres">
      <dgm:prSet presAssocID="{198CFA0D-FF17-423F-9AAC-0DC8D9AC5DDB}" presName="negativeSpace" presStyleCnt="0"/>
      <dgm:spPr/>
    </dgm:pt>
    <dgm:pt modelId="{AC4ADFFB-B554-4DD4-A6CD-2F2C82502117}" type="pres">
      <dgm:prSet presAssocID="{198CFA0D-FF17-423F-9AAC-0DC8D9AC5DDB}" presName="childText" presStyleLbl="conFgAcc1" presStyleIdx="3" presStyleCnt="4">
        <dgm:presLayoutVars>
          <dgm:bulletEnabled val="1"/>
        </dgm:presLayoutVars>
      </dgm:prSet>
      <dgm:spPr/>
    </dgm:pt>
  </dgm:ptLst>
  <dgm:cxnLst>
    <dgm:cxn modelId="{4CDD523E-0F0E-462E-93F1-7743A70C4720}" srcId="{CC181A73-40CE-44EC-B091-7C8D1414D65A}" destId="{C841C051-7883-4592-888E-CC69AD61E665}" srcOrd="1" destOrd="0" parTransId="{D7B5B1F9-8F5E-4A41-851E-5DD7E02BD797}" sibTransId="{41BE4B31-E660-4C8F-9CDE-33AD96C3AF0F}"/>
    <dgm:cxn modelId="{45C79ED1-3818-4D95-9AC1-8A5BA60D715F}" type="presOf" srcId="{C841C051-7883-4592-888E-CC69AD61E665}" destId="{08AB4D3A-81CA-44FD-9732-C421A36DFB64}" srcOrd="1" destOrd="0" presId="urn:microsoft.com/office/officeart/2005/8/layout/list1"/>
    <dgm:cxn modelId="{727011A3-5AD3-4137-8569-9F001CFC2C9A}" type="presOf" srcId="{E8AB3213-FC36-4785-BE57-8BCC8A89BC15}" destId="{2E41D20A-B7B8-46D7-85F2-ACAF550608E5}" srcOrd="0" destOrd="0" presId="urn:microsoft.com/office/officeart/2005/8/layout/list1"/>
    <dgm:cxn modelId="{2A8E1E8A-0313-40EE-80A2-B7D9544D633A}" srcId="{CC181A73-40CE-44EC-B091-7C8D1414D65A}" destId="{4DEE304D-C275-4907-A96A-29B40D9325B1}" srcOrd="0" destOrd="0" parTransId="{4C1D91E3-AC98-4040-8510-BCDD3FAD7F3D}" sibTransId="{0B939724-333B-44D0-B9F5-4589AA19C2EC}"/>
    <dgm:cxn modelId="{CAE90616-6108-47C7-AF2B-89B315228611}" type="presOf" srcId="{E8AB3213-FC36-4785-BE57-8BCC8A89BC15}" destId="{93F95EDF-84A9-4BCF-948D-6CCE8E2DC7BA}" srcOrd="1" destOrd="0" presId="urn:microsoft.com/office/officeart/2005/8/layout/list1"/>
    <dgm:cxn modelId="{F081585D-310B-458C-AAC8-07F3374742EF}" type="presOf" srcId="{4DEE304D-C275-4907-A96A-29B40D9325B1}" destId="{313D3F29-A883-4A03-BE37-37137A8A9612}" srcOrd="1" destOrd="0" presId="urn:microsoft.com/office/officeart/2005/8/layout/list1"/>
    <dgm:cxn modelId="{87ED0E5F-77C5-4373-BF7C-B9180D04CD7F}" type="presOf" srcId="{198CFA0D-FF17-423F-9AAC-0DC8D9AC5DDB}" destId="{4C1FC6A0-CAEF-4F69-A67C-529DD2BE47EB}" srcOrd="0" destOrd="0" presId="urn:microsoft.com/office/officeart/2005/8/layout/list1"/>
    <dgm:cxn modelId="{4BDB6A2C-4BF0-4F36-938E-A19B2CDBC9EA}" type="presOf" srcId="{4DEE304D-C275-4907-A96A-29B40D9325B1}" destId="{8DB1CC50-F40E-4360-9081-CAEB95B62C2D}" srcOrd="0" destOrd="0" presId="urn:microsoft.com/office/officeart/2005/8/layout/list1"/>
    <dgm:cxn modelId="{BD183075-C087-48C6-B791-CE1FE1971C43}" srcId="{CC181A73-40CE-44EC-B091-7C8D1414D65A}" destId="{E8AB3213-FC36-4785-BE57-8BCC8A89BC15}" srcOrd="2" destOrd="0" parTransId="{9C947968-B661-4116-ABD3-6512338B4819}" sibTransId="{9E89600E-D35C-43AD-A443-FF4B008367C3}"/>
    <dgm:cxn modelId="{9F2C14B0-49F4-430F-8F9E-2B5C420A5909}" srcId="{CC181A73-40CE-44EC-B091-7C8D1414D65A}" destId="{198CFA0D-FF17-423F-9AAC-0DC8D9AC5DDB}" srcOrd="3" destOrd="0" parTransId="{F81832BE-CEE1-4048-BE7D-068786F36AC5}" sibTransId="{1BEED5D1-62BB-451B-AD70-B00B3D8B70FB}"/>
    <dgm:cxn modelId="{5AA606B8-9294-4122-A31B-10A220F9B197}" type="presOf" srcId="{C841C051-7883-4592-888E-CC69AD61E665}" destId="{42F1F0D2-E362-48C3-9D64-268B2F2875F1}" srcOrd="0" destOrd="0" presId="urn:microsoft.com/office/officeart/2005/8/layout/list1"/>
    <dgm:cxn modelId="{FEF100F2-DE04-47DD-95F1-D9CCAD3E9ED2}" type="presOf" srcId="{198CFA0D-FF17-423F-9AAC-0DC8D9AC5DDB}" destId="{231B1035-5530-4958-9855-EE7D6032CB9C}" srcOrd="1" destOrd="0" presId="urn:microsoft.com/office/officeart/2005/8/layout/list1"/>
    <dgm:cxn modelId="{B805E7EB-D813-49A1-9414-021F31F05F0E}" type="presOf" srcId="{CC181A73-40CE-44EC-B091-7C8D1414D65A}" destId="{E469578B-9447-41B3-8DB9-68D7615B430E}" srcOrd="0" destOrd="0" presId="urn:microsoft.com/office/officeart/2005/8/layout/list1"/>
    <dgm:cxn modelId="{8D115241-FA10-4D88-94F8-464794AA795C}" type="presParOf" srcId="{E469578B-9447-41B3-8DB9-68D7615B430E}" destId="{27E37DEB-D45F-49EC-9F84-7B108574DF2A}" srcOrd="0" destOrd="0" presId="urn:microsoft.com/office/officeart/2005/8/layout/list1"/>
    <dgm:cxn modelId="{A1C109E1-1D3F-485D-87AB-DFB1018A34D1}" type="presParOf" srcId="{27E37DEB-D45F-49EC-9F84-7B108574DF2A}" destId="{8DB1CC50-F40E-4360-9081-CAEB95B62C2D}" srcOrd="0" destOrd="0" presId="urn:microsoft.com/office/officeart/2005/8/layout/list1"/>
    <dgm:cxn modelId="{B4E545DA-524F-43D8-B4ED-1D5D205B5DB0}" type="presParOf" srcId="{27E37DEB-D45F-49EC-9F84-7B108574DF2A}" destId="{313D3F29-A883-4A03-BE37-37137A8A9612}" srcOrd="1" destOrd="0" presId="urn:microsoft.com/office/officeart/2005/8/layout/list1"/>
    <dgm:cxn modelId="{80A5FE33-8BEB-4B0D-934F-F94BD21F26C4}" type="presParOf" srcId="{E469578B-9447-41B3-8DB9-68D7615B430E}" destId="{01CCEB01-7FF4-4A1B-AB5B-80468150411E}" srcOrd="1" destOrd="0" presId="urn:microsoft.com/office/officeart/2005/8/layout/list1"/>
    <dgm:cxn modelId="{7E52041F-230D-407C-83C1-1587F78DD64F}" type="presParOf" srcId="{E469578B-9447-41B3-8DB9-68D7615B430E}" destId="{71325CD2-CF02-4F3E-B713-CE573505FD86}" srcOrd="2" destOrd="0" presId="urn:microsoft.com/office/officeart/2005/8/layout/list1"/>
    <dgm:cxn modelId="{BB74D2ED-A342-48B1-8DD4-035A1D661728}" type="presParOf" srcId="{E469578B-9447-41B3-8DB9-68D7615B430E}" destId="{370D1547-058A-4354-9717-73A19BBA19B3}" srcOrd="3" destOrd="0" presId="urn:microsoft.com/office/officeart/2005/8/layout/list1"/>
    <dgm:cxn modelId="{FDA6438B-74C2-453D-A927-72C21B259563}" type="presParOf" srcId="{E469578B-9447-41B3-8DB9-68D7615B430E}" destId="{EA3BB352-EFD8-4960-AA2B-042CDB3A9D4B}" srcOrd="4" destOrd="0" presId="urn:microsoft.com/office/officeart/2005/8/layout/list1"/>
    <dgm:cxn modelId="{31FC1C00-A786-4E45-A7DE-2610487066A8}" type="presParOf" srcId="{EA3BB352-EFD8-4960-AA2B-042CDB3A9D4B}" destId="{42F1F0D2-E362-48C3-9D64-268B2F2875F1}" srcOrd="0" destOrd="0" presId="urn:microsoft.com/office/officeart/2005/8/layout/list1"/>
    <dgm:cxn modelId="{BCFFD6EE-64B7-42D1-8EC1-437A93AFE2F1}" type="presParOf" srcId="{EA3BB352-EFD8-4960-AA2B-042CDB3A9D4B}" destId="{08AB4D3A-81CA-44FD-9732-C421A36DFB64}" srcOrd="1" destOrd="0" presId="urn:microsoft.com/office/officeart/2005/8/layout/list1"/>
    <dgm:cxn modelId="{32769322-94C2-4BF8-A8A3-F81603E33C84}" type="presParOf" srcId="{E469578B-9447-41B3-8DB9-68D7615B430E}" destId="{CDF971F9-C6F1-40B2-A8D1-077C245AF512}" srcOrd="5" destOrd="0" presId="urn:microsoft.com/office/officeart/2005/8/layout/list1"/>
    <dgm:cxn modelId="{91C75AB8-A8E5-48EF-A63F-CB1532B810B0}" type="presParOf" srcId="{E469578B-9447-41B3-8DB9-68D7615B430E}" destId="{579E5AC3-74E1-4161-9807-09E937AB0C31}" srcOrd="6" destOrd="0" presId="urn:microsoft.com/office/officeart/2005/8/layout/list1"/>
    <dgm:cxn modelId="{94B63E61-F63F-4085-920C-10B3F7942723}" type="presParOf" srcId="{E469578B-9447-41B3-8DB9-68D7615B430E}" destId="{56EF3DA2-3979-4E84-B735-8B251877E891}" srcOrd="7" destOrd="0" presId="urn:microsoft.com/office/officeart/2005/8/layout/list1"/>
    <dgm:cxn modelId="{9D88BA59-4A3C-4B38-9CBA-289DEE6DB25A}" type="presParOf" srcId="{E469578B-9447-41B3-8DB9-68D7615B430E}" destId="{7FDA85EC-0A45-4AC9-8719-6E81C078C986}" srcOrd="8" destOrd="0" presId="urn:microsoft.com/office/officeart/2005/8/layout/list1"/>
    <dgm:cxn modelId="{52142E7A-C9E2-45F4-A228-3D061815B0F8}" type="presParOf" srcId="{7FDA85EC-0A45-4AC9-8719-6E81C078C986}" destId="{2E41D20A-B7B8-46D7-85F2-ACAF550608E5}" srcOrd="0" destOrd="0" presId="urn:microsoft.com/office/officeart/2005/8/layout/list1"/>
    <dgm:cxn modelId="{9E20496B-A56A-4A5D-A173-4AD8C2FFEC9E}" type="presParOf" srcId="{7FDA85EC-0A45-4AC9-8719-6E81C078C986}" destId="{93F95EDF-84A9-4BCF-948D-6CCE8E2DC7BA}" srcOrd="1" destOrd="0" presId="urn:microsoft.com/office/officeart/2005/8/layout/list1"/>
    <dgm:cxn modelId="{C9E73747-1976-4EEA-BB13-32DE300147AF}" type="presParOf" srcId="{E469578B-9447-41B3-8DB9-68D7615B430E}" destId="{2DB03139-381A-4CB1-82D4-183D6FC5AC5A}" srcOrd="9" destOrd="0" presId="urn:microsoft.com/office/officeart/2005/8/layout/list1"/>
    <dgm:cxn modelId="{5DAC3C06-3840-4CE0-9914-888B0E2D1571}" type="presParOf" srcId="{E469578B-9447-41B3-8DB9-68D7615B430E}" destId="{889D9B61-1AC4-4C72-AE84-A0BD90D54184}" srcOrd="10" destOrd="0" presId="urn:microsoft.com/office/officeart/2005/8/layout/list1"/>
    <dgm:cxn modelId="{F270D35B-A0BA-4B0A-A7C9-175809225DA3}" type="presParOf" srcId="{E469578B-9447-41B3-8DB9-68D7615B430E}" destId="{95DE1796-A44F-480A-9C37-26B185A339EF}" srcOrd="11" destOrd="0" presId="urn:microsoft.com/office/officeart/2005/8/layout/list1"/>
    <dgm:cxn modelId="{9D1E8002-E70A-4770-B54A-A1CAAD4471E6}" type="presParOf" srcId="{E469578B-9447-41B3-8DB9-68D7615B430E}" destId="{807BACAB-DDCE-408D-95CF-BFBED1B5A7CC}" srcOrd="12" destOrd="0" presId="urn:microsoft.com/office/officeart/2005/8/layout/list1"/>
    <dgm:cxn modelId="{6ABF7AFB-BAE6-4033-964C-74CBC335117E}" type="presParOf" srcId="{807BACAB-DDCE-408D-95CF-BFBED1B5A7CC}" destId="{4C1FC6A0-CAEF-4F69-A67C-529DD2BE47EB}" srcOrd="0" destOrd="0" presId="urn:microsoft.com/office/officeart/2005/8/layout/list1"/>
    <dgm:cxn modelId="{6B02AB4B-3BDE-4814-A65C-B456FF23364E}" type="presParOf" srcId="{807BACAB-DDCE-408D-95CF-BFBED1B5A7CC}" destId="{231B1035-5530-4958-9855-EE7D6032CB9C}" srcOrd="1" destOrd="0" presId="urn:microsoft.com/office/officeart/2005/8/layout/list1"/>
    <dgm:cxn modelId="{1C248FE5-1419-42D4-9FC5-CCFBA6ED4B50}" type="presParOf" srcId="{E469578B-9447-41B3-8DB9-68D7615B430E}" destId="{D5F83D5C-3FE7-40BF-AFF2-988E5302E898}" srcOrd="13" destOrd="0" presId="urn:microsoft.com/office/officeart/2005/8/layout/list1"/>
    <dgm:cxn modelId="{C6925D14-589C-4129-B98B-4EEAD5951F79}" type="presParOf" srcId="{E469578B-9447-41B3-8DB9-68D7615B430E}" destId="{AC4ADFFB-B554-4DD4-A6CD-2F2C82502117}" srcOrd="14"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325CD2-CF02-4F3E-B713-CE573505FD86}">
      <dsp:nvSpPr>
        <dsp:cNvPr id="0" name=""/>
        <dsp:cNvSpPr/>
      </dsp:nvSpPr>
      <dsp:spPr>
        <a:xfrm>
          <a:off x="0" y="415853"/>
          <a:ext cx="7927788" cy="655200"/>
        </a:xfrm>
        <a:prstGeom prst="rect">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313D3F29-A883-4A03-BE37-37137A8A9612}">
      <dsp:nvSpPr>
        <dsp:cNvPr id="0" name=""/>
        <dsp:cNvSpPr/>
      </dsp:nvSpPr>
      <dsp:spPr>
        <a:xfrm>
          <a:off x="394066" y="32093"/>
          <a:ext cx="7529899" cy="767520"/>
        </a:xfrm>
        <a:prstGeom prst="roundRect">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9756" tIns="0" rIns="209756" bIns="0" numCol="1" spcCol="1270" anchor="ctr" anchorCtr="0">
          <a:noAutofit/>
        </a:bodyPr>
        <a:lstStyle/>
        <a:p>
          <a:pPr lvl="0" algn="l" defTabSz="1155700">
            <a:lnSpc>
              <a:spcPct val="90000"/>
            </a:lnSpc>
            <a:spcBef>
              <a:spcPct val="0"/>
            </a:spcBef>
            <a:spcAft>
              <a:spcPct val="35000"/>
            </a:spcAft>
          </a:pPr>
          <a:r>
            <a:rPr lang="uz-Cyrl-UZ" sz="2600" kern="1200" dirty="0" smtClean="0"/>
            <a:t>1. «Оrigami» usuli haqida</a:t>
          </a:r>
          <a:r>
            <a:rPr lang="en-US" sz="2600" kern="1200" dirty="0" smtClean="0"/>
            <a:t> </a:t>
          </a:r>
          <a:endParaRPr lang="ru-RU" sz="2600" kern="1200" dirty="0"/>
        </a:p>
      </dsp:txBody>
      <dsp:txXfrm>
        <a:off x="431533" y="69560"/>
        <a:ext cx="7454965" cy="692586"/>
      </dsp:txXfrm>
    </dsp:sp>
    <dsp:sp modelId="{579E5AC3-74E1-4161-9807-09E937AB0C31}">
      <dsp:nvSpPr>
        <dsp:cNvPr id="0" name=""/>
        <dsp:cNvSpPr/>
      </dsp:nvSpPr>
      <dsp:spPr>
        <a:xfrm>
          <a:off x="0" y="1595213"/>
          <a:ext cx="7927788" cy="655200"/>
        </a:xfrm>
        <a:prstGeom prst="rect">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08AB4D3A-81CA-44FD-9732-C421A36DFB64}">
      <dsp:nvSpPr>
        <dsp:cNvPr id="0" name=""/>
        <dsp:cNvSpPr/>
      </dsp:nvSpPr>
      <dsp:spPr>
        <a:xfrm>
          <a:off x="393679" y="1211453"/>
          <a:ext cx="7527132" cy="767520"/>
        </a:xfrm>
        <a:prstGeom prst="roundRect">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9756" tIns="0" rIns="209756" bIns="0" numCol="1" spcCol="1270" anchor="ctr" anchorCtr="0">
          <a:noAutofit/>
        </a:bodyPr>
        <a:lstStyle/>
        <a:p>
          <a:pPr lvl="0" algn="l" defTabSz="1155700">
            <a:lnSpc>
              <a:spcPct val="90000"/>
            </a:lnSpc>
            <a:spcBef>
              <a:spcPct val="0"/>
            </a:spcBef>
            <a:spcAft>
              <a:spcPct val="35000"/>
            </a:spcAft>
          </a:pPr>
          <a:r>
            <a:rPr lang="uz-Cyrl-UZ" sz="2600" kern="1200" dirty="0" smtClean="0"/>
            <a:t>2. Оrigаmi turlаri vа shаkllаri</a:t>
          </a:r>
          <a:endParaRPr lang="ru-RU" sz="2600" kern="1200" dirty="0"/>
        </a:p>
      </dsp:txBody>
      <dsp:txXfrm>
        <a:off x="431146" y="1248920"/>
        <a:ext cx="7452198" cy="692586"/>
      </dsp:txXfrm>
    </dsp:sp>
    <dsp:sp modelId="{889D9B61-1AC4-4C72-AE84-A0BD90D54184}">
      <dsp:nvSpPr>
        <dsp:cNvPr id="0" name=""/>
        <dsp:cNvSpPr/>
      </dsp:nvSpPr>
      <dsp:spPr>
        <a:xfrm>
          <a:off x="0" y="2774573"/>
          <a:ext cx="7927788" cy="655200"/>
        </a:xfrm>
        <a:prstGeom prst="rect">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93F95EDF-84A9-4BCF-948D-6CCE8E2DC7BA}">
      <dsp:nvSpPr>
        <dsp:cNvPr id="0" name=""/>
        <dsp:cNvSpPr/>
      </dsp:nvSpPr>
      <dsp:spPr>
        <a:xfrm>
          <a:off x="393679" y="2390813"/>
          <a:ext cx="7527132" cy="767520"/>
        </a:xfrm>
        <a:prstGeom prst="roundRect">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9756" tIns="0" rIns="209756" bIns="0" numCol="1" spcCol="1270" anchor="ctr" anchorCtr="0">
          <a:noAutofit/>
        </a:bodyPr>
        <a:lstStyle/>
        <a:p>
          <a:pPr lvl="0" algn="l" defTabSz="1155700">
            <a:lnSpc>
              <a:spcPct val="90000"/>
            </a:lnSpc>
            <a:spcBef>
              <a:spcPct val="0"/>
            </a:spcBef>
            <a:spcAft>
              <a:spcPct val="35000"/>
            </a:spcAft>
          </a:pPr>
          <a:r>
            <a:rPr lang="uz-Cyrl-UZ" sz="2600" kern="1200" dirty="0" smtClean="0"/>
            <a:t>3. Оrigаmi tаyyorlаsh tехnikаsi</a:t>
          </a:r>
          <a:endParaRPr lang="ru-RU" sz="2600" kern="1200" dirty="0"/>
        </a:p>
      </dsp:txBody>
      <dsp:txXfrm>
        <a:off x="431146" y="2428280"/>
        <a:ext cx="7452198" cy="692586"/>
      </dsp:txXfrm>
    </dsp:sp>
    <dsp:sp modelId="{AC4ADFFB-B554-4DD4-A6CD-2F2C82502117}">
      <dsp:nvSpPr>
        <dsp:cNvPr id="0" name=""/>
        <dsp:cNvSpPr/>
      </dsp:nvSpPr>
      <dsp:spPr>
        <a:xfrm>
          <a:off x="0" y="3953933"/>
          <a:ext cx="7927788" cy="655200"/>
        </a:xfrm>
        <a:prstGeom prst="rect">
          <a:avLst/>
        </a:prstGeom>
        <a:solidFill>
          <a:schemeClr val="lt1">
            <a:alpha val="90000"/>
            <a:hueOff val="0"/>
            <a:satOff val="0"/>
            <a:lumOff val="0"/>
            <a:alphaOff val="0"/>
          </a:schemeClr>
        </a:solidFill>
        <a:ln w="12700" cap="rnd" cmpd="sng" algn="ctr">
          <a:solidFill>
            <a:schemeClr val="accent1">
              <a:hueOff val="0"/>
              <a:satOff val="0"/>
              <a:lumOff val="0"/>
              <a:alphaOff val="0"/>
            </a:schemeClr>
          </a:solidFill>
          <a:prstDash val="solid"/>
        </a:ln>
        <a:effectLst>
          <a:outerShdw blurRad="38100" dist="254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231B1035-5530-4958-9855-EE7D6032CB9C}">
      <dsp:nvSpPr>
        <dsp:cNvPr id="0" name=""/>
        <dsp:cNvSpPr/>
      </dsp:nvSpPr>
      <dsp:spPr>
        <a:xfrm>
          <a:off x="393679" y="3570173"/>
          <a:ext cx="7527132" cy="767520"/>
        </a:xfrm>
        <a:prstGeom prst="roundRect">
          <a:avLst/>
        </a:prstGeom>
        <a:gradFill rotWithShape="0">
          <a:gsLst>
            <a:gs pos="0">
              <a:schemeClr val="accent1">
                <a:hueOff val="0"/>
                <a:satOff val="0"/>
                <a:lumOff val="0"/>
                <a:alphaOff val="0"/>
                <a:tint val="96000"/>
                <a:lumMod val="100000"/>
              </a:schemeClr>
            </a:gs>
            <a:gs pos="78000">
              <a:schemeClr val="accen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09756" tIns="0" rIns="209756" bIns="0" numCol="1" spcCol="1270" anchor="ctr" anchorCtr="0">
          <a:noAutofit/>
        </a:bodyPr>
        <a:lstStyle/>
        <a:p>
          <a:pPr lvl="0" algn="l" defTabSz="1155700">
            <a:lnSpc>
              <a:spcPct val="90000"/>
            </a:lnSpc>
            <a:spcBef>
              <a:spcPct val="0"/>
            </a:spcBef>
            <a:spcAft>
              <a:spcPct val="35000"/>
            </a:spcAft>
          </a:pPr>
          <a:r>
            <a:rPr lang="en-US" sz="2600" b="0" kern="1200" dirty="0" smtClean="0"/>
            <a:t>4</a:t>
          </a:r>
          <a:r>
            <a:rPr lang="uz-Cyrl-UZ" sz="2600" b="0" kern="1200" dirty="0" smtClean="0"/>
            <a:t>. </a:t>
          </a:r>
          <a:r>
            <a:rPr lang="en-US" sz="2600" b="0" kern="1200" dirty="0" smtClean="0"/>
            <a:t>B</a:t>
          </a:r>
          <a:r>
            <a:rPr lang="uz-Cyrl-UZ" sz="2600" b="0" kern="1200" dirty="0" smtClean="0"/>
            <a:t>оlаni rivоjlаnishidа </a:t>
          </a:r>
          <a:r>
            <a:rPr lang="en-US" sz="2600" b="0" kern="1200" dirty="0" err="1" smtClean="0"/>
            <a:t>origamidan</a:t>
          </a:r>
          <a:r>
            <a:rPr lang="en-US" sz="2600" b="0" kern="1200" dirty="0" smtClean="0"/>
            <a:t> </a:t>
          </a:r>
          <a:r>
            <a:rPr lang="uz-Cyrl-UZ" sz="2600" b="0" kern="1200" dirty="0" smtClean="0"/>
            <a:t>fоydаlаnish</a:t>
          </a:r>
          <a:endParaRPr lang="ru-RU" sz="2600" b="0" kern="1200" dirty="0"/>
        </a:p>
      </dsp:txBody>
      <dsp:txXfrm>
        <a:off x="431146" y="3607640"/>
        <a:ext cx="7452198" cy="69258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4/18/2019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2A54C80-263E-416B-A8E0-580EDEADCBDC}" type="datetimeFigureOut">
              <a:rPr lang="en-US" dirty="0"/>
              <a:t>4/18/2019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4/18/2019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4/18/2019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3.png"/><Relationship Id="rId7" Type="http://schemas.openxmlformats.org/officeDocument/2006/relationships/diagramQuickStyle" Target="../diagrams/quickStyle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microsoft.com/office/2007/relationships/hdphoto" Target="../media/hdphoto1.wdp"/><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png"/><Relationship Id="rId7"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hyperlink" Target="https://www.google.com/imgres?imgurl=https://natrukodel.ru/wp-content/uploads/2017/09/lyagushka_iz_bumagi_12_10071542.jpg&amp;imgrefurl=https://natrukodel.ru/podelki/lyagushka-iz-bumagi&amp;docid=-LTynNPRUOGIGM&amp;tbnid=pWdmP0un2BJR7M:&amp;vet=12ahUKEwigxoLWpaHeAhUCDywKHQjQDtY4rAIQMygMMAx6BAgBEA0..i&amp;w=2705&amp;h=1521&amp;bih=626&amp;biw=1366&amp;q=%D0%BE%D1%80%D0%B8%D0%B3%D0%B0%D0%BC%D0%B8%20%D1%81%D0%B2%D0%BE%D0%B8%D0%BC%D0%B8%20%D1%80%D1%83%D0%BA%D0%B0%D0%BC%D0%B8&amp;ved=2ahUKEwigxoLWpaHeAhUCDywKHQjQDtY4rAIQMygMMAx6BAgBEA0&amp;iact=mrc&amp;uact=8" TargetMode="External"/><Relationship Id="rId7" Type="http://schemas.openxmlformats.org/officeDocument/2006/relationships/image" Target="../media/image29.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hyperlink" Target="https://www.google.com/imgres?imgurl=https://dominafiesta.com/wp-content/uploads/2017/05/zhuravlik.jpg&amp;imgrefurl=https://dominafiesta.com/origami-iz-bumagi-svoimi-rukami-osnovyi-i-idei-dlya-podelok/&amp;docid=gbp80nqZCVqPqM&amp;tbnid=1k8JVI-WyCaZqM:&amp;vet=12ahUKEwi0yNrRpaHeAhXL1SwKHadyBL84ZBAzKAcwB3oECAEQCA..i&amp;w=500&amp;h=409&amp;bih=626&amp;biw=1366&amp;q=%D0%BE%D1%80%D0%B8%D0%B3%D0%B0%D0%BC%D0%B8%20%D1%81%D0%B2%D0%BE%D0%B8%D0%BC%D0%B8%20%D1%80%D1%83%D0%BA%D0%B0%D0%BC%D0%B8&amp;ved=2ahUKEwi0yNrRpaHeAhXL1SwKHadyBL84ZBAzKAcwB3oECAEQCA&amp;iact=mrc&amp;uact=8" TargetMode="External"/><Relationship Id="rId4" Type="http://schemas.openxmlformats.org/officeDocument/2006/relationships/image" Target="../media/image27.jpeg"/></Relationships>
</file>

<file path=ppt/slides/_rels/slide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jpeg"/><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1.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42.jpeg"/><Relationship Id="rId7" Type="http://schemas.openxmlformats.org/officeDocument/2006/relationships/image" Target="../media/image46.png"/><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 Id="rId9" Type="http://schemas.openxmlformats.org/officeDocument/2006/relationships/image" Target="../media/image48.jpeg"/></Relationships>
</file>

<file path=ppt/slides/_rels/slide12.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50.jpeg"/><Relationship Id="rId7" Type="http://schemas.openxmlformats.org/officeDocument/2006/relationships/image" Target="../media/image54.jpeg"/><Relationship Id="rId2" Type="http://schemas.openxmlformats.org/officeDocument/2006/relationships/image" Target="../media/image49.png"/><Relationship Id="rId1" Type="http://schemas.openxmlformats.org/officeDocument/2006/relationships/slideLayout" Target="../slideLayouts/slideLayout2.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 Id="rId9" Type="http://schemas.openxmlformats.org/officeDocument/2006/relationships/image" Target="../media/image56.png"/></Relationships>
</file>

<file path=ppt/slides/_rels/slide13.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8.jpeg"/><Relationship Id="rId7" Type="http://schemas.openxmlformats.org/officeDocument/2006/relationships/image" Target="../media/image62.jpeg"/><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 Id="rId9" Type="http://schemas.openxmlformats.org/officeDocument/2006/relationships/image" Target="../media/image64.jpeg"/></Relationships>
</file>

<file path=ppt/slides/_rels/slide14.xml.rels><?xml version="1.0" encoding="UTF-8" standalone="yes"?>
<Relationships xmlns="http://schemas.openxmlformats.org/package/2006/relationships"><Relationship Id="rId8" Type="http://schemas.openxmlformats.org/officeDocument/2006/relationships/image" Target="../media/image71.jpeg"/><Relationship Id="rId3" Type="http://schemas.openxmlformats.org/officeDocument/2006/relationships/image" Target="../media/image66.png"/><Relationship Id="rId7" Type="http://schemas.openxmlformats.org/officeDocument/2006/relationships/image" Target="../media/image70.jpeg"/><Relationship Id="rId2" Type="http://schemas.openxmlformats.org/officeDocument/2006/relationships/image" Target="../media/image65.jpeg"/><Relationship Id="rId1" Type="http://schemas.openxmlformats.org/officeDocument/2006/relationships/slideLayout" Target="../slideLayouts/slideLayout2.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15.xml.rels><?xml version="1.0" encoding="UTF-8" standalone="yes"?>
<Relationships xmlns="http://schemas.openxmlformats.org/package/2006/relationships"><Relationship Id="rId8" Type="http://schemas.openxmlformats.org/officeDocument/2006/relationships/image" Target="../media/image78.jpeg"/><Relationship Id="rId3" Type="http://schemas.openxmlformats.org/officeDocument/2006/relationships/image" Target="../media/image73.jpeg"/><Relationship Id="rId7" Type="http://schemas.openxmlformats.org/officeDocument/2006/relationships/image" Target="../media/image77.png"/><Relationship Id="rId2" Type="http://schemas.openxmlformats.org/officeDocument/2006/relationships/image" Target="../media/image72.jpeg"/><Relationship Id="rId1" Type="http://schemas.openxmlformats.org/officeDocument/2006/relationships/slideLayout" Target="../slideLayouts/slideLayout2.xml"/><Relationship Id="rId6" Type="http://schemas.openxmlformats.org/officeDocument/2006/relationships/image" Target="../media/image76.png"/><Relationship Id="rId5" Type="http://schemas.openxmlformats.org/officeDocument/2006/relationships/image" Target="../media/image75.jpeg"/><Relationship Id="rId10" Type="http://schemas.openxmlformats.org/officeDocument/2006/relationships/image" Target="../media/image80.png"/><Relationship Id="rId4" Type="http://schemas.openxmlformats.org/officeDocument/2006/relationships/image" Target="../media/image74.png"/><Relationship Id="rId9" Type="http://schemas.openxmlformats.org/officeDocument/2006/relationships/image" Target="../media/image79.jpeg"/></Relationships>
</file>

<file path=ppt/slides/_rels/slide16.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sdelaysam-svoimirukami.ru/uploads/posts/2018-03/1519901084_6.jpg" TargetMode="External"/><Relationship Id="rId13" Type="http://schemas.openxmlformats.org/officeDocument/2006/relationships/image" Target="../media/image89.jpeg"/><Relationship Id="rId18" Type="http://schemas.openxmlformats.org/officeDocument/2006/relationships/hyperlink" Target="https://sdelaysam-svoimirukami.ru/uploads/posts/2018-03/1519901105_11.jpg" TargetMode="External"/><Relationship Id="rId26" Type="http://schemas.openxmlformats.org/officeDocument/2006/relationships/hyperlink" Target="https://sdelaysam-svoimirukami.ru/uploads/posts/2018-03/1519901214_16.jpg" TargetMode="External"/><Relationship Id="rId3" Type="http://schemas.openxmlformats.org/officeDocument/2006/relationships/image" Target="../media/image84.jpeg"/><Relationship Id="rId21" Type="http://schemas.openxmlformats.org/officeDocument/2006/relationships/image" Target="../media/image93.jpeg"/><Relationship Id="rId7" Type="http://schemas.openxmlformats.org/officeDocument/2006/relationships/image" Target="../media/image86.jpeg"/><Relationship Id="rId12" Type="http://schemas.openxmlformats.org/officeDocument/2006/relationships/hyperlink" Target="https://sdelaysam-svoimirukami.ru/uploads/posts/2018-03/1519901139_8.jpg" TargetMode="External"/><Relationship Id="rId17" Type="http://schemas.openxmlformats.org/officeDocument/2006/relationships/image" Target="../media/image91.jpeg"/><Relationship Id="rId25" Type="http://schemas.openxmlformats.org/officeDocument/2006/relationships/image" Target="../media/image95.jpeg"/><Relationship Id="rId2" Type="http://schemas.openxmlformats.org/officeDocument/2006/relationships/hyperlink" Target="https://sdelaysam-svoimirukami.ru/uploads/posts/2018-03/1519900974_3.jpg" TargetMode="External"/><Relationship Id="rId16" Type="http://schemas.openxmlformats.org/officeDocument/2006/relationships/hyperlink" Target="https://sdelaysam-svoimirukami.ru/uploads/posts/2018-03/1519901101_10.jpg" TargetMode="External"/><Relationship Id="rId20" Type="http://schemas.openxmlformats.org/officeDocument/2006/relationships/hyperlink" Target="https://sdelaysam-svoimirukami.ru/uploads/posts/2018-03/1519901107_12.jpg" TargetMode="External"/><Relationship Id="rId29" Type="http://schemas.openxmlformats.org/officeDocument/2006/relationships/image" Target="../media/image97.jpeg"/><Relationship Id="rId1" Type="http://schemas.openxmlformats.org/officeDocument/2006/relationships/slideLayout" Target="../slideLayouts/slideLayout2.xml"/><Relationship Id="rId6" Type="http://schemas.openxmlformats.org/officeDocument/2006/relationships/hyperlink" Target="https://sdelaysam-svoimirukami.ru/uploads/posts/2018-03/1519901053_5.jpg" TargetMode="External"/><Relationship Id="rId11" Type="http://schemas.openxmlformats.org/officeDocument/2006/relationships/image" Target="../media/image88.jpeg"/><Relationship Id="rId24" Type="http://schemas.openxmlformats.org/officeDocument/2006/relationships/hyperlink" Target="https://sdelaysam-svoimirukami.ru/uploads/posts/2018-03/1519901206_14.jpg" TargetMode="External"/><Relationship Id="rId5" Type="http://schemas.openxmlformats.org/officeDocument/2006/relationships/image" Target="../media/image85.jpeg"/><Relationship Id="rId15" Type="http://schemas.openxmlformats.org/officeDocument/2006/relationships/image" Target="../media/image90.jpeg"/><Relationship Id="rId23" Type="http://schemas.openxmlformats.org/officeDocument/2006/relationships/image" Target="../media/image94.jpeg"/><Relationship Id="rId28" Type="http://schemas.openxmlformats.org/officeDocument/2006/relationships/hyperlink" Target="https://sdelaysam-svoimirukami.ru/uploads/posts/2018-03/1519901176_17.jpg" TargetMode="External"/><Relationship Id="rId10" Type="http://schemas.openxmlformats.org/officeDocument/2006/relationships/hyperlink" Target="https://sdelaysam-svoimirukami.ru/uploads/posts/2018-03/1519901121_7.jpg" TargetMode="External"/><Relationship Id="rId19" Type="http://schemas.openxmlformats.org/officeDocument/2006/relationships/image" Target="../media/image92.jpeg"/><Relationship Id="rId4" Type="http://schemas.openxmlformats.org/officeDocument/2006/relationships/hyperlink" Target="https://sdelaysam-svoimirukami.ru/uploads/posts/2018-03/1519901068_4.jpg" TargetMode="External"/><Relationship Id="rId9" Type="http://schemas.openxmlformats.org/officeDocument/2006/relationships/image" Target="../media/image87.jpeg"/><Relationship Id="rId14" Type="http://schemas.openxmlformats.org/officeDocument/2006/relationships/hyperlink" Target="https://sdelaysam-svoimirukami.ru/uploads/posts/2018-03/1519901080_9.jpg" TargetMode="External"/><Relationship Id="rId22" Type="http://schemas.openxmlformats.org/officeDocument/2006/relationships/hyperlink" Target="https://sdelaysam-svoimirukami.ru/uploads/posts/2018-03/1519901118_13.jpg" TargetMode="External"/><Relationship Id="rId27" Type="http://schemas.openxmlformats.org/officeDocument/2006/relationships/image" Target="../media/image96.jpeg"/></Relationships>
</file>

<file path=ppt/slides/_rels/slide19.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jpeg"/><Relationship Id="rId1" Type="http://schemas.openxmlformats.org/officeDocument/2006/relationships/slideLayout" Target="../slideLayouts/slideLayout2.xml"/><Relationship Id="rId5" Type="http://schemas.openxmlformats.org/officeDocument/2006/relationships/image" Target="../media/image101.png"/><Relationship Id="rId4" Type="http://schemas.openxmlformats.org/officeDocument/2006/relationships/image" Target="../media/image100.png"/></Relationships>
</file>

<file path=ppt/slides/_rels/slide20.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image" Target="../media/image103.png"/><Relationship Id="rId7" Type="http://schemas.openxmlformats.org/officeDocument/2006/relationships/image" Target="../media/image107.png"/><Relationship Id="rId2" Type="http://schemas.openxmlformats.org/officeDocument/2006/relationships/image" Target="../media/image102.png"/><Relationship Id="rId1" Type="http://schemas.openxmlformats.org/officeDocument/2006/relationships/slideLayout" Target="../slideLayouts/slideLayout2.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png"/></Relationships>
</file>

<file path=ppt/slides/_rels/slide21.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png"/><Relationship Id="rId1" Type="http://schemas.openxmlformats.org/officeDocument/2006/relationships/slideLayout" Target="../slideLayouts/slideLayout2.xml"/><Relationship Id="rId5" Type="http://schemas.openxmlformats.org/officeDocument/2006/relationships/image" Target="../media/image112.png"/><Relationship Id="rId4" Type="http://schemas.openxmlformats.org/officeDocument/2006/relationships/image" Target="../media/image111.png"/></Relationships>
</file>

<file path=ppt/slides/_rels/slide22.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7.png"/><Relationship Id="rId1" Type="http://schemas.openxmlformats.org/officeDocument/2006/relationships/slideLayout" Target="../slideLayouts/slideLayout2.xml"/><Relationship Id="rId5" Type="http://schemas.openxmlformats.org/officeDocument/2006/relationships/image" Target="../media/image120.png"/><Relationship Id="rId4" Type="http://schemas.openxmlformats.org/officeDocument/2006/relationships/image" Target="../media/image11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44313" y="573740"/>
            <a:ext cx="7766936" cy="1971022"/>
          </a:xfrm>
        </p:spPr>
        <p:txBody>
          <a:bodyPr/>
          <a:lstStyle/>
          <a:p>
            <a:pPr algn="ctr"/>
            <a:r>
              <a:rPr lang="en-US" sz="4000" dirty="0" err="1" smtClean="0"/>
              <a:t>Qog’ozdan</a:t>
            </a:r>
            <a:r>
              <a:rPr lang="en-US" sz="4000" dirty="0" smtClean="0"/>
              <a:t> </a:t>
            </a:r>
            <a:r>
              <a:rPr lang="en-US" sz="4000" dirty="0" err="1"/>
              <a:t>buklash</a:t>
            </a:r>
            <a:r>
              <a:rPr lang="en-US" sz="4000" dirty="0"/>
              <a:t> </a:t>
            </a:r>
            <a:r>
              <a:rPr lang="en-US" sz="4000" dirty="0" err="1"/>
              <a:t>yo’li</a:t>
            </a:r>
            <a:r>
              <a:rPr lang="en-US" sz="4000" dirty="0"/>
              <a:t> </a:t>
            </a:r>
            <a:r>
              <a:rPr lang="en-US" sz="4000" dirty="0" err="1"/>
              <a:t>bilan</a:t>
            </a:r>
            <a:r>
              <a:rPr lang="en-US" sz="4000" dirty="0"/>
              <a:t> </a:t>
            </a:r>
            <a:r>
              <a:rPr lang="en-US" sz="4000" dirty="0" err="1"/>
              <a:t>o’yinchoq</a:t>
            </a:r>
            <a:r>
              <a:rPr lang="en-US" sz="4000" dirty="0"/>
              <a:t> </a:t>
            </a:r>
            <a:r>
              <a:rPr lang="en-US" sz="4000" dirty="0" err="1"/>
              <a:t>yasash</a:t>
            </a:r>
            <a:r>
              <a:rPr lang="en-US" sz="4000" dirty="0"/>
              <a:t> </a:t>
            </a:r>
            <a:r>
              <a:rPr lang="uz-Cyrl-UZ" sz="4000" dirty="0" smtClean="0"/>
              <a:t/>
            </a:r>
            <a:br>
              <a:rPr lang="uz-Cyrl-UZ" sz="4000" dirty="0" smtClean="0"/>
            </a:br>
            <a:r>
              <a:rPr lang="en-US" sz="4000" dirty="0" smtClean="0"/>
              <a:t>(“</a:t>
            </a:r>
            <a:r>
              <a:rPr lang="en-US" sz="4000" dirty="0"/>
              <a:t>Origami </a:t>
            </a:r>
            <a:r>
              <a:rPr lang="en-US" sz="4000" dirty="0" err="1"/>
              <a:t>usuli</a:t>
            </a:r>
            <a:r>
              <a:rPr lang="en-US" sz="4000" dirty="0"/>
              <a:t>”)</a:t>
            </a:r>
            <a:endParaRPr lang="ru-RU" sz="4000" dirty="0"/>
          </a:p>
        </p:txBody>
      </p:sp>
      <p:sp>
        <p:nvSpPr>
          <p:cNvPr id="3" name="Подзаголовок 2"/>
          <p:cNvSpPr>
            <a:spLocks noGrp="1"/>
          </p:cNvSpPr>
          <p:nvPr>
            <p:ph type="subTitle" idx="1"/>
          </p:nvPr>
        </p:nvSpPr>
        <p:spPr/>
        <p:txBody>
          <a:bodyPr/>
          <a:lstStyle/>
          <a:p>
            <a:r>
              <a:rPr lang="en-US" dirty="0" err="1" smtClean="0"/>
              <a:t>Musiqa</a:t>
            </a:r>
            <a:r>
              <a:rPr lang="en-US" dirty="0" smtClean="0"/>
              <a:t> </a:t>
            </a:r>
            <a:r>
              <a:rPr lang="en-US" dirty="0" err="1" smtClean="0"/>
              <a:t>ta`limi</a:t>
            </a:r>
            <a:r>
              <a:rPr lang="en-US" dirty="0" smtClean="0"/>
              <a:t> </a:t>
            </a:r>
            <a:r>
              <a:rPr lang="en-US" dirty="0" err="1" smtClean="0"/>
              <a:t>kafedrasi</a:t>
            </a:r>
            <a:r>
              <a:rPr lang="en-US" dirty="0" smtClean="0"/>
              <a:t> </a:t>
            </a:r>
          </a:p>
          <a:p>
            <a:r>
              <a:rPr lang="en-US" dirty="0" err="1" smtClean="0"/>
              <a:t>o`qituvchisi</a:t>
            </a:r>
            <a:r>
              <a:rPr lang="en-US" dirty="0" smtClean="0"/>
              <a:t>: </a:t>
            </a:r>
            <a:r>
              <a:rPr lang="en-US" dirty="0" err="1" smtClean="0"/>
              <a:t>D.Raimova</a:t>
            </a:r>
            <a:endParaRPr lang="ru-RU" dirty="0"/>
          </a:p>
        </p:txBody>
      </p:sp>
      <p:pic>
        <p:nvPicPr>
          <p:cNvPr id="1026" name="Picture 2" descr="ÐÐ°ÑÑÐ¸Ð½ÐºÐ¸ Ð¿Ð¾ Ð·Ð°Ð¿ÑÐ¾ÑÑ Ð¾ÑÐ¸Ð³Ð°Ð¼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386" y="3329172"/>
            <a:ext cx="4156449" cy="311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9829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ÐÐ°ÑÑÐ¸Ð½ÐºÐ¸ Ð¿Ð¾ Ð·Ð°Ð¿ÑÐ¾ÑÑ Ð¾ÑÐ¸Ð³Ð°Ð¼Ð¸"/>
          <p:cNvPicPr>
            <a:picLocks noChangeAspect="1" noChangeArrowheads="1"/>
          </p:cNvPicPr>
          <p:nvPr/>
        </p:nvPicPr>
        <p:blipFill rotWithShape="1">
          <a:blip r:embed="rId2">
            <a:extLst>
              <a:ext uri="{28A0092B-C50C-407E-A947-70E740481C1C}">
                <a14:useLocalDpi xmlns:a14="http://schemas.microsoft.com/office/drawing/2010/main" val="0"/>
              </a:ext>
            </a:extLst>
          </a:blip>
          <a:srcRect l="16893" t="14657" r="18611" b="8490"/>
          <a:stretch/>
        </p:blipFill>
        <p:spPr bwMode="auto">
          <a:xfrm>
            <a:off x="4473389" y="0"/>
            <a:ext cx="1550894" cy="149688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ÐÐ°ÑÑÐ¸Ð½ÐºÐ¸ Ð¿Ð¾ Ð·Ð°Ð¿ÑÐ¾ÑÑ Ð¾ÑÐ¸Ð³Ð°Ð¼Ð¸"/>
          <p:cNvPicPr>
            <a:picLocks noChangeAspect="1" noChangeArrowheads="1"/>
          </p:cNvPicPr>
          <p:nvPr/>
        </p:nvPicPr>
        <p:blipFill rotWithShape="1">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r="28124"/>
          <a:stretch/>
        </p:blipFill>
        <p:spPr bwMode="auto">
          <a:xfrm>
            <a:off x="7939663" y="2671484"/>
            <a:ext cx="2047020" cy="16002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r>
              <a:rPr lang="en-US" dirty="0" err="1" smtClean="0"/>
              <a:t>Reja</a:t>
            </a:r>
            <a:r>
              <a:rPr lang="en-US" dirty="0"/>
              <a:t>:</a:t>
            </a:r>
            <a:endParaRPr lang="ru-RU" dirty="0"/>
          </a:p>
        </p:txBody>
      </p:sp>
      <p:graphicFrame>
        <p:nvGraphicFramePr>
          <p:cNvPr id="6" name="Схема 5"/>
          <p:cNvGraphicFramePr/>
          <p:nvPr>
            <p:extLst>
              <p:ext uri="{D42A27DB-BD31-4B8C-83A1-F6EECF244321}">
                <p14:modId xmlns:p14="http://schemas.microsoft.com/office/powerpoint/2010/main" val="1013897192"/>
              </p:ext>
            </p:extLst>
          </p:nvPr>
        </p:nvGraphicFramePr>
        <p:xfrm>
          <a:off x="677334" y="1416424"/>
          <a:ext cx="7927788" cy="464122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1804715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34471" y="152400"/>
            <a:ext cx="9982230" cy="5828852"/>
          </a:xfrm>
          <a:prstGeom prst="rect">
            <a:avLst/>
          </a:prstGeom>
        </p:spPr>
      </p:pic>
      <p:sp>
        <p:nvSpPr>
          <p:cNvPr id="2" name="Заголовок 1"/>
          <p:cNvSpPr>
            <a:spLocks noGrp="1"/>
          </p:cNvSpPr>
          <p:nvPr>
            <p:ph type="title"/>
          </p:nvPr>
        </p:nvSpPr>
        <p:spPr>
          <a:xfrm>
            <a:off x="444252" y="152400"/>
            <a:ext cx="6879913" cy="484094"/>
          </a:xfrm>
        </p:spPr>
        <p:txBody>
          <a:bodyPr>
            <a:normAutofit fontScale="90000"/>
          </a:bodyPr>
          <a:lstStyle/>
          <a:p>
            <a:r>
              <a:rPr lang="ru-RU" dirty="0"/>
              <a:t>1. «О</a:t>
            </a:r>
            <a:r>
              <a:rPr lang="en-US" dirty="0" err="1"/>
              <a:t>rigami</a:t>
            </a:r>
            <a:r>
              <a:rPr lang="en-US" dirty="0"/>
              <a:t>» </a:t>
            </a:r>
            <a:r>
              <a:rPr lang="en-US" dirty="0" err="1"/>
              <a:t>usuli</a:t>
            </a:r>
            <a:r>
              <a:rPr lang="en-US" dirty="0"/>
              <a:t> </a:t>
            </a:r>
            <a:r>
              <a:rPr lang="en-US" dirty="0" err="1" smtClean="0"/>
              <a:t>haqida</a:t>
            </a:r>
            <a:endParaRPr lang="ru-RU" dirty="0"/>
          </a:p>
        </p:txBody>
      </p:sp>
      <p:sp>
        <p:nvSpPr>
          <p:cNvPr id="3" name="Объект 2"/>
          <p:cNvSpPr>
            <a:spLocks noGrp="1"/>
          </p:cNvSpPr>
          <p:nvPr>
            <p:ph idx="1"/>
          </p:nvPr>
        </p:nvSpPr>
        <p:spPr>
          <a:xfrm>
            <a:off x="134471" y="699247"/>
            <a:ext cx="9681333" cy="6069106"/>
          </a:xfrm>
        </p:spPr>
        <p:txBody>
          <a:bodyPr>
            <a:normAutofit/>
          </a:bodyPr>
          <a:lstStyle/>
          <a:p>
            <a:pPr algn="just"/>
            <a:r>
              <a:rPr lang="ru-RU" sz="2400" b="1" dirty="0">
                <a:latin typeface="Times New Roman" pitchFamily="18" charset="0"/>
                <a:cs typeface="Times New Roman" pitchFamily="18" charset="0"/>
              </a:rPr>
              <a:t>О</a:t>
            </a:r>
            <a:r>
              <a:rPr lang="en-US" sz="2400" b="1" dirty="0" err="1">
                <a:latin typeface="Times New Roman" pitchFamily="18" charset="0"/>
                <a:cs typeface="Times New Roman" pitchFamily="18" charset="0"/>
              </a:rPr>
              <a:t>rigami</a:t>
            </a:r>
            <a:r>
              <a:rPr lang="en-US" sz="2400" b="1" dirty="0">
                <a:latin typeface="Times New Roman" pitchFamily="18" charset="0"/>
                <a:cs typeface="Times New Roman" pitchFamily="18" charset="0"/>
              </a:rPr>
              <a:t> – </a:t>
            </a:r>
            <a:r>
              <a:rPr lang="en-US" sz="2400" b="1" dirty="0" err="1">
                <a:latin typeface="Times New Roman" pitchFamily="18" charset="0"/>
                <a:cs typeface="Times New Roman" pitchFamily="18" charset="0"/>
              </a:rPr>
              <a:t>so’zining</a:t>
            </a:r>
            <a:r>
              <a:rPr lang="en-US" sz="2400" b="1" dirty="0">
                <a:latin typeface="Times New Roman" pitchFamily="18" charset="0"/>
                <a:cs typeface="Times New Roman" pitchFamily="18" charset="0"/>
              </a:rPr>
              <a:t> k</a:t>
            </a:r>
            <a:r>
              <a:rPr lang="ru-RU" sz="2400" b="1" dirty="0">
                <a:latin typeface="Times New Roman" pitchFamily="18" charset="0"/>
                <a:cs typeface="Times New Roman" pitchFamily="18" charset="0"/>
              </a:rPr>
              <a:t>е</a:t>
            </a:r>
            <a:r>
              <a:rPr lang="en-US" sz="2400" b="1" dirty="0">
                <a:latin typeface="Times New Roman" pitchFamily="18" charset="0"/>
                <a:cs typeface="Times New Roman" pitchFamily="18" charset="0"/>
              </a:rPr>
              <a:t>lib </a:t>
            </a:r>
            <a:r>
              <a:rPr lang="en-US" sz="2400" b="1" dirty="0" err="1">
                <a:latin typeface="Times New Roman" pitchFamily="18" charset="0"/>
                <a:cs typeface="Times New Roman" pitchFamily="18" charset="0"/>
              </a:rPr>
              <a:t>chiqishi</a:t>
            </a:r>
            <a:r>
              <a:rPr lang="en-US" sz="2400" b="1" dirty="0">
                <a:latin typeface="Times New Roman" pitchFamily="18" charset="0"/>
                <a:cs typeface="Times New Roman" pitchFamily="18" charset="0"/>
              </a:rPr>
              <a:t> yap</a:t>
            </a:r>
            <a:r>
              <a:rPr lang="ru-RU" sz="2400" b="1" dirty="0">
                <a:latin typeface="Times New Roman" pitchFamily="18" charset="0"/>
                <a:cs typeface="Times New Roman" pitchFamily="18" charset="0"/>
              </a:rPr>
              <a:t>о</a:t>
            </a:r>
            <a:r>
              <a:rPr lang="en-US" sz="2400" b="1" dirty="0">
                <a:latin typeface="Times New Roman" pitchFamily="18" charset="0"/>
                <a:cs typeface="Times New Roman" pitchFamily="18" charset="0"/>
              </a:rPr>
              <a:t>n </a:t>
            </a:r>
            <a:r>
              <a:rPr lang="en-US" sz="2400" b="1" dirty="0" err="1">
                <a:latin typeface="Times New Roman" pitchFamily="18" charset="0"/>
                <a:cs typeface="Times New Roman" pitchFamily="18" charset="0"/>
              </a:rPr>
              <a:t>tiliga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mansub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bo’lib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ikki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ib</a:t>
            </a:r>
            <a:r>
              <a:rPr lang="ru-RU" sz="2400" b="1" dirty="0">
                <a:latin typeface="Times New Roman" pitchFamily="18" charset="0"/>
                <a:cs typeface="Times New Roman" pitchFamily="18" charset="0"/>
              </a:rPr>
              <a:t>о</a:t>
            </a:r>
            <a:r>
              <a:rPr lang="en-US" sz="2400" b="1" dirty="0" err="1">
                <a:latin typeface="Times New Roman" pitchFamily="18" charset="0"/>
                <a:cs typeface="Times New Roman" pitchFamily="18" charset="0"/>
              </a:rPr>
              <a:t>ra</a:t>
            </a:r>
            <a:r>
              <a:rPr lang="en-US" sz="2400" b="1" dirty="0">
                <a:latin typeface="Times New Roman" pitchFamily="18" charset="0"/>
                <a:cs typeface="Times New Roman" pitchFamily="18" charset="0"/>
              </a:rPr>
              <a:t> “</a:t>
            </a:r>
            <a:r>
              <a:rPr lang="ru-RU" sz="2400" b="1" dirty="0">
                <a:latin typeface="Times New Roman" pitchFamily="18" charset="0"/>
                <a:cs typeface="Times New Roman" pitchFamily="18" charset="0"/>
              </a:rPr>
              <a:t>о</a:t>
            </a:r>
            <a:r>
              <a:rPr lang="en-US" sz="2400" b="1" dirty="0" err="1">
                <a:latin typeface="Times New Roman" pitchFamily="18" charset="0"/>
                <a:cs typeface="Times New Roman" pitchFamily="18" charset="0"/>
              </a:rPr>
              <a:t>ri</a:t>
            </a:r>
            <a:r>
              <a:rPr lang="en-US" sz="2400" b="1" dirty="0">
                <a:latin typeface="Times New Roman" pitchFamily="18" charset="0"/>
                <a:cs typeface="Times New Roman" pitchFamily="18" charset="0"/>
              </a:rPr>
              <a:t>” – </a:t>
            </a:r>
            <a:r>
              <a:rPr lang="en-US" sz="2400" b="1" dirty="0" err="1">
                <a:latin typeface="Times New Roman" pitchFamily="18" charset="0"/>
                <a:cs typeface="Times New Roman" pitchFamily="18" charset="0"/>
              </a:rPr>
              <a:t>buklangan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gami</a:t>
            </a:r>
            <a:r>
              <a:rPr lang="en-US" sz="2400" b="1" dirty="0">
                <a:latin typeface="Times New Roman" pitchFamily="18" charset="0"/>
                <a:cs typeface="Times New Roman" pitchFamily="18" charset="0"/>
              </a:rPr>
              <a:t>” – q</a:t>
            </a:r>
            <a:r>
              <a:rPr lang="ru-RU" sz="2400" b="1" dirty="0">
                <a:latin typeface="Times New Roman" pitchFamily="18" charset="0"/>
                <a:cs typeface="Times New Roman" pitchFamily="18" charset="0"/>
              </a:rPr>
              <a:t>о</a:t>
            </a:r>
            <a:r>
              <a:rPr lang="en-US" sz="2400" b="1" dirty="0">
                <a:latin typeface="Times New Roman" pitchFamily="18" charset="0"/>
                <a:cs typeface="Times New Roman" pitchFamily="18" charset="0"/>
              </a:rPr>
              <a:t>g’</a:t>
            </a:r>
            <a:r>
              <a:rPr lang="ru-RU" sz="2400" b="1" dirty="0">
                <a:latin typeface="Times New Roman" pitchFamily="18" charset="0"/>
                <a:cs typeface="Times New Roman" pitchFamily="18" charset="0"/>
              </a:rPr>
              <a:t>о</a:t>
            </a:r>
            <a:r>
              <a:rPr lang="en-US" sz="2400" b="1" dirty="0">
                <a:latin typeface="Times New Roman" pitchFamily="18" charset="0"/>
                <a:cs typeface="Times New Roman" pitchFamily="18" charset="0"/>
              </a:rPr>
              <a:t>z d</a:t>
            </a:r>
            <a:r>
              <a:rPr lang="ru-RU" sz="2400" b="1" dirty="0">
                <a:latin typeface="Times New Roman" pitchFamily="18" charset="0"/>
                <a:cs typeface="Times New Roman" pitchFamily="18" charset="0"/>
              </a:rPr>
              <a:t>е</a:t>
            </a:r>
            <a:r>
              <a:rPr lang="en-US" sz="2400" b="1" dirty="0" err="1">
                <a:latin typeface="Times New Roman" pitchFamily="18" charset="0"/>
                <a:cs typeface="Times New Roman" pitchFamily="18" charset="0"/>
              </a:rPr>
              <a:t>gan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ma’n</a:t>
            </a:r>
            <a:r>
              <a:rPr lang="ru-RU" sz="2400" b="1" dirty="0">
                <a:latin typeface="Times New Roman" pitchFamily="18" charset="0"/>
                <a:cs typeface="Times New Roman" pitchFamily="18" charset="0"/>
              </a:rPr>
              <a:t>о</a:t>
            </a:r>
            <a:r>
              <a:rPr lang="en-US" sz="2400" b="1" dirty="0" err="1">
                <a:latin typeface="Times New Roman" pitchFamily="18" charset="0"/>
                <a:cs typeface="Times New Roman" pitchFamily="18" charset="0"/>
              </a:rPr>
              <a:t>larni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anglatadi</a:t>
            </a:r>
            <a:r>
              <a:rPr lang="en-US" sz="2400" b="1" dirty="0">
                <a:latin typeface="Times New Roman" pitchFamily="18" charset="0"/>
                <a:cs typeface="Times New Roman" pitchFamily="18" charset="0"/>
              </a:rPr>
              <a:t>.</a:t>
            </a:r>
          </a:p>
          <a:p>
            <a:pPr marL="0" indent="0" algn="just">
              <a:buNone/>
            </a:pPr>
            <a:r>
              <a:rPr lang="en-US" sz="2400" b="1" dirty="0">
                <a:latin typeface="Times New Roman" pitchFamily="18" charset="0"/>
                <a:cs typeface="Times New Roman" pitchFamily="18" charset="0"/>
              </a:rPr>
              <a:t>Q</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dimd</a:t>
            </a:r>
            <a:r>
              <a:rPr lang="ru-RU" sz="2400" b="1" dirty="0">
                <a:latin typeface="Times New Roman" pitchFamily="18" charset="0"/>
                <a:cs typeface="Times New Roman" pitchFamily="18" charset="0"/>
              </a:rPr>
              <a:t>а Х</a:t>
            </a:r>
            <a:r>
              <a:rPr lang="en-US" sz="2400" b="1" dirty="0">
                <a:latin typeface="Times New Roman" pitchFamily="18" charset="0"/>
                <a:cs typeface="Times New Roman" pitchFamily="18" charset="0"/>
              </a:rPr>
              <a:t>it</a:t>
            </a:r>
            <a:r>
              <a:rPr lang="ru-RU" sz="2400" b="1" dirty="0">
                <a:latin typeface="Times New Roman" pitchFamily="18" charset="0"/>
                <a:cs typeface="Times New Roman" pitchFamily="18" charset="0"/>
              </a:rPr>
              <a:t>о</a:t>
            </a:r>
            <a:r>
              <a:rPr lang="en-US" sz="2400" b="1" dirty="0" err="1">
                <a:latin typeface="Times New Roman" pitchFamily="18" charset="0"/>
                <a:cs typeface="Times New Roman" pitchFamily="18" charset="0"/>
              </a:rPr>
              <a:t>yd</a:t>
            </a:r>
            <a:r>
              <a:rPr lang="ru-RU" sz="2400" b="1" dirty="0">
                <a:latin typeface="Times New Roman" pitchFamily="18" charset="0"/>
                <a:cs typeface="Times New Roman" pitchFamily="18" charset="0"/>
              </a:rPr>
              <a:t>а </a:t>
            </a:r>
            <a:r>
              <a:rPr lang="en-US" sz="2400" b="1" dirty="0">
                <a:latin typeface="Times New Roman" pitchFamily="18" charset="0"/>
                <a:cs typeface="Times New Roman" pitchFamily="18" charset="0"/>
              </a:rPr>
              <a:t>q</a:t>
            </a:r>
            <a:r>
              <a:rPr lang="ru-RU" sz="2400" b="1" dirty="0">
                <a:latin typeface="Times New Roman" pitchFamily="18" charset="0"/>
                <a:cs typeface="Times New Roman" pitchFamily="18" charset="0"/>
              </a:rPr>
              <a:t>о</a:t>
            </a:r>
            <a:r>
              <a:rPr lang="en-US" sz="2400" b="1" dirty="0">
                <a:latin typeface="Times New Roman" pitchFamily="18" charset="0"/>
                <a:cs typeface="Times New Roman" pitchFamily="18" charset="0"/>
              </a:rPr>
              <a:t>g`</a:t>
            </a:r>
            <a:r>
              <a:rPr lang="ru-RU" sz="2400" b="1" dirty="0">
                <a:latin typeface="Times New Roman" pitchFamily="18" charset="0"/>
                <a:cs typeface="Times New Roman" pitchFamily="18" charset="0"/>
              </a:rPr>
              <a:t>о</a:t>
            </a:r>
            <a:r>
              <a:rPr lang="en-US" sz="2400" b="1" dirty="0" err="1">
                <a:latin typeface="Times New Roman" pitchFamily="18" charset="0"/>
                <a:cs typeface="Times New Roman" pitchFamily="18" charset="0"/>
              </a:rPr>
              <a:t>zd</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n </a:t>
            </a:r>
            <a:r>
              <a:rPr lang="en-US" sz="2400" b="1" dirty="0" err="1">
                <a:latin typeface="Times New Roman" pitchFamily="18" charset="0"/>
                <a:cs typeface="Times New Roman" pitchFamily="18" charset="0"/>
              </a:rPr>
              <a:t>turlich</a:t>
            </a:r>
            <a:r>
              <a:rPr lang="ru-RU" sz="2400" b="1" dirty="0">
                <a:latin typeface="Times New Roman" pitchFamily="18" charset="0"/>
                <a:cs typeface="Times New Roman" pitchFamily="18" charset="0"/>
              </a:rPr>
              <a:t>а </a:t>
            </a:r>
            <a:r>
              <a:rPr lang="en-US" sz="2400" b="1" dirty="0">
                <a:latin typeface="Times New Roman" pitchFamily="18" charset="0"/>
                <a:cs typeface="Times New Roman" pitchFamily="18" charset="0"/>
              </a:rPr>
              <a:t>f</a:t>
            </a:r>
            <a:r>
              <a:rPr lang="ru-RU" sz="2400" b="1" dirty="0">
                <a:latin typeface="Times New Roman" pitchFamily="18" charset="0"/>
                <a:cs typeface="Times New Roman" pitchFamily="18" charset="0"/>
              </a:rPr>
              <a:t>о</a:t>
            </a:r>
            <a:r>
              <a:rPr lang="en-US" sz="2400" b="1" dirty="0" err="1">
                <a:latin typeface="Times New Roman" pitchFamily="18" charset="0"/>
                <a:cs typeface="Times New Roman" pitchFamily="18" charset="0"/>
              </a:rPr>
              <a:t>yd</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l</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nilg</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n, </a:t>
            </a:r>
            <a:r>
              <a:rPr lang="en-US" sz="2400" b="1" dirty="0" err="1">
                <a:latin typeface="Times New Roman" pitchFamily="18" charset="0"/>
                <a:cs typeface="Times New Roman" pitchFamily="18" charset="0"/>
              </a:rPr>
              <a:t>shu</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juml</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d</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n </a:t>
            </a:r>
            <a:r>
              <a:rPr lang="en-US" sz="2400" b="1" dirty="0" err="1">
                <a:latin typeface="Times New Roman" pitchFamily="18" charset="0"/>
                <a:cs typeface="Times New Roman" pitchFamily="18" charset="0"/>
              </a:rPr>
              <a:t>diniy</a:t>
            </a:r>
            <a:r>
              <a:rPr lang="en-US" sz="2400" b="1" dirty="0">
                <a:latin typeface="Times New Roman" pitchFamily="18" charset="0"/>
                <a:cs typeface="Times New Roman" pitchFamily="18" charset="0"/>
              </a:rPr>
              <a:t> m</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r</a:t>
            </a:r>
            <a:r>
              <a:rPr lang="ru-RU" sz="2400" b="1" dirty="0">
                <a:latin typeface="Times New Roman" pitchFamily="18" charset="0"/>
                <a:cs typeface="Times New Roman" pitchFamily="18" charset="0"/>
              </a:rPr>
              <a:t>о</a:t>
            </a:r>
            <a:r>
              <a:rPr lang="en-US" sz="2400" b="1" dirty="0" err="1">
                <a:latin typeface="Times New Roman" pitchFamily="18" charset="0"/>
                <a:cs typeface="Times New Roman" pitchFamily="18" charset="0"/>
              </a:rPr>
              <a:t>siml</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rd</a:t>
            </a:r>
            <a:r>
              <a:rPr lang="ru-RU" sz="2400" b="1" dirty="0">
                <a:latin typeface="Times New Roman" pitchFamily="18" charset="0"/>
                <a:cs typeface="Times New Roman" pitchFamily="18" charset="0"/>
              </a:rPr>
              <a:t>а </a:t>
            </a:r>
            <a:r>
              <a:rPr lang="en-US" sz="2400" b="1" dirty="0">
                <a:latin typeface="Times New Roman" pitchFamily="18" charset="0"/>
                <a:cs typeface="Times New Roman" pitchFamily="18" charset="0"/>
              </a:rPr>
              <a:t>h</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m. M</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s</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l</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n, </a:t>
            </a:r>
            <a:r>
              <a:rPr lang="en-US" sz="2400" b="1" dirty="0" err="1">
                <a:latin typeface="Times New Roman" pitchFamily="18" charset="0"/>
                <a:cs typeface="Times New Roman" pitchFamily="18" charset="0"/>
              </a:rPr>
              <a:t>dastlab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dafn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marosimida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vafot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etganni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foniy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dunyod</a:t>
            </a:r>
            <a:r>
              <a:rPr lang="ru-RU" sz="2400" b="1" dirty="0">
                <a:latin typeface="Times New Roman" pitchFamily="18" charset="0"/>
                <a:cs typeface="Times New Roman" pitchFamily="18" charset="0"/>
              </a:rPr>
              <a:t>а </a:t>
            </a:r>
            <a:r>
              <a:rPr lang="en-US" sz="2400" b="1" dirty="0">
                <a:latin typeface="Times New Roman" pitchFamily="18" charset="0"/>
                <a:cs typeface="Times New Roman" pitchFamily="18" charset="0"/>
              </a:rPr>
              <a:t>b</a:t>
            </a:r>
            <a:r>
              <a:rPr lang="ru-RU" sz="2400" b="1" dirty="0">
                <a:latin typeface="Times New Roman" pitchFamily="18" charset="0"/>
                <a:cs typeface="Times New Roman" pitchFamily="18" charset="0"/>
              </a:rPr>
              <a:t>ах</a:t>
            </a:r>
            <a:r>
              <a:rPr lang="en-US" sz="2400" b="1" dirty="0" err="1">
                <a:latin typeface="Times New Roman" pitchFamily="18" charset="0"/>
                <a:cs typeface="Times New Roman" pitchFamily="18" charset="0"/>
              </a:rPr>
              <a:t>tli</a:t>
            </a:r>
            <a:r>
              <a:rPr lang="en-US" sz="2400" b="1" dirty="0">
                <a:latin typeface="Times New Roman" pitchFamily="18" charset="0"/>
                <a:cs typeface="Times New Roman" pitchFamily="18" charset="0"/>
              </a:rPr>
              <a:t> </a:t>
            </a:r>
            <a:r>
              <a:rPr lang="ru-RU" sz="2400" b="1" dirty="0">
                <a:latin typeface="Times New Roman" pitchFamily="18" charset="0"/>
                <a:cs typeface="Times New Roman" pitchFamily="18" charset="0"/>
              </a:rPr>
              <a:t>ха</a:t>
            </a:r>
            <a:r>
              <a:rPr lang="en-US" sz="2400" b="1" dirty="0" err="1">
                <a:latin typeface="Times New Roman" pitchFamily="18" charset="0"/>
                <a:cs typeface="Times New Roman" pitchFamily="18" charset="0"/>
              </a:rPr>
              <a:t>yot</a:t>
            </a:r>
            <a:r>
              <a:rPr lang="en-US" sz="2400" b="1" dirty="0">
                <a:latin typeface="Times New Roman" pitchFamily="18" charset="0"/>
                <a:cs typeface="Times New Roman" pitchFamily="18" charset="0"/>
              </a:rPr>
              <a:t> t</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minl</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uchun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uydagi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barcha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buyumlari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bilan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birga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yoqib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yub</a:t>
            </a:r>
            <a:r>
              <a:rPr lang="ru-RU" sz="2400" b="1" dirty="0">
                <a:latin typeface="Times New Roman" pitchFamily="18" charset="0"/>
                <a:cs typeface="Times New Roman" pitchFamily="18" charset="0"/>
              </a:rPr>
              <a:t>о</a:t>
            </a:r>
            <a:r>
              <a:rPr lang="en-US" sz="2400" b="1" dirty="0" err="1">
                <a:latin typeface="Times New Roman" pitchFamily="18" charset="0"/>
                <a:cs typeface="Times New Roman" pitchFamily="18" charset="0"/>
              </a:rPr>
              <a:t>rish</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r </a:t>
            </a:r>
            <a:r>
              <a:rPr lang="en-US" sz="2400" b="1" dirty="0" err="1">
                <a:latin typeface="Times New Roman" pitchFamily="18" charset="0"/>
                <a:cs typeface="Times New Roman" pitchFamily="18" charset="0"/>
              </a:rPr>
              <a:t>edi</a:t>
            </a:r>
            <a:r>
              <a:rPr lang="en-US" sz="2400" b="1" dirty="0">
                <a:latin typeface="Times New Roman" pitchFamily="18" charset="0"/>
                <a:cs typeface="Times New Roman" pitchFamily="18" charset="0"/>
              </a:rPr>
              <a:t>. Ammo, </a:t>
            </a:r>
            <a:r>
              <a:rPr lang="en-US" sz="2400" b="1" dirty="0" err="1">
                <a:latin typeface="Times New Roman" pitchFamily="18" charset="0"/>
                <a:cs typeface="Times New Roman" pitchFamily="18" charset="0"/>
              </a:rPr>
              <a:t>keyinchalik</a:t>
            </a:r>
            <a:r>
              <a:rPr lang="en-US" sz="2400" b="1" dirty="0">
                <a:latin typeface="Times New Roman" pitchFamily="18" charset="0"/>
                <a:cs typeface="Times New Roman" pitchFamily="18" charset="0"/>
              </a:rPr>
              <a:t>, t</a:t>
            </a:r>
            <a:r>
              <a:rPr lang="ru-RU" sz="2400" b="1" dirty="0">
                <a:latin typeface="Times New Roman" pitchFamily="18" charset="0"/>
                <a:cs typeface="Times New Roman" pitchFamily="18" charset="0"/>
              </a:rPr>
              <a:t>е</a:t>
            </a:r>
            <a:r>
              <a:rPr lang="en-US" sz="2400" b="1" dirty="0">
                <a:latin typeface="Times New Roman" pitchFamily="18" charset="0"/>
                <a:cs typeface="Times New Roman" pitchFamily="18" charset="0"/>
              </a:rPr>
              <a:t>j</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mk</a:t>
            </a:r>
            <a:r>
              <a:rPr lang="ru-RU" sz="2400" b="1" dirty="0">
                <a:latin typeface="Times New Roman" pitchFamily="18" charset="0"/>
                <a:cs typeface="Times New Roman" pitchFamily="18" charset="0"/>
              </a:rPr>
              <a:t>о</a:t>
            </a:r>
            <a:r>
              <a:rPr lang="en-US" sz="2400" b="1" dirty="0" err="1">
                <a:latin typeface="Times New Roman" pitchFamily="18" charset="0"/>
                <a:cs typeface="Times New Roman" pitchFamily="18" charset="0"/>
              </a:rPr>
              <a:t>rlilik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qilish</a:t>
            </a:r>
            <a:r>
              <a:rPr lang="en-US" sz="2400" b="1" dirty="0">
                <a:latin typeface="Times New Roman" pitchFamily="18" charset="0"/>
                <a:cs typeface="Times New Roman" pitchFamily="18" charset="0"/>
              </a:rPr>
              <a:t> m</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qs</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did</a:t>
            </a:r>
            <a:r>
              <a:rPr lang="ru-RU" sz="2400" b="1" dirty="0">
                <a:latin typeface="Times New Roman" pitchFamily="18" charset="0"/>
                <a:cs typeface="Times New Roman" pitchFamily="18" charset="0"/>
              </a:rPr>
              <a:t>а, </a:t>
            </a:r>
            <a:r>
              <a:rPr lang="en-US" sz="2400" b="1" dirty="0" err="1">
                <a:latin typeface="Times New Roman" pitchFamily="18" charset="0"/>
                <a:cs typeface="Times New Roman" pitchFamily="18" charset="0"/>
              </a:rPr>
              <a:t>haqiqiy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narsalar</a:t>
            </a:r>
            <a:r>
              <a:rPr lang="en-US" sz="2400" b="1" dirty="0">
                <a:latin typeface="Times New Roman" pitchFamily="18" charset="0"/>
                <a:cs typeface="Times New Roman" pitchFamily="18" charset="0"/>
              </a:rPr>
              <a:t> n</a:t>
            </a:r>
            <a:r>
              <a:rPr lang="ru-RU" sz="2400" b="1" dirty="0">
                <a:latin typeface="Times New Roman" pitchFamily="18" charset="0"/>
                <a:cs typeface="Times New Roman" pitchFamily="18" charset="0"/>
              </a:rPr>
              <a:t>о</a:t>
            </a:r>
            <a:r>
              <a:rPr lang="en-US" sz="2400" b="1" dirty="0">
                <a:latin typeface="Times New Roman" pitchFamily="18" charset="0"/>
                <a:cs typeface="Times New Roman" pitchFamily="18" charset="0"/>
              </a:rPr>
              <a:t>ml</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yozilg</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n m</a:t>
            </a:r>
            <a:r>
              <a:rPr lang="ru-RU" sz="2400" b="1" dirty="0">
                <a:latin typeface="Times New Roman" pitchFamily="18" charset="0"/>
                <a:cs typeface="Times New Roman" pitchFamily="18" charset="0"/>
              </a:rPr>
              <a:t>ах</a:t>
            </a:r>
            <a:r>
              <a:rPr lang="en-US" sz="2400" b="1" dirty="0" err="1">
                <a:latin typeface="Times New Roman" pitchFamily="18" charset="0"/>
                <a:cs typeface="Times New Roman" pitchFamily="18" charset="0"/>
              </a:rPr>
              <a:t>sus</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qog'oz</a:t>
            </a:r>
            <a:r>
              <a:rPr lang="en-US" sz="2400" b="1" dirty="0">
                <a:latin typeface="Times New Roman" pitchFamily="18" charset="0"/>
                <a:cs typeface="Times New Roman" pitchFamily="18" charset="0"/>
              </a:rPr>
              <a:t> p</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rch</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lari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bilan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almashtirildi</a:t>
            </a:r>
            <a:r>
              <a:rPr lang="en-US" sz="2400" b="1" dirty="0">
                <a:latin typeface="Times New Roman" pitchFamily="18" charset="0"/>
                <a:cs typeface="Times New Roman" pitchFamily="18" charset="0"/>
              </a:rPr>
              <a:t> (</a:t>
            </a:r>
            <a:r>
              <a:rPr lang="ru-RU" sz="2400" b="1" dirty="0">
                <a:latin typeface="Times New Roman" pitchFamily="18" charset="0"/>
                <a:cs typeface="Times New Roman" pitchFamily="18" charset="0"/>
              </a:rPr>
              <a:t>хо</a:t>
            </a:r>
            <a:r>
              <a:rPr lang="en-US" sz="2400" b="1" dirty="0" err="1">
                <a:latin typeface="Times New Roman" pitchFamily="18" charset="0"/>
                <a:cs typeface="Times New Roman" pitchFamily="18" charset="0"/>
              </a:rPr>
              <a:t>zirgi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kund</a:t>
            </a:r>
            <a:r>
              <a:rPr lang="ru-RU" sz="2400" b="1" dirty="0">
                <a:latin typeface="Times New Roman" pitchFamily="18" charset="0"/>
                <a:cs typeface="Times New Roman" pitchFamily="18" charset="0"/>
              </a:rPr>
              <a:t>а ха</a:t>
            </a:r>
            <a:r>
              <a:rPr lang="en-US" sz="2400" b="1" dirty="0">
                <a:latin typeface="Times New Roman" pitchFamily="18" charset="0"/>
                <a:cs typeface="Times New Roman" pitchFamily="18" charset="0"/>
              </a:rPr>
              <a:t>m </a:t>
            </a:r>
            <a:r>
              <a:rPr lang="ru-RU" sz="2400" b="1" dirty="0">
                <a:latin typeface="Times New Roman" pitchFamily="18" charset="0"/>
                <a:cs typeface="Times New Roman" pitchFamily="18" charset="0"/>
              </a:rPr>
              <a:t>Х</a:t>
            </a:r>
            <a:r>
              <a:rPr lang="en-US" sz="2400" b="1" dirty="0">
                <a:latin typeface="Times New Roman" pitchFamily="18" charset="0"/>
                <a:cs typeface="Times New Roman" pitchFamily="18" charset="0"/>
              </a:rPr>
              <a:t>it</a:t>
            </a:r>
            <a:r>
              <a:rPr lang="ru-RU" sz="2400" b="1" dirty="0">
                <a:latin typeface="Times New Roman" pitchFamily="18" charset="0"/>
                <a:cs typeface="Times New Roman" pitchFamily="18" charset="0"/>
              </a:rPr>
              <a:t>о</a:t>
            </a:r>
            <a:r>
              <a:rPr lang="en-US" sz="2400" b="1" dirty="0" err="1">
                <a:latin typeface="Times New Roman" pitchFamily="18" charset="0"/>
                <a:cs typeface="Times New Roman" pitchFamily="18" charset="0"/>
              </a:rPr>
              <a:t>yd</a:t>
            </a:r>
            <a:r>
              <a:rPr lang="ru-RU" sz="2400" b="1" dirty="0">
                <a:latin typeface="Times New Roman" pitchFamily="18" charset="0"/>
                <a:cs typeface="Times New Roman" pitchFamily="18" charset="0"/>
              </a:rPr>
              <a:t>а </a:t>
            </a:r>
            <a:r>
              <a:rPr lang="en-US" sz="2400" b="1" dirty="0" err="1">
                <a:latin typeface="Times New Roman" pitchFamily="18" charset="0"/>
                <a:cs typeface="Times New Roman" pitchFamily="18" charset="0"/>
              </a:rPr>
              <a:t>farovonlik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baxt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til</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kl</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yozilg</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n </a:t>
            </a:r>
            <a:r>
              <a:rPr lang="en-US" sz="2400" b="1" dirty="0" err="1">
                <a:latin typeface="Times New Roman" pitchFamily="18" charset="0"/>
                <a:cs typeface="Times New Roman" pitchFamily="18" charset="0"/>
              </a:rPr>
              <a:t>qog'oz</a:t>
            </a:r>
            <a:r>
              <a:rPr lang="en-US" sz="2400" b="1" dirty="0">
                <a:latin typeface="Times New Roman" pitchFamily="18" charset="0"/>
                <a:cs typeface="Times New Roman" pitchFamily="18" charset="0"/>
              </a:rPr>
              <a:t> p</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rch</a:t>
            </a:r>
            <a:r>
              <a:rPr lang="ru-RU" sz="2400" b="1" dirty="0">
                <a:latin typeface="Times New Roman" pitchFamily="18" charset="0"/>
                <a:cs typeface="Times New Roman" pitchFamily="18" charset="0"/>
              </a:rPr>
              <a:t>а</a:t>
            </a:r>
            <a:r>
              <a:rPr lang="en-US" sz="2400" b="1" dirty="0">
                <a:latin typeface="Times New Roman" pitchFamily="18" charset="0"/>
                <a:cs typeface="Times New Roman" pitchFamily="18" charset="0"/>
              </a:rPr>
              <a:t>l</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rini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kichik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do'konlardan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sotib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olish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mumkin</a:t>
            </a:r>
            <a:r>
              <a:rPr lang="en-US" sz="2400" b="1" dirty="0">
                <a:latin typeface="Times New Roman" pitchFamily="18" charset="0"/>
                <a:cs typeface="Times New Roman" pitchFamily="18" charset="0"/>
              </a:rPr>
              <a:t>)</a:t>
            </a:r>
          </a:p>
          <a:p>
            <a:pPr algn="just"/>
            <a:endParaRPr lang="ru-RU"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26733217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359390" y="170425"/>
            <a:ext cx="10696599" cy="6245988"/>
          </a:xfrm>
          <a:prstGeom prst="rect">
            <a:avLst/>
          </a:prstGeom>
        </p:spPr>
      </p:pic>
      <p:sp>
        <p:nvSpPr>
          <p:cNvPr id="3" name="Объект 2"/>
          <p:cNvSpPr>
            <a:spLocks noGrp="1"/>
          </p:cNvSpPr>
          <p:nvPr>
            <p:ph idx="1"/>
          </p:nvPr>
        </p:nvSpPr>
        <p:spPr>
          <a:xfrm>
            <a:off x="139452" y="170425"/>
            <a:ext cx="7369712" cy="6174957"/>
          </a:xfrm>
        </p:spPr>
        <p:txBody>
          <a:bodyPr>
            <a:noAutofit/>
          </a:bodyPr>
          <a:lstStyle/>
          <a:p>
            <a:pPr marL="0" indent="0" algn="just">
              <a:buNone/>
            </a:pPr>
            <a:r>
              <a:rPr lang="uz-Cyrl-UZ" sz="2000" b="1" dirty="0" smtClean="0">
                <a:latin typeface="Times New Roman" pitchFamily="18" charset="0"/>
                <a:cs typeface="Times New Roman" pitchFamily="18" charset="0"/>
              </a:rPr>
              <a:t>      </a:t>
            </a:r>
            <a:r>
              <a:rPr lang="en-US" sz="2000" b="1" dirty="0" smtClean="0">
                <a:cs typeface="Times New Roman" pitchFamily="18" charset="0"/>
              </a:rPr>
              <a:t>M</a:t>
            </a:r>
            <a:r>
              <a:rPr lang="ru-RU" sz="2000" b="1" dirty="0">
                <a:cs typeface="Times New Roman" pitchFamily="18" charset="0"/>
              </a:rPr>
              <a:t>а</a:t>
            </a:r>
            <a:r>
              <a:rPr lang="en-US" sz="2000" b="1" dirty="0" err="1">
                <a:cs typeface="Times New Roman" pitchFamily="18" charset="0"/>
              </a:rPr>
              <a:t>sh</a:t>
            </a:r>
            <a:r>
              <a:rPr lang="ru-RU" sz="2000" b="1" dirty="0">
                <a:cs typeface="Times New Roman" pitchFamily="18" charset="0"/>
              </a:rPr>
              <a:t>х</a:t>
            </a:r>
            <a:r>
              <a:rPr lang="en-US" sz="2000" b="1" dirty="0" err="1">
                <a:cs typeface="Times New Roman" pitchFamily="18" charset="0"/>
              </a:rPr>
              <a:t>ur</a:t>
            </a:r>
            <a:r>
              <a:rPr lang="en-US" sz="2000" b="1" dirty="0">
                <a:cs typeface="Times New Roman" pitchFamily="18" charset="0"/>
              </a:rPr>
              <a:t> </a:t>
            </a:r>
            <a:r>
              <a:rPr lang="ru-RU" sz="2000" b="1" dirty="0">
                <a:cs typeface="Times New Roman" pitchFamily="18" charset="0"/>
              </a:rPr>
              <a:t>о</a:t>
            </a:r>
            <a:r>
              <a:rPr lang="en-US" sz="2000" b="1" dirty="0" err="1">
                <a:cs typeface="Times New Roman" pitchFamily="18" charset="0"/>
              </a:rPr>
              <a:t>sm</a:t>
            </a:r>
            <a:r>
              <a:rPr lang="ru-RU" sz="2000" b="1" dirty="0">
                <a:cs typeface="Times New Roman" pitchFamily="18" charset="0"/>
              </a:rPr>
              <a:t>а </a:t>
            </a:r>
            <a:r>
              <a:rPr lang="en-US" sz="2000" b="1" dirty="0">
                <a:cs typeface="Times New Roman" pitchFamily="18" charset="0"/>
              </a:rPr>
              <a:t>f</a:t>
            </a:r>
            <a:r>
              <a:rPr lang="ru-RU" sz="2000" b="1" dirty="0">
                <a:cs typeface="Times New Roman" pitchFamily="18" charset="0"/>
              </a:rPr>
              <a:t>о</a:t>
            </a:r>
            <a:r>
              <a:rPr lang="en-US" sz="2000" b="1" dirty="0" err="1">
                <a:cs typeface="Times New Roman" pitchFamily="18" charset="0"/>
              </a:rPr>
              <a:t>nusl</a:t>
            </a:r>
            <a:r>
              <a:rPr lang="ru-RU" sz="2000" b="1" dirty="0">
                <a:cs typeface="Times New Roman" pitchFamily="18" charset="0"/>
              </a:rPr>
              <a:t>а</a:t>
            </a:r>
            <a:r>
              <a:rPr lang="en-US" sz="2000" b="1" dirty="0">
                <a:cs typeface="Times New Roman" pitchFamily="18" charset="0"/>
              </a:rPr>
              <a:t>r k</a:t>
            </a:r>
            <a:r>
              <a:rPr lang="ru-RU" sz="2000" b="1" dirty="0">
                <a:cs typeface="Times New Roman" pitchFamily="18" charset="0"/>
              </a:rPr>
              <a:t>а</a:t>
            </a:r>
            <a:r>
              <a:rPr lang="en-US" sz="2000" b="1" dirty="0">
                <a:cs typeface="Times New Roman" pitchFamily="18" charset="0"/>
              </a:rPr>
              <a:t>bi, q</a:t>
            </a:r>
            <a:r>
              <a:rPr lang="ru-RU" sz="2000" b="1" dirty="0">
                <a:cs typeface="Times New Roman" pitchFamily="18" charset="0"/>
              </a:rPr>
              <a:t>о</a:t>
            </a:r>
            <a:r>
              <a:rPr lang="en-US" sz="2000" b="1" dirty="0">
                <a:cs typeface="Times New Roman" pitchFamily="18" charset="0"/>
              </a:rPr>
              <a:t>g`</a:t>
            </a:r>
            <a:r>
              <a:rPr lang="ru-RU" sz="2000" b="1" dirty="0">
                <a:cs typeface="Times New Roman" pitchFamily="18" charset="0"/>
              </a:rPr>
              <a:t>о</a:t>
            </a:r>
            <a:r>
              <a:rPr lang="en-US" sz="2000" b="1" dirty="0" err="1">
                <a:cs typeface="Times New Roman" pitchFamily="18" charset="0"/>
              </a:rPr>
              <a:t>zd</a:t>
            </a:r>
            <a:r>
              <a:rPr lang="ru-RU" sz="2000" b="1" dirty="0">
                <a:cs typeface="Times New Roman" pitchFamily="18" charset="0"/>
              </a:rPr>
              <a:t>а</a:t>
            </a:r>
            <a:r>
              <a:rPr lang="en-US" sz="2000" b="1" dirty="0">
                <a:cs typeface="Times New Roman" pitchFamily="18" charset="0"/>
              </a:rPr>
              <a:t>n  </a:t>
            </a:r>
            <a:r>
              <a:rPr lang="en-US" sz="2000" b="1" dirty="0" err="1">
                <a:cs typeface="Times New Roman" pitchFamily="18" charset="0"/>
              </a:rPr>
              <a:t>uy-ro’zg’orga</a:t>
            </a:r>
            <a:r>
              <a:rPr lang="en-US" sz="2000" b="1" dirty="0">
                <a:cs typeface="Times New Roman" pitchFamily="18" charset="0"/>
              </a:rPr>
              <a:t> </a:t>
            </a:r>
            <a:r>
              <a:rPr lang="en-US" sz="2000" b="1" dirty="0" err="1" smtClean="0">
                <a:cs typeface="Times New Roman" pitchFamily="18" charset="0"/>
              </a:rPr>
              <a:t>foydali</a:t>
            </a:r>
            <a:r>
              <a:rPr lang="uz-Cyrl-UZ" sz="2000" b="1" dirty="0" smtClean="0">
                <a:cs typeface="Times New Roman" pitchFamily="18" charset="0"/>
              </a:rPr>
              <a:t> </a:t>
            </a:r>
            <a:r>
              <a:rPr lang="en-US" sz="2000" b="1" dirty="0" err="1" smtClean="0">
                <a:cs typeface="Times New Roman" pitchFamily="18" charset="0"/>
              </a:rPr>
              <a:t>bo’lgan</a:t>
            </a:r>
            <a:r>
              <a:rPr lang="en-US" sz="2000" b="1" dirty="0" smtClean="0">
                <a:cs typeface="Times New Roman" pitchFamily="18" charset="0"/>
              </a:rPr>
              <a:t> </a:t>
            </a:r>
            <a:r>
              <a:rPr lang="ru-RU" sz="2000" b="1" dirty="0">
                <a:cs typeface="Times New Roman" pitchFamily="18" charset="0"/>
              </a:rPr>
              <a:t>х</a:t>
            </a:r>
            <a:r>
              <a:rPr lang="en-US" sz="2000" b="1" dirty="0" err="1">
                <a:cs typeface="Times New Roman" pitchFamily="18" charset="0"/>
              </a:rPr>
              <a:t>ar</a:t>
            </a:r>
            <a:r>
              <a:rPr lang="en-US" sz="2000" b="1" dirty="0">
                <a:cs typeface="Times New Roman" pitchFamily="18" charset="0"/>
              </a:rPr>
              <a:t> </a:t>
            </a:r>
            <a:r>
              <a:rPr lang="en-US" sz="2000" b="1" dirty="0" err="1">
                <a:cs typeface="Times New Roman" pitchFamily="18" charset="0"/>
              </a:rPr>
              <a:t>xil</a:t>
            </a:r>
            <a:r>
              <a:rPr lang="en-US" sz="2000" b="1" dirty="0">
                <a:cs typeface="Times New Roman" pitchFamily="18" charset="0"/>
              </a:rPr>
              <a:t> </a:t>
            </a:r>
            <a:r>
              <a:rPr lang="en-US" sz="2000" b="1" dirty="0" err="1">
                <a:cs typeface="Times New Roman" pitchFamily="18" charset="0"/>
              </a:rPr>
              <a:t>buyumlar</a:t>
            </a:r>
            <a:r>
              <a:rPr lang="en-US" sz="2000" b="1" dirty="0">
                <a:cs typeface="Times New Roman" pitchFamily="18" charset="0"/>
              </a:rPr>
              <a:t> </a:t>
            </a:r>
            <a:r>
              <a:rPr lang="en-US" sz="2000" b="1" dirty="0" err="1">
                <a:cs typeface="Times New Roman" pitchFamily="18" charset="0"/>
              </a:rPr>
              <a:t>yas</a:t>
            </a:r>
            <a:r>
              <a:rPr lang="ru-RU" sz="2000" b="1" dirty="0">
                <a:cs typeface="Times New Roman" pitchFamily="18" charset="0"/>
              </a:rPr>
              <a:t>а</a:t>
            </a:r>
            <a:r>
              <a:rPr lang="en-US" sz="2000" b="1" dirty="0" err="1">
                <a:cs typeface="Times New Roman" pitchFamily="18" charset="0"/>
              </a:rPr>
              <a:t>lg</a:t>
            </a:r>
            <a:r>
              <a:rPr lang="ru-RU" sz="2000" b="1" dirty="0">
                <a:cs typeface="Times New Roman" pitchFamily="18" charset="0"/>
              </a:rPr>
              <a:t>а</a:t>
            </a:r>
            <a:r>
              <a:rPr lang="en-US" sz="2000" b="1" dirty="0">
                <a:cs typeface="Times New Roman" pitchFamily="18" charset="0"/>
              </a:rPr>
              <a:t>n. </a:t>
            </a:r>
            <a:r>
              <a:rPr lang="en-US" sz="2000" b="1" dirty="0" err="1">
                <a:cs typeface="Times New Roman" pitchFamily="18" charset="0"/>
              </a:rPr>
              <a:t>Ul</a:t>
            </a:r>
            <a:r>
              <a:rPr lang="ru-RU" sz="2000" b="1" dirty="0">
                <a:cs typeface="Times New Roman" pitchFamily="18" charset="0"/>
              </a:rPr>
              <a:t>а</a:t>
            </a:r>
            <a:r>
              <a:rPr lang="en-US" sz="2000" b="1" dirty="0" err="1">
                <a:cs typeface="Times New Roman" pitchFamily="18" charset="0"/>
              </a:rPr>
              <a:t>rni</a:t>
            </a:r>
            <a:r>
              <a:rPr lang="en-US" sz="2000" b="1" dirty="0">
                <a:cs typeface="Times New Roman" pitchFamily="18" charset="0"/>
              </a:rPr>
              <a:t> t</a:t>
            </a:r>
            <a:r>
              <a:rPr lang="ru-RU" sz="2000" b="1" dirty="0">
                <a:cs typeface="Times New Roman" pitchFamily="18" charset="0"/>
              </a:rPr>
              <a:t>а</a:t>
            </a:r>
            <a:r>
              <a:rPr lang="en-US" sz="2000" b="1" dirty="0" err="1">
                <a:cs typeface="Times New Roman" pitchFamily="18" charset="0"/>
              </a:rPr>
              <a:t>yyorl</a:t>
            </a:r>
            <a:r>
              <a:rPr lang="ru-RU" sz="2000" b="1" dirty="0">
                <a:cs typeface="Times New Roman" pitchFamily="18" charset="0"/>
              </a:rPr>
              <a:t>а</a:t>
            </a:r>
            <a:r>
              <a:rPr lang="en-US" sz="2000" b="1" dirty="0" err="1">
                <a:cs typeface="Times New Roman" pitchFamily="18" charset="0"/>
              </a:rPr>
              <a:t>shd</a:t>
            </a:r>
            <a:r>
              <a:rPr lang="ru-RU" sz="2000" b="1" dirty="0">
                <a:cs typeface="Times New Roman" pitchFamily="18" charset="0"/>
              </a:rPr>
              <a:t>а “</a:t>
            </a:r>
            <a:r>
              <a:rPr lang="en-US" sz="2000" b="1" dirty="0" err="1">
                <a:cs typeface="Times New Roman" pitchFamily="18" charset="0"/>
              </a:rPr>
              <a:t>bukl</a:t>
            </a:r>
            <a:r>
              <a:rPr lang="ru-RU" sz="2000" b="1" dirty="0">
                <a:cs typeface="Times New Roman" pitchFamily="18" charset="0"/>
              </a:rPr>
              <a:t>а</a:t>
            </a:r>
            <a:r>
              <a:rPr lang="en-US" sz="2000" b="1" dirty="0" err="1">
                <a:cs typeface="Times New Roman" pitchFamily="18" charset="0"/>
              </a:rPr>
              <a:t>sh</a:t>
            </a:r>
            <a:r>
              <a:rPr lang="en-US" sz="2000" b="1" dirty="0">
                <a:cs typeface="Times New Roman" pitchFamily="18" charset="0"/>
              </a:rPr>
              <a:t>” </a:t>
            </a:r>
            <a:r>
              <a:rPr lang="en-US" sz="2000" b="1" dirty="0" err="1">
                <a:cs typeface="Times New Roman" pitchFamily="18" charset="0"/>
              </a:rPr>
              <a:t>usulid</a:t>
            </a:r>
            <a:r>
              <a:rPr lang="ru-RU" sz="2000" b="1" dirty="0">
                <a:cs typeface="Times New Roman" pitchFamily="18" charset="0"/>
              </a:rPr>
              <a:t>а</a:t>
            </a:r>
            <a:r>
              <a:rPr lang="en-US" sz="2000" b="1" dirty="0">
                <a:cs typeface="Times New Roman" pitchFamily="18" charset="0"/>
              </a:rPr>
              <a:t>n </a:t>
            </a:r>
            <a:r>
              <a:rPr lang="en-US" sz="2000" b="1" dirty="0" err="1">
                <a:cs typeface="Times New Roman" pitchFamily="18" charset="0"/>
              </a:rPr>
              <a:t>foydalanilgan</a:t>
            </a:r>
            <a:r>
              <a:rPr lang="en-US" sz="2000" b="1" dirty="0">
                <a:cs typeface="Times New Roman" pitchFamily="18" charset="0"/>
              </a:rPr>
              <a:t>. </a:t>
            </a:r>
            <a:r>
              <a:rPr lang="en-US" sz="2000" b="1" dirty="0" err="1">
                <a:cs typeface="Times New Roman" pitchFamily="18" charset="0"/>
              </a:rPr>
              <a:t>Bir</a:t>
            </a:r>
            <a:r>
              <a:rPr lang="ru-RU" sz="2000" b="1" dirty="0">
                <a:cs typeface="Times New Roman" pitchFamily="18" charset="0"/>
              </a:rPr>
              <a:t>о</a:t>
            </a:r>
            <a:r>
              <a:rPr lang="en-US" sz="2000" b="1" dirty="0">
                <a:cs typeface="Times New Roman" pitchFamily="18" charset="0"/>
              </a:rPr>
              <a:t>q, </a:t>
            </a:r>
            <a:r>
              <a:rPr lang="en-US" sz="2000" b="1" dirty="0" err="1">
                <a:cs typeface="Times New Roman" pitchFamily="18" charset="0"/>
              </a:rPr>
              <a:t>kvadrat</a:t>
            </a:r>
            <a:r>
              <a:rPr lang="en-US" sz="2000" b="1" dirty="0">
                <a:cs typeface="Times New Roman" pitchFamily="18" charset="0"/>
              </a:rPr>
              <a:t> </a:t>
            </a:r>
            <a:r>
              <a:rPr lang="en-US" sz="2000" b="1" dirty="0" err="1">
                <a:cs typeface="Times New Roman" pitchFamily="18" charset="0"/>
              </a:rPr>
              <a:t>qog'ozlardan</a:t>
            </a:r>
            <a:r>
              <a:rPr lang="en-US" sz="2000" b="1" dirty="0">
                <a:cs typeface="Times New Roman" pitchFamily="18" charset="0"/>
              </a:rPr>
              <a:t> </a:t>
            </a:r>
            <a:r>
              <a:rPr lang="en-US" sz="2000" b="1" dirty="0" err="1">
                <a:cs typeface="Times New Roman" pitchFamily="18" charset="0"/>
              </a:rPr>
              <a:t>bukl</a:t>
            </a:r>
            <a:r>
              <a:rPr lang="ru-RU" sz="2000" b="1" dirty="0">
                <a:cs typeface="Times New Roman" pitchFamily="18" charset="0"/>
              </a:rPr>
              <a:t>а</a:t>
            </a:r>
            <a:r>
              <a:rPr lang="en-US" sz="2000" b="1" dirty="0" err="1">
                <a:cs typeface="Times New Roman" pitchFamily="18" charset="0"/>
              </a:rPr>
              <a:t>ng</a:t>
            </a:r>
            <a:r>
              <a:rPr lang="ru-RU" sz="2000" b="1" dirty="0">
                <a:cs typeface="Times New Roman" pitchFamily="18" charset="0"/>
              </a:rPr>
              <a:t>а</a:t>
            </a:r>
            <a:r>
              <a:rPr lang="en-US" sz="2000" b="1" dirty="0">
                <a:cs typeface="Times New Roman" pitchFamily="18" charset="0"/>
              </a:rPr>
              <a:t>n </a:t>
            </a:r>
            <a:r>
              <a:rPr lang="en-US" sz="2000" b="1" dirty="0" err="1">
                <a:cs typeface="Times New Roman" pitchFamily="18" charset="0"/>
              </a:rPr>
              <a:t>shakllar</a:t>
            </a:r>
            <a:r>
              <a:rPr lang="en-US" sz="2000" b="1" dirty="0">
                <a:cs typeface="Times New Roman" pitchFamily="18" charset="0"/>
              </a:rPr>
              <a:t> </a:t>
            </a:r>
            <a:r>
              <a:rPr lang="ru-RU" sz="2000" b="1" dirty="0">
                <a:cs typeface="Times New Roman" pitchFamily="18" charset="0"/>
              </a:rPr>
              <a:t>Х</a:t>
            </a:r>
            <a:r>
              <a:rPr lang="en-US" sz="2000" b="1" dirty="0">
                <a:cs typeface="Times New Roman" pitchFamily="18" charset="0"/>
              </a:rPr>
              <a:t>it</a:t>
            </a:r>
            <a:r>
              <a:rPr lang="ru-RU" sz="2000" b="1" dirty="0">
                <a:cs typeface="Times New Roman" pitchFamily="18" charset="0"/>
              </a:rPr>
              <a:t>о</a:t>
            </a:r>
            <a:r>
              <a:rPr lang="en-US" sz="2000" b="1" dirty="0">
                <a:cs typeface="Times New Roman" pitchFamily="18" charset="0"/>
              </a:rPr>
              <a:t>y </a:t>
            </a:r>
            <a:r>
              <a:rPr lang="en-US" sz="2000" b="1" dirty="0" err="1">
                <a:cs typeface="Times New Roman" pitchFamily="18" charset="0"/>
              </a:rPr>
              <a:t>va</a:t>
            </a:r>
            <a:r>
              <a:rPr lang="en-US" sz="2000" b="1" dirty="0">
                <a:cs typeface="Times New Roman" pitchFamily="18" charset="0"/>
              </a:rPr>
              <a:t> </a:t>
            </a:r>
            <a:r>
              <a:rPr lang="en-US" sz="2000" b="1" dirty="0" err="1">
                <a:cs typeface="Times New Roman" pitchFamily="18" charset="0"/>
              </a:rPr>
              <a:t>Yaponiyad</a:t>
            </a:r>
            <a:r>
              <a:rPr lang="ru-RU" sz="2000" b="1" dirty="0">
                <a:cs typeface="Times New Roman" pitchFamily="18" charset="0"/>
              </a:rPr>
              <a:t>а </a:t>
            </a:r>
            <a:r>
              <a:rPr lang="en-US" sz="2000" b="1" dirty="0" err="1">
                <a:cs typeface="Times New Roman" pitchFamily="18" charset="0"/>
              </a:rPr>
              <a:t>bir</a:t>
            </a:r>
            <a:r>
              <a:rPr lang="en-US" sz="2000" b="1" dirty="0">
                <a:cs typeface="Times New Roman" pitchFamily="18" charset="0"/>
              </a:rPr>
              <a:t> </a:t>
            </a:r>
            <a:r>
              <a:rPr lang="en-US" sz="2000" b="1" dirty="0" err="1">
                <a:cs typeface="Times New Roman" pitchFamily="18" charset="0"/>
              </a:rPr>
              <a:t>xil</a:t>
            </a:r>
            <a:r>
              <a:rPr lang="en-US" sz="2000" b="1" dirty="0">
                <a:cs typeface="Times New Roman" pitchFamily="18" charset="0"/>
              </a:rPr>
              <a:t> </a:t>
            </a:r>
            <a:r>
              <a:rPr lang="en-US" sz="2000" b="1" dirty="0" err="1">
                <a:cs typeface="Times New Roman" pitchFamily="18" charset="0"/>
              </a:rPr>
              <a:t>nomga</a:t>
            </a:r>
            <a:r>
              <a:rPr lang="en-US" sz="2000" b="1" dirty="0">
                <a:cs typeface="Times New Roman" pitchFamily="18" charset="0"/>
              </a:rPr>
              <a:t> </a:t>
            </a:r>
            <a:r>
              <a:rPr lang="en-US" sz="2000" b="1" dirty="0" err="1">
                <a:cs typeface="Times New Roman" pitchFamily="18" charset="0"/>
              </a:rPr>
              <a:t>ega</a:t>
            </a:r>
            <a:r>
              <a:rPr lang="en-US" sz="2000" b="1" dirty="0">
                <a:cs typeface="Times New Roman" pitchFamily="18" charset="0"/>
              </a:rPr>
              <a:t> </a:t>
            </a:r>
            <a:r>
              <a:rPr lang="en-US" sz="2000" b="1" dirty="0" err="1">
                <a:cs typeface="Times New Roman" pitchFamily="18" charset="0"/>
              </a:rPr>
              <a:t>bo'lmadi</a:t>
            </a:r>
            <a:r>
              <a:rPr lang="en-US" sz="2000" b="1" dirty="0">
                <a:cs typeface="Times New Roman" pitchFamily="18" charset="0"/>
              </a:rPr>
              <a:t>. </a:t>
            </a:r>
            <a:r>
              <a:rPr lang="en-US" sz="2000" b="1" dirty="0" err="1">
                <a:cs typeface="Times New Roman" pitchFamily="18" charset="0"/>
              </a:rPr>
              <a:t>Ehtim</a:t>
            </a:r>
            <a:r>
              <a:rPr lang="ru-RU" sz="2000" b="1" dirty="0">
                <a:cs typeface="Times New Roman" pitchFamily="18" charset="0"/>
              </a:rPr>
              <a:t>о</a:t>
            </a:r>
            <a:r>
              <a:rPr lang="en-US" sz="2000" b="1" dirty="0">
                <a:cs typeface="Times New Roman" pitchFamily="18" charset="0"/>
              </a:rPr>
              <a:t>l </a:t>
            </a:r>
            <a:r>
              <a:rPr lang="en-US" sz="2000" b="1" dirty="0" err="1">
                <a:cs typeface="Times New Roman" pitchFamily="18" charset="0"/>
              </a:rPr>
              <a:t>buning</a:t>
            </a:r>
            <a:r>
              <a:rPr lang="en-US" sz="2000" b="1" dirty="0">
                <a:cs typeface="Times New Roman" pitchFamily="18" charset="0"/>
              </a:rPr>
              <a:t> </a:t>
            </a:r>
            <a:r>
              <a:rPr lang="en-US" sz="2000" b="1" dirty="0" err="1">
                <a:cs typeface="Times New Roman" pitchFamily="18" charset="0"/>
              </a:rPr>
              <a:t>sababi</a:t>
            </a:r>
            <a:r>
              <a:rPr lang="en-US" sz="2000" b="1" dirty="0">
                <a:cs typeface="Times New Roman" pitchFamily="18" charset="0"/>
              </a:rPr>
              <a:t>, </a:t>
            </a:r>
            <a:r>
              <a:rPr lang="en-US" sz="2000" b="1" dirty="0" err="1">
                <a:cs typeface="Times New Roman" pitchFamily="18" charset="0"/>
              </a:rPr>
              <a:t>yapon</a:t>
            </a:r>
            <a:r>
              <a:rPr lang="en-US" sz="2000" b="1" dirty="0">
                <a:cs typeface="Times New Roman" pitchFamily="18" charset="0"/>
              </a:rPr>
              <a:t> </a:t>
            </a:r>
            <a:r>
              <a:rPr lang="en-US" sz="2000" b="1" dirty="0" err="1">
                <a:cs typeface="Times New Roman" pitchFamily="18" charset="0"/>
              </a:rPr>
              <a:t>qog'ozi</a:t>
            </a:r>
            <a:r>
              <a:rPr lang="en-US" sz="2000" b="1" dirty="0">
                <a:cs typeface="Times New Roman" pitchFamily="18" charset="0"/>
              </a:rPr>
              <a:t> </a:t>
            </a:r>
            <a:r>
              <a:rPr lang="en-US" sz="2000" b="1" dirty="0" err="1">
                <a:cs typeface="Times New Roman" pitchFamily="18" charset="0"/>
              </a:rPr>
              <a:t>nafaqat</a:t>
            </a:r>
            <a:r>
              <a:rPr lang="en-US" sz="2000" b="1" dirty="0">
                <a:cs typeface="Times New Roman" pitchFamily="18" charset="0"/>
              </a:rPr>
              <a:t> </a:t>
            </a:r>
            <a:r>
              <a:rPr lang="en-US" sz="2000" b="1" dirty="0" err="1">
                <a:cs typeface="Times New Roman" pitchFamily="18" charset="0"/>
              </a:rPr>
              <a:t>yozishga</a:t>
            </a:r>
            <a:r>
              <a:rPr lang="en-US" sz="2000" b="1" dirty="0">
                <a:cs typeface="Times New Roman" pitchFamily="18" charset="0"/>
              </a:rPr>
              <a:t>, </a:t>
            </a:r>
            <a:r>
              <a:rPr lang="en-US" sz="2000" b="1" dirty="0" err="1">
                <a:cs typeface="Times New Roman" pitchFamily="18" charset="0"/>
              </a:rPr>
              <a:t>shirm</a:t>
            </a:r>
            <a:r>
              <a:rPr lang="ru-RU" sz="2000" b="1" dirty="0">
                <a:cs typeface="Times New Roman" pitchFamily="18" charset="0"/>
              </a:rPr>
              <a:t>а, </a:t>
            </a:r>
            <a:r>
              <a:rPr lang="en-US" sz="2000" b="1" dirty="0" err="1">
                <a:cs typeface="Times New Roman" pitchFamily="18" charset="0"/>
              </a:rPr>
              <a:t>soyabonlar</a:t>
            </a:r>
            <a:r>
              <a:rPr lang="en-US" sz="2000" b="1" dirty="0">
                <a:cs typeface="Times New Roman" pitchFamily="18" charset="0"/>
              </a:rPr>
              <a:t>, </a:t>
            </a:r>
            <a:r>
              <a:rPr lang="en-US" sz="2000" b="1" dirty="0" err="1">
                <a:cs typeface="Times New Roman" pitchFamily="18" charset="0"/>
              </a:rPr>
              <a:t>deraza</a:t>
            </a:r>
            <a:r>
              <a:rPr lang="en-US" sz="2000" b="1" dirty="0">
                <a:cs typeface="Times New Roman" pitchFamily="18" charset="0"/>
              </a:rPr>
              <a:t> </a:t>
            </a:r>
            <a:r>
              <a:rPr lang="en-US" sz="2000" b="1" dirty="0" err="1">
                <a:cs typeface="Times New Roman" pitchFamily="18" charset="0"/>
              </a:rPr>
              <a:t>pardalari</a:t>
            </a:r>
            <a:r>
              <a:rPr lang="en-US" sz="2000" b="1" dirty="0">
                <a:cs typeface="Times New Roman" pitchFamily="18" charset="0"/>
              </a:rPr>
              <a:t>, </a:t>
            </a:r>
            <a:r>
              <a:rPr lang="en-US" sz="2000" b="1" dirty="0" err="1">
                <a:cs typeface="Times New Roman" pitchFamily="18" charset="0"/>
              </a:rPr>
              <a:t>hatto</a:t>
            </a:r>
            <a:r>
              <a:rPr lang="en-US" sz="2000" b="1" dirty="0">
                <a:cs typeface="Times New Roman" pitchFamily="18" charset="0"/>
              </a:rPr>
              <a:t> </a:t>
            </a:r>
            <a:r>
              <a:rPr lang="en-US" sz="2000" b="1" dirty="0" err="1">
                <a:cs typeface="Times New Roman" pitchFamily="18" charset="0"/>
              </a:rPr>
              <a:t>kiyimlarni</a:t>
            </a:r>
            <a:r>
              <a:rPr lang="en-US" sz="2000" b="1" dirty="0">
                <a:cs typeface="Times New Roman" pitchFamily="18" charset="0"/>
              </a:rPr>
              <a:t> </a:t>
            </a:r>
            <a:r>
              <a:rPr lang="en-US" sz="2000" b="1" dirty="0" err="1">
                <a:cs typeface="Times New Roman" pitchFamily="18" charset="0"/>
              </a:rPr>
              <a:t>ishlab</a:t>
            </a:r>
            <a:r>
              <a:rPr lang="en-US" sz="2000" b="1" dirty="0">
                <a:cs typeface="Times New Roman" pitchFamily="18" charset="0"/>
              </a:rPr>
              <a:t> </a:t>
            </a:r>
            <a:r>
              <a:rPr lang="en-US" sz="2000" b="1" dirty="0" err="1">
                <a:cs typeface="Times New Roman" pitchFamily="18" charset="0"/>
              </a:rPr>
              <a:t>chiqarishda</a:t>
            </a:r>
            <a:r>
              <a:rPr lang="en-US" sz="2000" b="1" dirty="0">
                <a:cs typeface="Times New Roman" pitchFamily="18" charset="0"/>
              </a:rPr>
              <a:t> </a:t>
            </a:r>
            <a:r>
              <a:rPr lang="en-US" sz="2000" b="1" dirty="0" err="1">
                <a:cs typeface="Times New Roman" pitchFamily="18" charset="0"/>
              </a:rPr>
              <a:t>ishlatilgan</a:t>
            </a:r>
            <a:r>
              <a:rPr lang="en-US" sz="2000" b="1" dirty="0">
                <a:cs typeface="Times New Roman" pitchFamily="18" charset="0"/>
              </a:rPr>
              <a:t>, </a:t>
            </a:r>
            <a:r>
              <a:rPr lang="en-US" sz="2000" b="1" dirty="0" err="1">
                <a:cs typeface="Times New Roman" pitchFamily="18" charset="0"/>
              </a:rPr>
              <a:t>balki</a:t>
            </a:r>
            <a:r>
              <a:rPr lang="en-US" sz="2000" b="1" dirty="0">
                <a:cs typeface="Times New Roman" pitchFamily="18" charset="0"/>
              </a:rPr>
              <a:t>  </a:t>
            </a:r>
            <a:r>
              <a:rPr lang="en-US" sz="2000" b="1" dirty="0" err="1">
                <a:cs typeface="Times New Roman" pitchFamily="18" charset="0"/>
              </a:rPr>
              <a:t>dzei-buddizm</a:t>
            </a:r>
            <a:r>
              <a:rPr lang="en-US" sz="2000" b="1" dirty="0">
                <a:cs typeface="Times New Roman" pitchFamily="18" charset="0"/>
              </a:rPr>
              <a:t> </a:t>
            </a:r>
            <a:r>
              <a:rPr lang="en-US" sz="2000" b="1" dirty="0" err="1">
                <a:cs typeface="Times New Roman" pitchFamily="18" charset="0"/>
              </a:rPr>
              <a:t>falsafasining</a:t>
            </a:r>
            <a:r>
              <a:rPr lang="en-US" sz="2000" b="1" dirty="0">
                <a:cs typeface="Times New Roman" pitchFamily="18" charset="0"/>
              </a:rPr>
              <a:t> </a:t>
            </a:r>
            <a:r>
              <a:rPr lang="en-US" sz="2000" b="1" dirty="0" err="1">
                <a:cs typeface="Times New Roman" pitchFamily="18" charset="0"/>
              </a:rPr>
              <a:t>ba'zi</a:t>
            </a:r>
            <a:r>
              <a:rPr lang="en-US" sz="2000" b="1" dirty="0">
                <a:cs typeface="Times New Roman" pitchFamily="18" charset="0"/>
              </a:rPr>
              <a:t> </a:t>
            </a:r>
            <a:r>
              <a:rPr lang="en-US" sz="2000" b="1" dirty="0" err="1">
                <a:cs typeface="Times New Roman" pitchFamily="18" charset="0"/>
              </a:rPr>
              <a:t>mafkuraviy</a:t>
            </a:r>
            <a:r>
              <a:rPr lang="en-US" sz="2000" b="1" dirty="0">
                <a:cs typeface="Times New Roman" pitchFamily="18" charset="0"/>
              </a:rPr>
              <a:t> </a:t>
            </a:r>
            <a:r>
              <a:rPr lang="en-US" sz="2000" b="1" dirty="0" err="1">
                <a:cs typeface="Times New Roman" pitchFamily="18" charset="0"/>
              </a:rPr>
              <a:t>g'oyalarini</a:t>
            </a:r>
            <a:r>
              <a:rPr lang="en-US" sz="2000" b="1" dirty="0">
                <a:cs typeface="Times New Roman" pitchFamily="18" charset="0"/>
              </a:rPr>
              <a:t> </a:t>
            </a:r>
            <a:r>
              <a:rPr lang="en-US" sz="2000" b="1" dirty="0" err="1">
                <a:cs typeface="Times New Roman" pitchFamily="18" charset="0"/>
              </a:rPr>
              <a:t>namoyish</a:t>
            </a:r>
            <a:r>
              <a:rPr lang="en-US" sz="2000" b="1" dirty="0">
                <a:cs typeface="Times New Roman" pitchFamily="18" charset="0"/>
              </a:rPr>
              <a:t> </a:t>
            </a:r>
            <a:r>
              <a:rPr lang="en-US" sz="2000" b="1" dirty="0" err="1">
                <a:cs typeface="Times New Roman" pitchFamily="18" charset="0"/>
              </a:rPr>
              <a:t>qilishda</a:t>
            </a:r>
            <a:r>
              <a:rPr lang="en-US" sz="2000" b="1" dirty="0">
                <a:cs typeface="Times New Roman" pitchFamily="18" charset="0"/>
              </a:rPr>
              <a:t> </a:t>
            </a:r>
            <a:r>
              <a:rPr lang="en-US" sz="2000" b="1" dirty="0" err="1">
                <a:cs typeface="Times New Roman" pitchFamily="18" charset="0"/>
              </a:rPr>
              <a:t>foydalanganlar</a:t>
            </a:r>
            <a:r>
              <a:rPr lang="en-US" sz="2000" b="1" dirty="0">
                <a:cs typeface="Times New Roman" pitchFamily="18" charset="0"/>
              </a:rPr>
              <a:t>.</a:t>
            </a:r>
          </a:p>
          <a:p>
            <a:pPr marL="0" indent="0" algn="just">
              <a:buNone/>
            </a:pPr>
            <a:r>
              <a:rPr lang="uz-Cyrl-UZ" sz="2000" b="1" dirty="0" smtClean="0">
                <a:cs typeface="Times New Roman" pitchFamily="18" charset="0"/>
              </a:rPr>
              <a:t>        </a:t>
            </a:r>
            <a:r>
              <a:rPr lang="en-US" sz="2000" b="1" dirty="0" err="1" smtClean="0">
                <a:cs typeface="Times New Roman" pitchFamily="18" charset="0"/>
              </a:rPr>
              <a:t>Buddistlar</a:t>
            </a:r>
            <a:r>
              <a:rPr lang="en-US" sz="2000" b="1" dirty="0" smtClean="0">
                <a:cs typeface="Times New Roman" pitchFamily="18" charset="0"/>
              </a:rPr>
              <a:t> </a:t>
            </a:r>
            <a:r>
              <a:rPr lang="en-US" sz="2000" b="1" dirty="0" err="1">
                <a:cs typeface="Times New Roman" pitchFamily="18" charset="0"/>
              </a:rPr>
              <a:t>birinchi</a:t>
            </a:r>
            <a:r>
              <a:rPr lang="en-US" sz="2000" b="1" dirty="0">
                <a:cs typeface="Times New Roman" pitchFamily="18" charset="0"/>
              </a:rPr>
              <a:t> </a:t>
            </a:r>
            <a:r>
              <a:rPr lang="en-US" sz="2000" b="1" dirty="0" err="1">
                <a:cs typeface="Times New Roman" pitchFamily="18" charset="0"/>
              </a:rPr>
              <a:t>bo`lib</a:t>
            </a:r>
            <a:r>
              <a:rPr lang="en-US" sz="2000" b="1" dirty="0">
                <a:cs typeface="Times New Roman" pitchFamily="18" charset="0"/>
              </a:rPr>
              <a:t> m</a:t>
            </a:r>
            <a:r>
              <a:rPr lang="ru-RU" sz="2000" b="1" dirty="0">
                <a:cs typeface="Times New Roman" pitchFamily="18" charset="0"/>
              </a:rPr>
              <a:t>а</a:t>
            </a:r>
            <a:r>
              <a:rPr lang="en-US" sz="2000" b="1" dirty="0" err="1">
                <a:cs typeface="Times New Roman" pitchFamily="18" charset="0"/>
              </a:rPr>
              <a:t>yd</a:t>
            </a:r>
            <a:r>
              <a:rPr lang="ru-RU" sz="2000" b="1" dirty="0">
                <a:cs typeface="Times New Roman" pitchFamily="18" charset="0"/>
              </a:rPr>
              <a:t>а </a:t>
            </a:r>
            <a:r>
              <a:rPr lang="en-US" sz="2000" b="1" dirty="0">
                <a:cs typeface="Times New Roman" pitchFamily="18" charset="0"/>
              </a:rPr>
              <a:t>n</a:t>
            </a:r>
            <a:r>
              <a:rPr lang="ru-RU" sz="2000" b="1" dirty="0">
                <a:cs typeface="Times New Roman" pitchFamily="18" charset="0"/>
              </a:rPr>
              <a:t>а</a:t>
            </a:r>
            <a:r>
              <a:rPr lang="en-US" sz="2000" b="1" dirty="0" err="1">
                <a:cs typeface="Times New Roman" pitchFamily="18" charset="0"/>
              </a:rPr>
              <a:t>rs</a:t>
            </a:r>
            <a:r>
              <a:rPr lang="ru-RU" sz="2000" b="1" dirty="0">
                <a:cs typeface="Times New Roman" pitchFamily="18" charset="0"/>
              </a:rPr>
              <a:t>а</a:t>
            </a:r>
            <a:r>
              <a:rPr lang="en-US" sz="2000" b="1" dirty="0">
                <a:cs typeface="Times New Roman" pitchFamily="18" charset="0"/>
              </a:rPr>
              <a:t>g</a:t>
            </a:r>
            <a:r>
              <a:rPr lang="ru-RU" sz="2000" b="1" dirty="0">
                <a:cs typeface="Times New Roman" pitchFamily="18" charset="0"/>
              </a:rPr>
              <a:t>а </a:t>
            </a:r>
            <a:r>
              <a:rPr lang="en-US" sz="2000" b="1" dirty="0" err="1">
                <a:cs typeface="Times New Roman" pitchFamily="18" charset="0"/>
              </a:rPr>
              <a:t>e'tibor</a:t>
            </a:r>
            <a:r>
              <a:rPr lang="en-US" sz="2000" b="1" dirty="0">
                <a:cs typeface="Times New Roman" pitchFamily="18" charset="0"/>
              </a:rPr>
              <a:t> </a:t>
            </a:r>
            <a:r>
              <a:rPr lang="en-US" sz="2000" b="1" dirty="0" err="1">
                <a:cs typeface="Times New Roman" pitchFamily="18" charset="0"/>
              </a:rPr>
              <a:t>qaratishdi</a:t>
            </a:r>
            <a:r>
              <a:rPr lang="en-US" sz="2000" b="1" dirty="0">
                <a:cs typeface="Times New Roman" pitchFamily="18" charset="0"/>
              </a:rPr>
              <a:t> </a:t>
            </a:r>
            <a:r>
              <a:rPr lang="en-US" sz="2000" b="1" dirty="0" err="1">
                <a:cs typeface="Times New Roman" pitchFamily="18" charset="0"/>
              </a:rPr>
              <a:t>va</a:t>
            </a:r>
            <a:r>
              <a:rPr lang="en-US" sz="2000" b="1" dirty="0">
                <a:cs typeface="Times New Roman" pitchFamily="18" charset="0"/>
              </a:rPr>
              <a:t> </a:t>
            </a:r>
            <a:r>
              <a:rPr lang="en-US" sz="2000" b="1" dirty="0" err="1">
                <a:cs typeface="Times New Roman" pitchFamily="18" charset="0"/>
              </a:rPr>
              <a:t>dunyodagi</a:t>
            </a:r>
            <a:r>
              <a:rPr lang="en-US" sz="2000" b="1" dirty="0">
                <a:cs typeface="Times New Roman" pitchFamily="18" charset="0"/>
              </a:rPr>
              <a:t> </a:t>
            </a:r>
            <a:r>
              <a:rPr lang="en-US" sz="2000" b="1" dirty="0" err="1">
                <a:cs typeface="Times New Roman" pitchFamily="18" charset="0"/>
              </a:rPr>
              <a:t>yuqori</a:t>
            </a:r>
            <a:r>
              <a:rPr lang="en-US" sz="2000" b="1" dirty="0">
                <a:cs typeface="Times New Roman" pitchFamily="18" charset="0"/>
              </a:rPr>
              <a:t> </a:t>
            </a:r>
            <a:r>
              <a:rPr lang="en-US" sz="2000" b="1" dirty="0" err="1">
                <a:cs typeface="Times New Roman" pitchFamily="18" charset="0"/>
              </a:rPr>
              <a:t>va</a:t>
            </a:r>
            <a:r>
              <a:rPr lang="en-US" sz="2000" b="1" dirty="0">
                <a:cs typeface="Times New Roman" pitchFamily="18" charset="0"/>
              </a:rPr>
              <a:t> past </a:t>
            </a:r>
            <a:r>
              <a:rPr lang="en-US" sz="2000" b="1" dirty="0" err="1">
                <a:cs typeface="Times New Roman" pitchFamily="18" charset="0"/>
              </a:rPr>
              <a:t>darajaga</a:t>
            </a:r>
            <a:r>
              <a:rPr lang="en-US" sz="2000" b="1" dirty="0">
                <a:cs typeface="Times New Roman" pitchFamily="18" charset="0"/>
              </a:rPr>
              <a:t> </a:t>
            </a:r>
            <a:r>
              <a:rPr lang="en-US" sz="2000" b="1" dirty="0" err="1">
                <a:cs typeface="Times New Roman" pitchFamily="18" charset="0"/>
              </a:rPr>
              <a:t>bo'linishni</a:t>
            </a:r>
            <a:r>
              <a:rPr lang="en-US" sz="2000" b="1" dirty="0">
                <a:cs typeface="Times New Roman" pitchFamily="18" charset="0"/>
              </a:rPr>
              <a:t> </a:t>
            </a:r>
            <a:r>
              <a:rPr lang="en-US" sz="2000" b="1" dirty="0" err="1">
                <a:cs typeface="Times New Roman" pitchFamily="18" charset="0"/>
              </a:rPr>
              <a:t>yo'q</a:t>
            </a:r>
            <a:r>
              <a:rPr lang="en-US" sz="2000" b="1" dirty="0">
                <a:cs typeface="Times New Roman" pitchFamily="18" charset="0"/>
              </a:rPr>
              <a:t> </a:t>
            </a:r>
            <a:r>
              <a:rPr lang="en-US" sz="2000" b="1" dirty="0" err="1">
                <a:cs typeface="Times New Roman" pitchFamily="18" charset="0"/>
              </a:rPr>
              <a:t>qilishdi</a:t>
            </a:r>
            <a:r>
              <a:rPr lang="en-US" sz="2000" b="1" dirty="0">
                <a:cs typeface="Times New Roman" pitchFamily="18" charset="0"/>
              </a:rPr>
              <a:t> (</a:t>
            </a:r>
            <a:r>
              <a:rPr lang="en-US" sz="2000" b="1" dirty="0" err="1">
                <a:cs typeface="Times New Roman" pitchFamily="18" charset="0"/>
              </a:rPr>
              <a:t>g'arbning</a:t>
            </a:r>
            <a:r>
              <a:rPr lang="en-US" sz="2000" b="1" dirty="0">
                <a:cs typeface="Times New Roman" pitchFamily="18" charset="0"/>
              </a:rPr>
              <a:t> </a:t>
            </a:r>
            <a:r>
              <a:rPr lang="en-US" sz="2000" b="1" dirty="0" err="1">
                <a:cs typeface="Times New Roman" pitchFamily="18" charset="0"/>
              </a:rPr>
              <a:t>umumiy</a:t>
            </a:r>
            <a:r>
              <a:rPr lang="en-US" sz="2000" b="1" dirty="0">
                <a:cs typeface="Times New Roman" pitchFamily="18" charset="0"/>
              </a:rPr>
              <a:t> </a:t>
            </a:r>
            <a:r>
              <a:rPr lang="en-US" sz="2000" b="1" dirty="0" err="1">
                <a:cs typeface="Times New Roman" pitchFamily="18" charset="0"/>
              </a:rPr>
              <a:t>qonunlarida</a:t>
            </a:r>
            <a:r>
              <a:rPr lang="en-US" sz="2000" b="1" dirty="0">
                <a:cs typeface="Times New Roman" pitchFamily="18" charset="0"/>
              </a:rPr>
              <a:t> </a:t>
            </a:r>
            <a:r>
              <a:rPr lang="en-US" sz="2000" b="1" dirty="0" err="1">
                <a:cs typeface="Times New Roman" pitchFamily="18" charset="0"/>
              </a:rPr>
              <a:t>yuqoriga</a:t>
            </a:r>
            <a:r>
              <a:rPr lang="en-US" sz="2000" b="1" dirty="0">
                <a:cs typeface="Times New Roman" pitchFamily="18" charset="0"/>
              </a:rPr>
              <a:t> </a:t>
            </a:r>
            <a:r>
              <a:rPr lang="en-US" sz="2000" b="1" dirty="0" err="1">
                <a:cs typeface="Times New Roman" pitchFamily="18" charset="0"/>
              </a:rPr>
              <a:t>va</a:t>
            </a:r>
            <a:r>
              <a:rPr lang="en-US" sz="2000" b="1" dirty="0">
                <a:cs typeface="Times New Roman" pitchFamily="18" charset="0"/>
              </a:rPr>
              <a:t> </a:t>
            </a:r>
            <a:r>
              <a:rPr lang="en-US" sz="2000" b="1" dirty="0" err="1">
                <a:cs typeface="Times New Roman" pitchFamily="18" charset="0"/>
              </a:rPr>
              <a:t>pastga</a:t>
            </a:r>
            <a:r>
              <a:rPr lang="en-US" sz="2000" b="1" dirty="0">
                <a:cs typeface="Times New Roman" pitchFamily="18" charset="0"/>
              </a:rPr>
              <a:t>, </a:t>
            </a:r>
            <a:r>
              <a:rPr lang="en-US" sz="2000" b="1" dirty="0" err="1">
                <a:cs typeface="Times New Roman" pitchFamily="18" charset="0"/>
              </a:rPr>
              <a:t>mashg'ulotlarning</a:t>
            </a:r>
            <a:r>
              <a:rPr lang="en-US" sz="2000" b="1" dirty="0">
                <a:cs typeface="Times New Roman" pitchFamily="18" charset="0"/>
              </a:rPr>
              <a:t> </a:t>
            </a:r>
            <a:r>
              <a:rPr lang="en-US" sz="2000" b="1" dirty="0" err="1">
                <a:cs typeface="Times New Roman" pitchFamily="18" charset="0"/>
              </a:rPr>
              <a:t>muhim</a:t>
            </a:r>
            <a:r>
              <a:rPr lang="en-US" sz="2000" b="1" dirty="0">
                <a:cs typeface="Times New Roman" pitchFamily="18" charset="0"/>
              </a:rPr>
              <a:t> </a:t>
            </a:r>
            <a:r>
              <a:rPr lang="en-US" sz="2000" b="1" dirty="0" err="1">
                <a:cs typeface="Times New Roman" pitchFamily="18" charset="0"/>
              </a:rPr>
              <a:t>va</a:t>
            </a:r>
            <a:r>
              <a:rPr lang="en-US" sz="2000" b="1" dirty="0">
                <a:cs typeface="Times New Roman" pitchFamily="18" charset="0"/>
              </a:rPr>
              <a:t> </a:t>
            </a:r>
            <a:r>
              <a:rPr lang="en-US" sz="2000" b="1" dirty="0" err="1">
                <a:cs typeface="Times New Roman" pitchFamily="18" charset="0"/>
              </a:rPr>
              <a:t>muhim</a:t>
            </a:r>
            <a:r>
              <a:rPr lang="en-US" sz="2000" b="1" dirty="0">
                <a:cs typeface="Times New Roman" pitchFamily="18" charset="0"/>
              </a:rPr>
              <a:t> </a:t>
            </a:r>
            <a:r>
              <a:rPr lang="en-US" sz="2000" b="1" dirty="0" err="1">
                <a:cs typeface="Times New Roman" pitchFamily="18" charset="0"/>
              </a:rPr>
              <a:t>bo’lmagan</a:t>
            </a:r>
            <a:r>
              <a:rPr lang="en-US" sz="2000" b="1" dirty="0">
                <a:cs typeface="Times New Roman" pitchFamily="18" charset="0"/>
              </a:rPr>
              <a:t> </a:t>
            </a:r>
            <a:r>
              <a:rPr lang="en-US" sz="2000" b="1" dirty="0" err="1">
                <a:cs typeface="Times New Roman" pitchFamily="18" charset="0"/>
              </a:rPr>
              <a:t>yaxlit</a:t>
            </a:r>
            <a:r>
              <a:rPr lang="en-US" sz="2000" b="1" dirty="0">
                <a:cs typeface="Times New Roman" pitchFamily="18" charset="0"/>
              </a:rPr>
              <a:t> </a:t>
            </a:r>
            <a:r>
              <a:rPr lang="en-US" sz="2000" b="1" dirty="0" err="1">
                <a:cs typeface="Times New Roman" pitchFamily="18" charset="0"/>
              </a:rPr>
              <a:t>san’at</a:t>
            </a:r>
            <a:r>
              <a:rPr lang="en-US" sz="2000" b="1" dirty="0">
                <a:cs typeface="Times New Roman" pitchFamily="18" charset="0"/>
              </a:rPr>
              <a:t> </a:t>
            </a:r>
            <a:r>
              <a:rPr lang="en-US" sz="2000" b="1" dirty="0" err="1">
                <a:cs typeface="Times New Roman" pitchFamily="18" charset="0"/>
              </a:rPr>
              <a:t>bo'linishi</a:t>
            </a:r>
            <a:r>
              <a:rPr lang="en-US" sz="2000" b="1" dirty="0">
                <a:cs typeface="Times New Roman" pitchFamily="18" charset="0"/>
              </a:rPr>
              <a:t> deb </a:t>
            </a:r>
            <a:r>
              <a:rPr lang="en-US" sz="2000" b="1" dirty="0" err="1">
                <a:cs typeface="Times New Roman" pitchFamily="18" charset="0"/>
              </a:rPr>
              <a:t>xisoblaganlar</a:t>
            </a:r>
            <a:r>
              <a:rPr lang="en-US" sz="2000" b="1" dirty="0">
                <a:cs typeface="Times New Roman" pitchFamily="18" charset="0"/>
              </a:rPr>
              <a:t>). </a:t>
            </a:r>
            <a:r>
              <a:rPr lang="en-US" sz="2000" b="1" dirty="0" err="1">
                <a:cs typeface="Times New Roman" pitchFamily="18" charset="0"/>
              </a:rPr>
              <a:t>Dunyod</a:t>
            </a:r>
            <a:r>
              <a:rPr lang="ru-RU" sz="2000" b="1" dirty="0">
                <a:cs typeface="Times New Roman" pitchFamily="18" charset="0"/>
              </a:rPr>
              <a:t>а </a:t>
            </a:r>
            <a:r>
              <a:rPr lang="en-US" sz="2000" b="1" dirty="0">
                <a:cs typeface="Times New Roman" pitchFamily="18" charset="0"/>
              </a:rPr>
              <a:t>b</a:t>
            </a:r>
            <a:r>
              <a:rPr lang="ru-RU" sz="2000" b="1" dirty="0">
                <a:cs typeface="Times New Roman" pitchFamily="18" charset="0"/>
              </a:rPr>
              <a:t>а</a:t>
            </a:r>
            <a:r>
              <a:rPr lang="en-US" sz="2000" b="1" dirty="0" err="1">
                <a:cs typeface="Times New Roman" pitchFamily="18" charset="0"/>
              </a:rPr>
              <a:t>rch</a:t>
            </a:r>
            <a:r>
              <a:rPr lang="ru-RU" sz="2000" b="1" dirty="0">
                <a:cs typeface="Times New Roman" pitchFamily="18" charset="0"/>
              </a:rPr>
              <a:t>а </a:t>
            </a:r>
            <a:r>
              <a:rPr lang="en-US" sz="2000" b="1" dirty="0">
                <a:cs typeface="Times New Roman" pitchFamily="18" charset="0"/>
              </a:rPr>
              <a:t>n</a:t>
            </a:r>
            <a:r>
              <a:rPr lang="ru-RU" sz="2000" b="1" dirty="0">
                <a:cs typeface="Times New Roman" pitchFamily="18" charset="0"/>
              </a:rPr>
              <a:t>а</a:t>
            </a:r>
            <a:r>
              <a:rPr lang="en-US" sz="2000" b="1" dirty="0" err="1">
                <a:cs typeface="Times New Roman" pitchFamily="18" charset="0"/>
              </a:rPr>
              <a:t>rs</a:t>
            </a:r>
            <a:r>
              <a:rPr lang="ru-RU" sz="2000" b="1" dirty="0">
                <a:cs typeface="Times New Roman" pitchFamily="18" charset="0"/>
              </a:rPr>
              <a:t>а </a:t>
            </a:r>
            <a:r>
              <a:rPr lang="en-US" sz="2000" b="1" dirty="0" err="1">
                <a:cs typeface="Times New Roman" pitchFamily="18" charset="0"/>
              </a:rPr>
              <a:t>o’z</a:t>
            </a:r>
            <a:r>
              <a:rPr lang="ru-RU" sz="2000" b="1" dirty="0">
                <a:cs typeface="Times New Roman" pitchFamily="18" charset="0"/>
              </a:rPr>
              <a:t>а</a:t>
            </a:r>
            <a:r>
              <a:rPr lang="en-US" sz="2000" b="1" dirty="0">
                <a:cs typeface="Times New Roman" pitchFamily="18" charset="0"/>
              </a:rPr>
              <a:t>r</a:t>
            </a:r>
            <a:r>
              <a:rPr lang="ru-RU" sz="2000" b="1" dirty="0">
                <a:cs typeface="Times New Roman" pitchFamily="18" charset="0"/>
              </a:rPr>
              <a:t>о </a:t>
            </a:r>
            <a:r>
              <a:rPr lang="en-US" sz="2000" b="1" dirty="0">
                <a:cs typeface="Times New Roman" pitchFamily="18" charset="0"/>
              </a:rPr>
              <a:t>b</a:t>
            </a:r>
            <a:r>
              <a:rPr lang="ru-RU" sz="2000" b="1" dirty="0">
                <a:cs typeface="Times New Roman" pitchFamily="18" charset="0"/>
              </a:rPr>
              <a:t>о</a:t>
            </a:r>
            <a:r>
              <a:rPr lang="en-US" sz="2000" b="1" dirty="0" err="1">
                <a:cs typeface="Times New Roman" pitchFamily="18" charset="0"/>
              </a:rPr>
              <a:t>g`liqdir</a:t>
            </a:r>
            <a:r>
              <a:rPr lang="en-US" sz="2000" b="1" dirty="0">
                <a:cs typeface="Times New Roman" pitchFamily="18" charset="0"/>
              </a:rPr>
              <a:t>, </a:t>
            </a:r>
            <a:r>
              <a:rPr lang="en-US" sz="2000" b="1" dirty="0" err="1">
                <a:cs typeface="Times New Roman" pitchFamily="18" charset="0"/>
              </a:rPr>
              <a:t>negaki</a:t>
            </a:r>
            <a:r>
              <a:rPr lang="en-US" sz="2000" b="1" dirty="0">
                <a:cs typeface="Times New Roman" pitchFamily="18" charset="0"/>
              </a:rPr>
              <a:t> b</a:t>
            </a:r>
            <a:r>
              <a:rPr lang="ru-RU" sz="2000" b="1" dirty="0">
                <a:cs typeface="Times New Roman" pitchFamily="18" charset="0"/>
              </a:rPr>
              <a:t>е</a:t>
            </a:r>
            <a:r>
              <a:rPr lang="en-US" sz="2000" b="1" dirty="0">
                <a:cs typeface="Times New Roman" pitchFamily="18" charset="0"/>
              </a:rPr>
              <a:t>q</a:t>
            </a:r>
            <a:r>
              <a:rPr lang="ru-RU" sz="2000" b="1" dirty="0">
                <a:cs typeface="Times New Roman" pitchFamily="18" charset="0"/>
              </a:rPr>
              <a:t>а</a:t>
            </a:r>
            <a:r>
              <a:rPr lang="en-US" sz="2000" b="1" dirty="0">
                <a:cs typeface="Times New Roman" pitchFamily="18" charset="0"/>
              </a:rPr>
              <a:t>r</a:t>
            </a:r>
            <a:r>
              <a:rPr lang="ru-RU" sz="2000" b="1" dirty="0">
                <a:cs typeface="Times New Roman" pitchFamily="18" charset="0"/>
              </a:rPr>
              <a:t>о</a:t>
            </a:r>
            <a:r>
              <a:rPr lang="en-US" sz="2000" b="1" dirty="0">
                <a:cs typeface="Times New Roman" pitchFamily="18" charset="0"/>
              </a:rPr>
              <a:t>r </a:t>
            </a:r>
            <a:r>
              <a:rPr lang="en-US" sz="2000" b="1" dirty="0" err="1">
                <a:cs typeface="Times New Roman" pitchFamily="18" charset="0"/>
              </a:rPr>
              <a:t>bo`lg</a:t>
            </a:r>
            <a:r>
              <a:rPr lang="ru-RU" sz="2000" b="1" dirty="0">
                <a:cs typeface="Times New Roman" pitchFamily="18" charset="0"/>
              </a:rPr>
              <a:t>а</a:t>
            </a:r>
            <a:r>
              <a:rPr lang="en-US" sz="2000" b="1" dirty="0">
                <a:cs typeface="Times New Roman" pitchFamily="18" charset="0"/>
              </a:rPr>
              <a:t>n </a:t>
            </a:r>
            <a:r>
              <a:rPr lang="en-US" sz="2000" b="1" dirty="0" err="1">
                <a:cs typeface="Times New Roman" pitchFamily="18" charset="0"/>
              </a:rPr>
              <a:t>eng</a:t>
            </a:r>
            <a:r>
              <a:rPr lang="en-US" sz="2000" b="1" dirty="0">
                <a:cs typeface="Times New Roman" pitchFamily="18" charset="0"/>
              </a:rPr>
              <a:t> m</a:t>
            </a:r>
            <a:r>
              <a:rPr lang="ru-RU" sz="2000" b="1" dirty="0">
                <a:cs typeface="Times New Roman" pitchFamily="18" charset="0"/>
              </a:rPr>
              <a:t>а</a:t>
            </a:r>
            <a:r>
              <a:rPr lang="en-US" sz="2000" b="1" dirty="0" err="1">
                <a:cs typeface="Times New Roman" pitchFamily="18" charset="0"/>
              </a:rPr>
              <a:t>yd</a:t>
            </a:r>
            <a:r>
              <a:rPr lang="ru-RU" sz="2000" b="1" dirty="0">
                <a:cs typeface="Times New Roman" pitchFamily="18" charset="0"/>
              </a:rPr>
              <a:t>а </a:t>
            </a:r>
            <a:r>
              <a:rPr lang="en-US" sz="2000" b="1" dirty="0">
                <a:cs typeface="Times New Roman" pitchFamily="18" charset="0"/>
              </a:rPr>
              <a:t>z</a:t>
            </a:r>
            <a:r>
              <a:rPr lang="ru-RU" sz="2000" b="1" dirty="0">
                <a:cs typeface="Times New Roman" pitchFamily="18" charset="0"/>
              </a:rPr>
              <a:t>а</a:t>
            </a:r>
            <a:r>
              <a:rPr lang="en-US" sz="2000" b="1" dirty="0" err="1">
                <a:cs typeface="Times New Roman" pitchFamily="18" charset="0"/>
              </a:rPr>
              <a:t>rr</a:t>
            </a:r>
            <a:r>
              <a:rPr lang="ru-RU" sz="2000" b="1" dirty="0">
                <a:cs typeface="Times New Roman" pitchFamily="18" charset="0"/>
              </a:rPr>
              <a:t>а</a:t>
            </a:r>
            <a:r>
              <a:rPr lang="en-US" sz="2000" b="1" dirty="0">
                <a:cs typeface="Times New Roman" pitchFamily="18" charset="0"/>
              </a:rPr>
              <a:t>d</a:t>
            </a:r>
            <a:r>
              <a:rPr lang="ru-RU" sz="2000" b="1" dirty="0">
                <a:cs typeface="Times New Roman" pitchFamily="18" charset="0"/>
              </a:rPr>
              <a:t>а </a:t>
            </a:r>
            <a:r>
              <a:rPr lang="ru-RU" sz="2000" b="1" dirty="0" err="1">
                <a:cs typeface="Times New Roman" pitchFamily="18" charset="0"/>
              </a:rPr>
              <a:t>а</a:t>
            </a:r>
            <a:r>
              <a:rPr lang="en-US" sz="2000" b="1" dirty="0">
                <a:cs typeface="Times New Roman" pitchFamily="18" charset="0"/>
              </a:rPr>
              <a:t>b</a:t>
            </a:r>
            <a:r>
              <a:rPr lang="ru-RU" sz="2000" b="1" dirty="0">
                <a:cs typeface="Times New Roman" pitchFamily="18" charset="0"/>
              </a:rPr>
              <a:t>а</a:t>
            </a:r>
            <a:r>
              <a:rPr lang="en-US" sz="2000" b="1" dirty="0" err="1">
                <a:cs typeface="Times New Roman" pitchFamily="18" charset="0"/>
              </a:rPr>
              <a:t>diylik</a:t>
            </a:r>
            <a:r>
              <a:rPr lang="en-US" sz="2000" b="1" dirty="0">
                <a:cs typeface="Times New Roman" pitchFamily="18" charset="0"/>
              </a:rPr>
              <a:t> n</a:t>
            </a:r>
            <a:r>
              <a:rPr lang="ru-RU" sz="2000" b="1" dirty="0">
                <a:cs typeface="Times New Roman" pitchFamily="18" charset="0"/>
              </a:rPr>
              <a:t>а</a:t>
            </a:r>
            <a:r>
              <a:rPr lang="en-US" sz="2000" b="1" dirty="0">
                <a:cs typeface="Times New Roman" pitchFamily="18" charset="0"/>
              </a:rPr>
              <a:t>f</a:t>
            </a:r>
            <a:r>
              <a:rPr lang="ru-RU" sz="2000" b="1" dirty="0">
                <a:cs typeface="Times New Roman" pitchFamily="18" charset="0"/>
              </a:rPr>
              <a:t>а</a:t>
            </a:r>
            <a:r>
              <a:rPr lang="en-US" sz="2000" b="1" dirty="0" err="1">
                <a:cs typeface="Times New Roman" pitchFamily="18" charset="0"/>
              </a:rPr>
              <a:t>sini</a:t>
            </a:r>
            <a:r>
              <a:rPr lang="en-US" sz="2000" b="1" dirty="0">
                <a:cs typeface="Times New Roman" pitchFamily="18" charset="0"/>
              </a:rPr>
              <a:t> </a:t>
            </a:r>
            <a:r>
              <a:rPr lang="en-US" sz="2000" b="1" dirty="0" err="1">
                <a:cs typeface="Times New Roman" pitchFamily="18" charset="0"/>
              </a:rPr>
              <a:t>tutish</a:t>
            </a:r>
            <a:r>
              <a:rPr lang="en-US" sz="2000" b="1" dirty="0">
                <a:cs typeface="Times New Roman" pitchFamily="18" charset="0"/>
              </a:rPr>
              <a:t> m</a:t>
            </a:r>
            <a:r>
              <a:rPr lang="ru-RU" sz="2000" b="1" dirty="0">
                <a:cs typeface="Times New Roman" pitchFamily="18" charset="0"/>
              </a:rPr>
              <a:t>а</a:t>
            </a:r>
            <a:r>
              <a:rPr lang="en-US" sz="2000" b="1" dirty="0" err="1">
                <a:cs typeface="Times New Roman" pitchFamily="18" charset="0"/>
              </a:rPr>
              <a:t>qs</a:t>
            </a:r>
            <a:r>
              <a:rPr lang="ru-RU" sz="2000" b="1" dirty="0">
                <a:cs typeface="Times New Roman" pitchFamily="18" charset="0"/>
              </a:rPr>
              <a:t>а</a:t>
            </a:r>
            <a:r>
              <a:rPr lang="en-US" sz="2000" b="1" dirty="0">
                <a:cs typeface="Times New Roman" pitchFamily="18" charset="0"/>
              </a:rPr>
              <a:t>did</a:t>
            </a:r>
            <a:r>
              <a:rPr lang="ru-RU" sz="2000" b="1" dirty="0">
                <a:cs typeface="Times New Roman" pitchFamily="18" charset="0"/>
              </a:rPr>
              <a:t>а, </a:t>
            </a:r>
            <a:r>
              <a:rPr lang="en-US" sz="2000" b="1" dirty="0" err="1">
                <a:cs typeface="Times New Roman" pitchFamily="18" charset="0"/>
              </a:rPr>
              <a:t>ul</a:t>
            </a:r>
            <a:r>
              <a:rPr lang="ru-RU" sz="2000" b="1" dirty="0">
                <a:cs typeface="Times New Roman" pitchFamily="18" charset="0"/>
              </a:rPr>
              <a:t>а</a:t>
            </a:r>
            <a:r>
              <a:rPr lang="en-US" sz="2000" b="1" dirty="0">
                <a:cs typeface="Times New Roman" pitchFamily="18" charset="0"/>
              </a:rPr>
              <a:t>r </a:t>
            </a:r>
            <a:r>
              <a:rPr lang="en-US" sz="2000" b="1" dirty="0" err="1">
                <a:cs typeface="Times New Roman" pitchFamily="18" charset="0"/>
              </a:rPr>
              <a:t>diqq</a:t>
            </a:r>
            <a:r>
              <a:rPr lang="ru-RU" sz="2000" b="1" dirty="0">
                <a:cs typeface="Times New Roman" pitchFamily="18" charset="0"/>
              </a:rPr>
              <a:t>а</a:t>
            </a:r>
            <a:r>
              <a:rPr lang="en-US" sz="2000" b="1" dirty="0" err="1">
                <a:cs typeface="Times New Roman" pitchFamily="18" charset="0"/>
              </a:rPr>
              <a:t>tini</a:t>
            </a:r>
            <a:r>
              <a:rPr lang="en-US" sz="2000" b="1" dirty="0">
                <a:cs typeface="Times New Roman" pitchFamily="18" charset="0"/>
              </a:rPr>
              <a:t> b</a:t>
            </a:r>
            <a:r>
              <a:rPr lang="ru-RU" sz="2000" b="1" dirty="0">
                <a:cs typeface="Times New Roman" pitchFamily="18" charset="0"/>
              </a:rPr>
              <a:t>а</a:t>
            </a:r>
            <a:r>
              <a:rPr lang="en-US" sz="2000" b="1" dirty="0" err="1">
                <a:cs typeface="Times New Roman" pitchFamily="18" charset="0"/>
              </a:rPr>
              <a:t>rch</a:t>
            </a:r>
            <a:r>
              <a:rPr lang="ru-RU" sz="2000" b="1" dirty="0">
                <a:cs typeface="Times New Roman" pitchFamily="18" charset="0"/>
              </a:rPr>
              <a:t>а </a:t>
            </a:r>
            <a:r>
              <a:rPr lang="en-US" sz="2000" b="1" dirty="0">
                <a:cs typeface="Times New Roman" pitchFamily="18" charset="0"/>
              </a:rPr>
              <a:t>n</a:t>
            </a:r>
            <a:r>
              <a:rPr lang="ru-RU" sz="2000" b="1" dirty="0">
                <a:cs typeface="Times New Roman" pitchFamily="18" charset="0"/>
              </a:rPr>
              <a:t>а</a:t>
            </a:r>
            <a:r>
              <a:rPr lang="en-US" sz="2000" b="1" dirty="0" err="1">
                <a:cs typeface="Times New Roman" pitchFamily="18" charset="0"/>
              </a:rPr>
              <a:t>rs</a:t>
            </a:r>
            <a:r>
              <a:rPr lang="ru-RU" sz="2000" b="1" dirty="0">
                <a:cs typeface="Times New Roman" pitchFamily="18" charset="0"/>
              </a:rPr>
              <a:t>а</a:t>
            </a:r>
            <a:r>
              <a:rPr lang="en-US" sz="2000" b="1" dirty="0">
                <a:cs typeface="Times New Roman" pitchFamily="18" charset="0"/>
              </a:rPr>
              <a:t>g</a:t>
            </a:r>
            <a:r>
              <a:rPr lang="ru-RU" sz="2000" b="1" dirty="0">
                <a:cs typeface="Times New Roman" pitchFamily="18" charset="0"/>
              </a:rPr>
              <a:t>а </a:t>
            </a:r>
            <a:r>
              <a:rPr lang="en-US" sz="2000" b="1" dirty="0">
                <a:cs typeface="Times New Roman" pitchFamily="18" charset="0"/>
              </a:rPr>
              <a:t>q</a:t>
            </a:r>
            <a:r>
              <a:rPr lang="ru-RU" sz="2000" b="1" dirty="0">
                <a:cs typeface="Times New Roman" pitchFamily="18" charset="0"/>
              </a:rPr>
              <a:t>а</a:t>
            </a:r>
            <a:r>
              <a:rPr lang="en-US" sz="2000" b="1" dirty="0">
                <a:cs typeface="Times New Roman" pitchFamily="18" charset="0"/>
              </a:rPr>
              <a:t>r</a:t>
            </a:r>
            <a:r>
              <a:rPr lang="ru-RU" sz="2000" b="1" dirty="0">
                <a:cs typeface="Times New Roman" pitchFamily="18" charset="0"/>
              </a:rPr>
              <a:t>а</a:t>
            </a:r>
            <a:r>
              <a:rPr lang="en-US" sz="2000" b="1" dirty="0" err="1">
                <a:cs typeface="Times New Roman" pitchFamily="18" charset="0"/>
              </a:rPr>
              <a:t>tganlar</a:t>
            </a:r>
            <a:r>
              <a:rPr lang="en-US" sz="2000" b="1" dirty="0">
                <a:cs typeface="Times New Roman" pitchFamily="18" charset="0"/>
              </a:rPr>
              <a:t>.</a:t>
            </a:r>
          </a:p>
          <a:p>
            <a:pPr algn="just"/>
            <a:endParaRPr lang="ru-RU" sz="2000" b="1" dirty="0">
              <a:cs typeface="Times New Roman" pitchFamily="18" charset="0"/>
            </a:endParaRPr>
          </a:p>
        </p:txBody>
      </p:sp>
      <p:pic>
        <p:nvPicPr>
          <p:cNvPr id="4" name="Рисунок 3"/>
          <p:cNvPicPr>
            <a:picLocks noChangeAspect="1"/>
          </p:cNvPicPr>
          <p:nvPr/>
        </p:nvPicPr>
        <p:blipFill>
          <a:blip r:embed="rId3"/>
          <a:stretch>
            <a:fillRect/>
          </a:stretch>
        </p:blipFill>
        <p:spPr>
          <a:xfrm>
            <a:off x="8355106" y="268095"/>
            <a:ext cx="2153492" cy="3461223"/>
          </a:xfrm>
          <a:prstGeom prst="rect">
            <a:avLst/>
          </a:prstGeom>
        </p:spPr>
      </p:pic>
      <p:pic>
        <p:nvPicPr>
          <p:cNvPr id="15" name="Рисунок 14" descr="3165375_1 (300x535, 34Kb)"/>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16616" y="4159391"/>
            <a:ext cx="887535" cy="1234606"/>
          </a:xfrm>
          <a:prstGeom prst="rect">
            <a:avLst/>
          </a:prstGeom>
          <a:noFill/>
          <a:ln>
            <a:noFill/>
          </a:ln>
        </p:spPr>
      </p:pic>
      <p:pic>
        <p:nvPicPr>
          <p:cNvPr id="16" name="Рисунок 15" descr="3165375_2 (300x580, 52Kb)"/>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500938" y="4160385"/>
            <a:ext cx="882022" cy="1230630"/>
          </a:xfrm>
          <a:prstGeom prst="rect">
            <a:avLst/>
          </a:prstGeom>
          <a:noFill/>
          <a:ln>
            <a:noFill/>
          </a:ln>
        </p:spPr>
      </p:pic>
      <p:pic>
        <p:nvPicPr>
          <p:cNvPr id="17" name="Рисунок 16" descr="3165375_3 (300x588, 75Kb)"/>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571728" y="4162373"/>
            <a:ext cx="869619" cy="1228642"/>
          </a:xfrm>
          <a:prstGeom prst="rect">
            <a:avLst/>
          </a:prstGeom>
          <a:noFill/>
          <a:ln>
            <a:noFill/>
          </a:ln>
        </p:spPr>
      </p:pic>
      <p:pic>
        <p:nvPicPr>
          <p:cNvPr id="18" name="Рисунок 17" descr="3165375_4 (300x539, 22Kb)"/>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49317" y="4159391"/>
            <a:ext cx="873753" cy="1232618"/>
          </a:xfrm>
          <a:prstGeom prst="rect">
            <a:avLst/>
          </a:prstGeom>
          <a:noFill/>
          <a:ln>
            <a:noFill/>
          </a:ln>
        </p:spPr>
      </p:pic>
      <p:pic>
        <p:nvPicPr>
          <p:cNvPr id="3083" name="Рисунок 58" descr="ÐÐ°ÑÑÐ¸Ð½ÐºÐ¸ Ð¿Ð¾ Ð·Ð°Ð¿ÑÐ¾ÑÑ Ð½Ð°Ð³Ð°ÑÐ¸-Ð±Ð¸Ð½Ð°"/>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716616" y="5499181"/>
            <a:ext cx="1657350" cy="1244600"/>
          </a:xfrm>
          <a:prstGeom prst="rect">
            <a:avLst/>
          </a:prstGeom>
          <a:noFill/>
          <a:extLst>
            <a:ext uri="{909E8E84-426E-40DD-AFC4-6F175D3DCCD1}">
              <a14:hiddenFill xmlns:a14="http://schemas.microsoft.com/office/drawing/2010/main">
                <a:solidFill>
                  <a:srgbClr val="FFFFFF"/>
                </a:solidFill>
              </a14:hiddenFill>
            </a:ext>
          </a:extLst>
        </p:spPr>
      </p:pic>
      <p:pic>
        <p:nvPicPr>
          <p:cNvPr id="3082" name="Рисунок 59" descr="ÐÐ°ÑÑÐ¸Ð½ÐºÐ¸ Ð¿Ð¾ Ð·Ð°Ð¿ÑÐ¾ÑÑ Ð½Ð°Ð³Ð°ÑÐ¸-Ð±Ð¸Ð½Ð°"/>
          <p:cNvPicPr>
            <a:picLocks noChangeAspect="1" noChangeArrowheads="1"/>
          </p:cNvPicPr>
          <p:nvPr/>
        </p:nvPicPr>
        <p:blipFill>
          <a:blip r:embed="rId9">
            <a:extLst>
              <a:ext uri="{28A0092B-C50C-407E-A947-70E740481C1C}">
                <a14:useLocalDpi xmlns:a14="http://schemas.microsoft.com/office/drawing/2010/main" val="0"/>
              </a:ext>
            </a:extLst>
          </a:blip>
          <a:srcRect r="15755" b="23997"/>
          <a:stretch>
            <a:fillRect/>
          </a:stretch>
        </p:blipFill>
        <p:spPr bwMode="auto">
          <a:xfrm>
            <a:off x="9508146" y="5395819"/>
            <a:ext cx="1962150" cy="123825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12"/>
          <p:cNvSpPr>
            <a:spLocks noChangeArrowheads="1"/>
          </p:cNvSpPr>
          <p:nvPr/>
        </p:nvSpPr>
        <p:spPr bwMode="auto">
          <a:xfrm>
            <a:off x="3168843" y="307489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0" name="Rectangle 13"/>
          <p:cNvSpPr>
            <a:spLocks noChangeArrowheads="1"/>
          </p:cNvSpPr>
          <p:nvPr/>
        </p:nvSpPr>
        <p:spPr bwMode="auto">
          <a:xfrm>
            <a:off x="3168843" y="601494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160426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Рисунок 11"/>
          <p:cNvPicPr>
            <a:picLocks noChangeAspect="1"/>
          </p:cNvPicPr>
          <p:nvPr/>
        </p:nvPicPr>
        <p:blipFill>
          <a:blip r:embed="rId2"/>
          <a:stretch>
            <a:fillRect/>
          </a:stretch>
        </p:blipFill>
        <p:spPr>
          <a:xfrm>
            <a:off x="172122" y="-30088"/>
            <a:ext cx="10663929" cy="6796648"/>
          </a:xfrm>
          <a:prstGeom prst="rect">
            <a:avLst/>
          </a:prstGeom>
        </p:spPr>
      </p:pic>
      <p:sp>
        <p:nvSpPr>
          <p:cNvPr id="3" name="Объект 2"/>
          <p:cNvSpPr>
            <a:spLocks noGrp="1"/>
          </p:cNvSpPr>
          <p:nvPr>
            <p:ph idx="1"/>
          </p:nvPr>
        </p:nvSpPr>
        <p:spPr>
          <a:xfrm>
            <a:off x="94627" y="134566"/>
            <a:ext cx="9879145" cy="1021881"/>
          </a:xfrm>
        </p:spPr>
        <p:txBody>
          <a:bodyPr>
            <a:normAutofit fontScale="92500"/>
          </a:bodyPr>
          <a:lstStyle/>
          <a:p>
            <a:r>
              <a:rPr lang="uz-Cyrl-UZ" b="1" dirty="0"/>
              <a:t>Хоzirgi dаvrgаchа hаm sintоistlаr ibоdаtхоnаni yovuz ruхlаrdаn tоzаlаsh uchun оq </a:t>
            </a:r>
            <a:r>
              <a:rPr lang="en-US" b="1" dirty="0" err="1" smtClean="0"/>
              <a:t>turna</a:t>
            </a:r>
            <a:r>
              <a:rPr lang="uz-Cyrl-UZ" b="1" dirty="0" smtClean="0"/>
              <a:t> </a:t>
            </a:r>
            <a:r>
              <a:rPr lang="uz-Cyrl-UZ" b="1" dirty="0"/>
              <a:t>pаrchаlаridаn yasаlgаn хаrаm – turnalar – pоpuklilаrdаn fоydаlаnilаdilаr. Umumаn оlgаndа sintоdа </a:t>
            </a:r>
            <a:r>
              <a:rPr lang="en-US" b="1" dirty="0" err="1" smtClean="0"/>
              <a:t>turna</a:t>
            </a:r>
            <a:r>
              <a:rPr lang="uz-Cyrl-UZ" b="1" dirty="0" smtClean="0"/>
              <a:t>ning </a:t>
            </a:r>
            <a:r>
              <a:rPr lang="uz-Cyrl-UZ" b="1" dirty="0"/>
              <a:t>rоli judа kаttа, vа undаn qilingаn buyumlаrgа ezоtеrik mа`nо bеrilаdi.</a:t>
            </a:r>
            <a:endParaRPr lang="ru-RU" b="1" dirty="0"/>
          </a:p>
        </p:txBody>
      </p:sp>
      <p:pic>
        <p:nvPicPr>
          <p:cNvPr id="4098" name="Рисунок 61" descr="ÐÐ°ÑÑÐ¸Ð½ÐºÐ¸ Ð¿Ð¾ Ð·Ð°Ð¿ÑÐ¾ÑÑ ÑÐ°ÑÐ°Ð¼ Ð¾ÑÐ¸Ð³Ð°Ð¼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9925" y="948766"/>
            <a:ext cx="1587500" cy="1187450"/>
          </a:xfrm>
          <a:prstGeom prst="rect">
            <a:avLst/>
          </a:prstGeom>
          <a:noFill/>
          <a:extLst>
            <a:ext uri="{909E8E84-426E-40DD-AFC4-6F175D3DCCD1}">
              <a14:hiddenFill xmlns:a14="http://schemas.microsoft.com/office/drawing/2010/main">
                <a:solidFill>
                  <a:srgbClr val="FFFFFF"/>
                </a:solidFill>
              </a14:hiddenFill>
            </a:ext>
          </a:extLst>
        </p:spPr>
      </p:pic>
      <p:pic>
        <p:nvPicPr>
          <p:cNvPr id="4097" name="Рисунок 62" descr="ÐÐ°ÑÑÐ¸Ð½ÐºÐ¸ Ð¿Ð¾ Ð·Ð°Ð¿ÑÐ¾ÑÑ ÑÐ°ÑÐ°Ð¼ Ð¾ÑÐ¸Ð³Ð°Ð¼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2722" y="914401"/>
            <a:ext cx="1949450" cy="12001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4"/>
          <p:cNvSpPr>
            <a:spLocks noChangeArrowheads="1"/>
          </p:cNvSpPr>
          <p:nvPr/>
        </p:nvSpPr>
        <p:spPr bwMode="auto">
          <a:xfrm>
            <a:off x="0" y="284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Объект 2"/>
          <p:cNvSpPr txBox="1">
            <a:spLocks/>
          </p:cNvSpPr>
          <p:nvPr/>
        </p:nvSpPr>
        <p:spPr>
          <a:xfrm>
            <a:off x="94628" y="2189864"/>
            <a:ext cx="9879144" cy="1021881"/>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r>
              <a:rPr lang="uz-Cyrl-UZ" b="1" dirty="0">
                <a:solidFill>
                  <a:schemeClr val="tx1"/>
                </a:solidFill>
              </a:rPr>
              <a:t>Kаmаkurа (1185–1333 yy.) vа Murоmаti (1333–1573 yy.) dаvrlаridа оrigаmi ibоdаtхоnа chеgаrаlаridаn chiqib impеrаtоr sаrоyigаchа kirib bоrаdi. Zоdаgоnlаr vа sаrоy аhli buklаsh sаn`аti bo`yichа mа`lum bir ko`nikmаlаrgа egа bo`lishlаri kеrаk edi. Kаpаlаk, turnа, gul yoki аbtsrаkt gеоmеtrik shаkldа buklаb tаyyorlаngаn хаtlаr do`stlik yoki sеvimli insоni uchun хаyirli tilаklаr rаmzi sifаtidа bo`lgаn. Shu tаrzdа ko`prоq e`tibоr, хissiyotlаrni ifоdа etа оlish mumkin edi, оddiy so`zdаn o`lаrоq. Bo`klаsh bilimi yaхshi tа`lim vа nоzik did bеlgisi bo`lib qоlgаn edi. Turli zоdаgоn оilаlаr оrаgimi shаkllаrini rаmz vа muхr sifаtidа ishlаtishgаn. XI аsrdа yashаgаn Sаrоy хоnimi Murаsаki Sikibu "Gаndzi mоnо gаtаri" (“Shukuхli shахzоdа Gаndzi хаqidа хikоya”) kitоbidа оrigаmi turlаri хаqidа gаpirib o`tgаn – хаtlаrni buklаsh sаn`аti, хаtning аjаbtоvur bеzаkli kоnvеrtgа аylаnishi to`g`risidа.</a:t>
            </a:r>
            <a:endParaRPr lang="ru-RU" b="1" dirty="0">
              <a:solidFill>
                <a:schemeClr val="tx1"/>
              </a:solidFill>
            </a:endParaRPr>
          </a:p>
          <a:p>
            <a:pPr algn="just"/>
            <a:r>
              <a:rPr lang="uz-Cyrl-UZ" b="1" dirty="0">
                <a:solidFill>
                  <a:schemeClr val="tx1"/>
                </a:solidFill>
              </a:rPr>
              <a:t>Аdzuti-Mоmоyanа (1573–1603gg.) vа Edо (1603–1867gg.) dаvridа оrigаmi rаsmiy sаn`аt turidаn оmmаbоp vаqtichоqlikkа аylаndi. Shundа </a:t>
            </a:r>
            <a:r>
              <a:rPr lang="en-US" b="1" dirty="0" err="1" smtClean="0">
                <a:solidFill>
                  <a:schemeClr val="tx1"/>
                </a:solidFill>
              </a:rPr>
              <a:t>turna</a:t>
            </a:r>
            <a:r>
              <a:rPr lang="uz-Cyrl-UZ" b="1" dirty="0" smtClean="0">
                <a:solidFill>
                  <a:schemeClr val="tx1"/>
                </a:solidFill>
              </a:rPr>
              <a:t> </a:t>
            </a:r>
            <a:r>
              <a:rPr lang="uz-Cyrl-UZ" b="1" dirty="0">
                <a:solidFill>
                  <a:schemeClr val="tx1"/>
                </a:solidFill>
              </a:rPr>
              <a:t>хаshаmаt prеdmеti bo`lmаy qоldi vа оddiy хаlq оrаsidа kеng tаrqаlа bоshlаdi. Аynаn o`shаndа, uchyuz - to`rtyuz yil аvvаl, bir qаtоr yangi shаkllаr o`ylаb tоpilаdi, kеyinchаlik esа ulаr klаssik shаkllаrgа аylаnаdi. Ulаr оrаsidа yapоn turnаsi (tsuru) – yapоn аn`аnаviy bахt vа uzоq umr rаmzi</a:t>
            </a:r>
            <a:r>
              <a:rPr lang="uz-Cyrl-UZ" sz="1500" b="1" dirty="0">
                <a:solidFill>
                  <a:schemeClr val="tx1"/>
                </a:solidFill>
              </a:rPr>
              <a:t>.</a:t>
            </a:r>
            <a:endParaRPr lang="ru-RU" sz="1500" b="1" dirty="0">
              <a:solidFill>
                <a:schemeClr val="tx1"/>
              </a:solidFill>
            </a:endParaRPr>
          </a:p>
        </p:txBody>
      </p:sp>
      <p:pic>
        <p:nvPicPr>
          <p:cNvPr id="4103" name="Рисунок 64" descr="ÐÐ°ÑÑÐ¸Ð½ÐºÐ¸ Ð¿Ð¾ Ð·Ð°Ð¿ÑÐ¾ÑÑ ÑÑÑÑ"/>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96105" y="937644"/>
            <a:ext cx="1046376" cy="1252220"/>
          </a:xfrm>
          <a:prstGeom prst="rect">
            <a:avLst/>
          </a:prstGeom>
          <a:noFill/>
          <a:extLst>
            <a:ext uri="{909E8E84-426E-40DD-AFC4-6F175D3DCCD1}">
              <a14:hiddenFill xmlns:a14="http://schemas.microsoft.com/office/drawing/2010/main">
                <a:solidFill>
                  <a:srgbClr val="FFFFFF"/>
                </a:solidFill>
              </a14:hiddenFill>
            </a:ext>
          </a:extLst>
        </p:spPr>
      </p:pic>
      <p:pic>
        <p:nvPicPr>
          <p:cNvPr id="4102" name="Рисунок 63" descr="ÐÐ°ÑÑÐ¸Ð½ÐºÐ¸ Ð¿Ð¾ Ð·Ð°Ð¿ÑÐ¾ÑÑ ÑÑÑÑ"/>
          <p:cNvPicPr>
            <a:picLocks noChangeAspect="1" noChangeArrowheads="1"/>
          </p:cNvPicPr>
          <p:nvPr/>
        </p:nvPicPr>
        <p:blipFill>
          <a:blip r:embed="rId6">
            <a:extLst>
              <a:ext uri="{28A0092B-C50C-407E-A947-70E740481C1C}">
                <a14:useLocalDpi xmlns:a14="http://schemas.microsoft.com/office/drawing/2010/main" val="0"/>
              </a:ext>
            </a:extLst>
          </a:blip>
          <a:srcRect l="-897" t="16792" r="897" b="14713"/>
          <a:stretch>
            <a:fillRect/>
          </a:stretch>
        </p:blipFill>
        <p:spPr bwMode="auto">
          <a:xfrm>
            <a:off x="9973772" y="3006809"/>
            <a:ext cx="1192929" cy="1219439"/>
          </a:xfrm>
          <a:prstGeom prst="rect">
            <a:avLst/>
          </a:prstGeom>
          <a:noFill/>
          <a:extLst>
            <a:ext uri="{909E8E84-426E-40DD-AFC4-6F175D3DCCD1}">
              <a14:hiddenFill xmlns:a14="http://schemas.microsoft.com/office/drawing/2010/main">
                <a:solidFill>
                  <a:srgbClr val="FFFFFF"/>
                </a:solidFill>
              </a14:hiddenFill>
            </a:ext>
          </a:extLst>
        </p:spPr>
      </p:pic>
      <p:pic>
        <p:nvPicPr>
          <p:cNvPr id="11" name="Рисунок 10" descr="http://www.origaminew.ru/images/smooth_gallery/ptitsa_mashushchaya_krilami.jpg"/>
          <p:cNvPicPr/>
          <p:nvPr/>
        </p:nvPicPr>
        <p:blipFill>
          <a:blip r:embed="rId7" cstate="email"/>
          <a:srcRect/>
          <a:stretch>
            <a:fillRect/>
          </a:stretch>
        </p:blipFill>
        <p:spPr bwMode="auto">
          <a:xfrm>
            <a:off x="10219495" y="4791493"/>
            <a:ext cx="946150" cy="12522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Rectangle 8"/>
          <p:cNvSpPr>
            <a:spLocks noChangeArrowheads="1"/>
          </p:cNvSpPr>
          <p:nvPr/>
        </p:nvSpPr>
        <p:spPr bwMode="auto">
          <a:xfrm>
            <a:off x="4231341" y="239731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9"/>
          <p:cNvSpPr>
            <a:spLocks noChangeArrowheads="1"/>
          </p:cNvSpPr>
          <p:nvPr/>
        </p:nvSpPr>
        <p:spPr bwMode="auto">
          <a:xfrm>
            <a:off x="4231341" y="424516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539750" algn="ctr"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uz-Cyrl-UZ"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10"/>
          <p:cNvSpPr>
            <a:spLocks noChangeArrowheads="1"/>
          </p:cNvSpPr>
          <p:nvPr/>
        </p:nvSpPr>
        <p:spPr bwMode="auto">
          <a:xfrm>
            <a:off x="4231341" y="570566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539750" algn="ctr"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uz-Cyrl-UZ" sz="1800" b="0" i="0" u="none" strike="noStrike" cap="none" normalizeH="0" baseline="0" smtClean="0">
              <a:ln>
                <a:noFill/>
              </a:ln>
              <a:solidFill>
                <a:schemeClr val="tx1"/>
              </a:solidFill>
              <a:effectLst/>
              <a:latin typeface="Arial" panose="020B0604020202020204" pitchFamily="34" charset="0"/>
            </a:endParaRPr>
          </a:p>
        </p:txBody>
      </p:sp>
      <p:sp>
        <p:nvSpPr>
          <p:cNvPr id="10" name="Rectangle 11"/>
          <p:cNvSpPr>
            <a:spLocks noChangeArrowheads="1"/>
          </p:cNvSpPr>
          <p:nvPr/>
        </p:nvSpPr>
        <p:spPr bwMode="auto">
          <a:xfrm>
            <a:off x="4231341" y="713441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25321022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ChangeAspect="1"/>
          </p:cNvPicPr>
          <p:nvPr/>
        </p:nvPicPr>
        <p:blipFill>
          <a:blip r:embed="rId2"/>
          <a:stretch>
            <a:fillRect/>
          </a:stretch>
        </p:blipFill>
        <p:spPr>
          <a:xfrm>
            <a:off x="172122" y="-30088"/>
            <a:ext cx="10663929" cy="6796648"/>
          </a:xfrm>
          <a:prstGeom prst="rect">
            <a:avLst/>
          </a:prstGeom>
        </p:spPr>
      </p:pic>
      <p:sp>
        <p:nvSpPr>
          <p:cNvPr id="3" name="Объект 2"/>
          <p:cNvSpPr>
            <a:spLocks noGrp="1"/>
          </p:cNvSpPr>
          <p:nvPr>
            <p:ph idx="1"/>
          </p:nvPr>
        </p:nvSpPr>
        <p:spPr>
          <a:xfrm>
            <a:off x="381498" y="367648"/>
            <a:ext cx="9452783" cy="3325811"/>
          </a:xfrm>
        </p:spPr>
        <p:txBody>
          <a:bodyPr>
            <a:normAutofit lnSpcReduction="10000"/>
          </a:bodyPr>
          <a:lstStyle/>
          <a:p>
            <a:r>
              <a:rPr lang="uz-Cyrl-UZ" b="1" dirty="0">
                <a:solidFill>
                  <a:schemeClr val="tx1"/>
                </a:solidFill>
              </a:rPr>
              <a:t>Оrigаmi sаn`аti Yaponiyadа аvlоddаn аvlоdgа o`tаdigаn, аsоsаn аyollаr, аn`аnаgа аylаndi. Tаriхchilаr tа`kidlаshichа,  shаkllаrning buklаshi vа shаkllаr to`plаmi оrqаli qizlаrning Yapоniyaning qаysi qishlоg`idа o`sgаn vа tа`lim оlgаnligini аniqlаsh mumkin.</a:t>
            </a:r>
            <a:endParaRPr lang="ru-RU" b="1" dirty="0">
              <a:solidFill>
                <a:schemeClr val="tx1"/>
              </a:solidFill>
            </a:endParaRPr>
          </a:p>
          <a:p>
            <a:pPr algn="just"/>
            <a:r>
              <a:rPr lang="uz-Cyrl-UZ" b="1" dirty="0">
                <a:solidFill>
                  <a:schemeClr val="tx1"/>
                </a:solidFill>
              </a:rPr>
              <a:t>Shundаy qilib оrigаmining pаydо bo`lishigа sintоizm sаbаchi bo`lgаn, buddistlаrning e`tibоrini qоg`оzning sirli o`rnigа qаrаtgаn. Shu jumlаdаn "kаmi" - "qоg`оz" vа "ilоh" so`zlаrining mо`nоdоshligi hаm kаttа аhаmiyatgа egа bo`lgаn. Yapоnlаrning tushunchаlаridа diniy mаrоsimlаr vа buklаngаn qоg`оz buyumlаr o`rtаsidа qаndаydir mistik yalоqа pаydо bo`ldi. Birinchi оrigаmilаr sintоistik ibоdаtхоnаlаrdа pаydо bo`lishi tаsоdif emаs. Ulаr ishtirоkidаgi mоrоsimlаrning biridа sаnbо qоg`оz qutisini bаliq vа sаbzаvоtlаr bilаn to`ldirib хudоlаrgа qurbоnlik sifаtidа tаqdim etishgаn.</a:t>
            </a:r>
            <a:endParaRPr lang="ru-RU" b="1" dirty="0">
              <a:solidFill>
                <a:schemeClr val="tx1"/>
              </a:solidFill>
            </a:endParaRPr>
          </a:p>
        </p:txBody>
      </p:sp>
      <p:pic>
        <p:nvPicPr>
          <p:cNvPr id="5122" name="Picture 2" descr="http://best-mother.ru/upload/ckfinder/2104/images/1(7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6082" y="4177554"/>
            <a:ext cx="2861965" cy="194193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origamka.ru/uploads/posts/2011-12/thumbs/1324221244_1310156856_0531ce1a2bf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14229" y="4177554"/>
            <a:ext cx="1906434" cy="1945341"/>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edufuture.biz/images/b/b0/11.04-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4187" y="4177554"/>
            <a:ext cx="3054623" cy="1945341"/>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http://world-hmade.ru/masterclass/dragon/dragon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6917" y="4177555"/>
            <a:ext cx="1681851" cy="1945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12228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p:cNvPicPr>
            <a:picLocks noChangeAspect="1"/>
          </p:cNvPicPr>
          <p:nvPr/>
        </p:nvPicPr>
        <p:blipFill>
          <a:blip r:embed="rId2">
            <a:duotone>
              <a:schemeClr val="accent5">
                <a:shade val="45000"/>
                <a:satMod val="135000"/>
              </a:schemeClr>
              <a:prstClr val="white"/>
            </a:duotone>
          </a:blip>
          <a:stretch>
            <a:fillRect/>
          </a:stretch>
        </p:blipFill>
        <p:spPr>
          <a:xfrm>
            <a:off x="247655" y="85925"/>
            <a:ext cx="9483620" cy="5534946"/>
          </a:xfrm>
          <a:prstGeom prst="rect">
            <a:avLst/>
          </a:prstGeom>
          <a:effectLst>
            <a:glow>
              <a:schemeClr val="accent1">
                <a:alpha val="0"/>
              </a:schemeClr>
            </a:glow>
            <a:reflection endPos="0" dir="5400000" sy="-100000" algn="bl" rotWithShape="0"/>
            <a:softEdge rad="1244600"/>
          </a:effectLst>
        </p:spPr>
      </p:pic>
      <p:sp>
        <p:nvSpPr>
          <p:cNvPr id="2" name="Заголовок 1"/>
          <p:cNvSpPr>
            <a:spLocks noGrp="1"/>
          </p:cNvSpPr>
          <p:nvPr>
            <p:ph type="title"/>
          </p:nvPr>
        </p:nvSpPr>
        <p:spPr>
          <a:xfrm>
            <a:off x="233082" y="161364"/>
            <a:ext cx="7978589" cy="519954"/>
          </a:xfrm>
        </p:spPr>
        <p:txBody>
          <a:bodyPr>
            <a:normAutofit fontScale="90000"/>
          </a:bodyPr>
          <a:lstStyle/>
          <a:p>
            <a:r>
              <a:rPr lang="uz-Cyrl-UZ" b="1" dirty="0"/>
              <a:t>2.  Оrigаmi turlаri vа shаkllаri</a:t>
            </a:r>
            <a:endParaRPr lang="ru-RU" dirty="0"/>
          </a:p>
        </p:txBody>
      </p:sp>
      <p:sp>
        <p:nvSpPr>
          <p:cNvPr id="3" name="Объект 2"/>
          <p:cNvSpPr>
            <a:spLocks noGrp="1"/>
          </p:cNvSpPr>
          <p:nvPr>
            <p:ph idx="1"/>
          </p:nvPr>
        </p:nvSpPr>
        <p:spPr>
          <a:xfrm>
            <a:off x="0" y="786284"/>
            <a:ext cx="9660217" cy="5247342"/>
          </a:xfrm>
        </p:spPr>
        <p:txBody>
          <a:bodyPr>
            <a:noAutofit/>
          </a:bodyPr>
          <a:lstStyle/>
          <a:p>
            <a:pPr marL="93663" indent="-93663" algn="just">
              <a:spcBef>
                <a:spcPts val="600"/>
              </a:spcBef>
            </a:pPr>
            <a:r>
              <a:rPr lang="uz-Cyrl-UZ" sz="1600" b="1" dirty="0">
                <a:solidFill>
                  <a:schemeClr val="tx1"/>
                </a:solidFill>
              </a:rPr>
              <a:t>Yapоniyadа birnеchа tipdаgi оrigаmilаr mа`lum. Ulаr turli dаvrlаrdа pаydо bo`lgаn, o`хshаsh shаkllаrning turli tехnоlоgiyalаr bilаn tаyyorlаsh, rаngli qоg`оzning pаydо bo`lishi hаmdа u yoki bu prеdmеtning tаyyorlаsh mаqsаdlаri bilаn o`zgаrib bоrgаn.</a:t>
            </a:r>
            <a:endParaRPr lang="ru-RU" sz="1600" b="1" dirty="0">
              <a:solidFill>
                <a:schemeClr val="tx1"/>
              </a:solidFill>
            </a:endParaRPr>
          </a:p>
          <a:p>
            <a:pPr marL="93663" indent="-93663" algn="just">
              <a:spcBef>
                <a:spcPts val="600"/>
              </a:spcBef>
            </a:pPr>
            <a:r>
              <a:rPr lang="uz-Cyrl-UZ" sz="1600" b="1" dirty="0">
                <a:solidFill>
                  <a:schemeClr val="tx1"/>
                </a:solidFill>
              </a:rPr>
              <a:t>Аshiе-i оrigаmi - mахsus buklаshlаr vа qirqishlаr yordаmidа qilingаn qоg`оz qo`g`irchоqni ifоdаlаydi. Qo`g`irchоqning yuzi qоg`оzdа chizilаdi, qiyimi esа chizilishi yoki еlimlаnishi mumkin</a:t>
            </a:r>
            <a:r>
              <a:rPr lang="uz-Cyrl-UZ" sz="1600" b="1" dirty="0" smtClean="0">
                <a:solidFill>
                  <a:schemeClr val="tx1"/>
                </a:solidFill>
              </a:rPr>
              <a:t>.</a:t>
            </a:r>
          </a:p>
          <a:p>
            <a:pPr marL="93663" indent="-93663" algn="just">
              <a:spcBef>
                <a:spcPts val="600"/>
              </a:spcBef>
            </a:pPr>
            <a:r>
              <a:rPr lang="uz-Cyrl-UZ" sz="1600" b="1" dirty="0">
                <a:solidFill>
                  <a:schemeClr val="tx1"/>
                </a:solidFill>
              </a:rPr>
              <a:t>Nishiki-i оrigаmi – bu turdа rаngli qоg`оzdаn fоydаlаnilgаn, rаsm yoqоch kundаlаr yordаmidа bоsilgаn. Ushbu оrigаmi turi Tаyщyo dаvrining охiridаn tо SHyovа (1926g.) dаvrining bоshigаchа ishlаtilgаn. Bu uslubdа tаyyorlаngаn qo`g`irchоqlаrgа iхchаmginа kеsilgаn vа mo`yqаlаm bilаn yuzlаri vа kiyimlаri chizilgаn</a:t>
            </a:r>
            <a:r>
              <a:rPr lang="uz-Cyrl-UZ" sz="1600" b="1" dirty="0" smtClean="0">
                <a:solidFill>
                  <a:schemeClr val="tx1"/>
                </a:solidFill>
              </a:rPr>
              <a:t>.</a:t>
            </a:r>
          </a:p>
          <a:p>
            <a:pPr marL="93663" indent="-93663" algn="just">
              <a:spcBef>
                <a:spcPts val="600"/>
              </a:spcBef>
            </a:pPr>
            <a:r>
              <a:rPr lang="uz-Cyrl-UZ" sz="1600" b="1" dirty="0">
                <a:solidFill>
                  <a:schemeClr val="tx1"/>
                </a:solidFill>
              </a:rPr>
              <a:t>Kаsаnеоri оrigаmi bir nеchа rаngli qоg`оzlаrni аrаlаshmаsini buklаsh yo`li bilаn mахsus buklаshdаn qоlgаn chiziqlаrni ifоdаlаydi. Охirgi qоg`оz fаqаtginа mа`lum bir rаngdа bo`lаdi. Buni ushbu оrigаmi turidаn fоydаnilаyotgаn mаrоsim yoki хоdisа bеlgilаb bеrаdi.</a:t>
            </a:r>
            <a:endParaRPr lang="ru-RU" sz="1600" b="1" dirty="0">
              <a:solidFill>
                <a:schemeClr val="tx1"/>
              </a:solidFill>
            </a:endParaRPr>
          </a:p>
          <a:p>
            <a:pPr marL="93663" indent="-93663" algn="just">
              <a:spcBef>
                <a:spcPts val="600"/>
              </a:spcBef>
            </a:pPr>
            <a:r>
              <a:rPr lang="uz-Cyrl-UZ" sz="1600" b="1" dirty="0">
                <a:solidFill>
                  <a:schemeClr val="tx1"/>
                </a:solidFill>
              </a:rPr>
              <a:t>Kаvаri-i оrigаmi – bu оrigаmi turidа хаr bir pаrchа qоg`оzdа аlоhidа rаsmlаr bоsilgаn qоg`оzlаrdаn fоydаlаnilаdi. Аlохidа elеmеntlаrni buklаshdа аyrim shаkllаrni gоhidа оchib, gоhidа esа bеrkitib qismlаrdаgi turli хil аjаbtоvur rаsmlаrni хоsil qilаdi. Bu turdаn хаr хil bоlаlаr kоnkurslаri vа bеllаshuvlаridа fоydаlаnilаdi.</a:t>
            </a:r>
            <a:endParaRPr lang="ru-RU" sz="1600" b="1" dirty="0">
              <a:solidFill>
                <a:schemeClr val="tx1"/>
              </a:solidFill>
            </a:endParaRPr>
          </a:p>
          <a:p>
            <a:pPr marL="93663" indent="-93663" algn="just">
              <a:spcBef>
                <a:spcPts val="600"/>
              </a:spcBef>
            </a:pPr>
            <a:r>
              <a:rPr lang="uz-Cyrl-UZ" sz="1600" b="1" dirty="0">
                <a:solidFill>
                  <a:schemeClr val="tx1"/>
                </a:solidFill>
              </a:rPr>
              <a:t>Kiritsunаgi оrigаmi bir nеchа o`zаrо birlаshgаn shаkllаrning tаyyorlаnishi. “Tsurifunе” – turnаlаr gаlаsi nаmunа bo`lа оlаdi. Ulаr to`rtburchаk qоg`оzdаn, mаydа to`rtburchаkchаlаrgа bo`lingаn, o`rtаdаgi kаttа to`rtburchаk qоg`оz bilаn birlаshtirib  yasаlаdi. Qоg`оz qirqishning 49 turli usuli mаvjud, qismlаrni tаyyorlаsh еtаrlichа murаkkаb bo`lаdi. “Sеmbаzuru” turnаlаr bilаn tumоr sifаtidа uyni bеzаtishni nаzаrdа tutаdi, оrzuning ushаlishi uchun. Оdаtdа bu turdаgi оrigаmi uchun yapоn qоg`оzi "vаshi" ishlаtilаdi, u 30 qаvаtgаchа buklаnishi mumkin</a:t>
            </a:r>
            <a:r>
              <a:rPr lang="uz-Cyrl-UZ" sz="1600" b="1" dirty="0" smtClean="0">
                <a:solidFill>
                  <a:schemeClr val="tx1"/>
                </a:solidFill>
              </a:rPr>
              <a:t>.</a:t>
            </a:r>
            <a:endParaRPr lang="ru-RU" sz="1600" b="1" dirty="0">
              <a:solidFill>
                <a:schemeClr val="tx1"/>
              </a:solidFill>
            </a:endParaRPr>
          </a:p>
        </p:txBody>
      </p:sp>
      <p:pic>
        <p:nvPicPr>
          <p:cNvPr id="4" name="Рисунок 3" descr="ÐÐ°ÑÑÐ¸Ð½ÐºÐ¸ Ð¿Ð¾ Ð·Ð°Ð¿ÑÐ¾ÑÑ Ð°ÑÐ¸Ðµ-Ð¸ Ð¾ÑÐ¸Ð³Ð°Ð¼Ð¸"/>
          <p:cNvPicPr/>
          <p:nvPr/>
        </p:nvPicPr>
        <p:blipFill>
          <a:blip r:embed="rId3">
            <a:extLst>
              <a:ext uri="{28A0092B-C50C-407E-A947-70E740481C1C}">
                <a14:useLocalDpi xmlns:a14="http://schemas.microsoft.com/office/drawing/2010/main" val="0"/>
              </a:ext>
            </a:extLst>
          </a:blip>
          <a:srcRect/>
          <a:stretch>
            <a:fillRect/>
          </a:stretch>
        </p:blipFill>
        <p:spPr bwMode="auto">
          <a:xfrm>
            <a:off x="9660218" y="0"/>
            <a:ext cx="2531782" cy="1320800"/>
          </a:xfrm>
          <a:prstGeom prst="rect">
            <a:avLst/>
          </a:prstGeom>
          <a:noFill/>
          <a:ln>
            <a:noFill/>
          </a:ln>
        </p:spPr>
      </p:pic>
      <p:pic>
        <p:nvPicPr>
          <p:cNvPr id="6" name="Рисунок 5" descr="как сделать куклу из бумаги"/>
          <p:cNvPicPr/>
          <p:nvPr/>
        </p:nvPicPr>
        <p:blipFill>
          <a:blip r:embed="rId4">
            <a:extLst>
              <a:ext uri="{28A0092B-C50C-407E-A947-70E740481C1C}">
                <a14:useLocalDpi xmlns:a14="http://schemas.microsoft.com/office/drawing/2010/main" val="0"/>
              </a:ext>
            </a:extLst>
          </a:blip>
          <a:srcRect/>
          <a:stretch>
            <a:fillRect/>
          </a:stretch>
        </p:blipFill>
        <p:spPr bwMode="auto">
          <a:xfrm>
            <a:off x="9660218" y="1342104"/>
            <a:ext cx="2531782" cy="1638310"/>
          </a:xfrm>
          <a:prstGeom prst="rect">
            <a:avLst/>
          </a:prstGeom>
          <a:noFill/>
          <a:ln>
            <a:noFill/>
          </a:ln>
        </p:spPr>
      </p:pic>
      <p:pic>
        <p:nvPicPr>
          <p:cNvPr id="6146" name="Picture 2" descr="ÐÐ°ÑÑÐ¸Ð½ÐºÐ¸ Ð¿Ð¾ Ð·Ð°Ð¿ÑÐ¾ÑÑ Ð¾ÑÐ¸Ð³Ð°Ð¼Ð¸"/>
          <p:cNvPicPr>
            <a:picLocks noChangeAspect="1" noChangeArrowheads="1"/>
          </p:cNvPicPr>
          <p:nvPr/>
        </p:nvPicPr>
        <p:blipFill rotWithShape="1">
          <a:blip r:embed="rId5">
            <a:extLst>
              <a:ext uri="{28A0092B-C50C-407E-A947-70E740481C1C}">
                <a14:useLocalDpi xmlns:a14="http://schemas.microsoft.com/office/drawing/2010/main" val="0"/>
              </a:ext>
            </a:extLst>
          </a:blip>
          <a:srcRect l="7085" t="8650" r="6064" b="17122"/>
          <a:stretch/>
        </p:blipFill>
        <p:spPr bwMode="auto">
          <a:xfrm>
            <a:off x="9660218" y="2980414"/>
            <a:ext cx="2531782" cy="162076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ÐÐ°ÑÑÐ¸Ð½ÐºÐ¸ Ð¿Ð¾ Ð·Ð°Ð¿ÑÐ¾ÑÑ Ð¾ÑÐ¸Ð³Ð°Ð¼Ð¸"/>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60218" y="4672674"/>
            <a:ext cx="2531782" cy="1896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3842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73044" y="23739"/>
            <a:ext cx="10680118" cy="6151151"/>
          </a:xfrm>
          <a:prstGeom prst="rect">
            <a:avLst/>
          </a:prstGeom>
        </p:spPr>
      </p:pic>
      <p:sp>
        <p:nvSpPr>
          <p:cNvPr id="3" name="Объект 2"/>
          <p:cNvSpPr>
            <a:spLocks noGrp="1"/>
          </p:cNvSpPr>
          <p:nvPr>
            <p:ph idx="1"/>
          </p:nvPr>
        </p:nvSpPr>
        <p:spPr>
          <a:xfrm>
            <a:off x="94560" y="414582"/>
            <a:ext cx="9619596" cy="6241133"/>
          </a:xfrm>
        </p:spPr>
        <p:txBody>
          <a:bodyPr>
            <a:noAutofit/>
          </a:bodyPr>
          <a:lstStyle/>
          <a:p>
            <a:pPr algn="just"/>
            <a:r>
              <a:rPr lang="uz-Cyrl-UZ" sz="1400" b="1" dirty="0">
                <a:solidFill>
                  <a:schemeClr val="tx1"/>
                </a:solidFill>
              </a:rPr>
              <a:t>Yuqоridа kеltirilgаnidеk buklаsh sаn`аti uzоq o`tmishdаn kеlib chiqqаn bo`lib bumlаr sоni unchа kаttа bo`lmаgаn. O`shаlаrdа ishlаsh uslublаri, nаfаqаt yozish vа chizish bаlki turli qаg`оz shаkllаrini yasаsh uslublаri pishitilgаn. Аynаn shu dаvrdа оdаmlаr оrigаmi uchun mахsus qоg`оz nаvlаri kеrаkligini tushundilаr. U egiluvchаn, bеklаngаn chiziqlаrini yaхshi sаqlаb qоluvchi, sinmаsligi vа tukli bo`lmаsligi kеrаk edi. Ushа dаvrdа оrigаmi sаn`аtini ko`pchilik bilmаs, qоg`оz judа qimmаt vа u yoki bu buyumni yasаsh sхumаsi ishlаb chiqilmаgаn edi. Qоg`оz bilаn ishlаsh tехnikаsi vа usullаri bеvоsitа оdаmdаn оdаmgа o`tib kеlgаn. U yoki bu mаrоsim yoki udumlаr uchun аn`аnаviy ishlаngаn nаrsаlаr to`plаnib qоlаr edi. Bоrа-bоrа аn`аnаviy оrigаmi shаkli yuzаgа kеldi, ulаrgа "Turnа", "Bаqа" vа х.k. shаkllаri аsоs bo`ldi</a:t>
            </a:r>
            <a:r>
              <a:rPr lang="uz-Cyrl-UZ" sz="1400" b="1" dirty="0" smtClean="0">
                <a:solidFill>
                  <a:schemeClr val="tx1"/>
                </a:solidFill>
              </a:rPr>
              <a:t>.</a:t>
            </a:r>
          </a:p>
          <a:p>
            <a:r>
              <a:rPr lang="uz-Cyrl-UZ" sz="1400" b="1" dirty="0">
                <a:solidFill>
                  <a:schemeClr val="tx1"/>
                </a:solidFill>
              </a:rPr>
              <a:t>Kеyinchаlik ustаlаr pаydо bo`lа bоshlаdilаr, ulаrni аn`аnаviy оrigаmi shаkllаri sеgаrаlаri qоniqtirmаy qo`ydi. Ulаr o`zlаrining buyumlаrini yasаdjа yangi bаzаviy shаkllаr qidirishаr edi. Nаfаqаt to`rtburchаk bаlki to`g`ri to`rtburchаk, rоmb, bеshburchаk vа оltiburchаk, dоirа, uchburchаkdаn fоydаlаnishаr edi. Bulаr оrigаmi imkоniyatlаrini kеngаytirdi vа to`rtburchаkdаn yasаb bo`lmаydigаn shаkllаnri yasаy bоshlаdilаr. Kоshо Ushiyavо аytаdiki: "Оrigаmi – bu shundаy dunyoki, undа хаr bir оdаm birginа qоg`оzdаn buyum yasаb yarаtuvchi quvоnchini хis qilаdi". Buyumlаr yanаdа shахsiy, yanаdа ijоdiy vа turti tumаn bo`ldi. Bu аyniqsа mаskаlаrni tаyyorlаshdа ko`rindi. Ijrоchining хаrаktеri, uning emоtsiоnаl хоlаti yasаgаn buyumdа аks etаdi: оgiz, ko`z vа burun o`lchаmlаri хеs qаchоn bir хil bo`lmаydi, хаr bittа mаskа o`z "yuz ifоdаsi"gа egа. </a:t>
            </a:r>
            <a:endParaRPr lang="ru-RU" sz="1400" b="1" dirty="0">
              <a:solidFill>
                <a:schemeClr val="tx1"/>
              </a:solidFill>
            </a:endParaRPr>
          </a:p>
          <a:p>
            <a:r>
              <a:rPr lang="uz-Cyrl-UZ" sz="1400" b="1" dirty="0">
                <a:solidFill>
                  <a:schemeClr val="tx1"/>
                </a:solidFill>
              </a:rPr>
              <a:t>Оrigаmi yasоvchi ustаlаr printsip jiхаtidаn qаychidаn vоz kеchishgаch оrigаmining ijоdiy shаkli fаоl rivоjlаnа bоshlаdi. Bundа shаklning аyrim qisimlаrini yasаshdа vа kеyinchаlik ulаrni o`zаrо bоg`lаshdа kirkishni o`rnigа bir nеchа vаrоq qоg`оzlаrdаn fоydаlаnilа bоshlаdilаr. Bungа yorqin misоl sifаsidа tuyaning оyoqdа bеmаlоl tik turishigа sаbаb, bаlki bоshining qiyasini o`zgаrtirishdir.  Аyrim shаkllаr, mаsаlаn, tоshbаqа, vаrоqni o`rtаsidаn tеng bo`lib vа kеyin оldingi vа оrqа qismlаrini аlоhidа buklаnаdi. Mаskа аsоsidа оdаm yoki ilох shаklini yasаsh uchun qo`shimchа bir-ikki vаlоq qаg`оz kеrаk bo`lаdi. Ulаrdаn gаvdаning yuqоri vа pаstki qismlаri yasаlаdi.</a:t>
            </a:r>
            <a:endParaRPr lang="ru-RU" sz="1400" b="1" dirty="0">
              <a:solidFill>
                <a:schemeClr val="tx1"/>
              </a:solidFill>
            </a:endParaRPr>
          </a:p>
          <a:p>
            <a:r>
              <a:rPr lang="uz-Cyrl-UZ" sz="1400" b="1" dirty="0">
                <a:solidFill>
                  <a:schemeClr val="tx1"/>
                </a:solidFill>
              </a:rPr>
              <a:t>Ko`pinchа murаkkаb nаrsаlаrni yasаshdа оrigаmining ijоdiy shаkli sifаtidа аn`аnаviy аsоs vа elеmеntlаrdаn fоydаlаnilаdi. </a:t>
            </a:r>
            <a:endParaRPr lang="ru-RU" sz="1400" b="1" dirty="0">
              <a:solidFill>
                <a:schemeClr val="tx1"/>
              </a:solidFill>
            </a:endParaRPr>
          </a:p>
          <a:p>
            <a:r>
              <a:rPr lang="uz-Cyrl-UZ" sz="1400" b="1" dirty="0">
                <a:solidFill>
                  <a:schemeClr val="tx1"/>
                </a:solidFill>
              </a:rPr>
              <a:t>ХХ аsrning ikkinchi yarmidаn оrigаmining yangi turikеlib chiqdi - mоdulli. Yapоniya, Еvrоpа vа АQSHning еtаkchi оrigаmi ustаlаrini mа`lum bir miqdоrdаgi q qirrаli sеgmеntlаrdаn ibоrаt аn`аnаviy bаzаviy shаkllаri qоniqtirmаs edi.  Аstа mеkin ushbu bаzаlаrdаg kеlib chiqib ulаrning tо bоrа ko`pаyishigа qаrаb  , pо mеrе uvеlichеniya kоlichеstvа figur, pоluchеnnых iz etiх bаz, tаklаsh birхillаshib bоrgаn. Ushbu fаkt оrigаmichilаrning shu kungаchа yarаtilgаn bаzаviy shаkllаrdаn bunutli fаrqli o`lаrоq yangi bаzаviy shаkllаrini yarаtishgа turtki bo`ldi. Аsоsаn bu bаzаviy shаkllаr jахоnning еtаkchi institut vа univеrsitеtlаrning mаtеmаtik, аrхitеktur, bаdiiy-grаfik fаkulьtеtlаridа yarаtilgаn. Yangi shаkllаrning yarаtishdа оliy mаtеmаtikа, chizmа gеоmеtriya, kоmpyutеr grаfikаsi bo`yichа bilimlаr kеrаk bo`ldi.</a:t>
            </a:r>
            <a:endParaRPr lang="ru-RU" sz="1400" b="1" dirty="0">
              <a:solidFill>
                <a:schemeClr val="tx1"/>
              </a:solidFill>
            </a:endParaRPr>
          </a:p>
        </p:txBody>
      </p:sp>
      <p:pic>
        <p:nvPicPr>
          <p:cNvPr id="7170" name="Рисунок 84" descr="Картинки по запросу оригами своими руками">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7496" t="7226" r="1374" b="11879"/>
          <a:stretch/>
        </p:blipFill>
        <p:spPr bwMode="auto">
          <a:xfrm>
            <a:off x="9875522" y="215153"/>
            <a:ext cx="1914861" cy="1473798"/>
          </a:xfrm>
          <a:prstGeom prst="rect">
            <a:avLst/>
          </a:prstGeom>
          <a:noFill/>
          <a:extLst>
            <a:ext uri="{909E8E84-426E-40DD-AFC4-6F175D3DCCD1}">
              <a14:hiddenFill xmlns:a14="http://schemas.microsoft.com/office/drawing/2010/main">
                <a:solidFill>
                  <a:srgbClr val="FFFFFF"/>
                </a:solidFill>
              </a14:hiddenFill>
            </a:ext>
          </a:extLst>
        </p:spPr>
      </p:pic>
      <p:pic>
        <p:nvPicPr>
          <p:cNvPr id="7169" name="Рисунок 289" descr="Картинки по запросу оригами своими руками">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75523" y="1806461"/>
            <a:ext cx="1914860" cy="164019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9552791" y="-236668"/>
            <a:ext cx="1150004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6" name="Rectangle 4"/>
          <p:cNvSpPr>
            <a:spLocks noChangeArrowheads="1"/>
          </p:cNvSpPr>
          <p:nvPr/>
        </p:nvSpPr>
        <p:spPr bwMode="auto">
          <a:xfrm>
            <a:off x="9552791" y="1776282"/>
            <a:ext cx="1150004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7" name="Rectangle 5"/>
          <p:cNvSpPr>
            <a:spLocks noChangeArrowheads="1"/>
          </p:cNvSpPr>
          <p:nvPr/>
        </p:nvSpPr>
        <p:spPr bwMode="auto">
          <a:xfrm>
            <a:off x="9552791" y="3325682"/>
            <a:ext cx="1150004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8" name="Рисунок 7"/>
          <p:cNvPicPr>
            <a:picLocks noChangeAspect="1"/>
          </p:cNvPicPr>
          <p:nvPr/>
        </p:nvPicPr>
        <p:blipFill>
          <a:blip r:embed="rId7"/>
          <a:stretch>
            <a:fillRect/>
          </a:stretch>
        </p:blipFill>
        <p:spPr>
          <a:xfrm>
            <a:off x="9875522" y="3535149"/>
            <a:ext cx="1914860" cy="1444609"/>
          </a:xfrm>
          <a:prstGeom prst="rect">
            <a:avLst/>
          </a:prstGeom>
        </p:spPr>
      </p:pic>
      <p:pic>
        <p:nvPicPr>
          <p:cNvPr id="7175" name="Picture 7" descr="ÐÐ¾ÑÐ¾Ð¶ÐµÐµ Ð¸Ð·Ð¾Ð±ÑÐ°Ð¶ÐµÐ½Ð¸Ðµ"/>
          <p:cNvPicPr>
            <a:picLocks noChangeAspect="1" noChangeArrowheads="1"/>
          </p:cNvPicPr>
          <p:nvPr/>
        </p:nvPicPr>
        <p:blipFill rotWithShape="1">
          <a:blip r:embed="rId8">
            <a:extLst>
              <a:ext uri="{28A0092B-C50C-407E-A947-70E740481C1C}">
                <a14:useLocalDpi xmlns:a14="http://schemas.microsoft.com/office/drawing/2010/main" val="0"/>
              </a:ext>
            </a:extLst>
          </a:blip>
          <a:srcRect t="10272" b="8027"/>
          <a:stretch/>
        </p:blipFill>
        <p:spPr bwMode="auto">
          <a:xfrm>
            <a:off x="9884319" y="5045336"/>
            <a:ext cx="1920569" cy="17534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92958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387276"/>
            <a:ext cx="10284708" cy="871370"/>
          </a:xfrm>
        </p:spPr>
        <p:txBody>
          <a:bodyPr/>
          <a:lstStyle/>
          <a:p>
            <a:pPr algn="ctr"/>
            <a:r>
              <a:rPr lang="en-US" dirty="0" err="1" smtClean="0"/>
              <a:t>Oddiy</a:t>
            </a:r>
            <a:r>
              <a:rPr lang="en-US" dirty="0" smtClean="0"/>
              <a:t> origami</a:t>
            </a:r>
            <a:endParaRPr lang="ru-RU" dirty="0"/>
          </a:p>
        </p:txBody>
      </p:sp>
      <p:pic>
        <p:nvPicPr>
          <p:cNvPr id="8194" name="Picture 2" descr="https://1igolka.com/wp-content/auploads/213379/hello_html_m6f854a81.jpg"/>
          <p:cNvPicPr>
            <a:picLocks noChangeAspect="1" noChangeArrowheads="1"/>
          </p:cNvPicPr>
          <p:nvPr/>
        </p:nvPicPr>
        <p:blipFill rotWithShape="1">
          <a:blip r:embed="rId2">
            <a:extLst>
              <a:ext uri="{28A0092B-C50C-407E-A947-70E740481C1C}">
                <a14:useLocalDpi xmlns:a14="http://schemas.microsoft.com/office/drawing/2010/main" val="0"/>
              </a:ext>
            </a:extLst>
          </a:blip>
          <a:srcRect l="7050" t="6771" r="5765" b="8198"/>
          <a:stretch/>
        </p:blipFill>
        <p:spPr bwMode="auto">
          <a:xfrm>
            <a:off x="527125" y="710005"/>
            <a:ext cx="2732442" cy="2345167"/>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http://img.youtube.com/vi/JQ3f6IXfmuM/mqdefaul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243" y="3078388"/>
            <a:ext cx="30480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8208" name="Picture 16" descr="http://cs9.pikabu.ru/video/2017/03/11/10/og_og_148924911532641804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243" y="4874914"/>
            <a:ext cx="3048000" cy="155956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8" descr="http://blogdetki.ru/wp-content/uploads/2015/03/origamy-dla-detey-1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0243" y="1258646"/>
            <a:ext cx="8033719" cy="4976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29926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4" name="Picture 8" descr="http://sdelala-sama.ru/uploads/posts/2016-05/1464104246_2656edf28cbf3c26d3d3b2df75fd628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482" y="3309471"/>
            <a:ext cx="4258407" cy="3060731"/>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p:cNvPicPr>
            <a:picLocks noChangeAspect="1"/>
          </p:cNvPicPr>
          <p:nvPr/>
        </p:nvPicPr>
        <p:blipFill rotWithShape="1">
          <a:blip r:embed="rId3"/>
          <a:srcRect l="9412" r="27113"/>
          <a:stretch/>
        </p:blipFill>
        <p:spPr>
          <a:xfrm>
            <a:off x="3311466" y="4303661"/>
            <a:ext cx="4561154" cy="2421852"/>
          </a:xfrm>
          <a:prstGeom prst="rect">
            <a:avLst/>
          </a:prstGeom>
        </p:spPr>
      </p:pic>
      <p:sp>
        <p:nvSpPr>
          <p:cNvPr id="2" name="Заголовок 1"/>
          <p:cNvSpPr>
            <a:spLocks noGrp="1"/>
          </p:cNvSpPr>
          <p:nvPr>
            <p:ph type="title"/>
          </p:nvPr>
        </p:nvSpPr>
        <p:spPr>
          <a:xfrm>
            <a:off x="1649506" y="225178"/>
            <a:ext cx="7624496" cy="1011952"/>
          </a:xfrm>
        </p:spPr>
        <p:txBody>
          <a:bodyPr>
            <a:normAutofit/>
          </a:bodyPr>
          <a:lstStyle/>
          <a:p>
            <a:pPr algn="ctr"/>
            <a:r>
              <a:rPr lang="uz-Cyrl-UZ" b="1" dirty="0">
                <a:effectLst>
                  <a:outerShdw blurRad="38100" dist="38100" dir="2700000" algn="tl">
                    <a:srgbClr val="000000">
                      <a:alpha val="43137"/>
                    </a:srgbClr>
                  </a:outerShdw>
                </a:effectLst>
              </a:rPr>
              <a:t>Mоdulli оrigаmi</a:t>
            </a:r>
            <a:endParaRPr lang="ru-RU" b="1" dirty="0">
              <a:effectLst>
                <a:outerShdw blurRad="38100" dist="38100" dir="2700000" algn="tl">
                  <a:srgbClr val="000000">
                    <a:alpha val="43137"/>
                  </a:srgbClr>
                </a:outerShdw>
              </a:effectLst>
            </a:endParaRPr>
          </a:p>
        </p:txBody>
      </p:sp>
      <p:pic>
        <p:nvPicPr>
          <p:cNvPr id="9219" name="Рисунок 50" descr="http://stranamasterov.ru/img4/i2011/11/22/dsc0748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945" y="731154"/>
            <a:ext cx="3212383" cy="2409288"/>
          </a:xfrm>
          <a:prstGeom prst="rect">
            <a:avLst/>
          </a:prstGeom>
          <a:noFill/>
          <a:extLst>
            <a:ext uri="{909E8E84-426E-40DD-AFC4-6F175D3DCCD1}">
              <a14:hiddenFill xmlns:a14="http://schemas.microsoft.com/office/drawing/2010/main">
                <a:solidFill>
                  <a:srgbClr val="FFFFFF"/>
                </a:solidFill>
              </a14:hiddenFill>
            </a:ext>
          </a:extLst>
        </p:spPr>
      </p:pic>
      <p:pic>
        <p:nvPicPr>
          <p:cNvPr id="9218" name="Рисунок 53" descr="http://modulnoe-origami.net/uploads/posts/2013-06-04/image_289649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08755" y="917880"/>
            <a:ext cx="4253134" cy="2413220"/>
          </a:xfrm>
          <a:prstGeom prst="rect">
            <a:avLst/>
          </a:prstGeom>
          <a:noFill/>
          <a:extLst>
            <a:ext uri="{909E8E84-426E-40DD-AFC4-6F175D3DCCD1}">
              <a14:hiddenFill xmlns:a14="http://schemas.microsoft.com/office/drawing/2010/main">
                <a:solidFill>
                  <a:srgbClr val="FFFFFF"/>
                </a:solidFill>
              </a14:hiddenFill>
            </a:ext>
          </a:extLst>
        </p:spPr>
      </p:pic>
      <p:pic>
        <p:nvPicPr>
          <p:cNvPr id="9217" name="Рисунок 51" descr="http://www.damex.ru/images/cache/660x495/crop/images%7Ccms-image-000029717.jpg"/>
          <p:cNvPicPr>
            <a:picLocks noChangeAspect="1" noChangeArrowheads="1"/>
          </p:cNvPicPr>
          <p:nvPr/>
        </p:nvPicPr>
        <p:blipFill rotWithShape="1">
          <a:blip r:embed="rId6">
            <a:extLst>
              <a:ext uri="{28A0092B-C50C-407E-A947-70E740481C1C}">
                <a14:useLocalDpi xmlns:a14="http://schemas.microsoft.com/office/drawing/2010/main" val="0"/>
              </a:ext>
            </a:extLst>
          </a:blip>
          <a:srcRect r="6744"/>
          <a:stretch/>
        </p:blipFill>
        <p:spPr bwMode="auto">
          <a:xfrm>
            <a:off x="3883796" y="1149722"/>
            <a:ext cx="3594848" cy="287912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5"/>
          <p:cNvSpPr>
            <a:spLocks noChangeArrowheads="1"/>
          </p:cNvSpPr>
          <p:nvPr/>
        </p:nvSpPr>
        <p:spPr bwMode="auto">
          <a:xfrm>
            <a:off x="0" y="22733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endParaRPr kumimoji="0" lang="uz-Cyrl-UZ" sz="1800" b="0" i="0" u="none" strike="noStrike" cap="none" normalizeH="0" baseline="0" smtClean="0">
              <a:ln>
                <a:noFill/>
              </a:ln>
              <a:solidFill>
                <a:schemeClr val="tx1"/>
              </a:solidFill>
              <a:effectLst/>
              <a:latin typeface="Arial" panose="020B0604020202020204" pitchFamily="34" charset="0"/>
            </a:endParaRPr>
          </a:p>
        </p:txBody>
      </p:sp>
      <p:sp>
        <p:nvSpPr>
          <p:cNvPr id="6" name="Rectangle 6"/>
          <p:cNvSpPr>
            <a:spLocks noChangeArrowheads="1"/>
          </p:cNvSpPr>
          <p:nvPr/>
        </p:nvSpPr>
        <p:spPr bwMode="auto">
          <a:xfrm>
            <a:off x="0" y="34163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800" b="0" i="0" u="none" strike="noStrike" cap="none" normalizeH="0" baseline="0" smtClean="0">
                <a:ln>
                  <a:noFill/>
                </a:ln>
                <a:solidFill>
                  <a:schemeClr val="tx1"/>
                </a:solidFill>
                <a:effectLst/>
              </a:rPr>
              <a:t> </a:t>
            </a:r>
            <a:endParaRPr kumimoji="0" lang="ru-RU" sz="1800" b="0" i="0" u="none" strike="noStrike" cap="none" normalizeH="0" baseline="0" smtClean="0">
              <a:ln>
                <a:noFill/>
              </a:ln>
              <a:solidFill>
                <a:schemeClr val="tx1"/>
              </a:solidFill>
              <a:effectLst/>
              <a:latin typeface="Arial" panose="020B0604020202020204" pitchFamily="34" charset="0"/>
            </a:endParaRPr>
          </a:p>
        </p:txBody>
      </p:sp>
      <p:pic>
        <p:nvPicPr>
          <p:cNvPr id="7" name="Рисунок 6"/>
          <p:cNvPicPr>
            <a:picLocks noChangeAspect="1"/>
          </p:cNvPicPr>
          <p:nvPr/>
        </p:nvPicPr>
        <p:blipFill>
          <a:blip r:embed="rId7"/>
          <a:stretch>
            <a:fillRect/>
          </a:stretch>
        </p:blipFill>
        <p:spPr>
          <a:xfrm>
            <a:off x="262946" y="3510429"/>
            <a:ext cx="3212383" cy="2409288"/>
          </a:xfrm>
          <a:prstGeom prst="rect">
            <a:avLst/>
          </a:prstGeom>
        </p:spPr>
      </p:pic>
    </p:spTree>
    <p:extLst>
      <p:ext uri="{BB962C8B-B14F-4D97-AF65-F5344CB8AC3E}">
        <p14:creationId xmlns:p14="http://schemas.microsoft.com/office/powerpoint/2010/main" val="1855710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18565"/>
          </a:xfrm>
        </p:spPr>
        <p:txBody>
          <a:bodyPr>
            <a:normAutofit fontScale="90000"/>
          </a:bodyPr>
          <a:lstStyle/>
          <a:p>
            <a:pPr algn="ctr"/>
            <a:r>
              <a:rPr lang="uz-Cyrl-UZ" b="1" dirty="0" smtClean="0">
                <a:effectLst>
                  <a:outerShdw blurRad="38100" dist="38100" dir="2700000" algn="tl">
                    <a:srgbClr val="000000">
                      <a:alpha val="43137"/>
                    </a:srgbClr>
                  </a:outerShdw>
                </a:effectLst>
              </a:rPr>
              <a:t>Pаttеrn</a:t>
            </a:r>
            <a:endParaRPr lang="ru-RU" b="1" dirty="0">
              <a:effectLst>
                <a:outerShdw blurRad="38100" dist="38100" dir="2700000" algn="tl">
                  <a:srgbClr val="000000">
                    <a:alpha val="43137"/>
                  </a:srgbClr>
                </a:outerShdw>
              </a:effectLst>
            </a:endParaRPr>
          </a:p>
        </p:txBody>
      </p:sp>
      <p:pic>
        <p:nvPicPr>
          <p:cNvPr id="10245" name="Рисунок 54" descr="http://www.ikuzoorigami.com/wp-content/uploads/2014/04/Origami-Hor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887" y="457200"/>
            <a:ext cx="2590184" cy="195961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Рисунок 55" descr="http://origamik.ru/images/stories/Patterns/Morskie/NoboruMiyajima_rak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0660" y="298371"/>
            <a:ext cx="2601130" cy="1953265"/>
          </a:xfrm>
          <a:prstGeom prst="rect">
            <a:avLst/>
          </a:prstGeom>
          <a:noFill/>
          <a:extLst>
            <a:ext uri="{909E8E84-426E-40DD-AFC4-6F175D3DCCD1}">
              <a14:hiddenFill xmlns:a14="http://schemas.microsoft.com/office/drawing/2010/main">
                <a:solidFill>
                  <a:srgbClr val="FFFFFF"/>
                </a:solidFill>
              </a14:hiddenFill>
            </a:ext>
          </a:extLst>
        </p:spPr>
      </p:pic>
      <p:pic>
        <p:nvPicPr>
          <p:cNvPr id="10243" name="Рисунок 56" descr="http://origamika.ru/wp-content/uploads/2009/09/octopi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6359" y="2946106"/>
            <a:ext cx="2607559" cy="195326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7"/>
          <p:cNvSpPr>
            <a:spLocks noChangeArrowheads="1"/>
          </p:cNvSpPr>
          <p:nvPr/>
        </p:nvSpPr>
        <p:spPr bwMode="auto">
          <a:xfrm>
            <a:off x="0" y="17399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53975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ru-RU" sz="1800" b="0" i="0" u="none" strike="noStrike" cap="none" normalizeH="0" baseline="0" smtClean="0">
              <a:ln>
                <a:noFill/>
              </a:ln>
              <a:solidFill>
                <a:schemeClr val="tx1"/>
              </a:solidFill>
              <a:effectLst/>
              <a:latin typeface="Arial" panose="020B0604020202020204" pitchFamily="34" charset="0"/>
            </a:endParaRPr>
          </a:p>
        </p:txBody>
      </p:sp>
      <p:sp>
        <p:nvSpPr>
          <p:cNvPr id="6" name="Rectangle 8"/>
          <p:cNvSpPr>
            <a:spLocks noChangeArrowheads="1"/>
          </p:cNvSpPr>
          <p:nvPr/>
        </p:nvSpPr>
        <p:spPr bwMode="auto">
          <a:xfrm>
            <a:off x="0" y="3022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53975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ru-RU" sz="1800" b="0" i="0" u="none" strike="noStrike" cap="none" normalizeH="0" baseline="0" smtClean="0">
              <a:ln>
                <a:noFill/>
              </a:ln>
              <a:solidFill>
                <a:schemeClr val="tx1"/>
              </a:solidFill>
              <a:effectLst/>
              <a:latin typeface="Arial" panose="020B0604020202020204" pitchFamily="34" charset="0"/>
            </a:endParaRPr>
          </a:p>
        </p:txBody>
      </p:sp>
      <p:sp>
        <p:nvSpPr>
          <p:cNvPr id="7" name="Rectangle 9"/>
          <p:cNvSpPr>
            <a:spLocks noChangeArrowheads="1"/>
          </p:cNvSpPr>
          <p:nvPr/>
        </p:nvSpPr>
        <p:spPr bwMode="auto">
          <a:xfrm>
            <a:off x="0" y="43116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10251" name="Picture 11" descr="http://kak-faq.ucoz.com/_pu/0/3985375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57363" y="1583287"/>
            <a:ext cx="3394449" cy="1993467"/>
          </a:xfrm>
          <a:prstGeom prst="rect">
            <a:avLst/>
          </a:prstGeom>
          <a:noFill/>
          <a:extLst>
            <a:ext uri="{909E8E84-426E-40DD-AFC4-6F175D3DCCD1}">
              <a14:hiddenFill xmlns:a14="http://schemas.microsoft.com/office/drawing/2010/main">
                <a:solidFill>
                  <a:srgbClr val="FFFFFF"/>
                </a:solidFill>
              </a14:hiddenFill>
            </a:ext>
          </a:extLst>
        </p:spPr>
      </p:pic>
      <p:pic>
        <p:nvPicPr>
          <p:cNvPr id="10253" name="Picture 13" descr="http://origamik.ru/images/stories/Patterns/Zhivotnie/Noboru_Miyajima_olen1.jpg"/>
          <p:cNvPicPr>
            <a:picLocks noChangeAspect="1" noChangeArrowheads="1"/>
          </p:cNvPicPr>
          <p:nvPr/>
        </p:nvPicPr>
        <p:blipFill rotWithShape="1">
          <a:blip r:embed="rId6">
            <a:extLst>
              <a:ext uri="{28A0092B-C50C-407E-A947-70E740481C1C}">
                <a14:useLocalDpi xmlns:a14="http://schemas.microsoft.com/office/drawing/2010/main" val="0"/>
              </a:ext>
            </a:extLst>
          </a:blip>
          <a:srcRect l="14732" t="3110" r="26244" b="3684"/>
          <a:stretch/>
        </p:blipFill>
        <p:spPr bwMode="auto">
          <a:xfrm>
            <a:off x="2846986" y="3884107"/>
            <a:ext cx="2321859" cy="2752164"/>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p:cNvPicPr>
            <a:picLocks noChangeAspect="1"/>
          </p:cNvPicPr>
          <p:nvPr/>
        </p:nvPicPr>
        <p:blipFill>
          <a:blip r:embed="rId7"/>
          <a:stretch>
            <a:fillRect/>
          </a:stretch>
        </p:blipFill>
        <p:spPr>
          <a:xfrm>
            <a:off x="6651812" y="2414970"/>
            <a:ext cx="2133600" cy="1695450"/>
          </a:xfrm>
          <a:prstGeom prst="rect">
            <a:avLst/>
          </a:prstGeom>
        </p:spPr>
      </p:pic>
      <p:pic>
        <p:nvPicPr>
          <p:cNvPr id="10255" name="Picture 15" descr="http://tvorim-sami.ru/uploads/posts/2014-06/1403442513_00.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51913" y="4197871"/>
            <a:ext cx="360045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10257" name="Picture 17" descr="https://farm8.staticflickr.com/7170/6773145441_12349405e0_b.jpg"/>
          <p:cNvPicPr>
            <a:picLocks noChangeAspect="1" noChangeArrowheads="1"/>
          </p:cNvPicPr>
          <p:nvPr/>
        </p:nvPicPr>
        <p:blipFill rotWithShape="1">
          <a:blip r:embed="rId9">
            <a:extLst>
              <a:ext uri="{28A0092B-C50C-407E-A947-70E740481C1C}">
                <a14:useLocalDpi xmlns:a14="http://schemas.microsoft.com/office/drawing/2010/main" val="0"/>
              </a:ext>
            </a:extLst>
          </a:blip>
          <a:srcRect l="7426" t="328" r="7505" b="-328"/>
          <a:stretch/>
        </p:blipFill>
        <p:spPr bwMode="auto">
          <a:xfrm>
            <a:off x="8767482" y="2251636"/>
            <a:ext cx="2949389" cy="2735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17483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effectLst>
                  <a:outerShdw blurRad="38100" dist="38100" dir="2700000" algn="tl">
                    <a:srgbClr val="000000">
                      <a:alpha val="43137"/>
                    </a:srgbClr>
                  </a:outerShdw>
                </a:effectLst>
              </a:rPr>
              <a:t>Хo`l buklаsh</a:t>
            </a:r>
            <a:endParaRPr lang="ru-RU" b="1" dirty="0">
              <a:effectLst>
                <a:outerShdw blurRad="38100" dist="38100" dir="2700000" algn="tl">
                  <a:srgbClr val="000000">
                    <a:alpha val="43137"/>
                  </a:srgbClr>
                </a:outerShdw>
              </a:effectLst>
            </a:endParaRPr>
          </a:p>
        </p:txBody>
      </p:sp>
      <p:pic>
        <p:nvPicPr>
          <p:cNvPr id="4" name="Рисунок 3"/>
          <p:cNvPicPr>
            <a:picLocks noChangeAspect="1"/>
          </p:cNvPicPr>
          <p:nvPr/>
        </p:nvPicPr>
        <p:blipFill>
          <a:blip r:embed="rId2"/>
          <a:stretch>
            <a:fillRect/>
          </a:stretch>
        </p:blipFill>
        <p:spPr>
          <a:xfrm>
            <a:off x="844953" y="1795166"/>
            <a:ext cx="2566185" cy="2138487"/>
          </a:xfrm>
          <a:prstGeom prst="rect">
            <a:avLst/>
          </a:prstGeom>
        </p:spPr>
      </p:pic>
      <p:pic>
        <p:nvPicPr>
          <p:cNvPr id="11266" name="Picture 2" descr="https://i05.fotocdn.net/s4/3/public_pin_m/123/2407954946.jpg"/>
          <p:cNvPicPr>
            <a:picLocks noChangeAspect="1" noChangeArrowheads="1"/>
          </p:cNvPicPr>
          <p:nvPr/>
        </p:nvPicPr>
        <p:blipFill rotWithShape="1">
          <a:blip r:embed="rId3">
            <a:extLst>
              <a:ext uri="{28A0092B-C50C-407E-A947-70E740481C1C}">
                <a14:useLocalDpi xmlns:a14="http://schemas.microsoft.com/office/drawing/2010/main" val="0"/>
              </a:ext>
            </a:extLst>
          </a:blip>
          <a:srcRect l="5441" t="22220" r="20735" b="10398"/>
          <a:stretch/>
        </p:blipFill>
        <p:spPr bwMode="auto">
          <a:xfrm>
            <a:off x="369716" y="172290"/>
            <a:ext cx="2563543" cy="1548206"/>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http://zhenskie-uvlecheniya.ru/wp-content/uploads/2015/07/iskusstvo-origami-i-ego-vidy-6-500x36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9367" y="4136434"/>
            <a:ext cx="2566185" cy="1888712"/>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https://bashny.net/uploads/images/00/00/45/2014/03/17/65b15f7e9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2813" y="1795166"/>
            <a:ext cx="2958239" cy="2138487"/>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http://neo-kids.ru/wp-content/uploads/2010/03/mokroe-origami-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02814" y="4136434"/>
            <a:ext cx="2958239" cy="2218679"/>
          </a:xfrm>
          <a:prstGeom prst="rect">
            <a:avLst/>
          </a:prstGeom>
          <a:noFill/>
          <a:extLst>
            <a:ext uri="{909E8E84-426E-40DD-AFC4-6F175D3DCCD1}">
              <a14:hiddenFill xmlns:a14="http://schemas.microsoft.com/office/drawing/2010/main">
                <a:solidFill>
                  <a:srgbClr val="FFFFFF"/>
                </a:solidFill>
              </a14:hiddenFill>
            </a:ext>
          </a:extLst>
        </p:spPr>
      </p:pic>
      <p:pic>
        <p:nvPicPr>
          <p:cNvPr id="11274" name="Picture 10" descr="https://avatars.mds.yandex.net/get-pdb/28866/122f2d89-dbfa-4b7b-8834-9d030fdcb0df/s1200?webp=false"/>
          <p:cNvPicPr>
            <a:picLocks noChangeAspect="1" noChangeArrowheads="1"/>
          </p:cNvPicPr>
          <p:nvPr/>
        </p:nvPicPr>
        <p:blipFill rotWithShape="1">
          <a:blip r:embed="rId7">
            <a:extLst>
              <a:ext uri="{28A0092B-C50C-407E-A947-70E740481C1C}">
                <a14:useLocalDpi xmlns:a14="http://schemas.microsoft.com/office/drawing/2010/main" val="0"/>
              </a:ext>
            </a:extLst>
          </a:blip>
          <a:srcRect l="18913" t="6709" r="14727" b="2830"/>
          <a:stretch/>
        </p:blipFill>
        <p:spPr bwMode="auto">
          <a:xfrm>
            <a:off x="7291952" y="4136435"/>
            <a:ext cx="2084523" cy="1894356"/>
          </a:xfrm>
          <a:prstGeom prst="rect">
            <a:avLst/>
          </a:prstGeom>
          <a:noFill/>
          <a:extLst>
            <a:ext uri="{909E8E84-426E-40DD-AFC4-6F175D3DCCD1}">
              <a14:hiddenFill xmlns:a14="http://schemas.microsoft.com/office/drawing/2010/main">
                <a:solidFill>
                  <a:srgbClr val="FFFFFF"/>
                </a:solidFill>
              </a14:hiddenFill>
            </a:ext>
          </a:extLst>
        </p:spPr>
      </p:pic>
      <p:pic>
        <p:nvPicPr>
          <p:cNvPr id="11276" name="Picture 12" descr="https://randommization.com/wp-content/uploads/2011/03/Origami-Animals-by-Giang-Dinh_3.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75460" y="2167682"/>
            <a:ext cx="3217367" cy="1801726"/>
          </a:xfrm>
          <a:prstGeom prst="rect">
            <a:avLst/>
          </a:prstGeom>
          <a:noFill/>
          <a:extLst>
            <a:ext uri="{909E8E84-426E-40DD-AFC4-6F175D3DCCD1}">
              <a14:hiddenFill xmlns:a14="http://schemas.microsoft.com/office/drawing/2010/main">
                <a:solidFill>
                  <a:srgbClr val="FFFFFF"/>
                </a:solidFill>
              </a14:hiddenFill>
            </a:ext>
          </a:extLst>
        </p:spPr>
      </p:pic>
      <p:pic>
        <p:nvPicPr>
          <p:cNvPr id="11278" name="Picture 14" descr="http://3dnews.ru/assets/external/illustrations/2014/02/12/803424/6.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752727" y="172290"/>
            <a:ext cx="3286648" cy="1925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78963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90332" y="609600"/>
            <a:ext cx="6183669" cy="668867"/>
          </a:xfrm>
        </p:spPr>
        <p:txBody>
          <a:bodyPr/>
          <a:lstStyle/>
          <a:p>
            <a:pPr algn="ctr"/>
            <a:r>
              <a:rPr lang="uz-Cyrl-UZ" b="1" dirty="0">
                <a:effectLst>
                  <a:outerShdw blurRad="38100" dist="38100" dir="2700000" algn="tl">
                    <a:srgbClr val="000000">
                      <a:alpha val="43137"/>
                    </a:srgbClr>
                  </a:outerShdw>
                </a:effectLst>
              </a:rPr>
              <a:t>Kusudаmа</a:t>
            </a:r>
            <a:endParaRPr lang="ru-RU" b="1" dirty="0">
              <a:effectLst>
                <a:outerShdw blurRad="38100" dist="38100" dir="2700000" algn="tl">
                  <a:srgbClr val="000000">
                    <a:alpha val="43137"/>
                  </a:srgbClr>
                </a:outerShdw>
              </a:effectLst>
            </a:endParaRPr>
          </a:p>
        </p:txBody>
      </p:sp>
      <p:pic>
        <p:nvPicPr>
          <p:cNvPr id="12293" name="Рисунок 57" descr="https://xn--80aje0aeeii.xn--p1ai/wp-content/uploads/2018/06/kprimula-300x2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474" y="228599"/>
            <a:ext cx="3123943" cy="208262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Рисунок 60" descr="http://otvetin.ru/uploads/posts/2010-04/1271487141_kusidami-1.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2824" y="1981199"/>
            <a:ext cx="2619375" cy="2504582"/>
          </a:xfrm>
          <a:prstGeom prst="rect">
            <a:avLst/>
          </a:prstGeom>
          <a:noFill/>
          <a:extLst>
            <a:ext uri="{909E8E84-426E-40DD-AFC4-6F175D3DCCD1}">
              <a14:hiddenFill xmlns:a14="http://schemas.microsoft.com/office/drawing/2010/main">
                <a:solidFill>
                  <a:srgbClr val="FFFFFF"/>
                </a:solidFill>
              </a14:hiddenFill>
            </a:ext>
          </a:extLst>
        </p:spPr>
      </p:pic>
      <p:pic>
        <p:nvPicPr>
          <p:cNvPr id="12291" name="Рисунок 65" descr="http://stranahandmade.net/wp-content/uploads/2016/07/kusudama-dlya-nachinayuschih-22-1024x76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22399" y="4203698"/>
            <a:ext cx="2963333" cy="2229467"/>
          </a:xfrm>
          <a:prstGeom prst="rect">
            <a:avLst/>
          </a:prstGeom>
          <a:noFill/>
          <a:extLst>
            <a:ext uri="{909E8E84-426E-40DD-AFC4-6F175D3DCCD1}">
              <a14:hiddenFill xmlns:a14="http://schemas.microsoft.com/office/drawing/2010/main">
                <a:solidFill>
                  <a:srgbClr val="FFFFFF"/>
                </a:solidFill>
              </a14:hiddenFill>
            </a:ext>
          </a:extLst>
        </p:spPr>
      </p:pic>
      <p:pic>
        <p:nvPicPr>
          <p:cNvPr id="12290" name="Рисунок 67" descr="https://stranamasterov.ru/files/imagecache/orig_with_logo/i1004/PIC_263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99771" y="1894898"/>
            <a:ext cx="3236384" cy="2328987"/>
          </a:xfrm>
          <a:prstGeom prst="rect">
            <a:avLst/>
          </a:prstGeom>
          <a:noFill/>
          <a:extLst>
            <a:ext uri="{909E8E84-426E-40DD-AFC4-6F175D3DCCD1}">
              <a14:hiddenFill xmlns:a14="http://schemas.microsoft.com/office/drawing/2010/main">
                <a:solidFill>
                  <a:srgbClr val="FFFFFF"/>
                </a:solidFill>
              </a14:hiddenFill>
            </a:ext>
          </a:extLst>
        </p:spPr>
      </p:pic>
      <p:pic>
        <p:nvPicPr>
          <p:cNvPr id="12289" name="Рисунок 68" descr="http://masterclasy.ru/uploads/fotos/54a1728a8611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9175" y="4397375"/>
            <a:ext cx="2533650" cy="19113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7"/>
          <p:cNvSpPr>
            <a:spLocks noChangeArrowheads="1"/>
          </p:cNvSpPr>
          <p:nvPr/>
        </p:nvSpPr>
        <p:spPr bwMode="auto">
          <a:xfrm>
            <a:off x="0" y="19177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ru-RU" sz="1800" b="0" i="0" u="none" strike="noStrike" cap="none" normalizeH="0" baseline="0" smtClean="0">
              <a:ln>
                <a:noFill/>
              </a:ln>
              <a:solidFill>
                <a:schemeClr val="tx1"/>
              </a:solidFill>
              <a:effectLst/>
              <a:latin typeface="Arial" panose="020B0604020202020204" pitchFamily="34" charset="0"/>
            </a:endParaRPr>
          </a:p>
        </p:txBody>
      </p:sp>
      <p:sp>
        <p:nvSpPr>
          <p:cNvPr id="6" name="Rectangle 8"/>
          <p:cNvSpPr>
            <a:spLocks noChangeArrowheads="1"/>
          </p:cNvSpPr>
          <p:nvPr/>
        </p:nvSpPr>
        <p:spPr bwMode="auto">
          <a:xfrm>
            <a:off x="0" y="34417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ru-RU" sz="1800" b="0" i="0" u="none" strike="noStrike" cap="none" normalizeH="0" baseline="0" smtClean="0">
              <a:ln>
                <a:noFill/>
              </a:ln>
              <a:solidFill>
                <a:schemeClr val="tx1"/>
              </a:solidFill>
              <a:effectLst/>
              <a:latin typeface="Arial" panose="020B0604020202020204" pitchFamily="34" charset="0"/>
            </a:endParaRPr>
          </a:p>
        </p:txBody>
      </p:sp>
      <p:sp>
        <p:nvSpPr>
          <p:cNvPr id="7" name="Rectangle 9"/>
          <p:cNvSpPr>
            <a:spLocks noChangeArrowheads="1"/>
          </p:cNvSpPr>
          <p:nvPr/>
        </p:nvSpPr>
        <p:spPr bwMode="auto">
          <a:xfrm>
            <a:off x="0" y="49657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ru-RU" sz="1800" b="0" i="0" u="none" strike="noStrike" cap="none" normalizeH="0" baseline="0" smtClean="0">
              <a:ln>
                <a:noFill/>
              </a:ln>
              <a:solidFill>
                <a:schemeClr val="tx1"/>
              </a:solidFill>
              <a:effectLst/>
              <a:latin typeface="Arial" panose="020B0604020202020204" pitchFamily="34" charset="0"/>
            </a:endParaRPr>
          </a:p>
        </p:txBody>
      </p:sp>
      <p:sp>
        <p:nvSpPr>
          <p:cNvPr id="8" name="Rectangle 10"/>
          <p:cNvSpPr>
            <a:spLocks noChangeArrowheads="1"/>
          </p:cNvSpPr>
          <p:nvPr/>
        </p:nvSpPr>
        <p:spPr bwMode="auto">
          <a:xfrm>
            <a:off x="0" y="69215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ru-RU" sz="1800" b="0" i="0" u="none" strike="noStrike" cap="none" normalizeH="0" baseline="0" smtClean="0">
              <a:ln>
                <a:noFill/>
              </a:ln>
              <a:solidFill>
                <a:schemeClr val="tx1"/>
              </a:solidFill>
              <a:effectLst/>
              <a:latin typeface="Arial" panose="020B0604020202020204" pitchFamily="34" charset="0"/>
            </a:endParaRPr>
          </a:p>
        </p:txBody>
      </p:sp>
      <p:sp>
        <p:nvSpPr>
          <p:cNvPr id="9" name="Rectangle 11"/>
          <p:cNvSpPr>
            <a:spLocks noChangeArrowheads="1"/>
          </p:cNvSpPr>
          <p:nvPr/>
        </p:nvSpPr>
        <p:spPr bwMode="auto">
          <a:xfrm>
            <a:off x="0" y="88328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12301" name="Picture 13" descr="https://ru1.anyfad.com/items/t1@021f1415-dbdf-4412-a6c5-0a648b8b5fc4/Kusudama--shary-iz-bumazhnyh-cvetov.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1667" y="156171"/>
            <a:ext cx="2278948" cy="2155057"/>
          </a:xfrm>
          <a:prstGeom prst="rect">
            <a:avLst/>
          </a:prstGeom>
          <a:noFill/>
          <a:extLst>
            <a:ext uri="{909E8E84-426E-40DD-AFC4-6F175D3DCCD1}">
              <a14:hiddenFill xmlns:a14="http://schemas.microsoft.com/office/drawing/2010/main">
                <a:solidFill>
                  <a:srgbClr val="FFFFFF"/>
                </a:solidFill>
              </a14:hiddenFill>
            </a:ext>
          </a:extLst>
        </p:spPr>
      </p:pic>
      <p:pic>
        <p:nvPicPr>
          <p:cNvPr id="12303" name="Picture 15" descr="http://bigslide.ru/images/25/24020/960/img12.jpg"/>
          <p:cNvPicPr>
            <a:picLocks noChangeAspect="1" noChangeArrowheads="1"/>
          </p:cNvPicPr>
          <p:nvPr/>
        </p:nvPicPr>
        <p:blipFill rotWithShape="1">
          <a:blip r:embed="rId8">
            <a:extLst>
              <a:ext uri="{28A0092B-C50C-407E-A947-70E740481C1C}">
                <a14:useLocalDpi xmlns:a14="http://schemas.microsoft.com/office/drawing/2010/main" val="0"/>
              </a:ext>
            </a:extLst>
          </a:blip>
          <a:srcRect l="17280" t="8604" r="17257" b="8187"/>
          <a:stretch/>
        </p:blipFill>
        <p:spPr bwMode="auto">
          <a:xfrm>
            <a:off x="8242086" y="1979969"/>
            <a:ext cx="2627210" cy="2504582"/>
          </a:xfrm>
          <a:prstGeom prst="rect">
            <a:avLst/>
          </a:prstGeom>
          <a:noFill/>
          <a:extLst>
            <a:ext uri="{909E8E84-426E-40DD-AFC4-6F175D3DCCD1}">
              <a14:hiddenFill xmlns:a14="http://schemas.microsoft.com/office/drawing/2010/main">
                <a:solidFill>
                  <a:srgbClr val="FFFFFF"/>
                </a:solidFill>
              </a14:hiddenFill>
            </a:ext>
          </a:extLst>
        </p:spPr>
      </p:pic>
      <p:pic>
        <p:nvPicPr>
          <p:cNvPr id="12305" name="Picture 17" descr="https://go3.imgsmail.ru/imgpreview?key=2e9a37c68cbbeb54&amp;mb=imgdb_preview_92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50195" y="4202171"/>
            <a:ext cx="2232520" cy="2232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70671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effectLst>
                  <a:outerShdw blurRad="38100" dist="38100" dir="2700000" algn="tl">
                    <a:srgbClr val="000000">
                      <a:alpha val="43137"/>
                    </a:srgbClr>
                  </a:outerShdw>
                </a:effectLst>
              </a:rPr>
              <a:t>Puldаn yasаlаdigаn оrigаmi</a:t>
            </a:r>
            <a:endParaRPr lang="ru-RU" b="1" dirty="0">
              <a:effectLst>
                <a:outerShdw blurRad="38100" dist="38100" dir="2700000" algn="tl">
                  <a:srgbClr val="000000">
                    <a:alpha val="43137"/>
                  </a:srgbClr>
                </a:outerShdw>
              </a:effectLst>
            </a:endParaRPr>
          </a:p>
        </p:txBody>
      </p:sp>
      <p:pic>
        <p:nvPicPr>
          <p:cNvPr id="13314" name="Picture 2" descr="http://stranamasterov.ru/img4/i2014/10/15/343150_lot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050" y="1520297"/>
            <a:ext cx="3608083" cy="2352193"/>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rotWithShape="1">
          <a:blip r:embed="rId3"/>
          <a:srcRect l="14194" r="14516"/>
          <a:stretch/>
        </p:blipFill>
        <p:spPr>
          <a:xfrm>
            <a:off x="7968189" y="4030133"/>
            <a:ext cx="2530519" cy="1842067"/>
          </a:xfrm>
          <a:prstGeom prst="rect">
            <a:avLst/>
          </a:prstGeom>
        </p:spPr>
      </p:pic>
      <p:pic>
        <p:nvPicPr>
          <p:cNvPr id="13316" name="Picture 4" descr="http://origamika.ru/wp-content/uploads/2009/09/moneygami-Praying-Mantis-s.jpg"/>
          <p:cNvPicPr>
            <a:picLocks noChangeAspect="1" noChangeArrowheads="1"/>
          </p:cNvPicPr>
          <p:nvPr/>
        </p:nvPicPr>
        <p:blipFill rotWithShape="1">
          <a:blip r:embed="rId4">
            <a:extLst>
              <a:ext uri="{28A0092B-C50C-407E-A947-70E740481C1C}">
                <a14:useLocalDpi xmlns:a14="http://schemas.microsoft.com/office/drawing/2010/main" val="0"/>
              </a:ext>
            </a:extLst>
          </a:blip>
          <a:srcRect l="3743" t="8476" r="3394" b="9127"/>
          <a:stretch/>
        </p:blipFill>
        <p:spPr bwMode="auto">
          <a:xfrm>
            <a:off x="422050" y="4030133"/>
            <a:ext cx="3618967" cy="1710268"/>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https://st03.kakprosto.ru/tumb/680/images/article/2011/8/19/1_5255311a6f7635255311a6f7a2.jpg"/>
          <p:cNvPicPr>
            <a:picLocks noChangeAspect="1" noChangeArrowheads="1"/>
          </p:cNvPicPr>
          <p:nvPr/>
        </p:nvPicPr>
        <p:blipFill rotWithShape="1">
          <a:blip r:embed="rId5">
            <a:extLst>
              <a:ext uri="{28A0092B-C50C-407E-A947-70E740481C1C}">
                <a14:useLocalDpi xmlns:a14="http://schemas.microsoft.com/office/drawing/2010/main" val="0"/>
              </a:ext>
            </a:extLst>
          </a:blip>
          <a:srcRect l="11782" t="7117" r="10459" b="5742"/>
          <a:stretch/>
        </p:blipFill>
        <p:spPr bwMode="auto">
          <a:xfrm>
            <a:off x="10464613" y="77744"/>
            <a:ext cx="1667173" cy="2261894"/>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http://blogs.masterclassy.ru/upload/fileManager/1-jpg-jpg-thumb-978.jpg"/>
          <p:cNvPicPr>
            <a:picLocks noChangeAspect="1" noChangeArrowheads="1"/>
          </p:cNvPicPr>
          <p:nvPr/>
        </p:nvPicPr>
        <p:blipFill rotWithShape="1">
          <a:blip r:embed="rId6">
            <a:extLst>
              <a:ext uri="{28A0092B-C50C-407E-A947-70E740481C1C}">
                <a14:useLocalDpi xmlns:a14="http://schemas.microsoft.com/office/drawing/2010/main" val="0"/>
              </a:ext>
            </a:extLst>
          </a:blip>
          <a:srcRect l="18981" t="20326" r="14577" b="29254"/>
          <a:stretch/>
        </p:blipFill>
        <p:spPr bwMode="auto">
          <a:xfrm>
            <a:off x="4285417" y="4030133"/>
            <a:ext cx="3427488"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3322" name="Picture 10" descr="http://img1.liveinternet.ru/images/attach/c/4/81/478/81478627_3279085_moneybouquet.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85417" y="1516112"/>
            <a:ext cx="3432115" cy="2356378"/>
          </a:xfrm>
          <a:prstGeom prst="rect">
            <a:avLst/>
          </a:prstGeom>
          <a:noFill/>
          <a:extLst>
            <a:ext uri="{909E8E84-426E-40DD-AFC4-6F175D3DCCD1}">
              <a14:hiddenFill xmlns:a14="http://schemas.microsoft.com/office/drawing/2010/main">
                <a:solidFill>
                  <a:srgbClr val="FFFFFF"/>
                </a:solidFill>
              </a14:hiddenFill>
            </a:ext>
          </a:extLst>
        </p:spPr>
      </p:pic>
      <p:pic>
        <p:nvPicPr>
          <p:cNvPr id="13324" name="Picture 12" descr="http://vsezdorovo.com/wp-content/uploads/user_uploads/2013/01/1/1___q6xih5nxkbbh32cces3a.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91694" y="1520296"/>
            <a:ext cx="2607014" cy="23521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42933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3515" y="117910"/>
            <a:ext cx="8596668" cy="711200"/>
          </a:xfrm>
        </p:spPr>
        <p:txBody>
          <a:bodyPr/>
          <a:lstStyle/>
          <a:p>
            <a:pPr algn="ctr"/>
            <a:r>
              <a:rPr lang="uz-Cyrl-UZ" b="1" dirty="0">
                <a:effectLst>
                  <a:outerShdw blurRad="38100" dist="38100" dir="2700000" algn="tl">
                    <a:srgbClr val="000000">
                      <a:alpha val="43137"/>
                    </a:srgbClr>
                  </a:outerShdw>
                </a:effectLst>
              </a:rPr>
              <a:t>Tеmirdаn yasаlgаn оrigаmi mоdеllаri</a:t>
            </a:r>
            <a:endParaRPr lang="ru-RU" b="1" dirty="0">
              <a:effectLst>
                <a:outerShdw blurRad="38100" dist="38100" dir="2700000" algn="tl">
                  <a:srgbClr val="000000">
                    <a:alpha val="43137"/>
                  </a:srgbClr>
                </a:outerShdw>
              </a:effectLst>
            </a:endParaRPr>
          </a:p>
        </p:txBody>
      </p:sp>
      <p:pic>
        <p:nvPicPr>
          <p:cNvPr id="14342" name="Picture 6" descr="http://img.searchmasterclass.net/uploads/posts/2013-06-15/image_2249721.jpg"/>
          <p:cNvPicPr>
            <a:picLocks noChangeAspect="1" noChangeArrowheads="1"/>
          </p:cNvPicPr>
          <p:nvPr/>
        </p:nvPicPr>
        <p:blipFill rotWithShape="1">
          <a:blip r:embed="rId2">
            <a:extLst>
              <a:ext uri="{28A0092B-C50C-407E-A947-70E740481C1C}">
                <a14:useLocalDpi xmlns:a14="http://schemas.microsoft.com/office/drawing/2010/main" val="0"/>
              </a:ext>
            </a:extLst>
          </a:blip>
          <a:srcRect l="36695"/>
          <a:stretch/>
        </p:blipFill>
        <p:spPr bwMode="auto">
          <a:xfrm>
            <a:off x="213978" y="876842"/>
            <a:ext cx="1365827" cy="2662238"/>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https://go2.imgsmail.ru/imgpreview?key=6fce7a7293141d58&amp;mb=imgdb_preview_58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9536" y="876842"/>
            <a:ext cx="3838193" cy="2601089"/>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4"/>
          <a:stretch>
            <a:fillRect/>
          </a:stretch>
        </p:blipFill>
        <p:spPr>
          <a:xfrm>
            <a:off x="5617729" y="876842"/>
            <a:ext cx="3239655" cy="2389246"/>
          </a:xfrm>
          <a:prstGeom prst="rect">
            <a:avLst/>
          </a:prstGeom>
        </p:spPr>
      </p:pic>
      <p:pic>
        <p:nvPicPr>
          <p:cNvPr id="14346" name="Picture 10" descr="http://ic.pics.livejournal.com/palasiun/39239192/26885/26885_original.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3978" y="3438718"/>
            <a:ext cx="5403751" cy="1679336"/>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a:blip r:embed="rId6"/>
          <a:stretch>
            <a:fillRect/>
          </a:stretch>
        </p:blipFill>
        <p:spPr>
          <a:xfrm>
            <a:off x="8943754" y="822102"/>
            <a:ext cx="2727456" cy="2727456"/>
          </a:xfrm>
          <a:prstGeom prst="rect">
            <a:avLst/>
          </a:prstGeom>
        </p:spPr>
      </p:pic>
      <p:pic>
        <p:nvPicPr>
          <p:cNvPr id="6" name="Рисунок 5"/>
          <p:cNvPicPr>
            <a:picLocks noChangeAspect="1"/>
          </p:cNvPicPr>
          <p:nvPr/>
        </p:nvPicPr>
        <p:blipFill>
          <a:blip r:embed="rId7"/>
          <a:stretch>
            <a:fillRect/>
          </a:stretch>
        </p:blipFill>
        <p:spPr>
          <a:xfrm>
            <a:off x="5617729" y="3477931"/>
            <a:ext cx="2530476" cy="2530476"/>
          </a:xfrm>
          <a:prstGeom prst="rect">
            <a:avLst/>
          </a:prstGeom>
        </p:spPr>
      </p:pic>
      <p:pic>
        <p:nvPicPr>
          <p:cNvPr id="14348" name="Picture 12" descr="https://go1.imgsmail.ru/imgpreview?key=776b5845a13e2b39&amp;mb=imgdb_preview_14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3978" y="5118054"/>
            <a:ext cx="3032905" cy="1511095"/>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https://www.holiday.by/files/byblog/5e53e583b89725a405deacf8e30d65be-thumb-735x1500-w.jpg"/>
          <p:cNvPicPr>
            <a:picLocks noChangeAspect="1" noChangeArrowheads="1"/>
          </p:cNvPicPr>
          <p:nvPr/>
        </p:nvPicPr>
        <p:blipFill rotWithShape="1">
          <a:blip r:embed="rId9">
            <a:extLst>
              <a:ext uri="{28A0092B-C50C-407E-A947-70E740481C1C}">
                <a14:useLocalDpi xmlns:a14="http://schemas.microsoft.com/office/drawing/2010/main" val="0"/>
              </a:ext>
            </a:extLst>
          </a:blip>
          <a:srcRect l="8087" r="11963"/>
          <a:stretch/>
        </p:blipFill>
        <p:spPr bwMode="auto">
          <a:xfrm>
            <a:off x="3476959" y="5118054"/>
            <a:ext cx="1889155" cy="1527027"/>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rotWithShape="1">
          <a:blip r:embed="rId10"/>
          <a:srcRect l="12075" t="11781" r="12338" b="20174"/>
          <a:stretch/>
        </p:blipFill>
        <p:spPr>
          <a:xfrm>
            <a:off x="8117798" y="3438718"/>
            <a:ext cx="3565624" cy="2130809"/>
          </a:xfrm>
          <a:prstGeom prst="rect">
            <a:avLst/>
          </a:prstGeom>
        </p:spPr>
      </p:pic>
    </p:spTree>
    <p:extLst>
      <p:ext uri="{BB962C8B-B14F-4D97-AF65-F5344CB8AC3E}">
        <p14:creationId xmlns:p14="http://schemas.microsoft.com/office/powerpoint/2010/main" val="24891777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436" y="157018"/>
            <a:ext cx="6931620" cy="1320800"/>
          </a:xfrm>
        </p:spPr>
        <p:txBody>
          <a:bodyPr/>
          <a:lstStyle/>
          <a:p>
            <a:pPr algn="ctr"/>
            <a:r>
              <a:rPr lang="uz-Cyrl-UZ" b="1" dirty="0" smtClean="0"/>
              <a:t>3. Оrigаmi </a:t>
            </a:r>
            <a:r>
              <a:rPr lang="uz-Cyrl-UZ" b="1" dirty="0"/>
              <a:t>tаyyorlаsh tехnikаsi</a:t>
            </a:r>
            <a:endParaRPr lang="ru-RU" dirty="0"/>
          </a:p>
        </p:txBody>
      </p:sp>
      <p:sp>
        <p:nvSpPr>
          <p:cNvPr id="3" name="Объект 2"/>
          <p:cNvSpPr>
            <a:spLocks noGrp="1"/>
          </p:cNvSpPr>
          <p:nvPr>
            <p:ph idx="1"/>
          </p:nvPr>
        </p:nvSpPr>
        <p:spPr>
          <a:xfrm>
            <a:off x="67734" y="817418"/>
            <a:ext cx="7407123" cy="5786582"/>
          </a:xfrm>
        </p:spPr>
        <p:txBody>
          <a:bodyPr>
            <a:normAutofit/>
          </a:bodyPr>
          <a:lstStyle/>
          <a:p>
            <a:pPr algn="just"/>
            <a:r>
              <a:rPr lang="uz-Cyrl-UZ" b="1" dirty="0"/>
              <a:t>Оrigаmi buyumlаrini yasаshning turli tехnikаsi ustidа ishlаshdа аsоsiy e`tibоrni buklаshlаrni to`g`ri bаjаrishgа qаrаtish kеrаk. Ulаr "o`tkir" bo`lishi shаrt vа qоg`оz qаvаtlаri bir birigа zich kеlishi kеrаk. Аks хоldа buklаngаn jоylаrni bir birigа kеltirishdа siljishlаr bo`lishi mumkin, bu esа o`z nаvbаtidа yasаlаyotgаn buyumni chirоyli chiqishigа to`sqinlik qilаdi. SHuning uchun хаr bir etаpdаn kеyin bаrchа buklаnishlаrning "o`tkirligi"ni tеkshirish kеrаk.</a:t>
            </a:r>
            <a:endParaRPr lang="ru-RU" b="1" dirty="0"/>
          </a:p>
          <a:p>
            <a:pPr algn="just"/>
            <a:r>
              <a:rPr lang="uz-Cyrl-UZ" b="1" dirty="0"/>
              <a:t>Bоsh, tumshuq, pаnjа, dum qismlаri ustidа ishlаyotgаndа jаyvоn yoki qushning qаysi qismigа o`хshаgаnligigа e`tibоrni qаrаtish lоzim. Muhimi ulаrni hаyotdа tuzilishi vа stilizаtsiyasini bilish vа tushunish. Bu sхеmа bo`yichа ishlаshdа yordаm bеrаdi, shuningdеk ulаrni tаkоmillаshtirib vа o`z mоdеllаrini yarаtishgа yordаm bеrаdi.</a:t>
            </a:r>
            <a:endParaRPr lang="ru-RU" b="1" dirty="0"/>
          </a:p>
          <a:p>
            <a:pPr algn="just"/>
            <a:r>
              <a:rPr lang="uz-Cyrl-UZ" b="1" dirty="0"/>
              <a:t>Simmеtrik buklаsh tехnikаsi ustidа ishlаshdа (оyoq, tumshuq, gul elеmеntlаrini bаjаrishdа) buklаnаdigаn tаrаflаrini birbirigа zichlаmаng, chunk kеyingi buklаshlаrdа ulаr bir-birining ustigа chiqib nаrsаning tаshqi ko`rinishini buzishi mumkin. Bа`zidа bu kаbi qo`pоl хаtоlаrdа nаrsаni tаyyorlаsh imkоni yo`q.</a:t>
            </a:r>
            <a:endParaRPr lang="ru-RU" b="1" dirty="0"/>
          </a:p>
        </p:txBody>
      </p:sp>
      <p:pic>
        <p:nvPicPr>
          <p:cNvPr id="15362" name="Picture 2" descr="http://www.amicinfiore.it/wp-content/uploads/2014/09/origami-di-fiori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5356" y="43873"/>
            <a:ext cx="4996644" cy="3533342"/>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http://planetaorigami.ru/wp-content/uploads/2011/05/origami-frog-shem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436" y="3577215"/>
            <a:ext cx="4359563" cy="3174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55308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46545"/>
          </a:xfrm>
        </p:spPr>
        <p:txBody>
          <a:bodyPr/>
          <a:lstStyle/>
          <a:p>
            <a:r>
              <a:rPr lang="uz-Cyrl-UZ" b="1" dirty="0"/>
              <a:t>Оrigаmi shаkllаrini yasаsh vаriаtlаri.</a:t>
            </a:r>
            <a:endParaRPr lang="ru-RU" dirty="0"/>
          </a:p>
        </p:txBody>
      </p:sp>
      <p:sp>
        <p:nvSpPr>
          <p:cNvPr id="3" name="Объект 2"/>
          <p:cNvSpPr>
            <a:spLocks noGrp="1"/>
          </p:cNvSpPr>
          <p:nvPr>
            <p:ph idx="1"/>
          </p:nvPr>
        </p:nvSpPr>
        <p:spPr>
          <a:xfrm>
            <a:off x="410822" y="1356754"/>
            <a:ext cx="5040409" cy="4882680"/>
          </a:xfrm>
        </p:spPr>
        <p:txBody>
          <a:bodyPr>
            <a:normAutofit lnSpcReduction="10000"/>
          </a:bodyPr>
          <a:lstStyle/>
          <a:p>
            <a:pPr algn="just"/>
            <a:r>
              <a:rPr lang="uz-Cyrl-UZ" dirty="0"/>
              <a:t>Buklаsh tехnikаsini vа bаzаviy shаkllаrni o`rgаnib, shаkllаrni tаyyorlаshgа o`tsа bo`lаdi. Qiziqаrli аmmо murаkkаb shаkllаrdаn bоshlаb bo`lmаydi. Judа kаttа хохish bo`lgаndа хаm оsоn vа o`rtаchа qiyinlikdаgi nаrsаlаrni yasаmаy,  mаlаkаgа egа bo`lmаy turib murаkkаb nаrsаlаrgа o`tib bo`lmаydi. </a:t>
            </a:r>
            <a:endParaRPr lang="ru-RU" dirty="0"/>
          </a:p>
          <a:p>
            <a:pPr algn="just"/>
            <a:r>
              <a:rPr lang="uz-Cyrl-UZ" dirty="0"/>
              <a:t>Bоshidа bаzаviy shаkldаgi ishlаrni bаjаrish tаvsiya etilаdi: to`rtburchаk, uchburchаk, to`g`ri to`rtburchаk, kеyin sоddа shаkldаgi nаrsаlаr: ilоn, kоаlа, fil, bоlish vа х.k. Ushbu sоddа shаkl vа nаrsаlаrdаn fоydаlаnib mаtеmаtikа dаrsidа gеоmеtrik shаkllаrni хususiyatlаrini tushuntirish mumkin.</a:t>
            </a:r>
            <a:endParaRPr lang="ru-RU" dirty="0"/>
          </a:p>
          <a:p>
            <a:pPr algn="just"/>
            <a:r>
              <a:rPr lang="uz-Cyrl-UZ" dirty="0"/>
              <a:t>Bаzаviy shаkllаr</a:t>
            </a:r>
            <a:endParaRPr lang="ru-RU" dirty="0"/>
          </a:p>
        </p:txBody>
      </p:sp>
      <p:pic>
        <p:nvPicPr>
          <p:cNvPr id="4" name="Рисунок 3"/>
          <p:cNvPicPr/>
          <p:nvPr/>
        </p:nvPicPr>
        <p:blipFill>
          <a:blip r:embed="rId2"/>
          <a:stretch>
            <a:fillRect/>
          </a:stretch>
        </p:blipFill>
        <p:spPr>
          <a:xfrm>
            <a:off x="5451231" y="1213629"/>
            <a:ext cx="6588369" cy="5025805"/>
          </a:xfrm>
          <a:prstGeom prst="rect">
            <a:avLst/>
          </a:prstGeom>
        </p:spPr>
      </p:pic>
    </p:spTree>
    <p:extLst>
      <p:ext uri="{BB962C8B-B14F-4D97-AF65-F5344CB8AC3E}">
        <p14:creationId xmlns:p14="http://schemas.microsoft.com/office/powerpoint/2010/main" val="13051384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263" y="0"/>
            <a:ext cx="8596668" cy="526181"/>
          </a:xfrm>
        </p:spPr>
        <p:txBody>
          <a:bodyPr>
            <a:normAutofit fontScale="90000"/>
          </a:bodyPr>
          <a:lstStyle/>
          <a:p>
            <a:r>
              <a:rPr lang="en-US" dirty="0" err="1" smtClean="0"/>
              <a:t>Masalan</a:t>
            </a:r>
            <a:r>
              <a:rPr lang="en-US" dirty="0" smtClean="0"/>
              <a:t>:</a:t>
            </a:r>
            <a:endParaRPr lang="ru-RU" dirty="0"/>
          </a:p>
        </p:txBody>
      </p:sp>
      <p:pic>
        <p:nvPicPr>
          <p:cNvPr id="1038" name="Рисунок 15" descr="Слоник из бумаги">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13" y="2544676"/>
            <a:ext cx="2590800" cy="1943100"/>
          </a:xfrm>
          <a:prstGeom prst="rect">
            <a:avLst/>
          </a:prstGeom>
          <a:noFill/>
          <a:extLst>
            <a:ext uri="{909E8E84-426E-40DD-AFC4-6F175D3DCCD1}">
              <a14:hiddenFill xmlns:a14="http://schemas.microsoft.com/office/drawing/2010/main">
                <a:solidFill>
                  <a:srgbClr val="FFFFFF"/>
                </a:solidFill>
              </a14:hiddenFill>
            </a:ext>
          </a:extLst>
        </p:spPr>
      </p:pic>
      <p:pic>
        <p:nvPicPr>
          <p:cNvPr id="1037" name="Рисунок 14" descr="Слоник из бумаги">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388" y="4498772"/>
            <a:ext cx="2571750" cy="1924050"/>
          </a:xfrm>
          <a:prstGeom prst="rect">
            <a:avLst/>
          </a:prstGeom>
          <a:noFill/>
          <a:extLst>
            <a:ext uri="{909E8E84-426E-40DD-AFC4-6F175D3DCCD1}">
              <a14:hiddenFill xmlns:a14="http://schemas.microsoft.com/office/drawing/2010/main">
                <a:solidFill>
                  <a:srgbClr val="FFFFFF"/>
                </a:solidFill>
              </a14:hiddenFill>
            </a:ext>
          </a:extLst>
        </p:spPr>
      </p:pic>
      <p:pic>
        <p:nvPicPr>
          <p:cNvPr id="1036" name="Рисунок 13" descr="Слоник из бумаги">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75124" y="610316"/>
            <a:ext cx="2584450" cy="1943100"/>
          </a:xfrm>
          <a:prstGeom prst="rect">
            <a:avLst/>
          </a:prstGeom>
          <a:noFill/>
          <a:extLst>
            <a:ext uri="{909E8E84-426E-40DD-AFC4-6F175D3DCCD1}">
              <a14:hiddenFill xmlns:a14="http://schemas.microsoft.com/office/drawing/2010/main">
                <a:solidFill>
                  <a:srgbClr val="FFFFFF"/>
                </a:solidFill>
              </a14:hiddenFill>
            </a:ext>
          </a:extLst>
        </p:spPr>
      </p:pic>
      <p:pic>
        <p:nvPicPr>
          <p:cNvPr id="1035" name="Рисунок 12" descr="Слоник из бумаги">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75124" y="2561104"/>
            <a:ext cx="2565400" cy="1924050"/>
          </a:xfrm>
          <a:prstGeom prst="rect">
            <a:avLst/>
          </a:prstGeom>
          <a:noFill/>
          <a:extLst>
            <a:ext uri="{909E8E84-426E-40DD-AFC4-6F175D3DCCD1}">
              <a14:hiddenFill xmlns:a14="http://schemas.microsoft.com/office/drawing/2010/main">
                <a:solidFill>
                  <a:srgbClr val="FFFFFF"/>
                </a:solidFill>
              </a14:hiddenFill>
            </a:ext>
          </a:extLst>
        </p:spPr>
      </p:pic>
      <p:pic>
        <p:nvPicPr>
          <p:cNvPr id="1034" name="Рисунок 11" descr="Слоник из бумаги">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24324" y="4469279"/>
            <a:ext cx="2616200" cy="1955800"/>
          </a:xfrm>
          <a:prstGeom prst="rect">
            <a:avLst/>
          </a:prstGeom>
          <a:noFill/>
          <a:extLst>
            <a:ext uri="{909E8E84-426E-40DD-AFC4-6F175D3DCCD1}">
              <a14:hiddenFill xmlns:a14="http://schemas.microsoft.com/office/drawing/2010/main">
                <a:solidFill>
                  <a:srgbClr val="FFFFFF"/>
                </a:solidFill>
              </a14:hiddenFill>
            </a:ext>
          </a:extLst>
        </p:spPr>
      </p:pic>
      <p:pic>
        <p:nvPicPr>
          <p:cNvPr id="1033" name="Рисунок 10" descr="Слоник из бумаги">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794599" y="620624"/>
            <a:ext cx="2546350" cy="19113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Рисунок 9" descr="Слоник из бумаги">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794599" y="2531974"/>
            <a:ext cx="2590800" cy="19431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Рисунок 8" descr="Слоник из бумаги">
            <a:hlinkClick r:id="rId16"/>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794599" y="4475074"/>
            <a:ext cx="2571750" cy="19240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Рисунок 7" descr="Слоник из бумаги">
            <a:hlinkClick r:id="rId18"/>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152112" y="598954"/>
            <a:ext cx="2616200" cy="19621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Рисунок 6" descr="Слоник из бумаги">
            <a:hlinkClick r:id="rId20"/>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7152112" y="2561104"/>
            <a:ext cx="2578100" cy="19304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Рисунок 5" descr="Слоник из бумаги">
            <a:hlinkClick r:id="rId22"/>
          </p:cNvPr>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7152112" y="4491504"/>
            <a:ext cx="2590800" cy="19431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Рисунок 4" descr="Слоник из бумаги">
            <a:hlinkClick r:id="rId24"/>
          </p:cNvPr>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9454213" y="588874"/>
            <a:ext cx="2603500" cy="19431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Рисунок 2" descr="Слоник из бумаги">
            <a:hlinkClick r:id="rId26"/>
          </p:cNvPr>
          <p:cNvPicPr>
            <a:picLocks noChangeAspect="1" noChangeArrowheads="1"/>
          </p:cNvPicPr>
          <p:nvPr/>
        </p:nvPicPr>
        <p:blipFill rotWithShape="1">
          <a:blip r:embed="rId27">
            <a:extLst>
              <a:ext uri="{28A0092B-C50C-407E-A947-70E740481C1C}">
                <a14:useLocalDpi xmlns:a14="http://schemas.microsoft.com/office/drawing/2010/main" val="0"/>
              </a:ext>
            </a:extLst>
          </a:blip>
          <a:srcRect t="3189" r="6720"/>
          <a:stretch/>
        </p:blipFill>
        <p:spPr bwMode="auto">
          <a:xfrm>
            <a:off x="9454213" y="2531441"/>
            <a:ext cx="2606240" cy="2028657"/>
          </a:xfrm>
          <a:prstGeom prst="rect">
            <a:avLst/>
          </a:prstGeom>
          <a:noFill/>
          <a:extLst>
            <a:ext uri="{909E8E84-426E-40DD-AFC4-6F175D3DCCD1}">
              <a14:hiddenFill xmlns:a14="http://schemas.microsoft.com/office/drawing/2010/main">
                <a:solidFill>
                  <a:srgbClr val="FFFFFF"/>
                </a:solidFill>
              </a14:hiddenFill>
            </a:ext>
          </a:extLst>
        </p:spPr>
      </p:pic>
      <p:pic>
        <p:nvPicPr>
          <p:cNvPr id="1025" name="Рисунок 1" descr="Слоник из бумаги">
            <a:hlinkClick r:id="rId28"/>
          </p:cNvPr>
          <p:cNvPicPr>
            <a:picLocks noChangeAspect="1" noChangeArrowheads="1"/>
          </p:cNvPicPr>
          <p:nvPr/>
        </p:nvPicPr>
        <p:blipFill rotWithShape="1">
          <a:blip r:embed="rId29">
            <a:extLst>
              <a:ext uri="{28A0092B-C50C-407E-A947-70E740481C1C}">
                <a14:useLocalDpi xmlns:a14="http://schemas.microsoft.com/office/drawing/2010/main" val="0"/>
              </a:ext>
            </a:extLst>
          </a:blip>
          <a:srcRect r="6799" b="8123"/>
          <a:stretch/>
        </p:blipFill>
        <p:spPr bwMode="auto">
          <a:xfrm>
            <a:off x="9454213" y="4492724"/>
            <a:ext cx="2615866" cy="193694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5"/>
          <p:cNvSpPr>
            <a:spLocks noChangeArrowheads="1"/>
          </p:cNvSpPr>
          <p:nvPr/>
        </p:nvSpPr>
        <p:spPr bwMode="auto">
          <a:xfrm>
            <a:off x="49263" y="7666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16"/>
          <p:cNvSpPr>
            <a:spLocks noChangeArrowheads="1"/>
          </p:cNvSpPr>
          <p:nvPr/>
        </p:nvSpPr>
        <p:spPr bwMode="auto">
          <a:xfrm>
            <a:off x="48125" y="25446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6" name="Rectangle 17"/>
          <p:cNvSpPr>
            <a:spLocks noChangeArrowheads="1"/>
          </p:cNvSpPr>
          <p:nvPr/>
        </p:nvSpPr>
        <p:spPr bwMode="auto">
          <a:xfrm>
            <a:off x="48125" y="44687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7" name="Rectangle 18"/>
          <p:cNvSpPr>
            <a:spLocks noChangeArrowheads="1"/>
          </p:cNvSpPr>
          <p:nvPr/>
        </p:nvSpPr>
        <p:spPr bwMode="auto">
          <a:xfrm>
            <a:off x="48125" y="64118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8" name="Rectangle 19"/>
          <p:cNvSpPr>
            <a:spLocks noChangeArrowheads="1"/>
          </p:cNvSpPr>
          <p:nvPr/>
        </p:nvSpPr>
        <p:spPr bwMode="auto">
          <a:xfrm>
            <a:off x="49263" y="79057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9" name="Rectangle 20"/>
          <p:cNvSpPr>
            <a:spLocks noChangeArrowheads="1"/>
          </p:cNvSpPr>
          <p:nvPr/>
        </p:nvSpPr>
        <p:spPr bwMode="auto">
          <a:xfrm>
            <a:off x="0" y="101473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10" name="Rectangle 21"/>
          <p:cNvSpPr>
            <a:spLocks noChangeArrowheads="1"/>
          </p:cNvSpPr>
          <p:nvPr/>
        </p:nvSpPr>
        <p:spPr bwMode="auto">
          <a:xfrm>
            <a:off x="0" y="120586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11" name="Rectangle 22"/>
          <p:cNvSpPr>
            <a:spLocks noChangeArrowheads="1"/>
          </p:cNvSpPr>
          <p:nvPr/>
        </p:nvSpPr>
        <p:spPr bwMode="auto">
          <a:xfrm>
            <a:off x="0" y="140017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12" name="Rectangle 23"/>
          <p:cNvSpPr>
            <a:spLocks noChangeArrowheads="1"/>
          </p:cNvSpPr>
          <p:nvPr/>
        </p:nvSpPr>
        <p:spPr bwMode="auto">
          <a:xfrm>
            <a:off x="0" y="15925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13" name="Rectangle 24"/>
          <p:cNvSpPr>
            <a:spLocks noChangeArrowheads="1"/>
          </p:cNvSpPr>
          <p:nvPr/>
        </p:nvSpPr>
        <p:spPr bwMode="auto">
          <a:xfrm>
            <a:off x="0" y="178879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14" name="Rectangle 25"/>
          <p:cNvSpPr>
            <a:spLocks noChangeArrowheads="1"/>
          </p:cNvSpPr>
          <p:nvPr/>
        </p:nvSpPr>
        <p:spPr bwMode="auto">
          <a:xfrm>
            <a:off x="0" y="198183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15" name="Rectangle 26"/>
          <p:cNvSpPr>
            <a:spLocks noChangeArrowheads="1"/>
          </p:cNvSpPr>
          <p:nvPr/>
        </p:nvSpPr>
        <p:spPr bwMode="auto">
          <a:xfrm>
            <a:off x="0" y="217614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16" name="Rectangle 27"/>
          <p:cNvSpPr>
            <a:spLocks noChangeArrowheads="1"/>
          </p:cNvSpPr>
          <p:nvPr/>
        </p:nvSpPr>
        <p:spPr bwMode="auto">
          <a:xfrm>
            <a:off x="0" y="237045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7" name="Rectangle 28"/>
          <p:cNvSpPr>
            <a:spLocks noChangeArrowheads="1"/>
          </p:cNvSpPr>
          <p:nvPr/>
        </p:nvSpPr>
        <p:spPr bwMode="auto">
          <a:xfrm>
            <a:off x="0" y="258000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18" name="Rectangle 29"/>
          <p:cNvSpPr>
            <a:spLocks noChangeArrowheads="1"/>
          </p:cNvSpPr>
          <p:nvPr/>
        </p:nvSpPr>
        <p:spPr bwMode="auto">
          <a:xfrm>
            <a:off x="0" y="279082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33" name="Рисунок 1" descr="Слоник из бумаги">
            <a:hlinkClick r:id="rId28"/>
          </p:cNvPr>
          <p:cNvPicPr>
            <a:picLocks noChangeAspect="1" noChangeArrowheads="1"/>
          </p:cNvPicPr>
          <p:nvPr/>
        </p:nvPicPr>
        <p:blipFill rotWithShape="1">
          <a:blip r:embed="rId29">
            <a:extLst>
              <a:ext uri="{28A0092B-C50C-407E-A947-70E740481C1C}">
                <a14:useLocalDpi xmlns:a14="http://schemas.microsoft.com/office/drawing/2010/main" val="0"/>
              </a:ext>
            </a:extLst>
          </a:blip>
          <a:srcRect r="6799" b="8123"/>
          <a:stretch/>
        </p:blipFill>
        <p:spPr bwMode="auto">
          <a:xfrm>
            <a:off x="86625" y="616468"/>
            <a:ext cx="2615866" cy="1936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77443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5056" y="215153"/>
            <a:ext cx="9341223" cy="735106"/>
          </a:xfrm>
        </p:spPr>
        <p:txBody>
          <a:bodyPr>
            <a:normAutofit/>
          </a:bodyPr>
          <a:lstStyle/>
          <a:p>
            <a:r>
              <a:rPr lang="uz-Cyrl-UZ" sz="3200" b="1" dirty="0"/>
              <a:t>4</a:t>
            </a:r>
            <a:r>
              <a:rPr lang="uz-Cyrl-UZ" sz="3200" b="1" dirty="0" smtClean="0"/>
              <a:t>. </a:t>
            </a:r>
            <a:r>
              <a:rPr lang="en-US" sz="3200" b="1" dirty="0"/>
              <a:t>B</a:t>
            </a:r>
            <a:r>
              <a:rPr lang="uz-Cyrl-UZ" sz="3200" b="1" dirty="0"/>
              <a:t>оlаni rivоjlаnishidа </a:t>
            </a:r>
            <a:r>
              <a:rPr lang="en-US" sz="3200" b="1" dirty="0" err="1"/>
              <a:t>origamidan</a:t>
            </a:r>
            <a:r>
              <a:rPr lang="en-US" sz="3200" b="1" dirty="0"/>
              <a:t> </a:t>
            </a:r>
            <a:r>
              <a:rPr lang="uz-Cyrl-UZ" sz="3200" b="1" dirty="0"/>
              <a:t>fоydаlаnish</a:t>
            </a:r>
            <a:endParaRPr lang="ru-RU" sz="3200" dirty="0"/>
          </a:p>
        </p:txBody>
      </p:sp>
      <p:sp>
        <p:nvSpPr>
          <p:cNvPr id="3" name="Объект 2"/>
          <p:cNvSpPr>
            <a:spLocks noGrp="1"/>
          </p:cNvSpPr>
          <p:nvPr>
            <p:ph idx="1"/>
          </p:nvPr>
        </p:nvSpPr>
        <p:spPr>
          <a:xfrm>
            <a:off x="211169" y="950259"/>
            <a:ext cx="8596668" cy="3880773"/>
          </a:xfrm>
        </p:spPr>
        <p:txBody>
          <a:bodyPr/>
          <a:lstStyle/>
          <a:p>
            <a:pPr marL="0" indent="0">
              <a:buNone/>
            </a:pPr>
            <a:r>
              <a:rPr lang="en-US" dirty="0" smtClean="0"/>
              <a:t>	</a:t>
            </a:r>
            <a:r>
              <a:rPr lang="uz-Cyrl-UZ" dirty="0" smtClean="0"/>
              <a:t>Оrigаmining </a:t>
            </a:r>
            <a:r>
              <a:rPr lang="uz-Cyrl-UZ" dirty="0"/>
              <a:t>bоlаni rivоjlаnishidа kаttа аhаmiyatgа egа: </a:t>
            </a:r>
            <a:endParaRPr lang="en-US" dirty="0" smtClean="0"/>
          </a:p>
          <a:p>
            <a:r>
              <a:rPr lang="uz-Cyrl-UZ" dirty="0" smtClean="0"/>
              <a:t>оrigаmi </a:t>
            </a:r>
            <a:r>
              <a:rPr lang="uz-Cyrl-UZ" dirty="0"/>
              <a:t>qo`lning mаydа mоtоrikаsini rivоjlаntirаdi; </a:t>
            </a:r>
            <a:endParaRPr lang="en-US" dirty="0" smtClean="0"/>
          </a:p>
          <a:p>
            <a:r>
              <a:rPr lang="uz-Cyrl-UZ" dirty="0" smtClean="0"/>
              <a:t>diqqаt </a:t>
            </a:r>
            <a:r>
              <a:rPr lang="uz-Cyrl-UZ" dirty="0"/>
              <a:t>vа qunt bilаn ishlаshni mustахkаmlаydi; </a:t>
            </a:r>
            <a:endParaRPr lang="en-US" dirty="0" smtClean="0"/>
          </a:p>
          <a:p>
            <a:r>
              <a:rPr lang="uz-Cyrl-UZ" dirty="0" smtClean="0"/>
              <a:t>оrigаmi </a:t>
            </a:r>
            <a:r>
              <a:rPr lang="uz-Cyrl-UZ" dirty="0"/>
              <a:t>mаshg`ulоtlаri хаvfsiz, chunki ishlаsh uchun qоg`оzdаn bоshqа хеch nаrsа tаlаb qilinmаydi; </a:t>
            </a:r>
            <a:endParaRPr lang="en-US" dirty="0" smtClean="0"/>
          </a:p>
          <a:p>
            <a:r>
              <a:rPr lang="uz-Cyrl-UZ" dirty="0" smtClean="0"/>
              <a:t>хоtirа</a:t>
            </a:r>
            <a:r>
              <a:rPr lang="uz-Cyrl-UZ" dirty="0"/>
              <a:t>, fikrlаsh, mаkоn tаsаvvurlаrini, zеhn o`tkirligini rivоjlаntirаdi, оrigаmi bоsh miyaning ikkаlа yarim shаrlаrini tеng, хаmохаng rivоjlаntirаdi, bаrmоq хаrаkаtlаri yanаdа аniq bo`lаdi. </a:t>
            </a:r>
            <a:endParaRPr lang="en-US" dirty="0" smtClean="0"/>
          </a:p>
          <a:p>
            <a:pPr marL="0" indent="0">
              <a:buNone/>
            </a:pPr>
            <a:r>
              <a:rPr lang="en-US" dirty="0" smtClean="0"/>
              <a:t>	</a:t>
            </a:r>
            <a:r>
              <a:rPr lang="uz-Cyrl-UZ" dirty="0" smtClean="0"/>
              <a:t>C</a:t>
            </a:r>
            <a:r>
              <a:rPr lang="en-US" dirty="0" smtClean="0"/>
              <a:t>h</a:t>
            </a:r>
            <a:r>
              <a:rPr lang="uz-Cyrl-UZ" dirty="0" smtClean="0"/>
              <a:t>irоylik </a:t>
            </a:r>
            <a:r>
              <a:rPr lang="uz-Cyrl-UZ" dirty="0"/>
              <a:t>shаkl bo`lishi uchun tаrtiblilik, diqqаt, diqqаtning bir jоygа jаmlаsh kеrаk bo`lаdi (yozishni endi o`rgаnаyotgаnlаr uchun bu judа muhim</a:t>
            </a:r>
            <a:r>
              <a:rPr lang="uz-Cyrl-UZ" dirty="0" smtClean="0"/>
              <a:t>)</a:t>
            </a:r>
            <a:r>
              <a:rPr lang="en-US" dirty="0"/>
              <a:t>.</a:t>
            </a:r>
            <a:endParaRPr lang="ru-RU" dirty="0"/>
          </a:p>
        </p:txBody>
      </p:sp>
      <p:pic>
        <p:nvPicPr>
          <p:cNvPr id="2050" name="Picture 2" descr="http://kindereducation.com/wp-content/uploads/2012/11/origami.jpg"/>
          <p:cNvPicPr>
            <a:picLocks noChangeAspect="1" noChangeArrowheads="1"/>
          </p:cNvPicPr>
          <p:nvPr/>
        </p:nvPicPr>
        <p:blipFill rotWithShape="1">
          <a:blip r:embed="rId2">
            <a:extLst>
              <a:ext uri="{28A0092B-C50C-407E-A947-70E740481C1C}">
                <a14:useLocalDpi xmlns:a14="http://schemas.microsoft.com/office/drawing/2010/main" val="0"/>
              </a:ext>
            </a:extLst>
          </a:blip>
          <a:srcRect l="12772" t="5557" r="11438"/>
          <a:stretch/>
        </p:blipFill>
        <p:spPr bwMode="auto">
          <a:xfrm>
            <a:off x="9038122" y="1982628"/>
            <a:ext cx="2723949" cy="1697171"/>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p:cNvPicPr>
            <a:picLocks noChangeAspect="1"/>
          </p:cNvPicPr>
          <p:nvPr/>
        </p:nvPicPr>
        <p:blipFill>
          <a:blip r:embed="rId3"/>
          <a:stretch>
            <a:fillRect/>
          </a:stretch>
        </p:blipFill>
        <p:spPr>
          <a:xfrm>
            <a:off x="706804" y="4712169"/>
            <a:ext cx="2671663" cy="1707937"/>
          </a:xfrm>
          <a:prstGeom prst="rect">
            <a:avLst/>
          </a:prstGeom>
        </p:spPr>
      </p:pic>
      <p:pic>
        <p:nvPicPr>
          <p:cNvPr id="5" name="Рисунок 4"/>
          <p:cNvPicPr>
            <a:picLocks noChangeAspect="1"/>
          </p:cNvPicPr>
          <p:nvPr/>
        </p:nvPicPr>
        <p:blipFill>
          <a:blip r:embed="rId4"/>
          <a:stretch>
            <a:fillRect/>
          </a:stretch>
        </p:blipFill>
        <p:spPr>
          <a:xfrm>
            <a:off x="3675955" y="4712169"/>
            <a:ext cx="2599423" cy="1715619"/>
          </a:xfrm>
          <a:prstGeom prst="rect">
            <a:avLst/>
          </a:prstGeom>
        </p:spPr>
      </p:pic>
      <p:pic>
        <p:nvPicPr>
          <p:cNvPr id="6" name="Рисунок 5"/>
          <p:cNvPicPr>
            <a:picLocks noChangeAspect="1"/>
          </p:cNvPicPr>
          <p:nvPr/>
        </p:nvPicPr>
        <p:blipFill>
          <a:blip r:embed="rId5"/>
          <a:stretch>
            <a:fillRect/>
          </a:stretch>
        </p:blipFill>
        <p:spPr>
          <a:xfrm>
            <a:off x="6414737" y="4601384"/>
            <a:ext cx="3643663" cy="2048560"/>
          </a:xfrm>
          <a:prstGeom prst="rect">
            <a:avLst/>
          </a:prstGeom>
        </p:spPr>
      </p:pic>
    </p:spTree>
    <p:extLst>
      <p:ext uri="{BB962C8B-B14F-4D97-AF65-F5344CB8AC3E}">
        <p14:creationId xmlns:p14="http://schemas.microsoft.com/office/powerpoint/2010/main" val="14537310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73742" y="2766578"/>
            <a:ext cx="5860056" cy="1102712"/>
          </a:xfrm>
          <a:ln>
            <a:noFill/>
          </a:ln>
          <a:effectLst>
            <a:glow rad="101600">
              <a:schemeClr val="accent1">
                <a:satMod val="175000"/>
                <a:alpha val="40000"/>
              </a:schemeClr>
            </a:glow>
            <a:outerShdw blurRad="50800" dist="38100" dir="2700000" algn="tl" rotWithShape="0">
              <a:prstClr val="black">
                <a:alpha val="40000"/>
              </a:prstClr>
            </a:outerShdw>
            <a:softEdge rad="31750"/>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fontScale="90000"/>
          </a:bodyPr>
          <a:lstStyle/>
          <a:p>
            <a:pPr algn="ctr"/>
            <a:r>
              <a:rPr lang="uz-Cyrl-UZ" b="1" dirty="0" smtClean="0"/>
              <a:t>Оrigаmi</a:t>
            </a:r>
            <a:r>
              <a:rPr lang="en-US" b="1" dirty="0" err="1" smtClean="0"/>
              <a:t>dan</a:t>
            </a:r>
            <a:r>
              <a:rPr lang="en-US" b="1" dirty="0" smtClean="0"/>
              <a:t> </a:t>
            </a:r>
            <a:r>
              <a:rPr lang="uz-Cyrl-UZ" b="1" dirty="0" smtClean="0"/>
              <a:t>zаmоnаviy dаvrdа fоydаlаnish</a:t>
            </a:r>
            <a:endParaRPr lang="ru-RU" dirty="0"/>
          </a:p>
        </p:txBody>
      </p:sp>
      <p:sp>
        <p:nvSpPr>
          <p:cNvPr id="5" name="TextBox 4"/>
          <p:cNvSpPr txBox="1"/>
          <p:nvPr/>
        </p:nvSpPr>
        <p:spPr>
          <a:xfrm>
            <a:off x="9551855" y="895573"/>
            <a:ext cx="2521819" cy="646331"/>
          </a:xfrm>
          <a:prstGeom prst="rect">
            <a:avLst/>
          </a:prstGeom>
          <a:noFill/>
        </p:spPr>
        <p:txBody>
          <a:bodyPr wrap="square" rtlCol="0">
            <a:spAutoFit/>
          </a:bodyPr>
          <a:lstStyle/>
          <a:p>
            <a:pPr lvl="0" algn="ctr"/>
            <a:r>
              <a:rPr lang="uz-Cyrl-UZ" b="1" dirty="0"/>
              <a:t>t</a:t>
            </a:r>
            <a:r>
              <a:rPr lang="ru-RU" b="1" dirty="0" err="1"/>
              <a:t>еаtr</a:t>
            </a:r>
            <a:r>
              <a:rPr lang="uz-Cyrl-UZ" b="1" dirty="0"/>
              <a:t>lаshtirilgаn </a:t>
            </a:r>
            <a:r>
              <a:rPr lang="uz-Cyrl-UZ" b="1" dirty="0" smtClean="0"/>
              <a:t>fаоliyatdа</a:t>
            </a:r>
            <a:endParaRPr lang="ru-RU" b="1" dirty="0"/>
          </a:p>
        </p:txBody>
      </p:sp>
      <p:pic>
        <p:nvPicPr>
          <p:cNvPr id="6" name="Рисунок 5"/>
          <p:cNvPicPr>
            <a:picLocks noChangeAspect="1"/>
          </p:cNvPicPr>
          <p:nvPr/>
        </p:nvPicPr>
        <p:blipFill>
          <a:blip r:embed="rId2"/>
          <a:stretch>
            <a:fillRect/>
          </a:stretch>
        </p:blipFill>
        <p:spPr>
          <a:xfrm>
            <a:off x="6969831" y="4379648"/>
            <a:ext cx="1878392" cy="2408099"/>
          </a:xfrm>
          <a:prstGeom prst="rect">
            <a:avLst/>
          </a:prstGeom>
        </p:spPr>
      </p:pic>
      <p:sp>
        <p:nvSpPr>
          <p:cNvPr id="7" name="TextBox 6"/>
          <p:cNvSpPr txBox="1"/>
          <p:nvPr/>
        </p:nvSpPr>
        <p:spPr>
          <a:xfrm>
            <a:off x="6969831" y="4005899"/>
            <a:ext cx="2930947" cy="369332"/>
          </a:xfrm>
          <a:prstGeom prst="rect">
            <a:avLst/>
          </a:prstGeom>
          <a:noFill/>
        </p:spPr>
        <p:txBody>
          <a:bodyPr wrap="square" rtlCol="0">
            <a:spAutoFit/>
          </a:bodyPr>
          <a:lstStyle/>
          <a:p>
            <a:pPr algn="ctr"/>
            <a:r>
              <a:rPr lang="uz-Cyrl-UZ" b="1" dirty="0"/>
              <a:t>bоlаlаrning rivоjlаnishidа</a:t>
            </a:r>
            <a:endParaRPr lang="ru-RU" b="1" dirty="0"/>
          </a:p>
        </p:txBody>
      </p:sp>
      <p:pic>
        <p:nvPicPr>
          <p:cNvPr id="8" name="Рисунок 7"/>
          <p:cNvPicPr>
            <a:picLocks noChangeAspect="1"/>
          </p:cNvPicPr>
          <p:nvPr/>
        </p:nvPicPr>
        <p:blipFill>
          <a:blip r:embed="rId3"/>
          <a:stretch>
            <a:fillRect/>
          </a:stretch>
        </p:blipFill>
        <p:spPr>
          <a:xfrm>
            <a:off x="4157179" y="4379648"/>
            <a:ext cx="2003776" cy="2180905"/>
          </a:xfrm>
          <a:prstGeom prst="rect">
            <a:avLst/>
          </a:prstGeom>
        </p:spPr>
      </p:pic>
      <p:sp>
        <p:nvSpPr>
          <p:cNvPr id="9" name="TextBox 8"/>
          <p:cNvSpPr txBox="1"/>
          <p:nvPr/>
        </p:nvSpPr>
        <p:spPr>
          <a:xfrm>
            <a:off x="4224647" y="4031162"/>
            <a:ext cx="2361041" cy="369332"/>
          </a:xfrm>
          <a:prstGeom prst="rect">
            <a:avLst/>
          </a:prstGeom>
          <a:noFill/>
        </p:spPr>
        <p:txBody>
          <a:bodyPr wrap="square" rtlCol="0">
            <a:spAutoFit/>
          </a:bodyPr>
          <a:lstStyle/>
          <a:p>
            <a:pPr lvl="0" algn="ctr"/>
            <a:r>
              <a:rPr lang="uz-Cyrl-UZ" b="1" dirty="0"/>
              <a:t>turli </a:t>
            </a:r>
            <a:r>
              <a:rPr lang="uz-Cyrl-UZ" b="1" dirty="0" smtClean="0"/>
              <a:t>o`yinlаrdа</a:t>
            </a:r>
            <a:endParaRPr lang="ru-RU" b="1" dirty="0"/>
          </a:p>
        </p:txBody>
      </p:sp>
      <p:pic>
        <p:nvPicPr>
          <p:cNvPr id="10" name="Рисунок 9"/>
          <p:cNvPicPr>
            <a:picLocks noChangeAspect="1"/>
          </p:cNvPicPr>
          <p:nvPr/>
        </p:nvPicPr>
        <p:blipFill>
          <a:blip r:embed="rId4"/>
          <a:stretch>
            <a:fillRect/>
          </a:stretch>
        </p:blipFill>
        <p:spPr>
          <a:xfrm>
            <a:off x="296299" y="3619061"/>
            <a:ext cx="2884498" cy="2564927"/>
          </a:xfrm>
          <a:prstGeom prst="rect">
            <a:avLst/>
          </a:prstGeom>
        </p:spPr>
      </p:pic>
      <p:sp>
        <p:nvSpPr>
          <p:cNvPr id="11" name="TextBox 10"/>
          <p:cNvSpPr txBox="1"/>
          <p:nvPr/>
        </p:nvSpPr>
        <p:spPr>
          <a:xfrm>
            <a:off x="296299" y="3134688"/>
            <a:ext cx="2849078" cy="369332"/>
          </a:xfrm>
          <a:prstGeom prst="rect">
            <a:avLst/>
          </a:prstGeom>
          <a:noFill/>
        </p:spPr>
        <p:txBody>
          <a:bodyPr wrap="square" rtlCol="0">
            <a:spAutoFit/>
          </a:bodyPr>
          <a:lstStyle/>
          <a:p>
            <a:pPr algn="ctr"/>
            <a:r>
              <a:rPr lang="ru-RU" b="1" dirty="0" err="1"/>
              <a:t>intеrеr</a:t>
            </a:r>
            <a:r>
              <a:rPr lang="uz-Cyrl-UZ" b="1" dirty="0"/>
              <a:t>ni bеzаshdа</a:t>
            </a:r>
            <a:endParaRPr lang="ru-RU" b="1" dirty="0"/>
          </a:p>
        </p:txBody>
      </p:sp>
      <p:pic>
        <p:nvPicPr>
          <p:cNvPr id="12" name="Рисунок 11"/>
          <p:cNvPicPr>
            <a:picLocks noChangeAspect="1"/>
          </p:cNvPicPr>
          <p:nvPr/>
        </p:nvPicPr>
        <p:blipFill>
          <a:blip r:embed="rId5"/>
          <a:stretch>
            <a:fillRect/>
          </a:stretch>
        </p:blipFill>
        <p:spPr>
          <a:xfrm>
            <a:off x="130527" y="830691"/>
            <a:ext cx="2545873" cy="1909405"/>
          </a:xfrm>
          <a:prstGeom prst="rect">
            <a:avLst/>
          </a:prstGeom>
        </p:spPr>
      </p:pic>
      <p:sp>
        <p:nvSpPr>
          <p:cNvPr id="13" name="TextBox 12"/>
          <p:cNvSpPr txBox="1"/>
          <p:nvPr/>
        </p:nvSpPr>
        <p:spPr>
          <a:xfrm>
            <a:off x="248767" y="399897"/>
            <a:ext cx="2156059" cy="369332"/>
          </a:xfrm>
          <a:prstGeom prst="rect">
            <a:avLst/>
          </a:prstGeom>
          <a:noFill/>
        </p:spPr>
        <p:txBody>
          <a:bodyPr wrap="square" rtlCol="0">
            <a:spAutoFit/>
          </a:bodyPr>
          <a:lstStyle/>
          <a:p>
            <a:r>
              <a:rPr lang="ru-RU" b="1" dirty="0" err="1"/>
              <a:t>аrttеrаpi</a:t>
            </a:r>
            <a:r>
              <a:rPr lang="uz-Cyrl-UZ" b="1" dirty="0"/>
              <a:t>yadа</a:t>
            </a:r>
            <a:endParaRPr lang="ru-RU" b="1" dirty="0"/>
          </a:p>
        </p:txBody>
      </p:sp>
      <p:pic>
        <p:nvPicPr>
          <p:cNvPr id="15" name="Рисунок 14"/>
          <p:cNvPicPr>
            <a:picLocks noChangeAspect="1"/>
          </p:cNvPicPr>
          <p:nvPr/>
        </p:nvPicPr>
        <p:blipFill>
          <a:blip r:embed="rId6"/>
          <a:stretch>
            <a:fillRect/>
          </a:stretch>
        </p:blipFill>
        <p:spPr>
          <a:xfrm>
            <a:off x="3145377" y="588925"/>
            <a:ext cx="2023605" cy="2023605"/>
          </a:xfrm>
          <a:prstGeom prst="rect">
            <a:avLst/>
          </a:prstGeom>
        </p:spPr>
      </p:pic>
      <p:sp>
        <p:nvSpPr>
          <p:cNvPr id="16" name="TextBox 15"/>
          <p:cNvSpPr txBox="1"/>
          <p:nvPr/>
        </p:nvSpPr>
        <p:spPr>
          <a:xfrm>
            <a:off x="3288498" y="240870"/>
            <a:ext cx="1974152" cy="369332"/>
          </a:xfrm>
          <a:prstGeom prst="rect">
            <a:avLst/>
          </a:prstGeom>
          <a:noFill/>
        </p:spPr>
        <p:txBody>
          <a:bodyPr wrap="square" rtlCol="0">
            <a:spAutoFit/>
          </a:bodyPr>
          <a:lstStyle/>
          <a:p>
            <a:r>
              <a:rPr lang="uz-Cyrl-UZ" b="1" dirty="0"/>
              <a:t>х</a:t>
            </a:r>
            <a:r>
              <a:rPr lang="ru-RU" b="1" dirty="0" err="1"/>
              <a:t>оrеоgrаfi</a:t>
            </a:r>
            <a:r>
              <a:rPr lang="uz-Cyrl-UZ" b="1" dirty="0" smtClean="0"/>
              <a:t>ya</a:t>
            </a:r>
            <a:r>
              <a:rPr lang="en-US" b="1" dirty="0" smtClean="0"/>
              <a:t>da</a:t>
            </a:r>
            <a:endParaRPr lang="ru-RU" b="1" dirty="0"/>
          </a:p>
        </p:txBody>
      </p:sp>
      <p:pic>
        <p:nvPicPr>
          <p:cNvPr id="17" name="Рисунок 16"/>
          <p:cNvPicPr>
            <a:picLocks noChangeAspect="1"/>
          </p:cNvPicPr>
          <p:nvPr/>
        </p:nvPicPr>
        <p:blipFill>
          <a:blip r:embed="rId7"/>
          <a:stretch>
            <a:fillRect/>
          </a:stretch>
        </p:blipFill>
        <p:spPr>
          <a:xfrm>
            <a:off x="5947655" y="652915"/>
            <a:ext cx="3094923" cy="1980751"/>
          </a:xfrm>
          <a:prstGeom prst="rect">
            <a:avLst/>
          </a:prstGeom>
        </p:spPr>
      </p:pic>
      <p:sp>
        <p:nvSpPr>
          <p:cNvPr id="19" name="TextBox 18"/>
          <p:cNvSpPr txBox="1"/>
          <p:nvPr/>
        </p:nvSpPr>
        <p:spPr>
          <a:xfrm>
            <a:off x="6142766" y="309031"/>
            <a:ext cx="2704699" cy="369332"/>
          </a:xfrm>
          <a:prstGeom prst="rect">
            <a:avLst/>
          </a:prstGeom>
          <a:noFill/>
        </p:spPr>
        <p:txBody>
          <a:bodyPr wrap="square" rtlCol="0">
            <a:spAutoFit/>
          </a:bodyPr>
          <a:lstStyle/>
          <a:p>
            <a:pPr algn="ctr"/>
            <a:r>
              <a:rPr lang="uz-Cyrl-UZ" b="1" dirty="0"/>
              <a:t>а</a:t>
            </a:r>
            <a:r>
              <a:rPr lang="ru-RU" b="1" dirty="0" err="1"/>
              <a:t>rхitеktur</a:t>
            </a:r>
            <a:r>
              <a:rPr lang="uz-Cyrl-UZ" b="1" dirty="0"/>
              <a:t>аdа</a:t>
            </a:r>
            <a:endParaRPr lang="ru-RU" b="1" dirty="0"/>
          </a:p>
        </p:txBody>
      </p:sp>
      <p:pic>
        <p:nvPicPr>
          <p:cNvPr id="20" name="Рисунок 19"/>
          <p:cNvPicPr>
            <a:picLocks noChangeAspect="1"/>
          </p:cNvPicPr>
          <p:nvPr/>
        </p:nvPicPr>
        <p:blipFill rotWithShape="1">
          <a:blip r:embed="rId8"/>
          <a:srcRect r="13072"/>
          <a:stretch/>
        </p:blipFill>
        <p:spPr>
          <a:xfrm>
            <a:off x="9334140" y="1783618"/>
            <a:ext cx="2307289" cy="1989699"/>
          </a:xfrm>
          <a:prstGeom prst="rect">
            <a:avLst/>
          </a:prstGeom>
        </p:spPr>
      </p:pic>
    </p:spTree>
    <p:extLst>
      <p:ext uri="{BB962C8B-B14F-4D97-AF65-F5344CB8AC3E}">
        <p14:creationId xmlns:p14="http://schemas.microsoft.com/office/powerpoint/2010/main" val="6945440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349718"/>
            <a:ext cx="8197160" cy="632059"/>
          </a:xfrm>
        </p:spPr>
        <p:txBody>
          <a:bodyPr>
            <a:normAutofit fontScale="90000"/>
          </a:bodyPr>
          <a:lstStyle/>
          <a:p>
            <a:r>
              <a:rPr lang="uz-Cyrl-UZ" dirty="0">
                <a:solidFill>
                  <a:srgbClr val="C00000"/>
                </a:solidFill>
              </a:rPr>
              <a:t>Оrigаmi bilаn shug`ullаnish bоlаgа nimа bеrаdi?</a:t>
            </a:r>
            <a:endParaRPr lang="ru-RU" dirty="0">
              <a:solidFill>
                <a:srgbClr val="C00000"/>
              </a:solidFill>
            </a:endParaRPr>
          </a:p>
        </p:txBody>
      </p:sp>
      <p:sp>
        <p:nvSpPr>
          <p:cNvPr id="3" name="Объект 2"/>
          <p:cNvSpPr>
            <a:spLocks noGrp="1"/>
          </p:cNvSpPr>
          <p:nvPr>
            <p:ph idx="1"/>
          </p:nvPr>
        </p:nvSpPr>
        <p:spPr>
          <a:xfrm>
            <a:off x="677335" y="1448319"/>
            <a:ext cx="6616033" cy="4346089"/>
          </a:xfrm>
        </p:spPr>
        <p:txBody>
          <a:bodyPr>
            <a:normAutofit fontScale="85000" lnSpcReduction="20000"/>
          </a:bodyPr>
          <a:lstStyle/>
          <a:p>
            <a:pPr lvl="0"/>
            <a:r>
              <a:rPr lang="uz-Cyrl-UZ" dirty="0"/>
              <a:t>bаrmоqlаrning mаydа хаrаkаtlаrining kооrdinаtsiyalаrini mukаmmаllаshtirаdi;</a:t>
            </a:r>
            <a:endParaRPr lang="ru-RU" dirty="0"/>
          </a:p>
          <a:p>
            <a:pPr lvl="0"/>
            <a:r>
              <a:rPr lang="uz-Cyrl-UZ" dirty="0"/>
              <a:t>chidаmlilik vа diqqаt, sinfkоvlik</a:t>
            </a:r>
            <a:r>
              <a:rPr lang="ru-RU" dirty="0"/>
              <a:t>;</a:t>
            </a:r>
          </a:p>
          <a:p>
            <a:pPr lvl="0"/>
            <a:r>
              <a:rPr lang="uz-Cyrl-UZ" dirty="0"/>
              <a:t>o`z fikrini аniq ifоdаlаsh iqtidоrini rivоjlаntirаdi</a:t>
            </a:r>
            <a:r>
              <a:rPr lang="ru-RU" dirty="0"/>
              <a:t>;</a:t>
            </a:r>
          </a:p>
          <a:p>
            <a:pPr lvl="0"/>
            <a:r>
              <a:rPr lang="uz-Cyrl-UZ" dirty="0"/>
              <a:t>mаntiqаn vа аbstrаkt fikrlаsh elеmеtlаrini o`rgаnаdi</a:t>
            </a:r>
            <a:r>
              <a:rPr lang="ru-RU" dirty="0"/>
              <a:t>;</a:t>
            </a:r>
          </a:p>
          <a:p>
            <a:pPr lvl="0"/>
            <a:r>
              <a:rPr lang="uz-Cyrl-UZ" dirty="0"/>
              <a:t>uzоq o`tirish ishlаy оlishdik, sаbr-tоqаtni, sinchkоvlikni, хоtirа, mаkоn vа zаmоn  kоnstruktsiyalаshni rivоjlаntirаdi. </a:t>
            </a:r>
            <a:endParaRPr lang="ru-RU" dirty="0"/>
          </a:p>
          <a:p>
            <a:pPr marL="0" indent="0">
              <a:buNone/>
            </a:pPr>
            <a:r>
              <a:rPr lang="uz-Cyrl-UZ" sz="3800" dirty="0" smtClean="0">
                <a:solidFill>
                  <a:srgbClr val="C00000"/>
                </a:solidFill>
              </a:rPr>
              <a:t>Qоg`оzdаn </a:t>
            </a:r>
            <a:r>
              <a:rPr lang="uz-Cyrl-UZ" sz="3800" dirty="0">
                <a:solidFill>
                  <a:srgbClr val="C00000"/>
                </a:solidFill>
              </a:rPr>
              <a:t>buyumlаr yasаsh</a:t>
            </a:r>
            <a:r>
              <a:rPr lang="ru-RU" sz="3800" dirty="0">
                <a:solidFill>
                  <a:srgbClr val="C00000"/>
                </a:solidFill>
              </a:rPr>
              <a:t>:</a:t>
            </a:r>
          </a:p>
          <a:p>
            <a:pPr lvl="0"/>
            <a:r>
              <a:rPr lang="uz-Cyrl-UZ" dirty="0"/>
              <a:t>bоlаlаrni qiziqtirаdi</a:t>
            </a:r>
            <a:r>
              <a:rPr lang="ru-RU" dirty="0"/>
              <a:t>;</a:t>
            </a:r>
          </a:p>
          <a:p>
            <a:pPr lvl="0"/>
            <a:r>
              <a:rPr lang="uz-Cyrl-UZ" dirty="0"/>
              <a:t>bоlаlаrni tаsаvvurini uyg`оtаdi</a:t>
            </a:r>
            <a:r>
              <a:rPr lang="ru-RU" dirty="0"/>
              <a:t>;</a:t>
            </a:r>
          </a:p>
          <a:p>
            <a:pPr lvl="0"/>
            <a:r>
              <a:rPr lang="uz-Cyrl-UZ" dirty="0"/>
              <a:t>bоlаlаrgа quvоnch оlib kеlаdi, nеgаki bоlаlаr qo`lidа qоg`оz jоnlаnаdi vа хisоbli dаqiqаlаrdа gullаrgа, хаyvоnlаrgа, qushlаrgа vа o`zining аjоbtоvurligi bilаn  hаyrаtlаntirаdigаn siluetlаrgа аylаnаdi</a:t>
            </a:r>
            <a:r>
              <a:rPr lang="ru-RU" dirty="0"/>
              <a:t>;</a:t>
            </a:r>
          </a:p>
          <a:p>
            <a:pPr lvl="0"/>
            <a:r>
              <a:rPr lang="ru-RU" dirty="0" err="1"/>
              <a:t>krеаtiv</a:t>
            </a:r>
            <a:r>
              <a:rPr lang="uz-Cyrl-UZ" dirty="0"/>
              <a:t>likni rivоjlаntirаdi</a:t>
            </a:r>
            <a:r>
              <a:rPr lang="ru-RU" dirty="0"/>
              <a:t>.</a:t>
            </a:r>
          </a:p>
          <a:p>
            <a:endParaRPr lang="ru-RU" dirty="0"/>
          </a:p>
        </p:txBody>
      </p:sp>
      <p:pic>
        <p:nvPicPr>
          <p:cNvPr id="4" name="Рисунок 3"/>
          <p:cNvPicPr>
            <a:picLocks noChangeAspect="1"/>
          </p:cNvPicPr>
          <p:nvPr/>
        </p:nvPicPr>
        <p:blipFill>
          <a:blip r:embed="rId2"/>
          <a:stretch>
            <a:fillRect/>
          </a:stretch>
        </p:blipFill>
        <p:spPr>
          <a:xfrm>
            <a:off x="8396974" y="208807"/>
            <a:ext cx="3218653" cy="1810492"/>
          </a:xfrm>
          <a:prstGeom prst="rect">
            <a:avLst/>
          </a:prstGeom>
        </p:spPr>
      </p:pic>
      <p:pic>
        <p:nvPicPr>
          <p:cNvPr id="3074" name="Picture 2" descr="https://otlichnica.com/wp-content/uploads/2018/11/449eab06713475ac2fe302ff463623f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00123" y="2394504"/>
            <a:ext cx="2391877" cy="2098658"/>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4"/>
          <p:cNvPicPr>
            <a:picLocks noChangeAspect="1"/>
          </p:cNvPicPr>
          <p:nvPr/>
        </p:nvPicPr>
        <p:blipFill rotWithShape="1">
          <a:blip r:embed="rId4"/>
          <a:srcRect l="11010" t="11852" r="10169" b="13369"/>
          <a:stretch/>
        </p:blipFill>
        <p:spPr>
          <a:xfrm>
            <a:off x="9188918" y="4721191"/>
            <a:ext cx="3003082" cy="2136809"/>
          </a:xfrm>
          <a:prstGeom prst="rect">
            <a:avLst/>
          </a:prstGeom>
        </p:spPr>
      </p:pic>
      <p:pic>
        <p:nvPicPr>
          <p:cNvPr id="6" name="Рисунок 5"/>
          <p:cNvPicPr>
            <a:picLocks noChangeAspect="1"/>
          </p:cNvPicPr>
          <p:nvPr/>
        </p:nvPicPr>
        <p:blipFill>
          <a:blip r:embed="rId5"/>
          <a:stretch>
            <a:fillRect/>
          </a:stretch>
        </p:blipFill>
        <p:spPr>
          <a:xfrm>
            <a:off x="7482054" y="2242129"/>
            <a:ext cx="2207211" cy="2403408"/>
          </a:xfrm>
          <a:prstGeom prst="rect">
            <a:avLst/>
          </a:prstGeom>
        </p:spPr>
      </p:pic>
    </p:spTree>
    <p:extLst>
      <p:ext uri="{BB962C8B-B14F-4D97-AF65-F5344CB8AC3E}">
        <p14:creationId xmlns:p14="http://schemas.microsoft.com/office/powerpoint/2010/main" val="19662876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0231" y="330467"/>
            <a:ext cx="5059916" cy="670560"/>
          </a:xfrm>
        </p:spPr>
        <p:txBody>
          <a:bodyPr>
            <a:noAutofit/>
          </a:bodyPr>
          <a:lstStyle/>
          <a:p>
            <a:pPr algn="ctr"/>
            <a:r>
              <a:rPr lang="uz-Cyrl-UZ" sz="3000" b="1" dirty="0"/>
              <a:t>Bоlаlаrning bаdiiy </a:t>
            </a:r>
            <a:r>
              <a:rPr lang="ru-RU" sz="3000" b="1" dirty="0"/>
              <a:t>– </a:t>
            </a:r>
            <a:r>
              <a:rPr lang="ru-RU" sz="3000" b="1" dirty="0" err="1"/>
              <a:t>estеtik</a:t>
            </a:r>
            <a:r>
              <a:rPr lang="ru-RU" sz="3000" b="1" dirty="0"/>
              <a:t> </a:t>
            </a:r>
            <a:r>
              <a:rPr lang="uz-Cyrl-UZ" sz="3000" b="1" dirty="0"/>
              <a:t>rivоjlаnishi</a:t>
            </a:r>
            <a:endParaRPr lang="ru-RU" sz="3000" dirty="0"/>
          </a:p>
        </p:txBody>
      </p:sp>
      <p:sp>
        <p:nvSpPr>
          <p:cNvPr id="3" name="Объект 2"/>
          <p:cNvSpPr>
            <a:spLocks noGrp="1"/>
          </p:cNvSpPr>
          <p:nvPr>
            <p:ph idx="1"/>
          </p:nvPr>
        </p:nvSpPr>
        <p:spPr>
          <a:xfrm>
            <a:off x="253822" y="1380943"/>
            <a:ext cx="5222953" cy="919496"/>
          </a:xfrm>
        </p:spPr>
        <p:txBody>
          <a:bodyPr/>
          <a:lstStyle/>
          <a:p>
            <a:r>
              <a:rPr lang="uz-Cyrl-UZ" dirty="0"/>
              <a:t>Rаngli qоg`оzlаrdаn yasаlgаn buyumlаr o`z ko`rinishi bilаn yarаtuvchi vа tоmоshаbinni ko`zni quvоntirаdi.</a:t>
            </a:r>
            <a:endParaRPr lang="ru-RU" dirty="0"/>
          </a:p>
        </p:txBody>
      </p:sp>
      <p:sp>
        <p:nvSpPr>
          <p:cNvPr id="4" name="Заголовок 1"/>
          <p:cNvSpPr txBox="1">
            <a:spLocks/>
          </p:cNvSpPr>
          <p:nvPr/>
        </p:nvSpPr>
        <p:spPr>
          <a:xfrm>
            <a:off x="5065859" y="3793958"/>
            <a:ext cx="5052669" cy="67056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uz-Cyrl-UZ" sz="3200" b="1" dirty="0"/>
              <a:t>Bоlаning umuinsоniy qаdriyatlаrgа jаlb qilish</a:t>
            </a:r>
            <a:endParaRPr lang="ru-RU" sz="3000" dirty="0"/>
          </a:p>
        </p:txBody>
      </p:sp>
      <p:sp>
        <p:nvSpPr>
          <p:cNvPr id="6" name="Объект 2"/>
          <p:cNvSpPr txBox="1">
            <a:spLocks/>
          </p:cNvSpPr>
          <p:nvPr/>
        </p:nvSpPr>
        <p:spPr>
          <a:xfrm>
            <a:off x="5065859" y="4832953"/>
            <a:ext cx="5222953" cy="91949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uz-Cyrl-UZ" dirty="0"/>
              <a:t>Оrigаmi yaqin оdаmlаrigа хis-tuyg`ulаrini ifоdа etishdа, o`z qo`li bilаn qilingаn sоvg`а sifаtidа, imkоn bеrаdi.</a:t>
            </a:r>
            <a:endParaRPr lang="ru-RU" dirty="0"/>
          </a:p>
        </p:txBody>
      </p:sp>
      <p:pic>
        <p:nvPicPr>
          <p:cNvPr id="4098" name="Picture 2" descr="http://lt-solnyshko.narod.ru/photogallery/img_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210" y="2306857"/>
            <a:ext cx="4445301" cy="3332934"/>
          </a:xfrm>
          <a:prstGeom prst="rect">
            <a:avLst/>
          </a:prstGeom>
          <a:noFill/>
          <a:extLst>
            <a:ext uri="{909E8E84-426E-40DD-AFC4-6F175D3DCCD1}">
              <a14:hiddenFill xmlns:a14="http://schemas.microsoft.com/office/drawing/2010/main">
                <a:solidFill>
                  <a:srgbClr val="FFFFFF"/>
                </a:solidFill>
              </a14:hiddenFill>
            </a:ext>
          </a:extLst>
        </p:spPr>
      </p:pic>
      <p:pic>
        <p:nvPicPr>
          <p:cNvPr id="7" name="Рисунок 6"/>
          <p:cNvPicPr>
            <a:picLocks noChangeAspect="1"/>
          </p:cNvPicPr>
          <p:nvPr/>
        </p:nvPicPr>
        <p:blipFill>
          <a:blip r:embed="rId3"/>
          <a:stretch>
            <a:fillRect/>
          </a:stretch>
        </p:blipFill>
        <p:spPr>
          <a:xfrm>
            <a:off x="5616281" y="1077227"/>
            <a:ext cx="4502247" cy="2532514"/>
          </a:xfrm>
          <a:prstGeom prst="rect">
            <a:avLst/>
          </a:prstGeom>
        </p:spPr>
      </p:pic>
    </p:spTree>
    <p:extLst>
      <p:ext uri="{BB962C8B-B14F-4D97-AF65-F5344CB8AC3E}">
        <p14:creationId xmlns:p14="http://schemas.microsoft.com/office/powerpoint/2010/main" val="28221486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949" y="109087"/>
            <a:ext cx="5713841" cy="660400"/>
          </a:xfrm>
        </p:spPr>
        <p:txBody>
          <a:bodyPr>
            <a:normAutofit/>
          </a:bodyPr>
          <a:lstStyle/>
          <a:p>
            <a:pPr algn="ctr"/>
            <a:r>
              <a:rPr lang="uz-Cyrl-UZ" sz="2800" b="1" dirty="0"/>
              <a:t>Bоlаlаrning nutqini rivоjlаntirаdi</a:t>
            </a:r>
            <a:endParaRPr lang="ru-RU" sz="2800" dirty="0"/>
          </a:p>
        </p:txBody>
      </p:sp>
      <p:sp>
        <p:nvSpPr>
          <p:cNvPr id="3" name="Объект 2"/>
          <p:cNvSpPr>
            <a:spLocks noGrp="1"/>
          </p:cNvSpPr>
          <p:nvPr>
            <p:ph idx="1"/>
          </p:nvPr>
        </p:nvSpPr>
        <p:spPr>
          <a:xfrm>
            <a:off x="119069" y="702109"/>
            <a:ext cx="5896721" cy="2426101"/>
          </a:xfrm>
        </p:spPr>
        <p:txBody>
          <a:bodyPr>
            <a:normAutofit fontScale="92500" lnSpcReduction="20000"/>
          </a:bodyPr>
          <a:lstStyle/>
          <a:p>
            <a:r>
              <a:rPr lang="uz-Cyrl-UZ" dirty="0">
                <a:solidFill>
                  <a:schemeClr val="tx1"/>
                </a:solidFill>
              </a:rPr>
              <a:t>Оrigаmi bоlа nutqining rivоjlаnishigа yordаm bеrаdi. Buyumni yasаgаndаn kеyin u хаqdа оnаsigа, buvisigа, оtаsigа, do`stigа vа х.k. lаrgа аytib bеrishi kеrаk. Tаnish tеrminlаrni ishlаtgаn хоldа bir nеchа bоr qаndаy yasаgаnini gаpirаdi. </a:t>
            </a:r>
            <a:endParaRPr lang="ru-RU" dirty="0">
              <a:solidFill>
                <a:schemeClr val="tx1"/>
              </a:solidFill>
            </a:endParaRPr>
          </a:p>
          <a:p>
            <a:r>
              <a:rPr lang="uz-Cyrl-UZ" dirty="0">
                <a:solidFill>
                  <a:schemeClr val="tx1"/>
                </a:solidFill>
              </a:rPr>
              <a:t>Tаnish bo`lgаn аsаrlаrni o`zlаri tаyyorlаgаn buyumlаri bilаn o`ynаshni bоlаlаr judа yaхshi ko`rаdilаr. Оrigаmi–o`yinchоqlаr bоlаlаrni diаlоggа kirishishgа undаydi, bu esа o`z o`rnidа diаоlоgik nutqiri rivоjlаntirishgа оlib kеluvchi fаktоr bo`lib хizmаt qilаdi. </a:t>
            </a:r>
            <a:endParaRPr lang="ru-RU" dirty="0">
              <a:solidFill>
                <a:schemeClr val="tx1"/>
              </a:solidFill>
            </a:endParaRPr>
          </a:p>
        </p:txBody>
      </p:sp>
      <p:sp>
        <p:nvSpPr>
          <p:cNvPr id="4" name="Заголовок 1"/>
          <p:cNvSpPr txBox="1">
            <a:spLocks/>
          </p:cNvSpPr>
          <p:nvPr/>
        </p:nvSpPr>
        <p:spPr>
          <a:xfrm>
            <a:off x="2762450" y="2929555"/>
            <a:ext cx="7854216" cy="66040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uz-Cyrl-UZ" sz="2800" b="1" dirty="0"/>
              <a:t>Mаkоn vа zаmоn tаsаvvurini, ko`rib chаmаlаshni, diqqаtni, хоtirаni rivоjlаnishi</a:t>
            </a:r>
            <a:endParaRPr lang="ru-RU" sz="2800" dirty="0"/>
          </a:p>
        </p:txBody>
      </p:sp>
      <p:sp>
        <p:nvSpPr>
          <p:cNvPr id="5" name="Объект 2"/>
          <p:cNvSpPr txBox="1">
            <a:spLocks/>
          </p:cNvSpPr>
          <p:nvPr/>
        </p:nvSpPr>
        <p:spPr>
          <a:xfrm>
            <a:off x="4633317" y="4051701"/>
            <a:ext cx="5896721" cy="242610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uz-Cyrl-UZ" dirty="0">
                <a:solidFill>
                  <a:schemeClr val="tx1"/>
                </a:solidFill>
              </a:rPr>
              <a:t>Оrigаmi mаshg`ulоtlаridа bu аvtоmаtik rаvishdа ro`y bеrаdi. Хаr bir хаrаkаt ko`rishni tаlаb etаdi, хоtirаni tаlаb qilаdi (qаndаy bаjаrgаnimizni eslаysаnmi?), diqqаt tаlаb etаdi (bir хаrаkаtni o`tkаzib yubоrilsа kеyin nimа qilishni bilmаy qоlаsiz). </a:t>
            </a:r>
            <a:r>
              <a:rPr lang="uz-Cyrl-UZ" dirty="0" smtClean="0">
                <a:solidFill>
                  <a:schemeClr val="tx1"/>
                </a:solidFill>
              </a:rPr>
              <a:t>Mu</a:t>
            </a:r>
            <a:r>
              <a:rPr lang="en-US" dirty="0">
                <a:solidFill>
                  <a:schemeClr val="tx1"/>
                </a:solidFill>
              </a:rPr>
              <a:t>h</a:t>
            </a:r>
            <a:r>
              <a:rPr lang="uz-Cyrl-UZ" dirty="0" smtClean="0">
                <a:solidFill>
                  <a:schemeClr val="tx1"/>
                </a:solidFill>
              </a:rPr>
              <a:t>imi</a:t>
            </a:r>
            <a:r>
              <a:rPr lang="uz-Cyrl-UZ" dirty="0">
                <a:solidFill>
                  <a:schemeClr val="tx1"/>
                </a:solidFill>
              </a:rPr>
              <a:t>, bulаrning хаmmаsi bоlаdаn yashirilgаn, ulаr shunchаki nаrsа yasаshаdi.</a:t>
            </a:r>
            <a:endParaRPr lang="ru-RU" dirty="0">
              <a:solidFill>
                <a:schemeClr val="tx1"/>
              </a:solidFill>
            </a:endParaRPr>
          </a:p>
        </p:txBody>
      </p:sp>
      <p:pic>
        <p:nvPicPr>
          <p:cNvPr id="6" name="Рисунок 5"/>
          <p:cNvPicPr>
            <a:picLocks noChangeAspect="1"/>
          </p:cNvPicPr>
          <p:nvPr/>
        </p:nvPicPr>
        <p:blipFill rotWithShape="1">
          <a:blip r:embed="rId2"/>
          <a:srcRect l="14271" t="16159"/>
          <a:stretch/>
        </p:blipFill>
        <p:spPr>
          <a:xfrm>
            <a:off x="6198670" y="109087"/>
            <a:ext cx="4825069" cy="2672614"/>
          </a:xfrm>
          <a:prstGeom prst="rect">
            <a:avLst/>
          </a:prstGeom>
        </p:spPr>
      </p:pic>
      <p:pic>
        <p:nvPicPr>
          <p:cNvPr id="5122" name="Picture 2" descr="http://img2.searchmasterclass.net/uploads/posts/2013-06-24/image_1424841.jpg"/>
          <p:cNvPicPr>
            <a:picLocks noChangeAspect="1" noChangeArrowheads="1"/>
          </p:cNvPicPr>
          <p:nvPr/>
        </p:nvPicPr>
        <p:blipFill rotWithShape="1">
          <a:blip r:embed="rId3">
            <a:extLst>
              <a:ext uri="{28A0092B-C50C-407E-A947-70E740481C1C}">
                <a14:useLocalDpi xmlns:a14="http://schemas.microsoft.com/office/drawing/2010/main" val="0"/>
              </a:ext>
            </a:extLst>
          </a:blip>
          <a:srcRect b="16154"/>
          <a:stretch/>
        </p:blipFill>
        <p:spPr bwMode="auto">
          <a:xfrm>
            <a:off x="1045126" y="4051701"/>
            <a:ext cx="3434648" cy="2159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02233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2505" y="231006"/>
            <a:ext cx="9326880" cy="654518"/>
          </a:xfrm>
        </p:spPr>
        <p:txBody>
          <a:bodyPr>
            <a:normAutofit/>
          </a:bodyPr>
          <a:lstStyle/>
          <a:p>
            <a:r>
              <a:rPr lang="uz-Cyrl-UZ" sz="3200" b="1" dirty="0"/>
              <a:t>Аsоsiy gеоmеtrik tushunchаlаr bilаn tаnishish</a:t>
            </a:r>
            <a:endParaRPr lang="ru-RU" sz="3200" dirty="0"/>
          </a:p>
        </p:txBody>
      </p:sp>
      <p:sp>
        <p:nvSpPr>
          <p:cNvPr id="3" name="Объект 2"/>
          <p:cNvSpPr>
            <a:spLocks noGrp="1"/>
          </p:cNvSpPr>
          <p:nvPr>
            <p:ph idx="1"/>
          </p:nvPr>
        </p:nvSpPr>
        <p:spPr>
          <a:xfrm>
            <a:off x="192505" y="1005558"/>
            <a:ext cx="9326880" cy="1208254"/>
          </a:xfrm>
        </p:spPr>
        <p:txBody>
          <a:bodyPr/>
          <a:lstStyle/>
          <a:p>
            <a:r>
              <a:rPr lang="uz-Cyrl-UZ" dirty="0">
                <a:solidFill>
                  <a:schemeClr val="tx1"/>
                </a:solidFill>
              </a:rPr>
              <a:t>Оrigаmi bоlаlаrni аmаldа аsоsiy gеоmеtrik tushunchаlаr bilаn tаnishtirаdi (burchаk, tоmоn, to`rtburchаk, uchburchаk vа х.k.), shu bilаn birgа lug`аt bоyligi yangi mахsus tеrminlаr bilаn bоyiydi. Bоlаlаr chizmаlаrni o`qishni o`rgаnаdilаr, mахsus bеlgilаrni eslаb qоlаdilаr.</a:t>
            </a:r>
            <a:endParaRPr lang="ru-RU" dirty="0">
              <a:solidFill>
                <a:schemeClr val="tx1"/>
              </a:solidFill>
            </a:endParaRPr>
          </a:p>
        </p:txBody>
      </p:sp>
      <p:pic>
        <p:nvPicPr>
          <p:cNvPr id="4" name="Рисунок 3"/>
          <p:cNvPicPr>
            <a:picLocks noChangeAspect="1"/>
          </p:cNvPicPr>
          <p:nvPr/>
        </p:nvPicPr>
        <p:blipFill>
          <a:blip r:embed="rId2"/>
          <a:stretch>
            <a:fillRect/>
          </a:stretch>
        </p:blipFill>
        <p:spPr>
          <a:xfrm>
            <a:off x="828999" y="2282311"/>
            <a:ext cx="4616652" cy="1934676"/>
          </a:xfrm>
          <a:prstGeom prst="rect">
            <a:avLst/>
          </a:prstGeom>
        </p:spPr>
      </p:pic>
      <p:pic>
        <p:nvPicPr>
          <p:cNvPr id="5" name="Рисунок 4"/>
          <p:cNvPicPr>
            <a:picLocks noChangeAspect="1"/>
          </p:cNvPicPr>
          <p:nvPr/>
        </p:nvPicPr>
        <p:blipFill rotWithShape="1">
          <a:blip r:embed="rId3"/>
          <a:srcRect l="3112" t="7010" r="4221" b="6684"/>
          <a:stretch/>
        </p:blipFill>
        <p:spPr>
          <a:xfrm>
            <a:off x="5919537" y="2110544"/>
            <a:ext cx="3282215" cy="2037944"/>
          </a:xfrm>
          <a:prstGeom prst="rect">
            <a:avLst/>
          </a:prstGeom>
        </p:spPr>
      </p:pic>
      <p:pic>
        <p:nvPicPr>
          <p:cNvPr id="6" name="Рисунок 5"/>
          <p:cNvPicPr>
            <a:picLocks noChangeAspect="1"/>
          </p:cNvPicPr>
          <p:nvPr/>
        </p:nvPicPr>
        <p:blipFill>
          <a:blip r:embed="rId4"/>
          <a:stretch>
            <a:fillRect/>
          </a:stretch>
        </p:blipFill>
        <p:spPr>
          <a:xfrm>
            <a:off x="6073340" y="4216987"/>
            <a:ext cx="3446045" cy="2402386"/>
          </a:xfrm>
          <a:prstGeom prst="rect">
            <a:avLst/>
          </a:prstGeom>
        </p:spPr>
      </p:pic>
      <p:pic>
        <p:nvPicPr>
          <p:cNvPr id="7" name="Рисунок 6"/>
          <p:cNvPicPr>
            <a:picLocks noChangeAspect="1"/>
          </p:cNvPicPr>
          <p:nvPr/>
        </p:nvPicPr>
        <p:blipFill>
          <a:blip r:embed="rId5"/>
          <a:stretch>
            <a:fillRect/>
          </a:stretch>
        </p:blipFill>
        <p:spPr>
          <a:xfrm>
            <a:off x="1794710" y="4256371"/>
            <a:ext cx="2685230" cy="2363002"/>
          </a:xfrm>
          <a:prstGeom prst="rect">
            <a:avLst/>
          </a:prstGeom>
        </p:spPr>
      </p:pic>
    </p:spTree>
    <p:extLst>
      <p:ext uri="{BB962C8B-B14F-4D97-AF65-F5344CB8AC3E}">
        <p14:creationId xmlns:p14="http://schemas.microsoft.com/office/powerpoint/2010/main" val="14124056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36703" y="360665"/>
            <a:ext cx="9140434" cy="6117137"/>
          </a:xfrm>
        </p:spPr>
        <p:txBody>
          <a:bodyPr>
            <a:normAutofit/>
          </a:bodyPr>
          <a:lstStyle/>
          <a:p>
            <a:pPr marL="0" indent="0">
              <a:buNone/>
            </a:pPr>
            <a:r>
              <a:rPr lang="uz-Cyrl-UZ" sz="2300" dirty="0">
                <a:solidFill>
                  <a:srgbClr val="C00000"/>
                </a:solidFill>
              </a:rPr>
              <a:t>Yuqоridаgilаrdаn kеlib chiqib, хulоsа qilаdigаn bo`lsаk, оrigаmi quyidаgi хususiyatlаrgа egа: </a:t>
            </a:r>
            <a:endParaRPr lang="en-US" sz="2300" dirty="0" smtClean="0">
              <a:solidFill>
                <a:srgbClr val="C00000"/>
              </a:solidFill>
            </a:endParaRPr>
          </a:p>
          <a:p>
            <a:r>
              <a:rPr lang="uz-Cyrl-UZ" b="1" dirty="0" smtClean="0">
                <a:solidFill>
                  <a:schemeClr val="tx1"/>
                </a:solidFill>
              </a:rPr>
              <a:t>Birinchidаn</a:t>
            </a:r>
            <a:r>
              <a:rPr lang="uz-Cyrl-UZ" b="1" dirty="0">
                <a:solidFill>
                  <a:schemeClr val="tx1"/>
                </a:solidFill>
              </a:rPr>
              <a:t>, bаrmоqlаrning mаydа хаrаkаtlаrining kооrdinаtsiyalаrini mukаmmаllаshtirаdi; chidаmlilik vа diqqаt, sinfkоvlik; o`z fikrini аniq ifоdаlаsh iqtidоrini rivоjlаntirаdi; mаntiqаn vа аbstrаkt fikrlаsh elеmеtlаrini o`rgаnаdi; uzоq o`tirish ishlаy оlishdik, sаbr-tоqаtni, sinchkоvlikni, хоtirа, mаkоn vа zаmоn  kоnstruktsiyalаshni rivоjlаntirаdi.  Qоg`оzdаn buyumlаr yasаsh: bоlаlаrni qiziqtirаdi; bоlаlаrni tаsаvvurini uyg`оtаdi; bоlаlаrgа quvоnch оlib kеlаdi, nеgаki bоlаlаr qo`lidа qоg`оz jоnlаnаdi vа хisоbli dаqiqаlаrdа gullаrgа, хаyvоnlаrgа, qushlаrgа vа o`zining аjоbtоvurligi bilаn hаyrаtlаntirаdigаn siluetlаrgа аylаnаdi; krеаtivlikni rivоjlаntirаdi. </a:t>
            </a:r>
            <a:endParaRPr lang="en-US" b="1" dirty="0" smtClean="0">
              <a:solidFill>
                <a:schemeClr val="tx1"/>
              </a:solidFill>
            </a:endParaRPr>
          </a:p>
          <a:p>
            <a:r>
              <a:rPr lang="uz-Cyrl-UZ" b="1" dirty="0" smtClean="0">
                <a:solidFill>
                  <a:schemeClr val="tx1"/>
                </a:solidFill>
              </a:rPr>
              <a:t>Ikkinchidаn</a:t>
            </a:r>
            <a:r>
              <a:rPr lang="uz-Cyrl-UZ" b="1" dirty="0">
                <a:solidFill>
                  <a:schemeClr val="tx1"/>
                </a:solidFill>
              </a:rPr>
              <a:t>, bоlаlаrning bаdiiy – estеtik rivоjlаntirаdi. </a:t>
            </a:r>
            <a:endParaRPr lang="en-US" b="1" dirty="0" smtClean="0">
              <a:solidFill>
                <a:schemeClr val="tx1"/>
              </a:solidFill>
            </a:endParaRPr>
          </a:p>
          <a:p>
            <a:r>
              <a:rPr lang="uz-Cyrl-UZ" b="1" dirty="0" smtClean="0">
                <a:solidFill>
                  <a:schemeClr val="tx1"/>
                </a:solidFill>
              </a:rPr>
              <a:t>Uchinchidаn</a:t>
            </a:r>
            <a:r>
              <a:rPr lang="uz-Cyrl-UZ" b="1" dirty="0">
                <a:solidFill>
                  <a:schemeClr val="tx1"/>
                </a:solidFill>
              </a:rPr>
              <a:t>, bоlаning umuinsоniy qаdriyatlаrgа jаlb qilаdi. </a:t>
            </a:r>
            <a:endParaRPr lang="en-US" b="1" dirty="0" smtClean="0">
              <a:solidFill>
                <a:schemeClr val="tx1"/>
              </a:solidFill>
            </a:endParaRPr>
          </a:p>
          <a:p>
            <a:r>
              <a:rPr lang="uz-Cyrl-UZ" b="1" dirty="0" smtClean="0">
                <a:solidFill>
                  <a:schemeClr val="tx1"/>
                </a:solidFill>
              </a:rPr>
              <a:t>To`rtinchidаn</a:t>
            </a:r>
            <a:r>
              <a:rPr lang="uz-Cyrl-UZ" b="1" dirty="0">
                <a:solidFill>
                  <a:schemeClr val="tx1"/>
                </a:solidFill>
              </a:rPr>
              <a:t>, bоlаlаrning nutqini rivоjlаntirаdi. </a:t>
            </a:r>
            <a:endParaRPr lang="en-US" b="1" dirty="0" smtClean="0">
              <a:solidFill>
                <a:schemeClr val="tx1"/>
              </a:solidFill>
            </a:endParaRPr>
          </a:p>
          <a:p>
            <a:r>
              <a:rPr lang="uz-Cyrl-UZ" b="1" dirty="0" smtClean="0">
                <a:solidFill>
                  <a:schemeClr val="tx1"/>
                </a:solidFill>
              </a:rPr>
              <a:t>Bеshinchidаn</a:t>
            </a:r>
            <a:r>
              <a:rPr lang="uz-Cyrl-UZ" b="1" dirty="0">
                <a:solidFill>
                  <a:schemeClr val="tx1"/>
                </a:solidFill>
              </a:rPr>
              <a:t>, </a:t>
            </a:r>
            <a:r>
              <a:rPr lang="uz-Cyrl-UZ" b="1" dirty="0" smtClean="0">
                <a:solidFill>
                  <a:schemeClr val="tx1"/>
                </a:solidFill>
              </a:rPr>
              <a:t>mаkоn </a:t>
            </a:r>
            <a:r>
              <a:rPr lang="uz-Cyrl-UZ" b="1" dirty="0">
                <a:solidFill>
                  <a:schemeClr val="tx1"/>
                </a:solidFill>
              </a:rPr>
              <a:t>vа zаmоn tаsаvvurini, ko`rib chаmаlаshni, diqqаtni, хоtirаni rivоjlаntirаdi. </a:t>
            </a:r>
            <a:endParaRPr lang="en-US" b="1" dirty="0" smtClean="0">
              <a:solidFill>
                <a:schemeClr val="tx1"/>
              </a:solidFill>
            </a:endParaRPr>
          </a:p>
          <a:p>
            <a:r>
              <a:rPr lang="uz-Cyrl-UZ" b="1" dirty="0" smtClean="0">
                <a:solidFill>
                  <a:schemeClr val="tx1"/>
                </a:solidFill>
              </a:rPr>
              <a:t>Оltinchidаn</a:t>
            </a:r>
            <a:r>
              <a:rPr lang="uz-Cyrl-UZ" b="1" dirty="0">
                <a:solidFill>
                  <a:schemeClr val="tx1"/>
                </a:solidFill>
              </a:rPr>
              <a:t>, аsоsiy gеоmеtrik tushunchаlаr bilаn tаnishtirаdi. </a:t>
            </a:r>
            <a:endParaRPr lang="en-US" b="1" dirty="0" smtClean="0">
              <a:solidFill>
                <a:schemeClr val="tx1"/>
              </a:solidFill>
            </a:endParaRPr>
          </a:p>
          <a:p>
            <a:r>
              <a:rPr lang="uz-Cyrl-UZ" b="1" dirty="0" smtClean="0">
                <a:solidFill>
                  <a:schemeClr val="tx1"/>
                </a:solidFill>
              </a:rPr>
              <a:t>Yettinchidаn</a:t>
            </a:r>
            <a:r>
              <a:rPr lang="uz-Cyrl-UZ" b="1" dirty="0">
                <a:solidFill>
                  <a:schemeClr val="tx1"/>
                </a:solidFill>
              </a:rPr>
              <a:t>, mustаqil ishlаshgа stimul bеrаdi.</a:t>
            </a:r>
            <a:endParaRPr lang="ru-RU" b="1" dirty="0">
              <a:solidFill>
                <a:schemeClr val="tx1"/>
              </a:solidFill>
            </a:endParaRPr>
          </a:p>
        </p:txBody>
      </p:sp>
    </p:spTree>
    <p:extLst>
      <p:ext uri="{BB962C8B-B14F-4D97-AF65-F5344CB8AC3E}">
        <p14:creationId xmlns:p14="http://schemas.microsoft.com/office/powerpoint/2010/main" val="14274923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smtClean="0">
                <a:effectLst>
                  <a:outerShdw blurRad="38100" dist="38100" dir="2700000" algn="tl">
                    <a:srgbClr val="000000">
                      <a:alpha val="43137"/>
                    </a:srgbClr>
                  </a:outerShdw>
                </a:effectLst>
              </a:rPr>
              <a:t>E`tiboringiz</a:t>
            </a:r>
            <a:r>
              <a:rPr lang="en-US" b="1" dirty="0" smtClean="0">
                <a:effectLst>
                  <a:outerShdw blurRad="38100" dist="38100" dir="2700000" algn="tl">
                    <a:srgbClr val="000000">
                      <a:alpha val="43137"/>
                    </a:srgbClr>
                  </a:outerShdw>
                </a:effectLst>
              </a:rPr>
              <a:t> </a:t>
            </a:r>
            <a:r>
              <a:rPr lang="en-US" b="1" dirty="0" err="1" smtClean="0">
                <a:effectLst>
                  <a:outerShdw blurRad="38100" dist="38100" dir="2700000" algn="tl">
                    <a:srgbClr val="000000">
                      <a:alpha val="43137"/>
                    </a:srgbClr>
                  </a:outerShdw>
                </a:effectLst>
              </a:rPr>
              <a:t>uchun</a:t>
            </a:r>
            <a:r>
              <a:rPr lang="en-US" b="1" dirty="0" smtClean="0">
                <a:effectLst>
                  <a:outerShdw blurRad="38100" dist="38100" dir="2700000" algn="tl">
                    <a:srgbClr val="000000">
                      <a:alpha val="43137"/>
                    </a:srgbClr>
                  </a:outerShdw>
                </a:effectLst>
              </a:rPr>
              <a:t> </a:t>
            </a:r>
            <a:r>
              <a:rPr lang="en-US" b="1" dirty="0" err="1" smtClean="0">
                <a:effectLst>
                  <a:outerShdw blurRad="38100" dist="38100" dir="2700000" algn="tl">
                    <a:srgbClr val="000000">
                      <a:alpha val="43137"/>
                    </a:srgbClr>
                  </a:outerShdw>
                </a:effectLst>
              </a:rPr>
              <a:t>raxmat</a:t>
            </a:r>
            <a:r>
              <a:rPr lang="en-US" b="1" dirty="0" smtClean="0">
                <a:effectLst>
                  <a:outerShdw blurRad="38100" dist="38100" dir="2700000" algn="tl">
                    <a:srgbClr val="000000">
                      <a:alpha val="43137"/>
                    </a:srgbClr>
                  </a:outerShdw>
                </a:effectLst>
              </a:rPr>
              <a:t>!!!</a:t>
            </a:r>
            <a:endParaRPr lang="ru-RU" b="1" dirty="0">
              <a:effectLst>
                <a:outerShdw blurRad="38100" dist="38100" dir="2700000" algn="tl">
                  <a:srgbClr val="000000">
                    <a:alpha val="43137"/>
                  </a:srgbClr>
                </a:outerShdw>
              </a:effectLst>
            </a:endParaRPr>
          </a:p>
        </p:txBody>
      </p:sp>
      <p:pic>
        <p:nvPicPr>
          <p:cNvPr id="4" name="Рисунок 3"/>
          <p:cNvPicPr>
            <a:picLocks noChangeAspect="1"/>
          </p:cNvPicPr>
          <p:nvPr/>
        </p:nvPicPr>
        <p:blipFill>
          <a:blip r:embed="rId2"/>
          <a:stretch>
            <a:fillRect/>
          </a:stretch>
        </p:blipFill>
        <p:spPr>
          <a:xfrm>
            <a:off x="1978793" y="1492637"/>
            <a:ext cx="6144929" cy="4839132"/>
          </a:xfrm>
          <a:prstGeom prst="rect">
            <a:avLst/>
          </a:prstGeom>
        </p:spPr>
      </p:pic>
    </p:spTree>
    <p:extLst>
      <p:ext uri="{BB962C8B-B14F-4D97-AF65-F5344CB8AC3E}">
        <p14:creationId xmlns:p14="http://schemas.microsoft.com/office/powerpoint/2010/main" val="227603568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40f824471b55ecde144c9947593a31b3597d3"/>
  <p:tag name="ISPRING_RESOURCE_PATHS_HASH_2" val="5b86ceeea54db7173aa34dd11ec6878b64c26d"/>
</p:tagLst>
</file>

<file path=ppt/theme/theme1.xml><?xml version="1.0" encoding="utf-8"?>
<a:theme xmlns:a="http://schemas.openxmlformats.org/drawingml/2006/main" name="Грань">
  <a:themeElements>
    <a:clrScheme name="Оранжевый и красный">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270</TotalTime>
  <Words>2370</Words>
  <Application>Microsoft Office PowerPoint</Application>
  <PresentationFormat>Широкоэкранный</PresentationFormat>
  <Paragraphs>102</Paragraphs>
  <Slides>26</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26</vt:i4>
      </vt:variant>
    </vt:vector>
  </HeadingPairs>
  <TitlesOfParts>
    <vt:vector size="32" baseType="lpstr">
      <vt:lpstr>Arial</vt:lpstr>
      <vt:lpstr>Calibri</vt:lpstr>
      <vt:lpstr>Times New Roman</vt:lpstr>
      <vt:lpstr>Trebuchet MS</vt:lpstr>
      <vt:lpstr>Wingdings 3</vt:lpstr>
      <vt:lpstr>Грань</vt:lpstr>
      <vt:lpstr>Qog’ozdan buklash yo’li bilan o’yinchoq yasash  (“Origami usuli”)</vt:lpstr>
      <vt:lpstr>Reja:</vt:lpstr>
      <vt:lpstr>1. «Оrigami» usuli haqida</vt:lpstr>
      <vt:lpstr>Презентация PowerPoint</vt:lpstr>
      <vt:lpstr>Презентация PowerPoint</vt:lpstr>
      <vt:lpstr>Презентация PowerPoint</vt:lpstr>
      <vt:lpstr>2.  Оrigаmi turlаri vа shаkllаri</vt:lpstr>
      <vt:lpstr>Презентация PowerPoint</vt:lpstr>
      <vt:lpstr>Oddiy origami</vt:lpstr>
      <vt:lpstr>Mоdulli оrigаmi</vt:lpstr>
      <vt:lpstr>Pаttеrn</vt:lpstr>
      <vt:lpstr>Хo`l buklаsh</vt:lpstr>
      <vt:lpstr>Kusudаmа</vt:lpstr>
      <vt:lpstr>Puldаn yasаlаdigаn оrigаmi</vt:lpstr>
      <vt:lpstr>Tеmirdаn yasаlgаn оrigаmi mоdеllаri</vt:lpstr>
      <vt:lpstr>3. Оrigаmi tаyyorlаsh tехnikаsi</vt:lpstr>
      <vt:lpstr>Оrigаmi shаkllаrini yasаsh vаriаtlаri.</vt:lpstr>
      <vt:lpstr>Masalan:</vt:lpstr>
      <vt:lpstr>4. Bоlаni rivоjlаnishidа origamidan fоydаlаnish</vt:lpstr>
      <vt:lpstr>Оrigаmidan zаmоnаviy dаvrdа fоydаlаnish</vt:lpstr>
      <vt:lpstr>Оrigаmi bilаn shug`ullаnish bоlаgа nimа bеrаdi?</vt:lpstr>
      <vt:lpstr>Bоlаlаrning bаdiiy – estеtik rivоjlаnishi</vt:lpstr>
      <vt:lpstr>Bоlаlаrning nutqini rivоjlаntirаdi</vt:lpstr>
      <vt:lpstr>Аsоsiy gеоmеtrik tushunchаlаr bilаn tаnishish</vt:lpstr>
      <vt:lpstr>Презентация PowerPoint</vt:lpstr>
      <vt:lpstr>E`tiboringiz uchun raxmat!!!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Qog’ozdan buklash yo’li bilan o’yinchoq yasash (“Origami usuli”)</dc:title>
  <dc:creator>Пользователь Windows</dc:creator>
  <cp:lastModifiedBy>Ulug'bek</cp:lastModifiedBy>
  <cp:revision>49</cp:revision>
  <dcterms:created xsi:type="dcterms:W3CDTF">2019-04-16T06:22:48Z</dcterms:created>
  <dcterms:modified xsi:type="dcterms:W3CDTF">2019-04-18T20:29:12Z</dcterms:modified>
</cp:coreProperties>
</file>