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custDataLst>
    <p:tags r:id="rId2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7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EDE670-3C01-46F4-B11A-4AA38E0129D5}" type="datetimeFigureOut">
              <a:rPr lang="ru-RU" smtClean="0"/>
              <a:t>26.05.2019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54BCE0-6004-4E10-B3A7-AA1AD0D900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22125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54BCE0-6004-4E10-B3A7-AA1AD0D9009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50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54BCE0-6004-4E10-B3A7-AA1AD0D9009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11658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54BCE0-6004-4E10-B3A7-AA1AD0D9009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87276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54BCE0-6004-4E10-B3A7-AA1AD0D9009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00210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54BCE0-6004-4E10-B3A7-AA1AD0D9009E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58446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54BCE0-6004-4E10-B3A7-AA1AD0D9009E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28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12800" y="5181600"/>
            <a:ext cx="10058400" cy="70485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  <a:endParaRPr lang="en-US" altLang="ru-RU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12800" y="5791200"/>
            <a:ext cx="10058400" cy="68580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  <a:endParaRPr lang="en-US" altLang="ru-RU" noProof="0" smtClean="0"/>
          </a:p>
        </p:txBody>
      </p:sp>
    </p:spTree>
    <p:extLst>
      <p:ext uri="{BB962C8B-B14F-4D97-AF65-F5344CB8AC3E}">
        <p14:creationId xmlns:p14="http://schemas.microsoft.com/office/powerpoint/2010/main" val="2829112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178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492452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320800" y="2133600"/>
            <a:ext cx="4775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9200" y="2133600"/>
            <a:ext cx="4775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2680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0532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7408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84965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139585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380916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4207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458200" y="381000"/>
            <a:ext cx="2616200" cy="6019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381000"/>
            <a:ext cx="7645400" cy="6019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9225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381001"/>
            <a:ext cx="9753600" cy="71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20800" y="2133600"/>
            <a:ext cx="97536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</p:spTree>
    <p:extLst>
      <p:ext uri="{BB962C8B-B14F-4D97-AF65-F5344CB8AC3E}">
        <p14:creationId xmlns:p14="http://schemas.microsoft.com/office/powerpoint/2010/main" val="3664217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anose="020B0604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anose="020B0604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anose="020B0604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anose="020B060402020202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anose="020B06040202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anose="020B06040202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anose="020B06040202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2850" y="4686300"/>
            <a:ext cx="10058400" cy="1900238"/>
          </a:xfrm>
        </p:spPr>
        <p:txBody>
          <a:bodyPr/>
          <a:lstStyle/>
          <a:p>
            <a:pPr algn="ctr"/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APLIKATSIYA XAQIDA UMUMIY TUSHUNCHA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2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33462" y="574353"/>
            <a:ext cx="8153400" cy="1513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APLIKATSIYA XAQIDA UMUMIY TUSHUNCHA</a:t>
            </a:r>
            <a:endParaRPr lang="ru-RU" sz="28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REJA: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47811" y="2931790"/>
            <a:ext cx="9010651" cy="2189830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just">
              <a:lnSpc>
                <a:spcPct val="250000"/>
              </a:lnSpc>
              <a:spcAft>
                <a:spcPts val="1000"/>
              </a:spcAft>
            </a:pP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1.Applikatsiyada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qirqishni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50000"/>
              </a:lnSpc>
              <a:spcAft>
                <a:spcPts val="1000"/>
              </a:spcAft>
            </a:pP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Mazmunli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bezakli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applikatsiyalar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2700" y="1883580"/>
            <a:ext cx="2014538" cy="2486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77463" y="4257675"/>
            <a:ext cx="2014537" cy="2393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967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1" y="490535"/>
            <a:ext cx="6815138" cy="539430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isometricOffAxis1Righ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37648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6035" y="829747"/>
            <a:ext cx="809670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APPLIKATSIYADA QIRQISHNI HAR XIL USULLARINI BAJARISH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05884" y="1929750"/>
            <a:ext cx="809526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US" sz="2800" i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san’atida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­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o’rin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so’zining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ma’nosi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qirqib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yopishtirish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demakdir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usulda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qo’g’oz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mato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charm,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somon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qurutilgan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barglar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urug’lar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tashlandiq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simlar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iplardan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foydalanib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151" y="4286251"/>
            <a:ext cx="2990850" cy="25717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151" y="1929750"/>
            <a:ext cx="2990849" cy="2356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70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9136" y="742727"/>
            <a:ext cx="7396163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7188" algn="just">
              <a:lnSpc>
                <a:spcPct val="150000"/>
              </a:lnSpc>
              <a:spcAft>
                <a:spcPts val="1000"/>
              </a:spcAft>
            </a:pPr>
            <a:r>
              <a:rPr lang="en-US" sz="2000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</a:t>
            </a:r>
            <a:r>
              <a:rPr lang="en-US" sz="20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badiiy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asarlar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soda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usulidir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bezash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maqsadlardagina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ko’rgazmali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qurollar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o’yinlar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o’yinchoqlar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bayroqlar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sovg’alar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devoriy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gazetalar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stendlar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ko’rgazmalar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kostyumlarni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tayyorlashdagina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balki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kartina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panno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naqshlar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kabilarni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xam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750" y="4066714"/>
            <a:ext cx="9953625" cy="2660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3543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57225" y="1245869"/>
            <a:ext cx="801528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7188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2500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muqaddam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ko’chmanchi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xalqlarda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kiyim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bosh,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bezatilgan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xalqlarda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yakutiyaliklar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po’stloqdan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Xanti-mansi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evenk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shimol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xalqlari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aplikatsiyada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sukno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moynadan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foydalanganlar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57188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Qozoq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qalmoq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osetin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buryat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milliy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kiyim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uy-ro’zg’or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predmetlarni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bezashda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Gazlamadan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aplikatsiya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ancha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keyinroq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Gazlama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parchalarini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o’tovchi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tikib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naqsh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Gazlamadan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yasalgan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kiyim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-bosh,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uy-ro’zg’or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predmetlari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bezatilgan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513" y="1947862"/>
            <a:ext cx="3519487" cy="236696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513" y="4314825"/>
            <a:ext cx="3519487" cy="254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373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2913" y="948690"/>
            <a:ext cx="8129587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7188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kunda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san’atida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tarqalgandir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Applikatsiyaning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yosh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flaristikadir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1960-yilda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dunyoda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flaris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rassomlar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jamiyati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etganlar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shug’ullanishda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dunyoqarashini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uyg’un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rivojlantirishda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axamiyatga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ijodiy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qobiliyatini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rivojlantirishga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fantaziyani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boyitadi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kuzatuvchanlik,diqqat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tasavvurni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faollashtiradi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irodani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tarbiyalaydi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mehnati,shaklni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his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chamalash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rangni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sezish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qobiliyatini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o’stiradi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337" y="3986213"/>
            <a:ext cx="3014663" cy="287178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337" y="1957388"/>
            <a:ext cx="3014663" cy="202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81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6238" y="624185"/>
            <a:ext cx="793908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7188" algn="just">
              <a:lnSpc>
                <a:spcPct val="150000"/>
              </a:lnSpc>
            </a:pP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mexmomxona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oshxonalar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ayvonchalari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bezaladi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bog’chasida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yasashda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</a:t>
            </a:r>
            <a:endParaRPr lang="ru-RU" sz="2400" dirty="0"/>
          </a:p>
        </p:txBody>
      </p:sp>
      <p:sp>
        <p:nvSpPr>
          <p:cNvPr id="4" name="Горизонтальный свиток 3"/>
          <p:cNvSpPr/>
          <p:nvPr/>
        </p:nvSpPr>
        <p:spPr bwMode="auto">
          <a:xfrm>
            <a:off x="1157287" y="2764631"/>
            <a:ext cx="10463214" cy="1264443"/>
          </a:xfrm>
          <a:prstGeom prst="horizontalScroll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z="2400" dirty="0" smtClean="0"/>
              <a:t>- </a:t>
            </a:r>
            <a:r>
              <a:rPr lang="en-US" sz="2800" dirty="0" err="1"/>
              <a:t>K</a:t>
            </a:r>
            <a:r>
              <a:rPr lang="en-US" sz="2800" dirty="0" err="1" smtClean="0"/>
              <a:t>ichik</a:t>
            </a:r>
            <a:r>
              <a:rPr lang="en-US" sz="2800" dirty="0" smtClean="0"/>
              <a:t> </a:t>
            </a:r>
            <a:r>
              <a:rPr lang="en-US" sz="2800" smtClean="0"/>
              <a:t>guruhga </a:t>
            </a:r>
            <a:r>
              <a:rPr lang="en-US" sz="2800" dirty="0" err="1"/>
              <a:t>tayyor</a:t>
            </a:r>
            <a:r>
              <a:rPr lang="en-US" sz="2800" dirty="0"/>
              <a:t> </a:t>
            </a:r>
            <a:r>
              <a:rPr lang="en-US" sz="2800" dirty="0" err="1"/>
              <a:t>qirqilgan</a:t>
            </a:r>
            <a:r>
              <a:rPr lang="en-US" sz="2800" dirty="0"/>
              <a:t> </a:t>
            </a:r>
            <a:r>
              <a:rPr lang="en-US" sz="2800" dirty="0" err="1"/>
              <a:t>shakl</a:t>
            </a:r>
            <a:r>
              <a:rPr lang="en-US" sz="2800" dirty="0"/>
              <a:t> </a:t>
            </a:r>
            <a:r>
              <a:rPr lang="en-US" sz="2800" dirty="0" err="1" smtClean="0"/>
              <a:t>beriladi</a:t>
            </a:r>
            <a:r>
              <a:rPr lang="en-US" sz="2800" dirty="0" smtClean="0"/>
              <a:t> </a:t>
            </a:r>
            <a:endParaRPr lang="ru-RU" sz="2400" dirty="0"/>
          </a:p>
        </p:txBody>
      </p:sp>
      <p:sp>
        <p:nvSpPr>
          <p:cNvPr id="5" name="Горизонтальный свиток 4"/>
          <p:cNvSpPr/>
          <p:nvPr/>
        </p:nvSpPr>
        <p:spPr bwMode="auto">
          <a:xfrm>
            <a:off x="1157287" y="4460834"/>
            <a:ext cx="10463214" cy="1382754"/>
          </a:xfrm>
          <a:prstGeom prst="horizontalScroll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>
              <a:lnSpc>
                <a:spcPct val="150000"/>
              </a:lnSpc>
            </a:pPr>
            <a:r>
              <a:rPr lang="en-US" sz="2400" dirty="0" smtClean="0"/>
              <a:t>- </a:t>
            </a:r>
            <a:r>
              <a:rPr lang="en-US" sz="2400" dirty="0" err="1" smtClean="0"/>
              <a:t>O’rta</a:t>
            </a:r>
            <a:r>
              <a:rPr lang="en-US" sz="2400" dirty="0" smtClean="0"/>
              <a:t> </a:t>
            </a:r>
            <a:r>
              <a:rPr lang="en-US" sz="2400" dirty="0" err="1"/>
              <a:t>guruhdan</a:t>
            </a:r>
            <a:r>
              <a:rPr lang="en-US" sz="2400" dirty="0"/>
              <a:t>  </a:t>
            </a:r>
            <a:r>
              <a:rPr lang="en-US" sz="2400" dirty="0" err="1"/>
              <a:t>boshlab</a:t>
            </a:r>
            <a:r>
              <a:rPr lang="en-US" sz="2400" dirty="0"/>
              <a:t> </a:t>
            </a:r>
            <a:r>
              <a:rPr lang="en-US" sz="2400" dirty="0" err="1"/>
              <a:t>bolalarga</a:t>
            </a:r>
            <a:r>
              <a:rPr lang="en-US" sz="2400" dirty="0"/>
              <a:t> </a:t>
            </a:r>
            <a:r>
              <a:rPr lang="en-US" sz="2400" dirty="0" err="1"/>
              <a:t>qaychi</a:t>
            </a:r>
            <a:r>
              <a:rPr lang="en-US" sz="2400" dirty="0"/>
              <a:t> </a:t>
            </a:r>
            <a:r>
              <a:rPr lang="en-US" sz="2400" dirty="0" err="1"/>
              <a:t>beriladi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ishlash</a:t>
            </a:r>
            <a:r>
              <a:rPr lang="en-US" sz="2400" dirty="0"/>
              <a:t> </a:t>
            </a:r>
            <a:endParaRPr lang="en-US" sz="2400" dirty="0" smtClean="0"/>
          </a:p>
          <a:p>
            <a:pPr lvl="0">
              <a:lnSpc>
                <a:spcPct val="150000"/>
              </a:lnSpc>
            </a:pPr>
            <a:r>
              <a:rPr lang="en-US" sz="2400" dirty="0" smtClean="0"/>
              <a:t>  </a:t>
            </a:r>
            <a:r>
              <a:rPr lang="en-US" sz="2400" dirty="0" err="1" smtClean="0"/>
              <a:t>mustaqil</a:t>
            </a:r>
            <a:r>
              <a:rPr lang="en-US" sz="2400" dirty="0" smtClean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boriladi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57096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1962" y="696515"/>
            <a:ext cx="8753476" cy="5617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Applikatsiyada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qog’oz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rolni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bajaradi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Applikatsiya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ishini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bajarishda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xar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yelim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ishlatilavermaydi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Yelimni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uy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sharoitida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arzon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oson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usulda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tayyorlash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xam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yelim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kleyster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deb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ataladi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 U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kraxmaldan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tayyorlanadi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choy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qoshiq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kraxmal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5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choy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qoshiq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sovuq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suvda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aralashtirib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olinadi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so’ng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yarim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stakan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suv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solib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past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olovda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qaynaguncha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kovlab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turiladi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qaynashga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yaqin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qolganda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olovdan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olinadi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sovitiladi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so’ngra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ishlatiladi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Applikatsiya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ishini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bajarish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tayyorgarlik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ko’rish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quyyidagicha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bajariladi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syujet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tanlash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xomaki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chizma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rangli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qog’ozlarni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tayyorlash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;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tanlash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Applikatsiya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ishining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qurollari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qaychi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yelim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kalka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pichoqcha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chizg’ich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qoraqalam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moyqalam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kopirovka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flamasterlardan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iborat</a:t>
            </a:r>
            <a:r>
              <a:rPr lang="en-US" sz="2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6900" y="1957386"/>
            <a:ext cx="2705099" cy="237172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86901" y="4329113"/>
            <a:ext cx="2705099" cy="253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155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3100" y="4810126"/>
            <a:ext cx="2628900" cy="204787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3100" y="2000250"/>
            <a:ext cx="2628900" cy="280987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28638" y="811843"/>
            <a:ext cx="844391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oddiydan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tortib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kantili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dekorativ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yirtish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mozaika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tabiat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materiallaridan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barg,urug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danak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piyoz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po’sti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shisha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siniqlari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tashlandiq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similar,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iplar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ham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odiiy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qirqish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usulidan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qirqish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usulibilan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yaxlit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qirqilgan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qirqiladi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Qog’ozni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5-6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qavat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buklab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qirqishga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qirqish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deyiladi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qirqishga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1-ta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5-6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ko’payib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qirqish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keltiramiz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2599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518" y="410846"/>
            <a:ext cx="6092507" cy="28555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Рисунок 2" descr="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153" y="4000500"/>
            <a:ext cx="2957195" cy="25323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 descr="Поделки из учебников Аппликация: Аппликация из геометрических фигур Бумага, Картон. Фото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6095" y="4000500"/>
            <a:ext cx="3486468" cy="2386013"/>
          </a:xfrm>
          <a:prstGeom prst="rect">
            <a:avLst/>
          </a:prstGeom>
          <a:noFill/>
          <a:ln w="38100" cmpd="thinThick">
            <a:solidFill>
              <a:srgbClr val="000000"/>
            </a:solidFill>
            <a:miter lim="800000"/>
            <a:headEnd/>
            <a:tailEnd/>
          </a:ln>
          <a:effectLst/>
        </p:spPr>
      </p:pic>
      <p:pic>
        <p:nvPicPr>
          <p:cNvPr id="5" name="Рисунок 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49" y="2405063"/>
            <a:ext cx="3751263" cy="21955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787438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7-конечная звезда 2"/>
          <p:cNvSpPr/>
          <p:nvPr/>
        </p:nvSpPr>
        <p:spPr bwMode="auto">
          <a:xfrm>
            <a:off x="219074" y="3586163"/>
            <a:ext cx="723901" cy="800100"/>
          </a:xfrm>
          <a:prstGeom prst="star7">
            <a:avLst/>
          </a:prstGeom>
          <a:blipFill>
            <a:blip r:embed="rId2"/>
            <a:tile tx="0" ty="0" sx="100000" sy="100000" flip="none" algn="tl"/>
          </a:blipFill>
          <a:ln/>
          <a:ex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47662" y="1174244"/>
            <a:ext cx="9839325" cy="53347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e’tibor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umumy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kompozitsiyasiga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qaratilishi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o’ylangan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kompozitsiya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tasvirlash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narsalarni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muvoffaqiyatining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garovidir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 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Eng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oddiy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applikatsiya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bu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geometrik</a:t>
            </a:r>
            <a:r>
              <a:rPr lang="en-US" sz="2400" i="1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shakllardan</a:t>
            </a:r>
            <a:r>
              <a:rPr lang="en-US" sz="2400" i="1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applikatsiya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qilinadigan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naqshli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applikatsiyadir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.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Avval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naqshning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xomaki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nusxasi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tuziladi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so’ngra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kerakli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detallar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geometrik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shakllar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)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o’lchami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miqdori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hisoblanadi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Detallar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tayyorlanib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ma’lum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tartibda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joylashtiriladi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yopishtirishni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qaysi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detaldan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boshlab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kerakligi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aniqlanadi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Malgun Gothic" panose="020B0503020000020004" pitchFamily="34" charset="-127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5575" y="2243138"/>
            <a:ext cx="1685925" cy="21431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5575" y="4514850"/>
            <a:ext cx="1685925" cy="1795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936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7-конечная звезда 1"/>
          <p:cNvSpPr/>
          <p:nvPr/>
        </p:nvSpPr>
        <p:spPr bwMode="auto">
          <a:xfrm>
            <a:off x="214313" y="942976"/>
            <a:ext cx="914400" cy="914400"/>
          </a:xfrm>
          <a:prstGeom prst="star7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62011" y="942976"/>
            <a:ext cx="936783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1463" algn="just">
              <a:lnSpc>
                <a:spcPct val="150000"/>
              </a:lnSpc>
            </a:pP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Qog’ozni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Ikkiga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buklash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yoli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qirqish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Simmetrik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shakldagi</a:t>
            </a: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predmetlarni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qirqish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usuli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barglar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gullar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idishlar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kuvshin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vaza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x.k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.) Bu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shaklda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qog’ozni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qirqishda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qiyadigi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shaklni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yarmini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tasavvur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etish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endParaRPr lang="ru-RU" sz="28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-128588" y="36861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71513" y="3506421"/>
            <a:ext cx="11215688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Qog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Malgun Gothic" panose="020B0503020000020004" pitchFamily="34" charset="-127"/>
                <a:cs typeface="Times New Roman" panose="02020603050405020304" pitchFamily="18" charset="0"/>
              </a:rPr>
              <a:t>’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ozni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bir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necha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marotaba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buklab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qirqish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.  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Murakkab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simmetrik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shakllarni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qirqish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usuli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: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barcha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qismlar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markaz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atrofida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joylashgan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(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salfetka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, 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qorparchasi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romashka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bo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Malgun Gothic" panose="020B0503020000020004" pitchFamily="34" charset="-127"/>
                <a:cs typeface="Times New Roman" panose="02020603050405020304" pitchFamily="18" charset="0"/>
              </a:rPr>
              <a:t>’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takoz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).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80975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Kvadrat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qog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Malgun Gothic" panose="020B0503020000020004" pitchFamily="34" charset="-127"/>
                <a:cs typeface="Times New Roman" panose="02020603050405020304" pitchFamily="18" charset="0"/>
              </a:rPr>
              <a:t>’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ozni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bir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necha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marotaba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diagonal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bo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Malgun Gothic" panose="020B0503020000020004" pitchFamily="34" charset="-127"/>
                <a:cs typeface="Times New Roman" panose="02020603050405020304" pitchFamily="18" charset="0"/>
              </a:rPr>
              <a:t>’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yicha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buklanadi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.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Buklangan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joyini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ikki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barobar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qirqish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lozim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.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Ya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Malgun Gothic" panose="020B0503020000020004" pitchFamily="34" charset="-127"/>
                <a:cs typeface="Times New Roman" panose="02020603050405020304" pitchFamily="18" charset="0"/>
              </a:rPr>
              <a:t>’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bir-biriga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to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Malgun Gothic" panose="020B0503020000020004" pitchFamily="34" charset="-127"/>
                <a:cs typeface="Times New Roman" panose="02020603050405020304" pitchFamily="18" charset="0"/>
              </a:rPr>
              <a:t>’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g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Malgun Gothic" panose="020B0503020000020004" pitchFamily="34" charset="-127"/>
                <a:cs typeface="Times New Roman" panose="02020603050405020304" pitchFamily="18" charset="0"/>
              </a:rPr>
              <a:t>’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ri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kelishi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uchun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(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gullar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uchun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).</a:t>
            </a:r>
            <a:endParaRPr kumimoji="0" lang="en-US" alt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7-конечная звезда 6"/>
          <p:cNvSpPr/>
          <p:nvPr/>
        </p:nvSpPr>
        <p:spPr bwMode="auto">
          <a:xfrm>
            <a:off x="38102" y="3338514"/>
            <a:ext cx="914400" cy="914400"/>
          </a:xfrm>
          <a:prstGeom prst="star7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8170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5806" y="457586"/>
            <a:ext cx="9782175" cy="34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57188" algn="just">
              <a:lnSpc>
                <a:spcPct val="150000"/>
              </a:lnSpc>
              <a:spcAft>
                <a:spcPts val="1000"/>
              </a:spcAft>
            </a:pPr>
            <a:r>
              <a:rPr lang="en-US" sz="2400" b="1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     </a:t>
            </a:r>
            <a:r>
              <a:rPr lang="uz-Cyrl-UZ" sz="2400" b="1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Qog’ozni garmoshka shaklida qirqish. </a:t>
            </a:r>
            <a:r>
              <a:rPr lang="uz-Cyrl-UZ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Bu usul  bir xil </a:t>
            </a:r>
            <a:endParaRPr lang="en-US" sz="2400" dirty="0">
              <a:latin typeface="Times New Roman" panose="02020603050405020304" pitchFamily="18" charset="0"/>
              <a:ea typeface="Malgun Gothic" panose="020B0503020000020004" pitchFamily="34" charset="-127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1000"/>
              </a:spcAft>
            </a:pPr>
            <a:r>
              <a:rPr lang="uz-Cyrl-UZ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shakldagi   predmetlar va girlyandalarni qirqishda foydalanadi.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Qog’ozni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eniga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teng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bir-biriga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tushishini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xisobga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olib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buklab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qirqiladi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Girlyanda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qirqishda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bir-biri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bilan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bog’lagan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xolda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qirqilishi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lozim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Shuningdek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bir-birini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bog’lovchi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qismlariga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qaychi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tegishi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kerak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emas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Buklangan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tomonda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bir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yoki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ikki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tomondan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predmetning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rasmini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qirqiladi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Malgun Gothic" panose="020B0503020000020004" pitchFamily="34" charset="-127"/>
              <a:cs typeface="Times New Roman" panose="02020603050405020304" pitchFamily="18" charset="0"/>
            </a:endParaRPr>
          </a:p>
        </p:txBody>
      </p:sp>
      <p:sp>
        <p:nvSpPr>
          <p:cNvPr id="3" name="7-конечная звезда 2"/>
          <p:cNvSpPr/>
          <p:nvPr/>
        </p:nvSpPr>
        <p:spPr bwMode="auto">
          <a:xfrm>
            <a:off x="385762" y="3942964"/>
            <a:ext cx="957263" cy="1014412"/>
          </a:xfrm>
          <a:prstGeom prst="star7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22759" y="4109804"/>
            <a:ext cx="10144124" cy="1695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71463" algn="just">
              <a:lnSpc>
                <a:spcPct val="150000"/>
              </a:lnSpc>
              <a:spcAft>
                <a:spcPts val="1000"/>
              </a:spcAft>
            </a:pPr>
            <a:r>
              <a:rPr lang="uz-Cyrl-UZ" sz="2400" b="1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Qog’ozni qismlarga bo’lib qirqish.</a:t>
            </a:r>
            <a:r>
              <a:rPr lang="uz-Cyrl-UZ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Biror predmetni murakkab konstruktsiya yoki xar xil rangdagi qismlarni  olish uchun aloxida qismga bo’lib qirqiladi.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Qirqishda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xar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bir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qismnibg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o’lchovini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inobatga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olish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lozim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Malgun Gothic" panose="020B0503020000020004" pitchFamily="34" charset="-127"/>
              <a:cs typeface="Times New Roman" panose="02020603050405020304" pitchFamily="18" charset="0"/>
            </a:endParaRPr>
          </a:p>
        </p:txBody>
      </p:sp>
      <p:sp>
        <p:nvSpPr>
          <p:cNvPr id="5" name="7-конечная звезда 4"/>
          <p:cNvSpPr/>
          <p:nvPr/>
        </p:nvSpPr>
        <p:spPr bwMode="auto">
          <a:xfrm>
            <a:off x="385762" y="271850"/>
            <a:ext cx="957263" cy="1014412"/>
          </a:xfrm>
          <a:prstGeom prst="star7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4188" y="1956769"/>
            <a:ext cx="1359692" cy="215303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0624" y="5402669"/>
            <a:ext cx="3019425" cy="1138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9850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73" y="335076"/>
            <a:ext cx="7010253" cy="752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en-US" sz="3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32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Mazmunli</a:t>
            </a:r>
            <a:r>
              <a:rPr lang="en-US" sz="3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bezakli</a:t>
            </a:r>
            <a:r>
              <a:rPr lang="en-US" sz="3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applikatsiyalar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3936" y="948690"/>
            <a:ext cx="801997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1000"/>
              </a:spcAft>
            </a:pP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qirqish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yopishtirish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yoli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san’atning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xisoblanadi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shakldagi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faktura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materiallardan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panno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otkritkalar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aksessuarlar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modniy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ko’ylaklar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rasmlar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yaratiladi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buyumlarni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yaratishda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xolatlarda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material 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yopishtirib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asosiga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tikiladi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81" b="18344"/>
          <a:stretch/>
        </p:blipFill>
        <p:spPr>
          <a:xfrm>
            <a:off x="8896350" y="1985963"/>
            <a:ext cx="2919413" cy="20002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187" y="4248149"/>
            <a:ext cx="3233738" cy="204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473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4824" y="380891"/>
            <a:ext cx="9396414" cy="1882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Applikatsiyaning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Tematika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guruhga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Горизонтальный свиток 2"/>
          <p:cNvSpPr/>
          <p:nvPr/>
        </p:nvSpPr>
        <p:spPr bwMode="auto">
          <a:xfrm>
            <a:off x="614362" y="2500313"/>
            <a:ext cx="11215688" cy="1185862"/>
          </a:xfrm>
          <a:prstGeom prst="horizontalScroll">
            <a:avLst/>
          </a:prstGeom>
          <a:solidFill>
            <a:schemeClr val="bg1"/>
          </a:solidFill>
          <a:ln/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 indent="271463"/>
            <a:r>
              <a:rPr lang="en-US" sz="200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Predmetli</a:t>
            </a:r>
            <a:r>
              <a:rPr lang="en-US" sz="20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applikatsiya</a:t>
            </a:r>
            <a:r>
              <a:rPr lang="en-US" sz="20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Uncha</a:t>
            </a:r>
            <a:r>
              <a:rPr lang="en-US" sz="20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20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bo’lmagan</a:t>
            </a:r>
            <a:r>
              <a:rPr lang="en-US" sz="20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applikatsiya</a:t>
            </a:r>
            <a:r>
              <a:rPr lang="en-US" sz="20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0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qog’oz</a:t>
            </a:r>
            <a:r>
              <a:rPr lang="en-US" sz="20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mato</a:t>
            </a:r>
            <a:r>
              <a:rPr lang="en-US" sz="20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 smtClean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000" dirty="0" err="1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materiallardan</a:t>
            </a:r>
            <a:r>
              <a:rPr lang="en-US" sz="20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</a:t>
            </a:r>
            <a:r>
              <a:rPr lang="en-US" sz="20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qirqib</a:t>
            </a:r>
            <a:r>
              <a:rPr lang="en-US" sz="20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asosiga</a:t>
            </a:r>
            <a:r>
              <a:rPr lang="en-US" sz="20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yopishtiriladi</a:t>
            </a:r>
            <a:r>
              <a:rPr lang="en-US" sz="20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tasvir</a:t>
            </a:r>
            <a:r>
              <a:rPr lang="en-US" sz="20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barg</a:t>
            </a:r>
            <a:r>
              <a:rPr lang="en-US" sz="20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xayvon</a:t>
            </a:r>
            <a:r>
              <a:rPr lang="en-US" sz="20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uy</a:t>
            </a:r>
            <a:r>
              <a:rPr lang="en-US" sz="20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qushlar</a:t>
            </a:r>
            <a:r>
              <a:rPr lang="en-US" sz="20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x.k</a:t>
            </a:r>
            <a:r>
              <a:rPr lang="en-US" sz="20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lang="en-US" sz="20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 bwMode="auto">
          <a:xfrm>
            <a:off x="614362" y="3923030"/>
            <a:ext cx="11215687" cy="1185862"/>
          </a:xfrm>
          <a:prstGeom prst="horizontalScroll">
            <a:avLst/>
          </a:prstGeom>
          <a:solidFill>
            <a:schemeClr val="bg1"/>
          </a:solidFill>
          <a:ln/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 indent="269875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Suyjetli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applikatsiya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xarakatni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voqeani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tasvirlaydigan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detallarga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bo’linib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yopishtiriladi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Горизонтальный свиток 4"/>
          <p:cNvSpPr/>
          <p:nvPr/>
        </p:nvSpPr>
        <p:spPr bwMode="auto">
          <a:xfrm>
            <a:off x="614363" y="5345747"/>
            <a:ext cx="11215686" cy="1185862"/>
          </a:xfrm>
          <a:prstGeom prst="horizontalScroll">
            <a:avLst/>
          </a:prstGeom>
          <a:solidFill>
            <a:schemeClr val="bg1"/>
          </a:solidFill>
          <a:ln/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 indent="269875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Dekorativ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applikatsiya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bezakli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applikatsiya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ramkalar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albomlar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uy-ro’zg’or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buyumlari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bezatiladi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Koproq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naqshlar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ornamentdan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/>
          <a:stretch>
            <a:fillRect/>
          </a:stretch>
        </p:blipFill>
        <p:spPr>
          <a:xfrm>
            <a:off x="10223292" y="1183367"/>
            <a:ext cx="1381905" cy="1316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0357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9811" y="626557"/>
            <a:ext cx="979857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Bundan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tashqari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applikatsiya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turlari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quyidagicha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bo’linadi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: </a:t>
            </a:r>
            <a:endParaRPr lang="ru-RU" sz="2000" dirty="0" smtClean="0">
              <a:effectLst/>
              <a:latin typeface="Calibri" panose="020F0502020204030204" pitchFamily="34" charset="0"/>
              <a:ea typeface="Malgun Gothic" panose="020B0503020000020004" pitchFamily="34" charset="-127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Rangi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bilan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(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rangli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oq-qora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bir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xil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rangda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);</a:t>
            </a:r>
            <a:endParaRPr lang="ru-RU" sz="2000" dirty="0" smtClean="0">
              <a:effectLst/>
              <a:latin typeface="Calibri" panose="020F0502020204030204" pitchFamily="34" charset="0"/>
              <a:ea typeface="Malgun Gothic" panose="020B0503020000020004" pitchFamily="34" charset="-127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Xajmi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bilan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(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yassi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bortib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chiqqan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);</a:t>
            </a:r>
            <a:endParaRPr lang="ru-RU" sz="2000" dirty="0" smtClean="0">
              <a:effectLst/>
              <a:latin typeface="Calibri" panose="020F0502020204030204" pitchFamily="34" charset="0"/>
              <a:ea typeface="Malgun Gothic" panose="020B0503020000020004" pitchFamily="34" charset="-127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Materiali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bilan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(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qog’oz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mato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tabiiy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buyumlar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, tosh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va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x.k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.)</a:t>
            </a:r>
            <a:endParaRPr lang="ru-RU" sz="2000" dirty="0" smtClean="0">
              <a:effectLst/>
              <a:latin typeface="Calibri" panose="020F0502020204030204" pitchFamily="34" charset="0"/>
              <a:ea typeface="Malgun Gothic" panose="020B0503020000020004" pitchFamily="34" charset="-127"/>
              <a:cs typeface="Times New Roman" panose="02020603050405020304" pitchFamily="18" charset="0"/>
            </a:endParaRPr>
          </a:p>
          <a:p>
            <a:pPr marL="685800" algn="just">
              <a:lnSpc>
                <a:spcPct val="150000"/>
              </a:lnSpc>
              <a:spcAft>
                <a:spcPts val="1000"/>
              </a:spcAft>
            </a:pP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Tushunishga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oson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bo’lishi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uchun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bezakli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applikatsiyalarni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turlarini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misol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qilib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keltiramiz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Malgun Gothic" panose="020B0503020000020004" pitchFamily="34" charset="-127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6717" y="4791586"/>
            <a:ext cx="7246772" cy="18618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97239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22186" y="644010"/>
            <a:ext cx="40703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Xajmli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applikatsiya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19126" y="1664852"/>
            <a:ext cx="1105376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7188" algn="just">
              <a:lnSpc>
                <a:spcPct val="200000"/>
              </a:lnSpc>
              <a:spcAft>
                <a:spcPts val="100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qog’ozga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sxematik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xajmdagi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–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qog’ozdan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garmoshka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prujinka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xajmdagi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yopishtiriladi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plastik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applikatsiyadir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791" y="4888559"/>
            <a:ext cx="4014789" cy="17049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737" y="4888559"/>
            <a:ext cx="4924425" cy="1722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578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1962" y="599853"/>
            <a:ext cx="5581651" cy="61271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1463" algn="just">
              <a:lnSpc>
                <a:spcPct val="150000"/>
              </a:lnSpc>
              <a:spcAft>
                <a:spcPts val="100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tekkis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fantaziya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mexnat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Rangli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qog’ozni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g’ijimlab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xolatga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G’ijim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qog’ozni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predmet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kelganda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Yopishtirishda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buyumni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buklash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Bola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buymlar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yasashni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plasticheskaja-applikatsi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1974" y="2462847"/>
            <a:ext cx="4746626" cy="336645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3926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13691" y="872609"/>
            <a:ext cx="61557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Bolalar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barglardan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applikatsiya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00524" y="2013287"/>
            <a:ext cx="757237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applikatsiya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yaratishda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barglar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to’plash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Chiroyli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o’simliklarning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barglarini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yig’ib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barglarni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quritishda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kitob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orasida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quritish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yanada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tezroq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qurutish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dazmol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mumkin.Ya’ni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barglarni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qog’oz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gazetadan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foydalanib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dazmol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Barglardan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rasmni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yaratish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oldindan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yaxshi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o’ylab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So’ng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qog’ozga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tartib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joylashtirib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yopishtirish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559" y="2456168"/>
            <a:ext cx="3624263" cy="3638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527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1288" y="258246"/>
            <a:ext cx="520847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Matodan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tayyorlanadiga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bezakli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applikatsiya</a:t>
            </a: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33385" y="540781"/>
            <a:ext cx="5467351" cy="61271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applikatsiyani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matodan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paxtadan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matoni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kraxmalga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bo’ktirish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Matoni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kraxmallashtirishda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kartoshka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kraxmali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kleysterdan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sintetik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jelatin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suyuqligiga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bo’ktirish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maxsulotini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qirqib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yopishtiriladi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349197" y="1456253"/>
            <a:ext cx="12426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Kvilling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443662" y="2166074"/>
            <a:ext cx="5553073" cy="4457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Kvilling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applikatsiya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mexnat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qiziqarli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yaratishda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oddiy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tekis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qog’oz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qo’g’oz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tasmalardan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foydalaniladi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Qo’g’ozni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rasm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solinadi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Qo’g’ozga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tushirilgan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tasvirni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to’ldirishda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tasmali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qo’g’ozni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o’rab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yopishtirib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qunt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sabr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bajarish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443909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:\Users\Desktop\РАБОЧИЙ СТОЛ\расмлар\солнқшко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80834">
            <a:off x="1256346" y="2388870"/>
            <a:ext cx="3815715" cy="40719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Рисунок 3" descr="vidi-applikatsii-9(1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19629">
            <a:off x="6449631" y="2388870"/>
            <a:ext cx="3894456" cy="40719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" name="Рисунок 1" descr="vidi-applikatsii-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218" y="414686"/>
            <a:ext cx="4447541" cy="30172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69971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ко 1"/>
          <p:cNvSpPr/>
          <p:nvPr/>
        </p:nvSpPr>
        <p:spPr bwMode="auto">
          <a:xfrm>
            <a:off x="1657350" y="1171575"/>
            <a:ext cx="8486775" cy="3971925"/>
          </a:xfrm>
          <a:prstGeom prst="cloud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4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E`TIBORINGIZ UCHUN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44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RAHMAT!!!</a:t>
            </a:r>
            <a:endParaRPr kumimoji="0" lang="ru-RU" sz="4400" b="0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627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f3c653bafdcfa55f8efb8ee4015b8b9c9b492b6"/>
</p:tagLst>
</file>

<file path=ppt/theme/theme1.xml><?xml version="1.0" encoding="utf-8"?>
<a:theme xmlns:a="http://schemas.openxmlformats.org/drawingml/2006/main" name="Тема10">
  <a:themeElements>
    <a:clrScheme name="powerpoint-template-24 11">
      <a:dk1>
        <a:srgbClr val="4D4D4D"/>
      </a:dk1>
      <a:lt1>
        <a:srgbClr val="FFFFFF"/>
      </a:lt1>
      <a:dk2>
        <a:srgbClr val="4D4D4D"/>
      </a:dk2>
      <a:lt2>
        <a:srgbClr val="00629E"/>
      </a:lt2>
      <a:accent1>
        <a:srgbClr val="0077C0"/>
      </a:accent1>
      <a:accent2>
        <a:srgbClr val="0082D2"/>
      </a:accent2>
      <a:accent3>
        <a:srgbClr val="FFFFFF"/>
      </a:accent3>
      <a:accent4>
        <a:srgbClr val="404040"/>
      </a:accent4>
      <a:accent5>
        <a:srgbClr val="AABDDC"/>
      </a:accent5>
      <a:accent6>
        <a:srgbClr val="0075BE"/>
      </a:accent6>
      <a:hlink>
        <a:srgbClr val="008CE2"/>
      </a:hlink>
      <a:folHlink>
        <a:srgbClr val="DDDDDD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E84A25"/>
        </a:lt2>
        <a:accent1>
          <a:srgbClr val="ED6A24"/>
        </a:accent1>
        <a:accent2>
          <a:srgbClr val="F99E1C"/>
        </a:accent2>
        <a:accent3>
          <a:srgbClr val="FFFFFF"/>
        </a:accent3>
        <a:accent4>
          <a:srgbClr val="404040"/>
        </a:accent4>
        <a:accent5>
          <a:srgbClr val="F4B9AC"/>
        </a:accent5>
        <a:accent6>
          <a:srgbClr val="E28F18"/>
        </a:accent6>
        <a:hlink>
          <a:srgbClr val="F1B54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B92D14"/>
        </a:lt2>
        <a:accent1>
          <a:srgbClr val="D34E13"/>
        </a:accent1>
        <a:accent2>
          <a:srgbClr val="DC9009"/>
        </a:accent2>
        <a:accent3>
          <a:srgbClr val="FFFFFF"/>
        </a:accent3>
        <a:accent4>
          <a:srgbClr val="404040"/>
        </a:accent4>
        <a:accent5>
          <a:srgbClr val="E6B2AA"/>
        </a:accent5>
        <a:accent6>
          <a:srgbClr val="C78207"/>
        </a:accent6>
        <a:hlink>
          <a:srgbClr val="EEC63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AE6310"/>
        </a:lt2>
        <a:accent1>
          <a:srgbClr val="E79613"/>
        </a:accent1>
        <a:accent2>
          <a:srgbClr val="E1720D"/>
        </a:accent2>
        <a:accent3>
          <a:srgbClr val="FFFFFF"/>
        </a:accent3>
        <a:accent4>
          <a:srgbClr val="404040"/>
        </a:accent4>
        <a:accent5>
          <a:srgbClr val="F1C9AA"/>
        </a:accent5>
        <a:accent6>
          <a:srgbClr val="CC670B"/>
        </a:accent6>
        <a:hlink>
          <a:srgbClr val="C6470A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C75F06"/>
        </a:lt2>
        <a:accent1>
          <a:srgbClr val="E07D06"/>
        </a:accent1>
        <a:accent2>
          <a:srgbClr val="F2A016"/>
        </a:accent2>
        <a:accent3>
          <a:srgbClr val="FFFFFF"/>
        </a:accent3>
        <a:accent4>
          <a:srgbClr val="404040"/>
        </a:accent4>
        <a:accent5>
          <a:srgbClr val="EDBFAA"/>
        </a:accent5>
        <a:accent6>
          <a:srgbClr val="DB9113"/>
        </a:accent6>
        <a:hlink>
          <a:srgbClr val="F7C91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CD5B12"/>
        </a:lt2>
        <a:accent1>
          <a:srgbClr val="E6721D"/>
        </a:accent1>
        <a:accent2>
          <a:srgbClr val="F09125"/>
        </a:accent2>
        <a:accent3>
          <a:srgbClr val="FFFFFF"/>
        </a:accent3>
        <a:accent4>
          <a:srgbClr val="404040"/>
        </a:accent4>
        <a:accent5>
          <a:srgbClr val="F0BCAB"/>
        </a:accent5>
        <a:accent6>
          <a:srgbClr val="D98320"/>
        </a:accent6>
        <a:hlink>
          <a:srgbClr val="F0973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BB5206"/>
        </a:lt2>
        <a:accent1>
          <a:srgbClr val="622C0A"/>
        </a:accent1>
        <a:accent2>
          <a:srgbClr val="E58218"/>
        </a:accent2>
        <a:accent3>
          <a:srgbClr val="FFFFFF"/>
        </a:accent3>
        <a:accent4>
          <a:srgbClr val="404040"/>
        </a:accent4>
        <a:accent5>
          <a:srgbClr val="B7ACAA"/>
        </a:accent5>
        <a:accent6>
          <a:srgbClr val="CF7515"/>
        </a:accent6>
        <a:hlink>
          <a:srgbClr val="8B350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6C362C"/>
        </a:lt2>
        <a:accent1>
          <a:srgbClr val="CA7920"/>
        </a:accent1>
        <a:accent2>
          <a:srgbClr val="E4980F"/>
        </a:accent2>
        <a:accent3>
          <a:srgbClr val="FFFFFF"/>
        </a:accent3>
        <a:accent4>
          <a:srgbClr val="404040"/>
        </a:accent4>
        <a:accent5>
          <a:srgbClr val="E1BEAB"/>
        </a:accent5>
        <a:accent6>
          <a:srgbClr val="CF890C"/>
        </a:accent6>
        <a:hlink>
          <a:srgbClr val="F1AD0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C28E32"/>
        </a:lt2>
        <a:accent1>
          <a:srgbClr val="D89306"/>
        </a:accent1>
        <a:accent2>
          <a:srgbClr val="E19E06"/>
        </a:accent2>
        <a:accent3>
          <a:srgbClr val="FFFFFF"/>
        </a:accent3>
        <a:accent4>
          <a:srgbClr val="404040"/>
        </a:accent4>
        <a:accent5>
          <a:srgbClr val="E9C8AA"/>
        </a:accent5>
        <a:accent6>
          <a:srgbClr val="CC8F05"/>
        </a:accent6>
        <a:hlink>
          <a:srgbClr val="EFB20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00629E"/>
        </a:lt2>
        <a:accent1>
          <a:srgbClr val="0077C0"/>
        </a:accent1>
        <a:accent2>
          <a:srgbClr val="E4980F"/>
        </a:accent2>
        <a:accent3>
          <a:srgbClr val="FFFFFF"/>
        </a:accent3>
        <a:accent4>
          <a:srgbClr val="404040"/>
        </a:accent4>
        <a:accent5>
          <a:srgbClr val="AABDDC"/>
        </a:accent5>
        <a:accent6>
          <a:srgbClr val="CF890C"/>
        </a:accent6>
        <a:hlink>
          <a:srgbClr val="F1AD0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00629E"/>
        </a:lt2>
        <a:accent1>
          <a:srgbClr val="0077C0"/>
        </a:accent1>
        <a:accent2>
          <a:srgbClr val="0082D2"/>
        </a:accent2>
        <a:accent3>
          <a:srgbClr val="FFFFFF"/>
        </a:accent3>
        <a:accent4>
          <a:srgbClr val="404040"/>
        </a:accent4>
        <a:accent5>
          <a:srgbClr val="AABDDC"/>
        </a:accent5>
        <a:accent6>
          <a:srgbClr val="0075BE"/>
        </a:accent6>
        <a:hlink>
          <a:srgbClr val="008CE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10" id="{2B9A33E9-6BA9-493C-A30A-C010017559DC}" vid="{6F835975-57A3-4A82-BE71-3A6A97CDBC52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Тема10</Template>
  <TotalTime>353</TotalTime>
  <Words>1292</Words>
  <Application>Microsoft Office PowerPoint</Application>
  <PresentationFormat>Широкоэкранный</PresentationFormat>
  <Paragraphs>64</Paragraphs>
  <Slides>23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Malgun Gothic</vt:lpstr>
      <vt:lpstr>Arial</vt:lpstr>
      <vt:lpstr>Calibri</vt:lpstr>
      <vt:lpstr>Microsoft Sans Serif</vt:lpstr>
      <vt:lpstr>Times New Roman</vt:lpstr>
      <vt:lpstr>Тема10</vt:lpstr>
      <vt:lpstr>APLIKATSIYA XAQIDA UMUMIY TUSHUNCHA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APLIKATSIYA XAQIDA UMUMIY TUSHUNCHA</dc:title>
  <dc:creator>Ulug'bek</dc:creator>
  <cp:lastModifiedBy>Ulug'bek</cp:lastModifiedBy>
  <cp:revision>26</cp:revision>
  <dcterms:created xsi:type="dcterms:W3CDTF">2019-05-24T12:10:43Z</dcterms:created>
  <dcterms:modified xsi:type="dcterms:W3CDTF">2019-05-26T05:57:41Z</dcterms:modified>
</cp:coreProperties>
</file>