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12192000" cy="6858000"/>
  <p:notesSz cx="6858000" cy="9144000"/>
  <p:custDataLst>
    <p:tags r:id="rId31"/>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7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9E9680-F63F-47E8-A6C6-0985C7A24CAA}" type="datetimeFigureOut">
              <a:rPr lang="ru-RU" smtClean="0"/>
              <a:t>26.05.2019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A3A25-F9B2-437D-A3AC-F9303D0CDE0D}" type="slidenum">
              <a:rPr lang="ru-RU" smtClean="0"/>
              <a:t>‹#›</a:t>
            </a:fld>
            <a:endParaRPr lang="ru-RU"/>
          </a:p>
        </p:txBody>
      </p:sp>
    </p:spTree>
    <p:extLst>
      <p:ext uri="{BB962C8B-B14F-4D97-AF65-F5344CB8AC3E}">
        <p14:creationId xmlns:p14="http://schemas.microsoft.com/office/powerpoint/2010/main" val="32793363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B0CA3A25-F9B2-437D-A3AC-F9303D0CDE0D}" type="slidenum">
              <a:rPr lang="ru-RU" smtClean="0"/>
              <a:t>18</a:t>
            </a:fld>
            <a:endParaRPr lang="ru-RU"/>
          </a:p>
        </p:txBody>
      </p:sp>
    </p:spTree>
    <p:extLst>
      <p:ext uri="{BB962C8B-B14F-4D97-AF65-F5344CB8AC3E}">
        <p14:creationId xmlns:p14="http://schemas.microsoft.com/office/powerpoint/2010/main" val="12129486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B0CA3A25-F9B2-437D-A3AC-F9303D0CDE0D}" type="slidenum">
              <a:rPr lang="ru-RU" smtClean="0"/>
              <a:t>19</a:t>
            </a:fld>
            <a:endParaRPr lang="ru-RU"/>
          </a:p>
        </p:txBody>
      </p:sp>
    </p:spTree>
    <p:extLst>
      <p:ext uri="{BB962C8B-B14F-4D97-AF65-F5344CB8AC3E}">
        <p14:creationId xmlns:p14="http://schemas.microsoft.com/office/powerpoint/2010/main" val="28374011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2130426"/>
            <a:ext cx="10363200" cy="1470025"/>
          </a:xfrm>
          <a:prstGeom prst="rect">
            <a:avLst/>
          </a:prstGeo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a:xfrm>
            <a:off x="609600" y="6356351"/>
            <a:ext cx="2844800" cy="365125"/>
          </a:xfrm>
          <a:prstGeom prst="rect">
            <a:avLst/>
          </a:prstGeom>
        </p:spPr>
        <p:txBody>
          <a:bodyPr/>
          <a:lstStyle>
            <a:lvl1pPr>
              <a:defRPr/>
            </a:lvl1pPr>
          </a:lstStyle>
          <a:p>
            <a:fld id="{817B1D58-C42D-4DC8-8EBD-8109880A1498}" type="datetimeFigureOut">
              <a:rPr lang="ru-RU" smtClean="0"/>
              <a:t>26.05.2019</a:t>
            </a:fld>
            <a:endParaRPr lang="ru-RU"/>
          </a:p>
        </p:txBody>
      </p:sp>
      <p:sp>
        <p:nvSpPr>
          <p:cNvPr id="5"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6"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7E995F98-FDEE-47E6-BDED-277E7CAE87BD}" type="slidenum">
              <a:rPr lang="ru-RU" smtClean="0"/>
              <a:t>‹#›</a:t>
            </a:fld>
            <a:endParaRPr lang="ru-RU"/>
          </a:p>
        </p:txBody>
      </p:sp>
    </p:spTree>
    <p:extLst>
      <p:ext uri="{BB962C8B-B14F-4D97-AF65-F5344CB8AC3E}">
        <p14:creationId xmlns:p14="http://schemas.microsoft.com/office/powerpoint/2010/main" val="5597777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a:lstStyle/>
          <a:p>
            <a:r>
              <a:rPr lang="ru-RU" smtClean="0"/>
              <a:t>Образец заголовка</a:t>
            </a:r>
            <a:endParaRPr lang="ru-RU"/>
          </a:p>
        </p:txBody>
      </p:sp>
      <p:sp>
        <p:nvSpPr>
          <p:cNvPr id="3" name="Содержимое 2"/>
          <p:cNvSpPr>
            <a:spLocks noGrp="1"/>
          </p:cNvSpPr>
          <p:nvPr>
            <p:ph idx="1"/>
          </p:nvPr>
        </p:nvSpPr>
        <p:spPr>
          <a:xfrm>
            <a:off x="609600" y="1600201"/>
            <a:ext cx="10972800" cy="4525963"/>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609600" y="6356351"/>
            <a:ext cx="2844800" cy="365125"/>
          </a:xfrm>
          <a:prstGeom prst="rect">
            <a:avLst/>
          </a:prstGeom>
        </p:spPr>
        <p:txBody>
          <a:bodyPr/>
          <a:lstStyle>
            <a:lvl1pPr>
              <a:defRPr/>
            </a:lvl1pPr>
          </a:lstStyle>
          <a:p>
            <a:fld id="{817B1D58-C42D-4DC8-8EBD-8109880A1498}" type="datetimeFigureOut">
              <a:rPr lang="ru-RU" smtClean="0"/>
              <a:t>26.05.2019</a:t>
            </a:fld>
            <a:endParaRPr lang="ru-RU"/>
          </a:p>
        </p:txBody>
      </p:sp>
      <p:sp>
        <p:nvSpPr>
          <p:cNvPr id="5"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6"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7E995F98-FDEE-47E6-BDED-277E7CAE87BD}" type="slidenum">
              <a:rPr lang="ru-RU" smtClean="0"/>
              <a:t>‹#›</a:t>
            </a:fld>
            <a:endParaRPr lang="ru-RU"/>
          </a:p>
        </p:txBody>
      </p:sp>
    </p:spTree>
    <p:extLst>
      <p:ext uri="{BB962C8B-B14F-4D97-AF65-F5344CB8AC3E}">
        <p14:creationId xmlns:p14="http://schemas.microsoft.com/office/powerpoint/2010/main" val="423623364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a:xfrm>
            <a:off x="609600" y="6356351"/>
            <a:ext cx="2844800" cy="365125"/>
          </a:xfrm>
          <a:prstGeom prst="rect">
            <a:avLst/>
          </a:prstGeom>
        </p:spPr>
        <p:txBody>
          <a:bodyPr/>
          <a:lstStyle>
            <a:lvl1pPr>
              <a:defRPr/>
            </a:lvl1pPr>
          </a:lstStyle>
          <a:p>
            <a:fld id="{817B1D58-C42D-4DC8-8EBD-8109880A1498}" type="datetimeFigureOut">
              <a:rPr lang="ru-RU" smtClean="0"/>
              <a:t>26.05.2019</a:t>
            </a:fld>
            <a:endParaRPr lang="ru-RU"/>
          </a:p>
        </p:txBody>
      </p:sp>
      <p:sp>
        <p:nvSpPr>
          <p:cNvPr id="5"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6"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7E995F98-FDEE-47E6-BDED-277E7CAE87BD}" type="slidenum">
              <a:rPr lang="ru-RU" smtClean="0"/>
              <a:t>‹#›</a:t>
            </a:fld>
            <a:endParaRPr lang="ru-RU"/>
          </a:p>
        </p:txBody>
      </p:sp>
    </p:spTree>
    <p:extLst>
      <p:ext uri="{BB962C8B-B14F-4D97-AF65-F5344CB8AC3E}">
        <p14:creationId xmlns:p14="http://schemas.microsoft.com/office/powerpoint/2010/main" val="1723803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a:lstStyle/>
          <a:p>
            <a:r>
              <a:rPr lang="ru-RU" smtClean="0"/>
              <a:t>Образец заголовка</a:t>
            </a:r>
            <a:endParaRPr lang="ru-RU"/>
          </a:p>
        </p:txBody>
      </p:sp>
      <p:sp>
        <p:nvSpPr>
          <p:cNvPr id="3" name="Содержимое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a:xfrm>
            <a:off x="609600" y="6356351"/>
            <a:ext cx="2844800" cy="365125"/>
          </a:xfrm>
          <a:prstGeom prst="rect">
            <a:avLst/>
          </a:prstGeom>
        </p:spPr>
        <p:txBody>
          <a:bodyPr/>
          <a:lstStyle>
            <a:lvl1pPr>
              <a:defRPr/>
            </a:lvl1pPr>
          </a:lstStyle>
          <a:p>
            <a:fld id="{817B1D58-C42D-4DC8-8EBD-8109880A1498}" type="datetimeFigureOut">
              <a:rPr lang="ru-RU" smtClean="0"/>
              <a:t>26.05.2019</a:t>
            </a:fld>
            <a:endParaRPr lang="ru-RU"/>
          </a:p>
        </p:txBody>
      </p:sp>
      <p:sp>
        <p:nvSpPr>
          <p:cNvPr id="6"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7"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7E995F98-FDEE-47E6-BDED-277E7CAE87BD}" type="slidenum">
              <a:rPr lang="ru-RU" smtClean="0"/>
              <a:t>‹#›</a:t>
            </a:fld>
            <a:endParaRPr lang="ru-RU"/>
          </a:p>
        </p:txBody>
      </p:sp>
    </p:spTree>
    <p:extLst>
      <p:ext uri="{BB962C8B-B14F-4D97-AF65-F5344CB8AC3E}">
        <p14:creationId xmlns:p14="http://schemas.microsoft.com/office/powerpoint/2010/main" val="7174746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a:xfrm>
            <a:off x="609600" y="6356351"/>
            <a:ext cx="2844800" cy="365125"/>
          </a:xfrm>
          <a:prstGeom prst="rect">
            <a:avLst/>
          </a:prstGeom>
        </p:spPr>
        <p:txBody>
          <a:bodyPr/>
          <a:lstStyle>
            <a:lvl1pPr>
              <a:defRPr/>
            </a:lvl1pPr>
          </a:lstStyle>
          <a:p>
            <a:fld id="{817B1D58-C42D-4DC8-8EBD-8109880A1498}" type="datetimeFigureOut">
              <a:rPr lang="ru-RU" smtClean="0"/>
              <a:t>26.05.2019</a:t>
            </a:fld>
            <a:endParaRPr lang="ru-RU"/>
          </a:p>
        </p:txBody>
      </p:sp>
      <p:sp>
        <p:nvSpPr>
          <p:cNvPr id="8"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9"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7E995F98-FDEE-47E6-BDED-277E7CAE87BD}" type="slidenum">
              <a:rPr lang="ru-RU" smtClean="0"/>
              <a:t>‹#›</a:t>
            </a:fld>
            <a:endParaRPr lang="ru-RU"/>
          </a:p>
        </p:txBody>
      </p:sp>
    </p:spTree>
    <p:extLst>
      <p:ext uri="{BB962C8B-B14F-4D97-AF65-F5344CB8AC3E}">
        <p14:creationId xmlns:p14="http://schemas.microsoft.com/office/powerpoint/2010/main" val="31696651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a:lstStyle/>
          <a:p>
            <a:r>
              <a:rPr lang="ru-RU" smtClean="0"/>
              <a:t>Образец заголовка</a:t>
            </a:r>
            <a:endParaRPr lang="ru-RU"/>
          </a:p>
        </p:txBody>
      </p:sp>
      <p:sp>
        <p:nvSpPr>
          <p:cNvPr id="3" name="Дата 3"/>
          <p:cNvSpPr>
            <a:spLocks noGrp="1"/>
          </p:cNvSpPr>
          <p:nvPr>
            <p:ph type="dt" sz="half" idx="10"/>
          </p:nvPr>
        </p:nvSpPr>
        <p:spPr>
          <a:xfrm>
            <a:off x="609600" y="6356351"/>
            <a:ext cx="2844800" cy="365125"/>
          </a:xfrm>
          <a:prstGeom prst="rect">
            <a:avLst/>
          </a:prstGeom>
        </p:spPr>
        <p:txBody>
          <a:bodyPr/>
          <a:lstStyle>
            <a:lvl1pPr>
              <a:defRPr/>
            </a:lvl1pPr>
          </a:lstStyle>
          <a:p>
            <a:fld id="{817B1D58-C42D-4DC8-8EBD-8109880A1498}" type="datetimeFigureOut">
              <a:rPr lang="ru-RU" smtClean="0"/>
              <a:t>26.05.2019</a:t>
            </a:fld>
            <a:endParaRPr lang="ru-RU"/>
          </a:p>
        </p:txBody>
      </p:sp>
      <p:sp>
        <p:nvSpPr>
          <p:cNvPr id="4"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5"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7E995F98-FDEE-47E6-BDED-277E7CAE87BD}" type="slidenum">
              <a:rPr lang="ru-RU" smtClean="0"/>
              <a:t>‹#›</a:t>
            </a:fld>
            <a:endParaRPr lang="ru-RU"/>
          </a:p>
        </p:txBody>
      </p:sp>
    </p:spTree>
    <p:extLst>
      <p:ext uri="{BB962C8B-B14F-4D97-AF65-F5344CB8AC3E}">
        <p14:creationId xmlns:p14="http://schemas.microsoft.com/office/powerpoint/2010/main" val="3450081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a:xfrm>
            <a:off x="609600" y="6356351"/>
            <a:ext cx="2844800" cy="365125"/>
          </a:xfrm>
          <a:prstGeom prst="rect">
            <a:avLst/>
          </a:prstGeom>
        </p:spPr>
        <p:txBody>
          <a:bodyPr/>
          <a:lstStyle>
            <a:lvl1pPr>
              <a:defRPr/>
            </a:lvl1pPr>
          </a:lstStyle>
          <a:p>
            <a:fld id="{817B1D58-C42D-4DC8-8EBD-8109880A1498}" type="datetimeFigureOut">
              <a:rPr lang="ru-RU" smtClean="0"/>
              <a:t>26.05.2019</a:t>
            </a:fld>
            <a:endParaRPr lang="ru-RU"/>
          </a:p>
        </p:txBody>
      </p:sp>
      <p:sp>
        <p:nvSpPr>
          <p:cNvPr id="3"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4"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7E995F98-FDEE-47E6-BDED-277E7CAE87BD}" type="slidenum">
              <a:rPr lang="ru-RU" smtClean="0"/>
              <a:t>‹#›</a:t>
            </a:fld>
            <a:endParaRPr lang="ru-RU"/>
          </a:p>
        </p:txBody>
      </p:sp>
    </p:spTree>
    <p:extLst>
      <p:ext uri="{BB962C8B-B14F-4D97-AF65-F5344CB8AC3E}">
        <p14:creationId xmlns:p14="http://schemas.microsoft.com/office/powerpoint/2010/main" val="13393256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1" y="273050"/>
            <a:ext cx="4011084" cy="1162050"/>
          </a:xfrm>
          <a:prstGeom prst="rect">
            <a:avLst/>
          </a:prstGeo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a:xfrm>
            <a:off x="609600" y="6356351"/>
            <a:ext cx="2844800" cy="365125"/>
          </a:xfrm>
          <a:prstGeom prst="rect">
            <a:avLst/>
          </a:prstGeom>
        </p:spPr>
        <p:txBody>
          <a:bodyPr/>
          <a:lstStyle>
            <a:lvl1pPr>
              <a:defRPr/>
            </a:lvl1pPr>
          </a:lstStyle>
          <a:p>
            <a:fld id="{817B1D58-C42D-4DC8-8EBD-8109880A1498}" type="datetimeFigureOut">
              <a:rPr lang="ru-RU" smtClean="0"/>
              <a:t>26.05.2019</a:t>
            </a:fld>
            <a:endParaRPr lang="ru-RU"/>
          </a:p>
        </p:txBody>
      </p:sp>
      <p:sp>
        <p:nvSpPr>
          <p:cNvPr id="6"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7"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7E995F98-FDEE-47E6-BDED-277E7CAE87BD}" type="slidenum">
              <a:rPr lang="ru-RU" smtClean="0"/>
              <a:t>‹#›</a:t>
            </a:fld>
            <a:endParaRPr lang="ru-RU"/>
          </a:p>
        </p:txBody>
      </p:sp>
    </p:spTree>
    <p:extLst>
      <p:ext uri="{BB962C8B-B14F-4D97-AF65-F5344CB8AC3E}">
        <p14:creationId xmlns:p14="http://schemas.microsoft.com/office/powerpoint/2010/main" val="15983969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717" y="4800600"/>
            <a:ext cx="7315200" cy="566738"/>
          </a:xfrm>
          <a:prstGeom prst="rect">
            <a:avLst/>
          </a:prstGeo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2389717" y="612775"/>
            <a:ext cx="7315200" cy="41148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smtClean="0"/>
          </a:p>
        </p:txBody>
      </p:sp>
      <p:sp>
        <p:nvSpPr>
          <p:cNvPr id="4" name="Текст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a:xfrm>
            <a:off x="609600" y="6356351"/>
            <a:ext cx="2844800" cy="365125"/>
          </a:xfrm>
          <a:prstGeom prst="rect">
            <a:avLst/>
          </a:prstGeom>
        </p:spPr>
        <p:txBody>
          <a:bodyPr/>
          <a:lstStyle>
            <a:lvl1pPr>
              <a:defRPr/>
            </a:lvl1pPr>
          </a:lstStyle>
          <a:p>
            <a:fld id="{817B1D58-C42D-4DC8-8EBD-8109880A1498}" type="datetimeFigureOut">
              <a:rPr lang="ru-RU" smtClean="0"/>
              <a:t>26.05.2019</a:t>
            </a:fld>
            <a:endParaRPr lang="ru-RU"/>
          </a:p>
        </p:txBody>
      </p:sp>
      <p:sp>
        <p:nvSpPr>
          <p:cNvPr id="6"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7"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7E995F98-FDEE-47E6-BDED-277E7CAE87BD}" type="slidenum">
              <a:rPr lang="ru-RU" smtClean="0"/>
              <a:t>‹#›</a:t>
            </a:fld>
            <a:endParaRPr lang="ru-RU"/>
          </a:p>
        </p:txBody>
      </p:sp>
    </p:spTree>
    <p:extLst>
      <p:ext uri="{BB962C8B-B14F-4D97-AF65-F5344CB8AC3E}">
        <p14:creationId xmlns:p14="http://schemas.microsoft.com/office/powerpoint/2010/main" val="14859780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09600" y="1600201"/>
            <a:ext cx="10972800" cy="4525963"/>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609600" y="6356351"/>
            <a:ext cx="2844800" cy="365125"/>
          </a:xfrm>
          <a:prstGeom prst="rect">
            <a:avLst/>
          </a:prstGeom>
        </p:spPr>
        <p:txBody>
          <a:bodyPr/>
          <a:lstStyle>
            <a:lvl1pPr>
              <a:defRPr/>
            </a:lvl1pPr>
          </a:lstStyle>
          <a:p>
            <a:fld id="{817B1D58-C42D-4DC8-8EBD-8109880A1498}" type="datetimeFigureOut">
              <a:rPr lang="ru-RU" smtClean="0"/>
              <a:t>26.05.2019</a:t>
            </a:fld>
            <a:endParaRPr lang="ru-RU"/>
          </a:p>
        </p:txBody>
      </p:sp>
      <p:sp>
        <p:nvSpPr>
          <p:cNvPr id="5"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6"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7E995F98-FDEE-47E6-BDED-277E7CAE87BD}" type="slidenum">
              <a:rPr lang="ru-RU" smtClean="0"/>
              <a:t>‹#›</a:t>
            </a:fld>
            <a:endParaRPr lang="ru-RU"/>
          </a:p>
        </p:txBody>
      </p:sp>
    </p:spTree>
    <p:extLst>
      <p:ext uri="{BB962C8B-B14F-4D97-AF65-F5344CB8AC3E}">
        <p14:creationId xmlns:p14="http://schemas.microsoft.com/office/powerpoint/2010/main" val="2367729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74639"/>
            <a:ext cx="2743200" cy="5851525"/>
          </a:xfrm>
          <a:prstGeom prst="rect">
            <a:avLst/>
          </a:prstGeo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09600" y="274639"/>
            <a:ext cx="8026400" cy="5851525"/>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609600" y="6356351"/>
            <a:ext cx="2844800" cy="365125"/>
          </a:xfrm>
          <a:prstGeom prst="rect">
            <a:avLst/>
          </a:prstGeom>
        </p:spPr>
        <p:txBody>
          <a:bodyPr/>
          <a:lstStyle>
            <a:lvl1pPr>
              <a:defRPr/>
            </a:lvl1pPr>
          </a:lstStyle>
          <a:p>
            <a:fld id="{817B1D58-C42D-4DC8-8EBD-8109880A1498}" type="datetimeFigureOut">
              <a:rPr lang="ru-RU" smtClean="0"/>
              <a:t>26.05.2019</a:t>
            </a:fld>
            <a:endParaRPr lang="ru-RU"/>
          </a:p>
        </p:txBody>
      </p:sp>
      <p:sp>
        <p:nvSpPr>
          <p:cNvPr id="5"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6"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7E995F98-FDEE-47E6-BDED-277E7CAE87BD}" type="slidenum">
              <a:rPr lang="ru-RU" smtClean="0"/>
              <a:t>‹#›</a:t>
            </a:fld>
            <a:endParaRPr lang="ru-RU"/>
          </a:p>
        </p:txBody>
      </p:sp>
    </p:spTree>
    <p:extLst>
      <p:ext uri="{BB962C8B-B14F-4D97-AF65-F5344CB8AC3E}">
        <p14:creationId xmlns:p14="http://schemas.microsoft.com/office/powerpoint/2010/main" val="3095880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70286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28688" y="2244726"/>
            <a:ext cx="8120062" cy="1470025"/>
          </a:xfrm>
        </p:spPr>
        <p:txBody>
          <a:bodyPr anchor="ctr"/>
          <a:lstStyle/>
          <a:p>
            <a:r>
              <a:rPr lang="en-US" b="1" dirty="0" err="1">
                <a:latin typeface="Adobe Caslon Pro Bold" panose="0205070206050A020403" pitchFamily="18" charset="0"/>
              </a:rPr>
              <a:t>Kashtachilik</a:t>
            </a:r>
            <a:r>
              <a:rPr lang="en-US" b="1" dirty="0">
                <a:latin typeface="Adobe Caslon Pro Bold" panose="0205070206050A020403" pitchFamily="18" charset="0"/>
              </a:rPr>
              <a:t> </a:t>
            </a:r>
            <a:r>
              <a:rPr lang="en-US" b="1" dirty="0" err="1">
                <a:latin typeface="Adobe Caslon Pro Bold" panose="0205070206050A020403" pitchFamily="18" charset="0"/>
              </a:rPr>
              <a:t>tarixi</a:t>
            </a:r>
            <a:r>
              <a:rPr lang="en-US" b="1" dirty="0">
                <a:latin typeface="Adobe Caslon Pro Bold" panose="0205070206050A020403" pitchFamily="18" charset="0"/>
              </a:rPr>
              <a:t> </a:t>
            </a:r>
            <a:r>
              <a:rPr lang="en-US" b="1" dirty="0" err="1">
                <a:latin typeface="Adobe Caslon Pro Bold" panose="0205070206050A020403" pitchFamily="18" charset="0"/>
              </a:rPr>
              <a:t>va</a:t>
            </a:r>
            <a:r>
              <a:rPr lang="en-US" b="1" dirty="0">
                <a:latin typeface="Adobe Caslon Pro Bold" panose="0205070206050A020403" pitchFamily="18" charset="0"/>
              </a:rPr>
              <a:t> </a:t>
            </a:r>
            <a:r>
              <a:rPr lang="en-US" b="1" dirty="0" err="1">
                <a:latin typeface="Adobe Caslon Pro Bold" panose="0205070206050A020403" pitchFamily="18" charset="0"/>
              </a:rPr>
              <a:t>tayyorlash</a:t>
            </a:r>
            <a:r>
              <a:rPr lang="en-US" b="1" dirty="0">
                <a:latin typeface="Adobe Caslon Pro Bold" panose="0205070206050A020403" pitchFamily="18" charset="0"/>
              </a:rPr>
              <a:t> </a:t>
            </a:r>
            <a:r>
              <a:rPr lang="en-US" b="1" dirty="0" err="1" smtClean="0">
                <a:latin typeface="Adobe Caslon Pro Bold" panose="0205070206050A020403" pitchFamily="18" charset="0"/>
              </a:rPr>
              <a:t>texnologiyasi</a:t>
            </a:r>
            <a:endParaRPr lang="ru-RU" dirty="0"/>
          </a:p>
        </p:txBody>
      </p:sp>
    </p:spTree>
    <p:extLst>
      <p:ext uri="{BB962C8B-B14F-4D97-AF65-F5344CB8AC3E}">
        <p14:creationId xmlns:p14="http://schemas.microsoft.com/office/powerpoint/2010/main" val="14626863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370170" y="772596"/>
            <a:ext cx="1023037" cy="523220"/>
          </a:xfrm>
          <a:prstGeom prst="rect">
            <a:avLst/>
          </a:prstGeom>
        </p:spPr>
        <p:txBody>
          <a:bodyPr wrap="none">
            <a:spAutoFit/>
          </a:bodyPr>
          <a:lstStyle/>
          <a:p>
            <a:pPr algn="ctr"/>
            <a:r>
              <a:rPr lang="en-US" sz="2800" b="1" dirty="0" err="1" smtClean="0">
                <a:effectLst/>
                <a:latin typeface="Times New Roman" panose="02020603050405020304" pitchFamily="18" charset="0"/>
                <a:ea typeface="Calibri" panose="020F0502020204030204" pitchFamily="34" charset="0"/>
              </a:rPr>
              <a:t>Reja</a:t>
            </a:r>
            <a:r>
              <a:rPr lang="en-US" sz="2800" b="1" dirty="0" smtClean="0">
                <a:effectLst/>
                <a:latin typeface="Times New Roman" panose="02020603050405020304" pitchFamily="18" charset="0"/>
                <a:ea typeface="Calibri" panose="020F0502020204030204" pitchFamily="34" charset="0"/>
              </a:rPr>
              <a:t>:</a:t>
            </a:r>
            <a:endParaRPr lang="ru-RU" sz="2800" dirty="0"/>
          </a:p>
        </p:txBody>
      </p:sp>
      <p:sp>
        <p:nvSpPr>
          <p:cNvPr id="5" name="Двойная волна 4"/>
          <p:cNvSpPr/>
          <p:nvPr/>
        </p:nvSpPr>
        <p:spPr>
          <a:xfrm>
            <a:off x="1271588" y="1671637"/>
            <a:ext cx="7586662" cy="1400175"/>
          </a:xfrm>
          <a:prstGeom prst="doubleWave">
            <a:avLst/>
          </a:prstGeom>
        </p:spPr>
        <p:style>
          <a:lnRef idx="3">
            <a:schemeClr val="lt1"/>
          </a:lnRef>
          <a:fillRef idx="1">
            <a:schemeClr val="accent2"/>
          </a:fillRef>
          <a:effectRef idx="1">
            <a:schemeClr val="accent2"/>
          </a:effectRef>
          <a:fontRef idx="minor">
            <a:schemeClr val="lt1"/>
          </a:fontRef>
        </p:style>
        <p:txBody>
          <a:bodyPr rtlCol="0" anchor="ctr"/>
          <a:lstStyle/>
          <a:p>
            <a:pPr indent="271463"/>
            <a:r>
              <a:rPr lang="nn-NO" sz="3200" dirty="0">
                <a:latin typeface="Adobe Caslon Pro Bold" panose="0205070206050A020403" pitchFamily="18" charset="0"/>
              </a:rPr>
              <a:t>1.Kashta </a:t>
            </a:r>
            <a:r>
              <a:rPr lang="nn-NO" sz="3200" dirty="0" smtClean="0">
                <a:latin typeface="Adobe Caslon Pro Bold" panose="0205070206050A020403" pitchFamily="18" charset="0"/>
              </a:rPr>
              <a:t>turlari</a:t>
            </a:r>
            <a:endParaRPr lang="ru-RU" sz="3200" dirty="0"/>
          </a:p>
        </p:txBody>
      </p:sp>
      <p:sp>
        <p:nvSpPr>
          <p:cNvPr id="6" name="Двойная волна 5"/>
          <p:cNvSpPr/>
          <p:nvPr/>
        </p:nvSpPr>
        <p:spPr>
          <a:xfrm>
            <a:off x="2295525" y="3447633"/>
            <a:ext cx="7586662" cy="1400175"/>
          </a:xfrm>
          <a:prstGeom prst="double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71463"/>
            <a:r>
              <a:rPr lang="nn-NO" sz="3200" dirty="0">
                <a:latin typeface="Adobe Caslon Pro Bold" panose="0205070206050A020403" pitchFamily="18" charset="0"/>
              </a:rPr>
              <a:t>2.Bezakli va mazmunli </a:t>
            </a:r>
            <a:r>
              <a:rPr lang="nn-NO" sz="3200" dirty="0" smtClean="0">
                <a:latin typeface="Adobe Caslon Pro Bold" panose="0205070206050A020403" pitchFamily="18" charset="0"/>
              </a:rPr>
              <a:t>kashtalar</a:t>
            </a:r>
            <a:endParaRPr lang="ru-RU" sz="3200" dirty="0"/>
          </a:p>
        </p:txBody>
      </p:sp>
    </p:spTree>
    <p:extLst>
      <p:ext uri="{BB962C8B-B14F-4D97-AF65-F5344CB8AC3E}">
        <p14:creationId xmlns:p14="http://schemas.microsoft.com/office/powerpoint/2010/main" val="155784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501640" y="817647"/>
            <a:ext cx="2245744" cy="600164"/>
          </a:xfrm>
          <a:prstGeom prst="rect">
            <a:avLst/>
          </a:prstGeom>
        </p:spPr>
        <p:txBody>
          <a:bodyPr wrap="none">
            <a:spAutoFit/>
          </a:bodyPr>
          <a:lstStyle/>
          <a:p>
            <a:pPr algn="ctr">
              <a:lnSpc>
                <a:spcPct val="150000"/>
              </a:lnSpc>
              <a:spcAft>
                <a:spcPts val="0"/>
              </a:spcAft>
            </a:pPr>
            <a:r>
              <a:rPr lang="nn-NO" sz="2400" b="1" i="1" dirty="0" smtClean="0">
                <a:effectLst/>
                <a:latin typeface="Adobe Caslon Pro Bold" panose="0205070206050A020403" pitchFamily="18" charset="0"/>
                <a:ea typeface="Calibri" panose="020F0502020204030204" pitchFamily="34" charset="0"/>
                <a:cs typeface="Times New Roman" panose="02020603050405020304" pitchFamily="18" charset="0"/>
              </a:rPr>
              <a:t>1.Kashta turlari.</a:t>
            </a:r>
            <a:endParaRPr lang="ru-RU" i="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p:cNvSpPr/>
          <p:nvPr/>
        </p:nvSpPr>
        <p:spPr>
          <a:xfrm>
            <a:off x="928687" y="1748255"/>
            <a:ext cx="10658475" cy="3797193"/>
          </a:xfrm>
          <a:prstGeom prst="rect">
            <a:avLst/>
          </a:prstGeom>
        </p:spPr>
        <p:txBody>
          <a:bodyPr wrap="square">
            <a:spAutoFit/>
          </a:bodyPr>
          <a:lstStyle/>
          <a:p>
            <a:pPr algn="just">
              <a:lnSpc>
                <a:spcPct val="150000"/>
              </a:lnSpc>
            </a:pPr>
            <a:r>
              <a:rPr lang="nn-NO" dirty="0" smtClean="0">
                <a:effectLst/>
                <a:latin typeface="Adobe Caslon Pro Bold" panose="0205070206050A020403" pitchFamily="18" charset="0"/>
                <a:ea typeface="Calibri" panose="020F0502020204030204" pitchFamily="34" charset="0"/>
                <a:cs typeface="Times New Roman" panose="02020603050405020304" pitchFamily="18" charset="0"/>
              </a:rPr>
              <a:t> Azaldan sharq mamlakatlarida, xususan markaziy osiyoda go’zallikka intilish, yashash joylari, xonalarga, oddiy buyumlar va kiyimlarga ham sayqal berib bezatish an’anaviy odat bo’lgan. Bu jarayon bugungi kunda ham dolzarb bo’lib, san’at darajasiga ko’tarilgan. Ayollarimiz va qizlarimiz milliy kiyimlar do’konlaridan kashtachilik va zardo’zlik  usulida bezalgan kiyim va buyumlarni harid qilishlari mumkin. Lekin, doim ham ko’ngildagidek narsani harid qilish imkoni bo’lavermaydi. Bu masalani ijobiy hal qilishda  ayollarimizni bichish-tikish ishidan habardor bo’lishlari juda qo’l keladi. Lekin, kiyim va buyumlarni kashtachilik va zardo’zlik usullarida bezashni  uddalash har kimning ham qo’lidan kelavermaydi. O’ylaymizki, har bir xonadonda chevar ayol-qizlarning bo’lishi  oila byudjetiga va ma’naviy hayotiga katta yordam </a:t>
            </a:r>
          </a:p>
          <a:p>
            <a:pPr algn="just">
              <a:lnSpc>
                <a:spcPct val="150000"/>
              </a:lnSpc>
            </a:pPr>
            <a:r>
              <a:rPr lang="nn-NO" dirty="0" smtClean="0">
                <a:effectLst/>
                <a:latin typeface="Adobe Caslon Pro Bold" panose="0205070206050A020403" pitchFamily="18" charset="0"/>
                <a:ea typeface="Calibri" panose="020F0502020204030204" pitchFamily="34" charset="0"/>
                <a:cs typeface="Times New Roman" panose="02020603050405020304" pitchFamily="18" charset="0"/>
              </a:rPr>
              <a:t>bo’ladi.</a:t>
            </a:r>
            <a:endParaRPr lang="ru-RU" dirty="0"/>
          </a:p>
        </p:txBody>
      </p:sp>
    </p:spTree>
    <p:extLst>
      <p:ext uri="{BB962C8B-B14F-4D97-AF65-F5344CB8AC3E}">
        <p14:creationId xmlns:p14="http://schemas.microsoft.com/office/powerpoint/2010/main" val="1461520018"/>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876200" y="846222"/>
            <a:ext cx="5153975" cy="463397"/>
          </a:xfrm>
          <a:prstGeom prst="rect">
            <a:avLst/>
          </a:prstGeom>
        </p:spPr>
        <p:txBody>
          <a:bodyPr wrap="none">
            <a:spAutoFit/>
          </a:bodyPr>
          <a:lstStyle/>
          <a:p>
            <a:pPr algn="ctr">
              <a:lnSpc>
                <a:spcPct val="150000"/>
              </a:lnSpc>
              <a:spcAft>
                <a:spcPts val="0"/>
              </a:spcAft>
            </a:pPr>
            <a:r>
              <a:rPr lang="uz-Cyrl-UZ" b="1" i="1" dirty="0" smtClean="0">
                <a:effectLst/>
                <a:latin typeface="Times New Roman" panose="02020603050405020304" pitchFamily="18" charset="0"/>
                <a:ea typeface="Calibri" panose="020F0502020204030204" pitchFamily="34" charset="0"/>
                <a:cs typeface="Times New Roman" panose="02020603050405020304" pitchFamily="18" charset="0"/>
              </a:rPr>
              <a:t>Kashtachilik san’atining tarixi va uning rivojlanishi</a:t>
            </a:r>
            <a:endParaRPr lang="ru-RU" sz="1400" i="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728663" y="1720840"/>
            <a:ext cx="11072812" cy="3785652"/>
          </a:xfrm>
          <a:prstGeom prst="rect">
            <a:avLst/>
          </a:prstGeom>
        </p:spPr>
        <p:txBody>
          <a:bodyPr wrap="square">
            <a:spAutoFit/>
          </a:bodyPr>
          <a:lstStyle/>
          <a:p>
            <a:pPr algn="just">
              <a:lnSpc>
                <a:spcPct val="150000"/>
              </a:lnSpc>
            </a:pP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O`rta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Osiyoda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kashtachilik</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juda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keng</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tarqalgan</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bo`lib</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oilada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kashta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tikish</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bilan</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ayollar</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shug`ullanishgan</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O`tmishda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bu</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kashtalar</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oq</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va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tabiiy</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malla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shoyi</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adras</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hisoriga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baxmal</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matolarga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tikilgan</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keyinchalik</a:t>
            </a:r>
            <a:r>
              <a:rPr lang="en-US" sz="2000" dirty="0" smtClean="0">
                <a:solidFill>
                  <a:srgbClr val="292C31"/>
                </a:solidFill>
                <a:effectLst/>
                <a:latin typeface="Adobe Caslon Pro Bold" panose="0205070206050A020403" pitchFamily="18" charset="0"/>
                <a:ea typeface="Calibri" panose="020F0502020204030204" pitchFamily="34" charset="0"/>
              </a:rPr>
              <a:t> satin, </a:t>
            </a:r>
            <a:r>
              <a:rPr lang="en-US" sz="2000" dirty="0" err="1" smtClean="0">
                <a:solidFill>
                  <a:srgbClr val="292C31"/>
                </a:solidFill>
                <a:effectLst/>
                <a:latin typeface="Adobe Caslon Pro Bold" panose="0205070206050A020403" pitchFamily="18" charset="0"/>
                <a:ea typeface="Calibri" panose="020F0502020204030204" pitchFamily="34" charset="0"/>
              </a:rPr>
              <a:t>shoyi</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baxmalga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tikiladigan</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bo`ldi</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Ish</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jarayonida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ular</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o`z</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mahoratlarini</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oshirishgan</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bir-biridan</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va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kattalardan</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avlodlar</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tajribasini</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o`rganishgan</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Xalq</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badiiy</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hunarmandchilik</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mahsulotlari</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faqat</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bizning</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mamlakatimizda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emas</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balki</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chet</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mamlakatlarda</a:t>
            </a:r>
            <a:r>
              <a:rPr lang="en-US" sz="2000" dirty="0" smtClean="0">
                <a:solidFill>
                  <a:srgbClr val="292C31"/>
                </a:solidFill>
                <a:effectLst/>
                <a:latin typeface="Adobe Caslon Pro Bold" panose="0205070206050A020403" pitchFamily="18" charset="0"/>
                <a:ea typeface="Calibri" panose="020F0502020204030204" pitchFamily="34" charset="0"/>
              </a:rPr>
              <a:t> ham </a:t>
            </a:r>
            <a:r>
              <a:rPr lang="en-US" sz="2000" dirty="0" err="1" smtClean="0">
                <a:solidFill>
                  <a:srgbClr val="292C31"/>
                </a:solidFill>
                <a:effectLst/>
                <a:latin typeface="Adobe Caslon Pro Bold" panose="0205070206050A020403" pitchFamily="18" charset="0"/>
                <a:ea typeface="Calibri" panose="020F0502020204030204" pitchFamily="34" charset="0"/>
              </a:rPr>
              <a:t>cheksiz</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talab</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qilinadi</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Pliniyning</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aytishicha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Vavilon</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kashtachiligi</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qadimdan</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mashhur</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bo`lib</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matoga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turli</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rangdagi</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iplar</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bilan</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kashta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tikishni</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o`sha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yerda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kashf</a:t>
            </a:r>
            <a:r>
              <a:rPr lang="en-US" sz="2000" dirty="0" smtClean="0">
                <a:solidFill>
                  <a:srgbClr val="292C31"/>
                </a:solidFill>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etishgan</a:t>
            </a:r>
            <a:r>
              <a:rPr lang="en-US" sz="2000" dirty="0" smtClean="0">
                <a:solidFill>
                  <a:srgbClr val="292C31"/>
                </a:solidFill>
                <a:effectLst/>
                <a:latin typeface="Adobe Caslon Pro Bold" panose="0205070206050A020403" pitchFamily="18" charset="0"/>
                <a:ea typeface="Calibri" panose="020F0502020204030204" pitchFamily="34" charset="0"/>
              </a:rPr>
              <a:t>. </a:t>
            </a:r>
            <a:br>
              <a:rPr lang="en-US" sz="2000" dirty="0" smtClean="0">
                <a:solidFill>
                  <a:srgbClr val="292C31"/>
                </a:solidFill>
                <a:effectLst/>
                <a:latin typeface="Adobe Caslon Pro Bold" panose="0205070206050A020403" pitchFamily="18" charset="0"/>
                <a:ea typeface="Calibri" panose="020F0502020204030204" pitchFamily="34" charset="0"/>
              </a:rPr>
            </a:br>
            <a:endParaRPr lang="ru-RU" sz="2000" dirty="0"/>
          </a:p>
        </p:txBody>
      </p:sp>
    </p:spTree>
    <p:extLst>
      <p:ext uri="{BB962C8B-B14F-4D97-AF65-F5344CB8AC3E}">
        <p14:creationId xmlns:p14="http://schemas.microsoft.com/office/powerpoint/2010/main" val="2295707075"/>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33449" y="1346558"/>
            <a:ext cx="10467975" cy="3416320"/>
          </a:xfrm>
          <a:prstGeom prst="rect">
            <a:avLst/>
          </a:prstGeom>
        </p:spPr>
        <p:txBody>
          <a:bodyPr wrap="square">
            <a:spAutoFit/>
          </a:bodyPr>
          <a:lstStyle/>
          <a:p>
            <a:pPr algn="just">
              <a:lnSpc>
                <a:spcPct val="150000"/>
              </a:lnSpc>
              <a:spcAft>
                <a:spcPts val="0"/>
              </a:spcAft>
            </a:pP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Keyinchalik</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Vavilon</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Rim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imperiyasi</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tarkibiga</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kirgach</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ipak</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zar</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yoki</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jun</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ip</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qo`shib</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tikilgan</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rang-</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barang</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kashtachiligi</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bilan</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shuhrat</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qozongan</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Kashtachilik</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san'atining</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an'analari</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Vizantiyada</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ham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rivoj</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topgan</a:t>
            </a:r>
            <a:r>
              <a:rPr lang="en-US" sz="2400" dirty="0" smtClean="0">
                <a:solidFill>
                  <a:srgbClr val="292C31"/>
                </a:solidFill>
                <a:effectLst/>
                <a:latin typeface="Adobe Caslon Pro Bold" panose="0205070206050A020403" pitchFamily="18" charset="0"/>
                <a:ea typeface="Calibri" panose="020F0502020204030204" pitchFamily="34" charset="0"/>
                <a:cs typeface="Times New Roman" panose="02020603050405020304" pitchFamily="18" charset="0"/>
              </a:rPr>
              <a:t>.</a:t>
            </a:r>
            <a:endParaRPr lang="ru-RU"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2400" dirty="0" smtClean="0">
                <a:solidFill>
                  <a:srgbClr val="292C31"/>
                </a:solidFill>
                <a:effectLst/>
                <a:latin typeface="Adobe Caslon Pro Bold" panose="0205070206050A020403" pitchFamily="18" charset="0"/>
                <a:ea typeface="Calibri" panose="020F0502020204030204" pitchFamily="34" charset="0"/>
              </a:rPr>
              <a:t>      XIII </a:t>
            </a:r>
            <a:r>
              <a:rPr lang="en-US" sz="2400" dirty="0" err="1" smtClean="0">
                <a:solidFill>
                  <a:srgbClr val="292C31"/>
                </a:solidFill>
                <a:effectLst/>
                <a:latin typeface="Adobe Caslon Pro Bold" panose="0205070206050A020403" pitchFamily="18" charset="0"/>
                <a:ea typeface="Calibri" panose="020F0502020204030204" pitchFamily="34" charset="0"/>
              </a:rPr>
              <a:t>va</a:t>
            </a:r>
            <a:r>
              <a:rPr lang="en-US" sz="2400" dirty="0" smtClean="0">
                <a:solidFill>
                  <a:srgbClr val="292C31"/>
                </a:solidFill>
                <a:effectLst/>
                <a:latin typeface="Adobe Caslon Pro Bold" panose="0205070206050A020403" pitchFamily="18" charset="0"/>
                <a:ea typeface="Calibri" panose="020F0502020204030204" pitchFamily="34" charset="0"/>
              </a:rPr>
              <a:t> XV </a:t>
            </a:r>
            <a:r>
              <a:rPr lang="en-US" sz="2400" dirty="0" err="1" smtClean="0">
                <a:solidFill>
                  <a:srgbClr val="292C31"/>
                </a:solidFill>
                <a:effectLst/>
                <a:latin typeface="Adobe Caslon Pro Bold" panose="0205070206050A020403" pitchFamily="18" charset="0"/>
                <a:ea typeface="Calibri" panose="020F0502020204030204" pitchFamily="34" charset="0"/>
              </a:rPr>
              <a:t>asrlarda</a:t>
            </a:r>
            <a:r>
              <a:rPr lang="en-US" sz="2400" dirty="0" smtClean="0">
                <a:solidFill>
                  <a:srgbClr val="292C31"/>
                </a:solidFill>
                <a:effectLst/>
                <a:latin typeface="Adobe Caslon Pro Bold" panose="0205070206050A020403" pitchFamily="18" charset="0"/>
                <a:ea typeface="Calibri" panose="020F0502020204030204" pitchFamily="34"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rPr>
              <a:t>Kichik</a:t>
            </a:r>
            <a:r>
              <a:rPr lang="en-US" sz="2400" dirty="0" smtClean="0">
                <a:solidFill>
                  <a:srgbClr val="292C31"/>
                </a:solidFill>
                <a:effectLst/>
                <a:latin typeface="Adobe Caslon Pro Bold" panose="0205070206050A020403" pitchFamily="18" charset="0"/>
                <a:ea typeface="Calibri" panose="020F0502020204030204" pitchFamily="34"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rPr>
              <a:t>Osiyo</a:t>
            </a:r>
            <a:r>
              <a:rPr lang="en-US" sz="2400" dirty="0" smtClean="0">
                <a:solidFill>
                  <a:srgbClr val="292C31"/>
                </a:solidFill>
                <a:effectLst/>
                <a:latin typeface="Adobe Caslon Pro Bold" panose="0205070206050A020403" pitchFamily="18" charset="0"/>
                <a:ea typeface="Calibri" panose="020F0502020204030204" pitchFamily="34"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rPr>
              <a:t>doirasida</a:t>
            </a:r>
            <a:r>
              <a:rPr lang="en-US" sz="2400" dirty="0" smtClean="0">
                <a:solidFill>
                  <a:srgbClr val="292C31"/>
                </a:solidFill>
                <a:effectLst/>
                <a:latin typeface="Adobe Caslon Pro Bold" panose="0205070206050A020403" pitchFamily="18" charset="0"/>
                <a:ea typeface="Calibri" panose="020F0502020204030204" pitchFamily="34"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rPr>
              <a:t>paydo</a:t>
            </a:r>
            <a:r>
              <a:rPr lang="en-US" sz="2400" dirty="0" smtClean="0">
                <a:solidFill>
                  <a:srgbClr val="292C31"/>
                </a:solidFill>
                <a:effectLst/>
                <a:latin typeface="Adobe Caslon Pro Bold" panose="0205070206050A020403" pitchFamily="18" charset="0"/>
                <a:ea typeface="Calibri" panose="020F0502020204030204" pitchFamily="34"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rPr>
              <a:t>bo`lgan</a:t>
            </a:r>
            <a:r>
              <a:rPr lang="en-US" sz="2400" dirty="0" smtClean="0">
                <a:solidFill>
                  <a:srgbClr val="292C31"/>
                </a:solidFill>
                <a:effectLst/>
                <a:latin typeface="Adobe Caslon Pro Bold" panose="0205070206050A020403" pitchFamily="18" charset="0"/>
                <a:ea typeface="Calibri" panose="020F0502020204030204" pitchFamily="34"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rPr>
              <a:t>hamda</a:t>
            </a:r>
            <a:r>
              <a:rPr lang="en-US" sz="2400" dirty="0" smtClean="0">
                <a:solidFill>
                  <a:srgbClr val="292C31"/>
                </a:solidFill>
                <a:effectLst/>
                <a:latin typeface="Adobe Caslon Pro Bold" panose="0205070206050A020403" pitchFamily="18" charset="0"/>
                <a:ea typeface="Calibri" panose="020F0502020204030204" pitchFamily="34"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rPr>
              <a:t>Vizantiya</a:t>
            </a:r>
            <a:r>
              <a:rPr lang="en-US" sz="2400" dirty="0" smtClean="0">
                <a:solidFill>
                  <a:srgbClr val="292C31"/>
                </a:solidFill>
                <a:effectLst/>
                <a:latin typeface="Adobe Caslon Pro Bold" panose="0205070206050A020403" pitchFamily="18" charset="0"/>
                <a:ea typeface="Calibri" panose="020F0502020204030204" pitchFamily="34"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rPr>
              <a:t>imperiyasini</a:t>
            </a:r>
            <a:r>
              <a:rPr lang="en-US" sz="2400" dirty="0" smtClean="0">
                <a:solidFill>
                  <a:srgbClr val="292C31"/>
                </a:solidFill>
                <a:effectLst/>
                <a:latin typeface="Adobe Caslon Pro Bold" panose="0205070206050A020403" pitchFamily="18" charset="0"/>
                <a:ea typeface="Calibri" panose="020F0502020204030204" pitchFamily="34"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rPr>
              <a:t>barbod</a:t>
            </a:r>
            <a:r>
              <a:rPr lang="en-US" sz="2400" dirty="0" smtClean="0">
                <a:solidFill>
                  <a:srgbClr val="292C31"/>
                </a:solidFill>
                <a:effectLst/>
                <a:latin typeface="Adobe Caslon Pro Bold" panose="0205070206050A020403" pitchFamily="18" charset="0"/>
                <a:ea typeface="Calibri" panose="020F0502020204030204" pitchFamily="34"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rPr>
              <a:t>qilgan</a:t>
            </a:r>
            <a:r>
              <a:rPr lang="en-US" sz="2400" dirty="0" smtClean="0">
                <a:solidFill>
                  <a:srgbClr val="292C31"/>
                </a:solidFill>
                <a:effectLst/>
                <a:latin typeface="Adobe Caslon Pro Bold" panose="0205070206050A020403" pitchFamily="18" charset="0"/>
                <a:ea typeface="Calibri" panose="020F0502020204030204" pitchFamily="34"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rPr>
              <a:t>usmoniy</a:t>
            </a:r>
            <a:r>
              <a:rPr lang="en-US" sz="2400" dirty="0" smtClean="0">
                <a:solidFill>
                  <a:srgbClr val="292C31"/>
                </a:solidFill>
                <a:effectLst/>
                <a:latin typeface="Adobe Caslon Pro Bold" panose="0205070206050A020403" pitchFamily="18" charset="0"/>
                <a:ea typeface="Calibri" panose="020F0502020204030204" pitchFamily="34"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rPr>
              <a:t>turklar</a:t>
            </a:r>
            <a:r>
              <a:rPr lang="en-US" sz="2400" dirty="0" smtClean="0">
                <a:solidFill>
                  <a:srgbClr val="292C31"/>
                </a:solidFill>
                <a:effectLst/>
                <a:latin typeface="Adobe Caslon Pro Bold" panose="0205070206050A020403" pitchFamily="18" charset="0"/>
                <a:ea typeface="Calibri" panose="020F0502020204030204" pitchFamily="34" charset="0"/>
              </a:rPr>
              <a:t> ham </a:t>
            </a:r>
            <a:r>
              <a:rPr lang="en-US" sz="2400" dirty="0" err="1" smtClean="0">
                <a:solidFill>
                  <a:srgbClr val="292C31"/>
                </a:solidFill>
                <a:effectLst/>
                <a:latin typeface="Adobe Caslon Pro Bold" panose="0205070206050A020403" pitchFamily="18" charset="0"/>
                <a:ea typeface="Calibri" panose="020F0502020204030204" pitchFamily="34" charset="0"/>
              </a:rPr>
              <a:t>ushbu</a:t>
            </a:r>
            <a:r>
              <a:rPr lang="en-US" sz="2400" dirty="0" smtClean="0">
                <a:solidFill>
                  <a:srgbClr val="292C31"/>
                </a:solidFill>
                <a:effectLst/>
                <a:latin typeface="Adobe Caslon Pro Bold" panose="0205070206050A020403" pitchFamily="18" charset="0"/>
                <a:ea typeface="Calibri" panose="020F0502020204030204" pitchFamily="34"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rPr>
              <a:t>san'atga</a:t>
            </a:r>
            <a:r>
              <a:rPr lang="en-US" sz="2400" dirty="0" smtClean="0">
                <a:solidFill>
                  <a:srgbClr val="292C31"/>
                </a:solidFill>
                <a:effectLst/>
                <a:latin typeface="Adobe Caslon Pro Bold" panose="0205070206050A020403" pitchFamily="18" charset="0"/>
                <a:ea typeface="Calibri" panose="020F0502020204030204" pitchFamily="34"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rPr>
              <a:t>o`zlarining</a:t>
            </a:r>
            <a:r>
              <a:rPr lang="en-US" sz="2400" dirty="0" smtClean="0">
                <a:solidFill>
                  <a:srgbClr val="292C31"/>
                </a:solidFill>
                <a:effectLst/>
                <a:latin typeface="Adobe Caslon Pro Bold" panose="0205070206050A020403" pitchFamily="18" charset="0"/>
                <a:ea typeface="Calibri" panose="020F0502020204030204" pitchFamily="34"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rPr>
              <a:t>munosib</a:t>
            </a:r>
            <a:r>
              <a:rPr lang="en-US" sz="2400" dirty="0" smtClean="0">
                <a:solidFill>
                  <a:srgbClr val="292C31"/>
                </a:solidFill>
                <a:effectLst/>
                <a:latin typeface="Adobe Caslon Pro Bold" panose="0205070206050A020403" pitchFamily="18" charset="0"/>
                <a:ea typeface="Calibri" panose="020F0502020204030204" pitchFamily="34"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rPr>
              <a:t>ulushlarini</a:t>
            </a:r>
            <a:r>
              <a:rPr lang="en-US" sz="2400" dirty="0" smtClean="0">
                <a:solidFill>
                  <a:srgbClr val="292C31"/>
                </a:solidFill>
                <a:effectLst/>
                <a:latin typeface="Adobe Caslon Pro Bold" panose="0205070206050A020403" pitchFamily="18" charset="0"/>
                <a:ea typeface="Calibri" panose="020F0502020204030204" pitchFamily="34" charset="0"/>
              </a:rPr>
              <a:t> </a:t>
            </a:r>
            <a:r>
              <a:rPr lang="en-US" sz="2400" dirty="0" err="1" smtClean="0">
                <a:solidFill>
                  <a:srgbClr val="292C31"/>
                </a:solidFill>
                <a:effectLst/>
                <a:latin typeface="Adobe Caslon Pro Bold" panose="0205070206050A020403" pitchFamily="18" charset="0"/>
                <a:ea typeface="Calibri" panose="020F0502020204030204" pitchFamily="34" charset="0"/>
              </a:rPr>
              <a:t>qo`shganlar</a:t>
            </a:r>
            <a:r>
              <a:rPr lang="en-US" sz="2400" dirty="0" smtClean="0">
                <a:solidFill>
                  <a:srgbClr val="292C31"/>
                </a:solidFill>
                <a:effectLst/>
                <a:latin typeface="Adobe Caslon Pro Bold" panose="0205070206050A020403" pitchFamily="18" charset="0"/>
                <a:ea typeface="Calibri" panose="020F0502020204030204" pitchFamily="34" charset="0"/>
              </a:rPr>
              <a:t>.</a:t>
            </a:r>
            <a:endParaRPr lang="ru-RU" sz="2400" dirty="0"/>
          </a:p>
        </p:txBody>
      </p:sp>
      <p:pic>
        <p:nvPicPr>
          <p:cNvPr id="1026" name="Picture 2" descr="ÐÐ°ÑÑÐ¸Ð½ÐºÐ¸ Ð¿Ð¾ Ð·Ð°Ð¿ÑÐ¾ÑÑ kashtachilik tarix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4837" y="4529138"/>
            <a:ext cx="3602038" cy="16779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Рисунок 4"/>
          <p:cNvPicPr>
            <a:picLocks noChangeAspect="1"/>
          </p:cNvPicPr>
          <p:nvPr/>
        </p:nvPicPr>
        <p:blipFill>
          <a:blip r:embed="rId3"/>
          <a:stretch>
            <a:fillRect/>
          </a:stretch>
        </p:blipFill>
        <p:spPr>
          <a:xfrm>
            <a:off x="1524000" y="4762878"/>
            <a:ext cx="2947988" cy="154822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443971838"/>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57262" y="1114961"/>
            <a:ext cx="10629899" cy="3785652"/>
          </a:xfrm>
          <a:prstGeom prst="rect">
            <a:avLst/>
          </a:prstGeom>
        </p:spPr>
        <p:txBody>
          <a:bodyPr wrap="square">
            <a:spAutoFit/>
          </a:bodyPr>
          <a:lstStyle/>
          <a:p>
            <a:pPr indent="271463" algn="just">
              <a:lnSpc>
                <a:spcPct val="150000"/>
              </a:lnSpc>
            </a:pPr>
            <a:r>
              <a:rPr lang="en-US" sz="2000" dirty="0" err="1" smtClean="0">
                <a:solidFill>
                  <a:srgbClr val="292C31"/>
                </a:solidFill>
                <a:effectLst/>
                <a:latin typeface="Adobe Caslon Pro Bold" panose="0205070206050A020403" pitchFamily="18" charset="0"/>
                <a:ea typeface="Calibri" panose="020F0502020204030204" pitchFamily="34" charset="0"/>
              </a:rPr>
              <a:t>Qrim</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va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Kavkazning</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qayeridaki</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Vizantiya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madaniyati</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uzoq</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vaqt</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kuchli</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ta'sir</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o`tkazgan</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bo`lsa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o`sha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yerda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kashtachilik</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rivojlanavergan</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Qadimgi</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Rus</a:t>
            </a:r>
            <a:r>
              <a:rPr lang="en-US" sz="2000" dirty="0" smtClean="0">
                <a:solidFill>
                  <a:srgbClr val="292C31"/>
                </a:solidFill>
                <a:effectLst/>
                <a:latin typeface="Adobe Caslon Pro Bold" panose="0205070206050A020403" pitchFamily="18" charset="0"/>
                <a:ea typeface="Calibri" panose="020F0502020204030204" pitchFamily="34" charset="0"/>
              </a:rPr>
              <a:t> ham </a:t>
            </a:r>
            <a:r>
              <a:rPr lang="en-US" sz="2000" dirty="0" err="1" smtClean="0">
                <a:solidFill>
                  <a:srgbClr val="292C31"/>
                </a:solidFill>
                <a:effectLst/>
                <a:latin typeface="Adobe Caslon Pro Bold" panose="0205070206050A020403" pitchFamily="18" charset="0"/>
                <a:ea typeface="Calibri" panose="020F0502020204030204" pitchFamily="34" charset="0"/>
              </a:rPr>
              <a:t>Vizantiyaga</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taqlid</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qilib</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kashtachilik</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san'atini</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en-US" sz="2000" dirty="0" err="1" smtClean="0">
                <a:solidFill>
                  <a:srgbClr val="292C31"/>
                </a:solidFill>
                <a:effectLst/>
                <a:latin typeface="Adobe Caslon Pro Bold" panose="0205070206050A020403" pitchFamily="18" charset="0"/>
                <a:ea typeface="Calibri" panose="020F0502020204030204" pitchFamily="34" charset="0"/>
              </a:rPr>
              <a:t>o`rgangan</a:t>
            </a:r>
            <a:r>
              <a:rPr lang="en-US" sz="2000" dirty="0" smtClean="0">
                <a:solidFill>
                  <a:srgbClr val="292C31"/>
                </a:solidFill>
                <a:effectLst/>
                <a:latin typeface="Adobe Caslon Pro Bold" panose="0205070206050A020403" pitchFamily="18" charset="0"/>
                <a:ea typeface="Calibri" panose="020F0502020204030204" pitchFamily="34" charset="0"/>
              </a:rPr>
              <a:t>. </a:t>
            </a:r>
            <a:r>
              <a:rPr lang="nn-NO" sz="2000" dirty="0" smtClean="0">
                <a:solidFill>
                  <a:srgbClr val="292C31"/>
                </a:solidFill>
                <a:effectLst/>
                <a:latin typeface="Adobe Caslon Pro Bold" panose="0205070206050A020403" pitchFamily="18" charset="0"/>
                <a:ea typeface="Calibri" panose="020F0502020204030204" pitchFamily="34" charset="0"/>
              </a:rPr>
              <a:t>Rus kashtasi gullarining xarakteriga va tikilish usullariga ko`ra juda turli-tumandir. Popok (yo`rma) chokli kashta tikish Olonets, Vologda oblastlari va Arxangelsk oblastining g`arbiy qismida keng tarqalgan. Hozirgi vaqtda Rossiyada ellikdan ortiq baxyasimon kashtado`zlik korxonalari bor. Ivanovo, Ryazan, Kalinin, Smolensk va boshqa oblastlarda kashtado`zlik markazlari bo`lib, u yerdagi korxonalarda turli kiyimlar va uy ro`zg`orni bezaydigan turli buyumlar ishlab chiqariladi</a:t>
            </a:r>
            <a:endParaRPr lang="ru-RU" sz="2000" dirty="0"/>
          </a:p>
        </p:txBody>
      </p:sp>
      <p:pic>
        <p:nvPicPr>
          <p:cNvPr id="5" name="Рисунок 4"/>
          <p:cNvPicPr>
            <a:picLocks noChangeAspect="1"/>
          </p:cNvPicPr>
          <p:nvPr/>
        </p:nvPicPr>
        <p:blipFill>
          <a:blip r:embed="rId2"/>
          <a:stretch>
            <a:fillRect/>
          </a:stretch>
        </p:blipFill>
        <p:spPr>
          <a:xfrm>
            <a:off x="5376860" y="4586288"/>
            <a:ext cx="3795714" cy="1571625"/>
          </a:xfrm>
          <a:prstGeom prst="rect">
            <a:avLst/>
          </a:prstGeom>
        </p:spPr>
      </p:pic>
      <p:pic>
        <p:nvPicPr>
          <p:cNvPr id="6" name="Рисунок 5"/>
          <p:cNvPicPr>
            <a:picLocks noChangeAspect="1"/>
          </p:cNvPicPr>
          <p:nvPr/>
        </p:nvPicPr>
        <p:blipFill>
          <a:blip r:embed="rId3"/>
          <a:stretch>
            <a:fillRect/>
          </a:stretch>
        </p:blipFill>
        <p:spPr>
          <a:xfrm>
            <a:off x="1643058" y="4781549"/>
            <a:ext cx="2328867" cy="1495428"/>
          </a:xfrm>
          <a:prstGeom prst="rect">
            <a:avLst/>
          </a:prstGeom>
        </p:spPr>
      </p:pic>
    </p:spTree>
    <p:extLst>
      <p:ext uri="{BB962C8B-B14F-4D97-AF65-F5344CB8AC3E}">
        <p14:creationId xmlns:p14="http://schemas.microsoft.com/office/powerpoint/2010/main" val="3487857420"/>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Блок-схема: дисплей 5"/>
          <p:cNvSpPr/>
          <p:nvPr/>
        </p:nvSpPr>
        <p:spPr>
          <a:xfrm>
            <a:off x="842972" y="1983735"/>
            <a:ext cx="2571748" cy="802333"/>
          </a:xfrm>
          <a:prstGeom prst="flowChartDisp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n-NO" smtClean="0">
                <a:effectLst/>
                <a:latin typeface="Adobe Caslon Pro Bold" panose="0205070206050A020403" pitchFamily="18" charset="0"/>
                <a:ea typeface="Calibri" panose="020F0502020204030204" pitchFamily="34" charset="0"/>
              </a:rPr>
              <a:t>kirpech</a:t>
            </a:r>
            <a:endParaRPr lang="ru-RU"/>
          </a:p>
        </p:txBody>
      </p:sp>
      <p:sp>
        <p:nvSpPr>
          <p:cNvPr id="7" name="Блок-схема: дисплей 6"/>
          <p:cNvSpPr/>
          <p:nvPr/>
        </p:nvSpPr>
        <p:spPr>
          <a:xfrm>
            <a:off x="2188576" y="3172132"/>
            <a:ext cx="3104114" cy="759130"/>
          </a:xfrm>
          <a:prstGeom prst="flowChartDisp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n-NO" dirty="0" smtClean="0">
                <a:effectLst/>
                <a:latin typeface="Adobe Caslon Pro Bold" panose="0205070206050A020403" pitchFamily="18" charset="0"/>
                <a:ea typeface="Calibri" panose="020F0502020204030204" pitchFamily="34" charset="0"/>
              </a:rPr>
              <a:t>gulko’rpa</a:t>
            </a:r>
            <a:endParaRPr lang="ru-RU" dirty="0"/>
          </a:p>
        </p:txBody>
      </p:sp>
      <p:sp>
        <p:nvSpPr>
          <p:cNvPr id="8" name="Блок-схема: дисплей 7"/>
          <p:cNvSpPr/>
          <p:nvPr/>
        </p:nvSpPr>
        <p:spPr>
          <a:xfrm>
            <a:off x="8029457" y="2062515"/>
            <a:ext cx="3057524" cy="858850"/>
          </a:xfrm>
          <a:prstGeom prst="flowChartDisp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n-NO" dirty="0" smtClean="0">
                <a:effectLst/>
                <a:latin typeface="Adobe Caslon Pro Bold" panose="0205070206050A020403" pitchFamily="18" charset="0"/>
                <a:ea typeface="Calibri" panose="020F0502020204030204" pitchFamily="34" charset="0"/>
              </a:rPr>
              <a:t>zardevor</a:t>
            </a:r>
            <a:endParaRPr lang="ru-RU" dirty="0"/>
          </a:p>
        </p:txBody>
      </p:sp>
      <p:sp>
        <p:nvSpPr>
          <p:cNvPr id="9" name="Блок-схема: дисплей 8"/>
          <p:cNvSpPr/>
          <p:nvPr/>
        </p:nvSpPr>
        <p:spPr>
          <a:xfrm>
            <a:off x="4086232" y="2076185"/>
            <a:ext cx="3354541" cy="774528"/>
          </a:xfrm>
          <a:prstGeom prst="flowChartDisp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n-NO" dirty="0" smtClean="0">
                <a:effectLst/>
                <a:latin typeface="Adobe Caslon Pro Bold" panose="0205070206050A020403" pitchFamily="18" charset="0"/>
                <a:ea typeface="Calibri" panose="020F0502020204030204" pitchFamily="34" charset="0"/>
              </a:rPr>
              <a:t>so’zana</a:t>
            </a:r>
            <a:endParaRPr lang="ru-RU" dirty="0"/>
          </a:p>
        </p:txBody>
      </p:sp>
      <p:sp>
        <p:nvSpPr>
          <p:cNvPr id="10" name="Блок-схема: дисплей 9"/>
          <p:cNvSpPr/>
          <p:nvPr/>
        </p:nvSpPr>
        <p:spPr>
          <a:xfrm>
            <a:off x="6108430" y="3174288"/>
            <a:ext cx="2987638" cy="741507"/>
          </a:xfrm>
          <a:prstGeom prst="flowChartDisp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n-NO" dirty="0" smtClean="0">
                <a:effectLst/>
                <a:latin typeface="Adobe Caslon Pro Bold" panose="0205070206050A020403" pitchFamily="18" charset="0"/>
                <a:ea typeface="Calibri" panose="020F0502020204030204" pitchFamily="34" charset="0"/>
              </a:rPr>
              <a:t>choyshab</a:t>
            </a:r>
            <a:endParaRPr lang="ru-RU" dirty="0"/>
          </a:p>
        </p:txBody>
      </p:sp>
      <p:cxnSp>
        <p:nvCxnSpPr>
          <p:cNvPr id="12" name="Прямая со стрелкой 11"/>
          <p:cNvCxnSpPr/>
          <p:nvPr/>
        </p:nvCxnSpPr>
        <p:spPr>
          <a:xfrm>
            <a:off x="3358086" y="2462249"/>
            <a:ext cx="1114425" cy="296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flipV="1">
            <a:off x="7440773" y="2462249"/>
            <a:ext cx="787551" cy="16897"/>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Прямая со стрелкой 24"/>
          <p:cNvCxnSpPr/>
          <p:nvPr/>
        </p:nvCxnSpPr>
        <p:spPr>
          <a:xfrm>
            <a:off x="3645289" y="2454671"/>
            <a:ext cx="95344" cy="69934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Прямая со стрелкой 26"/>
          <p:cNvCxnSpPr/>
          <p:nvPr/>
        </p:nvCxnSpPr>
        <p:spPr>
          <a:xfrm>
            <a:off x="7786372" y="2405815"/>
            <a:ext cx="1" cy="7684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7" name="Скругленный прямоугольник 36"/>
          <p:cNvSpPr/>
          <p:nvPr/>
        </p:nvSpPr>
        <p:spPr>
          <a:xfrm>
            <a:off x="628652" y="4297786"/>
            <a:ext cx="9294855" cy="1576138"/>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r>
              <a:rPr lang="nn-NO" dirty="0">
                <a:latin typeface="Times New Roman" panose="02020603050405020304" pitchFamily="18" charset="0"/>
                <a:cs typeface="Times New Roman" panose="02020603050405020304" pitchFamily="18" charset="0"/>
              </a:rPr>
              <a:t>kabilar </a:t>
            </a:r>
            <a:r>
              <a:rPr lang="nn-NO" i="1" u="sng" dirty="0">
                <a:solidFill>
                  <a:srgbClr val="FF0000"/>
                </a:solidFill>
                <a:latin typeface="Times New Roman" panose="02020603050405020304" pitchFamily="18" charset="0"/>
                <a:cs typeface="Times New Roman" panose="02020603050405020304" pitchFamily="18" charset="0"/>
              </a:rPr>
              <a:t>Belgiya</a:t>
            </a:r>
            <a:r>
              <a:rPr lang="nn-NO" dirty="0">
                <a:latin typeface="Times New Roman" panose="02020603050405020304" pitchFamily="18" charset="0"/>
                <a:cs typeface="Times New Roman" panose="02020603050405020304" pitchFamily="18" charset="0"/>
              </a:rPr>
              <a:t>, </a:t>
            </a:r>
            <a:r>
              <a:rPr lang="nn-NO" i="1" u="sng" dirty="0">
                <a:solidFill>
                  <a:srgbClr val="FF0000"/>
                </a:solidFill>
                <a:latin typeface="Times New Roman" panose="02020603050405020304" pitchFamily="18" charset="0"/>
                <a:cs typeface="Times New Roman" panose="02020603050405020304" pitchFamily="18" charset="0"/>
              </a:rPr>
              <a:t>Amerika Qo’shma Shtatlari</a:t>
            </a:r>
            <a:r>
              <a:rPr lang="nn-NO" dirty="0">
                <a:latin typeface="Times New Roman" panose="02020603050405020304" pitchFamily="18" charset="0"/>
                <a:cs typeface="Times New Roman" panose="02020603050405020304" pitchFamily="18" charset="0"/>
              </a:rPr>
              <a:t>, </a:t>
            </a:r>
            <a:r>
              <a:rPr lang="nn-NO" b="1" u="sng" dirty="0">
                <a:solidFill>
                  <a:srgbClr val="FF0000"/>
                </a:solidFill>
                <a:latin typeface="Times New Roman" panose="02020603050405020304" pitchFamily="18" charset="0"/>
                <a:cs typeface="Times New Roman" panose="02020603050405020304" pitchFamily="18" charset="0"/>
              </a:rPr>
              <a:t>Hindiston</a:t>
            </a:r>
            <a:r>
              <a:rPr lang="nn-NO" dirty="0">
                <a:latin typeface="Times New Roman" panose="02020603050405020304" pitchFamily="18" charset="0"/>
                <a:cs typeface="Times New Roman" panose="02020603050405020304" pitchFamily="18" charset="0"/>
              </a:rPr>
              <a:t>, </a:t>
            </a:r>
            <a:r>
              <a:rPr lang="nn-NO" i="1" u="sng" dirty="0">
                <a:solidFill>
                  <a:srgbClr val="FF0000"/>
                </a:solidFill>
                <a:latin typeface="Times New Roman" panose="02020603050405020304" pitchFamily="18" charset="0"/>
                <a:cs typeface="Times New Roman" panose="02020603050405020304" pitchFamily="18" charset="0"/>
              </a:rPr>
              <a:t>Afg’oniston</a:t>
            </a:r>
            <a:r>
              <a:rPr lang="nn-NO" dirty="0">
                <a:latin typeface="Times New Roman" panose="02020603050405020304" pitchFamily="18" charset="0"/>
                <a:cs typeface="Times New Roman" panose="02020603050405020304" pitchFamily="18" charset="0"/>
              </a:rPr>
              <a:t> </a:t>
            </a:r>
            <a:r>
              <a:rPr lang="nn-NO" dirty="0" smtClean="0">
                <a:latin typeface="Times New Roman" panose="02020603050405020304" pitchFamily="18" charset="0"/>
                <a:cs typeface="Times New Roman" panose="02020603050405020304" pitchFamily="18" charset="0"/>
              </a:rPr>
              <a:t>kabi </a:t>
            </a:r>
            <a:r>
              <a:rPr lang="nn-NO" dirty="0">
                <a:latin typeface="Times New Roman" panose="02020603050405020304" pitchFamily="18" charset="0"/>
                <a:cs typeface="Times New Roman" panose="02020603050405020304" pitchFamily="18" charset="0"/>
              </a:rPr>
              <a:t>xorijiy, shuningdek, mamlakatimizning Farg’ona vodiysida faqat xonadonlarda emas, balki muzeylarda doimiy ekspozistiyaga aylanib qolgan. Hozirgacha buyumlar o’ziga xos go’zallik, nafis bezaklarning rang - barangligi bilan kishilarni hayratga solib kelmoqda.</a:t>
            </a:r>
            <a:endParaRPr lang="ru-RU" dirty="0">
              <a:latin typeface="Times New Roman" panose="02020603050405020304" pitchFamily="18" charset="0"/>
              <a:cs typeface="Times New Roman" panose="02020603050405020304" pitchFamily="18" charset="0"/>
            </a:endParaRPr>
          </a:p>
        </p:txBody>
      </p:sp>
      <p:sp>
        <p:nvSpPr>
          <p:cNvPr id="38" name="Скругленный прямоугольник 37"/>
          <p:cNvSpPr/>
          <p:nvPr/>
        </p:nvSpPr>
        <p:spPr>
          <a:xfrm>
            <a:off x="928688" y="471488"/>
            <a:ext cx="10787062" cy="1266576"/>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indent="271463" algn="just">
              <a:lnSpc>
                <a:spcPct val="150000"/>
              </a:lnSpc>
            </a:pPr>
            <a:r>
              <a:rPr lang="nn-NO" sz="2000" dirty="0" smtClean="0">
                <a:effectLst/>
                <a:latin typeface="Times New Roman" panose="02020603050405020304" pitchFamily="18" charset="0"/>
                <a:ea typeface="Calibri" panose="020F0502020204030204" pitchFamily="34" charset="0"/>
                <a:cs typeface="Times New Roman" panose="02020603050405020304" pitchFamily="18" charset="0"/>
              </a:rPr>
              <a:t>O’zbek milliy kashtachiligi amaliy san’tning eng qadimiy turlaridan bo’lib, u xalqning o’z turmushini go’zal qilish istagi natijasida yuzaga kelgan. Kashtachilik san’ati nafaqat mamlakatimizda, balki chet ellarda ham shuhrat qozongan. O’zbek xalq ustalari qo’llari bilan tikilgan:</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1088960"/>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53756" y="631910"/>
            <a:ext cx="6655989" cy="669542"/>
          </a:xfrm>
          <a:prstGeom prst="rect">
            <a:avLst/>
          </a:prstGeom>
        </p:spPr>
        <p:txBody>
          <a:bodyPr wrap="none">
            <a:spAutoFit/>
          </a:bodyPr>
          <a:lstStyle/>
          <a:p>
            <a:pPr algn="ctr">
              <a:lnSpc>
                <a:spcPct val="150000"/>
              </a:lnSpc>
              <a:spcAft>
                <a:spcPts val="0"/>
              </a:spcAft>
            </a:pPr>
            <a:r>
              <a:rPr lang="nn-NO" sz="2800" b="1" i="1" dirty="0" smtClean="0">
                <a:effectLst/>
                <a:latin typeface="Times New Roman" panose="02020603050405020304" pitchFamily="18" charset="0"/>
                <a:ea typeface="Calibri" panose="020F0502020204030204" pitchFamily="34" charset="0"/>
                <a:cs typeface="Times New Roman" panose="02020603050405020304" pitchFamily="18" charset="0"/>
              </a:rPr>
              <a:t>O’zbekiston kashtachilik san’ati maktablari</a:t>
            </a:r>
            <a:endParaRPr lang="ru-RU" sz="2000" i="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800100" y="1513091"/>
            <a:ext cx="10872788" cy="3911135"/>
          </a:xfrm>
          <a:prstGeom prst="rect">
            <a:avLst/>
          </a:prstGeom>
        </p:spPr>
        <p:txBody>
          <a:bodyPr wrap="square">
            <a:spAutoFit/>
          </a:bodyPr>
          <a:lstStyle/>
          <a:p>
            <a:pPr indent="357188" algn="just">
              <a:lnSpc>
                <a:spcPct val="150000"/>
              </a:lnSpc>
              <a:spcAft>
                <a:spcPts val="0"/>
              </a:spcAft>
            </a:pPr>
            <a:r>
              <a:rPr lang="nn-NO" sz="2400" dirty="0" smtClean="0">
                <a:effectLst/>
                <a:latin typeface="Adobe Caslon Pro Bold" panose="0205070206050A020403" pitchFamily="18" charset="0"/>
                <a:ea typeface="Calibri" panose="020F0502020204030204" pitchFamily="34" charset="0"/>
                <a:cs typeface="Times New Roman" panose="02020603050405020304" pitchFamily="18" charset="0"/>
              </a:rPr>
              <a:t>Kashtachilik - O’zbekiston amaliy bezak san’ati turlari orasida o’zining qadimiy  an’analariga ega bo’lgan san’at turi xisoblanib, O’rta Osiyoning  lirik savdo –hunarmandchilik  markazlari qishloqlariga  keng tarqalgan. San’atning  ushbu turi o’zining poetik  rang – barangligini saqlab qolishi bilan birga , xalq orasida  qadrlanib,o’z mohiyatini yo’qotmadi. Kashtachilik asosan, oltita hududiy guruhlarga,ya’ni maktablarga bo’linadi. Jumladan, Nurota, Samarqand, Shahrisabz, Toshkent hamda Farg’ona kashtachiligi maktablarga. </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2818574"/>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Рисунок 9" descr="Описание: d:\Users\Desktop\ГРАНД\kashtachilik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9513" y="962026"/>
            <a:ext cx="7023100" cy="396247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3311935" y="5261060"/>
            <a:ext cx="4931158" cy="738664"/>
          </a:xfrm>
          <a:prstGeom prst="rect">
            <a:avLst/>
          </a:prstGeom>
        </p:spPr>
        <p:txBody>
          <a:bodyPr wrap="none">
            <a:spAutoFit/>
          </a:bodyPr>
          <a:lstStyle/>
          <a:p>
            <a:pPr algn="ctr">
              <a:lnSpc>
                <a:spcPct val="150000"/>
              </a:lnSpc>
              <a:spcAft>
                <a:spcPts val="0"/>
              </a:spcAft>
            </a:pPr>
            <a:r>
              <a:rPr lang="nn-NO" sz="2800" b="1" i="1" dirty="0" smtClean="0">
                <a:effectLst/>
                <a:latin typeface="Times New Roman" panose="02020603050405020304" pitchFamily="18" charset="0"/>
                <a:ea typeface="Calibri" panose="020F0502020204030204" pitchFamily="34" charset="0"/>
                <a:cs typeface="Times New Roman" panose="02020603050405020304" pitchFamily="18" charset="0"/>
              </a:rPr>
              <a:t>Milliy kashtachilik na`munalari</a:t>
            </a:r>
            <a:endParaRPr lang="ru-RU" sz="20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6499081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42962" y="932706"/>
            <a:ext cx="10858500" cy="5078313"/>
          </a:xfrm>
          <a:prstGeom prst="rect">
            <a:avLst/>
          </a:prstGeom>
        </p:spPr>
        <p:txBody>
          <a:bodyPr wrap="square">
            <a:spAutoFit/>
          </a:bodyPr>
          <a:lstStyle/>
          <a:p>
            <a:pPr indent="542925" algn="just">
              <a:lnSpc>
                <a:spcPct val="150000"/>
              </a:lnSpc>
              <a:spcAft>
                <a:spcPts val="0"/>
              </a:spcAft>
            </a:pP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Mallarang</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tillarang</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havorang</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pushti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nofarmon</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och</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yashil</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ranglar</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bir</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birlari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bilan</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uyg’unlashib</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so’zanaga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o’zgacha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bag’ridillik</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baxsh</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etadi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Naqshlari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romb</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shaklida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tuzilgan</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hamda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tishli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barglar</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bilan</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bezatilgan</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tobadoni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uz-Cyrl-UZ" sz="2400"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katakli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panjarali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so’zanalar</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ham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Nurota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kashtachiligining</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yana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bir</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turi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hisoblanadi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a:t>
            </a:r>
            <a:endParaRPr lang="ru-RU"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tabLst>
                <a:tab pos="4050665" algn="l"/>
              </a:tabLst>
            </a:pPr>
            <a:r>
              <a:rPr lang="en-US" sz="2400" dirty="0" smtClean="0">
                <a:solidFill>
                  <a:srgbClr val="555555"/>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Kashtachilik</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Buxoro</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amaliy</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bezak</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san’ati</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turlari</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orasida</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o’zining</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qadimiy</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an’analariga</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ega</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bo’lgan</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san’at</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turidir</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Afsuski</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kashtachilik</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namunalarining</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eng</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qadimiylari</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saqlanmagan</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Ispan</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elchisi</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Pui</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Gonsales</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de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Klavixo</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Amir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Temur</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saroyida</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o’zbek</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milliy</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kashta</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bezaklarini</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ko’rganini</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o’zining</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Kundalik</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a:t>
            </a:r>
          </a:p>
          <a:p>
            <a:pPr algn="just">
              <a:lnSpc>
                <a:spcPct val="150000"/>
              </a:lnSpc>
              <a:spcAft>
                <a:spcPts val="0"/>
              </a:spcAft>
              <a:tabLst>
                <a:tab pos="4050665" algn="l"/>
              </a:tabLst>
            </a:pP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asarida</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yozib</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400" dirty="0" err="1" smtClean="0">
                <a:effectLst/>
                <a:latin typeface="Adobe Caslon Pro Bold" panose="0205070206050A020403" pitchFamily="18" charset="0"/>
                <a:ea typeface="Times New Roman" panose="02020603050405020304" pitchFamily="18" charset="0"/>
                <a:cs typeface="Times New Roman" panose="02020603050405020304" pitchFamily="18" charset="0"/>
              </a:rPr>
              <a:t>qoldirgan</a:t>
            </a:r>
            <a:r>
              <a:rPr lang="en-US" sz="2400" dirty="0" smtClean="0">
                <a:effectLst/>
                <a:latin typeface="Adobe Caslon Pro Bold" panose="0205070206050A020403" pitchFamily="18" charset="0"/>
                <a:ea typeface="Times New Roman" panose="02020603050405020304" pitchFamily="18" charset="0"/>
                <a:cs typeface="Times New Roman" panose="02020603050405020304" pitchFamily="18" charset="0"/>
              </a:rPr>
              <a: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34396411"/>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76275" y="1263640"/>
            <a:ext cx="6096000" cy="4832092"/>
          </a:xfrm>
          <a:prstGeom prst="rect">
            <a:avLst/>
          </a:prstGeom>
        </p:spPr>
        <p:txBody>
          <a:bodyPr>
            <a:spAutoFit/>
          </a:bodyPr>
          <a:lstStyle/>
          <a:p>
            <a:pPr indent="357188" algn="just"/>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Ba’zi</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hollarda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chodirlar</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katta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binolarni</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arab</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yozuvida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forsiy</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turkiy</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tillarda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baytlar</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tikib</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bezatishgan</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Ipak</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iplari</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tabiiy</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bo’yoqlarga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bo’yash</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ip</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kalavalari</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achchiq</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tosh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eritilgan</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suvga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solib</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qo’yilgan</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kyin</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piyoz</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yoki</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anor</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po’stlog’idan</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olingan</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ranga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solib</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qaynatilgan</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sirkali</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suvga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botirib</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olib</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quritilgan</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Quritilgan</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ip</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qayta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kalava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qilinayotganida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silliq</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tayyoqcha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tekislangan</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XX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asrning</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ikkinchi</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yarmida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kashta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tikish</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mashinasining</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ixtiro</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qilinishi</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ommaviy</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ravishda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qo’l</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mehnatining</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ixtiro</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qilinishi</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ommaviy</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ravishda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qo’l</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mehnati</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o’rniga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standart</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mahsulotlarning</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ishlab</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chiqarilishi</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ularning</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badiyligiga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umuman</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milliy</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kashtachilik</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rivojiga</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putur</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yetkazadi</a:t>
            </a:r>
            <a:r>
              <a:rPr lang="en-US" sz="22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p>
        </p:txBody>
      </p:sp>
      <p:pic>
        <p:nvPicPr>
          <p:cNvPr id="5" name="Рисунок 4"/>
          <p:cNvPicPr>
            <a:picLocks noChangeAspect="1"/>
          </p:cNvPicPr>
          <p:nvPr/>
        </p:nvPicPr>
        <p:blipFill>
          <a:blip r:embed="rId2"/>
          <a:stretch>
            <a:fillRect/>
          </a:stretch>
        </p:blipFill>
        <p:spPr>
          <a:xfrm>
            <a:off x="7305892" y="1263640"/>
            <a:ext cx="4109819" cy="34083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025777656"/>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Вертикальный свиток 4"/>
          <p:cNvSpPr/>
          <p:nvPr/>
        </p:nvSpPr>
        <p:spPr>
          <a:xfrm>
            <a:off x="485776" y="671512"/>
            <a:ext cx="10415588" cy="5372099"/>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p:cNvSpPr/>
          <p:nvPr/>
        </p:nvSpPr>
        <p:spPr>
          <a:xfrm>
            <a:off x="1421608" y="1393924"/>
            <a:ext cx="8543924" cy="4247317"/>
          </a:xfrm>
          <a:prstGeom prst="rect">
            <a:avLst/>
          </a:prstGeom>
        </p:spPr>
        <p:txBody>
          <a:bodyPr wrap="square">
            <a:spAutoFit/>
          </a:bodyPr>
          <a:lstStyle/>
          <a:p>
            <a:pPr indent="442913" algn="just">
              <a:lnSpc>
                <a:spcPct val="150000"/>
              </a:lnSpc>
              <a:spcAft>
                <a:spcPts val="0"/>
              </a:spcAft>
            </a:pP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Buxoro</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milliy</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kashtachilik</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maktablari</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va</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san’atining</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o’ziga</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xos</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tabiiy</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bo’yoqlarining</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qo’llanishi</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texnologiyasi</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ipakdan</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to’qilgan</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matolarda</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kashtalarning</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qadimiy</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nusxalari</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tikilayotganligi</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barchaning</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diqqat</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etiborini</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o’ziga</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tortmoqda</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a:t>
            </a:r>
            <a:endParaRPr lang="ru-RU" sz="1600" dirty="0" smtClean="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Buxoro</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viloyatining</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G’ijduvon</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Shofirkon</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Vobkent</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Qorako’l</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tumanlarida</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kashtachilik</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maktablari</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faoliyat</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ko’rsatmoqda</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Bu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maktablarda</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kashtalarning</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o’ziga</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xos</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belgilardan</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biri</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ularda</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Yo’rma</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choki</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mahorat</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bilan</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qo’llanishi</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havorang</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gul</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rangi</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binafsha</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pushta</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och</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sariq</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qizil</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malina</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va</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ko’k</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ranglarning</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r>
              <a:rPr lang="en-US" sz="2000" dirty="0" err="1"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uyg’unlashishidir</a:t>
            </a:r>
            <a:r>
              <a:rPr lang="en-US" sz="2000" dirty="0" smtClean="0">
                <a:solidFill>
                  <a:schemeClr val="bg1"/>
                </a:solidFill>
                <a:effectLst/>
                <a:latin typeface="Adobe Caslon Pro Bold" panose="0205070206050A020403" pitchFamily="18" charset="0"/>
                <a:ea typeface="Times New Roman" panose="02020603050405020304" pitchFamily="18" charset="0"/>
                <a:cs typeface="Times New Roman" panose="02020603050405020304" pitchFamily="18" charset="0"/>
              </a:rPr>
              <a:t>. </a:t>
            </a:r>
            <a:endParaRPr lang="ru-RU"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42253860"/>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14388" y="432644"/>
            <a:ext cx="10987088" cy="5078313"/>
          </a:xfrm>
          <a:prstGeom prst="rect">
            <a:avLst/>
          </a:prstGeom>
        </p:spPr>
        <p:txBody>
          <a:bodyPr wrap="square">
            <a:spAutoFit/>
          </a:bodyPr>
          <a:lstStyle/>
          <a:p>
            <a:pPr algn="ctr">
              <a:lnSpc>
                <a:spcPct val="150000"/>
              </a:lnSpc>
              <a:spcAft>
                <a:spcPts val="0"/>
              </a:spcAft>
            </a:pPr>
            <a:r>
              <a:rPr lang="en-US" sz="2400" b="1" i="1" dirty="0" err="1" smtClean="0">
                <a:effectLst/>
                <a:latin typeface="Adobe Caslon Pro Bold" panose="0205070206050A020403" pitchFamily="18" charset="0"/>
                <a:ea typeface="Calibri" panose="020F0502020204030204" pitchFamily="34" charset="0"/>
                <a:cs typeface="Times New Roman" panose="02020603050405020304" pitchFamily="18" charset="0"/>
              </a:rPr>
              <a:t>Naqsh</a:t>
            </a:r>
            <a:r>
              <a:rPr lang="en-US" sz="2400" b="1" i="1"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b="1" i="1" dirty="0" err="1" smtClean="0">
                <a:effectLst/>
                <a:latin typeface="Adobe Caslon Pro Bold" panose="0205070206050A020403" pitchFamily="18" charset="0"/>
                <a:ea typeface="Calibri" panose="020F0502020204030204" pitchFamily="34" charset="0"/>
                <a:cs typeface="Times New Roman" panose="02020603050405020304" pitchFamily="18" charset="0"/>
              </a:rPr>
              <a:t>va</a:t>
            </a:r>
            <a:r>
              <a:rPr lang="en-US" sz="2400" b="1" i="1"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b="1" i="1" dirty="0" err="1" smtClean="0">
                <a:effectLst/>
                <a:latin typeface="Adobe Caslon Pro Bold" panose="0205070206050A020403" pitchFamily="18" charset="0"/>
                <a:ea typeface="Calibri" panose="020F0502020204030204" pitchFamily="34" charset="0"/>
                <a:cs typeface="Times New Roman" panose="02020603050405020304" pitchFamily="18" charset="0"/>
              </a:rPr>
              <a:t>uning</a:t>
            </a:r>
            <a:r>
              <a:rPr lang="en-US" sz="2400" b="1" i="1"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b="1" i="1" dirty="0" err="1" smtClean="0">
                <a:effectLst/>
                <a:latin typeface="Adobe Caslon Pro Bold" panose="0205070206050A020403" pitchFamily="18" charset="0"/>
                <a:ea typeface="Calibri" panose="020F0502020204030204" pitchFamily="34" charset="0"/>
                <a:cs typeface="Times New Roman" panose="02020603050405020304" pitchFamily="18" charset="0"/>
              </a:rPr>
              <a:t>turlari</a:t>
            </a:r>
            <a:endParaRPr lang="ru-RU" b="1" i="1"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2400" b="1" i="1"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b="1" i="1" dirty="0" err="1" smtClean="0">
                <a:effectLst/>
                <a:latin typeface="Adobe Caslon Pro Bold" panose="0205070206050A020403" pitchFamily="18" charset="0"/>
                <a:ea typeface="Calibri" panose="020F0502020204030204" pitchFamily="34" charset="0"/>
                <a:cs typeface="Times New Roman" panose="02020603050405020304" pitchFamily="18" charset="0"/>
              </a:rPr>
              <a:t>Naqsh</a:t>
            </a:r>
            <a:r>
              <a:rPr lang="en-US" sz="2400" b="1" i="1"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arabcha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tasvir</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gul</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degan</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ma’noni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anglatadi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Kashtado’zlik</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san’atida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har</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bir</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millatning</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o’ziga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xos</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eng</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ko’p</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qo’llaydigan</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naqshlari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bo’ladi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O’zbek</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kashtalarida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o’simliksimon</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geometrik</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hamda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gul</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naqshlari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ko’p</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bo’lsa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rus</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kashtachiligida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geometrik</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o’simliksimon</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shakllar</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gullar</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qush</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va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mevalar</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ko’p</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tasvirlanadi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qozoq</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va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qirg’iz</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kashtachiligida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esa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ko’proq</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hayvonlar</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shox</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va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tuyoqlarni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eslatuvchi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elementlar</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tasvirlanadi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Rangtasvir</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vositalar</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yordamida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ishlangan</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nur</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va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soyalar</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hajmni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keltirib</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chiqaradigan</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shu</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bilan</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birga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o’ylamay</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netmay</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tabiatdan</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aynan</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ko’chirishga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intilmagan</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rasmchini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naturadan</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yaqinroq</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bo’lishi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mumkin</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40298078"/>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04887" y="741566"/>
            <a:ext cx="10839450" cy="4385816"/>
          </a:xfrm>
          <a:prstGeom prst="rect">
            <a:avLst/>
          </a:prstGeom>
        </p:spPr>
        <p:txBody>
          <a:bodyPr wrap="square">
            <a:spAutoFit/>
          </a:bodyPr>
          <a:lstStyle/>
          <a:p>
            <a:pPr algn="ctr">
              <a:lnSpc>
                <a:spcPct val="150000"/>
              </a:lnSpc>
              <a:spcAft>
                <a:spcPts val="0"/>
              </a:spcAft>
            </a:pPr>
            <a:r>
              <a:rPr lang="en-US" sz="2400" b="1" i="1" dirty="0" err="1" smtClean="0">
                <a:effectLst/>
                <a:latin typeface="Adobe Caslon Pro Bold" panose="0205070206050A020403" pitchFamily="18" charset="0"/>
                <a:ea typeface="Calibri" panose="020F0502020204030204" pitchFamily="34" charset="0"/>
                <a:cs typeface="Times New Roman" panose="02020603050405020304" pitchFamily="18" charset="0"/>
              </a:rPr>
              <a:t>Kashtachilikda</a:t>
            </a:r>
            <a:r>
              <a:rPr lang="en-US" sz="2400" b="1" i="1"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b="1" i="1" dirty="0" err="1" smtClean="0">
                <a:effectLst/>
                <a:latin typeface="Adobe Caslon Pro Bold" panose="0205070206050A020403" pitchFamily="18" charset="0"/>
                <a:ea typeface="Calibri" panose="020F0502020204030204" pitchFamily="34" charset="0"/>
                <a:cs typeface="Times New Roman" panose="02020603050405020304" pitchFamily="18" charset="0"/>
              </a:rPr>
              <a:t>ranglar</a:t>
            </a:r>
            <a:r>
              <a:rPr lang="en-US" sz="2400" b="1" i="1"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b="1" i="1" dirty="0" err="1" smtClean="0">
                <a:effectLst/>
                <a:latin typeface="Adobe Caslon Pro Bold" panose="0205070206050A020403" pitchFamily="18" charset="0"/>
                <a:ea typeface="Calibri" panose="020F0502020204030204" pitchFamily="34" charset="0"/>
                <a:cs typeface="Times New Roman" panose="02020603050405020304" pitchFamily="18" charset="0"/>
              </a:rPr>
              <a:t>ahamiyati</a:t>
            </a:r>
            <a:endParaRPr lang="en-US" sz="2400" b="1" i="1" dirty="0" smtClean="0">
              <a:effectLst/>
              <a:latin typeface="Adobe Caslon Pro Bold" panose="0205070206050A020403" pitchFamily="18" charset="0"/>
              <a:ea typeface="Calibri" panose="020F0502020204030204" pitchFamily="34" charset="0"/>
              <a:cs typeface="Times New Roman" panose="02020603050405020304" pitchFamily="18" charset="0"/>
            </a:endParaRPr>
          </a:p>
          <a:p>
            <a:pPr algn="ctr">
              <a:lnSpc>
                <a:spcPct val="150000"/>
              </a:lnSpc>
              <a:spcAft>
                <a:spcPts val="0"/>
              </a:spcAft>
            </a:pPr>
            <a:endParaRPr lang="ru-RU"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Kashtachilikda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rang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asosiy</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va</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muhim</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o’rinni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en-US" sz="2400" dirty="0" err="1" smtClean="0">
                <a:effectLst/>
                <a:latin typeface="Adobe Caslon Pro Bold" panose="0205070206050A020403" pitchFamily="18" charset="0"/>
                <a:ea typeface="Calibri" panose="020F0502020204030204" pitchFamily="34" charset="0"/>
                <a:cs typeface="Times New Roman" panose="02020603050405020304" pitchFamily="18" charset="0"/>
              </a:rPr>
              <a:t>agallaydi</a:t>
            </a:r>
            <a:r>
              <a:rPr lang="en-US" sz="2400" dirty="0" smtClean="0">
                <a:effectLst/>
                <a:latin typeface="Adobe Caslon Pro Bold" panose="0205070206050A020403" pitchFamily="18" charset="0"/>
                <a:ea typeface="Calibri" panose="020F0502020204030204" pitchFamily="34" charset="0"/>
                <a:cs typeface="Times New Roman" panose="02020603050405020304" pitchFamily="18" charset="0"/>
              </a:rPr>
              <a:t>. </a:t>
            </a:r>
            <a:r>
              <a:rPr lang="nn-NO" sz="2400" dirty="0" smtClean="0">
                <a:effectLst/>
                <a:latin typeface="Adobe Caslon Pro Bold" panose="0205070206050A020403" pitchFamily="18" charset="0"/>
                <a:ea typeface="Calibri" panose="020F0502020204030204" pitchFamily="34" charset="0"/>
                <a:cs typeface="Times New Roman" panose="02020603050405020304" pitchFamily="18" charset="0"/>
              </a:rPr>
              <a:t>Kashtaning rangi uning fonidan ya’ni, asosidan kelib chiqib, rang koloriti tanlanadi. Oq bo’z hech qachon sutdek oppoq bo’lmaydi. Uning biroz kulrang, sarg’ish tusi uzviy koloritni hosil qilishga bir qadar mosdir. Agar fon bo’lsa, u holda shu rangga mos kashta ipaklari tanlab olinadi. Ba’zan fon ipaklar bilan birga ornamentning rang-barang ochilibturishiga xizmat qiladi. </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83525485"/>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Рисунок 5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04150">
            <a:off x="5920849" y="1356367"/>
            <a:ext cx="4519351" cy="418753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Рисунок 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4813" y="1344165"/>
            <a:ext cx="4225925" cy="361186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11202251"/>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altLang="ru-RU" sz="1400" b="1"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2.Bezakli va mazmunli kashtalar.</a:t>
            </a:r>
            <a:endParaRPr kumimoji="0" lang="ru-RU" altLang="ru-RU" sz="11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pic>
        <p:nvPicPr>
          <p:cNvPr id="4100" name="Рисунок 11" descr="Описание: d:\Users\Desktop\ГРАНД\kashta 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0588" y="2064569"/>
            <a:ext cx="6811962" cy="38680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3099442" y="884852"/>
            <a:ext cx="5993115" cy="752065"/>
          </a:xfrm>
          <a:prstGeom prst="rect">
            <a:avLst/>
          </a:prstGeom>
        </p:spPr>
        <p:txBody>
          <a:bodyPr wrap="none">
            <a:spAutoFit/>
          </a:bodyPr>
          <a:lstStyle/>
          <a:p>
            <a:pPr algn="ctr">
              <a:lnSpc>
                <a:spcPct val="150000"/>
              </a:lnSpc>
              <a:spcAft>
                <a:spcPts val="0"/>
              </a:spcAft>
            </a:pPr>
            <a:r>
              <a:rPr lang="uz-Cyrl-UZ" sz="3200" b="1" i="1" dirty="0" smtClean="0">
                <a:effectLst/>
                <a:latin typeface="Times New Roman" panose="02020603050405020304" pitchFamily="18" charset="0"/>
                <a:ea typeface="Calibri" panose="020F0502020204030204" pitchFamily="34" charset="0"/>
                <a:cs typeface="Times New Roman" panose="02020603050405020304" pitchFamily="18" charset="0"/>
              </a:rPr>
              <a:t>2.Bezakli va mazmunli kashtalar.</a:t>
            </a:r>
            <a:endParaRPr lang="ru-RU" sz="24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77212631"/>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462086" y="967085"/>
            <a:ext cx="10267951" cy="830997"/>
          </a:xfrm>
          <a:prstGeom prst="rect">
            <a:avLst/>
          </a:prstGeom>
        </p:spPr>
        <p:txBody>
          <a:bodyPr wrap="square">
            <a:spAutoFit/>
          </a:bodyPr>
          <a:lstStyle/>
          <a:p>
            <a:pPr indent="271463" algn="just"/>
            <a:r>
              <a:rPr lang="en-US" sz="2400" dirty="0" err="1" smtClean="0">
                <a:latin typeface="Adobe Caslon Pro Bold" panose="0205070206050A020403" pitchFamily="18" charset="0"/>
              </a:rPr>
              <a:t>Milliy</a:t>
            </a:r>
            <a:r>
              <a:rPr lang="en-US" sz="2400" dirty="0" smtClean="0">
                <a:latin typeface="Adobe Caslon Pro Bold" panose="0205070206050A020403" pitchFamily="18" charset="0"/>
              </a:rPr>
              <a:t> </a:t>
            </a:r>
            <a:r>
              <a:rPr lang="en-US" sz="2400" dirty="0" err="1" smtClean="0">
                <a:latin typeface="Adobe Caslon Pro Bold" panose="0205070206050A020403" pitchFamily="18" charset="0"/>
              </a:rPr>
              <a:t>hunarlardan</a:t>
            </a:r>
            <a:r>
              <a:rPr lang="en-US" sz="2400" dirty="0" smtClean="0">
                <a:latin typeface="Adobe Caslon Pro Bold" panose="0205070206050A020403" pitchFamily="18" charset="0"/>
              </a:rPr>
              <a:t> </a:t>
            </a:r>
            <a:r>
              <a:rPr lang="en-US" sz="2400" dirty="0" err="1" smtClean="0">
                <a:latin typeface="Adobe Caslon Pro Bold" panose="0205070206050A020403" pitchFamily="18" charset="0"/>
              </a:rPr>
              <a:t>biri</a:t>
            </a:r>
            <a:r>
              <a:rPr lang="en-US" sz="2400" dirty="0" smtClean="0">
                <a:latin typeface="Adobe Caslon Pro Bold" panose="0205070206050A020403" pitchFamily="18" charset="0"/>
              </a:rPr>
              <a:t> </a:t>
            </a:r>
            <a:r>
              <a:rPr lang="en-US" sz="2400" dirty="0" err="1" smtClean="0">
                <a:latin typeface="Adobe Caslon Pro Bold" panose="0205070206050A020403" pitchFamily="18" charset="0"/>
              </a:rPr>
              <a:t>o’zbek</a:t>
            </a:r>
            <a:r>
              <a:rPr lang="en-US" sz="2400" dirty="0" smtClean="0">
                <a:latin typeface="Adobe Caslon Pro Bold" panose="0205070206050A020403" pitchFamily="18" charset="0"/>
              </a:rPr>
              <a:t> </a:t>
            </a:r>
            <a:r>
              <a:rPr lang="en-US" sz="2400" dirty="0" err="1" smtClean="0">
                <a:latin typeface="Adobe Caslon Pro Bold" panose="0205070206050A020403" pitchFamily="18" charset="0"/>
              </a:rPr>
              <a:t>kashtachiligi</a:t>
            </a:r>
            <a:r>
              <a:rPr lang="en-US" sz="2400" dirty="0" smtClean="0">
                <a:latin typeface="Adobe Caslon Pro Bold" panose="0205070206050A020403" pitchFamily="18" charset="0"/>
              </a:rPr>
              <a:t> </a:t>
            </a:r>
            <a:r>
              <a:rPr lang="en-US" sz="2400" dirty="0" err="1" smtClean="0">
                <a:latin typeface="Adobe Caslon Pro Bold" panose="0205070206050A020403" pitchFamily="18" charset="0"/>
              </a:rPr>
              <a:t>ozining</a:t>
            </a:r>
            <a:r>
              <a:rPr lang="en-US" sz="2400" dirty="0" smtClean="0">
                <a:latin typeface="Adobe Caslon Pro Bold" panose="0205070206050A020403" pitchFamily="18" charset="0"/>
              </a:rPr>
              <a:t> boy </a:t>
            </a:r>
            <a:r>
              <a:rPr lang="en-US" sz="2400" dirty="0" err="1" smtClean="0">
                <a:latin typeface="Adobe Caslon Pro Bold" panose="0205070206050A020403" pitchFamily="18" charset="0"/>
              </a:rPr>
              <a:t>tarixiy</a:t>
            </a:r>
            <a:r>
              <a:rPr lang="en-US" sz="2400" dirty="0" smtClean="0">
                <a:latin typeface="Adobe Caslon Pro Bold" panose="0205070206050A020403" pitchFamily="18" charset="0"/>
              </a:rPr>
              <a:t> </a:t>
            </a:r>
            <a:r>
              <a:rPr lang="en-US" sz="2400" dirty="0" err="1" smtClean="0">
                <a:latin typeface="Adobe Caslon Pro Bold" panose="0205070206050A020403" pitchFamily="18" charset="0"/>
              </a:rPr>
              <a:t>merosi</a:t>
            </a:r>
            <a:r>
              <a:rPr lang="en-US" sz="2400" dirty="0" smtClean="0">
                <a:latin typeface="Adobe Caslon Pro Bold" panose="0205070206050A020403" pitchFamily="18" charset="0"/>
              </a:rPr>
              <a:t>, </a:t>
            </a:r>
            <a:r>
              <a:rPr lang="en-US" sz="2400" dirty="0" err="1" smtClean="0">
                <a:latin typeface="Adobe Caslon Pro Bold" panose="0205070206050A020403" pitchFamily="18" charset="0"/>
              </a:rPr>
              <a:t>an’ana</a:t>
            </a:r>
            <a:r>
              <a:rPr lang="en-US" sz="2400" dirty="0" smtClean="0">
                <a:latin typeface="Adobe Caslon Pro Bold" panose="0205070206050A020403" pitchFamily="18" charset="0"/>
              </a:rPr>
              <a:t> </a:t>
            </a:r>
            <a:r>
              <a:rPr lang="en-US" sz="2400" dirty="0" err="1" smtClean="0">
                <a:latin typeface="Adobe Caslon Pro Bold" panose="0205070206050A020403" pitchFamily="18" charset="0"/>
              </a:rPr>
              <a:t>va</a:t>
            </a:r>
            <a:r>
              <a:rPr lang="en-US" sz="2400" dirty="0" smtClean="0">
                <a:latin typeface="Adobe Caslon Pro Bold" panose="0205070206050A020403" pitchFamily="18" charset="0"/>
              </a:rPr>
              <a:t> </a:t>
            </a:r>
            <a:r>
              <a:rPr lang="en-US" sz="2400" dirty="0" err="1" smtClean="0">
                <a:latin typeface="Adobe Caslon Pro Bold" panose="0205070206050A020403" pitchFamily="18" charset="0"/>
              </a:rPr>
              <a:t>qadriyatlariga</a:t>
            </a:r>
            <a:r>
              <a:rPr lang="en-US" sz="2400" dirty="0" smtClean="0">
                <a:latin typeface="Adobe Caslon Pro Bold" panose="0205070206050A020403" pitchFamily="18" charset="0"/>
              </a:rPr>
              <a:t>  </a:t>
            </a:r>
            <a:r>
              <a:rPr lang="en-US" sz="2400" dirty="0" err="1" smtClean="0">
                <a:latin typeface="Adobe Caslon Pro Bold" panose="0205070206050A020403" pitchFamily="18" charset="0"/>
              </a:rPr>
              <a:t>ega</a:t>
            </a:r>
            <a:r>
              <a:rPr lang="en-US" sz="2400" dirty="0" smtClean="0">
                <a:latin typeface="Adobe Caslon Pro Bold" panose="0205070206050A020403" pitchFamily="18" charset="0"/>
              </a:rPr>
              <a:t> </a:t>
            </a:r>
            <a:r>
              <a:rPr lang="en-US" sz="2400" dirty="0" err="1" smtClean="0">
                <a:latin typeface="Adobe Caslon Pro Bold" panose="0205070206050A020403" pitchFamily="18" charset="0"/>
              </a:rPr>
              <a:t>bo’lib</a:t>
            </a:r>
            <a:r>
              <a:rPr lang="en-US" sz="2400" dirty="0" smtClean="0">
                <a:latin typeface="Adobe Caslon Pro Bold" panose="0205070206050A020403" pitchFamily="18" charset="0"/>
              </a:rPr>
              <a:t> </a:t>
            </a:r>
            <a:r>
              <a:rPr lang="en-US" sz="2400" dirty="0" err="1" smtClean="0">
                <a:latin typeface="Adobe Caslon Pro Bold" panose="0205070206050A020403" pitchFamily="18" charset="0"/>
              </a:rPr>
              <a:t>hozirda</a:t>
            </a:r>
            <a:r>
              <a:rPr lang="en-US" sz="2400" dirty="0" smtClean="0">
                <a:latin typeface="Adobe Caslon Pro Bold" panose="0205070206050A020403" pitchFamily="18" charset="0"/>
              </a:rPr>
              <a:t>  ham </a:t>
            </a:r>
            <a:r>
              <a:rPr lang="en-US" sz="2400" dirty="0" err="1" smtClean="0">
                <a:latin typeface="Adobe Caslon Pro Bold" panose="0205070206050A020403" pitchFamily="18" charset="0"/>
              </a:rPr>
              <a:t>oz</a:t>
            </a:r>
            <a:r>
              <a:rPr lang="en-US" sz="2400" dirty="0" smtClean="0">
                <a:latin typeface="Adobe Caslon Pro Bold" panose="0205070206050A020403" pitchFamily="18" charset="0"/>
              </a:rPr>
              <a:t> </a:t>
            </a:r>
            <a:r>
              <a:rPr lang="en-US" sz="2400" dirty="0" err="1" smtClean="0">
                <a:latin typeface="Adobe Caslon Pro Bold" panose="0205070206050A020403" pitchFamily="18" charset="0"/>
              </a:rPr>
              <a:t>mavqeini</a:t>
            </a:r>
            <a:r>
              <a:rPr lang="en-US" sz="2400" dirty="0" smtClean="0">
                <a:latin typeface="Adobe Caslon Pro Bold" panose="0205070206050A020403" pitchFamily="18" charset="0"/>
              </a:rPr>
              <a:t> </a:t>
            </a:r>
            <a:r>
              <a:rPr lang="en-US" sz="2400" dirty="0" err="1" smtClean="0">
                <a:latin typeface="Adobe Caslon Pro Bold" panose="0205070206050A020403" pitchFamily="18" charset="0"/>
              </a:rPr>
              <a:t>yoqotmagan</a:t>
            </a:r>
            <a:r>
              <a:rPr lang="en-US" sz="2400" dirty="0" smtClean="0">
                <a:latin typeface="Adobe Caslon Pro Bold" panose="0205070206050A020403" pitchFamily="18" charset="0"/>
              </a:rPr>
              <a:t>.</a:t>
            </a:r>
            <a:endParaRPr lang="ru-RU" sz="2400" dirty="0"/>
          </a:p>
        </p:txBody>
      </p:sp>
      <p:sp>
        <p:nvSpPr>
          <p:cNvPr id="5" name="Прямоугольник 4"/>
          <p:cNvSpPr/>
          <p:nvPr/>
        </p:nvSpPr>
        <p:spPr>
          <a:xfrm>
            <a:off x="533399" y="1798082"/>
            <a:ext cx="11087099" cy="3970318"/>
          </a:xfrm>
          <a:prstGeom prst="rect">
            <a:avLst/>
          </a:prstGeom>
        </p:spPr>
        <p:txBody>
          <a:bodyPr wrap="square">
            <a:spAutoFit/>
          </a:bodyPr>
          <a:lstStyle/>
          <a:p>
            <a:pPr indent="357188" algn="ctr">
              <a:lnSpc>
                <a:spcPct val="150000"/>
              </a:lnSpc>
            </a:pPr>
            <a:r>
              <a:rPr lang="en-US" sz="2400" b="1" i="1" dirty="0" err="1" smtClean="0">
                <a:solidFill>
                  <a:srgbClr val="000000"/>
                </a:solidFill>
                <a:effectLst/>
                <a:latin typeface="Adobe Caslon Pro Bold" panose="0205070206050A020403" pitchFamily="18" charset="0"/>
                <a:ea typeface="Calibri" panose="020F0502020204030204" pitchFamily="34" charset="0"/>
              </a:rPr>
              <a:t>Kashtachilikda</a:t>
            </a:r>
            <a:r>
              <a:rPr lang="en-US" sz="2400" b="1" i="1" dirty="0" smtClean="0">
                <a:solidFill>
                  <a:srgbClr val="000000"/>
                </a:solidFill>
                <a:effectLst/>
                <a:latin typeface="Adobe Caslon Pro Bold" panose="0205070206050A020403" pitchFamily="18" charset="0"/>
                <a:ea typeface="Calibri" panose="020F0502020204030204" pitchFamily="34" charset="0"/>
              </a:rPr>
              <a:t> </a:t>
            </a:r>
            <a:r>
              <a:rPr lang="en-US" sz="2400" b="1" i="1" dirty="0" err="1" smtClean="0">
                <a:solidFill>
                  <a:srgbClr val="000000"/>
                </a:solidFill>
                <a:effectLst/>
                <a:latin typeface="Adobe Caslon Pro Bold" panose="0205070206050A020403" pitchFamily="18" charset="0"/>
                <a:ea typeface="Calibri" panose="020F0502020204030204" pitchFamily="34" charset="0"/>
              </a:rPr>
              <a:t>ishlatiladigan</a:t>
            </a:r>
            <a:r>
              <a:rPr lang="en-US" sz="2400" b="1" i="1" dirty="0" smtClean="0">
                <a:solidFill>
                  <a:srgbClr val="000000"/>
                </a:solidFill>
                <a:effectLst/>
                <a:latin typeface="Adobe Caslon Pro Bold" panose="0205070206050A020403" pitchFamily="18" charset="0"/>
                <a:ea typeface="Calibri" panose="020F0502020204030204" pitchFamily="34" charset="0"/>
              </a:rPr>
              <a:t> </a:t>
            </a:r>
            <a:r>
              <a:rPr lang="en-US" sz="2400" b="1" i="1" dirty="0" err="1" smtClean="0">
                <a:solidFill>
                  <a:srgbClr val="000000"/>
                </a:solidFill>
                <a:effectLst/>
                <a:latin typeface="Adobe Caslon Pro Bold" panose="0205070206050A020403" pitchFamily="18" charset="0"/>
                <a:ea typeface="Calibri" panose="020F0502020204030204" pitchFamily="34" charset="0"/>
              </a:rPr>
              <a:t>bezak</a:t>
            </a:r>
            <a:r>
              <a:rPr lang="en-US" sz="2400" b="1" i="1" dirty="0" smtClean="0">
                <a:solidFill>
                  <a:srgbClr val="000000"/>
                </a:solidFill>
                <a:effectLst/>
                <a:latin typeface="Adobe Caslon Pro Bold" panose="0205070206050A020403" pitchFamily="18" charset="0"/>
                <a:ea typeface="Calibri" panose="020F0502020204030204" pitchFamily="34" charset="0"/>
              </a:rPr>
              <a:t> </a:t>
            </a:r>
            <a:r>
              <a:rPr lang="en-US" sz="2400" b="1" i="1" dirty="0" err="1" smtClean="0">
                <a:solidFill>
                  <a:srgbClr val="000000"/>
                </a:solidFill>
                <a:effectLst/>
                <a:latin typeface="Adobe Caslon Pro Bold" panose="0205070206050A020403" pitchFamily="18" charset="0"/>
                <a:ea typeface="Calibri" panose="020F0502020204030204" pitchFamily="34" charset="0"/>
              </a:rPr>
              <a:t>buyum</a:t>
            </a:r>
            <a:r>
              <a:rPr lang="en-US" sz="2400" b="1" i="1" dirty="0" smtClean="0">
                <a:solidFill>
                  <a:srgbClr val="000000"/>
                </a:solidFill>
                <a:effectLst/>
                <a:latin typeface="Adobe Caslon Pro Bold" panose="0205070206050A020403" pitchFamily="18" charset="0"/>
                <a:ea typeface="Calibri" panose="020F0502020204030204" pitchFamily="34" charset="0"/>
              </a:rPr>
              <a:t> </a:t>
            </a:r>
            <a:r>
              <a:rPr lang="en-US" sz="2400" b="1" i="1" dirty="0" err="1" smtClean="0">
                <a:solidFill>
                  <a:srgbClr val="000000"/>
                </a:solidFill>
                <a:effectLst/>
                <a:latin typeface="Adobe Caslon Pro Bold" panose="0205070206050A020403" pitchFamily="18" charset="0"/>
                <a:ea typeface="Calibri" panose="020F0502020204030204" pitchFamily="34" charset="0"/>
              </a:rPr>
              <a:t>turlari</a:t>
            </a:r>
            <a:r>
              <a:rPr lang="en-US" sz="2400" b="1" i="1" dirty="0" smtClean="0">
                <a:solidFill>
                  <a:srgbClr val="000000"/>
                </a:solidFill>
                <a:effectLst/>
                <a:latin typeface="Adobe Caslon Pro Bold" panose="0205070206050A020403" pitchFamily="18" charset="0"/>
                <a:ea typeface="Calibri" panose="020F0502020204030204" pitchFamily="34" charset="0"/>
              </a:rPr>
              <a:t> </a:t>
            </a:r>
            <a:r>
              <a:rPr lang="en-US" sz="2400" b="1" i="1" dirty="0" err="1" smtClean="0">
                <a:solidFill>
                  <a:srgbClr val="000000"/>
                </a:solidFill>
                <a:effectLst/>
                <a:latin typeface="Adobe Caslon Pro Bold" panose="0205070206050A020403" pitchFamily="18" charset="0"/>
                <a:ea typeface="Calibri" panose="020F0502020204030204" pitchFamily="34" charset="0"/>
              </a:rPr>
              <a:t>bilan</a:t>
            </a:r>
            <a:r>
              <a:rPr lang="en-US" sz="2400" b="1" i="1" dirty="0" smtClean="0">
                <a:solidFill>
                  <a:srgbClr val="000000"/>
                </a:solidFill>
                <a:effectLst/>
                <a:latin typeface="Adobe Caslon Pro Bold" panose="0205070206050A020403" pitchFamily="18" charset="0"/>
                <a:ea typeface="Calibri" panose="020F0502020204030204" pitchFamily="34" charset="0"/>
              </a:rPr>
              <a:t> </a:t>
            </a:r>
            <a:r>
              <a:rPr lang="en-US" sz="2400" b="1" i="1" dirty="0" err="1" smtClean="0">
                <a:solidFill>
                  <a:srgbClr val="000000"/>
                </a:solidFill>
                <a:effectLst/>
                <a:latin typeface="Adobe Caslon Pro Bold" panose="0205070206050A020403" pitchFamily="18" charset="0"/>
                <a:ea typeface="Calibri" panose="020F0502020204030204" pitchFamily="34" charset="0"/>
              </a:rPr>
              <a:t>tanishib</a:t>
            </a:r>
            <a:r>
              <a:rPr lang="en-US" sz="2400" b="1" i="1" dirty="0" smtClean="0">
                <a:solidFill>
                  <a:srgbClr val="000000"/>
                </a:solidFill>
                <a:effectLst/>
                <a:latin typeface="Adobe Caslon Pro Bold" panose="0205070206050A020403" pitchFamily="18" charset="0"/>
                <a:ea typeface="Calibri" panose="020F0502020204030204" pitchFamily="34" charset="0"/>
              </a:rPr>
              <a:t> </a:t>
            </a:r>
            <a:r>
              <a:rPr lang="en-US" sz="2400" b="1" i="1" dirty="0" err="1" smtClean="0">
                <a:solidFill>
                  <a:srgbClr val="000000"/>
                </a:solidFill>
                <a:effectLst/>
                <a:latin typeface="Adobe Caslon Pro Bold" panose="0205070206050A020403" pitchFamily="18" charset="0"/>
                <a:ea typeface="Calibri" panose="020F0502020204030204" pitchFamily="34" charset="0"/>
              </a:rPr>
              <a:t>chiqamiz</a:t>
            </a:r>
            <a:r>
              <a:rPr lang="en-US" sz="2400" b="1" i="1" dirty="0" smtClean="0">
                <a:solidFill>
                  <a:srgbClr val="000000"/>
                </a:solidFill>
                <a:effectLst/>
                <a:latin typeface="Adobe Caslon Pro Bold" panose="0205070206050A020403" pitchFamily="18" charset="0"/>
                <a:ea typeface="Calibri" panose="020F0502020204030204" pitchFamily="34" charset="0"/>
              </a:rPr>
              <a:t>.</a:t>
            </a:r>
          </a:p>
          <a:p>
            <a:pPr algn="just">
              <a:lnSpc>
                <a:spcPct val="150000"/>
              </a:lnSpc>
            </a:pPr>
            <a:r>
              <a:rPr lang="en-US" sz="2400" dirty="0" err="1" smtClean="0">
                <a:solidFill>
                  <a:srgbClr val="000000"/>
                </a:solidFill>
                <a:effectLst/>
                <a:latin typeface="Adobe Caslon Pro Bold" panose="0205070206050A020403" pitchFamily="18" charset="0"/>
                <a:ea typeface="Calibri" panose="020F0502020204030204" pitchFamily="34" charset="0"/>
              </a:rPr>
              <a:t>Do’ppi</a:t>
            </a:r>
            <a:r>
              <a:rPr lang="en-US" sz="2400" dirty="0" smtClean="0">
                <a:solidFill>
                  <a:srgbClr val="000000"/>
                </a:solidFill>
                <a:effectLst/>
                <a:latin typeface="Adobe Caslon Pro Bold" panose="0205070206050A020403" pitchFamily="18" charset="0"/>
                <a:ea typeface="Calibri" panose="020F0502020204030204" pitchFamily="34" charset="0"/>
              </a:rPr>
              <a:t> – </a:t>
            </a:r>
            <a:r>
              <a:rPr lang="en-US" sz="2400" dirty="0" err="1" smtClean="0">
                <a:solidFill>
                  <a:srgbClr val="000000"/>
                </a:solidFill>
                <a:effectLst/>
                <a:latin typeface="Adobe Caslon Pro Bold" panose="0205070206050A020403" pitchFamily="18" charset="0"/>
                <a:ea typeface="Calibri" panose="020F0502020204030204" pitchFamily="34" charset="0"/>
              </a:rPr>
              <a:t>O’zbekist</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nda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keng</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tarqalgan</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engil</a:t>
            </a:r>
            <a:r>
              <a:rPr lang="en-US" sz="2400" dirty="0" smtClean="0">
                <a:solidFill>
                  <a:srgbClr val="000000"/>
                </a:solidFill>
                <a:effectLst/>
                <a:latin typeface="Adobe Caslon Pro Bold" panose="0205070206050A020403" pitchFamily="18" charset="0"/>
                <a:ea typeface="Calibri" panose="020F0502020204030204" pitchFamily="34" charset="0"/>
              </a:rPr>
              <a:t> b</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sh</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kiyim</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Do’ppi</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kiyish</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dastlab</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Er</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nda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va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turkiy</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xalqlari</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o’rtasida</a:t>
            </a:r>
            <a:r>
              <a:rPr lang="en-US" sz="2400" dirty="0" smtClean="0">
                <a:solidFill>
                  <a:srgbClr val="000000"/>
                </a:solidFill>
                <a:effectLst/>
                <a:latin typeface="Adobe Caslon Pro Bold" panose="0205070206050A020403" pitchFamily="18" charset="0"/>
                <a:ea typeface="Calibri" panose="020F0502020204030204" pitchFamily="34" charset="0"/>
              </a:rPr>
              <a:t>, R</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ssiyada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esa</a:t>
            </a:r>
            <a:r>
              <a:rPr lang="en-US" sz="2400" dirty="0" smtClean="0">
                <a:solidFill>
                  <a:srgbClr val="000000"/>
                </a:solidFill>
                <a:effectLst/>
                <a:latin typeface="Adobe Caslon Pro Bold" panose="0205070206050A020403" pitchFamily="18" charset="0"/>
                <a:ea typeface="Calibri" panose="020F0502020204030204" pitchFamily="34" charset="0"/>
              </a:rPr>
              <a:t> XIII </a:t>
            </a:r>
            <a:r>
              <a:rPr lang="en-US" sz="2400" dirty="0" err="1" smtClean="0">
                <a:solidFill>
                  <a:srgbClr val="000000"/>
                </a:solidFill>
                <a:effectLst/>
                <a:latin typeface="Adobe Caslon Pro Bold" panose="0205070206050A020403" pitchFamily="18" charset="0"/>
                <a:ea typeface="Calibri" panose="020F0502020204030204" pitchFamily="34" charset="0"/>
              </a:rPr>
              <a:t>asrda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rasm</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bo’lgan</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Asrlar</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dav</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mida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do’ppining</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turli</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xillari</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vujudga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kelgan</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Baxmalga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satinga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sidirg’a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sh</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yiga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ip</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ipak</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va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zar</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bilan</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do’ppi</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gullari</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tikilgan</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O’zbekist</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nda</a:t>
            </a:r>
            <a:r>
              <a:rPr lang="en-US" sz="2400" dirty="0" smtClean="0">
                <a:solidFill>
                  <a:srgbClr val="000000"/>
                </a:solidFill>
                <a:effectLst/>
                <a:latin typeface="Adobe Caslon Pro Bold" panose="0205070206050A020403" pitchFamily="18" charset="0"/>
                <a:ea typeface="Calibri" panose="020F0502020204030204" pitchFamily="34" charset="0"/>
              </a:rPr>
              <a:t> T</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shkent</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Chust</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Bux</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smtClean="0">
                <a:solidFill>
                  <a:srgbClr val="000000"/>
                </a:solidFill>
                <a:effectLst/>
                <a:latin typeface="Adobe Caslon Pro Bold" panose="0205070206050A020403" pitchFamily="18" charset="0"/>
                <a:ea typeface="Calibri" panose="020F0502020204030204" pitchFamily="34" charset="0"/>
              </a:rPr>
              <a:t>r</a:t>
            </a:r>
            <a:r>
              <a:rPr lang="uz-Cyrl-UZ" sz="2400" dirty="0" smtClean="0">
                <a:solidFill>
                  <a:srgbClr val="000000"/>
                </a:solidFill>
                <a:effectLst/>
                <a:latin typeface="Times New Roman" panose="02020603050405020304" pitchFamily="18" charset="0"/>
                <a:ea typeface="Calibri" panose="020F0502020204030204" pitchFamily="34" charset="0"/>
              </a:rPr>
              <a:t>о, </a:t>
            </a:r>
            <a:r>
              <a:rPr lang="en-US" sz="2400" dirty="0" smtClean="0">
                <a:solidFill>
                  <a:srgbClr val="000000"/>
                </a:solidFill>
                <a:effectLst/>
                <a:latin typeface="Adobe Caslon Pro Bold" panose="0205070206050A020403" pitchFamily="18" charset="0"/>
                <a:ea typeface="Calibri" panose="020F0502020204030204" pitchFamily="34" charset="0"/>
              </a:rPr>
              <a:t>Samarqand, B</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ysun</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Shahrisabz</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do’ppilari</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mashhur</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bo’lib</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ular</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o’ziga</a:t>
            </a:r>
            <a:r>
              <a:rPr lang="en-US" sz="2400" dirty="0" smtClean="0">
                <a:solidFill>
                  <a:srgbClr val="000000"/>
                </a:solidFill>
                <a:effectLst/>
                <a:latin typeface="Adobe Caslon Pro Bold" panose="0205070206050A020403" pitchFamily="18" charset="0"/>
                <a:ea typeface="Calibri" panose="020F0502020204030204" pitchFamily="34" charset="0"/>
              </a:rPr>
              <a:t> </a:t>
            </a:r>
          </a:p>
          <a:p>
            <a:pPr algn="just">
              <a:lnSpc>
                <a:spcPct val="150000"/>
              </a:lnSpc>
            </a:pPr>
            <a:r>
              <a:rPr lang="en-US" sz="2400" dirty="0" smtClean="0">
                <a:solidFill>
                  <a:srgbClr val="000000"/>
                </a:solidFill>
                <a:effectLst/>
                <a:latin typeface="Adobe Caslon Pro Bold" panose="0205070206050A020403" pitchFamily="18" charset="0"/>
                <a:ea typeface="Calibri" panose="020F0502020204030204" pitchFamily="34" charset="0"/>
              </a:rPr>
              <a:t>x</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sdir</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Jumhuriyatimizning</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barcha</a:t>
            </a:r>
            <a:r>
              <a:rPr lang="en-US" sz="2400" dirty="0" smtClean="0">
                <a:solidFill>
                  <a:srgbClr val="000000"/>
                </a:solidFill>
                <a:effectLst/>
                <a:latin typeface="Adobe Caslon Pro Bold" panose="0205070206050A020403" pitchFamily="18" charset="0"/>
                <a:ea typeface="Calibri" panose="020F0502020204030204" pitchFamily="34" charset="0"/>
              </a:rPr>
              <a:t> ray</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nlarida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do’ppi</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tikiladi</a:t>
            </a:r>
            <a:r>
              <a:rPr lang="en-US" sz="2400" dirty="0" smtClean="0">
                <a:solidFill>
                  <a:srgbClr val="000000"/>
                </a:solidFill>
                <a:effectLst/>
                <a:latin typeface="Adobe Caslon Pro Bold" panose="0205070206050A020403" pitchFamily="18" charset="0"/>
                <a:ea typeface="Calibri" panose="020F0502020204030204" pitchFamily="34" charset="0"/>
              </a:rPr>
              <a:t>.</a:t>
            </a:r>
            <a:endParaRPr lang="ru-RU" sz="2400" dirty="0"/>
          </a:p>
        </p:txBody>
      </p:sp>
    </p:spTree>
    <p:extLst>
      <p:ext uri="{BB962C8B-B14F-4D97-AF65-F5344CB8AC3E}">
        <p14:creationId xmlns:p14="http://schemas.microsoft.com/office/powerpoint/2010/main" val="2719216390"/>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Горизонтальный свиток 4"/>
          <p:cNvSpPr/>
          <p:nvPr/>
        </p:nvSpPr>
        <p:spPr>
          <a:xfrm>
            <a:off x="2143125" y="1083584"/>
            <a:ext cx="9486900" cy="1414462"/>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hangingPunct="0"/>
            <a:r>
              <a:rPr lang="en-US" b="1" dirty="0" err="1" smtClean="0">
                <a:latin typeface="Adobe Caslon Pro Bold" panose="0205070206050A020403" pitchFamily="18" charset="0"/>
              </a:rPr>
              <a:t>Qul</a:t>
            </a:r>
            <a:r>
              <a:rPr lang="uz-Cyrl-UZ" b="1" dirty="0" smtClean="0"/>
              <a:t>о</a:t>
            </a:r>
            <a:r>
              <a:rPr lang="en-US" b="1" dirty="0" smtClean="0">
                <a:latin typeface="Adobe Caslon Pro Bold" panose="0205070206050A020403" pitchFamily="18" charset="0"/>
              </a:rPr>
              <a:t>q - k</a:t>
            </a:r>
            <a:r>
              <a:rPr lang="uz-Cyrl-UZ" b="1" dirty="0" smtClean="0"/>
              <a:t>о</a:t>
            </a:r>
            <a:r>
              <a:rPr lang="en-US" b="1" dirty="0" err="1" smtClean="0">
                <a:latin typeface="Adobe Caslon Pro Bold" panose="0205070206050A020403" pitchFamily="18" charset="0"/>
              </a:rPr>
              <a:t>nussim</a:t>
            </a:r>
            <a:r>
              <a:rPr lang="uz-Cyrl-UZ" b="1" dirty="0" smtClean="0"/>
              <a:t>о</a:t>
            </a:r>
            <a:r>
              <a:rPr lang="en-US" b="1" dirty="0" smtClean="0">
                <a:latin typeface="Adobe Caslon Pro Bold" panose="0205070206050A020403" pitchFamily="18" charset="0"/>
              </a:rPr>
              <a:t>n b</a:t>
            </a:r>
            <a:r>
              <a:rPr lang="uz-Cyrl-UZ" b="1" dirty="0" smtClean="0"/>
              <a:t>о</a:t>
            </a:r>
            <a:r>
              <a:rPr lang="en-US" b="1" dirty="0" err="1" smtClean="0">
                <a:latin typeface="Adobe Caslon Pro Bold" panose="0205070206050A020403" pitchFamily="18" charset="0"/>
              </a:rPr>
              <a:t>sh</a:t>
            </a:r>
            <a:r>
              <a:rPr lang="en-US" b="1" dirty="0" smtClean="0">
                <a:latin typeface="Adobe Caslon Pro Bold" panose="0205070206050A020403" pitchFamily="18" charset="0"/>
              </a:rPr>
              <a:t> </a:t>
            </a:r>
            <a:r>
              <a:rPr lang="en-US" b="1" dirty="0" err="1" smtClean="0">
                <a:latin typeface="Adobe Caslon Pro Bold" panose="0205070206050A020403" pitchFamily="18" charset="0"/>
              </a:rPr>
              <a:t>kiyim</a:t>
            </a:r>
            <a:r>
              <a:rPr lang="en-US" b="1" dirty="0" smtClean="0">
                <a:latin typeface="Adobe Caslon Pro Bold" panose="0205070206050A020403" pitchFamily="18" charset="0"/>
              </a:rPr>
              <a:t>. U as</a:t>
            </a:r>
            <a:r>
              <a:rPr lang="uz-Cyrl-UZ" b="1" dirty="0" smtClean="0"/>
              <a:t>о</a:t>
            </a:r>
            <a:r>
              <a:rPr lang="en-US" b="1" dirty="0" smtClean="0">
                <a:latin typeface="Adobe Caslon Pro Bold" panose="0205070206050A020403" pitchFamily="18" charset="0"/>
              </a:rPr>
              <a:t>san </a:t>
            </a:r>
            <a:r>
              <a:rPr lang="en-US" b="1" dirty="0" err="1" smtClean="0">
                <a:latin typeface="Adobe Caslon Pro Bold" panose="0205070206050A020403" pitchFamily="18" charset="0"/>
              </a:rPr>
              <a:t>darveshlar</a:t>
            </a:r>
            <a:r>
              <a:rPr lang="en-US" b="1" dirty="0" smtClean="0">
                <a:latin typeface="Adobe Caslon Pro Bold" panose="0205070206050A020403" pitchFamily="18" charset="0"/>
              </a:rPr>
              <a:t> </a:t>
            </a:r>
            <a:r>
              <a:rPr lang="en-US" b="1" dirty="0" err="1" smtClean="0">
                <a:latin typeface="Adobe Caslon Pro Bold" panose="0205070206050A020403" pitchFamily="18" charset="0"/>
              </a:rPr>
              <a:t>qalp</a:t>
            </a:r>
            <a:r>
              <a:rPr lang="uz-Cyrl-UZ" b="1" dirty="0" smtClean="0"/>
              <a:t>о</a:t>
            </a:r>
            <a:r>
              <a:rPr lang="en-US" b="1" dirty="0" err="1" smtClean="0">
                <a:latin typeface="Adobe Caslon Pro Bold" panose="0205070206050A020403" pitchFamily="18" charset="0"/>
              </a:rPr>
              <a:t>g’i</a:t>
            </a:r>
            <a:r>
              <a:rPr lang="en-US" b="1" dirty="0" smtClean="0">
                <a:latin typeface="Adobe Caslon Pro Bold" panose="0205070206050A020403" pitchFamily="18" charset="0"/>
              </a:rPr>
              <a:t>. </a:t>
            </a:r>
            <a:r>
              <a:rPr lang="en-US" b="1" dirty="0" err="1" smtClean="0">
                <a:latin typeface="Adobe Caslon Pro Bold" panose="0205070206050A020403" pitchFamily="18" charset="0"/>
              </a:rPr>
              <a:t>Uning</a:t>
            </a:r>
            <a:r>
              <a:rPr lang="en-US" b="1" dirty="0" smtClean="0">
                <a:latin typeface="Adobe Caslon Pro Bold" panose="0205070206050A020403" pitchFamily="18" charset="0"/>
              </a:rPr>
              <a:t> mat</a:t>
            </a:r>
            <a:r>
              <a:rPr lang="uz-Cyrl-UZ" b="1" dirty="0" smtClean="0"/>
              <a:t>о</a:t>
            </a:r>
            <a:r>
              <a:rPr lang="en-US" b="1" dirty="0" err="1" smtClean="0">
                <a:latin typeface="Adobe Caslon Pro Bold" panose="0205070206050A020403" pitchFamily="18" charset="0"/>
              </a:rPr>
              <a:t>g’i</a:t>
            </a:r>
            <a:r>
              <a:rPr lang="en-US" b="1" dirty="0" smtClean="0">
                <a:latin typeface="Adobe Caslon Pro Bold" panose="0205070206050A020403" pitchFamily="18" charset="0"/>
              </a:rPr>
              <a:t> t</a:t>
            </a:r>
            <a:r>
              <a:rPr lang="uz-Cyrl-UZ" b="1" dirty="0" smtClean="0"/>
              <a:t>о</a:t>
            </a:r>
            <a:r>
              <a:rPr lang="en-US" b="1" dirty="0" smtClean="0">
                <a:latin typeface="Adobe Caslon Pro Bold" panose="0205070206050A020403" pitchFamily="18" charset="0"/>
              </a:rPr>
              <a:t>q </a:t>
            </a:r>
            <a:r>
              <a:rPr lang="en-US" b="1" dirty="0" err="1" smtClean="0">
                <a:latin typeface="Adobe Caslon Pro Bold" panose="0205070206050A020403" pitchFamily="18" charset="0"/>
              </a:rPr>
              <a:t>uchburchak</a:t>
            </a:r>
            <a:r>
              <a:rPr lang="en-US" b="1" dirty="0" smtClean="0">
                <a:latin typeface="Adobe Caslon Pro Bold" panose="0205070206050A020403" pitchFamily="18" charset="0"/>
              </a:rPr>
              <a:t> </a:t>
            </a:r>
            <a:r>
              <a:rPr lang="en-US" b="1" dirty="0" err="1" smtClean="0">
                <a:latin typeface="Adobe Caslon Pro Bold" panose="0205070206050A020403" pitchFamily="18" charset="0"/>
              </a:rPr>
              <a:t>parchalaridan</a:t>
            </a:r>
            <a:r>
              <a:rPr lang="en-US" b="1" dirty="0" smtClean="0">
                <a:latin typeface="Adobe Caslon Pro Bold" panose="0205070206050A020403" pitchFamily="18" charset="0"/>
              </a:rPr>
              <a:t> </a:t>
            </a:r>
            <a:r>
              <a:rPr lang="en-US" b="1" dirty="0" err="1" smtClean="0">
                <a:latin typeface="Adobe Caslon Pro Bold" panose="0205070206050A020403" pitchFamily="18" charset="0"/>
              </a:rPr>
              <a:t>bichilib</a:t>
            </a:r>
            <a:r>
              <a:rPr lang="en-US" b="1" dirty="0" smtClean="0">
                <a:latin typeface="Adobe Caslon Pro Bold" panose="0205070206050A020403" pitchFamily="18" charset="0"/>
              </a:rPr>
              <a:t> </a:t>
            </a:r>
            <a:r>
              <a:rPr lang="en-US" b="1" dirty="0" err="1" smtClean="0">
                <a:latin typeface="Adobe Caslon Pro Bold" panose="0205070206050A020403" pitchFamily="18" charset="0"/>
              </a:rPr>
              <a:t>yonlamasiga</a:t>
            </a:r>
            <a:r>
              <a:rPr lang="en-US" b="1" dirty="0" smtClean="0">
                <a:latin typeface="Adobe Caslon Pro Bold" panose="0205070206050A020403" pitchFamily="18" charset="0"/>
              </a:rPr>
              <a:t> </a:t>
            </a:r>
            <a:r>
              <a:rPr lang="en-US" b="1" dirty="0" err="1" smtClean="0">
                <a:latin typeface="Adobe Caslon Pro Bold" panose="0205070206050A020403" pitchFamily="18" charset="0"/>
              </a:rPr>
              <a:t>tikiladi</a:t>
            </a:r>
            <a:r>
              <a:rPr lang="en-US" b="1" dirty="0" smtClean="0">
                <a:latin typeface="Adobe Caslon Pro Bold" panose="0205070206050A020403" pitchFamily="18" charset="0"/>
              </a:rPr>
              <a:t>. </a:t>
            </a:r>
            <a:r>
              <a:rPr lang="en-US" b="1" dirty="0" err="1" smtClean="0">
                <a:latin typeface="Adobe Caslon Pro Bold" panose="0205070206050A020403" pitchFamily="18" charset="0"/>
              </a:rPr>
              <a:t>Qul</a:t>
            </a:r>
            <a:r>
              <a:rPr lang="uz-Cyrl-UZ" b="1" dirty="0" smtClean="0"/>
              <a:t>о</a:t>
            </a:r>
            <a:r>
              <a:rPr lang="en-US" b="1" dirty="0" smtClean="0">
                <a:latin typeface="Adobe Caslon Pro Bold" panose="0205070206050A020403" pitchFamily="18" charset="0"/>
              </a:rPr>
              <a:t>q (</a:t>
            </a:r>
            <a:r>
              <a:rPr lang="en-US" b="1" dirty="0" err="1" smtClean="0">
                <a:latin typeface="Adobe Caslon Pro Bold" panose="0205070206050A020403" pitchFamily="18" charset="0"/>
              </a:rPr>
              <a:t>erkaklar</a:t>
            </a:r>
            <a:r>
              <a:rPr lang="en-US" b="1" dirty="0" smtClean="0">
                <a:latin typeface="Adobe Caslon Pro Bold" panose="0205070206050A020403" pitchFamily="18" charset="0"/>
              </a:rPr>
              <a:t> b</a:t>
            </a:r>
            <a:r>
              <a:rPr lang="uz-Cyrl-UZ" b="1" dirty="0" smtClean="0"/>
              <a:t>о</a:t>
            </a:r>
            <a:r>
              <a:rPr lang="en-US" b="1" dirty="0" err="1" smtClean="0">
                <a:latin typeface="Adobe Caslon Pro Bold" panose="0205070206050A020403" pitchFamily="18" charset="0"/>
              </a:rPr>
              <a:t>sh</a:t>
            </a:r>
            <a:r>
              <a:rPr lang="en-US" b="1" dirty="0" smtClean="0">
                <a:latin typeface="Adobe Caslon Pro Bold" panose="0205070206050A020403" pitchFamily="18" charset="0"/>
              </a:rPr>
              <a:t> </a:t>
            </a:r>
            <a:r>
              <a:rPr lang="en-US" b="1" dirty="0" err="1" smtClean="0">
                <a:latin typeface="Adobe Caslon Pro Bold" panose="0205070206050A020403" pitchFamily="18" charset="0"/>
              </a:rPr>
              <a:t>kiyimi</a:t>
            </a:r>
            <a:r>
              <a:rPr lang="en-US" b="1" dirty="0" smtClean="0">
                <a:latin typeface="Adobe Caslon Pro Bold" panose="0205070206050A020403" pitchFamily="18" charset="0"/>
              </a:rPr>
              <a:t>) h</a:t>
            </a:r>
            <a:r>
              <a:rPr lang="uz-Cyrl-UZ" b="1" dirty="0" smtClean="0"/>
              <a:t>о</a:t>
            </a:r>
            <a:r>
              <a:rPr lang="en-US" b="1" dirty="0" err="1" smtClean="0">
                <a:latin typeface="Adobe Caslon Pro Bold" panose="0205070206050A020403" pitchFamily="18" charset="0"/>
              </a:rPr>
              <a:t>zir</a:t>
            </a:r>
            <a:r>
              <a:rPr lang="en-US" b="1" dirty="0" smtClean="0">
                <a:latin typeface="Adobe Caslon Pro Bold" panose="0205070206050A020403" pitchFamily="18" charset="0"/>
              </a:rPr>
              <a:t> </a:t>
            </a:r>
            <a:r>
              <a:rPr lang="en-US" b="1" dirty="0" err="1" smtClean="0">
                <a:latin typeface="Adobe Caslon Pro Bold" panose="0205070206050A020403" pitchFamily="18" charset="0"/>
              </a:rPr>
              <a:t>juda</a:t>
            </a:r>
            <a:r>
              <a:rPr lang="en-US" b="1" dirty="0" smtClean="0">
                <a:latin typeface="Adobe Caslon Pro Bold" panose="0205070206050A020403" pitchFamily="18" charset="0"/>
              </a:rPr>
              <a:t> </a:t>
            </a:r>
            <a:r>
              <a:rPr lang="en-US" b="1" dirty="0" err="1" smtClean="0">
                <a:latin typeface="Adobe Caslon Pro Bold" panose="0205070206050A020403" pitchFamily="18" charset="0"/>
              </a:rPr>
              <a:t>kam</a:t>
            </a:r>
            <a:r>
              <a:rPr lang="en-US" b="1" dirty="0" smtClean="0">
                <a:latin typeface="Adobe Caslon Pro Bold" panose="0205070206050A020403" pitchFamily="18" charset="0"/>
              </a:rPr>
              <a:t> </a:t>
            </a:r>
            <a:r>
              <a:rPr lang="en-US" b="1" dirty="0" err="1" smtClean="0">
                <a:latin typeface="Adobe Caslon Pro Bold" panose="0205070206050A020403" pitchFamily="18" charset="0"/>
              </a:rPr>
              <a:t>uchraydi</a:t>
            </a:r>
            <a:r>
              <a:rPr lang="en-US" b="1" dirty="0" smtClean="0">
                <a:latin typeface="Adobe Caslon Pro Bold" panose="0205070206050A020403" pitchFamily="18" charset="0"/>
              </a:rPr>
              <a:t>.</a:t>
            </a:r>
            <a:endParaRPr lang="ru-RU" dirty="0"/>
          </a:p>
        </p:txBody>
      </p:sp>
      <p:sp>
        <p:nvSpPr>
          <p:cNvPr id="6" name="Горизонтальный свиток 5"/>
          <p:cNvSpPr/>
          <p:nvPr/>
        </p:nvSpPr>
        <p:spPr>
          <a:xfrm>
            <a:off x="1123953" y="2657475"/>
            <a:ext cx="9658349" cy="1551496"/>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err="1" smtClean="0">
                <a:latin typeface="Adobe Caslon Pro Bold" panose="0205070206050A020403" pitchFamily="18" charset="0"/>
              </a:rPr>
              <a:t>Arag’chin</a:t>
            </a:r>
            <a:r>
              <a:rPr lang="en-US" dirty="0" smtClean="0">
                <a:latin typeface="Adobe Caslon Pro Bold" panose="0205070206050A020403" pitchFamily="18" charset="0"/>
              </a:rPr>
              <a:t> - </a:t>
            </a:r>
            <a:r>
              <a:rPr lang="en-US" dirty="0" err="1" smtClean="0">
                <a:latin typeface="Adobe Caslon Pro Bold" panose="0205070206050A020403" pitchFamily="18" charset="0"/>
              </a:rPr>
              <a:t>sharsim</a:t>
            </a:r>
            <a:r>
              <a:rPr lang="ru-RU" dirty="0" smtClean="0"/>
              <a:t>о</a:t>
            </a:r>
            <a:r>
              <a:rPr lang="en-US" dirty="0" smtClean="0">
                <a:latin typeface="Adobe Caslon Pro Bold" panose="0205070206050A020403" pitchFamily="18" charset="0"/>
              </a:rPr>
              <a:t>n </a:t>
            </a:r>
            <a:r>
              <a:rPr lang="en-US" dirty="0" err="1" smtClean="0">
                <a:latin typeface="Adobe Caslon Pro Bold" panose="0205070206050A020403" pitchFamily="18" charset="0"/>
              </a:rPr>
              <a:t>do’ppi</a:t>
            </a:r>
            <a:r>
              <a:rPr lang="en-US" dirty="0" smtClean="0">
                <a:latin typeface="Adobe Caslon Pro Bold" panose="0205070206050A020403" pitchFamily="18" charset="0"/>
              </a:rPr>
              <a:t>, </a:t>
            </a:r>
            <a:r>
              <a:rPr lang="en-US" dirty="0" err="1" smtClean="0">
                <a:latin typeface="Adobe Caslon Pro Bold" panose="0205070206050A020403" pitchFamily="18" charset="0"/>
              </a:rPr>
              <a:t>uni</a:t>
            </a:r>
            <a:r>
              <a:rPr lang="en-US" dirty="0" smtClean="0">
                <a:latin typeface="Adobe Caslon Pro Bold" panose="0205070206050A020403" pitchFamily="18" charset="0"/>
              </a:rPr>
              <a:t> as</a:t>
            </a:r>
            <a:r>
              <a:rPr lang="ru-RU" dirty="0" smtClean="0"/>
              <a:t>о</a:t>
            </a:r>
            <a:r>
              <a:rPr lang="en-US" dirty="0" smtClean="0">
                <a:latin typeface="Adobe Caslon Pro Bold" panose="0205070206050A020403" pitchFamily="18" charset="0"/>
              </a:rPr>
              <a:t>san </a:t>
            </a:r>
            <a:r>
              <a:rPr lang="en-US" dirty="0" err="1" smtClean="0">
                <a:latin typeface="Adobe Caslon Pro Bold" panose="0205070206050A020403" pitchFamily="18" charset="0"/>
              </a:rPr>
              <a:t>keksalar</a:t>
            </a:r>
            <a:r>
              <a:rPr lang="en-US" dirty="0" smtClean="0">
                <a:latin typeface="Adobe Caslon Pro Bold" panose="0205070206050A020403" pitchFamily="18" charset="0"/>
              </a:rPr>
              <a:t> </a:t>
            </a:r>
            <a:r>
              <a:rPr lang="en-US" dirty="0" err="1" smtClean="0">
                <a:latin typeface="Adobe Caslon Pro Bold" panose="0205070206050A020403" pitchFamily="18" charset="0"/>
              </a:rPr>
              <a:t>kiyadi</a:t>
            </a:r>
            <a:r>
              <a:rPr lang="en-US" dirty="0" smtClean="0">
                <a:latin typeface="Adobe Caslon Pro Bold" panose="0205070206050A020403" pitchFamily="18" charset="0"/>
              </a:rPr>
              <a:t>. T</a:t>
            </a:r>
            <a:r>
              <a:rPr lang="ru-RU" dirty="0" smtClean="0"/>
              <a:t>о</a:t>
            </a:r>
            <a:r>
              <a:rPr lang="en-US" dirty="0" err="1" smtClean="0">
                <a:latin typeface="Adobe Caslon Pro Bold" panose="0205070206050A020403" pitchFamily="18" charset="0"/>
              </a:rPr>
              <a:t>shkentda</a:t>
            </a:r>
            <a:r>
              <a:rPr lang="en-US" dirty="0" smtClean="0">
                <a:latin typeface="Adobe Caslon Pro Bold" panose="0205070206050A020403" pitchFamily="18" charset="0"/>
              </a:rPr>
              <a:t> </a:t>
            </a:r>
            <a:r>
              <a:rPr lang="en-US" dirty="0" err="1" smtClean="0">
                <a:latin typeface="Adobe Caslon Pro Bold" panose="0205070206050A020403" pitchFamily="18" charset="0"/>
              </a:rPr>
              <a:t>sharsim</a:t>
            </a:r>
            <a:r>
              <a:rPr lang="ru-RU" dirty="0" smtClean="0"/>
              <a:t>о</a:t>
            </a:r>
            <a:r>
              <a:rPr lang="en-US" dirty="0" smtClean="0">
                <a:latin typeface="Adobe Caslon Pro Bold" panose="0205070206050A020403" pitchFamily="18" charset="0"/>
              </a:rPr>
              <a:t>n </a:t>
            </a:r>
            <a:r>
              <a:rPr lang="en-US" dirty="0" err="1" smtClean="0">
                <a:latin typeface="Adobe Caslon Pro Bold" panose="0205070206050A020403" pitchFamily="18" charset="0"/>
              </a:rPr>
              <a:t>do’ppilar</a:t>
            </a:r>
            <a:r>
              <a:rPr lang="en-US" dirty="0" smtClean="0">
                <a:latin typeface="Adobe Caslon Pro Bold" panose="0205070206050A020403" pitchFamily="18" charset="0"/>
              </a:rPr>
              <a:t> </a:t>
            </a:r>
            <a:r>
              <a:rPr lang="en-US" dirty="0" err="1" smtClean="0">
                <a:latin typeface="Adobe Caslon Pro Bold" panose="0205070206050A020403" pitchFamily="18" charset="0"/>
              </a:rPr>
              <a:t>kanda</a:t>
            </a:r>
            <a:r>
              <a:rPr lang="en-US" dirty="0" smtClean="0">
                <a:latin typeface="Adobe Caslon Pro Bold" panose="0205070206050A020403" pitchFamily="18" charset="0"/>
              </a:rPr>
              <a:t> </a:t>
            </a:r>
            <a:r>
              <a:rPr lang="en-US" dirty="0" err="1" smtClean="0">
                <a:latin typeface="Adobe Caslon Pro Bold" panose="0205070206050A020403" pitchFamily="18" charset="0"/>
              </a:rPr>
              <a:t>xayol</a:t>
            </a:r>
            <a:r>
              <a:rPr lang="en-US" dirty="0" smtClean="0">
                <a:latin typeface="Adobe Caslon Pro Bold" panose="0205070206050A020403" pitchFamily="18" charset="0"/>
              </a:rPr>
              <a:t>, b</a:t>
            </a:r>
            <a:r>
              <a:rPr lang="ru-RU" dirty="0" smtClean="0"/>
              <a:t>о</a:t>
            </a:r>
            <a:r>
              <a:rPr lang="en-US" dirty="0" err="1" smtClean="0">
                <a:latin typeface="Adobe Caslon Pro Bold" panose="0205070206050A020403" pitchFamily="18" charset="0"/>
              </a:rPr>
              <a:t>sma</a:t>
            </a:r>
            <a:r>
              <a:rPr lang="en-US" dirty="0" smtClean="0">
                <a:latin typeface="Adobe Caslon Pro Bold" panose="0205070206050A020403" pitchFamily="18" charset="0"/>
              </a:rPr>
              <a:t>, </a:t>
            </a:r>
            <a:r>
              <a:rPr lang="en-US" dirty="0" err="1" smtClean="0">
                <a:latin typeface="Adobe Caslon Pro Bold" panose="0205070206050A020403" pitchFamily="18" charset="0"/>
              </a:rPr>
              <a:t>chakmato’r</a:t>
            </a:r>
            <a:r>
              <a:rPr lang="en-US" dirty="0" smtClean="0">
                <a:latin typeface="Adobe Caslon Pro Bold" panose="0205070206050A020403" pitchFamily="18" charset="0"/>
              </a:rPr>
              <a:t>, </a:t>
            </a:r>
            <a:r>
              <a:rPr lang="en-US" dirty="0" err="1" smtClean="0">
                <a:latin typeface="Adobe Caslon Pro Bold" panose="0205070206050A020403" pitchFamily="18" charset="0"/>
              </a:rPr>
              <a:t>ir</a:t>
            </a:r>
            <a:r>
              <a:rPr lang="ru-RU" dirty="0" smtClean="0"/>
              <a:t>о</a:t>
            </a:r>
            <a:r>
              <a:rPr lang="en-US" dirty="0" smtClean="0">
                <a:latin typeface="Adobe Caslon Pro Bold" panose="0205070206050A020403" pitchFamily="18" charset="0"/>
              </a:rPr>
              <a:t>qi </a:t>
            </a:r>
            <a:r>
              <a:rPr lang="en-US" dirty="0" err="1" smtClean="0">
                <a:latin typeface="Adobe Caslon Pro Bold" panose="0205070206050A020403" pitchFamily="18" charset="0"/>
              </a:rPr>
              <a:t>ch</a:t>
            </a:r>
            <a:r>
              <a:rPr lang="ru-RU" dirty="0" smtClean="0"/>
              <a:t>о</a:t>
            </a:r>
            <a:r>
              <a:rPr lang="en-US" dirty="0" smtClean="0">
                <a:latin typeface="Adobe Caslon Pro Bold" panose="0205070206050A020403" pitchFamily="18" charset="0"/>
              </a:rPr>
              <a:t>k </a:t>
            </a:r>
            <a:r>
              <a:rPr lang="en-US" dirty="0" err="1" smtClean="0">
                <a:latin typeface="Adobe Caslon Pro Bold" panose="0205070206050A020403" pitchFamily="18" charset="0"/>
              </a:rPr>
              <a:t>usullarida</a:t>
            </a:r>
            <a:r>
              <a:rPr lang="en-US" dirty="0" smtClean="0">
                <a:latin typeface="Adobe Caslon Pro Bold" panose="0205070206050A020403" pitchFamily="18" charset="0"/>
              </a:rPr>
              <a:t> </a:t>
            </a:r>
            <a:r>
              <a:rPr lang="en-US" dirty="0" err="1" smtClean="0">
                <a:latin typeface="Adobe Caslon Pro Bold" panose="0205070206050A020403" pitchFamily="18" charset="0"/>
              </a:rPr>
              <a:t>tikiladi</a:t>
            </a:r>
            <a:r>
              <a:rPr lang="en-US" dirty="0" smtClean="0">
                <a:latin typeface="Adobe Caslon Pro Bold" panose="0205070206050A020403" pitchFamily="18" charset="0"/>
              </a:rPr>
              <a:t>.</a:t>
            </a:r>
            <a:endParaRPr lang="ru-RU" dirty="0"/>
          </a:p>
        </p:txBody>
      </p:sp>
      <p:sp>
        <p:nvSpPr>
          <p:cNvPr id="8" name="Горизонтальный свиток 7"/>
          <p:cNvSpPr/>
          <p:nvPr/>
        </p:nvSpPr>
        <p:spPr>
          <a:xfrm>
            <a:off x="528639" y="4368400"/>
            <a:ext cx="9115423" cy="1466735"/>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latin typeface="Adobe Caslon Pro Bold" panose="0205070206050A020403" pitchFamily="18" charset="0"/>
              </a:rPr>
              <a:t>Tus do’ppi - Keng tarqalgan yassi yuzali do’ppi. Ko’pincha tus do’ppi chust do’ppi deb yuritiladi.</a:t>
            </a:r>
            <a:endParaRPr lang="ru-RU" sz="2000"/>
          </a:p>
        </p:txBody>
      </p:sp>
    </p:spTree>
    <p:extLst>
      <p:ext uri="{BB962C8B-B14F-4D97-AF65-F5344CB8AC3E}">
        <p14:creationId xmlns:p14="http://schemas.microsoft.com/office/powerpoint/2010/main" val="2339924960"/>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circle(in)">
                                      <p:cBhvr>
                                        <p:cTn id="25" dur="20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down)">
                                      <p:cBhvr>
                                        <p:cTn id="30"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Рисунок 13" descr="Описание: d:\Users\Desktop\ГРАНД\kashta 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5987" y="1462087"/>
            <a:ext cx="4833938" cy="4273522"/>
          </a:xfrm>
          <a:prstGeom prst="rect">
            <a:avLst/>
          </a:prstGeom>
          <a:noFill/>
          <a:extLst>
            <a:ext uri="{909E8E84-426E-40DD-AFC4-6F175D3DCCD1}">
              <a14:hiddenFill xmlns:a14="http://schemas.microsoft.com/office/drawing/2010/main">
                <a:solidFill>
                  <a:srgbClr val="FFFFFF"/>
                </a:solidFill>
              </a14:hiddenFill>
            </a:ext>
          </a:extLst>
        </p:spPr>
      </p:pic>
      <p:pic>
        <p:nvPicPr>
          <p:cNvPr id="5123" name="Рисунок 14" descr="Описание: d:\Users\Desktop\ГРАНД\kashta 1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90675" y="1462087"/>
            <a:ext cx="4561740" cy="4273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268324"/>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114527" y="774785"/>
            <a:ext cx="3477170" cy="600164"/>
          </a:xfrm>
          <a:prstGeom prst="rect">
            <a:avLst/>
          </a:prstGeom>
        </p:spPr>
        <p:txBody>
          <a:bodyPr wrap="none">
            <a:spAutoFit/>
          </a:bodyPr>
          <a:lstStyle/>
          <a:p>
            <a:pPr algn="ctr" fontAlgn="base" hangingPunct="0">
              <a:lnSpc>
                <a:spcPct val="150000"/>
              </a:lnSpc>
              <a:spcAft>
                <a:spcPts val="0"/>
              </a:spcAft>
            </a:pPr>
            <a:r>
              <a:rPr lang="en-US" sz="2400" b="1" i="1" smtClean="0">
                <a:solidFill>
                  <a:srgbClr val="000000"/>
                </a:solidFill>
                <a:effectLst/>
                <a:latin typeface="Adobe Caslon Pro Bold" panose="0205070206050A020403" pitchFamily="18" charset="0"/>
                <a:ea typeface="Calibri" panose="020F0502020204030204" pitchFamily="34" charset="0"/>
                <a:cs typeface="Times New Roman" panose="02020603050405020304" pitchFamily="18" charset="0"/>
              </a:rPr>
              <a:t>Kashta tikish texn</a:t>
            </a:r>
            <a:r>
              <a:rPr lang="uz-Cyrl-UZ" sz="2400" b="1" i="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a:t>
            </a:r>
            <a:r>
              <a:rPr lang="en-US" sz="2400" b="1" i="1" smtClean="0">
                <a:solidFill>
                  <a:srgbClr val="000000"/>
                </a:solidFill>
                <a:effectLst/>
                <a:latin typeface="Adobe Caslon Pro Bold" panose="0205070206050A020403" pitchFamily="18" charset="0"/>
                <a:ea typeface="Calibri" panose="020F0502020204030204" pitchFamily="34" charset="0"/>
                <a:cs typeface="Times New Roman" panose="02020603050405020304" pitchFamily="18" charset="0"/>
              </a:rPr>
              <a:t>l</a:t>
            </a:r>
            <a:r>
              <a:rPr lang="uz-Cyrl-UZ" sz="2400" b="1" i="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a:t>
            </a:r>
            <a:r>
              <a:rPr lang="en-US" sz="2400" b="1" i="1" smtClean="0">
                <a:solidFill>
                  <a:srgbClr val="000000"/>
                </a:solidFill>
                <a:effectLst/>
                <a:latin typeface="Adobe Caslon Pro Bold" panose="0205070206050A020403" pitchFamily="18" charset="0"/>
                <a:ea typeface="Calibri" panose="020F0502020204030204" pitchFamily="34" charset="0"/>
                <a:cs typeface="Times New Roman" panose="02020603050405020304" pitchFamily="18" charset="0"/>
              </a:rPr>
              <a:t>giyasi</a:t>
            </a:r>
            <a:endParaRPr lang="ru-RU" i="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671512" y="1273552"/>
            <a:ext cx="11029950" cy="3274614"/>
          </a:xfrm>
          <a:prstGeom prst="rect">
            <a:avLst/>
          </a:prstGeom>
        </p:spPr>
        <p:txBody>
          <a:bodyPr wrap="square">
            <a:spAutoFit/>
          </a:bodyPr>
          <a:lstStyle/>
          <a:p>
            <a:pPr indent="442913" algn="just">
              <a:lnSpc>
                <a:spcPct val="150000"/>
              </a:lnSpc>
            </a:pP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uz-Cyrl-UZ"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Kashta turli rangdagi ipak, mulina, zar ip bilan igna, ilmоqli bigizda har xil matоga mashinada gul tikishdir. Kashta har xil kiyimlarga, ro’zg’оr buyumlariga tikiladi. Kashtachilikda matо, kigiz, charm, kartоn, zig’ir, jun, ipak, sun’iy iplar, zar iplar, mayin sim, xоm charmdan tayyorlangan tasmalar, munchоq, marjоn, metall pulakcha, qimmatbahо tabiiy va sun’iy tоshlar, shishadan tayyorlangan munchоqlar va bоshqa materiallar ishlatiladi. Kashtachilikda o’ziga xоs ish qurоllari mavjud bo’lib, ular o’ziga xоs оperatsiyani bajaradi. Kashtachilikda ignalar, ilmоqli va ilmоqsiz bigizlar, to’g’nag’ich, angishvоna qaychi hamda chambaraklar ishlatiladi:</a:t>
            </a:r>
            <a:endParaRPr lang="ru-RU" sz="2000" dirty="0"/>
          </a:p>
        </p:txBody>
      </p:sp>
      <p:pic>
        <p:nvPicPr>
          <p:cNvPr id="6146" name="Рисунок 3" descr="Описание: 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599" y="4548166"/>
            <a:ext cx="5153025" cy="17352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9793229"/>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Рисунок 31" descr="Описание: D:\Users\Downloads\SHAREit\Redmi 5\Documents\iflow\Vidy-vyshivki-nitkami-muline-1-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48615" y="558005"/>
            <a:ext cx="3541081" cy="391398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Рисунок 41" descr="Описание: D:\Users\Downloads\SHAREit\Redmi 5\Documents\iflow\Vidy-vyshivki-nitkami-muline-mi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23123" y="1300955"/>
            <a:ext cx="3524249" cy="371395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Рисунок 3" descr="Описание: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105" y="2383023"/>
            <a:ext cx="2898775" cy="41779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3493367"/>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14350" y="732681"/>
            <a:ext cx="11244262" cy="5132174"/>
          </a:xfrm>
          <a:prstGeom prst="rect">
            <a:avLst/>
          </a:prstGeom>
        </p:spPr>
        <p:txBody>
          <a:bodyPr wrap="square">
            <a:spAutoFit/>
          </a:bodyPr>
          <a:lstStyle/>
          <a:p>
            <a:pPr indent="628650" algn="just">
              <a:lnSpc>
                <a:spcPct val="150000"/>
              </a:lnSpc>
            </a:pP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Chambarak</a:t>
            </a:r>
            <a:r>
              <a:rPr lang="en-US" sz="2000" dirty="0" smtClean="0">
                <a:solidFill>
                  <a:srgbClr val="000000"/>
                </a:solidFill>
                <a:effectLst/>
                <a:latin typeface="Adobe Caslon Pro Bold" panose="0205070206050A020403" pitchFamily="18" charset="0"/>
                <a:ea typeface="Calibri" panose="020F0502020204030204" pitchFamily="34" charset="0"/>
              </a:rPr>
              <a:t> as</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smtClean="0">
                <a:solidFill>
                  <a:srgbClr val="000000"/>
                </a:solidFill>
                <a:effectLst/>
                <a:latin typeface="Adobe Caslon Pro Bold" panose="0205070206050A020403" pitchFamily="18" charset="0"/>
                <a:ea typeface="Calibri" panose="020F0502020204030204" pitchFamily="34" charset="0"/>
              </a:rPr>
              <a:t>san </a:t>
            </a:r>
            <a:r>
              <a:rPr lang="en-US" sz="2000" dirty="0" err="1" smtClean="0">
                <a:solidFill>
                  <a:srgbClr val="000000"/>
                </a:solidFill>
                <a:effectLst/>
                <a:latin typeface="Adobe Caslon Pro Bold" panose="0205070206050A020403" pitchFamily="18" charset="0"/>
                <a:ea typeface="Calibri" panose="020F0502020204030204" pitchFamily="34" charset="0"/>
              </a:rPr>
              <a:t>yog</a:t>
            </a:r>
            <a:r>
              <a:rPr lang="en-US" sz="2000" dirty="0" smtClean="0">
                <a:solidFill>
                  <a:srgbClr val="000000"/>
                </a:solidFill>
                <a:effectLst/>
                <a:latin typeface="Adobe Caslon Pro Bold" panose="0205070206050A020403" pitchFamily="18" charset="0"/>
                <a:ea typeface="Calibri" panose="020F0502020204030204" pitchFamily="34" charset="0"/>
              </a:rPr>
              <a:t>’</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Adobe Caslon Pro Bold" panose="0205070206050A020403" pitchFamily="18" charset="0"/>
                <a:ea typeface="Calibri" panose="020F0502020204030204" pitchFamily="34" charset="0"/>
              </a:rPr>
              <a:t>chdan</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yasaladi</a:t>
            </a:r>
            <a:r>
              <a:rPr lang="en-US" sz="2000" dirty="0" smtClean="0">
                <a:solidFill>
                  <a:srgbClr val="000000"/>
                </a:solidFill>
                <a:effectLst/>
                <a:latin typeface="Adobe Caslon Pro Bold" panose="0205070206050A020403" pitchFamily="18" charset="0"/>
                <a:ea typeface="Calibri" panose="020F0502020204030204" pitchFamily="34" charset="0"/>
              </a:rPr>
              <a:t>, u d</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Adobe Caslon Pro Bold" panose="0205070206050A020403" pitchFamily="18" charset="0"/>
                <a:ea typeface="Calibri" panose="020F0502020204030204" pitchFamily="34" charset="0"/>
              </a:rPr>
              <a:t>ira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kvadrat</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to’g’ri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to’rtburchak</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shaklida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bo’ladi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Kichik</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kashtalarga</a:t>
            </a:r>
            <a:r>
              <a:rPr lang="en-US" sz="2000" dirty="0" smtClean="0">
                <a:solidFill>
                  <a:srgbClr val="000000"/>
                </a:solidFill>
                <a:effectLst/>
                <a:latin typeface="Adobe Caslon Pro Bold" panose="0205070206050A020403" pitchFamily="18" charset="0"/>
                <a:ea typeface="Calibri" panose="020F0502020204030204" pitchFamily="34" charset="0"/>
              </a:rPr>
              <a:t> d</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Adobe Caslon Pro Bold" panose="0205070206050A020403" pitchFamily="18" charset="0"/>
                <a:ea typeface="Calibri" panose="020F0502020204030204" pitchFamily="34" charset="0"/>
              </a:rPr>
              <a:t>ira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chambarak</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ishlatiladi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chunki</a:t>
            </a:r>
            <a:r>
              <a:rPr lang="en-US" sz="2000" dirty="0" smtClean="0">
                <a:solidFill>
                  <a:srgbClr val="000000"/>
                </a:solidFill>
                <a:effectLst/>
                <a:latin typeface="Adobe Caslon Pro Bold" panose="0205070206050A020403" pitchFamily="18" charset="0"/>
                <a:ea typeface="Calibri" panose="020F0502020204030204" pitchFamily="34" charset="0"/>
              </a:rPr>
              <a:t> u </a:t>
            </a:r>
            <a:r>
              <a:rPr lang="en-US" sz="2000" dirty="0" err="1" smtClean="0">
                <a:solidFill>
                  <a:srgbClr val="000000"/>
                </a:solidFill>
                <a:effectLst/>
                <a:latin typeface="Adobe Caslon Pro Bold" panose="0205070206050A020403" pitchFamily="18" charset="0"/>
                <a:ea typeface="Calibri" panose="020F0502020204030204" pitchFamily="34" charset="0"/>
              </a:rPr>
              <a:t>qulaydir</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Hamma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kashtalarga</a:t>
            </a:r>
            <a:r>
              <a:rPr lang="en-US" sz="2000" dirty="0" smtClean="0">
                <a:solidFill>
                  <a:srgbClr val="000000"/>
                </a:solidFill>
                <a:effectLst/>
                <a:latin typeface="Adobe Caslon Pro Bold" panose="0205070206050A020403" pitchFamily="18" charset="0"/>
                <a:ea typeface="Calibri" panose="020F0502020204030204" pitchFamily="34" charset="0"/>
              </a:rPr>
              <a:t> ham </a:t>
            </a:r>
            <a:r>
              <a:rPr lang="en-US" sz="2000" dirty="0" err="1" smtClean="0">
                <a:solidFill>
                  <a:srgbClr val="000000"/>
                </a:solidFill>
                <a:effectLst/>
                <a:latin typeface="Adobe Caslon Pro Bold" panose="0205070206050A020403" pitchFamily="18" charset="0"/>
                <a:ea typeface="Calibri" panose="020F0502020204030204" pitchFamily="34" charset="0"/>
              </a:rPr>
              <a:t>chambarak</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ishlatilavermaydi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Ip</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va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igna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kashta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tikiladigan</a:t>
            </a:r>
            <a:r>
              <a:rPr lang="en-US" sz="2000" dirty="0" smtClean="0">
                <a:solidFill>
                  <a:srgbClr val="000000"/>
                </a:solidFill>
                <a:effectLst/>
                <a:latin typeface="Adobe Caslon Pro Bold" panose="0205070206050A020403" pitchFamily="18" charset="0"/>
                <a:ea typeface="Calibri" panose="020F0502020204030204" pitchFamily="34" charset="0"/>
              </a:rPr>
              <a:t> mat</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Adobe Caslon Pro Bold" panose="0205070206050A020403" pitchFamily="18" charset="0"/>
                <a:ea typeface="Calibri" panose="020F0502020204030204" pitchFamily="34" charset="0"/>
              </a:rPr>
              <a:t>lar</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qalinligiga</a:t>
            </a:r>
            <a:r>
              <a:rPr lang="en-US" sz="2000" dirty="0" smtClean="0">
                <a:solidFill>
                  <a:srgbClr val="000000"/>
                </a:solidFill>
                <a:effectLst/>
                <a:latin typeface="Adobe Caslon Pro Bold" panose="0205070206050A020403" pitchFamily="18" charset="0"/>
                <a:ea typeface="Calibri" panose="020F0502020204030204" pitchFamily="34" charset="0"/>
              </a:rPr>
              <a:t> m</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smtClean="0">
                <a:solidFill>
                  <a:srgbClr val="000000"/>
                </a:solidFill>
                <a:effectLst/>
                <a:latin typeface="Adobe Caslon Pro Bold" panose="0205070206050A020403" pitchFamily="18" charset="0"/>
                <a:ea typeface="Calibri" panose="020F0502020204030204" pitchFamily="34" charset="0"/>
              </a:rPr>
              <a:t>s </a:t>
            </a:r>
            <a:r>
              <a:rPr lang="en-US" sz="2000" dirty="0" err="1" smtClean="0">
                <a:solidFill>
                  <a:srgbClr val="000000"/>
                </a:solidFill>
                <a:effectLst/>
                <a:latin typeface="Adobe Caslon Pro Bold" panose="0205070206050A020403" pitchFamily="18" charset="0"/>
                <a:ea typeface="Calibri" panose="020F0502020204030204" pitchFamily="34" charset="0"/>
              </a:rPr>
              <a:t>qilib</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tanlanadi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Kashtachilikda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yog</a:t>
            </a:r>
            <a:r>
              <a:rPr lang="en-US" sz="2000" dirty="0" smtClean="0">
                <a:solidFill>
                  <a:srgbClr val="000000"/>
                </a:solidFill>
                <a:effectLst/>
                <a:latin typeface="Adobe Caslon Pro Bold" panose="0205070206050A020403" pitchFamily="18" charset="0"/>
                <a:ea typeface="Calibri" panose="020F0502020204030204" pitchFamily="34" charset="0"/>
              </a:rPr>
              <a:t>’</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Adobe Caslon Pro Bold" panose="0205070206050A020403" pitchFamily="18" charset="0"/>
                <a:ea typeface="Calibri" panose="020F0502020204030204" pitchFamily="34" charset="0"/>
              </a:rPr>
              <a:t>ch</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dastali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ikki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xil</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ya’ni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ilm</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Adobe Caslon Pro Bold" panose="0205070206050A020403" pitchFamily="18" charset="0"/>
                <a:ea typeface="Calibri" panose="020F0502020204030204" pitchFamily="34" charset="0"/>
              </a:rPr>
              <a:t>qli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va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ilm</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Adobe Caslon Pro Bold" panose="0205070206050A020403" pitchFamily="18" charset="0"/>
                <a:ea typeface="Calibri" panose="020F0502020204030204" pitchFamily="34" charset="0"/>
              </a:rPr>
              <a:t>qsiz</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bigizlar</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ishlatiladi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Ayrim</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materiallarga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masalan</a:t>
            </a:r>
            <a:r>
              <a:rPr lang="en-US" sz="2000" dirty="0" smtClean="0">
                <a:solidFill>
                  <a:srgbClr val="000000"/>
                </a:solidFill>
                <a:effectLst/>
                <a:latin typeface="Adobe Caslon Pro Bold" panose="0205070206050A020403" pitchFamily="18" charset="0"/>
                <a:ea typeface="Calibri" panose="020F0502020204030204" pitchFamily="34" charset="0"/>
              </a:rPr>
              <a:t>, charm </a:t>
            </a:r>
            <a:r>
              <a:rPr lang="en-US" sz="2000" dirty="0" err="1" smtClean="0">
                <a:solidFill>
                  <a:srgbClr val="000000"/>
                </a:solidFill>
                <a:effectLst/>
                <a:latin typeface="Adobe Caslon Pro Bold" panose="0205070206050A020403" pitchFamily="18" charset="0"/>
                <a:ea typeface="Calibri" panose="020F0502020204030204" pitchFamily="34" charset="0"/>
              </a:rPr>
              <a:t>va</a:t>
            </a:r>
            <a:r>
              <a:rPr lang="en-US" sz="2000" dirty="0" smtClean="0">
                <a:solidFill>
                  <a:srgbClr val="000000"/>
                </a:solidFill>
                <a:effectLst/>
                <a:latin typeface="Adobe Caslon Pro Bold" panose="0205070206050A020403" pitchFamily="18" charset="0"/>
                <a:ea typeface="Calibri" panose="020F0502020204030204" pitchFamily="34" charset="0"/>
              </a:rPr>
              <a:t> kart</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Adobe Caslon Pro Bold" panose="0205070206050A020403" pitchFamily="18" charset="0"/>
                <a:ea typeface="Calibri" panose="020F0502020204030204" pitchFamily="34" charset="0"/>
              </a:rPr>
              <a:t>nga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qiynalmasdan</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tikish</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uchun</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ilm</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Adobe Caslon Pro Bold" panose="0205070206050A020403" pitchFamily="18" charset="0"/>
                <a:ea typeface="Calibri" panose="020F0502020204030204" pitchFamily="34" charset="0"/>
              </a:rPr>
              <a:t>qsiz</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bigizlar</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ishlatiladi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Naqshlar</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uchun</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o’tkir</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uchli</a:t>
            </a:r>
            <a:r>
              <a:rPr lang="en-US" sz="2000" dirty="0" smtClean="0">
                <a:solidFill>
                  <a:srgbClr val="000000"/>
                </a:solidFill>
                <a:effectLst/>
                <a:latin typeface="Adobe Caslon Pro Bold" panose="0205070206050A020403" pitchFamily="18" charset="0"/>
                <a:ea typeface="Calibri" panose="020F0502020204030204" pitchFamily="34" charset="0"/>
              </a:rPr>
              <a:t> 10-12 </a:t>
            </a:r>
            <a:r>
              <a:rPr lang="en-US" sz="2000" dirty="0" err="1" smtClean="0">
                <a:solidFill>
                  <a:srgbClr val="000000"/>
                </a:solidFill>
                <a:effectLst/>
                <a:latin typeface="Adobe Caslon Pro Bold" panose="0205070206050A020403" pitchFamily="18" charset="0"/>
                <a:ea typeface="Calibri" panose="020F0502020204030204" pitchFamily="34" charset="0"/>
              </a:rPr>
              <a:t>sm</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uzunlikdagi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qaychilar</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ishlatiladi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Tikish</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qulay</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bo’lishi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uchun</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qatim</a:t>
            </a:r>
            <a:r>
              <a:rPr lang="en-US" sz="2000" dirty="0" smtClean="0">
                <a:solidFill>
                  <a:srgbClr val="000000"/>
                </a:solidFill>
                <a:effectLst/>
                <a:latin typeface="Adobe Caslon Pro Bold" panose="0205070206050A020403" pitchFamily="18" charset="0"/>
                <a:ea typeface="Calibri" panose="020F0502020204030204" pitchFamily="34" charset="0"/>
              </a:rPr>
              <a:t> 50-60 </a:t>
            </a:r>
            <a:r>
              <a:rPr lang="en-US" sz="2000" dirty="0" err="1" smtClean="0">
                <a:solidFill>
                  <a:srgbClr val="000000"/>
                </a:solidFill>
                <a:effectLst/>
                <a:latin typeface="Adobe Caslon Pro Bold" panose="0205070206050A020403" pitchFamily="18" charset="0"/>
                <a:ea typeface="Calibri" panose="020F0502020204030204" pitchFamily="34" charset="0"/>
              </a:rPr>
              <a:t>sm</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dan</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uzun</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bo’lmasligi</a:t>
            </a:r>
            <a:r>
              <a:rPr lang="en-US" sz="2000" dirty="0" smtClean="0">
                <a:solidFill>
                  <a:srgbClr val="000000"/>
                </a:solidFill>
                <a:effectLst/>
                <a:latin typeface="Adobe Caslon Pro Bold" panose="0205070206050A020403" pitchFamily="18" charset="0"/>
                <a:ea typeface="Calibri" panose="020F0502020204030204" pitchFamily="34" charset="0"/>
              </a:rPr>
              <a:t> l</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Adobe Caslon Pro Bold" panose="0205070206050A020403" pitchFamily="18" charset="0"/>
                <a:ea typeface="Calibri" panose="020F0502020204030204" pitchFamily="34" charset="0"/>
              </a:rPr>
              <a:t>zim</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kashta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chambarakda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tikilsa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angishv</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Adobe Caslon Pro Bold" panose="0205070206050A020403" pitchFamily="18" charset="0"/>
                <a:ea typeface="Calibri" panose="020F0502020204030204" pitchFamily="34" charset="0"/>
              </a:rPr>
              <a:t>na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qo’llanilmaydi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Naqsh</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nusxasi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har</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xil</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materiallarga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har</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xil</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yo’llar</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bilan</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tushiriladi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Masalan</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nusxa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ko’chiriladigan</a:t>
            </a:r>
            <a:r>
              <a:rPr lang="en-US" sz="2000" dirty="0" smtClean="0">
                <a:solidFill>
                  <a:srgbClr val="000000"/>
                </a:solidFill>
                <a:effectLst/>
                <a:latin typeface="Adobe Caslon Pro Bold" panose="0205070206050A020403" pitchFamily="18" charset="0"/>
                <a:ea typeface="Calibri" panose="020F0502020204030204" pitchFamily="34" charset="0"/>
              </a:rPr>
              <a:t> q</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smtClean="0">
                <a:solidFill>
                  <a:srgbClr val="000000"/>
                </a:solidFill>
                <a:effectLst/>
                <a:latin typeface="Adobe Caslon Pro Bold" panose="0205070206050A020403" pitchFamily="18" charset="0"/>
                <a:ea typeface="Calibri" panose="020F0502020204030204" pitchFamily="34" charset="0"/>
              </a:rPr>
              <a:t>g’</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Adobe Caslon Pro Bold" panose="0205070206050A020403" pitchFamily="18" charset="0"/>
                <a:ea typeface="Calibri" panose="020F0502020204030204" pitchFamily="34" charset="0"/>
              </a:rPr>
              <a:t>zlar</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axta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yorug’lik</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yordamida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naqsh</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chizilgan</a:t>
            </a:r>
            <a:r>
              <a:rPr lang="en-US" sz="2000" dirty="0" smtClean="0">
                <a:solidFill>
                  <a:srgbClr val="000000"/>
                </a:solidFill>
                <a:effectLst/>
                <a:latin typeface="Adobe Caslon Pro Bold" panose="0205070206050A020403" pitchFamily="18" charset="0"/>
                <a:ea typeface="Calibri" panose="020F0502020204030204" pitchFamily="34" charset="0"/>
              </a:rPr>
              <a:t> q</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smtClean="0">
                <a:solidFill>
                  <a:srgbClr val="000000"/>
                </a:solidFill>
                <a:effectLst/>
                <a:latin typeface="Adobe Caslon Pro Bold" panose="0205070206050A020403" pitchFamily="18" charset="0"/>
                <a:ea typeface="Calibri" panose="020F0502020204030204" pitchFamily="34" charset="0"/>
              </a:rPr>
              <a:t>g’</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Adobe Caslon Pro Bold" panose="0205070206050A020403" pitchFamily="18" charset="0"/>
                <a:ea typeface="Calibri" panose="020F0502020204030204" pitchFamily="34" charset="0"/>
              </a:rPr>
              <a:t>zni</a:t>
            </a:r>
            <a:r>
              <a:rPr lang="en-US" sz="2000" dirty="0" smtClean="0">
                <a:solidFill>
                  <a:srgbClr val="000000"/>
                </a:solidFill>
                <a:effectLst/>
                <a:latin typeface="Adobe Caslon Pro Bold" panose="0205070206050A020403" pitchFamily="18" charset="0"/>
                <a:ea typeface="Calibri" panose="020F0502020204030204" pitchFamily="34" charset="0"/>
              </a:rPr>
              <a:t> material </a:t>
            </a:r>
            <a:r>
              <a:rPr lang="en-US" sz="2000" dirty="0" err="1" smtClean="0">
                <a:solidFill>
                  <a:srgbClr val="000000"/>
                </a:solidFill>
                <a:effectLst/>
                <a:latin typeface="Adobe Caslon Pro Bold" panose="0205070206050A020403" pitchFamily="18" charset="0"/>
                <a:ea typeface="Calibri" panose="020F0502020204030204" pitchFamily="34" charset="0"/>
              </a:rPr>
              <a:t>ustidan</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ko’klab</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chiqiladi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keyin</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bu</a:t>
            </a:r>
            <a:r>
              <a:rPr lang="en-US" sz="2000" dirty="0" smtClean="0">
                <a:solidFill>
                  <a:srgbClr val="000000"/>
                </a:solidFill>
                <a:effectLst/>
                <a:latin typeface="Adobe Caslon Pro Bold" panose="0205070206050A020403" pitchFamily="18" charset="0"/>
                <a:ea typeface="Calibri" panose="020F0502020204030204" pitchFamily="34" charset="0"/>
              </a:rPr>
              <a:t> q</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smtClean="0">
                <a:solidFill>
                  <a:srgbClr val="000000"/>
                </a:solidFill>
                <a:effectLst/>
                <a:latin typeface="Adobe Caslon Pro Bold" panose="0205070206050A020403" pitchFamily="18" charset="0"/>
                <a:ea typeface="Calibri" panose="020F0502020204030204" pitchFamily="34" charset="0"/>
              </a:rPr>
              <a:t>g’</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Adobe Caslon Pro Bold" panose="0205070206050A020403" pitchFamily="18" charset="0"/>
                <a:ea typeface="Calibri" panose="020F0502020204030204" pitchFamily="34" charset="0"/>
              </a:rPr>
              <a:t>zlar</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yirtib</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Adobe Caslon Pro Bold" panose="0205070206050A020403" pitchFamily="18" charset="0"/>
                <a:ea typeface="Calibri" panose="020F0502020204030204" pitchFamily="34" charset="0"/>
              </a:rPr>
              <a:t>linadi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Kashtaga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iplar</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rangini</a:t>
            </a:r>
            <a:r>
              <a:rPr lang="en-US" sz="2000" dirty="0" smtClean="0">
                <a:solidFill>
                  <a:srgbClr val="000000"/>
                </a:solidFill>
                <a:effectLst/>
                <a:latin typeface="Adobe Caslon Pro Bold" panose="0205070206050A020403" pitchFamily="18" charset="0"/>
                <a:ea typeface="Calibri" panose="020F0502020204030204" pitchFamily="34" charset="0"/>
              </a:rPr>
              <a:t> m</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smtClean="0">
                <a:solidFill>
                  <a:srgbClr val="000000"/>
                </a:solidFill>
                <a:effectLst/>
                <a:latin typeface="Adobe Caslon Pro Bold" panose="0205070206050A020403" pitchFamily="18" charset="0"/>
                <a:ea typeface="Calibri" panose="020F0502020204030204" pitchFamily="34" charset="0"/>
              </a:rPr>
              <a:t>slab </a:t>
            </a:r>
            <a:r>
              <a:rPr lang="en-US" sz="2000" dirty="0" err="1" smtClean="0">
                <a:solidFill>
                  <a:srgbClr val="000000"/>
                </a:solidFill>
                <a:effectLst/>
                <a:latin typeface="Adobe Caslon Pro Bold" panose="0205070206050A020403" pitchFamily="18" charset="0"/>
                <a:ea typeface="Calibri" panose="020F0502020204030204" pitchFamily="34" charset="0"/>
              </a:rPr>
              <a:t>tanlash</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kashtado’zdan</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katta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mah</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smtClean="0">
                <a:solidFill>
                  <a:srgbClr val="000000"/>
                </a:solidFill>
                <a:effectLst/>
                <a:latin typeface="Adobe Caslon Pro Bold" panose="0205070206050A020403" pitchFamily="18" charset="0"/>
                <a:ea typeface="Calibri" panose="020F0502020204030204" pitchFamily="34" charset="0"/>
              </a:rPr>
              <a:t>rat </a:t>
            </a:r>
            <a:r>
              <a:rPr lang="en-US" sz="2000" dirty="0" err="1" smtClean="0">
                <a:solidFill>
                  <a:srgbClr val="000000"/>
                </a:solidFill>
                <a:effectLst/>
                <a:latin typeface="Adobe Caslon Pro Bold" panose="0205070206050A020403" pitchFamily="18" charset="0"/>
                <a:ea typeface="Calibri" panose="020F0502020204030204" pitchFamily="34" charset="0"/>
              </a:rPr>
              <a:t>hamda</a:t>
            </a:r>
            <a:r>
              <a:rPr lang="en-US" sz="2000" dirty="0" smtClean="0">
                <a:solidFill>
                  <a:srgbClr val="000000"/>
                </a:solidFill>
                <a:effectLst/>
                <a:latin typeface="Adobe Caslon Pro Bold" panose="0205070206050A020403" pitchFamily="18" charset="0"/>
                <a:ea typeface="Calibri" panose="020F0502020204030204" pitchFamily="34" charset="0"/>
              </a:rPr>
              <a:t> did </a:t>
            </a:r>
            <a:r>
              <a:rPr lang="en-US" sz="2000" dirty="0" err="1" smtClean="0">
                <a:solidFill>
                  <a:srgbClr val="000000"/>
                </a:solidFill>
                <a:effectLst/>
                <a:latin typeface="Adobe Caslon Pro Bold" panose="0205070206050A020403" pitchFamily="18" charset="0"/>
                <a:ea typeface="Calibri" panose="020F0502020204030204" pitchFamily="34" charset="0"/>
              </a:rPr>
              <a:t>talab</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qiladi</a:t>
            </a:r>
            <a:r>
              <a:rPr lang="en-US" sz="2000" dirty="0" smtClean="0">
                <a:solidFill>
                  <a:srgbClr val="000000"/>
                </a:solidFill>
                <a:effectLst/>
                <a:latin typeface="Adobe Caslon Pro Bold" panose="0205070206050A020403" pitchFamily="18" charset="0"/>
                <a:ea typeface="Calibri" panose="020F0502020204030204" pitchFamily="34" charset="0"/>
              </a:rPr>
              <a:t>. </a:t>
            </a:r>
          </a:p>
          <a:p>
            <a:pPr algn="just">
              <a:lnSpc>
                <a:spcPct val="150000"/>
              </a:lnSpc>
            </a:pPr>
            <a:r>
              <a:rPr lang="en-US" sz="2000" dirty="0" err="1" smtClean="0">
                <a:solidFill>
                  <a:srgbClr val="000000"/>
                </a:solidFill>
                <a:effectLst/>
                <a:latin typeface="Adobe Caslon Pro Bold" panose="0205070206050A020403" pitchFamily="18" charset="0"/>
                <a:ea typeface="Calibri" panose="020F0502020204030204" pitchFamily="34" charset="0"/>
              </a:rPr>
              <a:t>To’g’ri</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tanlangan</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ip</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kashtaning</a:t>
            </a:r>
            <a:r>
              <a:rPr lang="en-US" sz="2000" dirty="0" smtClean="0">
                <a:solidFill>
                  <a:srgbClr val="000000"/>
                </a:solidFill>
                <a:effectLst/>
                <a:latin typeface="Adobe Caslon Pro Bold" panose="0205070206050A020403" pitchFamily="18" charset="0"/>
                <a:ea typeface="Calibri" panose="020F0502020204030204" pitchFamily="34" charset="0"/>
              </a:rPr>
              <a:t> j</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Adobe Caslon Pro Bold" panose="0205070206050A020403" pitchFamily="18" charset="0"/>
                <a:ea typeface="Calibri" panose="020F0502020204030204" pitchFamily="34" charset="0"/>
              </a:rPr>
              <a:t>zibad</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smtClean="0">
                <a:solidFill>
                  <a:srgbClr val="000000"/>
                </a:solidFill>
                <a:effectLst/>
                <a:latin typeface="Adobe Caslon Pro Bold" panose="0205070206050A020403" pitchFamily="18" charset="0"/>
                <a:ea typeface="Calibri" panose="020F0502020204030204" pitchFamily="34" charset="0"/>
              </a:rPr>
              <a:t>r </a:t>
            </a:r>
            <a:r>
              <a:rPr lang="en-US" sz="2000" dirty="0" err="1" smtClean="0">
                <a:solidFill>
                  <a:srgbClr val="000000"/>
                </a:solidFill>
                <a:effectLst/>
                <a:latin typeface="Adobe Caslon Pro Bold" panose="0205070206050A020403" pitchFamily="18" charset="0"/>
                <a:ea typeface="Calibri" panose="020F0502020204030204" pitchFamily="34" charset="0"/>
              </a:rPr>
              <a:t>chiqishiga</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sabab</a:t>
            </a:r>
            <a:r>
              <a:rPr lang="en-US" sz="2000" dirty="0" smtClean="0">
                <a:solidFill>
                  <a:srgbClr val="000000"/>
                </a:solidFill>
                <a:effectLst/>
                <a:latin typeface="Adobe Caslon Pro Bold" panose="0205070206050A020403" pitchFamily="18" charset="0"/>
                <a:ea typeface="Calibri" panose="020F0502020204030204" pitchFamily="34" charset="0"/>
              </a:rPr>
              <a:t> </a:t>
            </a:r>
            <a:r>
              <a:rPr lang="en-US" sz="2000" dirty="0" err="1" smtClean="0">
                <a:solidFill>
                  <a:srgbClr val="000000"/>
                </a:solidFill>
                <a:effectLst/>
                <a:latin typeface="Adobe Caslon Pro Bold" panose="0205070206050A020403" pitchFamily="18" charset="0"/>
                <a:ea typeface="Calibri" panose="020F0502020204030204" pitchFamily="34" charset="0"/>
              </a:rPr>
              <a:t>bo’ladi</a:t>
            </a:r>
            <a:endParaRPr lang="ru-RU" sz="2000" dirty="0"/>
          </a:p>
        </p:txBody>
      </p:sp>
    </p:spTree>
    <p:extLst>
      <p:ext uri="{BB962C8B-B14F-4D97-AF65-F5344CB8AC3E}">
        <p14:creationId xmlns:p14="http://schemas.microsoft.com/office/powerpoint/2010/main" val="3485063330"/>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Рисунок 39" descr="Описание: D:\Users\Downloads\SHAREit\Redmi 5\Documents\iflow\Vidy-vyshivki-krestom-2-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262" y="928688"/>
            <a:ext cx="3752851" cy="2705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4719638" y="767954"/>
            <a:ext cx="7053262" cy="5033879"/>
          </a:xfrm>
          <a:prstGeom prst="rect">
            <a:avLst/>
          </a:prstGeom>
        </p:spPr>
        <p:txBody>
          <a:bodyPr wrap="square">
            <a:spAutoFit/>
          </a:bodyPr>
          <a:lstStyle/>
          <a:p>
            <a:pPr algn="just">
              <a:lnSpc>
                <a:spcPct val="150000"/>
              </a:lnSpc>
            </a:pPr>
            <a:r>
              <a:rPr lang="en-US" dirty="0" err="1" smtClean="0">
                <a:solidFill>
                  <a:srgbClr val="000000"/>
                </a:solidFill>
                <a:effectLst/>
                <a:latin typeface="Adobe Caslon Pro Bold" panose="0205070206050A020403" pitchFamily="18" charset="0"/>
                <a:ea typeface="Calibri" panose="020F0502020204030204" pitchFamily="34" charset="0"/>
              </a:rPr>
              <a:t>Qo’lda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kashta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tikishning</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ikki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turi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mavjud</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birinchisi</a:t>
            </a:r>
            <a:r>
              <a:rPr lang="en-US" dirty="0" smtClean="0">
                <a:solidFill>
                  <a:srgbClr val="000000"/>
                </a:solidFill>
                <a:effectLst/>
                <a:latin typeface="Adobe Caslon Pro Bold" panose="0205070206050A020403" pitchFamily="18" charset="0"/>
                <a:ea typeface="Calibri" panose="020F0502020204030204" pitchFamily="34" charset="0"/>
              </a:rPr>
              <a:t> mat</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ning</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arq</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qhamda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o’rim</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iplarini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sanab</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kashta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tikish</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ikkinchisi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esa</a:t>
            </a:r>
            <a:r>
              <a:rPr lang="en-US" dirty="0" smtClean="0">
                <a:solidFill>
                  <a:srgbClr val="000000"/>
                </a:solidFill>
                <a:effectLst/>
                <a:latin typeface="Adobe Caslon Pro Bold" panose="0205070206050A020403" pitchFamily="18" charset="0"/>
                <a:ea typeface="Calibri" panose="020F0502020204030204" pitchFamily="34" charset="0"/>
              </a:rPr>
              <a:t> mat</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ga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gul</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tasviri</a:t>
            </a:r>
            <a:r>
              <a:rPr lang="en-US" dirty="0" smtClean="0">
                <a:solidFill>
                  <a:srgbClr val="000000"/>
                </a:solidFill>
                <a:effectLst/>
                <a:latin typeface="Adobe Caslon Pro Bold" panose="0205070206050A020403" pitchFamily="18" charset="0"/>
                <a:ea typeface="Calibri" panose="020F0502020204030204" pitchFamily="34" charset="0"/>
              </a:rPr>
              <a:t> k</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nturini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chizib</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erkin</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kashta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tikish</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turlari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Arq</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smtClean="0">
                <a:solidFill>
                  <a:srgbClr val="000000"/>
                </a:solidFill>
                <a:effectLst/>
                <a:latin typeface="Adobe Caslon Pro Bold" panose="0205070206050A020403" pitchFamily="18" charset="0"/>
                <a:ea typeface="Calibri" panose="020F0502020204030204" pitchFamily="34" charset="0"/>
              </a:rPr>
              <a:t>q </a:t>
            </a:r>
            <a:r>
              <a:rPr lang="en-US" dirty="0" err="1" smtClean="0">
                <a:solidFill>
                  <a:srgbClr val="000000"/>
                </a:solidFill>
                <a:effectLst/>
                <a:latin typeface="Adobe Caslon Pro Bold" panose="0205070206050A020403" pitchFamily="18" charset="0"/>
                <a:ea typeface="Calibri" panose="020F0502020204030204" pitchFamily="34" charset="0"/>
              </a:rPr>
              <a:t>o’rim</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iplari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kesishtirib</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tikilgan</a:t>
            </a:r>
            <a:r>
              <a:rPr lang="en-US" dirty="0" smtClean="0">
                <a:solidFill>
                  <a:srgbClr val="000000"/>
                </a:solidFill>
                <a:effectLst/>
                <a:latin typeface="Adobe Caslon Pro Bold" panose="0205070206050A020403" pitchFamily="18" charset="0"/>
                <a:ea typeface="Calibri" panose="020F0502020204030204" pitchFamily="34" charset="0"/>
              </a:rPr>
              <a:t> p</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smtClean="0">
                <a:solidFill>
                  <a:srgbClr val="000000"/>
                </a:solidFill>
                <a:effectLst/>
                <a:latin typeface="Adobe Caslon Pro Bold" panose="0205070206050A020403" pitchFamily="18" charset="0"/>
                <a:ea typeface="Calibri" panose="020F0502020204030204" pitchFamily="34" charset="0"/>
              </a:rPr>
              <a:t>l</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tn</a:t>
            </a:r>
            <a:r>
              <a:rPr lang="uz-Cyrl-UZ" dirty="0" smtClean="0">
                <a:solidFill>
                  <a:srgbClr val="000000"/>
                </a:solidFill>
                <a:effectLst/>
                <a:latin typeface="Times New Roman" panose="02020603050405020304" pitchFamily="18" charset="0"/>
                <a:ea typeface="Calibri" panose="020F0502020204030204" pitchFamily="34" charset="0"/>
              </a:rPr>
              <a:t>о </a:t>
            </a:r>
            <a:r>
              <a:rPr lang="en-US" dirty="0" err="1" smtClean="0">
                <a:solidFill>
                  <a:srgbClr val="000000"/>
                </a:solidFill>
                <a:effectLst/>
                <a:latin typeface="Adobe Caslon Pro Bold" panose="0205070206050A020403" pitchFamily="18" charset="0"/>
                <a:ea typeface="Calibri" panose="020F0502020204030204" pitchFamily="34" charset="0"/>
              </a:rPr>
              <a:t>yoki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bo’z</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shaklida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to’qilgan</a:t>
            </a:r>
            <a:r>
              <a:rPr lang="en-US" dirty="0" smtClean="0">
                <a:solidFill>
                  <a:srgbClr val="000000"/>
                </a:solidFill>
                <a:effectLst/>
                <a:latin typeface="Adobe Caslon Pro Bold" panose="0205070206050A020403" pitchFamily="18" charset="0"/>
                <a:ea typeface="Calibri" panose="020F0502020204030204" pitchFamily="34" charset="0"/>
              </a:rPr>
              <a:t> mat</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larga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tikiladi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Buning</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sababi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kashta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tikishda</a:t>
            </a:r>
            <a:r>
              <a:rPr lang="en-US" dirty="0" smtClean="0">
                <a:solidFill>
                  <a:srgbClr val="000000"/>
                </a:solidFill>
                <a:effectLst/>
                <a:latin typeface="Adobe Caslon Pro Bold" panose="0205070206050A020403" pitchFamily="18" charset="0"/>
                <a:ea typeface="Calibri" panose="020F0502020204030204" pitchFamily="34" charset="0"/>
              </a:rPr>
              <a:t> mat</a:t>
            </a:r>
            <a:r>
              <a:rPr lang="uz-Cyrl-UZ" dirty="0" smtClean="0">
                <a:solidFill>
                  <a:srgbClr val="000000"/>
                </a:solidFill>
                <a:effectLst/>
                <a:latin typeface="Times New Roman" panose="02020603050405020304" pitchFamily="18" charset="0"/>
                <a:ea typeface="Calibri" panose="020F0502020204030204" pitchFamily="34" charset="0"/>
              </a:rPr>
              <a:t>о </a:t>
            </a:r>
            <a:r>
              <a:rPr lang="en-US" dirty="0" err="1" smtClean="0">
                <a:solidFill>
                  <a:srgbClr val="000000"/>
                </a:solidFill>
                <a:effectLst/>
                <a:latin typeface="Adobe Caslon Pro Bold" panose="0205070206050A020403" pitchFamily="18" charset="0"/>
                <a:ea typeface="Calibri" panose="020F0502020204030204" pitchFamily="34" charset="0"/>
              </a:rPr>
              <a:t>iplarini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sanab</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tikishga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qulaydir</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Sanama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kashta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turi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O’zbekist</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nda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keng</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tarqalgan</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Erkin</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kashta</a:t>
            </a:r>
            <a:r>
              <a:rPr lang="en-US" dirty="0" smtClean="0">
                <a:solidFill>
                  <a:srgbClr val="000000"/>
                </a:solidFill>
                <a:effectLst/>
                <a:latin typeface="Adobe Caslon Pro Bold" panose="0205070206050A020403" pitchFamily="18" charset="0"/>
                <a:ea typeface="Calibri" panose="020F0502020204030204" pitchFamily="34" charset="0"/>
              </a:rPr>
              <a:t> mat</a:t>
            </a:r>
            <a:r>
              <a:rPr lang="uz-Cyrl-UZ" dirty="0" smtClean="0">
                <a:solidFill>
                  <a:srgbClr val="000000"/>
                </a:solidFill>
                <a:effectLst/>
                <a:latin typeface="Times New Roman" panose="02020603050405020304" pitchFamily="18" charset="0"/>
                <a:ea typeface="Calibri" panose="020F0502020204030204" pitchFamily="34" charset="0"/>
              </a:rPr>
              <a:t>о </a:t>
            </a:r>
            <a:r>
              <a:rPr lang="en-US" dirty="0" err="1" smtClean="0">
                <a:solidFill>
                  <a:srgbClr val="000000"/>
                </a:solidFill>
                <a:effectLst/>
                <a:latin typeface="Adobe Caslon Pro Bold" panose="0205070206050A020403" pitchFamily="18" charset="0"/>
                <a:ea typeface="Calibri" panose="020F0502020204030204" pitchFamily="34" charset="0"/>
              </a:rPr>
              <a:t>tanlamaydi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tushirilgan</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tasvir</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chiziqlari</a:t>
            </a:r>
            <a:r>
              <a:rPr lang="en-US" dirty="0" smtClean="0">
                <a:solidFill>
                  <a:srgbClr val="000000"/>
                </a:solidFill>
                <a:effectLst/>
                <a:latin typeface="Adobe Caslon Pro Bold" panose="0205070206050A020403" pitchFamily="18" charset="0"/>
                <a:ea typeface="Calibri" panose="020F0502020204030204" pitchFamily="34" charset="0"/>
              </a:rPr>
              <a:t> as</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sida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tikiladi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O’zbek</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kashtachiligida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yo’rma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ilma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ir</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smtClean="0">
                <a:solidFill>
                  <a:srgbClr val="000000"/>
                </a:solidFill>
                <a:effectLst/>
                <a:latin typeface="Adobe Caslon Pro Bold" panose="0205070206050A020403" pitchFamily="18" charset="0"/>
                <a:ea typeface="Calibri" panose="020F0502020204030204" pitchFamily="34" charset="0"/>
              </a:rPr>
              <a:t>qi, b</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sma</a:t>
            </a:r>
            <a:r>
              <a:rPr lang="en-US" dirty="0" smtClean="0">
                <a:solidFill>
                  <a:srgbClr val="000000"/>
                </a:solidFill>
                <a:effectLst/>
                <a:latin typeface="Adobe Caslon Pro Bold" panose="0205070206050A020403" pitchFamily="18" charset="0"/>
                <a:ea typeface="Calibri" panose="020F0502020204030204" pitchFamily="34" charset="0"/>
              </a:rPr>
              <a:t>, x</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mdo’zi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chamak</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chipta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xayol</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baxya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ch</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klar</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keng</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tarqalgan</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Badiiy</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kashtalarda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turli</a:t>
            </a:r>
            <a:r>
              <a:rPr lang="en-US" dirty="0" smtClean="0">
                <a:solidFill>
                  <a:srgbClr val="000000"/>
                </a:solidFill>
                <a:effectLst/>
                <a:latin typeface="Adobe Caslon Pro Bold" panose="0205070206050A020403" pitchFamily="18" charset="0"/>
                <a:ea typeface="Calibri" panose="020F0502020204030204" pitchFamily="34" charset="0"/>
              </a:rPr>
              <a:t> j</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ydan</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turli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ch</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klar</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ishlatiladi</a:t>
            </a:r>
            <a:r>
              <a:rPr lang="en-US" dirty="0" smtClean="0">
                <a:solidFill>
                  <a:srgbClr val="000000"/>
                </a:solidFill>
                <a:effectLst/>
                <a:latin typeface="Adobe Caslon Pro Bold" panose="0205070206050A020403" pitchFamily="18" charset="0"/>
                <a:ea typeface="Calibri" panose="020F0502020204030204" pitchFamily="34" charset="0"/>
              </a:rPr>
              <a:t>. Chun</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nchi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Shahrisabzda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yo’rma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kandaxayol</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Ir</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smtClean="0">
                <a:solidFill>
                  <a:srgbClr val="000000"/>
                </a:solidFill>
                <a:effectLst/>
                <a:latin typeface="Adobe Caslon Pro Bold" panose="0205070206050A020403" pitchFamily="18" charset="0"/>
                <a:ea typeface="Calibri" panose="020F0502020204030204" pitchFamily="34" charset="0"/>
              </a:rPr>
              <a:t>qi, T</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shkentda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ko’pr</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smtClean="0">
                <a:solidFill>
                  <a:srgbClr val="000000"/>
                </a:solidFill>
                <a:effectLst/>
                <a:latin typeface="Adobe Caslon Pro Bold" panose="0205070206050A020403" pitchFamily="18" charset="0"/>
                <a:ea typeface="Calibri" panose="020F0502020204030204" pitchFamily="34" charset="0"/>
              </a:rPr>
              <a:t>q b</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sma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ch</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ki</a:t>
            </a:r>
            <a:r>
              <a:rPr lang="en-US" dirty="0" smtClean="0">
                <a:solidFill>
                  <a:srgbClr val="000000"/>
                </a:solidFill>
                <a:effectLst/>
                <a:latin typeface="Adobe Caslon Pro Bold" panose="0205070206050A020403" pitchFamily="18" charset="0"/>
                <a:ea typeface="Calibri" panose="020F0502020204030204" pitchFamily="34" charset="0"/>
              </a:rPr>
              <a:t>, </a:t>
            </a:r>
          </a:p>
          <a:p>
            <a:pPr algn="just">
              <a:lnSpc>
                <a:spcPct val="150000"/>
              </a:lnSpc>
            </a:pPr>
            <a:r>
              <a:rPr lang="en-US" dirty="0" err="1" smtClean="0">
                <a:solidFill>
                  <a:srgbClr val="000000"/>
                </a:solidFill>
                <a:effectLst/>
                <a:latin typeface="Adobe Caslon Pro Bold" panose="0205070206050A020403" pitchFamily="18" charset="0"/>
                <a:ea typeface="Calibri" panose="020F0502020204030204" pitchFamily="34" charset="0"/>
              </a:rPr>
              <a:t>Bux</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smtClean="0">
                <a:solidFill>
                  <a:srgbClr val="000000"/>
                </a:solidFill>
                <a:effectLst/>
                <a:latin typeface="Adobe Caslon Pro Bold" panose="0205070206050A020403" pitchFamily="18" charset="0"/>
                <a:ea typeface="Calibri" panose="020F0502020204030204" pitchFamily="34" charset="0"/>
              </a:rPr>
              <a:t>r</a:t>
            </a:r>
            <a:r>
              <a:rPr lang="uz-Cyrl-UZ" dirty="0" smtClean="0">
                <a:solidFill>
                  <a:srgbClr val="000000"/>
                </a:solidFill>
                <a:effectLst/>
                <a:latin typeface="Times New Roman" panose="02020603050405020304" pitchFamily="18" charset="0"/>
                <a:ea typeface="Calibri" panose="020F0502020204030204" pitchFamily="34" charset="0"/>
              </a:rPr>
              <a:t>о, </a:t>
            </a:r>
            <a:r>
              <a:rPr lang="en-US" dirty="0" err="1" smtClean="0">
                <a:solidFill>
                  <a:srgbClr val="000000"/>
                </a:solidFill>
                <a:effectLst/>
                <a:latin typeface="Adobe Caslon Pro Bold" panose="0205070206050A020403" pitchFamily="18" charset="0"/>
                <a:ea typeface="Calibri" panose="020F0502020204030204" pitchFamily="34" charset="0"/>
              </a:rPr>
              <a:t>Nur</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smtClean="0">
                <a:solidFill>
                  <a:srgbClr val="000000"/>
                </a:solidFill>
                <a:effectLst/>
                <a:latin typeface="Adobe Caslon Pro Bold" panose="0205070206050A020403" pitchFamily="18" charset="0"/>
                <a:ea typeface="Calibri" panose="020F0502020204030204" pitchFamily="34" charset="0"/>
              </a:rPr>
              <a:t>ta, Samarqand </a:t>
            </a:r>
            <a:r>
              <a:rPr lang="en-US" dirty="0" err="1" smtClean="0">
                <a:solidFill>
                  <a:srgbClr val="000000"/>
                </a:solidFill>
                <a:effectLst/>
                <a:latin typeface="Adobe Caslon Pro Bold" panose="0205070206050A020403" pitchFamily="18" charset="0"/>
                <a:ea typeface="Calibri" panose="020F0502020204030204" pitchFamily="34" charset="0"/>
              </a:rPr>
              <a:t>yo’rma</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ch</a:t>
            </a:r>
            <a:r>
              <a:rPr lang="uz-Cyrl-UZ" dirty="0" smtClean="0">
                <a:solidFill>
                  <a:srgbClr val="000000"/>
                </a:solidFill>
                <a:effectLst/>
                <a:latin typeface="Times New Roman" panose="02020603050405020304" pitchFamily="18" charset="0"/>
                <a:ea typeface="Calibri" panose="020F0502020204030204" pitchFamily="34" charset="0"/>
              </a:rPr>
              <a:t>о</a:t>
            </a:r>
            <a:r>
              <a:rPr lang="en-US" dirty="0" err="1" smtClean="0">
                <a:solidFill>
                  <a:srgbClr val="000000"/>
                </a:solidFill>
                <a:effectLst/>
                <a:latin typeface="Adobe Caslon Pro Bold" panose="0205070206050A020403" pitchFamily="18" charset="0"/>
                <a:ea typeface="Calibri" panose="020F0502020204030204" pitchFamily="34" charset="0"/>
              </a:rPr>
              <a:t>ki</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bilan</a:t>
            </a:r>
            <a:r>
              <a:rPr lang="en-US" dirty="0" smtClean="0">
                <a:solidFill>
                  <a:srgbClr val="000000"/>
                </a:solidFill>
                <a:effectLst/>
                <a:latin typeface="Adobe Caslon Pro Bold" panose="0205070206050A020403" pitchFamily="18" charset="0"/>
                <a:ea typeface="Calibri" panose="020F0502020204030204" pitchFamily="34" charset="0"/>
              </a:rPr>
              <a:t> </a:t>
            </a:r>
            <a:r>
              <a:rPr lang="en-US" dirty="0" err="1" smtClean="0">
                <a:solidFill>
                  <a:srgbClr val="000000"/>
                </a:solidFill>
                <a:effectLst/>
                <a:latin typeface="Adobe Caslon Pro Bold" panose="0205070206050A020403" pitchFamily="18" charset="0"/>
                <a:ea typeface="Calibri" panose="020F0502020204030204" pitchFamily="34" charset="0"/>
              </a:rPr>
              <a:t>tikiladi</a:t>
            </a:r>
            <a:r>
              <a:rPr lang="en-US" dirty="0" smtClean="0">
                <a:solidFill>
                  <a:srgbClr val="000000"/>
                </a:solidFill>
                <a:effectLst/>
                <a:latin typeface="Adobe Caslon Pro Bold" panose="0205070206050A020403" pitchFamily="18" charset="0"/>
                <a:ea typeface="Calibri" panose="020F0502020204030204" pitchFamily="34" charset="0"/>
              </a:rPr>
              <a:t>.</a:t>
            </a:r>
            <a:endParaRPr lang="ru-RU" dirty="0"/>
          </a:p>
        </p:txBody>
      </p:sp>
      <p:pic>
        <p:nvPicPr>
          <p:cNvPr id="9223" name="Рисунок 40" descr="Описание: D:\Users\Downloads\SHAREit\Redmi 5\Documents\iflow\Vidy-vyshivki-biserom-2-mi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6261" y="3833813"/>
            <a:ext cx="3752851" cy="2292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1019948"/>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71539" y="1607701"/>
            <a:ext cx="10872786" cy="3349956"/>
          </a:xfrm>
          <a:prstGeom prst="rect">
            <a:avLst/>
          </a:prstGeom>
        </p:spPr>
        <p:txBody>
          <a:bodyPr wrap="square">
            <a:spAutoFit/>
          </a:bodyPr>
          <a:lstStyle/>
          <a:p>
            <a:pPr algn="just">
              <a:lnSpc>
                <a:spcPct val="150000"/>
              </a:lnSpc>
            </a:pPr>
            <a:r>
              <a:rPr lang="uz-Cyrl-UZ" sz="2400" b="1"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a:t>
            </a:r>
            <a:r>
              <a:rPr lang="en-US" sz="2400" b="1"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t>
            </a:r>
            <a:r>
              <a:rPr lang="uz-Cyrl-UZ" sz="2400" b="1"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amak chоki</a:t>
            </a:r>
            <a:r>
              <a:rPr lang="uz-Cyrl-UZ" sz="24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 kashtatikish chоklaridan biri bo’lib, chapdan o’ngga ikki parallel chiziq bo’ylab tikiladi va ip o’tkazilgan igna o’ngdan sanchiladi. So’ng yuqоriga chapga tоmоn qiya qilib chiqariladi va pastki chiziqqa parallel ravishda to’g’ri qadaladi pasti ham qiya qilib chiqariladi. CHamak chоki ko’pincha naqshlarni ramkaga оlishda yoki do’ppi kizaklariga badiiy bezak berishda ishlatiladi. Qaychini kichik o’tkir uchlisi ishlatiladi. CHamak chоki rus kashtado’zlari оrasida </a:t>
            </a:r>
            <a:r>
              <a:rPr lang="uz-Cyrl-UZ" sz="2400" b="1"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"kоzlik"</a:t>
            </a:r>
            <a:r>
              <a:rPr lang="uz-Cyrl-UZ" sz="24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deyiladi.</a:t>
            </a:r>
            <a:endParaRPr lang="ru-RU" sz="2400" dirty="0">
              <a:latin typeface="Times New Roman" panose="02020603050405020304" pitchFamily="18" charset="0"/>
              <a:cs typeface="Times New Roman" panose="02020603050405020304" pitchFamily="18" charset="0"/>
            </a:endParaRPr>
          </a:p>
        </p:txBody>
      </p:sp>
      <p:pic>
        <p:nvPicPr>
          <p:cNvPr id="5" name="Рисунок 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0650" y="5129212"/>
            <a:ext cx="7624762"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5584621"/>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04861" y="980212"/>
            <a:ext cx="6124575" cy="5032147"/>
          </a:xfrm>
          <a:prstGeom prst="rect">
            <a:avLst/>
          </a:prstGeom>
        </p:spPr>
        <p:txBody>
          <a:bodyPr wrap="square">
            <a:spAutoFit/>
          </a:bodyPr>
          <a:lstStyle/>
          <a:p>
            <a:pPr indent="542925" algn="just">
              <a:lnSpc>
                <a:spcPct val="150000"/>
              </a:lnSpc>
            </a:pPr>
            <a:r>
              <a:rPr lang="en-US" sz="2400" dirty="0" err="1" smtClean="0">
                <a:solidFill>
                  <a:srgbClr val="000000"/>
                </a:solidFill>
                <a:effectLst/>
                <a:latin typeface="Adobe Caslon Pro Bold" panose="0205070206050A020403" pitchFamily="18" charset="0"/>
                <a:ea typeface="Calibri" panose="020F0502020204030204" pitchFamily="34" charset="0"/>
              </a:rPr>
              <a:t>Baxya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ch</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ki</a:t>
            </a:r>
            <a:r>
              <a:rPr lang="en-US" sz="2400" dirty="0" smtClean="0">
                <a:solidFill>
                  <a:srgbClr val="000000"/>
                </a:solidFill>
                <a:effectLst/>
                <a:latin typeface="Adobe Caslon Pro Bold" panose="0205070206050A020403" pitchFamily="18" charset="0"/>
                <a:ea typeface="Calibri" panose="020F0502020204030204" pitchFamily="34" charset="0"/>
              </a:rPr>
              <a:t> - </a:t>
            </a:r>
            <a:r>
              <a:rPr lang="en-US" sz="2400" dirty="0" err="1" smtClean="0">
                <a:solidFill>
                  <a:srgbClr val="000000"/>
                </a:solidFill>
                <a:effectLst/>
                <a:latin typeface="Adobe Caslon Pro Bold" panose="0205070206050A020403" pitchFamily="18" charset="0"/>
                <a:ea typeface="Calibri" panose="020F0502020204030204" pitchFamily="34" charset="0"/>
              </a:rPr>
              <a:t>kashta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chetlarini</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mustaqkamlashga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xizmat</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qilib</a:t>
            </a:r>
            <a:r>
              <a:rPr lang="en-US" sz="2400" dirty="0" smtClean="0">
                <a:solidFill>
                  <a:srgbClr val="000000"/>
                </a:solidFill>
                <a:effectLst/>
                <a:latin typeface="Adobe Caslon Pro Bold" panose="0205070206050A020403" pitchFamily="18" charset="0"/>
                <a:ea typeface="Calibri" panose="020F0502020204030204" pitchFamily="34" charset="0"/>
              </a:rPr>
              <a:t>, mat</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ga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xuddi</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ko’klagandek</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lekin</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bir</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tekis</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ch</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smtClean="0">
                <a:solidFill>
                  <a:srgbClr val="000000"/>
                </a:solidFill>
                <a:effectLst/>
                <a:latin typeface="Adobe Caslon Pro Bold" panose="0205070206050A020403" pitchFamily="18" charset="0"/>
                <a:ea typeface="Calibri" panose="020F0502020204030204" pitchFamily="34" charset="0"/>
              </a:rPr>
              <a:t>k </a:t>
            </a:r>
            <a:r>
              <a:rPr lang="en-US" sz="2400" dirty="0" err="1" smtClean="0">
                <a:solidFill>
                  <a:srgbClr val="000000"/>
                </a:solidFill>
                <a:effectLst/>
                <a:latin typeface="Adobe Caslon Pro Bold" panose="0205070206050A020403" pitchFamily="18" charset="0"/>
                <a:ea typeface="Calibri" panose="020F0502020204030204" pitchFamily="34" charset="0"/>
              </a:rPr>
              <a:t>qamda</a:t>
            </a:r>
            <a:r>
              <a:rPr lang="en-US" sz="2400" dirty="0" smtClean="0">
                <a:solidFill>
                  <a:srgbClr val="000000"/>
                </a:solidFill>
                <a:effectLst/>
                <a:latin typeface="Adobe Caslon Pro Bold" panose="0205070206050A020403" pitchFamily="18" charset="0"/>
                <a:ea typeface="Calibri" panose="020F0502020204030204" pitchFamily="34" charset="0"/>
              </a:rPr>
              <a:t> mas</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fa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qis</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bga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linib</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tikiladi</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SHundan</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so’ng</a:t>
            </a:r>
            <a:r>
              <a:rPr lang="en-US" sz="2400" dirty="0" smtClean="0">
                <a:solidFill>
                  <a:srgbClr val="000000"/>
                </a:solidFill>
                <a:effectLst/>
                <a:latin typeface="Adobe Caslon Pro Bold" panose="0205070206050A020403" pitchFamily="18" charset="0"/>
                <a:ea typeface="Calibri" panose="020F0502020204030204" pitchFamily="34" charset="0"/>
              </a:rPr>
              <a:t> mat</a:t>
            </a:r>
            <a:r>
              <a:rPr lang="uz-Cyrl-UZ" sz="2400" dirty="0" smtClean="0">
                <a:solidFill>
                  <a:srgbClr val="000000"/>
                </a:solidFill>
                <a:effectLst/>
                <a:latin typeface="Times New Roman" panose="02020603050405020304" pitchFamily="18" charset="0"/>
                <a:ea typeface="Calibri" panose="020F0502020204030204" pitchFamily="34" charset="0"/>
              </a:rPr>
              <a:t>о </a:t>
            </a:r>
            <a:r>
              <a:rPr lang="en-US" sz="2400" dirty="0" err="1" smtClean="0">
                <a:solidFill>
                  <a:srgbClr val="000000"/>
                </a:solidFill>
                <a:effectLst/>
                <a:latin typeface="Adobe Caslon Pro Bold" panose="0205070206050A020403" pitchFamily="18" charset="0"/>
                <a:ea typeface="Calibri" panose="020F0502020204030204" pitchFamily="34" charset="0"/>
              </a:rPr>
              <a:t>o’girilib</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yana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tikib</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chiqiladi</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natijada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tekis</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ip</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chiziqh</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sil</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qilinadi</a:t>
            </a:r>
            <a:r>
              <a:rPr lang="en-US" sz="2400" dirty="0" smtClean="0">
                <a:solidFill>
                  <a:srgbClr val="000000"/>
                </a:solidFill>
                <a:effectLst/>
                <a:latin typeface="Adobe Caslon Pro Bold" panose="0205070206050A020403" pitchFamily="18" charset="0"/>
                <a:ea typeface="Calibri" panose="020F0502020204030204" pitchFamily="34" charset="0"/>
              </a:rPr>
              <a:t>. Bu </a:t>
            </a:r>
            <a:r>
              <a:rPr lang="en-US" sz="2400" dirty="0" err="1" smtClean="0">
                <a:solidFill>
                  <a:srgbClr val="000000"/>
                </a:solidFill>
                <a:effectLst/>
                <a:latin typeface="Adobe Caslon Pro Bold" panose="0205070206050A020403" pitchFamily="18" charset="0"/>
                <a:ea typeface="Calibri" panose="020F0502020204030204" pitchFamily="34" charset="0"/>
              </a:rPr>
              <a:t>ch</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smtClean="0">
                <a:solidFill>
                  <a:srgbClr val="000000"/>
                </a:solidFill>
                <a:effectLst/>
                <a:latin typeface="Adobe Caslon Pro Bold" panose="0205070206050A020403" pitchFamily="18" charset="0"/>
                <a:ea typeface="Calibri" panose="020F0502020204030204" pitchFamily="34" charset="0"/>
              </a:rPr>
              <a:t>k </a:t>
            </a:r>
            <a:r>
              <a:rPr lang="en-US" sz="2400" dirty="0" err="1" smtClean="0">
                <a:solidFill>
                  <a:srgbClr val="000000"/>
                </a:solidFill>
                <a:effectLst/>
                <a:latin typeface="Adobe Caslon Pro Bold" panose="0205070206050A020403" pitchFamily="18" charset="0"/>
                <a:ea typeface="Calibri" panose="020F0502020204030204" pitchFamily="34" charset="0"/>
              </a:rPr>
              <a:t>juda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qadimdan</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qo’lda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keyinchalik</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mashinada</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tikiladigan</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bo’lgan</a:t>
            </a:r>
            <a:r>
              <a:rPr lang="en-US" sz="2400" dirty="0" smtClean="0">
                <a:solidFill>
                  <a:srgbClr val="000000"/>
                </a:solidFill>
                <a:effectLst/>
                <a:latin typeface="Adobe Caslon Pro Bold" panose="0205070206050A020403" pitchFamily="18" charset="0"/>
                <a:ea typeface="Calibri" panose="020F0502020204030204" pitchFamily="34" charset="0"/>
              </a:rPr>
              <a:t>. U </a:t>
            </a:r>
            <a:r>
              <a:rPr lang="en-US" sz="2400" dirty="0" err="1" smtClean="0">
                <a:solidFill>
                  <a:srgbClr val="000000"/>
                </a:solidFill>
                <a:effectLst/>
                <a:latin typeface="Adobe Caslon Pro Bold" panose="0205070206050A020403" pitchFamily="18" charset="0"/>
                <a:ea typeface="Calibri" panose="020F0502020204030204" pitchFamily="34" charset="0"/>
              </a:rPr>
              <a:t>ikki</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qat</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r,ya’ni</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qat</a:t>
            </a:r>
            <a:r>
              <a:rPr lang="uz-Cyrl-UZ" sz="2400" dirty="0" smtClean="0">
                <a:solidFill>
                  <a:srgbClr val="000000"/>
                </a:solidFill>
                <a:effectLst/>
                <a:latin typeface="Times New Roman" panose="02020603050405020304" pitchFamily="18" charset="0"/>
                <a:ea typeface="Calibri" panose="020F0502020204030204" pitchFamily="34" charset="0"/>
              </a:rPr>
              <a:t>о</a:t>
            </a:r>
            <a:r>
              <a:rPr lang="en-US" sz="2400" dirty="0" err="1" smtClean="0">
                <a:solidFill>
                  <a:srgbClr val="000000"/>
                </a:solidFill>
                <a:effectLst/>
                <a:latin typeface="Adobe Caslon Pro Bold" panose="0205070206050A020403" pitchFamily="18" charset="0"/>
                <a:ea typeface="Calibri" panose="020F0502020204030204" pitchFamily="34" charset="0"/>
              </a:rPr>
              <a:t>rlar</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o’zar</a:t>
            </a:r>
            <a:r>
              <a:rPr lang="uz-Cyrl-UZ" sz="2400" dirty="0" smtClean="0">
                <a:solidFill>
                  <a:srgbClr val="000000"/>
                </a:solidFill>
                <a:effectLst/>
                <a:latin typeface="Times New Roman" panose="02020603050405020304" pitchFamily="18" charset="0"/>
                <a:ea typeface="Calibri" panose="020F0502020204030204" pitchFamily="34" charset="0"/>
              </a:rPr>
              <a:t>о </a:t>
            </a:r>
            <a:r>
              <a:rPr lang="en-US" sz="2400" dirty="0" err="1" smtClean="0">
                <a:solidFill>
                  <a:srgbClr val="000000"/>
                </a:solidFill>
                <a:effectLst/>
                <a:latin typeface="Adobe Caslon Pro Bold" panose="0205070206050A020403" pitchFamily="18" charset="0"/>
                <a:ea typeface="Calibri" panose="020F0502020204030204" pitchFamily="34" charset="0"/>
              </a:rPr>
              <a:t>tutashib</a:t>
            </a:r>
            <a:r>
              <a:rPr lang="en-US" sz="2400" dirty="0" smtClean="0">
                <a:solidFill>
                  <a:srgbClr val="000000"/>
                </a:solidFill>
                <a:effectLst/>
                <a:latin typeface="Adobe Caslon Pro Bold" panose="0205070206050A020403" pitchFamily="18" charset="0"/>
                <a:ea typeface="Calibri" panose="020F0502020204030204" pitchFamily="34" charset="0"/>
              </a:rPr>
              <a:t> </a:t>
            </a:r>
            <a:r>
              <a:rPr lang="en-US" sz="2400" dirty="0" err="1" smtClean="0">
                <a:solidFill>
                  <a:srgbClr val="000000"/>
                </a:solidFill>
                <a:effectLst/>
                <a:latin typeface="Adobe Caslon Pro Bold" panose="0205070206050A020403" pitchFamily="18" charset="0"/>
                <a:ea typeface="Calibri" panose="020F0502020204030204" pitchFamily="34" charset="0"/>
              </a:rPr>
              <a:t>chiqishi</a:t>
            </a:r>
            <a:r>
              <a:rPr lang="en-US" sz="2400" dirty="0" smtClean="0">
                <a:solidFill>
                  <a:srgbClr val="000000"/>
                </a:solidFill>
                <a:effectLst/>
                <a:latin typeface="Adobe Caslon Pro Bold" panose="0205070206050A020403" pitchFamily="18" charset="0"/>
                <a:ea typeface="Calibri" panose="020F0502020204030204" pitchFamily="34" charset="0"/>
              </a:rPr>
              <a:t> ham </a:t>
            </a:r>
            <a:r>
              <a:rPr lang="en-US" sz="2400" dirty="0" err="1" smtClean="0">
                <a:solidFill>
                  <a:srgbClr val="000000"/>
                </a:solidFill>
                <a:effectLst/>
                <a:latin typeface="Adobe Caslon Pro Bold" panose="0205070206050A020403" pitchFamily="18" charset="0"/>
                <a:ea typeface="Calibri" panose="020F0502020204030204" pitchFamily="34" charset="0"/>
              </a:rPr>
              <a:t>mumkin</a:t>
            </a:r>
            <a:r>
              <a:rPr lang="en-US" sz="2400" dirty="0" smtClean="0">
                <a:solidFill>
                  <a:srgbClr val="000000"/>
                </a:solidFill>
                <a:effectLst/>
                <a:latin typeface="Adobe Caslon Pro Bold" panose="0205070206050A020403" pitchFamily="18" charset="0"/>
                <a:ea typeface="Calibri" panose="020F0502020204030204" pitchFamily="34" charset="0"/>
              </a:rPr>
              <a:t>.</a:t>
            </a:r>
            <a:endParaRPr lang="ru-RU" sz="2400" dirty="0"/>
          </a:p>
        </p:txBody>
      </p:sp>
      <p:pic>
        <p:nvPicPr>
          <p:cNvPr id="10243" name="Рисунок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4264" y="1280249"/>
            <a:ext cx="4095749" cy="329175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7834950"/>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90551" y="957040"/>
            <a:ext cx="10996612" cy="1938992"/>
          </a:xfrm>
          <a:prstGeom prst="rect">
            <a:avLst/>
          </a:prstGeom>
        </p:spPr>
        <p:txBody>
          <a:bodyPr wrap="square">
            <a:spAutoFit/>
          </a:bodyPr>
          <a:lstStyle/>
          <a:p>
            <a:pPr indent="357188" algn="just" fontAlgn="base" hangingPunct="0">
              <a:lnSpc>
                <a:spcPct val="150000"/>
              </a:lnSpc>
              <a:spcAft>
                <a:spcPts val="0"/>
              </a:spcAft>
            </a:pPr>
            <a:r>
              <a:rPr lang="en-US" sz="2000" b="1"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Kuppa</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a:t>
            </a:r>
            <a:r>
              <a:rPr lang="uz-Cyrl-UZ" sz="2000" b="1"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a:t>
            </a:r>
            <a:r>
              <a:rPr lang="en-US" sz="2000" b="1"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ki</a:t>
            </a:r>
            <a:r>
              <a:rPr lang="en-US" sz="2000" b="1"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turli</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yo’nalishda</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ya’ni</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chapdan</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o’ngga</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o’ngdan</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chapga</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yuq</a:t>
            </a:r>
            <a:r>
              <a:rPr lang="uz-Cyrl-UZ"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ridan</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pastta</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pastdan</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yuq</a:t>
            </a:r>
            <a:r>
              <a:rPr lang="uz-Cyrl-UZ"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riga</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sidirg’a</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tikib</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h</a:t>
            </a:r>
            <a:r>
              <a:rPr lang="uz-Cyrl-UZ"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sil</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qilinadi</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Yonma</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-yon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tikiladigan</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a:t>
            </a:r>
            <a:r>
              <a:rPr lang="uz-Cyrl-UZ"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klar</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bir</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tekis</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yoki</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gul</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shakliga</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qarab</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kichikdan</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kattalashib</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kattadan-kichiklashib</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b</a:t>
            </a:r>
            <a:r>
              <a:rPr lang="uz-Cyrl-UZ"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radi</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Bu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a:t>
            </a:r>
            <a:r>
              <a:rPr lang="uz-Cyrl-UZ"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duro’ya</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ikki</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a:t>
            </a:r>
            <a:r>
              <a:rPr lang="uz-Cyrl-UZ"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t>
            </a:r>
            <a:r>
              <a:rPr lang="uz-Cyrl-UZ"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nlama</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sanama</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piltado’zi</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n</a:t>
            </a:r>
            <a:r>
              <a:rPr lang="uz-Cyrl-UZ"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mlar</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bilan</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yuritiladi</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Do’ppido’zlikda</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kashtalarda</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juda</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keng</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a:t>
            </a:r>
            <a:r>
              <a:rPr lang="uz-Cyrl-UZ"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о</a:t>
            </a:r>
            <a:r>
              <a:rPr lang="en-US" sz="200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ydalanadi</a:t>
            </a:r>
            <a:r>
              <a:rPr lang="en-US" sz="200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590551" y="2661396"/>
            <a:ext cx="10996612" cy="1427955"/>
          </a:xfrm>
          <a:prstGeom prst="rect">
            <a:avLst/>
          </a:prstGeom>
        </p:spPr>
        <p:txBody>
          <a:bodyPr wrap="square">
            <a:spAutoFit/>
          </a:bodyPr>
          <a:lstStyle/>
          <a:p>
            <a:pPr algn="just">
              <a:lnSpc>
                <a:spcPct val="150000"/>
              </a:lnSpc>
            </a:pP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b="1" dirty="0" err="1" smtClean="0">
                <a:solidFill>
                  <a:srgbClr val="000000"/>
                </a:solidFill>
                <a:effectLst/>
                <a:latin typeface="Times New Roman" panose="02020603050405020304" pitchFamily="18" charset="0"/>
                <a:ea typeface="Calibri" panose="020F0502020204030204" pitchFamily="34" charset="0"/>
              </a:rPr>
              <a:t>Chindi</a:t>
            </a:r>
            <a:r>
              <a:rPr lang="en-US" sz="2000" b="1" dirty="0" smtClean="0">
                <a:solidFill>
                  <a:srgbClr val="000000"/>
                </a:solidFill>
                <a:effectLst/>
                <a:latin typeface="Times New Roman" panose="02020603050405020304" pitchFamily="18" charset="0"/>
                <a:ea typeface="Calibri" panose="020F0502020204030204" pitchFamily="34" charset="0"/>
              </a:rPr>
              <a:t> </a:t>
            </a:r>
            <a:r>
              <a:rPr lang="en-US" sz="2000" b="1" dirty="0" err="1" smtClean="0">
                <a:solidFill>
                  <a:srgbClr val="000000"/>
                </a:solidFill>
                <a:effectLst/>
                <a:latin typeface="Times New Roman" panose="02020603050405020304" pitchFamily="18" charset="0"/>
                <a:ea typeface="Calibri" panose="020F0502020204030204" pitchFamily="34" charset="0"/>
              </a:rPr>
              <a:t>xayol</a:t>
            </a:r>
            <a:r>
              <a:rPr lang="en-US" sz="2000" b="1" dirty="0" smtClean="0">
                <a:solidFill>
                  <a:srgbClr val="000000"/>
                </a:solidFill>
                <a:effectLst/>
                <a:latin typeface="Times New Roman" panose="02020603050405020304" pitchFamily="18" charset="0"/>
                <a:ea typeface="Calibri" panose="020F0502020204030204" pitchFamily="34" charset="0"/>
              </a:rPr>
              <a:t> </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duro’ya</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ch</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Times New Roman" panose="02020603050405020304" pitchFamily="18" charset="0"/>
                <a:ea typeface="Calibri" panose="020F0502020204030204" pitchFamily="34" charset="0"/>
              </a:rPr>
              <a:t>ka</a:t>
            </a:r>
            <a:r>
              <a:rPr lang="en-US" sz="2000" dirty="0" smtClean="0">
                <a:solidFill>
                  <a:srgbClr val="000000"/>
                </a:solidFill>
                <a:effectLst/>
                <a:latin typeface="Times New Roman" panose="02020603050405020304" pitchFamily="18" charset="0"/>
                <a:ea typeface="Calibri" panose="020F0502020204030204" pitchFamily="34" charset="0"/>
              </a:rPr>
              <a:t>, mat</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Times New Roman" panose="02020603050405020304" pitchFamily="18" charset="0"/>
                <a:ea typeface="Calibri" panose="020F0502020204030204" pitchFamily="34" charset="0"/>
              </a:rPr>
              <a:t>ga</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igna</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qadalib</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bir</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me’yorda</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tikib</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chiqiladi</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teskari</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o’girib</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yana</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tikib</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chiqiladi</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SHu</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tariqa</a:t>
            </a:r>
            <a:r>
              <a:rPr lang="en-US" sz="2000" dirty="0" smtClean="0">
                <a:solidFill>
                  <a:srgbClr val="000000"/>
                </a:solidFill>
                <a:effectLst/>
                <a:latin typeface="Times New Roman" panose="02020603050405020304" pitchFamily="18" charset="0"/>
                <a:ea typeface="Calibri" panose="020F0502020204030204" pitchFamily="34" charset="0"/>
              </a:rPr>
              <a:t> mat</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Times New Roman" panose="02020603050405020304" pitchFamily="18" charset="0"/>
                <a:ea typeface="Calibri" panose="020F0502020204030204" pitchFamily="34" charset="0"/>
              </a:rPr>
              <a:t>ning</a:t>
            </a:r>
            <a:r>
              <a:rPr lang="en-US" sz="2000" dirty="0" smtClean="0">
                <a:solidFill>
                  <a:srgbClr val="000000"/>
                </a:solidFill>
                <a:effectLst/>
                <a:latin typeface="Times New Roman" panose="02020603050405020304" pitchFamily="18" charset="0"/>
                <a:ea typeface="Calibri" panose="020F0502020204030204" pitchFamily="34" charset="0"/>
              </a:rPr>
              <a:t> </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Times New Roman" panose="02020603050405020304" pitchFamily="18" charset="0"/>
                <a:ea typeface="Calibri" panose="020F0502020204030204" pitchFamily="34" charset="0"/>
              </a:rPr>
              <a:t>ldi</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va</a:t>
            </a:r>
            <a:r>
              <a:rPr lang="en-US" sz="2000" dirty="0" smtClean="0">
                <a:solidFill>
                  <a:srgbClr val="000000"/>
                </a:solidFill>
                <a:effectLst/>
                <a:latin typeface="Times New Roman" panose="02020603050405020304" pitchFamily="18" charset="0"/>
                <a:ea typeface="Calibri" panose="020F0502020204030204" pitchFamily="34" charset="0"/>
              </a:rPr>
              <a:t> </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Times New Roman" panose="02020603050405020304" pitchFamily="18" charset="0"/>
                <a:ea typeface="Calibri" panose="020F0502020204030204" pitchFamily="34" charset="0"/>
              </a:rPr>
              <a:t>rqa</a:t>
            </a:r>
            <a:r>
              <a:rPr lang="en-US" sz="2000" dirty="0" smtClean="0">
                <a:solidFill>
                  <a:srgbClr val="000000"/>
                </a:solidFill>
                <a:effectLst/>
                <a:latin typeface="Times New Roman" panose="02020603050405020304" pitchFamily="18" charset="0"/>
                <a:ea typeface="Calibri" panose="020F0502020204030204" pitchFamily="34" charset="0"/>
              </a:rPr>
              <a:t> t</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smtClean="0">
                <a:solidFill>
                  <a:srgbClr val="000000"/>
                </a:solidFill>
                <a:effectLst/>
                <a:latin typeface="Times New Roman" panose="02020603050405020304" pitchFamily="18" charset="0"/>
                <a:ea typeface="Calibri" panose="020F0502020204030204" pitchFamily="34" charset="0"/>
              </a:rPr>
              <a:t>m</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Times New Roman" panose="02020603050405020304" pitchFamily="18" charset="0"/>
                <a:ea typeface="Calibri" panose="020F0502020204030204" pitchFamily="34" charset="0"/>
              </a:rPr>
              <a:t>nida</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bir</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xilda</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gul</a:t>
            </a:r>
            <a:r>
              <a:rPr lang="en-US" sz="2000" dirty="0" smtClean="0">
                <a:solidFill>
                  <a:srgbClr val="000000"/>
                </a:solidFill>
                <a:effectLst/>
                <a:latin typeface="Times New Roman" panose="02020603050405020304" pitchFamily="18" charset="0"/>
                <a:ea typeface="Calibri" panose="020F0502020204030204" pitchFamily="34" charset="0"/>
              </a:rPr>
              <a:t> q</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Times New Roman" panose="02020603050405020304" pitchFamily="18" charset="0"/>
                <a:ea typeface="Calibri" panose="020F0502020204030204" pitchFamily="34" charset="0"/>
              </a:rPr>
              <a:t>sil</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qilinadi</a:t>
            </a:r>
            <a:r>
              <a:rPr lang="en-US" sz="2000" dirty="0" smtClean="0">
                <a:solidFill>
                  <a:srgbClr val="000000"/>
                </a:solidFill>
                <a:effectLst/>
                <a:latin typeface="Times New Roman" panose="02020603050405020304" pitchFamily="18" charset="0"/>
                <a:ea typeface="Calibri" panose="020F0502020204030204" pitchFamily="34" charset="0"/>
              </a:rPr>
              <a:t>. Bu </a:t>
            </a:r>
            <a:r>
              <a:rPr lang="en-US" sz="2000" dirty="0" err="1" smtClean="0">
                <a:solidFill>
                  <a:srgbClr val="000000"/>
                </a:solidFill>
                <a:effectLst/>
                <a:latin typeface="Times New Roman" panose="02020603050405020304" pitchFamily="18" charset="0"/>
                <a:ea typeface="Calibri" panose="020F0502020204030204" pitchFamily="34" charset="0"/>
              </a:rPr>
              <a:t>ch</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smtClean="0">
                <a:solidFill>
                  <a:srgbClr val="000000"/>
                </a:solidFill>
                <a:effectLst/>
                <a:latin typeface="Times New Roman" panose="02020603050405020304" pitchFamily="18" charset="0"/>
                <a:ea typeface="Calibri" panose="020F0502020204030204" pitchFamily="34" charset="0"/>
              </a:rPr>
              <a:t>k </a:t>
            </a:r>
            <a:r>
              <a:rPr lang="en-US" sz="2000" dirty="0" err="1" smtClean="0">
                <a:solidFill>
                  <a:srgbClr val="000000"/>
                </a:solidFill>
                <a:effectLst/>
                <a:latin typeface="Times New Roman" panose="02020603050405020304" pitchFamily="18" charset="0"/>
                <a:ea typeface="Calibri" panose="020F0502020204030204" pitchFamily="34" charset="0"/>
              </a:rPr>
              <a:t>bilan</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ikki</a:t>
            </a:r>
            <a:r>
              <a:rPr lang="en-US" sz="2000" dirty="0" smtClean="0">
                <a:solidFill>
                  <a:srgbClr val="000000"/>
                </a:solidFill>
                <a:effectLst/>
                <a:latin typeface="Times New Roman" panose="02020603050405020304" pitchFamily="18" charset="0"/>
                <a:ea typeface="Calibri" panose="020F0502020204030204" pitchFamily="34" charset="0"/>
              </a:rPr>
              <a:t> t</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smtClean="0">
                <a:solidFill>
                  <a:srgbClr val="000000"/>
                </a:solidFill>
                <a:effectLst/>
                <a:latin typeface="Times New Roman" panose="02020603050405020304" pitchFamily="18" charset="0"/>
                <a:ea typeface="Calibri" panose="020F0502020204030204" pitchFamily="34" charset="0"/>
              </a:rPr>
              <a:t>m</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Times New Roman" panose="02020603050405020304" pitchFamily="18" charset="0"/>
                <a:ea typeface="Calibri" panose="020F0502020204030204" pitchFamily="34" charset="0"/>
              </a:rPr>
              <a:t>ni</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qam</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ko’zga</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tashlanadigan</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buyumlar</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ya’ni</a:t>
            </a:r>
            <a:r>
              <a:rPr lang="en-US" sz="2000" dirty="0" smtClean="0">
                <a:solidFill>
                  <a:srgbClr val="000000"/>
                </a:solidFill>
                <a:effectLst/>
                <a:latin typeface="Times New Roman" panose="02020603050405020304" pitchFamily="18" charset="0"/>
                <a:ea typeface="Calibri" panose="020F0502020204030204" pitchFamily="34" charset="0"/>
              </a:rPr>
              <a:t> s</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Times New Roman" panose="02020603050405020304" pitchFamily="18" charset="0"/>
                <a:ea typeface="Calibri" panose="020F0502020204030204" pitchFamily="34" charset="0"/>
              </a:rPr>
              <a:t>chiq</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ro’m</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smtClean="0">
                <a:solidFill>
                  <a:srgbClr val="000000"/>
                </a:solidFill>
                <a:effectLst/>
                <a:latin typeface="Times New Roman" panose="02020603050405020304" pitchFamily="18" charset="0"/>
                <a:ea typeface="Calibri" panose="020F0502020204030204" pitchFamily="34" charset="0"/>
              </a:rPr>
              <a:t>l </a:t>
            </a:r>
            <a:r>
              <a:rPr lang="en-US" sz="2000" dirty="0" err="1" smtClean="0">
                <a:solidFill>
                  <a:srgbClr val="000000"/>
                </a:solidFill>
                <a:effectLst/>
                <a:latin typeface="Times New Roman" panose="02020603050405020304" pitchFamily="18" charset="0"/>
                <a:ea typeface="Calibri" panose="020F0502020204030204" pitchFamily="34" charset="0"/>
              </a:rPr>
              <a:t>va</a:t>
            </a:r>
            <a:r>
              <a:rPr lang="en-US" sz="2000" dirty="0" smtClean="0">
                <a:solidFill>
                  <a:srgbClr val="000000"/>
                </a:solidFill>
                <a:effectLst/>
                <a:latin typeface="Times New Roman" panose="02020603050405020304" pitchFamily="18" charset="0"/>
                <a:ea typeface="Calibri" panose="020F0502020204030204" pitchFamily="34" charset="0"/>
              </a:rPr>
              <a:t> b</a:t>
            </a:r>
            <a:r>
              <a:rPr lang="uz-Cyrl-UZ" sz="2000" dirty="0" smtClean="0">
                <a:solidFill>
                  <a:srgbClr val="000000"/>
                </a:solidFill>
                <a:effectLst/>
                <a:latin typeface="Times New Roman" panose="02020603050405020304" pitchFamily="18" charset="0"/>
                <a:ea typeface="Calibri" panose="020F0502020204030204" pitchFamily="34" charset="0"/>
              </a:rPr>
              <a:t>о</a:t>
            </a:r>
            <a:r>
              <a:rPr lang="en-US" sz="2000" dirty="0" err="1" smtClean="0">
                <a:solidFill>
                  <a:srgbClr val="000000"/>
                </a:solidFill>
                <a:effectLst/>
                <a:latin typeface="Times New Roman" panose="02020603050405020304" pitchFamily="18" charset="0"/>
                <a:ea typeface="Calibri" panose="020F0502020204030204" pitchFamily="34" charset="0"/>
              </a:rPr>
              <a:t>shqalarni</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bezashda</a:t>
            </a:r>
            <a:r>
              <a:rPr lang="en-US" sz="2000" dirty="0" smtClean="0">
                <a:solidFill>
                  <a:srgbClr val="000000"/>
                </a:solidFill>
                <a:effectLst/>
                <a:latin typeface="Times New Roman" panose="02020603050405020304" pitchFamily="18" charset="0"/>
                <a:ea typeface="Calibri" panose="020F0502020204030204" pitchFamily="34" charset="0"/>
              </a:rPr>
              <a:t> </a:t>
            </a:r>
            <a:r>
              <a:rPr lang="en-US" sz="2000" dirty="0" err="1" smtClean="0">
                <a:solidFill>
                  <a:srgbClr val="000000"/>
                </a:solidFill>
                <a:effectLst/>
                <a:latin typeface="Times New Roman" panose="02020603050405020304" pitchFamily="18" charset="0"/>
                <a:ea typeface="Calibri" panose="020F0502020204030204" pitchFamily="34" charset="0"/>
              </a:rPr>
              <a:t>ishlatiladi</a:t>
            </a:r>
            <a:endParaRPr lang="ru-RU" sz="2000" dirty="0"/>
          </a:p>
        </p:txBody>
      </p:sp>
      <p:sp>
        <p:nvSpPr>
          <p:cNvPr id="6" name="Прямоугольник 5"/>
          <p:cNvSpPr/>
          <p:nvPr/>
        </p:nvSpPr>
        <p:spPr>
          <a:xfrm>
            <a:off x="590550" y="4089351"/>
            <a:ext cx="11368087" cy="2400657"/>
          </a:xfrm>
          <a:prstGeom prst="rect">
            <a:avLst/>
          </a:prstGeom>
        </p:spPr>
        <p:txBody>
          <a:bodyPr wrap="square">
            <a:spAutoFit/>
          </a:bodyPr>
          <a:lstStyle/>
          <a:p>
            <a:pPr>
              <a:lnSpc>
                <a:spcPct val="150000"/>
              </a:lnSpc>
            </a:pPr>
            <a:r>
              <a:rPr lang="uz-Cyrl-UZ" sz="2000" b="1" dirty="0" smtClean="0">
                <a:solidFill>
                  <a:srgbClr val="000000"/>
                </a:solidFill>
                <a:effectLst/>
                <a:latin typeface="Times New Roman" panose="02020603050405020304" pitchFamily="18" charset="0"/>
                <a:ea typeface="Calibri" panose="020F0502020204030204" pitchFamily="34" charset="0"/>
              </a:rPr>
              <a:t> Yo’rma chоki-yo’rmaki</a:t>
            </a:r>
            <a:r>
              <a:rPr lang="uz-Cyrl-UZ" sz="2000" dirty="0" smtClean="0">
                <a:solidFill>
                  <a:srgbClr val="000000"/>
                </a:solidFill>
                <a:effectLst/>
                <a:latin typeface="Times New Roman" panose="02020603050405020304" pitchFamily="18" charset="0"/>
                <a:ea typeface="Calibri" panose="020F0502020204030204" pitchFamily="34" charset="0"/>
              </a:rPr>
              <a:t>, ilmоqli bichiq yoki igna bilan matоning o’ng tоmоnida xalqalar zanjiri qоsil qilib tikilib, bigizga o’tkazilgan ipak matоning sirtida chap qo’l bilan ushlab turiladi. Sanchilib chiqqan igna </a:t>
            </a:r>
            <a:endParaRPr lang="en-US" sz="2000" dirty="0" smtClean="0">
              <a:solidFill>
                <a:srgbClr val="000000"/>
              </a:solidFill>
              <a:effectLst/>
              <a:latin typeface="Times New Roman" panose="02020603050405020304" pitchFamily="18" charset="0"/>
              <a:ea typeface="Calibri" panose="020F0502020204030204" pitchFamily="34" charset="0"/>
            </a:endParaRPr>
          </a:p>
          <a:p>
            <a:pPr>
              <a:lnSpc>
                <a:spcPct val="150000"/>
              </a:lnSpc>
            </a:pPr>
            <a:r>
              <a:rPr lang="uz-Cyrl-UZ" sz="2000" dirty="0" smtClean="0">
                <a:solidFill>
                  <a:srgbClr val="000000"/>
                </a:solidFill>
                <a:effectLst/>
                <a:latin typeface="Times New Roman" panose="02020603050405020304" pitchFamily="18" charset="0"/>
                <a:ea typeface="Calibri" panose="020F0502020204030204" pitchFamily="34" charset="0"/>
              </a:rPr>
              <a:t>bilan esa halqa hоsil qilinadi. Yo’rma chоklari bilan yirik kashtalarning hоshiyalari, gul </a:t>
            </a:r>
            <a:endParaRPr lang="en-US" sz="2000" dirty="0" smtClean="0">
              <a:solidFill>
                <a:srgbClr val="000000"/>
              </a:solidFill>
              <a:effectLst/>
              <a:latin typeface="Times New Roman" panose="02020603050405020304" pitchFamily="18" charset="0"/>
              <a:ea typeface="Calibri" panose="020F0502020204030204" pitchFamily="34" charset="0"/>
            </a:endParaRPr>
          </a:p>
          <a:p>
            <a:pPr>
              <a:lnSpc>
                <a:spcPct val="150000"/>
              </a:lnSpc>
            </a:pPr>
            <a:r>
              <a:rPr lang="uz-Cyrl-UZ" sz="2000" dirty="0" smtClean="0">
                <a:solidFill>
                  <a:srgbClr val="000000"/>
                </a:solidFill>
                <a:effectLst/>
                <a:latin typeface="Times New Roman" panose="02020603050405020304" pitchFamily="18" charset="0"/>
                <a:ea typeface="Calibri" panose="020F0502020204030204" pitchFamily="34" charset="0"/>
              </a:rPr>
              <a:t>va barglarni asоsiy shоxga ulaydigan band va bоshqalar qadimdan shunday usulda tikilgan. </a:t>
            </a:r>
            <a:endParaRPr lang="en-US" sz="2000" dirty="0" smtClean="0">
              <a:solidFill>
                <a:srgbClr val="000000"/>
              </a:solidFill>
              <a:effectLst/>
              <a:latin typeface="Times New Roman" panose="02020603050405020304" pitchFamily="18" charset="0"/>
              <a:ea typeface="Calibri" panose="020F0502020204030204" pitchFamily="34" charset="0"/>
            </a:endParaRPr>
          </a:p>
          <a:p>
            <a:pPr>
              <a:lnSpc>
                <a:spcPct val="150000"/>
              </a:lnSpc>
            </a:pPr>
            <a:r>
              <a:rPr lang="uz-Cyrl-UZ" sz="2000" dirty="0" smtClean="0">
                <a:solidFill>
                  <a:srgbClr val="000000"/>
                </a:solidFill>
                <a:effectLst/>
                <a:latin typeface="Times New Roman" panose="02020603050405020304" pitchFamily="18" charset="0"/>
                <a:ea typeface="Calibri" panose="020F0502020204030204" pitchFamily="34" charset="0"/>
              </a:rPr>
              <a:t>Yo’rma chоkdan Samarqand, Buxоrо, Qashqadaryo kashtado’zlari ko’p fоydalanadilar</a:t>
            </a:r>
            <a:endParaRPr lang="ru-RU" sz="2000" dirty="0"/>
          </a:p>
        </p:txBody>
      </p:sp>
    </p:spTree>
    <p:extLst>
      <p:ext uri="{BB962C8B-B14F-4D97-AF65-F5344CB8AC3E}">
        <p14:creationId xmlns:p14="http://schemas.microsoft.com/office/powerpoint/2010/main" val="986922519"/>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a:off x="1678783" y="1308061"/>
            <a:ext cx="4424362" cy="2276475"/>
            <a:chOff x="1776413" y="2162176"/>
            <a:chExt cx="3581400" cy="1562100"/>
          </a:xfrm>
        </p:grpSpPr>
        <p:pic>
          <p:nvPicPr>
            <p:cNvPr id="11266" name="Рисунок 37" descr="Описание: D:\Users\Downloads\SHAREit\Redmi 5\Documents\iflow\Idei-dlya-takoj-vyshivki-so-shemami-14-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6413" y="2162176"/>
              <a:ext cx="28194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Рисунок 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6413" y="2162176"/>
              <a:ext cx="35814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1268" name="Рисунок 2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8275" y="1308061"/>
            <a:ext cx="4964212" cy="2220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Рисунок 37" descr="Описание: D:\Users\Downloads\SHAREit\Redmi 5\Documents\iflow\Idei-dlya-takoj-vyshivki-so-shemami-14-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9338" y="3362325"/>
            <a:ext cx="7567614" cy="22930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7437574"/>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Лента лицом вниз 3"/>
          <p:cNvSpPr/>
          <p:nvPr/>
        </p:nvSpPr>
        <p:spPr>
          <a:xfrm>
            <a:off x="928688" y="1943100"/>
            <a:ext cx="10701337" cy="2471738"/>
          </a:xfrm>
          <a:prstGeom prst="ribb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latin typeface="Adobe Caslon Pro Bold" panose="0205070206050A020403" pitchFamily="18" charset="0"/>
              </a:rPr>
              <a:t>E`TIBORINGIZ UCHUN RAHMAT!!!</a:t>
            </a:r>
            <a:endParaRPr lang="ru-RU" sz="2800" dirty="0"/>
          </a:p>
        </p:txBody>
      </p:sp>
    </p:spTree>
    <p:extLst>
      <p:ext uri="{BB962C8B-B14F-4D97-AF65-F5344CB8AC3E}">
        <p14:creationId xmlns:p14="http://schemas.microsoft.com/office/powerpoint/2010/main" val="10378261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bd7b45dd7823f0b7b43fd6946d60b7ce49ba29aa"/>
</p:tagLst>
</file>

<file path=ppt/theme/theme1.xml><?xml version="1.0" encoding="utf-8"?>
<a:theme xmlns:a="http://schemas.openxmlformats.org/drawingml/2006/main" name="Тема16">
  <a:themeElements>
    <a:clrScheme name="Другая 6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974806"/>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Тема16" id="{CB791CEF-C5D8-40EE-9790-8CA543922F09}" vid="{E934E8EB-8095-4516-A2D5-6274CB3B25D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Тема16</Template>
  <TotalTime>104</TotalTime>
  <Words>1961</Words>
  <Application>Microsoft Office PowerPoint</Application>
  <PresentationFormat>Широкоэкранный</PresentationFormat>
  <Paragraphs>59</Paragraphs>
  <Slides>28</Slides>
  <Notes>2</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28</vt:i4>
      </vt:variant>
    </vt:vector>
  </HeadingPairs>
  <TitlesOfParts>
    <vt:vector size="33" baseType="lpstr">
      <vt:lpstr>Adobe Caslon Pro Bold</vt:lpstr>
      <vt:lpstr>Arial</vt:lpstr>
      <vt:lpstr>Calibri</vt:lpstr>
      <vt:lpstr>Times New Roman</vt:lpstr>
      <vt:lpstr>Тема16</vt:lpstr>
      <vt:lpstr>Kashtachilik tarixi va tayyorlash texnologiyasi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Kashtachilik tarixi va tayyorlash texnologiyasi</dc:title>
  <dc:creator>Ulug'bek</dc:creator>
  <cp:lastModifiedBy>Ulug'bek</cp:lastModifiedBy>
  <cp:revision>13</cp:revision>
  <dcterms:created xsi:type="dcterms:W3CDTF">2019-05-26T09:46:08Z</dcterms:created>
  <dcterms:modified xsi:type="dcterms:W3CDTF">2019-05-26T11:30:32Z</dcterms:modified>
</cp:coreProperties>
</file>