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10.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1.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2.xml" ContentType="application/vnd.openxmlformats-officedocument.theme+xml"/>
  <Override PartName="/ppt/theme/themeOverride1.xml" ContentType="application/vnd.openxmlformats-officedocument.themeOverride+xml"/>
  <Override PartName="/ppt/theme/theme1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19" r:id="rId7"/>
    <p:sldMasterId id="2147483831" r:id="rId8"/>
    <p:sldMasterId id="2147483843" r:id="rId9"/>
    <p:sldMasterId id="2147483868" r:id="rId10"/>
    <p:sldMasterId id="2147483881" r:id="rId11"/>
    <p:sldMasterId id="2147483893" r:id="rId12"/>
  </p:sldMasterIdLst>
  <p:notesMasterIdLst>
    <p:notesMasterId r:id="rId44"/>
  </p:notesMasterIdLst>
  <p:sldIdLst>
    <p:sldId id="326" r:id="rId13"/>
    <p:sldId id="340" r:id="rId14"/>
    <p:sldId id="341" r:id="rId15"/>
    <p:sldId id="342" r:id="rId16"/>
    <p:sldId id="343" r:id="rId17"/>
    <p:sldId id="344" r:id="rId18"/>
    <p:sldId id="345" r:id="rId19"/>
    <p:sldId id="295" r:id="rId20"/>
    <p:sldId id="297" r:id="rId21"/>
    <p:sldId id="299" r:id="rId22"/>
    <p:sldId id="315" r:id="rId23"/>
    <p:sldId id="334" r:id="rId24"/>
    <p:sldId id="335" r:id="rId25"/>
    <p:sldId id="336" r:id="rId26"/>
    <p:sldId id="338" r:id="rId27"/>
    <p:sldId id="328" r:id="rId28"/>
    <p:sldId id="329" r:id="rId29"/>
    <p:sldId id="330" r:id="rId30"/>
    <p:sldId id="332" r:id="rId31"/>
    <p:sldId id="300" r:id="rId32"/>
    <p:sldId id="316" r:id="rId33"/>
    <p:sldId id="317" r:id="rId34"/>
    <p:sldId id="318" r:id="rId35"/>
    <p:sldId id="267" r:id="rId36"/>
    <p:sldId id="268" r:id="rId37"/>
    <p:sldId id="269" r:id="rId38"/>
    <p:sldId id="284" r:id="rId39"/>
    <p:sldId id="286" r:id="rId40"/>
    <p:sldId id="279" r:id="rId41"/>
    <p:sldId id="287" r:id="rId42"/>
    <p:sldId id="266" r:id="rId43"/>
  </p:sldIdLst>
  <p:sldSz cx="9144000" cy="6858000" type="screen4x3"/>
  <p:notesSz cx="6858000" cy="9144000"/>
  <p:custDataLst>
    <p:tags r:id="rId4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34" autoAdjust="0"/>
  </p:normalViewPr>
  <p:slideViewPr>
    <p:cSldViewPr>
      <p:cViewPr varScale="1">
        <p:scale>
          <a:sx n="67" d="100"/>
          <a:sy n="67" d="100"/>
        </p:scale>
        <p:origin x="138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theme" Target="theme/theme1.xml"/><Relationship Id="rId8" Type="http://schemas.openxmlformats.org/officeDocument/2006/relationships/slideMaster" Target="slideMasters/slideMaster8.xml"/></Relationships>
</file>

<file path=ppt/diagrams/_rels/data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7A0941-B680-4817-B79B-BE4CF4CEAD42}" type="doc">
      <dgm:prSet loTypeId="urn:microsoft.com/office/officeart/2005/8/layout/hList7" loCatId="list" qsTypeId="urn:microsoft.com/office/officeart/2005/8/quickstyle/simple1" qsCatId="simple" csTypeId="urn:microsoft.com/office/officeart/2005/8/colors/colorful2" csCatId="colorful" phldr="1"/>
      <dgm:spPr/>
      <dgm:t>
        <a:bodyPr/>
        <a:lstStyle/>
        <a:p>
          <a:endParaRPr lang="ru-RU"/>
        </a:p>
      </dgm:t>
    </dgm:pt>
    <dgm:pt modelId="{96EDDF1F-50C7-4F72-A7AC-9B8F3C1CE02F}">
      <dgm:prSet custT="1"/>
      <dgm:spPr/>
      <dgm:t>
        <a:bodyPr/>
        <a:lstStyle/>
        <a:p>
          <a:pPr rtl="0"/>
          <a:r>
            <a:rPr lang="uz-Cyrl-UZ" sz="2400" smtClean="0"/>
            <a:t>Экилгандан 8-9 ҳафтадан кейин гулловчи ўсимликлар. </a:t>
          </a:r>
          <a:endParaRPr lang="ru-RU" sz="2400"/>
        </a:p>
      </dgm:t>
    </dgm:pt>
    <dgm:pt modelId="{419CA725-22AC-4D1F-8DE8-9A6379EC73BE}" type="parTrans" cxnId="{4B1F5B3E-60BF-4E37-A003-1244F217204F}">
      <dgm:prSet/>
      <dgm:spPr/>
      <dgm:t>
        <a:bodyPr/>
        <a:lstStyle/>
        <a:p>
          <a:endParaRPr lang="ru-RU" sz="2400"/>
        </a:p>
      </dgm:t>
    </dgm:pt>
    <dgm:pt modelId="{06BC8190-DD7A-46D0-8A0A-B79FAD0F3F13}" type="sibTrans" cxnId="{4B1F5B3E-60BF-4E37-A003-1244F217204F}">
      <dgm:prSet/>
      <dgm:spPr/>
      <dgm:t>
        <a:bodyPr/>
        <a:lstStyle/>
        <a:p>
          <a:endParaRPr lang="ru-RU" sz="2400"/>
        </a:p>
      </dgm:t>
    </dgm:pt>
    <dgm:pt modelId="{863C3317-51EA-4E26-80E9-4FF872519334}">
      <dgm:prSet custT="1"/>
      <dgm:spPr/>
      <dgm:t>
        <a:bodyPr/>
        <a:lstStyle/>
        <a:p>
          <a:pPr rtl="0"/>
          <a:r>
            <a:rPr lang="uz-Cyrl-UZ" sz="2400" smtClean="0"/>
            <a:t>10-12 ҳафтадан сўнг гулловчи ўсимликлар. </a:t>
          </a:r>
          <a:endParaRPr lang="ru-RU" sz="2400"/>
        </a:p>
      </dgm:t>
    </dgm:pt>
    <dgm:pt modelId="{42DDE7E6-4A7E-4A02-99A6-27274CB6F16F}" type="parTrans" cxnId="{4B6ADCD5-6490-4CB9-8675-F534FEEE6F8E}">
      <dgm:prSet/>
      <dgm:spPr/>
      <dgm:t>
        <a:bodyPr/>
        <a:lstStyle/>
        <a:p>
          <a:endParaRPr lang="ru-RU" sz="2400"/>
        </a:p>
      </dgm:t>
    </dgm:pt>
    <dgm:pt modelId="{4EC74211-CA24-4450-A8D3-F73D44E48A88}" type="sibTrans" cxnId="{4B6ADCD5-6490-4CB9-8675-F534FEEE6F8E}">
      <dgm:prSet/>
      <dgm:spPr/>
      <dgm:t>
        <a:bodyPr/>
        <a:lstStyle/>
        <a:p>
          <a:endParaRPr lang="ru-RU" sz="2400"/>
        </a:p>
      </dgm:t>
    </dgm:pt>
    <dgm:pt modelId="{44A1FDDB-A1D4-491D-A1D8-9E74BB4206DF}">
      <dgm:prSet custT="1"/>
      <dgm:spPr/>
      <dgm:t>
        <a:bodyPr/>
        <a:lstStyle/>
        <a:p>
          <a:pPr rtl="0"/>
          <a:r>
            <a:rPr lang="uz-Cyrl-UZ" sz="2400" smtClean="0"/>
            <a:t>Экилгандан 13-14 ҳафтадан сўнг гулловчи бир йилликлар.</a:t>
          </a:r>
          <a:endParaRPr lang="ru-RU" sz="2400"/>
        </a:p>
      </dgm:t>
    </dgm:pt>
    <dgm:pt modelId="{C575C607-0FB9-4E57-ABEE-4DD2867810A2}" type="parTrans" cxnId="{C5FED5FF-4AF6-4A79-9824-ED5016F2AD92}">
      <dgm:prSet/>
      <dgm:spPr/>
      <dgm:t>
        <a:bodyPr/>
        <a:lstStyle/>
        <a:p>
          <a:endParaRPr lang="ru-RU" sz="2400"/>
        </a:p>
      </dgm:t>
    </dgm:pt>
    <dgm:pt modelId="{FA9D28B9-E882-40E0-A02C-7F9C54A8F0EA}" type="sibTrans" cxnId="{C5FED5FF-4AF6-4A79-9824-ED5016F2AD92}">
      <dgm:prSet/>
      <dgm:spPr/>
      <dgm:t>
        <a:bodyPr/>
        <a:lstStyle/>
        <a:p>
          <a:endParaRPr lang="ru-RU" sz="2400"/>
        </a:p>
      </dgm:t>
    </dgm:pt>
    <dgm:pt modelId="{D1975A88-BB39-449D-8529-E04A3ACA6603}" type="pres">
      <dgm:prSet presAssocID="{7A7A0941-B680-4817-B79B-BE4CF4CEAD42}" presName="Name0" presStyleCnt="0">
        <dgm:presLayoutVars>
          <dgm:dir/>
          <dgm:resizeHandles val="exact"/>
        </dgm:presLayoutVars>
      </dgm:prSet>
      <dgm:spPr/>
      <dgm:t>
        <a:bodyPr/>
        <a:lstStyle/>
        <a:p>
          <a:endParaRPr lang="ru-RU"/>
        </a:p>
      </dgm:t>
    </dgm:pt>
    <dgm:pt modelId="{B646881C-E2AF-44D2-94C2-9B1E5C1F216B}" type="pres">
      <dgm:prSet presAssocID="{7A7A0941-B680-4817-B79B-BE4CF4CEAD42}" presName="fgShape" presStyleLbl="fgShp" presStyleIdx="0" presStyleCnt="1"/>
      <dgm:spPr/>
    </dgm:pt>
    <dgm:pt modelId="{94B9D22E-CCDB-474F-AB22-00EA2DD777DB}" type="pres">
      <dgm:prSet presAssocID="{7A7A0941-B680-4817-B79B-BE4CF4CEAD42}" presName="linComp" presStyleCnt="0"/>
      <dgm:spPr/>
    </dgm:pt>
    <dgm:pt modelId="{9AA380D7-DBFA-4C0F-8B8A-3B077FD98532}" type="pres">
      <dgm:prSet presAssocID="{96EDDF1F-50C7-4F72-A7AC-9B8F3C1CE02F}" presName="compNode" presStyleCnt="0"/>
      <dgm:spPr/>
    </dgm:pt>
    <dgm:pt modelId="{049C29CB-C3D9-4DD2-AB37-B5864C50DF0A}" type="pres">
      <dgm:prSet presAssocID="{96EDDF1F-50C7-4F72-A7AC-9B8F3C1CE02F}" presName="bkgdShape" presStyleLbl="node1" presStyleIdx="0" presStyleCnt="3" custLinFactNeighborX="-64" custLinFactNeighborY="-156"/>
      <dgm:spPr/>
      <dgm:t>
        <a:bodyPr/>
        <a:lstStyle/>
        <a:p>
          <a:endParaRPr lang="ru-RU"/>
        </a:p>
      </dgm:t>
    </dgm:pt>
    <dgm:pt modelId="{34B76A37-4C57-4C1A-9315-D8213E5C7F46}" type="pres">
      <dgm:prSet presAssocID="{96EDDF1F-50C7-4F72-A7AC-9B8F3C1CE02F}" presName="nodeTx" presStyleLbl="node1" presStyleIdx="0" presStyleCnt="3">
        <dgm:presLayoutVars>
          <dgm:bulletEnabled val="1"/>
        </dgm:presLayoutVars>
      </dgm:prSet>
      <dgm:spPr/>
      <dgm:t>
        <a:bodyPr/>
        <a:lstStyle/>
        <a:p>
          <a:endParaRPr lang="ru-RU"/>
        </a:p>
      </dgm:t>
    </dgm:pt>
    <dgm:pt modelId="{FB465B7E-22E3-4C6C-AF18-9AA697A731B1}" type="pres">
      <dgm:prSet presAssocID="{96EDDF1F-50C7-4F72-A7AC-9B8F3C1CE02F}" presName="invisiNode" presStyleLbl="node1" presStyleIdx="0" presStyleCnt="3"/>
      <dgm:spPr/>
    </dgm:pt>
    <dgm:pt modelId="{41E170AE-CD53-4D26-AFD1-4532C17A1001}" type="pres">
      <dgm:prSet presAssocID="{96EDDF1F-50C7-4F72-A7AC-9B8F3C1CE02F}"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6000" r="-16000"/>
          </a:stretch>
        </a:blipFill>
      </dgm:spPr>
    </dgm:pt>
    <dgm:pt modelId="{B5BF1744-D4CF-4E81-A081-627EEFE0F348}" type="pres">
      <dgm:prSet presAssocID="{06BC8190-DD7A-46D0-8A0A-B79FAD0F3F13}" presName="sibTrans" presStyleLbl="sibTrans2D1" presStyleIdx="0" presStyleCnt="0"/>
      <dgm:spPr/>
      <dgm:t>
        <a:bodyPr/>
        <a:lstStyle/>
        <a:p>
          <a:endParaRPr lang="ru-RU"/>
        </a:p>
      </dgm:t>
    </dgm:pt>
    <dgm:pt modelId="{6026F53B-A3AB-43A9-A74A-F9B5F30B2C3D}" type="pres">
      <dgm:prSet presAssocID="{863C3317-51EA-4E26-80E9-4FF872519334}" presName="compNode" presStyleCnt="0"/>
      <dgm:spPr/>
    </dgm:pt>
    <dgm:pt modelId="{CC6A006B-460A-4B4D-B784-769FEAC27D41}" type="pres">
      <dgm:prSet presAssocID="{863C3317-51EA-4E26-80E9-4FF872519334}" presName="bkgdShape" presStyleLbl="node1" presStyleIdx="1" presStyleCnt="3" custLinFactNeighborX="-40" custLinFactNeighborY="-52"/>
      <dgm:spPr/>
      <dgm:t>
        <a:bodyPr/>
        <a:lstStyle/>
        <a:p>
          <a:endParaRPr lang="ru-RU"/>
        </a:p>
      </dgm:t>
    </dgm:pt>
    <dgm:pt modelId="{CC50D16A-6EF4-4A5A-B421-B29FDBE58F0A}" type="pres">
      <dgm:prSet presAssocID="{863C3317-51EA-4E26-80E9-4FF872519334}" presName="nodeTx" presStyleLbl="node1" presStyleIdx="1" presStyleCnt="3">
        <dgm:presLayoutVars>
          <dgm:bulletEnabled val="1"/>
        </dgm:presLayoutVars>
      </dgm:prSet>
      <dgm:spPr/>
      <dgm:t>
        <a:bodyPr/>
        <a:lstStyle/>
        <a:p>
          <a:endParaRPr lang="ru-RU"/>
        </a:p>
      </dgm:t>
    </dgm:pt>
    <dgm:pt modelId="{C1D3B2BC-ED89-418F-B541-17AD38E9C26F}" type="pres">
      <dgm:prSet presAssocID="{863C3317-51EA-4E26-80E9-4FF872519334}" presName="invisiNode" presStyleLbl="node1" presStyleIdx="1" presStyleCnt="3"/>
      <dgm:spPr/>
    </dgm:pt>
    <dgm:pt modelId="{8C3AEF53-D8AA-4CE6-8A1C-9EBCB4FBBE64}" type="pres">
      <dgm:prSet presAssocID="{863C3317-51EA-4E26-80E9-4FF872519334}" presName="imagNod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3000" r="-23000"/>
          </a:stretch>
        </a:blipFill>
      </dgm:spPr>
    </dgm:pt>
    <dgm:pt modelId="{7D69D3B0-9CE7-4F53-BD4B-24A97BAD77CB}" type="pres">
      <dgm:prSet presAssocID="{4EC74211-CA24-4450-A8D3-F73D44E48A88}" presName="sibTrans" presStyleLbl="sibTrans2D1" presStyleIdx="0" presStyleCnt="0"/>
      <dgm:spPr/>
      <dgm:t>
        <a:bodyPr/>
        <a:lstStyle/>
        <a:p>
          <a:endParaRPr lang="ru-RU"/>
        </a:p>
      </dgm:t>
    </dgm:pt>
    <dgm:pt modelId="{614BA611-2ED9-4AD1-83BF-69ED504ECA19}" type="pres">
      <dgm:prSet presAssocID="{44A1FDDB-A1D4-491D-A1D8-9E74BB4206DF}" presName="compNode" presStyleCnt="0"/>
      <dgm:spPr/>
    </dgm:pt>
    <dgm:pt modelId="{575EA60F-8C75-4FE2-9DEB-C6208EB0670C}" type="pres">
      <dgm:prSet presAssocID="{44A1FDDB-A1D4-491D-A1D8-9E74BB4206DF}" presName="bkgdShape" presStyleLbl="node1" presStyleIdx="2" presStyleCnt="3" custLinFactNeighborX="-16"/>
      <dgm:spPr/>
      <dgm:t>
        <a:bodyPr/>
        <a:lstStyle/>
        <a:p>
          <a:endParaRPr lang="ru-RU"/>
        </a:p>
      </dgm:t>
    </dgm:pt>
    <dgm:pt modelId="{66AB3623-EB8E-4DD2-A247-FB81943AB787}" type="pres">
      <dgm:prSet presAssocID="{44A1FDDB-A1D4-491D-A1D8-9E74BB4206DF}" presName="nodeTx" presStyleLbl="node1" presStyleIdx="2" presStyleCnt="3">
        <dgm:presLayoutVars>
          <dgm:bulletEnabled val="1"/>
        </dgm:presLayoutVars>
      </dgm:prSet>
      <dgm:spPr/>
      <dgm:t>
        <a:bodyPr/>
        <a:lstStyle/>
        <a:p>
          <a:endParaRPr lang="ru-RU"/>
        </a:p>
      </dgm:t>
    </dgm:pt>
    <dgm:pt modelId="{C788796A-A926-4D31-ACC3-BB1F7B52B014}" type="pres">
      <dgm:prSet presAssocID="{44A1FDDB-A1D4-491D-A1D8-9E74BB4206DF}" presName="invisiNode" presStyleLbl="node1" presStyleIdx="2" presStyleCnt="3"/>
      <dgm:spPr/>
    </dgm:pt>
    <dgm:pt modelId="{EE666EC1-94F0-41B0-9B11-7F6A96BA0729}" type="pres">
      <dgm:prSet presAssocID="{44A1FDDB-A1D4-491D-A1D8-9E74BB4206DF}" presName="imagNod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3000" r="-23000"/>
          </a:stretch>
        </a:blipFill>
      </dgm:spPr>
    </dgm:pt>
  </dgm:ptLst>
  <dgm:cxnLst>
    <dgm:cxn modelId="{1C9D4C5C-8EC2-4C1B-A328-91802CF7FCC8}" type="presOf" srcId="{863C3317-51EA-4E26-80E9-4FF872519334}" destId="{CC6A006B-460A-4B4D-B784-769FEAC27D41}" srcOrd="0" destOrd="0" presId="urn:microsoft.com/office/officeart/2005/8/layout/hList7"/>
    <dgm:cxn modelId="{C5FED5FF-4AF6-4A79-9824-ED5016F2AD92}" srcId="{7A7A0941-B680-4817-B79B-BE4CF4CEAD42}" destId="{44A1FDDB-A1D4-491D-A1D8-9E74BB4206DF}" srcOrd="2" destOrd="0" parTransId="{C575C607-0FB9-4E57-ABEE-4DD2867810A2}" sibTransId="{FA9D28B9-E882-40E0-A02C-7F9C54A8F0EA}"/>
    <dgm:cxn modelId="{9C6AC161-EF12-440B-86CB-DB260132FE54}" type="presOf" srcId="{863C3317-51EA-4E26-80E9-4FF872519334}" destId="{CC50D16A-6EF4-4A5A-B421-B29FDBE58F0A}" srcOrd="1" destOrd="0" presId="urn:microsoft.com/office/officeart/2005/8/layout/hList7"/>
    <dgm:cxn modelId="{CD6F19B0-6440-4A52-87DC-EBA7F3FD47C5}" type="presOf" srcId="{06BC8190-DD7A-46D0-8A0A-B79FAD0F3F13}" destId="{B5BF1744-D4CF-4E81-A081-627EEFE0F348}" srcOrd="0" destOrd="0" presId="urn:microsoft.com/office/officeart/2005/8/layout/hList7"/>
    <dgm:cxn modelId="{4B1F5B3E-60BF-4E37-A003-1244F217204F}" srcId="{7A7A0941-B680-4817-B79B-BE4CF4CEAD42}" destId="{96EDDF1F-50C7-4F72-A7AC-9B8F3C1CE02F}" srcOrd="0" destOrd="0" parTransId="{419CA725-22AC-4D1F-8DE8-9A6379EC73BE}" sibTransId="{06BC8190-DD7A-46D0-8A0A-B79FAD0F3F13}"/>
    <dgm:cxn modelId="{2E93117B-3E2A-4FB3-BE1D-C2269EE3E4E2}" type="presOf" srcId="{44A1FDDB-A1D4-491D-A1D8-9E74BB4206DF}" destId="{66AB3623-EB8E-4DD2-A247-FB81943AB787}" srcOrd="1" destOrd="0" presId="urn:microsoft.com/office/officeart/2005/8/layout/hList7"/>
    <dgm:cxn modelId="{C4ADF606-F225-4AED-852F-7E038A2E350F}" type="presOf" srcId="{96EDDF1F-50C7-4F72-A7AC-9B8F3C1CE02F}" destId="{049C29CB-C3D9-4DD2-AB37-B5864C50DF0A}" srcOrd="0" destOrd="0" presId="urn:microsoft.com/office/officeart/2005/8/layout/hList7"/>
    <dgm:cxn modelId="{4B6ADCD5-6490-4CB9-8675-F534FEEE6F8E}" srcId="{7A7A0941-B680-4817-B79B-BE4CF4CEAD42}" destId="{863C3317-51EA-4E26-80E9-4FF872519334}" srcOrd="1" destOrd="0" parTransId="{42DDE7E6-4A7E-4A02-99A6-27274CB6F16F}" sibTransId="{4EC74211-CA24-4450-A8D3-F73D44E48A88}"/>
    <dgm:cxn modelId="{035C99FC-8F3C-4668-B07B-C614FA5624AA}" type="presOf" srcId="{44A1FDDB-A1D4-491D-A1D8-9E74BB4206DF}" destId="{575EA60F-8C75-4FE2-9DEB-C6208EB0670C}" srcOrd="0" destOrd="0" presId="urn:microsoft.com/office/officeart/2005/8/layout/hList7"/>
    <dgm:cxn modelId="{6AB1463B-7A5D-4E8A-AEE8-D4650B00929B}" type="presOf" srcId="{7A7A0941-B680-4817-B79B-BE4CF4CEAD42}" destId="{D1975A88-BB39-449D-8529-E04A3ACA6603}" srcOrd="0" destOrd="0" presId="urn:microsoft.com/office/officeart/2005/8/layout/hList7"/>
    <dgm:cxn modelId="{0DF281A4-3630-4AB3-AA2F-9DC09BD90074}" type="presOf" srcId="{4EC74211-CA24-4450-A8D3-F73D44E48A88}" destId="{7D69D3B0-9CE7-4F53-BD4B-24A97BAD77CB}" srcOrd="0" destOrd="0" presId="urn:microsoft.com/office/officeart/2005/8/layout/hList7"/>
    <dgm:cxn modelId="{A7614C6E-744A-4AE2-9214-A7143DA3071B}" type="presOf" srcId="{96EDDF1F-50C7-4F72-A7AC-9B8F3C1CE02F}" destId="{34B76A37-4C57-4C1A-9315-D8213E5C7F46}" srcOrd="1" destOrd="0" presId="urn:microsoft.com/office/officeart/2005/8/layout/hList7"/>
    <dgm:cxn modelId="{F32CDA52-6107-4453-8D1A-4A06660DE6D2}" type="presParOf" srcId="{D1975A88-BB39-449D-8529-E04A3ACA6603}" destId="{B646881C-E2AF-44D2-94C2-9B1E5C1F216B}" srcOrd="0" destOrd="0" presId="urn:microsoft.com/office/officeart/2005/8/layout/hList7"/>
    <dgm:cxn modelId="{E25D8652-4349-4750-9732-815D2ECD29FD}" type="presParOf" srcId="{D1975A88-BB39-449D-8529-E04A3ACA6603}" destId="{94B9D22E-CCDB-474F-AB22-00EA2DD777DB}" srcOrd="1" destOrd="0" presId="urn:microsoft.com/office/officeart/2005/8/layout/hList7"/>
    <dgm:cxn modelId="{D6FE9C14-D151-4AC3-AA6C-3DA6A3526C1E}" type="presParOf" srcId="{94B9D22E-CCDB-474F-AB22-00EA2DD777DB}" destId="{9AA380D7-DBFA-4C0F-8B8A-3B077FD98532}" srcOrd="0" destOrd="0" presId="urn:microsoft.com/office/officeart/2005/8/layout/hList7"/>
    <dgm:cxn modelId="{44173093-50E2-4FE2-82BA-585409A27551}" type="presParOf" srcId="{9AA380D7-DBFA-4C0F-8B8A-3B077FD98532}" destId="{049C29CB-C3D9-4DD2-AB37-B5864C50DF0A}" srcOrd="0" destOrd="0" presId="urn:microsoft.com/office/officeart/2005/8/layout/hList7"/>
    <dgm:cxn modelId="{CEDC8E76-64B4-47AC-9E7C-A818EBDE6604}" type="presParOf" srcId="{9AA380D7-DBFA-4C0F-8B8A-3B077FD98532}" destId="{34B76A37-4C57-4C1A-9315-D8213E5C7F46}" srcOrd="1" destOrd="0" presId="urn:microsoft.com/office/officeart/2005/8/layout/hList7"/>
    <dgm:cxn modelId="{6E8B7C27-6A77-41A7-B628-58C3A48FE7A3}" type="presParOf" srcId="{9AA380D7-DBFA-4C0F-8B8A-3B077FD98532}" destId="{FB465B7E-22E3-4C6C-AF18-9AA697A731B1}" srcOrd="2" destOrd="0" presId="urn:microsoft.com/office/officeart/2005/8/layout/hList7"/>
    <dgm:cxn modelId="{71B8609B-ACAA-4121-A881-7446C12A3CAF}" type="presParOf" srcId="{9AA380D7-DBFA-4C0F-8B8A-3B077FD98532}" destId="{41E170AE-CD53-4D26-AFD1-4532C17A1001}" srcOrd="3" destOrd="0" presId="urn:microsoft.com/office/officeart/2005/8/layout/hList7"/>
    <dgm:cxn modelId="{6173FF8D-5144-4971-B396-FE6DE85FF83D}" type="presParOf" srcId="{94B9D22E-CCDB-474F-AB22-00EA2DD777DB}" destId="{B5BF1744-D4CF-4E81-A081-627EEFE0F348}" srcOrd="1" destOrd="0" presId="urn:microsoft.com/office/officeart/2005/8/layout/hList7"/>
    <dgm:cxn modelId="{D6519B6C-D7AE-4D95-9B9B-55C8C4F85B1F}" type="presParOf" srcId="{94B9D22E-CCDB-474F-AB22-00EA2DD777DB}" destId="{6026F53B-A3AB-43A9-A74A-F9B5F30B2C3D}" srcOrd="2" destOrd="0" presId="urn:microsoft.com/office/officeart/2005/8/layout/hList7"/>
    <dgm:cxn modelId="{421A739D-C379-4A1B-A235-8D5E8B2AE8F9}" type="presParOf" srcId="{6026F53B-A3AB-43A9-A74A-F9B5F30B2C3D}" destId="{CC6A006B-460A-4B4D-B784-769FEAC27D41}" srcOrd="0" destOrd="0" presId="urn:microsoft.com/office/officeart/2005/8/layout/hList7"/>
    <dgm:cxn modelId="{A9BA6962-A1A6-4599-9681-4BF076B130E8}" type="presParOf" srcId="{6026F53B-A3AB-43A9-A74A-F9B5F30B2C3D}" destId="{CC50D16A-6EF4-4A5A-B421-B29FDBE58F0A}" srcOrd="1" destOrd="0" presId="urn:microsoft.com/office/officeart/2005/8/layout/hList7"/>
    <dgm:cxn modelId="{82BF62E2-B634-4298-B37D-61F2006218B4}" type="presParOf" srcId="{6026F53B-A3AB-43A9-A74A-F9B5F30B2C3D}" destId="{C1D3B2BC-ED89-418F-B541-17AD38E9C26F}" srcOrd="2" destOrd="0" presId="urn:microsoft.com/office/officeart/2005/8/layout/hList7"/>
    <dgm:cxn modelId="{2FB77796-2DE4-4A1A-AF67-8B38F7FFD462}" type="presParOf" srcId="{6026F53B-A3AB-43A9-A74A-F9B5F30B2C3D}" destId="{8C3AEF53-D8AA-4CE6-8A1C-9EBCB4FBBE64}" srcOrd="3" destOrd="0" presId="urn:microsoft.com/office/officeart/2005/8/layout/hList7"/>
    <dgm:cxn modelId="{A0BB934F-183C-470F-8A2A-F4E85580B873}" type="presParOf" srcId="{94B9D22E-CCDB-474F-AB22-00EA2DD777DB}" destId="{7D69D3B0-9CE7-4F53-BD4B-24A97BAD77CB}" srcOrd="3" destOrd="0" presId="urn:microsoft.com/office/officeart/2005/8/layout/hList7"/>
    <dgm:cxn modelId="{ECA6DD04-D05A-4DC1-B4F1-20DDD93EF443}" type="presParOf" srcId="{94B9D22E-CCDB-474F-AB22-00EA2DD777DB}" destId="{614BA611-2ED9-4AD1-83BF-69ED504ECA19}" srcOrd="4" destOrd="0" presId="urn:microsoft.com/office/officeart/2005/8/layout/hList7"/>
    <dgm:cxn modelId="{9203B24D-2C70-4026-A2E2-30E8C227C038}" type="presParOf" srcId="{614BA611-2ED9-4AD1-83BF-69ED504ECA19}" destId="{575EA60F-8C75-4FE2-9DEB-C6208EB0670C}" srcOrd="0" destOrd="0" presId="urn:microsoft.com/office/officeart/2005/8/layout/hList7"/>
    <dgm:cxn modelId="{10D60ED7-BE4A-4411-A585-DBC4487C4381}" type="presParOf" srcId="{614BA611-2ED9-4AD1-83BF-69ED504ECA19}" destId="{66AB3623-EB8E-4DD2-A247-FB81943AB787}" srcOrd="1" destOrd="0" presId="urn:microsoft.com/office/officeart/2005/8/layout/hList7"/>
    <dgm:cxn modelId="{FD3C1A07-13D1-4419-9B5E-1FF1A53EA668}" type="presParOf" srcId="{614BA611-2ED9-4AD1-83BF-69ED504ECA19}" destId="{C788796A-A926-4D31-ACC3-BB1F7B52B014}" srcOrd="2" destOrd="0" presId="urn:microsoft.com/office/officeart/2005/8/layout/hList7"/>
    <dgm:cxn modelId="{74E490C8-BDFD-49ED-ADCF-50946B475483}" type="presParOf" srcId="{614BA611-2ED9-4AD1-83BF-69ED504ECA19}" destId="{EE666EC1-94F0-41B0-9B11-7F6A96BA072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0B35C0-A148-4759-98DF-942738CCE056}" type="doc">
      <dgm:prSet loTypeId="urn:microsoft.com/office/officeart/2005/8/layout/hList3" loCatId="list" qsTypeId="urn:microsoft.com/office/officeart/2005/8/quickstyle/simple1" qsCatId="simple" csTypeId="urn:microsoft.com/office/officeart/2005/8/colors/colorful2" csCatId="colorful" phldr="1"/>
      <dgm:spPr/>
      <dgm:t>
        <a:bodyPr/>
        <a:lstStyle/>
        <a:p>
          <a:endParaRPr lang="ru-RU"/>
        </a:p>
      </dgm:t>
    </dgm:pt>
    <dgm:pt modelId="{35FD7090-BC7D-48C2-8333-AE711C56D8D9}">
      <dgm:prSet phldrT="[Текст]" custT="1"/>
      <dgm:spPr/>
      <dgm:t>
        <a:bodyPr/>
        <a:lstStyle/>
        <a:p>
          <a:r>
            <a:rPr lang="uz-Cyrl-UZ" sz="1600" b="1" smtClean="0">
              <a:latin typeface="Arial" charset="0"/>
            </a:rPr>
            <a:t>Барча бир йиллик ўсимликлар ишлатилиши бўйича бир неча гуруҳларга бўлинади:</a:t>
          </a:r>
          <a:endParaRPr lang="ru-RU" sz="1600"/>
        </a:p>
      </dgm:t>
    </dgm:pt>
    <dgm:pt modelId="{843626B0-BB35-43CC-9A0E-403DEB4D84DF}" type="parTrans" cxnId="{4418B5E6-2DAD-4A6C-AB1B-41BA0B1D5475}">
      <dgm:prSet/>
      <dgm:spPr/>
      <dgm:t>
        <a:bodyPr/>
        <a:lstStyle/>
        <a:p>
          <a:endParaRPr lang="ru-RU" sz="1600"/>
        </a:p>
      </dgm:t>
    </dgm:pt>
    <dgm:pt modelId="{FB812943-AB1D-4322-810F-900753A8F801}" type="sibTrans" cxnId="{4418B5E6-2DAD-4A6C-AB1B-41BA0B1D5475}">
      <dgm:prSet/>
      <dgm:spPr/>
      <dgm:t>
        <a:bodyPr/>
        <a:lstStyle/>
        <a:p>
          <a:endParaRPr lang="ru-RU" sz="1600"/>
        </a:p>
      </dgm:t>
    </dgm:pt>
    <dgm:pt modelId="{F53ED1A9-B75B-457B-AF29-4733E86A076D}">
      <dgm:prSet phldrT="[Текст]" custT="1"/>
      <dgm:spPr/>
      <dgm:t>
        <a:bodyPr/>
        <a:lstStyle/>
        <a:p>
          <a:r>
            <a:rPr lang="uz-Cyrl-UZ" sz="1600" b="1" smtClean="0"/>
            <a:t>Чиройли гулловчи бир йилликлар</a:t>
          </a:r>
          <a:endParaRPr lang="ru-RU" sz="1600"/>
        </a:p>
      </dgm:t>
    </dgm:pt>
    <dgm:pt modelId="{6675CA20-970D-4131-BC44-4ECBF76A7CFD}" type="parTrans" cxnId="{17042E6E-4169-414F-8A8D-1D266D0E9797}">
      <dgm:prSet/>
      <dgm:spPr/>
      <dgm:t>
        <a:bodyPr/>
        <a:lstStyle/>
        <a:p>
          <a:endParaRPr lang="ru-RU" sz="1600"/>
        </a:p>
      </dgm:t>
    </dgm:pt>
    <dgm:pt modelId="{7C3CBC66-6956-4628-B063-35763243B0F1}" type="sibTrans" cxnId="{17042E6E-4169-414F-8A8D-1D266D0E9797}">
      <dgm:prSet/>
      <dgm:spPr/>
      <dgm:t>
        <a:bodyPr/>
        <a:lstStyle/>
        <a:p>
          <a:endParaRPr lang="ru-RU" sz="1600"/>
        </a:p>
      </dgm:t>
    </dgm:pt>
    <dgm:pt modelId="{4EDFEAD0-3870-46E0-9183-861E15C20D41}">
      <dgm:prSet phldrT="[Текст]" custT="1"/>
      <dgm:spPr/>
      <dgm:t>
        <a:bodyPr/>
        <a:lstStyle/>
        <a:p>
          <a:r>
            <a:rPr lang="uz-Cyrl-UZ" sz="1600" b="1" smtClean="0"/>
            <a:t>Чирмашувчилар вертикал кўкаламзорлаштириш учун деворла</a:t>
          </a:r>
          <a:endParaRPr lang="ru-RU" sz="1600"/>
        </a:p>
      </dgm:t>
    </dgm:pt>
    <dgm:pt modelId="{ED1A219B-41C1-4131-BDE3-518A3EA23C42}" type="parTrans" cxnId="{81510B89-3A79-464F-8BCC-7FAD416716A8}">
      <dgm:prSet/>
      <dgm:spPr/>
      <dgm:t>
        <a:bodyPr/>
        <a:lstStyle/>
        <a:p>
          <a:endParaRPr lang="ru-RU" sz="1600"/>
        </a:p>
      </dgm:t>
    </dgm:pt>
    <dgm:pt modelId="{7A9B6F52-FD95-450B-9201-C08A96BC250B}" type="sibTrans" cxnId="{81510B89-3A79-464F-8BCC-7FAD416716A8}">
      <dgm:prSet/>
      <dgm:spPr/>
      <dgm:t>
        <a:bodyPr/>
        <a:lstStyle/>
        <a:p>
          <a:endParaRPr lang="ru-RU" sz="1600"/>
        </a:p>
      </dgm:t>
    </dgm:pt>
    <dgm:pt modelId="{64B00D02-36C1-4C0B-B162-6C4182F7FC5F}">
      <dgm:prSet phldrT="[Текст]" custT="1"/>
      <dgm:spPr/>
      <dgm:t>
        <a:bodyPr/>
        <a:lstStyle/>
        <a:p>
          <a:r>
            <a:rPr lang="uz-Cyrl-UZ" sz="1600" b="1" smtClean="0"/>
            <a:t>Қуруқ гуллар</a:t>
          </a:r>
          <a:endParaRPr lang="ru-RU" sz="1600"/>
        </a:p>
      </dgm:t>
    </dgm:pt>
    <dgm:pt modelId="{BF56EFE4-2966-411C-A964-A9A2E20D59FE}" type="parTrans" cxnId="{473EAD5D-C2B8-4EF9-9B29-D85A26394281}">
      <dgm:prSet/>
      <dgm:spPr/>
      <dgm:t>
        <a:bodyPr/>
        <a:lstStyle/>
        <a:p>
          <a:endParaRPr lang="ru-RU" sz="1600"/>
        </a:p>
      </dgm:t>
    </dgm:pt>
    <dgm:pt modelId="{8EBA125D-7F4D-4855-B044-78828E2441A7}" type="sibTrans" cxnId="{473EAD5D-C2B8-4EF9-9B29-D85A26394281}">
      <dgm:prSet/>
      <dgm:spPr/>
      <dgm:t>
        <a:bodyPr/>
        <a:lstStyle/>
        <a:p>
          <a:endParaRPr lang="ru-RU" sz="1600"/>
        </a:p>
      </dgm:t>
    </dgm:pt>
    <dgm:pt modelId="{7446D580-6FD5-4BDF-9C44-55C385DDA0BF}">
      <dgm:prSet phldrT="[Текст]" custT="1"/>
      <dgm:spPr/>
      <dgm:t>
        <a:bodyPr/>
        <a:lstStyle/>
        <a:p>
          <a:r>
            <a:rPr lang="uz-Cyrl-UZ" sz="1600" b="1" smtClean="0"/>
            <a:t>Гилам ҳосил қилувчи ўсимлик</a:t>
          </a:r>
        </a:p>
        <a:p>
          <a:r>
            <a:rPr lang="uz-Cyrl-UZ" sz="1600" b="1" smtClean="0"/>
            <a:t>лар</a:t>
          </a:r>
          <a:endParaRPr lang="ru-RU" sz="1600"/>
        </a:p>
      </dgm:t>
    </dgm:pt>
    <dgm:pt modelId="{D6BA18B8-3E26-424C-BB2B-DF6276C59A89}" type="parTrans" cxnId="{9221DD60-6EB5-4478-9982-54DEF3246BA9}">
      <dgm:prSet/>
      <dgm:spPr/>
      <dgm:t>
        <a:bodyPr/>
        <a:lstStyle/>
        <a:p>
          <a:endParaRPr lang="ru-RU" sz="1600"/>
        </a:p>
      </dgm:t>
    </dgm:pt>
    <dgm:pt modelId="{C167465E-5AC8-4B5C-A3BB-C51D005DBD4A}" type="sibTrans" cxnId="{9221DD60-6EB5-4478-9982-54DEF3246BA9}">
      <dgm:prSet/>
      <dgm:spPr/>
      <dgm:t>
        <a:bodyPr/>
        <a:lstStyle/>
        <a:p>
          <a:endParaRPr lang="ru-RU" sz="1600"/>
        </a:p>
      </dgm:t>
    </dgm:pt>
    <dgm:pt modelId="{512AEBAD-35B9-42C8-8CF5-615D1B791B52}">
      <dgm:prSet phldrT="[Текст]" custT="1"/>
      <dgm:spPr/>
      <dgm:t>
        <a:bodyPr/>
        <a:lstStyle/>
        <a:p>
          <a:r>
            <a:rPr lang="uz-Cyrl-UZ" sz="1600" b="1" smtClean="0"/>
            <a:t>Баргли манзарали ўсимлик</a:t>
          </a:r>
        </a:p>
        <a:p>
          <a:r>
            <a:rPr lang="uz-Cyrl-UZ" sz="1600" b="1" smtClean="0"/>
            <a:t>лар</a:t>
          </a:r>
          <a:endParaRPr lang="ru-RU" sz="1600"/>
        </a:p>
      </dgm:t>
    </dgm:pt>
    <dgm:pt modelId="{F8A12892-1F37-4F59-B44A-AFDA05A7395B}" type="parTrans" cxnId="{1529750F-E8B8-45B3-8AC5-FE8E6EE27419}">
      <dgm:prSet/>
      <dgm:spPr/>
      <dgm:t>
        <a:bodyPr/>
        <a:lstStyle/>
        <a:p>
          <a:endParaRPr lang="ru-RU" sz="1600"/>
        </a:p>
      </dgm:t>
    </dgm:pt>
    <dgm:pt modelId="{C7F75F8F-5B18-4B65-9B39-BB6FFE47EECF}" type="sibTrans" cxnId="{1529750F-E8B8-45B3-8AC5-FE8E6EE27419}">
      <dgm:prSet/>
      <dgm:spPr/>
      <dgm:t>
        <a:bodyPr/>
        <a:lstStyle/>
        <a:p>
          <a:endParaRPr lang="ru-RU" sz="1600"/>
        </a:p>
      </dgm:t>
    </dgm:pt>
    <dgm:pt modelId="{6E6DD5C2-CF80-4793-9F70-F3173C4B42D6}">
      <dgm:prSet phldrT="[Текст]" custT="1"/>
      <dgm:spPr/>
      <dgm:t>
        <a:bodyPr/>
        <a:lstStyle/>
        <a:p>
          <a:r>
            <a:rPr lang="uz-Cyrl-UZ" sz="1600" b="1" smtClean="0"/>
            <a:t>Тувак ўсимликлари</a:t>
          </a:r>
          <a:endParaRPr lang="ru-RU" sz="1600"/>
        </a:p>
      </dgm:t>
    </dgm:pt>
    <dgm:pt modelId="{F7D842F9-9D9F-4689-94F8-C5234BE821D9}" type="parTrans" cxnId="{E16B931C-4D34-493B-9354-C0F4C549B19F}">
      <dgm:prSet/>
      <dgm:spPr/>
      <dgm:t>
        <a:bodyPr/>
        <a:lstStyle/>
        <a:p>
          <a:endParaRPr lang="ru-RU" sz="1600"/>
        </a:p>
      </dgm:t>
    </dgm:pt>
    <dgm:pt modelId="{D7F95C70-B675-45CA-8E6D-27720FC66F5D}" type="sibTrans" cxnId="{E16B931C-4D34-493B-9354-C0F4C549B19F}">
      <dgm:prSet/>
      <dgm:spPr/>
      <dgm:t>
        <a:bodyPr/>
        <a:lstStyle/>
        <a:p>
          <a:endParaRPr lang="ru-RU" sz="1600"/>
        </a:p>
      </dgm:t>
    </dgm:pt>
    <dgm:pt modelId="{C45E1BBB-FDAD-4928-BDF6-582521104EDC}" type="pres">
      <dgm:prSet presAssocID="{AA0B35C0-A148-4759-98DF-942738CCE056}" presName="composite" presStyleCnt="0">
        <dgm:presLayoutVars>
          <dgm:chMax val="1"/>
          <dgm:dir/>
          <dgm:resizeHandles val="exact"/>
        </dgm:presLayoutVars>
      </dgm:prSet>
      <dgm:spPr/>
      <dgm:t>
        <a:bodyPr/>
        <a:lstStyle/>
        <a:p>
          <a:endParaRPr lang="ru-RU"/>
        </a:p>
      </dgm:t>
    </dgm:pt>
    <dgm:pt modelId="{C26B4C10-703D-4AB1-991A-DF85D5C84BE4}" type="pres">
      <dgm:prSet presAssocID="{35FD7090-BC7D-48C2-8333-AE711C56D8D9}" presName="roof" presStyleLbl="dkBgShp" presStyleIdx="0" presStyleCnt="2"/>
      <dgm:spPr/>
      <dgm:t>
        <a:bodyPr/>
        <a:lstStyle/>
        <a:p>
          <a:endParaRPr lang="ru-RU"/>
        </a:p>
      </dgm:t>
    </dgm:pt>
    <dgm:pt modelId="{554B5389-3B09-4B71-92D1-AC11523E2770}" type="pres">
      <dgm:prSet presAssocID="{35FD7090-BC7D-48C2-8333-AE711C56D8D9}" presName="pillars" presStyleCnt="0"/>
      <dgm:spPr/>
    </dgm:pt>
    <dgm:pt modelId="{10033164-952F-48E8-99DD-5B4A7A46CDC3}" type="pres">
      <dgm:prSet presAssocID="{35FD7090-BC7D-48C2-8333-AE711C56D8D9}" presName="pillar1" presStyleLbl="node1" presStyleIdx="0" presStyleCnt="6">
        <dgm:presLayoutVars>
          <dgm:bulletEnabled val="1"/>
        </dgm:presLayoutVars>
      </dgm:prSet>
      <dgm:spPr/>
      <dgm:t>
        <a:bodyPr/>
        <a:lstStyle/>
        <a:p>
          <a:endParaRPr lang="ru-RU"/>
        </a:p>
      </dgm:t>
    </dgm:pt>
    <dgm:pt modelId="{83C5019F-0C4F-4648-A8ED-1DF988A955CC}" type="pres">
      <dgm:prSet presAssocID="{4EDFEAD0-3870-46E0-9183-861E15C20D41}" presName="pillarX" presStyleLbl="node1" presStyleIdx="1" presStyleCnt="6">
        <dgm:presLayoutVars>
          <dgm:bulletEnabled val="1"/>
        </dgm:presLayoutVars>
      </dgm:prSet>
      <dgm:spPr/>
      <dgm:t>
        <a:bodyPr/>
        <a:lstStyle/>
        <a:p>
          <a:endParaRPr lang="ru-RU"/>
        </a:p>
      </dgm:t>
    </dgm:pt>
    <dgm:pt modelId="{35EC691B-274E-4177-A468-16BFEB8C01D2}" type="pres">
      <dgm:prSet presAssocID="{64B00D02-36C1-4C0B-B162-6C4182F7FC5F}" presName="pillarX" presStyleLbl="node1" presStyleIdx="2" presStyleCnt="6">
        <dgm:presLayoutVars>
          <dgm:bulletEnabled val="1"/>
        </dgm:presLayoutVars>
      </dgm:prSet>
      <dgm:spPr/>
      <dgm:t>
        <a:bodyPr/>
        <a:lstStyle/>
        <a:p>
          <a:endParaRPr lang="ru-RU"/>
        </a:p>
      </dgm:t>
    </dgm:pt>
    <dgm:pt modelId="{95A026CB-61F8-4B43-947A-64AA3FBCDA73}" type="pres">
      <dgm:prSet presAssocID="{7446D580-6FD5-4BDF-9C44-55C385DDA0BF}" presName="pillarX" presStyleLbl="node1" presStyleIdx="3" presStyleCnt="6">
        <dgm:presLayoutVars>
          <dgm:bulletEnabled val="1"/>
        </dgm:presLayoutVars>
      </dgm:prSet>
      <dgm:spPr/>
      <dgm:t>
        <a:bodyPr/>
        <a:lstStyle/>
        <a:p>
          <a:endParaRPr lang="ru-RU"/>
        </a:p>
      </dgm:t>
    </dgm:pt>
    <dgm:pt modelId="{5D13DAE1-462A-4583-8ADD-5BF776200474}" type="pres">
      <dgm:prSet presAssocID="{512AEBAD-35B9-42C8-8CF5-615D1B791B52}" presName="pillarX" presStyleLbl="node1" presStyleIdx="4" presStyleCnt="6">
        <dgm:presLayoutVars>
          <dgm:bulletEnabled val="1"/>
        </dgm:presLayoutVars>
      </dgm:prSet>
      <dgm:spPr/>
      <dgm:t>
        <a:bodyPr/>
        <a:lstStyle/>
        <a:p>
          <a:endParaRPr lang="ru-RU"/>
        </a:p>
      </dgm:t>
    </dgm:pt>
    <dgm:pt modelId="{42EB79E7-8ED7-4114-AA68-2AE555B14B9D}" type="pres">
      <dgm:prSet presAssocID="{6E6DD5C2-CF80-4793-9F70-F3173C4B42D6}" presName="pillarX" presStyleLbl="node1" presStyleIdx="5" presStyleCnt="6">
        <dgm:presLayoutVars>
          <dgm:bulletEnabled val="1"/>
        </dgm:presLayoutVars>
      </dgm:prSet>
      <dgm:spPr/>
      <dgm:t>
        <a:bodyPr/>
        <a:lstStyle/>
        <a:p>
          <a:endParaRPr lang="ru-RU"/>
        </a:p>
      </dgm:t>
    </dgm:pt>
    <dgm:pt modelId="{0D358EF0-5FF5-48CD-BCCA-69B9A06D758B}" type="pres">
      <dgm:prSet presAssocID="{35FD7090-BC7D-48C2-8333-AE711C56D8D9}" presName="base" presStyleLbl="dkBgShp" presStyleIdx="1" presStyleCnt="2"/>
      <dgm:spPr/>
    </dgm:pt>
  </dgm:ptLst>
  <dgm:cxnLst>
    <dgm:cxn modelId="{17042E6E-4169-414F-8A8D-1D266D0E9797}" srcId="{35FD7090-BC7D-48C2-8333-AE711C56D8D9}" destId="{F53ED1A9-B75B-457B-AF29-4733E86A076D}" srcOrd="0" destOrd="0" parTransId="{6675CA20-970D-4131-BC44-4ECBF76A7CFD}" sibTransId="{7C3CBC66-6956-4628-B063-35763243B0F1}"/>
    <dgm:cxn modelId="{8F8ED0E6-7DCD-4AC4-B4D7-338B3F20A558}" type="presOf" srcId="{64B00D02-36C1-4C0B-B162-6C4182F7FC5F}" destId="{35EC691B-274E-4177-A468-16BFEB8C01D2}" srcOrd="0" destOrd="0" presId="urn:microsoft.com/office/officeart/2005/8/layout/hList3"/>
    <dgm:cxn modelId="{81510B89-3A79-464F-8BCC-7FAD416716A8}" srcId="{35FD7090-BC7D-48C2-8333-AE711C56D8D9}" destId="{4EDFEAD0-3870-46E0-9183-861E15C20D41}" srcOrd="1" destOrd="0" parTransId="{ED1A219B-41C1-4131-BDE3-518A3EA23C42}" sibTransId="{7A9B6F52-FD95-450B-9201-C08A96BC250B}"/>
    <dgm:cxn modelId="{32AAA6AF-1478-498B-92B3-051CDE902518}" type="presOf" srcId="{7446D580-6FD5-4BDF-9C44-55C385DDA0BF}" destId="{95A026CB-61F8-4B43-947A-64AA3FBCDA73}" srcOrd="0" destOrd="0" presId="urn:microsoft.com/office/officeart/2005/8/layout/hList3"/>
    <dgm:cxn modelId="{1529750F-E8B8-45B3-8AC5-FE8E6EE27419}" srcId="{35FD7090-BC7D-48C2-8333-AE711C56D8D9}" destId="{512AEBAD-35B9-42C8-8CF5-615D1B791B52}" srcOrd="4" destOrd="0" parTransId="{F8A12892-1F37-4F59-B44A-AFDA05A7395B}" sibTransId="{C7F75F8F-5B18-4B65-9B39-BB6FFE47EECF}"/>
    <dgm:cxn modelId="{D7013BD5-A0D4-4491-BE90-DBE4529FE5C1}" type="presOf" srcId="{512AEBAD-35B9-42C8-8CF5-615D1B791B52}" destId="{5D13DAE1-462A-4583-8ADD-5BF776200474}" srcOrd="0" destOrd="0" presId="urn:microsoft.com/office/officeart/2005/8/layout/hList3"/>
    <dgm:cxn modelId="{E16B931C-4D34-493B-9354-C0F4C549B19F}" srcId="{35FD7090-BC7D-48C2-8333-AE711C56D8D9}" destId="{6E6DD5C2-CF80-4793-9F70-F3173C4B42D6}" srcOrd="5" destOrd="0" parTransId="{F7D842F9-9D9F-4689-94F8-C5234BE821D9}" sibTransId="{D7F95C70-B675-45CA-8E6D-27720FC66F5D}"/>
    <dgm:cxn modelId="{CA37C82B-0F7B-4C3E-91A7-EDFBA4847162}" type="presOf" srcId="{35FD7090-BC7D-48C2-8333-AE711C56D8D9}" destId="{C26B4C10-703D-4AB1-991A-DF85D5C84BE4}" srcOrd="0" destOrd="0" presId="urn:microsoft.com/office/officeart/2005/8/layout/hList3"/>
    <dgm:cxn modelId="{5ABEC657-EB94-433E-812E-E26F77822599}" type="presOf" srcId="{4EDFEAD0-3870-46E0-9183-861E15C20D41}" destId="{83C5019F-0C4F-4648-A8ED-1DF988A955CC}" srcOrd="0" destOrd="0" presId="urn:microsoft.com/office/officeart/2005/8/layout/hList3"/>
    <dgm:cxn modelId="{9221DD60-6EB5-4478-9982-54DEF3246BA9}" srcId="{35FD7090-BC7D-48C2-8333-AE711C56D8D9}" destId="{7446D580-6FD5-4BDF-9C44-55C385DDA0BF}" srcOrd="3" destOrd="0" parTransId="{D6BA18B8-3E26-424C-BB2B-DF6276C59A89}" sibTransId="{C167465E-5AC8-4B5C-A3BB-C51D005DBD4A}"/>
    <dgm:cxn modelId="{473EAD5D-C2B8-4EF9-9B29-D85A26394281}" srcId="{35FD7090-BC7D-48C2-8333-AE711C56D8D9}" destId="{64B00D02-36C1-4C0B-B162-6C4182F7FC5F}" srcOrd="2" destOrd="0" parTransId="{BF56EFE4-2966-411C-A964-A9A2E20D59FE}" sibTransId="{8EBA125D-7F4D-4855-B044-78828E2441A7}"/>
    <dgm:cxn modelId="{68F9B7C5-A3A1-4B42-96D2-98315CA7DF47}" type="presOf" srcId="{F53ED1A9-B75B-457B-AF29-4733E86A076D}" destId="{10033164-952F-48E8-99DD-5B4A7A46CDC3}" srcOrd="0" destOrd="0" presId="urn:microsoft.com/office/officeart/2005/8/layout/hList3"/>
    <dgm:cxn modelId="{AB14F3BC-9B28-4027-B3B1-645A573EB7E8}" type="presOf" srcId="{6E6DD5C2-CF80-4793-9F70-F3173C4B42D6}" destId="{42EB79E7-8ED7-4114-AA68-2AE555B14B9D}" srcOrd="0" destOrd="0" presId="urn:microsoft.com/office/officeart/2005/8/layout/hList3"/>
    <dgm:cxn modelId="{0913F333-8134-4FB6-B00E-C59669661858}" type="presOf" srcId="{AA0B35C0-A148-4759-98DF-942738CCE056}" destId="{C45E1BBB-FDAD-4928-BDF6-582521104EDC}" srcOrd="0" destOrd="0" presId="urn:microsoft.com/office/officeart/2005/8/layout/hList3"/>
    <dgm:cxn modelId="{4418B5E6-2DAD-4A6C-AB1B-41BA0B1D5475}" srcId="{AA0B35C0-A148-4759-98DF-942738CCE056}" destId="{35FD7090-BC7D-48C2-8333-AE711C56D8D9}" srcOrd="0" destOrd="0" parTransId="{843626B0-BB35-43CC-9A0E-403DEB4D84DF}" sibTransId="{FB812943-AB1D-4322-810F-900753A8F801}"/>
    <dgm:cxn modelId="{CF4F25B3-2660-469B-837F-2AE1EA7E2790}" type="presParOf" srcId="{C45E1BBB-FDAD-4928-BDF6-582521104EDC}" destId="{C26B4C10-703D-4AB1-991A-DF85D5C84BE4}" srcOrd="0" destOrd="0" presId="urn:microsoft.com/office/officeart/2005/8/layout/hList3"/>
    <dgm:cxn modelId="{036CD7EA-5353-4913-922F-61CAB4B1572C}" type="presParOf" srcId="{C45E1BBB-FDAD-4928-BDF6-582521104EDC}" destId="{554B5389-3B09-4B71-92D1-AC11523E2770}" srcOrd="1" destOrd="0" presId="urn:microsoft.com/office/officeart/2005/8/layout/hList3"/>
    <dgm:cxn modelId="{AF742020-5CD2-4F3C-BADA-64DB001FF09A}" type="presParOf" srcId="{554B5389-3B09-4B71-92D1-AC11523E2770}" destId="{10033164-952F-48E8-99DD-5B4A7A46CDC3}" srcOrd="0" destOrd="0" presId="urn:microsoft.com/office/officeart/2005/8/layout/hList3"/>
    <dgm:cxn modelId="{E0A23E83-43BA-4777-8297-2B1B0D6A0523}" type="presParOf" srcId="{554B5389-3B09-4B71-92D1-AC11523E2770}" destId="{83C5019F-0C4F-4648-A8ED-1DF988A955CC}" srcOrd="1" destOrd="0" presId="urn:microsoft.com/office/officeart/2005/8/layout/hList3"/>
    <dgm:cxn modelId="{B683ECF8-10BD-46A0-B048-0A3E1B2F9922}" type="presParOf" srcId="{554B5389-3B09-4B71-92D1-AC11523E2770}" destId="{35EC691B-274E-4177-A468-16BFEB8C01D2}" srcOrd="2" destOrd="0" presId="urn:microsoft.com/office/officeart/2005/8/layout/hList3"/>
    <dgm:cxn modelId="{7FEC72F3-24BD-4895-8BEE-9B8FC96C2B33}" type="presParOf" srcId="{554B5389-3B09-4B71-92D1-AC11523E2770}" destId="{95A026CB-61F8-4B43-947A-64AA3FBCDA73}" srcOrd="3" destOrd="0" presId="urn:microsoft.com/office/officeart/2005/8/layout/hList3"/>
    <dgm:cxn modelId="{811EFA25-9405-43C4-867A-86B1A032CDED}" type="presParOf" srcId="{554B5389-3B09-4B71-92D1-AC11523E2770}" destId="{5D13DAE1-462A-4583-8ADD-5BF776200474}" srcOrd="4" destOrd="0" presId="urn:microsoft.com/office/officeart/2005/8/layout/hList3"/>
    <dgm:cxn modelId="{25C2CF84-326F-4A97-B0D5-3056BE0C3A0B}" type="presParOf" srcId="{554B5389-3B09-4B71-92D1-AC11523E2770}" destId="{42EB79E7-8ED7-4114-AA68-2AE555B14B9D}" srcOrd="5" destOrd="0" presId="urn:microsoft.com/office/officeart/2005/8/layout/hList3"/>
    <dgm:cxn modelId="{30CA43B4-1B48-4A0F-BEC1-4A90E8DE730C}" type="presParOf" srcId="{C45E1BBB-FDAD-4928-BDF6-582521104EDC}" destId="{0D358EF0-5FF5-48CD-BCCA-69B9A06D758B}"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C29CB-C3D9-4DD2-AB37-B5864C50DF0A}">
      <dsp:nvSpPr>
        <dsp:cNvPr id="0" name=""/>
        <dsp:cNvSpPr/>
      </dsp:nvSpPr>
      <dsp:spPr>
        <a:xfrm>
          <a:off x="7" y="0"/>
          <a:ext cx="2610958" cy="560785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uz-Cyrl-UZ" sz="2400" kern="1200" smtClean="0"/>
            <a:t>Экилгандан 8-9 ҳафтадан кейин гулловчи ўсимликлар. </a:t>
          </a:r>
          <a:endParaRPr lang="ru-RU" sz="2400" kern="1200"/>
        </a:p>
      </dsp:txBody>
      <dsp:txXfrm>
        <a:off x="7" y="2243143"/>
        <a:ext cx="2610958" cy="2243143"/>
      </dsp:txXfrm>
    </dsp:sp>
    <dsp:sp modelId="{41E170AE-CD53-4D26-AFD1-4532C17A1001}">
      <dsp:nvSpPr>
        <dsp:cNvPr id="0" name=""/>
        <dsp:cNvSpPr/>
      </dsp:nvSpPr>
      <dsp:spPr>
        <a:xfrm>
          <a:off x="373448" y="336471"/>
          <a:ext cx="1867417" cy="186741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6000" r="-1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6A006B-460A-4B4D-B784-769FEAC27D41}">
      <dsp:nvSpPr>
        <dsp:cNvPr id="0" name=""/>
        <dsp:cNvSpPr/>
      </dsp:nvSpPr>
      <dsp:spPr>
        <a:xfrm>
          <a:off x="2689920" y="0"/>
          <a:ext cx="2610958" cy="5607859"/>
        </a:xfrm>
        <a:prstGeom prst="roundRect">
          <a:avLst>
            <a:gd name="adj" fmla="val 10000"/>
          </a:avLst>
        </a:prstGeom>
        <a:solidFill>
          <a:schemeClr val="accent2">
            <a:hueOff val="-6317677"/>
            <a:satOff val="10648"/>
            <a:lumOff val="-130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uz-Cyrl-UZ" sz="2400" kern="1200" smtClean="0"/>
            <a:t>10-12 ҳафтадан сўнг гулловчи ўсимликлар. </a:t>
          </a:r>
          <a:endParaRPr lang="ru-RU" sz="2400" kern="1200"/>
        </a:p>
      </dsp:txBody>
      <dsp:txXfrm>
        <a:off x="2689920" y="2243143"/>
        <a:ext cx="2610958" cy="2243143"/>
      </dsp:txXfrm>
    </dsp:sp>
    <dsp:sp modelId="{8C3AEF53-D8AA-4CE6-8A1C-9EBCB4FBBE64}">
      <dsp:nvSpPr>
        <dsp:cNvPr id="0" name=""/>
        <dsp:cNvSpPr/>
      </dsp:nvSpPr>
      <dsp:spPr>
        <a:xfrm>
          <a:off x="3062735" y="336471"/>
          <a:ext cx="1867417" cy="186741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3000" r="-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EA60F-8C75-4FE2-9DEB-C6208EB0670C}">
      <dsp:nvSpPr>
        <dsp:cNvPr id="0" name=""/>
        <dsp:cNvSpPr/>
      </dsp:nvSpPr>
      <dsp:spPr>
        <a:xfrm>
          <a:off x="5379834" y="0"/>
          <a:ext cx="2610958" cy="5607859"/>
        </a:xfrm>
        <a:prstGeom prst="roundRect">
          <a:avLst>
            <a:gd name="adj" fmla="val 10000"/>
          </a:avLst>
        </a:prstGeom>
        <a:solidFill>
          <a:schemeClr val="accent2">
            <a:hueOff val="-12635355"/>
            <a:satOff val="21297"/>
            <a:lumOff val="-2607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uz-Cyrl-UZ" sz="2400" kern="1200" smtClean="0"/>
            <a:t>Экилгандан 13-14 ҳафтадан сўнг гулловчи бир йилликлар.</a:t>
          </a:r>
          <a:endParaRPr lang="ru-RU" sz="2400" kern="1200"/>
        </a:p>
      </dsp:txBody>
      <dsp:txXfrm>
        <a:off x="5379834" y="2243143"/>
        <a:ext cx="2610958" cy="2243143"/>
      </dsp:txXfrm>
    </dsp:sp>
    <dsp:sp modelId="{EE666EC1-94F0-41B0-9B11-7F6A96BA0729}">
      <dsp:nvSpPr>
        <dsp:cNvPr id="0" name=""/>
        <dsp:cNvSpPr/>
      </dsp:nvSpPr>
      <dsp:spPr>
        <a:xfrm>
          <a:off x="5752022" y="336471"/>
          <a:ext cx="1867417" cy="1867417"/>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3000" r="-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46881C-E2AF-44D2-94C2-9B1E5C1F216B}">
      <dsp:nvSpPr>
        <dsp:cNvPr id="0" name=""/>
        <dsp:cNvSpPr/>
      </dsp:nvSpPr>
      <dsp:spPr>
        <a:xfrm>
          <a:off x="319715" y="4486287"/>
          <a:ext cx="7353456" cy="841178"/>
        </a:xfrm>
        <a:prstGeom prst="leftRight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14.10.2018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35875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solidFill>
                  <a:prstClr val="black"/>
                </a:solidFill>
              </a:rPr>
              <a:pPr/>
              <a:t>3</a:t>
            </a:fld>
            <a:endParaRPr lang="ru-RU" smtClean="0">
              <a:solidFill>
                <a:prstClr val="black"/>
              </a:solidFill>
            </a:endParaRPr>
          </a:p>
        </p:txBody>
      </p:sp>
    </p:spTree>
    <p:extLst>
      <p:ext uri="{BB962C8B-B14F-4D97-AF65-F5344CB8AC3E}">
        <p14:creationId xmlns:p14="http://schemas.microsoft.com/office/powerpoint/2010/main" val="2980798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14</a:t>
            </a:fld>
            <a:endParaRPr lang="ru-RU" smtClean="0">
              <a:latin typeface="Arial" pitchFamily="34" charset="0"/>
            </a:endParaRPr>
          </a:p>
        </p:txBody>
      </p:sp>
    </p:spTree>
    <p:extLst>
      <p:ext uri="{BB962C8B-B14F-4D97-AF65-F5344CB8AC3E}">
        <p14:creationId xmlns:p14="http://schemas.microsoft.com/office/powerpoint/2010/main" val="3243128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2" Type="http://schemas.openxmlformats.org/officeDocument/2006/relationships/slideMaster" Target="../slideMasters/slideMaster12.xml"/><Relationship Id="rId1" Type="http://schemas.openxmlformats.org/officeDocument/2006/relationships/themeOverride" Target="../theme/themeOverride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14.10.2018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14.10.2018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14.10.2018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14.10.2018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14.10.2018</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14.10.2018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14.10.2018</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14.10.2018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14.10.2018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14.10.2018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14.10.2018</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14.10.2018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solidFill>
                <a:srgbClr val="FFFFFF"/>
              </a:solidFill>
              <a:latin typeface="Tahoma" pitchFamily="34" charset="0"/>
            </a:endParaRPr>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solidFill>
                  <a:srgbClr val="FFFFFF"/>
                </a:solidFill>
              </a:rPr>
              <a:pPr>
                <a:defRPr/>
              </a:pPr>
              <a:t>‹#›</a:t>
            </a:fld>
            <a:endParaRPr lang="ru-RU">
              <a:solidFill>
                <a:srgbClr val="FFFFFF"/>
              </a:solidFill>
            </a:endParaRPr>
          </a:p>
        </p:txBody>
      </p:sp>
      <p:sp>
        <p:nvSpPr>
          <p:cNvPr id="7" name="Rectangle 7"/>
          <p:cNvSpPr>
            <a:spLocks noGrp="1" noChangeArrowheads="1"/>
          </p:cNvSpPr>
          <p:nvPr>
            <p:ph type="dt" sz="quarter" idx="12"/>
          </p:nvPr>
        </p:nvSpPr>
        <p:spPr/>
        <p:txBody>
          <a:bodyPr/>
          <a:lstStyle>
            <a:lvl1pPr>
              <a:defRPr/>
            </a:lvl1pPr>
          </a:lstStyle>
          <a:p>
            <a:pPr>
              <a:defRPr/>
            </a:pPr>
            <a:endParaRPr lang="ru-RU">
              <a:solidFill>
                <a:srgbClr val="FFFFFF"/>
              </a:solidFill>
            </a:endParaRPr>
          </a:p>
        </p:txBody>
      </p:sp>
    </p:spTree>
    <p:extLst>
      <p:ext uri="{BB962C8B-B14F-4D97-AF65-F5344CB8AC3E}">
        <p14:creationId xmlns:p14="http://schemas.microsoft.com/office/powerpoint/2010/main" val="299161018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4210058843"/>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58835578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28276363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86954112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63418466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60413006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02682871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5468352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49424633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8889552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922494425"/>
      </p:ext>
    </p:extLst>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2237233434"/>
      </p:ext>
    </p:extLst>
  </p:cSld>
  <p:clrMapOvr>
    <a:overrideClrMapping bg1="lt1" tx1="dk1" bg2="lt2" tx2="dk2" accent1="accent1" accent2="accent2" accent3="accent3" accent4="accent4" accent5="accent5" accent6="accent6" hlink="hlink" folHlink="folHlink"/>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155074165"/>
      </p:ext>
    </p:extLst>
  </p:cSld>
  <p:clrMapOvr>
    <a:masterClrMapping/>
  </p:clrMapOvr>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597763301"/>
      </p:ext>
    </p:extLst>
  </p:cSld>
  <p:clrMapOvr>
    <a:overrideClrMapping bg1="lt1" tx1="dk1" bg2="lt2" tx2="dk2" accent1="accent1" accent2="accent2" accent3="accent3" accent4="accent4" accent5="accent5" accent6="accent6" hlink="hlink" folHlink="folHlink"/>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321845283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317275856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96978836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170886412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273293057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295442798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326288764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33845890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25B1AF89-F4C7-4231-9410-43C15309F0D2}" type="datetimeFigureOut">
              <a:rPr lang="ru-RU">
                <a:solidFill>
                  <a:srgbClr val="575F6D"/>
                </a:solidFill>
              </a:rPr>
              <a:pPr>
                <a:defRPr/>
              </a:pPr>
              <a:t>14.10.2018</a:t>
            </a:fld>
            <a:endParaRPr lang="ru-RU">
              <a:solidFill>
                <a:srgbClr val="575F6D"/>
              </a:solidFill>
            </a:endParaRPr>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solidFill>
                <a:srgbClr val="575F6D"/>
              </a:solidFill>
            </a:endParaRPr>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1C6BBED2-DA92-4B95-A46B-7E4C36632F83}" type="slidenum">
              <a:rPr lang="ru-RU"/>
              <a:pPr>
                <a:defRPr/>
              </a:pPr>
              <a:t>‹#›</a:t>
            </a:fld>
            <a:endParaRPr lang="ru-RU"/>
          </a:p>
        </p:txBody>
      </p:sp>
    </p:spTree>
    <p:extLst>
      <p:ext uri="{BB962C8B-B14F-4D97-AF65-F5344CB8AC3E}">
        <p14:creationId xmlns:p14="http://schemas.microsoft.com/office/powerpoint/2010/main" val="2402304941"/>
      </p:ext>
    </p:extLst>
  </p:cSld>
  <p:clrMapOvr>
    <a:overrideClrMapping bg1="lt1" tx1="dk1" bg2="lt2" tx2="dk2" accent1="accent1" accent2="accent2" accent3="accent3" accent4="accent4" accent5="accent5" accent6="accent6" hlink="hlink" folHlink="folHlink"/>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Объект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94B48B8C-A34F-47C2-BBCE-D4C31D9D0617}" type="datetimeFigureOut">
              <a:rPr lang="ru-RU">
                <a:solidFill>
                  <a:srgbClr val="575F6D"/>
                </a:solidFill>
              </a:rPr>
              <a:pPr>
                <a:defRPr/>
              </a:pPr>
              <a:t>14.10.2018</a:t>
            </a:fld>
            <a:endParaRPr lang="ru-RU">
              <a:solidFill>
                <a:srgbClr val="575F6D"/>
              </a:solidFill>
            </a:endParaRPr>
          </a:p>
        </p:txBody>
      </p:sp>
      <p:sp>
        <p:nvSpPr>
          <p:cNvPr id="5" name="Номер слайда 8"/>
          <p:cNvSpPr>
            <a:spLocks noGrp="1"/>
          </p:cNvSpPr>
          <p:nvPr>
            <p:ph type="sldNum" sz="quarter" idx="11"/>
          </p:nvPr>
        </p:nvSpPr>
        <p:spPr/>
        <p:txBody>
          <a:bodyPr rtlCol="0"/>
          <a:lstStyle>
            <a:lvl1pPr>
              <a:defRPr/>
            </a:lvl1pPr>
          </a:lstStyle>
          <a:p>
            <a:pPr>
              <a:defRPr/>
            </a:pPr>
            <a:fld id="{DF647FCC-BDFF-4094-B592-81CABEA1DC74}" type="slidenum">
              <a:rPr lang="ru-RU"/>
              <a:pPr>
                <a:defRPr/>
              </a:pPr>
              <a:t>‹#›</a:t>
            </a:fld>
            <a:endParaRPr lang="ru-RU"/>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solidFill>
                <a:srgbClr val="575F6D"/>
              </a:solidFill>
            </a:endParaRPr>
          </a:p>
        </p:txBody>
      </p:sp>
    </p:spTree>
    <p:extLst>
      <p:ext uri="{BB962C8B-B14F-4D97-AF65-F5344CB8AC3E}">
        <p14:creationId xmlns:p14="http://schemas.microsoft.com/office/powerpoint/2010/main" val="423234814"/>
      </p:ext>
    </p:extLst>
  </p:cSld>
  <p:clrMapOvr>
    <a:masterClrMapping/>
  </p:clrMapOvr>
  <p:timing>
    <p:tnLst>
      <p:par>
        <p:cTn id="1" dur="indefinite" restart="never" nodeType="tmRoot"/>
      </p:par>
    </p:tn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white"/>
              </a:solidFill>
              <a:latin typeface="Century Schoolbook"/>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2144C5F3-2129-4FC8-BA0E-B5FE7D3EBF6A}" type="datetimeFigureOut">
              <a:rPr lang="ru-RU">
                <a:solidFill>
                  <a:srgbClr val="FFF39D"/>
                </a:solidFill>
              </a:rPr>
              <a:pPr>
                <a:defRPr/>
              </a:pPr>
              <a:t>14.10.2018</a:t>
            </a:fld>
            <a:endParaRPr lang="ru-RU">
              <a:solidFill>
                <a:srgbClr val="FFF39D"/>
              </a:solidFill>
            </a:endParaRPr>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solidFill>
                <a:srgbClr val="FFF39D"/>
              </a:solidFill>
            </a:endParaRPr>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CA5B26D5-81DE-458D-96A4-F9EF58545339}" type="slidenum">
              <a:rPr lang="ru-RU"/>
              <a:pPr>
                <a:defRPr/>
              </a:pPr>
              <a:t>‹#›</a:t>
            </a:fld>
            <a:endParaRPr lang="ru-RU"/>
          </a:p>
        </p:txBody>
      </p:sp>
    </p:spTree>
    <p:extLst>
      <p:ext uri="{BB962C8B-B14F-4D97-AF65-F5344CB8AC3E}">
        <p14:creationId xmlns:p14="http://schemas.microsoft.com/office/powerpoint/2010/main" val="1834351619"/>
      </p:ext>
    </p:extLst>
  </p:cSld>
  <p:clrMapOvr>
    <a:overrideClrMapping bg1="dk1" tx1="lt1" bg2="dk2" tx2="lt2" accent1="accent1" accent2="accent2" accent3="accent3" accent4="accent4" accent5="accent5" accent6="accent6" hlink="hlink" folHlink="folHlink"/>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Объект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Объект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5E01DCB7-7165-45E1-AF3A-9FAD79228317}" type="datetimeFigureOut">
              <a:rPr lang="ru-RU">
                <a:solidFill>
                  <a:srgbClr val="575F6D"/>
                </a:solidFill>
              </a:rPr>
              <a:pPr>
                <a:defRPr/>
              </a:pPr>
              <a:t>14.10.2018</a:t>
            </a:fld>
            <a:endParaRPr lang="ru-RU">
              <a:solidFill>
                <a:srgbClr val="575F6D"/>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575F6D"/>
              </a:solidFill>
            </a:endParaRPr>
          </a:p>
        </p:txBody>
      </p:sp>
      <p:sp>
        <p:nvSpPr>
          <p:cNvPr id="7" name="Номер слайда 22"/>
          <p:cNvSpPr>
            <a:spLocks noGrp="1"/>
          </p:cNvSpPr>
          <p:nvPr>
            <p:ph type="sldNum" sz="quarter" idx="12"/>
          </p:nvPr>
        </p:nvSpPr>
        <p:spPr/>
        <p:txBody>
          <a:bodyPr/>
          <a:lstStyle>
            <a:lvl1pPr>
              <a:defRPr/>
            </a:lvl1pPr>
          </a:lstStyle>
          <a:p>
            <a:pPr>
              <a:defRPr/>
            </a:pPr>
            <a:fld id="{EB2F3209-8249-4348-8C94-F530B906F2E0}" type="slidenum">
              <a:rPr lang="ru-RU"/>
              <a:pPr>
                <a:defRPr/>
              </a:pPr>
              <a:t>‹#›</a:t>
            </a:fld>
            <a:endParaRPr lang="ru-RU"/>
          </a:p>
        </p:txBody>
      </p:sp>
    </p:spTree>
    <p:extLst>
      <p:ext uri="{BB962C8B-B14F-4D97-AF65-F5344CB8AC3E}">
        <p14:creationId xmlns:p14="http://schemas.microsoft.com/office/powerpoint/2010/main" val="263897671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Объект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Объект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A49FFD95-BC8B-4EE5-A4C2-B8C409017B23}" type="datetimeFigureOut">
              <a:rPr lang="ru-RU">
                <a:solidFill>
                  <a:srgbClr val="575F6D"/>
                </a:solidFill>
              </a:rPr>
              <a:pPr>
                <a:defRPr/>
              </a:pPr>
              <a:t>14.10.2018</a:t>
            </a:fld>
            <a:endParaRPr lang="ru-RU">
              <a:solidFill>
                <a:srgbClr val="575F6D"/>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575F6D"/>
              </a:solidFill>
            </a:endParaRPr>
          </a:p>
        </p:txBody>
      </p:sp>
      <p:sp>
        <p:nvSpPr>
          <p:cNvPr id="9" name="Номер слайда 22"/>
          <p:cNvSpPr>
            <a:spLocks noGrp="1"/>
          </p:cNvSpPr>
          <p:nvPr>
            <p:ph type="sldNum" sz="quarter" idx="12"/>
          </p:nvPr>
        </p:nvSpPr>
        <p:spPr/>
        <p:txBody>
          <a:bodyPr/>
          <a:lstStyle>
            <a:lvl1pPr>
              <a:defRPr/>
            </a:lvl1pPr>
          </a:lstStyle>
          <a:p>
            <a:pPr>
              <a:defRPr/>
            </a:pPr>
            <a:fld id="{E51C1A37-BAEA-4EC6-9B13-7EC9E2E97334}" type="slidenum">
              <a:rPr lang="ru-RU"/>
              <a:pPr>
                <a:defRPr/>
              </a:pPr>
              <a:t>‹#›</a:t>
            </a:fld>
            <a:endParaRPr lang="ru-RU"/>
          </a:p>
        </p:txBody>
      </p:sp>
    </p:spTree>
    <p:extLst>
      <p:ext uri="{BB962C8B-B14F-4D97-AF65-F5344CB8AC3E}">
        <p14:creationId xmlns:p14="http://schemas.microsoft.com/office/powerpoint/2010/main" val="168606932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69258E83-67A4-42C8-B363-D2A66A695BA3}" type="datetimeFigureOut">
              <a:rPr lang="ru-RU">
                <a:solidFill>
                  <a:srgbClr val="575F6D"/>
                </a:solidFill>
              </a:rPr>
              <a:pPr>
                <a:defRPr/>
              </a:pPr>
              <a:t>14.10.2018</a:t>
            </a:fld>
            <a:endParaRPr lang="ru-RU">
              <a:solidFill>
                <a:srgbClr val="575F6D"/>
              </a:solidFill>
            </a:endParaRPr>
          </a:p>
        </p:txBody>
      </p:sp>
      <p:sp>
        <p:nvSpPr>
          <p:cNvPr id="4" name="Номер слайда 6"/>
          <p:cNvSpPr>
            <a:spLocks noGrp="1"/>
          </p:cNvSpPr>
          <p:nvPr>
            <p:ph type="sldNum" sz="quarter" idx="11"/>
          </p:nvPr>
        </p:nvSpPr>
        <p:spPr/>
        <p:txBody>
          <a:bodyPr rtlCol="0"/>
          <a:lstStyle>
            <a:lvl1pPr>
              <a:defRPr/>
            </a:lvl1pPr>
          </a:lstStyle>
          <a:p>
            <a:pPr>
              <a:defRPr/>
            </a:pPr>
            <a:fld id="{AB920AB2-9AF6-4B5A-B857-9E6254ACCD79}" type="slidenum">
              <a:rPr lang="ru-RU"/>
              <a:pPr>
                <a:defRPr/>
              </a:pPr>
              <a:t>‹#›</a:t>
            </a:fld>
            <a:endParaRPr lang="ru-RU"/>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solidFill>
                <a:srgbClr val="575F6D"/>
              </a:solidFill>
            </a:endParaRPr>
          </a:p>
        </p:txBody>
      </p:sp>
    </p:spTree>
    <p:extLst>
      <p:ext uri="{BB962C8B-B14F-4D97-AF65-F5344CB8AC3E}">
        <p14:creationId xmlns:p14="http://schemas.microsoft.com/office/powerpoint/2010/main" val="217388047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587C9FD4-8814-4DA4-BDEF-10B44056A6F4}" type="datetimeFigureOut">
              <a:rPr lang="ru-RU">
                <a:solidFill>
                  <a:srgbClr val="575F6D"/>
                </a:solidFill>
              </a:rPr>
              <a:pPr>
                <a:defRPr/>
              </a:pPr>
              <a:t>14.10.2018</a:t>
            </a:fld>
            <a:endParaRPr lang="ru-RU">
              <a:solidFill>
                <a:srgbClr val="575F6D"/>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575F6D"/>
              </a:solidFill>
            </a:endParaRPr>
          </a:p>
        </p:txBody>
      </p:sp>
      <p:sp>
        <p:nvSpPr>
          <p:cNvPr id="4" name="Номер слайда 22"/>
          <p:cNvSpPr>
            <a:spLocks noGrp="1"/>
          </p:cNvSpPr>
          <p:nvPr>
            <p:ph type="sldNum" sz="quarter" idx="12"/>
          </p:nvPr>
        </p:nvSpPr>
        <p:spPr/>
        <p:txBody>
          <a:bodyPr/>
          <a:lstStyle>
            <a:lvl1pPr>
              <a:defRPr/>
            </a:lvl1pPr>
          </a:lstStyle>
          <a:p>
            <a:pPr>
              <a:defRPr/>
            </a:pPr>
            <a:fld id="{98BD21FE-A0A0-4606-BCA3-A298DD012EB6}" type="slidenum">
              <a:rPr lang="ru-RU"/>
              <a:pPr>
                <a:defRPr/>
              </a:pPr>
              <a:t>‹#›</a:t>
            </a:fld>
            <a:endParaRPr lang="ru-RU"/>
          </a:p>
        </p:txBody>
      </p:sp>
    </p:spTree>
    <p:extLst>
      <p:ext uri="{BB962C8B-B14F-4D97-AF65-F5344CB8AC3E}">
        <p14:creationId xmlns:p14="http://schemas.microsoft.com/office/powerpoint/2010/main" val="402462687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Объект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F3A6B732-7556-4C48-B9FE-433566BA020A}" type="datetimeFigureOut">
              <a:rPr lang="ru-RU">
                <a:solidFill>
                  <a:srgbClr val="575F6D"/>
                </a:solidFill>
              </a:rPr>
              <a:pPr>
                <a:defRPr/>
              </a:pPr>
              <a:t>14.10.2018</a:t>
            </a:fld>
            <a:endParaRPr lang="ru-RU">
              <a:solidFill>
                <a:srgbClr val="575F6D"/>
              </a:solidFill>
            </a:endParaRPr>
          </a:p>
        </p:txBody>
      </p:sp>
      <p:sp>
        <p:nvSpPr>
          <p:cNvPr id="13" name="Номер слайда 21"/>
          <p:cNvSpPr>
            <a:spLocks noGrp="1"/>
          </p:cNvSpPr>
          <p:nvPr>
            <p:ph type="sldNum" sz="quarter" idx="11"/>
          </p:nvPr>
        </p:nvSpPr>
        <p:spPr/>
        <p:txBody>
          <a:bodyPr rtlCol="0"/>
          <a:lstStyle>
            <a:lvl1pPr>
              <a:defRPr/>
            </a:lvl1pPr>
          </a:lstStyle>
          <a:p>
            <a:pPr>
              <a:defRPr/>
            </a:pPr>
            <a:fld id="{04C8031E-68E0-448B-89CB-9A896AC4DB86}" type="slidenum">
              <a:rPr lang="ru-RU"/>
              <a:pPr>
                <a:defRPr/>
              </a:pPr>
              <a:t>‹#›</a:t>
            </a:fld>
            <a:endParaRPr lang="ru-RU"/>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solidFill>
                <a:srgbClr val="575F6D"/>
              </a:solidFill>
            </a:endParaRPr>
          </a:p>
        </p:txBody>
      </p:sp>
    </p:spTree>
    <p:extLst>
      <p:ext uri="{BB962C8B-B14F-4D97-AF65-F5344CB8AC3E}">
        <p14:creationId xmlns:p14="http://schemas.microsoft.com/office/powerpoint/2010/main" val="3345416365"/>
      </p:ext>
    </p:extLst>
  </p:cSld>
  <p:clrMapOvr>
    <a:overrideClrMapping bg1="lt1" tx1="dk1" bg2="lt2" tx2="dk2" accent1="accent1" accent2="accent2" accent3="accent3" accent4="accent4" accent5="accent5" accent6="accent6" hlink="hlink" folHlink="folHlink"/>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0A240AB5-97F8-4FA3-80D4-23D521890CAD}" type="datetimeFigureOut">
              <a:rPr lang="ru-RU">
                <a:solidFill>
                  <a:srgbClr val="575F6D"/>
                </a:solidFill>
              </a:rPr>
              <a:pPr>
                <a:defRPr/>
              </a:pPr>
              <a:t>14.10.2018</a:t>
            </a:fld>
            <a:endParaRPr lang="ru-RU">
              <a:solidFill>
                <a:srgbClr val="575F6D"/>
              </a:solidFill>
            </a:endParaRPr>
          </a:p>
        </p:txBody>
      </p:sp>
      <p:sp>
        <p:nvSpPr>
          <p:cNvPr id="13" name="Номер слайда 17"/>
          <p:cNvSpPr>
            <a:spLocks noGrp="1"/>
          </p:cNvSpPr>
          <p:nvPr>
            <p:ph type="sldNum" sz="quarter" idx="11"/>
          </p:nvPr>
        </p:nvSpPr>
        <p:spPr/>
        <p:txBody>
          <a:bodyPr rtlCol="0"/>
          <a:lstStyle>
            <a:lvl1pPr>
              <a:defRPr/>
            </a:lvl1pPr>
          </a:lstStyle>
          <a:p>
            <a:pPr>
              <a:defRPr/>
            </a:pPr>
            <a:fld id="{3072D3D3-81C6-48FA-8782-B28B887BFD4D}" type="slidenum">
              <a:rPr lang="ru-RU"/>
              <a:pPr>
                <a:defRPr/>
              </a:pPr>
              <a:t>‹#›</a:t>
            </a:fld>
            <a:endParaRPr lang="ru-RU"/>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solidFill>
                <a:srgbClr val="575F6D"/>
              </a:solidFill>
            </a:endParaRPr>
          </a:p>
        </p:txBody>
      </p:sp>
    </p:spTree>
    <p:extLst>
      <p:ext uri="{BB962C8B-B14F-4D97-AF65-F5344CB8AC3E}">
        <p14:creationId xmlns:p14="http://schemas.microsoft.com/office/powerpoint/2010/main" val="67897691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B3797BE7-84A7-4D6E-A3F6-35E76F77D68B}" type="datetimeFigureOut">
              <a:rPr lang="ru-RU">
                <a:solidFill>
                  <a:srgbClr val="575F6D"/>
                </a:solidFill>
              </a:rPr>
              <a:pPr>
                <a:defRPr/>
              </a:pPr>
              <a:t>14.10.2018</a:t>
            </a:fld>
            <a:endParaRPr lang="ru-RU">
              <a:solidFill>
                <a:srgbClr val="575F6D"/>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575F6D"/>
              </a:solidFill>
            </a:endParaRPr>
          </a:p>
        </p:txBody>
      </p:sp>
      <p:sp>
        <p:nvSpPr>
          <p:cNvPr id="6" name="Номер слайда 22"/>
          <p:cNvSpPr>
            <a:spLocks noGrp="1"/>
          </p:cNvSpPr>
          <p:nvPr>
            <p:ph type="sldNum" sz="quarter" idx="12"/>
          </p:nvPr>
        </p:nvSpPr>
        <p:spPr/>
        <p:txBody>
          <a:bodyPr/>
          <a:lstStyle>
            <a:lvl1pPr>
              <a:defRPr/>
            </a:lvl1pPr>
          </a:lstStyle>
          <a:p>
            <a:pPr>
              <a:defRPr/>
            </a:pPr>
            <a:fld id="{4E3701CF-A54E-494C-ADDC-F09A110EB834}" type="slidenum">
              <a:rPr lang="ru-RU"/>
              <a:pPr>
                <a:defRPr/>
              </a:pPr>
              <a:t>‹#›</a:t>
            </a:fld>
            <a:endParaRPr lang="ru-RU"/>
          </a:p>
        </p:txBody>
      </p:sp>
    </p:spTree>
    <p:extLst>
      <p:ext uri="{BB962C8B-B14F-4D97-AF65-F5344CB8AC3E}">
        <p14:creationId xmlns:p14="http://schemas.microsoft.com/office/powerpoint/2010/main" val="143692685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8E1F1453-FDB9-45D1-AA60-355809599DA0}" type="datetimeFigureOut">
              <a:rPr lang="ru-RU">
                <a:solidFill>
                  <a:srgbClr val="575F6D"/>
                </a:solidFill>
              </a:rPr>
              <a:pPr>
                <a:defRPr/>
              </a:pPr>
              <a:t>14.10.2018</a:t>
            </a:fld>
            <a:endParaRPr lang="ru-RU">
              <a:solidFill>
                <a:srgbClr val="575F6D"/>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575F6D"/>
              </a:solidFill>
            </a:endParaRPr>
          </a:p>
        </p:txBody>
      </p:sp>
      <p:sp>
        <p:nvSpPr>
          <p:cNvPr id="6" name="Номер слайда 22"/>
          <p:cNvSpPr>
            <a:spLocks noGrp="1"/>
          </p:cNvSpPr>
          <p:nvPr>
            <p:ph type="sldNum" sz="quarter" idx="12"/>
          </p:nvPr>
        </p:nvSpPr>
        <p:spPr/>
        <p:txBody>
          <a:bodyPr/>
          <a:lstStyle>
            <a:lvl1pPr>
              <a:defRPr/>
            </a:lvl1pPr>
          </a:lstStyle>
          <a:p>
            <a:pPr>
              <a:defRPr/>
            </a:pPr>
            <a:fld id="{73CA7F42-602E-4ED4-8E87-9717B0336A63}" type="slidenum">
              <a:rPr lang="ru-RU"/>
              <a:pPr>
                <a:defRPr/>
              </a:pPr>
              <a:t>‹#›</a:t>
            </a:fld>
            <a:endParaRPr lang="ru-RU"/>
          </a:p>
        </p:txBody>
      </p:sp>
    </p:spTree>
    <p:extLst>
      <p:ext uri="{BB962C8B-B14F-4D97-AF65-F5344CB8AC3E}">
        <p14:creationId xmlns:p14="http://schemas.microsoft.com/office/powerpoint/2010/main" val="2706529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8.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theme" Target="../theme/theme10.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9.jpe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1.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0.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theme" Target="../theme/theme12.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14.10.2018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14.10.2018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857460030"/>
      </p:ext>
    </p:extLst>
  </p:cSld>
  <p:clrMap bg1="dk2" tx1="lt1" bg2="dk1" tx2="lt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546196261"/>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Century Schoolbook"/>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defRPr>
            </a:lvl1pPr>
          </a:lstStyle>
          <a:p>
            <a:pPr>
              <a:defRPr/>
            </a:pPr>
            <a:fld id="{7E3A0DCB-AFFB-416D-B144-95B3F2614D48}" type="datetimeFigureOut">
              <a:rPr lang="ru-RU">
                <a:solidFill>
                  <a:srgbClr val="575F6D"/>
                </a:solidFill>
              </a:rPr>
              <a:pPr>
                <a:defRPr/>
              </a:pPr>
              <a:t>14.10.2018</a:t>
            </a:fld>
            <a:endParaRPr lang="ru-RU">
              <a:solidFill>
                <a:srgbClr val="575F6D"/>
              </a:solidFill>
            </a:endParaRPr>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ru-RU">
              <a:solidFill>
                <a:srgbClr val="575F6D"/>
              </a:solidFill>
            </a:endParaRPr>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solidFill>
                <a:prstClr val="black"/>
              </a:solidFill>
              <a:latin typeface="Century Schoolbook"/>
            </a:endParaRPr>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defRPr>
            </a:lvl1pPr>
          </a:lstStyle>
          <a:p>
            <a:pPr>
              <a:defRPr/>
            </a:pPr>
            <a:fld id="{84E407C7-F19C-4811-AC05-CEE9D96166D0}" type="slidenum">
              <a:rPr lang="ru-RU"/>
              <a:pPr>
                <a:defRPr/>
              </a:pPr>
              <a:t>‹#›</a:t>
            </a:fld>
            <a:endParaRPr lang="ru-RU"/>
          </a:p>
        </p:txBody>
      </p:sp>
    </p:spTree>
    <p:extLst>
      <p:ext uri="{BB962C8B-B14F-4D97-AF65-F5344CB8AC3E}">
        <p14:creationId xmlns:p14="http://schemas.microsoft.com/office/powerpoint/2010/main" val="296372978"/>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p:timing>
    <p:tnLst>
      <p:par>
        <p:cTn id="1" dur="indefinite" restart="never" nodeType="tmRoot"/>
      </p:par>
    </p:tnLst>
  </p:timing>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6.xml"/><Relationship Id="rId4" Type="http://schemas.openxmlformats.org/officeDocument/2006/relationships/image" Target="../media/image1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13.xml"/><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13.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01.xml"/><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90.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90.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0.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8.xml"/></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68.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9.xml"/></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9.xml"/></Relationships>
</file>

<file path=ppt/slides/_rels/slide2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7.jpeg"/></Relationships>
</file>

<file path=ppt/slides/_rels/slide3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46.xml"/><Relationship Id="rId4" Type="http://schemas.openxmlformats.org/officeDocument/2006/relationships/image" Target="../media/image7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 МАВЗУ: </a:t>
            </a:r>
            <a:r>
              <a:rPr lang="ru-RU"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Бир йиллик гул ўсимликларининг таърифи</a:t>
            </a:r>
          </a:p>
        </p:txBody>
      </p:sp>
      <p:pic>
        <p:nvPicPr>
          <p:cNvPr id="1026" name="Picture 2" descr="Картинки по запросу однолетние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984286"/>
            <a:ext cx="3224652" cy="23042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339" y="3038901"/>
            <a:ext cx="3658377" cy="219502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однолетние цве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4437112"/>
            <a:ext cx="3459017" cy="206604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solidFill>
                  <a:srgbClr val="0033CC"/>
                </a:solidFill>
              </a:rPr>
              <a:t>Режа:</a:t>
            </a:r>
            <a:r>
              <a:rPr lang="ru-RU" sz="5400" smtClean="0">
                <a:solidFill>
                  <a:srgbClr val="0033CC"/>
                </a:solidFill>
              </a:rPr>
              <a:t> </a:t>
            </a:r>
          </a:p>
        </p:txBody>
      </p:sp>
      <p:sp>
        <p:nvSpPr>
          <p:cNvPr id="157699" name="Rectangle 3"/>
          <p:cNvSpPr>
            <a:spLocks noGrp="1" noChangeArrowheads="1"/>
          </p:cNvSpPr>
          <p:nvPr>
            <p:ph type="body" idx="1"/>
          </p:nvPr>
        </p:nvSpPr>
        <p:spPr>
          <a:xfrm>
            <a:off x="214313" y="1571625"/>
            <a:ext cx="8715375" cy="4448175"/>
          </a:xfrm>
        </p:spPr>
        <p:txBody>
          <a:bodyPr>
            <a:normAutofit fontScale="92500"/>
          </a:bodyPr>
          <a:lstStyle/>
          <a:p>
            <a:pPr marL="742950" lvl="0" indent="-742950">
              <a:buFont typeface="+mj-lt"/>
              <a:buAutoNum type="arabicPeriod"/>
            </a:pPr>
            <a:r>
              <a:rPr lang="uz-Cyrl-UZ" sz="4000" b="1" smtClean="0">
                <a:solidFill>
                  <a:srgbClr val="0033CC"/>
                </a:solidFill>
              </a:rPr>
              <a:t>Бир </a:t>
            </a:r>
            <a:r>
              <a:rPr lang="uz-Cyrl-UZ" sz="4000" b="1">
                <a:solidFill>
                  <a:srgbClr val="0033CC"/>
                </a:solidFill>
              </a:rPr>
              <a:t>йиллик гул ўсимликларининг умумий хусусиятлари.</a:t>
            </a:r>
          </a:p>
          <a:p>
            <a:pPr marL="742950" lvl="0" indent="-742950">
              <a:buFont typeface="+mj-lt"/>
              <a:buAutoNum type="arabicPeriod"/>
            </a:pPr>
            <a:r>
              <a:rPr lang="uz-Cyrl-UZ" sz="4000" b="1" smtClean="0">
                <a:solidFill>
                  <a:srgbClr val="0033CC"/>
                </a:solidFill>
              </a:rPr>
              <a:t>Бир </a:t>
            </a:r>
            <a:r>
              <a:rPr lang="uz-Cyrl-UZ" sz="4000" b="1">
                <a:solidFill>
                  <a:srgbClr val="0033CC"/>
                </a:solidFill>
              </a:rPr>
              <a:t>йиллик гул ўсимликларининг гурухлари.</a:t>
            </a:r>
          </a:p>
          <a:p>
            <a:pPr marL="742950" lvl="0" indent="-742950">
              <a:buFont typeface="+mj-lt"/>
              <a:buAutoNum type="arabicPeriod"/>
            </a:pPr>
            <a:r>
              <a:rPr lang="uz-Cyrl-UZ" sz="4000" b="1" smtClean="0">
                <a:solidFill>
                  <a:srgbClr val="0033CC"/>
                </a:solidFill>
              </a:rPr>
              <a:t>Бир </a:t>
            </a:r>
            <a:r>
              <a:rPr lang="uz-Cyrl-UZ" sz="4000" b="1">
                <a:solidFill>
                  <a:srgbClr val="0033CC"/>
                </a:solidFill>
              </a:rPr>
              <a:t>йиллик гул ўсимликларининг тавсифи </a:t>
            </a:r>
          </a:p>
        </p:txBody>
      </p:sp>
    </p:spTree>
    <p:extLst>
      <p:ext uri="{BB962C8B-B14F-4D97-AF65-F5344CB8AC3E}">
        <p14:creationId xmlns:p14="http://schemas.microsoft.com/office/powerpoint/2010/main" val="40242445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lstStyle/>
          <a:p>
            <a:pPr marL="85725" indent="371475" algn="just" eaLnBrk="1" hangingPunct="1">
              <a:lnSpc>
                <a:spcPct val="80000"/>
              </a:lnSpc>
              <a:buFontTx/>
              <a:buNone/>
              <a:tabLst>
                <a:tab pos="0" algn="l"/>
              </a:tabLst>
            </a:pPr>
            <a:r>
              <a:rPr lang="uz-Cyrl-UZ" sz="2000"/>
              <a:t>Бир мавсум давомида ўзининг манзаравий қийматига эга бўлувчи, пишган уруғлар берувчи ва ўсувчи ўсимликлар бир йилликлар дейилади. Узининг биологик хусусиятлари бўйича улар фақатгина бир йиллнк (кларкия, календула ва бошқалар) эмас, балки кўп йиллик ҳам бўлиши мумкин (хушбўй тамаки, шер оғзи ва бошқалар). Айрим ҳолларда бир йиллик сифатида икки йилликлар ҳам қўлланилади, масалан, январ, феврал ойларида экилган виола. Ўсимликнинг |ранги, гулининг ва тупининг шакли, гуллаш давомийлигининг хилма-хиллиги, унинг ривожланиши, кўчириб ўтқазишнинг турли даврларида яхши тутиб кетиши ва ҳоказолар туфайли бир йилликлар гулчиликда асосий ўринлардан бирини эгаллайди. Бир йилликлар гуруҳига кўп йиллик гулдонларда қўлланувчи гиламли ўсимликлар ҳам кнради, уларнинг она туплари ойнавон иссиқ бинода қишлайди ва ҳар йили вегетатив кўпаяди. Уларга альтернантера, гелиотроп, геран, ирезине, клейния, сантолина ва бошқалар киради.</a:t>
            </a:r>
            <a:endParaRPr lang="uz-Cyrl-UZ" sz="2400" smtClean="0"/>
          </a:p>
        </p:txBody>
      </p:sp>
      <p:pic>
        <p:nvPicPr>
          <p:cNvPr id="2050" name="Picture 2"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044" y="4509119"/>
            <a:ext cx="3383608" cy="21036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ирезин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439379"/>
            <a:ext cx="3672408"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991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116632"/>
            <a:ext cx="8748712" cy="3240360"/>
          </a:xfrm>
        </p:spPr>
        <p:txBody>
          <a:bodyPr/>
          <a:lstStyle/>
          <a:p>
            <a:pPr marL="428625" indent="-342900" algn="just" eaLnBrk="1" hangingPunct="1">
              <a:lnSpc>
                <a:spcPct val="80000"/>
              </a:lnSpc>
              <a:tabLst>
                <a:tab pos="0" algn="l"/>
              </a:tabLst>
              <a:defRPr/>
            </a:pPr>
            <a:r>
              <a:rPr lang="uz-Cyrl-UZ" sz="2000"/>
              <a:t>Бир йилликлар клумбалар, рабаткалар, гуруҳлар ва гулдонларнинг бошқа элементларини ясаш учун, айвончалар, ойна токчалари, деворлардаги токчаларни кўкаламзорлаштириш учун жуда кенг ишлатилади. Улар эрта баҳорги ёки кузги гуллаш учун тувак ўсимликлари сифатида ҳам ишлатилади. </a:t>
            </a:r>
            <a:endParaRPr lang="uz-Cyrl-UZ" sz="2000" smtClean="0"/>
          </a:p>
          <a:p>
            <a:pPr marL="428625" indent="-342900" algn="just" eaLnBrk="1" hangingPunct="1">
              <a:lnSpc>
                <a:spcPct val="80000"/>
              </a:lnSpc>
              <a:tabLst>
                <a:tab pos="0" algn="l"/>
              </a:tabLst>
              <a:defRPr/>
            </a:pPr>
            <a:r>
              <a:rPr lang="uz-Cyrl-UZ" sz="2000" smtClean="0"/>
              <a:t>Кўпчилиги </a:t>
            </a:r>
            <a:r>
              <a:rPr lang="uz-Cyrl-UZ" sz="2000"/>
              <a:t>кесиш учун яхши материал беради. Барча бир йилликлар асосан уруғ билан кўпаяди, лекин баъзиларини қаламча билан кўпайтириш ҳам мумкин (петуния, хушбўй нўхат, сальвия ва бошқалар). Жуда кўп бир йилликларни бевосита очиқ ерга экиш мумкин, бу эса кўчат билан етиштиришга нисбатан гул маҳсулоти қийматини маълум даражада арзонлаштиради. Очиқ ерда етиштирилган бир йилликларни кесишда, рабаткалар (шоссе, кўча, боғлар, парклар, аллеялар бўйлаб), мураккаб бўлмаган клумбалар ва ҳоказоларни ташкил қилишда ишлатилади.</a:t>
            </a:r>
            <a:endParaRPr lang="ru-RU" sz="2200"/>
          </a:p>
        </p:txBody>
      </p:sp>
      <p:pic>
        <p:nvPicPr>
          <p:cNvPr id="3074"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645024"/>
            <a:ext cx="5688632" cy="29523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291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Содержимое 2"/>
          <p:cNvSpPr>
            <a:spLocks noGrp="1"/>
          </p:cNvSpPr>
          <p:nvPr>
            <p:ph idx="1"/>
          </p:nvPr>
        </p:nvSpPr>
        <p:spPr>
          <a:xfrm>
            <a:off x="0" y="857232"/>
            <a:ext cx="8858280" cy="3214710"/>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uz-Cyrl-UZ">
                <a:effectLst/>
              </a:rPr>
              <a:t>Экиш учун учта мавсум қўлланилади: куз, қиш ва баҳор. Кузги экиш учун тупроқ, баҳорги экиш сингари тайёрланади. Кўчатларни кўчириб ўтқазишда ҳам худди шундай тартиб қўлланилади. Уруғлар октябр охири ноябр бошларида шундай ҳисоб билан экиладики, улар совуқ тушгунча униб чиқмасин. Уларни олдиндан тай, ёрланган 1-3 см. чуқур жўякларга экилади ва тайёрланган мульча органик материал билан ёпилади. Очиқ ерга экишда уруғлар сарфи кўчат етиштиришдан 3 барав'ар кўпдир. Қишда гул қор қатлами 15-20 см. бўлганда, декабр-январ ойларида экилади. Участка кузда яхшилаб тайёрланади. Мульчалаш материали музламайдиган биноларда сақланади. Уруғлар қўлда экилади, </a:t>
            </a:r>
            <a:r>
              <a:rPr lang="uz-Cyrl-UZ" smtClean="0">
                <a:effectLst/>
              </a:rPr>
              <a:t>бир </a:t>
            </a:r>
            <a:r>
              <a:rPr lang="uz-Cyrl-UZ">
                <a:effectLst/>
              </a:rPr>
              <a:t>вақтнинг ўзида мульча ҳам солинади.</a:t>
            </a:r>
            <a:endParaRPr lang="ru-RU" smtClean="0"/>
          </a:p>
        </p:txBody>
      </p:sp>
      <p:pic>
        <p:nvPicPr>
          <p:cNvPr id="4098"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05" y="4353715"/>
            <a:ext cx="3384375" cy="23813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6419" y="4442222"/>
            <a:ext cx="3168352" cy="22928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однолетные цве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7764" y="4442222"/>
            <a:ext cx="2873896" cy="215542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8315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83568" y="188640"/>
            <a:ext cx="6552728" cy="1200329"/>
          </a:xfrm>
          <a:prstGeom prst="rect">
            <a:avLst/>
          </a:prstGeom>
        </p:spPr>
        <p:txBody>
          <a:bodyPr wrap="square">
            <a:spAutoFit/>
          </a:bodyPr>
          <a:lstStyle/>
          <a:p>
            <a:pPr algn="ctr"/>
            <a:r>
              <a:rPr lang="uz-Cyrl-UZ" sz="2400" b="1">
                <a:solidFill>
                  <a:srgbClr val="0033CC"/>
                </a:solidFill>
                <a:latin typeface="Times New Roman" panose="02020603050405020304" pitchFamily="18" charset="0"/>
                <a:ea typeface="Times New Roman" panose="02020603050405020304" pitchFamily="18" charset="0"/>
              </a:rPr>
              <a:t>Кўпгина бир йиллик ўсимликларни экилган вақти ва гуллаш муддатларига кўра уч гуруҳга бўлиш мумкин.</a:t>
            </a:r>
            <a:endParaRPr lang="ru-RU" sz="2400" b="1">
              <a:solidFill>
                <a:srgbClr val="0033CC"/>
              </a:solidFill>
              <a:latin typeface="Tahoma" pitchFamily="34" charset="0"/>
            </a:endParaRPr>
          </a:p>
        </p:txBody>
      </p:sp>
      <p:graphicFrame>
        <p:nvGraphicFramePr>
          <p:cNvPr id="8" name="Схема 7"/>
          <p:cNvGraphicFramePr/>
          <p:nvPr/>
        </p:nvGraphicFramePr>
        <p:xfrm>
          <a:off x="539552" y="1421541"/>
          <a:ext cx="7992888" cy="5607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11282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316933343"/>
              </p:ext>
            </p:extLst>
          </p:nvPr>
        </p:nvGraphicFramePr>
        <p:xfrm>
          <a:off x="179512" y="116632"/>
          <a:ext cx="8424936"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75456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smtClean="0">
                <a:effectLst/>
              </a:rPr>
              <a:t>Агератум</a:t>
            </a:r>
            <a:endParaRPr lang="ru-RU" sz="2800" b="1"/>
          </a:p>
        </p:txBody>
      </p:sp>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marL="0" indent="371475" algn="just">
              <a:lnSpc>
                <a:spcPct val="90000"/>
              </a:lnSpc>
              <a:buFont typeface="Wingdings" pitchFamily="2" charset="2"/>
              <a:buChar char="q"/>
            </a:pPr>
            <a:r>
              <a:rPr lang="uz-Cyrl-UZ" sz="2000" b="1"/>
              <a:t>Агератум</a:t>
            </a:r>
            <a:r>
              <a:rPr lang="uz-Cyrl-UZ" sz="2000"/>
              <a:t>, долгоцветка биологик хусусияти бўйича кўп йиллик ўсимлик, аммо бир йиллик сифатида қўлланилади. Қўқонгуллилар оиласига мансуб. Марказий Америкадан келтирилган. Нав таркиби унча катта эмас, турлари 30 тача. Мексика агератумиэнг кўп тарқалган. Унинг тупи ихчам, баландлиги 20-35 см. дан юқорироқ ҳам бўлиши мумкин. Барглари чўзиқроқ тўмтоқ. Гулчалари майда, диаметри 0,4-0,6 см. кўпгулга Гтиғилган, гулбарглари тахминан шарсимон ёки зонтик кўринишидадир. Барча гулбарглар тупнинг юқори қисмида жойлашган. Ранги оқ, зангори кўк ва зангори бинафша. Сўнгги ранг гулчиликда алоҳида қимматга эгадир, чунки бундай ранг ўсимликлар орасида камдир. Июннинг иккинчи ярмидан, то совуқ тушгунча гуллаиди. Гуллаб сўлиган гулбарглар ўсимликнинг манзарали кўринишига зарар етказмайди</a:t>
            </a:r>
            <a:endParaRPr lang="ru-RU" sz="2000" smtClean="0"/>
          </a:p>
        </p:txBody>
      </p:sp>
      <p:sp>
        <p:nvSpPr>
          <p:cNvPr id="2" name="AutoShape 2" descr="Картинки по запросу Агератум"/>
          <p:cNvSpPr>
            <a:spLocks noChangeAspect="1" noChangeArrowheads="1"/>
          </p:cNvSpPr>
          <p:nvPr/>
        </p:nvSpPr>
        <p:spPr bwMode="auto">
          <a:xfrm>
            <a:off x="155575" y="-1608138"/>
            <a:ext cx="44862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4" name="Picture 4" descr="Картинки по запросу Агерат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785" y="928670"/>
            <a:ext cx="3203848" cy="288032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Агерат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5099" y="4021566"/>
            <a:ext cx="3255534" cy="235976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Агератум"/>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9712" y="5157192"/>
            <a:ext cx="2460826" cy="15900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b="1"/>
              <a:t>Алиссум</a:t>
            </a:r>
            <a:r>
              <a:rPr lang="uz-Cyrl-UZ" sz="2800" b="1" smtClean="0"/>
              <a:t>.</a:t>
            </a:r>
            <a:endParaRPr lang="ru-RU" sz="2800" b="1"/>
          </a:p>
        </p:txBody>
      </p:sp>
      <p:sp>
        <p:nvSpPr>
          <p:cNvPr id="9218" name="Rectangle 3"/>
          <p:cNvSpPr>
            <a:spLocks noGrp="1" noChangeArrowheads="1"/>
          </p:cNvSpPr>
          <p:nvPr>
            <p:ph sz="quarter" idx="1"/>
          </p:nvPr>
        </p:nvSpPr>
        <p:spPr>
          <a:xfrm>
            <a:off x="71406" y="785794"/>
            <a:ext cx="5106993" cy="6022974"/>
          </a:xfrm>
        </p:spPr>
        <p:txBody>
          <a:bodyPr>
            <a:normAutofit/>
          </a:bodyPr>
          <a:lstStyle/>
          <a:p>
            <a:pPr algn="just"/>
            <a:r>
              <a:rPr lang="uz-Cyrl-UZ" sz="2000" b="1"/>
              <a:t>Алиссум, каменник, бурачок</a:t>
            </a:r>
            <a:r>
              <a:rPr lang="uz-Cyrl-UZ" sz="2000"/>
              <a:t> крестгуллилар оиласидаги бир йиллик ўсимлик. Урта Ер денгизи ва Урта Европадан келтирилган. Жанубий Европа нави денгиз, аллиссуми энг кўп тарқалгандир. Туплар навига кўра тарвақайлаган ёки ихчам, баландлиги 10-20 см. бўлади. Барглари ингичка наштарсимон. Гуллари оқ ва бинафша рангда, хушбўй қалин попукка тўпланган, тўлиқ ривожланганида бутун ўсимликни қоплайди. Июлдан совуқ тушгунча гуллайди лекин манзарасини сақлаш ва гуллаш даврини узайтириш учун пояларипи тўлиқ мева тугиш вақтида 5-8 см.га кесиш керак. Шундан сўнг ўсимлик тез ўсади ва иккинчи марта гуллайди.</a:t>
            </a:r>
            <a:endParaRPr lang="ru-RU" sz="2400"/>
          </a:p>
        </p:txBody>
      </p:sp>
      <p:pic>
        <p:nvPicPr>
          <p:cNvPr id="6146" name="Picture 2" descr="Картинки по запросу Алисс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712645"/>
            <a:ext cx="3554909" cy="266429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Алисс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645024"/>
            <a:ext cx="3658740"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a:effectLst/>
              </a:rPr>
              <a:t>Антирринум</a:t>
            </a:r>
            <a:endParaRPr lang="ru-RU" cap="none">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3147832"/>
          </a:xfrm>
          <a:solidFill>
            <a:srgbClr val="0000FF"/>
          </a:solidFill>
        </p:spPr>
        <p:txBody>
          <a:bodyPr>
            <a:noAutofit/>
          </a:bodyPr>
          <a:lstStyle/>
          <a:p>
            <a:pPr algn="just">
              <a:buFont typeface="Wingdings" pitchFamily="2" charset="2"/>
              <a:buChar char="v"/>
            </a:pPr>
            <a:r>
              <a:rPr lang="uz-Cyrl-UZ" sz="1600" b="1">
                <a:solidFill>
                  <a:srgbClr val="FFFF00"/>
                </a:solidFill>
              </a:rPr>
              <a:t>Антирринум</a:t>
            </a:r>
            <a:r>
              <a:rPr lang="uz-Cyrl-UZ" sz="1600">
                <a:solidFill>
                  <a:srgbClr val="FFFF00"/>
                </a:solidFill>
              </a:rPr>
              <a:t>, шер оғзи биологик хусусиятга кўра кўп йиллик ўсимлик, лекин ўрта минтақада бир йиллик, Қрим ва Кавказнинг Қора денглз соҳилларида эса икки йиллик ўсимлик сифатида ишлатилади. Жанубий Европа ва Шимолий Африкадан келтирилган 400 га яқин навлари маълум. Пастак, тупининг баландлиги 15 дан 25 см. гача, ўрта бўйли 35 дан 50 см. гача (энг кўп тарқалган) ва баланд бўйли 55 дан 90 см. гача бўлади., Баланд бўйли нав тупи устунсифат бўлади. Очяшил пояларнинг асоси кузга бориб ёғочлашади. Барглари йирик эмас, тўқ яшил рангда, ингичкадир. Гуллари попукка йиғилган. Тўлиқ гуллаш даврида гулли қисми ўсимлик баландлигининг тахминан ярмисини ташкил қилади. Гулларининг ранги тоза, ёрқин, хилмахил, яъни оқ, сариқ, олов ранг, пушти, қизил ва турли ранг аралашмали. Май ойи охиридан ноябр ойигача гуллайди. Сўлйган гуллар ўсимлик манзарасига бирмунча таъсир кўрсатмайди, шунинг учун гуллагандан сўнг марказий поя олиб ташланади</a:t>
            </a:r>
            <a:endParaRPr lang="uz-Cyrl-UZ" sz="1600" smtClean="0">
              <a:solidFill>
                <a:srgbClr val="FFFF00"/>
              </a:solidFill>
            </a:endParaRPr>
          </a:p>
        </p:txBody>
      </p:sp>
      <p:pic>
        <p:nvPicPr>
          <p:cNvPr id="7172" name="Picture 4" descr="Картинки по запросу Антиррину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720" y="4005064"/>
            <a:ext cx="3896122" cy="259496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Картинки по запросу Антирринум"/>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8630" y="4038178"/>
            <a:ext cx="3896122" cy="25949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24"/>
            <a:ext cx="8229600" cy="714379"/>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b="1"/>
              <a:t>Қўқонгуллар</a:t>
            </a:r>
            <a:endParaRPr lang="ru-RU" cap="none">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a:bodyPr>
          <a:lstStyle/>
          <a:p>
            <a:r>
              <a:rPr lang="uz-Cyrl-UZ" sz="1800"/>
              <a:t>Кўп йиллик ва бир йиллик кўринишлари мавжуд. Бу ерда бир йиллик «хитой қўқонгулини» кўриб чиқамиз, у Шарқий Осиёдан келиб чиққан. Ҳозқрги вақтда катта сондаги, тахминан 600 та нави -бор. Тупининг тузилиши, гулларининг ша-кли бўйича синфлар ва гуруҳларга бўлиш мумкин.</a:t>
            </a:r>
            <a:endParaRPr lang="ru-RU" sz="1800"/>
          </a:p>
          <a:p>
            <a:r>
              <a:rPr lang="uz-Cyrl-UZ" sz="1800"/>
              <a:t>Тупининг тавсифи ихчам, устунсифат, кенг тарвақайлаган, баландлиги 15 дан 80 см. гача. Навига кўра, гуллар тупнинг юқори қисмида ҳам, унинг четида ҳам жойлашган. Қуйи барглари жуда йирик, кенгайган чйзиқсимон, барг шапалоғининг четлари тишли, поя баргларининг четлари эса бир текис ва ихчамроқдир</a:t>
            </a:r>
            <a:endParaRPr lang="ru-RU" sz="2200">
              <a:solidFill>
                <a:srgbClr val="FFFF00"/>
              </a:solidFill>
            </a:endParaRPr>
          </a:p>
        </p:txBody>
      </p:sp>
      <p:pic>
        <p:nvPicPr>
          <p:cNvPr id="8194" name="Picture 2" descr="Картинки по запросу Zinnia eleg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571877"/>
            <a:ext cx="3952875" cy="309634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1877"/>
            <a:ext cx="3601318" cy="2882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14290"/>
            <a:ext cx="8686800" cy="500066"/>
          </a:xfrm>
        </p:spPr>
        <p:txBody>
          <a:bodyPr>
            <a:normAutofit/>
          </a:bodyPr>
          <a:lstStyle/>
          <a:p>
            <a:pPr algn="ctr">
              <a:defRPr/>
            </a:pPr>
            <a:r>
              <a:rPr lang="uz-Cyrl-UZ" sz="2400" b="1">
                <a:effectLst/>
              </a:rPr>
              <a:t>Гулижавҳар</a:t>
            </a:r>
            <a:endParaRPr lang="ru-RU" sz="2800" dirty="0">
              <a:solidFill>
                <a:srgbClr val="002060"/>
              </a:solidFill>
              <a:latin typeface="Times New Roman" pitchFamily="18" charset="0"/>
              <a:cs typeface="Times New Roman" pitchFamily="18" charset="0"/>
            </a:endParaRPr>
          </a:p>
        </p:txBody>
      </p:sp>
      <p:sp>
        <p:nvSpPr>
          <p:cNvPr id="30723" name="Содержимое 2"/>
          <p:cNvSpPr>
            <a:spLocks noGrp="1"/>
          </p:cNvSpPr>
          <p:nvPr>
            <p:ph idx="1"/>
          </p:nvPr>
        </p:nvSpPr>
        <p:spPr>
          <a:xfrm>
            <a:off x="304800" y="642938"/>
            <a:ext cx="4267200" cy="6000750"/>
          </a:xfrm>
        </p:spPr>
        <p:txBody>
          <a:bodyPr/>
          <a:lstStyle/>
          <a:p>
            <a:pPr algn="just">
              <a:buFont typeface="Wingdings 2" pitchFamily="18" charset="2"/>
              <a:buNone/>
            </a:pPr>
            <a:r>
              <a:rPr lang="ru-RU" sz="1800" b="1" smtClean="0">
                <a:latin typeface="Times New Roman" pitchFamily="18" charset="0"/>
                <a:cs typeface="Times New Roman" pitchFamily="18" charset="0"/>
              </a:rPr>
              <a:t>   </a:t>
            </a:r>
          </a:p>
          <a:p>
            <a:pPr algn="just">
              <a:buNone/>
            </a:pPr>
            <a:r>
              <a:rPr lang="ru-RU" sz="1800" b="1" smtClean="0">
                <a:latin typeface="Times New Roman" pitchFamily="18" charset="0"/>
                <a:cs typeface="Times New Roman" pitchFamily="18" charset="0"/>
              </a:rPr>
              <a:t>    </a:t>
            </a:r>
            <a:r>
              <a:rPr lang="uz-Cyrl-UZ" sz="1800" b="1"/>
              <a:t>Гулижавҳар</a:t>
            </a:r>
            <a:r>
              <a:rPr lang="uz-Cyrl-UZ" sz="1800"/>
              <a:t> (бархатец), тагетес қўқонгуллилар оиласига мансуб бир йиллик ўсимлцк. МарКазий Америкадан келтирилган. Ўсимликнинг шундай тур ва навлари мавжудки, улар баландлиги, тупининг тузилиши, гулбарглари шакли ва ҳоказолар бўйича фарқи катта. Ўсимлик баландлиги 15 дан 120 см. гача, туплари зич ёки тарвақайлаган, поялари кучли шохланган. Гулбарглар тупнинг юқори қисмида жойлашган бўлиб, гул оёқчалари узундир. Оддий ва серяпроқдир, гулбаргларнинг диаметри 2 дан 12 см. гача, сариқ, олов ранг ва жигар |рангларнинг турли тусларидаги навлари бор</a:t>
            </a:r>
            <a:endParaRPr lang="ru-RU" sz="1800" smtClean="0">
              <a:latin typeface="Times New Roman" pitchFamily="18" charset="0"/>
              <a:cs typeface="Times New Roman" pitchFamily="18" charset="0"/>
            </a:endParaRPr>
          </a:p>
        </p:txBody>
      </p:sp>
      <p:pic>
        <p:nvPicPr>
          <p:cNvPr id="9218" name="Picture 2" descr="Картинки по запросу бархате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836712"/>
            <a:ext cx="4227460" cy="264263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бархате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9627" y="3789040"/>
            <a:ext cx="3764606" cy="27454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lstStyle/>
          <a:p>
            <a:pPr algn="just">
              <a:buNone/>
            </a:pPr>
            <a:r>
              <a:rPr lang="ru-RU" sz="1700" b="1" smtClean="0">
                <a:latin typeface="Times New Roman" pitchFamily="18" charset="0"/>
                <a:cs typeface="Times New Roman" pitchFamily="18" charset="0"/>
              </a:rPr>
              <a:t>    </a:t>
            </a:r>
            <a:r>
              <a:rPr lang="uz-Cyrl-UZ" sz="1700" b="1"/>
              <a:t>Шабо чиннигули</a:t>
            </a:r>
            <a:r>
              <a:rPr lang="uz-Cyrl-UZ" sz="1700"/>
              <a:t> </a:t>
            </a:r>
            <a:endParaRPr lang="uz-Cyrl-UZ" sz="1700" smtClean="0"/>
          </a:p>
          <a:p>
            <a:pPr algn="just">
              <a:buNone/>
            </a:pPr>
            <a:r>
              <a:rPr lang="uz-Cyrl-UZ" sz="1700" b="1"/>
              <a:t>Шабо чиннигули</a:t>
            </a:r>
            <a:r>
              <a:rPr lang="uz-Cyrl-UZ" sz="1700"/>
              <a:t> кўп йиллик ўсимлик, лекии мамлакатимизнинг ўрта минтақасида бир йиллик сифатида ишлатилади. Чиннигуллилар оиласига мансуб, XIX аср охирларида Голландияда Маргарита чиннигулнингтурли навларини гибридлаштириш натижасида олинган. Ўсимликнинг баландлиги 30-50 см., тик ўсувчи, гуллари фақат’ тупнинг юқори қисмида жойлашган. Барглари майда, ингичка, кўк-яшил рангда. Гуллари хушбўй, бўйи 4 дан 8 см. гача оқ, сариқ, пушти, қизил рангларда. Уруғдан ва қаламчалардан кўпайтирилади. Уруғлар январ-феврал бошларида яшикларга сепилади. 6-8кунда кўчатлар униб чиқади, уларни олдин яшикларга. 3x3 см., сўнг барглар зичлашганда 5x5 см. масофада янги жойга кўчириб ўтқазилади. 2-3 жуфт барглар фазасида ўсимликлар 7-9 см. ли тувакларга, апрел ойида эса доимий ўстириладиган жойга кўчирилади. Ўсимликлар орасидаги масофа 30-40 см. бўладн</a:t>
            </a:r>
            <a:endParaRPr lang="ru-RU" sz="1700" smtClean="0">
              <a:latin typeface="Times New Roman" pitchFamily="18" charset="0"/>
              <a:cs typeface="Times New Roman" pitchFamily="18" charset="0"/>
            </a:endParaRPr>
          </a:p>
        </p:txBody>
      </p:sp>
      <p:pic>
        <p:nvPicPr>
          <p:cNvPr id="10242" name="Picture 2" descr="Картинки по запросу чиннигу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42441"/>
            <a:ext cx="3312368" cy="309634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гвозд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49" y="3429000"/>
            <a:ext cx="3096344" cy="30875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lstStyle/>
          <a:p>
            <a:pPr algn="just">
              <a:buNone/>
            </a:pPr>
            <a:r>
              <a:rPr lang="ru-RU" sz="2000" b="1" smtClean="0">
                <a:latin typeface="Times New Roman" pitchFamily="18" charset="0"/>
                <a:cs typeface="Times New Roman" pitchFamily="18" charset="0"/>
              </a:rPr>
              <a:t>       </a:t>
            </a:r>
            <a:r>
              <a:rPr lang="uz-Cyrl-UZ" sz="2000" b="1"/>
              <a:t>Лобелия</a:t>
            </a:r>
            <a:r>
              <a:rPr lang="uz-Cyrl-UZ" sz="2000"/>
              <a:t> биологик хусусиятига кўра кўп йиллик ўсимлик, лекин манзарали боғдорчиликда бқр йиллик ўсимлик сифатида кўпаяди. Қўнғироқгулилар оиласига мансуб. Гулчиликда лобелия эринус тури кенг тарқалган. Жанубий Африкадан келтирилган. Паст, ихчам, баландлиги 10 дан 25 см. гача. Гуллари кўп, диаметри 1 см. гача, оқ, кўк, тўқ зангори рангда. Охирги тилга олинган ранги айниқса, манзарали боғдорчиликда юқори баҳоланади. Июн охиридан октябргача гуллайди. Сўлиган гуллар ўсимлик манзаралилиги-Нй пасайтиради, аммо кесклгандан сўнг ўсимлик тез қайта гуллайди ва ўзининг олдинги чқройини яна тиклайди</a:t>
            </a:r>
            <a:endParaRPr lang="ru-RU" sz="2000" smtClean="0">
              <a:latin typeface="Times New Roman" pitchFamily="18" charset="0"/>
              <a:cs typeface="Times New Roman" pitchFamily="18" charset="0"/>
            </a:endParaRPr>
          </a:p>
          <a:p>
            <a:pPr algn="just"/>
            <a:endParaRPr lang="ru-RU" sz="2000" smtClean="0"/>
          </a:p>
        </p:txBody>
      </p:sp>
      <p:pic>
        <p:nvPicPr>
          <p:cNvPr id="11266"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429000"/>
            <a:ext cx="4102433" cy="308119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Лобел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750" y="260648"/>
            <a:ext cx="3814964" cy="2457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Содержимое 2"/>
          <p:cNvSpPr>
            <a:spLocks noGrp="1"/>
          </p:cNvSpPr>
          <p:nvPr>
            <p:ph idx="1"/>
          </p:nvPr>
        </p:nvSpPr>
        <p:spPr>
          <a:xfrm>
            <a:off x="0" y="285750"/>
            <a:ext cx="4286250" cy="6429375"/>
          </a:xfrm>
        </p:spPr>
        <p:txBody>
          <a:bodyPr/>
          <a:lstStyle/>
          <a:p>
            <a:pPr algn="just">
              <a:buNone/>
            </a:pPr>
            <a:r>
              <a:rPr lang="ru-RU" sz="1700" b="1" smtClean="0">
                <a:latin typeface="Times New Roman" pitchFamily="18" charset="0"/>
                <a:cs typeface="Times New Roman" pitchFamily="18" charset="0"/>
              </a:rPr>
              <a:t>    </a:t>
            </a:r>
            <a:r>
              <a:rPr lang="uz-Cyrl-UZ" sz="1700" b="1"/>
              <a:t>Кўкнори</a:t>
            </a:r>
            <a:r>
              <a:rPr lang="uz-Cyrl-UZ" sz="1700"/>
              <a:t> кўкнорилар оиласига мансуб. Манзарали боғдорчиликда кўп йиллик ўсимлик сифатида ҳам (шарқий ва яланғоч пояли кўкнори), бир йиллик ўсимлик сифатида ҳам (ухлатувчй кўкнори ва лолақизғалдоқ) ишлатилади. Ухлатувчи кўкнорининг боғ кўриниши Кичик Осиё ва Мисрдан келтирилган. Тупининг баландлиги 60-100 см. Барглари нотекис кесилган, тишли, пояси сингари кўк-яшил рангда. Гуллари зич серянроқдир, диаметри 12 дан 16 см. гача, оқ, пушти, тўцҳизил, бинафша рангда. Серяпроқлиги уруғ бериш унумдорлигига таъсир кўрсатмайди. Гуллаш давомийлиги катта эмас1,5-2 ҳафта. Гуллагандан сўнг ўсимлик манзарасини йўқотади. Кўчириб ўтқазишда чидамсиз. Қуёшли жойларда, қумлоқ, унумдор, деярли нейтрал тупроқларда кўп ва ёрқин гуллайди. Сув тақчиллигида гуллари майдалашади</a:t>
            </a:r>
            <a:r>
              <a:rPr lang="ru-RU" sz="1700" smtClean="0">
                <a:latin typeface="Times New Roman" pitchFamily="18" charset="0"/>
                <a:cs typeface="Times New Roman" pitchFamily="18" charset="0"/>
              </a:rPr>
              <a:t> </a:t>
            </a:r>
          </a:p>
          <a:p>
            <a:endParaRPr lang="ru-RU" sz="1700" smtClean="0"/>
          </a:p>
        </p:txBody>
      </p:sp>
      <p:pic>
        <p:nvPicPr>
          <p:cNvPr id="12290" name="Picture 2" descr="Картинки по запросу мак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5904" y="285750"/>
            <a:ext cx="4176464"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мак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005064"/>
            <a:ext cx="3812224" cy="23712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71438" y="1357298"/>
            <a:ext cx="4786314" cy="5241907"/>
          </a:xfrm>
        </p:spPr>
        <p:style>
          <a:lnRef idx="0">
            <a:schemeClr val="dk1"/>
          </a:lnRef>
          <a:fillRef idx="3">
            <a:schemeClr val="dk1"/>
          </a:fillRef>
          <a:effectRef idx="3">
            <a:schemeClr val="dk1"/>
          </a:effectRef>
          <a:fontRef idx="minor">
            <a:schemeClr val="lt1"/>
          </a:fontRef>
        </p:style>
        <p:txBody>
          <a:bodyPr>
            <a:normAutofit fontScale="92500" lnSpcReduction="10000"/>
          </a:bodyPr>
          <a:lstStyle/>
          <a:p>
            <a:pPr marL="0" indent="0" algn="just">
              <a:lnSpc>
                <a:spcPct val="90000"/>
              </a:lnSpc>
              <a:buNone/>
            </a:pPr>
            <a:r>
              <a:rPr lang="uz-Cyrl-UZ" sz="2000" i="1" smtClean="0">
                <a:solidFill>
                  <a:schemeClr val="bg2">
                    <a:lumMod val="75000"/>
                  </a:schemeClr>
                </a:solidFill>
              </a:rPr>
              <a:t>   </a:t>
            </a:r>
            <a:r>
              <a:rPr lang="uz-Cyrl-UZ" sz="2000" b="1"/>
              <a:t>Резеда</a:t>
            </a:r>
            <a:r>
              <a:rPr lang="uz-Cyrl-UZ" sz="2000"/>
              <a:t>-кўп йиллик ўсимлик, манзарали боғдорчиликда бир йиллик ўсимлик сифатида ишлатилади. Резедалар оиласига мансуб. Шимолий Африка ва Жанубий Европадан келтирилган. Ўсимлик баландлиги 20-40 см. Тупи ихчам, тик турувчи ёки чирмашувчи. Барглари майда, узунчоқ. Гуллари майда, кўримсш, яшил-сариқ ёки қизгнш рангда, зич пирамида сифат попукларга йиғилган, кучли хушбўй ҳидга эга, резеда шу ҳиди учун экилади. Гуллари тупнинг юқори қисми'да жойлашган ва баландлигининг 1/2-1/3 қисмини ташкил қилади. Июн ўрталаридан совуқ тушгунча гуллайди. Сўлиган гуллари ўсимлик манзарасига сезилмас таъсир кўрсатади.</a:t>
            </a:r>
            <a:r>
              <a:rPr lang="uz-Cyrl-UZ" sz="2000" smtClean="0"/>
              <a:t>. </a:t>
            </a:r>
            <a:endParaRPr lang="ru-RU" sz="2000" smtClean="0"/>
          </a:p>
          <a:p>
            <a:pPr marL="0" indent="0" algn="just">
              <a:lnSpc>
                <a:spcPct val="90000"/>
              </a:lnSpc>
              <a:buNone/>
            </a:pP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sp>
        <p:nvSpPr>
          <p:cNvPr id="4" name="Прямоугольник 3"/>
          <p:cNvSpPr/>
          <p:nvPr/>
        </p:nvSpPr>
        <p:spPr>
          <a:xfrm>
            <a:off x="142876" y="548680"/>
            <a:ext cx="5072066" cy="369332"/>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uz-Cyrl-UZ" b="1">
                <a:solidFill>
                  <a:srgbClr val="0000FF"/>
                </a:solidFill>
              </a:rPr>
              <a:t>Резеда</a:t>
            </a:r>
            <a:endParaRPr lang="ru-RU" b="1" cap="all">
              <a:ln w="9000" cmpd="sng">
                <a:solidFill>
                  <a:schemeClr val="accent4">
                    <a:shade val="50000"/>
                    <a:satMod val="120000"/>
                  </a:schemeClr>
                </a:solidFill>
                <a:prstDash val="solid"/>
              </a:ln>
              <a:solidFill>
                <a:srgbClr val="0000FF"/>
              </a:solidFill>
              <a:effectLst>
                <a:reflection blurRad="12700" stA="28000" endPos="45000" dist="1000" dir="5400000" sy="-100000" algn="bl" rotWithShape="0"/>
              </a:effectLst>
            </a:endParaRPr>
          </a:p>
        </p:txBody>
      </p:sp>
      <p:pic>
        <p:nvPicPr>
          <p:cNvPr id="13314" name="Picture 2" descr="Картинки по запросу Резед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60648"/>
            <a:ext cx="3819822" cy="3238501"/>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Картинки по запросу Резеда"/>
          <p:cNvPicPr>
            <a:picLocks noChangeAspect="1" noChangeArrowheads="1"/>
          </p:cNvPicPr>
          <p:nvPr/>
        </p:nvPicPr>
        <p:blipFill rotWithShape="1">
          <a:blip r:embed="rId3">
            <a:extLst>
              <a:ext uri="{28A0092B-C50C-407E-A947-70E740481C1C}">
                <a14:useLocalDpi xmlns:a14="http://schemas.microsoft.com/office/drawing/2010/main" val="0"/>
              </a:ext>
            </a:extLst>
          </a:blip>
          <a:srcRect b="14604"/>
          <a:stretch/>
        </p:blipFill>
        <p:spPr bwMode="auto">
          <a:xfrm>
            <a:off x="5327972" y="3714743"/>
            <a:ext cx="3171973" cy="28712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uz-Cyrl-UZ" sz="3200" b="1" smtClean="0">
                <a:solidFill>
                  <a:srgbClr val="0000FF"/>
                </a:solidFill>
                <a:effectLst/>
              </a:rPr>
              <a:t>Сальвия</a:t>
            </a:r>
            <a:endParaRPr lang="ru-RU" sz="3200">
              <a:ln w="18415" cmpd="sng">
                <a:solidFill>
                  <a:srgbClr val="FFFFFF"/>
                </a:solidFill>
                <a:prstDash val="solid"/>
              </a:ln>
              <a:solidFill>
                <a:srgbClr val="0000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2428892"/>
          </a:xfrm>
        </p:spPr>
        <p:style>
          <a:lnRef idx="0">
            <a:schemeClr val="dk1"/>
          </a:lnRef>
          <a:fillRef idx="3">
            <a:schemeClr val="dk1"/>
          </a:fillRef>
          <a:effectRef idx="3">
            <a:schemeClr val="dk1"/>
          </a:effectRef>
          <a:fontRef idx="minor">
            <a:schemeClr val="lt1"/>
          </a:fontRef>
        </p:style>
        <p:txBody>
          <a:bodyPr>
            <a:normAutofit/>
          </a:bodyPr>
          <a:lstStyle/>
          <a:p>
            <a:pPr marL="185738" indent="371475" algn="just"/>
            <a:r>
              <a:rPr lang="uz-Cyrl-UZ" sz="2400" i="1" smtClean="0">
                <a:solidFill>
                  <a:schemeClr val="bg2">
                    <a:lumMod val="75000"/>
                  </a:schemeClr>
                </a:solidFill>
              </a:rPr>
              <a:t>   </a:t>
            </a:r>
            <a:r>
              <a:rPr lang="uz-Cyrl-UZ" sz="2000" b="1"/>
              <a:t>Сальвия,</a:t>
            </a:r>
            <a:r>
              <a:rPr lang="uz-Cyrl-UZ" sz="2000"/>
              <a:t> шалфей (маврак) биологик хусусиятига кўра кўп йиллик ўсимлик, аммо бир йиллик сифатида ҳам ишлатилади, ярим бута. Жанубий Америкадан келтирилган. Манзарали боғд^рчиликда ялтироқ шалфей, қизил шалфей, доривор шалфей, адир шалфейи, кумуш ранг шалфейлар кенг тарқалган. Энг кўпи я лтироқ шалфейдир.</a:t>
            </a:r>
            <a:endParaRPr lang="ru-RU" sz="2400" smtClean="0"/>
          </a:p>
        </p:txBody>
      </p:sp>
      <p:pic>
        <p:nvPicPr>
          <p:cNvPr id="14338" name="Picture 2" descr="Картинки по запросу Сальв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798168"/>
            <a:ext cx="3498054"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Сальв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737940"/>
            <a:ext cx="3231900" cy="24273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sz="3200"/>
              <a:t>Хушбўй тамаки </a:t>
            </a:r>
            <a:endParaRPr lang="ru-RU" sz="32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lnSpcReduction="10000"/>
          </a:bodyPr>
          <a:lstStyle/>
          <a:p>
            <a:pPr algn="just">
              <a:lnSpc>
                <a:spcPct val="90000"/>
              </a:lnSpc>
            </a:pPr>
            <a:r>
              <a:rPr lang="uz-Cyrl-UZ" sz="2800" b="1"/>
              <a:t>Хушбўй тамаки</a:t>
            </a:r>
            <a:r>
              <a:rPr lang="uz-Cyrl-UZ" sz="2800"/>
              <a:t> кўп йиллик ўсимлик, гулчиликда бир йиллик ўсимлик сифатида ишлатилади. Итузумдошлар оиласига мансуб. Жанубий Америкадан келтирилган. Бир неча тур тамаки экилади, лекин энг кўп тарқалгани хушбўй тамакидир. Ўсимликнинг баландлиги 70-80 см., тупи тарвақайлаган, бир неча бор гулловчи, пояли. Илдиз олди кенг чўзиқсимон барглар бир тўпламга йиғилган, поя барглари эса бирмунча майдароқ</a:t>
            </a:r>
            <a:r>
              <a:rPr lang="uz-Cyrl-UZ" sz="2800" smtClean="0"/>
              <a:t>. </a:t>
            </a:r>
            <a:endParaRPr lang="ru-RU" sz="2800" smtClean="0"/>
          </a:p>
        </p:txBody>
      </p:sp>
      <p:pic>
        <p:nvPicPr>
          <p:cNvPr id="15362" name="Picture 2" descr="Картинки по запросу душистий табак цвет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96" y="1052736"/>
            <a:ext cx="2905125" cy="290512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душистий табак цветок"/>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0479" y="4296241"/>
            <a:ext cx="2913242" cy="25617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sz="3200"/>
              <a:t>Эшшольция</a:t>
            </a: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3200" b="0" cap="none">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2000" b="1"/>
              <a:t>Эшшольция</a:t>
            </a:r>
            <a:r>
              <a:rPr lang="uz-Cyrl-UZ" sz="2000"/>
              <a:t> ёки калифорния кўкнориси кўкнорилар оиласига мансуб бир йиллик ўсимлик. Шимолий Америка (Қалифорния)дан келтирилган. Ўсимликнинг баландлиги 30-50 см. гача. Поялари кўк-яшил, 5 дан 8 см.гача диаметрли оддий ва серяпроқ гуллар тупнинг юқори қисмида жойлашган. Ранги оқ, сариқ, пушти, олов ранг ва қизилдир. Қуёшли ҳавода (соат 10 дан 16 гача) очилади. Июндан совуқ тушгунча гуллайди. Сўлиган гуллар ўсимлик манзарасини бироз бўлсада камайтиради</a:t>
            </a:r>
            <a:endParaRPr lang="ru-RU" sz="1900" smtClean="0">
              <a:solidFill>
                <a:srgbClr val="0000FF"/>
              </a:solidFill>
            </a:endParaRPr>
          </a:p>
        </p:txBody>
      </p:sp>
      <p:pic>
        <p:nvPicPr>
          <p:cNvPr id="16386" name="Picture 2" descr="Картинки по запросу Эшшоль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03" y="3723842"/>
            <a:ext cx="3852588" cy="27769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Эшшоль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596" y="857232"/>
            <a:ext cx="3750495" cy="2528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4357686" y="642918"/>
            <a:ext cx="3643306" cy="357190"/>
          </a:xfr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uz-Cyrl-UZ" sz="1800" b="1"/>
              <a:t>Альтернантера</a:t>
            </a:r>
            <a:endParaRPr lang="ru-RU" sz="1800" b="1"/>
          </a:p>
        </p:txBody>
      </p:sp>
      <p:sp>
        <p:nvSpPr>
          <p:cNvPr id="12291" name="Rectangle 3"/>
          <p:cNvSpPr>
            <a:spLocks noGrp="1" noChangeArrowheads="1"/>
          </p:cNvSpPr>
          <p:nvPr>
            <p:ph idx="1"/>
          </p:nvPr>
        </p:nvSpPr>
        <p:spPr>
          <a:xfrm>
            <a:off x="3786182" y="1071546"/>
            <a:ext cx="5286380" cy="5803900"/>
          </a:xfrm>
        </p:spPr>
        <p:style>
          <a:lnRef idx="0">
            <a:schemeClr val="accent6"/>
          </a:lnRef>
          <a:fillRef idx="3">
            <a:schemeClr val="accent6"/>
          </a:fillRef>
          <a:effectRef idx="3">
            <a:schemeClr val="accent6"/>
          </a:effectRef>
          <a:fontRef idx="minor">
            <a:schemeClr val="lt1"/>
          </a:fontRef>
        </p:style>
        <p:txBody>
          <a:bodyPr>
            <a:noAutofit/>
          </a:bodyPr>
          <a:lstStyle/>
          <a:p>
            <a:r>
              <a:rPr lang="uz-Cyrl-UZ" sz="2400" b="1">
                <a:solidFill>
                  <a:srgbClr val="0000FF"/>
                </a:solidFill>
              </a:rPr>
              <a:t>Альтернантера</a:t>
            </a:r>
            <a:r>
              <a:rPr lang="uz-Cyrl-UZ" sz="2400">
                <a:solidFill>
                  <a:srgbClr val="0000FF"/>
                </a:solidFill>
              </a:rPr>
              <a:t> амарантлар оиласига мансуб кўп йиллик ўсимлик. Жаиубий Америка (Бразилия)даи келтирилгаи. Альтсрнантера гиламли гулчиликда қўлла• нувчи асосий ўсимликлардан биридир, чунки унинг барглари ёрқин рангли, бир текис ўсади ва гулдоиларнинг тоза кўрннишини таъминлайди. Пастак, ихчам, баландлиги 8-12 см. гача бўлган ўсимлик. Барглари ништарсимон, ранги қизғиш-пушти ёки сарғиш-кўкдир, қуёшда уларнинг ранглари ёрқинлашади.</a:t>
            </a:r>
            <a:endParaRPr lang="ru-RU" sz="2400">
              <a:solidFill>
                <a:srgbClr val="0000FF"/>
              </a:solidFill>
            </a:endParaRPr>
          </a:p>
        </p:txBody>
      </p:sp>
      <p:pic>
        <p:nvPicPr>
          <p:cNvPr id="17410" name="Picture 2" descr="Картинки по запросу Альтернанте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3894702" cy="3290318"/>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Альтернанте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52" y="3478388"/>
            <a:ext cx="400220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2400" b="1">
                <a:effectLst/>
              </a:rPr>
              <a:t>Ахирантес</a:t>
            </a:r>
            <a:endPar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r>
              <a:rPr lang="uz-Cyrl-UZ" sz="2400" b="1">
                <a:solidFill>
                  <a:srgbClr val="0000FF"/>
                </a:solidFill>
              </a:rPr>
              <a:t>Ахирантес</a:t>
            </a:r>
            <a:r>
              <a:rPr lang="uz-Cyrl-UZ" sz="2400">
                <a:solidFill>
                  <a:srgbClr val="0000FF"/>
                </a:solidFill>
              </a:rPr>
              <a:t> биологик хусусиятига кўра кўп йиллик ўсимлик, манзарали боғдорчиликда гилам қилувчи ўсимлик сифатида ишлатилади. Амарантлар оиласига мансуб. Жанубий Америкадан келтирилган. Қуйидаги турлари энг кўп тарқалган, Вершафель ахирант е с и барглари қизғиш ран-гда ва Бимюллер ахирантеси пастак ўсимлик, барглари қизғиш жигарранг. Ўсимлик баландлиги 30-60 см. Барглари ясси узунчоқ, учлари бўлинган.</a:t>
            </a:r>
            <a:endParaRPr lang="ru-RU" sz="2800">
              <a:solidFill>
                <a:srgbClr val="0000FF"/>
              </a:solidFill>
            </a:endParaRPr>
          </a:p>
        </p:txBody>
      </p:sp>
      <p:pic>
        <p:nvPicPr>
          <p:cNvPr id="18434" name="Picture 2" descr="Картинки по запросу Ахиранте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81624"/>
            <a:ext cx="4353742" cy="3269939"/>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Ахиранте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484921"/>
            <a:ext cx="4025511" cy="31666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a:bodyPr>
          <a:lstStyle/>
          <a:p>
            <a:pPr algn="ctr">
              <a:defRPr/>
            </a:pPr>
            <a:r>
              <a:rPr lang="uz-Cyrl-UZ" sz="2000" b="1">
                <a:effectLst/>
              </a:rPr>
              <a:t>Гнафалиум</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Autofit/>
          </a:bodyPr>
          <a:lstStyle/>
          <a:p>
            <a:r>
              <a:rPr lang="uz-Cyrl-UZ" sz="2800" b="1"/>
              <a:t>Гнафалиум</a:t>
            </a:r>
            <a:r>
              <a:rPr lang="uz-Cyrl-UZ" sz="2800"/>
              <a:t>, сушеница қўқонгуллилар оиласига мансуб кўп йиллик ўсимлик. Жанубий Европадан келтирилган. Кўчатлар баландлиги 30-50 см. Барглари майда, узунчоқ, кумуш ранг. </a:t>
            </a:r>
            <a:endParaRPr lang="uz-Cyrl-UZ" sz="2800" smtClean="0"/>
          </a:p>
          <a:p>
            <a:r>
              <a:rPr lang="uz-Cyrl-UZ" sz="2800" smtClean="0"/>
              <a:t>Феврал </a:t>
            </a:r>
            <a:r>
              <a:rPr lang="uz-Cyrl-UZ" sz="2800"/>
              <a:t>ойи ўрталарида қаламчалар билан кўпайтирилади. Яхши илдиз отиши ва ўсиши тупроқнинг қизишига боғлиқ. Илдиз отгандан сўнг кўчат диаметри 7 см. бўлган тувакларга экилади. Очиқ ерга май ойи бошларида ўтқазилади. Ўсимликлар орасидаги масофа экиш даврида 6-8 см. бўлишига эътибор берилади</a:t>
            </a:r>
            <a:endParaRPr lang="ru-RU" sz="2800" smtClean="0">
              <a:latin typeface="Times New Roman" pitchFamily="18" charset="0"/>
              <a:cs typeface="Times New Roman" pitchFamily="18" charset="0"/>
            </a:endParaRPr>
          </a:p>
        </p:txBody>
      </p:sp>
      <p:pic>
        <p:nvPicPr>
          <p:cNvPr id="19458" name="Picture 2" descr="Картинки по запросу Гнафали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5253" y="198403"/>
            <a:ext cx="2627258" cy="2120281"/>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Гнафали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5253" y="2491388"/>
            <a:ext cx="2616112" cy="41779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uz-Cyrl-UZ" sz="2000">
                <a:solidFill>
                  <a:srgbClr val="0000FF"/>
                </a:solidFill>
                <a:effectLst/>
              </a:rPr>
              <a:t>Овсяница</a:t>
            </a:r>
            <a:endParaRPr lang="ru-RU" sz="2400" b="1" cap="all">
              <a:ln w="9000" cmpd="sng">
                <a:solidFill>
                  <a:schemeClr val="accent4">
                    <a:shade val="50000"/>
                    <a:satMod val="120000"/>
                  </a:schemeClr>
                </a:solidFill>
                <a:prstDash val="solid"/>
              </a:ln>
              <a:solidFill>
                <a:srgbClr val="0000FF"/>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Autofit/>
          </a:bodyPr>
          <a:lstStyle/>
          <a:p>
            <a:r>
              <a:rPr lang="uz-Cyrl-UZ" sz="2100"/>
              <a:t>Овсяница, фестука кўп йиллик ўсимлик, злаклар оиласига мансуб. Европа ва Осиёнинг мўътадил иссиқ зоналаридан келиб чиққан.</a:t>
            </a:r>
            <a:endParaRPr lang="ru-RU" sz="2100"/>
          </a:p>
          <a:p>
            <a:r>
              <a:rPr lang="uz-Cyrl-UZ" sz="2100"/>
              <a:t>Кўк овсяница ўсимлигининг (кўпроқ гиламли гул-' чиликда ишлатилади) баландлиги 10 см. га етади. Барглари ингичка, чўзинчоқ, кўк-кумуш рангда. Асосан тупини бўлиш йўли билан, баъзи ҳолларда уруғдан ҳам кўпайтирилади. Туплар совуқ тушгунча тайёрланади. ва диаметри 7 см. бўлган тувакларга экилади. Қишда туплар ёруғ ва қуруқ ҳамда шамоллатилиб туриладиган иссиқхоналарда сақланади</a:t>
            </a:r>
            <a:endParaRPr lang="ru-RU" sz="2100" smtClean="0"/>
          </a:p>
        </p:txBody>
      </p:sp>
      <p:pic>
        <p:nvPicPr>
          <p:cNvPr id="20482" name="Picture 2" descr="Картинки по запросу Овсяница цвет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645024"/>
            <a:ext cx="3504034" cy="2922942"/>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6592" y="3710466"/>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defRPr/>
            </a:pPr>
            <a:r>
              <a:rPr lang="uz-Cyrl-UZ" sz="3600" b="1">
                <a:effectLst/>
              </a:rPr>
              <a:t>Седум</a:t>
            </a:r>
            <a:r>
              <a:rPr lang="ru-RU" sz="3600" smtClean="0">
                <a:solidFill>
                  <a:schemeClr val="bg1"/>
                </a:solidFill>
              </a:rPr>
              <a:t>.</a:t>
            </a:r>
          </a:p>
        </p:txBody>
      </p:sp>
      <p:sp>
        <p:nvSpPr>
          <p:cNvPr id="26627" name="Rectangle 3"/>
          <p:cNvSpPr>
            <a:spLocks noGrp="1" noChangeArrowheads="1"/>
          </p:cNvSpPr>
          <p:nvPr>
            <p:ph type="body" idx="1"/>
          </p:nvPr>
        </p:nvSpPr>
        <p:spPr>
          <a:xfrm>
            <a:off x="179388" y="1241449"/>
            <a:ext cx="8713787" cy="2330427"/>
          </a:xfrm>
        </p:spPr>
        <p:style>
          <a:lnRef idx="1">
            <a:schemeClr val="accent4"/>
          </a:lnRef>
          <a:fillRef idx="3">
            <a:schemeClr val="accent4"/>
          </a:fillRef>
          <a:effectRef idx="2">
            <a:schemeClr val="accent4"/>
          </a:effectRef>
          <a:fontRef idx="minor">
            <a:schemeClr val="lt1"/>
          </a:fontRef>
        </p:style>
        <p:txBody>
          <a:bodyPr/>
          <a:lstStyle/>
          <a:p>
            <a:r>
              <a:rPr lang="uz-Cyrl-UZ" sz="1800" b="1"/>
              <a:t>Седум</a:t>
            </a:r>
            <a:r>
              <a:rPr lang="uz-Cyrl-UZ" sz="1800"/>
              <a:t>, очиток -кўп йиллик ўсимлик, этдорлар оиласига киради. Зангори седум очиқ ерда қишлайди, ола-була баргли седум очиқ ерда қишламайди. Булар гулчиликда кенг қўлланилади.</a:t>
            </a:r>
            <a:endParaRPr lang="ru-RU" sz="1800"/>
          </a:p>
          <a:p>
            <a:r>
              <a:rPr lang="uz-Cyrl-UZ" sz="1800"/>
              <a:t>Лидиум седуми жуда пастак, баландлиги 3-4 см, барглари яшил-кул рангда ёки хира-сариқ. Қаламчалар ва туп бўлиш йўли билан кўпайтирилади. Бир хил таг рангли расмлар ташкил қилиш учун ишлатилади.</a:t>
            </a:r>
            <a:endParaRPr lang="ru-RU" sz="1800"/>
          </a:p>
          <a:p>
            <a:endParaRPr lang="ru-RU" sz="1800"/>
          </a:p>
        </p:txBody>
      </p:sp>
      <p:pic>
        <p:nvPicPr>
          <p:cNvPr id="21506" name="Picture 2" descr="Картинки по запросу Седум"/>
          <p:cNvPicPr>
            <a:picLocks noChangeAspect="1" noChangeArrowheads="1"/>
          </p:cNvPicPr>
          <p:nvPr/>
        </p:nvPicPr>
        <p:blipFill rotWithShape="1">
          <a:blip r:embed="rId2">
            <a:extLst>
              <a:ext uri="{28A0092B-C50C-407E-A947-70E740481C1C}">
                <a14:useLocalDpi xmlns:a14="http://schemas.microsoft.com/office/drawing/2010/main" val="0"/>
              </a:ext>
            </a:extLst>
          </a:blip>
          <a:srcRect b="14718"/>
          <a:stretch/>
        </p:blipFill>
        <p:spPr bwMode="auto">
          <a:xfrm>
            <a:off x="539552" y="3787792"/>
            <a:ext cx="3333750" cy="2924944"/>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Картинки по запросу Сед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962176"/>
            <a:ext cx="3437334" cy="25761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83568" y="3473"/>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uz-Cyrl-UZ" sz="3200">
                <a:effectLst/>
              </a:rPr>
              <a:t>Эхеверия</a:t>
            </a:r>
            <a:endParaRPr lang="ru-RU" sz="3200" smtClean="0"/>
          </a:p>
        </p:txBody>
      </p:sp>
      <p:sp>
        <p:nvSpPr>
          <p:cNvPr id="28675" name="Rectangle 3"/>
          <p:cNvSpPr>
            <a:spLocks noGrp="1" noChangeArrowheads="1"/>
          </p:cNvSpPr>
          <p:nvPr>
            <p:ph type="body" idx="1"/>
          </p:nvPr>
        </p:nvSpPr>
        <p:spPr>
          <a:xfrm>
            <a:off x="214282" y="500042"/>
            <a:ext cx="8483631" cy="3144982"/>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uz-Cyrl-UZ" sz="2800"/>
              <a:t>Эхеверия биологик хусусиятига кўра кўп йиллик ўсимлик, этдорлар оиласига мансуб. Марказий ва Жанубий Америкадан келтирилган.</a:t>
            </a:r>
            <a:endParaRPr lang="ru-RU" sz="2800"/>
          </a:p>
          <a:p>
            <a:r>
              <a:rPr lang="uz-Cyrl-UZ" sz="2800"/>
              <a:t>Гулчиликда асосан қуйидаги турларй экилади: кўк эхеверия, агава сифат эхеверия, металл эхеверия</a:t>
            </a:r>
            <a:endParaRPr lang="ru-RU" sz="2800" b="1" smtClean="0">
              <a:solidFill>
                <a:srgbClr val="0000FF"/>
              </a:solidFill>
              <a:latin typeface="Times New Roman" pitchFamily="18" charset="0"/>
            </a:endParaRPr>
          </a:p>
        </p:txBody>
      </p:sp>
      <p:pic>
        <p:nvPicPr>
          <p:cNvPr id="22536" name="Picture 8" descr="Картинки по запросу Эхеверия"/>
          <p:cNvPicPr>
            <a:picLocks noChangeAspect="1" noChangeArrowheads="1"/>
          </p:cNvPicPr>
          <p:nvPr/>
        </p:nvPicPr>
        <p:blipFill rotWithShape="1">
          <a:blip r:embed="rId2">
            <a:extLst>
              <a:ext uri="{28A0092B-C50C-407E-A947-70E740481C1C}">
                <a14:useLocalDpi xmlns:a14="http://schemas.microsoft.com/office/drawing/2010/main" val="0"/>
              </a:ext>
            </a:extLst>
          </a:blip>
          <a:srcRect r="4878" b="4461"/>
          <a:stretch/>
        </p:blipFill>
        <p:spPr bwMode="auto">
          <a:xfrm>
            <a:off x="885433" y="3429000"/>
            <a:ext cx="6668631" cy="30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663825"/>
          </a:xfrm>
        </p:spPr>
        <p:txBody>
          <a:bodyPr>
            <a:noAutofit/>
          </a:bodyPr>
          <a:lstStyle/>
          <a:p>
            <a:r>
              <a:rPr lang="uz-Cyrl-UZ" sz="1600"/>
              <a:t>Чирмашувчи бир йилликлар жуда қимматли ўеимликларнинг кичик гуруҳидир, улар вертикал кўкаламзорлаштиришда, яъни деворларни, айвончаларни, устунларни, трельяжларни, перголларни безатишда ва майсазорларда устунлар, пирамидалар кўринишида экиш учун ишлатилади. Барча чирмашувчи бир йилликлар фақат юқори агротехникада чуқур юмшатилган тупроқда, катта миқдорда ўғитлар солинганда, узлуксиз суғоришда, кесиб туриш ва ҳоказоларда яхши ўсиб гуллайди. Кўчатлар учун таянч сифатида кўпинча симлар қўлланилади.</a:t>
            </a:r>
            <a:endParaRPr lang="ru-RU" sz="1600"/>
          </a:p>
          <a:p>
            <a:r>
              <a:rPr lang="uz-Cyrl-UZ" sz="1600"/>
              <a:t>Қуйидаги ўсимликлар кўпроқ экилади: ипомея,хушбўй нўхат, манзарали ловия, палакли настурция. Партонацисус (беш бармоқли узум</a:t>
            </a:r>
            <a:endParaRPr lang="ru-RU" sz="3200" spc="1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442913" y="188913"/>
            <a:ext cx="6865391" cy="503237"/>
          </a:xfrm>
        </p:spPr>
        <p:style>
          <a:lnRef idx="2">
            <a:schemeClr val="accent1"/>
          </a:lnRef>
          <a:fillRef idx="1">
            <a:schemeClr val="lt1"/>
          </a:fillRef>
          <a:effectRef idx="0">
            <a:schemeClr val="accent1"/>
          </a:effectRef>
          <a:fontRef idx="minor">
            <a:schemeClr val="dk1"/>
          </a:fontRef>
        </p:style>
        <p:txBody>
          <a:bodyPr>
            <a:noAutofit/>
          </a:bodyPr>
          <a:lstStyle/>
          <a:p>
            <a:pPr>
              <a:defRPr/>
            </a:pPr>
            <a:r>
              <a:rPr lang="uz-Cyrl-UZ" sz="2800">
                <a:effectLst/>
              </a:rPr>
              <a:t>Чирмашиб </a:t>
            </a:r>
            <a:r>
              <a:rPr lang="uz-Cyrl-UZ" sz="2800" smtClean="0">
                <a:effectLst/>
              </a:rPr>
              <a:t>ўсувчи ўсимликлар</a:t>
            </a:r>
            <a:endParaRPr lang="ru-RU" sz="2800" i="1" smtClean="0">
              <a:solidFill>
                <a:srgbClr val="0000FF"/>
              </a:solidFill>
            </a:endParaRPr>
          </a:p>
        </p:txBody>
      </p:sp>
      <p:pic>
        <p:nvPicPr>
          <p:cNvPr id="23554" name="Picture 2" descr="Картинки по запросу настур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365" y="3595860"/>
            <a:ext cx="3813725" cy="28582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3556" name="Picture 4" descr="Картинки по запросу Партеноциссу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611" y="3621348"/>
            <a:ext cx="3927709" cy="28072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142844" y="642918"/>
            <a:ext cx="8872510" cy="4071966"/>
          </a:xfrm>
        </p:spPr>
        <p:style>
          <a:lnRef idx="2">
            <a:schemeClr val="accent2"/>
          </a:lnRef>
          <a:fillRef idx="1">
            <a:schemeClr val="lt1"/>
          </a:fillRef>
          <a:effectRef idx="0">
            <a:schemeClr val="accent2"/>
          </a:effectRef>
          <a:fontRef idx="minor">
            <a:schemeClr val="dk1"/>
          </a:fontRef>
        </p:style>
        <p:txBody>
          <a:bodyPr/>
          <a:lstStyle/>
          <a:p>
            <a:pPr marL="0" indent="0" algn="just" eaLnBrk="1" hangingPunct="1">
              <a:buNone/>
            </a:pPr>
            <a:r>
              <a:rPr lang="uz-Cyrl-UZ" sz="2000" b="1">
                <a:solidFill>
                  <a:srgbClr val="0000FF"/>
                </a:solidFill>
              </a:rPr>
              <a:t>Вьюнок</a:t>
            </a:r>
            <a:r>
              <a:rPr lang="uz-Cyrl-UZ" sz="2000">
                <a:solidFill>
                  <a:srgbClr val="0000FF"/>
                </a:solidFill>
              </a:rPr>
              <a:t>, қирмизи ипомея бир йиллик ўсимлик, чирмовуқлар оиласига мансуб, Марказий ва Жанубий Америкадан келтирилган. Ипомея жуда тез ўсади ва қисқа муддатда кўчатлар баландлиги 3-4 м. га етади. Барглари оч-яшил рангда, кетма-кет жойлашган, тухумсимон учли. Гуллари воронка кўринишида, диаметри 4 дан 6 см. гача оқ, пушти, қизил-қирмизи, зангори, кўк, бинафша рангда, бир тусда ёки ола-чипор. Серяпроқ шакллари ҳам учрайди. Июн ойи охиридан октябр ойигача гуллайди. Сўлиган гуллар ўсимлик манзарасига таъсир кўрсатмайди</a:t>
            </a:r>
            <a:endParaRPr lang="ru-RU" sz="2800" b="1" smtClean="0">
              <a:solidFill>
                <a:srgbClr val="0000FF"/>
              </a:solidFill>
            </a:endParaRPr>
          </a:p>
        </p:txBody>
      </p:sp>
      <p:sp>
        <p:nvSpPr>
          <p:cNvPr id="5" name="Rectangle 2"/>
          <p:cNvSpPr txBox="1">
            <a:spLocks noChangeArrowheads="1"/>
          </p:cNvSpPr>
          <p:nvPr/>
        </p:nvSpPr>
        <p:spPr bwMode="auto">
          <a:xfrm>
            <a:off x="642910" y="71414"/>
            <a:ext cx="7072362" cy="500066"/>
          </a:xfrm>
          <a:prstGeom prst="rect">
            <a:avLst/>
          </a:prstGeom>
          <a:ln w="9525">
            <a:noFill/>
            <a:miter lim="800000"/>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b" anchorCtr="0" compatLnSpc="1">
            <a:prstTxWarp prst="textNoShape">
              <a:avLst/>
            </a:prstTxWarp>
          </a:bodyPr>
          <a:lstStyle/>
          <a:p>
            <a:pPr lvl="0" algn="ctr">
              <a:lnSpc>
                <a:spcPct val="90000"/>
              </a:lnSpc>
              <a:defRPr/>
            </a:pPr>
            <a:r>
              <a:rPr lang="uz-Cyrl-UZ" sz="3200"/>
              <a:t>Вьюнок, қирмизи ипомея</a:t>
            </a:r>
            <a:endParaRPr kumimoji="0" lang="ru-RU" sz="3200" b="0" i="0" u="none" strike="noStrike" kern="0" cap="none" spc="0" normalizeH="0" baseline="0" noProof="0" smtClean="0">
              <a:ln>
                <a:noFill/>
              </a:ln>
              <a:solidFill>
                <a:schemeClr val="lt1"/>
              </a:solidFill>
              <a:effectLst>
                <a:outerShdw blurRad="38100" dist="38100" dir="2700000" algn="tl">
                  <a:srgbClr val="C0C0C0"/>
                </a:outerShdw>
              </a:effectLst>
              <a:uLnTx/>
              <a:uFillTx/>
              <a:latin typeface="+mn-lt"/>
              <a:ea typeface="+mn-ea"/>
              <a:cs typeface="+mn-cs"/>
            </a:endParaRPr>
          </a:p>
        </p:txBody>
      </p:sp>
      <p:pic>
        <p:nvPicPr>
          <p:cNvPr id="24578" name="Picture 2" descr="Картинки по запросу Вью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288" y="3764355"/>
            <a:ext cx="3909803" cy="2930278"/>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Вью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7002" y="3813724"/>
            <a:ext cx="3960440" cy="28809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b="1">
                <a:solidFill>
                  <a:srgbClr val="0000FF"/>
                </a:solidFill>
                <a:effectLst/>
              </a:rPr>
              <a:t>Хушбўй нўхат</a:t>
            </a:r>
            <a:r>
              <a:rPr lang="uz-Cyrl-UZ">
                <a:solidFill>
                  <a:srgbClr val="0000FF"/>
                </a:solidFill>
                <a:effectLst/>
              </a:rPr>
              <a:t> </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lstStyle/>
          <a:p>
            <a:pPr algn="just" eaLnBrk="1" hangingPunct="1">
              <a:lnSpc>
                <a:spcPct val="80000"/>
              </a:lnSpc>
            </a:pPr>
            <a:r>
              <a:rPr lang="uz-Cyrl-UZ" sz="2800" b="1"/>
              <a:t>Хушбўй нўхат</a:t>
            </a:r>
            <a:r>
              <a:rPr lang="uz-Cyrl-UZ" sz="2800"/>
              <a:t> бир йиллик чирмашувчи ўсимлик, ловиялар оиласига киради. Урта Ер денгизи туманлари ва Шарқий Ҳиндистондан келтирилган. Хушбўй нўхатнинг қовурғасимон ингичка пояларининг узунлиги 0,33 м. га етади. Барглари яшил рангда, мураккабдир, баргчалари 2-3 жуфт бўлиб, кетма-кет жойлашган.</a:t>
            </a:r>
            <a:endParaRPr lang="ru-RU" sz="2400" b="1" smtClean="0">
              <a:solidFill>
                <a:srgbClr val="0000FF"/>
              </a:solidFill>
            </a:endParaRPr>
          </a:p>
        </p:txBody>
      </p:sp>
      <p:pic>
        <p:nvPicPr>
          <p:cNvPr id="25602" name="Picture 2" descr="Картинки по запросу дюшистый ну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933056"/>
            <a:ext cx="3328482" cy="2664296"/>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Картинки по запросу декоративный гороше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6718" y="956171"/>
            <a:ext cx="3389868" cy="26268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400">
                <a:effectLst/>
              </a:rPr>
              <a:t>Манзарали ловия, боғ ловияси</a:t>
            </a:r>
            <a:endParaRPr lang="ru-RU" sz="240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uz-Cyrl-UZ" sz="2800"/>
              <a:t>Манзарали ловия, боғ ловияси, турк ловияси ловиялар оиласига мансуб бир йиллик ўсимликдир. Ҳиндистон ва Жанубий Америкадан келтирилган. Гулчиликда қуйидаги навлари экилади: Капалак, Френч, </a:t>
            </a:r>
            <a:r>
              <a:rPr lang="uz-Cyrl-UZ" sz="2800" smtClean="0"/>
              <a:t>Мамонт</a:t>
            </a:r>
            <a:r>
              <a:rPr lang="uz-Cyrl-UZ" sz="2800"/>
              <a:t>, </a:t>
            </a:r>
            <a:r>
              <a:rPr lang="uz-Cyrl-UZ" sz="2800" smtClean="0"/>
              <a:t>Икки рангли </a:t>
            </a:r>
            <a:r>
              <a:rPr lang="uz-Cyrl-UZ" sz="2800"/>
              <a:t>ва бошқалар</a:t>
            </a:r>
            <a:endParaRPr lang="ru-RU" sz="2800"/>
          </a:p>
        </p:txBody>
      </p:sp>
      <p:pic>
        <p:nvPicPr>
          <p:cNvPr id="26626" name="Picture 2" descr="Картинки по запросу декоративный фасо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7" y="1101746"/>
            <a:ext cx="28670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Картинки по запросу декоративный фасол"/>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67" y="4639166"/>
            <a:ext cx="2867025" cy="2004544"/>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Картинки по запросу декоративный фасол"/>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2287" y="4941168"/>
            <a:ext cx="2580307" cy="17202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179512" y="714356"/>
            <a:ext cx="8856984" cy="3071834"/>
          </a:xfrm>
        </p:spPr>
        <p:txBody>
          <a:bodyPr>
            <a:noAutofit/>
          </a:bodyPr>
          <a:lstStyle/>
          <a:p>
            <a:pPr algn="just"/>
            <a:r>
              <a:rPr lang="uz-Cyrl-UZ" sz="2000"/>
              <a:t>Манзарали боғдорчиликда жуда кам ўсимликлар гуруҳини қуруқ гуллар ташкил қилади, уларни айрим ҳолларда ўлмасўтлар ёки иммортеллар дейилади. Тўғри тайёрланганда улар табиий рангини сақлайди ва бундан қишки </a:t>
            </a:r>
            <a:r>
              <a:rPr lang="uz-Cyrl-UZ" sz="2000" smtClean="0"/>
              <a:t>гулдасталар </a:t>
            </a:r>
            <a:r>
              <a:rPr lang="uz-Cyrl-UZ" sz="2000"/>
              <a:t>ташкил қилиш учун ишлатиш мумкин, айрим турлари клумбалар, рабаткалар ва гуруҳларга экилади. Уларнинг гуллаши авжига чиққаи даврда гулдасталар тайёрланади. Кесилган гуллар кичик даста-даста қилиб (10-15 тадан) боғланади ва гуЛлари пастга қилиб соя жойга осилади. Бир неча кундан сўнг улар қуриб, гулдасталар ва бошқа оранжировкалар тузиш учун тайёр ҳолга келади. Қуритилган ўсимликлар узоқ муддат сақланиши мумкин</a:t>
            </a:r>
            <a:endParaRPr lang="ru-RU" sz="2000"/>
          </a:p>
        </p:txBody>
      </p:sp>
      <p:sp>
        <p:nvSpPr>
          <p:cNvPr id="139266" name="Rectangle 2"/>
          <p:cNvSpPr>
            <a:spLocks noGrp="1" noChangeArrowheads="1"/>
          </p:cNvSpPr>
          <p:nvPr>
            <p:ph type="title"/>
          </p:nvPr>
        </p:nvSpPr>
        <p:spPr>
          <a:xfrm>
            <a:off x="323850" y="71439"/>
            <a:ext cx="8243888" cy="571480"/>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uz-Cyrl-UZ" sz="2400">
                <a:solidFill>
                  <a:srgbClr val="FFFF00"/>
                </a:solidFill>
                <a:effectLst/>
              </a:rPr>
              <a:t>Қуруқ гулдасталар ҳосил қилувчи ўсимликлар</a:t>
            </a:r>
            <a:endParaRPr lang="ru-RU" sz="2400" dirty="0" smtClean="0">
              <a:solidFill>
                <a:srgbClr val="FFFF00"/>
              </a:solidFill>
            </a:endParaRPr>
          </a:p>
        </p:txBody>
      </p:sp>
      <p:pic>
        <p:nvPicPr>
          <p:cNvPr id="27650" name="Picture 2" descr="Картинки по запросу сухия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407" y="4416875"/>
            <a:ext cx="3585170" cy="2413095"/>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descr="Картинки по запросу сухия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620" y="4025327"/>
            <a:ext cx="2890494" cy="2795465"/>
          </a:xfrm>
          <a:prstGeom prst="rect">
            <a:avLst/>
          </a:prstGeom>
          <a:noFill/>
          <a:extLst>
            <a:ext uri="{909E8E84-426E-40DD-AFC4-6F175D3DCCD1}">
              <a14:hiddenFill xmlns:a14="http://schemas.microsoft.com/office/drawing/2010/main">
                <a:solidFill>
                  <a:srgbClr val="FFFFFF"/>
                </a:solidFill>
              </a14:hiddenFill>
            </a:ext>
          </a:extLst>
        </p:spPr>
      </p:pic>
      <p:pic>
        <p:nvPicPr>
          <p:cNvPr id="27656" name="Picture 8"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4614742"/>
            <a:ext cx="2801888" cy="20173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9b1fea31f3c8de20777a69028fca94ed085f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_rels/them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_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2.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1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Balloons</Template>
  <TotalTime>760</TotalTime>
  <Words>2469</Words>
  <Application>Microsoft Office PowerPoint</Application>
  <PresentationFormat>Экран (4:3)</PresentationFormat>
  <Paragraphs>79</Paragraphs>
  <Slides>31</Slides>
  <Notes>2</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12</vt:i4>
      </vt:variant>
      <vt:variant>
        <vt:lpstr>Заголовки слайдов</vt:lpstr>
      </vt:variant>
      <vt:variant>
        <vt:i4>31</vt:i4>
      </vt:variant>
    </vt:vector>
  </HeadingPairs>
  <TitlesOfParts>
    <vt:vector size="59" baseType="lpstr">
      <vt:lpstr>Arial</vt:lpstr>
      <vt:lpstr>Calibri</vt:lpstr>
      <vt:lpstr>Cambria</vt:lpstr>
      <vt:lpstr>Century Schoolbook</vt:lpstr>
      <vt:lpstr>Constantia</vt:lpstr>
      <vt:lpstr>Franklin Gothic Book</vt:lpstr>
      <vt:lpstr>Franklin Gothic Medium</vt:lpstr>
      <vt:lpstr>Lucida Sans Unicode</vt:lpstr>
      <vt:lpstr>Perpetua</vt:lpstr>
      <vt:lpstr>Tahoma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1_Balloons</vt:lpstr>
      <vt:lpstr>Изящная</vt:lpstr>
      <vt:lpstr>1_Трек</vt:lpstr>
      <vt:lpstr>1_Океан</vt:lpstr>
      <vt:lpstr>1_Справедливость</vt:lpstr>
      <vt:lpstr>Эркер</vt:lpstr>
      <vt:lpstr>4- МАВЗУ: Бир йиллик гул ўсимликларининг таърифи</vt:lpstr>
      <vt:lpstr>Режа: </vt:lpstr>
      <vt:lpstr>Презентация PowerPoint</vt:lpstr>
      <vt:lpstr>Презентация PowerPoint</vt:lpstr>
      <vt:lpstr>Презентация PowerPoint</vt:lpstr>
      <vt:lpstr>Презентация PowerPoint</vt:lpstr>
      <vt:lpstr>Презентация PowerPoint</vt:lpstr>
      <vt:lpstr>Агератум</vt:lpstr>
      <vt:lpstr>Алиссум.</vt:lpstr>
      <vt:lpstr>Антирринум</vt:lpstr>
      <vt:lpstr>Қўқонгуллар</vt:lpstr>
      <vt:lpstr>Гулижавҳар</vt:lpstr>
      <vt:lpstr>Презентация PowerPoint</vt:lpstr>
      <vt:lpstr>Презентация PowerPoint</vt:lpstr>
      <vt:lpstr>Презентация PowerPoint</vt:lpstr>
      <vt:lpstr>Презентация PowerPoint</vt:lpstr>
      <vt:lpstr>Сальвия</vt:lpstr>
      <vt:lpstr>Хушбўй тамаки </vt:lpstr>
      <vt:lpstr>Эшшольция </vt:lpstr>
      <vt:lpstr>Альтернантера</vt:lpstr>
      <vt:lpstr>Ахирантес</vt:lpstr>
      <vt:lpstr>Гнафалиум</vt:lpstr>
      <vt:lpstr>Овсяница</vt:lpstr>
      <vt:lpstr>Седум.</vt:lpstr>
      <vt:lpstr>Эхеверия</vt:lpstr>
      <vt:lpstr>Чирмашиб ўсувчи ўсимликлар</vt:lpstr>
      <vt:lpstr>Презентация PowerPoint</vt:lpstr>
      <vt:lpstr>Хушбўй нўхат </vt:lpstr>
      <vt:lpstr>Манзарали ловия, боғ ловияси</vt:lpstr>
      <vt:lpstr>Қуруқ гулдасталар ҳосил қилувчи ўсимликлар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126</cp:revision>
  <cp:lastPrinted>1601-01-01T00:00:00Z</cp:lastPrinted>
  <dcterms:created xsi:type="dcterms:W3CDTF">2011-08-22T10:27:00Z</dcterms:created>
  <dcterms:modified xsi:type="dcterms:W3CDTF">2018-10-14T07:41:08Z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