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23" r:id="rId2"/>
    <p:sldMasterId id="2147483747" r:id="rId3"/>
    <p:sldMasterId id="2147483783" r:id="rId4"/>
    <p:sldMasterId id="2147483795" r:id="rId5"/>
    <p:sldMasterId id="2147483809" r:id="rId6"/>
    <p:sldMasterId id="2147483821" r:id="rId7"/>
    <p:sldMasterId id="2147483833" r:id="rId8"/>
    <p:sldMasterId id="2147483845" r:id="rId9"/>
  </p:sldMasterIdLst>
  <p:notesMasterIdLst>
    <p:notesMasterId r:id="rId38"/>
  </p:notesMasterIdLst>
  <p:sldIdLst>
    <p:sldId id="329" r:id="rId10"/>
    <p:sldId id="256" r:id="rId11"/>
    <p:sldId id="325" r:id="rId12"/>
    <p:sldId id="295" r:id="rId13"/>
    <p:sldId id="344" r:id="rId14"/>
    <p:sldId id="339" r:id="rId15"/>
    <p:sldId id="338" r:id="rId16"/>
    <p:sldId id="340" r:id="rId17"/>
    <p:sldId id="345" r:id="rId18"/>
    <p:sldId id="346" r:id="rId19"/>
    <p:sldId id="347" r:id="rId20"/>
    <p:sldId id="348" r:id="rId21"/>
    <p:sldId id="326" r:id="rId22"/>
    <p:sldId id="318" r:id="rId23"/>
    <p:sldId id="316" r:id="rId24"/>
    <p:sldId id="317" r:id="rId25"/>
    <p:sldId id="320" r:id="rId26"/>
    <p:sldId id="322" r:id="rId27"/>
    <p:sldId id="342" r:id="rId28"/>
    <p:sldId id="343" r:id="rId29"/>
    <p:sldId id="349" r:id="rId30"/>
    <p:sldId id="350" r:id="rId31"/>
    <p:sldId id="353" r:id="rId32"/>
    <p:sldId id="354" r:id="rId33"/>
    <p:sldId id="355" r:id="rId34"/>
    <p:sldId id="356" r:id="rId35"/>
    <p:sldId id="357" r:id="rId36"/>
    <p:sldId id="266" r:id="rId37"/>
  </p:sldIdLst>
  <p:sldSz cx="9144000" cy="6858000" type="screen4x3"/>
  <p:notesSz cx="6858000" cy="9144000"/>
  <p:custDataLst>
    <p:tags r:id="rId39"/>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33FF"/>
    <a:srgbClr val="0066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3D505A-D13E-4A17-8EA7-DA4F6CF0C13A}" type="doc">
      <dgm:prSet loTypeId="urn:microsoft.com/office/officeart/2005/8/layout/target3" loCatId="list" qsTypeId="urn:microsoft.com/office/officeart/2005/8/quickstyle/simple1" qsCatId="simple" csTypeId="urn:microsoft.com/office/officeart/2005/8/colors/colorful3" csCatId="colorful" phldr="1"/>
      <dgm:spPr/>
      <dgm:t>
        <a:bodyPr/>
        <a:lstStyle/>
        <a:p>
          <a:endParaRPr lang="ru-RU"/>
        </a:p>
      </dgm:t>
    </dgm:pt>
    <dgm:pt modelId="{E9809012-E0FD-4D5B-A942-7004D9D2B792}">
      <dgm:prSet phldrT="[Текст]" custT="1"/>
      <dgm:spPr/>
      <dgm:t>
        <a:bodyPr/>
        <a:lstStyle/>
        <a:p>
          <a:r>
            <a:rPr lang="ru-RU" sz="4000" i="1" smtClean="0"/>
            <a:t>Биринчи группа</a:t>
          </a:r>
          <a:r>
            <a:rPr lang="ru-RU" sz="4000" smtClean="0"/>
            <a:t> </a:t>
          </a:r>
          <a:endParaRPr lang="ru-RU" sz="4000"/>
        </a:p>
      </dgm:t>
    </dgm:pt>
    <dgm:pt modelId="{82D20CEC-BDA6-46AA-AD0C-83BCB969FE84}" type="parTrans" cxnId="{AA678F60-A1DE-4771-B2C8-AD72420B509D}">
      <dgm:prSet/>
      <dgm:spPr/>
      <dgm:t>
        <a:bodyPr/>
        <a:lstStyle/>
        <a:p>
          <a:endParaRPr lang="ru-RU" sz="2000"/>
        </a:p>
      </dgm:t>
    </dgm:pt>
    <dgm:pt modelId="{5F62EFDA-F45E-4C4A-9AEF-2CDD863A6359}" type="sibTrans" cxnId="{AA678F60-A1DE-4771-B2C8-AD72420B509D}">
      <dgm:prSet/>
      <dgm:spPr/>
      <dgm:t>
        <a:bodyPr/>
        <a:lstStyle/>
        <a:p>
          <a:endParaRPr lang="ru-RU" sz="2000"/>
        </a:p>
      </dgm:t>
    </dgm:pt>
    <dgm:pt modelId="{CD6E6A69-7848-42CD-8789-26FC91B1E7AC}">
      <dgm:prSet phldrT="[Текст]" custT="1"/>
      <dgm:spPr/>
      <dgm:t>
        <a:bodyPr/>
        <a:lstStyle/>
        <a:p>
          <a:r>
            <a:rPr lang="ru-RU" sz="1800" smtClean="0"/>
            <a:t>манзарали ўсимликлар </a:t>
          </a:r>
          <a:endParaRPr lang="ru-RU" sz="1800"/>
        </a:p>
      </dgm:t>
    </dgm:pt>
    <dgm:pt modelId="{812F8CA6-3DCC-43AD-B44B-3CCD199FCEDE}" type="parTrans" cxnId="{823131CD-4D88-494B-9943-EE5E1DB8DAB3}">
      <dgm:prSet/>
      <dgm:spPr/>
      <dgm:t>
        <a:bodyPr/>
        <a:lstStyle/>
        <a:p>
          <a:endParaRPr lang="ru-RU" sz="2000"/>
        </a:p>
      </dgm:t>
    </dgm:pt>
    <dgm:pt modelId="{B6D0FB85-0A3A-4CC4-BDD3-F19A67351B34}" type="sibTrans" cxnId="{823131CD-4D88-494B-9943-EE5E1DB8DAB3}">
      <dgm:prSet/>
      <dgm:spPr/>
      <dgm:t>
        <a:bodyPr/>
        <a:lstStyle/>
        <a:p>
          <a:endParaRPr lang="ru-RU" sz="2000"/>
        </a:p>
      </dgm:t>
    </dgm:pt>
    <dgm:pt modelId="{96DD8935-98B8-4F88-93C2-C48971AA6146}">
      <dgm:prSet phldrT="[Текст]" custT="1"/>
      <dgm:spPr/>
      <dgm:t>
        <a:bodyPr/>
        <a:lstStyle/>
        <a:p>
          <a:r>
            <a:rPr lang="ru-RU" sz="4000" i="1" smtClean="0"/>
            <a:t>Иккинчи группага</a:t>
          </a:r>
          <a:r>
            <a:rPr lang="ru-RU" sz="4000" smtClean="0"/>
            <a:t> </a:t>
          </a:r>
          <a:endParaRPr lang="ru-RU" sz="4000"/>
        </a:p>
      </dgm:t>
    </dgm:pt>
    <dgm:pt modelId="{8051D7F4-25AB-4F66-BF23-A5B1E6CD9E7E}" type="parTrans" cxnId="{ED6F131C-813F-45B1-B91C-F5E909A88306}">
      <dgm:prSet/>
      <dgm:spPr/>
      <dgm:t>
        <a:bodyPr/>
        <a:lstStyle/>
        <a:p>
          <a:endParaRPr lang="ru-RU" sz="2000"/>
        </a:p>
      </dgm:t>
    </dgm:pt>
    <dgm:pt modelId="{2E472289-729D-4A33-A324-DC2E646E06DE}" type="sibTrans" cxnId="{ED6F131C-813F-45B1-B91C-F5E909A88306}">
      <dgm:prSet/>
      <dgm:spPr/>
      <dgm:t>
        <a:bodyPr/>
        <a:lstStyle/>
        <a:p>
          <a:endParaRPr lang="ru-RU" sz="2000"/>
        </a:p>
      </dgm:t>
    </dgm:pt>
    <dgm:pt modelId="{A2FFDA2B-9EEB-4EEA-BF14-8FFFFB943A88}">
      <dgm:prSet phldrT="[Текст]" custT="1"/>
      <dgm:spPr/>
      <dgm:t>
        <a:bodyPr/>
        <a:lstStyle/>
        <a:p>
          <a:r>
            <a:rPr lang="ru-RU" sz="1800" smtClean="0"/>
            <a:t>маданий атиргуллар</a:t>
          </a:r>
          <a:endParaRPr lang="ru-RU" sz="1800"/>
        </a:p>
      </dgm:t>
    </dgm:pt>
    <dgm:pt modelId="{4708F178-3F17-4606-BEAC-F5F628EABF3D}" type="parTrans" cxnId="{82B0C3E6-ECCD-494A-8868-36DB48D61AF4}">
      <dgm:prSet/>
      <dgm:spPr/>
      <dgm:t>
        <a:bodyPr/>
        <a:lstStyle/>
        <a:p>
          <a:endParaRPr lang="ru-RU" sz="2000"/>
        </a:p>
      </dgm:t>
    </dgm:pt>
    <dgm:pt modelId="{EF9F738B-7D54-49DB-A853-780355129117}" type="sibTrans" cxnId="{82B0C3E6-ECCD-494A-8868-36DB48D61AF4}">
      <dgm:prSet/>
      <dgm:spPr/>
      <dgm:t>
        <a:bodyPr/>
        <a:lstStyle/>
        <a:p>
          <a:endParaRPr lang="ru-RU" sz="2000"/>
        </a:p>
      </dgm:t>
    </dgm:pt>
    <dgm:pt modelId="{ABDB6292-2C3A-4699-B1DC-33FFA56F71A0}">
      <dgm:prSet phldrT="[Текст]" custT="1"/>
      <dgm:spPr/>
      <dgm:t>
        <a:bodyPr/>
        <a:lstStyle/>
        <a:p>
          <a:r>
            <a:rPr lang="ru-RU" sz="4000" i="1" smtClean="0"/>
            <a:t>Учинчи группа</a:t>
          </a:r>
          <a:r>
            <a:rPr lang="ru-RU" sz="4000" smtClean="0"/>
            <a:t> </a:t>
          </a:r>
          <a:endParaRPr lang="ru-RU" sz="4000"/>
        </a:p>
      </dgm:t>
    </dgm:pt>
    <dgm:pt modelId="{D0D2D2FA-A877-4377-B8AC-7AF84BB17075}" type="parTrans" cxnId="{EC9C9959-BE2A-4A22-9DE2-D8B4A12EF35C}">
      <dgm:prSet/>
      <dgm:spPr/>
      <dgm:t>
        <a:bodyPr/>
        <a:lstStyle/>
        <a:p>
          <a:endParaRPr lang="ru-RU" sz="2000"/>
        </a:p>
      </dgm:t>
    </dgm:pt>
    <dgm:pt modelId="{095A37FD-907E-4280-8999-A38970C06AC5}" type="sibTrans" cxnId="{EC9C9959-BE2A-4A22-9DE2-D8B4A12EF35C}">
      <dgm:prSet/>
      <dgm:spPr/>
      <dgm:t>
        <a:bodyPr/>
        <a:lstStyle/>
        <a:p>
          <a:endParaRPr lang="ru-RU" sz="2000"/>
        </a:p>
      </dgm:t>
    </dgm:pt>
    <dgm:pt modelId="{9726BCC1-26EE-44C3-BB11-56C7E459C8DB}">
      <dgm:prSet phldrT="[Текст]" custT="1"/>
      <dgm:spPr/>
      <dgm:t>
        <a:bodyPr/>
        <a:lstStyle/>
        <a:p>
          <a:r>
            <a:rPr lang="ru-RU" sz="1800" smtClean="0"/>
            <a:t>чирмовиққа ўхшаб ўсадиган узун новдали атиргуллар</a:t>
          </a:r>
          <a:endParaRPr lang="ru-RU" sz="1800"/>
        </a:p>
      </dgm:t>
    </dgm:pt>
    <dgm:pt modelId="{B0126392-3951-4E49-BAE1-4DE2A33D9444}" type="parTrans" cxnId="{14E0A018-4E9B-4C35-893D-2640C4585794}">
      <dgm:prSet/>
      <dgm:spPr/>
      <dgm:t>
        <a:bodyPr/>
        <a:lstStyle/>
        <a:p>
          <a:endParaRPr lang="ru-RU" sz="2000"/>
        </a:p>
      </dgm:t>
    </dgm:pt>
    <dgm:pt modelId="{6EFD7EFD-EAF7-42E5-9086-5EDF7120FDDC}" type="sibTrans" cxnId="{14E0A018-4E9B-4C35-893D-2640C4585794}">
      <dgm:prSet/>
      <dgm:spPr/>
      <dgm:t>
        <a:bodyPr/>
        <a:lstStyle/>
        <a:p>
          <a:endParaRPr lang="ru-RU" sz="2000"/>
        </a:p>
      </dgm:t>
    </dgm:pt>
    <dgm:pt modelId="{D40741CB-584A-4235-B0E9-2A98B9D0C60A}" type="pres">
      <dgm:prSet presAssocID="{873D505A-D13E-4A17-8EA7-DA4F6CF0C13A}" presName="Name0" presStyleCnt="0">
        <dgm:presLayoutVars>
          <dgm:chMax val="7"/>
          <dgm:dir/>
          <dgm:animLvl val="lvl"/>
          <dgm:resizeHandles val="exact"/>
        </dgm:presLayoutVars>
      </dgm:prSet>
      <dgm:spPr/>
    </dgm:pt>
    <dgm:pt modelId="{9AE7842E-F070-4303-BAAD-AB20EEDB55EE}" type="pres">
      <dgm:prSet presAssocID="{E9809012-E0FD-4D5B-A942-7004D9D2B792}" presName="circle1" presStyleLbl="node1" presStyleIdx="0" presStyleCnt="3"/>
      <dgm:spPr/>
    </dgm:pt>
    <dgm:pt modelId="{126991E2-93D3-40CC-B6E6-303A4E8EAB91}" type="pres">
      <dgm:prSet presAssocID="{E9809012-E0FD-4D5B-A942-7004D9D2B792}" presName="space" presStyleCnt="0"/>
      <dgm:spPr/>
    </dgm:pt>
    <dgm:pt modelId="{7FEEF35F-9CF7-49ED-8112-A157AE838FCB}" type="pres">
      <dgm:prSet presAssocID="{E9809012-E0FD-4D5B-A942-7004D9D2B792}" presName="rect1" presStyleLbl="alignAcc1" presStyleIdx="0" presStyleCnt="3"/>
      <dgm:spPr/>
      <dgm:t>
        <a:bodyPr/>
        <a:lstStyle/>
        <a:p>
          <a:endParaRPr lang="ru-RU"/>
        </a:p>
      </dgm:t>
    </dgm:pt>
    <dgm:pt modelId="{9529B244-DF95-4839-B161-444AC986C598}" type="pres">
      <dgm:prSet presAssocID="{96DD8935-98B8-4F88-93C2-C48971AA6146}" presName="vertSpace2" presStyleLbl="node1" presStyleIdx="0" presStyleCnt="3"/>
      <dgm:spPr/>
    </dgm:pt>
    <dgm:pt modelId="{7DB33778-1794-4E9E-A634-77520A2E3669}" type="pres">
      <dgm:prSet presAssocID="{96DD8935-98B8-4F88-93C2-C48971AA6146}" presName="circle2" presStyleLbl="node1" presStyleIdx="1" presStyleCnt="3"/>
      <dgm:spPr/>
    </dgm:pt>
    <dgm:pt modelId="{7A36DEC1-CA6D-4B29-A1F2-51A5222025C9}" type="pres">
      <dgm:prSet presAssocID="{96DD8935-98B8-4F88-93C2-C48971AA6146}" presName="rect2" presStyleLbl="alignAcc1" presStyleIdx="1" presStyleCnt="3"/>
      <dgm:spPr/>
      <dgm:t>
        <a:bodyPr/>
        <a:lstStyle/>
        <a:p>
          <a:endParaRPr lang="ru-RU"/>
        </a:p>
      </dgm:t>
    </dgm:pt>
    <dgm:pt modelId="{987DBE73-574F-418E-8B93-C386782B6EAC}" type="pres">
      <dgm:prSet presAssocID="{ABDB6292-2C3A-4699-B1DC-33FFA56F71A0}" presName="vertSpace3" presStyleLbl="node1" presStyleIdx="1" presStyleCnt="3"/>
      <dgm:spPr/>
    </dgm:pt>
    <dgm:pt modelId="{CB681FE7-82FB-4B43-9B1B-F4009F6DCF9C}" type="pres">
      <dgm:prSet presAssocID="{ABDB6292-2C3A-4699-B1DC-33FFA56F71A0}" presName="circle3" presStyleLbl="node1" presStyleIdx="2" presStyleCnt="3"/>
      <dgm:spPr/>
    </dgm:pt>
    <dgm:pt modelId="{5BA3A8DD-C1AC-4F40-9971-2DD91133F26B}" type="pres">
      <dgm:prSet presAssocID="{ABDB6292-2C3A-4699-B1DC-33FFA56F71A0}" presName="rect3" presStyleLbl="alignAcc1" presStyleIdx="2" presStyleCnt="3"/>
      <dgm:spPr/>
      <dgm:t>
        <a:bodyPr/>
        <a:lstStyle/>
        <a:p>
          <a:endParaRPr lang="ru-RU"/>
        </a:p>
      </dgm:t>
    </dgm:pt>
    <dgm:pt modelId="{2FC39B4A-7D39-433B-9007-D839DC52F04F}" type="pres">
      <dgm:prSet presAssocID="{E9809012-E0FD-4D5B-A942-7004D9D2B792}" presName="rect1ParTx" presStyleLbl="alignAcc1" presStyleIdx="2" presStyleCnt="3">
        <dgm:presLayoutVars>
          <dgm:chMax val="1"/>
          <dgm:bulletEnabled val="1"/>
        </dgm:presLayoutVars>
      </dgm:prSet>
      <dgm:spPr/>
      <dgm:t>
        <a:bodyPr/>
        <a:lstStyle/>
        <a:p>
          <a:endParaRPr lang="ru-RU"/>
        </a:p>
      </dgm:t>
    </dgm:pt>
    <dgm:pt modelId="{D46D01D5-465D-456E-AC8D-48820B3F12B7}" type="pres">
      <dgm:prSet presAssocID="{E9809012-E0FD-4D5B-A942-7004D9D2B792}" presName="rect1ChTx" presStyleLbl="alignAcc1" presStyleIdx="2" presStyleCnt="3">
        <dgm:presLayoutVars>
          <dgm:bulletEnabled val="1"/>
        </dgm:presLayoutVars>
      </dgm:prSet>
      <dgm:spPr/>
      <dgm:t>
        <a:bodyPr/>
        <a:lstStyle/>
        <a:p>
          <a:endParaRPr lang="ru-RU"/>
        </a:p>
      </dgm:t>
    </dgm:pt>
    <dgm:pt modelId="{03894DA5-8272-424A-BBC4-AA81E17A8CE4}" type="pres">
      <dgm:prSet presAssocID="{96DD8935-98B8-4F88-93C2-C48971AA6146}" presName="rect2ParTx" presStyleLbl="alignAcc1" presStyleIdx="2" presStyleCnt="3">
        <dgm:presLayoutVars>
          <dgm:chMax val="1"/>
          <dgm:bulletEnabled val="1"/>
        </dgm:presLayoutVars>
      </dgm:prSet>
      <dgm:spPr/>
      <dgm:t>
        <a:bodyPr/>
        <a:lstStyle/>
        <a:p>
          <a:endParaRPr lang="ru-RU"/>
        </a:p>
      </dgm:t>
    </dgm:pt>
    <dgm:pt modelId="{82D89DA4-0509-4157-BBBD-F49B8235AF03}" type="pres">
      <dgm:prSet presAssocID="{96DD8935-98B8-4F88-93C2-C48971AA6146}" presName="rect2ChTx" presStyleLbl="alignAcc1" presStyleIdx="2" presStyleCnt="3">
        <dgm:presLayoutVars>
          <dgm:bulletEnabled val="1"/>
        </dgm:presLayoutVars>
      </dgm:prSet>
      <dgm:spPr/>
      <dgm:t>
        <a:bodyPr/>
        <a:lstStyle/>
        <a:p>
          <a:endParaRPr lang="ru-RU"/>
        </a:p>
      </dgm:t>
    </dgm:pt>
    <dgm:pt modelId="{82B53C79-9018-44DB-A19A-8EE89D8EB631}" type="pres">
      <dgm:prSet presAssocID="{ABDB6292-2C3A-4699-B1DC-33FFA56F71A0}" presName="rect3ParTx" presStyleLbl="alignAcc1" presStyleIdx="2" presStyleCnt="3">
        <dgm:presLayoutVars>
          <dgm:chMax val="1"/>
          <dgm:bulletEnabled val="1"/>
        </dgm:presLayoutVars>
      </dgm:prSet>
      <dgm:spPr/>
      <dgm:t>
        <a:bodyPr/>
        <a:lstStyle/>
        <a:p>
          <a:endParaRPr lang="ru-RU"/>
        </a:p>
      </dgm:t>
    </dgm:pt>
    <dgm:pt modelId="{8E286F6D-1342-4808-AB90-E3C101A10B52}" type="pres">
      <dgm:prSet presAssocID="{ABDB6292-2C3A-4699-B1DC-33FFA56F71A0}" presName="rect3ChTx" presStyleLbl="alignAcc1" presStyleIdx="2" presStyleCnt="3">
        <dgm:presLayoutVars>
          <dgm:bulletEnabled val="1"/>
        </dgm:presLayoutVars>
      </dgm:prSet>
      <dgm:spPr/>
      <dgm:t>
        <a:bodyPr/>
        <a:lstStyle/>
        <a:p>
          <a:endParaRPr lang="ru-RU"/>
        </a:p>
      </dgm:t>
    </dgm:pt>
  </dgm:ptLst>
  <dgm:cxnLst>
    <dgm:cxn modelId="{ED6F131C-813F-45B1-B91C-F5E909A88306}" srcId="{873D505A-D13E-4A17-8EA7-DA4F6CF0C13A}" destId="{96DD8935-98B8-4F88-93C2-C48971AA6146}" srcOrd="1" destOrd="0" parTransId="{8051D7F4-25AB-4F66-BF23-A5B1E6CD9E7E}" sibTransId="{2E472289-729D-4A33-A324-DC2E646E06DE}"/>
    <dgm:cxn modelId="{02B9F4EF-C3E0-4F1C-AC52-1863866EBC6B}" type="presOf" srcId="{96DD8935-98B8-4F88-93C2-C48971AA6146}" destId="{7A36DEC1-CA6D-4B29-A1F2-51A5222025C9}" srcOrd="0" destOrd="0" presId="urn:microsoft.com/office/officeart/2005/8/layout/target3"/>
    <dgm:cxn modelId="{08D39F90-DF2D-423E-B269-93061A8596ED}" type="presOf" srcId="{E9809012-E0FD-4D5B-A942-7004D9D2B792}" destId="{7FEEF35F-9CF7-49ED-8112-A157AE838FCB}" srcOrd="0" destOrd="0" presId="urn:microsoft.com/office/officeart/2005/8/layout/target3"/>
    <dgm:cxn modelId="{14E0A018-4E9B-4C35-893D-2640C4585794}" srcId="{ABDB6292-2C3A-4699-B1DC-33FFA56F71A0}" destId="{9726BCC1-26EE-44C3-BB11-56C7E459C8DB}" srcOrd="0" destOrd="0" parTransId="{B0126392-3951-4E49-BAE1-4DE2A33D9444}" sibTransId="{6EFD7EFD-EAF7-42E5-9086-5EDF7120FDDC}"/>
    <dgm:cxn modelId="{AC7B310A-CA46-44CA-896D-90AD8C0845E9}" type="presOf" srcId="{A2FFDA2B-9EEB-4EEA-BF14-8FFFFB943A88}" destId="{82D89DA4-0509-4157-BBBD-F49B8235AF03}" srcOrd="0" destOrd="0" presId="urn:microsoft.com/office/officeart/2005/8/layout/target3"/>
    <dgm:cxn modelId="{6799CB23-F2EF-42EB-ADF2-977368934F98}" type="presOf" srcId="{ABDB6292-2C3A-4699-B1DC-33FFA56F71A0}" destId="{82B53C79-9018-44DB-A19A-8EE89D8EB631}" srcOrd="1" destOrd="0" presId="urn:microsoft.com/office/officeart/2005/8/layout/target3"/>
    <dgm:cxn modelId="{82B0C3E6-ECCD-494A-8868-36DB48D61AF4}" srcId="{96DD8935-98B8-4F88-93C2-C48971AA6146}" destId="{A2FFDA2B-9EEB-4EEA-BF14-8FFFFB943A88}" srcOrd="0" destOrd="0" parTransId="{4708F178-3F17-4606-BEAC-F5F628EABF3D}" sibTransId="{EF9F738B-7D54-49DB-A853-780355129117}"/>
    <dgm:cxn modelId="{8D9B8A1E-E474-41FF-AD39-1FBD3E413AFA}" type="presOf" srcId="{9726BCC1-26EE-44C3-BB11-56C7E459C8DB}" destId="{8E286F6D-1342-4808-AB90-E3C101A10B52}" srcOrd="0" destOrd="0" presId="urn:microsoft.com/office/officeart/2005/8/layout/target3"/>
    <dgm:cxn modelId="{AA678F60-A1DE-4771-B2C8-AD72420B509D}" srcId="{873D505A-D13E-4A17-8EA7-DA4F6CF0C13A}" destId="{E9809012-E0FD-4D5B-A942-7004D9D2B792}" srcOrd="0" destOrd="0" parTransId="{82D20CEC-BDA6-46AA-AD0C-83BCB969FE84}" sibTransId="{5F62EFDA-F45E-4C4A-9AEF-2CDD863A6359}"/>
    <dgm:cxn modelId="{07018074-FC39-463F-967D-9FEEFCB4C1D7}" type="presOf" srcId="{ABDB6292-2C3A-4699-B1DC-33FFA56F71A0}" destId="{5BA3A8DD-C1AC-4F40-9971-2DD91133F26B}" srcOrd="0" destOrd="0" presId="urn:microsoft.com/office/officeart/2005/8/layout/target3"/>
    <dgm:cxn modelId="{2C76B991-5259-4D88-8B8A-3EBCE85036EE}" type="presOf" srcId="{96DD8935-98B8-4F88-93C2-C48971AA6146}" destId="{03894DA5-8272-424A-BBC4-AA81E17A8CE4}" srcOrd="1" destOrd="0" presId="urn:microsoft.com/office/officeart/2005/8/layout/target3"/>
    <dgm:cxn modelId="{EC9C9959-BE2A-4A22-9DE2-D8B4A12EF35C}" srcId="{873D505A-D13E-4A17-8EA7-DA4F6CF0C13A}" destId="{ABDB6292-2C3A-4699-B1DC-33FFA56F71A0}" srcOrd="2" destOrd="0" parTransId="{D0D2D2FA-A877-4377-B8AC-7AF84BB17075}" sibTransId="{095A37FD-907E-4280-8999-A38970C06AC5}"/>
    <dgm:cxn modelId="{36EC71AC-C993-45F0-8652-C7767A4A4BD8}" type="presOf" srcId="{E9809012-E0FD-4D5B-A942-7004D9D2B792}" destId="{2FC39B4A-7D39-433B-9007-D839DC52F04F}" srcOrd="1" destOrd="0" presId="urn:microsoft.com/office/officeart/2005/8/layout/target3"/>
    <dgm:cxn modelId="{80DDEB26-9365-4F3F-8A6F-F66D0E7D9F7B}" type="presOf" srcId="{CD6E6A69-7848-42CD-8789-26FC91B1E7AC}" destId="{D46D01D5-465D-456E-AC8D-48820B3F12B7}" srcOrd="0" destOrd="0" presId="urn:microsoft.com/office/officeart/2005/8/layout/target3"/>
    <dgm:cxn modelId="{1A3AB9CD-1FFE-4537-B5BA-0846C9C54977}" type="presOf" srcId="{873D505A-D13E-4A17-8EA7-DA4F6CF0C13A}" destId="{D40741CB-584A-4235-B0E9-2A98B9D0C60A}" srcOrd="0" destOrd="0" presId="urn:microsoft.com/office/officeart/2005/8/layout/target3"/>
    <dgm:cxn modelId="{823131CD-4D88-494B-9943-EE5E1DB8DAB3}" srcId="{E9809012-E0FD-4D5B-A942-7004D9D2B792}" destId="{CD6E6A69-7848-42CD-8789-26FC91B1E7AC}" srcOrd="0" destOrd="0" parTransId="{812F8CA6-3DCC-43AD-B44B-3CCD199FCEDE}" sibTransId="{B6D0FB85-0A3A-4CC4-BDD3-F19A67351B34}"/>
    <dgm:cxn modelId="{39645ED1-DF52-4A58-95A4-D52273937C4F}" type="presParOf" srcId="{D40741CB-584A-4235-B0E9-2A98B9D0C60A}" destId="{9AE7842E-F070-4303-BAAD-AB20EEDB55EE}" srcOrd="0" destOrd="0" presId="urn:microsoft.com/office/officeart/2005/8/layout/target3"/>
    <dgm:cxn modelId="{100E2243-329A-42E2-9D2B-AE11E5A3C288}" type="presParOf" srcId="{D40741CB-584A-4235-B0E9-2A98B9D0C60A}" destId="{126991E2-93D3-40CC-B6E6-303A4E8EAB91}" srcOrd="1" destOrd="0" presId="urn:microsoft.com/office/officeart/2005/8/layout/target3"/>
    <dgm:cxn modelId="{80D16D2B-21D7-4AFE-A1EC-F1E820D07414}" type="presParOf" srcId="{D40741CB-584A-4235-B0E9-2A98B9D0C60A}" destId="{7FEEF35F-9CF7-49ED-8112-A157AE838FCB}" srcOrd="2" destOrd="0" presId="urn:microsoft.com/office/officeart/2005/8/layout/target3"/>
    <dgm:cxn modelId="{D11EABF4-6584-40D1-8A6D-2B623E691344}" type="presParOf" srcId="{D40741CB-584A-4235-B0E9-2A98B9D0C60A}" destId="{9529B244-DF95-4839-B161-444AC986C598}" srcOrd="3" destOrd="0" presId="urn:microsoft.com/office/officeart/2005/8/layout/target3"/>
    <dgm:cxn modelId="{5B66D1DD-E90C-4886-95A5-EFBF953A7FD9}" type="presParOf" srcId="{D40741CB-584A-4235-B0E9-2A98B9D0C60A}" destId="{7DB33778-1794-4E9E-A634-77520A2E3669}" srcOrd="4" destOrd="0" presId="urn:microsoft.com/office/officeart/2005/8/layout/target3"/>
    <dgm:cxn modelId="{2AF54914-8BB9-4FD2-BB76-66D6A5F9C97C}" type="presParOf" srcId="{D40741CB-584A-4235-B0E9-2A98B9D0C60A}" destId="{7A36DEC1-CA6D-4B29-A1F2-51A5222025C9}" srcOrd="5" destOrd="0" presId="urn:microsoft.com/office/officeart/2005/8/layout/target3"/>
    <dgm:cxn modelId="{25CE9477-1243-45DB-9678-5F3F917561F2}" type="presParOf" srcId="{D40741CB-584A-4235-B0E9-2A98B9D0C60A}" destId="{987DBE73-574F-418E-8B93-C386782B6EAC}" srcOrd="6" destOrd="0" presId="urn:microsoft.com/office/officeart/2005/8/layout/target3"/>
    <dgm:cxn modelId="{62153451-F333-4C3F-941E-CF0E39DC82A2}" type="presParOf" srcId="{D40741CB-584A-4235-B0E9-2A98B9D0C60A}" destId="{CB681FE7-82FB-4B43-9B1B-F4009F6DCF9C}" srcOrd="7" destOrd="0" presId="urn:microsoft.com/office/officeart/2005/8/layout/target3"/>
    <dgm:cxn modelId="{451CECD0-0612-45E8-9084-6E76B0D1D152}" type="presParOf" srcId="{D40741CB-584A-4235-B0E9-2A98B9D0C60A}" destId="{5BA3A8DD-C1AC-4F40-9971-2DD91133F26B}" srcOrd="8" destOrd="0" presId="urn:microsoft.com/office/officeart/2005/8/layout/target3"/>
    <dgm:cxn modelId="{4E7CEBD8-FE3B-4DEC-AD8F-C766D8CB84AC}" type="presParOf" srcId="{D40741CB-584A-4235-B0E9-2A98B9D0C60A}" destId="{2FC39B4A-7D39-433B-9007-D839DC52F04F}" srcOrd="9" destOrd="0" presId="urn:microsoft.com/office/officeart/2005/8/layout/target3"/>
    <dgm:cxn modelId="{2AEBC182-9230-4803-91C3-7EF727FC46A7}" type="presParOf" srcId="{D40741CB-584A-4235-B0E9-2A98B9D0C60A}" destId="{D46D01D5-465D-456E-AC8D-48820B3F12B7}" srcOrd="10" destOrd="0" presId="urn:microsoft.com/office/officeart/2005/8/layout/target3"/>
    <dgm:cxn modelId="{9A36DE43-EC03-45BA-99E5-49B775681FC6}" type="presParOf" srcId="{D40741CB-584A-4235-B0E9-2A98B9D0C60A}" destId="{03894DA5-8272-424A-BBC4-AA81E17A8CE4}" srcOrd="11" destOrd="0" presId="urn:microsoft.com/office/officeart/2005/8/layout/target3"/>
    <dgm:cxn modelId="{626A98BE-F963-4D3B-8ABC-B407B4E596A4}" type="presParOf" srcId="{D40741CB-584A-4235-B0E9-2A98B9D0C60A}" destId="{82D89DA4-0509-4157-BBBD-F49B8235AF03}" srcOrd="12" destOrd="0" presId="urn:microsoft.com/office/officeart/2005/8/layout/target3"/>
    <dgm:cxn modelId="{4984D24F-0E4C-407C-A9D1-99106E2B7F79}" type="presParOf" srcId="{D40741CB-584A-4235-B0E9-2A98B9D0C60A}" destId="{82B53C79-9018-44DB-A19A-8EE89D8EB631}" srcOrd="13" destOrd="0" presId="urn:microsoft.com/office/officeart/2005/8/layout/target3"/>
    <dgm:cxn modelId="{45D7AA8A-D180-4B84-A320-A38A7DBFE0E0}" type="presParOf" srcId="{D40741CB-584A-4235-B0E9-2A98B9D0C60A}" destId="{8E286F6D-1342-4808-AB90-E3C101A10B52}" srcOrd="1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E7842E-F070-4303-BAAD-AB20EEDB55EE}">
      <dsp:nvSpPr>
        <dsp:cNvPr id="0" name=""/>
        <dsp:cNvSpPr/>
      </dsp:nvSpPr>
      <dsp:spPr>
        <a:xfrm>
          <a:off x="0" y="0"/>
          <a:ext cx="4392488" cy="4392488"/>
        </a:xfrm>
        <a:prstGeom prst="pie">
          <a:avLst>
            <a:gd name="adj1" fmla="val 5400000"/>
            <a:gd name="adj2" fmla="val 1620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EEF35F-9CF7-49ED-8112-A157AE838FCB}">
      <dsp:nvSpPr>
        <dsp:cNvPr id="0" name=""/>
        <dsp:cNvSpPr/>
      </dsp:nvSpPr>
      <dsp:spPr>
        <a:xfrm>
          <a:off x="2196244" y="0"/>
          <a:ext cx="6485924" cy="4392488"/>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ru-RU" sz="4000" i="1" kern="1200" smtClean="0"/>
            <a:t>Биринчи группа</a:t>
          </a:r>
          <a:r>
            <a:rPr lang="ru-RU" sz="4000" kern="1200" smtClean="0"/>
            <a:t> </a:t>
          </a:r>
          <a:endParaRPr lang="ru-RU" sz="4000" kern="1200"/>
        </a:p>
      </dsp:txBody>
      <dsp:txXfrm>
        <a:off x="2196244" y="0"/>
        <a:ext cx="3242962" cy="1317749"/>
      </dsp:txXfrm>
    </dsp:sp>
    <dsp:sp modelId="{7DB33778-1794-4E9E-A634-77520A2E3669}">
      <dsp:nvSpPr>
        <dsp:cNvPr id="0" name=""/>
        <dsp:cNvSpPr/>
      </dsp:nvSpPr>
      <dsp:spPr>
        <a:xfrm>
          <a:off x="768686" y="1317749"/>
          <a:ext cx="2855114" cy="2855114"/>
        </a:xfrm>
        <a:prstGeom prst="pie">
          <a:avLst>
            <a:gd name="adj1" fmla="val 5400000"/>
            <a:gd name="adj2" fmla="val 16200000"/>
          </a:avLst>
        </a:prstGeom>
        <a:solidFill>
          <a:schemeClr val="accent3">
            <a:hueOff val="-8413220"/>
            <a:satOff val="-4326"/>
            <a:lumOff val="-186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36DEC1-CA6D-4B29-A1F2-51A5222025C9}">
      <dsp:nvSpPr>
        <dsp:cNvPr id="0" name=""/>
        <dsp:cNvSpPr/>
      </dsp:nvSpPr>
      <dsp:spPr>
        <a:xfrm>
          <a:off x="2196244" y="1317749"/>
          <a:ext cx="6485924" cy="2855114"/>
        </a:xfrm>
        <a:prstGeom prst="rect">
          <a:avLst/>
        </a:prstGeom>
        <a:solidFill>
          <a:schemeClr val="lt1">
            <a:alpha val="90000"/>
            <a:hueOff val="0"/>
            <a:satOff val="0"/>
            <a:lumOff val="0"/>
            <a:alphaOff val="0"/>
          </a:schemeClr>
        </a:solidFill>
        <a:ln w="25400" cap="flat" cmpd="sng" algn="ctr">
          <a:solidFill>
            <a:schemeClr val="accent3">
              <a:hueOff val="-8413220"/>
              <a:satOff val="-4326"/>
              <a:lumOff val="-186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ru-RU" sz="4000" i="1" kern="1200" smtClean="0"/>
            <a:t>Иккинчи группага</a:t>
          </a:r>
          <a:r>
            <a:rPr lang="ru-RU" sz="4000" kern="1200" smtClean="0"/>
            <a:t> </a:t>
          </a:r>
          <a:endParaRPr lang="ru-RU" sz="4000" kern="1200"/>
        </a:p>
      </dsp:txBody>
      <dsp:txXfrm>
        <a:off x="2196244" y="1317749"/>
        <a:ext cx="3242962" cy="1317744"/>
      </dsp:txXfrm>
    </dsp:sp>
    <dsp:sp modelId="{CB681FE7-82FB-4B43-9B1B-F4009F6DCF9C}">
      <dsp:nvSpPr>
        <dsp:cNvPr id="0" name=""/>
        <dsp:cNvSpPr/>
      </dsp:nvSpPr>
      <dsp:spPr>
        <a:xfrm>
          <a:off x="1537371" y="2635494"/>
          <a:ext cx="1317745" cy="1317745"/>
        </a:xfrm>
        <a:prstGeom prst="pie">
          <a:avLst>
            <a:gd name="adj1" fmla="val 5400000"/>
            <a:gd name="adj2" fmla="val 16200000"/>
          </a:avLst>
        </a:prstGeom>
        <a:solidFill>
          <a:schemeClr val="accent3">
            <a:hueOff val="-16826440"/>
            <a:satOff val="-8652"/>
            <a:lumOff val="-37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A3A8DD-C1AC-4F40-9971-2DD91133F26B}">
      <dsp:nvSpPr>
        <dsp:cNvPr id="0" name=""/>
        <dsp:cNvSpPr/>
      </dsp:nvSpPr>
      <dsp:spPr>
        <a:xfrm>
          <a:off x="2196244" y="2635494"/>
          <a:ext cx="6485924" cy="1317745"/>
        </a:xfrm>
        <a:prstGeom prst="rect">
          <a:avLst/>
        </a:prstGeom>
        <a:solidFill>
          <a:schemeClr val="lt1">
            <a:alpha val="90000"/>
            <a:hueOff val="0"/>
            <a:satOff val="0"/>
            <a:lumOff val="0"/>
            <a:alphaOff val="0"/>
          </a:schemeClr>
        </a:solidFill>
        <a:ln w="25400" cap="flat" cmpd="sng" algn="ctr">
          <a:solidFill>
            <a:schemeClr val="accent3">
              <a:hueOff val="-16826440"/>
              <a:satOff val="-8652"/>
              <a:lumOff val="-372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ru-RU" sz="4000" i="1" kern="1200" smtClean="0"/>
            <a:t>Учинчи группа</a:t>
          </a:r>
          <a:r>
            <a:rPr lang="ru-RU" sz="4000" kern="1200" smtClean="0"/>
            <a:t> </a:t>
          </a:r>
          <a:endParaRPr lang="ru-RU" sz="4000" kern="1200"/>
        </a:p>
      </dsp:txBody>
      <dsp:txXfrm>
        <a:off x="2196244" y="2635494"/>
        <a:ext cx="3242962" cy="1317745"/>
      </dsp:txXfrm>
    </dsp:sp>
    <dsp:sp modelId="{D46D01D5-465D-456E-AC8D-48820B3F12B7}">
      <dsp:nvSpPr>
        <dsp:cNvPr id="0" name=""/>
        <dsp:cNvSpPr/>
      </dsp:nvSpPr>
      <dsp:spPr>
        <a:xfrm>
          <a:off x="5439206" y="0"/>
          <a:ext cx="3242962" cy="1317749"/>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ru-RU" sz="1800" kern="1200" smtClean="0"/>
            <a:t>манзарали ўсимликлар </a:t>
          </a:r>
          <a:endParaRPr lang="ru-RU" sz="1800" kern="1200"/>
        </a:p>
      </dsp:txBody>
      <dsp:txXfrm>
        <a:off x="5439206" y="0"/>
        <a:ext cx="3242962" cy="1317749"/>
      </dsp:txXfrm>
    </dsp:sp>
    <dsp:sp modelId="{82D89DA4-0509-4157-BBBD-F49B8235AF03}">
      <dsp:nvSpPr>
        <dsp:cNvPr id="0" name=""/>
        <dsp:cNvSpPr/>
      </dsp:nvSpPr>
      <dsp:spPr>
        <a:xfrm>
          <a:off x="5439206" y="1317749"/>
          <a:ext cx="3242962" cy="131774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ru-RU" sz="1800" kern="1200" smtClean="0"/>
            <a:t>маданий атиргуллар</a:t>
          </a:r>
          <a:endParaRPr lang="ru-RU" sz="1800" kern="1200"/>
        </a:p>
      </dsp:txBody>
      <dsp:txXfrm>
        <a:off x="5439206" y="1317749"/>
        <a:ext cx="3242962" cy="1317744"/>
      </dsp:txXfrm>
    </dsp:sp>
    <dsp:sp modelId="{8E286F6D-1342-4808-AB90-E3C101A10B52}">
      <dsp:nvSpPr>
        <dsp:cNvPr id="0" name=""/>
        <dsp:cNvSpPr/>
      </dsp:nvSpPr>
      <dsp:spPr>
        <a:xfrm>
          <a:off x="5439206" y="2635494"/>
          <a:ext cx="3242962" cy="131774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171450" lvl="1" indent="-171450" algn="l" defTabSz="800100">
            <a:lnSpc>
              <a:spcPct val="90000"/>
            </a:lnSpc>
            <a:spcBef>
              <a:spcPct val="0"/>
            </a:spcBef>
            <a:spcAft>
              <a:spcPct val="15000"/>
            </a:spcAft>
            <a:buChar char="••"/>
          </a:pPr>
          <a:r>
            <a:rPr lang="ru-RU" sz="1800" kern="1200" smtClean="0"/>
            <a:t>чирмовиққа ўхшаб ўсадиган узун новдали атиргуллар</a:t>
          </a:r>
          <a:endParaRPr lang="ru-RU" sz="1800" kern="1200"/>
        </a:p>
      </dsp:txBody>
      <dsp:txXfrm>
        <a:off x="5439206" y="2635494"/>
        <a:ext cx="3242962" cy="1317745"/>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14.10.2018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extLst>
      <p:ext uri="{BB962C8B-B14F-4D97-AF65-F5344CB8AC3E}">
        <p14:creationId xmlns:p14="http://schemas.microsoft.com/office/powerpoint/2010/main" val="793312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solidFill>
                  <a:prstClr val="black"/>
                </a:solidFill>
                <a:latin typeface="Arial" pitchFamily="34" charset="0"/>
              </a:rPr>
              <a:pPr/>
              <a:t>11</a:t>
            </a:fld>
            <a:endParaRPr lang="ru-RU" smtClean="0">
              <a:solidFill>
                <a:prstClr val="black"/>
              </a:solidFill>
              <a:latin typeface="Arial" pitchFamily="34" charset="0"/>
            </a:endParaRPr>
          </a:p>
        </p:txBody>
      </p:sp>
    </p:spTree>
    <p:extLst>
      <p:ext uri="{BB962C8B-B14F-4D97-AF65-F5344CB8AC3E}">
        <p14:creationId xmlns:p14="http://schemas.microsoft.com/office/powerpoint/2010/main" val="1616851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13</a:t>
            </a:fld>
            <a:endParaRPr lang="ru-RU"/>
          </a:p>
        </p:txBody>
      </p:sp>
    </p:spTree>
    <p:extLst>
      <p:ext uri="{BB962C8B-B14F-4D97-AF65-F5344CB8AC3E}">
        <p14:creationId xmlns:p14="http://schemas.microsoft.com/office/powerpoint/2010/main" val="96869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63"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66"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50"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1" name="Freeform 29"/>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2" name="Freeform 30"/>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3"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5"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6" name="Freeform 34"/>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6"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5"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6"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8"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9" name="Freeform 43"/>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30"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7"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 name="Freeform 55"/>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2" name="Freeform 56"/>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3" name="Freeform 57"/>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4" name="Freeform 58"/>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5" name="Freeform 59"/>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6" name="Freeform 60"/>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8"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1682"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ru-RU"/>
              <a:t>Образец заголовка</a:t>
            </a:r>
          </a:p>
        </p:txBody>
      </p:sp>
      <p:sp>
        <p:nvSpPr>
          <p:cNvPr id="111683"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a:defRPr/>
            </a:pPr>
            <a:fld id="{CD45213C-4550-4099-8D28-90FBC942D28D}" type="datetimeFigureOut">
              <a:rPr lang="ru-RU"/>
              <a:pPr>
                <a:defRPr/>
              </a:pPr>
              <a:t>14.10.2018</a:t>
            </a:fld>
            <a:endParaRPr lang="ru-RU"/>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70" name="Rectangle 70"/>
          <p:cNvSpPr>
            <a:spLocks noGrp="1" noChangeArrowheads="1"/>
          </p:cNvSpPr>
          <p:nvPr>
            <p:ph type="sldNum" sz="quarter" idx="12"/>
          </p:nvPr>
        </p:nvSpPr>
        <p:spPr>
          <a:xfrm>
            <a:off x="6553200" y="6248400"/>
            <a:ext cx="2133600" cy="457200"/>
          </a:xfrm>
        </p:spPr>
        <p:txBody>
          <a:bodyPr/>
          <a:lstStyle>
            <a:lvl1pPr>
              <a:defRPr/>
            </a:lvl1pPr>
          </a:lstStyle>
          <a:p>
            <a:pPr>
              <a:defRPr/>
            </a:pPr>
            <a:fld id="{AB096926-7075-47C1-B36D-57839702A7FB}" type="slidenum">
              <a:rPr lang="ru-RU"/>
              <a:pPr>
                <a:defRPr/>
              </a:pPr>
              <a:t>‹#›</a:t>
            </a:fld>
            <a:endParaRPr lang="ru-RU"/>
          </a:p>
        </p:txBody>
      </p:sp>
    </p:spTree>
  </p:cSld>
  <p:clrMapOvr>
    <a:masterClrMapping/>
  </p:clrMapOvr>
  <p:transition spd="slow">
    <p:checke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5FD79404-724B-4C80-9BCE-622818A3B186}" type="datetimeFigureOut">
              <a:rPr lang="ru-RU"/>
              <a:pPr>
                <a:defRPr/>
              </a:pPr>
              <a:t>14.10.2018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4FEC56BA-73E3-4217-91D4-61F7556C88D3}"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endParaRPr lang="uz-Cyrl-UZ"/>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69"/>
          <p:cNvSpPr>
            <a:spLocks noGrp="1" noChangeArrowheads="1"/>
          </p:cNvSpPr>
          <p:nvPr>
            <p:ph type="dt" sz="half" idx="10"/>
          </p:nvPr>
        </p:nvSpPr>
        <p:spPr>
          <a:ln/>
        </p:spPr>
        <p:txBody>
          <a:bodyPr/>
          <a:lstStyle>
            <a:lvl1pPr>
              <a:defRPr/>
            </a:lvl1pPr>
          </a:lstStyle>
          <a:p>
            <a:pPr>
              <a:defRPr/>
            </a:pPr>
            <a:fld id="{376175D8-AAB0-4148-B492-B38FDCCE480C}" type="datetimeFigureOut">
              <a:rPr lang="ru-RU"/>
              <a:pPr>
                <a:defRPr/>
              </a:pPr>
              <a:t>14.10.2018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3A0631D-AA4A-4A4E-9A45-4E053C9EE0F3}" type="slidenum">
              <a:rPr lang="ru-RU"/>
              <a:pPr>
                <a:defRPr/>
              </a:pPr>
              <a:t>‹#›</a:t>
            </a:fld>
            <a:endParaRPr lang="ru-RU"/>
          </a:p>
        </p:txBody>
      </p:sp>
    </p:spTree>
  </p:cSld>
  <p:clrMapOvr>
    <a:masterClrMapping/>
  </p:clrMapOvr>
  <p:transition spd="slow">
    <p:checke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Rectangle 69"/>
          <p:cNvSpPr>
            <a:spLocks noGrp="1" noChangeArrowheads="1"/>
          </p:cNvSpPr>
          <p:nvPr>
            <p:ph type="dt" sz="half" idx="10"/>
          </p:nvPr>
        </p:nvSpPr>
        <p:spPr>
          <a:ln/>
        </p:spPr>
        <p:txBody>
          <a:bodyPr/>
          <a:lstStyle>
            <a:lvl1pPr>
              <a:defRPr/>
            </a:lvl1pPr>
          </a:lstStyle>
          <a:p>
            <a:pPr>
              <a:defRPr/>
            </a:pPr>
            <a:fld id="{BB06A561-2402-47B2-AD5F-DFB5F21E269E}" type="datetimeFigureOut">
              <a:rPr lang="ru-RU"/>
              <a:pPr>
                <a:defRPr/>
              </a:pPr>
              <a:t>14.10.2018</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E11112EC-F25D-4096-98BB-B1F6414FC2E0}" type="slidenum">
              <a:rPr lang="ru-RU"/>
              <a:pPr>
                <a:defRPr/>
              </a:pPr>
              <a:t>‹#›</a:t>
            </a:fld>
            <a:endParaRPr lang="ru-RU"/>
          </a:p>
        </p:txBody>
      </p:sp>
    </p:spTree>
  </p:cSld>
  <p:clrMapOvr>
    <a:masterClrMapping/>
  </p:clrMapOvr>
  <p:transition spd="slow">
    <p:checke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endParaRPr lang="uz-Cyrl-UZ"/>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7" name="Rectangle 69"/>
          <p:cNvSpPr>
            <a:spLocks noGrp="1" noChangeArrowheads="1"/>
          </p:cNvSpPr>
          <p:nvPr>
            <p:ph type="dt" sz="half" idx="10"/>
          </p:nvPr>
        </p:nvSpPr>
        <p:spPr>
          <a:ln/>
        </p:spPr>
        <p:txBody>
          <a:bodyPr/>
          <a:lstStyle>
            <a:lvl1pPr>
              <a:defRPr/>
            </a:lvl1pPr>
          </a:lstStyle>
          <a:p>
            <a:pPr>
              <a:defRPr/>
            </a:pPr>
            <a:fld id="{A72006C3-535D-445A-A635-079A613D4839}" type="datetimeFigureOut">
              <a:rPr lang="ru-RU"/>
              <a:pPr>
                <a:defRPr/>
              </a:pPr>
              <a:t>14.10.2018</a:t>
            </a:fld>
            <a:endParaRPr lang="ru-RU"/>
          </a:p>
        </p:txBody>
      </p:sp>
      <p:sp>
        <p:nvSpPr>
          <p:cNvPr id="8" name="Rectangle 70"/>
          <p:cNvSpPr>
            <a:spLocks noGrp="1" noChangeArrowheads="1"/>
          </p:cNvSpPr>
          <p:nvPr>
            <p:ph type="ftr" sz="quarter" idx="11"/>
          </p:nvPr>
        </p:nvSpPr>
        <p:spPr>
          <a:ln/>
        </p:spPr>
        <p:txBody>
          <a:bodyPr/>
          <a:lstStyle>
            <a:lvl1pPr>
              <a:defRPr/>
            </a:lvl1pPr>
          </a:lstStyle>
          <a:p>
            <a:pPr>
              <a:defRPr/>
            </a:pPr>
            <a:endParaRPr lang="ru-RU"/>
          </a:p>
        </p:txBody>
      </p:sp>
      <p:sp>
        <p:nvSpPr>
          <p:cNvPr id="9" name="Rectangle 71"/>
          <p:cNvSpPr>
            <a:spLocks noGrp="1" noChangeArrowheads="1"/>
          </p:cNvSpPr>
          <p:nvPr>
            <p:ph type="sldNum" sz="quarter" idx="12"/>
          </p:nvPr>
        </p:nvSpPr>
        <p:spPr>
          <a:ln/>
        </p:spPr>
        <p:txBody>
          <a:bodyPr/>
          <a:lstStyle>
            <a:lvl1pPr>
              <a:defRPr/>
            </a:lvl1pPr>
          </a:lstStyle>
          <a:p>
            <a:pPr>
              <a:defRPr/>
            </a:pPr>
            <a:fld id="{460029F2-E585-4125-A2D8-92DC6D72B551}" type="slidenum">
              <a:rPr lang="ru-RU"/>
              <a:pPr>
                <a:defRPr/>
              </a:pPr>
              <a:t>‹#›</a:t>
            </a:fld>
            <a:endParaRPr lang="ru-RU"/>
          </a:p>
        </p:txBody>
      </p:sp>
    </p:spTree>
  </p:cSld>
  <p:clrMapOvr>
    <a:masterClrMapping/>
  </p:clrMapOvr>
  <p:transition spd="slow">
    <p:checke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Rectangle 69"/>
          <p:cNvSpPr>
            <a:spLocks noGrp="1" noChangeArrowheads="1"/>
          </p:cNvSpPr>
          <p:nvPr>
            <p:ph type="dt" sz="half" idx="10"/>
          </p:nvPr>
        </p:nvSpPr>
        <p:spPr>
          <a:ln/>
        </p:spPr>
        <p:txBody>
          <a:bodyPr/>
          <a:lstStyle>
            <a:lvl1pPr>
              <a:defRPr/>
            </a:lvl1pPr>
          </a:lstStyle>
          <a:p>
            <a:pPr>
              <a:defRPr/>
            </a:pPr>
            <a:fld id="{03ED081E-DA81-41B9-9F9D-19DB792B45A4}" type="datetimeFigureOut">
              <a:rPr lang="ru-RU"/>
              <a:pPr>
                <a:defRPr/>
              </a:pPr>
              <a:t>14.10.2018</a:t>
            </a:fld>
            <a:endParaRPr lang="ru-RU"/>
          </a:p>
        </p:txBody>
      </p:sp>
      <p:sp>
        <p:nvSpPr>
          <p:cNvPr id="4" name="Rectangle 70"/>
          <p:cNvSpPr>
            <a:spLocks noGrp="1" noChangeArrowheads="1"/>
          </p:cNvSpPr>
          <p:nvPr>
            <p:ph type="ftr" sz="quarter" idx="11"/>
          </p:nvPr>
        </p:nvSpPr>
        <p:spPr>
          <a:ln/>
        </p:spPr>
        <p:txBody>
          <a:bodyPr/>
          <a:lstStyle>
            <a:lvl1pPr>
              <a:defRPr/>
            </a:lvl1pPr>
          </a:lstStyle>
          <a:p>
            <a:pPr>
              <a:defRPr/>
            </a:pPr>
            <a:endParaRPr lang="ru-RU"/>
          </a:p>
        </p:txBody>
      </p:sp>
      <p:sp>
        <p:nvSpPr>
          <p:cNvPr id="5" name="Rectangle 71"/>
          <p:cNvSpPr>
            <a:spLocks noGrp="1" noChangeArrowheads="1"/>
          </p:cNvSpPr>
          <p:nvPr>
            <p:ph type="sldNum" sz="quarter" idx="12"/>
          </p:nvPr>
        </p:nvSpPr>
        <p:spPr>
          <a:ln/>
        </p:spPr>
        <p:txBody>
          <a:bodyPr/>
          <a:lstStyle>
            <a:lvl1pPr>
              <a:defRPr/>
            </a:lvl1pPr>
          </a:lstStyle>
          <a:p>
            <a:pPr>
              <a:defRPr/>
            </a:pPr>
            <a:fld id="{4EF32F18-A55B-4776-ABA2-3A629F2FCAAE}" type="slidenum">
              <a:rPr lang="ru-RU"/>
              <a:pPr>
                <a:defRPr/>
              </a:pPr>
              <a:t>‹#›</a:t>
            </a:fld>
            <a:endParaRPr lang="ru-RU"/>
          </a:p>
        </p:txBody>
      </p:sp>
    </p:spTree>
  </p:cSld>
  <p:clrMapOvr>
    <a:masterClrMapping/>
  </p:clrMapOvr>
  <p:transition spd="slow">
    <p:checke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a:defRPr/>
            </a:pPr>
            <a:fld id="{F70C2E8E-DB44-4C66-A8C5-3D1EF4D6E4F8}" type="datetimeFigureOut">
              <a:rPr lang="ru-RU"/>
              <a:pPr>
                <a:defRPr/>
              </a:pPr>
              <a:t>14.10.2018</a:t>
            </a:fld>
            <a:endParaRPr lang="ru-RU"/>
          </a:p>
        </p:txBody>
      </p:sp>
      <p:sp>
        <p:nvSpPr>
          <p:cNvPr id="3" name="Rectangle 70"/>
          <p:cNvSpPr>
            <a:spLocks noGrp="1" noChangeArrowheads="1"/>
          </p:cNvSpPr>
          <p:nvPr>
            <p:ph type="ftr" sz="quarter" idx="11"/>
          </p:nvPr>
        </p:nvSpPr>
        <p:spPr>
          <a:ln/>
        </p:spPr>
        <p:txBody>
          <a:bodyPr/>
          <a:lstStyle>
            <a:lvl1pPr>
              <a:defRPr/>
            </a:lvl1pPr>
          </a:lstStyle>
          <a:p>
            <a:pPr>
              <a:defRPr/>
            </a:pPr>
            <a:endParaRPr lang="ru-RU"/>
          </a:p>
        </p:txBody>
      </p:sp>
      <p:sp>
        <p:nvSpPr>
          <p:cNvPr id="4" name="Rectangle 71"/>
          <p:cNvSpPr>
            <a:spLocks noGrp="1" noChangeArrowheads="1"/>
          </p:cNvSpPr>
          <p:nvPr>
            <p:ph type="sldNum" sz="quarter" idx="12"/>
          </p:nvPr>
        </p:nvSpPr>
        <p:spPr>
          <a:ln/>
        </p:spPr>
        <p:txBody>
          <a:bodyPr/>
          <a:lstStyle>
            <a:lvl1pPr>
              <a:defRPr/>
            </a:lvl1pPr>
          </a:lstStyle>
          <a:p>
            <a:pPr>
              <a:defRPr/>
            </a:pPr>
            <a:fld id="{74DB82D7-B064-47AF-AED0-2C419E12E84F}"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endParaRPr lang="uz-Cyrl-UZ"/>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87E60F17-21BC-4B38-AF5F-65825A729890}" type="datetimeFigureOut">
              <a:rPr lang="ru-RU"/>
              <a:pPr>
                <a:defRPr/>
              </a:pPr>
              <a:t>14.10.2018</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74B0FFA3-5E27-4092-9C83-7232274C0D8D}" type="slidenum">
              <a:rPr lang="ru-RU"/>
              <a:pPr>
                <a:defRPr/>
              </a:pPr>
              <a:t>‹#›</a:t>
            </a:fld>
            <a:endParaRPr lang="ru-RU"/>
          </a:p>
        </p:txBody>
      </p:sp>
    </p:spTree>
  </p:cSld>
  <p:clrMapOvr>
    <a:masterClrMapping/>
  </p:clrMapOvr>
  <p:transition spd="slow">
    <p:checke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endParaRPr lang="uz-Cyrl-UZ"/>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uz-Cyrl-UZ"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1ED6CD23-7BB5-40C9-92AC-A67494534CF7}" type="datetimeFigureOut">
              <a:rPr lang="ru-RU"/>
              <a:pPr>
                <a:defRPr/>
              </a:pPr>
              <a:t>14.10.2018</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4BC62F2F-60B8-402A-850A-D5E04F6F950D}" type="slidenum">
              <a:rPr lang="ru-RU"/>
              <a:pPr>
                <a:defRPr/>
              </a:pPr>
              <a:t>‹#›</a:t>
            </a:fld>
            <a:endParaRPr lang="ru-RU"/>
          </a:p>
        </p:txBody>
      </p:sp>
    </p:spTree>
  </p:cSld>
  <p:clrMapOvr>
    <a:masterClrMapping/>
  </p:clrMapOvr>
  <p:transition spd="slow">
    <p:checke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94CBD82C-FC4F-40A8-9296-6416B0BEA532}" type="datetimeFigureOut">
              <a:rPr lang="ru-RU"/>
              <a:pPr>
                <a:defRPr/>
              </a:pPr>
              <a:t>14.10.2018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3933E24D-4FF5-42B4-8288-10A112BEBF60}" type="slidenum">
              <a:rPr lang="ru-RU"/>
              <a:pPr>
                <a:defRPr/>
              </a:pPr>
              <a:t>‹#›</a:t>
            </a:fld>
            <a:endParaRPr lang="ru-RU"/>
          </a:p>
        </p:txBody>
      </p:sp>
    </p:spTree>
  </p:cSld>
  <p:clrMapOvr>
    <a:masterClrMapping/>
  </p:clrMapOvr>
  <p:transition spd="slow">
    <p:checke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a:t>Образец заголовка</a:t>
            </a:r>
            <a:endParaRPr lang="uz-Cyrl-UZ"/>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41C57FFB-F9BC-4AB5-8214-6DA3EF69B971}" type="datetimeFigureOut">
              <a:rPr lang="ru-RU"/>
              <a:pPr>
                <a:defRPr/>
              </a:pPr>
              <a:t>14.10.2018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CA0C8000-7BE6-4BC1-8B61-148EB0182341}" type="slidenum">
              <a:rPr lang="ru-RU"/>
              <a:pPr>
                <a:defRPr/>
              </a:pPr>
              <a:t>‹#›</a:t>
            </a:fld>
            <a:endParaRPr lang="ru-RU"/>
          </a:p>
        </p:txBody>
      </p:sp>
    </p:spTree>
  </p:cSld>
  <p:clrMapOvr>
    <a:masterClrMapping/>
  </p:clrMapOvr>
  <p:transition spd="slow">
    <p:checke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Рисунок SmartArt 2"/>
          <p:cNvSpPr>
            <a:spLocks noGrp="1"/>
          </p:cNvSpPr>
          <p:nvPr>
            <p:ph type="dgm"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87910C19-1162-44C3-8601-1AF79F8DF9C1}" type="datetimeFigureOut">
              <a:rPr lang="ru-RU"/>
              <a:pPr>
                <a:defRPr/>
              </a:pPr>
              <a:t>14.10.2018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AC6FFAC3-567B-458A-AC75-135A821C968A}" type="slidenum">
              <a:rPr lang="ru-RU"/>
              <a:pPr>
                <a:defRPr/>
              </a:pPr>
              <a:t>‹#›</a:t>
            </a:fld>
            <a:endParaRPr lang="ru-RU"/>
          </a:p>
        </p:txBody>
      </p:sp>
    </p:spTree>
  </p:cSld>
  <p:clrMapOvr>
    <a:masterClrMapping/>
  </p:clrMapOvr>
  <p:transition spd="slow">
    <p:checke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Таблица 2"/>
          <p:cNvSpPr>
            <a:spLocks noGrp="1"/>
          </p:cNvSpPr>
          <p:nvPr>
            <p:ph type="tbl"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19D5446F-A766-427C-A864-73E237D3BF76}" type="datetimeFigureOut">
              <a:rPr lang="ru-RU"/>
              <a:pPr>
                <a:defRPr/>
              </a:pPr>
              <a:t>14.10.2018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F803695-1B1E-46ED-BA01-9F2BF568A071}" type="slidenum">
              <a:rPr lang="ru-RU"/>
              <a:pPr>
                <a:defRPr/>
              </a:pPr>
              <a:t>‹#›</a:t>
            </a:fld>
            <a:endParaRPr lang="ru-RU"/>
          </a:p>
        </p:txBody>
      </p:sp>
    </p:spTree>
  </p:cSld>
  <p:clrMapOvr>
    <a:masterClrMapping/>
  </p:clrMapOvr>
  <p:transition spd="slow">
    <p:checke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6" name="Нижний колонтитул 1"/>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5251753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solidFill>
                <a:srgbClr val="A5B592">
                  <a:shade val="75000"/>
                </a:srgbClr>
              </a:solidFill>
            </a:endParaRPr>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878545602"/>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7" name="Нижний колонтитул 10"/>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19080794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6"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4117343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9" name="Нижний колонтитул 5"/>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408180848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4"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07878667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3" name="Нижний колонтитул 23"/>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12335703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7" name="Нижний колонтитул 28"/>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0870945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07871470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5"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23332406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77233672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6" name="Нижний колонтитул 1"/>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84722263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solidFill>
                <a:srgbClr val="A5B592">
                  <a:shade val="75000"/>
                </a:srgbClr>
              </a:solidFill>
            </a:endParaRPr>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811951609"/>
      </p:ext>
    </p:extLst>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7" name="Нижний колонтитул 10"/>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62576709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6"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01845000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9" name="Нижний колонтитул 5"/>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51149081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4"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57349662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3" name="Нижний колонтитул 23"/>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65523835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7" name="Нижний колонтитул 28"/>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4359964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427492033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5"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58712642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90007144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solidFill>
                  <a:srgbClr val="006699"/>
                </a:solidFill>
              </a:endParaRPr>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050075735"/>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261184520"/>
      </p:ext>
    </p:extLst>
  </p:cSld>
  <p:clrMapOvr>
    <a:masterClrMapping/>
  </p:clrMapOvr>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5868397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892801305"/>
      </p:ext>
    </p:extLst>
  </p:cSld>
  <p:clrMapOvr>
    <a:masterClrMapping/>
  </p:clrMapOvr>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36834754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404701791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86324987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38760277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112758446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3092564943"/>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283309865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EECE1">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EECE1">
                  <a:shade val="90000"/>
                </a:srgbClr>
              </a:solidFill>
            </a:endParaRPr>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val="420314"/>
      </p:ext>
    </p:extLst>
  </p:cSld>
  <p:clrMapOvr>
    <a:overrideClrMapping bg1="dk1" tx1="lt1" bg2="dk2" tx2="lt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1140515226"/>
      </p:ext>
    </p:extLst>
  </p:cSld>
  <p:clrMapOvr>
    <a:masterClrMapping/>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EECE1">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EECE1">
                  <a:shade val="90000"/>
                </a:srgbClr>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srgbClr val="EEECE1">
                    <a:shade val="90000"/>
                  </a:srgbClr>
                </a:solidFill>
              </a:rPr>
              <a:pPr>
                <a:defRPr/>
              </a:pPr>
              <a:t>‹#›</a:t>
            </a:fld>
            <a:endParaRPr lang="ru-RU">
              <a:solidFill>
                <a:srgbClr val="EEECE1">
                  <a:shade val="90000"/>
                </a:srgbClr>
              </a:solidFill>
            </a:endParaRPr>
          </a:p>
        </p:txBody>
      </p:sp>
    </p:spTree>
    <p:extLst>
      <p:ext uri="{BB962C8B-B14F-4D97-AF65-F5344CB8AC3E}">
        <p14:creationId xmlns:p14="http://schemas.microsoft.com/office/powerpoint/2010/main" val="2060260279"/>
      </p:ext>
    </p:extLst>
  </p:cSld>
  <p:clrMapOvr>
    <a:overrideClrMapping bg1="dk1" tx1="lt1" bg2="dk2" tx2="lt2" accent1="accent1" accent2="accent2" accent3="accent3" accent4="accent4" accent5="accent5" accent6="accent6" hlink="hlink" folHlink="folHlink"/>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129461202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1F497D">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1F497D">
                  <a:shade val="90000"/>
                </a:srgbClr>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136492934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1F497D">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1F497D">
                  <a:shade val="90000"/>
                </a:srgbClr>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111683164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1F497D">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1F497D">
                  <a:shade val="90000"/>
                </a:srgbClr>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1433284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48663658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1F497D">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1F497D">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solidFill>
                  <a:srgbClr val="1F497D">
                    <a:shade val="90000"/>
                  </a:srgbClr>
                </a:solidFill>
              </a:rPr>
              <a:pPr>
                <a:defRPr/>
              </a:pPr>
              <a:t>‹#›</a:t>
            </a:fld>
            <a:endParaRPr lang="ru-RU">
              <a:solidFill>
                <a:srgbClr val="1F497D">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2452461159"/>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278509815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1F497D">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1F497D">
                  <a:shade val="90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1F497D">
                    <a:shade val="90000"/>
                  </a:srgbClr>
                </a:solidFill>
              </a:rPr>
              <a:pPr>
                <a:defRPr/>
              </a:pPr>
              <a:t>‹#›</a:t>
            </a:fld>
            <a:endParaRPr lang="ru-RU">
              <a:solidFill>
                <a:srgbClr val="1F497D">
                  <a:shade val="90000"/>
                </a:srgbClr>
              </a:solidFill>
            </a:endParaRPr>
          </a:p>
        </p:txBody>
      </p:sp>
    </p:spTree>
    <p:extLst>
      <p:ext uri="{BB962C8B-B14F-4D97-AF65-F5344CB8AC3E}">
        <p14:creationId xmlns:p14="http://schemas.microsoft.com/office/powerpoint/2010/main" val="3537235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7.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8.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9.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a:defRPr/>
            </a:pPr>
            <a:endParaRPr lang="uz-Cyrl-UZ">
              <a:latin typeface="Arial" charset="0"/>
              <a:cs typeface="Arial" charset="0"/>
            </a:endParaRPr>
          </a:p>
        </p:txBody>
      </p:sp>
      <p:grpSp>
        <p:nvGrpSpPr>
          <p:cNvPr id="2" name="Group 3"/>
          <p:cNvGrpSpPr>
            <a:grpSpLocks/>
          </p:cNvGrpSpPr>
          <p:nvPr/>
        </p:nvGrpSpPr>
        <p:grpSpPr bwMode="auto">
          <a:xfrm>
            <a:off x="3175" y="4267200"/>
            <a:ext cx="9140825" cy="2590800"/>
            <a:chOff x="2" y="2688"/>
            <a:chExt cx="5758" cy="1632"/>
          </a:xfrm>
        </p:grpSpPr>
        <p:sp>
          <p:nvSpPr>
            <p:cNvPr id="110596"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5"/>
            <p:cNvGrpSpPr>
              <a:grpSpLocks/>
            </p:cNvGrpSpPr>
            <p:nvPr userDrawn="1"/>
          </p:nvGrpSpPr>
          <p:grpSpPr bwMode="auto">
            <a:xfrm>
              <a:off x="3528" y="3715"/>
              <a:ext cx="792" cy="521"/>
              <a:chOff x="3527" y="3715"/>
              <a:chExt cx="792" cy="521"/>
            </a:xfrm>
          </p:grpSpPr>
          <p:sp>
            <p:nvSpPr>
              <p:cNvPr id="110598"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110599"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0"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1"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2"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3"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4"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110605"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6"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110607"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08"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7"/>
            <p:cNvGrpSpPr>
              <a:grpSpLocks/>
            </p:cNvGrpSpPr>
            <p:nvPr userDrawn="1"/>
          </p:nvGrpSpPr>
          <p:grpSpPr bwMode="auto">
            <a:xfrm>
              <a:off x="1776" y="3631"/>
              <a:ext cx="1626" cy="683"/>
              <a:chOff x="1776" y="3631"/>
              <a:chExt cx="1626" cy="683"/>
            </a:xfrm>
          </p:grpSpPr>
          <p:sp>
            <p:nvSpPr>
              <p:cNvPr id="110610"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1"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2"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3"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4"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5"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6"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7"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18"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19"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110620"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21"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2" name="Freeform 30"/>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3"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4"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5"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6"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7"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5" name="Group 36"/>
            <p:cNvGrpSpPr>
              <a:grpSpLocks/>
            </p:cNvGrpSpPr>
            <p:nvPr userDrawn="1"/>
          </p:nvGrpSpPr>
          <p:grpSpPr bwMode="auto">
            <a:xfrm>
              <a:off x="4128" y="3360"/>
              <a:ext cx="1351" cy="821"/>
              <a:chOff x="4128" y="3360"/>
              <a:chExt cx="1351" cy="821"/>
            </a:xfrm>
          </p:grpSpPr>
          <p:sp>
            <p:nvSpPr>
              <p:cNvPr id="110629"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0"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1"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2"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3"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4"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5"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6" name="Freeform 44"/>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37"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110638"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9"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0"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41"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2"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3"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4"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5"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6" name="Group 54"/>
            <p:cNvGrpSpPr>
              <a:grpSpLocks/>
            </p:cNvGrpSpPr>
            <p:nvPr userDrawn="1"/>
          </p:nvGrpSpPr>
          <p:grpSpPr bwMode="auto">
            <a:xfrm>
              <a:off x="5280" y="3024"/>
              <a:ext cx="425" cy="258"/>
              <a:chOff x="5280" y="3024"/>
              <a:chExt cx="425" cy="258"/>
            </a:xfrm>
          </p:grpSpPr>
          <p:sp>
            <p:nvSpPr>
              <p:cNvPr id="110647" name="Freeform 55"/>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8" name="Freeform 56"/>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9"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0"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1" name="Freeform 59"/>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2"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3" name="Freeform 61"/>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7" name="Group 62"/>
              <p:cNvGrpSpPr>
                <a:grpSpLocks/>
              </p:cNvGrpSpPr>
              <p:nvPr/>
            </p:nvGrpSpPr>
            <p:grpSpPr bwMode="auto">
              <a:xfrm>
                <a:off x="5381" y="3085"/>
                <a:ext cx="227" cy="132"/>
                <a:chOff x="5381" y="3085"/>
                <a:chExt cx="227" cy="132"/>
              </a:xfrm>
            </p:grpSpPr>
            <p:sp>
              <p:nvSpPr>
                <p:cNvPr id="110655"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6"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7"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8"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0659"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10660"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10661"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cs typeface="Arial" charset="0"/>
              </a:defRPr>
            </a:lvl1pPr>
          </a:lstStyle>
          <a:p>
            <a:pPr>
              <a:defRPr/>
            </a:pPr>
            <a:fld id="{AF663319-A645-4C4E-9C06-41AFF8081934}" type="datetimeFigureOut">
              <a:rPr lang="ru-RU"/>
              <a:pPr>
                <a:defRPr/>
              </a:pPr>
              <a:t>14.10.2018</a:t>
            </a:fld>
            <a:endParaRPr lang="ru-RU"/>
          </a:p>
        </p:txBody>
      </p:sp>
      <p:sp>
        <p:nvSpPr>
          <p:cNvPr id="110662"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cs typeface="Arial" charset="0"/>
              </a:defRPr>
            </a:lvl1pPr>
          </a:lstStyle>
          <a:p>
            <a:pPr>
              <a:defRPr/>
            </a:pPr>
            <a:endParaRPr lang="ru-RU"/>
          </a:p>
        </p:txBody>
      </p:sp>
      <p:sp>
        <p:nvSpPr>
          <p:cNvPr id="110663"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cs typeface="Arial" charset="0"/>
              </a:defRPr>
            </a:lvl1pPr>
          </a:lstStyle>
          <a:p>
            <a:pPr>
              <a:defRPr/>
            </a:pPr>
            <a:fld id="{A6C96D85-4ACE-43F1-BCF9-7DFAB5A2A155}"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Lst>
  <p:transition spd="slow">
    <p:checker/>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uz-Cyrl-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solidFill>
                  <a:srgbClr val="A5B592">
                    <a:shade val="75000"/>
                  </a:srgbClr>
                </a:solidFill>
              </a:rPr>
              <a:pPr>
                <a:defRPr/>
              </a:pPr>
              <a:t>‹#›</a:t>
            </a:fld>
            <a:endParaRPr lang="ru-RU" dirty="0">
              <a:solidFill>
                <a:srgbClr val="A5B592">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Tree>
    <p:extLst>
      <p:ext uri="{BB962C8B-B14F-4D97-AF65-F5344CB8AC3E}">
        <p14:creationId xmlns:p14="http://schemas.microsoft.com/office/powerpoint/2010/main" val="3496327894"/>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solidFill>
                  <a:srgbClr val="A5B592">
                    <a:shade val="75000"/>
                  </a:srgbClr>
                </a:solidFill>
              </a:rPr>
              <a:pPr>
                <a:defRPr/>
              </a:pPr>
              <a:t>14.10.2018</a:t>
            </a:fld>
            <a:endParaRPr lang="ru-RU" dirty="0">
              <a:solidFill>
                <a:srgbClr val="A5B592">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solidFill>
                  <a:srgbClr val="A5B592">
                    <a:shade val="75000"/>
                  </a:srgbClr>
                </a:solidFill>
              </a:rPr>
              <a:pPr>
                <a:defRPr/>
              </a:pPr>
              <a:t>‹#›</a:t>
            </a:fld>
            <a:endParaRPr lang="ru-RU" dirty="0">
              <a:solidFill>
                <a:srgbClr val="A5B592">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Tree>
    <p:extLst>
      <p:ext uri="{BB962C8B-B14F-4D97-AF65-F5344CB8AC3E}">
        <p14:creationId xmlns:p14="http://schemas.microsoft.com/office/powerpoint/2010/main" val="730570412"/>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solidFill>
                  <a:srgbClr val="006699"/>
                </a:solidFill>
              </a:endParaRPr>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solidFill>
                  <a:srgbClr val="006699"/>
                </a:solidFill>
              </a:endParaRPr>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solidFill>
                      <a:srgbClr val="006699"/>
                    </a:solidFill>
                  </a:endParaRPr>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val="899645427"/>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1F497D">
                  <a:shade val="90000"/>
                </a:srgbClr>
              </a:solidFill>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solidFill>
                  <a:srgbClr val="1F497D">
                    <a:shade val="90000"/>
                  </a:srgbClr>
                </a:solidFill>
              </a:rPr>
              <a:pPr>
                <a:defRPr/>
              </a:pPr>
              <a:t>‹#›</a:t>
            </a:fld>
            <a:endParaRPr lang="ru-RU">
              <a:solidFill>
                <a:srgbClr val="1F497D">
                  <a:shade val="90000"/>
                </a:srgbClr>
              </a:solidFill>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val="158250243"/>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35.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59.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9.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59.xml"/><Relationship Id="rId5" Type="http://schemas.openxmlformats.org/officeDocument/2006/relationships/image" Target="../media/image27.jpeg"/><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59.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image" Target="../media/image32.jpeg"/><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3.xml"/><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3.xml"/><Relationship Id="rId4" Type="http://schemas.openxmlformats.org/officeDocument/2006/relationships/image" Target="../media/image40.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0.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0.xml"/></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81.xml"/><Relationship Id="rId4" Type="http://schemas.openxmlformats.org/officeDocument/2006/relationships/image" Target="../media/image55.jpeg"/></Relationships>
</file>

<file path=ppt/slides/_rels/slide2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81.xml"/></Relationships>
</file>

<file path=ppt/slides/_rels/slide2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4.xml"/><Relationship Id="rId4" Type="http://schemas.openxmlformats.org/officeDocument/2006/relationships/image" Target="../media/image60.jpeg"/></Relationships>
</file>

<file path=ppt/slides/_rels/slide2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92.xml"/><Relationship Id="rId4" Type="http://schemas.openxmlformats.org/officeDocument/2006/relationships/image" Target="../media/image65.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79512" y="404664"/>
            <a:ext cx="8643998" cy="3167063"/>
          </a:xfrm>
          <a:prstGeom prst="rect">
            <a:avLst/>
          </a:prstGeom>
        </p:spPr>
        <p:style>
          <a:lnRef idx="1">
            <a:schemeClr val="accent5"/>
          </a:lnRef>
          <a:fillRef idx="2">
            <a:schemeClr val="accent5"/>
          </a:fillRef>
          <a:effectRef idx="1">
            <a:schemeClr val="accent5"/>
          </a:effectRef>
          <a:fontRef idx="minor">
            <a:schemeClr val="dk1"/>
          </a:fontRef>
        </p:style>
        <p:txBody>
          <a:bodyPr/>
          <a:lstStyle/>
          <a:p>
            <a:pPr algn="ctr">
              <a:spcBef>
                <a:spcPct val="20000"/>
              </a:spcBef>
              <a:buClr>
                <a:schemeClr val="hlink"/>
              </a:buClr>
              <a:buSzPct val="80000"/>
              <a:defRPr/>
            </a:pPr>
            <a:r>
              <a:rPr lang="uz-Cyrl-UZ" sz="5200" b="1" kern="0" smtClean="0">
                <a:solidFill>
                  <a:srgbClr val="C00000"/>
                </a:solidFill>
                <a:effectLst>
                  <a:outerShdw blurRad="38100" dist="38100" dir="2700000" algn="tl">
                    <a:srgbClr val="000000"/>
                  </a:outerShdw>
                </a:effectLst>
                <a:latin typeface="Times New Roman" pitchFamily="18" charset="0"/>
              </a:rPr>
              <a:t>6-М</a:t>
            </a:r>
            <a:r>
              <a:rPr kumimoji="0" lang="uz-Cyrl-UZ" sz="5200" b="1" i="0" u="none" strike="noStrike" kern="0" cap="none" spc="0" normalizeH="0" baseline="0" noProof="0" smtClean="0">
                <a:ln>
                  <a:noFill/>
                </a:ln>
                <a:solidFill>
                  <a:srgbClr val="C00000"/>
                </a:solidFill>
                <a:effectLst>
                  <a:outerShdw blurRad="38100" dist="38100" dir="2700000" algn="tl">
                    <a:srgbClr val="000000"/>
                  </a:outerShdw>
                </a:effectLst>
                <a:uLnTx/>
                <a:uFillTx/>
                <a:latin typeface="Times New Roman" pitchFamily="18" charset="0"/>
                <a:ea typeface="+mn-ea"/>
                <a:cs typeface="+mn-cs"/>
              </a:rPr>
              <a:t>авзу</a:t>
            </a:r>
            <a:r>
              <a:rPr lang="ru-RU" sz="5200" b="1" kern="0" dirty="0">
                <a:solidFill>
                  <a:srgbClr val="C00000"/>
                </a:solidFill>
                <a:effectLst>
                  <a:outerShdw blurRad="38100" dist="38100" dir="2700000" algn="tl">
                    <a:srgbClr val="000000"/>
                  </a:outerShdw>
                </a:effectLst>
                <a:latin typeface="Times New Roman" pitchFamily="18" charset="0"/>
              </a:rPr>
              <a:t>: </a:t>
            </a:r>
            <a:r>
              <a:rPr lang="ru-RU" sz="5200" b="1" kern="0" dirty="0" err="1">
                <a:solidFill>
                  <a:srgbClr val="C00000"/>
                </a:solidFill>
                <a:effectLst>
                  <a:outerShdw blurRad="38100" dist="38100" dir="2700000" algn="tl">
                    <a:srgbClr val="000000"/>
                  </a:outerShdw>
                </a:effectLst>
                <a:latin typeface="Times New Roman" pitchFamily="18" charset="0"/>
              </a:rPr>
              <a:t>Атиргул</a:t>
            </a:r>
            <a:r>
              <a:rPr lang="ru-RU" sz="5200" b="1" kern="0">
                <a:solidFill>
                  <a:srgbClr val="C00000"/>
                </a:solidFill>
                <a:effectLst>
                  <a:outerShdw blurRad="38100" dist="38100" dir="2700000" algn="tl">
                    <a:srgbClr val="000000"/>
                  </a:outerShdw>
                </a:effectLst>
                <a:latin typeface="Times New Roman" pitchFamily="18" charset="0"/>
              </a:rPr>
              <a:t> ва чиннигулни очиқ ва ёпиқ ерларда кўпайтириш</a:t>
            </a:r>
            <a:endParaRPr kumimoji="0" lang="ru-RU" sz="5200" b="1" i="0" u="none" strike="noStrike" kern="0" cap="none" spc="0" normalizeH="0" baseline="0" noProof="0" dirty="0" smtClean="0">
              <a:ln>
                <a:noFill/>
              </a:ln>
              <a:solidFill>
                <a:srgbClr val="C00000"/>
              </a:solidFill>
              <a:effectLst>
                <a:outerShdw blurRad="38100" dist="38100" dir="2700000" algn="tl">
                  <a:srgbClr val="000000"/>
                </a:outerShdw>
              </a:effectLst>
              <a:uLnTx/>
              <a:uFillTx/>
              <a:latin typeface="Times New Roman" pitchFamily="18" charset="0"/>
            </a:endParaRPr>
          </a:p>
          <a:p>
            <a:pPr marL="609600" marR="0" lvl="0" indent="-609600" algn="l" defTabSz="914400" rtl="0" eaLnBrk="1" fontAlgn="base" latinLnBrk="0" hangingPunct="1">
              <a:lnSpc>
                <a:spcPct val="100000"/>
              </a:lnSpc>
              <a:spcBef>
                <a:spcPct val="20000"/>
              </a:spcBef>
              <a:spcAft>
                <a:spcPct val="0"/>
              </a:spcAft>
              <a:buClr>
                <a:schemeClr val="hlink"/>
              </a:buClr>
              <a:buSzPct val="80000"/>
              <a:tabLst/>
              <a:defRPr/>
            </a:pPr>
            <a:endParaRPr kumimoji="0" lang="uz-Cyrl-UZ" sz="5200" b="1" i="0" u="none" strike="noStrike" kern="0" cap="none" spc="0" normalizeH="0" baseline="0" noProof="0" dirty="0" smtClean="0">
              <a:ln>
                <a:noFill/>
              </a:ln>
              <a:solidFill>
                <a:srgbClr val="0000FF"/>
              </a:solidFill>
              <a:effectLst/>
              <a:uLnTx/>
              <a:uFillTx/>
              <a:latin typeface="+mn-lt"/>
              <a:ea typeface="+mn-ea"/>
              <a:cs typeface="+mn-cs"/>
            </a:endParaRPr>
          </a:p>
        </p:txBody>
      </p:sp>
      <p:pic>
        <p:nvPicPr>
          <p:cNvPr id="102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068960"/>
            <a:ext cx="5696322" cy="35779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11940">
    <p:check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51520" y="404664"/>
            <a:ext cx="8534430" cy="5810269"/>
          </a:xfrm>
        </p:spPr>
        <p:txBody>
          <a:bodyPr/>
          <a:lstStyle/>
          <a:p>
            <a:pPr marL="609600" indent="-609600" eaLnBrk="1" hangingPunct="1">
              <a:defRPr/>
            </a:pPr>
            <a:r>
              <a:rPr lang="uz-Cyrl-UZ" sz="2400" dirty="0" smtClean="0">
                <a:solidFill>
                  <a:srgbClr val="00B050"/>
                </a:solidFill>
              </a:rPr>
              <a:t>Режа:</a:t>
            </a:r>
            <a:endParaRPr lang="ru-RU" sz="2400" dirty="0" smtClean="0">
              <a:solidFill>
                <a:srgbClr val="00B050"/>
              </a:solidFill>
            </a:endParaRPr>
          </a:p>
          <a:p>
            <a:pPr algn="just"/>
            <a:r>
              <a:rPr lang="uz-Cyrl-UZ" sz="2400" smtClean="0">
                <a:solidFill>
                  <a:srgbClr val="0000FF"/>
                </a:solidFill>
                <a:effectLst/>
              </a:rPr>
              <a:t>1.</a:t>
            </a:r>
            <a:r>
              <a:rPr lang="uz-Cyrl-UZ" sz="2400">
                <a:solidFill>
                  <a:srgbClr val="0000FF"/>
                </a:solidFill>
                <a:effectLst/>
              </a:rPr>
              <a:t>	Атиргулни келиб чиқиши ва биологик хусусиятлари. </a:t>
            </a:r>
          </a:p>
          <a:p>
            <a:pPr algn="just"/>
            <a:r>
              <a:rPr lang="uz-Cyrl-UZ" sz="2400">
                <a:solidFill>
                  <a:srgbClr val="0000FF"/>
                </a:solidFill>
                <a:effectLst/>
              </a:rPr>
              <a:t>2.	Атиргул ва чиннигулнинг турлари ва навларининг тавсифи. </a:t>
            </a:r>
          </a:p>
          <a:p>
            <a:pPr algn="just"/>
            <a:r>
              <a:rPr lang="uz-Cyrl-UZ" sz="2400">
                <a:solidFill>
                  <a:srgbClr val="0000FF"/>
                </a:solidFill>
                <a:effectLst/>
              </a:rPr>
              <a:t>3.	Атиргул ва чиннигулни кўпайтириш усуллари. </a:t>
            </a:r>
          </a:p>
          <a:p>
            <a:pPr algn="just"/>
            <a:r>
              <a:rPr lang="uz-Cyrl-UZ" sz="2400">
                <a:solidFill>
                  <a:srgbClr val="0000FF"/>
                </a:solidFill>
                <a:effectLst/>
              </a:rPr>
              <a:t>4.	Атиргул ва чиннигулни оранжерияларда ўстириш технологияси. </a:t>
            </a:r>
          </a:p>
          <a:p>
            <a:pPr algn="just"/>
            <a:r>
              <a:rPr lang="uz-Cyrl-UZ" sz="2400">
                <a:solidFill>
                  <a:srgbClr val="0000FF"/>
                </a:solidFill>
                <a:effectLst/>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4"/>
          </a:lnRef>
          <a:fillRef idx="3">
            <a:schemeClr val="accent4"/>
          </a:fillRef>
          <a:effectRef idx="3">
            <a:schemeClr val="accent4"/>
          </a:effectRef>
          <a:fontRef idx="minor">
            <a:schemeClr val="lt1"/>
          </a:fontRef>
        </p:style>
        <p:txBody>
          <a:bodyPr>
            <a:noAutofit/>
          </a:bodyPr>
          <a:lstStyle/>
          <a:p>
            <a:pPr algn="ctr"/>
            <a:r>
              <a:rPr lang="ru-RU" sz="3200" b="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Атиргулни </a:t>
            </a:r>
            <a:r>
              <a:rPr lang="ru-RU" sz="32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келиб чиқиши ва биологик хусусиятлари</a:t>
            </a:r>
            <a:endParaRPr lang="ru-RU"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50177" name="Rectangle 1"/>
          <p:cNvSpPr>
            <a:spLocks noChangeArrowheads="1"/>
          </p:cNvSpPr>
          <p:nvPr/>
        </p:nvSpPr>
        <p:spPr bwMode="auto">
          <a:xfrm rot="10800000" flipV="1">
            <a:off x="67134" y="1419401"/>
            <a:ext cx="8929718" cy="3210401"/>
          </a:xfrm>
          <a:prstGeom prst="foldedCorner">
            <a:avLst>
              <a:gd name="adj" fmla="val 20013"/>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r>
              <a:rPr lang="uz-Cyrl-UZ">
                <a:solidFill>
                  <a:srgbClr val="0000FF"/>
                </a:solidFill>
              </a:rPr>
              <a:t>Атиргул қадимдан маълум: ранг-баранглиги, хушбўйлиги, чиройли очилиши, кўп ва узоқ вақт гуллаб туриши жиҳатидан манзарали ўсимликларнинг биронтаси ҳам унга тенг келолмайди. Гулзорларнинг энг гўзали – атиргуллар очилиб турган гулзорлардир. Маданий атиргулнинг ватани Жанубий – Шарқий Осиё ҳисобланади. Лекин унинг уруғдоши бўлмиш наъматак Заполярьегача тарқалган. </a:t>
            </a:r>
          </a:p>
          <a:p>
            <a:r>
              <a:rPr lang="uz-Cyrl-UZ">
                <a:solidFill>
                  <a:srgbClr val="0000FF"/>
                </a:solidFill>
              </a:rPr>
              <a:t> </a:t>
            </a:r>
            <a:r>
              <a:rPr lang="uz-Cyrl-UZ" smtClean="0">
                <a:solidFill>
                  <a:srgbClr val="0000FF"/>
                </a:solidFill>
              </a:rPr>
              <a:t>Инсон </a:t>
            </a:r>
            <a:r>
              <a:rPr lang="uz-Cyrl-UZ">
                <a:solidFill>
                  <a:srgbClr val="0000FF"/>
                </a:solidFill>
              </a:rPr>
              <a:t>атигулнинг қимматли хусусиятларини қадим замонлардаёқ пайқаб, уни экиб ўстира бошлаган. Яқин Шарқда атиргулнинг гулзорларга экиладиган хиллари ҳозирги замон классификациясига мувофиқ француз атиргуллари – Галлиги (</a:t>
            </a:r>
            <a:r>
              <a:rPr lang="en-US">
                <a:solidFill>
                  <a:srgbClr val="0000FF"/>
                </a:solidFill>
              </a:rPr>
              <a:t>Ceallisa) </a:t>
            </a:r>
            <a:r>
              <a:rPr lang="uz-Cyrl-UZ">
                <a:solidFill>
                  <a:srgbClr val="0000FF"/>
                </a:solidFill>
              </a:rPr>
              <a:t>секциясига киритилган барги тўкиладиган маҳаллий турлардан вужудга келади</a:t>
            </a:r>
          </a:p>
        </p:txBody>
      </p:sp>
      <p:sp>
        <p:nvSpPr>
          <p:cNvPr id="3" name="AutoShape 2" descr="Картинки по запросу роза цветы"/>
          <p:cNvSpPr>
            <a:spLocks noChangeAspect="1" noChangeArrowheads="1"/>
          </p:cNvSpPr>
          <p:nvPr/>
        </p:nvSpPr>
        <p:spPr bwMode="auto">
          <a:xfrm>
            <a:off x="63500" y="-136525"/>
            <a:ext cx="5981700" cy="3362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2"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4293" y="4149080"/>
            <a:ext cx="3203848" cy="253166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4" name="Picture 6" descr="Картинки по запросу цветы ро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20" y="3908973"/>
            <a:ext cx="2857500" cy="277177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Картинки по запросу цветы роз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7744" y="4243438"/>
            <a:ext cx="3296549" cy="24724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9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14313" y="500042"/>
            <a:ext cx="5572133" cy="6215106"/>
          </a:xfrm>
          <a:prstGeom prst="foldedCorner">
            <a:avLst/>
          </a:prstGeom>
        </p:spPr>
        <p:style>
          <a:lnRef idx="1">
            <a:schemeClr val="accent2"/>
          </a:lnRef>
          <a:fillRef idx="2">
            <a:schemeClr val="accent2"/>
          </a:fillRef>
          <a:effectRef idx="1">
            <a:schemeClr val="accent2"/>
          </a:effectRef>
          <a:fontRef idx="minor">
            <a:schemeClr val="dk1"/>
          </a:fontRef>
        </p:style>
        <p:txBody>
          <a:bodyPr/>
          <a:lstStyle/>
          <a:p>
            <a:pPr algn="just"/>
            <a:r>
              <a:rPr lang="ru-RU" sz="2400">
                <a:solidFill>
                  <a:srgbClr val="0000FF"/>
                </a:solidFill>
              </a:rPr>
              <a:t>Ҳозирги вақтда атиргулларнинг асосий турини чой – дурагай атиргул, полиант атиргули, пернециан атиргули, флорибунда атиргули групаларига таалуқли навлар ташкил этади. Уларни уйда тувакчаларда ўстириш аҳоли яшайдиган жойларда гулзорларга экиш ва гулдасталар учун узиш мумкин. Бу навлар кўплаб ва узлуксиз гуллайди, гули ранг-баранг, шакли хилма-хил ҳамда жуда хушбўйдир</a:t>
            </a:r>
            <a:endParaRPr lang="ru-RU" sz="2400" dirty="0">
              <a:solidFill>
                <a:srgbClr val="0000FF"/>
              </a:solidFill>
            </a:endParaRPr>
          </a:p>
        </p:txBody>
      </p:sp>
      <p:pic>
        <p:nvPicPr>
          <p:cNvPr id="3074" name="Picture 2" descr="Картинки по запросу пернецианские роз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5648" y="486559"/>
            <a:ext cx="2903171" cy="187352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флорибунда роз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29565" y="2564904"/>
            <a:ext cx="2757548" cy="204929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3078" name="Picture 6" descr="Картинки по запросу флорибунда роз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6593" y="4614199"/>
            <a:ext cx="2920520" cy="17142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274638"/>
            <a:ext cx="8106104" cy="1143000"/>
          </a:xfrm>
        </p:spPr>
        <p:txBody>
          <a:bodyPr>
            <a:noAutofit/>
          </a:bodyPr>
          <a:lstStyle/>
          <a:p>
            <a:r>
              <a:rPr lang="ru-RU" sz="3200" b="1">
                <a:effectLst/>
              </a:rPr>
              <a:t>Атиргуллар баъзи морфологик-биологик хоссаларига ва ташқи белгиларига қараб учта катта групага бўлинади</a:t>
            </a:r>
            <a:endParaRPr lang="ru-RU" sz="3200" b="1"/>
          </a:p>
        </p:txBody>
      </p:sp>
      <p:graphicFrame>
        <p:nvGraphicFramePr>
          <p:cNvPr id="4" name="Схема 3"/>
          <p:cNvGraphicFramePr/>
          <p:nvPr>
            <p:extLst>
              <p:ext uri="{D42A27DB-BD31-4B8C-83A1-F6EECF244321}">
                <p14:modId xmlns:p14="http://schemas.microsoft.com/office/powerpoint/2010/main" val="577617058"/>
              </p:ext>
            </p:extLst>
          </p:nvPr>
        </p:nvGraphicFramePr>
        <p:xfrm>
          <a:off x="251520" y="1988840"/>
          <a:ext cx="8682168" cy="43924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9286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11560" y="134069"/>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noAutofit/>
          </a:bodyPr>
          <a:lstStyle/>
          <a:p>
            <a:pPr eaLnBrk="1" hangingPunct="1">
              <a:defRPr/>
            </a:pPr>
            <a:r>
              <a:rPr lang="ru-RU" sz="1800" b="1" i="1">
                <a:effectLst/>
              </a:rPr>
              <a:t>Атиргул ва чиннигулнинг турлари ва навларининг тавсифи</a:t>
            </a:r>
            <a:endParaRPr lang="ru-RU" sz="1800" dirty="0" smtClean="0"/>
          </a:p>
        </p:txBody>
      </p:sp>
      <p:sp>
        <p:nvSpPr>
          <p:cNvPr id="28675" name="Rectangle 3"/>
          <p:cNvSpPr>
            <a:spLocks noGrp="1" noChangeArrowheads="1"/>
          </p:cNvSpPr>
          <p:nvPr>
            <p:ph type="body" idx="1"/>
          </p:nvPr>
        </p:nvSpPr>
        <p:spPr>
          <a:xfrm>
            <a:off x="214282" y="620688"/>
            <a:ext cx="8483631" cy="3288998"/>
          </a:xfrm>
        </p:spPr>
        <p:txBody>
          <a:bodyPr/>
          <a:lstStyle/>
          <a:p>
            <a:pPr algn="just"/>
            <a:r>
              <a:rPr lang="ru-RU" sz="2400">
                <a:solidFill>
                  <a:srgbClr val="0000FF"/>
                </a:solidFill>
              </a:rPr>
              <a:t>Атиргул қадимги гул ўсимликларидан биридир.</a:t>
            </a:r>
          </a:p>
          <a:p>
            <a:pPr algn="just"/>
            <a:r>
              <a:rPr lang="ru-RU" sz="2400">
                <a:solidFill>
                  <a:srgbClr val="0000FF"/>
                </a:solidFill>
              </a:rPr>
              <a:t>Атиргуллар табиий шароитдарда Қутб доирасидан (игнали атиргул) тортиб то субтропик ва тропикларгача (мультифлор, сариқ ва бошқа атиргуллар) тарқалган. Атиргул атиргуллилар оиласига мансуб бўлиб, бир неча юз тури ва кўринишлари мавжуд. Мамлакатимизда уларнинг 200 га яқин тури ўсади. Ҳозирги вақтда атиргулнинг боғ шакллари ва навлари сони 20 000 дан ошади.</a:t>
            </a:r>
            <a:endParaRPr lang="ru-RU" sz="2400" dirty="0">
              <a:solidFill>
                <a:srgbClr val="0000FF"/>
              </a:solidFill>
            </a:endParaRPr>
          </a:p>
        </p:txBody>
      </p:sp>
      <p:pic>
        <p:nvPicPr>
          <p:cNvPr id="409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4581128"/>
            <a:ext cx="3022501" cy="201690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4670059"/>
            <a:ext cx="2776078" cy="18507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разновидност роз стоково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92520" y="4670059"/>
            <a:ext cx="2711742" cy="162520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840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59715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r>
              <a:rPr lang="ru-RU" sz="2400"/>
              <a:t>Бу гуруҳга кўпгина ёввойи ҳолда ўсувчи атиргуллар (наъматак), уларнинг боғ шакллари ва навлари киради. Хиёбон атиргулларини қишда устини ёпиш шарт эмас. Уларнинг туплари баҳайбат бўлиб, баландлиги 1,5 дан 3 м. гача бўлади. Айрим турларининг (галлик атиргули) бир йиллик шохларини учлари қишда музлайди ва улар баҳорда кесиб ташланади.</a:t>
            </a:r>
            <a:endParaRPr lang="ru-RU" sz="2400" dirty="0"/>
          </a:p>
        </p:txBody>
      </p:sp>
      <p:sp>
        <p:nvSpPr>
          <p:cNvPr id="2" name="Прямоугольник 1"/>
          <p:cNvSpPr/>
          <p:nvPr/>
        </p:nvSpPr>
        <p:spPr>
          <a:xfrm>
            <a:off x="3707904" y="30796"/>
            <a:ext cx="2398092" cy="369332"/>
          </a:xfrm>
          <a:prstGeom prst="rect">
            <a:avLst/>
          </a:prstGeom>
        </p:spPr>
        <p:txBody>
          <a:bodyPr wrap="none">
            <a:spAutoFit/>
          </a:bodyPr>
          <a:lstStyle/>
          <a:p>
            <a:r>
              <a:rPr lang="ru-RU" b="1">
                <a:solidFill>
                  <a:srgbClr val="0000FF"/>
                </a:solidFill>
                <a:latin typeface="Times New Roman" panose="02020603050405020304" pitchFamily="18" charset="0"/>
                <a:ea typeface="Times New Roman" panose="02020603050405020304" pitchFamily="18" charset="0"/>
                <a:cs typeface="Aharoni" panose="02010803020104030203" pitchFamily="2" charset="-79"/>
              </a:rPr>
              <a:t>Хиёбон атиргуллари.</a:t>
            </a:r>
            <a:endParaRPr lang="ru-RU" b="1">
              <a:solidFill>
                <a:srgbClr val="0000FF"/>
              </a:solidFill>
              <a:cs typeface="Aharoni" panose="02010803020104030203" pitchFamily="2" charset="-79"/>
            </a:endParaRPr>
          </a:p>
        </p:txBody>
      </p:sp>
      <p:pic>
        <p:nvPicPr>
          <p:cNvPr id="5122" name="Picture 2" descr="Картинки по запросу парковые роз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37" y="3654090"/>
            <a:ext cx="3295650" cy="284231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парковые роз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169" y="400128"/>
            <a:ext cx="3024336" cy="274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1896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323528" y="116632"/>
            <a:ext cx="8280920" cy="792088"/>
          </a:xfrm>
        </p:spPr>
        <p:txBody>
          <a:bodyPr>
            <a:normAutofit/>
          </a:bodyPr>
          <a:lstStyle/>
          <a:p>
            <a:pPr marL="0" indent="0" algn="ctr">
              <a:buNone/>
            </a:pPr>
            <a:r>
              <a:rPr lang="ru-RU" sz="2000" b="1"/>
              <a:t>Буришган атиргул ёки ругоза атиргули</a:t>
            </a:r>
            <a:endParaRPr lang="ru-RU" sz="2400" dirty="0"/>
          </a:p>
        </p:txBody>
      </p:sp>
      <p:sp>
        <p:nvSpPr>
          <p:cNvPr id="2" name="Прямоугольник 1"/>
          <p:cNvSpPr/>
          <p:nvPr/>
        </p:nvSpPr>
        <p:spPr>
          <a:xfrm>
            <a:off x="349968" y="878759"/>
            <a:ext cx="4572000" cy="4614084"/>
          </a:xfrm>
          <a:prstGeom prst="rect">
            <a:avLst/>
          </a:prstGeom>
        </p:spPr>
        <p:txBody>
          <a:bodyPr>
            <a:spAutoFit/>
          </a:bodyPr>
          <a:lstStyle/>
          <a:p>
            <a:pPr indent="452755" algn="just">
              <a:lnSpc>
                <a:spcPct val="95000"/>
              </a:lnSpc>
              <a:spcAft>
                <a:spcPts val="65"/>
              </a:spcAft>
            </a:pPr>
            <a:r>
              <a:rPr lang="ru-RU" sz="200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Тупининг баландлиги 1,5-2 м. га етади. Поялари семиз, тўғри, йирик тиконлар билан зич қопланган. 7, 9, 10 тадан тўқ-яшил рангдаги баргчалардан ташкил топган, уларнинг усти силлиқ, орқаси эса қайрилган, бурии1ган бўлади.</a:t>
            </a:r>
            <a:endParaRPr lang="ru-RU" sz="1600">
              <a:solidFill>
                <a:srgbClr val="0000FF"/>
              </a:solidFill>
              <a:latin typeface="Calibri" panose="020F0502020204030204" pitchFamily="34" charset="0"/>
              <a:ea typeface="Calibri" panose="020F0502020204030204" pitchFamily="34" charset="0"/>
              <a:cs typeface="Times New Roman" panose="02020603050405020304" pitchFamily="18" charset="0"/>
            </a:endParaRPr>
          </a:p>
          <a:p>
            <a:pPr algn="just"/>
            <a:r>
              <a:rPr lang="ru-RU" sz="2000">
                <a:solidFill>
                  <a:srgbClr val="0000FF"/>
                </a:solidFill>
                <a:latin typeface="Times New Roman" panose="02020603050405020304" pitchFamily="18" charset="0"/>
                <a:ea typeface="Times New Roman" panose="02020603050405020304" pitchFamily="18" charset="0"/>
              </a:rPr>
              <a:t>Май ойида гуллайди ва ёз давомида қайта гуллаши ҳам мумкин. Гулларииинг ранглари қирмизи, қизил, лекин оқ ва пушти гулли турлари ҳам мавжуд. Гулларнинг диаметри 5-7 см. серяпроқ, ярим серяпроқ, шунингдек, серяпроқ бўлмаган турлари ҳам мавжуд. Турига кўра хушбўй ҳидга эга</a:t>
            </a:r>
            <a:endParaRPr lang="ru-RU" sz="2000">
              <a:solidFill>
                <a:srgbClr val="0000FF"/>
              </a:solidFill>
            </a:endParaRPr>
          </a:p>
        </p:txBody>
      </p:sp>
      <p:pic>
        <p:nvPicPr>
          <p:cNvPr id="6146" name="Picture 2" descr="Картинки по запросу руг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4353" y="496787"/>
            <a:ext cx="3459647" cy="2088232"/>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8593" y="4553533"/>
            <a:ext cx="3585407" cy="218302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Картинки по запросу ругоз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1968" y="2600908"/>
            <a:ext cx="3459647" cy="1952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71254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214290"/>
            <a:ext cx="8686800" cy="500066"/>
          </a:xfrm>
        </p:spPr>
        <p:txBody>
          <a:bodyPr>
            <a:normAutofit/>
          </a:bodyPr>
          <a:lstStyle/>
          <a:p>
            <a:pPr algn="ctr">
              <a:defRPr/>
            </a:pPr>
            <a:r>
              <a:rPr lang="ru-RU" sz="2400">
                <a:effectLst/>
              </a:rPr>
              <a:t>Майда баргли атиргул</a:t>
            </a:r>
            <a:endParaRPr lang="ru-RU" sz="2800" dirty="0">
              <a:solidFill>
                <a:srgbClr val="002060"/>
              </a:solidFill>
              <a:latin typeface="Times New Roman" pitchFamily="18" charset="0"/>
              <a:cs typeface="Times New Roman" pitchFamily="18" charset="0"/>
            </a:endParaRPr>
          </a:p>
        </p:txBody>
      </p:sp>
      <p:sp>
        <p:nvSpPr>
          <p:cNvPr id="30723" name="Содержимое 2"/>
          <p:cNvSpPr>
            <a:spLocks noGrp="1"/>
          </p:cNvSpPr>
          <p:nvPr>
            <p:ph idx="1"/>
          </p:nvPr>
        </p:nvSpPr>
        <p:spPr>
          <a:xfrm>
            <a:off x="304800" y="642938"/>
            <a:ext cx="4267200" cy="6000750"/>
          </a:xfrm>
        </p:spPr>
        <p:txBody>
          <a:bodyPr/>
          <a:lstStyle/>
          <a:p>
            <a:pPr algn="just">
              <a:buFont typeface="Wingdings 2" pitchFamily="18" charset="2"/>
              <a:buNone/>
            </a:pPr>
            <a:r>
              <a:rPr lang="ru-RU" sz="1800" b="1" smtClean="0">
                <a:latin typeface="Times New Roman" pitchFamily="18" charset="0"/>
                <a:cs typeface="Times New Roman" pitchFamily="18" charset="0"/>
              </a:rPr>
              <a:t>   </a:t>
            </a:r>
          </a:p>
          <a:p>
            <a:pPr algn="just">
              <a:buNone/>
            </a:pPr>
            <a:r>
              <a:rPr lang="ru-RU" sz="1800" b="1" smtClean="0">
                <a:latin typeface="Times New Roman" pitchFamily="18" charset="0"/>
                <a:cs typeface="Times New Roman" pitchFamily="18" charset="0"/>
              </a:rPr>
              <a:t>    </a:t>
            </a:r>
            <a:r>
              <a:rPr lang="ru-RU" sz="1800"/>
              <a:t>Тупларининг баландлиги 1,5-2 м. га етади. Барча поялари, шохчалари ва барг қаламчалари майда тиконлар билан қопланган. Барглари жуда майда, ҳар бир барг 5-11 та оч-яшил рангли баргчалардан ташкил топган. Кузда барглар сариқ-қизғиш ранг тусига киради. Эрта гуллайди апрел ойи охири. май ойи бошларида, икки ҳафга давомида бир марта гуллайди. Гулларининг ранги оч сариқ, ярим серяпроқ, ўтган йилги поя узунлиги бўйича калта гулоёқчаларда зич жойлашган бўлади. Мевалари майда, шарсимон шаклда, қора ёки тўқжигар рангда. Майда баргли атиргулнинг кўпгина боғ шакллари мавжуд. И. В. Мичурин Светлана навини ругоза ва майда баргли атиргул гибридидан яратган</a:t>
            </a:r>
            <a:endParaRPr lang="ru-RU" sz="1800" smtClean="0">
              <a:latin typeface="Times New Roman" pitchFamily="18" charset="0"/>
              <a:cs typeface="Times New Roman" pitchFamily="18" charset="0"/>
            </a:endParaRPr>
          </a:p>
        </p:txBody>
      </p:sp>
      <p:pic>
        <p:nvPicPr>
          <p:cNvPr id="7170" name="Picture 2" descr="Картинки по запросу мелколистная р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7512" y="836712"/>
            <a:ext cx="3948575" cy="295933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мелколистная ро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8537" y="4003181"/>
            <a:ext cx="3647550" cy="2671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1125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Содержимое 2"/>
          <p:cNvSpPr>
            <a:spLocks noGrp="1"/>
          </p:cNvSpPr>
          <p:nvPr>
            <p:ph idx="1"/>
          </p:nvPr>
        </p:nvSpPr>
        <p:spPr>
          <a:xfrm>
            <a:off x="285750" y="214313"/>
            <a:ext cx="4786313" cy="6143625"/>
          </a:xfrm>
        </p:spPr>
        <p:txBody>
          <a:bodyPr/>
          <a:lstStyle/>
          <a:p>
            <a:pPr algn="just">
              <a:buNone/>
            </a:pPr>
            <a:r>
              <a:rPr lang="ru-RU" sz="2000" b="1" smtClean="0">
                <a:latin typeface="Times New Roman" pitchFamily="18" charset="0"/>
                <a:cs typeface="Times New Roman" pitchFamily="18" charset="0"/>
              </a:rPr>
              <a:t>    </a:t>
            </a:r>
            <a:r>
              <a:rPr lang="ru-RU" sz="2400" b="1"/>
              <a:t>Юз гулбаргли атиргул</a:t>
            </a:r>
            <a:endParaRPr lang="uz-Cyrl-UZ" sz="2000" b="1" smtClean="0"/>
          </a:p>
          <a:p>
            <a:pPr algn="just">
              <a:buNone/>
            </a:pPr>
            <a:r>
              <a:rPr lang="ru-RU" sz="2400" smtClean="0"/>
              <a:t>	Тупининг </a:t>
            </a:r>
            <a:r>
              <a:rPr lang="ru-RU" sz="2400"/>
              <a:t>баландлиги 1-1,25 м. Тупи тарвақайлаган. Гуллари оч-пушти рангда, зич серяпроқ (битта гулда 150-170 та гулбарглар мавжуд бўлади), ҳиди ўткир. Май ойининг иккинчи ярмида, икки ҳафта давомида бир марта гуллайди. Қишда музлаши мумкин, устини ёпиш зарур.</a:t>
            </a:r>
            <a:endParaRPr lang="ru-RU" sz="2000" smtClean="0">
              <a:latin typeface="Times New Roman" pitchFamily="18" charset="0"/>
              <a:cs typeface="Times New Roman" pitchFamily="18" charset="0"/>
            </a:endParaRPr>
          </a:p>
        </p:txBody>
      </p:sp>
      <p:pic>
        <p:nvPicPr>
          <p:cNvPr id="8194" name="Picture 2" descr="Картинки по запросу роза столепесткова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04664"/>
            <a:ext cx="3367827" cy="27142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pic>
        <p:nvPicPr>
          <p:cNvPr id="8196"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0032" y="3717032"/>
            <a:ext cx="3918622" cy="244827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2157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4" y="0"/>
            <a:ext cx="4717157" cy="6858000"/>
          </a:xfrm>
        </p:spPr>
        <p:txBody>
          <a:bodyPr/>
          <a:lstStyle/>
          <a:p>
            <a:r>
              <a:rPr lang="ru-RU" sz="2000" b="1" smtClean="0">
                <a:latin typeface="Times New Roman" pitchFamily="18" charset="0"/>
                <a:cs typeface="Times New Roman" pitchFamily="18" charset="0"/>
              </a:rPr>
              <a:t>       </a:t>
            </a:r>
            <a:r>
              <a:rPr lang="ru-RU" sz="2000" b="1"/>
              <a:t>Сариқ атиргул</a:t>
            </a:r>
            <a:r>
              <a:rPr lang="ru-RU" sz="2000"/>
              <a:t>. Ватани  Уота ва Кичик Осиё. Тупларининг баландлиги 0,5 дан 2 м. гача. Поялари тиканлар билан қопланган. Май ойида гуллайди. Гуллари сариқ рангда, йирик, алоҳида, ҳиди ёқимсиз. Шунинг учун уни иккинчи ном билан, сариқ атиргул деб ҳам аташади. Қишнинг совуқ кунларида музлайди, шу туфайли устини яхшилаб ёпиш керак. Унумдор туироқни ёқтиради, ортиқча намликка чидамсиз.</a:t>
            </a:r>
          </a:p>
          <a:p>
            <a:r>
              <a:rPr lang="ru-RU" sz="2000"/>
              <a:t>Гулбарглари икки хил рангли. Жан Биколор шакли энг катта қизиқиш уйғотадиганнав. Гулбаргининг усти оч-сариқ, ич томони эса қизил рангда</a:t>
            </a:r>
            <a:endParaRPr lang="ru-RU" sz="2000" smtClean="0"/>
          </a:p>
        </p:txBody>
      </p:sp>
      <p:pic>
        <p:nvPicPr>
          <p:cNvPr id="9220" name="Picture 4" descr="Картинки по запросу желтая ро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556" y="4889626"/>
            <a:ext cx="2827040" cy="196837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222" name="Picture 6" descr="Картинки по запросу желтая роз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61793" y="188640"/>
            <a:ext cx="3803367" cy="237626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9224" name="Picture 8" descr="Картинки по запросу желтая роза"/>
          <p:cNvPicPr>
            <a:picLocks noChangeAspect="1" noChangeArrowheads="1"/>
          </p:cNvPicPr>
          <p:nvPr/>
        </p:nvPicPr>
        <p:blipFill rotWithShape="1">
          <a:blip r:embed="rId5">
            <a:extLst>
              <a:ext uri="{28A0092B-C50C-407E-A947-70E740481C1C}">
                <a14:useLocalDpi xmlns:a14="http://schemas.microsoft.com/office/drawing/2010/main" val="0"/>
              </a:ext>
            </a:extLst>
          </a:blip>
          <a:srcRect b="14335"/>
          <a:stretch/>
        </p:blipFill>
        <p:spPr bwMode="auto">
          <a:xfrm>
            <a:off x="5364088" y="2924944"/>
            <a:ext cx="3456384"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98556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Содержимое 2"/>
          <p:cNvSpPr>
            <a:spLocks noGrp="1"/>
          </p:cNvSpPr>
          <p:nvPr>
            <p:ph idx="1"/>
          </p:nvPr>
        </p:nvSpPr>
        <p:spPr>
          <a:xfrm>
            <a:off x="0" y="285750"/>
            <a:ext cx="4286250" cy="6429375"/>
          </a:xfrm>
        </p:spPr>
        <p:txBody>
          <a:bodyPr/>
          <a:lstStyle/>
          <a:p>
            <a:pPr algn="just">
              <a:buNone/>
            </a:pPr>
            <a:r>
              <a:rPr lang="ru-RU" sz="1800" b="1"/>
              <a:t>Қизил баргли атиргул</a:t>
            </a:r>
            <a:r>
              <a:rPr lang="ru-RU" sz="1800"/>
              <a:t>. Марказий Европадан келтирилган. Туплари тўғри ўсувчи, баландлиги 2 м., поялари ингичка, бинафша рангда, деярли тиканснз. Барг ва пояларининг такрорланмас ранги қизил баргли агиргулларнинг ўзига хос манзарали хусусиятидир. Айниқса, уни гуруҳли ва алоҳида экишда ишлатиш жуда яхши натижа беради. Май ойининг иккинчи ярмида, уч ҳафта мобайнида оч-пушти рангда гуллайди. Асосан оддий, лекин серяпроқ шакллари ҳам мавжуд. Шарсимон, йирик, тўқ қизил рангли мевалари ҳам жуда манзарали. Қишга чидамли, ўсиш даврида шароит танламайди.</a:t>
            </a:r>
            <a:endParaRPr lang="ru-RU" sz="1700" smtClean="0"/>
          </a:p>
        </p:txBody>
      </p:sp>
      <p:pic>
        <p:nvPicPr>
          <p:cNvPr id="10242" name="Picture 2" descr="Картинки по запросу краснолистная р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85750"/>
            <a:ext cx="4198039" cy="3146302"/>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Картинки по запросу краснолистная ро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0101" y="3717032"/>
            <a:ext cx="3870353" cy="2908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7686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1101880" y="55658"/>
            <a:ext cx="7858180" cy="2123658"/>
          </a:xfrm>
          <a:prstGeom prst="rect">
            <a:avLst/>
          </a:prstGeom>
          <a:ln>
            <a:headEnd/>
            <a:tailEnd/>
          </a:ln>
          <a:effectLst>
            <a:glow rad="139700">
              <a:schemeClr val="accent3">
                <a:satMod val="175000"/>
                <a:alpha val="40000"/>
              </a:schemeClr>
            </a:glow>
            <a:outerShdw blurRad="63500" dist="25400" dir="5400000" rotWithShape="0">
              <a:srgbClr val="000000">
                <a:alpha val="43137"/>
              </a:srgbClr>
            </a:outerShdw>
          </a:effectLst>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ctr" anchorCtr="0" compatLnSpc="1">
            <a:prstTxWarp prst="textNoShape">
              <a:avLst/>
            </a:prstTxWarp>
            <a:spAutoFit/>
          </a:bodyPr>
          <a:lstStyle/>
          <a:p>
            <a:pPr lvl="0" indent="288925" algn="just"/>
            <a:r>
              <a:rPr lang="ru-RU" b="1"/>
              <a:t>Рубигоноза ёки занг-қизил рангли. атиргул</a:t>
            </a:r>
            <a:r>
              <a:rPr lang="ru-RU"/>
              <a:t>. Бутун Европа бўйича кенг тарқалган. Кўп пояли тик ўсувчи, тупининг баландлиги 1,5-2 м. га етади. Поялари кўплаб ўткир тиканлар билан қопланган. Барглари майда, яшил рангда, жуда хушбўй олма ҳидга эга. Май ойи охирида, икки -ҳафта мобайнида гуллайди. Гуллари катта эмас, оч-пушти рангли, оддий ва ярим серяпроқ. Рубигоноза атиргулининг турли рангдаги оддий ва ярим серяпроҳ гибридлари ҳам мавжуддир</a:t>
            </a:r>
            <a:r>
              <a:rPr kumimoji="0" lang="ru-RU" b="1" i="0" u="none" strike="noStrike" cap="none" normalizeH="0" baseline="0" smtClean="0">
                <a:ln>
                  <a:noFill/>
                </a:ln>
                <a:solidFill>
                  <a:schemeClr val="bg1"/>
                </a:solidFill>
                <a:effectLst>
                  <a:outerShdw blurRad="38100" dist="38100" dir="2700000" algn="tl">
                    <a:srgbClr val="000000">
                      <a:alpha val="43137"/>
                    </a:srgbClr>
                  </a:outerShdw>
                </a:effectLst>
                <a:latin typeface="Arial" pitchFamily="34" charset="0"/>
                <a:ea typeface="Times New Roman" pitchFamily="18" charset="0"/>
                <a:cs typeface="Times New Roman" pitchFamily="18" charset="0"/>
              </a:rPr>
              <a:t>.</a:t>
            </a:r>
            <a:endParaRPr kumimoji="0" lang="ru-RU" sz="2400" b="1" i="0" u="none" strike="noStrike" cap="none" normalizeH="0" baseline="0" dirty="0" smtClean="0">
              <a:ln>
                <a:noFill/>
              </a:ln>
              <a:solidFill>
                <a:schemeClr val="bg1"/>
              </a:solidFill>
              <a:effectLst>
                <a:outerShdw blurRad="38100" dist="38100" dir="2700000" algn="tl">
                  <a:srgbClr val="000000">
                    <a:alpha val="43137"/>
                  </a:srgbClr>
                </a:outerShdw>
              </a:effectLst>
              <a:latin typeface="Arial" pitchFamily="34" charset="0"/>
            </a:endParaRPr>
          </a:p>
        </p:txBody>
      </p:sp>
      <p:pic>
        <p:nvPicPr>
          <p:cNvPr id="11266" name="Picture 2" descr="Картинки по запросу роза Рубигино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198" y="2780927"/>
            <a:ext cx="3666180" cy="2850487"/>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Картинки по запросу роза Рубигиноз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2766721"/>
            <a:ext cx="3131840" cy="2722327"/>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Картинки по запросу роза Рубигиноза"/>
          <p:cNvPicPr>
            <a:picLocks noChangeAspect="1" noChangeArrowheads="1"/>
          </p:cNvPicPr>
          <p:nvPr/>
        </p:nvPicPr>
        <p:blipFill rotWithShape="1">
          <a:blip r:embed="rId5">
            <a:extLst>
              <a:ext uri="{28A0092B-C50C-407E-A947-70E740481C1C}">
                <a14:useLocalDpi xmlns:a14="http://schemas.microsoft.com/office/drawing/2010/main" val="0"/>
              </a:ext>
            </a:extLst>
          </a:blip>
          <a:srcRect b="18050"/>
          <a:stretch/>
        </p:blipFill>
        <p:spPr bwMode="auto">
          <a:xfrm>
            <a:off x="3183876" y="3717032"/>
            <a:ext cx="3694187" cy="3033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73068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a:bodyPr>
          <a:lstStyle/>
          <a:p>
            <a:pPr algn="ctr">
              <a:defRPr/>
            </a:pPr>
            <a:r>
              <a:rPr lang="ru-RU" sz="1800" dirty="0" err="1">
                <a:effectLst/>
              </a:rPr>
              <a:t>Галлик</a:t>
            </a:r>
            <a:r>
              <a:rPr lang="ru-RU" sz="1800">
                <a:effectLst/>
              </a:rPr>
              <a:t> ёки француз атиргули</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41774" y="571480"/>
            <a:ext cx="8816506" cy="3071834"/>
          </a:xfrm>
        </p:spPr>
        <p:style>
          <a:lnRef idx="1">
            <a:schemeClr val="accent1"/>
          </a:lnRef>
          <a:fillRef idx="3">
            <a:schemeClr val="accent1"/>
          </a:fillRef>
          <a:effectRef idx="2">
            <a:schemeClr val="accent1"/>
          </a:effectRef>
          <a:fontRef idx="minor">
            <a:schemeClr val="lt1"/>
          </a:fontRef>
        </p:style>
        <p:txBody>
          <a:bodyPr>
            <a:noAutofit/>
          </a:bodyPr>
          <a:lstStyle/>
          <a:p>
            <a:r>
              <a:rPr lang="ru-RU" sz="2000"/>
              <a:t>Ватани Европа, Қрим ва Кавказдир. Тупларининг баландлиги 1 м. га етади. Апрел-май ойлари бошида гуллайди. Гулларининг диаметри 6 см. гача, тўқ пушти ва тўқ қизил рангда, жуда хушбўйдир, ярим серяпроқ ва серяпроқ бўлади. Урта минтақа шароитларида қишга чидамли. Гуруҳлаб экилади ва гуллари фойдаланиш учун кесилади.</a:t>
            </a:r>
          </a:p>
          <a:p>
            <a:r>
              <a:rPr lang="ru-RU" sz="2000"/>
              <a:t>Кўпгина гибридлар ва навлар учун бошланғич манба ҳисобланади. Галлик ва жигарранг атиргуллардан жуда қизиқ гибрид ярим серяпроқ қизил рангли, ялтироқ, йирик гулли француз атиргули олинган. У қишга жуда чидамли</a:t>
            </a:r>
            <a:endParaRPr lang="ru-RU" sz="2000" dirty="0"/>
          </a:p>
        </p:txBody>
      </p:sp>
      <p:pic>
        <p:nvPicPr>
          <p:cNvPr id="12290" name="Picture 2" descr="Картинки по запросу Галльская р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35" y="3932595"/>
            <a:ext cx="2771274" cy="230596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Галльская роза стоковая"/>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8588"/>
          <a:stretch/>
        </p:blipFill>
        <p:spPr bwMode="auto">
          <a:xfrm>
            <a:off x="3275856" y="3932595"/>
            <a:ext cx="2687655" cy="2305966"/>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Картинки по запросу Галльская роз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3932596"/>
            <a:ext cx="2558088" cy="23767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85762" y="285728"/>
            <a:ext cx="8229600" cy="2601237"/>
          </a:xfrm>
        </p:spPr>
        <p:txBody>
          <a:bodyPr/>
          <a:lstStyle/>
          <a:p>
            <a:r>
              <a:rPr lang="ru-RU" sz="2400" b="1"/>
              <a:t>Дамашқ атиргули</a:t>
            </a:r>
            <a:r>
              <a:rPr lang="ru-RU" sz="2400" b="1"/>
              <a:t>. </a:t>
            </a:r>
            <a:endParaRPr lang="ru-RU" sz="2400" b="1" smtClean="0"/>
          </a:p>
          <a:p>
            <a:pPr marL="0" indent="0">
              <a:buNone/>
            </a:pPr>
            <a:r>
              <a:rPr lang="ru-RU" sz="2400" smtClean="0"/>
              <a:t>Галлик </a:t>
            </a:r>
            <a:r>
              <a:rPr lang="ru-RU" sz="2400"/>
              <a:t>ва канин атиргулларини чатиштиришдан олинган. Дамашқ атиргули хушбўй атиргул ёғини олиш учун экилади. Тупининг баландлиги 1,5 м. кучли шохланган, тиканлари жуда кўп ва илмоқсимондир. Барглари йирик, узунлиги 10-15 см. ли 5-7 га баргчалардан ташкил топган, тўқ яшил рангда. Гуллари пушти рангда, зич серяпроқ, кучли хушбўй ҳидли. Май-июн ойларида деярли бир ой давомида гуллайди</a:t>
            </a:r>
            <a:r>
              <a:rPr lang="ru-RU" sz="2400"/>
              <a:t>. </a:t>
            </a:r>
            <a:endParaRPr lang="ru-RU" sz="2400" dirty="0"/>
          </a:p>
        </p:txBody>
      </p:sp>
      <p:pic>
        <p:nvPicPr>
          <p:cNvPr id="13314" name="Picture 2" descr="Картинки по запросу дамашк р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2494" y="4234571"/>
            <a:ext cx="3102868" cy="249275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4221088"/>
            <a:ext cx="3543992" cy="24245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2" y="142852"/>
            <a:ext cx="6429420" cy="6715148"/>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r>
              <a:rPr lang="ru-RU" b="1"/>
              <a:t>Канина ёки </a:t>
            </a:r>
            <a:r>
              <a:rPr lang="ru-RU" b="1"/>
              <a:t>кучуксимон </a:t>
            </a:r>
            <a:r>
              <a:rPr lang="ru-RU" b="1" smtClean="0"/>
              <a:t>атирг</a:t>
            </a:r>
            <a:r>
              <a:rPr lang="uz-Cyrl-UZ" b="1"/>
              <a:t>у</a:t>
            </a:r>
            <a:r>
              <a:rPr lang="ru-RU" b="1"/>
              <a:t>л</a:t>
            </a:r>
            <a:r>
              <a:rPr lang="ru-RU"/>
              <a:t>. Ватани Жанубий ва Урта Европа ҳамда Урта Осиёдир. Тупининг баландлиги 1 м. га етади. Поялари ингичка, камроқ тиконлар билан қопланган. Барглари оч-яшил рангда. Гуллари оддий, пушти-қизил, майда ва ҳидсиз. Манзараси камроқ, лекин атиргулнинг бу тури энг яхши пайвандтаг ҳисобланади</a:t>
            </a:r>
            <a:endParaRPr lang="ru-RU" dirty="0"/>
          </a:p>
        </p:txBody>
      </p:sp>
      <p:pic>
        <p:nvPicPr>
          <p:cNvPr id="14338" name="Picture 2" descr="Картинки по запросу Канина р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0712" y="315885"/>
            <a:ext cx="2571750" cy="1888979"/>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2405363"/>
            <a:ext cx="2808312" cy="1712033"/>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Картинки по запросу Канина роз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2481" y="4417092"/>
            <a:ext cx="2468211" cy="18498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0" y="188640"/>
            <a:ext cx="9144000" cy="3571899"/>
          </a:xfrm>
        </p:spPr>
        <p:style>
          <a:lnRef idx="0">
            <a:schemeClr val="dk1"/>
          </a:lnRef>
          <a:fillRef idx="3">
            <a:schemeClr val="dk1"/>
          </a:fillRef>
          <a:effectRef idx="3">
            <a:schemeClr val="dk1"/>
          </a:effectRef>
          <a:fontRef idx="minor">
            <a:schemeClr val="lt1"/>
          </a:fontRef>
        </p:style>
        <p:txBody>
          <a:bodyPr>
            <a:normAutofit fontScale="92500"/>
          </a:bodyPr>
          <a:lstStyle/>
          <a:p>
            <a:r>
              <a:rPr lang="uz-Cyrl-UZ" sz="2400" i="1" smtClean="0">
                <a:solidFill>
                  <a:schemeClr val="bg2">
                    <a:lumMod val="75000"/>
                  </a:schemeClr>
                </a:solidFill>
              </a:rPr>
              <a:t> </a:t>
            </a:r>
            <a:r>
              <a:rPr lang="ru-RU" sz="2400" b="1"/>
              <a:t>Игнасимон атиргул</a:t>
            </a:r>
            <a:r>
              <a:rPr lang="ru-RU" sz="2400"/>
              <a:t>. Ватани Европадир. Тупларининг баландлиги 1 м. гача боради. Поялари ингичка, жигар рангда, сертикан, 3-7 та баргчалардан ташкил топган, усти тўқ яшил, орқасига қайрилган. Гуллари қирмизи-пушти рангда, жуда хушбўй, биттадан ёки 2-3 тадан жойлашган. Апрел ойи охири май ойи бошларида гуллайди. Меваси жуда манзарали ясси шаклида, катта эмас, қизил-олов рангда. Қутб доирасида ҳам ўсади, қишга ва сояга чидамли, кесишга енгил бўй беради. Жонли деворлар ташкил қилишда кенг ишлатилади</a:t>
            </a:r>
            <a:endParaRPr lang="ru-RU" sz="2400" dirty="0"/>
          </a:p>
        </p:txBody>
      </p:sp>
      <p:pic>
        <p:nvPicPr>
          <p:cNvPr id="15362" name="Picture 2" descr="Картинки по запросу роза иглиста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933056"/>
            <a:ext cx="3744416" cy="2592288"/>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роза иглистая"/>
          <p:cNvPicPr>
            <a:picLocks noChangeAspect="1" noChangeArrowheads="1"/>
          </p:cNvPicPr>
          <p:nvPr/>
        </p:nvPicPr>
        <p:blipFill rotWithShape="1">
          <a:blip r:embed="rId3">
            <a:extLst>
              <a:ext uri="{28A0092B-C50C-407E-A947-70E740481C1C}">
                <a14:useLocalDpi xmlns:a14="http://schemas.microsoft.com/office/drawing/2010/main" val="0"/>
              </a:ext>
            </a:extLst>
          </a:blip>
          <a:srcRect b="14899"/>
          <a:stretch/>
        </p:blipFill>
        <p:spPr bwMode="auto">
          <a:xfrm>
            <a:off x="4860032" y="3933056"/>
            <a:ext cx="3930855" cy="2592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815812"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ru-RU" sz="2000"/>
              <a:t>Ремонтант атиргуллар гуруҳи.</a:t>
            </a:r>
            <a:endParaRPr lang="ru-RU" sz="20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3793" name="Rectangle 1"/>
          <p:cNvSpPr>
            <a:spLocks noChangeArrowheads="1"/>
          </p:cNvSpPr>
          <p:nvPr/>
        </p:nvSpPr>
        <p:spPr bwMode="auto">
          <a:xfrm>
            <a:off x="357158" y="1196349"/>
            <a:ext cx="8429684" cy="3108543"/>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r>
              <a:rPr lang="ru-RU" sz="2800"/>
              <a:t>Ремонтант атиргуллар бу гибридлар бўлиб, уларнинг бошлаигич навлари, иссиқсевар бенгалия (ҳинд) ва хитой (чой) атиргулларини Осиё (Дамашқ атиргули), Европа (галлик атиргули) ва бошқа наъматакнинг ёввойи турлари билан чагиштириб олинган. Тупларининг баландлиги 1-1,5 м. га етади.</a:t>
            </a:r>
            <a:endParaRPr lang="ru-RU" sz="2800" dirty="0"/>
          </a:p>
        </p:txBody>
      </p:sp>
      <p:pic>
        <p:nvPicPr>
          <p:cNvPr id="16386" name="Picture 2" descr="Картинки по запросу ремонтантная р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321158"/>
            <a:ext cx="3312368" cy="2324764"/>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4340213"/>
            <a:ext cx="3384376" cy="22541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0" y="103188"/>
            <a:ext cx="9144000" cy="2677740"/>
          </a:xfrm>
        </p:spPr>
        <p:style>
          <a:lnRef idx="0">
            <a:schemeClr val="dk1"/>
          </a:lnRef>
          <a:fillRef idx="3">
            <a:schemeClr val="dk1"/>
          </a:fillRef>
          <a:effectRef idx="3">
            <a:schemeClr val="dk1"/>
          </a:effectRef>
          <a:fontRef idx="minor">
            <a:schemeClr val="lt1"/>
          </a:fontRef>
        </p:style>
        <p:txBody>
          <a:bodyPr/>
          <a:lstStyle/>
          <a:p>
            <a:r>
              <a:rPr lang="ru-RU" sz="2000" b="1"/>
              <a:t>Чой гибридли атиргуллар</a:t>
            </a:r>
            <a:r>
              <a:rPr lang="ru-RU" sz="2000"/>
              <a:t>. Ремонтанг гуруҳ навлари билан чой ва ҳинд атиргулларини чатиштиришдан келиб чиққан. Тупларининг баландлиги 4080 см., тик ўсувчи ёки тарвақайлаган бўлади. Ремонтантларга нисбатан қишга чидамсизроқ.” Гуллари турли тусда ва нозик, • ўткир ҳидга эга. Биринчи галда ҳам, қайта вегетация даврининг охирида ҳам тўлиқ гуллайди</a:t>
            </a:r>
            <a:r>
              <a:rPr lang="ru-RU" sz="2000" smtClean="0"/>
              <a:t>.</a:t>
            </a:r>
            <a:endParaRPr lang="ru-RU" sz="2000" dirty="0" smtClean="0"/>
          </a:p>
        </p:txBody>
      </p:sp>
      <p:pic>
        <p:nvPicPr>
          <p:cNvPr id="17410" name="Picture 2" descr="Картинки по запросу чайная роз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996952"/>
            <a:ext cx="460057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чайная ро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3914" y="2996952"/>
            <a:ext cx="4340086"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10185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кругленный прямоугольник 4"/>
          <p:cNvSpPr/>
          <p:nvPr/>
        </p:nvSpPr>
        <p:spPr>
          <a:xfrm>
            <a:off x="72552" y="188640"/>
            <a:ext cx="8071380" cy="3384376"/>
          </a:xfrm>
          <a:prstGeom prst="rect">
            <a:avLst/>
          </a:prstGeom>
        </p:spPr>
        <p:style>
          <a:lnRef idx="0">
            <a:schemeClr val="accent5"/>
          </a:lnRef>
          <a:fillRef idx="3">
            <a:schemeClr val="accent5"/>
          </a:fillRef>
          <a:effectRef idx="3">
            <a:schemeClr val="accent5"/>
          </a:effectRef>
          <a:fontRef idx="minor">
            <a:schemeClr val="lt1"/>
          </a:fontRef>
        </p:style>
        <p:txBody>
          <a:bodyPr spcFirstLastPara="0" vert="horz" wrap="square" lIns="199136" tIns="199136" rIns="199136" bIns="199136" numCol="1" spcCol="1270" anchor="ctr" anchorCtr="0">
            <a:noAutofit/>
          </a:bodyPr>
          <a:lstStyle/>
          <a:p>
            <a:r>
              <a:rPr lang="ru-RU" sz="2000" b="1"/>
              <a:t>Пернеция атиргуллари</a:t>
            </a:r>
            <a:r>
              <a:rPr lang="ru-RU" sz="2000"/>
              <a:t>. Узининг биологик хусусиятлари бўйича чой гибридли атиргулларга жуда яқин. Улар ремонтант атиргуллар (Антуан Дюше нави) билан сариқ Эрон атиргулини (Першен Иеллоу) чатиштиришдан келиб чиққан. Пернеция атиргулининг биринчи гибриди (Солейль д, Ор нави) чой гибридли атиргулларнинг турли навлари билан чатиштирилган</a:t>
            </a:r>
            <a:endParaRPr lang="ru-RU" sz="2000" dirty="0"/>
          </a:p>
        </p:txBody>
      </p:sp>
      <p:pic>
        <p:nvPicPr>
          <p:cNvPr id="18436" name="Picture 4" descr="Картинки по запросу пернецианская р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65" y="3616623"/>
            <a:ext cx="4479429" cy="3024336"/>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0539" y="3717032"/>
            <a:ext cx="3825917" cy="2923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66239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6729" y="282876"/>
            <a:ext cx="8686800" cy="500066"/>
          </a:xfrm>
        </p:spPr>
        <p:txBody>
          <a:bodyPr>
            <a:normAutofit/>
          </a:bodyPr>
          <a:lstStyle/>
          <a:p>
            <a:pPr algn="ctr">
              <a:defRPr/>
            </a:pPr>
            <a:r>
              <a:rPr lang="ru-RU" sz="2400">
                <a:effectLst/>
              </a:rPr>
              <a:t>Полиант ёки </a:t>
            </a:r>
            <a:r>
              <a:rPr lang="ru-RU" sz="2400">
                <a:effectLst/>
              </a:rPr>
              <a:t>кўпрангли </a:t>
            </a:r>
            <a:r>
              <a:rPr lang="ru-RU" sz="2400" smtClean="0">
                <a:effectLst/>
              </a:rPr>
              <a:t>атиргуллар</a:t>
            </a:r>
            <a:endParaRPr lang="ru-RU" sz="2800" dirty="0">
              <a:solidFill>
                <a:srgbClr val="002060"/>
              </a:solidFill>
              <a:latin typeface="Times New Roman" pitchFamily="18" charset="0"/>
              <a:cs typeface="Times New Roman" pitchFamily="18" charset="0"/>
            </a:endParaRPr>
          </a:p>
        </p:txBody>
      </p:sp>
      <p:sp>
        <p:nvSpPr>
          <p:cNvPr id="30723" name="Содержимое 2"/>
          <p:cNvSpPr>
            <a:spLocks noGrp="1"/>
          </p:cNvSpPr>
          <p:nvPr>
            <p:ph idx="1"/>
          </p:nvPr>
        </p:nvSpPr>
        <p:spPr>
          <a:xfrm>
            <a:off x="256729" y="332656"/>
            <a:ext cx="4267200" cy="6000750"/>
          </a:xfrm>
        </p:spPr>
        <p:txBody>
          <a:bodyPr/>
          <a:lstStyle/>
          <a:p>
            <a:pPr algn="just">
              <a:buFont typeface="Wingdings 2" pitchFamily="18" charset="2"/>
              <a:buNone/>
            </a:pPr>
            <a:r>
              <a:rPr lang="ru-RU" sz="2000" b="1" smtClean="0">
                <a:latin typeface="Times New Roman" pitchFamily="18" charset="0"/>
                <a:cs typeface="Times New Roman" pitchFamily="18" charset="0"/>
              </a:rPr>
              <a:t>   </a:t>
            </a:r>
          </a:p>
          <a:p>
            <a:pPr algn="just">
              <a:buNone/>
            </a:pPr>
            <a:r>
              <a:rPr lang="ru-RU" sz="2000" b="1" smtClean="0">
                <a:latin typeface="Times New Roman" pitchFamily="18" charset="0"/>
                <a:cs typeface="Times New Roman" pitchFamily="18" charset="0"/>
              </a:rPr>
              <a:t>    </a:t>
            </a:r>
            <a:r>
              <a:rPr lang="ru-RU" sz="2000"/>
              <a:t>Кўп рангли чирмашувчи атиргулнинг пастак (карлик) туридан танлаш, уларни ўзаро, бошқа гуруҳ ва нав атиргуллари билан гибридлаш орқали олинган. Полиант атиргулининг тупи ихчам, пастак бўйли, баландлиги 3040 см. майда (диаметри 1-2 см.) серяпроқ ва ярим серяпроқ гулли бўлиб, у кўп гулли бўронсимон гулбаргларга йиғилган. Совуқ тушгунча узлуксиз кўп гуллайди. * Гулларининг ранглари оқ, пуштн, қизил, айрим ҳолларда сариқдир. Навларнинг кўпчилиги ҳидсиз ёки кучсиз ҳидга эга. Намлик ва совуққа етарли даражада чидамли</a:t>
            </a:r>
            <a:endParaRPr lang="ru-RU" sz="2000" smtClean="0">
              <a:latin typeface="Times New Roman" pitchFamily="18" charset="0"/>
              <a:cs typeface="Times New Roman" pitchFamily="18" charset="0"/>
            </a:endParaRPr>
          </a:p>
        </p:txBody>
      </p:sp>
      <p:pic>
        <p:nvPicPr>
          <p:cNvPr id="19458" name="Picture 2" descr="Картинки по запросу полиантовая роз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762563"/>
            <a:ext cx="3362325" cy="2954469"/>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Картинки по запросу полиантовая роз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7191" y="4005064"/>
            <a:ext cx="3384376" cy="2481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9195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1000125"/>
            <a:ext cx="8686800" cy="642937"/>
          </a:xfrm>
        </p:spPr>
        <p:txBody>
          <a:bodyPr/>
          <a:lstStyle/>
          <a:p>
            <a:pPr>
              <a:defRPr/>
            </a:pPr>
            <a:endParaRPr lang="ru-RU" dirty="0"/>
          </a:p>
        </p:txBody>
      </p:sp>
      <p:sp>
        <p:nvSpPr>
          <p:cNvPr id="31747" name="Содержимое 2"/>
          <p:cNvSpPr>
            <a:spLocks noGrp="1"/>
          </p:cNvSpPr>
          <p:nvPr>
            <p:ph idx="1"/>
          </p:nvPr>
        </p:nvSpPr>
        <p:spPr>
          <a:xfrm>
            <a:off x="285750" y="214313"/>
            <a:ext cx="4786313" cy="6143625"/>
          </a:xfrm>
        </p:spPr>
        <p:txBody>
          <a:bodyPr/>
          <a:lstStyle/>
          <a:p>
            <a:pPr algn="just">
              <a:buNone/>
            </a:pPr>
            <a:r>
              <a:rPr lang="ru-RU" sz="1800" b="1" smtClean="0">
                <a:latin typeface="Times New Roman" pitchFamily="18" charset="0"/>
                <a:cs typeface="Times New Roman" pitchFamily="18" charset="0"/>
              </a:rPr>
              <a:t>    </a:t>
            </a:r>
            <a:r>
              <a:rPr lang="ru-RU" sz="2000" b="1" i="1" smtClean="0"/>
              <a:t>Чиннигул</a:t>
            </a:r>
          </a:p>
          <a:p>
            <a:pPr algn="just">
              <a:buNone/>
            </a:pPr>
            <a:r>
              <a:rPr lang="ru-RU" sz="2000" b="1" i="1"/>
              <a:t>	</a:t>
            </a:r>
            <a:r>
              <a:rPr lang="ru-RU" sz="2000"/>
              <a:t>чинигулдошларга мансуб бир йиллик ўтлар ва бута ўсимликлар туркуми, гуллари хушбўй ва чиройли, танасида 5 та тожбарги бор. Осиё, Африка, Европа ва Ўрта ер денгизи атрофи каби жойларда 300га яқин тури учрайди. Шулардан 80 та тури собиқ Собиқ иттифоқда ҳам тарқалган. Бу гуллар орасида кўп йиллик боғ чиннигули кўпроқ аҳамиятлидир. Бу турнинг бир қанча чиройли хиллари мавжуд. Поясининг бўйи 60 см га етади. Қалампирмунчоқ чиннигул дарахтининг қуритилган ғунчалари ҳам гвоздика деб аталади.</a:t>
            </a:r>
            <a:endParaRPr lang="ru-RU" sz="1800" smtClean="0">
              <a:latin typeface="Times New Roman" pitchFamily="18" charset="0"/>
              <a:cs typeface="Times New Roman" pitchFamily="18" charset="0"/>
            </a:endParaRPr>
          </a:p>
        </p:txBody>
      </p:sp>
      <p:pic>
        <p:nvPicPr>
          <p:cNvPr id="10242" name="Picture 2" descr="Картинки по запросу чиннигу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42441"/>
            <a:ext cx="3312368" cy="309634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гвоздик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49" y="3429000"/>
            <a:ext cx="3096344" cy="3087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83137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71438" y="1357298"/>
            <a:ext cx="4786314" cy="5241907"/>
          </a:xfrm>
        </p:spPr>
        <p:style>
          <a:lnRef idx="0">
            <a:schemeClr val="dk1"/>
          </a:lnRef>
          <a:fillRef idx="3">
            <a:schemeClr val="dk1"/>
          </a:fillRef>
          <a:effectRef idx="3">
            <a:schemeClr val="dk1"/>
          </a:effectRef>
          <a:fontRef idx="minor">
            <a:schemeClr val="lt1"/>
          </a:fontRef>
        </p:style>
        <p:txBody>
          <a:bodyPr>
            <a:normAutofit/>
          </a:bodyPr>
          <a:lstStyle/>
          <a:p>
            <a:pPr marL="0" indent="0" algn="just">
              <a:lnSpc>
                <a:spcPct val="90000"/>
              </a:lnSpc>
              <a:buNone/>
            </a:pPr>
            <a:r>
              <a:rPr lang="uz-Cyrl-UZ" sz="2000" i="1" smtClean="0">
                <a:solidFill>
                  <a:schemeClr val="bg2">
                    <a:lumMod val="75000"/>
                  </a:schemeClr>
                </a:solidFill>
              </a:rPr>
              <a:t>   </a:t>
            </a:r>
            <a:r>
              <a:rPr lang="ru-RU" sz="2000" smtClean="0"/>
              <a:t>Атиргуллар уруғдан</a:t>
            </a:r>
            <a:r>
              <a:rPr lang="ru-RU" sz="2000"/>
              <a:t>, бачки новдадан, ўсимлик тупини ажратб ўтқазиб, пархиш қилиб, илдизнинг бир қисмини кўчириб ўтқазиб, қаламча ўтқазиб ва пайванд қилиб кўпайтирилади. Мавлонбойи атиргуллари кўпинча ўсимликлар тупини ажратиб олиб, бачки илдизлар ва қаламчаларни ўтқазиб кўпайтирилади, энг қимматли навлари наъматакка пайванд қилиниб, ўз илдизида ўсадиган атиргуллар эса қаламчадан кўпайтирилади.</a:t>
            </a:r>
            <a:endParaRPr lang="ru-RU" sz="2000" smtClean="0"/>
          </a:p>
          <a:p>
            <a:pPr marL="0" indent="0" algn="just">
              <a:lnSpc>
                <a:spcPct val="90000"/>
              </a:lnSpc>
              <a:buFont typeface="Wingdings" pitchFamily="2" charset="2"/>
              <a:buNone/>
            </a:pPr>
            <a:endParaRPr lang="ru-RU" sz="2000" smtClean="0">
              <a:solidFill>
                <a:schemeClr val="bg2">
                  <a:lumMod val="75000"/>
                </a:schemeClr>
              </a:solidFill>
            </a:endParaRPr>
          </a:p>
        </p:txBody>
      </p:sp>
      <p:sp>
        <p:nvSpPr>
          <p:cNvPr id="4" name="Прямоугольник 3"/>
          <p:cNvSpPr/>
          <p:nvPr/>
        </p:nvSpPr>
        <p:spPr>
          <a:xfrm>
            <a:off x="142876" y="548680"/>
            <a:ext cx="5072066" cy="646331"/>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ru-RU" b="1" smtClean="0">
                <a:solidFill>
                  <a:srgbClr val="0000FF"/>
                </a:solidFill>
              </a:rPr>
              <a:t>Атиргул </a:t>
            </a:r>
            <a:r>
              <a:rPr lang="ru-RU" b="1">
                <a:solidFill>
                  <a:srgbClr val="0000FF"/>
                </a:solidFill>
              </a:rPr>
              <a:t>ва чиннигулни кўпайтириш усуллари </a:t>
            </a:r>
            <a:endParaRPr lang="ru-RU" b="1" cap="all">
              <a:ln w="9000" cmpd="sng">
                <a:solidFill>
                  <a:srgbClr val="005682">
                    <a:shade val="50000"/>
                    <a:satMod val="120000"/>
                  </a:srgbClr>
                </a:solidFill>
                <a:prstDash val="solid"/>
              </a:ln>
              <a:solidFill>
                <a:srgbClr val="0000FF"/>
              </a:solidFill>
              <a:effectLst>
                <a:reflection blurRad="12700" stA="28000" endPos="45000" dist="1000" dir="5400000" sy="-100000" algn="bl" rotWithShape="0"/>
              </a:effectLst>
            </a:endParaRPr>
          </a:p>
        </p:txBody>
      </p:sp>
      <p:pic>
        <p:nvPicPr>
          <p:cNvPr id="21506" name="Picture 2" descr="Посадка роз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2297" y="871845"/>
            <a:ext cx="3899993" cy="2924995"/>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Полив розы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3619" y="3978251"/>
            <a:ext cx="3677348" cy="2304181"/>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Размножение роз черенками фот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8417" y="5269607"/>
            <a:ext cx="2892356" cy="1594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09976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33863" y="332656"/>
            <a:ext cx="9144000" cy="3168352"/>
          </a:xfrm>
        </p:spPr>
        <p:style>
          <a:lnRef idx="0">
            <a:schemeClr val="dk1"/>
          </a:lnRef>
          <a:fillRef idx="3">
            <a:schemeClr val="dk1"/>
          </a:fillRef>
          <a:effectRef idx="3">
            <a:schemeClr val="dk1"/>
          </a:effectRef>
          <a:fontRef idx="minor">
            <a:schemeClr val="lt1"/>
          </a:fontRef>
        </p:style>
        <p:txBody>
          <a:bodyPr>
            <a:noAutofit/>
          </a:bodyPr>
          <a:lstStyle/>
          <a:p>
            <a:pPr marL="185738" indent="371475" algn="just"/>
            <a:r>
              <a:rPr lang="uz-Cyrl-UZ" sz="2400" i="1" smtClean="0">
                <a:solidFill>
                  <a:schemeClr val="bg2">
                    <a:lumMod val="75000"/>
                  </a:schemeClr>
                </a:solidFill>
              </a:rPr>
              <a:t>   </a:t>
            </a:r>
            <a:r>
              <a:rPr lang="ru-RU" sz="1800"/>
              <a:t>Чиннигуллар уруғдан, айрим ҳолларда қаламчалардан кўпайтирилади. Уруғларни экканда, туслари ва япроқлари турлича бўлган авлодлар олинади. Март ойининг охири апрел ойининг бошларида, айрим ҳолларда май ойида экилади. Кўчатлар 7-9 куни униб чиқади. Яшиклар, совуқ иссиқхоналар ёкм кўчатзорларга кўчириб кўчат қилинади. Июн ойида доимий жойига экилади. Ўсимликлар орасидаги масофа 20-25 см бўлади. Экилган йили калта, кучли шохланган новдали туп қилиб шакллантирилади. Очиқ, қуёшли жойларда, унумдор, қумоқ тупроқларда яхши ўсади ва гуллайди. Нам тупроқда ва совуқда касаланади.</a:t>
            </a:r>
            <a:endParaRPr lang="ru-RU" sz="2400" smtClean="0"/>
          </a:p>
        </p:txBody>
      </p:sp>
      <p:pic>
        <p:nvPicPr>
          <p:cNvPr id="20482" name="Picture 2" descr="Семена гвоздики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589733"/>
            <a:ext cx="3809220" cy="2088232"/>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Рассада гвоздики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501008"/>
            <a:ext cx="3914800" cy="2198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0536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noAutofit/>
          </a:bodyPr>
          <a:lstStyle/>
          <a:p>
            <a:pPr algn="ctr">
              <a:defRPr/>
            </a:pPr>
            <a:r>
              <a:rPr lang="ru-RU" sz="2000" i="1">
                <a:solidFill>
                  <a:srgbClr val="0000FF"/>
                </a:solidFill>
              </a:rPr>
              <a:t>Атиргул ва чиннигулни оронжерияларда ўстириш технологияси</a:t>
            </a:r>
            <a:endParaRPr lang="ru-RU" sz="2000">
              <a:ln w="18415" cmpd="sng">
                <a:solidFill>
                  <a:srgbClr val="FFFFFF"/>
                </a:solidFill>
                <a:prstDash val="solid"/>
              </a:ln>
              <a:solidFill>
                <a:srgbClr val="0000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85000" lnSpcReduction="20000"/>
          </a:bodyPr>
          <a:lstStyle/>
          <a:p>
            <a:pPr lvl="0" fontAlgn="base"/>
            <a:r>
              <a:rPr lang="ru-RU" sz="2800" smtClean="0"/>
              <a:t>Бизнинг шароитимизда </a:t>
            </a:r>
            <a:r>
              <a:rPr lang="ru-RU" sz="2800"/>
              <a:t>қишда атиргулларни оранжерияларда пайвандлпш мумкин, бу эса ишчи кучидан бир текисда фойдаланиш имконини беради. </a:t>
            </a:r>
          </a:p>
          <a:p>
            <a:r>
              <a:rPr lang="ru-RU" sz="2800"/>
              <a:t>      Олдиндан тайёрлаб қўйилган кўчатлар ер тўла ёки парникда чуқурчага кўмиб қўйилади ва пайвандлаш олдидан бир-икки  ҳафта бурун октябрь охирида, ноябрь ўрталарида температураси 12-15 градус бўлган теплицага ташилади. Пайвандлаш декабрь ойининг охирида бошланиб, февраль ойигача даврм эттирилади. Тўғри павандланган қаламчаларларнинг 90-95 проценти кўкаради</a:t>
            </a:r>
            <a:endParaRPr lang="ru-RU" sz="2800" smtClean="0"/>
          </a:p>
        </p:txBody>
      </p:sp>
      <p:pic>
        <p:nvPicPr>
          <p:cNvPr id="22530" name="Picture 2" descr="Картинки по запросу выращивание роз в оранжере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225" y="4706614"/>
            <a:ext cx="2601249" cy="1979215"/>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Картинки по запросу выращивание роз в оранжере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532" y="2564904"/>
            <a:ext cx="2708637" cy="1751586"/>
          </a:xfrm>
          <a:prstGeom prst="rect">
            <a:avLst/>
          </a:prstGeom>
          <a:noFill/>
          <a:extLst>
            <a:ext uri="{909E8E84-426E-40DD-AFC4-6F175D3DCCD1}">
              <a14:hiddenFill xmlns:a14="http://schemas.microsoft.com/office/drawing/2010/main">
                <a:solidFill>
                  <a:srgbClr val="FFFFFF"/>
                </a:solidFill>
              </a14:hiddenFill>
            </a:ext>
          </a:extLst>
        </p:spPr>
      </p:pic>
      <p:pic>
        <p:nvPicPr>
          <p:cNvPr id="22534" name="Picture 6" descr="Картинки по запросу выращивание роз в оранжере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532" y="530592"/>
            <a:ext cx="2708637" cy="1644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0379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20000"/>
          </a:bodyPr>
          <a:lstStyle/>
          <a:p>
            <a:pPr algn="just"/>
            <a:r>
              <a:rPr lang="ru-RU" sz="2000"/>
              <a:t>Оранжеряларда  атиргул қаламчаларни илдиз  олдириш-  полиант атиргуллардан қаламчалар  олиш эрта муддати июлнинг охири август ойининг бошларидир. Қаламчаларнинг очиқ майдонда ўсиб турган тупдан кесиб олиш керак, лекин оранжериядаги  атиргулдан олса ҳам бўлади. Илдиз олдириш учун қаламчалар теплица, оранжерия ёки иссиқ парникларга олиб кирилади. Атиргул учун йирик қум, чиринди аралаштирилган парник тупроғи олинади, бу тупроққа  қум ва чиринди баровар миқдорда аралаштирилади. Қаламчалар учун жуда ёш новдалар олинади, бундай қаламчаларнинг ҳаммаси 100 процент илдиз отади. Пўстлоғи  қотган, қаттиқ ёғочга айланган новдаларнинг илдиз ёйиши унчалик яхши бўлмайди</a:t>
            </a:r>
            <a:endParaRPr lang="ru-RU" sz="1900" smtClean="0">
              <a:solidFill>
                <a:srgbClr val="0000FF"/>
              </a:solidFill>
            </a:endParaRPr>
          </a:p>
        </p:txBody>
      </p:sp>
      <p:pic>
        <p:nvPicPr>
          <p:cNvPr id="23554" name="Picture 2" descr="Картинки по запросу выращивание роз в оранжере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317" y="188640"/>
            <a:ext cx="3953619" cy="2963117"/>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334" y="3501008"/>
            <a:ext cx="3953619"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4720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3707904" y="620688"/>
            <a:ext cx="5286380" cy="5803900"/>
          </a:xfrm>
        </p:spPr>
        <p:style>
          <a:lnRef idx="0">
            <a:schemeClr val="accent6"/>
          </a:lnRef>
          <a:fillRef idx="3">
            <a:schemeClr val="accent6"/>
          </a:fillRef>
          <a:effectRef idx="3">
            <a:schemeClr val="accent6"/>
          </a:effectRef>
          <a:fontRef idx="minor">
            <a:schemeClr val="lt1"/>
          </a:fontRef>
        </p:style>
        <p:txBody>
          <a:bodyPr>
            <a:normAutofit fontScale="92500"/>
          </a:bodyPr>
          <a:lstStyle/>
          <a:p>
            <a:pPr algn="just"/>
            <a:r>
              <a:rPr lang="ru-RU" sz="2400">
                <a:solidFill>
                  <a:srgbClr val="0000FF"/>
                </a:solidFill>
              </a:rPr>
              <a:t>Илдиз ёйган атиргуллар 7-10 сантиметрлик  тувакларга кўчириб ўтқазилади, тувакка баравар қисмда аралаштирилган парник тупроғи билан кум солинади. Усимлик тупи 25-30 сантиметр  чуқурликда ўтқазилади, суғорилгач, туваклар парникка териб  қўйилади. Атиргуллар кун очиқ вақтларда кунига икки марта суғорилади, сув ҳар тупнинг чанқаш даражасига қараб ўртача миқдорда берилади. Икки уч ҳафтадан кейин парниклар шамоллатилади, сунгра рамалар олиб қўйилади. Совуқ тушгач рамалар яна бекитилади</a:t>
            </a:r>
            <a:endParaRPr lang="ru-RU" sz="2400">
              <a:solidFill>
                <a:srgbClr val="0000FF"/>
              </a:solidFill>
            </a:endParaRPr>
          </a:p>
        </p:txBody>
      </p:sp>
      <p:pic>
        <p:nvPicPr>
          <p:cNvPr id="24578" name="Picture 2" descr="Досветка роз в теплиц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06" y="4336703"/>
            <a:ext cx="3432720" cy="2284904"/>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Посадка розы"/>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6632"/>
            <a:ext cx="3463026" cy="2016224"/>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Картинки по запросу выращивание роз в оранжерея"/>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2005"/>
          <a:stretch/>
        </p:blipFill>
        <p:spPr bwMode="auto">
          <a:xfrm>
            <a:off x="115162" y="2015516"/>
            <a:ext cx="3347864"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86332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31f77bf47a4c3f3fa3675ef6d2b532353a222e"/>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4.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5.xml><?xml version="1.0" encoding="utf-8"?>
<a:theme xmlns:a="http://schemas.openxmlformats.org/drawingml/2006/main" name="Круги">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Круги">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2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8.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1050</TotalTime>
  <Words>1768</Words>
  <Application>Microsoft Office PowerPoint</Application>
  <PresentationFormat>Экран (4:3)</PresentationFormat>
  <Paragraphs>65</Paragraphs>
  <Slides>28</Slides>
  <Notes>2</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9</vt:i4>
      </vt:variant>
      <vt:variant>
        <vt:lpstr>Заголовки слайдов</vt:lpstr>
      </vt:variant>
      <vt:variant>
        <vt:i4>28</vt:i4>
      </vt:variant>
    </vt:vector>
  </HeadingPairs>
  <TitlesOfParts>
    <vt:vector size="50" baseType="lpstr">
      <vt:lpstr>Aharoni</vt:lpstr>
      <vt:lpstr>Arial</vt:lpstr>
      <vt:lpstr>Calibri</vt:lpstr>
      <vt:lpstr>Constantia</vt:lpstr>
      <vt:lpstr>Corbel</vt:lpstr>
      <vt:lpstr>Franklin Gothic Book</vt:lpstr>
      <vt:lpstr>Franklin Gothic Medium</vt:lpstr>
      <vt:lpstr>Gill Sans MT</vt:lpstr>
      <vt:lpstr>Times New Roman</vt:lpstr>
      <vt:lpstr>Trebuchet MS</vt:lpstr>
      <vt:lpstr>Verdana</vt:lpstr>
      <vt:lpstr>Wingdings</vt:lpstr>
      <vt:lpstr>Wingdings 2</vt:lpstr>
      <vt:lpstr>Balloons</vt:lpstr>
      <vt:lpstr>Трек</vt:lpstr>
      <vt:lpstr>Изящная</vt:lpstr>
      <vt:lpstr>Солнцестояние</vt:lpstr>
      <vt:lpstr>Круги</vt:lpstr>
      <vt:lpstr>1_Трек</vt:lpstr>
      <vt:lpstr>2_Трек</vt:lpstr>
      <vt:lpstr>1_Balloons</vt:lpstr>
      <vt:lpstr>Поток</vt:lpstr>
      <vt:lpstr>Презентация PowerPoint</vt:lpstr>
      <vt:lpstr>Презентация PowerPoint</vt:lpstr>
      <vt:lpstr>Атиргулни келиб чиқиши ва биологик хусусиятлари</vt:lpstr>
      <vt:lpstr>Презентация PowerPoint</vt:lpstr>
      <vt:lpstr>Атиргуллар баъзи морфологик-биологик хоссаларига ва ташқи белгиларига қараб учта катта групага бўлинади</vt:lpstr>
      <vt:lpstr>Атиргул ва чиннигулнинг турлари ва навларининг тавсифи</vt:lpstr>
      <vt:lpstr>Презентация PowerPoint</vt:lpstr>
      <vt:lpstr>Презентация PowerPoint</vt:lpstr>
      <vt:lpstr>Майда баргли атиргул</vt:lpstr>
      <vt:lpstr>Презентация PowerPoint</vt:lpstr>
      <vt:lpstr>Презентация PowerPoint</vt:lpstr>
      <vt:lpstr>Презентация PowerPoint</vt:lpstr>
      <vt:lpstr>Презентация PowerPoint</vt:lpstr>
      <vt:lpstr>Галлик ёки француз атиргули</vt:lpstr>
      <vt:lpstr>Презентация PowerPoint</vt:lpstr>
      <vt:lpstr>Презентация PowerPoint</vt:lpstr>
      <vt:lpstr>Презентация PowerPoint</vt:lpstr>
      <vt:lpstr>Ремонтант атиргуллар гуруҳи.</vt:lpstr>
      <vt:lpstr>Презентация PowerPoint</vt:lpstr>
      <vt:lpstr>Презентация PowerPoint</vt:lpstr>
      <vt:lpstr>Полиант ёки кўпрангли атиргуллар</vt:lpstr>
      <vt:lpstr>Презентация PowerPoint</vt:lpstr>
      <vt:lpstr>Презентация PowerPoint</vt:lpstr>
      <vt:lpstr>Презентация PowerPoint</vt:lpstr>
      <vt:lpstr>Атиргул ва чиннигулни оронжерияларда ўстириш технологияси</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151</cp:revision>
  <cp:lastPrinted>1601-01-01T00:00:00Z</cp:lastPrinted>
  <dcterms:created xsi:type="dcterms:W3CDTF">2011-08-22T10:27:00Z</dcterms:created>
  <dcterms:modified xsi:type="dcterms:W3CDTF">2018-10-14T09:03:55Z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