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10.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71" r:id="rId5"/>
    <p:sldMasterId id="2147483807" r:id="rId6"/>
    <p:sldMasterId id="2147483819" r:id="rId7"/>
    <p:sldMasterId id="2147483831" r:id="rId8"/>
    <p:sldMasterId id="2147483843" r:id="rId9"/>
    <p:sldMasterId id="2147483868" r:id="rId10"/>
    <p:sldMasterId id="2147483881" r:id="rId11"/>
  </p:sldMasterIdLst>
  <p:notesMasterIdLst>
    <p:notesMasterId r:id="rId39"/>
  </p:notesMasterIdLst>
  <p:sldIdLst>
    <p:sldId id="326" r:id="rId12"/>
    <p:sldId id="340" r:id="rId13"/>
    <p:sldId id="341" r:id="rId14"/>
    <p:sldId id="342" r:id="rId15"/>
    <p:sldId id="343" r:id="rId16"/>
    <p:sldId id="295" r:id="rId17"/>
    <p:sldId id="297" r:id="rId18"/>
    <p:sldId id="299" r:id="rId19"/>
    <p:sldId id="315" r:id="rId20"/>
    <p:sldId id="334" r:id="rId21"/>
    <p:sldId id="335" r:id="rId22"/>
    <p:sldId id="336" r:id="rId23"/>
    <p:sldId id="338" r:id="rId24"/>
    <p:sldId id="328" r:id="rId25"/>
    <p:sldId id="329" r:id="rId26"/>
    <p:sldId id="330" r:id="rId27"/>
    <p:sldId id="332" r:id="rId28"/>
    <p:sldId id="300" r:id="rId29"/>
    <p:sldId id="316" r:id="rId30"/>
    <p:sldId id="317" r:id="rId31"/>
    <p:sldId id="318" r:id="rId32"/>
    <p:sldId id="267" r:id="rId33"/>
    <p:sldId id="268" r:id="rId34"/>
    <p:sldId id="269" r:id="rId35"/>
    <p:sldId id="284" r:id="rId36"/>
    <p:sldId id="279" r:id="rId37"/>
    <p:sldId id="266" r:id="rId38"/>
  </p:sldIdLst>
  <p:sldSz cx="9144000" cy="6858000" type="screen4x3"/>
  <p:notesSz cx="6858000" cy="9144000"/>
  <p:custDataLst>
    <p:tags r:id="rId4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34" autoAdjust="0"/>
  </p:normalViewPr>
  <p:slideViewPr>
    <p:cSldViewPr>
      <p:cViewPr varScale="1">
        <p:scale>
          <a:sx n="67" d="100"/>
          <a:sy n="67" d="100"/>
        </p:scale>
        <p:origin x="13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21.11.2018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235875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solidFill>
                  <a:prstClr val="black"/>
                </a:solidFill>
              </a:rPr>
              <a:pPr/>
              <a:t>3</a:t>
            </a:fld>
            <a:endParaRPr lang="ru-RU" smtClean="0">
              <a:solidFill>
                <a:prstClr val="black"/>
              </a:solidFill>
            </a:endParaRPr>
          </a:p>
        </p:txBody>
      </p:sp>
    </p:spTree>
    <p:extLst>
      <p:ext uri="{BB962C8B-B14F-4D97-AF65-F5344CB8AC3E}">
        <p14:creationId xmlns:p14="http://schemas.microsoft.com/office/powerpoint/2010/main" val="2980798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12</a:t>
            </a:fld>
            <a:endParaRPr lang="ru-RU" smtClean="0">
              <a:latin typeface="Arial" pitchFamily="34" charset="0"/>
            </a:endParaRPr>
          </a:p>
        </p:txBody>
      </p:sp>
    </p:spTree>
    <p:extLst>
      <p:ext uri="{BB962C8B-B14F-4D97-AF65-F5344CB8AC3E}">
        <p14:creationId xmlns:p14="http://schemas.microsoft.com/office/powerpoint/2010/main" val="3243128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21.11.2018</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21.11.2018</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21.11.2018</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21.11.2018</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21.11.2018</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21.11.2018</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21.11.2018</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21.11.2018</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21.11.2018</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21.11.2018</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21.11.2018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solidFill>
                <a:srgbClr val="FFFFFF"/>
              </a:solidFill>
              <a:latin typeface="Tahoma" pitchFamily="34" charset="0"/>
            </a:endParaRPr>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solidFill>
                  <a:srgbClr val="FFFFFF"/>
                </a:solidFill>
              </a:rPr>
              <a:pPr>
                <a:defRPr/>
              </a:pPr>
              <a:t>‹#›</a:t>
            </a:fld>
            <a:endParaRPr lang="ru-RU">
              <a:solidFill>
                <a:srgbClr val="FFFFFF"/>
              </a:solidFill>
            </a:endParaRPr>
          </a:p>
        </p:txBody>
      </p:sp>
      <p:sp>
        <p:nvSpPr>
          <p:cNvPr id="7" name="Rectangle 7"/>
          <p:cNvSpPr>
            <a:spLocks noGrp="1" noChangeArrowheads="1"/>
          </p:cNvSpPr>
          <p:nvPr>
            <p:ph type="dt" sz="quarter" idx="12"/>
          </p:nvPr>
        </p:nvSpPr>
        <p:spPr/>
        <p:txBody>
          <a:bodyPr/>
          <a:lstStyle>
            <a:lvl1pPr>
              <a:defRPr/>
            </a:lvl1pPr>
          </a:lstStyle>
          <a:p>
            <a:pPr>
              <a:defRPr/>
            </a:pPr>
            <a:endParaRPr lang="ru-RU">
              <a:solidFill>
                <a:srgbClr val="FFFFFF"/>
              </a:solidFill>
            </a:endParaRPr>
          </a:p>
        </p:txBody>
      </p:sp>
    </p:spTree>
    <p:extLst>
      <p:ext uri="{BB962C8B-B14F-4D97-AF65-F5344CB8AC3E}">
        <p14:creationId xmlns:p14="http://schemas.microsoft.com/office/powerpoint/2010/main" val="299161018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4210058843"/>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58835578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28276363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86954112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63418466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60413006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02682871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5468352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49424633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88895522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922494425"/>
      </p:ext>
    </p:extLst>
  </p:cSld>
  <p:clrMapOvr>
    <a:masterClrMapping/>
  </p:clrMapOvr>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extLst>
      <p:ext uri="{BB962C8B-B14F-4D97-AF65-F5344CB8AC3E}">
        <p14:creationId xmlns:p14="http://schemas.microsoft.com/office/powerpoint/2010/main" val="2237233434"/>
      </p:ext>
    </p:extLst>
  </p:cSld>
  <p:clrMapOvr>
    <a:overrideClrMapping bg1="lt1" tx1="dk1" bg2="lt2" tx2="dk2" accent1="accent1" accent2="accent2" accent3="accent3" accent4="accent4" accent5="accent5" accent6="accent6" hlink="hlink" folHlink="folHlink"/>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extLst>
      <p:ext uri="{BB962C8B-B14F-4D97-AF65-F5344CB8AC3E}">
        <p14:creationId xmlns:p14="http://schemas.microsoft.com/office/powerpoint/2010/main" val="155074165"/>
      </p:ext>
    </p:extLst>
  </p:cSld>
  <p:clrMapOvr>
    <a:masterClrMapping/>
  </p:clrMapOvr>
  <p:timing>
    <p:tnLst>
      <p:par>
        <p:cTn id="1" dur="indefinite" restart="never" nodeType="tmRoot"/>
      </p:par>
    </p:tnLst>
  </p:timing>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extLst>
      <p:ext uri="{BB962C8B-B14F-4D97-AF65-F5344CB8AC3E}">
        <p14:creationId xmlns:p14="http://schemas.microsoft.com/office/powerpoint/2010/main" val="597763301"/>
      </p:ext>
    </p:extLst>
  </p:cSld>
  <p:clrMapOvr>
    <a:overrideClrMapping bg1="lt1" tx1="dk1" bg2="lt2" tx2="dk2" accent1="accent1" accent2="accent2" accent3="accent3" accent4="accent4" accent5="accent5" accent6="accent6" hlink="hlink" folHlink="folHlink"/>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extLst>
      <p:ext uri="{BB962C8B-B14F-4D97-AF65-F5344CB8AC3E}">
        <p14:creationId xmlns:p14="http://schemas.microsoft.com/office/powerpoint/2010/main" val="321845283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extLst>
      <p:ext uri="{BB962C8B-B14F-4D97-AF65-F5344CB8AC3E}">
        <p14:creationId xmlns:p14="http://schemas.microsoft.com/office/powerpoint/2010/main" val="317275856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extLst>
      <p:ext uri="{BB962C8B-B14F-4D97-AF65-F5344CB8AC3E}">
        <p14:creationId xmlns:p14="http://schemas.microsoft.com/office/powerpoint/2010/main" val="96978836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extLst>
      <p:ext uri="{BB962C8B-B14F-4D97-AF65-F5344CB8AC3E}">
        <p14:creationId xmlns:p14="http://schemas.microsoft.com/office/powerpoint/2010/main" val="170886412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extLst>
      <p:ext uri="{BB962C8B-B14F-4D97-AF65-F5344CB8AC3E}">
        <p14:creationId xmlns:p14="http://schemas.microsoft.com/office/powerpoint/2010/main" val="273293057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extLst>
      <p:ext uri="{BB962C8B-B14F-4D97-AF65-F5344CB8AC3E}">
        <p14:creationId xmlns:p14="http://schemas.microsoft.com/office/powerpoint/2010/main" val="295442798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extLst>
      <p:ext uri="{BB962C8B-B14F-4D97-AF65-F5344CB8AC3E}">
        <p14:creationId xmlns:p14="http://schemas.microsoft.com/office/powerpoint/2010/main" val="326288764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extLst>
      <p:ext uri="{BB962C8B-B14F-4D97-AF65-F5344CB8AC3E}">
        <p14:creationId xmlns:p14="http://schemas.microsoft.com/office/powerpoint/2010/main" val="338458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8.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theme" Target="../theme/theme10.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slideLayout" Target="../slideLayouts/slideLayout111.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image" Target="../media/image9.jpe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theme" Target="../theme/theme11.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21.11.2018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solidFill>
                <a:srgbClr val="FFFFFF"/>
              </a:solidFill>
            </a:endParaRPr>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solidFill>
                <a:srgbClr val="FFFFFF"/>
              </a:solidFill>
            </a:endParaRPr>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857460030"/>
      </p:ext>
    </p:extLst>
  </p:cSld>
  <p:clrMap bg1="dk2" tx1="lt1" bg2="dk1" tx2="lt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extLst>
      <p:ext uri="{BB962C8B-B14F-4D97-AF65-F5344CB8AC3E}">
        <p14:creationId xmlns:p14="http://schemas.microsoft.com/office/powerpoint/2010/main" val="1546196261"/>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13.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01.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8.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 </a:t>
            </a:r>
            <a:r>
              <a:rPr lang="uz-Cyrl-UZ"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МАВЗУ: </a:t>
            </a:r>
            <a:r>
              <a:rPr lang="ru-RU"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Гул олинадиган, доимий яшил ва ўтсимон яшил ўсимликлар гуруҳи</a:t>
            </a:r>
            <a:endParaRPr lang="ru-RU"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solidFill>
                  <a:srgbClr val="0033CC"/>
                </a:solidFill>
              </a:rPr>
              <a:t>Режа:</a:t>
            </a:r>
            <a:r>
              <a:rPr lang="ru-RU" sz="5400" smtClean="0">
                <a:solidFill>
                  <a:srgbClr val="0033CC"/>
                </a:solidFill>
              </a:rPr>
              <a:t> </a:t>
            </a:r>
          </a:p>
        </p:txBody>
      </p:sp>
      <p:sp>
        <p:nvSpPr>
          <p:cNvPr id="157699" name="Rectangle 3"/>
          <p:cNvSpPr>
            <a:spLocks noGrp="1" noChangeArrowheads="1"/>
          </p:cNvSpPr>
          <p:nvPr>
            <p:ph type="body" idx="1"/>
          </p:nvPr>
        </p:nvSpPr>
        <p:spPr>
          <a:xfrm>
            <a:off x="214313" y="1571625"/>
            <a:ext cx="8715375" cy="4448175"/>
          </a:xfrm>
        </p:spPr>
        <p:txBody>
          <a:bodyPr>
            <a:normAutofit fontScale="85000" lnSpcReduction="20000"/>
          </a:bodyPr>
          <a:lstStyle/>
          <a:p>
            <a:pPr marL="0" lvl="0" indent="0">
              <a:buNone/>
            </a:pPr>
            <a:r>
              <a:rPr lang="uz-Cyrl-UZ" sz="4000" b="1">
                <a:solidFill>
                  <a:srgbClr val="0033CC"/>
                </a:solidFill>
              </a:rPr>
              <a:t>1.	Гул олинадиган ўсимликлар гуруҳи</a:t>
            </a:r>
          </a:p>
          <a:p>
            <a:pPr marL="0" lvl="0" indent="0">
              <a:buNone/>
            </a:pPr>
            <a:r>
              <a:rPr lang="uz-Cyrl-UZ" sz="4000" b="1">
                <a:solidFill>
                  <a:srgbClr val="0033CC"/>
                </a:solidFill>
              </a:rPr>
              <a:t>2.	Доимий яшил ўсимликлар гуруҳи</a:t>
            </a:r>
          </a:p>
          <a:p>
            <a:pPr marL="0" lvl="0" indent="0">
              <a:buNone/>
            </a:pPr>
            <a:r>
              <a:rPr lang="uz-Cyrl-UZ" sz="4000" b="1">
                <a:solidFill>
                  <a:srgbClr val="0033CC"/>
                </a:solidFill>
              </a:rPr>
              <a:t>3.	Ўтсимон яшил ўсимликлар гуруҳи</a:t>
            </a:r>
          </a:p>
          <a:p>
            <a:pPr marL="0" lvl="0" indent="0">
              <a:buNone/>
            </a:pPr>
            <a:r>
              <a:rPr lang="uz-Cyrl-UZ" sz="4000" b="1">
                <a:solidFill>
                  <a:srgbClr val="0033CC"/>
                </a:solidFill>
              </a:rPr>
              <a:t>4.	Сув ҳавзаларида устириладиган гул ўсимликлари ва уларга қисқача таъриф</a:t>
            </a:r>
          </a:p>
        </p:txBody>
      </p:sp>
    </p:spTree>
    <p:extLst>
      <p:ext uri="{BB962C8B-B14F-4D97-AF65-F5344CB8AC3E}">
        <p14:creationId xmlns:p14="http://schemas.microsoft.com/office/powerpoint/2010/main" val="40242445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lstStyle/>
          <a:p>
            <a:r>
              <a:rPr lang="ru-RU" sz="2000"/>
              <a:t>Гул олинадиган ўсимликлар кўп йиллик бўлиб, алоҳида гуруҳни ташкил этади. Уларни ойнавон айвонларга бир неча йилга экилади. Тувак ўсимлигидан фарқли равишда, уларнинг маҳсулоти фақат кесиб олинади. Бу ўсимликларнинг биологик тавсифларига кўра ўсиши мавсумий хусусиятга эга. Ремонтант чиннигули гул олиш учун ўстириладиган ўсимликлар орасида муҳим ўринлардан бирини эгаллайди.</a:t>
            </a:r>
          </a:p>
          <a:p>
            <a:r>
              <a:rPr lang="ru-RU" sz="2000"/>
              <a:t>Ремонтант чиннигули чиннигулдошлар оиласига мансуб ўсимлик, ўтсимон, тупи кучли ривожланган. Уларни парвариш қилиш учун ип ски 15-30 см. уячали тўрдан фойдаланилади. Агротехника яхши олиб борилса, баландлиги 100-120 см га етади. Барглари яшил рангда, ингичка. Гуллари серяпроқ, тўлиқ очилганда диаметри 8-12 смга етади, ранги оқ, пушти, қизил, сариқ, бир тусли ёки ола-була (чизиқчали ва доғчали); алоҳида навларининг гуллари ҳидсиз.</a:t>
            </a:r>
          </a:p>
          <a:p>
            <a:pPr marL="85725" indent="371475" algn="just" eaLnBrk="1" hangingPunct="1">
              <a:lnSpc>
                <a:spcPct val="80000"/>
              </a:lnSpc>
              <a:buFontTx/>
              <a:buNone/>
              <a:tabLst>
                <a:tab pos="0" algn="l"/>
              </a:tabLst>
            </a:pPr>
            <a:endParaRPr lang="uz-Cyrl-UZ" sz="2400" smtClean="0"/>
          </a:p>
        </p:txBody>
      </p:sp>
      <p:pic>
        <p:nvPicPr>
          <p:cNvPr id="2050" name="Picture 2" descr="Картинки по запросу одн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1253" y="5017740"/>
            <a:ext cx="2879552" cy="179026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ирезин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5157192"/>
            <a:ext cx="3672408" cy="1425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991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116632"/>
            <a:ext cx="8748712" cy="3240360"/>
          </a:xfrm>
        </p:spPr>
        <p:txBody>
          <a:bodyPr/>
          <a:lstStyle/>
          <a:p>
            <a:pPr marL="428625" indent="-342900" algn="just" eaLnBrk="1" hangingPunct="1">
              <a:lnSpc>
                <a:spcPct val="80000"/>
              </a:lnSpc>
              <a:tabLst>
                <a:tab pos="0" algn="l"/>
              </a:tabLst>
              <a:defRPr/>
            </a:pPr>
            <a:r>
              <a:rPr lang="ru-RU" sz="2000"/>
              <a:t>Чиннигул ёруғсевар ўсимлик ва унинг учун ортиқча зичлик зарарлидир. Аввал чиннигул ўсимлиги мустаҳкам тик турувчи пояларга эга бўлади, лекин ойнали иссиқ бинолар шароитида янги пояларнинг ривожланиши билан улар нозик бўлиб қолади. Шунинг учун, 2030 см. баландликда экинлар узунасига ва бўйига, рухланган ингичка симлар, капрон иплар, смолаланган ёки мумланган каноп иплардан 15 дан 30 см. гача ўлчамли уячали тўрлар ҳосил қилинади. Ўсимлик 20-30 см. га ўсиши билан, янги тўр тортилади, бу иш тўртинчи ярусгача амалга оширилади. Экилгандан сўнг яхши суғорилади, илдиз отгандан кейин эса вақти-вақтида шамоллатилади. Ҳаво намлиги 60-70 фоиз чегарада ушлаб турилади. Ёнлама ғунчалари узлуксиз олиб ташланади. Баҳорда ва ёзда, кучли ўсиш вақтида, чиннигулни 20-25 кун ораснда мол гўнги ва 1 л. сувга 2-3 г. ҳисобида минерал ўғитлар аралашмаси билан озиқлантирилади. Ер бетиним суғориб ва юмшатиб турилади.</a:t>
            </a:r>
            <a:endParaRPr lang="ru-RU" sz="2200"/>
          </a:p>
        </p:txBody>
      </p:sp>
    </p:spTree>
    <p:extLst>
      <p:ext uri="{BB962C8B-B14F-4D97-AF65-F5344CB8AC3E}">
        <p14:creationId xmlns:p14="http://schemas.microsoft.com/office/powerpoint/2010/main" val="1995291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Содержимое 2"/>
          <p:cNvSpPr>
            <a:spLocks noGrp="1"/>
          </p:cNvSpPr>
          <p:nvPr>
            <p:ph idx="1"/>
          </p:nvPr>
        </p:nvSpPr>
        <p:spPr>
          <a:xfrm>
            <a:off x="0" y="857232"/>
            <a:ext cx="8858280" cy="3214710"/>
          </a:xfrm>
        </p:spPr>
        <p:style>
          <a:lnRef idx="2">
            <a:schemeClr val="accent1"/>
          </a:lnRef>
          <a:fillRef idx="1">
            <a:schemeClr val="lt1"/>
          </a:fillRef>
          <a:effectRef idx="0">
            <a:schemeClr val="accent1"/>
          </a:effectRef>
          <a:fontRef idx="minor">
            <a:schemeClr val="dk1"/>
          </a:fontRef>
        </p:style>
        <p:txBody>
          <a:bodyPr>
            <a:normAutofit fontScale="55000" lnSpcReduction="20000"/>
          </a:bodyPr>
          <a:lstStyle/>
          <a:p>
            <a:r>
              <a:rPr lang="ru-RU">
                <a:effectLst/>
              </a:rPr>
              <a:t>Чиннигул гулдасталар, оранжировкалар ясаш учун кесилади. Кала, белокрилник, ричардия, зантедесхия кўп йиллик кучаладошлар оиласига мансуб ўсимлик. Жанубий Африкадан келтирнлган. Ботқоқ ўсимлиги, намсевар, сояга чидамли, нордон торфни рН 5-5,5 ни ташкил қиладиган. ҳисоб билан қўшилган чириндили тупроқда яхши ўсади. Тупининг баландлиги 80 дан 120 см. гача. Барглари катта, ялтироқ, кенг ёйсимон шаклда. Гуллари ўзининг шакли билан уйғунлашган. Сувли, узун гул ёйи кенг асимметрик раструб тўшак билан тугайди, унинг ранги оқ ёки сариқ. Бу тўшак ингичка, бармоқсимон сариқ ёки олов рангли зич ёпиш-’ ган, хира гулчалардан ташкил топган сўта ўраб туради. Илдизлари боғич кўринишида, семиз бўлади, сувли тугунаксимон илдиздан ривожланган, унинг атрофида бир йил давомида катта миқдорда «болача»лар нимжон баргчалар билан ривожланади, бу болачаларни узлуксиз одиб ташлаш керак. </a:t>
            </a:r>
          </a:p>
        </p:txBody>
      </p:sp>
      <p:pic>
        <p:nvPicPr>
          <p:cNvPr id="4098" name="Picture 2" descr="Картинки по запросу пету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05" y="4353715"/>
            <a:ext cx="3384375" cy="238139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6419" y="4442222"/>
            <a:ext cx="3168352" cy="229288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4102" name="Picture 6" descr="Картинки по запросу однолетные цве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7764" y="4442222"/>
            <a:ext cx="2873896" cy="215542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13748315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normAutofit/>
          </a:bodyPr>
          <a:lstStyle/>
          <a:p>
            <a:r>
              <a:rPr lang="ru-RU" sz="1800" b="1" i="1"/>
              <a:t>Атиргул.</a:t>
            </a:r>
            <a:r>
              <a:rPr lang="ru-RU" sz="1800"/>
              <a:t> Ойнавон иссиқ биноларда атиргулнинг барча турини ўстириш мумкин эмас. Чой гибридли, флорибуида ва пернеция атиргулларини етиштириш энг катта натпжа беради. Бу атиргулар стандартга мос бўлган юқори сифатли гуллар беради. 1 м2дан '76 та гул олиш меъёр ҳисобланади. Ойнавон иссиқ биноларда пайвандланган ҳамда ўз илдизига эга атиргулларни етпштириш мумкин. Уларни ойнавон бинога баҳорда жўяклар орасидаги масофа 30 дан 40 см. гача ва ўсимликлар оралиғи 20 дан 25 см. гача қилиб экилади. </a:t>
            </a:r>
          </a:p>
        </p:txBody>
      </p:sp>
      <p:sp>
        <p:nvSpPr>
          <p:cNvPr id="2" name="AutoShape 2" descr="Картинки по запросу Агератум"/>
          <p:cNvSpPr>
            <a:spLocks noChangeAspect="1" noChangeArrowheads="1"/>
          </p:cNvSpPr>
          <p:nvPr/>
        </p:nvSpPr>
        <p:spPr bwMode="auto">
          <a:xfrm>
            <a:off x="155575" y="-1608138"/>
            <a:ext cx="44862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ru-RU" sz="2000"/>
              <a:t>ДОИМИЙ ЯШИЛ ЎСИМЛИКЛАР</a:t>
            </a:r>
            <a:endParaRPr lang="ru-RU" sz="2800" b="1"/>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ru-RU" sz="2300"/>
              <a:t>Манзарали гулчиликда ва боғдорчиликда хона ўсимликлари ўз аҳамиятига эгадир. Улар хоналарни безайди, бу билан замонавий интерьер яратишга ёрдам берадн ва хоналарнинг микроиқлимини яхшилашга таъсир қилади. Хона ўсимликлари ҳаво қуруқлигини юмшатади, чангни ўзида йиғади ва ушлаб қолади (шунинг учун уларни ювиб туриш керак), касаллик тарқатувчи микробларни ўлдирувчи фитонцидларни ажратиб чиқаради ва ҳавони кислород билан тўйинтиради</a:t>
            </a:r>
            <a:r>
              <a:rPr lang="uz-Cyrl-UZ" sz="2300" smtClean="0"/>
              <a:t>.</a:t>
            </a:r>
            <a:endParaRPr lang="ru-RU" sz="23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3147832"/>
          </a:xfrm>
          <a:solidFill>
            <a:srgbClr val="0000FF"/>
          </a:solidFill>
        </p:spPr>
        <p:txBody>
          <a:bodyPr>
            <a:noAutofit/>
          </a:bodyPr>
          <a:lstStyle/>
          <a:p>
            <a:pPr algn="just">
              <a:buFont typeface="Wingdings" pitchFamily="2" charset="2"/>
              <a:buChar char="v"/>
            </a:pPr>
            <a:r>
              <a:rPr lang="uz-Cyrl-UZ" sz="2000" b="1">
                <a:solidFill>
                  <a:srgbClr val="FFFF00"/>
                </a:solidFill>
              </a:rPr>
              <a:t>Доимий яшил ўсимликлар (ёпиқ ерда ўсувчи қуйидаги гуруҳларга бўлинади: манзарали баргли, игнабаргли, ампел ва чирмашувчи, папоротниклар, сувда ўсувчилар ва суккулентлар. Турли гуруҳ ва тур ўсимликлари етиштириш хусусиятлари билан фарқланади. Бу ўсимликларнинг ёруғликка муносабати турличадир. Лекин ёруғлик уларнинг меъёрида ўсиши ва гуллаши учун зарурдир. Ёритишнинг интенсивлиги ва давомийлиги йил мавсумига ҳамда кун вақтига кўра сезиларли ўзгаради. Хона ўсимликларини етарли миқдорда ёруғлик билан таъминлаш учун, уларни биологик хусусиятига кўра хоналарда жойлаштирилади.</a:t>
            </a:r>
            <a:endParaRPr lang="uz-Cyrl-UZ" sz="2000" smtClean="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785794"/>
            <a:ext cx="8497887" cy="2714644"/>
          </a:xfrm>
        </p:spPr>
        <p:style>
          <a:lnRef idx="3">
            <a:schemeClr val="lt1"/>
          </a:lnRef>
          <a:fillRef idx="1">
            <a:schemeClr val="accent1"/>
          </a:fillRef>
          <a:effectRef idx="1">
            <a:schemeClr val="accent1"/>
          </a:effectRef>
          <a:fontRef idx="minor">
            <a:schemeClr val="lt1"/>
          </a:fontRef>
        </p:style>
        <p:txBody>
          <a:bodyPr>
            <a:normAutofit/>
          </a:bodyPr>
          <a:lstStyle/>
          <a:p>
            <a:r>
              <a:rPr lang="ru-RU" sz="1800"/>
              <a:t>Катта ойнали хоналарда бу ойналарга оч рангли пардалар осилган бўлса ва хона деворлари ва шипи оч рангда бўялган бўлса, ўсимликлар ёруғлик билан жуда яхши таъминланадилар. Хома ҳавоси қуруқ бўлмаса, гуллар яхши ўсади. Хона ҳавосини намлаш учун (буғ ва иссиқ еув билан иситилувчи хон)аларда), батареяларга ва ўсимликлар орасига усти очиқ сувли идишларни қўйиш тавсия этилади. Ўсимликлар баргига сув пуркаш ҳам жуда фойдалидир, бу унинг атрофидаги ҳаво намлигини оширади. Кўпгина хона ўсимликлари сувсевардир. </a:t>
            </a:r>
            <a:endParaRPr lang="ru-RU" sz="2200">
              <a:solidFill>
                <a:srgbClr val="FFFF00"/>
              </a:solidFill>
            </a:endParaRPr>
          </a:p>
        </p:txBody>
      </p:sp>
      <p:pic>
        <p:nvPicPr>
          <p:cNvPr id="8194" name="Picture 2" descr="Картинки по запросу Zinnia eleg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571877"/>
            <a:ext cx="3952875" cy="309634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1877"/>
            <a:ext cx="3601318" cy="2882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304800" y="642938"/>
            <a:ext cx="4267200" cy="6000750"/>
          </a:xfrm>
        </p:spPr>
        <p:txBody>
          <a:bodyPr>
            <a:normAutofit fontScale="92500" lnSpcReduction="10000"/>
          </a:bodyPr>
          <a:lstStyle/>
          <a:p>
            <a:pPr algn="just">
              <a:buFont typeface="Wingdings 2" pitchFamily="18" charset="2"/>
              <a:buNone/>
            </a:pPr>
            <a:r>
              <a:rPr lang="ru-RU" sz="1800" b="1" smtClean="0">
                <a:latin typeface="Times New Roman" pitchFamily="18" charset="0"/>
                <a:cs typeface="Times New Roman" pitchFamily="18" charset="0"/>
              </a:rPr>
              <a:t>   </a:t>
            </a:r>
          </a:p>
          <a:p>
            <a:pPr algn="just"/>
            <a:r>
              <a:rPr lang="ru-RU" sz="1800" b="1" smtClean="0">
                <a:latin typeface="Times New Roman" pitchFamily="18" charset="0"/>
                <a:cs typeface="Times New Roman" pitchFamily="18" charset="0"/>
              </a:rPr>
              <a:t>    </a:t>
            </a:r>
            <a:r>
              <a:rPr lang="ru-RU" sz="1800"/>
              <a:t>Барча хона ўсимликларини иссиқликка муносабати бўйича қуйидаги гуруҳларга бўлиш мумкин:</a:t>
            </a:r>
          </a:p>
          <a:p>
            <a:pPr lvl="0" algn="just"/>
            <a:r>
              <a:rPr lang="ru-RU" sz="1800" b="1"/>
              <a:t>Салқин хона гуллари. </a:t>
            </a:r>
            <a:r>
              <a:rPr lang="ru-RU" sz="1800"/>
              <a:t>Салқин хоналарда қиш даврида ҳарорат 10 дан 14° гача бўлади. Бундай шароитларда қуйидаги ўсимликлар яхши ўсади:</a:t>
            </a:r>
          </a:p>
          <a:p>
            <a:pPr lvl="0" algn="just"/>
            <a:r>
              <a:rPr lang="ru-RU" sz="1800"/>
              <a:t>манзарали-баргли-аралия, аукуба, лавроолча, циперус, аспидистра ва хлорофитум;</a:t>
            </a:r>
          </a:p>
          <a:p>
            <a:pPr lvl="0" algn="just"/>
            <a:r>
              <a:rPr lang="ru-RU" sz="1800"/>
              <a:t>чиройли гулловчи олеандр, мирта, азалея, атиргул, лакфиоль, гортензия, фуксия, пеларгонйя, примула ва гибрид цинерария, гортензия ва примуланинг гуллаши учун энг юқори ҳарорат 14 дан 18° гача зарур, гуллаш бошлангандан сўнг эса ҳароратни пасайтириш мумкин, бу гулаш давомийлигини узайтиради;</a:t>
            </a:r>
          </a:p>
          <a:p>
            <a:pPr lvl="0" algn="just"/>
            <a:r>
              <a:rPr lang="ru-RU" sz="1800"/>
              <a:t>ампел аспарагус, саксифрага, традескаиция;</a:t>
            </a:r>
          </a:p>
          <a:p>
            <a:pPr lvl="0" algn="just"/>
            <a:r>
              <a:rPr lang="ru-RU" sz="1800"/>
              <a:t>чирмашувчи печаксимон узум, печак ва бошқалар.</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lstStyle/>
          <a:p>
            <a:pPr lvl="0"/>
            <a:r>
              <a:rPr lang="ru-RU" sz="1700" b="1" smtClean="0">
                <a:latin typeface="Times New Roman" pitchFamily="18" charset="0"/>
                <a:cs typeface="Times New Roman" pitchFamily="18" charset="0"/>
              </a:rPr>
              <a:t>    </a:t>
            </a:r>
            <a:r>
              <a:rPr lang="ru-RU" sz="1800" b="1"/>
              <a:t>Иссиқ</a:t>
            </a:r>
            <a:r>
              <a:rPr lang="ru-RU" sz="1800"/>
              <a:t> </a:t>
            </a:r>
            <a:r>
              <a:rPr lang="ru-RU" sz="1800" b="1"/>
              <a:t>хона гуллари. </a:t>
            </a:r>
            <a:r>
              <a:rPr lang="ru-RU" sz="1800"/>
              <a:t>Айрим ўсимликлар иссиқ хоналарда меъёрида ривожланади ва яхши гуллайди. Салқин хоналарда ўса олса ҳам, гуллаш узайиб кетади. уларнинг гуллари нимжон, ривожланмаган бўлади ва ўсимлик маизарасини йўқотади. Иссиқ, ҳарорати 14-18° хоналар учун қуйидаги ўсимликлар тавсия қилинади:</a:t>
            </a:r>
          </a:p>
          <a:p>
            <a:pPr lvl="0"/>
            <a:r>
              <a:rPr lang="ru-RU" sz="1800"/>
              <a:t>манзарали-баргли антириум (баргли турлари), фикус филодендрон (монстера), кенг баргли бегония (рекс, металлика) ва бошқалар;</a:t>
            </a:r>
          </a:p>
          <a:p>
            <a:pPr lvl="0"/>
            <a:r>
              <a:rPr lang="ru-RU" sz="1800"/>
              <a:t>манзарали-гулловчи антуриум (гулловчи турлари), бромелия, глоксиния, гибискус (хитой атиргули) ва бошқалар;</a:t>
            </a:r>
          </a:p>
          <a:p>
            <a:pPr lvl="0"/>
            <a:r>
              <a:rPr lang="ru-RU" sz="1800"/>
              <a:t>ампел бегония ва қўнғироқгул;</a:t>
            </a:r>
          </a:p>
          <a:p>
            <a:pPr lvl="0"/>
            <a:r>
              <a:rPr lang="ru-RU" sz="1800"/>
              <a:t>чирмашувчи печак, чирмашувчи атиргул,. печаксимон узум (циссус) ва бошқалар.</a:t>
            </a:r>
          </a:p>
          <a:p>
            <a:pPr lvl="0"/>
            <a:r>
              <a:rPr lang="ru-RU" sz="1800"/>
              <a:t>иссиқ хоналарда пальмалар кокос, финик ва кентия яхши ўсади.</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normAutofit fontScale="92500" lnSpcReduction="10000"/>
          </a:bodyPr>
          <a:lstStyle/>
          <a:p>
            <a:pPr lvl="0"/>
            <a:r>
              <a:rPr lang="ru-RU" sz="2000" b="1"/>
              <a:t>Ойнаси Жанубга қараган хона ўсимликлари. Ут</a:t>
            </a:r>
            <a:r>
              <a:rPr lang="ru-RU" sz="2000"/>
              <a:t>симон, айниқса, гулловчи ўсимликлар ёруғсевардир. Хона ўсимликлари ичида жуда ёруғсевар, қуёш ёруғлигига талабчанлари ҳам мавжуд. Масалан, хона заранг дарахти (абутилон), кринум, цитрус экиилар ва бошқалар. Жанубий хоиаларда яиа кактус, эхевериялар яхши ўсади, уларни ойна ёнига биринчи қаторга қўйиш тавсия этилади. Кейинги қаторда азалея, гелиотроп, глоксиния, хона ясмини, камелия, олеандр, хитой атиргуллари қўйилади. Ойна олдидаги гул столчаларида аукуба,. бегония, рекс, </a:t>
            </a:r>
            <a:r>
              <a:rPr lang="ru-RU" sz="2000" b="1"/>
              <a:t>мирта, пальмалар </a:t>
            </a:r>
            <a:r>
              <a:rPr lang="ru-RU" sz="2000"/>
              <a:t>яхши ўсади ва амариллис, антуриум, </a:t>
            </a:r>
            <a:r>
              <a:rPr lang="ru-RU" sz="2000" b="1"/>
              <a:t>кала, кливил, </a:t>
            </a:r>
            <a:r>
              <a:rPr lang="ru-RU" sz="2000"/>
              <a:t>панкрациум ва бошқалар яхши гуллайди. Жанубий хоналар интенсив ёритилганлиги сабабли ҳам, барча хона ўсимликлари учун қулайдир.</a:t>
            </a:r>
          </a:p>
          <a:p>
            <a:pPr algn="just"/>
            <a:endParaRPr lang="ru-RU" sz="20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Содержимое 2"/>
          <p:cNvSpPr>
            <a:spLocks noGrp="1"/>
          </p:cNvSpPr>
          <p:nvPr>
            <p:ph idx="1"/>
          </p:nvPr>
        </p:nvSpPr>
        <p:spPr>
          <a:xfrm>
            <a:off x="0" y="285750"/>
            <a:ext cx="4286250" cy="6429375"/>
          </a:xfrm>
        </p:spPr>
        <p:txBody>
          <a:bodyPr/>
          <a:lstStyle/>
          <a:p>
            <a:pPr lvl="0"/>
            <a:r>
              <a:rPr lang="ru-RU" sz="1700" b="1" smtClean="0">
                <a:latin typeface="Times New Roman" pitchFamily="18" charset="0"/>
                <a:cs typeface="Times New Roman" pitchFamily="18" charset="0"/>
              </a:rPr>
              <a:t>    </a:t>
            </a:r>
            <a:r>
              <a:rPr lang="ru-RU" sz="1800" b="1"/>
              <a:t>Ойнаси шимол томанда жойлашган хона ўсимликлари</a:t>
            </a:r>
            <a:r>
              <a:rPr lang="ru-RU" sz="1800"/>
              <a:t>. Агар жанубий хоналарда деярли барча хона ўсимликларини яхши етиштириш мумкин бўлса, шимолий хоналарда эса кўпгина, айниқса, гулловчи ўсимликлар ёруғлик тақчиллигига чидамсиз бўлади. Бундай хоналарда фақат ойна олдида, ёруғсевар чиройли гулловчи ўсимликлар учун у ёки бу миқдордаги ёруғлик етарли бўлади. Ойналардан узоқда ёруғлик кам ва^ хонани манзарали қилиш учун камроц ёруғсевар ўсимликларни танлаш керак. Бу ерда аспидистра, папоротник, хлорофитум яхши ўсади ва бу ойналарда бегония қуюқ гуллайди.</a:t>
            </a:r>
          </a:p>
          <a:p>
            <a:endParaRPr lang="ru-RU" sz="17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71438" y="1357298"/>
            <a:ext cx="4786314" cy="5241907"/>
          </a:xfrm>
        </p:spPr>
        <p:style>
          <a:lnRef idx="0">
            <a:schemeClr val="dk1"/>
          </a:lnRef>
          <a:fillRef idx="3">
            <a:schemeClr val="dk1"/>
          </a:fillRef>
          <a:effectRef idx="3">
            <a:schemeClr val="dk1"/>
          </a:effectRef>
          <a:fontRef idx="minor">
            <a:schemeClr val="lt1"/>
          </a:fontRef>
        </p:style>
        <p:txBody>
          <a:bodyPr>
            <a:normAutofit fontScale="85000" lnSpcReduction="20000"/>
          </a:bodyPr>
          <a:lstStyle/>
          <a:p>
            <a:r>
              <a:rPr lang="uz-Cyrl-UZ" sz="2000" i="1" smtClean="0">
                <a:solidFill>
                  <a:schemeClr val="bg2">
                    <a:lumMod val="75000"/>
                  </a:schemeClr>
                </a:solidFill>
              </a:rPr>
              <a:t>   </a:t>
            </a:r>
            <a:r>
              <a:rPr lang="ru-RU" sz="2000"/>
              <a:t>Ўсимликлар қанча масофага ташилса ҳам, унинг ҳолатини сақлаш учун, мос равишда жойлаш (упаковка қилиш) керак, чунки ихтиёрий транспортировкада жойланмаган ўсимликлар-га зарари тегиши мумкин (сўлиши, музлаши ва ҳ.к.). Езда ўсимлик тувак тупроғига тиқилган ёғочга боғланади ва бутун ўсимлик тувак билан бирга қоғоз билан ўралади, каноп ип билан боғланади. Тарвақайлаган ўсимликларни экишда тувак четларига бир нечта ёғоч қўйилади, сўнгра қоғоз ўралади. Қишда ўсимликларни музлатиб қўймаслик учун, уларни 2-3 қават қоғоз билан ўраш керак, устидан эса юпқа шолча, кўрпалар ва ҳ.к. лар билан иситнш лозим. Бунда бутун ўсимликни тувак билан бирга иситиш керак, акс ҳолда илдизи музлаб қолиши мумкин.</a:t>
            </a:r>
            <a:r>
              <a:rPr lang="ru-RU" sz="2000"/>
              <a:t>	</a:t>
            </a:r>
            <a:endParaRPr lang="ru-RU" sz="2000"/>
          </a:p>
          <a:p>
            <a:pPr marL="0" indent="0" algn="just">
              <a:lnSpc>
                <a:spcPct val="90000"/>
              </a:lnSpc>
              <a:buNone/>
            </a:pPr>
            <a:endParaRPr lang="ru-RU" sz="2000" smtClean="0"/>
          </a:p>
          <a:p>
            <a:pPr marL="0" indent="0" algn="just">
              <a:lnSpc>
                <a:spcPct val="90000"/>
              </a:lnSpc>
              <a:buFont typeface="Wingdings" pitchFamily="2" charset="2"/>
              <a:buNone/>
            </a:pPr>
            <a:endParaRPr lang="ru-RU" sz="2000" smtClean="0">
              <a:solidFill>
                <a:schemeClr val="bg2">
                  <a:lumMod val="75000"/>
                </a:schemeClr>
              </a:solidFill>
            </a:endParaRPr>
          </a:p>
        </p:txBody>
      </p:sp>
      <p:sp>
        <p:nvSpPr>
          <p:cNvPr id="4" name="Прямоугольник 3"/>
          <p:cNvSpPr/>
          <p:nvPr/>
        </p:nvSpPr>
        <p:spPr>
          <a:xfrm>
            <a:off x="142876" y="548680"/>
            <a:ext cx="5072066" cy="369332"/>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uz-Cyrl-UZ" b="1">
                <a:solidFill>
                  <a:srgbClr val="0000FF"/>
                </a:solidFill>
              </a:rPr>
              <a:t>Ўсимликларни жойлаш ва ташиш</a:t>
            </a:r>
            <a:endParaRPr lang="ru-RU" b="1" cap="all">
              <a:ln w="9000" cmpd="sng">
                <a:solidFill>
                  <a:schemeClr val="accent4">
                    <a:shade val="50000"/>
                    <a:satMod val="120000"/>
                  </a:schemeClr>
                </a:solidFill>
                <a:prstDash val="solid"/>
              </a:ln>
              <a:solidFill>
                <a:srgbClr val="0000FF"/>
              </a:solidFill>
              <a:effectLst>
                <a:reflection blurRad="12700" stA="28000" endPos="45000" dist="1000" dir="5400000" sy="-100000" algn="bl" rotWithShape="0"/>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3200">
                <a:solidFill>
                  <a:srgbClr val="008080"/>
                </a:solidFill>
                <a:effectLst/>
              </a:rPr>
              <a:t>ЎТСИМОН ЯШИЛ ЎСИМЛИКЛАР</a:t>
            </a:r>
            <a:endParaRPr lang="ru-RU" sz="3200">
              <a:ln w="18415" cmpd="sng">
                <a:solidFill>
                  <a:srgbClr val="FFFFFF"/>
                </a:solidFill>
                <a:prstDash val="solid"/>
              </a:ln>
              <a:solidFill>
                <a:srgbClr val="008080"/>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5"/>
            <a:ext cx="9144000" cy="2428892"/>
          </a:xfrm>
        </p:spPr>
        <p:style>
          <a:lnRef idx="0">
            <a:schemeClr val="dk1"/>
          </a:lnRef>
          <a:fillRef idx="3">
            <a:schemeClr val="dk1"/>
          </a:fillRef>
          <a:effectRef idx="3">
            <a:schemeClr val="dk1"/>
          </a:effectRef>
          <a:fontRef idx="minor">
            <a:schemeClr val="lt1"/>
          </a:fontRef>
        </p:style>
        <p:txBody>
          <a:bodyPr>
            <a:normAutofit/>
          </a:bodyPr>
          <a:lstStyle/>
          <a:p>
            <a:pPr marL="185738" indent="371475" algn="just"/>
            <a:r>
              <a:rPr lang="uz-Cyrl-UZ" sz="2400" i="1" smtClean="0">
                <a:solidFill>
                  <a:schemeClr val="bg2">
                    <a:lumMod val="75000"/>
                  </a:schemeClr>
                </a:solidFill>
              </a:rPr>
              <a:t>   </a:t>
            </a:r>
            <a:r>
              <a:rPr lang="uz-Cyrl-UZ" sz="2000"/>
              <a:t>Ў</a:t>
            </a:r>
            <a:r>
              <a:rPr lang="ru-RU" sz="2000"/>
              <a:t>тсимон, ҳамиша яшиллик бериб турувчи ўсимликлар хона шароитида ўстирилувчи ўсимликларнинг катта қисмини ташкил этади. Ишлагиш бўйича уларни </a:t>
            </a:r>
            <a:r>
              <a:rPr lang="uz-Cyrl-UZ" sz="2000"/>
              <a:t>м</a:t>
            </a:r>
            <a:r>
              <a:rPr lang="ru-RU" sz="2000"/>
              <a:t>анзарал</a:t>
            </a:r>
            <a:r>
              <a:rPr lang="uz-Cyrl-UZ" sz="2000"/>
              <a:t>и </a:t>
            </a:r>
            <a:r>
              <a:rPr lang="ru-RU" sz="2000"/>
              <a:t>баргли ва манзарали гулловчиларга бўлиш мумкин. Бундан ташқарн, барча ўтсимон ўсимликлар габитуси бўйича бўлинадиларминиатюр (сенполия, иеиеромия) дан то йирик ўлчамли (бегония, циперус ва бошқалар) </a:t>
            </a:r>
            <a:r>
              <a:rPr lang="ru-RU" sz="2000"/>
              <a:t>гача</a:t>
            </a:r>
            <a:r>
              <a:rPr lang="ru-RU" sz="2000" smtClean="0"/>
              <a:t>.</a:t>
            </a:r>
            <a:endParaRPr lang="ru-RU" sz="2400" smtClean="0"/>
          </a:p>
        </p:txBody>
      </p:sp>
      <p:pic>
        <p:nvPicPr>
          <p:cNvPr id="14338" name="Picture 2" descr="Картинки по запросу Сальв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798168"/>
            <a:ext cx="3498054"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Сальв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3737940"/>
            <a:ext cx="3231900" cy="24273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lnSpcReduction="10000"/>
          </a:bodyPr>
          <a:lstStyle/>
          <a:p>
            <a:pPr algn="just">
              <a:lnSpc>
                <a:spcPct val="90000"/>
              </a:lnSpc>
            </a:pPr>
            <a:r>
              <a:rPr lang="ru-RU" sz="2800" b="1"/>
              <a:t>Аспарагус, спаржа </a:t>
            </a:r>
            <a:r>
              <a:rPr lang="ru-RU" sz="2800"/>
              <a:t>лилиялар оиласига мансуб ўсимлик. Шарқий ярим шарнинг мўътадил ва иссиқ вилоятларидан келтирилган. Аспарагус доғли (плюмозус) ва Шпренгер аспарагуси энг кўп тарқалган. ёпиқ</a:t>
            </a:r>
            <a:r>
              <a:rPr lang="ru-RU" sz="2800" b="1"/>
              <a:t> </a:t>
            </a:r>
            <a:r>
              <a:rPr lang="ru-RU" sz="2800"/>
              <a:t>ернинг манзарали-баргли ўсимликлари орасида аспарагуслар жуда кенг тарқалган. Улар хоналарни безатишда, турли оранжировкаларда яъни, саватчалар, гулдасталар ва ҳоказолар ясашда ишлатилади</a:t>
            </a:r>
            <a:endParaRPr lang="ru-RU" sz="2800" smtClean="0"/>
          </a:p>
        </p:txBody>
      </p:sp>
      <p:pic>
        <p:nvPicPr>
          <p:cNvPr id="15362" name="Picture 2" descr="Картинки по запросу душистий табак цвет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596" y="1052736"/>
            <a:ext cx="2905125" cy="290512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душистий табак цветок"/>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0479" y="4296241"/>
            <a:ext cx="2913242" cy="25617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ru-RU" sz="1400" b="1"/>
              <a:t>Ш</a:t>
            </a:r>
            <a:r>
              <a:rPr lang="uz-Cyrl-UZ" sz="1400" b="1"/>
              <a:t>п</a:t>
            </a:r>
            <a:r>
              <a:rPr lang="ru-RU" sz="1400" b="1"/>
              <a:t>рснгер аспарагус</a:t>
            </a:r>
            <a:r>
              <a:rPr lang="uz-Cyrl-UZ" sz="1400" b="1"/>
              <a:t>и</a:t>
            </a:r>
            <a:r>
              <a:rPr lang="ru-RU" sz="1400"/>
              <a:t> жуда чироили ампел ўсимлик бўлиб, хоналарни кўкаламзорлаштириш ва турли оранжировкалар учун кенг-қўлланилади. Катта ёшли ўсимликларда поялар узунлиги 2-3 м. га етади.</a:t>
            </a:r>
          </a:p>
          <a:p>
            <a:r>
              <a:rPr lang="ru-RU" sz="1400" b="1"/>
              <a:t>Аспарагус плюмозус</a:t>
            </a:r>
            <a:r>
              <a:rPr lang="ru-RU" sz="1400"/>
              <a:t> олдинги турдан бирмунча чиройлироқ, хоналарни кўкаламзорлаштириш учун гулдасталар, саватчалар ва ҳ. к. лар ташкил қилишда ишлатилади. Шпренгер аспарагусига қараганда секинроқ ўсади, шунинг учун экишда ва кўчириб ўтқазишда кичик ўлчамли туваклар ишлатилади ҳамда камроқ озиқлантирилади.</a:t>
            </a:r>
          </a:p>
          <a:p>
            <a:r>
              <a:rPr lang="ru-RU" sz="1400" b="1"/>
              <a:t>Аспидистра</a:t>
            </a:r>
            <a:r>
              <a:rPr lang="ru-RU" sz="1400"/>
              <a:t>, иноқ оила-лилиядошлар оиласига мансуб ўсимлик. Япониядан келтирилган. Манзаралибаргли ўсимлик. Поялари ер бағирлаган. Барглари семиз, тўқ яшил рангда, чўзинчоқ шаклда, узунчоқ оёқчаларда бўйи 50-60 см. га етади. Ола-була, оқ ва оч-сариқ раигдаги бўйлама чизиқли шакллари мавжуд. Гуллари хира, илдиз пояда, ерда жойлашган, диаметри тахминан 1 см. ликоилар кўринишида. Феврал ойидан май ойигача илдизпояларни бўлиш билан кўпайтирилади. </a:t>
            </a:r>
            <a:endParaRPr lang="ru-RU" sz="1400" smtClean="0">
              <a:solidFill>
                <a:srgbClr val="0000FF"/>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3786182" y="1071546"/>
            <a:ext cx="5286380" cy="5803900"/>
          </a:xfrm>
        </p:spPr>
        <p:style>
          <a:lnRef idx="0">
            <a:schemeClr val="accent6"/>
          </a:lnRef>
          <a:fillRef idx="3">
            <a:schemeClr val="accent6"/>
          </a:fillRef>
          <a:effectRef idx="3">
            <a:schemeClr val="accent6"/>
          </a:effectRef>
          <a:fontRef idx="minor">
            <a:schemeClr val="lt1"/>
          </a:fontRef>
        </p:style>
        <p:txBody>
          <a:bodyPr>
            <a:noAutofit/>
          </a:bodyPr>
          <a:lstStyle/>
          <a:p>
            <a:pPr algn="just"/>
            <a:r>
              <a:rPr lang="ru-RU" sz="2400" b="1">
                <a:solidFill>
                  <a:srgbClr val="008080"/>
                </a:solidFill>
              </a:rPr>
              <a:t>Аукуба ёки тилла дарахт қизиллар оиласига мансуб. Япониядан келтирилган. Ўсимлик ёшига, етиштириш шароитларига, шаклланишига, кесиб турилишига ва ҳоказоларга кўра турли баландликда бўлади. Барглари семиз, ясси, чиройли бўлади, ола-була баргли шаклларида мармар оч сариқ рангда бўлади. Гуллари манзарали эмас, қизил рангдаги меваларн эса жуда манзарали. </a:t>
            </a:r>
          </a:p>
          <a:p>
            <a:endParaRPr lang="ru-RU" sz="2400">
              <a:solidFill>
                <a:srgbClr val="0000FF"/>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611560" y="332656"/>
            <a:ext cx="8143932" cy="2930668"/>
          </a:xfrm>
          <a:solidFill>
            <a:srgbClr val="FFFF00"/>
          </a:solidFill>
        </p:spPr>
        <p:style>
          <a:lnRef idx="0">
            <a:schemeClr val="accent4"/>
          </a:lnRef>
          <a:fillRef idx="3">
            <a:schemeClr val="accent4"/>
          </a:fillRef>
          <a:effectRef idx="3">
            <a:schemeClr val="accent4"/>
          </a:effectRef>
          <a:fontRef idx="minor">
            <a:schemeClr val="lt1"/>
          </a:fontRef>
        </p:style>
        <p:txBody>
          <a:bodyPr>
            <a:noAutofit/>
          </a:bodyPr>
          <a:lstStyle/>
          <a:p>
            <a:r>
              <a:rPr lang="ru-RU" sz="2000" b="1">
                <a:solidFill>
                  <a:srgbClr val="0000FF"/>
                </a:solidFill>
              </a:rPr>
              <a:t>Буксус, самшит </a:t>
            </a:r>
            <a:r>
              <a:rPr lang="ru-RU" sz="2000">
                <a:solidFill>
                  <a:srgbClr val="0000FF"/>
                </a:solidFill>
              </a:rPr>
              <a:t>самшитлилар оиласига мансуб ўсимлик. Кавказ ва Балеар оролидап келтирилган. Ўсимликнинг баландлиги ёшига, етиштириш шароитларига, шаклланишига ва ҳоказоларга кўра ўзгаради. Танаси жуда ихчам. Барглари семиз, майда, тўқ-яшил рангда, ялтироқ. Тувак ўсимлиги сифатида бир нечта тури экилади (кавказ, карлик ва бошқалар). Уруғ ва қаламча билан кўпайтирилади. Серажриқ ва чириндили тупроқ аралашмасида яхши ўсади.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Autofit/>
          </a:bodyPr>
          <a:lstStyle/>
          <a:p>
            <a:r>
              <a:rPr lang="ru-RU" sz="2800" b="1"/>
              <a:t>Драцена, кордилина</a:t>
            </a:r>
            <a:r>
              <a:rPr lang="ru-RU" sz="2800"/>
              <a:t> лилиидошлар оиласига мансуб ўсимлик. Тропик Африка ва Янги Зеландиядан келтирилган. Иккала тур ўсимлик манзарали боғдорчилик амалиётида драцена деб номланади, лекин биринчиси сариқ рангдаги илдизга эга, бачкилари йўқ, уруғ бачкилари олтитадан ошмайди, кордилинада эса илдизи оқ рангда ва 18 тадан кам бўлмаган уруғ бачкилари мавжуд.</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Autofit/>
          </a:bodyPr>
          <a:lstStyle/>
          <a:p>
            <a:r>
              <a:rPr lang="ru-RU" sz="2400" b="1"/>
              <a:t>Кливия </a:t>
            </a:r>
            <a:r>
              <a:rPr lang="ru-RU" sz="2400"/>
              <a:t>амариллислар оиласига мансуб ўсимлик. Жанубий Америкадан келтирилган. Утсимон хона ўсимлиги. Тупининг баландлиги 50 см. семиз понли. Барглари лентасимон, семиз, тўқ-яшил рангда, 2 қатор бўлиб жойлашган. Ола-була рангли шакллари ҳам мавжуд. Гуллари соябон бўлиб йиғилган, сариқ, қизил ва олов рангда. Қиш охири баҳор бошида, айрим ҳолларда ёзда ҳам қайта гуллайди.</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179512" y="332656"/>
            <a:ext cx="8713787" cy="3096344"/>
          </a:xfrm>
        </p:spPr>
        <p:style>
          <a:lnRef idx="1">
            <a:schemeClr val="accent4"/>
          </a:lnRef>
          <a:fillRef idx="3">
            <a:schemeClr val="accent4"/>
          </a:fillRef>
          <a:effectRef idx="2">
            <a:schemeClr val="accent4"/>
          </a:effectRef>
          <a:fontRef idx="minor">
            <a:schemeClr val="lt1"/>
          </a:fontRef>
        </p:style>
        <p:txBody>
          <a:bodyPr/>
          <a:lstStyle/>
          <a:p>
            <a:r>
              <a:rPr lang="ru-RU" sz="1800" b="1"/>
              <a:t>Орхидея</a:t>
            </a:r>
            <a:r>
              <a:rPr lang="ru-RU" sz="1800"/>
              <a:t> орхидеялар оиласига маисуб ўсимлик. Бутун ер шари бўйлаб тарқалган. 20 000 гача турлар маълум. Уларнинг кўпчилиги тропик минтақада ўсади. Ҳаёт фаолияти ва иссиқликка талабчанлиги бўйича фарқланади. Барглари оддий, майда, алоҳида турларида эса қаттиқ, этдор, яшил рангда, кўпинча ола-була бўлади. Гулларининг диаметри 1-2 дан 8-12 см. гача, ранги ва тузилиши оригинал, найсимон, бошоқсимон ёки бўронсимон гулбаргларда жойлашган. Гулларининг шакли ўзгача жуда чиройли, мураккаб, ранги ҳам турлича, кўпинча бир неча тусда бўлади. Алоҳида турларининг гуллари хушбўй ҳидга эга. Гуллаш вақти турлича, аммо кўпинча баҳордан кузгача гуллайди. </a:t>
            </a:r>
          </a:p>
          <a:p>
            <a:endParaRPr lang="ru-RU" sz="1400"/>
          </a:p>
        </p:txBody>
      </p:sp>
      <p:pic>
        <p:nvPicPr>
          <p:cNvPr id="21506" name="Picture 2" descr="Картинки по запросу Седум"/>
          <p:cNvPicPr>
            <a:picLocks noChangeAspect="1" noChangeArrowheads="1"/>
          </p:cNvPicPr>
          <p:nvPr/>
        </p:nvPicPr>
        <p:blipFill rotWithShape="1">
          <a:blip r:embed="rId2">
            <a:extLst>
              <a:ext uri="{28A0092B-C50C-407E-A947-70E740481C1C}">
                <a14:useLocalDpi xmlns:a14="http://schemas.microsoft.com/office/drawing/2010/main" val="0"/>
              </a:ext>
            </a:extLst>
          </a:blip>
          <a:srcRect b="14718"/>
          <a:stretch/>
        </p:blipFill>
        <p:spPr bwMode="auto">
          <a:xfrm>
            <a:off x="539552" y="3787792"/>
            <a:ext cx="3333750" cy="2924944"/>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Картинки по запросу Сед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962176"/>
            <a:ext cx="3437334" cy="25761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179512" y="116632"/>
            <a:ext cx="8483631" cy="3144982"/>
          </a:xfrm>
        </p:spPr>
        <p:style>
          <a:lnRef idx="2">
            <a:schemeClr val="accent1"/>
          </a:lnRef>
          <a:fillRef idx="1">
            <a:schemeClr val="lt1"/>
          </a:fillRef>
          <a:effectRef idx="0">
            <a:schemeClr val="accent1"/>
          </a:effectRef>
          <a:fontRef idx="minor">
            <a:schemeClr val="dk1"/>
          </a:fontRef>
        </p:style>
        <p:txBody>
          <a:bodyPr>
            <a:normAutofit fontScale="70000" lnSpcReduction="20000"/>
          </a:bodyPr>
          <a:lstStyle/>
          <a:p>
            <a:r>
              <a:rPr lang="ru-RU" sz="2800"/>
              <a:t>Папоротниклар асосан кўпоёқлилар оиласига, папоротниклар синфига мансуб. 3800 га яқин тури жуда катта оилани ташкил этади, унинг кўп қисмйни етиштириш тропик минтақага тўғри келади. Оранжерияларда қуйидаги турларини етиштириш мумкин: адиантум, нефролепис ва бошқалар.</a:t>
            </a:r>
          </a:p>
          <a:p>
            <a:r>
              <a:rPr lang="ru-RU" sz="2800"/>
              <a:t>Кўпгина папоротниклар илдизпояни бўлиш, (масалан адиантум), споралар ва (птертсс) ёш ўсимликлар билан кўпайтирилади. Папоротниклар учун арчагулли, баргли ва қумли торф тупроқларининг бир хил миқдордаги аралашмасн ишлатилади. Агар арчагулли тупроқ бўлмаса, у ҳо</a:t>
            </a:r>
            <a:r>
              <a:rPr lang="uz-Cyrl-UZ" sz="2800"/>
              <a:t>л</a:t>
            </a:r>
            <a:r>
              <a:rPr lang="ru-RU" sz="2800"/>
              <a:t>да баргли ва торфли тупроқларни ишлатиш мумкин. </a:t>
            </a:r>
          </a:p>
        </p:txBody>
      </p:sp>
      <p:pic>
        <p:nvPicPr>
          <p:cNvPr id="22536" name="Picture 8" descr="Картинки по запросу Эхеверия"/>
          <p:cNvPicPr>
            <a:picLocks noChangeAspect="1" noChangeArrowheads="1"/>
          </p:cNvPicPr>
          <p:nvPr/>
        </p:nvPicPr>
        <p:blipFill rotWithShape="1">
          <a:blip r:embed="rId2">
            <a:extLst>
              <a:ext uri="{28A0092B-C50C-407E-A947-70E740481C1C}">
                <a14:useLocalDpi xmlns:a14="http://schemas.microsoft.com/office/drawing/2010/main" val="0"/>
              </a:ext>
            </a:extLst>
          </a:blip>
          <a:srcRect r="4878" b="4461"/>
          <a:stretch/>
        </p:blipFill>
        <p:spPr bwMode="auto">
          <a:xfrm>
            <a:off x="885433" y="3429000"/>
            <a:ext cx="6668631" cy="3096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179512" y="332656"/>
            <a:ext cx="8569325" cy="2663825"/>
          </a:xfrm>
        </p:spPr>
        <p:txBody>
          <a:bodyPr>
            <a:noAutofit/>
          </a:bodyPr>
          <a:lstStyle/>
          <a:p>
            <a:pPr algn="just"/>
            <a:r>
              <a:rPr lang="ru-RU" sz="2400"/>
              <a:t>Сансевьера, сансевиерия ёки «ит думи»-лилиядошлар оиласига мангуб ўсимлик. Африка ва Осиёнинг тропик вилочтларидан келтирилган. Бир неча турлари экилади. Усймликнинг баландлиги 1,2 ;м., барглари илдиз олдида ўсган, тик ўсувчи, қаттиқ, ола-була рангда, илдизпояси семиз ва чирмашувчи бўлади. Гуллари оқ рангда, яшил туслари мавжуд, хушбўй ҳидли, лекин манзараси кам, юмшоқ найсимон гулбаргларга йиғилган.</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142844" y="642918"/>
            <a:ext cx="8872510" cy="4071966"/>
          </a:xfrm>
        </p:spPr>
        <p:style>
          <a:lnRef idx="2">
            <a:schemeClr val="accent2"/>
          </a:lnRef>
          <a:fillRef idx="1">
            <a:schemeClr val="lt1"/>
          </a:fillRef>
          <a:effectRef idx="0">
            <a:schemeClr val="accent2"/>
          </a:effectRef>
          <a:fontRef idx="minor">
            <a:schemeClr val="dk1"/>
          </a:fontRef>
        </p:style>
        <p:txBody>
          <a:bodyPr/>
          <a:lstStyle/>
          <a:p>
            <a:r>
              <a:rPr lang="ru-RU" sz="1600"/>
              <a:t>Сув ва ботқоқ ўсимликлари алоҳида гуруҳни ташкил қилади. Ҳозирги вақтда марказий иситиш тармоғидан фойдаланиш хоналардаги ҳавони намлаш учун катта аҳамиятга эга. Афсуски, бу гуруҳнинг чирой берувчи хона ўсимликлари хиллари унчалик кўп эмас. Кўпгина сув ўсимликларини аквариумда, сув ҳайвонлари ва балиқлар билан бирга етиштириш мумкин. Сув ўсимликлари асосан уруғ, қаламча, илдиз бурчаклари ва бўлиш йўли билан кўпайтирилади. Аквариумдаги ўсимликлар парвариши сувнинг тоза ва хил миқдорда бўлишига боғлиқ. Ўсимликлар жуда қуюқлашиб кетганда, уларнинг қуриган ва эски қисмлари олиб ташланади. Баҳорда ўсимликлар кўнириб ўтқазилади. Еруғлик ва ҳавоиипг оптимал режимида барча оув ўсимликларипинг яхши ўсишига эришиш мумкин. Аквариум ва сув ҳанзаллрида (бассейнларда) қуйидаги эиг кўп тарқалган ўсимлик турлари етиштирилади: циперуе, элодея, валлиснерия, кабомба, людвигил, мириофиллюм, сагиттария, сальвиния ва бошқалар.</a:t>
            </a:r>
          </a:p>
        </p:txBody>
      </p:sp>
      <p:sp>
        <p:nvSpPr>
          <p:cNvPr id="5" name="Rectangle 2"/>
          <p:cNvSpPr txBox="1">
            <a:spLocks noChangeArrowheads="1"/>
          </p:cNvSpPr>
          <p:nvPr/>
        </p:nvSpPr>
        <p:spPr bwMode="auto">
          <a:xfrm>
            <a:off x="642910" y="71414"/>
            <a:ext cx="7072362" cy="500066"/>
          </a:xfrm>
          <a:prstGeom prst="rect">
            <a:avLst/>
          </a:prstGeom>
          <a:ln w="9525">
            <a:noFill/>
            <a:miter lim="800000"/>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b" anchorCtr="0" compatLnSpc="1">
            <a:prstTxWarp prst="textNoShape">
              <a:avLst/>
            </a:prstTxWarp>
          </a:bodyPr>
          <a:lstStyle/>
          <a:p>
            <a:r>
              <a:rPr lang="ru-RU" sz="1400" b="1"/>
              <a:t>СУВ ҲАВЗАЛАРИДА УСТИРИЛАДИГАН ГУЛ ЎСИМЛИКЛАРИ ВА УЛАРГА ҚИСҚАЧА ТАЪРИФ</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2400">
                <a:effectLst/>
              </a:rPr>
              <a:t>Манзарали ловия, боғ ловияси</a:t>
            </a:r>
            <a:endParaRPr lang="ru-RU" sz="240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algn="just"/>
            <a:r>
              <a:rPr lang="uz-Cyrl-UZ" sz="2800"/>
              <a:t>Манзарали ловия, боғ ловияси, турк ловияси ловиялар оиласига мансуб бир йиллик ўсимликдир. Ҳиндистон ва Жанубий Америкадан келтирилган. Гулчиликда қуйидаги навлари экилади: Капалак, Френч, </a:t>
            </a:r>
            <a:r>
              <a:rPr lang="uz-Cyrl-UZ" sz="2800" smtClean="0"/>
              <a:t>Мамонт</a:t>
            </a:r>
            <a:r>
              <a:rPr lang="uz-Cyrl-UZ" sz="2800"/>
              <a:t>, </a:t>
            </a:r>
            <a:r>
              <a:rPr lang="uz-Cyrl-UZ" sz="2800" smtClean="0"/>
              <a:t>Икки рангли </a:t>
            </a:r>
            <a:r>
              <a:rPr lang="uz-Cyrl-UZ" sz="2800"/>
              <a:t>ва бошқалар</a:t>
            </a:r>
            <a:endParaRPr lang="ru-RU" sz="2800"/>
          </a:p>
        </p:txBody>
      </p:sp>
      <p:pic>
        <p:nvPicPr>
          <p:cNvPr id="26626" name="Picture 2" descr="Картинки по запросу декоративный фасо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67" y="1101746"/>
            <a:ext cx="28670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Картинки по запросу декоративный фасол"/>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67" y="4639166"/>
            <a:ext cx="2867025" cy="2004544"/>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Картинки по запросу декоративный фасол"/>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2287" y="4941168"/>
            <a:ext cx="2580307" cy="17202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fb9b264372077298858ef95bc109ccd129792"/>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8.xml.rels><?xml version="1.0" encoding="UTF-8" standalone="yes"?>
<Relationships xmlns="http://schemas.openxmlformats.org/package/2006/relationships"><Relationship Id="rId1" Type="http://schemas.openxmlformats.org/officeDocument/2006/relationships/image" Target="../media/image8.jpeg"/></Relationships>
</file>

<file path=ppt/theme/_rels/them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_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796</TotalTime>
  <Words>2282</Words>
  <Application>Microsoft Office PowerPoint</Application>
  <PresentationFormat>Экран (4:3)</PresentationFormat>
  <Paragraphs>56</Paragraphs>
  <Slides>27</Slides>
  <Notes>2</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11</vt:i4>
      </vt:variant>
      <vt:variant>
        <vt:lpstr>Заголовки слайдов</vt:lpstr>
      </vt:variant>
      <vt:variant>
        <vt:i4>27</vt:i4>
      </vt:variant>
    </vt:vector>
  </HeadingPairs>
  <TitlesOfParts>
    <vt:vector size="53" baseType="lpstr">
      <vt:lpstr>Arial</vt:lpstr>
      <vt:lpstr>Calibri</vt:lpstr>
      <vt:lpstr>Cambria</vt:lpstr>
      <vt:lpstr>Constantia</vt:lpstr>
      <vt:lpstr>Franklin Gothic Book</vt:lpstr>
      <vt:lpstr>Franklin Gothic Medium</vt:lpstr>
      <vt:lpstr>Lucida Sans Unicode</vt:lpstr>
      <vt:lpstr>Perpetua</vt:lpstr>
      <vt:lpstr>Tahoma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Открытая</vt:lpstr>
      <vt:lpstr>floral5</vt:lpstr>
      <vt:lpstr>1_Balloons</vt:lpstr>
      <vt:lpstr>Изящная</vt:lpstr>
      <vt:lpstr>1_Трек</vt:lpstr>
      <vt:lpstr>1_Океан</vt:lpstr>
      <vt:lpstr>1_Справедливость</vt:lpstr>
      <vt:lpstr>7- МАВЗУ: Гул олинадиган, доимий яшил ва ўтсимон яшил ўсимликлар гуруҳи</vt:lpstr>
      <vt:lpstr>Режа: </vt:lpstr>
      <vt:lpstr>Презентация PowerPoint</vt:lpstr>
      <vt:lpstr>Презентация PowerPoint</vt:lpstr>
      <vt:lpstr>Презентация PowerPoint</vt:lpstr>
      <vt:lpstr>Презентация PowerPoint</vt:lpstr>
      <vt:lpstr>ДОИМИЙ ЯШИЛ ЎСИМЛИКЛАР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ЎТСИМОН ЯШИЛ ЎСИМЛИКЛАР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Манзарали ловия, боғ ловияси</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135</cp:revision>
  <cp:lastPrinted>1601-01-01T00:00:00Z</cp:lastPrinted>
  <dcterms:created xsi:type="dcterms:W3CDTF">2011-08-22T10:27:00Z</dcterms:created>
  <dcterms:modified xsi:type="dcterms:W3CDTF">2018-11-21T04:13:47Z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