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 id="2147483762" r:id="rId2"/>
  </p:sldMasterIdLst>
  <p:sldIdLst>
    <p:sldId id="256" r:id="rId3"/>
    <p:sldId id="278" r:id="rId4"/>
    <p:sldId id="282" r:id="rId5"/>
    <p:sldId id="286" r:id="rId6"/>
    <p:sldId id="283" r:id="rId7"/>
    <p:sldId id="279" r:id="rId8"/>
    <p:sldId id="280" r:id="rId9"/>
    <p:sldId id="263" r:id="rId10"/>
    <p:sldId id="266" r:id="rId11"/>
    <p:sldId id="289" r:id="rId12"/>
    <p:sldId id="290" r:id="rId13"/>
    <p:sldId id="267" r:id="rId14"/>
    <p:sldId id="296" r:id="rId15"/>
    <p:sldId id="292" r:id="rId16"/>
    <p:sldId id="291" r:id="rId17"/>
    <p:sldId id="293" r:id="rId18"/>
    <p:sldId id="294" r:id="rId19"/>
    <p:sldId id="295" r:id="rId20"/>
    <p:sldId id="298" r:id="rId21"/>
    <p:sldId id="299" r:id="rId22"/>
    <p:sldId id="277" r:id="rId23"/>
  </p:sldIdLst>
  <p:sldSz cx="9144000" cy="6858000" type="screen4x3"/>
  <p:notesSz cx="6858000" cy="9144000"/>
  <p:custDataLst>
    <p:tags r:id="rId24"/>
  </p:custDataLst>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00CC00"/>
    <a:srgbClr val="0066FF"/>
    <a:srgbClr val="0B01D1"/>
    <a:srgbClr val="FF3300"/>
    <a:srgbClr val="CC0000"/>
    <a:srgbClr val="00FF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313" autoAdjust="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E154F-3A13-45B3-8466-09F06D4026C0}"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ru-RU"/>
        </a:p>
      </dgm:t>
    </dgm:pt>
    <dgm:pt modelId="{E5BD33A1-629C-40B0-BC84-8CD380D955D3}">
      <dgm:prSet phldrT="[Текст]"/>
      <dgm:spPr/>
      <dgm:t>
        <a:bodyPr/>
        <a:lstStyle/>
        <a:p>
          <a:r>
            <a:rPr lang="ru-RU" u="none" smtClean="0"/>
            <a:t>дарахтлар пояси, ахлат қутилари, ҳожатхоналар, деворчалар ва бошқаларни манзаралаштириш учун баланд бўйли чиройли баргли ўсимликлар (клешевина, манзарали каноп ва бошқалар) ишлатилади</a:t>
          </a:r>
          <a:endParaRPr lang="ru-RU" dirty="0"/>
        </a:p>
      </dgm:t>
    </dgm:pt>
    <dgm:pt modelId="{C84560B8-3577-40BA-89FC-96F4232C4EA2}" type="parTrans" cxnId="{A0D820A0-43EE-4EA9-96E5-902533FF86CE}">
      <dgm:prSet/>
      <dgm:spPr/>
      <dgm:t>
        <a:bodyPr/>
        <a:lstStyle/>
        <a:p>
          <a:endParaRPr lang="ru-RU"/>
        </a:p>
      </dgm:t>
    </dgm:pt>
    <dgm:pt modelId="{D208E39E-ECC7-4CC0-8D54-3BF5BDA7A0FA}" type="sibTrans" cxnId="{A0D820A0-43EE-4EA9-96E5-902533FF86CE}">
      <dgm:prSet/>
      <dgm:spPr/>
      <dgm:t>
        <a:bodyPr/>
        <a:lstStyle/>
        <a:p>
          <a:endParaRPr lang="ru-RU"/>
        </a:p>
      </dgm:t>
    </dgm:pt>
    <dgm:pt modelId="{9C632C6E-70E5-41D1-986A-C4744AABD3F0}">
      <dgm:prSet phldrT="[Текст]"/>
      <dgm:spPr>
        <a:solidFill>
          <a:srgbClr val="00B050"/>
        </a:solidFill>
      </dgm:spPr>
      <dgm:t>
        <a:bodyPr/>
        <a:lstStyle/>
        <a:p>
          <a:r>
            <a:rPr lang="ru-RU" u="none" smtClean="0"/>
            <a:t>эркин ўсувчи хили</a:t>
          </a:r>
          <a:endParaRPr lang="ru-RU" dirty="0"/>
        </a:p>
      </dgm:t>
    </dgm:pt>
    <dgm:pt modelId="{9D1FA696-6113-4CF4-8635-38AB1DAF49CA}" type="parTrans" cxnId="{251CE247-03FC-4EE1-8857-AFD50F58E64D}">
      <dgm:prSet/>
      <dgm:spPr/>
      <dgm:t>
        <a:bodyPr/>
        <a:lstStyle/>
        <a:p>
          <a:endParaRPr lang="ru-RU"/>
        </a:p>
      </dgm:t>
    </dgm:pt>
    <dgm:pt modelId="{C40AED13-1784-413E-88F0-DFC8B8294181}" type="sibTrans" cxnId="{251CE247-03FC-4EE1-8857-AFD50F58E64D}">
      <dgm:prSet/>
      <dgm:spPr/>
      <dgm:t>
        <a:bodyPr/>
        <a:lstStyle/>
        <a:p>
          <a:endParaRPr lang="ru-RU"/>
        </a:p>
      </dgm:t>
    </dgm:pt>
    <dgm:pt modelId="{2E395AB7-4C35-41F1-8E0D-B3A002009E82}">
      <dgm:prSet phldrT="[Текст]"/>
      <dgm:spPr/>
      <dgm:t>
        <a:bodyPr/>
        <a:lstStyle/>
        <a:p>
          <a:r>
            <a:rPr lang="ru-RU" u="none" smtClean="0"/>
            <a:t>майсазорда озод композицияда экилади, бу гуруҳлар учун турли баландликдаги ўсимликлар ишлатилади</a:t>
          </a:r>
          <a:endParaRPr lang="ru-RU" dirty="0"/>
        </a:p>
      </dgm:t>
    </dgm:pt>
    <dgm:pt modelId="{028EDA2E-E7AA-4041-AD7A-DACEA8590145}" type="parTrans" cxnId="{562D7C32-307E-4B84-A999-BF535D91E6FC}">
      <dgm:prSet/>
      <dgm:spPr/>
      <dgm:t>
        <a:bodyPr/>
        <a:lstStyle/>
        <a:p>
          <a:endParaRPr lang="ru-RU"/>
        </a:p>
      </dgm:t>
    </dgm:pt>
    <dgm:pt modelId="{20D2CC62-17D3-43AC-B3D6-35BACC17A950}" type="sibTrans" cxnId="{562D7C32-307E-4B84-A999-BF535D91E6FC}">
      <dgm:prSet/>
      <dgm:spPr/>
      <dgm:t>
        <a:bodyPr/>
        <a:lstStyle/>
        <a:p>
          <a:endParaRPr lang="ru-RU"/>
        </a:p>
      </dgm:t>
    </dgm:pt>
    <dgm:pt modelId="{F0ACC033-208F-4BD2-B45F-F7A55FDB812C}">
      <dgm:prSet phldrT="[Текст]"/>
      <dgm:spPr>
        <a:solidFill>
          <a:srgbClr val="FF3300"/>
        </a:solidFill>
      </dgm:spPr>
      <dgm:t>
        <a:bodyPr/>
        <a:lstStyle/>
        <a:p>
          <a:r>
            <a:rPr lang="ru-RU" u="none" smtClean="0"/>
            <a:t>девор олди хили</a:t>
          </a:r>
          <a:endParaRPr lang="ru-RU" b="1" dirty="0"/>
        </a:p>
      </dgm:t>
    </dgm:pt>
    <dgm:pt modelId="{9F8C6D6E-4281-4AAD-8EA5-36D33855AF62}" type="sibTrans" cxnId="{377C59D3-FA7E-4BCD-910F-484D5B919418}">
      <dgm:prSet/>
      <dgm:spPr/>
      <dgm:t>
        <a:bodyPr/>
        <a:lstStyle/>
        <a:p>
          <a:endParaRPr lang="ru-RU"/>
        </a:p>
      </dgm:t>
    </dgm:pt>
    <dgm:pt modelId="{BFDA1430-C28D-4BCA-AB0F-F88A75D8C370}" type="parTrans" cxnId="{377C59D3-FA7E-4BCD-910F-484D5B919418}">
      <dgm:prSet/>
      <dgm:spPr/>
      <dgm:t>
        <a:bodyPr/>
        <a:lstStyle/>
        <a:p>
          <a:endParaRPr lang="ru-RU"/>
        </a:p>
      </dgm:t>
    </dgm:pt>
    <dgm:pt modelId="{04195DFE-6042-4415-B5ED-51CD0B6500A1}" type="pres">
      <dgm:prSet presAssocID="{576E154F-3A13-45B3-8466-09F06D4026C0}" presName="Name0" presStyleCnt="0">
        <dgm:presLayoutVars>
          <dgm:dir/>
          <dgm:animLvl val="lvl"/>
          <dgm:resizeHandles val="exact"/>
        </dgm:presLayoutVars>
      </dgm:prSet>
      <dgm:spPr/>
      <dgm:t>
        <a:bodyPr/>
        <a:lstStyle/>
        <a:p>
          <a:endParaRPr lang="ru-RU"/>
        </a:p>
      </dgm:t>
    </dgm:pt>
    <dgm:pt modelId="{C4A5F2D2-656E-417B-A708-B2D75B70749C}" type="pres">
      <dgm:prSet presAssocID="{F0ACC033-208F-4BD2-B45F-F7A55FDB812C}" presName="linNode" presStyleCnt="0"/>
      <dgm:spPr/>
    </dgm:pt>
    <dgm:pt modelId="{954A29C5-161F-426A-9D22-A99EF94A6130}" type="pres">
      <dgm:prSet presAssocID="{F0ACC033-208F-4BD2-B45F-F7A55FDB812C}" presName="parentText" presStyleLbl="node1" presStyleIdx="0" presStyleCnt="2" custLinFactNeighborX="95" custLinFactNeighborY="7216">
        <dgm:presLayoutVars>
          <dgm:chMax val="1"/>
          <dgm:bulletEnabled val="1"/>
        </dgm:presLayoutVars>
      </dgm:prSet>
      <dgm:spPr/>
      <dgm:t>
        <a:bodyPr/>
        <a:lstStyle/>
        <a:p>
          <a:endParaRPr lang="ru-RU"/>
        </a:p>
      </dgm:t>
    </dgm:pt>
    <dgm:pt modelId="{74D1D861-5E45-4073-BEF6-29E53832496E}" type="pres">
      <dgm:prSet presAssocID="{F0ACC033-208F-4BD2-B45F-F7A55FDB812C}" presName="descendantText" presStyleLbl="alignAccFollowNode1" presStyleIdx="0" presStyleCnt="2">
        <dgm:presLayoutVars>
          <dgm:bulletEnabled val="1"/>
        </dgm:presLayoutVars>
      </dgm:prSet>
      <dgm:spPr/>
      <dgm:t>
        <a:bodyPr/>
        <a:lstStyle/>
        <a:p>
          <a:endParaRPr lang="ru-RU"/>
        </a:p>
      </dgm:t>
    </dgm:pt>
    <dgm:pt modelId="{D35CAF74-2356-4AAE-A310-873DBBAD6DA9}" type="pres">
      <dgm:prSet presAssocID="{9F8C6D6E-4281-4AAD-8EA5-36D33855AF62}" presName="sp" presStyleCnt="0"/>
      <dgm:spPr/>
    </dgm:pt>
    <dgm:pt modelId="{F62374F8-F16E-45F1-8A38-5515722F5230}" type="pres">
      <dgm:prSet presAssocID="{9C632C6E-70E5-41D1-986A-C4744AABD3F0}" presName="linNode" presStyleCnt="0"/>
      <dgm:spPr/>
    </dgm:pt>
    <dgm:pt modelId="{7A6AC77E-5319-4374-9F10-8FCF767C58F4}" type="pres">
      <dgm:prSet presAssocID="{9C632C6E-70E5-41D1-986A-C4744AABD3F0}" presName="parentText" presStyleLbl="node1" presStyleIdx="1" presStyleCnt="2">
        <dgm:presLayoutVars>
          <dgm:chMax val="1"/>
          <dgm:bulletEnabled val="1"/>
        </dgm:presLayoutVars>
      </dgm:prSet>
      <dgm:spPr/>
      <dgm:t>
        <a:bodyPr/>
        <a:lstStyle/>
        <a:p>
          <a:endParaRPr lang="ru-RU"/>
        </a:p>
      </dgm:t>
    </dgm:pt>
    <dgm:pt modelId="{49EA5C11-6B22-49C9-A299-66F96A21D68A}" type="pres">
      <dgm:prSet presAssocID="{9C632C6E-70E5-41D1-986A-C4744AABD3F0}" presName="descendantText" presStyleLbl="alignAccFollowNode1" presStyleIdx="1" presStyleCnt="2">
        <dgm:presLayoutVars>
          <dgm:bulletEnabled val="1"/>
        </dgm:presLayoutVars>
      </dgm:prSet>
      <dgm:spPr/>
      <dgm:t>
        <a:bodyPr/>
        <a:lstStyle/>
        <a:p>
          <a:endParaRPr lang="ru-RU"/>
        </a:p>
      </dgm:t>
    </dgm:pt>
  </dgm:ptLst>
  <dgm:cxnLst>
    <dgm:cxn modelId="{E2C0B237-AD4C-4E57-947C-610972AF39BA}" type="presOf" srcId="{2E395AB7-4C35-41F1-8E0D-B3A002009E82}" destId="{49EA5C11-6B22-49C9-A299-66F96A21D68A}" srcOrd="0" destOrd="0" presId="urn:microsoft.com/office/officeart/2005/8/layout/vList5"/>
    <dgm:cxn modelId="{B267A696-1BBE-4A8A-9A4D-43611FAEA0CA}" type="presOf" srcId="{9C632C6E-70E5-41D1-986A-C4744AABD3F0}" destId="{7A6AC77E-5319-4374-9F10-8FCF767C58F4}" srcOrd="0" destOrd="0" presId="urn:microsoft.com/office/officeart/2005/8/layout/vList5"/>
    <dgm:cxn modelId="{AA97141B-0C88-4D7C-A756-015C04C104E7}" type="presOf" srcId="{E5BD33A1-629C-40B0-BC84-8CD380D955D3}" destId="{74D1D861-5E45-4073-BEF6-29E53832496E}" srcOrd="0" destOrd="0" presId="urn:microsoft.com/office/officeart/2005/8/layout/vList5"/>
    <dgm:cxn modelId="{A0D820A0-43EE-4EA9-96E5-902533FF86CE}" srcId="{F0ACC033-208F-4BD2-B45F-F7A55FDB812C}" destId="{E5BD33A1-629C-40B0-BC84-8CD380D955D3}" srcOrd="0" destOrd="0" parTransId="{C84560B8-3577-40BA-89FC-96F4232C4EA2}" sibTransId="{D208E39E-ECC7-4CC0-8D54-3BF5BDA7A0FA}"/>
    <dgm:cxn modelId="{71DB6B35-1707-44BB-88B8-218D1F7B9666}" type="presOf" srcId="{576E154F-3A13-45B3-8466-09F06D4026C0}" destId="{04195DFE-6042-4415-B5ED-51CD0B6500A1}" srcOrd="0" destOrd="0" presId="urn:microsoft.com/office/officeart/2005/8/layout/vList5"/>
    <dgm:cxn modelId="{C22F9632-E929-4AAA-8126-A9A65684F418}" type="presOf" srcId="{F0ACC033-208F-4BD2-B45F-F7A55FDB812C}" destId="{954A29C5-161F-426A-9D22-A99EF94A6130}" srcOrd="0" destOrd="0" presId="urn:microsoft.com/office/officeart/2005/8/layout/vList5"/>
    <dgm:cxn modelId="{377C59D3-FA7E-4BCD-910F-484D5B919418}" srcId="{576E154F-3A13-45B3-8466-09F06D4026C0}" destId="{F0ACC033-208F-4BD2-B45F-F7A55FDB812C}" srcOrd="0" destOrd="0" parTransId="{BFDA1430-C28D-4BCA-AB0F-F88A75D8C370}" sibTransId="{9F8C6D6E-4281-4AAD-8EA5-36D33855AF62}"/>
    <dgm:cxn modelId="{562D7C32-307E-4B84-A999-BF535D91E6FC}" srcId="{9C632C6E-70E5-41D1-986A-C4744AABD3F0}" destId="{2E395AB7-4C35-41F1-8E0D-B3A002009E82}" srcOrd="0" destOrd="0" parTransId="{028EDA2E-E7AA-4041-AD7A-DACEA8590145}" sibTransId="{20D2CC62-17D3-43AC-B3D6-35BACC17A950}"/>
    <dgm:cxn modelId="{251CE247-03FC-4EE1-8857-AFD50F58E64D}" srcId="{576E154F-3A13-45B3-8466-09F06D4026C0}" destId="{9C632C6E-70E5-41D1-986A-C4744AABD3F0}" srcOrd="1" destOrd="0" parTransId="{9D1FA696-6113-4CF4-8635-38AB1DAF49CA}" sibTransId="{C40AED13-1784-413E-88F0-DFC8B8294181}"/>
    <dgm:cxn modelId="{4AAF4845-302A-47A7-8D16-EA6D758FF215}" type="presParOf" srcId="{04195DFE-6042-4415-B5ED-51CD0B6500A1}" destId="{C4A5F2D2-656E-417B-A708-B2D75B70749C}" srcOrd="0" destOrd="0" presId="urn:microsoft.com/office/officeart/2005/8/layout/vList5"/>
    <dgm:cxn modelId="{00908262-07E7-4364-87BE-E9F82D26CF4A}" type="presParOf" srcId="{C4A5F2D2-656E-417B-A708-B2D75B70749C}" destId="{954A29C5-161F-426A-9D22-A99EF94A6130}" srcOrd="0" destOrd="0" presId="urn:microsoft.com/office/officeart/2005/8/layout/vList5"/>
    <dgm:cxn modelId="{E110B866-4648-4367-B00A-C5EFDA292086}" type="presParOf" srcId="{C4A5F2D2-656E-417B-A708-B2D75B70749C}" destId="{74D1D861-5E45-4073-BEF6-29E53832496E}" srcOrd="1" destOrd="0" presId="urn:microsoft.com/office/officeart/2005/8/layout/vList5"/>
    <dgm:cxn modelId="{09E40D56-4331-4188-96E5-55429F84C2C0}" type="presParOf" srcId="{04195DFE-6042-4415-B5ED-51CD0B6500A1}" destId="{D35CAF74-2356-4AAE-A310-873DBBAD6DA9}" srcOrd="1" destOrd="0" presId="urn:microsoft.com/office/officeart/2005/8/layout/vList5"/>
    <dgm:cxn modelId="{015D018E-F39A-45A5-A552-B2E1BBD14626}" type="presParOf" srcId="{04195DFE-6042-4415-B5ED-51CD0B6500A1}" destId="{F62374F8-F16E-45F1-8A38-5515722F5230}" srcOrd="2" destOrd="0" presId="urn:microsoft.com/office/officeart/2005/8/layout/vList5"/>
    <dgm:cxn modelId="{671F80D1-34CC-4D1E-81DD-8B8B223A98D9}" type="presParOf" srcId="{F62374F8-F16E-45F1-8A38-5515722F5230}" destId="{7A6AC77E-5319-4374-9F10-8FCF767C58F4}" srcOrd="0" destOrd="0" presId="urn:microsoft.com/office/officeart/2005/8/layout/vList5"/>
    <dgm:cxn modelId="{C014C7C6-1FE6-4F56-8689-5C1D921FD483}" type="presParOf" srcId="{F62374F8-F16E-45F1-8A38-5515722F5230}" destId="{49EA5C11-6B22-49C9-A299-66F96A21D68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D1D861-5E45-4073-BEF6-29E53832496E}">
      <dsp:nvSpPr>
        <dsp:cNvPr id="0" name=""/>
        <dsp:cNvSpPr/>
      </dsp:nvSpPr>
      <dsp:spPr>
        <a:xfrm rot="5400000">
          <a:off x="5097428" y="-2021031"/>
          <a:ext cx="969263" cy="5253703"/>
        </a:xfrm>
        <a:prstGeom prst="round2Same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ru-RU" sz="1400" u="none" kern="1200" smtClean="0"/>
            <a:t>дарахтлар пояси, ахлат қутилари, ҳожатхоналар, деворчалар ва бошқаларни манзаралаштириш учун баланд бўйли чиройли баргли ўсимликлар (клешевина, манзарали каноп ва бошқалар) ишлатилади</a:t>
          </a:r>
          <a:endParaRPr lang="ru-RU" sz="1400" kern="1200" dirty="0"/>
        </a:p>
      </dsp:txBody>
      <dsp:txXfrm rot="-5400000">
        <a:off x="2955208" y="168505"/>
        <a:ext cx="5206387" cy="874631"/>
      </dsp:txXfrm>
    </dsp:sp>
    <dsp:sp modelId="{954A29C5-161F-426A-9D22-A99EF94A6130}">
      <dsp:nvSpPr>
        <dsp:cNvPr id="0" name=""/>
        <dsp:cNvSpPr/>
      </dsp:nvSpPr>
      <dsp:spPr>
        <a:xfrm>
          <a:off x="4991" y="87457"/>
          <a:ext cx="2955208" cy="1211579"/>
        </a:xfrm>
        <a:prstGeom prst="roundRect">
          <a:avLst/>
        </a:prstGeom>
        <a:solidFill>
          <a:srgbClr val="FF33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a:lnSpc>
              <a:spcPct val="90000"/>
            </a:lnSpc>
            <a:spcBef>
              <a:spcPct val="0"/>
            </a:spcBef>
            <a:spcAft>
              <a:spcPct val="35000"/>
            </a:spcAft>
          </a:pPr>
          <a:r>
            <a:rPr lang="ru-RU" sz="3500" u="none" kern="1200" smtClean="0"/>
            <a:t>девор олди хили</a:t>
          </a:r>
          <a:endParaRPr lang="ru-RU" sz="3500" b="1" kern="1200" dirty="0"/>
        </a:p>
      </dsp:txBody>
      <dsp:txXfrm>
        <a:off x="64135" y="146601"/>
        <a:ext cx="2836920" cy="1093291"/>
      </dsp:txXfrm>
    </dsp:sp>
    <dsp:sp modelId="{49EA5C11-6B22-49C9-A299-66F96A21D68A}">
      <dsp:nvSpPr>
        <dsp:cNvPr id="0" name=""/>
        <dsp:cNvSpPr/>
      </dsp:nvSpPr>
      <dsp:spPr>
        <a:xfrm rot="5400000">
          <a:off x="5097428" y="-748873"/>
          <a:ext cx="969263" cy="5253703"/>
        </a:xfrm>
        <a:prstGeom prst="round2SameRect">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ru-RU" sz="1400" u="none" kern="1200" smtClean="0"/>
            <a:t>майсазорда озод композицияда экилади, бу гуруҳлар учун турли баландликдаги ўсимликлар ишлатилади</a:t>
          </a:r>
          <a:endParaRPr lang="ru-RU" sz="1400" kern="1200" dirty="0"/>
        </a:p>
      </dsp:txBody>
      <dsp:txXfrm rot="-5400000">
        <a:off x="2955208" y="1440663"/>
        <a:ext cx="5206387" cy="874631"/>
      </dsp:txXfrm>
    </dsp:sp>
    <dsp:sp modelId="{7A6AC77E-5319-4374-9F10-8FCF767C58F4}">
      <dsp:nvSpPr>
        <dsp:cNvPr id="0" name=""/>
        <dsp:cNvSpPr/>
      </dsp:nvSpPr>
      <dsp:spPr>
        <a:xfrm>
          <a:off x="0" y="1272188"/>
          <a:ext cx="2955208" cy="1211579"/>
        </a:xfrm>
        <a:prstGeom prst="roundRect">
          <a:avLst/>
        </a:prstGeom>
        <a:solidFill>
          <a:srgbClr val="00B05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a:lnSpc>
              <a:spcPct val="90000"/>
            </a:lnSpc>
            <a:spcBef>
              <a:spcPct val="0"/>
            </a:spcBef>
            <a:spcAft>
              <a:spcPct val="35000"/>
            </a:spcAft>
          </a:pPr>
          <a:r>
            <a:rPr lang="ru-RU" sz="3500" u="none" kern="1200" smtClean="0"/>
            <a:t>эркин ўсувчи хили</a:t>
          </a:r>
          <a:endParaRPr lang="ru-RU" sz="3500" kern="1200" dirty="0"/>
        </a:p>
      </dsp:txBody>
      <dsp:txXfrm>
        <a:off x="59144" y="1331332"/>
        <a:ext cx="2836920" cy="1093291"/>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pPr>
                <a:defRPr/>
              </a:pPr>
              <a:t>‹#›</a:t>
            </a:fld>
            <a:endParaRPr lang="ru-RU" altLang="ru-RU"/>
          </a:p>
        </p:txBody>
      </p:sp>
    </p:spTree>
    <p:extLst>
      <p:ext uri="{BB962C8B-B14F-4D97-AF65-F5344CB8AC3E}">
        <p14:creationId xmlns:p14="http://schemas.microsoft.com/office/powerpoint/2010/main" val="10883090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pPr>
                <a:defRPr/>
              </a:pPr>
              <a:t>‹#›</a:t>
            </a:fld>
            <a:endParaRPr lang="ru-RU" altLang="ru-RU"/>
          </a:p>
        </p:txBody>
      </p:sp>
    </p:spTree>
    <p:extLst>
      <p:ext uri="{BB962C8B-B14F-4D97-AF65-F5344CB8AC3E}">
        <p14:creationId xmlns:p14="http://schemas.microsoft.com/office/powerpoint/2010/main" val="148219814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pPr>
                <a:defRPr/>
              </a:pPr>
              <a:t>‹#›</a:t>
            </a:fld>
            <a:endParaRPr lang="ru-RU" altLang="ru-RU"/>
          </a:p>
        </p:txBody>
      </p:sp>
    </p:spTree>
    <p:extLst>
      <p:ext uri="{BB962C8B-B14F-4D97-AF65-F5344CB8AC3E}">
        <p14:creationId xmlns:p14="http://schemas.microsoft.com/office/powerpoint/2010/main" val="2402092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pPr>
                <a:defRPr/>
              </a:pPr>
              <a:t>‹#›</a:t>
            </a:fld>
            <a:endParaRPr lang="ru-RU" altLang="ru-RU"/>
          </a:p>
        </p:txBody>
      </p:sp>
    </p:spTree>
    <p:extLst>
      <p:ext uri="{BB962C8B-B14F-4D97-AF65-F5344CB8AC3E}">
        <p14:creationId xmlns:p14="http://schemas.microsoft.com/office/powerpoint/2010/main" val="529432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pPr>
                <a:defRPr/>
              </a:pPr>
              <a:t>‹#›</a:t>
            </a:fld>
            <a:endParaRPr lang="ru-RU" altLang="ru-RU"/>
          </a:p>
        </p:txBody>
      </p:sp>
    </p:spTree>
    <p:extLst>
      <p:ext uri="{BB962C8B-B14F-4D97-AF65-F5344CB8AC3E}">
        <p14:creationId xmlns:p14="http://schemas.microsoft.com/office/powerpoint/2010/main" val="2206200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pPr>
                <a:defRPr/>
              </a:pPr>
              <a:t>‹#›</a:t>
            </a:fld>
            <a:endParaRPr lang="ru-RU" altLang="ru-RU"/>
          </a:p>
        </p:txBody>
      </p:sp>
    </p:spTree>
    <p:extLst>
      <p:ext uri="{BB962C8B-B14F-4D97-AF65-F5344CB8AC3E}">
        <p14:creationId xmlns:p14="http://schemas.microsoft.com/office/powerpoint/2010/main" val="3790484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pPr>
                <a:defRPr/>
              </a:pPr>
              <a:t>‹#›</a:t>
            </a:fld>
            <a:endParaRPr lang="ru-RU" altLang="ru-RU"/>
          </a:p>
        </p:txBody>
      </p:sp>
    </p:spTree>
    <p:extLst>
      <p:ext uri="{BB962C8B-B14F-4D97-AF65-F5344CB8AC3E}">
        <p14:creationId xmlns:p14="http://schemas.microsoft.com/office/powerpoint/2010/main" val="75812735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pPr>
                <a:defRPr/>
              </a:pPr>
              <a:t>‹#›</a:t>
            </a:fld>
            <a:endParaRPr lang="ru-RU" altLang="ru-RU"/>
          </a:p>
        </p:txBody>
      </p:sp>
    </p:spTree>
    <p:extLst>
      <p:ext uri="{BB962C8B-B14F-4D97-AF65-F5344CB8AC3E}">
        <p14:creationId xmlns:p14="http://schemas.microsoft.com/office/powerpoint/2010/main" val="711107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pPr>
                <a:defRPr/>
              </a:pPr>
              <a:t>‹#›</a:t>
            </a:fld>
            <a:endParaRPr lang="ru-RU" altLang="ru-RU"/>
          </a:p>
        </p:txBody>
      </p:sp>
    </p:spTree>
    <p:extLst>
      <p:ext uri="{BB962C8B-B14F-4D97-AF65-F5344CB8AC3E}">
        <p14:creationId xmlns:p14="http://schemas.microsoft.com/office/powerpoint/2010/main" val="4176609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pPr>
                <a:defRPr/>
              </a:pPr>
              <a:t>‹#›</a:t>
            </a:fld>
            <a:endParaRPr lang="ru-RU" altLang="ru-RU"/>
          </a:p>
        </p:txBody>
      </p:sp>
    </p:spTree>
    <p:extLst>
      <p:ext uri="{BB962C8B-B14F-4D97-AF65-F5344CB8AC3E}">
        <p14:creationId xmlns:p14="http://schemas.microsoft.com/office/powerpoint/2010/main" val="2393892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pPr>
                <a:defRPr/>
              </a:pPr>
              <a:t>‹#›</a:t>
            </a:fld>
            <a:endParaRPr lang="ru-RU" altLang="ru-RU"/>
          </a:p>
        </p:txBody>
      </p:sp>
    </p:spTree>
    <p:extLst>
      <p:ext uri="{BB962C8B-B14F-4D97-AF65-F5344CB8AC3E}">
        <p14:creationId xmlns:p14="http://schemas.microsoft.com/office/powerpoint/2010/main" val="652918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pPr>
                <a:defRPr/>
              </a:pPr>
              <a:t>‹#›</a:t>
            </a:fld>
            <a:endParaRPr lang="ru-RU" altLang="ru-RU"/>
          </a:p>
        </p:txBody>
      </p:sp>
    </p:spTree>
    <p:extLst>
      <p:ext uri="{BB962C8B-B14F-4D97-AF65-F5344CB8AC3E}">
        <p14:creationId xmlns:p14="http://schemas.microsoft.com/office/powerpoint/2010/main" val="932293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pPr>
                <a:defRPr/>
              </a:pPr>
              <a:t>‹#›</a:t>
            </a:fld>
            <a:endParaRPr lang="ru-RU" altLang="ru-RU"/>
          </a:p>
        </p:txBody>
      </p:sp>
    </p:spTree>
    <p:extLst>
      <p:ext uri="{BB962C8B-B14F-4D97-AF65-F5344CB8AC3E}">
        <p14:creationId xmlns:p14="http://schemas.microsoft.com/office/powerpoint/2010/main" val="1384696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pPr>
                <a:defRPr/>
              </a:pPr>
              <a:t>‹#›</a:t>
            </a:fld>
            <a:endParaRPr lang="ru-RU" altLang="ru-RU"/>
          </a:p>
        </p:txBody>
      </p:sp>
    </p:spTree>
    <p:extLst>
      <p:ext uri="{BB962C8B-B14F-4D97-AF65-F5344CB8AC3E}">
        <p14:creationId xmlns:p14="http://schemas.microsoft.com/office/powerpoint/2010/main" val="42885649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pPr>
                <a:defRPr/>
              </a:pPr>
              <a:t>‹#›</a:t>
            </a:fld>
            <a:endParaRPr lang="ru-RU" altLang="ru-RU"/>
          </a:p>
        </p:txBody>
      </p:sp>
    </p:spTree>
    <p:extLst>
      <p:ext uri="{BB962C8B-B14F-4D97-AF65-F5344CB8AC3E}">
        <p14:creationId xmlns:p14="http://schemas.microsoft.com/office/powerpoint/2010/main" val="3478894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pPr>
                <a:defRPr/>
              </a:pPr>
              <a:t>‹#›</a:t>
            </a:fld>
            <a:endParaRPr lang="ru-RU" altLang="ru-RU"/>
          </a:p>
        </p:txBody>
      </p:sp>
    </p:spTree>
    <p:extLst>
      <p:ext uri="{BB962C8B-B14F-4D97-AF65-F5344CB8AC3E}">
        <p14:creationId xmlns:p14="http://schemas.microsoft.com/office/powerpoint/2010/main" val="865751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eaLnBrk="1" hangingPunct="1">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77047666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7934453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1274483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94245771"/>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112433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275418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1196073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7871293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2880778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2960272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578322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758"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9" r:id="rId11"/>
    <p:sldLayoutId id="2147483754" r:id="rId12"/>
    <p:sldLayoutId id="2147483760" r:id="rId13"/>
    <p:sldLayoutId id="2147483755" r:id="rId14"/>
    <p:sldLayoutId id="2147483756" r:id="rId15"/>
    <p:sldLayoutId id="2147483757"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eaLnBrk="1" hangingPunct="1">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eaLnBrk="1" hangingPunct="1">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eaLnBrk="1" hangingPunct="1">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eaLnBrk="1" hangingPunct="1">
              <a:defRPr/>
            </a:pPr>
            <a:fld id="{7F480C78-A690-4F33-BB67-905DEF5FEB97}" type="slidenum">
              <a:rPr lang="ru-RU">
                <a:solidFill>
                  <a:srgbClr val="006699"/>
                </a:solidFill>
              </a:rPr>
              <a:pPr eaLnBrk="1" hangingPunct="1">
                <a:defRPr/>
              </a:pPr>
              <a:t>‹#›</a:t>
            </a:fld>
            <a:endParaRPr lang="ru-RU">
              <a:solidFill>
                <a:srgbClr val="006699"/>
              </a:solidFill>
            </a:endParaRPr>
          </a:p>
        </p:txBody>
      </p:sp>
    </p:spTree>
    <p:extLst>
      <p:ext uri="{BB962C8B-B14F-4D97-AF65-F5344CB8AC3E}">
        <p14:creationId xmlns:p14="http://schemas.microsoft.com/office/powerpoint/2010/main" val="4293095624"/>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9178" y="548680"/>
            <a:ext cx="8311455" cy="1512887"/>
          </a:xfrm>
        </p:spPr>
        <p:txBody>
          <a:bodyPr/>
          <a:lstStyle/>
          <a:p>
            <a:pPr algn="ctr" eaLnBrk="1" hangingPunct="1">
              <a:defRPr/>
            </a:pPr>
            <a:r>
              <a:rPr lang="uz-Cyrl-UZ" altLang="ru-RU" sz="3200" b="1" smtClean="0">
                <a:solidFill>
                  <a:schemeClr val="accent2">
                    <a:lumMod val="50000"/>
                  </a:schemeClr>
                </a:solidFill>
                <a:latin typeface="Times New Roman" panose="02020603050405020304" pitchFamily="18" charset="0"/>
              </a:rPr>
              <a:t>8</a:t>
            </a:r>
            <a:r>
              <a:rPr lang="en-US" altLang="ru-RU" sz="3200" b="1" smtClean="0">
                <a:solidFill>
                  <a:schemeClr val="accent2">
                    <a:lumMod val="50000"/>
                  </a:schemeClr>
                </a:solidFill>
                <a:latin typeface="Times New Roman" panose="02020603050405020304" pitchFamily="18" charset="0"/>
              </a:rPr>
              <a:t>-</a:t>
            </a:r>
            <a:r>
              <a:rPr lang="uz-Cyrl-UZ" altLang="ru-RU" sz="3200" b="1" dirty="0" smtClean="0">
                <a:solidFill>
                  <a:schemeClr val="accent2">
                    <a:lumMod val="50000"/>
                  </a:schemeClr>
                </a:solidFill>
                <a:latin typeface="Times New Roman" panose="02020603050405020304" pitchFamily="18" charset="0"/>
              </a:rPr>
              <a:t>мавзу</a:t>
            </a:r>
            <a:r>
              <a:rPr lang="uz-Cyrl-UZ" altLang="ru-RU" sz="3200" b="1" smtClean="0">
                <a:solidFill>
                  <a:schemeClr val="accent2">
                    <a:lumMod val="50000"/>
                  </a:schemeClr>
                </a:solidFill>
                <a:latin typeface="Times New Roman" panose="02020603050405020304" pitchFamily="18" charset="0"/>
              </a:rPr>
              <a:t>:  </a:t>
            </a:r>
            <a:r>
              <a:rPr lang="uz-Cyrl-UZ" altLang="ru-RU" sz="2800" b="1">
                <a:solidFill>
                  <a:schemeClr val="accent2">
                    <a:lumMod val="50000"/>
                  </a:schemeClr>
                </a:solidFill>
                <a:latin typeface="Times New Roman" panose="02020603050405020304" pitchFamily="18" charset="0"/>
              </a:rPr>
              <a:t>Гул ўсимликларини кўкламзорлаштиришда ишлатилиши</a:t>
            </a:r>
            <a:endParaRPr lang="ru-RU" altLang="ru-RU" sz="2800" dirty="0" smtClean="0">
              <a:solidFill>
                <a:schemeClr val="accent2">
                  <a:lumMod val="50000"/>
                </a:schemeClr>
              </a:solidFill>
              <a:latin typeface="Times New Roman" panose="02020603050405020304" pitchFamily="18" charset="0"/>
            </a:endParaRPr>
          </a:p>
        </p:txBody>
      </p:sp>
      <p:sp>
        <p:nvSpPr>
          <p:cNvPr id="3" name="Прямоугольник 2"/>
          <p:cNvSpPr/>
          <p:nvPr/>
        </p:nvSpPr>
        <p:spPr>
          <a:xfrm>
            <a:off x="816073" y="2492896"/>
            <a:ext cx="6697663" cy="2308324"/>
          </a:xfrm>
          <a:prstGeom prst="rect">
            <a:avLst/>
          </a:prstGeom>
        </p:spPr>
        <p:txBody>
          <a:bodyPr>
            <a:spAutoFit/>
          </a:bodyPr>
          <a:lstStyle/>
          <a:p>
            <a:pPr algn="ct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РЕЖА:</a:t>
            </a:r>
            <a:endParaRPr lang="en-US" altLang="ru-RU" sz="2400" b="1" i="1" dirty="0">
              <a:solidFill>
                <a:schemeClr val="accent2">
                  <a:lumMod val="50000"/>
                </a:schemeClr>
              </a:solidFill>
              <a:latin typeface="Times New Roman" panose="02020603050405020304" pitchFamily="18" charset="0"/>
              <a:cs typeface="Times New Roman" panose="02020603050405020304" pitchFamily="18" charset="0"/>
            </a:endParaRPr>
          </a:p>
          <a:p>
            <a:pPr algn="ctr">
              <a:defRPr/>
            </a:pPr>
            <a:endPar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endParaRPr>
          </a:p>
          <a:p>
            <a:pPr>
              <a:defRPr/>
            </a:pPr>
            <a:r>
              <a:rPr lang="uz-Cyrl-UZ" altLang="ru-RU" sz="2400" b="1" i="1">
                <a:solidFill>
                  <a:schemeClr val="accent2">
                    <a:lumMod val="50000"/>
                  </a:schemeClr>
                </a:solidFill>
                <a:latin typeface="Times New Roman" panose="02020603050405020304" pitchFamily="18" charset="0"/>
                <a:cs typeface="Times New Roman" panose="02020603050405020304" pitchFamily="18" charset="0"/>
              </a:rPr>
              <a:t>1.	Гулзорлар ташкил қилиш ва уларнинг турли хил шакллари</a:t>
            </a:r>
          </a:p>
          <a:p>
            <a:pPr>
              <a:defRPr/>
            </a:pPr>
            <a:r>
              <a:rPr lang="uz-Cyrl-UZ" altLang="ru-RU" sz="2400" b="1" i="1">
                <a:solidFill>
                  <a:schemeClr val="accent2">
                    <a:lumMod val="50000"/>
                  </a:schemeClr>
                </a:solidFill>
                <a:latin typeface="Times New Roman" panose="02020603050405020304" pitchFamily="18" charset="0"/>
                <a:cs typeface="Times New Roman" panose="02020603050405020304" pitchFamily="18" charset="0"/>
              </a:rPr>
              <a:t>2.	Гулзорлар ташкил қилиш қоидалари</a:t>
            </a:r>
          </a:p>
          <a:p>
            <a:pPr>
              <a:defRPr/>
            </a:pPr>
            <a:r>
              <a:rPr lang="uz-Cyrl-UZ" altLang="ru-RU" sz="2400" b="1" i="1">
                <a:solidFill>
                  <a:schemeClr val="accent2">
                    <a:lumMod val="50000"/>
                  </a:schemeClr>
                </a:solidFill>
                <a:latin typeface="Times New Roman" panose="02020603050405020304" pitchFamily="18" charset="0"/>
                <a:cs typeface="Times New Roman" panose="02020603050405020304" pitchFamily="18" charset="0"/>
              </a:rPr>
              <a:t>3.	Гулли экинзорларнинг шакллари.</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00034" y="214290"/>
            <a:ext cx="8229600" cy="703262"/>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eaLnBrk="1" hangingPunct="1"/>
            <a:r>
              <a:rPr lang="uz-Cyrl-UZ" sz="2400" b="1"/>
              <a:t>Гулзорлар ташкил қилиш ва уларнинг турли хил шакллари</a:t>
            </a:r>
            <a:endParaRPr lang="ru-RU" altLang="ru-RU" sz="2800" b="1" dirty="0" smtClean="0">
              <a:solidFill>
                <a:srgbClr val="0066FF"/>
              </a:solidFill>
              <a:latin typeface="Times New Roman" panose="02020603050405020304" pitchFamily="18" charset="0"/>
            </a:endParaRPr>
          </a:p>
        </p:txBody>
      </p:sp>
      <p:sp>
        <p:nvSpPr>
          <p:cNvPr id="47107" name="Rectangle 3"/>
          <p:cNvSpPr>
            <a:spLocks noGrp="1" noChangeArrowheads="1"/>
          </p:cNvSpPr>
          <p:nvPr>
            <p:ph idx="1"/>
          </p:nvPr>
        </p:nvSpPr>
        <p:spPr>
          <a:xfrm>
            <a:off x="428596" y="1000108"/>
            <a:ext cx="8026400" cy="3643338"/>
          </a:xfrm>
          <a:blipFill>
            <a:blip r:embed="rId2"/>
            <a:tile tx="0" ty="0" sx="100000" sy="100000" flip="none" algn="tl"/>
          </a:blipFill>
        </p:spPr>
        <p:txBody>
          <a:bodyPr rtlCol="0">
            <a:normAutofit fontScale="92500" lnSpcReduction="20000"/>
          </a:bodyPr>
          <a:lstStyle/>
          <a:p>
            <a:pPr indent="0" algn="just" eaLnBrk="1" fontAlgn="auto" hangingPunct="1">
              <a:spcAft>
                <a:spcPts val="0"/>
              </a:spcAft>
              <a:buNone/>
              <a:defRPr/>
            </a:pPr>
            <a:r>
              <a:rPr lang="ru-RU" sz="2000" dirty="0" smtClean="0">
                <a:latin typeface="Times New Roman" panose="02020603050405020304" pitchFamily="18" charset="0"/>
                <a:cs typeface="Times New Roman" panose="02020603050405020304" pitchFamily="18" charset="0"/>
              </a:rPr>
              <a:t>	</a:t>
            </a:r>
            <a:r>
              <a:rPr lang="ru-RU" sz="2000" smtClean="0">
                <a:latin typeface="Times New Roman" panose="02020603050405020304" pitchFamily="18" charset="0"/>
                <a:cs typeface="Times New Roman" panose="02020603050405020304" pitchFamily="18" charset="0"/>
              </a:rPr>
              <a:t>	</a:t>
            </a:r>
            <a:r>
              <a:rPr lang="uz-Cyrl-UZ" sz="2000"/>
              <a:t>Ихтиёий яшиллик бунёд этишнинг (яшил қурилишнинг муҳим асоси бу клумбалар, рабаткалар, гуруҳ. лар, газон (майсазор) фонидаги алоҳида ва бошқа экинлар ҳисобланади. </a:t>
            </a:r>
            <a:r>
              <a:rPr lang="ru-RU" sz="2000"/>
              <a:t>Лекин гулли безатишда аниқ муносабатлар ва ўлчамларга бўйсуниш керак. Ҳиёбонлар, истироҳат боғлари ва кўкаламзорлаштиришнинг бошқа объектларини гулзорлар билан ўта тўлдириб юбориш рационал эмас ва ҳар доим ҳам ўзини оқламайди. Гулзорларни лойиҳалашда бош тамойнлга таяниш керак, яъни гулли безак берилган кўкаламзорлаштириш объектининг умумий мақсадига бўйсуниши зарур, бунда гулзорни қандай объект олдида-маданият саройи, мемориал, ҳиёбон, маъмурин бинолар олдидалиги ҳисобга олинади. Бу ҳолда гулзорлар архитектура иншоотига (монумент, бино ва ҳ. к.) диққатни жалб қилиши ва унинг ўзига хос хусусиятини ажратиб кўрсатиш керак</a:t>
            </a:r>
            <a:endParaRPr lang="uz-Cyrl-UZ" altLang="ru-RU" sz="20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908720"/>
            <a:ext cx="5904904" cy="4708981"/>
          </a:xfrm>
          <a:prstGeom prst="rect">
            <a:avLst/>
          </a:prstGeom>
          <a:pattFill prst="dotGrid">
            <a:fgClr>
              <a:schemeClr val="accent1"/>
            </a:fgClr>
            <a:bgClr>
              <a:schemeClr val="bg1"/>
            </a:bgClr>
          </a:pattFill>
          <a:ln>
            <a:solidFill>
              <a:schemeClr val="accent2">
                <a:lumMod val="50000"/>
              </a:schemeClr>
            </a:solidFill>
          </a:ln>
        </p:spPr>
        <p:txBody>
          <a:bodyPr wrap="square">
            <a:spAutoFit/>
          </a:bodyPr>
          <a:lstStyle>
            <a:lvl1pPr indent="342900">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sz="2000"/>
              <a:t>Партерли ва турли композицияли ра</a:t>
            </a:r>
            <a:r>
              <a:rPr lang="uz-Cyrl-UZ" sz="2000"/>
              <a:t>н</a:t>
            </a:r>
            <a:r>
              <a:rPr lang="ru-RU" sz="2000"/>
              <a:t>г-баранг, чиройли гулзорлар алоҳида ҳусусиятга эга иншоотларни безатишда ишлатилади. Жумладдан, бу ишлар кўргазмалар, маданият саройлари, ҳайкаллар, мемориаллар, музейлар, театрлар рўпарасида амалга оширилади. Гуллар ва бошқа ўсимликларнинг барча сифатларини яхши кўрсатиш учун, боғлар, ҳиёбонлар ва алоҳида гулзорларни кўкаламзорлаштиришда турли классик усуллардан регуляр (геометрик, француз) ва ландшафт (инглиз) усулларидан фойдаланиш мумкин.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uz-Cyrl-UZ" sz="2400" b="1">
                <a:effectLst/>
              </a:rPr>
              <a:t>Гренадин чиннигули</a:t>
            </a:r>
            <a:r>
              <a:rPr lang="ru-RU" sz="2400" smtClean="0">
                <a:effectLst/>
              </a:rPr>
              <a:t>.</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42913" y="642918"/>
            <a:ext cx="8415367" cy="3866202"/>
          </a:xfrm>
        </p:spPr>
        <p:style>
          <a:lnRef idx="0">
            <a:schemeClr val="accent4"/>
          </a:lnRef>
          <a:fillRef idx="3">
            <a:schemeClr val="accent4"/>
          </a:fillRef>
          <a:effectRef idx="3">
            <a:schemeClr val="accent4"/>
          </a:effectRef>
          <a:fontRef idx="minor">
            <a:schemeClr val="lt1"/>
          </a:fontRef>
        </p:style>
        <p:txBody>
          <a:bodyPr>
            <a:normAutofit lnSpcReduction="10000"/>
          </a:bodyPr>
          <a:lstStyle/>
          <a:p>
            <a:pPr algn="just"/>
            <a:r>
              <a:rPr lang="ru-RU" sz="2000"/>
              <a:t>Гулзор деганда, турли объектларни безатиш учун мўлжалланган ва ўзида майсазорлар, йўлакчалар, бир йиллик ва кўп йиллик гулловчи ҳамда манзара берувчн баргли ўсимликлар ва кичик архитектура шаклларини мужассам этган майдон тушунилади. Гулзорлар қисқа вақтли дам олиш ва безатиш учун ишлатилади, шунингдек, жойнинг конфигурациясига кўра турли шаклда-тўрт бурчак, чўзинчоҳ, юмалоқ, тўғри бурчак бўлиши мумкин. Гулзорлар турли ўлчам ва шаклдаги клумбалар, майсазорнинг яшил фонидаги рабаткалар ва ҳошиялардан ташкил топади. Гулзорлар майдони кичикроқ майдончадан   1 гектаргача ва ундан кўпроқ бўлиши мумкин</a:t>
            </a:r>
            <a:endParaRPr lang="ru-RU" sz="2400" dirty="0" smtClean="0"/>
          </a:p>
        </p:txBody>
      </p:sp>
    </p:spTree>
    <p:extLst>
      <p:ext uri="{BB962C8B-B14F-4D97-AF65-F5344CB8AC3E}">
        <p14:creationId xmlns:p14="http://schemas.microsoft.com/office/powerpoint/2010/main" val="12783464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20" y="783868"/>
            <a:ext cx="6878568" cy="3139321"/>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r>
              <a:rPr lang="ru-RU"/>
              <a:t>Гулзор аниқ таркибий қи</a:t>
            </a:r>
            <a:r>
              <a:rPr lang="uz-Cyrl-UZ"/>
              <a:t>с</a:t>
            </a:r>
            <a:r>
              <a:rPr lang="ru-RU"/>
              <a:t>мларга эга: 1) турли шаклдаги гул экинлари; 2) йўлакчалар; 3) майсазор. Уларнинг классик мос тушиши, гул экинлари майдони, йўлакчалар ва майсазорларнинг 3:5:8 муносабати ҳисобланади. Сўнгги йилларда майсазорлар учун кўпроқ, гуллар учун эса камроқ жой ажратиляпти. Объектларни кўкаламзорлаштириш турли элементларининг фоизли муносабати ҳам мавжуд. Дарахтларга 40-50 фоиз I (жанубда бирмунча кўпроқ), буталарга 10-20 фоиз (шимолда кўпроқ), майсазорлар учун 8-18 фоиз, гул экинларига 4-8 фоиз ва йўлакчаларга 15-20 фоиз жой ажратиш тавсия қилинади.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504" y="260648"/>
            <a:ext cx="8568952" cy="3170099"/>
          </a:xfrm>
          <a:prstGeom prst="rect">
            <a:avLst/>
          </a:prstGeom>
          <a:pattFill prst="pct5">
            <a:fgClr>
              <a:schemeClr val="accent2"/>
            </a:fgClr>
            <a:bgClr>
              <a:schemeClr val="bg1"/>
            </a:bgClr>
          </a:pattFill>
        </p:spPr>
        <p:txBody>
          <a:bodyPr wrap="square">
            <a:spAutoFit/>
          </a:bodyPr>
          <a:lstStyle/>
          <a:p>
            <a:pPr algn="just"/>
            <a:r>
              <a:rPr lang="ru-RU" sz="2000"/>
              <a:t>Лойиҳалашда энг олдин жойнинг ўлчамлари ва конфигурацияси аниқланади. Бунинг утун бурчакли асбоблар ва ўлчов лентаси ёрдамида ер майдони ўлчанади. Ер режаси керакли масштабда қоғозга кўчирилади. Сўнгра шу жойдаги барча коммуникацион линиялар (иситиш, канализация, электр ва бошқа тармоқлар) белгиланади. Режада кўкаламзорлаштириш майдонидаги барча объектларни ҳамда у ёки бу гул экинлари экиш мўлжалланган келгуси объектдаги йўл ва йўлакларнинг йўналишини аниқловчи барча бандларни белгияаш зарурдир.</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Объект 2"/>
          <p:cNvSpPr>
            <a:spLocks noGrp="1"/>
          </p:cNvSpPr>
          <p:nvPr>
            <p:ph idx="1"/>
          </p:nvPr>
        </p:nvSpPr>
        <p:spPr>
          <a:xfrm>
            <a:off x="179512" y="260648"/>
            <a:ext cx="8388424" cy="2808312"/>
          </a:xfrm>
          <a:pattFill prst="dotGrid">
            <a:fgClr>
              <a:schemeClr val="accent1"/>
            </a:fgClr>
            <a:bgClr>
              <a:schemeClr val="bg1"/>
            </a:bgClr>
          </a:pattFill>
          <a:ln>
            <a:solidFill>
              <a:schemeClr val="accent2">
                <a:lumMod val="75000"/>
              </a:schemeClr>
            </a:solidFill>
          </a:ln>
        </p:spPr>
        <p:txBody>
          <a:bodyPr/>
          <a:lstStyle/>
          <a:p>
            <a:pPr algn="just"/>
            <a:r>
              <a:rPr lang="uz-Cyrl-UZ" altLang="ru-RU">
                <a:latin typeface="Times New Roman" panose="02020603050405020304" pitchFamily="18" charset="0"/>
                <a:cs typeface="Times New Roman" panose="02020603050405020304" pitchFamily="18" charset="0"/>
              </a:rPr>
              <a:t>	</a:t>
            </a:r>
            <a:r>
              <a:rPr lang="ru-RU"/>
              <a:t>Гулзорлар учун қуёш тушадиган очиқ жойлар ажратилади. Жойнинг шимолий ва ғарбий чегараларида дарахт ва буталардан ҳимоя чизиғи тортилади. Бундай чизиқларни кўчалар, йўллар билан чегараланган томонларга тортиш мақсадга мувофиқдир. Бу эса чанг ва ортиқча шовқиндан сақлайди. Агар зарурат бўлса, ўтиб бўлмас жонли деворлар яратиш лойнҳалаштприлади. Агар лойиҳаланаётган объекгга қишда ҳам кишилар келиб турсалар ва фойдалансалар, у ҳолда баргли ўсимликлардан ташқари игнабарглиларни ҳам экиш мумкин. Шундан сўнг безатишнинг бошқа элементларини-гулли экинлар, кичик меъёрий шаклларни режалаштиришга киришилади</a:t>
            </a:r>
            <a:r>
              <a:rPr lang="uz-Cyrl-UZ"/>
              <a:t>.</a:t>
            </a:r>
            <a:endParaRPr lang="ru-RU"/>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3635896" y="404664"/>
            <a:ext cx="5184775" cy="5568950"/>
          </a:xfrm>
          <a:pattFill prst="dotGrid">
            <a:fgClr>
              <a:schemeClr val="accent1"/>
            </a:fgClr>
            <a:bgClr>
              <a:schemeClr val="bg1"/>
            </a:bgClr>
          </a:pattFill>
          <a:ln>
            <a:solidFill>
              <a:schemeClr val="accent2">
                <a:lumMod val="75000"/>
              </a:schemeClr>
            </a:solidFill>
          </a:ln>
        </p:spPr>
        <p:txBody>
          <a:bodyPr rtlCol="0">
            <a:normAutofit fontScale="92500" lnSpcReduction="10000"/>
          </a:bodyPr>
          <a:lstStyle/>
          <a:p>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a:t>Гулзорлар ташкил қилишда қуйидаги қоидалардан фойдаланиш тавсия қилинади:</a:t>
            </a:r>
          </a:p>
          <a:p>
            <a:pPr marL="457200" lvl="0" indent="-457200">
              <a:buFont typeface="+mj-lt"/>
              <a:buAutoNum type="arabicPeriod"/>
            </a:pPr>
            <a:r>
              <a:rPr lang="ru-RU" sz="2400"/>
              <a:t>Гулзор клумбанинг ўрта, марказий қисми энг ёрқин, диққатни жалб қилувчи бўлиши керак. У ҳавза, ҳайкал ёнида ёки ўзича мустақил объект бўлиши мумкин.</a:t>
            </a:r>
          </a:p>
          <a:p>
            <a:pPr marL="457200" lvl="0" indent="-457200">
              <a:buFont typeface="+mj-lt"/>
              <a:buAutoNum type="arabicPeriod"/>
            </a:pPr>
            <a:r>
              <a:rPr lang="ru-RU" sz="2400"/>
              <a:t>Гулзордаги гул шакллари майда бўлмаслиги керак, акс ҳолда у хунук кўриниши мумкинОддий чизиқли йирик шакл ҳосил қилиниши маъқулроқдир.</a:t>
            </a:r>
          </a:p>
          <a:p>
            <a:pPr marL="457200" indent="-457200">
              <a:buFont typeface="+mj-lt"/>
              <a:buAutoNum type="arabicPeriod"/>
            </a:pPr>
            <a:r>
              <a:rPr lang="ru-RU" sz="2400" smtClean="0"/>
              <a:t>Гулли </a:t>
            </a:r>
            <a:r>
              <a:rPr lang="ru-RU" sz="2400"/>
              <a:t>шакллар камроқ ва маълум масофаларда газон (майсазорлар) билан ажратилган бўлиши керак.</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07504" y="239235"/>
            <a:ext cx="7217544" cy="600075"/>
          </a:xfrm>
        </p:spPr>
        <p:txBody>
          <a:bodyPr>
            <a:normAutofit/>
          </a:bodyPr>
          <a:lstStyle/>
          <a:p>
            <a:pPr algn="ctr" eaLnBrk="1" hangingPunct="1"/>
            <a:r>
              <a:rPr lang="ru-RU" sz="3200" b="1"/>
              <a:t>Гулли экинзорларнинг шакллари</a:t>
            </a:r>
            <a:endParaRPr lang="ru-RU" altLang="ru-RU" sz="3200" b="1" dirty="0" smtClean="0">
              <a:solidFill>
                <a:srgbClr val="0066FF"/>
              </a:solidFill>
              <a:latin typeface="Times New Roman" panose="02020603050405020304" pitchFamily="18" charset="0"/>
              <a:cs typeface="Times New Roman" panose="02020603050405020304" pitchFamily="18" charset="0"/>
            </a:endParaRPr>
          </a:p>
        </p:txBody>
      </p:sp>
      <p:sp>
        <p:nvSpPr>
          <p:cNvPr id="30723" name="Rectangle 3"/>
          <p:cNvSpPr>
            <a:spLocks noGrp="1" noChangeArrowheads="1"/>
          </p:cNvSpPr>
          <p:nvPr>
            <p:ph idx="1"/>
          </p:nvPr>
        </p:nvSpPr>
        <p:spPr>
          <a:xfrm>
            <a:off x="251520" y="933450"/>
            <a:ext cx="8229600" cy="2448619"/>
          </a:xfrm>
          <a:pattFill prst="dotGrid">
            <a:fgClr>
              <a:schemeClr val="accent1"/>
            </a:fgClr>
            <a:bgClr>
              <a:schemeClr val="bg1"/>
            </a:bgClr>
          </a:pattFill>
          <a:ln>
            <a:solidFill>
              <a:schemeClr val="accent2">
                <a:lumMod val="75000"/>
              </a:schemeClr>
            </a:solidFill>
          </a:ln>
        </p:spPr>
        <p:txBody>
          <a:bodyPr rtlCol="0">
            <a:normAutofit fontScale="70000" lnSpcReduction="20000"/>
          </a:bodyPr>
          <a:lstStyle/>
          <a:p>
            <a:r>
              <a:rPr lang="ru-RU" sz="2400" b="1"/>
              <a:t>Гулли экинзорларнинг шакллари. </a:t>
            </a:r>
            <a:r>
              <a:rPr lang="ru-RU" sz="2400"/>
              <a:t>Гулзорлар ташкил қилишда гулли экинзорларнинг турли шакллари клумбалар, рабаткалар, нақшлар, гуруҳлар, ҳошиялар, массивлар, альпинариялар, миксбордерлар ва алоҳида экинзорлар ишлатилади.</a:t>
            </a:r>
          </a:p>
          <a:p>
            <a:r>
              <a:rPr lang="uz-Cyrl-UZ" sz="2400" b="1"/>
              <a:t>К</a:t>
            </a:r>
            <a:r>
              <a:rPr lang="ru-RU" sz="2400" b="1"/>
              <a:t>лумбалар </a:t>
            </a:r>
            <a:r>
              <a:rPr lang="ru-RU" sz="2400"/>
              <a:t>шакли деярли бир хил ўлчамдаги, турли перпендикуляр йўналишдаги, геометрик тугалланган контур шаклида бўлади. Бошқача қилиб айтганда, гулзор-бу жимжимадор гулли жўяк, барча йўналишларда деярли бир хил ўлчамга эга. Клумбаларни атрофидаги майсазор ёки йўлакчалардан юқорироқ қилиб ҳосил қилинади ва манзарали ўсимликлар экилади.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107504" y="1052736"/>
            <a:ext cx="5184775" cy="5568950"/>
          </a:xfrm>
          <a:pattFill prst="pct20">
            <a:fgClr>
              <a:srgbClr val="0B01D1"/>
            </a:fgClr>
            <a:bgClr>
              <a:schemeClr val="bg1"/>
            </a:bgClr>
          </a:pattFill>
          <a:ln>
            <a:solidFill>
              <a:schemeClr val="accent2">
                <a:lumMod val="75000"/>
              </a:schemeClr>
            </a:solidFill>
          </a:ln>
        </p:spPr>
        <p:txBody>
          <a:bodyPr rtlCol="0">
            <a:normAutofit fontScale="77500" lnSpcReduction="20000"/>
          </a:bodyPr>
          <a:lstStyle/>
          <a:p>
            <a:pPr marL="0" indent="0" algn="just" eaLnBrk="1" fontAlgn="auto" hangingPunct="1">
              <a:spcAft>
                <a:spcPts val="0"/>
              </a:spcAft>
              <a:buNone/>
              <a:defRPr/>
            </a:pPr>
            <a:r>
              <a:rPr lang="uz-Cyrl-UZ" altLang="ru-RU" sz="2400" b="1" smtClean="0">
                <a:solidFill>
                  <a:srgbClr val="0B01D1"/>
                </a:solidFill>
                <a:latin typeface="Times New Roman" panose="02020603050405020304" pitchFamily="18" charset="0"/>
                <a:cs typeface="Times New Roman" panose="02020603050405020304" pitchFamily="18" charset="0"/>
              </a:rPr>
              <a:t>	</a:t>
            </a:r>
            <a:r>
              <a:rPr lang="ru-RU" altLang="ru-RU" sz="2400" b="1">
                <a:solidFill>
                  <a:srgbClr val="0B01D1"/>
                </a:solidFill>
                <a:latin typeface="Times New Roman" panose="02020603050405020304" pitchFamily="18" charset="0"/>
                <a:cs typeface="Times New Roman" panose="02020603050405020304" pitchFamily="18" charset="0"/>
              </a:rPr>
              <a:t>Ўсимликларнинг қайси гуруҳга мансублигига кўра, клумбалар қуйидаги турларга бўлинади:</a:t>
            </a:r>
          </a:p>
          <a:p>
            <a:pPr marL="0" indent="0" algn="just" eaLnBrk="1" fontAlgn="auto" hangingPunct="1">
              <a:spcAft>
                <a:spcPts val="0"/>
              </a:spcAft>
              <a:buNone/>
              <a:defRPr/>
            </a:pPr>
            <a:r>
              <a:rPr lang="ru-RU" altLang="ru-RU" sz="2400" b="1">
                <a:solidFill>
                  <a:srgbClr val="0B01D1"/>
                </a:solidFill>
                <a:latin typeface="Times New Roman" panose="02020603050405020304" pitchFamily="18" charset="0"/>
                <a:cs typeface="Times New Roman" panose="02020603050405020304" pitchFamily="18" charset="0"/>
              </a:rPr>
              <a:t>1.	Гиламли, яъни пастак, гулловчи ёки манзарали-баргли, турли хил ўсимликлар экилган клумбалар. Ўсимликларни бир хил баландликда сақлаш ва расмнинг чизиқларини аниқ сақлаш учун уларни узлуксиз кесиб туриш керак.</a:t>
            </a:r>
          </a:p>
          <a:p>
            <a:pPr marL="0" indent="0" algn="just" eaLnBrk="1" fontAlgn="auto" hangingPunct="1">
              <a:spcAft>
                <a:spcPts val="0"/>
              </a:spcAft>
              <a:buNone/>
              <a:defRPr/>
            </a:pPr>
            <a:r>
              <a:rPr lang="ru-RU" altLang="ru-RU" sz="2400" b="1">
                <a:solidFill>
                  <a:srgbClr val="0B01D1"/>
                </a:solidFill>
                <a:latin typeface="Times New Roman" panose="02020603050405020304" pitchFamily="18" charset="0"/>
                <a:cs typeface="Times New Roman" panose="02020603050405020304" pitchFamily="18" charset="0"/>
              </a:rPr>
              <a:t>2.	Гулли, асосан йирикроқ гулловчи ўсимликлар ҳамда манзарали-баргли ўсимликлар ҳам қўшиб экилган клумбалар. Бунда бир йилликлар.ҳам, кўп йиллцклар ҳам, очиқ ерда қишловчи ва қишламайдиган ўсимликлар қўлланилади. Бир йилликлар алмашувчи (вегетадия даврида ўсимликлар алмаштирилади) ва алмашмайдиганларга бўлинади. Алмашувчи клумбаларда баҳорда кўпинча пастак ўсимликлар ишлатилади. Клумбаларда баҳорда виола, незабудка, лола, ва бошқалар яхши кўринади.</a:t>
            </a:r>
          </a:p>
        </p:txBody>
      </p:sp>
    </p:spTree>
    <p:extLst>
      <p:ext uri="{BB962C8B-B14F-4D97-AF65-F5344CB8AC3E}">
        <p14:creationId xmlns:p14="http://schemas.microsoft.com/office/powerpoint/2010/main" val="2088960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20" y="785794"/>
            <a:ext cx="8568952" cy="2246769"/>
          </a:xfrm>
          <a:prstGeom prst="rect">
            <a:avLst/>
          </a:prstGeom>
          <a:pattFill prst="pct5">
            <a:fgClr>
              <a:schemeClr val="accent2"/>
            </a:fgClr>
            <a:bgClr>
              <a:schemeClr val="bg1"/>
            </a:bgClr>
          </a:pattFill>
        </p:spPr>
        <p:txBody>
          <a:bodyPr wrap="square">
            <a:spAutoFit/>
          </a:bodyPr>
          <a:lstStyle/>
          <a:p>
            <a:pPr algn="just"/>
            <a:r>
              <a:rPr lang="ru-RU" sz="2000" b="1"/>
              <a:t>Рабат</a:t>
            </a:r>
            <a:r>
              <a:rPr lang="uz-Cyrl-UZ" sz="2000" b="1"/>
              <a:t>к</a:t>
            </a:r>
            <a:r>
              <a:rPr lang="ru-RU" sz="2000" b="1"/>
              <a:t>алар </a:t>
            </a:r>
            <a:r>
              <a:rPr lang="ru-RU" sz="2000"/>
              <a:t>(жўяклар) гулзор қисми, жўяк кўринишидаги узун ер майдони гулли экинзор шакли. Унда гулловчи ва манзарали-баргли ўсимликлар экилади. Рабаткалар йўлакчалар, майдончалар ёки қурилмалар бўйлаб жойлашган гулли жўяклардир. Рабаткалар ишлатилишига ва безатилаётган майдонга кўра турли узунлик ва кенгликка эгадир.</a:t>
            </a:r>
            <a:endParaRPr lang="ru-RU" sz="2000" dirty="0"/>
          </a:p>
        </p:txBody>
      </p:sp>
      <p:pic>
        <p:nvPicPr>
          <p:cNvPr id="10242" name="Picture 2" descr="Картинки по запросу многолетние цве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4845346"/>
            <a:ext cx="4968551" cy="2012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0304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107505" y="692696"/>
            <a:ext cx="8469708" cy="3168352"/>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just" eaLnBrk="1" hangingPunct="1">
              <a:lnSpc>
                <a:spcPct val="90000"/>
              </a:lnSpc>
              <a:buNone/>
              <a:defRPr/>
            </a:pPr>
            <a:r>
              <a:rPr lang="en-US" altLang="ru-RU" sz="2400" smtClean="0">
                <a:latin typeface="Times New Roman" panose="02020603050405020304" pitchFamily="18" charset="0"/>
                <a:cs typeface="Times New Roman" panose="02020603050405020304" pitchFamily="18" charset="0"/>
              </a:rPr>
              <a:t>	</a:t>
            </a:r>
            <a:r>
              <a:rPr lang="ru-RU" sz="2400" b="1"/>
              <a:t>Арабеска</a:t>
            </a:r>
            <a:r>
              <a:rPr lang="ru-RU" sz="2400"/>
              <a:t> гулли экинзор шакли сифатида ҳозирги вақтда жуда кам ишлатилади бу майдони кичикроқ, ясси ёки бироз кўтарилган (дўнг) клумбалардир, ўзининг абриси, яъни ташқи кўриниши ва контурлари бўйича барглар, гуллар, гирляндалар, гулчамбарлар, капалаклар ва бошқа расмларни эслатади. Арабескалар асосан па;тер ва гулзорларнинг ён қисмларига, майсазор бурчакларига жойлаштирилади. Тартибга кўра гиламли ўсимликлар билан ҳосил қилинади. Арабескаларда ўсимликларни экиш ва парваришлаш (унинг атр</a:t>
            </a:r>
            <a:r>
              <a:rPr lang="uz-Cyrl-UZ" sz="2400"/>
              <a:t>о</a:t>
            </a:r>
            <a:r>
              <a:rPr lang="ru-RU" sz="2400"/>
              <a:t>ф</a:t>
            </a:r>
            <a:r>
              <a:rPr lang="uz-Cyrl-UZ" sz="2400"/>
              <a:t>и</a:t>
            </a:r>
            <a:r>
              <a:rPr lang="ru-RU" sz="2400"/>
              <a:t>даги майсазор билан бирга) рабаткалар ва бошқа экинзорларга нисбатан жуда кўп меҳнат ва сарф-харажат талаб қилади.</a:t>
            </a:r>
            <a:endParaRPr lang="ru-RU" altLang="ru-RU" sz="2400" b="1" i="1" dirty="0" smtClean="0">
              <a:solidFill>
                <a:srgbClr val="0066FF"/>
              </a:solidFill>
              <a:latin typeface="Times New Roman" panose="02020603050405020304" pitchFamily="18" charset="0"/>
              <a:cs typeface="Times New Roman" panose="02020603050405020304" pitchFamily="18" charset="0"/>
            </a:endParaRPr>
          </a:p>
        </p:txBody>
      </p:sp>
      <p:pic>
        <p:nvPicPr>
          <p:cNvPr id="11266" name="Picture 2" descr="Картинки по запросу Аквилег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737" y="3887107"/>
            <a:ext cx="3218075" cy="278626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Аквилег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2268" y="3933056"/>
            <a:ext cx="3542009" cy="27142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Прямоугольник 3"/>
          <p:cNvSpPr>
            <a:spLocks noChangeArrowheads="1"/>
          </p:cNvSpPr>
          <p:nvPr/>
        </p:nvSpPr>
        <p:spPr bwMode="auto">
          <a:xfrm>
            <a:off x="472558" y="692696"/>
            <a:ext cx="7984571" cy="2554545"/>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sz="2000" smtClean="0"/>
              <a:t>Гуруҳ </a:t>
            </a:r>
            <a:r>
              <a:rPr lang="ru-RU" sz="2000"/>
              <a:t>бу гулзорнинг қисми, қичикроқ сонли бир тур ёки нав ўсимликларининг экилган жойини ўзида акс эттирувчи гулли экинзорларнинг битта шаклидир. Гуруҳлар учун кўпинча баланд бўйли гулловчи ҳамда манзарали-баргли бир йиллик ёки кўп йиллик ўсимликлар, буталар ёки дарахтлар ишлатилади, бунда улар яқин масофаларда </a:t>
            </a:r>
            <a:r>
              <a:rPr lang="ru-RU" sz="2000"/>
              <a:t>экилади</a:t>
            </a:r>
            <a:r>
              <a:rPr lang="ru-RU" sz="2000" smtClean="0"/>
              <a:t>.</a:t>
            </a:r>
          </a:p>
          <a:p>
            <a:r>
              <a:rPr lang="ru-RU" sz="2000"/>
              <a:t>Гуруҳ икки хил бўлади:</a:t>
            </a:r>
            <a:endParaRPr lang="ru-RU" altLang="ru-RU" sz="2000" dirty="0">
              <a:latin typeface="Times New Roman" panose="02020603050405020304" pitchFamily="18"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2040675533"/>
              </p:ext>
            </p:extLst>
          </p:nvPr>
        </p:nvGraphicFramePr>
        <p:xfrm>
          <a:off x="472558" y="3429000"/>
          <a:ext cx="8208912" cy="24837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9635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3708400" y="1052512"/>
            <a:ext cx="5184775" cy="5805487"/>
          </a:xfrm>
          <a:pattFill prst="dotGrid">
            <a:fgClr>
              <a:schemeClr val="accent1"/>
            </a:fgClr>
            <a:bgClr>
              <a:schemeClr val="bg1"/>
            </a:bgClr>
          </a:pattFill>
          <a:ln>
            <a:solidFill>
              <a:schemeClr val="accent2">
                <a:lumMod val="75000"/>
              </a:schemeClr>
            </a:solidFill>
          </a:ln>
        </p:spPr>
        <p:txBody>
          <a:bodyPr rtlCol="0">
            <a:normAutofit fontScale="92500"/>
          </a:bodyPr>
          <a:lstStyle/>
          <a:p>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a:t>Алоҳида ёки солитер экиш деб, алоҳида бир йиллик ёки кўп йиллик ўсимликлар экилган экинзорнинг бир шаклига айтилади. Бу майсазор, гулзор, истироҳат боғи ёки ҳиёбон фонида, гуруҳлар, клумбалар, рабаткалар, кичик меъморий шакллари ва ҳ.к.лардан узоқроқда жойлашади. Экиш учун ўсимликларни алоҳида ҳол учун баландлиги, габитуси, барглар, гуллар, мевалар ранги ва бошқа ўзига хос хусусиятлари бўйича танланади ва безатилаётган объект ва гулзор ҳам, албатта ҳисобга олинади.</a:t>
            </a:r>
          </a:p>
        </p:txBody>
      </p:sp>
    </p:spTree>
    <p:extLst>
      <p:ext uri="{BB962C8B-B14F-4D97-AF65-F5344CB8AC3E}">
        <p14:creationId xmlns:p14="http://schemas.microsoft.com/office/powerpoint/2010/main" val="17834237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00430" y="285728"/>
            <a:ext cx="4410078" cy="485775"/>
          </a:xfrm>
        </p:spPr>
        <p:txBody>
          <a:bodyPr/>
          <a:lstStyle/>
          <a:p>
            <a:pPr algn="ctr" eaLnBrk="1" hangingPunct="1"/>
            <a:r>
              <a:rPr lang="ru-RU" sz="2800"/>
              <a:t>Бордюрлар</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rmAutofit/>
          </a:bodyPr>
          <a:lstStyle/>
          <a:p>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a:t>Бордюрлар (ҳошиялар) гулзор қисми, гулли экинзорлар шакли, клумбалар контури, йўлакчалар чизиғи, рабаткалар, майсазорлар, аллеялар бўйлаб экилган гулловчи ёки манзарали-баргли бир йиллик ҳамда кўп йиллик ўсимликлар бўлиб, улар ҳошия ҳосил қилади. Айрим ҳолларда бордюрлар рамка ёки ҳошия </a:t>
            </a:r>
            <a:r>
              <a:rPr lang="ru-RU" sz="2400"/>
              <a:t>дейилади</a:t>
            </a:r>
            <a:r>
              <a:rPr lang="ru-RU" sz="2400" smtClean="0"/>
              <a:t>.</a:t>
            </a:r>
            <a:endParaRPr lang="ru-RU" sz="2400"/>
          </a:p>
        </p:txBody>
      </p:sp>
    </p:spTree>
    <p:extLst>
      <p:ext uri="{BB962C8B-B14F-4D97-AF65-F5344CB8AC3E}">
        <p14:creationId xmlns:p14="http://schemas.microsoft.com/office/powerpoint/2010/main" val="16573532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827088" y="465138"/>
            <a:ext cx="7275512" cy="803275"/>
          </a:xfrm>
        </p:spPr>
        <p:txBody>
          <a:bodyPr/>
          <a:lstStyle/>
          <a:p>
            <a:pPr algn="ctr" eaLnBrk="1" hangingPunct="1"/>
            <a:r>
              <a:rPr lang="ru-RU" sz="3200" b="1"/>
              <a:t>Партер</a:t>
            </a:r>
            <a:endParaRPr lang="ru-RU" altLang="ru-RU" sz="3200" dirty="0" smtClean="0">
              <a:latin typeface="Times New Roman" panose="02020603050405020304" pitchFamily="18" charset="0"/>
              <a:cs typeface="Times New Roman" panose="02020603050405020304" pitchFamily="18" charset="0"/>
            </a:endParaRPr>
          </a:p>
        </p:txBody>
      </p:sp>
      <p:sp>
        <p:nvSpPr>
          <p:cNvPr id="14339" name="Rectangle 3"/>
          <p:cNvSpPr>
            <a:spLocks noGrp="1" noChangeArrowheads="1"/>
          </p:cNvSpPr>
          <p:nvPr>
            <p:ph idx="1"/>
          </p:nvPr>
        </p:nvSpPr>
        <p:spPr>
          <a:xfrm>
            <a:off x="251520" y="1700213"/>
            <a:ext cx="4752280" cy="4537075"/>
          </a:xfrm>
          <a:blipFill>
            <a:blip r:embed="rId2"/>
            <a:tile tx="0" ty="0" sx="100000" sy="100000" flip="none" algn="tl"/>
          </a:blipFill>
        </p:spPr>
        <p:txBody>
          <a:bodyPr rtlCol="0">
            <a:normAutofit fontScale="85000" lnSpcReduction="10000"/>
          </a:bodyPr>
          <a:lstStyle/>
          <a:p>
            <a:r>
              <a:rPr lang="en-US" altLang="ru-RU" sz="28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000" b="1" smtClean="0"/>
              <a:t>Партер </a:t>
            </a:r>
            <a:r>
              <a:rPr lang="ru-RU" sz="2000"/>
              <a:t>бино олдидаги ёки истироҳат боғи, ҳиёбон бошида ва бошқа жойлардаги тантанали гулзор. Истироҳат боғ санъатида партер ёнлама текисликдаги манзарали қурилма ҳисобланади. У гулли манзарали безатишнинг қатъий усулида бажарилиб, ҳиёбонлар ва истироҳат боғларининг кириш жойларига, бино олдига аниқ, тўғри шаклда ўрнатилади. Партер бир нечта таркибий қисмлардан (майсазорлар, махсус танланган манзарали баргли ва гулловчи ўсимликлар, йўлакчалар, кичик меъморий шакллар) ташкил топган. Бу қисмлар ўз навбатида гул композициясида бирлашиб, бир бутунликни ташкил қилади.</a:t>
            </a:r>
          </a:p>
        </p:txBody>
      </p:sp>
    </p:spTree>
    <p:extLst>
      <p:ext uri="{BB962C8B-B14F-4D97-AF65-F5344CB8AC3E}">
        <p14:creationId xmlns:p14="http://schemas.microsoft.com/office/powerpoint/2010/main" val="30829482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260648"/>
            <a:ext cx="6228184" cy="485775"/>
          </a:xfrm>
        </p:spPr>
        <p:txBody>
          <a:bodyPr/>
          <a:lstStyle/>
          <a:p>
            <a:pPr algn="ctr" eaLnBrk="1" hangingPunct="1"/>
            <a:r>
              <a:rPr lang="uz-Cyrl-UZ" sz="2800" b="1" smtClean="0"/>
              <a:t>Массив</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0" y="1124744"/>
            <a:ext cx="5184775" cy="5568950"/>
          </a:xfrm>
          <a:pattFill prst="dotGrid">
            <a:fgClr>
              <a:schemeClr val="accent1"/>
            </a:fgClr>
            <a:bgClr>
              <a:schemeClr val="bg1"/>
            </a:bgClr>
          </a:pattFill>
          <a:ln>
            <a:solidFill>
              <a:schemeClr val="accent2">
                <a:lumMod val="75000"/>
              </a:schemeClr>
            </a:solidFill>
          </a:ln>
        </p:spPr>
        <p:txBody>
          <a:bodyPr rtlCol="0">
            <a:normAutofit/>
          </a:bodyPr>
          <a:lstStyle/>
          <a:p>
            <a:r>
              <a:rPr lang="ru-RU" sz="2400" b="1"/>
              <a:t>Массив </a:t>
            </a:r>
            <a:r>
              <a:rPr lang="ru-RU" sz="2400"/>
              <a:t>бу йирик ўлчамли ўсимликлар (кўпинча дарахт ва буталар) экилган, етарлича кенг майдонни эгаллаган экинзордир. Массив яратишда унинг мақсадига таяиилади. Урмон боғларини ташкил қилиш кўпинча табиий ўрмон массивларида амалга оширилади. Кўп ҳолларда янги массивлар яратишда ёруғсевар ўсимликлар ишлатилади.</a:t>
            </a:r>
          </a:p>
        </p:txBody>
      </p:sp>
    </p:spTree>
    <p:extLst>
      <p:ext uri="{BB962C8B-B14F-4D97-AF65-F5344CB8AC3E}">
        <p14:creationId xmlns:p14="http://schemas.microsoft.com/office/powerpoint/2010/main" val="34701478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3568" y="228592"/>
            <a:ext cx="7275512" cy="803275"/>
          </a:xfrm>
        </p:spPr>
        <p:txBody>
          <a:bodyPr/>
          <a:lstStyle/>
          <a:p>
            <a:pPr algn="ctr" eaLnBrk="1" hangingPunct="1"/>
            <a:r>
              <a:rPr lang="ru-RU" sz="3200"/>
              <a:t>Альп</a:t>
            </a:r>
            <a:r>
              <a:rPr lang="uz-Cyrl-UZ" sz="3200"/>
              <a:t>и</a:t>
            </a:r>
            <a:r>
              <a:rPr lang="ru-RU" sz="3200"/>
              <a:t>нарий</a:t>
            </a:r>
            <a:endParaRPr lang="ru-RU" altLang="ru-RU" sz="3200" dirty="0" smtClean="0">
              <a:latin typeface="Times New Roman" panose="02020603050405020304" pitchFamily="18" charset="0"/>
              <a:cs typeface="Times New Roman" panose="02020603050405020304" pitchFamily="18" charset="0"/>
            </a:endParaRPr>
          </a:p>
        </p:txBody>
      </p:sp>
      <p:sp>
        <p:nvSpPr>
          <p:cNvPr id="14339" name="Rectangle 3"/>
          <p:cNvSpPr>
            <a:spLocks noGrp="1" noChangeArrowheads="1"/>
          </p:cNvSpPr>
          <p:nvPr>
            <p:ph idx="1"/>
          </p:nvPr>
        </p:nvSpPr>
        <p:spPr>
          <a:xfrm>
            <a:off x="179512" y="908720"/>
            <a:ext cx="4752280" cy="5949280"/>
          </a:xfrm>
          <a:blipFill>
            <a:blip r:embed="rId2"/>
            <a:tile tx="0" ty="0" sx="100000" sy="100000" flip="none" algn="tl"/>
          </a:blipFill>
        </p:spPr>
        <p:txBody>
          <a:bodyPr rtlCol="0">
            <a:noAutofit/>
          </a:bodyPr>
          <a:lstStyle/>
          <a:p>
            <a:pPr algn="just"/>
            <a:r>
              <a:rPr lang="en-US" altLang="ru-RU" sz="28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800"/>
              <a:t> Альп</a:t>
            </a:r>
            <a:r>
              <a:rPr lang="uz-Cyrl-UZ" sz="2800"/>
              <a:t>и</a:t>
            </a:r>
            <a:r>
              <a:rPr lang="ru-RU" sz="2800"/>
              <a:t>нарий тошли боғ ёки тоғча, альп флораси қўлланилган тоғ ландшафтининг ўзига хос чиройини акс этирувчи сунъий яратилган қурилмадир. Альпинария комплексида тош ҳамда ўсимликларнинг бир йиллик, кўп йиллик ва буталари чиройли қўшилиб яхлит бир бутунлик ҳосил бўлади. </a:t>
            </a:r>
          </a:p>
        </p:txBody>
      </p:sp>
      <p:pic>
        <p:nvPicPr>
          <p:cNvPr id="16386" name="Picture 2" descr="Картинки по запросу касати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9881" y="895265"/>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касатик"/>
          <p:cNvPicPr>
            <a:picLocks noChangeAspect="1" noChangeArrowheads="1"/>
          </p:cNvPicPr>
          <p:nvPr/>
        </p:nvPicPr>
        <p:blipFill rotWithShape="1">
          <a:blip r:embed="rId4">
            <a:extLst>
              <a:ext uri="{28A0092B-C50C-407E-A947-70E740481C1C}">
                <a14:useLocalDpi xmlns:a14="http://schemas.microsoft.com/office/drawing/2010/main" val="0"/>
              </a:ext>
            </a:extLst>
          </a:blip>
          <a:srcRect b="15329"/>
          <a:stretch/>
        </p:blipFill>
        <p:spPr bwMode="auto">
          <a:xfrm>
            <a:off x="5448963" y="4221088"/>
            <a:ext cx="3048000"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448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403648" y="352423"/>
            <a:ext cx="8229600" cy="485775"/>
          </a:xfrm>
        </p:spPr>
        <p:txBody>
          <a:bodyPr/>
          <a:lstStyle/>
          <a:p>
            <a:pPr algn="ctr" eaLnBrk="1" hangingPunct="1"/>
            <a:r>
              <a:rPr lang="ru-RU" sz="2800" b="1"/>
              <a:t>Миксбордерлар</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2"/>
            <a:ext cx="5184775" cy="5805487"/>
          </a:xfrm>
          <a:pattFill prst="dotGrid">
            <a:fgClr>
              <a:schemeClr val="accent1"/>
            </a:fgClr>
            <a:bgClr>
              <a:schemeClr val="bg1"/>
            </a:bgClr>
          </a:pattFill>
          <a:ln>
            <a:solidFill>
              <a:schemeClr val="accent2">
                <a:lumMod val="75000"/>
              </a:schemeClr>
            </a:solidFill>
          </a:ln>
        </p:spPr>
        <p:txBody>
          <a:bodyPr rtlCol="0">
            <a:normAutofit fontScale="92500" lnSpcReduction="20000"/>
          </a:bodyPr>
          <a:lstStyle/>
          <a:p>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b="1"/>
              <a:t> Миксбордерлар</a:t>
            </a:r>
            <a:r>
              <a:rPr lang="ru-RU" sz="2400"/>
              <a:t> деворлар, бинолар, баланд бўйли экинлар олдида табиий гуруҳлар кўринишида жойлашган манзарали ўсимликлар (кўп йилликлар, икки йилликлар ва бир йилликлар)нинг кўп гуруҳли ва қаторли аралаш экинзордир. Миксбордерлар учун ўсимликлар ҳили шундай танланади-ки, бунда уларнинг гуллаши эрта баҳордан совуқ тушгунча узлуксиздавом этади. Ўсимликлар гуруҳи шундай жойланиши</a:t>
            </a:r>
            <a:r>
              <a:rPr lang="ru-RU" sz="2400" b="1"/>
              <a:t> </a:t>
            </a:r>
            <a:r>
              <a:rPr lang="ru-RU" sz="2400"/>
              <a:t>лозимки, бунда бутун мавсум давомида майдон турли тусдаги гуллар билан қоплансин. Миксбордер четлари ўзига хос ўсимликлар билан ҳошияланади. Кўпинча ҳуёшли жойларни эгалловчи миксбордерларда ёруғсевар ўсимликлар экилади.</a:t>
            </a:r>
          </a:p>
        </p:txBody>
      </p:sp>
    </p:spTree>
    <p:extLst>
      <p:ext uri="{BB962C8B-B14F-4D97-AF65-F5344CB8AC3E}">
        <p14:creationId xmlns:p14="http://schemas.microsoft.com/office/powerpoint/2010/main" val="34417460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00430" y="285728"/>
            <a:ext cx="4410078" cy="485775"/>
          </a:xfrm>
        </p:spPr>
        <p:txBody>
          <a:bodyPr/>
          <a:lstStyle/>
          <a:p>
            <a:pPr algn="ctr" eaLnBrk="1" hangingPunct="1"/>
            <a:r>
              <a:rPr lang="ru-RU" sz="2800" b="1"/>
              <a:t>Ҳавзалар.</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rmAutofit/>
          </a:bodyPr>
          <a:lstStyle/>
          <a:p>
            <a:r>
              <a:rPr lang="uz-Cyrl-UZ" altLang="ru-RU" sz="24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a:t> Кўпинча ҳиёбон ва истироҳат боғларида турли ўлчамдаги сунъий ҳавзалар ўрнатилади, унинг қирғоқларига манзарали намсевар ўсимликлар экилади, бу ўсимликлар фақат ҳиёбон ёки истироҳат боғи билан уйғунлашмай, ҳавзанинг ўзига ҳам уйғун бўлиши керак. Одатда, қирғоққа ирислар, незабудкалар, ҳавзага эса намфалар, рогоз ва бошқа сув ўсимликлари экилади.</a:t>
            </a:r>
            <a:endParaRPr lang="uz-Cyrl-UZ" altLang="ru-RU"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67512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Содержимое 2"/>
          <p:cNvSpPr>
            <a:spLocks noGrp="1"/>
          </p:cNvSpPr>
          <p:nvPr>
            <p:ph idx="4294967295"/>
          </p:nvPr>
        </p:nvSpPr>
        <p:spPr>
          <a:xfrm>
            <a:off x="1042988" y="1844675"/>
            <a:ext cx="6400800" cy="2305050"/>
          </a:xfrm>
        </p:spPr>
        <p:txBody>
          <a:bodyPr rtlCol="0">
            <a:normAutofit/>
          </a:bodyPr>
          <a:lstStyle/>
          <a:p>
            <a:pPr marL="0" indent="0" algn="ctr" eaLnBrk="1" fontAlgn="auto" hangingPunct="1">
              <a:spcAft>
                <a:spcPts val="0"/>
              </a:spcAft>
              <a:buFont typeface="Wingdings 3" panose="05040102010807070707" pitchFamily="18" charset="2"/>
              <a:buNone/>
              <a:defRPr/>
            </a:pPr>
            <a:r>
              <a:rPr lang="uz-Cyrl-UZ" altLang="ru-RU" sz="6100" b="1" dirty="0" smtClean="0">
                <a:solidFill>
                  <a:srgbClr val="FF3300"/>
                </a:solidFill>
                <a:effectLst>
                  <a:outerShdw blurRad="38100" dist="38100" dir="2700000" algn="tl">
                    <a:srgbClr val="000000"/>
                  </a:outerShdw>
                </a:effectLst>
              </a:rPr>
              <a:t>Эътиборингиз </a:t>
            </a:r>
            <a:r>
              <a:rPr lang="uz-Cyrl-UZ" altLang="ru-RU" sz="6100" b="1" dirty="0">
                <a:solidFill>
                  <a:srgbClr val="FF3300"/>
                </a:solidFill>
                <a:effectLst>
                  <a:outerShdw blurRad="38100" dist="38100" dir="2700000" algn="tl">
                    <a:srgbClr val="000000"/>
                  </a:outerShdw>
                </a:effectLst>
              </a:rPr>
              <a:t>учун рахмат</a:t>
            </a:r>
            <a:endParaRPr lang="ru-RU" altLang="ru-RU" sz="6100" b="1" dirty="0">
              <a:solidFill>
                <a:srgbClr val="FF3300"/>
              </a:solidFill>
              <a:effectLst>
                <a:outerShdw blurRad="38100" dist="38100" dir="2700000" algn="tl">
                  <a:srgbClr val="000000"/>
                </a:outerShdw>
              </a:effectLst>
            </a:endParaRPr>
          </a:p>
        </p:txBody>
      </p:sp>
    </p:spTree>
  </p:cSld>
  <p:clrMapOvr>
    <a:masterClrMapping/>
  </p:clrMapOvr>
  <p:transition spd="slow"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a1f67ba46933e60e21e1d7e68573bdf5e39e2e"/>
</p:tagLst>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968</TotalTime>
  <Words>636</Words>
  <Application>Microsoft Office PowerPoint</Application>
  <PresentationFormat>Экран (4:3)</PresentationFormat>
  <Paragraphs>46</Paragraphs>
  <Slides>21</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2</vt:i4>
      </vt:variant>
      <vt:variant>
        <vt:lpstr>Заголовки слайдов</vt:lpstr>
      </vt:variant>
      <vt:variant>
        <vt:i4>21</vt:i4>
      </vt:variant>
    </vt:vector>
  </HeadingPairs>
  <TitlesOfParts>
    <vt:vector size="28" baseType="lpstr">
      <vt:lpstr>Arial</vt:lpstr>
      <vt:lpstr>Times New Roman</vt:lpstr>
      <vt:lpstr>Trebuchet MS</vt:lpstr>
      <vt:lpstr>Verdana</vt:lpstr>
      <vt:lpstr>Wingdings 3</vt:lpstr>
      <vt:lpstr>Грань</vt:lpstr>
      <vt:lpstr>Balloons</vt:lpstr>
      <vt:lpstr>8-мавзу:  Гул ўсимликларини кўкламзорлаштиришда ишлатилиши</vt:lpstr>
      <vt:lpstr>Гулзорлар ташкил қилиш ва уларнинг турли хил шакллари</vt:lpstr>
      <vt:lpstr>Презентация PowerPoint</vt:lpstr>
      <vt:lpstr>Гренадин чиннигули.</vt:lpstr>
      <vt:lpstr>Презентация PowerPoint</vt:lpstr>
      <vt:lpstr>Презентация PowerPoint</vt:lpstr>
      <vt:lpstr>Презентация PowerPoint</vt:lpstr>
      <vt:lpstr>Презентация PowerPoint</vt:lpstr>
      <vt:lpstr>Гулли экинзорларнинг шакллари</vt:lpstr>
      <vt:lpstr>Презентация PowerPoint</vt:lpstr>
      <vt:lpstr>Презентация PowerPoint</vt:lpstr>
      <vt:lpstr>Презентация PowerPoint</vt:lpstr>
      <vt:lpstr>Презентация PowerPoint</vt:lpstr>
      <vt:lpstr>Презентация PowerPoint</vt:lpstr>
      <vt:lpstr>Бордюрлар</vt:lpstr>
      <vt:lpstr>Партер</vt:lpstr>
      <vt:lpstr>Массив</vt:lpstr>
      <vt:lpstr>Альпинарий</vt:lpstr>
      <vt:lpstr>Миксбордерлар</vt:lpstr>
      <vt:lpstr>Ҳавзалар.</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Ем-хашак ўтлар  умумий тавсифи. Кўк беда аҳамияти ва  етиштириш технологияси</dc:title>
  <dc:creator>UserXP</dc:creator>
  <cp:lastModifiedBy>MUQIMJON Djurayev</cp:lastModifiedBy>
  <cp:revision>62</cp:revision>
  <dcterms:created xsi:type="dcterms:W3CDTF">2011-05-03T08:53:25Z</dcterms:created>
  <dcterms:modified xsi:type="dcterms:W3CDTF">2018-11-21T04:54:55Z</dcterms:modified>
</cp:coreProperties>
</file>