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877" r:id="rId2"/>
    <p:sldMasterId id="2147483901" r:id="rId3"/>
    <p:sldMasterId id="2147483913" r:id="rId4"/>
    <p:sldMasterId id="2147483925" r:id="rId5"/>
    <p:sldMasterId id="2147483937" r:id="rId6"/>
    <p:sldMasterId id="2147483949" r:id="rId7"/>
    <p:sldMasterId id="2147483974" r:id="rId8"/>
  </p:sldMasterIdLst>
  <p:notesMasterIdLst>
    <p:notesMasterId r:id="rId30"/>
  </p:notesMasterIdLst>
  <p:sldIdLst>
    <p:sldId id="261" r:id="rId9"/>
    <p:sldId id="338" r:id="rId10"/>
    <p:sldId id="279" r:id="rId11"/>
    <p:sldId id="322" r:id="rId12"/>
    <p:sldId id="294" r:id="rId13"/>
    <p:sldId id="299" r:id="rId14"/>
    <p:sldId id="329" r:id="rId15"/>
    <p:sldId id="340" r:id="rId16"/>
    <p:sldId id="343" r:id="rId17"/>
    <p:sldId id="344" r:id="rId18"/>
    <p:sldId id="342" r:id="rId19"/>
    <p:sldId id="345" r:id="rId20"/>
    <p:sldId id="348" r:id="rId21"/>
    <p:sldId id="349" r:id="rId22"/>
    <p:sldId id="350" r:id="rId23"/>
    <p:sldId id="351" r:id="rId24"/>
    <p:sldId id="352" r:id="rId25"/>
    <p:sldId id="355" r:id="rId26"/>
    <p:sldId id="356" r:id="rId27"/>
    <p:sldId id="357" r:id="rId28"/>
    <p:sldId id="275" r:id="rId29"/>
  </p:sldIdLst>
  <p:sldSz cx="9144000" cy="6858000" type="screen4x3"/>
  <p:notesSz cx="6858000" cy="9144000"/>
  <p:custDataLst>
    <p:tags r:id="rId31"/>
  </p:custDataLst>
  <p:defaultTextStyle>
    <a:defPPr>
      <a:defRPr lang="ru-RU"/>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5pPr>
    <a:lvl6pPr marL="2286000" algn="l" defTabSz="914400" rtl="0" eaLnBrk="1" latinLnBrk="0" hangingPunct="1">
      <a:defRPr sz="1400" kern="1200">
        <a:solidFill>
          <a:schemeClr val="tx1"/>
        </a:solidFill>
        <a:latin typeface="Times New Roman" panose="02020603050405020304" pitchFamily="18" charset="0"/>
        <a:ea typeface="+mn-ea"/>
        <a:cs typeface="+mn-cs"/>
      </a:defRPr>
    </a:lvl6pPr>
    <a:lvl7pPr marL="2743200" algn="l" defTabSz="914400" rtl="0" eaLnBrk="1" latinLnBrk="0" hangingPunct="1">
      <a:defRPr sz="1400" kern="1200">
        <a:solidFill>
          <a:schemeClr val="tx1"/>
        </a:solidFill>
        <a:latin typeface="Times New Roman" panose="02020603050405020304" pitchFamily="18" charset="0"/>
        <a:ea typeface="+mn-ea"/>
        <a:cs typeface="+mn-cs"/>
      </a:defRPr>
    </a:lvl7pPr>
    <a:lvl8pPr marL="3200400" algn="l" defTabSz="914400" rtl="0" eaLnBrk="1" latinLnBrk="0" hangingPunct="1">
      <a:defRPr sz="1400" kern="1200">
        <a:solidFill>
          <a:schemeClr val="tx1"/>
        </a:solidFill>
        <a:latin typeface="Times New Roman" panose="02020603050405020304" pitchFamily="18" charset="0"/>
        <a:ea typeface="+mn-ea"/>
        <a:cs typeface="+mn-cs"/>
      </a:defRPr>
    </a:lvl8pPr>
    <a:lvl9pPr marL="3657600" algn="l" defTabSz="914400" rtl="0" eaLnBrk="1" latinLnBrk="0" hangingPunct="1">
      <a:defRPr sz="1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99"/>
    <a:srgbClr val="00FF00"/>
    <a:srgbClr val="FF0000"/>
    <a:srgbClr val="FF66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52" autoAdjust="0"/>
    <p:restoredTop sz="94660"/>
  </p:normalViewPr>
  <p:slideViewPr>
    <p:cSldViewPr>
      <p:cViewPr varScale="1">
        <p:scale>
          <a:sx n="67" d="100"/>
          <a:sy n="67" d="100"/>
        </p:scale>
        <p:origin x="161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2D4A464E-8E1D-4751-888D-0CC42BECD3DC}" type="datetimeFigureOut">
              <a:rPr lang="ru-RU"/>
              <a:pPr>
                <a:defRPr/>
              </a:pPr>
              <a:t>21.11.2018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1E86CCA8-51C5-4442-AA67-8ADBAE112C3C}" type="slidenum">
              <a:rPr lang="ru-RU"/>
              <a:pPr>
                <a:defRPr/>
              </a:pPr>
              <a:t>‹#›</a:t>
            </a:fld>
            <a:endParaRPr lang="ru-RU"/>
          </a:p>
        </p:txBody>
      </p:sp>
    </p:spTree>
    <p:extLst>
      <p:ext uri="{BB962C8B-B14F-4D97-AF65-F5344CB8AC3E}">
        <p14:creationId xmlns:p14="http://schemas.microsoft.com/office/powerpoint/2010/main" val="14914568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3</a:t>
            </a:fld>
            <a:endParaRPr lang="ru-RU" altLang="ru-RU" sz="1200" smtClean="0"/>
          </a:p>
        </p:txBody>
      </p:sp>
    </p:spTree>
    <p:extLst>
      <p:ext uri="{BB962C8B-B14F-4D97-AF65-F5344CB8AC3E}">
        <p14:creationId xmlns:p14="http://schemas.microsoft.com/office/powerpoint/2010/main" val="39467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1E86CCA8-51C5-4442-AA67-8ADBAE112C3C}" type="slidenum">
              <a:rPr lang="ru-RU" smtClean="0"/>
              <a:pPr>
                <a:defRPr/>
              </a:pPr>
              <a:t>8</a:t>
            </a:fld>
            <a:endParaRPr lang="ru-RU"/>
          </a:p>
        </p:txBody>
      </p:sp>
    </p:spTree>
    <p:extLst>
      <p:ext uri="{BB962C8B-B14F-4D97-AF65-F5344CB8AC3E}">
        <p14:creationId xmlns:p14="http://schemas.microsoft.com/office/powerpoint/2010/main" val="3428032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solidFill>
                  <a:prstClr val="black"/>
                </a:solidFill>
              </a:rPr>
              <a:pPr/>
              <a:t>15</a:t>
            </a:fld>
            <a:endParaRPr lang="ru-RU" smtClean="0">
              <a:solidFill>
                <a:prstClr val="black"/>
              </a:solidFill>
            </a:endParaRPr>
          </a:p>
        </p:txBody>
      </p:sp>
    </p:spTree>
    <p:extLst>
      <p:ext uri="{BB962C8B-B14F-4D97-AF65-F5344CB8AC3E}">
        <p14:creationId xmlns:p14="http://schemas.microsoft.com/office/powerpoint/2010/main" val="2467686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solidFill>
                  <a:prstClr val="black"/>
                </a:solidFill>
              </a:rPr>
              <a:pPr/>
              <a:t>20</a:t>
            </a:fld>
            <a:endParaRPr lang="ru-RU" smtClean="0">
              <a:solidFill>
                <a:prstClr val="black"/>
              </a:solidFill>
            </a:endParaRPr>
          </a:p>
        </p:txBody>
      </p:sp>
    </p:spTree>
    <p:extLst>
      <p:ext uri="{BB962C8B-B14F-4D97-AF65-F5344CB8AC3E}">
        <p14:creationId xmlns:p14="http://schemas.microsoft.com/office/powerpoint/2010/main" val="2310471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pPr>
                <a:defRPr/>
              </a:pPr>
              <a:t>‹#›</a:t>
            </a:fld>
            <a:endParaRPr lang="ru-RU" altLang="ru-RU"/>
          </a:p>
        </p:txBody>
      </p:sp>
    </p:spTree>
    <p:extLst>
      <p:ext uri="{BB962C8B-B14F-4D97-AF65-F5344CB8AC3E}">
        <p14:creationId xmlns:p14="http://schemas.microsoft.com/office/powerpoint/2010/main" val="300123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pPr>
                <a:defRPr/>
              </a:pPr>
              <a:t>‹#›</a:t>
            </a:fld>
            <a:endParaRPr lang="ru-RU" altLang="ru-RU"/>
          </a:p>
        </p:txBody>
      </p:sp>
    </p:spTree>
    <p:extLst>
      <p:ext uri="{BB962C8B-B14F-4D97-AF65-F5344CB8AC3E}">
        <p14:creationId xmlns:p14="http://schemas.microsoft.com/office/powerpoint/2010/main" val="2118127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pPr>
                <a:defRPr/>
              </a:pPr>
              <a:t>‹#›</a:t>
            </a:fld>
            <a:endParaRPr lang="ru-RU" altLang="ru-RU"/>
          </a:p>
        </p:txBody>
      </p:sp>
    </p:spTree>
    <p:extLst>
      <p:ext uri="{BB962C8B-B14F-4D97-AF65-F5344CB8AC3E}">
        <p14:creationId xmlns:p14="http://schemas.microsoft.com/office/powerpoint/2010/main" val="1611641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pPr>
                <a:defRPr/>
              </a:pPr>
              <a:t>‹#›</a:t>
            </a:fld>
            <a:endParaRPr lang="ru-RU" altLang="ru-RU"/>
          </a:p>
        </p:txBody>
      </p:sp>
    </p:spTree>
    <p:extLst>
      <p:ext uri="{BB962C8B-B14F-4D97-AF65-F5344CB8AC3E}">
        <p14:creationId xmlns:p14="http://schemas.microsoft.com/office/powerpoint/2010/main" val="163767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pPr>
                <a:defRPr/>
              </a:pPr>
              <a:t>‹#›</a:t>
            </a:fld>
            <a:endParaRPr lang="ru-RU" altLang="ru-RU"/>
          </a:p>
        </p:txBody>
      </p:sp>
    </p:spTree>
    <p:extLst>
      <p:ext uri="{BB962C8B-B14F-4D97-AF65-F5344CB8AC3E}">
        <p14:creationId xmlns:p14="http://schemas.microsoft.com/office/powerpoint/2010/main" val="19507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pPr>
                <a:defRPr/>
              </a:pPr>
              <a:t>‹#›</a:t>
            </a:fld>
            <a:endParaRPr lang="ru-RU" altLang="ru-RU"/>
          </a:p>
        </p:txBody>
      </p:sp>
    </p:spTree>
    <p:extLst>
      <p:ext uri="{BB962C8B-B14F-4D97-AF65-F5344CB8AC3E}">
        <p14:creationId xmlns:p14="http://schemas.microsoft.com/office/powerpoint/2010/main" val="131424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pPr>
                <a:defRPr/>
              </a:pPr>
              <a:t>‹#›</a:t>
            </a:fld>
            <a:endParaRPr lang="ru-RU" altLang="ru-RU"/>
          </a:p>
        </p:txBody>
      </p:sp>
    </p:spTree>
    <p:extLst>
      <p:ext uri="{BB962C8B-B14F-4D97-AF65-F5344CB8AC3E}">
        <p14:creationId xmlns:p14="http://schemas.microsoft.com/office/powerpoint/2010/main" val="11020655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pPr>
                <a:defRPr/>
              </a:pPr>
              <a:t>‹#›</a:t>
            </a:fld>
            <a:endParaRPr lang="ru-RU" altLang="ru-RU"/>
          </a:p>
        </p:txBody>
      </p:sp>
    </p:spTree>
    <p:extLst>
      <p:ext uri="{BB962C8B-B14F-4D97-AF65-F5344CB8AC3E}">
        <p14:creationId xmlns:p14="http://schemas.microsoft.com/office/powerpoint/2010/main" val="742265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pPr>
                <a:defRPr/>
              </a:pPr>
              <a:t>‹#›</a:t>
            </a:fld>
            <a:endParaRPr lang="ru-RU" altLang="ru-RU"/>
          </a:p>
        </p:txBody>
      </p:sp>
    </p:spTree>
    <p:extLst>
      <p:ext uri="{BB962C8B-B14F-4D97-AF65-F5344CB8AC3E}">
        <p14:creationId xmlns:p14="http://schemas.microsoft.com/office/powerpoint/2010/main" val="428183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pPr>
                <a:defRPr/>
              </a:pPr>
              <a:t>‹#›</a:t>
            </a:fld>
            <a:endParaRPr lang="ru-RU" altLang="ru-RU"/>
          </a:p>
        </p:txBody>
      </p:sp>
    </p:spTree>
    <p:extLst>
      <p:ext uri="{BB962C8B-B14F-4D97-AF65-F5344CB8AC3E}">
        <p14:creationId xmlns:p14="http://schemas.microsoft.com/office/powerpoint/2010/main" val="1822326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pPr>
                <a:defRPr/>
              </a:pPr>
              <a:t>‹#›</a:t>
            </a:fld>
            <a:endParaRPr lang="ru-RU" altLang="ru-RU"/>
          </a:p>
        </p:txBody>
      </p:sp>
    </p:spTree>
    <p:extLst>
      <p:ext uri="{BB962C8B-B14F-4D97-AF65-F5344CB8AC3E}">
        <p14:creationId xmlns:p14="http://schemas.microsoft.com/office/powerpoint/2010/main" val="948871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pPr>
                <a:defRPr/>
              </a:pPr>
              <a:t>‹#›</a:t>
            </a:fld>
            <a:endParaRPr lang="ru-RU" altLang="ru-RU"/>
          </a:p>
        </p:txBody>
      </p:sp>
    </p:spTree>
    <p:extLst>
      <p:ext uri="{BB962C8B-B14F-4D97-AF65-F5344CB8AC3E}">
        <p14:creationId xmlns:p14="http://schemas.microsoft.com/office/powerpoint/2010/main" val="3617496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pPr>
                <a:defRPr/>
              </a:pPr>
              <a:t>‹#›</a:t>
            </a:fld>
            <a:endParaRPr lang="ru-RU" altLang="ru-RU"/>
          </a:p>
        </p:txBody>
      </p:sp>
    </p:spTree>
    <p:extLst>
      <p:ext uri="{BB962C8B-B14F-4D97-AF65-F5344CB8AC3E}">
        <p14:creationId xmlns:p14="http://schemas.microsoft.com/office/powerpoint/2010/main" val="693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pPr>
                <a:defRPr/>
              </a:pPr>
              <a:t>‹#›</a:t>
            </a:fld>
            <a:endParaRPr lang="ru-RU" altLang="ru-RU"/>
          </a:p>
        </p:txBody>
      </p:sp>
    </p:spTree>
    <p:extLst>
      <p:ext uri="{BB962C8B-B14F-4D97-AF65-F5344CB8AC3E}">
        <p14:creationId xmlns:p14="http://schemas.microsoft.com/office/powerpoint/2010/main" val="2611023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pPr>
                <a:defRPr/>
              </a:pPr>
              <a:t>‹#›</a:t>
            </a:fld>
            <a:endParaRPr lang="ru-RU" altLang="ru-RU"/>
          </a:p>
        </p:txBody>
      </p:sp>
    </p:spTree>
    <p:extLst>
      <p:ext uri="{BB962C8B-B14F-4D97-AF65-F5344CB8AC3E}">
        <p14:creationId xmlns:p14="http://schemas.microsoft.com/office/powerpoint/2010/main" val="964142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pPr>
                <a:defRPr/>
              </a:pPr>
              <a:t>‹#›</a:t>
            </a:fld>
            <a:endParaRPr lang="ru-RU" altLang="ru-RU"/>
          </a:p>
        </p:txBody>
      </p:sp>
    </p:spTree>
    <p:extLst>
      <p:ext uri="{BB962C8B-B14F-4D97-AF65-F5344CB8AC3E}">
        <p14:creationId xmlns:p14="http://schemas.microsoft.com/office/powerpoint/2010/main" val="2624713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ltLang="ru-RU"/>
          </a:p>
        </p:txBody>
      </p:sp>
      <p:sp>
        <p:nvSpPr>
          <p:cNvPr id="17" name="Нижний колонтитул 16"/>
          <p:cNvSpPr>
            <a:spLocks noGrp="1"/>
          </p:cNvSpPr>
          <p:nvPr>
            <p:ph type="ftr" sz="quarter" idx="11"/>
          </p:nvPr>
        </p:nvSpPr>
        <p:spPr/>
        <p:txBody>
          <a:bodyPr/>
          <a:lstStyle/>
          <a:p>
            <a:pPr>
              <a:defRPr/>
            </a:pPr>
            <a:endParaRPr lang="ru-RU" alt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9534BD55-2091-4061-A031-28CE95CD765F}" type="slidenum">
              <a:rPr lang="ru-RU" altLang="ru-RU" smtClean="0"/>
              <a:pPr>
                <a:defRPr/>
              </a:pPr>
              <a:t>‹#›</a:t>
            </a:fld>
            <a:endParaRPr lang="ru-RU" alt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a:xfrm>
            <a:off x="4361688" y="1026372"/>
            <a:ext cx="457200" cy="441325"/>
          </a:xfrm>
        </p:spPr>
        <p:txBody>
          <a:bodyPr/>
          <a:lstStyle/>
          <a:p>
            <a:pPr>
              <a:defRPr/>
            </a:pPr>
            <a:fld id="{68BB6487-BE14-408C-90EC-1D26A67D8239}" type="slidenum">
              <a:rPr lang="ru-RU" altLang="ru-RU" smtClean="0"/>
              <a:pPr>
                <a:defRPr/>
              </a:pPr>
              <a:t>‹#›</a:t>
            </a:fld>
            <a:endParaRPr lang="ru-RU" alt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4" name="Дата 3"/>
          <p:cNvSpPr>
            <a:spLocks noGrp="1"/>
          </p:cNvSpPr>
          <p:nvPr>
            <p:ph type="dt" sz="half" idx="10"/>
          </p:nvPr>
        </p:nvSpPr>
        <p:spPr/>
        <p:txBody>
          <a:bodyPr/>
          <a:lstStyle/>
          <a:p>
            <a:pPr>
              <a:defRPr/>
            </a:pPr>
            <a:endParaRPr lang="ru-RU" alt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076FC0F4-E4FC-47CD-9D3A-01C153A50727}" type="slidenum">
              <a:rPr lang="ru-RU" altLang="ru-RU" smtClean="0"/>
              <a:pPr>
                <a:defRPr/>
              </a:pPr>
              <a:t>‹#›</a:t>
            </a:fld>
            <a:endParaRPr lang="ru-RU" alt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ltLang="ru-RU"/>
          </a:p>
        </p:txBody>
      </p:sp>
      <p:sp>
        <p:nvSpPr>
          <p:cNvPr id="8" name="Нижний колонтитул 7"/>
          <p:cNvSpPr>
            <a:spLocks noGrp="1"/>
          </p:cNvSpPr>
          <p:nvPr>
            <p:ph type="ftr" sz="quarter" idx="11"/>
          </p:nvPr>
        </p:nvSpPr>
        <p:spPr>
          <a:xfrm>
            <a:off x="304800" y="6409944"/>
            <a:ext cx="3581400" cy="365760"/>
          </a:xfrm>
        </p:spPr>
        <p:txBody>
          <a:bodyPr/>
          <a:lstStyle/>
          <a:p>
            <a:pPr>
              <a:defRPr/>
            </a:pPr>
            <a:endParaRPr lang="ru-RU" alt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pPr>
              <a:defRPr/>
            </a:pPr>
            <a:fld id="{51CFA5D9-744A-4842-B78B-E870FD3E4F62}" type="slidenum">
              <a:rPr lang="ru-RU" altLang="ru-RU" smtClean="0"/>
              <a:pPr>
                <a:defRPr/>
              </a:pPr>
              <a:t>‹#›</a:t>
            </a:fld>
            <a:endParaRPr lang="ru-RU" alt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ltLang="ru-RU"/>
          </a:p>
        </p:txBody>
      </p:sp>
      <p:sp>
        <p:nvSpPr>
          <p:cNvPr id="4" name="Нижний колонтитул 3"/>
          <p:cNvSpPr>
            <a:spLocks noGrp="1"/>
          </p:cNvSpPr>
          <p:nvPr>
            <p:ph type="ftr" sz="quarter" idx="11"/>
          </p:nvPr>
        </p:nvSpPr>
        <p:spPr/>
        <p:txBody>
          <a:bodyPr/>
          <a:lstStyle/>
          <a:p>
            <a:pPr>
              <a:defRPr/>
            </a:pPr>
            <a:endParaRPr lang="ru-RU" altLang="ru-RU"/>
          </a:p>
        </p:txBody>
      </p:sp>
      <p:sp>
        <p:nvSpPr>
          <p:cNvPr id="5" name="Номер слайда 4"/>
          <p:cNvSpPr>
            <a:spLocks noGrp="1"/>
          </p:cNvSpPr>
          <p:nvPr>
            <p:ph type="sldNum" sz="quarter" idx="12"/>
          </p:nvPr>
        </p:nvSpPr>
        <p:spPr>
          <a:xfrm>
            <a:off x="4343400" y="1036020"/>
            <a:ext cx="457200" cy="441325"/>
          </a:xfrm>
        </p:spPr>
        <p:txBody>
          <a:bodyPr/>
          <a:lstStyle/>
          <a:p>
            <a:pPr>
              <a:defRPr/>
            </a:pPr>
            <a:fld id="{C1C594F9-768F-4664-97E3-D06C820DE409}" type="slidenum">
              <a:rPr lang="ru-RU" altLang="ru-RU" smtClean="0"/>
              <a:pPr>
                <a:defRPr/>
              </a:pPr>
              <a:t>‹#›</a:t>
            </a:fld>
            <a:endParaRPr lang="ru-RU" alt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pPr>
              <a:defRPr/>
            </a:pPr>
            <a:endParaRPr lang="ru-RU" altLang="ru-RU"/>
          </a:p>
        </p:txBody>
      </p:sp>
      <p:sp>
        <p:nvSpPr>
          <p:cNvPr id="3" name="Нижний колонтитул 2"/>
          <p:cNvSpPr>
            <a:spLocks noGrp="1"/>
          </p:cNvSpPr>
          <p:nvPr>
            <p:ph type="ftr" sz="quarter" idx="11"/>
          </p:nvPr>
        </p:nvSpPr>
        <p:spPr/>
        <p:txBody>
          <a:bodyPr/>
          <a:lstStyle/>
          <a:p>
            <a:pPr>
              <a:defRPr/>
            </a:pPr>
            <a:endParaRPr lang="ru-RU" alt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2954B6A0-EDD2-4845-8F2C-0ABF8962436A}" type="slidenum">
              <a:rPr lang="ru-RU" altLang="ru-RU" smtClean="0"/>
              <a:pPr>
                <a:defRPr/>
              </a:pPr>
              <a:t>‹#›</a:t>
            </a:fld>
            <a:endParaRPr lang="ru-RU" alt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B725BB25-2C17-407D-9F62-14C54F01D054}" type="slidenum">
              <a:rPr lang="ru-RU" altLang="ru-RU" smtClean="0"/>
              <a:pPr>
                <a:defRPr/>
              </a:pPr>
              <a:t>‹#›</a:t>
            </a:fld>
            <a:endParaRPr lang="ru-RU" alt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383280" cy="365760"/>
          </a:xfrm>
        </p:spPr>
        <p:txBody>
          <a:bodyPr/>
          <a:lstStyle/>
          <a:p>
            <a:pPr>
              <a:defRPr/>
            </a:pPr>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pPr>
              <a:defRPr/>
            </a:pPr>
            <a:fld id="{83C1F5DC-A037-477F-B243-BED93527B360}" type="slidenum">
              <a:rPr lang="ru-RU" altLang="ru-RU" smtClean="0"/>
              <a:pPr>
                <a:defRPr/>
              </a:pPr>
              <a:t>‹#›</a:t>
            </a:fld>
            <a:endParaRPr lang="ru-RU" alt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584448" cy="365760"/>
          </a:xfrm>
        </p:spPr>
        <p:txBody>
          <a:bodyPr/>
          <a:lstStyle/>
          <a:p>
            <a:pPr>
              <a:defRPr/>
            </a:pPr>
            <a:endParaRPr lang="ru-RU" alt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pPr>
              <a:defRPr/>
            </a:pPr>
            <a:fld id="{8CF66D8A-9E0E-477A-BB1B-52C1C489B935}" type="slidenum">
              <a:rPr lang="ru-RU" altLang="ru-RU" smtClean="0"/>
              <a:pPr>
                <a:defRPr/>
              </a:pPr>
              <a:t>‹#›</a:t>
            </a:fld>
            <a:endParaRPr lang="ru-RU" alt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29196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996706"/>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72060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6617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094372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543083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04559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69193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93374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96081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75261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Tree>
    <p:extLst>
      <p:ext uri="{BB962C8B-B14F-4D97-AF65-F5344CB8AC3E}">
        <p14:creationId xmlns:p14="http://schemas.microsoft.com/office/powerpoint/2010/main" val="9592367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633396249"/>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Tree>
    <p:extLst>
      <p:ext uri="{BB962C8B-B14F-4D97-AF65-F5344CB8AC3E}">
        <p14:creationId xmlns:p14="http://schemas.microsoft.com/office/powerpoint/2010/main" val="30133921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9939349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03249904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17532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2" name="Дата 1"/>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Tree>
    <p:extLst>
      <p:ext uri="{BB962C8B-B14F-4D97-AF65-F5344CB8AC3E}">
        <p14:creationId xmlns:p14="http://schemas.microsoft.com/office/powerpoint/2010/main" val="337045188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52078539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eaLnBrk="1" hangingPunct="1">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397920503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1512902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94509928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solidFill>
                <a:srgbClr val="696464"/>
              </a:solidFill>
            </a:endParaRPr>
          </a:p>
        </p:txBody>
      </p:sp>
      <p:sp>
        <p:nvSpPr>
          <p:cNvPr id="17" name="Нижний колонтитул 16"/>
          <p:cNvSpPr>
            <a:spLocks noGrp="1"/>
          </p:cNvSpPr>
          <p:nvPr>
            <p:ph type="ftr" sz="quarter" idx="11"/>
          </p:nvPr>
        </p:nvSpPr>
        <p:spPr/>
        <p:txBody>
          <a:bodyPr/>
          <a:lstStyle/>
          <a:p>
            <a:pPr>
              <a:defRPr/>
            </a:pPr>
            <a:endParaRPr lang="ru-RU">
              <a:solidFill>
                <a:srgbClr val="696464"/>
              </a:solidFill>
            </a:endParaRPr>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4015259406"/>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3150977028"/>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solidFill>
                <a:srgbClr val="696464"/>
              </a:solidFill>
            </a:endParaRPr>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608294796"/>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6326652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solidFill>
                <a:srgbClr val="696464"/>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696464"/>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39611633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696464"/>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696464"/>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64177938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696464"/>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369834328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275480479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extLst>
      <p:ext uri="{BB962C8B-B14F-4D97-AF65-F5344CB8AC3E}">
        <p14:creationId xmlns:p14="http://schemas.microsoft.com/office/powerpoint/2010/main" val="385202074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355119418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183980650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solidFill>
                <a:prstClr val="white"/>
              </a:solidFill>
            </a:endParaRPr>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solidFill>
                <a:srgbClr val="696464"/>
              </a:solidFill>
            </a:endParaRPr>
          </a:p>
        </p:txBody>
      </p:sp>
      <p:sp>
        <p:nvSpPr>
          <p:cNvPr id="12" name="Нижний колонтитул 16"/>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extLst>
      <p:ext uri="{BB962C8B-B14F-4D97-AF65-F5344CB8AC3E}">
        <p14:creationId xmlns:p14="http://schemas.microsoft.com/office/powerpoint/2010/main" val="1517489363"/>
      </p:ext>
    </p:extLst>
  </p:cSld>
  <p:clrMapOvr>
    <a:overrideClrMapping bg1="lt1" tx1="dk1" bg2="lt2" tx2="dk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extLst>
      <p:ext uri="{BB962C8B-B14F-4D97-AF65-F5344CB8AC3E}">
        <p14:creationId xmlns:p14="http://schemas.microsoft.com/office/powerpoint/2010/main" val="2794420500"/>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solidFill>
                <a:prstClr val="white"/>
              </a:solidFill>
            </a:endParaRPr>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solidFill>
                <a:srgbClr val="696464"/>
              </a:solidFill>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solidFill>
                <a:srgbClr val="696464"/>
              </a:solidFill>
            </a:endParaRPr>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extLst>
      <p:ext uri="{BB962C8B-B14F-4D97-AF65-F5344CB8AC3E}">
        <p14:creationId xmlns:p14="http://schemas.microsoft.com/office/powerpoint/2010/main" val="2274942834"/>
      </p:ext>
    </p:extLst>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extLst>
      <p:ext uri="{BB962C8B-B14F-4D97-AF65-F5344CB8AC3E}">
        <p14:creationId xmlns:p14="http://schemas.microsoft.com/office/powerpoint/2010/main" val="425869822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extLst>
      <p:ext uri="{BB962C8B-B14F-4D97-AF65-F5344CB8AC3E}">
        <p14:creationId xmlns:p14="http://schemas.microsoft.com/office/powerpoint/2010/main" val="27218655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4"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extLst>
      <p:ext uri="{BB962C8B-B14F-4D97-AF65-F5344CB8AC3E}">
        <p14:creationId xmlns:p14="http://schemas.microsoft.com/office/powerpoint/2010/main" val="65046689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extLst>
      <p:ext uri="{BB962C8B-B14F-4D97-AF65-F5344CB8AC3E}">
        <p14:creationId xmlns:p14="http://schemas.microsoft.com/office/powerpoint/2010/main" val="11743078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5"/>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extLst>
      <p:ext uri="{BB962C8B-B14F-4D97-AF65-F5344CB8AC3E}">
        <p14:creationId xmlns:p14="http://schemas.microsoft.com/office/powerpoint/2010/main" val="416850397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solidFill>
                <a:srgbClr val="696464"/>
              </a:solidFill>
            </a:endParaRPr>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extLst>
      <p:ext uri="{BB962C8B-B14F-4D97-AF65-F5344CB8AC3E}">
        <p14:creationId xmlns:p14="http://schemas.microsoft.com/office/powerpoint/2010/main" val="385357539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extLst>
      <p:ext uri="{BB962C8B-B14F-4D97-AF65-F5344CB8AC3E}">
        <p14:creationId xmlns:p14="http://schemas.microsoft.com/office/powerpoint/2010/main" val="250782741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extLst>
      <p:ext uri="{BB962C8B-B14F-4D97-AF65-F5344CB8AC3E}">
        <p14:creationId xmlns:p14="http://schemas.microsoft.com/office/powerpoint/2010/main" val="427559314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eaLnBrk="1" hangingPunct="1">
              <a:defRPr/>
            </a:pPr>
            <a:endParaRPr lang="ru-RU" sz="1800">
              <a:solidFill>
                <a:srgbClr val="FFFFFF"/>
              </a:solidFill>
              <a:latin typeface="Tahoma" pitchFamily="34" charset="0"/>
            </a:endParaRPr>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solidFill>
                  <a:srgbClr val="FFFFFF"/>
                </a:solidFill>
              </a:rPr>
              <a:pPr>
                <a:defRPr/>
              </a:pPr>
              <a:t>‹#›</a:t>
            </a:fld>
            <a:endParaRPr lang="ru-RU">
              <a:solidFill>
                <a:srgbClr val="FFFFFF"/>
              </a:solidFill>
            </a:endParaRPr>
          </a:p>
        </p:txBody>
      </p:sp>
      <p:sp>
        <p:nvSpPr>
          <p:cNvPr id="7" name="Rectangle 7"/>
          <p:cNvSpPr>
            <a:spLocks noGrp="1" noChangeArrowheads="1"/>
          </p:cNvSpPr>
          <p:nvPr>
            <p:ph type="dt" sz="quarter" idx="12"/>
          </p:nvPr>
        </p:nvSpPr>
        <p:spPr/>
        <p:txBody>
          <a:bodyPr/>
          <a:lstStyle>
            <a:lvl1pPr>
              <a:defRPr/>
            </a:lvl1pPr>
          </a:lstStyle>
          <a:p>
            <a:pPr>
              <a:defRPr/>
            </a:pPr>
            <a:endParaRPr lang="ru-RU">
              <a:solidFill>
                <a:srgbClr val="FFFFFF"/>
              </a:solidFill>
            </a:endParaRPr>
          </a:p>
        </p:txBody>
      </p:sp>
    </p:spTree>
    <p:extLst>
      <p:ext uri="{BB962C8B-B14F-4D97-AF65-F5344CB8AC3E}">
        <p14:creationId xmlns:p14="http://schemas.microsoft.com/office/powerpoint/2010/main" val="43200829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534775976"/>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74386585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12435793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429247317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38453290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6397573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377639801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37111728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168110949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29145375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solidFill>
                  <a:srgbClr val="FFFFFF"/>
                </a:solidFill>
              </a:rPr>
              <a:pPr>
                <a:defRPr/>
              </a:pPr>
              <a:t>‹#›</a:t>
            </a:fld>
            <a:endParaRPr lang="ru-RU">
              <a:solidFill>
                <a:srgbClr val="FFFFFF"/>
              </a:solidFill>
            </a:endParaRPr>
          </a:p>
        </p:txBody>
      </p:sp>
    </p:spTree>
    <p:extLst>
      <p:ext uri="{BB962C8B-B14F-4D97-AF65-F5344CB8AC3E}">
        <p14:creationId xmlns:p14="http://schemas.microsoft.com/office/powerpoint/2010/main" val="2523328047"/>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1" hangingPunct="1">
                <a:defRPr/>
              </a:pPr>
              <a:endParaRPr lang="ru-RU" sz="1800">
                <a:solidFill>
                  <a:prstClr val="black"/>
                </a:solidFill>
                <a:latin typeface="Verdana" pitchFamily="34" charset="0"/>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prstClr val="black"/>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prstClr val="black"/>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974250329"/>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660681190"/>
      </p:ext>
    </p:extLst>
  </p:cSld>
  <p:clrMapOvr>
    <a:masterClrMapping/>
  </p:clrMapOvr>
  <p:timing>
    <p:tnLst>
      <p:par>
        <p:cTn id="1" dur="indefinite" restart="never" nodeType="tmRoot"/>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18624089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437560542"/>
      </p:ext>
    </p:extLst>
  </p:cSld>
  <p:clrMapOvr>
    <a:masterClrMapping/>
  </p:clrMapOvr>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4675835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97451400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71862137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46626426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77433008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9052869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140838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3.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theme" Target="../theme/theme7.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image" Target="../media/image6.jpe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1.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theme" Target="../theme/theme8.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04"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5" r:id="rId11"/>
    <p:sldLayoutId id="2147483800" r:id="rId12"/>
    <p:sldLayoutId id="2147483806" r:id="rId13"/>
    <p:sldLayoutId id="2147483801" r:id="rId14"/>
    <p:sldLayoutId id="2147483802" r:id="rId15"/>
    <p:sldLayoutId id="2147483803"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ru-RU" alt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ru-RU" alt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722A15A4-ADC7-4BE6-886F-CF22DE99FD24}" type="slidenum">
              <a:rPr lang="ru-RU" altLang="ru-RU" smtClean="0"/>
              <a:pPr>
                <a:defRPr/>
              </a:pPr>
              <a:t>‹#›</a:t>
            </a:fld>
            <a:endParaRPr lang="ru-RU" alt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iming>
    <p:tnLst>
      <p:par>
        <p:cTn id="1" dur="indefinite" restart="never" nodeType="tmRoot"/>
      </p:par>
    </p:tnLst>
  </p:timing>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fld id="{1DBD9794-A4CC-42D0-9A65-24C6B9EF4076}" type="datetimeFigureOut">
              <a:rPr lang="en-US" smtClean="0">
                <a:solidFill>
                  <a:prstClr val="black">
                    <a:tint val="75000"/>
                  </a:prstClr>
                </a:solidFill>
                <a:latin typeface="Verdana" pitchFamily="34" charset="0"/>
              </a:rPr>
              <a:pPr eaLnBrk="1" hangingPunct="1"/>
              <a:t>11/21/2018</a:t>
            </a:fld>
            <a:endParaRPr lang="en-US">
              <a:solidFill>
                <a:prstClr val="black">
                  <a:tint val="75000"/>
                </a:prstClr>
              </a:solidFill>
              <a:latin typeface="Verdana" pitchFamily="34" charset="0"/>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endParaRPr lang="en-US">
              <a:solidFill>
                <a:prstClr val="black">
                  <a:tint val="75000"/>
                </a:prstClr>
              </a:solidFill>
              <a:latin typeface="Verdana" pitchFamily="34" charset="0"/>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fld id="{1FE8DF1E-33BB-4377-9A26-35481BA06C7C}" type="slidenum">
              <a:rPr lang="en-US" smtClean="0">
                <a:solidFill>
                  <a:prstClr val="black">
                    <a:tint val="75000"/>
                  </a:prstClr>
                </a:solidFill>
                <a:latin typeface="Verdana" pitchFamily="34" charset="0"/>
              </a:rPr>
              <a:pPr eaLnBrk="1" hangingPunct="1"/>
              <a:t>‹#›</a:t>
            </a:fld>
            <a:endParaRPr lang="en-US">
              <a:solidFill>
                <a:prstClr val="black">
                  <a:tint val="75000"/>
                </a:prstClr>
              </a:solidFill>
              <a:latin typeface="Verdana" pitchFamily="34" charset="0"/>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805013502"/>
      </p:ext>
    </p:extLst>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latin typeface="Verdana" pitchFamily="34" charset="0"/>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latin typeface="Verdana" pitchFamily="34" charset="0"/>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latin typeface="Verdana" pitchFamily="34" charset="0"/>
              </a:rPr>
              <a:pPr>
                <a:defRPr/>
              </a:pPr>
              <a:t>‹#›</a:t>
            </a:fld>
            <a:endParaRPr lang="ru-RU">
              <a:solidFill>
                <a:srgbClr val="E7DEC9">
                  <a:shade val="50000"/>
                  <a:satMod val="200000"/>
                </a:srgbClr>
              </a:solidFill>
              <a:latin typeface="Verdana" pitchFamily="34" charset="0"/>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Tree>
    <p:extLst>
      <p:ext uri="{BB962C8B-B14F-4D97-AF65-F5344CB8AC3E}">
        <p14:creationId xmlns:p14="http://schemas.microsoft.com/office/powerpoint/2010/main" val="1190466077"/>
      </p:ext>
    </p:extLst>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19" r:id="rId6"/>
    <p:sldLayoutId id="2147483920" r:id="rId7"/>
    <p:sldLayoutId id="2147483921" r:id="rId8"/>
    <p:sldLayoutId id="2147483922" r:id="rId9"/>
    <p:sldLayoutId id="2147483923" r:id="rId10"/>
    <p:sldLayoutId id="214748392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Verdan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Verdana" pitchFamily="34" charset="0"/>
            </a:endParaRPr>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589581114"/>
      </p:ext>
    </p:extLst>
  </p:cSld>
  <p:clrMap bg1="lt1" tx1="dk1" bg2="lt2" tx2="dk2" accent1="accent1" accent2="accent2" accent3="accent3" accent4="accent4" accent5="accent5" accent6="accent6" hlink="hlink" folHlink="folHlink"/>
  <p:sldLayoutIdLst>
    <p:sldLayoutId id="2147483926" r:id="rId1"/>
    <p:sldLayoutId id="2147483927" r:id="rId2"/>
    <p:sldLayoutId id="2147483928" r:id="rId3"/>
    <p:sldLayoutId id="2147483929" r:id="rId4"/>
    <p:sldLayoutId id="2147483930" r:id="rId5"/>
    <p:sldLayoutId id="2147483931" r:id="rId6"/>
    <p:sldLayoutId id="2147483932" r:id="rId7"/>
    <p:sldLayoutId id="2147483933" r:id="rId8"/>
    <p:sldLayoutId id="2147483934" r:id="rId9"/>
    <p:sldLayoutId id="2147483935" r:id="rId10"/>
    <p:sldLayoutId id="2147483936"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extLst>
      <p:ext uri="{BB962C8B-B14F-4D97-AF65-F5344CB8AC3E}">
        <p14:creationId xmlns:p14="http://schemas.microsoft.com/office/powerpoint/2010/main" val="1078613719"/>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eaLnBrk="1" hangingPunct="1">
              <a:defRPr/>
            </a:pPr>
            <a:endParaRPr lang="ru-RU">
              <a:solidFill>
                <a:srgbClr val="FFFFFF"/>
              </a:solidFill>
            </a:endParaRPr>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eaLnBrk="1" hangingPunct="1">
              <a:defRPr/>
            </a:pPr>
            <a:endParaRPr lang="ru-RU">
              <a:solidFill>
                <a:srgbClr val="FFFFFF"/>
              </a:solidFill>
            </a:endParaRPr>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eaLnBrk="1" hangingPunct="1">
              <a:defRPr/>
            </a:pPr>
            <a:fld id="{9D05A76B-188B-43AE-9929-686B65AAEE1B}" type="slidenum">
              <a:rPr lang="ru-RU">
                <a:solidFill>
                  <a:srgbClr val="FFFFFF"/>
                </a:solidFill>
              </a:rPr>
              <a:pPr eaLnBrk="1" hangingPunct="1">
                <a:defRPr/>
              </a:pPr>
              <a:t>‹#›</a:t>
            </a:fld>
            <a:endParaRPr lang="ru-RU">
              <a:solidFill>
                <a:srgbClr val="FFFFFF"/>
              </a:solidFill>
            </a:endParaRPr>
          </a:p>
        </p:txBody>
      </p:sp>
    </p:spTree>
    <p:extLst>
      <p:ext uri="{BB962C8B-B14F-4D97-AF65-F5344CB8AC3E}">
        <p14:creationId xmlns:p14="http://schemas.microsoft.com/office/powerpoint/2010/main" val="4103596965"/>
      </p:ext>
    </p:extLst>
  </p:cSld>
  <p:clrMap bg1="dk2" tx1="lt1" bg2="dk1" tx2="lt2" accent1="accent1" accent2="accent2" accent3="accent3" accent4="accent4" accent5="accent5" accent6="accent6" hlink="hlink" folHlink="folHlink"/>
  <p:sldLayoutIdLst>
    <p:sldLayoutId id="2147483950" r:id="rId1"/>
    <p:sldLayoutId id="2147483951" r:id="rId2"/>
    <p:sldLayoutId id="2147483952" r:id="rId3"/>
    <p:sldLayoutId id="2147483953" r:id="rId4"/>
    <p:sldLayoutId id="2147483954" r:id="rId5"/>
    <p:sldLayoutId id="2147483955" r:id="rId6"/>
    <p:sldLayoutId id="2147483956" r:id="rId7"/>
    <p:sldLayoutId id="2147483957" r:id="rId8"/>
    <p:sldLayoutId id="2147483958" r:id="rId9"/>
    <p:sldLayoutId id="2147483959" r:id="rId10"/>
    <p:sldLayoutId id="2147483960" r:id="rId11"/>
    <p:sldLayoutId id="2147483961"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1" hangingPunct="1">
                <a:defRPr/>
              </a:pPr>
              <a:endParaRPr lang="ru-RU" sz="1800">
                <a:solidFill>
                  <a:prstClr val="black"/>
                </a:solidFill>
                <a:latin typeface="Verdana" pitchFamily="34" charset="0"/>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1" hangingPunct="1">
                <a:defRPr/>
              </a:pPr>
              <a:endParaRPr lang="ru-RU" sz="1800">
                <a:solidFill>
                  <a:prstClr val="black"/>
                </a:solidFill>
                <a:latin typeface="Verdana" pitchFamily="34" charset="0"/>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1" hangingPunct="1">
                <a:defRPr/>
              </a:pPr>
              <a:endParaRPr lang="ru-RU" sz="1800">
                <a:solidFill>
                  <a:prstClr val="black"/>
                </a:solidFill>
                <a:latin typeface="Verdana" pitchFamily="34" charset="0"/>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1" hangingPunct="1">
                <a:defRPr/>
              </a:pPr>
              <a:endParaRPr lang="ru-RU" sz="1800">
                <a:solidFill>
                  <a:prstClr val="black"/>
                </a:solidFill>
                <a:latin typeface="Verdana" pitchFamily="34" charset="0"/>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ru-RU">
              <a:solidFill>
                <a:prstClr val="black"/>
              </a:solidFill>
              <a:latin typeface="Verdana" pitchFamily="34" charset="0"/>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ru-RU">
              <a:solidFill>
                <a:prstClr val="black"/>
              </a:solidFill>
              <a:latin typeface="Verdana" pitchFamily="34" charset="0"/>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fld id="{7F480C78-A690-4F33-BB67-905DEF5FEB97}" type="slidenum">
              <a:rPr lang="ru-RU">
                <a:solidFill>
                  <a:prstClr val="black"/>
                </a:solidFill>
                <a:latin typeface="Verdana" pitchFamily="34" charset="0"/>
              </a:rPr>
              <a:pPr eaLnBrk="1" hangingPunct="1">
                <a:defRPr/>
              </a:pPr>
              <a:t>‹#›</a:t>
            </a:fld>
            <a:endParaRPr lang="ru-RU">
              <a:solidFill>
                <a:prstClr val="black"/>
              </a:solidFill>
              <a:latin typeface="Verdana" pitchFamily="34" charset="0"/>
            </a:endParaRPr>
          </a:p>
        </p:txBody>
      </p:sp>
    </p:spTree>
    <p:extLst>
      <p:ext uri="{BB962C8B-B14F-4D97-AF65-F5344CB8AC3E}">
        <p14:creationId xmlns:p14="http://schemas.microsoft.com/office/powerpoint/2010/main" val="1863774474"/>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6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3.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85.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51.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5"/>
          <p:cNvPicPr>
            <a:picLocks noChangeAspect="1"/>
          </p:cNvPicPr>
          <p:nvPr/>
        </p:nvPicPr>
        <p:blipFill rotWithShape="1">
          <a:blip r:embed="rId2" cstate="print">
            <a:extLst>
              <a:ext uri="{28A0092B-C50C-407E-A947-70E740481C1C}">
                <a14:useLocalDpi xmlns:a14="http://schemas.microsoft.com/office/drawing/2010/main" val="0"/>
              </a:ext>
            </a:extLst>
          </a:blip>
          <a:srcRect b="25224"/>
          <a:stretch/>
        </p:blipFill>
        <p:spPr>
          <a:xfrm>
            <a:off x="129878" y="363499"/>
            <a:ext cx="9144000" cy="6839099"/>
          </a:xfrm>
          <a:prstGeom prst="rect">
            <a:avLst/>
          </a:prstGeom>
        </p:spPr>
      </p:pic>
      <p:sp>
        <p:nvSpPr>
          <p:cNvPr id="10561" name="Text Box 321"/>
          <p:cNvSpPr txBox="1">
            <a:spLocks noChangeArrowheads="1"/>
          </p:cNvSpPr>
          <p:nvPr/>
        </p:nvSpPr>
        <p:spPr bwMode="auto">
          <a:xfrm>
            <a:off x="287685" y="948690"/>
            <a:ext cx="8568630" cy="923330"/>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defRPr/>
            </a:pPr>
            <a:r>
              <a:rPr lang="uz-Cyrl-UZ" altLang="ru-RU" sz="3600" b="1" smtClean="0">
                <a:solidFill>
                  <a:srgbClr val="0000FF"/>
                </a:solidFill>
              </a:rPr>
              <a:t>12 </a:t>
            </a:r>
            <a:r>
              <a:rPr lang="ru-RU" altLang="ru-RU" sz="3600" b="1" dirty="0">
                <a:solidFill>
                  <a:srgbClr val="0000FF"/>
                </a:solidFill>
              </a:rPr>
              <a:t>– </a:t>
            </a:r>
            <a:r>
              <a:rPr lang="uz-Cyrl-UZ" altLang="ru-RU" sz="3600" b="1" dirty="0">
                <a:solidFill>
                  <a:srgbClr val="0000FF"/>
                </a:solidFill>
              </a:rPr>
              <a:t>мавзу</a:t>
            </a:r>
            <a:r>
              <a:rPr lang="uz-Cyrl-UZ" altLang="ru-RU" sz="3600" b="1">
                <a:solidFill>
                  <a:srgbClr val="0000FF"/>
                </a:solidFill>
              </a:rPr>
              <a:t>: </a:t>
            </a:r>
            <a:r>
              <a:rPr lang="ru-RU" altLang="ru-RU" sz="3600" b="1">
                <a:solidFill>
                  <a:srgbClr val="0000FF"/>
                </a:solidFill>
              </a:rPr>
              <a:t>Гул уруғчилиги.</a:t>
            </a:r>
            <a:endParaRPr lang="en-US" altLang="ru-RU" sz="3600" b="1" dirty="0">
              <a:solidFill>
                <a:srgbClr val="0000FF"/>
              </a:solidFill>
            </a:endParaRPr>
          </a:p>
        </p:txBody>
      </p:sp>
      <p:pic>
        <p:nvPicPr>
          <p:cNvPr id="5" name="Picture 4"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b="12194"/>
          <a:stretch/>
        </p:blipFill>
        <p:spPr bwMode="auto">
          <a:xfrm>
            <a:off x="267312" y="3896127"/>
            <a:ext cx="4143974" cy="27270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Картинки по запросу скарификация семян"/>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3857995"/>
            <a:ext cx="3982219" cy="29845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Картинки по запросу семена цветов"/>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24778" y="2274191"/>
            <a:ext cx="4187577" cy="25237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1543093"/>
            <a:ext cx="885828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eaLnBrk="1" hangingPunct="1"/>
            <a:r>
              <a:rPr lang="uz-Cyrl-UZ" sz="2400" b="1">
                <a:solidFill>
                  <a:srgbClr val="0000FF"/>
                </a:solidFill>
                <a:ea typeface="Calibri" pitchFamily="34" charset="0"/>
                <a:cs typeface="Times New Roman" pitchFamily="18" charset="0"/>
              </a:rPr>
              <a:t>1.</a:t>
            </a:r>
            <a:r>
              <a:rPr lang="uz-Cyrl-UZ" sz="2400" b="1">
                <a:solidFill>
                  <a:srgbClr val="0000FF"/>
                </a:solidFill>
                <a:ea typeface="Calibri" pitchFamily="34" charset="0"/>
                <a:cs typeface="Times New Roman" pitchFamily="18" charset="0"/>
              </a:rPr>
              <a:t>	</a:t>
            </a:r>
            <a:r>
              <a:rPr lang="uz-Cyrl-UZ" sz="2400" b="1" smtClean="0">
                <a:solidFill>
                  <a:srgbClr val="0000FF"/>
                </a:solidFill>
                <a:ea typeface="Calibri" pitchFamily="34" charset="0"/>
                <a:cs typeface="Times New Roman" pitchFamily="18" charset="0"/>
              </a:rPr>
              <a:t>Гулчиликда </a:t>
            </a:r>
            <a:r>
              <a:rPr lang="uz-Cyrl-UZ" sz="2400" b="1">
                <a:solidFill>
                  <a:srgbClr val="0000FF"/>
                </a:solidFill>
                <a:ea typeface="Calibri" pitchFamily="34" charset="0"/>
                <a:cs typeface="Times New Roman" pitchFamily="18" charset="0"/>
              </a:rPr>
              <a:t>уруғчиликни ташкил этиш</a:t>
            </a:r>
          </a:p>
          <a:p>
            <a:pPr indent="457200" algn="just" eaLnBrk="1" hangingPunct="1"/>
            <a:r>
              <a:rPr lang="uz-Cyrl-UZ" sz="2400" b="1">
                <a:solidFill>
                  <a:srgbClr val="0000FF"/>
                </a:solidFill>
                <a:ea typeface="Calibri" pitchFamily="34" charset="0"/>
                <a:cs typeface="Times New Roman" pitchFamily="18" charset="0"/>
              </a:rPr>
              <a:t>2.	Гулларнинг серяпроқлилиги</a:t>
            </a:r>
          </a:p>
          <a:p>
            <a:pPr indent="457200" algn="just" eaLnBrk="1" hangingPunct="1"/>
            <a:r>
              <a:rPr lang="uz-Cyrl-UZ" sz="2400" b="1">
                <a:solidFill>
                  <a:srgbClr val="0000FF"/>
                </a:solidFill>
                <a:ea typeface="Calibri" pitchFamily="34" charset="0"/>
                <a:cs typeface="Times New Roman" pitchFamily="18" charset="0"/>
              </a:rPr>
              <a:t>3.	Фазовий изоляция</a:t>
            </a:r>
          </a:p>
          <a:p>
            <a:pPr indent="457200" algn="just" eaLnBrk="1" hangingPunct="1"/>
            <a:r>
              <a:rPr lang="uz-Cyrl-UZ" sz="2400" b="1">
                <a:solidFill>
                  <a:srgbClr val="0000FF"/>
                </a:solidFill>
                <a:ea typeface="Calibri" pitchFamily="34" charset="0"/>
                <a:cs typeface="Times New Roman" pitchFamily="18" charset="0"/>
              </a:rPr>
              <a:t>4.	Навли уруғчиликнн олиб бориш.</a:t>
            </a:r>
          </a:p>
          <a:p>
            <a:pPr indent="457200" algn="just" eaLnBrk="1" hangingPunct="1"/>
            <a:r>
              <a:rPr lang="uz-Cyrl-UZ" sz="2400" b="1">
                <a:solidFill>
                  <a:srgbClr val="0000FF"/>
                </a:solidFill>
                <a:ea typeface="Calibri" pitchFamily="34" charset="0"/>
                <a:cs typeface="Times New Roman" pitchFamily="18" charset="0"/>
              </a:rPr>
              <a:t>5.	Уруғлар йиғиш.</a:t>
            </a:r>
          </a:p>
          <a:p>
            <a:pPr indent="457200" algn="just" eaLnBrk="1" hangingPunct="1"/>
            <a:r>
              <a:rPr lang="uz-Cyrl-UZ" sz="2400" b="1">
                <a:solidFill>
                  <a:srgbClr val="0000FF"/>
                </a:solidFill>
                <a:ea typeface="Calibri" pitchFamily="34" charset="0"/>
                <a:cs typeface="Times New Roman" pitchFamily="18" charset="0"/>
              </a:rPr>
              <a:t>6.	Уруғни йиғиштириб олгандан сўнг сақлаш</a:t>
            </a:r>
          </a:p>
        </p:txBody>
      </p:sp>
    </p:spTree>
    <p:extLst>
      <p:ext uri="{BB962C8B-B14F-4D97-AF65-F5344CB8AC3E}">
        <p14:creationId xmlns:p14="http://schemas.microsoft.com/office/powerpoint/2010/main" val="3456763797"/>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67544" y="80765"/>
            <a:ext cx="8001056" cy="931965"/>
          </a:xfrm>
          <a:solidFill>
            <a:srgbClr val="0000FF"/>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400" smtClean="0">
                <a:ln w="18415" cmpd="sng">
                  <a:solidFill>
                    <a:srgbClr val="FFFFFF"/>
                  </a:solidFill>
                  <a:prstDash val="solid"/>
                </a:ln>
                <a:solidFill>
                  <a:srgbClr val="FFFF00"/>
                </a:solidFill>
                <a:effectLst>
                  <a:outerShdw blurRad="63500" dir="3600000" algn="tl" rotWithShape="0">
                    <a:srgbClr val="000000">
                      <a:alpha val="70000"/>
                    </a:srgbClr>
                  </a:outerShdw>
                </a:effectLst>
              </a:rPr>
              <a:t>Гулчиликда </a:t>
            </a:r>
            <a:r>
              <a:rPr lang="ru-RU" sz="2400">
                <a:ln w="18415" cmpd="sng">
                  <a:solidFill>
                    <a:srgbClr val="FFFFFF"/>
                  </a:solidFill>
                  <a:prstDash val="solid"/>
                </a:ln>
                <a:solidFill>
                  <a:srgbClr val="FFFF00"/>
                </a:solidFill>
                <a:effectLst>
                  <a:outerShdw blurRad="63500" dir="3600000" algn="tl" rotWithShape="0">
                    <a:srgbClr val="000000">
                      <a:alpha val="70000"/>
                    </a:srgbClr>
                  </a:outerShdw>
                </a:effectLst>
              </a:rPr>
              <a:t>уруғчиликни ташкил этиш</a:t>
            </a:r>
            <a:endParaRPr lang="ru-RU" altLang="ru-RU" sz="2400" dirty="0" smtClean="0">
              <a:ln w="18415" cmpd="sng">
                <a:solidFill>
                  <a:srgbClr val="FFFFFF"/>
                </a:solidFill>
                <a:prstDash val="solid"/>
              </a:ln>
              <a:solidFill>
                <a:srgbClr val="FFFF00"/>
              </a:solidFill>
              <a:effectLst>
                <a:outerShdw blurRad="63500" dir="3600000" algn="tl" rotWithShape="0">
                  <a:srgbClr val="000000">
                    <a:alpha val="70000"/>
                  </a:srgbClr>
                </a:outerShdw>
              </a:effectLst>
              <a:latin typeface="Times New Roman" panose="02020603050405020304" pitchFamily="18" charset="0"/>
            </a:endParaRPr>
          </a:p>
        </p:txBody>
      </p:sp>
      <p:sp>
        <p:nvSpPr>
          <p:cNvPr id="4" name="Прямоугольник 3"/>
          <p:cNvSpPr/>
          <p:nvPr/>
        </p:nvSpPr>
        <p:spPr>
          <a:xfrm>
            <a:off x="3786182" y="1550150"/>
            <a:ext cx="5214942" cy="4708981"/>
          </a:xfrm>
          <a:prstGeom prst="rect">
            <a:avLst/>
          </a:prstGeom>
        </p:spPr>
        <p:txBody>
          <a:bodyPr wrap="square">
            <a:spAutoFit/>
          </a:bodyPr>
          <a:lstStyle/>
          <a:p>
            <a:r>
              <a:rPr lang="ru-RU" sz="2000"/>
              <a:t>Очиқ ерда етиштирувчи гулли ўсимлпкларнинг уруғчилиги айрим йўналишларда бир қатор сабзавот экинларининг уруғчилигига ўхшаб кетсада, леқин ўзига хос хусусиятларга ҳам эгадир. Гулчиликда ўсимликнинг биологик мос тушиши ҳар доим ҳам унга қўйиладиган хўжалик талабларига мос келавермайди.</a:t>
            </a:r>
          </a:p>
          <a:p>
            <a:r>
              <a:rPr lang="ru-RU" sz="2000"/>
              <a:t>Гулли ўсимликлар уруғчилигининг асосий мақсади уруғлардан юқори ҳосил олиш эмас, балки кам уруғ берувчи кўркам манзарали ўсимликлардан уруғ олишдир. Шундай қилиб, гулчиликда уруғлар ҳосили бўйича нав ва унинг манзарали сифатлари ҳақида мулоҳаза юритилмайди.</a:t>
            </a:r>
          </a:p>
        </p:txBody>
      </p:sp>
      <p:pic>
        <p:nvPicPr>
          <p:cNvPr id="2050" name="Picture 2" descr="Картинки по запросу размножение цветов"/>
          <p:cNvPicPr>
            <a:picLocks noChangeAspect="1" noChangeArrowheads="1"/>
          </p:cNvPicPr>
          <p:nvPr/>
        </p:nvPicPr>
        <p:blipFill rotWithShape="1">
          <a:blip r:embed="rId3">
            <a:extLst>
              <a:ext uri="{28A0092B-C50C-407E-A947-70E740481C1C}">
                <a14:useLocalDpi xmlns:a14="http://schemas.microsoft.com/office/drawing/2010/main" val="0"/>
              </a:ext>
            </a:extLst>
          </a:blip>
          <a:srcRect b="16477"/>
          <a:stretch/>
        </p:blipFill>
        <p:spPr bwMode="auto">
          <a:xfrm>
            <a:off x="402178" y="3356992"/>
            <a:ext cx="3362325" cy="28083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семена цветов"/>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079" y="1012730"/>
            <a:ext cx="3397821" cy="2344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Объект 2"/>
          <p:cNvSpPr txBox="1">
            <a:spLocks/>
          </p:cNvSpPr>
          <p:nvPr/>
        </p:nvSpPr>
        <p:spPr bwMode="auto">
          <a:xfrm>
            <a:off x="179512" y="260648"/>
            <a:ext cx="8964488" cy="3888432"/>
          </a:xfrm>
          <a:prstGeom prst="rect">
            <a:avLst/>
          </a:prstGeom>
          <a:pattFill prst="pct5">
            <a:fgClr>
              <a:schemeClr val="accent1"/>
            </a:fgClr>
            <a:bgClr>
              <a:schemeClr val="bg1"/>
            </a:bgClr>
          </a:pattFill>
          <a:ln>
            <a:noFill/>
          </a:ln>
          <a:extLst/>
        </p:spPr>
        <p:txBody>
          <a:bodyPr/>
          <a:lstStyle>
            <a:lvl1pPr indent="714375"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r>
              <a:rPr lang="ru-RU" sz="2000" b="1"/>
              <a:t>Гулларнинг серяпроқлилиги</a:t>
            </a:r>
            <a:r>
              <a:rPr lang="ru-RU" sz="2000"/>
              <a:t>. Манзарали ўсимликларнинг анвойи навларини кўпайтириш ва яхшилашга интилиб, боғбонлар қадимдан уларнинг тузилишидаги турли оғишларга алоҳида эътибор билан қараг-анлар. Агар бу оғиш ва ўзгаришлар ўсимликни чиройлироқ ва оригиналроқ кўрсатса, у ҳолда уларни экиб, янги пайдо бўлган авлодлардаги хусусиятларни мустаҳкамлашга интилганлар. Серяпроқ гул тузилиши шундай ўзгаришга киради. Серяпроқлик маъно жиҳатдан мойибликдир, лекин у гулнй жозибалироқ қилгани учун селекционер ва уруғчилар серяпроқликни қимматбаҳо нарса деб қабул қиладнлар. </a:t>
            </a:r>
          </a:p>
        </p:txBody>
      </p:sp>
      <p:pic>
        <p:nvPicPr>
          <p:cNvPr id="3074" name="Picture 2" descr="Картинки по запросу семена цвето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437112"/>
            <a:ext cx="3695192" cy="221161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семена цвето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179" y="4334233"/>
            <a:ext cx="4187577" cy="25237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500034" y="714356"/>
            <a:ext cx="7775575" cy="3168650"/>
          </a:xfrm>
          <a:blipFill>
            <a:blip r:embed="rId2"/>
            <a:tile tx="0" ty="0" sx="100000" sy="100000" flip="none" algn="tl"/>
          </a:blipFill>
        </p:spPr>
        <p:txBody>
          <a:bodyPr rtlCol="0">
            <a:normAutofit/>
          </a:bodyPr>
          <a:lstStyle/>
          <a:p>
            <a:r>
              <a:rPr lang="en-US" altLang="ru-RU" b="1" smtClean="0">
                <a:solidFill>
                  <a:schemeClr val="tx1">
                    <a:lumMod val="75000"/>
                    <a:lumOff val="25000"/>
                  </a:schemeClr>
                </a:solidFill>
                <a:latin typeface="Times New Roman" panose="02020603050405020304" pitchFamily="18" charset="0"/>
              </a:rPr>
              <a:t>	</a:t>
            </a:r>
            <a:r>
              <a:rPr lang="ru-RU"/>
              <a:t>Айрим серяпроқ бўлмаган гулли ўсимликлар (левкон, чиннигул, тубероза ва ҳ.к.) манзарали боғдорчиликда ҳеч қандай қийматга эга бўлмаган, фақатгина серяироқ шаклларнииг пайдо бўлиши билангина улар кенг тарқалган. Бошқа ўсимликларда серяпроқ ва кам япроқли шакллари бир хил миқдорда ишлатилади (петуния, эшшольция, шер оғзи ва бошқалар) лекин бу ўсимликларнинг серяпроқ гулли навлари катта қизиқиш уйғотади.</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275" name="Rectangle 3"/>
          <p:cNvSpPr>
            <a:spLocks noGrp="1" noChangeArrowheads="1"/>
          </p:cNvSpPr>
          <p:nvPr>
            <p:ph idx="1"/>
          </p:nvPr>
        </p:nvSpPr>
        <p:spPr>
          <a:xfrm>
            <a:off x="323528" y="188640"/>
            <a:ext cx="8568952" cy="4608512"/>
          </a:xfrm>
          <a:pattFill prst="dotGrid">
            <a:fgClr>
              <a:schemeClr val="accent1"/>
            </a:fgClr>
            <a:bgClr>
              <a:schemeClr val="bg1"/>
            </a:bgClr>
          </a:pattFill>
          <a:ln>
            <a:solidFill>
              <a:schemeClr val="accent1"/>
            </a:solidFill>
          </a:ln>
        </p:spPr>
        <p:txBody>
          <a:bodyPr rtlCol="0">
            <a:noAutofit/>
          </a:bodyPr>
          <a:lstStyle/>
          <a:p>
            <a:r>
              <a:rPr lang="ru-RU" sz="2400"/>
              <a:t>Серяпроқлик қисман бўлиши мумкин, бу ёввойи ҳолда ўсувчи турлар учун тавсифлидир ва тўлиқ бўлишиҳам мумкнн. Шунингдск, бу маданий-манзарали ўснмликларншп' энг яхши навлари учун ҳам хосдир. Кўпгина тадқиқотчилар қўқонгуллилар (ёлғонгуллилар) оиласига мансуб «ёлғон серяпроқ»ли ўсимликлар гуруҳини алоҳида ажратадилар. Бу ўсимликларда «гулбарглар серяпроқлилиги» одатда ўрта. найсимон гулларнинг тилчаларга айланиши натижасида ҳосил бўлади (серяпроқликнинг тилчали тури қўқонгуллар, георгина, календула ва бошқалар). </a:t>
            </a:r>
          </a:p>
        </p:txBody>
      </p:sp>
      <p:pic>
        <p:nvPicPr>
          <p:cNvPr id="5122" name="Picture 2" descr="Картинки по запросу стратификация семя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6300" y="4772661"/>
            <a:ext cx="4897388" cy="208533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стратификация семян"/>
          <p:cNvPicPr>
            <a:picLocks noChangeAspect="1" noChangeArrowheads="1"/>
          </p:cNvPicPr>
          <p:nvPr/>
        </p:nvPicPr>
        <p:blipFill rotWithShape="1">
          <a:blip r:embed="rId3">
            <a:extLst>
              <a:ext uri="{28A0092B-C50C-407E-A947-70E740481C1C}">
                <a14:useLocalDpi xmlns:a14="http://schemas.microsoft.com/office/drawing/2010/main" val="0"/>
              </a:ext>
            </a:extLst>
          </a:blip>
          <a:srcRect t="10708"/>
          <a:stretch/>
        </p:blipFill>
        <p:spPr bwMode="auto">
          <a:xfrm>
            <a:off x="611560" y="4772661"/>
            <a:ext cx="4248472" cy="20460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251520" y="260648"/>
            <a:ext cx="4811713" cy="6192688"/>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2500" lnSpcReduction="10000"/>
          </a:bodyPr>
          <a:lstStyle/>
          <a:p>
            <a:r>
              <a:rPr lang="en-US" altLang="ru-RU" sz="2400" b="1" dirty="0" smtClean="0">
                <a:solidFill>
                  <a:srgbClr val="0000FF"/>
                </a:solidFill>
                <a:latin typeface="Times New Roman" panose="02020603050405020304" pitchFamily="18" charset="0"/>
              </a:rPr>
              <a:t>	</a:t>
            </a:r>
            <a:r>
              <a:rPr lang="ru-RU" sz="2400" b="1" smtClean="0">
                <a:solidFill>
                  <a:srgbClr val="0000FF"/>
                </a:solidFill>
              </a:rPr>
              <a:t> </a:t>
            </a:r>
            <a:r>
              <a:rPr lang="ru-RU" sz="2400"/>
              <a:t>Чиннигулдан фарқли равишда петруниянинг серяпроқлилмги боғнинг баргчаларга ўзгариши билан тушунтирилади,улардаги оталик эса ҳар доим меъёрида ривожланган бўлади, айрим ҳолларда серяпроқ шаклларда оталиклар сони оддий гулли ўсимликларга қараганда кўпроқдир. Серяпроқ петуниялар умуман уруғ ҳосил қилиш хусусиятига эга эмас, шунинг учун уларда серяпроқлик хусусияти чанг ёрдамида, меъёрдаги; гулли ўсимликларни серяпроқ шакли ўсимликлар оталиги билан чанглаш йўли орқали авлоддан авлодга ўтказилади.</a:t>
            </a:r>
          </a:p>
        </p:txBody>
      </p:sp>
      <p:pic>
        <p:nvPicPr>
          <p:cNvPr id="6146"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3232" y="620688"/>
            <a:ext cx="3973263" cy="293027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247" y="3708449"/>
            <a:ext cx="3829248"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3491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idx="1"/>
          </p:nvPr>
        </p:nvSpPr>
        <p:spPr>
          <a:xfrm>
            <a:off x="179512" y="260648"/>
            <a:ext cx="8715404" cy="4752528"/>
          </a:xfrm>
          <a:blipFill>
            <a:blip r:embed="rId3"/>
            <a:tile tx="0" ty="0" sx="100000" sy="100000" flip="none" algn="tl"/>
          </a:blipFill>
        </p:spPr>
        <p:txBody>
          <a:bodyPr rtlCol="0">
            <a:noAutofit/>
          </a:bodyPr>
          <a:lstStyle/>
          <a:p>
            <a:pPr algn="just"/>
            <a:r>
              <a:rPr lang="ru-RU" sz="2000" smtClean="0"/>
              <a:t> </a:t>
            </a:r>
            <a:r>
              <a:rPr lang="ru-RU" sz="2400" b="1"/>
              <a:t>Фазовий изоляция</a:t>
            </a:r>
            <a:r>
              <a:rPr lang="ru-RU" sz="2400"/>
              <a:t>. </a:t>
            </a:r>
            <a:r>
              <a:rPr lang="ru-RU" sz="2400" smtClean="0"/>
              <a:t>Мамлакитимизнинг </a:t>
            </a:r>
            <a:r>
              <a:rPr lang="ru-RU" sz="2400"/>
              <a:t>уруғчилик хўжаликларида бир йиллик, икки йиллик ва кўп йиллик ўсимлнкларнинг катта миқдордаги навлари ва турлари етиштирилади. Гулчиликда ўсимликшуносликнинг бошқа тармоқлари каби нав деб ўзаро генетик жиҳатдан яқин бўлган ўсимликлар гуруҳига, морфологик ва биологик хусусиятлари бўйича бир жинсли бўлган ўсимликларга айтилади.</a:t>
            </a:r>
          </a:p>
          <a:p>
            <a:pPr algn="just"/>
            <a:r>
              <a:rPr lang="ru-RU" sz="2400"/>
              <a:t>Уруғчининг вазифаси гул ўсимликлари юқори навларининг бир жинсли энг тоза навли уруғларнинг керакли миқдорини беришдан иборатдир. Уруғчиликда навнинг механик ёки биологик ифлосланиши учратилади. </a:t>
            </a:r>
          </a:p>
        </p:txBody>
      </p:sp>
    </p:spTree>
    <p:extLst>
      <p:ext uri="{BB962C8B-B14F-4D97-AF65-F5344CB8AC3E}">
        <p14:creationId xmlns:p14="http://schemas.microsoft.com/office/powerpoint/2010/main" val="13259974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179512" y="260648"/>
            <a:ext cx="6048672" cy="6429396"/>
          </a:xfrm>
        </p:spPr>
        <p:style>
          <a:lnRef idx="2">
            <a:schemeClr val="accent4">
              <a:shade val="50000"/>
            </a:schemeClr>
          </a:lnRef>
          <a:fillRef idx="1">
            <a:schemeClr val="accent4"/>
          </a:fillRef>
          <a:effectRef idx="0">
            <a:schemeClr val="accent4"/>
          </a:effectRef>
          <a:fontRef idx="minor">
            <a:schemeClr val="lt1"/>
          </a:fontRef>
        </p:style>
        <p:txBody>
          <a:bodyPr>
            <a:normAutofit lnSpcReduction="10000"/>
          </a:bodyPr>
          <a:lstStyle/>
          <a:p>
            <a:r>
              <a:rPr lang="ru-RU" sz="2400"/>
              <a:t>Биологик ифлосланиш навларнинг чорраҳали чангланиши натижасида юз беради. Шуни ҳисобга олиш керакки, гул ўсимликларини облигат (мажбурий) ва факультатив (мажбурий эмас) ўз-ўзини чангловчиларга бўлиниши қатъий эмас. Битта тур (масалан, хушбўй нўхат) мамлакатнинг шимолий туманларида ўз-ўзини чанглаши мумкин, жанубда эса ўз-ўзини чанглаш билан бир қаторда у ҳашароглар ёрдамида ҳам чангланади. Биологик ифлослантирмаслпк учун фазовий изоляцияга ва навларни вақт бўйича изоляциясидан фойдаланиш керак.</a:t>
            </a:r>
          </a:p>
          <a:p>
            <a:r>
              <a:rPr lang="ru-RU" sz="2400"/>
              <a:t>Фазовий изоляция меъёри мамлакатнинг барча иқлимий минтақалар учун бир хил бўлмаслиги керак.</a:t>
            </a:r>
          </a:p>
        </p:txBody>
      </p:sp>
    </p:spTree>
    <p:extLst>
      <p:ext uri="{BB962C8B-B14F-4D97-AF65-F5344CB8AC3E}">
        <p14:creationId xmlns:p14="http://schemas.microsoft.com/office/powerpoint/2010/main" val="9127744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6325" y="260648"/>
            <a:ext cx="4572032" cy="584340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ru-RU" sz="1500" b="1">
                <a:solidFill>
                  <a:srgbClr val="0000FF"/>
                </a:solidFill>
              </a:rPr>
              <a:t>Навли уруғчиликнн олиб бориш-экинларпи ҳар доим текшириш ва баҳо беришни талаб қилади. Вегетация бошланишидан ва уруғчилик ривожланишинпнг бутуп даври мобайнида экинларни кузатиш ва даладан барча нимжон, ўсишдан орқада қолган ва касал ўснмликларпи, гуллаш вақтида эса ҳар куии барча аралашмаларни олиб ташлаш, типнк бўлмагап ўсимликлар сонпнн дала дафтарида бслгилаш керак. Гуллаш сўнгида ҳар бир нав бўйича аралашма сони ҳисобланади ва далолатнома тузилади.</a:t>
            </a:r>
          </a:p>
          <a:p>
            <a:pPr algn="just"/>
            <a:r>
              <a:rPr lang="ru-RU" sz="1500" b="1">
                <a:solidFill>
                  <a:srgbClr val="0000FF"/>
                </a:solidFill>
              </a:rPr>
              <a:t>Қўқонгул, бархатец, ганлардпя, цинния, калеидула, мальва ва бошқа ўсимликларнипг серяпроқ шакллари навинн тозалашда япрогп кам бўлгап ўснмликлар олпб ташланиши керак. Улар серяпроқлиларга кўра кўпроқ уруғ беради, навни тез пфлослантиради ва унинг сифатини пасайтирадп. Шабо, Грснадип, Геддевига ва Перистая чиннигуллари сингари ўсимликларни яхши чанглаш учун 15-20 фоиз япроғи кам бўлган ўсимликлар қолдирилади, лекин уларнинг уруғи йиғиб </a:t>
            </a:r>
            <a:r>
              <a:rPr lang="ru-RU" sz="1500" b="1">
                <a:solidFill>
                  <a:srgbClr val="0000FF"/>
                </a:solidFill>
              </a:rPr>
              <a:t>олинмайди</a:t>
            </a:r>
            <a:r>
              <a:rPr lang="ru-RU" sz="1500" b="1" smtClean="0">
                <a:solidFill>
                  <a:srgbClr val="0000FF"/>
                </a:solidFill>
              </a:rPr>
              <a:t>.</a:t>
            </a:r>
            <a:endParaRPr lang="ru-RU" sz="1500" b="1">
              <a:solidFill>
                <a:srgbClr val="0000FF"/>
              </a:solidFill>
            </a:endParaRPr>
          </a:p>
        </p:txBody>
      </p:sp>
    </p:spTree>
    <p:extLst>
      <p:ext uri="{BB962C8B-B14F-4D97-AF65-F5344CB8AC3E}">
        <p14:creationId xmlns:p14="http://schemas.microsoft.com/office/powerpoint/2010/main" val="9786015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23528" y="332656"/>
            <a:ext cx="8497887" cy="3528392"/>
          </a:xfrm>
          <a:pattFill prst="pct5">
            <a:fgClr>
              <a:srgbClr val="008080"/>
            </a:fgClr>
            <a:bgClr>
              <a:schemeClr val="bg1"/>
            </a:bgClr>
          </a:pattFill>
        </p:spPr>
        <p:txBody>
          <a:bodyPr>
            <a:noAutofit/>
          </a:bodyPr>
          <a:lstStyle/>
          <a:p>
            <a:pPr algn="just"/>
            <a:r>
              <a:rPr lang="ru-RU" sz="1800" smtClean="0"/>
              <a:t>Левко</a:t>
            </a:r>
            <a:r>
              <a:rPr lang="uz-Cyrl-UZ" sz="1800" smtClean="0"/>
              <a:t>й</a:t>
            </a:r>
            <a:r>
              <a:rPr lang="ru-RU" sz="1800" smtClean="0"/>
              <a:t> уруғликларинн танлашда ссряпроқ ўснмлпклар стериллиги ва уруғ бермаслнгини ҳисобга олиш керак. Шунинг учун уларда уруғлик олиш мақсадида япроғн кам бўлган ўсимликлар танланади. Левкой ўсимликлари тўртта турга бўлиннши мумкнн: серяпроқлилар улар уруғ бера олмайди; оддий турлар уларнинг уруғидан фақат япроғн кам бўлгаи авлод олинади; оддийлари булар 70-80 фоиз оддий ва 2030 фоиз серяпроқ ўсимликлар беради ва огмалар --булар 60-70 фоиз серяпроқ ўсимликлар ва 30 40 фоиз одднп ўсимликлар беради. Уругчнлар кўпроқ огмалар гуруҳи билап қнзнқадилар.</a:t>
            </a:r>
          </a:p>
          <a:p>
            <a:pPr algn="just"/>
            <a:r>
              <a:rPr lang="ru-RU" sz="1800" smtClean="0"/>
              <a:t>Левкой ўсимлиги қадимийлигига қарамай, у</a:t>
            </a:r>
            <a:r>
              <a:rPr lang="uz-Cyrl-UZ" sz="1800" smtClean="0"/>
              <a:t>н</a:t>
            </a:r>
            <a:r>
              <a:rPr lang="ru-RU" sz="1800" smtClean="0"/>
              <a:t>да серяпроқликни ҳосил қилувчи хусусиятлар аниқланмаган. Уруғчиларга левкойларда серяпроқ ўсимликларнинг юқорн фоизини таъминловчи бир қатор усуллар тажрпбадан маълум</a:t>
            </a:r>
            <a:r>
              <a:rPr lang="ru-RU" sz="1400" smtClean="0"/>
              <a:t>.</a:t>
            </a:r>
            <a:endParaRPr lang="ru-RU" sz="1400"/>
          </a:p>
        </p:txBody>
      </p:sp>
    </p:spTree>
    <p:extLst>
      <p:ext uri="{BB962C8B-B14F-4D97-AF65-F5344CB8AC3E}">
        <p14:creationId xmlns:p14="http://schemas.microsoft.com/office/powerpoint/2010/main" val="32562047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107949" y="477860"/>
            <a:ext cx="5106993" cy="6022974"/>
          </a:xfrm>
        </p:spPr>
        <p:txBody>
          <a:bodyPr>
            <a:normAutofit fontScale="92500" lnSpcReduction="10000"/>
          </a:bodyPr>
          <a:lstStyle/>
          <a:p>
            <a:r>
              <a:rPr lang="ru-RU" sz="2000"/>
              <a:t>Кучли ривожланган, кўп шохланган, узунчоқ, ингнчка қовачоқларининг учлари кучли ривожланган рол&lt;кали уруглик авлоди серяироқ ўсимликлар ҳосил қилмайди ёки серяпроқлилари жуда кам бўлади. Бундай уругликни ажратиб ташлаш зарур. Аммо кўп ҳолларда нав аниқ ажралган уруғликка эга бўлмайди ва шундан пайтда серяпроқ ўсимликларнинг юқори фоизини ушлаб туриш учуи инднвидуал-оилавий танлов ўтказилади. Бунда юқори серяпроқ оилалар ажратилиб, ярим серяпроқ ва серяпроқ бўлмаган оилалар олиб ташланади.</a:t>
            </a:r>
          </a:p>
          <a:p>
            <a:r>
              <a:rPr lang="ru-RU" sz="2000"/>
              <a:t>Асримизнинг 30-йилларида немис олими Каппер левкойнинг шундай шакли</a:t>
            </a:r>
            <a:r>
              <a:rPr lang="uz-Cyrl-UZ" sz="2000"/>
              <a:t>н</a:t>
            </a:r>
            <a:r>
              <a:rPr lang="ru-RU" sz="2000"/>
              <a:t>и топдики, у ҳарорат режимига амал қилинганда, уруғи оч-яшил рангда бўлган серяпроқ ўсимликлар ва уруғи тўқ-яшил рангда бўлган япроқлари кам бўлган ўсимликларни берадн.</a:t>
            </a:r>
          </a:p>
          <a:p>
            <a:endParaRPr lang="ru-RU" sz="2400" dirty="0" smtClean="0"/>
          </a:p>
        </p:txBody>
      </p:sp>
    </p:spTree>
    <p:extLst>
      <p:ext uri="{BB962C8B-B14F-4D97-AF65-F5344CB8AC3E}">
        <p14:creationId xmlns:p14="http://schemas.microsoft.com/office/powerpoint/2010/main" val="10989086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23528" y="476672"/>
            <a:ext cx="8204448" cy="4572000"/>
          </a:xfrm>
        </p:spPr>
        <p:txBody>
          <a:bodyPr>
            <a:normAutofit fontScale="85000" lnSpcReduction="20000"/>
          </a:bodyPr>
          <a:lstStyle/>
          <a:p>
            <a:r>
              <a:rPr lang="ru-RU"/>
              <a:t>Гул ўсимликлари уруғчилиги билан шуғулланувчи хўжаликларни ва ҳатто ишлаб чиқариш майдонларини эл</a:t>
            </a:r>
            <a:r>
              <a:rPr lang="uz-Cyrl-UZ"/>
              <a:t>и</a:t>
            </a:r>
            <a:r>
              <a:rPr lang="ru-RU"/>
              <a:t>та уруғини экиш билан тўлдириш керак. Элита уруғи суперэлита уруғидан етиштирилган ўсимликлардан олннади. Элита уруғи юқори нав ва экиш сифатларига эга бўлиши зарур. Суперэлита уруғи узлуксиз индивидуал-оилавий ёки оммавий танлаш усули билан олинади, бу иш навнннг хўжаликда қадрли хусусиятларини яхшилаш учун амалга оширилади.</a:t>
            </a:r>
          </a:p>
          <a:p>
            <a:r>
              <a:rPr lang="ru-RU"/>
              <a:t>Индивидуал оилавий таилаш қуйидагича амалга оширилади: биринчи йили бошланғич популяция экилади, бундан соғлом, ҳосилдор ва бир жинсли ўсимликларнинг бир қанча миқдори танлаб олинади. Уруғлар ҳар бир ўсимликдан алоҳида терилади. Кейинги йили ҳар бир ўсимликдан олинган уруғ алоҳида экилади. Олинган бир ўсимлик авлоди ўрганилади ва баҳоланади.</a:t>
            </a:r>
          </a:p>
        </p:txBody>
      </p:sp>
    </p:spTree>
    <p:extLst>
      <p:ext uri="{BB962C8B-B14F-4D97-AF65-F5344CB8AC3E}">
        <p14:creationId xmlns:p14="http://schemas.microsoft.com/office/powerpoint/2010/main" val="25622388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332656"/>
            <a:ext cx="8352928" cy="6048672"/>
          </a:xfrm>
        </p:spPr>
        <p:txBody>
          <a:bodyPr>
            <a:noAutofit/>
          </a:bodyPr>
          <a:lstStyle/>
          <a:p>
            <a:r>
              <a:rPr lang="ru-RU" sz="1800"/>
              <a:t>Дала апробацияси -етиштириладиган уруғнинг тоза навлнгини текшириш давлат иазоратининг асосий шаклндир. Бу ишни апробацня бўйича курсларни тамомлаган агрономлар олнб борадилар. Апробацняга оммавий гуллаш вақтида киришиладнАпробатор участкаии диагонал бўйнча айланиб чиқади ва ҳар бир 50 та ўсимлик бўйича 10 тадан кам бўлмаган намуналар олади. Умумий экинлардан элита ўсимлнгининг тўғри ажралиб туришига алоҳида аҳаммят берадн. Нпмуналар таҳлилн натижалари барча касал ва шикастланган ўсимликлар ҳолатн ёзнладиган «Апробация» блокнотига қайд этилади.</a:t>
            </a:r>
          </a:p>
          <a:p>
            <a:r>
              <a:rPr lang="ru-RU" sz="1800"/>
              <a:t>Суперэлита учун олинган намуналар элитага солиштириб баҳоланади. Ажратилган ўсимликларни баланд қозиқчалар ёки пергамент ёрлиқлар билан белгиланади.</a:t>
            </a:r>
          </a:p>
          <a:p>
            <a:endParaRPr lang="ru-RU" sz="1800" b="1"/>
          </a:p>
        </p:txBody>
      </p:sp>
    </p:spTree>
    <p:extLst>
      <p:ext uri="{BB962C8B-B14F-4D97-AF65-F5344CB8AC3E}">
        <p14:creationId xmlns:p14="http://schemas.microsoft.com/office/powerpoint/2010/main" val="4159624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23528" y="116632"/>
            <a:ext cx="8280400" cy="4524375"/>
          </a:xfrm>
        </p:spPr>
        <p:txBody>
          <a:bodyPr>
            <a:normAutofit fontScale="92500" lnSpcReduction="10000"/>
          </a:bodyPr>
          <a:lstStyle/>
          <a:p>
            <a:r>
              <a:rPr lang="ru-RU" sz="2000"/>
              <a:t>Элита ўсимликлари бўйича кузатиш бутун вегетацион давр давомида олиб борилади ва улар гуллагунча ажратиладн, оммавий гуллаш даврида эса якунин танланади. Элита ўсимликларини ажратишда, гул ёки гулбаргнинг ўлчами, шакли ва рангига, тупнинг габитусига, гуллаш вақти ва давомийлигига алоҳида эътибор берилади, барча нимжон, касал, кеч ривожланган ва берилган нав учун хос бўлмаган бошқа ўсимликлар бутун ёз давомида узлуксиз равишда бир неча марта олиб ташланади. </a:t>
            </a:r>
          </a:p>
          <a:p>
            <a:r>
              <a:rPr lang="ru-RU" sz="2000"/>
              <a:t>Агар элита экинларида қиз</a:t>
            </a:r>
            <a:r>
              <a:rPr lang="uz-Cyrl-UZ" sz="2000"/>
              <a:t>и</a:t>
            </a:r>
            <a:r>
              <a:rPr lang="ru-RU" sz="2000"/>
              <a:t>қарли ўзгаришли ўсимликлар (туп ёки гулнинг шакли, ўлчами, тезпишар, қишга чидамли ва ҳ.к.) мажуд бўлса, улар қозиқча ёки ёрлиқ билан белгиланади. Кейинчалик белгиланган ўсимликлар уруғчилик иши учун бошланғич материал бўлиб хизмат қилади.Уруғлар пишншини тезлатувчи агротехник усуллар. Уруғлик сифат хусусиятлари бўйича бир хил бўлмайди. Турлн тартибдаги шохлардан, турли гулбарглар ва ҳатто битта мевадан олинган уруғлардан униб чиққан ўсимликлар ўзаро </a:t>
            </a:r>
            <a:r>
              <a:rPr lang="ru-RU" sz="2000"/>
              <a:t>фарқ </a:t>
            </a:r>
            <a:r>
              <a:rPr lang="ru-RU" sz="2000" smtClean="0"/>
              <a:t>қилади</a:t>
            </a:r>
            <a:r>
              <a:rPr lang="ru-RU" sz="2000"/>
              <a:t>.</a:t>
            </a:r>
          </a:p>
        </p:txBody>
      </p:sp>
      <p:pic>
        <p:nvPicPr>
          <p:cNvPr id="2050" name="Picture 2" descr="Картинки по запросу однолетние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8044" y="4509119"/>
            <a:ext cx="3383608" cy="210364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ирезин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4439379"/>
            <a:ext cx="3672408"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2493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116632"/>
            <a:ext cx="8748712" cy="3240360"/>
          </a:xfrm>
        </p:spPr>
        <p:txBody>
          <a:bodyPr/>
          <a:lstStyle/>
          <a:p>
            <a:r>
              <a:rPr lang="ru-RU" sz="2000"/>
              <a:t>Кўп гул ҳосил қилувчн ёки ремонтант гуллаш билан тавсифланадиган ўсимликларда гуллариинг бир қисмини ғунчалаш ёки гуллаш фазасида олиб ташлаш тавсия этилади, бу қолган уруғларнииг биргаликда пишншини таъминлайди. Левкой уруғликларида август бошларида гулбарглар учинчи чилпилади. Бунда бош поянииг 1/5 қисми, биринчи ва иккинчи тартиб поялари кесилади. Юқори тартиб поялари эса бачкиланади. Агар ҳаво иссиқ ва нам бўлса, у ҳолда чнлпиш ва бачкилашни сентябр бошларида такрорлашга тўғри келади. Иккинчи марта гуллашга йўл қўймаслик учун дефолнантлардан фойдаланиш мумкин.</a:t>
            </a:r>
          </a:p>
        </p:txBody>
      </p:sp>
      <p:pic>
        <p:nvPicPr>
          <p:cNvPr id="3074" name="Picture 2" descr="Картинки по запросу пету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645024"/>
            <a:ext cx="5688632" cy="295232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6651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Содержимое 2"/>
          <p:cNvSpPr>
            <a:spLocks noGrp="1"/>
          </p:cNvSpPr>
          <p:nvPr>
            <p:ph idx="1"/>
          </p:nvPr>
        </p:nvSpPr>
        <p:spPr>
          <a:xfrm>
            <a:off x="0" y="857232"/>
            <a:ext cx="8858280" cy="3214710"/>
          </a:xfrm>
        </p:spPr>
        <p:style>
          <a:lnRef idx="2">
            <a:schemeClr val="accent1"/>
          </a:lnRef>
          <a:fillRef idx="1">
            <a:schemeClr val="lt1"/>
          </a:fillRef>
          <a:effectRef idx="0">
            <a:schemeClr val="accent1"/>
          </a:effectRef>
          <a:fontRef idx="minor">
            <a:schemeClr val="dk1"/>
          </a:fontRef>
        </p:style>
        <p:txBody>
          <a:bodyPr>
            <a:normAutofit/>
          </a:bodyPr>
          <a:lstStyle/>
          <a:p>
            <a:r>
              <a:rPr lang="ru-RU" sz="1600">
                <a:effectLst/>
              </a:rPr>
              <a:t>Жанубий уруғчилик хўжаликларида кўчатларни 3-4 барг устидан чилпиш яхши натижа беради (антирринум, хушбўй нўхат, Шабо ва хитой чиннигуллари ва бошқаларда). Пришипка гуллаш ва уруғ пишишини бир неча кунга кечиктирса ҳам, лекин ўсимликнинг эрта шохланишига ва гулли пояларнинг катта миқдорда ҳосил бўлишига ёрдам беради, бу эса ўз вақтида уруғ ҳосилини ошнради.</a:t>
            </a:r>
          </a:p>
          <a:p>
            <a:r>
              <a:rPr lang="uz-Cyrl-UZ" sz="1600">
                <a:effectLst/>
              </a:rPr>
              <a:t>Ё</a:t>
            </a:r>
            <a:r>
              <a:rPr lang="ru-RU" sz="1600">
                <a:effectLst/>
              </a:rPr>
              <a:t>пиқ ер мавсумида гуловчи ўсимлнклар уруғчилигида (цикламен, глоксиния, цинерария, левкой, примула ва бошқалар) оммавий гуллаш фазасида уруққа энг яхши типик ўсимликлар ажратилади ва уларни махсус ёруғ, салқин иссиқхоналарда сақланади. Деярли барча мавсумда гулловчи ўсимлнклар, қишкн левкойдан ташқари, сунъий йўл билан чангланади. Қишки левкой ўз-ўзидан чангловчидир. Сунъий чанглаш учун қуёшли кунда битта гулнинг чанг мўйқалам ёки махсус чанглатгич ёрдамида бошқа гул оналигига ўтказилади. 2-3 кундан кейин чанглаш қайтарилади. </a:t>
            </a:r>
          </a:p>
        </p:txBody>
      </p:sp>
      <p:pic>
        <p:nvPicPr>
          <p:cNvPr id="4098" name="Picture 2" descr="Картинки по запросу пету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05" y="4353715"/>
            <a:ext cx="3384375" cy="238139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6419" y="4442222"/>
            <a:ext cx="3168352" cy="229288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4102" name="Picture 6" descr="Картинки по запросу однолетные цвет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7764" y="4442222"/>
            <a:ext cx="2873896" cy="215542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26224783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ru-RU" sz="2800" b="1"/>
              <a:t>Уруғлар йиғиш</a:t>
            </a:r>
            <a:r>
              <a:rPr lang="ru-RU" sz="2800"/>
              <a:t>.</a:t>
            </a:r>
            <a:endParaRPr lang="ru-RU" sz="2800" b="1"/>
          </a:p>
        </p:txBody>
      </p:sp>
      <p:sp>
        <p:nvSpPr>
          <p:cNvPr id="7171" name="Rectangle 3"/>
          <p:cNvSpPr>
            <a:spLocks noGrp="1" noChangeArrowheads="1"/>
          </p:cNvSpPr>
          <p:nvPr>
            <p:ph type="body" idx="1"/>
          </p:nvPr>
        </p:nvSpPr>
        <p:spPr>
          <a:xfrm>
            <a:off x="214313" y="928670"/>
            <a:ext cx="5572133" cy="4500594"/>
          </a:xfrm>
        </p:spPr>
        <p:style>
          <a:lnRef idx="1">
            <a:schemeClr val="accent1"/>
          </a:lnRef>
          <a:fillRef idx="2">
            <a:schemeClr val="accent1"/>
          </a:fillRef>
          <a:effectRef idx="1">
            <a:schemeClr val="accent1"/>
          </a:effectRef>
          <a:fontRef idx="minor">
            <a:schemeClr val="dk1"/>
          </a:fontRef>
        </p:style>
        <p:txBody>
          <a:bodyPr>
            <a:normAutofit/>
          </a:bodyPr>
          <a:lstStyle/>
          <a:p>
            <a:r>
              <a:rPr lang="ru-RU" sz="1800" b="1"/>
              <a:t>Уруғлар йиғиш</a:t>
            </a:r>
            <a:r>
              <a:rPr lang="ru-RU" sz="1800"/>
              <a:t>. Уруғлар пишиши секин-аста амалга ошади. Бу об-ҳавога ва уларнинг она ўсимликдагп жойлашувига боғлиқ бўладн. Гул уруғчилигининг шимолий ва марказий туманларида уруғ йиғиш даври кўп ҳолларда ноқулай об-ҳаво шароитига тўғри келади. Бундай об-ҳаво шароитида уруғларнинг шаклланиш жараёни сскинлашади ва унинг сифати ёмонлашади. Шунинг учун кўпгина ўсимлнклар (қўқонгул, цинния, левкой, чиннигул, тагетес ва бошқалар) уруғини йиғишда уларнн қиздириш керак. Бунда уруғнинг шира олиш жараёни ва пишиши тугалланадн, улар биологик тўла қийматли бўлади.</a:t>
            </a:r>
          </a:p>
        </p:txBody>
      </p:sp>
      <p:sp>
        <p:nvSpPr>
          <p:cNvPr id="2" name="AutoShape 2" descr="Картинки по запросу Агератум"/>
          <p:cNvSpPr>
            <a:spLocks noChangeAspect="1" noChangeArrowheads="1"/>
          </p:cNvSpPr>
          <p:nvPr/>
        </p:nvSpPr>
        <p:spPr bwMode="auto">
          <a:xfrm>
            <a:off x="155575" y="-1608138"/>
            <a:ext cx="44862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eaLnBrk="1" hangingPunct="1"/>
            <a:endParaRPr lang="ru-RU" sz="1800">
              <a:solidFill>
                <a:prstClr val="black"/>
              </a:solidFill>
              <a:latin typeface="Verdana" pitchFamily="34" charset="0"/>
            </a:endParaRPr>
          </a:p>
        </p:txBody>
      </p:sp>
      <p:pic>
        <p:nvPicPr>
          <p:cNvPr id="5124" name="Picture 4" descr="Картинки по запросу Агерату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785" y="928670"/>
            <a:ext cx="3203848" cy="288032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Картинки по запросу Агерат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5099" y="4021566"/>
            <a:ext cx="3255534" cy="235976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Картинки по запросу Агератум"/>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9712" y="5157192"/>
            <a:ext cx="2460826" cy="1590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1997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rmAutofit/>
          </a:bodyPr>
          <a:lstStyle/>
          <a:p>
            <a:pPr algn="just"/>
            <a:r>
              <a:rPr lang="ru-RU" sz="2000"/>
              <a:t>Уруғ қуриши ва пишиши учун омборхонага қоғоз устига тўкилади. Петуния, бархатец, космея, сальвия, цинниялар уруғини йиғишда, бутун ўсимлик ёки алоҳида шохларни танлаб кесиладн, улар омборхоналарда сақланади. Яхши пишган ва қуруқ уруғни йиғиш муҳим восита ҳисобланади. Лоқулай об-ҳаво шароитида тўлиқ пишмаган уруғни йиғишга тўғрн келади. Бундай ҳолда бутун ўсимлик ниғилади, қуригиш ва уруғликни сақлашга алоҳида эътибор </a:t>
            </a:r>
            <a:r>
              <a:rPr lang="ru-RU" sz="2000"/>
              <a:t>берилади</a:t>
            </a:r>
            <a:r>
              <a:rPr lang="ru-RU" sz="2000" smtClean="0"/>
              <a:t>.</a:t>
            </a:r>
            <a:endParaRPr lang="ru-RU" sz="2400"/>
          </a:p>
        </p:txBody>
      </p:sp>
      <p:pic>
        <p:nvPicPr>
          <p:cNvPr id="6146" name="Picture 2" descr="Картинки по запросу Алиссу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712645"/>
            <a:ext cx="3554909" cy="266429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Алиссу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645024"/>
            <a:ext cx="3658740"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7467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23528" y="116632"/>
            <a:ext cx="8280400" cy="4524375"/>
          </a:xfrm>
        </p:spPr>
        <p:txBody>
          <a:bodyPr>
            <a:normAutofit/>
          </a:bodyPr>
          <a:lstStyle/>
          <a:p>
            <a:r>
              <a:rPr lang="ru-RU" sz="2000" b="1"/>
              <a:t>Уруғни й</a:t>
            </a:r>
            <a:r>
              <a:rPr lang="uz-Cyrl-UZ" sz="2000" b="1"/>
              <a:t>и</a:t>
            </a:r>
            <a:r>
              <a:rPr lang="ru-RU" sz="2000" b="1"/>
              <a:t>ғишт</a:t>
            </a:r>
            <a:r>
              <a:rPr lang="uz-Cyrl-UZ" sz="2000" b="1"/>
              <a:t>и</a:t>
            </a:r>
            <a:r>
              <a:rPr lang="ru-RU" sz="2000" b="1"/>
              <a:t>риб олгандан сўнг сақлаш</a:t>
            </a:r>
            <a:r>
              <a:rPr lang="ru-RU" sz="2000"/>
              <a:t>. Уруғни йиғнб бўлгандан кейинги пишириш ва қуритиш уларнинг ривожланишннн якунлайдн. Бу қуруқ моддалар таркнбининг ошнши билан тушунтириладн. Йиғилган хом-ашё (гулбарглар, мевалар) қоғоз ёки фанернинг юпқа қатламига жойлаштирилади. Хушбўй нўхат, люпин, виола, флокс мевалари қуритиш вақтида ёрилиб, уруғн ҳар томонга сочилиб кетади. Шунинг учун, нав ва ўсимликларнннг механик аралашмаслиги учун йиғилган хом-ашёни дока ёки юпқа қоғоз билан ёпиб қўйилади. Қуритиш хонаснда ёки томда очиладиган деразалар ва сунъий шамоллатгичлар бўлиши керак. Қуритилган уруғликлар ёки мевалар машиналарда, камроқлари эса қўлда майдаланади.</a:t>
            </a:r>
          </a:p>
        </p:txBody>
      </p:sp>
      <p:pic>
        <p:nvPicPr>
          <p:cNvPr id="2050" name="Picture 2" descr="Картинки по запросу однолетние цве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8044" y="4509119"/>
            <a:ext cx="3383608" cy="210364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ирезин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4439379"/>
            <a:ext cx="3672408"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84596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692150"/>
            <a:ext cx="8362950" cy="5327650"/>
          </a:xfrm>
        </p:spPr>
        <p:txBody>
          <a:bodyPr/>
          <a:lstStyle/>
          <a:p>
            <a:pPr marL="98425" indent="-6350" algn="ctr" eaLnBrk="1" hangingPunct="1">
              <a:buFontTx/>
              <a:buNone/>
            </a:pPr>
            <a:r>
              <a:rPr lang="uz-Cyrl-UZ" altLang="ru-RU" sz="8800" b="1" smtClean="0">
                <a:solidFill>
                  <a:srgbClr val="FF6699"/>
                </a:solidFill>
                <a:latin typeface="UzKudr" charset="0"/>
              </a:rPr>
              <a:t>Э</a:t>
            </a:r>
            <a:r>
              <a:rPr lang="uz-Cyrl-UZ" altLang="ru-RU" sz="6600" b="1" smtClean="0">
                <a:solidFill>
                  <a:srgbClr val="FF6699"/>
                </a:solidFill>
                <a:latin typeface="UzKudr" charset="0"/>
              </a:rPr>
              <a:t>ЪТИБОРИНГИЗ УЧУН  </a:t>
            </a:r>
          </a:p>
          <a:p>
            <a:pPr marL="98425" indent="-6350" algn="ctr" eaLnBrk="1" hangingPunct="1">
              <a:buFontTx/>
              <a:buNone/>
            </a:pPr>
            <a:r>
              <a:rPr lang="uz-Cyrl-UZ" altLang="ru-RU" sz="9600" b="1" smtClean="0">
                <a:solidFill>
                  <a:srgbClr val="FF6699"/>
                </a:solidFill>
                <a:latin typeface="UzKudr" charset="0"/>
              </a:rPr>
              <a:t>РАҲМАТ!</a:t>
            </a:r>
            <a:endParaRPr lang="ru-RU" altLang="ru-RU" sz="9600" b="1" smtClean="0">
              <a:solidFill>
                <a:srgbClr val="FF6699"/>
              </a:solidFill>
              <a:latin typeface="UzKudr"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4986dc5e5e9a9a61281909451ce3621021adb1"/>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5.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1_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7.xml><?xml version="1.0" encoding="utf-8"?>
<a:theme xmlns:a="http://schemas.openxmlformats.org/drawingml/2006/main" name="1_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2415</TotalTime>
  <Words>1595</Words>
  <Application>Microsoft Office PowerPoint</Application>
  <PresentationFormat>Экран (4:3)</PresentationFormat>
  <Paragraphs>44</Paragraphs>
  <Slides>21</Slides>
  <Notes>4</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8</vt:i4>
      </vt:variant>
      <vt:variant>
        <vt:lpstr>Заголовки слайдов</vt:lpstr>
      </vt:variant>
      <vt:variant>
        <vt:i4>21</vt:i4>
      </vt:variant>
    </vt:vector>
  </HeadingPairs>
  <TitlesOfParts>
    <vt:vector size="46" baseType="lpstr">
      <vt:lpstr>Arial</vt:lpstr>
      <vt:lpstr>Calibri</vt:lpstr>
      <vt:lpstr>Calibri Light</vt:lpstr>
      <vt:lpstr>Cambria</vt:lpstr>
      <vt:lpstr>Corbel</vt:lpstr>
      <vt:lpstr>Franklin Gothic Book</vt:lpstr>
      <vt:lpstr>Georgia</vt:lpstr>
      <vt:lpstr>Gill Sans MT</vt:lpstr>
      <vt:lpstr>Perpetua</vt:lpstr>
      <vt:lpstr>Tahoma</vt:lpstr>
      <vt:lpstr>Times New Roman</vt:lpstr>
      <vt:lpstr>Trebuchet MS</vt:lpstr>
      <vt:lpstr>UzKudr</vt:lpstr>
      <vt:lpstr>Verdana</vt:lpstr>
      <vt:lpstr>Wingdings</vt:lpstr>
      <vt:lpstr>Wingdings 2</vt:lpstr>
      <vt:lpstr>Wingdings 3</vt:lpstr>
      <vt:lpstr>Грань</vt:lpstr>
      <vt:lpstr>Официальная</vt:lpstr>
      <vt:lpstr>Office Theme</vt:lpstr>
      <vt:lpstr>Солнцестояние</vt:lpstr>
      <vt:lpstr>Справедливость</vt:lpstr>
      <vt:lpstr>1_Справедливость</vt:lpstr>
      <vt:lpstr>1_Океан</vt:lpstr>
      <vt:lpstr>Balloons</vt:lpstr>
      <vt:lpstr>Презентация PowerPoint</vt:lpstr>
      <vt:lpstr>Режа</vt:lpstr>
      <vt:lpstr>Гулчиликда уруғчиликни ташкил этиш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Уруғлар йиғиш.</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256</cp:revision>
  <dcterms:created xsi:type="dcterms:W3CDTF">2006-02-18T09:24:02Z</dcterms:created>
  <dcterms:modified xsi:type="dcterms:W3CDTF">2018-11-21T05:54:51Z</dcterms:modified>
</cp:coreProperties>
</file>