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4" roundtripDataSignature="AMtx7mjsaJz6vKshZyIEE0pLDV4AYI0kv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F0ABF1A-C61B-4A05-8FC9-4D34C30C3F01}">
  <a:tblStyle styleId="{5F0ABF1A-C61B-4A05-8FC9-4D34C30C3F01}"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customschemas.google.com/relationships/presentationmetadata" Target="metadata"/><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884612" y="0"/>
            <a:ext cx="2971800" cy="4587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0" i="0" sz="12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8685212"/>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9" name="Google Shape;429;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447" name="Google Shape;447;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24:notes"/>
          <p:cNvSpPr txBox="1"/>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a:solidFill>
                  <a:srgbClr val="000000"/>
                </a:solidFill>
                <a:latin typeface="Arial"/>
                <a:ea typeface="Arial"/>
                <a:cs typeface="Arial"/>
                <a:sym typeface="Arial"/>
              </a:rPr>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7" name="Google Shape;457;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8" name="Google Shape;468;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9" name="Google Shape;479;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9" name="Google Shape;489;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8" name="Google Shape;498;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7" name="Google Shape;507;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4" name="Google Shape;514;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3" name="Google Shape;523;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0" name="Google Shape;530;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0" name="Google Shape;540;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3" name="Google Shape;553;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3" name="Shape 563"/>
        <p:cNvGrpSpPr/>
        <p:nvPr/>
      </p:nvGrpSpPr>
      <p:grpSpPr>
        <a:xfrm>
          <a:off x="0" y="0"/>
          <a:ext cx="0" cy="0"/>
          <a:chOff x="0" y="0"/>
          <a:chExt cx="0" cy="0"/>
        </a:xfrm>
      </p:grpSpPr>
      <p:sp>
        <p:nvSpPr>
          <p:cNvPr id="564" name="Google Shape;56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5" name="Google Shape;565;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6" name="Google Shape;576;p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p3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4" name="Google Shape;24;p39"/>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7" name="Google Shape;27;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8" name="Shape 28"/>
        <p:cNvGrpSpPr/>
        <p:nvPr/>
      </p:nvGrpSpPr>
      <p:grpSpPr>
        <a:xfrm>
          <a:off x="0" y="0"/>
          <a:ext cx="0" cy="0"/>
          <a:chOff x="0" y="0"/>
          <a:chExt cx="0" cy="0"/>
        </a:xfrm>
      </p:grpSpPr>
      <p:sp>
        <p:nvSpPr>
          <p:cNvPr id="29" name="Google Shape;29;p40"/>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0" name="Google Shape;30;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2" name="Google Shape;32;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3" name="Shape 33"/>
        <p:cNvGrpSpPr/>
        <p:nvPr/>
      </p:nvGrpSpPr>
      <p:grpSpPr>
        <a:xfrm>
          <a:off x="0" y="0"/>
          <a:ext cx="0" cy="0"/>
          <a:chOff x="0" y="0"/>
          <a:chExt cx="0" cy="0"/>
        </a:xfrm>
      </p:grpSpPr>
      <p:sp>
        <p:nvSpPr>
          <p:cNvPr id="34" name="Google Shape;34;p41"/>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5" name="Google Shape;35;p41"/>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8" name="Google Shape;38;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9" name="Shape 39"/>
        <p:cNvGrpSpPr/>
        <p:nvPr/>
      </p:nvGrpSpPr>
      <p:grpSpPr>
        <a:xfrm>
          <a:off x="0" y="0"/>
          <a:ext cx="0" cy="0"/>
          <a:chOff x="0" y="0"/>
          <a:chExt cx="0" cy="0"/>
        </a:xfrm>
      </p:grpSpPr>
      <p:sp>
        <p:nvSpPr>
          <p:cNvPr id="40" name="Google Shape;40;p4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1" name="Google Shape;41;p42"/>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4" name="Google Shape;44;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5" name="Shape 45"/>
        <p:cNvGrpSpPr/>
        <p:nvPr/>
      </p:nvGrpSpPr>
      <p:grpSpPr>
        <a:xfrm>
          <a:off x="0" y="0"/>
          <a:ext cx="0" cy="0"/>
          <a:chOff x="0" y="0"/>
          <a:chExt cx="0" cy="0"/>
        </a:xfrm>
      </p:grpSpPr>
      <p:sp>
        <p:nvSpPr>
          <p:cNvPr id="46" name="Google Shape;46;p43"/>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7" name="Google Shape;47;p43"/>
          <p:cNvSpPr/>
          <p:nvPr>
            <p:ph idx="2" type="pic"/>
          </p:nvPr>
        </p:nvSpPr>
        <p:spPr>
          <a:xfrm>
            <a:off x="3887788" y="987425"/>
            <a:ext cx="4629150" cy="4873625"/>
          </a:xfrm>
          <a:prstGeom prst="rect">
            <a:avLst/>
          </a:prstGeom>
          <a:noFill/>
          <a:ln>
            <a:noFill/>
          </a:ln>
        </p:spPr>
      </p:sp>
      <p:sp>
        <p:nvSpPr>
          <p:cNvPr id="48" name="Google Shape;48;p43"/>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9" name="Google Shape;49;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1" name="Google Shape;51;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2" name="Shape 52"/>
        <p:cNvGrpSpPr/>
        <p:nvPr/>
      </p:nvGrpSpPr>
      <p:grpSpPr>
        <a:xfrm>
          <a:off x="0" y="0"/>
          <a:ext cx="0" cy="0"/>
          <a:chOff x="0" y="0"/>
          <a:chExt cx="0" cy="0"/>
        </a:xfrm>
      </p:grpSpPr>
      <p:sp>
        <p:nvSpPr>
          <p:cNvPr id="53" name="Google Shape;53;p44"/>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4" name="Google Shape;54;p44"/>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5" name="Google Shape;55;p44"/>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6" name="Google Shape;56;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8" name="Google Shape;58;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2" name="Google Shape;62;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46"/>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5" name="Google Shape;65;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7" name="Google Shape;67;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8" name="Shape 68"/>
        <p:cNvGrpSpPr/>
        <p:nvPr/>
      </p:nvGrpSpPr>
      <p:grpSpPr>
        <a:xfrm>
          <a:off x="0" y="0"/>
          <a:ext cx="0" cy="0"/>
          <a:chOff x="0" y="0"/>
          <a:chExt cx="0" cy="0"/>
        </a:xfrm>
      </p:grpSpPr>
      <p:sp>
        <p:nvSpPr>
          <p:cNvPr id="69" name="Google Shape;69;p47"/>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0" name="Google Shape;70;p47"/>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1" name="Google Shape;71;p47"/>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2" name="Google Shape;72;p47"/>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3" name="Google Shape;73;p47"/>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4" name="Google Shape;74;p4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4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6" name="Google Shape;76;p4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7" name="Shape 77"/>
        <p:cNvGrpSpPr/>
        <p:nvPr/>
      </p:nvGrpSpPr>
      <p:grpSpPr>
        <a:xfrm>
          <a:off x="0" y="0"/>
          <a:ext cx="0" cy="0"/>
          <a:chOff x="0" y="0"/>
          <a:chExt cx="0" cy="0"/>
        </a:xfrm>
      </p:grpSpPr>
      <p:sp>
        <p:nvSpPr>
          <p:cNvPr id="78" name="Google Shape;78;p4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9" name="Google Shape;79;p48"/>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0" name="Google Shape;80;p48"/>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4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3" name="Google Shape;83;p4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4" name="Shape 84"/>
        <p:cNvGrpSpPr/>
        <p:nvPr/>
      </p:nvGrpSpPr>
      <p:grpSpPr>
        <a:xfrm>
          <a:off x="0" y="0"/>
          <a:ext cx="0" cy="0"/>
          <a:chOff x="0" y="0"/>
          <a:chExt cx="0" cy="0"/>
        </a:xfrm>
      </p:grpSpPr>
      <p:sp>
        <p:nvSpPr>
          <p:cNvPr id="85" name="Google Shape;85;p49"/>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6" name="Google Shape;86;p49"/>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7" name="Google Shape;87;p4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4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9" name="Google Shape;89;p4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03" name="Shape 103"/>
        <p:cNvGrpSpPr/>
        <p:nvPr/>
      </p:nvGrpSpPr>
      <p:grpSpPr>
        <a:xfrm>
          <a:off x="0" y="0"/>
          <a:ext cx="0" cy="0"/>
          <a:chOff x="0" y="0"/>
          <a:chExt cx="0" cy="0"/>
        </a:xfrm>
      </p:grpSpPr>
      <p:sp>
        <p:nvSpPr>
          <p:cNvPr id="104" name="Google Shape;104;p51"/>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5" name="Google Shape;105;p51"/>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2.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1.png"/><Relationship Id="rId4" Type="http://schemas.openxmlformats.org/officeDocument/2006/relationships/slideLayout" Target="../slideLayouts/slideLayout12.xml"/><Relationship Id="rId5" Type="http://schemas.openxmlformats.org/officeDocument/2006/relationships/theme" Target="../theme/theme2.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8"/>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 name="Google Shape;11;p38"/>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3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3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4" name="Google Shape;14;p3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5" name="Google Shape;15;p38"/>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 name="Google Shape;16;p38"/>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8"/>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 name="Google Shape;18;p38"/>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 name="Google Shape;19;p38"/>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20" name="Google Shape;20;p38"/>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1" name="Google Shape;21;p3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0" name="Shape 90"/>
        <p:cNvGrpSpPr/>
        <p:nvPr/>
      </p:nvGrpSpPr>
      <p:grpSpPr>
        <a:xfrm>
          <a:off x="0" y="0"/>
          <a:ext cx="0" cy="0"/>
          <a:chOff x="0" y="0"/>
          <a:chExt cx="0" cy="0"/>
        </a:xfrm>
      </p:grpSpPr>
      <p:sp>
        <p:nvSpPr>
          <p:cNvPr id="91" name="Google Shape;91;p50"/>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92" name="Google Shape;92;p50"/>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92" name="Google Shape;92;p50"/>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93" name="Google Shape;93;p50"/>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4" name="Google Shape;94;p50"/>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5" name="Google Shape;95;p50"/>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6" name="Google Shape;96;p50"/>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7" name="Google Shape;97;p50"/>
          <p:cNvGrpSpPr/>
          <p:nvPr/>
        </p:nvGrpSpPr>
        <p:grpSpPr>
          <a:xfrm>
            <a:off x="4267200" y="5867400"/>
            <a:ext cx="1079500" cy="633412"/>
            <a:chOff x="2680" y="3678"/>
            <a:chExt cx="680" cy="399"/>
          </a:xfrm>
        </p:grpSpPr>
        <p:sp>
          <p:nvSpPr>
            <p:cNvPr id="98" name="Google Shape;98;p50"/>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9" name="Google Shape;99;p50"/>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00" name="Google Shape;100;p50"/>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01" name="Google Shape;101;p50"/>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02" name="Google Shape;102;p5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hyperlink" Target="https://doi.org/10.4324/9781315121703" TargetMode="External"/><Relationship Id="rId4" Type="http://schemas.openxmlformats.org/officeDocument/2006/relationships/hyperlink" Target="http://dx.doi.org/10.4249/scholarpedia.30434"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9.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1.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6.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4.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1.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5.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2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7.png"/><Relationship Id="rId4" Type="http://schemas.openxmlformats.org/officeDocument/2006/relationships/image" Target="../media/image1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24.png"/><Relationship Id="rId4" Type="http://schemas.openxmlformats.org/officeDocument/2006/relationships/image" Target="../media/image2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26.png"/><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sz="3200">
              <a:solidFill>
                <a:schemeClr val="lt1"/>
              </a:solidFill>
              <a:latin typeface="Verdana"/>
              <a:ea typeface="Verdana"/>
              <a:cs typeface="Verdana"/>
              <a:sym typeface="Verdana"/>
            </a:endParaRPr>
          </a:p>
        </p:txBody>
      </p:sp>
      <p:sp>
        <p:nvSpPr>
          <p:cNvPr id="111" name="Google Shape;111;p1"/>
          <p:cNvSpPr txBox="1"/>
          <p:nvPr/>
        </p:nvSpPr>
        <p:spPr>
          <a:xfrm>
            <a:off x="6096000" y="136525"/>
            <a:ext cx="2133600" cy="24447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0000"/>
              </a:buClr>
              <a:buSzPts val="1000"/>
              <a:buFont typeface="Verdana"/>
              <a:buNone/>
            </a:pPr>
            <a:r>
              <a:rPr b="1" i="0" lang="en-US" sz="1000" u="none">
                <a:solidFill>
                  <a:srgbClr val="FF0000"/>
                </a:solidFill>
                <a:latin typeface="Verdana"/>
                <a:ea typeface="Verdana"/>
                <a:cs typeface="Verdana"/>
                <a:sym typeface="Verdana"/>
              </a:rPr>
              <a:t>www.themegallery.com</a:t>
            </a:r>
            <a:endParaRPr/>
          </a:p>
        </p:txBody>
      </p:sp>
      <p:pic>
        <p:nvPicPr>
          <p:cNvPr id="112" name="Google Shape;112;p1"/>
          <p:cNvPicPr preferRelativeResize="0"/>
          <p:nvPr>
            <p:ph idx="1" type="body"/>
          </p:nvPr>
        </p:nvPicPr>
        <p:blipFill rotWithShape="1">
          <a:blip r:embed="rId3">
            <a:alphaModFix/>
          </a:blip>
          <a:srcRect b="0" l="0" r="0" t="0"/>
          <a:stretch/>
        </p:blipFill>
        <p:spPr>
          <a:xfrm>
            <a:off x="-11850" y="0"/>
            <a:ext cx="9167700" cy="5880000"/>
          </a:xfrm>
          <a:prstGeom prst="rect">
            <a:avLst/>
          </a:prstGeom>
          <a:noFill/>
          <a:ln>
            <a:noFill/>
          </a:ln>
        </p:spPr>
      </p:pic>
      <p:sp>
        <p:nvSpPr>
          <p:cNvPr id="113" name="Google Shape;113;p1"/>
          <p:cNvSpPr/>
          <p:nvPr/>
        </p:nvSpPr>
        <p:spPr>
          <a:xfrm>
            <a:off x="1028700" y="1773237"/>
            <a:ext cx="3167062" cy="1511300"/>
          </a:xfrm>
          <a:prstGeom prst="flowChartMagneticTape">
            <a:avLst/>
          </a:prstGeom>
          <a:solidFill>
            <a:schemeClr val="l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FF0000"/>
              </a:buClr>
              <a:buSzPts val="2500"/>
              <a:buFont typeface="Arial"/>
              <a:buNone/>
            </a:pPr>
            <a:r>
              <a:rPr b="1" i="0" lang="en-US" sz="2500" u="none">
                <a:solidFill>
                  <a:srgbClr val="FF0000"/>
                </a:solidFill>
                <a:latin typeface="Arial"/>
                <a:ea typeface="Arial"/>
                <a:cs typeface="Arial"/>
                <a:sym typeface="Arial"/>
              </a:rPr>
              <a:t>HÃY CÙNG KHỞI ĐỘNG!</a:t>
            </a:r>
            <a:endParaRPr/>
          </a:p>
        </p:txBody>
      </p:sp>
      <p:sp>
        <p:nvSpPr>
          <p:cNvPr id="114" name="Google Shape;114;p1"/>
          <p:cNvSpPr txBox="1"/>
          <p:nvPr/>
        </p:nvSpPr>
        <p:spPr>
          <a:xfrm>
            <a:off x="6332400" y="6572737"/>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FF0000"/>
              </a:buClr>
              <a:buSzPts val="1000"/>
              <a:buFont typeface="Verdana"/>
              <a:buNone/>
            </a:pPr>
            <a:r>
              <a:rPr b="1" i="0" lang="en-US" sz="1000" u="none">
                <a:solidFill>
                  <a:srgbClr val="FF0000"/>
                </a:solidFill>
                <a:latin typeface="Verdana"/>
                <a:ea typeface="Verdana"/>
                <a:cs typeface="Verdana"/>
                <a:sym typeface="Verdana"/>
              </a:rPr>
              <a:t>Teacher DaHu</a:t>
            </a:r>
            <a:endParaRPr/>
          </a:p>
        </p:txBody>
      </p:sp>
      <p:sp>
        <p:nvSpPr>
          <p:cNvPr id="115" name="Google Shape;115;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TRẢI NGHIỆM CỦA BẢN THÂN 1</a:t>
            </a:r>
            <a:endParaRPr/>
          </a:p>
        </p:txBody>
      </p:sp>
      <p:sp>
        <p:nvSpPr>
          <p:cNvPr id="121" name="Google Shape;121;p2"/>
          <p:cNvSpPr txBox="1"/>
          <p:nvPr>
            <p:ph idx="1" type="body"/>
          </p:nvPr>
        </p:nvSpPr>
        <p:spPr>
          <a:xfrm>
            <a:off x="755650" y="1765300"/>
            <a:ext cx="8229600" cy="2468562"/>
          </a:xfrm>
          <a:prstGeom prst="rect">
            <a:avLst/>
          </a:prstGeom>
          <a:noFill/>
          <a:ln>
            <a:noFill/>
          </a:ln>
        </p:spPr>
        <p:txBody>
          <a:bodyPr anchorCtr="0" anchor="t" bIns="45700" lIns="91425" spcFirstLastPara="1" rIns="91425" wrap="square" tIns="45700">
            <a:noAutofit/>
          </a:bodyPr>
          <a:lstStyle/>
          <a:p>
            <a:pPr indent="-209550" lvl="0" marL="342900" marR="0" rtl="0" algn="l">
              <a:lnSpc>
                <a:spcPct val="100000"/>
              </a:lnSpc>
              <a:spcBef>
                <a:spcPts val="0"/>
              </a:spcBef>
              <a:spcAft>
                <a:spcPts val="0"/>
              </a:spcAft>
              <a:buClr>
                <a:schemeClr val="hlink"/>
              </a:buClr>
              <a:buSzPts val="2100"/>
              <a:buFont typeface="Noto Sans Symbols"/>
              <a:buNone/>
            </a:pPr>
            <a:r>
              <a:t/>
            </a:r>
            <a:endParaRPr b="0" i="0" sz="2100" u="none" cap="none" strike="noStrike">
              <a:solidFill>
                <a:schemeClr val="dk1"/>
              </a:solidFill>
              <a:latin typeface="Arial"/>
              <a:ea typeface="Arial"/>
              <a:cs typeface="Arial"/>
              <a:sym typeface="Arial"/>
            </a:endParaRPr>
          </a:p>
          <a:p>
            <a:pPr indent="-342900" lvl="0" marL="342900" marR="0" rtl="0" algn="l">
              <a:lnSpc>
                <a:spcPct val="100000"/>
              </a:lnSpc>
              <a:spcBef>
                <a:spcPts val="420"/>
              </a:spcBef>
              <a:spcAft>
                <a:spcPts val="0"/>
              </a:spcAft>
              <a:buClr>
                <a:schemeClr val="hlink"/>
              </a:buClr>
              <a:buSzPts val="2100"/>
              <a:buFont typeface="Noto Sans Symbols"/>
              <a:buChar char="❖"/>
            </a:pPr>
            <a:r>
              <a:rPr b="0" i="0" lang="en-US" sz="2100" u="none" cap="none" strike="noStrike">
                <a:solidFill>
                  <a:schemeClr val="dk1"/>
                </a:solidFill>
                <a:latin typeface="Arial"/>
                <a:ea typeface="Arial"/>
                <a:cs typeface="Arial"/>
                <a:sym typeface="Arial"/>
              </a:rPr>
              <a:t>1. Rất thích thú, muốn hòa mình vào cùng chơi với trẻ</a:t>
            </a:r>
            <a:endParaRPr/>
          </a:p>
          <a:p>
            <a:pPr indent="-342900" lvl="0" marL="342900" marR="0" rtl="0" algn="l">
              <a:lnSpc>
                <a:spcPct val="100000"/>
              </a:lnSpc>
              <a:spcBef>
                <a:spcPts val="420"/>
              </a:spcBef>
              <a:spcAft>
                <a:spcPts val="0"/>
              </a:spcAft>
              <a:buClr>
                <a:schemeClr val="hlink"/>
              </a:buClr>
              <a:buSzPts val="2100"/>
              <a:buFont typeface="Noto Sans Symbols"/>
              <a:buChar char="❖"/>
            </a:pPr>
            <a:r>
              <a:rPr b="0" i="0" lang="en-US" sz="2100" u="none" cap="none" strike="noStrike">
                <a:solidFill>
                  <a:schemeClr val="dk1"/>
                </a:solidFill>
                <a:latin typeface="Arial"/>
                <a:ea typeface="Arial"/>
                <a:cs typeface="Arial"/>
                <a:sym typeface="Arial"/>
              </a:rPr>
              <a:t>2. Rất thích thú nhưng chỉ muốn quan sát đến hết</a:t>
            </a:r>
            <a:endParaRPr/>
          </a:p>
          <a:p>
            <a:pPr indent="-342900" lvl="0" marL="342900" marR="0" rtl="0" algn="l">
              <a:lnSpc>
                <a:spcPct val="100000"/>
              </a:lnSpc>
              <a:spcBef>
                <a:spcPts val="420"/>
              </a:spcBef>
              <a:spcAft>
                <a:spcPts val="0"/>
              </a:spcAft>
              <a:buClr>
                <a:schemeClr val="hlink"/>
              </a:buClr>
              <a:buSzPts val="2100"/>
              <a:buFont typeface="Noto Sans Symbols"/>
              <a:buChar char="❖"/>
            </a:pPr>
            <a:r>
              <a:rPr b="0" i="0" lang="en-US" sz="2100" u="none" cap="none" strike="noStrike">
                <a:solidFill>
                  <a:schemeClr val="dk1"/>
                </a:solidFill>
                <a:latin typeface="Arial"/>
                <a:ea typeface="Arial"/>
                <a:cs typeface="Arial"/>
                <a:sym typeface="Arial"/>
              </a:rPr>
              <a:t>3. Thích thú nhưng chỉ muốn nhìn một lúc rồi đi</a:t>
            </a:r>
            <a:endParaRPr/>
          </a:p>
          <a:p>
            <a:pPr indent="-342900" lvl="0" marL="342900" marR="0" rtl="0" algn="l">
              <a:lnSpc>
                <a:spcPct val="100000"/>
              </a:lnSpc>
              <a:spcBef>
                <a:spcPts val="420"/>
              </a:spcBef>
              <a:spcAft>
                <a:spcPts val="0"/>
              </a:spcAft>
              <a:buClr>
                <a:schemeClr val="hlink"/>
              </a:buClr>
              <a:buSzPts val="2100"/>
              <a:buFont typeface="Noto Sans Symbols"/>
              <a:buChar char="❖"/>
            </a:pPr>
            <a:r>
              <a:rPr b="0" i="0" lang="en-US" sz="2100" u="none" cap="none" strike="noStrike">
                <a:solidFill>
                  <a:schemeClr val="dk1"/>
                </a:solidFill>
                <a:latin typeface="Arial"/>
                <a:ea typeface="Arial"/>
                <a:cs typeface="Arial"/>
                <a:sym typeface="Arial"/>
              </a:rPr>
              <a:t>4. Thấy bình thường và không quan tâm</a:t>
            </a:r>
            <a:endParaRPr/>
          </a:p>
          <a:p>
            <a:pPr indent="-342900" lvl="0" marL="342900" marR="0" rtl="0" algn="l">
              <a:lnSpc>
                <a:spcPct val="100000"/>
              </a:lnSpc>
              <a:spcBef>
                <a:spcPts val="420"/>
              </a:spcBef>
              <a:spcAft>
                <a:spcPts val="0"/>
              </a:spcAft>
              <a:buClr>
                <a:schemeClr val="hlink"/>
              </a:buClr>
              <a:buSzPts val="2100"/>
              <a:buFont typeface="Noto Sans Symbols"/>
              <a:buChar char="❖"/>
            </a:pPr>
            <a:r>
              <a:rPr b="0" i="0" lang="en-US" sz="2100" u="none" cap="none" strike="noStrike">
                <a:solidFill>
                  <a:schemeClr val="dk1"/>
                </a:solidFill>
                <a:latin typeface="Arial"/>
                <a:ea typeface="Arial"/>
                <a:cs typeface="Arial"/>
                <a:sym typeface="Arial"/>
              </a:rPr>
              <a:t>5. Hoàn toàn không quan tâm</a:t>
            </a:r>
            <a:endParaRPr/>
          </a:p>
          <a:p>
            <a:pPr indent="-209550" lvl="0" marL="342900" marR="0" rtl="0" algn="l">
              <a:spcBef>
                <a:spcPts val="420"/>
              </a:spcBef>
              <a:spcAft>
                <a:spcPts val="0"/>
              </a:spcAft>
              <a:buClr>
                <a:schemeClr val="hlink"/>
              </a:buClr>
              <a:buSzPts val="2100"/>
              <a:buFont typeface="Noto Sans Symbols"/>
              <a:buNone/>
            </a:pPr>
            <a:r>
              <a:t/>
            </a:r>
            <a:endParaRPr b="0" i="0" sz="2100" u="none">
              <a:solidFill>
                <a:schemeClr val="dk1"/>
              </a:solidFill>
              <a:latin typeface="Arial"/>
              <a:ea typeface="Arial"/>
              <a:cs typeface="Arial"/>
              <a:sym typeface="Arial"/>
            </a:endParaRPr>
          </a:p>
        </p:txBody>
      </p:sp>
      <p:sp>
        <p:nvSpPr>
          <p:cNvPr id="122" name="Google Shape;122;p2"/>
          <p:cNvSpPr txBox="1"/>
          <p:nvPr/>
        </p:nvSpPr>
        <p:spPr>
          <a:xfrm>
            <a:off x="6280150" y="6611937"/>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23" name="Google Shape;123;p2"/>
          <p:cNvSpPr txBox="1"/>
          <p:nvPr/>
        </p:nvSpPr>
        <p:spPr>
          <a:xfrm>
            <a:off x="990600" y="1484312"/>
            <a:ext cx="64770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Khi nhìn trẻ nhỏ chơi, bạn cảm thấy như thế nào?</a:t>
            </a:r>
            <a:endParaRPr/>
          </a:p>
        </p:txBody>
      </p:sp>
      <p:sp>
        <p:nvSpPr>
          <p:cNvPr id="124" name="Google Shape;124;p2"/>
          <p:cNvSpPr/>
          <p:nvPr/>
        </p:nvSpPr>
        <p:spPr>
          <a:xfrm>
            <a:off x="1009650" y="4705350"/>
            <a:ext cx="360362" cy="342900"/>
          </a:xfrm>
          <a:prstGeom prst="rightArrow">
            <a:avLst>
              <a:gd fmla="val 11323" name="adj1"/>
              <a:gd fmla="val 50000" name="adj2"/>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5" name="Google Shape;125;p2"/>
          <p:cNvSpPr/>
          <p:nvPr/>
        </p:nvSpPr>
        <p:spPr>
          <a:xfrm>
            <a:off x="1446212" y="4416425"/>
            <a:ext cx="4464050" cy="1049337"/>
          </a:xfrm>
          <a:prstGeom prst="roundRect">
            <a:avLst>
              <a:gd fmla="val 16667" name="adj"/>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Arial"/>
              <a:buNone/>
            </a:pPr>
            <a:r>
              <a:rPr b="0" i="0" lang="en-US" sz="1800" u="none">
                <a:solidFill>
                  <a:srgbClr val="FFFFFF"/>
                </a:solidFill>
                <a:latin typeface="Arial"/>
                <a:ea typeface="Arial"/>
                <a:cs typeface="Arial"/>
                <a:sym typeface="Arial"/>
              </a:rPr>
              <a:t>Lựa chọn của bạn phần nào phản ánh </a:t>
            </a:r>
            <a:r>
              <a:rPr b="1" i="0" lang="en-US" sz="1800" u="none">
                <a:solidFill>
                  <a:srgbClr val="FFFFFF"/>
                </a:solidFill>
                <a:latin typeface="Arial"/>
                <a:ea typeface="Arial"/>
                <a:cs typeface="Arial"/>
                <a:sym typeface="Arial"/>
              </a:rPr>
              <a:t>THÁI ĐỘ </a:t>
            </a:r>
            <a:r>
              <a:rPr b="0" i="0" lang="en-US" sz="1800" u="none">
                <a:solidFill>
                  <a:srgbClr val="FFFFFF"/>
                </a:solidFill>
                <a:latin typeface="Arial"/>
                <a:ea typeface="Arial"/>
                <a:cs typeface="Arial"/>
                <a:sym typeface="Arial"/>
              </a:rPr>
              <a:t>của bạn đối với hoạt động chơi của trẻ</a:t>
            </a:r>
            <a:endParaRPr/>
          </a:p>
        </p:txBody>
      </p:sp>
      <p:pic>
        <p:nvPicPr>
          <p:cNvPr id="126" name="Google Shape;126;p2"/>
          <p:cNvPicPr preferRelativeResize="0"/>
          <p:nvPr/>
        </p:nvPicPr>
        <p:blipFill rotWithShape="1">
          <a:blip r:embed="rId3">
            <a:alphaModFix/>
          </a:blip>
          <a:srcRect b="0" l="0" r="0" t="0"/>
          <a:stretch/>
        </p:blipFill>
        <p:spPr>
          <a:xfrm>
            <a:off x="696912" y="1303337"/>
            <a:ext cx="523875" cy="52546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3"/>
                                        </p:tgtEl>
                                        <p:attrNameLst>
                                          <p:attrName>style.visibility</p:attrName>
                                        </p:attrNameLst>
                                      </p:cBhvr>
                                      <p:to>
                                        <p:strVal val="visible"/>
                                      </p:to>
                                    </p:set>
                                    <p:animEffect filter="fade" transition="in">
                                      <p:cBhvr>
                                        <p:cTn dur="500"/>
                                        <p:tgtEl>
                                          <p:spTgt spid="12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4"/>
                                        </p:tgtEl>
                                        <p:attrNameLst>
                                          <p:attrName>style.visibility</p:attrName>
                                        </p:attrNameLst>
                                      </p:cBhvr>
                                      <p:to>
                                        <p:strVal val="visible"/>
                                      </p:to>
                                    </p:set>
                                    <p:animEffect filter="fade" transition="in">
                                      <p:cBhvr>
                                        <p:cTn dur="2000"/>
                                        <p:tgtEl>
                                          <p:spTgt spid="124"/>
                                        </p:tgtEl>
                                      </p:cBhvr>
                                    </p:animEffect>
                                  </p:childTnLst>
                                </p:cTn>
                              </p:par>
                              <p:par>
                                <p:cTn fill="hold" nodeType="withEffect" presetClass="entr" presetID="10" presetSubtype="0">
                                  <p:stCondLst>
                                    <p:cond delay="0"/>
                                  </p:stCondLst>
                                  <p:childTnLst>
                                    <p:set>
                                      <p:cBhvr>
                                        <p:cTn dur="1" fill="hold">
                                          <p:stCondLst>
                                            <p:cond delay="0"/>
                                          </p:stCondLst>
                                        </p:cTn>
                                        <p:tgtEl>
                                          <p:spTgt spid="125"/>
                                        </p:tgtEl>
                                        <p:attrNameLst>
                                          <p:attrName>style.visibility</p:attrName>
                                        </p:attrNameLst>
                                      </p:cBhvr>
                                      <p:to>
                                        <p:strVal val="visible"/>
                                      </p:to>
                                    </p:set>
                                    <p:animEffect filter="fade" transition="in">
                                      <p:cBhvr>
                                        <p:cTn dur="2000"/>
                                        <p:tgtEl>
                                          <p:spTgt spid="12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6"/>
                                        </p:tgtEl>
                                        <p:attrNameLst>
                                          <p:attrName>style.visibility</p:attrName>
                                        </p:attrNameLst>
                                      </p:cBhvr>
                                      <p:to>
                                        <p:strVal val="visible"/>
                                      </p:to>
                                    </p:set>
                                    <p:animEffect filter="fade" transition="in">
                                      <p:cBhvr>
                                        <p:cTn dur="500"/>
                                        <p:tgtEl>
                                          <p:spTgt spid="1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TRẢI NGHIỆM CỦA BẢN THÂN 2</a:t>
            </a:r>
            <a:endParaRPr/>
          </a:p>
        </p:txBody>
      </p:sp>
      <p:sp>
        <p:nvSpPr>
          <p:cNvPr id="132" name="Google Shape;132;p3"/>
          <p:cNvSpPr txBox="1"/>
          <p:nvPr>
            <p:ph idx="1" type="body"/>
          </p:nvPr>
        </p:nvSpPr>
        <p:spPr>
          <a:xfrm>
            <a:off x="611187" y="1905000"/>
            <a:ext cx="8229600" cy="491966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1. Đã từng tổ chức và cùng tham gia với trẻ một cách hào hứng.</a:t>
            </a:r>
            <a:endParaRPr/>
          </a:p>
          <a:p>
            <a:pPr indent="-342900" lvl="0" marL="342900" marR="0" rtl="0" algn="l">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2. Đã từng tổ chức và tham gia với trẻ một cách không thoải mái.</a:t>
            </a:r>
            <a:endParaRPr/>
          </a:p>
          <a:p>
            <a:pPr indent="-342900" lvl="0" marL="342900" marR="0" rtl="0" algn="l">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3. Chưa bao giờ tổ chức nhưng đã cùng tham gia với trẻ.</a:t>
            </a:r>
            <a:endParaRPr/>
          </a:p>
          <a:p>
            <a:pPr indent="-342900" lvl="0" marL="342900" marR="0" rtl="0" algn="l">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4. Chưa bao giờ tổ chức, chưa từng tham gia và rất muốn thực hiện.</a:t>
            </a:r>
            <a:endParaRPr/>
          </a:p>
          <a:p>
            <a:pPr indent="-342900" lvl="0" marL="342900" marR="0" rtl="0" algn="l">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5. Chưa bao giờ tổ chức, chưa từng tham gia và không có mong muốn thực hiện.</a:t>
            </a:r>
            <a:endParaRPr/>
          </a:p>
        </p:txBody>
      </p:sp>
      <p:sp>
        <p:nvSpPr>
          <p:cNvPr id="133" name="Google Shape;133;p3"/>
          <p:cNvSpPr/>
          <p:nvPr/>
        </p:nvSpPr>
        <p:spPr>
          <a:xfrm>
            <a:off x="533400" y="4652962"/>
            <a:ext cx="360362" cy="360362"/>
          </a:xfrm>
          <a:prstGeom prst="rightArrow">
            <a:avLst>
              <a:gd fmla="val 10800" name="adj1"/>
              <a:gd fmla="val 50000" name="adj2"/>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4" name="Google Shape;134;p3"/>
          <p:cNvSpPr/>
          <p:nvPr/>
        </p:nvSpPr>
        <p:spPr>
          <a:xfrm>
            <a:off x="969962" y="4365625"/>
            <a:ext cx="4464050" cy="1101725"/>
          </a:xfrm>
          <a:prstGeom prst="roundRect">
            <a:avLst>
              <a:gd fmla="val 16667" name="adj"/>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Arial"/>
              <a:buNone/>
            </a:pPr>
            <a:r>
              <a:rPr b="0" i="0" lang="en-US" sz="1800" u="none">
                <a:solidFill>
                  <a:srgbClr val="FFFFFF"/>
                </a:solidFill>
                <a:latin typeface="Arial"/>
                <a:ea typeface="Arial"/>
                <a:cs typeface="Arial"/>
                <a:sym typeface="Arial"/>
              </a:rPr>
              <a:t>Lựa chọn của bạn phần nào phản ánh </a:t>
            </a:r>
            <a:r>
              <a:rPr b="1" i="0" lang="en-US" sz="1800" u="none">
                <a:solidFill>
                  <a:srgbClr val="FFFFFF"/>
                </a:solidFill>
                <a:latin typeface="Arial"/>
                <a:ea typeface="Arial"/>
                <a:cs typeface="Arial"/>
                <a:sym typeface="Arial"/>
              </a:rPr>
              <a:t>KINH NGHIỆM </a:t>
            </a:r>
            <a:r>
              <a:rPr b="0" i="0" lang="en-US" sz="1800" u="none">
                <a:solidFill>
                  <a:srgbClr val="FFFFFF"/>
                </a:solidFill>
                <a:latin typeface="Arial"/>
                <a:ea typeface="Arial"/>
                <a:cs typeface="Arial"/>
                <a:sym typeface="Arial"/>
              </a:rPr>
              <a:t>của bạn đối với hoạt động chơi của trẻ</a:t>
            </a:r>
            <a:endParaRPr/>
          </a:p>
        </p:txBody>
      </p:sp>
      <p:sp>
        <p:nvSpPr>
          <p:cNvPr id="135" name="Google Shape;135;p3"/>
          <p:cNvSpPr txBox="1"/>
          <p:nvPr/>
        </p:nvSpPr>
        <p:spPr>
          <a:xfrm>
            <a:off x="1187450" y="1392237"/>
            <a:ext cx="6480175"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Bạn đã bao giờ tổ chức cho trẻ nhỏ 1 trò chơi chưa?</a:t>
            </a:r>
            <a:endParaRPr/>
          </a:p>
        </p:txBody>
      </p:sp>
      <p:sp>
        <p:nvSpPr>
          <p:cNvPr id="136" name="Google Shape;136;p3"/>
          <p:cNvSpPr txBox="1"/>
          <p:nvPr/>
        </p:nvSpPr>
        <p:spPr>
          <a:xfrm>
            <a:off x="6280150" y="6611937"/>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pic>
        <p:nvPicPr>
          <p:cNvPr id="137" name="Google Shape;137;p3"/>
          <p:cNvPicPr preferRelativeResize="0"/>
          <p:nvPr/>
        </p:nvPicPr>
        <p:blipFill rotWithShape="1">
          <a:blip r:embed="rId3">
            <a:alphaModFix/>
          </a:blip>
          <a:srcRect b="0" l="0" r="0" t="0"/>
          <a:stretch/>
        </p:blipFill>
        <p:spPr>
          <a:xfrm>
            <a:off x="854075" y="1174750"/>
            <a:ext cx="523875" cy="52546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5"/>
                                        </p:tgtEl>
                                        <p:attrNameLst>
                                          <p:attrName>style.visibility</p:attrName>
                                        </p:attrNameLst>
                                      </p:cBhvr>
                                      <p:to>
                                        <p:strVal val="visible"/>
                                      </p:to>
                                    </p:set>
                                    <p:anim calcmode="lin" valueType="num">
                                      <p:cBhvr additive="base">
                                        <p:cTn dur="500"/>
                                        <p:tgtEl>
                                          <p:spTgt spid="13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2">
                                            <p:txEl>
                                              <p:pRg end="0" st="0"/>
                                            </p:txEl>
                                          </p:spTgt>
                                        </p:tgtEl>
                                        <p:attrNameLst>
                                          <p:attrName>style.visibility</p:attrName>
                                        </p:attrNameLst>
                                      </p:cBhvr>
                                      <p:to>
                                        <p:strVal val="visible"/>
                                      </p:to>
                                    </p:set>
                                    <p:anim calcmode="lin" valueType="num">
                                      <p:cBhvr additive="base">
                                        <p:cTn dur="500"/>
                                        <p:tgtEl>
                                          <p:spTgt spid="13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2">
                                            <p:txEl>
                                              <p:pRg end="1" st="1"/>
                                            </p:txEl>
                                          </p:spTgt>
                                        </p:tgtEl>
                                        <p:attrNameLst>
                                          <p:attrName>style.visibility</p:attrName>
                                        </p:attrNameLst>
                                      </p:cBhvr>
                                      <p:to>
                                        <p:strVal val="visible"/>
                                      </p:to>
                                    </p:set>
                                    <p:anim calcmode="lin" valueType="num">
                                      <p:cBhvr additive="base">
                                        <p:cTn dur="500"/>
                                        <p:tgtEl>
                                          <p:spTgt spid="13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2">
                                            <p:txEl>
                                              <p:pRg end="2" st="2"/>
                                            </p:txEl>
                                          </p:spTgt>
                                        </p:tgtEl>
                                        <p:attrNameLst>
                                          <p:attrName>style.visibility</p:attrName>
                                        </p:attrNameLst>
                                      </p:cBhvr>
                                      <p:to>
                                        <p:strVal val="visible"/>
                                      </p:to>
                                    </p:set>
                                    <p:anim calcmode="lin" valueType="num">
                                      <p:cBhvr additive="base">
                                        <p:cTn dur="500"/>
                                        <p:tgtEl>
                                          <p:spTgt spid="132">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2">
                                            <p:txEl>
                                              <p:pRg end="3" st="3"/>
                                            </p:txEl>
                                          </p:spTgt>
                                        </p:tgtEl>
                                        <p:attrNameLst>
                                          <p:attrName>style.visibility</p:attrName>
                                        </p:attrNameLst>
                                      </p:cBhvr>
                                      <p:to>
                                        <p:strVal val="visible"/>
                                      </p:to>
                                    </p:set>
                                    <p:anim calcmode="lin" valueType="num">
                                      <p:cBhvr additive="base">
                                        <p:cTn dur="500"/>
                                        <p:tgtEl>
                                          <p:spTgt spid="132">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2">
                                            <p:txEl>
                                              <p:pRg end="4" st="4"/>
                                            </p:txEl>
                                          </p:spTgt>
                                        </p:tgtEl>
                                        <p:attrNameLst>
                                          <p:attrName>style.visibility</p:attrName>
                                        </p:attrNameLst>
                                      </p:cBhvr>
                                      <p:to>
                                        <p:strVal val="visible"/>
                                      </p:to>
                                    </p:set>
                                    <p:anim calcmode="lin" valueType="num">
                                      <p:cBhvr additive="base">
                                        <p:cTn dur="500"/>
                                        <p:tgtEl>
                                          <p:spTgt spid="132">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4"/>
                                        </p:tgtEl>
                                        <p:attrNameLst>
                                          <p:attrName>style.visibility</p:attrName>
                                        </p:attrNameLst>
                                      </p:cBhvr>
                                      <p:to>
                                        <p:strVal val="visible"/>
                                      </p:to>
                                    </p:set>
                                    <p:anim calcmode="lin" valueType="num">
                                      <p:cBhvr additive="base">
                                        <p:cTn dur="500"/>
                                        <p:tgtEl>
                                          <p:spTgt spid="134"/>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133"/>
                                        </p:tgtEl>
                                        <p:attrNameLst>
                                          <p:attrName>style.visibility</p:attrName>
                                        </p:attrNameLst>
                                      </p:cBhvr>
                                      <p:to>
                                        <p:strVal val="visible"/>
                                      </p:to>
                                    </p:set>
                                    <p:anim calcmode="lin" valueType="num">
                                      <p:cBhvr additive="base">
                                        <p:cTn dur="500"/>
                                        <p:tgtEl>
                                          <p:spTgt spid="13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7"/>
                                        </p:tgtEl>
                                        <p:attrNameLst>
                                          <p:attrName>style.visibility</p:attrName>
                                        </p:attrNameLst>
                                      </p:cBhvr>
                                      <p:to>
                                        <p:strVal val="visible"/>
                                      </p:to>
                                    </p:set>
                                    <p:animEffect filter="fade" transition="in">
                                      <p:cBhvr>
                                        <p:cTn dur="500"/>
                                        <p:tgtEl>
                                          <p:spTgt spid="1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2500"/>
              <a:buFont typeface="Arial"/>
              <a:buNone/>
            </a:pPr>
            <a:r>
              <a:rPr b="0" i="0" lang="en-US" sz="2500" u="none">
                <a:solidFill>
                  <a:schemeClr val="lt1"/>
                </a:solidFill>
                <a:latin typeface="Arial"/>
                <a:ea typeface="Arial"/>
                <a:cs typeface="Arial"/>
                <a:sym typeface="Arial"/>
              </a:rPr>
              <a:t>CHIA SẺ CỦA NHÂN VẬT TRẢI NGHIỆM</a:t>
            </a:r>
            <a:endParaRPr/>
          </a:p>
        </p:txBody>
      </p:sp>
      <p:sp>
        <p:nvSpPr>
          <p:cNvPr id="143" name="Google Shape;143;p4"/>
          <p:cNvSpPr/>
          <p:nvPr/>
        </p:nvSpPr>
        <p:spPr>
          <a:xfrm>
            <a:off x="611187" y="1700212"/>
            <a:ext cx="4465637" cy="1692275"/>
          </a:xfrm>
          <a:prstGeom prst="wedgeRoundRectCallout">
            <a:avLst>
              <a:gd fmla="val 8447" name="adj1"/>
              <a:gd fmla="val 25986" name="adj2"/>
              <a:gd fmla="val 0" name="adj3"/>
            </a:avLst>
          </a:prstGeom>
          <a:solidFill>
            <a:srgbClr val="00B050"/>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200"/>
              <a:buFont typeface="Arial"/>
              <a:buNone/>
            </a:pPr>
            <a:r>
              <a:rPr b="0" i="1" lang="en-US" sz="1200" u="none">
                <a:solidFill>
                  <a:srgbClr val="FFFFFF"/>
                </a:solidFill>
                <a:latin typeface="Arial"/>
                <a:ea typeface="Arial"/>
                <a:cs typeface="Arial"/>
                <a:sym typeface="Arial"/>
              </a:rPr>
              <a:t>“Mình thực sự rất thích thú khi thấy trẻ con chơi, thậm chí đứng quan sát cả buổi không chán. Sau một vài lần quan sát bây giờ mình rất tự tin tham gia cùng các bé. Nhưng quả thật, tổ chức cho trẻ chơi không hề dễ dàng. Công việc này đòi hỏi cảm xúc và cả kỹ năng dẫn dắt các cháu.. Để làm được cần quá trình học hỏi và thực hành.”  </a:t>
            </a:r>
            <a:endParaRPr/>
          </a:p>
          <a:p>
            <a:pPr indent="0" lvl="0" marL="0" marR="0" rtl="0" algn="ctr">
              <a:lnSpc>
                <a:spcPct val="100000"/>
              </a:lnSpc>
              <a:spcBef>
                <a:spcPts val="0"/>
              </a:spcBef>
              <a:spcAft>
                <a:spcPts val="0"/>
              </a:spcAft>
              <a:buClr>
                <a:srgbClr val="FFFFFF"/>
              </a:buClr>
              <a:buSzPts val="1200"/>
              <a:buFont typeface="Arial"/>
              <a:buNone/>
            </a:pPr>
            <a:r>
              <a:rPr b="0" i="0" lang="en-US" sz="1200" u="none">
                <a:solidFill>
                  <a:srgbClr val="FFFFFF"/>
                </a:solidFill>
                <a:latin typeface="Arial"/>
                <a:ea typeface="Arial"/>
                <a:cs typeface="Arial"/>
                <a:sym typeface="Arial"/>
              </a:rPr>
              <a:t>(Hà Thị Tâm Thanh – Giáo viên mầm non)</a:t>
            </a:r>
            <a:endParaRPr/>
          </a:p>
        </p:txBody>
      </p:sp>
      <p:sp>
        <p:nvSpPr>
          <p:cNvPr id="144" name="Google Shape;144;p4"/>
          <p:cNvSpPr/>
          <p:nvPr/>
        </p:nvSpPr>
        <p:spPr>
          <a:xfrm>
            <a:off x="5292725" y="1341437"/>
            <a:ext cx="3671887" cy="2303462"/>
          </a:xfrm>
          <a:prstGeom prst="wedgeEllipseCallout">
            <a:avLst>
              <a:gd fmla="val 2890" name="adj1"/>
              <a:gd fmla="val 23060" name="adj2"/>
            </a:avLst>
          </a:prstGeom>
          <a:solidFill>
            <a:srgbClr val="00B0F0"/>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200"/>
              <a:buFont typeface="Arial"/>
              <a:buNone/>
            </a:pPr>
            <a:r>
              <a:rPr b="0" i="1" lang="en-US" sz="1200" u="none">
                <a:solidFill>
                  <a:srgbClr val="FFFFFF"/>
                </a:solidFill>
                <a:latin typeface="Arial"/>
                <a:ea typeface="Arial"/>
                <a:cs typeface="Arial"/>
                <a:sym typeface="Arial"/>
              </a:rPr>
              <a:t>“Mình chưa hề có kinh nghiệm tổ chức cũng như tham gia chơi cùng trẻ. Nhưng mình nghĩ có lẽ sẽ rất thú vị. Các bạn nhỏ thật đáng yêu và vô cùng nghịch ngợm. Mình rất muốn thử! Vì vậy mình quyết định tham gia khóa học này để được hướng dẫn từ giảng viên.”</a:t>
            </a:r>
            <a:endParaRPr/>
          </a:p>
          <a:p>
            <a:pPr indent="0" lvl="0" marL="0" marR="0" rtl="0" algn="ctr">
              <a:lnSpc>
                <a:spcPct val="100000"/>
              </a:lnSpc>
              <a:spcBef>
                <a:spcPts val="0"/>
              </a:spcBef>
              <a:spcAft>
                <a:spcPts val="0"/>
              </a:spcAft>
              <a:buClr>
                <a:srgbClr val="FFFFFF"/>
              </a:buClr>
              <a:buSzPts val="1200"/>
              <a:buFont typeface="Arial"/>
              <a:buNone/>
            </a:pPr>
            <a:r>
              <a:rPr b="0" i="0" lang="en-US" sz="1200" u="none">
                <a:solidFill>
                  <a:srgbClr val="FFFFFF"/>
                </a:solidFill>
                <a:latin typeface="Arial"/>
                <a:ea typeface="Arial"/>
                <a:cs typeface="Arial"/>
                <a:sym typeface="Arial"/>
              </a:rPr>
              <a:t>(Vũ Trịnh Minh Nhi – SV ngành GDMN, trường ĐHSP HN)</a:t>
            </a:r>
            <a:endParaRPr/>
          </a:p>
        </p:txBody>
      </p:sp>
      <p:sp>
        <p:nvSpPr>
          <p:cNvPr id="145" name="Google Shape;145;p4"/>
          <p:cNvSpPr/>
          <p:nvPr/>
        </p:nvSpPr>
        <p:spPr>
          <a:xfrm>
            <a:off x="900112" y="3540125"/>
            <a:ext cx="4679950" cy="3071812"/>
          </a:xfrm>
          <a:prstGeom prst="cloudCallout">
            <a:avLst>
              <a:gd fmla="val 15392" name="adj1"/>
              <a:gd fmla="val 21295" name="adj2"/>
            </a:avLst>
          </a:prstGeom>
          <a:solidFill>
            <a:srgbClr val="7030A0"/>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200"/>
              <a:buFont typeface="Arial"/>
              <a:buNone/>
            </a:pPr>
            <a:r>
              <a:rPr b="0" i="1" lang="en-US" sz="1200" u="none">
                <a:solidFill>
                  <a:srgbClr val="FFFFFF"/>
                </a:solidFill>
                <a:latin typeface="Arial"/>
                <a:ea typeface="Arial"/>
                <a:cs typeface="Arial"/>
                <a:sym typeface="Arial"/>
              </a:rPr>
              <a:t>“Ôi các câu hỏi này gợi nhắc cho mình kỷ niệm lần đầu tiên được yêu cầu tổ chức 1 trò chơi cho các bé.. Đó là khi mình về thăm 1 trường mầm non của trẻ em DTTS ở miền núi. Mình đã thực sự lúng túng không biết phải làm thế nào để có thể thu hút và dẫn dắt các bạn nhỏ. Nhưng sau khi tham gia khóa học. Mình đã thấy tự tin hơn rất nhiều!” </a:t>
            </a:r>
            <a:endParaRPr/>
          </a:p>
          <a:p>
            <a:pPr indent="0" lvl="0" marL="0" marR="0" rtl="0" algn="ctr">
              <a:lnSpc>
                <a:spcPct val="100000"/>
              </a:lnSpc>
              <a:spcBef>
                <a:spcPts val="0"/>
              </a:spcBef>
              <a:spcAft>
                <a:spcPts val="0"/>
              </a:spcAft>
              <a:buClr>
                <a:srgbClr val="FFFFFF"/>
              </a:buClr>
              <a:buSzPts val="1200"/>
              <a:buFont typeface="Arial"/>
              <a:buNone/>
            </a:pPr>
            <a:r>
              <a:rPr b="0" i="0" lang="en-US" sz="1200" u="none">
                <a:solidFill>
                  <a:srgbClr val="FFFFFF"/>
                </a:solidFill>
                <a:latin typeface="Arial"/>
                <a:ea typeface="Arial"/>
                <a:cs typeface="Arial"/>
                <a:sym typeface="Arial"/>
              </a:rPr>
              <a:t>(Lê Thị Trúc An-SV ngành GDMN, Trường ĐHGD)</a:t>
            </a:r>
            <a:endParaRPr/>
          </a:p>
          <a:p>
            <a:pPr indent="0" lvl="0" marL="0" marR="0" rtl="0" algn="l">
              <a:lnSpc>
                <a:spcPct val="100000"/>
              </a:lnSpc>
              <a:spcBef>
                <a:spcPts val="0"/>
              </a:spcBef>
              <a:spcAft>
                <a:spcPts val="0"/>
              </a:spcAft>
              <a:buNone/>
            </a:pPr>
            <a:r>
              <a:t/>
            </a:r>
            <a:endParaRPr b="0" i="0" sz="1200" u="none">
              <a:solidFill>
                <a:srgbClr val="FFFFFF"/>
              </a:solidFill>
              <a:latin typeface="Arial"/>
              <a:ea typeface="Arial"/>
              <a:cs typeface="Arial"/>
              <a:sym typeface="Arial"/>
            </a:endParaRPr>
          </a:p>
        </p:txBody>
      </p:sp>
      <p:sp>
        <p:nvSpPr>
          <p:cNvPr id="146" name="Google Shape;146;p4"/>
          <p:cNvSpPr txBox="1"/>
          <p:nvPr/>
        </p:nvSpPr>
        <p:spPr>
          <a:xfrm>
            <a:off x="6280150" y="6611937"/>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47" name="Google Shape;147;p4"/>
          <p:cNvSpPr txBox="1"/>
          <p:nvPr/>
        </p:nvSpPr>
        <p:spPr>
          <a:xfrm>
            <a:off x="419100" y="1485900"/>
            <a:ext cx="360362"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a:t>
            </a:r>
            <a:endParaRPr/>
          </a:p>
        </p:txBody>
      </p:sp>
      <p:sp>
        <p:nvSpPr>
          <p:cNvPr id="148" name="Google Shape;148;p4"/>
          <p:cNvSpPr txBox="1"/>
          <p:nvPr/>
        </p:nvSpPr>
        <p:spPr>
          <a:xfrm>
            <a:off x="5508625" y="1412875"/>
            <a:ext cx="358775"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2</a:t>
            </a:r>
            <a:endParaRPr/>
          </a:p>
        </p:txBody>
      </p:sp>
      <p:sp>
        <p:nvSpPr>
          <p:cNvPr id="149" name="Google Shape;149;p4"/>
          <p:cNvSpPr txBox="1"/>
          <p:nvPr/>
        </p:nvSpPr>
        <p:spPr>
          <a:xfrm>
            <a:off x="1619250" y="4071937"/>
            <a:ext cx="360362"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3</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pic>
        <p:nvPicPr>
          <p:cNvPr id="154" name="Google Shape;154;p5"/>
          <p:cNvPicPr preferRelativeResize="0"/>
          <p:nvPr/>
        </p:nvPicPr>
        <p:blipFill rotWithShape="1">
          <a:blip r:embed="rId3">
            <a:alphaModFix/>
          </a:blip>
          <a:srcRect b="0" l="0" r="0" t="0"/>
          <a:stretch/>
        </p:blipFill>
        <p:spPr>
          <a:xfrm>
            <a:off x="0" y="0"/>
            <a:ext cx="9147175" cy="5867400"/>
          </a:xfrm>
          <a:prstGeom prst="rect">
            <a:avLst/>
          </a:prstGeom>
          <a:noFill/>
          <a:ln>
            <a:noFill/>
          </a:ln>
        </p:spPr>
      </p:pic>
      <p:sp>
        <p:nvSpPr>
          <p:cNvPr id="155" name="Google Shape;155;p5"/>
          <p:cNvSpPr/>
          <p:nvPr/>
        </p:nvSpPr>
        <p:spPr>
          <a:xfrm>
            <a:off x="899592" y="1556792"/>
            <a:ext cx="5878019" cy="147732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000"/>
              <a:buFont typeface="Arial"/>
              <a:buNone/>
            </a:pPr>
            <a:r>
              <a:rPr b="1" i="0" lang="en-US" sz="3000" u="none" cap="none" strike="noStrike">
                <a:solidFill>
                  <a:schemeClr val="dk1"/>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chemeClr val="dk1"/>
              </a:buClr>
              <a:buSzPts val="3000"/>
              <a:buFont typeface="Arial"/>
              <a:buNone/>
            </a:pPr>
            <a:r>
              <a:rPr b="1" i="0" lang="en-US" sz="3000" u="none" cap="none" strike="noStrike">
                <a:solidFill>
                  <a:schemeClr val="dk1"/>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chemeClr val="dk1"/>
              </a:buClr>
              <a:buSzPts val="3000"/>
              <a:buFont typeface="Arial"/>
              <a:buNone/>
            </a:pPr>
            <a:r>
              <a:rPr b="1" i="0" lang="en-US" sz="3000" u="none" cap="none" strike="noStrike">
                <a:solidFill>
                  <a:schemeClr val="dk1"/>
                </a:solidFill>
                <a:latin typeface="Arial"/>
                <a:ea typeface="Arial"/>
                <a:cs typeface="Arial"/>
                <a:sym typeface="Arial"/>
              </a:rPr>
              <a:t>CHO TRẺ MẦM NON</a:t>
            </a:r>
            <a:endParaRPr/>
          </a:p>
        </p:txBody>
      </p:sp>
      <p:sp>
        <p:nvSpPr>
          <p:cNvPr id="156" name="Google Shape;156;p5"/>
          <p:cNvSpPr txBox="1"/>
          <p:nvPr/>
        </p:nvSpPr>
        <p:spPr>
          <a:xfrm>
            <a:off x="6280150" y="6611937"/>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6"/>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MỤC TIÊU CỦA KHÓA HỌC</a:t>
            </a:r>
            <a:endParaRPr/>
          </a:p>
        </p:txBody>
      </p:sp>
      <p:sp>
        <p:nvSpPr>
          <p:cNvPr id="162" name="Google Shape;162;p6"/>
          <p:cNvSpPr/>
          <p:nvPr/>
        </p:nvSpPr>
        <p:spPr>
          <a:xfrm>
            <a:off x="5073650" y="1219200"/>
            <a:ext cx="1466850" cy="1155700"/>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6"/>
          <p:cNvSpPr/>
          <p:nvPr/>
        </p:nvSpPr>
        <p:spPr>
          <a:xfrm>
            <a:off x="3424237" y="2652712"/>
            <a:ext cx="2295525" cy="3155950"/>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6"/>
          <p:cNvSpPr/>
          <p:nvPr/>
        </p:nvSpPr>
        <p:spPr>
          <a:xfrm>
            <a:off x="3657600" y="2514600"/>
            <a:ext cx="1863725" cy="287337"/>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6"/>
          <p:cNvSpPr/>
          <p:nvPr/>
        </p:nvSpPr>
        <p:spPr>
          <a:xfrm flipH="1">
            <a:off x="5334000" y="2590800"/>
            <a:ext cx="73025" cy="1444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6"/>
          <p:cNvSpPr/>
          <p:nvPr/>
        </p:nvSpPr>
        <p:spPr>
          <a:xfrm flipH="1">
            <a:off x="3743325" y="2581275"/>
            <a:ext cx="71437" cy="1444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7" name="Google Shape;167;p6"/>
          <p:cNvSpPr/>
          <p:nvPr/>
        </p:nvSpPr>
        <p:spPr>
          <a:xfrm>
            <a:off x="5934075" y="2151062"/>
            <a:ext cx="2295525" cy="3155950"/>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6"/>
          <p:cNvSpPr/>
          <p:nvPr/>
        </p:nvSpPr>
        <p:spPr>
          <a:xfrm>
            <a:off x="6149975" y="2008187"/>
            <a:ext cx="1863725" cy="287337"/>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9" name="Google Shape;169;p6"/>
          <p:cNvSpPr/>
          <p:nvPr/>
        </p:nvSpPr>
        <p:spPr>
          <a:xfrm flipH="1">
            <a:off x="7835900" y="2079625"/>
            <a:ext cx="71437" cy="142875"/>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6"/>
          <p:cNvSpPr/>
          <p:nvPr/>
        </p:nvSpPr>
        <p:spPr>
          <a:xfrm flipH="1">
            <a:off x="6253162" y="2079625"/>
            <a:ext cx="71437" cy="142875"/>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1" name="Google Shape;171;p6"/>
          <p:cNvSpPr/>
          <p:nvPr/>
        </p:nvSpPr>
        <p:spPr>
          <a:xfrm>
            <a:off x="2492375" y="1720850"/>
            <a:ext cx="1466850" cy="1157287"/>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6"/>
          <p:cNvSpPr txBox="1"/>
          <p:nvPr/>
        </p:nvSpPr>
        <p:spPr>
          <a:xfrm>
            <a:off x="3762375" y="2486025"/>
            <a:ext cx="1612900" cy="3079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2060"/>
              </a:buClr>
              <a:buSzPts val="1400"/>
              <a:buFont typeface="Arial"/>
              <a:buNone/>
            </a:pPr>
            <a:r>
              <a:rPr b="1" i="0" lang="en-US" sz="1400" u="none">
                <a:solidFill>
                  <a:srgbClr val="002060"/>
                </a:solidFill>
                <a:latin typeface="Arial"/>
                <a:ea typeface="Arial"/>
                <a:cs typeface="Arial"/>
                <a:sym typeface="Arial"/>
              </a:rPr>
              <a:t>PP HƯỚNG DẪN</a:t>
            </a:r>
            <a:endParaRPr/>
          </a:p>
        </p:txBody>
      </p:sp>
      <p:sp>
        <p:nvSpPr>
          <p:cNvPr id="173" name="Google Shape;173;p6"/>
          <p:cNvSpPr txBox="1"/>
          <p:nvPr/>
        </p:nvSpPr>
        <p:spPr>
          <a:xfrm>
            <a:off x="6221412" y="1997075"/>
            <a:ext cx="1727200" cy="3079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400"/>
              <a:buFont typeface="Arial"/>
              <a:buNone/>
            </a:pPr>
            <a:r>
              <a:rPr b="1" i="0" lang="en-US" sz="1400" u="none">
                <a:solidFill>
                  <a:srgbClr val="FFFFFF"/>
                </a:solidFill>
                <a:latin typeface="Arial"/>
                <a:ea typeface="Arial"/>
                <a:cs typeface="Arial"/>
                <a:sym typeface="Arial"/>
              </a:rPr>
              <a:t>KỸ NĂNG LẬP KH</a:t>
            </a:r>
            <a:endParaRPr/>
          </a:p>
        </p:txBody>
      </p:sp>
      <p:grpSp>
        <p:nvGrpSpPr>
          <p:cNvPr id="174" name="Google Shape;174;p6"/>
          <p:cNvGrpSpPr/>
          <p:nvPr/>
        </p:nvGrpSpPr>
        <p:grpSpPr>
          <a:xfrm>
            <a:off x="914400" y="2914650"/>
            <a:ext cx="2295525" cy="3324225"/>
            <a:chOff x="576" y="1836"/>
            <a:chExt cx="1446" cy="2094"/>
          </a:xfrm>
        </p:grpSpPr>
        <p:sp>
          <p:nvSpPr>
            <p:cNvPr id="175" name="Google Shape;175;p6"/>
            <p:cNvSpPr/>
            <p:nvPr/>
          </p:nvSpPr>
          <p:spPr>
            <a:xfrm>
              <a:off x="576" y="1942"/>
              <a:ext cx="1446" cy="1988"/>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6"/>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6"/>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8" name="Google Shape;178;p6"/>
            <p:cNvSpPr/>
            <p:nvPr/>
          </p:nvSpPr>
          <p:spPr>
            <a:xfrm flipH="1">
              <a:off x="776" y="1897"/>
              <a:ext cx="46"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9" name="Google Shape;179;p6"/>
            <p:cNvSpPr txBox="1"/>
            <p:nvPr/>
          </p:nvSpPr>
          <p:spPr>
            <a:xfrm>
              <a:off x="810" y="1836"/>
              <a:ext cx="971" cy="19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400"/>
                <a:buFont typeface="Arial"/>
                <a:buNone/>
              </a:pPr>
              <a:r>
                <a:rPr b="1" i="0" lang="en-US" sz="1400" u="none">
                  <a:solidFill>
                    <a:schemeClr val="lt1"/>
                  </a:solidFill>
                  <a:latin typeface="Arial"/>
                  <a:ea typeface="Arial"/>
                  <a:cs typeface="Arial"/>
                  <a:sym typeface="Arial"/>
                </a:rPr>
                <a:t>LÝ LUẬN VỀ TC</a:t>
              </a:r>
              <a:endParaRPr/>
            </a:p>
          </p:txBody>
        </p:sp>
        <p:sp>
          <p:nvSpPr>
            <p:cNvPr id="180" name="Google Shape;180;p6"/>
            <p:cNvSpPr txBox="1"/>
            <p:nvPr/>
          </p:nvSpPr>
          <p:spPr>
            <a:xfrm>
              <a:off x="624" y="2106"/>
              <a:ext cx="1344" cy="23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a:t>
              </a:r>
              <a:endParaRPr/>
            </a:p>
          </p:txBody>
        </p:sp>
      </p:grpSp>
      <p:sp>
        <p:nvSpPr>
          <p:cNvPr id="181" name="Google Shape;181;p6"/>
          <p:cNvSpPr txBox="1"/>
          <p:nvPr/>
        </p:nvSpPr>
        <p:spPr>
          <a:xfrm>
            <a:off x="3617912" y="3017837"/>
            <a:ext cx="1901825" cy="20320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Cách phân loại và phương pháp hướng dẫn các loại trò chơi cho trẻ ở trường mầm non </a:t>
            </a:r>
            <a:endParaRPr/>
          </a:p>
        </p:txBody>
      </p:sp>
      <p:sp>
        <p:nvSpPr>
          <p:cNvPr id="182" name="Google Shape;182;p6"/>
          <p:cNvSpPr txBox="1"/>
          <p:nvPr/>
        </p:nvSpPr>
        <p:spPr>
          <a:xfrm>
            <a:off x="6019800" y="2352675"/>
            <a:ext cx="2081212" cy="270827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700"/>
              <a:buFont typeface="Arial"/>
              <a:buNone/>
            </a:pPr>
            <a:r>
              <a:rPr b="1" i="0" lang="en-US" sz="1700" u="none">
                <a:solidFill>
                  <a:schemeClr val="dk1"/>
                </a:solidFill>
                <a:latin typeface="Arial"/>
                <a:ea typeface="Arial"/>
                <a:cs typeface="Arial"/>
                <a:sym typeface="Arial"/>
              </a:rPr>
              <a:t>Hình thành kỹ năng lập kế hoạch tổ chức hoạt động vui chơi cho trẻ theo chế độ sinh hoạt ở trường mầm non và biết cách đánh giá hoạt động vui chơi của trẻ</a:t>
            </a:r>
            <a:endParaRPr/>
          </a:p>
        </p:txBody>
      </p:sp>
      <p:sp>
        <p:nvSpPr>
          <p:cNvPr id="183" name="Google Shape;183;p6"/>
          <p:cNvSpPr txBox="1"/>
          <p:nvPr/>
        </p:nvSpPr>
        <p:spPr>
          <a:xfrm>
            <a:off x="1047750" y="3506787"/>
            <a:ext cx="2016125" cy="203041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Cung cấp những tri thức cơ bản về trò chơi và hoạt động vui chơi của trẻ ở trường mầm non</a:t>
            </a:r>
            <a:endParaRPr/>
          </a:p>
        </p:txBody>
      </p:sp>
      <p:sp>
        <p:nvSpPr>
          <p:cNvPr id="184" name="Google Shape;184;p6"/>
          <p:cNvSpPr txBox="1"/>
          <p:nvPr/>
        </p:nvSpPr>
        <p:spPr>
          <a:xfrm>
            <a:off x="6280150" y="6611937"/>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7"/>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100"/>
              <a:buFont typeface="Arial"/>
              <a:buNone/>
            </a:pPr>
            <a:r>
              <a:rPr b="0" i="0" lang="en-US" sz="3100" u="none">
                <a:solidFill>
                  <a:schemeClr val="lt1"/>
                </a:solidFill>
                <a:latin typeface="Arial"/>
                <a:ea typeface="Arial"/>
                <a:cs typeface="Arial"/>
                <a:sym typeface="Arial"/>
              </a:rPr>
              <a:t>CHUẨN ĐẦU RA</a:t>
            </a:r>
            <a:endParaRPr/>
          </a:p>
        </p:txBody>
      </p:sp>
      <p:sp>
        <p:nvSpPr>
          <p:cNvPr id="190" name="Google Shape;190;p7"/>
          <p:cNvSpPr/>
          <p:nvPr/>
        </p:nvSpPr>
        <p:spPr>
          <a:xfrm rot="-3660000">
            <a:off x="4615656" y="2675731"/>
            <a:ext cx="792162" cy="288925"/>
          </a:xfrm>
          <a:prstGeom prst="rightArrow">
            <a:avLst>
              <a:gd fmla="val 12853" name="adj1"/>
              <a:gd fmla="val 7002" name="adj2"/>
            </a:avLst>
          </a:prstGeom>
          <a:gradFill>
            <a:gsLst>
              <a:gs pos="0">
                <a:srgbClr val="607AC2">
                  <a:alpha val="0"/>
                </a:srgbClr>
              </a:gs>
              <a:gs pos="100000">
                <a:schemeClr val="accent1"/>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7"/>
          <p:cNvSpPr/>
          <p:nvPr/>
        </p:nvSpPr>
        <p:spPr>
          <a:xfrm rot="3420000">
            <a:off x="4615656" y="4839493"/>
            <a:ext cx="792162" cy="288925"/>
          </a:xfrm>
          <a:prstGeom prst="rightArrow">
            <a:avLst>
              <a:gd fmla="val 12853" name="adj1"/>
              <a:gd fmla="val 7002" name="adj2"/>
            </a:avLst>
          </a:prstGeom>
          <a:gradFill>
            <a:gsLst>
              <a:gs pos="0">
                <a:srgbClr val="607AC2">
                  <a:alpha val="0"/>
                </a:srgbClr>
              </a:gs>
              <a:gs pos="100000">
                <a:schemeClr val="accent1"/>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2" name="Google Shape;192;p7"/>
          <p:cNvSpPr/>
          <p:nvPr/>
        </p:nvSpPr>
        <p:spPr>
          <a:xfrm rot="-7260000">
            <a:off x="3396456" y="2751931"/>
            <a:ext cx="792162" cy="288925"/>
          </a:xfrm>
          <a:prstGeom prst="rightArrow">
            <a:avLst>
              <a:gd fmla="val 12853" name="adj1"/>
              <a:gd fmla="val 7002" name="adj2"/>
            </a:avLst>
          </a:prstGeom>
          <a:gradFill>
            <a:gsLst>
              <a:gs pos="0">
                <a:srgbClr val="607AC2">
                  <a:alpha val="0"/>
                </a:srgbClr>
              </a:gs>
              <a:gs pos="100000">
                <a:schemeClr val="accent1"/>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3" name="Google Shape;193;p7"/>
          <p:cNvSpPr/>
          <p:nvPr/>
        </p:nvSpPr>
        <p:spPr>
          <a:xfrm rot="7500000">
            <a:off x="3358356" y="4806156"/>
            <a:ext cx="792162" cy="288925"/>
          </a:xfrm>
          <a:prstGeom prst="rightArrow">
            <a:avLst>
              <a:gd fmla="val 12853" name="adj1"/>
              <a:gd fmla="val 7002" name="adj2"/>
            </a:avLst>
          </a:prstGeom>
          <a:gradFill>
            <a:gsLst>
              <a:gs pos="0">
                <a:srgbClr val="607AC2">
                  <a:alpha val="0"/>
                </a:srgbClr>
              </a:gs>
              <a:gs pos="100000">
                <a:schemeClr val="accent1"/>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4" name="Google Shape;194;p7"/>
          <p:cNvSpPr/>
          <p:nvPr/>
        </p:nvSpPr>
        <p:spPr>
          <a:xfrm>
            <a:off x="5194300" y="3803650"/>
            <a:ext cx="792162" cy="288925"/>
          </a:xfrm>
          <a:prstGeom prst="rightArrow">
            <a:avLst>
              <a:gd fmla="val 12853" name="adj1"/>
              <a:gd fmla="val 7002" name="adj2"/>
            </a:avLst>
          </a:prstGeom>
          <a:gradFill>
            <a:gsLst>
              <a:gs pos="0">
                <a:srgbClr val="607AC2">
                  <a:alpha val="0"/>
                </a:srgbClr>
              </a:gs>
              <a:gs pos="100000">
                <a:schemeClr val="accent1"/>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7"/>
          <p:cNvSpPr/>
          <p:nvPr/>
        </p:nvSpPr>
        <p:spPr>
          <a:xfrm rot="10800000">
            <a:off x="2784475" y="3797300"/>
            <a:ext cx="863600" cy="288925"/>
          </a:xfrm>
          <a:prstGeom prst="rightArrow">
            <a:avLst>
              <a:gd fmla="val 12853" name="adj1"/>
              <a:gd fmla="val 7002" name="adj2"/>
            </a:avLst>
          </a:prstGeom>
          <a:gradFill>
            <a:gsLst>
              <a:gs pos="0">
                <a:srgbClr val="607AC2">
                  <a:alpha val="0"/>
                </a:srgbClr>
              </a:gs>
              <a:gs pos="100000">
                <a:schemeClr val="accent1"/>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7"/>
          <p:cNvSpPr/>
          <p:nvPr/>
        </p:nvSpPr>
        <p:spPr>
          <a:xfrm>
            <a:off x="2505075" y="2046287"/>
            <a:ext cx="3743325" cy="3744912"/>
          </a:xfrm>
          <a:prstGeom prst="ellipse">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97" name="Google Shape;197;p7"/>
          <p:cNvGrpSpPr/>
          <p:nvPr/>
        </p:nvGrpSpPr>
        <p:grpSpPr>
          <a:xfrm>
            <a:off x="3267075" y="2093912"/>
            <a:ext cx="360362" cy="360362"/>
            <a:chOff x="1973" y="1706"/>
            <a:chExt cx="227" cy="227"/>
          </a:xfrm>
        </p:grpSpPr>
        <p:sp>
          <p:nvSpPr>
            <p:cNvPr id="198" name="Google Shape;198;p7"/>
            <p:cNvSpPr/>
            <p:nvPr/>
          </p:nvSpPr>
          <p:spPr>
            <a:xfrm>
              <a:off x="1973" y="1706"/>
              <a:ext cx="227" cy="227"/>
            </a:xfrm>
            <a:prstGeom prst="ellipse">
              <a:avLst/>
            </a:prstGeom>
            <a:gradFill>
              <a:gsLst>
                <a:gs pos="0">
                  <a:srgbClr val="D9E4F8"/>
                </a:gs>
                <a:gs pos="100000">
                  <a:schemeClr val="accent2"/>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9" name="Google Shape;199;p7"/>
            <p:cNvSpPr/>
            <p:nvPr/>
          </p:nvSpPr>
          <p:spPr>
            <a:xfrm>
              <a:off x="1983" y="1725"/>
              <a:ext cx="141" cy="142"/>
            </a:xfrm>
            <a:prstGeom prst="ellipse">
              <a:avLst/>
            </a:prstGeom>
            <a:gradFill>
              <a:gsLst>
                <a:gs pos="0">
                  <a:srgbClr val="D9E4F8"/>
                </a:gs>
                <a:gs pos="100000">
                  <a:srgbClr val="8FAFE9">
                    <a:alpha val="0"/>
                  </a:srgbClr>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00" name="Google Shape;200;p7"/>
          <p:cNvGrpSpPr/>
          <p:nvPr/>
        </p:nvGrpSpPr>
        <p:grpSpPr>
          <a:xfrm>
            <a:off x="2322512" y="3749675"/>
            <a:ext cx="360362" cy="360362"/>
            <a:chOff x="1565" y="2659"/>
            <a:chExt cx="227" cy="227"/>
          </a:xfrm>
        </p:grpSpPr>
        <p:sp>
          <p:nvSpPr>
            <p:cNvPr id="201" name="Google Shape;201;p7"/>
            <p:cNvSpPr/>
            <p:nvPr/>
          </p:nvSpPr>
          <p:spPr>
            <a:xfrm>
              <a:off x="1565" y="2659"/>
              <a:ext cx="227" cy="227"/>
            </a:xfrm>
            <a:prstGeom prst="ellipse">
              <a:avLst/>
            </a:prstGeom>
            <a:gradFill>
              <a:gsLst>
                <a:gs pos="0">
                  <a:srgbClr val="D9E4F8"/>
                </a:gs>
                <a:gs pos="100000">
                  <a:schemeClr val="accent2"/>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02" name="Google Shape;202;p7"/>
            <p:cNvSpPr/>
            <p:nvPr/>
          </p:nvSpPr>
          <p:spPr>
            <a:xfrm>
              <a:off x="1575" y="2678"/>
              <a:ext cx="141" cy="142"/>
            </a:xfrm>
            <a:prstGeom prst="ellipse">
              <a:avLst/>
            </a:prstGeom>
            <a:gradFill>
              <a:gsLst>
                <a:gs pos="0">
                  <a:srgbClr val="D9E4F8"/>
                </a:gs>
                <a:gs pos="100000">
                  <a:srgbClr val="8FAFE9">
                    <a:alpha val="0"/>
                  </a:srgbClr>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03" name="Google Shape;203;p7"/>
          <p:cNvGrpSpPr/>
          <p:nvPr/>
        </p:nvGrpSpPr>
        <p:grpSpPr>
          <a:xfrm>
            <a:off x="3186112" y="5292725"/>
            <a:ext cx="360362" cy="360362"/>
            <a:chOff x="2109" y="3612"/>
            <a:chExt cx="227" cy="227"/>
          </a:xfrm>
        </p:grpSpPr>
        <p:sp>
          <p:nvSpPr>
            <p:cNvPr id="204" name="Google Shape;204;p7"/>
            <p:cNvSpPr/>
            <p:nvPr/>
          </p:nvSpPr>
          <p:spPr>
            <a:xfrm>
              <a:off x="2109" y="3612"/>
              <a:ext cx="227" cy="227"/>
            </a:xfrm>
            <a:prstGeom prst="ellipse">
              <a:avLst/>
            </a:prstGeom>
            <a:gradFill>
              <a:gsLst>
                <a:gs pos="0">
                  <a:srgbClr val="D9E4F8"/>
                </a:gs>
                <a:gs pos="100000">
                  <a:schemeClr val="accent2"/>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05" name="Google Shape;205;p7"/>
            <p:cNvSpPr/>
            <p:nvPr/>
          </p:nvSpPr>
          <p:spPr>
            <a:xfrm>
              <a:off x="2119" y="3631"/>
              <a:ext cx="141" cy="142"/>
            </a:xfrm>
            <a:prstGeom prst="ellipse">
              <a:avLst/>
            </a:prstGeom>
            <a:gradFill>
              <a:gsLst>
                <a:gs pos="0">
                  <a:srgbClr val="D9E4F8"/>
                </a:gs>
                <a:gs pos="100000">
                  <a:srgbClr val="8FAFE9">
                    <a:alpha val="0"/>
                  </a:srgbClr>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06" name="Google Shape;206;p7"/>
          <p:cNvGrpSpPr/>
          <p:nvPr/>
        </p:nvGrpSpPr>
        <p:grpSpPr>
          <a:xfrm>
            <a:off x="5116512" y="2073275"/>
            <a:ext cx="360362" cy="360362"/>
            <a:chOff x="3470" y="1706"/>
            <a:chExt cx="227" cy="227"/>
          </a:xfrm>
        </p:grpSpPr>
        <p:sp>
          <p:nvSpPr>
            <p:cNvPr id="207" name="Google Shape;207;p7"/>
            <p:cNvSpPr/>
            <p:nvPr/>
          </p:nvSpPr>
          <p:spPr>
            <a:xfrm>
              <a:off x="3470" y="1706"/>
              <a:ext cx="227" cy="227"/>
            </a:xfrm>
            <a:prstGeom prst="ellipse">
              <a:avLst/>
            </a:prstGeom>
            <a:gradFill>
              <a:gsLst>
                <a:gs pos="0">
                  <a:srgbClr val="D9E4F8"/>
                </a:gs>
                <a:gs pos="100000">
                  <a:schemeClr val="accent2"/>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08" name="Google Shape;208;p7"/>
            <p:cNvSpPr/>
            <p:nvPr/>
          </p:nvSpPr>
          <p:spPr>
            <a:xfrm>
              <a:off x="3480" y="1725"/>
              <a:ext cx="141" cy="142"/>
            </a:xfrm>
            <a:prstGeom prst="ellipse">
              <a:avLst/>
            </a:prstGeom>
            <a:gradFill>
              <a:gsLst>
                <a:gs pos="0">
                  <a:srgbClr val="D9E4F8"/>
                </a:gs>
                <a:gs pos="100000">
                  <a:srgbClr val="8FAFE9">
                    <a:alpha val="0"/>
                  </a:srgbClr>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09" name="Google Shape;209;p7"/>
          <p:cNvGrpSpPr/>
          <p:nvPr/>
        </p:nvGrpSpPr>
        <p:grpSpPr>
          <a:xfrm>
            <a:off x="6065837" y="3749675"/>
            <a:ext cx="360362" cy="360362"/>
            <a:chOff x="3923" y="2659"/>
            <a:chExt cx="227" cy="227"/>
          </a:xfrm>
        </p:grpSpPr>
        <p:sp>
          <p:nvSpPr>
            <p:cNvPr id="210" name="Google Shape;210;p7"/>
            <p:cNvSpPr/>
            <p:nvPr/>
          </p:nvSpPr>
          <p:spPr>
            <a:xfrm>
              <a:off x="3923" y="2659"/>
              <a:ext cx="227" cy="227"/>
            </a:xfrm>
            <a:prstGeom prst="ellipse">
              <a:avLst/>
            </a:prstGeom>
            <a:gradFill>
              <a:gsLst>
                <a:gs pos="0">
                  <a:srgbClr val="D9E4F8"/>
                </a:gs>
                <a:gs pos="100000">
                  <a:schemeClr val="accent2"/>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11" name="Google Shape;211;p7"/>
            <p:cNvSpPr/>
            <p:nvPr/>
          </p:nvSpPr>
          <p:spPr>
            <a:xfrm>
              <a:off x="3933" y="2678"/>
              <a:ext cx="141" cy="142"/>
            </a:xfrm>
            <a:prstGeom prst="ellipse">
              <a:avLst/>
            </a:prstGeom>
            <a:gradFill>
              <a:gsLst>
                <a:gs pos="0">
                  <a:srgbClr val="D9E4F8"/>
                </a:gs>
                <a:gs pos="100000">
                  <a:srgbClr val="8FAFE9">
                    <a:alpha val="0"/>
                  </a:srgbClr>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12" name="Google Shape;212;p7"/>
          <p:cNvGrpSpPr/>
          <p:nvPr/>
        </p:nvGrpSpPr>
        <p:grpSpPr>
          <a:xfrm>
            <a:off x="5172075" y="5349875"/>
            <a:ext cx="360362" cy="360362"/>
            <a:chOff x="3515" y="3521"/>
            <a:chExt cx="227" cy="227"/>
          </a:xfrm>
        </p:grpSpPr>
        <p:sp>
          <p:nvSpPr>
            <p:cNvPr id="213" name="Google Shape;213;p7"/>
            <p:cNvSpPr/>
            <p:nvPr/>
          </p:nvSpPr>
          <p:spPr>
            <a:xfrm>
              <a:off x="3515" y="3521"/>
              <a:ext cx="227" cy="227"/>
            </a:xfrm>
            <a:prstGeom prst="ellipse">
              <a:avLst/>
            </a:prstGeom>
            <a:gradFill>
              <a:gsLst>
                <a:gs pos="0">
                  <a:srgbClr val="D9E4F8"/>
                </a:gs>
                <a:gs pos="100000">
                  <a:schemeClr val="accent2"/>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14" name="Google Shape;214;p7"/>
            <p:cNvSpPr/>
            <p:nvPr/>
          </p:nvSpPr>
          <p:spPr>
            <a:xfrm>
              <a:off x="3525" y="3540"/>
              <a:ext cx="141" cy="142"/>
            </a:xfrm>
            <a:prstGeom prst="ellipse">
              <a:avLst/>
            </a:prstGeom>
            <a:gradFill>
              <a:gsLst>
                <a:gs pos="0">
                  <a:srgbClr val="D9E4F8"/>
                </a:gs>
                <a:gs pos="100000">
                  <a:srgbClr val="8FAFE9">
                    <a:alpha val="0"/>
                  </a:srgbClr>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15" name="Google Shape;215;p7"/>
          <p:cNvSpPr/>
          <p:nvPr/>
        </p:nvSpPr>
        <p:spPr>
          <a:xfrm>
            <a:off x="3462337" y="2987675"/>
            <a:ext cx="1944687" cy="1944687"/>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16" name="Google Shape;216;p7"/>
          <p:cNvSpPr/>
          <p:nvPr/>
        </p:nvSpPr>
        <p:spPr>
          <a:xfrm>
            <a:off x="3455987" y="2971800"/>
            <a:ext cx="1944687" cy="1944687"/>
          </a:xfrm>
          <a:prstGeom prst="ellipse">
            <a:avLst/>
          </a:prstGeom>
          <a:gradFill>
            <a:gsLst>
              <a:gs pos="0">
                <a:srgbClr val="57ABA3">
                  <a:alpha val="31764"/>
                </a:srgbClr>
              </a:gs>
              <a:gs pos="100000">
                <a:srgbClr val="284F4B"/>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17" name="Google Shape;217;p7"/>
          <p:cNvSpPr/>
          <p:nvPr/>
        </p:nvSpPr>
        <p:spPr>
          <a:xfrm>
            <a:off x="3589337" y="3114675"/>
            <a:ext cx="1690687" cy="1690687"/>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18" name="Google Shape;218;p7"/>
          <p:cNvSpPr/>
          <p:nvPr/>
        </p:nvSpPr>
        <p:spPr>
          <a:xfrm>
            <a:off x="3571875" y="3087687"/>
            <a:ext cx="1690687" cy="1690687"/>
          </a:xfrm>
          <a:prstGeom prst="ellipse">
            <a:avLst/>
          </a:prstGeom>
          <a:gradFill>
            <a:gsLst>
              <a:gs pos="0">
                <a:srgbClr val="376D68"/>
              </a:gs>
              <a:gs pos="100000">
                <a:srgbClr val="57ABA3">
                  <a:alpha val="0"/>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19" name="Google Shape;219;p7"/>
          <p:cNvSpPr/>
          <p:nvPr/>
        </p:nvSpPr>
        <p:spPr>
          <a:xfrm>
            <a:off x="3673475" y="3198812"/>
            <a:ext cx="1522412" cy="1522412"/>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20" name="Google Shape;220;p7"/>
          <p:cNvSpPr/>
          <p:nvPr/>
        </p:nvSpPr>
        <p:spPr>
          <a:xfrm>
            <a:off x="3695700" y="3217862"/>
            <a:ext cx="1471612" cy="1473200"/>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7"/>
          <p:cNvSpPr txBox="1"/>
          <p:nvPr/>
        </p:nvSpPr>
        <p:spPr>
          <a:xfrm rot="5400000">
            <a:off x="3910651" y="3434157"/>
            <a:ext cx="1041710" cy="104058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22" name="Google Shape;222;p7"/>
          <p:cNvSpPr/>
          <p:nvPr/>
        </p:nvSpPr>
        <p:spPr>
          <a:xfrm>
            <a:off x="3713162" y="3227387"/>
            <a:ext cx="1438275" cy="1435100"/>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7"/>
          <p:cNvSpPr txBox="1"/>
          <p:nvPr/>
        </p:nvSpPr>
        <p:spPr>
          <a:xfrm rot="5400000">
            <a:off x="3924903" y="3436418"/>
            <a:ext cx="1014769" cy="101701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24" name="Google Shape;224;p7"/>
          <p:cNvSpPr/>
          <p:nvPr/>
        </p:nvSpPr>
        <p:spPr>
          <a:xfrm>
            <a:off x="3729037" y="3241675"/>
            <a:ext cx="1366837" cy="134143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7"/>
          <p:cNvSpPr txBox="1"/>
          <p:nvPr/>
        </p:nvSpPr>
        <p:spPr>
          <a:xfrm rot="5400000">
            <a:off x="3938174" y="3429144"/>
            <a:ext cx="948539" cy="9665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26" name="Google Shape;226;p7"/>
          <p:cNvSpPr/>
          <p:nvPr/>
        </p:nvSpPr>
        <p:spPr>
          <a:xfrm>
            <a:off x="3810000" y="3278187"/>
            <a:ext cx="1214437" cy="1090612"/>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7"/>
          <p:cNvSpPr txBox="1"/>
          <p:nvPr/>
        </p:nvSpPr>
        <p:spPr>
          <a:xfrm rot="5400000">
            <a:off x="4031629" y="3394113"/>
            <a:ext cx="771179" cy="85873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28" name="Google Shape;228;p7"/>
          <p:cNvSpPr txBox="1"/>
          <p:nvPr/>
        </p:nvSpPr>
        <p:spPr>
          <a:xfrm>
            <a:off x="3595687" y="3687762"/>
            <a:ext cx="1666875" cy="4159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100"/>
              <a:buFont typeface="Arial"/>
              <a:buNone/>
            </a:pPr>
            <a:r>
              <a:rPr b="1" i="0" lang="en-US" sz="2100" u="none">
                <a:solidFill>
                  <a:srgbClr val="000000"/>
                </a:solidFill>
                <a:latin typeface="Arial"/>
                <a:ea typeface="Arial"/>
                <a:cs typeface="Arial"/>
                <a:sym typeface="Arial"/>
              </a:rPr>
              <a:t>KIẾN THỨC</a:t>
            </a:r>
            <a:endParaRPr/>
          </a:p>
        </p:txBody>
      </p:sp>
      <p:sp>
        <p:nvSpPr>
          <p:cNvPr id="229" name="Google Shape;229;p7"/>
          <p:cNvSpPr txBox="1"/>
          <p:nvPr/>
        </p:nvSpPr>
        <p:spPr>
          <a:xfrm>
            <a:off x="5208587" y="2049462"/>
            <a:ext cx="3522662" cy="5540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2. Hiểu khái niệm, ý nghĩa, đặc điểm,</a:t>
            </a:r>
            <a:endParaRPr/>
          </a:p>
          <a:p>
            <a:pPr indent="0" lvl="0" marL="0" marR="0" rtl="0" algn="l">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đánh giá và vai trò của GVMN </a:t>
            </a:r>
            <a:endParaRPr/>
          </a:p>
        </p:txBody>
      </p:sp>
      <p:sp>
        <p:nvSpPr>
          <p:cNvPr id="230" name="Google Shape;230;p7"/>
          <p:cNvSpPr txBox="1"/>
          <p:nvPr/>
        </p:nvSpPr>
        <p:spPr>
          <a:xfrm>
            <a:off x="495300" y="1539875"/>
            <a:ext cx="3852862" cy="5540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1. Hiểu nguồn gốc và bản chất, </a:t>
            </a:r>
            <a:endParaRPr/>
          </a:p>
          <a:p>
            <a:pPr indent="0" lvl="0" marL="0" marR="0" rtl="0" algn="ct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cách phân loại trò chơi dành cho trẻ MN</a:t>
            </a:r>
            <a:endParaRPr/>
          </a:p>
        </p:txBody>
      </p:sp>
      <p:sp>
        <p:nvSpPr>
          <p:cNvPr id="231" name="Google Shape;231;p7"/>
          <p:cNvSpPr txBox="1"/>
          <p:nvPr/>
        </p:nvSpPr>
        <p:spPr>
          <a:xfrm>
            <a:off x="301625" y="4084637"/>
            <a:ext cx="2941637" cy="5857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Arial"/>
              <a:buNone/>
            </a:pPr>
            <a:r>
              <a:rPr b="1" i="0" lang="en-US" sz="1600" u="none">
                <a:solidFill>
                  <a:schemeClr val="dk1"/>
                </a:solidFill>
                <a:latin typeface="Arial"/>
                <a:ea typeface="Arial"/>
                <a:cs typeface="Arial"/>
                <a:sym typeface="Arial"/>
              </a:rPr>
              <a:t>4. Xác định được quy trình </a:t>
            </a:r>
            <a:endParaRPr/>
          </a:p>
          <a:p>
            <a:pPr indent="0" lvl="0" marL="0" marR="0" rtl="0" algn="l">
              <a:lnSpc>
                <a:spcPct val="100000"/>
              </a:lnSpc>
              <a:spcBef>
                <a:spcPts val="0"/>
              </a:spcBef>
              <a:spcAft>
                <a:spcPts val="0"/>
              </a:spcAft>
              <a:buClr>
                <a:schemeClr val="dk1"/>
              </a:buClr>
              <a:buSzPts val="1600"/>
              <a:buFont typeface="Arial"/>
              <a:buNone/>
            </a:pPr>
            <a:r>
              <a:rPr b="1" i="0" lang="en-US" sz="1600" u="none">
                <a:solidFill>
                  <a:schemeClr val="dk1"/>
                </a:solidFill>
                <a:latin typeface="Arial"/>
                <a:ea typeface="Arial"/>
                <a:cs typeface="Arial"/>
                <a:sym typeface="Arial"/>
              </a:rPr>
              <a:t>Lập kế hoạch tổ chức HĐVC</a:t>
            </a:r>
            <a:endParaRPr/>
          </a:p>
        </p:txBody>
      </p:sp>
      <p:sp>
        <p:nvSpPr>
          <p:cNvPr id="232" name="Google Shape;232;p7"/>
          <p:cNvSpPr txBox="1"/>
          <p:nvPr/>
        </p:nvSpPr>
        <p:spPr>
          <a:xfrm>
            <a:off x="6019800" y="3779837"/>
            <a:ext cx="3198812" cy="5540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3. Xác định được kiến thức về </a:t>
            </a:r>
            <a:endParaRPr/>
          </a:p>
          <a:p>
            <a:pPr indent="0" lvl="0" marL="0" marR="0" rtl="0" algn="ct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phương pháp hướng dẫn các TC</a:t>
            </a:r>
            <a:endParaRPr/>
          </a:p>
        </p:txBody>
      </p:sp>
      <p:sp>
        <p:nvSpPr>
          <p:cNvPr id="233" name="Google Shape;233;p7"/>
          <p:cNvSpPr txBox="1"/>
          <p:nvPr/>
        </p:nvSpPr>
        <p:spPr>
          <a:xfrm>
            <a:off x="6280150" y="6611937"/>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34" name="Google Shape;234;p7"/>
          <p:cNvSpPr txBox="1"/>
          <p:nvPr/>
        </p:nvSpPr>
        <p:spPr>
          <a:xfrm>
            <a:off x="2349500" y="3763962"/>
            <a:ext cx="2873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4</a:t>
            </a:r>
            <a:endParaRPr/>
          </a:p>
        </p:txBody>
      </p:sp>
      <p:sp>
        <p:nvSpPr>
          <p:cNvPr id="235" name="Google Shape;235;p7"/>
          <p:cNvSpPr txBox="1"/>
          <p:nvPr/>
        </p:nvSpPr>
        <p:spPr>
          <a:xfrm>
            <a:off x="3313112" y="2081212"/>
            <a:ext cx="287337"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8"/>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41" name="Google Shape;241;p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2400"/>
              <a:buFont typeface="Noto Sans Symbols"/>
              <a:buChar char="✔"/>
            </a:pPr>
            <a:r>
              <a:rPr b="1" i="0" lang="en-US" sz="2400" u="none">
                <a:solidFill>
                  <a:schemeClr val="lt1"/>
                </a:solidFill>
                <a:latin typeface="Arial"/>
                <a:ea typeface="Arial"/>
                <a:cs typeface="Arial"/>
                <a:sym typeface="Arial"/>
              </a:rPr>
              <a:t>TÀI LIỆU THAM KHẢO</a:t>
            </a:r>
            <a:endParaRPr/>
          </a:p>
        </p:txBody>
      </p:sp>
      <p:sp>
        <p:nvSpPr>
          <p:cNvPr id="242" name="Google Shape;242;p8"/>
          <p:cNvSpPr txBox="1"/>
          <p:nvPr/>
        </p:nvSpPr>
        <p:spPr>
          <a:xfrm>
            <a:off x="179387" y="1025525"/>
            <a:ext cx="8569325" cy="59086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Tài liệu bắt buộc </a:t>
            </a:r>
            <a:endParaRPr b="0" i="0" sz="16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b="0" i="0" sz="16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Tài liệu tham khảo </a:t>
            </a:r>
            <a:endParaRPr b="0" i="0" sz="16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[2] Lê Thu Hương (chủ biên) (2011). </a:t>
            </a:r>
            <a:r>
              <a:rPr b="0" i="1" lang="en-US" sz="1800" u="none">
                <a:solidFill>
                  <a:schemeClr val="dk1"/>
                </a:solidFill>
                <a:latin typeface="Arial"/>
                <a:ea typeface="Arial"/>
                <a:cs typeface="Arial"/>
                <a:sym typeface="Arial"/>
              </a:rPr>
              <a:t>Hướng dẫn tổ chức các hoạt động giáo dục trong trường mầm non</a:t>
            </a:r>
            <a:r>
              <a:rPr b="0" i="0" lang="en-US" sz="1800" u="none">
                <a:solidFill>
                  <a:schemeClr val="dk1"/>
                </a:solidFill>
                <a:latin typeface="Arial"/>
                <a:ea typeface="Arial"/>
                <a:cs typeface="Arial"/>
                <a:sym typeface="Arial"/>
              </a:rPr>
              <a:t>. NXB Giáo dục.</a:t>
            </a:r>
            <a:endParaRPr b="0" i="0" sz="16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[3] Lê Thu Hương (Chủ biên) (2011). </a:t>
            </a:r>
            <a:r>
              <a:rPr b="0" i="1" lang="en-US" sz="1800" u="none">
                <a:solidFill>
                  <a:schemeClr val="dk1"/>
                </a:solidFill>
                <a:latin typeface="Arial"/>
                <a:ea typeface="Arial"/>
                <a:cs typeface="Arial"/>
                <a:sym typeface="Arial"/>
              </a:rPr>
              <a:t>Tuyển tập trò chơi, bài hát, thơ, truyện, câu đố theo chủ đề của trẻ mẫu giáo bé, nhỡ, lớn.</a:t>
            </a:r>
            <a:r>
              <a:rPr b="0" i="0" lang="en-US" sz="1800" u="none">
                <a:solidFill>
                  <a:schemeClr val="dk1"/>
                </a:solidFill>
                <a:latin typeface="Arial"/>
                <a:ea typeface="Arial"/>
                <a:cs typeface="Arial"/>
                <a:sym typeface="Arial"/>
              </a:rPr>
              <a:t> NXB Giáo dục </a:t>
            </a:r>
            <a:endParaRPr b="0" i="0" sz="16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[4] Bùi Thị Việt (chủ biên) (2011). </a:t>
            </a:r>
            <a:r>
              <a:rPr b="0" i="1" lang="en-US" sz="1800" u="none">
                <a:solidFill>
                  <a:schemeClr val="dk1"/>
                </a:solidFill>
                <a:latin typeface="Arial"/>
                <a:ea typeface="Arial"/>
                <a:cs typeface="Arial"/>
                <a:sym typeface="Arial"/>
              </a:rPr>
              <a:t>Tổ chức vui chơi giải trí, ngày hội thể dục thể thao trong trường mầm non</a:t>
            </a:r>
            <a:r>
              <a:rPr b="0" i="0" lang="en-US" sz="1800" u="none">
                <a:solidFill>
                  <a:schemeClr val="dk1"/>
                </a:solidFill>
                <a:latin typeface="Arial"/>
                <a:ea typeface="Arial"/>
                <a:cs typeface="Arial"/>
                <a:sym typeface="Arial"/>
              </a:rPr>
              <a:t>. NXB Giáo dục.</a:t>
            </a:r>
            <a:endParaRPr b="0" i="0" sz="16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[5] Bộ giáo dục – Đào tạo Việt Nam (2021). Thông tư số 01/VBHN – BGDĐT </a:t>
            </a:r>
            <a:r>
              <a:rPr b="0" i="1" lang="en-US" sz="1800" u="none">
                <a:solidFill>
                  <a:schemeClr val="dk1"/>
                </a:solidFill>
                <a:latin typeface="Arial"/>
                <a:ea typeface="Arial"/>
                <a:cs typeface="Arial"/>
                <a:sym typeface="Arial"/>
              </a:rPr>
              <a:t>Ngày 13 tháng 04 năm 2021 </a:t>
            </a:r>
            <a:r>
              <a:rPr b="0" i="0" lang="en-US" sz="1800" u="none">
                <a:solidFill>
                  <a:schemeClr val="dk1"/>
                </a:solidFill>
                <a:latin typeface="Arial"/>
                <a:ea typeface="Arial"/>
                <a:cs typeface="Arial"/>
                <a:sym typeface="Arial"/>
              </a:rPr>
              <a:t>về ban hành Chương trình giáo dục mầm non.</a:t>
            </a:r>
            <a:endParaRPr b="0" i="0" sz="16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[6]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9"/>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48" name="Google Shape;248;p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2400"/>
              <a:buFont typeface="Noto Sans Symbols"/>
              <a:buChar char="✔"/>
            </a:pPr>
            <a:r>
              <a:rPr b="1" i="0" lang="en-US" sz="2400" u="none">
                <a:solidFill>
                  <a:schemeClr val="lt1"/>
                </a:solidFill>
                <a:latin typeface="Arial"/>
                <a:ea typeface="Arial"/>
                <a:cs typeface="Arial"/>
                <a:sym typeface="Arial"/>
              </a:rPr>
              <a:t>TÀI LIỆU THAM KHẢO</a:t>
            </a:r>
            <a:endParaRPr/>
          </a:p>
        </p:txBody>
      </p:sp>
      <p:sp>
        <p:nvSpPr>
          <p:cNvPr id="249" name="Google Shape;249;p9"/>
          <p:cNvSpPr txBox="1"/>
          <p:nvPr/>
        </p:nvSpPr>
        <p:spPr>
          <a:xfrm>
            <a:off x="395287" y="1412875"/>
            <a:ext cx="8353425" cy="50784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Tài liệu tham khảo </a:t>
            </a:r>
            <a:endParaRPr b="0" i="0" sz="1600" u="none">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[7] David Cohen (2018). </a:t>
            </a:r>
            <a:r>
              <a:rPr b="0" i="1" lang="en-US" sz="1800" u="none">
                <a:solidFill>
                  <a:schemeClr val="dk1"/>
                </a:solidFill>
                <a:latin typeface="Arial"/>
                <a:ea typeface="Arial"/>
                <a:cs typeface="Arial"/>
                <a:sym typeface="Arial"/>
              </a:rPr>
              <a:t>The development of play</a:t>
            </a:r>
            <a:r>
              <a:rPr b="0" i="0" lang="en-US" sz="1800" u="none">
                <a:solidFill>
                  <a:schemeClr val="dk1"/>
                </a:solidFill>
                <a:latin typeface="Arial"/>
                <a:ea typeface="Arial"/>
                <a:cs typeface="Arial"/>
                <a:sym typeface="Arial"/>
              </a:rPr>
              <a:t> (4</a:t>
            </a:r>
            <a:r>
              <a:rPr b="0" baseline="30000" i="0" lang="en-US" sz="1800" u="none">
                <a:solidFill>
                  <a:schemeClr val="dk1"/>
                </a:solidFill>
                <a:latin typeface="Arial"/>
                <a:ea typeface="Arial"/>
                <a:cs typeface="Arial"/>
                <a:sym typeface="Arial"/>
              </a:rPr>
              <a:t>th</a:t>
            </a:r>
            <a:r>
              <a:rPr b="0" i="0" lang="en-US" sz="1800" u="none">
                <a:solidFill>
                  <a:schemeClr val="dk1"/>
                </a:solidFill>
                <a:latin typeface="Arial"/>
                <a:ea typeface="Arial"/>
                <a:cs typeface="Arial"/>
                <a:sym typeface="Arial"/>
              </a:rPr>
              <a:t> Edition). Routledge 2 Park Square, Milton Park, Abingdon, Oxon OX14 4RN and by Routledge 52 Vanderbilt Avenue, New York, NY 10017. </a:t>
            </a:r>
            <a:r>
              <a:rPr b="0" i="0" lang="en-US" sz="1800" u="sng">
                <a:solidFill>
                  <a:schemeClr val="dk1"/>
                </a:solidFill>
                <a:latin typeface="Arial"/>
                <a:ea typeface="Arial"/>
                <a:cs typeface="Arial"/>
                <a:sym typeface="Arial"/>
                <a:hlinkClick r:id="rId3">
                  <a:extLst>
                    <a:ext uri="{A12FA001-AC4F-418D-AE19-62706E023703}">
                      <ahyp:hlinkClr val="tx"/>
                    </a:ext>
                  </a:extLst>
                </a:hlinkClick>
              </a:rPr>
              <a:t>https://doi.org/10.4324/9781315121703</a:t>
            </a:r>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[8] Ingrid Pramling Samuelsson* and Maj Asplund Carlsson</a:t>
            </a:r>
            <a:r>
              <a:rPr b="0" i="1" lang="en-US" sz="1800" u="none">
                <a:solidFill>
                  <a:schemeClr val="dk1"/>
                </a:solidFill>
                <a:latin typeface="Arial"/>
                <a:ea typeface="Arial"/>
                <a:cs typeface="Arial"/>
                <a:sym typeface="Arial"/>
              </a:rPr>
              <a:t>.The Playing Learning Child: Towards a pedagogy of early childhood</a:t>
            </a:r>
            <a:r>
              <a:rPr b="0" i="0" lang="en-US" sz="1800" u="none">
                <a:solidFill>
                  <a:schemeClr val="dk1"/>
                </a:solidFill>
                <a:latin typeface="Arial"/>
                <a:ea typeface="Arial"/>
                <a:cs typeface="Arial"/>
                <a:sym typeface="Arial"/>
              </a:rPr>
              <a:t>. Scandinavian Journal of Educational ResearchVol. 52, No. 6, December 2008, pp. 623–641ISSN 0031-3831 (print)/ISSN 1470-1170 (online)/08/060623-19ß2008 Scandinavian Journal of Educational ResearchDOI: 10.1080/00313830802497265</a:t>
            </a:r>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[9] Jeffrey H. Goldstein (2013). </a:t>
            </a:r>
            <a:r>
              <a:rPr b="0" i="1" lang="en-US" sz="1800" u="none">
                <a:solidFill>
                  <a:schemeClr val="dk1"/>
                </a:solidFill>
                <a:latin typeface="Arial"/>
                <a:ea typeface="Arial"/>
                <a:cs typeface="Arial"/>
                <a:sym typeface="Arial"/>
              </a:rPr>
              <a:t>Technology and Play</a:t>
            </a:r>
            <a:r>
              <a:rPr b="0" i="0" lang="en-US" sz="1800" u="none">
                <a:solidFill>
                  <a:schemeClr val="dk1"/>
                </a:solidFill>
                <a:latin typeface="Arial"/>
                <a:ea typeface="Arial"/>
                <a:cs typeface="Arial"/>
                <a:sym typeface="Arial"/>
              </a:rPr>
              <a:t>. Scholarpedia, 8(2):30434. </a:t>
            </a:r>
            <a:r>
              <a:rPr b="0" i="0" lang="en-US" sz="1800" u="sng">
                <a:solidFill>
                  <a:schemeClr val="dk1"/>
                </a:solidFill>
                <a:latin typeface="Arial"/>
                <a:ea typeface="Arial"/>
                <a:cs typeface="Arial"/>
                <a:sym typeface="Arial"/>
                <a:hlinkClick r:id="rId4">
                  <a:extLst>
                    <a:ext uri="{A12FA001-AC4F-418D-AE19-62706E023703}">
                      <ahyp:hlinkClr val="tx"/>
                    </a:ext>
                  </a:extLst>
                </a:hlinkClick>
              </a:rPr>
              <a:t>doi:10.4249/scholarpedia.30434</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100"/>
              <a:buFont typeface="Verdana"/>
              <a:buNone/>
            </a:pPr>
            <a:r>
              <a:rPr b="0" i="0" lang="en-US" sz="3100" u="none">
                <a:solidFill>
                  <a:schemeClr val="lt1"/>
                </a:solidFill>
                <a:latin typeface="Verdana"/>
                <a:ea typeface="Verdana"/>
                <a:cs typeface="Verdana"/>
                <a:sym typeface="Verdana"/>
              </a:rPr>
              <a:t>CHUẨN ĐẦU RA</a:t>
            </a:r>
            <a:endParaRPr/>
          </a:p>
        </p:txBody>
      </p:sp>
      <p:sp>
        <p:nvSpPr>
          <p:cNvPr id="255" name="Google Shape;255;p10"/>
          <p:cNvSpPr/>
          <p:nvPr/>
        </p:nvSpPr>
        <p:spPr>
          <a:xfrm>
            <a:off x="5562600" y="3352800"/>
            <a:ext cx="2286000" cy="2667000"/>
          </a:xfrm>
          <a:prstGeom prst="roundRect">
            <a:avLst>
              <a:gd fmla="val 16667" name="adj"/>
            </a:avLst>
          </a:prstGeom>
          <a:no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6" name="Google Shape;256;p10"/>
          <p:cNvSpPr/>
          <p:nvPr/>
        </p:nvSpPr>
        <p:spPr>
          <a:xfrm>
            <a:off x="1143000" y="3352800"/>
            <a:ext cx="2286000" cy="2667000"/>
          </a:xfrm>
          <a:prstGeom prst="roundRect">
            <a:avLst>
              <a:gd fmla="val 16667" name="adj"/>
            </a:avLst>
          </a:prstGeom>
          <a:no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7" name="Google Shape;257;p10"/>
          <p:cNvSpPr txBox="1"/>
          <p:nvPr/>
        </p:nvSpPr>
        <p:spPr>
          <a:xfrm>
            <a:off x="1266825" y="3392487"/>
            <a:ext cx="2038350" cy="2584450"/>
          </a:xfrm>
          <a:prstGeom prst="rect">
            <a:avLst/>
          </a:prstGeom>
          <a:noFill/>
          <a:ln>
            <a:noFill/>
          </a:ln>
        </p:spPr>
        <p:txBody>
          <a:bodyPr anchorCtr="0" anchor="t" bIns="45700" lIns="91425" spcFirstLastPara="1" rIns="91425" wrap="square" tIns="45700">
            <a:spAutoFit/>
          </a:bodyPr>
          <a:lstStyle/>
          <a:p>
            <a:pPr indent="-114300" lvl="0" marL="0" marR="0" rtl="0" algn="just">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Vận dụng được kiến thức để lựa chọn trò chơi và xây dựng kế hoạch tổ chức hoạt động vui chơi cho trẻ ở trường mầm non theo từng độ tuổi.</a:t>
            </a:r>
            <a:endParaRPr/>
          </a:p>
        </p:txBody>
      </p:sp>
      <p:sp>
        <p:nvSpPr>
          <p:cNvPr id="258" name="Google Shape;258;p10"/>
          <p:cNvSpPr/>
          <p:nvPr/>
        </p:nvSpPr>
        <p:spPr>
          <a:xfrm>
            <a:off x="3222625" y="3255962"/>
            <a:ext cx="903287" cy="1241425"/>
          </a:xfrm>
          <a:custGeom>
            <a:rect b="b" l="l" r="r" t="t"/>
            <a:pathLst>
              <a:path extrusionOk="0" h="798" w="580">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a:gsLst>
              <a:gs pos="0">
                <a:schemeClr val="accent2"/>
              </a:gs>
              <a:gs pos="100000">
                <a:srgbClr val="B8CCF1"/>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9" name="Google Shape;259;p10"/>
          <p:cNvSpPr/>
          <p:nvPr/>
        </p:nvSpPr>
        <p:spPr>
          <a:xfrm flipH="1">
            <a:off x="4868862" y="3252787"/>
            <a:ext cx="909637" cy="1244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0" name="Google Shape;260;p10"/>
          <p:cNvSpPr/>
          <p:nvPr/>
        </p:nvSpPr>
        <p:spPr>
          <a:xfrm flipH="1">
            <a:off x="4875212" y="3255962"/>
            <a:ext cx="903287" cy="1241425"/>
          </a:xfrm>
          <a:custGeom>
            <a:rect b="b" l="l" r="r" t="t"/>
            <a:pathLst>
              <a:path extrusionOk="0" h="798" w="580">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a:gsLst>
              <a:gs pos="0">
                <a:schemeClr val="hlink"/>
              </a:gs>
              <a:gs pos="100000">
                <a:srgbClr val="CAE4E2"/>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61" name="Google Shape;261;p10"/>
          <p:cNvGrpSpPr/>
          <p:nvPr/>
        </p:nvGrpSpPr>
        <p:grpSpPr>
          <a:xfrm>
            <a:off x="2555875" y="1514475"/>
            <a:ext cx="3671887" cy="1716087"/>
            <a:chOff x="1997" y="1314"/>
            <a:chExt cx="1889" cy="1009"/>
          </a:xfrm>
        </p:grpSpPr>
        <p:grpSp>
          <p:nvGrpSpPr>
            <p:cNvPr id="262" name="Google Shape;262;p10"/>
            <p:cNvGrpSpPr/>
            <p:nvPr/>
          </p:nvGrpSpPr>
          <p:grpSpPr>
            <a:xfrm>
              <a:off x="1997" y="1404"/>
              <a:ext cx="1889" cy="919"/>
              <a:chOff x="1973" y="1027"/>
              <a:chExt cx="1926" cy="937"/>
            </a:xfrm>
          </p:grpSpPr>
          <p:sp>
            <p:nvSpPr>
              <p:cNvPr id="263" name="Google Shape;263;p10"/>
              <p:cNvSpPr/>
              <p:nvPr/>
            </p:nvSpPr>
            <p:spPr>
              <a:xfrm>
                <a:off x="1994" y="1057"/>
                <a:ext cx="1905" cy="907"/>
              </a:xfrm>
              <a:prstGeom prst="ellipse">
                <a:avLst/>
              </a:prstGeom>
              <a:gradFill>
                <a:gsLst>
                  <a:gs pos="0">
                    <a:schemeClr val="hlink"/>
                  </a:gs>
                  <a:gs pos="100000">
                    <a:srgbClr val="2A534F"/>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4" name="Google Shape;264;p10"/>
              <p:cNvSpPr/>
              <p:nvPr/>
            </p:nvSpPr>
            <p:spPr>
              <a:xfrm>
                <a:off x="1973" y="1027"/>
                <a:ext cx="1905" cy="907"/>
              </a:xfrm>
              <a:prstGeom prst="ellipse">
                <a:avLst/>
              </a:prstGeom>
              <a:gradFill>
                <a:gsLst>
                  <a:gs pos="0">
                    <a:srgbClr val="B5DAD6"/>
                  </a:gs>
                  <a:gs pos="100000">
                    <a:schemeClr val="hlink"/>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65" name="Google Shape;265;p10"/>
            <p:cNvSpPr/>
            <p:nvPr/>
          </p:nvSpPr>
          <p:spPr>
            <a:xfrm>
              <a:off x="2086" y="1314"/>
              <a:ext cx="1691" cy="845"/>
            </a:xfrm>
            <a:prstGeom prst="ellipse">
              <a:avLst/>
            </a:prstGeom>
            <a:gradFill>
              <a:gsLst>
                <a:gs pos="0">
                  <a:srgbClr val="323F65"/>
                </a:gs>
                <a:gs pos="100000">
                  <a:schemeClr val="accent1"/>
                </a:gs>
              </a:gsLst>
              <a:lin ang="27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0"/>
            <p:cNvSpPr txBox="1"/>
            <p:nvPr/>
          </p:nvSpPr>
          <p:spPr>
            <a:xfrm rot="5400000">
              <a:off x="2622" y="1125"/>
              <a:ext cx="598" cy="119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7" name="Google Shape;267;p10"/>
            <p:cNvSpPr/>
            <p:nvPr/>
          </p:nvSpPr>
          <p:spPr>
            <a:xfrm>
              <a:off x="2108" y="1319"/>
              <a:ext cx="1650" cy="824"/>
            </a:xfrm>
            <a:prstGeom prst="ellipse">
              <a:avLst/>
            </a:prstGeom>
            <a:gradFill>
              <a:gsLst>
                <a:gs pos="0">
                  <a:srgbClr val="6C89DA">
                    <a:alpha val="0"/>
                  </a:srgbClr>
                </a:gs>
                <a:gs pos="100000">
                  <a:srgbClr val="CCD6F2"/>
                </a:gs>
              </a:gsLst>
              <a:lin ang="27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0"/>
            <p:cNvSpPr txBox="1"/>
            <p:nvPr/>
          </p:nvSpPr>
          <p:spPr>
            <a:xfrm rot="5400000">
              <a:off x="2634" y="1129"/>
              <a:ext cx="583" cy="116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9" name="Google Shape;269;p10"/>
            <p:cNvSpPr/>
            <p:nvPr/>
          </p:nvSpPr>
          <p:spPr>
            <a:xfrm>
              <a:off x="2125" y="1327"/>
              <a:ext cx="1570" cy="770"/>
            </a:xfrm>
            <a:prstGeom prst="ellipse">
              <a:avLst/>
            </a:prstGeom>
            <a:gradFill>
              <a:gsLst>
                <a:gs pos="0">
                  <a:srgbClr val="566DAD"/>
                </a:gs>
                <a:gs pos="100000">
                  <a:srgbClr val="6C89DA">
                    <a:alpha val="47843"/>
                  </a:srgbClr>
                </a:gs>
              </a:gsLst>
              <a:lin ang="27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0"/>
            <p:cNvSpPr txBox="1"/>
            <p:nvPr/>
          </p:nvSpPr>
          <p:spPr>
            <a:xfrm rot="5400000">
              <a:off x="2638" y="1155"/>
              <a:ext cx="544" cy="111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1" name="Google Shape;271;p10"/>
            <p:cNvSpPr/>
            <p:nvPr/>
          </p:nvSpPr>
          <p:spPr>
            <a:xfrm>
              <a:off x="2208" y="1344"/>
              <a:ext cx="1383" cy="624"/>
            </a:xfrm>
            <a:prstGeom prst="ellipse">
              <a:avLst/>
            </a:prstGeom>
            <a:gradFill>
              <a:gsLst>
                <a:gs pos="0">
                  <a:srgbClr val="FFFFFF"/>
                </a:gs>
                <a:gs pos="100000">
                  <a:srgbClr val="6C89DA">
                    <a:alpha val="37647"/>
                  </a:srgbClr>
                </a:gs>
              </a:gsLst>
              <a:lin ang="27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10"/>
            <p:cNvSpPr txBox="1"/>
            <p:nvPr/>
          </p:nvSpPr>
          <p:spPr>
            <a:xfrm rot="5400000">
              <a:off x="2671" y="1148"/>
              <a:ext cx="441" cy="97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73" name="Google Shape;273;p10"/>
          <p:cNvSpPr txBox="1"/>
          <p:nvPr/>
        </p:nvSpPr>
        <p:spPr>
          <a:xfrm>
            <a:off x="3698875" y="1828800"/>
            <a:ext cx="1603375"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a:solidFill>
                  <a:srgbClr val="000000"/>
                </a:solidFill>
                <a:latin typeface="Arial"/>
                <a:ea typeface="Arial"/>
                <a:cs typeface="Arial"/>
                <a:sym typeface="Arial"/>
              </a:rPr>
              <a:t>KỸ NĂNG</a:t>
            </a:r>
            <a:endParaRPr/>
          </a:p>
        </p:txBody>
      </p:sp>
      <p:sp>
        <p:nvSpPr>
          <p:cNvPr id="274" name="Google Shape;274;p10"/>
          <p:cNvSpPr txBox="1"/>
          <p:nvPr/>
        </p:nvSpPr>
        <p:spPr>
          <a:xfrm>
            <a:off x="5695950" y="3460750"/>
            <a:ext cx="2038350" cy="258603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Hình thành Kỹ năng lập kế hoạch tổ chức HĐVC cho trẻ ở các thời điểm khác nhau trong chế độ sinh hoạt ở trường MN và đánh giá HĐ</a:t>
            </a:r>
            <a:endParaRPr/>
          </a:p>
        </p:txBody>
      </p:sp>
      <p:sp>
        <p:nvSpPr>
          <p:cNvPr id="275" name="Google Shape;275;p10"/>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1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600"/>
              <a:buFont typeface="Verdana"/>
              <a:buNone/>
            </a:pPr>
            <a:r>
              <a:rPr b="0" i="0" lang="en-US" sz="3600" u="none">
                <a:solidFill>
                  <a:schemeClr val="lt1"/>
                </a:solidFill>
                <a:latin typeface="Verdana"/>
                <a:ea typeface="Verdana"/>
                <a:cs typeface="Verdana"/>
                <a:sym typeface="Verdana"/>
              </a:rPr>
              <a:t>CHUẨN ĐẦU RA</a:t>
            </a:r>
            <a:endParaRPr/>
          </a:p>
        </p:txBody>
      </p:sp>
      <p:sp>
        <p:nvSpPr>
          <p:cNvPr id="281" name="Google Shape;281;p11"/>
          <p:cNvSpPr/>
          <p:nvPr/>
        </p:nvSpPr>
        <p:spPr>
          <a:xfrm>
            <a:off x="381000" y="1600200"/>
            <a:ext cx="5880100" cy="4495800"/>
          </a:xfrm>
          <a:prstGeom prst="rightArrow">
            <a:avLst>
              <a:gd fmla="val 16250" name="adj1"/>
              <a:gd fmla="val 2235" name="adj2"/>
            </a:avLst>
          </a:prstGeom>
          <a:gradFill>
            <a:gsLst>
              <a:gs pos="0">
                <a:srgbClr val="FFFFFF"/>
              </a:gs>
              <a:gs pos="100000">
                <a:schemeClr val="accent1"/>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2" name="Google Shape;282;p11"/>
          <p:cNvSpPr/>
          <p:nvPr/>
        </p:nvSpPr>
        <p:spPr>
          <a:xfrm>
            <a:off x="762000" y="2209800"/>
            <a:ext cx="4038600" cy="990600"/>
          </a:xfrm>
          <a:prstGeom prst="roundRect">
            <a:avLst>
              <a:gd fmla="val 1967" name="adj"/>
            </a:avLst>
          </a:prstGeom>
          <a:gradFill>
            <a:gsLst>
              <a:gs pos="0">
                <a:schemeClr val="accent2"/>
              </a:gs>
              <a:gs pos="100000">
                <a:srgbClr val="B1C7F0"/>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Có ý thức vận dụng lý thuyết </a:t>
            </a:r>
            <a:endParaRPr/>
          </a:p>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và giải quyết các tình huống dạy học</a:t>
            </a:r>
            <a:endParaRPr/>
          </a:p>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trong thực tế.</a:t>
            </a:r>
            <a:endParaRPr/>
          </a:p>
        </p:txBody>
      </p:sp>
      <p:sp>
        <p:nvSpPr>
          <p:cNvPr id="283" name="Google Shape;283;p11"/>
          <p:cNvSpPr/>
          <p:nvPr/>
        </p:nvSpPr>
        <p:spPr>
          <a:xfrm>
            <a:off x="762000" y="3429000"/>
            <a:ext cx="4038600" cy="990600"/>
          </a:xfrm>
          <a:prstGeom prst="roundRect">
            <a:avLst>
              <a:gd fmla="val 1967" name="adj"/>
            </a:avLst>
          </a:prstGeom>
          <a:gradFill>
            <a:gsLst>
              <a:gs pos="0">
                <a:srgbClr val="699D5F"/>
              </a:gs>
              <a:gs pos="100000">
                <a:srgbClr val="96BB8F"/>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700"/>
              <a:buFont typeface="Arial"/>
              <a:buNone/>
            </a:pPr>
            <a:r>
              <a:rPr b="1" i="0" lang="en-US" sz="1700" u="none">
                <a:solidFill>
                  <a:schemeClr val="dk1"/>
                </a:solidFill>
                <a:latin typeface="Arial"/>
                <a:ea typeface="Arial"/>
                <a:cs typeface="Arial"/>
                <a:sym typeface="Arial"/>
              </a:rPr>
              <a:t>Tích cực, chủ động để hiểu và vận </a:t>
            </a:r>
            <a:endParaRPr/>
          </a:p>
          <a:p>
            <a:pPr indent="0" lvl="0" marL="0" marR="0" rtl="0" algn="l">
              <a:lnSpc>
                <a:spcPct val="100000"/>
              </a:lnSpc>
              <a:spcBef>
                <a:spcPts val="340"/>
              </a:spcBef>
              <a:spcAft>
                <a:spcPts val="0"/>
              </a:spcAft>
              <a:buClr>
                <a:schemeClr val="dk1"/>
              </a:buClr>
              <a:buSzPts val="1700"/>
              <a:buFont typeface="Arial"/>
              <a:buNone/>
            </a:pPr>
            <a:r>
              <a:rPr b="1" i="0" lang="en-US" sz="1700" u="none">
                <a:solidFill>
                  <a:schemeClr val="dk1"/>
                </a:solidFill>
                <a:latin typeface="Arial"/>
                <a:ea typeface="Arial"/>
                <a:cs typeface="Arial"/>
                <a:sym typeface="Arial"/>
              </a:rPr>
              <a:t>dụng các nội dung kiến thức cơ bản </a:t>
            </a:r>
            <a:endParaRPr/>
          </a:p>
          <a:p>
            <a:pPr indent="0" lvl="0" marL="0" marR="0" rtl="0" algn="l">
              <a:lnSpc>
                <a:spcPct val="100000"/>
              </a:lnSpc>
              <a:spcBef>
                <a:spcPts val="340"/>
              </a:spcBef>
              <a:spcAft>
                <a:spcPts val="0"/>
              </a:spcAft>
              <a:buClr>
                <a:schemeClr val="dk1"/>
              </a:buClr>
              <a:buSzPts val="1700"/>
              <a:buFont typeface="Arial"/>
              <a:buNone/>
            </a:pPr>
            <a:r>
              <a:rPr b="1" i="0" lang="en-US" sz="1700" u="none">
                <a:solidFill>
                  <a:schemeClr val="dk1"/>
                </a:solidFill>
                <a:latin typeface="Arial"/>
                <a:ea typeface="Arial"/>
                <a:cs typeface="Arial"/>
                <a:sym typeface="Arial"/>
              </a:rPr>
              <a:t>và nâng cao phục vụ cho quá trình HT</a:t>
            </a:r>
            <a:endParaRPr/>
          </a:p>
        </p:txBody>
      </p:sp>
      <p:sp>
        <p:nvSpPr>
          <p:cNvPr id="284" name="Google Shape;284;p11"/>
          <p:cNvSpPr/>
          <p:nvPr/>
        </p:nvSpPr>
        <p:spPr>
          <a:xfrm>
            <a:off x="762000" y="4495800"/>
            <a:ext cx="4038600" cy="990600"/>
          </a:xfrm>
          <a:prstGeom prst="roundRect">
            <a:avLst>
              <a:gd fmla="val 1967" name="adj"/>
            </a:avLst>
          </a:prstGeom>
          <a:gradFill>
            <a:gsLst>
              <a:gs pos="0">
                <a:schemeClr val="hlink"/>
              </a:gs>
              <a:gs pos="100000">
                <a:srgbClr val="8AC4BF"/>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Trung thực và có trách nhiệm </a:t>
            </a:r>
            <a:endParaRPr/>
          </a:p>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trong học tập</a:t>
            </a:r>
            <a:endParaRPr/>
          </a:p>
        </p:txBody>
      </p:sp>
      <p:sp>
        <p:nvSpPr>
          <p:cNvPr id="285" name="Google Shape;285;p11"/>
          <p:cNvSpPr/>
          <p:nvPr/>
        </p:nvSpPr>
        <p:spPr>
          <a:xfrm>
            <a:off x="5880100" y="3276600"/>
            <a:ext cx="2514600" cy="1295400"/>
          </a:xfrm>
          <a:prstGeom prst="roundRect">
            <a:avLst>
              <a:gd fmla="val 1967" name="adj"/>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131618"/>
              </a:buClr>
              <a:buSzPts val="2400"/>
              <a:buFont typeface="Arial"/>
              <a:buNone/>
            </a:pPr>
            <a:r>
              <a:rPr b="1" i="0" lang="en-US" sz="2400" u="none">
                <a:solidFill>
                  <a:srgbClr val="131618"/>
                </a:solidFill>
                <a:latin typeface="Arial"/>
                <a:ea typeface="Arial"/>
                <a:cs typeface="Arial"/>
                <a:sym typeface="Arial"/>
              </a:rPr>
              <a:t>THÁI ĐỘ</a:t>
            </a:r>
            <a:endParaRPr/>
          </a:p>
        </p:txBody>
      </p:sp>
      <p:sp>
        <p:nvSpPr>
          <p:cNvPr id="286" name="Google Shape;286;p11"/>
          <p:cNvSpPr txBox="1"/>
          <p:nvPr/>
        </p:nvSpPr>
        <p:spPr>
          <a:xfrm>
            <a:off x="6280150" y="6611937"/>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1"/>
                                        </p:tgtEl>
                                        <p:attrNameLst>
                                          <p:attrName>style.visibility</p:attrName>
                                        </p:attrNameLst>
                                      </p:cBhvr>
                                      <p:to>
                                        <p:strVal val="visible"/>
                                      </p:to>
                                    </p:set>
                                    <p:animEffect filter="fade" transition="in">
                                      <p:cBhvr>
                                        <p:cTn dur="500"/>
                                        <p:tgtEl>
                                          <p:spTgt spid="2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1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PHÁT TRIỂN NĂNG LỰC</a:t>
            </a:r>
            <a:endParaRPr/>
          </a:p>
        </p:txBody>
      </p:sp>
      <p:sp>
        <p:nvSpPr>
          <p:cNvPr id="292" name="Google Shape;292;p12"/>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hlink"/>
              </a:buClr>
              <a:buSzPts val="1800"/>
              <a:buFont typeface="Noto Sans Symbols"/>
              <a:buNone/>
            </a:pPr>
            <a:r>
              <a:rPr b="0" i="1" lang="en-US" sz="1800" u="none">
                <a:solidFill>
                  <a:schemeClr val="dk1"/>
                </a:solidFill>
                <a:latin typeface="Arial"/>
                <a:ea typeface="Arial"/>
                <a:cs typeface="Arial"/>
                <a:sym typeface="Arial"/>
              </a:rPr>
              <a:t>Góp phần phát triển những năng lực chung và năng lực đặc thù:</a:t>
            </a:r>
            <a:endParaRPr/>
          </a:p>
          <a:p>
            <a:pPr indent="0" lvl="0" marL="0" marR="0" rtl="0" algn="l">
              <a:lnSpc>
                <a:spcPct val="100000"/>
              </a:lnSpc>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360"/>
              </a:spcBef>
              <a:spcAft>
                <a:spcPts val="0"/>
              </a:spcAft>
              <a:buClr>
                <a:schemeClr val="hlink"/>
              </a:buClr>
              <a:buSzPts val="1800"/>
              <a:buFont typeface="Noto Sans Symbols"/>
              <a:buNone/>
            </a:pPr>
            <a:r>
              <a:rPr b="0" i="0" lang="en-US" sz="1800" u="none">
                <a:solidFill>
                  <a:schemeClr val="dk1"/>
                </a:solidFill>
                <a:latin typeface="Arial"/>
                <a:ea typeface="Arial"/>
                <a:cs typeface="Arial"/>
                <a:sym typeface="Arial"/>
              </a:rPr>
              <a:t>*</a:t>
            </a:r>
            <a:r>
              <a:rPr b="0" i="1" lang="en-US" sz="1800" u="none">
                <a:solidFill>
                  <a:schemeClr val="dk1"/>
                </a:solidFill>
                <a:latin typeface="Arial"/>
                <a:ea typeface="Arial"/>
                <a:cs typeface="Arial"/>
                <a:sym typeface="Arial"/>
              </a:rPr>
              <a:t>Năng lực tổ chức hoạt động chơi trong việc giáo dục trẻ ở trường mầm non:</a:t>
            </a:r>
            <a:endParaRPr/>
          </a:p>
          <a:p>
            <a:pPr indent="-114300" lvl="0" marL="0" marR="0" rtl="0" algn="l">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Có khả năng khơi gợi niềm vui thích, hứng thú, tích cực tham gia hoạt động chơi đến với trẻ.</a:t>
            </a:r>
            <a:endParaRPr/>
          </a:p>
          <a:p>
            <a:pPr indent="-114300" lvl="0" marL="0" marR="0" rtl="0" algn="l">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Có khả năng lựa chọn trò chơi, đồ chơi phù hợp với mục đích tổ chức hoạt động chơi cho trẻ theo từng độ tuổi</a:t>
            </a:r>
            <a:endParaRPr/>
          </a:p>
          <a:p>
            <a:pPr indent="0" lvl="0" marL="0" marR="0" rtl="0" algn="l">
              <a:lnSpc>
                <a:spcPct val="100000"/>
              </a:lnSpc>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360"/>
              </a:spcBef>
              <a:spcAft>
                <a:spcPts val="0"/>
              </a:spcAft>
              <a:buClr>
                <a:schemeClr val="hlink"/>
              </a:buClr>
              <a:buSzPts val="1800"/>
              <a:buFont typeface="Noto Sans Symbols"/>
              <a:buNone/>
            </a:pPr>
            <a:r>
              <a:rPr b="0" i="0" lang="en-US" sz="1800" u="none">
                <a:solidFill>
                  <a:schemeClr val="dk1"/>
                </a:solidFill>
                <a:latin typeface="Arial"/>
                <a:ea typeface="Arial"/>
                <a:cs typeface="Arial"/>
                <a:sym typeface="Arial"/>
              </a:rPr>
              <a:t>*</a:t>
            </a:r>
            <a:r>
              <a:rPr b="0" i="1" lang="en-US" sz="1800" u="none">
                <a:solidFill>
                  <a:schemeClr val="dk1"/>
                </a:solidFill>
                <a:latin typeface="Arial"/>
                <a:ea typeface="Arial"/>
                <a:cs typeface="Arial"/>
                <a:sym typeface="Arial"/>
              </a:rPr>
              <a:t>Năng lực phát triển nghề nghiệp:</a:t>
            </a:r>
            <a:endParaRPr/>
          </a:p>
          <a:p>
            <a:pPr indent="-114300" lvl="0" marL="0" marR="0" rtl="0" algn="l">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Có khả năng liên hệ với thực tiễn tổ chức hoạt động chơi ở trường mầm non theo hướng đổi mới của chương trình giáo dục mầm non.</a:t>
            </a:r>
            <a:endParaRPr/>
          </a:p>
          <a:p>
            <a:pPr indent="-114300" lvl="0" marL="0" marR="0" rtl="0" algn="l">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Thực hiện đề tài nghiên cứu khoa học về mối quan hệ tác động giữa trò chơi đối với sự phát triển toàn diện của trẻ hoặc áp dụng cải tiến phương pháp tổ chức hoạt động chơi cho trẻ hiện nay.</a:t>
            </a:r>
            <a:endParaRPr/>
          </a:p>
          <a:p>
            <a:pPr indent="-228600" lvl="0" marL="342900" marR="0" rtl="0" algn="l">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p:txBody>
      </p:sp>
      <p:sp>
        <p:nvSpPr>
          <p:cNvPr id="293" name="Google Shape;293;p12"/>
          <p:cNvSpPr txBox="1"/>
          <p:nvPr/>
        </p:nvSpPr>
        <p:spPr>
          <a:xfrm>
            <a:off x="6280150" y="6611937"/>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0" st="0"/>
                                            </p:txEl>
                                          </p:spTgt>
                                        </p:tgtEl>
                                        <p:attrNameLst>
                                          <p:attrName>style.visibility</p:attrName>
                                        </p:attrNameLst>
                                      </p:cBhvr>
                                      <p:to>
                                        <p:strVal val="visible"/>
                                      </p:to>
                                    </p:set>
                                    <p:animEffect filter="fade" transition="in">
                                      <p:cBhvr>
                                        <p:cTn dur="500"/>
                                        <p:tgtEl>
                                          <p:spTgt spid="29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1" st="1"/>
                                            </p:txEl>
                                          </p:spTgt>
                                        </p:tgtEl>
                                        <p:attrNameLst>
                                          <p:attrName>style.visibility</p:attrName>
                                        </p:attrNameLst>
                                      </p:cBhvr>
                                      <p:to>
                                        <p:strVal val="visible"/>
                                      </p:to>
                                    </p:set>
                                    <p:animEffect filter="fade" transition="in">
                                      <p:cBhvr>
                                        <p:cTn dur="500"/>
                                        <p:tgtEl>
                                          <p:spTgt spid="29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2" st="2"/>
                                            </p:txEl>
                                          </p:spTgt>
                                        </p:tgtEl>
                                        <p:attrNameLst>
                                          <p:attrName>style.visibility</p:attrName>
                                        </p:attrNameLst>
                                      </p:cBhvr>
                                      <p:to>
                                        <p:strVal val="visible"/>
                                      </p:to>
                                    </p:set>
                                    <p:animEffect filter="fade" transition="in">
                                      <p:cBhvr>
                                        <p:cTn dur="500"/>
                                        <p:tgtEl>
                                          <p:spTgt spid="29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3" st="3"/>
                                            </p:txEl>
                                          </p:spTgt>
                                        </p:tgtEl>
                                        <p:attrNameLst>
                                          <p:attrName>style.visibility</p:attrName>
                                        </p:attrNameLst>
                                      </p:cBhvr>
                                      <p:to>
                                        <p:strVal val="visible"/>
                                      </p:to>
                                    </p:set>
                                    <p:animEffect filter="fade" transition="in">
                                      <p:cBhvr>
                                        <p:cTn dur="500"/>
                                        <p:tgtEl>
                                          <p:spTgt spid="29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4" st="4"/>
                                            </p:txEl>
                                          </p:spTgt>
                                        </p:tgtEl>
                                        <p:attrNameLst>
                                          <p:attrName>style.visibility</p:attrName>
                                        </p:attrNameLst>
                                      </p:cBhvr>
                                      <p:to>
                                        <p:strVal val="visible"/>
                                      </p:to>
                                    </p:set>
                                    <p:animEffect filter="fade" transition="in">
                                      <p:cBhvr>
                                        <p:cTn dur="500"/>
                                        <p:tgtEl>
                                          <p:spTgt spid="292">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5" st="5"/>
                                            </p:txEl>
                                          </p:spTgt>
                                        </p:tgtEl>
                                        <p:attrNameLst>
                                          <p:attrName>style.visibility</p:attrName>
                                        </p:attrNameLst>
                                      </p:cBhvr>
                                      <p:to>
                                        <p:strVal val="visible"/>
                                      </p:to>
                                    </p:set>
                                    <p:animEffect filter="fade" transition="in">
                                      <p:cBhvr>
                                        <p:cTn dur="500"/>
                                        <p:tgtEl>
                                          <p:spTgt spid="292">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6" st="6"/>
                                            </p:txEl>
                                          </p:spTgt>
                                        </p:tgtEl>
                                        <p:attrNameLst>
                                          <p:attrName>style.visibility</p:attrName>
                                        </p:attrNameLst>
                                      </p:cBhvr>
                                      <p:to>
                                        <p:strVal val="visible"/>
                                      </p:to>
                                    </p:set>
                                    <p:animEffect filter="fade" transition="in">
                                      <p:cBhvr>
                                        <p:cTn dur="500"/>
                                        <p:tgtEl>
                                          <p:spTgt spid="292">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7" st="7"/>
                                            </p:txEl>
                                          </p:spTgt>
                                        </p:tgtEl>
                                        <p:attrNameLst>
                                          <p:attrName>style.visibility</p:attrName>
                                        </p:attrNameLst>
                                      </p:cBhvr>
                                      <p:to>
                                        <p:strVal val="visible"/>
                                      </p:to>
                                    </p:set>
                                    <p:animEffect filter="fade" transition="in">
                                      <p:cBhvr>
                                        <p:cTn dur="500"/>
                                        <p:tgtEl>
                                          <p:spTgt spid="292">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8" st="8"/>
                                            </p:txEl>
                                          </p:spTgt>
                                        </p:tgtEl>
                                        <p:attrNameLst>
                                          <p:attrName>style.visibility</p:attrName>
                                        </p:attrNameLst>
                                      </p:cBhvr>
                                      <p:to>
                                        <p:strVal val="visible"/>
                                      </p:to>
                                    </p:set>
                                    <p:animEffect filter="fade" transition="in">
                                      <p:cBhvr>
                                        <p:cTn dur="500"/>
                                        <p:tgtEl>
                                          <p:spTgt spid="292">
                                            <p:txEl>
                                              <p:pRg end="8" st="8"/>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2">
                                            <p:txEl>
                                              <p:pRg end="9" st="9"/>
                                            </p:txEl>
                                          </p:spTgt>
                                        </p:tgtEl>
                                        <p:attrNameLst>
                                          <p:attrName>style.visibility</p:attrName>
                                        </p:attrNameLst>
                                      </p:cBhvr>
                                      <p:to>
                                        <p:strVal val="visible"/>
                                      </p:to>
                                    </p:set>
                                    <p:animEffect filter="fade" transition="in">
                                      <p:cBhvr>
                                        <p:cTn dur="500"/>
                                        <p:tgtEl>
                                          <p:spTgt spid="292">
                                            <p:txEl>
                                              <p:pRg end="9" st="9"/>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1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KIỂM TRA – ĐÁNH GIÁ</a:t>
            </a:r>
            <a:endParaRPr/>
          </a:p>
        </p:txBody>
      </p:sp>
      <p:graphicFrame>
        <p:nvGraphicFramePr>
          <p:cNvPr id="299" name="Google Shape;299;p13"/>
          <p:cNvGraphicFramePr/>
          <p:nvPr/>
        </p:nvGraphicFramePr>
        <p:xfrm>
          <a:off x="395287" y="1341437"/>
          <a:ext cx="3000000" cy="3000000"/>
        </p:xfrm>
        <a:graphic>
          <a:graphicData uri="http://schemas.openxmlformats.org/drawingml/2006/table">
            <a:tbl>
              <a:tblPr>
                <a:noFill/>
                <a:tableStyleId>{5F0ABF1A-C61B-4A05-8FC9-4D34C30C3F01}</a:tableStyleId>
              </a:tblPr>
              <a:tblGrid>
                <a:gridCol w="1085850"/>
                <a:gridCol w="1206500"/>
                <a:gridCol w="4124325"/>
                <a:gridCol w="1000125"/>
              </a:tblGrid>
              <a:tr h="1065200">
                <a:tc>
                  <a:txBody>
                    <a:bodyPr/>
                    <a:lstStyle/>
                    <a:p>
                      <a:pPr indent="0" lvl="0" marL="0" marR="0" rtl="0" algn="l">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Hình thức</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Tính chất của nội dung kiểm tra</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Mục đích kiểm tra</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Trọng số</a:t>
                      </a:r>
                      <a:endParaRPr/>
                    </a:p>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 </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1065200">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Đánh giá thường xuyên</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2A4F86"/>
                        </a:buClr>
                        <a:buSzPts val="1200"/>
                        <a:buFont typeface="Arial"/>
                        <a:buNone/>
                      </a:pPr>
                      <a:r>
                        <a:rPr b="0" i="0" lang="en-US" sz="1200" u="none" cap="none" strike="noStrike">
                          <a:solidFill>
                            <a:srgbClr val="2A4F86"/>
                          </a:solidFill>
                          <a:latin typeface="Arial"/>
                          <a:ea typeface="Arial"/>
                          <a:cs typeface="Arial"/>
                          <a:sym typeface="Arial"/>
                        </a:rPr>
                        <a:t>Ý thức học tập</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just">
                        <a:lnSpc>
                          <a:spcPct val="150000"/>
                        </a:lnSpc>
                        <a:spcBef>
                          <a:spcPts val="0"/>
                        </a:spcBef>
                        <a:spcAft>
                          <a:spcPts val="0"/>
                        </a:spcAft>
                        <a:buClr>
                          <a:srgbClr val="2A4F86"/>
                        </a:buClr>
                        <a:buSzPts val="1200"/>
                        <a:buFont typeface="Arial"/>
                        <a:buNone/>
                      </a:pPr>
                      <a:r>
                        <a:rPr b="0" i="0" lang="en-US" sz="1200" u="none" cap="none" strike="noStrike">
                          <a:solidFill>
                            <a:srgbClr val="2A4F86"/>
                          </a:solidFill>
                          <a:latin typeface="Arial"/>
                          <a:ea typeface="Arial"/>
                          <a:cs typeface="Arial"/>
                          <a:sym typeface="Arial"/>
                        </a:rPr>
                        <a:t>Đánh giá ý thức và hành vi của người học được thể hiện thông qua việc đi học đầy đủ, đúng giờ, làm bài tập về nhà đầy đủ, tham gia tích cực trên lớp</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10 %</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1065200">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Bài kiểm tra nhóm</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2A4F86"/>
                        </a:buClr>
                        <a:buSzPts val="1200"/>
                        <a:buFont typeface="Arial"/>
                        <a:buNone/>
                      </a:pPr>
                      <a:r>
                        <a:rPr b="0" i="0" lang="en-US" sz="1200" u="none" cap="none" strike="noStrike">
                          <a:solidFill>
                            <a:srgbClr val="2A4F86"/>
                          </a:solidFill>
                          <a:latin typeface="Arial"/>
                          <a:ea typeface="Arial"/>
                          <a:cs typeface="Arial"/>
                          <a:sym typeface="Arial"/>
                        </a:rPr>
                        <a:t>Lý thuyết và kỹ năng</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just">
                        <a:lnSpc>
                          <a:spcPct val="150000"/>
                        </a:lnSpc>
                        <a:spcBef>
                          <a:spcPts val="0"/>
                        </a:spcBef>
                        <a:spcAft>
                          <a:spcPts val="0"/>
                        </a:spcAft>
                        <a:buClr>
                          <a:srgbClr val="2A4F86"/>
                        </a:buClr>
                        <a:buSzPts val="1200"/>
                        <a:buFont typeface="Arial"/>
                        <a:buNone/>
                      </a:pPr>
                      <a:r>
                        <a:rPr b="0" i="0" lang="en-US" sz="1200" u="none" cap="none" strike="noStrike">
                          <a:solidFill>
                            <a:srgbClr val="2A4F86"/>
                          </a:solidFill>
                          <a:latin typeface="Arial"/>
                          <a:ea typeface="Arial"/>
                          <a:cs typeface="Arial"/>
                          <a:sym typeface="Arial"/>
                        </a:rPr>
                        <a:t>Đánh giá khả năng tổng hợp kiến thức và kỹ năng thực hành theo nhóm và cá nhân, thông qua các bài tập, nhiệm vụ thuyết trình theo nhóm </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10%</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r h="798500">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Bài thi giữa kỳ</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2A4F86"/>
                        </a:buClr>
                        <a:buSzPts val="1200"/>
                        <a:buFont typeface="Arial"/>
                        <a:buNone/>
                      </a:pPr>
                      <a:r>
                        <a:rPr b="0" i="0" lang="en-US" sz="1200" u="none" cap="none" strike="noStrike">
                          <a:solidFill>
                            <a:srgbClr val="2A4F86"/>
                          </a:solidFill>
                          <a:latin typeface="Arial"/>
                          <a:ea typeface="Arial"/>
                          <a:cs typeface="Arial"/>
                          <a:sym typeface="Arial"/>
                        </a:rPr>
                        <a:t>Lý thuyết và kỹ năng</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D4DAF1"/>
                    </a:solidFill>
                  </a:tcPr>
                </a:tc>
                <a:tc>
                  <a:txBody>
                    <a:bodyPr/>
                    <a:lstStyle/>
                    <a:p>
                      <a:pPr indent="0" lvl="0" marL="0" marR="0" rtl="0" algn="just">
                        <a:lnSpc>
                          <a:spcPct val="150000"/>
                        </a:lnSpc>
                        <a:spcBef>
                          <a:spcPts val="0"/>
                        </a:spcBef>
                        <a:spcAft>
                          <a:spcPts val="0"/>
                        </a:spcAft>
                        <a:buClr>
                          <a:srgbClr val="2A4F86"/>
                        </a:buClr>
                        <a:buSzPts val="1200"/>
                        <a:buFont typeface="Arial"/>
                        <a:buNone/>
                      </a:pPr>
                      <a:r>
                        <a:rPr b="0" i="0" lang="en-US" sz="1200" u="none" cap="none" strike="noStrike">
                          <a:solidFill>
                            <a:srgbClr val="2A4F86"/>
                          </a:solidFill>
                          <a:latin typeface="Arial"/>
                          <a:ea typeface="Arial"/>
                          <a:cs typeface="Arial"/>
                          <a:sym typeface="Arial"/>
                        </a:rPr>
                        <a:t>Đánh giá khả năng tổng hợp kiến thức và kỹ năng thực hành cá nhân thông qua bài kiểm tra giữa kỳ</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D4DAF1"/>
                    </a:solidFill>
                  </a:tcPr>
                </a:tc>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20%</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798500">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Bài thi hết môn</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Tiểu luận</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Đánh giá khả năng nắm kiến thức và vận dụng kiến thức vào tổ chức hoạt động vui chơi cho trẻ mầm non</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ctr">
                        <a:lnSpc>
                          <a:spcPct val="150000"/>
                        </a:lnSpc>
                        <a:spcBef>
                          <a:spcPts val="0"/>
                        </a:spcBef>
                        <a:spcAft>
                          <a:spcPts val="0"/>
                        </a:spcAft>
                        <a:buClr>
                          <a:srgbClr val="FFFFFF"/>
                        </a:buClr>
                        <a:buSzPts val="1200"/>
                        <a:buFont typeface="Arial"/>
                        <a:buNone/>
                      </a:pPr>
                      <a:r>
                        <a:rPr b="1" i="0" lang="en-US" sz="1200" u="none" cap="none" strike="noStrike">
                          <a:solidFill>
                            <a:srgbClr val="FFFFFF"/>
                          </a:solidFill>
                          <a:latin typeface="Arial"/>
                          <a:ea typeface="Arial"/>
                          <a:cs typeface="Arial"/>
                          <a:sym typeface="Arial"/>
                        </a:rPr>
                        <a:t>60%</a:t>
                      </a:r>
                      <a:endParaRPr/>
                    </a:p>
                  </a:txBody>
                  <a:tcPr marT="0" marB="0" marR="63075" marL="63075" anchor="ctr">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r>
            </a:tbl>
          </a:graphicData>
        </a:graphic>
      </p:graphicFrame>
      <p:sp>
        <p:nvSpPr>
          <p:cNvPr id="300" name="Google Shape;300;p13"/>
          <p:cNvSpPr txBox="1"/>
          <p:nvPr/>
        </p:nvSpPr>
        <p:spPr>
          <a:xfrm>
            <a:off x="6280150" y="6611937"/>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14"/>
          <p:cNvSpPr txBox="1"/>
          <p:nvPr>
            <p:ph type="title"/>
          </p:nvPr>
        </p:nvSpPr>
        <p:spPr>
          <a:xfrm>
            <a:off x="179387" y="476250"/>
            <a:ext cx="9250362" cy="6477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100"/>
              <a:buFont typeface="Arial"/>
              <a:buNone/>
            </a:pPr>
            <a:r>
              <a:rPr b="0" i="0" lang="en-US" sz="3100" u="none">
                <a:solidFill>
                  <a:schemeClr val="lt1"/>
                </a:solidFill>
                <a:latin typeface="Arial"/>
                <a:ea typeface="Arial"/>
                <a:cs typeface="Arial"/>
                <a:sym typeface="Arial"/>
              </a:rPr>
              <a:t>CẤU TRÚC CỦA MÔN HỌC</a:t>
            </a:r>
            <a:endParaRPr/>
          </a:p>
        </p:txBody>
      </p:sp>
      <p:sp>
        <p:nvSpPr>
          <p:cNvPr id="306" name="Google Shape;306;p14"/>
          <p:cNvSpPr/>
          <p:nvPr/>
        </p:nvSpPr>
        <p:spPr>
          <a:xfrm rot="5400000">
            <a:off x="-2362993" y="770731"/>
            <a:ext cx="5543550" cy="5970587"/>
          </a:xfrm>
          <a:custGeom>
            <a:rect b="b" l="l" r="r" t="t"/>
            <a:pathLst>
              <a:path extrusionOk="0" h="21600" w="21600">
                <a:moveTo>
                  <a:pt x="323" y="10641"/>
                </a:moveTo>
                <a:cubicBezTo>
                  <a:pt x="410" y="4916"/>
                  <a:pt x="5075" y="322"/>
                  <a:pt x="10800" y="322"/>
                </a:cubicBezTo>
                <a:cubicBezTo>
                  <a:pt x="16524" y="322"/>
                  <a:pt x="21189" y="4916"/>
                  <a:pt x="21276" y="10641"/>
                </a:cubicBezTo>
                <a:lnTo>
                  <a:pt x="21598" y="10636"/>
                </a:lnTo>
                <a:cubicBezTo>
                  <a:pt x="21509" y="4736"/>
                  <a:pt x="16700" y="0"/>
                  <a:pt x="10799" y="0"/>
                </a:cubicBezTo>
                <a:cubicBezTo>
                  <a:pt x="4899" y="0"/>
                  <a:pt x="90" y="4736"/>
                  <a:pt x="1" y="10636"/>
                </a:cubicBezTo>
                <a:lnTo>
                  <a:pt x="323" y="10641"/>
                </a:lnTo>
                <a:close/>
              </a:path>
            </a:pathLst>
          </a:custGeom>
          <a:gradFill>
            <a:gsLst>
              <a:gs pos="0">
                <a:srgbClr val="EBEEF0"/>
              </a:gs>
              <a:gs pos="50000">
                <a:schemeClr val="lt2"/>
              </a:gs>
              <a:gs pos="100000">
                <a:srgbClr val="EBEEF0"/>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07" name="Google Shape;307;p14"/>
          <p:cNvSpPr/>
          <p:nvPr/>
        </p:nvSpPr>
        <p:spPr>
          <a:xfrm flipH="1" rot="5400000">
            <a:off x="-2003425" y="1371600"/>
            <a:ext cx="4632325" cy="4918075"/>
          </a:xfrm>
          <a:custGeom>
            <a:rect b="b" l="l" r="r" t="t"/>
            <a:pathLst>
              <a:path extrusionOk="0" h="21600" w="21600">
                <a:moveTo>
                  <a:pt x="10744" y="10800"/>
                </a:moveTo>
                <a:cubicBezTo>
                  <a:pt x="10744" y="10769"/>
                  <a:pt x="10769" y="10744"/>
                  <a:pt x="10800" y="10744"/>
                </a:cubicBezTo>
                <a:cubicBezTo>
                  <a:pt x="10830" y="10744"/>
                  <a:pt x="10856" y="10769"/>
                  <a:pt x="10856" y="10800"/>
                </a:cubicBezTo>
                <a:lnTo>
                  <a:pt x="21600" y="10800"/>
                </a:lnTo>
                <a:cubicBezTo>
                  <a:pt x="21600" y="4835"/>
                  <a:pt x="16764" y="0"/>
                  <a:pt x="10800" y="0"/>
                </a:cubicBezTo>
                <a:cubicBezTo>
                  <a:pt x="4835" y="0"/>
                  <a:pt x="0" y="4835"/>
                  <a:pt x="0" y="10799"/>
                </a:cubicBezTo>
                <a:lnTo>
                  <a:pt x="10744" y="10800"/>
                </a:lnTo>
                <a:close/>
              </a:path>
            </a:pathLst>
          </a:custGeom>
          <a:gradFill>
            <a:gsLst>
              <a:gs pos="0">
                <a:schemeClr val="lt2"/>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08" name="Google Shape;308;p14"/>
          <p:cNvSpPr/>
          <p:nvPr/>
        </p:nvSpPr>
        <p:spPr>
          <a:xfrm>
            <a:off x="1643062" y="5561012"/>
            <a:ext cx="5532437" cy="582612"/>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                 ÔN TẬP VÀ GIẢI ĐÁP</a:t>
            </a:r>
            <a:endParaRPr/>
          </a:p>
        </p:txBody>
      </p:sp>
      <p:sp>
        <p:nvSpPr>
          <p:cNvPr id="309" name="Google Shape;309;p14"/>
          <p:cNvSpPr/>
          <p:nvPr/>
        </p:nvSpPr>
        <p:spPr>
          <a:xfrm>
            <a:off x="2017712" y="4330700"/>
            <a:ext cx="5821362" cy="9525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Chương 4: </a:t>
            </a:r>
            <a:endParaRPr/>
          </a:p>
          <a:p>
            <a:pPr indent="0" lvl="0" marL="0" marR="0" rtl="0" algn="ct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Thực hành tổ chức hoạt động vui chơi cho trẻ </a:t>
            </a:r>
            <a:endParaRPr/>
          </a:p>
          <a:p>
            <a:pPr indent="0" lvl="0" marL="0" marR="0" rtl="0" algn="ct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theo chế độ sinh hoạt ở trường mầm non</a:t>
            </a:r>
            <a:endParaRPr/>
          </a:p>
        </p:txBody>
      </p:sp>
      <p:sp>
        <p:nvSpPr>
          <p:cNvPr id="310" name="Google Shape;310;p14"/>
          <p:cNvSpPr/>
          <p:nvPr/>
        </p:nvSpPr>
        <p:spPr>
          <a:xfrm>
            <a:off x="2212975" y="3641725"/>
            <a:ext cx="5664200" cy="576262"/>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Chương 3: </a:t>
            </a:r>
            <a:endParaRPr/>
          </a:p>
          <a:p>
            <a:pPr indent="0" lvl="0" marL="0" marR="0" rtl="0" algn="ct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Lập kế hoạch tổ chức hoạt động vui chơi cho trẻ mầm non</a:t>
            </a:r>
            <a:endParaRPr/>
          </a:p>
        </p:txBody>
      </p:sp>
      <p:sp>
        <p:nvSpPr>
          <p:cNvPr id="311" name="Google Shape;311;p14"/>
          <p:cNvSpPr/>
          <p:nvPr/>
        </p:nvSpPr>
        <p:spPr>
          <a:xfrm>
            <a:off x="1892300" y="2714625"/>
            <a:ext cx="6064250" cy="682625"/>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95250" lvl="0" marL="0" marR="0" rtl="0" algn="ctr">
              <a:lnSpc>
                <a:spcPct val="100000"/>
              </a:lnSpc>
              <a:spcBef>
                <a:spcPts val="0"/>
              </a:spcBef>
              <a:spcAft>
                <a:spcPts val="0"/>
              </a:spcAft>
              <a:buClr>
                <a:schemeClr val="hlink"/>
              </a:buClr>
              <a:buSzPts val="1500"/>
              <a:buFont typeface="Noto Sans Symbols"/>
              <a:buChar char="❖"/>
            </a:pPr>
            <a:r>
              <a:rPr b="1" i="0" lang="en-US" sz="1500" u="none">
                <a:solidFill>
                  <a:schemeClr val="dk1"/>
                </a:solidFill>
                <a:latin typeface="Arial"/>
                <a:ea typeface="Arial"/>
                <a:cs typeface="Arial"/>
                <a:sym typeface="Arial"/>
              </a:rPr>
              <a:t>Chương 2:</a:t>
            </a:r>
            <a:endParaRPr/>
          </a:p>
          <a:p>
            <a:pPr indent="-95250" lvl="0" marL="0" marR="0" rtl="0" algn="ctr">
              <a:lnSpc>
                <a:spcPct val="100000"/>
              </a:lnSpc>
              <a:spcBef>
                <a:spcPts val="300"/>
              </a:spcBef>
              <a:spcAft>
                <a:spcPts val="0"/>
              </a:spcAft>
              <a:buClr>
                <a:schemeClr val="hlink"/>
              </a:buClr>
              <a:buSzPts val="1500"/>
              <a:buFont typeface="Noto Sans Symbols"/>
              <a:buChar char="❖"/>
            </a:pPr>
            <a:r>
              <a:rPr b="1" i="0" lang="en-US" sz="1500" u="none">
                <a:solidFill>
                  <a:schemeClr val="dk1"/>
                </a:solidFill>
                <a:latin typeface="Arial"/>
                <a:ea typeface="Arial"/>
                <a:cs typeface="Arial"/>
                <a:sym typeface="Arial"/>
              </a:rPr>
              <a:t>Các trò chơi và phương pháp hướng dẫn</a:t>
            </a:r>
            <a:endParaRPr/>
          </a:p>
        </p:txBody>
      </p:sp>
      <p:sp>
        <p:nvSpPr>
          <p:cNvPr id="312" name="Google Shape;312;p14"/>
          <p:cNvSpPr/>
          <p:nvPr/>
        </p:nvSpPr>
        <p:spPr>
          <a:xfrm>
            <a:off x="1584325" y="1947862"/>
            <a:ext cx="6450012" cy="636587"/>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95250" lvl="0" marL="0" marR="0" rtl="0" algn="ctr">
              <a:lnSpc>
                <a:spcPct val="100000"/>
              </a:lnSpc>
              <a:spcBef>
                <a:spcPts val="0"/>
              </a:spcBef>
              <a:spcAft>
                <a:spcPts val="0"/>
              </a:spcAft>
              <a:buClr>
                <a:schemeClr val="hlink"/>
              </a:buClr>
              <a:buSzPts val="1500"/>
              <a:buFont typeface="Noto Sans Symbols"/>
              <a:buChar char="❖"/>
            </a:pPr>
            <a:r>
              <a:rPr b="1" i="0" lang="en-US" sz="1500" u="none">
                <a:solidFill>
                  <a:schemeClr val="dk1"/>
                </a:solidFill>
                <a:latin typeface="Arial"/>
                <a:ea typeface="Arial"/>
                <a:cs typeface="Arial"/>
                <a:sym typeface="Arial"/>
              </a:rPr>
              <a:t>Chương 1: </a:t>
            </a:r>
            <a:endParaRPr/>
          </a:p>
          <a:p>
            <a:pPr indent="-95250" lvl="0" marL="0" marR="0" rtl="0" algn="ctr">
              <a:lnSpc>
                <a:spcPct val="100000"/>
              </a:lnSpc>
              <a:spcBef>
                <a:spcPts val="300"/>
              </a:spcBef>
              <a:spcAft>
                <a:spcPts val="0"/>
              </a:spcAft>
              <a:buClr>
                <a:schemeClr val="hlink"/>
              </a:buClr>
              <a:buSzPts val="1500"/>
              <a:buFont typeface="Noto Sans Symbols"/>
              <a:buChar char="❖"/>
            </a:pPr>
            <a:r>
              <a:rPr b="1" i="0" lang="en-US" sz="1500" u="none">
                <a:solidFill>
                  <a:schemeClr val="dk1"/>
                </a:solidFill>
                <a:latin typeface="Arial"/>
                <a:ea typeface="Arial"/>
                <a:cs typeface="Arial"/>
                <a:sym typeface="Arial"/>
              </a:rPr>
              <a:t>Trò chơi và hoạt động vui chơi của trẻ mầm non</a:t>
            </a:r>
            <a:endParaRPr/>
          </a:p>
        </p:txBody>
      </p:sp>
      <p:grpSp>
        <p:nvGrpSpPr>
          <p:cNvPr id="313" name="Google Shape;313;p14"/>
          <p:cNvGrpSpPr/>
          <p:nvPr/>
        </p:nvGrpSpPr>
        <p:grpSpPr>
          <a:xfrm>
            <a:off x="1266825" y="2060575"/>
            <a:ext cx="476250" cy="522287"/>
            <a:chOff x="2078" y="1524"/>
            <a:chExt cx="1615" cy="1926"/>
          </a:xfrm>
        </p:grpSpPr>
        <p:sp>
          <p:nvSpPr>
            <p:cNvPr id="314" name="Google Shape;314;p14"/>
            <p:cNvSpPr/>
            <p:nvPr/>
          </p:nvSpPr>
          <p:spPr>
            <a:xfrm>
              <a:off x="2078" y="1682"/>
              <a:ext cx="1615" cy="1616"/>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15" name="Google Shape;315;p14"/>
            <p:cNvSpPr/>
            <p:nvPr/>
          </p:nvSpPr>
          <p:spPr>
            <a:xfrm>
              <a:off x="2170" y="1770"/>
              <a:ext cx="1432" cy="1428"/>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16" name="Google Shape;316;p14"/>
            <p:cNvSpPr/>
            <p:nvPr/>
          </p:nvSpPr>
          <p:spPr>
            <a:xfrm>
              <a:off x="2256" y="1524"/>
              <a:ext cx="1098" cy="1926"/>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17" name="Google Shape;317;p14"/>
            <p:cNvSpPr/>
            <p:nvPr/>
          </p:nvSpPr>
          <p:spPr>
            <a:xfrm>
              <a:off x="2256" y="1524"/>
              <a:ext cx="1098" cy="1926"/>
            </a:xfrm>
            <a:prstGeom prst="ellipse">
              <a:avLst/>
            </a:prstGeom>
            <a:gradFill>
              <a:gsLst>
                <a:gs pos="0">
                  <a:srgbClr val="000000"/>
                </a:gs>
                <a:gs pos="100000">
                  <a:srgbClr val="FFCC00"/>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18" name="Google Shape;318;p14"/>
            <p:cNvSpPr/>
            <p:nvPr/>
          </p:nvSpPr>
          <p:spPr>
            <a:xfrm>
              <a:off x="2336" y="1524"/>
              <a:ext cx="1093" cy="1926"/>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19" name="Google Shape;319;p14"/>
            <p:cNvSpPr/>
            <p:nvPr/>
          </p:nvSpPr>
          <p:spPr>
            <a:xfrm>
              <a:off x="2336" y="1524"/>
              <a:ext cx="1098" cy="1926"/>
            </a:xfrm>
            <a:prstGeom prst="ellipse">
              <a:avLst/>
            </a:prstGeom>
            <a:gradFill>
              <a:gsLst>
                <a:gs pos="0">
                  <a:srgbClr val="FFCC00"/>
                </a:gs>
                <a:gs pos="100000">
                  <a:srgbClr val="7C6300"/>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320" name="Google Shape;320;p14"/>
          <p:cNvGrpSpPr/>
          <p:nvPr/>
        </p:nvGrpSpPr>
        <p:grpSpPr>
          <a:xfrm>
            <a:off x="1800225" y="2847975"/>
            <a:ext cx="476250" cy="522287"/>
            <a:chOff x="2078" y="1524"/>
            <a:chExt cx="1615" cy="1926"/>
          </a:xfrm>
        </p:grpSpPr>
        <p:sp>
          <p:nvSpPr>
            <p:cNvPr id="321" name="Google Shape;321;p14"/>
            <p:cNvSpPr/>
            <p:nvPr/>
          </p:nvSpPr>
          <p:spPr>
            <a:xfrm>
              <a:off x="2078" y="1682"/>
              <a:ext cx="1615" cy="1616"/>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22" name="Google Shape;322;p14"/>
            <p:cNvSpPr/>
            <p:nvPr/>
          </p:nvSpPr>
          <p:spPr>
            <a:xfrm>
              <a:off x="2170" y="1770"/>
              <a:ext cx="1432" cy="1428"/>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23" name="Google Shape;323;p14"/>
            <p:cNvSpPr/>
            <p:nvPr/>
          </p:nvSpPr>
          <p:spPr>
            <a:xfrm>
              <a:off x="2256" y="1524"/>
              <a:ext cx="1098" cy="1926"/>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24" name="Google Shape;324;p14"/>
            <p:cNvSpPr/>
            <p:nvPr/>
          </p:nvSpPr>
          <p:spPr>
            <a:xfrm>
              <a:off x="2256" y="1524"/>
              <a:ext cx="1098" cy="1926"/>
            </a:xfrm>
            <a:prstGeom prst="ellipse">
              <a:avLst/>
            </a:prstGeom>
            <a:gradFill>
              <a:gsLst>
                <a:gs pos="0">
                  <a:srgbClr val="000000"/>
                </a:gs>
                <a:gs pos="100000">
                  <a:srgbClr val="48BE67"/>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25" name="Google Shape;325;p14"/>
            <p:cNvSpPr/>
            <p:nvPr/>
          </p:nvSpPr>
          <p:spPr>
            <a:xfrm>
              <a:off x="2336" y="1524"/>
              <a:ext cx="1093" cy="1926"/>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26" name="Google Shape;326;p14"/>
            <p:cNvSpPr/>
            <p:nvPr/>
          </p:nvSpPr>
          <p:spPr>
            <a:xfrm>
              <a:off x="2336" y="1524"/>
              <a:ext cx="1098" cy="1926"/>
            </a:xfrm>
            <a:prstGeom prst="ellipse">
              <a:avLst/>
            </a:prstGeom>
            <a:gradFill>
              <a:gsLst>
                <a:gs pos="0">
                  <a:srgbClr val="48BE67"/>
                </a:gs>
                <a:gs pos="100000">
                  <a:srgbClr val="235C32"/>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327" name="Google Shape;327;p14"/>
          <p:cNvGrpSpPr/>
          <p:nvPr/>
        </p:nvGrpSpPr>
        <p:grpSpPr>
          <a:xfrm>
            <a:off x="1876425" y="3686175"/>
            <a:ext cx="476250" cy="522287"/>
            <a:chOff x="2078" y="1524"/>
            <a:chExt cx="1615" cy="1926"/>
          </a:xfrm>
        </p:grpSpPr>
        <p:sp>
          <p:nvSpPr>
            <p:cNvPr id="328" name="Google Shape;328;p14"/>
            <p:cNvSpPr/>
            <p:nvPr/>
          </p:nvSpPr>
          <p:spPr>
            <a:xfrm>
              <a:off x="2078" y="1682"/>
              <a:ext cx="1615" cy="1616"/>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29" name="Google Shape;329;p14"/>
            <p:cNvSpPr/>
            <p:nvPr/>
          </p:nvSpPr>
          <p:spPr>
            <a:xfrm>
              <a:off x="2170" y="1770"/>
              <a:ext cx="1432" cy="1428"/>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0" name="Google Shape;330;p14"/>
            <p:cNvSpPr/>
            <p:nvPr/>
          </p:nvSpPr>
          <p:spPr>
            <a:xfrm>
              <a:off x="2256" y="1524"/>
              <a:ext cx="1098" cy="1926"/>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1" name="Google Shape;331;p14"/>
            <p:cNvSpPr/>
            <p:nvPr/>
          </p:nvSpPr>
          <p:spPr>
            <a:xfrm>
              <a:off x="2256" y="1524"/>
              <a:ext cx="1098" cy="1926"/>
            </a:xfrm>
            <a:prstGeom prst="ellipse">
              <a:avLst/>
            </a:prstGeom>
            <a:gradFill>
              <a:gsLst>
                <a:gs pos="0">
                  <a:srgbClr val="21B3E1"/>
                </a:gs>
                <a:gs pos="100000">
                  <a:srgbClr val="0F5368"/>
                </a:gs>
              </a:gsLst>
              <a:lin ang="54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2" name="Google Shape;332;p14"/>
            <p:cNvSpPr/>
            <p:nvPr/>
          </p:nvSpPr>
          <p:spPr>
            <a:xfrm>
              <a:off x="2336" y="1524"/>
              <a:ext cx="1093" cy="1926"/>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3" name="Google Shape;333;p14"/>
            <p:cNvSpPr/>
            <p:nvPr/>
          </p:nvSpPr>
          <p:spPr>
            <a:xfrm>
              <a:off x="2336" y="1524"/>
              <a:ext cx="1098" cy="1926"/>
            </a:xfrm>
            <a:prstGeom prst="ellipse">
              <a:avLst/>
            </a:prstGeom>
            <a:gradFill>
              <a:gsLst>
                <a:gs pos="0">
                  <a:srgbClr val="21B3E1"/>
                </a:gs>
                <a:gs pos="100000">
                  <a:srgbClr val="10576D"/>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334" name="Google Shape;334;p14"/>
          <p:cNvGrpSpPr/>
          <p:nvPr/>
        </p:nvGrpSpPr>
        <p:grpSpPr>
          <a:xfrm>
            <a:off x="1800225" y="4524375"/>
            <a:ext cx="476250" cy="522287"/>
            <a:chOff x="2078" y="1524"/>
            <a:chExt cx="1615" cy="1926"/>
          </a:xfrm>
        </p:grpSpPr>
        <p:sp>
          <p:nvSpPr>
            <p:cNvPr id="335" name="Google Shape;335;p14"/>
            <p:cNvSpPr/>
            <p:nvPr/>
          </p:nvSpPr>
          <p:spPr>
            <a:xfrm>
              <a:off x="2078" y="1682"/>
              <a:ext cx="1615" cy="1616"/>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6" name="Google Shape;336;p14"/>
            <p:cNvSpPr/>
            <p:nvPr/>
          </p:nvSpPr>
          <p:spPr>
            <a:xfrm>
              <a:off x="2170" y="1770"/>
              <a:ext cx="1432" cy="1428"/>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7" name="Google Shape;337;p14"/>
            <p:cNvSpPr/>
            <p:nvPr/>
          </p:nvSpPr>
          <p:spPr>
            <a:xfrm>
              <a:off x="2256" y="1524"/>
              <a:ext cx="1098" cy="1926"/>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8" name="Google Shape;338;p14"/>
            <p:cNvSpPr/>
            <p:nvPr/>
          </p:nvSpPr>
          <p:spPr>
            <a:xfrm>
              <a:off x="2256" y="1524"/>
              <a:ext cx="1098" cy="1926"/>
            </a:xfrm>
            <a:prstGeom prst="ellipse">
              <a:avLst/>
            </a:prstGeom>
            <a:gradFill>
              <a:gsLst>
                <a:gs pos="0">
                  <a:srgbClr val="000000"/>
                </a:gs>
                <a:gs pos="100000">
                  <a:srgbClr val="8D67E1"/>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9" name="Google Shape;339;p14"/>
            <p:cNvSpPr/>
            <p:nvPr/>
          </p:nvSpPr>
          <p:spPr>
            <a:xfrm>
              <a:off x="2336" y="1524"/>
              <a:ext cx="1093" cy="1926"/>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0" name="Google Shape;340;p14"/>
            <p:cNvSpPr/>
            <p:nvPr/>
          </p:nvSpPr>
          <p:spPr>
            <a:xfrm>
              <a:off x="2336" y="1524"/>
              <a:ext cx="1098" cy="1926"/>
            </a:xfrm>
            <a:prstGeom prst="ellipse">
              <a:avLst/>
            </a:prstGeom>
            <a:gradFill>
              <a:gsLst>
                <a:gs pos="0">
                  <a:srgbClr val="8D67E1"/>
                </a:gs>
                <a:gs pos="100000">
                  <a:srgbClr val="45326D"/>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341" name="Google Shape;341;p14"/>
          <p:cNvGrpSpPr/>
          <p:nvPr/>
        </p:nvGrpSpPr>
        <p:grpSpPr>
          <a:xfrm>
            <a:off x="1343025" y="5513387"/>
            <a:ext cx="444500" cy="522287"/>
            <a:chOff x="2078" y="1524"/>
            <a:chExt cx="1615" cy="1926"/>
          </a:xfrm>
        </p:grpSpPr>
        <p:sp>
          <p:nvSpPr>
            <p:cNvPr id="342" name="Google Shape;342;p14"/>
            <p:cNvSpPr/>
            <p:nvPr/>
          </p:nvSpPr>
          <p:spPr>
            <a:xfrm>
              <a:off x="2078" y="1682"/>
              <a:ext cx="1615" cy="1616"/>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3" name="Google Shape;343;p14"/>
            <p:cNvSpPr/>
            <p:nvPr/>
          </p:nvSpPr>
          <p:spPr>
            <a:xfrm>
              <a:off x="2170" y="1770"/>
              <a:ext cx="1430" cy="1428"/>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4" name="Google Shape;344;p14"/>
            <p:cNvSpPr/>
            <p:nvPr/>
          </p:nvSpPr>
          <p:spPr>
            <a:xfrm>
              <a:off x="2251" y="1524"/>
              <a:ext cx="1182" cy="1926"/>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5" name="Google Shape;345;p14"/>
            <p:cNvSpPr/>
            <p:nvPr/>
          </p:nvSpPr>
          <p:spPr>
            <a:xfrm>
              <a:off x="2257" y="1524"/>
              <a:ext cx="1177" cy="1926"/>
            </a:xfrm>
            <a:prstGeom prst="ellipse">
              <a:avLst/>
            </a:prstGeom>
            <a:gradFill>
              <a:gsLst>
                <a:gs pos="0">
                  <a:srgbClr val="000000"/>
                </a:gs>
                <a:gs pos="100000">
                  <a:srgbClr val="E35E23"/>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6" name="Google Shape;346;p14"/>
            <p:cNvSpPr/>
            <p:nvPr/>
          </p:nvSpPr>
          <p:spPr>
            <a:xfrm>
              <a:off x="2338" y="1524"/>
              <a:ext cx="1096" cy="1926"/>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7" name="Google Shape;347;p14"/>
            <p:cNvSpPr/>
            <p:nvPr/>
          </p:nvSpPr>
          <p:spPr>
            <a:xfrm>
              <a:off x="2338" y="1524"/>
              <a:ext cx="1096" cy="1926"/>
            </a:xfrm>
            <a:prstGeom prst="ellipse">
              <a:avLst/>
            </a:prstGeom>
            <a:gradFill>
              <a:gsLst>
                <a:gs pos="0">
                  <a:srgbClr val="E35E23"/>
                </a:gs>
                <a:gs pos="100000">
                  <a:srgbClr val="6E2E11"/>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348" name="Google Shape;348;p14"/>
          <p:cNvSpPr txBox="1"/>
          <p:nvPr/>
        </p:nvSpPr>
        <p:spPr>
          <a:xfrm>
            <a:off x="5580062" y="6472237"/>
            <a:ext cx="3624262" cy="2619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1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2500"/>
              <a:buFont typeface="Arial"/>
              <a:buNone/>
            </a:pPr>
            <a:r>
              <a:rPr b="0" i="0" lang="en-US" sz="2500" u="none">
                <a:solidFill>
                  <a:schemeClr val="lt1"/>
                </a:solidFill>
                <a:latin typeface="Arial"/>
                <a:ea typeface="Arial"/>
                <a:cs typeface="Arial"/>
                <a:sym typeface="Arial"/>
              </a:rPr>
              <a:t>HÃY QUAN SÁT HÌNH ẢNH VÀ NÊU NHẬN XÉT</a:t>
            </a:r>
            <a:endParaRPr/>
          </a:p>
        </p:txBody>
      </p:sp>
      <p:sp>
        <p:nvSpPr>
          <p:cNvPr id="354" name="Google Shape;354;p15"/>
          <p:cNvSpPr/>
          <p:nvPr/>
        </p:nvSpPr>
        <p:spPr>
          <a:xfrm>
            <a:off x="533400" y="5876925"/>
            <a:ext cx="3529012" cy="787400"/>
          </a:xfrm>
          <a:prstGeom prst="wedgeRoundRectCallout">
            <a:avLst>
              <a:gd fmla="val 10993" name="adj1"/>
              <a:gd fmla="val -6032" name="adj2"/>
              <a:gd fmla="val 0" name="adj3"/>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Arial"/>
              <a:buNone/>
            </a:pPr>
            <a:r>
              <a:rPr b="0" i="0" lang="en-US" sz="1800" u="none">
                <a:solidFill>
                  <a:srgbClr val="FFFFFF"/>
                </a:solidFill>
                <a:latin typeface="Arial"/>
                <a:ea typeface="Arial"/>
                <a:cs typeface="Arial"/>
                <a:sym typeface="Arial"/>
              </a:rPr>
              <a:t>Hãy quan sát bức tranh và cho biết các bạn nhỏ đang làm gì? </a:t>
            </a:r>
            <a:endParaRPr/>
          </a:p>
          <a:p>
            <a:pPr indent="0" lvl="0" marL="0" marR="0" rtl="0" algn="ctr">
              <a:lnSpc>
                <a:spcPct val="100000"/>
              </a:lnSpc>
              <a:spcBef>
                <a:spcPts val="0"/>
              </a:spcBef>
              <a:spcAft>
                <a:spcPts val="0"/>
              </a:spcAft>
              <a:buClr>
                <a:srgbClr val="FFFFFF"/>
              </a:buClr>
              <a:buSzPts val="1800"/>
              <a:buFont typeface="Arial"/>
              <a:buNone/>
            </a:pPr>
            <a:r>
              <a:rPr b="0" i="0" lang="en-US" sz="1800" u="none">
                <a:solidFill>
                  <a:srgbClr val="FFFFFF"/>
                </a:solidFill>
                <a:latin typeface="Arial"/>
                <a:ea typeface="Arial"/>
                <a:cs typeface="Arial"/>
                <a:sym typeface="Arial"/>
              </a:rPr>
              <a:t>Vì sao bạn biết?</a:t>
            </a:r>
            <a:endParaRPr/>
          </a:p>
        </p:txBody>
      </p:sp>
      <p:sp>
        <p:nvSpPr>
          <p:cNvPr id="355" name="Google Shape;355;p15"/>
          <p:cNvSpPr txBox="1"/>
          <p:nvPr/>
        </p:nvSpPr>
        <p:spPr>
          <a:xfrm>
            <a:off x="5580062" y="6472237"/>
            <a:ext cx="3624262" cy="2619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pic>
        <p:nvPicPr>
          <p:cNvPr descr="C:\Users\Da Huong\Pictures\kisspng-park-playground-child-clip-art-vector-illustration-children-playing-cute-creative-5aa541f3296c24.8425019715207797631697.png" id="356" name="Google Shape;356;p15"/>
          <p:cNvPicPr preferRelativeResize="0"/>
          <p:nvPr>
            <p:ph idx="1" type="body"/>
          </p:nvPr>
        </p:nvPicPr>
        <p:blipFill rotWithShape="1">
          <a:blip r:embed="rId3">
            <a:alphaModFix/>
          </a:blip>
          <a:srcRect b="0" l="0" r="0" t="0"/>
          <a:stretch/>
        </p:blipFill>
        <p:spPr>
          <a:xfrm>
            <a:off x="900112" y="1020762"/>
            <a:ext cx="7305675" cy="473551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54"/>
                                        </p:tgtEl>
                                        <p:attrNameLst>
                                          <p:attrName>style.visibility</p:attrName>
                                        </p:attrNameLst>
                                      </p:cBhvr>
                                      <p:to>
                                        <p:strVal val="visible"/>
                                      </p:to>
                                    </p:set>
                                    <p:animEffect filter="fade" transition="in">
                                      <p:cBhvr>
                                        <p:cTn dur="2000"/>
                                        <p:tgtEl>
                                          <p:spTgt spid="35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6"/>
                                        </p:tgtEl>
                                        <p:attrNameLst>
                                          <p:attrName>style.visibility</p:attrName>
                                        </p:attrNameLst>
                                      </p:cBhvr>
                                      <p:to>
                                        <p:strVal val="visible"/>
                                      </p:to>
                                    </p:set>
                                    <p:animEffect filter="fade" transition="in">
                                      <p:cBhvr>
                                        <p:cTn dur="2000"/>
                                        <p:tgtEl>
                                          <p:spTgt spid="3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16"/>
          <p:cNvSpPr/>
          <p:nvPr/>
        </p:nvSpPr>
        <p:spPr>
          <a:xfrm>
            <a:off x="179387" y="76200"/>
            <a:ext cx="8964612" cy="1408112"/>
          </a:xfrm>
          <a:prstGeom prst="roundRect">
            <a:avLst>
              <a:gd fmla="val 16667" name="adj"/>
            </a:avLst>
          </a:prstGeom>
          <a:solidFill>
            <a:srgbClr val="00B050"/>
          </a:solidFill>
          <a:ln cap="flat" cmpd="sng" w="12700">
            <a:solidFill>
              <a:srgbClr val="C3A03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2500"/>
              <a:buFont typeface="Arial"/>
              <a:buNone/>
            </a:pPr>
            <a:r>
              <a:rPr b="1" i="0" lang="en-US" sz="2500" u="none">
                <a:solidFill>
                  <a:srgbClr val="FFFFFF"/>
                </a:solidFill>
                <a:latin typeface="Arial"/>
                <a:ea typeface="Arial"/>
                <a:cs typeface="Arial"/>
                <a:sym typeface="Arial"/>
              </a:rPr>
              <a:t>Chương I</a:t>
            </a:r>
            <a:endParaRPr b="0" i="0" sz="2500" u="none">
              <a:solidFill>
                <a:srgbClr val="FFFFFF"/>
              </a:solidFill>
              <a:latin typeface="Arial"/>
              <a:ea typeface="Arial"/>
              <a:cs typeface="Arial"/>
              <a:sym typeface="Arial"/>
            </a:endParaRPr>
          </a:p>
          <a:p>
            <a:pPr indent="0" lvl="0" marL="0" marR="0" rtl="0" algn="ctr">
              <a:lnSpc>
                <a:spcPct val="100000"/>
              </a:lnSpc>
              <a:spcBef>
                <a:spcPts val="0"/>
              </a:spcBef>
              <a:spcAft>
                <a:spcPts val="0"/>
              </a:spcAft>
              <a:buClr>
                <a:srgbClr val="FFFFFF"/>
              </a:buClr>
              <a:buSzPts val="2500"/>
              <a:buFont typeface="Arial"/>
              <a:buNone/>
            </a:pPr>
            <a:r>
              <a:rPr b="1" i="0" lang="en-US" sz="2500" u="none">
                <a:solidFill>
                  <a:srgbClr val="FFFFFF"/>
                </a:solidFill>
                <a:latin typeface="Arial"/>
                <a:ea typeface="Arial"/>
                <a:cs typeface="Arial"/>
                <a:sym typeface="Arial"/>
              </a:rPr>
              <a:t>TRÒ CHƠI VÀ HOẠT ĐỘNG VUI CHƠI CỦA </a:t>
            </a:r>
            <a:endParaRPr/>
          </a:p>
          <a:p>
            <a:pPr indent="0" lvl="0" marL="0" marR="0" rtl="0" algn="ctr">
              <a:lnSpc>
                <a:spcPct val="100000"/>
              </a:lnSpc>
              <a:spcBef>
                <a:spcPts val="0"/>
              </a:spcBef>
              <a:spcAft>
                <a:spcPts val="0"/>
              </a:spcAft>
              <a:buClr>
                <a:srgbClr val="FFFFFF"/>
              </a:buClr>
              <a:buSzPts val="2500"/>
              <a:buFont typeface="Arial"/>
              <a:buNone/>
            </a:pPr>
            <a:r>
              <a:rPr b="1" i="0" lang="en-US" sz="2500" u="none">
                <a:solidFill>
                  <a:srgbClr val="FFFFFF"/>
                </a:solidFill>
                <a:latin typeface="Arial"/>
                <a:ea typeface="Arial"/>
                <a:cs typeface="Arial"/>
                <a:sym typeface="Arial"/>
              </a:rPr>
              <a:t>TRẺ MẦM NON</a:t>
            </a:r>
            <a:endParaRPr/>
          </a:p>
        </p:txBody>
      </p:sp>
      <p:pic>
        <p:nvPicPr>
          <p:cNvPr id="362" name="Google Shape;362;p16"/>
          <p:cNvPicPr preferRelativeResize="0"/>
          <p:nvPr/>
        </p:nvPicPr>
        <p:blipFill rotWithShape="1">
          <a:blip r:embed="rId3">
            <a:alphaModFix/>
          </a:blip>
          <a:srcRect b="0" l="0" r="0" t="0"/>
          <a:stretch/>
        </p:blipFill>
        <p:spPr>
          <a:xfrm>
            <a:off x="450850" y="1676400"/>
            <a:ext cx="7712075" cy="5108575"/>
          </a:xfrm>
          <a:prstGeom prst="rect">
            <a:avLst/>
          </a:prstGeom>
          <a:noFill/>
          <a:ln>
            <a:noFill/>
          </a:ln>
        </p:spPr>
      </p:pic>
      <p:sp>
        <p:nvSpPr>
          <p:cNvPr id="363" name="Google Shape;363;p16"/>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2"/>
                                        </p:tgtEl>
                                        <p:attrNameLst>
                                          <p:attrName>style.visibility</p:attrName>
                                        </p:attrNameLst>
                                      </p:cBhvr>
                                      <p:to>
                                        <p:strVal val="visible"/>
                                      </p:to>
                                    </p:set>
                                    <p:animEffect filter="fade" transition="in">
                                      <p:cBhvr>
                                        <p:cTn dur="1000"/>
                                        <p:tgtEl>
                                          <p:spTgt spid="3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17"/>
          <p:cNvSpPr txBox="1"/>
          <p:nvPr/>
        </p:nvSpPr>
        <p:spPr>
          <a:xfrm>
            <a:off x="1630362" y="4633912"/>
            <a:ext cx="7772400" cy="3540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1F4C9D"/>
              </a:buClr>
              <a:buSzPts val="1700"/>
              <a:buFont typeface="Arial"/>
              <a:buNone/>
            </a:pPr>
            <a:r>
              <a:rPr b="1" i="0" lang="en-US" sz="1700" u="none">
                <a:solidFill>
                  <a:srgbClr val="1F4C9D"/>
                </a:solidFill>
                <a:latin typeface="Arial"/>
                <a:ea typeface="Arial"/>
                <a:cs typeface="Arial"/>
                <a:sym typeface="Arial"/>
              </a:rPr>
              <a:t>Vui chơi là hoạt động đặc trưng của trẻ em</a:t>
            </a:r>
            <a:endParaRPr/>
          </a:p>
        </p:txBody>
      </p:sp>
      <p:sp>
        <p:nvSpPr>
          <p:cNvPr id="369" name="Google Shape;369;p17"/>
          <p:cNvSpPr/>
          <p:nvPr/>
        </p:nvSpPr>
        <p:spPr>
          <a:xfrm>
            <a:off x="-31750" y="198437"/>
            <a:ext cx="9175750" cy="352425"/>
          </a:xfrm>
          <a:prstGeom prst="rect">
            <a:avLst/>
          </a:prstGeom>
          <a:solidFill>
            <a:srgbClr val="FFFFFF"/>
          </a:solidFill>
          <a:ln cap="flat" cmpd="sng" w="12700">
            <a:solidFill>
              <a:srgbClr val="6C89DA"/>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pic>
        <p:nvPicPr>
          <p:cNvPr id="370" name="Google Shape;370;p17"/>
          <p:cNvPicPr preferRelativeResize="0"/>
          <p:nvPr/>
        </p:nvPicPr>
        <p:blipFill rotWithShape="1">
          <a:blip r:embed="rId3">
            <a:alphaModFix/>
          </a:blip>
          <a:srcRect b="0" l="0" r="0" t="0"/>
          <a:stretch/>
        </p:blipFill>
        <p:spPr>
          <a:xfrm>
            <a:off x="165100" y="1090612"/>
            <a:ext cx="7931150" cy="542925"/>
          </a:xfrm>
          <a:prstGeom prst="rect">
            <a:avLst/>
          </a:prstGeom>
          <a:noFill/>
          <a:ln>
            <a:noFill/>
          </a:ln>
        </p:spPr>
      </p:pic>
      <p:pic>
        <p:nvPicPr>
          <p:cNvPr descr="C:\Users\Da Huong\Pictures\kisspng-park-playground-child-clip-art-vector-illustration-children-playing-cute-creative-5aa541f3296c24.8425019715207797631697.png" id="371" name="Google Shape;371;p17"/>
          <p:cNvPicPr preferRelativeResize="0"/>
          <p:nvPr/>
        </p:nvPicPr>
        <p:blipFill rotWithShape="1">
          <a:blip r:embed="rId4">
            <a:alphaModFix/>
          </a:blip>
          <a:srcRect b="0" l="0" r="0" t="0"/>
          <a:stretch/>
        </p:blipFill>
        <p:spPr>
          <a:xfrm>
            <a:off x="1933575" y="1484312"/>
            <a:ext cx="4987925" cy="3232150"/>
          </a:xfrm>
          <a:prstGeom prst="rect">
            <a:avLst/>
          </a:prstGeom>
          <a:noFill/>
          <a:ln>
            <a:noFill/>
          </a:ln>
        </p:spPr>
      </p:pic>
      <p:sp>
        <p:nvSpPr>
          <p:cNvPr id="372" name="Google Shape;372;p17"/>
          <p:cNvSpPr txBox="1"/>
          <p:nvPr/>
        </p:nvSpPr>
        <p:spPr>
          <a:xfrm>
            <a:off x="107950" y="5010150"/>
            <a:ext cx="5408612" cy="20320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1F4C9D"/>
              </a:buClr>
              <a:buSzPts val="1800"/>
              <a:buFont typeface="Arial"/>
              <a:buChar char="•"/>
            </a:pPr>
            <a:r>
              <a:rPr b="0" i="0" lang="en-US" sz="1800" u="none">
                <a:solidFill>
                  <a:srgbClr val="1F4C9D"/>
                </a:solidFill>
                <a:latin typeface="Arial"/>
                <a:ea typeface="Arial"/>
                <a:cs typeface="Arial"/>
                <a:sym typeface="Arial"/>
              </a:rPr>
              <a:t>Từ lâu, sử dụng trò chơi đã được các nhà sư phạm lựa chọn là một trong những hình thức để giáo dục trẻ tại trường mầm non.</a:t>
            </a:r>
            <a:endParaRPr/>
          </a:p>
          <a:p>
            <a:pPr indent="-285750" lvl="0" marL="285750" marR="0" rtl="0" algn="just">
              <a:lnSpc>
                <a:spcPct val="100000"/>
              </a:lnSpc>
              <a:spcBef>
                <a:spcPts val="0"/>
              </a:spcBef>
              <a:spcAft>
                <a:spcPts val="0"/>
              </a:spcAft>
              <a:buClr>
                <a:srgbClr val="1F4C9D"/>
              </a:buClr>
              <a:buSzPts val="1800"/>
              <a:buFont typeface="Arial"/>
              <a:buChar char="•"/>
            </a:pPr>
            <a:r>
              <a:rPr b="0" i="0" lang="en-US" sz="1800" u="none">
                <a:solidFill>
                  <a:srgbClr val="1F4C9D"/>
                </a:solidFill>
                <a:latin typeface="Arial"/>
                <a:ea typeface="Arial"/>
                <a:cs typeface="Arial"/>
                <a:sym typeface="Arial"/>
              </a:rPr>
              <a:t>Đến đầu thế kỷ XX, trò chơi và hoạt động vui chơi của trẻ em bắt đầu được các nhà giáo dục, các nhà khoa học đặc biệt quan tâm.</a:t>
            </a:r>
            <a:endParaRPr/>
          </a:p>
          <a:p>
            <a:pPr indent="0" lvl="0" marL="0" marR="0" rtl="0" algn="l">
              <a:lnSpc>
                <a:spcPct val="100000"/>
              </a:lnSpc>
              <a:spcBef>
                <a:spcPts val="0"/>
              </a:spcBef>
              <a:spcAft>
                <a:spcPts val="0"/>
              </a:spcAft>
              <a:buNone/>
            </a:pPr>
            <a:r>
              <a:t/>
            </a:r>
            <a:endParaRPr b="0" i="0" sz="1800" u="none">
              <a:solidFill>
                <a:srgbClr val="1F4C9D"/>
              </a:solidFill>
              <a:latin typeface="Arial"/>
              <a:ea typeface="Arial"/>
              <a:cs typeface="Arial"/>
              <a:sym typeface="Arial"/>
            </a:endParaRPr>
          </a:p>
        </p:txBody>
      </p:sp>
      <p:sp>
        <p:nvSpPr>
          <p:cNvPr id="373" name="Google Shape;373;p17"/>
          <p:cNvSpPr txBox="1"/>
          <p:nvPr/>
        </p:nvSpPr>
        <p:spPr>
          <a:xfrm>
            <a:off x="6300787"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74" name="Google Shape;374;p17"/>
          <p:cNvSpPr txBox="1"/>
          <p:nvPr/>
        </p:nvSpPr>
        <p:spPr>
          <a:xfrm>
            <a:off x="468312" y="498475"/>
            <a:ext cx="7127875" cy="6461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NGUỒN GỐC VÀ BẢN CHẤT CỦA TRÒ CHƠI VÀ HOẠT ĐỘNG VUI CHƠI CỦA TRẺ MẦM NON</a:t>
            </a:r>
            <a:endParaRPr/>
          </a:p>
        </p:txBody>
      </p:sp>
      <p:sp>
        <p:nvSpPr>
          <p:cNvPr id="375" name="Google Shape;375;p17"/>
          <p:cNvSpPr txBox="1"/>
          <p:nvPr/>
        </p:nvSpPr>
        <p:spPr>
          <a:xfrm>
            <a:off x="3883025" y="160337"/>
            <a:ext cx="237648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0000"/>
              </a:buClr>
              <a:buSzPts val="1800"/>
              <a:buFont typeface="Arial"/>
              <a:buNone/>
            </a:pPr>
            <a:r>
              <a:rPr b="1" i="0" lang="en-US" sz="1800" u="none">
                <a:solidFill>
                  <a:srgbClr val="FF0000"/>
                </a:solidFill>
                <a:latin typeface="Arial"/>
                <a:ea typeface="Arial"/>
                <a:cs typeface="Arial"/>
                <a:sym typeface="Arial"/>
              </a:rPr>
              <a:t>TUẦN 1:</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0"/>
                                        </p:tgtEl>
                                        <p:attrNameLst>
                                          <p:attrName>style.visibility</p:attrName>
                                        </p:attrNameLst>
                                      </p:cBhvr>
                                      <p:to>
                                        <p:strVal val="visible"/>
                                      </p:to>
                                    </p:set>
                                    <p:animEffect filter="fade" transition="in">
                                      <p:cBhvr>
                                        <p:cTn dur="500"/>
                                        <p:tgtEl>
                                          <p:spTgt spid="3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1"/>
                                        </p:tgtEl>
                                        <p:attrNameLst>
                                          <p:attrName>style.visibility</p:attrName>
                                        </p:attrNameLst>
                                      </p:cBhvr>
                                      <p:to>
                                        <p:strVal val="visible"/>
                                      </p:to>
                                    </p:set>
                                    <p:animEffect filter="fade" transition="in">
                                      <p:cBhvr>
                                        <p:cTn dur="500"/>
                                        <p:tgtEl>
                                          <p:spTgt spid="371"/>
                                        </p:tgtEl>
                                      </p:cBhvr>
                                    </p:animEffect>
                                  </p:childTnLst>
                                </p:cTn>
                              </p:par>
                              <p:par>
                                <p:cTn fill="hold" nodeType="withEffect" presetClass="entr" presetID="10" presetSubtype="0">
                                  <p:stCondLst>
                                    <p:cond delay="0"/>
                                  </p:stCondLst>
                                  <p:childTnLst>
                                    <p:set>
                                      <p:cBhvr>
                                        <p:cTn dur="1" fill="hold">
                                          <p:stCondLst>
                                            <p:cond delay="0"/>
                                          </p:stCondLst>
                                        </p:cTn>
                                        <p:tgtEl>
                                          <p:spTgt spid="368"/>
                                        </p:tgtEl>
                                        <p:attrNameLst>
                                          <p:attrName>style.visibility</p:attrName>
                                        </p:attrNameLst>
                                      </p:cBhvr>
                                      <p:to>
                                        <p:strVal val="visible"/>
                                      </p:to>
                                    </p:set>
                                    <p:animEffect filter="fade" transition="in">
                                      <p:cBhvr>
                                        <p:cTn dur="500"/>
                                        <p:tgtEl>
                                          <p:spTgt spid="36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2"/>
                                        </p:tgtEl>
                                        <p:attrNameLst>
                                          <p:attrName>style.visibility</p:attrName>
                                        </p:attrNameLst>
                                      </p:cBhvr>
                                      <p:to>
                                        <p:strVal val="visible"/>
                                      </p:to>
                                    </p:set>
                                    <p:animEffect filter="fade" transition="in">
                                      <p:cBhvr>
                                        <p:cTn dur="1000"/>
                                        <p:tgtEl>
                                          <p:spTgt spid="37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1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NỘI DUNG BÀI HỌC</a:t>
            </a:r>
            <a:endParaRPr/>
          </a:p>
        </p:txBody>
      </p:sp>
      <p:sp>
        <p:nvSpPr>
          <p:cNvPr id="381" name="Google Shape;381;p18"/>
          <p:cNvSpPr txBox="1"/>
          <p:nvPr/>
        </p:nvSpPr>
        <p:spPr>
          <a:xfrm>
            <a:off x="468312" y="1341437"/>
            <a:ext cx="8496300" cy="5078412"/>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Nội dung:</a:t>
            </a:r>
            <a:endParaRPr b="0" i="0" sz="1800" u="none">
              <a:solidFill>
                <a:schemeClr val="dk1"/>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Giới thiệu về khóa học</a:t>
            </a:r>
            <a:endParaRPr/>
          </a:p>
          <a:p>
            <a:pPr indent="-342900" lvl="0" marL="34290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Lý luận về nguồn gốc và bản chất của trò chơi và hoạt động vui chơi</a:t>
            </a:r>
            <a:endParaRPr/>
          </a:p>
          <a:p>
            <a:pPr indent="-342900" lvl="0" marL="342900" marR="0" rtl="0" algn="l">
              <a:lnSpc>
                <a:spcPct val="100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Tìm hiểu về khái niệm của hoạt động chơi, đặc điểm tham gia của trẻ và ý nghĩa của hoạt động vui chơi đối với lứa tuổi mầm non.</a:t>
            </a:r>
            <a:endParaRPr/>
          </a:p>
          <a:p>
            <a:pPr indent="-228600" lvl="0" marL="342900" marR="0" rtl="0" algn="l">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1800"/>
              <a:buFont typeface="Verdana"/>
              <a:buAutoNum type="arabicPeriod" startAt="2"/>
            </a:pPr>
            <a:r>
              <a:rPr b="1" i="0" lang="en-US" sz="1800" u="none">
                <a:solidFill>
                  <a:schemeClr val="dk1"/>
                </a:solidFill>
                <a:latin typeface="Arial"/>
                <a:ea typeface="Arial"/>
                <a:cs typeface="Arial"/>
                <a:sym typeface="Arial"/>
              </a:rPr>
              <a:t>Mục tiêu:</a:t>
            </a:r>
            <a:endParaRPr b="0" i="0" sz="1800" u="none">
              <a:solidFill>
                <a:schemeClr val="dk1"/>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Giúp học viên có được những thông tin cơ bản về khóa học</a:t>
            </a:r>
            <a:endParaRPr/>
          </a:p>
          <a:p>
            <a:pPr indent="-342900" lvl="0" marL="34290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Giúp học viên hiểu và phân tích về nguồn gốc và bản chất của trò chơi và hoạt động vui chơi</a:t>
            </a:r>
            <a:endParaRPr/>
          </a:p>
          <a:p>
            <a:pPr indent="-342900" lvl="0" marL="342900" marR="0" rtl="0" algn="l">
              <a:lnSpc>
                <a:spcPct val="100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Giúp học viên hiểu và trình bày về khái niệm của hoạt động chơi, đặc điểm tham gia của trẻ và ý nghĩa của hoạt động vui chơi đối với lứa tuổi mầm non.</a:t>
            </a:r>
            <a:endParaRPr/>
          </a:p>
          <a:p>
            <a:pPr indent="-228600" lvl="0" marL="342900" marR="0" rtl="0" algn="l">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 Tài liệu tham khảo: </a:t>
            </a:r>
            <a:endParaRPr b="0" i="0" sz="1800" u="none">
              <a:solidFill>
                <a:schemeClr val="dk1"/>
              </a:solidFill>
              <a:latin typeface="Arial"/>
              <a:ea typeface="Arial"/>
              <a:cs typeface="Arial"/>
              <a:sym typeface="Arial"/>
            </a:endParaRPr>
          </a:p>
          <a:p>
            <a:pPr indent="-342900" lvl="0" marL="34290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a:p>
          <a:p>
            <a:pPr indent="-342900" lvl="0" marL="34290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[2]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1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600"/>
              <a:buFont typeface="Verdana"/>
              <a:buNone/>
            </a:pPr>
            <a:r>
              <a:rPr b="0" i="0" lang="en-US" sz="3600" u="none">
                <a:solidFill>
                  <a:schemeClr val="lt1"/>
                </a:solidFill>
                <a:latin typeface="Verdana"/>
                <a:ea typeface="Verdana"/>
                <a:cs typeface="Verdana"/>
                <a:sym typeface="Verdana"/>
              </a:rPr>
              <a:t>KHÁM PHÁ</a:t>
            </a:r>
            <a:endParaRPr/>
          </a:p>
        </p:txBody>
      </p:sp>
      <p:sp>
        <p:nvSpPr>
          <p:cNvPr id="387" name="Google Shape;387;p19"/>
          <p:cNvSpPr/>
          <p:nvPr/>
        </p:nvSpPr>
        <p:spPr>
          <a:xfrm>
            <a:off x="5562600" y="3352800"/>
            <a:ext cx="2322512" cy="628650"/>
          </a:xfrm>
          <a:prstGeom prst="roundRect">
            <a:avLst>
              <a:gd fmla="val 16667" name="adj"/>
            </a:avLst>
          </a:prstGeom>
          <a:no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88" name="Google Shape;388;p19"/>
          <p:cNvSpPr/>
          <p:nvPr/>
        </p:nvSpPr>
        <p:spPr>
          <a:xfrm>
            <a:off x="1238250" y="3352800"/>
            <a:ext cx="2190750" cy="574675"/>
          </a:xfrm>
          <a:prstGeom prst="roundRect">
            <a:avLst>
              <a:gd fmla="val 16667" name="adj"/>
            </a:avLst>
          </a:prstGeom>
          <a:no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89" name="Google Shape;389;p19"/>
          <p:cNvSpPr txBox="1"/>
          <p:nvPr/>
        </p:nvSpPr>
        <p:spPr>
          <a:xfrm>
            <a:off x="1238250" y="3552825"/>
            <a:ext cx="2038350" cy="4000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a:solidFill>
                  <a:srgbClr val="000000"/>
                </a:solidFill>
                <a:latin typeface="Arial"/>
                <a:ea typeface="Arial"/>
                <a:cs typeface="Arial"/>
                <a:sym typeface="Arial"/>
              </a:rPr>
              <a:t>NGUỒN GỐC</a:t>
            </a:r>
            <a:endParaRPr/>
          </a:p>
        </p:txBody>
      </p:sp>
      <p:sp>
        <p:nvSpPr>
          <p:cNvPr id="390" name="Google Shape;390;p19"/>
          <p:cNvSpPr/>
          <p:nvPr/>
        </p:nvSpPr>
        <p:spPr>
          <a:xfrm>
            <a:off x="3222625" y="3255962"/>
            <a:ext cx="741362" cy="884237"/>
          </a:xfrm>
          <a:custGeom>
            <a:rect b="b" l="l" r="r" t="t"/>
            <a:pathLst>
              <a:path extrusionOk="0" h="798" w="580">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a:gsLst>
              <a:gs pos="0">
                <a:schemeClr val="accent2"/>
              </a:gs>
              <a:gs pos="100000">
                <a:srgbClr val="B8CCF1"/>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91" name="Google Shape;391;p19"/>
          <p:cNvSpPr/>
          <p:nvPr/>
        </p:nvSpPr>
        <p:spPr>
          <a:xfrm flipH="1">
            <a:off x="4868862" y="3252787"/>
            <a:ext cx="909637" cy="1244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92" name="Google Shape;392;p19"/>
          <p:cNvSpPr/>
          <p:nvPr/>
        </p:nvSpPr>
        <p:spPr>
          <a:xfrm flipH="1">
            <a:off x="5148262" y="3035300"/>
            <a:ext cx="506412" cy="1104900"/>
          </a:xfrm>
          <a:custGeom>
            <a:rect b="b" l="l" r="r" t="t"/>
            <a:pathLst>
              <a:path extrusionOk="0" h="798" w="580">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a:gsLst>
              <a:gs pos="0">
                <a:schemeClr val="hlink"/>
              </a:gs>
              <a:gs pos="100000">
                <a:srgbClr val="CAE4E2"/>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393" name="Google Shape;393;p19"/>
          <p:cNvGrpSpPr/>
          <p:nvPr/>
        </p:nvGrpSpPr>
        <p:grpSpPr>
          <a:xfrm>
            <a:off x="2555875" y="1484312"/>
            <a:ext cx="3600450" cy="1746250"/>
            <a:chOff x="1997" y="1314"/>
            <a:chExt cx="1889" cy="1009"/>
          </a:xfrm>
        </p:grpSpPr>
        <p:grpSp>
          <p:nvGrpSpPr>
            <p:cNvPr id="394" name="Google Shape;394;p19"/>
            <p:cNvGrpSpPr/>
            <p:nvPr/>
          </p:nvGrpSpPr>
          <p:grpSpPr>
            <a:xfrm>
              <a:off x="1997" y="1404"/>
              <a:ext cx="1889" cy="919"/>
              <a:chOff x="1973" y="1027"/>
              <a:chExt cx="1926" cy="937"/>
            </a:xfrm>
          </p:grpSpPr>
          <p:sp>
            <p:nvSpPr>
              <p:cNvPr id="395" name="Google Shape;395;p19"/>
              <p:cNvSpPr/>
              <p:nvPr/>
            </p:nvSpPr>
            <p:spPr>
              <a:xfrm>
                <a:off x="1994" y="1057"/>
                <a:ext cx="1905" cy="907"/>
              </a:xfrm>
              <a:prstGeom prst="ellipse">
                <a:avLst/>
              </a:prstGeom>
              <a:gradFill>
                <a:gsLst>
                  <a:gs pos="0">
                    <a:schemeClr val="hlink"/>
                  </a:gs>
                  <a:gs pos="100000">
                    <a:srgbClr val="2A534F"/>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96" name="Google Shape;396;p19"/>
              <p:cNvSpPr/>
              <p:nvPr/>
            </p:nvSpPr>
            <p:spPr>
              <a:xfrm>
                <a:off x="1973" y="1027"/>
                <a:ext cx="1905" cy="907"/>
              </a:xfrm>
              <a:prstGeom prst="ellipse">
                <a:avLst/>
              </a:prstGeom>
              <a:gradFill>
                <a:gsLst>
                  <a:gs pos="0">
                    <a:srgbClr val="B5DAD6"/>
                  </a:gs>
                  <a:gs pos="100000">
                    <a:schemeClr val="hlink"/>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397" name="Google Shape;397;p19"/>
            <p:cNvSpPr/>
            <p:nvPr/>
          </p:nvSpPr>
          <p:spPr>
            <a:xfrm>
              <a:off x="2086" y="1314"/>
              <a:ext cx="1691" cy="845"/>
            </a:xfrm>
            <a:prstGeom prst="ellipse">
              <a:avLst/>
            </a:prstGeom>
            <a:gradFill>
              <a:gsLst>
                <a:gs pos="0">
                  <a:srgbClr val="323F65"/>
                </a:gs>
                <a:gs pos="100000">
                  <a:schemeClr val="accent1"/>
                </a:gs>
              </a:gsLst>
              <a:lin ang="27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19"/>
            <p:cNvSpPr txBox="1"/>
            <p:nvPr/>
          </p:nvSpPr>
          <p:spPr>
            <a:xfrm rot="5400000">
              <a:off x="2622" y="1125"/>
              <a:ext cx="598" cy="119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99" name="Google Shape;399;p19"/>
            <p:cNvSpPr/>
            <p:nvPr/>
          </p:nvSpPr>
          <p:spPr>
            <a:xfrm>
              <a:off x="2108" y="1319"/>
              <a:ext cx="1650" cy="826"/>
            </a:xfrm>
            <a:prstGeom prst="ellipse">
              <a:avLst/>
            </a:prstGeom>
            <a:gradFill>
              <a:gsLst>
                <a:gs pos="0">
                  <a:srgbClr val="6C89DA">
                    <a:alpha val="0"/>
                  </a:srgbClr>
                </a:gs>
                <a:gs pos="100000">
                  <a:srgbClr val="CCD6F2"/>
                </a:gs>
              </a:gsLst>
              <a:lin ang="27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19"/>
            <p:cNvSpPr txBox="1"/>
            <p:nvPr/>
          </p:nvSpPr>
          <p:spPr>
            <a:xfrm rot="5400000">
              <a:off x="2633" y="1130"/>
              <a:ext cx="584" cy="116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01" name="Google Shape;401;p19"/>
            <p:cNvSpPr/>
            <p:nvPr/>
          </p:nvSpPr>
          <p:spPr>
            <a:xfrm>
              <a:off x="2125" y="1327"/>
              <a:ext cx="1570" cy="771"/>
            </a:xfrm>
            <a:prstGeom prst="ellipse">
              <a:avLst/>
            </a:prstGeom>
            <a:gradFill>
              <a:gsLst>
                <a:gs pos="0">
                  <a:srgbClr val="566DAD"/>
                </a:gs>
                <a:gs pos="100000">
                  <a:srgbClr val="6C89DA">
                    <a:alpha val="47843"/>
                  </a:srgbClr>
                </a:gs>
              </a:gsLst>
              <a:lin ang="27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19"/>
            <p:cNvSpPr txBox="1"/>
            <p:nvPr/>
          </p:nvSpPr>
          <p:spPr>
            <a:xfrm rot="5400000">
              <a:off x="2637" y="1155"/>
              <a:ext cx="545" cy="111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03" name="Google Shape;403;p19"/>
            <p:cNvSpPr/>
            <p:nvPr/>
          </p:nvSpPr>
          <p:spPr>
            <a:xfrm>
              <a:off x="2208" y="1344"/>
              <a:ext cx="1383" cy="624"/>
            </a:xfrm>
            <a:prstGeom prst="ellipse">
              <a:avLst/>
            </a:prstGeom>
            <a:gradFill>
              <a:gsLst>
                <a:gs pos="0">
                  <a:srgbClr val="FFFFFF"/>
                </a:gs>
                <a:gs pos="100000">
                  <a:srgbClr val="6C89DA">
                    <a:alpha val="37647"/>
                  </a:srgbClr>
                </a:gs>
              </a:gsLst>
              <a:lin ang="27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19"/>
            <p:cNvSpPr txBox="1"/>
            <p:nvPr/>
          </p:nvSpPr>
          <p:spPr>
            <a:xfrm rot="5400000">
              <a:off x="2671" y="1148"/>
              <a:ext cx="441" cy="97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05" name="Google Shape;405;p19"/>
          <p:cNvSpPr txBox="1"/>
          <p:nvPr/>
        </p:nvSpPr>
        <p:spPr>
          <a:xfrm>
            <a:off x="3028950" y="1828800"/>
            <a:ext cx="2943225" cy="8302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a:solidFill>
                  <a:srgbClr val="000000"/>
                </a:solidFill>
                <a:latin typeface="Arial"/>
                <a:ea typeface="Arial"/>
                <a:cs typeface="Arial"/>
                <a:sym typeface="Arial"/>
              </a:rPr>
              <a:t>TRÒ CHƠI,</a:t>
            </a:r>
            <a:endParaRPr/>
          </a:p>
          <a:p>
            <a:pPr indent="0" lvl="0" marL="0" marR="0" rtl="0" algn="ctr">
              <a:lnSpc>
                <a:spcPct val="100000"/>
              </a:lnSpc>
              <a:spcBef>
                <a:spcPts val="0"/>
              </a:spcBef>
              <a:spcAft>
                <a:spcPts val="0"/>
              </a:spcAft>
              <a:buClr>
                <a:srgbClr val="000000"/>
              </a:buClr>
              <a:buSzPts val="2400"/>
              <a:buFont typeface="Arial"/>
              <a:buNone/>
            </a:pPr>
            <a:r>
              <a:rPr b="1" i="0" lang="en-US" sz="2400" u="none">
                <a:solidFill>
                  <a:srgbClr val="000000"/>
                </a:solidFill>
                <a:latin typeface="Arial"/>
                <a:ea typeface="Arial"/>
                <a:cs typeface="Arial"/>
                <a:sym typeface="Arial"/>
              </a:rPr>
              <a:t>HOẠT ĐỘNG CHƠI</a:t>
            </a:r>
            <a:endParaRPr/>
          </a:p>
        </p:txBody>
      </p:sp>
      <p:sp>
        <p:nvSpPr>
          <p:cNvPr id="406" name="Google Shape;406;p19"/>
          <p:cNvSpPr txBox="1"/>
          <p:nvPr/>
        </p:nvSpPr>
        <p:spPr>
          <a:xfrm>
            <a:off x="5734050" y="3581400"/>
            <a:ext cx="2038350" cy="4000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1" i="0" lang="en-US" sz="2000" u="none">
                <a:solidFill>
                  <a:srgbClr val="000000"/>
                </a:solidFill>
                <a:latin typeface="Arial"/>
                <a:ea typeface="Arial"/>
                <a:cs typeface="Arial"/>
                <a:sym typeface="Arial"/>
              </a:rPr>
              <a:t>BẢN CHẤT</a:t>
            </a:r>
            <a:endParaRPr/>
          </a:p>
        </p:txBody>
      </p:sp>
      <p:sp>
        <p:nvSpPr>
          <p:cNvPr id="407" name="Google Shape;407;p19"/>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2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2500"/>
              <a:buFont typeface="Arial"/>
              <a:buNone/>
            </a:pPr>
            <a:br>
              <a:rPr b="1" i="0" lang="en-US" sz="2500" u="none">
                <a:solidFill>
                  <a:schemeClr val="lt1"/>
                </a:solidFill>
                <a:latin typeface="Arial"/>
                <a:ea typeface="Arial"/>
                <a:cs typeface="Arial"/>
                <a:sym typeface="Arial"/>
              </a:rPr>
            </a:br>
            <a:r>
              <a:rPr b="1" i="0" lang="en-US" sz="2500" u="none">
                <a:solidFill>
                  <a:schemeClr val="lt1"/>
                </a:solidFill>
                <a:latin typeface="Arial"/>
                <a:ea typeface="Arial"/>
                <a:cs typeface="Arial"/>
                <a:sym typeface="Arial"/>
              </a:rPr>
              <a:t>Các nhà Tâm lý học, Giáo dục học Macxit</a:t>
            </a:r>
            <a:br>
              <a:rPr b="1" i="0" lang="en-US" sz="2500" u="none">
                <a:solidFill>
                  <a:schemeClr val="lt1"/>
                </a:solidFill>
                <a:latin typeface="Arial"/>
                <a:ea typeface="Arial"/>
                <a:cs typeface="Arial"/>
                <a:sym typeface="Arial"/>
              </a:rPr>
            </a:br>
            <a:endParaRPr/>
          </a:p>
        </p:txBody>
      </p:sp>
      <p:sp>
        <p:nvSpPr>
          <p:cNvPr id="413" name="Google Shape;413;p20"/>
          <p:cNvSpPr txBox="1"/>
          <p:nvPr>
            <p:ph idx="1" type="body"/>
          </p:nvPr>
        </p:nvSpPr>
        <p:spPr>
          <a:xfrm>
            <a:off x="250825" y="1773237"/>
            <a:ext cx="8642350" cy="507206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1800"/>
              <a:buFont typeface="Noto Sans Symbols"/>
              <a:buChar char="❖"/>
            </a:pPr>
            <a:r>
              <a:rPr b="1" i="0" lang="en-US" sz="1800" u="none">
                <a:solidFill>
                  <a:schemeClr val="dk1"/>
                </a:solidFill>
                <a:latin typeface="Arial"/>
                <a:ea typeface="Arial"/>
                <a:cs typeface="Arial"/>
                <a:sym typeface="Arial"/>
              </a:rPr>
              <a:t>Các nhà tâm lí học, giáo dục học macxit</a:t>
            </a:r>
            <a:r>
              <a:rPr b="0" i="0" lang="en-US" sz="1800" u="none">
                <a:solidFill>
                  <a:schemeClr val="dk1"/>
                </a:solidFill>
                <a:latin typeface="Arial"/>
                <a:ea typeface="Arial"/>
                <a:cs typeface="Arial"/>
                <a:sym typeface="Arial"/>
              </a:rPr>
              <a:t> coi trò chơi như là một hoạt động đặc trưng của xã hội loài người, phản ánh cuộc sống lao động, sinh hoạt của con người. Trò chơi của trẻ em không có nguồn gốc sinh học mà có nguồn gốc xã hội, được truyền từ thế hệ này sang thế hệ khác thông qua con đường giáo dục. </a:t>
            </a:r>
            <a:endParaRPr/>
          </a:p>
          <a:p>
            <a:pPr indent="-342900" lvl="0" marL="342900" marR="0" rtl="0" algn="just">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Theo G.V.Plekhanov, trò chơi là cầu nối các thế hệ với nhau, là phương tiện chuyển tải thành tựu văn hóa từ thời này sang thời khác. </a:t>
            </a:r>
            <a:endParaRPr/>
          </a:p>
          <a:p>
            <a:pPr indent="-342900" lvl="0" marL="342900" marR="0" rtl="0" algn="just">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Tư tưởng của G. V. Plekhanov về nguồn gốc ra đời của trò chơi được các nhà tâm lí học Nga như  L. V. Vugotxki, A. N. Leonchiep, L.X.Rubinsten, D.B.Enconhin phát triển đầy đủ hơn. Họ khẳng định rằng, </a:t>
            </a:r>
            <a:r>
              <a:rPr b="1" i="1" lang="en-US" sz="1800" u="none">
                <a:solidFill>
                  <a:schemeClr val="dk1"/>
                </a:solidFill>
                <a:latin typeface="Arial"/>
                <a:ea typeface="Arial"/>
                <a:cs typeface="Arial"/>
                <a:sym typeface="Arial"/>
              </a:rPr>
              <a:t>chơi có nguồn gốc từ lao động và chuẩn bị cho thế hệ trẻ đến với lao động, nội dung chơi phản ánh hiện thực khách quan</a:t>
            </a:r>
            <a:r>
              <a:rPr b="0" i="0" lang="en-US" sz="1800" u="none">
                <a:solidFill>
                  <a:schemeClr val="dk1"/>
                </a:solidFill>
                <a:latin typeface="Arial"/>
                <a:ea typeface="Arial"/>
                <a:cs typeface="Arial"/>
                <a:sym typeface="Arial"/>
              </a:rPr>
              <a:t>.</a:t>
            </a:r>
            <a:endParaRPr b="0" i="0" sz="1400" u="none">
              <a:solidFill>
                <a:schemeClr val="dk1"/>
              </a:solidFill>
              <a:latin typeface="Arial"/>
              <a:ea typeface="Arial"/>
              <a:cs typeface="Arial"/>
              <a:sym typeface="Arial"/>
            </a:endParaRPr>
          </a:p>
          <a:p>
            <a:pPr indent="-228600" lvl="0" marL="342900" marR="0" rtl="0" algn="just">
              <a:lnSpc>
                <a:spcPct val="100000"/>
              </a:lnSpc>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a:p>
            <a:pPr indent="-228600" lvl="0" marL="342900" marR="0" rtl="0" algn="l">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p:txBody>
      </p:sp>
      <p:sp>
        <p:nvSpPr>
          <p:cNvPr id="414" name="Google Shape;414;p20"/>
          <p:cNvSpPr txBox="1"/>
          <p:nvPr/>
        </p:nvSpPr>
        <p:spPr>
          <a:xfrm>
            <a:off x="34925" y="0"/>
            <a:ext cx="8929687"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MỘT SỐ QUAN ĐIỂM VỀ NGUỒN GỐC CỦA TRÒ CHƠI VÀ HOẠT ĐỘNG CHƠI</a:t>
            </a:r>
            <a:endParaRPr/>
          </a:p>
        </p:txBody>
      </p:sp>
      <p:sp>
        <p:nvSpPr>
          <p:cNvPr id="415" name="Google Shape;415;p20"/>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2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Arial"/>
              <a:buNone/>
            </a:pPr>
            <a:r>
              <a:rPr b="1" i="0" lang="en-US" sz="3200" u="none">
                <a:solidFill>
                  <a:schemeClr val="lt1"/>
                </a:solidFill>
                <a:latin typeface="Arial"/>
                <a:ea typeface="Arial"/>
                <a:cs typeface="Arial"/>
                <a:sym typeface="Arial"/>
              </a:rPr>
              <a:t>G. V. Plekhanov (1856-1918)</a:t>
            </a:r>
            <a:endParaRPr/>
          </a:p>
        </p:txBody>
      </p:sp>
      <p:pic>
        <p:nvPicPr>
          <p:cNvPr id="421" name="Google Shape;421;p21"/>
          <p:cNvPicPr preferRelativeResize="0"/>
          <p:nvPr>
            <p:ph idx="1" type="body"/>
          </p:nvPr>
        </p:nvPicPr>
        <p:blipFill rotWithShape="1">
          <a:blip r:embed="rId3">
            <a:alphaModFix/>
          </a:blip>
          <a:srcRect b="0" l="0" r="0" t="0"/>
          <a:stretch/>
        </p:blipFill>
        <p:spPr>
          <a:xfrm>
            <a:off x="323850" y="1557337"/>
            <a:ext cx="3043237" cy="2808287"/>
          </a:xfrm>
          <a:prstGeom prst="rect">
            <a:avLst/>
          </a:prstGeom>
          <a:noFill/>
          <a:ln>
            <a:noFill/>
          </a:ln>
        </p:spPr>
      </p:pic>
      <p:sp>
        <p:nvSpPr>
          <p:cNvPr id="422" name="Google Shape;422;p21"/>
          <p:cNvSpPr txBox="1"/>
          <p:nvPr/>
        </p:nvSpPr>
        <p:spPr>
          <a:xfrm>
            <a:off x="3276600" y="1268412"/>
            <a:ext cx="5616575" cy="359568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Năm 1925 trong khi tìm hiểu nguồn gốc nghệ thuật, </a:t>
            </a:r>
            <a:r>
              <a:rPr b="1" i="0" lang="en-US" sz="1800" u="none">
                <a:solidFill>
                  <a:schemeClr val="dk1"/>
                </a:solidFill>
                <a:latin typeface="Arial"/>
                <a:ea typeface="Arial"/>
                <a:cs typeface="Arial"/>
                <a:sym typeface="Arial"/>
              </a:rPr>
              <a:t>G. V. Plekhanov </a:t>
            </a:r>
            <a:r>
              <a:rPr b="0" i="0" lang="en-US" sz="1800" u="none">
                <a:solidFill>
                  <a:schemeClr val="dk1"/>
                </a:solidFill>
                <a:latin typeface="Arial"/>
                <a:ea typeface="Arial"/>
                <a:cs typeface="Arial"/>
                <a:sym typeface="Arial"/>
              </a:rPr>
              <a:t>(nhà triết học, nhà tư tưởng lớn đầu TK XX) đã chú ý đến trò chơi (TC) của trẻ em. Phân tích TC của trẻ em ở nhiều dân tộc khác nhau (chủ yếu là thời đại nguyên thủy), ông đã nhận xét rằng: Trong lịch sử loài người, </a:t>
            </a:r>
            <a:r>
              <a:rPr b="1" i="1" lang="en-US" sz="1800" u="none">
                <a:solidFill>
                  <a:schemeClr val="dk1"/>
                </a:solidFill>
                <a:latin typeface="Arial"/>
                <a:ea typeface="Arial"/>
                <a:cs typeface="Arial"/>
                <a:sym typeface="Arial"/>
              </a:rPr>
              <a:t>trò chơi là một nghệ thuật xuất hiện sau lao động của người lớn</a:t>
            </a:r>
            <a:r>
              <a:rPr b="0" i="1" lang="en-US" sz="1800" u="none">
                <a:solidFill>
                  <a:schemeClr val="dk1"/>
                </a:solidFill>
                <a:latin typeface="Arial"/>
                <a:ea typeface="Arial"/>
                <a:cs typeface="Arial"/>
                <a:sym typeface="Arial"/>
              </a:rPr>
              <a:t>. </a:t>
            </a:r>
            <a:r>
              <a:rPr b="0" i="0" lang="en-US" sz="1800" u="none">
                <a:solidFill>
                  <a:schemeClr val="dk1"/>
                </a:solidFill>
                <a:latin typeface="Arial"/>
                <a:ea typeface="Arial"/>
                <a:cs typeface="Arial"/>
                <a:sym typeface="Arial"/>
              </a:rPr>
              <a:t>Các cháu trai thì bắt chước người cha, các cháu gái thì bắt chước người mẹ. Các cháu bắt chước một cách thực tế những thói quen của người lớn trong xã hội. </a:t>
            </a:r>
            <a:endParaRPr/>
          </a:p>
        </p:txBody>
      </p:sp>
      <p:sp>
        <p:nvSpPr>
          <p:cNvPr id="423" name="Google Shape;423;p21"/>
          <p:cNvSpPr txBox="1"/>
          <p:nvPr/>
        </p:nvSpPr>
        <p:spPr>
          <a:xfrm>
            <a:off x="6248400" y="659765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Arial"/>
              <a:buNone/>
            </a:pPr>
            <a:r>
              <a:rPr b="1" i="0" lang="en-US" sz="1000" u="none">
                <a:solidFill>
                  <a:schemeClr val="dk1"/>
                </a:solidFill>
                <a:latin typeface="Arial"/>
                <a:ea typeface="Arial"/>
                <a:cs typeface="Arial"/>
                <a:sym typeface="Arial"/>
              </a:rPr>
              <a:t>Teacher DaHu</a:t>
            </a:r>
            <a:endParaRPr/>
          </a:p>
        </p:txBody>
      </p:sp>
      <p:sp>
        <p:nvSpPr>
          <p:cNvPr id="424" name="Google Shape;424;p21"/>
          <p:cNvSpPr txBox="1"/>
          <p:nvPr/>
        </p:nvSpPr>
        <p:spPr>
          <a:xfrm>
            <a:off x="34925" y="0"/>
            <a:ext cx="8929687"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MỘT SỐ QUAN ĐIỂM VỀ NGUỒN GỐC CỦA TRÒ CHƠI VÀ HOẠT ĐỘNG CHƠI</a:t>
            </a:r>
            <a:endParaRPr/>
          </a:p>
        </p:txBody>
      </p:sp>
      <p:sp>
        <p:nvSpPr>
          <p:cNvPr id="425" name="Google Shape;425;p21"/>
          <p:cNvSpPr txBox="1"/>
          <p:nvPr/>
        </p:nvSpPr>
        <p:spPr>
          <a:xfrm>
            <a:off x="179387" y="4400550"/>
            <a:ext cx="3671887"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1" lang="en-US" sz="800" u="none">
                <a:solidFill>
                  <a:schemeClr val="dk1"/>
                </a:solidFill>
                <a:latin typeface="Arial"/>
                <a:ea typeface="Arial"/>
                <a:cs typeface="Arial"/>
                <a:sym typeface="Arial"/>
              </a:rPr>
              <a:t>Nguồn tham khảo</a:t>
            </a:r>
            <a:r>
              <a:rPr b="0" i="0" lang="en-US" sz="800" u="none">
                <a:solidFill>
                  <a:schemeClr val="dk1"/>
                </a:solidFill>
                <a:latin typeface="Arial"/>
                <a:ea typeface="Arial"/>
                <a:cs typeface="Arial"/>
                <a:sym typeface="Arial"/>
              </a:rPr>
              <a:t>: https://www.workersliberty.org/george-plekhanov</a:t>
            </a:r>
            <a:endParaRPr/>
          </a:p>
        </p:txBody>
      </p:sp>
      <p:sp>
        <p:nvSpPr>
          <p:cNvPr id="426" name="Google Shape;426;p21"/>
          <p:cNvSpPr txBox="1"/>
          <p:nvPr/>
        </p:nvSpPr>
        <p:spPr>
          <a:xfrm>
            <a:off x="250825" y="4941887"/>
            <a:ext cx="4572000" cy="136525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TC là sợi dây nối liền các thế hệ với nhau và truyền đạt những kinh nghiệm, những thành quả văn hóa từ thế hệ này sang thế hệ khác</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0"/>
                                        </p:tgtEl>
                                        <p:attrNameLst>
                                          <p:attrName>style.visibility</p:attrName>
                                        </p:attrNameLst>
                                      </p:cBhvr>
                                      <p:to>
                                        <p:strVal val="visible"/>
                                      </p:to>
                                    </p:set>
                                    <p:animEffect filter="fade" transition="in">
                                      <p:cBhvr>
                                        <p:cTn dur="500"/>
                                        <p:tgtEl>
                                          <p:spTgt spid="420"/>
                                        </p:tgtEl>
                                      </p:cBhvr>
                                    </p:animEffect>
                                  </p:childTnLst>
                                </p:cTn>
                              </p:par>
                              <p:par>
                                <p:cTn fill="hold" nodeType="withEffect" presetClass="entr" presetID="10" presetSubtype="0">
                                  <p:stCondLst>
                                    <p:cond delay="0"/>
                                  </p:stCondLst>
                                  <p:childTnLst>
                                    <p:set>
                                      <p:cBhvr>
                                        <p:cTn dur="1" fill="hold">
                                          <p:stCondLst>
                                            <p:cond delay="0"/>
                                          </p:stCondLst>
                                        </p:cTn>
                                        <p:tgtEl>
                                          <p:spTgt spid="421"/>
                                        </p:tgtEl>
                                        <p:attrNameLst>
                                          <p:attrName>style.visibility</p:attrName>
                                        </p:attrNameLst>
                                      </p:cBhvr>
                                      <p:to>
                                        <p:strVal val="visible"/>
                                      </p:to>
                                    </p:set>
                                    <p:animEffect filter="fade" transition="in">
                                      <p:cBhvr>
                                        <p:cTn dur="500"/>
                                        <p:tgtEl>
                                          <p:spTgt spid="4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22"/>
          <p:cNvSpPr txBox="1"/>
          <p:nvPr>
            <p:ph type="title"/>
          </p:nvPr>
        </p:nvSpPr>
        <p:spPr>
          <a:xfrm>
            <a:off x="611187"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Arial"/>
              <a:buNone/>
            </a:pPr>
            <a:r>
              <a:rPr b="1" i="0" lang="en-US" sz="3200" u="none">
                <a:solidFill>
                  <a:schemeClr val="lt1"/>
                </a:solidFill>
                <a:latin typeface="Arial"/>
                <a:ea typeface="Arial"/>
                <a:cs typeface="Arial"/>
                <a:sym typeface="Arial"/>
              </a:rPr>
              <a:t>D.B. Enconhin (XIX - XX)</a:t>
            </a:r>
            <a:endParaRPr/>
          </a:p>
        </p:txBody>
      </p:sp>
      <p:sp>
        <p:nvSpPr>
          <p:cNvPr id="432" name="Google Shape;432;p22"/>
          <p:cNvSpPr txBox="1"/>
          <p:nvPr>
            <p:ph idx="1" type="body"/>
          </p:nvPr>
        </p:nvSpPr>
        <p:spPr>
          <a:xfrm>
            <a:off x="107950" y="1196975"/>
            <a:ext cx="8064500" cy="482441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Theo D.B. Enconhin – Nhà Tâm lý học Xô viết nhận định: </a:t>
            </a:r>
            <a:r>
              <a:rPr b="1" i="1" lang="en-US" sz="1800" u="none">
                <a:solidFill>
                  <a:schemeClr val="dk1"/>
                </a:solidFill>
                <a:latin typeface="Arial"/>
                <a:ea typeface="Arial"/>
                <a:cs typeface="Arial"/>
                <a:sym typeface="Arial"/>
              </a:rPr>
              <a:t>lịch sử phát triển của trò chơi gắn liền với lịch sử phát triển của xã hội loài người và sự thay đổi vị trí của đứa trẻ trong hệ thống các mối quan hệ xã hội</a:t>
            </a:r>
            <a:r>
              <a:rPr b="0" i="0" lang="en-US" sz="1800" u="none">
                <a:solidFill>
                  <a:schemeClr val="dk1"/>
                </a:solidFill>
                <a:latin typeface="Arial"/>
                <a:ea typeface="Arial"/>
                <a:cs typeface="Arial"/>
                <a:sym typeface="Arial"/>
              </a:rPr>
              <a:t>. </a:t>
            </a:r>
            <a:endParaRPr/>
          </a:p>
          <a:p>
            <a:pPr indent="-342900" lvl="0" marL="342900" marR="0" rtl="0" algn="just">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Theo ông, </a:t>
            </a:r>
            <a:r>
              <a:rPr b="0" i="1" lang="en-US" sz="1800" u="none">
                <a:solidFill>
                  <a:schemeClr val="dk1"/>
                </a:solidFill>
                <a:latin typeface="Arial"/>
                <a:ea typeface="Arial"/>
                <a:cs typeface="Arial"/>
                <a:sym typeface="Arial"/>
              </a:rPr>
              <a:t>trò chơi của trẻ em xuất hiện khi công cụ lao động trở nên phức tạp và xã hội có sự phân công lao động theo lứa tuổi</a:t>
            </a:r>
            <a:r>
              <a:rPr b="0" i="0" lang="en-US" sz="1800" u="none">
                <a:solidFill>
                  <a:schemeClr val="dk1"/>
                </a:solidFill>
                <a:latin typeface="Arial"/>
                <a:ea typeface="Arial"/>
                <a:cs typeface="Arial"/>
                <a:sym typeface="Arial"/>
              </a:rPr>
              <a:t>. Khi đó, vị trị của trẻ em thay đổi. Lúc này, người lớn nghĩ và làm ra đồ chơi cho trẻ - tạo dáng bề ngoài của đồ chơi giống như công cụ lao động, nhưng trẻ không thể luyện tập như công cụ lao động mà chỉ có thể miêu tả được hoạt động lao động mà thôi. Trò chơi đóng vai theo chủ đề xuất hiện, khi trẻ chơi trò chơi này, chúng được thỏa mãn nguyện vọng của mình là vươn tới cuộc sống xã hội người lớn, được hành động và đối xử như người lớn thực sự.</a:t>
            </a:r>
            <a:endParaRPr/>
          </a:p>
          <a:p>
            <a:pPr indent="-342900" lvl="0" marL="342900" marR="0" rtl="0" algn="just">
              <a:lnSpc>
                <a:spcPct val="100000"/>
              </a:lnSpc>
              <a:spcBef>
                <a:spcPts val="360"/>
              </a:spcBef>
              <a:spcAft>
                <a:spcPts val="0"/>
              </a:spcAft>
              <a:buClr>
                <a:schemeClr val="hlink"/>
              </a:buClr>
              <a:buSzPts val="1800"/>
              <a:buFont typeface="Noto Sans Symbols"/>
              <a:buChar char="❖"/>
            </a:pPr>
            <a:r>
              <a:rPr b="0" i="1" lang="en-US" sz="1800" u="none">
                <a:solidFill>
                  <a:schemeClr val="dk1"/>
                </a:solidFill>
                <a:latin typeface="Arial"/>
                <a:ea typeface="Arial"/>
                <a:cs typeface="Arial"/>
                <a:sym typeface="Arial"/>
              </a:rPr>
              <a:t>Nhu cầu và sự ham hiểu biết về thế giới xung quanh </a:t>
            </a:r>
            <a:r>
              <a:rPr b="0" i="0" lang="en-US" sz="1800" u="none">
                <a:solidFill>
                  <a:schemeClr val="dk1"/>
                </a:solidFill>
                <a:latin typeface="Arial"/>
                <a:ea typeface="Arial"/>
                <a:cs typeface="Arial"/>
                <a:sym typeface="Arial"/>
              </a:rPr>
              <a:t>chính là nguồn gốc, động lực giúp trẻ tích cực hoạt động trong trò chơi. </a:t>
            </a:r>
            <a:endParaRPr/>
          </a:p>
          <a:p>
            <a:pPr indent="-228600" lvl="0" marL="342900" marR="0" rtl="0" algn="just">
              <a:lnSpc>
                <a:spcPct val="100000"/>
              </a:lnSpc>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a:p>
            <a:pPr indent="-228600" lvl="0" marL="342900" marR="0" rtl="0" algn="l">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p:txBody>
      </p:sp>
      <p:sp>
        <p:nvSpPr>
          <p:cNvPr id="433" name="Google Shape;433;p22"/>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Arial"/>
              <a:buNone/>
            </a:pPr>
            <a:r>
              <a:rPr b="1" i="0" lang="en-US" sz="1000" u="none">
                <a:solidFill>
                  <a:schemeClr val="dk1"/>
                </a:solidFill>
                <a:latin typeface="Arial"/>
                <a:ea typeface="Arial"/>
                <a:cs typeface="Arial"/>
                <a:sym typeface="Arial"/>
              </a:rPr>
              <a:t>Teacher DaHu</a:t>
            </a:r>
            <a:endParaRPr/>
          </a:p>
        </p:txBody>
      </p:sp>
      <p:sp>
        <p:nvSpPr>
          <p:cNvPr id="434" name="Google Shape;434;p22"/>
          <p:cNvSpPr txBox="1"/>
          <p:nvPr/>
        </p:nvSpPr>
        <p:spPr>
          <a:xfrm>
            <a:off x="34925" y="0"/>
            <a:ext cx="8929687"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MỘT SỐ QUAN ĐIỂM VỀ NGUỒN GỐC CỦA TRÒ CHƠI VÀ HOẠT ĐỘNG CHƠI</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2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2500"/>
              <a:buFont typeface="Arial"/>
              <a:buNone/>
            </a:pPr>
            <a:r>
              <a:rPr b="1" i="0" lang="en-US" sz="2500" u="none">
                <a:solidFill>
                  <a:schemeClr val="lt1"/>
                </a:solidFill>
                <a:latin typeface="Arial"/>
                <a:ea typeface="Arial"/>
                <a:cs typeface="Arial"/>
                <a:sym typeface="Arial"/>
              </a:rPr>
              <a:t>Các nhà Tâm lý học, Giáo dục học phương Tây</a:t>
            </a:r>
            <a:br>
              <a:rPr b="1" i="0" lang="en-US" sz="2500" u="none">
                <a:solidFill>
                  <a:schemeClr val="lt1"/>
                </a:solidFill>
                <a:latin typeface="Arial"/>
                <a:ea typeface="Arial"/>
                <a:cs typeface="Arial"/>
                <a:sym typeface="Arial"/>
              </a:rPr>
            </a:br>
            <a:endParaRPr/>
          </a:p>
        </p:txBody>
      </p:sp>
      <p:sp>
        <p:nvSpPr>
          <p:cNvPr id="440" name="Google Shape;440;p23"/>
          <p:cNvSpPr txBox="1"/>
          <p:nvPr>
            <p:ph idx="1" type="body"/>
          </p:nvPr>
        </p:nvSpPr>
        <p:spPr>
          <a:xfrm>
            <a:off x="323850" y="1773237"/>
            <a:ext cx="8229600" cy="491966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Một số nghiên cứu về trò chơi của </a:t>
            </a:r>
            <a:r>
              <a:rPr b="1" i="0" lang="en-US" sz="1800" u="none">
                <a:solidFill>
                  <a:schemeClr val="dk1"/>
                </a:solidFill>
                <a:latin typeface="Arial"/>
                <a:ea typeface="Arial"/>
                <a:cs typeface="Arial"/>
                <a:sym typeface="Arial"/>
              </a:rPr>
              <a:t>các nhà tâm lí học, giáo dục học phương Tây</a:t>
            </a:r>
            <a:r>
              <a:rPr b="0" i="0" lang="en-US" sz="1800" u="none">
                <a:solidFill>
                  <a:schemeClr val="dk1"/>
                </a:solidFill>
                <a:latin typeface="Arial"/>
                <a:ea typeface="Arial"/>
                <a:cs typeface="Arial"/>
                <a:sym typeface="Arial"/>
              </a:rPr>
              <a:t> như A.Vallon (Pháp), N. Khrixtencer (Nga), V. Vunt (Đức)… cũng chỉ ra rằng, </a:t>
            </a:r>
            <a:r>
              <a:rPr b="0" i="1" lang="en-US" sz="1800" u="none">
                <a:solidFill>
                  <a:schemeClr val="dk1"/>
                </a:solidFill>
                <a:latin typeface="Arial"/>
                <a:ea typeface="Arial"/>
                <a:cs typeface="Arial"/>
                <a:sym typeface="Arial"/>
              </a:rPr>
              <a:t>trò chơi của trẻ là sự phản ánh cuộc sống, là hoạt động của chúng được quy định bởi những điều kiện xã hội. </a:t>
            </a:r>
            <a:r>
              <a:rPr b="0" i="0" lang="en-US" sz="1800" u="none">
                <a:solidFill>
                  <a:schemeClr val="dk1"/>
                </a:solidFill>
                <a:latin typeface="Arial"/>
                <a:ea typeface="Arial"/>
                <a:cs typeface="Arial"/>
                <a:sym typeface="Arial"/>
              </a:rPr>
              <a:t>Trẻ nhắc lại những ấn tượng đã được trải nghiệm vào trò chơi một cách có chọn lọc. Theo họ, trò chơi không phải là bất biến, nó phản ánh xã hội luôn vận động và phát triển.</a:t>
            </a:r>
            <a:endParaRPr/>
          </a:p>
          <a:p>
            <a:pPr indent="-228600" lvl="0" marL="342900" marR="0" rtl="0" algn="l">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p:txBody>
      </p:sp>
      <p:sp>
        <p:nvSpPr>
          <p:cNvPr id="441" name="Google Shape;441;p23"/>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Arial"/>
              <a:buNone/>
            </a:pPr>
            <a:r>
              <a:rPr b="1" i="0" lang="en-US" sz="1000" u="none">
                <a:solidFill>
                  <a:schemeClr val="dk1"/>
                </a:solidFill>
                <a:latin typeface="Arial"/>
                <a:ea typeface="Arial"/>
                <a:cs typeface="Arial"/>
                <a:sym typeface="Arial"/>
              </a:rPr>
              <a:t>Teacher DaHu</a:t>
            </a:r>
            <a:endParaRPr/>
          </a:p>
        </p:txBody>
      </p:sp>
      <p:sp>
        <p:nvSpPr>
          <p:cNvPr id="442" name="Google Shape;442;p23"/>
          <p:cNvSpPr txBox="1"/>
          <p:nvPr/>
        </p:nvSpPr>
        <p:spPr>
          <a:xfrm>
            <a:off x="34925" y="0"/>
            <a:ext cx="8929687"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MỘT SỐ QUAN ĐIỂM VỀ NGUỒN GỐC CỦA TRÒ CHƠI VÀ HOẠT ĐỘNG CHƠI</a:t>
            </a:r>
            <a:endParaRPr/>
          </a:p>
        </p:txBody>
      </p:sp>
      <p:pic>
        <p:nvPicPr>
          <p:cNvPr id="443" name="Google Shape;443;p23"/>
          <p:cNvPicPr preferRelativeResize="0"/>
          <p:nvPr/>
        </p:nvPicPr>
        <p:blipFill rotWithShape="1">
          <a:blip r:embed="rId3">
            <a:alphaModFix/>
          </a:blip>
          <a:srcRect b="0" l="0" r="0" t="0"/>
          <a:stretch/>
        </p:blipFill>
        <p:spPr>
          <a:xfrm>
            <a:off x="611187" y="3935412"/>
            <a:ext cx="4935537" cy="2528887"/>
          </a:xfrm>
          <a:prstGeom prst="rect">
            <a:avLst/>
          </a:prstGeom>
          <a:noFill/>
          <a:ln>
            <a:noFill/>
          </a:ln>
        </p:spPr>
      </p:pic>
      <p:sp>
        <p:nvSpPr>
          <p:cNvPr id="444" name="Google Shape;444;p23"/>
          <p:cNvSpPr txBox="1"/>
          <p:nvPr/>
        </p:nvSpPr>
        <p:spPr>
          <a:xfrm>
            <a:off x="590550" y="6464300"/>
            <a:ext cx="558006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Nguồn tham khảo: http://smileland.edu.vn/index.php?act=sub&amp;sub_id=937&amp;subnews_id=56&amp;cid=18</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24"/>
          <p:cNvSpPr txBox="1"/>
          <p:nvPr/>
        </p:nvSpPr>
        <p:spPr>
          <a:xfrm>
            <a:off x="457200" y="404812"/>
            <a:ext cx="8686800" cy="6461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MỘT SỐ QUAN ĐIỂM VỀ NGUỒN GỐC CỦA TRÒ CHƠI </a:t>
            </a:r>
            <a:endParaRPr/>
          </a:p>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VÀ HOẠT ĐỘNG VUI CHƠI</a:t>
            </a:r>
            <a:endParaRPr/>
          </a:p>
        </p:txBody>
      </p:sp>
      <p:pic>
        <p:nvPicPr>
          <p:cNvPr id="451" name="Google Shape;451;p24"/>
          <p:cNvPicPr preferRelativeResize="0"/>
          <p:nvPr/>
        </p:nvPicPr>
        <p:blipFill rotWithShape="1">
          <a:blip r:embed="rId3">
            <a:alphaModFix/>
          </a:blip>
          <a:srcRect b="0" l="0" r="0" t="0"/>
          <a:stretch/>
        </p:blipFill>
        <p:spPr>
          <a:xfrm>
            <a:off x="360362" y="1249362"/>
            <a:ext cx="7954962" cy="3121025"/>
          </a:xfrm>
          <a:prstGeom prst="rect">
            <a:avLst/>
          </a:prstGeom>
          <a:noFill/>
          <a:ln>
            <a:noFill/>
          </a:ln>
        </p:spPr>
      </p:pic>
      <p:sp>
        <p:nvSpPr>
          <p:cNvPr id="452" name="Google Shape;452;p24"/>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53" name="Google Shape;453;p24"/>
          <p:cNvSpPr txBox="1"/>
          <p:nvPr/>
        </p:nvSpPr>
        <p:spPr>
          <a:xfrm>
            <a:off x="684212" y="4562475"/>
            <a:ext cx="5400675" cy="23082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Tóm lại, trò chơi ra đời từ thời kỳ nguyên thủy, sau khi có lao động. Trò chơi như là </a:t>
            </a:r>
            <a:r>
              <a:rPr b="0" i="1" lang="en-US" sz="1800" u="none">
                <a:solidFill>
                  <a:schemeClr val="dk1"/>
                </a:solidFill>
                <a:latin typeface="Arial"/>
                <a:ea typeface="Arial"/>
                <a:cs typeface="Arial"/>
                <a:sym typeface="Arial"/>
              </a:rPr>
              <a:t>một hoạt động đặc trưng của xã hội loài người</a:t>
            </a:r>
            <a:r>
              <a:rPr b="0" i="0" lang="en-US" sz="1800" u="none">
                <a:solidFill>
                  <a:schemeClr val="dk1"/>
                </a:solidFill>
                <a:latin typeface="Arial"/>
                <a:ea typeface="Arial"/>
                <a:cs typeface="Arial"/>
                <a:sym typeface="Arial"/>
              </a:rPr>
              <a:t>, phản ánh cuộc sống lao động, sinh hoạt của con người. Trò chơi được truyền từ thế hệ này sang thế hệ khác </a:t>
            </a:r>
            <a:r>
              <a:rPr b="0" i="1" lang="en-US" sz="1800" u="none">
                <a:solidFill>
                  <a:schemeClr val="dk1"/>
                </a:solidFill>
                <a:latin typeface="Arial"/>
                <a:ea typeface="Arial"/>
                <a:cs typeface="Arial"/>
                <a:sym typeface="Arial"/>
              </a:rPr>
              <a:t>thông qua con đường giáo dục</a:t>
            </a:r>
            <a:r>
              <a:rPr b="0" i="0" lang="en-US" sz="1800" u="none">
                <a:solidFill>
                  <a:schemeClr val="dk1"/>
                </a:solidFill>
                <a:latin typeface="Arial"/>
                <a:ea typeface="Arial"/>
                <a:cs typeface="Arial"/>
                <a:sym typeface="Arial"/>
              </a:rPr>
              <a:t>.</a:t>
            </a:r>
            <a:endParaRPr/>
          </a:p>
          <a:p>
            <a:pPr indent="0" lvl="0" marL="0" marR="0" rtl="0" algn="l">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54" name="Google Shape;454;p24"/>
          <p:cNvSpPr/>
          <p:nvPr/>
        </p:nvSpPr>
        <p:spPr>
          <a:xfrm>
            <a:off x="323850" y="5300662"/>
            <a:ext cx="287337" cy="576262"/>
          </a:xfrm>
          <a:prstGeom prst="rightArrow">
            <a:avLst>
              <a:gd fmla="val 10800" name="adj1"/>
              <a:gd fmla="val 50000" name="adj2"/>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0"/>
                                        </p:tgtEl>
                                        <p:attrNameLst>
                                          <p:attrName>style.visibility</p:attrName>
                                        </p:attrNameLst>
                                      </p:cBhvr>
                                      <p:to>
                                        <p:strVal val="visible"/>
                                      </p:to>
                                    </p:set>
                                    <p:animEffect filter="fade" transition="in">
                                      <p:cBhvr>
                                        <p:cTn dur="500"/>
                                        <p:tgtEl>
                                          <p:spTgt spid="4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2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2100"/>
              <a:buFont typeface="Arial"/>
              <a:buNone/>
            </a:pPr>
            <a:r>
              <a:rPr b="0" i="0" lang="en-US" sz="2100" u="none">
                <a:solidFill>
                  <a:schemeClr val="lt1"/>
                </a:solidFill>
                <a:latin typeface="Arial"/>
                <a:ea typeface="Arial"/>
                <a:cs typeface="Arial"/>
                <a:sym typeface="Arial"/>
              </a:rPr>
              <a:t>HÃY QUAN SÁT HÌNH ẢNH ĐỘNG </a:t>
            </a:r>
            <a:br>
              <a:rPr b="0" i="0" lang="en-US" sz="2100" u="none">
                <a:solidFill>
                  <a:schemeClr val="lt1"/>
                </a:solidFill>
                <a:latin typeface="Arial"/>
                <a:ea typeface="Arial"/>
                <a:cs typeface="Arial"/>
                <a:sym typeface="Arial"/>
              </a:rPr>
            </a:br>
            <a:r>
              <a:rPr b="0" i="0" lang="en-US" sz="2100" u="none">
                <a:solidFill>
                  <a:schemeClr val="lt1"/>
                </a:solidFill>
                <a:latin typeface="Arial"/>
                <a:ea typeface="Arial"/>
                <a:cs typeface="Arial"/>
                <a:sym typeface="Arial"/>
              </a:rPr>
              <a:t>VÀ NÊU NHẬN XÉT</a:t>
            </a:r>
            <a:endParaRPr/>
          </a:p>
        </p:txBody>
      </p:sp>
      <p:sp>
        <p:nvSpPr>
          <p:cNvPr id="460" name="Google Shape;460;p25"/>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p>
            <a:pPr indent="-139700" lvl="0" marL="342900" marR="0" rtl="0" algn="l">
              <a:spcBef>
                <a:spcPts val="0"/>
              </a:spcBef>
              <a:spcAft>
                <a:spcPts val="0"/>
              </a:spcAft>
              <a:buClr>
                <a:schemeClr val="hlink"/>
              </a:buClr>
              <a:buSzPts val="3200"/>
              <a:buFont typeface="Noto Sans Symbols"/>
              <a:buNone/>
            </a:pPr>
            <a:r>
              <a:t/>
            </a:r>
            <a:endParaRPr sz="3200">
              <a:solidFill>
                <a:schemeClr val="dk1"/>
              </a:solidFill>
              <a:latin typeface="Arial"/>
              <a:ea typeface="Arial"/>
              <a:cs typeface="Arial"/>
              <a:sym typeface="Arial"/>
            </a:endParaRPr>
          </a:p>
        </p:txBody>
      </p:sp>
      <p:pic>
        <p:nvPicPr>
          <p:cNvPr descr="C:\Users\Da Huong\Pictures\nhung-tro-nghich-ngom-cua-con-nit-vforum.vn-9.gif" id="461" name="Google Shape;461;p25"/>
          <p:cNvPicPr preferRelativeResize="0"/>
          <p:nvPr/>
        </p:nvPicPr>
        <p:blipFill rotWithShape="1">
          <a:blip r:embed="rId3">
            <a:alphaModFix/>
          </a:blip>
          <a:srcRect b="0" l="0" r="0" t="0"/>
          <a:stretch/>
        </p:blipFill>
        <p:spPr>
          <a:xfrm>
            <a:off x="2379662" y="1230312"/>
            <a:ext cx="4384675" cy="5297487"/>
          </a:xfrm>
          <a:prstGeom prst="rect">
            <a:avLst/>
          </a:prstGeom>
          <a:noFill/>
          <a:ln>
            <a:noFill/>
          </a:ln>
        </p:spPr>
      </p:pic>
      <p:sp>
        <p:nvSpPr>
          <p:cNvPr id="462" name="Google Shape;462;p25"/>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63" name="Google Shape;463;p25"/>
          <p:cNvSpPr/>
          <p:nvPr/>
        </p:nvSpPr>
        <p:spPr>
          <a:xfrm>
            <a:off x="312737" y="1557337"/>
            <a:ext cx="1955800" cy="2016125"/>
          </a:xfrm>
          <a:prstGeom prst="wedgeRoundRectCallout">
            <a:avLst>
              <a:gd fmla="val 10190" name="adj1"/>
              <a:gd fmla="val 27998" name="adj2"/>
              <a:gd fmla="val 0" name="adj3"/>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2100"/>
              <a:buFont typeface="Arial"/>
              <a:buNone/>
            </a:pPr>
            <a:r>
              <a:rPr b="0" i="0" lang="en-US" sz="2100" u="none">
                <a:solidFill>
                  <a:srgbClr val="FFFFFF"/>
                </a:solidFill>
                <a:latin typeface="Arial"/>
                <a:ea typeface="Arial"/>
                <a:cs typeface="Arial"/>
                <a:sym typeface="Arial"/>
              </a:rPr>
              <a:t>Bạn nhỏ này bao nhiêu tuổi? Đang làm gì? Biểu cảm như thế nào?</a:t>
            </a:r>
            <a:endParaRPr/>
          </a:p>
        </p:txBody>
      </p:sp>
      <p:sp>
        <p:nvSpPr>
          <p:cNvPr id="464" name="Google Shape;464;p25"/>
          <p:cNvSpPr txBox="1"/>
          <p:nvPr/>
        </p:nvSpPr>
        <p:spPr>
          <a:xfrm>
            <a:off x="34925" y="0"/>
            <a:ext cx="8929687"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MỘT SỐ QUAN ĐIỂM VỀ BẢN CHẤT CỦA TRÒ CHƠI VÀ HOẠT ĐỘNG CHƠI</a:t>
            </a:r>
            <a:endParaRPr/>
          </a:p>
        </p:txBody>
      </p:sp>
      <p:sp>
        <p:nvSpPr>
          <p:cNvPr id="465" name="Google Shape;465;p25"/>
          <p:cNvSpPr txBox="1"/>
          <p:nvPr/>
        </p:nvSpPr>
        <p:spPr>
          <a:xfrm>
            <a:off x="2555875" y="6488112"/>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Nguồn tham khảo: https://vnexpress.net/anh-dong-tro-nghich-cua-tre-con-2911727-p2.html</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63"/>
                                        </p:tgtEl>
                                        <p:attrNameLst>
                                          <p:attrName>style.visibility</p:attrName>
                                        </p:attrNameLst>
                                      </p:cBhvr>
                                      <p:to>
                                        <p:strVal val="visible"/>
                                      </p:to>
                                    </p:set>
                                    <p:animEffect filter="fade" transition="in">
                                      <p:cBhvr>
                                        <p:cTn dur="1000"/>
                                        <p:tgtEl>
                                          <p:spTgt spid="4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26"/>
          <p:cNvSpPr txBox="1"/>
          <p:nvPr>
            <p:ph idx="1" type="body"/>
          </p:nvPr>
        </p:nvSpPr>
        <p:spPr>
          <a:xfrm>
            <a:off x="241300" y="1341437"/>
            <a:ext cx="8229600" cy="491966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Các quan điểm nay dù có nhiều hạn chế, song cũng có những đóng góp nhất định: khẳng định vai trò của trò chơi là một hình thức tiêu hao năng lượng “dư thừa” (G.Spencer), giải tỏa những dồn nén, đem lại cho con người những hứng khởi, bù đắp những thiếu hụt, khiếm khuyết (S.Freud), là nhân tố quan trọng đối với sự phát triển trí tuệ, tạo ra sự thích ứng với môi trường xung quanh (J. Piaget)</a:t>
            </a:r>
            <a:endParaRPr/>
          </a:p>
          <a:p>
            <a:pPr indent="-342900" lvl="0" marL="342900" marR="0" rtl="0" algn="l">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 </a:t>
            </a:r>
            <a:endParaRPr/>
          </a:p>
          <a:p>
            <a:pPr indent="-228600" lvl="0" marL="342900" marR="0" rtl="0" algn="l">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p:txBody>
      </p:sp>
      <p:sp>
        <p:nvSpPr>
          <p:cNvPr id="471" name="Google Shape;471;p26"/>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100"/>
              <a:buFont typeface="Arial"/>
              <a:buNone/>
            </a:pPr>
            <a:r>
              <a:rPr b="0" i="0" lang="en-US" sz="3100" u="none">
                <a:solidFill>
                  <a:schemeClr val="lt1"/>
                </a:solidFill>
                <a:latin typeface="Arial"/>
                <a:ea typeface="Arial"/>
                <a:cs typeface="Arial"/>
                <a:sym typeface="Arial"/>
              </a:rPr>
              <a:t>Quan điểm sinh vật hóa trò chơi</a:t>
            </a:r>
            <a:endParaRPr/>
          </a:p>
        </p:txBody>
      </p:sp>
      <p:sp>
        <p:nvSpPr>
          <p:cNvPr id="472" name="Google Shape;472;p26"/>
          <p:cNvSpPr txBox="1"/>
          <p:nvPr/>
        </p:nvSpPr>
        <p:spPr>
          <a:xfrm>
            <a:off x="-107950" y="4762"/>
            <a:ext cx="8929687"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MỘT SỐ QUAN ĐIỂM VỀ BẢN CHẤT CỦA TRÒ CHƠI VÀ HOẠT ĐỘNG CHƠI</a:t>
            </a:r>
            <a:endParaRPr/>
          </a:p>
        </p:txBody>
      </p:sp>
      <p:sp>
        <p:nvSpPr>
          <p:cNvPr id="473" name="Google Shape;473;p26"/>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pic>
        <p:nvPicPr>
          <p:cNvPr id="474" name="Google Shape;474;p26"/>
          <p:cNvPicPr preferRelativeResize="0"/>
          <p:nvPr/>
        </p:nvPicPr>
        <p:blipFill rotWithShape="1">
          <a:blip r:embed="rId3">
            <a:alphaModFix/>
          </a:blip>
          <a:srcRect b="0" l="0" r="0" t="0"/>
          <a:stretch/>
        </p:blipFill>
        <p:spPr>
          <a:xfrm>
            <a:off x="527050" y="3086100"/>
            <a:ext cx="4879975" cy="2541587"/>
          </a:xfrm>
          <a:prstGeom prst="rect">
            <a:avLst/>
          </a:prstGeom>
          <a:noFill/>
          <a:ln>
            <a:noFill/>
          </a:ln>
        </p:spPr>
      </p:pic>
      <p:sp>
        <p:nvSpPr>
          <p:cNvPr id="475" name="Google Shape;475;p26"/>
          <p:cNvSpPr txBox="1"/>
          <p:nvPr/>
        </p:nvSpPr>
        <p:spPr>
          <a:xfrm>
            <a:off x="179387" y="5797550"/>
            <a:ext cx="77724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Sigmund Freud (1856-1939) </a:t>
            </a:r>
            <a:r>
              <a:rPr b="0" i="0" lang="en-US" sz="1800" u="none">
                <a:solidFill>
                  <a:schemeClr val="dk1"/>
                </a:solidFill>
                <a:latin typeface="Arial"/>
                <a:ea typeface="Arial"/>
                <a:cs typeface="Arial"/>
                <a:sym typeface="Arial"/>
              </a:rPr>
              <a:t>nhà Phân tâm học người Áo </a:t>
            </a:r>
            <a:endParaRPr/>
          </a:p>
        </p:txBody>
      </p:sp>
      <p:sp>
        <p:nvSpPr>
          <p:cNvPr id="476" name="Google Shape;476;p26"/>
          <p:cNvSpPr txBox="1"/>
          <p:nvPr/>
        </p:nvSpPr>
        <p:spPr>
          <a:xfrm>
            <a:off x="1403350" y="5691187"/>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Nguồn tham khảo: https://link.springer.com/article/10.1007/s00415-020-09972-4</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4"/>
                                        </p:tgtEl>
                                        <p:attrNameLst>
                                          <p:attrName>style.visibility</p:attrName>
                                        </p:attrNameLst>
                                      </p:cBhvr>
                                      <p:to>
                                        <p:strVal val="visible"/>
                                      </p:to>
                                    </p:set>
                                    <p:animEffect filter="fade" transition="in">
                                      <p:cBhvr>
                                        <p:cTn dur="2000"/>
                                        <p:tgtEl>
                                          <p:spTgt spid="4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p27"/>
          <p:cNvSpPr txBox="1"/>
          <p:nvPr>
            <p:ph type="title"/>
          </p:nvPr>
        </p:nvSpPr>
        <p:spPr>
          <a:xfrm>
            <a:off x="250825" y="452437"/>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100"/>
              <a:buFont typeface="Arial"/>
              <a:buNone/>
            </a:pPr>
            <a:r>
              <a:rPr b="0" i="0" lang="en-US" sz="3100" u="none">
                <a:solidFill>
                  <a:schemeClr val="lt1"/>
                </a:solidFill>
                <a:latin typeface="Arial"/>
                <a:ea typeface="Arial"/>
                <a:cs typeface="Arial"/>
                <a:sym typeface="Arial"/>
              </a:rPr>
              <a:t>Quan điểm sinh vật hóa trò chơi</a:t>
            </a:r>
            <a:endParaRPr/>
          </a:p>
        </p:txBody>
      </p:sp>
      <p:sp>
        <p:nvSpPr>
          <p:cNvPr id="482" name="Google Shape;482;p27"/>
          <p:cNvSpPr txBox="1"/>
          <p:nvPr>
            <p:ph idx="1" type="body"/>
          </p:nvPr>
        </p:nvSpPr>
        <p:spPr>
          <a:xfrm>
            <a:off x="3779837" y="1412875"/>
            <a:ext cx="4757737" cy="491966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1800"/>
              <a:buFont typeface="Noto Sans Symbols"/>
              <a:buChar char="❖"/>
            </a:pPr>
            <a:r>
              <a:rPr b="1" i="1" lang="en-US" sz="1800" u="none">
                <a:solidFill>
                  <a:schemeClr val="dk1"/>
                </a:solidFill>
                <a:latin typeface="Arial"/>
                <a:ea typeface="Arial"/>
                <a:cs typeface="Arial"/>
                <a:sym typeface="Arial"/>
              </a:rPr>
              <a:t>Herbert Spencer </a:t>
            </a:r>
            <a:r>
              <a:rPr b="0" i="0" lang="en-US" sz="1800" u="none">
                <a:solidFill>
                  <a:schemeClr val="dk1"/>
                </a:solidFill>
                <a:latin typeface="Arial"/>
                <a:ea typeface="Arial"/>
                <a:cs typeface="Arial"/>
                <a:sym typeface="Arial"/>
              </a:rPr>
              <a:t>(1820-1903) – nhà triết học, nhà xã hội học và nhà sư phạm người Anh cho rằng, chơi chính là sự giải tỏa năng lượng dư thưa ở cơ thể con vật non không được sử dụng trong hoạt động thực nên đã được tiêu khiển qua việc bắt chước các hành động thực đó bằng trò chơi. </a:t>
            </a:r>
            <a:endParaRPr/>
          </a:p>
          <a:p>
            <a:pPr indent="-342900" lvl="0" marL="342900" marR="0" rtl="0" algn="just">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Ở trẻ em, trò chơi là sự bắt chước của bản thân và người lớn. </a:t>
            </a:r>
            <a:endParaRPr/>
          </a:p>
          <a:p>
            <a:pPr indent="-342900" lvl="0" marL="342900" marR="0" rtl="0" algn="just">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H. Spencer còn cho rằng, trong TC những bản năng nghịch ngợm, phá phách của trẻ được đáp ứng qua hình thức tinh thần.</a:t>
            </a:r>
            <a:endParaRPr/>
          </a:p>
        </p:txBody>
      </p:sp>
      <p:sp>
        <p:nvSpPr>
          <p:cNvPr id="483" name="Google Shape;483;p27"/>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pic>
        <p:nvPicPr>
          <p:cNvPr id="484" name="Google Shape;484;p27"/>
          <p:cNvPicPr preferRelativeResize="0"/>
          <p:nvPr/>
        </p:nvPicPr>
        <p:blipFill rotWithShape="1">
          <a:blip r:embed="rId3">
            <a:alphaModFix/>
          </a:blip>
          <a:srcRect b="0" l="0" r="0" t="0"/>
          <a:stretch/>
        </p:blipFill>
        <p:spPr>
          <a:xfrm>
            <a:off x="533400" y="1268412"/>
            <a:ext cx="3094037" cy="4768850"/>
          </a:xfrm>
          <a:prstGeom prst="rect">
            <a:avLst/>
          </a:prstGeom>
          <a:noFill/>
          <a:ln>
            <a:noFill/>
          </a:ln>
        </p:spPr>
      </p:pic>
      <p:sp>
        <p:nvSpPr>
          <p:cNvPr id="485" name="Google Shape;485;p27"/>
          <p:cNvSpPr txBox="1"/>
          <p:nvPr/>
        </p:nvSpPr>
        <p:spPr>
          <a:xfrm>
            <a:off x="34925" y="0"/>
            <a:ext cx="8929687"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MỘT SỐ QUAN ĐIỂM VỀ BẢN CHẤT CỦA TRÒ CHƠI VÀ HOẠT ĐỘNG CHƠI</a:t>
            </a:r>
            <a:endParaRPr/>
          </a:p>
        </p:txBody>
      </p:sp>
      <p:sp>
        <p:nvSpPr>
          <p:cNvPr id="486" name="Google Shape;486;p27"/>
          <p:cNvSpPr txBox="1"/>
          <p:nvPr/>
        </p:nvSpPr>
        <p:spPr>
          <a:xfrm>
            <a:off x="468312" y="6111875"/>
            <a:ext cx="3743325" cy="338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Nguồn tham khảo: https://www.alamy.com/herbert-spencer-1820-1903-english-political-theorist-biologistanthropologist-in-1893-image346271760.html</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4"/>
                                        </p:tgtEl>
                                        <p:attrNameLst>
                                          <p:attrName>style.visibility</p:attrName>
                                        </p:attrNameLst>
                                      </p:cBhvr>
                                      <p:to>
                                        <p:strVal val="visible"/>
                                      </p:to>
                                    </p:set>
                                    <p:animEffect filter="fade" transition="in">
                                      <p:cBhvr>
                                        <p:cTn dur="2000"/>
                                        <p:tgtEl>
                                          <p:spTgt spid="484"/>
                                        </p:tgtEl>
                                      </p:cBhvr>
                                    </p:animEffect>
                                  </p:childTnLst>
                                </p:cTn>
                              </p:par>
                              <p:par>
                                <p:cTn fill="hold" nodeType="withEffect" presetClass="entr" presetID="10" presetSubtype="0">
                                  <p:stCondLst>
                                    <p:cond delay="0"/>
                                  </p:stCondLst>
                                  <p:childTnLst>
                                    <p:set>
                                      <p:cBhvr>
                                        <p:cTn dur="1" fill="hold">
                                          <p:stCondLst>
                                            <p:cond delay="0"/>
                                          </p:stCondLst>
                                        </p:cTn>
                                        <p:tgtEl>
                                          <p:spTgt spid="482">
                                            <p:txEl>
                                              <p:pRg end="0" st="0"/>
                                            </p:txEl>
                                          </p:spTgt>
                                        </p:tgtEl>
                                        <p:attrNameLst>
                                          <p:attrName>style.visibility</p:attrName>
                                        </p:attrNameLst>
                                      </p:cBhvr>
                                      <p:to>
                                        <p:strVal val="visible"/>
                                      </p:to>
                                    </p:set>
                                    <p:animEffect filter="fade" transition="in">
                                      <p:cBhvr>
                                        <p:cTn dur="2000"/>
                                        <p:tgtEl>
                                          <p:spTgt spid="482">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482">
                                            <p:txEl>
                                              <p:pRg end="1" st="1"/>
                                            </p:txEl>
                                          </p:spTgt>
                                        </p:tgtEl>
                                        <p:attrNameLst>
                                          <p:attrName>style.visibility</p:attrName>
                                        </p:attrNameLst>
                                      </p:cBhvr>
                                      <p:to>
                                        <p:strVal val="visible"/>
                                      </p:to>
                                    </p:set>
                                    <p:animEffect filter="fade" transition="in">
                                      <p:cBhvr>
                                        <p:cTn dur="2000"/>
                                        <p:tgtEl>
                                          <p:spTgt spid="482">
                                            <p:txEl>
                                              <p:pRg end="1" st="1"/>
                                            </p:txEl>
                                          </p:spTgt>
                                        </p:tgtEl>
                                      </p:cBhvr>
                                    </p:animEffect>
                                  </p:childTnLst>
                                </p:cTn>
                              </p:par>
                              <p:par>
                                <p:cTn fill="hold" nodeType="withEffect" presetClass="entr" presetID="10" presetSubtype="0">
                                  <p:stCondLst>
                                    <p:cond delay="0"/>
                                  </p:stCondLst>
                                  <p:childTnLst>
                                    <p:set>
                                      <p:cBhvr>
                                        <p:cTn dur="1" fill="hold">
                                          <p:stCondLst>
                                            <p:cond delay="0"/>
                                          </p:stCondLst>
                                        </p:cTn>
                                        <p:tgtEl>
                                          <p:spTgt spid="482">
                                            <p:txEl>
                                              <p:pRg end="2" st="2"/>
                                            </p:txEl>
                                          </p:spTgt>
                                        </p:tgtEl>
                                        <p:attrNameLst>
                                          <p:attrName>style.visibility</p:attrName>
                                        </p:attrNameLst>
                                      </p:cBhvr>
                                      <p:to>
                                        <p:strVal val="visible"/>
                                      </p:to>
                                    </p:set>
                                    <p:animEffect filter="fade" transition="in">
                                      <p:cBhvr>
                                        <p:cTn dur="2000"/>
                                        <p:tgtEl>
                                          <p:spTgt spid="482">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sp>
        <p:nvSpPr>
          <p:cNvPr id="491" name="Google Shape;491;p2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Arial"/>
              <a:buNone/>
            </a:pPr>
            <a:r>
              <a:rPr b="0" i="0" lang="en-US" sz="3200" u="none">
                <a:solidFill>
                  <a:schemeClr val="lt1"/>
                </a:solidFill>
                <a:latin typeface="Arial"/>
                <a:ea typeface="Arial"/>
                <a:cs typeface="Arial"/>
                <a:sym typeface="Arial"/>
              </a:rPr>
              <a:t>Quan điểm sinh vật hóa trò chơi</a:t>
            </a:r>
            <a:endParaRPr/>
          </a:p>
        </p:txBody>
      </p:sp>
      <p:pic>
        <p:nvPicPr>
          <p:cNvPr id="492" name="Google Shape;492;p28"/>
          <p:cNvPicPr preferRelativeResize="0"/>
          <p:nvPr>
            <p:ph idx="1" type="body"/>
          </p:nvPr>
        </p:nvPicPr>
        <p:blipFill rotWithShape="1">
          <a:blip r:embed="rId3">
            <a:alphaModFix/>
          </a:blip>
          <a:srcRect b="0" l="0" r="0" t="0"/>
          <a:stretch/>
        </p:blipFill>
        <p:spPr>
          <a:xfrm>
            <a:off x="2462212" y="1216025"/>
            <a:ext cx="3822700" cy="2566987"/>
          </a:xfrm>
          <a:prstGeom prst="rect">
            <a:avLst/>
          </a:prstGeom>
          <a:noFill/>
          <a:ln>
            <a:noFill/>
          </a:ln>
        </p:spPr>
      </p:pic>
      <p:sp>
        <p:nvSpPr>
          <p:cNvPr id="493" name="Google Shape;493;p28"/>
          <p:cNvSpPr txBox="1"/>
          <p:nvPr/>
        </p:nvSpPr>
        <p:spPr>
          <a:xfrm>
            <a:off x="323850" y="3825875"/>
            <a:ext cx="8502650" cy="17541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Jean. Piaget (1896-1980) –  nhà tâm lí học và triết học người Thụy Sĩ </a:t>
            </a:r>
            <a:r>
              <a:rPr b="0" i="0" lang="en-US" sz="1800" u="none">
                <a:solidFill>
                  <a:schemeClr val="dk1"/>
                </a:solidFill>
                <a:latin typeface="Arial"/>
                <a:ea typeface="Arial"/>
                <a:cs typeface="Arial"/>
                <a:sym typeface="Arial"/>
              </a:rPr>
              <a:t>coi trò chơi là môi trường là một trong những hoạt động trí tuệ, là một nhân tố quan trọng đối với sự phát triển trí tuệ của trẻ, tạo ra sự thích nghi của trẻ với môi trường. </a:t>
            </a:r>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Theo ông, sự thích nghi thực chất là sự thiết lập mối cân bằng giữa cơ thể với môi trường. Sự cân bằng này diễn ra trong quá trình đồng hóa và điều ứng.</a:t>
            </a:r>
            <a:endParaRPr/>
          </a:p>
        </p:txBody>
      </p:sp>
      <p:sp>
        <p:nvSpPr>
          <p:cNvPr id="494" name="Google Shape;494;p28"/>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95" name="Google Shape;495;p28"/>
          <p:cNvSpPr txBox="1"/>
          <p:nvPr/>
        </p:nvSpPr>
        <p:spPr>
          <a:xfrm>
            <a:off x="34925" y="0"/>
            <a:ext cx="8929687"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MỘT SỐ QUAN ĐIỂM VỀ BẢN CHẤT CỦA TRÒ CHƠI VÀ HOẠT ĐỘNG CHƠI</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2"/>
                                        </p:tgtEl>
                                        <p:attrNameLst>
                                          <p:attrName>style.visibility</p:attrName>
                                        </p:attrNameLst>
                                      </p:cBhvr>
                                      <p:to>
                                        <p:strVal val="visible"/>
                                      </p:to>
                                    </p:set>
                                    <p:animEffect filter="fade" transition="in">
                                      <p:cBhvr>
                                        <p:cTn dur="2000"/>
                                        <p:tgtEl>
                                          <p:spTgt spid="492"/>
                                        </p:tgtEl>
                                      </p:cBhvr>
                                    </p:animEffect>
                                  </p:childTnLst>
                                </p:cTn>
                              </p:par>
                              <p:par>
                                <p:cTn fill="hold" nodeType="withEffect" presetClass="entr" presetID="10" presetSubtype="0">
                                  <p:stCondLst>
                                    <p:cond delay="0"/>
                                  </p:stCondLst>
                                  <p:childTnLst>
                                    <p:set>
                                      <p:cBhvr>
                                        <p:cTn dur="1" fill="hold">
                                          <p:stCondLst>
                                            <p:cond delay="0"/>
                                          </p:stCondLst>
                                        </p:cTn>
                                        <p:tgtEl>
                                          <p:spTgt spid="493"/>
                                        </p:tgtEl>
                                        <p:attrNameLst>
                                          <p:attrName>style.visibility</p:attrName>
                                        </p:attrNameLst>
                                      </p:cBhvr>
                                      <p:to>
                                        <p:strVal val="visible"/>
                                      </p:to>
                                    </p:set>
                                    <p:animEffect filter="fade" transition="in">
                                      <p:cBhvr>
                                        <p:cTn dur="2000"/>
                                        <p:tgtEl>
                                          <p:spTgt spid="4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sp>
        <p:nvSpPr>
          <p:cNvPr id="500" name="Google Shape;500;p2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100"/>
              <a:buFont typeface="Arial"/>
              <a:buNone/>
            </a:pPr>
            <a:r>
              <a:rPr b="0" i="0" lang="en-US" sz="3100" u="none">
                <a:solidFill>
                  <a:schemeClr val="lt1"/>
                </a:solidFill>
                <a:latin typeface="Arial"/>
                <a:ea typeface="Arial"/>
                <a:cs typeface="Arial"/>
                <a:sym typeface="Arial"/>
              </a:rPr>
              <a:t>Quan điểm xã hội hóa trò chơi</a:t>
            </a:r>
            <a:endParaRPr/>
          </a:p>
        </p:txBody>
      </p:sp>
      <p:sp>
        <p:nvSpPr>
          <p:cNvPr id="501" name="Google Shape;501;p29"/>
          <p:cNvSpPr txBox="1"/>
          <p:nvPr>
            <p:ph idx="1" type="body"/>
          </p:nvPr>
        </p:nvSpPr>
        <p:spPr>
          <a:xfrm>
            <a:off x="179387" y="1341437"/>
            <a:ext cx="3744912" cy="491966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Các nhà tâm lí học Macxit và các nhà tâm lý học phương Tây hiện đại không phủ nhận yếu tố sinh học của trò chơi, Trong các công trình nghiên cứu của các nhà tâm lí học Macxit và các nhà tâm lí học phương Tây hiện đại đều khẳng định rằng trò chơi của trẻ em mang bản chất xã hội. </a:t>
            </a:r>
            <a:endParaRPr/>
          </a:p>
          <a:p>
            <a:pPr indent="-342900" lvl="0" marL="342900" marR="0" rtl="0" algn="just">
              <a:lnSpc>
                <a:spcPct val="100000"/>
              </a:lnSpc>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a:p>
            <a:pPr indent="-342900" lvl="0" marL="342900" marR="0" rtl="0" algn="just">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Bản chất xã hội được thể hiện ở nguồn gốc xuất hiện của trò chơi (cả về phương diện lịch sử xã hội lẫn phương diện lịch sử phát triển của cá nhân), về chủ đề chơi, nội dung chơi và hình thức biểu hiện.</a:t>
            </a:r>
            <a:endParaRPr/>
          </a:p>
          <a:p>
            <a:pPr indent="-228600" lvl="0" marL="342900" marR="0" rtl="0" algn="just">
              <a:lnSpc>
                <a:spcPct val="100000"/>
              </a:lnSpc>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a:p>
            <a:pPr indent="-228600" lvl="0" marL="342900" marR="0" rtl="0" algn="l">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p:txBody>
      </p:sp>
      <p:sp>
        <p:nvSpPr>
          <p:cNvPr id="502" name="Google Shape;502;p29"/>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pic>
        <p:nvPicPr>
          <p:cNvPr id="503" name="Google Shape;503;p29"/>
          <p:cNvPicPr preferRelativeResize="0"/>
          <p:nvPr/>
        </p:nvPicPr>
        <p:blipFill rotWithShape="1">
          <a:blip r:embed="rId3">
            <a:alphaModFix/>
          </a:blip>
          <a:srcRect b="0" l="0" r="0" t="0"/>
          <a:stretch/>
        </p:blipFill>
        <p:spPr>
          <a:xfrm>
            <a:off x="4284662" y="1628775"/>
            <a:ext cx="4608512" cy="3205162"/>
          </a:xfrm>
          <a:prstGeom prst="rect">
            <a:avLst/>
          </a:prstGeom>
          <a:noFill/>
          <a:ln>
            <a:noFill/>
          </a:ln>
        </p:spPr>
      </p:pic>
      <p:sp>
        <p:nvSpPr>
          <p:cNvPr id="504" name="Google Shape;504;p29"/>
          <p:cNvSpPr txBox="1"/>
          <p:nvPr/>
        </p:nvSpPr>
        <p:spPr>
          <a:xfrm>
            <a:off x="34925" y="0"/>
            <a:ext cx="8929687"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MỘT SỐ QUAN ĐIỂM VỀ BẢN CHẤT CỦA TRÒ CHƠI VÀ HOẠT ĐỘNG CHƠI</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1">
                                            <p:txEl>
                                              <p:pRg end="0" st="0"/>
                                            </p:txEl>
                                          </p:spTgt>
                                        </p:tgtEl>
                                        <p:attrNameLst>
                                          <p:attrName>style.visibility</p:attrName>
                                        </p:attrNameLst>
                                      </p:cBhvr>
                                      <p:to>
                                        <p:strVal val="visible"/>
                                      </p:to>
                                    </p:set>
                                    <p:animEffect filter="fade" transition="in">
                                      <p:cBhvr>
                                        <p:cTn dur="2000"/>
                                        <p:tgtEl>
                                          <p:spTgt spid="50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1">
                                            <p:txEl>
                                              <p:pRg end="1" st="1"/>
                                            </p:txEl>
                                          </p:spTgt>
                                        </p:tgtEl>
                                        <p:attrNameLst>
                                          <p:attrName>style.visibility</p:attrName>
                                        </p:attrNameLst>
                                      </p:cBhvr>
                                      <p:to>
                                        <p:strVal val="visible"/>
                                      </p:to>
                                    </p:set>
                                    <p:animEffect filter="fade" transition="in">
                                      <p:cBhvr>
                                        <p:cTn dur="2000"/>
                                        <p:tgtEl>
                                          <p:spTgt spid="50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1">
                                            <p:txEl>
                                              <p:pRg end="2" st="2"/>
                                            </p:txEl>
                                          </p:spTgt>
                                        </p:tgtEl>
                                        <p:attrNameLst>
                                          <p:attrName>style.visibility</p:attrName>
                                        </p:attrNameLst>
                                      </p:cBhvr>
                                      <p:to>
                                        <p:strVal val="visible"/>
                                      </p:to>
                                    </p:set>
                                    <p:animEffect filter="fade" transition="in">
                                      <p:cBhvr>
                                        <p:cTn dur="2000"/>
                                        <p:tgtEl>
                                          <p:spTgt spid="501">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1">
                                            <p:txEl>
                                              <p:pRg end="3" st="3"/>
                                            </p:txEl>
                                          </p:spTgt>
                                        </p:tgtEl>
                                        <p:attrNameLst>
                                          <p:attrName>style.visibility</p:attrName>
                                        </p:attrNameLst>
                                      </p:cBhvr>
                                      <p:to>
                                        <p:strVal val="visible"/>
                                      </p:to>
                                    </p:set>
                                    <p:animEffect filter="fade" transition="in">
                                      <p:cBhvr>
                                        <p:cTn dur="2000"/>
                                        <p:tgtEl>
                                          <p:spTgt spid="501">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1">
                                            <p:txEl>
                                              <p:pRg end="4" st="4"/>
                                            </p:txEl>
                                          </p:spTgt>
                                        </p:tgtEl>
                                        <p:attrNameLst>
                                          <p:attrName>style.visibility</p:attrName>
                                        </p:attrNameLst>
                                      </p:cBhvr>
                                      <p:to>
                                        <p:strVal val="visible"/>
                                      </p:to>
                                    </p:set>
                                    <p:animEffect filter="fade" transition="in">
                                      <p:cBhvr>
                                        <p:cTn dur="2000"/>
                                        <p:tgtEl>
                                          <p:spTgt spid="501">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sp>
        <p:nvSpPr>
          <p:cNvPr id="509" name="Google Shape;509;p30"/>
          <p:cNvSpPr txBox="1"/>
          <p:nvPr/>
        </p:nvSpPr>
        <p:spPr>
          <a:xfrm>
            <a:off x="762000" y="476250"/>
            <a:ext cx="86868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MỘT SỐ QUAN ĐIỂM VỀ BẢN CHẤT CỦA HOẠT ĐỘNG VUI CHƠI</a:t>
            </a:r>
            <a:endParaRPr/>
          </a:p>
        </p:txBody>
      </p:sp>
      <p:pic>
        <p:nvPicPr>
          <p:cNvPr id="510" name="Google Shape;510;p30"/>
          <p:cNvPicPr preferRelativeResize="0"/>
          <p:nvPr/>
        </p:nvPicPr>
        <p:blipFill rotWithShape="1">
          <a:blip r:embed="rId3">
            <a:alphaModFix/>
          </a:blip>
          <a:srcRect b="0" l="0" r="0" t="0"/>
          <a:stretch/>
        </p:blipFill>
        <p:spPr>
          <a:xfrm>
            <a:off x="933450" y="1054100"/>
            <a:ext cx="7527925" cy="4108450"/>
          </a:xfrm>
          <a:prstGeom prst="rect">
            <a:avLst/>
          </a:prstGeom>
          <a:noFill/>
          <a:ln>
            <a:noFill/>
          </a:ln>
        </p:spPr>
      </p:pic>
      <p:sp>
        <p:nvSpPr>
          <p:cNvPr id="511" name="Google Shape;511;p30"/>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09"/>
                                        </p:tgtEl>
                                        <p:attrNameLst>
                                          <p:attrName>style.visibility</p:attrName>
                                        </p:attrNameLst>
                                      </p:cBhvr>
                                      <p:to>
                                        <p:strVal val="visible"/>
                                      </p:to>
                                    </p:set>
                                    <p:animEffect filter="fade" transition="in">
                                      <p:cBhvr>
                                        <p:cTn dur="1000"/>
                                        <p:tgtEl>
                                          <p:spTgt spid="5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0"/>
                                        </p:tgtEl>
                                        <p:attrNameLst>
                                          <p:attrName>style.visibility</p:attrName>
                                        </p:attrNameLst>
                                      </p:cBhvr>
                                      <p:to>
                                        <p:strVal val="visible"/>
                                      </p:to>
                                    </p:set>
                                    <p:animEffect filter="fade" transition="in">
                                      <p:cBhvr>
                                        <p:cTn dur="1000"/>
                                        <p:tgtEl>
                                          <p:spTgt spid="51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5" name="Shape 515"/>
        <p:cNvGrpSpPr/>
        <p:nvPr/>
      </p:nvGrpSpPr>
      <p:grpSpPr>
        <a:xfrm>
          <a:off x="0" y="0"/>
          <a:ext cx="0" cy="0"/>
          <a:chOff x="0" y="0"/>
          <a:chExt cx="0" cy="0"/>
        </a:xfrm>
      </p:grpSpPr>
      <p:sp>
        <p:nvSpPr>
          <p:cNvPr id="516" name="Google Shape;516;p3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NHẬN XÉT</a:t>
            </a:r>
            <a:endParaRPr/>
          </a:p>
        </p:txBody>
      </p:sp>
      <p:sp>
        <p:nvSpPr>
          <p:cNvPr id="517" name="Google Shape;517;p31"/>
          <p:cNvSpPr txBox="1"/>
          <p:nvPr>
            <p:ph idx="1" type="body"/>
          </p:nvPr>
        </p:nvSpPr>
        <p:spPr>
          <a:xfrm>
            <a:off x="179387" y="1196975"/>
            <a:ext cx="8229600" cy="491966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Trong lịch sử mỗi dân tộc đều có kho tàng phong phú trò chơi trẻ em được tích lũy và truyền từ thế hệ này sang thế hệ khác. Trong đó, trẻ em một mặt được giải trí, mặt khác lại được hiểu thêm về thế giới xung quanh và hoàn thiện những khả năng của mình, làm quen với phương thức hoạt động của loài người. Mỗi giai đoạn xã hội đều có ảnh hưởng đến nội dung của trò chơi bằng con đường tự phát hoặc tự giác. Hơn thế nữa, trò chơi còn được sử dụng như một phương tiện giáo dục, như một phương tiện truyền đạt những kinh nghiệm từ thế hệ này sang thế hệ khác.</a:t>
            </a:r>
            <a:endParaRPr/>
          </a:p>
          <a:p>
            <a:pPr indent="-342900" lvl="0" marL="342900" marR="0" rtl="0" algn="just">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Bản chất xã hội của hoạt động chơi cũng được biểu hiện bởi điều kiện mà mỗi xã hội tạo ra cho trẻ chơi. Nhưng không phải xã hội nào cũng tạo ra được những điều kiện đó. Trong một số xã hội, trẻ em ở các gia đình đã tham gia rất sớm vào công việc nặng nhọc làm mất đi tuổi thơ và người bạn đồng hành – đó là trò chơi của trẻ em.</a:t>
            </a:r>
            <a:endParaRPr/>
          </a:p>
          <a:p>
            <a:pPr indent="-342900" lvl="0" marL="342900" marR="0" rtl="0" algn="just">
              <a:lnSpc>
                <a:spcPct val="100000"/>
              </a:lnSpc>
              <a:spcBef>
                <a:spcPts val="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Bản chất xã hội của hoạt động chơi còn được thể hiện trong nội dung chơi, đặc biệt là trong nội dung chơi đóng vai theo chủ đề. Trò chơi đóng vai theo chủ đề là trò chơi mô phỏng lại đời sống xã hội của người lớn. Trong đó các nhân vật là con người cụ thể, có tư tưởng, tình cảm, đạo đức,… phản ánh lối sống, nghề nghiệp của một xã hội nhất định. Qua trò chơi của trẻ em ta thấy dấu vết của xã hội – thời đại.</a:t>
            </a:r>
            <a:endParaRPr/>
          </a:p>
          <a:p>
            <a:pPr indent="-228600" lvl="0" marL="342900" marR="0" rtl="0" algn="l">
              <a:spcBef>
                <a:spcPts val="360"/>
              </a:spcBef>
              <a:spcAft>
                <a:spcPts val="0"/>
              </a:spcAft>
              <a:buClr>
                <a:schemeClr val="hlink"/>
              </a:buClr>
              <a:buSzPts val="1800"/>
              <a:buFont typeface="Noto Sans Symbols"/>
              <a:buNone/>
            </a:pPr>
            <a:r>
              <a:t/>
            </a:r>
            <a:endParaRPr b="0" i="0" sz="1800" u="none">
              <a:solidFill>
                <a:schemeClr val="dk1"/>
              </a:solidFill>
              <a:latin typeface="Arial"/>
              <a:ea typeface="Arial"/>
              <a:cs typeface="Arial"/>
              <a:sym typeface="Arial"/>
            </a:endParaRPr>
          </a:p>
        </p:txBody>
      </p:sp>
      <p:sp>
        <p:nvSpPr>
          <p:cNvPr id="518" name="Google Shape;518;p31"/>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519" name="Google Shape;519;p31"/>
          <p:cNvSpPr txBox="1"/>
          <p:nvPr/>
        </p:nvSpPr>
        <p:spPr>
          <a:xfrm>
            <a:off x="6096000" y="136525"/>
            <a:ext cx="2133600" cy="24447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www.themegallery.com</a:t>
            </a:r>
            <a:endParaRPr/>
          </a:p>
        </p:txBody>
      </p:sp>
      <p:sp>
        <p:nvSpPr>
          <p:cNvPr id="520" name="Google Shape;520;p31"/>
          <p:cNvSpPr txBox="1"/>
          <p:nvPr/>
        </p:nvSpPr>
        <p:spPr>
          <a:xfrm>
            <a:off x="34925" y="0"/>
            <a:ext cx="8929687"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MỘT SỐ QUAN ĐIỂM VỀ BẢN CHẤT CỦA TRÒ CHƠI VÀ HOẠT ĐỘNG CHƠI</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3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TÓM LẠI</a:t>
            </a:r>
            <a:endParaRPr/>
          </a:p>
        </p:txBody>
      </p:sp>
      <p:sp>
        <p:nvSpPr>
          <p:cNvPr id="526" name="Google Shape;526;p32"/>
          <p:cNvSpPr/>
          <p:nvPr/>
        </p:nvSpPr>
        <p:spPr>
          <a:xfrm>
            <a:off x="395287" y="1844675"/>
            <a:ext cx="8569325" cy="2520950"/>
          </a:xfrm>
          <a:prstGeom prst="wedgeRoundRectCallout">
            <a:avLst>
              <a:gd fmla="val 9556" name="adj1"/>
              <a:gd fmla="val 23664" name="adj2"/>
              <a:gd fmla="val 0" name="adj3"/>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285750" lvl="0" marL="285750" marR="0" rtl="0" algn="l">
              <a:lnSpc>
                <a:spcPct val="100000"/>
              </a:lnSpc>
              <a:spcBef>
                <a:spcPts val="0"/>
              </a:spcBef>
              <a:spcAft>
                <a:spcPts val="0"/>
              </a:spcAft>
              <a:buClr>
                <a:schemeClr val="lt1"/>
              </a:buClr>
              <a:buSzPts val="1800"/>
              <a:buFont typeface="Arial"/>
              <a:buChar char="•"/>
            </a:pPr>
            <a:r>
              <a:rPr b="1" i="0" lang="en-US" sz="1800" u="none">
                <a:solidFill>
                  <a:schemeClr val="lt1"/>
                </a:solidFill>
                <a:latin typeface="Arial"/>
                <a:ea typeface="Arial"/>
                <a:cs typeface="Arial"/>
                <a:sym typeface="Arial"/>
              </a:rPr>
              <a:t>Các trò chơi của trẻ em ở các dân tộc và ở mọi thời đại đều mang trong mình dấu ấn sâu sắc về sự phát triển của xã hội.</a:t>
            </a:r>
            <a:endParaRPr/>
          </a:p>
          <a:p>
            <a:pPr indent="-285750" lvl="0" marL="28575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285750" lvl="0" marL="285750" marR="0" rtl="0" algn="l">
              <a:lnSpc>
                <a:spcPct val="100000"/>
              </a:lnSpc>
              <a:spcBef>
                <a:spcPts val="0"/>
              </a:spcBef>
              <a:spcAft>
                <a:spcPts val="0"/>
              </a:spcAft>
              <a:buClr>
                <a:schemeClr val="lt1"/>
              </a:buClr>
              <a:buSzPts val="1800"/>
              <a:buFont typeface="Arial"/>
              <a:buChar char="•"/>
            </a:pPr>
            <a:r>
              <a:rPr b="1" i="0" lang="en-US" sz="1800" u="none">
                <a:solidFill>
                  <a:schemeClr val="lt1"/>
                </a:solidFill>
                <a:latin typeface="Arial"/>
                <a:ea typeface="Arial"/>
                <a:cs typeface="Arial"/>
                <a:sym typeface="Arial"/>
              </a:rPr>
              <a:t>Có thể sử dụng trò chơi như một phương tiện giáo dục quan trọng đối với trẻ em. Cần để trẻ chơi một cách tự nhiên, chủ động. </a:t>
            </a:r>
            <a:endParaRPr/>
          </a:p>
          <a:p>
            <a:pPr indent="-171450" lvl="0" marL="28575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285750" lvl="0" marL="285750" marR="0" rtl="0" algn="l">
              <a:lnSpc>
                <a:spcPct val="100000"/>
              </a:lnSpc>
              <a:spcBef>
                <a:spcPts val="0"/>
              </a:spcBef>
              <a:spcAft>
                <a:spcPts val="0"/>
              </a:spcAft>
              <a:buClr>
                <a:schemeClr val="lt1"/>
              </a:buClr>
              <a:buSzPts val="1800"/>
              <a:buFont typeface="Arial"/>
              <a:buChar char="•"/>
            </a:pPr>
            <a:r>
              <a:rPr b="1" i="0" lang="en-US" sz="1800" u="none">
                <a:solidFill>
                  <a:schemeClr val="lt1"/>
                </a:solidFill>
                <a:latin typeface="Arial"/>
                <a:ea typeface="Arial"/>
                <a:cs typeface="Arial"/>
                <a:sym typeface="Arial"/>
              </a:rPr>
              <a:t>Người lớn hướng dẫn trẻ em chơi một cách có mục đích, có kế hoạch nhằm nâng cao hiệu quả giáo dục của hoạt động chơi. </a:t>
            </a:r>
            <a:endParaRPr/>
          </a:p>
        </p:txBody>
      </p:sp>
      <p:sp>
        <p:nvSpPr>
          <p:cNvPr id="527" name="Google Shape;527;p32"/>
          <p:cNvSpPr txBox="1"/>
          <p:nvPr/>
        </p:nvSpPr>
        <p:spPr>
          <a:xfrm>
            <a:off x="6240462" y="66071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6"/>
                                        </p:tgtEl>
                                        <p:attrNameLst>
                                          <p:attrName>style.visibility</p:attrName>
                                        </p:attrNameLst>
                                      </p:cBhvr>
                                      <p:to>
                                        <p:strVal val="visible"/>
                                      </p:to>
                                    </p:set>
                                    <p:animEffect filter="fade" transition="in">
                                      <p:cBhvr>
                                        <p:cTn dur="2000"/>
                                        <p:tgtEl>
                                          <p:spTgt spid="5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1" name="Shape 531"/>
        <p:cNvGrpSpPr/>
        <p:nvPr/>
      </p:nvGrpSpPr>
      <p:grpSpPr>
        <a:xfrm>
          <a:off x="0" y="0"/>
          <a:ext cx="0" cy="0"/>
          <a:chOff x="0" y="0"/>
          <a:chExt cx="0" cy="0"/>
        </a:xfrm>
      </p:grpSpPr>
      <p:sp>
        <p:nvSpPr>
          <p:cNvPr id="532" name="Google Shape;532;p3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KHÁI NIỆM </a:t>
            </a:r>
            <a:br>
              <a:rPr b="1" i="0" lang="en-US" sz="2100" u="none">
                <a:solidFill>
                  <a:schemeClr val="lt1"/>
                </a:solidFill>
                <a:latin typeface="Arial"/>
                <a:ea typeface="Arial"/>
                <a:cs typeface="Arial"/>
                <a:sym typeface="Arial"/>
              </a:rPr>
            </a:br>
            <a:r>
              <a:rPr b="1" i="0" lang="en-US" sz="2100" u="none">
                <a:solidFill>
                  <a:schemeClr val="lt1"/>
                </a:solidFill>
                <a:latin typeface="Arial"/>
                <a:ea typeface="Arial"/>
                <a:cs typeface="Arial"/>
                <a:sym typeface="Arial"/>
              </a:rPr>
              <a:t>HOẠT ĐỘNG CHƠI CỦA TRẺ MẦM NON</a:t>
            </a:r>
            <a:endParaRPr/>
          </a:p>
        </p:txBody>
      </p:sp>
      <p:sp>
        <p:nvSpPr>
          <p:cNvPr id="533" name="Google Shape;533;p33"/>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34" name="Google Shape;534;p33"/>
          <p:cNvSpPr txBox="1"/>
          <p:nvPr/>
        </p:nvSpPr>
        <p:spPr>
          <a:xfrm>
            <a:off x="460375" y="1592262"/>
            <a:ext cx="8610600" cy="23082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A4F86"/>
              </a:buClr>
              <a:buSzPts val="1800"/>
              <a:buFont typeface="Arial"/>
              <a:buNone/>
            </a:pPr>
            <a:r>
              <a:rPr b="0" i="0" lang="en-US" sz="1800" u="none">
                <a:solidFill>
                  <a:srgbClr val="2A4F86"/>
                </a:solidFill>
                <a:latin typeface="Arial"/>
                <a:ea typeface="Arial"/>
                <a:cs typeface="Arial"/>
                <a:sym typeface="Arial"/>
              </a:rPr>
              <a:t>Chơi chính là cuộc sống của trẻ. Đặc biệt ở lứa tuổi mẫu giáo, chơi là hoạt động chủ đạo:</a:t>
            </a:r>
            <a:endParaRPr/>
          </a:p>
          <a:p>
            <a:pPr indent="0" lvl="0" marL="0" marR="0" rtl="0" algn="just">
              <a:lnSpc>
                <a:spcPct val="100000"/>
              </a:lnSpc>
              <a:spcBef>
                <a:spcPts val="0"/>
              </a:spcBef>
              <a:spcAft>
                <a:spcPts val="0"/>
              </a:spcAft>
              <a:buClr>
                <a:srgbClr val="2A4F86"/>
              </a:buClr>
              <a:buSzPts val="1800"/>
              <a:buFont typeface="Arial"/>
              <a:buNone/>
            </a:pPr>
            <a:r>
              <a:rPr b="0" i="0" lang="en-US" sz="1800" u="none">
                <a:solidFill>
                  <a:srgbClr val="2A4F86"/>
                </a:solidFill>
                <a:latin typeface="Arial"/>
                <a:ea typeface="Arial"/>
                <a:cs typeface="Arial"/>
                <a:sym typeface="Arial"/>
              </a:rPr>
              <a:t>- Hoạt động của trẻ đều gắn liền với vui chơi</a:t>
            </a:r>
            <a:endParaRPr/>
          </a:p>
          <a:p>
            <a:pPr indent="0" lvl="0" marL="0" marR="0" rtl="0" algn="just">
              <a:lnSpc>
                <a:spcPct val="100000"/>
              </a:lnSpc>
              <a:spcBef>
                <a:spcPts val="0"/>
              </a:spcBef>
              <a:spcAft>
                <a:spcPts val="0"/>
              </a:spcAft>
              <a:buClr>
                <a:srgbClr val="2A4F86"/>
              </a:buClr>
              <a:buSzPts val="1800"/>
              <a:buFont typeface="Arial"/>
              <a:buNone/>
            </a:pPr>
            <a:r>
              <a:rPr b="0" i="0" lang="en-US" sz="1800" u="none">
                <a:solidFill>
                  <a:srgbClr val="2A4F86"/>
                </a:solidFill>
                <a:latin typeface="Arial"/>
                <a:ea typeface="Arial"/>
                <a:cs typeface="Arial"/>
                <a:sym typeface="Arial"/>
              </a:rPr>
              <a:t>- Trong khi chơi, trẻ hoạt động sôi nổi, hết mình và chủ động như chính cuộc sống của mình. </a:t>
            </a:r>
            <a:endParaRPr/>
          </a:p>
          <a:p>
            <a:pPr indent="0" lvl="0" marL="0" marR="0" rtl="0" algn="just">
              <a:lnSpc>
                <a:spcPct val="100000"/>
              </a:lnSpc>
              <a:spcBef>
                <a:spcPts val="0"/>
              </a:spcBef>
              <a:spcAft>
                <a:spcPts val="0"/>
              </a:spcAft>
              <a:buClr>
                <a:srgbClr val="2A4F86"/>
              </a:buClr>
              <a:buSzPts val="1800"/>
              <a:buFont typeface="Arial"/>
              <a:buNone/>
            </a:pPr>
            <a:r>
              <a:rPr b="0" i="0" lang="en-US" sz="1800" u="none">
                <a:solidFill>
                  <a:srgbClr val="2A4F86"/>
                </a:solidFill>
                <a:latin typeface="Arial"/>
                <a:ea typeface="Arial"/>
                <a:cs typeface="Arial"/>
                <a:sym typeface="Arial"/>
              </a:rPr>
              <a:t>- Trẻ thỏa sức suy nghĩ, tìm tòi, mơ ước, tưởng tượng đem lại cho trẻ niềm vui vô bờ bến và đó thực sự là những giây phút hạnh phúc nhất của tuổi thơ. </a:t>
            </a:r>
            <a:endParaRPr/>
          </a:p>
          <a:p>
            <a:pPr indent="0" lvl="0" marL="0" marR="0" rtl="0" algn="l">
              <a:lnSpc>
                <a:spcPct val="100000"/>
              </a:lnSpc>
              <a:spcBef>
                <a:spcPts val="0"/>
              </a:spcBef>
              <a:spcAft>
                <a:spcPts val="0"/>
              </a:spcAft>
              <a:buNone/>
            </a:pPr>
            <a:r>
              <a:t/>
            </a:r>
            <a:endParaRPr b="0" i="0" sz="1800" u="none">
              <a:solidFill>
                <a:srgbClr val="2A4F86"/>
              </a:solidFill>
              <a:latin typeface="Arial"/>
              <a:ea typeface="Arial"/>
              <a:cs typeface="Arial"/>
              <a:sym typeface="Arial"/>
            </a:endParaRPr>
          </a:p>
        </p:txBody>
      </p:sp>
      <p:sp>
        <p:nvSpPr>
          <p:cNvPr id="535" name="Google Shape;535;p33"/>
          <p:cNvSpPr/>
          <p:nvPr/>
        </p:nvSpPr>
        <p:spPr>
          <a:xfrm>
            <a:off x="460375" y="4022725"/>
            <a:ext cx="8496300" cy="2159000"/>
          </a:xfrm>
          <a:prstGeom prst="roundRect">
            <a:avLst>
              <a:gd fmla="val 16667" name="adj"/>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36" name="Google Shape;536;p33"/>
          <p:cNvSpPr txBox="1"/>
          <p:nvPr/>
        </p:nvSpPr>
        <p:spPr>
          <a:xfrm>
            <a:off x="179387" y="4225925"/>
            <a:ext cx="8785225" cy="175418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lt1"/>
              </a:buClr>
              <a:buSzPts val="1800"/>
              <a:buFont typeface="Arial"/>
              <a:buChar char="•"/>
            </a:pPr>
            <a:r>
              <a:rPr b="0" i="0" lang="en-US" sz="1800" u="none">
                <a:solidFill>
                  <a:schemeClr val="lt1"/>
                </a:solidFill>
                <a:latin typeface="Arial"/>
                <a:ea typeface="Arial"/>
                <a:cs typeface="Arial"/>
                <a:sym typeface="Arial"/>
              </a:rPr>
              <a:t>“Chơi </a:t>
            </a:r>
            <a:r>
              <a:rPr b="1" i="0" lang="en-US" sz="1800" u="none">
                <a:solidFill>
                  <a:schemeClr val="lt1"/>
                </a:solidFill>
                <a:latin typeface="Arial"/>
                <a:ea typeface="Arial"/>
                <a:cs typeface="Arial"/>
                <a:sym typeface="Arial"/>
              </a:rPr>
              <a:t>là một hoạt động </a:t>
            </a:r>
            <a:r>
              <a:rPr b="0" i="0" lang="en-US" sz="1800" u="none">
                <a:solidFill>
                  <a:schemeClr val="lt1"/>
                </a:solidFill>
                <a:latin typeface="Arial"/>
                <a:ea typeface="Arial"/>
                <a:cs typeface="Arial"/>
                <a:sym typeface="Arial"/>
              </a:rPr>
              <a:t>mà động cơ của nó nằm trong quá trình chơi chứ không nằm trong kết quả của hoạt động. Khi chơi, trẻ không chú tâm vào một lợi ích thiết thực nào cả, </a:t>
            </a:r>
            <a:endParaRPr/>
          </a:p>
          <a:p>
            <a:pPr indent="-285750" lvl="0" marL="285750" marR="0" rtl="0" algn="l">
              <a:lnSpc>
                <a:spcPct val="100000"/>
              </a:lnSpc>
              <a:spcBef>
                <a:spcPts val="0"/>
              </a:spcBef>
              <a:spcAft>
                <a:spcPts val="0"/>
              </a:spcAft>
              <a:buClr>
                <a:schemeClr val="lt1"/>
              </a:buClr>
              <a:buSzPts val="1800"/>
              <a:buFont typeface="Arial"/>
              <a:buChar char="•"/>
            </a:pPr>
            <a:r>
              <a:rPr b="0" i="0" lang="en-US" sz="1800" u="none">
                <a:solidFill>
                  <a:schemeClr val="lt1"/>
                </a:solidFill>
                <a:latin typeface="Arial"/>
                <a:ea typeface="Arial"/>
                <a:cs typeface="Arial"/>
                <a:sym typeface="Arial"/>
              </a:rPr>
              <a:t>Trong trò chơi, các mỗi quan hệ  giữa con người với tự nhiên và xã hội được mô phỏng lại.</a:t>
            </a:r>
            <a:endParaRPr/>
          </a:p>
          <a:p>
            <a:pPr indent="-285750" lvl="0" marL="285750" marR="0" rtl="0" algn="l">
              <a:lnSpc>
                <a:spcPct val="100000"/>
              </a:lnSpc>
              <a:spcBef>
                <a:spcPts val="0"/>
              </a:spcBef>
              <a:spcAft>
                <a:spcPts val="0"/>
              </a:spcAft>
              <a:buClr>
                <a:schemeClr val="lt1"/>
              </a:buClr>
              <a:buSzPts val="1800"/>
              <a:buFont typeface="Arial"/>
              <a:buChar char="•"/>
            </a:pPr>
            <a:r>
              <a:rPr b="0" i="0" lang="en-US" sz="1800" u="none">
                <a:solidFill>
                  <a:schemeClr val="lt1"/>
                </a:solidFill>
                <a:latin typeface="Arial"/>
                <a:ea typeface="Arial"/>
                <a:cs typeface="Arial"/>
                <a:sym typeface="Arial"/>
              </a:rPr>
              <a:t>Chơi mang lại cho trẻ trạng thái tinh thần vui vẻ, phấn chấn, dễ chịu</a:t>
            </a:r>
            <a:r>
              <a:rPr b="1" i="0" lang="en-US" sz="1800" u="none">
                <a:solidFill>
                  <a:schemeClr val="lt1"/>
                </a:solidFill>
                <a:latin typeface="Arial"/>
                <a:ea typeface="Arial"/>
                <a:cs typeface="Arial"/>
                <a:sym typeface="Arial"/>
              </a:rPr>
              <a:t>.”</a:t>
            </a:r>
            <a:endParaRPr/>
          </a:p>
        </p:txBody>
      </p:sp>
      <p:sp>
        <p:nvSpPr>
          <p:cNvPr id="537" name="Google Shape;537;p33"/>
          <p:cNvSpPr txBox="1"/>
          <p:nvPr/>
        </p:nvSpPr>
        <p:spPr>
          <a:xfrm>
            <a:off x="611187" y="6154737"/>
            <a:ext cx="7632700" cy="2762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Theo Đinh Văn Vang (2012). </a:t>
            </a:r>
            <a:r>
              <a:rPr b="0" i="1" lang="en-US" sz="1200" u="none">
                <a:solidFill>
                  <a:schemeClr val="dk1"/>
                </a:solidFill>
                <a:latin typeface="Arial"/>
                <a:ea typeface="Arial"/>
                <a:cs typeface="Arial"/>
                <a:sym typeface="Arial"/>
              </a:rPr>
              <a:t>Tổ chức hoạt động vui chơi ở trường mầm non</a:t>
            </a:r>
            <a:r>
              <a:rPr b="0" i="0" lang="en-US" sz="1200" u="none">
                <a:solidFill>
                  <a:schemeClr val="dk1"/>
                </a:solidFill>
                <a:latin typeface="Arial"/>
                <a:ea typeface="Arial"/>
                <a:cs typeface="Arial"/>
                <a:sym typeface="Arial"/>
              </a:rPr>
              <a:t>. NXB Đại học Sư phạm Hà Nội</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34"/>
                                        </p:tgtEl>
                                        <p:attrNameLst>
                                          <p:attrName>style.visibility</p:attrName>
                                        </p:attrNameLst>
                                      </p:cBhvr>
                                      <p:to>
                                        <p:strVal val="visible"/>
                                      </p:to>
                                    </p:set>
                                    <p:anim calcmode="lin" valueType="num">
                                      <p:cBhvr additive="base">
                                        <p:cTn dur="500"/>
                                        <p:tgtEl>
                                          <p:spTgt spid="53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5"/>
                                        </p:tgtEl>
                                        <p:attrNameLst>
                                          <p:attrName>style.visibility</p:attrName>
                                        </p:attrNameLst>
                                      </p:cBhvr>
                                      <p:to>
                                        <p:strVal val="visible"/>
                                      </p:to>
                                    </p:set>
                                    <p:animEffect filter="fade" transition="in">
                                      <p:cBhvr>
                                        <p:cTn dur="500"/>
                                        <p:tgtEl>
                                          <p:spTgt spid="5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1" name="Shape 541"/>
        <p:cNvGrpSpPr/>
        <p:nvPr/>
      </p:nvGrpSpPr>
      <p:grpSpPr>
        <a:xfrm>
          <a:off x="0" y="0"/>
          <a:ext cx="0" cy="0"/>
          <a:chOff x="0" y="0"/>
          <a:chExt cx="0" cy="0"/>
        </a:xfrm>
      </p:grpSpPr>
      <p:sp>
        <p:nvSpPr>
          <p:cNvPr id="542" name="Google Shape;542;p34"/>
          <p:cNvSpPr/>
          <p:nvPr/>
        </p:nvSpPr>
        <p:spPr>
          <a:xfrm>
            <a:off x="0" y="188912"/>
            <a:ext cx="9175750" cy="352425"/>
          </a:xfrm>
          <a:prstGeom prst="rect">
            <a:avLst/>
          </a:prstGeom>
          <a:solidFill>
            <a:srgbClr val="FFFFFF"/>
          </a:solidFill>
          <a:ln cap="flat" cmpd="sng" w="12700">
            <a:solidFill>
              <a:srgbClr val="6C89DA"/>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pic>
        <p:nvPicPr>
          <p:cNvPr id="543" name="Google Shape;543;p34"/>
          <p:cNvPicPr preferRelativeResize="0"/>
          <p:nvPr/>
        </p:nvPicPr>
        <p:blipFill rotWithShape="1">
          <a:blip r:embed="rId3">
            <a:alphaModFix/>
          </a:blip>
          <a:srcRect b="0" l="0" r="0" t="0"/>
          <a:stretch/>
        </p:blipFill>
        <p:spPr>
          <a:xfrm>
            <a:off x="347662" y="-19050"/>
            <a:ext cx="8315325" cy="542925"/>
          </a:xfrm>
          <a:prstGeom prst="rect">
            <a:avLst/>
          </a:prstGeom>
          <a:noFill/>
          <a:ln>
            <a:noFill/>
          </a:ln>
        </p:spPr>
      </p:pic>
      <p:pic>
        <p:nvPicPr>
          <p:cNvPr descr="C:\Users\Da Huong\Pictures\nhung-tro-nghich-ngom-cua-con-nit-vforum.vn-3.gif" id="544" name="Google Shape;544;p34"/>
          <p:cNvPicPr preferRelativeResize="0"/>
          <p:nvPr/>
        </p:nvPicPr>
        <p:blipFill rotWithShape="1">
          <a:blip r:embed="rId4">
            <a:alphaModFix/>
          </a:blip>
          <a:srcRect b="0" l="0" r="0" t="0"/>
          <a:stretch/>
        </p:blipFill>
        <p:spPr>
          <a:xfrm>
            <a:off x="2552700" y="595312"/>
            <a:ext cx="3962400" cy="3289300"/>
          </a:xfrm>
          <a:prstGeom prst="rect">
            <a:avLst/>
          </a:prstGeom>
          <a:noFill/>
          <a:ln>
            <a:noFill/>
          </a:ln>
        </p:spPr>
      </p:pic>
      <p:sp>
        <p:nvSpPr>
          <p:cNvPr id="545" name="Google Shape;545;p34"/>
          <p:cNvSpPr txBox="1"/>
          <p:nvPr/>
        </p:nvSpPr>
        <p:spPr>
          <a:xfrm>
            <a:off x="354012" y="4005262"/>
            <a:ext cx="8821737" cy="120015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Tuổi hài nhi (0-1 tuổi), </a:t>
            </a:r>
            <a:r>
              <a:rPr b="0" i="0" lang="en-US" sz="1800" u="none">
                <a:solidFill>
                  <a:schemeClr val="dk1"/>
                </a:solidFill>
                <a:latin typeface="Arial"/>
                <a:ea typeface="Arial"/>
                <a:cs typeface="Arial"/>
                <a:sym typeface="Arial"/>
              </a:rPr>
              <a:t>những hành động của trẻ với đồ vật dù chỉ là vu vơ, tình cờ nhưng đã mang lại niềm vui, sự ngạc nhiên và khiến trẻ quân tâm một cách hứng thú. </a:t>
            </a:r>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46" name="Google Shape;546;p34"/>
          <p:cNvSpPr txBox="1"/>
          <p:nvPr/>
        </p:nvSpPr>
        <p:spPr>
          <a:xfrm>
            <a:off x="354012" y="4800600"/>
            <a:ext cx="8789987" cy="17541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Tuổi ấu nhi (1-3 tuổi)</a:t>
            </a:r>
            <a:r>
              <a:rPr b="0" i="0" lang="en-US" sz="1800" u="none">
                <a:solidFill>
                  <a:schemeClr val="dk1"/>
                </a:solidFill>
                <a:latin typeface="Arial"/>
                <a:ea typeface="Arial"/>
                <a:cs typeface="Arial"/>
                <a:sym typeface="Arial"/>
              </a:rPr>
              <a:t>, mối quan hệ của trẻ đối với thế giới xung quanh thay đổi đáng kể. Trẻ hành động với đồ vật mang tính chủ tâm, tích cực hơn. Hoạt động với đồ vật không chỉ thỏa mãn trí tò mò của trẻ mà còn mang lại niềm vui vô tận cho trẻ. Đồ chơi trở thành phương tiện quan trọng để giáo dục trẻ em. </a:t>
            </a:r>
            <a:endParaRPr/>
          </a:p>
          <a:p>
            <a:pPr indent="0" lvl="0" marL="0" marR="0" rtl="0" algn="just">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47" name="Google Shape;547;p34"/>
          <p:cNvSpPr txBox="1"/>
          <p:nvPr/>
        </p:nvSpPr>
        <p:spPr>
          <a:xfrm>
            <a:off x="296862" y="6000750"/>
            <a:ext cx="8955087" cy="9239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Tuổi mẫu giáo (3-6 tuổi)</a:t>
            </a:r>
            <a:r>
              <a:rPr b="0" i="0" lang="en-US" sz="1800" u="none">
                <a:solidFill>
                  <a:schemeClr val="dk1"/>
                </a:solidFill>
                <a:latin typeface="Arial"/>
                <a:ea typeface="Arial"/>
                <a:cs typeface="Arial"/>
                <a:sym typeface="Arial"/>
              </a:rPr>
              <a:t>, vốn sống của trẻ phong phú hơn, hoạt động chơi trở thành hoạt động chủ đạo của trẻ.</a:t>
            </a:r>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48" name="Google Shape;548;p34"/>
          <p:cNvSpPr/>
          <p:nvPr/>
        </p:nvSpPr>
        <p:spPr>
          <a:xfrm>
            <a:off x="468312" y="1408112"/>
            <a:ext cx="1857375" cy="1663700"/>
          </a:xfrm>
          <a:prstGeom prst="wedgeRoundRectCallout">
            <a:avLst>
              <a:gd fmla="val 22270" name="adj1"/>
              <a:gd fmla="val 25766" name="adj2"/>
              <a:gd fmla="val 0" name="adj3"/>
            </a:avLst>
          </a:prstGeom>
          <a:solidFill>
            <a:schemeClr val="accent1"/>
          </a:solidFill>
          <a:ln cap="flat" cmpd="sng" w="12700">
            <a:solidFill>
              <a:srgbClr val="4D63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Arial"/>
              <a:buNone/>
            </a:pPr>
            <a:r>
              <a:rPr b="0" i="0" lang="en-US" sz="1800" u="none">
                <a:solidFill>
                  <a:srgbClr val="FFFFFF"/>
                </a:solidFill>
                <a:latin typeface="Arial"/>
                <a:ea typeface="Arial"/>
                <a:cs typeface="Arial"/>
                <a:sym typeface="Arial"/>
              </a:rPr>
              <a:t>Bạn nhỏ này bao nhiêu tuổi? Đang làm gì? Biểu cảm như thế nào?</a:t>
            </a:r>
            <a:endParaRPr/>
          </a:p>
        </p:txBody>
      </p:sp>
      <p:sp>
        <p:nvSpPr>
          <p:cNvPr id="549" name="Google Shape;549;p34"/>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50" name="Google Shape;550;p34"/>
          <p:cNvSpPr txBox="1"/>
          <p:nvPr/>
        </p:nvSpPr>
        <p:spPr>
          <a:xfrm>
            <a:off x="2843212" y="383698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Nguồn tham khảo: https://vnexpress.net/anh-dong-tro-nghich-cua-tre-con-2911727.html</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43"/>
                                        </p:tgtEl>
                                        <p:attrNameLst>
                                          <p:attrName>style.visibility</p:attrName>
                                        </p:attrNameLst>
                                      </p:cBhvr>
                                      <p:to>
                                        <p:strVal val="visible"/>
                                      </p:to>
                                    </p:set>
                                    <p:animEffect filter="fade" transition="in">
                                      <p:cBhvr>
                                        <p:cTn dur="500"/>
                                        <p:tgtEl>
                                          <p:spTgt spid="543"/>
                                        </p:tgtEl>
                                      </p:cBhvr>
                                    </p:animEffect>
                                  </p:childTnLst>
                                </p:cTn>
                              </p:par>
                              <p:par>
                                <p:cTn fill="hold" nodeType="withEffect" presetClass="entr" presetID="10" presetSubtype="0">
                                  <p:stCondLst>
                                    <p:cond delay="0"/>
                                  </p:stCondLst>
                                  <p:childTnLst>
                                    <p:set>
                                      <p:cBhvr>
                                        <p:cTn dur="1" fill="hold">
                                          <p:stCondLst>
                                            <p:cond delay="0"/>
                                          </p:stCondLst>
                                        </p:cTn>
                                        <p:tgtEl>
                                          <p:spTgt spid="542"/>
                                        </p:tgtEl>
                                        <p:attrNameLst>
                                          <p:attrName>style.visibility</p:attrName>
                                        </p:attrNameLst>
                                      </p:cBhvr>
                                      <p:to>
                                        <p:strVal val="visible"/>
                                      </p:to>
                                    </p:set>
                                    <p:animEffect filter="fade" transition="in">
                                      <p:cBhvr>
                                        <p:cTn dur="500"/>
                                        <p:tgtEl>
                                          <p:spTgt spid="542"/>
                                        </p:tgtEl>
                                      </p:cBhvr>
                                    </p:animEffect>
                                  </p:childTnLst>
                                </p:cTn>
                              </p:par>
                              <p:par>
                                <p:cTn fill="hold" nodeType="withEffect" presetClass="entr" presetID="10" presetSubtype="0">
                                  <p:stCondLst>
                                    <p:cond delay="0"/>
                                  </p:stCondLst>
                                  <p:childTnLst>
                                    <p:set>
                                      <p:cBhvr>
                                        <p:cTn dur="1" fill="hold">
                                          <p:stCondLst>
                                            <p:cond delay="0"/>
                                          </p:stCondLst>
                                        </p:cTn>
                                        <p:tgtEl>
                                          <p:spTgt spid="544"/>
                                        </p:tgtEl>
                                        <p:attrNameLst>
                                          <p:attrName>style.visibility</p:attrName>
                                        </p:attrNameLst>
                                      </p:cBhvr>
                                      <p:to>
                                        <p:strVal val="visible"/>
                                      </p:to>
                                    </p:set>
                                    <p:animEffect filter="fade" transition="in">
                                      <p:cBhvr>
                                        <p:cTn dur="500"/>
                                        <p:tgtEl>
                                          <p:spTgt spid="5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45"/>
                                        </p:tgtEl>
                                        <p:attrNameLst>
                                          <p:attrName>style.visibility</p:attrName>
                                        </p:attrNameLst>
                                      </p:cBhvr>
                                      <p:to>
                                        <p:strVal val="visible"/>
                                      </p:to>
                                    </p:set>
                                    <p:animEffect filter="fade" transition="in">
                                      <p:cBhvr>
                                        <p:cTn dur="2000"/>
                                        <p:tgtEl>
                                          <p:spTgt spid="54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46"/>
                                        </p:tgtEl>
                                        <p:attrNameLst>
                                          <p:attrName>style.visibility</p:attrName>
                                        </p:attrNameLst>
                                      </p:cBhvr>
                                      <p:to>
                                        <p:strVal val="visible"/>
                                      </p:to>
                                    </p:set>
                                    <p:animEffect filter="fade" transition="in">
                                      <p:cBhvr>
                                        <p:cTn dur="2000"/>
                                        <p:tgtEl>
                                          <p:spTgt spid="54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47"/>
                                        </p:tgtEl>
                                        <p:attrNameLst>
                                          <p:attrName>style.visibility</p:attrName>
                                        </p:attrNameLst>
                                      </p:cBhvr>
                                      <p:to>
                                        <p:strVal val="visible"/>
                                      </p:to>
                                    </p:set>
                                    <p:animEffect filter="fade" transition="in">
                                      <p:cBhvr>
                                        <p:cTn dur="2000"/>
                                        <p:tgtEl>
                                          <p:spTgt spid="5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sp>
        <p:nvSpPr>
          <p:cNvPr id="555" name="Google Shape;555;p35"/>
          <p:cNvSpPr/>
          <p:nvPr/>
        </p:nvSpPr>
        <p:spPr>
          <a:xfrm>
            <a:off x="0" y="188912"/>
            <a:ext cx="9175750" cy="352425"/>
          </a:xfrm>
          <a:prstGeom prst="rect">
            <a:avLst/>
          </a:prstGeom>
          <a:solidFill>
            <a:srgbClr val="FFFFFF"/>
          </a:solidFill>
          <a:ln cap="flat" cmpd="sng" w="12700">
            <a:solidFill>
              <a:srgbClr val="6C89DA"/>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pic>
        <p:nvPicPr>
          <p:cNvPr id="556" name="Google Shape;556;p35"/>
          <p:cNvPicPr preferRelativeResize="0"/>
          <p:nvPr/>
        </p:nvPicPr>
        <p:blipFill rotWithShape="1">
          <a:blip r:embed="rId3">
            <a:alphaModFix/>
          </a:blip>
          <a:srcRect b="0" l="0" r="0" t="0"/>
          <a:stretch/>
        </p:blipFill>
        <p:spPr>
          <a:xfrm>
            <a:off x="347662" y="-19050"/>
            <a:ext cx="8315325" cy="542925"/>
          </a:xfrm>
          <a:prstGeom prst="rect">
            <a:avLst/>
          </a:prstGeom>
          <a:noFill/>
          <a:ln>
            <a:noFill/>
          </a:ln>
        </p:spPr>
      </p:pic>
      <p:pic>
        <p:nvPicPr>
          <p:cNvPr descr="C:\Users\Da Huong\Pictures\nhung-tro-nghich-ngom-cua-con-nit-vforum.vn-3.gif" id="557" name="Google Shape;557;p35"/>
          <p:cNvPicPr preferRelativeResize="0"/>
          <p:nvPr/>
        </p:nvPicPr>
        <p:blipFill rotWithShape="1">
          <a:blip r:embed="rId4">
            <a:alphaModFix/>
          </a:blip>
          <a:srcRect b="0" l="0" r="0" t="0"/>
          <a:stretch/>
        </p:blipFill>
        <p:spPr>
          <a:xfrm>
            <a:off x="3419475" y="1314450"/>
            <a:ext cx="3095625" cy="2570162"/>
          </a:xfrm>
          <a:prstGeom prst="rect">
            <a:avLst/>
          </a:prstGeom>
          <a:noFill/>
          <a:ln>
            <a:noFill/>
          </a:ln>
        </p:spPr>
      </p:pic>
      <p:sp>
        <p:nvSpPr>
          <p:cNvPr id="558" name="Google Shape;558;p35"/>
          <p:cNvSpPr txBox="1"/>
          <p:nvPr/>
        </p:nvSpPr>
        <p:spPr>
          <a:xfrm>
            <a:off x="354012" y="4005262"/>
            <a:ext cx="8821737" cy="120015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Tuổi hài nhi (0-1 tuổi), </a:t>
            </a:r>
            <a:r>
              <a:rPr b="0" i="0" lang="en-US" sz="1800" u="none">
                <a:solidFill>
                  <a:schemeClr val="dk1"/>
                </a:solidFill>
                <a:latin typeface="Arial"/>
                <a:ea typeface="Arial"/>
                <a:cs typeface="Arial"/>
                <a:sym typeface="Arial"/>
              </a:rPr>
              <a:t>những hành động của trẻ với đồ vật dù chỉ là vu vơ, tình cờ nhưng đã mang lại niềm vui, sự ngạc nhiên và khiến trẻ quân tâm một cách hứng thú. </a:t>
            </a:r>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59" name="Google Shape;559;p35"/>
          <p:cNvSpPr txBox="1"/>
          <p:nvPr/>
        </p:nvSpPr>
        <p:spPr>
          <a:xfrm>
            <a:off x="354012" y="4800600"/>
            <a:ext cx="8789987" cy="17541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Tuổi ấu nhi (1-3 tuổi)</a:t>
            </a:r>
            <a:r>
              <a:rPr b="0" i="0" lang="en-US" sz="1800" u="none">
                <a:solidFill>
                  <a:schemeClr val="dk1"/>
                </a:solidFill>
                <a:latin typeface="Arial"/>
                <a:ea typeface="Arial"/>
                <a:cs typeface="Arial"/>
                <a:sym typeface="Arial"/>
              </a:rPr>
              <a:t>, mối quan hệ của trẻ đối với thế giới xung quanh thay đổi đáng kể. Trẻ hành động với đồ vật mang tính chủ tâm, tích cực hơn. Hoạt động với đồ vật không chỉ thỏa mãn trí tò mò của trẻ mà còn mang lại niềm vui vô tận cho trẻ. Đồ chơi trở thành phương tiện quan trọng để giáo dục trẻ em. </a:t>
            </a:r>
            <a:endParaRPr/>
          </a:p>
          <a:p>
            <a:pPr indent="0" lvl="0" marL="0" marR="0" rtl="0" algn="just">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60" name="Google Shape;560;p35"/>
          <p:cNvSpPr txBox="1"/>
          <p:nvPr/>
        </p:nvSpPr>
        <p:spPr>
          <a:xfrm>
            <a:off x="296862" y="6000750"/>
            <a:ext cx="8955087" cy="9239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Tuổi mẫu giáo (3-6 tuổi)</a:t>
            </a:r>
            <a:r>
              <a:rPr b="0" i="0" lang="en-US" sz="1800" u="none">
                <a:solidFill>
                  <a:schemeClr val="dk1"/>
                </a:solidFill>
                <a:latin typeface="Arial"/>
                <a:ea typeface="Arial"/>
                <a:cs typeface="Arial"/>
                <a:sym typeface="Arial"/>
              </a:rPr>
              <a:t>, vốn sống của trẻ phong phú hơn, hoạt động chơi trở thành hoạt động chủ đạo của trẻ.</a:t>
            </a:r>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61" name="Google Shape;561;p35"/>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62" name="Google Shape;562;p35"/>
          <p:cNvSpPr txBox="1"/>
          <p:nvPr/>
        </p:nvSpPr>
        <p:spPr>
          <a:xfrm>
            <a:off x="2843212" y="383698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Nguồn tham khảo: https://vnexpress.net/anh-dong-tro-nghich-cua-tre-con-2911727.html</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6"/>
                                        </p:tgtEl>
                                        <p:attrNameLst>
                                          <p:attrName>style.visibility</p:attrName>
                                        </p:attrNameLst>
                                      </p:cBhvr>
                                      <p:to>
                                        <p:strVal val="visible"/>
                                      </p:to>
                                    </p:set>
                                    <p:animEffect filter="fade" transition="in">
                                      <p:cBhvr>
                                        <p:cTn dur="500"/>
                                        <p:tgtEl>
                                          <p:spTgt spid="556"/>
                                        </p:tgtEl>
                                      </p:cBhvr>
                                    </p:animEffect>
                                  </p:childTnLst>
                                </p:cTn>
                              </p:par>
                              <p:par>
                                <p:cTn fill="hold" nodeType="withEffect" presetClass="entr" presetID="10" presetSubtype="0">
                                  <p:stCondLst>
                                    <p:cond delay="0"/>
                                  </p:stCondLst>
                                  <p:childTnLst>
                                    <p:set>
                                      <p:cBhvr>
                                        <p:cTn dur="1" fill="hold">
                                          <p:stCondLst>
                                            <p:cond delay="0"/>
                                          </p:stCondLst>
                                        </p:cTn>
                                        <p:tgtEl>
                                          <p:spTgt spid="555"/>
                                        </p:tgtEl>
                                        <p:attrNameLst>
                                          <p:attrName>style.visibility</p:attrName>
                                        </p:attrNameLst>
                                      </p:cBhvr>
                                      <p:to>
                                        <p:strVal val="visible"/>
                                      </p:to>
                                    </p:set>
                                    <p:animEffect filter="fade" transition="in">
                                      <p:cBhvr>
                                        <p:cTn dur="500"/>
                                        <p:tgtEl>
                                          <p:spTgt spid="555"/>
                                        </p:tgtEl>
                                      </p:cBhvr>
                                    </p:animEffect>
                                  </p:childTnLst>
                                </p:cTn>
                              </p:par>
                              <p:par>
                                <p:cTn fill="hold" nodeType="withEffect" presetClass="entr" presetID="10" presetSubtype="0">
                                  <p:stCondLst>
                                    <p:cond delay="0"/>
                                  </p:stCondLst>
                                  <p:childTnLst>
                                    <p:set>
                                      <p:cBhvr>
                                        <p:cTn dur="1" fill="hold">
                                          <p:stCondLst>
                                            <p:cond delay="0"/>
                                          </p:stCondLst>
                                        </p:cTn>
                                        <p:tgtEl>
                                          <p:spTgt spid="557"/>
                                        </p:tgtEl>
                                        <p:attrNameLst>
                                          <p:attrName>style.visibility</p:attrName>
                                        </p:attrNameLst>
                                      </p:cBhvr>
                                      <p:to>
                                        <p:strVal val="visible"/>
                                      </p:to>
                                    </p:set>
                                    <p:animEffect filter="fade" transition="in">
                                      <p:cBhvr>
                                        <p:cTn dur="500"/>
                                        <p:tgtEl>
                                          <p:spTgt spid="55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8"/>
                                        </p:tgtEl>
                                        <p:attrNameLst>
                                          <p:attrName>style.visibility</p:attrName>
                                        </p:attrNameLst>
                                      </p:cBhvr>
                                      <p:to>
                                        <p:strVal val="visible"/>
                                      </p:to>
                                    </p:set>
                                    <p:animEffect filter="fade" transition="in">
                                      <p:cBhvr>
                                        <p:cTn dur="2000"/>
                                        <p:tgtEl>
                                          <p:spTgt spid="55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9"/>
                                        </p:tgtEl>
                                        <p:attrNameLst>
                                          <p:attrName>style.visibility</p:attrName>
                                        </p:attrNameLst>
                                      </p:cBhvr>
                                      <p:to>
                                        <p:strVal val="visible"/>
                                      </p:to>
                                    </p:set>
                                    <p:animEffect filter="fade" transition="in">
                                      <p:cBhvr>
                                        <p:cTn dur="2000"/>
                                        <p:tgtEl>
                                          <p:spTgt spid="5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0"/>
                                        </p:tgtEl>
                                        <p:attrNameLst>
                                          <p:attrName>style.visibility</p:attrName>
                                        </p:attrNameLst>
                                      </p:cBhvr>
                                      <p:to>
                                        <p:strVal val="visible"/>
                                      </p:to>
                                    </p:set>
                                    <p:animEffect filter="fade" transition="in">
                                      <p:cBhvr>
                                        <p:cTn dur="2000"/>
                                        <p:tgtEl>
                                          <p:spTgt spid="56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6" name="Shape 566"/>
        <p:cNvGrpSpPr/>
        <p:nvPr/>
      </p:nvGrpSpPr>
      <p:grpSpPr>
        <a:xfrm>
          <a:off x="0" y="0"/>
          <a:ext cx="0" cy="0"/>
          <a:chOff x="0" y="0"/>
          <a:chExt cx="0" cy="0"/>
        </a:xfrm>
      </p:grpSpPr>
      <p:sp>
        <p:nvSpPr>
          <p:cNvPr id="567" name="Google Shape;567;p36"/>
          <p:cNvSpPr/>
          <p:nvPr/>
        </p:nvSpPr>
        <p:spPr>
          <a:xfrm>
            <a:off x="0" y="188912"/>
            <a:ext cx="9175750" cy="352425"/>
          </a:xfrm>
          <a:prstGeom prst="rect">
            <a:avLst/>
          </a:prstGeom>
          <a:solidFill>
            <a:srgbClr val="FFFFFF"/>
          </a:solidFill>
          <a:ln cap="flat" cmpd="sng" w="12700">
            <a:solidFill>
              <a:srgbClr val="6C89DA"/>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568" name="Google Shape;568;p36"/>
          <p:cNvGrpSpPr/>
          <p:nvPr/>
        </p:nvGrpSpPr>
        <p:grpSpPr>
          <a:xfrm>
            <a:off x="358775" y="14287"/>
            <a:ext cx="8299450" cy="465137"/>
            <a:chOff x="397972" y="1416795"/>
            <a:chExt cx="5854065" cy="413280"/>
          </a:xfrm>
        </p:grpSpPr>
        <p:sp>
          <p:nvSpPr>
            <p:cNvPr id="569" name="Google Shape;569;p36"/>
            <p:cNvSpPr/>
            <p:nvPr/>
          </p:nvSpPr>
          <p:spPr>
            <a:xfrm>
              <a:off x="397972" y="1416795"/>
              <a:ext cx="5854065" cy="413280"/>
            </a:xfrm>
            <a:prstGeom prst="roundRect">
              <a:avLst>
                <a:gd fmla="val 16667" name="adj"/>
              </a:avLst>
            </a:prstGeom>
            <a:solidFill>
              <a:srgbClr val="6C89DA"/>
            </a:solidFill>
            <a:ln cap="flat" cmpd="sng" w="12700">
              <a:solidFill>
                <a:srgbClr val="FFFFFF"/>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70" name="Google Shape;570;p36"/>
            <p:cNvSpPr txBox="1"/>
            <p:nvPr/>
          </p:nvSpPr>
          <p:spPr>
            <a:xfrm>
              <a:off x="438283" y="1416795"/>
              <a:ext cx="5813754" cy="372376"/>
            </a:xfrm>
            <a:prstGeom prst="rect">
              <a:avLst/>
            </a:prstGeom>
            <a:noFill/>
            <a:ln>
              <a:noFill/>
            </a:ln>
          </p:spPr>
          <p:txBody>
            <a:bodyPr anchorCtr="0" anchor="ctr" bIns="0" lIns="221250" spcFirstLastPara="1" rIns="221250" wrap="square" tIns="0">
              <a:noAutofit/>
            </a:bodyPr>
            <a:lstStyle/>
            <a:p>
              <a:pPr indent="0" lvl="0" marL="0" marR="0" rtl="0" algn="l">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3. Đặc điểm của hoạt động vui chơi của trẻ lứa tuổi mầm non</a:t>
              </a:r>
              <a:endParaRPr/>
            </a:p>
          </p:txBody>
        </p:sp>
      </p:grpSp>
      <p:pic>
        <p:nvPicPr>
          <p:cNvPr id="571" name="Google Shape;571;p36"/>
          <p:cNvPicPr preferRelativeResize="0"/>
          <p:nvPr/>
        </p:nvPicPr>
        <p:blipFill rotWithShape="1">
          <a:blip r:embed="rId3">
            <a:alphaModFix/>
          </a:blip>
          <a:srcRect b="0" l="0" r="0" t="0"/>
          <a:stretch/>
        </p:blipFill>
        <p:spPr>
          <a:xfrm>
            <a:off x="323850" y="615950"/>
            <a:ext cx="8496300" cy="6199187"/>
          </a:xfrm>
          <a:prstGeom prst="rect">
            <a:avLst/>
          </a:prstGeom>
          <a:noFill/>
          <a:ln>
            <a:noFill/>
          </a:ln>
        </p:spPr>
      </p:pic>
      <p:pic>
        <p:nvPicPr>
          <p:cNvPr id="572" name="Google Shape;572;p36"/>
          <p:cNvPicPr preferRelativeResize="0"/>
          <p:nvPr/>
        </p:nvPicPr>
        <p:blipFill rotWithShape="1">
          <a:blip r:embed="rId4">
            <a:alphaModFix/>
          </a:blip>
          <a:srcRect b="0" l="0" r="0" t="0"/>
          <a:stretch/>
        </p:blipFill>
        <p:spPr>
          <a:xfrm>
            <a:off x="347662" y="-19050"/>
            <a:ext cx="8315325" cy="542925"/>
          </a:xfrm>
          <a:prstGeom prst="rect">
            <a:avLst/>
          </a:prstGeom>
          <a:noFill/>
          <a:ln>
            <a:noFill/>
          </a:ln>
        </p:spPr>
      </p:pic>
      <p:sp>
        <p:nvSpPr>
          <p:cNvPr id="573" name="Google Shape;573;p36"/>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72"/>
                                        </p:tgtEl>
                                        <p:attrNameLst>
                                          <p:attrName>style.visibility</p:attrName>
                                        </p:attrNameLst>
                                      </p:cBhvr>
                                      <p:to>
                                        <p:strVal val="visible"/>
                                      </p:to>
                                    </p:set>
                                    <p:animEffect filter="fade" transition="in">
                                      <p:cBhvr>
                                        <p:cTn dur="500"/>
                                        <p:tgtEl>
                                          <p:spTgt spid="572"/>
                                        </p:tgtEl>
                                      </p:cBhvr>
                                    </p:animEffect>
                                  </p:childTnLst>
                                </p:cTn>
                              </p:par>
                              <p:par>
                                <p:cTn fill="hold" nodeType="withEffect" presetClass="entr" presetID="10" presetSubtype="0">
                                  <p:stCondLst>
                                    <p:cond delay="0"/>
                                  </p:stCondLst>
                                  <p:childTnLst>
                                    <p:set>
                                      <p:cBhvr>
                                        <p:cTn dur="1" fill="hold">
                                          <p:stCondLst>
                                            <p:cond delay="0"/>
                                          </p:stCondLst>
                                        </p:cTn>
                                        <p:tgtEl>
                                          <p:spTgt spid="567"/>
                                        </p:tgtEl>
                                        <p:attrNameLst>
                                          <p:attrName>style.visibility</p:attrName>
                                        </p:attrNameLst>
                                      </p:cBhvr>
                                      <p:to>
                                        <p:strVal val="visible"/>
                                      </p:to>
                                    </p:set>
                                    <p:animEffect filter="fade" transition="in">
                                      <p:cBhvr>
                                        <p:cTn dur="500"/>
                                        <p:tgtEl>
                                          <p:spTgt spid="56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71"/>
                                        </p:tgtEl>
                                        <p:attrNameLst>
                                          <p:attrName>style.visibility</p:attrName>
                                        </p:attrNameLst>
                                      </p:cBhvr>
                                      <p:to>
                                        <p:strVal val="visible"/>
                                      </p:to>
                                    </p:set>
                                    <p:animEffect filter="fade" transition="in">
                                      <p:cBhvr>
                                        <p:cTn dur="500"/>
                                        <p:tgtEl>
                                          <p:spTgt spid="57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37"/>
          <p:cNvSpPr/>
          <p:nvPr/>
        </p:nvSpPr>
        <p:spPr>
          <a:xfrm>
            <a:off x="0" y="188912"/>
            <a:ext cx="9175750" cy="352425"/>
          </a:xfrm>
          <a:prstGeom prst="rect">
            <a:avLst/>
          </a:prstGeom>
          <a:solidFill>
            <a:srgbClr val="FFFFFF"/>
          </a:solidFill>
          <a:ln cap="flat" cmpd="sng" w="12700">
            <a:solidFill>
              <a:srgbClr val="6C89DA"/>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579" name="Google Shape;579;p37"/>
          <p:cNvGrpSpPr/>
          <p:nvPr/>
        </p:nvGrpSpPr>
        <p:grpSpPr>
          <a:xfrm>
            <a:off x="246062" y="-41275"/>
            <a:ext cx="8301037" cy="465137"/>
            <a:chOff x="397972" y="1416795"/>
            <a:chExt cx="5854065" cy="413280"/>
          </a:xfrm>
        </p:grpSpPr>
        <p:sp>
          <p:nvSpPr>
            <p:cNvPr id="580" name="Google Shape;580;p37"/>
            <p:cNvSpPr/>
            <p:nvPr/>
          </p:nvSpPr>
          <p:spPr>
            <a:xfrm>
              <a:off x="397972" y="1416795"/>
              <a:ext cx="5854065" cy="413280"/>
            </a:xfrm>
            <a:prstGeom prst="roundRect">
              <a:avLst>
                <a:gd fmla="val 16667" name="adj"/>
              </a:avLst>
            </a:prstGeom>
            <a:solidFill>
              <a:srgbClr val="6C89DA"/>
            </a:solidFill>
            <a:ln cap="flat" cmpd="sng" w="12700">
              <a:solidFill>
                <a:srgbClr val="FFFFFF"/>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581" name="Google Shape;581;p37"/>
            <p:cNvSpPr txBox="1"/>
            <p:nvPr/>
          </p:nvSpPr>
          <p:spPr>
            <a:xfrm>
              <a:off x="438275" y="1416795"/>
              <a:ext cx="5813762" cy="372375"/>
            </a:xfrm>
            <a:prstGeom prst="rect">
              <a:avLst/>
            </a:prstGeom>
            <a:solidFill>
              <a:srgbClr val="3158C3"/>
            </a:solidFill>
            <a:ln>
              <a:noFill/>
            </a:ln>
          </p:spPr>
          <p:txBody>
            <a:bodyPr anchorCtr="0" anchor="ctr" bIns="0" lIns="221250" spcFirstLastPara="1" rIns="221250" wrap="square" tIns="0">
              <a:noAutofit/>
            </a:bodyPr>
            <a:lstStyle/>
            <a:p>
              <a:pPr indent="0" lvl="0" marL="0" marR="0" rtl="0" algn="ctr">
                <a:lnSpc>
                  <a:spcPct val="100000"/>
                </a:lnSpc>
                <a:spcBef>
                  <a:spcPts val="0"/>
                </a:spcBef>
                <a:spcAft>
                  <a:spcPts val="0"/>
                </a:spcAft>
                <a:buClr>
                  <a:srgbClr val="FFFFFF"/>
                </a:buClr>
                <a:buSzPts val="2000"/>
                <a:buFont typeface="Arial"/>
                <a:buNone/>
              </a:pPr>
              <a:r>
                <a:rPr b="1" i="0" lang="en-US" sz="2000" u="none">
                  <a:solidFill>
                    <a:srgbClr val="FFFFFF"/>
                  </a:solidFill>
                  <a:latin typeface="Arial"/>
                  <a:ea typeface="Arial"/>
                  <a:cs typeface="Arial"/>
                  <a:sym typeface="Arial"/>
                </a:rPr>
                <a:t>Ý NGHĨA CỦA HOẠT ĐỘNG CHƠI ĐỐI VỚI TRẺ MẦM NON</a:t>
              </a:r>
              <a:endParaRPr/>
            </a:p>
          </p:txBody>
        </p:sp>
      </p:grpSp>
      <p:pic>
        <p:nvPicPr>
          <p:cNvPr id="582" name="Google Shape;582;p37"/>
          <p:cNvPicPr preferRelativeResize="0"/>
          <p:nvPr/>
        </p:nvPicPr>
        <p:blipFill rotWithShape="1">
          <a:blip r:embed="rId3">
            <a:alphaModFix/>
          </a:blip>
          <a:srcRect b="0" l="0" r="0" t="0"/>
          <a:stretch/>
        </p:blipFill>
        <p:spPr>
          <a:xfrm>
            <a:off x="1695450" y="1212850"/>
            <a:ext cx="5943600" cy="3956050"/>
          </a:xfrm>
          <a:prstGeom prst="rect">
            <a:avLst/>
          </a:prstGeom>
          <a:noFill/>
          <a:ln>
            <a:noFill/>
          </a:ln>
        </p:spPr>
      </p:pic>
      <p:sp>
        <p:nvSpPr>
          <p:cNvPr id="583" name="Google Shape;583;p37"/>
          <p:cNvSpPr txBox="1"/>
          <p:nvPr/>
        </p:nvSpPr>
        <p:spPr>
          <a:xfrm>
            <a:off x="3625850" y="2833687"/>
            <a:ext cx="1600200" cy="4302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3158C3"/>
              </a:buClr>
              <a:buSzPts val="2200"/>
              <a:buFont typeface="Arial"/>
              <a:buNone/>
            </a:pPr>
            <a:r>
              <a:rPr b="1" i="0" lang="en-US" sz="2200" u="none">
                <a:solidFill>
                  <a:srgbClr val="3158C3"/>
                </a:solidFill>
                <a:latin typeface="Arial"/>
                <a:ea typeface="Arial"/>
                <a:cs typeface="Arial"/>
                <a:sym typeface="Arial"/>
              </a:rPr>
              <a:t>VUI CHƠI</a:t>
            </a:r>
            <a:endParaRPr/>
          </a:p>
        </p:txBody>
      </p:sp>
      <p:sp>
        <p:nvSpPr>
          <p:cNvPr id="584" name="Google Shape;584;p37"/>
          <p:cNvSpPr txBox="1"/>
          <p:nvPr/>
        </p:nvSpPr>
        <p:spPr>
          <a:xfrm>
            <a:off x="266700" y="5189537"/>
            <a:ext cx="8640762" cy="132238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chemeClr val="dk1"/>
              </a:buClr>
              <a:buSzPts val="2000"/>
              <a:buFont typeface="Arial"/>
              <a:buChar char="•"/>
            </a:pPr>
            <a:r>
              <a:rPr b="0" i="0" lang="en-US" sz="2000" u="none">
                <a:solidFill>
                  <a:schemeClr val="dk1"/>
                </a:solidFill>
                <a:latin typeface="Arial"/>
                <a:ea typeface="Arial"/>
                <a:cs typeface="Arial"/>
                <a:sym typeface="Arial"/>
              </a:rPr>
              <a:t>Nhà giáo dục cần khai thác thế mạnh của hoạt động vui chơi trong quá trình chăm sóc trẻ em. </a:t>
            </a:r>
            <a:endParaRPr/>
          </a:p>
          <a:p>
            <a:pPr indent="-342900" lvl="0" marL="342900" marR="0" rtl="0" algn="just">
              <a:lnSpc>
                <a:spcPct val="100000"/>
              </a:lnSpc>
              <a:spcBef>
                <a:spcPts val="0"/>
              </a:spcBef>
              <a:spcAft>
                <a:spcPts val="0"/>
              </a:spcAft>
              <a:buClr>
                <a:schemeClr val="dk1"/>
              </a:buClr>
              <a:buSzPts val="2000"/>
              <a:buFont typeface="Arial"/>
              <a:buChar char="•"/>
            </a:pPr>
            <a:r>
              <a:rPr b="0" i="0" lang="en-US" sz="2000" u="none">
                <a:solidFill>
                  <a:schemeClr val="dk1"/>
                </a:solidFill>
                <a:latin typeface="Arial"/>
                <a:ea typeface="Arial"/>
                <a:cs typeface="Arial"/>
                <a:sym typeface="Arial"/>
              </a:rPr>
              <a:t>Cần tạo ra môi trường thuận lợi để trẻ được chơi một cách chủ động sáng tạo và chơi hết mình. </a:t>
            </a:r>
            <a:endParaRPr/>
          </a:p>
        </p:txBody>
      </p:sp>
      <p:sp>
        <p:nvSpPr>
          <p:cNvPr id="585" name="Google Shape;585;p37"/>
          <p:cNvSpPr txBox="1"/>
          <p:nvPr/>
        </p:nvSpPr>
        <p:spPr>
          <a:xfrm>
            <a:off x="1346200" y="596900"/>
            <a:ext cx="6481762" cy="3698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Chơi là phương tiện giáo dục toàn diện cho trẻ </a:t>
            </a:r>
            <a:endParaRPr/>
          </a:p>
        </p:txBody>
      </p:sp>
      <p:sp>
        <p:nvSpPr>
          <p:cNvPr id="586" name="Google Shape;586;p37"/>
          <p:cNvSpPr txBox="1"/>
          <p:nvPr/>
        </p:nvSpPr>
        <p:spPr>
          <a:xfrm>
            <a:off x="6259512"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85"/>
                                        </p:tgtEl>
                                        <p:attrNameLst>
                                          <p:attrName>style.visibility</p:attrName>
                                        </p:attrNameLst>
                                      </p:cBhvr>
                                      <p:to>
                                        <p:strVal val="visible"/>
                                      </p:to>
                                    </p:set>
                                    <p:animEffect filter="fade" transition="in">
                                      <p:cBhvr>
                                        <p:cTn dur="2000"/>
                                        <p:tgtEl>
                                          <p:spTgt spid="5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82"/>
                                        </p:tgtEl>
                                        <p:attrNameLst>
                                          <p:attrName>style.visibility</p:attrName>
                                        </p:attrNameLst>
                                      </p:cBhvr>
                                      <p:to>
                                        <p:strVal val="visible"/>
                                      </p:to>
                                    </p:set>
                                    <p:animEffect filter="fade" transition="in">
                                      <p:cBhvr>
                                        <p:cTn dur="2000"/>
                                        <p:tgtEl>
                                          <p:spTgt spid="582"/>
                                        </p:tgtEl>
                                      </p:cBhvr>
                                    </p:animEffect>
                                  </p:childTnLst>
                                </p:cTn>
                              </p:par>
                              <p:par>
                                <p:cTn fill="hold" nodeType="withEffect" presetClass="entr" presetID="1" presetSubtype="0">
                                  <p:stCondLst>
                                    <p:cond delay="0"/>
                                  </p:stCondLst>
                                  <p:childTnLst>
                                    <p:set>
                                      <p:cBhvr>
                                        <p:cTn dur="1" fill="hold">
                                          <p:stCondLst>
                                            <p:cond delay="0"/>
                                          </p:stCondLst>
                                        </p:cTn>
                                        <p:tgtEl>
                                          <p:spTgt spid="58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84"/>
                                        </p:tgtEl>
                                        <p:attrNameLst>
                                          <p:attrName>style.visibility</p:attrName>
                                        </p:attrNameLst>
                                      </p:cBhvr>
                                      <p:to>
                                        <p:strVal val="visible"/>
                                      </p:to>
                                    </p:set>
                                    <p:animEffect filter="fade" transition="in">
                                      <p:cBhvr>
                                        <p:cTn dur="500"/>
                                        <p:tgtEl>
                                          <p:spTgt spid="58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