
<file path=[Content_Types].xml><?xml version="1.0" encoding="utf-8"?>
<Types xmlns="http://schemas.openxmlformats.org/package/2006/content-types">
  <Default ContentType="image/jpeg" Extension="jpg"/>
  <Default ContentType="application/vnd.openxmlformats-officedocument.vmlDrawing" Extension="vml"/>
  <Default ContentType="image/gif" Extension="gif"/>
  <Default ContentType="application/vnd.openxmlformats-officedocument.oleObject" Extension="bin"/>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oleObject" PartName="/ppt/embeddings/oleObject1.bin"/>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4" roundtripDataSignature="AMtx7miJJ8DtnU3L+8eHsZWHRi7ij+MnT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customschemas.google.com/relationships/presentationmetadata" Target="metadata"/><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1" name="Shape 461"/>
        <p:cNvGrpSpPr/>
        <p:nvPr/>
      </p:nvGrpSpPr>
      <p:grpSpPr>
        <a:xfrm>
          <a:off x="0" y="0"/>
          <a:ext cx="0" cy="0"/>
          <a:chOff x="0" y="0"/>
          <a:chExt cx="0" cy="0"/>
        </a:xfrm>
      </p:grpSpPr>
      <p:sp>
        <p:nvSpPr>
          <p:cNvPr id="462" name="Google Shape;462;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1" name="Shape 471"/>
        <p:cNvGrpSpPr/>
        <p:nvPr/>
      </p:nvGrpSpPr>
      <p:grpSpPr>
        <a:xfrm>
          <a:off x="0" y="0"/>
          <a:ext cx="0" cy="0"/>
          <a:chOff x="0" y="0"/>
          <a:chExt cx="0" cy="0"/>
        </a:xfrm>
      </p:grpSpPr>
      <p:sp>
        <p:nvSpPr>
          <p:cNvPr id="472" name="Google Shape;472;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9" name="Shape 509"/>
        <p:cNvGrpSpPr/>
        <p:nvPr/>
      </p:nvGrpSpPr>
      <p:grpSpPr>
        <a:xfrm>
          <a:off x="0" y="0"/>
          <a:ext cx="0" cy="0"/>
          <a:chOff x="0" y="0"/>
          <a:chExt cx="0" cy="0"/>
        </a:xfrm>
      </p:grpSpPr>
      <p:sp>
        <p:nvSpPr>
          <p:cNvPr id="510" name="Google Shape;510;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7" name="Shape 517"/>
        <p:cNvGrpSpPr/>
        <p:nvPr/>
      </p:nvGrpSpPr>
      <p:grpSpPr>
        <a:xfrm>
          <a:off x="0" y="0"/>
          <a:ext cx="0" cy="0"/>
          <a:chOff x="0" y="0"/>
          <a:chExt cx="0" cy="0"/>
        </a:xfrm>
      </p:grpSpPr>
      <p:sp>
        <p:nvSpPr>
          <p:cNvPr id="518" name="Google Shape;518;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9" name="Shape 529"/>
        <p:cNvGrpSpPr/>
        <p:nvPr/>
      </p:nvGrpSpPr>
      <p:grpSpPr>
        <a:xfrm>
          <a:off x="0" y="0"/>
          <a:ext cx="0" cy="0"/>
          <a:chOff x="0" y="0"/>
          <a:chExt cx="0" cy="0"/>
        </a:xfrm>
      </p:grpSpPr>
      <p:sp>
        <p:nvSpPr>
          <p:cNvPr id="530" name="Google Shape;530;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0" name="Shape 540"/>
        <p:cNvGrpSpPr/>
        <p:nvPr/>
      </p:nvGrpSpPr>
      <p:grpSpPr>
        <a:xfrm>
          <a:off x="0" y="0"/>
          <a:ext cx="0" cy="0"/>
          <a:chOff x="0" y="0"/>
          <a:chExt cx="0" cy="0"/>
        </a:xfrm>
      </p:grpSpPr>
      <p:sp>
        <p:nvSpPr>
          <p:cNvPr id="541" name="Google Shape;541;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0" name="Shape 550"/>
        <p:cNvGrpSpPr/>
        <p:nvPr/>
      </p:nvGrpSpPr>
      <p:grpSpPr>
        <a:xfrm>
          <a:off x="0" y="0"/>
          <a:ext cx="0" cy="0"/>
          <a:chOff x="0" y="0"/>
          <a:chExt cx="0" cy="0"/>
        </a:xfrm>
      </p:grpSpPr>
      <p:sp>
        <p:nvSpPr>
          <p:cNvPr id="551" name="Google Shape;551;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7" name="Shape 557"/>
        <p:cNvGrpSpPr/>
        <p:nvPr/>
      </p:nvGrpSpPr>
      <p:grpSpPr>
        <a:xfrm>
          <a:off x="0" y="0"/>
          <a:ext cx="0" cy="0"/>
          <a:chOff x="0" y="0"/>
          <a:chExt cx="0" cy="0"/>
        </a:xfrm>
      </p:grpSpPr>
      <p:sp>
        <p:nvSpPr>
          <p:cNvPr id="558" name="Google Shape;558;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0" name="Shape 570"/>
        <p:cNvGrpSpPr/>
        <p:nvPr/>
      </p:nvGrpSpPr>
      <p:grpSpPr>
        <a:xfrm>
          <a:off x="0" y="0"/>
          <a:ext cx="0" cy="0"/>
          <a:chOff x="0" y="0"/>
          <a:chExt cx="0" cy="0"/>
        </a:xfrm>
      </p:grpSpPr>
      <p:sp>
        <p:nvSpPr>
          <p:cNvPr id="571" name="Google Shape;571;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72" name="Google Shape;572;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8" name="Shape 578"/>
        <p:cNvGrpSpPr/>
        <p:nvPr/>
      </p:nvGrpSpPr>
      <p:grpSpPr>
        <a:xfrm>
          <a:off x="0" y="0"/>
          <a:ext cx="0" cy="0"/>
          <a:chOff x="0" y="0"/>
          <a:chExt cx="0" cy="0"/>
        </a:xfrm>
      </p:grpSpPr>
      <p:sp>
        <p:nvSpPr>
          <p:cNvPr id="579" name="Google Shape;579;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p40"/>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0" name="Google Shape;20;p40"/>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 name="Google Shape;21;p40"/>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40"/>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3" name="Google Shape;23;p40"/>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4" name="Shape 24"/>
        <p:cNvGrpSpPr/>
        <p:nvPr/>
      </p:nvGrpSpPr>
      <p:grpSpPr>
        <a:xfrm>
          <a:off x="0" y="0"/>
          <a:ext cx="0" cy="0"/>
          <a:chOff x="0" y="0"/>
          <a:chExt cx="0" cy="0"/>
        </a:xfrm>
      </p:grpSpPr>
      <p:sp>
        <p:nvSpPr>
          <p:cNvPr id="25" name="Google Shape;25;p41"/>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6" name="Google Shape;26;p41"/>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41"/>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8" name="Google Shape;28;p41"/>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29" name="Shape 29"/>
        <p:cNvGrpSpPr/>
        <p:nvPr/>
      </p:nvGrpSpPr>
      <p:grpSpPr>
        <a:xfrm>
          <a:off x="0" y="0"/>
          <a:ext cx="0" cy="0"/>
          <a:chOff x="0" y="0"/>
          <a:chExt cx="0" cy="0"/>
        </a:xfrm>
      </p:grpSpPr>
      <p:sp>
        <p:nvSpPr>
          <p:cNvPr id="30" name="Google Shape;30;p42"/>
          <p:cNvSpPr txBox="1"/>
          <p:nvPr>
            <p:ph type="title"/>
          </p:nvPr>
        </p:nvSpPr>
        <p:spPr>
          <a:xfrm>
            <a:off x="533400" y="457200"/>
            <a:ext cx="7391400" cy="563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1" name="Google Shape;31;p42"/>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42"/>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33" name="Google Shape;33;p42"/>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34" name="Shape 34"/>
        <p:cNvGrpSpPr/>
        <p:nvPr/>
      </p:nvGrpSpPr>
      <p:grpSpPr>
        <a:xfrm>
          <a:off x="0" y="0"/>
          <a:ext cx="0" cy="0"/>
          <a:chOff x="0" y="0"/>
          <a:chExt cx="0" cy="0"/>
        </a:xfrm>
      </p:grpSpPr>
      <p:sp>
        <p:nvSpPr>
          <p:cNvPr id="35" name="Google Shape;35;p43"/>
          <p:cNvSpPr txBox="1"/>
          <p:nvPr>
            <p:ph type="title"/>
          </p:nvPr>
        </p:nvSpPr>
        <p:spPr>
          <a:xfrm rot="5400000">
            <a:off x="4743450" y="2343150"/>
            <a:ext cx="5829300"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6" name="Google Shape;36;p43"/>
          <p:cNvSpPr txBox="1"/>
          <p:nvPr>
            <p:ph idx="1" type="body"/>
          </p:nvPr>
        </p:nvSpPr>
        <p:spPr>
          <a:xfrm rot="5400000">
            <a:off x="552450" y="361950"/>
            <a:ext cx="5829300"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3"/>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43"/>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39" name="Google Shape;39;p43"/>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40" name="Shape 40"/>
        <p:cNvGrpSpPr/>
        <p:nvPr/>
      </p:nvGrpSpPr>
      <p:grpSpPr>
        <a:xfrm>
          <a:off x="0" y="0"/>
          <a:ext cx="0" cy="0"/>
          <a:chOff x="0" y="0"/>
          <a:chExt cx="0" cy="0"/>
        </a:xfrm>
      </p:grpSpPr>
      <p:sp>
        <p:nvSpPr>
          <p:cNvPr id="41" name="Google Shape;41;p44"/>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2" name="Google Shape;42;p44"/>
          <p:cNvSpPr txBox="1"/>
          <p:nvPr>
            <p:ph idx="1" type="body"/>
          </p:nvPr>
        </p:nvSpPr>
        <p:spPr>
          <a:xfrm rot="5400000">
            <a:off x="2112169" y="-288132"/>
            <a:ext cx="4919662"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44"/>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44"/>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45" name="Google Shape;45;p44"/>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46" name="Shape 46"/>
        <p:cNvGrpSpPr/>
        <p:nvPr/>
      </p:nvGrpSpPr>
      <p:grpSpPr>
        <a:xfrm>
          <a:off x="0" y="0"/>
          <a:ext cx="0" cy="0"/>
          <a:chOff x="0" y="0"/>
          <a:chExt cx="0" cy="0"/>
        </a:xfrm>
      </p:grpSpPr>
      <p:sp>
        <p:nvSpPr>
          <p:cNvPr id="47" name="Google Shape;47;p45"/>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8" name="Google Shape;48;p45"/>
          <p:cNvSpPr/>
          <p:nvPr>
            <p:ph idx="2" type="pic"/>
          </p:nvPr>
        </p:nvSpPr>
        <p:spPr>
          <a:xfrm>
            <a:off x="3887788" y="987425"/>
            <a:ext cx="4629150" cy="4873625"/>
          </a:xfrm>
          <a:prstGeom prst="rect">
            <a:avLst/>
          </a:prstGeom>
          <a:noFill/>
          <a:ln>
            <a:noFill/>
          </a:ln>
        </p:spPr>
      </p:sp>
      <p:sp>
        <p:nvSpPr>
          <p:cNvPr id="49" name="Google Shape;49;p45"/>
          <p:cNvSpPr txBox="1"/>
          <p:nvPr>
            <p:ph idx="1"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0" name="Google Shape;50;p45"/>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45"/>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2" name="Google Shape;52;p45"/>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3" name="Shape 53"/>
        <p:cNvGrpSpPr/>
        <p:nvPr/>
      </p:nvGrpSpPr>
      <p:grpSpPr>
        <a:xfrm>
          <a:off x="0" y="0"/>
          <a:ext cx="0" cy="0"/>
          <a:chOff x="0" y="0"/>
          <a:chExt cx="0" cy="0"/>
        </a:xfrm>
      </p:grpSpPr>
      <p:sp>
        <p:nvSpPr>
          <p:cNvPr id="54" name="Google Shape;54;p46"/>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5" name="Google Shape;55;p46"/>
          <p:cNvSpPr txBox="1"/>
          <p:nvPr>
            <p:ph idx="1" type="body"/>
          </p:nvPr>
        </p:nvSpPr>
        <p:spPr>
          <a:xfrm>
            <a:off x="3887788" y="987425"/>
            <a:ext cx="4629150" cy="4873625"/>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SzPts val="3200"/>
              <a:buChar char="❖"/>
              <a:defRPr sz="3200"/>
            </a:lvl1pPr>
            <a:lvl2pPr indent="-406400" lvl="1" marL="914400" algn="l">
              <a:spcBef>
                <a:spcPts val="560"/>
              </a:spcBef>
              <a:spcAft>
                <a:spcPts val="0"/>
              </a:spcAft>
              <a:buSzPts val="2800"/>
              <a:buChar char="▪"/>
              <a:defRPr sz="2800"/>
            </a:lvl2pPr>
            <a:lvl3pPr indent="-381000" lvl="2" marL="1371600" algn="l">
              <a:spcBef>
                <a:spcPts val="480"/>
              </a:spcBef>
              <a:spcAft>
                <a:spcPts val="0"/>
              </a:spcAft>
              <a:buSzPts val="2400"/>
              <a:buFont typeface="Arial"/>
              <a:buChar char="•"/>
              <a:defRPr sz="2400"/>
            </a:lvl3pPr>
            <a:lvl4pPr indent="-355600" lvl="3" marL="1828800" algn="l">
              <a:spcBef>
                <a:spcPts val="400"/>
              </a:spcBef>
              <a:spcAft>
                <a:spcPts val="0"/>
              </a:spcAft>
              <a:buClr>
                <a:schemeClr val="dk1"/>
              </a:buClr>
              <a:buSzPts val="2000"/>
              <a:buFont typeface="Arial"/>
              <a:buChar char="–"/>
              <a:defRPr sz="2000"/>
            </a:lvl4pPr>
            <a:lvl5pPr indent="-355600" lvl="4" marL="2286000" algn="l">
              <a:spcBef>
                <a:spcPts val="400"/>
              </a:spcBef>
              <a:spcAft>
                <a:spcPts val="0"/>
              </a:spcAft>
              <a:buClr>
                <a:schemeClr val="dk1"/>
              </a:buClr>
              <a:buSzPts val="2000"/>
              <a:buFont typeface="Arial"/>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6" name="Google Shape;56;p46"/>
          <p:cNvSpPr txBox="1"/>
          <p:nvPr>
            <p:ph idx="2"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7" name="Google Shape;57;p46"/>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46"/>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9" name="Google Shape;59;p46"/>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0" name="Shape 60"/>
        <p:cNvGrpSpPr/>
        <p:nvPr/>
      </p:nvGrpSpPr>
      <p:grpSpPr>
        <a:xfrm>
          <a:off x="0" y="0"/>
          <a:ext cx="0" cy="0"/>
          <a:chOff x="0" y="0"/>
          <a:chExt cx="0" cy="0"/>
        </a:xfrm>
      </p:grpSpPr>
      <p:sp>
        <p:nvSpPr>
          <p:cNvPr id="61" name="Google Shape;61;p47"/>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47"/>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63" name="Google Shape;63;p47"/>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4" name="Shape 64"/>
        <p:cNvGrpSpPr/>
        <p:nvPr/>
      </p:nvGrpSpPr>
      <p:grpSpPr>
        <a:xfrm>
          <a:off x="0" y="0"/>
          <a:ext cx="0" cy="0"/>
          <a:chOff x="0" y="0"/>
          <a:chExt cx="0" cy="0"/>
        </a:xfrm>
      </p:grpSpPr>
      <p:sp>
        <p:nvSpPr>
          <p:cNvPr id="65" name="Google Shape;65;p48"/>
          <p:cNvSpPr txBox="1"/>
          <p:nvPr>
            <p:ph type="title"/>
          </p:nvPr>
        </p:nvSpPr>
        <p:spPr>
          <a:xfrm>
            <a:off x="630238" y="365125"/>
            <a:ext cx="7886700" cy="1325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6" name="Google Shape;66;p48"/>
          <p:cNvSpPr txBox="1"/>
          <p:nvPr>
            <p:ph idx="1" type="body"/>
          </p:nvPr>
        </p:nvSpPr>
        <p:spPr>
          <a:xfrm>
            <a:off x="630238" y="1681163"/>
            <a:ext cx="3868737"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7" name="Google Shape;67;p48"/>
          <p:cNvSpPr txBox="1"/>
          <p:nvPr>
            <p:ph idx="2" type="body"/>
          </p:nvPr>
        </p:nvSpPr>
        <p:spPr>
          <a:xfrm>
            <a:off x="630238" y="2505075"/>
            <a:ext cx="3868737"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 name="Google Shape;68;p48"/>
          <p:cNvSpPr txBox="1"/>
          <p:nvPr>
            <p:ph idx="3" type="body"/>
          </p:nvPr>
        </p:nvSpPr>
        <p:spPr>
          <a:xfrm>
            <a:off x="4629150" y="1681163"/>
            <a:ext cx="3887788"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9" name="Google Shape;69;p48"/>
          <p:cNvSpPr txBox="1"/>
          <p:nvPr>
            <p:ph idx="4" type="body"/>
          </p:nvPr>
        </p:nvSpPr>
        <p:spPr>
          <a:xfrm>
            <a:off x="4629150" y="2505075"/>
            <a:ext cx="3887788"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0" name="Google Shape;70;p48"/>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48"/>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2" name="Google Shape;72;p48"/>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3" name="Shape 73"/>
        <p:cNvGrpSpPr/>
        <p:nvPr/>
      </p:nvGrpSpPr>
      <p:grpSpPr>
        <a:xfrm>
          <a:off x="0" y="0"/>
          <a:ext cx="0" cy="0"/>
          <a:chOff x="0" y="0"/>
          <a:chExt cx="0" cy="0"/>
        </a:xfrm>
      </p:grpSpPr>
      <p:sp>
        <p:nvSpPr>
          <p:cNvPr id="74" name="Google Shape;74;p49"/>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5" name="Google Shape;75;p49"/>
          <p:cNvSpPr txBox="1"/>
          <p:nvPr>
            <p:ph idx="1" type="body"/>
          </p:nvPr>
        </p:nvSpPr>
        <p:spPr>
          <a:xfrm>
            <a:off x="457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6" name="Google Shape;76;p49"/>
          <p:cNvSpPr txBox="1"/>
          <p:nvPr>
            <p:ph idx="2" type="body"/>
          </p:nvPr>
        </p:nvSpPr>
        <p:spPr>
          <a:xfrm>
            <a:off x="4648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9"/>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49"/>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9" name="Google Shape;79;p49"/>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0" name="Shape 80"/>
        <p:cNvGrpSpPr/>
        <p:nvPr/>
      </p:nvGrpSpPr>
      <p:grpSpPr>
        <a:xfrm>
          <a:off x="0" y="0"/>
          <a:ext cx="0" cy="0"/>
          <a:chOff x="0" y="0"/>
          <a:chExt cx="0" cy="0"/>
        </a:xfrm>
      </p:grpSpPr>
      <p:sp>
        <p:nvSpPr>
          <p:cNvPr id="81" name="Google Shape;81;p50"/>
          <p:cNvSpPr txBox="1"/>
          <p:nvPr>
            <p:ph type="title"/>
          </p:nvPr>
        </p:nvSpPr>
        <p:spPr>
          <a:xfrm>
            <a:off x="623888" y="1709738"/>
            <a:ext cx="7886700" cy="2852737"/>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6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2" name="Google Shape;82;p50"/>
          <p:cNvSpPr txBox="1"/>
          <p:nvPr>
            <p:ph idx="1" type="body"/>
          </p:nvPr>
        </p:nvSpPr>
        <p:spPr>
          <a:xfrm>
            <a:off x="623888" y="4589463"/>
            <a:ext cx="7886700" cy="1500187"/>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SzPts val="2400"/>
              <a:buNone/>
              <a:defRPr sz="2400"/>
            </a:lvl1pPr>
            <a:lvl2pPr indent="-228600" lvl="1" marL="914400" algn="l">
              <a:spcBef>
                <a:spcPts val="400"/>
              </a:spcBef>
              <a:spcAft>
                <a:spcPts val="0"/>
              </a:spcAft>
              <a:buSzPts val="2000"/>
              <a:buNone/>
              <a:defRPr sz="2000"/>
            </a:lvl2pPr>
            <a:lvl3pPr indent="-228600" lvl="2" marL="1371600" algn="l">
              <a:spcBef>
                <a:spcPts val="360"/>
              </a:spcBef>
              <a:spcAft>
                <a:spcPts val="0"/>
              </a:spcAft>
              <a:buSzPts val="1800"/>
              <a:buFont typeface="Arial"/>
              <a:buNone/>
              <a:defRPr sz="1800"/>
            </a:lvl3pPr>
            <a:lvl4pPr indent="-228600" lvl="3" marL="1828800" algn="l">
              <a:spcBef>
                <a:spcPts val="320"/>
              </a:spcBef>
              <a:spcAft>
                <a:spcPts val="0"/>
              </a:spcAft>
              <a:buClr>
                <a:schemeClr val="dk1"/>
              </a:buClr>
              <a:buSzPts val="1600"/>
              <a:buFont typeface="Arial"/>
              <a:buNone/>
              <a:defRPr sz="1600"/>
            </a:lvl4pPr>
            <a:lvl5pPr indent="-228600" lvl="4" marL="2286000" algn="l">
              <a:spcBef>
                <a:spcPts val="320"/>
              </a:spcBef>
              <a:spcAft>
                <a:spcPts val="0"/>
              </a:spcAft>
              <a:buClr>
                <a:schemeClr val="dk1"/>
              </a:buClr>
              <a:buSzPts val="1600"/>
              <a:buFont typeface="Arial"/>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83" name="Google Shape;83;p50"/>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50"/>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85" name="Google Shape;85;p50"/>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99" name="Shape 99"/>
        <p:cNvGrpSpPr/>
        <p:nvPr/>
      </p:nvGrpSpPr>
      <p:grpSpPr>
        <a:xfrm>
          <a:off x="0" y="0"/>
          <a:ext cx="0" cy="0"/>
          <a:chOff x="0" y="0"/>
          <a:chExt cx="0" cy="0"/>
        </a:xfrm>
      </p:grpSpPr>
      <p:sp>
        <p:nvSpPr>
          <p:cNvPr id="100" name="Google Shape;100;p52"/>
          <p:cNvSpPr txBox="1"/>
          <p:nvPr>
            <p:ph type="ctrTitle"/>
          </p:nvPr>
        </p:nvSpPr>
        <p:spPr>
          <a:xfrm>
            <a:off x="990600" y="1219200"/>
            <a:ext cx="7239000" cy="685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b="1" sz="4000">
                <a:solidFill>
                  <a:schemeClr val="dk1"/>
                </a:solidFill>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01" name="Google Shape;101;p52"/>
          <p:cNvSpPr txBox="1"/>
          <p:nvPr>
            <p:ph idx="1" type="subTitle"/>
          </p:nvPr>
        </p:nvSpPr>
        <p:spPr>
          <a:xfrm>
            <a:off x="1066800" y="1905000"/>
            <a:ext cx="7086600" cy="381000"/>
          </a:xfrm>
          <a:prstGeom prst="rect">
            <a:avLst/>
          </a:prstGeom>
          <a:noFill/>
          <a:ln>
            <a:noFill/>
          </a:ln>
        </p:spPr>
        <p:txBody>
          <a:bodyPr anchorCtr="0" anchor="t" bIns="45700" lIns="91425" spcFirstLastPara="1" rIns="91425" wrap="square" tIns="45700">
            <a:noAutofit/>
          </a:bodyPr>
          <a:lstStyle>
            <a:lvl1pPr lvl="0" algn="ctr">
              <a:spcBef>
                <a:spcPts val="360"/>
              </a:spcBef>
              <a:spcAft>
                <a:spcPts val="0"/>
              </a:spcAft>
              <a:buSzPts val="1800"/>
              <a:buFont typeface="Noto Sans Symbols"/>
              <a:buNone/>
              <a:defRPr b="1" sz="1800">
                <a:solidFill>
                  <a:srgbClr val="8FAFE9"/>
                </a:solidFill>
                <a:latin typeface="Verdana"/>
                <a:ea typeface="Verdana"/>
                <a:cs typeface="Verdana"/>
                <a:sym typeface="Verdana"/>
              </a:defRPr>
            </a:lvl1pPr>
            <a:lvl2pPr lvl="1" algn="l">
              <a:spcBef>
                <a:spcPts val="360"/>
              </a:spcBef>
              <a:spcAft>
                <a:spcPts val="0"/>
              </a:spcAft>
              <a:buSzPts val="1800"/>
              <a:buChar char="▪"/>
              <a:defRPr/>
            </a:lvl2pPr>
            <a:lvl3pPr lvl="2" algn="l">
              <a:spcBef>
                <a:spcPts val="360"/>
              </a:spcBef>
              <a:spcAft>
                <a:spcPts val="0"/>
              </a:spcAft>
              <a:buSzPts val="1800"/>
              <a:buChar char="•"/>
              <a:defRPr/>
            </a:lvl3pPr>
            <a:lvl4pPr lvl="3" algn="l">
              <a:spcBef>
                <a:spcPts val="360"/>
              </a:spcBef>
              <a:spcAft>
                <a:spcPts val="0"/>
              </a:spcAft>
              <a:buClr>
                <a:schemeClr val="dk1"/>
              </a:buClr>
              <a:buSzPts val="1800"/>
              <a:buChar char="–"/>
              <a:defRPr/>
            </a:lvl4pPr>
            <a:lvl5pPr lvl="4" algn="l">
              <a:spcBef>
                <a:spcPts val="36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1.gif"/><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 Type="http://schemas.openxmlformats.org/officeDocument/2006/relationships/oleObject" Target="../embeddings/oleObject1.bin"/><Relationship Id="rId2" Type="http://schemas.openxmlformats.org/officeDocument/2006/relationships/oleObject" Target="../embeddings/oleObject1.bin"/><Relationship Id="rId3" Type="http://schemas.openxmlformats.org/officeDocument/2006/relationships/image" Target="../media/image8.png"/><Relationship Id="rId4" Type="http://schemas.openxmlformats.org/officeDocument/2006/relationships/slideLayout" Target="../slideLayouts/slideLayout12.xml"/><Relationship Id="rId5" Type="http://schemas.openxmlformats.org/officeDocument/2006/relationships/theme" Target="../theme/theme1.xml"/><Relationship Id="rId6"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9"/>
          <p:cNvSpPr txBox="1"/>
          <p:nvPr/>
        </p:nvSpPr>
        <p:spPr>
          <a:xfrm>
            <a:off x="0" y="404812"/>
            <a:ext cx="914400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7" name="Google Shape;7;p39"/>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8" name="Google Shape;8;p39"/>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 name="Google Shape;9;p39"/>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b="0" sz="1400">
              <a:solidFill>
                <a:srgbClr val="000000"/>
              </a:solidFill>
              <a:latin typeface="Arial"/>
              <a:ea typeface="Arial"/>
              <a:cs typeface="Arial"/>
              <a:sym typeface="Arial"/>
            </a:endParaRPr>
          </a:p>
        </p:txBody>
      </p:sp>
      <p:sp>
        <p:nvSpPr>
          <p:cNvPr id="10" name="Google Shape;10;p39"/>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
        <p:nvSpPr>
          <p:cNvPr id="11" name="Google Shape;11;p39"/>
          <p:cNvSpPr txBox="1"/>
          <p:nvPr/>
        </p:nvSpPr>
        <p:spPr>
          <a:xfrm>
            <a:off x="-9525" y="0"/>
            <a:ext cx="188912" cy="6858000"/>
          </a:xfrm>
          <a:prstGeom prst="rect">
            <a:avLst/>
          </a:prstGeom>
          <a:solidFill>
            <a:srgbClr val="BABABA"/>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 name="Google Shape;12;p39"/>
          <p:cNvSpPr txBox="1"/>
          <p:nvPr/>
        </p:nvSpPr>
        <p:spPr>
          <a:xfrm>
            <a:off x="0" y="404812"/>
            <a:ext cx="184150" cy="720725"/>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 name="Google Shape;13;p39"/>
          <p:cNvSpPr txBox="1"/>
          <p:nvPr/>
        </p:nvSpPr>
        <p:spPr>
          <a:xfrm>
            <a:off x="-14287" y="1128712"/>
            <a:ext cx="184150" cy="720725"/>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 name="Google Shape;14;p39"/>
          <p:cNvSpPr txBox="1"/>
          <p:nvPr/>
        </p:nvSpPr>
        <p:spPr>
          <a:xfrm>
            <a:off x="-14287" y="1847850"/>
            <a:ext cx="18415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 name="Google Shape;15;p39"/>
          <p:cNvSpPr txBox="1"/>
          <p:nvPr/>
        </p:nvSpPr>
        <p:spPr>
          <a:xfrm>
            <a:off x="-14287" y="2552700"/>
            <a:ext cx="184150" cy="720725"/>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descr="biz" id="16" name="Google Shape;16;p39"/>
          <p:cNvSpPr/>
          <p:nvPr/>
        </p:nvSpPr>
        <p:spPr>
          <a:xfrm>
            <a:off x="7740650" y="188912"/>
            <a:ext cx="1223962" cy="1265237"/>
          </a:xfrm>
          <a:prstGeom prst="ellipse">
            <a:avLst/>
          </a:prstGeom>
          <a:blipFill rotWithShape="1">
            <a:blip r:embed="rId1">
              <a:alphaModFix/>
            </a:blip>
            <a:stretch>
              <a:fillRect b="0" l="0" r="0" t="0"/>
            </a:stretch>
          </a:blip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 name="Google Shape;17;p39"/>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6" name="Shape 86"/>
        <p:cNvGrpSpPr/>
        <p:nvPr/>
      </p:nvGrpSpPr>
      <p:grpSpPr>
        <a:xfrm>
          <a:off x="0" y="0"/>
          <a:ext cx="0" cy="0"/>
          <a:chOff x="0" y="0"/>
          <a:chExt cx="0" cy="0"/>
        </a:xfrm>
      </p:grpSpPr>
      <p:sp>
        <p:nvSpPr>
          <p:cNvPr id="87" name="Google Shape;87;p51"/>
          <p:cNvSpPr txBox="1"/>
          <p:nvPr/>
        </p:nvSpPr>
        <p:spPr>
          <a:xfrm>
            <a:off x="381000" y="5257800"/>
            <a:ext cx="8763000" cy="1600200"/>
          </a:xfrm>
          <a:prstGeom prst="rect">
            <a:avLst/>
          </a:prstGeom>
          <a:solidFill>
            <a:schemeClr val="accen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aphicFrame>
        <p:nvGraphicFramePr>
          <p:cNvPr id="88" name="Google Shape;88;p51"/>
          <p:cNvGraphicFramePr/>
          <p:nvPr/>
        </p:nvGraphicFramePr>
        <p:xfrm>
          <a:off x="395287" y="2349500"/>
          <a:ext cx="8748712" cy="2951162"/>
        </p:xfrm>
        <a:graphic>
          <a:graphicData uri="http://schemas.openxmlformats.org/presentationml/2006/ole">
            <mc:AlternateContent>
              <mc:Choice Requires="v">
                <p:oleObj r:id="rId1" imgH="2951162" imgW="8748712" progId="Photoshop.Image.6" spid="_x0000_s1">
                  <p:embed/>
                </p:oleObj>
              </mc:Choice>
              <mc:Fallback>
                <p:oleObj r:id="rId2" imgH="2951162" imgW="8748712" progId="Photoshop.Image.6">
                  <p:embed/>
                  <p:pic>
                    <p:nvPicPr>
                      <p:cNvPr id="88" name="Google Shape;88;p51"/>
                      <p:cNvPicPr preferRelativeResize="0"/>
                      <p:nvPr/>
                    </p:nvPicPr>
                    <p:blipFill rotWithShape="1">
                      <a:blip r:embed="rId3">
                        <a:alphaModFix amt="39997"/>
                      </a:blip>
                      <a:srcRect b="0" l="0" r="0" t="0"/>
                      <a:stretch/>
                    </p:blipFill>
                    <p:spPr>
                      <a:xfrm>
                        <a:off x="395287" y="2349500"/>
                        <a:ext cx="8748712" cy="2951162"/>
                      </a:xfrm>
                      <a:prstGeom prst="rect">
                        <a:avLst/>
                      </a:prstGeom>
                      <a:noFill/>
                      <a:ln>
                        <a:noFill/>
                      </a:ln>
                    </p:spPr>
                  </p:pic>
                </p:oleObj>
              </mc:Fallback>
            </mc:AlternateContent>
          </a:graphicData>
        </a:graphic>
      </p:graphicFrame>
      <p:sp>
        <p:nvSpPr>
          <p:cNvPr id="89" name="Google Shape;89;p51"/>
          <p:cNvSpPr txBox="1"/>
          <p:nvPr/>
        </p:nvSpPr>
        <p:spPr>
          <a:xfrm>
            <a:off x="-36512" y="5138737"/>
            <a:ext cx="431800" cy="171926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0" name="Google Shape;90;p51"/>
          <p:cNvSpPr txBox="1"/>
          <p:nvPr/>
        </p:nvSpPr>
        <p:spPr>
          <a:xfrm>
            <a:off x="-36512" y="4149725"/>
            <a:ext cx="431800" cy="1006475"/>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1" name="Google Shape;91;p51"/>
          <p:cNvSpPr txBox="1"/>
          <p:nvPr/>
        </p:nvSpPr>
        <p:spPr>
          <a:xfrm>
            <a:off x="-36512" y="0"/>
            <a:ext cx="431800" cy="23495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2" name="Google Shape;92;p51"/>
          <p:cNvSpPr txBox="1"/>
          <p:nvPr/>
        </p:nvSpPr>
        <p:spPr>
          <a:xfrm>
            <a:off x="-36512" y="2349500"/>
            <a:ext cx="431800" cy="8636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93" name="Google Shape;93;p51"/>
          <p:cNvGrpSpPr/>
          <p:nvPr/>
        </p:nvGrpSpPr>
        <p:grpSpPr>
          <a:xfrm>
            <a:off x="4267200" y="5867400"/>
            <a:ext cx="1079500" cy="633412"/>
            <a:chOff x="2680" y="3678"/>
            <a:chExt cx="680" cy="399"/>
          </a:xfrm>
        </p:grpSpPr>
        <p:sp>
          <p:nvSpPr>
            <p:cNvPr id="94" name="Google Shape;94;p51"/>
            <p:cNvSpPr txBox="1"/>
            <p:nvPr/>
          </p:nvSpPr>
          <p:spPr>
            <a:xfrm>
              <a:off x="2680" y="3789"/>
              <a:ext cx="680" cy="28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400"/>
                <a:buFont typeface="Arial"/>
                <a:buNone/>
              </a:pPr>
              <a:r>
                <a:rPr b="1" i="0" lang="en-US" sz="2400" u="none">
                  <a:solidFill>
                    <a:schemeClr val="lt1"/>
                  </a:solidFill>
                  <a:latin typeface="Arial"/>
                  <a:ea typeface="Arial"/>
                  <a:cs typeface="Arial"/>
                  <a:sym typeface="Arial"/>
                </a:rPr>
                <a:t>LOGO</a:t>
              </a:r>
              <a:endParaRPr/>
            </a:p>
          </p:txBody>
        </p:sp>
        <p:sp>
          <p:nvSpPr>
            <p:cNvPr id="95" name="Google Shape;95;p51"/>
            <p:cNvSpPr/>
            <p:nvPr/>
          </p:nvSpPr>
          <p:spPr>
            <a:xfrm rot="5400000">
              <a:off x="2928" y="3493"/>
              <a:ext cx="172" cy="542"/>
            </a:xfrm>
            <a:prstGeom prst="moon">
              <a:avLst>
                <a:gd fmla="val 4581" name="adj"/>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96" name="Google Shape;96;p51"/>
          <p:cNvSpPr txBox="1"/>
          <p:nvPr/>
        </p:nvSpPr>
        <p:spPr>
          <a:xfrm>
            <a:off x="-36512" y="3200400"/>
            <a:ext cx="431800" cy="9620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7" name="Google Shape;97;p51"/>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98" name="Google Shape;98;p51"/>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Tree>
  </p:cSld>
  <p:clrMap accent1="accent1" accent2="accent2" accent3="accent3" accent4="accent4" accent5="accent5" accent6="accent6" bg1="lt1" bg2="dk2" tx1="dk1" tx2="lt2" folHlink="folHlink" hlink="hlink"/>
  <p:sldLayoutIdLst>
    <p:sldLayoutId id="2147483661"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hyperlink" Target="https://www.youtube.com/watch?v=P23ycCz5O88" TargetMode="External"/><Relationship Id="rId4" Type="http://schemas.openxmlformats.org/officeDocument/2006/relationships/image" Target="../media/image1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20.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4.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5.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2.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7.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9.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hyperlink" Target="https://www.youtube.com/watch?v=N8HmassIi3c" TargetMode="External"/><Relationship Id="rId4" Type="http://schemas.openxmlformats.org/officeDocument/2006/relationships/image" Target="../media/image32.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9.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14.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13.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16.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6.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17.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18.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28.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22.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29.jpg"/><Relationship Id="rId4" Type="http://schemas.openxmlformats.org/officeDocument/2006/relationships/image" Target="../media/image24.jpg"/><Relationship Id="rId5" Type="http://schemas.openxmlformats.org/officeDocument/2006/relationships/image" Target="../media/image3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26.jpg"/><Relationship Id="rId4" Type="http://schemas.openxmlformats.org/officeDocument/2006/relationships/image" Target="../media/image25.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19.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hyperlink" Target="https://www.youtube.com/watch?v=WgFvdSGNmUE" TargetMode="External"/><Relationship Id="rId4" Type="http://schemas.openxmlformats.org/officeDocument/2006/relationships/hyperlink" Target="https://www.youtube.com/watch?v=iQgIac8x7WY"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27.jpg"/><Relationship Id="rId4" Type="http://schemas.openxmlformats.org/officeDocument/2006/relationships/image" Target="../media/image23.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hyperlink" Target="https://www.youtube.com/watch?v=TaecnwmvEIU" TargetMode="External"/><Relationship Id="rId4" Type="http://schemas.openxmlformats.org/officeDocument/2006/relationships/image" Target="../media/image30.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pic>
        <p:nvPicPr>
          <p:cNvPr id="106" name="Google Shape;106;p1"/>
          <p:cNvPicPr preferRelativeResize="0"/>
          <p:nvPr/>
        </p:nvPicPr>
        <p:blipFill rotWithShape="1">
          <a:blip r:embed="rId3">
            <a:alphaModFix/>
          </a:blip>
          <a:srcRect b="0" l="0" r="0" t="0"/>
          <a:stretch/>
        </p:blipFill>
        <p:spPr>
          <a:xfrm>
            <a:off x="0" y="0"/>
            <a:ext cx="9144000" cy="5865812"/>
          </a:xfrm>
          <a:prstGeom prst="rect">
            <a:avLst/>
          </a:prstGeom>
          <a:noFill/>
          <a:ln>
            <a:noFill/>
          </a:ln>
        </p:spPr>
      </p:pic>
      <p:sp>
        <p:nvSpPr>
          <p:cNvPr id="107" name="Google Shape;107;p1"/>
          <p:cNvSpPr/>
          <p:nvPr/>
        </p:nvSpPr>
        <p:spPr>
          <a:xfrm>
            <a:off x="1259632" y="1556792"/>
            <a:ext cx="4742713" cy="113107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TRÒ CHƠI VÀ PHƯƠNG PHÁP </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TỔ CHỨC HOẠT ĐỘNG CHƠI</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CHO TRẺ MẦM NON</a:t>
            </a:r>
            <a:endParaRPr/>
          </a:p>
        </p:txBody>
      </p:sp>
      <p:sp>
        <p:nvSpPr>
          <p:cNvPr id="108" name="Google Shape;108;p1"/>
          <p:cNvSpPr txBox="1"/>
          <p:nvPr/>
        </p:nvSpPr>
        <p:spPr>
          <a:xfrm>
            <a:off x="6962775" y="6597650"/>
            <a:ext cx="2171700" cy="17145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09" name="Google Shape;109;p1"/>
          <p:cNvSpPr txBox="1"/>
          <p:nvPr/>
        </p:nvSpPr>
        <p:spPr>
          <a:xfrm>
            <a:off x="-11850" y="4190925"/>
            <a:ext cx="4038600" cy="5637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GV Nguyễn Thiều Dạ Hương</a:t>
            </a:r>
            <a:endParaRPr b="1" sz="1000">
              <a:solidFill>
                <a:srgbClr val="FF0000"/>
              </a:solidFill>
              <a:latin typeface="Verdana"/>
              <a:ea typeface="Verdana"/>
              <a:cs typeface="Verdana"/>
              <a:sym typeface="Verdana"/>
            </a:endParaRPr>
          </a:p>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Trường Đại học Giáo dục, Đạo học quốc gia Hà Nội</a:t>
            </a:r>
            <a:endParaRPr b="1" sz="1000">
              <a:solidFill>
                <a:srgbClr val="FF0000"/>
              </a:solidFill>
              <a:latin typeface="Verdana"/>
              <a:ea typeface="Verdana"/>
              <a:cs typeface="Verdana"/>
              <a:sym typeface="Verdan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
          <p:cNvSpPr txBox="1"/>
          <p:nvPr>
            <p:ph type="title"/>
          </p:nvPr>
        </p:nvSpPr>
        <p:spPr>
          <a:xfrm>
            <a:off x="2613025" y="247650"/>
            <a:ext cx="9526587" cy="1090612"/>
          </a:xfrm>
          <a:prstGeom prst="rect">
            <a:avLst/>
          </a:prstGeom>
          <a:noFill/>
          <a:ln>
            <a:noFill/>
          </a:ln>
        </p:spPr>
        <p:txBody>
          <a:bodyPr anchorCtr="0" anchor="ctr" bIns="45700" lIns="91425" spcFirstLastPara="1" rIns="91425" wrap="square" tIns="45700">
            <a:normAutofit/>
          </a:bodyPr>
          <a:lstStyle/>
          <a:p>
            <a:pPr indent="-342900" lvl="0" marL="342900" rtl="0" algn="just">
              <a:lnSpc>
                <a:spcPct val="100000"/>
              </a:lnSpc>
              <a:spcBef>
                <a:spcPts val="0"/>
              </a:spcBef>
              <a:spcAft>
                <a:spcPts val="0"/>
              </a:spcAft>
              <a:buClr>
                <a:schemeClr val="lt1"/>
              </a:buClr>
              <a:buSzPts val="2500"/>
              <a:buFont typeface="Noto Sans Symbols"/>
              <a:buChar char="✔"/>
            </a:pPr>
            <a:r>
              <a:rPr b="1" i="0" lang="en-US" sz="2500" u="none">
                <a:solidFill>
                  <a:schemeClr val="lt1"/>
                </a:solidFill>
                <a:latin typeface="Arial"/>
                <a:ea typeface="Arial"/>
                <a:cs typeface="Arial"/>
                <a:sym typeface="Arial"/>
              </a:rPr>
              <a:t>MỤC TIÊU BÀI HỌC</a:t>
            </a:r>
            <a:endParaRPr/>
          </a:p>
        </p:txBody>
      </p:sp>
      <p:grpSp>
        <p:nvGrpSpPr>
          <p:cNvPr id="115" name="Google Shape;115;p2"/>
          <p:cNvGrpSpPr/>
          <p:nvPr/>
        </p:nvGrpSpPr>
        <p:grpSpPr>
          <a:xfrm>
            <a:off x="1238250" y="1879600"/>
            <a:ext cx="2109787" cy="3316287"/>
            <a:chOff x="720" y="1299"/>
            <a:chExt cx="1379" cy="2539"/>
          </a:xfrm>
        </p:grpSpPr>
        <p:sp>
          <p:nvSpPr>
            <p:cNvPr id="116" name="Google Shape;116;p2"/>
            <p:cNvSpPr/>
            <p:nvPr/>
          </p:nvSpPr>
          <p:spPr>
            <a:xfrm>
              <a:off x="720" y="1490"/>
              <a:ext cx="1363" cy="1800"/>
            </a:xfrm>
            <a:prstGeom prst="roundRect">
              <a:avLst>
                <a:gd fmla="val 3782" name="adj"/>
              </a:avLst>
            </a:prstGeom>
            <a:gradFill>
              <a:gsLst>
                <a:gs pos="0">
                  <a:srgbClr val="4E91D4"/>
                </a:gs>
                <a:gs pos="100000">
                  <a:srgbClr val="3477A4"/>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7" name="Google Shape;117;p2"/>
            <p:cNvSpPr/>
            <p:nvPr/>
          </p:nvSpPr>
          <p:spPr>
            <a:xfrm>
              <a:off x="741" y="1495"/>
              <a:ext cx="1322" cy="1766"/>
            </a:xfrm>
            <a:prstGeom prst="roundRect">
              <a:avLst>
                <a:gd fmla="val 16667" name="adj"/>
              </a:avLst>
            </a:prstGeom>
            <a:solidFill>
              <a:srgbClr val="3CA1E6"/>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8" name="Google Shape;118;p2"/>
            <p:cNvSpPr/>
            <p:nvPr/>
          </p:nvSpPr>
          <p:spPr>
            <a:xfrm>
              <a:off x="752" y="2795"/>
              <a:ext cx="1304" cy="447"/>
            </a:xfrm>
            <a:prstGeom prst="roundRect">
              <a:avLst>
                <a:gd fmla="val 10800" name="adj"/>
              </a:avLst>
            </a:prstGeom>
            <a:gradFill>
              <a:gsLst>
                <a:gs pos="0">
                  <a:srgbClr val="3CA1E6">
                    <a:alpha val="0"/>
                  </a:srgbClr>
                </a:gs>
                <a:gs pos="100000">
                  <a:srgbClr val="9BCFF2"/>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9" name="Google Shape;119;p2"/>
            <p:cNvSpPr/>
            <p:nvPr/>
          </p:nvSpPr>
          <p:spPr>
            <a:xfrm>
              <a:off x="752" y="1509"/>
              <a:ext cx="1304" cy="446"/>
            </a:xfrm>
            <a:prstGeom prst="roundRect">
              <a:avLst>
                <a:gd fmla="val 10800" name="adj"/>
              </a:avLst>
            </a:prstGeom>
            <a:gradFill>
              <a:gsLst>
                <a:gs pos="0">
                  <a:srgbClr val="BEE0F7"/>
                </a:gs>
                <a:gs pos="100000">
                  <a:srgbClr val="3CA1E6">
                    <a:alpha val="0"/>
                  </a:srgbClr>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0" name="Google Shape;120;p2"/>
            <p:cNvSpPr/>
            <p:nvPr/>
          </p:nvSpPr>
          <p:spPr>
            <a:xfrm>
              <a:off x="724" y="3290"/>
              <a:ext cx="1361" cy="548"/>
            </a:xfrm>
            <a:prstGeom prst="roundRect">
              <a:avLst>
                <a:gd fmla="val 8724" name="adj"/>
              </a:avLst>
            </a:prstGeom>
            <a:gradFill>
              <a:gsLst>
                <a:gs pos="0">
                  <a:srgbClr val="729EB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1" name="Google Shape;121;p2"/>
            <p:cNvSpPr/>
            <p:nvPr/>
          </p:nvSpPr>
          <p:spPr>
            <a:xfrm>
              <a:off x="752" y="3304"/>
              <a:ext cx="1304" cy="486"/>
            </a:xfrm>
            <a:prstGeom prst="roundRect">
              <a:avLst>
                <a:gd fmla="val 10800" name="adj"/>
              </a:avLst>
            </a:prstGeom>
            <a:gradFill>
              <a:gsLst>
                <a:gs pos="0">
                  <a:srgbClr val="7DAFD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22" name="Google Shape;122;p2"/>
            <p:cNvGrpSpPr/>
            <p:nvPr/>
          </p:nvGrpSpPr>
          <p:grpSpPr>
            <a:xfrm>
              <a:off x="1189" y="1299"/>
              <a:ext cx="404" cy="398"/>
              <a:chOff x="1289" y="587"/>
              <a:chExt cx="666" cy="657"/>
            </a:xfrm>
          </p:grpSpPr>
          <p:sp>
            <p:nvSpPr>
              <p:cNvPr id="123" name="Google Shape;123;p2"/>
              <p:cNvSpPr/>
              <p:nvPr/>
            </p:nvSpPr>
            <p:spPr>
              <a:xfrm>
                <a:off x="1289" y="589"/>
                <a:ext cx="666"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4" name="Google Shape;124;p2"/>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2"/>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6" name="Google Shape;126;p2"/>
              <p:cNvSpPr/>
              <p:nvPr/>
            </p:nvSpPr>
            <p:spPr>
              <a:xfrm>
                <a:off x="1304"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2"/>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8" name="Google Shape;128;p2"/>
              <p:cNvSpPr/>
              <p:nvPr/>
            </p:nvSpPr>
            <p:spPr>
              <a:xfrm>
                <a:off x="1311"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2"/>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0" name="Google Shape;130;p2"/>
              <p:cNvSpPr/>
              <p:nvPr/>
            </p:nvSpPr>
            <p:spPr>
              <a:xfrm>
                <a:off x="1345" y="613"/>
                <a:ext cx="531"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2"/>
              <p:cNvSpPr txBox="1"/>
              <p:nvPr/>
            </p:nvSpPr>
            <p:spPr>
              <a:xfrm rot="5400000">
                <a:off x="1421" y="652"/>
                <a:ext cx="339" cy="37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32" name="Google Shape;132;p2"/>
            <p:cNvSpPr txBox="1"/>
            <p:nvPr/>
          </p:nvSpPr>
          <p:spPr>
            <a:xfrm>
              <a:off x="1286" y="1354"/>
              <a:ext cx="20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1</a:t>
              </a:r>
              <a:endParaRPr/>
            </a:p>
          </p:txBody>
        </p:sp>
        <p:sp>
          <p:nvSpPr>
            <p:cNvPr id="133" name="Google Shape;133;p2"/>
            <p:cNvSpPr txBox="1"/>
            <p:nvPr/>
          </p:nvSpPr>
          <p:spPr>
            <a:xfrm>
              <a:off x="803" y="1732"/>
              <a:ext cx="1296" cy="919"/>
            </a:xfrm>
            <a:prstGeom prst="rect">
              <a:avLst/>
            </a:prstGeom>
            <a:noFill/>
            <a:ln>
              <a:noFill/>
            </a:ln>
          </p:spPr>
          <p:txBody>
            <a:bodyPr anchorCtr="0" anchor="t" bIns="45700" lIns="91425" spcFirstLastPara="1" rIns="91425" wrap="square" tIns="45700">
              <a:spAutoFit/>
            </a:bodyPr>
            <a:lstStyle/>
            <a:p>
              <a:pPr indent="-114300" lvl="0" marL="0" marR="0" rtl="0" algn="just">
                <a:lnSpc>
                  <a:spcPct val="100000"/>
                </a:lnSpc>
                <a:spcBef>
                  <a:spcPts val="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Hiểu và trình bày được lý luận về Đồ chơi của trẻ mầm non</a:t>
              </a:r>
              <a:endParaRPr/>
            </a:p>
          </p:txBody>
        </p:sp>
      </p:grpSp>
      <p:grpSp>
        <p:nvGrpSpPr>
          <p:cNvPr id="134" name="Google Shape;134;p2"/>
          <p:cNvGrpSpPr/>
          <p:nvPr/>
        </p:nvGrpSpPr>
        <p:grpSpPr>
          <a:xfrm>
            <a:off x="3997325" y="1903412"/>
            <a:ext cx="1963737" cy="3316287"/>
            <a:chOff x="2208" y="1299"/>
            <a:chExt cx="1365" cy="2539"/>
          </a:xfrm>
        </p:grpSpPr>
        <p:sp>
          <p:nvSpPr>
            <p:cNvPr id="135" name="Google Shape;135;p2"/>
            <p:cNvSpPr/>
            <p:nvPr/>
          </p:nvSpPr>
          <p:spPr>
            <a:xfrm>
              <a:off x="2208" y="1490"/>
              <a:ext cx="1363" cy="1800"/>
            </a:xfrm>
            <a:prstGeom prst="roundRect">
              <a:avLst>
                <a:gd fmla="val 3782" name="adj"/>
              </a:avLst>
            </a:prstGeom>
            <a:gradFill>
              <a:gsLst>
                <a:gs pos="0">
                  <a:srgbClr val="34B034"/>
                </a:gs>
                <a:gs pos="100000">
                  <a:srgbClr val="3F8B4A"/>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6" name="Google Shape;136;p2"/>
            <p:cNvSpPr/>
            <p:nvPr/>
          </p:nvSpPr>
          <p:spPr>
            <a:xfrm>
              <a:off x="2229" y="1495"/>
              <a:ext cx="1322" cy="1766"/>
            </a:xfrm>
            <a:prstGeom prst="roundRect">
              <a:avLst>
                <a:gd fmla="val 16667" name="adj"/>
              </a:avLst>
            </a:prstGeom>
            <a:solidFill>
              <a:srgbClr val="73E77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7" name="Google Shape;137;p2"/>
            <p:cNvSpPr/>
            <p:nvPr/>
          </p:nvSpPr>
          <p:spPr>
            <a:xfrm>
              <a:off x="2240" y="2795"/>
              <a:ext cx="1304" cy="447"/>
            </a:xfrm>
            <a:prstGeom prst="roundRect">
              <a:avLst>
                <a:gd fmla="val 10800" name="adj"/>
              </a:avLst>
            </a:prstGeom>
            <a:gradFill>
              <a:gsLst>
                <a:gs pos="0">
                  <a:srgbClr val="73E77E"/>
                </a:gs>
                <a:gs pos="100000">
                  <a:srgbClr val="B3F2B9"/>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8" name="Google Shape;138;p2"/>
            <p:cNvSpPr/>
            <p:nvPr/>
          </p:nvSpPr>
          <p:spPr>
            <a:xfrm>
              <a:off x="2240" y="1509"/>
              <a:ext cx="1304" cy="446"/>
            </a:xfrm>
            <a:prstGeom prst="roundRect">
              <a:avLst>
                <a:gd fmla="val 10800" name="adj"/>
              </a:avLst>
            </a:prstGeom>
            <a:gradFill>
              <a:gsLst>
                <a:gs pos="0">
                  <a:srgbClr val="D0F7D4"/>
                </a:gs>
                <a:gs pos="100000">
                  <a:srgbClr val="73E77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9" name="Google Shape;139;p2"/>
            <p:cNvSpPr/>
            <p:nvPr/>
          </p:nvSpPr>
          <p:spPr>
            <a:xfrm>
              <a:off x="2677" y="1300"/>
              <a:ext cx="405" cy="396"/>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0" name="Google Shape;140;p2"/>
            <p:cNvSpPr/>
            <p:nvPr/>
          </p:nvSpPr>
          <p:spPr>
            <a:xfrm>
              <a:off x="2681" y="1299"/>
              <a:ext cx="392" cy="393"/>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2"/>
            <p:cNvSpPr txBox="1"/>
            <p:nvPr/>
          </p:nvSpPr>
          <p:spPr>
            <a:xfrm rot="5400000">
              <a:off x="2732" y="1333"/>
              <a:ext cx="278" cy="27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2" name="Google Shape;142;p2"/>
            <p:cNvSpPr/>
            <p:nvPr/>
          </p:nvSpPr>
          <p:spPr>
            <a:xfrm>
              <a:off x="2686" y="1301"/>
              <a:ext cx="383" cy="383"/>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2"/>
            <p:cNvSpPr txBox="1"/>
            <p:nvPr/>
          </p:nvSpPr>
          <p:spPr>
            <a:xfrm rot="5400000">
              <a:off x="2731" y="1356"/>
              <a:ext cx="271" cy="271"/>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4" name="Google Shape;144;p2"/>
            <p:cNvSpPr/>
            <p:nvPr/>
          </p:nvSpPr>
          <p:spPr>
            <a:xfrm>
              <a:off x="2690" y="1305"/>
              <a:ext cx="364" cy="357"/>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2"/>
            <p:cNvSpPr txBox="1"/>
            <p:nvPr/>
          </p:nvSpPr>
          <p:spPr>
            <a:xfrm rot="5400000">
              <a:off x="2731" y="1350"/>
              <a:ext cx="252" cy="25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6" name="Google Shape;146;p2"/>
            <p:cNvSpPr/>
            <p:nvPr/>
          </p:nvSpPr>
          <p:spPr>
            <a:xfrm>
              <a:off x="2712" y="1315"/>
              <a:ext cx="322" cy="290"/>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2"/>
            <p:cNvSpPr txBox="1"/>
            <p:nvPr/>
          </p:nvSpPr>
          <p:spPr>
            <a:xfrm rot="5400000">
              <a:off x="2758" y="1331"/>
              <a:ext cx="205" cy="228"/>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8" name="Google Shape;148;p2"/>
            <p:cNvSpPr txBox="1"/>
            <p:nvPr/>
          </p:nvSpPr>
          <p:spPr>
            <a:xfrm>
              <a:off x="2767" y="1354"/>
              <a:ext cx="21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2</a:t>
              </a:r>
              <a:endParaRPr/>
            </a:p>
          </p:txBody>
        </p:sp>
        <p:sp>
          <p:nvSpPr>
            <p:cNvPr id="149" name="Google Shape;149;p2"/>
            <p:cNvSpPr txBox="1"/>
            <p:nvPr/>
          </p:nvSpPr>
          <p:spPr>
            <a:xfrm>
              <a:off x="2255" y="1775"/>
              <a:ext cx="1297" cy="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0" name="Google Shape;150;p2"/>
            <p:cNvSpPr/>
            <p:nvPr/>
          </p:nvSpPr>
          <p:spPr>
            <a:xfrm>
              <a:off x="2210" y="3290"/>
              <a:ext cx="1363" cy="548"/>
            </a:xfrm>
            <a:prstGeom prst="roundRect">
              <a:avLst>
                <a:gd fmla="val 8724" name="adj"/>
              </a:avLst>
            </a:prstGeom>
            <a:gradFill>
              <a:gsLst>
                <a:gs pos="0">
                  <a:srgbClr val="58A4AE"/>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1" name="Google Shape;151;p2"/>
            <p:cNvSpPr/>
            <p:nvPr/>
          </p:nvSpPr>
          <p:spPr>
            <a:xfrm>
              <a:off x="2238" y="3304"/>
              <a:ext cx="1304" cy="486"/>
            </a:xfrm>
            <a:prstGeom prst="roundRect">
              <a:avLst>
                <a:gd fmla="val 10800" name="adj"/>
              </a:avLst>
            </a:prstGeom>
            <a:gradFill>
              <a:gsLst>
                <a:gs pos="0">
                  <a:srgbClr val="72B2BB"/>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152" name="Google Shape;152;p2"/>
          <p:cNvGrpSpPr/>
          <p:nvPr/>
        </p:nvGrpSpPr>
        <p:grpSpPr>
          <a:xfrm>
            <a:off x="6300787" y="1819275"/>
            <a:ext cx="2090737" cy="3316287"/>
            <a:chOff x="3692" y="1299"/>
            <a:chExt cx="1367" cy="2539"/>
          </a:xfrm>
        </p:grpSpPr>
        <p:sp>
          <p:nvSpPr>
            <p:cNvPr id="153" name="Google Shape;153;p2"/>
            <p:cNvSpPr/>
            <p:nvPr/>
          </p:nvSpPr>
          <p:spPr>
            <a:xfrm>
              <a:off x="3696" y="1490"/>
              <a:ext cx="1363" cy="1800"/>
            </a:xfrm>
            <a:prstGeom prst="roundRect">
              <a:avLst>
                <a:gd fmla="val 3782" name="adj"/>
              </a:avLst>
            </a:prstGeom>
            <a:gradFill>
              <a:gsLst>
                <a:gs pos="0">
                  <a:srgbClr val="B59F43"/>
                </a:gs>
                <a:gs pos="100000">
                  <a:srgbClr val="8F8849"/>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4" name="Google Shape;154;p2"/>
            <p:cNvSpPr/>
            <p:nvPr/>
          </p:nvSpPr>
          <p:spPr>
            <a:xfrm>
              <a:off x="3717" y="1495"/>
              <a:ext cx="1322" cy="1766"/>
            </a:xfrm>
            <a:prstGeom prst="roundRect">
              <a:avLst>
                <a:gd fmla="val 16667" name="adj"/>
              </a:avLst>
            </a:prstGeom>
            <a:solidFill>
              <a:srgbClr val="E9E065"/>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5" name="Google Shape;155;p2"/>
            <p:cNvSpPr/>
            <p:nvPr/>
          </p:nvSpPr>
          <p:spPr>
            <a:xfrm>
              <a:off x="3728" y="2795"/>
              <a:ext cx="1304" cy="447"/>
            </a:xfrm>
            <a:prstGeom prst="roundRect">
              <a:avLst>
                <a:gd fmla="val 10800" name="adj"/>
              </a:avLst>
            </a:prstGeom>
            <a:gradFill>
              <a:gsLst>
                <a:gs pos="0">
                  <a:srgbClr val="E9E065"/>
                </a:gs>
                <a:gs pos="100000">
                  <a:srgbClr val="F2EDA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6" name="Google Shape;156;p2"/>
            <p:cNvSpPr/>
            <p:nvPr/>
          </p:nvSpPr>
          <p:spPr>
            <a:xfrm>
              <a:off x="3728" y="1509"/>
              <a:ext cx="1304" cy="446"/>
            </a:xfrm>
            <a:prstGeom prst="roundRect">
              <a:avLst>
                <a:gd fmla="val 10800" name="adj"/>
              </a:avLst>
            </a:prstGeom>
            <a:gradFill>
              <a:gsLst>
                <a:gs pos="0">
                  <a:srgbClr val="F8F5CC"/>
                </a:gs>
                <a:gs pos="100000">
                  <a:srgbClr val="E9E065"/>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57" name="Google Shape;157;p2"/>
            <p:cNvGrpSpPr/>
            <p:nvPr/>
          </p:nvGrpSpPr>
          <p:grpSpPr>
            <a:xfrm>
              <a:off x="4166" y="1299"/>
              <a:ext cx="405" cy="398"/>
              <a:chOff x="1291" y="587"/>
              <a:chExt cx="668" cy="657"/>
            </a:xfrm>
          </p:grpSpPr>
          <p:sp>
            <p:nvSpPr>
              <p:cNvPr id="158" name="Google Shape;158;p2"/>
              <p:cNvSpPr/>
              <p:nvPr/>
            </p:nvSpPr>
            <p:spPr>
              <a:xfrm>
                <a:off x="1291" y="589"/>
                <a:ext cx="668"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9" name="Google Shape;159;p2"/>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2"/>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1" name="Google Shape;161;p2"/>
              <p:cNvSpPr/>
              <p:nvPr/>
            </p:nvSpPr>
            <p:spPr>
              <a:xfrm>
                <a:off x="1305"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2"/>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3" name="Google Shape;163;p2"/>
              <p:cNvSpPr/>
              <p:nvPr/>
            </p:nvSpPr>
            <p:spPr>
              <a:xfrm>
                <a:off x="1312"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2"/>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5" name="Google Shape;165;p2"/>
              <p:cNvSpPr/>
              <p:nvPr/>
            </p:nvSpPr>
            <p:spPr>
              <a:xfrm>
                <a:off x="1346" y="613"/>
                <a:ext cx="532"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2"/>
              <p:cNvSpPr txBox="1"/>
              <p:nvPr/>
            </p:nvSpPr>
            <p:spPr>
              <a:xfrm rot="5400000">
                <a:off x="1422" y="651"/>
                <a:ext cx="339" cy="3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67" name="Google Shape;167;p2"/>
            <p:cNvSpPr txBox="1"/>
            <p:nvPr/>
          </p:nvSpPr>
          <p:spPr>
            <a:xfrm>
              <a:off x="4261" y="1354"/>
              <a:ext cx="211"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3</a:t>
              </a:r>
              <a:endParaRPr/>
            </a:p>
          </p:txBody>
        </p:sp>
        <p:sp>
          <p:nvSpPr>
            <p:cNvPr id="168" name="Google Shape;168;p2"/>
            <p:cNvSpPr txBox="1"/>
            <p:nvPr/>
          </p:nvSpPr>
          <p:spPr>
            <a:xfrm>
              <a:off x="3747" y="1668"/>
              <a:ext cx="1296" cy="113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Vận dụng và sáng tạo đồ chơi dành cho trẻ mầm non theo từng độ tuổi</a:t>
              </a:r>
              <a:endParaRPr/>
            </a:p>
          </p:txBody>
        </p:sp>
        <p:sp>
          <p:nvSpPr>
            <p:cNvPr id="169" name="Google Shape;169;p2"/>
            <p:cNvSpPr/>
            <p:nvPr/>
          </p:nvSpPr>
          <p:spPr>
            <a:xfrm>
              <a:off x="3692" y="3290"/>
              <a:ext cx="1363" cy="548"/>
            </a:xfrm>
            <a:prstGeom prst="roundRect">
              <a:avLst>
                <a:gd fmla="val 8724" name="adj"/>
              </a:avLst>
            </a:prstGeom>
            <a:gradFill>
              <a:gsLst>
                <a:gs pos="0">
                  <a:srgbClr val="99BACC"/>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0" name="Google Shape;170;p2"/>
            <p:cNvSpPr/>
            <p:nvPr/>
          </p:nvSpPr>
          <p:spPr>
            <a:xfrm>
              <a:off x="3720" y="3304"/>
              <a:ext cx="1304" cy="486"/>
            </a:xfrm>
            <a:prstGeom prst="roundRect">
              <a:avLst>
                <a:gd fmla="val 10800" name="adj"/>
              </a:avLst>
            </a:prstGeom>
            <a:gradFill>
              <a:gsLst>
                <a:gs pos="0">
                  <a:srgbClr val="C8DAD4"/>
                </a:gs>
                <a:gs pos="100000">
                  <a:srgbClr val="FFFFFF"/>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71" name="Google Shape;171;p2"/>
          <p:cNvSpPr txBox="1"/>
          <p:nvPr/>
        </p:nvSpPr>
        <p:spPr>
          <a:xfrm>
            <a:off x="4024312" y="2400300"/>
            <a:ext cx="1862137" cy="17541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Hiểu và phân tích các nguyên tắc khi làm đồ chơi cho trẻ mầm non</a:t>
            </a:r>
            <a:endParaRPr/>
          </a:p>
        </p:txBody>
      </p:sp>
      <p:sp>
        <p:nvSpPr>
          <p:cNvPr id="172" name="Google Shape;172;p2"/>
          <p:cNvSpPr txBox="1"/>
          <p:nvPr/>
        </p:nvSpPr>
        <p:spPr>
          <a:xfrm>
            <a:off x="5613400" y="65198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3"/>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rmAutofit/>
          </a:bodyPr>
          <a:lstStyle/>
          <a:p>
            <a:pPr indent="-342900" lvl="0" marL="342900" rtl="0" algn="ctr">
              <a:lnSpc>
                <a:spcPct val="100000"/>
              </a:lnSpc>
              <a:spcBef>
                <a:spcPts val="0"/>
              </a:spcBef>
              <a:spcAft>
                <a:spcPts val="0"/>
              </a:spcAft>
              <a:buClr>
                <a:schemeClr val="lt1"/>
              </a:buClr>
              <a:buSzPts val="2400"/>
              <a:buFont typeface="Noto Sans Symbols"/>
              <a:buChar char="✔"/>
            </a:pPr>
            <a:r>
              <a:rPr b="1" i="0" lang="en-US" sz="2400" u="none">
                <a:solidFill>
                  <a:schemeClr val="lt1"/>
                </a:solidFill>
                <a:latin typeface="Arial"/>
                <a:ea typeface="Arial"/>
                <a:cs typeface="Arial"/>
                <a:sym typeface="Arial"/>
              </a:rPr>
              <a:t>NỘI DUNG BÀI HỌC</a:t>
            </a:r>
            <a:endParaRPr/>
          </a:p>
        </p:txBody>
      </p:sp>
      <p:sp>
        <p:nvSpPr>
          <p:cNvPr id="178" name="Google Shape;178;p3"/>
          <p:cNvSpPr/>
          <p:nvPr/>
        </p:nvSpPr>
        <p:spPr>
          <a:xfrm>
            <a:off x="4948237" y="1771650"/>
            <a:ext cx="1100137" cy="866775"/>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66B3AB">
                  <a:alpha val="31764"/>
                </a:srgbClr>
              </a:gs>
              <a:gs pos="100000">
                <a:schemeClr va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9" name="Google Shape;179;p3"/>
          <p:cNvSpPr/>
          <p:nvPr/>
        </p:nvSpPr>
        <p:spPr>
          <a:xfrm>
            <a:off x="3711575" y="2846387"/>
            <a:ext cx="1720850" cy="2366962"/>
          </a:xfrm>
          <a:prstGeom prst="roundRect">
            <a:avLst>
              <a:gd fmla="val 1013" name="adj"/>
            </a:avLst>
          </a:prstGeom>
          <a:noFill/>
          <a:ln cap="flat" cmpd="sng" w="57150">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0" name="Google Shape;180;p3"/>
          <p:cNvSpPr/>
          <p:nvPr/>
        </p:nvSpPr>
        <p:spPr>
          <a:xfrm>
            <a:off x="3886200" y="2743200"/>
            <a:ext cx="1398587" cy="215900"/>
          </a:xfrm>
          <a:prstGeom prst="roundRect">
            <a:avLst>
              <a:gd fmla="val 10800" name="adj"/>
            </a:avLst>
          </a:prstGeom>
          <a:gradFill>
            <a:gsLst>
              <a:gs pos="0">
                <a:srgbClr val="42516C"/>
              </a:gs>
              <a:gs pos="50000">
                <a:schemeClr val="accent2"/>
              </a:gs>
              <a:gs pos="100000">
                <a:srgbClr val="42516C"/>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1" name="Google Shape;181;p3"/>
          <p:cNvSpPr/>
          <p:nvPr/>
        </p:nvSpPr>
        <p:spPr>
          <a:xfrm flipH="1">
            <a:off x="5143500" y="2800350"/>
            <a:ext cx="55562"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2" name="Google Shape;182;p3"/>
          <p:cNvSpPr/>
          <p:nvPr/>
        </p:nvSpPr>
        <p:spPr>
          <a:xfrm flipH="1">
            <a:off x="3951287" y="2794000"/>
            <a:ext cx="52387"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3" name="Google Shape;183;p3"/>
          <p:cNvSpPr/>
          <p:nvPr/>
        </p:nvSpPr>
        <p:spPr>
          <a:xfrm>
            <a:off x="5594350" y="2470150"/>
            <a:ext cx="1720850" cy="2366962"/>
          </a:xfrm>
          <a:prstGeom prst="roundRect">
            <a:avLst>
              <a:gd fmla="val 1013" name="adj"/>
            </a:avLst>
          </a:prstGeom>
          <a:noFill/>
          <a:ln cap="flat" cmpd="sng" w="57150">
            <a:solidFill>
              <a:schemeClr va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4" name="Google Shape;184;p3"/>
          <p:cNvSpPr/>
          <p:nvPr/>
        </p:nvSpPr>
        <p:spPr>
          <a:xfrm>
            <a:off x="5756275" y="2363787"/>
            <a:ext cx="1397000" cy="215900"/>
          </a:xfrm>
          <a:prstGeom prst="roundRect">
            <a:avLst>
              <a:gd fmla="val 10800" name="adj"/>
            </a:avLst>
          </a:prstGeom>
          <a:gradFill>
            <a:gsLst>
              <a:gs pos="0">
                <a:srgbClr val="284F4B"/>
              </a:gs>
              <a:gs pos="50000">
                <a:schemeClr val="hlink"/>
              </a:gs>
              <a:gs pos="100000">
                <a:srgbClr val="284F4B"/>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5" name="Google Shape;185;p3"/>
          <p:cNvSpPr/>
          <p:nvPr/>
        </p:nvSpPr>
        <p:spPr>
          <a:xfrm flipH="1">
            <a:off x="701992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6" name="Google Shape;186;p3"/>
          <p:cNvSpPr/>
          <p:nvPr/>
        </p:nvSpPr>
        <p:spPr>
          <a:xfrm flipH="1">
            <a:off x="583247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7" name="Google Shape;187;p3"/>
          <p:cNvSpPr/>
          <p:nvPr/>
        </p:nvSpPr>
        <p:spPr>
          <a:xfrm>
            <a:off x="3011487" y="2147887"/>
            <a:ext cx="1101725" cy="868362"/>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B9B6C7">
                  <a:alpha val="31764"/>
                </a:srgbClr>
              </a:gs>
              <a:gs pos="100000">
                <a:schemeClr val="fo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8" name="Google Shape;188;p3"/>
          <p:cNvSpPr txBox="1"/>
          <p:nvPr/>
        </p:nvSpPr>
        <p:spPr>
          <a:xfrm>
            <a:off x="4443412" y="2690812"/>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500"/>
              <a:buFont typeface="Arial"/>
              <a:buNone/>
            </a:pPr>
            <a:r>
              <a:rPr b="0" i="0" lang="en-US" sz="1500" u="none">
                <a:solidFill>
                  <a:schemeClr val="lt1"/>
                </a:solidFill>
                <a:latin typeface="Arial"/>
                <a:ea typeface="Arial"/>
                <a:cs typeface="Arial"/>
                <a:sym typeface="Arial"/>
              </a:rPr>
              <a:t>2</a:t>
            </a:r>
            <a:endParaRPr/>
          </a:p>
        </p:txBody>
      </p:sp>
      <p:sp>
        <p:nvSpPr>
          <p:cNvPr id="189" name="Google Shape;189;p3"/>
          <p:cNvSpPr txBox="1"/>
          <p:nvPr/>
        </p:nvSpPr>
        <p:spPr>
          <a:xfrm>
            <a:off x="6356350" y="2317750"/>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500"/>
              <a:buFont typeface="Arial"/>
              <a:buNone/>
            </a:pPr>
            <a:r>
              <a:rPr b="0" i="0" lang="en-US" sz="1500" u="none">
                <a:solidFill>
                  <a:srgbClr val="FFFFFF"/>
                </a:solidFill>
                <a:latin typeface="Arial"/>
                <a:ea typeface="Arial"/>
                <a:cs typeface="Arial"/>
                <a:sym typeface="Arial"/>
              </a:rPr>
              <a:t>3</a:t>
            </a:r>
            <a:endParaRPr/>
          </a:p>
        </p:txBody>
      </p:sp>
      <p:grpSp>
        <p:nvGrpSpPr>
          <p:cNvPr id="190" name="Google Shape;190;p3"/>
          <p:cNvGrpSpPr/>
          <p:nvPr/>
        </p:nvGrpSpPr>
        <p:grpSpPr>
          <a:xfrm>
            <a:off x="1828800" y="3043237"/>
            <a:ext cx="1722437" cy="2493962"/>
            <a:chOff x="576" y="1836"/>
            <a:chExt cx="1446" cy="2094"/>
          </a:xfrm>
        </p:grpSpPr>
        <p:sp>
          <p:nvSpPr>
            <p:cNvPr id="191" name="Google Shape;191;p3"/>
            <p:cNvSpPr/>
            <p:nvPr/>
          </p:nvSpPr>
          <p:spPr>
            <a:xfrm>
              <a:off x="576" y="1943"/>
              <a:ext cx="1446" cy="1987"/>
            </a:xfrm>
            <a:prstGeom prst="roundRect">
              <a:avLst>
                <a:gd fmla="val 1013" name="adj"/>
              </a:avLst>
            </a:prstGeom>
            <a:noFill/>
            <a:ln cap="flat" cmpd="sng" w="57150">
              <a:solidFill>
                <a:schemeClr val="fo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2" name="Google Shape;192;p3"/>
            <p:cNvSpPr/>
            <p:nvPr/>
          </p:nvSpPr>
          <p:spPr>
            <a:xfrm>
              <a:off x="712" y="1852"/>
              <a:ext cx="1174" cy="181"/>
            </a:xfrm>
            <a:prstGeom prst="roundRect">
              <a:avLst>
                <a:gd fmla="val 10800" name="adj"/>
              </a:avLst>
            </a:prstGeom>
            <a:gradFill>
              <a:gsLst>
                <a:gs pos="0">
                  <a:srgbClr val="34323D"/>
                </a:gs>
                <a:gs pos="50000">
                  <a:schemeClr val="folHlink"/>
                </a:gs>
                <a:gs pos="100000">
                  <a:srgbClr val="34323D"/>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3" name="Google Shape;193;p3"/>
            <p:cNvSpPr/>
            <p:nvPr/>
          </p:nvSpPr>
          <p:spPr>
            <a:xfrm flipH="1">
              <a:off x="1773" y="1897"/>
              <a:ext cx="45"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4" name="Google Shape;194;p3"/>
            <p:cNvSpPr/>
            <p:nvPr/>
          </p:nvSpPr>
          <p:spPr>
            <a:xfrm flipH="1">
              <a:off x="776" y="1897"/>
              <a:ext cx="47"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5" name="Google Shape;195;p3"/>
            <p:cNvSpPr txBox="1"/>
            <p:nvPr/>
          </p:nvSpPr>
          <p:spPr>
            <a:xfrm>
              <a:off x="1169" y="1836"/>
              <a:ext cx="249" cy="28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500"/>
                <a:buFont typeface="Arial"/>
                <a:buNone/>
              </a:pPr>
              <a:r>
                <a:rPr b="0" i="0" lang="en-US" sz="1500" u="none">
                  <a:solidFill>
                    <a:schemeClr val="lt1"/>
                  </a:solidFill>
                  <a:latin typeface="Arial"/>
                  <a:ea typeface="Arial"/>
                  <a:cs typeface="Arial"/>
                  <a:sym typeface="Arial"/>
                </a:rPr>
                <a:t>1</a:t>
              </a:r>
              <a:endParaRPr/>
            </a:p>
          </p:txBody>
        </p:sp>
        <p:sp>
          <p:nvSpPr>
            <p:cNvPr id="196" name="Google Shape;196;p3"/>
            <p:cNvSpPr txBox="1"/>
            <p:nvPr/>
          </p:nvSpPr>
          <p:spPr>
            <a:xfrm>
              <a:off x="624" y="2107"/>
              <a:ext cx="1343" cy="698"/>
            </a:xfrm>
            <a:prstGeom prst="rect">
              <a:avLst/>
            </a:prstGeom>
            <a:noFill/>
            <a:ln>
              <a:noFill/>
            </a:ln>
          </p:spPr>
          <p:txBody>
            <a:bodyPr anchorCtr="0" anchor="t" bIns="45700" lIns="91425" spcFirstLastPara="1" rIns="91425" wrap="square" tIns="45700">
              <a:spAutoFit/>
            </a:bodyPr>
            <a:lstStyle/>
            <a:p>
              <a:pPr indent="-101600" lvl="0" marL="0" marR="0" rtl="0" algn="just">
                <a:lnSpc>
                  <a:spcPct val="100000"/>
                </a:lnSpc>
                <a:spcBef>
                  <a:spcPts val="0"/>
                </a:spcBef>
                <a:spcAft>
                  <a:spcPts val="0"/>
                </a:spcAft>
                <a:buClr>
                  <a:schemeClr val="hlink"/>
                </a:buClr>
                <a:buSzPts val="1600"/>
                <a:buFont typeface="Noto Sans Symbols"/>
                <a:buChar char="❖"/>
              </a:pPr>
              <a:r>
                <a:rPr b="0" i="0" lang="en-US" sz="1600" u="none">
                  <a:solidFill>
                    <a:schemeClr val="dk1"/>
                  </a:solidFill>
                  <a:latin typeface="Arial"/>
                  <a:ea typeface="Arial"/>
                  <a:cs typeface="Arial"/>
                  <a:sym typeface="Arial"/>
                </a:rPr>
                <a:t>Lý luận về Đồ chơi của trẻ mầm non</a:t>
              </a:r>
              <a:endParaRPr/>
            </a:p>
          </p:txBody>
        </p:sp>
      </p:grpSp>
      <p:sp>
        <p:nvSpPr>
          <p:cNvPr id="197" name="Google Shape;197;p3"/>
          <p:cNvSpPr txBox="1"/>
          <p:nvPr/>
        </p:nvSpPr>
        <p:spPr>
          <a:xfrm>
            <a:off x="3771900" y="3022600"/>
            <a:ext cx="1600200" cy="1077912"/>
          </a:xfrm>
          <a:prstGeom prst="rect">
            <a:avLst/>
          </a:prstGeom>
          <a:noFill/>
          <a:ln>
            <a:noFill/>
          </a:ln>
        </p:spPr>
        <p:txBody>
          <a:bodyPr anchorCtr="0" anchor="t" bIns="45700" lIns="91425" spcFirstLastPara="1" rIns="91425" wrap="square" tIns="45700">
            <a:spAutoFit/>
          </a:bodyPr>
          <a:lstStyle/>
          <a:p>
            <a:pPr indent="-101600" lvl="0" marL="0" marR="0" rtl="0" algn="just">
              <a:lnSpc>
                <a:spcPct val="100000"/>
              </a:lnSpc>
              <a:spcBef>
                <a:spcPts val="0"/>
              </a:spcBef>
              <a:spcAft>
                <a:spcPts val="0"/>
              </a:spcAft>
              <a:buClr>
                <a:schemeClr val="hlink"/>
              </a:buClr>
              <a:buSzPts val="1600"/>
              <a:buFont typeface="Noto Sans Symbols"/>
              <a:buChar char="❖"/>
            </a:pPr>
            <a:r>
              <a:rPr b="0" i="0" lang="en-US" sz="1600" u="none">
                <a:solidFill>
                  <a:schemeClr val="dk1"/>
                </a:solidFill>
                <a:latin typeface="Arial"/>
                <a:ea typeface="Arial"/>
                <a:cs typeface="Arial"/>
                <a:sym typeface="Arial"/>
              </a:rPr>
              <a:t> Các nguyên tắc khi làm đồ chơi cho trẻ mầm non</a:t>
            </a:r>
            <a:endParaRPr/>
          </a:p>
        </p:txBody>
      </p:sp>
      <p:sp>
        <p:nvSpPr>
          <p:cNvPr id="198" name="Google Shape;198;p3"/>
          <p:cNvSpPr txBox="1"/>
          <p:nvPr/>
        </p:nvSpPr>
        <p:spPr>
          <a:xfrm>
            <a:off x="5657850" y="2622550"/>
            <a:ext cx="1600200" cy="1570037"/>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chemeClr val="dk1"/>
              </a:buClr>
              <a:buSzPts val="1600"/>
              <a:buFont typeface="Noto Sans Symbols"/>
              <a:buChar char="❖"/>
            </a:pPr>
            <a:r>
              <a:rPr b="0" i="0" lang="en-US" sz="1600" u="none">
                <a:solidFill>
                  <a:schemeClr val="dk1"/>
                </a:solidFill>
                <a:latin typeface="Arial"/>
                <a:ea typeface="Arial"/>
                <a:cs typeface="Arial"/>
                <a:sym typeface="Arial"/>
              </a:rPr>
              <a:t>Cách làm đồ chơi dành cho trẻ mầm non theo từng độ tuổi</a:t>
            </a:r>
            <a:endParaRPr/>
          </a:p>
        </p:txBody>
      </p:sp>
      <p:sp>
        <p:nvSpPr>
          <p:cNvPr id="199" name="Google Shape;199;p3"/>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4"/>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05" name="Google Shape;205;p4"/>
          <p:cNvSpPr txBox="1"/>
          <p:nvPr/>
        </p:nvSpPr>
        <p:spPr>
          <a:xfrm>
            <a:off x="468312" y="1557337"/>
            <a:ext cx="8496300" cy="170338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[1] Nguyễn Thị Thanh Hà (2019). </a:t>
            </a:r>
            <a:r>
              <a:rPr b="0" i="1" lang="en-US" sz="1800" u="none">
                <a:solidFill>
                  <a:schemeClr val="dk1"/>
                </a:solidFill>
                <a:latin typeface="Arial"/>
                <a:ea typeface="Arial"/>
                <a:cs typeface="Arial"/>
                <a:sym typeface="Arial"/>
              </a:rPr>
              <a:t>Tổ chức hoạt động vui chơi của trẻ ở trường mầm non</a:t>
            </a:r>
            <a:r>
              <a:rPr b="0" i="0" lang="en-US" sz="1800" u="none">
                <a:solidFill>
                  <a:schemeClr val="dk1"/>
                </a:solidFill>
                <a:latin typeface="Arial"/>
                <a:ea typeface="Arial"/>
                <a:cs typeface="Arial"/>
                <a:sym typeface="Arial"/>
              </a:rPr>
              <a:t>. NXB Giáo dục.</a:t>
            </a:r>
            <a:endParaRPr b="0" i="0" sz="1400" u="none">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[2] Đinh Văn Vang (2012). </a:t>
            </a:r>
            <a:r>
              <a:rPr b="0" i="1" lang="en-US" sz="1800" u="none">
                <a:solidFill>
                  <a:schemeClr val="dk1"/>
                </a:solidFill>
                <a:latin typeface="Arial"/>
                <a:ea typeface="Arial"/>
                <a:cs typeface="Arial"/>
                <a:sym typeface="Arial"/>
              </a:rPr>
              <a:t>Tổ chức hoạt động vui chơi ở trường mầm non</a:t>
            </a:r>
            <a:r>
              <a:rPr b="0" i="0" lang="en-US" sz="1800" u="none">
                <a:solidFill>
                  <a:schemeClr val="dk1"/>
                </a:solidFill>
                <a:latin typeface="Arial"/>
                <a:ea typeface="Arial"/>
                <a:cs typeface="Arial"/>
                <a:sym typeface="Arial"/>
              </a:rPr>
              <a:t>. NXB Đại học Sư phạm Hà Nội.</a:t>
            </a:r>
            <a:endParaRPr/>
          </a:p>
        </p:txBody>
      </p:sp>
      <p:sp>
        <p:nvSpPr>
          <p:cNvPr id="206" name="Google Shape;206;p4"/>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rmAutofit/>
          </a:bodyPr>
          <a:lstStyle/>
          <a:p>
            <a:pPr indent="-342900" lvl="0" marL="342900" rtl="0" algn="ctr">
              <a:lnSpc>
                <a:spcPct val="100000"/>
              </a:lnSpc>
              <a:spcBef>
                <a:spcPts val="0"/>
              </a:spcBef>
              <a:spcAft>
                <a:spcPts val="0"/>
              </a:spcAft>
              <a:buClr>
                <a:schemeClr val="lt1"/>
              </a:buClr>
              <a:buSzPts val="2400"/>
              <a:buFont typeface="Noto Sans Symbols"/>
              <a:buChar char="✔"/>
            </a:pPr>
            <a:r>
              <a:rPr b="1" i="0" lang="en-US" sz="2400" u="none">
                <a:solidFill>
                  <a:schemeClr val="lt1"/>
                </a:solidFill>
                <a:latin typeface="Arial"/>
                <a:ea typeface="Arial"/>
                <a:cs typeface="Arial"/>
                <a:sym typeface="Arial"/>
              </a:rPr>
              <a:t>TÀI LIỆU THAM KHẢO</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5"/>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12" name="Google Shape;212;p5"/>
          <p:cNvSpPr txBox="1"/>
          <p:nvPr/>
        </p:nvSpPr>
        <p:spPr>
          <a:xfrm>
            <a:off x="1174750" y="549275"/>
            <a:ext cx="6070600" cy="46355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a:pPr>
            <a:r>
              <a:rPr b="1" i="0" lang="en-US" sz="2100" u="none">
                <a:solidFill>
                  <a:schemeClr val="lt1"/>
                </a:solidFill>
                <a:latin typeface="Arial"/>
                <a:ea typeface="Arial"/>
                <a:cs typeface="Arial"/>
                <a:sym typeface="Arial"/>
              </a:rPr>
              <a:t>Ý nghĩa của đồ chơi dành cho trẻ mầm non</a:t>
            </a:r>
            <a:endParaRPr/>
          </a:p>
        </p:txBody>
      </p:sp>
      <p:sp>
        <p:nvSpPr>
          <p:cNvPr id="213" name="Google Shape;213;p5"/>
          <p:cNvSpPr txBox="1"/>
          <p:nvPr/>
        </p:nvSpPr>
        <p:spPr>
          <a:xfrm>
            <a:off x="395287" y="1484312"/>
            <a:ext cx="8137525" cy="1482725"/>
          </a:xfrm>
          <a:prstGeom prst="rect">
            <a:avLst/>
          </a:prstGeom>
          <a:noFill/>
          <a:ln>
            <a:noFill/>
          </a:ln>
        </p:spPr>
        <p:txBody>
          <a:bodyPr anchorCtr="0" anchor="t" bIns="45700" lIns="91425" spcFirstLastPara="1" rIns="91425" wrap="square" tIns="45700">
            <a:spAutoFit/>
          </a:bodyPr>
          <a:lstStyle/>
          <a:p>
            <a:pPr indent="0" lvl="0" marL="228600" marR="0" rtl="0" algn="just">
              <a:lnSpc>
                <a:spcPct val="107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Mời các bạn theo dõi video để cảm nhận ý nghĩa của đồ chơi đối với đời sống của trẻ mầm non.</a:t>
            </a:r>
            <a:endParaRPr/>
          </a:p>
          <a:p>
            <a:pPr indent="0" lvl="0" marL="228600" marR="0" rtl="0" algn="just">
              <a:lnSpc>
                <a:spcPct val="107000"/>
              </a:lnSpc>
              <a:spcBef>
                <a:spcPts val="8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Video số 1: Vì sao trẻ nhỏ dưới 3 tuổi lại gắn kết với đồ chơi?</a:t>
            </a:r>
            <a:endParaRPr b="0" i="0" sz="1400" u="none">
              <a:solidFill>
                <a:schemeClr val="dk1"/>
              </a:solidFill>
              <a:latin typeface="Calibri"/>
              <a:ea typeface="Calibri"/>
              <a:cs typeface="Calibri"/>
              <a:sym typeface="Calibri"/>
            </a:endParaRPr>
          </a:p>
          <a:p>
            <a:pPr indent="0" lvl="0" marL="228600" marR="0" rtl="0" algn="just">
              <a:lnSpc>
                <a:spcPct val="107000"/>
              </a:lnSpc>
              <a:spcBef>
                <a:spcPts val="80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3">
                  <a:extLst>
                    <a:ext uri="{A12FA001-AC4F-418D-AE19-62706E023703}">
                      <ahyp:hlinkClr val="tx"/>
                    </a:ext>
                  </a:extLst>
                </a:hlinkClick>
              </a:rPr>
              <a:t>https://www.youtube.com/watch?v=P23ycCz5O88</a:t>
            </a:r>
            <a:endParaRPr/>
          </a:p>
        </p:txBody>
      </p:sp>
      <p:pic>
        <p:nvPicPr>
          <p:cNvPr id="214" name="Google Shape;214;p5"/>
          <p:cNvPicPr preferRelativeResize="0"/>
          <p:nvPr/>
        </p:nvPicPr>
        <p:blipFill rotWithShape="1">
          <a:blip r:embed="rId4">
            <a:alphaModFix/>
          </a:blip>
          <a:srcRect b="0" l="0" r="0" t="0"/>
          <a:stretch/>
        </p:blipFill>
        <p:spPr>
          <a:xfrm>
            <a:off x="784225" y="3213100"/>
            <a:ext cx="4643437" cy="3097212"/>
          </a:xfrm>
          <a:prstGeom prst="rect">
            <a:avLst/>
          </a:prstGeom>
          <a:noFill/>
          <a:ln>
            <a:noFill/>
          </a:ln>
        </p:spPr>
      </p:pic>
      <p:sp>
        <p:nvSpPr>
          <p:cNvPr id="215" name="Google Shape;215;p5"/>
          <p:cNvSpPr txBox="1"/>
          <p:nvPr/>
        </p:nvSpPr>
        <p:spPr>
          <a:xfrm>
            <a:off x="1258887" y="6310312"/>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http://dochoimamnon.org/vai-tro-cua-choi-doi-voi-tre-mam-non/</a:t>
            </a:r>
            <a:endParaRPr/>
          </a:p>
        </p:txBody>
      </p:sp>
      <p:sp>
        <p:nvSpPr>
          <p:cNvPr id="216" name="Google Shape;216;p5"/>
          <p:cNvSpPr txBox="1"/>
          <p:nvPr/>
        </p:nvSpPr>
        <p:spPr>
          <a:xfrm>
            <a:off x="1174750" y="0"/>
            <a:ext cx="6205537" cy="388937"/>
          </a:xfrm>
          <a:prstGeom prst="rect">
            <a:avLst/>
          </a:prstGeom>
          <a:noFill/>
          <a:ln>
            <a:noFill/>
          </a:ln>
        </p:spPr>
        <p:txBody>
          <a:bodyPr anchorCtr="0" anchor="t" bIns="45700" lIns="91425" spcFirstLastPara="1" rIns="91425" wrap="square" tIns="45700">
            <a:spAutoFit/>
          </a:bodyPr>
          <a:lstStyle/>
          <a:p>
            <a:pPr indent="457200" lvl="0" marL="0" marR="0" rtl="0" algn="just">
              <a:lnSpc>
                <a:spcPct val="107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Nội dung số 1: TÌM HIỂU VỀ ĐỒ CHƠI CỦA TRẺ EM</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6"/>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22" name="Google Shape;222;p6"/>
          <p:cNvSpPr txBox="1"/>
          <p:nvPr/>
        </p:nvSpPr>
        <p:spPr>
          <a:xfrm>
            <a:off x="611187" y="4651375"/>
            <a:ext cx="7993062" cy="64611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Ý nghĩa lớn nhất và bao trùm nhất của đồ chơi là nó giúp cho trẻ thực hiện được các trò chơi, mà trò chơi chính là cuộc sống của trẻ thơ. </a:t>
            </a:r>
            <a:endParaRPr/>
          </a:p>
        </p:txBody>
      </p:sp>
      <p:pic>
        <p:nvPicPr>
          <p:cNvPr id="223" name="Google Shape;223;p6"/>
          <p:cNvPicPr preferRelativeResize="0"/>
          <p:nvPr/>
        </p:nvPicPr>
        <p:blipFill rotWithShape="1">
          <a:blip r:embed="rId3">
            <a:alphaModFix/>
          </a:blip>
          <a:srcRect b="0" l="0" r="0" t="0"/>
          <a:stretch/>
        </p:blipFill>
        <p:spPr>
          <a:xfrm>
            <a:off x="2411412" y="1358900"/>
            <a:ext cx="4645025" cy="3097212"/>
          </a:xfrm>
          <a:prstGeom prst="rect">
            <a:avLst/>
          </a:prstGeom>
          <a:noFill/>
          <a:ln>
            <a:noFill/>
          </a:ln>
        </p:spPr>
      </p:pic>
      <p:sp>
        <p:nvSpPr>
          <p:cNvPr id="224" name="Google Shape;224;p6"/>
          <p:cNvSpPr txBox="1"/>
          <p:nvPr/>
        </p:nvSpPr>
        <p:spPr>
          <a:xfrm>
            <a:off x="3635375" y="4435475"/>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http://dochoimamnon.org/vai-tro-cua-choi-doi-voi-tre-mam-non/</a:t>
            </a:r>
            <a:endParaRPr/>
          </a:p>
        </p:txBody>
      </p:sp>
      <p:sp>
        <p:nvSpPr>
          <p:cNvPr id="225" name="Google Shape;225;p6"/>
          <p:cNvSpPr txBox="1"/>
          <p:nvPr/>
        </p:nvSpPr>
        <p:spPr>
          <a:xfrm>
            <a:off x="1174750" y="549275"/>
            <a:ext cx="6070600" cy="46355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a:pPr>
            <a:r>
              <a:rPr b="1" i="0" lang="en-US" sz="2100" u="none">
                <a:solidFill>
                  <a:schemeClr val="lt1"/>
                </a:solidFill>
                <a:latin typeface="Arial"/>
                <a:ea typeface="Arial"/>
                <a:cs typeface="Arial"/>
                <a:sym typeface="Arial"/>
              </a:rPr>
              <a:t>Ý nghĩa của đồ chơi dành cho trẻ mầm non</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7"/>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31" name="Google Shape;231;p7"/>
          <p:cNvSpPr txBox="1"/>
          <p:nvPr/>
        </p:nvSpPr>
        <p:spPr>
          <a:xfrm>
            <a:off x="1174750" y="549275"/>
            <a:ext cx="6070600" cy="46355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a:pPr>
            <a:r>
              <a:rPr b="1" i="0" lang="en-US" sz="2100" u="none">
                <a:solidFill>
                  <a:schemeClr val="lt1"/>
                </a:solidFill>
                <a:latin typeface="Arial"/>
                <a:ea typeface="Arial"/>
                <a:cs typeface="Arial"/>
                <a:sym typeface="Arial"/>
              </a:rPr>
              <a:t>Ý nghĩa của đồ chơi dành cho trẻ mầm non</a:t>
            </a:r>
            <a:endParaRPr/>
          </a:p>
        </p:txBody>
      </p:sp>
      <p:pic>
        <p:nvPicPr>
          <p:cNvPr id="232" name="Google Shape;232;p7"/>
          <p:cNvPicPr preferRelativeResize="0"/>
          <p:nvPr/>
        </p:nvPicPr>
        <p:blipFill rotWithShape="1">
          <a:blip r:embed="rId3">
            <a:alphaModFix/>
          </a:blip>
          <a:srcRect b="0" l="0" r="0" t="0"/>
          <a:stretch/>
        </p:blipFill>
        <p:spPr>
          <a:xfrm>
            <a:off x="468312" y="2781300"/>
            <a:ext cx="5170487" cy="3443287"/>
          </a:xfrm>
          <a:prstGeom prst="rect">
            <a:avLst/>
          </a:prstGeom>
          <a:noFill/>
          <a:ln>
            <a:noFill/>
          </a:ln>
        </p:spPr>
      </p:pic>
      <p:sp>
        <p:nvSpPr>
          <p:cNvPr id="233" name="Google Shape;233;p7"/>
          <p:cNvSpPr txBox="1"/>
          <p:nvPr/>
        </p:nvSpPr>
        <p:spPr>
          <a:xfrm>
            <a:off x="1174750" y="6224587"/>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https://www.giasukinhte.com/chon-choi-cho-tre-mam-non.html</a:t>
            </a:r>
            <a:endParaRPr/>
          </a:p>
        </p:txBody>
      </p:sp>
      <p:sp>
        <p:nvSpPr>
          <p:cNvPr id="234" name="Google Shape;234;p7"/>
          <p:cNvSpPr txBox="1"/>
          <p:nvPr/>
        </p:nvSpPr>
        <p:spPr>
          <a:xfrm>
            <a:off x="395287" y="1435100"/>
            <a:ext cx="8424862" cy="120015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Giúp cho trẻ nắm được đặc điểm của nhiều đồ vật khác nhau, biết được công dụng và phương thức sử dụng chúng. Nhờ sử dụng đồ chơi vào các trò chơi, người lớn có thể hình thành ở trẻ hứng thú với khoa học kĩ thuật, phát triển ở trẻ tính ham hiểu biết và năng lực trí tuệ. </a:t>
            </a:r>
            <a:endParaRPr/>
          </a:p>
        </p:txBody>
      </p:sp>
      <p:sp>
        <p:nvSpPr>
          <p:cNvPr id="235" name="Google Shape;235;p7"/>
          <p:cNvSpPr txBox="1"/>
          <p:nvPr/>
        </p:nvSpPr>
        <p:spPr>
          <a:xfrm>
            <a:off x="5830887" y="2671762"/>
            <a:ext cx="3025775" cy="286385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Đồ chơi xuất hiện như người bạn thân thiết của trẻ em. Đồ chơi giúp trẻ tạo ra hoàn cảnh chơi, nhập vào vai chơi, thực hiện và phối hợp những hành động chơi. Tất cả đồ chơi mà đứa trẻ chơi giúp nó quen dần với thế giới đồ vật đầy hấp dẫn của người lớn.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8"/>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41" name="Google Shape;241;p8"/>
          <p:cNvSpPr txBox="1"/>
          <p:nvPr/>
        </p:nvSpPr>
        <p:spPr>
          <a:xfrm>
            <a:off x="1174750" y="549275"/>
            <a:ext cx="6070600" cy="46355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a:pPr>
            <a:r>
              <a:rPr b="1" i="0" lang="en-US" sz="2100" u="none">
                <a:solidFill>
                  <a:schemeClr val="lt1"/>
                </a:solidFill>
                <a:latin typeface="Arial"/>
                <a:ea typeface="Arial"/>
                <a:cs typeface="Arial"/>
                <a:sym typeface="Arial"/>
              </a:rPr>
              <a:t>Ý nghĩa của đồ chơi dành cho trẻ mầm non</a:t>
            </a:r>
            <a:endParaRPr/>
          </a:p>
        </p:txBody>
      </p:sp>
      <p:pic>
        <p:nvPicPr>
          <p:cNvPr id="242" name="Google Shape;242;p8"/>
          <p:cNvPicPr preferRelativeResize="0"/>
          <p:nvPr/>
        </p:nvPicPr>
        <p:blipFill rotWithShape="1">
          <a:blip r:embed="rId3">
            <a:alphaModFix/>
          </a:blip>
          <a:srcRect b="0" l="0" r="0" t="0"/>
          <a:stretch/>
        </p:blipFill>
        <p:spPr>
          <a:xfrm>
            <a:off x="2051050" y="1196975"/>
            <a:ext cx="4824412" cy="3198812"/>
          </a:xfrm>
          <a:prstGeom prst="rect">
            <a:avLst/>
          </a:prstGeom>
          <a:noFill/>
          <a:ln>
            <a:noFill/>
          </a:ln>
        </p:spPr>
      </p:pic>
      <p:sp>
        <p:nvSpPr>
          <p:cNvPr id="243" name="Google Shape;243;p8"/>
          <p:cNvSpPr txBox="1"/>
          <p:nvPr/>
        </p:nvSpPr>
        <p:spPr>
          <a:xfrm>
            <a:off x="2484437" y="4384675"/>
            <a:ext cx="4572000"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https://idj.com.vn/su-can-thiet-cua-do-dung-do-choi-doi-voi-tre-mam-non/</a:t>
            </a:r>
            <a:endParaRPr/>
          </a:p>
        </p:txBody>
      </p:sp>
      <p:sp>
        <p:nvSpPr>
          <p:cNvPr id="244" name="Google Shape;244;p8"/>
          <p:cNvSpPr txBox="1"/>
          <p:nvPr/>
        </p:nvSpPr>
        <p:spPr>
          <a:xfrm>
            <a:off x="250825" y="4598987"/>
            <a:ext cx="7273925" cy="2166937"/>
          </a:xfrm>
          <a:prstGeom prst="rect">
            <a:avLst/>
          </a:prstGeom>
          <a:noFill/>
          <a:ln>
            <a:noFill/>
          </a:ln>
        </p:spPr>
        <p:txBody>
          <a:bodyPr anchorCtr="0" anchor="t" bIns="45700" lIns="91425" spcFirstLastPara="1" rIns="91425" wrap="square" tIns="45700">
            <a:spAutoFit/>
          </a:bodyPr>
          <a:lstStyle/>
          <a:p>
            <a:pPr indent="228600" lvl="0" marL="0" marR="0" rtl="0" algn="just">
              <a:lnSpc>
                <a:spcPct val="107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Đồ chơi giúp trẻ tìm tòi, khám phá thêm nhiều hiểu biết về thế giới xung quanh, giúp trẻ phán đoán, suy luận trong những hành động thực tiễn mà tình huống chơi đặt ra. Đồ chơi đáp ứng được tính tích cực vận động, giúp trẻ thực hiện những vận động khỏe khoắn, mềm dẻo, khéo léo, nâng cao sức khỏe và những tố chất thể lực. Bản thân đồ chơi mang tính gần gũi với đồ mĩ nghệ nên dễ gợi cho trẻ những xúc cảm thẩm mĩ, trí thông minh, tính hài hước, thị hiếu thẩm mĩ.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9"/>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50" name="Google Shape;250;p9"/>
          <p:cNvSpPr txBox="1"/>
          <p:nvPr/>
        </p:nvSpPr>
        <p:spPr>
          <a:xfrm>
            <a:off x="250825" y="1268412"/>
            <a:ext cx="8569325" cy="14779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Đồ chơi làm cho các cháu bé vui vẻ, sung sướng, khêu gợi ở chúng mối quan hệ tích cực với môi trường xung quanh, tình thân ái đối với bạn bè, quan tâm đến mọi người, thể nghiệm được những phẩm chất đạo đức tốt đẹp. Đặc biệt đồ chơi búp bê, với những dáng vẻ đặc trưng của con người, có tác dụng khêu gợi thái độ tích cực đối với đời sống của con người và tình yêu đồng loại.</a:t>
            </a:r>
            <a:endParaRPr/>
          </a:p>
        </p:txBody>
      </p:sp>
      <p:pic>
        <p:nvPicPr>
          <p:cNvPr id="251" name="Google Shape;251;p9"/>
          <p:cNvPicPr preferRelativeResize="0"/>
          <p:nvPr/>
        </p:nvPicPr>
        <p:blipFill rotWithShape="1">
          <a:blip r:embed="rId3">
            <a:alphaModFix/>
          </a:blip>
          <a:srcRect b="0" l="0" r="0" t="0"/>
          <a:stretch/>
        </p:blipFill>
        <p:spPr>
          <a:xfrm>
            <a:off x="439737" y="2781300"/>
            <a:ext cx="5832475" cy="3533775"/>
          </a:xfrm>
          <a:prstGeom prst="rect">
            <a:avLst/>
          </a:prstGeom>
          <a:noFill/>
          <a:ln>
            <a:noFill/>
          </a:ln>
        </p:spPr>
      </p:pic>
      <p:sp>
        <p:nvSpPr>
          <p:cNvPr id="252" name="Google Shape;252;p9"/>
          <p:cNvSpPr txBox="1"/>
          <p:nvPr/>
        </p:nvSpPr>
        <p:spPr>
          <a:xfrm>
            <a:off x="900112" y="6315075"/>
            <a:ext cx="4572000"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https://baobinhphuoc.com.vn/news/72/121996/nhieu-sang-tao-tu-hoi-thi-lam-do-choi-cho-tre</a:t>
            </a:r>
            <a:endParaRPr/>
          </a:p>
        </p:txBody>
      </p:sp>
      <p:sp>
        <p:nvSpPr>
          <p:cNvPr id="253" name="Google Shape;253;p9"/>
          <p:cNvSpPr txBox="1"/>
          <p:nvPr/>
        </p:nvSpPr>
        <p:spPr>
          <a:xfrm>
            <a:off x="1174750" y="549275"/>
            <a:ext cx="6070600" cy="46355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a:pPr>
            <a:r>
              <a:rPr b="1" i="0" lang="en-US" sz="2100" u="none">
                <a:solidFill>
                  <a:schemeClr val="lt1"/>
                </a:solidFill>
                <a:latin typeface="Arial"/>
                <a:ea typeface="Arial"/>
                <a:cs typeface="Arial"/>
                <a:sym typeface="Arial"/>
              </a:rPr>
              <a:t>Ý nghĩa của đồ chơi dành cho trẻ mầm non</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10"/>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59" name="Google Shape;259;p10"/>
          <p:cNvSpPr txBox="1"/>
          <p:nvPr/>
        </p:nvSpPr>
        <p:spPr>
          <a:xfrm>
            <a:off x="2598737" y="476250"/>
            <a:ext cx="423703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Đặc điểm của đồ chơi trẻ em </a:t>
            </a:r>
            <a:endParaRPr/>
          </a:p>
        </p:txBody>
      </p:sp>
      <p:sp>
        <p:nvSpPr>
          <p:cNvPr id="260" name="Google Shape;260;p10"/>
          <p:cNvSpPr txBox="1"/>
          <p:nvPr/>
        </p:nvSpPr>
        <p:spPr>
          <a:xfrm>
            <a:off x="5040312" y="1468437"/>
            <a:ext cx="3851275" cy="3055937"/>
          </a:xfrm>
          <a:prstGeom prst="rect">
            <a:avLst/>
          </a:prstGeom>
          <a:noFill/>
          <a:ln>
            <a:noFill/>
          </a:ln>
        </p:spPr>
        <p:txBody>
          <a:bodyPr anchorCtr="0" anchor="t" bIns="45700" lIns="91425" spcFirstLastPara="1" rIns="91425" wrap="square" tIns="45700">
            <a:spAutoFit/>
          </a:bodyPr>
          <a:lstStyle/>
          <a:p>
            <a:pPr indent="457200" lvl="0" marL="0" marR="0" rtl="0" algn="just">
              <a:lnSpc>
                <a:spcPct val="107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Đồ chơi là đồ vật đặc biệt dành cho trò chơi, là phương tiện để chơi chứ không phải là vật dụng trong đời sống hàng ngày. Đó là vật thay thế cho đồ vật thật, mô phỏng những đồ vật thật nên giúp trẻ thực hiện những hành động chơi tương ứng với hành động sử dụng vật dụng của người lớn trong sinh hoạt hàng ngày. </a:t>
            </a:r>
            <a:endParaRPr/>
          </a:p>
        </p:txBody>
      </p:sp>
      <p:pic>
        <p:nvPicPr>
          <p:cNvPr id="261" name="Google Shape;261;p10"/>
          <p:cNvPicPr preferRelativeResize="0"/>
          <p:nvPr/>
        </p:nvPicPr>
        <p:blipFill rotWithShape="1">
          <a:blip r:embed="rId3">
            <a:alphaModFix/>
          </a:blip>
          <a:srcRect b="0" l="0" r="0" t="0"/>
          <a:stretch/>
        </p:blipFill>
        <p:spPr>
          <a:xfrm>
            <a:off x="328612" y="1236662"/>
            <a:ext cx="4530725" cy="3325812"/>
          </a:xfrm>
          <a:prstGeom prst="rect">
            <a:avLst/>
          </a:prstGeom>
          <a:noFill/>
          <a:ln>
            <a:noFill/>
          </a:ln>
        </p:spPr>
      </p:pic>
      <p:sp>
        <p:nvSpPr>
          <p:cNvPr id="262" name="Google Shape;262;p10"/>
          <p:cNvSpPr txBox="1"/>
          <p:nvPr/>
        </p:nvSpPr>
        <p:spPr>
          <a:xfrm>
            <a:off x="34925" y="4883150"/>
            <a:ext cx="8929687" cy="1574800"/>
          </a:xfrm>
          <a:prstGeom prst="rect">
            <a:avLst/>
          </a:prstGeom>
          <a:noFill/>
          <a:ln>
            <a:noFill/>
          </a:ln>
        </p:spPr>
        <p:txBody>
          <a:bodyPr anchorCtr="0" anchor="t" bIns="45700" lIns="91425" spcFirstLastPara="1" rIns="91425" wrap="square" tIns="45700">
            <a:spAutoFit/>
          </a:bodyPr>
          <a:lstStyle/>
          <a:p>
            <a:pPr indent="457200" lvl="0" marL="0" marR="0" rtl="0" algn="just">
              <a:lnSpc>
                <a:spcPct val="107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Sự phát triển của khoa học kĩ thuật cũng thúc đẩy sự phát triển của đồ chơi lên những bước tiến mới, mang tính hiện đại và tính toàn cầu. Điển hình là loại đồ chơi cơ giới và điện tử, hầu như ở nước nào loại đồ chơi này cũng có mặt. Tuy đồ chơi hết sức phong phú, muôn hình muôn vẻ, có ở khắp mọi nơi trên thế giới nhưng nó có những đặc điểm tạo nên sự khác biệt với đồ vật. </a:t>
            </a:r>
            <a:endParaRPr/>
          </a:p>
        </p:txBody>
      </p:sp>
      <p:sp>
        <p:nvSpPr>
          <p:cNvPr id="263" name="Google Shape;263;p10"/>
          <p:cNvSpPr txBox="1"/>
          <p:nvPr/>
        </p:nvSpPr>
        <p:spPr>
          <a:xfrm>
            <a:off x="468312" y="4497387"/>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https://nhacuatom.com/do-choi-cho-tre-trong-tr-ong-mam-non-bv-90.html</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11"/>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69" name="Google Shape;269;p11"/>
          <p:cNvSpPr txBox="1"/>
          <p:nvPr/>
        </p:nvSpPr>
        <p:spPr>
          <a:xfrm>
            <a:off x="2598737" y="476250"/>
            <a:ext cx="423703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Đặc điểm của đồ chơi trẻ em </a:t>
            </a:r>
            <a:endParaRPr/>
          </a:p>
        </p:txBody>
      </p:sp>
      <p:pic>
        <p:nvPicPr>
          <p:cNvPr id="270" name="Google Shape;270;p11"/>
          <p:cNvPicPr preferRelativeResize="0"/>
          <p:nvPr/>
        </p:nvPicPr>
        <p:blipFill rotWithShape="1">
          <a:blip r:embed="rId3">
            <a:alphaModFix/>
          </a:blip>
          <a:srcRect b="0" l="0" r="0" t="0"/>
          <a:stretch/>
        </p:blipFill>
        <p:spPr>
          <a:xfrm>
            <a:off x="2627312" y="3549650"/>
            <a:ext cx="4645025" cy="3097212"/>
          </a:xfrm>
          <a:prstGeom prst="rect">
            <a:avLst/>
          </a:prstGeom>
          <a:noFill/>
          <a:ln>
            <a:noFill/>
          </a:ln>
        </p:spPr>
      </p:pic>
      <p:sp>
        <p:nvSpPr>
          <p:cNvPr id="271" name="Google Shape;271;p11"/>
          <p:cNvSpPr txBox="1"/>
          <p:nvPr/>
        </p:nvSpPr>
        <p:spPr>
          <a:xfrm>
            <a:off x="323850" y="1365250"/>
            <a:ext cx="8640762" cy="2166937"/>
          </a:xfrm>
          <a:prstGeom prst="rect">
            <a:avLst/>
          </a:prstGeom>
          <a:noFill/>
          <a:ln>
            <a:noFill/>
          </a:ln>
        </p:spPr>
        <p:txBody>
          <a:bodyPr anchorCtr="0" anchor="t" bIns="45700" lIns="91425" spcFirstLastPara="1" rIns="91425" wrap="square" tIns="45700">
            <a:spAutoFit/>
          </a:bodyPr>
          <a:lstStyle/>
          <a:p>
            <a:pPr indent="457200" lvl="0" marL="0" marR="0" rtl="0" algn="just">
              <a:lnSpc>
                <a:spcPct val="107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Đồ chơi dù có khác nhau về thể loại, về vật liệu chế tạo, về kĩ thuật sản xuất, về công dụng theo lứa tuổi, về ý nghĩa giáo dục… thì đồ chơi vẫn không hoàn toàn giống với đồ vật thật mà chỉ là mô tả một cách ước lệ và khái quát những vật dụng trong lao động sản xuất và trong sinh hoạt hàng ngày của xã hội người lớn. Đồ chơi chỉ là sự phỏng theo hình dáng bên ngoài một cách đại thể những vật dụng có thật của con người, nó không bị lệ thuộc bởi chức năng vật dụng sinh hoạt hay sản xuất do xã hội quy định. </a:t>
            </a:r>
            <a:endParaRPr/>
          </a:p>
        </p:txBody>
      </p:sp>
      <p:sp>
        <p:nvSpPr>
          <p:cNvPr id="272" name="Google Shape;272;p11"/>
          <p:cNvSpPr txBox="1"/>
          <p:nvPr/>
        </p:nvSpPr>
        <p:spPr>
          <a:xfrm>
            <a:off x="3276600" y="6635750"/>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http://dochoimamnon.org/vai-tro-cua-choi-doi-voi-tre-mam-non/</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12"/>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78" name="Google Shape;278;p12"/>
          <p:cNvSpPr txBox="1"/>
          <p:nvPr/>
        </p:nvSpPr>
        <p:spPr>
          <a:xfrm>
            <a:off x="576262" y="1484312"/>
            <a:ext cx="8281987" cy="1754187"/>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chemeClr val="dk1"/>
              </a:buClr>
              <a:buSzPts val="1800"/>
              <a:buFont typeface="Noto Sans Symbols"/>
              <a:buChar char="❖"/>
            </a:pPr>
            <a:r>
              <a:rPr b="0" i="0" lang="en-US" sz="1800" u="none">
                <a:solidFill>
                  <a:schemeClr val="dk1"/>
                </a:solidFill>
                <a:latin typeface="Arial"/>
                <a:ea typeface="Arial"/>
                <a:cs typeface="Arial"/>
                <a:sym typeface="Arial"/>
              </a:rPr>
              <a:t>Nhờ tính ước lệ và khái quát của đồ chơi mà nó trở nên linh hoạt, năng động, phong phú về chức năng sử dụng vào các trò chơi. Điều đó có nghĩa là trẻ có thể sử dụng đồ chơi vào nhiều trò khác nhau và thao tác một cách tự do với nó, chẳng hạn trẻ có thể tháo rời các bộ phận của chiếc ô tô, đẩy cho nó chạy tới chạy lui hoặc với một bộ đồ lắp ghép trẻ có thể xếp thành nhiều hình khác nhau. </a:t>
            </a:r>
            <a:endParaRPr/>
          </a:p>
        </p:txBody>
      </p:sp>
      <p:sp>
        <p:nvSpPr>
          <p:cNvPr id="279" name="Google Shape;279;p12"/>
          <p:cNvSpPr txBox="1"/>
          <p:nvPr/>
        </p:nvSpPr>
        <p:spPr>
          <a:xfrm>
            <a:off x="2598737" y="476250"/>
            <a:ext cx="423703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Đặc điểm của đồ chơi trẻ em </a:t>
            </a:r>
            <a:endParaRPr/>
          </a:p>
        </p:txBody>
      </p:sp>
      <p:sp>
        <p:nvSpPr>
          <p:cNvPr id="280" name="Google Shape;280;p12"/>
          <p:cNvSpPr txBox="1"/>
          <p:nvPr/>
        </p:nvSpPr>
        <p:spPr>
          <a:xfrm>
            <a:off x="539750" y="3430587"/>
            <a:ext cx="8280400" cy="1476375"/>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chemeClr val="dk1"/>
              </a:buClr>
              <a:buSzPts val="1800"/>
              <a:buFont typeface="Noto Sans Symbols"/>
              <a:buChar char="❖"/>
            </a:pPr>
            <a:r>
              <a:rPr b="0" i="0" lang="en-US" sz="1800" u="none">
                <a:solidFill>
                  <a:schemeClr val="dk1"/>
                </a:solidFill>
                <a:latin typeface="Arial"/>
                <a:ea typeface="Arial"/>
                <a:cs typeface="Arial"/>
                <a:sym typeface="Arial"/>
              </a:rPr>
              <a:t>Tính ước lệ và tính khái quát còn được thể hiện rõ nét ở những đồ chơi là vật thay thế (tức là lấy một đồ vật này thay cho một vật khác) và nhờ đó mà những đồ chơi này được trẻ sử dụng linh hoạt hơn với nhiều chức năng phong phú, chẳng hạn trong khi chơi trẻ có thể dùng chiếc ghế thay cho toa tàu, mẩu gỗ khi thì là cái mâm, khi thì là cái bếp gas...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13"/>
          <p:cNvSpPr txBox="1"/>
          <p:nvPr/>
        </p:nvSpPr>
        <p:spPr>
          <a:xfrm>
            <a:off x="2598737" y="476250"/>
            <a:ext cx="423703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Đặc điểm của đồ chơi trẻ em </a:t>
            </a:r>
            <a:endParaRPr/>
          </a:p>
        </p:txBody>
      </p:sp>
      <p:pic>
        <p:nvPicPr>
          <p:cNvPr id="286" name="Google Shape;286;p13"/>
          <p:cNvPicPr preferRelativeResize="0"/>
          <p:nvPr/>
        </p:nvPicPr>
        <p:blipFill rotWithShape="1">
          <a:blip r:embed="rId3">
            <a:alphaModFix/>
          </a:blip>
          <a:srcRect b="0" l="0" r="0" t="0"/>
          <a:stretch/>
        </p:blipFill>
        <p:spPr>
          <a:xfrm>
            <a:off x="2555875" y="1484312"/>
            <a:ext cx="4530725" cy="3325812"/>
          </a:xfrm>
          <a:prstGeom prst="rect">
            <a:avLst/>
          </a:prstGeom>
          <a:noFill/>
          <a:ln>
            <a:noFill/>
          </a:ln>
        </p:spPr>
      </p:pic>
      <p:sp>
        <p:nvSpPr>
          <p:cNvPr id="287" name="Google Shape;287;p13"/>
          <p:cNvSpPr txBox="1"/>
          <p:nvPr/>
        </p:nvSpPr>
        <p:spPr>
          <a:xfrm>
            <a:off x="323850" y="5118100"/>
            <a:ext cx="8928100" cy="4159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100"/>
              <a:buFont typeface="Arial"/>
              <a:buNone/>
            </a:pPr>
            <a:r>
              <a:rPr b="1" i="0" lang="en-US" sz="2100" u="none">
                <a:solidFill>
                  <a:schemeClr val="dk1"/>
                </a:solidFill>
                <a:latin typeface="Arial"/>
                <a:ea typeface="Arial"/>
                <a:cs typeface="Arial"/>
                <a:sym typeface="Arial"/>
              </a:rPr>
              <a:t>Đặc điểm sử dụng đồ chơi của trẻ mầm non trong tiếp nhận tri thức</a:t>
            </a:r>
            <a:endParaRPr/>
          </a:p>
        </p:txBody>
      </p:sp>
      <p:sp>
        <p:nvSpPr>
          <p:cNvPr id="288" name="Google Shape;288;p13"/>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14"/>
          <p:cNvSpPr txBox="1"/>
          <p:nvPr/>
        </p:nvSpPr>
        <p:spPr>
          <a:xfrm>
            <a:off x="2598737" y="476250"/>
            <a:ext cx="423703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Đặc điểm của đồ chơi trẻ em </a:t>
            </a:r>
            <a:endParaRPr/>
          </a:p>
        </p:txBody>
      </p:sp>
      <p:pic>
        <p:nvPicPr>
          <p:cNvPr id="294" name="Google Shape;294;p14"/>
          <p:cNvPicPr preferRelativeResize="0"/>
          <p:nvPr/>
        </p:nvPicPr>
        <p:blipFill rotWithShape="1">
          <a:blip r:embed="rId3">
            <a:alphaModFix/>
          </a:blip>
          <a:srcRect b="0" l="0" r="0" t="0"/>
          <a:stretch/>
        </p:blipFill>
        <p:spPr>
          <a:xfrm>
            <a:off x="539750" y="1168400"/>
            <a:ext cx="7845425" cy="5451475"/>
          </a:xfrm>
          <a:prstGeom prst="rect">
            <a:avLst/>
          </a:prstGeom>
          <a:noFill/>
          <a:ln>
            <a:noFill/>
          </a:ln>
        </p:spPr>
      </p:pic>
      <p:sp>
        <p:nvSpPr>
          <p:cNvPr id="295" name="Google Shape;295;p14"/>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15"/>
          <p:cNvSpPr txBox="1"/>
          <p:nvPr/>
        </p:nvSpPr>
        <p:spPr>
          <a:xfrm>
            <a:off x="2598737" y="476250"/>
            <a:ext cx="423703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Đặc điểm của đồ chơi trẻ em </a:t>
            </a:r>
            <a:endParaRPr/>
          </a:p>
        </p:txBody>
      </p:sp>
      <p:sp>
        <p:nvSpPr>
          <p:cNvPr id="301" name="Google Shape;301;p15"/>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pic>
        <p:nvPicPr>
          <p:cNvPr id="302" name="Google Shape;302;p15"/>
          <p:cNvPicPr preferRelativeResize="0"/>
          <p:nvPr/>
        </p:nvPicPr>
        <p:blipFill rotWithShape="1">
          <a:blip r:embed="rId3">
            <a:alphaModFix/>
          </a:blip>
          <a:srcRect b="0" l="0" r="0" t="0"/>
          <a:stretch/>
        </p:blipFill>
        <p:spPr>
          <a:xfrm>
            <a:off x="369887" y="2060575"/>
            <a:ext cx="8694737" cy="26797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16"/>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08" name="Google Shape;308;p16"/>
          <p:cNvSpPr txBox="1"/>
          <p:nvPr/>
        </p:nvSpPr>
        <p:spPr>
          <a:xfrm>
            <a:off x="2843212" y="549275"/>
            <a:ext cx="2867025" cy="43973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startAt="3"/>
            </a:pPr>
            <a:r>
              <a:rPr b="1" i="0" lang="en-US" sz="2100" u="none">
                <a:solidFill>
                  <a:schemeClr val="lt1"/>
                </a:solidFill>
                <a:latin typeface="Arial"/>
                <a:ea typeface="Arial"/>
                <a:cs typeface="Arial"/>
                <a:sym typeface="Arial"/>
              </a:rPr>
              <a:t>Phân loại đồ chơi</a:t>
            </a:r>
            <a:r>
              <a:rPr b="0" i="0" lang="en-US" sz="2100" u="none">
                <a:solidFill>
                  <a:schemeClr val="lt1"/>
                </a:solidFill>
                <a:latin typeface="Arial"/>
                <a:ea typeface="Arial"/>
                <a:cs typeface="Arial"/>
                <a:sym typeface="Arial"/>
              </a:rPr>
              <a:t> </a:t>
            </a:r>
            <a:endParaRPr/>
          </a:p>
        </p:txBody>
      </p:sp>
      <p:sp>
        <p:nvSpPr>
          <p:cNvPr id="309" name="Google Shape;309;p16"/>
          <p:cNvSpPr txBox="1"/>
          <p:nvPr/>
        </p:nvSpPr>
        <p:spPr>
          <a:xfrm>
            <a:off x="395287" y="2668587"/>
            <a:ext cx="7561262" cy="787400"/>
          </a:xfrm>
          <a:prstGeom prst="rect">
            <a:avLst/>
          </a:prstGeom>
          <a:noFill/>
          <a:ln>
            <a:noFill/>
          </a:ln>
        </p:spPr>
        <p:txBody>
          <a:bodyPr anchorCtr="0" anchor="t" bIns="45700" lIns="91425" spcFirstLastPara="1" rIns="91425" wrap="square" tIns="45700">
            <a:spAutoFit/>
          </a:bodyPr>
          <a:lstStyle/>
          <a:p>
            <a:pPr indent="0" lvl="0" marL="228600" marR="0" rtl="0" algn="just">
              <a:lnSpc>
                <a:spcPct val="107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Video số 2: Nên chọn lựa đồ chơi cho trẻ như thế nào?</a:t>
            </a:r>
            <a:endParaRPr b="0" i="0" sz="1400" u="none">
              <a:solidFill>
                <a:schemeClr val="dk1"/>
              </a:solidFill>
              <a:latin typeface="Calibri"/>
              <a:ea typeface="Calibri"/>
              <a:cs typeface="Calibri"/>
              <a:sym typeface="Calibri"/>
            </a:endParaRPr>
          </a:p>
          <a:p>
            <a:pPr indent="0" lvl="0" marL="228600" marR="0" rtl="0" algn="just">
              <a:lnSpc>
                <a:spcPct val="107000"/>
              </a:lnSpc>
              <a:spcBef>
                <a:spcPts val="80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3">
                  <a:extLst>
                    <a:ext uri="{A12FA001-AC4F-418D-AE19-62706E023703}">
                      <ahyp:hlinkClr val="tx"/>
                    </a:ext>
                  </a:extLst>
                </a:hlinkClick>
              </a:rPr>
              <a:t>https://www.youtube.com/watch?v=N8HmassIi3c</a:t>
            </a:r>
            <a:endParaRPr/>
          </a:p>
        </p:txBody>
      </p:sp>
      <p:sp>
        <p:nvSpPr>
          <p:cNvPr id="310" name="Google Shape;310;p16"/>
          <p:cNvSpPr txBox="1"/>
          <p:nvPr/>
        </p:nvSpPr>
        <p:spPr>
          <a:xfrm>
            <a:off x="323850" y="1757362"/>
            <a:ext cx="8280400" cy="685800"/>
          </a:xfrm>
          <a:prstGeom prst="rect">
            <a:avLst/>
          </a:prstGeom>
          <a:noFill/>
          <a:ln>
            <a:noFill/>
          </a:ln>
        </p:spPr>
        <p:txBody>
          <a:bodyPr anchorCtr="0" anchor="t" bIns="45700" lIns="91425" spcFirstLastPara="1" rIns="91425" wrap="square" tIns="45700">
            <a:spAutoFit/>
          </a:bodyPr>
          <a:lstStyle/>
          <a:p>
            <a:pPr indent="0" lvl="0" marL="228600" marR="0" rtl="0" algn="just">
              <a:lnSpc>
                <a:spcPct val="107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Mời các bạn theo dõi video để hiểu những lưu ý khi lựa chọn và sử dụng đồ chơi dành cho trẻ mầm non.</a:t>
            </a:r>
            <a:endParaRPr/>
          </a:p>
        </p:txBody>
      </p:sp>
      <p:pic>
        <p:nvPicPr>
          <p:cNvPr id="311" name="Google Shape;311;p16"/>
          <p:cNvPicPr preferRelativeResize="0"/>
          <p:nvPr/>
        </p:nvPicPr>
        <p:blipFill rotWithShape="1">
          <a:blip r:embed="rId4">
            <a:alphaModFix/>
          </a:blip>
          <a:srcRect b="0" l="0" r="0" t="0"/>
          <a:stretch/>
        </p:blipFill>
        <p:spPr>
          <a:xfrm>
            <a:off x="2405062" y="3484562"/>
            <a:ext cx="3744912" cy="2495550"/>
          </a:xfrm>
          <a:prstGeom prst="rect">
            <a:avLst/>
          </a:prstGeom>
          <a:noFill/>
          <a:ln>
            <a:noFill/>
          </a:ln>
        </p:spPr>
      </p:pic>
      <p:sp>
        <p:nvSpPr>
          <p:cNvPr id="312" name="Google Shape;312;p16"/>
          <p:cNvSpPr txBox="1"/>
          <p:nvPr/>
        </p:nvSpPr>
        <p:spPr>
          <a:xfrm>
            <a:off x="2876550" y="5980112"/>
            <a:ext cx="4572000"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https://www.giasukinhte.com/chon-choi-cho-tre-mam-non.html</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17"/>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18" name="Google Shape;318;p17"/>
          <p:cNvSpPr txBox="1"/>
          <p:nvPr/>
        </p:nvSpPr>
        <p:spPr>
          <a:xfrm>
            <a:off x="2843212" y="549275"/>
            <a:ext cx="2867025" cy="43973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startAt="3"/>
            </a:pPr>
            <a:r>
              <a:rPr b="1" i="0" lang="en-US" sz="2100" u="none">
                <a:solidFill>
                  <a:schemeClr val="lt1"/>
                </a:solidFill>
                <a:latin typeface="Arial"/>
                <a:ea typeface="Arial"/>
                <a:cs typeface="Arial"/>
                <a:sym typeface="Arial"/>
              </a:rPr>
              <a:t>Phân loại đồ chơi</a:t>
            </a:r>
            <a:r>
              <a:rPr b="0" i="0" lang="en-US" sz="2100" u="none">
                <a:solidFill>
                  <a:schemeClr val="lt1"/>
                </a:solidFill>
                <a:latin typeface="Arial"/>
                <a:ea typeface="Arial"/>
                <a:cs typeface="Arial"/>
                <a:sym typeface="Arial"/>
              </a:rPr>
              <a:t> </a:t>
            </a:r>
            <a:endParaRPr/>
          </a:p>
        </p:txBody>
      </p:sp>
      <p:pic>
        <p:nvPicPr>
          <p:cNvPr id="319" name="Google Shape;319;p17"/>
          <p:cNvPicPr preferRelativeResize="0"/>
          <p:nvPr/>
        </p:nvPicPr>
        <p:blipFill rotWithShape="1">
          <a:blip r:embed="rId3">
            <a:alphaModFix/>
          </a:blip>
          <a:srcRect b="0" l="0" r="0" t="0"/>
          <a:stretch/>
        </p:blipFill>
        <p:spPr>
          <a:xfrm>
            <a:off x="523875" y="1127125"/>
            <a:ext cx="7504112" cy="5286375"/>
          </a:xfrm>
          <a:prstGeom prst="rect">
            <a:avLst/>
          </a:prstGeom>
          <a:noFill/>
          <a:ln>
            <a:noFill/>
          </a:ln>
        </p:spPr>
      </p:pic>
      <p:sp>
        <p:nvSpPr>
          <p:cNvPr id="320" name="Google Shape;320;p17"/>
          <p:cNvSpPr txBox="1"/>
          <p:nvPr/>
        </p:nvSpPr>
        <p:spPr>
          <a:xfrm>
            <a:off x="971550" y="3213100"/>
            <a:ext cx="4968875" cy="3079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400"/>
              <a:buFont typeface="Arial"/>
              <a:buNone/>
            </a:pPr>
            <a:r>
              <a:rPr b="1" i="1" lang="en-US" sz="1400" u="none">
                <a:solidFill>
                  <a:schemeClr val="lt1"/>
                </a:solidFill>
                <a:latin typeface="Arial"/>
                <a:ea typeface="Arial"/>
                <a:cs typeface="Arial"/>
                <a:sym typeface="Arial"/>
              </a:rPr>
              <a:t>4. Đồ chơi vận động</a:t>
            </a:r>
            <a:r>
              <a:rPr b="0" i="0" lang="en-US" sz="1400" u="none">
                <a:solidFill>
                  <a:schemeClr val="lt1"/>
                </a:solidFill>
                <a:latin typeface="Arial"/>
                <a:ea typeface="Arial"/>
                <a:cs typeface="Arial"/>
                <a:sym typeface="Arial"/>
              </a:rPr>
              <a:t>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18"/>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26" name="Google Shape;326;p18"/>
          <p:cNvSpPr txBox="1"/>
          <p:nvPr/>
        </p:nvSpPr>
        <p:spPr>
          <a:xfrm>
            <a:off x="2843212" y="549275"/>
            <a:ext cx="2867025" cy="43973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startAt="3"/>
            </a:pPr>
            <a:r>
              <a:rPr b="1" i="0" lang="en-US" sz="2100" u="none">
                <a:solidFill>
                  <a:schemeClr val="lt1"/>
                </a:solidFill>
                <a:latin typeface="Arial"/>
                <a:ea typeface="Arial"/>
                <a:cs typeface="Arial"/>
                <a:sym typeface="Arial"/>
              </a:rPr>
              <a:t>Phân loại đồ chơi</a:t>
            </a:r>
            <a:r>
              <a:rPr b="0" i="0" lang="en-US" sz="2100" u="none">
                <a:solidFill>
                  <a:schemeClr val="lt1"/>
                </a:solidFill>
                <a:latin typeface="Arial"/>
                <a:ea typeface="Arial"/>
                <a:cs typeface="Arial"/>
                <a:sym typeface="Arial"/>
              </a:rPr>
              <a:t> </a:t>
            </a:r>
            <a:endParaRPr/>
          </a:p>
        </p:txBody>
      </p:sp>
      <p:sp>
        <p:nvSpPr>
          <p:cNvPr id="327" name="Google Shape;327;p18"/>
          <p:cNvSpPr txBox="1"/>
          <p:nvPr/>
        </p:nvSpPr>
        <p:spPr>
          <a:xfrm>
            <a:off x="323850" y="1196975"/>
            <a:ext cx="8640762" cy="2268537"/>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3.1. Loại đồ chơi mang tính hình tượng: </a:t>
            </a:r>
            <a:endParaRPr/>
          </a:p>
          <a:p>
            <a:pPr indent="0" lvl="0" marL="0" marR="0" rtl="0" algn="just">
              <a:lnSpc>
                <a:spcPct val="107000"/>
              </a:lnSpc>
              <a:spcBef>
                <a:spcPts val="8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Đây là loại đồ chơi mang tính mô phỏng con người và những gì trong cuộc sống thực, gồm những đồ chơi giống với con người, động vật, thực vật và đồ vật có trong cuộc sống hàng ngày như búp bê, đồ dùng trong gia đình, những vật dụng khác của người lớn trong xã hội, những công cụ lao động xản suất từ đơn giản như cuốc cày đến phức tạp như máy móc tối tân hiện đại. Loại đồ chơi này thường được dùng trong các trò chơi đóng vai theo chủ đề. </a:t>
            </a:r>
            <a:endParaRPr/>
          </a:p>
        </p:txBody>
      </p:sp>
      <p:pic>
        <p:nvPicPr>
          <p:cNvPr id="328" name="Google Shape;328;p18"/>
          <p:cNvPicPr preferRelativeResize="0"/>
          <p:nvPr/>
        </p:nvPicPr>
        <p:blipFill rotWithShape="1">
          <a:blip r:embed="rId3">
            <a:alphaModFix/>
          </a:blip>
          <a:srcRect b="0" l="0" r="0" t="0"/>
          <a:stretch/>
        </p:blipFill>
        <p:spPr>
          <a:xfrm>
            <a:off x="2303462" y="3397250"/>
            <a:ext cx="4064000" cy="2984500"/>
          </a:xfrm>
          <a:prstGeom prst="rect">
            <a:avLst/>
          </a:prstGeom>
          <a:noFill/>
          <a:ln>
            <a:noFill/>
          </a:ln>
        </p:spPr>
      </p:pic>
      <p:sp>
        <p:nvSpPr>
          <p:cNvPr id="329" name="Google Shape;329;p18"/>
          <p:cNvSpPr txBox="1"/>
          <p:nvPr/>
        </p:nvSpPr>
        <p:spPr>
          <a:xfrm>
            <a:off x="2700337" y="6381750"/>
            <a:ext cx="4572000"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https://nhacuatom.com/do-choi-cho-tre-trong-tr-ong-mam-non-bv-90.html</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19"/>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35" name="Google Shape;335;p19"/>
          <p:cNvSpPr txBox="1"/>
          <p:nvPr/>
        </p:nvSpPr>
        <p:spPr>
          <a:xfrm>
            <a:off x="2843212" y="549275"/>
            <a:ext cx="2867025" cy="43973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startAt="3"/>
            </a:pPr>
            <a:r>
              <a:rPr b="1" i="0" lang="en-US" sz="2100" u="none">
                <a:solidFill>
                  <a:schemeClr val="lt1"/>
                </a:solidFill>
                <a:latin typeface="Arial"/>
                <a:ea typeface="Arial"/>
                <a:cs typeface="Arial"/>
                <a:sym typeface="Arial"/>
              </a:rPr>
              <a:t>Phân loại đồ chơi</a:t>
            </a:r>
            <a:r>
              <a:rPr b="0" i="0" lang="en-US" sz="2100" u="none">
                <a:solidFill>
                  <a:schemeClr val="lt1"/>
                </a:solidFill>
                <a:latin typeface="Arial"/>
                <a:ea typeface="Arial"/>
                <a:cs typeface="Arial"/>
                <a:sym typeface="Arial"/>
              </a:rPr>
              <a:t> </a:t>
            </a:r>
            <a:endParaRPr/>
          </a:p>
        </p:txBody>
      </p:sp>
      <p:sp>
        <p:nvSpPr>
          <p:cNvPr id="336" name="Google Shape;336;p19"/>
          <p:cNvSpPr txBox="1"/>
          <p:nvPr/>
        </p:nvSpPr>
        <p:spPr>
          <a:xfrm>
            <a:off x="250825" y="1268412"/>
            <a:ext cx="3673475" cy="5529262"/>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3.2. Loại đồ chơi kĩ thuật:</a:t>
            </a:r>
            <a:r>
              <a:rPr b="0" i="0" lang="en-US" sz="1800" u="none">
                <a:solidFill>
                  <a:schemeClr val="dk1"/>
                </a:solidFill>
                <a:latin typeface="Arial"/>
                <a:ea typeface="Arial"/>
                <a:cs typeface="Arial"/>
                <a:sym typeface="Arial"/>
              </a:rPr>
              <a:t> </a:t>
            </a:r>
            <a:endParaRPr/>
          </a:p>
          <a:p>
            <a:pPr indent="0" lvl="0" marL="0" marR="0" rtl="0" algn="just">
              <a:lnSpc>
                <a:spcPct val="107000"/>
              </a:lnSpc>
              <a:spcBef>
                <a:spcPts val="8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Đây là loại đồ chơi giúp trẻ làm quen với những đồ vật mang tính kĩ thuật máy móc, các phương tiện sinh hoạt. Cũng như các đồ chơi khác, đồ chơi kĩ thuật mang tính ước lệ, nó chỉ mô phỏng lại chức năng chung của máy móc kĩ thuật một cách đơn giản mà thôi. Đồ chơi kĩ thuật bao gồm những đồ chơi mô phỏng các loại phương tiện giao thông vận tải có gắn động cơ hoặc không gắn động cơ nhưng đều thể hiện tính chất và công dụng của chúng; những phương tiện bưu chính viễn thông như máy điện thoại, radio, tivi…</a:t>
            </a:r>
            <a:endParaRPr/>
          </a:p>
        </p:txBody>
      </p:sp>
      <p:pic>
        <p:nvPicPr>
          <p:cNvPr id="337" name="Google Shape;337;p19"/>
          <p:cNvPicPr preferRelativeResize="0"/>
          <p:nvPr/>
        </p:nvPicPr>
        <p:blipFill rotWithShape="1">
          <a:blip r:embed="rId3">
            <a:alphaModFix/>
          </a:blip>
          <a:srcRect b="0" l="0" r="0" t="0"/>
          <a:stretch/>
        </p:blipFill>
        <p:spPr>
          <a:xfrm>
            <a:off x="4140200" y="1773237"/>
            <a:ext cx="4762500" cy="3495675"/>
          </a:xfrm>
          <a:prstGeom prst="rect">
            <a:avLst/>
          </a:prstGeom>
          <a:noFill/>
          <a:ln>
            <a:noFill/>
          </a:ln>
        </p:spPr>
      </p:pic>
      <p:sp>
        <p:nvSpPr>
          <p:cNvPr id="338" name="Google Shape;338;p19"/>
          <p:cNvSpPr txBox="1"/>
          <p:nvPr/>
        </p:nvSpPr>
        <p:spPr>
          <a:xfrm>
            <a:off x="4859337" y="5233987"/>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https://nhacuatom.com/do-choi-cho-tre-trong-tr-ong-mam-non-bv-90.html</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20"/>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44" name="Google Shape;344;p20"/>
          <p:cNvSpPr txBox="1"/>
          <p:nvPr/>
        </p:nvSpPr>
        <p:spPr>
          <a:xfrm>
            <a:off x="323850" y="1196975"/>
            <a:ext cx="7632700" cy="2382837"/>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3.3. Loại đồ chơi vật liệu lắp ghép xây dựng cơ bản:</a:t>
            </a:r>
            <a:r>
              <a:rPr b="0" i="0" lang="en-US" sz="1800" u="none">
                <a:solidFill>
                  <a:schemeClr val="dk1"/>
                </a:solidFill>
                <a:latin typeface="Arial"/>
                <a:ea typeface="Arial"/>
                <a:cs typeface="Arial"/>
                <a:sym typeface="Arial"/>
              </a:rPr>
              <a:t> </a:t>
            </a:r>
            <a:endParaRPr b="0" i="0" sz="1400" u="none">
              <a:solidFill>
                <a:schemeClr val="dk1"/>
              </a:solidFill>
              <a:latin typeface="Calibri"/>
              <a:ea typeface="Calibri"/>
              <a:cs typeface="Calibri"/>
              <a:sym typeface="Calibri"/>
            </a:endParaRPr>
          </a:p>
          <a:p>
            <a:pPr indent="0" lvl="0" marL="0" marR="0" rtl="0" algn="just">
              <a:lnSpc>
                <a:spcPct val="107000"/>
              </a:lnSpc>
              <a:spcBef>
                <a:spcPts val="8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Loại này gồm hai loại chính: </a:t>
            </a:r>
            <a:endParaRPr b="0" i="0" sz="1400" u="none">
              <a:solidFill>
                <a:schemeClr val="dk1"/>
              </a:solidFill>
              <a:latin typeface="Calibri"/>
              <a:ea typeface="Calibri"/>
              <a:cs typeface="Calibri"/>
              <a:sym typeface="Calibri"/>
            </a:endParaRPr>
          </a:p>
          <a:p>
            <a:pPr indent="0" lvl="0" marL="0" marR="0" rtl="0" algn="just">
              <a:lnSpc>
                <a:spcPct val="107000"/>
              </a:lnSpc>
              <a:spcBef>
                <a:spcPts val="8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Loại đồ chơi các hình học</a:t>
            </a:r>
            <a:endParaRPr/>
          </a:p>
          <a:p>
            <a:pPr indent="0" lvl="0" marL="0" marR="0" rtl="0" algn="just">
              <a:lnSpc>
                <a:spcPct val="107000"/>
              </a:lnSpc>
              <a:spcBef>
                <a:spcPts val="8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Loại đồ chơi dùng những vật liệu xây dựng </a:t>
            </a:r>
            <a:r>
              <a:rPr b="0" i="0" lang="en-US" sz="1400" u="none">
                <a:solidFill>
                  <a:schemeClr val="dk1"/>
                </a:solidFill>
                <a:latin typeface="Calibri"/>
                <a:ea typeface="Calibri"/>
                <a:cs typeface="Calibri"/>
                <a:sym typeface="Calibri"/>
              </a:rPr>
              <a:t>−</a:t>
            </a:r>
            <a:r>
              <a:rPr b="0" i="0" lang="en-US" sz="1800" u="none">
                <a:solidFill>
                  <a:schemeClr val="dk1"/>
                </a:solidFill>
                <a:latin typeface="Arial"/>
                <a:ea typeface="Arial"/>
                <a:cs typeface="Arial"/>
                <a:sym typeface="Arial"/>
              </a:rPr>
              <a:t> kiến trúc</a:t>
            </a:r>
            <a:endParaRPr/>
          </a:p>
          <a:p>
            <a:pPr indent="0" lvl="0" marL="0" marR="0" rtl="0" algn="just">
              <a:lnSpc>
                <a:spcPct val="107000"/>
              </a:lnSpc>
              <a:spcBef>
                <a:spcPts val="80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0" lvl="0" marL="0" marR="0" rtl="0" algn="l">
              <a:lnSpc>
                <a:spcPct val="100000"/>
              </a:lnSpc>
              <a:spcBef>
                <a:spcPts val="800"/>
              </a:spcBef>
              <a:spcAft>
                <a:spcPts val="0"/>
              </a:spcAft>
              <a:buNone/>
            </a:pPr>
            <a:r>
              <a:t/>
            </a:r>
            <a:endParaRPr b="0" i="0" sz="1800" u="none">
              <a:solidFill>
                <a:schemeClr val="dk1"/>
              </a:solidFill>
              <a:latin typeface="Arial"/>
              <a:ea typeface="Arial"/>
              <a:cs typeface="Arial"/>
              <a:sym typeface="Arial"/>
            </a:endParaRPr>
          </a:p>
        </p:txBody>
      </p:sp>
      <p:sp>
        <p:nvSpPr>
          <p:cNvPr id="345" name="Google Shape;345;p20"/>
          <p:cNvSpPr txBox="1"/>
          <p:nvPr/>
        </p:nvSpPr>
        <p:spPr>
          <a:xfrm>
            <a:off x="2843212" y="549275"/>
            <a:ext cx="2867025" cy="43973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startAt="3"/>
            </a:pPr>
            <a:r>
              <a:rPr b="1" i="0" lang="en-US" sz="2100" u="none">
                <a:solidFill>
                  <a:schemeClr val="lt1"/>
                </a:solidFill>
                <a:latin typeface="Arial"/>
                <a:ea typeface="Arial"/>
                <a:cs typeface="Arial"/>
                <a:sym typeface="Arial"/>
              </a:rPr>
              <a:t>Phân loại đồ chơi</a:t>
            </a:r>
            <a:r>
              <a:rPr b="0" i="0" lang="en-US" sz="2100" u="none">
                <a:solidFill>
                  <a:schemeClr val="lt1"/>
                </a:solidFill>
                <a:latin typeface="Arial"/>
                <a:ea typeface="Arial"/>
                <a:cs typeface="Arial"/>
                <a:sym typeface="Arial"/>
              </a:rPr>
              <a:t> </a:t>
            </a:r>
            <a:endParaRPr/>
          </a:p>
        </p:txBody>
      </p:sp>
      <p:sp>
        <p:nvSpPr>
          <p:cNvPr id="346" name="Google Shape;346;p20"/>
          <p:cNvSpPr txBox="1"/>
          <p:nvPr/>
        </p:nvSpPr>
        <p:spPr>
          <a:xfrm>
            <a:off x="4745037" y="3141662"/>
            <a:ext cx="3529012" cy="273685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7000"/>
              </a:lnSpc>
              <a:spcBef>
                <a:spcPts val="0"/>
              </a:spcBef>
              <a:spcAft>
                <a:spcPts val="0"/>
              </a:spcAft>
              <a:buClr>
                <a:schemeClr val="dk1"/>
              </a:buClr>
              <a:buSzPts val="1800"/>
              <a:buFont typeface="Noto Sans Symbols"/>
              <a:buChar char="❑"/>
            </a:pPr>
            <a:r>
              <a:rPr b="1" i="0" lang="en-US" sz="1800" u="none">
                <a:solidFill>
                  <a:schemeClr val="dk1"/>
                </a:solidFill>
                <a:latin typeface="Arial"/>
                <a:ea typeface="Arial"/>
                <a:cs typeface="Arial"/>
                <a:sym typeface="Arial"/>
              </a:rPr>
              <a:t>Loại đồ chơi các hình học</a:t>
            </a:r>
            <a:r>
              <a:rPr b="0" i="0" lang="en-US" sz="1800" u="none">
                <a:solidFill>
                  <a:schemeClr val="dk1"/>
                </a:solidFill>
                <a:latin typeface="Arial"/>
                <a:ea typeface="Arial"/>
                <a:cs typeface="Arial"/>
                <a:sym typeface="Arial"/>
              </a:rPr>
              <a:t>: gồm các miếng gỗ hay nhựa hình vuông, hình tròn, hình tam giác, hình chữ nhật… và các hình khối theo các hình hình học đó giúp trẻ có thể xếp được thành các hình khối khác nhau tùy theo yêu cầu của trò chơi.</a:t>
            </a:r>
            <a:endParaRPr/>
          </a:p>
        </p:txBody>
      </p:sp>
      <p:pic>
        <p:nvPicPr>
          <p:cNvPr id="347" name="Google Shape;347;p20"/>
          <p:cNvPicPr preferRelativeResize="0"/>
          <p:nvPr/>
        </p:nvPicPr>
        <p:blipFill rotWithShape="1">
          <a:blip r:embed="rId3">
            <a:alphaModFix/>
          </a:blip>
          <a:srcRect b="0" l="0" r="0" t="0"/>
          <a:stretch/>
        </p:blipFill>
        <p:spPr>
          <a:xfrm>
            <a:off x="323850" y="2852737"/>
            <a:ext cx="3927475" cy="348932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21"/>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53" name="Google Shape;353;p21"/>
          <p:cNvSpPr txBox="1"/>
          <p:nvPr/>
        </p:nvSpPr>
        <p:spPr>
          <a:xfrm>
            <a:off x="2843212" y="549275"/>
            <a:ext cx="2867025" cy="43973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startAt="3"/>
            </a:pPr>
            <a:r>
              <a:rPr b="1" i="0" lang="en-US" sz="2100" u="none">
                <a:solidFill>
                  <a:schemeClr val="lt1"/>
                </a:solidFill>
                <a:latin typeface="Arial"/>
                <a:ea typeface="Arial"/>
                <a:cs typeface="Arial"/>
                <a:sym typeface="Arial"/>
              </a:rPr>
              <a:t>Phân loại đồ chơi</a:t>
            </a:r>
            <a:r>
              <a:rPr b="0" i="0" lang="en-US" sz="2100" u="none">
                <a:solidFill>
                  <a:schemeClr val="lt1"/>
                </a:solidFill>
                <a:latin typeface="Arial"/>
                <a:ea typeface="Arial"/>
                <a:cs typeface="Arial"/>
                <a:sym typeface="Arial"/>
              </a:rPr>
              <a:t> </a:t>
            </a:r>
            <a:endParaRPr/>
          </a:p>
        </p:txBody>
      </p:sp>
      <p:sp>
        <p:nvSpPr>
          <p:cNvPr id="354" name="Google Shape;354;p21"/>
          <p:cNvSpPr txBox="1"/>
          <p:nvPr/>
        </p:nvSpPr>
        <p:spPr>
          <a:xfrm>
            <a:off x="250825" y="1338262"/>
            <a:ext cx="4572000" cy="5405437"/>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7000"/>
              </a:lnSpc>
              <a:spcBef>
                <a:spcPts val="0"/>
              </a:spcBef>
              <a:spcAft>
                <a:spcPts val="0"/>
              </a:spcAft>
              <a:buClr>
                <a:schemeClr val="dk1"/>
              </a:buClr>
              <a:buSzPts val="1800"/>
              <a:buFont typeface="Noto Sans Symbols"/>
              <a:buChar char="❑"/>
            </a:pPr>
            <a:r>
              <a:rPr b="1" i="0" lang="en-US" sz="1800" u="none">
                <a:solidFill>
                  <a:schemeClr val="dk1"/>
                </a:solidFill>
                <a:latin typeface="Arial"/>
                <a:ea typeface="Arial"/>
                <a:cs typeface="Arial"/>
                <a:sym typeface="Arial"/>
              </a:rPr>
              <a:t>Loại đồ chơi dùng những vật liệu xây dựng </a:t>
            </a:r>
            <a:r>
              <a:rPr b="1" i="0" lang="en-US" sz="1400" u="none">
                <a:solidFill>
                  <a:schemeClr val="dk1"/>
                </a:solidFill>
                <a:latin typeface="Calibri"/>
                <a:ea typeface="Calibri"/>
                <a:cs typeface="Calibri"/>
                <a:sym typeface="Calibri"/>
              </a:rPr>
              <a:t>−</a:t>
            </a:r>
            <a:r>
              <a:rPr b="1" i="0" lang="en-US" sz="1800" u="none">
                <a:solidFill>
                  <a:schemeClr val="dk1"/>
                </a:solidFill>
                <a:latin typeface="Arial"/>
                <a:ea typeface="Arial"/>
                <a:cs typeface="Arial"/>
                <a:sym typeface="Arial"/>
              </a:rPr>
              <a:t> kiến trúc</a:t>
            </a:r>
            <a:r>
              <a:rPr b="0" i="0" lang="en-US" sz="1800" u="none">
                <a:solidFill>
                  <a:schemeClr val="dk1"/>
                </a:solidFill>
                <a:latin typeface="Arial"/>
                <a:ea typeface="Arial"/>
                <a:cs typeface="Arial"/>
                <a:sym typeface="Arial"/>
              </a:rPr>
              <a:t>, như mái nhà, vòm nhà, cánh cửa, hàng rào… ngoài ra còn có thêm những vật liệu mang tính hình hình học cơ bản, đôi khi còn thêm một số chi tiết hoa văn hay chi tiết uốn lượn mang tính dân tộc. Những vật liệu xây dựng được chế tạo theo những hình dáng khác nhau, kích thước khác nhau, màu sắc khác nhau để trẻ dùng vào trò chơi xây dựng một cách thuận tiện tùy theo chỗ chơi (trên bàn hay dưới sàn nhà), tùy theo ý đồ chơi của trẻ. Đồ chơi vật liệu xây dựng được chế tạo theo nhiều mức độ khác nhau, tùy theo trình độ hiểu biết, kĩ năng của trẻ mà lựa chọn những vật liệu xây dựng nào cho thích hợp. </a:t>
            </a:r>
            <a:endParaRPr/>
          </a:p>
        </p:txBody>
      </p:sp>
      <p:pic>
        <p:nvPicPr>
          <p:cNvPr id="355" name="Google Shape;355;p21"/>
          <p:cNvPicPr preferRelativeResize="0"/>
          <p:nvPr/>
        </p:nvPicPr>
        <p:blipFill rotWithShape="1">
          <a:blip r:embed="rId3">
            <a:alphaModFix/>
          </a:blip>
          <a:srcRect b="0" l="0" r="0" t="0"/>
          <a:stretch/>
        </p:blipFill>
        <p:spPr>
          <a:xfrm>
            <a:off x="5102225" y="1844675"/>
            <a:ext cx="4010025" cy="401002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22"/>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61" name="Google Shape;361;p22"/>
          <p:cNvSpPr txBox="1"/>
          <p:nvPr/>
        </p:nvSpPr>
        <p:spPr>
          <a:xfrm>
            <a:off x="2843212" y="549275"/>
            <a:ext cx="2867025" cy="43973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startAt="3"/>
            </a:pPr>
            <a:r>
              <a:rPr b="1" i="0" lang="en-US" sz="2100" u="none">
                <a:solidFill>
                  <a:schemeClr val="lt1"/>
                </a:solidFill>
                <a:latin typeface="Arial"/>
                <a:ea typeface="Arial"/>
                <a:cs typeface="Arial"/>
                <a:sym typeface="Arial"/>
              </a:rPr>
              <a:t>Phân loại đồ chơi</a:t>
            </a:r>
            <a:r>
              <a:rPr b="0" i="0" lang="en-US" sz="2100" u="none">
                <a:solidFill>
                  <a:schemeClr val="lt1"/>
                </a:solidFill>
                <a:latin typeface="Arial"/>
                <a:ea typeface="Arial"/>
                <a:cs typeface="Arial"/>
                <a:sym typeface="Arial"/>
              </a:rPr>
              <a:t> </a:t>
            </a:r>
            <a:endParaRPr/>
          </a:p>
        </p:txBody>
      </p:sp>
      <p:sp>
        <p:nvSpPr>
          <p:cNvPr id="362" name="Google Shape;362;p22"/>
          <p:cNvSpPr txBox="1"/>
          <p:nvPr/>
        </p:nvSpPr>
        <p:spPr>
          <a:xfrm>
            <a:off x="287337" y="4279900"/>
            <a:ext cx="8640762" cy="2463800"/>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3.4. Đồ chơi vận động</a:t>
            </a:r>
            <a:r>
              <a:rPr b="0" i="0" lang="en-US" sz="1800" u="none">
                <a:solidFill>
                  <a:schemeClr val="dk1"/>
                </a:solidFill>
                <a:latin typeface="Arial"/>
                <a:ea typeface="Arial"/>
                <a:cs typeface="Arial"/>
                <a:sym typeface="Arial"/>
              </a:rPr>
              <a:t> Là những dụng cụ thể dục thể thao có màu sắc tươi tắn, hình thù ngộ nghĩnh, kích thước nhỏ giúp trẻ sử dụng vào những trò chơi vận động (như những quả bóng, chiếc vòng, sợi dây…). Đồ chơi vận động bao gồm cả đồ chơi ngoài trời như cầu trượt, cầu bập bênh, đu quay, đống cát, bể nước… giúp trẻ tập vận động và chơi những trò chơi ngoài trời. Đó là những đồ chơi được trẻ ham thích, đồng thời là phương tiện để trẻ tập luyện ngoài trời có đầy đủ không khí, ánh nắng, cát, nước… nhằm tăng cường sức khỏe một cách hiệu quả và tạo cho trẻ sự phấn chấn trong tâm hồn. </a:t>
            </a:r>
            <a:endParaRPr/>
          </a:p>
        </p:txBody>
      </p:sp>
      <p:pic>
        <p:nvPicPr>
          <p:cNvPr id="363" name="Google Shape;363;p22"/>
          <p:cNvPicPr preferRelativeResize="0"/>
          <p:nvPr/>
        </p:nvPicPr>
        <p:blipFill rotWithShape="1">
          <a:blip r:embed="rId3">
            <a:alphaModFix/>
          </a:blip>
          <a:srcRect b="0" l="0" r="0" t="0"/>
          <a:stretch/>
        </p:blipFill>
        <p:spPr>
          <a:xfrm>
            <a:off x="2411412" y="1198562"/>
            <a:ext cx="4392612" cy="2911475"/>
          </a:xfrm>
          <a:prstGeom prst="rect">
            <a:avLst/>
          </a:prstGeom>
          <a:noFill/>
          <a:ln>
            <a:noFill/>
          </a:ln>
        </p:spPr>
      </p:pic>
      <p:sp>
        <p:nvSpPr>
          <p:cNvPr id="364" name="Google Shape;364;p22"/>
          <p:cNvSpPr txBox="1"/>
          <p:nvPr/>
        </p:nvSpPr>
        <p:spPr>
          <a:xfrm>
            <a:off x="2771775" y="4103687"/>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https://idj.com.vn/su-can-thiet-cua-do-dung-do-choi-doi-voi-tre-mam-non/</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23"/>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70" name="Google Shape;370;p23"/>
          <p:cNvSpPr txBox="1"/>
          <p:nvPr/>
        </p:nvSpPr>
        <p:spPr>
          <a:xfrm>
            <a:off x="2843212" y="549275"/>
            <a:ext cx="2867025" cy="43973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startAt="3"/>
            </a:pPr>
            <a:r>
              <a:rPr b="1" i="0" lang="en-US" sz="2100" u="none">
                <a:solidFill>
                  <a:schemeClr val="lt1"/>
                </a:solidFill>
                <a:latin typeface="Arial"/>
                <a:ea typeface="Arial"/>
                <a:cs typeface="Arial"/>
                <a:sym typeface="Arial"/>
              </a:rPr>
              <a:t>Phân loại đồ chơi</a:t>
            </a:r>
            <a:r>
              <a:rPr b="0" i="0" lang="en-US" sz="2100" u="none">
                <a:solidFill>
                  <a:schemeClr val="lt1"/>
                </a:solidFill>
                <a:latin typeface="Arial"/>
                <a:ea typeface="Arial"/>
                <a:cs typeface="Arial"/>
                <a:sym typeface="Arial"/>
              </a:rPr>
              <a:t> </a:t>
            </a:r>
            <a:endParaRPr/>
          </a:p>
        </p:txBody>
      </p:sp>
      <p:sp>
        <p:nvSpPr>
          <p:cNvPr id="371" name="Google Shape;371;p23"/>
          <p:cNvSpPr txBox="1"/>
          <p:nvPr/>
        </p:nvSpPr>
        <p:spPr>
          <a:xfrm>
            <a:off x="468312" y="1525587"/>
            <a:ext cx="3455987" cy="4538662"/>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3.5. Loại đồ chơi mang tính hài hước vui nhộn</a:t>
            </a:r>
            <a:r>
              <a:rPr b="0" i="0" lang="en-US" sz="1800" u="none">
                <a:solidFill>
                  <a:schemeClr val="dk1"/>
                </a:solidFill>
                <a:latin typeface="Arial"/>
                <a:ea typeface="Arial"/>
                <a:cs typeface="Arial"/>
                <a:sym typeface="Arial"/>
              </a:rPr>
              <a:t>, như mặt nạ, những ông hề nhào lộn, thỏ đánh trống, khỉ leo cây, con cóc nhảy… Những đồ chơi hài hước vui nhộn tạo cho trẻ những giây phút giải trí đầy bổ ích và lí thú bởi những dáng vẻ ngộ nghĩnh và hành động bất ngờ khác thường, bởi sự vui nhộn chứa trong chính bản thân đồ chơi. Đồ chơi hài hước vui nhộn cũng thường được dùng trong trò chơi đóng kịch hay múa rối. </a:t>
            </a:r>
            <a:endParaRPr/>
          </a:p>
        </p:txBody>
      </p:sp>
      <p:pic>
        <p:nvPicPr>
          <p:cNvPr id="372" name="Google Shape;372;p23"/>
          <p:cNvPicPr preferRelativeResize="0"/>
          <p:nvPr/>
        </p:nvPicPr>
        <p:blipFill rotWithShape="1">
          <a:blip r:embed="rId3">
            <a:alphaModFix/>
          </a:blip>
          <a:srcRect b="0" l="0" r="0" t="0"/>
          <a:stretch/>
        </p:blipFill>
        <p:spPr>
          <a:xfrm>
            <a:off x="4276725" y="1628775"/>
            <a:ext cx="4797425" cy="433228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p24"/>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78" name="Google Shape;378;p24"/>
          <p:cNvSpPr txBox="1"/>
          <p:nvPr/>
        </p:nvSpPr>
        <p:spPr>
          <a:xfrm>
            <a:off x="2843212" y="549275"/>
            <a:ext cx="2867025" cy="43973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startAt="3"/>
            </a:pPr>
            <a:r>
              <a:rPr b="1" i="0" lang="en-US" sz="2100" u="none">
                <a:solidFill>
                  <a:schemeClr val="lt1"/>
                </a:solidFill>
                <a:latin typeface="Arial"/>
                <a:ea typeface="Arial"/>
                <a:cs typeface="Arial"/>
                <a:sym typeface="Arial"/>
              </a:rPr>
              <a:t>Phân loại đồ chơi</a:t>
            </a:r>
            <a:r>
              <a:rPr b="0" i="0" lang="en-US" sz="2100" u="none">
                <a:solidFill>
                  <a:schemeClr val="lt1"/>
                </a:solidFill>
                <a:latin typeface="Arial"/>
                <a:ea typeface="Arial"/>
                <a:cs typeface="Arial"/>
                <a:sym typeface="Arial"/>
              </a:rPr>
              <a:t> </a:t>
            </a:r>
            <a:endParaRPr/>
          </a:p>
        </p:txBody>
      </p:sp>
      <p:sp>
        <p:nvSpPr>
          <p:cNvPr id="379" name="Google Shape;379;p24"/>
          <p:cNvSpPr txBox="1"/>
          <p:nvPr/>
        </p:nvSpPr>
        <p:spPr>
          <a:xfrm>
            <a:off x="5003800" y="1443037"/>
            <a:ext cx="3889375" cy="4935537"/>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3.6. Loại đồ chơi âm nhạc</a:t>
            </a:r>
            <a:r>
              <a:rPr b="0" i="0" lang="en-US" sz="1800" u="none">
                <a:solidFill>
                  <a:schemeClr val="dk1"/>
                </a:solidFill>
                <a:latin typeface="Arial"/>
                <a:ea typeface="Arial"/>
                <a:cs typeface="Arial"/>
                <a:sym typeface="Arial"/>
              </a:rPr>
              <a:t> </a:t>
            </a:r>
            <a:endParaRPr b="0" i="0" sz="1400" u="none">
              <a:solidFill>
                <a:schemeClr val="dk1"/>
              </a:solidFill>
              <a:latin typeface="Calibri"/>
              <a:ea typeface="Calibri"/>
              <a:cs typeface="Calibri"/>
              <a:sym typeface="Calibri"/>
            </a:endParaRPr>
          </a:p>
          <a:p>
            <a:pPr indent="0" lvl="0" marL="0" marR="0" rtl="0" algn="just">
              <a:lnSpc>
                <a:spcPct val="107000"/>
              </a:lnSpc>
              <a:spcBef>
                <a:spcPts val="8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Đây là loại đồ chơi phát âm ra âm thành như lục lạc, kèn, mõ, trống, sáo… Trẻ cần phải học để biết cách sử dụng chúng mới tạo ra được những âm thanh vui, những giai điệu đẹp. Những đồ chơi này cũng có thể là những nhạc cụ đơn giản giúp trẻ làm quen với âm nhạc. Ngoài ra còn có đồ chơi phát ra tiếng kêu của những con vật như chim hót, gà gáy, chó sủa, vịt kêu… Những đồ chơi này thường hấp dẫn trẻ bởi những âm thanh lạ lùng, kì diệu của thiên nhiên và cuộc sống xung quanh. </a:t>
            </a:r>
            <a:endParaRPr/>
          </a:p>
        </p:txBody>
      </p:sp>
      <p:pic>
        <p:nvPicPr>
          <p:cNvPr id="380" name="Google Shape;380;p24"/>
          <p:cNvPicPr preferRelativeResize="0"/>
          <p:nvPr/>
        </p:nvPicPr>
        <p:blipFill rotWithShape="1">
          <a:blip r:embed="rId3">
            <a:alphaModFix/>
          </a:blip>
          <a:srcRect b="0" l="0" r="0" t="0"/>
          <a:stretch/>
        </p:blipFill>
        <p:spPr>
          <a:xfrm>
            <a:off x="250825" y="1817687"/>
            <a:ext cx="4559300" cy="4557712"/>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4" name="Shape 384"/>
        <p:cNvGrpSpPr/>
        <p:nvPr/>
      </p:nvGrpSpPr>
      <p:grpSpPr>
        <a:xfrm>
          <a:off x="0" y="0"/>
          <a:ext cx="0" cy="0"/>
          <a:chOff x="0" y="0"/>
          <a:chExt cx="0" cy="0"/>
        </a:xfrm>
      </p:grpSpPr>
      <p:sp>
        <p:nvSpPr>
          <p:cNvPr id="385" name="Google Shape;385;p25"/>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86" name="Google Shape;386;p25"/>
          <p:cNvSpPr txBox="1"/>
          <p:nvPr/>
        </p:nvSpPr>
        <p:spPr>
          <a:xfrm>
            <a:off x="179387" y="4770437"/>
            <a:ext cx="8677275" cy="1973262"/>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3.7. Đồ chơi dân gian</a:t>
            </a:r>
            <a:endParaRPr b="0" i="0" sz="1400" u="none">
              <a:solidFill>
                <a:schemeClr val="dk1"/>
              </a:solidFill>
              <a:latin typeface="Calibri"/>
              <a:ea typeface="Calibri"/>
              <a:cs typeface="Calibri"/>
              <a:sym typeface="Calibri"/>
            </a:endParaRPr>
          </a:p>
          <a:p>
            <a:pPr indent="0" lvl="0" marL="0" marR="0" rtl="0" algn="just">
              <a:lnSpc>
                <a:spcPct val="107000"/>
              </a:lnSpc>
              <a:spcBef>
                <a:spcPts val="8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Những đồ chơi này thường do các nghệ nhân làm ra theo phong cách dân gian bằng các chất liệu dễ tìm trong các làng quê như gỗ, đất nặn, giấy bồi, có khi còn là những đốt tre, cọng rơm, cuống rạ, lá cây, rễ cây, hột, hạt, vỏ sò, vỏ hến… những đồ chơi này có liên quan chặt chẽ với nghệ thuật dân gian, chúng thường có màu sắc sặc sỡ, sinh động ngộ nghĩnh, vui nhộn. </a:t>
            </a:r>
            <a:endParaRPr/>
          </a:p>
        </p:txBody>
      </p:sp>
      <p:sp>
        <p:nvSpPr>
          <p:cNvPr id="387" name="Google Shape;387;p25"/>
          <p:cNvSpPr txBox="1"/>
          <p:nvPr/>
        </p:nvSpPr>
        <p:spPr>
          <a:xfrm>
            <a:off x="2843212" y="549275"/>
            <a:ext cx="2867025" cy="43973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startAt="3"/>
            </a:pPr>
            <a:r>
              <a:rPr b="1" i="0" lang="en-US" sz="2100" u="none">
                <a:solidFill>
                  <a:schemeClr val="lt1"/>
                </a:solidFill>
                <a:latin typeface="Arial"/>
                <a:ea typeface="Arial"/>
                <a:cs typeface="Arial"/>
                <a:sym typeface="Arial"/>
              </a:rPr>
              <a:t>Phân loại đồ chơi</a:t>
            </a:r>
            <a:r>
              <a:rPr b="0" i="0" lang="en-US" sz="2100" u="none">
                <a:solidFill>
                  <a:schemeClr val="lt1"/>
                </a:solidFill>
                <a:latin typeface="Arial"/>
                <a:ea typeface="Arial"/>
                <a:cs typeface="Arial"/>
                <a:sym typeface="Arial"/>
              </a:rPr>
              <a:t> </a:t>
            </a:r>
            <a:endParaRPr/>
          </a:p>
        </p:txBody>
      </p:sp>
      <p:pic>
        <p:nvPicPr>
          <p:cNvPr id="388" name="Google Shape;388;p25"/>
          <p:cNvPicPr preferRelativeResize="0"/>
          <p:nvPr/>
        </p:nvPicPr>
        <p:blipFill rotWithShape="1">
          <a:blip r:embed="rId3">
            <a:alphaModFix/>
          </a:blip>
          <a:srcRect b="0" l="0" r="0" t="0"/>
          <a:stretch/>
        </p:blipFill>
        <p:spPr>
          <a:xfrm>
            <a:off x="1403350" y="1125537"/>
            <a:ext cx="5981700" cy="358775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sp>
        <p:nvSpPr>
          <p:cNvPr id="393" name="Google Shape;393;p26"/>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94" name="Google Shape;394;p26"/>
          <p:cNvSpPr txBox="1"/>
          <p:nvPr/>
        </p:nvSpPr>
        <p:spPr>
          <a:xfrm>
            <a:off x="2843212" y="549275"/>
            <a:ext cx="2867025" cy="43973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startAt="3"/>
            </a:pPr>
            <a:r>
              <a:rPr b="1" i="0" lang="en-US" sz="2100" u="none">
                <a:solidFill>
                  <a:schemeClr val="lt1"/>
                </a:solidFill>
                <a:latin typeface="Arial"/>
                <a:ea typeface="Arial"/>
                <a:cs typeface="Arial"/>
                <a:sym typeface="Arial"/>
              </a:rPr>
              <a:t>Phân loại đồ chơi</a:t>
            </a:r>
            <a:r>
              <a:rPr b="0" i="0" lang="en-US" sz="2100" u="none">
                <a:solidFill>
                  <a:schemeClr val="lt1"/>
                </a:solidFill>
                <a:latin typeface="Arial"/>
                <a:ea typeface="Arial"/>
                <a:cs typeface="Arial"/>
                <a:sym typeface="Arial"/>
              </a:rPr>
              <a:t> </a:t>
            </a:r>
            <a:endParaRPr/>
          </a:p>
        </p:txBody>
      </p:sp>
      <p:sp>
        <p:nvSpPr>
          <p:cNvPr id="395" name="Google Shape;395;p26"/>
          <p:cNvSpPr txBox="1"/>
          <p:nvPr/>
        </p:nvSpPr>
        <p:spPr>
          <a:xfrm>
            <a:off x="350837" y="1196975"/>
            <a:ext cx="8613775" cy="2430462"/>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3.8. Vật liệu chơi</a:t>
            </a:r>
            <a:r>
              <a:rPr b="0" i="0" lang="en-US" sz="1800" u="none">
                <a:solidFill>
                  <a:schemeClr val="dk1"/>
                </a:solidFill>
                <a:latin typeface="Arial"/>
                <a:ea typeface="Arial"/>
                <a:cs typeface="Arial"/>
                <a:sym typeface="Arial"/>
              </a:rPr>
              <a:t> </a:t>
            </a:r>
            <a:endParaRPr b="0" i="0" sz="1400" u="none">
              <a:solidFill>
                <a:schemeClr val="dk1"/>
              </a:solidFill>
              <a:latin typeface="Calibri"/>
              <a:ea typeface="Calibri"/>
              <a:cs typeface="Calibri"/>
              <a:sym typeface="Calibri"/>
            </a:endParaRPr>
          </a:p>
          <a:p>
            <a:pPr indent="0" lvl="0" marL="0" marR="0" rtl="0" algn="just">
              <a:lnSpc>
                <a:spcPct val="100000"/>
              </a:lnSpc>
              <a:spcBef>
                <a:spcPts val="8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Ngoài những loại đồ chơi trên đây, để trẻ thực hiện được những dự định chơi của mình, cần phải có những vật liệu chơi phù hợp với từng loại trò chơi. Chẳng hạn như đất nặn để trẻ tạo các con giống, làm bánh kẹo, các vật dụng; hột hạt, vỏ sò, vỏ ốc, vỏ hến, những viên sỏi, viên đá, những hộp giấy, giấy báo cũ, vỏ lon bia, … để trẻ “xây” hàng rào, ao cá, trang trí cho “công trình” xây dựng của mình, để gói, bọc… Ngày nay, cùng với sự phát triển của khoa học kĩ thuật, ở hầu hết các nước trên thế giới đều có ngành công nghệ sản xuất đồ chơi trẻ em. </a:t>
            </a:r>
            <a:endParaRPr/>
          </a:p>
        </p:txBody>
      </p:sp>
      <p:pic>
        <p:nvPicPr>
          <p:cNvPr id="396" name="Google Shape;396;p26"/>
          <p:cNvPicPr preferRelativeResize="0"/>
          <p:nvPr/>
        </p:nvPicPr>
        <p:blipFill rotWithShape="1">
          <a:blip r:embed="rId3">
            <a:alphaModFix/>
          </a:blip>
          <a:srcRect b="0" l="0" r="0" t="0"/>
          <a:stretch/>
        </p:blipFill>
        <p:spPr>
          <a:xfrm>
            <a:off x="2484437" y="3646487"/>
            <a:ext cx="4535487" cy="2747962"/>
          </a:xfrm>
          <a:prstGeom prst="rect">
            <a:avLst/>
          </a:prstGeom>
          <a:noFill/>
          <a:ln>
            <a:noFill/>
          </a:ln>
        </p:spPr>
      </p:pic>
      <p:sp>
        <p:nvSpPr>
          <p:cNvPr id="397" name="Google Shape;397;p26"/>
          <p:cNvSpPr txBox="1"/>
          <p:nvPr/>
        </p:nvSpPr>
        <p:spPr>
          <a:xfrm>
            <a:off x="2700337" y="6394450"/>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https://baobinhphuoc.com.vn/news/72/121996/nhieu-sang-tao-tu-hoi-thi-lam-do-choi-cho-tre</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sp>
        <p:nvSpPr>
          <p:cNvPr id="402" name="Google Shape;402;p27"/>
          <p:cNvSpPr/>
          <p:nvPr/>
        </p:nvSpPr>
        <p:spPr>
          <a:xfrm>
            <a:off x="3722687" y="3657600"/>
            <a:ext cx="1890712" cy="3155950"/>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Đồ chơi phải phản ánh được những thuộc tính đặc trưng của đồ vật thật. Tuỳ thuộc vào trò chơi, chủ đề chơi để lựa chọn</a:t>
            </a:r>
            <a:endParaRPr/>
          </a:p>
        </p:txBody>
      </p:sp>
      <p:sp>
        <p:nvSpPr>
          <p:cNvPr id="403" name="Google Shape;403;p27"/>
          <p:cNvSpPr/>
          <p:nvPr/>
        </p:nvSpPr>
        <p:spPr>
          <a:xfrm>
            <a:off x="1219200" y="3657600"/>
            <a:ext cx="1779587" cy="3155950"/>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Đồ chơi phải mang ý nghĩa giáo dục. Kích cỡ của đồ chơi phải hợp lí để trẻ mô phỏng thành công hành động, việc làm của người lớn. </a:t>
            </a:r>
            <a:endParaRPr/>
          </a:p>
        </p:txBody>
      </p:sp>
      <p:sp>
        <p:nvSpPr>
          <p:cNvPr id="404" name="Google Shape;404;p27"/>
          <p:cNvSpPr/>
          <p:nvPr/>
        </p:nvSpPr>
        <p:spPr>
          <a:xfrm>
            <a:off x="6248400" y="3657600"/>
            <a:ext cx="1852612" cy="3155950"/>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Đồ chơi phải hấp dẫn trẻ, phải đảm bảo vệ sinh và an toàn cho trẻ, phải sạch, không gây độc hại, không sắc nhọn dễ gây thương tích cho trẻ em</a:t>
            </a:r>
            <a:endParaRPr/>
          </a:p>
        </p:txBody>
      </p:sp>
      <p:sp>
        <p:nvSpPr>
          <p:cNvPr id="405" name="Google Shape;405;p27"/>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4. Một số yêu cầu đối với đồ chơi của trẻ em</a:t>
            </a:r>
            <a:r>
              <a:rPr b="0" i="0" lang="en-US" sz="2100" u="none">
                <a:solidFill>
                  <a:schemeClr val="lt1"/>
                </a:solidFill>
                <a:latin typeface="Arial"/>
                <a:ea typeface="Arial"/>
                <a:cs typeface="Arial"/>
                <a:sym typeface="Arial"/>
              </a:rPr>
              <a:t> </a:t>
            </a:r>
            <a:endParaRPr/>
          </a:p>
        </p:txBody>
      </p:sp>
      <p:sp>
        <p:nvSpPr>
          <p:cNvPr id="406" name="Google Shape;406;p27"/>
          <p:cNvSpPr/>
          <p:nvPr/>
        </p:nvSpPr>
        <p:spPr>
          <a:xfrm>
            <a:off x="3151187" y="2452687"/>
            <a:ext cx="400050" cy="449262"/>
          </a:xfrm>
          <a:prstGeom prst="chevron">
            <a:avLst>
              <a:gd fmla="val 10257" name="adj"/>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07" name="Google Shape;407;p27"/>
          <p:cNvSpPr/>
          <p:nvPr/>
        </p:nvSpPr>
        <p:spPr>
          <a:xfrm>
            <a:off x="5613400" y="2452687"/>
            <a:ext cx="398462" cy="449262"/>
          </a:xfrm>
          <a:prstGeom prst="chevron">
            <a:avLst>
              <a:gd fmla="val 10257" name="adj"/>
            </a:avLst>
          </a:prstGeom>
          <a:solidFill>
            <a:schemeClr val="hlink"/>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08" name="Google Shape;408;p27"/>
          <p:cNvSpPr/>
          <p:nvPr/>
        </p:nvSpPr>
        <p:spPr>
          <a:xfrm>
            <a:off x="6221412" y="1833562"/>
            <a:ext cx="1703387" cy="1687512"/>
          </a:xfrm>
          <a:prstGeom prst="ellipse">
            <a:avLst/>
          </a:prstGeom>
          <a:gradFill>
            <a:gsLst>
              <a:gs pos="0">
                <a:srgbClr val="FFFFFF"/>
              </a:gs>
              <a:gs pos="50000">
                <a:schemeClr val="hlink"/>
              </a:gs>
              <a:gs pos="100000">
                <a:srgbClr val="FFFFFF"/>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09" name="Google Shape;409;p27"/>
          <p:cNvSpPr/>
          <p:nvPr/>
        </p:nvSpPr>
        <p:spPr>
          <a:xfrm>
            <a:off x="6221412" y="1833562"/>
            <a:ext cx="1703387" cy="1687512"/>
          </a:xfrm>
          <a:prstGeom prst="ellipse">
            <a:avLst/>
          </a:prstGeom>
          <a:gradFill>
            <a:gsLst>
              <a:gs pos="0">
                <a:srgbClr val="57ABA3">
                  <a:alpha val="31764"/>
                </a:srgbClr>
              </a:gs>
              <a:gs pos="100000">
                <a:srgbClr val="000000">
                  <a:alpha val="89803"/>
                </a:srgbClr>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10" name="Google Shape;410;p27"/>
          <p:cNvSpPr/>
          <p:nvPr/>
        </p:nvSpPr>
        <p:spPr>
          <a:xfrm>
            <a:off x="6332537" y="1944687"/>
            <a:ext cx="1481137" cy="1466850"/>
          </a:xfrm>
          <a:prstGeom prst="ellipse">
            <a:avLst/>
          </a:prstGeom>
          <a:gradFill>
            <a:gsLst>
              <a:gs pos="0">
                <a:srgbClr val="2F5D58"/>
              </a:gs>
              <a:gs pos="50000">
                <a:schemeClr val="hlink"/>
              </a:gs>
              <a:gs pos="100000">
                <a:srgbClr val="2F5D58"/>
              </a:gs>
            </a:gsLst>
            <a:lin ang="189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11" name="Google Shape;411;p27"/>
          <p:cNvSpPr/>
          <p:nvPr/>
        </p:nvSpPr>
        <p:spPr>
          <a:xfrm>
            <a:off x="6357937" y="1952625"/>
            <a:ext cx="1481137" cy="1466850"/>
          </a:xfrm>
          <a:prstGeom prst="ellipse">
            <a:avLst/>
          </a:prstGeom>
          <a:gradFill>
            <a:gsLst>
              <a:gs pos="0">
                <a:srgbClr val="376D68"/>
              </a:gs>
              <a:gs pos="100000">
                <a:srgbClr val="57ABA3">
                  <a:alpha val="0"/>
                </a:srgbClr>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12" name="Google Shape;412;p27"/>
          <p:cNvSpPr/>
          <p:nvPr/>
        </p:nvSpPr>
        <p:spPr>
          <a:xfrm>
            <a:off x="6411912" y="2016125"/>
            <a:ext cx="1335087" cy="1320800"/>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13" name="Google Shape;413;p27"/>
          <p:cNvSpPr/>
          <p:nvPr/>
        </p:nvSpPr>
        <p:spPr>
          <a:xfrm>
            <a:off x="1295400" y="1828800"/>
            <a:ext cx="1703387" cy="1687512"/>
          </a:xfrm>
          <a:prstGeom prst="ellipse">
            <a:avLst/>
          </a:prstGeom>
          <a:gradFill>
            <a:gsLst>
              <a:gs pos="0">
                <a:srgbClr val="FFFFFF"/>
              </a:gs>
              <a:gs pos="50000">
                <a:schemeClr val="folHlink"/>
              </a:gs>
              <a:gs pos="100000">
                <a:srgbClr val="FFFFFF"/>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14" name="Google Shape;414;p27"/>
          <p:cNvSpPr/>
          <p:nvPr/>
        </p:nvSpPr>
        <p:spPr>
          <a:xfrm>
            <a:off x="1295400" y="1828800"/>
            <a:ext cx="1703387" cy="1687512"/>
          </a:xfrm>
          <a:prstGeom prst="ellipse">
            <a:avLst/>
          </a:prstGeom>
          <a:gradFill>
            <a:gsLst>
              <a:gs pos="0">
                <a:srgbClr val="85819D">
                  <a:alpha val="31764"/>
                </a:srgbClr>
              </a:gs>
              <a:gs pos="100000">
                <a:srgbClr val="000000">
                  <a:alpha val="89803"/>
                </a:srgbClr>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15" name="Google Shape;415;p27"/>
          <p:cNvSpPr/>
          <p:nvPr/>
        </p:nvSpPr>
        <p:spPr>
          <a:xfrm>
            <a:off x="1406525" y="1938337"/>
            <a:ext cx="1481137" cy="1466850"/>
          </a:xfrm>
          <a:prstGeom prst="ellipse">
            <a:avLst/>
          </a:prstGeom>
          <a:gradFill>
            <a:gsLst>
              <a:gs pos="0">
                <a:srgbClr val="484655"/>
              </a:gs>
              <a:gs pos="50000">
                <a:schemeClr val="folHlink"/>
              </a:gs>
              <a:gs pos="100000">
                <a:srgbClr val="484655"/>
              </a:gs>
            </a:gsLst>
            <a:lin ang="189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16" name="Google Shape;416;p27"/>
          <p:cNvSpPr/>
          <p:nvPr/>
        </p:nvSpPr>
        <p:spPr>
          <a:xfrm>
            <a:off x="1408112" y="1941512"/>
            <a:ext cx="1481137" cy="1466850"/>
          </a:xfrm>
          <a:prstGeom prst="ellipse">
            <a:avLst/>
          </a:prstGeom>
          <a:gradFill>
            <a:gsLst>
              <a:gs pos="0">
                <a:srgbClr val="545264"/>
              </a:gs>
              <a:gs pos="100000">
                <a:srgbClr val="85819D">
                  <a:alpha val="0"/>
                </a:srgbClr>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17" name="Google Shape;417;p27"/>
          <p:cNvSpPr/>
          <p:nvPr/>
        </p:nvSpPr>
        <p:spPr>
          <a:xfrm>
            <a:off x="1481137" y="2012950"/>
            <a:ext cx="1333500" cy="1320800"/>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418" name="Google Shape;418;p27"/>
          <p:cNvGrpSpPr/>
          <p:nvPr/>
        </p:nvGrpSpPr>
        <p:grpSpPr>
          <a:xfrm>
            <a:off x="1501775" y="2032000"/>
            <a:ext cx="1290637" cy="1277937"/>
            <a:chOff x="4166" y="1706"/>
            <a:chExt cx="1252" cy="1252"/>
          </a:xfrm>
        </p:grpSpPr>
        <p:sp>
          <p:nvSpPr>
            <p:cNvPr id="419" name="Google Shape;419;p27"/>
            <p:cNvSpPr/>
            <p:nvPr/>
          </p:nvSpPr>
          <p:spPr>
            <a:xfrm>
              <a:off x="4166" y="1706"/>
              <a:ext cx="1252" cy="1252"/>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27"/>
            <p:cNvSpPr txBox="1"/>
            <p:nvPr/>
          </p:nvSpPr>
          <p:spPr>
            <a:xfrm rot="5400000">
              <a:off x="4333" y="1883"/>
              <a:ext cx="885" cy="88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21" name="Google Shape;421;p27"/>
            <p:cNvSpPr/>
            <p:nvPr/>
          </p:nvSpPr>
          <p:spPr>
            <a:xfrm>
              <a:off x="4182" y="1713"/>
              <a:ext cx="1222" cy="122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27"/>
            <p:cNvSpPr txBox="1"/>
            <p:nvPr/>
          </p:nvSpPr>
          <p:spPr>
            <a:xfrm rot="5400000">
              <a:off x="4354" y="1878"/>
              <a:ext cx="863" cy="86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23" name="Google Shape;423;p27"/>
            <p:cNvSpPr/>
            <p:nvPr/>
          </p:nvSpPr>
          <p:spPr>
            <a:xfrm>
              <a:off x="4195" y="1725"/>
              <a:ext cx="1162" cy="1141"/>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27"/>
            <p:cNvSpPr txBox="1"/>
            <p:nvPr/>
          </p:nvSpPr>
          <p:spPr>
            <a:xfrm rot="5400000">
              <a:off x="4353" y="1885"/>
              <a:ext cx="807" cy="822"/>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25" name="Google Shape;425;p27"/>
            <p:cNvSpPr/>
            <p:nvPr/>
          </p:nvSpPr>
          <p:spPr>
            <a:xfrm>
              <a:off x="4263" y="1757"/>
              <a:ext cx="1033" cy="926"/>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27"/>
            <p:cNvSpPr txBox="1"/>
            <p:nvPr/>
          </p:nvSpPr>
          <p:spPr>
            <a:xfrm rot="5400000">
              <a:off x="4439" y="1848"/>
              <a:ext cx="655" cy="73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427" name="Google Shape;427;p27"/>
          <p:cNvSpPr/>
          <p:nvPr/>
        </p:nvSpPr>
        <p:spPr>
          <a:xfrm>
            <a:off x="3759200" y="1833562"/>
            <a:ext cx="1703387" cy="1687512"/>
          </a:xfrm>
          <a:prstGeom prst="ellipse">
            <a:avLst/>
          </a:prstGeom>
          <a:gradFill>
            <a:gsLst>
              <a:gs pos="0">
                <a:srgbClr val="FFFFFF"/>
              </a:gs>
              <a:gs pos="50000">
                <a:schemeClr val="accent1"/>
              </a:gs>
              <a:gs pos="100000">
                <a:srgbClr val="FFFFFF"/>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28" name="Google Shape;428;p27"/>
          <p:cNvSpPr/>
          <p:nvPr/>
        </p:nvSpPr>
        <p:spPr>
          <a:xfrm>
            <a:off x="3759200" y="1833562"/>
            <a:ext cx="1703387" cy="1687512"/>
          </a:xfrm>
          <a:prstGeom prst="ellipse">
            <a:avLst/>
          </a:prstGeom>
          <a:gradFill>
            <a:gsLst>
              <a:gs pos="0">
                <a:srgbClr val="6C89DA">
                  <a:alpha val="31764"/>
                </a:srgbClr>
              </a:gs>
              <a:gs pos="100000">
                <a:srgbClr val="323F65"/>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29" name="Google Shape;429;p27"/>
          <p:cNvSpPr/>
          <p:nvPr/>
        </p:nvSpPr>
        <p:spPr>
          <a:xfrm>
            <a:off x="3870325" y="1944687"/>
            <a:ext cx="1481137" cy="1466850"/>
          </a:xfrm>
          <a:prstGeom prst="ellipse">
            <a:avLst/>
          </a:prstGeom>
          <a:gradFill>
            <a:gsLst>
              <a:gs pos="0">
                <a:srgbClr val="3A4A76"/>
              </a:gs>
              <a:gs pos="50000">
                <a:schemeClr val="accent1"/>
              </a:gs>
              <a:gs pos="100000">
                <a:srgbClr val="3A4A76"/>
              </a:gs>
            </a:gsLst>
            <a:lin ang="189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30" name="Google Shape;430;p27"/>
          <p:cNvSpPr/>
          <p:nvPr/>
        </p:nvSpPr>
        <p:spPr>
          <a:xfrm>
            <a:off x="3871912" y="1946275"/>
            <a:ext cx="1481137" cy="1466850"/>
          </a:xfrm>
          <a:prstGeom prst="ellipse">
            <a:avLst/>
          </a:prstGeom>
          <a:gradFill>
            <a:gsLst>
              <a:gs pos="0">
                <a:srgbClr val="45578A"/>
              </a:gs>
              <a:gs pos="100000">
                <a:srgbClr val="6C89DA">
                  <a:alpha val="0"/>
                </a:srgbClr>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31" name="Google Shape;431;p27"/>
          <p:cNvSpPr/>
          <p:nvPr/>
        </p:nvSpPr>
        <p:spPr>
          <a:xfrm>
            <a:off x="3943350" y="2016125"/>
            <a:ext cx="1333500" cy="1320800"/>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432" name="Google Shape;432;p27"/>
          <p:cNvGrpSpPr/>
          <p:nvPr/>
        </p:nvGrpSpPr>
        <p:grpSpPr>
          <a:xfrm>
            <a:off x="3965575" y="2032000"/>
            <a:ext cx="1290637" cy="1277937"/>
            <a:chOff x="4166" y="1706"/>
            <a:chExt cx="1252" cy="1252"/>
          </a:xfrm>
        </p:grpSpPr>
        <p:sp>
          <p:nvSpPr>
            <p:cNvPr id="433" name="Google Shape;433;p27"/>
            <p:cNvSpPr/>
            <p:nvPr/>
          </p:nvSpPr>
          <p:spPr>
            <a:xfrm>
              <a:off x="4166" y="1706"/>
              <a:ext cx="1252" cy="1252"/>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27"/>
            <p:cNvSpPr txBox="1"/>
            <p:nvPr/>
          </p:nvSpPr>
          <p:spPr>
            <a:xfrm rot="5400000">
              <a:off x="4333" y="1883"/>
              <a:ext cx="885" cy="88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35" name="Google Shape;435;p27"/>
            <p:cNvSpPr/>
            <p:nvPr/>
          </p:nvSpPr>
          <p:spPr>
            <a:xfrm>
              <a:off x="4182" y="1713"/>
              <a:ext cx="1222" cy="122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27"/>
            <p:cNvSpPr txBox="1"/>
            <p:nvPr/>
          </p:nvSpPr>
          <p:spPr>
            <a:xfrm rot="5400000">
              <a:off x="4354" y="1878"/>
              <a:ext cx="863" cy="86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37" name="Google Shape;437;p27"/>
            <p:cNvSpPr/>
            <p:nvPr/>
          </p:nvSpPr>
          <p:spPr>
            <a:xfrm>
              <a:off x="4195" y="1725"/>
              <a:ext cx="1162" cy="1141"/>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27"/>
            <p:cNvSpPr txBox="1"/>
            <p:nvPr/>
          </p:nvSpPr>
          <p:spPr>
            <a:xfrm rot="5400000">
              <a:off x="4353" y="1885"/>
              <a:ext cx="807" cy="822"/>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39" name="Google Shape;439;p27"/>
            <p:cNvSpPr/>
            <p:nvPr/>
          </p:nvSpPr>
          <p:spPr>
            <a:xfrm>
              <a:off x="4263" y="1757"/>
              <a:ext cx="1033" cy="926"/>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27"/>
            <p:cNvSpPr txBox="1"/>
            <p:nvPr/>
          </p:nvSpPr>
          <p:spPr>
            <a:xfrm rot="5400000">
              <a:off x="4439" y="1848"/>
              <a:ext cx="655" cy="73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441" name="Google Shape;441;p27"/>
          <p:cNvGrpSpPr/>
          <p:nvPr/>
        </p:nvGrpSpPr>
        <p:grpSpPr>
          <a:xfrm>
            <a:off x="6435725" y="2032000"/>
            <a:ext cx="1292225" cy="1277937"/>
            <a:chOff x="4166" y="1706"/>
            <a:chExt cx="1252" cy="1252"/>
          </a:xfrm>
        </p:grpSpPr>
        <p:sp>
          <p:nvSpPr>
            <p:cNvPr id="442" name="Google Shape;442;p27"/>
            <p:cNvSpPr/>
            <p:nvPr/>
          </p:nvSpPr>
          <p:spPr>
            <a:xfrm>
              <a:off x="4166" y="1706"/>
              <a:ext cx="1252" cy="1252"/>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27"/>
            <p:cNvSpPr txBox="1"/>
            <p:nvPr/>
          </p:nvSpPr>
          <p:spPr>
            <a:xfrm rot="5400000">
              <a:off x="4333" y="1883"/>
              <a:ext cx="885" cy="88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44" name="Google Shape;444;p27"/>
            <p:cNvSpPr/>
            <p:nvPr/>
          </p:nvSpPr>
          <p:spPr>
            <a:xfrm>
              <a:off x="4182" y="1713"/>
              <a:ext cx="1222" cy="122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27"/>
            <p:cNvSpPr txBox="1"/>
            <p:nvPr/>
          </p:nvSpPr>
          <p:spPr>
            <a:xfrm rot="5400000">
              <a:off x="4354" y="1878"/>
              <a:ext cx="863" cy="86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46" name="Google Shape;446;p27"/>
            <p:cNvSpPr/>
            <p:nvPr/>
          </p:nvSpPr>
          <p:spPr>
            <a:xfrm>
              <a:off x="4195" y="1725"/>
              <a:ext cx="1162" cy="1141"/>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27"/>
            <p:cNvSpPr txBox="1"/>
            <p:nvPr/>
          </p:nvSpPr>
          <p:spPr>
            <a:xfrm rot="5400000">
              <a:off x="4353" y="1885"/>
              <a:ext cx="807" cy="822"/>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48" name="Google Shape;448;p27"/>
            <p:cNvSpPr/>
            <p:nvPr/>
          </p:nvSpPr>
          <p:spPr>
            <a:xfrm>
              <a:off x="4263" y="1757"/>
              <a:ext cx="1033" cy="926"/>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27"/>
            <p:cNvSpPr txBox="1"/>
            <p:nvPr/>
          </p:nvSpPr>
          <p:spPr>
            <a:xfrm rot="5400000">
              <a:off x="4439" y="1848"/>
              <a:ext cx="655" cy="73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450" name="Google Shape;450;p27"/>
          <p:cNvSpPr txBox="1"/>
          <p:nvPr/>
        </p:nvSpPr>
        <p:spPr>
          <a:xfrm>
            <a:off x="1973262" y="2505075"/>
            <a:ext cx="357187" cy="461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0" i="0" lang="en-US" sz="2400" u="none">
                <a:solidFill>
                  <a:srgbClr val="000000"/>
                </a:solidFill>
                <a:latin typeface="Arial"/>
                <a:ea typeface="Arial"/>
                <a:cs typeface="Arial"/>
                <a:sym typeface="Arial"/>
              </a:rPr>
              <a:t>1</a:t>
            </a:r>
            <a:endParaRPr/>
          </a:p>
        </p:txBody>
      </p:sp>
      <p:sp>
        <p:nvSpPr>
          <p:cNvPr id="451" name="Google Shape;451;p27"/>
          <p:cNvSpPr txBox="1"/>
          <p:nvPr/>
        </p:nvSpPr>
        <p:spPr>
          <a:xfrm>
            <a:off x="4441825" y="2505075"/>
            <a:ext cx="357187" cy="461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0" i="0" lang="en-US" sz="2400" u="none">
                <a:solidFill>
                  <a:srgbClr val="000000"/>
                </a:solidFill>
                <a:latin typeface="Arial"/>
                <a:ea typeface="Arial"/>
                <a:cs typeface="Arial"/>
                <a:sym typeface="Arial"/>
              </a:rPr>
              <a:t>2</a:t>
            </a:r>
            <a:endParaRPr/>
          </a:p>
        </p:txBody>
      </p:sp>
      <p:sp>
        <p:nvSpPr>
          <p:cNvPr id="452" name="Google Shape;452;p27"/>
          <p:cNvSpPr txBox="1"/>
          <p:nvPr/>
        </p:nvSpPr>
        <p:spPr>
          <a:xfrm>
            <a:off x="6908800" y="2505075"/>
            <a:ext cx="357187" cy="461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0" i="0" lang="en-US" sz="2400" u="none">
                <a:solidFill>
                  <a:srgbClr val="000000"/>
                </a:solidFill>
                <a:latin typeface="Arial"/>
                <a:ea typeface="Arial"/>
                <a:cs typeface="Arial"/>
                <a:sym typeface="Arial"/>
              </a:rPr>
              <a:t>3</a:t>
            </a:r>
            <a:endParaRPr/>
          </a:p>
        </p:txBody>
      </p:sp>
      <p:sp>
        <p:nvSpPr>
          <p:cNvPr id="453" name="Google Shape;453;p27"/>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sp>
        <p:nvSpPr>
          <p:cNvPr id="458" name="Google Shape;458;p28"/>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59" name="Google Shape;459;p28"/>
          <p:cNvSpPr txBox="1"/>
          <p:nvPr/>
        </p:nvSpPr>
        <p:spPr>
          <a:xfrm>
            <a:off x="179387" y="549275"/>
            <a:ext cx="8070850" cy="36830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Một số vấn đề về hướng dẫn trẻ sử dụng đồ chơi ở trường mầm non</a:t>
            </a:r>
            <a:r>
              <a:rPr b="0" i="0" lang="en-US" sz="1800" u="none">
                <a:solidFill>
                  <a:schemeClr val="lt1"/>
                </a:solidFill>
                <a:latin typeface="Arial"/>
                <a:ea typeface="Arial"/>
                <a:cs typeface="Arial"/>
                <a:sym typeface="Arial"/>
              </a:rPr>
              <a:t> </a:t>
            </a:r>
            <a:endParaRPr/>
          </a:p>
        </p:txBody>
      </p:sp>
      <p:sp>
        <p:nvSpPr>
          <p:cNvPr id="460" name="Google Shape;460;p28"/>
          <p:cNvSpPr txBox="1"/>
          <p:nvPr/>
        </p:nvSpPr>
        <p:spPr>
          <a:xfrm>
            <a:off x="323850" y="1412875"/>
            <a:ext cx="8064500" cy="4322762"/>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7000"/>
              </a:lnSpc>
              <a:spcBef>
                <a:spcPts val="0"/>
              </a:spcBef>
              <a:spcAft>
                <a:spcPts val="0"/>
              </a:spcAft>
              <a:buClr>
                <a:schemeClr val="dk1"/>
              </a:buClr>
              <a:buSzPts val="1800"/>
              <a:buFont typeface="Noto Sans Symbols"/>
              <a:buChar char="❖"/>
            </a:pPr>
            <a:r>
              <a:rPr b="0" i="0" lang="en-US" sz="1800" u="none">
                <a:solidFill>
                  <a:schemeClr val="dk1"/>
                </a:solidFill>
                <a:latin typeface="Arial"/>
                <a:ea typeface="Arial"/>
                <a:cs typeface="Arial"/>
                <a:sym typeface="Arial"/>
              </a:rPr>
              <a:t>Trước hết cô phải lựa chọn đồ chơi phù hợp với thể loại trò chơi, với lứa tuổi của trẻ. Chẳng hạn ở lứa tuổi ấu nhi thì đồ chơi cần phải có màu sắc rực rỡ, có thể di chuyển, phát ra âm thanh; đồ chơi đơn giản, gần gũi, tạo điều kiện cho trẻ dễ dàng thao tác với chúng.</a:t>
            </a:r>
            <a:endParaRPr/>
          </a:p>
          <a:p>
            <a:pPr indent="-285750" lvl="0" marL="285750" marR="0" rtl="0" algn="just">
              <a:lnSpc>
                <a:spcPct val="107000"/>
              </a:lnSpc>
              <a:spcBef>
                <a:spcPts val="800"/>
              </a:spcBef>
              <a:spcAft>
                <a:spcPts val="0"/>
              </a:spcAft>
              <a:buClr>
                <a:schemeClr val="dk1"/>
              </a:buClr>
              <a:buSzPts val="1800"/>
              <a:buFont typeface="Noto Sans Symbols"/>
              <a:buChar char="❖"/>
            </a:pPr>
            <a:r>
              <a:rPr b="0" i="0" lang="en-US" sz="1800" u="none">
                <a:solidFill>
                  <a:schemeClr val="dk1"/>
                </a:solidFill>
                <a:latin typeface="Arial"/>
                <a:ea typeface="Arial"/>
                <a:cs typeface="Arial"/>
                <a:sym typeface="Arial"/>
              </a:rPr>
              <a:t>Đến tuổi mẫu giáo đồ chơi có thể phức tạp hơn, nhiều chi tiết hơn, nhiều chức năng sử dụng nhằm phát triển chủ đề và nội dung chơi. Đặc biệt, đến tuổi mẫu giáo lớn có thể đưa thêm đồ chơi kĩ thuật, đồ chơi với dụng cụ thể thao, đồ chơi phản ánh sinh hoạt đa dạng, phong phú trong cuộc sống xã hội. Cô cần dùng đồ chơi để khêu gợi và duy trì hứng thú chơi; đưa ra đồ chơi mới, vật liệu chơi mới đúng lúc nhằm kích thích tính tích cực hoạt động của trẻ trong khi chơi. Đồng thời hướng dẫn trẻ tự làm đồ chơi phục vụ cho trò chơi của mình, của nhóm mình và hướng dẫn trẻ biết giữ gìn, bảo quản đồ chơi, biết cất đồ chơi vào nơi quy định khi chơi kết thúc.</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4" name="Shape 464"/>
        <p:cNvGrpSpPr/>
        <p:nvPr/>
      </p:nvGrpSpPr>
      <p:grpSpPr>
        <a:xfrm>
          <a:off x="0" y="0"/>
          <a:ext cx="0" cy="0"/>
          <a:chOff x="0" y="0"/>
          <a:chExt cx="0" cy="0"/>
        </a:xfrm>
      </p:grpSpPr>
      <p:sp>
        <p:nvSpPr>
          <p:cNvPr id="465" name="Google Shape;465;p29"/>
          <p:cNvSpPr txBox="1"/>
          <p:nvPr/>
        </p:nvSpPr>
        <p:spPr>
          <a:xfrm>
            <a:off x="1692275" y="0"/>
            <a:ext cx="5688012" cy="355600"/>
          </a:xfrm>
          <a:prstGeom prst="rect">
            <a:avLst/>
          </a:prstGeom>
          <a:noFill/>
          <a:ln>
            <a:noFill/>
          </a:ln>
        </p:spPr>
        <p:txBody>
          <a:bodyPr anchorCtr="0" anchor="t" bIns="45700" lIns="91425" spcFirstLastPara="1" rIns="91425" wrap="square" tIns="45700">
            <a:spAutoFit/>
          </a:bodyPr>
          <a:lstStyle/>
          <a:p>
            <a:pPr indent="457200" lvl="0" marL="0" marR="0" rtl="0" algn="just">
              <a:lnSpc>
                <a:spcPct val="107000"/>
              </a:lnSpc>
              <a:spcBef>
                <a:spcPts val="0"/>
              </a:spcBef>
              <a:spcAft>
                <a:spcPts val="0"/>
              </a:spcAft>
              <a:buClr>
                <a:schemeClr val="dk1"/>
              </a:buClr>
              <a:buSzPts val="1600"/>
              <a:buFont typeface="Arial"/>
              <a:buNone/>
            </a:pPr>
            <a:r>
              <a:rPr b="1" i="0" lang="en-US" sz="1600" u="none">
                <a:solidFill>
                  <a:schemeClr val="dk1"/>
                </a:solidFill>
                <a:latin typeface="Arial"/>
                <a:ea typeface="Arial"/>
                <a:cs typeface="Arial"/>
                <a:sym typeface="Arial"/>
              </a:rPr>
              <a:t>Nội dung số 2: TỰ LÀM ĐỒ CHƠI TRẺ EM</a:t>
            </a:r>
            <a:endParaRPr/>
          </a:p>
        </p:txBody>
      </p:sp>
      <p:sp>
        <p:nvSpPr>
          <p:cNvPr id="466" name="Google Shape;466;p29"/>
          <p:cNvSpPr txBox="1"/>
          <p:nvPr/>
        </p:nvSpPr>
        <p:spPr>
          <a:xfrm>
            <a:off x="1476375" y="476250"/>
            <a:ext cx="6408737" cy="384175"/>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1600"/>
              <a:buFont typeface="Verdana"/>
              <a:buAutoNum type="arabicPeriod"/>
            </a:pPr>
            <a:r>
              <a:rPr b="1" i="0" lang="en-US" sz="1600" u="none">
                <a:solidFill>
                  <a:schemeClr val="lt1"/>
                </a:solidFill>
                <a:latin typeface="Arial"/>
                <a:ea typeface="Arial"/>
                <a:cs typeface="Arial"/>
                <a:sym typeface="Arial"/>
              </a:rPr>
              <a:t>Sự cần thiết phải tự làm đồ chơi cho trẻ em </a:t>
            </a:r>
            <a:endParaRPr/>
          </a:p>
        </p:txBody>
      </p:sp>
      <p:sp>
        <p:nvSpPr>
          <p:cNvPr id="467" name="Google Shape;467;p29"/>
          <p:cNvSpPr txBox="1"/>
          <p:nvPr/>
        </p:nvSpPr>
        <p:spPr>
          <a:xfrm>
            <a:off x="179387" y="1341437"/>
            <a:ext cx="8856662" cy="1395412"/>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7000"/>
              </a:lnSpc>
              <a:spcBef>
                <a:spcPts val="0"/>
              </a:spcBef>
              <a:spcAft>
                <a:spcPts val="0"/>
              </a:spcAft>
              <a:buClr>
                <a:schemeClr val="dk1"/>
              </a:buClr>
              <a:buSzPts val="1600"/>
              <a:buFont typeface="Noto Sans Symbols"/>
              <a:buChar char="❑"/>
            </a:pPr>
            <a:r>
              <a:rPr b="1" i="1" lang="en-US" sz="1600" u="none">
                <a:solidFill>
                  <a:schemeClr val="dk1"/>
                </a:solidFill>
                <a:latin typeface="Arial"/>
                <a:ea typeface="Arial"/>
                <a:cs typeface="Arial"/>
                <a:sym typeface="Arial"/>
              </a:rPr>
              <a:t>Thứ nhất:</a:t>
            </a:r>
            <a:r>
              <a:rPr b="0" i="0" lang="en-US" sz="1600" u="none">
                <a:solidFill>
                  <a:schemeClr val="dk1"/>
                </a:solidFill>
                <a:latin typeface="Arial"/>
                <a:ea typeface="Arial"/>
                <a:cs typeface="Arial"/>
                <a:sym typeface="Arial"/>
              </a:rPr>
              <a:t> Trong cuộc sống, từ những phế liệu hằng ngày, tưởng như bỏ đi, nhưng bằng sự sáng tạo thẩm mĩ của mỗi người, những phế liệu này được tái sử dụng và tạo ra những món đồ chơi vô cùng thú vị, độc đáo tạo ra sự bất ngờ thích thú cho các bé trong các giờ chơi. Vừa mang giá trị kinh tế cao cho những trường còn khó khăn về phương tiện phục vụ dạy học, đồ chơi cho trẻ, vừa phát huy sự chủ động, sáng tạo của giáo viên và trẻ em. </a:t>
            </a:r>
            <a:endParaRPr/>
          </a:p>
        </p:txBody>
      </p:sp>
      <p:sp>
        <p:nvSpPr>
          <p:cNvPr id="468" name="Google Shape;468;p29"/>
          <p:cNvSpPr txBox="1"/>
          <p:nvPr/>
        </p:nvSpPr>
        <p:spPr>
          <a:xfrm>
            <a:off x="107950" y="2862262"/>
            <a:ext cx="8640762" cy="139700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7000"/>
              </a:lnSpc>
              <a:spcBef>
                <a:spcPts val="0"/>
              </a:spcBef>
              <a:spcAft>
                <a:spcPts val="0"/>
              </a:spcAft>
              <a:buClr>
                <a:schemeClr val="dk1"/>
              </a:buClr>
              <a:buSzPts val="1600"/>
              <a:buFont typeface="Noto Sans Symbols"/>
              <a:buChar char="❑"/>
            </a:pPr>
            <a:r>
              <a:rPr b="1" i="1" lang="en-US" sz="1600" u="none">
                <a:solidFill>
                  <a:schemeClr val="dk1"/>
                </a:solidFill>
                <a:latin typeface="Arial"/>
                <a:ea typeface="Arial"/>
                <a:cs typeface="Arial"/>
                <a:sym typeface="Arial"/>
              </a:rPr>
              <a:t>Thứ hai:</a:t>
            </a:r>
            <a:r>
              <a:rPr b="0" i="0" lang="en-US" sz="1600" u="none">
                <a:solidFill>
                  <a:schemeClr val="dk1"/>
                </a:solidFill>
                <a:latin typeface="Arial"/>
                <a:ea typeface="Arial"/>
                <a:cs typeface="Arial"/>
                <a:sym typeface="Arial"/>
              </a:rPr>
              <a:t> Những gì có thể tái chế? Đó là những phế liệu thích hợp, không độc với trẻ em. Tái chế rất có ích. Trẻ vừa có đồ chơi để chơi vừa giảm lượng rác thải góp phần bảo vệ môi trường. Bằng những phế liệu đơn giản, thêm một chút thời gian và sự khéo léo, khả năng sáng tạo của mình ta có thể tạo ra cả kho đồ chơi “độc quyền”, không tìm thấy cái thứ hai. </a:t>
            </a:r>
            <a:endParaRPr/>
          </a:p>
        </p:txBody>
      </p:sp>
      <p:sp>
        <p:nvSpPr>
          <p:cNvPr id="469" name="Google Shape;469;p29"/>
          <p:cNvSpPr txBox="1"/>
          <p:nvPr/>
        </p:nvSpPr>
        <p:spPr>
          <a:xfrm>
            <a:off x="174625" y="4359275"/>
            <a:ext cx="8715375" cy="192405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7000"/>
              </a:lnSpc>
              <a:spcBef>
                <a:spcPts val="0"/>
              </a:spcBef>
              <a:spcAft>
                <a:spcPts val="0"/>
              </a:spcAft>
              <a:buClr>
                <a:schemeClr val="dk1"/>
              </a:buClr>
              <a:buSzPts val="1600"/>
              <a:buFont typeface="Noto Sans Symbols"/>
              <a:buChar char="❑"/>
            </a:pPr>
            <a:r>
              <a:rPr b="1" i="1" lang="en-US" sz="1600" u="none">
                <a:solidFill>
                  <a:schemeClr val="dk1"/>
                </a:solidFill>
                <a:latin typeface="Arial"/>
                <a:ea typeface="Arial"/>
                <a:cs typeface="Arial"/>
                <a:sym typeface="Arial"/>
              </a:rPr>
              <a:t>Thứ ba:</a:t>
            </a:r>
            <a:r>
              <a:rPr b="0" i="0" lang="en-US" sz="1600" u="none">
                <a:solidFill>
                  <a:schemeClr val="dk1"/>
                </a:solidFill>
                <a:latin typeface="Arial"/>
                <a:ea typeface="Arial"/>
                <a:cs typeface="Arial"/>
                <a:sym typeface="Arial"/>
              </a:rPr>
              <a:t> Trong xã hội hiện nay, việc chọn mua một đồ chơi cho trẻ là việc quá dễ dàng, nhưng việc sưu tầm các nguyên vật liệu, phế liệu sẵn có ở địa phương để tái chế, sử dụng trở lại phục vụ cho cuộc sống không những góp phần vào việc bảo vệ môi trường mà còn tạo ra được những món đồ chơi độc đáo, đẹp, có ý nghĩa giáo dục toàn diện nhân cách cho trẻ mầm non. Hơn thế nữa khi món đồ chơi do tự tay mình làm ra, các cháu sẽ cảm thấy yêu quý và hứng thú hơn rất nhiều so với các đồ chơi mua sẵn. Đây cũng là một hình thức dạy cho trẻ biết yêu quý sức lao động ngay khi còn bé. </a:t>
            </a:r>
            <a:endParaRPr/>
          </a:p>
        </p:txBody>
      </p:sp>
      <p:sp>
        <p:nvSpPr>
          <p:cNvPr id="470" name="Google Shape;470;p29"/>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4" name="Shape 474"/>
        <p:cNvGrpSpPr/>
        <p:nvPr/>
      </p:nvGrpSpPr>
      <p:grpSpPr>
        <a:xfrm>
          <a:off x="0" y="0"/>
          <a:ext cx="0" cy="0"/>
          <a:chOff x="0" y="0"/>
          <a:chExt cx="0" cy="0"/>
        </a:xfrm>
      </p:grpSpPr>
      <p:sp>
        <p:nvSpPr>
          <p:cNvPr id="475" name="Google Shape;475;p30"/>
          <p:cNvSpPr/>
          <p:nvPr/>
        </p:nvSpPr>
        <p:spPr>
          <a:xfrm>
            <a:off x="6151562" y="3433762"/>
            <a:ext cx="1620837" cy="2738437"/>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76" name="Google Shape;476;p30"/>
          <p:cNvSpPr/>
          <p:nvPr/>
        </p:nvSpPr>
        <p:spPr>
          <a:xfrm>
            <a:off x="4456112" y="3433762"/>
            <a:ext cx="1611312" cy="2738437"/>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77" name="Google Shape;477;p30"/>
          <p:cNvSpPr/>
          <p:nvPr/>
        </p:nvSpPr>
        <p:spPr>
          <a:xfrm>
            <a:off x="2773362" y="3433762"/>
            <a:ext cx="1563687" cy="2738437"/>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78" name="Google Shape;478;p30"/>
          <p:cNvSpPr/>
          <p:nvPr/>
        </p:nvSpPr>
        <p:spPr>
          <a:xfrm>
            <a:off x="1066800" y="3433762"/>
            <a:ext cx="1620837" cy="2738437"/>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479" name="Google Shape;479;p30"/>
          <p:cNvGrpSpPr/>
          <p:nvPr/>
        </p:nvGrpSpPr>
        <p:grpSpPr>
          <a:xfrm>
            <a:off x="1098956" y="1887708"/>
            <a:ext cx="6272986" cy="1276009"/>
            <a:chOff x="494" y="1022"/>
            <a:chExt cx="4341" cy="981"/>
          </a:xfrm>
        </p:grpSpPr>
        <p:sp>
          <p:nvSpPr>
            <p:cNvPr id="480" name="Google Shape;480;p30"/>
            <p:cNvSpPr txBox="1"/>
            <p:nvPr/>
          </p:nvSpPr>
          <p:spPr>
            <a:xfrm rot="3360000">
              <a:off x="624" y="1200"/>
              <a:ext cx="672" cy="672"/>
            </a:xfrm>
            <a:prstGeom prst="rect">
              <a:avLst/>
            </a:prstGeom>
            <a:gradFill>
              <a:gsLst>
                <a:gs pos="0">
                  <a:schemeClr val="hlink"/>
                </a:gs>
                <a:gs pos="100000">
                  <a:srgbClr val="284F4B"/>
                </a:gs>
              </a:gsLst>
              <a:lin ang="5400000" scaled="0"/>
            </a:gra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481" name="Google Shape;481;p30"/>
            <p:cNvGrpSpPr/>
            <p:nvPr/>
          </p:nvGrpSpPr>
          <p:grpSpPr>
            <a:xfrm>
              <a:off x="1296" y="1296"/>
              <a:ext cx="624" cy="96"/>
              <a:chOff x="2003" y="3439"/>
              <a:chExt cx="468" cy="245"/>
            </a:xfrm>
          </p:grpSpPr>
          <p:sp>
            <p:nvSpPr>
              <p:cNvPr id="482" name="Google Shape;482;p30"/>
              <p:cNvSpPr/>
              <p:nvPr/>
            </p:nvSpPr>
            <p:spPr>
              <a:xfrm>
                <a:off x="2003" y="3439"/>
                <a:ext cx="79" cy="242"/>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83" name="Google Shape;483;p30"/>
              <p:cNvSpPr txBox="1"/>
              <p:nvPr/>
            </p:nvSpPr>
            <p:spPr>
              <a:xfrm>
                <a:off x="2049" y="3442"/>
                <a:ext cx="388" cy="242"/>
              </a:xfrm>
              <a:prstGeom prst="rect">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84" name="Google Shape;484;p30"/>
              <p:cNvSpPr/>
              <p:nvPr/>
            </p:nvSpPr>
            <p:spPr>
              <a:xfrm>
                <a:off x="2400" y="3442"/>
                <a:ext cx="71" cy="236"/>
              </a:xfrm>
              <a:prstGeom prst="ellipse">
                <a:avLst/>
              </a:prstGeom>
              <a:gradFill>
                <a:gsLst>
                  <a:gs pos="0">
                    <a:srgbClr val="767676"/>
                  </a:gs>
                  <a:gs pos="50000">
                    <a:schemeClr val="lt1"/>
                  </a:gs>
                  <a:gs pos="100000">
                    <a:srgbClr val="767676"/>
                  </a:gs>
                </a:gsLst>
                <a:lin ang="5400000" scaled="0"/>
              </a:gra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85" name="Google Shape;485;p30"/>
              <p:cNvSpPr/>
              <p:nvPr/>
            </p:nvSpPr>
            <p:spPr>
              <a:xfrm>
                <a:off x="2438" y="3520"/>
                <a:ext cx="20" cy="68"/>
              </a:xfrm>
              <a:prstGeom prst="ellipse">
                <a:avLst/>
              </a:prstGeom>
              <a:gradFill>
                <a:gsLst>
                  <a:gs pos="0">
                    <a:srgbClr val="767676"/>
                  </a:gs>
                  <a:gs pos="50000">
                    <a:schemeClr val="lt1"/>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486" name="Google Shape;486;p30"/>
            <p:cNvSpPr txBox="1"/>
            <p:nvPr/>
          </p:nvSpPr>
          <p:spPr>
            <a:xfrm rot="3360000">
              <a:off x="1776" y="1153"/>
              <a:ext cx="671" cy="670"/>
            </a:xfrm>
            <a:prstGeom prst="rect">
              <a:avLst/>
            </a:prstGeom>
            <a:solidFill>
              <a:schemeClr val="accent1"/>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487" name="Google Shape;487;p30"/>
            <p:cNvGrpSpPr/>
            <p:nvPr/>
          </p:nvGrpSpPr>
          <p:grpSpPr>
            <a:xfrm>
              <a:off x="2448" y="1296"/>
              <a:ext cx="624" cy="96"/>
              <a:chOff x="2003" y="3439"/>
              <a:chExt cx="468" cy="245"/>
            </a:xfrm>
          </p:grpSpPr>
          <p:sp>
            <p:nvSpPr>
              <p:cNvPr id="488" name="Google Shape;488;p30"/>
              <p:cNvSpPr/>
              <p:nvPr/>
            </p:nvSpPr>
            <p:spPr>
              <a:xfrm>
                <a:off x="2003" y="3439"/>
                <a:ext cx="79" cy="242"/>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89" name="Google Shape;489;p30"/>
              <p:cNvSpPr txBox="1"/>
              <p:nvPr/>
            </p:nvSpPr>
            <p:spPr>
              <a:xfrm>
                <a:off x="2048" y="3442"/>
                <a:ext cx="388" cy="242"/>
              </a:xfrm>
              <a:prstGeom prst="rect">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90" name="Google Shape;490;p30"/>
              <p:cNvSpPr/>
              <p:nvPr/>
            </p:nvSpPr>
            <p:spPr>
              <a:xfrm>
                <a:off x="2400" y="3442"/>
                <a:ext cx="71" cy="236"/>
              </a:xfrm>
              <a:prstGeom prst="ellipse">
                <a:avLst/>
              </a:prstGeom>
              <a:gradFill>
                <a:gsLst>
                  <a:gs pos="0">
                    <a:srgbClr val="767676"/>
                  </a:gs>
                  <a:gs pos="50000">
                    <a:schemeClr val="lt1"/>
                  </a:gs>
                  <a:gs pos="100000">
                    <a:srgbClr val="767676"/>
                  </a:gs>
                </a:gsLst>
                <a:lin ang="5400000" scaled="0"/>
              </a:gra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91" name="Google Shape;491;p30"/>
              <p:cNvSpPr/>
              <p:nvPr/>
            </p:nvSpPr>
            <p:spPr>
              <a:xfrm>
                <a:off x="2438" y="3520"/>
                <a:ext cx="20" cy="68"/>
              </a:xfrm>
              <a:prstGeom prst="ellipse">
                <a:avLst/>
              </a:prstGeom>
              <a:gradFill>
                <a:gsLst>
                  <a:gs pos="0">
                    <a:srgbClr val="767676"/>
                  </a:gs>
                  <a:gs pos="50000">
                    <a:schemeClr val="lt1"/>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492" name="Google Shape;492;p30"/>
            <p:cNvSpPr txBox="1"/>
            <p:nvPr/>
          </p:nvSpPr>
          <p:spPr>
            <a:xfrm rot="3360000">
              <a:off x="2880" y="1154"/>
              <a:ext cx="671" cy="669"/>
            </a:xfrm>
            <a:prstGeom prst="rect">
              <a:avLst/>
            </a:prstGeom>
            <a:gradFill>
              <a:gsLst>
                <a:gs pos="0">
                  <a:schemeClr val="hlink"/>
                </a:gs>
                <a:gs pos="100000">
                  <a:srgbClr val="284F4B"/>
                </a:gs>
              </a:gsLst>
              <a:lin ang="5400000" scaled="0"/>
            </a:gra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493" name="Google Shape;493;p30"/>
            <p:cNvGrpSpPr/>
            <p:nvPr/>
          </p:nvGrpSpPr>
          <p:grpSpPr>
            <a:xfrm>
              <a:off x="3600" y="1296"/>
              <a:ext cx="816" cy="96"/>
              <a:chOff x="2003" y="3439"/>
              <a:chExt cx="468" cy="245"/>
            </a:xfrm>
          </p:grpSpPr>
          <p:sp>
            <p:nvSpPr>
              <p:cNvPr id="494" name="Google Shape;494;p30"/>
              <p:cNvSpPr/>
              <p:nvPr/>
            </p:nvSpPr>
            <p:spPr>
              <a:xfrm>
                <a:off x="2003" y="3439"/>
                <a:ext cx="79" cy="242"/>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95" name="Google Shape;495;p30"/>
              <p:cNvSpPr txBox="1"/>
              <p:nvPr/>
            </p:nvSpPr>
            <p:spPr>
              <a:xfrm>
                <a:off x="2048" y="3442"/>
                <a:ext cx="388" cy="242"/>
              </a:xfrm>
              <a:prstGeom prst="rect">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96" name="Google Shape;496;p30"/>
              <p:cNvSpPr/>
              <p:nvPr/>
            </p:nvSpPr>
            <p:spPr>
              <a:xfrm>
                <a:off x="2400" y="3442"/>
                <a:ext cx="71" cy="236"/>
              </a:xfrm>
              <a:prstGeom prst="ellipse">
                <a:avLst/>
              </a:prstGeom>
              <a:gradFill>
                <a:gsLst>
                  <a:gs pos="0">
                    <a:srgbClr val="767676"/>
                  </a:gs>
                  <a:gs pos="50000">
                    <a:schemeClr val="lt1"/>
                  </a:gs>
                  <a:gs pos="100000">
                    <a:srgbClr val="767676"/>
                  </a:gs>
                </a:gsLst>
                <a:lin ang="5400000" scaled="0"/>
              </a:gra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97" name="Google Shape;497;p30"/>
              <p:cNvSpPr/>
              <p:nvPr/>
            </p:nvSpPr>
            <p:spPr>
              <a:xfrm>
                <a:off x="2438" y="3520"/>
                <a:ext cx="20" cy="68"/>
              </a:xfrm>
              <a:prstGeom prst="ellipse">
                <a:avLst/>
              </a:prstGeom>
              <a:gradFill>
                <a:gsLst>
                  <a:gs pos="0">
                    <a:srgbClr val="767676"/>
                  </a:gs>
                  <a:gs pos="50000">
                    <a:schemeClr val="lt1"/>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498" name="Google Shape;498;p30"/>
            <p:cNvSpPr txBox="1"/>
            <p:nvPr/>
          </p:nvSpPr>
          <p:spPr>
            <a:xfrm rot="3360000">
              <a:off x="4032" y="1152"/>
              <a:ext cx="672" cy="672"/>
            </a:xfrm>
            <a:prstGeom prst="rect">
              <a:avLst/>
            </a:prstGeom>
            <a:solidFill>
              <a:schemeClr val="accent1"/>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499" name="Google Shape;499;p30"/>
          <p:cNvSpPr txBox="1"/>
          <p:nvPr/>
        </p:nvSpPr>
        <p:spPr>
          <a:xfrm>
            <a:off x="1441450" y="2359025"/>
            <a:ext cx="320675" cy="3841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900"/>
              <a:buFont typeface="Arial"/>
              <a:buNone/>
            </a:pPr>
            <a:r>
              <a:rPr b="1" i="0" lang="en-US" sz="1900" u="none">
                <a:solidFill>
                  <a:schemeClr val="lt1"/>
                </a:solidFill>
                <a:latin typeface="Arial"/>
                <a:ea typeface="Arial"/>
                <a:cs typeface="Arial"/>
                <a:sym typeface="Arial"/>
              </a:rPr>
              <a:t>1</a:t>
            </a:r>
            <a:endParaRPr/>
          </a:p>
        </p:txBody>
      </p:sp>
      <p:sp>
        <p:nvSpPr>
          <p:cNvPr id="500" name="Google Shape;500;p30"/>
          <p:cNvSpPr txBox="1"/>
          <p:nvPr/>
        </p:nvSpPr>
        <p:spPr>
          <a:xfrm>
            <a:off x="3136900" y="2359025"/>
            <a:ext cx="320675" cy="3841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900"/>
              <a:buFont typeface="Arial"/>
              <a:buNone/>
            </a:pPr>
            <a:r>
              <a:rPr b="1" i="0" lang="en-US" sz="1900" u="none">
                <a:solidFill>
                  <a:schemeClr val="lt1"/>
                </a:solidFill>
                <a:latin typeface="Arial"/>
                <a:ea typeface="Arial"/>
                <a:cs typeface="Arial"/>
                <a:sym typeface="Arial"/>
              </a:rPr>
              <a:t>2</a:t>
            </a:r>
            <a:endParaRPr/>
          </a:p>
        </p:txBody>
      </p:sp>
      <p:sp>
        <p:nvSpPr>
          <p:cNvPr id="501" name="Google Shape;501;p30"/>
          <p:cNvSpPr txBox="1"/>
          <p:nvPr/>
        </p:nvSpPr>
        <p:spPr>
          <a:xfrm>
            <a:off x="4683125" y="2359025"/>
            <a:ext cx="320675" cy="3841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900"/>
              <a:buFont typeface="Arial"/>
              <a:buNone/>
            </a:pPr>
            <a:r>
              <a:rPr b="1" i="0" lang="en-US" sz="1900" u="none">
                <a:solidFill>
                  <a:schemeClr val="lt1"/>
                </a:solidFill>
                <a:latin typeface="Arial"/>
                <a:ea typeface="Arial"/>
                <a:cs typeface="Arial"/>
                <a:sym typeface="Arial"/>
              </a:rPr>
              <a:t>3</a:t>
            </a:r>
            <a:endParaRPr/>
          </a:p>
        </p:txBody>
      </p:sp>
      <p:sp>
        <p:nvSpPr>
          <p:cNvPr id="502" name="Google Shape;502;p30"/>
          <p:cNvSpPr txBox="1"/>
          <p:nvPr/>
        </p:nvSpPr>
        <p:spPr>
          <a:xfrm>
            <a:off x="6378575" y="2359025"/>
            <a:ext cx="320675" cy="3841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900"/>
              <a:buFont typeface="Arial"/>
              <a:buNone/>
            </a:pPr>
            <a:r>
              <a:rPr b="1" i="0" lang="en-US" sz="1900" u="none">
                <a:solidFill>
                  <a:schemeClr val="lt1"/>
                </a:solidFill>
                <a:latin typeface="Arial"/>
                <a:ea typeface="Arial"/>
                <a:cs typeface="Arial"/>
                <a:sym typeface="Arial"/>
              </a:rPr>
              <a:t>4</a:t>
            </a:r>
            <a:endParaRPr/>
          </a:p>
        </p:txBody>
      </p:sp>
      <p:sp>
        <p:nvSpPr>
          <p:cNvPr id="503" name="Google Shape;503;p30"/>
          <p:cNvSpPr txBox="1"/>
          <p:nvPr/>
        </p:nvSpPr>
        <p:spPr>
          <a:xfrm>
            <a:off x="1354137" y="3506787"/>
            <a:ext cx="1073150" cy="12620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900"/>
              <a:buFont typeface="Arial"/>
              <a:buNone/>
            </a:pPr>
            <a:r>
              <a:rPr b="0" i="0" lang="en-US" sz="1900" u="none">
                <a:solidFill>
                  <a:schemeClr val="dk1"/>
                </a:solidFill>
                <a:latin typeface="Arial"/>
                <a:ea typeface="Arial"/>
                <a:cs typeface="Arial"/>
                <a:sym typeface="Arial"/>
              </a:rPr>
              <a:t>Đảm bảo tính sư phạm</a:t>
            </a:r>
            <a:endParaRPr/>
          </a:p>
        </p:txBody>
      </p:sp>
      <p:sp>
        <p:nvSpPr>
          <p:cNvPr id="504" name="Google Shape;504;p30"/>
          <p:cNvSpPr txBox="1"/>
          <p:nvPr/>
        </p:nvSpPr>
        <p:spPr>
          <a:xfrm>
            <a:off x="708025" y="457200"/>
            <a:ext cx="5991225" cy="4286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900"/>
              <a:buFont typeface="Arial"/>
              <a:buNone/>
            </a:pPr>
            <a:r>
              <a:rPr b="1" i="0" lang="en-US" sz="1900" u="none">
                <a:solidFill>
                  <a:schemeClr val="lt1"/>
                </a:solidFill>
                <a:latin typeface="Arial"/>
                <a:ea typeface="Arial"/>
                <a:cs typeface="Arial"/>
                <a:sym typeface="Arial"/>
              </a:rPr>
              <a:t>2. Một số yêu cầu khi tự làm đồ chơi cho trẻ em</a:t>
            </a:r>
            <a:r>
              <a:rPr b="0" i="0" lang="en-US" sz="1900" u="none">
                <a:solidFill>
                  <a:schemeClr val="lt1"/>
                </a:solidFill>
                <a:latin typeface="Arial"/>
                <a:ea typeface="Arial"/>
                <a:cs typeface="Arial"/>
                <a:sym typeface="Arial"/>
              </a:rPr>
              <a:t> </a:t>
            </a:r>
            <a:endParaRPr/>
          </a:p>
        </p:txBody>
      </p:sp>
      <p:sp>
        <p:nvSpPr>
          <p:cNvPr id="505" name="Google Shape;505;p30"/>
          <p:cNvSpPr txBox="1"/>
          <p:nvPr/>
        </p:nvSpPr>
        <p:spPr>
          <a:xfrm>
            <a:off x="2943225" y="3505200"/>
            <a:ext cx="1074737" cy="12620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900"/>
              <a:buFont typeface="Arial"/>
              <a:buNone/>
            </a:pPr>
            <a:r>
              <a:rPr b="0" i="0" lang="en-US" sz="1900" u="none">
                <a:solidFill>
                  <a:schemeClr val="dk1"/>
                </a:solidFill>
                <a:latin typeface="Arial"/>
                <a:ea typeface="Arial"/>
                <a:cs typeface="Arial"/>
                <a:sym typeface="Arial"/>
              </a:rPr>
              <a:t>Đảm bảo tính phổ biến</a:t>
            </a:r>
            <a:endParaRPr/>
          </a:p>
        </p:txBody>
      </p:sp>
      <p:sp>
        <p:nvSpPr>
          <p:cNvPr id="506" name="Google Shape;506;p30"/>
          <p:cNvSpPr txBox="1"/>
          <p:nvPr/>
        </p:nvSpPr>
        <p:spPr>
          <a:xfrm>
            <a:off x="4745037" y="3525837"/>
            <a:ext cx="1073150" cy="12620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900"/>
              <a:buFont typeface="Arial"/>
              <a:buNone/>
            </a:pPr>
            <a:r>
              <a:rPr b="0" i="0" lang="en-US" sz="1900" u="none">
                <a:solidFill>
                  <a:schemeClr val="dk1"/>
                </a:solidFill>
                <a:latin typeface="Arial"/>
                <a:ea typeface="Arial"/>
                <a:cs typeface="Arial"/>
                <a:sym typeface="Arial"/>
              </a:rPr>
              <a:t>Đảm bảo tính sáng tạo</a:t>
            </a:r>
            <a:endParaRPr/>
          </a:p>
        </p:txBody>
      </p:sp>
      <p:sp>
        <p:nvSpPr>
          <p:cNvPr id="507" name="Google Shape;507;p30"/>
          <p:cNvSpPr txBox="1"/>
          <p:nvPr/>
        </p:nvSpPr>
        <p:spPr>
          <a:xfrm>
            <a:off x="6424612" y="3541712"/>
            <a:ext cx="1074737" cy="272415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900"/>
              <a:buFont typeface="Arial"/>
              <a:buNone/>
            </a:pPr>
            <a:r>
              <a:rPr b="0" i="0" lang="en-US" sz="1900" u="none">
                <a:solidFill>
                  <a:schemeClr val="dk1"/>
                </a:solidFill>
                <a:latin typeface="Arial"/>
                <a:ea typeface="Arial"/>
                <a:cs typeface="Arial"/>
                <a:sym typeface="Arial"/>
              </a:rPr>
              <a:t>Định hướng trước một số nguyên vật liệu, phế liệu cần thiết</a:t>
            </a:r>
            <a:endParaRPr/>
          </a:p>
        </p:txBody>
      </p:sp>
      <p:sp>
        <p:nvSpPr>
          <p:cNvPr id="508" name="Google Shape;508;p30"/>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2" name="Shape 512"/>
        <p:cNvGrpSpPr/>
        <p:nvPr/>
      </p:nvGrpSpPr>
      <p:grpSpPr>
        <a:xfrm>
          <a:off x="0" y="0"/>
          <a:ext cx="0" cy="0"/>
          <a:chOff x="0" y="0"/>
          <a:chExt cx="0" cy="0"/>
        </a:xfrm>
      </p:grpSpPr>
      <p:sp>
        <p:nvSpPr>
          <p:cNvPr id="513" name="Google Shape;513;p31"/>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14" name="Google Shape;514;p31"/>
          <p:cNvSpPr txBox="1"/>
          <p:nvPr/>
        </p:nvSpPr>
        <p:spPr>
          <a:xfrm>
            <a:off x="1187450" y="476250"/>
            <a:ext cx="5688012" cy="368300"/>
          </a:xfrm>
          <a:prstGeom prst="rect">
            <a:avLst/>
          </a:prstGeom>
          <a:noFill/>
          <a:ln>
            <a:noFill/>
          </a:ln>
        </p:spPr>
        <p:txBody>
          <a:bodyPr anchorCtr="0" anchor="t" bIns="45700" lIns="91425" spcFirstLastPara="1" rIns="91425" wrap="square" tIns="45700">
            <a:spAutoFit/>
          </a:bodyPr>
          <a:lstStyle/>
          <a:p>
            <a:pPr indent="457200" lvl="0" marL="0" marR="0" rtl="0" algn="just">
              <a:lnSpc>
                <a:spcPct val="107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Kĩ thuật tự làm một số đồ chơi cho trẻ em </a:t>
            </a:r>
            <a:endParaRPr/>
          </a:p>
        </p:txBody>
      </p:sp>
      <p:sp>
        <p:nvSpPr>
          <p:cNvPr id="515" name="Google Shape;515;p31"/>
          <p:cNvSpPr txBox="1"/>
          <p:nvPr/>
        </p:nvSpPr>
        <p:spPr>
          <a:xfrm>
            <a:off x="179387" y="1341437"/>
            <a:ext cx="6769100" cy="387350"/>
          </a:xfrm>
          <a:prstGeom prst="rect">
            <a:avLst/>
          </a:prstGeom>
          <a:noFill/>
          <a:ln>
            <a:noFill/>
          </a:ln>
        </p:spPr>
        <p:txBody>
          <a:bodyPr anchorCtr="0" anchor="t" bIns="45700" lIns="91425" spcFirstLastPara="1" rIns="91425" wrap="square" tIns="45700">
            <a:spAutoFit/>
          </a:bodyPr>
          <a:lstStyle/>
          <a:p>
            <a:pPr indent="457200" lvl="0" marL="0" marR="0" rtl="0" algn="just">
              <a:lnSpc>
                <a:spcPct val="107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3.1. Làm đồ chơi từ vật liệu thiên nhiên</a:t>
            </a:r>
            <a:r>
              <a:rPr b="0" i="0" lang="en-US" sz="1800" u="none">
                <a:solidFill>
                  <a:schemeClr val="dk1"/>
                </a:solidFill>
                <a:latin typeface="Arial"/>
                <a:ea typeface="Arial"/>
                <a:cs typeface="Arial"/>
                <a:sym typeface="Arial"/>
              </a:rPr>
              <a:t> </a:t>
            </a:r>
            <a:endParaRPr/>
          </a:p>
        </p:txBody>
      </p:sp>
      <p:sp>
        <p:nvSpPr>
          <p:cNvPr id="516" name="Google Shape;516;p31"/>
          <p:cNvSpPr txBox="1"/>
          <p:nvPr/>
        </p:nvSpPr>
        <p:spPr>
          <a:xfrm>
            <a:off x="503237" y="1757362"/>
            <a:ext cx="8640762" cy="4845050"/>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Chuẩn bị nguyên vật liệu: Phối hợp cùng các bậc phụ huynh sưu tầm, thu nhặt những vật liệu thiên nhiên sẵn có của địa phương như: sỏi, vỏ sò, vỏ hến, vỏ ốc, hạt trái cây, lá khô,… rửa sạch, tẩy trùng, phơi khô. * Làm đồ chơi từ vật liệu thiên nhiên: </a:t>
            </a:r>
            <a:endParaRPr/>
          </a:p>
          <a:p>
            <a:pPr indent="-114300" lvl="0" marL="0" marR="0" rtl="0" algn="just">
              <a:lnSpc>
                <a:spcPct val="107000"/>
              </a:lnSpc>
              <a:spcBef>
                <a:spcPts val="80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Từ những hạt sỏi, vỏ, vỏ ốc, hến… nhuộm thành màu sắc khác nhau (thuốc nhuộm phải đảm bảo khó phai, không độc hại) tạo thành những vật liệu xây dựng cho góc chơi xây dựng của trẻ. Đồng thời có thể làm đồ dùng trực quan cho các giờ học của trẻ, trò chơi học tập;…</a:t>
            </a:r>
            <a:endParaRPr/>
          </a:p>
          <a:p>
            <a:pPr indent="-114300" lvl="0" marL="0" marR="0" rtl="0" algn="just">
              <a:lnSpc>
                <a:spcPct val="107000"/>
              </a:lnSpc>
              <a:spcBef>
                <a:spcPts val="80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Từ những lá cây như lá mít, lá đa,… chỉ cần lấy kéo cắt lượn chéo từ mép lá đến sống lá (hai bên đối xứng nhau), rồi bẻ gập sống lá nơi điểm dừng của hai đường cắt ta được hình “Con trâu” ngộ nghĩnh. Hoặc ta có thể cuộn lá cây thành hình chóp, rồi gập phần trên của chóp và ghim lại ta được chiếc mũ (có thể dán lên đó bông hoa giấy màu tăng phần hấp dẫn)... </a:t>
            </a:r>
            <a:endParaRPr/>
          </a:p>
          <a:p>
            <a:pPr indent="0" lvl="0" marL="0" marR="0" rtl="0" algn="just">
              <a:lnSpc>
                <a:spcPct val="107000"/>
              </a:lnSpc>
              <a:spcBef>
                <a:spcPts val="8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Từ gáo dừa, vỏ quả bầu khô, dùng giấy màu trang trí theo ý thích ta tạo ra được những chiếc lọ hoa xinh xắn,…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0" name="Shape 520"/>
        <p:cNvGrpSpPr/>
        <p:nvPr/>
      </p:nvGrpSpPr>
      <p:grpSpPr>
        <a:xfrm>
          <a:off x="0" y="0"/>
          <a:ext cx="0" cy="0"/>
          <a:chOff x="0" y="0"/>
          <a:chExt cx="0" cy="0"/>
        </a:xfrm>
      </p:grpSpPr>
      <p:sp>
        <p:nvSpPr>
          <p:cNvPr id="521" name="Google Shape;521;p32"/>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pic>
        <p:nvPicPr>
          <p:cNvPr id="522" name="Google Shape;522;p32"/>
          <p:cNvPicPr preferRelativeResize="0"/>
          <p:nvPr/>
        </p:nvPicPr>
        <p:blipFill rotWithShape="1">
          <a:blip r:embed="rId3">
            <a:alphaModFix/>
          </a:blip>
          <a:srcRect b="0" l="0" r="0" t="0"/>
          <a:stretch/>
        </p:blipFill>
        <p:spPr>
          <a:xfrm>
            <a:off x="179387" y="1125537"/>
            <a:ext cx="4221162" cy="1727200"/>
          </a:xfrm>
          <a:prstGeom prst="rect">
            <a:avLst/>
          </a:prstGeom>
          <a:noFill/>
          <a:ln>
            <a:noFill/>
          </a:ln>
        </p:spPr>
      </p:pic>
      <p:pic>
        <p:nvPicPr>
          <p:cNvPr id="523" name="Google Shape;523;p32"/>
          <p:cNvPicPr preferRelativeResize="0"/>
          <p:nvPr/>
        </p:nvPicPr>
        <p:blipFill rotWithShape="1">
          <a:blip r:embed="rId4">
            <a:alphaModFix/>
          </a:blip>
          <a:srcRect b="0" l="0" r="0" t="0"/>
          <a:stretch/>
        </p:blipFill>
        <p:spPr>
          <a:xfrm>
            <a:off x="4859337" y="2187575"/>
            <a:ext cx="4213225" cy="3157537"/>
          </a:xfrm>
          <a:prstGeom prst="rect">
            <a:avLst/>
          </a:prstGeom>
          <a:noFill/>
          <a:ln>
            <a:noFill/>
          </a:ln>
        </p:spPr>
      </p:pic>
      <p:pic>
        <p:nvPicPr>
          <p:cNvPr id="524" name="Google Shape;524;p32"/>
          <p:cNvPicPr preferRelativeResize="0"/>
          <p:nvPr/>
        </p:nvPicPr>
        <p:blipFill rotWithShape="1">
          <a:blip r:embed="rId5">
            <a:alphaModFix/>
          </a:blip>
          <a:srcRect b="0" l="0" r="0" t="0"/>
          <a:stretch/>
        </p:blipFill>
        <p:spPr>
          <a:xfrm>
            <a:off x="179387" y="3357562"/>
            <a:ext cx="4248150" cy="3057525"/>
          </a:xfrm>
          <a:prstGeom prst="rect">
            <a:avLst/>
          </a:prstGeom>
          <a:noFill/>
          <a:ln>
            <a:noFill/>
          </a:ln>
        </p:spPr>
      </p:pic>
      <p:sp>
        <p:nvSpPr>
          <p:cNvPr id="525" name="Google Shape;525;p32"/>
          <p:cNvSpPr txBox="1"/>
          <p:nvPr/>
        </p:nvSpPr>
        <p:spPr>
          <a:xfrm>
            <a:off x="1187450" y="2859087"/>
            <a:ext cx="2952750" cy="2460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000"/>
              <a:buFont typeface="Arial"/>
              <a:buNone/>
            </a:pPr>
            <a:r>
              <a:rPr b="0" i="0" lang="en-US" sz="1000" u="none">
                <a:solidFill>
                  <a:schemeClr val="dk1"/>
                </a:solidFill>
                <a:latin typeface="Arial"/>
                <a:ea typeface="Arial"/>
                <a:cs typeface="Arial"/>
                <a:sym typeface="Arial"/>
              </a:rPr>
              <a:t>Sản phẩm đồ chơi từ lá chuối khô, mảnh ván ép </a:t>
            </a:r>
            <a:endParaRPr/>
          </a:p>
        </p:txBody>
      </p:sp>
      <p:sp>
        <p:nvSpPr>
          <p:cNvPr id="526" name="Google Shape;526;p32"/>
          <p:cNvSpPr txBox="1"/>
          <p:nvPr/>
        </p:nvSpPr>
        <p:spPr>
          <a:xfrm>
            <a:off x="5580062" y="5345112"/>
            <a:ext cx="3095625" cy="24765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000"/>
              <a:buFont typeface="Arial"/>
              <a:buNone/>
            </a:pPr>
            <a:r>
              <a:rPr b="0" i="0" lang="en-US" sz="1000" u="none">
                <a:solidFill>
                  <a:schemeClr val="dk1"/>
                </a:solidFill>
                <a:latin typeface="Arial"/>
                <a:ea typeface="Arial"/>
                <a:cs typeface="Arial"/>
                <a:sym typeface="Arial"/>
              </a:rPr>
              <a:t>Đồ chơi tự tạo từ mây, tre, nứa … đã tuốt thành sợi</a:t>
            </a:r>
            <a:endParaRPr/>
          </a:p>
        </p:txBody>
      </p:sp>
      <p:sp>
        <p:nvSpPr>
          <p:cNvPr id="527" name="Google Shape;527;p32"/>
          <p:cNvSpPr txBox="1"/>
          <p:nvPr/>
        </p:nvSpPr>
        <p:spPr>
          <a:xfrm>
            <a:off x="539750" y="6429375"/>
            <a:ext cx="3744912" cy="2460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000"/>
              <a:buFont typeface="Arial"/>
              <a:buNone/>
            </a:pPr>
            <a:r>
              <a:rPr b="0" i="0" lang="en-US" sz="1000" u="none">
                <a:solidFill>
                  <a:schemeClr val="dk1"/>
                </a:solidFill>
                <a:latin typeface="Arial"/>
                <a:ea typeface="Arial"/>
                <a:cs typeface="Arial"/>
                <a:sym typeface="Arial"/>
              </a:rPr>
              <a:t>Những bộ đồ chơi xinh xắn cắt, ghép từ các chai nhựa phế thải</a:t>
            </a:r>
            <a:endParaRPr/>
          </a:p>
        </p:txBody>
      </p:sp>
      <p:sp>
        <p:nvSpPr>
          <p:cNvPr id="528" name="Google Shape;528;p32"/>
          <p:cNvSpPr txBox="1"/>
          <p:nvPr/>
        </p:nvSpPr>
        <p:spPr>
          <a:xfrm>
            <a:off x="4716462" y="6045200"/>
            <a:ext cx="4572000" cy="3381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http://mnxuandan.nghixuan.edu.vn/tin-tuc/be/bai-tuyen-truyen-ve-lam-do-dung-do-choi-tu-nguyen-vat-lieu-s.html</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2" name="Shape 532"/>
        <p:cNvGrpSpPr/>
        <p:nvPr/>
      </p:nvGrpSpPr>
      <p:grpSpPr>
        <a:xfrm>
          <a:off x="0" y="0"/>
          <a:ext cx="0" cy="0"/>
          <a:chOff x="0" y="0"/>
          <a:chExt cx="0" cy="0"/>
        </a:xfrm>
      </p:grpSpPr>
      <p:sp>
        <p:nvSpPr>
          <p:cNvPr id="533" name="Google Shape;533;p33"/>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34" name="Google Shape;534;p33"/>
          <p:cNvSpPr txBox="1"/>
          <p:nvPr/>
        </p:nvSpPr>
        <p:spPr>
          <a:xfrm>
            <a:off x="1187450" y="476250"/>
            <a:ext cx="5688012" cy="368300"/>
          </a:xfrm>
          <a:prstGeom prst="rect">
            <a:avLst/>
          </a:prstGeom>
          <a:noFill/>
          <a:ln>
            <a:noFill/>
          </a:ln>
        </p:spPr>
        <p:txBody>
          <a:bodyPr anchorCtr="0" anchor="t" bIns="45700" lIns="91425" spcFirstLastPara="1" rIns="91425" wrap="square" tIns="45700">
            <a:spAutoFit/>
          </a:bodyPr>
          <a:lstStyle/>
          <a:p>
            <a:pPr indent="457200" lvl="0" marL="0" marR="0" rtl="0" algn="just">
              <a:lnSpc>
                <a:spcPct val="107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Kĩ thuật tự làm một số đồ chơi cho trẻ em </a:t>
            </a:r>
            <a:endParaRPr/>
          </a:p>
        </p:txBody>
      </p:sp>
      <p:sp>
        <p:nvSpPr>
          <p:cNvPr id="535" name="Google Shape;535;p33"/>
          <p:cNvSpPr txBox="1"/>
          <p:nvPr/>
        </p:nvSpPr>
        <p:spPr>
          <a:xfrm>
            <a:off x="107950" y="1196975"/>
            <a:ext cx="7488237" cy="768350"/>
          </a:xfrm>
          <a:prstGeom prst="rect">
            <a:avLst/>
          </a:prstGeom>
          <a:noFill/>
          <a:ln>
            <a:noFill/>
          </a:ln>
        </p:spPr>
        <p:txBody>
          <a:bodyPr anchorCtr="0" anchor="t" bIns="45700" lIns="91425" spcFirstLastPara="1" rIns="91425" wrap="square" tIns="45700">
            <a:spAutoFit/>
          </a:bodyPr>
          <a:lstStyle/>
          <a:p>
            <a:pPr indent="457200" lvl="0" marL="0" marR="0" rtl="0" algn="just">
              <a:lnSpc>
                <a:spcPct val="107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3.2. Làm đồ chơi từ giấy, bìa, phế liệu</a:t>
            </a:r>
            <a:r>
              <a:rPr b="0" i="0" lang="en-US" sz="1800" u="none">
                <a:solidFill>
                  <a:schemeClr val="dk1"/>
                </a:solidFill>
                <a:latin typeface="Arial"/>
                <a:ea typeface="Arial"/>
                <a:cs typeface="Arial"/>
                <a:sym typeface="Arial"/>
              </a:rPr>
              <a:t> </a:t>
            </a:r>
            <a:endParaRPr b="0" i="0" sz="1400" u="none">
              <a:solidFill>
                <a:schemeClr val="dk1"/>
              </a:solidFill>
              <a:latin typeface="Calibri"/>
              <a:ea typeface="Calibri"/>
              <a:cs typeface="Calibri"/>
              <a:sym typeface="Calibri"/>
            </a:endParaRPr>
          </a:p>
          <a:p>
            <a:pPr indent="457200" lvl="0" marL="0" marR="0" rtl="0" algn="l">
              <a:lnSpc>
                <a:spcPct val="100000"/>
              </a:lnSpc>
              <a:spcBef>
                <a:spcPts val="80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 Làm đồ chơi từ giấy, bìa</a:t>
            </a:r>
            <a:endParaRPr/>
          </a:p>
        </p:txBody>
      </p:sp>
      <p:pic>
        <p:nvPicPr>
          <p:cNvPr id="536" name="Google Shape;536;p33"/>
          <p:cNvPicPr preferRelativeResize="0"/>
          <p:nvPr/>
        </p:nvPicPr>
        <p:blipFill rotWithShape="1">
          <a:blip r:embed="rId3">
            <a:alphaModFix/>
          </a:blip>
          <a:srcRect b="0" l="0" r="0" t="0"/>
          <a:stretch/>
        </p:blipFill>
        <p:spPr>
          <a:xfrm>
            <a:off x="323850" y="2133600"/>
            <a:ext cx="3960812" cy="2227262"/>
          </a:xfrm>
          <a:prstGeom prst="rect">
            <a:avLst/>
          </a:prstGeom>
          <a:noFill/>
          <a:ln>
            <a:noFill/>
          </a:ln>
        </p:spPr>
      </p:pic>
      <p:pic>
        <p:nvPicPr>
          <p:cNvPr id="537" name="Google Shape;537;p33"/>
          <p:cNvPicPr preferRelativeResize="0"/>
          <p:nvPr/>
        </p:nvPicPr>
        <p:blipFill rotWithShape="1">
          <a:blip r:embed="rId4">
            <a:alphaModFix/>
          </a:blip>
          <a:srcRect b="0" l="0" r="0" t="0"/>
          <a:stretch/>
        </p:blipFill>
        <p:spPr>
          <a:xfrm>
            <a:off x="4895850" y="2070100"/>
            <a:ext cx="3960812" cy="2227262"/>
          </a:xfrm>
          <a:prstGeom prst="rect">
            <a:avLst/>
          </a:prstGeom>
          <a:noFill/>
          <a:ln>
            <a:noFill/>
          </a:ln>
        </p:spPr>
      </p:pic>
      <p:sp>
        <p:nvSpPr>
          <p:cNvPr id="538" name="Google Shape;538;p33"/>
          <p:cNvSpPr txBox="1"/>
          <p:nvPr/>
        </p:nvSpPr>
        <p:spPr>
          <a:xfrm>
            <a:off x="179387" y="4360862"/>
            <a:ext cx="8964612" cy="2074862"/>
          </a:xfrm>
          <a:prstGeom prst="rect">
            <a:avLst/>
          </a:prstGeom>
          <a:noFill/>
          <a:ln>
            <a:noFill/>
          </a:ln>
        </p:spPr>
        <p:txBody>
          <a:bodyPr anchorCtr="0" anchor="t" bIns="45700" lIns="91425" spcFirstLastPara="1" rIns="91425" wrap="square" tIns="45700">
            <a:spAutoFit/>
          </a:bodyPr>
          <a:lstStyle/>
          <a:p>
            <a:pPr indent="457200" lvl="0" marL="0" marR="0" rtl="0" algn="ctr">
              <a:lnSpc>
                <a:spcPct val="107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CON CHUỒN CHUỒN BẰNG GIẤY </a:t>
            </a:r>
            <a:endParaRPr b="0" i="0" sz="1400" u="none">
              <a:solidFill>
                <a:schemeClr val="dk1"/>
              </a:solidFill>
              <a:latin typeface="Calibri"/>
              <a:ea typeface="Calibri"/>
              <a:cs typeface="Calibri"/>
              <a:sym typeface="Calibri"/>
            </a:endParaRPr>
          </a:p>
          <a:p>
            <a:pPr indent="457200" lvl="0" marL="0" marR="0" rtl="0" algn="just">
              <a:lnSpc>
                <a:spcPct val="107000"/>
              </a:lnSpc>
              <a:spcBef>
                <a:spcPts val="8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Chuẩn bị: Một tấm bìa cứng hình chữ nhật, keo dán, hạt đậu đen, bút lông đen, màu nước và lá xanh có dạng hình dài (lá bạch đàn/lá liễu/…). </a:t>
            </a:r>
            <a:endParaRPr b="0" i="0" sz="1400" u="none">
              <a:solidFill>
                <a:schemeClr val="dk1"/>
              </a:solidFill>
              <a:latin typeface="Calibri"/>
              <a:ea typeface="Calibri"/>
              <a:cs typeface="Calibri"/>
              <a:sym typeface="Calibri"/>
            </a:endParaRPr>
          </a:p>
          <a:p>
            <a:pPr indent="457200" lvl="0" marL="0" marR="0" rtl="0" algn="just">
              <a:lnSpc>
                <a:spcPct val="107000"/>
              </a:lnSpc>
              <a:spcBef>
                <a:spcPts val="8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Cách làm: 1. Vẽ màu nền lên tấm bìa cứng theo ý thích. 2. Dán hai hạt đậu gần nhau (tạo mắt chuồn). 3. Dán 4 lá đối xứng nhau (tạo cánh chuồn). 4. Dùng bút lông vẽ thân và đuôi chuồn. </a:t>
            </a:r>
            <a:endParaRPr/>
          </a:p>
        </p:txBody>
      </p:sp>
      <p:sp>
        <p:nvSpPr>
          <p:cNvPr id="539" name="Google Shape;539;p33"/>
          <p:cNvSpPr txBox="1"/>
          <p:nvPr/>
        </p:nvSpPr>
        <p:spPr>
          <a:xfrm>
            <a:off x="250825" y="6540500"/>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https://www.youtube.com/watch?v=Hn2yUx6mLck</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3" name="Shape 543"/>
        <p:cNvGrpSpPr/>
        <p:nvPr/>
      </p:nvGrpSpPr>
      <p:grpSpPr>
        <a:xfrm>
          <a:off x="0" y="0"/>
          <a:ext cx="0" cy="0"/>
          <a:chOff x="0" y="0"/>
          <a:chExt cx="0" cy="0"/>
        </a:xfrm>
      </p:grpSpPr>
      <p:sp>
        <p:nvSpPr>
          <p:cNvPr id="544" name="Google Shape;544;p34"/>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45" name="Google Shape;545;p34"/>
          <p:cNvSpPr txBox="1"/>
          <p:nvPr/>
        </p:nvSpPr>
        <p:spPr>
          <a:xfrm>
            <a:off x="1187450" y="476250"/>
            <a:ext cx="5688012" cy="368300"/>
          </a:xfrm>
          <a:prstGeom prst="rect">
            <a:avLst/>
          </a:prstGeom>
          <a:noFill/>
          <a:ln>
            <a:noFill/>
          </a:ln>
        </p:spPr>
        <p:txBody>
          <a:bodyPr anchorCtr="0" anchor="t" bIns="45700" lIns="91425" spcFirstLastPara="1" rIns="91425" wrap="square" tIns="45700">
            <a:spAutoFit/>
          </a:bodyPr>
          <a:lstStyle/>
          <a:p>
            <a:pPr indent="457200" lvl="0" marL="0" marR="0" rtl="0" algn="just">
              <a:lnSpc>
                <a:spcPct val="107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Kĩ thuật tự làm một số đồ chơi cho trẻ em </a:t>
            </a:r>
            <a:endParaRPr/>
          </a:p>
        </p:txBody>
      </p:sp>
      <p:sp>
        <p:nvSpPr>
          <p:cNvPr id="546" name="Google Shape;546;p34"/>
          <p:cNvSpPr txBox="1"/>
          <p:nvPr/>
        </p:nvSpPr>
        <p:spPr>
          <a:xfrm>
            <a:off x="323850" y="1268412"/>
            <a:ext cx="8820150" cy="6461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Làm đồ chơi từ phế liệu</a:t>
            </a:r>
            <a:r>
              <a:rPr b="0" i="1" lang="en-US" sz="1800" u="none">
                <a:solidFill>
                  <a:schemeClr val="dk1"/>
                </a:solidFill>
                <a:latin typeface="Arial"/>
                <a:ea typeface="Arial"/>
                <a:cs typeface="Arial"/>
                <a:sym typeface="Arial"/>
              </a:rPr>
              <a:t>.</a:t>
            </a:r>
            <a:r>
              <a:rPr b="0" i="0" lang="en-US" sz="1800" u="none">
                <a:solidFill>
                  <a:schemeClr val="dk1"/>
                </a:solidFill>
                <a:latin typeface="Arial"/>
                <a:ea typeface="Arial"/>
                <a:cs typeface="Arial"/>
                <a:sym typeface="Arial"/>
              </a:rPr>
              <a:t> Từ vỏ bia lon, vỏ hộp bánh kẹo, vỏ hộp dầu gội đầu,… kết hợp với giấy màu, màu vẽ,… ta có thể tạo ra được vô số đồ chơi hấp dẫn cho trẻ. </a:t>
            </a:r>
            <a:endParaRPr/>
          </a:p>
        </p:txBody>
      </p:sp>
      <p:pic>
        <p:nvPicPr>
          <p:cNvPr id="547" name="Google Shape;547;p34"/>
          <p:cNvPicPr preferRelativeResize="0"/>
          <p:nvPr/>
        </p:nvPicPr>
        <p:blipFill rotWithShape="1">
          <a:blip r:embed="rId3">
            <a:alphaModFix/>
          </a:blip>
          <a:srcRect b="0" l="0" r="0" t="0"/>
          <a:stretch/>
        </p:blipFill>
        <p:spPr>
          <a:xfrm>
            <a:off x="5795962" y="1982787"/>
            <a:ext cx="3043237" cy="4581525"/>
          </a:xfrm>
          <a:prstGeom prst="rect">
            <a:avLst/>
          </a:prstGeom>
          <a:noFill/>
          <a:ln>
            <a:noFill/>
          </a:ln>
        </p:spPr>
      </p:pic>
      <p:sp>
        <p:nvSpPr>
          <p:cNvPr id="548" name="Google Shape;548;p34"/>
          <p:cNvSpPr txBox="1"/>
          <p:nvPr/>
        </p:nvSpPr>
        <p:spPr>
          <a:xfrm>
            <a:off x="339725" y="2160587"/>
            <a:ext cx="5040312" cy="4233862"/>
          </a:xfrm>
          <a:prstGeom prst="rect">
            <a:avLst/>
          </a:prstGeom>
          <a:noFill/>
          <a:ln>
            <a:noFill/>
          </a:ln>
        </p:spPr>
        <p:txBody>
          <a:bodyPr anchorCtr="0" anchor="t" bIns="45700" lIns="91425" spcFirstLastPara="1" rIns="91425" wrap="square" tIns="45700">
            <a:spAutoFit/>
          </a:bodyPr>
          <a:lstStyle/>
          <a:p>
            <a:pPr indent="457200" lvl="0" marL="0" marR="0" rtl="0" algn="just">
              <a:lnSpc>
                <a:spcPct val="107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LÀM CÁI TRỐNG  </a:t>
            </a:r>
            <a:endParaRPr b="0" i="0" sz="1400" u="none">
              <a:solidFill>
                <a:schemeClr val="dk1"/>
              </a:solidFill>
              <a:latin typeface="Calibri"/>
              <a:ea typeface="Calibri"/>
              <a:cs typeface="Calibri"/>
              <a:sym typeface="Calibri"/>
            </a:endParaRPr>
          </a:p>
          <a:p>
            <a:pPr indent="457200" lvl="0" marL="0" marR="0" rtl="0" algn="just">
              <a:lnSpc>
                <a:spcPct val="107000"/>
              </a:lnSpc>
              <a:spcBef>
                <a:spcPts val="8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Chuẩn bị: 1. Một vỏ hộp bánh bích quy. 2. Giấy màu (đỏ, vàng), bút màu. 3. Hồ dán. </a:t>
            </a:r>
            <a:endParaRPr b="0" i="0" sz="1400" u="none">
              <a:solidFill>
                <a:schemeClr val="dk1"/>
              </a:solidFill>
              <a:latin typeface="Calibri"/>
              <a:ea typeface="Calibri"/>
              <a:cs typeface="Calibri"/>
              <a:sym typeface="Calibri"/>
            </a:endParaRPr>
          </a:p>
          <a:p>
            <a:pPr indent="457200" lvl="0" marL="0" marR="0" rtl="0" algn="l">
              <a:lnSpc>
                <a:spcPct val="100000"/>
              </a:lnSpc>
              <a:spcBef>
                <a:spcPts val="8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Cách làm: 1. Cắt giấy màu đỏ, rộng bằng độ cao của hộp, dài hơn chu vi của hộp 3 – 5 cm (làm tang trống). 2. Dùng hộp vanh hai đường tròn trên giấy vàng và cắt theo đường vanh được hai hình tròn (làm mặt trống). 3. Dùng hồ dán dán tang trống, mặt trống. 4. Dùng bút màu trang trí đường diềm tang trống và mặt trống. Tương tự như vậy ta có thể làm nhiều trống to nhỏ khác nhau: trống cái, trống con, trống cơm,…; vài đôi đũa làm dùi trống là trẻ có bộ trống để chơi</a:t>
            </a:r>
            <a:endParaRPr/>
          </a:p>
        </p:txBody>
      </p:sp>
      <p:sp>
        <p:nvSpPr>
          <p:cNvPr id="549" name="Google Shape;549;p34"/>
          <p:cNvSpPr txBox="1"/>
          <p:nvPr/>
        </p:nvSpPr>
        <p:spPr>
          <a:xfrm>
            <a:off x="5032375" y="6540500"/>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https://www.junbaby.vn/tin-tuc/cach-lam-trong-com-cho-be.html</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3" name="Shape 553"/>
        <p:cNvGrpSpPr/>
        <p:nvPr/>
      </p:nvGrpSpPr>
      <p:grpSpPr>
        <a:xfrm>
          <a:off x="0" y="0"/>
          <a:ext cx="0" cy="0"/>
          <a:chOff x="0" y="0"/>
          <a:chExt cx="0" cy="0"/>
        </a:xfrm>
      </p:grpSpPr>
      <p:sp>
        <p:nvSpPr>
          <p:cNvPr id="554" name="Google Shape;554;p35"/>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55" name="Google Shape;555;p35"/>
          <p:cNvSpPr txBox="1"/>
          <p:nvPr/>
        </p:nvSpPr>
        <p:spPr>
          <a:xfrm>
            <a:off x="1187450" y="476250"/>
            <a:ext cx="5688012" cy="368300"/>
          </a:xfrm>
          <a:prstGeom prst="rect">
            <a:avLst/>
          </a:prstGeom>
          <a:noFill/>
          <a:ln>
            <a:noFill/>
          </a:ln>
        </p:spPr>
        <p:txBody>
          <a:bodyPr anchorCtr="0" anchor="t" bIns="45700" lIns="91425" spcFirstLastPara="1" rIns="91425" wrap="square" tIns="45700">
            <a:spAutoFit/>
          </a:bodyPr>
          <a:lstStyle/>
          <a:p>
            <a:pPr indent="457200" lvl="0" marL="0" marR="0" rtl="0" algn="just">
              <a:lnSpc>
                <a:spcPct val="107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Kĩ thuật tự làm một số đồ chơi cho trẻ em </a:t>
            </a:r>
            <a:endParaRPr/>
          </a:p>
        </p:txBody>
      </p:sp>
      <p:sp>
        <p:nvSpPr>
          <p:cNvPr id="556" name="Google Shape;556;p35"/>
          <p:cNvSpPr txBox="1"/>
          <p:nvPr/>
        </p:nvSpPr>
        <p:spPr>
          <a:xfrm>
            <a:off x="684212" y="1501775"/>
            <a:ext cx="7632700" cy="3641725"/>
          </a:xfrm>
          <a:prstGeom prst="rect">
            <a:avLst/>
          </a:prstGeom>
          <a:noFill/>
          <a:ln>
            <a:noFill/>
          </a:ln>
        </p:spPr>
        <p:txBody>
          <a:bodyPr anchorCtr="0" anchor="t" bIns="45700" lIns="91425" spcFirstLastPara="1" rIns="91425" wrap="square" tIns="45700">
            <a:spAutoFit/>
          </a:bodyPr>
          <a:lstStyle/>
          <a:p>
            <a:pPr indent="457200" lvl="0" marL="0" marR="0" rtl="0" algn="just">
              <a:lnSpc>
                <a:spcPct val="107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Mời các bạn theo dõi một số video về Hướng dẫn tận dụng đồ tái chế để sáng tạo đồ chơi.</a:t>
            </a:r>
            <a:endParaRPr/>
          </a:p>
          <a:p>
            <a:pPr indent="457200" lvl="0" marL="0" marR="0" rtl="0" algn="just">
              <a:lnSpc>
                <a:spcPct val="107000"/>
              </a:lnSpc>
              <a:spcBef>
                <a:spcPts val="800"/>
              </a:spcBef>
              <a:spcAft>
                <a:spcPts val="0"/>
              </a:spcAft>
              <a:buClr>
                <a:schemeClr val="dk1"/>
              </a:buClr>
              <a:buSzPts val="1400"/>
              <a:buFont typeface="Arial"/>
              <a:buNone/>
            </a:pPr>
            <a:r>
              <a:t/>
            </a:r>
            <a:endParaRPr b="0" i="0" sz="1400" u="none">
              <a:solidFill>
                <a:schemeClr val="dk1"/>
              </a:solidFill>
              <a:latin typeface="Calibri"/>
              <a:ea typeface="Calibri"/>
              <a:cs typeface="Calibri"/>
              <a:sym typeface="Calibri"/>
            </a:endParaRPr>
          </a:p>
          <a:p>
            <a:pPr indent="457200" lvl="0" marL="0" marR="0" rtl="0" algn="l">
              <a:lnSpc>
                <a:spcPct val="107000"/>
              </a:lnSpc>
              <a:spcBef>
                <a:spcPts val="8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Video số 3: Trò chơi vặn nắp chai</a:t>
            </a:r>
            <a:endParaRPr b="0" i="0" sz="1400" u="none">
              <a:solidFill>
                <a:schemeClr val="dk1"/>
              </a:solidFill>
              <a:latin typeface="Calibri"/>
              <a:ea typeface="Calibri"/>
              <a:cs typeface="Calibri"/>
              <a:sym typeface="Calibri"/>
            </a:endParaRPr>
          </a:p>
          <a:p>
            <a:pPr indent="457200" lvl="0" marL="0" marR="0" rtl="0" algn="just">
              <a:lnSpc>
                <a:spcPct val="107000"/>
              </a:lnSpc>
              <a:spcBef>
                <a:spcPts val="80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3">
                  <a:extLst>
                    <a:ext uri="{A12FA001-AC4F-418D-AE19-62706E023703}">
                      <ahyp:hlinkClr val="tx"/>
                    </a:ext>
                  </a:extLst>
                </a:hlinkClick>
              </a:rPr>
              <a:t>https://www.youtube.com/watch?v=WgFvdSGNmUE</a:t>
            </a:r>
            <a:endParaRPr/>
          </a:p>
          <a:p>
            <a:pPr indent="457200" lvl="0" marL="0" marR="0" rtl="0" algn="just">
              <a:lnSpc>
                <a:spcPct val="107000"/>
              </a:lnSpc>
              <a:spcBef>
                <a:spcPts val="800"/>
              </a:spcBef>
              <a:spcAft>
                <a:spcPts val="0"/>
              </a:spcAft>
              <a:buClr>
                <a:schemeClr val="dk1"/>
              </a:buClr>
              <a:buSzPts val="1400"/>
              <a:buFont typeface="Arial"/>
              <a:buNone/>
            </a:pPr>
            <a:r>
              <a:t/>
            </a:r>
            <a:endParaRPr b="0" i="0" sz="1400" u="none">
              <a:solidFill>
                <a:schemeClr val="dk1"/>
              </a:solidFill>
              <a:latin typeface="Calibri"/>
              <a:ea typeface="Calibri"/>
              <a:cs typeface="Calibri"/>
              <a:sym typeface="Calibri"/>
            </a:endParaRPr>
          </a:p>
          <a:p>
            <a:pPr indent="457200" lvl="0" marL="0" marR="0" rtl="0" algn="just">
              <a:lnSpc>
                <a:spcPct val="107000"/>
              </a:lnSpc>
              <a:spcBef>
                <a:spcPts val="80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Cũng từ nguyên liệu từ chai nhựa hãy cùng xem chúng ta có thể làm gì để có những đồ chơi xinh xắn, hay ho nhé!</a:t>
            </a:r>
            <a:endParaRPr b="0" i="0" sz="1400" u="none">
              <a:solidFill>
                <a:schemeClr val="dk1"/>
              </a:solidFill>
              <a:latin typeface="Calibri"/>
              <a:ea typeface="Calibri"/>
              <a:cs typeface="Calibri"/>
              <a:sym typeface="Calibri"/>
            </a:endParaRPr>
          </a:p>
          <a:p>
            <a:pPr indent="457200" lvl="0" marL="0" marR="0" rtl="0" algn="l">
              <a:lnSpc>
                <a:spcPct val="107000"/>
              </a:lnSpc>
              <a:spcBef>
                <a:spcPts val="8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Video số 4: Tự tạo đồ chơi từ chai nhựa</a:t>
            </a:r>
            <a:endParaRPr b="0" i="0" sz="1400" u="none">
              <a:solidFill>
                <a:schemeClr val="dk1"/>
              </a:solidFill>
              <a:latin typeface="Calibri"/>
              <a:ea typeface="Calibri"/>
              <a:cs typeface="Calibri"/>
              <a:sym typeface="Calibri"/>
            </a:endParaRPr>
          </a:p>
          <a:p>
            <a:pPr indent="457200" lvl="0" marL="0" marR="0" rtl="0" algn="just">
              <a:lnSpc>
                <a:spcPct val="107000"/>
              </a:lnSpc>
              <a:spcBef>
                <a:spcPts val="80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4">
                  <a:extLst>
                    <a:ext uri="{A12FA001-AC4F-418D-AE19-62706E023703}">
                      <ahyp:hlinkClr val="tx"/>
                    </a:ext>
                  </a:extLst>
                </a:hlinkClick>
              </a:rPr>
              <a:t>https://www.youtube.com/watch?v=iQgIac8x7WY</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0" name="Shape 560"/>
        <p:cNvGrpSpPr/>
        <p:nvPr/>
      </p:nvGrpSpPr>
      <p:grpSpPr>
        <a:xfrm>
          <a:off x="0" y="0"/>
          <a:ext cx="0" cy="0"/>
          <a:chOff x="0" y="0"/>
          <a:chExt cx="0" cy="0"/>
        </a:xfrm>
      </p:grpSpPr>
      <p:sp>
        <p:nvSpPr>
          <p:cNvPr id="561" name="Google Shape;561;p36"/>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62" name="Google Shape;562;p36"/>
          <p:cNvSpPr txBox="1"/>
          <p:nvPr/>
        </p:nvSpPr>
        <p:spPr>
          <a:xfrm>
            <a:off x="1187450" y="476250"/>
            <a:ext cx="5688012" cy="368300"/>
          </a:xfrm>
          <a:prstGeom prst="rect">
            <a:avLst/>
          </a:prstGeom>
          <a:noFill/>
          <a:ln>
            <a:noFill/>
          </a:ln>
        </p:spPr>
        <p:txBody>
          <a:bodyPr anchorCtr="0" anchor="t" bIns="45700" lIns="91425" spcFirstLastPara="1" rIns="91425" wrap="square" tIns="45700">
            <a:spAutoFit/>
          </a:bodyPr>
          <a:lstStyle/>
          <a:p>
            <a:pPr indent="457200" lvl="0" marL="0" marR="0" rtl="0" algn="just">
              <a:lnSpc>
                <a:spcPct val="107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Kĩ thuật tự làm một số đồ chơi cho trẻ em </a:t>
            </a:r>
            <a:endParaRPr/>
          </a:p>
        </p:txBody>
      </p:sp>
      <p:sp>
        <p:nvSpPr>
          <p:cNvPr id="563" name="Google Shape;563;p36"/>
          <p:cNvSpPr txBox="1"/>
          <p:nvPr/>
        </p:nvSpPr>
        <p:spPr>
          <a:xfrm>
            <a:off x="250825" y="1341437"/>
            <a:ext cx="8893175" cy="1092200"/>
          </a:xfrm>
          <a:prstGeom prst="rect">
            <a:avLst/>
          </a:prstGeom>
          <a:noFill/>
          <a:ln>
            <a:noFill/>
          </a:ln>
        </p:spPr>
        <p:txBody>
          <a:bodyPr anchorCtr="0" anchor="t" bIns="45700" lIns="91425" spcFirstLastPara="1" rIns="91425" wrap="square" tIns="45700">
            <a:spAutoFit/>
          </a:bodyPr>
          <a:lstStyle/>
          <a:p>
            <a:pPr indent="0" lvl="1" marL="457200" marR="0" rtl="0" algn="just">
              <a:lnSpc>
                <a:spcPct val="115000"/>
              </a:lnSpc>
              <a:spcBef>
                <a:spcPts val="0"/>
              </a:spcBef>
              <a:spcAft>
                <a:spcPts val="0"/>
              </a:spcAft>
              <a:buClr>
                <a:schemeClr val="dk1"/>
              </a:buClr>
              <a:buSzPts val="1300"/>
              <a:buFont typeface="Arial"/>
              <a:buNone/>
            </a:pPr>
            <a:r>
              <a:rPr b="1" i="1" lang="en-US" sz="1300" u="none" cap="none" strike="noStrike">
                <a:solidFill>
                  <a:schemeClr val="dk1"/>
                </a:solidFill>
                <a:latin typeface="Arial"/>
                <a:ea typeface="Arial"/>
                <a:cs typeface="Arial"/>
                <a:sym typeface="Arial"/>
              </a:rPr>
              <a:t>2.3. Làm đồ chơi từ vải </a:t>
            </a:r>
            <a:endParaRPr b="0" i="0" sz="1100" u="none" cap="none" strike="noStrike">
              <a:solidFill>
                <a:schemeClr val="dk1"/>
              </a:solidFill>
              <a:latin typeface="Calibri"/>
              <a:ea typeface="Calibri"/>
              <a:cs typeface="Calibri"/>
              <a:sym typeface="Calibri"/>
            </a:endParaRPr>
          </a:p>
          <a:p>
            <a:pPr indent="457200" lvl="0" marL="0" marR="0" rtl="0" algn="just">
              <a:lnSpc>
                <a:spcPct val="107000"/>
              </a:lnSpc>
              <a:spcBef>
                <a:spcPts val="1000"/>
              </a:spcBef>
              <a:spcAft>
                <a:spcPts val="0"/>
              </a:spcAft>
              <a:buClr>
                <a:schemeClr val="dk1"/>
              </a:buClr>
              <a:buSzPts val="1300"/>
              <a:buFont typeface="Arial"/>
              <a:buNone/>
            </a:pPr>
            <a:r>
              <a:rPr b="0" i="0" lang="en-US" sz="1300" u="none">
                <a:solidFill>
                  <a:schemeClr val="dk1"/>
                </a:solidFill>
                <a:latin typeface="Arial"/>
                <a:ea typeface="Arial"/>
                <a:cs typeface="Arial"/>
                <a:sym typeface="Arial"/>
              </a:rPr>
              <a:t>Cũng như các loại vỏ hộp, từ vải vụn bằng sự sáng tạo, giáo viên mầm non có thể tạo ra được nhiều loại đồ chơi phong phú, hấp dẫn trẻ em. Dưới đây là một vài ví dụ về làm đồ chơi từ vải </a:t>
            </a:r>
            <a:r>
              <a:rPr b="0" i="0" lang="en-US" sz="1100" u="none">
                <a:solidFill>
                  <a:schemeClr val="dk1"/>
                </a:solidFill>
                <a:latin typeface="Calibri"/>
                <a:ea typeface="Calibri"/>
                <a:cs typeface="Calibri"/>
                <a:sym typeface="Calibri"/>
              </a:rPr>
              <a:t>−</a:t>
            </a:r>
            <a:r>
              <a:rPr b="0" i="0" lang="en-US" sz="1300" u="none">
                <a:solidFill>
                  <a:schemeClr val="dk1"/>
                </a:solidFill>
                <a:latin typeface="Arial"/>
                <a:ea typeface="Arial"/>
                <a:cs typeface="Arial"/>
                <a:sym typeface="Arial"/>
              </a:rPr>
              <a:t> một loại phế liệu khá dễ tìm ở các địa phương. </a:t>
            </a:r>
            <a:endParaRPr/>
          </a:p>
        </p:txBody>
      </p:sp>
      <p:pic>
        <p:nvPicPr>
          <p:cNvPr id="564" name="Google Shape;564;p36"/>
          <p:cNvPicPr preferRelativeResize="0"/>
          <p:nvPr/>
        </p:nvPicPr>
        <p:blipFill rotWithShape="1">
          <a:blip r:embed="rId3">
            <a:alphaModFix/>
          </a:blip>
          <a:srcRect b="0" l="0" r="0" t="0"/>
          <a:stretch/>
        </p:blipFill>
        <p:spPr>
          <a:xfrm>
            <a:off x="539750" y="2441575"/>
            <a:ext cx="3844925" cy="3562350"/>
          </a:xfrm>
          <a:prstGeom prst="rect">
            <a:avLst/>
          </a:prstGeom>
          <a:noFill/>
          <a:ln>
            <a:noFill/>
          </a:ln>
        </p:spPr>
      </p:pic>
      <p:sp>
        <p:nvSpPr>
          <p:cNvPr id="565" name="Google Shape;565;p36"/>
          <p:cNvSpPr txBox="1"/>
          <p:nvPr/>
        </p:nvSpPr>
        <p:spPr>
          <a:xfrm>
            <a:off x="468312" y="6003925"/>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https://afamily.vn/cach-lam-hoa-hong-vai-don-gian-ma-dep-20130114090839236.chn</a:t>
            </a:r>
            <a:endParaRPr/>
          </a:p>
        </p:txBody>
      </p:sp>
      <p:sp>
        <p:nvSpPr>
          <p:cNvPr id="566" name="Google Shape;566;p36"/>
          <p:cNvSpPr txBox="1"/>
          <p:nvPr/>
        </p:nvSpPr>
        <p:spPr>
          <a:xfrm>
            <a:off x="1403350" y="6219825"/>
            <a:ext cx="4105275" cy="2762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200"/>
              <a:buFont typeface="Arial"/>
              <a:buNone/>
            </a:pPr>
            <a:r>
              <a:rPr b="0" i="0" lang="en-US" sz="1200" u="none">
                <a:solidFill>
                  <a:schemeClr val="dk1"/>
                </a:solidFill>
                <a:latin typeface="Arial"/>
                <a:ea typeface="Arial"/>
                <a:cs typeface="Arial"/>
                <a:sym typeface="Arial"/>
              </a:rPr>
              <a:t>Làm hoa hồng từ vải</a:t>
            </a:r>
            <a:endParaRPr/>
          </a:p>
        </p:txBody>
      </p:sp>
      <p:pic>
        <p:nvPicPr>
          <p:cNvPr id="567" name="Google Shape;567;p36"/>
          <p:cNvPicPr preferRelativeResize="0"/>
          <p:nvPr/>
        </p:nvPicPr>
        <p:blipFill rotWithShape="1">
          <a:blip r:embed="rId4">
            <a:alphaModFix/>
          </a:blip>
          <a:srcRect b="0" l="0" r="0" t="0"/>
          <a:stretch/>
        </p:blipFill>
        <p:spPr>
          <a:xfrm>
            <a:off x="4702175" y="2420937"/>
            <a:ext cx="4262437" cy="2643187"/>
          </a:xfrm>
          <a:prstGeom prst="rect">
            <a:avLst/>
          </a:prstGeom>
          <a:noFill/>
          <a:ln>
            <a:noFill/>
          </a:ln>
        </p:spPr>
      </p:pic>
      <p:sp>
        <p:nvSpPr>
          <p:cNvPr id="568" name="Google Shape;568;p36"/>
          <p:cNvSpPr txBox="1"/>
          <p:nvPr/>
        </p:nvSpPr>
        <p:spPr>
          <a:xfrm>
            <a:off x="6084887" y="5264150"/>
            <a:ext cx="4103687" cy="2778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200"/>
              <a:buFont typeface="Arial"/>
              <a:buNone/>
            </a:pPr>
            <a:r>
              <a:rPr b="0" i="0" lang="en-US" sz="1200" u="none">
                <a:solidFill>
                  <a:schemeClr val="dk1"/>
                </a:solidFill>
                <a:latin typeface="Arial"/>
                <a:ea typeface="Arial"/>
                <a:cs typeface="Arial"/>
                <a:sym typeface="Arial"/>
              </a:rPr>
              <a:t>Làm hoa cúc từ xốp bitis</a:t>
            </a:r>
            <a:endParaRPr/>
          </a:p>
        </p:txBody>
      </p:sp>
      <p:sp>
        <p:nvSpPr>
          <p:cNvPr id="569" name="Google Shape;569;p36"/>
          <p:cNvSpPr txBox="1"/>
          <p:nvPr/>
        </p:nvSpPr>
        <p:spPr>
          <a:xfrm>
            <a:off x="5076825" y="5049837"/>
            <a:ext cx="4572000"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https://www.vaidani.com/2017/07/cach-lam-hoa-cuc-bang-vai-da-ni.html</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3" name="Shape 573"/>
        <p:cNvGrpSpPr/>
        <p:nvPr/>
      </p:nvGrpSpPr>
      <p:grpSpPr>
        <a:xfrm>
          <a:off x="0" y="0"/>
          <a:ext cx="0" cy="0"/>
          <a:chOff x="0" y="0"/>
          <a:chExt cx="0" cy="0"/>
        </a:xfrm>
      </p:grpSpPr>
      <p:sp>
        <p:nvSpPr>
          <p:cNvPr id="574" name="Google Shape;574;p37"/>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75" name="Google Shape;575;p37"/>
          <p:cNvSpPr txBox="1"/>
          <p:nvPr/>
        </p:nvSpPr>
        <p:spPr>
          <a:xfrm>
            <a:off x="1187450" y="476250"/>
            <a:ext cx="5688012" cy="368300"/>
          </a:xfrm>
          <a:prstGeom prst="rect">
            <a:avLst/>
          </a:prstGeom>
          <a:noFill/>
          <a:ln>
            <a:noFill/>
          </a:ln>
        </p:spPr>
        <p:txBody>
          <a:bodyPr anchorCtr="0" anchor="t" bIns="45700" lIns="91425" spcFirstLastPara="1" rIns="91425" wrap="square" tIns="45700">
            <a:spAutoFit/>
          </a:bodyPr>
          <a:lstStyle/>
          <a:p>
            <a:pPr indent="457200" lvl="0" marL="0" marR="0" rtl="0" algn="just">
              <a:lnSpc>
                <a:spcPct val="107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Kĩ thuật tự làm một số đồ chơi cho trẻ em </a:t>
            </a:r>
            <a:endParaRPr/>
          </a:p>
        </p:txBody>
      </p:sp>
      <p:sp>
        <p:nvSpPr>
          <p:cNvPr id="576" name="Google Shape;576;p37"/>
          <p:cNvSpPr txBox="1"/>
          <p:nvPr/>
        </p:nvSpPr>
        <p:spPr>
          <a:xfrm>
            <a:off x="179387" y="1196975"/>
            <a:ext cx="8640762" cy="1120775"/>
          </a:xfrm>
          <a:prstGeom prst="rect">
            <a:avLst/>
          </a:prstGeom>
          <a:noFill/>
          <a:ln>
            <a:noFill/>
          </a:ln>
        </p:spPr>
        <p:txBody>
          <a:bodyPr anchorCtr="0" anchor="t" bIns="45700" lIns="91425" spcFirstLastPara="1" rIns="91425" wrap="square" tIns="45700">
            <a:spAutoFit/>
          </a:bodyPr>
          <a:lstStyle/>
          <a:p>
            <a:pPr indent="457200" lvl="0" marL="0" marR="0" rtl="0" algn="just">
              <a:lnSpc>
                <a:spcPct val="107000"/>
              </a:lnSpc>
              <a:spcBef>
                <a:spcPts val="0"/>
              </a:spcBef>
              <a:spcAft>
                <a:spcPts val="0"/>
              </a:spcAft>
              <a:buClr>
                <a:schemeClr val="dk1"/>
              </a:buClr>
              <a:buSzPts val="1400"/>
              <a:buFont typeface="Arial"/>
              <a:buNone/>
            </a:pPr>
            <a:r>
              <a:t/>
            </a:r>
            <a:endParaRPr b="0" i="0" sz="1400" u="none">
              <a:solidFill>
                <a:schemeClr val="dk1"/>
              </a:solidFill>
              <a:latin typeface="Calibri"/>
              <a:ea typeface="Calibri"/>
              <a:cs typeface="Calibri"/>
              <a:sym typeface="Calibri"/>
            </a:endParaRPr>
          </a:p>
          <a:p>
            <a:pPr indent="457200" lvl="0" marL="0" marR="0" rtl="0" algn="l">
              <a:lnSpc>
                <a:spcPct val="107000"/>
              </a:lnSpc>
              <a:spcBef>
                <a:spcPts val="8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Video số 6: Sáng tạo ôtô từ bìa cứng cho bé</a:t>
            </a:r>
            <a:endParaRPr b="0" i="0" sz="1400" u="none">
              <a:solidFill>
                <a:schemeClr val="dk1"/>
              </a:solidFill>
              <a:latin typeface="Calibri"/>
              <a:ea typeface="Calibri"/>
              <a:cs typeface="Calibri"/>
              <a:sym typeface="Calibri"/>
            </a:endParaRPr>
          </a:p>
          <a:p>
            <a:pPr indent="457200" lvl="0" marL="0" marR="0" rtl="0" algn="just">
              <a:lnSpc>
                <a:spcPct val="107000"/>
              </a:lnSpc>
              <a:spcBef>
                <a:spcPts val="80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3">
                  <a:extLst>
                    <a:ext uri="{A12FA001-AC4F-418D-AE19-62706E023703}">
                      <ahyp:hlinkClr val="tx"/>
                    </a:ext>
                  </a:extLst>
                </a:hlinkClick>
              </a:rPr>
              <a:t>https://www.youtube.com/watch?v=TaecnwmvEIU</a:t>
            </a:r>
            <a:endParaRPr/>
          </a:p>
        </p:txBody>
      </p:sp>
      <p:pic>
        <p:nvPicPr>
          <p:cNvPr id="577" name="Google Shape;577;p37"/>
          <p:cNvPicPr preferRelativeResize="0"/>
          <p:nvPr/>
        </p:nvPicPr>
        <p:blipFill rotWithShape="1">
          <a:blip r:embed="rId4">
            <a:alphaModFix/>
          </a:blip>
          <a:srcRect b="0" l="0" r="0" t="0"/>
          <a:stretch/>
        </p:blipFill>
        <p:spPr>
          <a:xfrm>
            <a:off x="2195512" y="2317750"/>
            <a:ext cx="5167312" cy="4540250"/>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1" name="Shape 581"/>
        <p:cNvGrpSpPr/>
        <p:nvPr/>
      </p:nvGrpSpPr>
      <p:grpSpPr>
        <a:xfrm>
          <a:off x="0" y="0"/>
          <a:ext cx="0" cy="0"/>
          <a:chOff x="0" y="0"/>
          <a:chExt cx="0" cy="0"/>
        </a:xfrm>
      </p:grpSpPr>
      <p:sp>
        <p:nvSpPr>
          <p:cNvPr id="582" name="Google Shape;582;p38"/>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83" name="Google Shape;583;p38"/>
          <p:cNvSpPr txBox="1"/>
          <p:nvPr/>
        </p:nvSpPr>
        <p:spPr>
          <a:xfrm>
            <a:off x="1187450" y="476250"/>
            <a:ext cx="5688012" cy="368300"/>
          </a:xfrm>
          <a:prstGeom prst="rect">
            <a:avLst/>
          </a:prstGeom>
          <a:noFill/>
          <a:ln>
            <a:noFill/>
          </a:ln>
        </p:spPr>
        <p:txBody>
          <a:bodyPr anchorCtr="0" anchor="t" bIns="45700" lIns="91425" spcFirstLastPara="1" rIns="91425" wrap="square" tIns="45700">
            <a:spAutoFit/>
          </a:bodyPr>
          <a:lstStyle/>
          <a:p>
            <a:pPr indent="457200" lvl="0" marL="0" marR="0" rtl="0" algn="just">
              <a:lnSpc>
                <a:spcPct val="107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 Kĩ thuật tự làm một số đồ chơi cho trẻ em </a:t>
            </a:r>
            <a:endParaRPr/>
          </a:p>
        </p:txBody>
      </p:sp>
      <p:sp>
        <p:nvSpPr>
          <p:cNvPr id="584" name="Google Shape;584;p38"/>
          <p:cNvSpPr txBox="1"/>
          <p:nvPr/>
        </p:nvSpPr>
        <p:spPr>
          <a:xfrm>
            <a:off x="539750" y="1671637"/>
            <a:ext cx="8280400" cy="2328862"/>
          </a:xfrm>
          <a:prstGeom prst="rect">
            <a:avLst/>
          </a:prstGeom>
          <a:noFill/>
          <a:ln>
            <a:noFill/>
          </a:ln>
        </p:spPr>
        <p:txBody>
          <a:bodyPr anchorCtr="0" anchor="t" bIns="45700" lIns="91425" spcFirstLastPara="1" rIns="91425" wrap="square" tIns="45700">
            <a:spAutoFit/>
          </a:bodyPr>
          <a:lstStyle/>
          <a:p>
            <a:pPr indent="457200" lvl="0" marL="0" marR="0" rtl="0" algn="just">
              <a:lnSpc>
                <a:spcPct val="107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b="0" i="0" sz="1400" u="none">
              <a:solidFill>
                <a:schemeClr val="dk1"/>
              </a:solidFill>
              <a:latin typeface="Calibri"/>
              <a:ea typeface="Calibri"/>
              <a:cs typeface="Calibri"/>
              <a:sym typeface="Calibri"/>
            </a:endParaRPr>
          </a:p>
          <a:p>
            <a:pPr indent="-457200" lvl="0" marL="457200" marR="0" rtl="0" algn="just">
              <a:lnSpc>
                <a:spcPct val="115000"/>
              </a:lnSpc>
              <a:spcBef>
                <a:spcPts val="800"/>
              </a:spcBef>
              <a:spcAft>
                <a:spcPts val="0"/>
              </a:spcAft>
              <a:buClr>
                <a:srgbClr val="FF0000"/>
              </a:buClr>
              <a:buSzPts val="1800"/>
              <a:buFont typeface="Noto Sans Symbols"/>
              <a:buChar char="♦"/>
            </a:pPr>
            <a:r>
              <a:rPr b="1" i="1" lang="en-US" sz="1800" u="none">
                <a:solidFill>
                  <a:srgbClr val="FF0000"/>
                </a:solidFill>
                <a:latin typeface="Times New Roman"/>
                <a:ea typeface="Times New Roman"/>
                <a:cs typeface="Times New Roman"/>
                <a:sym typeface="Times New Roman"/>
              </a:rPr>
              <a:t>Bài tập cuối buổi học: </a:t>
            </a:r>
            <a:endParaRPr b="0" i="0" sz="1400" u="none">
              <a:solidFill>
                <a:schemeClr val="dk1"/>
              </a:solidFill>
              <a:latin typeface="Calibri"/>
              <a:ea typeface="Calibri"/>
              <a:cs typeface="Calibri"/>
              <a:sym typeface="Calibri"/>
            </a:endParaRPr>
          </a:p>
          <a:p>
            <a:pPr indent="457200" lvl="0" marL="0" marR="0" rtl="0" algn="just">
              <a:lnSpc>
                <a:spcPct val="107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2. Phân tích ý nghĩa, vai trò của đồ chơi đối với công tác giáo dục mầm non. </a:t>
            </a:r>
            <a:endParaRPr b="0" i="0" sz="1400" u="none">
              <a:solidFill>
                <a:schemeClr val="dk1"/>
              </a:solidFill>
              <a:latin typeface="Calibri"/>
              <a:ea typeface="Calibri"/>
              <a:cs typeface="Calibri"/>
              <a:sym typeface="Calibri"/>
            </a:endParaRPr>
          </a:p>
          <a:p>
            <a:pPr indent="457200" lvl="0" marL="0" marR="0" rtl="0" algn="just">
              <a:lnSpc>
                <a:spcPct val="107000"/>
              </a:lnSpc>
              <a:spcBef>
                <a:spcPts val="8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2. Phân tích sự cần thiết phải tự làm đồ chơi cho trẻ em. </a:t>
            </a:r>
            <a:endParaRPr b="0" i="0" sz="1400" u="none">
              <a:solidFill>
                <a:schemeClr val="dk1"/>
              </a:solidFill>
              <a:latin typeface="Calibri"/>
              <a:ea typeface="Calibri"/>
              <a:cs typeface="Calibri"/>
              <a:sym typeface="Calibri"/>
            </a:endParaRPr>
          </a:p>
          <a:p>
            <a:pPr indent="457200" lvl="0" marL="0" marR="0" rtl="0" algn="just">
              <a:lnSpc>
                <a:spcPct val="107000"/>
              </a:lnSpc>
              <a:spcBef>
                <a:spcPts val="8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3. Bằng kiến thức, kĩ năng tạo hình đã học, hãy tự làm một số đồ chơi cho trẻ em bằng nguyên vật liệu thiên nhiên, phế liệu sẵn có ở địa phương</a:t>
            </a:r>
            <a:endParaRPr/>
          </a:p>
        </p:txBody>
      </p:sp>
    </p:spTree>
  </p:cSld>
  <p:clrMapOvr>
    <a:masterClrMapping/>
  </p:clrMapOvr>
</p:sld>
</file>

<file path=ppt/theme/theme1.xml><?xml version="1.0" encoding="utf-8"?>
<a:theme xmlns:a="http://schemas.openxmlformats.org/drawingml/2006/main" xmlns:r="http://schemas.openxmlformats.org/officeDocument/2006/relationships" name="1_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2015-11-29T04:28:43Z</dcterms:created>
  <dc:creator>Admin</dc:creator>
</cp:coreProperties>
</file>

<file path=docProps/custom.xml><?xml version="1.0" encoding="utf-8"?>
<Properties xmlns="http://schemas.openxmlformats.org/officeDocument/2006/custom-properties" xmlns:vt="http://schemas.openxmlformats.org/officeDocument/2006/docPropsVTypes"/>
</file>