
<file path=[Content_Types].xml><?xml version="1.0" encoding="utf-8"?>
<Types xmlns="http://schemas.openxmlformats.org/package/2006/content-types">
  <Default ContentType="image/jpeg" Extension="jpg"/>
  <Default ContentType="application/vnd.openxmlformats-officedocument.vmlDrawing" Extension="vml"/>
  <Default ContentType="image/gif" Extension="gif"/>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8" roundtripDataSignature="AMtx7mjOJGpgXEeWaI9lyMpa49z0Te6Yj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slide" Target="slides/slide41.xml"/><Relationship Id="rId23" Type="http://schemas.openxmlformats.org/officeDocument/2006/relationships/slide" Target="slides/slide18.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48" Type="http://customschemas.google.com/relationships/presentationmetadata" Target="metadata"/><Relationship Id="rId25" Type="http://schemas.openxmlformats.org/officeDocument/2006/relationships/slide" Target="slides/slide20.xml"/><Relationship Id="rId47" Type="http://schemas.openxmlformats.org/officeDocument/2006/relationships/slide" Target="slides/slide42.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0" name="Shape 520"/>
        <p:cNvGrpSpPr/>
        <p:nvPr/>
      </p:nvGrpSpPr>
      <p:grpSpPr>
        <a:xfrm>
          <a:off x="0" y="0"/>
          <a:ext cx="0" cy="0"/>
          <a:chOff x="0" y="0"/>
          <a:chExt cx="0" cy="0"/>
        </a:xfrm>
      </p:grpSpPr>
      <p:sp>
        <p:nvSpPr>
          <p:cNvPr id="521" name="Google Shape;521;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 name="Shape 536"/>
        <p:cNvGrpSpPr/>
        <p:nvPr/>
      </p:nvGrpSpPr>
      <p:grpSpPr>
        <a:xfrm>
          <a:off x="0" y="0"/>
          <a:ext cx="0" cy="0"/>
          <a:chOff x="0" y="0"/>
          <a:chExt cx="0" cy="0"/>
        </a:xfrm>
      </p:grpSpPr>
      <p:sp>
        <p:nvSpPr>
          <p:cNvPr id="537" name="Google Shape;537;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4" name="Shape 544"/>
        <p:cNvGrpSpPr/>
        <p:nvPr/>
      </p:nvGrpSpPr>
      <p:grpSpPr>
        <a:xfrm>
          <a:off x="0" y="0"/>
          <a:ext cx="0" cy="0"/>
          <a:chOff x="0" y="0"/>
          <a:chExt cx="0" cy="0"/>
        </a:xfrm>
      </p:grpSpPr>
      <p:sp>
        <p:nvSpPr>
          <p:cNvPr id="545" name="Google Shape;545;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1" name="Shape 551"/>
        <p:cNvGrpSpPr/>
        <p:nvPr/>
      </p:nvGrpSpPr>
      <p:grpSpPr>
        <a:xfrm>
          <a:off x="0" y="0"/>
          <a:ext cx="0" cy="0"/>
          <a:chOff x="0" y="0"/>
          <a:chExt cx="0" cy="0"/>
        </a:xfrm>
      </p:grpSpPr>
      <p:sp>
        <p:nvSpPr>
          <p:cNvPr id="552" name="Google Shape;552;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44"/>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0" name="Google Shape;20;p44"/>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4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4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3" name="Google Shape;23;p4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24" name="Shape 24"/>
        <p:cNvGrpSpPr/>
        <p:nvPr/>
      </p:nvGrpSpPr>
      <p:grpSpPr>
        <a:xfrm>
          <a:off x="0" y="0"/>
          <a:ext cx="0" cy="0"/>
          <a:chOff x="0" y="0"/>
          <a:chExt cx="0" cy="0"/>
        </a:xfrm>
      </p:grpSpPr>
      <p:sp>
        <p:nvSpPr>
          <p:cNvPr id="25" name="Google Shape;25;p45"/>
          <p:cNvSpPr txBox="1"/>
          <p:nvPr>
            <p:ph type="title"/>
          </p:nvPr>
        </p:nvSpPr>
        <p:spPr>
          <a:xfrm>
            <a:off x="533400" y="457200"/>
            <a:ext cx="7391400" cy="563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6" name="Google Shape;26;p4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4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8" name="Google Shape;28;p4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9" name="Shape 29"/>
        <p:cNvGrpSpPr/>
        <p:nvPr/>
      </p:nvGrpSpPr>
      <p:grpSpPr>
        <a:xfrm>
          <a:off x="0" y="0"/>
          <a:ext cx="0" cy="0"/>
          <a:chOff x="0" y="0"/>
          <a:chExt cx="0" cy="0"/>
        </a:xfrm>
      </p:grpSpPr>
      <p:sp>
        <p:nvSpPr>
          <p:cNvPr id="30" name="Google Shape;30;p46"/>
          <p:cNvSpPr txBox="1"/>
          <p:nvPr>
            <p:ph type="title"/>
          </p:nvPr>
        </p:nvSpPr>
        <p:spPr>
          <a:xfrm rot="5400000">
            <a:off x="4743450" y="2343150"/>
            <a:ext cx="5829300"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1" name="Google Shape;31;p46"/>
          <p:cNvSpPr txBox="1"/>
          <p:nvPr>
            <p:ph idx="1" type="body"/>
          </p:nvPr>
        </p:nvSpPr>
        <p:spPr>
          <a:xfrm rot="5400000">
            <a:off x="552450" y="361950"/>
            <a:ext cx="58293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4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4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4" name="Google Shape;34;p4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5" name="Shape 35"/>
        <p:cNvGrpSpPr/>
        <p:nvPr/>
      </p:nvGrpSpPr>
      <p:grpSpPr>
        <a:xfrm>
          <a:off x="0" y="0"/>
          <a:ext cx="0" cy="0"/>
          <a:chOff x="0" y="0"/>
          <a:chExt cx="0" cy="0"/>
        </a:xfrm>
      </p:grpSpPr>
      <p:sp>
        <p:nvSpPr>
          <p:cNvPr id="36" name="Google Shape;36;p47"/>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7" name="Google Shape;37;p47"/>
          <p:cNvSpPr txBox="1"/>
          <p:nvPr>
            <p:ph idx="1" type="body"/>
          </p:nvPr>
        </p:nvSpPr>
        <p:spPr>
          <a:xfrm rot="5400000">
            <a:off x="2112169" y="-288132"/>
            <a:ext cx="49196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4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4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0" name="Google Shape;40;p4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1" name="Shape 41"/>
        <p:cNvGrpSpPr/>
        <p:nvPr/>
      </p:nvGrpSpPr>
      <p:grpSpPr>
        <a:xfrm>
          <a:off x="0" y="0"/>
          <a:ext cx="0" cy="0"/>
          <a:chOff x="0" y="0"/>
          <a:chExt cx="0" cy="0"/>
        </a:xfrm>
      </p:grpSpPr>
      <p:sp>
        <p:nvSpPr>
          <p:cNvPr id="42" name="Google Shape;42;p48"/>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3" name="Google Shape;43;p48"/>
          <p:cNvSpPr/>
          <p:nvPr>
            <p:ph idx="2" type="pic"/>
          </p:nvPr>
        </p:nvSpPr>
        <p:spPr>
          <a:xfrm>
            <a:off x="3887788" y="987425"/>
            <a:ext cx="4629150" cy="4873625"/>
          </a:xfrm>
          <a:prstGeom prst="rect">
            <a:avLst/>
          </a:prstGeom>
          <a:noFill/>
          <a:ln>
            <a:noFill/>
          </a:ln>
        </p:spPr>
      </p:sp>
      <p:sp>
        <p:nvSpPr>
          <p:cNvPr id="44" name="Google Shape;44;p48"/>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5" name="Google Shape;45;p4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4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7" name="Google Shape;47;p4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8" name="Shape 48"/>
        <p:cNvGrpSpPr/>
        <p:nvPr/>
      </p:nvGrpSpPr>
      <p:grpSpPr>
        <a:xfrm>
          <a:off x="0" y="0"/>
          <a:ext cx="0" cy="0"/>
          <a:chOff x="0" y="0"/>
          <a:chExt cx="0" cy="0"/>
        </a:xfrm>
      </p:grpSpPr>
      <p:sp>
        <p:nvSpPr>
          <p:cNvPr id="49" name="Google Shape;49;p49"/>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0" name="Google Shape;50;p49"/>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SzPts val="3200"/>
              <a:buChar char="❖"/>
              <a:defRPr sz="3200"/>
            </a:lvl1pPr>
            <a:lvl2pPr indent="-406400" lvl="1" marL="914400" algn="l">
              <a:spcBef>
                <a:spcPts val="560"/>
              </a:spcBef>
              <a:spcAft>
                <a:spcPts val="0"/>
              </a:spcAft>
              <a:buSzPts val="2800"/>
              <a:buChar char="▪"/>
              <a:defRPr sz="2800"/>
            </a:lvl2pPr>
            <a:lvl3pPr indent="-381000" lvl="2" marL="1371600" algn="l">
              <a:spcBef>
                <a:spcPts val="480"/>
              </a:spcBef>
              <a:spcAft>
                <a:spcPts val="0"/>
              </a:spcAft>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1" name="Google Shape;51;p49"/>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2" name="Google Shape;52;p4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4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4" name="Google Shape;54;p4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5" name="Shape 55"/>
        <p:cNvGrpSpPr/>
        <p:nvPr/>
      </p:nvGrpSpPr>
      <p:grpSpPr>
        <a:xfrm>
          <a:off x="0" y="0"/>
          <a:ext cx="0" cy="0"/>
          <a:chOff x="0" y="0"/>
          <a:chExt cx="0" cy="0"/>
        </a:xfrm>
      </p:grpSpPr>
      <p:sp>
        <p:nvSpPr>
          <p:cNvPr id="56" name="Google Shape;56;p5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5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8" name="Google Shape;58;p5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5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1" name="Google Shape;61;p5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5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63" name="Google Shape;63;p5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4" name="Shape 64"/>
        <p:cNvGrpSpPr/>
        <p:nvPr/>
      </p:nvGrpSpPr>
      <p:grpSpPr>
        <a:xfrm>
          <a:off x="0" y="0"/>
          <a:ext cx="0" cy="0"/>
          <a:chOff x="0" y="0"/>
          <a:chExt cx="0" cy="0"/>
        </a:xfrm>
      </p:grpSpPr>
      <p:sp>
        <p:nvSpPr>
          <p:cNvPr id="65" name="Google Shape;65;p52"/>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6" name="Google Shape;66;p52"/>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52"/>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52"/>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52"/>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5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5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2" name="Google Shape;72;p5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3" name="Shape 73"/>
        <p:cNvGrpSpPr/>
        <p:nvPr/>
      </p:nvGrpSpPr>
      <p:grpSpPr>
        <a:xfrm>
          <a:off x="0" y="0"/>
          <a:ext cx="0" cy="0"/>
          <a:chOff x="0" y="0"/>
          <a:chExt cx="0" cy="0"/>
        </a:xfrm>
      </p:grpSpPr>
      <p:sp>
        <p:nvSpPr>
          <p:cNvPr id="74" name="Google Shape;74;p53"/>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5" name="Google Shape;75;p53"/>
          <p:cNvSpPr txBox="1"/>
          <p:nvPr>
            <p:ph idx="1" type="body"/>
          </p:nvPr>
        </p:nvSpPr>
        <p:spPr>
          <a:xfrm>
            <a:off x="457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53"/>
          <p:cNvSpPr txBox="1"/>
          <p:nvPr>
            <p:ph idx="2" type="body"/>
          </p:nvPr>
        </p:nvSpPr>
        <p:spPr>
          <a:xfrm>
            <a:off x="4648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5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5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9" name="Google Shape;79;p5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0" name="Shape 80"/>
        <p:cNvGrpSpPr/>
        <p:nvPr/>
      </p:nvGrpSpPr>
      <p:grpSpPr>
        <a:xfrm>
          <a:off x="0" y="0"/>
          <a:ext cx="0" cy="0"/>
          <a:chOff x="0" y="0"/>
          <a:chExt cx="0" cy="0"/>
        </a:xfrm>
      </p:grpSpPr>
      <p:sp>
        <p:nvSpPr>
          <p:cNvPr id="81" name="Google Shape;81;p54"/>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2" name="Google Shape;82;p54"/>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2400"/>
              <a:buNone/>
              <a:defRPr sz="2400"/>
            </a:lvl1pPr>
            <a:lvl2pPr indent="-228600" lvl="1" marL="914400" algn="l">
              <a:spcBef>
                <a:spcPts val="400"/>
              </a:spcBef>
              <a:spcAft>
                <a:spcPts val="0"/>
              </a:spcAft>
              <a:buSzPts val="2000"/>
              <a:buNone/>
              <a:defRPr sz="2000"/>
            </a:lvl2pPr>
            <a:lvl3pPr indent="-228600" lvl="2" marL="1371600" algn="l">
              <a:spcBef>
                <a:spcPts val="360"/>
              </a:spcBef>
              <a:spcAft>
                <a:spcPts val="0"/>
              </a:spcAft>
              <a:buSzPts val="1800"/>
              <a:buFont typeface="Arial"/>
              <a:buNone/>
              <a:defRPr sz="1800"/>
            </a:lvl3pPr>
            <a:lvl4pPr indent="-228600" lvl="3" marL="1828800" algn="l">
              <a:spcBef>
                <a:spcPts val="320"/>
              </a:spcBef>
              <a:spcAft>
                <a:spcPts val="0"/>
              </a:spcAft>
              <a:buClr>
                <a:schemeClr val="dk1"/>
              </a:buClr>
              <a:buSzPts val="1600"/>
              <a:buFont typeface="Arial"/>
              <a:buNone/>
              <a:defRPr sz="1600"/>
            </a:lvl4pPr>
            <a:lvl5pPr indent="-228600" lvl="4" marL="2286000" algn="l">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83" name="Google Shape;83;p5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5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85" name="Google Shape;85;p5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9" name="Shape 99"/>
        <p:cNvGrpSpPr/>
        <p:nvPr/>
      </p:nvGrpSpPr>
      <p:grpSpPr>
        <a:xfrm>
          <a:off x="0" y="0"/>
          <a:ext cx="0" cy="0"/>
          <a:chOff x="0" y="0"/>
          <a:chExt cx="0" cy="0"/>
        </a:xfrm>
      </p:grpSpPr>
      <p:sp>
        <p:nvSpPr>
          <p:cNvPr id="100" name="Google Shape;100;p56"/>
          <p:cNvSpPr txBox="1"/>
          <p:nvPr>
            <p:ph type="ctrTitle"/>
          </p:nvPr>
        </p:nvSpPr>
        <p:spPr>
          <a:xfrm>
            <a:off x="990600" y="1219200"/>
            <a:ext cx="72390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4000">
                <a:solidFill>
                  <a:schemeClr val="dk1"/>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1" name="Google Shape;101;p56"/>
          <p:cNvSpPr txBox="1"/>
          <p:nvPr>
            <p:ph idx="1" type="subTitle"/>
          </p:nvPr>
        </p:nvSpPr>
        <p:spPr>
          <a:xfrm>
            <a:off x="1066800" y="1905000"/>
            <a:ext cx="7086600" cy="381000"/>
          </a:xfrm>
          <a:prstGeom prst="rect">
            <a:avLst/>
          </a:prstGeom>
          <a:noFill/>
          <a:ln>
            <a:noFill/>
          </a:ln>
        </p:spPr>
        <p:txBody>
          <a:bodyPr anchorCtr="0" anchor="t" bIns="45700" lIns="91425" spcFirstLastPara="1" rIns="91425" wrap="square" tIns="45700">
            <a:noAutofit/>
          </a:bodyPr>
          <a:lstStyle>
            <a:lvl1pPr lvl="0" algn="ctr">
              <a:spcBef>
                <a:spcPts val="360"/>
              </a:spcBef>
              <a:spcAft>
                <a:spcPts val="0"/>
              </a:spcAft>
              <a:buSzPts val="1800"/>
              <a:buFont typeface="Noto Sans Symbols"/>
              <a:buNone/>
              <a:defRPr b="1" sz="1800">
                <a:solidFill>
                  <a:srgbClr val="8FAFE9"/>
                </a:solidFill>
                <a:latin typeface="Verdana"/>
                <a:ea typeface="Verdana"/>
                <a:cs typeface="Verdana"/>
                <a:sym typeface="Verdana"/>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2.gif"/><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oleObject" Target="../embeddings/oleObject1.bin"/><Relationship Id="rId2" Type="http://schemas.openxmlformats.org/officeDocument/2006/relationships/oleObject" Target="../embeddings/oleObject1.bin"/><Relationship Id="rId3" Type="http://schemas.openxmlformats.org/officeDocument/2006/relationships/image" Target="../media/image5.png"/><Relationship Id="rId4" Type="http://schemas.openxmlformats.org/officeDocument/2006/relationships/slideLayout" Target="../slideLayouts/slideLayout12.xml"/><Relationship Id="rId5" Type="http://schemas.openxmlformats.org/officeDocument/2006/relationships/theme" Target="../theme/theme3.xml"/><Relationship Id="rId6"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3"/>
          <p:cNvSpPr txBox="1"/>
          <p:nvPr/>
        </p:nvSpPr>
        <p:spPr>
          <a:xfrm>
            <a:off x="0" y="404812"/>
            <a:ext cx="914400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7" name="Google Shape;7;p43"/>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4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4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b="0" sz="1400">
              <a:solidFill>
                <a:srgbClr val="000000"/>
              </a:solidFill>
              <a:latin typeface="Arial"/>
              <a:ea typeface="Arial"/>
              <a:cs typeface="Arial"/>
              <a:sym typeface="Arial"/>
            </a:endParaRPr>
          </a:p>
        </p:txBody>
      </p:sp>
      <p:sp>
        <p:nvSpPr>
          <p:cNvPr id="10" name="Google Shape;10;p43"/>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
        <p:nvSpPr>
          <p:cNvPr id="11" name="Google Shape;11;p43"/>
          <p:cNvSpPr txBox="1"/>
          <p:nvPr/>
        </p:nvSpPr>
        <p:spPr>
          <a:xfrm>
            <a:off x="-9525" y="0"/>
            <a:ext cx="188912" cy="6858000"/>
          </a:xfrm>
          <a:prstGeom prst="rect">
            <a:avLst/>
          </a:prstGeom>
          <a:solidFill>
            <a:srgbClr val="BABAB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 name="Google Shape;12;p43"/>
          <p:cNvSpPr txBox="1"/>
          <p:nvPr/>
        </p:nvSpPr>
        <p:spPr>
          <a:xfrm>
            <a:off x="0" y="404812"/>
            <a:ext cx="184150" cy="720725"/>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 name="Google Shape;13;p43"/>
          <p:cNvSpPr txBox="1"/>
          <p:nvPr/>
        </p:nvSpPr>
        <p:spPr>
          <a:xfrm>
            <a:off x="-14287" y="1128712"/>
            <a:ext cx="184150" cy="72072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 name="Google Shape;14;p43"/>
          <p:cNvSpPr txBox="1"/>
          <p:nvPr/>
        </p:nvSpPr>
        <p:spPr>
          <a:xfrm>
            <a:off x="-14287" y="1847850"/>
            <a:ext cx="18415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 name="Google Shape;15;p43"/>
          <p:cNvSpPr txBox="1"/>
          <p:nvPr/>
        </p:nvSpPr>
        <p:spPr>
          <a:xfrm>
            <a:off x="-14287" y="2552700"/>
            <a:ext cx="184150" cy="720725"/>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descr="biz" id="16" name="Google Shape;16;p43"/>
          <p:cNvSpPr/>
          <p:nvPr/>
        </p:nvSpPr>
        <p:spPr>
          <a:xfrm>
            <a:off x="7740650" y="188912"/>
            <a:ext cx="1223962" cy="1265237"/>
          </a:xfrm>
          <a:prstGeom prst="ellipse">
            <a:avLst/>
          </a:prstGeom>
          <a:blipFill rotWithShape="1">
            <a:blip r:embed="rId1">
              <a:alphaModFix/>
            </a:blip>
            <a:stretch>
              <a:fillRect b="0" l="0" r="0" t="0"/>
            </a:stretch>
          </a:blip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 name="Google Shape;17;p4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 name="Shape 86"/>
        <p:cNvGrpSpPr/>
        <p:nvPr/>
      </p:nvGrpSpPr>
      <p:grpSpPr>
        <a:xfrm>
          <a:off x="0" y="0"/>
          <a:ext cx="0" cy="0"/>
          <a:chOff x="0" y="0"/>
          <a:chExt cx="0" cy="0"/>
        </a:xfrm>
      </p:grpSpPr>
      <p:sp>
        <p:nvSpPr>
          <p:cNvPr id="87" name="Google Shape;87;p55"/>
          <p:cNvSpPr txBox="1"/>
          <p:nvPr/>
        </p:nvSpPr>
        <p:spPr>
          <a:xfrm>
            <a:off x="381000" y="5257800"/>
            <a:ext cx="8763000" cy="1600200"/>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aphicFrame>
        <p:nvGraphicFramePr>
          <p:cNvPr id="88" name="Google Shape;88;p55"/>
          <p:cNvGraphicFramePr/>
          <p:nvPr/>
        </p:nvGraphicFramePr>
        <p:xfrm>
          <a:off x="395287" y="2349500"/>
          <a:ext cx="8748712" cy="2951162"/>
        </p:xfrm>
        <a:graphic>
          <a:graphicData uri="http://schemas.openxmlformats.org/presentationml/2006/ole">
            <mc:AlternateContent>
              <mc:Choice Requires="v">
                <p:oleObj r:id="rId1" imgH="2951162" imgW="8748712" progId="Photoshop.Image.6" spid="_x0000_s1">
                  <p:embed/>
                </p:oleObj>
              </mc:Choice>
              <mc:Fallback>
                <p:oleObj r:id="rId2" imgH="2951162" imgW="8748712" progId="Photoshop.Image.6">
                  <p:embed/>
                  <p:pic>
                    <p:nvPicPr>
                      <p:cNvPr id="88" name="Google Shape;88;p55"/>
                      <p:cNvPicPr preferRelativeResize="0"/>
                      <p:nvPr/>
                    </p:nvPicPr>
                    <p:blipFill rotWithShape="1">
                      <a:blip r:embed="rId3">
                        <a:alphaModFix amt="39997"/>
                      </a:blip>
                      <a:srcRect b="0" l="0" r="0" t="0"/>
                      <a:stretch/>
                    </p:blipFill>
                    <p:spPr>
                      <a:xfrm>
                        <a:off x="395287" y="2349500"/>
                        <a:ext cx="8748712" cy="2951162"/>
                      </a:xfrm>
                      <a:prstGeom prst="rect">
                        <a:avLst/>
                      </a:prstGeom>
                      <a:noFill/>
                      <a:ln>
                        <a:noFill/>
                      </a:ln>
                    </p:spPr>
                  </p:pic>
                </p:oleObj>
              </mc:Fallback>
            </mc:AlternateContent>
          </a:graphicData>
        </a:graphic>
      </p:graphicFrame>
      <p:sp>
        <p:nvSpPr>
          <p:cNvPr id="89" name="Google Shape;89;p55"/>
          <p:cNvSpPr txBox="1"/>
          <p:nvPr/>
        </p:nvSpPr>
        <p:spPr>
          <a:xfrm>
            <a:off x="-36512" y="5138737"/>
            <a:ext cx="431800" cy="171926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0" name="Google Shape;90;p55"/>
          <p:cNvSpPr txBox="1"/>
          <p:nvPr/>
        </p:nvSpPr>
        <p:spPr>
          <a:xfrm>
            <a:off x="-36512" y="4149725"/>
            <a:ext cx="431800" cy="1006475"/>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1" name="Google Shape;91;p55"/>
          <p:cNvSpPr txBox="1"/>
          <p:nvPr/>
        </p:nvSpPr>
        <p:spPr>
          <a:xfrm>
            <a:off x="-36512" y="0"/>
            <a:ext cx="431800" cy="23495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2" name="Google Shape;92;p55"/>
          <p:cNvSpPr txBox="1"/>
          <p:nvPr/>
        </p:nvSpPr>
        <p:spPr>
          <a:xfrm>
            <a:off x="-36512" y="2349500"/>
            <a:ext cx="431800" cy="863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93" name="Google Shape;93;p55"/>
          <p:cNvGrpSpPr/>
          <p:nvPr/>
        </p:nvGrpSpPr>
        <p:grpSpPr>
          <a:xfrm>
            <a:off x="4267200" y="5867400"/>
            <a:ext cx="1079500" cy="633412"/>
            <a:chOff x="2680" y="3678"/>
            <a:chExt cx="680" cy="399"/>
          </a:xfrm>
        </p:grpSpPr>
        <p:sp>
          <p:nvSpPr>
            <p:cNvPr id="94" name="Google Shape;94;p55"/>
            <p:cNvSpPr txBox="1"/>
            <p:nvPr/>
          </p:nvSpPr>
          <p:spPr>
            <a:xfrm>
              <a:off x="2680" y="3789"/>
              <a:ext cx="680" cy="28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b="1" i="0" lang="en-US" sz="2400" u="none">
                  <a:solidFill>
                    <a:schemeClr val="lt1"/>
                  </a:solidFill>
                  <a:latin typeface="Arial"/>
                  <a:ea typeface="Arial"/>
                  <a:cs typeface="Arial"/>
                  <a:sym typeface="Arial"/>
                </a:rPr>
                <a:t>LOGO</a:t>
              </a:r>
              <a:endParaRPr/>
            </a:p>
          </p:txBody>
        </p:sp>
        <p:sp>
          <p:nvSpPr>
            <p:cNvPr id="95" name="Google Shape;95;p55"/>
            <p:cNvSpPr/>
            <p:nvPr/>
          </p:nvSpPr>
          <p:spPr>
            <a:xfrm rot="5400000">
              <a:off x="2928" y="3493"/>
              <a:ext cx="172" cy="542"/>
            </a:xfrm>
            <a:prstGeom prst="moon">
              <a:avLst>
                <a:gd fmla="val 4581" name="adj"/>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96" name="Google Shape;96;p55"/>
          <p:cNvSpPr txBox="1"/>
          <p:nvPr/>
        </p:nvSpPr>
        <p:spPr>
          <a:xfrm>
            <a:off x="-36512" y="3200400"/>
            <a:ext cx="431800" cy="9620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7" name="Google Shape;97;p55"/>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98" name="Google Shape;98;p55"/>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Tree>
  </p:cSld>
  <p:clrMap accent1="accent1" accent2="accent2" accent3="accent3" accent4="accent4" accent5="accent5" accent6="accent6" bg1="lt1" bg2="dk2" tx1="dk1" tx2="lt2" folHlink="folHlink" hlink="hlink"/>
  <p:sldLayoutIdLst>
    <p:sldLayoutId id="214748366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www.youtube.com/watch?v=5yap9mE6LV4"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6.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6.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9.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6.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0.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6.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hyperlink" Target="https://www.youtube.com/watch?v=-mhAuUrakWU"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0.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4.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3.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 Id="rId3" Type="http://schemas.openxmlformats.org/officeDocument/2006/relationships/image" Target="../media/image11.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 Id="rId3"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id="106" name="Google Shape;106;p1"/>
          <p:cNvPicPr preferRelativeResize="0"/>
          <p:nvPr/>
        </p:nvPicPr>
        <p:blipFill rotWithShape="1">
          <a:blip r:embed="rId3">
            <a:alphaModFix/>
          </a:blip>
          <a:srcRect b="0" l="0" r="0" t="0"/>
          <a:stretch/>
        </p:blipFill>
        <p:spPr>
          <a:xfrm>
            <a:off x="0" y="0"/>
            <a:ext cx="9144000" cy="5865812"/>
          </a:xfrm>
          <a:prstGeom prst="rect">
            <a:avLst/>
          </a:prstGeom>
          <a:noFill/>
          <a:ln>
            <a:noFill/>
          </a:ln>
        </p:spPr>
      </p:pic>
      <p:sp>
        <p:nvSpPr>
          <p:cNvPr id="107" name="Google Shape;107;p1"/>
          <p:cNvSpPr/>
          <p:nvPr/>
        </p:nvSpPr>
        <p:spPr>
          <a:xfrm>
            <a:off x="1259632" y="1556792"/>
            <a:ext cx="4742713" cy="11310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TRÒ CHƠI VÀ PHƯƠNG PHÁP </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TỔ CHỨC HOẠT ĐỘNG CHƠI</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CHO TRẺ MẦM NON</a:t>
            </a:r>
            <a:endParaRPr/>
          </a:p>
        </p:txBody>
      </p:sp>
      <p:sp>
        <p:nvSpPr>
          <p:cNvPr id="108" name="Google Shape;108;p1"/>
          <p:cNvSpPr txBox="1"/>
          <p:nvPr/>
        </p:nvSpPr>
        <p:spPr>
          <a:xfrm>
            <a:off x="6962775" y="6597650"/>
            <a:ext cx="2171700" cy="17145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09" name="Google Shape;109;p1"/>
          <p:cNvSpPr txBox="1"/>
          <p:nvPr/>
        </p:nvSpPr>
        <p:spPr>
          <a:xfrm>
            <a:off x="-11850" y="4190925"/>
            <a:ext cx="4038600" cy="563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GV Nguyễn Thiều Dạ Hương</a:t>
            </a:r>
            <a:endParaRPr b="1" sz="1000">
              <a:solidFill>
                <a:srgbClr val="FF0000"/>
              </a:solidFill>
              <a:latin typeface="Verdana"/>
              <a:ea typeface="Verdana"/>
              <a:cs typeface="Verdana"/>
              <a:sym typeface="Verdana"/>
            </a:endParaRPr>
          </a:p>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Trường Đại học Giáo dục, Đạo học quốc gia Hà Nội</a:t>
            </a:r>
            <a:endParaRPr b="1" sz="1000">
              <a:solidFill>
                <a:srgbClr val="FF0000"/>
              </a:solidFill>
              <a:latin typeface="Verdana"/>
              <a:ea typeface="Verdana"/>
              <a:cs typeface="Verdana"/>
              <a:sym typeface="Verdan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p:nvPr/>
        </p:nvSpPr>
        <p:spPr>
          <a:xfrm>
            <a:off x="4948237" y="1771650"/>
            <a:ext cx="1100137" cy="866775"/>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66B3AB">
                  <a:alpha val="31764"/>
                </a:srgbClr>
              </a:gs>
              <a:gs pos="100000">
                <a:schemeClr va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5" name="Google Shape;115;p2"/>
          <p:cNvSpPr/>
          <p:nvPr/>
        </p:nvSpPr>
        <p:spPr>
          <a:xfrm>
            <a:off x="3711575" y="2846387"/>
            <a:ext cx="1720850" cy="2366962"/>
          </a:xfrm>
          <a:prstGeom prst="roundRect">
            <a:avLst>
              <a:gd fmla="val 1013" name="adj"/>
            </a:avLst>
          </a:prstGeom>
          <a:noFill/>
          <a:ln cap="flat" cmpd="sng" w="5715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6" name="Google Shape;116;p2"/>
          <p:cNvSpPr/>
          <p:nvPr/>
        </p:nvSpPr>
        <p:spPr>
          <a:xfrm>
            <a:off x="3886200" y="2743200"/>
            <a:ext cx="1398587" cy="215900"/>
          </a:xfrm>
          <a:prstGeom prst="roundRect">
            <a:avLst>
              <a:gd fmla="val 10800" name="adj"/>
            </a:avLst>
          </a:prstGeom>
          <a:gradFill>
            <a:gsLst>
              <a:gs pos="0">
                <a:srgbClr val="42516C"/>
              </a:gs>
              <a:gs pos="50000">
                <a:schemeClr val="accent2"/>
              </a:gs>
              <a:gs pos="100000">
                <a:srgbClr val="42516C"/>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7" name="Google Shape;117;p2"/>
          <p:cNvSpPr/>
          <p:nvPr/>
        </p:nvSpPr>
        <p:spPr>
          <a:xfrm flipH="1">
            <a:off x="5143500" y="2800350"/>
            <a:ext cx="55562"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8" name="Google Shape;118;p2"/>
          <p:cNvSpPr/>
          <p:nvPr/>
        </p:nvSpPr>
        <p:spPr>
          <a:xfrm flipH="1">
            <a:off x="3951287" y="2794000"/>
            <a:ext cx="52387"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9" name="Google Shape;119;p2"/>
          <p:cNvSpPr/>
          <p:nvPr/>
        </p:nvSpPr>
        <p:spPr>
          <a:xfrm>
            <a:off x="5594350" y="2470150"/>
            <a:ext cx="1720850" cy="2366962"/>
          </a:xfrm>
          <a:prstGeom prst="roundRect">
            <a:avLst>
              <a:gd fmla="val 1013" name="adj"/>
            </a:avLst>
          </a:prstGeom>
          <a:noFill/>
          <a:ln cap="flat" cmpd="sng" w="5715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0" name="Google Shape;120;p2"/>
          <p:cNvSpPr/>
          <p:nvPr/>
        </p:nvSpPr>
        <p:spPr>
          <a:xfrm>
            <a:off x="5756275" y="2363787"/>
            <a:ext cx="1397000" cy="215900"/>
          </a:xfrm>
          <a:prstGeom prst="roundRect">
            <a:avLst>
              <a:gd fmla="val 10800" name="adj"/>
            </a:avLst>
          </a:prstGeom>
          <a:gradFill>
            <a:gsLst>
              <a:gs pos="0">
                <a:srgbClr val="284F4B"/>
              </a:gs>
              <a:gs pos="50000">
                <a:schemeClr val="hlink"/>
              </a:gs>
              <a:gs pos="100000">
                <a:srgbClr val="284F4B"/>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1" name="Google Shape;121;p2"/>
          <p:cNvSpPr/>
          <p:nvPr/>
        </p:nvSpPr>
        <p:spPr>
          <a:xfrm flipH="1">
            <a:off x="701992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2" name="Google Shape;122;p2"/>
          <p:cNvSpPr/>
          <p:nvPr/>
        </p:nvSpPr>
        <p:spPr>
          <a:xfrm flipH="1">
            <a:off x="583247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3" name="Google Shape;123;p2"/>
          <p:cNvSpPr/>
          <p:nvPr/>
        </p:nvSpPr>
        <p:spPr>
          <a:xfrm>
            <a:off x="3011487" y="2147887"/>
            <a:ext cx="1101725" cy="868362"/>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B9B6C7">
                  <a:alpha val="31764"/>
                </a:srgbClr>
              </a:gs>
              <a:gs pos="100000">
                <a:schemeClr val="fo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4" name="Google Shape;124;p2"/>
          <p:cNvSpPr txBox="1"/>
          <p:nvPr/>
        </p:nvSpPr>
        <p:spPr>
          <a:xfrm>
            <a:off x="4443412" y="2690812"/>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2</a:t>
            </a:r>
            <a:endParaRPr/>
          </a:p>
        </p:txBody>
      </p:sp>
      <p:sp>
        <p:nvSpPr>
          <p:cNvPr id="125" name="Google Shape;125;p2"/>
          <p:cNvSpPr txBox="1"/>
          <p:nvPr/>
        </p:nvSpPr>
        <p:spPr>
          <a:xfrm>
            <a:off x="6356350" y="2317750"/>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500"/>
              <a:buFont typeface="Arial"/>
              <a:buNone/>
            </a:pPr>
            <a:r>
              <a:rPr b="0" i="0" lang="en-US" sz="1500" u="none">
                <a:solidFill>
                  <a:srgbClr val="FFFFFF"/>
                </a:solidFill>
                <a:latin typeface="Arial"/>
                <a:ea typeface="Arial"/>
                <a:cs typeface="Arial"/>
                <a:sym typeface="Arial"/>
              </a:rPr>
              <a:t>3</a:t>
            </a:r>
            <a:endParaRPr/>
          </a:p>
        </p:txBody>
      </p:sp>
      <p:grpSp>
        <p:nvGrpSpPr>
          <p:cNvPr id="126" name="Google Shape;126;p2"/>
          <p:cNvGrpSpPr/>
          <p:nvPr/>
        </p:nvGrpSpPr>
        <p:grpSpPr>
          <a:xfrm>
            <a:off x="1828800" y="3043237"/>
            <a:ext cx="1722437" cy="2493962"/>
            <a:chOff x="576" y="1836"/>
            <a:chExt cx="1446" cy="2094"/>
          </a:xfrm>
        </p:grpSpPr>
        <p:sp>
          <p:nvSpPr>
            <p:cNvPr id="127" name="Google Shape;127;p2"/>
            <p:cNvSpPr/>
            <p:nvPr/>
          </p:nvSpPr>
          <p:spPr>
            <a:xfrm>
              <a:off x="576" y="1943"/>
              <a:ext cx="1446" cy="1987"/>
            </a:xfrm>
            <a:prstGeom prst="roundRect">
              <a:avLst>
                <a:gd fmla="val 1013" name="adj"/>
              </a:avLst>
            </a:prstGeom>
            <a:noFill/>
            <a:ln cap="flat" cmpd="sng" w="57150">
              <a:solidFill>
                <a:schemeClr val="fo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8" name="Google Shape;128;p2"/>
            <p:cNvSpPr/>
            <p:nvPr/>
          </p:nvSpPr>
          <p:spPr>
            <a:xfrm>
              <a:off x="712" y="1852"/>
              <a:ext cx="1174" cy="181"/>
            </a:xfrm>
            <a:prstGeom prst="roundRect">
              <a:avLst>
                <a:gd fmla="val 10800" name="adj"/>
              </a:avLst>
            </a:prstGeom>
            <a:gradFill>
              <a:gsLst>
                <a:gs pos="0">
                  <a:srgbClr val="34323D"/>
                </a:gs>
                <a:gs pos="50000">
                  <a:schemeClr val="folHlink"/>
                </a:gs>
                <a:gs pos="100000">
                  <a:srgbClr val="34323D"/>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9" name="Google Shape;129;p2"/>
            <p:cNvSpPr/>
            <p:nvPr/>
          </p:nvSpPr>
          <p:spPr>
            <a:xfrm flipH="1">
              <a:off x="1773" y="1897"/>
              <a:ext cx="45"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0" name="Google Shape;130;p2"/>
            <p:cNvSpPr/>
            <p:nvPr/>
          </p:nvSpPr>
          <p:spPr>
            <a:xfrm flipH="1">
              <a:off x="776" y="1897"/>
              <a:ext cx="47"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1" name="Google Shape;131;p2"/>
            <p:cNvSpPr txBox="1"/>
            <p:nvPr/>
          </p:nvSpPr>
          <p:spPr>
            <a:xfrm>
              <a:off x="1169" y="1836"/>
              <a:ext cx="249" cy="28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1</a:t>
              </a:r>
              <a:endParaRPr/>
            </a:p>
          </p:txBody>
        </p:sp>
        <p:sp>
          <p:nvSpPr>
            <p:cNvPr id="132" name="Google Shape;132;p2"/>
            <p:cNvSpPr txBox="1"/>
            <p:nvPr/>
          </p:nvSpPr>
          <p:spPr>
            <a:xfrm>
              <a:off x="624" y="2107"/>
              <a:ext cx="1343" cy="904"/>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chemeClr val="dk1"/>
                  </a:solidFill>
                  <a:latin typeface="Arial"/>
                  <a:ea typeface="Arial"/>
                  <a:cs typeface="Arial"/>
                  <a:sym typeface="Arial"/>
                </a:rPr>
                <a:t>Hiểu và trình bày được Lý luận về trò chơi học tập</a:t>
              </a:r>
              <a:endParaRPr/>
            </a:p>
          </p:txBody>
        </p:sp>
      </p:grpSp>
      <p:sp>
        <p:nvSpPr>
          <p:cNvPr id="133" name="Google Shape;133;p2"/>
          <p:cNvSpPr txBox="1"/>
          <p:nvPr/>
        </p:nvSpPr>
        <p:spPr>
          <a:xfrm>
            <a:off x="3771900" y="3022600"/>
            <a:ext cx="1600200" cy="1323975"/>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chemeClr val="dk1"/>
                </a:solidFill>
                <a:latin typeface="Arial"/>
                <a:ea typeface="Arial"/>
                <a:cs typeface="Arial"/>
                <a:sym typeface="Arial"/>
              </a:rPr>
              <a:t> Hiểu và phân tích được ý nghĩa của trò chơi học tập đối với trẻ MN</a:t>
            </a:r>
            <a:endParaRPr/>
          </a:p>
        </p:txBody>
      </p:sp>
      <p:sp>
        <p:nvSpPr>
          <p:cNvPr id="134" name="Google Shape;134;p2"/>
          <p:cNvSpPr txBox="1"/>
          <p:nvPr/>
        </p:nvSpPr>
        <p:spPr>
          <a:xfrm>
            <a:off x="5583237" y="2684462"/>
            <a:ext cx="1657350" cy="157003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1600"/>
              <a:buFont typeface="Noto Sans Symbols"/>
              <a:buChar char="❖"/>
            </a:pPr>
            <a:r>
              <a:rPr b="0" i="0" lang="en-US" sz="1600" u="none">
                <a:solidFill>
                  <a:schemeClr val="dk1"/>
                </a:solidFill>
                <a:latin typeface="Arial"/>
                <a:ea typeface="Arial"/>
                <a:cs typeface="Arial"/>
                <a:sym typeface="Arial"/>
              </a:rPr>
              <a:t>Hiểu và trình bày được phương pháp hướng dẫn trò chơi học tập</a:t>
            </a:r>
            <a:endParaRPr/>
          </a:p>
        </p:txBody>
      </p:sp>
      <p:sp>
        <p:nvSpPr>
          <p:cNvPr id="135" name="Google Shape;135;p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36" name="Google Shape;136;p2"/>
          <p:cNvSpPr txBox="1"/>
          <p:nvPr>
            <p:ph type="title"/>
          </p:nvPr>
        </p:nvSpPr>
        <p:spPr>
          <a:xfrm>
            <a:off x="2613025" y="247650"/>
            <a:ext cx="9526587" cy="1090612"/>
          </a:xfrm>
          <a:prstGeom prst="rect">
            <a:avLst/>
          </a:prstGeom>
          <a:noFill/>
          <a:ln>
            <a:noFill/>
          </a:ln>
        </p:spPr>
        <p:txBody>
          <a:bodyPr anchorCtr="0" anchor="ctr" bIns="45700" lIns="91425" spcFirstLastPara="1" rIns="91425" wrap="square" tIns="45700">
            <a:normAutofit/>
          </a:bodyPr>
          <a:lstStyle/>
          <a:p>
            <a:pPr indent="-342900" lvl="0" marL="342900" rtl="0" algn="just">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MỤC TIÊU BÀI HỌC</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grpSp>
        <p:nvGrpSpPr>
          <p:cNvPr id="141" name="Google Shape;141;p3"/>
          <p:cNvGrpSpPr/>
          <p:nvPr/>
        </p:nvGrpSpPr>
        <p:grpSpPr>
          <a:xfrm>
            <a:off x="1238250" y="1879600"/>
            <a:ext cx="2109787" cy="3316287"/>
            <a:chOff x="720" y="1299"/>
            <a:chExt cx="1379" cy="2539"/>
          </a:xfrm>
        </p:grpSpPr>
        <p:sp>
          <p:nvSpPr>
            <p:cNvPr id="142" name="Google Shape;142;p3"/>
            <p:cNvSpPr/>
            <p:nvPr/>
          </p:nvSpPr>
          <p:spPr>
            <a:xfrm>
              <a:off x="720" y="1490"/>
              <a:ext cx="1363" cy="1800"/>
            </a:xfrm>
            <a:prstGeom prst="roundRect">
              <a:avLst>
                <a:gd fmla="val 3782" name="adj"/>
              </a:avLst>
            </a:prstGeom>
            <a:gradFill>
              <a:gsLst>
                <a:gs pos="0">
                  <a:srgbClr val="4E91D4"/>
                </a:gs>
                <a:gs pos="100000">
                  <a:srgbClr val="3477A4"/>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3" name="Google Shape;143;p3"/>
            <p:cNvSpPr/>
            <p:nvPr/>
          </p:nvSpPr>
          <p:spPr>
            <a:xfrm>
              <a:off x="741" y="1495"/>
              <a:ext cx="1322" cy="1766"/>
            </a:xfrm>
            <a:prstGeom prst="roundRect">
              <a:avLst>
                <a:gd fmla="val 16667" name="adj"/>
              </a:avLst>
            </a:prstGeom>
            <a:solidFill>
              <a:srgbClr val="3CA1E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4" name="Google Shape;144;p3"/>
            <p:cNvSpPr/>
            <p:nvPr/>
          </p:nvSpPr>
          <p:spPr>
            <a:xfrm>
              <a:off x="752" y="2795"/>
              <a:ext cx="1304" cy="447"/>
            </a:xfrm>
            <a:prstGeom prst="roundRect">
              <a:avLst>
                <a:gd fmla="val 10800" name="adj"/>
              </a:avLst>
            </a:prstGeom>
            <a:gradFill>
              <a:gsLst>
                <a:gs pos="0">
                  <a:srgbClr val="3CA1E6">
                    <a:alpha val="0"/>
                  </a:srgbClr>
                </a:gs>
                <a:gs pos="100000">
                  <a:srgbClr val="9BCFF2"/>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5" name="Google Shape;145;p3"/>
            <p:cNvSpPr/>
            <p:nvPr/>
          </p:nvSpPr>
          <p:spPr>
            <a:xfrm>
              <a:off x="752" y="1509"/>
              <a:ext cx="1304" cy="446"/>
            </a:xfrm>
            <a:prstGeom prst="roundRect">
              <a:avLst>
                <a:gd fmla="val 10800" name="adj"/>
              </a:avLst>
            </a:prstGeom>
            <a:gradFill>
              <a:gsLst>
                <a:gs pos="0">
                  <a:srgbClr val="BEE0F7"/>
                </a:gs>
                <a:gs pos="100000">
                  <a:srgbClr val="3CA1E6">
                    <a:alpha val="0"/>
                  </a:srgbClr>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6" name="Google Shape;146;p3"/>
            <p:cNvSpPr/>
            <p:nvPr/>
          </p:nvSpPr>
          <p:spPr>
            <a:xfrm>
              <a:off x="724" y="3290"/>
              <a:ext cx="1361" cy="548"/>
            </a:xfrm>
            <a:prstGeom prst="roundRect">
              <a:avLst>
                <a:gd fmla="val 8724" name="adj"/>
              </a:avLst>
            </a:prstGeom>
            <a:gradFill>
              <a:gsLst>
                <a:gs pos="0">
                  <a:srgbClr val="729EB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7" name="Google Shape;147;p3"/>
            <p:cNvSpPr/>
            <p:nvPr/>
          </p:nvSpPr>
          <p:spPr>
            <a:xfrm>
              <a:off x="752" y="3304"/>
              <a:ext cx="1304" cy="486"/>
            </a:xfrm>
            <a:prstGeom prst="roundRect">
              <a:avLst>
                <a:gd fmla="val 10800" name="adj"/>
              </a:avLst>
            </a:prstGeom>
            <a:gradFill>
              <a:gsLst>
                <a:gs pos="0">
                  <a:srgbClr val="7DAFD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48" name="Google Shape;148;p3"/>
            <p:cNvGrpSpPr/>
            <p:nvPr/>
          </p:nvGrpSpPr>
          <p:grpSpPr>
            <a:xfrm>
              <a:off x="1189" y="1299"/>
              <a:ext cx="404" cy="398"/>
              <a:chOff x="1289" y="587"/>
              <a:chExt cx="666" cy="657"/>
            </a:xfrm>
          </p:grpSpPr>
          <p:sp>
            <p:nvSpPr>
              <p:cNvPr id="149" name="Google Shape;149;p3"/>
              <p:cNvSpPr/>
              <p:nvPr/>
            </p:nvSpPr>
            <p:spPr>
              <a:xfrm>
                <a:off x="1289" y="589"/>
                <a:ext cx="666"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0" name="Google Shape;150;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2" name="Google Shape;152;p3"/>
              <p:cNvSpPr/>
              <p:nvPr/>
            </p:nvSpPr>
            <p:spPr>
              <a:xfrm>
                <a:off x="1304"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4" name="Google Shape;154;p3"/>
              <p:cNvSpPr/>
              <p:nvPr/>
            </p:nvSpPr>
            <p:spPr>
              <a:xfrm>
                <a:off x="1311"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6" name="Google Shape;156;p3"/>
              <p:cNvSpPr/>
              <p:nvPr/>
            </p:nvSpPr>
            <p:spPr>
              <a:xfrm>
                <a:off x="1345" y="613"/>
                <a:ext cx="531"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3"/>
              <p:cNvSpPr txBox="1"/>
              <p:nvPr/>
            </p:nvSpPr>
            <p:spPr>
              <a:xfrm rot="5400000">
                <a:off x="1421" y="652"/>
                <a:ext cx="339" cy="37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58" name="Google Shape;158;p3"/>
            <p:cNvSpPr txBox="1"/>
            <p:nvPr/>
          </p:nvSpPr>
          <p:spPr>
            <a:xfrm>
              <a:off x="1286" y="1354"/>
              <a:ext cx="20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1</a:t>
              </a:r>
              <a:endParaRPr/>
            </a:p>
          </p:txBody>
        </p:sp>
        <p:sp>
          <p:nvSpPr>
            <p:cNvPr id="159" name="Google Shape;159;p3"/>
            <p:cNvSpPr txBox="1"/>
            <p:nvPr/>
          </p:nvSpPr>
          <p:spPr>
            <a:xfrm>
              <a:off x="803" y="1732"/>
              <a:ext cx="1296" cy="28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60" name="Google Shape;160;p3"/>
          <p:cNvGrpSpPr/>
          <p:nvPr/>
        </p:nvGrpSpPr>
        <p:grpSpPr>
          <a:xfrm>
            <a:off x="3997325" y="1903412"/>
            <a:ext cx="1963737" cy="3316287"/>
            <a:chOff x="2208" y="1299"/>
            <a:chExt cx="1365" cy="2539"/>
          </a:xfrm>
        </p:grpSpPr>
        <p:sp>
          <p:nvSpPr>
            <p:cNvPr id="161" name="Google Shape;161;p3"/>
            <p:cNvSpPr/>
            <p:nvPr/>
          </p:nvSpPr>
          <p:spPr>
            <a:xfrm>
              <a:off x="2208" y="1490"/>
              <a:ext cx="1363" cy="1800"/>
            </a:xfrm>
            <a:prstGeom prst="roundRect">
              <a:avLst>
                <a:gd fmla="val 3782" name="adj"/>
              </a:avLst>
            </a:prstGeom>
            <a:gradFill>
              <a:gsLst>
                <a:gs pos="0">
                  <a:srgbClr val="34B034"/>
                </a:gs>
                <a:gs pos="100000">
                  <a:srgbClr val="3F8B4A"/>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2" name="Google Shape;162;p3"/>
            <p:cNvSpPr/>
            <p:nvPr/>
          </p:nvSpPr>
          <p:spPr>
            <a:xfrm>
              <a:off x="2229" y="1495"/>
              <a:ext cx="1322" cy="1766"/>
            </a:xfrm>
            <a:prstGeom prst="roundRect">
              <a:avLst>
                <a:gd fmla="val 16667" name="adj"/>
              </a:avLst>
            </a:prstGeom>
            <a:solidFill>
              <a:srgbClr val="73E77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3" name="Google Shape;163;p3"/>
            <p:cNvSpPr/>
            <p:nvPr/>
          </p:nvSpPr>
          <p:spPr>
            <a:xfrm>
              <a:off x="2240" y="2795"/>
              <a:ext cx="1304" cy="447"/>
            </a:xfrm>
            <a:prstGeom prst="roundRect">
              <a:avLst>
                <a:gd fmla="val 10800" name="adj"/>
              </a:avLst>
            </a:prstGeom>
            <a:gradFill>
              <a:gsLst>
                <a:gs pos="0">
                  <a:srgbClr val="73E77E"/>
                </a:gs>
                <a:gs pos="100000">
                  <a:srgbClr val="B3F2B9"/>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4" name="Google Shape;164;p3"/>
            <p:cNvSpPr/>
            <p:nvPr/>
          </p:nvSpPr>
          <p:spPr>
            <a:xfrm>
              <a:off x="2240" y="1509"/>
              <a:ext cx="1304" cy="446"/>
            </a:xfrm>
            <a:prstGeom prst="roundRect">
              <a:avLst>
                <a:gd fmla="val 10800" name="adj"/>
              </a:avLst>
            </a:prstGeom>
            <a:gradFill>
              <a:gsLst>
                <a:gs pos="0">
                  <a:srgbClr val="D0F7D4"/>
                </a:gs>
                <a:gs pos="100000">
                  <a:srgbClr val="73E77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5" name="Google Shape;165;p3"/>
            <p:cNvSpPr/>
            <p:nvPr/>
          </p:nvSpPr>
          <p:spPr>
            <a:xfrm>
              <a:off x="2677" y="1300"/>
              <a:ext cx="405" cy="396"/>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6" name="Google Shape;166;p3"/>
            <p:cNvSpPr/>
            <p:nvPr/>
          </p:nvSpPr>
          <p:spPr>
            <a:xfrm>
              <a:off x="2681" y="1299"/>
              <a:ext cx="392" cy="393"/>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3"/>
            <p:cNvSpPr txBox="1"/>
            <p:nvPr/>
          </p:nvSpPr>
          <p:spPr>
            <a:xfrm rot="5400000">
              <a:off x="2732" y="1333"/>
              <a:ext cx="278" cy="27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8" name="Google Shape;168;p3"/>
            <p:cNvSpPr/>
            <p:nvPr/>
          </p:nvSpPr>
          <p:spPr>
            <a:xfrm>
              <a:off x="2686" y="1301"/>
              <a:ext cx="383" cy="383"/>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3"/>
            <p:cNvSpPr txBox="1"/>
            <p:nvPr/>
          </p:nvSpPr>
          <p:spPr>
            <a:xfrm rot="5400000">
              <a:off x="2731" y="1356"/>
              <a:ext cx="271" cy="271"/>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0" name="Google Shape;170;p3"/>
            <p:cNvSpPr/>
            <p:nvPr/>
          </p:nvSpPr>
          <p:spPr>
            <a:xfrm>
              <a:off x="2690" y="1305"/>
              <a:ext cx="364" cy="357"/>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3"/>
            <p:cNvSpPr txBox="1"/>
            <p:nvPr/>
          </p:nvSpPr>
          <p:spPr>
            <a:xfrm rot="5400000">
              <a:off x="2731" y="1350"/>
              <a:ext cx="252" cy="25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2" name="Google Shape;172;p3"/>
            <p:cNvSpPr/>
            <p:nvPr/>
          </p:nvSpPr>
          <p:spPr>
            <a:xfrm>
              <a:off x="2712" y="1315"/>
              <a:ext cx="322" cy="290"/>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3"/>
            <p:cNvSpPr txBox="1"/>
            <p:nvPr/>
          </p:nvSpPr>
          <p:spPr>
            <a:xfrm rot="5400000">
              <a:off x="2758" y="1331"/>
              <a:ext cx="205" cy="22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4" name="Google Shape;174;p3"/>
            <p:cNvSpPr txBox="1"/>
            <p:nvPr/>
          </p:nvSpPr>
          <p:spPr>
            <a:xfrm>
              <a:off x="2767" y="1354"/>
              <a:ext cx="21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2</a:t>
              </a:r>
              <a:endParaRPr/>
            </a:p>
          </p:txBody>
        </p:sp>
        <p:sp>
          <p:nvSpPr>
            <p:cNvPr id="175" name="Google Shape;175;p3"/>
            <p:cNvSpPr txBox="1"/>
            <p:nvPr/>
          </p:nvSpPr>
          <p:spPr>
            <a:xfrm>
              <a:off x="2255" y="1775"/>
              <a:ext cx="1297"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6" name="Google Shape;176;p3"/>
            <p:cNvSpPr/>
            <p:nvPr/>
          </p:nvSpPr>
          <p:spPr>
            <a:xfrm>
              <a:off x="2210" y="3290"/>
              <a:ext cx="1363" cy="548"/>
            </a:xfrm>
            <a:prstGeom prst="roundRect">
              <a:avLst>
                <a:gd fmla="val 8724" name="adj"/>
              </a:avLst>
            </a:prstGeom>
            <a:gradFill>
              <a:gsLst>
                <a:gs pos="0">
                  <a:srgbClr val="58A4AE"/>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7" name="Google Shape;177;p3"/>
            <p:cNvSpPr/>
            <p:nvPr/>
          </p:nvSpPr>
          <p:spPr>
            <a:xfrm>
              <a:off x="2238" y="3304"/>
              <a:ext cx="1304" cy="486"/>
            </a:xfrm>
            <a:prstGeom prst="roundRect">
              <a:avLst>
                <a:gd fmla="val 10800" name="adj"/>
              </a:avLst>
            </a:prstGeom>
            <a:gradFill>
              <a:gsLst>
                <a:gs pos="0">
                  <a:srgbClr val="72B2BB"/>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78" name="Google Shape;178;p3"/>
          <p:cNvGrpSpPr/>
          <p:nvPr/>
        </p:nvGrpSpPr>
        <p:grpSpPr>
          <a:xfrm>
            <a:off x="6300787" y="1819275"/>
            <a:ext cx="2090737" cy="3316287"/>
            <a:chOff x="3692" y="1299"/>
            <a:chExt cx="1367" cy="2539"/>
          </a:xfrm>
        </p:grpSpPr>
        <p:sp>
          <p:nvSpPr>
            <p:cNvPr id="179" name="Google Shape;179;p3"/>
            <p:cNvSpPr/>
            <p:nvPr/>
          </p:nvSpPr>
          <p:spPr>
            <a:xfrm>
              <a:off x="3696" y="1490"/>
              <a:ext cx="1363" cy="1800"/>
            </a:xfrm>
            <a:prstGeom prst="roundRect">
              <a:avLst>
                <a:gd fmla="val 3782" name="adj"/>
              </a:avLst>
            </a:prstGeom>
            <a:gradFill>
              <a:gsLst>
                <a:gs pos="0">
                  <a:srgbClr val="B59F43"/>
                </a:gs>
                <a:gs pos="100000">
                  <a:srgbClr val="8F8849"/>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0" name="Google Shape;180;p3"/>
            <p:cNvSpPr/>
            <p:nvPr/>
          </p:nvSpPr>
          <p:spPr>
            <a:xfrm>
              <a:off x="3717" y="1495"/>
              <a:ext cx="1322" cy="1766"/>
            </a:xfrm>
            <a:prstGeom prst="roundRect">
              <a:avLst>
                <a:gd fmla="val 16667" name="adj"/>
              </a:avLst>
            </a:prstGeom>
            <a:solidFill>
              <a:srgbClr val="E9E06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1" name="Google Shape;181;p3"/>
            <p:cNvSpPr/>
            <p:nvPr/>
          </p:nvSpPr>
          <p:spPr>
            <a:xfrm>
              <a:off x="3728" y="2795"/>
              <a:ext cx="1304" cy="447"/>
            </a:xfrm>
            <a:prstGeom prst="roundRect">
              <a:avLst>
                <a:gd fmla="val 10800" name="adj"/>
              </a:avLst>
            </a:prstGeom>
            <a:gradFill>
              <a:gsLst>
                <a:gs pos="0">
                  <a:srgbClr val="E9E065"/>
                </a:gs>
                <a:gs pos="100000">
                  <a:srgbClr val="F2EDA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2" name="Google Shape;182;p3"/>
            <p:cNvSpPr/>
            <p:nvPr/>
          </p:nvSpPr>
          <p:spPr>
            <a:xfrm>
              <a:off x="3728" y="1509"/>
              <a:ext cx="1304" cy="446"/>
            </a:xfrm>
            <a:prstGeom prst="roundRect">
              <a:avLst>
                <a:gd fmla="val 10800" name="adj"/>
              </a:avLst>
            </a:prstGeom>
            <a:gradFill>
              <a:gsLst>
                <a:gs pos="0">
                  <a:srgbClr val="F8F5CC"/>
                </a:gs>
                <a:gs pos="100000">
                  <a:srgbClr val="E9E065"/>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83" name="Google Shape;183;p3"/>
            <p:cNvGrpSpPr/>
            <p:nvPr/>
          </p:nvGrpSpPr>
          <p:grpSpPr>
            <a:xfrm>
              <a:off x="4166" y="1299"/>
              <a:ext cx="405" cy="398"/>
              <a:chOff x="1291" y="587"/>
              <a:chExt cx="668" cy="657"/>
            </a:xfrm>
          </p:grpSpPr>
          <p:sp>
            <p:nvSpPr>
              <p:cNvPr id="184" name="Google Shape;184;p3"/>
              <p:cNvSpPr/>
              <p:nvPr/>
            </p:nvSpPr>
            <p:spPr>
              <a:xfrm>
                <a:off x="1291" y="589"/>
                <a:ext cx="668"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5" name="Google Shape;185;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7" name="Google Shape;187;p3"/>
              <p:cNvSpPr/>
              <p:nvPr/>
            </p:nvSpPr>
            <p:spPr>
              <a:xfrm>
                <a:off x="1305"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9" name="Google Shape;189;p3"/>
              <p:cNvSpPr/>
              <p:nvPr/>
            </p:nvSpPr>
            <p:spPr>
              <a:xfrm>
                <a:off x="1312"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1" name="Google Shape;191;p3"/>
              <p:cNvSpPr/>
              <p:nvPr/>
            </p:nvSpPr>
            <p:spPr>
              <a:xfrm>
                <a:off x="1346" y="613"/>
                <a:ext cx="532"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3"/>
              <p:cNvSpPr txBox="1"/>
              <p:nvPr/>
            </p:nvSpPr>
            <p:spPr>
              <a:xfrm rot="5400000">
                <a:off x="1422" y="651"/>
                <a:ext cx="339" cy="3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3" name="Google Shape;193;p3"/>
            <p:cNvSpPr txBox="1"/>
            <p:nvPr/>
          </p:nvSpPr>
          <p:spPr>
            <a:xfrm>
              <a:off x="4261" y="1354"/>
              <a:ext cx="211"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3</a:t>
              </a:r>
              <a:endParaRPr/>
            </a:p>
          </p:txBody>
        </p:sp>
        <p:sp>
          <p:nvSpPr>
            <p:cNvPr id="194" name="Google Shape;194;p3"/>
            <p:cNvSpPr txBox="1"/>
            <p:nvPr/>
          </p:nvSpPr>
          <p:spPr>
            <a:xfrm>
              <a:off x="3747" y="1668"/>
              <a:ext cx="1296"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5" name="Google Shape;195;p3"/>
            <p:cNvSpPr/>
            <p:nvPr/>
          </p:nvSpPr>
          <p:spPr>
            <a:xfrm>
              <a:off x="3692" y="3290"/>
              <a:ext cx="1363" cy="548"/>
            </a:xfrm>
            <a:prstGeom prst="roundRect">
              <a:avLst>
                <a:gd fmla="val 8724" name="adj"/>
              </a:avLst>
            </a:prstGeom>
            <a:gradFill>
              <a:gsLst>
                <a:gs pos="0">
                  <a:srgbClr val="99BACC"/>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6" name="Google Shape;196;p3"/>
            <p:cNvSpPr/>
            <p:nvPr/>
          </p:nvSpPr>
          <p:spPr>
            <a:xfrm>
              <a:off x="3720" y="3304"/>
              <a:ext cx="1304" cy="486"/>
            </a:xfrm>
            <a:prstGeom prst="roundRect">
              <a:avLst>
                <a:gd fmla="val 10800" name="adj"/>
              </a:avLst>
            </a:prstGeom>
            <a:gradFill>
              <a:gsLst>
                <a:gs pos="0">
                  <a:srgbClr val="C8DAD4"/>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7" name="Google Shape;197;p3"/>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198" name="Google Shape;198;p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199" name="Google Shape;199;p3"/>
          <p:cNvSpPr txBox="1"/>
          <p:nvPr/>
        </p:nvSpPr>
        <p:spPr>
          <a:xfrm>
            <a:off x="900112" y="471487"/>
            <a:ext cx="7391400" cy="563562"/>
          </a:xfrm>
          <a:prstGeom prst="rect">
            <a:avLst/>
          </a:prstGeom>
          <a:noFill/>
          <a:ln>
            <a:noFill/>
          </a:ln>
        </p:spPr>
        <p:txBody>
          <a:bodyPr anchorCtr="0" anchor="ctr" bIns="45700" lIns="91425" spcFirstLastPara="1" rIns="91425" wrap="square" tIns="45700">
            <a:noAutofit/>
          </a:bodyPr>
          <a:lstStyle/>
          <a:p>
            <a:pPr indent="-342900" lvl="0" marL="342900" marR="0" rtl="0" algn="ctr">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NỘI DUNG BÀI HỌC</a:t>
            </a:r>
            <a:endParaRPr/>
          </a:p>
        </p:txBody>
      </p:sp>
      <p:sp>
        <p:nvSpPr>
          <p:cNvPr id="200" name="Google Shape;200;p3"/>
          <p:cNvSpPr txBox="1"/>
          <p:nvPr/>
        </p:nvSpPr>
        <p:spPr>
          <a:xfrm>
            <a:off x="1465262" y="2389187"/>
            <a:ext cx="1655762" cy="175418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Khái niệm và quá trình hình thành, phát triển của loại trò chơi học tập</a:t>
            </a:r>
            <a:endParaRPr/>
          </a:p>
        </p:txBody>
      </p:sp>
      <p:sp>
        <p:nvSpPr>
          <p:cNvPr id="201" name="Google Shape;201;p3"/>
          <p:cNvSpPr txBox="1"/>
          <p:nvPr/>
        </p:nvSpPr>
        <p:spPr>
          <a:xfrm>
            <a:off x="4205287" y="2470150"/>
            <a:ext cx="1655762" cy="1477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Đặc điểm của trò chơi học tập và ý nghĩa đối với trẻ mầm non</a:t>
            </a:r>
            <a:endParaRPr/>
          </a:p>
        </p:txBody>
      </p:sp>
      <p:sp>
        <p:nvSpPr>
          <p:cNvPr id="202" name="Google Shape;202;p3"/>
          <p:cNvSpPr txBox="1"/>
          <p:nvPr/>
        </p:nvSpPr>
        <p:spPr>
          <a:xfrm>
            <a:off x="6494462" y="2435225"/>
            <a:ext cx="1657350" cy="1477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Phương pháp hướng dẫn trò chơi học tập cho trẻ mầm non</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
          <p:cNvSpPr txBox="1"/>
          <p:nvPr/>
        </p:nvSpPr>
        <p:spPr>
          <a:xfrm>
            <a:off x="395287" y="1203325"/>
            <a:ext cx="8137525" cy="5675312"/>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[1] Nguyễn Thị Thanh Hà (2019). </a:t>
            </a:r>
            <a:r>
              <a:rPr b="0" i="1" lang="en-US" sz="1800" u="none">
                <a:solidFill>
                  <a:schemeClr val="dk1"/>
                </a:solidFill>
                <a:latin typeface="Arial"/>
                <a:ea typeface="Arial"/>
                <a:cs typeface="Arial"/>
                <a:sym typeface="Arial"/>
              </a:rPr>
              <a:t>Tổ chức hoạt động vui chơi của trẻ ở trường mầm non</a:t>
            </a:r>
            <a:r>
              <a:rPr b="0" i="0" lang="en-US" sz="1800" u="none">
                <a:solidFill>
                  <a:schemeClr val="dk1"/>
                </a:solidFill>
                <a:latin typeface="Arial"/>
                <a:ea typeface="Arial"/>
                <a:cs typeface="Arial"/>
                <a:sym typeface="Arial"/>
              </a:rPr>
              <a:t>. NXB Giáo dục.</a:t>
            </a:r>
            <a:endParaRPr b="0" i="0" sz="1400" u="none">
              <a:solidFill>
                <a:schemeClr val="dk1"/>
              </a:solidFill>
              <a:latin typeface="Calibri"/>
              <a:ea typeface="Calibri"/>
              <a:cs typeface="Calibri"/>
              <a:sym typeface="Calibri"/>
            </a:endParaRPr>
          </a:p>
          <a:p>
            <a:pPr indent="22860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[3] Lê Thu Hương (Chủ biên) (2011). </a:t>
            </a:r>
            <a:r>
              <a:rPr b="0" i="1" lang="en-US" sz="1800" u="none">
                <a:solidFill>
                  <a:schemeClr val="dk1"/>
                </a:solidFill>
                <a:latin typeface="Arial"/>
                <a:ea typeface="Arial"/>
                <a:cs typeface="Arial"/>
                <a:sym typeface="Arial"/>
              </a:rPr>
              <a:t>Tuyển tập trò chơi, bài hát, thơ, truyện, câu đố theo chủ đề của trẻ mẫu giáo bé, nhỡ, lớn.</a:t>
            </a:r>
            <a:r>
              <a:rPr b="0" i="0" lang="en-US" sz="1800" u="none">
                <a:solidFill>
                  <a:schemeClr val="dk1"/>
                </a:solidFill>
                <a:latin typeface="Arial"/>
                <a:ea typeface="Arial"/>
                <a:cs typeface="Arial"/>
                <a:sym typeface="Arial"/>
              </a:rPr>
              <a:t> NXB Giáo dục </a:t>
            </a:r>
            <a:endParaRPr b="0" i="0" sz="1400" u="none">
              <a:solidFill>
                <a:schemeClr val="dk1"/>
              </a:solidFill>
              <a:latin typeface="Calibri"/>
              <a:ea typeface="Calibri"/>
              <a:cs typeface="Calibri"/>
              <a:sym typeface="Calibri"/>
            </a:endParaRPr>
          </a:p>
          <a:p>
            <a:pPr indent="22860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[4] Bùi Thị Việt (chủ biên) (2011). </a:t>
            </a:r>
            <a:r>
              <a:rPr b="0" i="1" lang="en-US" sz="1800" u="none">
                <a:solidFill>
                  <a:schemeClr val="dk1"/>
                </a:solidFill>
                <a:latin typeface="Arial"/>
                <a:ea typeface="Arial"/>
                <a:cs typeface="Arial"/>
                <a:sym typeface="Arial"/>
              </a:rPr>
              <a:t>Tổ chức vui chơi giải trí, ngày hội thể dục thể thao trong trường mầm non</a:t>
            </a:r>
            <a:r>
              <a:rPr b="0" i="0" lang="en-US" sz="1800" u="none">
                <a:solidFill>
                  <a:schemeClr val="dk1"/>
                </a:solidFill>
                <a:latin typeface="Arial"/>
                <a:ea typeface="Arial"/>
                <a:cs typeface="Arial"/>
                <a:sym typeface="Arial"/>
              </a:rPr>
              <a:t>. NXB Giáo dục.</a:t>
            </a:r>
            <a:endParaRPr b="0" i="0" sz="1400" u="none">
              <a:solidFill>
                <a:schemeClr val="dk1"/>
              </a:solidFill>
              <a:latin typeface="Calibri"/>
              <a:ea typeface="Calibri"/>
              <a:cs typeface="Calibri"/>
              <a:sym typeface="Calibri"/>
            </a:endParaRPr>
          </a:p>
          <a:p>
            <a:pPr indent="22860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[5] Bộ giáo dục – Đào tạo Việt Nam (2021). Thông tư số 01/VBHN – BGDĐT </a:t>
            </a:r>
            <a:r>
              <a:rPr b="0" i="1" lang="en-US" sz="1800" u="none">
                <a:solidFill>
                  <a:schemeClr val="dk1"/>
                </a:solidFill>
                <a:latin typeface="Arial"/>
                <a:ea typeface="Arial"/>
                <a:cs typeface="Arial"/>
                <a:sym typeface="Arial"/>
              </a:rPr>
              <a:t>N</a:t>
            </a:r>
            <a:r>
              <a:rPr b="0" i="1" lang="en-US" sz="1800" u="none">
                <a:solidFill>
                  <a:srgbClr val="000000"/>
                </a:solidFill>
                <a:latin typeface="Arial"/>
                <a:ea typeface="Arial"/>
                <a:cs typeface="Arial"/>
                <a:sym typeface="Arial"/>
              </a:rPr>
              <a:t>gày 13 tháng 04 năm 2021 </a:t>
            </a:r>
            <a:r>
              <a:rPr b="0" i="0" lang="en-US" sz="1800" u="none">
                <a:solidFill>
                  <a:schemeClr val="dk1"/>
                </a:solidFill>
                <a:latin typeface="Arial"/>
                <a:ea typeface="Arial"/>
                <a:cs typeface="Arial"/>
                <a:sym typeface="Arial"/>
              </a:rPr>
              <a:t>về ban hành Chương trình giáo dục mầm non.</a:t>
            </a:r>
            <a:endParaRPr b="0" i="0" sz="1400" u="none">
              <a:solidFill>
                <a:schemeClr val="dk1"/>
              </a:solidFill>
              <a:latin typeface="Calibri"/>
              <a:ea typeface="Calibri"/>
              <a:cs typeface="Calibri"/>
              <a:sym typeface="Calibri"/>
            </a:endParaRPr>
          </a:p>
          <a:p>
            <a:pPr indent="22860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[6] Đinh Văn Vang (2012). </a:t>
            </a:r>
            <a:r>
              <a:rPr b="0" i="1" lang="en-US" sz="1800" u="none">
                <a:solidFill>
                  <a:schemeClr val="dk1"/>
                </a:solidFill>
                <a:latin typeface="Arial"/>
                <a:ea typeface="Arial"/>
                <a:cs typeface="Arial"/>
                <a:sym typeface="Arial"/>
              </a:rPr>
              <a:t>Tổ chức hoạt động vui chơi ở trường mầm non</a:t>
            </a:r>
            <a:r>
              <a:rPr b="0" i="0" lang="en-US" sz="1800" u="none">
                <a:solidFill>
                  <a:schemeClr val="dk1"/>
                </a:solidFill>
                <a:latin typeface="Arial"/>
                <a:ea typeface="Arial"/>
                <a:cs typeface="Arial"/>
                <a:sym typeface="Arial"/>
              </a:rPr>
              <a:t>. NXB Đại học Sư phạm Hà Nội.</a:t>
            </a:r>
            <a:endParaRPr b="0" i="0" sz="1400" u="none">
              <a:solidFill>
                <a:schemeClr val="dk1"/>
              </a:solidFill>
              <a:latin typeface="Calibri"/>
              <a:ea typeface="Calibri"/>
              <a:cs typeface="Calibri"/>
              <a:sym typeface="Calibri"/>
            </a:endParaRPr>
          </a:p>
          <a:p>
            <a:pPr indent="22860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208" name="Google Shape;208;p4"/>
          <p:cNvSpPr txBox="1"/>
          <p:nvPr/>
        </p:nvSpPr>
        <p:spPr>
          <a:xfrm>
            <a:off x="2411412" y="476250"/>
            <a:ext cx="4578350" cy="519112"/>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Tài liệu tham khảo: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5"/>
          <p:cNvSpPr txBox="1"/>
          <p:nvPr/>
        </p:nvSpPr>
        <p:spPr>
          <a:xfrm>
            <a:off x="1984375" y="549275"/>
            <a:ext cx="4451350" cy="4905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Khái niệm về trò chơi </a:t>
            </a:r>
            <a:r>
              <a:rPr b="1" i="0" lang="en-US" sz="2400" u="none">
                <a:solidFill>
                  <a:schemeClr val="lt1"/>
                </a:solidFill>
                <a:latin typeface="Arial"/>
                <a:ea typeface="Arial"/>
                <a:cs typeface="Arial"/>
                <a:sym typeface="Arial"/>
              </a:rPr>
              <a:t>học tập</a:t>
            </a:r>
            <a:endParaRPr/>
          </a:p>
        </p:txBody>
      </p:sp>
      <p:sp>
        <p:nvSpPr>
          <p:cNvPr id="214" name="Google Shape;214;p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15" name="Google Shape;215;p5"/>
          <p:cNvSpPr txBox="1"/>
          <p:nvPr/>
        </p:nvSpPr>
        <p:spPr>
          <a:xfrm>
            <a:off x="900112" y="1557337"/>
            <a:ext cx="7559675" cy="1422400"/>
          </a:xfrm>
          <a:prstGeom prst="rect">
            <a:avLst/>
          </a:prstGeom>
          <a:noFill/>
          <a:ln>
            <a:noFill/>
          </a:ln>
        </p:spPr>
        <p:txBody>
          <a:bodyPr anchorCtr="0" anchor="t" bIns="45700" lIns="91425" spcFirstLastPara="1" rIns="91425" wrap="square" tIns="45700">
            <a:spAutoFit/>
          </a:bodyPr>
          <a:lstStyle/>
          <a:p>
            <a:pPr indent="269875"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Mời xem video 1: Tìm hiểu về trò chơi học tập và các đồ dùng phục vụ loại TC này của trẻ mầm non</a:t>
            </a:r>
            <a:endParaRPr b="0" i="0" sz="1400" u="none">
              <a:solidFill>
                <a:schemeClr val="dk1"/>
              </a:solidFill>
              <a:latin typeface="Calibri"/>
              <a:ea typeface="Calibri"/>
              <a:cs typeface="Calibri"/>
              <a:sym typeface="Calibri"/>
            </a:endParaRPr>
          </a:p>
          <a:p>
            <a:pPr indent="269875" lvl="0" marL="0" marR="0" rtl="0" algn="l">
              <a:lnSpc>
                <a:spcPct val="150000"/>
              </a:lnSpc>
              <a:spcBef>
                <a:spcPts val="10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https://www.youtube.com/watch?v=5yap9mE6LV4</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6"/>
          <p:cNvSpPr txBox="1"/>
          <p:nvPr/>
        </p:nvSpPr>
        <p:spPr>
          <a:xfrm>
            <a:off x="1984375" y="549275"/>
            <a:ext cx="4451350" cy="4905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Khái niệm về trò chơi </a:t>
            </a:r>
            <a:r>
              <a:rPr b="1" i="0" lang="en-US" sz="2400" u="none">
                <a:solidFill>
                  <a:schemeClr val="lt1"/>
                </a:solidFill>
                <a:latin typeface="Arial"/>
                <a:ea typeface="Arial"/>
                <a:cs typeface="Arial"/>
                <a:sym typeface="Arial"/>
              </a:rPr>
              <a:t>học tập</a:t>
            </a:r>
            <a:endParaRPr/>
          </a:p>
        </p:txBody>
      </p:sp>
      <p:sp>
        <p:nvSpPr>
          <p:cNvPr id="221" name="Google Shape;221;p6"/>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22" name="Google Shape;222;p6"/>
          <p:cNvSpPr txBox="1"/>
          <p:nvPr/>
        </p:nvSpPr>
        <p:spPr>
          <a:xfrm>
            <a:off x="258762" y="4751387"/>
            <a:ext cx="5897562" cy="2125662"/>
          </a:xfrm>
          <a:prstGeom prst="rect">
            <a:avLst/>
          </a:prstGeom>
          <a:noFill/>
          <a:ln>
            <a:noFill/>
          </a:ln>
        </p:spPr>
        <p:txBody>
          <a:bodyPr anchorCtr="0" anchor="t" bIns="45700" lIns="91425" spcFirstLastPara="1" rIns="91425" wrap="square" tIns="45700">
            <a:spAutoFit/>
          </a:bodyPr>
          <a:lstStyle/>
          <a:p>
            <a:pPr indent="269875" lvl="0" marL="0" marR="0" rtl="0" algn="just">
              <a:lnSpc>
                <a:spcPct val="150000"/>
              </a:lnSpc>
              <a:spcBef>
                <a:spcPts val="0"/>
              </a:spcBef>
              <a:spcAft>
                <a:spcPts val="0"/>
              </a:spcAft>
              <a:buClr>
                <a:srgbClr val="002060"/>
              </a:buClr>
              <a:buSzPts val="1800"/>
              <a:buFont typeface="Arial"/>
              <a:buNone/>
            </a:pPr>
            <a:r>
              <a:rPr b="1" i="1" lang="en-US" sz="1800" u="none">
                <a:solidFill>
                  <a:srgbClr val="002060"/>
                </a:solidFill>
                <a:latin typeface="Arial"/>
                <a:ea typeface="Arial"/>
                <a:cs typeface="Arial"/>
                <a:sym typeface="Arial"/>
              </a:rPr>
              <a:t>Trò chơi học tập </a:t>
            </a:r>
            <a:r>
              <a:rPr b="0" i="0" lang="en-US" sz="1800" u="none">
                <a:solidFill>
                  <a:srgbClr val="002060"/>
                </a:solidFill>
                <a:latin typeface="Arial"/>
                <a:ea typeface="Arial"/>
                <a:cs typeface="Arial"/>
                <a:sym typeface="Arial"/>
              </a:rPr>
              <a:t>là loại trò chơi có luật, thường do người lớn nghĩ ra cho trẻ chơi. Đó là loại trò chơi đòi hỏi trẻ phải thực hiện một quá trình hoạt động trí tuệ để giải quyết nhiệm vụ học tập được đặt ra như nhiệm vụ chơi, qua đó mà trí tuệ của trẻ được phát triển.</a:t>
            </a:r>
            <a:endParaRPr/>
          </a:p>
        </p:txBody>
      </p:sp>
      <p:pic>
        <p:nvPicPr>
          <p:cNvPr id="223" name="Google Shape;223;p6"/>
          <p:cNvPicPr preferRelativeResize="0"/>
          <p:nvPr/>
        </p:nvPicPr>
        <p:blipFill rotWithShape="1">
          <a:blip r:embed="rId3">
            <a:alphaModFix/>
          </a:blip>
          <a:srcRect b="0" l="0" r="0" t="0"/>
          <a:stretch/>
        </p:blipFill>
        <p:spPr>
          <a:xfrm>
            <a:off x="2555875" y="1189037"/>
            <a:ext cx="4821237" cy="3213100"/>
          </a:xfrm>
          <a:prstGeom prst="rect">
            <a:avLst/>
          </a:prstGeom>
          <a:noFill/>
          <a:ln>
            <a:noFill/>
          </a:ln>
        </p:spPr>
      </p:pic>
      <p:sp>
        <p:nvSpPr>
          <p:cNvPr id="224" name="Google Shape;224;p6"/>
          <p:cNvSpPr txBox="1"/>
          <p:nvPr/>
        </p:nvSpPr>
        <p:spPr>
          <a:xfrm>
            <a:off x="3348037" y="4402137"/>
            <a:ext cx="3887787"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https://alltop.vn/all-top/tro-choi-hoc-tap-cho-tre-mam-non-hay-va-thu-vi-nhat-642</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7"/>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30" name="Google Shape;230;p7"/>
          <p:cNvSpPr txBox="1"/>
          <p:nvPr>
            <p:ph type="title"/>
          </p:nvPr>
        </p:nvSpPr>
        <p:spPr>
          <a:xfrm>
            <a:off x="2306637" y="388937"/>
            <a:ext cx="7391400" cy="563562"/>
          </a:xfrm>
          <a:prstGeom prst="rect">
            <a:avLst/>
          </a:prstGeom>
          <a:noFill/>
          <a:ln>
            <a:noFill/>
          </a:ln>
        </p:spPr>
        <p:txBody>
          <a:bodyPr anchorCtr="0" anchor="ctr" bIns="45700" lIns="91425" spcFirstLastPara="1" rIns="91425" wrap="square" tIns="45700">
            <a:noAutofit/>
          </a:bodyPr>
          <a:lstStyle/>
          <a:p>
            <a:pPr indent="0" lvl="0" marL="0" rtl="0" algn="l">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 </a:t>
            </a:r>
            <a:br>
              <a:rPr b="0" i="0" lang="en-US" sz="2100" u="none">
                <a:solidFill>
                  <a:schemeClr val="lt1"/>
                </a:solidFill>
                <a:latin typeface="Calibri"/>
                <a:ea typeface="Calibri"/>
                <a:cs typeface="Calibri"/>
                <a:sym typeface="Calibri"/>
              </a:rPr>
            </a:br>
            <a:r>
              <a:rPr b="1" i="0" lang="en-US" sz="2100" u="none">
                <a:solidFill>
                  <a:schemeClr val="lt1"/>
                </a:solidFill>
                <a:latin typeface="Arial"/>
                <a:ea typeface="Arial"/>
                <a:cs typeface="Arial"/>
                <a:sym typeface="Arial"/>
              </a:rPr>
              <a:t>  2. Đặc điểm của trò chơi học tập</a:t>
            </a:r>
            <a:br>
              <a:rPr b="0" i="0" lang="en-US" sz="2100" u="none">
                <a:solidFill>
                  <a:schemeClr val="lt1"/>
                </a:solidFill>
                <a:latin typeface="Calibri"/>
                <a:ea typeface="Calibri"/>
                <a:cs typeface="Calibri"/>
                <a:sym typeface="Calibri"/>
              </a:rPr>
            </a:br>
            <a:endParaRPr/>
          </a:p>
        </p:txBody>
      </p:sp>
      <p:sp>
        <p:nvSpPr>
          <p:cNvPr id="231" name="Google Shape;231;p7"/>
          <p:cNvSpPr txBox="1"/>
          <p:nvPr/>
        </p:nvSpPr>
        <p:spPr>
          <a:xfrm>
            <a:off x="611187" y="1628775"/>
            <a:ext cx="8281987" cy="230822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Trò chơi học tập là loại trò chơi mà nhiệm vụ trí lực được thực hiện dưới hình thức nhiệm vụ chơi vui vẻ, thoải mái. Ở đây, nội dung học tập được lồng ghép vào nội dung chơi; động cơ học tập hòa quyện vào động cơ chơi. Việc thực hiện các thao tác chơi, hành động chơi chính là thực hiện các nhiệm vụ trí dục. Như vậy, giữa chơi và học có quan hệ chặt chẽ với nhau. Đứng về phương diện kết quả thì đó là học tập, đứng về phương diện hành động thì đó chính là chơi. Do vậy, “học mà chơi, chơi mà học” được xem là phương thức học tập độc đáo của trẻ em lứa tuổi mầm non</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8"/>
          <p:cNvSpPr txBox="1"/>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Company Name</a:t>
            </a:r>
            <a:endParaRPr/>
          </a:p>
        </p:txBody>
      </p:sp>
      <p:sp>
        <p:nvSpPr>
          <p:cNvPr id="237" name="Google Shape;237;p8"/>
          <p:cNvSpPr txBox="1"/>
          <p:nvPr>
            <p:ph type="title"/>
          </p:nvPr>
        </p:nvSpPr>
        <p:spPr>
          <a:xfrm>
            <a:off x="2306637" y="388937"/>
            <a:ext cx="7391400" cy="563562"/>
          </a:xfrm>
          <a:prstGeom prst="rect">
            <a:avLst/>
          </a:prstGeom>
          <a:noFill/>
          <a:ln>
            <a:noFill/>
          </a:ln>
        </p:spPr>
        <p:txBody>
          <a:bodyPr anchorCtr="0" anchor="ctr" bIns="45700" lIns="91425" spcFirstLastPara="1" rIns="91425" wrap="square" tIns="45700">
            <a:noAutofit/>
          </a:bodyPr>
          <a:lstStyle/>
          <a:p>
            <a:pPr indent="0" lvl="0" marL="0" rtl="0" algn="l">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 </a:t>
            </a:r>
            <a:br>
              <a:rPr b="0" i="0" lang="en-US" sz="2100" u="none">
                <a:solidFill>
                  <a:schemeClr val="lt1"/>
                </a:solidFill>
                <a:latin typeface="Calibri"/>
                <a:ea typeface="Calibri"/>
                <a:cs typeface="Calibri"/>
                <a:sym typeface="Calibri"/>
              </a:rPr>
            </a:br>
            <a:r>
              <a:rPr b="1" i="0" lang="en-US" sz="2100" u="none">
                <a:solidFill>
                  <a:schemeClr val="lt1"/>
                </a:solidFill>
                <a:latin typeface="Arial"/>
                <a:ea typeface="Arial"/>
                <a:cs typeface="Arial"/>
                <a:sym typeface="Arial"/>
              </a:rPr>
              <a:t>  2. Đặc điểm của trò chơi học tập</a:t>
            </a:r>
            <a:br>
              <a:rPr b="0" i="0" lang="en-US" sz="2100" u="none">
                <a:solidFill>
                  <a:schemeClr val="lt1"/>
                </a:solidFill>
                <a:latin typeface="Calibri"/>
                <a:ea typeface="Calibri"/>
                <a:cs typeface="Calibri"/>
                <a:sym typeface="Calibri"/>
              </a:rPr>
            </a:br>
            <a:endParaRPr/>
          </a:p>
        </p:txBody>
      </p:sp>
      <p:sp>
        <p:nvSpPr>
          <p:cNvPr id="238" name="Google Shape;238;p8"/>
          <p:cNvSpPr/>
          <p:nvPr/>
        </p:nvSpPr>
        <p:spPr>
          <a:xfrm rot="5400000">
            <a:off x="-2249487" y="1627187"/>
            <a:ext cx="4824412" cy="4770437"/>
          </a:xfrm>
          <a:custGeom>
            <a:rect b="b" l="l" r="r" t="t"/>
            <a:pathLst>
              <a:path extrusionOk="0" h="21600" w="21600">
                <a:moveTo>
                  <a:pt x="323" y="10641"/>
                </a:moveTo>
                <a:cubicBezTo>
                  <a:pt x="410" y="4916"/>
                  <a:pt x="5075" y="322"/>
                  <a:pt x="10800" y="322"/>
                </a:cubicBezTo>
                <a:cubicBezTo>
                  <a:pt x="16524" y="322"/>
                  <a:pt x="21189" y="4916"/>
                  <a:pt x="21276" y="10641"/>
                </a:cubicBezTo>
                <a:lnTo>
                  <a:pt x="21598" y="10636"/>
                </a:lnTo>
                <a:cubicBezTo>
                  <a:pt x="21509" y="4736"/>
                  <a:pt x="16700" y="0"/>
                  <a:pt x="10799" y="0"/>
                </a:cubicBezTo>
                <a:cubicBezTo>
                  <a:pt x="4899" y="0"/>
                  <a:pt x="90" y="4736"/>
                  <a:pt x="1" y="10636"/>
                </a:cubicBezTo>
                <a:lnTo>
                  <a:pt x="323" y="10641"/>
                </a:lnTo>
                <a:close/>
              </a:path>
            </a:pathLst>
          </a:custGeom>
          <a:gradFill>
            <a:gsLst>
              <a:gs pos="0">
                <a:srgbClr val="EBEEF0"/>
              </a:gs>
              <a:gs pos="50000">
                <a:schemeClr val="lt2"/>
              </a:gs>
              <a:gs pos="100000">
                <a:srgbClr val="EBEEF0"/>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39" name="Google Shape;239;p8"/>
          <p:cNvSpPr/>
          <p:nvPr/>
        </p:nvSpPr>
        <p:spPr>
          <a:xfrm flipH="1" rot="5400000">
            <a:off x="-1843881" y="2062956"/>
            <a:ext cx="4032250" cy="3929062"/>
          </a:xfrm>
          <a:custGeom>
            <a:rect b="b" l="l" r="r" t="t"/>
            <a:pathLst>
              <a:path extrusionOk="0" h="21600" w="21600">
                <a:moveTo>
                  <a:pt x="10744" y="10800"/>
                </a:moveTo>
                <a:cubicBezTo>
                  <a:pt x="10744" y="10769"/>
                  <a:pt x="10769" y="10744"/>
                  <a:pt x="10800" y="10744"/>
                </a:cubicBezTo>
                <a:cubicBezTo>
                  <a:pt x="10830" y="10744"/>
                  <a:pt x="10856" y="10769"/>
                  <a:pt x="10856" y="10800"/>
                </a:cubicBezTo>
                <a:lnTo>
                  <a:pt x="21600" y="10800"/>
                </a:lnTo>
                <a:cubicBezTo>
                  <a:pt x="21600" y="4835"/>
                  <a:pt x="16764" y="0"/>
                  <a:pt x="10800" y="0"/>
                </a:cubicBezTo>
                <a:cubicBezTo>
                  <a:pt x="4835" y="0"/>
                  <a:pt x="0" y="4835"/>
                  <a:pt x="0" y="10799"/>
                </a:cubicBezTo>
                <a:lnTo>
                  <a:pt x="10744" y="10800"/>
                </a:lnTo>
                <a:close/>
              </a:path>
            </a:pathLst>
          </a:custGeom>
          <a:gradFill>
            <a:gsLst>
              <a:gs pos="0">
                <a:schemeClr val="lt2"/>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40" name="Google Shape;240;p8"/>
          <p:cNvSpPr/>
          <p:nvPr/>
        </p:nvSpPr>
        <p:spPr>
          <a:xfrm>
            <a:off x="1995487" y="5251450"/>
            <a:ext cx="4419600" cy="508000"/>
          </a:xfrm>
          <a:prstGeom prst="roundRect">
            <a:avLst>
              <a:gd fmla="val 10800" name="adj"/>
            </a:avLst>
          </a:prstGeom>
          <a:noFill/>
          <a:ln cap="flat" cmpd="sng" w="28575">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Bao giờ cũng có một kết quả nhất định</a:t>
            </a:r>
            <a:endParaRPr/>
          </a:p>
        </p:txBody>
      </p:sp>
      <p:sp>
        <p:nvSpPr>
          <p:cNvPr id="241" name="Google Shape;241;p8"/>
          <p:cNvSpPr/>
          <p:nvPr/>
        </p:nvSpPr>
        <p:spPr>
          <a:xfrm>
            <a:off x="2490787" y="4424362"/>
            <a:ext cx="6329362" cy="508000"/>
          </a:xfrm>
          <a:prstGeom prst="roundRect">
            <a:avLst>
              <a:gd fmla="val 10800" name="adj"/>
            </a:avLst>
          </a:prstGeom>
          <a:noFill/>
          <a:ln cap="flat" cmpd="sng" w="28575">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Hành vi chơi,động cơ chơi có sự thống nhất chặt chẽ</a:t>
            </a:r>
            <a:endParaRPr/>
          </a:p>
        </p:txBody>
      </p:sp>
      <p:sp>
        <p:nvSpPr>
          <p:cNvPr id="242" name="Google Shape;242;p8"/>
          <p:cNvSpPr/>
          <p:nvPr/>
        </p:nvSpPr>
        <p:spPr>
          <a:xfrm>
            <a:off x="2611437" y="3611562"/>
            <a:ext cx="6137275" cy="508000"/>
          </a:xfrm>
          <a:prstGeom prst="roundRect">
            <a:avLst>
              <a:gd fmla="val 10800" name="adj"/>
            </a:avLst>
          </a:prstGeom>
          <a:noFill/>
          <a:ln cap="flat" cmpd="sng" w="28575">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Có sự tự nguyện và bình đẳng giữa trẻ em</a:t>
            </a:r>
            <a:endParaRPr/>
          </a:p>
        </p:txBody>
      </p:sp>
      <p:sp>
        <p:nvSpPr>
          <p:cNvPr id="243" name="Google Shape;243;p8"/>
          <p:cNvSpPr/>
          <p:nvPr/>
        </p:nvSpPr>
        <p:spPr>
          <a:xfrm>
            <a:off x="2459037" y="2743200"/>
            <a:ext cx="6227762" cy="508000"/>
          </a:xfrm>
          <a:prstGeom prst="roundRect">
            <a:avLst>
              <a:gd fmla="val 10800" name="adj"/>
            </a:avLst>
          </a:prstGeom>
          <a:noFill/>
          <a:ln cap="flat" cmpd="sng" w="28575">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Cấu trúc rõ ràng gồm ba thành phần: nội dung chơi, hành </a:t>
            </a:r>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động chơi và luật chơi</a:t>
            </a:r>
            <a:endParaRPr/>
          </a:p>
        </p:txBody>
      </p:sp>
      <p:sp>
        <p:nvSpPr>
          <p:cNvPr id="244" name="Google Shape;244;p8"/>
          <p:cNvSpPr/>
          <p:nvPr/>
        </p:nvSpPr>
        <p:spPr>
          <a:xfrm>
            <a:off x="1938337" y="1973262"/>
            <a:ext cx="6748462" cy="508000"/>
          </a:xfrm>
          <a:prstGeom prst="roundRect">
            <a:avLst>
              <a:gd fmla="val 10800" name="adj"/>
            </a:avLst>
          </a:prstGeom>
          <a:noFill/>
          <a:ln cap="flat" cmpd="sng" w="28575">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Nhiệm vụ trí lực được thực hiện dưới hình thức nhiệm vụ chơi.</a:t>
            </a:r>
            <a:endParaRPr/>
          </a:p>
        </p:txBody>
      </p:sp>
      <p:grpSp>
        <p:nvGrpSpPr>
          <p:cNvPr id="245" name="Google Shape;245;p8"/>
          <p:cNvGrpSpPr/>
          <p:nvPr/>
        </p:nvGrpSpPr>
        <p:grpSpPr>
          <a:xfrm>
            <a:off x="1620837" y="2062162"/>
            <a:ext cx="381000" cy="381000"/>
            <a:chOff x="2078" y="1680"/>
            <a:chExt cx="1615" cy="1615"/>
          </a:xfrm>
        </p:grpSpPr>
        <p:sp>
          <p:nvSpPr>
            <p:cNvPr id="246" name="Google Shape;246;p8"/>
            <p:cNvSpPr/>
            <p:nvPr/>
          </p:nvSpPr>
          <p:spPr>
            <a:xfrm>
              <a:off x="2078" y="1680"/>
              <a:ext cx="1615" cy="1615"/>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47" name="Google Shape;247;p8"/>
            <p:cNvSpPr/>
            <p:nvPr/>
          </p:nvSpPr>
          <p:spPr>
            <a:xfrm>
              <a:off x="2170" y="1771"/>
              <a:ext cx="1430" cy="1430"/>
            </a:xfrm>
            <a:prstGeom prst="ellipse">
              <a:avLst/>
            </a:prstGeom>
            <a:gradFill>
              <a:gsLst>
                <a:gs pos="0">
                  <a:srgbClr val="A2A2A2"/>
                </a:gs>
                <a:gs pos="50000">
                  <a:srgbClr val="FFFFFF"/>
                </a:gs>
                <a:gs pos="100000">
                  <a:srgbClr val="A2A2A2"/>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48" name="Google Shape;248;p8"/>
            <p:cNvSpPr/>
            <p:nvPr/>
          </p:nvSpPr>
          <p:spPr>
            <a:xfrm>
              <a:off x="2253" y="1855"/>
              <a:ext cx="1265" cy="1265"/>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49" name="Google Shape;249;p8"/>
            <p:cNvSpPr/>
            <p:nvPr/>
          </p:nvSpPr>
          <p:spPr>
            <a:xfrm>
              <a:off x="2254" y="1856"/>
              <a:ext cx="1262" cy="1264"/>
            </a:xfrm>
            <a:prstGeom prst="ellipse">
              <a:avLst/>
            </a:prstGeom>
            <a:gradFill>
              <a:gsLst>
                <a:gs pos="0">
                  <a:srgbClr val="000000"/>
                </a:gs>
                <a:gs pos="100000">
                  <a:srgbClr val="FFCC00"/>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0" name="Google Shape;250;p8"/>
            <p:cNvSpPr/>
            <p:nvPr/>
          </p:nvSpPr>
          <p:spPr>
            <a:xfrm>
              <a:off x="2334" y="1936"/>
              <a:ext cx="1097" cy="1104"/>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1" name="Google Shape;251;p8"/>
            <p:cNvSpPr/>
            <p:nvPr/>
          </p:nvSpPr>
          <p:spPr>
            <a:xfrm>
              <a:off x="2337" y="1939"/>
              <a:ext cx="1096" cy="1098"/>
            </a:xfrm>
            <a:prstGeom prst="ellipse">
              <a:avLst/>
            </a:prstGeom>
            <a:gradFill>
              <a:gsLst>
                <a:gs pos="0">
                  <a:srgbClr val="FFCC00"/>
                </a:gs>
                <a:gs pos="100000">
                  <a:srgbClr val="7C6300"/>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252" name="Google Shape;252;p8"/>
          <p:cNvGrpSpPr/>
          <p:nvPr/>
        </p:nvGrpSpPr>
        <p:grpSpPr>
          <a:xfrm>
            <a:off x="2154237" y="2849562"/>
            <a:ext cx="381000" cy="381000"/>
            <a:chOff x="2078" y="1680"/>
            <a:chExt cx="1615" cy="1615"/>
          </a:xfrm>
        </p:grpSpPr>
        <p:sp>
          <p:nvSpPr>
            <p:cNvPr id="253" name="Google Shape;253;p8"/>
            <p:cNvSpPr/>
            <p:nvPr/>
          </p:nvSpPr>
          <p:spPr>
            <a:xfrm>
              <a:off x="2078" y="1680"/>
              <a:ext cx="1615" cy="1615"/>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4" name="Google Shape;254;p8"/>
            <p:cNvSpPr/>
            <p:nvPr/>
          </p:nvSpPr>
          <p:spPr>
            <a:xfrm>
              <a:off x="2170" y="1771"/>
              <a:ext cx="1430" cy="1430"/>
            </a:xfrm>
            <a:prstGeom prst="ellipse">
              <a:avLst/>
            </a:prstGeom>
            <a:gradFill>
              <a:gsLst>
                <a:gs pos="0">
                  <a:srgbClr val="A2A2A2"/>
                </a:gs>
                <a:gs pos="50000">
                  <a:srgbClr val="FFFFFF"/>
                </a:gs>
                <a:gs pos="100000">
                  <a:srgbClr val="A2A2A2"/>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5" name="Google Shape;255;p8"/>
            <p:cNvSpPr/>
            <p:nvPr/>
          </p:nvSpPr>
          <p:spPr>
            <a:xfrm>
              <a:off x="2253" y="1855"/>
              <a:ext cx="1265" cy="1265"/>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6" name="Google Shape;256;p8"/>
            <p:cNvSpPr/>
            <p:nvPr/>
          </p:nvSpPr>
          <p:spPr>
            <a:xfrm>
              <a:off x="2254" y="1856"/>
              <a:ext cx="1262" cy="1264"/>
            </a:xfrm>
            <a:prstGeom prst="ellipse">
              <a:avLst/>
            </a:prstGeom>
            <a:gradFill>
              <a:gsLst>
                <a:gs pos="0">
                  <a:srgbClr val="000000"/>
                </a:gs>
                <a:gs pos="100000">
                  <a:srgbClr val="48BE67"/>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7" name="Google Shape;257;p8"/>
            <p:cNvSpPr/>
            <p:nvPr/>
          </p:nvSpPr>
          <p:spPr>
            <a:xfrm>
              <a:off x="2334" y="1936"/>
              <a:ext cx="1097" cy="1104"/>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8" name="Google Shape;258;p8"/>
            <p:cNvSpPr/>
            <p:nvPr/>
          </p:nvSpPr>
          <p:spPr>
            <a:xfrm>
              <a:off x="2337" y="1939"/>
              <a:ext cx="1096" cy="1098"/>
            </a:xfrm>
            <a:prstGeom prst="ellipse">
              <a:avLst/>
            </a:prstGeom>
            <a:gradFill>
              <a:gsLst>
                <a:gs pos="0">
                  <a:srgbClr val="48BE67"/>
                </a:gs>
                <a:gs pos="100000">
                  <a:srgbClr val="235C32"/>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259" name="Google Shape;259;p8"/>
          <p:cNvGrpSpPr/>
          <p:nvPr/>
        </p:nvGrpSpPr>
        <p:grpSpPr>
          <a:xfrm>
            <a:off x="2306637" y="3687762"/>
            <a:ext cx="381000" cy="381000"/>
            <a:chOff x="2078" y="1680"/>
            <a:chExt cx="1615" cy="1615"/>
          </a:xfrm>
        </p:grpSpPr>
        <p:sp>
          <p:nvSpPr>
            <p:cNvPr id="260" name="Google Shape;260;p8"/>
            <p:cNvSpPr/>
            <p:nvPr/>
          </p:nvSpPr>
          <p:spPr>
            <a:xfrm>
              <a:off x="2078" y="1680"/>
              <a:ext cx="1615" cy="1615"/>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1" name="Google Shape;261;p8"/>
            <p:cNvSpPr/>
            <p:nvPr/>
          </p:nvSpPr>
          <p:spPr>
            <a:xfrm>
              <a:off x="2170" y="1771"/>
              <a:ext cx="1430" cy="1430"/>
            </a:xfrm>
            <a:prstGeom prst="ellipse">
              <a:avLst/>
            </a:prstGeom>
            <a:gradFill>
              <a:gsLst>
                <a:gs pos="0">
                  <a:srgbClr val="A2A2A2"/>
                </a:gs>
                <a:gs pos="50000">
                  <a:srgbClr val="FFFFFF"/>
                </a:gs>
                <a:gs pos="100000">
                  <a:srgbClr val="A2A2A2"/>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2" name="Google Shape;262;p8"/>
            <p:cNvSpPr/>
            <p:nvPr/>
          </p:nvSpPr>
          <p:spPr>
            <a:xfrm>
              <a:off x="2253" y="1855"/>
              <a:ext cx="1265" cy="1265"/>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3" name="Google Shape;263;p8"/>
            <p:cNvSpPr/>
            <p:nvPr/>
          </p:nvSpPr>
          <p:spPr>
            <a:xfrm>
              <a:off x="2254" y="1856"/>
              <a:ext cx="1262" cy="1264"/>
            </a:xfrm>
            <a:prstGeom prst="ellipse">
              <a:avLst/>
            </a:prstGeom>
            <a:gradFill>
              <a:gsLst>
                <a:gs pos="0">
                  <a:srgbClr val="21B3E1"/>
                </a:gs>
                <a:gs pos="100000">
                  <a:srgbClr val="0F5368"/>
                </a:gs>
              </a:gsLst>
              <a:lin ang="54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4" name="Google Shape;264;p8"/>
            <p:cNvSpPr/>
            <p:nvPr/>
          </p:nvSpPr>
          <p:spPr>
            <a:xfrm>
              <a:off x="2334" y="1936"/>
              <a:ext cx="1097" cy="1104"/>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5" name="Google Shape;265;p8"/>
            <p:cNvSpPr/>
            <p:nvPr/>
          </p:nvSpPr>
          <p:spPr>
            <a:xfrm>
              <a:off x="2337" y="1939"/>
              <a:ext cx="1096" cy="1098"/>
            </a:xfrm>
            <a:prstGeom prst="ellipse">
              <a:avLst/>
            </a:prstGeom>
            <a:gradFill>
              <a:gsLst>
                <a:gs pos="0">
                  <a:srgbClr val="21B3E1"/>
                </a:gs>
                <a:gs pos="100000">
                  <a:srgbClr val="10576D"/>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266" name="Google Shape;266;p8"/>
          <p:cNvGrpSpPr/>
          <p:nvPr/>
        </p:nvGrpSpPr>
        <p:grpSpPr>
          <a:xfrm>
            <a:off x="2154237" y="4525962"/>
            <a:ext cx="381000" cy="381000"/>
            <a:chOff x="2078" y="1680"/>
            <a:chExt cx="1615" cy="1615"/>
          </a:xfrm>
        </p:grpSpPr>
        <p:sp>
          <p:nvSpPr>
            <p:cNvPr id="267" name="Google Shape;267;p8"/>
            <p:cNvSpPr/>
            <p:nvPr/>
          </p:nvSpPr>
          <p:spPr>
            <a:xfrm>
              <a:off x="2078" y="1680"/>
              <a:ext cx="1615" cy="1615"/>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8" name="Google Shape;268;p8"/>
            <p:cNvSpPr/>
            <p:nvPr/>
          </p:nvSpPr>
          <p:spPr>
            <a:xfrm>
              <a:off x="2170" y="1771"/>
              <a:ext cx="1430" cy="1430"/>
            </a:xfrm>
            <a:prstGeom prst="ellipse">
              <a:avLst/>
            </a:prstGeom>
            <a:gradFill>
              <a:gsLst>
                <a:gs pos="0">
                  <a:srgbClr val="A2A2A2"/>
                </a:gs>
                <a:gs pos="50000">
                  <a:srgbClr val="FFFFFF"/>
                </a:gs>
                <a:gs pos="100000">
                  <a:srgbClr val="A2A2A2"/>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9" name="Google Shape;269;p8"/>
            <p:cNvSpPr/>
            <p:nvPr/>
          </p:nvSpPr>
          <p:spPr>
            <a:xfrm>
              <a:off x="2253" y="1855"/>
              <a:ext cx="1265" cy="1265"/>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0" name="Google Shape;270;p8"/>
            <p:cNvSpPr/>
            <p:nvPr/>
          </p:nvSpPr>
          <p:spPr>
            <a:xfrm>
              <a:off x="2254" y="1856"/>
              <a:ext cx="1262" cy="1264"/>
            </a:xfrm>
            <a:prstGeom prst="ellipse">
              <a:avLst/>
            </a:prstGeom>
            <a:gradFill>
              <a:gsLst>
                <a:gs pos="0">
                  <a:srgbClr val="000000"/>
                </a:gs>
                <a:gs pos="100000">
                  <a:srgbClr val="8D67E1"/>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1" name="Google Shape;271;p8"/>
            <p:cNvSpPr/>
            <p:nvPr/>
          </p:nvSpPr>
          <p:spPr>
            <a:xfrm>
              <a:off x="2334" y="1936"/>
              <a:ext cx="1097" cy="1104"/>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2" name="Google Shape;272;p8"/>
            <p:cNvSpPr/>
            <p:nvPr/>
          </p:nvSpPr>
          <p:spPr>
            <a:xfrm>
              <a:off x="2337" y="1939"/>
              <a:ext cx="1096" cy="1098"/>
            </a:xfrm>
            <a:prstGeom prst="ellipse">
              <a:avLst/>
            </a:prstGeom>
            <a:gradFill>
              <a:gsLst>
                <a:gs pos="0">
                  <a:srgbClr val="8D67E1"/>
                </a:gs>
                <a:gs pos="100000">
                  <a:srgbClr val="45326D"/>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273" name="Google Shape;273;p8"/>
          <p:cNvGrpSpPr/>
          <p:nvPr/>
        </p:nvGrpSpPr>
        <p:grpSpPr>
          <a:xfrm>
            <a:off x="1697037" y="5300662"/>
            <a:ext cx="355600" cy="381000"/>
            <a:chOff x="2078" y="1680"/>
            <a:chExt cx="1615" cy="1615"/>
          </a:xfrm>
        </p:grpSpPr>
        <p:sp>
          <p:nvSpPr>
            <p:cNvPr id="274" name="Google Shape;274;p8"/>
            <p:cNvSpPr/>
            <p:nvPr/>
          </p:nvSpPr>
          <p:spPr>
            <a:xfrm>
              <a:off x="2078" y="1680"/>
              <a:ext cx="1615" cy="1615"/>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5" name="Google Shape;275;p8"/>
            <p:cNvSpPr/>
            <p:nvPr/>
          </p:nvSpPr>
          <p:spPr>
            <a:xfrm>
              <a:off x="2170" y="1771"/>
              <a:ext cx="1430" cy="1430"/>
            </a:xfrm>
            <a:prstGeom prst="ellipse">
              <a:avLst/>
            </a:prstGeom>
            <a:gradFill>
              <a:gsLst>
                <a:gs pos="0">
                  <a:srgbClr val="A2A2A2"/>
                </a:gs>
                <a:gs pos="50000">
                  <a:srgbClr val="FFFFFF"/>
                </a:gs>
                <a:gs pos="100000">
                  <a:srgbClr val="A2A2A2"/>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6" name="Google Shape;276;p8"/>
            <p:cNvSpPr/>
            <p:nvPr/>
          </p:nvSpPr>
          <p:spPr>
            <a:xfrm>
              <a:off x="2251" y="1855"/>
              <a:ext cx="1262" cy="1265"/>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7" name="Google Shape;277;p8"/>
            <p:cNvSpPr/>
            <p:nvPr/>
          </p:nvSpPr>
          <p:spPr>
            <a:xfrm>
              <a:off x="2254" y="1856"/>
              <a:ext cx="1262" cy="1264"/>
            </a:xfrm>
            <a:prstGeom prst="ellipse">
              <a:avLst/>
            </a:prstGeom>
            <a:gradFill>
              <a:gsLst>
                <a:gs pos="0">
                  <a:srgbClr val="000000"/>
                </a:gs>
                <a:gs pos="100000">
                  <a:srgbClr val="E35E23"/>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8" name="Google Shape;278;p8"/>
            <p:cNvSpPr/>
            <p:nvPr/>
          </p:nvSpPr>
          <p:spPr>
            <a:xfrm>
              <a:off x="2338" y="1936"/>
              <a:ext cx="1096" cy="1104"/>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9" name="Google Shape;279;p8"/>
            <p:cNvSpPr/>
            <p:nvPr/>
          </p:nvSpPr>
          <p:spPr>
            <a:xfrm>
              <a:off x="2337" y="1939"/>
              <a:ext cx="1096" cy="1098"/>
            </a:xfrm>
            <a:prstGeom prst="ellipse">
              <a:avLst/>
            </a:prstGeom>
            <a:gradFill>
              <a:gsLst>
                <a:gs pos="0">
                  <a:srgbClr val="E35E23"/>
                </a:gs>
                <a:gs pos="100000">
                  <a:srgbClr val="6E2E11"/>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9"/>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85" name="Google Shape;285;p9"/>
          <p:cNvSpPr txBox="1"/>
          <p:nvPr>
            <p:ph type="title"/>
          </p:nvPr>
        </p:nvSpPr>
        <p:spPr>
          <a:xfrm>
            <a:off x="2306637" y="388937"/>
            <a:ext cx="7391400" cy="563562"/>
          </a:xfrm>
          <a:prstGeom prst="rect">
            <a:avLst/>
          </a:prstGeom>
          <a:noFill/>
          <a:ln>
            <a:noFill/>
          </a:ln>
        </p:spPr>
        <p:txBody>
          <a:bodyPr anchorCtr="0" anchor="ctr" bIns="45700" lIns="91425" spcFirstLastPara="1" rIns="91425" wrap="square" tIns="45700">
            <a:noAutofit/>
          </a:bodyPr>
          <a:lstStyle/>
          <a:p>
            <a:pPr indent="0" lvl="0" marL="0" rtl="0" algn="l">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 </a:t>
            </a:r>
            <a:br>
              <a:rPr b="0" i="0" lang="en-US" sz="2100" u="none">
                <a:solidFill>
                  <a:schemeClr val="lt1"/>
                </a:solidFill>
                <a:latin typeface="Calibri"/>
                <a:ea typeface="Calibri"/>
                <a:cs typeface="Calibri"/>
                <a:sym typeface="Calibri"/>
              </a:rPr>
            </a:br>
            <a:r>
              <a:rPr b="1" i="0" lang="en-US" sz="2100" u="none">
                <a:solidFill>
                  <a:schemeClr val="lt1"/>
                </a:solidFill>
                <a:latin typeface="Arial"/>
                <a:ea typeface="Arial"/>
                <a:cs typeface="Arial"/>
                <a:sym typeface="Arial"/>
              </a:rPr>
              <a:t>  2. Đặc điểm của trò chơi học tập</a:t>
            </a:r>
            <a:br>
              <a:rPr b="0" i="0" lang="en-US" sz="2100" u="none">
                <a:solidFill>
                  <a:schemeClr val="lt1"/>
                </a:solidFill>
                <a:latin typeface="Calibri"/>
                <a:ea typeface="Calibri"/>
                <a:cs typeface="Calibri"/>
                <a:sym typeface="Calibri"/>
              </a:rPr>
            </a:br>
            <a:endParaRPr/>
          </a:p>
        </p:txBody>
      </p:sp>
      <p:sp>
        <p:nvSpPr>
          <p:cNvPr id="286" name="Google Shape;286;p9"/>
          <p:cNvSpPr txBox="1"/>
          <p:nvPr/>
        </p:nvSpPr>
        <p:spPr>
          <a:xfrm>
            <a:off x="468312" y="1479550"/>
            <a:ext cx="8424862" cy="294957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Xét về cấu trúc thì trò chơi học tập </a:t>
            </a:r>
            <a:r>
              <a:rPr b="0" i="0" lang="en-US" sz="1800" u="none">
                <a:solidFill>
                  <a:schemeClr val="dk1"/>
                </a:solidFill>
                <a:latin typeface="Arial"/>
                <a:ea typeface="Arial"/>
                <a:cs typeface="Arial"/>
                <a:sym typeface="Arial"/>
              </a:rPr>
              <a:t>có cấu trúc rõ ràng gồm ba thành phần: nội dung chơi, hành động chơi và luật chơi. Ba thành phần này có liên quan chặt chẽ với nhau, thiếu một trong ba thành phần này thì không thể tiến hành trò chơi được. Nội dung chơi chứa đựng nhiệm vụ nhận thức. Nó có thể là phát triển một vài chức năng tâm lý nào đó của hoạt động trí tuệ (quan sát, tư duy, tưởng tượng, chú ý, ngôn ngữ…); có thể là nhận thức một điều gì mới mẻ hoặc củng cố một biểu tượng mà trẻ đã biết. </a:t>
            </a:r>
            <a:endParaRPr/>
          </a:p>
        </p:txBody>
      </p:sp>
      <p:sp>
        <p:nvSpPr>
          <p:cNvPr id="287" name="Google Shape;287;p9"/>
          <p:cNvSpPr txBox="1"/>
          <p:nvPr/>
        </p:nvSpPr>
        <p:spPr>
          <a:xfrm>
            <a:off x="539750" y="4508500"/>
            <a:ext cx="8353425" cy="12954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Ví dụ, </a:t>
            </a:r>
            <a:r>
              <a:rPr b="0" i="0" lang="en-US" sz="1800" u="none">
                <a:solidFill>
                  <a:schemeClr val="dk1"/>
                </a:solidFill>
                <a:latin typeface="Arial"/>
                <a:ea typeface="Arial"/>
                <a:cs typeface="Arial"/>
                <a:sym typeface="Arial"/>
              </a:rPr>
              <a:t>trò chơi “Tai ai thính” rèn cho trẻ sự tập trung chú ý, khả năng tri giác; trò chơi “Chiếc túi kì lạ” rèn luyện khả năng tri giác khứu giác, củng cố một số biểu tượng về loại quả mà trẻ đã biết.</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10"/>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93" name="Google Shape;293;p10"/>
          <p:cNvSpPr txBox="1"/>
          <p:nvPr>
            <p:ph type="title"/>
          </p:nvPr>
        </p:nvSpPr>
        <p:spPr>
          <a:xfrm>
            <a:off x="2306637" y="388937"/>
            <a:ext cx="7391400" cy="563562"/>
          </a:xfrm>
          <a:prstGeom prst="rect">
            <a:avLst/>
          </a:prstGeom>
          <a:noFill/>
          <a:ln>
            <a:noFill/>
          </a:ln>
        </p:spPr>
        <p:txBody>
          <a:bodyPr anchorCtr="0" anchor="ctr" bIns="45700" lIns="91425" spcFirstLastPara="1" rIns="91425" wrap="square" tIns="45700">
            <a:noAutofit/>
          </a:bodyPr>
          <a:lstStyle/>
          <a:p>
            <a:pPr indent="0" lvl="0" marL="0" rtl="0" algn="l">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 </a:t>
            </a:r>
            <a:br>
              <a:rPr b="0" i="0" lang="en-US" sz="2100" u="none">
                <a:solidFill>
                  <a:schemeClr val="lt1"/>
                </a:solidFill>
                <a:latin typeface="Calibri"/>
                <a:ea typeface="Calibri"/>
                <a:cs typeface="Calibri"/>
                <a:sym typeface="Calibri"/>
              </a:rPr>
            </a:br>
            <a:r>
              <a:rPr b="1" i="0" lang="en-US" sz="2100" u="none">
                <a:solidFill>
                  <a:schemeClr val="lt1"/>
                </a:solidFill>
                <a:latin typeface="Arial"/>
                <a:ea typeface="Arial"/>
                <a:cs typeface="Arial"/>
                <a:sym typeface="Arial"/>
              </a:rPr>
              <a:t>  2. Đặc điểm của trò chơi học tập</a:t>
            </a:r>
            <a:br>
              <a:rPr b="0" i="0" lang="en-US" sz="2100" u="none">
                <a:solidFill>
                  <a:schemeClr val="lt1"/>
                </a:solidFill>
                <a:latin typeface="Calibri"/>
                <a:ea typeface="Calibri"/>
                <a:cs typeface="Calibri"/>
                <a:sym typeface="Calibri"/>
              </a:rPr>
            </a:br>
            <a:endParaRPr/>
          </a:p>
        </p:txBody>
      </p:sp>
      <p:sp>
        <p:nvSpPr>
          <p:cNvPr id="294" name="Google Shape;294;p10"/>
          <p:cNvSpPr txBox="1"/>
          <p:nvPr/>
        </p:nvSpPr>
        <p:spPr>
          <a:xfrm>
            <a:off x="539750" y="1484312"/>
            <a:ext cx="8496300" cy="175418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2060"/>
              </a:buClr>
              <a:buSzPts val="1800"/>
              <a:buFont typeface="Arial"/>
              <a:buNone/>
            </a:pPr>
            <a:r>
              <a:rPr b="1" i="1" lang="en-US" sz="1800" u="none">
                <a:solidFill>
                  <a:srgbClr val="002060"/>
                </a:solidFill>
                <a:latin typeface="Arial"/>
                <a:ea typeface="Arial"/>
                <a:cs typeface="Arial"/>
                <a:sym typeface="Arial"/>
              </a:rPr>
              <a:t>Hành động chơi</a:t>
            </a:r>
            <a:r>
              <a:rPr b="0" i="0" lang="en-US" sz="1800" u="none">
                <a:solidFill>
                  <a:srgbClr val="002060"/>
                </a:solidFill>
                <a:latin typeface="Arial"/>
                <a:ea typeface="Arial"/>
                <a:cs typeface="Arial"/>
                <a:sym typeface="Arial"/>
              </a:rPr>
              <a:t> là hệ thống các thao tác, chủ yếu là các thao tác trí óc nhằm thực hiện nhiệm vụ nhận thức mà trò chơi đặt ra. Hành động chơi càng phong phú bao nhiêu thì trò chơi càng lí thú bấy nhiêu. Hệ thống thao tác trong hành động chơi do nhiệm vụ chơi (nhiệm vụ nhận thức) quy định và được diễn ra theo một luật chơi (quy tắc chơi). Luật chơi là những quy định mà nhất thiết trẻ phải tuân thủ trong khi chơi, nếu phá vỡ chúng thì trò chơi cũng bị phá vỡ. </a:t>
            </a:r>
            <a:endParaRPr/>
          </a:p>
        </p:txBody>
      </p:sp>
      <p:sp>
        <p:nvSpPr>
          <p:cNvPr id="295" name="Google Shape;295;p10"/>
          <p:cNvSpPr txBox="1"/>
          <p:nvPr/>
        </p:nvSpPr>
        <p:spPr>
          <a:xfrm>
            <a:off x="554037" y="3406775"/>
            <a:ext cx="8413750" cy="147637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2060"/>
              </a:buClr>
              <a:buSzPts val="1800"/>
              <a:buFont typeface="Arial"/>
              <a:buNone/>
            </a:pPr>
            <a:r>
              <a:rPr b="1" i="1" lang="en-US" sz="1800" u="none">
                <a:solidFill>
                  <a:srgbClr val="002060"/>
                </a:solidFill>
                <a:latin typeface="Arial"/>
                <a:ea typeface="Arial"/>
                <a:cs typeface="Arial"/>
                <a:sym typeface="Arial"/>
              </a:rPr>
              <a:t>Ví dụ, </a:t>
            </a:r>
            <a:r>
              <a:rPr b="0" i="0" lang="en-US" sz="1800" u="none">
                <a:solidFill>
                  <a:srgbClr val="002060"/>
                </a:solidFill>
                <a:latin typeface="Arial"/>
                <a:ea typeface="Arial"/>
                <a:cs typeface="Arial"/>
                <a:sym typeface="Arial"/>
              </a:rPr>
              <a:t>trong khi chơi trò chơi “Con gì biến mất” luật chơi quy định “Khi cô giáo nói trời tối các con phải nhắm mắt lại giả vờ ngủ”. Trẻ nào hé mắt nhìn là vi phạm luật chơi, trò chơi mất ý nghĩa. Luật chơi quy định tính chất, phương pháp hành động, cách thức tổ chức và điều khiển hành vi, các mối quan hệ của trẻ trong khi chơi.</a:t>
            </a:r>
            <a:endParaRPr/>
          </a:p>
        </p:txBody>
      </p:sp>
      <p:sp>
        <p:nvSpPr>
          <p:cNvPr id="296" name="Google Shape;296;p10"/>
          <p:cNvSpPr txBox="1"/>
          <p:nvPr/>
        </p:nvSpPr>
        <p:spPr>
          <a:xfrm>
            <a:off x="539750" y="4953000"/>
            <a:ext cx="8413750" cy="120015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2060"/>
              </a:buClr>
              <a:buSzPts val="1800"/>
              <a:buFont typeface="Arial"/>
              <a:buNone/>
            </a:pPr>
            <a:r>
              <a:rPr b="1" i="1" lang="en-US" sz="1800" u="none">
                <a:solidFill>
                  <a:srgbClr val="002060"/>
                </a:solidFill>
                <a:latin typeface="Arial"/>
                <a:ea typeface="Arial"/>
                <a:cs typeface="Arial"/>
                <a:sym typeface="Arial"/>
              </a:rPr>
              <a:t>Luật chơi </a:t>
            </a:r>
            <a:r>
              <a:rPr b="0" i="0" lang="en-US" sz="1800" u="none">
                <a:solidFill>
                  <a:srgbClr val="002060"/>
                </a:solidFill>
                <a:latin typeface="Arial"/>
                <a:ea typeface="Arial"/>
                <a:cs typeface="Arial"/>
                <a:sym typeface="Arial"/>
              </a:rPr>
              <a:t>trong trò chơi học tập còn là tiêu chuẩn để đánh giá hành động chơi của trẻ đúng hay sai. </a:t>
            </a:r>
            <a:r>
              <a:rPr b="1" i="1" lang="en-US" sz="1800" u="none">
                <a:solidFill>
                  <a:srgbClr val="002060"/>
                </a:solidFill>
                <a:latin typeface="Arial"/>
                <a:ea typeface="Arial"/>
                <a:cs typeface="Arial"/>
                <a:sym typeface="Arial"/>
              </a:rPr>
              <a:t>Ví dụ, </a:t>
            </a:r>
            <a:r>
              <a:rPr b="0" i="0" lang="en-US" sz="1800" u="none">
                <a:solidFill>
                  <a:srgbClr val="002060"/>
                </a:solidFill>
                <a:latin typeface="Arial"/>
                <a:ea typeface="Arial"/>
                <a:cs typeface="Arial"/>
                <a:sym typeface="Arial"/>
              </a:rPr>
              <a:t>trong trò chơi “Con gì biến mất” đã nói trên đây, trẻ dựa vào luật chơi để đánh giá hành vi của bạn: “Bạn Hồng ăn gian, mở mắt nhìn khi trời tối”.</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5"/>
                                        </p:tgtEl>
                                        <p:attrNameLst>
                                          <p:attrName>style.visibility</p:attrName>
                                        </p:attrNameLst>
                                      </p:cBhvr>
                                      <p:to>
                                        <p:strVal val="visible"/>
                                      </p:to>
                                    </p:set>
                                    <p:anim calcmode="lin" valueType="num">
                                      <p:cBhvr additive="base">
                                        <p:cTn dur="500"/>
                                        <p:tgtEl>
                                          <p:spTgt spid="29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6"/>
                                        </p:tgtEl>
                                        <p:attrNameLst>
                                          <p:attrName>style.visibility</p:attrName>
                                        </p:attrNameLst>
                                      </p:cBhvr>
                                      <p:to>
                                        <p:strVal val="visible"/>
                                      </p:to>
                                    </p:set>
                                    <p:anim calcmode="lin" valueType="num">
                                      <p:cBhvr additive="base">
                                        <p:cTn dur="500"/>
                                        <p:tgtEl>
                                          <p:spTgt spid="29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11"/>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02" name="Google Shape;302;p11"/>
          <p:cNvSpPr txBox="1"/>
          <p:nvPr>
            <p:ph type="title"/>
          </p:nvPr>
        </p:nvSpPr>
        <p:spPr>
          <a:xfrm>
            <a:off x="2306637" y="388937"/>
            <a:ext cx="7391400" cy="563562"/>
          </a:xfrm>
          <a:prstGeom prst="rect">
            <a:avLst/>
          </a:prstGeom>
          <a:noFill/>
          <a:ln>
            <a:noFill/>
          </a:ln>
        </p:spPr>
        <p:txBody>
          <a:bodyPr anchorCtr="0" anchor="ctr" bIns="45700" lIns="91425" spcFirstLastPara="1" rIns="91425" wrap="square" tIns="45700">
            <a:noAutofit/>
          </a:bodyPr>
          <a:lstStyle/>
          <a:p>
            <a:pPr indent="0" lvl="0" marL="0" rtl="0" algn="l">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 </a:t>
            </a:r>
            <a:br>
              <a:rPr b="0" i="0" lang="en-US" sz="2100" u="none">
                <a:solidFill>
                  <a:schemeClr val="lt1"/>
                </a:solidFill>
                <a:latin typeface="Calibri"/>
                <a:ea typeface="Calibri"/>
                <a:cs typeface="Calibri"/>
                <a:sym typeface="Calibri"/>
              </a:rPr>
            </a:br>
            <a:r>
              <a:rPr b="1" i="0" lang="en-US" sz="2100" u="none">
                <a:solidFill>
                  <a:schemeClr val="lt1"/>
                </a:solidFill>
                <a:latin typeface="Arial"/>
                <a:ea typeface="Arial"/>
                <a:cs typeface="Arial"/>
                <a:sym typeface="Arial"/>
              </a:rPr>
              <a:t>  2. Đặc điểm của trò chơi học tập</a:t>
            </a:r>
            <a:br>
              <a:rPr b="0" i="0" lang="en-US" sz="2100" u="none">
                <a:solidFill>
                  <a:schemeClr val="lt1"/>
                </a:solidFill>
                <a:latin typeface="Calibri"/>
                <a:ea typeface="Calibri"/>
                <a:cs typeface="Calibri"/>
                <a:sym typeface="Calibri"/>
              </a:rPr>
            </a:br>
            <a:endParaRPr/>
          </a:p>
        </p:txBody>
      </p:sp>
      <p:sp>
        <p:nvSpPr>
          <p:cNvPr id="303" name="Google Shape;303;p11"/>
          <p:cNvSpPr txBox="1"/>
          <p:nvPr/>
        </p:nvSpPr>
        <p:spPr>
          <a:xfrm>
            <a:off x="395287" y="3933825"/>
            <a:ext cx="8497887" cy="29575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Trong trò chơi học tập </a:t>
            </a:r>
            <a:r>
              <a:rPr b="1" i="1" lang="en-US" sz="1800" u="none">
                <a:solidFill>
                  <a:srgbClr val="002060"/>
                </a:solidFill>
                <a:latin typeface="Arial"/>
                <a:ea typeface="Arial"/>
                <a:cs typeface="Arial"/>
                <a:sym typeface="Arial"/>
              </a:rPr>
              <a:t>có sự tự nguyện và bình đẳng giữa trẻ em</a:t>
            </a:r>
            <a:r>
              <a:rPr b="0" i="0" lang="en-US" sz="1800" u="none">
                <a:solidFill>
                  <a:srgbClr val="002060"/>
                </a:solidFill>
                <a:latin typeface="Arial"/>
                <a:ea typeface="Arial"/>
                <a:cs typeface="Arial"/>
                <a:sym typeface="Arial"/>
              </a:rPr>
              <a:t>. Mọi trẻ em đều có vị trí và nhiệm vụ như nhau khi tham gia vào trò chơi. Nếu ở trò chơi đóng vai theo chủ đề, đóng kịch… vị trí của trẻ em khác nhau (do vai chơi quy định: người là bác sĩ, người là bệnh nhân; người là cô giáo, người là học sinh…) thì ở trò chơi học tập, mọi trẻ đều có nhiệm vụ như nhau trong việc thực hiện các thao tác chơi (cùng đoán, cùng thực hiện một công việc nào đó trên vật liệu, đồ chơi như nhau).</a:t>
            </a:r>
            <a:endParaRPr/>
          </a:p>
        </p:txBody>
      </p:sp>
      <p:pic>
        <p:nvPicPr>
          <p:cNvPr id="304" name="Google Shape;304;p11"/>
          <p:cNvPicPr preferRelativeResize="0"/>
          <p:nvPr/>
        </p:nvPicPr>
        <p:blipFill rotWithShape="1">
          <a:blip r:embed="rId3">
            <a:alphaModFix/>
          </a:blip>
          <a:srcRect b="0" l="0" r="0" t="0"/>
          <a:stretch/>
        </p:blipFill>
        <p:spPr>
          <a:xfrm>
            <a:off x="2843212" y="1158875"/>
            <a:ext cx="4102100" cy="2733675"/>
          </a:xfrm>
          <a:prstGeom prst="rect">
            <a:avLst/>
          </a:prstGeom>
          <a:noFill/>
          <a:ln>
            <a:noFill/>
          </a:ln>
        </p:spPr>
      </p:pic>
      <p:sp>
        <p:nvSpPr>
          <p:cNvPr id="305" name="Google Shape;305;p11"/>
          <p:cNvSpPr txBox="1"/>
          <p:nvPr/>
        </p:nvSpPr>
        <p:spPr>
          <a:xfrm>
            <a:off x="3203575" y="3902075"/>
            <a:ext cx="3889375"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https://alltop.vn/all-top/tro-choi-hoc-tap-cho-tre-mam-non-hay-va-thu-vi-nhat-642</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12"/>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11" name="Google Shape;311;p12"/>
          <p:cNvSpPr txBox="1"/>
          <p:nvPr>
            <p:ph type="title"/>
          </p:nvPr>
        </p:nvSpPr>
        <p:spPr>
          <a:xfrm>
            <a:off x="2306637" y="388937"/>
            <a:ext cx="7391400" cy="563562"/>
          </a:xfrm>
          <a:prstGeom prst="rect">
            <a:avLst/>
          </a:prstGeom>
          <a:noFill/>
          <a:ln>
            <a:noFill/>
          </a:ln>
        </p:spPr>
        <p:txBody>
          <a:bodyPr anchorCtr="0" anchor="ctr" bIns="45700" lIns="91425" spcFirstLastPara="1" rIns="91425" wrap="square" tIns="45700">
            <a:noAutofit/>
          </a:bodyPr>
          <a:lstStyle/>
          <a:p>
            <a:pPr indent="0" lvl="0" marL="0" rtl="0" algn="l">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 </a:t>
            </a:r>
            <a:br>
              <a:rPr b="0" i="0" lang="en-US" sz="2100" u="none">
                <a:solidFill>
                  <a:schemeClr val="lt1"/>
                </a:solidFill>
                <a:latin typeface="Calibri"/>
                <a:ea typeface="Calibri"/>
                <a:cs typeface="Calibri"/>
                <a:sym typeface="Calibri"/>
              </a:rPr>
            </a:br>
            <a:r>
              <a:rPr b="1" i="0" lang="en-US" sz="2100" u="none">
                <a:solidFill>
                  <a:schemeClr val="lt1"/>
                </a:solidFill>
                <a:latin typeface="Arial"/>
                <a:ea typeface="Arial"/>
                <a:cs typeface="Arial"/>
                <a:sym typeface="Arial"/>
              </a:rPr>
              <a:t>  2. Đặc điểm của trò chơi học tập</a:t>
            </a:r>
            <a:br>
              <a:rPr b="0" i="0" lang="en-US" sz="2100" u="none">
                <a:solidFill>
                  <a:schemeClr val="lt1"/>
                </a:solidFill>
                <a:latin typeface="Calibri"/>
                <a:ea typeface="Calibri"/>
                <a:cs typeface="Calibri"/>
                <a:sym typeface="Calibri"/>
              </a:rPr>
            </a:br>
            <a:endParaRPr/>
          </a:p>
        </p:txBody>
      </p:sp>
      <p:sp>
        <p:nvSpPr>
          <p:cNvPr id="312" name="Google Shape;312;p12"/>
          <p:cNvSpPr txBox="1"/>
          <p:nvPr/>
        </p:nvSpPr>
        <p:spPr>
          <a:xfrm>
            <a:off x="395287" y="3933825"/>
            <a:ext cx="8497887" cy="29575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Trong trò chơi học tập </a:t>
            </a:r>
            <a:r>
              <a:rPr b="1" i="1" lang="en-US" sz="1800" u="none">
                <a:solidFill>
                  <a:srgbClr val="002060"/>
                </a:solidFill>
                <a:latin typeface="Arial"/>
                <a:ea typeface="Arial"/>
                <a:cs typeface="Arial"/>
                <a:sym typeface="Arial"/>
              </a:rPr>
              <a:t>có sự tự nguyện và bình đẳng giữa trẻ em</a:t>
            </a:r>
            <a:r>
              <a:rPr b="0" i="0" lang="en-US" sz="1800" u="none">
                <a:solidFill>
                  <a:srgbClr val="002060"/>
                </a:solidFill>
                <a:latin typeface="Arial"/>
                <a:ea typeface="Arial"/>
                <a:cs typeface="Arial"/>
                <a:sym typeface="Arial"/>
              </a:rPr>
              <a:t>. Mọi trẻ em đều có vị trí và nhiệm vụ như nhau khi tham gia vào trò chơi. Nếu ở trò chơi đóng vai theo chủ đề, đóng kịch… vị trí của trẻ em khác nhau (do vai chơi quy định: người là bác sĩ, người là bệnh nhân; người là cô giáo, người là học sinh…) thì ở trò chơi học tập, mọi trẻ đều có nhiệm vụ như nhau trong việc thực hiện các thao tác chơi (cùng đoán, cùng thực hiện một công việc nào đó trên vật liệu, đồ chơi như nhau).</a:t>
            </a:r>
            <a:endParaRPr/>
          </a:p>
        </p:txBody>
      </p:sp>
      <p:pic>
        <p:nvPicPr>
          <p:cNvPr id="313" name="Google Shape;313;p12"/>
          <p:cNvPicPr preferRelativeResize="0"/>
          <p:nvPr/>
        </p:nvPicPr>
        <p:blipFill rotWithShape="1">
          <a:blip r:embed="rId3">
            <a:alphaModFix/>
          </a:blip>
          <a:srcRect b="0" l="0" r="0" t="0"/>
          <a:stretch/>
        </p:blipFill>
        <p:spPr>
          <a:xfrm>
            <a:off x="2843212" y="1158875"/>
            <a:ext cx="4102100" cy="2733675"/>
          </a:xfrm>
          <a:prstGeom prst="rect">
            <a:avLst/>
          </a:prstGeom>
          <a:noFill/>
          <a:ln>
            <a:noFill/>
          </a:ln>
        </p:spPr>
      </p:pic>
      <p:sp>
        <p:nvSpPr>
          <p:cNvPr id="314" name="Google Shape;314;p12"/>
          <p:cNvSpPr txBox="1"/>
          <p:nvPr/>
        </p:nvSpPr>
        <p:spPr>
          <a:xfrm>
            <a:off x="3203575" y="3902075"/>
            <a:ext cx="3889375"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https://alltop.vn/all-top/tro-choi-hoc-tap-cho-tre-mam-non-hay-va-thu-vi-nhat-642</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13"/>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20" name="Google Shape;320;p13"/>
          <p:cNvSpPr txBox="1"/>
          <p:nvPr>
            <p:ph type="title"/>
          </p:nvPr>
        </p:nvSpPr>
        <p:spPr>
          <a:xfrm>
            <a:off x="2306637" y="388937"/>
            <a:ext cx="7391400" cy="563562"/>
          </a:xfrm>
          <a:prstGeom prst="rect">
            <a:avLst/>
          </a:prstGeom>
          <a:noFill/>
          <a:ln>
            <a:noFill/>
          </a:ln>
        </p:spPr>
        <p:txBody>
          <a:bodyPr anchorCtr="0" anchor="ctr" bIns="45700" lIns="91425" spcFirstLastPara="1" rIns="91425" wrap="square" tIns="45700">
            <a:noAutofit/>
          </a:bodyPr>
          <a:lstStyle/>
          <a:p>
            <a:pPr indent="0" lvl="0" marL="0" rtl="0" algn="l">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 </a:t>
            </a:r>
            <a:br>
              <a:rPr b="0" i="0" lang="en-US" sz="2100" u="none">
                <a:solidFill>
                  <a:schemeClr val="lt1"/>
                </a:solidFill>
                <a:latin typeface="Calibri"/>
                <a:ea typeface="Calibri"/>
                <a:cs typeface="Calibri"/>
                <a:sym typeface="Calibri"/>
              </a:rPr>
            </a:br>
            <a:r>
              <a:rPr b="1" i="0" lang="en-US" sz="2100" u="none">
                <a:solidFill>
                  <a:schemeClr val="lt1"/>
                </a:solidFill>
                <a:latin typeface="Arial"/>
                <a:ea typeface="Arial"/>
                <a:cs typeface="Arial"/>
                <a:sym typeface="Arial"/>
              </a:rPr>
              <a:t>  2. Đặc điểm của trò chơi học tập</a:t>
            </a:r>
            <a:br>
              <a:rPr b="0" i="0" lang="en-US" sz="2100" u="none">
                <a:solidFill>
                  <a:schemeClr val="lt1"/>
                </a:solidFill>
                <a:latin typeface="Calibri"/>
                <a:ea typeface="Calibri"/>
                <a:cs typeface="Calibri"/>
                <a:sym typeface="Calibri"/>
              </a:rPr>
            </a:br>
            <a:endParaRPr/>
          </a:p>
        </p:txBody>
      </p:sp>
      <p:sp>
        <p:nvSpPr>
          <p:cNvPr id="321" name="Google Shape;321;p13"/>
          <p:cNvSpPr txBox="1"/>
          <p:nvPr/>
        </p:nvSpPr>
        <p:spPr>
          <a:xfrm>
            <a:off x="468312" y="4662487"/>
            <a:ext cx="8496300" cy="170973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Trong trò chơi học tập, </a:t>
            </a:r>
            <a:r>
              <a:rPr b="1" i="1" lang="en-US" sz="1800" u="none">
                <a:solidFill>
                  <a:srgbClr val="002060"/>
                </a:solidFill>
                <a:latin typeface="Arial"/>
                <a:ea typeface="Arial"/>
                <a:cs typeface="Arial"/>
                <a:sym typeface="Arial"/>
              </a:rPr>
              <a:t>hành vi chơi và động cơ chơi có sự thống nhất chặt chẽ với nhau.</a:t>
            </a:r>
            <a:r>
              <a:rPr b="0" i="0" lang="en-US" sz="1800" u="none">
                <a:solidFill>
                  <a:srgbClr val="002060"/>
                </a:solidFill>
                <a:latin typeface="Arial"/>
                <a:ea typeface="Arial"/>
                <a:cs typeface="Arial"/>
                <a:sym typeface="Arial"/>
              </a:rPr>
              <a:t> Nếu ở trò chơi đóng vai theo chủ đề, động cơ hành vi của trẻ là giả bộ làm một cái gì như thật, thì ở trò chơi học tập, động cơ thúc đẩy trẻ hành động là trẻ phải thực hiện đúng thao tác, hành động mà trò chơi đặt ra.</a:t>
            </a:r>
            <a:endParaRPr/>
          </a:p>
        </p:txBody>
      </p:sp>
      <p:sp>
        <p:nvSpPr>
          <p:cNvPr id="322" name="Google Shape;322;p13"/>
          <p:cNvSpPr txBox="1"/>
          <p:nvPr/>
        </p:nvSpPr>
        <p:spPr>
          <a:xfrm>
            <a:off x="2916237" y="4422775"/>
            <a:ext cx="3887787"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https://alltop.vn/all-top/tro-choi-hoc-tap-cho-tre-mam-non-hay-va-thu-vi-nhat-642</a:t>
            </a:r>
            <a:endParaRPr/>
          </a:p>
        </p:txBody>
      </p:sp>
      <p:pic>
        <p:nvPicPr>
          <p:cNvPr id="323" name="Google Shape;323;p13"/>
          <p:cNvPicPr preferRelativeResize="0"/>
          <p:nvPr/>
        </p:nvPicPr>
        <p:blipFill rotWithShape="1">
          <a:blip r:embed="rId3">
            <a:alphaModFix/>
          </a:blip>
          <a:srcRect b="0" l="0" r="0" t="0"/>
          <a:stretch/>
        </p:blipFill>
        <p:spPr>
          <a:xfrm>
            <a:off x="2236787" y="1250950"/>
            <a:ext cx="4783137" cy="318611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14"/>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29" name="Google Shape;329;p14"/>
          <p:cNvSpPr txBox="1"/>
          <p:nvPr>
            <p:ph type="title"/>
          </p:nvPr>
        </p:nvSpPr>
        <p:spPr>
          <a:xfrm>
            <a:off x="2306637" y="388937"/>
            <a:ext cx="7391400" cy="563562"/>
          </a:xfrm>
          <a:prstGeom prst="rect">
            <a:avLst/>
          </a:prstGeom>
          <a:noFill/>
          <a:ln>
            <a:noFill/>
          </a:ln>
        </p:spPr>
        <p:txBody>
          <a:bodyPr anchorCtr="0" anchor="ctr" bIns="45700" lIns="91425" spcFirstLastPara="1" rIns="91425" wrap="square" tIns="45700">
            <a:noAutofit/>
          </a:bodyPr>
          <a:lstStyle/>
          <a:p>
            <a:pPr indent="0" lvl="0" marL="0" rtl="0" algn="l">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 </a:t>
            </a:r>
            <a:br>
              <a:rPr b="0" i="0" lang="en-US" sz="2100" u="none">
                <a:solidFill>
                  <a:schemeClr val="lt1"/>
                </a:solidFill>
                <a:latin typeface="Calibri"/>
                <a:ea typeface="Calibri"/>
                <a:cs typeface="Calibri"/>
                <a:sym typeface="Calibri"/>
              </a:rPr>
            </a:br>
            <a:r>
              <a:rPr b="1" i="0" lang="en-US" sz="2100" u="none">
                <a:solidFill>
                  <a:schemeClr val="lt1"/>
                </a:solidFill>
                <a:latin typeface="Arial"/>
                <a:ea typeface="Arial"/>
                <a:cs typeface="Arial"/>
                <a:sym typeface="Arial"/>
              </a:rPr>
              <a:t>  2. Đặc điểm của trò chơi học tập</a:t>
            </a:r>
            <a:br>
              <a:rPr b="0" i="0" lang="en-US" sz="2100" u="none">
                <a:solidFill>
                  <a:schemeClr val="lt1"/>
                </a:solidFill>
                <a:latin typeface="Calibri"/>
                <a:ea typeface="Calibri"/>
                <a:cs typeface="Calibri"/>
                <a:sym typeface="Calibri"/>
              </a:rPr>
            </a:br>
            <a:endParaRPr/>
          </a:p>
        </p:txBody>
      </p:sp>
      <p:sp>
        <p:nvSpPr>
          <p:cNvPr id="330" name="Google Shape;330;p14"/>
          <p:cNvSpPr txBox="1"/>
          <p:nvPr/>
        </p:nvSpPr>
        <p:spPr>
          <a:xfrm>
            <a:off x="323850" y="1214437"/>
            <a:ext cx="8496300" cy="12938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a:t>
            </a:r>
            <a:r>
              <a:rPr b="1" i="1" lang="en-US" sz="1800" u="none">
                <a:solidFill>
                  <a:srgbClr val="002060"/>
                </a:solidFill>
                <a:latin typeface="Arial"/>
                <a:ea typeface="Arial"/>
                <a:cs typeface="Arial"/>
                <a:sym typeface="Arial"/>
              </a:rPr>
              <a:t>Trò chơi học tập bao giờ cũng có một kết quả nhất định</a:t>
            </a:r>
            <a:r>
              <a:rPr b="0" i="0" lang="en-US" sz="1800" u="none">
                <a:solidFill>
                  <a:srgbClr val="002060"/>
                </a:solidFill>
                <a:latin typeface="Arial"/>
                <a:ea typeface="Arial"/>
                <a:cs typeface="Arial"/>
                <a:sym typeface="Arial"/>
              </a:rPr>
              <a:t>, trẻ cảm nhận được kết quả hành động của mình: đoán đúng sai, nói đúng tên và công dụng của đồ vật, phát hiện ra cái mới… Kết quả này có ý nghĩa to lớn đối với trẻ. </a:t>
            </a:r>
            <a:endParaRPr/>
          </a:p>
        </p:txBody>
      </p:sp>
      <p:sp>
        <p:nvSpPr>
          <p:cNvPr id="331" name="Google Shape;331;p14"/>
          <p:cNvSpPr txBox="1"/>
          <p:nvPr/>
        </p:nvSpPr>
        <p:spPr>
          <a:xfrm>
            <a:off x="395287" y="2638425"/>
            <a:ext cx="8497887" cy="170973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Trong trò chơi học tập, </a:t>
            </a:r>
            <a:r>
              <a:rPr b="1" i="1" lang="en-US" sz="1800" u="none">
                <a:solidFill>
                  <a:srgbClr val="002060"/>
                </a:solidFill>
                <a:latin typeface="Arial"/>
                <a:ea typeface="Arial"/>
                <a:cs typeface="Arial"/>
                <a:sym typeface="Arial"/>
              </a:rPr>
              <a:t>luôn tồn tại mối quan hệ qua lại giữa cô và trẻ, và giữa trẻ với nhau.</a:t>
            </a:r>
            <a:r>
              <a:rPr b="0" i="0" lang="en-US" sz="1800" u="none">
                <a:solidFill>
                  <a:srgbClr val="002060"/>
                </a:solidFill>
                <a:latin typeface="Arial"/>
                <a:ea typeface="Arial"/>
                <a:cs typeface="Arial"/>
                <a:sym typeface="Arial"/>
              </a:rPr>
              <a:t> Quan hệ này do nhiệm vụ chơi, hành động chơi, luật chơi quy định. Tuy nhiên, sự phụ thuộc này sẽ bớt dần khi trẻ biết chơi, có khả năng tự tổ chức trò chơi học tập của mình.</a:t>
            </a:r>
            <a:endParaRPr/>
          </a:p>
        </p:txBody>
      </p:sp>
      <p:sp>
        <p:nvSpPr>
          <p:cNvPr id="332" name="Google Shape;332;p14"/>
          <p:cNvSpPr txBox="1"/>
          <p:nvPr/>
        </p:nvSpPr>
        <p:spPr>
          <a:xfrm>
            <a:off x="250825" y="4478337"/>
            <a:ext cx="8642350" cy="21193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a:t>
            </a:r>
            <a:r>
              <a:rPr b="1" i="1" lang="en-US" sz="1800" u="none">
                <a:solidFill>
                  <a:srgbClr val="002060"/>
                </a:solidFill>
                <a:latin typeface="Arial"/>
                <a:ea typeface="Arial"/>
                <a:cs typeface="Arial"/>
                <a:sym typeface="Arial"/>
              </a:rPr>
              <a:t>Tính tự lập và sáng kiến của trẻ </a:t>
            </a:r>
            <a:r>
              <a:rPr b="0" i="0" lang="en-US" sz="1800" u="none">
                <a:solidFill>
                  <a:srgbClr val="002060"/>
                </a:solidFill>
                <a:latin typeface="Arial"/>
                <a:ea typeface="Arial"/>
                <a:cs typeface="Arial"/>
                <a:sym typeface="Arial"/>
              </a:rPr>
              <a:t>được thể hiện trong quá trình trẻ thực hiện các thao tác chơi, hành động chơi, tự lựa chọn các phương thức hành động trong các tình huống chơi, trong việc vận dụng linh hoạt, sáng tạo những hiểu biết, kĩ năng, kỹ xảo của mình để giải quyết nhiệm vụ nhận thức hoặc phán đoán được tình huống có thể xảy ra nhằm thay đổi chiến thuật chơi của mình.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15"/>
          <p:cNvSpPr/>
          <p:nvPr/>
        </p:nvSpPr>
        <p:spPr>
          <a:xfrm>
            <a:off x="468312" y="1700212"/>
            <a:ext cx="6480175" cy="3889375"/>
          </a:xfrm>
          <a:prstGeom prst="rightArrow">
            <a:avLst>
              <a:gd fmla="val 17400" name="adj1"/>
              <a:gd fmla="val 2235" name="adj2"/>
            </a:avLst>
          </a:prstGeom>
          <a:gradFill>
            <a:gsLst>
              <a:gs pos="0">
                <a:srgbClr val="FFFFFF"/>
              </a:gs>
              <a:gs pos="100000">
                <a:schemeClr val="accent1"/>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38" name="Google Shape;338;p15"/>
          <p:cNvSpPr/>
          <p:nvPr/>
        </p:nvSpPr>
        <p:spPr>
          <a:xfrm>
            <a:off x="1403350" y="2197100"/>
            <a:ext cx="4421187" cy="1014412"/>
          </a:xfrm>
          <a:prstGeom prst="roundRect">
            <a:avLst>
              <a:gd fmla="val 1967" name="adj"/>
            </a:avLst>
          </a:prstGeom>
          <a:gradFill>
            <a:gsLst>
              <a:gs pos="0">
                <a:schemeClr val="accent2"/>
              </a:gs>
              <a:gs pos="100000">
                <a:srgbClr val="B1C7F0"/>
              </a:gs>
            </a:gsLst>
            <a:lin ang="5400000" scaled="0"/>
          </a:gradFill>
          <a:ln cap="flat"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Là phương tiện, con đường cơ bản </a:t>
            </a:r>
            <a:endParaRPr/>
          </a:p>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để phát triển trí tuệ cho trẻ em mầm non</a:t>
            </a:r>
            <a:r>
              <a:rPr b="0" i="0" lang="en-US" sz="1800" u="none">
                <a:solidFill>
                  <a:schemeClr val="lt1"/>
                </a:solidFill>
                <a:latin typeface="Arial"/>
                <a:ea typeface="Arial"/>
                <a:cs typeface="Arial"/>
                <a:sym typeface="Arial"/>
              </a:rPr>
              <a:t> </a:t>
            </a:r>
            <a:endParaRPr/>
          </a:p>
        </p:txBody>
      </p:sp>
      <p:sp>
        <p:nvSpPr>
          <p:cNvPr id="339" name="Google Shape;339;p15"/>
          <p:cNvSpPr/>
          <p:nvPr/>
        </p:nvSpPr>
        <p:spPr>
          <a:xfrm>
            <a:off x="1303337" y="3178175"/>
            <a:ext cx="4421187" cy="1014412"/>
          </a:xfrm>
          <a:prstGeom prst="roundRect">
            <a:avLst>
              <a:gd fmla="val 1967" name="adj"/>
            </a:avLst>
          </a:prstGeom>
          <a:gradFill>
            <a:gsLst>
              <a:gs pos="0">
                <a:srgbClr val="699D5F"/>
              </a:gs>
              <a:gs pos="100000">
                <a:srgbClr val="96BB8F"/>
              </a:gs>
            </a:gsLst>
            <a:lin ang="5400000" scaled="0"/>
          </a:gradFill>
          <a:ln cap="flat"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Là phương tiện giáo dục </a:t>
            </a:r>
            <a:endParaRPr/>
          </a:p>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một số phẩm chất đạo đức</a:t>
            </a:r>
            <a:endParaRPr/>
          </a:p>
        </p:txBody>
      </p:sp>
      <p:sp>
        <p:nvSpPr>
          <p:cNvPr id="340" name="Google Shape;340;p15"/>
          <p:cNvSpPr/>
          <p:nvPr/>
        </p:nvSpPr>
        <p:spPr>
          <a:xfrm>
            <a:off x="1303337" y="3990975"/>
            <a:ext cx="4421187" cy="1014412"/>
          </a:xfrm>
          <a:prstGeom prst="roundRect">
            <a:avLst>
              <a:gd fmla="val 1967" name="adj"/>
            </a:avLst>
          </a:prstGeom>
          <a:gradFill>
            <a:gsLst>
              <a:gs pos="0">
                <a:schemeClr val="hlink"/>
              </a:gs>
              <a:gs pos="100000">
                <a:srgbClr val="8AC4BF"/>
              </a:gs>
            </a:gsLst>
            <a:lin ang="5400000" scaled="0"/>
          </a:gradFill>
          <a:ln cap="flat"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Được xem là một hình thức tổ chức </a:t>
            </a:r>
            <a:endParaRPr/>
          </a:p>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hoạt động học tập cơ bản cho trẻ</a:t>
            </a:r>
            <a:endParaRPr/>
          </a:p>
        </p:txBody>
      </p:sp>
      <p:sp>
        <p:nvSpPr>
          <p:cNvPr id="341" name="Google Shape;341;p15"/>
          <p:cNvSpPr/>
          <p:nvPr/>
        </p:nvSpPr>
        <p:spPr>
          <a:xfrm>
            <a:off x="6946900" y="3249612"/>
            <a:ext cx="1951037" cy="708025"/>
          </a:xfrm>
          <a:prstGeom prst="roundRect">
            <a:avLst>
              <a:gd fmla="val 1967" name="adj"/>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800"/>
              <a:buFont typeface="Arial"/>
              <a:buNone/>
            </a:pPr>
            <a:r>
              <a:rPr b="1" i="0" lang="en-US" sz="1800" u="none">
                <a:solidFill>
                  <a:srgbClr val="FF0000"/>
                </a:solidFill>
                <a:latin typeface="Arial"/>
                <a:ea typeface="Arial"/>
                <a:cs typeface="Arial"/>
                <a:sym typeface="Arial"/>
              </a:rPr>
              <a:t>Ý NGHĨA CỦA TRÒ CHƠI HỌC TẬP ĐỐI VỚI TRẺ MẦM NON</a:t>
            </a:r>
            <a:endParaRPr/>
          </a:p>
        </p:txBody>
      </p:sp>
      <p:sp>
        <p:nvSpPr>
          <p:cNvPr id="342" name="Google Shape;342;p15"/>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43" name="Google Shape;343;p15"/>
          <p:cNvSpPr txBox="1"/>
          <p:nvPr/>
        </p:nvSpPr>
        <p:spPr>
          <a:xfrm>
            <a:off x="852487" y="474662"/>
            <a:ext cx="6840537"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Ý nghĩa của trò chơi học tập đối với trẻ mầm non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16"/>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49" name="Google Shape;349;p16"/>
          <p:cNvSpPr txBox="1"/>
          <p:nvPr/>
        </p:nvSpPr>
        <p:spPr>
          <a:xfrm>
            <a:off x="852487" y="474662"/>
            <a:ext cx="6840537"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Ý nghĩa của trò chơi học tập đối với trẻ mầm non </a:t>
            </a:r>
            <a:endParaRPr/>
          </a:p>
        </p:txBody>
      </p:sp>
      <p:sp>
        <p:nvSpPr>
          <p:cNvPr id="350" name="Google Shape;350;p16"/>
          <p:cNvSpPr txBox="1"/>
          <p:nvPr/>
        </p:nvSpPr>
        <p:spPr>
          <a:xfrm>
            <a:off x="684212" y="1916112"/>
            <a:ext cx="8064500" cy="258603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Trò chơi học tập là phương tiện, con đường cơ bản để phát triển trí tuệ cho trẻ em mầm non</a:t>
            </a:r>
            <a:r>
              <a:rPr b="0" i="0" lang="en-US" sz="1800" u="none">
                <a:solidFill>
                  <a:schemeClr val="dk1"/>
                </a:solidFill>
                <a:latin typeface="Arial"/>
                <a:ea typeface="Arial"/>
                <a:cs typeface="Arial"/>
                <a:sym typeface="Arial"/>
              </a:rPr>
              <a:t>. Như đã trình bày, mỗi dạng trò chơi có ý nghĩa nhất định đối với sự hình thành và phát triển nhân cách của trẻ em. Về phương diện phát triển trí tuệ, trò chơi học tập trở thành phương tiện quan trọng hơn cả. Hơn nữa, giáo dục trí tuệ cho trẻ em mầm non có thể được tiến hành bằng nhiều con đường: qua tổ chức hoạt động học tập có chủ định, qua sinh hoạt hằng ngày, qua đi dạo đi thăm… Trong đó, trò chơi học tập được xem là phương tiện cơ bản, mang lại hiệu quả cao cho việc phát triển trí tuệ cho trẻ mẫu giáo</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17"/>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56" name="Google Shape;356;p17"/>
          <p:cNvSpPr txBox="1"/>
          <p:nvPr/>
        </p:nvSpPr>
        <p:spPr>
          <a:xfrm>
            <a:off x="852487" y="474662"/>
            <a:ext cx="6840537"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Ý nghĩa của trò chơi học tập đối với trẻ mầm non </a:t>
            </a:r>
            <a:endParaRPr/>
          </a:p>
        </p:txBody>
      </p:sp>
      <p:sp>
        <p:nvSpPr>
          <p:cNvPr id="357" name="Google Shape;357;p17"/>
          <p:cNvSpPr txBox="1"/>
          <p:nvPr/>
        </p:nvSpPr>
        <p:spPr>
          <a:xfrm>
            <a:off x="455612" y="4624387"/>
            <a:ext cx="8232775" cy="2246312"/>
          </a:xfrm>
          <a:prstGeom prst="rect">
            <a:avLst/>
          </a:prstGeom>
          <a:noFill/>
          <a:ln>
            <a:noFill/>
          </a:ln>
        </p:spPr>
        <p:txBody>
          <a:bodyPr anchorCtr="0" anchor="t" bIns="45700" lIns="91425" spcFirstLastPara="1" rIns="91425" wrap="square" tIns="45700">
            <a:spAutoFit/>
          </a:bodyPr>
          <a:lstStyle/>
          <a:p>
            <a:pPr indent="45720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học tập là phương tiện cơ bản – phù hợp với đặc điểm phát triển của trẻ mầm non trong </a:t>
            </a:r>
            <a:r>
              <a:rPr b="0" i="1" lang="en-US" sz="1800" u="none">
                <a:solidFill>
                  <a:schemeClr val="dk1"/>
                </a:solidFill>
                <a:latin typeface="Arial"/>
                <a:ea typeface="Arial"/>
                <a:cs typeface="Arial"/>
                <a:sym typeface="Arial"/>
              </a:rPr>
              <a:t>rèn luyện sự nhạy bén của các giác quan, rèn luyện sự khéo léo, linh hoạt trong hành động, và phát triển óc quan sát, khả năng định hướng trong không gian và thời gian cho trẻ. </a:t>
            </a:r>
            <a:endParaRPr/>
          </a:p>
          <a:p>
            <a:pPr indent="457200" lvl="0" marL="0" marR="0" rtl="0" algn="just">
              <a:lnSpc>
                <a:spcPct val="100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45720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học tập là phương tiện, con đường để cung cấp những biểu tượng mới, tri thức mới và củng cố những biểu tượng, tri thức đã biết của trẻ.</a:t>
            </a:r>
            <a:endParaRPr b="0" i="0" sz="18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pic>
        <p:nvPicPr>
          <p:cNvPr id="358" name="Google Shape;358;p17"/>
          <p:cNvPicPr preferRelativeResize="0"/>
          <p:nvPr/>
        </p:nvPicPr>
        <p:blipFill rotWithShape="1">
          <a:blip r:embed="rId3">
            <a:alphaModFix/>
          </a:blip>
          <a:srcRect b="0" l="0" r="0" t="0"/>
          <a:stretch/>
        </p:blipFill>
        <p:spPr>
          <a:xfrm>
            <a:off x="1838325" y="1157287"/>
            <a:ext cx="5494337" cy="3090862"/>
          </a:xfrm>
          <a:prstGeom prst="rect">
            <a:avLst/>
          </a:prstGeom>
          <a:noFill/>
          <a:ln>
            <a:noFill/>
          </a:ln>
        </p:spPr>
      </p:pic>
      <p:sp>
        <p:nvSpPr>
          <p:cNvPr id="359" name="Google Shape;359;p17"/>
          <p:cNvSpPr txBox="1"/>
          <p:nvPr/>
        </p:nvSpPr>
        <p:spPr>
          <a:xfrm>
            <a:off x="2771775" y="4248150"/>
            <a:ext cx="3887787"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https://alltop.vn/all-top/tro-choi-hoc-tap-cho-tre-mam-non-hay-va-thu-vi-nhat-642</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18"/>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65" name="Google Shape;365;p18"/>
          <p:cNvSpPr txBox="1"/>
          <p:nvPr/>
        </p:nvSpPr>
        <p:spPr>
          <a:xfrm>
            <a:off x="852487" y="474662"/>
            <a:ext cx="6840537"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Ý nghĩa của trò chơi học tập đối với trẻ mầm non </a:t>
            </a:r>
            <a:endParaRPr/>
          </a:p>
        </p:txBody>
      </p:sp>
      <p:sp>
        <p:nvSpPr>
          <p:cNvPr id="366" name="Google Shape;366;p18"/>
          <p:cNvSpPr txBox="1"/>
          <p:nvPr/>
        </p:nvSpPr>
        <p:spPr>
          <a:xfrm>
            <a:off x="395287" y="1700212"/>
            <a:ext cx="3529012" cy="3371850"/>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Về phương diện tư duy, trò chơi học tập được xem </a:t>
            </a:r>
            <a:r>
              <a:rPr b="1" i="1" lang="en-US" sz="1800" u="none">
                <a:solidFill>
                  <a:schemeClr val="dk1"/>
                </a:solidFill>
                <a:latin typeface="Arial"/>
                <a:ea typeface="Arial"/>
                <a:cs typeface="Arial"/>
                <a:sym typeface="Arial"/>
              </a:rPr>
              <a:t>là phương tiện để rèn luyện các thao tác tư duy cho trẻ</a:t>
            </a:r>
            <a:r>
              <a:rPr b="0" i="0" lang="en-US" sz="1800" u="none">
                <a:solidFill>
                  <a:schemeClr val="dk1"/>
                </a:solidFill>
                <a:latin typeface="Arial"/>
                <a:ea typeface="Arial"/>
                <a:cs typeface="Arial"/>
                <a:sym typeface="Arial"/>
              </a:rPr>
              <a:t>. Qua trò chơi học tập trẻ biết nhìn nhận, phân tích, so sánh, khái quát sự vật và hiện tượng theo một vài dấu hiệu (bề ngoài). </a:t>
            </a:r>
            <a:endParaRPr/>
          </a:p>
        </p:txBody>
      </p:sp>
      <p:pic>
        <p:nvPicPr>
          <p:cNvPr id="367" name="Google Shape;367;p18"/>
          <p:cNvPicPr preferRelativeResize="0"/>
          <p:nvPr/>
        </p:nvPicPr>
        <p:blipFill rotWithShape="1">
          <a:blip r:embed="rId3">
            <a:alphaModFix/>
          </a:blip>
          <a:srcRect b="0" l="0" r="0" t="0"/>
          <a:stretch/>
        </p:blipFill>
        <p:spPr>
          <a:xfrm>
            <a:off x="4140200" y="1700212"/>
            <a:ext cx="4864100" cy="3241675"/>
          </a:xfrm>
          <a:prstGeom prst="rect">
            <a:avLst/>
          </a:prstGeom>
          <a:noFill/>
          <a:ln>
            <a:noFill/>
          </a:ln>
        </p:spPr>
      </p:pic>
      <p:sp>
        <p:nvSpPr>
          <p:cNvPr id="368" name="Google Shape;368;p18"/>
          <p:cNvSpPr txBox="1"/>
          <p:nvPr/>
        </p:nvSpPr>
        <p:spPr>
          <a:xfrm>
            <a:off x="5003800" y="5049837"/>
            <a:ext cx="3889375"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https://alltop.vn/all-top/tro-choi-hoc-tap-cho-tre-mam-non-hay-va-thu-vi-nhat-642</a:t>
            </a:r>
            <a:endParaRPr/>
          </a:p>
        </p:txBody>
      </p:sp>
      <p:sp>
        <p:nvSpPr>
          <p:cNvPr id="369" name="Google Shape;369;p18"/>
          <p:cNvSpPr txBox="1"/>
          <p:nvPr/>
        </p:nvSpPr>
        <p:spPr>
          <a:xfrm>
            <a:off x="395287" y="5318125"/>
            <a:ext cx="8609012" cy="12001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Ví dụ: trò chơi lô tô rèn luyện cho trẻ phân loại con giống, cây, quả, đồ dùng… Theo một dấu hiệu nào đó: số chân con vật, cây lấy gỗ hay cây cảnh, màu sắc, mùi vị của quả, chức năng của đồ dùng…</a:t>
            </a:r>
            <a:endParaRPr b="0" i="0" sz="18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None/>
            </a:pPr>
            <a:r>
              <a:t/>
            </a:r>
            <a:endParaRPr b="0" i="0" sz="1800" u="none">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19"/>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75" name="Google Shape;375;p19"/>
          <p:cNvSpPr txBox="1"/>
          <p:nvPr/>
        </p:nvSpPr>
        <p:spPr>
          <a:xfrm>
            <a:off x="852487" y="474662"/>
            <a:ext cx="6840537"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Ý nghĩa của trò chơi học tập đối với trẻ mầm non </a:t>
            </a:r>
            <a:endParaRPr/>
          </a:p>
        </p:txBody>
      </p:sp>
      <p:sp>
        <p:nvSpPr>
          <p:cNvPr id="376" name="Google Shape;376;p19"/>
          <p:cNvSpPr txBox="1"/>
          <p:nvPr/>
        </p:nvSpPr>
        <p:spPr>
          <a:xfrm>
            <a:off x="371475" y="1412875"/>
            <a:ext cx="8401050" cy="3914775"/>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học tập cũng được xem </a:t>
            </a:r>
            <a:r>
              <a:rPr b="1" i="1" lang="en-US" sz="1800" u="none">
                <a:solidFill>
                  <a:schemeClr val="dk1"/>
                </a:solidFill>
                <a:latin typeface="Arial"/>
                <a:ea typeface="Arial"/>
                <a:cs typeface="Arial"/>
                <a:sym typeface="Arial"/>
              </a:rPr>
              <a:t>là một phương tiện để phát triển trí tưởng tượng của trẻ</a:t>
            </a:r>
            <a:r>
              <a:rPr b="0" i="0" lang="en-US" sz="1800" u="none">
                <a:solidFill>
                  <a:schemeClr val="dk1"/>
                </a:solidFill>
                <a:latin typeface="Arial"/>
                <a:ea typeface="Arial"/>
                <a:cs typeface="Arial"/>
                <a:sym typeface="Arial"/>
              </a:rPr>
              <a:t>. Cũng như các loại trò chơi khác, trò chơi học tập đòi hỏi trẻ phải sử dụng vốn sống, những biểu tượng đã có vào việc giải quyết nhiệm vụ chơi với các vật thể, đồ chơi như vật tượng trưng cho vật thật. Một vòng tròn trên đất tượng trưng cho chiếc hồ nước, hay một ngôi nhà, bến cảng,… một miếng gỗ trẻ tưởng tượng ra một ngôi nhà, một chiếc tàu thủy một chiếc ô tô… qua những trò chơi này (những trò chơi học tập) trí tưởng tượng của trẻ ngày càng phong phú. </a:t>
            </a:r>
            <a:endParaRPr b="0" i="0" sz="1400" u="none">
              <a:solidFill>
                <a:schemeClr val="dk1"/>
              </a:solidFill>
              <a:latin typeface="Calibri"/>
              <a:ea typeface="Calibri"/>
              <a:cs typeface="Calibri"/>
              <a:sym typeface="Calibri"/>
            </a:endParaRPr>
          </a:p>
          <a:p>
            <a:pPr indent="45720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a:t>
            </a:r>
            <a:endParaRPr/>
          </a:p>
        </p:txBody>
      </p:sp>
      <p:sp>
        <p:nvSpPr>
          <p:cNvPr id="377" name="Google Shape;377;p19"/>
          <p:cNvSpPr txBox="1"/>
          <p:nvPr/>
        </p:nvSpPr>
        <p:spPr>
          <a:xfrm>
            <a:off x="371475" y="5005387"/>
            <a:ext cx="8401050" cy="6461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Ngoài ra, trò chơi học tập còn được xem </a:t>
            </a:r>
            <a:r>
              <a:rPr b="1" i="1" lang="en-US" sz="1800" u="none">
                <a:solidFill>
                  <a:schemeClr val="dk1"/>
                </a:solidFill>
                <a:latin typeface="Arial"/>
                <a:ea typeface="Arial"/>
                <a:cs typeface="Arial"/>
                <a:sym typeface="Arial"/>
              </a:rPr>
              <a:t>là phương tiện phát triển ngôn ngữ, sự tập trung chú ý </a:t>
            </a:r>
            <a:r>
              <a:rPr b="0" i="0" lang="en-US" sz="1800" u="none">
                <a:solidFill>
                  <a:schemeClr val="dk1"/>
                </a:solidFill>
                <a:latin typeface="Arial"/>
                <a:ea typeface="Arial"/>
                <a:cs typeface="Arial"/>
                <a:sym typeface="Arial"/>
              </a:rPr>
              <a:t>của trẻ mẫu giáo</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7"/>
                                        </p:tgtEl>
                                        <p:attrNameLst>
                                          <p:attrName>style.visibility</p:attrName>
                                        </p:attrNameLst>
                                      </p:cBhvr>
                                      <p:to>
                                        <p:strVal val="visible"/>
                                      </p:to>
                                    </p:set>
                                    <p:animEffect filter="fade" transition="in">
                                      <p:cBhvr>
                                        <p:cTn dur="2000"/>
                                        <p:tgtEl>
                                          <p:spTgt spid="37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20"/>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83" name="Google Shape;383;p20"/>
          <p:cNvSpPr txBox="1"/>
          <p:nvPr/>
        </p:nvSpPr>
        <p:spPr>
          <a:xfrm>
            <a:off x="852487" y="474662"/>
            <a:ext cx="6840537"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Ý nghĩa của trò chơi học tập đối với trẻ mầm non </a:t>
            </a:r>
            <a:endParaRPr/>
          </a:p>
        </p:txBody>
      </p:sp>
      <p:sp>
        <p:nvSpPr>
          <p:cNvPr id="384" name="Google Shape;384;p20"/>
          <p:cNvSpPr txBox="1"/>
          <p:nvPr/>
        </p:nvSpPr>
        <p:spPr>
          <a:xfrm>
            <a:off x="358775" y="1441450"/>
            <a:ext cx="8426450" cy="1665287"/>
          </a:xfrm>
          <a:prstGeom prst="rect">
            <a:avLst/>
          </a:prstGeom>
          <a:noFill/>
          <a:ln>
            <a:noFill/>
          </a:ln>
        </p:spPr>
        <p:txBody>
          <a:bodyPr anchorCtr="0" anchor="t" bIns="45700" lIns="91425" spcFirstLastPara="1" rIns="91425" wrap="square" tIns="45700">
            <a:spAutoFit/>
          </a:bodyPr>
          <a:lstStyle/>
          <a:p>
            <a:pPr indent="45720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 </a:t>
            </a:r>
            <a:r>
              <a:rPr b="1" i="1" lang="en-US" sz="1800" u="none">
                <a:solidFill>
                  <a:schemeClr val="dk1"/>
                </a:solidFill>
                <a:latin typeface="Arial"/>
                <a:ea typeface="Arial"/>
                <a:cs typeface="Arial"/>
                <a:sym typeface="Arial"/>
              </a:rPr>
              <a:t>Trò chơi học tập là phương tiện giáo dục một số phẩm chất đạo đức:</a:t>
            </a:r>
            <a:r>
              <a:rPr b="0" i="0" lang="en-US" sz="1800" u="none">
                <a:solidFill>
                  <a:schemeClr val="dk1"/>
                </a:solidFill>
                <a:latin typeface="Arial"/>
                <a:ea typeface="Arial"/>
                <a:cs typeface="Arial"/>
                <a:sym typeface="Arial"/>
              </a:rPr>
              <a:t> tính thật thà, tính tự lập, tính tích cực, tính tổ chức cho trẻ. Những phẩm chất đạo đức trên đây được hình trong quá trình trẻ thực hiện nội dung trò chơi, thao tác chơi theo luật chơi. Trẻ sẽ bị lên án khi “ăn gian” (phạm luật chơi), hoặc tự đánh giá được kết quả chơi của mình (đúng – sai)…</a:t>
            </a:r>
            <a:endParaRPr/>
          </a:p>
        </p:txBody>
      </p:sp>
      <p:sp>
        <p:nvSpPr>
          <p:cNvPr id="385" name="Google Shape;385;p20"/>
          <p:cNvSpPr txBox="1"/>
          <p:nvPr/>
        </p:nvSpPr>
        <p:spPr>
          <a:xfrm>
            <a:off x="395287" y="3141662"/>
            <a:ext cx="8424862" cy="2938462"/>
          </a:xfrm>
          <a:prstGeom prst="rect">
            <a:avLst/>
          </a:prstGeom>
          <a:noFill/>
          <a:ln>
            <a:noFill/>
          </a:ln>
        </p:spPr>
        <p:txBody>
          <a:bodyPr anchorCtr="0" anchor="t" bIns="45700" lIns="91425" spcFirstLastPara="1" rIns="91425" wrap="square" tIns="45700">
            <a:spAutoFit/>
          </a:bodyPr>
          <a:lstStyle/>
          <a:p>
            <a:pPr indent="45720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Trong một chừng mực nào đó, </a:t>
            </a:r>
            <a:r>
              <a:rPr b="1" i="1" lang="en-US" sz="1800" u="none">
                <a:solidFill>
                  <a:schemeClr val="dk1"/>
                </a:solidFill>
                <a:latin typeface="Arial"/>
                <a:ea typeface="Arial"/>
                <a:cs typeface="Arial"/>
                <a:sym typeface="Arial"/>
              </a:rPr>
              <a:t>trò chơi học tập được xem là một hình thức tổ chức hoạt động học tập cơ bản cho trẻ.</a:t>
            </a:r>
            <a:r>
              <a:rPr b="0" i="0" lang="en-US" sz="1800" u="none">
                <a:solidFill>
                  <a:schemeClr val="dk1"/>
                </a:solidFill>
                <a:latin typeface="Arial"/>
                <a:ea typeface="Arial"/>
                <a:cs typeface="Arial"/>
                <a:sym typeface="Arial"/>
              </a:rPr>
              <a:t> Tức là chúng ta có thể tổ chức một số tiết học dưới hình thức trò chơi. Khi đó tiến trình giờ học cần được thiết kế theo tiến trình tổ chức trò chơi học tập: nội dung học tập được thể hiện trong nội dung, nhiệm vụ chơi, trẻ giải quyết được các nhiệm vụ chơi tức là giải quyết được nhiệm vụ học tập. Như vậy giờ học trở nên nhẹ nhàng, thoải mái và phát huy được tính tích cực của trẻ, tránh được sự phổ thông hóa trong việc tổ chức hoạt động học tập cho trẻ ở trường mầm non.Tuy nhiên, không phải mọi giờ học đều có thể tổ chức được ở dưới hình thức trò chơi.</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4"/>
                                        </p:tgtEl>
                                        <p:attrNameLst>
                                          <p:attrName>style.visibility</p:attrName>
                                        </p:attrNameLst>
                                      </p:cBhvr>
                                      <p:to>
                                        <p:strVal val="visible"/>
                                      </p:to>
                                    </p:set>
                                    <p:animEffect filter="fade" transition="in">
                                      <p:cBhvr>
                                        <p:cTn dur="500"/>
                                        <p:tgtEl>
                                          <p:spTgt spid="38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85"/>
                                        </p:tgtEl>
                                        <p:attrNameLst>
                                          <p:attrName>style.visibility</p:attrName>
                                        </p:attrNameLst>
                                      </p:cBhvr>
                                      <p:to>
                                        <p:strVal val="visible"/>
                                      </p:to>
                                    </p:set>
                                    <p:anim calcmode="lin" valueType="num">
                                      <p:cBhvr additive="base">
                                        <p:cTn dur="500"/>
                                        <p:tgtEl>
                                          <p:spTgt spid="385"/>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21"/>
          <p:cNvSpPr txBox="1"/>
          <p:nvPr/>
        </p:nvSpPr>
        <p:spPr>
          <a:xfrm>
            <a:off x="684212" y="1436687"/>
            <a:ext cx="8207375" cy="18256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Cho đến nay vẫn chưa có ý kiến thống nhất về phân loại trò chơi học tập. Và do vậy, trên thực tế có nhiều cách phân loại trò chơi học tập. Mỗi cách phân loại dựa theo một điểm tựa nhất định.</a:t>
            </a:r>
            <a:endParaRPr b="0" i="0" sz="18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500"/>
              <a:buFont typeface="Arial"/>
              <a:buNone/>
            </a:pPr>
            <a:r>
              <a:t/>
            </a:r>
            <a:endParaRPr b="0" i="0" sz="1500" u="none">
              <a:solidFill>
                <a:schemeClr val="dk1"/>
              </a:solidFill>
              <a:latin typeface="Arial"/>
              <a:ea typeface="Arial"/>
              <a:cs typeface="Arial"/>
              <a:sym typeface="Arial"/>
            </a:endParaRPr>
          </a:p>
          <a:p>
            <a:pPr indent="0" lvl="0" marL="0" marR="0" rtl="0" algn="just">
              <a:lnSpc>
                <a:spcPct val="150000"/>
              </a:lnSpc>
              <a:spcBef>
                <a:spcPts val="0"/>
              </a:spcBef>
              <a:spcAft>
                <a:spcPts val="0"/>
              </a:spcAft>
              <a:buClr>
                <a:schemeClr val="dk1"/>
              </a:buClr>
              <a:buSzPts val="1500"/>
              <a:buFont typeface="Arial"/>
              <a:buNone/>
            </a:pPr>
            <a:r>
              <a:rPr b="0" i="0" lang="en-US" sz="1500" u="none">
                <a:solidFill>
                  <a:schemeClr val="dk1"/>
                </a:solidFill>
                <a:latin typeface="Arial"/>
                <a:ea typeface="Arial"/>
                <a:cs typeface="Arial"/>
                <a:sym typeface="Arial"/>
              </a:rPr>
              <a:t> </a:t>
            </a:r>
            <a:endParaRPr/>
          </a:p>
        </p:txBody>
      </p:sp>
      <p:sp>
        <p:nvSpPr>
          <p:cNvPr id="391" name="Google Shape;391;p21"/>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92" name="Google Shape;392;p21"/>
          <p:cNvSpPr txBox="1"/>
          <p:nvPr/>
        </p:nvSpPr>
        <p:spPr>
          <a:xfrm>
            <a:off x="574675" y="2608262"/>
            <a:ext cx="8424862" cy="217805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a. Dựa trên phương tiện tổ chức, trò chơi học tập có các loại sau:</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học tập với đồ vật, đồ chơi, tranh ảnh…</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lô tô</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học tập bằng lời.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âm nhạc.</a:t>
            </a:r>
            <a:endParaRPr/>
          </a:p>
        </p:txBody>
      </p:sp>
      <p:sp>
        <p:nvSpPr>
          <p:cNvPr id="393" name="Google Shape;393;p21"/>
          <p:cNvSpPr txBox="1"/>
          <p:nvPr/>
        </p:nvSpPr>
        <p:spPr>
          <a:xfrm>
            <a:off x="2282825" y="476250"/>
            <a:ext cx="45783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loại trò chơi học tập</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90"/>
                                        </p:tgtEl>
                                        <p:attrNameLst>
                                          <p:attrName>style.visibility</p:attrName>
                                        </p:attrNameLst>
                                      </p:cBhvr>
                                      <p:to>
                                        <p:strVal val="visible"/>
                                      </p:to>
                                    </p:set>
                                    <p:anim calcmode="lin" valueType="num">
                                      <p:cBhvr additive="base">
                                        <p:cTn dur="500"/>
                                        <p:tgtEl>
                                          <p:spTgt spid="390"/>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2"/>
                                        </p:tgtEl>
                                        <p:attrNameLst>
                                          <p:attrName>style.visibility</p:attrName>
                                        </p:attrNameLst>
                                      </p:cBhvr>
                                      <p:to>
                                        <p:strVal val="visible"/>
                                      </p:to>
                                    </p:set>
                                    <p:animEffect filter="fade" transition="in">
                                      <p:cBhvr>
                                        <p:cTn dur="500"/>
                                        <p:tgtEl>
                                          <p:spTgt spid="39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2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pic>
        <p:nvPicPr>
          <p:cNvPr id="399" name="Google Shape;399;p22"/>
          <p:cNvPicPr preferRelativeResize="0"/>
          <p:nvPr/>
        </p:nvPicPr>
        <p:blipFill rotWithShape="1">
          <a:blip r:embed="rId3">
            <a:alphaModFix/>
          </a:blip>
          <a:srcRect b="0" l="0" r="0" t="0"/>
          <a:stretch/>
        </p:blipFill>
        <p:spPr>
          <a:xfrm>
            <a:off x="971550" y="1412875"/>
            <a:ext cx="6784975" cy="3816350"/>
          </a:xfrm>
          <a:prstGeom prst="rect">
            <a:avLst/>
          </a:prstGeom>
          <a:noFill/>
          <a:ln>
            <a:noFill/>
          </a:ln>
        </p:spPr>
      </p:pic>
      <p:sp>
        <p:nvSpPr>
          <p:cNvPr id="400" name="Google Shape;400;p22"/>
          <p:cNvSpPr txBox="1"/>
          <p:nvPr/>
        </p:nvSpPr>
        <p:spPr>
          <a:xfrm>
            <a:off x="1481137" y="5527675"/>
            <a:ext cx="6307137" cy="3841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Cô giáo tổ chức trò chơi âm nhạc cho bé Nhà trẻ 2-3 tuổi</a:t>
            </a:r>
            <a:endParaRPr/>
          </a:p>
        </p:txBody>
      </p:sp>
      <p:sp>
        <p:nvSpPr>
          <p:cNvPr id="401" name="Google Shape;401;p22"/>
          <p:cNvSpPr txBox="1"/>
          <p:nvPr/>
        </p:nvSpPr>
        <p:spPr>
          <a:xfrm>
            <a:off x="2843212" y="5229225"/>
            <a:ext cx="3889375"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https://alltop.vn/all-top/tro-choi-hoc-tap-cho-tre-mam-non-hay-va-thu-vi-nhat-642</a:t>
            </a:r>
            <a:endParaRPr/>
          </a:p>
        </p:txBody>
      </p:sp>
      <p:sp>
        <p:nvSpPr>
          <p:cNvPr id="402" name="Google Shape;402;p22"/>
          <p:cNvSpPr txBox="1"/>
          <p:nvPr/>
        </p:nvSpPr>
        <p:spPr>
          <a:xfrm>
            <a:off x="2282825" y="476250"/>
            <a:ext cx="45783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loại trò chơi học tập</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23"/>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08" name="Google Shape;408;p23"/>
          <p:cNvSpPr txBox="1"/>
          <p:nvPr/>
        </p:nvSpPr>
        <p:spPr>
          <a:xfrm>
            <a:off x="2282825" y="476250"/>
            <a:ext cx="45783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loại trò chơi học tập</a:t>
            </a:r>
            <a:endParaRPr/>
          </a:p>
        </p:txBody>
      </p:sp>
      <p:sp>
        <p:nvSpPr>
          <p:cNvPr id="409" name="Google Shape;409;p23"/>
          <p:cNvSpPr txBox="1"/>
          <p:nvPr/>
        </p:nvSpPr>
        <p:spPr>
          <a:xfrm>
            <a:off x="468312" y="4941887"/>
            <a:ext cx="8567737" cy="16017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b. Dựa trên nhiệm vụ học tập được đưa và trò chơi, trò chơi học tập bao gồm:</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học tập nhằm cung cấp biểu tượng, tri thức mới.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học tập nhằm củng cố tri thức, biểu tượng đã học.</a:t>
            </a:r>
            <a:endParaRPr/>
          </a:p>
        </p:txBody>
      </p:sp>
      <p:pic>
        <p:nvPicPr>
          <p:cNvPr id="410" name="Google Shape;410;p23"/>
          <p:cNvPicPr preferRelativeResize="0"/>
          <p:nvPr/>
        </p:nvPicPr>
        <p:blipFill rotWithShape="1">
          <a:blip r:embed="rId3">
            <a:alphaModFix/>
          </a:blip>
          <a:srcRect b="0" l="0" r="0" t="0"/>
          <a:stretch/>
        </p:blipFill>
        <p:spPr>
          <a:xfrm>
            <a:off x="2700337" y="1196975"/>
            <a:ext cx="4862512" cy="3240087"/>
          </a:xfrm>
          <a:prstGeom prst="rect">
            <a:avLst/>
          </a:prstGeom>
          <a:noFill/>
          <a:ln>
            <a:noFill/>
          </a:ln>
        </p:spPr>
      </p:pic>
      <p:sp>
        <p:nvSpPr>
          <p:cNvPr id="411" name="Google Shape;411;p23"/>
          <p:cNvSpPr txBox="1"/>
          <p:nvPr/>
        </p:nvSpPr>
        <p:spPr>
          <a:xfrm>
            <a:off x="3348037" y="4437062"/>
            <a:ext cx="3887787"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https://alltop.vn/all-top/tro-choi-hoc-tap-cho-tre-mam-non-hay-va-thu-vi-nhat-642</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24"/>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17" name="Google Shape;417;p24"/>
          <p:cNvSpPr txBox="1"/>
          <p:nvPr/>
        </p:nvSpPr>
        <p:spPr>
          <a:xfrm>
            <a:off x="2282825" y="476250"/>
            <a:ext cx="45783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loại trò chơi học tập</a:t>
            </a:r>
            <a:endParaRPr/>
          </a:p>
        </p:txBody>
      </p:sp>
      <p:sp>
        <p:nvSpPr>
          <p:cNvPr id="418" name="Google Shape;418;p24"/>
          <p:cNvSpPr txBox="1"/>
          <p:nvPr/>
        </p:nvSpPr>
        <p:spPr>
          <a:xfrm>
            <a:off x="611187" y="1844675"/>
            <a:ext cx="7921625" cy="42179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c. Dựa trên ý nghĩa của trò chơi đối với sự phát triển của trẻ, trò chơi học tập gồm:</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học tập nhằm rèn luyện sự nhạy bén của các giác quan. Phát triển óc quan sát, và khả năng định hướng trong không gian với thời gian cho trẻ.</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nhằm cung cấp biểu tượng, tri thức mới và củng cố biểu tượng, tri thức đã biết.</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rèn luyện thao tác tư duy, óc tưởng tượng sáng tạo.</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nhằm phát triển ngôn ngữ.</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nhằm rèn luyện khả năng tập trung chú ý và sự nỗ lực ý chí của trẻ.</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25"/>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24" name="Google Shape;424;p25"/>
          <p:cNvSpPr txBox="1"/>
          <p:nvPr/>
        </p:nvSpPr>
        <p:spPr>
          <a:xfrm>
            <a:off x="2282825" y="476250"/>
            <a:ext cx="45783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loại trò chơi học tập</a:t>
            </a:r>
            <a:endParaRPr/>
          </a:p>
        </p:txBody>
      </p:sp>
      <p:sp>
        <p:nvSpPr>
          <p:cNvPr id="425" name="Google Shape;425;p25"/>
          <p:cNvSpPr txBox="1"/>
          <p:nvPr/>
        </p:nvSpPr>
        <p:spPr>
          <a:xfrm>
            <a:off x="468312" y="1989137"/>
            <a:ext cx="8424862" cy="28114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Ngoài ra nếu dựa vào nhiệm vụ của “môn học”, “tiết học” ở trường mẫu giáo, còn có nhiều trò chơi học tập khác phục vụ cho tiết học; trò chơi đóng kịch giúp trẻ làm quen với tác phẩm văn học, trò chơi đóng vai có chủ đề làm quen với môi trường xung quanh và qua trò chơi học tập ta có thể giáo dục đạo đức, tính cách cho trẻ.</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Sự phân loại trên đây chỉ có ý nghĩa tương đối bởi lẽ nhiều trò chơi học tập phản ảnh đầy đủ các tiêu chí phân loại trò chơi học tập nêu trên.</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None/>
            </a:pPr>
            <a:r>
              <a:t/>
            </a:r>
            <a:endParaRPr b="0" i="0" sz="1400" u="none">
              <a:solidFill>
                <a:schemeClr val="dk1"/>
              </a:solidFill>
              <a:latin typeface="Calibri"/>
              <a:ea typeface="Calibri"/>
              <a:cs typeface="Calibri"/>
              <a:sym typeface="Calibri"/>
            </a:endParaRPr>
          </a:p>
        </p:txBody>
      </p:sp>
      <p:sp>
        <p:nvSpPr>
          <p:cNvPr id="426" name="Google Shape;426;p25"/>
          <p:cNvSpPr txBox="1"/>
          <p:nvPr/>
        </p:nvSpPr>
        <p:spPr>
          <a:xfrm>
            <a:off x="461962" y="4724400"/>
            <a:ext cx="7777162" cy="114935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Mời xem Video</a:t>
            </a:r>
            <a:r>
              <a:rPr b="0" i="0" lang="en-US" sz="1800" u="none">
                <a:solidFill>
                  <a:schemeClr val="dk1"/>
                </a:solidFill>
                <a:latin typeface="Arial"/>
                <a:ea typeface="Arial"/>
                <a:cs typeface="Arial"/>
                <a:sym typeface="Arial"/>
              </a:rPr>
              <a:t>:  Bé tìm hiểu thế giới quanh ta qua trò chơi học tập</a:t>
            </a:r>
            <a:r>
              <a:rPr b="0" i="0" lang="en-US" sz="1800" u="sng">
                <a:solidFill>
                  <a:srgbClr val="0563C1"/>
                </a:solidFill>
                <a:latin typeface="Arial"/>
                <a:ea typeface="Arial"/>
                <a:cs typeface="Arial"/>
                <a:sym typeface="Arial"/>
                <a:hlinkClick r:id="rId3">
                  <a:extLst>
                    <a:ext uri="{A12FA001-AC4F-418D-AE19-62706E023703}">
                      <ahyp:hlinkClr val="tx"/>
                    </a:ext>
                  </a:extLst>
                </a:hlinkClick>
              </a:rPr>
              <a:t> https://www.youtube.com/watch?v=-mhAuUrakWU</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5"/>
                                        </p:tgtEl>
                                        <p:attrNameLst>
                                          <p:attrName>style.visibility</p:attrName>
                                        </p:attrNameLst>
                                      </p:cBhvr>
                                      <p:to>
                                        <p:strVal val="visible"/>
                                      </p:to>
                                    </p:set>
                                    <p:animEffect filter="fade" transition="in">
                                      <p:cBhvr>
                                        <p:cTn dur="500"/>
                                        <p:tgtEl>
                                          <p:spTgt spid="42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6"/>
                                        </p:tgtEl>
                                        <p:attrNameLst>
                                          <p:attrName>style.visibility</p:attrName>
                                        </p:attrNameLst>
                                      </p:cBhvr>
                                      <p:to>
                                        <p:strVal val="visible"/>
                                      </p:to>
                                    </p:set>
                                    <p:animEffect filter="fade" transition="in">
                                      <p:cBhvr>
                                        <p:cTn dur="2000"/>
                                        <p:tgtEl>
                                          <p:spTgt spid="42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sp>
        <p:nvSpPr>
          <p:cNvPr id="431" name="Google Shape;431;p26"/>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pic>
        <p:nvPicPr>
          <p:cNvPr id="432" name="Google Shape;432;p26"/>
          <p:cNvPicPr preferRelativeResize="0"/>
          <p:nvPr/>
        </p:nvPicPr>
        <p:blipFill rotWithShape="1">
          <a:blip r:embed="rId3">
            <a:alphaModFix/>
          </a:blip>
          <a:srcRect b="0" l="0" r="0" t="0"/>
          <a:stretch/>
        </p:blipFill>
        <p:spPr>
          <a:xfrm>
            <a:off x="971550" y="1412875"/>
            <a:ext cx="6784975" cy="3816350"/>
          </a:xfrm>
          <a:prstGeom prst="rect">
            <a:avLst/>
          </a:prstGeom>
          <a:noFill/>
          <a:ln>
            <a:noFill/>
          </a:ln>
        </p:spPr>
      </p:pic>
      <p:sp>
        <p:nvSpPr>
          <p:cNvPr id="433" name="Google Shape;433;p26"/>
          <p:cNvSpPr txBox="1"/>
          <p:nvPr/>
        </p:nvSpPr>
        <p:spPr>
          <a:xfrm>
            <a:off x="1481137" y="5527675"/>
            <a:ext cx="6307137" cy="3841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Cô giáo tổ chức trò chơi âm nhạc cho bé Nhà trẻ 2-3 tuổi</a:t>
            </a:r>
            <a:endParaRPr/>
          </a:p>
        </p:txBody>
      </p:sp>
      <p:sp>
        <p:nvSpPr>
          <p:cNvPr id="434" name="Google Shape;434;p26"/>
          <p:cNvSpPr txBox="1"/>
          <p:nvPr/>
        </p:nvSpPr>
        <p:spPr>
          <a:xfrm>
            <a:off x="2843212" y="5229225"/>
            <a:ext cx="3889375"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https://alltop.vn/all-top/tro-choi-hoc-tap-cho-tre-mam-non-hay-va-thu-vi-nhat-642</a:t>
            </a:r>
            <a:endParaRPr/>
          </a:p>
        </p:txBody>
      </p:sp>
      <p:sp>
        <p:nvSpPr>
          <p:cNvPr id="435" name="Google Shape;435;p26"/>
          <p:cNvSpPr txBox="1"/>
          <p:nvPr/>
        </p:nvSpPr>
        <p:spPr>
          <a:xfrm>
            <a:off x="2282825" y="476250"/>
            <a:ext cx="45783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loại trò chơi học tập</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sp>
        <p:nvSpPr>
          <p:cNvPr id="440" name="Google Shape;440;p27"/>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41" name="Google Shape;441;p27"/>
          <p:cNvSpPr txBox="1"/>
          <p:nvPr/>
        </p:nvSpPr>
        <p:spPr>
          <a:xfrm>
            <a:off x="1476375" y="549275"/>
            <a:ext cx="5759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học tập ở trường mầm non</a:t>
            </a:r>
            <a:endParaRPr/>
          </a:p>
        </p:txBody>
      </p:sp>
      <p:sp>
        <p:nvSpPr>
          <p:cNvPr id="442" name="Google Shape;442;p27"/>
          <p:cNvSpPr txBox="1"/>
          <p:nvPr/>
        </p:nvSpPr>
        <p:spPr>
          <a:xfrm>
            <a:off x="287337" y="1196975"/>
            <a:ext cx="8569325" cy="313055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Những yêu cầu chung</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1" lang="en-US" sz="1800" u="none">
                <a:solidFill>
                  <a:schemeClr val="dk1"/>
                </a:solidFill>
                <a:latin typeface="Arial"/>
                <a:ea typeface="Arial"/>
                <a:cs typeface="Arial"/>
                <a:sym typeface="Arial"/>
              </a:rPr>
              <a:t>Phải chuẩn bị chu đáo đồ chơi và các phương tiện cần thiết phục vụ cho trò chơi học tập</a:t>
            </a:r>
            <a:r>
              <a:rPr b="0" i="0" lang="en-US" sz="1800" u="none">
                <a:solidFill>
                  <a:schemeClr val="dk1"/>
                </a:solidFill>
                <a:latin typeface="Arial"/>
                <a:ea typeface="Arial"/>
                <a:cs typeface="Arial"/>
                <a:sym typeface="Arial"/>
              </a:rPr>
              <a:t>. Đồ chơi do nội dung chơi quy định. Trong trò chơi học tập thường có hai loại đồ chơi, phương tiện chơi. Một loại dành cho trẻ, một loại dành cho cô. Trong lần chơi đầu, nhất là đối với trẻ nhỏ, cô sử dụng đồ chơi, phương tiện chơi để hướng dẫn trẻ nội dung chơi, cách chơi và làm mẫu để trẻ quan sát, bắt chước. Đồ chơi, phương tiện chơi được bố trí, sắp xếp hợp lý tạo ra môi trường hấp dẫn thu hút trẻ em tham gia vào trò chơi.</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None/>
            </a:pPr>
            <a:r>
              <a:t/>
            </a:r>
            <a:endParaRPr b="0" i="0" sz="1400" u="none">
              <a:solidFill>
                <a:schemeClr val="dk1"/>
              </a:solidFill>
              <a:latin typeface="Calibri"/>
              <a:ea typeface="Calibri"/>
              <a:cs typeface="Calibri"/>
              <a:sym typeface="Calibri"/>
            </a:endParaRPr>
          </a:p>
        </p:txBody>
      </p:sp>
      <p:sp>
        <p:nvSpPr>
          <p:cNvPr id="443" name="Google Shape;443;p27"/>
          <p:cNvSpPr txBox="1"/>
          <p:nvPr/>
        </p:nvSpPr>
        <p:spPr>
          <a:xfrm>
            <a:off x="290512" y="4030662"/>
            <a:ext cx="8569325" cy="23018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1" lang="en-US" sz="1800" u="none">
                <a:solidFill>
                  <a:schemeClr val="dk1"/>
                </a:solidFill>
                <a:latin typeface="Arial"/>
                <a:ea typeface="Arial"/>
                <a:cs typeface="Arial"/>
                <a:sym typeface="Arial"/>
              </a:rPr>
              <a:t>Trò chơi học tập phải hấp dẫn để kích thích tính tích cực, sáng tạo của trẻ</a:t>
            </a:r>
            <a:r>
              <a:rPr b="0" i="0" lang="en-US" sz="1800" u="none">
                <a:solidFill>
                  <a:schemeClr val="dk1"/>
                </a:solidFill>
                <a:latin typeface="Arial"/>
                <a:ea typeface="Arial"/>
                <a:cs typeface="Arial"/>
                <a:sym typeface="Arial"/>
              </a:rPr>
              <a:t>. Cô cần lựa chọn, xây dựng nội dung chơi, hình thức chơi phù hợp với trình độ phát triển của trẻ. Nghĩa là trong khi chơi, trẻ có thể phát huy được những hiểu biết của mình, sử dụng được những kĩ năng, kỹ xảo của mình để giải quyết các nhiệm vụ chơi. </a:t>
            </a:r>
            <a:r>
              <a:rPr b="0" i="1" lang="en-US" sz="1800" u="none">
                <a:solidFill>
                  <a:schemeClr val="dk1"/>
                </a:solidFill>
                <a:latin typeface="Arial"/>
                <a:ea typeface="Arial"/>
                <a:cs typeface="Arial"/>
                <a:sym typeface="Arial"/>
              </a:rPr>
              <a:t>Nội dung chơi, hình thức chơi phù hợp với trình độ hiểu biết, kĩ năng, kỹ xảo mà trẻ đã có</a:t>
            </a:r>
            <a:r>
              <a:rPr b="0" i="0" lang="en-US" sz="1800" u="none">
                <a:solidFill>
                  <a:schemeClr val="dk1"/>
                </a:solidFill>
                <a:latin typeface="Arial"/>
                <a:ea typeface="Arial"/>
                <a:cs typeface="Arial"/>
                <a:sym typeface="Arial"/>
              </a:rPr>
              <a:t>, bằng sự nỗ lực, tích cực, sáng tạo của mình trẻ sẽ thành công trong việc giải quyết các nhiệm vụ của trò chơi.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sp>
        <p:nvSpPr>
          <p:cNvPr id="448" name="Google Shape;448;p28"/>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49" name="Google Shape;449;p28"/>
          <p:cNvSpPr txBox="1"/>
          <p:nvPr/>
        </p:nvSpPr>
        <p:spPr>
          <a:xfrm>
            <a:off x="1476375" y="549275"/>
            <a:ext cx="5759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học tập ở trường mầm non</a:t>
            </a:r>
            <a:endParaRPr/>
          </a:p>
        </p:txBody>
      </p:sp>
      <p:sp>
        <p:nvSpPr>
          <p:cNvPr id="450" name="Google Shape;450;p28"/>
          <p:cNvSpPr txBox="1"/>
          <p:nvPr/>
        </p:nvSpPr>
        <p:spPr>
          <a:xfrm>
            <a:off x="617537" y="1484312"/>
            <a:ext cx="8526462" cy="44704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học tập là một loại trò chơi có luật với những đặc trưng của nó. Do vậy, trong quá trình tổ chức trò chơi này, cô cần quan tâm đến hai vấn đề cơ bản sau:</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1" lang="en-US" sz="1800" u="none">
                <a:solidFill>
                  <a:schemeClr val="dk1"/>
                </a:solidFill>
                <a:latin typeface="Arial"/>
                <a:ea typeface="Arial"/>
                <a:cs typeface="Arial"/>
                <a:sym typeface="Arial"/>
              </a:rPr>
              <a:t>Nhấn mạnh nội dung chơi và luật chơi</a:t>
            </a:r>
            <a:r>
              <a:rPr b="0" i="0" lang="en-US" sz="1800" u="none">
                <a:solidFill>
                  <a:schemeClr val="dk1"/>
                </a:solidFill>
                <a:latin typeface="Arial"/>
                <a:ea typeface="Arial"/>
                <a:cs typeface="Arial"/>
                <a:sym typeface="Arial"/>
              </a:rPr>
              <a:t>, đặc biệt là luật chơi trước khi trẻ tham gia vào trò chơi. Luật chơi hướng trẻ vào mục đích mà trò chơi đặt ra, nó quy định việc thực hiện các hành động chơi, tiến trình của các thao tác, hành động trong quá trình chơi.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1" lang="en-US" sz="1800" u="none">
                <a:solidFill>
                  <a:schemeClr val="dk1"/>
                </a:solidFill>
                <a:latin typeface="Arial"/>
                <a:ea typeface="Arial"/>
                <a:cs typeface="Arial"/>
                <a:sym typeface="Arial"/>
              </a:rPr>
              <a:t>Luật chơi bao giờ cũng được xây dựng trên cơ sở của nội dung chơi, mục đích chơi</a:t>
            </a:r>
            <a:r>
              <a:rPr b="0" i="0" lang="en-US" sz="1800" u="none">
                <a:solidFill>
                  <a:schemeClr val="dk1"/>
                </a:solidFill>
                <a:latin typeface="Arial"/>
                <a:ea typeface="Arial"/>
                <a:cs typeface="Arial"/>
                <a:sym typeface="Arial"/>
              </a:rPr>
              <a:t>. Nghĩa là ta phải xác định được ý nghĩa của trò chơi ta sẽ tổ chức đối với sự phát triển của trẻ và để đạt được mục đích của trò chơi ta cần phải tổ chức cho trẻ những nội dung, hành động gì; theo quy định (luật) gì. Nói luật chơi, không có nghĩa là phải tuân thủ một cách cứng nhắc. Đôi khi trong quá trình chơi, do ham chơi, trẻ đã “phá luật” mà ý nghĩa của trò chơi không bị giảm sút. Như vậy, luật chơi chỉ mang tính ước lệ.</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 name="Shape 454"/>
        <p:cNvGrpSpPr/>
        <p:nvPr/>
      </p:nvGrpSpPr>
      <p:grpSpPr>
        <a:xfrm>
          <a:off x="0" y="0"/>
          <a:ext cx="0" cy="0"/>
          <a:chOff x="0" y="0"/>
          <a:chExt cx="0" cy="0"/>
        </a:xfrm>
      </p:grpSpPr>
      <p:sp>
        <p:nvSpPr>
          <p:cNvPr id="455" name="Google Shape;455;p29"/>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56" name="Google Shape;456;p29"/>
          <p:cNvSpPr txBox="1"/>
          <p:nvPr/>
        </p:nvSpPr>
        <p:spPr>
          <a:xfrm>
            <a:off x="1476375" y="549275"/>
            <a:ext cx="5759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học tập ở trường mầm non</a:t>
            </a:r>
            <a:endParaRPr/>
          </a:p>
        </p:txBody>
      </p:sp>
      <p:sp>
        <p:nvSpPr>
          <p:cNvPr id="457" name="Google Shape;457;p29"/>
          <p:cNvSpPr txBox="1"/>
          <p:nvPr/>
        </p:nvSpPr>
        <p:spPr>
          <a:xfrm>
            <a:off x="617537" y="1484312"/>
            <a:ext cx="8526462" cy="49164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Để trò chơi có tính hấp dẫn, không bị nhàm chán, nội dung chơi hành động chơi, luật chơi phải phức tạp dần qua mỗi lần chơ, qua mỗi độ tuổi.</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Những trò chơi học tập được sử dụng trong các giờ học nhằm củng cố biểu tượng, khái niệm cho trẻ phải phù hợp với nội dung của giờ học; những trò chơi học tập nhằm cung cấp cho trẻ những biểu tượng mới, khái niệm mới phải vừa sức với trẻ và trẻ có thể tiếp nhận nội dung chơi, hành động chơi, luật chơi một cách dễ dàng.</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Trong quá trình tổ chức trò chơi, cô cần động viên, khích lệ mọi trẻ đều tham gia một cách tích cực, bình đẳng; phải định hướng các hành động, thao tác của trẻ vào việc giải quyết các nội dung, nhiệm vụ học tập, song không cứng nhắc, máy móc, làm lu mờ yếu tố chơi trong quá trình trẻ hành động.</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Trong trò chơi học tập, trẻ tiếp nhận nội dung chơi, hành động chơi, luật chơi một cách chủ động, sáng tạp. Động cơ thúc đẩy cơ thể trẻ hành động là nội dung chơi, hành động chơi và luật chơi.</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1" name="Shape 461"/>
        <p:cNvGrpSpPr/>
        <p:nvPr/>
      </p:nvGrpSpPr>
      <p:grpSpPr>
        <a:xfrm>
          <a:off x="0" y="0"/>
          <a:ext cx="0" cy="0"/>
          <a:chOff x="0" y="0"/>
          <a:chExt cx="0" cy="0"/>
        </a:xfrm>
      </p:grpSpPr>
      <p:sp>
        <p:nvSpPr>
          <p:cNvPr id="462" name="Google Shape;462;p30"/>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63" name="Google Shape;463;p30"/>
          <p:cNvSpPr txBox="1"/>
          <p:nvPr/>
        </p:nvSpPr>
        <p:spPr>
          <a:xfrm>
            <a:off x="1476375" y="549275"/>
            <a:ext cx="5759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học tập ở trường mầm non</a:t>
            </a:r>
            <a:endParaRPr/>
          </a:p>
        </p:txBody>
      </p:sp>
      <p:sp>
        <p:nvSpPr>
          <p:cNvPr id="464" name="Google Shape;464;p30"/>
          <p:cNvSpPr txBox="1"/>
          <p:nvPr/>
        </p:nvSpPr>
        <p:spPr>
          <a:xfrm>
            <a:off x="468312" y="1582737"/>
            <a:ext cx="8496300" cy="472598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800"/>
              <a:buFont typeface="Noto Sans Symbols"/>
              <a:buChar char="❖"/>
            </a:pPr>
            <a:r>
              <a:rPr b="1" i="0" lang="en-US" sz="1800" u="none">
                <a:solidFill>
                  <a:schemeClr val="dk1"/>
                </a:solidFill>
                <a:latin typeface="Arial"/>
                <a:ea typeface="Arial"/>
                <a:cs typeface="Arial"/>
                <a:sym typeface="Arial"/>
              </a:rPr>
              <a:t>Tiến trình tổ chức trò chơi học tập cho trẻ thường diễn ra như sau:</a:t>
            </a:r>
            <a:endParaRPr b="1" i="0" sz="1400" u="none">
              <a:solidFill>
                <a:schemeClr val="dk1"/>
              </a:solidFill>
              <a:latin typeface="Calibri"/>
              <a:ea typeface="Calibri"/>
              <a:cs typeface="Calibri"/>
              <a:sym typeface="Calibri"/>
            </a:endParaRPr>
          </a:p>
          <a:p>
            <a:pPr indent="-285750" lvl="0" marL="28575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gây hứng thú cho trẻ đối với trò chơi qua cách đặt vấn đề, qua việc gây sự chú ý của trẻ vào trò chơi, tạo tình huống chơi (ví dụ khi tổ chức trò chơi “Chiếc túi kì lạ” cô có thể tạo ra tình huống: Hôm nay búp bê đến thăm lớp ta, có tặng cả lớp một túi quà, các con có thể ngửi, sờ nắn để đoán xem trong túi có những quà gì nhé).</a:t>
            </a:r>
            <a:endParaRPr b="0" i="0" sz="1400" u="none">
              <a:solidFill>
                <a:schemeClr val="dk1"/>
              </a:solidFill>
              <a:latin typeface="Calibri"/>
              <a:ea typeface="Calibri"/>
              <a:cs typeface="Calibri"/>
              <a:sym typeface="Calibri"/>
            </a:endParaRPr>
          </a:p>
          <a:p>
            <a:pPr indent="-285750" lvl="0" marL="28575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Khi tạo ra được tâm thế hứng thú chơi của trẻ, cô nêu tên trò chơi, phổ biến nội dung chơi, luật chơi, cách tiến hành chơi.</a:t>
            </a:r>
            <a:endParaRPr b="0" i="0" sz="1400" u="none">
              <a:solidFill>
                <a:schemeClr val="dk1"/>
              </a:solidFill>
              <a:latin typeface="Calibri"/>
              <a:ea typeface="Calibri"/>
              <a:cs typeface="Calibri"/>
              <a:sym typeface="Calibri"/>
            </a:endParaRPr>
          </a:p>
          <a:p>
            <a:pPr indent="-285750" lvl="0" marL="28575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Tổ chức cho trẻ tham gia chơi một cách tích cực, thoải mái.</a:t>
            </a:r>
            <a:endParaRPr b="0" i="0" sz="1400" u="none">
              <a:solidFill>
                <a:schemeClr val="dk1"/>
              </a:solidFill>
              <a:latin typeface="Calibri"/>
              <a:ea typeface="Calibri"/>
              <a:cs typeface="Calibri"/>
              <a:sym typeface="Calibri"/>
            </a:endParaRPr>
          </a:p>
          <a:p>
            <a:pPr indent="-285750" lvl="0" marL="28575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Kết thúc chơi, cô khen ngợi những trẻ tích cực, sáng tạo và động viên trẻ phát huy tính tích cực, sáng tạo của bạn trong những lần chơi sau và hướng dẫn, khích lệ trẻ cất dọn đồ chơi, thiết bị chơi vào nơi quy định để chuyển sang hoạt động tiếp theo.</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8" name="Shape 468"/>
        <p:cNvGrpSpPr/>
        <p:nvPr/>
      </p:nvGrpSpPr>
      <p:grpSpPr>
        <a:xfrm>
          <a:off x="0" y="0"/>
          <a:ext cx="0" cy="0"/>
          <a:chOff x="0" y="0"/>
          <a:chExt cx="0" cy="0"/>
        </a:xfrm>
      </p:grpSpPr>
      <p:sp>
        <p:nvSpPr>
          <p:cNvPr id="469" name="Google Shape;469;p31"/>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70" name="Google Shape;470;p31"/>
          <p:cNvSpPr txBox="1"/>
          <p:nvPr/>
        </p:nvSpPr>
        <p:spPr>
          <a:xfrm>
            <a:off x="1476375" y="549275"/>
            <a:ext cx="5759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học tập ở trường mầm non</a:t>
            </a:r>
            <a:endParaRPr/>
          </a:p>
        </p:txBody>
      </p:sp>
      <p:sp>
        <p:nvSpPr>
          <p:cNvPr id="471" name="Google Shape;471;p31"/>
          <p:cNvSpPr txBox="1"/>
          <p:nvPr/>
        </p:nvSpPr>
        <p:spPr>
          <a:xfrm>
            <a:off x="539750" y="1341437"/>
            <a:ext cx="7777162" cy="12827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*Hướng dẫn trò chơi học tập cho trẻ em theo độ tuổi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Hướng dẫn trò chơi học tập cho trẻ tuổi nhà trẻ</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a. Đặc điểm chơi trò chơi học tập của trẻ tuổi nhà trẻ</a:t>
            </a:r>
            <a:endParaRPr/>
          </a:p>
        </p:txBody>
      </p:sp>
      <p:sp>
        <p:nvSpPr>
          <p:cNvPr id="472" name="Google Shape;472;p31"/>
          <p:cNvSpPr txBox="1"/>
          <p:nvPr/>
        </p:nvSpPr>
        <p:spPr>
          <a:xfrm>
            <a:off x="395287" y="2649537"/>
            <a:ext cx="8551862" cy="24241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Đối với trẻ tuổi nhà trẻ, trò chơi học tập đang hình thành: nội dung chơi, cách chơi còn đơn giản, luật chơi chưa thực sự rõ ràng. Do vậy, khó có thể phân biệt một cách rạch ròi sự luyện tập với trò chơi học tập. </a:t>
            </a:r>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học tập của trẻ tuổi nhà trẻ phụ thuộc nhiều vào cô – người tổ chức, hướng dẫn trẻ chơi. Cô là người đưa ra nội dung chơi, cách chơi, cô tham gia cùng chơi với trẻ để hướng dẫn trẻ cách thao tác, hành động chơi. Trẻ quan sát, bắt chước làm theo cô, do vậy tính tự lập, tính sáng tạo của trẻ chưa nhiều</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p3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78" name="Google Shape;478;p32"/>
          <p:cNvSpPr txBox="1"/>
          <p:nvPr/>
        </p:nvSpPr>
        <p:spPr>
          <a:xfrm>
            <a:off x="1476375" y="549275"/>
            <a:ext cx="5759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học tập ở trường mầm non</a:t>
            </a:r>
            <a:endParaRPr/>
          </a:p>
        </p:txBody>
      </p:sp>
      <p:sp>
        <p:nvSpPr>
          <p:cNvPr id="479" name="Google Shape;479;p32"/>
          <p:cNvSpPr txBox="1"/>
          <p:nvPr/>
        </p:nvSpPr>
        <p:spPr>
          <a:xfrm>
            <a:off x="395287" y="1196975"/>
            <a:ext cx="8497887" cy="21748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b. Hướng dẫn trò chơi học tập cho trẻ tuổi nhà trẻ</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Về công tác chuẩn bị:</a:t>
            </a:r>
            <a:r>
              <a:rPr b="1" i="0" lang="en-US" sz="1400" u="none">
                <a:solidFill>
                  <a:schemeClr val="dk1"/>
                </a:solidFill>
                <a:latin typeface="Calibri"/>
                <a:ea typeface="Calibri"/>
                <a:cs typeface="Calibri"/>
                <a:sym typeface="Calibri"/>
              </a:rPr>
              <a:t> </a:t>
            </a:r>
            <a:r>
              <a:rPr b="0" i="0" lang="en-US" sz="1800" u="none">
                <a:solidFill>
                  <a:schemeClr val="dk1"/>
                </a:solidFill>
                <a:latin typeface="Arial"/>
                <a:ea typeface="Arial"/>
                <a:cs typeface="Arial"/>
                <a:sym typeface="Arial"/>
              </a:rPr>
              <a:t>Dựa vào mục đích, yêu cầu, nội dung của giờ chơi – tập, có lựa chọn trò chơi phù hợp (tốt nhất là dựa vào Hướng dẫn thực hiện chương trình giáo dục mầm non tuổi nhà trẻ: 3 – 36 tháng tuổi do Bộ Giáo dục và Đào tạo ban hành). </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None/>
            </a:pPr>
            <a:r>
              <a:t/>
            </a:r>
            <a:endParaRPr b="0" i="0" sz="1400" u="none">
              <a:solidFill>
                <a:schemeClr val="dk1"/>
              </a:solidFill>
              <a:latin typeface="Calibri"/>
              <a:ea typeface="Calibri"/>
              <a:cs typeface="Calibri"/>
              <a:sym typeface="Calibri"/>
            </a:endParaRPr>
          </a:p>
        </p:txBody>
      </p:sp>
      <p:sp>
        <p:nvSpPr>
          <p:cNvPr id="480" name="Google Shape;480;p32"/>
          <p:cNvSpPr txBox="1"/>
          <p:nvPr/>
        </p:nvSpPr>
        <p:spPr>
          <a:xfrm>
            <a:off x="395287" y="3041650"/>
            <a:ext cx="8569325" cy="38258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Về công tác hướng dẫn trẻ chơi:</a:t>
            </a:r>
            <a:endParaRPr b="1"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Bước 1: Cô ổn định trẻ bằng các thủ thuật hấp dẫn, ấn tượng (trò chơi, hát, bắt chước tiếng kêu con vật…) để thu hút trẻ tập trung vào hoạt động sắp diễn ra. Sau đó cô giới thiệu đồ chơi, nội dung chơi, cách chơi, cô làm mẫu hướng dẫn trẻ cách thao tác, hành động.</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Bước 2:  Khi trẻ đã biết cách thao tác chơi, hành động chơi (cách chơi), cô tổ chức cho trẻ thực hiện các thao tác chơi, hành động chơi theo nội dung của trò chơi. Trong quá trình chơi, cô là chủ trò – luôn chủ động đưa ra các nội dung chơi, nhiệm vụ chơi trong các tình huống cụ thể và khích lệ trẻ thực hiện các thao tác, hành động để giải quyết nhiệm vụ chơi. Ví dụ, trẻ phải quan sát, suy nghĩ, phán đoán để trả lời (đoán) xem con gì có tiếng kêu như vậy.</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4" name="Shape 484"/>
        <p:cNvGrpSpPr/>
        <p:nvPr/>
      </p:nvGrpSpPr>
      <p:grpSpPr>
        <a:xfrm>
          <a:off x="0" y="0"/>
          <a:ext cx="0" cy="0"/>
          <a:chOff x="0" y="0"/>
          <a:chExt cx="0" cy="0"/>
        </a:xfrm>
      </p:grpSpPr>
      <p:sp>
        <p:nvSpPr>
          <p:cNvPr id="485" name="Google Shape;485;p33"/>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86" name="Google Shape;486;p33"/>
          <p:cNvSpPr txBox="1"/>
          <p:nvPr/>
        </p:nvSpPr>
        <p:spPr>
          <a:xfrm>
            <a:off x="1476375" y="549275"/>
            <a:ext cx="5759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học tập ở trường mầm non</a:t>
            </a:r>
            <a:endParaRPr/>
          </a:p>
        </p:txBody>
      </p:sp>
      <p:sp>
        <p:nvSpPr>
          <p:cNvPr id="487" name="Google Shape;487;p33"/>
          <p:cNvSpPr txBox="1"/>
          <p:nvPr/>
        </p:nvSpPr>
        <p:spPr>
          <a:xfrm>
            <a:off x="468312" y="1196975"/>
            <a:ext cx="8496300" cy="37639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Bước 3:  Cô động viên, khen ngợi kịp thời những trẻ có kết quả đúng, nhanh nhẹn, đúng luật… trong khi giải quyết các nhiệm vụ chơi; giúp đỡ kịp thời những trẻ chưa hiểu luật hoặc thao tác, hành động không theo luật.</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 Kết thúc chơi: </a:t>
            </a:r>
            <a:endParaRPr b="1"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đưa ra những câu hỏi hoặc tạo tình huống để trẻ nhớ lại mình đã chơi những gì, có vui không.</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“nhận xét”, động viên cả lớp nhằm tạo niềm vui cho mọi trẻ.</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Hướng dẫn trẻ cất dọn đồ chơi vào nơi quy định một cách vui vẻ, nhanh nhẹn (vừa làm vừa hát, thi đua xem ai nhanh hơn…) để chuyển sang hoạt động tiếp theo.</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sp>
        <p:nvSpPr>
          <p:cNvPr id="492" name="Google Shape;492;p34"/>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93" name="Google Shape;493;p34"/>
          <p:cNvSpPr txBox="1"/>
          <p:nvPr/>
        </p:nvSpPr>
        <p:spPr>
          <a:xfrm>
            <a:off x="1476375" y="549275"/>
            <a:ext cx="5759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học tập ở trường mầm non</a:t>
            </a:r>
            <a:endParaRPr/>
          </a:p>
        </p:txBody>
      </p:sp>
      <p:sp>
        <p:nvSpPr>
          <p:cNvPr id="494" name="Google Shape;494;p34"/>
          <p:cNvSpPr txBox="1"/>
          <p:nvPr/>
        </p:nvSpPr>
        <p:spPr>
          <a:xfrm>
            <a:off x="395287" y="1231900"/>
            <a:ext cx="8713787" cy="5362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a. Hướng dẫn trò chơi học tập cho trẻ mẫu giáo bé (3 – 4) </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Đặc điểm chơi trò chơi học tập của trẻ mẫu giáo bé</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Trẻ mẫu giáo bé thường bị hấp dẫn bởi đồ chơi, do đó trẻ thường không chú ý đến nhiệm vụ chơi và luật chơi. Cái thúc đẩy trẻ chơi chính là đồ chơi (màu sắc rực rỡ, hình thù, kích thước đa dạng…) và quá trình chơi (muốn được hành động, được thử nghiệm, được khám phá). Mục đích chơi, nhiệm vụ chơi chưa chỉ đạo được hành động chơi của trẻ; chưa được trẻ chú ý đến, do vậy trẻ chưa thực hiện đúng luật chơi.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Nội dung chơi, hành động chơi đơn giản. Ví dụ: Trong những trò chơi phân loại, trẻ chỉ phân loại sự vật, hiện tượng dựa trên một hoặc hai dấu hiệu cơ bản (màu sắc, hình dạng), với những hành động đơn giản và mang tính chất cá nhân (ví dụ: xếp hình tròn sang một bên, hình tam giác sang một bên; nghe và đoán tiếng kêu của con vật, của đồ vật…)</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Trong khi chơi, trẻ mẫu giáo bé phụ thuộc nhiều vào cô – người hướng dẫn trò chơi, trẻ chưa có khả năng tự chơi trò chơi học tập.</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8" name="Shape 498"/>
        <p:cNvGrpSpPr/>
        <p:nvPr/>
      </p:nvGrpSpPr>
      <p:grpSpPr>
        <a:xfrm>
          <a:off x="0" y="0"/>
          <a:ext cx="0" cy="0"/>
          <a:chOff x="0" y="0"/>
          <a:chExt cx="0" cy="0"/>
        </a:xfrm>
      </p:grpSpPr>
      <p:sp>
        <p:nvSpPr>
          <p:cNvPr id="499" name="Google Shape;499;p35"/>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00" name="Google Shape;500;p35"/>
          <p:cNvSpPr txBox="1"/>
          <p:nvPr/>
        </p:nvSpPr>
        <p:spPr>
          <a:xfrm>
            <a:off x="1476375" y="549275"/>
            <a:ext cx="5759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học tập ở trường mầm non</a:t>
            </a:r>
            <a:endParaRPr/>
          </a:p>
        </p:txBody>
      </p:sp>
      <p:sp>
        <p:nvSpPr>
          <p:cNvPr id="501" name="Google Shape;501;p35"/>
          <p:cNvSpPr txBox="1"/>
          <p:nvPr/>
        </p:nvSpPr>
        <p:spPr>
          <a:xfrm>
            <a:off x="323850" y="1147762"/>
            <a:ext cx="7272337"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Hướng dẫn trò chơi học tập cho trẻ mẫu giáo bé (3-4 tuổi)</a:t>
            </a:r>
            <a:endParaRPr/>
          </a:p>
        </p:txBody>
      </p:sp>
      <p:pic>
        <p:nvPicPr>
          <p:cNvPr id="502" name="Google Shape;502;p35"/>
          <p:cNvPicPr preferRelativeResize="0"/>
          <p:nvPr/>
        </p:nvPicPr>
        <p:blipFill rotWithShape="1">
          <a:blip r:embed="rId3">
            <a:alphaModFix/>
          </a:blip>
          <a:srcRect b="0" l="0" r="0" t="0"/>
          <a:stretch/>
        </p:blipFill>
        <p:spPr>
          <a:xfrm>
            <a:off x="1619250" y="1698625"/>
            <a:ext cx="6402387" cy="4802187"/>
          </a:xfrm>
          <a:prstGeom prst="rect">
            <a:avLst/>
          </a:prstGeom>
          <a:noFill/>
          <a:ln>
            <a:noFill/>
          </a:ln>
        </p:spPr>
      </p:pic>
      <p:sp>
        <p:nvSpPr>
          <p:cNvPr id="503" name="Google Shape;503;p35"/>
          <p:cNvSpPr txBox="1"/>
          <p:nvPr/>
        </p:nvSpPr>
        <p:spPr>
          <a:xfrm>
            <a:off x="2339975" y="6500812"/>
            <a:ext cx="457835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https://topchuan.com/khac/top-16-tro-choi-hoc-tap-cho-tre-mam-non-hay-va-thu-vi-nhat/</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7" name="Shape 507"/>
        <p:cNvGrpSpPr/>
        <p:nvPr/>
      </p:nvGrpSpPr>
      <p:grpSpPr>
        <a:xfrm>
          <a:off x="0" y="0"/>
          <a:ext cx="0" cy="0"/>
          <a:chOff x="0" y="0"/>
          <a:chExt cx="0" cy="0"/>
        </a:xfrm>
      </p:grpSpPr>
      <p:sp>
        <p:nvSpPr>
          <p:cNvPr id="508" name="Google Shape;508;p36"/>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09" name="Google Shape;509;p36"/>
          <p:cNvSpPr txBox="1"/>
          <p:nvPr/>
        </p:nvSpPr>
        <p:spPr>
          <a:xfrm>
            <a:off x="1476375" y="549275"/>
            <a:ext cx="5759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học tập ở trường mầm non</a:t>
            </a:r>
            <a:endParaRPr/>
          </a:p>
        </p:txBody>
      </p:sp>
      <p:sp>
        <p:nvSpPr>
          <p:cNvPr id="510" name="Google Shape;510;p36"/>
          <p:cNvSpPr txBox="1"/>
          <p:nvPr/>
        </p:nvSpPr>
        <p:spPr>
          <a:xfrm>
            <a:off x="468312" y="1341437"/>
            <a:ext cx="8424862" cy="50434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b. Hướng dẫn trò chơi học tập cho trẻ mẫu giáo nhỡ (4 – 5 tuổi)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Đặc điểm chơi trò chơi học tập của trẻ mẫu giáo nhỡ</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Khi chơi trò chơi học tập, trẻ mẫu giáo nhỡ đã biết chú ý đến nhiệm vụ chơi, luật chơi. Tuy nhiên, nhiều trẻ vẫn chú ý đến quá trình chơi nhiều hơn là kết quả chơi. Được sự hướng dẫn, khích lệ của cô, yếu tố thắng – thua, đúng – sai trở thành yếu tố kích thích trẻ thi đua làm theo yêu cầu nhanh nhẹn, chính xác hơn khi tham gia trò chơi.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Nội dung chơi, hành động chơi, luật chơi trở nên phức tạp hơn. Nếu ở trẻ mẫu giáo bé, trong những trò chơi phân biệt, trẻ chỉ phân loại sự vật, hiện tượng dựa trên một hay hai dấu hiệu, thì đến trẻ mẫu giáo nhỡ, trẻ đã phân loại sự vật hiện tượng dựa trên nhiều dấu hiệu hơn (màu sắc, hình dạng, công dụng…).</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Trong khi chơi trẻ đã thể hiện tính tự lập, sáng tạo của mình. Tuy nhiên khả năng tự chơi trò chơi học tập của bé còn yếu, nội dung chơi, luật chơi vẫn còn phụ thuộc vào cô – người hướng dẫn trẻ chơi.</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 name="Shape 514"/>
        <p:cNvGrpSpPr/>
        <p:nvPr/>
      </p:nvGrpSpPr>
      <p:grpSpPr>
        <a:xfrm>
          <a:off x="0" y="0"/>
          <a:ext cx="0" cy="0"/>
          <a:chOff x="0" y="0"/>
          <a:chExt cx="0" cy="0"/>
        </a:xfrm>
      </p:grpSpPr>
      <p:sp>
        <p:nvSpPr>
          <p:cNvPr id="515" name="Google Shape;515;p37"/>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16" name="Google Shape;516;p37"/>
          <p:cNvSpPr txBox="1"/>
          <p:nvPr/>
        </p:nvSpPr>
        <p:spPr>
          <a:xfrm>
            <a:off x="1476375" y="549275"/>
            <a:ext cx="5759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học tập ở trường mầm non</a:t>
            </a:r>
            <a:endParaRPr/>
          </a:p>
        </p:txBody>
      </p:sp>
      <p:sp>
        <p:nvSpPr>
          <p:cNvPr id="517" name="Google Shape;517;p37"/>
          <p:cNvSpPr txBox="1"/>
          <p:nvPr/>
        </p:nvSpPr>
        <p:spPr>
          <a:xfrm>
            <a:off x="395287" y="1341437"/>
            <a:ext cx="7272337" cy="3889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Hướng dẫn trò chơi học tập cho trẻ mẫu giáo nhỡ</a:t>
            </a:r>
            <a:endParaRPr/>
          </a:p>
        </p:txBody>
      </p:sp>
      <p:pic>
        <p:nvPicPr>
          <p:cNvPr id="518" name="Google Shape;518;p37"/>
          <p:cNvPicPr preferRelativeResize="0"/>
          <p:nvPr/>
        </p:nvPicPr>
        <p:blipFill rotWithShape="1">
          <a:blip r:embed="rId3">
            <a:alphaModFix/>
          </a:blip>
          <a:srcRect b="0" l="0" r="0" t="0"/>
          <a:stretch/>
        </p:blipFill>
        <p:spPr>
          <a:xfrm>
            <a:off x="1403350" y="1844675"/>
            <a:ext cx="6215062" cy="4140200"/>
          </a:xfrm>
          <a:prstGeom prst="rect">
            <a:avLst/>
          </a:prstGeom>
          <a:noFill/>
          <a:ln>
            <a:noFill/>
          </a:ln>
        </p:spPr>
      </p:pic>
      <p:sp>
        <p:nvSpPr>
          <p:cNvPr id="519" name="Google Shape;519;p37"/>
          <p:cNvSpPr txBox="1"/>
          <p:nvPr/>
        </p:nvSpPr>
        <p:spPr>
          <a:xfrm>
            <a:off x="2657475" y="6002337"/>
            <a:ext cx="457835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https://topchuan.com/khac/top-16-tro-choi-hoc-tap-cho-tre-mam-non-hay-va-thu-vi-nhat/</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3" name="Shape 523"/>
        <p:cNvGrpSpPr/>
        <p:nvPr/>
      </p:nvGrpSpPr>
      <p:grpSpPr>
        <a:xfrm>
          <a:off x="0" y="0"/>
          <a:ext cx="0" cy="0"/>
          <a:chOff x="0" y="0"/>
          <a:chExt cx="0" cy="0"/>
        </a:xfrm>
      </p:grpSpPr>
      <p:sp>
        <p:nvSpPr>
          <p:cNvPr id="524" name="Google Shape;524;p38"/>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25" name="Google Shape;525;p38"/>
          <p:cNvSpPr txBox="1"/>
          <p:nvPr/>
        </p:nvSpPr>
        <p:spPr>
          <a:xfrm>
            <a:off x="1476375" y="549275"/>
            <a:ext cx="5759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học tập ở trường mầm non</a:t>
            </a:r>
            <a:endParaRPr/>
          </a:p>
        </p:txBody>
      </p:sp>
      <p:sp>
        <p:nvSpPr>
          <p:cNvPr id="526" name="Google Shape;526;p38"/>
          <p:cNvSpPr txBox="1"/>
          <p:nvPr/>
        </p:nvSpPr>
        <p:spPr>
          <a:xfrm>
            <a:off x="542925" y="1268412"/>
            <a:ext cx="8058150" cy="5362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c. Hướng dẫn trò chơi học tập cho trẻ mẫu giáo lớn (5 – 6 tuổi) </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Đặc điểm chơi trò chơi học tập của trẻ mẫu giáo lớn </a:t>
            </a:r>
            <a:endParaRPr b="0" i="0" sz="1400" u="none">
              <a:solidFill>
                <a:schemeClr val="dk1"/>
              </a:solidFill>
              <a:latin typeface="Calibri"/>
              <a:ea typeface="Calibri"/>
              <a:cs typeface="Calibri"/>
              <a:sym typeface="Calibri"/>
            </a:endParaRPr>
          </a:p>
          <a:p>
            <a:pPr indent="-114300" lvl="0" marL="0" marR="0" rtl="0" algn="just">
              <a:lnSpc>
                <a:spcPct val="115000"/>
              </a:lnSpc>
              <a:spcBef>
                <a:spcPts val="10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Hứng thú chơi trò chơi học tập của trẻ đã hướng vào kết quả và nhiệm vụ đặt ra chứ không vào quá trình chơi như ở trẻ mẫu giáo bé, mẫu giáo nhỡ. Nhiệm vụ chơi, kết quả chơi chỉ đạo hành động chơi của trẻ; yếu tố thắng – thua, đúng – sai trở thành động cơ thúc đẩy trẻ tự lập, tích cực, sáng tạo trong khi hành động</a:t>
            </a:r>
            <a:r>
              <a:rPr b="0" i="0" lang="en-US" sz="1400" u="none">
                <a:solidFill>
                  <a:schemeClr val="dk1"/>
                </a:solidFill>
                <a:latin typeface="Calibri"/>
                <a:ea typeface="Calibri"/>
                <a:cs typeface="Calibri"/>
                <a:sym typeface="Calibri"/>
              </a:rPr>
              <a:t>. </a:t>
            </a:r>
            <a:endParaRPr/>
          </a:p>
          <a:p>
            <a:pPr indent="-114300" lvl="0" marL="0" marR="0" rtl="0" algn="just">
              <a:lnSpc>
                <a:spcPct val="115000"/>
              </a:lnSpc>
              <a:spcBef>
                <a:spcPts val="10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Nội dung chơi, hành động chơi, luật chơi ngày càng mở rộng và trở nên phức tạp. Do vốn hiểu biết của trẻ với thế giới xung quanh ngày càng phong phú nên trẻ thích chơi những trò chơi học tập nhóm các đồ vật, hiện tượng giống nhau và khác nhau (trẻ phải sử dụng các thao tác tư duy: phân tích, so sánh, tổng hợp, khái quát…để giải quyết nhiệm vụ chơi).</a:t>
            </a:r>
            <a:endParaRPr b="0" i="0" sz="1400" u="none">
              <a:solidFill>
                <a:schemeClr val="dk1"/>
              </a:solidFill>
              <a:latin typeface="Calibri"/>
              <a:ea typeface="Calibri"/>
              <a:cs typeface="Calibri"/>
              <a:sym typeface="Calibri"/>
            </a:endParaRPr>
          </a:p>
          <a:p>
            <a:pPr indent="-114300" lvl="0" marL="0" marR="0" rtl="0" algn="just">
              <a:lnSpc>
                <a:spcPct val="115000"/>
              </a:lnSpc>
              <a:spcBef>
                <a:spcPts val="10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Do ngôn ngữ của trẻ đã phát triển hơn nên trẻ mẫu giáo lớp thích những trò chơi học tập bằng lời (câu đố, đoán…) và những trò chơi đòi hỏi phải nỗ lực ý chí trong việc giải quyết các nhiệm vụ chơi.</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0" name="Shape 530"/>
        <p:cNvGrpSpPr/>
        <p:nvPr/>
      </p:nvGrpSpPr>
      <p:grpSpPr>
        <a:xfrm>
          <a:off x="0" y="0"/>
          <a:ext cx="0" cy="0"/>
          <a:chOff x="0" y="0"/>
          <a:chExt cx="0" cy="0"/>
        </a:xfrm>
      </p:grpSpPr>
      <p:sp>
        <p:nvSpPr>
          <p:cNvPr id="531" name="Google Shape;531;p39"/>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32" name="Google Shape;532;p39"/>
          <p:cNvSpPr txBox="1"/>
          <p:nvPr/>
        </p:nvSpPr>
        <p:spPr>
          <a:xfrm>
            <a:off x="1476375" y="549275"/>
            <a:ext cx="5759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học tập ở trường mầm non</a:t>
            </a:r>
            <a:endParaRPr/>
          </a:p>
        </p:txBody>
      </p:sp>
      <p:sp>
        <p:nvSpPr>
          <p:cNvPr id="533" name="Google Shape;533;p39"/>
          <p:cNvSpPr txBox="1"/>
          <p:nvPr/>
        </p:nvSpPr>
        <p:spPr>
          <a:xfrm>
            <a:off x="434975" y="1196975"/>
            <a:ext cx="5768975"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Hướng dẫn trò chơi học tập cho trẻ mẫu giáo lớn</a:t>
            </a:r>
            <a:endParaRPr/>
          </a:p>
        </p:txBody>
      </p:sp>
      <p:pic>
        <p:nvPicPr>
          <p:cNvPr id="534" name="Google Shape;534;p39"/>
          <p:cNvPicPr preferRelativeResize="0"/>
          <p:nvPr/>
        </p:nvPicPr>
        <p:blipFill rotWithShape="1">
          <a:blip r:embed="rId3">
            <a:alphaModFix/>
          </a:blip>
          <a:srcRect b="0" l="0" r="0" t="0"/>
          <a:stretch/>
        </p:blipFill>
        <p:spPr>
          <a:xfrm>
            <a:off x="827087" y="1700212"/>
            <a:ext cx="7620000" cy="4286250"/>
          </a:xfrm>
          <a:prstGeom prst="rect">
            <a:avLst/>
          </a:prstGeom>
          <a:noFill/>
          <a:ln>
            <a:noFill/>
          </a:ln>
        </p:spPr>
      </p:pic>
      <p:sp>
        <p:nvSpPr>
          <p:cNvPr id="535" name="Google Shape;535;p39"/>
          <p:cNvSpPr txBox="1"/>
          <p:nvPr/>
        </p:nvSpPr>
        <p:spPr>
          <a:xfrm>
            <a:off x="2657475" y="6002337"/>
            <a:ext cx="457835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https://topchuan.com/khac/top-16-tro-choi-hoc-tap-cho-tre-mam-non-hay-va-thu-vi-nhat/</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9" name="Shape 539"/>
        <p:cNvGrpSpPr/>
        <p:nvPr/>
      </p:nvGrpSpPr>
      <p:grpSpPr>
        <a:xfrm>
          <a:off x="0" y="0"/>
          <a:ext cx="0" cy="0"/>
          <a:chOff x="0" y="0"/>
          <a:chExt cx="0" cy="0"/>
        </a:xfrm>
      </p:grpSpPr>
      <p:sp>
        <p:nvSpPr>
          <p:cNvPr id="540" name="Google Shape;540;p40"/>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41" name="Google Shape;541;p40"/>
          <p:cNvSpPr txBox="1"/>
          <p:nvPr/>
        </p:nvSpPr>
        <p:spPr>
          <a:xfrm>
            <a:off x="1476375" y="549275"/>
            <a:ext cx="5759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học tập ở trường mầm non</a:t>
            </a:r>
            <a:endParaRPr/>
          </a:p>
        </p:txBody>
      </p:sp>
      <p:sp>
        <p:nvSpPr>
          <p:cNvPr id="542" name="Google Shape;542;p40"/>
          <p:cNvSpPr txBox="1"/>
          <p:nvPr/>
        </p:nvSpPr>
        <p:spPr>
          <a:xfrm>
            <a:off x="395287" y="1196975"/>
            <a:ext cx="5768975"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Hướng dẫn trò chơi học tập cho trẻ mẫu giáo</a:t>
            </a:r>
            <a:endParaRPr/>
          </a:p>
        </p:txBody>
      </p:sp>
      <p:sp>
        <p:nvSpPr>
          <p:cNvPr id="543" name="Google Shape;543;p40"/>
          <p:cNvSpPr txBox="1"/>
          <p:nvPr/>
        </p:nvSpPr>
        <p:spPr>
          <a:xfrm>
            <a:off x="755650" y="1700212"/>
            <a:ext cx="7848600" cy="4217987"/>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Trò chơi: Tìm đúng số nhà</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Chuẩn bị</a:t>
            </a:r>
            <a:r>
              <a:rPr b="0" i="0" lang="en-US" sz="1800" u="none">
                <a:solidFill>
                  <a:schemeClr val="dk1"/>
                </a:solidFill>
                <a:latin typeface="Arial"/>
                <a:ea typeface="Arial"/>
                <a:cs typeface="Arial"/>
                <a:sym typeface="Arial"/>
              </a:rPr>
              <a:t>: Số nhà và những hình tam giác, tròn, vuông hoặc các con vật (gà, vịt, chó, mèo…).</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Luật chơi</a:t>
            </a:r>
            <a:r>
              <a:rPr b="0" i="0" lang="en-US" sz="1800" u="none">
                <a:solidFill>
                  <a:schemeClr val="dk1"/>
                </a:solidFill>
                <a:latin typeface="Arial"/>
                <a:ea typeface="Arial"/>
                <a:cs typeface="Arial"/>
                <a:sym typeface="Arial"/>
              </a:rPr>
              <a:t>: Vào nhầm nhà phải làm cáo.</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Cách chơi</a:t>
            </a:r>
            <a:r>
              <a:rPr b="0" i="0" lang="en-US" sz="1800" u="none">
                <a:solidFill>
                  <a:schemeClr val="dk1"/>
                </a:solidFill>
                <a:latin typeface="Arial"/>
                <a:ea typeface="Arial"/>
                <a:cs typeface="Arial"/>
                <a:sym typeface="Arial"/>
              </a:rPr>
              <a:t>: Có thể tổ chức cho trẻ chơi ngoài trời. Cô vẻ trên sân những ngôi nhà hình tam giác, hình vuông, hình tròn (thật rộng) phát cho mỗi trẻ một “số nhà”. Một trẻ làm “cáo”. Những trẻ khác làm “thỏ”.</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Lần một: chơi như trò chơi “Chó sói xấu tính”. Khi “cáo” đuổi, “thỏ” chạy về đúng số nhà của mình.</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Lần hai: các chú “thỏ” đổi số nhà cho nhau (thay đổi các đồ dùng theo mục đích của giờ học).</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7" name="Shape 547"/>
        <p:cNvGrpSpPr/>
        <p:nvPr/>
      </p:nvGrpSpPr>
      <p:grpSpPr>
        <a:xfrm>
          <a:off x="0" y="0"/>
          <a:ext cx="0" cy="0"/>
          <a:chOff x="0" y="0"/>
          <a:chExt cx="0" cy="0"/>
        </a:xfrm>
      </p:grpSpPr>
      <p:sp>
        <p:nvSpPr>
          <p:cNvPr id="548" name="Google Shape;548;p41"/>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49" name="Google Shape;549;p41"/>
          <p:cNvSpPr txBox="1"/>
          <p:nvPr/>
        </p:nvSpPr>
        <p:spPr>
          <a:xfrm>
            <a:off x="1476375" y="549275"/>
            <a:ext cx="5759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học tập ở trường mầm non</a:t>
            </a:r>
            <a:endParaRPr/>
          </a:p>
        </p:txBody>
      </p:sp>
      <p:sp>
        <p:nvSpPr>
          <p:cNvPr id="550" name="Google Shape;550;p41"/>
          <p:cNvSpPr txBox="1"/>
          <p:nvPr/>
        </p:nvSpPr>
        <p:spPr>
          <a:xfrm>
            <a:off x="647700" y="981075"/>
            <a:ext cx="7848600" cy="5876925"/>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Trò chơi: Về đúng nhà của mình</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Chuẩn bị:</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+ 3 thẻ: 1 thẻ có 5 chấm tròn, 1 thẻ có 4 chấm tròn, 1 thẻ có 3 chấm tròn.</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Tranh lô tô: 5 tranh gia đình có 5 người (bố, mẹ và 3 con); 3 tranh gia đình có 3 người (bố, mẹ và 1 con); 4 tranh gia đình có 4 người (bố, mẹ và 2 con). (nếu không có tranh lô tô thì thay bằng thẻ có chấm tròn).</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Vẽ 3 vòng tròn bằng nhau và để vào mỗi vòng tròn 1 thẻ. Có chấm tròn.</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Luật chơi</a:t>
            </a:r>
            <a:r>
              <a:rPr b="0" i="0" lang="en-US" sz="1800" u="none">
                <a:solidFill>
                  <a:schemeClr val="dk1"/>
                </a:solidFill>
                <a:latin typeface="Arial"/>
                <a:ea typeface="Arial"/>
                <a:cs typeface="Arial"/>
                <a:sym typeface="Arial"/>
              </a:rPr>
              <a:t>: trẻ phải tìm được đúng nhà của mình. Ví dụ: Trẻ cầm tranh gia đình 5 người phải chạy đúng về nhà gắn thẻ có 5 chấm tròn.</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Cách chơi:</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Phát cho 12 cháu, một cháu 1 tranh lô tô về gia đình. Cháu xem lô tô và nhận nhà có chấm tròn bằng số người trong gia đình.</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Cho trẻ đi xung quanh vừa đi vừa hát. Khi có tín hiệu: “trời mưa” các cháu nhanh chạy về nhà của mình. Cô có thể hỏi trẻ: nhà cháu có mấy người, cháu về đúng nhà chưa? Hoặc gia đình cháu là gia đông con hay ít con?</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4" name="Shape 554"/>
        <p:cNvGrpSpPr/>
        <p:nvPr/>
      </p:nvGrpSpPr>
      <p:grpSpPr>
        <a:xfrm>
          <a:off x="0" y="0"/>
          <a:ext cx="0" cy="0"/>
          <a:chOff x="0" y="0"/>
          <a:chExt cx="0" cy="0"/>
        </a:xfrm>
      </p:grpSpPr>
      <p:sp>
        <p:nvSpPr>
          <p:cNvPr id="555" name="Google Shape;555;p4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56" name="Google Shape;556;p42"/>
          <p:cNvSpPr txBox="1"/>
          <p:nvPr/>
        </p:nvSpPr>
        <p:spPr>
          <a:xfrm>
            <a:off x="1476375" y="549275"/>
            <a:ext cx="5759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học tập ở trường mầm non</a:t>
            </a:r>
            <a:endParaRPr/>
          </a:p>
        </p:txBody>
      </p:sp>
      <p:pic>
        <p:nvPicPr>
          <p:cNvPr id="557" name="Google Shape;557;p42"/>
          <p:cNvPicPr preferRelativeResize="0"/>
          <p:nvPr/>
        </p:nvPicPr>
        <p:blipFill rotWithShape="1">
          <a:blip r:embed="rId3">
            <a:alphaModFix/>
          </a:blip>
          <a:srcRect b="0" l="0" r="0" t="0"/>
          <a:stretch/>
        </p:blipFill>
        <p:spPr>
          <a:xfrm>
            <a:off x="523875" y="1268412"/>
            <a:ext cx="7434262" cy="4956175"/>
          </a:xfrm>
          <a:prstGeom prst="rect">
            <a:avLst/>
          </a:prstGeom>
          <a:noFill/>
          <a:ln>
            <a:noFill/>
          </a:ln>
        </p:spPr>
      </p:pic>
      <p:sp>
        <p:nvSpPr>
          <p:cNvPr id="558" name="Google Shape;558;p42"/>
          <p:cNvSpPr txBox="1"/>
          <p:nvPr/>
        </p:nvSpPr>
        <p:spPr>
          <a:xfrm>
            <a:off x="1622425" y="6224587"/>
            <a:ext cx="6335712"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Tổ chức điểm danh và kiểm tra qua trò chơi trên quizizz</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2015-11-29T04:28:43Z</dcterms:created>
  <dc:creator>Admin</dc:creator>
</cp:coreProperties>
</file>

<file path=docProps/custom.xml><?xml version="1.0" encoding="utf-8"?>
<Properties xmlns="http://schemas.openxmlformats.org/officeDocument/2006/custom-properties" xmlns:vt="http://schemas.openxmlformats.org/officeDocument/2006/docPropsVTypes"/>
</file>