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4" roundtripDataSignature="AMtx7mgOWn/af+RVjZW+amNtBuIUqlkWR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B2DEC011-263E-4317-A2F6-F5AAF7B954BF}">
  <a:tblStyle styleId="{B2DEC011-263E-4317-A2F6-F5AAF7B954BF}"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customschemas.google.com/relationships/presentationmetadata" Target="metadata"/><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8" name="Shape 438"/>
        <p:cNvGrpSpPr/>
        <p:nvPr/>
      </p:nvGrpSpPr>
      <p:grpSpPr>
        <a:xfrm>
          <a:off x="0" y="0"/>
          <a:ext cx="0" cy="0"/>
          <a:chOff x="0" y="0"/>
          <a:chExt cx="0" cy="0"/>
        </a:xfrm>
      </p:grpSpPr>
      <p:sp>
        <p:nvSpPr>
          <p:cNvPr id="439" name="Google Shape;439;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3" name="Shape 453"/>
        <p:cNvGrpSpPr/>
        <p:nvPr/>
      </p:nvGrpSpPr>
      <p:grpSpPr>
        <a:xfrm>
          <a:off x="0" y="0"/>
          <a:ext cx="0" cy="0"/>
          <a:chOff x="0" y="0"/>
          <a:chExt cx="0" cy="0"/>
        </a:xfrm>
      </p:grpSpPr>
      <p:sp>
        <p:nvSpPr>
          <p:cNvPr id="454" name="Google Shape;454;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9"/>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 name="Google Shape;20;p39"/>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3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3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 name="Shape 24"/>
        <p:cNvGrpSpPr/>
        <p:nvPr/>
      </p:nvGrpSpPr>
      <p:grpSpPr>
        <a:xfrm>
          <a:off x="0" y="0"/>
          <a:ext cx="0" cy="0"/>
          <a:chOff x="0" y="0"/>
          <a:chExt cx="0" cy="0"/>
        </a:xfrm>
      </p:grpSpPr>
      <p:sp>
        <p:nvSpPr>
          <p:cNvPr id="25" name="Google Shape;25;p40"/>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 name="Google Shape;26;p4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4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8" name="Google Shape;28;p4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9" name="Shape 29"/>
        <p:cNvGrpSpPr/>
        <p:nvPr/>
      </p:nvGrpSpPr>
      <p:grpSpPr>
        <a:xfrm>
          <a:off x="0" y="0"/>
          <a:ext cx="0" cy="0"/>
          <a:chOff x="0" y="0"/>
          <a:chExt cx="0" cy="0"/>
        </a:xfrm>
      </p:grpSpPr>
      <p:sp>
        <p:nvSpPr>
          <p:cNvPr id="30" name="Google Shape;30;p41"/>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4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4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3" name="Google Shape;33;p4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4" name="Shape 34"/>
        <p:cNvGrpSpPr/>
        <p:nvPr/>
      </p:nvGrpSpPr>
      <p:grpSpPr>
        <a:xfrm>
          <a:off x="0" y="0"/>
          <a:ext cx="0" cy="0"/>
          <a:chOff x="0" y="0"/>
          <a:chExt cx="0" cy="0"/>
        </a:xfrm>
      </p:grpSpPr>
      <p:sp>
        <p:nvSpPr>
          <p:cNvPr id="35" name="Google Shape;35;p42"/>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6" name="Google Shape;36;p42"/>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4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9" name="Google Shape;39;p4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40" name="Shape 40"/>
        <p:cNvGrpSpPr/>
        <p:nvPr/>
      </p:nvGrpSpPr>
      <p:grpSpPr>
        <a:xfrm>
          <a:off x="0" y="0"/>
          <a:ext cx="0" cy="0"/>
          <a:chOff x="0" y="0"/>
          <a:chExt cx="0" cy="0"/>
        </a:xfrm>
      </p:grpSpPr>
      <p:sp>
        <p:nvSpPr>
          <p:cNvPr id="41" name="Google Shape;41;p43"/>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2" name="Google Shape;42;p43"/>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3" name="Google Shape;43;p4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4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5" name="Google Shape;45;p4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6" name="Shape 46"/>
        <p:cNvGrpSpPr/>
        <p:nvPr/>
      </p:nvGrpSpPr>
      <p:grpSpPr>
        <a:xfrm>
          <a:off x="0" y="0"/>
          <a:ext cx="0" cy="0"/>
          <a:chOff x="0" y="0"/>
          <a:chExt cx="0" cy="0"/>
        </a:xfrm>
      </p:grpSpPr>
      <p:sp>
        <p:nvSpPr>
          <p:cNvPr id="47" name="Google Shape;47;p44"/>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8" name="Google Shape;48;p44"/>
          <p:cNvSpPr/>
          <p:nvPr>
            <p:ph idx="2" type="pic"/>
          </p:nvPr>
        </p:nvSpPr>
        <p:spPr>
          <a:xfrm>
            <a:off x="3887788" y="987425"/>
            <a:ext cx="4629150" cy="4873625"/>
          </a:xfrm>
          <a:prstGeom prst="rect">
            <a:avLst/>
          </a:prstGeom>
          <a:noFill/>
          <a:ln>
            <a:noFill/>
          </a:ln>
        </p:spPr>
      </p:sp>
      <p:sp>
        <p:nvSpPr>
          <p:cNvPr id="49" name="Google Shape;49;p44"/>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0" name="Google Shape;50;p4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4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2" name="Google Shape;52;p4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3" name="Shape 53"/>
        <p:cNvGrpSpPr/>
        <p:nvPr/>
      </p:nvGrpSpPr>
      <p:grpSpPr>
        <a:xfrm>
          <a:off x="0" y="0"/>
          <a:ext cx="0" cy="0"/>
          <a:chOff x="0" y="0"/>
          <a:chExt cx="0" cy="0"/>
        </a:xfrm>
      </p:grpSpPr>
      <p:sp>
        <p:nvSpPr>
          <p:cNvPr id="54" name="Google Shape;54;p45"/>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5" name="Google Shape;55;p45"/>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6" name="Google Shape;56;p45"/>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7" name="Google Shape;57;p4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4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9" name="Google Shape;59;p4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0" name="Shape 60"/>
        <p:cNvGrpSpPr/>
        <p:nvPr/>
      </p:nvGrpSpPr>
      <p:grpSpPr>
        <a:xfrm>
          <a:off x="0" y="0"/>
          <a:ext cx="0" cy="0"/>
          <a:chOff x="0" y="0"/>
          <a:chExt cx="0" cy="0"/>
        </a:xfrm>
      </p:grpSpPr>
      <p:sp>
        <p:nvSpPr>
          <p:cNvPr id="61" name="Google Shape;61;p4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3" name="Google Shape;63;p4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47"/>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47"/>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47"/>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47"/>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47"/>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4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2" name="Google Shape;72;p4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3" name="Shape 73"/>
        <p:cNvGrpSpPr/>
        <p:nvPr/>
      </p:nvGrpSpPr>
      <p:grpSpPr>
        <a:xfrm>
          <a:off x="0" y="0"/>
          <a:ext cx="0" cy="0"/>
          <a:chOff x="0" y="0"/>
          <a:chExt cx="0" cy="0"/>
        </a:xfrm>
      </p:grpSpPr>
      <p:sp>
        <p:nvSpPr>
          <p:cNvPr id="74" name="Google Shape;74;p48"/>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48"/>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48"/>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9" name="Google Shape;79;p4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49"/>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2" name="Google Shape;82;p49"/>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3" name="Google Shape;83;p4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4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4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9" name="Shape 99"/>
        <p:cNvGrpSpPr/>
        <p:nvPr/>
      </p:nvGrpSpPr>
      <p:grpSpPr>
        <a:xfrm>
          <a:off x="0" y="0"/>
          <a:ext cx="0" cy="0"/>
          <a:chOff x="0" y="0"/>
          <a:chExt cx="0" cy="0"/>
        </a:xfrm>
      </p:grpSpPr>
      <p:sp>
        <p:nvSpPr>
          <p:cNvPr id="100" name="Google Shape;100;p51"/>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51"/>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2.png"/><Relationship Id="rId4" Type="http://schemas.openxmlformats.org/officeDocument/2006/relationships/slideLayout" Target="../slideLayouts/slideLayout12.xml"/><Relationship Id="rId5" Type="http://schemas.openxmlformats.org/officeDocument/2006/relationships/theme" Target="../theme/theme3.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8"/>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7" name="Google Shape;7;p38"/>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3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3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0" name="Google Shape;10;p38"/>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1" name="Google Shape;11;p38"/>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 name="Google Shape;12;p38"/>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 name="Google Shape;13;p38"/>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 name="Google Shape;14;p38"/>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 name="Google Shape;15;p38"/>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16" name="Google Shape;16;p38"/>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3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 name="Shape 86"/>
        <p:cNvGrpSpPr/>
        <p:nvPr/>
      </p:nvGrpSpPr>
      <p:grpSpPr>
        <a:xfrm>
          <a:off x="0" y="0"/>
          <a:ext cx="0" cy="0"/>
          <a:chOff x="0" y="0"/>
          <a:chExt cx="0" cy="0"/>
        </a:xfrm>
      </p:grpSpPr>
      <p:sp>
        <p:nvSpPr>
          <p:cNvPr id="87" name="Google Shape;87;p50"/>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88" name="Google Shape;88;p50"/>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88" name="Google Shape;88;p50"/>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89" name="Google Shape;89;p50"/>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0" name="Google Shape;90;p50"/>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1" name="Google Shape;91;p50"/>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2" name="Google Shape;92;p50"/>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3" name="Google Shape;93;p50"/>
          <p:cNvGrpSpPr/>
          <p:nvPr/>
        </p:nvGrpSpPr>
        <p:grpSpPr>
          <a:xfrm>
            <a:off x="4267200" y="5867400"/>
            <a:ext cx="1079500" cy="633412"/>
            <a:chOff x="2680" y="3678"/>
            <a:chExt cx="680" cy="399"/>
          </a:xfrm>
        </p:grpSpPr>
        <p:sp>
          <p:nvSpPr>
            <p:cNvPr id="94" name="Google Shape;94;p50"/>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5" name="Google Shape;95;p50"/>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96" name="Google Shape;96;p50"/>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7" name="Google Shape;97;p50"/>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50"/>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ww.youtube.com/watch?v=RgAcQKieE4U"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4.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hyperlink" Target="https://www.youtube.com/watch?v=iQi5ozBRZ8k"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5.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hyperlink" Target="https://www.youtube.com/watch?v=zCt7bwjQzqo"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hyperlink" Target="https://www.youtube.com/watch?v=6eDqID8SSIQ"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
          <p:cNvPicPr preferRelativeResize="0"/>
          <p:nvPr/>
        </p:nvPicPr>
        <p:blipFill rotWithShape="1">
          <a:blip r:embed="rId3">
            <a:alphaModFix/>
          </a:blip>
          <a:srcRect b="0" l="0" r="0" t="0"/>
          <a:stretch/>
        </p:blipFill>
        <p:spPr>
          <a:xfrm>
            <a:off x="0" y="0"/>
            <a:ext cx="9144000" cy="5865812"/>
          </a:xfrm>
          <a:prstGeom prst="rect">
            <a:avLst/>
          </a:prstGeom>
          <a:noFill/>
          <a:ln>
            <a:noFill/>
          </a:ln>
        </p:spPr>
      </p:pic>
      <p:sp>
        <p:nvSpPr>
          <p:cNvPr id="107" name="Google Shape;107;p1"/>
          <p:cNvSpPr/>
          <p:nvPr/>
        </p:nvSpPr>
        <p:spPr>
          <a:xfrm>
            <a:off x="1259632" y="1556792"/>
            <a:ext cx="4742713" cy="11310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CHO TRẺ MẦM NON</a:t>
            </a:r>
            <a:endParaRPr/>
          </a:p>
        </p:txBody>
      </p:sp>
      <p:sp>
        <p:nvSpPr>
          <p:cNvPr id="108" name="Google Shape;108;p1"/>
          <p:cNvSpPr txBox="1"/>
          <p:nvPr/>
        </p:nvSpPr>
        <p:spPr>
          <a:xfrm>
            <a:off x="6962775" y="6597650"/>
            <a:ext cx="2171700" cy="17145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09" name="Google Shape;109;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p:nvPr/>
        </p:nvSpPr>
        <p:spPr>
          <a:xfrm>
            <a:off x="4948237" y="1771650"/>
            <a:ext cx="1100137" cy="866775"/>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5" name="Google Shape;115;p2"/>
          <p:cNvSpPr/>
          <p:nvPr/>
        </p:nvSpPr>
        <p:spPr>
          <a:xfrm>
            <a:off x="3711575" y="2846387"/>
            <a:ext cx="1720850" cy="2366962"/>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6" name="Google Shape;116;p2"/>
          <p:cNvSpPr/>
          <p:nvPr/>
        </p:nvSpPr>
        <p:spPr>
          <a:xfrm>
            <a:off x="3886200" y="2743200"/>
            <a:ext cx="1398587" cy="215900"/>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7" name="Google Shape;117;p2"/>
          <p:cNvSpPr/>
          <p:nvPr/>
        </p:nvSpPr>
        <p:spPr>
          <a:xfrm flipH="1">
            <a:off x="5143500" y="2800350"/>
            <a:ext cx="55562"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8" name="Google Shape;118;p2"/>
          <p:cNvSpPr/>
          <p:nvPr/>
        </p:nvSpPr>
        <p:spPr>
          <a:xfrm flipH="1">
            <a:off x="3951287" y="2794000"/>
            <a:ext cx="52387"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9" name="Google Shape;119;p2"/>
          <p:cNvSpPr/>
          <p:nvPr/>
        </p:nvSpPr>
        <p:spPr>
          <a:xfrm>
            <a:off x="5594350" y="2470150"/>
            <a:ext cx="1720850" cy="2366962"/>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0" name="Google Shape;120;p2"/>
          <p:cNvSpPr/>
          <p:nvPr/>
        </p:nvSpPr>
        <p:spPr>
          <a:xfrm>
            <a:off x="5756275" y="2363787"/>
            <a:ext cx="1397000" cy="215900"/>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1" name="Google Shape;121;p2"/>
          <p:cNvSpPr/>
          <p:nvPr/>
        </p:nvSpPr>
        <p:spPr>
          <a:xfrm flipH="1">
            <a:off x="701992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2" name="Google Shape;122;p2"/>
          <p:cNvSpPr/>
          <p:nvPr/>
        </p:nvSpPr>
        <p:spPr>
          <a:xfrm flipH="1">
            <a:off x="583247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3" name="Google Shape;123;p2"/>
          <p:cNvSpPr/>
          <p:nvPr/>
        </p:nvSpPr>
        <p:spPr>
          <a:xfrm>
            <a:off x="3011487" y="2147887"/>
            <a:ext cx="1101725" cy="868362"/>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4" name="Google Shape;124;p2"/>
          <p:cNvSpPr txBox="1"/>
          <p:nvPr/>
        </p:nvSpPr>
        <p:spPr>
          <a:xfrm>
            <a:off x="4443412" y="2690812"/>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2</a:t>
            </a:r>
            <a:endParaRPr/>
          </a:p>
        </p:txBody>
      </p:sp>
      <p:sp>
        <p:nvSpPr>
          <p:cNvPr id="125" name="Google Shape;125;p2"/>
          <p:cNvSpPr txBox="1"/>
          <p:nvPr/>
        </p:nvSpPr>
        <p:spPr>
          <a:xfrm>
            <a:off x="6356350" y="2317750"/>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500"/>
              <a:buFont typeface="Arial"/>
              <a:buNone/>
            </a:pPr>
            <a:r>
              <a:rPr b="0" i="0" lang="en-US" sz="1500" u="none">
                <a:solidFill>
                  <a:srgbClr val="FFFFFF"/>
                </a:solidFill>
                <a:latin typeface="Arial"/>
                <a:ea typeface="Arial"/>
                <a:cs typeface="Arial"/>
                <a:sym typeface="Arial"/>
              </a:rPr>
              <a:t>3</a:t>
            </a:r>
            <a:endParaRPr/>
          </a:p>
        </p:txBody>
      </p:sp>
      <p:grpSp>
        <p:nvGrpSpPr>
          <p:cNvPr id="126" name="Google Shape;126;p2"/>
          <p:cNvGrpSpPr/>
          <p:nvPr/>
        </p:nvGrpSpPr>
        <p:grpSpPr>
          <a:xfrm>
            <a:off x="1828800" y="3043237"/>
            <a:ext cx="1722437" cy="2493962"/>
            <a:chOff x="576" y="1836"/>
            <a:chExt cx="1446" cy="2094"/>
          </a:xfrm>
        </p:grpSpPr>
        <p:sp>
          <p:nvSpPr>
            <p:cNvPr id="127" name="Google Shape;127;p2"/>
            <p:cNvSpPr/>
            <p:nvPr/>
          </p:nvSpPr>
          <p:spPr>
            <a:xfrm>
              <a:off x="576" y="1943"/>
              <a:ext cx="1446" cy="1987"/>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8" name="Google Shape;128;p2"/>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9" name="Google Shape;129;p2"/>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0" name="Google Shape;130;p2"/>
            <p:cNvSpPr/>
            <p:nvPr/>
          </p:nvSpPr>
          <p:spPr>
            <a:xfrm flipH="1">
              <a:off x="776" y="1897"/>
              <a:ext cx="47"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1" name="Google Shape;131;p2"/>
            <p:cNvSpPr txBox="1"/>
            <p:nvPr/>
          </p:nvSpPr>
          <p:spPr>
            <a:xfrm>
              <a:off x="1169" y="1836"/>
              <a:ext cx="249" cy="28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1</a:t>
              </a:r>
              <a:endParaRPr/>
            </a:p>
          </p:txBody>
        </p:sp>
        <p:sp>
          <p:nvSpPr>
            <p:cNvPr id="132" name="Google Shape;132;p2"/>
            <p:cNvSpPr txBox="1"/>
            <p:nvPr/>
          </p:nvSpPr>
          <p:spPr>
            <a:xfrm>
              <a:off x="624" y="2107"/>
              <a:ext cx="1343" cy="904"/>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Hiểu và trình bày được Lý luận về trò chơi vận động</a:t>
              </a:r>
              <a:endParaRPr/>
            </a:p>
          </p:txBody>
        </p:sp>
      </p:grpSp>
      <p:sp>
        <p:nvSpPr>
          <p:cNvPr id="133" name="Google Shape;133;p2"/>
          <p:cNvSpPr txBox="1"/>
          <p:nvPr/>
        </p:nvSpPr>
        <p:spPr>
          <a:xfrm>
            <a:off x="3771900" y="3022600"/>
            <a:ext cx="1600200" cy="1323975"/>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 Hiểu và phân tích được ý nghĩa của trò chơi vận động đối với trẻ MN</a:t>
            </a:r>
            <a:endParaRPr/>
          </a:p>
        </p:txBody>
      </p:sp>
      <p:sp>
        <p:nvSpPr>
          <p:cNvPr id="134" name="Google Shape;134;p2"/>
          <p:cNvSpPr txBox="1"/>
          <p:nvPr/>
        </p:nvSpPr>
        <p:spPr>
          <a:xfrm>
            <a:off x="5583237" y="2684462"/>
            <a:ext cx="1657350" cy="157003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600"/>
              <a:buFont typeface="Noto Sans Symbols"/>
              <a:buChar char="❖"/>
            </a:pPr>
            <a:r>
              <a:rPr b="0" i="0" lang="en-US" sz="1600" u="none">
                <a:solidFill>
                  <a:schemeClr val="dk1"/>
                </a:solidFill>
                <a:latin typeface="Arial"/>
                <a:ea typeface="Arial"/>
                <a:cs typeface="Arial"/>
                <a:sym typeface="Arial"/>
              </a:rPr>
              <a:t>Hiểu và trình bày được phương pháp hướng dẫn trò chơi vận động</a:t>
            </a:r>
            <a:endParaRPr/>
          </a:p>
        </p:txBody>
      </p:sp>
      <p:sp>
        <p:nvSpPr>
          <p:cNvPr id="135" name="Google Shape;135;p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36" name="Google Shape;136;p2"/>
          <p:cNvSpPr txBox="1"/>
          <p:nvPr>
            <p:ph type="title"/>
          </p:nvPr>
        </p:nvSpPr>
        <p:spPr>
          <a:xfrm>
            <a:off x="2613025" y="247650"/>
            <a:ext cx="9526587" cy="1090612"/>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MỤC TIÊU BÀI HỌC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grpSp>
        <p:nvGrpSpPr>
          <p:cNvPr id="141" name="Google Shape;141;p3"/>
          <p:cNvGrpSpPr/>
          <p:nvPr/>
        </p:nvGrpSpPr>
        <p:grpSpPr>
          <a:xfrm>
            <a:off x="1238250" y="1879600"/>
            <a:ext cx="2109787" cy="3316287"/>
            <a:chOff x="720" y="1299"/>
            <a:chExt cx="1379" cy="2539"/>
          </a:xfrm>
        </p:grpSpPr>
        <p:sp>
          <p:nvSpPr>
            <p:cNvPr id="142" name="Google Shape;142;p3"/>
            <p:cNvSpPr/>
            <p:nvPr/>
          </p:nvSpPr>
          <p:spPr>
            <a:xfrm>
              <a:off x="720" y="1490"/>
              <a:ext cx="1363" cy="1800"/>
            </a:xfrm>
            <a:prstGeom prst="roundRect">
              <a:avLst>
                <a:gd fmla="val 3782" name="adj"/>
              </a:avLst>
            </a:prstGeom>
            <a:gradFill>
              <a:gsLst>
                <a:gs pos="0">
                  <a:srgbClr val="4E91D4"/>
                </a:gs>
                <a:gs pos="100000">
                  <a:srgbClr val="3477A4"/>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3" name="Google Shape;143;p3"/>
            <p:cNvSpPr/>
            <p:nvPr/>
          </p:nvSpPr>
          <p:spPr>
            <a:xfrm>
              <a:off x="741" y="1495"/>
              <a:ext cx="1322" cy="1766"/>
            </a:xfrm>
            <a:prstGeom prst="roundRect">
              <a:avLst>
                <a:gd fmla="val 16667" name="adj"/>
              </a:avLst>
            </a:prstGeom>
            <a:solidFill>
              <a:srgbClr val="3CA1E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3"/>
            <p:cNvSpPr/>
            <p:nvPr/>
          </p:nvSpPr>
          <p:spPr>
            <a:xfrm>
              <a:off x="752" y="2795"/>
              <a:ext cx="1304" cy="447"/>
            </a:xfrm>
            <a:prstGeom prst="roundRect">
              <a:avLst>
                <a:gd fmla="val 10800" name="adj"/>
              </a:avLst>
            </a:prstGeom>
            <a:gradFill>
              <a:gsLst>
                <a:gs pos="0">
                  <a:srgbClr val="3CA1E6">
                    <a:alpha val="0"/>
                  </a:srgbClr>
                </a:gs>
                <a:gs pos="100000">
                  <a:srgbClr val="9BCFF2"/>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5" name="Google Shape;145;p3"/>
            <p:cNvSpPr/>
            <p:nvPr/>
          </p:nvSpPr>
          <p:spPr>
            <a:xfrm>
              <a:off x="752" y="1509"/>
              <a:ext cx="1304" cy="446"/>
            </a:xfrm>
            <a:prstGeom prst="roundRect">
              <a:avLst>
                <a:gd fmla="val 10800" name="adj"/>
              </a:avLst>
            </a:prstGeom>
            <a:gradFill>
              <a:gsLst>
                <a:gs pos="0">
                  <a:srgbClr val="BEE0F7"/>
                </a:gs>
                <a:gs pos="100000">
                  <a:srgbClr val="3CA1E6">
                    <a:alpha val="0"/>
                  </a:srgbClr>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6" name="Google Shape;146;p3"/>
            <p:cNvSpPr/>
            <p:nvPr/>
          </p:nvSpPr>
          <p:spPr>
            <a:xfrm>
              <a:off x="724" y="3290"/>
              <a:ext cx="1361" cy="548"/>
            </a:xfrm>
            <a:prstGeom prst="roundRect">
              <a:avLst>
                <a:gd fmla="val 8724" name="adj"/>
              </a:avLst>
            </a:prstGeom>
            <a:gradFill>
              <a:gsLst>
                <a:gs pos="0">
                  <a:srgbClr val="729EB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7" name="Google Shape;147;p3"/>
            <p:cNvSpPr/>
            <p:nvPr/>
          </p:nvSpPr>
          <p:spPr>
            <a:xfrm>
              <a:off x="752" y="3304"/>
              <a:ext cx="1304" cy="486"/>
            </a:xfrm>
            <a:prstGeom prst="roundRect">
              <a:avLst>
                <a:gd fmla="val 10800" name="adj"/>
              </a:avLst>
            </a:prstGeom>
            <a:gradFill>
              <a:gsLst>
                <a:gs pos="0">
                  <a:srgbClr val="7DAFD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48" name="Google Shape;148;p3"/>
            <p:cNvGrpSpPr/>
            <p:nvPr/>
          </p:nvGrpSpPr>
          <p:grpSpPr>
            <a:xfrm>
              <a:off x="1189" y="1299"/>
              <a:ext cx="404" cy="398"/>
              <a:chOff x="1289" y="587"/>
              <a:chExt cx="666" cy="657"/>
            </a:xfrm>
          </p:grpSpPr>
          <p:sp>
            <p:nvSpPr>
              <p:cNvPr id="149" name="Google Shape;149;p3"/>
              <p:cNvSpPr/>
              <p:nvPr/>
            </p:nvSpPr>
            <p:spPr>
              <a:xfrm>
                <a:off x="1289" y="589"/>
                <a:ext cx="666"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2" name="Google Shape;152;p3"/>
              <p:cNvSpPr/>
              <p:nvPr/>
            </p:nvSpPr>
            <p:spPr>
              <a:xfrm>
                <a:off x="1304"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4" name="Google Shape;154;p3"/>
              <p:cNvSpPr/>
              <p:nvPr/>
            </p:nvSpPr>
            <p:spPr>
              <a:xfrm>
                <a:off x="1311"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3"/>
              <p:cNvSpPr/>
              <p:nvPr/>
            </p:nvSpPr>
            <p:spPr>
              <a:xfrm>
                <a:off x="1345" y="613"/>
                <a:ext cx="531"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58" name="Google Shape;158;p3"/>
            <p:cNvSpPr txBox="1"/>
            <p:nvPr/>
          </p:nvSpPr>
          <p:spPr>
            <a:xfrm>
              <a:off x="1286" y="1354"/>
              <a:ext cx="20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1</a:t>
              </a:r>
              <a:endParaRPr/>
            </a:p>
          </p:txBody>
        </p:sp>
        <p:sp>
          <p:nvSpPr>
            <p:cNvPr id="159" name="Google Shape;159;p3"/>
            <p:cNvSpPr txBox="1"/>
            <p:nvPr/>
          </p:nvSpPr>
          <p:spPr>
            <a:xfrm>
              <a:off x="803" y="1732"/>
              <a:ext cx="1296" cy="28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60" name="Google Shape;160;p3"/>
          <p:cNvGrpSpPr/>
          <p:nvPr/>
        </p:nvGrpSpPr>
        <p:grpSpPr>
          <a:xfrm>
            <a:off x="3997325" y="1903412"/>
            <a:ext cx="1963737" cy="3316287"/>
            <a:chOff x="2208" y="1299"/>
            <a:chExt cx="1365" cy="2539"/>
          </a:xfrm>
        </p:grpSpPr>
        <p:sp>
          <p:nvSpPr>
            <p:cNvPr id="161" name="Google Shape;161;p3"/>
            <p:cNvSpPr/>
            <p:nvPr/>
          </p:nvSpPr>
          <p:spPr>
            <a:xfrm>
              <a:off x="2208" y="1490"/>
              <a:ext cx="1363" cy="1800"/>
            </a:xfrm>
            <a:prstGeom prst="roundRect">
              <a:avLst>
                <a:gd fmla="val 3782" name="adj"/>
              </a:avLst>
            </a:prstGeom>
            <a:gradFill>
              <a:gsLst>
                <a:gs pos="0">
                  <a:srgbClr val="34B034"/>
                </a:gs>
                <a:gs pos="100000">
                  <a:srgbClr val="3F8B4A"/>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2" name="Google Shape;162;p3"/>
            <p:cNvSpPr/>
            <p:nvPr/>
          </p:nvSpPr>
          <p:spPr>
            <a:xfrm>
              <a:off x="2229" y="1495"/>
              <a:ext cx="1322" cy="1766"/>
            </a:xfrm>
            <a:prstGeom prst="roundRect">
              <a:avLst>
                <a:gd fmla="val 16667" name="adj"/>
              </a:avLst>
            </a:prstGeom>
            <a:solidFill>
              <a:srgbClr val="73E77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3"/>
            <p:cNvSpPr/>
            <p:nvPr/>
          </p:nvSpPr>
          <p:spPr>
            <a:xfrm>
              <a:off x="2240" y="2795"/>
              <a:ext cx="1304" cy="447"/>
            </a:xfrm>
            <a:prstGeom prst="roundRect">
              <a:avLst>
                <a:gd fmla="val 10800" name="adj"/>
              </a:avLst>
            </a:prstGeom>
            <a:gradFill>
              <a:gsLst>
                <a:gs pos="0">
                  <a:srgbClr val="73E77E"/>
                </a:gs>
                <a:gs pos="100000">
                  <a:srgbClr val="B3F2B9"/>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4" name="Google Shape;164;p3"/>
            <p:cNvSpPr/>
            <p:nvPr/>
          </p:nvSpPr>
          <p:spPr>
            <a:xfrm>
              <a:off x="2240" y="1509"/>
              <a:ext cx="1304" cy="446"/>
            </a:xfrm>
            <a:prstGeom prst="roundRect">
              <a:avLst>
                <a:gd fmla="val 10800" name="adj"/>
              </a:avLst>
            </a:prstGeom>
            <a:gradFill>
              <a:gsLst>
                <a:gs pos="0">
                  <a:srgbClr val="D0F7D4"/>
                </a:gs>
                <a:gs pos="100000">
                  <a:srgbClr val="73E77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3"/>
            <p:cNvSpPr/>
            <p:nvPr/>
          </p:nvSpPr>
          <p:spPr>
            <a:xfrm>
              <a:off x="2677" y="1300"/>
              <a:ext cx="405" cy="396"/>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6" name="Google Shape;166;p3"/>
            <p:cNvSpPr/>
            <p:nvPr/>
          </p:nvSpPr>
          <p:spPr>
            <a:xfrm>
              <a:off x="2681" y="1299"/>
              <a:ext cx="392" cy="39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3"/>
            <p:cNvSpPr txBox="1"/>
            <p:nvPr/>
          </p:nvSpPr>
          <p:spPr>
            <a:xfrm rot="5400000">
              <a:off x="2732" y="1333"/>
              <a:ext cx="278" cy="27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8" name="Google Shape;168;p3"/>
            <p:cNvSpPr/>
            <p:nvPr/>
          </p:nvSpPr>
          <p:spPr>
            <a:xfrm>
              <a:off x="2686" y="1301"/>
              <a:ext cx="383" cy="383"/>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3"/>
            <p:cNvSpPr txBox="1"/>
            <p:nvPr/>
          </p:nvSpPr>
          <p:spPr>
            <a:xfrm rot="5400000">
              <a:off x="2731" y="1356"/>
              <a:ext cx="271" cy="27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3"/>
            <p:cNvSpPr/>
            <p:nvPr/>
          </p:nvSpPr>
          <p:spPr>
            <a:xfrm>
              <a:off x="2690" y="1305"/>
              <a:ext cx="364" cy="357"/>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3"/>
            <p:cNvSpPr txBox="1"/>
            <p:nvPr/>
          </p:nvSpPr>
          <p:spPr>
            <a:xfrm rot="5400000">
              <a:off x="2731" y="1350"/>
              <a:ext cx="252" cy="25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2" name="Google Shape;172;p3"/>
            <p:cNvSpPr/>
            <p:nvPr/>
          </p:nvSpPr>
          <p:spPr>
            <a:xfrm>
              <a:off x="2712" y="1315"/>
              <a:ext cx="322" cy="29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
            <p:cNvSpPr txBox="1"/>
            <p:nvPr/>
          </p:nvSpPr>
          <p:spPr>
            <a:xfrm rot="5400000">
              <a:off x="2758" y="1331"/>
              <a:ext cx="205" cy="22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4" name="Google Shape;174;p3"/>
            <p:cNvSpPr txBox="1"/>
            <p:nvPr/>
          </p:nvSpPr>
          <p:spPr>
            <a:xfrm>
              <a:off x="2767" y="1354"/>
              <a:ext cx="21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2</a:t>
              </a:r>
              <a:endParaRPr/>
            </a:p>
          </p:txBody>
        </p:sp>
        <p:sp>
          <p:nvSpPr>
            <p:cNvPr id="175" name="Google Shape;175;p3"/>
            <p:cNvSpPr txBox="1"/>
            <p:nvPr/>
          </p:nvSpPr>
          <p:spPr>
            <a:xfrm>
              <a:off x="2255" y="1775"/>
              <a:ext cx="1297"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6" name="Google Shape;176;p3"/>
            <p:cNvSpPr/>
            <p:nvPr/>
          </p:nvSpPr>
          <p:spPr>
            <a:xfrm>
              <a:off x="2210" y="3290"/>
              <a:ext cx="1363" cy="548"/>
            </a:xfrm>
            <a:prstGeom prst="roundRect">
              <a:avLst>
                <a:gd fmla="val 8724" name="adj"/>
              </a:avLst>
            </a:prstGeom>
            <a:gradFill>
              <a:gsLst>
                <a:gs pos="0">
                  <a:srgbClr val="58A4AE"/>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7" name="Google Shape;177;p3"/>
            <p:cNvSpPr/>
            <p:nvPr/>
          </p:nvSpPr>
          <p:spPr>
            <a:xfrm>
              <a:off x="2238" y="3304"/>
              <a:ext cx="1304" cy="486"/>
            </a:xfrm>
            <a:prstGeom prst="roundRect">
              <a:avLst>
                <a:gd fmla="val 10800" name="adj"/>
              </a:avLst>
            </a:prstGeom>
            <a:gradFill>
              <a:gsLst>
                <a:gs pos="0">
                  <a:srgbClr val="72B2BB"/>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78" name="Google Shape;178;p3"/>
          <p:cNvGrpSpPr/>
          <p:nvPr/>
        </p:nvGrpSpPr>
        <p:grpSpPr>
          <a:xfrm>
            <a:off x="6300787" y="1819275"/>
            <a:ext cx="2090737" cy="3316287"/>
            <a:chOff x="3692" y="1299"/>
            <a:chExt cx="1367" cy="2539"/>
          </a:xfrm>
        </p:grpSpPr>
        <p:sp>
          <p:nvSpPr>
            <p:cNvPr id="179" name="Google Shape;179;p3"/>
            <p:cNvSpPr/>
            <p:nvPr/>
          </p:nvSpPr>
          <p:spPr>
            <a:xfrm>
              <a:off x="3696" y="1490"/>
              <a:ext cx="1363" cy="1800"/>
            </a:xfrm>
            <a:prstGeom prst="roundRect">
              <a:avLst>
                <a:gd fmla="val 3782" name="adj"/>
              </a:avLst>
            </a:prstGeom>
            <a:gradFill>
              <a:gsLst>
                <a:gs pos="0">
                  <a:srgbClr val="B59F43"/>
                </a:gs>
                <a:gs pos="100000">
                  <a:srgbClr val="8F8849"/>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0" name="Google Shape;180;p3"/>
            <p:cNvSpPr/>
            <p:nvPr/>
          </p:nvSpPr>
          <p:spPr>
            <a:xfrm>
              <a:off x="3717" y="1495"/>
              <a:ext cx="1322" cy="1766"/>
            </a:xfrm>
            <a:prstGeom prst="roundRect">
              <a:avLst>
                <a:gd fmla="val 16667" name="adj"/>
              </a:avLst>
            </a:prstGeom>
            <a:solidFill>
              <a:srgbClr val="E9E06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1" name="Google Shape;181;p3"/>
            <p:cNvSpPr/>
            <p:nvPr/>
          </p:nvSpPr>
          <p:spPr>
            <a:xfrm>
              <a:off x="3728" y="2795"/>
              <a:ext cx="1304" cy="447"/>
            </a:xfrm>
            <a:prstGeom prst="roundRect">
              <a:avLst>
                <a:gd fmla="val 10800" name="adj"/>
              </a:avLst>
            </a:prstGeom>
            <a:gradFill>
              <a:gsLst>
                <a:gs pos="0">
                  <a:srgbClr val="E9E065"/>
                </a:gs>
                <a:gs pos="100000">
                  <a:srgbClr val="F2EDA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2" name="Google Shape;182;p3"/>
            <p:cNvSpPr/>
            <p:nvPr/>
          </p:nvSpPr>
          <p:spPr>
            <a:xfrm>
              <a:off x="3728" y="1509"/>
              <a:ext cx="1304" cy="446"/>
            </a:xfrm>
            <a:prstGeom prst="roundRect">
              <a:avLst>
                <a:gd fmla="val 10800" name="adj"/>
              </a:avLst>
            </a:prstGeom>
            <a:gradFill>
              <a:gsLst>
                <a:gs pos="0">
                  <a:srgbClr val="F8F5CC"/>
                </a:gs>
                <a:gs pos="100000">
                  <a:srgbClr val="E9E065"/>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83" name="Google Shape;183;p3"/>
            <p:cNvGrpSpPr/>
            <p:nvPr/>
          </p:nvGrpSpPr>
          <p:grpSpPr>
            <a:xfrm>
              <a:off x="4166" y="1299"/>
              <a:ext cx="405" cy="398"/>
              <a:chOff x="1291" y="587"/>
              <a:chExt cx="668" cy="657"/>
            </a:xfrm>
          </p:grpSpPr>
          <p:sp>
            <p:nvSpPr>
              <p:cNvPr id="184" name="Google Shape;184;p3"/>
              <p:cNvSpPr/>
              <p:nvPr/>
            </p:nvSpPr>
            <p:spPr>
              <a:xfrm>
                <a:off x="1291" y="589"/>
                <a:ext cx="668"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7" name="Google Shape;187;p3"/>
              <p:cNvSpPr/>
              <p:nvPr/>
            </p:nvSpPr>
            <p:spPr>
              <a:xfrm>
                <a:off x="1305"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9" name="Google Shape;189;p3"/>
              <p:cNvSpPr/>
              <p:nvPr/>
            </p:nvSpPr>
            <p:spPr>
              <a:xfrm>
                <a:off x="1312"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1" name="Google Shape;191;p3"/>
              <p:cNvSpPr/>
              <p:nvPr/>
            </p:nvSpPr>
            <p:spPr>
              <a:xfrm>
                <a:off x="1346" y="613"/>
                <a:ext cx="532"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
              <p:cNvSpPr txBox="1"/>
              <p:nvPr/>
            </p:nvSpPr>
            <p:spPr>
              <a:xfrm rot="5400000">
                <a:off x="1422" y="651"/>
                <a:ext cx="339" cy="3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3" name="Google Shape;193;p3"/>
            <p:cNvSpPr txBox="1"/>
            <p:nvPr/>
          </p:nvSpPr>
          <p:spPr>
            <a:xfrm>
              <a:off x="4261" y="1354"/>
              <a:ext cx="211"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3</a:t>
              </a:r>
              <a:endParaRPr/>
            </a:p>
          </p:txBody>
        </p:sp>
        <p:sp>
          <p:nvSpPr>
            <p:cNvPr id="194" name="Google Shape;194;p3"/>
            <p:cNvSpPr txBox="1"/>
            <p:nvPr/>
          </p:nvSpPr>
          <p:spPr>
            <a:xfrm>
              <a:off x="3747" y="1668"/>
              <a:ext cx="1296"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3"/>
            <p:cNvSpPr/>
            <p:nvPr/>
          </p:nvSpPr>
          <p:spPr>
            <a:xfrm>
              <a:off x="3692" y="3290"/>
              <a:ext cx="1363" cy="548"/>
            </a:xfrm>
            <a:prstGeom prst="roundRect">
              <a:avLst>
                <a:gd fmla="val 8724" name="adj"/>
              </a:avLst>
            </a:prstGeom>
            <a:gradFill>
              <a:gsLst>
                <a:gs pos="0">
                  <a:srgbClr val="99BACC"/>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6" name="Google Shape;196;p3"/>
            <p:cNvSpPr/>
            <p:nvPr/>
          </p:nvSpPr>
          <p:spPr>
            <a:xfrm>
              <a:off x="3720" y="3304"/>
              <a:ext cx="1304" cy="486"/>
            </a:xfrm>
            <a:prstGeom prst="roundRect">
              <a:avLst>
                <a:gd fmla="val 10800" name="adj"/>
              </a:avLst>
            </a:prstGeom>
            <a:gradFill>
              <a:gsLst>
                <a:gs pos="0">
                  <a:srgbClr val="C8DAD4"/>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7" name="Google Shape;197;p3"/>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198" name="Google Shape;198;p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199" name="Google Shape;199;p3"/>
          <p:cNvSpPr txBox="1"/>
          <p:nvPr/>
        </p:nvSpPr>
        <p:spPr>
          <a:xfrm>
            <a:off x="900112" y="471487"/>
            <a:ext cx="7391400" cy="563562"/>
          </a:xfrm>
          <a:prstGeom prst="rect">
            <a:avLst/>
          </a:prstGeom>
          <a:noFill/>
          <a:ln>
            <a:noFill/>
          </a:ln>
        </p:spPr>
        <p:txBody>
          <a:bodyPr anchorCtr="0" anchor="ctr" bIns="45700" lIns="91425" spcFirstLastPara="1" rIns="91425" wrap="square" tIns="45700">
            <a:noAutofit/>
          </a:bodyPr>
          <a:lstStyle/>
          <a:p>
            <a:pPr indent="-342900" lvl="0" marL="342900" marR="0" rtl="0" algn="ctr">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NỘI DUNG BÀI HỌC</a:t>
            </a:r>
            <a:endParaRPr/>
          </a:p>
        </p:txBody>
      </p:sp>
      <p:sp>
        <p:nvSpPr>
          <p:cNvPr id="200" name="Google Shape;200;p3"/>
          <p:cNvSpPr txBox="1"/>
          <p:nvPr/>
        </p:nvSpPr>
        <p:spPr>
          <a:xfrm>
            <a:off x="1465262" y="2389187"/>
            <a:ext cx="1655762" cy="175418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Khái niệm và quá trình hình thành, phát triển của loại trò chơi  vận động</a:t>
            </a:r>
            <a:endParaRPr/>
          </a:p>
        </p:txBody>
      </p:sp>
      <p:sp>
        <p:nvSpPr>
          <p:cNvPr id="201" name="Google Shape;201;p3"/>
          <p:cNvSpPr txBox="1"/>
          <p:nvPr/>
        </p:nvSpPr>
        <p:spPr>
          <a:xfrm>
            <a:off x="4205287" y="2470150"/>
            <a:ext cx="1655762" cy="147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Đặc điểm của trò chơi vận động và ý nghĩa đối với trẻ mầm non</a:t>
            </a:r>
            <a:endParaRPr/>
          </a:p>
        </p:txBody>
      </p:sp>
      <p:sp>
        <p:nvSpPr>
          <p:cNvPr id="202" name="Google Shape;202;p3"/>
          <p:cNvSpPr txBox="1"/>
          <p:nvPr/>
        </p:nvSpPr>
        <p:spPr>
          <a:xfrm>
            <a:off x="6494462" y="2435225"/>
            <a:ext cx="1657350" cy="147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Phương pháp hướng dẫn trò chơi vận động cho trẻ mầm non</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txBox="1"/>
          <p:nvPr/>
        </p:nvSpPr>
        <p:spPr>
          <a:xfrm>
            <a:off x="395287" y="1203325"/>
            <a:ext cx="8137525" cy="5675312"/>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[1] Nguyễn Thị Thanh Hà (2019). </a:t>
            </a:r>
            <a:r>
              <a:rPr b="0" i="1" lang="en-US" sz="1800" u="none">
                <a:solidFill>
                  <a:srgbClr val="0070C0"/>
                </a:solidFill>
                <a:latin typeface="Arial"/>
                <a:ea typeface="Arial"/>
                <a:cs typeface="Arial"/>
                <a:sym typeface="Arial"/>
              </a:rPr>
              <a:t>Tổ chức hoạt động vui chơi của trẻ ở trường mầm non</a:t>
            </a:r>
            <a:r>
              <a:rPr b="0" i="0" lang="en-US" sz="1800" u="none">
                <a:solidFill>
                  <a:srgbClr val="0070C0"/>
                </a:solidFill>
                <a:latin typeface="Arial"/>
                <a:ea typeface="Arial"/>
                <a:cs typeface="Arial"/>
                <a:sym typeface="Arial"/>
              </a:rPr>
              <a:t>. NXB Giáo dục.</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[3] Lê Thu Hương (Chủ biên) (2011). </a:t>
            </a:r>
            <a:r>
              <a:rPr b="0" i="1" lang="en-US" sz="1800" u="none">
                <a:solidFill>
                  <a:srgbClr val="0070C0"/>
                </a:solidFill>
                <a:latin typeface="Arial"/>
                <a:ea typeface="Arial"/>
                <a:cs typeface="Arial"/>
                <a:sym typeface="Arial"/>
              </a:rPr>
              <a:t>Tuyển tập trò chơi, bài hát, thơ, truyện, câu đố theo chủ đề của trẻ mẫu giáo bé, nhỡ, lớn.</a:t>
            </a:r>
            <a:r>
              <a:rPr b="0" i="0" lang="en-US" sz="1800" u="none">
                <a:solidFill>
                  <a:srgbClr val="0070C0"/>
                </a:solidFill>
                <a:latin typeface="Arial"/>
                <a:ea typeface="Arial"/>
                <a:cs typeface="Arial"/>
                <a:sym typeface="Arial"/>
              </a:rPr>
              <a:t> NXB Giáo dục </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[4] Bùi Thị Việt (chủ biên) (2011). </a:t>
            </a:r>
            <a:r>
              <a:rPr b="0" i="1" lang="en-US" sz="1800" u="none">
                <a:solidFill>
                  <a:srgbClr val="0070C0"/>
                </a:solidFill>
                <a:latin typeface="Arial"/>
                <a:ea typeface="Arial"/>
                <a:cs typeface="Arial"/>
                <a:sym typeface="Arial"/>
              </a:rPr>
              <a:t>Tổ chức vui chơi giải trí, ngày hội thể dục thể thao trong trường mầm non</a:t>
            </a:r>
            <a:r>
              <a:rPr b="0" i="0" lang="en-US" sz="1800" u="none">
                <a:solidFill>
                  <a:srgbClr val="0070C0"/>
                </a:solidFill>
                <a:latin typeface="Arial"/>
                <a:ea typeface="Arial"/>
                <a:cs typeface="Arial"/>
                <a:sym typeface="Arial"/>
              </a:rPr>
              <a:t>. NXB Giáo dục.</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 [5] Bộ giáo dục – Đào tạo Việt Nam (2021). Thông tư số 01/VBHN – BGDĐT </a:t>
            </a:r>
            <a:r>
              <a:rPr b="0" i="1" lang="en-US" sz="1800" u="none">
                <a:solidFill>
                  <a:srgbClr val="0070C0"/>
                </a:solidFill>
                <a:latin typeface="Arial"/>
                <a:ea typeface="Arial"/>
                <a:cs typeface="Arial"/>
                <a:sym typeface="Arial"/>
              </a:rPr>
              <a:t>Ngày 13 tháng 04 năm 2021 </a:t>
            </a:r>
            <a:r>
              <a:rPr b="0" i="0" lang="en-US" sz="1800" u="none">
                <a:solidFill>
                  <a:srgbClr val="0070C0"/>
                </a:solidFill>
                <a:latin typeface="Arial"/>
                <a:ea typeface="Arial"/>
                <a:cs typeface="Arial"/>
                <a:sym typeface="Arial"/>
              </a:rPr>
              <a:t>về ban hành Chương trình giáo dục mầm non.</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[6] Đinh Văn Vang (2012). </a:t>
            </a:r>
            <a:r>
              <a:rPr b="0" i="1" lang="en-US" sz="1800" u="none">
                <a:solidFill>
                  <a:srgbClr val="0070C0"/>
                </a:solidFill>
                <a:latin typeface="Arial"/>
                <a:ea typeface="Arial"/>
                <a:cs typeface="Arial"/>
                <a:sym typeface="Arial"/>
              </a:rPr>
              <a:t>Tổ chức hoạt động vui chơi ở trường mầm non</a:t>
            </a:r>
            <a:r>
              <a:rPr b="0" i="0" lang="en-US" sz="1800" u="none">
                <a:solidFill>
                  <a:srgbClr val="0070C0"/>
                </a:solidFill>
                <a:latin typeface="Arial"/>
                <a:ea typeface="Arial"/>
                <a:cs typeface="Arial"/>
                <a:sym typeface="Arial"/>
              </a:rPr>
              <a:t>. NXB Đại học Sư phạm Hà Nội.</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 </a:t>
            </a:r>
            <a:endParaRPr/>
          </a:p>
        </p:txBody>
      </p:sp>
      <p:sp>
        <p:nvSpPr>
          <p:cNvPr id="208" name="Google Shape;208;p4"/>
          <p:cNvSpPr txBox="1"/>
          <p:nvPr/>
        </p:nvSpPr>
        <p:spPr>
          <a:xfrm>
            <a:off x="2411412" y="476250"/>
            <a:ext cx="4578350" cy="519112"/>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Tài liệu tham khảo: </a:t>
            </a:r>
            <a:endParaRPr/>
          </a:p>
        </p:txBody>
      </p:sp>
      <p:sp>
        <p:nvSpPr>
          <p:cNvPr id="209" name="Google Shape;209;p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5"/>
          <p:cNvSpPr txBox="1"/>
          <p:nvPr/>
        </p:nvSpPr>
        <p:spPr>
          <a:xfrm>
            <a:off x="1931987" y="549275"/>
            <a:ext cx="45561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Khái niệm về trò chơi vận động</a:t>
            </a:r>
            <a:endParaRPr/>
          </a:p>
        </p:txBody>
      </p:sp>
      <p:sp>
        <p:nvSpPr>
          <p:cNvPr id="215" name="Google Shape;215;p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16" name="Google Shape;216;p5"/>
          <p:cNvSpPr txBox="1"/>
          <p:nvPr/>
        </p:nvSpPr>
        <p:spPr>
          <a:xfrm>
            <a:off x="792162" y="1557337"/>
            <a:ext cx="7559675" cy="919162"/>
          </a:xfrm>
          <a:prstGeom prst="rect">
            <a:avLst/>
          </a:prstGeom>
          <a:noFill/>
          <a:ln>
            <a:noFill/>
          </a:ln>
        </p:spPr>
        <p:txBody>
          <a:bodyPr anchorCtr="0" anchor="t" bIns="45700" lIns="91425" spcFirstLastPara="1" rIns="91425" wrap="square" tIns="45700">
            <a:spAutoFit/>
          </a:bodyPr>
          <a:lstStyle/>
          <a:p>
            <a:pPr indent="269875"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Mời xem video 1: Tìm hiểu về trò chơi vận động</a:t>
            </a:r>
            <a:endParaRPr b="0" i="0" sz="1400" u="none">
              <a:solidFill>
                <a:schemeClr val="dk1"/>
              </a:solidFill>
              <a:latin typeface="Calibri"/>
              <a:ea typeface="Calibri"/>
              <a:cs typeface="Calibri"/>
              <a:sym typeface="Calibri"/>
            </a:endParaRPr>
          </a:p>
          <a:p>
            <a:pPr indent="269875" lvl="0" marL="0" marR="0" rtl="0" algn="l">
              <a:lnSpc>
                <a:spcPct val="107000"/>
              </a:lnSpc>
              <a:spcBef>
                <a:spcPts val="10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https://www.youtube.com/watch?v=RgAcQKieE4U</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6"/>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22" name="Google Shape;222;p6"/>
          <p:cNvSpPr txBox="1"/>
          <p:nvPr/>
        </p:nvSpPr>
        <p:spPr>
          <a:xfrm>
            <a:off x="255587" y="5481637"/>
            <a:ext cx="8632825" cy="1346200"/>
          </a:xfrm>
          <a:prstGeom prst="rect">
            <a:avLst/>
          </a:prstGeom>
          <a:noFill/>
          <a:ln>
            <a:noFill/>
          </a:ln>
        </p:spPr>
        <p:txBody>
          <a:bodyPr anchorCtr="0" anchor="t" bIns="45700" lIns="91425" spcFirstLastPara="1" rIns="91425" wrap="square" tIns="45700">
            <a:spAutoFit/>
          </a:bodyPr>
          <a:lstStyle/>
          <a:p>
            <a:pPr indent="-269875" lvl="0" marL="269875" marR="0" rtl="0" algn="just">
              <a:lnSpc>
                <a:spcPct val="115000"/>
              </a:lnSpc>
              <a:spcBef>
                <a:spcPts val="0"/>
              </a:spcBef>
              <a:spcAft>
                <a:spcPts val="0"/>
              </a:spcAft>
              <a:buClr>
                <a:schemeClr val="hlink"/>
              </a:buClr>
              <a:buSzPts val="1800"/>
              <a:buFont typeface="Noto Sans Symbols"/>
              <a:buChar char="❖"/>
            </a:pPr>
            <a:r>
              <a:rPr b="1" i="1" lang="en-US" sz="1800" u="none">
                <a:solidFill>
                  <a:srgbClr val="002060"/>
                </a:solidFill>
                <a:latin typeface="Arial"/>
                <a:ea typeface="Arial"/>
                <a:cs typeface="Arial"/>
                <a:sym typeface="Arial"/>
              </a:rPr>
              <a:t>Trò chơi vận động </a:t>
            </a:r>
            <a:r>
              <a:rPr b="0" i="0" lang="en-US" sz="1800" u="none">
                <a:solidFill>
                  <a:srgbClr val="002060"/>
                </a:solidFill>
                <a:latin typeface="Arial"/>
                <a:ea typeface="Arial"/>
                <a:cs typeface="Arial"/>
                <a:sym typeface="Arial"/>
              </a:rPr>
              <a:t>là loại trò chơi có luật, thường do người lớn nghĩ ra để cho trẻ chơi. Đó là loại trò chơi đòi hỏi trẻ phải phối hợp các thao tác vận động để giải quyết các nhiệm vụ vận động đã được đặt ra như là nhiệm vụ chơi, qua đó thể chất của trẻ được phát triển.</a:t>
            </a:r>
            <a:endParaRPr/>
          </a:p>
        </p:txBody>
      </p:sp>
      <p:pic>
        <p:nvPicPr>
          <p:cNvPr id="223" name="Google Shape;223;p6"/>
          <p:cNvPicPr preferRelativeResize="0"/>
          <p:nvPr/>
        </p:nvPicPr>
        <p:blipFill rotWithShape="1">
          <a:blip r:embed="rId3">
            <a:alphaModFix/>
          </a:blip>
          <a:srcRect b="0" l="0" r="0" t="0"/>
          <a:stretch/>
        </p:blipFill>
        <p:spPr>
          <a:xfrm>
            <a:off x="1692275" y="1185862"/>
            <a:ext cx="6113462" cy="4073525"/>
          </a:xfrm>
          <a:prstGeom prst="rect">
            <a:avLst/>
          </a:prstGeom>
          <a:noFill/>
          <a:ln>
            <a:noFill/>
          </a:ln>
        </p:spPr>
      </p:pic>
      <p:sp>
        <p:nvSpPr>
          <p:cNvPr id="224" name="Google Shape;224;p6"/>
          <p:cNvSpPr txBox="1"/>
          <p:nvPr/>
        </p:nvSpPr>
        <p:spPr>
          <a:xfrm>
            <a:off x="2627312" y="5253037"/>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https://topchuan.com/khac/top-16-tro-choi-hoc-tap-cho-tre-mam-non-hay-va-thu-vi-nhat/</a:t>
            </a:r>
            <a:endParaRPr/>
          </a:p>
        </p:txBody>
      </p:sp>
      <p:sp>
        <p:nvSpPr>
          <p:cNvPr id="225" name="Google Shape;225;p6"/>
          <p:cNvSpPr txBox="1"/>
          <p:nvPr/>
        </p:nvSpPr>
        <p:spPr>
          <a:xfrm>
            <a:off x="1931987" y="549275"/>
            <a:ext cx="45561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Khái niệm về trò chơi vận động</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7"/>
          <p:cNvSpPr/>
          <p:nvPr/>
        </p:nvSpPr>
        <p:spPr>
          <a:xfrm>
            <a:off x="6151562" y="3433762"/>
            <a:ext cx="162083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31" name="Google Shape;231;p7"/>
          <p:cNvSpPr/>
          <p:nvPr/>
        </p:nvSpPr>
        <p:spPr>
          <a:xfrm>
            <a:off x="4456112" y="3433762"/>
            <a:ext cx="1611312"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32" name="Google Shape;232;p7"/>
          <p:cNvSpPr/>
          <p:nvPr/>
        </p:nvSpPr>
        <p:spPr>
          <a:xfrm>
            <a:off x="2773362" y="3433762"/>
            <a:ext cx="156368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33" name="Google Shape;233;p7"/>
          <p:cNvSpPr/>
          <p:nvPr/>
        </p:nvSpPr>
        <p:spPr>
          <a:xfrm>
            <a:off x="1066800" y="3433762"/>
            <a:ext cx="1620837" cy="2738437"/>
          </a:xfrm>
          <a:prstGeom prst="roundRect">
            <a:avLst>
              <a:gd fmla="val 2969" name="adj"/>
            </a:avLst>
          </a:prstGeom>
          <a:noFill/>
          <a:ln cap="flat" cmpd="sng" w="38100">
            <a:solidFill>
              <a:schemeClr val="l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34" name="Google Shape;234;p7"/>
          <p:cNvGrpSpPr/>
          <p:nvPr/>
        </p:nvGrpSpPr>
        <p:grpSpPr>
          <a:xfrm>
            <a:off x="1098956" y="1887708"/>
            <a:ext cx="6272986" cy="1276009"/>
            <a:chOff x="494" y="1022"/>
            <a:chExt cx="4341" cy="981"/>
          </a:xfrm>
        </p:grpSpPr>
        <p:sp>
          <p:nvSpPr>
            <p:cNvPr id="235" name="Google Shape;235;p7"/>
            <p:cNvSpPr txBox="1"/>
            <p:nvPr/>
          </p:nvSpPr>
          <p:spPr>
            <a:xfrm rot="3360000">
              <a:off x="624" y="1200"/>
              <a:ext cx="672" cy="672"/>
            </a:xfrm>
            <a:prstGeom prst="rect">
              <a:avLst/>
            </a:prstGeom>
            <a:gradFill>
              <a:gsLst>
                <a:gs pos="0">
                  <a:schemeClr val="hlink"/>
                </a:gs>
                <a:gs pos="100000">
                  <a:srgbClr val="284F4B"/>
                </a:gs>
              </a:gsLst>
              <a:lin ang="5400000" scaled="0"/>
            </a:gra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36" name="Google Shape;236;p7"/>
            <p:cNvGrpSpPr/>
            <p:nvPr/>
          </p:nvGrpSpPr>
          <p:grpSpPr>
            <a:xfrm>
              <a:off x="1296" y="1296"/>
              <a:ext cx="624" cy="96"/>
              <a:chOff x="2003" y="3439"/>
              <a:chExt cx="468" cy="244"/>
            </a:xfrm>
          </p:grpSpPr>
          <p:sp>
            <p:nvSpPr>
              <p:cNvPr id="237" name="Google Shape;237;p7"/>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38" name="Google Shape;238;p7"/>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39" name="Google Shape;239;p7"/>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40" name="Google Shape;240;p7"/>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41" name="Google Shape;241;p7"/>
            <p:cNvSpPr txBox="1"/>
            <p:nvPr/>
          </p:nvSpPr>
          <p:spPr>
            <a:xfrm rot="3360000">
              <a:off x="1776" y="1152"/>
              <a:ext cx="672" cy="672"/>
            </a:xfrm>
            <a:prstGeom prst="rect">
              <a:avLst/>
            </a:prstGeom>
            <a:solidFill>
              <a:schemeClr val="accent1"/>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42" name="Google Shape;242;p7"/>
            <p:cNvGrpSpPr/>
            <p:nvPr/>
          </p:nvGrpSpPr>
          <p:grpSpPr>
            <a:xfrm>
              <a:off x="2448" y="1296"/>
              <a:ext cx="624" cy="96"/>
              <a:chOff x="2003" y="3439"/>
              <a:chExt cx="468" cy="244"/>
            </a:xfrm>
          </p:grpSpPr>
          <p:sp>
            <p:nvSpPr>
              <p:cNvPr id="243" name="Google Shape;243;p7"/>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44" name="Google Shape;244;p7"/>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45" name="Google Shape;245;p7"/>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46" name="Google Shape;246;p7"/>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47" name="Google Shape;247;p7"/>
            <p:cNvSpPr txBox="1"/>
            <p:nvPr/>
          </p:nvSpPr>
          <p:spPr>
            <a:xfrm rot="3360000">
              <a:off x="2880" y="1154"/>
              <a:ext cx="671" cy="669"/>
            </a:xfrm>
            <a:prstGeom prst="rect">
              <a:avLst/>
            </a:prstGeom>
            <a:gradFill>
              <a:gsLst>
                <a:gs pos="0">
                  <a:schemeClr val="hlink"/>
                </a:gs>
                <a:gs pos="100000">
                  <a:srgbClr val="284F4B"/>
                </a:gs>
              </a:gsLst>
              <a:lin ang="5400000" scaled="0"/>
            </a:gra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248" name="Google Shape;248;p7"/>
            <p:cNvGrpSpPr/>
            <p:nvPr/>
          </p:nvGrpSpPr>
          <p:grpSpPr>
            <a:xfrm>
              <a:off x="3600" y="1296"/>
              <a:ext cx="816" cy="96"/>
              <a:chOff x="2003" y="3439"/>
              <a:chExt cx="468" cy="244"/>
            </a:xfrm>
          </p:grpSpPr>
          <p:sp>
            <p:nvSpPr>
              <p:cNvPr id="249" name="Google Shape;249;p7"/>
              <p:cNvSpPr/>
              <p:nvPr/>
            </p:nvSpPr>
            <p:spPr>
              <a:xfrm>
                <a:off x="2003" y="3439"/>
                <a:ext cx="79" cy="242"/>
              </a:xfrm>
              <a:prstGeom prst="ellipse">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0" name="Google Shape;250;p7"/>
              <p:cNvSpPr txBox="1"/>
              <p:nvPr/>
            </p:nvSpPr>
            <p:spPr>
              <a:xfrm>
                <a:off x="2048" y="3441"/>
                <a:ext cx="388" cy="242"/>
              </a:xfrm>
              <a:prstGeom prst="rect">
                <a:avLst/>
              </a:prstGeom>
              <a:gradFill>
                <a:gsLst>
                  <a:gs pos="0">
                    <a:srgbClr val="767676"/>
                  </a:gs>
                  <a:gs pos="50000">
                    <a:srgbClr val="FFFFFF"/>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1" name="Google Shape;251;p7"/>
              <p:cNvSpPr/>
              <p:nvPr/>
            </p:nvSpPr>
            <p:spPr>
              <a:xfrm>
                <a:off x="2400" y="3442"/>
                <a:ext cx="71" cy="236"/>
              </a:xfrm>
              <a:prstGeom prst="ellipse">
                <a:avLst/>
              </a:prstGeom>
              <a:gradFill>
                <a:gsLst>
                  <a:gs pos="0">
                    <a:srgbClr val="767676"/>
                  </a:gs>
                  <a:gs pos="50000">
                    <a:schemeClr val="lt1"/>
                  </a:gs>
                  <a:gs pos="100000">
                    <a:srgbClr val="767676"/>
                  </a:gs>
                </a:gsLst>
                <a:lin ang="5400000" scaled="0"/>
              </a:gradFill>
              <a:ln cap="flat" cmpd="sng" w="127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252" name="Google Shape;252;p7"/>
              <p:cNvSpPr/>
              <p:nvPr/>
            </p:nvSpPr>
            <p:spPr>
              <a:xfrm>
                <a:off x="2438" y="3520"/>
                <a:ext cx="20" cy="68"/>
              </a:xfrm>
              <a:prstGeom prst="ellipse">
                <a:avLst/>
              </a:prstGeom>
              <a:gradFill>
                <a:gsLst>
                  <a:gs pos="0">
                    <a:srgbClr val="767676"/>
                  </a:gs>
                  <a:gs pos="50000">
                    <a:schemeClr val="lt1"/>
                  </a:gs>
                  <a:gs pos="100000">
                    <a:srgbClr val="76767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53" name="Google Shape;253;p7"/>
            <p:cNvSpPr txBox="1"/>
            <p:nvPr/>
          </p:nvSpPr>
          <p:spPr>
            <a:xfrm rot="3360000">
              <a:off x="4032" y="1152"/>
              <a:ext cx="672" cy="672"/>
            </a:xfrm>
            <a:prstGeom prst="rect">
              <a:avLst/>
            </a:prstGeom>
            <a:solidFill>
              <a:schemeClr val="accent1"/>
            </a:solidFill>
            <a:ln cap="flat" cmpd="sng" w="9525">
              <a:solidFill>
                <a:srgbClr val="00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254" name="Google Shape;254;p7"/>
          <p:cNvSpPr txBox="1"/>
          <p:nvPr/>
        </p:nvSpPr>
        <p:spPr>
          <a:xfrm>
            <a:off x="1441450"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1</a:t>
            </a:r>
            <a:endParaRPr/>
          </a:p>
        </p:txBody>
      </p:sp>
      <p:sp>
        <p:nvSpPr>
          <p:cNvPr id="255" name="Google Shape;255;p7"/>
          <p:cNvSpPr txBox="1"/>
          <p:nvPr/>
        </p:nvSpPr>
        <p:spPr>
          <a:xfrm>
            <a:off x="3136900"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2</a:t>
            </a:r>
            <a:endParaRPr/>
          </a:p>
        </p:txBody>
      </p:sp>
      <p:sp>
        <p:nvSpPr>
          <p:cNvPr id="256" name="Google Shape;256;p7"/>
          <p:cNvSpPr txBox="1"/>
          <p:nvPr/>
        </p:nvSpPr>
        <p:spPr>
          <a:xfrm>
            <a:off x="4683125"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3</a:t>
            </a:r>
            <a:endParaRPr/>
          </a:p>
        </p:txBody>
      </p:sp>
      <p:sp>
        <p:nvSpPr>
          <p:cNvPr id="257" name="Google Shape;257;p7"/>
          <p:cNvSpPr txBox="1"/>
          <p:nvPr/>
        </p:nvSpPr>
        <p:spPr>
          <a:xfrm>
            <a:off x="6378575" y="23590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4</a:t>
            </a:r>
            <a:endParaRPr/>
          </a:p>
        </p:txBody>
      </p:sp>
      <p:sp>
        <p:nvSpPr>
          <p:cNvPr id="258" name="Google Shape;258;p7"/>
          <p:cNvSpPr txBox="1"/>
          <p:nvPr/>
        </p:nvSpPr>
        <p:spPr>
          <a:xfrm>
            <a:off x="1277937" y="3490912"/>
            <a:ext cx="1308100" cy="230822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Là những những trò chơi mang tính chủ đề, phù hợp với đặc điểm của trẻ. </a:t>
            </a:r>
            <a:endParaRPr/>
          </a:p>
        </p:txBody>
      </p:sp>
      <p:sp>
        <p:nvSpPr>
          <p:cNvPr id="259" name="Google Shape;259;p7"/>
          <p:cNvSpPr txBox="1"/>
          <p:nvPr/>
        </p:nvSpPr>
        <p:spPr>
          <a:xfrm>
            <a:off x="2892425" y="3490912"/>
            <a:ext cx="1395412" cy="23018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Đòi hỏi phải có sự phối hợp giữa quá trình nhận thức và vận động.</a:t>
            </a:r>
            <a:endParaRPr/>
          </a:p>
        </p:txBody>
      </p:sp>
      <p:sp>
        <p:nvSpPr>
          <p:cNvPr id="260" name="Google Shape;260;p7"/>
          <p:cNvSpPr txBox="1"/>
          <p:nvPr/>
        </p:nvSpPr>
        <p:spPr>
          <a:xfrm>
            <a:off x="4611687" y="3492500"/>
            <a:ext cx="1500187" cy="230822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Có ba bộ phận liên quan chặt chẽ với nhau: nội dung chơi, luật chơi và cách chơi</a:t>
            </a:r>
            <a:endParaRPr/>
          </a:p>
        </p:txBody>
      </p:sp>
      <p:sp>
        <p:nvSpPr>
          <p:cNvPr id="261" name="Google Shape;261;p7"/>
          <p:cNvSpPr txBox="1"/>
          <p:nvPr/>
        </p:nvSpPr>
        <p:spPr>
          <a:xfrm>
            <a:off x="6456362" y="3427412"/>
            <a:ext cx="1168400" cy="286226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Mọi đứa trẻ đều được tham gia. Có hoạt động tập thể nên có sự ganh đua. </a:t>
            </a:r>
            <a:endParaRPr/>
          </a:p>
        </p:txBody>
      </p:sp>
      <p:sp>
        <p:nvSpPr>
          <p:cNvPr id="262" name="Google Shape;262;p7"/>
          <p:cNvSpPr txBox="1"/>
          <p:nvPr/>
        </p:nvSpPr>
        <p:spPr>
          <a:xfrm>
            <a:off x="1917700" y="549275"/>
            <a:ext cx="4584700"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Đặc điểm của trò chơi vân động</a:t>
            </a:r>
            <a:endParaRPr/>
          </a:p>
        </p:txBody>
      </p:sp>
      <p:sp>
        <p:nvSpPr>
          <p:cNvPr id="263" name="Google Shape;263;p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8"/>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69" name="Google Shape;269;p8"/>
          <p:cNvSpPr txBox="1"/>
          <p:nvPr/>
        </p:nvSpPr>
        <p:spPr>
          <a:xfrm>
            <a:off x="468312" y="1341437"/>
            <a:ext cx="8064500" cy="5864225"/>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rgbClr val="002060"/>
              </a:buClr>
              <a:buSzPts val="1800"/>
              <a:buFont typeface="Arial"/>
              <a:buChar char="•"/>
            </a:pPr>
            <a:r>
              <a:rPr b="0" i="0" lang="en-US" sz="1800" u="none">
                <a:solidFill>
                  <a:srgbClr val="002060"/>
                </a:solidFill>
                <a:latin typeface="Arial"/>
                <a:ea typeface="Arial"/>
                <a:cs typeface="Arial"/>
                <a:sym typeface="Arial"/>
              </a:rPr>
              <a:t>Trò chơi vận động thường do người lớn nghĩ ra và tổ chức cho trẻ chơi. Nội dung chơi chứa đựng các nhiệm vụ rèn luyện, hoàn thiện các vận động cơ bản và các tố chất thể lực cho trẻ. Trong trò chơi vận động, các nhiệm vụ vận động được giải quyết như một nhiệm vụ thực hành dưới dạng trò chơi. Chính vì vậy, trẻ vận động một cách tích cực, vui vẻ, thoải mái.</a:t>
            </a:r>
            <a:endParaRPr b="0" i="0" sz="1800" u="none">
              <a:solidFill>
                <a:srgbClr val="002060"/>
              </a:solidFill>
              <a:latin typeface="Arial"/>
              <a:ea typeface="Arial"/>
              <a:cs typeface="Arial"/>
              <a:sym typeface="Arial"/>
            </a:endParaRPr>
          </a:p>
          <a:p>
            <a:pPr indent="-285750" lvl="0" marL="285750" marR="0" rtl="0" algn="just">
              <a:lnSpc>
                <a:spcPct val="115000"/>
              </a:lnSpc>
              <a:spcBef>
                <a:spcPts val="1000"/>
              </a:spcBef>
              <a:spcAft>
                <a:spcPts val="0"/>
              </a:spcAft>
              <a:buClr>
                <a:srgbClr val="002060"/>
              </a:buClr>
              <a:buSzPts val="1800"/>
              <a:buFont typeface="Arial"/>
              <a:buChar char="•"/>
            </a:pPr>
            <a:r>
              <a:rPr b="0" i="0" lang="en-US" sz="1800" u="none">
                <a:solidFill>
                  <a:srgbClr val="002060"/>
                </a:solidFill>
                <a:latin typeface="Arial"/>
                <a:ea typeface="Arial"/>
                <a:cs typeface="Arial"/>
                <a:sym typeface="Arial"/>
              </a:rPr>
              <a:t>Đa số những trò chơi vận động dành cho lứa tuổi mầm non là những những trò chơi mang tính chủ đề, phù hợp với đặc điểm tâm sinh lí và khả năng tư duy, tưởng tượng của trẻ. Những chủ đề của trò chơi thường được lấy từ thực tiễn xung quanh và thể hiện những hình ảnh về các hiện tượng thiên nhiên, xã hội, các hành vi của con vật. Do đó, trò chơi vận động mang tính hiện thực.</a:t>
            </a:r>
            <a:endParaRPr/>
          </a:p>
          <a:p>
            <a:pPr indent="-285750" lvl="0" marL="285750" marR="0" rtl="0" algn="just">
              <a:lnSpc>
                <a:spcPct val="115000"/>
              </a:lnSpc>
              <a:spcBef>
                <a:spcPts val="1000"/>
              </a:spcBef>
              <a:spcAft>
                <a:spcPts val="0"/>
              </a:spcAft>
              <a:buClr>
                <a:srgbClr val="002060"/>
              </a:buClr>
              <a:buSzPts val="1800"/>
              <a:buFont typeface="Arial"/>
              <a:buChar char="•"/>
            </a:pPr>
            <a:r>
              <a:rPr b="0" i="0" lang="en-US" sz="1800" u="none">
                <a:solidFill>
                  <a:srgbClr val="002060"/>
                </a:solidFill>
                <a:latin typeface="Arial"/>
                <a:ea typeface="Arial"/>
                <a:cs typeface="Arial"/>
                <a:sym typeface="Arial"/>
              </a:rPr>
              <a:t>Khi tham gia trò chơi vận động, trẻ em phải tập trung chú ý, ghi nhớ những lời giải thích của cô (về nội dung chơi, luật chơi, cách chơi) để giải quyết các nhiệm vụ chơi. Do vậy, đặc điểm nổi bật nhất của trò chơi vận động là đòi hỏi phải có sự phối hợp giữa quá trình nhận thức và vận động.</a:t>
            </a:r>
            <a:endParaRPr b="0" i="0" sz="1800" u="none">
              <a:solidFill>
                <a:srgbClr val="002060"/>
              </a:solidFill>
              <a:latin typeface="Arial"/>
              <a:ea typeface="Arial"/>
              <a:cs typeface="Arial"/>
              <a:sym typeface="Arial"/>
            </a:endParaRPr>
          </a:p>
          <a:p>
            <a:pPr indent="0" lvl="0" marL="0" marR="0" rtl="0" algn="l">
              <a:lnSpc>
                <a:spcPct val="100000"/>
              </a:lnSpc>
              <a:spcBef>
                <a:spcPts val="1000"/>
              </a:spcBef>
              <a:spcAft>
                <a:spcPts val="0"/>
              </a:spcAft>
              <a:buNone/>
            </a:pPr>
            <a:r>
              <a:t/>
            </a:r>
            <a:endParaRPr b="0" i="0" sz="1800" u="none">
              <a:solidFill>
                <a:srgbClr val="002060"/>
              </a:solidFill>
              <a:latin typeface="Arial"/>
              <a:ea typeface="Arial"/>
              <a:cs typeface="Arial"/>
              <a:sym typeface="Arial"/>
            </a:endParaRPr>
          </a:p>
        </p:txBody>
      </p:sp>
      <p:sp>
        <p:nvSpPr>
          <p:cNvPr id="270" name="Google Shape;270;p8"/>
          <p:cNvSpPr txBox="1"/>
          <p:nvPr/>
        </p:nvSpPr>
        <p:spPr>
          <a:xfrm>
            <a:off x="1917700" y="549275"/>
            <a:ext cx="4584700"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Đặc điểm của trò chơi vân động</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9"/>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2060"/>
              </a:buClr>
              <a:buSzPts val="1200"/>
              <a:buFont typeface="Arial"/>
              <a:buNone/>
            </a:pPr>
            <a:r>
              <a:rPr b="1" i="0" lang="en-US" sz="1200" u="none">
                <a:solidFill>
                  <a:srgbClr val="002060"/>
                </a:solidFill>
                <a:latin typeface="Arial"/>
                <a:ea typeface="Arial"/>
                <a:cs typeface="Arial"/>
                <a:sym typeface="Arial"/>
              </a:rPr>
              <a:t>Teacher DaHu</a:t>
            </a:r>
            <a:endParaRPr/>
          </a:p>
        </p:txBody>
      </p:sp>
      <p:sp>
        <p:nvSpPr>
          <p:cNvPr id="276" name="Google Shape;276;p9"/>
          <p:cNvSpPr txBox="1"/>
          <p:nvPr/>
        </p:nvSpPr>
        <p:spPr>
          <a:xfrm>
            <a:off x="539750" y="1268412"/>
            <a:ext cx="8569325" cy="7096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Mỗi trò chơi vận động đều có ba bộ phận liên quan chặt chẽ với nhau: nội dung chơi, luật chơi và cách chơi.</a:t>
            </a:r>
            <a:endParaRPr/>
          </a:p>
        </p:txBody>
      </p:sp>
      <p:sp>
        <p:nvSpPr>
          <p:cNvPr id="277" name="Google Shape;277;p9"/>
          <p:cNvSpPr txBox="1"/>
          <p:nvPr/>
        </p:nvSpPr>
        <p:spPr>
          <a:xfrm>
            <a:off x="431800" y="2101850"/>
            <a:ext cx="8280400" cy="35131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Nội dung chơi là nhiệm vụ vận động mà trẻ phải thực hiện. Đó là những vận động cơ bản phù hợp với lứa tuổi và được thể hiện dưới dạng hành vi vận động của con vật mà trẻ biết.</a:t>
            </a:r>
            <a:endParaRPr/>
          </a:p>
          <a:p>
            <a:pPr indent="0" lvl="0" marL="0" marR="0" rtl="0" algn="just">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Hành động chơi là hệ thống những động tác (thao tác) vận động mà trẻ phải thực hiện trong quá trình chơi. Hệ thống các động tác vận động thường có những lời ca, tiếng hát có vần, có nhịp đi kèm: trẻ vừa hát vừa chạy nhảy, vừa hát vừa bò.</a:t>
            </a:r>
            <a:endParaRPr b="0" i="0" sz="1400" u="none">
              <a:solidFill>
                <a:srgbClr val="002060"/>
              </a:solidFill>
              <a:latin typeface="Calibri"/>
              <a:ea typeface="Calibri"/>
              <a:cs typeface="Calibri"/>
              <a:sym typeface="Calibri"/>
            </a:endParaRPr>
          </a:p>
          <a:p>
            <a:pPr indent="0" lvl="0" marL="0" marR="0" rtl="0" algn="just">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Luật chơi là những quy định, quy ước mà trẻ phải tuân theo trong khi chơi. Luật chơi ở đây không gò đứa trẻ vào một khuôn mẫu cứng nhắc xong nó trở thành động cơ thúc đẩy trẻ vận động tích cực. </a:t>
            </a:r>
            <a:endParaRPr/>
          </a:p>
        </p:txBody>
      </p:sp>
      <p:sp>
        <p:nvSpPr>
          <p:cNvPr id="278" name="Google Shape;278;p9"/>
          <p:cNvSpPr txBox="1"/>
          <p:nvPr/>
        </p:nvSpPr>
        <p:spPr>
          <a:xfrm>
            <a:off x="422275" y="5635625"/>
            <a:ext cx="8461375" cy="13462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+Trong trò chơi vận động, yếu tố thắng – thua đã kích thích tính tích cực vận động của trẻ. Nói đúng hơn, kết quả chơi đã thúc đẩy trẻ tích cực vận động. Song điều lý thú hơn là dù thắng hay thua mọi trẻ đều vui vẻ, thoải mái, không hề buồn bã. </a:t>
            </a:r>
            <a:endParaRPr/>
          </a:p>
        </p:txBody>
      </p:sp>
      <p:sp>
        <p:nvSpPr>
          <p:cNvPr id="279" name="Google Shape;279;p9"/>
          <p:cNvSpPr txBox="1"/>
          <p:nvPr/>
        </p:nvSpPr>
        <p:spPr>
          <a:xfrm>
            <a:off x="1917700" y="549275"/>
            <a:ext cx="4584700" cy="4397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Đặc điểm của trò chơi vân động</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7"/>
                                        </p:tgtEl>
                                        <p:attrNameLst>
                                          <p:attrName>style.visibility</p:attrName>
                                        </p:attrNameLst>
                                      </p:cBhvr>
                                      <p:to>
                                        <p:strVal val="visible"/>
                                      </p:to>
                                    </p:set>
                                    <p:animEffect filter="fade" transition="in">
                                      <p:cBhvr>
                                        <p:cTn dur="2000"/>
                                        <p:tgtEl>
                                          <p:spTgt spid="27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8"/>
                                        </p:tgtEl>
                                        <p:attrNameLst>
                                          <p:attrName>style.visibility</p:attrName>
                                        </p:attrNameLst>
                                      </p:cBhvr>
                                      <p:to>
                                        <p:strVal val="visible"/>
                                      </p:to>
                                    </p:set>
                                    <p:animEffect filter="fade" transition="in">
                                      <p:cBhvr>
                                        <p:cTn dur="500"/>
                                        <p:tgtEl>
                                          <p:spTgt spid="27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10"/>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85" name="Google Shape;285;p10"/>
          <p:cNvSpPr txBox="1"/>
          <p:nvPr/>
        </p:nvSpPr>
        <p:spPr>
          <a:xfrm>
            <a:off x="1835150" y="476250"/>
            <a:ext cx="5113337" cy="439737"/>
          </a:xfrm>
          <a:prstGeom prst="rect">
            <a:avLst/>
          </a:prstGeom>
          <a:noFill/>
          <a:ln>
            <a:noFill/>
          </a:ln>
        </p:spPr>
        <p:txBody>
          <a:bodyPr anchorCtr="0" anchor="t" bIns="45700" lIns="91425" spcFirstLastPara="1" rIns="91425" wrap="square" tIns="45700">
            <a:spAutoFit/>
          </a:bodyPr>
          <a:lstStyle/>
          <a:p>
            <a:pPr indent="0" lvl="0" marL="45720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Ý nghĩa của trò chơi vận động</a:t>
            </a:r>
            <a:endParaRPr/>
          </a:p>
        </p:txBody>
      </p:sp>
      <p:sp>
        <p:nvSpPr>
          <p:cNvPr id="286" name="Google Shape;286;p10"/>
          <p:cNvSpPr txBox="1"/>
          <p:nvPr/>
        </p:nvSpPr>
        <p:spPr>
          <a:xfrm>
            <a:off x="792162" y="1862137"/>
            <a:ext cx="8137525" cy="836612"/>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Mời Video 2: Tầm quan trọng, ý nghĩa của việc trẻ tham gia trò chơi vận động</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https://www.youtube.com/watch?v=iQi5ozBRZ8k</a:t>
            </a:r>
            <a:endParaRPr/>
          </a:p>
        </p:txBody>
      </p:sp>
      <p:sp>
        <p:nvSpPr>
          <p:cNvPr id="287" name="Google Shape;287;p10"/>
          <p:cNvSpPr txBox="1"/>
          <p:nvPr/>
        </p:nvSpPr>
        <p:spPr>
          <a:xfrm>
            <a:off x="611187" y="3486150"/>
            <a:ext cx="8208962" cy="13446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Ở trường mầm non, trò chơi vận động vừa là phương tiện để dạy trẻ vận động, vừa là hình thức tổ chức giáo dục thể chất một cách tích cực, thoải mái, giúp trẻ giải quyết nhiệm vụ giáo dục thể chất một cách dễ dàng, vừa là phương tiện để giáo dục toàn diện cho trẻ.</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7"/>
                                        </p:tgtEl>
                                        <p:attrNameLst>
                                          <p:attrName>style.visibility</p:attrName>
                                        </p:attrNameLst>
                                      </p:cBhvr>
                                      <p:to>
                                        <p:strVal val="visible"/>
                                      </p:to>
                                    </p:set>
                                    <p:animEffect filter="fade" transition="in">
                                      <p:cBhvr>
                                        <p:cTn dur="500"/>
                                        <p:tgtEl>
                                          <p:spTgt spid="28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11"/>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93" name="Google Shape;293;p11"/>
          <p:cNvSpPr txBox="1"/>
          <p:nvPr/>
        </p:nvSpPr>
        <p:spPr>
          <a:xfrm>
            <a:off x="1835150" y="476250"/>
            <a:ext cx="5113337" cy="439737"/>
          </a:xfrm>
          <a:prstGeom prst="rect">
            <a:avLst/>
          </a:prstGeom>
          <a:noFill/>
          <a:ln>
            <a:noFill/>
          </a:ln>
        </p:spPr>
        <p:txBody>
          <a:bodyPr anchorCtr="0" anchor="t" bIns="45700" lIns="91425" spcFirstLastPara="1" rIns="91425" wrap="square" tIns="45700">
            <a:spAutoFit/>
          </a:bodyPr>
          <a:lstStyle/>
          <a:p>
            <a:pPr indent="0" lvl="0" marL="45720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Ý nghĩa của trò chơi vận động</a:t>
            </a:r>
            <a:endParaRPr/>
          </a:p>
        </p:txBody>
      </p:sp>
      <p:sp>
        <p:nvSpPr>
          <p:cNvPr id="294" name="Google Shape;294;p11"/>
          <p:cNvSpPr txBox="1"/>
          <p:nvPr/>
        </p:nvSpPr>
        <p:spPr>
          <a:xfrm>
            <a:off x="539750" y="1412875"/>
            <a:ext cx="8353425" cy="13462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Trong quá trình giáo dục thể chất, trò chơi vận động là phương tiện hoàn thiện kĩ năng vận động cơ bản cho trẻ: bò, chạy, nhảy, ném, bắt… Đồng thời qua trò chơi này, những phẩm chất thể lực cơ bản cũng được hình thành: sự nhanh nhẹn, linh hoạt, dẻo dai, mạnh dạn…</a:t>
            </a:r>
            <a:endParaRPr/>
          </a:p>
        </p:txBody>
      </p:sp>
      <p:sp>
        <p:nvSpPr>
          <p:cNvPr id="295" name="Google Shape;295;p11"/>
          <p:cNvSpPr txBox="1"/>
          <p:nvPr/>
        </p:nvSpPr>
        <p:spPr>
          <a:xfrm>
            <a:off x="509587" y="2832100"/>
            <a:ext cx="8353425" cy="19843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Trò chơi vận động góp phần phát triển sự tập trung chú ý, trí nhớ, tư duy tưởng tượng và cảm xúc tình cảm cho trẻ. Để tham gia trò chơi, trẻ phải tập trung nghe cô giới thiệu nội dung chơi, cách chơi, làm cho tri giác, trí nhớ có chủ định của trẻ được phát triển. Khi tham gia trò chơi, trẻ tích cực sáng tạo giải quyết các nhiệm vụ chơi, tình huống chơi trong hoàn cảnh tưởng tượng nhờ đó mà tư duy, trí tưởng tượng của trẻ được phát triển.</a:t>
            </a:r>
            <a:endParaRPr/>
          </a:p>
        </p:txBody>
      </p:sp>
      <p:sp>
        <p:nvSpPr>
          <p:cNvPr id="296" name="Google Shape;296;p11"/>
          <p:cNvSpPr txBox="1"/>
          <p:nvPr/>
        </p:nvSpPr>
        <p:spPr>
          <a:xfrm>
            <a:off x="433387" y="5013325"/>
            <a:ext cx="8277225" cy="10287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Khi tham gia trò chơi vận động, những biểu tượng về thế giới xung quanh: đặc điểm hoạt động lao động của người lớn, cách thức đi của con vật, của phương tiện giao thông… Được mở rộng và củng cố.</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4"/>
                                        </p:tgtEl>
                                        <p:attrNameLst>
                                          <p:attrName>style.visibility</p:attrName>
                                        </p:attrNameLst>
                                      </p:cBhvr>
                                      <p:to>
                                        <p:strVal val="visible"/>
                                      </p:to>
                                    </p:set>
                                    <p:animEffect filter="fade" transition="in">
                                      <p:cBhvr>
                                        <p:cTn dur="1000"/>
                                        <p:tgtEl>
                                          <p:spTgt spid="29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5"/>
                                        </p:tgtEl>
                                        <p:attrNameLst>
                                          <p:attrName>style.visibility</p:attrName>
                                        </p:attrNameLst>
                                      </p:cBhvr>
                                      <p:to>
                                        <p:strVal val="visible"/>
                                      </p:to>
                                    </p:set>
                                    <p:animEffect filter="fade" transition="in">
                                      <p:cBhvr>
                                        <p:cTn dur="500"/>
                                        <p:tgtEl>
                                          <p:spTgt spid="29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6"/>
                                        </p:tgtEl>
                                        <p:attrNameLst>
                                          <p:attrName>style.visibility</p:attrName>
                                        </p:attrNameLst>
                                      </p:cBhvr>
                                      <p:to>
                                        <p:strVal val="visible"/>
                                      </p:to>
                                    </p:set>
                                    <p:animEffect filter="fade" transition="in">
                                      <p:cBhvr>
                                        <p:cTn dur="500"/>
                                        <p:tgtEl>
                                          <p:spTgt spid="2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12"/>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02" name="Google Shape;302;p12"/>
          <p:cNvSpPr txBox="1"/>
          <p:nvPr/>
        </p:nvSpPr>
        <p:spPr>
          <a:xfrm>
            <a:off x="1835150" y="476250"/>
            <a:ext cx="5113337" cy="439737"/>
          </a:xfrm>
          <a:prstGeom prst="rect">
            <a:avLst/>
          </a:prstGeom>
          <a:noFill/>
          <a:ln>
            <a:noFill/>
          </a:ln>
        </p:spPr>
        <p:txBody>
          <a:bodyPr anchorCtr="0" anchor="t" bIns="45700" lIns="91425" spcFirstLastPara="1" rIns="91425" wrap="square" tIns="45700">
            <a:spAutoFit/>
          </a:bodyPr>
          <a:lstStyle/>
          <a:p>
            <a:pPr indent="0" lvl="0" marL="45720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3. Ý nghĩa của trò chơi vận động</a:t>
            </a:r>
            <a:endParaRPr/>
          </a:p>
        </p:txBody>
      </p:sp>
      <p:sp>
        <p:nvSpPr>
          <p:cNvPr id="303" name="Google Shape;303;p12"/>
          <p:cNvSpPr txBox="1"/>
          <p:nvPr/>
        </p:nvSpPr>
        <p:spPr>
          <a:xfrm>
            <a:off x="420687" y="1700212"/>
            <a:ext cx="8569325" cy="16652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Trò chơi vận động còn ảnh hưởng đến tính cách, khí chất của trẻ. Trong khi chơi, trẻ thể hiện hành vi, đạo đức, tính cách của mình, trẻ phải tuân theo quy tắc (luật) của trò chơi. Những quy tắc đó điều chỉnh hành vi của trẻ, tạo điều kiện để trẻ hợp tác với nhau trong khi chơi., hình thành ở trẻ tính trung thực, long dũng cảm, tính kiên trì…</a:t>
            </a:r>
            <a:endParaRPr/>
          </a:p>
        </p:txBody>
      </p:sp>
      <p:sp>
        <p:nvSpPr>
          <p:cNvPr id="304" name="Google Shape;304;p12"/>
          <p:cNvSpPr txBox="1"/>
          <p:nvPr/>
        </p:nvSpPr>
        <p:spPr>
          <a:xfrm>
            <a:off x="330200" y="3573462"/>
            <a:ext cx="8642350" cy="21113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Trò chơi vận động còn là phương tiện để chống mệt mỏi, căng thẳng của trẻ trong hoạt động học tập. Trong quá trình chơi trò chơi vận động, không những sự căng thẳng thần kinh được giảm bớt mà cơ thể trẻ còn được “nạp thêm” năng lượng, tăng cường khả năng tập trung trong hoạt động. Do vậy, người ta dùng trò chơi vận động để chuyển tiếp giữa các hoạt động.</a:t>
            </a:r>
            <a:endParaRPr b="0" i="0" sz="1400" u="none">
              <a:solidFill>
                <a:srgbClr val="002060"/>
              </a:solidFill>
              <a:latin typeface="Calibri"/>
              <a:ea typeface="Calibri"/>
              <a:cs typeface="Calibri"/>
              <a:sym typeface="Calibri"/>
            </a:endParaRPr>
          </a:p>
          <a:p>
            <a:pPr indent="0" lvl="0" marL="0" marR="0" rtl="0" algn="just">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3"/>
                                        </p:tgtEl>
                                        <p:attrNameLst>
                                          <p:attrName>style.visibility</p:attrName>
                                        </p:attrNameLst>
                                      </p:cBhvr>
                                      <p:to>
                                        <p:strVal val="visible"/>
                                      </p:to>
                                    </p:set>
                                    <p:anim calcmode="lin" valueType="num">
                                      <p:cBhvr additive="base">
                                        <p:cTn dur="500"/>
                                        <p:tgtEl>
                                          <p:spTgt spid="30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4"/>
                                        </p:tgtEl>
                                        <p:attrNameLst>
                                          <p:attrName>style.visibility</p:attrName>
                                        </p:attrNameLst>
                                      </p:cBhvr>
                                      <p:to>
                                        <p:strVal val="visible"/>
                                      </p:to>
                                    </p:set>
                                    <p:animEffect filter="fade" transition="in">
                                      <p:cBhvr>
                                        <p:cTn dur="500"/>
                                        <p:tgtEl>
                                          <p:spTgt spid="30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13"/>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10" name="Google Shape;310;p13"/>
          <p:cNvSpPr txBox="1"/>
          <p:nvPr/>
        </p:nvSpPr>
        <p:spPr>
          <a:xfrm>
            <a:off x="1835150" y="476250"/>
            <a:ext cx="5113337" cy="439737"/>
          </a:xfrm>
          <a:prstGeom prst="rect">
            <a:avLst/>
          </a:prstGeom>
          <a:noFill/>
          <a:ln>
            <a:noFill/>
          </a:ln>
        </p:spPr>
        <p:txBody>
          <a:bodyPr anchorCtr="0" anchor="t" bIns="45700" lIns="91425" spcFirstLastPara="1" rIns="91425" wrap="square" tIns="45700">
            <a:spAutoFit/>
          </a:bodyPr>
          <a:lstStyle/>
          <a:p>
            <a:pPr indent="0" lvl="0" marL="45720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loại trò chơi vận động</a:t>
            </a:r>
            <a:endParaRPr/>
          </a:p>
        </p:txBody>
      </p:sp>
      <p:sp>
        <p:nvSpPr>
          <p:cNvPr id="311" name="Google Shape;311;p13"/>
          <p:cNvSpPr txBox="1"/>
          <p:nvPr/>
        </p:nvSpPr>
        <p:spPr>
          <a:xfrm>
            <a:off x="539750" y="1268412"/>
            <a:ext cx="8353425" cy="33861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Dựa vào nguồn gốc của trò chơi vận động</a:t>
            </a:r>
            <a:r>
              <a:rPr b="0" i="0" lang="en-US" sz="1800" u="none">
                <a:solidFill>
                  <a:schemeClr val="dk1"/>
                </a:solidFill>
                <a:latin typeface="Arial"/>
                <a:ea typeface="Arial"/>
                <a:cs typeface="Arial"/>
                <a:sym typeface="Arial"/>
              </a:rPr>
              <a:t>, người ta chia trò chơi vận động thành hai nhóm cơ bản:</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Nhóm trò chơi vận động dân gian</a:t>
            </a:r>
            <a:r>
              <a:rPr b="0" i="0" lang="en-US" sz="1800" u="none">
                <a:solidFill>
                  <a:schemeClr val="dk1"/>
                </a:solidFill>
                <a:latin typeface="Arial"/>
                <a:ea typeface="Arial"/>
                <a:cs typeface="Arial"/>
                <a:sym typeface="Arial"/>
              </a:rPr>
              <a:t>. Đó là những trò chơi vận động có từ lâu đời, được lưu truyền từ thế hệ này sang thế hệ khác, từ vùng này sang vùng khác và được xem như là thể loại văn hóa dân gian. Khó mà tìm ra được ai là tác giả của trò chơi này và không xác định được ngày, tháng, năm ra đời của chúng. Trò chơi vận động dân gian ở mọi thời đại đều luôn hấp dẫn trẻ em. Ví dụ, trò chơi “Kéo co”, ‘Bịt mắt bắt dê”. “Mèo đuổi chuột”, “Nhảy dây”, “Chi chi chành chành”… luôn sống mãi với thời gian và được trẻ đón nhận một cách tích cực.</a:t>
            </a:r>
            <a:endParaRPr/>
          </a:p>
        </p:txBody>
      </p:sp>
      <p:sp>
        <p:nvSpPr>
          <p:cNvPr id="312" name="Google Shape;312;p13"/>
          <p:cNvSpPr txBox="1"/>
          <p:nvPr/>
        </p:nvSpPr>
        <p:spPr>
          <a:xfrm>
            <a:off x="561975" y="4654550"/>
            <a:ext cx="8331200" cy="19827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Nhóm trò chơi mới</a:t>
            </a:r>
            <a:r>
              <a:rPr b="0" i="0" lang="en-US" sz="1800" u="none">
                <a:solidFill>
                  <a:schemeClr val="dk1"/>
                </a:solidFill>
                <a:latin typeface="Arial"/>
                <a:ea typeface="Arial"/>
                <a:cs typeface="Arial"/>
                <a:sym typeface="Arial"/>
              </a:rPr>
              <a:t>. Đó là những trò chơi được các nhà giáo dục thiết kế - xây dựng. Những trò chơi mới có thể biết tác giả, ngày, tháng, năm ra đời. Dựa vào nội dung, nhiệm vụ vận động của trẻ, người ta thiết kế một số trò chơi vận động nhằm giúp trẻ giải quyết nhiệm vụ vận động một cách vui vẻ, thoải mái, tích cực. Ví dụ, trò chơi “ Quạ và gà con”, “Chó sói xấu tính”, “Nhổ củ cải”, “Chuyền bóng”, “Chạy tiếp cờ”…</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2"/>
                                        </p:tgtEl>
                                        <p:attrNameLst>
                                          <p:attrName>style.visibility</p:attrName>
                                        </p:attrNameLst>
                                      </p:cBhvr>
                                      <p:to>
                                        <p:strVal val="visible"/>
                                      </p:to>
                                    </p:set>
                                    <p:animEffect filter="fade" transition="in">
                                      <p:cBhvr>
                                        <p:cTn dur="1000"/>
                                        <p:tgtEl>
                                          <p:spTgt spid="3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14"/>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18" name="Google Shape;318;p14"/>
          <p:cNvSpPr txBox="1"/>
          <p:nvPr/>
        </p:nvSpPr>
        <p:spPr>
          <a:xfrm>
            <a:off x="323850" y="1268412"/>
            <a:ext cx="8640762" cy="10207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Dựa vào tính chất của trò chơi vận động</a:t>
            </a:r>
            <a:r>
              <a:rPr b="0" i="0" lang="en-US" sz="1800" u="none">
                <a:solidFill>
                  <a:schemeClr val="dk1"/>
                </a:solidFill>
                <a:latin typeface="Arial"/>
                <a:ea typeface="Arial"/>
                <a:cs typeface="Arial"/>
                <a:sym typeface="Arial"/>
              </a:rPr>
              <a:t>, người ta chia trò chơi vận động thành hai nhóm:</a:t>
            </a:r>
            <a:r>
              <a:rPr b="0" i="1" lang="en-US" sz="1800" u="none">
                <a:solidFill>
                  <a:schemeClr val="dk1"/>
                </a:solidFill>
                <a:latin typeface="Arial"/>
                <a:ea typeface="Arial"/>
                <a:cs typeface="Arial"/>
                <a:sym typeface="Arial"/>
              </a:rPr>
              <a:t> Nhóm trò chơi vận động theo chủ đề và Nhóm trò chơi vận động không theo chủ đề</a:t>
            </a:r>
            <a:endParaRPr/>
          </a:p>
        </p:txBody>
      </p:sp>
      <p:sp>
        <p:nvSpPr>
          <p:cNvPr id="319" name="Google Shape;319;p14"/>
          <p:cNvSpPr txBox="1"/>
          <p:nvPr/>
        </p:nvSpPr>
        <p:spPr>
          <a:xfrm>
            <a:off x="1835150" y="476250"/>
            <a:ext cx="5113337" cy="439737"/>
          </a:xfrm>
          <a:prstGeom prst="rect">
            <a:avLst/>
          </a:prstGeom>
          <a:noFill/>
          <a:ln>
            <a:noFill/>
          </a:ln>
        </p:spPr>
        <p:txBody>
          <a:bodyPr anchorCtr="0" anchor="t" bIns="45700" lIns="91425" spcFirstLastPara="1" rIns="91425" wrap="square" tIns="45700">
            <a:spAutoFit/>
          </a:bodyPr>
          <a:lstStyle/>
          <a:p>
            <a:pPr indent="0" lvl="0" marL="45720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loại trò chơi vận động</a:t>
            </a:r>
            <a:endParaRPr/>
          </a:p>
        </p:txBody>
      </p:sp>
      <p:sp>
        <p:nvSpPr>
          <p:cNvPr id="320" name="Google Shape;320;p14"/>
          <p:cNvSpPr txBox="1"/>
          <p:nvPr/>
        </p:nvSpPr>
        <p:spPr>
          <a:xfrm>
            <a:off x="468312" y="2349500"/>
            <a:ext cx="8424862" cy="40147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Nhóm trò chơi vận động theo chủ đề</a:t>
            </a:r>
            <a:r>
              <a:rPr b="0" i="0" lang="en-US" sz="1800" u="none">
                <a:solidFill>
                  <a:schemeClr val="dk1"/>
                </a:solidFill>
                <a:latin typeface="Arial"/>
                <a:ea typeface="Arial"/>
                <a:cs typeface="Arial"/>
                <a:sym typeface="Arial"/>
              </a:rPr>
              <a:t>. Đó là những trò chơi được xây dựng trên cơ sở những kinh nghiệm, những ấn tượng và những hiểu biết của trẻ về cuộc sống xung quanh. Nội dung chơi, hành động chơi, luật chơi (quy tắc chơi) trong trò chơi này được diễn ra theo chủ đề. Ví dụ, trò chơi “Quạ và gà con”, “Chó sói xấu tính”, “Mèo đuổi chuột” … Chủ đề chơi, quy tắc chơi xác định tính chất vận động của trẻ trong khi chơi. Và các vận động này thường mô phỏng lại các hành động, các thao tác theo vai : “vai sói”, “vai quạ” , “vai mèo”,… đuổi bắt “vai gà con”, “vai chuột”, “vai thỏ”…chạy trốn.</a:t>
            </a:r>
            <a:endParaRPr b="0" i="0" sz="1800" u="none">
              <a:solidFill>
                <a:schemeClr val="dk1"/>
              </a:solidFill>
              <a:latin typeface="Arial"/>
              <a:ea typeface="Arial"/>
              <a:cs typeface="Arial"/>
              <a:sym typeface="Arial"/>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Nhóm trò chơi vận động theo chủ đề phần lớn là những trò chơi tập thể, số lượng trẻ có thể khác nhau (từ 5 – 30 trẻ), điều đó cho phép nhà giáo dục sử dụng trò chơi này với các lứa tuổi khác nhau, trong những điều kiện với những mục đích khác nhau.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20"/>
                                        </p:tgtEl>
                                        <p:attrNameLst>
                                          <p:attrName>style.visibility</p:attrName>
                                        </p:attrNameLst>
                                      </p:cBhvr>
                                      <p:to>
                                        <p:strVal val="visible"/>
                                      </p:to>
                                    </p:set>
                                    <p:anim calcmode="lin" valueType="num">
                                      <p:cBhvr additive="base">
                                        <p:cTn dur="500"/>
                                        <p:tgtEl>
                                          <p:spTgt spid="3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15"/>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26" name="Google Shape;326;p15"/>
          <p:cNvSpPr txBox="1"/>
          <p:nvPr/>
        </p:nvSpPr>
        <p:spPr>
          <a:xfrm>
            <a:off x="468312" y="1196975"/>
            <a:ext cx="8496300" cy="44688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Nhóm trò chơi vận động không theo chủ đề</a:t>
            </a:r>
            <a:r>
              <a:rPr b="0" i="0" lang="en-US" sz="1800" u="none">
                <a:solidFill>
                  <a:schemeClr val="dk1"/>
                </a:solidFill>
                <a:latin typeface="Arial"/>
                <a:ea typeface="Arial"/>
                <a:cs typeface="Arial"/>
                <a:sym typeface="Arial"/>
              </a:rPr>
              <a:t>. Đó là những trò chơi được xây dựng chủ yếu từ những vận động cơ bản của trẻ. Những vận động này không diễn ra dưới dạng mô phỏng lại các hành động, thao tác theo vai mà do nhiệm vụ chơi, luật chơi quy định. </a:t>
            </a:r>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Trò chơi vận động không theo chủ đề có nhiều loại: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Trò chơi vận động không theo chủ đề loài “Đuổi bắt”. </a:t>
            </a:r>
            <a:r>
              <a:rPr b="0" i="0" lang="en-US" sz="1800" u="none">
                <a:solidFill>
                  <a:schemeClr val="dk1"/>
                </a:solidFill>
                <a:latin typeface="Arial"/>
                <a:ea typeface="Arial"/>
                <a:cs typeface="Arial"/>
                <a:sym typeface="Arial"/>
              </a:rPr>
              <a:t>Loại trò chơi này rất gần với trò chơi vận động theo chủ đề, chỉ khác là không có hình ảnh nhân vật để trẻ mô phỏng. Trò chơi này được được xây dựng chủ yếu từ những vận động đơn giản, thường là vận động  “chạy” kết hợp với hành động “bắt” hoặc “tránh né”. Hành động trong trò chơi của trẻ chỉ liên quan đến việc thực hiện một vận động nào đó như: “Hãy đuổi theo cô”, “Tìm cô”…Điều kiện để thực hiện nhiệm vụ chơi do luật chơi (quy tắc chơi) quy định.  Loại trò chơi này áp dụng nhiều đối với trẻ lứa tuổi nhà trẻ và mẫu giáo bé.</a:t>
            </a:r>
            <a:endParaRPr/>
          </a:p>
        </p:txBody>
      </p:sp>
      <p:sp>
        <p:nvSpPr>
          <p:cNvPr id="327" name="Google Shape;327;p15"/>
          <p:cNvSpPr txBox="1"/>
          <p:nvPr/>
        </p:nvSpPr>
        <p:spPr>
          <a:xfrm>
            <a:off x="1835150" y="476250"/>
            <a:ext cx="5113337" cy="439737"/>
          </a:xfrm>
          <a:prstGeom prst="rect">
            <a:avLst/>
          </a:prstGeom>
          <a:noFill/>
          <a:ln>
            <a:noFill/>
          </a:ln>
        </p:spPr>
        <p:txBody>
          <a:bodyPr anchorCtr="0" anchor="t" bIns="45700" lIns="91425" spcFirstLastPara="1" rIns="91425" wrap="square" tIns="45700">
            <a:spAutoFit/>
          </a:bodyPr>
          <a:lstStyle/>
          <a:p>
            <a:pPr indent="0" lvl="0" marL="45720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loại trò chơi vận động</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16"/>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33" name="Google Shape;333;p16"/>
          <p:cNvSpPr txBox="1"/>
          <p:nvPr/>
        </p:nvSpPr>
        <p:spPr>
          <a:xfrm>
            <a:off x="468312" y="1512887"/>
            <a:ext cx="8424862" cy="38322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Trò chơi vận động không theo chủ đề loại “thi đua, tranh giải</a:t>
            </a:r>
            <a:r>
              <a:rPr b="0" i="0" lang="en-US" sz="1800" u="none">
                <a:solidFill>
                  <a:schemeClr val="dk1"/>
                </a:solidFill>
                <a:latin typeface="Arial"/>
                <a:ea typeface="Arial"/>
                <a:cs typeface="Arial"/>
                <a:sym typeface="Arial"/>
              </a:rPr>
              <a:t>”… Đó là loại trò chơi mà động cơ trẻ giải quyết nhiệm vụ chơi tích cực, tự giác, sáng tạo là yếu tố thi đua trong giờ chơi thúc đẩy (thi đua cá nhân hoặc thi đua tập thể).</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Hình thức thi đua cá nhân thường gặp ở những trò chơi dành cho trẻ mẫu giáo nhỡ như trò chơi “Hãy đổi đồ chơi”, “Ai chạy nhanh đến cờ”… Trong khi chơi, trẻ cố gắng thực hiện nhiệm vụ vận động tốt hơn cho mình bản thân mình.</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Hình thức thi đua tập thể, nhóm thường gặp ở những trò chơi dành cho trẻ mẫu giáo lớn. Trong khi chơi, mỗi trẻ phải cố gắng thực hiện nhiệm vụ vì tập thể, vì nhóm. Vì kết quả chung của tập thể, của nhóm phụ thuộc vào sự nhanh nhẹn, nhịp nhàng, sáng tạo của các thành viên khi vận động. Ví dụ, trò chơi “Tổ nào nhanh nhất”, “Chuyển bóng tiếp sức”, “Cướp cờ”…</a:t>
            </a:r>
            <a:endParaRPr/>
          </a:p>
        </p:txBody>
      </p:sp>
      <p:sp>
        <p:nvSpPr>
          <p:cNvPr id="334" name="Google Shape;334;p16"/>
          <p:cNvSpPr txBox="1"/>
          <p:nvPr/>
        </p:nvSpPr>
        <p:spPr>
          <a:xfrm>
            <a:off x="1835150" y="476250"/>
            <a:ext cx="5113337" cy="439737"/>
          </a:xfrm>
          <a:prstGeom prst="rect">
            <a:avLst/>
          </a:prstGeom>
          <a:noFill/>
          <a:ln>
            <a:noFill/>
          </a:ln>
        </p:spPr>
        <p:txBody>
          <a:bodyPr anchorCtr="0" anchor="t" bIns="45700" lIns="91425" spcFirstLastPara="1" rIns="91425" wrap="square" tIns="45700">
            <a:spAutoFit/>
          </a:bodyPr>
          <a:lstStyle/>
          <a:p>
            <a:pPr indent="0" lvl="0" marL="45720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loại trò chơi vận động</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17"/>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40" name="Google Shape;340;p17"/>
          <p:cNvSpPr txBox="1"/>
          <p:nvPr/>
        </p:nvSpPr>
        <p:spPr>
          <a:xfrm>
            <a:off x="395287" y="4005262"/>
            <a:ext cx="8640762" cy="29384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Trò chơi vận động không theo chủ đề có sử dụng dụng cụ. Đó là loại trò chơi mà khi tham gia chơi mỗi trẻ phải thực hiện hành động chơi không phụ thuộc vào trẻ khác, nhưng kết quả của mỗi trẻ lại là động cơ thúc đẩy trẻ khác thực hiện chính xác hơn, cố gắng đạt kết quả cao hơn. Ví dụ, “Ném bóng vào rổ”, “Ném vòng cổ chai”… những trẻ chơi sau thường cố gắng đạt thành tích cao hơn (cố gắng ném được nhiều bóng vào rổ, nhiều vòng vào cổ chai hơn bạn). Nhiệm vụ chơi của  loại trò chơi này tương đối phức tạp và đòi hỏi phải có những điều kiện nhất định, nên cùng một lúc, cô chỉ tổ chức cho một số trẻ chơi( khoảng 2 – 4 trẻ một lần chơi), thường áp dụng cho trẻ lứa tuổi mẫu giáo.</a:t>
            </a:r>
            <a:endParaRPr/>
          </a:p>
        </p:txBody>
      </p:sp>
      <p:sp>
        <p:nvSpPr>
          <p:cNvPr id="341" name="Google Shape;341;p17"/>
          <p:cNvSpPr txBox="1"/>
          <p:nvPr/>
        </p:nvSpPr>
        <p:spPr>
          <a:xfrm>
            <a:off x="1835150" y="476250"/>
            <a:ext cx="5113337" cy="439737"/>
          </a:xfrm>
          <a:prstGeom prst="rect">
            <a:avLst/>
          </a:prstGeom>
          <a:noFill/>
          <a:ln>
            <a:noFill/>
          </a:ln>
        </p:spPr>
        <p:txBody>
          <a:bodyPr anchorCtr="0" anchor="t" bIns="45700" lIns="91425" spcFirstLastPara="1" rIns="91425" wrap="square" tIns="45700">
            <a:spAutoFit/>
          </a:bodyPr>
          <a:lstStyle/>
          <a:p>
            <a:pPr indent="0" lvl="0" marL="45720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loại trò chơi vận động</a:t>
            </a:r>
            <a:endParaRPr/>
          </a:p>
        </p:txBody>
      </p:sp>
      <p:pic>
        <p:nvPicPr>
          <p:cNvPr id="342" name="Google Shape;342;p17"/>
          <p:cNvPicPr preferRelativeResize="0"/>
          <p:nvPr/>
        </p:nvPicPr>
        <p:blipFill rotWithShape="1">
          <a:blip r:embed="rId3">
            <a:alphaModFix/>
          </a:blip>
          <a:srcRect b="0" l="0" r="0" t="0"/>
          <a:stretch/>
        </p:blipFill>
        <p:spPr>
          <a:xfrm>
            <a:off x="3059112" y="1217612"/>
            <a:ext cx="4038600" cy="2690812"/>
          </a:xfrm>
          <a:prstGeom prst="rect">
            <a:avLst/>
          </a:prstGeom>
          <a:noFill/>
          <a:ln>
            <a:noFill/>
          </a:ln>
        </p:spPr>
      </p:pic>
      <p:sp>
        <p:nvSpPr>
          <p:cNvPr id="343" name="Google Shape;343;p17"/>
          <p:cNvSpPr txBox="1"/>
          <p:nvPr/>
        </p:nvSpPr>
        <p:spPr>
          <a:xfrm>
            <a:off x="2987675" y="3897312"/>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https://topchuan.com/khac/top-16-tro-choi-hoc-tap-cho-tre-mam-non-hay-va-thu-vi-nhat/</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18"/>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49" name="Google Shape;349;p18"/>
          <p:cNvSpPr txBox="1"/>
          <p:nvPr/>
        </p:nvSpPr>
        <p:spPr>
          <a:xfrm>
            <a:off x="323850" y="1557337"/>
            <a:ext cx="8640762" cy="344328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7000"/>
              </a:lnSpc>
              <a:spcBef>
                <a:spcPts val="0"/>
              </a:spcBef>
              <a:spcAft>
                <a:spcPts val="0"/>
              </a:spcAft>
              <a:buClr>
                <a:srgbClr val="002060"/>
              </a:buClr>
              <a:buSzPts val="1800"/>
              <a:buFont typeface="Noto Sans Symbols"/>
              <a:buChar char="−"/>
            </a:pPr>
            <a:r>
              <a:rPr b="0" i="0" lang="en-US" sz="1800" u="none">
                <a:solidFill>
                  <a:srgbClr val="002060"/>
                </a:solidFill>
                <a:latin typeface="Arial"/>
                <a:ea typeface="Arial"/>
                <a:cs typeface="Arial"/>
                <a:sym typeface="Arial"/>
              </a:rPr>
              <a:t>Dựa vào quy mô tổ chức trò chơi vận động, người ta chia trò chơi vận động làm hai nhóm:</a:t>
            </a:r>
            <a:endParaRPr b="0" i="0" sz="1400" u="none">
              <a:solidFill>
                <a:srgbClr val="002060"/>
              </a:solidFill>
              <a:latin typeface="Calibri"/>
              <a:ea typeface="Calibri"/>
              <a:cs typeface="Calibri"/>
              <a:sym typeface="Calibri"/>
            </a:endParaRPr>
          </a:p>
          <a:p>
            <a:pPr indent="-342900" lvl="0" marL="342900" marR="0" rtl="0" algn="just">
              <a:lnSpc>
                <a:spcPct val="115000"/>
              </a:lnSpc>
              <a:spcBef>
                <a:spcPts val="8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Nhóm trò chơi vận động theo nhóm. Đó là những trò chơi vận động mà trẻ giải quyết nhiệm vụ chơi theo từng nhóm nhỏ. Ví dụ, trò chơi “Tìm nhà bạn thân”, “Thuyền và biển”… các cháu vận động theo nhóm: nhóm những trẻ có số nhà 3,5,7,… hoặc nhóm trẻ có thuyền màu xanh vào bến màu xanh, thuyền màu đỏ, vào bếp màu đỏ…</a:t>
            </a:r>
            <a:endParaRPr b="0" i="0" sz="1400" u="none">
              <a:solidFill>
                <a:srgbClr val="002060"/>
              </a:solidFill>
              <a:latin typeface="Calibri"/>
              <a:ea typeface="Calibri"/>
              <a:cs typeface="Calibri"/>
              <a:sym typeface="Calibri"/>
            </a:endParaRPr>
          </a:p>
          <a:p>
            <a:pPr indent="-342900" lvl="0" marL="342900" marR="0" rtl="0" algn="just">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Nhóm trò chơi vận động có tính chất tập thể (cả lớp). Đó là những trò chơi vận động mà mọi trẻ đều thực hiện nội dung, nhiệm vụ chơi tương tự nhau. Ví dụ, trò chơi “Đoàn tàu hỏa”, “Quạ và gà con”…</a:t>
            </a:r>
            <a:endParaRPr/>
          </a:p>
        </p:txBody>
      </p:sp>
      <p:sp>
        <p:nvSpPr>
          <p:cNvPr id="350" name="Google Shape;350;p18"/>
          <p:cNvSpPr txBox="1"/>
          <p:nvPr/>
        </p:nvSpPr>
        <p:spPr>
          <a:xfrm>
            <a:off x="1835150" y="476250"/>
            <a:ext cx="5113337" cy="439737"/>
          </a:xfrm>
          <a:prstGeom prst="rect">
            <a:avLst/>
          </a:prstGeom>
          <a:noFill/>
          <a:ln>
            <a:noFill/>
          </a:ln>
        </p:spPr>
        <p:txBody>
          <a:bodyPr anchorCtr="0" anchor="t" bIns="45700" lIns="91425" spcFirstLastPara="1" rIns="91425" wrap="square" tIns="45700">
            <a:spAutoFit/>
          </a:bodyPr>
          <a:lstStyle/>
          <a:p>
            <a:pPr indent="0" lvl="0" marL="457200" marR="0" rtl="0" algn="just">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Phân loại trò chơi vận động</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19"/>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56" name="Google Shape;356;p19"/>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357" name="Google Shape;357;p19"/>
          <p:cNvSpPr txBox="1"/>
          <p:nvPr/>
        </p:nvSpPr>
        <p:spPr>
          <a:xfrm>
            <a:off x="395287" y="1144587"/>
            <a:ext cx="8497887" cy="43402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5.1. Những yêu cầu chung </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tổ chức trò chơi vận động cho trẻ phải căn cứ vào đặc điểm phát triển của lứa tuổi để xác định nội dung chơi, nhiệm vụ chơi, thời gian chơi, hình thức chơi, luật chơi. Những vận động cần luyện tập cho trẻ trong trò chơi phải vừa sức và trẻ đã được học trong các giờ giáo dục thể chất.Đồng thời khi lựa chọn trò chơi cho trẻ, cô cần dựa vào điều kiện của địa phương, của trường, của lớp và sự hứng thú, khả năng của trẻ, vào mục đích phát triển kỹ năng, kỹ xảo vận động nào ở trẻ, vào thời gian, thời điểm trong ngày, vào thời tiết …(buổi sáng nên tổ chức cho trẻ những trò chơi vận động tích cực, buổi chiều nên tổ chức cho trẻ những trò chơi vận động nhẹ nhàng để đảm bảo cho trẻ nghỉ ngơi; những ngày trời lạnh, trẻ mặc nhiều quần áo, không nên chọn những trò chơi có nhiều vận động khó, ngày trời nóng nên chọn những trò chơi có vận động nhẹ nhàng, tránh chạy nhảy quá nhiều.</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20"/>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63" name="Google Shape;363;p20"/>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364" name="Google Shape;364;p20"/>
          <p:cNvSpPr txBox="1"/>
          <p:nvPr/>
        </p:nvSpPr>
        <p:spPr>
          <a:xfrm>
            <a:off x="476250" y="1800225"/>
            <a:ext cx="8191500" cy="325755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Chuẩn bị đầy đủ cơ sở vật chất để tổ chức trò chơi vận động địa điểm chơi, đồ dùng, đồ chơi… Địa điểm chơi (chỗ chơi) có thể ở trong nhà, có thể ở ngoài trời phù hợp với nội dung chơi (những trò chơi đòi hỏi, những trò chơi đòi hỏi nhạy nhảy, vận động ít hơn nên tổ chức cho trẻ chơi ở trong nhà). Tuy nhiên, địa điểm chơi còn phụ thuộc vào thời tiết khi tổ chức cho trẻ chơi (trời mưa, trời lạnh quá không tổ chức cho trẻ chơi ngoài trời). Để tổ chức trò chơi vận động cho trẻ, khi xác định được địa điểm chơi, cô cần chuẩn bị dụng cụ đầy đủ và phù hợp: quét dọn, thu nhặt những vật nguy hiểm, kẻ vẽ hoặc đánh dấu những quy ước cần thiết, sắp đặt các dụng cụ, trang thiết bị tạo nên môi trường chơi thuận lợi, an toàn cho trẻ.</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21"/>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70" name="Google Shape;370;p21"/>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371" name="Google Shape;371;p21"/>
          <p:cNvSpPr txBox="1"/>
          <p:nvPr/>
        </p:nvSpPr>
        <p:spPr>
          <a:xfrm>
            <a:off x="323850" y="1144587"/>
            <a:ext cx="8496300" cy="56816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Hướng dẫn trò chơi vận động cho trẻ gồm ba bước:</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Bước 1. Hướng dẫn trò chơi </a:t>
            </a:r>
            <a:endParaRPr b="1"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Trước khi cho trẻ chơi, nên cho trẻ làm quen với những đồ vật, đồ chơi sẽ sử dụng khi chơi. Trẻ biết cách thao tác với đồ vật, đồ chơi này.</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Giới thiệu trò chơi, nội dung chơi, luật chơi. Giáo viên có thể giới thiệu nội dung, luật chơi bằng nhiều cách khác nhau tùy thuộc vào hoàn cảnh thực tế, vào sự hiểu biết của trẻ…Nếu là trò chơi mới, khi giới thiệu và giải thích trò chơi, cô cần làm mẫu, lời giải thích phải ngắn gọn, rõ ràng, dễ hiểu kèm theo các thao tác, hành động phụ họa. Đối với những trò chơi trẻ đã hiểu luật chơi, có thể đưa thêm một số yêu cầu cao hơn, đòi hỏi trẻ phải cố gắng chơi mới hoàn thành được nhằm tránh sự nhàm chán phát huy tính tích cực, sáng tạo của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Sau khi giới thiệu, cô tổ chức giao nhiệm vụ cho trẻ (những trò chơi vận động theo chủ đề thì đây là việc phân vai). Trẻ nhỏ, cô trực tiếp phân vai (và thường cô cùng chơi và đóng vai chính: cáo, quạ…). Đối với những trẻ lớn, cô để trẻ tự thỏa thuận về vai. Những trò chơi mang tính thi đua, cô cần chọn những trẻ tương đương về thể lực, về kỹ năng chơi, về số lượng trẻ trong các nhóm chơi.</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22"/>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77" name="Google Shape;377;p22"/>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378" name="Google Shape;378;p22"/>
          <p:cNvSpPr txBox="1"/>
          <p:nvPr/>
        </p:nvSpPr>
        <p:spPr>
          <a:xfrm>
            <a:off x="395287" y="1268412"/>
            <a:ext cx="8640762" cy="4854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Bước 2. Điều khiển trò chơi</a:t>
            </a:r>
            <a:endParaRPr b="1"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cần chọn vị trí đứng sao cho trẻ đều nhìn rõ cô làm gì và nói gì. cô quan sát được toàn bộ hoạt động chơi của trẻ. Vị trí đứng của cô không được gây cản trở đến cuộc chơi của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Theo dõi xem trẻ có thực hiện được nội dung chơi, hành động chơi không, có theo đúng luật chơi không.</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Động viên, khuyến khích trẻ tích cực vận động, giúp đỡ kịp thời những trẻ “phạm luật”. Cô cần tạo ra không khí ganh đua giữa trẻ với trẻ, giữa nhóm này với nhóm khác để trẻ tích cực vận động đạt được mục đích (“thắng”).</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Theo dõi mối quan hệ của trẻ trong khi chơi, giúp trẻ có tinh thần đoàn kết, đồng đội khi chơi, không tranh giành, xô đẩy trong khi chơi.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Theo dõi lượng vận động và tình hình sức khỏe của trẻ để điều chỉnh lượng vận động kịp thời.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23"/>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84" name="Google Shape;384;p23"/>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385" name="Google Shape;385;p23"/>
          <p:cNvSpPr txBox="1"/>
          <p:nvPr/>
        </p:nvSpPr>
        <p:spPr>
          <a:xfrm>
            <a:off x="468312" y="1484312"/>
            <a:ext cx="8567737" cy="268763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Bước 3. Kết thúc chơi </a:t>
            </a:r>
            <a:endParaRPr b="1"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Tổ chức cho trẻ những vận động nhẹ nhàng để giảm dần vận động và tim mạch trở về mức độ hoạt động bình thường.</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Nhận xét, đánh giá kết quả chơi của trẻ, khen ngợi những trẻ tích cực, động viên những trẻ khác cố gắng hơn trong lần chơi sâu.</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+Tổ chức cho trẻ cất dọn đồ chơi, thu dọn chỗ chơi, vệ sinh mặt mũi, tay chân, chỉnh lại đầu tóc để chuyển sang hoạt động khác.</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p24"/>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91" name="Google Shape;391;p24"/>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392" name="Google Shape;392;p24"/>
          <p:cNvSpPr txBox="1"/>
          <p:nvPr/>
        </p:nvSpPr>
        <p:spPr>
          <a:xfrm>
            <a:off x="323850" y="1330325"/>
            <a:ext cx="8064500" cy="12842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5.2 Hướng dẫn trò chơi vận động cho trẻ theo độ tuổi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5.2.1. Hướng dẫn trò chơi vận động cho trẻ tuổi nhà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a. Đặc điểm trò chơi vận động của trẻ tuổi nhà trẻ</a:t>
            </a:r>
            <a:endParaRPr/>
          </a:p>
        </p:txBody>
      </p:sp>
      <p:sp>
        <p:nvSpPr>
          <p:cNvPr id="393" name="Google Shape;393;p24"/>
          <p:cNvSpPr txBox="1"/>
          <p:nvPr/>
        </p:nvSpPr>
        <p:spPr>
          <a:xfrm>
            <a:off x="323850" y="2794000"/>
            <a:ext cx="8569325" cy="3421062"/>
          </a:xfrm>
          <a:prstGeom prst="rect">
            <a:avLst/>
          </a:prstGeom>
          <a:noFill/>
          <a:ln>
            <a:noFill/>
          </a:ln>
        </p:spPr>
        <p:txBody>
          <a:bodyPr anchorCtr="0" anchor="t" bIns="45700" lIns="91425" spcFirstLastPara="1" rIns="91425" wrap="square" tIns="45700">
            <a:spAutoFit/>
          </a:bodyPr>
          <a:lstStyle/>
          <a:p>
            <a:pPr indent="0" lvl="0" marL="0" marR="0" rtl="0" algn="just">
              <a:lnSpc>
                <a:spcPct val="107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Trò chơi vận động của trẻ gắn liền với các bài tập vận động, nó thường được sử dụng để củng cố các vận động mà trẻ đã biết. Do vậy khó phân biệt giữa trò chơi vận động và bài tập trò chơi trong các giờ giáo dục thể chất.</a:t>
            </a:r>
            <a:endParaRPr b="0" i="0" sz="1400" u="none">
              <a:solidFill>
                <a:srgbClr val="002060"/>
              </a:solidFill>
              <a:latin typeface="Calibri"/>
              <a:ea typeface="Calibri"/>
              <a:cs typeface="Calibri"/>
              <a:sym typeface="Calibri"/>
            </a:endParaRPr>
          </a:p>
          <a:p>
            <a:pPr indent="0" lvl="0" marL="0" marR="0" rtl="0" algn="just">
              <a:lnSpc>
                <a:spcPct val="115000"/>
              </a:lnSpc>
              <a:spcBef>
                <a:spcPts val="8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Nội dung chơi, hành động chơi còn đơn giản: Nội dung chơi là những vận động cơ bản phù hợp với lứa tuổi: trườn, bò, đi, đứng lên, ngồi xuống, bước qua vật cản…với những động tác đơn giản. ví du, bò về phía trước, bò qua vật cản; đi theo hiệu lệnh, đi bước qua vật cản, đi trong đường hẹp…</a:t>
            </a:r>
            <a:endParaRPr b="0" i="0" sz="1400" u="none">
              <a:solidFill>
                <a:srgbClr val="002060"/>
              </a:solidFill>
              <a:latin typeface="Calibri"/>
              <a:ea typeface="Calibri"/>
              <a:cs typeface="Calibri"/>
              <a:sym typeface="Calibri"/>
            </a:endParaRPr>
          </a:p>
          <a:p>
            <a:pPr indent="0" lvl="0" marL="0" marR="0" rtl="0" algn="just">
              <a:lnSpc>
                <a:spcPct val="115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chưa chủ động trong trò chơi, trong khi chơi, trẻ phụ thuộc vào cô: bắt chước làm theo cô. Do vậy trong những trò chơi vận động tuổi nhà trẻ, cô cần tham gia cùng với trẻ, đóng vai trò chính, làm mẫu để trẻ quan sát, bắt chước.</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7" name="Shape 397"/>
        <p:cNvGrpSpPr/>
        <p:nvPr/>
      </p:nvGrpSpPr>
      <p:grpSpPr>
        <a:xfrm>
          <a:off x="0" y="0"/>
          <a:ext cx="0" cy="0"/>
          <a:chOff x="0" y="0"/>
          <a:chExt cx="0" cy="0"/>
        </a:xfrm>
      </p:grpSpPr>
      <p:sp>
        <p:nvSpPr>
          <p:cNvPr id="398" name="Google Shape;398;p25"/>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99" name="Google Shape;399;p25"/>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400" name="Google Shape;400;p25"/>
          <p:cNvSpPr txBox="1"/>
          <p:nvPr/>
        </p:nvSpPr>
        <p:spPr>
          <a:xfrm>
            <a:off x="395287" y="1268412"/>
            <a:ext cx="8569325" cy="511175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 Hướng dẫn trò chơi vận động cho trẻ tuổi nhà trẻ </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Chuẩn bị cơ sở vật chất: bố trí chỗ chơi rộng rãi, thoáng, sạch sẽ an toàn cho trẻ khi vận động. Đối với những trò chơi vận động có sử dụng dụng cụ thì dụng cụ, đồ chơi phải phù hợp với nội dung chơi với trẻ, màu sắc, hình dáng phải đẹp ư, hấp dẫn trẻ.</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Hướng dẫn và điều khiển trò chơi: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Tập hợp trẻ (bằng lời ca, tiếng hát, xắc xô, vỗ tay…)</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giới thiệu trò chơi</a:t>
            </a:r>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tham gia cùng chơi với trẻ và đóng vai chính, cô làm mẫu, hướng dẫn trẻ quan sát bắt chước làm theo. </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Quan sát hoạt động chơi của trẻ đẻ khen ngợi, cổ vũ kịp thời </a:t>
            </a:r>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Kết thúc chơi, cô tổ chức cho trẻ vận động nhẹ nhàng, động viên khen ngợi trẻ, cùng trẻ cất dọn đồ chơi để chuyển sang hoạt động khác.</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26"/>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06" name="Google Shape;406;p26"/>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407" name="Google Shape;407;p26"/>
          <p:cNvSpPr txBox="1"/>
          <p:nvPr/>
        </p:nvSpPr>
        <p:spPr>
          <a:xfrm>
            <a:off x="468312" y="1144587"/>
            <a:ext cx="8496300" cy="498157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c. Thực hành hướng dẫn trò chơi vận động cho trẻ tuổi nhà trẻ</a:t>
            </a:r>
            <a:endParaRPr b="0" i="0" sz="1400" u="none">
              <a:solidFill>
                <a:schemeClr val="dk1"/>
              </a:solidFill>
              <a:latin typeface="Calibri"/>
              <a:ea typeface="Calibri"/>
              <a:cs typeface="Calibri"/>
              <a:sym typeface="Calibri"/>
            </a:endParaRPr>
          </a:p>
          <a:p>
            <a:pPr indent="0" lvl="0" marL="0" marR="0" rtl="0" algn="ctr">
              <a:lnSpc>
                <a:spcPct val="115000"/>
              </a:lnSpc>
              <a:spcBef>
                <a:spcPts val="100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Đuổi bắt</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Đối tượng</a:t>
            </a:r>
            <a:r>
              <a:rPr b="0" i="0" lang="en-US" sz="1800" u="none">
                <a:solidFill>
                  <a:schemeClr val="dk1"/>
                </a:solidFill>
                <a:latin typeface="Arial"/>
                <a:ea typeface="Arial"/>
                <a:cs typeface="Arial"/>
                <a:sym typeface="Arial"/>
              </a:rPr>
              <a:t>: trẻ từ 12-36  tháng tuổi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Mục đích</a:t>
            </a:r>
            <a:r>
              <a:rPr b="0" i="0" lang="en-US" sz="1800" u="none">
                <a:solidFill>
                  <a:schemeClr val="dk1"/>
                </a:solidFill>
                <a:latin typeface="Arial"/>
                <a:ea typeface="Arial"/>
                <a:cs typeface="Arial"/>
                <a:sym typeface="Arial"/>
              </a:rPr>
              <a:t>: rèn luyện vận động bò, đi nhằm phát triển các kỹ năng trong vận động bò, đi.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Chuẩn bi</a:t>
            </a:r>
            <a:r>
              <a:rPr b="0" i="0" lang="en-US" sz="1800" u="none">
                <a:solidFill>
                  <a:schemeClr val="dk1"/>
                </a:solidFill>
                <a:latin typeface="Arial"/>
                <a:ea typeface="Arial"/>
                <a:cs typeface="Arial"/>
                <a:sym typeface="Arial"/>
              </a:rPr>
              <a:t>: sàn nhà sạch sẽ, bằng phẳng, không vướng đồ vật. Nếu trẻ đã biết đi, cô có thể cho trẻ chơi ở sân (nếu điều kiện vệ sinh an toàn, thời tiết cho phép).</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Luật chơi</a:t>
            </a:r>
            <a:r>
              <a:rPr b="0" i="0" lang="en-US" sz="1800" u="none">
                <a:solidFill>
                  <a:schemeClr val="dk1"/>
                </a:solidFill>
                <a:latin typeface="Arial"/>
                <a:ea typeface="Arial"/>
                <a:cs typeface="Arial"/>
                <a:sym typeface="Arial"/>
              </a:rPr>
              <a:t>: trẻ phải bò hoặc đi nhanh khi cô nói “Cô đuổi kịp này!”., “Cô bắt được này!”…</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Cách tiến hành</a:t>
            </a:r>
            <a:r>
              <a:rPr b="0" i="0" lang="en-US" sz="1800" u="none">
                <a:solidFill>
                  <a:schemeClr val="dk1"/>
                </a:solidFill>
                <a:latin typeface="Arial"/>
                <a:ea typeface="Arial"/>
                <a:cs typeface="Arial"/>
                <a:sym typeface="Arial"/>
              </a:rPr>
              <a:t>: Cô đứng cạnh trẻ làm động tác chạy nhẹ nhàng tại chỗ đông thời vui vẻ thúc dục trẻ “Cô đuổi kịp, cô đuổi kịp này!” “Cô bắt được này!” trẻ sẽ bò hoặc bước đi khỏi chỗ cô. Tiến hành luân phiên từng trẻ, mỗi trẻ khoảng 2 – 3 lần. Thời gian tiến hành 4 – 5 phút với một nhóm 4 – 5 trẻ.</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27"/>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13" name="Google Shape;413;p27"/>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414" name="Google Shape;414;p27"/>
          <p:cNvSpPr txBox="1"/>
          <p:nvPr/>
        </p:nvSpPr>
        <p:spPr>
          <a:xfrm>
            <a:off x="269875" y="1120775"/>
            <a:ext cx="8604250" cy="56816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Đặc điểm trò chơi vận động của trẻ mẫu giáo bé</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Ở tuổi mẫu giáo bé, các vận động cơ bản chưa hoàn thiện, đang ở giai đoạn phát triển. Do vậy, các trò chơi vận động dành cho trẻ mẫu giáo bé thường nhằm củng cố các vận động cơ bản thường được diễn ra dưới hình thức mô phỏng những hành động của những nhân vật gần gũi với trẻ. Nhân vật đó có thể là người, có thể là vật được nhân cách hóa.</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Trong những trò chơi vận động theo chủ đề, nhiều khi trẻ còn nhầm lẫn vai chơi của mình, có khi đóng vai là Sói đuổi Thỏ trong trò chơi vận động “Chó Sói xấu tính”, thì lại chạy trốn luôn cùng với trẻ để trò chơi diễn ra một cách thuận lợi.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Trẻ mẫu giáo bé chưa biết phối hợp hành động của mình với hành động của bạn trong khi chơi. Cho nên, mặc dù rất thích chơi trò chơi đã quen thuộc. Nói cách khác, trò chơi vận động của trẻ phụ thuộc nhiều vào cô – người hướng dẫn trẻ chơi. Cô tham gia cùng chơi với trẻ và thường đóng vai chính để thu hút trẻ chơi một cách tích cực, hào hứng.</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Trong những trò chơi vận động có sử dụng dụng cụ, thì dụng cụ phải đẹp, hấp dẫn thì mới thu hút được trẻ tích cực, hào hứng tham gia trò chơi.</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p28"/>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20" name="Google Shape;420;p28"/>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421" name="Google Shape;421;p28"/>
          <p:cNvSpPr txBox="1"/>
          <p:nvPr/>
        </p:nvSpPr>
        <p:spPr>
          <a:xfrm>
            <a:off x="323850" y="1206500"/>
            <a:ext cx="6840537"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Hướng dẫn trò chơi vận động cho trẻ mẫu giáo bé</a:t>
            </a:r>
            <a:endParaRPr/>
          </a:p>
        </p:txBody>
      </p:sp>
      <p:sp>
        <p:nvSpPr>
          <p:cNvPr id="422" name="Google Shape;422;p28"/>
          <p:cNvSpPr txBox="1"/>
          <p:nvPr/>
        </p:nvSpPr>
        <p:spPr>
          <a:xfrm>
            <a:off x="395287" y="1692275"/>
            <a:ext cx="8569325" cy="4470400"/>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Giới thiệu trò chơi: </a:t>
            </a:r>
            <a:r>
              <a:rPr b="0" i="0" lang="en-US" sz="1800" u="none">
                <a:solidFill>
                  <a:schemeClr val="dk1"/>
                </a:solidFill>
                <a:latin typeface="Arial"/>
                <a:ea typeface="Arial"/>
                <a:cs typeface="Arial"/>
                <a:sym typeface="Arial"/>
              </a:rPr>
              <a:t>Khi giới thiệu chủ đề chơi, nội dung chơi phải biểu lộ tình cảm và tính cách nhân vật bằng ngữ điệu, giọng điệu dưới dạng một câu chuyện ngắn gọn để thu hút sự chú ý của trẻ. Ví dụ, khi nói về tính cách của những nhân vật mà trẻ yêu thích( chim, thỏ..) thì  giọng nói nhẹ nhàng, tình cảm; khi nói về tính cách những nhân vật xấu tính, đáng ghét(sói, cáo ,hổ…) thì giọng nói thô kệch hung hãn.</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làm mẫu hành động chơi: cô vừa giải thích vừa có những thao tác phụ họa để trẻ dễ hình dung. Ví dụ, trò chơi “Nhảy qua suối nhỏ” cô chụm chân làm mẫu bật xa qua suối, vừa nhảy vừa nói: “Nào chúng ta cùng nhảy qua, cẩn thận kẻo rơi xuống suối”.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Đối với những trò chơi vận động theo chủ đề, nhất là trò chơi mới, cô thường phải đóng vai chính. Khi trẻ đã biết chơi, cô có thể chọn một số trẻ nhanh nhẹn, thực hiện tốt vận động tham gia đóng vai chính.</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29"/>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28" name="Google Shape;428;p29"/>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429" name="Google Shape;429;p29"/>
          <p:cNvSpPr txBox="1"/>
          <p:nvPr/>
        </p:nvSpPr>
        <p:spPr>
          <a:xfrm>
            <a:off x="395287" y="1268412"/>
            <a:ext cx="8640762" cy="5491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1" lang="en-US" sz="1800" u="none">
                <a:solidFill>
                  <a:schemeClr val="dk1"/>
                </a:solidFill>
                <a:latin typeface="Arial"/>
                <a:ea typeface="Arial"/>
                <a:cs typeface="Arial"/>
                <a:sym typeface="Arial"/>
              </a:rPr>
              <a:t>Theo dõi quá trình chơi của trẻ:</a:t>
            </a:r>
            <a:endParaRPr b="1" i="1"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bao quát nhóm chơi, quan sát hành động chơi của trẻ (xem trẻ có hành động đúng không)</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Tạo điều kiện, gợi ý để trẻ hợp tác với nhau trong khi chơi, không chen lấn bạn khi chơi.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Theo dõi tình trạng sức khỏe của trẻ trong khi chơi để điều chỉnh thời gian chơi, lượng vận động của trẻ trong khi chơi để điều chỉnh thời gian, lượng vận động của trẻ. Khi trẻ hoạt động thái quá hoặc biểu hiện sự mệt mỏi, cô cần ngừng trò chơi lại và chuyển sang hoạt động nhẹ nhàng hoặc trò chơi tĩnh.</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Để tránh sự nhàm chán khi tổ chức trò chơi cũ, cô cần thêm những tình tiết mới (nội dung mới), thay đổi luật chơi, cách chơi và nâng cao yêu cầu của hành động chơi.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1" lang="en-US" sz="1800" u="none">
                <a:solidFill>
                  <a:schemeClr val="dk1"/>
                </a:solidFill>
                <a:latin typeface="Arial"/>
                <a:ea typeface="Arial"/>
                <a:cs typeface="Arial"/>
                <a:sym typeface="Arial"/>
              </a:rPr>
              <a:t>Kết thúc chơi, </a:t>
            </a:r>
            <a:r>
              <a:rPr b="0" i="0" lang="en-US" sz="1800" u="none">
                <a:solidFill>
                  <a:schemeClr val="dk1"/>
                </a:solidFill>
                <a:latin typeface="Arial"/>
                <a:ea typeface="Arial"/>
                <a:cs typeface="Arial"/>
                <a:sym typeface="Arial"/>
              </a:rPr>
              <a:t>cô khen cả lớp, nhất là những trẻ tích cực sáng tạo nhằm tạo không khí vui vẻ, thoải mái và cùng trẻ cất dọn đồ chơi để chuyển sang hoạt động khác.</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30"/>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35" name="Google Shape;435;p30"/>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436" name="Google Shape;436;p30"/>
          <p:cNvSpPr txBox="1"/>
          <p:nvPr/>
        </p:nvSpPr>
        <p:spPr>
          <a:xfrm>
            <a:off x="395287" y="1144587"/>
            <a:ext cx="8497887" cy="83661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5.2.2. Hướng dẫn trò chơi vận động cho trẻ mẫu giáo </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a. Hướng dẫn trò chơi vận động cho trẻ mẫu giáo bé (3 – 4 tuổi) </a:t>
            </a:r>
            <a:endParaRPr/>
          </a:p>
        </p:txBody>
      </p:sp>
      <p:sp>
        <p:nvSpPr>
          <p:cNvPr id="437" name="Google Shape;437;p30"/>
          <p:cNvSpPr txBox="1"/>
          <p:nvPr/>
        </p:nvSpPr>
        <p:spPr>
          <a:xfrm>
            <a:off x="611187" y="2614612"/>
            <a:ext cx="8943975" cy="8382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3: Hướng  dẫn chơi cho Trẻ MGB:</a:t>
            </a:r>
            <a:endParaRPr b="0" i="0" sz="18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https://www.youtube.com/watch?v=zCt7bwjQzqo</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1" name="Shape 441"/>
        <p:cNvGrpSpPr/>
        <p:nvPr/>
      </p:nvGrpSpPr>
      <p:grpSpPr>
        <a:xfrm>
          <a:off x="0" y="0"/>
          <a:ext cx="0" cy="0"/>
          <a:chOff x="0" y="0"/>
          <a:chExt cx="0" cy="0"/>
        </a:xfrm>
      </p:grpSpPr>
      <p:sp>
        <p:nvSpPr>
          <p:cNvPr id="442" name="Google Shape;442;p31"/>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43" name="Google Shape;443;p31"/>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444" name="Google Shape;444;p31"/>
          <p:cNvSpPr txBox="1"/>
          <p:nvPr/>
        </p:nvSpPr>
        <p:spPr>
          <a:xfrm>
            <a:off x="395287" y="1268412"/>
            <a:ext cx="8569325" cy="44084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b. Hướng dẫn trò chơi vận động cho trẻ mẫu giáo nhỡ (4 – 5 tuổi) </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Đặc điểm chơi trò chơi vận động của trẻ mẫu giáo nhỡ</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Ở lứa tuổi mẫu giáo nhỡ, trẻ đã có kĩ năng vận động, thể lực phát triển tốt, nên trẻ thích tham gia vào những trò chơi vận động đòi hỏi lượng vận động nhiều, nhanh và sự khéo léo: “Mèo đuổi chuột”, “Cáo và Thỏ”, “Sói và Dê”…</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Trẻ mẫu giáo nhỡ, do vốn sống kinh nghiệm đã khá phong phú, trí tuệ cũng phát triển hơn nên trẻ dễ tiếp thu nội dung chơi, luật chơi hơn trẻ mẫu giáo bé. Do vậy việc giới thiệu nội dung chơi, luật chơi, cách chơi trò chơi vận động theo vai khi tham gia trò chơi. Do vậy, trẻ có thể đóng vai chính khi tham gia trò chơi vận động.</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Trẻ biết phối hợp hành động của mình với hành động của bạn trong khi chơi. Trẻ bắt đầu chủ động hơn khi tham gia trò chơi: tự tổ chức trò chơi những trò chơi mà trẻ đã biết.</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32"/>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50" name="Google Shape;450;p32"/>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451" name="Google Shape;451;p32"/>
          <p:cNvSpPr txBox="1"/>
          <p:nvPr/>
        </p:nvSpPr>
        <p:spPr>
          <a:xfrm>
            <a:off x="323850" y="1206500"/>
            <a:ext cx="7272337" cy="390525"/>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Hướng dẫn trò chơi vận động cho trẻ mẫu giáo nhỡ</a:t>
            </a:r>
            <a:endParaRPr/>
          </a:p>
        </p:txBody>
      </p:sp>
      <p:sp>
        <p:nvSpPr>
          <p:cNvPr id="452" name="Google Shape;452;p32"/>
          <p:cNvSpPr txBox="1"/>
          <p:nvPr/>
        </p:nvSpPr>
        <p:spPr>
          <a:xfrm>
            <a:off x="395287" y="1484312"/>
            <a:ext cx="8569325" cy="5491162"/>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Giới thiệu trò chơi: Khi giới thiệu chủ đề chơi, nội dung chơi phải tạo được sự tập trung chú ý và gây được hứng thú ở trẻ. </a:t>
            </a:r>
            <a:endParaRPr/>
          </a:p>
          <a:p>
            <a:pPr indent="-285750" lvl="0" marL="285750" marR="0" rtl="0" algn="just">
              <a:lnSpc>
                <a:spcPct val="115000"/>
              </a:lnSpc>
              <a:spcBef>
                <a:spcPts val="10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 Cô làm mẫu hành động chơi: vừa làm những hành động mẫu, vừa giải thích ngắn gọn; những hành động mẫu phải gây chú ý cho trẻ.</a:t>
            </a:r>
            <a:endParaRPr b="0" i="0" sz="1400" u="none">
              <a:solidFill>
                <a:schemeClr val="dk1"/>
              </a:solidFill>
              <a:latin typeface="Calibri"/>
              <a:ea typeface="Calibri"/>
              <a:cs typeface="Calibri"/>
              <a:sym typeface="Calibri"/>
            </a:endParaRPr>
          </a:p>
          <a:p>
            <a:pPr indent="-285750" lvl="0" marL="285750" marR="0" rtl="0" algn="just">
              <a:lnSpc>
                <a:spcPct val="115000"/>
              </a:lnSpc>
              <a:spcBef>
                <a:spcPts val="10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Khi trẻ đã nắm được nội dung chơi: hành động chơi, luật chơi, cô tạo điều kiện cho trẻ phân công nhiệm vụ chơi (vai chơi nếu là trò chơi vận động theo chủ đề) và tự thực hiện hành động chơi một cách chủ động, sáng tạo. </a:t>
            </a:r>
            <a:endParaRPr/>
          </a:p>
          <a:p>
            <a:pPr indent="-285750" lvl="0" marL="285750" marR="0" rtl="0" algn="just">
              <a:lnSpc>
                <a:spcPct val="115000"/>
              </a:lnSpc>
              <a:spcBef>
                <a:spcPts val="10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 Cô theo dõi, bao quát quá trình chơi của trẻ, động viên, cổ vũ trẻ tích cực, đoàn kết hợp tác với nhau trong khi chơi; khích lệ những trẻ chậm chạp, nhút nhát chơi tích cực hơn với bạn. Đồng thời điều tiết thời gian chơi, lượng vận động cho phù hợp trạng thái sức khỏe tâm lý của trẻ.</a:t>
            </a:r>
            <a:endParaRPr b="0" i="0" sz="1400" u="none">
              <a:solidFill>
                <a:schemeClr val="dk1"/>
              </a:solidFill>
              <a:latin typeface="Calibri"/>
              <a:ea typeface="Calibri"/>
              <a:cs typeface="Calibri"/>
              <a:sym typeface="Calibri"/>
            </a:endParaRPr>
          </a:p>
          <a:p>
            <a:pPr indent="-285750" lvl="0" marL="28575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Để duy trì hứng thú chơi của trẻ, cô cần tạo tình huống để trẻ mở rộng nội dung chơi; thay đổi luật chơi, cách chơi khi tổ chức trò chơi mà trẻ đã biết.</a:t>
            </a:r>
            <a:r>
              <a:rPr b="0" i="0" lang="en-US" sz="1400" u="none">
                <a:solidFill>
                  <a:schemeClr val="dk1"/>
                </a:solidFill>
                <a:latin typeface="Calibri"/>
                <a:ea typeface="Calibri"/>
                <a:cs typeface="Calibri"/>
                <a:sym typeface="Calibri"/>
              </a:rPr>
              <a:t> </a:t>
            </a:r>
            <a:r>
              <a:rPr b="0" i="0" lang="en-US" sz="1800" u="none">
                <a:solidFill>
                  <a:schemeClr val="dk1"/>
                </a:solidFill>
                <a:latin typeface="Arial"/>
                <a:ea typeface="Arial"/>
                <a:cs typeface="Arial"/>
                <a:sym typeface="Arial"/>
              </a:rPr>
              <a:t>Tiếp tục rèn luyện những thói quen cần thiết cho trẻ khi kết thúc chơi (cất dọn đồ chơi, thu dọn chỗ chơi... để chuyển sang hoạt động khác).</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6" name="Shape 456"/>
        <p:cNvGrpSpPr/>
        <p:nvPr/>
      </p:nvGrpSpPr>
      <p:grpSpPr>
        <a:xfrm>
          <a:off x="0" y="0"/>
          <a:ext cx="0" cy="0"/>
          <a:chOff x="0" y="0"/>
          <a:chExt cx="0" cy="0"/>
        </a:xfrm>
      </p:grpSpPr>
      <p:sp>
        <p:nvSpPr>
          <p:cNvPr id="457" name="Google Shape;457;p33"/>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58" name="Google Shape;458;p33"/>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459" name="Google Shape;459;p33"/>
          <p:cNvSpPr txBox="1"/>
          <p:nvPr/>
        </p:nvSpPr>
        <p:spPr>
          <a:xfrm>
            <a:off x="323850" y="1235075"/>
            <a:ext cx="8569325" cy="53641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c. Hướng dẫn trò chơi vận động cho trẻ mẫu giáo lớn (5 -6 tuổi)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Đặc trò chơi vận động của trẻ mẫu giáo lớn</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Sang tuổi mẫu giáo lớn, kỹ năng vận động của trẻ đã khá hoàn thiện; trẻ có khả năng phản xạ nhanh, chính xác khi thực hiện những vận động theo lệnh, do vậy trẻ thích những trò chơi vận động đòi hỏi phải có phản xạ nhanh, chính xác khi đi nhanh, chạy nhảy… như trò chơi “Thi đi nhanh”, “chạy tiếp cờ”, “nhảy tiếp sức”, “Ai nhanh hơn”…</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Cũng như trẻ mẫu giáo nhỡ, trẻ mẫu giáo lớn tiếp nhận nội dung chơi, hành động chơi, luật chơi nhanh. khi giới thiệu trò chơi, hướng dẫn cách chơi, cô không cần giải thật tỉ mỉ và có thể hướng dẫn một vài trẻ làm mẫu minh họa cho những hành động chơi mà cô giới thiệu.</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Trẻ biết phối hợp với nhau trong khi chơi, có khả năng tổ chức những trò chơi vận động đã biết: tự đưa ra trò chơi,tự phân công nhau trong khi chơi, đóng  được vai chính của trò chơi, tự đưa thêm nội dung chơi vào trò chơi, tự đánh giá  lẫn nhau trong quá trình chơi (phê phán bạn phạm luật, “ăn gian”...).</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 name="Shape 463"/>
        <p:cNvGrpSpPr/>
        <p:nvPr/>
      </p:nvGrpSpPr>
      <p:grpSpPr>
        <a:xfrm>
          <a:off x="0" y="0"/>
          <a:ext cx="0" cy="0"/>
          <a:chOff x="0" y="0"/>
          <a:chExt cx="0" cy="0"/>
        </a:xfrm>
      </p:grpSpPr>
      <p:sp>
        <p:nvSpPr>
          <p:cNvPr id="464" name="Google Shape;464;p34"/>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65" name="Google Shape;465;p34"/>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
        <p:nvSpPr>
          <p:cNvPr id="466" name="Google Shape;466;p34"/>
          <p:cNvSpPr txBox="1"/>
          <p:nvPr/>
        </p:nvSpPr>
        <p:spPr>
          <a:xfrm>
            <a:off x="323850" y="1112837"/>
            <a:ext cx="8640762" cy="5300662"/>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1" lang="en-US" sz="1800" u="none">
                <a:solidFill>
                  <a:schemeClr val="dk1"/>
                </a:solidFill>
                <a:latin typeface="Arial"/>
                <a:ea typeface="Arial"/>
                <a:cs typeface="Arial"/>
                <a:sym typeface="Arial"/>
              </a:rPr>
              <a:t>* Hướng dẫn trò chơi vận động cho trẻ mẫu giáo lớn</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Khi giới thiệu cần giải thích ngắn gọn, dễ hiểu, sao cho những nội dung chính, những yêu cầu chính của trò chơi được trẻ tiếp nhận được.</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có thể hướng dẫn một vài trẻ nhanh nhẹn tháo vát lên làm mẫu cho những hành động chơi mà cô giới thiệu.Tạo điều kiện để trẻ thảo luận với nhau về luật chơi, cô là người thống nhất (kết luận cuối cùng) về luật chơi, cách chơi.</a:t>
            </a:r>
            <a:r>
              <a:rPr b="0" i="0" lang="en-US" sz="1400" u="none">
                <a:solidFill>
                  <a:schemeClr val="dk1"/>
                </a:solidFill>
                <a:latin typeface="Calibri"/>
                <a:ea typeface="Calibri"/>
                <a:cs typeface="Calibri"/>
                <a:sym typeface="Calibri"/>
              </a:rPr>
              <a:t> </a:t>
            </a:r>
            <a:r>
              <a:rPr b="0" i="0" lang="en-US" sz="1800" u="none">
                <a:solidFill>
                  <a:schemeClr val="dk1"/>
                </a:solidFill>
                <a:latin typeface="Arial"/>
                <a:ea typeface="Arial"/>
                <a:cs typeface="Arial"/>
                <a:sym typeface="Arial"/>
              </a:rPr>
              <a:t>Tạo điều kiện cho trẻ phân công nhiệm vụ chơi, tự nhận vai và phân vai chơi (nếu là trò chơi vận động theo chủ đề). Cô không đóng vai chính mà chỉ xuất hiện với tư cách người hướng dẫn, cố vấn trẻ thực hiện đúng luật chơi.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mà yếu tố thắng thua cuốn hút trẻ mạnh mẽ thì cần phân các nhóm chơi tương đương nhau về thể lực, về số lượng trẻ, về kỹ năng chơi.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Tao điều kiện cho trẻ tự nhận xét, đánh giá lẫn nhau về thực hiện nội dung chơi, hành động chơi và luật chơi.</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Tiếp tục rèn luyện cho trẻ những kỹ năng cần thiết khi kết thúc chơi.</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sp>
        <p:nvSpPr>
          <p:cNvPr id="471" name="Google Shape;471;p35"/>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72" name="Google Shape;472;p35"/>
          <p:cNvSpPr txBox="1"/>
          <p:nvPr/>
        </p:nvSpPr>
        <p:spPr>
          <a:xfrm>
            <a:off x="161925" y="1268412"/>
            <a:ext cx="8820150" cy="2305050"/>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Trò chơi: Gieo hạt</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Luật chơi</a:t>
            </a:r>
            <a:r>
              <a:rPr b="0" i="0" lang="en-US" sz="1800" u="none">
                <a:solidFill>
                  <a:schemeClr val="dk1"/>
                </a:solidFill>
                <a:latin typeface="Arial"/>
                <a:ea typeface="Arial"/>
                <a:cs typeface="Arial"/>
                <a:sym typeface="Arial"/>
              </a:rPr>
              <a:t>: Trẻ thực hiện các động tác phù hợp với lời ca</a:t>
            </a:r>
            <a:endParaRPr b="0" i="0" sz="1400" u="none">
              <a:solidFill>
                <a:schemeClr val="dk1"/>
              </a:solidFill>
              <a:latin typeface="Calibri"/>
              <a:ea typeface="Calibri"/>
              <a:cs typeface="Calibri"/>
              <a:sym typeface="Calibri"/>
            </a:endParaRPr>
          </a:p>
          <a:p>
            <a:pPr indent="0" lvl="0" marL="0" marR="0" rtl="0" algn="just">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0" i="1" lang="en-US" sz="1800" u="none">
                <a:solidFill>
                  <a:schemeClr val="dk1"/>
                </a:solidFill>
                <a:latin typeface="Arial"/>
                <a:ea typeface="Arial"/>
                <a:cs typeface="Arial"/>
                <a:sym typeface="Arial"/>
              </a:rPr>
              <a:t>Cách chơi</a:t>
            </a:r>
            <a:r>
              <a:rPr b="0" i="0" lang="en-US" sz="1800" u="none">
                <a:solidFill>
                  <a:schemeClr val="dk1"/>
                </a:solidFill>
                <a:latin typeface="Arial"/>
                <a:ea typeface="Arial"/>
                <a:cs typeface="Arial"/>
                <a:sym typeface="Arial"/>
              </a:rPr>
              <a:t>: cho trẻ đứng trong vòng tròn và thực hiện các động tác, cho trẻ thuộc lời ca sau:</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chemeClr val="dk1"/>
              </a:buClr>
              <a:buSzPts val="1800"/>
              <a:buFont typeface="Arial"/>
              <a:buNone/>
            </a:pPr>
            <a:br>
              <a:rPr b="0" i="0" lang="en-US" sz="1800" u="none">
                <a:solidFill>
                  <a:schemeClr val="dk1"/>
                </a:solidFill>
                <a:latin typeface="Arial"/>
                <a:ea typeface="Arial"/>
                <a:cs typeface="Arial"/>
                <a:sym typeface="Arial"/>
              </a:rPr>
            </a:br>
            <a:endParaRPr/>
          </a:p>
        </p:txBody>
      </p:sp>
      <p:sp>
        <p:nvSpPr>
          <p:cNvPr id="473" name="Google Shape;473;p35"/>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graphicFrame>
        <p:nvGraphicFramePr>
          <p:cNvPr id="474" name="Google Shape;474;p35"/>
          <p:cNvGraphicFramePr/>
          <p:nvPr/>
        </p:nvGraphicFramePr>
        <p:xfrm>
          <a:off x="1908175" y="2636837"/>
          <a:ext cx="3000000" cy="3000000"/>
        </p:xfrm>
        <a:graphic>
          <a:graphicData uri="http://schemas.openxmlformats.org/drawingml/2006/table">
            <a:tbl>
              <a:tblPr>
                <a:noFill/>
                <a:tableStyleId>{B2DEC011-263E-4317-A2F6-F5AAF7B954BF}</a:tableStyleId>
              </a:tblPr>
              <a:tblGrid>
                <a:gridCol w="2228850"/>
                <a:gridCol w="4322750"/>
              </a:tblGrid>
              <a:tr h="522275">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Gieo hạt</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Mùi hương</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r>
              <a:tr h="522275">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Nảy mầm</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Thơm ngát</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r>
              <a:tr h="522275">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Một cây</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Một quả</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r>
              <a:tr h="522275">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Hai cây</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Hai quả</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r>
              <a:tr h="520700">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Một nụ</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Gió thổi</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r>
              <a:tr h="522275">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Hai nụ</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Cây rụng</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r>
              <a:tr h="522275">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Một hoa</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Lá rụng</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r>
              <a:tr h="522275">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Hai hoa</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ctr">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Nhiều lá…</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8" name="Shape 478"/>
        <p:cNvGrpSpPr/>
        <p:nvPr/>
      </p:nvGrpSpPr>
      <p:grpSpPr>
        <a:xfrm>
          <a:off x="0" y="0"/>
          <a:ext cx="0" cy="0"/>
          <a:chOff x="0" y="0"/>
          <a:chExt cx="0" cy="0"/>
        </a:xfrm>
      </p:grpSpPr>
      <p:sp>
        <p:nvSpPr>
          <p:cNvPr id="479" name="Google Shape;479;p36"/>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80" name="Google Shape;480;p36"/>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graphicFrame>
        <p:nvGraphicFramePr>
          <p:cNvPr id="481" name="Google Shape;481;p36"/>
          <p:cNvGraphicFramePr/>
          <p:nvPr/>
        </p:nvGraphicFramePr>
        <p:xfrm>
          <a:off x="2484437" y="4292600"/>
          <a:ext cx="3000000" cy="3000000"/>
        </p:xfrm>
        <a:graphic>
          <a:graphicData uri="http://schemas.openxmlformats.org/drawingml/2006/table">
            <a:tbl>
              <a:tblPr>
                <a:noFill/>
                <a:tableStyleId>{B2DEC011-263E-4317-A2F6-F5AAF7B954BF}</a:tableStyleId>
              </a:tblPr>
              <a:tblGrid>
                <a:gridCol w="1778000"/>
                <a:gridCol w="1423975"/>
              </a:tblGrid>
              <a:tr h="449250">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Trên bãi cỏ</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Đang rình đấy</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r>
              <a:tr h="449250">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Chú thỏ non</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Thỏ nhớ nhé</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r>
              <a:tr h="449250">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Tìm rau ăn</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Chạy cho nhanh</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r>
              <a:tr h="449250">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Rất vui vẻ</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Kẻo cáo gian</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r>
              <a:tr h="217475">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Thỏ nhớ nhé</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Tha đi mất</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D4DAF1"/>
                    </a:solidFill>
                  </a:tcPr>
                </a:tc>
              </a:tr>
              <a:tr h="217475">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Có cáo gian</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c>
                  <a:txBody>
                    <a:bodyPr/>
                    <a:lstStyle/>
                    <a:p>
                      <a:pPr indent="0" lvl="0" marL="0" marR="0" rtl="0" algn="just">
                        <a:lnSpc>
                          <a:spcPct val="115000"/>
                        </a:lnSpc>
                        <a:spcBef>
                          <a:spcPts val="0"/>
                        </a:spcBef>
                        <a:spcAft>
                          <a:spcPts val="0"/>
                        </a:spcAft>
                        <a:buClr>
                          <a:srgbClr val="2A4F86"/>
                        </a:buClr>
                        <a:buSzPts val="1300"/>
                        <a:buFont typeface="Arial"/>
                        <a:buNone/>
                      </a:pPr>
                      <a:r>
                        <a:rPr b="0" i="0" lang="en-US" sz="1300" u="none" cap="none" strike="noStrike">
                          <a:solidFill>
                            <a:srgbClr val="2A4F86"/>
                          </a:solidFill>
                          <a:latin typeface="Arial"/>
                          <a:ea typeface="Arial"/>
                          <a:cs typeface="Arial"/>
                          <a:sym typeface="Arial"/>
                        </a:rPr>
                        <a:t> </a:t>
                      </a:r>
                      <a:endParaRPr/>
                    </a:p>
                  </a:txBody>
                  <a:tcPr marT="0" marB="0" marR="68575" marL="68575">
                    <a:lnL cap="flat" cmpd="sng" w="12700">
                      <a:solidFill>
                        <a:schemeClr val="lt1"/>
                      </a:solidFill>
                      <a:prstDash val="solid"/>
                      <a:round/>
                      <a:headEnd len="sm" w="sm" type="none"/>
                      <a:tailEnd len="sm" w="sm" type="none"/>
                    </a:lnL>
                    <a:lnR cap="flat" cmpd="sng" w="12700">
                      <a:solidFill>
                        <a:schemeClr val="lt1"/>
                      </a:solidFill>
                      <a:prstDash val="solid"/>
                      <a:round/>
                      <a:headEnd len="sm" w="sm" type="none"/>
                      <a:tailEnd len="sm" w="sm" type="none"/>
                    </a:lnR>
                    <a:lnT cap="flat" cmpd="sng" w="12700">
                      <a:solidFill>
                        <a:schemeClr val="lt1"/>
                      </a:solidFill>
                      <a:prstDash val="solid"/>
                      <a:round/>
                      <a:headEnd len="sm" w="sm" type="none"/>
                      <a:tailEnd len="sm" w="sm" type="none"/>
                    </a:lnT>
                    <a:lnB cap="flat" cmpd="sng" w="12700">
                      <a:solidFill>
                        <a:schemeClr val="lt1"/>
                      </a:solidFill>
                      <a:prstDash val="solid"/>
                      <a:round/>
                      <a:headEnd len="sm" w="sm" type="none"/>
                      <a:tailEnd len="sm" w="sm" type="none"/>
                    </a:lnB>
                    <a:solidFill>
                      <a:srgbClr val="EBEDF8"/>
                    </a:solidFill>
                  </a:tcPr>
                </a:tc>
              </a:tr>
            </a:tbl>
          </a:graphicData>
        </a:graphic>
      </p:graphicFrame>
      <p:sp>
        <p:nvSpPr>
          <p:cNvPr id="482" name="Google Shape;482;p36"/>
          <p:cNvSpPr txBox="1"/>
          <p:nvPr/>
        </p:nvSpPr>
        <p:spPr>
          <a:xfrm>
            <a:off x="250825" y="1220787"/>
            <a:ext cx="8569325" cy="2492375"/>
          </a:xfrm>
          <a:prstGeom prst="rect">
            <a:avLst/>
          </a:prstGeom>
          <a:noFill/>
          <a:ln>
            <a:noFill/>
          </a:ln>
        </p:spPr>
        <p:txBody>
          <a:bodyPr anchorCtr="0" anchor="ctr" bIns="45700" lIns="91425" spcFirstLastPara="1" rIns="91425" wrap="square" tIns="45700">
            <a:spAutoFit/>
          </a:bodyPr>
          <a:lstStyle/>
          <a:p>
            <a:pPr indent="457200" lvl="0" marL="0" marR="0" rtl="0" algn="just">
              <a:lnSpc>
                <a:spcPct val="100000"/>
              </a:lnSpc>
              <a:spcBef>
                <a:spcPts val="0"/>
              </a:spcBef>
              <a:spcAft>
                <a:spcPts val="0"/>
              </a:spcAft>
              <a:buClr>
                <a:schemeClr val="dk1"/>
              </a:buClr>
              <a:buSzPts val="1300"/>
              <a:buFont typeface="Arial"/>
              <a:buNone/>
            </a:pPr>
            <a:r>
              <a:rPr b="1" i="0" lang="en-US" sz="1300" u="none">
                <a:solidFill>
                  <a:schemeClr val="dk1"/>
                </a:solidFill>
                <a:latin typeface="Arial"/>
                <a:ea typeface="Arial"/>
                <a:cs typeface="Arial"/>
                <a:sym typeface="Arial"/>
              </a:rPr>
              <a:t>Trò chơi: c</a:t>
            </a:r>
            <a:r>
              <a:rPr b="1" i="0" lang="en-US" sz="1300" u="none">
                <a:solidFill>
                  <a:schemeClr val="dk1"/>
                </a:solidFill>
                <a:latin typeface="Calibri"/>
                <a:ea typeface="Calibri"/>
                <a:cs typeface="Calibri"/>
                <a:sym typeface="Calibri"/>
              </a:rPr>
              <a:t>á</a:t>
            </a:r>
            <a:r>
              <a:rPr b="1" i="0" lang="en-US" sz="1300" u="none">
                <a:solidFill>
                  <a:schemeClr val="dk1"/>
                </a:solidFill>
                <a:latin typeface="Arial"/>
                <a:ea typeface="Arial"/>
                <a:cs typeface="Arial"/>
                <a:sym typeface="Arial"/>
              </a:rPr>
              <a:t>o v</a:t>
            </a:r>
            <a:r>
              <a:rPr b="1" i="0" lang="en-US" sz="1300" u="none">
                <a:solidFill>
                  <a:schemeClr val="dk1"/>
                </a:solidFill>
                <a:latin typeface="Calibri"/>
                <a:ea typeface="Calibri"/>
                <a:cs typeface="Calibri"/>
                <a:sym typeface="Calibri"/>
              </a:rPr>
              <a:t>à</a:t>
            </a:r>
            <a:r>
              <a:rPr b="1" i="0" lang="en-US" sz="1300" u="none">
                <a:solidFill>
                  <a:schemeClr val="dk1"/>
                </a:solidFill>
                <a:latin typeface="Arial"/>
                <a:ea typeface="Arial"/>
                <a:cs typeface="Arial"/>
                <a:sym typeface="Arial"/>
              </a:rPr>
              <a:t> thỏ</a:t>
            </a:r>
            <a:endParaRPr b="0" i="0" sz="500" u="none">
              <a:solidFill>
                <a:schemeClr val="dk1"/>
              </a:solidFill>
              <a:latin typeface="Arial"/>
              <a:ea typeface="Arial"/>
              <a:cs typeface="Arial"/>
              <a:sym typeface="Arial"/>
            </a:endParaRPr>
          </a:p>
          <a:p>
            <a:pPr indent="457200" lvl="0" marL="0" marR="0" rtl="0" algn="just">
              <a:lnSpc>
                <a:spcPct val="100000"/>
              </a:lnSpc>
              <a:spcBef>
                <a:spcPts val="0"/>
              </a:spcBef>
              <a:spcAft>
                <a:spcPts val="0"/>
              </a:spcAft>
              <a:buClr>
                <a:schemeClr val="dk1"/>
              </a:buClr>
              <a:buSzPts val="1300"/>
              <a:buFont typeface="Arial"/>
              <a:buNone/>
            </a:pPr>
            <a:r>
              <a:rPr b="0" i="0" lang="en-US" sz="1300" u="none">
                <a:solidFill>
                  <a:schemeClr val="dk1"/>
                </a:solidFill>
                <a:latin typeface="Arial"/>
                <a:ea typeface="Arial"/>
                <a:cs typeface="Arial"/>
                <a:sym typeface="Arial"/>
              </a:rPr>
              <a:t>- Luật chơi:</a:t>
            </a:r>
            <a:endParaRPr b="0" i="0" sz="500" u="none">
              <a:solidFill>
                <a:schemeClr val="dk1"/>
              </a:solidFill>
              <a:latin typeface="Arial"/>
              <a:ea typeface="Arial"/>
              <a:cs typeface="Arial"/>
              <a:sym typeface="Arial"/>
            </a:endParaRPr>
          </a:p>
          <a:p>
            <a:pPr indent="457200" lvl="0" marL="0" marR="0" rtl="0" algn="just">
              <a:lnSpc>
                <a:spcPct val="100000"/>
              </a:lnSpc>
              <a:spcBef>
                <a:spcPts val="0"/>
              </a:spcBef>
              <a:spcAft>
                <a:spcPts val="0"/>
              </a:spcAft>
              <a:buClr>
                <a:schemeClr val="dk1"/>
              </a:buClr>
              <a:buSzPts val="1300"/>
              <a:buFont typeface="Arial"/>
              <a:buNone/>
            </a:pPr>
            <a:r>
              <a:rPr b="0" i="0" lang="en-US" sz="1300" u="none">
                <a:solidFill>
                  <a:schemeClr val="dk1"/>
                </a:solidFill>
                <a:latin typeface="Arial"/>
                <a:ea typeface="Arial"/>
                <a:cs typeface="Arial"/>
                <a:sym typeface="Arial"/>
              </a:rPr>
              <a:t>+ Thỏ phải nấp v</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o đ</a:t>
            </a:r>
            <a:r>
              <a:rPr b="0" i="0" lang="en-US" sz="1300" u="none">
                <a:solidFill>
                  <a:schemeClr val="dk1"/>
                </a:solidFill>
                <a:latin typeface="Calibri"/>
                <a:ea typeface="Calibri"/>
                <a:cs typeface="Calibri"/>
                <a:sym typeface="Calibri"/>
              </a:rPr>
              <a:t>ú</a:t>
            </a:r>
            <a:r>
              <a:rPr b="0" i="0" lang="en-US" sz="1300" u="none">
                <a:solidFill>
                  <a:schemeClr val="dk1"/>
                </a:solidFill>
                <a:latin typeface="Arial"/>
                <a:ea typeface="Arial"/>
                <a:cs typeface="Arial"/>
                <a:sym typeface="Arial"/>
              </a:rPr>
              <a:t>ng hang của m</a:t>
            </a:r>
            <a:r>
              <a:rPr b="0" i="0" lang="en-US" sz="1300" u="none">
                <a:solidFill>
                  <a:schemeClr val="dk1"/>
                </a:solidFill>
                <a:latin typeface="Calibri"/>
                <a:ea typeface="Calibri"/>
                <a:cs typeface="Calibri"/>
                <a:sym typeface="Calibri"/>
              </a:rPr>
              <a:t>ì</a:t>
            </a:r>
            <a:r>
              <a:rPr b="0" i="0" lang="en-US" sz="1300" u="none">
                <a:solidFill>
                  <a:schemeClr val="dk1"/>
                </a:solidFill>
                <a:latin typeface="Arial"/>
                <a:ea typeface="Arial"/>
                <a:cs typeface="Arial"/>
                <a:sym typeface="Arial"/>
              </a:rPr>
              <a:t>nh.</a:t>
            </a:r>
            <a:endParaRPr b="0" i="0" sz="500" u="none">
              <a:solidFill>
                <a:schemeClr val="dk1"/>
              </a:solidFill>
              <a:latin typeface="Arial"/>
              <a:ea typeface="Arial"/>
              <a:cs typeface="Arial"/>
              <a:sym typeface="Arial"/>
            </a:endParaRPr>
          </a:p>
          <a:p>
            <a:pPr indent="457200" lvl="0" marL="0" marR="0" rtl="0" algn="just">
              <a:lnSpc>
                <a:spcPct val="100000"/>
              </a:lnSpc>
              <a:spcBef>
                <a:spcPts val="0"/>
              </a:spcBef>
              <a:spcAft>
                <a:spcPts val="0"/>
              </a:spcAft>
              <a:buClr>
                <a:schemeClr val="dk1"/>
              </a:buClr>
              <a:buSzPts val="1300"/>
              <a:buFont typeface="Arial"/>
              <a:buNone/>
            </a:pPr>
            <a:r>
              <a:rPr b="0" i="0" lang="en-US" sz="1300" u="none">
                <a:solidFill>
                  <a:schemeClr val="dk1"/>
                </a:solidFill>
                <a:latin typeface="Arial"/>
                <a:ea typeface="Arial"/>
                <a:cs typeface="Arial"/>
                <a:sym typeface="Arial"/>
              </a:rPr>
              <a:t>+ Con thỏ n</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o chậm sẽ bị c</a:t>
            </a:r>
            <a:r>
              <a:rPr b="0" i="0" lang="en-US" sz="1300" u="none">
                <a:solidFill>
                  <a:schemeClr val="dk1"/>
                </a:solidFill>
                <a:latin typeface="Calibri"/>
                <a:ea typeface="Calibri"/>
                <a:cs typeface="Calibri"/>
                <a:sym typeface="Calibri"/>
              </a:rPr>
              <a:t>á</a:t>
            </a:r>
            <a:r>
              <a:rPr b="0" i="0" lang="en-US" sz="1300" u="none">
                <a:solidFill>
                  <a:schemeClr val="dk1"/>
                </a:solidFill>
                <a:latin typeface="Arial"/>
                <a:ea typeface="Arial"/>
                <a:cs typeface="Arial"/>
                <a:sym typeface="Arial"/>
              </a:rPr>
              <a:t>o bắt v</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 nếu nhầm h</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ng th</a:t>
            </a:r>
            <a:r>
              <a:rPr b="0" i="0" lang="en-US" sz="1300" u="none">
                <a:solidFill>
                  <a:schemeClr val="dk1"/>
                </a:solidFill>
                <a:latin typeface="Calibri"/>
                <a:ea typeface="Calibri"/>
                <a:cs typeface="Calibri"/>
                <a:sym typeface="Calibri"/>
              </a:rPr>
              <a:t>ì</a:t>
            </a:r>
            <a:r>
              <a:rPr b="0" i="0" lang="en-US" sz="1300" u="none">
                <a:solidFill>
                  <a:schemeClr val="dk1"/>
                </a:solidFill>
                <a:latin typeface="Arial"/>
                <a:ea typeface="Arial"/>
                <a:cs typeface="Arial"/>
                <a:sym typeface="Arial"/>
              </a:rPr>
              <a:t> phải ra ngo</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i một lần chơi.</a:t>
            </a:r>
            <a:endParaRPr b="0" i="0" sz="500" u="none">
              <a:solidFill>
                <a:schemeClr val="dk1"/>
              </a:solidFill>
              <a:latin typeface="Arial"/>
              <a:ea typeface="Arial"/>
              <a:cs typeface="Arial"/>
              <a:sym typeface="Arial"/>
            </a:endParaRPr>
          </a:p>
          <a:p>
            <a:pPr indent="-457200" lvl="0" marL="457200" marR="0" rtl="0" algn="just">
              <a:lnSpc>
                <a:spcPct val="100000"/>
              </a:lnSpc>
              <a:spcBef>
                <a:spcPts val="0"/>
              </a:spcBef>
              <a:spcAft>
                <a:spcPts val="0"/>
              </a:spcAft>
              <a:buClr>
                <a:schemeClr val="dk1"/>
              </a:buClr>
              <a:buSzPts val="1300"/>
              <a:buFont typeface="Arial"/>
              <a:buChar char="-"/>
            </a:pPr>
            <a:r>
              <a:rPr b="0" i="0" lang="en-US" sz="1300" u="none">
                <a:solidFill>
                  <a:schemeClr val="dk1"/>
                </a:solidFill>
                <a:latin typeface="Arial"/>
                <a:ea typeface="Arial"/>
                <a:cs typeface="Arial"/>
                <a:sym typeface="Arial"/>
              </a:rPr>
              <a:t>C</a:t>
            </a:r>
            <a:r>
              <a:rPr b="0" i="0" lang="en-US" sz="1300" u="none">
                <a:solidFill>
                  <a:schemeClr val="dk1"/>
                </a:solidFill>
                <a:latin typeface="Calibri"/>
                <a:ea typeface="Calibri"/>
                <a:cs typeface="Calibri"/>
                <a:sym typeface="Calibri"/>
              </a:rPr>
              <a:t>á</a:t>
            </a:r>
            <a:r>
              <a:rPr b="0" i="0" lang="en-US" sz="1300" u="none">
                <a:solidFill>
                  <a:schemeClr val="dk1"/>
                </a:solidFill>
                <a:latin typeface="Arial"/>
                <a:ea typeface="Arial"/>
                <a:cs typeface="Arial"/>
                <a:sym typeface="Arial"/>
              </a:rPr>
              <a:t>ch chơi: chọn một ch</a:t>
            </a:r>
            <a:r>
              <a:rPr b="0" i="0" lang="en-US" sz="1300" u="none">
                <a:solidFill>
                  <a:schemeClr val="dk1"/>
                </a:solidFill>
                <a:latin typeface="Calibri"/>
                <a:ea typeface="Calibri"/>
                <a:cs typeface="Calibri"/>
                <a:sym typeface="Calibri"/>
              </a:rPr>
              <a:t>á</a:t>
            </a:r>
            <a:r>
              <a:rPr b="0" i="0" lang="en-US" sz="1300" u="none">
                <a:solidFill>
                  <a:schemeClr val="dk1"/>
                </a:solidFill>
                <a:latin typeface="Arial"/>
                <a:ea typeface="Arial"/>
                <a:cs typeface="Arial"/>
                <a:sym typeface="Arial"/>
              </a:rPr>
              <a:t>u l</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m </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C</a:t>
            </a:r>
            <a:r>
              <a:rPr b="0" i="0" lang="en-US" sz="1300" u="none">
                <a:solidFill>
                  <a:schemeClr val="dk1"/>
                </a:solidFill>
                <a:latin typeface="Calibri"/>
                <a:ea typeface="Calibri"/>
                <a:cs typeface="Calibri"/>
                <a:sym typeface="Calibri"/>
              </a:rPr>
              <a:t>á</a:t>
            </a:r>
            <a:r>
              <a:rPr b="0" i="0" lang="en-US" sz="1300" u="none">
                <a:solidFill>
                  <a:schemeClr val="dk1"/>
                </a:solidFill>
                <a:latin typeface="Arial"/>
                <a:ea typeface="Arial"/>
                <a:cs typeface="Arial"/>
                <a:sym typeface="Arial"/>
              </a:rPr>
              <a:t>o</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 ngồi ở g</a:t>
            </a:r>
            <a:r>
              <a:rPr b="0" i="0" lang="en-US" sz="1300" u="none">
                <a:solidFill>
                  <a:schemeClr val="dk1"/>
                </a:solidFill>
                <a:latin typeface="Calibri"/>
                <a:ea typeface="Calibri"/>
                <a:cs typeface="Calibri"/>
                <a:sym typeface="Calibri"/>
              </a:rPr>
              <a:t>ó</a:t>
            </a:r>
            <a:r>
              <a:rPr b="0" i="0" lang="en-US" sz="1300" u="none">
                <a:solidFill>
                  <a:schemeClr val="dk1"/>
                </a:solidFill>
                <a:latin typeface="Arial"/>
                <a:ea typeface="Arial"/>
                <a:cs typeface="Arial"/>
                <a:sym typeface="Arial"/>
              </a:rPr>
              <a:t>c lớp, số trẻ còn lại l</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m </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Thỏ</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 v</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 </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Chuồng thỏ</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 cứ 1 trẻ l</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m </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thỏ</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 th</a:t>
            </a:r>
            <a:r>
              <a:rPr b="0" i="0" lang="en-US" sz="1300" u="none">
                <a:solidFill>
                  <a:schemeClr val="dk1"/>
                </a:solidFill>
                <a:latin typeface="Calibri"/>
                <a:ea typeface="Calibri"/>
                <a:cs typeface="Calibri"/>
                <a:sym typeface="Calibri"/>
              </a:rPr>
              <a:t>ì</a:t>
            </a:r>
            <a:r>
              <a:rPr b="0" i="0" lang="en-US" sz="1300" u="none">
                <a:solidFill>
                  <a:schemeClr val="dk1"/>
                </a:solidFill>
                <a:latin typeface="Arial"/>
                <a:ea typeface="Arial"/>
                <a:cs typeface="Arial"/>
                <a:sym typeface="Arial"/>
              </a:rPr>
              <a:t> một trẻ l</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m chuồng. Trẻ l</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m chuồng xếp th</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nh vòng tròn. </a:t>
            </a:r>
            <a:endParaRPr/>
          </a:p>
          <a:p>
            <a:pPr indent="-457200" lvl="0" marL="457200" marR="0" rtl="0" algn="just">
              <a:lnSpc>
                <a:spcPct val="100000"/>
              </a:lnSpc>
              <a:spcBef>
                <a:spcPts val="0"/>
              </a:spcBef>
              <a:spcAft>
                <a:spcPts val="0"/>
              </a:spcAft>
              <a:buClr>
                <a:schemeClr val="dk1"/>
              </a:buClr>
              <a:buSzPts val="1300"/>
              <a:buFont typeface="Arial"/>
              <a:buChar char="-"/>
            </a:pPr>
            <a:r>
              <a:rPr b="0" i="0" lang="en-US" sz="1300" u="none">
                <a:solidFill>
                  <a:schemeClr val="dk1"/>
                </a:solidFill>
                <a:latin typeface="Arial"/>
                <a:ea typeface="Arial"/>
                <a:cs typeface="Arial"/>
                <a:sym typeface="Arial"/>
              </a:rPr>
              <a:t>Cô yêu cầu c</a:t>
            </a:r>
            <a:r>
              <a:rPr b="0" i="0" lang="en-US" sz="1300" u="none">
                <a:solidFill>
                  <a:schemeClr val="dk1"/>
                </a:solidFill>
                <a:latin typeface="Calibri"/>
                <a:ea typeface="Calibri"/>
                <a:cs typeface="Calibri"/>
                <a:sym typeface="Calibri"/>
              </a:rPr>
              <a:t>á</a:t>
            </a:r>
            <a:r>
              <a:rPr b="0" i="0" lang="en-US" sz="1300" u="none">
                <a:solidFill>
                  <a:schemeClr val="dk1"/>
                </a:solidFill>
                <a:latin typeface="Arial"/>
                <a:ea typeface="Arial"/>
                <a:cs typeface="Arial"/>
                <a:sym typeface="Arial"/>
              </a:rPr>
              <a:t>c con thỏ phải nhớ đ</a:t>
            </a:r>
            <a:r>
              <a:rPr b="0" i="0" lang="en-US" sz="1300" u="none">
                <a:solidFill>
                  <a:schemeClr val="dk1"/>
                </a:solidFill>
                <a:latin typeface="Calibri"/>
                <a:ea typeface="Calibri"/>
                <a:cs typeface="Calibri"/>
                <a:sym typeface="Calibri"/>
              </a:rPr>
              <a:t>ú</a:t>
            </a:r>
            <a:r>
              <a:rPr b="0" i="0" lang="en-US" sz="1300" u="none">
                <a:solidFill>
                  <a:schemeClr val="dk1"/>
                </a:solidFill>
                <a:latin typeface="Arial"/>
                <a:ea typeface="Arial"/>
                <a:cs typeface="Arial"/>
                <a:sym typeface="Arial"/>
              </a:rPr>
              <a:t>ng chuồng của m</a:t>
            </a:r>
            <a:r>
              <a:rPr b="0" i="0" lang="en-US" sz="1300" u="none">
                <a:solidFill>
                  <a:schemeClr val="dk1"/>
                </a:solidFill>
                <a:latin typeface="Calibri"/>
                <a:ea typeface="Calibri"/>
                <a:cs typeface="Calibri"/>
                <a:sym typeface="Calibri"/>
              </a:rPr>
              <a:t>ì</a:t>
            </a:r>
            <a:r>
              <a:rPr b="0" i="0" lang="en-US" sz="1300" u="none">
                <a:solidFill>
                  <a:schemeClr val="dk1"/>
                </a:solidFill>
                <a:latin typeface="Arial"/>
                <a:ea typeface="Arial"/>
                <a:cs typeface="Arial"/>
                <a:sym typeface="Arial"/>
              </a:rPr>
              <a:t>nh. C</a:t>
            </a:r>
            <a:r>
              <a:rPr b="0" i="0" lang="en-US" sz="1300" u="none">
                <a:solidFill>
                  <a:schemeClr val="dk1"/>
                </a:solidFill>
                <a:latin typeface="Calibri"/>
                <a:ea typeface="Calibri"/>
                <a:cs typeface="Calibri"/>
                <a:sym typeface="Calibri"/>
              </a:rPr>
              <a:t>á</a:t>
            </a:r>
            <a:r>
              <a:rPr b="0" i="0" lang="en-US" sz="1300" u="none">
                <a:solidFill>
                  <a:schemeClr val="dk1"/>
                </a:solidFill>
                <a:latin typeface="Arial"/>
                <a:ea typeface="Arial"/>
                <a:cs typeface="Arial"/>
                <a:sym typeface="Arial"/>
              </a:rPr>
              <a:t>c con thỏ đi kiếm ăn, vừa nhảy vừa giơ hai tay lên đầu vẫy vẫy (giống tai thỏ) vừa đọc b</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i thơ:</a:t>
            </a:r>
            <a:endParaRPr b="0" i="0" sz="500" u="none">
              <a:solidFill>
                <a:schemeClr val="dk1"/>
              </a:solidFill>
              <a:latin typeface="Arial"/>
              <a:ea typeface="Arial"/>
              <a:cs typeface="Arial"/>
              <a:sym typeface="Arial"/>
            </a:endParaRPr>
          </a:p>
          <a:p>
            <a:pPr indent="457200" lvl="0" marL="0" marR="0" rtl="0" algn="just">
              <a:lnSpc>
                <a:spcPct val="100000"/>
              </a:lnSpc>
              <a:spcBef>
                <a:spcPts val="0"/>
              </a:spcBef>
              <a:spcAft>
                <a:spcPts val="0"/>
              </a:spcAft>
              <a:buClr>
                <a:schemeClr val="dk1"/>
              </a:buClr>
              <a:buSzPts val="1300"/>
              <a:buFont typeface="Arial"/>
              <a:buNone/>
            </a:pPr>
            <a:r>
              <a:rPr b="0" i="0" lang="en-US" sz="1300" u="none">
                <a:solidFill>
                  <a:schemeClr val="dk1"/>
                </a:solidFill>
                <a:latin typeface="Arial"/>
                <a:ea typeface="Arial"/>
                <a:cs typeface="Arial"/>
                <a:sym typeface="Arial"/>
              </a:rPr>
              <a:t>Khi đọc hết b</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i th</a:t>
            </a:r>
            <a:r>
              <a:rPr b="0" i="0" lang="en-US" sz="1300" u="none">
                <a:solidFill>
                  <a:schemeClr val="dk1"/>
                </a:solidFill>
                <a:latin typeface="Calibri"/>
                <a:ea typeface="Calibri"/>
                <a:cs typeface="Calibri"/>
                <a:sym typeface="Calibri"/>
              </a:rPr>
              <a:t>ì</a:t>
            </a:r>
            <a:r>
              <a:rPr b="0" i="0" lang="en-US" sz="1300" u="none">
                <a:solidFill>
                  <a:schemeClr val="dk1"/>
                </a:solidFill>
                <a:latin typeface="Arial"/>
                <a:ea typeface="Arial"/>
                <a:cs typeface="Arial"/>
                <a:sym typeface="Arial"/>
              </a:rPr>
              <a:t> </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c</a:t>
            </a:r>
            <a:r>
              <a:rPr b="0" i="0" lang="en-US" sz="1300" u="none">
                <a:solidFill>
                  <a:schemeClr val="dk1"/>
                </a:solidFill>
                <a:latin typeface="Calibri"/>
                <a:ea typeface="Calibri"/>
                <a:cs typeface="Calibri"/>
                <a:sym typeface="Calibri"/>
              </a:rPr>
              <a:t>á</a:t>
            </a:r>
            <a:r>
              <a:rPr b="0" i="0" lang="en-US" sz="1300" u="none">
                <a:solidFill>
                  <a:schemeClr val="dk1"/>
                </a:solidFill>
                <a:latin typeface="Arial"/>
                <a:ea typeface="Arial"/>
                <a:cs typeface="Arial"/>
                <a:sym typeface="Arial"/>
              </a:rPr>
              <a:t>o</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 xuất hiện, c</a:t>
            </a:r>
            <a:r>
              <a:rPr b="0" i="0" lang="en-US" sz="1300" u="none">
                <a:solidFill>
                  <a:schemeClr val="dk1"/>
                </a:solidFill>
                <a:latin typeface="Calibri"/>
                <a:ea typeface="Calibri"/>
                <a:cs typeface="Calibri"/>
                <a:sym typeface="Calibri"/>
              </a:rPr>
              <a:t>á</a:t>
            </a:r>
            <a:r>
              <a:rPr b="0" i="0" lang="en-US" sz="1300" u="none">
                <a:solidFill>
                  <a:schemeClr val="dk1"/>
                </a:solidFill>
                <a:latin typeface="Arial"/>
                <a:ea typeface="Arial"/>
                <a:cs typeface="Arial"/>
                <a:sym typeface="Arial"/>
              </a:rPr>
              <a:t>o </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gừm, gừm</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 đuổi bắt thỏ. Khi nghe tiếng c</a:t>
            </a:r>
            <a:r>
              <a:rPr b="0" i="0" lang="en-US" sz="1300" u="none">
                <a:solidFill>
                  <a:schemeClr val="dk1"/>
                </a:solidFill>
                <a:latin typeface="Calibri"/>
                <a:ea typeface="Calibri"/>
                <a:cs typeface="Calibri"/>
                <a:sym typeface="Calibri"/>
              </a:rPr>
              <a:t>á</a:t>
            </a:r>
            <a:r>
              <a:rPr b="0" i="0" lang="en-US" sz="1300" u="none">
                <a:solidFill>
                  <a:schemeClr val="dk1"/>
                </a:solidFill>
                <a:latin typeface="Arial"/>
                <a:ea typeface="Arial"/>
                <a:cs typeface="Arial"/>
                <a:sym typeface="Arial"/>
              </a:rPr>
              <a:t>o c</a:t>
            </a:r>
            <a:r>
              <a:rPr b="0" i="0" lang="en-US" sz="1300" u="none">
                <a:solidFill>
                  <a:schemeClr val="dk1"/>
                </a:solidFill>
                <a:latin typeface="Calibri"/>
                <a:ea typeface="Calibri"/>
                <a:cs typeface="Calibri"/>
                <a:sym typeface="Calibri"/>
              </a:rPr>
              <a:t>á</a:t>
            </a:r>
            <a:r>
              <a:rPr b="0" i="0" lang="en-US" sz="1300" u="none">
                <a:solidFill>
                  <a:schemeClr val="dk1"/>
                </a:solidFill>
                <a:latin typeface="Arial"/>
                <a:ea typeface="Arial"/>
                <a:cs typeface="Arial"/>
                <a:sym typeface="Arial"/>
              </a:rPr>
              <a:t>c con thỏ chạy nhanh về chuồng của m</a:t>
            </a:r>
            <a:r>
              <a:rPr b="0" i="0" lang="en-US" sz="1300" u="none">
                <a:solidFill>
                  <a:schemeClr val="dk1"/>
                </a:solidFill>
                <a:latin typeface="Calibri"/>
                <a:ea typeface="Calibri"/>
                <a:cs typeface="Calibri"/>
                <a:sym typeface="Calibri"/>
              </a:rPr>
              <a:t>ì</a:t>
            </a:r>
            <a:r>
              <a:rPr b="0" i="0" lang="en-US" sz="1300" u="none">
                <a:solidFill>
                  <a:schemeClr val="dk1"/>
                </a:solidFill>
                <a:latin typeface="Arial"/>
                <a:ea typeface="Arial"/>
                <a:cs typeface="Arial"/>
                <a:sym typeface="Arial"/>
              </a:rPr>
              <a:t>nh. Những con thỏ bị c</a:t>
            </a:r>
            <a:r>
              <a:rPr b="0" i="0" lang="en-US" sz="1300" u="none">
                <a:solidFill>
                  <a:schemeClr val="dk1"/>
                </a:solidFill>
                <a:latin typeface="Calibri"/>
                <a:ea typeface="Calibri"/>
                <a:cs typeface="Calibri"/>
                <a:sym typeface="Calibri"/>
              </a:rPr>
              <a:t>á</a:t>
            </a:r>
            <a:r>
              <a:rPr b="0" i="0" lang="en-US" sz="1300" u="none">
                <a:solidFill>
                  <a:schemeClr val="dk1"/>
                </a:solidFill>
                <a:latin typeface="Arial"/>
                <a:ea typeface="Arial"/>
                <a:cs typeface="Arial"/>
                <a:sym typeface="Arial"/>
              </a:rPr>
              <a:t>o bắt đều phải ra ngo</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i một lần chơi.</a:t>
            </a:r>
            <a:endParaRPr b="0" i="0" sz="500" u="none">
              <a:solidFill>
                <a:schemeClr val="dk1"/>
              </a:solidFill>
              <a:latin typeface="Arial"/>
              <a:ea typeface="Arial"/>
              <a:cs typeface="Arial"/>
              <a:sym typeface="Arial"/>
            </a:endParaRPr>
          </a:p>
          <a:p>
            <a:pPr indent="457200" lvl="0" marL="0" marR="0" rtl="0" algn="just">
              <a:lnSpc>
                <a:spcPct val="100000"/>
              </a:lnSpc>
              <a:spcBef>
                <a:spcPts val="0"/>
              </a:spcBef>
              <a:spcAft>
                <a:spcPts val="0"/>
              </a:spcAft>
              <a:buClr>
                <a:schemeClr val="dk1"/>
              </a:buClr>
              <a:buSzPts val="1300"/>
              <a:buFont typeface="Arial"/>
              <a:buNone/>
            </a:pPr>
            <a:r>
              <a:rPr b="0" i="0" lang="en-US" sz="1300" u="none">
                <a:solidFill>
                  <a:schemeClr val="dk1"/>
                </a:solidFill>
                <a:latin typeface="Arial"/>
                <a:ea typeface="Arial"/>
                <a:cs typeface="Arial"/>
                <a:sym typeface="Arial"/>
              </a:rPr>
              <a:t>Sau đ</a:t>
            </a:r>
            <a:r>
              <a:rPr b="0" i="0" lang="en-US" sz="1300" u="none">
                <a:solidFill>
                  <a:schemeClr val="dk1"/>
                </a:solidFill>
                <a:latin typeface="Calibri"/>
                <a:ea typeface="Calibri"/>
                <a:cs typeface="Calibri"/>
                <a:sym typeface="Calibri"/>
              </a:rPr>
              <a:t>ó</a:t>
            </a:r>
            <a:r>
              <a:rPr b="0" i="0" lang="en-US" sz="1300" u="none">
                <a:solidFill>
                  <a:schemeClr val="dk1"/>
                </a:solidFill>
                <a:latin typeface="Arial"/>
                <a:ea typeface="Arial"/>
                <a:cs typeface="Arial"/>
                <a:sym typeface="Arial"/>
              </a:rPr>
              <a:t> đổi vai cho nhau.</a:t>
            </a:r>
            <a:endParaRPr b="0" i="0" sz="500" u="none">
              <a:solidFill>
                <a:schemeClr val="dk1"/>
              </a:solidFill>
              <a:latin typeface="Arial"/>
              <a:ea typeface="Arial"/>
              <a:cs typeface="Arial"/>
              <a:sym typeface="Arial"/>
            </a:endParaRPr>
          </a:p>
          <a:p>
            <a:pPr indent="457200" lvl="0" marL="0" marR="0" rtl="0" algn="just">
              <a:lnSpc>
                <a:spcPct val="100000"/>
              </a:lnSpc>
              <a:spcBef>
                <a:spcPts val="0"/>
              </a:spcBef>
              <a:spcAft>
                <a:spcPts val="0"/>
              </a:spcAft>
              <a:buClr>
                <a:schemeClr val="dk1"/>
              </a:buClr>
              <a:buSzPts val="1300"/>
              <a:buFont typeface="Arial"/>
              <a:buNone/>
            </a:pPr>
            <a:r>
              <a:rPr b="0" i="0" lang="en-US" sz="1300" u="none">
                <a:solidFill>
                  <a:schemeClr val="dk1"/>
                </a:solidFill>
                <a:latin typeface="Arial"/>
                <a:ea typeface="Arial"/>
                <a:cs typeface="Arial"/>
                <a:sym typeface="Arial"/>
              </a:rPr>
              <a:t>Lưu ý: Thời gian </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c</a:t>
            </a:r>
            <a:r>
              <a:rPr b="0" i="0" lang="en-US" sz="1300" u="none">
                <a:solidFill>
                  <a:schemeClr val="dk1"/>
                </a:solidFill>
                <a:latin typeface="Calibri"/>
                <a:ea typeface="Calibri"/>
                <a:cs typeface="Calibri"/>
                <a:sym typeface="Calibri"/>
              </a:rPr>
              <a:t>á</a:t>
            </a:r>
            <a:r>
              <a:rPr b="0" i="0" lang="en-US" sz="1300" u="none">
                <a:solidFill>
                  <a:schemeClr val="dk1"/>
                </a:solidFill>
                <a:latin typeface="Arial"/>
                <a:ea typeface="Arial"/>
                <a:cs typeface="Arial"/>
                <a:sym typeface="Arial"/>
              </a:rPr>
              <a:t>o</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 xuất hiện luôn thay đổi, c</a:t>
            </a:r>
            <a:r>
              <a:rPr b="0" i="0" lang="en-US" sz="1300" u="none">
                <a:solidFill>
                  <a:schemeClr val="dk1"/>
                </a:solidFill>
                <a:latin typeface="Calibri"/>
                <a:ea typeface="Calibri"/>
                <a:cs typeface="Calibri"/>
                <a:sym typeface="Calibri"/>
              </a:rPr>
              <a:t>ó</a:t>
            </a:r>
            <a:r>
              <a:rPr b="0" i="0" lang="en-US" sz="1300" u="none">
                <a:solidFill>
                  <a:schemeClr val="dk1"/>
                </a:solidFill>
                <a:latin typeface="Arial"/>
                <a:ea typeface="Arial"/>
                <a:cs typeface="Arial"/>
                <a:sym typeface="Arial"/>
              </a:rPr>
              <a:t> khi chỉ mới đọc nữa b</a:t>
            </a:r>
            <a:r>
              <a:rPr b="0" i="0" lang="en-US" sz="1300" u="none">
                <a:solidFill>
                  <a:schemeClr val="dk1"/>
                </a:solidFill>
                <a:latin typeface="Calibri"/>
                <a:ea typeface="Calibri"/>
                <a:cs typeface="Calibri"/>
                <a:sym typeface="Calibri"/>
              </a:rPr>
              <a:t>à</a:t>
            </a:r>
            <a:r>
              <a:rPr b="0" i="0" lang="en-US" sz="1300" u="none">
                <a:solidFill>
                  <a:schemeClr val="dk1"/>
                </a:solidFill>
                <a:latin typeface="Arial"/>
                <a:ea typeface="Arial"/>
                <a:cs typeface="Arial"/>
                <a:sym typeface="Arial"/>
              </a:rPr>
              <a:t>i</a:t>
            </a:r>
            <a:r>
              <a:rPr b="0" i="0" lang="en-US" sz="1300" u="none">
                <a:solidFill>
                  <a:schemeClr val="dk1"/>
                </a:solidFill>
                <a:latin typeface="Calibri"/>
                <a:ea typeface="Calibri"/>
                <a:cs typeface="Calibri"/>
                <a:sym typeface="Calibri"/>
              </a:rPr>
              <a:t>…</a:t>
            </a:r>
            <a:r>
              <a:rPr b="0" i="0" lang="en-US" sz="1300" u="none">
                <a:solidFill>
                  <a:schemeClr val="dk1"/>
                </a:solidFill>
                <a:latin typeface="Arial"/>
                <a:ea typeface="Arial"/>
                <a:cs typeface="Arial"/>
                <a:sym typeface="Arial"/>
              </a:rPr>
              <a:t> để trẻ tập phản ứng nhanh.</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37"/>
          <p:cNvSpPr txBox="1"/>
          <p:nvPr/>
        </p:nvSpPr>
        <p:spPr>
          <a:xfrm>
            <a:off x="323850" y="1773237"/>
            <a:ext cx="6459537" cy="12842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d. Thực hành hướng dẫn trò chơi vận động cho trẻ mẫu giáo</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Hướng dẫn chơi cho Trẻ MGL</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rgbClr val="0563C1"/>
              </a:buClr>
              <a:buSzPts val="1800"/>
              <a:buFont typeface="Arial"/>
              <a:buNone/>
            </a:pPr>
            <a:r>
              <a:rPr b="0" i="0" lang="en-US" sz="1800" u="sng">
                <a:solidFill>
                  <a:srgbClr val="0563C1"/>
                </a:solidFill>
                <a:latin typeface="Arial"/>
                <a:ea typeface="Arial"/>
                <a:cs typeface="Arial"/>
                <a:sym typeface="Arial"/>
                <a:hlinkClick r:id="rId3">
                  <a:extLst>
                    <a:ext uri="{A12FA001-AC4F-418D-AE19-62706E023703}">
                      <ahyp:hlinkClr val="tx"/>
                    </a:ext>
                  </a:extLst>
                </a:hlinkClick>
              </a:rPr>
              <a:t>https://www.youtube.com/watch?v=6eDqID8SSIQ</a:t>
            </a:r>
            <a:endParaRPr/>
          </a:p>
        </p:txBody>
      </p:sp>
      <p:sp>
        <p:nvSpPr>
          <p:cNvPr id="488" name="Google Shape;488;p37"/>
          <p:cNvSpPr txBox="1"/>
          <p:nvPr/>
        </p:nvSpPr>
        <p:spPr>
          <a:xfrm>
            <a:off x="5646737" y="6597650"/>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89" name="Google Shape;489;p37"/>
          <p:cNvSpPr txBox="1"/>
          <p:nvPr/>
        </p:nvSpPr>
        <p:spPr>
          <a:xfrm>
            <a:off x="700087" y="333375"/>
            <a:ext cx="6696075" cy="811212"/>
          </a:xfrm>
          <a:prstGeom prst="rect">
            <a:avLst/>
          </a:prstGeom>
          <a:noFill/>
          <a:ln>
            <a:noFill/>
          </a:ln>
        </p:spPr>
        <p:txBody>
          <a:bodyPr anchorCtr="0" anchor="t" bIns="45700" lIns="91425" spcFirstLastPara="1" rIns="91425" wrap="square" tIns="45700">
            <a:spAutoFit/>
          </a:bodyPr>
          <a:lstStyle/>
          <a:p>
            <a:pPr indent="0" lvl="0" marL="457200" marR="0" rtl="0" algn="ctr">
              <a:lnSpc>
                <a:spcPct val="115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Hướng dẫn trò chơi vận động cho trẻ ở trường mầm non</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