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gNEeHRg+w4jQK2dS7ZxgvCa2cg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4" name="Shape 544"/>
        <p:cNvGrpSpPr/>
        <p:nvPr/>
      </p:nvGrpSpPr>
      <p:grpSpPr>
        <a:xfrm>
          <a:off x="0" y="0"/>
          <a:ext cx="0" cy="0"/>
          <a:chOff x="0" y="0"/>
          <a:chExt cx="0" cy="0"/>
        </a:xfrm>
      </p:grpSpPr>
      <p:sp>
        <p:nvSpPr>
          <p:cNvPr id="545" name="Google Shape;54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45"/>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46"/>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47"/>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7"/>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4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48"/>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49"/>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49"/>
          <p:cNvSpPr/>
          <p:nvPr>
            <p:ph idx="2" type="pic"/>
          </p:nvPr>
        </p:nvSpPr>
        <p:spPr>
          <a:xfrm>
            <a:off x="3887788" y="987425"/>
            <a:ext cx="4629150" cy="4873625"/>
          </a:xfrm>
          <a:prstGeom prst="rect">
            <a:avLst/>
          </a:prstGeom>
          <a:noFill/>
          <a:ln>
            <a:noFill/>
          </a:ln>
        </p:spPr>
      </p:sp>
      <p:sp>
        <p:nvSpPr>
          <p:cNvPr id="44" name="Google Shape;44;p49"/>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50"/>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50"/>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50"/>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5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5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5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5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5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5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5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5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5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5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53"/>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53"/>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53"/>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53"/>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53"/>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5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5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5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5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54"/>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54"/>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5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55"/>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55"/>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5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5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7"/>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7"/>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2.png"/><Relationship Id="rId4" Type="http://schemas.openxmlformats.org/officeDocument/2006/relationships/slideLayout" Target="../slideLayouts/slideLayout12.xml"/><Relationship Id="rId5" Type="http://schemas.openxmlformats.org/officeDocument/2006/relationships/theme" Target="../theme/theme2.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4"/>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44"/>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4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44"/>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44"/>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44"/>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44"/>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44"/>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44"/>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56"/>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56"/>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56"/>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56"/>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56"/>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56"/>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56"/>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56"/>
          <p:cNvGrpSpPr/>
          <p:nvPr/>
        </p:nvGrpSpPr>
        <p:grpSpPr>
          <a:xfrm>
            <a:off x="4267200" y="5867400"/>
            <a:ext cx="1079500" cy="633412"/>
            <a:chOff x="2680" y="3678"/>
            <a:chExt cx="680" cy="399"/>
          </a:xfrm>
        </p:grpSpPr>
        <p:sp>
          <p:nvSpPr>
            <p:cNvPr id="94" name="Google Shape;94;p56"/>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56"/>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56"/>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56"/>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5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youtube.com/watch?v=OwEqmxRTrH4" TargetMode="Externa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hyperlink" Target="https://www.youtube.com/watch?v=KPqdcf1Ag3k&amp;t=12s" TargetMode="External"/><Relationship Id="rId4" Type="http://schemas.openxmlformats.org/officeDocument/2006/relationships/hyperlink" Target="https://www.youtube.com/watch?v=R0LDGfwf_7c"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9.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hyperlink" Target="https://www.youtube.com/watch?v=g7X6ym1KKq4&amp;t=38s" TargetMode="External"/><Relationship Id="rId4" Type="http://schemas.openxmlformats.org/officeDocument/2006/relationships/image" Target="../media/image2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28.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25.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26.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27.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807371" y="1484784"/>
            <a:ext cx="6120680"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4"/>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904"/>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Lý luận về trò chơi đóng vai</a:t>
              </a:r>
              <a:endParaRPr/>
            </a:p>
          </p:txBody>
        </p:sp>
      </p:grpSp>
      <p:sp>
        <p:nvSpPr>
          <p:cNvPr id="133" name="Google Shape;133;p2"/>
          <p:cNvSpPr txBox="1"/>
          <p:nvPr/>
        </p:nvSpPr>
        <p:spPr>
          <a:xfrm>
            <a:off x="3771900" y="3022600"/>
            <a:ext cx="1600200" cy="1323975"/>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ý nghĩa của trò chơi đóng vai đối với trẻ MN</a:t>
            </a:r>
            <a:endParaRPr/>
          </a:p>
        </p:txBody>
      </p:sp>
      <p:sp>
        <p:nvSpPr>
          <p:cNvPr id="134" name="Google Shape;134;p2"/>
          <p:cNvSpPr txBox="1"/>
          <p:nvPr/>
        </p:nvSpPr>
        <p:spPr>
          <a:xfrm>
            <a:off x="5657850" y="2622550"/>
            <a:ext cx="160020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phương pháp hướng dẫn</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76375" y="2525712"/>
            <a:ext cx="1655762"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Khái niệm và quá trình hình thành, phát triển của loại trò chơi đóng vai</a:t>
            </a:r>
            <a:endParaRPr/>
          </a:p>
        </p:txBody>
      </p:sp>
      <p:sp>
        <p:nvSpPr>
          <p:cNvPr id="201" name="Google Shape;201;p3"/>
          <p:cNvSpPr txBox="1"/>
          <p:nvPr/>
        </p:nvSpPr>
        <p:spPr>
          <a:xfrm>
            <a:off x="4124325" y="2519362"/>
            <a:ext cx="1655762"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Đặc điểm của nhóm trò chơi đóng vai và ý nghĩa đối với trẻ mầm non</a:t>
            </a:r>
            <a:endParaRPr/>
          </a:p>
        </p:txBody>
      </p:sp>
      <p:sp>
        <p:nvSpPr>
          <p:cNvPr id="202" name="Google Shape;202;p3"/>
          <p:cNvSpPr txBox="1"/>
          <p:nvPr/>
        </p:nvSpPr>
        <p:spPr>
          <a:xfrm>
            <a:off x="6494462" y="2435225"/>
            <a:ext cx="1657350"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Phương pháp hướng dẫn trò chơi đóng vai cho trẻ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08" name="Google Shape;208;p4"/>
          <p:cNvSpPr txBox="1"/>
          <p:nvPr/>
        </p:nvSpPr>
        <p:spPr>
          <a:xfrm>
            <a:off x="533400" y="1628775"/>
            <a:ext cx="8496300" cy="419576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Ngày 13 tháng 04 năm 2021 </a:t>
            </a:r>
            <a:r>
              <a:rPr b="0" i="0" lang="en-US" sz="1800" u="none">
                <a:solidFill>
                  <a:schemeClr val="dk1"/>
                </a:solidFill>
                <a:latin typeface="Arial"/>
                <a:ea typeface="Arial"/>
                <a:cs typeface="Arial"/>
                <a:sym typeface="Arial"/>
              </a:rPr>
              <a:t>về ban hành Chương trình giáo dục mầm non.</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p:txBody>
      </p:sp>
      <p:sp>
        <p:nvSpPr>
          <p:cNvPr id="209" name="Google Shape;209;p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15" name="Google Shape;215;p5"/>
          <p:cNvSpPr txBox="1"/>
          <p:nvPr/>
        </p:nvSpPr>
        <p:spPr>
          <a:xfrm>
            <a:off x="1976437" y="549275"/>
            <a:ext cx="4467225"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đóng vai</a:t>
            </a:r>
            <a:endParaRPr/>
          </a:p>
        </p:txBody>
      </p:sp>
      <p:sp>
        <p:nvSpPr>
          <p:cNvPr id="216" name="Google Shape;216;p5"/>
          <p:cNvSpPr txBox="1"/>
          <p:nvPr/>
        </p:nvSpPr>
        <p:spPr>
          <a:xfrm>
            <a:off x="3124200" y="548005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https://dochoihoangha.com/tro-choi-dong-vai.html</a:t>
            </a:r>
            <a:endParaRPr/>
          </a:p>
        </p:txBody>
      </p:sp>
      <p:pic>
        <p:nvPicPr>
          <p:cNvPr id="217" name="Google Shape;217;p5"/>
          <p:cNvPicPr preferRelativeResize="0"/>
          <p:nvPr/>
        </p:nvPicPr>
        <p:blipFill rotWithShape="1">
          <a:blip r:embed="rId3">
            <a:alphaModFix/>
          </a:blip>
          <a:srcRect b="0" l="0" r="0" t="0"/>
          <a:stretch/>
        </p:blipFill>
        <p:spPr>
          <a:xfrm>
            <a:off x="323850" y="1341437"/>
            <a:ext cx="8758237" cy="413861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6"/>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23" name="Google Shape;223;p6"/>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4" name="Google Shape;224;p6"/>
          <p:cNvSpPr txBox="1"/>
          <p:nvPr/>
        </p:nvSpPr>
        <p:spPr>
          <a:xfrm>
            <a:off x="1976437" y="549275"/>
            <a:ext cx="4467225"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đóng vai</a:t>
            </a:r>
            <a:endParaRPr/>
          </a:p>
        </p:txBody>
      </p:sp>
      <p:pic>
        <p:nvPicPr>
          <p:cNvPr id="225" name="Google Shape;225;p6"/>
          <p:cNvPicPr preferRelativeResize="0"/>
          <p:nvPr/>
        </p:nvPicPr>
        <p:blipFill rotWithShape="1">
          <a:blip r:embed="rId3">
            <a:alphaModFix/>
          </a:blip>
          <a:srcRect b="0" l="0" r="0" t="0"/>
          <a:stretch/>
        </p:blipFill>
        <p:spPr>
          <a:xfrm>
            <a:off x="2987675" y="1228725"/>
            <a:ext cx="3378200" cy="2538412"/>
          </a:xfrm>
          <a:prstGeom prst="rect">
            <a:avLst/>
          </a:prstGeom>
          <a:noFill/>
          <a:ln>
            <a:noFill/>
          </a:ln>
        </p:spPr>
      </p:pic>
      <p:sp>
        <p:nvSpPr>
          <p:cNvPr id="226" name="Google Shape;226;p6"/>
          <p:cNvSpPr txBox="1"/>
          <p:nvPr/>
        </p:nvSpPr>
        <p:spPr>
          <a:xfrm>
            <a:off x="3059112" y="3713162"/>
            <a:ext cx="3852862"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http://mntienphong1.phoyen.edu.vn/tin-tuc-su-kien/hoat-dong-chuyen-mon/to-chuc-choi-va-hoat-dong-o-cac-goc-co-vai-tro-rat-quan-tron.html</a:t>
            </a:r>
            <a:endParaRPr/>
          </a:p>
        </p:txBody>
      </p:sp>
      <p:sp>
        <p:nvSpPr>
          <p:cNvPr id="227" name="Google Shape;227;p6"/>
          <p:cNvSpPr txBox="1"/>
          <p:nvPr/>
        </p:nvSpPr>
        <p:spPr>
          <a:xfrm>
            <a:off x="323850" y="3983037"/>
            <a:ext cx="8567737" cy="18970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700"/>
              <a:buFont typeface="Arial"/>
              <a:buNone/>
            </a:pPr>
            <a:r>
              <a:rPr b="0" i="0" lang="en-US" sz="1700" u="none">
                <a:solidFill>
                  <a:schemeClr val="dk1"/>
                </a:solidFill>
                <a:latin typeface="Arial"/>
                <a:ea typeface="Arial"/>
                <a:cs typeface="Arial"/>
                <a:sym typeface="Arial"/>
              </a:rPr>
              <a:t>Nhờ tính khái quát về cách sử dụng đồ dùng, đồ chơi mà đứa trẻ thưc hiện được những hành động tượng trưng (đóng vai) – trò chơi xuất hiện. Thoạt đầu chỉ là những hành động mô phỏng một việc làm liên quan trực tiếp đến cuộc sống của trẻ hoặc những việc làm của người khác mà trẻ quan sát được (cho bé ăn, cho bé ngủ) sau dần trẻ mô phỏng nhiều việc làm theo một vai (nghề nghiệp) nào đó trong xã hội (vai bác sĩ, vai người mẹ, vai chú lái xe…)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7"/>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33" name="Google Shape;233;p7"/>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4" name="Google Shape;234;p7"/>
          <p:cNvSpPr txBox="1"/>
          <p:nvPr/>
        </p:nvSpPr>
        <p:spPr>
          <a:xfrm>
            <a:off x="1976437" y="549275"/>
            <a:ext cx="4467225"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đóng vai</a:t>
            </a:r>
            <a:endParaRPr/>
          </a:p>
        </p:txBody>
      </p:sp>
      <p:sp>
        <p:nvSpPr>
          <p:cNvPr id="235" name="Google Shape;235;p7"/>
          <p:cNvSpPr txBox="1"/>
          <p:nvPr/>
        </p:nvSpPr>
        <p:spPr>
          <a:xfrm>
            <a:off x="3132137" y="3589337"/>
            <a:ext cx="3851275" cy="3397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http://mntienphong1.phoyen.edu.vn/tin-tuc-su-kien/hoat-dong-chuyen-mon/to-chuc-choi-va-hoat-dong-o-cac-goc-co-vai-tro-rat-quan-tron.html</a:t>
            </a:r>
            <a:endParaRPr/>
          </a:p>
        </p:txBody>
      </p:sp>
      <p:sp>
        <p:nvSpPr>
          <p:cNvPr id="236" name="Google Shape;236;p7"/>
          <p:cNvSpPr txBox="1"/>
          <p:nvPr/>
        </p:nvSpPr>
        <p:spPr>
          <a:xfrm>
            <a:off x="1206500" y="3943350"/>
            <a:ext cx="7924800"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đóng vai </a:t>
            </a:r>
            <a:r>
              <a:rPr b="0" i="1" lang="en-US" sz="1800" u="none">
                <a:solidFill>
                  <a:schemeClr val="dk1"/>
                </a:solidFill>
                <a:latin typeface="Arial"/>
                <a:ea typeface="Arial"/>
                <a:cs typeface="Arial"/>
                <a:sym typeface="Arial"/>
              </a:rPr>
              <a:t>là trò chơi mà trẻ mô phỏng những hành động, việc làm nào đó của người lớn trong xã hội cũng như thái độ và các mối quan hệ xã hội của họ bằng những công cụ tượng trưng trong hoàn cảnh tưởng tượng của trẻ.</a:t>
            </a:r>
            <a:endParaRPr/>
          </a:p>
        </p:txBody>
      </p:sp>
      <p:sp>
        <p:nvSpPr>
          <p:cNvPr id="237" name="Google Shape;237;p7"/>
          <p:cNvSpPr/>
          <p:nvPr/>
        </p:nvSpPr>
        <p:spPr>
          <a:xfrm>
            <a:off x="606425" y="4221162"/>
            <a:ext cx="576262" cy="431800"/>
          </a:xfrm>
          <a:prstGeom prst="rightArrow">
            <a:avLst>
              <a:gd fmla="val 13507" name="adj1"/>
              <a:gd fmla="val 50000" name="adj2"/>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8" name="Google Shape;238;p7"/>
          <p:cNvSpPr txBox="1"/>
          <p:nvPr/>
        </p:nvSpPr>
        <p:spPr>
          <a:xfrm>
            <a:off x="323850" y="5427662"/>
            <a:ext cx="8137525" cy="808037"/>
          </a:xfrm>
          <a:prstGeom prst="rect">
            <a:avLst/>
          </a:prstGeom>
          <a:noFill/>
          <a:ln>
            <a:noFill/>
          </a:ln>
        </p:spPr>
        <p:txBody>
          <a:bodyPr anchorCtr="0" anchor="t" bIns="45700" lIns="91425" spcFirstLastPara="1" rIns="91425" wrap="square" tIns="45700">
            <a:spAutoFit/>
          </a:bodyPr>
          <a:lstStyle/>
          <a:p>
            <a:pPr indent="0" lvl="0" marL="228600" marR="0" rtl="0" algn="just">
              <a:lnSpc>
                <a:spcPct val="107000"/>
              </a:lnSpc>
              <a:spcBef>
                <a:spcPts val="0"/>
              </a:spcBef>
              <a:spcAft>
                <a:spcPts val="0"/>
              </a:spcAft>
              <a:buClr>
                <a:schemeClr val="dk1"/>
              </a:buClr>
              <a:buSzPts val="1300"/>
              <a:buFont typeface="Arial"/>
              <a:buNone/>
            </a:pPr>
            <a:r>
              <a:rPr b="1" i="0" lang="en-US" sz="1300" u="none">
                <a:solidFill>
                  <a:schemeClr val="dk1"/>
                </a:solidFill>
                <a:latin typeface="Arial"/>
                <a:ea typeface="Arial"/>
                <a:cs typeface="Arial"/>
                <a:sym typeface="Arial"/>
              </a:rPr>
              <a:t>Mời các bạn theo dõi video để cảm nhận ý nghĩa của đồ chơi đối với đời sống của trẻ mầm non.</a:t>
            </a:r>
            <a:endParaRPr/>
          </a:p>
          <a:p>
            <a:pPr indent="0" lvl="0" marL="228600" marR="0" rtl="0" algn="l">
              <a:lnSpc>
                <a:spcPct val="100000"/>
              </a:lnSpc>
              <a:spcBef>
                <a:spcPts val="80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Video số 1: Trò chơi đóng vai ở trường mầm non</a:t>
            </a:r>
            <a:endParaRPr/>
          </a:p>
          <a:p>
            <a:pPr indent="0" lvl="0" marL="228600" marR="0" rtl="0" algn="l">
              <a:lnSpc>
                <a:spcPct val="100000"/>
              </a:lnSpc>
              <a:spcBef>
                <a:spcPts val="0"/>
              </a:spcBef>
              <a:spcAft>
                <a:spcPts val="0"/>
              </a:spcAft>
              <a:buClr>
                <a:schemeClr val="dk1"/>
              </a:buClr>
              <a:buSzPts val="1300"/>
              <a:buFont typeface="Arial"/>
              <a:buNone/>
            </a:pPr>
            <a:r>
              <a:rPr b="0" i="0" lang="en-US" sz="1300" u="sng">
                <a:solidFill>
                  <a:schemeClr val="dk1"/>
                </a:solidFill>
                <a:latin typeface="Arial"/>
                <a:ea typeface="Arial"/>
                <a:cs typeface="Arial"/>
                <a:sym typeface="Arial"/>
                <a:hlinkClick r:id="rId3">
                  <a:extLst>
                    <a:ext uri="{A12FA001-AC4F-418D-AE19-62706E023703}">
                      <ahyp:hlinkClr val="tx"/>
                    </a:ext>
                  </a:extLst>
                </a:hlinkClick>
              </a:rPr>
              <a:t>https://www.youtube.com/watch?v=OwEqmxRTrH4</a:t>
            </a:r>
            <a:endParaRPr/>
          </a:p>
        </p:txBody>
      </p:sp>
      <p:pic>
        <p:nvPicPr>
          <p:cNvPr id="239" name="Google Shape;239;p7"/>
          <p:cNvPicPr preferRelativeResize="0"/>
          <p:nvPr/>
        </p:nvPicPr>
        <p:blipFill rotWithShape="1">
          <a:blip r:embed="rId4">
            <a:alphaModFix/>
          </a:blip>
          <a:srcRect b="0" l="0" r="0" t="0"/>
          <a:stretch/>
        </p:blipFill>
        <p:spPr>
          <a:xfrm>
            <a:off x="2195512" y="1090612"/>
            <a:ext cx="5287962" cy="24987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8"/>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45" name="Google Shape;245;p8"/>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id="246" name="Google Shape;246;p8"/>
          <p:cNvPicPr preferRelativeResize="0"/>
          <p:nvPr/>
        </p:nvPicPr>
        <p:blipFill rotWithShape="1">
          <a:blip r:embed="rId3">
            <a:alphaModFix/>
          </a:blip>
          <a:srcRect b="0" l="0" r="0" t="0"/>
          <a:stretch/>
        </p:blipFill>
        <p:spPr>
          <a:xfrm>
            <a:off x="4140200" y="1830387"/>
            <a:ext cx="4556125" cy="3422650"/>
          </a:xfrm>
          <a:prstGeom prst="rect">
            <a:avLst/>
          </a:prstGeom>
          <a:noFill/>
          <a:ln>
            <a:noFill/>
          </a:ln>
        </p:spPr>
      </p:pic>
      <p:sp>
        <p:nvSpPr>
          <p:cNvPr id="247" name="Google Shape;247;p8"/>
          <p:cNvSpPr txBox="1"/>
          <p:nvPr/>
        </p:nvSpPr>
        <p:spPr>
          <a:xfrm>
            <a:off x="5322887" y="5268912"/>
            <a:ext cx="3851275"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http://mntienphong1.phoyen.edu.vn/tin-tuc-su-kien/hoat-dong-chuyen-mon/to-chuc-choi-va-hoat-dong-o-cac-goc-co-vai-tro-rat-quan-tron.html</a:t>
            </a:r>
            <a:endParaRPr/>
          </a:p>
        </p:txBody>
      </p:sp>
      <p:sp>
        <p:nvSpPr>
          <p:cNvPr id="248" name="Google Shape;248;p8"/>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sp>
        <p:nvSpPr>
          <p:cNvPr id="249" name="Google Shape;249;p8"/>
          <p:cNvSpPr txBox="1"/>
          <p:nvPr/>
        </p:nvSpPr>
        <p:spPr>
          <a:xfrm>
            <a:off x="250825" y="1146175"/>
            <a:ext cx="7718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2.1. Từ hoạt động với đồ vật đến sự xuất hiện trò chơi đóng vai </a:t>
            </a:r>
            <a:endParaRPr/>
          </a:p>
        </p:txBody>
      </p:sp>
      <p:sp>
        <p:nvSpPr>
          <p:cNvPr id="250" name="Google Shape;250;p8"/>
          <p:cNvSpPr txBox="1"/>
          <p:nvPr/>
        </p:nvSpPr>
        <p:spPr>
          <a:xfrm>
            <a:off x="539750" y="1671637"/>
            <a:ext cx="3240087" cy="39703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Nhờ </a:t>
            </a:r>
            <a:r>
              <a:rPr b="1" i="0" lang="en-US" sz="1800" u="none">
                <a:solidFill>
                  <a:schemeClr val="dk1"/>
                </a:solidFill>
                <a:latin typeface="Arial"/>
                <a:ea typeface="Arial"/>
                <a:cs typeface="Arial"/>
                <a:sym typeface="Arial"/>
              </a:rPr>
              <a:t>sự bắt chước </a:t>
            </a:r>
            <a:r>
              <a:rPr b="0" i="0" lang="en-US" sz="1800" u="none">
                <a:solidFill>
                  <a:schemeClr val="dk1"/>
                </a:solidFill>
                <a:latin typeface="Arial"/>
                <a:ea typeface="Arial"/>
                <a:cs typeface="Arial"/>
                <a:sym typeface="Arial"/>
              </a:rPr>
              <a:t>mà hành động với đồ vật đươc dần hình thành ở trẻ. Trong quá trình hành động với đồ vật, trẻ lĩnh hội trước hết sơ đồ khái quát của hành động có liên quan tới ý nghĩa xã hội của nó (ý nghĩa hành động). Sau đó trẻ dần dần gắn từng thao tác riêng lẻ với hình dạng tự nhiên của đồ vật và hoàn cảnh thực hiện các hành động với đồ vật ấy (mặt kĩ thuật của hành động). </a:t>
            </a:r>
            <a:endParaRPr/>
          </a:p>
        </p:txBody>
      </p:sp>
      <p:sp>
        <p:nvSpPr>
          <p:cNvPr id="251" name="Google Shape;251;p8"/>
          <p:cNvSpPr txBox="1"/>
          <p:nvPr/>
        </p:nvSpPr>
        <p:spPr>
          <a:xfrm>
            <a:off x="395287" y="5718175"/>
            <a:ext cx="8716962" cy="1176337"/>
          </a:xfrm>
          <a:prstGeom prst="rect">
            <a:avLst/>
          </a:prstGeom>
          <a:noFill/>
          <a:ln>
            <a:noFill/>
          </a:ln>
        </p:spPr>
        <p:txBody>
          <a:bodyPr anchorCtr="0" anchor="t" bIns="45700" lIns="91425" spcFirstLastPara="1" rIns="91425" wrap="square" tIns="45700">
            <a:spAutoFit/>
          </a:bodyPr>
          <a:lstStyle/>
          <a:p>
            <a:pPr indent="0" lvl="0" marL="3810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Trong những trò chơi này, trẻ không đơn thuần bắt chước những hành động công cụ riêng lẻ mà chúng mô phỏng sự việc nào đó có nội dung, có ý ngĩa nhất định</a:t>
            </a:r>
            <a:r>
              <a:rPr b="0" i="0" lang="en-US" sz="1800" u="none">
                <a:solidFill>
                  <a:schemeClr val="dk1"/>
                </a:solidFill>
                <a:latin typeface="Arial"/>
                <a:ea typeface="Arial"/>
                <a:cs typeface="Arial"/>
                <a:sym typeface="Arial"/>
              </a:rPr>
              <a:t>.</a:t>
            </a:r>
            <a:endParaRPr/>
          </a:p>
          <a:p>
            <a:pPr indent="0" lvl="0" marL="3810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(Theo nhà giáo dục Nga, E. V. Zvorưghina)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9"/>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57" name="Google Shape;257;p9"/>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8" name="Google Shape;258;p9"/>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pic>
        <p:nvPicPr>
          <p:cNvPr id="259" name="Google Shape;259;p9"/>
          <p:cNvPicPr preferRelativeResize="0"/>
          <p:nvPr/>
        </p:nvPicPr>
        <p:blipFill rotWithShape="1">
          <a:blip r:embed="rId3">
            <a:alphaModFix/>
          </a:blip>
          <a:srcRect b="0" l="0" r="0" t="0"/>
          <a:stretch/>
        </p:blipFill>
        <p:spPr>
          <a:xfrm>
            <a:off x="1225550" y="1414462"/>
            <a:ext cx="7180262" cy="4730750"/>
          </a:xfrm>
          <a:prstGeom prst="rect">
            <a:avLst/>
          </a:prstGeom>
          <a:noFill/>
          <a:ln>
            <a:noFill/>
          </a:ln>
        </p:spPr>
      </p:pic>
      <p:sp>
        <p:nvSpPr>
          <p:cNvPr id="260" name="Google Shape;260;p9"/>
          <p:cNvSpPr txBox="1"/>
          <p:nvPr/>
        </p:nvSpPr>
        <p:spPr>
          <a:xfrm>
            <a:off x="250825" y="1146175"/>
            <a:ext cx="7718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2.1. Từ hoạt động với đồ vật đến sự xuất hiện trò chơi đóng vai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1000"/>
                                        <p:tgtEl>
                                          <p:spTgt spid="2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0"/>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66" name="Google Shape;266;p10"/>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7" name="Google Shape;267;p10"/>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sp>
        <p:nvSpPr>
          <p:cNvPr id="268" name="Google Shape;268;p10"/>
          <p:cNvSpPr txBox="1"/>
          <p:nvPr/>
        </p:nvSpPr>
        <p:spPr>
          <a:xfrm>
            <a:off x="382587" y="1196975"/>
            <a:ext cx="7718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2.1. Từ hoạt động với đồ vật đến sự xuất hiện trò chơi đóng vai </a:t>
            </a:r>
            <a:endParaRPr/>
          </a:p>
        </p:txBody>
      </p:sp>
      <p:sp>
        <p:nvSpPr>
          <p:cNvPr id="269" name="Google Shape;269;p10"/>
          <p:cNvSpPr txBox="1"/>
          <p:nvPr/>
        </p:nvSpPr>
        <p:spPr>
          <a:xfrm>
            <a:off x="4859337" y="1635125"/>
            <a:ext cx="4105275" cy="4999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Theo nhà Giáo dục học Nga, F. I. Fratkina, chỉ khi nào công cụ mà trẻ sử dụng để thực hiện hành động có thể được thay thế một cách linh hoạt bằng những đồ vật khác thì lúc ấy trò chơi đóng vai mới thực sự ra đời. </a:t>
            </a:r>
            <a:endParaRPr/>
          </a:p>
          <a:p>
            <a:pPr indent="-285750" lvl="0" marL="28575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Theo kết quả nghiên cứu của Vụ giáo dục mầm non, dưới sự chủ trì của tiến sĩ Nguyễn Thị Thanh Hà, trong điều kiện hiện nay ở nước ta, đa số trẻ ở độ tuổi 24 – 27 tháng bắt đầu chơi những trò chơi đóng vai đầu tiên – trò chơi phản ánh sinh hoạt.</a:t>
            </a:r>
            <a:endParaRPr/>
          </a:p>
        </p:txBody>
      </p:sp>
      <p:pic>
        <p:nvPicPr>
          <p:cNvPr id="270" name="Google Shape;270;p10"/>
          <p:cNvPicPr preferRelativeResize="0"/>
          <p:nvPr/>
        </p:nvPicPr>
        <p:blipFill rotWithShape="1">
          <a:blip r:embed="rId3">
            <a:alphaModFix/>
          </a:blip>
          <a:srcRect b="0" l="0" r="0" t="0"/>
          <a:stretch/>
        </p:blipFill>
        <p:spPr>
          <a:xfrm>
            <a:off x="323850" y="1608137"/>
            <a:ext cx="4535487" cy="4535487"/>
          </a:xfrm>
          <a:prstGeom prst="rect">
            <a:avLst/>
          </a:prstGeom>
          <a:noFill/>
          <a:ln>
            <a:noFill/>
          </a:ln>
        </p:spPr>
      </p:pic>
      <p:sp>
        <p:nvSpPr>
          <p:cNvPr id="271" name="Google Shape;271;p10"/>
          <p:cNvSpPr txBox="1"/>
          <p:nvPr/>
        </p:nvSpPr>
        <p:spPr>
          <a:xfrm>
            <a:off x="404812" y="6227762"/>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https://shoptretho.com.vn/tin-tuc/goi-y-nhung-mon-qua-tang-noel-danh-cho-be-gai</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1"/>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77" name="Google Shape;277;p11"/>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8" name="Google Shape;278;p11"/>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pic>
        <p:nvPicPr>
          <p:cNvPr id="279" name="Google Shape;279;p11"/>
          <p:cNvPicPr preferRelativeResize="0"/>
          <p:nvPr/>
        </p:nvPicPr>
        <p:blipFill rotWithShape="1">
          <a:blip r:embed="rId3">
            <a:alphaModFix/>
          </a:blip>
          <a:srcRect b="0" l="0" r="0" t="0"/>
          <a:stretch/>
        </p:blipFill>
        <p:spPr>
          <a:xfrm>
            <a:off x="1403350" y="3729037"/>
            <a:ext cx="6113462" cy="2890837"/>
          </a:xfrm>
          <a:prstGeom prst="rect">
            <a:avLst/>
          </a:prstGeom>
          <a:noFill/>
          <a:ln>
            <a:noFill/>
          </a:ln>
        </p:spPr>
      </p:pic>
      <p:sp>
        <p:nvSpPr>
          <p:cNvPr id="280" name="Google Shape;280;p11"/>
          <p:cNvSpPr txBox="1"/>
          <p:nvPr/>
        </p:nvSpPr>
        <p:spPr>
          <a:xfrm>
            <a:off x="3168650" y="662622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https://dochoihoangha.com/tro-choi-dong-vai.html</a:t>
            </a:r>
            <a:endParaRPr/>
          </a:p>
        </p:txBody>
      </p:sp>
      <p:sp>
        <p:nvSpPr>
          <p:cNvPr id="281" name="Google Shape;281;p11"/>
          <p:cNvSpPr txBox="1"/>
          <p:nvPr/>
        </p:nvSpPr>
        <p:spPr>
          <a:xfrm>
            <a:off x="323850" y="1184275"/>
            <a:ext cx="7272337"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Sự phát triển của trò chơi đóng vai và phân loại</a:t>
            </a:r>
            <a:endParaRPr/>
          </a:p>
        </p:txBody>
      </p:sp>
      <p:sp>
        <p:nvSpPr>
          <p:cNvPr id="282" name="Google Shape;282;p11"/>
          <p:cNvSpPr txBox="1"/>
          <p:nvPr/>
        </p:nvSpPr>
        <p:spPr>
          <a:xfrm>
            <a:off x="250825" y="1633537"/>
            <a:ext cx="8861425" cy="21351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700"/>
              <a:buFont typeface="Arial"/>
              <a:buNone/>
            </a:pPr>
            <a:r>
              <a:rPr b="0" i="0" lang="en-US" sz="1700" u="none">
                <a:solidFill>
                  <a:schemeClr val="dk1"/>
                </a:solidFill>
                <a:latin typeface="Arial"/>
                <a:ea typeface="Arial"/>
                <a:cs typeface="Arial"/>
                <a:sym typeface="Arial"/>
              </a:rPr>
              <a:t>Sau khi xuất hiện, trò chơi đóng vai trải qua hai giai đoạn phát triển:</a:t>
            </a:r>
            <a:endParaRPr/>
          </a:p>
          <a:p>
            <a:pPr indent="0" lvl="0" marL="0" marR="0" rtl="0" algn="just">
              <a:lnSpc>
                <a:spcPct val="115000"/>
              </a:lnSpc>
              <a:spcBef>
                <a:spcPts val="1000"/>
              </a:spcBef>
              <a:spcAft>
                <a:spcPts val="0"/>
              </a:spcAft>
              <a:buClr>
                <a:schemeClr val="dk1"/>
              </a:buClr>
              <a:buSzPts val="1700"/>
              <a:buFont typeface="Arial"/>
              <a:buNone/>
            </a:pPr>
            <a:r>
              <a:rPr b="1" i="1" lang="en-US" sz="1700" u="none">
                <a:solidFill>
                  <a:schemeClr val="dk1"/>
                </a:solidFill>
                <a:latin typeface="Arial"/>
                <a:ea typeface="Arial"/>
                <a:cs typeface="Arial"/>
                <a:sym typeface="Arial"/>
              </a:rPr>
              <a:t>Giai đoạn 1: Trò chơi phản ánh sinh hoạt </a:t>
            </a:r>
            <a:r>
              <a:rPr b="0" i="0" lang="en-US" sz="1700" u="none">
                <a:solidFill>
                  <a:schemeClr val="dk1"/>
                </a:solidFill>
                <a:latin typeface="Arial"/>
                <a:ea typeface="Arial"/>
                <a:cs typeface="Arial"/>
                <a:sym typeface="Arial"/>
              </a:rPr>
              <a:t>– dạng đơn giản của trò chơi đóng vai. Trong giai đoạn này, những trò chơi đóng vai của trẻ chủ yếu là mô phỏng hiện thực trong phạm vi sinh hoạt hàng ngày của trẻ. </a:t>
            </a:r>
            <a:endParaRPr/>
          </a:p>
          <a:p>
            <a:pPr indent="0" lvl="0" marL="0" marR="0" rtl="0" algn="just">
              <a:lnSpc>
                <a:spcPct val="115000"/>
              </a:lnSpc>
              <a:spcBef>
                <a:spcPts val="1000"/>
              </a:spcBef>
              <a:spcAft>
                <a:spcPts val="0"/>
              </a:spcAft>
              <a:buClr>
                <a:schemeClr val="dk1"/>
              </a:buClr>
              <a:buSzPts val="1700"/>
              <a:buFont typeface="Arial"/>
              <a:buNone/>
            </a:pPr>
            <a:r>
              <a:rPr b="1" i="1" lang="en-US" sz="1700" u="none">
                <a:solidFill>
                  <a:schemeClr val="dk1"/>
                </a:solidFill>
                <a:latin typeface="Arial"/>
                <a:ea typeface="Arial"/>
                <a:cs typeface="Arial"/>
                <a:sym typeface="Arial"/>
              </a:rPr>
              <a:t>Giai đoạn 2: Trò chơi đóng vai theo chủ đề và Trò chơi đóng kịch</a:t>
            </a:r>
            <a:r>
              <a:rPr b="0" i="0" lang="en-US" sz="1700" u="none">
                <a:solidFill>
                  <a:schemeClr val="dk1"/>
                </a:solidFill>
                <a:latin typeface="Arial"/>
                <a:ea typeface="Arial"/>
                <a:cs typeface="Arial"/>
                <a:sym typeface="Arial"/>
              </a:rPr>
              <a:t> - dạng hoàn chỉnh của trò chơi đóng vai.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12"/>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88" name="Google Shape;288;p1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9" name="Google Shape;289;p12"/>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sp>
        <p:nvSpPr>
          <p:cNvPr id="290" name="Google Shape;290;p12"/>
          <p:cNvSpPr txBox="1"/>
          <p:nvPr/>
        </p:nvSpPr>
        <p:spPr>
          <a:xfrm>
            <a:off x="323850" y="1184275"/>
            <a:ext cx="7272337"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Sự phát triển của trò chơi đóng vai và phân loại</a:t>
            </a:r>
            <a:endParaRPr/>
          </a:p>
        </p:txBody>
      </p:sp>
      <p:sp>
        <p:nvSpPr>
          <p:cNvPr id="291" name="Google Shape;291;p12"/>
          <p:cNvSpPr txBox="1"/>
          <p:nvPr/>
        </p:nvSpPr>
        <p:spPr>
          <a:xfrm>
            <a:off x="539750" y="1773237"/>
            <a:ext cx="8064500" cy="3967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chuyển biến giữa hai giai đoạn này, theo TS. Nguyễn Thị Thanh Hà, có thể diễn ra vào những tháng cuối năm ba tuổi. Sự khác nhau cơ bản giữa hai giai đoạn phát triển của trò chơi đóng vai là:</a:t>
            </a:r>
            <a:endParaRPr/>
          </a:p>
          <a:p>
            <a:pPr indent="0" lvl="0" marL="0" marR="0" rtl="0" algn="just">
              <a:lnSpc>
                <a:spcPct val="115000"/>
              </a:lnSpc>
              <a:spcBef>
                <a:spcPts val="100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Ở trò chơi phản ánh sinh hoạt</a:t>
            </a:r>
            <a:r>
              <a:rPr b="0" i="0" lang="en-US" sz="1800" u="none">
                <a:solidFill>
                  <a:schemeClr val="dk1"/>
                </a:solidFill>
                <a:latin typeface="Arial"/>
                <a:ea typeface="Arial"/>
                <a:cs typeface="Arial"/>
                <a:sym typeface="Arial"/>
              </a:rPr>
              <a:t>, vai chơi chưa rõ ràng; khi chơi trẻ chưa thiết lập mối quan hệ với người khác – nhóm chơi; chủ đề chơi chưa rõ ràng.</a:t>
            </a:r>
            <a:endParaRPr/>
          </a:p>
          <a:p>
            <a:pPr indent="0" lvl="0" marL="0" marR="0" rtl="0" algn="just">
              <a:lnSpc>
                <a:spcPct val="115000"/>
              </a:lnSpc>
              <a:spcBef>
                <a:spcPts val="1000"/>
              </a:spcBef>
              <a:spcAft>
                <a:spcPts val="0"/>
              </a:spcAft>
              <a:buClr>
                <a:schemeClr val="dk1"/>
              </a:buClr>
              <a:buSzPts val="1400"/>
              <a:buFont typeface="Noto Sans Symbols"/>
              <a:buNone/>
            </a:pPr>
            <a:r>
              <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Ở trò chơi đóng vai theo chủ đề</a:t>
            </a:r>
            <a:r>
              <a:rPr b="0" i="0" lang="en-US" sz="1800" u="none">
                <a:solidFill>
                  <a:schemeClr val="dk1"/>
                </a:solidFill>
                <a:latin typeface="Arial"/>
                <a:ea typeface="Arial"/>
                <a:cs typeface="Arial"/>
                <a:sym typeface="Arial"/>
              </a:rPr>
              <a:t>, vai chơi, chủ đề chơi rõ ràng; mỗi quan hệ chơi được thiết lập. Mức độ tượng trưng của các hành động chơi và khả năng sử dụng vật chất thay thế trong khi chơi phát triển hơn.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3"/>
          <p:cNvSpPr txBox="1"/>
          <p:nvPr/>
        </p:nvSpPr>
        <p:spPr>
          <a:xfrm>
            <a:off x="539750" y="1125537"/>
            <a:ext cx="427990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0" i="1" lang="en-US" sz="1800" u="none">
                <a:solidFill>
                  <a:schemeClr val="lt1"/>
                </a:solidFill>
                <a:latin typeface="Arial"/>
                <a:ea typeface="Arial"/>
                <a:cs typeface="Arial"/>
                <a:sym typeface="Arial"/>
              </a:rPr>
              <a:t>1.2.2. Sự phát triển của trò chơi đóng vai</a:t>
            </a:r>
            <a:endParaRPr/>
          </a:p>
        </p:txBody>
      </p:sp>
      <p:pic>
        <p:nvPicPr>
          <p:cNvPr id="297" name="Google Shape;297;p13"/>
          <p:cNvPicPr preferRelativeResize="0"/>
          <p:nvPr/>
        </p:nvPicPr>
        <p:blipFill rotWithShape="1">
          <a:blip r:embed="rId3">
            <a:alphaModFix/>
          </a:blip>
          <a:srcRect b="0" l="0" r="0" t="0"/>
          <a:stretch/>
        </p:blipFill>
        <p:spPr>
          <a:xfrm>
            <a:off x="-974725" y="1158875"/>
            <a:ext cx="8229600" cy="4735512"/>
          </a:xfrm>
          <a:prstGeom prst="rect">
            <a:avLst/>
          </a:prstGeom>
          <a:noFill/>
          <a:ln>
            <a:noFill/>
          </a:ln>
        </p:spPr>
      </p:pic>
      <p:sp>
        <p:nvSpPr>
          <p:cNvPr id="298" name="Google Shape;298;p13"/>
          <p:cNvSpPr txBox="1"/>
          <p:nvPr/>
        </p:nvSpPr>
        <p:spPr>
          <a:xfrm>
            <a:off x="2679700" y="1624012"/>
            <a:ext cx="6264275" cy="192405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700"/>
              <a:buFont typeface="Arial"/>
              <a:buChar char="•"/>
            </a:pPr>
            <a:r>
              <a:rPr b="1" i="0" lang="en-US" sz="1700" u="none">
                <a:solidFill>
                  <a:schemeClr val="dk1"/>
                </a:solidFill>
                <a:latin typeface="Arial"/>
                <a:ea typeface="Arial"/>
                <a:cs typeface="Arial"/>
                <a:sym typeface="Arial"/>
              </a:rPr>
              <a:t>TC Đóng vai TCĐ + TC đóng kịch:  </a:t>
            </a:r>
            <a:r>
              <a:rPr b="0" i="0" lang="en-US" sz="1700" u="none">
                <a:solidFill>
                  <a:schemeClr val="dk1"/>
                </a:solidFill>
                <a:latin typeface="Arial"/>
                <a:ea typeface="Arial"/>
                <a:cs typeface="Arial"/>
                <a:sym typeface="Arial"/>
              </a:rPr>
              <a:t>mô phỏng hiện thực của cuộc sống người lớn trong xã hội bằng việc nhập vào các vai để hành động giống như người lớn (có vai chơi, nội dung chơi, hành động chơi và cả luật chơi ) 🡪 MQH chơi được thiết lập, hành động chơi và khả năng sử dụng vật tượng trưng trong khi chơi phát triển hơn.</a:t>
            </a:r>
            <a:endParaRPr/>
          </a:p>
          <a:p>
            <a:pPr indent="0" lvl="0" marL="0" marR="0" rtl="0" algn="l">
              <a:lnSpc>
                <a:spcPct val="100000"/>
              </a:lnSpc>
              <a:spcBef>
                <a:spcPts val="0"/>
              </a:spcBef>
              <a:spcAft>
                <a:spcPts val="0"/>
              </a:spcAft>
              <a:buNone/>
            </a:pPr>
            <a:r>
              <a:t/>
            </a:r>
            <a:endParaRPr b="0" i="0" sz="1700" u="none">
              <a:solidFill>
                <a:schemeClr val="dk1"/>
              </a:solidFill>
              <a:latin typeface="Arial"/>
              <a:ea typeface="Arial"/>
              <a:cs typeface="Arial"/>
              <a:sym typeface="Arial"/>
            </a:endParaRPr>
          </a:p>
        </p:txBody>
      </p:sp>
      <p:sp>
        <p:nvSpPr>
          <p:cNvPr id="299" name="Google Shape;299;p13"/>
          <p:cNvSpPr txBox="1"/>
          <p:nvPr/>
        </p:nvSpPr>
        <p:spPr>
          <a:xfrm>
            <a:off x="684212" y="5716587"/>
            <a:ext cx="7391400" cy="113823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700"/>
              <a:buFont typeface="Arial"/>
              <a:buChar char="•"/>
            </a:pPr>
            <a:r>
              <a:rPr b="1" i="0" lang="en-US" sz="1700" u="none">
                <a:solidFill>
                  <a:schemeClr val="dk1"/>
                </a:solidFill>
                <a:latin typeface="Arial"/>
                <a:ea typeface="Arial"/>
                <a:cs typeface="Arial"/>
                <a:sym typeface="Arial"/>
              </a:rPr>
              <a:t>TC phản ánh sinh hoạt: </a:t>
            </a:r>
            <a:r>
              <a:rPr b="0" i="0" lang="en-US" sz="1700" u="none">
                <a:solidFill>
                  <a:schemeClr val="dk1"/>
                </a:solidFill>
                <a:latin typeface="Arial"/>
                <a:ea typeface="Arial"/>
                <a:cs typeface="Arial"/>
                <a:sym typeface="Arial"/>
              </a:rPr>
              <a:t>chủ yếu là mô phỏng hiện thực trong phạm vi sinh hoạt hàng ngày của trẻ 🡪 Vai chơi chưa rõ ràng; khi chơi trẻ chưa thiết lập mối quan hệ với người khác ; thường thích chơi 1 mình với búp bê, chủ đề chơi chưa rõ nét.</a:t>
            </a:r>
            <a:endParaRPr/>
          </a:p>
        </p:txBody>
      </p:sp>
      <p:sp>
        <p:nvSpPr>
          <p:cNvPr id="300" name="Google Shape;300;p13"/>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sp>
        <p:nvSpPr>
          <p:cNvPr id="301" name="Google Shape;301;p13"/>
          <p:cNvSpPr txBox="1"/>
          <p:nvPr/>
        </p:nvSpPr>
        <p:spPr>
          <a:xfrm>
            <a:off x="323850" y="1184275"/>
            <a:ext cx="7272337"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Sự phát triển của trò chơi đóng vai và phân loại</a:t>
            </a:r>
            <a:endParaRPr/>
          </a:p>
        </p:txBody>
      </p:sp>
      <p:sp>
        <p:nvSpPr>
          <p:cNvPr id="302" name="Google Shape;302;p13"/>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4"/>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08" name="Google Shape;308;p14"/>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9" name="Google Shape;309;p14"/>
          <p:cNvSpPr txBox="1"/>
          <p:nvPr/>
        </p:nvSpPr>
        <p:spPr>
          <a:xfrm>
            <a:off x="157162" y="-30162"/>
            <a:ext cx="7583487" cy="1176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Sự hình thành, phát triển trò chơi đóng vai của trẻ em lứa tuổi mầm non và sự phân loại</a:t>
            </a:r>
            <a:endParaRPr/>
          </a:p>
        </p:txBody>
      </p:sp>
      <p:sp>
        <p:nvSpPr>
          <p:cNvPr id="310" name="Google Shape;310;p14"/>
          <p:cNvSpPr txBox="1"/>
          <p:nvPr/>
        </p:nvSpPr>
        <p:spPr>
          <a:xfrm>
            <a:off x="3563937" y="433070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https://dochoihoangha.com/tro-choi-dong-vai.html</a:t>
            </a:r>
            <a:endParaRPr/>
          </a:p>
        </p:txBody>
      </p:sp>
      <p:sp>
        <p:nvSpPr>
          <p:cNvPr id="311" name="Google Shape;311;p14"/>
          <p:cNvSpPr txBox="1"/>
          <p:nvPr/>
        </p:nvSpPr>
        <p:spPr>
          <a:xfrm>
            <a:off x="323850" y="1184275"/>
            <a:ext cx="7272337"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Sự phát triển của trò chơi đóng vai và phân loại</a:t>
            </a:r>
            <a:endParaRPr/>
          </a:p>
        </p:txBody>
      </p:sp>
      <p:pic>
        <p:nvPicPr>
          <p:cNvPr id="312" name="Google Shape;312;p14"/>
          <p:cNvPicPr preferRelativeResize="0"/>
          <p:nvPr/>
        </p:nvPicPr>
        <p:blipFill rotWithShape="1">
          <a:blip r:embed="rId3">
            <a:alphaModFix/>
          </a:blip>
          <a:srcRect b="0" l="0" r="0" t="0"/>
          <a:stretch/>
        </p:blipFill>
        <p:spPr>
          <a:xfrm>
            <a:off x="2822575" y="1579562"/>
            <a:ext cx="4125912" cy="2751137"/>
          </a:xfrm>
          <a:prstGeom prst="rect">
            <a:avLst/>
          </a:prstGeom>
          <a:noFill/>
          <a:ln>
            <a:noFill/>
          </a:ln>
        </p:spPr>
      </p:pic>
      <p:sp>
        <p:nvSpPr>
          <p:cNvPr id="313" name="Google Shape;313;p14"/>
          <p:cNvSpPr txBox="1"/>
          <p:nvPr/>
        </p:nvSpPr>
        <p:spPr>
          <a:xfrm>
            <a:off x="187325" y="4438650"/>
            <a:ext cx="8713787" cy="24495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Phát triển song song cùng Trò chơi đóng vai là Trò chơi đóng kịch. </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đóng kịch là trò chơi đóng vai theo tác phẩm văn học (truyện ngụ ngôn, cổ tích, thần thoại...) nhờ trí tưởng tượng sáng tạo và cảm xúc của trẻ tái hiện lại tính cách nhân vật trong tác phẩm văn học. Để tham gia trò chơi này trước hết trẻ phải cảm thụ được các tác phẩm văn học, nắm được cốt truyện, tính cách nhân vật theo một kịch bản. Do vậy trò chơi này phù hợp với lứa tuổi mẫu giáo, khi mà vốn sống, ngôn ngữ của trẻ đã khá phát triển.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5"/>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19" name="Google Shape;319;p15"/>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0" name="Google Shape;320;p15"/>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Đặc điểm của trò chơi chơi đóng vai</a:t>
            </a:r>
            <a:endParaRPr/>
          </a:p>
        </p:txBody>
      </p:sp>
      <p:sp>
        <p:nvSpPr>
          <p:cNvPr id="321" name="Google Shape;321;p15"/>
          <p:cNvSpPr txBox="1"/>
          <p:nvPr/>
        </p:nvSpPr>
        <p:spPr>
          <a:xfrm>
            <a:off x="611187" y="1557337"/>
            <a:ext cx="7777162" cy="23209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Bản chất của trò chơi đóng vai là mô phỏng lại những hành động, việc làm của người lớn cũng như thái độ và các mối quan hệ của họ thông qua công cụ tượng trưng, trong những hoàn cảnh tưởng tượng của trẻ. Do vậy trò chơi đóng vai là loại trò chơi mang tính sáng tạo</a:t>
            </a:r>
            <a:r>
              <a:rPr b="0" i="1" lang="en-US" sz="1800" u="none">
                <a:solidFill>
                  <a:schemeClr val="dk1"/>
                </a:solidFill>
                <a:latin typeface="Arial"/>
                <a:ea typeface="Arial"/>
                <a:cs typeface="Arial"/>
                <a:sym typeface="Arial"/>
              </a:rPr>
              <a:t>, </a:t>
            </a:r>
            <a:r>
              <a:rPr b="0" i="0" lang="en-US" sz="1800" u="none">
                <a:solidFill>
                  <a:schemeClr val="dk1"/>
                </a:solidFill>
                <a:latin typeface="Arial"/>
                <a:ea typeface="Arial"/>
                <a:cs typeface="Arial"/>
                <a:sym typeface="Arial"/>
              </a:rPr>
              <a:t>tính ước lệ và tính tự lập cao của trẻ.</a:t>
            </a:r>
            <a:r>
              <a:rPr b="0" i="0" lang="en-US" sz="1400" u="none">
                <a:solidFill>
                  <a:schemeClr val="dk1"/>
                </a:solidFill>
                <a:latin typeface="Calibri"/>
                <a:ea typeface="Calibri"/>
                <a:cs typeface="Calibri"/>
                <a:sym typeface="Calibri"/>
              </a:rPr>
              <a:t> </a:t>
            </a:r>
            <a:r>
              <a:rPr b="0" i="0" lang="en-US" sz="1800" u="none">
                <a:solidFill>
                  <a:schemeClr val="dk1"/>
                </a:solidFill>
                <a:latin typeface="Arial"/>
                <a:ea typeface="Arial"/>
                <a:cs typeface="Arial"/>
                <a:sym typeface="Arial"/>
              </a:rPr>
              <a:t>Bên cạnh những đặc điểm chung này, trong mỗi giai đoạn phát triển, trò chơi đóng vai của trẻ em có những nét đặc trưng riêng.</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6"/>
          <p:cNvSpPr txBox="1"/>
          <p:nvPr/>
        </p:nvSpPr>
        <p:spPr>
          <a:xfrm>
            <a:off x="2124075" y="7937"/>
            <a:ext cx="78486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Những đặc điểm của trò chơi đóng vai</a:t>
            </a:r>
            <a:endParaRPr/>
          </a:p>
        </p:txBody>
      </p:sp>
      <p:pic>
        <p:nvPicPr>
          <p:cNvPr id="327" name="Google Shape;327;p16"/>
          <p:cNvPicPr preferRelativeResize="0"/>
          <p:nvPr/>
        </p:nvPicPr>
        <p:blipFill rotWithShape="1">
          <a:blip r:embed="rId3">
            <a:alphaModFix/>
          </a:blip>
          <a:srcRect b="0" l="0" r="0" t="0"/>
          <a:stretch/>
        </p:blipFill>
        <p:spPr>
          <a:xfrm>
            <a:off x="396875" y="1011237"/>
            <a:ext cx="6650037" cy="4999037"/>
          </a:xfrm>
          <a:prstGeom prst="rect">
            <a:avLst/>
          </a:prstGeom>
          <a:noFill/>
          <a:ln>
            <a:noFill/>
          </a:ln>
        </p:spPr>
      </p:pic>
      <p:sp>
        <p:nvSpPr>
          <p:cNvPr id="328" name="Google Shape;328;p16"/>
          <p:cNvSpPr txBox="1"/>
          <p:nvPr/>
        </p:nvSpPr>
        <p:spPr>
          <a:xfrm>
            <a:off x="250825" y="549275"/>
            <a:ext cx="769620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3.1. Những đặc điểm đặc trưng của trò chơi phản ánh sinh hoạt </a:t>
            </a:r>
            <a:endParaRPr/>
          </a:p>
        </p:txBody>
      </p:sp>
      <p:sp>
        <p:nvSpPr>
          <p:cNvPr id="329" name="Google Shape;329;p16"/>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17"/>
          <p:cNvSpPr txBox="1"/>
          <p:nvPr/>
        </p:nvSpPr>
        <p:spPr>
          <a:xfrm>
            <a:off x="395287" y="536575"/>
            <a:ext cx="73739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3.2. Những đặc điểm đặc trưng của trò chơi đóng vai theo chủ đề</a:t>
            </a:r>
            <a:endParaRPr/>
          </a:p>
        </p:txBody>
      </p:sp>
      <p:pic>
        <p:nvPicPr>
          <p:cNvPr id="335" name="Google Shape;335;p17"/>
          <p:cNvPicPr preferRelativeResize="0"/>
          <p:nvPr/>
        </p:nvPicPr>
        <p:blipFill rotWithShape="1">
          <a:blip r:embed="rId3">
            <a:alphaModFix/>
          </a:blip>
          <a:srcRect b="0" l="0" r="0" t="0"/>
          <a:stretch/>
        </p:blipFill>
        <p:spPr>
          <a:xfrm>
            <a:off x="3492500" y="2060575"/>
            <a:ext cx="5651500" cy="3681412"/>
          </a:xfrm>
          <a:prstGeom prst="rect">
            <a:avLst/>
          </a:prstGeom>
          <a:noFill/>
          <a:ln>
            <a:noFill/>
          </a:ln>
        </p:spPr>
      </p:pic>
      <p:pic>
        <p:nvPicPr>
          <p:cNvPr descr="D:\Day hoc\Tổ chức HĐVC\hình ảnh HĐVC trẻ em\13000328_1709653192654061_3609517135856297438_n.jpg" id="336" name="Google Shape;336;p17"/>
          <p:cNvPicPr preferRelativeResize="0"/>
          <p:nvPr/>
        </p:nvPicPr>
        <p:blipFill rotWithShape="1">
          <a:blip r:embed="rId4">
            <a:alphaModFix/>
          </a:blip>
          <a:srcRect b="0" l="0" r="0" t="0"/>
          <a:stretch/>
        </p:blipFill>
        <p:spPr>
          <a:xfrm>
            <a:off x="87312" y="2276475"/>
            <a:ext cx="3429000" cy="2576512"/>
          </a:xfrm>
          <a:prstGeom prst="rect">
            <a:avLst/>
          </a:prstGeom>
          <a:noFill/>
          <a:ln>
            <a:noFill/>
          </a:ln>
        </p:spPr>
      </p:pic>
      <p:sp>
        <p:nvSpPr>
          <p:cNvPr id="337" name="Google Shape;337;p17"/>
          <p:cNvSpPr txBox="1"/>
          <p:nvPr/>
        </p:nvSpPr>
        <p:spPr>
          <a:xfrm>
            <a:off x="2124075" y="7937"/>
            <a:ext cx="78486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Những đặc điểm của trò chơi đóng vai</a:t>
            </a:r>
            <a:endParaRPr/>
          </a:p>
        </p:txBody>
      </p:sp>
      <p:sp>
        <p:nvSpPr>
          <p:cNvPr id="338" name="Google Shape;338;p17"/>
          <p:cNvSpPr txBox="1"/>
          <p:nvPr/>
        </p:nvSpPr>
        <p:spPr>
          <a:xfrm>
            <a:off x="3851275" y="2636837"/>
            <a:ext cx="360362" cy="415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100"/>
              <a:buFont typeface="Arial"/>
              <a:buNone/>
            </a:pPr>
            <a:r>
              <a:rPr b="0" i="0" lang="en-US" sz="2100" u="none">
                <a:solidFill>
                  <a:schemeClr val="dk1"/>
                </a:solidFill>
                <a:latin typeface="Arial"/>
                <a:ea typeface="Arial"/>
                <a:cs typeface="Arial"/>
                <a:sym typeface="Arial"/>
              </a:rPr>
              <a:t>1</a:t>
            </a:r>
            <a:endParaRPr/>
          </a:p>
        </p:txBody>
      </p:sp>
      <p:sp>
        <p:nvSpPr>
          <p:cNvPr id="339" name="Google Shape;339;p17"/>
          <p:cNvSpPr txBox="1"/>
          <p:nvPr/>
        </p:nvSpPr>
        <p:spPr>
          <a:xfrm>
            <a:off x="4140200" y="3773487"/>
            <a:ext cx="287337" cy="415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100"/>
              <a:buFont typeface="Arial"/>
              <a:buNone/>
            </a:pPr>
            <a:r>
              <a:rPr b="0" i="0" lang="en-US" sz="2100" u="none">
                <a:solidFill>
                  <a:schemeClr val="dk1"/>
                </a:solidFill>
                <a:latin typeface="Arial"/>
                <a:ea typeface="Arial"/>
                <a:cs typeface="Arial"/>
                <a:sym typeface="Arial"/>
              </a:rPr>
              <a:t>2</a:t>
            </a:r>
            <a:endParaRPr/>
          </a:p>
        </p:txBody>
      </p:sp>
      <p:sp>
        <p:nvSpPr>
          <p:cNvPr id="340" name="Google Shape;340;p17"/>
          <p:cNvSpPr txBox="1"/>
          <p:nvPr/>
        </p:nvSpPr>
        <p:spPr>
          <a:xfrm>
            <a:off x="3779837" y="4852987"/>
            <a:ext cx="431800" cy="415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100"/>
              <a:buFont typeface="Arial"/>
              <a:buNone/>
            </a:pPr>
            <a:r>
              <a:rPr b="0" i="0" lang="en-US" sz="2100" u="none">
                <a:solidFill>
                  <a:schemeClr val="dk1"/>
                </a:solidFill>
                <a:latin typeface="Arial"/>
                <a:ea typeface="Arial"/>
                <a:cs typeface="Arial"/>
                <a:sym typeface="Arial"/>
              </a:rPr>
              <a:t>3</a:t>
            </a:r>
            <a:endParaRPr/>
          </a:p>
        </p:txBody>
      </p:sp>
      <p:sp>
        <p:nvSpPr>
          <p:cNvPr id="341" name="Google Shape;341;p17"/>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4"/>
                                        </p:tgtEl>
                                        <p:attrNameLst>
                                          <p:attrName>style.visibility</p:attrName>
                                        </p:attrNameLst>
                                      </p:cBhvr>
                                      <p:to>
                                        <p:strVal val="visible"/>
                                      </p:to>
                                    </p:set>
                                    <p:anim calcmode="lin" valueType="num">
                                      <p:cBhvr additive="base">
                                        <p:cTn dur="500"/>
                                        <p:tgtEl>
                                          <p:spTgt spid="33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6"/>
                                        </p:tgtEl>
                                        <p:attrNameLst>
                                          <p:attrName>style.visibility</p:attrName>
                                        </p:attrNameLst>
                                      </p:cBhvr>
                                      <p:to>
                                        <p:strVal val="visible"/>
                                      </p:to>
                                    </p:set>
                                    <p:anim calcmode="lin" valueType="num">
                                      <p:cBhvr additive="base">
                                        <p:cTn dur="500"/>
                                        <p:tgtEl>
                                          <p:spTgt spid="33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335"/>
                                        </p:tgtEl>
                                        <p:attrNameLst>
                                          <p:attrName>style.visibility</p:attrName>
                                        </p:attrNameLst>
                                      </p:cBhvr>
                                      <p:to>
                                        <p:strVal val="visible"/>
                                      </p:to>
                                    </p:set>
                                    <p:anim calcmode="lin" valueType="num">
                                      <p:cBhvr additive="base">
                                        <p:cTn dur="500"/>
                                        <p:tgtEl>
                                          <p:spTgt spid="33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18"/>
          <p:cNvSpPr txBox="1"/>
          <p:nvPr/>
        </p:nvSpPr>
        <p:spPr>
          <a:xfrm>
            <a:off x="179387" y="1196975"/>
            <a:ext cx="8785225" cy="922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*Khái niệm TC đóng kịch:  </a:t>
            </a:r>
            <a:r>
              <a:rPr b="0" i="0" lang="en-US" sz="1800" u="none">
                <a:solidFill>
                  <a:schemeClr val="dk1"/>
                </a:solidFill>
                <a:latin typeface="Arial"/>
                <a:ea typeface="Arial"/>
                <a:cs typeface="Arial"/>
                <a:sym typeface="Arial"/>
              </a:rPr>
              <a:t>Là TC đóng vai theo TPVH nhằm tái hiện lại tính cách của nhânn vật trong TPVH. Để tham gia chơi trẻ phải cảm thụ TPVH, nắm được cốt truyện, tính cách của NV, thuộc lời thoại…</a:t>
            </a:r>
            <a:endParaRPr/>
          </a:p>
        </p:txBody>
      </p:sp>
      <p:pic>
        <p:nvPicPr>
          <p:cNvPr id="347" name="Google Shape;347;p18"/>
          <p:cNvPicPr preferRelativeResize="0"/>
          <p:nvPr/>
        </p:nvPicPr>
        <p:blipFill rotWithShape="1">
          <a:blip r:embed="rId3">
            <a:alphaModFix/>
          </a:blip>
          <a:srcRect b="0" l="0" r="0" t="0"/>
          <a:stretch/>
        </p:blipFill>
        <p:spPr>
          <a:xfrm>
            <a:off x="1401762" y="2030412"/>
            <a:ext cx="5870575" cy="4767262"/>
          </a:xfrm>
          <a:prstGeom prst="rect">
            <a:avLst/>
          </a:prstGeom>
          <a:noFill/>
          <a:ln>
            <a:noFill/>
          </a:ln>
        </p:spPr>
      </p:pic>
      <p:sp>
        <p:nvSpPr>
          <p:cNvPr id="348" name="Google Shape;348;p18"/>
          <p:cNvSpPr txBox="1"/>
          <p:nvPr/>
        </p:nvSpPr>
        <p:spPr>
          <a:xfrm>
            <a:off x="884237" y="530225"/>
            <a:ext cx="684212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1.3.3. Những đặc điểm đặc trưng của trò chơi đóng kịch</a:t>
            </a:r>
            <a:endParaRPr/>
          </a:p>
        </p:txBody>
      </p:sp>
      <p:sp>
        <p:nvSpPr>
          <p:cNvPr id="349" name="Google Shape;349;p18"/>
          <p:cNvSpPr txBox="1"/>
          <p:nvPr/>
        </p:nvSpPr>
        <p:spPr>
          <a:xfrm>
            <a:off x="2124075" y="7937"/>
            <a:ext cx="78486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Những đặc điểm của trò chơi đóng vai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6"/>
                                        </p:tgtEl>
                                        <p:attrNameLst>
                                          <p:attrName>style.visibility</p:attrName>
                                        </p:attrNameLst>
                                      </p:cBhvr>
                                      <p:to>
                                        <p:strVal val="visible"/>
                                      </p:to>
                                    </p:set>
                                    <p:anim calcmode="lin" valueType="num">
                                      <p:cBhvr additive="base">
                                        <p:cTn dur="500"/>
                                        <p:tgtEl>
                                          <p:spTgt spid="34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19"/>
          <p:cNvSpPr txBox="1"/>
          <p:nvPr/>
        </p:nvSpPr>
        <p:spPr>
          <a:xfrm>
            <a:off x="395287" y="1484312"/>
            <a:ext cx="8353425"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495057"/>
              </a:buClr>
              <a:buSzPts val="1800"/>
              <a:buFont typeface="Arial"/>
              <a:buNone/>
            </a:pPr>
            <a:r>
              <a:rPr b="0" i="0" lang="en-US" sz="1800" u="none">
                <a:solidFill>
                  <a:srgbClr val="495057"/>
                </a:solidFill>
                <a:latin typeface="Arial"/>
                <a:ea typeface="Arial"/>
                <a:cs typeface="Arial"/>
                <a:sym typeface="Arial"/>
              </a:rPr>
              <a:t>Mời xem video 2,3 : Tầm quan trọng của việc trẻ tham gia trò chơi đóng vai</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495057"/>
              </a:buClr>
              <a:buSzPts val="1800"/>
              <a:buFont typeface="Arial"/>
              <a:buNone/>
            </a:pPr>
            <a:r>
              <a:rPr b="0" i="0" lang="en-US" sz="1800" u="sng">
                <a:solidFill>
                  <a:srgbClr val="495057"/>
                </a:solidFill>
                <a:latin typeface="Arial"/>
                <a:ea typeface="Arial"/>
                <a:cs typeface="Arial"/>
                <a:sym typeface="Arial"/>
                <a:hlinkClick r:id="rId3">
                  <a:extLst>
                    <a:ext uri="{A12FA001-AC4F-418D-AE19-62706E023703}">
                      <ahyp:hlinkClr val="tx"/>
                    </a:ext>
                  </a:extLst>
                </a:hlinkClick>
              </a:rPr>
              <a:t>https://www.youtube.com/watch?v=KPqdcf1Ag3k&amp;t=12s</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1" sz="1800" u="none">
              <a:solidFill>
                <a:srgbClr val="495057"/>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1" sz="1800" u="sng">
              <a:solidFill>
                <a:srgbClr val="495057"/>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1" sz="1800" u="sng">
              <a:solidFill>
                <a:srgbClr val="495057"/>
              </a:solidFill>
              <a:latin typeface="Arial"/>
              <a:ea typeface="Arial"/>
              <a:cs typeface="Arial"/>
              <a:sym typeface="Arial"/>
            </a:endParaRPr>
          </a:p>
          <a:p>
            <a:pPr indent="0" lvl="0" marL="0" marR="0" rtl="0" algn="l">
              <a:lnSpc>
                <a:spcPct val="100000"/>
              </a:lnSpc>
              <a:spcBef>
                <a:spcPts val="0"/>
              </a:spcBef>
              <a:spcAft>
                <a:spcPts val="0"/>
              </a:spcAft>
              <a:buClr>
                <a:srgbClr val="495057"/>
              </a:buClr>
              <a:buSzPts val="1800"/>
              <a:buFont typeface="Arial"/>
              <a:buNone/>
            </a:pPr>
            <a:r>
              <a:rPr b="0" i="0" lang="en-US" sz="1800" u="sng">
                <a:solidFill>
                  <a:srgbClr val="495057"/>
                </a:solidFill>
                <a:latin typeface="Arial"/>
                <a:ea typeface="Arial"/>
                <a:cs typeface="Arial"/>
                <a:sym typeface="Arial"/>
                <a:hlinkClick r:id="rId4">
                  <a:extLst>
                    <a:ext uri="{A12FA001-AC4F-418D-AE19-62706E023703}">
                      <ahyp:hlinkClr val="tx"/>
                    </a:ext>
                  </a:extLst>
                </a:hlinkClick>
              </a:rPr>
              <a:t>https://www.youtube.com/watch?v=R0LDGfwf_7c</a:t>
            </a:r>
            <a:endParaRPr/>
          </a:p>
        </p:txBody>
      </p:sp>
      <p:sp>
        <p:nvSpPr>
          <p:cNvPr id="355" name="Google Shape;355;p19"/>
          <p:cNvSpPr txBox="1"/>
          <p:nvPr/>
        </p:nvSpPr>
        <p:spPr>
          <a:xfrm>
            <a:off x="323850" y="476250"/>
            <a:ext cx="77724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Ý nghĩa của trò chơi đóng vai đối với trẻ em lứa tuổi mầm non</a:t>
            </a:r>
            <a:endParaRPr/>
          </a:p>
        </p:txBody>
      </p:sp>
      <p:sp>
        <p:nvSpPr>
          <p:cNvPr id="356" name="Google Shape;356;p19"/>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20"/>
          <p:cNvSpPr txBox="1"/>
          <p:nvPr/>
        </p:nvSpPr>
        <p:spPr>
          <a:xfrm>
            <a:off x="323850" y="476250"/>
            <a:ext cx="77724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Ý nghĩa của trò chơi đóng vai đối với trẻ em lứa tuổi mầm non</a:t>
            </a:r>
            <a:endParaRPr/>
          </a:p>
        </p:txBody>
      </p:sp>
      <p:pic>
        <p:nvPicPr>
          <p:cNvPr id="362" name="Google Shape;362;p20"/>
          <p:cNvPicPr preferRelativeResize="0"/>
          <p:nvPr/>
        </p:nvPicPr>
        <p:blipFill rotWithShape="1">
          <a:blip r:embed="rId3">
            <a:alphaModFix/>
          </a:blip>
          <a:srcRect b="0" l="0" r="0" t="0"/>
          <a:stretch/>
        </p:blipFill>
        <p:spPr>
          <a:xfrm>
            <a:off x="682625" y="762000"/>
            <a:ext cx="7858125" cy="6188075"/>
          </a:xfrm>
          <a:prstGeom prst="rect">
            <a:avLst/>
          </a:prstGeom>
          <a:noFill/>
          <a:ln>
            <a:noFill/>
          </a:ln>
        </p:spPr>
      </p:pic>
      <p:sp>
        <p:nvSpPr>
          <p:cNvPr id="363" name="Google Shape;363;p20"/>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1"/>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69" name="Google Shape;369;p21"/>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0" name="Google Shape;370;p21"/>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371" name="Google Shape;371;p21"/>
          <p:cNvSpPr txBox="1"/>
          <p:nvPr/>
        </p:nvSpPr>
        <p:spPr>
          <a:xfrm>
            <a:off x="179387" y="1268412"/>
            <a:ext cx="7345362"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Phương pháp hướng dẫn trò chơi phản ánh sinh hoạt</a:t>
            </a:r>
            <a:endParaRPr/>
          </a:p>
        </p:txBody>
      </p:sp>
      <p:sp>
        <p:nvSpPr>
          <p:cNvPr id="372" name="Google Shape;372;p21"/>
          <p:cNvSpPr txBox="1"/>
          <p:nvPr/>
        </p:nvSpPr>
        <p:spPr>
          <a:xfrm>
            <a:off x="173037" y="1679575"/>
            <a:ext cx="8939212" cy="16478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5.1.1. Những yêu cầu chung</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Chuẩn bị chu đáo đồ dùng đồ chơi và sắp xếp chúng nhằm tạo ra môi trường hấp dẫn. Một góc chơi với các đồ chơi đẹp được sắp xếp nhằm khêu gợi cho trẻ nội dung chơi nhất định không chỉ thu hút trẻ dến đồ chơi mà quan trọng hơn là làm nảy sinh dự định chơi ở trẻ. </a:t>
            </a:r>
            <a:endParaRPr/>
          </a:p>
        </p:txBody>
      </p:sp>
      <p:sp>
        <p:nvSpPr>
          <p:cNvPr id="373" name="Google Shape;373;p21"/>
          <p:cNvSpPr txBox="1"/>
          <p:nvPr/>
        </p:nvSpPr>
        <p:spPr>
          <a:xfrm>
            <a:off x="161925" y="3378200"/>
            <a:ext cx="8943975" cy="32607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Khi hướng dẫn trẻ chơi, cô cần:</a:t>
            </a:r>
            <a:endParaRPr b="1" i="0" sz="1400" u="none">
              <a:solidFill>
                <a:schemeClr val="dk1"/>
              </a:solidFill>
              <a:latin typeface="Calibri"/>
              <a:ea typeface="Calibri"/>
              <a:cs typeface="Calibri"/>
              <a:sym typeface="Calibri"/>
            </a:endParaRPr>
          </a:p>
          <a:p>
            <a:pPr indent="-285750" lvl="0" marL="285750" marR="0" rtl="0" algn="l">
              <a:lnSpc>
                <a:spcPct val="100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Gây hứng thú đến với đồ chơi</a:t>
            </a:r>
            <a:endParaRPr/>
          </a:p>
          <a:p>
            <a:pPr indent="-285750" lvl="0" marL="28575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Ở những trò chơi mới, nhất là đối với trẻ nhỏ (đầu tuổi ấu nhi) cô cần trực tiếp tham gia và hướng dẫn trẻ chơi.</a:t>
            </a:r>
            <a:endParaRPr/>
          </a:p>
          <a:p>
            <a:pPr indent="-285750" lvl="0" marL="28575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hướng dẫn trẻ thực hiện đúng các thao tác hành động mà trẻ mô phỏng trong khi chơi. </a:t>
            </a:r>
            <a:endParaRPr/>
          </a:p>
          <a:p>
            <a:pPr indent="-285750" lvl="0" marL="28575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khuyến khích trẻ sử dụng vật thay thế, vật tưởng tượng để mô phỏng hành động, việc làm của người lớn. </a:t>
            </a:r>
            <a:endParaRPr/>
          </a:p>
          <a:p>
            <a:pPr indent="-285750" lvl="0" marL="28575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hướng dẫn trẻ chơi, cần hướng dẫn trẻ mô phỏng hành động và nét mặt, cử chỉ</a:t>
            </a:r>
            <a:endParaRPr/>
          </a:p>
          <a:p>
            <a:pPr indent="-285750" lvl="0" marL="28575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lưu ý thay đổi đồ chơi, trò chơi, nội dung chơi cho phù hợp với khả năng của trẻ</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22"/>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79" name="Google Shape;379;p2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0" name="Google Shape;380;p22"/>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381" name="Google Shape;381;p22"/>
          <p:cNvSpPr txBox="1"/>
          <p:nvPr/>
        </p:nvSpPr>
        <p:spPr>
          <a:xfrm>
            <a:off x="179387" y="1268412"/>
            <a:ext cx="7345362"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Phương pháp hướng dẫn trò chơi phản ánh sinh hoạt</a:t>
            </a:r>
            <a:endParaRPr/>
          </a:p>
        </p:txBody>
      </p:sp>
      <p:sp>
        <p:nvSpPr>
          <p:cNvPr id="382" name="Google Shape;382;p22"/>
          <p:cNvSpPr txBox="1"/>
          <p:nvPr/>
        </p:nvSpPr>
        <p:spPr>
          <a:xfrm>
            <a:off x="179387" y="1601787"/>
            <a:ext cx="9001125" cy="2573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5.1.2. Hướng dẫn trò chơi phản ánh sinh hoạt theo độ tuổi</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Arial"/>
              <a:buAutoNum type="alphaLcPeriod"/>
            </a:pPr>
            <a:r>
              <a:rPr b="0" i="1" lang="en-US" sz="1800" u="none">
                <a:solidFill>
                  <a:schemeClr val="dk1"/>
                </a:solidFill>
                <a:latin typeface="Arial"/>
                <a:ea typeface="Arial"/>
                <a:cs typeface="Arial"/>
                <a:sym typeface="Arial"/>
              </a:rPr>
              <a:t>Hướng dẫn trò chơi phản ánh sinh hoạt cho trẻ cuối tuổi hài nhi, đầu tuổi ấu nhi</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Đặc điểm chơi trò chơi phản ánh sinh hoạt của trẻ cuối tuổi hài nhi, đầu tuổi ấu nhi</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*Hướng dẫn trò chơi phản ánh sinh hoạt của trẻ cuối tuổi hài nhi, đầu ấu nhi</a:t>
            </a:r>
            <a:endParaRPr/>
          </a:p>
          <a:p>
            <a:pPr indent="0" lvl="0" marL="0" marR="0" rtl="0" algn="just">
              <a:lnSpc>
                <a:spcPct val="115000"/>
              </a:lnSpc>
              <a:spcBef>
                <a:spcPts val="100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pic>
        <p:nvPicPr>
          <p:cNvPr id="383" name="Google Shape;383;p22"/>
          <p:cNvPicPr preferRelativeResize="0"/>
          <p:nvPr/>
        </p:nvPicPr>
        <p:blipFill rotWithShape="1">
          <a:blip r:embed="rId3">
            <a:alphaModFix/>
          </a:blip>
          <a:srcRect b="0" l="0" r="0" t="0"/>
          <a:stretch/>
        </p:blipFill>
        <p:spPr>
          <a:xfrm>
            <a:off x="1331912" y="3217862"/>
            <a:ext cx="5184775" cy="3446462"/>
          </a:xfrm>
          <a:prstGeom prst="rect">
            <a:avLst/>
          </a:prstGeom>
          <a:noFill/>
          <a:ln>
            <a:noFill/>
          </a:ln>
        </p:spPr>
      </p:pic>
      <p:sp>
        <p:nvSpPr>
          <p:cNvPr id="384" name="Google Shape;384;p22"/>
          <p:cNvSpPr txBox="1"/>
          <p:nvPr/>
        </p:nvSpPr>
        <p:spPr>
          <a:xfrm>
            <a:off x="2268537" y="664210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https://hanoimoi.com.vn/ban-in/Doi-song/561593/giup-con-sap-xep-do-choi-gon-gang</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2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90" name="Google Shape;390;p23"/>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1" name="Google Shape;391;p23"/>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392" name="Google Shape;392;p23"/>
          <p:cNvSpPr txBox="1"/>
          <p:nvPr/>
        </p:nvSpPr>
        <p:spPr>
          <a:xfrm>
            <a:off x="179387" y="1268412"/>
            <a:ext cx="7345362"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Phương pháp hướng dẫn trò chơi phản ánh sinh hoạt</a:t>
            </a:r>
            <a:endParaRPr/>
          </a:p>
        </p:txBody>
      </p:sp>
      <p:sp>
        <p:nvSpPr>
          <p:cNvPr id="393" name="Google Shape;393;p23"/>
          <p:cNvSpPr txBox="1"/>
          <p:nvPr/>
        </p:nvSpPr>
        <p:spPr>
          <a:xfrm>
            <a:off x="250825" y="1773237"/>
            <a:ext cx="9001125" cy="25114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5.1.2. Hướng dẫn trò chơi phản ánh sinh hoạt theo độ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 Hướng dẫn trò chơi phản ánh sinh hoạt cho trẻ cuối tuổi ấu nhi</a:t>
            </a:r>
            <a:endParaRPr b="0" i="0" sz="1800" u="none">
              <a:solidFill>
                <a:schemeClr val="dk1"/>
              </a:solidFill>
              <a:latin typeface="Arial"/>
              <a:ea typeface="Arial"/>
              <a:cs typeface="Arial"/>
              <a:sym typeface="Arial"/>
            </a:endParaRPr>
          </a:p>
          <a:p>
            <a:pPr indent="-114300" lvl="0" marL="0" marR="0" rtl="0" algn="l">
              <a:lnSpc>
                <a:spcPct val="100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Đặc điêm chơi trò chơi phản ánh sinh hoạt của trẻ cuối tuổi ấu nhi</a:t>
            </a:r>
            <a:endParaRPr/>
          </a:p>
          <a:p>
            <a:pPr indent="-114300" lvl="0" marL="0" marR="0" rtl="0" algn="l">
              <a:lnSpc>
                <a:spcPct val="10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Hướng dẫn trò chơi phản ánh sinh hoạt cho trẻ cuối tuổi ấu nhi</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pic>
        <p:nvPicPr>
          <p:cNvPr id="394" name="Google Shape;394;p23"/>
          <p:cNvPicPr preferRelativeResize="0"/>
          <p:nvPr/>
        </p:nvPicPr>
        <p:blipFill rotWithShape="1">
          <a:blip r:embed="rId3">
            <a:alphaModFix/>
          </a:blip>
          <a:srcRect b="0" l="0" r="0" t="0"/>
          <a:stretch/>
        </p:blipFill>
        <p:spPr>
          <a:xfrm>
            <a:off x="3128962" y="3419475"/>
            <a:ext cx="3244850" cy="3244850"/>
          </a:xfrm>
          <a:prstGeom prst="rect">
            <a:avLst/>
          </a:prstGeom>
          <a:noFill/>
          <a:ln>
            <a:noFill/>
          </a:ln>
        </p:spPr>
      </p:pic>
      <p:sp>
        <p:nvSpPr>
          <p:cNvPr id="395" name="Google Shape;395;p23"/>
          <p:cNvSpPr txBox="1"/>
          <p:nvPr/>
        </p:nvSpPr>
        <p:spPr>
          <a:xfrm>
            <a:off x="1973262" y="6610350"/>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https://shoptretho.com.vn/tin-tuc/goi-y-nhung-mon-qua-tang-noel-danh-cho-be-gai</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24"/>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01" name="Google Shape;401;p24"/>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2" name="Google Shape;402;p24"/>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03" name="Google Shape;403;p24"/>
          <p:cNvSpPr txBox="1"/>
          <p:nvPr/>
        </p:nvSpPr>
        <p:spPr>
          <a:xfrm>
            <a:off x="352425" y="1257300"/>
            <a:ext cx="8791575" cy="51117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Phương pháp hướng dẫn trò chơi phản ánh sinh hoạt</a:t>
            </a:r>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5.1.3. Thực hành hướng dẫn một số trò chơi phản ánh sinh hoạt</a:t>
            </a:r>
            <a:endParaRPr b="0" i="0" sz="1800" u="none">
              <a:solidFill>
                <a:schemeClr val="dk1"/>
              </a:solidFill>
              <a:latin typeface="Arial"/>
              <a:ea typeface="Arial"/>
              <a:cs typeface="Arial"/>
              <a:sym typeface="Arial"/>
            </a:endParaRPr>
          </a:p>
          <a:p>
            <a:pPr indent="0" lvl="0" marL="0" marR="0" rtl="0" algn="ctr">
              <a:lnSpc>
                <a:spcPct val="100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“Đi công viên”</a:t>
            </a:r>
            <a:endParaRPr/>
          </a:p>
          <a:p>
            <a:pPr indent="0" lvl="0" marL="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Yêu cầu cần đạt </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Đối với trẻ cuối tuổi hài nhi, đầu tuổi ấu nhi:</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mô phỏng được một hoặc hai hành động của người lớn khi cho em bé đi công viên (công kênh em lên để xem con khỉ; che nắng cho em; chụp ảnh cho em…)</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biết biểu thị tình cảm của người lớn qua lời nói, nét mặt, cử chỉ đối với “em bé” khi cho em đi công viên (“Con khỉ đấy, em có thích không?”; Nắng quá chị che cho em nào!”; “cười tươi nào; chị chụp ảnh nhé!”…).</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Đối với trẻ cuối tuổi ấu nhi: </a:t>
            </a:r>
            <a:r>
              <a:rPr b="0" i="0" lang="en-US" sz="1800" u="none">
                <a:solidFill>
                  <a:schemeClr val="dk1"/>
                </a:solidFill>
                <a:latin typeface="Arial"/>
                <a:ea typeface="Arial"/>
                <a:cs typeface="Arial"/>
                <a:sym typeface="Arial"/>
              </a:rPr>
              <a:t>ngoài những yêu cầu cần đạt như trẻ cuối tuổi hài nhi, đầu tuổi ấu nhi, trẻ biết đưa thêm tình huống mới vào trò chơi và tự tìm cách giải quyết nó trong hoàn cảnh tưởng tượng của mình, quan tâm đến trò chơi của bạn và biết phối hợp cùng chơi với bạn (“đưa ô” cho bạn che nắng cho em bé; “chụp hình” cho hai chị em…).</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5"/>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09" name="Google Shape;409;p25"/>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0" name="Google Shape;410;p25"/>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11" name="Google Shape;411;p25"/>
          <p:cNvSpPr txBox="1"/>
          <p:nvPr/>
        </p:nvSpPr>
        <p:spPr>
          <a:xfrm>
            <a:off x="250825" y="1484312"/>
            <a:ext cx="8861425" cy="40481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5.2.1. Những yêu cầu chung</a:t>
            </a:r>
            <a:endParaRPr b="0" i="0" sz="1800" u="none">
              <a:solidFill>
                <a:schemeClr val="dk1"/>
              </a:solidFill>
              <a:latin typeface="Arial"/>
              <a:ea typeface="Arial"/>
              <a:cs typeface="Arial"/>
              <a:sym typeface="Arial"/>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Cần tôn trọng tính tự nguyện, tự chủ của trẻ trong khi chơi</a:t>
            </a:r>
            <a:r>
              <a:rPr b="0" i="0" lang="en-US" sz="1800" u="none">
                <a:solidFill>
                  <a:schemeClr val="dk1"/>
                </a:solidFill>
                <a:latin typeface="Arial"/>
                <a:ea typeface="Arial"/>
                <a:cs typeface="Arial"/>
                <a:sym typeface="Arial"/>
              </a:rPr>
              <a:t>. </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Cần hướng dân trẻ lựa chọn những trò chơi có nội dung tích cực và lành mạnh</a:t>
            </a:r>
            <a:r>
              <a:rPr b="0" i="0" lang="en-US" sz="1800" u="none">
                <a:solidFill>
                  <a:schemeClr val="dk1"/>
                </a:solidFill>
                <a:latin typeface="Arial"/>
                <a:ea typeface="Arial"/>
                <a:cs typeface="Arial"/>
                <a:sym typeface="Arial"/>
              </a:rPr>
              <a:t>.</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Cần giúp trẻ thiết lập các mối quan hệ giữa các vai chơi itrong khi chơi</a:t>
            </a:r>
            <a:r>
              <a:rPr b="0" i="0" lang="en-US" sz="1800" u="none">
                <a:solidFill>
                  <a:schemeClr val="dk1"/>
                </a:solidFill>
                <a:latin typeface="Arial"/>
                <a:ea typeface="Arial"/>
                <a:cs typeface="Arial"/>
                <a:sym typeface="Arial"/>
              </a:rPr>
              <a:t> </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Khi tổ chức cho trẻ chơi trò chơi đóng vai theo chủ đề cần thường xuyên tạo ra tình huống để gợi ra ở trẻ các cách ứng xử khác nhau phù hợp với từng tình huống xảy ra</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Tạo quan hệ thân tình, bình đẳng, tôn trọng lẫn nhau giữa người hướng dẫn với trẻ em, giữa trẻ em với nhau</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6"/>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17" name="Google Shape;417;p26"/>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8" name="Google Shape;418;p26"/>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19" name="Google Shape;419;p26"/>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sp>
        <p:nvSpPr>
          <p:cNvPr id="420" name="Google Shape;420;p26"/>
          <p:cNvSpPr txBox="1"/>
          <p:nvPr/>
        </p:nvSpPr>
        <p:spPr>
          <a:xfrm>
            <a:off x="233362" y="1608137"/>
            <a:ext cx="8731250" cy="30210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5.2.2. Hướng dẫn trò chơi đóng vai theo chủ đề theo độ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a. Hướng dẫn trò chơi đóng vai theo chủ đề cho trẻ mẫu giáo bé</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Đặc điểm chơi trò chơi đóng vai theo chủ đề của trẻ mẫu giáo bé</a:t>
            </a:r>
            <a:endParaRPr/>
          </a:p>
          <a:p>
            <a:pPr indent="-114300" lvl="0" marL="0" marR="0" rtl="0" algn="just">
              <a:lnSpc>
                <a:spcPct val="115000"/>
              </a:lnSpc>
              <a:spcBef>
                <a:spcPts val="100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Yêu cầu cần đạt.</a:t>
            </a:r>
            <a:endParaRPr/>
          </a:p>
          <a:p>
            <a:pPr indent="-114300" lvl="0" marL="0" marR="0" rtl="0" algn="just">
              <a:lnSpc>
                <a:spcPct val="115000"/>
              </a:lnSpc>
              <a:spcBef>
                <a:spcPts val="100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Hướng dẫn trò chơi đóng vai theo chủ đề cho trẻ mẫu giáo bé</a:t>
            </a:r>
            <a:endParaRPr/>
          </a:p>
          <a:p>
            <a:pPr indent="0" lvl="0" marL="0" marR="0" rtl="0" algn="just">
              <a:lnSpc>
                <a:spcPct val="115000"/>
              </a:lnSpc>
              <a:spcBef>
                <a:spcPts val="1000"/>
              </a:spcBef>
              <a:spcAft>
                <a:spcPts val="0"/>
              </a:spcAft>
              <a:buClr>
                <a:schemeClr val="dk1"/>
              </a:buClr>
              <a:buSzPts val="1800"/>
              <a:buFont typeface="Noto Sans Symbols"/>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27"/>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26" name="Google Shape;426;p27"/>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7" name="Google Shape;427;p27"/>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28" name="Google Shape;428;p27"/>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pic>
        <p:nvPicPr>
          <p:cNvPr id="429" name="Google Shape;429;p27"/>
          <p:cNvPicPr preferRelativeResize="0"/>
          <p:nvPr/>
        </p:nvPicPr>
        <p:blipFill rotWithShape="1">
          <a:blip r:embed="rId3">
            <a:alphaModFix/>
          </a:blip>
          <a:srcRect b="0" l="0" r="0" t="0"/>
          <a:stretch/>
        </p:blipFill>
        <p:spPr>
          <a:xfrm>
            <a:off x="1692275" y="1687512"/>
            <a:ext cx="5494337" cy="4119562"/>
          </a:xfrm>
          <a:prstGeom prst="rect">
            <a:avLst/>
          </a:prstGeom>
          <a:noFill/>
          <a:ln>
            <a:noFill/>
          </a:ln>
        </p:spPr>
      </p:pic>
      <p:sp>
        <p:nvSpPr>
          <p:cNvPr id="430" name="Google Shape;430;p27"/>
          <p:cNvSpPr txBox="1"/>
          <p:nvPr/>
        </p:nvSpPr>
        <p:spPr>
          <a:xfrm>
            <a:off x="1635125" y="5803900"/>
            <a:ext cx="5761037"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https://giaoduc.net.vn/giao-duc-24h/co-giao-mam-non-bat-mi-cach-ren-tro-ngoan-va-hung-thu-hoc-tap-post204317.gd</a:t>
            </a:r>
            <a:endParaRPr/>
          </a:p>
        </p:txBody>
      </p:sp>
      <p:sp>
        <p:nvSpPr>
          <p:cNvPr id="431" name="Google Shape;431;p27"/>
          <p:cNvSpPr txBox="1"/>
          <p:nvPr/>
        </p:nvSpPr>
        <p:spPr>
          <a:xfrm>
            <a:off x="827087" y="6045200"/>
            <a:ext cx="7224712"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giáo thường tham gia cùng trẻ MGB trong thời gian đầu làm quen với loại Trò chơi đóng vai theo chủ đề</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28"/>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37" name="Google Shape;437;p28"/>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8" name="Google Shape;438;p28"/>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39" name="Google Shape;439;p28"/>
          <p:cNvSpPr txBox="1"/>
          <p:nvPr/>
        </p:nvSpPr>
        <p:spPr>
          <a:xfrm>
            <a:off x="179387" y="1268412"/>
            <a:ext cx="7345362"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Phương pháp hướng dẫn trò chơi đóng vai theo chủ đề</a:t>
            </a:r>
            <a:endParaRPr/>
          </a:p>
        </p:txBody>
      </p:sp>
      <p:sp>
        <p:nvSpPr>
          <p:cNvPr id="440" name="Google Shape;440;p28"/>
          <p:cNvSpPr txBox="1"/>
          <p:nvPr/>
        </p:nvSpPr>
        <p:spPr>
          <a:xfrm>
            <a:off x="190500" y="1773237"/>
            <a:ext cx="8669337" cy="2573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5.2.3. Hướng dẫn trò chơi đóng vai theo chủ đề theo độ tuổi</a:t>
            </a:r>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 Hướng dẫn trò chơi đóng vai theo chủ đề cho trẻ mẫu giáo nhỡ</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Đặc điểm chơi trò chơi đóng vai theo chủ đề của trẻ mẫu giáo nhỡ</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Yêu câu cần đạt </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Hướng dẫn trò chơi đóng vai theo chủ đề cho trẻ mẫu giáo nhỡ</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29"/>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46" name="Google Shape;446;p29"/>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7" name="Google Shape;447;p29"/>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48" name="Google Shape;448;p29"/>
          <p:cNvSpPr txBox="1"/>
          <p:nvPr/>
        </p:nvSpPr>
        <p:spPr>
          <a:xfrm>
            <a:off x="250825" y="1223962"/>
            <a:ext cx="8861425" cy="7731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a:p>
            <a:pPr indent="0" lvl="0" marL="0" marR="0" rtl="0" algn="l">
              <a:lnSpc>
                <a:spcPct val="100000"/>
              </a:lnSpc>
              <a:spcBef>
                <a:spcPts val="1000"/>
              </a:spcBef>
              <a:spcAft>
                <a:spcPts val="0"/>
              </a:spcAft>
              <a:buNone/>
            </a:pPr>
            <a:r>
              <a:t/>
            </a:r>
            <a:endParaRPr b="1" i="1" sz="1800" u="none">
              <a:solidFill>
                <a:schemeClr val="dk1"/>
              </a:solidFill>
              <a:latin typeface="Arial"/>
              <a:ea typeface="Arial"/>
              <a:cs typeface="Arial"/>
              <a:sym typeface="Arial"/>
            </a:endParaRPr>
          </a:p>
        </p:txBody>
      </p:sp>
      <p:pic>
        <p:nvPicPr>
          <p:cNvPr id="449" name="Google Shape;449;p29"/>
          <p:cNvPicPr preferRelativeResize="0"/>
          <p:nvPr/>
        </p:nvPicPr>
        <p:blipFill rotWithShape="1">
          <a:blip r:embed="rId3">
            <a:alphaModFix/>
          </a:blip>
          <a:srcRect b="0" l="0" r="0" t="0"/>
          <a:stretch/>
        </p:blipFill>
        <p:spPr>
          <a:xfrm>
            <a:off x="1909762" y="1882775"/>
            <a:ext cx="5545137" cy="3963987"/>
          </a:xfrm>
          <a:prstGeom prst="rect">
            <a:avLst/>
          </a:prstGeom>
          <a:noFill/>
          <a:ln>
            <a:noFill/>
          </a:ln>
        </p:spPr>
      </p:pic>
      <p:sp>
        <p:nvSpPr>
          <p:cNvPr id="450" name="Google Shape;450;p29"/>
          <p:cNvSpPr txBox="1"/>
          <p:nvPr/>
        </p:nvSpPr>
        <p:spPr>
          <a:xfrm>
            <a:off x="2051050" y="5846762"/>
            <a:ext cx="505142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https://kidsonline.edu.vn/nhung-tro-choi-dong-vai-theo-chu-de-giup-tre-ky-nang-lam-viec-nhom-cho-tre/</a:t>
            </a:r>
            <a:endParaRPr/>
          </a:p>
        </p:txBody>
      </p:sp>
      <p:sp>
        <p:nvSpPr>
          <p:cNvPr id="451" name="Google Shape;451;p29"/>
          <p:cNvSpPr txBox="1"/>
          <p:nvPr/>
        </p:nvSpPr>
        <p:spPr>
          <a:xfrm>
            <a:off x="352425" y="6080125"/>
            <a:ext cx="7343775"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Ở tuổi MGN, trẻ có thể tự chọn vai chơi, GVMN ở ngoài quan sát, hỗ trợ khi cần thiết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30"/>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57" name="Google Shape;457;p30"/>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8" name="Google Shape;458;p30"/>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59" name="Google Shape;459;p30"/>
          <p:cNvSpPr txBox="1"/>
          <p:nvPr/>
        </p:nvSpPr>
        <p:spPr>
          <a:xfrm>
            <a:off x="179387" y="1268412"/>
            <a:ext cx="7345362"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Phương pháp hướng dẫn trò chơi đóng vai theo chủ đề</a:t>
            </a:r>
            <a:endParaRPr/>
          </a:p>
        </p:txBody>
      </p:sp>
      <p:sp>
        <p:nvSpPr>
          <p:cNvPr id="460" name="Google Shape;460;p30"/>
          <p:cNvSpPr txBox="1"/>
          <p:nvPr/>
        </p:nvSpPr>
        <p:spPr>
          <a:xfrm>
            <a:off x="190500" y="1773237"/>
            <a:ext cx="8669337" cy="25733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5.2.4. Hướng dẫn trò chơi đóng vai theo chủ đề theo độ tuổi</a:t>
            </a:r>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 Hướng dẫn trò chơi đóng vai theo chủ đề cho trẻ mẫu giáo lớn</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Đặc điểm chơi trò chơi đóng vai theo chủ đề của trẻ mẫu giáo lớn</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Yêu câu cần đạt </a:t>
            </a:r>
            <a:endParaRPr/>
          </a:p>
          <a:p>
            <a:pPr indent="-114300" lvl="0" marL="0" marR="0" rtl="0" algn="just">
              <a:lnSpc>
                <a:spcPct val="115000"/>
              </a:lnSpc>
              <a:spcBef>
                <a:spcPts val="100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Hướng dẫn trò chơi đóng vai theo chủ đề cho trẻ mẫu giáo lớn</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31"/>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66" name="Google Shape;466;p31"/>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67" name="Google Shape;467;p31"/>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68" name="Google Shape;468;p31"/>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pic>
        <p:nvPicPr>
          <p:cNvPr id="469" name="Google Shape;469;p31"/>
          <p:cNvPicPr preferRelativeResize="0"/>
          <p:nvPr/>
        </p:nvPicPr>
        <p:blipFill rotWithShape="1">
          <a:blip r:embed="rId3">
            <a:alphaModFix/>
          </a:blip>
          <a:srcRect b="0" l="0" r="0" t="0"/>
          <a:stretch/>
        </p:blipFill>
        <p:spPr>
          <a:xfrm>
            <a:off x="1824037" y="1700212"/>
            <a:ext cx="5715000" cy="4086225"/>
          </a:xfrm>
          <a:prstGeom prst="rect">
            <a:avLst/>
          </a:prstGeom>
          <a:noFill/>
          <a:ln>
            <a:noFill/>
          </a:ln>
        </p:spPr>
      </p:pic>
      <p:sp>
        <p:nvSpPr>
          <p:cNvPr id="470" name="Google Shape;470;p31"/>
          <p:cNvSpPr txBox="1"/>
          <p:nvPr/>
        </p:nvSpPr>
        <p:spPr>
          <a:xfrm>
            <a:off x="2051050" y="5846762"/>
            <a:ext cx="505142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https://kidsonline.edu.vn/nhung-tro-choi-dong-vai-theo-chu-de-giup-tre-ky-nang-lam-viec-nhom-cho-tre/</a:t>
            </a:r>
            <a:endParaRPr/>
          </a:p>
        </p:txBody>
      </p:sp>
      <p:sp>
        <p:nvSpPr>
          <p:cNvPr id="471" name="Google Shape;471;p31"/>
          <p:cNvSpPr txBox="1"/>
          <p:nvPr/>
        </p:nvSpPr>
        <p:spPr>
          <a:xfrm>
            <a:off x="941387" y="5967412"/>
            <a:ext cx="7272337" cy="647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Trẻ MGL đã thuần thục chơi ĐVTCĐ nên sẽ tự chọn góc chơi, vai chơi, xây dựng tình huống chơi. GVMN chỉ đứng ngoài quan sát.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32"/>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77" name="Google Shape;477;p3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78" name="Google Shape;478;p32"/>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79" name="Google Shape;479;p32"/>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sp>
        <p:nvSpPr>
          <p:cNvPr id="480" name="Google Shape;480;p32"/>
          <p:cNvSpPr txBox="1"/>
          <p:nvPr/>
        </p:nvSpPr>
        <p:spPr>
          <a:xfrm>
            <a:off x="250825" y="1671637"/>
            <a:ext cx="8137525"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5.2.3 Thực hành tổ chức trò chơi đóng vai theo chủ đề</a:t>
            </a:r>
            <a:endParaRPr/>
          </a:p>
        </p:txBody>
      </p:sp>
      <p:sp>
        <p:nvSpPr>
          <p:cNvPr id="481" name="Google Shape;481;p32"/>
          <p:cNvSpPr txBox="1"/>
          <p:nvPr/>
        </p:nvSpPr>
        <p:spPr>
          <a:xfrm>
            <a:off x="250825" y="2144712"/>
            <a:ext cx="6462712" cy="29638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Cửa hàng bách hóa</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a. Lớp mẫu giáo bé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Yêu cầu: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Các cháu biết bày đồ chơi và biết bán hàng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+Không tranh đồ chơi và biết chơi thành nhóm (có người bán hàng, có người mua hàng).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Biết tự lấy đồ chơi và cắt đồ chơi vào nơi quy định.</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3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87" name="Google Shape;487;p33"/>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88" name="Google Shape;488;p33"/>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89" name="Google Shape;489;p33"/>
          <p:cNvSpPr txBox="1"/>
          <p:nvPr/>
        </p:nvSpPr>
        <p:spPr>
          <a:xfrm>
            <a:off x="485775" y="1957387"/>
            <a:ext cx="8550275" cy="38052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7000"/>
              </a:lnSpc>
              <a:spcBef>
                <a:spcPts val="0"/>
              </a:spcBef>
              <a:spcAft>
                <a:spcPts val="0"/>
              </a:spcAft>
              <a:buClr>
                <a:schemeClr val="dk1"/>
              </a:buClr>
              <a:buSzPts val="1800"/>
              <a:buFont typeface="Times New Roman"/>
              <a:buChar char="-"/>
            </a:pPr>
            <a:r>
              <a:rPr b="0" i="1" lang="en-US" sz="1800" u="none">
                <a:solidFill>
                  <a:schemeClr val="dk1"/>
                </a:solidFill>
                <a:latin typeface="Arial"/>
                <a:ea typeface="Arial"/>
                <a:cs typeface="Arial"/>
                <a:sym typeface="Arial"/>
              </a:rPr>
              <a:t>Chuẩn bị</a:t>
            </a:r>
            <a:r>
              <a:rPr b="0" i="0" lang="en-US" sz="1800" u="none">
                <a:solidFill>
                  <a:schemeClr val="dk1"/>
                </a:solidFill>
                <a:latin typeface="Arial"/>
                <a:ea typeface="Arial"/>
                <a:cs typeface="Arial"/>
                <a:sym typeface="Arial"/>
              </a:rPr>
              <a:t>:</a:t>
            </a:r>
            <a:endParaRPr b="0" i="0" sz="1400" u="none">
              <a:solidFill>
                <a:schemeClr val="dk1"/>
              </a:solidFill>
              <a:latin typeface="Calibri"/>
              <a:ea typeface="Calibri"/>
              <a:cs typeface="Calibri"/>
              <a:sym typeface="Calibri"/>
            </a:endParaRPr>
          </a:p>
          <a:p>
            <a:pPr indent="-342900" lvl="0" marL="342900" marR="0" rtl="0" algn="just">
              <a:lnSpc>
                <a:spcPct val="115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+Trước khi chơi một vài ngày, có nên cho các cháu đi dạo, thăm một cưa hàng bách hóa gần đấy hoặc trò chuyện với các cháu về công việc của người bán hàng (chẳng hạn như: “Bố mẹ các cháu thường mua quần áo, bánh kẹo cho các cháu ở đâu?”, “Ai bán các thứ đó”..). Nếu có tranh ảnh chụp về cửa hàng bách hóa: cảnh người mua hàng và người bán hàng thì cho cá cháu xem thêm khi trò chuyện với các cháu.</a:t>
            </a:r>
            <a:endParaRPr b="0" i="0" sz="1400" u="none">
              <a:solidFill>
                <a:schemeClr val="dk1"/>
              </a:solidFill>
              <a:latin typeface="Calibri"/>
              <a:ea typeface="Calibri"/>
              <a:cs typeface="Calibri"/>
              <a:sym typeface="Calibri"/>
            </a:endParaRPr>
          </a:p>
          <a:p>
            <a:pPr indent="-342900" lvl="0" marL="34290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Đồ chơi: Cần một số đồ hàng để bán (có thể dùng ngay đồ dùng dạy học như các con giống nhỏ cho các cháu bày)’ cần một giá nhỏ để “bày hàng”. Ngoài ra còn cần một số đồ chơi khác cho các cháu chơi “Mẹ con”, chơi “Nấu ăn”, chơi “Bác sĩ”… Một ít giấy làm tiền để mua và ví gấp bằng giấy.</a:t>
            </a:r>
            <a:endParaRPr/>
          </a:p>
        </p:txBody>
      </p:sp>
      <p:sp>
        <p:nvSpPr>
          <p:cNvPr id="490" name="Google Shape;490;p33"/>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34"/>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96" name="Google Shape;496;p34"/>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97" name="Google Shape;497;p34"/>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498" name="Google Shape;498;p34"/>
          <p:cNvSpPr txBox="1"/>
          <p:nvPr/>
        </p:nvSpPr>
        <p:spPr>
          <a:xfrm>
            <a:off x="323850" y="1841500"/>
            <a:ext cx="8694737" cy="457041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7000"/>
              </a:lnSpc>
              <a:spcBef>
                <a:spcPts val="0"/>
              </a:spcBef>
              <a:spcAft>
                <a:spcPts val="0"/>
              </a:spcAft>
              <a:buClr>
                <a:schemeClr val="dk1"/>
              </a:buClr>
              <a:buSzPts val="1800"/>
              <a:buFont typeface="Times New Roman"/>
              <a:buChar char="-"/>
            </a:pPr>
            <a:r>
              <a:rPr b="0" i="1" lang="en-US" sz="1800" u="none">
                <a:solidFill>
                  <a:schemeClr val="dk1"/>
                </a:solidFill>
                <a:latin typeface="Arial"/>
                <a:ea typeface="Arial"/>
                <a:cs typeface="Arial"/>
                <a:sym typeface="Arial"/>
              </a:rPr>
              <a:t>Tiến hành trò chơi</a:t>
            </a:r>
            <a:endParaRPr b="0" i="0" sz="1400" u="none">
              <a:solidFill>
                <a:schemeClr val="dk1"/>
              </a:solidFill>
              <a:latin typeface="Calibri"/>
              <a:ea typeface="Calibri"/>
              <a:cs typeface="Calibri"/>
              <a:sym typeface="Calibri"/>
            </a:endParaRPr>
          </a:p>
          <a:p>
            <a:pPr indent="-342900" lvl="0" marL="342900" marR="0" rtl="0" algn="just">
              <a:lnSpc>
                <a:spcPct val="115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Thỏa thuận trước khi chơi: chưa tách thành khâu riêng biệt, tuy nhiên phải hướng để các cháu dần biết nhận vai chơi. Cô giáo tập trung các cháu lại và hỏi “Ai thích chơi trò chơi gì” có thể các cháu vừa nói vai mình đóng vừa đi lấy đồ chơi để chơi luôn.</a:t>
            </a:r>
            <a:endParaRPr b="0" i="0" sz="1400" u="none">
              <a:solidFill>
                <a:schemeClr val="dk1"/>
              </a:solidFill>
              <a:latin typeface="Calibri"/>
              <a:ea typeface="Calibri"/>
              <a:cs typeface="Calibri"/>
              <a:sym typeface="Calibri"/>
            </a:endParaRPr>
          </a:p>
          <a:p>
            <a:pPr indent="-342900" lvl="0" marL="34290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Qúa trình chơi: Cô hướng dẫn trẻ bày đồ hàng lên các “giá” sao cho phù hợp (chỗ nào để sữa, đường; chỗ nào để rau quả; chỗ nào bán đồ chơi;…) và hưỡng dẫn trẻ giới thiệu hàng hóa, chào mời khách. Ví dụ, khi có người bế con đến mua hàng thì người bán hàng giới thiệu: “Bác mua đô chơi này cho búp bê”, hoặc “Có cái nồi rất đẹp, bác mua đi”. Khi trao hàng cho người mua thì người bán hàng phải biết cảm ơn.</a:t>
            </a:r>
            <a:endParaRPr b="0" i="0" sz="1400" u="none">
              <a:solidFill>
                <a:schemeClr val="dk1"/>
              </a:solidFill>
              <a:latin typeface="Calibri"/>
              <a:ea typeface="Calibri"/>
              <a:cs typeface="Calibri"/>
              <a:sym typeface="Calibri"/>
            </a:endParaRPr>
          </a:p>
          <a:p>
            <a:pPr indent="-342900" lvl="0" marL="34290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Kết thúc chơi: Kết thúc chơi cô nhận xét nhẹ nhàng để tạo hứng thú và tâm thế vui vẻ chờ đón ngày hôm sau lại được chơi trò chơi này.</a:t>
            </a:r>
            <a:endParaRPr/>
          </a:p>
        </p:txBody>
      </p:sp>
      <p:sp>
        <p:nvSpPr>
          <p:cNvPr id="499" name="Google Shape;499;p34"/>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35"/>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505" name="Google Shape;505;p35"/>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506" name="Google Shape;506;p35"/>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507" name="Google Shape;507;p35"/>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pic>
        <p:nvPicPr>
          <p:cNvPr id="508" name="Google Shape;508;p35"/>
          <p:cNvPicPr preferRelativeResize="0"/>
          <p:nvPr/>
        </p:nvPicPr>
        <p:blipFill rotWithShape="1">
          <a:blip r:embed="rId3">
            <a:alphaModFix/>
          </a:blip>
          <a:srcRect b="0" l="0" r="0" t="0"/>
          <a:stretch/>
        </p:blipFill>
        <p:spPr>
          <a:xfrm>
            <a:off x="1619250" y="1792287"/>
            <a:ext cx="5715000" cy="4086225"/>
          </a:xfrm>
          <a:prstGeom prst="rect">
            <a:avLst/>
          </a:prstGeom>
          <a:noFill/>
          <a:ln>
            <a:noFill/>
          </a:ln>
        </p:spPr>
      </p:pic>
      <p:sp>
        <p:nvSpPr>
          <p:cNvPr id="509" name="Google Shape;509;p35"/>
          <p:cNvSpPr txBox="1"/>
          <p:nvPr/>
        </p:nvSpPr>
        <p:spPr>
          <a:xfrm>
            <a:off x="2051050" y="5846762"/>
            <a:ext cx="505142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https://kidsonline.edu.vn/nhung-tro-choi-dong-vai-theo-chu-de-giup-tre-ky-nang-lam-viec-nhom-cho-tre/</a:t>
            </a:r>
            <a:endParaRPr/>
          </a:p>
        </p:txBody>
      </p:sp>
      <p:sp>
        <p:nvSpPr>
          <p:cNvPr id="510" name="Google Shape;510;p35"/>
          <p:cNvSpPr txBox="1"/>
          <p:nvPr/>
        </p:nvSpPr>
        <p:spPr>
          <a:xfrm>
            <a:off x="1908175" y="6015037"/>
            <a:ext cx="6624637"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Góc bán hàng: Cử hang bách hóa / Siêu thi mini</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36"/>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516" name="Google Shape;516;p36"/>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517" name="Google Shape;517;p36"/>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518" name="Google Shape;518;p36"/>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pic>
        <p:nvPicPr>
          <p:cNvPr id="519" name="Google Shape;519;p36"/>
          <p:cNvPicPr preferRelativeResize="0"/>
          <p:nvPr/>
        </p:nvPicPr>
        <p:blipFill rotWithShape="1">
          <a:blip r:embed="rId3">
            <a:alphaModFix/>
          </a:blip>
          <a:srcRect b="0" l="0" r="0" t="0"/>
          <a:stretch/>
        </p:blipFill>
        <p:spPr>
          <a:xfrm>
            <a:off x="2051050" y="1916112"/>
            <a:ext cx="5364162" cy="4024312"/>
          </a:xfrm>
          <a:prstGeom prst="rect">
            <a:avLst/>
          </a:prstGeom>
          <a:noFill/>
          <a:ln>
            <a:noFill/>
          </a:ln>
        </p:spPr>
      </p:pic>
      <p:sp>
        <p:nvSpPr>
          <p:cNvPr id="520" name="Google Shape;520;p36"/>
          <p:cNvSpPr txBox="1"/>
          <p:nvPr/>
        </p:nvSpPr>
        <p:spPr>
          <a:xfrm>
            <a:off x="2339975" y="5891212"/>
            <a:ext cx="482441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https://www.facebook.com/mamnontantridat/photos/pcb.1071430579974566/1071430493307908/</a:t>
            </a:r>
            <a:endParaRPr/>
          </a:p>
        </p:txBody>
      </p:sp>
      <p:sp>
        <p:nvSpPr>
          <p:cNvPr id="521" name="Google Shape;521;p36"/>
          <p:cNvSpPr txBox="1"/>
          <p:nvPr/>
        </p:nvSpPr>
        <p:spPr>
          <a:xfrm>
            <a:off x="611187" y="6107112"/>
            <a:ext cx="7834312"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Trẻ MGL hóa thân thành các chú công an giúp đỡ các cụ già qua đường</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37"/>
          <p:cNvSpPr txBox="1"/>
          <p:nvPr/>
        </p:nvSpPr>
        <p:spPr>
          <a:xfrm>
            <a:off x="6096000" y="136525"/>
            <a:ext cx="2133600" cy="2444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www.themegallery.com</a:t>
            </a:r>
            <a:endParaRPr/>
          </a:p>
        </p:txBody>
      </p:sp>
      <p:sp>
        <p:nvSpPr>
          <p:cNvPr id="527" name="Google Shape;527;p37"/>
          <p:cNvSpPr txBox="1"/>
          <p:nvPr/>
        </p:nvSpPr>
        <p:spPr>
          <a:xfrm>
            <a:off x="371475" y="1655762"/>
            <a:ext cx="7777162" cy="15906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495057"/>
              </a:buClr>
              <a:buSzPts val="2000"/>
              <a:buFont typeface="Calibri"/>
              <a:buNone/>
            </a:pPr>
            <a:r>
              <a:rPr b="0" i="0" lang="en-US" sz="2000" u="none">
                <a:solidFill>
                  <a:srgbClr val="495057"/>
                </a:solidFill>
                <a:latin typeface="Calibri"/>
                <a:ea typeface="Calibri"/>
                <a:cs typeface="Calibri"/>
                <a:sym typeface="Calibri"/>
              </a:rPr>
              <a:t>Mời xem video 4: Lớn bé muốn làm nghề gì?</a:t>
            </a:r>
            <a:endParaRPr b="0" i="0" sz="1800" u="none">
              <a:solidFill>
                <a:schemeClr val="dk1"/>
              </a:solidFill>
              <a:latin typeface="Calibri"/>
              <a:ea typeface="Calibri"/>
              <a:cs typeface="Calibri"/>
              <a:sym typeface="Calibri"/>
            </a:endParaRPr>
          </a:p>
          <a:p>
            <a:pPr indent="0" lvl="0" marL="0" marR="0" rtl="0" algn="l">
              <a:lnSpc>
                <a:spcPct val="150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https://www.youtube.com/watch?v=g7X6ym1KKq4&amp;t=38s</a:t>
            </a:r>
            <a:endParaRPr b="0" i="0" sz="1800" u="none">
              <a:solidFill>
                <a:schemeClr val="dk1"/>
              </a:solidFill>
              <a:latin typeface="Calibri"/>
              <a:ea typeface="Calibri"/>
              <a:cs typeface="Calibri"/>
              <a:sym typeface="Calibri"/>
            </a:endParaRPr>
          </a:p>
          <a:p>
            <a:pPr indent="0" lvl="0" marL="0" marR="0" rtl="0" algn="l">
              <a:lnSpc>
                <a:spcPct val="150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528" name="Google Shape;528;p37"/>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529" name="Google Shape;529;p37"/>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530" name="Google Shape;530;p37"/>
          <p:cNvSpPr txBox="1"/>
          <p:nvPr/>
        </p:nvSpPr>
        <p:spPr>
          <a:xfrm>
            <a:off x="250825" y="1223962"/>
            <a:ext cx="8861425"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vai theo chủ đề</a:t>
            </a:r>
            <a:endParaRPr/>
          </a:p>
        </p:txBody>
      </p:sp>
      <p:pic>
        <p:nvPicPr>
          <p:cNvPr id="531" name="Google Shape;531;p37"/>
          <p:cNvPicPr preferRelativeResize="0"/>
          <p:nvPr/>
        </p:nvPicPr>
        <p:blipFill rotWithShape="1">
          <a:blip r:embed="rId4">
            <a:alphaModFix/>
          </a:blip>
          <a:srcRect b="0" l="0" r="0" t="0"/>
          <a:stretch/>
        </p:blipFill>
        <p:spPr>
          <a:xfrm>
            <a:off x="2243137" y="2862262"/>
            <a:ext cx="4876800" cy="3657600"/>
          </a:xfrm>
          <a:prstGeom prst="rect">
            <a:avLst/>
          </a:prstGeom>
          <a:noFill/>
          <a:ln>
            <a:noFill/>
          </a:ln>
        </p:spPr>
      </p:pic>
      <p:sp>
        <p:nvSpPr>
          <p:cNvPr id="532" name="Google Shape;532;p37"/>
          <p:cNvSpPr txBox="1"/>
          <p:nvPr/>
        </p:nvSpPr>
        <p:spPr>
          <a:xfrm>
            <a:off x="4014787" y="6554787"/>
            <a:ext cx="13335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http://little-angels.edu.vn/</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38"/>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538" name="Google Shape;538;p38"/>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539" name="Google Shape;539;p38"/>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540" name="Google Shape;540;p38"/>
          <p:cNvSpPr txBox="1"/>
          <p:nvPr/>
        </p:nvSpPr>
        <p:spPr>
          <a:xfrm>
            <a:off x="250825" y="1223962"/>
            <a:ext cx="8861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5.3. Phương pháp hướng dẫn trò chơi đóng kịch</a:t>
            </a:r>
            <a:endParaRPr/>
          </a:p>
        </p:txBody>
      </p:sp>
      <p:pic>
        <p:nvPicPr>
          <p:cNvPr id="541" name="Google Shape;541;p38"/>
          <p:cNvPicPr preferRelativeResize="0"/>
          <p:nvPr/>
        </p:nvPicPr>
        <p:blipFill rotWithShape="1">
          <a:blip r:embed="rId3">
            <a:alphaModFix/>
          </a:blip>
          <a:srcRect b="0" l="0" r="0" t="0"/>
          <a:stretch/>
        </p:blipFill>
        <p:spPr>
          <a:xfrm>
            <a:off x="1476375" y="2147887"/>
            <a:ext cx="6756400" cy="3800475"/>
          </a:xfrm>
          <a:prstGeom prst="rect">
            <a:avLst/>
          </a:prstGeom>
          <a:noFill/>
          <a:ln>
            <a:noFill/>
          </a:ln>
        </p:spPr>
      </p:pic>
      <p:sp>
        <p:nvSpPr>
          <p:cNvPr id="542" name="Google Shape;542;p38"/>
          <p:cNvSpPr txBox="1"/>
          <p:nvPr/>
        </p:nvSpPr>
        <p:spPr>
          <a:xfrm>
            <a:off x="223837" y="1498600"/>
            <a:ext cx="7516812"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5.3.1. Các bước tiến hành tổ chức trò chơi đóng kịch</a:t>
            </a:r>
            <a:endParaRPr/>
          </a:p>
        </p:txBody>
      </p:sp>
      <p:sp>
        <p:nvSpPr>
          <p:cNvPr id="543" name="Google Shape;543;p38"/>
          <p:cNvSpPr txBox="1"/>
          <p:nvPr/>
        </p:nvSpPr>
        <p:spPr>
          <a:xfrm>
            <a:off x="1476375" y="5948362"/>
            <a:ext cx="6119812"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http://mamnonxuandinh.pgdbactuliem.edu.vn/index.php?chucnang=view_chitiet&amp;chudecode=3&amp;baivietcode=236606</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sp>
        <p:nvSpPr>
          <p:cNvPr id="548" name="Google Shape;548;p39"/>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549" name="Google Shape;549;p39"/>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550" name="Google Shape;550;p39"/>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551" name="Google Shape;551;p39"/>
          <p:cNvSpPr txBox="1"/>
          <p:nvPr/>
        </p:nvSpPr>
        <p:spPr>
          <a:xfrm>
            <a:off x="250825" y="1223962"/>
            <a:ext cx="8861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5.3. Phương pháp hướng dẫn trò chơi đóng kịch</a:t>
            </a:r>
            <a:endParaRPr/>
          </a:p>
        </p:txBody>
      </p:sp>
      <p:sp>
        <p:nvSpPr>
          <p:cNvPr id="552" name="Google Shape;552;p39"/>
          <p:cNvSpPr txBox="1"/>
          <p:nvPr/>
        </p:nvSpPr>
        <p:spPr>
          <a:xfrm>
            <a:off x="250825" y="1587500"/>
            <a:ext cx="4572000" cy="167957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Chuẩn Bị</a:t>
            </a:r>
            <a:endParaRPr/>
          </a:p>
          <a:p>
            <a:pPr indent="-342900" lvl="0" marL="342900" marR="0" rtl="0" algn="just">
              <a:lnSpc>
                <a:spcPct val="115000"/>
              </a:lnSpc>
              <a:spcBef>
                <a:spcPts val="100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Tổ chức buổi diễn</a:t>
            </a:r>
            <a:r>
              <a:rPr b="0" i="1" lang="en-US" sz="1800" u="none">
                <a:solidFill>
                  <a:schemeClr val="dk1"/>
                </a:solidFill>
                <a:latin typeface="Arial"/>
                <a:ea typeface="Arial"/>
                <a:cs typeface="Arial"/>
                <a:sym typeface="Arial"/>
              </a:rPr>
              <a:t> </a:t>
            </a:r>
            <a:endParaRPr/>
          </a:p>
          <a:p>
            <a:pPr indent="-228600" lvl="0" marL="342900" marR="0" rtl="0" algn="just">
              <a:lnSpc>
                <a:spcPct val="115000"/>
              </a:lnSpc>
              <a:spcBef>
                <a:spcPts val="1000"/>
              </a:spcBef>
              <a:spcAft>
                <a:spcPts val="0"/>
              </a:spcAft>
              <a:buClr>
                <a:schemeClr val="dk1"/>
              </a:buClr>
              <a:buSzPts val="1800"/>
              <a:buFont typeface="Noto Sans Symbols"/>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pic>
        <p:nvPicPr>
          <p:cNvPr id="553" name="Google Shape;553;p39"/>
          <p:cNvPicPr preferRelativeResize="0"/>
          <p:nvPr/>
        </p:nvPicPr>
        <p:blipFill rotWithShape="1">
          <a:blip r:embed="rId3">
            <a:alphaModFix/>
          </a:blip>
          <a:srcRect b="0" l="0" r="0" t="0"/>
          <a:stretch/>
        </p:blipFill>
        <p:spPr>
          <a:xfrm>
            <a:off x="2225675" y="2708275"/>
            <a:ext cx="5081587" cy="3811587"/>
          </a:xfrm>
          <a:prstGeom prst="rect">
            <a:avLst/>
          </a:prstGeom>
          <a:noFill/>
          <a:ln>
            <a:noFill/>
          </a:ln>
        </p:spPr>
      </p:pic>
      <p:sp>
        <p:nvSpPr>
          <p:cNvPr id="554" name="Google Shape;554;p39"/>
          <p:cNvSpPr txBox="1"/>
          <p:nvPr/>
        </p:nvSpPr>
        <p:spPr>
          <a:xfrm>
            <a:off x="2668587" y="653732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https://mnhoamy.pgdthanhxuan.edu.vn/giao-duc/cao-tho-va-ga-trong-cmobile19413-23005.aspx</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40"/>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560" name="Google Shape;560;p4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CHUẨN BỊ</a:t>
            </a:r>
            <a:endParaRPr/>
          </a:p>
        </p:txBody>
      </p:sp>
      <p:sp>
        <p:nvSpPr>
          <p:cNvPr id="561" name="Google Shape;561;p40"/>
          <p:cNvSpPr/>
          <p:nvPr/>
        </p:nvSpPr>
        <p:spPr>
          <a:xfrm rot="5400000">
            <a:off x="-2249487" y="1627187"/>
            <a:ext cx="4824412" cy="4770437"/>
          </a:xfrm>
          <a:custGeom>
            <a:rect b="b" l="l" r="r" t="t"/>
            <a:pathLst>
              <a:path extrusionOk="0" h="21600" w="21600">
                <a:moveTo>
                  <a:pt x="323" y="10641"/>
                </a:moveTo>
                <a:cubicBezTo>
                  <a:pt x="410" y="4916"/>
                  <a:pt x="5075" y="322"/>
                  <a:pt x="10800" y="322"/>
                </a:cubicBezTo>
                <a:cubicBezTo>
                  <a:pt x="16524" y="322"/>
                  <a:pt x="21189" y="4916"/>
                  <a:pt x="21276" y="10641"/>
                </a:cubicBezTo>
                <a:lnTo>
                  <a:pt x="21598" y="10636"/>
                </a:lnTo>
                <a:cubicBezTo>
                  <a:pt x="21509" y="4736"/>
                  <a:pt x="16700" y="0"/>
                  <a:pt x="10799" y="0"/>
                </a:cubicBezTo>
                <a:cubicBezTo>
                  <a:pt x="4899" y="0"/>
                  <a:pt x="90" y="4736"/>
                  <a:pt x="1" y="10636"/>
                </a:cubicBezTo>
                <a:lnTo>
                  <a:pt x="323" y="10641"/>
                </a:lnTo>
                <a:close/>
              </a:path>
            </a:pathLst>
          </a:custGeom>
          <a:gradFill>
            <a:gsLst>
              <a:gs pos="0">
                <a:srgbClr val="EBEEF0"/>
              </a:gs>
              <a:gs pos="50000">
                <a:schemeClr val="lt2"/>
              </a:gs>
              <a:gs pos="100000">
                <a:srgbClr val="EBEEF0"/>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62" name="Google Shape;562;p40"/>
          <p:cNvSpPr/>
          <p:nvPr/>
        </p:nvSpPr>
        <p:spPr>
          <a:xfrm>
            <a:off x="2459037" y="4479925"/>
            <a:ext cx="4419600"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LUYỆN TẬP ĐÓNG VAI</a:t>
            </a:r>
            <a:endParaRPr/>
          </a:p>
        </p:txBody>
      </p:sp>
      <p:sp>
        <p:nvSpPr>
          <p:cNvPr id="563" name="Google Shape;563;p40"/>
          <p:cNvSpPr/>
          <p:nvPr/>
        </p:nvSpPr>
        <p:spPr>
          <a:xfrm>
            <a:off x="1874837" y="5367337"/>
            <a:ext cx="4419600"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SÂN KHẤU ĐẠO CỤ, HOA TRANG</a:t>
            </a:r>
            <a:endParaRPr/>
          </a:p>
        </p:txBody>
      </p:sp>
      <p:sp>
        <p:nvSpPr>
          <p:cNvPr id="564" name="Google Shape;564;p40"/>
          <p:cNvSpPr/>
          <p:nvPr/>
        </p:nvSpPr>
        <p:spPr>
          <a:xfrm>
            <a:off x="2611437" y="3611562"/>
            <a:ext cx="4419600"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PHÂN VAI VÀ PHÂN TÍCH VAI</a:t>
            </a:r>
            <a:endParaRPr/>
          </a:p>
        </p:txBody>
      </p:sp>
      <p:sp>
        <p:nvSpPr>
          <p:cNvPr id="565" name="Google Shape;565;p40"/>
          <p:cNvSpPr/>
          <p:nvPr/>
        </p:nvSpPr>
        <p:spPr>
          <a:xfrm>
            <a:off x="2459037" y="2743200"/>
            <a:ext cx="4572000"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CHO TRẺ TIẾP XÚC TPVH VÀ KỊCH BẢN</a:t>
            </a:r>
            <a:endParaRPr/>
          </a:p>
        </p:txBody>
      </p:sp>
      <p:sp>
        <p:nvSpPr>
          <p:cNvPr id="566" name="Google Shape;566;p40"/>
          <p:cNvSpPr/>
          <p:nvPr/>
        </p:nvSpPr>
        <p:spPr>
          <a:xfrm>
            <a:off x="1938337" y="1973262"/>
            <a:ext cx="4419600"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LỰA CHỌN/ XÂY DỰNG KỊCH BẢN</a:t>
            </a:r>
            <a:endParaRPr/>
          </a:p>
        </p:txBody>
      </p:sp>
      <p:grpSp>
        <p:nvGrpSpPr>
          <p:cNvPr id="567" name="Google Shape;567;p40"/>
          <p:cNvGrpSpPr/>
          <p:nvPr/>
        </p:nvGrpSpPr>
        <p:grpSpPr>
          <a:xfrm>
            <a:off x="1620837" y="2062162"/>
            <a:ext cx="381000" cy="381000"/>
            <a:chOff x="2078" y="1680"/>
            <a:chExt cx="1615" cy="1615"/>
          </a:xfrm>
        </p:grpSpPr>
        <p:sp>
          <p:nvSpPr>
            <p:cNvPr id="568" name="Google Shape;568;p40"/>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69" name="Google Shape;569;p40"/>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0" name="Google Shape;570;p40"/>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1" name="Google Shape;571;p40"/>
            <p:cNvSpPr/>
            <p:nvPr/>
          </p:nvSpPr>
          <p:spPr>
            <a:xfrm>
              <a:off x="2254" y="1856"/>
              <a:ext cx="1262" cy="1264"/>
            </a:xfrm>
            <a:prstGeom prst="ellipse">
              <a:avLst/>
            </a:prstGeom>
            <a:gradFill>
              <a:gsLst>
                <a:gs pos="0">
                  <a:srgbClr val="000000"/>
                </a:gs>
                <a:gs pos="100000">
                  <a:srgbClr val="FFCC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2" name="Google Shape;572;p40"/>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3" name="Google Shape;573;p40"/>
            <p:cNvSpPr/>
            <p:nvPr/>
          </p:nvSpPr>
          <p:spPr>
            <a:xfrm>
              <a:off x="2337" y="1939"/>
              <a:ext cx="1096" cy="1098"/>
            </a:xfrm>
            <a:prstGeom prst="ellipse">
              <a:avLst/>
            </a:prstGeom>
            <a:gradFill>
              <a:gsLst>
                <a:gs pos="0">
                  <a:srgbClr val="FFCC00"/>
                </a:gs>
                <a:gs pos="100000">
                  <a:srgbClr val="7C63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74" name="Google Shape;574;p40"/>
          <p:cNvGrpSpPr/>
          <p:nvPr/>
        </p:nvGrpSpPr>
        <p:grpSpPr>
          <a:xfrm>
            <a:off x="2154237" y="2849562"/>
            <a:ext cx="381000" cy="381000"/>
            <a:chOff x="2078" y="1680"/>
            <a:chExt cx="1615" cy="1615"/>
          </a:xfrm>
        </p:grpSpPr>
        <p:sp>
          <p:nvSpPr>
            <p:cNvPr id="575" name="Google Shape;575;p40"/>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6" name="Google Shape;576;p40"/>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7" name="Google Shape;577;p40"/>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8" name="Google Shape;578;p40"/>
            <p:cNvSpPr/>
            <p:nvPr/>
          </p:nvSpPr>
          <p:spPr>
            <a:xfrm>
              <a:off x="2254" y="1856"/>
              <a:ext cx="1262" cy="1264"/>
            </a:xfrm>
            <a:prstGeom prst="ellipse">
              <a:avLst/>
            </a:prstGeom>
            <a:gradFill>
              <a:gsLst>
                <a:gs pos="0">
                  <a:srgbClr val="000000"/>
                </a:gs>
                <a:gs pos="100000">
                  <a:srgbClr val="48BE67"/>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9" name="Google Shape;579;p40"/>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0" name="Google Shape;580;p40"/>
            <p:cNvSpPr/>
            <p:nvPr/>
          </p:nvSpPr>
          <p:spPr>
            <a:xfrm>
              <a:off x="2337" y="1939"/>
              <a:ext cx="1096" cy="1098"/>
            </a:xfrm>
            <a:prstGeom prst="ellipse">
              <a:avLst/>
            </a:prstGeom>
            <a:gradFill>
              <a:gsLst>
                <a:gs pos="0">
                  <a:srgbClr val="48BE67"/>
                </a:gs>
                <a:gs pos="100000">
                  <a:srgbClr val="235C32"/>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81" name="Google Shape;581;p40"/>
          <p:cNvGrpSpPr/>
          <p:nvPr/>
        </p:nvGrpSpPr>
        <p:grpSpPr>
          <a:xfrm>
            <a:off x="2306637" y="3687762"/>
            <a:ext cx="381000" cy="381000"/>
            <a:chOff x="2078" y="1680"/>
            <a:chExt cx="1615" cy="1615"/>
          </a:xfrm>
        </p:grpSpPr>
        <p:sp>
          <p:nvSpPr>
            <p:cNvPr id="582" name="Google Shape;582;p40"/>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3" name="Google Shape;583;p40"/>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4" name="Google Shape;584;p40"/>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5" name="Google Shape;585;p40"/>
            <p:cNvSpPr/>
            <p:nvPr/>
          </p:nvSpPr>
          <p:spPr>
            <a:xfrm>
              <a:off x="2254" y="1856"/>
              <a:ext cx="1262" cy="1264"/>
            </a:xfrm>
            <a:prstGeom prst="ellipse">
              <a:avLst/>
            </a:prstGeom>
            <a:gradFill>
              <a:gsLst>
                <a:gs pos="0">
                  <a:srgbClr val="21B3E1"/>
                </a:gs>
                <a:gs pos="100000">
                  <a:srgbClr val="0F5368"/>
                </a:gs>
              </a:gsLst>
              <a:lin ang="54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6" name="Google Shape;586;p40"/>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7" name="Google Shape;587;p40"/>
            <p:cNvSpPr/>
            <p:nvPr/>
          </p:nvSpPr>
          <p:spPr>
            <a:xfrm>
              <a:off x="2337" y="1939"/>
              <a:ext cx="1096" cy="1098"/>
            </a:xfrm>
            <a:prstGeom prst="ellipse">
              <a:avLst/>
            </a:prstGeom>
            <a:gradFill>
              <a:gsLst>
                <a:gs pos="0">
                  <a:srgbClr val="21B3E1"/>
                </a:gs>
                <a:gs pos="100000">
                  <a:srgbClr val="10576D"/>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88" name="Google Shape;588;p40"/>
          <p:cNvGrpSpPr/>
          <p:nvPr/>
        </p:nvGrpSpPr>
        <p:grpSpPr>
          <a:xfrm>
            <a:off x="2154237" y="4525962"/>
            <a:ext cx="381000" cy="381000"/>
            <a:chOff x="2078" y="1680"/>
            <a:chExt cx="1615" cy="1615"/>
          </a:xfrm>
        </p:grpSpPr>
        <p:sp>
          <p:nvSpPr>
            <p:cNvPr id="589" name="Google Shape;589;p40"/>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0" name="Google Shape;590;p40"/>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1" name="Google Shape;591;p40"/>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2" name="Google Shape;592;p40"/>
            <p:cNvSpPr/>
            <p:nvPr/>
          </p:nvSpPr>
          <p:spPr>
            <a:xfrm>
              <a:off x="2254" y="1856"/>
              <a:ext cx="1262" cy="1264"/>
            </a:xfrm>
            <a:prstGeom prst="ellipse">
              <a:avLst/>
            </a:prstGeom>
            <a:gradFill>
              <a:gsLst>
                <a:gs pos="0">
                  <a:srgbClr val="000000"/>
                </a:gs>
                <a:gs pos="100000">
                  <a:srgbClr val="8D67E1"/>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3" name="Google Shape;593;p40"/>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4" name="Google Shape;594;p40"/>
            <p:cNvSpPr/>
            <p:nvPr/>
          </p:nvSpPr>
          <p:spPr>
            <a:xfrm>
              <a:off x="2337" y="1939"/>
              <a:ext cx="1096" cy="1098"/>
            </a:xfrm>
            <a:prstGeom prst="ellipse">
              <a:avLst/>
            </a:prstGeom>
            <a:gradFill>
              <a:gsLst>
                <a:gs pos="0">
                  <a:srgbClr val="8D67E1"/>
                </a:gs>
                <a:gs pos="100000">
                  <a:srgbClr val="45326D"/>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95" name="Google Shape;595;p40"/>
          <p:cNvGrpSpPr/>
          <p:nvPr/>
        </p:nvGrpSpPr>
        <p:grpSpPr>
          <a:xfrm>
            <a:off x="1697037" y="5300662"/>
            <a:ext cx="355600" cy="381000"/>
            <a:chOff x="2078" y="1680"/>
            <a:chExt cx="1615" cy="1615"/>
          </a:xfrm>
        </p:grpSpPr>
        <p:sp>
          <p:nvSpPr>
            <p:cNvPr id="596" name="Google Shape;596;p40"/>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7" name="Google Shape;597;p40"/>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8" name="Google Shape;598;p40"/>
            <p:cNvSpPr/>
            <p:nvPr/>
          </p:nvSpPr>
          <p:spPr>
            <a:xfrm>
              <a:off x="2251" y="1855"/>
              <a:ext cx="1262"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99" name="Google Shape;599;p40"/>
            <p:cNvSpPr/>
            <p:nvPr/>
          </p:nvSpPr>
          <p:spPr>
            <a:xfrm>
              <a:off x="2254" y="1856"/>
              <a:ext cx="1262" cy="1264"/>
            </a:xfrm>
            <a:prstGeom prst="ellipse">
              <a:avLst/>
            </a:prstGeom>
            <a:gradFill>
              <a:gsLst>
                <a:gs pos="0">
                  <a:srgbClr val="000000"/>
                </a:gs>
                <a:gs pos="100000">
                  <a:srgbClr val="E35E23"/>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600" name="Google Shape;600;p40"/>
            <p:cNvSpPr/>
            <p:nvPr/>
          </p:nvSpPr>
          <p:spPr>
            <a:xfrm>
              <a:off x="2338" y="1936"/>
              <a:ext cx="1096"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601" name="Google Shape;601;p40"/>
            <p:cNvSpPr/>
            <p:nvPr/>
          </p:nvSpPr>
          <p:spPr>
            <a:xfrm>
              <a:off x="2337" y="1939"/>
              <a:ext cx="1096" cy="1098"/>
            </a:xfrm>
            <a:prstGeom prst="ellipse">
              <a:avLst/>
            </a:prstGeom>
            <a:gradFill>
              <a:gsLst>
                <a:gs pos="0">
                  <a:srgbClr val="E35E23"/>
                </a:gs>
                <a:gs pos="100000">
                  <a:srgbClr val="6E2E11"/>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602" name="Google Shape;602;p40"/>
          <p:cNvSpPr txBox="1"/>
          <p:nvPr/>
        </p:nvSpPr>
        <p:spPr>
          <a:xfrm>
            <a:off x="763587" y="3033712"/>
            <a:ext cx="1109662"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ĐÓNG KỊCH</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sp>
        <p:nvSpPr>
          <p:cNvPr id="607" name="Google Shape;607;p41"/>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608" name="Google Shape;608;p41"/>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609" name="Google Shape;609;p41"/>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610" name="Google Shape;610;p41"/>
          <p:cNvSpPr txBox="1"/>
          <p:nvPr/>
        </p:nvSpPr>
        <p:spPr>
          <a:xfrm>
            <a:off x="250825" y="1223962"/>
            <a:ext cx="8861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5.3. Phương pháp hướng dẫn trò chơi đóng kịch</a:t>
            </a:r>
            <a:endParaRPr/>
          </a:p>
        </p:txBody>
      </p:sp>
      <p:pic>
        <p:nvPicPr>
          <p:cNvPr id="611" name="Google Shape;611;p41"/>
          <p:cNvPicPr preferRelativeResize="0"/>
          <p:nvPr/>
        </p:nvPicPr>
        <p:blipFill rotWithShape="1">
          <a:blip r:embed="rId3">
            <a:alphaModFix/>
          </a:blip>
          <a:srcRect b="0" l="0" r="0" t="0"/>
          <a:stretch/>
        </p:blipFill>
        <p:spPr>
          <a:xfrm>
            <a:off x="1547812" y="1712912"/>
            <a:ext cx="6408737" cy="4806950"/>
          </a:xfrm>
          <a:prstGeom prst="rect">
            <a:avLst/>
          </a:prstGeom>
          <a:noFill/>
          <a:ln>
            <a:noFill/>
          </a:ln>
        </p:spPr>
      </p:pic>
      <p:sp>
        <p:nvSpPr>
          <p:cNvPr id="612" name="Google Shape;612;p41"/>
          <p:cNvSpPr txBox="1"/>
          <p:nvPr/>
        </p:nvSpPr>
        <p:spPr>
          <a:xfrm>
            <a:off x="2668587" y="653732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https://mnhoamy.pgdthanhxuan.edu.vn/giao-duc/cao-tho-va-ga-trong-cmobile19413-23005.aspx</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42"/>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618" name="Google Shape;618;p4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619" name="Google Shape;619;p42"/>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620" name="Google Shape;620;p42"/>
          <p:cNvSpPr txBox="1"/>
          <p:nvPr/>
        </p:nvSpPr>
        <p:spPr>
          <a:xfrm>
            <a:off x="250825" y="1223962"/>
            <a:ext cx="8861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5.3. Phương pháp hướng dẫn trò chơi đóng kịch</a:t>
            </a:r>
            <a:endParaRPr/>
          </a:p>
        </p:txBody>
      </p:sp>
      <p:pic>
        <p:nvPicPr>
          <p:cNvPr id="621" name="Google Shape;621;p42"/>
          <p:cNvPicPr preferRelativeResize="0"/>
          <p:nvPr/>
        </p:nvPicPr>
        <p:blipFill rotWithShape="1">
          <a:blip r:embed="rId3">
            <a:alphaModFix/>
          </a:blip>
          <a:srcRect b="0" l="0" r="0" t="0"/>
          <a:stretch/>
        </p:blipFill>
        <p:spPr>
          <a:xfrm>
            <a:off x="1512887" y="1701800"/>
            <a:ext cx="6337300" cy="4751387"/>
          </a:xfrm>
          <a:prstGeom prst="rect">
            <a:avLst/>
          </a:prstGeom>
          <a:noFill/>
          <a:ln>
            <a:noFill/>
          </a:ln>
        </p:spPr>
      </p:pic>
      <p:sp>
        <p:nvSpPr>
          <p:cNvPr id="622" name="Google Shape;622;p42"/>
          <p:cNvSpPr txBox="1"/>
          <p:nvPr/>
        </p:nvSpPr>
        <p:spPr>
          <a:xfrm>
            <a:off x="2668587" y="653732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https://mnhoamy.pgdthanhxuan.edu.vn/giao-duc/cao-tho-va-ga-trong-cmobile19413-23005.aspx</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sp>
        <p:nvSpPr>
          <p:cNvPr id="627" name="Google Shape;627;p4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628" name="Google Shape;628;p43"/>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629" name="Google Shape;629;p43"/>
          <p:cNvSpPr txBox="1"/>
          <p:nvPr/>
        </p:nvSpPr>
        <p:spPr>
          <a:xfrm>
            <a:off x="468312" y="115887"/>
            <a:ext cx="7583487" cy="8588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 </a:t>
            </a:r>
            <a:endParaRPr b="0" i="0" sz="1400" u="none">
              <a:solidFill>
                <a:schemeClr val="lt1"/>
              </a:solidFill>
              <a:latin typeface="Arial"/>
              <a:ea typeface="Arial"/>
              <a:cs typeface="Arial"/>
              <a:sym typeface="Arial"/>
            </a:endParaRPr>
          </a:p>
          <a:p>
            <a:pPr indent="0" lvl="0" marL="0" marR="0" rtl="0" algn="ctr">
              <a:lnSpc>
                <a:spcPct val="115000"/>
              </a:lnSpc>
              <a:spcBef>
                <a:spcPts val="100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Phương pháp hướng dẫn trò chơi chơi đóng vai</a:t>
            </a:r>
            <a:endParaRPr/>
          </a:p>
        </p:txBody>
      </p:sp>
      <p:sp>
        <p:nvSpPr>
          <p:cNvPr id="630" name="Google Shape;630;p43"/>
          <p:cNvSpPr txBox="1"/>
          <p:nvPr/>
        </p:nvSpPr>
        <p:spPr>
          <a:xfrm>
            <a:off x="250825" y="1223962"/>
            <a:ext cx="8861425"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Phương pháp hướng dẫn trò chơi đóng kịch</a:t>
            </a:r>
            <a:endParaRPr/>
          </a:p>
        </p:txBody>
      </p:sp>
      <p:sp>
        <p:nvSpPr>
          <p:cNvPr id="631" name="Google Shape;631;p43"/>
          <p:cNvSpPr txBox="1"/>
          <p:nvPr/>
        </p:nvSpPr>
        <p:spPr>
          <a:xfrm>
            <a:off x="250825" y="1624012"/>
            <a:ext cx="8929687" cy="7874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Mời xem video 5: Trẻ mầm non tham gia trò chơi đóng kịch “Thầy bói xem voi”</a:t>
            </a:r>
            <a:endParaRPr b="0" i="0" sz="1400" u="non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563C1"/>
              </a:buClr>
              <a:buSzPts val="1800"/>
              <a:buFont typeface="Times New Roman"/>
              <a:buNone/>
            </a:pPr>
            <a:r>
              <a:rPr b="0" i="0" lang="en-US" sz="1800" u="sng">
                <a:solidFill>
                  <a:srgbClr val="0563C1"/>
                </a:solidFill>
                <a:latin typeface="Times New Roman"/>
                <a:ea typeface="Times New Roman"/>
                <a:cs typeface="Times New Roman"/>
                <a:sym typeface="Times New Roman"/>
              </a:rPr>
              <a:t>https://www.youtube.com/watch?v=G-tn0axsOMQ</a:t>
            </a:r>
            <a:endParaRPr/>
          </a:p>
        </p:txBody>
      </p:sp>
      <p:pic>
        <p:nvPicPr>
          <p:cNvPr id="632" name="Google Shape;632;p43"/>
          <p:cNvPicPr preferRelativeResize="0"/>
          <p:nvPr/>
        </p:nvPicPr>
        <p:blipFill rotWithShape="1">
          <a:blip r:embed="rId3">
            <a:alphaModFix/>
          </a:blip>
          <a:srcRect b="0" l="0" r="0" t="0"/>
          <a:stretch/>
        </p:blipFill>
        <p:spPr>
          <a:xfrm>
            <a:off x="1555750" y="2584450"/>
            <a:ext cx="6480175" cy="3646487"/>
          </a:xfrm>
          <a:prstGeom prst="rect">
            <a:avLst/>
          </a:prstGeom>
          <a:noFill/>
          <a:ln>
            <a:noFill/>
          </a:ln>
        </p:spPr>
      </p:pic>
      <p:sp>
        <p:nvSpPr>
          <p:cNvPr id="633" name="Google Shape;633;p43"/>
          <p:cNvSpPr txBox="1"/>
          <p:nvPr/>
        </p:nvSpPr>
        <p:spPr>
          <a:xfrm>
            <a:off x="3463925" y="618807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https://www.youtube.com/watch?v=99Q8vHGf2yg</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