
<file path=[Content_Types].xml><?xml version="1.0" encoding="utf-8"?>
<Types xmlns="http://schemas.openxmlformats.org/package/2006/content-types">
  <Default ContentType="image/jpeg" Extension="jpg"/>
  <Default ContentType="application/vnd.openxmlformats-officedocument.vmlDrawing" Extension="vml"/>
  <Default ContentType="image/gif" Extension="gif"/>
  <Default ContentType="application/vnd.openxmlformats-officedocument.oleObject" Extension="bin"/>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oleObject" PartName="/ppt/embeddings/oleObject1.bin"/>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 id="2147483660"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1" roundtripDataSignature="AMtx7mgSOEHQOd/lL1CLmS8Ma3rJ0Hpk6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1" Type="http://customschemas.google.com/relationships/presentationmetadata" Target="metadata"/><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7" name="Shape 317"/>
        <p:cNvGrpSpPr/>
        <p:nvPr/>
      </p:nvGrpSpPr>
      <p:grpSpPr>
        <a:xfrm>
          <a:off x="0" y="0"/>
          <a:ext cx="0" cy="0"/>
          <a:chOff x="0" y="0"/>
          <a:chExt cx="0" cy="0"/>
        </a:xfrm>
      </p:grpSpPr>
      <p:sp>
        <p:nvSpPr>
          <p:cNvPr id="318" name="Google Shape;318;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9" name="Google Shape;319;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7" name="Google Shape;337;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6" name="Google Shape;346;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2" name="Shape 352"/>
        <p:cNvGrpSpPr/>
        <p:nvPr/>
      </p:nvGrpSpPr>
      <p:grpSpPr>
        <a:xfrm>
          <a:off x="0" y="0"/>
          <a:ext cx="0" cy="0"/>
          <a:chOff x="0" y="0"/>
          <a:chExt cx="0" cy="0"/>
        </a:xfrm>
      </p:grpSpPr>
      <p:sp>
        <p:nvSpPr>
          <p:cNvPr id="353" name="Google Shape;353;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4" name="Google Shape;354;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0" name="Google Shape;370;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7" name="Shape 377"/>
        <p:cNvGrpSpPr/>
        <p:nvPr/>
      </p:nvGrpSpPr>
      <p:grpSpPr>
        <a:xfrm>
          <a:off x="0" y="0"/>
          <a:ext cx="0" cy="0"/>
          <a:chOff x="0" y="0"/>
          <a:chExt cx="0" cy="0"/>
        </a:xfrm>
      </p:grpSpPr>
      <p:sp>
        <p:nvSpPr>
          <p:cNvPr id="378" name="Google Shape;378;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9" name="Google Shape;379;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5" name="Shape 385"/>
        <p:cNvGrpSpPr/>
        <p:nvPr/>
      </p:nvGrpSpPr>
      <p:grpSpPr>
        <a:xfrm>
          <a:off x="0" y="0"/>
          <a:ext cx="0" cy="0"/>
          <a:chOff x="0" y="0"/>
          <a:chExt cx="0" cy="0"/>
        </a:xfrm>
      </p:grpSpPr>
      <p:sp>
        <p:nvSpPr>
          <p:cNvPr id="386" name="Google Shape;386;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3" name="Shape 393"/>
        <p:cNvGrpSpPr/>
        <p:nvPr/>
      </p:nvGrpSpPr>
      <p:grpSpPr>
        <a:xfrm>
          <a:off x="0" y="0"/>
          <a:ext cx="0" cy="0"/>
          <a:chOff x="0" y="0"/>
          <a:chExt cx="0" cy="0"/>
        </a:xfrm>
      </p:grpSpPr>
      <p:sp>
        <p:nvSpPr>
          <p:cNvPr id="394" name="Google Shape;394;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5" name="Google Shape;395;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2" name="Shape 402"/>
        <p:cNvGrpSpPr/>
        <p:nvPr/>
      </p:nvGrpSpPr>
      <p:grpSpPr>
        <a:xfrm>
          <a:off x="0" y="0"/>
          <a:ext cx="0" cy="0"/>
          <a:chOff x="0" y="0"/>
          <a:chExt cx="0" cy="0"/>
        </a:xfrm>
      </p:grpSpPr>
      <p:sp>
        <p:nvSpPr>
          <p:cNvPr id="403" name="Google Shape;403;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4" name="Google Shape;404;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1" name="Shape 411"/>
        <p:cNvGrpSpPr/>
        <p:nvPr/>
      </p:nvGrpSpPr>
      <p:grpSpPr>
        <a:xfrm>
          <a:off x="0" y="0"/>
          <a:ext cx="0" cy="0"/>
          <a:chOff x="0" y="0"/>
          <a:chExt cx="0" cy="0"/>
        </a:xfrm>
      </p:grpSpPr>
      <p:sp>
        <p:nvSpPr>
          <p:cNvPr id="412" name="Google Shape;412;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3" name="Google Shape;413;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3" name="Shape 423"/>
        <p:cNvGrpSpPr/>
        <p:nvPr/>
      </p:nvGrpSpPr>
      <p:grpSpPr>
        <a:xfrm>
          <a:off x="0" y="0"/>
          <a:ext cx="0" cy="0"/>
          <a:chOff x="0" y="0"/>
          <a:chExt cx="0" cy="0"/>
        </a:xfrm>
      </p:grpSpPr>
      <p:sp>
        <p:nvSpPr>
          <p:cNvPr id="424" name="Google Shape;424;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5" name="Google Shape;425;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0" name="Shape 430"/>
        <p:cNvGrpSpPr/>
        <p:nvPr/>
      </p:nvGrpSpPr>
      <p:grpSpPr>
        <a:xfrm>
          <a:off x="0" y="0"/>
          <a:ext cx="0" cy="0"/>
          <a:chOff x="0" y="0"/>
          <a:chExt cx="0" cy="0"/>
        </a:xfrm>
      </p:grpSpPr>
      <p:sp>
        <p:nvSpPr>
          <p:cNvPr id="431" name="Google Shape;431;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2" name="Google Shape;432;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9" name="Shape 439"/>
        <p:cNvGrpSpPr/>
        <p:nvPr/>
      </p:nvGrpSpPr>
      <p:grpSpPr>
        <a:xfrm>
          <a:off x="0" y="0"/>
          <a:ext cx="0" cy="0"/>
          <a:chOff x="0" y="0"/>
          <a:chExt cx="0" cy="0"/>
        </a:xfrm>
      </p:grpSpPr>
      <p:sp>
        <p:nvSpPr>
          <p:cNvPr id="440" name="Google Shape;440;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1" name="Google Shape;441;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7" name="Shape 447"/>
        <p:cNvGrpSpPr/>
        <p:nvPr/>
      </p:nvGrpSpPr>
      <p:grpSpPr>
        <a:xfrm>
          <a:off x="0" y="0"/>
          <a:ext cx="0" cy="0"/>
          <a:chOff x="0" y="0"/>
          <a:chExt cx="0" cy="0"/>
        </a:xfrm>
      </p:grpSpPr>
      <p:sp>
        <p:nvSpPr>
          <p:cNvPr id="448" name="Google Shape;448;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9" name="Google Shape;449;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6" name="Shape 486"/>
        <p:cNvGrpSpPr/>
        <p:nvPr/>
      </p:nvGrpSpPr>
      <p:grpSpPr>
        <a:xfrm>
          <a:off x="0" y="0"/>
          <a:ext cx="0" cy="0"/>
          <a:chOff x="0" y="0"/>
          <a:chExt cx="0" cy="0"/>
        </a:xfrm>
      </p:grpSpPr>
      <p:sp>
        <p:nvSpPr>
          <p:cNvPr id="487" name="Google Shape;487;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8" name="Google Shape;488;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4" name="Shape 494"/>
        <p:cNvGrpSpPr/>
        <p:nvPr/>
      </p:nvGrpSpPr>
      <p:grpSpPr>
        <a:xfrm>
          <a:off x="0" y="0"/>
          <a:ext cx="0" cy="0"/>
          <a:chOff x="0" y="0"/>
          <a:chExt cx="0" cy="0"/>
        </a:xfrm>
      </p:grpSpPr>
      <p:sp>
        <p:nvSpPr>
          <p:cNvPr id="495" name="Google Shape;495;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6" name="Google Shape;496;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2" name="Shape 502"/>
        <p:cNvGrpSpPr/>
        <p:nvPr/>
      </p:nvGrpSpPr>
      <p:grpSpPr>
        <a:xfrm>
          <a:off x="0" y="0"/>
          <a:ext cx="0" cy="0"/>
          <a:chOff x="0" y="0"/>
          <a:chExt cx="0" cy="0"/>
        </a:xfrm>
      </p:grpSpPr>
      <p:sp>
        <p:nvSpPr>
          <p:cNvPr id="503" name="Google Shape;503;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04" name="Google Shape;504;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9" name="Shape 509"/>
        <p:cNvGrpSpPr/>
        <p:nvPr/>
      </p:nvGrpSpPr>
      <p:grpSpPr>
        <a:xfrm>
          <a:off x="0" y="0"/>
          <a:ext cx="0" cy="0"/>
          <a:chOff x="0" y="0"/>
          <a:chExt cx="0" cy="0"/>
        </a:xfrm>
      </p:grpSpPr>
      <p:sp>
        <p:nvSpPr>
          <p:cNvPr id="510" name="Google Shape;510;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11" name="Google Shape;511;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6" name="Shape 516"/>
        <p:cNvGrpSpPr/>
        <p:nvPr/>
      </p:nvGrpSpPr>
      <p:grpSpPr>
        <a:xfrm>
          <a:off x="0" y="0"/>
          <a:ext cx="0" cy="0"/>
          <a:chOff x="0" y="0"/>
          <a:chExt cx="0" cy="0"/>
        </a:xfrm>
      </p:grpSpPr>
      <p:sp>
        <p:nvSpPr>
          <p:cNvPr id="517" name="Google Shape;517;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18" name="Google Shape;518;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3" name="Shape 523"/>
        <p:cNvGrpSpPr/>
        <p:nvPr/>
      </p:nvGrpSpPr>
      <p:grpSpPr>
        <a:xfrm>
          <a:off x="0" y="0"/>
          <a:ext cx="0" cy="0"/>
          <a:chOff x="0" y="0"/>
          <a:chExt cx="0" cy="0"/>
        </a:xfrm>
      </p:grpSpPr>
      <p:sp>
        <p:nvSpPr>
          <p:cNvPr id="524" name="Google Shape;524;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5" name="Google Shape;525;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0" name="Shape 530"/>
        <p:cNvGrpSpPr/>
        <p:nvPr/>
      </p:nvGrpSpPr>
      <p:grpSpPr>
        <a:xfrm>
          <a:off x="0" y="0"/>
          <a:ext cx="0" cy="0"/>
          <a:chOff x="0" y="0"/>
          <a:chExt cx="0" cy="0"/>
        </a:xfrm>
      </p:grpSpPr>
      <p:sp>
        <p:nvSpPr>
          <p:cNvPr id="531" name="Google Shape;531;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32" name="Google Shape;532;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7" name="Shape 537"/>
        <p:cNvGrpSpPr/>
        <p:nvPr/>
      </p:nvGrpSpPr>
      <p:grpSpPr>
        <a:xfrm>
          <a:off x="0" y="0"/>
          <a:ext cx="0" cy="0"/>
          <a:chOff x="0" y="0"/>
          <a:chExt cx="0" cy="0"/>
        </a:xfrm>
      </p:grpSpPr>
      <p:sp>
        <p:nvSpPr>
          <p:cNvPr id="538" name="Google Shape;538;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39" name="Google Shape;539;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8" name="Shape 18"/>
        <p:cNvGrpSpPr/>
        <p:nvPr/>
      </p:nvGrpSpPr>
      <p:grpSpPr>
        <a:xfrm>
          <a:off x="0" y="0"/>
          <a:ext cx="0" cy="0"/>
          <a:chOff x="0" y="0"/>
          <a:chExt cx="0" cy="0"/>
        </a:xfrm>
      </p:grpSpPr>
      <p:sp>
        <p:nvSpPr>
          <p:cNvPr id="19" name="Google Shape;19;p37"/>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0" name="Google Shape;20;p37"/>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1" name="Google Shape;21;p37"/>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37"/>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23" name="Google Shape;23;p37"/>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4" name="Shape 24"/>
        <p:cNvGrpSpPr/>
        <p:nvPr/>
      </p:nvGrpSpPr>
      <p:grpSpPr>
        <a:xfrm>
          <a:off x="0" y="0"/>
          <a:ext cx="0" cy="0"/>
          <a:chOff x="0" y="0"/>
          <a:chExt cx="0" cy="0"/>
        </a:xfrm>
      </p:grpSpPr>
      <p:sp>
        <p:nvSpPr>
          <p:cNvPr id="25" name="Google Shape;25;p38"/>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6" name="Google Shape;26;p38"/>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38"/>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28" name="Google Shape;28;p38"/>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able" type="tbl">
  <p:cSld name="TABLE">
    <p:spTree>
      <p:nvGrpSpPr>
        <p:cNvPr id="29" name="Shape 29"/>
        <p:cNvGrpSpPr/>
        <p:nvPr/>
      </p:nvGrpSpPr>
      <p:grpSpPr>
        <a:xfrm>
          <a:off x="0" y="0"/>
          <a:ext cx="0" cy="0"/>
          <a:chOff x="0" y="0"/>
          <a:chExt cx="0" cy="0"/>
        </a:xfrm>
      </p:grpSpPr>
      <p:sp>
        <p:nvSpPr>
          <p:cNvPr id="30" name="Google Shape;30;p39"/>
          <p:cNvSpPr txBox="1"/>
          <p:nvPr>
            <p:ph type="title"/>
          </p:nvPr>
        </p:nvSpPr>
        <p:spPr>
          <a:xfrm>
            <a:off x="533400" y="457200"/>
            <a:ext cx="7391400" cy="56356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1" name="Google Shape;31;p39"/>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39"/>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33" name="Google Shape;33;p39"/>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34" name="Shape 34"/>
        <p:cNvGrpSpPr/>
        <p:nvPr/>
      </p:nvGrpSpPr>
      <p:grpSpPr>
        <a:xfrm>
          <a:off x="0" y="0"/>
          <a:ext cx="0" cy="0"/>
          <a:chOff x="0" y="0"/>
          <a:chExt cx="0" cy="0"/>
        </a:xfrm>
      </p:grpSpPr>
      <p:sp>
        <p:nvSpPr>
          <p:cNvPr id="35" name="Google Shape;35;p40"/>
          <p:cNvSpPr txBox="1"/>
          <p:nvPr>
            <p:ph type="title"/>
          </p:nvPr>
        </p:nvSpPr>
        <p:spPr>
          <a:xfrm rot="5400000">
            <a:off x="4743450" y="2343150"/>
            <a:ext cx="5829300" cy="20574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6" name="Google Shape;36;p40"/>
          <p:cNvSpPr txBox="1"/>
          <p:nvPr>
            <p:ph idx="1" type="body"/>
          </p:nvPr>
        </p:nvSpPr>
        <p:spPr>
          <a:xfrm rot="5400000">
            <a:off x="552450" y="361950"/>
            <a:ext cx="5829300" cy="60198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40"/>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40"/>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39" name="Google Shape;39;p40"/>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40" name="Shape 40"/>
        <p:cNvGrpSpPr/>
        <p:nvPr/>
      </p:nvGrpSpPr>
      <p:grpSpPr>
        <a:xfrm>
          <a:off x="0" y="0"/>
          <a:ext cx="0" cy="0"/>
          <a:chOff x="0" y="0"/>
          <a:chExt cx="0" cy="0"/>
        </a:xfrm>
      </p:grpSpPr>
      <p:sp>
        <p:nvSpPr>
          <p:cNvPr id="41" name="Google Shape;41;p41"/>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2" name="Google Shape;42;p41"/>
          <p:cNvSpPr txBox="1"/>
          <p:nvPr>
            <p:ph idx="1" type="body"/>
          </p:nvPr>
        </p:nvSpPr>
        <p:spPr>
          <a:xfrm rot="5400000">
            <a:off x="2112169" y="-288132"/>
            <a:ext cx="4919662" cy="82296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3" name="Google Shape;43;p41"/>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41"/>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45" name="Google Shape;45;p41"/>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46" name="Shape 46"/>
        <p:cNvGrpSpPr/>
        <p:nvPr/>
      </p:nvGrpSpPr>
      <p:grpSpPr>
        <a:xfrm>
          <a:off x="0" y="0"/>
          <a:ext cx="0" cy="0"/>
          <a:chOff x="0" y="0"/>
          <a:chExt cx="0" cy="0"/>
        </a:xfrm>
      </p:grpSpPr>
      <p:sp>
        <p:nvSpPr>
          <p:cNvPr id="47" name="Google Shape;47;p42"/>
          <p:cNvSpPr txBox="1"/>
          <p:nvPr>
            <p:ph type="title"/>
          </p:nvPr>
        </p:nvSpPr>
        <p:spPr>
          <a:xfrm>
            <a:off x="630238" y="457200"/>
            <a:ext cx="2949575" cy="1600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32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8" name="Google Shape;48;p42"/>
          <p:cNvSpPr/>
          <p:nvPr>
            <p:ph idx="2" type="pic"/>
          </p:nvPr>
        </p:nvSpPr>
        <p:spPr>
          <a:xfrm>
            <a:off x="3887788" y="987425"/>
            <a:ext cx="4629150" cy="4873625"/>
          </a:xfrm>
          <a:prstGeom prst="rect">
            <a:avLst/>
          </a:prstGeom>
          <a:noFill/>
          <a:ln>
            <a:noFill/>
          </a:ln>
        </p:spPr>
      </p:sp>
      <p:sp>
        <p:nvSpPr>
          <p:cNvPr id="49" name="Google Shape;49;p42"/>
          <p:cNvSpPr txBox="1"/>
          <p:nvPr>
            <p:ph idx="1" type="body"/>
          </p:nvPr>
        </p:nvSpPr>
        <p:spPr>
          <a:xfrm>
            <a:off x="630238" y="2057400"/>
            <a:ext cx="2949575" cy="3811588"/>
          </a:xfrm>
          <a:prstGeom prst="rect">
            <a:avLst/>
          </a:prstGeom>
          <a:noFill/>
          <a:ln>
            <a:noFill/>
          </a:ln>
        </p:spPr>
        <p:txBody>
          <a:bodyPr anchorCtr="0" anchor="t" bIns="45700" lIns="91425" spcFirstLastPara="1" rIns="91425" wrap="square" tIns="45700">
            <a:noAutofit/>
          </a:bodyPr>
          <a:lstStyle>
            <a:lvl1pPr indent="-228600" lvl="0" marL="457200" algn="l">
              <a:spcBef>
                <a:spcPts val="320"/>
              </a:spcBef>
              <a:spcAft>
                <a:spcPts val="0"/>
              </a:spcAft>
              <a:buSzPts val="1600"/>
              <a:buNone/>
              <a:defRPr sz="1600"/>
            </a:lvl1pPr>
            <a:lvl2pPr indent="-228600" lvl="1" marL="914400" algn="l">
              <a:spcBef>
                <a:spcPts val="280"/>
              </a:spcBef>
              <a:spcAft>
                <a:spcPts val="0"/>
              </a:spcAft>
              <a:buSzPts val="1400"/>
              <a:buNone/>
              <a:defRPr sz="1400"/>
            </a:lvl2pPr>
            <a:lvl3pPr indent="-228600" lvl="2" marL="1371600" algn="l">
              <a:spcBef>
                <a:spcPts val="240"/>
              </a:spcBef>
              <a:spcAft>
                <a:spcPts val="0"/>
              </a:spcAft>
              <a:buSzPts val="1200"/>
              <a:buFont typeface="Arial"/>
              <a:buNone/>
              <a:defRPr sz="1200"/>
            </a:lvl3pPr>
            <a:lvl4pPr indent="-228600" lvl="3" marL="1828800" algn="l">
              <a:spcBef>
                <a:spcPts val="200"/>
              </a:spcBef>
              <a:spcAft>
                <a:spcPts val="0"/>
              </a:spcAft>
              <a:buClr>
                <a:schemeClr val="dk1"/>
              </a:buClr>
              <a:buSzPts val="1000"/>
              <a:buFont typeface="Arial"/>
              <a:buNone/>
              <a:defRPr sz="1000"/>
            </a:lvl4pPr>
            <a:lvl5pPr indent="-228600" lvl="4" marL="2286000" algn="l">
              <a:spcBef>
                <a:spcPts val="200"/>
              </a:spcBef>
              <a:spcAft>
                <a:spcPts val="0"/>
              </a:spcAft>
              <a:buClr>
                <a:schemeClr val="dk1"/>
              </a:buClr>
              <a:buSzPts val="1000"/>
              <a:buFont typeface="Arial"/>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0" name="Google Shape;50;p42"/>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42"/>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52" name="Google Shape;52;p42"/>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3" name="Shape 53"/>
        <p:cNvGrpSpPr/>
        <p:nvPr/>
      </p:nvGrpSpPr>
      <p:grpSpPr>
        <a:xfrm>
          <a:off x="0" y="0"/>
          <a:ext cx="0" cy="0"/>
          <a:chOff x="0" y="0"/>
          <a:chExt cx="0" cy="0"/>
        </a:xfrm>
      </p:grpSpPr>
      <p:sp>
        <p:nvSpPr>
          <p:cNvPr id="54" name="Google Shape;54;p43"/>
          <p:cNvSpPr txBox="1"/>
          <p:nvPr>
            <p:ph type="title"/>
          </p:nvPr>
        </p:nvSpPr>
        <p:spPr>
          <a:xfrm>
            <a:off x="630238" y="457200"/>
            <a:ext cx="2949575" cy="1600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32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55" name="Google Shape;55;p43"/>
          <p:cNvSpPr txBox="1"/>
          <p:nvPr>
            <p:ph idx="1" type="body"/>
          </p:nvPr>
        </p:nvSpPr>
        <p:spPr>
          <a:xfrm>
            <a:off x="3887788" y="987425"/>
            <a:ext cx="4629150" cy="4873625"/>
          </a:xfrm>
          <a:prstGeom prst="rect">
            <a:avLst/>
          </a:prstGeom>
          <a:noFill/>
          <a:ln>
            <a:noFill/>
          </a:ln>
        </p:spPr>
        <p:txBody>
          <a:bodyPr anchorCtr="0" anchor="t" bIns="45700" lIns="91425" spcFirstLastPara="1" rIns="91425" wrap="square" tIns="45700">
            <a:noAutofit/>
          </a:bodyPr>
          <a:lstStyle>
            <a:lvl1pPr indent="-431800" lvl="0" marL="457200" algn="l">
              <a:spcBef>
                <a:spcPts val="640"/>
              </a:spcBef>
              <a:spcAft>
                <a:spcPts val="0"/>
              </a:spcAft>
              <a:buSzPts val="3200"/>
              <a:buChar char="❖"/>
              <a:defRPr sz="3200"/>
            </a:lvl1pPr>
            <a:lvl2pPr indent="-406400" lvl="1" marL="914400" algn="l">
              <a:spcBef>
                <a:spcPts val="560"/>
              </a:spcBef>
              <a:spcAft>
                <a:spcPts val="0"/>
              </a:spcAft>
              <a:buSzPts val="2800"/>
              <a:buChar char="▪"/>
              <a:defRPr sz="2800"/>
            </a:lvl2pPr>
            <a:lvl3pPr indent="-381000" lvl="2" marL="1371600" algn="l">
              <a:spcBef>
                <a:spcPts val="480"/>
              </a:spcBef>
              <a:spcAft>
                <a:spcPts val="0"/>
              </a:spcAft>
              <a:buSzPts val="2400"/>
              <a:buFont typeface="Arial"/>
              <a:buChar char="•"/>
              <a:defRPr sz="2400"/>
            </a:lvl3pPr>
            <a:lvl4pPr indent="-355600" lvl="3" marL="1828800" algn="l">
              <a:spcBef>
                <a:spcPts val="400"/>
              </a:spcBef>
              <a:spcAft>
                <a:spcPts val="0"/>
              </a:spcAft>
              <a:buClr>
                <a:schemeClr val="dk1"/>
              </a:buClr>
              <a:buSzPts val="2000"/>
              <a:buFont typeface="Arial"/>
              <a:buChar char="–"/>
              <a:defRPr sz="2000"/>
            </a:lvl4pPr>
            <a:lvl5pPr indent="-355600" lvl="4" marL="2286000" algn="l">
              <a:spcBef>
                <a:spcPts val="400"/>
              </a:spcBef>
              <a:spcAft>
                <a:spcPts val="0"/>
              </a:spcAft>
              <a:buClr>
                <a:schemeClr val="dk1"/>
              </a:buClr>
              <a:buSzPts val="2000"/>
              <a:buFont typeface="Arial"/>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6" name="Google Shape;56;p43"/>
          <p:cNvSpPr txBox="1"/>
          <p:nvPr>
            <p:ph idx="2" type="body"/>
          </p:nvPr>
        </p:nvSpPr>
        <p:spPr>
          <a:xfrm>
            <a:off x="630238" y="2057400"/>
            <a:ext cx="2949575" cy="3811588"/>
          </a:xfrm>
          <a:prstGeom prst="rect">
            <a:avLst/>
          </a:prstGeom>
          <a:noFill/>
          <a:ln>
            <a:noFill/>
          </a:ln>
        </p:spPr>
        <p:txBody>
          <a:bodyPr anchorCtr="0" anchor="t" bIns="45700" lIns="91425" spcFirstLastPara="1" rIns="91425" wrap="square" tIns="45700">
            <a:noAutofit/>
          </a:bodyPr>
          <a:lstStyle>
            <a:lvl1pPr indent="-228600" lvl="0" marL="457200" algn="l">
              <a:spcBef>
                <a:spcPts val="320"/>
              </a:spcBef>
              <a:spcAft>
                <a:spcPts val="0"/>
              </a:spcAft>
              <a:buSzPts val="1600"/>
              <a:buNone/>
              <a:defRPr sz="1600"/>
            </a:lvl1pPr>
            <a:lvl2pPr indent="-228600" lvl="1" marL="914400" algn="l">
              <a:spcBef>
                <a:spcPts val="280"/>
              </a:spcBef>
              <a:spcAft>
                <a:spcPts val="0"/>
              </a:spcAft>
              <a:buSzPts val="1400"/>
              <a:buNone/>
              <a:defRPr sz="1400"/>
            </a:lvl2pPr>
            <a:lvl3pPr indent="-228600" lvl="2" marL="1371600" algn="l">
              <a:spcBef>
                <a:spcPts val="240"/>
              </a:spcBef>
              <a:spcAft>
                <a:spcPts val="0"/>
              </a:spcAft>
              <a:buSzPts val="1200"/>
              <a:buFont typeface="Arial"/>
              <a:buNone/>
              <a:defRPr sz="1200"/>
            </a:lvl3pPr>
            <a:lvl4pPr indent="-228600" lvl="3" marL="1828800" algn="l">
              <a:spcBef>
                <a:spcPts val="200"/>
              </a:spcBef>
              <a:spcAft>
                <a:spcPts val="0"/>
              </a:spcAft>
              <a:buClr>
                <a:schemeClr val="dk1"/>
              </a:buClr>
              <a:buSzPts val="1000"/>
              <a:buFont typeface="Arial"/>
              <a:buNone/>
              <a:defRPr sz="1000"/>
            </a:lvl4pPr>
            <a:lvl5pPr indent="-228600" lvl="4" marL="2286000" algn="l">
              <a:spcBef>
                <a:spcPts val="200"/>
              </a:spcBef>
              <a:spcAft>
                <a:spcPts val="0"/>
              </a:spcAft>
              <a:buClr>
                <a:schemeClr val="dk1"/>
              </a:buClr>
              <a:buSzPts val="1000"/>
              <a:buFont typeface="Arial"/>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7" name="Google Shape;57;p43"/>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8" name="Google Shape;58;p43"/>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59" name="Google Shape;59;p43"/>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0" name="Shape 60"/>
        <p:cNvGrpSpPr/>
        <p:nvPr/>
      </p:nvGrpSpPr>
      <p:grpSpPr>
        <a:xfrm>
          <a:off x="0" y="0"/>
          <a:ext cx="0" cy="0"/>
          <a:chOff x="0" y="0"/>
          <a:chExt cx="0" cy="0"/>
        </a:xfrm>
      </p:grpSpPr>
      <p:sp>
        <p:nvSpPr>
          <p:cNvPr id="61" name="Google Shape;61;p44"/>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 name="Google Shape;62;p44"/>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63" name="Google Shape;63;p44"/>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4" name="Shape 64"/>
        <p:cNvGrpSpPr/>
        <p:nvPr/>
      </p:nvGrpSpPr>
      <p:grpSpPr>
        <a:xfrm>
          <a:off x="0" y="0"/>
          <a:ext cx="0" cy="0"/>
          <a:chOff x="0" y="0"/>
          <a:chExt cx="0" cy="0"/>
        </a:xfrm>
      </p:grpSpPr>
      <p:sp>
        <p:nvSpPr>
          <p:cNvPr id="65" name="Google Shape;65;p45"/>
          <p:cNvSpPr txBox="1"/>
          <p:nvPr>
            <p:ph type="title"/>
          </p:nvPr>
        </p:nvSpPr>
        <p:spPr>
          <a:xfrm>
            <a:off x="630238" y="365125"/>
            <a:ext cx="7886700" cy="132556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6" name="Google Shape;66;p45"/>
          <p:cNvSpPr txBox="1"/>
          <p:nvPr>
            <p:ph idx="1" type="body"/>
          </p:nvPr>
        </p:nvSpPr>
        <p:spPr>
          <a:xfrm>
            <a:off x="630238" y="1681163"/>
            <a:ext cx="3868737" cy="82391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400"/>
              <a:buNone/>
              <a:defRPr b="1" sz="2400"/>
            </a:lvl1pPr>
            <a:lvl2pPr indent="-228600" lvl="1" marL="914400" algn="l">
              <a:spcBef>
                <a:spcPts val="400"/>
              </a:spcBef>
              <a:spcAft>
                <a:spcPts val="0"/>
              </a:spcAft>
              <a:buSzPts val="2000"/>
              <a:buNone/>
              <a:defRPr b="1" sz="2000"/>
            </a:lvl2pPr>
            <a:lvl3pPr indent="-228600" lvl="2" marL="1371600" algn="l">
              <a:spcBef>
                <a:spcPts val="360"/>
              </a:spcBef>
              <a:spcAft>
                <a:spcPts val="0"/>
              </a:spcAft>
              <a:buSzPts val="1800"/>
              <a:buFont typeface="Arial"/>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7" name="Google Shape;67;p45"/>
          <p:cNvSpPr txBox="1"/>
          <p:nvPr>
            <p:ph idx="2" type="body"/>
          </p:nvPr>
        </p:nvSpPr>
        <p:spPr>
          <a:xfrm>
            <a:off x="630238" y="2505075"/>
            <a:ext cx="3868737" cy="3684588"/>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8" name="Google Shape;68;p45"/>
          <p:cNvSpPr txBox="1"/>
          <p:nvPr>
            <p:ph idx="3" type="body"/>
          </p:nvPr>
        </p:nvSpPr>
        <p:spPr>
          <a:xfrm>
            <a:off x="4629150" y="1681163"/>
            <a:ext cx="3887788" cy="82391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400"/>
              <a:buNone/>
              <a:defRPr b="1" sz="2400"/>
            </a:lvl1pPr>
            <a:lvl2pPr indent="-228600" lvl="1" marL="914400" algn="l">
              <a:spcBef>
                <a:spcPts val="400"/>
              </a:spcBef>
              <a:spcAft>
                <a:spcPts val="0"/>
              </a:spcAft>
              <a:buSzPts val="2000"/>
              <a:buNone/>
              <a:defRPr b="1" sz="2000"/>
            </a:lvl2pPr>
            <a:lvl3pPr indent="-228600" lvl="2" marL="1371600" algn="l">
              <a:spcBef>
                <a:spcPts val="360"/>
              </a:spcBef>
              <a:spcAft>
                <a:spcPts val="0"/>
              </a:spcAft>
              <a:buSzPts val="1800"/>
              <a:buFont typeface="Arial"/>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9" name="Google Shape;69;p45"/>
          <p:cNvSpPr txBox="1"/>
          <p:nvPr>
            <p:ph idx="4" type="body"/>
          </p:nvPr>
        </p:nvSpPr>
        <p:spPr>
          <a:xfrm>
            <a:off x="4629150" y="2505075"/>
            <a:ext cx="3887788" cy="3684588"/>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0" name="Google Shape;70;p45"/>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45"/>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72" name="Google Shape;72;p45"/>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73" name="Shape 73"/>
        <p:cNvGrpSpPr/>
        <p:nvPr/>
      </p:nvGrpSpPr>
      <p:grpSpPr>
        <a:xfrm>
          <a:off x="0" y="0"/>
          <a:ext cx="0" cy="0"/>
          <a:chOff x="0" y="0"/>
          <a:chExt cx="0" cy="0"/>
        </a:xfrm>
      </p:grpSpPr>
      <p:sp>
        <p:nvSpPr>
          <p:cNvPr id="74" name="Google Shape;74;p46"/>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75" name="Google Shape;75;p46"/>
          <p:cNvSpPr txBox="1"/>
          <p:nvPr>
            <p:ph idx="1" type="body"/>
          </p:nvPr>
        </p:nvSpPr>
        <p:spPr>
          <a:xfrm>
            <a:off x="457200" y="1366838"/>
            <a:ext cx="4038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6" name="Google Shape;76;p46"/>
          <p:cNvSpPr txBox="1"/>
          <p:nvPr>
            <p:ph idx="2" type="body"/>
          </p:nvPr>
        </p:nvSpPr>
        <p:spPr>
          <a:xfrm>
            <a:off x="4648200" y="1366838"/>
            <a:ext cx="4038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46"/>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46"/>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79" name="Google Shape;79;p46"/>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80" name="Shape 80"/>
        <p:cNvGrpSpPr/>
        <p:nvPr/>
      </p:nvGrpSpPr>
      <p:grpSpPr>
        <a:xfrm>
          <a:off x="0" y="0"/>
          <a:ext cx="0" cy="0"/>
          <a:chOff x="0" y="0"/>
          <a:chExt cx="0" cy="0"/>
        </a:xfrm>
      </p:grpSpPr>
      <p:sp>
        <p:nvSpPr>
          <p:cNvPr id="81" name="Google Shape;81;p47"/>
          <p:cNvSpPr txBox="1"/>
          <p:nvPr>
            <p:ph type="title"/>
          </p:nvPr>
        </p:nvSpPr>
        <p:spPr>
          <a:xfrm>
            <a:off x="623888" y="1709738"/>
            <a:ext cx="7886700" cy="2852737"/>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6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82" name="Google Shape;82;p47"/>
          <p:cNvSpPr txBox="1"/>
          <p:nvPr>
            <p:ph idx="1" type="body"/>
          </p:nvPr>
        </p:nvSpPr>
        <p:spPr>
          <a:xfrm>
            <a:off x="623888" y="4589463"/>
            <a:ext cx="7886700" cy="1500187"/>
          </a:xfrm>
          <a:prstGeom prst="rect">
            <a:avLst/>
          </a:prstGeom>
          <a:noFill/>
          <a:ln>
            <a:noFill/>
          </a:ln>
        </p:spPr>
        <p:txBody>
          <a:bodyPr anchorCtr="0" anchor="t" bIns="45700" lIns="91425" spcFirstLastPara="1" rIns="91425" wrap="square" tIns="45700">
            <a:noAutofit/>
          </a:bodyPr>
          <a:lstStyle>
            <a:lvl1pPr indent="-228600" lvl="0" marL="457200" algn="l">
              <a:spcBef>
                <a:spcPts val="480"/>
              </a:spcBef>
              <a:spcAft>
                <a:spcPts val="0"/>
              </a:spcAft>
              <a:buSzPts val="2400"/>
              <a:buNone/>
              <a:defRPr sz="2400"/>
            </a:lvl1pPr>
            <a:lvl2pPr indent="-228600" lvl="1" marL="914400" algn="l">
              <a:spcBef>
                <a:spcPts val="400"/>
              </a:spcBef>
              <a:spcAft>
                <a:spcPts val="0"/>
              </a:spcAft>
              <a:buSzPts val="2000"/>
              <a:buNone/>
              <a:defRPr sz="2000"/>
            </a:lvl2pPr>
            <a:lvl3pPr indent="-228600" lvl="2" marL="1371600" algn="l">
              <a:spcBef>
                <a:spcPts val="360"/>
              </a:spcBef>
              <a:spcAft>
                <a:spcPts val="0"/>
              </a:spcAft>
              <a:buSzPts val="1800"/>
              <a:buFont typeface="Arial"/>
              <a:buNone/>
              <a:defRPr sz="1800"/>
            </a:lvl3pPr>
            <a:lvl4pPr indent="-228600" lvl="3" marL="1828800" algn="l">
              <a:spcBef>
                <a:spcPts val="320"/>
              </a:spcBef>
              <a:spcAft>
                <a:spcPts val="0"/>
              </a:spcAft>
              <a:buClr>
                <a:schemeClr val="dk1"/>
              </a:buClr>
              <a:buSzPts val="1600"/>
              <a:buFont typeface="Arial"/>
              <a:buNone/>
              <a:defRPr sz="1600"/>
            </a:lvl4pPr>
            <a:lvl5pPr indent="-228600" lvl="4" marL="2286000" algn="l">
              <a:spcBef>
                <a:spcPts val="320"/>
              </a:spcBef>
              <a:spcAft>
                <a:spcPts val="0"/>
              </a:spcAft>
              <a:buClr>
                <a:schemeClr val="dk1"/>
              </a:buClr>
              <a:buSzPts val="1600"/>
              <a:buFont typeface="Arial"/>
              <a:buNone/>
              <a:defRPr sz="1600"/>
            </a:lvl5pPr>
            <a:lvl6pPr indent="-228600" lvl="5" marL="2743200" algn="l">
              <a:lnSpc>
                <a:spcPct val="90000"/>
              </a:lnSpc>
              <a:spcBef>
                <a:spcPts val="500"/>
              </a:spcBef>
              <a:spcAft>
                <a:spcPts val="0"/>
              </a:spcAft>
              <a:buClr>
                <a:schemeClr val="dk1"/>
              </a:buClr>
              <a:buSzPts val="1600"/>
              <a:buNone/>
              <a:defRPr sz="1600"/>
            </a:lvl6pPr>
            <a:lvl7pPr indent="-228600" lvl="6" marL="3200400" algn="l">
              <a:lnSpc>
                <a:spcPct val="90000"/>
              </a:lnSpc>
              <a:spcBef>
                <a:spcPts val="500"/>
              </a:spcBef>
              <a:spcAft>
                <a:spcPts val="0"/>
              </a:spcAft>
              <a:buClr>
                <a:schemeClr val="dk1"/>
              </a:buClr>
              <a:buSzPts val="1600"/>
              <a:buNone/>
              <a:defRPr sz="1600"/>
            </a:lvl7pPr>
            <a:lvl8pPr indent="-228600" lvl="7" marL="3657600" algn="l">
              <a:lnSpc>
                <a:spcPct val="90000"/>
              </a:lnSpc>
              <a:spcBef>
                <a:spcPts val="500"/>
              </a:spcBef>
              <a:spcAft>
                <a:spcPts val="0"/>
              </a:spcAft>
              <a:buClr>
                <a:schemeClr val="dk1"/>
              </a:buClr>
              <a:buSzPts val="1600"/>
              <a:buNone/>
              <a:defRPr sz="1600"/>
            </a:lvl8pPr>
            <a:lvl9pPr indent="-228600" lvl="8" marL="4114800" algn="l">
              <a:lnSpc>
                <a:spcPct val="90000"/>
              </a:lnSpc>
              <a:spcBef>
                <a:spcPts val="500"/>
              </a:spcBef>
              <a:spcAft>
                <a:spcPts val="0"/>
              </a:spcAft>
              <a:buClr>
                <a:schemeClr val="dk1"/>
              </a:buClr>
              <a:buSzPts val="1600"/>
              <a:buNone/>
              <a:defRPr sz="1600"/>
            </a:lvl9pPr>
          </a:lstStyle>
          <a:p/>
        </p:txBody>
      </p:sp>
      <p:sp>
        <p:nvSpPr>
          <p:cNvPr id="83" name="Google Shape;83;p47"/>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47"/>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85" name="Google Shape;85;p47"/>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99" name="Shape 99"/>
        <p:cNvGrpSpPr/>
        <p:nvPr/>
      </p:nvGrpSpPr>
      <p:grpSpPr>
        <a:xfrm>
          <a:off x="0" y="0"/>
          <a:ext cx="0" cy="0"/>
          <a:chOff x="0" y="0"/>
          <a:chExt cx="0" cy="0"/>
        </a:xfrm>
      </p:grpSpPr>
      <p:sp>
        <p:nvSpPr>
          <p:cNvPr id="100" name="Google Shape;100;p49"/>
          <p:cNvSpPr txBox="1"/>
          <p:nvPr>
            <p:ph type="ctrTitle"/>
          </p:nvPr>
        </p:nvSpPr>
        <p:spPr>
          <a:xfrm>
            <a:off x="990600" y="1219200"/>
            <a:ext cx="7239000" cy="6858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b="1" sz="4000">
                <a:solidFill>
                  <a:schemeClr val="dk1"/>
                </a:solidFill>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01" name="Google Shape;101;p49"/>
          <p:cNvSpPr txBox="1"/>
          <p:nvPr>
            <p:ph idx="1" type="subTitle"/>
          </p:nvPr>
        </p:nvSpPr>
        <p:spPr>
          <a:xfrm>
            <a:off x="1066800" y="1905000"/>
            <a:ext cx="7086600" cy="381000"/>
          </a:xfrm>
          <a:prstGeom prst="rect">
            <a:avLst/>
          </a:prstGeom>
          <a:noFill/>
          <a:ln>
            <a:noFill/>
          </a:ln>
        </p:spPr>
        <p:txBody>
          <a:bodyPr anchorCtr="0" anchor="t" bIns="45700" lIns="91425" spcFirstLastPara="1" rIns="91425" wrap="square" tIns="45700">
            <a:noAutofit/>
          </a:bodyPr>
          <a:lstStyle>
            <a:lvl1pPr lvl="0" algn="ctr">
              <a:spcBef>
                <a:spcPts val="360"/>
              </a:spcBef>
              <a:spcAft>
                <a:spcPts val="0"/>
              </a:spcAft>
              <a:buSzPts val="1800"/>
              <a:buFont typeface="Noto Sans Symbols"/>
              <a:buNone/>
              <a:defRPr b="1" sz="1800">
                <a:solidFill>
                  <a:srgbClr val="8FAFE9"/>
                </a:solidFill>
                <a:latin typeface="Verdana"/>
                <a:ea typeface="Verdana"/>
                <a:cs typeface="Verdana"/>
                <a:sym typeface="Verdana"/>
              </a:defRPr>
            </a:lvl1pPr>
            <a:lvl2pPr lvl="1" algn="l">
              <a:spcBef>
                <a:spcPts val="360"/>
              </a:spcBef>
              <a:spcAft>
                <a:spcPts val="0"/>
              </a:spcAft>
              <a:buSzPts val="1800"/>
              <a:buChar char="▪"/>
              <a:defRPr/>
            </a:lvl2pPr>
            <a:lvl3pPr lvl="2" algn="l">
              <a:spcBef>
                <a:spcPts val="360"/>
              </a:spcBef>
              <a:spcAft>
                <a:spcPts val="0"/>
              </a:spcAft>
              <a:buSzPts val="1800"/>
              <a:buChar char="•"/>
              <a:defRPr/>
            </a:lvl3pPr>
            <a:lvl4pPr lvl="3" algn="l">
              <a:spcBef>
                <a:spcPts val="360"/>
              </a:spcBef>
              <a:spcAft>
                <a:spcPts val="0"/>
              </a:spcAft>
              <a:buClr>
                <a:schemeClr val="dk1"/>
              </a:buClr>
              <a:buSzPts val="1800"/>
              <a:buChar char="–"/>
              <a:defRPr/>
            </a:lvl4pPr>
            <a:lvl5pPr lvl="4" algn="l">
              <a:spcBef>
                <a:spcPts val="360"/>
              </a:spcBef>
              <a:spcAft>
                <a:spcPts val="0"/>
              </a:spcAft>
              <a:buClr>
                <a:schemeClr val="dk1"/>
              </a:buClr>
              <a:buSzPts val="1800"/>
              <a:buChar char="»"/>
              <a:defRPr/>
            </a:lvl5pPr>
            <a:lvl6pPr lvl="5" algn="l">
              <a:lnSpc>
                <a:spcPct val="90000"/>
              </a:lnSpc>
              <a:spcBef>
                <a:spcPts val="500"/>
              </a:spcBef>
              <a:spcAft>
                <a:spcPts val="0"/>
              </a:spcAft>
              <a:buClr>
                <a:schemeClr val="dk1"/>
              </a:buClr>
              <a:buSzPts val="1800"/>
              <a:buChar char="•"/>
              <a:defRPr/>
            </a:lvl6pPr>
            <a:lvl7pPr lvl="6" algn="l">
              <a:lnSpc>
                <a:spcPct val="90000"/>
              </a:lnSpc>
              <a:spcBef>
                <a:spcPts val="500"/>
              </a:spcBef>
              <a:spcAft>
                <a:spcPts val="0"/>
              </a:spcAft>
              <a:buClr>
                <a:schemeClr val="dk1"/>
              </a:buClr>
              <a:buSzPts val="1800"/>
              <a:buChar char="•"/>
              <a:defRPr/>
            </a:lvl7pPr>
            <a:lvl8pPr lvl="7" algn="l">
              <a:lnSpc>
                <a:spcPct val="90000"/>
              </a:lnSpc>
              <a:spcBef>
                <a:spcPts val="500"/>
              </a:spcBef>
              <a:spcAft>
                <a:spcPts val="0"/>
              </a:spcAft>
              <a:buClr>
                <a:schemeClr val="dk1"/>
              </a:buClr>
              <a:buSzPts val="1800"/>
              <a:buChar char="•"/>
              <a:defRPr/>
            </a:lvl8pPr>
            <a:lvl9pPr lvl="8"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2.xml"/><Relationship Id="rId12" Type="http://schemas.openxmlformats.org/officeDocument/2006/relationships/slideLayout" Target="../slideLayouts/slideLayout11.xml"/><Relationship Id="rId1" Type="http://schemas.openxmlformats.org/officeDocument/2006/relationships/image" Target="../media/image1.gif"/><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1" Type="http://schemas.openxmlformats.org/officeDocument/2006/relationships/oleObject" Target="../embeddings/oleObject1.bin"/><Relationship Id="rId2" Type="http://schemas.openxmlformats.org/officeDocument/2006/relationships/oleObject" Target="../embeddings/oleObject1.bin"/><Relationship Id="rId3" Type="http://schemas.openxmlformats.org/officeDocument/2006/relationships/image" Target="../media/image3.png"/><Relationship Id="rId4" Type="http://schemas.openxmlformats.org/officeDocument/2006/relationships/slideLayout" Target="../slideLayouts/slideLayout12.xml"/><Relationship Id="rId5" Type="http://schemas.openxmlformats.org/officeDocument/2006/relationships/theme" Target="../theme/theme3.xml"/><Relationship Id="rId6" Type="http://schemas.openxmlformats.org/officeDocument/2006/relationships/vmlDrawing" Target="../drawings/vmlDrawing1.v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6"/>
          <p:cNvSpPr txBox="1"/>
          <p:nvPr/>
        </p:nvSpPr>
        <p:spPr>
          <a:xfrm>
            <a:off x="0" y="404812"/>
            <a:ext cx="9144000" cy="7207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7" name="Google Shape;7;p36"/>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hlink"/>
              </a:buClr>
              <a:buSzPts val="3200"/>
              <a:buFont typeface="Noto Sans Symbols"/>
              <a:buChar char="❖"/>
              <a:defRPr b="0" i="0" sz="3200" u="none" cap="none" strike="noStrike">
                <a:solidFill>
                  <a:schemeClr val="dk1"/>
                </a:solidFill>
                <a:latin typeface="Arial"/>
                <a:ea typeface="Arial"/>
                <a:cs typeface="Arial"/>
                <a:sym typeface="Arial"/>
              </a:defRPr>
            </a:lvl1pPr>
            <a:lvl2pPr indent="-406400" lvl="1" marL="914400" marR="0" rtl="0" algn="l">
              <a:spcBef>
                <a:spcPts val="560"/>
              </a:spcBef>
              <a:spcAft>
                <a:spcPts val="0"/>
              </a:spcAft>
              <a:buClr>
                <a:schemeClr val="accent1"/>
              </a:buClr>
              <a:buSzPts val="2800"/>
              <a:buFont typeface="Noto Sans Symbols"/>
              <a:buChar char="▪"/>
              <a:defRPr b="0" i="0" sz="2800" u="none" cap="none" strike="noStrike">
                <a:solidFill>
                  <a:schemeClr val="dk1"/>
                </a:solidFill>
                <a:latin typeface="Arial"/>
                <a:ea typeface="Arial"/>
                <a:cs typeface="Arial"/>
                <a:sym typeface="Arial"/>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8" name="Google Shape;8;p36"/>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SzPts val="1400"/>
              <a:buNone/>
              <a:defRPr b="1"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9" name="Google Shape;9;p36"/>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b="0" sz="1400">
              <a:solidFill>
                <a:srgbClr val="000000"/>
              </a:solidFill>
              <a:latin typeface="Arial"/>
              <a:ea typeface="Arial"/>
              <a:cs typeface="Arial"/>
              <a:sym typeface="Arial"/>
            </a:endParaRPr>
          </a:p>
        </p:txBody>
      </p:sp>
      <p:sp>
        <p:nvSpPr>
          <p:cNvPr id="10" name="Google Shape;10;p36"/>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1pPr>
            <a:lvl2pPr lvl="1"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2pPr>
            <a:lvl3pPr lvl="2"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3pPr>
            <a:lvl4pPr lvl="3"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4pPr>
            <a:lvl5pPr lvl="4"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5pPr>
            <a:lvl6pPr lvl="5"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6pPr>
            <a:lvl7pPr lvl="6"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7pPr>
            <a:lvl8pPr lvl="7"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8pPr>
            <a:lvl9pPr lvl="8"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9pPr>
          </a:lstStyle>
          <a:p/>
        </p:txBody>
      </p:sp>
      <p:sp>
        <p:nvSpPr>
          <p:cNvPr id="11" name="Google Shape;11;p36"/>
          <p:cNvSpPr txBox="1"/>
          <p:nvPr/>
        </p:nvSpPr>
        <p:spPr>
          <a:xfrm>
            <a:off x="-9525" y="0"/>
            <a:ext cx="188912" cy="6858000"/>
          </a:xfrm>
          <a:prstGeom prst="rect">
            <a:avLst/>
          </a:prstGeom>
          <a:solidFill>
            <a:srgbClr val="BABABA"/>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 name="Google Shape;12;p36"/>
          <p:cNvSpPr txBox="1"/>
          <p:nvPr/>
        </p:nvSpPr>
        <p:spPr>
          <a:xfrm>
            <a:off x="0" y="404812"/>
            <a:ext cx="184150" cy="720725"/>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 name="Google Shape;13;p36"/>
          <p:cNvSpPr txBox="1"/>
          <p:nvPr/>
        </p:nvSpPr>
        <p:spPr>
          <a:xfrm>
            <a:off x="-14287" y="1128712"/>
            <a:ext cx="184150" cy="720725"/>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 name="Google Shape;14;p36"/>
          <p:cNvSpPr txBox="1"/>
          <p:nvPr/>
        </p:nvSpPr>
        <p:spPr>
          <a:xfrm>
            <a:off x="-14287" y="1847850"/>
            <a:ext cx="184150" cy="7207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 name="Google Shape;15;p36"/>
          <p:cNvSpPr txBox="1"/>
          <p:nvPr/>
        </p:nvSpPr>
        <p:spPr>
          <a:xfrm>
            <a:off x="-14287" y="2552700"/>
            <a:ext cx="184150" cy="720725"/>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descr="biz" id="16" name="Google Shape;16;p36"/>
          <p:cNvSpPr/>
          <p:nvPr/>
        </p:nvSpPr>
        <p:spPr>
          <a:xfrm>
            <a:off x="7740650" y="188912"/>
            <a:ext cx="1223962" cy="1265237"/>
          </a:xfrm>
          <a:prstGeom prst="ellipse">
            <a:avLst/>
          </a:prstGeom>
          <a:blipFill rotWithShape="1">
            <a:blip r:embed="rId1">
              <a:alphaModFix/>
            </a:blip>
            <a:stretch>
              <a:fillRect b="0" l="0" r="0" t="0"/>
            </a:stretch>
          </a:blip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 name="Google Shape;17;p36"/>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1"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6" name="Shape 86"/>
        <p:cNvGrpSpPr/>
        <p:nvPr/>
      </p:nvGrpSpPr>
      <p:grpSpPr>
        <a:xfrm>
          <a:off x="0" y="0"/>
          <a:ext cx="0" cy="0"/>
          <a:chOff x="0" y="0"/>
          <a:chExt cx="0" cy="0"/>
        </a:xfrm>
      </p:grpSpPr>
      <p:sp>
        <p:nvSpPr>
          <p:cNvPr id="87" name="Google Shape;87;p48"/>
          <p:cNvSpPr txBox="1"/>
          <p:nvPr/>
        </p:nvSpPr>
        <p:spPr>
          <a:xfrm>
            <a:off x="381000" y="5257800"/>
            <a:ext cx="8763000" cy="1600200"/>
          </a:xfrm>
          <a:prstGeom prst="rect">
            <a:avLst/>
          </a:prstGeom>
          <a:solidFill>
            <a:schemeClr val="accent1"/>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aphicFrame>
        <p:nvGraphicFramePr>
          <p:cNvPr id="88" name="Google Shape;88;p48"/>
          <p:cNvGraphicFramePr/>
          <p:nvPr/>
        </p:nvGraphicFramePr>
        <p:xfrm>
          <a:off x="395287" y="2349500"/>
          <a:ext cx="8748712" cy="2951162"/>
        </p:xfrm>
        <a:graphic>
          <a:graphicData uri="http://schemas.openxmlformats.org/presentationml/2006/ole">
            <mc:AlternateContent>
              <mc:Choice Requires="v">
                <p:oleObj r:id="rId1" imgH="2951162" imgW="8748712" progId="Photoshop.Image.6" spid="_x0000_s1">
                  <p:embed/>
                </p:oleObj>
              </mc:Choice>
              <mc:Fallback>
                <p:oleObj r:id="rId2" imgH="2951162" imgW="8748712" progId="Photoshop.Image.6">
                  <p:embed/>
                  <p:pic>
                    <p:nvPicPr>
                      <p:cNvPr id="88" name="Google Shape;88;p48"/>
                      <p:cNvPicPr preferRelativeResize="0"/>
                      <p:nvPr/>
                    </p:nvPicPr>
                    <p:blipFill rotWithShape="1">
                      <a:blip r:embed="rId3">
                        <a:alphaModFix amt="39997"/>
                      </a:blip>
                      <a:srcRect b="0" l="0" r="0" t="0"/>
                      <a:stretch/>
                    </p:blipFill>
                    <p:spPr>
                      <a:xfrm>
                        <a:off x="395287" y="2349500"/>
                        <a:ext cx="8748712" cy="2951162"/>
                      </a:xfrm>
                      <a:prstGeom prst="rect">
                        <a:avLst/>
                      </a:prstGeom>
                      <a:noFill/>
                      <a:ln>
                        <a:noFill/>
                      </a:ln>
                    </p:spPr>
                  </p:pic>
                </p:oleObj>
              </mc:Fallback>
            </mc:AlternateContent>
          </a:graphicData>
        </a:graphic>
      </p:graphicFrame>
      <p:sp>
        <p:nvSpPr>
          <p:cNvPr id="89" name="Google Shape;89;p48"/>
          <p:cNvSpPr txBox="1"/>
          <p:nvPr/>
        </p:nvSpPr>
        <p:spPr>
          <a:xfrm>
            <a:off x="-36512" y="5138737"/>
            <a:ext cx="431800" cy="171926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0" name="Google Shape;90;p48"/>
          <p:cNvSpPr txBox="1"/>
          <p:nvPr/>
        </p:nvSpPr>
        <p:spPr>
          <a:xfrm>
            <a:off x="-36512" y="4149725"/>
            <a:ext cx="431800" cy="1006475"/>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1" name="Google Shape;91;p48"/>
          <p:cNvSpPr txBox="1"/>
          <p:nvPr/>
        </p:nvSpPr>
        <p:spPr>
          <a:xfrm>
            <a:off x="-36512" y="0"/>
            <a:ext cx="431800" cy="23495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2" name="Google Shape;92;p48"/>
          <p:cNvSpPr txBox="1"/>
          <p:nvPr/>
        </p:nvSpPr>
        <p:spPr>
          <a:xfrm>
            <a:off x="-36512" y="2349500"/>
            <a:ext cx="431800" cy="863600"/>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93" name="Google Shape;93;p48"/>
          <p:cNvGrpSpPr/>
          <p:nvPr/>
        </p:nvGrpSpPr>
        <p:grpSpPr>
          <a:xfrm>
            <a:off x="4267200" y="5867400"/>
            <a:ext cx="1079500" cy="633412"/>
            <a:chOff x="2680" y="3678"/>
            <a:chExt cx="680" cy="399"/>
          </a:xfrm>
        </p:grpSpPr>
        <p:sp>
          <p:nvSpPr>
            <p:cNvPr id="94" name="Google Shape;94;p48"/>
            <p:cNvSpPr txBox="1"/>
            <p:nvPr/>
          </p:nvSpPr>
          <p:spPr>
            <a:xfrm>
              <a:off x="2680" y="3789"/>
              <a:ext cx="680" cy="28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2400"/>
                <a:buFont typeface="Arial"/>
                <a:buNone/>
              </a:pPr>
              <a:r>
                <a:rPr b="1" i="0" lang="en-US" sz="2400" u="none">
                  <a:solidFill>
                    <a:schemeClr val="lt1"/>
                  </a:solidFill>
                  <a:latin typeface="Arial"/>
                  <a:ea typeface="Arial"/>
                  <a:cs typeface="Arial"/>
                  <a:sym typeface="Arial"/>
                </a:rPr>
                <a:t>LOGO</a:t>
              </a:r>
              <a:endParaRPr/>
            </a:p>
          </p:txBody>
        </p:sp>
        <p:sp>
          <p:nvSpPr>
            <p:cNvPr id="95" name="Google Shape;95;p48"/>
            <p:cNvSpPr/>
            <p:nvPr/>
          </p:nvSpPr>
          <p:spPr>
            <a:xfrm rot="5400000">
              <a:off x="2928" y="3493"/>
              <a:ext cx="172" cy="542"/>
            </a:xfrm>
            <a:prstGeom prst="moon">
              <a:avLst>
                <a:gd fmla="val 4581" name="adj"/>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96" name="Google Shape;96;p48"/>
          <p:cNvSpPr txBox="1"/>
          <p:nvPr/>
        </p:nvSpPr>
        <p:spPr>
          <a:xfrm>
            <a:off x="-36512" y="3200400"/>
            <a:ext cx="431800" cy="9620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7" name="Google Shape;97;p48"/>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hlink"/>
              </a:buClr>
              <a:buSzPts val="3200"/>
              <a:buFont typeface="Noto Sans Symbols"/>
              <a:buChar char="❖"/>
              <a:defRPr b="0" i="0" sz="3200" u="none" cap="none" strike="noStrike">
                <a:solidFill>
                  <a:schemeClr val="dk1"/>
                </a:solidFill>
                <a:latin typeface="Arial"/>
                <a:ea typeface="Arial"/>
                <a:cs typeface="Arial"/>
                <a:sym typeface="Arial"/>
              </a:defRPr>
            </a:lvl1pPr>
            <a:lvl2pPr indent="-406400" lvl="1" marL="914400" marR="0" rtl="0" algn="l">
              <a:spcBef>
                <a:spcPts val="560"/>
              </a:spcBef>
              <a:spcAft>
                <a:spcPts val="0"/>
              </a:spcAft>
              <a:buClr>
                <a:schemeClr val="accent1"/>
              </a:buClr>
              <a:buSzPts val="2800"/>
              <a:buFont typeface="Noto Sans Symbols"/>
              <a:buChar char="▪"/>
              <a:defRPr b="0" i="0" sz="2800" u="none" cap="none" strike="noStrike">
                <a:solidFill>
                  <a:schemeClr val="dk1"/>
                </a:solidFill>
                <a:latin typeface="Arial"/>
                <a:ea typeface="Arial"/>
                <a:cs typeface="Arial"/>
                <a:sym typeface="Arial"/>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98" name="Google Shape;98;p48"/>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1pPr>
            <a:lvl2pPr lvl="1"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2pPr>
            <a:lvl3pPr lvl="2"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3pPr>
            <a:lvl4pPr lvl="3"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4pPr>
            <a:lvl5pPr lvl="4"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5pPr>
            <a:lvl6pPr lvl="5"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6pPr>
            <a:lvl7pPr lvl="6"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7pPr>
            <a:lvl8pPr lvl="7"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8pPr>
            <a:lvl9pPr lvl="8"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9pPr>
          </a:lstStyle>
          <a:p/>
        </p:txBody>
      </p:sp>
    </p:spTree>
  </p:cSld>
  <p:clrMap accent1="accent1" accent2="accent2" accent3="accent3" accent4="accent4" accent5="accent5" accent6="accent6" bg1="lt1" bg2="dk2" tx1="dk1" tx2="lt2" folHlink="folHlink" hlink="hlink"/>
  <p:sldLayoutIdLst>
    <p:sldLayoutId id="2147483661" r:id="rId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5.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hyperlink" Target="https://www.youtube.com/watch?v=v7azUjcUlzg"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6.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4.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8.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7.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4.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16.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5.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hyperlink" Target="https://www.youtube.com/watch?v=0Sd2URRIKAQ" TargetMode="External"/><Relationship Id="rId4" Type="http://schemas.openxmlformats.org/officeDocument/2006/relationships/image" Target="../media/image10.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13.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1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1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14.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9.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 Id="rId3" Type="http://schemas.openxmlformats.org/officeDocument/2006/relationships/hyperlink" Target="https://www.youtube.com/watch?v=nlVCrUXEFwo" TargetMode="External"/><Relationship Id="rId4" Type="http://schemas.openxmlformats.org/officeDocument/2006/relationships/image" Target="../media/image7.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pic>
        <p:nvPicPr>
          <p:cNvPr id="106" name="Google Shape;106;p1"/>
          <p:cNvPicPr preferRelativeResize="0"/>
          <p:nvPr/>
        </p:nvPicPr>
        <p:blipFill rotWithShape="1">
          <a:blip r:embed="rId3">
            <a:alphaModFix/>
          </a:blip>
          <a:srcRect b="0" l="0" r="0" t="0"/>
          <a:stretch/>
        </p:blipFill>
        <p:spPr>
          <a:xfrm>
            <a:off x="0" y="0"/>
            <a:ext cx="9144000" cy="5865812"/>
          </a:xfrm>
          <a:prstGeom prst="rect">
            <a:avLst/>
          </a:prstGeom>
          <a:noFill/>
          <a:ln>
            <a:noFill/>
          </a:ln>
        </p:spPr>
      </p:pic>
      <p:sp>
        <p:nvSpPr>
          <p:cNvPr id="107" name="Google Shape;107;p1"/>
          <p:cNvSpPr/>
          <p:nvPr/>
        </p:nvSpPr>
        <p:spPr>
          <a:xfrm>
            <a:off x="0" y="1484784"/>
            <a:ext cx="6928051" cy="113107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70C0"/>
              </a:buClr>
              <a:buSzPts val="2250"/>
              <a:buFont typeface="Arial"/>
              <a:buNone/>
            </a:pPr>
            <a:r>
              <a:rPr b="1" i="0" lang="en-US" sz="2250" u="none" cap="none" strike="noStrike">
                <a:solidFill>
                  <a:srgbClr val="0070C0"/>
                </a:solidFill>
                <a:latin typeface="Arial"/>
                <a:ea typeface="Arial"/>
                <a:cs typeface="Arial"/>
                <a:sym typeface="Arial"/>
              </a:rPr>
              <a:t>TRÒ CHƠI VÀ PHƯƠNG PHÁP </a:t>
            </a:r>
            <a:endParaRPr/>
          </a:p>
          <a:p>
            <a:pPr indent="0" lvl="0" marL="0" marR="0" rtl="0" algn="ctr">
              <a:lnSpc>
                <a:spcPct val="100000"/>
              </a:lnSpc>
              <a:spcBef>
                <a:spcPts val="0"/>
              </a:spcBef>
              <a:spcAft>
                <a:spcPts val="0"/>
              </a:spcAft>
              <a:buClr>
                <a:srgbClr val="0070C0"/>
              </a:buClr>
              <a:buSzPts val="2250"/>
              <a:buFont typeface="Arial"/>
              <a:buNone/>
            </a:pPr>
            <a:r>
              <a:rPr b="1" i="0" lang="en-US" sz="2250" u="none" cap="none" strike="noStrike">
                <a:solidFill>
                  <a:srgbClr val="0070C0"/>
                </a:solidFill>
                <a:latin typeface="Arial"/>
                <a:ea typeface="Arial"/>
                <a:cs typeface="Arial"/>
                <a:sym typeface="Arial"/>
              </a:rPr>
              <a:t>TỔ CHỨC HOẠT ĐỘNG CHƠI</a:t>
            </a:r>
            <a:endParaRPr/>
          </a:p>
          <a:p>
            <a:pPr indent="0" lvl="0" marL="0" marR="0" rtl="0" algn="ctr">
              <a:lnSpc>
                <a:spcPct val="100000"/>
              </a:lnSpc>
              <a:spcBef>
                <a:spcPts val="0"/>
              </a:spcBef>
              <a:spcAft>
                <a:spcPts val="0"/>
              </a:spcAft>
              <a:buClr>
                <a:srgbClr val="0070C0"/>
              </a:buClr>
              <a:buSzPts val="2250"/>
              <a:buFont typeface="Arial"/>
              <a:buNone/>
            </a:pPr>
            <a:r>
              <a:rPr b="1" i="0" lang="en-US" sz="2250" u="none" cap="none" strike="noStrike">
                <a:solidFill>
                  <a:srgbClr val="0070C0"/>
                </a:solidFill>
                <a:latin typeface="Arial"/>
                <a:ea typeface="Arial"/>
                <a:cs typeface="Arial"/>
                <a:sym typeface="Arial"/>
              </a:rPr>
              <a:t>CHO TRẺ MẦM NON</a:t>
            </a:r>
            <a:endParaRPr/>
          </a:p>
        </p:txBody>
      </p:sp>
      <p:sp>
        <p:nvSpPr>
          <p:cNvPr id="108" name="Google Shape;108;p1"/>
          <p:cNvSpPr txBox="1"/>
          <p:nvPr/>
        </p:nvSpPr>
        <p:spPr>
          <a:xfrm>
            <a:off x="6962775" y="6597650"/>
            <a:ext cx="2171700" cy="17145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109" name="Google Shape;109;p1"/>
          <p:cNvSpPr txBox="1"/>
          <p:nvPr/>
        </p:nvSpPr>
        <p:spPr>
          <a:xfrm>
            <a:off x="-11850" y="4190925"/>
            <a:ext cx="4038600" cy="5637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0000"/>
              </a:buClr>
              <a:buSzPts val="1000"/>
              <a:buFont typeface="Verdana"/>
              <a:buNone/>
            </a:pPr>
            <a:r>
              <a:rPr b="1" lang="en-US" sz="1000">
                <a:solidFill>
                  <a:srgbClr val="FF0000"/>
                </a:solidFill>
                <a:latin typeface="Verdana"/>
                <a:ea typeface="Verdana"/>
                <a:cs typeface="Verdana"/>
                <a:sym typeface="Verdana"/>
              </a:rPr>
              <a:t>GV Nguyễn Thiều Dạ Hương</a:t>
            </a:r>
            <a:endParaRPr b="1" sz="1000">
              <a:solidFill>
                <a:srgbClr val="FF0000"/>
              </a:solidFill>
              <a:latin typeface="Verdana"/>
              <a:ea typeface="Verdana"/>
              <a:cs typeface="Verdana"/>
              <a:sym typeface="Verdana"/>
            </a:endParaRPr>
          </a:p>
          <a:p>
            <a:pPr indent="0" lvl="0" marL="0" marR="0" rtl="0" algn="ctr">
              <a:lnSpc>
                <a:spcPct val="100000"/>
              </a:lnSpc>
              <a:spcBef>
                <a:spcPts val="0"/>
              </a:spcBef>
              <a:spcAft>
                <a:spcPts val="0"/>
              </a:spcAft>
              <a:buClr>
                <a:srgbClr val="FF0000"/>
              </a:buClr>
              <a:buSzPts val="1000"/>
              <a:buFont typeface="Verdana"/>
              <a:buNone/>
            </a:pPr>
            <a:r>
              <a:rPr b="1" lang="en-US" sz="1000">
                <a:solidFill>
                  <a:srgbClr val="FF0000"/>
                </a:solidFill>
                <a:latin typeface="Verdana"/>
                <a:ea typeface="Verdana"/>
                <a:cs typeface="Verdana"/>
                <a:sym typeface="Verdana"/>
              </a:rPr>
              <a:t>Trường Đại học Giáo dục, Đạo học quốc gia Hà Nội</a:t>
            </a:r>
            <a:endParaRPr b="1" sz="1000">
              <a:solidFill>
                <a:srgbClr val="FF0000"/>
              </a:solidFill>
              <a:latin typeface="Verdana"/>
              <a:ea typeface="Verdana"/>
              <a:cs typeface="Verdana"/>
              <a:sym typeface="Verdana"/>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2"/>
          <p:cNvSpPr/>
          <p:nvPr/>
        </p:nvSpPr>
        <p:spPr>
          <a:xfrm>
            <a:off x="4948237" y="1771650"/>
            <a:ext cx="1100137" cy="866775"/>
          </a:xfrm>
          <a:custGeom>
            <a:rect b="b" l="l" r="r" t="t"/>
            <a:pathLst>
              <a:path extrusionOk="0" h="774" w="982">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a:gsLst>
              <a:gs pos="0">
                <a:srgbClr val="66B3AB">
                  <a:alpha val="31764"/>
                </a:srgbClr>
              </a:gs>
              <a:gs pos="100000">
                <a:schemeClr val="hlink"/>
              </a:gs>
            </a:gsLst>
            <a:lin ang="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5" name="Google Shape;115;p2"/>
          <p:cNvSpPr/>
          <p:nvPr/>
        </p:nvSpPr>
        <p:spPr>
          <a:xfrm>
            <a:off x="3711575" y="2846387"/>
            <a:ext cx="1720850" cy="2366962"/>
          </a:xfrm>
          <a:prstGeom prst="roundRect">
            <a:avLst>
              <a:gd fmla="val 1013" name="adj"/>
            </a:avLst>
          </a:prstGeom>
          <a:noFill/>
          <a:ln cap="flat" cmpd="sng" w="57150">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6" name="Google Shape;116;p2"/>
          <p:cNvSpPr/>
          <p:nvPr/>
        </p:nvSpPr>
        <p:spPr>
          <a:xfrm>
            <a:off x="3886200" y="2743200"/>
            <a:ext cx="1398587" cy="215900"/>
          </a:xfrm>
          <a:prstGeom prst="roundRect">
            <a:avLst>
              <a:gd fmla="val 10800" name="adj"/>
            </a:avLst>
          </a:prstGeom>
          <a:gradFill>
            <a:gsLst>
              <a:gs pos="0">
                <a:srgbClr val="42516C"/>
              </a:gs>
              <a:gs pos="50000">
                <a:schemeClr val="accent2"/>
              </a:gs>
              <a:gs pos="100000">
                <a:srgbClr val="42516C"/>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7" name="Google Shape;117;p2"/>
          <p:cNvSpPr/>
          <p:nvPr/>
        </p:nvSpPr>
        <p:spPr>
          <a:xfrm flipH="1">
            <a:off x="5143500" y="2800350"/>
            <a:ext cx="55562" cy="107950"/>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8" name="Google Shape;118;p2"/>
          <p:cNvSpPr/>
          <p:nvPr/>
        </p:nvSpPr>
        <p:spPr>
          <a:xfrm flipH="1">
            <a:off x="3951287" y="2794000"/>
            <a:ext cx="52387" cy="107950"/>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9" name="Google Shape;119;p2"/>
          <p:cNvSpPr/>
          <p:nvPr/>
        </p:nvSpPr>
        <p:spPr>
          <a:xfrm>
            <a:off x="5594350" y="2470150"/>
            <a:ext cx="1720850" cy="2366962"/>
          </a:xfrm>
          <a:prstGeom prst="roundRect">
            <a:avLst>
              <a:gd fmla="val 1013" name="adj"/>
            </a:avLst>
          </a:prstGeom>
          <a:noFill/>
          <a:ln cap="flat" cmpd="sng" w="57150">
            <a:solidFill>
              <a:schemeClr val="hlink"/>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0" name="Google Shape;120;p2"/>
          <p:cNvSpPr/>
          <p:nvPr/>
        </p:nvSpPr>
        <p:spPr>
          <a:xfrm>
            <a:off x="5756275" y="2363787"/>
            <a:ext cx="1397000" cy="215900"/>
          </a:xfrm>
          <a:prstGeom prst="roundRect">
            <a:avLst>
              <a:gd fmla="val 10800" name="adj"/>
            </a:avLst>
          </a:prstGeom>
          <a:gradFill>
            <a:gsLst>
              <a:gs pos="0">
                <a:srgbClr val="284F4B"/>
              </a:gs>
              <a:gs pos="50000">
                <a:schemeClr val="hlink"/>
              </a:gs>
              <a:gs pos="100000">
                <a:srgbClr val="284F4B"/>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1" name="Google Shape;121;p2"/>
          <p:cNvSpPr/>
          <p:nvPr/>
        </p:nvSpPr>
        <p:spPr>
          <a:xfrm flipH="1">
            <a:off x="7019925" y="2417762"/>
            <a:ext cx="53975" cy="106362"/>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2" name="Google Shape;122;p2"/>
          <p:cNvSpPr/>
          <p:nvPr/>
        </p:nvSpPr>
        <p:spPr>
          <a:xfrm flipH="1">
            <a:off x="5832475" y="2417762"/>
            <a:ext cx="53975" cy="106362"/>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3" name="Google Shape;123;p2"/>
          <p:cNvSpPr/>
          <p:nvPr/>
        </p:nvSpPr>
        <p:spPr>
          <a:xfrm>
            <a:off x="3011487" y="2147887"/>
            <a:ext cx="1101725" cy="868362"/>
          </a:xfrm>
          <a:custGeom>
            <a:rect b="b" l="l" r="r" t="t"/>
            <a:pathLst>
              <a:path extrusionOk="0" h="774" w="982">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a:gsLst>
              <a:gs pos="0">
                <a:srgbClr val="B9B6C7">
                  <a:alpha val="31764"/>
                </a:srgbClr>
              </a:gs>
              <a:gs pos="100000">
                <a:schemeClr val="folHlink"/>
              </a:gs>
            </a:gsLst>
            <a:lin ang="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4" name="Google Shape;124;p2"/>
          <p:cNvSpPr txBox="1"/>
          <p:nvPr/>
        </p:nvSpPr>
        <p:spPr>
          <a:xfrm>
            <a:off x="4443412" y="2690812"/>
            <a:ext cx="296862" cy="3349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1500"/>
              <a:buFont typeface="Arial"/>
              <a:buNone/>
            </a:pPr>
            <a:r>
              <a:rPr b="0" i="0" lang="en-US" sz="1500" u="none">
                <a:solidFill>
                  <a:schemeClr val="lt1"/>
                </a:solidFill>
                <a:latin typeface="Arial"/>
                <a:ea typeface="Arial"/>
                <a:cs typeface="Arial"/>
                <a:sym typeface="Arial"/>
              </a:rPr>
              <a:t>2</a:t>
            </a:r>
            <a:endParaRPr/>
          </a:p>
        </p:txBody>
      </p:sp>
      <p:sp>
        <p:nvSpPr>
          <p:cNvPr id="125" name="Google Shape;125;p2"/>
          <p:cNvSpPr txBox="1"/>
          <p:nvPr/>
        </p:nvSpPr>
        <p:spPr>
          <a:xfrm>
            <a:off x="6356350" y="2317750"/>
            <a:ext cx="296862" cy="3349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500"/>
              <a:buFont typeface="Arial"/>
              <a:buNone/>
            </a:pPr>
            <a:r>
              <a:rPr b="0" i="0" lang="en-US" sz="1500" u="none">
                <a:solidFill>
                  <a:srgbClr val="FFFFFF"/>
                </a:solidFill>
                <a:latin typeface="Arial"/>
                <a:ea typeface="Arial"/>
                <a:cs typeface="Arial"/>
                <a:sym typeface="Arial"/>
              </a:rPr>
              <a:t>3</a:t>
            </a:r>
            <a:endParaRPr/>
          </a:p>
        </p:txBody>
      </p:sp>
      <p:grpSp>
        <p:nvGrpSpPr>
          <p:cNvPr id="126" name="Google Shape;126;p2"/>
          <p:cNvGrpSpPr/>
          <p:nvPr/>
        </p:nvGrpSpPr>
        <p:grpSpPr>
          <a:xfrm>
            <a:off x="1828800" y="3043237"/>
            <a:ext cx="1722437" cy="2493962"/>
            <a:chOff x="576" y="1836"/>
            <a:chExt cx="1446" cy="2094"/>
          </a:xfrm>
        </p:grpSpPr>
        <p:sp>
          <p:nvSpPr>
            <p:cNvPr id="127" name="Google Shape;127;p2"/>
            <p:cNvSpPr/>
            <p:nvPr/>
          </p:nvSpPr>
          <p:spPr>
            <a:xfrm>
              <a:off x="576" y="1943"/>
              <a:ext cx="1446" cy="1987"/>
            </a:xfrm>
            <a:prstGeom prst="roundRect">
              <a:avLst>
                <a:gd fmla="val 1013" name="adj"/>
              </a:avLst>
            </a:prstGeom>
            <a:noFill/>
            <a:ln cap="flat" cmpd="sng" w="57150">
              <a:solidFill>
                <a:schemeClr val="folHlink"/>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8" name="Google Shape;128;p2"/>
            <p:cNvSpPr/>
            <p:nvPr/>
          </p:nvSpPr>
          <p:spPr>
            <a:xfrm>
              <a:off x="712" y="1852"/>
              <a:ext cx="1174" cy="181"/>
            </a:xfrm>
            <a:prstGeom prst="roundRect">
              <a:avLst>
                <a:gd fmla="val 10800" name="adj"/>
              </a:avLst>
            </a:prstGeom>
            <a:gradFill>
              <a:gsLst>
                <a:gs pos="0">
                  <a:srgbClr val="34323D"/>
                </a:gs>
                <a:gs pos="50000">
                  <a:schemeClr val="folHlink"/>
                </a:gs>
                <a:gs pos="100000">
                  <a:srgbClr val="34323D"/>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9" name="Google Shape;129;p2"/>
            <p:cNvSpPr/>
            <p:nvPr/>
          </p:nvSpPr>
          <p:spPr>
            <a:xfrm flipH="1">
              <a:off x="1773" y="1897"/>
              <a:ext cx="45" cy="91"/>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0" name="Google Shape;130;p2"/>
            <p:cNvSpPr/>
            <p:nvPr/>
          </p:nvSpPr>
          <p:spPr>
            <a:xfrm flipH="1">
              <a:off x="776" y="1897"/>
              <a:ext cx="47" cy="91"/>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1" name="Google Shape;131;p2"/>
            <p:cNvSpPr txBox="1"/>
            <p:nvPr/>
          </p:nvSpPr>
          <p:spPr>
            <a:xfrm>
              <a:off x="1169" y="1836"/>
              <a:ext cx="249" cy="28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1500"/>
                <a:buFont typeface="Arial"/>
                <a:buNone/>
              </a:pPr>
              <a:r>
                <a:rPr b="0" i="0" lang="en-US" sz="1500" u="none">
                  <a:solidFill>
                    <a:schemeClr val="lt1"/>
                  </a:solidFill>
                  <a:latin typeface="Arial"/>
                  <a:ea typeface="Arial"/>
                  <a:cs typeface="Arial"/>
                  <a:sym typeface="Arial"/>
                </a:rPr>
                <a:t>1</a:t>
              </a:r>
              <a:endParaRPr/>
            </a:p>
          </p:txBody>
        </p:sp>
        <p:sp>
          <p:nvSpPr>
            <p:cNvPr id="132" name="Google Shape;132;p2"/>
            <p:cNvSpPr txBox="1"/>
            <p:nvPr/>
          </p:nvSpPr>
          <p:spPr>
            <a:xfrm>
              <a:off x="624" y="2107"/>
              <a:ext cx="1343" cy="1111"/>
            </a:xfrm>
            <a:prstGeom prst="rect">
              <a:avLst/>
            </a:prstGeom>
            <a:noFill/>
            <a:ln>
              <a:noFill/>
            </a:ln>
          </p:spPr>
          <p:txBody>
            <a:bodyPr anchorCtr="0" anchor="t" bIns="45700" lIns="91425" spcFirstLastPara="1" rIns="91425" wrap="square" tIns="45700">
              <a:spAutoFit/>
            </a:bodyPr>
            <a:lstStyle/>
            <a:p>
              <a:pPr indent="-101600" lvl="0" marL="0" marR="0" rtl="0" algn="just">
                <a:lnSpc>
                  <a:spcPct val="100000"/>
                </a:lnSpc>
                <a:spcBef>
                  <a:spcPts val="0"/>
                </a:spcBef>
                <a:spcAft>
                  <a:spcPts val="0"/>
                </a:spcAft>
                <a:buClr>
                  <a:schemeClr val="hlink"/>
                </a:buClr>
                <a:buSzPts val="1600"/>
                <a:buFont typeface="Noto Sans Symbols"/>
                <a:buChar char="❖"/>
              </a:pPr>
              <a:r>
                <a:rPr b="0" i="0" lang="en-US" sz="1600" u="none">
                  <a:solidFill>
                    <a:schemeClr val="dk1"/>
                  </a:solidFill>
                  <a:latin typeface="Arial"/>
                  <a:ea typeface="Arial"/>
                  <a:cs typeface="Arial"/>
                  <a:sym typeface="Arial"/>
                </a:rPr>
                <a:t>Hiểu và trình bày được Lý luận về trò chơi lắp ghép – xây dựng</a:t>
              </a:r>
              <a:endParaRPr/>
            </a:p>
          </p:txBody>
        </p:sp>
      </p:grpSp>
      <p:sp>
        <p:nvSpPr>
          <p:cNvPr id="133" name="Google Shape;133;p2"/>
          <p:cNvSpPr txBox="1"/>
          <p:nvPr/>
        </p:nvSpPr>
        <p:spPr>
          <a:xfrm>
            <a:off x="3771900" y="3022600"/>
            <a:ext cx="1600200" cy="1619250"/>
          </a:xfrm>
          <a:prstGeom prst="rect">
            <a:avLst/>
          </a:prstGeom>
          <a:noFill/>
          <a:ln>
            <a:noFill/>
          </a:ln>
        </p:spPr>
        <p:txBody>
          <a:bodyPr anchorCtr="0" anchor="t" bIns="45700" lIns="91425" spcFirstLastPara="1" rIns="91425" wrap="square" tIns="45700">
            <a:spAutoFit/>
          </a:bodyPr>
          <a:lstStyle/>
          <a:p>
            <a:pPr indent="-101600" lvl="0" marL="0" marR="0" rtl="0" algn="just">
              <a:lnSpc>
                <a:spcPct val="100000"/>
              </a:lnSpc>
              <a:spcBef>
                <a:spcPts val="0"/>
              </a:spcBef>
              <a:spcAft>
                <a:spcPts val="0"/>
              </a:spcAft>
              <a:buClr>
                <a:schemeClr val="hlink"/>
              </a:buClr>
              <a:buSzPts val="1600"/>
              <a:buFont typeface="Noto Sans Symbols"/>
              <a:buChar char="❖"/>
            </a:pPr>
            <a:r>
              <a:rPr b="0" i="0" lang="en-US" sz="1600" u="none">
                <a:solidFill>
                  <a:schemeClr val="dk1"/>
                </a:solidFill>
                <a:latin typeface="Arial"/>
                <a:ea typeface="Arial"/>
                <a:cs typeface="Arial"/>
                <a:sym typeface="Arial"/>
              </a:rPr>
              <a:t> Hiểu và phân tích được ý nghĩa của trò chơi lắp ghép – xây dựng đối với trẻ MN</a:t>
            </a:r>
            <a:endParaRPr/>
          </a:p>
        </p:txBody>
      </p:sp>
      <p:sp>
        <p:nvSpPr>
          <p:cNvPr id="134" name="Google Shape;134;p2"/>
          <p:cNvSpPr txBox="1"/>
          <p:nvPr/>
        </p:nvSpPr>
        <p:spPr>
          <a:xfrm>
            <a:off x="5657850" y="2622550"/>
            <a:ext cx="1600200" cy="1570037"/>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00000"/>
              </a:lnSpc>
              <a:spcBef>
                <a:spcPts val="0"/>
              </a:spcBef>
              <a:spcAft>
                <a:spcPts val="0"/>
              </a:spcAft>
              <a:buClr>
                <a:schemeClr val="dk1"/>
              </a:buClr>
              <a:buSzPts val="1600"/>
              <a:buFont typeface="Noto Sans Symbols"/>
              <a:buChar char="❖"/>
            </a:pPr>
            <a:r>
              <a:rPr b="0" i="0" lang="en-US" sz="1600" u="none">
                <a:solidFill>
                  <a:schemeClr val="dk1"/>
                </a:solidFill>
                <a:latin typeface="Arial"/>
                <a:ea typeface="Arial"/>
                <a:cs typeface="Arial"/>
                <a:sym typeface="Arial"/>
              </a:rPr>
              <a:t>Hiểu và trình bày được phương pháp hướng dãn</a:t>
            </a:r>
            <a:endParaRPr/>
          </a:p>
        </p:txBody>
      </p:sp>
      <p:sp>
        <p:nvSpPr>
          <p:cNvPr id="135" name="Google Shape;135;p2"/>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136" name="Google Shape;136;p2"/>
          <p:cNvSpPr txBox="1"/>
          <p:nvPr>
            <p:ph type="title"/>
          </p:nvPr>
        </p:nvSpPr>
        <p:spPr>
          <a:xfrm>
            <a:off x="2613025" y="247650"/>
            <a:ext cx="9526587" cy="1090612"/>
          </a:xfrm>
          <a:prstGeom prst="rect">
            <a:avLst/>
          </a:prstGeom>
          <a:noFill/>
          <a:ln>
            <a:noFill/>
          </a:ln>
        </p:spPr>
        <p:txBody>
          <a:bodyPr anchorCtr="0" anchor="ctr" bIns="45700" lIns="91425" spcFirstLastPara="1" rIns="91425" wrap="square" tIns="45700">
            <a:normAutofit/>
          </a:bodyPr>
          <a:lstStyle/>
          <a:p>
            <a:pPr indent="-342900" lvl="0" marL="342900" rtl="0" algn="just">
              <a:lnSpc>
                <a:spcPct val="100000"/>
              </a:lnSpc>
              <a:spcBef>
                <a:spcPts val="0"/>
              </a:spcBef>
              <a:spcAft>
                <a:spcPts val="0"/>
              </a:spcAft>
              <a:buClr>
                <a:schemeClr val="lt1"/>
              </a:buClr>
              <a:buSzPts val="2100"/>
              <a:buFont typeface="Noto Sans Symbols"/>
              <a:buChar char="✔"/>
            </a:pPr>
            <a:r>
              <a:rPr b="1" i="0" lang="en-US" sz="2100" u="none">
                <a:solidFill>
                  <a:schemeClr val="lt1"/>
                </a:solidFill>
                <a:latin typeface="Arial"/>
                <a:ea typeface="Arial"/>
                <a:cs typeface="Arial"/>
                <a:sym typeface="Arial"/>
              </a:rPr>
              <a:t>MỤC TIÊU BÀI HỌC</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grpSp>
        <p:nvGrpSpPr>
          <p:cNvPr id="141" name="Google Shape;141;p3"/>
          <p:cNvGrpSpPr/>
          <p:nvPr/>
        </p:nvGrpSpPr>
        <p:grpSpPr>
          <a:xfrm>
            <a:off x="1238250" y="1879600"/>
            <a:ext cx="2109787" cy="3316287"/>
            <a:chOff x="720" y="1299"/>
            <a:chExt cx="1379" cy="2539"/>
          </a:xfrm>
        </p:grpSpPr>
        <p:sp>
          <p:nvSpPr>
            <p:cNvPr id="142" name="Google Shape;142;p3"/>
            <p:cNvSpPr/>
            <p:nvPr/>
          </p:nvSpPr>
          <p:spPr>
            <a:xfrm>
              <a:off x="720" y="1490"/>
              <a:ext cx="1363" cy="1800"/>
            </a:xfrm>
            <a:prstGeom prst="roundRect">
              <a:avLst>
                <a:gd fmla="val 3782" name="adj"/>
              </a:avLst>
            </a:prstGeom>
            <a:gradFill>
              <a:gsLst>
                <a:gs pos="0">
                  <a:srgbClr val="4E91D4"/>
                </a:gs>
                <a:gs pos="100000">
                  <a:srgbClr val="3477A4"/>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3" name="Google Shape;143;p3"/>
            <p:cNvSpPr/>
            <p:nvPr/>
          </p:nvSpPr>
          <p:spPr>
            <a:xfrm>
              <a:off x="741" y="1495"/>
              <a:ext cx="1322" cy="1766"/>
            </a:xfrm>
            <a:prstGeom prst="roundRect">
              <a:avLst>
                <a:gd fmla="val 16667" name="adj"/>
              </a:avLst>
            </a:prstGeom>
            <a:solidFill>
              <a:srgbClr val="3CA1E6"/>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4" name="Google Shape;144;p3"/>
            <p:cNvSpPr/>
            <p:nvPr/>
          </p:nvSpPr>
          <p:spPr>
            <a:xfrm>
              <a:off x="752" y="2795"/>
              <a:ext cx="1304" cy="447"/>
            </a:xfrm>
            <a:prstGeom prst="roundRect">
              <a:avLst>
                <a:gd fmla="val 10800" name="adj"/>
              </a:avLst>
            </a:prstGeom>
            <a:gradFill>
              <a:gsLst>
                <a:gs pos="0">
                  <a:srgbClr val="3CA1E6">
                    <a:alpha val="0"/>
                  </a:srgbClr>
                </a:gs>
                <a:gs pos="100000">
                  <a:srgbClr val="9BCFF2"/>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5" name="Google Shape;145;p3"/>
            <p:cNvSpPr/>
            <p:nvPr/>
          </p:nvSpPr>
          <p:spPr>
            <a:xfrm>
              <a:off x="752" y="1509"/>
              <a:ext cx="1304" cy="446"/>
            </a:xfrm>
            <a:prstGeom prst="roundRect">
              <a:avLst>
                <a:gd fmla="val 10800" name="adj"/>
              </a:avLst>
            </a:prstGeom>
            <a:gradFill>
              <a:gsLst>
                <a:gs pos="0">
                  <a:srgbClr val="BEE0F7"/>
                </a:gs>
                <a:gs pos="100000">
                  <a:srgbClr val="3CA1E6">
                    <a:alpha val="0"/>
                  </a:srgbClr>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6" name="Google Shape;146;p3"/>
            <p:cNvSpPr/>
            <p:nvPr/>
          </p:nvSpPr>
          <p:spPr>
            <a:xfrm>
              <a:off x="724" y="3290"/>
              <a:ext cx="1361" cy="548"/>
            </a:xfrm>
            <a:prstGeom prst="roundRect">
              <a:avLst>
                <a:gd fmla="val 8724" name="adj"/>
              </a:avLst>
            </a:prstGeom>
            <a:gradFill>
              <a:gsLst>
                <a:gs pos="0">
                  <a:srgbClr val="729EB4"/>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7" name="Google Shape;147;p3"/>
            <p:cNvSpPr/>
            <p:nvPr/>
          </p:nvSpPr>
          <p:spPr>
            <a:xfrm>
              <a:off x="752" y="3304"/>
              <a:ext cx="1304" cy="486"/>
            </a:xfrm>
            <a:prstGeom prst="roundRect">
              <a:avLst>
                <a:gd fmla="val 10800" name="adj"/>
              </a:avLst>
            </a:prstGeom>
            <a:gradFill>
              <a:gsLst>
                <a:gs pos="0">
                  <a:srgbClr val="7DAFD4"/>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148" name="Google Shape;148;p3"/>
            <p:cNvGrpSpPr/>
            <p:nvPr/>
          </p:nvGrpSpPr>
          <p:grpSpPr>
            <a:xfrm>
              <a:off x="1189" y="1299"/>
              <a:ext cx="404" cy="398"/>
              <a:chOff x="1289" y="587"/>
              <a:chExt cx="666" cy="657"/>
            </a:xfrm>
          </p:grpSpPr>
          <p:sp>
            <p:nvSpPr>
              <p:cNvPr id="149" name="Google Shape;149;p3"/>
              <p:cNvSpPr/>
              <p:nvPr/>
            </p:nvSpPr>
            <p:spPr>
              <a:xfrm>
                <a:off x="1289" y="589"/>
                <a:ext cx="666" cy="655"/>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0" name="Google Shape;150;p3"/>
              <p:cNvSpPr/>
              <p:nvPr/>
            </p:nvSpPr>
            <p:spPr>
              <a:xfrm>
                <a:off x="1296" y="587"/>
                <a:ext cx="645" cy="647"/>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3"/>
              <p:cNvSpPr txBox="1"/>
              <p:nvPr/>
            </p:nvSpPr>
            <p:spPr>
              <a:xfrm rot="5400000">
                <a:off x="1369" y="670"/>
                <a:ext cx="457" cy="45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2" name="Google Shape;152;p3"/>
              <p:cNvSpPr/>
              <p:nvPr/>
            </p:nvSpPr>
            <p:spPr>
              <a:xfrm>
                <a:off x="1304" y="591"/>
                <a:ext cx="630" cy="631"/>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3"/>
              <p:cNvSpPr txBox="1"/>
              <p:nvPr/>
            </p:nvSpPr>
            <p:spPr>
              <a:xfrm rot="5400000">
                <a:off x="1392" y="668"/>
                <a:ext cx="446" cy="44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4" name="Google Shape;154;p3"/>
              <p:cNvSpPr/>
              <p:nvPr/>
            </p:nvSpPr>
            <p:spPr>
              <a:xfrm>
                <a:off x="1311" y="597"/>
                <a:ext cx="599" cy="589"/>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3"/>
              <p:cNvSpPr txBox="1"/>
              <p:nvPr/>
            </p:nvSpPr>
            <p:spPr>
              <a:xfrm rot="5400000">
                <a:off x="1391" y="658"/>
                <a:ext cx="416" cy="424"/>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6" name="Google Shape;156;p3"/>
              <p:cNvSpPr/>
              <p:nvPr/>
            </p:nvSpPr>
            <p:spPr>
              <a:xfrm>
                <a:off x="1345" y="613"/>
                <a:ext cx="531" cy="479"/>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3"/>
              <p:cNvSpPr txBox="1"/>
              <p:nvPr/>
            </p:nvSpPr>
            <p:spPr>
              <a:xfrm rot="5400000">
                <a:off x="1421" y="652"/>
                <a:ext cx="339" cy="37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58" name="Google Shape;158;p3"/>
            <p:cNvSpPr txBox="1"/>
            <p:nvPr/>
          </p:nvSpPr>
          <p:spPr>
            <a:xfrm>
              <a:off x="1286" y="1354"/>
              <a:ext cx="204" cy="28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1</a:t>
              </a:r>
              <a:endParaRPr/>
            </a:p>
          </p:txBody>
        </p:sp>
        <p:sp>
          <p:nvSpPr>
            <p:cNvPr id="159" name="Google Shape;159;p3"/>
            <p:cNvSpPr txBox="1"/>
            <p:nvPr/>
          </p:nvSpPr>
          <p:spPr>
            <a:xfrm>
              <a:off x="803" y="1732"/>
              <a:ext cx="1296" cy="283"/>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160" name="Google Shape;160;p3"/>
          <p:cNvGrpSpPr/>
          <p:nvPr/>
        </p:nvGrpSpPr>
        <p:grpSpPr>
          <a:xfrm>
            <a:off x="3997325" y="1903412"/>
            <a:ext cx="1963737" cy="3316287"/>
            <a:chOff x="2208" y="1299"/>
            <a:chExt cx="1365" cy="2539"/>
          </a:xfrm>
        </p:grpSpPr>
        <p:sp>
          <p:nvSpPr>
            <p:cNvPr id="161" name="Google Shape;161;p3"/>
            <p:cNvSpPr/>
            <p:nvPr/>
          </p:nvSpPr>
          <p:spPr>
            <a:xfrm>
              <a:off x="2208" y="1490"/>
              <a:ext cx="1363" cy="1800"/>
            </a:xfrm>
            <a:prstGeom prst="roundRect">
              <a:avLst>
                <a:gd fmla="val 3782" name="adj"/>
              </a:avLst>
            </a:prstGeom>
            <a:gradFill>
              <a:gsLst>
                <a:gs pos="0">
                  <a:srgbClr val="34B034"/>
                </a:gs>
                <a:gs pos="100000">
                  <a:srgbClr val="3F8B4A"/>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2" name="Google Shape;162;p3"/>
            <p:cNvSpPr/>
            <p:nvPr/>
          </p:nvSpPr>
          <p:spPr>
            <a:xfrm>
              <a:off x="2229" y="1495"/>
              <a:ext cx="1322" cy="1766"/>
            </a:xfrm>
            <a:prstGeom prst="roundRect">
              <a:avLst>
                <a:gd fmla="val 16667" name="adj"/>
              </a:avLst>
            </a:prstGeom>
            <a:solidFill>
              <a:srgbClr val="73E77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3" name="Google Shape;163;p3"/>
            <p:cNvSpPr/>
            <p:nvPr/>
          </p:nvSpPr>
          <p:spPr>
            <a:xfrm>
              <a:off x="2240" y="2795"/>
              <a:ext cx="1304" cy="447"/>
            </a:xfrm>
            <a:prstGeom prst="roundRect">
              <a:avLst>
                <a:gd fmla="val 10800" name="adj"/>
              </a:avLst>
            </a:prstGeom>
            <a:gradFill>
              <a:gsLst>
                <a:gs pos="0">
                  <a:srgbClr val="73E77E"/>
                </a:gs>
                <a:gs pos="100000">
                  <a:srgbClr val="B3F2B9"/>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4" name="Google Shape;164;p3"/>
            <p:cNvSpPr/>
            <p:nvPr/>
          </p:nvSpPr>
          <p:spPr>
            <a:xfrm>
              <a:off x="2240" y="1509"/>
              <a:ext cx="1304" cy="446"/>
            </a:xfrm>
            <a:prstGeom prst="roundRect">
              <a:avLst>
                <a:gd fmla="val 10800" name="adj"/>
              </a:avLst>
            </a:prstGeom>
            <a:gradFill>
              <a:gsLst>
                <a:gs pos="0">
                  <a:srgbClr val="D0F7D4"/>
                </a:gs>
                <a:gs pos="100000">
                  <a:srgbClr val="73E77E"/>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5" name="Google Shape;165;p3"/>
            <p:cNvSpPr/>
            <p:nvPr/>
          </p:nvSpPr>
          <p:spPr>
            <a:xfrm>
              <a:off x="2677" y="1300"/>
              <a:ext cx="405" cy="396"/>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6" name="Google Shape;166;p3"/>
            <p:cNvSpPr/>
            <p:nvPr/>
          </p:nvSpPr>
          <p:spPr>
            <a:xfrm>
              <a:off x="2681" y="1299"/>
              <a:ext cx="392" cy="393"/>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3"/>
            <p:cNvSpPr txBox="1"/>
            <p:nvPr/>
          </p:nvSpPr>
          <p:spPr>
            <a:xfrm rot="5400000">
              <a:off x="2732" y="1333"/>
              <a:ext cx="278" cy="277"/>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8" name="Google Shape;168;p3"/>
            <p:cNvSpPr/>
            <p:nvPr/>
          </p:nvSpPr>
          <p:spPr>
            <a:xfrm>
              <a:off x="2686" y="1301"/>
              <a:ext cx="383" cy="383"/>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3"/>
            <p:cNvSpPr txBox="1"/>
            <p:nvPr/>
          </p:nvSpPr>
          <p:spPr>
            <a:xfrm rot="5400000">
              <a:off x="2731" y="1356"/>
              <a:ext cx="271" cy="271"/>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0" name="Google Shape;170;p3"/>
            <p:cNvSpPr/>
            <p:nvPr/>
          </p:nvSpPr>
          <p:spPr>
            <a:xfrm>
              <a:off x="2690" y="1305"/>
              <a:ext cx="364" cy="357"/>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3"/>
            <p:cNvSpPr txBox="1"/>
            <p:nvPr/>
          </p:nvSpPr>
          <p:spPr>
            <a:xfrm rot="5400000">
              <a:off x="2731" y="1350"/>
              <a:ext cx="252" cy="257"/>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2" name="Google Shape;172;p3"/>
            <p:cNvSpPr/>
            <p:nvPr/>
          </p:nvSpPr>
          <p:spPr>
            <a:xfrm>
              <a:off x="2712" y="1315"/>
              <a:ext cx="322" cy="290"/>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3"/>
            <p:cNvSpPr txBox="1"/>
            <p:nvPr/>
          </p:nvSpPr>
          <p:spPr>
            <a:xfrm rot="5400000">
              <a:off x="2758" y="1331"/>
              <a:ext cx="205" cy="228"/>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4" name="Google Shape;174;p3"/>
            <p:cNvSpPr txBox="1"/>
            <p:nvPr/>
          </p:nvSpPr>
          <p:spPr>
            <a:xfrm>
              <a:off x="2767" y="1354"/>
              <a:ext cx="214" cy="28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2</a:t>
              </a:r>
              <a:endParaRPr/>
            </a:p>
          </p:txBody>
        </p:sp>
        <p:sp>
          <p:nvSpPr>
            <p:cNvPr id="175" name="Google Shape;175;p3"/>
            <p:cNvSpPr txBox="1"/>
            <p:nvPr/>
          </p:nvSpPr>
          <p:spPr>
            <a:xfrm>
              <a:off x="2255" y="1775"/>
              <a:ext cx="1297" cy="28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6" name="Google Shape;176;p3"/>
            <p:cNvSpPr/>
            <p:nvPr/>
          </p:nvSpPr>
          <p:spPr>
            <a:xfrm>
              <a:off x="2210" y="3290"/>
              <a:ext cx="1363" cy="548"/>
            </a:xfrm>
            <a:prstGeom prst="roundRect">
              <a:avLst>
                <a:gd fmla="val 8724" name="adj"/>
              </a:avLst>
            </a:prstGeom>
            <a:gradFill>
              <a:gsLst>
                <a:gs pos="0">
                  <a:srgbClr val="58A4AE"/>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7" name="Google Shape;177;p3"/>
            <p:cNvSpPr/>
            <p:nvPr/>
          </p:nvSpPr>
          <p:spPr>
            <a:xfrm>
              <a:off x="2238" y="3304"/>
              <a:ext cx="1304" cy="486"/>
            </a:xfrm>
            <a:prstGeom prst="roundRect">
              <a:avLst>
                <a:gd fmla="val 10800" name="adj"/>
              </a:avLst>
            </a:prstGeom>
            <a:gradFill>
              <a:gsLst>
                <a:gs pos="0">
                  <a:srgbClr val="72B2BB"/>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178" name="Google Shape;178;p3"/>
          <p:cNvGrpSpPr/>
          <p:nvPr/>
        </p:nvGrpSpPr>
        <p:grpSpPr>
          <a:xfrm>
            <a:off x="6300787" y="1819275"/>
            <a:ext cx="2090737" cy="3316287"/>
            <a:chOff x="3692" y="1299"/>
            <a:chExt cx="1367" cy="2539"/>
          </a:xfrm>
        </p:grpSpPr>
        <p:sp>
          <p:nvSpPr>
            <p:cNvPr id="179" name="Google Shape;179;p3"/>
            <p:cNvSpPr/>
            <p:nvPr/>
          </p:nvSpPr>
          <p:spPr>
            <a:xfrm>
              <a:off x="3696" y="1490"/>
              <a:ext cx="1363" cy="1800"/>
            </a:xfrm>
            <a:prstGeom prst="roundRect">
              <a:avLst>
                <a:gd fmla="val 3782" name="adj"/>
              </a:avLst>
            </a:prstGeom>
            <a:gradFill>
              <a:gsLst>
                <a:gs pos="0">
                  <a:srgbClr val="B59F43"/>
                </a:gs>
                <a:gs pos="100000">
                  <a:srgbClr val="8F8849"/>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0" name="Google Shape;180;p3"/>
            <p:cNvSpPr/>
            <p:nvPr/>
          </p:nvSpPr>
          <p:spPr>
            <a:xfrm>
              <a:off x="3717" y="1495"/>
              <a:ext cx="1322" cy="1766"/>
            </a:xfrm>
            <a:prstGeom prst="roundRect">
              <a:avLst>
                <a:gd fmla="val 16667" name="adj"/>
              </a:avLst>
            </a:prstGeom>
            <a:solidFill>
              <a:srgbClr val="E9E065"/>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1" name="Google Shape;181;p3"/>
            <p:cNvSpPr/>
            <p:nvPr/>
          </p:nvSpPr>
          <p:spPr>
            <a:xfrm>
              <a:off x="3728" y="2795"/>
              <a:ext cx="1304" cy="447"/>
            </a:xfrm>
            <a:prstGeom prst="roundRect">
              <a:avLst>
                <a:gd fmla="val 10800" name="adj"/>
              </a:avLst>
            </a:prstGeom>
            <a:gradFill>
              <a:gsLst>
                <a:gs pos="0">
                  <a:srgbClr val="E9E065"/>
                </a:gs>
                <a:gs pos="100000">
                  <a:srgbClr val="F2EDA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2" name="Google Shape;182;p3"/>
            <p:cNvSpPr/>
            <p:nvPr/>
          </p:nvSpPr>
          <p:spPr>
            <a:xfrm>
              <a:off x="3728" y="1509"/>
              <a:ext cx="1304" cy="446"/>
            </a:xfrm>
            <a:prstGeom prst="roundRect">
              <a:avLst>
                <a:gd fmla="val 10800" name="adj"/>
              </a:avLst>
            </a:prstGeom>
            <a:gradFill>
              <a:gsLst>
                <a:gs pos="0">
                  <a:srgbClr val="F8F5CC"/>
                </a:gs>
                <a:gs pos="100000">
                  <a:srgbClr val="E9E065"/>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183" name="Google Shape;183;p3"/>
            <p:cNvGrpSpPr/>
            <p:nvPr/>
          </p:nvGrpSpPr>
          <p:grpSpPr>
            <a:xfrm>
              <a:off x="4166" y="1299"/>
              <a:ext cx="405" cy="398"/>
              <a:chOff x="1291" y="587"/>
              <a:chExt cx="668" cy="657"/>
            </a:xfrm>
          </p:grpSpPr>
          <p:sp>
            <p:nvSpPr>
              <p:cNvPr id="184" name="Google Shape;184;p3"/>
              <p:cNvSpPr/>
              <p:nvPr/>
            </p:nvSpPr>
            <p:spPr>
              <a:xfrm>
                <a:off x="1291" y="589"/>
                <a:ext cx="668" cy="655"/>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5" name="Google Shape;185;p3"/>
              <p:cNvSpPr/>
              <p:nvPr/>
            </p:nvSpPr>
            <p:spPr>
              <a:xfrm>
                <a:off x="1296" y="587"/>
                <a:ext cx="645" cy="647"/>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3"/>
              <p:cNvSpPr txBox="1"/>
              <p:nvPr/>
            </p:nvSpPr>
            <p:spPr>
              <a:xfrm rot="5400000">
                <a:off x="1369" y="670"/>
                <a:ext cx="457" cy="45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7" name="Google Shape;187;p3"/>
              <p:cNvSpPr/>
              <p:nvPr/>
            </p:nvSpPr>
            <p:spPr>
              <a:xfrm>
                <a:off x="1305" y="591"/>
                <a:ext cx="630" cy="631"/>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3"/>
              <p:cNvSpPr txBox="1"/>
              <p:nvPr/>
            </p:nvSpPr>
            <p:spPr>
              <a:xfrm rot="5400000">
                <a:off x="1392" y="668"/>
                <a:ext cx="446" cy="44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9" name="Google Shape;189;p3"/>
              <p:cNvSpPr/>
              <p:nvPr/>
            </p:nvSpPr>
            <p:spPr>
              <a:xfrm>
                <a:off x="1312" y="597"/>
                <a:ext cx="599" cy="589"/>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3"/>
              <p:cNvSpPr txBox="1"/>
              <p:nvPr/>
            </p:nvSpPr>
            <p:spPr>
              <a:xfrm rot="5400000">
                <a:off x="1391" y="658"/>
                <a:ext cx="416" cy="424"/>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1" name="Google Shape;191;p3"/>
              <p:cNvSpPr/>
              <p:nvPr/>
            </p:nvSpPr>
            <p:spPr>
              <a:xfrm>
                <a:off x="1346" y="613"/>
                <a:ext cx="532" cy="479"/>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3"/>
              <p:cNvSpPr txBox="1"/>
              <p:nvPr/>
            </p:nvSpPr>
            <p:spPr>
              <a:xfrm rot="5400000">
                <a:off x="1422" y="651"/>
                <a:ext cx="339" cy="3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93" name="Google Shape;193;p3"/>
            <p:cNvSpPr txBox="1"/>
            <p:nvPr/>
          </p:nvSpPr>
          <p:spPr>
            <a:xfrm>
              <a:off x="4261" y="1354"/>
              <a:ext cx="211" cy="28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3</a:t>
              </a:r>
              <a:endParaRPr/>
            </a:p>
          </p:txBody>
        </p:sp>
        <p:sp>
          <p:nvSpPr>
            <p:cNvPr id="194" name="Google Shape;194;p3"/>
            <p:cNvSpPr txBox="1"/>
            <p:nvPr/>
          </p:nvSpPr>
          <p:spPr>
            <a:xfrm>
              <a:off x="3747" y="1668"/>
              <a:ext cx="1296" cy="28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5" name="Google Shape;195;p3"/>
            <p:cNvSpPr/>
            <p:nvPr/>
          </p:nvSpPr>
          <p:spPr>
            <a:xfrm>
              <a:off x="3692" y="3290"/>
              <a:ext cx="1363" cy="548"/>
            </a:xfrm>
            <a:prstGeom prst="roundRect">
              <a:avLst>
                <a:gd fmla="val 8724" name="adj"/>
              </a:avLst>
            </a:prstGeom>
            <a:gradFill>
              <a:gsLst>
                <a:gs pos="0">
                  <a:srgbClr val="99BACC"/>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6" name="Google Shape;196;p3"/>
            <p:cNvSpPr/>
            <p:nvPr/>
          </p:nvSpPr>
          <p:spPr>
            <a:xfrm>
              <a:off x="3720" y="3304"/>
              <a:ext cx="1304" cy="486"/>
            </a:xfrm>
            <a:prstGeom prst="roundRect">
              <a:avLst>
                <a:gd fmla="val 10800" name="adj"/>
              </a:avLst>
            </a:prstGeom>
            <a:gradFill>
              <a:gsLst>
                <a:gs pos="0">
                  <a:srgbClr val="C8DAD4"/>
                </a:gs>
                <a:gs pos="100000">
                  <a:srgbClr val="FFFFFF"/>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97" name="Google Shape;197;p3"/>
          <p:cNvSpPr txBox="1"/>
          <p:nvPr/>
        </p:nvSpPr>
        <p:spPr>
          <a:xfrm>
            <a:off x="4024312" y="2400300"/>
            <a:ext cx="1862137" cy="369887"/>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198" name="Google Shape;198;p3"/>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199" name="Google Shape;199;p3"/>
          <p:cNvSpPr txBox="1"/>
          <p:nvPr/>
        </p:nvSpPr>
        <p:spPr>
          <a:xfrm>
            <a:off x="900112" y="471487"/>
            <a:ext cx="7391400" cy="563562"/>
          </a:xfrm>
          <a:prstGeom prst="rect">
            <a:avLst/>
          </a:prstGeom>
          <a:noFill/>
          <a:ln>
            <a:noFill/>
          </a:ln>
        </p:spPr>
        <p:txBody>
          <a:bodyPr anchorCtr="0" anchor="ctr" bIns="45700" lIns="91425" spcFirstLastPara="1" rIns="91425" wrap="square" tIns="45700">
            <a:noAutofit/>
          </a:bodyPr>
          <a:lstStyle/>
          <a:p>
            <a:pPr indent="-342900" lvl="0" marL="342900" marR="0" rtl="0" algn="ctr">
              <a:lnSpc>
                <a:spcPct val="100000"/>
              </a:lnSpc>
              <a:spcBef>
                <a:spcPts val="0"/>
              </a:spcBef>
              <a:spcAft>
                <a:spcPts val="0"/>
              </a:spcAft>
              <a:buClr>
                <a:schemeClr val="lt1"/>
              </a:buClr>
              <a:buSzPts val="2100"/>
              <a:buFont typeface="Noto Sans Symbols"/>
              <a:buChar char="✔"/>
            </a:pPr>
            <a:r>
              <a:rPr b="1" i="0" lang="en-US" sz="2100" u="none">
                <a:solidFill>
                  <a:schemeClr val="lt1"/>
                </a:solidFill>
                <a:latin typeface="Arial"/>
                <a:ea typeface="Arial"/>
                <a:cs typeface="Arial"/>
                <a:sym typeface="Arial"/>
              </a:rPr>
              <a:t>NỘI DUNG BÀI HỌC</a:t>
            </a:r>
            <a:endParaRPr/>
          </a:p>
        </p:txBody>
      </p:sp>
      <p:sp>
        <p:nvSpPr>
          <p:cNvPr id="200" name="Google Shape;200;p3"/>
          <p:cNvSpPr txBox="1"/>
          <p:nvPr/>
        </p:nvSpPr>
        <p:spPr>
          <a:xfrm>
            <a:off x="1465262" y="2389187"/>
            <a:ext cx="1655762" cy="2030412"/>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Khái niệm và quá trình hình thành, phát triển của loại trò chơi lắp ghép – xây dựng</a:t>
            </a:r>
            <a:endParaRPr/>
          </a:p>
        </p:txBody>
      </p:sp>
      <p:sp>
        <p:nvSpPr>
          <p:cNvPr id="201" name="Google Shape;201;p3"/>
          <p:cNvSpPr txBox="1"/>
          <p:nvPr/>
        </p:nvSpPr>
        <p:spPr>
          <a:xfrm>
            <a:off x="4205287" y="2470150"/>
            <a:ext cx="1655762" cy="17541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Đặc điểm của nhóm trò chơi lắp ghép –xây dựng và ý nghĩa đối với trẻ mầm non</a:t>
            </a:r>
            <a:endParaRPr/>
          </a:p>
        </p:txBody>
      </p:sp>
      <p:sp>
        <p:nvSpPr>
          <p:cNvPr id="202" name="Google Shape;202;p3"/>
          <p:cNvSpPr txBox="1"/>
          <p:nvPr/>
        </p:nvSpPr>
        <p:spPr>
          <a:xfrm>
            <a:off x="6494462" y="2435225"/>
            <a:ext cx="1657350" cy="17541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Phương pháp hướng dẫn trò chơi lắp ghép – xây dựng cho trẻ mầm non</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4"/>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208" name="Google Shape;208;p4"/>
          <p:cNvSpPr txBox="1"/>
          <p:nvPr/>
        </p:nvSpPr>
        <p:spPr>
          <a:xfrm>
            <a:off x="468312" y="1557337"/>
            <a:ext cx="8496300" cy="4537075"/>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[1] Nguyễn Thị Thanh Hà (2019). </a:t>
            </a:r>
            <a:r>
              <a:rPr b="0" i="1" lang="en-US" sz="1800" u="none">
                <a:solidFill>
                  <a:schemeClr val="dk1"/>
                </a:solidFill>
                <a:latin typeface="Arial"/>
                <a:ea typeface="Arial"/>
                <a:cs typeface="Arial"/>
                <a:sym typeface="Arial"/>
              </a:rPr>
              <a:t>Tổ chức hoạt động vui chơi của trẻ ở trường mầm non</a:t>
            </a:r>
            <a:r>
              <a:rPr b="0" i="0" lang="en-US" sz="1800" u="none">
                <a:solidFill>
                  <a:schemeClr val="dk1"/>
                </a:solidFill>
                <a:latin typeface="Arial"/>
                <a:ea typeface="Arial"/>
                <a:cs typeface="Arial"/>
                <a:sym typeface="Arial"/>
              </a:rPr>
              <a:t>. NXB Giáo dục.</a:t>
            </a:r>
            <a:endParaRPr/>
          </a:p>
          <a:p>
            <a:pPr indent="0" lvl="0" marL="0" marR="0" rtl="0" algn="l">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[3] Lê Thu Hương (Chủ biên) (2011). </a:t>
            </a:r>
            <a:r>
              <a:rPr b="0" i="1" lang="en-US" sz="1800" u="none">
                <a:solidFill>
                  <a:schemeClr val="dk1"/>
                </a:solidFill>
                <a:latin typeface="Arial"/>
                <a:ea typeface="Arial"/>
                <a:cs typeface="Arial"/>
                <a:sym typeface="Arial"/>
              </a:rPr>
              <a:t>Tuyển tập trò chơi, bài hát, thơ, truyện, câu đố theo chủ đề của trẻ mẫu giáo bé, nhỡ, lớn.</a:t>
            </a:r>
            <a:r>
              <a:rPr b="0" i="0" lang="en-US" sz="1800" u="none">
                <a:solidFill>
                  <a:schemeClr val="dk1"/>
                </a:solidFill>
                <a:latin typeface="Arial"/>
                <a:ea typeface="Arial"/>
                <a:cs typeface="Arial"/>
                <a:sym typeface="Arial"/>
              </a:rPr>
              <a:t> NXB Giáo dục </a:t>
            </a:r>
            <a:endParaRPr/>
          </a:p>
          <a:p>
            <a:pPr indent="0" lvl="0" marL="0" marR="0" rtl="0" algn="l">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[4] Bùi Thị Việt (chủ biên) (2011). </a:t>
            </a:r>
            <a:r>
              <a:rPr b="0" i="1" lang="en-US" sz="1800" u="none">
                <a:solidFill>
                  <a:schemeClr val="dk1"/>
                </a:solidFill>
                <a:latin typeface="Arial"/>
                <a:ea typeface="Arial"/>
                <a:cs typeface="Arial"/>
                <a:sym typeface="Arial"/>
              </a:rPr>
              <a:t>Tổ chức vui chơi giải trí, ngày hội thể dục thể thao trong trường mầm non</a:t>
            </a:r>
            <a:r>
              <a:rPr b="0" i="0" lang="en-US" sz="1800" u="none">
                <a:solidFill>
                  <a:schemeClr val="dk1"/>
                </a:solidFill>
                <a:latin typeface="Arial"/>
                <a:ea typeface="Arial"/>
                <a:cs typeface="Arial"/>
                <a:sym typeface="Arial"/>
              </a:rPr>
              <a:t>. NXB Giáo dục.</a:t>
            </a:r>
            <a:endParaRPr/>
          </a:p>
          <a:p>
            <a:pPr indent="0" lvl="0" marL="0" marR="0" rtl="0" algn="l">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[5] Bộ giáo dục – Đào tạo Việt Nam (2021). Thông tư số 01/VBHN – BGDĐT </a:t>
            </a:r>
            <a:r>
              <a:rPr b="0" i="1" lang="en-US" sz="1800" u="none">
                <a:solidFill>
                  <a:schemeClr val="dk1"/>
                </a:solidFill>
                <a:latin typeface="Arial"/>
                <a:ea typeface="Arial"/>
                <a:cs typeface="Arial"/>
                <a:sym typeface="Arial"/>
              </a:rPr>
              <a:t>Ngày 13 tháng 04 năm 2021 </a:t>
            </a:r>
            <a:r>
              <a:rPr b="0" i="0" lang="en-US" sz="1800" u="none">
                <a:solidFill>
                  <a:schemeClr val="dk1"/>
                </a:solidFill>
                <a:latin typeface="Arial"/>
                <a:ea typeface="Arial"/>
                <a:cs typeface="Arial"/>
                <a:sym typeface="Arial"/>
              </a:rPr>
              <a:t>về ban hành Chương trình giáo dục mầm non.</a:t>
            </a:r>
            <a:endParaRPr/>
          </a:p>
          <a:p>
            <a:pPr indent="0" lvl="0" marL="0" marR="0" rtl="0" algn="l">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[6] Đinh Văn Vang (2012). </a:t>
            </a:r>
            <a:r>
              <a:rPr b="0" i="1" lang="en-US" sz="1800" u="none">
                <a:solidFill>
                  <a:schemeClr val="dk1"/>
                </a:solidFill>
                <a:latin typeface="Arial"/>
                <a:ea typeface="Arial"/>
                <a:cs typeface="Arial"/>
                <a:sym typeface="Arial"/>
              </a:rPr>
              <a:t>Tổ chức hoạt động vui chơi ở trường mầm non</a:t>
            </a:r>
            <a:r>
              <a:rPr b="0" i="0" lang="en-US" sz="1800" u="none">
                <a:solidFill>
                  <a:schemeClr val="dk1"/>
                </a:solidFill>
                <a:latin typeface="Arial"/>
                <a:ea typeface="Arial"/>
                <a:cs typeface="Arial"/>
                <a:sym typeface="Arial"/>
              </a:rPr>
              <a:t>. NXB Đại học Sư phạm Hà Nội.</a:t>
            </a:r>
            <a:endParaRPr/>
          </a:p>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09" name="Google Shape;209;p4"/>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rmAutofit/>
          </a:bodyPr>
          <a:lstStyle/>
          <a:p>
            <a:pPr indent="-342900" lvl="0" marL="342900" rtl="0" algn="ctr">
              <a:lnSpc>
                <a:spcPct val="100000"/>
              </a:lnSpc>
              <a:spcBef>
                <a:spcPts val="0"/>
              </a:spcBef>
              <a:spcAft>
                <a:spcPts val="0"/>
              </a:spcAft>
              <a:buClr>
                <a:schemeClr val="lt1"/>
              </a:buClr>
              <a:buSzPts val="2400"/>
              <a:buFont typeface="Noto Sans Symbols"/>
              <a:buChar char="✔"/>
            </a:pPr>
            <a:r>
              <a:rPr b="1" i="0" lang="en-US" sz="2400" u="none">
                <a:solidFill>
                  <a:schemeClr val="lt1"/>
                </a:solidFill>
                <a:latin typeface="Arial"/>
                <a:ea typeface="Arial"/>
                <a:cs typeface="Arial"/>
                <a:sym typeface="Arial"/>
              </a:rPr>
              <a:t>TÀI LIỆU THAM KHẢO</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5"/>
          <p:cNvSpPr txBox="1"/>
          <p:nvPr/>
        </p:nvSpPr>
        <p:spPr>
          <a:xfrm>
            <a:off x="1619250" y="1484312"/>
            <a:ext cx="6246812" cy="1027112"/>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Mời xem video 1: Tìm hiểu về hoạt động xây dựng</a:t>
            </a:r>
            <a:endParaRPr b="0" i="0" sz="1800" u="none">
              <a:solidFill>
                <a:schemeClr val="dk1"/>
              </a:solidFill>
              <a:latin typeface="Calibri"/>
              <a:ea typeface="Calibri"/>
              <a:cs typeface="Calibri"/>
              <a:sym typeface="Calibri"/>
            </a:endParaRPr>
          </a:p>
          <a:p>
            <a:pPr indent="0" lvl="0" marL="0" marR="0" rtl="0" algn="l">
              <a:lnSpc>
                <a:spcPct val="150000"/>
              </a:lnSpc>
              <a:spcBef>
                <a:spcPts val="800"/>
              </a:spcBef>
              <a:spcAft>
                <a:spcPts val="0"/>
              </a:spcAft>
              <a:buClr>
                <a:srgbClr val="0563C1"/>
              </a:buClr>
              <a:buSzPts val="1800"/>
              <a:buFont typeface="Arial"/>
              <a:buNone/>
            </a:pPr>
            <a:r>
              <a:rPr b="0" i="0" lang="en-US" sz="1800" u="sng">
                <a:solidFill>
                  <a:srgbClr val="0563C1"/>
                </a:solidFill>
                <a:latin typeface="Arial"/>
                <a:ea typeface="Arial"/>
                <a:cs typeface="Arial"/>
                <a:sym typeface="Arial"/>
                <a:hlinkClick r:id="rId3">
                  <a:extLst>
                    <a:ext uri="{A12FA001-AC4F-418D-AE19-62706E023703}">
                      <ahyp:hlinkClr val="tx"/>
                    </a:ext>
                  </a:extLst>
                </a:hlinkClick>
              </a:rPr>
              <a:t>https://www.youtube.com/watch?v=v7azUjcUlzg</a:t>
            </a:r>
            <a:endParaRPr/>
          </a:p>
        </p:txBody>
      </p:sp>
      <p:sp>
        <p:nvSpPr>
          <p:cNvPr id="215" name="Google Shape;215;p5"/>
          <p:cNvSpPr txBox="1"/>
          <p:nvPr/>
        </p:nvSpPr>
        <p:spPr>
          <a:xfrm>
            <a:off x="1220787" y="549275"/>
            <a:ext cx="5978525" cy="463550"/>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15000"/>
              </a:lnSpc>
              <a:spcBef>
                <a:spcPts val="0"/>
              </a:spcBef>
              <a:spcAft>
                <a:spcPts val="0"/>
              </a:spcAft>
              <a:buClr>
                <a:schemeClr val="lt1"/>
              </a:buClr>
              <a:buSzPts val="2100"/>
              <a:buFont typeface="Verdana"/>
              <a:buAutoNum type="arabicPeriod"/>
            </a:pPr>
            <a:r>
              <a:rPr b="1" i="0" lang="en-US" sz="2100" u="none">
                <a:solidFill>
                  <a:schemeClr val="lt1"/>
                </a:solidFill>
                <a:latin typeface="Arial"/>
                <a:ea typeface="Arial"/>
                <a:cs typeface="Arial"/>
                <a:sym typeface="Arial"/>
              </a:rPr>
              <a:t>Khái niệm về trò chơi lắp ghép – xây dựng</a:t>
            </a:r>
            <a:endParaRPr/>
          </a:p>
        </p:txBody>
      </p:sp>
      <p:sp>
        <p:nvSpPr>
          <p:cNvPr id="216" name="Google Shape;216;p5"/>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6"/>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222" name="Google Shape;222;p6"/>
          <p:cNvSpPr txBox="1"/>
          <p:nvPr/>
        </p:nvSpPr>
        <p:spPr>
          <a:xfrm>
            <a:off x="1220787" y="549275"/>
            <a:ext cx="5978525" cy="463550"/>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15000"/>
              </a:lnSpc>
              <a:spcBef>
                <a:spcPts val="0"/>
              </a:spcBef>
              <a:spcAft>
                <a:spcPts val="0"/>
              </a:spcAft>
              <a:buClr>
                <a:schemeClr val="lt1"/>
              </a:buClr>
              <a:buSzPts val="2100"/>
              <a:buFont typeface="Verdana"/>
              <a:buAutoNum type="arabicPeriod"/>
            </a:pPr>
            <a:r>
              <a:rPr b="1" i="0" lang="en-US" sz="2100" u="none">
                <a:solidFill>
                  <a:schemeClr val="lt1"/>
                </a:solidFill>
                <a:latin typeface="Arial"/>
                <a:ea typeface="Arial"/>
                <a:cs typeface="Arial"/>
                <a:sym typeface="Arial"/>
              </a:rPr>
              <a:t>Khái niệm về trò chơi lắp ghép – xây dựng</a:t>
            </a:r>
            <a:endParaRPr/>
          </a:p>
        </p:txBody>
      </p:sp>
      <p:pic>
        <p:nvPicPr>
          <p:cNvPr id="223" name="Google Shape;223;p6"/>
          <p:cNvPicPr preferRelativeResize="0"/>
          <p:nvPr/>
        </p:nvPicPr>
        <p:blipFill rotWithShape="1">
          <a:blip r:embed="rId3">
            <a:alphaModFix/>
          </a:blip>
          <a:srcRect b="0" l="0" r="0" t="0"/>
          <a:stretch/>
        </p:blipFill>
        <p:spPr>
          <a:xfrm>
            <a:off x="2627312" y="1196975"/>
            <a:ext cx="3973512" cy="3971925"/>
          </a:xfrm>
          <a:prstGeom prst="rect">
            <a:avLst/>
          </a:prstGeom>
          <a:noFill/>
          <a:ln>
            <a:noFill/>
          </a:ln>
        </p:spPr>
      </p:pic>
      <p:sp>
        <p:nvSpPr>
          <p:cNvPr id="224" name="Google Shape;224;p6"/>
          <p:cNvSpPr txBox="1"/>
          <p:nvPr/>
        </p:nvSpPr>
        <p:spPr>
          <a:xfrm>
            <a:off x="1763712" y="5124450"/>
            <a:ext cx="5580062" cy="2143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https://webtretho.org/do-choi-lap-ghep-lego-cho-be-trai-va-be-gai-do-choi-xay-dung-sang-tao-lz1243621524.html</a:t>
            </a:r>
            <a:endParaRPr/>
          </a:p>
        </p:txBody>
      </p:sp>
      <p:sp>
        <p:nvSpPr>
          <p:cNvPr id="225" name="Google Shape;225;p6"/>
          <p:cNvSpPr txBox="1"/>
          <p:nvPr/>
        </p:nvSpPr>
        <p:spPr>
          <a:xfrm>
            <a:off x="395287" y="5322887"/>
            <a:ext cx="8569325" cy="1365250"/>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Trò chơi lắp ghép - xây dựng là loại trò chơi mà trẻ sử dụng đồ chơi, vật liệu chơi để mô phỏng lại dưới dạng mô hình hiện thực xung quanh (đặc biệt là thế giới đồ vật) trong các công trình xây dựng, lắp ghép của mình nhờ trí tưởng tượng và sáng tạo của trẻ.</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p7"/>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231" name="Google Shape;231;p7"/>
          <p:cNvSpPr txBox="1"/>
          <p:nvPr/>
        </p:nvSpPr>
        <p:spPr>
          <a:xfrm>
            <a:off x="1220787" y="549275"/>
            <a:ext cx="5978525" cy="463550"/>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15000"/>
              </a:lnSpc>
              <a:spcBef>
                <a:spcPts val="0"/>
              </a:spcBef>
              <a:spcAft>
                <a:spcPts val="0"/>
              </a:spcAft>
              <a:buClr>
                <a:schemeClr val="lt1"/>
              </a:buClr>
              <a:buSzPts val="2100"/>
              <a:buFont typeface="Verdana"/>
              <a:buAutoNum type="arabicPeriod"/>
            </a:pPr>
            <a:r>
              <a:rPr b="1" i="0" lang="en-US" sz="2100" u="none">
                <a:solidFill>
                  <a:schemeClr val="lt1"/>
                </a:solidFill>
                <a:latin typeface="Arial"/>
                <a:ea typeface="Arial"/>
                <a:cs typeface="Arial"/>
                <a:sym typeface="Arial"/>
              </a:rPr>
              <a:t>Khái niệm về trò chơi lắp ghép – xây dựng</a:t>
            </a:r>
            <a:endParaRPr/>
          </a:p>
        </p:txBody>
      </p:sp>
      <p:pic>
        <p:nvPicPr>
          <p:cNvPr id="232" name="Google Shape;232;p7"/>
          <p:cNvPicPr preferRelativeResize="0"/>
          <p:nvPr/>
        </p:nvPicPr>
        <p:blipFill rotWithShape="1">
          <a:blip r:embed="rId3">
            <a:alphaModFix/>
          </a:blip>
          <a:srcRect b="0" l="0" r="0" t="0"/>
          <a:stretch/>
        </p:blipFill>
        <p:spPr>
          <a:xfrm>
            <a:off x="5172075" y="1485900"/>
            <a:ext cx="3971925" cy="3971925"/>
          </a:xfrm>
          <a:prstGeom prst="rect">
            <a:avLst/>
          </a:prstGeom>
          <a:noFill/>
          <a:ln>
            <a:noFill/>
          </a:ln>
        </p:spPr>
      </p:pic>
      <p:sp>
        <p:nvSpPr>
          <p:cNvPr id="233" name="Google Shape;233;p7"/>
          <p:cNvSpPr txBox="1"/>
          <p:nvPr/>
        </p:nvSpPr>
        <p:spPr>
          <a:xfrm>
            <a:off x="5219700" y="5472112"/>
            <a:ext cx="4032250" cy="33813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https://webtretho.org/do-choi-lap-ghep-lego-cho-be-trai-va-be-gai-do-choi-xay-dung-sang-tao-lz1243621524.html</a:t>
            </a:r>
            <a:endParaRPr/>
          </a:p>
        </p:txBody>
      </p:sp>
      <p:sp>
        <p:nvSpPr>
          <p:cNvPr id="234" name="Google Shape;234;p7"/>
          <p:cNvSpPr txBox="1"/>
          <p:nvPr/>
        </p:nvSpPr>
        <p:spPr>
          <a:xfrm>
            <a:off x="323850" y="1485900"/>
            <a:ext cx="4319587" cy="3970337"/>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Trong các loại trò chơi của trẻ, trò chơi xây dựng thể hiện khả năng tạo hình của trẻ rõ nhất. Từ những mẫu gỗ, khối nhựa, hộp giấy… với những hình dạng, kích thước và màu sắc khác nhau, trẻ lắp ghép, xây dựng nên những công trình khác nhau như nhà cửa, cầu cống, công viên, ô tô, vỏ óc, vỏ hến, sỏi, cát… trẻ xây dựng nên những vườn hoa, ao cá, đường đi, hàng rào, … trong những công trình sáng kiến của trẻ được bộc lộ rõ nét.  Vốn sống, trí tưởng tượng, sáng tạo của trẻ được thể hiện trong các “công trình” mà trẻ tạo nên.</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8"/>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240" name="Google Shape;240;p8"/>
          <p:cNvSpPr txBox="1"/>
          <p:nvPr/>
        </p:nvSpPr>
        <p:spPr>
          <a:xfrm>
            <a:off x="44450" y="549275"/>
            <a:ext cx="8693150" cy="463550"/>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 Quá trình hình thành và phát triển trò chơi lắp ghép – xây dựng</a:t>
            </a:r>
            <a:endParaRPr/>
          </a:p>
        </p:txBody>
      </p:sp>
      <p:sp>
        <p:nvSpPr>
          <p:cNvPr id="241" name="Google Shape;241;p8"/>
          <p:cNvSpPr txBox="1"/>
          <p:nvPr/>
        </p:nvSpPr>
        <p:spPr>
          <a:xfrm>
            <a:off x="379412" y="4835525"/>
            <a:ext cx="8764587" cy="14684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t/>
            </a:r>
            <a:endParaRPr b="0" i="0" sz="1800" u="none">
              <a:solidFill>
                <a:schemeClr val="dk1"/>
              </a:solidFill>
              <a:latin typeface="Arial"/>
              <a:ea typeface="Arial"/>
              <a:cs typeface="Arial"/>
              <a:sym typeface="Arial"/>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Bản chất của trò chơi xây dựng là loại trò chơi mà trẻ sử dụng đồ vật, vật liệu chơi sắp xếp lắp ghép với nhau tạo nên một “công trình” nào đó. Như vậy, có thể nói đây là loại trò chơi xuất hiện sớm nhất ở lứa tuổi mầm non. </a:t>
            </a:r>
            <a:endParaRPr/>
          </a:p>
        </p:txBody>
      </p:sp>
      <p:pic>
        <p:nvPicPr>
          <p:cNvPr id="242" name="Google Shape;242;p8"/>
          <p:cNvPicPr preferRelativeResize="0"/>
          <p:nvPr/>
        </p:nvPicPr>
        <p:blipFill rotWithShape="1">
          <a:blip r:embed="rId3">
            <a:alphaModFix/>
          </a:blip>
          <a:srcRect b="0" l="0" r="0" t="0"/>
          <a:stretch/>
        </p:blipFill>
        <p:spPr>
          <a:xfrm>
            <a:off x="1997075" y="1214437"/>
            <a:ext cx="5410200" cy="3621087"/>
          </a:xfrm>
          <a:prstGeom prst="rect">
            <a:avLst/>
          </a:prstGeom>
          <a:noFill/>
          <a:ln>
            <a:noFill/>
          </a:ln>
        </p:spPr>
      </p:pic>
      <p:sp>
        <p:nvSpPr>
          <p:cNvPr id="243" name="Google Shape;243;p8"/>
          <p:cNvSpPr txBox="1"/>
          <p:nvPr/>
        </p:nvSpPr>
        <p:spPr>
          <a:xfrm>
            <a:off x="3419475" y="4835525"/>
            <a:ext cx="457200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https://makeblock.com.vn/bo-do-choi-lap-ghep-thong-minh</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9"/>
          <p:cNvSpPr/>
          <p:nvPr/>
        </p:nvSpPr>
        <p:spPr>
          <a:xfrm>
            <a:off x="3722687" y="3657600"/>
            <a:ext cx="1839912" cy="2286000"/>
          </a:xfrm>
          <a:prstGeom prst="roundRect">
            <a:avLst>
              <a:gd fmla="val 2969" name="adj"/>
            </a:avLst>
          </a:prstGeom>
          <a:noFill/>
          <a:ln cap="flat" cmpd="sng" w="38100">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chemeClr val="dk1"/>
              </a:buClr>
              <a:buSzPts val="1700"/>
              <a:buFont typeface="Arial"/>
              <a:buNone/>
            </a:pPr>
            <a:r>
              <a:rPr b="0" i="0" lang="en-US" sz="1700" u="none">
                <a:solidFill>
                  <a:schemeClr val="dk1"/>
                </a:solidFill>
                <a:latin typeface="Arial"/>
                <a:ea typeface="Arial"/>
                <a:cs typeface="Arial"/>
                <a:sym typeface="Arial"/>
              </a:rPr>
              <a:t>Hành động với đồ dùng, đồ chơi ngày càng khóe léo, chính xác hơn làm KN xây dựng – lắp ghép của trẻ ngày càng tốt hơn </a:t>
            </a:r>
            <a:endParaRPr/>
          </a:p>
        </p:txBody>
      </p:sp>
      <p:sp>
        <p:nvSpPr>
          <p:cNvPr id="249" name="Google Shape;249;p9"/>
          <p:cNvSpPr/>
          <p:nvPr/>
        </p:nvSpPr>
        <p:spPr>
          <a:xfrm>
            <a:off x="1219200" y="3657600"/>
            <a:ext cx="1828800" cy="2286000"/>
          </a:xfrm>
          <a:prstGeom prst="roundRect">
            <a:avLst>
              <a:gd fmla="val 2969" name="adj"/>
            </a:avLst>
          </a:prstGeom>
          <a:noFill/>
          <a:ln cap="flat" cmpd="sng" w="38100">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114300" lvl="0" marL="0" marR="0" rtl="0" algn="l">
              <a:lnSpc>
                <a:spcPct val="100000"/>
              </a:lnSpc>
              <a:spcBef>
                <a:spcPts val="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Đóng – mở nắp hộp, tháo lắp vòng, xếp chồng khối gỗ nọ lên khối gỗ kia một cách say mê, không biết chán.</a:t>
            </a:r>
            <a:endParaRPr/>
          </a:p>
        </p:txBody>
      </p:sp>
      <p:sp>
        <p:nvSpPr>
          <p:cNvPr id="250" name="Google Shape;250;p9"/>
          <p:cNvSpPr/>
          <p:nvPr/>
        </p:nvSpPr>
        <p:spPr>
          <a:xfrm>
            <a:off x="6248400" y="3657600"/>
            <a:ext cx="1752600" cy="2286000"/>
          </a:xfrm>
          <a:prstGeom prst="roundRect">
            <a:avLst>
              <a:gd fmla="val 2969" name="adj"/>
            </a:avLst>
          </a:prstGeom>
          <a:noFill/>
          <a:ln cap="flat" cmpd="sng" w="38100">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Kĩ năng chơi ngày càng tốt hơn, sản phẩm xây dựng của trẻ mang tính chủ đề rõ rệt hơn</a:t>
            </a:r>
            <a:endParaRPr/>
          </a:p>
        </p:txBody>
      </p:sp>
      <p:sp>
        <p:nvSpPr>
          <p:cNvPr id="251" name="Google Shape;251;p9"/>
          <p:cNvSpPr/>
          <p:nvPr/>
        </p:nvSpPr>
        <p:spPr>
          <a:xfrm>
            <a:off x="3151187" y="2452687"/>
            <a:ext cx="400050" cy="449262"/>
          </a:xfrm>
          <a:prstGeom prst="chevron">
            <a:avLst>
              <a:gd fmla="val 10257" name="adj"/>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52" name="Google Shape;252;p9"/>
          <p:cNvSpPr/>
          <p:nvPr/>
        </p:nvSpPr>
        <p:spPr>
          <a:xfrm>
            <a:off x="5613400" y="2452687"/>
            <a:ext cx="398462" cy="449262"/>
          </a:xfrm>
          <a:prstGeom prst="chevron">
            <a:avLst>
              <a:gd fmla="val 10257" name="adj"/>
            </a:avLst>
          </a:prstGeom>
          <a:solidFill>
            <a:schemeClr val="hlink"/>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53" name="Google Shape;253;p9"/>
          <p:cNvSpPr/>
          <p:nvPr/>
        </p:nvSpPr>
        <p:spPr>
          <a:xfrm>
            <a:off x="6221412" y="1833562"/>
            <a:ext cx="1703387" cy="1687512"/>
          </a:xfrm>
          <a:prstGeom prst="ellipse">
            <a:avLst/>
          </a:prstGeom>
          <a:gradFill>
            <a:gsLst>
              <a:gs pos="0">
                <a:srgbClr val="FFFFFF"/>
              </a:gs>
              <a:gs pos="50000">
                <a:schemeClr val="hlink"/>
              </a:gs>
              <a:gs pos="100000">
                <a:srgbClr val="FFFFFF"/>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54" name="Google Shape;254;p9"/>
          <p:cNvSpPr/>
          <p:nvPr/>
        </p:nvSpPr>
        <p:spPr>
          <a:xfrm>
            <a:off x="6221412" y="1833562"/>
            <a:ext cx="1703387" cy="1687512"/>
          </a:xfrm>
          <a:prstGeom prst="ellipse">
            <a:avLst/>
          </a:prstGeom>
          <a:gradFill>
            <a:gsLst>
              <a:gs pos="0">
                <a:srgbClr val="57ABA3">
                  <a:alpha val="31764"/>
                </a:srgbClr>
              </a:gs>
              <a:gs pos="100000">
                <a:srgbClr val="000000">
                  <a:alpha val="89803"/>
                </a:srgbClr>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55" name="Google Shape;255;p9"/>
          <p:cNvSpPr/>
          <p:nvPr/>
        </p:nvSpPr>
        <p:spPr>
          <a:xfrm>
            <a:off x="6332537" y="1944687"/>
            <a:ext cx="1481137" cy="1466850"/>
          </a:xfrm>
          <a:prstGeom prst="ellipse">
            <a:avLst/>
          </a:prstGeom>
          <a:gradFill>
            <a:gsLst>
              <a:gs pos="0">
                <a:srgbClr val="2F5D58"/>
              </a:gs>
              <a:gs pos="50000">
                <a:schemeClr val="hlink"/>
              </a:gs>
              <a:gs pos="100000">
                <a:srgbClr val="2F5D58"/>
              </a:gs>
            </a:gsLst>
            <a:lin ang="189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56" name="Google Shape;256;p9"/>
          <p:cNvSpPr/>
          <p:nvPr/>
        </p:nvSpPr>
        <p:spPr>
          <a:xfrm>
            <a:off x="6357937" y="1952625"/>
            <a:ext cx="1481137" cy="1466850"/>
          </a:xfrm>
          <a:prstGeom prst="ellipse">
            <a:avLst/>
          </a:prstGeom>
          <a:gradFill>
            <a:gsLst>
              <a:gs pos="0">
                <a:srgbClr val="376D68"/>
              </a:gs>
              <a:gs pos="100000">
                <a:srgbClr val="57ABA3">
                  <a:alpha val="0"/>
                </a:srgbClr>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57" name="Google Shape;257;p9"/>
          <p:cNvSpPr/>
          <p:nvPr/>
        </p:nvSpPr>
        <p:spPr>
          <a:xfrm>
            <a:off x="6411912" y="2016125"/>
            <a:ext cx="1335087" cy="1320800"/>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58" name="Google Shape;258;p9"/>
          <p:cNvSpPr/>
          <p:nvPr/>
        </p:nvSpPr>
        <p:spPr>
          <a:xfrm>
            <a:off x="1295400" y="1828800"/>
            <a:ext cx="1703387" cy="1687512"/>
          </a:xfrm>
          <a:prstGeom prst="ellipse">
            <a:avLst/>
          </a:prstGeom>
          <a:gradFill>
            <a:gsLst>
              <a:gs pos="0">
                <a:srgbClr val="FFFFFF"/>
              </a:gs>
              <a:gs pos="50000">
                <a:schemeClr val="folHlink"/>
              </a:gs>
              <a:gs pos="100000">
                <a:srgbClr val="FFFFFF"/>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59" name="Google Shape;259;p9"/>
          <p:cNvSpPr/>
          <p:nvPr/>
        </p:nvSpPr>
        <p:spPr>
          <a:xfrm>
            <a:off x="1295400" y="1828800"/>
            <a:ext cx="1703387" cy="1687512"/>
          </a:xfrm>
          <a:prstGeom prst="ellipse">
            <a:avLst/>
          </a:prstGeom>
          <a:gradFill>
            <a:gsLst>
              <a:gs pos="0">
                <a:srgbClr val="85819D">
                  <a:alpha val="31764"/>
                </a:srgbClr>
              </a:gs>
              <a:gs pos="100000">
                <a:srgbClr val="000000">
                  <a:alpha val="89803"/>
                </a:srgbClr>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60" name="Google Shape;260;p9"/>
          <p:cNvSpPr/>
          <p:nvPr/>
        </p:nvSpPr>
        <p:spPr>
          <a:xfrm>
            <a:off x="1406525" y="1938337"/>
            <a:ext cx="1481137" cy="1466850"/>
          </a:xfrm>
          <a:prstGeom prst="ellipse">
            <a:avLst/>
          </a:prstGeom>
          <a:gradFill>
            <a:gsLst>
              <a:gs pos="0">
                <a:srgbClr val="484655"/>
              </a:gs>
              <a:gs pos="50000">
                <a:schemeClr val="folHlink"/>
              </a:gs>
              <a:gs pos="100000">
                <a:srgbClr val="484655"/>
              </a:gs>
            </a:gsLst>
            <a:lin ang="189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61" name="Google Shape;261;p9"/>
          <p:cNvSpPr/>
          <p:nvPr/>
        </p:nvSpPr>
        <p:spPr>
          <a:xfrm>
            <a:off x="1408112" y="1941512"/>
            <a:ext cx="1481137" cy="1466850"/>
          </a:xfrm>
          <a:prstGeom prst="ellipse">
            <a:avLst/>
          </a:prstGeom>
          <a:gradFill>
            <a:gsLst>
              <a:gs pos="0">
                <a:srgbClr val="545264"/>
              </a:gs>
              <a:gs pos="100000">
                <a:srgbClr val="85819D">
                  <a:alpha val="0"/>
                </a:srgbClr>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62" name="Google Shape;262;p9"/>
          <p:cNvSpPr/>
          <p:nvPr/>
        </p:nvSpPr>
        <p:spPr>
          <a:xfrm>
            <a:off x="1481137" y="2012950"/>
            <a:ext cx="1333500" cy="1320800"/>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263" name="Google Shape;263;p9"/>
          <p:cNvGrpSpPr/>
          <p:nvPr/>
        </p:nvGrpSpPr>
        <p:grpSpPr>
          <a:xfrm>
            <a:off x="1501775" y="1906587"/>
            <a:ext cx="1593850" cy="1403350"/>
            <a:chOff x="4166" y="1706"/>
            <a:chExt cx="1252" cy="1252"/>
          </a:xfrm>
        </p:grpSpPr>
        <p:sp>
          <p:nvSpPr>
            <p:cNvPr id="264" name="Google Shape;264;p9"/>
            <p:cNvSpPr/>
            <p:nvPr/>
          </p:nvSpPr>
          <p:spPr>
            <a:xfrm>
              <a:off x="4166" y="1706"/>
              <a:ext cx="1252" cy="1252"/>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9"/>
            <p:cNvSpPr txBox="1"/>
            <p:nvPr/>
          </p:nvSpPr>
          <p:spPr>
            <a:xfrm rot="5400000">
              <a:off x="4333" y="1883"/>
              <a:ext cx="885" cy="88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66" name="Google Shape;266;p9"/>
            <p:cNvSpPr/>
            <p:nvPr/>
          </p:nvSpPr>
          <p:spPr>
            <a:xfrm>
              <a:off x="4182" y="1713"/>
              <a:ext cx="1222" cy="1221"/>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9"/>
            <p:cNvSpPr txBox="1"/>
            <p:nvPr/>
          </p:nvSpPr>
          <p:spPr>
            <a:xfrm rot="5400000">
              <a:off x="4354" y="1878"/>
              <a:ext cx="863" cy="864"/>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68" name="Google Shape;268;p9"/>
            <p:cNvSpPr/>
            <p:nvPr/>
          </p:nvSpPr>
          <p:spPr>
            <a:xfrm>
              <a:off x="4195" y="1725"/>
              <a:ext cx="1162" cy="1141"/>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p9"/>
            <p:cNvSpPr txBox="1"/>
            <p:nvPr/>
          </p:nvSpPr>
          <p:spPr>
            <a:xfrm rot="5400000">
              <a:off x="4353" y="1885"/>
              <a:ext cx="807" cy="822"/>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70" name="Google Shape;270;p9"/>
            <p:cNvSpPr/>
            <p:nvPr/>
          </p:nvSpPr>
          <p:spPr>
            <a:xfrm>
              <a:off x="4263" y="1757"/>
              <a:ext cx="1033" cy="926"/>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 name="Google Shape;271;p9"/>
            <p:cNvSpPr txBox="1"/>
            <p:nvPr/>
          </p:nvSpPr>
          <p:spPr>
            <a:xfrm rot="5400000">
              <a:off x="4439" y="1848"/>
              <a:ext cx="655" cy="73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272" name="Google Shape;272;p9"/>
          <p:cNvSpPr/>
          <p:nvPr/>
        </p:nvSpPr>
        <p:spPr>
          <a:xfrm>
            <a:off x="3759200" y="1833562"/>
            <a:ext cx="1703387" cy="1687512"/>
          </a:xfrm>
          <a:prstGeom prst="ellipse">
            <a:avLst/>
          </a:prstGeom>
          <a:gradFill>
            <a:gsLst>
              <a:gs pos="0">
                <a:srgbClr val="FFFFFF"/>
              </a:gs>
              <a:gs pos="50000">
                <a:schemeClr val="accent1"/>
              </a:gs>
              <a:gs pos="100000">
                <a:srgbClr val="FFFFFF"/>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73" name="Google Shape;273;p9"/>
          <p:cNvSpPr/>
          <p:nvPr/>
        </p:nvSpPr>
        <p:spPr>
          <a:xfrm>
            <a:off x="3759200" y="1833562"/>
            <a:ext cx="1703387" cy="1687512"/>
          </a:xfrm>
          <a:prstGeom prst="ellipse">
            <a:avLst/>
          </a:prstGeom>
          <a:gradFill>
            <a:gsLst>
              <a:gs pos="0">
                <a:srgbClr val="6C89DA">
                  <a:alpha val="31764"/>
                </a:srgbClr>
              </a:gs>
              <a:gs pos="100000">
                <a:srgbClr val="323F65"/>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74" name="Google Shape;274;p9"/>
          <p:cNvSpPr/>
          <p:nvPr/>
        </p:nvSpPr>
        <p:spPr>
          <a:xfrm>
            <a:off x="3870325" y="1944687"/>
            <a:ext cx="1481137" cy="1466850"/>
          </a:xfrm>
          <a:prstGeom prst="ellipse">
            <a:avLst/>
          </a:prstGeom>
          <a:gradFill>
            <a:gsLst>
              <a:gs pos="0">
                <a:srgbClr val="3A4A76"/>
              </a:gs>
              <a:gs pos="50000">
                <a:schemeClr val="accent1"/>
              </a:gs>
              <a:gs pos="100000">
                <a:srgbClr val="3A4A76"/>
              </a:gs>
            </a:gsLst>
            <a:lin ang="189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75" name="Google Shape;275;p9"/>
          <p:cNvSpPr/>
          <p:nvPr/>
        </p:nvSpPr>
        <p:spPr>
          <a:xfrm>
            <a:off x="3871912" y="1946275"/>
            <a:ext cx="1481137" cy="1466850"/>
          </a:xfrm>
          <a:prstGeom prst="ellipse">
            <a:avLst/>
          </a:prstGeom>
          <a:gradFill>
            <a:gsLst>
              <a:gs pos="0">
                <a:srgbClr val="45578A"/>
              </a:gs>
              <a:gs pos="100000">
                <a:srgbClr val="6C89DA">
                  <a:alpha val="0"/>
                </a:srgbClr>
              </a:gs>
            </a:gsLst>
            <a:lin ang="2700000" scaled="0"/>
          </a:gra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76" name="Google Shape;276;p9"/>
          <p:cNvSpPr/>
          <p:nvPr/>
        </p:nvSpPr>
        <p:spPr>
          <a:xfrm>
            <a:off x="3943350" y="2016125"/>
            <a:ext cx="1333500" cy="1320800"/>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277" name="Google Shape;277;p9"/>
          <p:cNvGrpSpPr/>
          <p:nvPr/>
        </p:nvGrpSpPr>
        <p:grpSpPr>
          <a:xfrm>
            <a:off x="3965575" y="1906587"/>
            <a:ext cx="1593850" cy="1403350"/>
            <a:chOff x="4166" y="1706"/>
            <a:chExt cx="1252" cy="1252"/>
          </a:xfrm>
        </p:grpSpPr>
        <p:sp>
          <p:nvSpPr>
            <p:cNvPr id="278" name="Google Shape;278;p9"/>
            <p:cNvSpPr/>
            <p:nvPr/>
          </p:nvSpPr>
          <p:spPr>
            <a:xfrm>
              <a:off x="4166" y="1706"/>
              <a:ext cx="1252" cy="1252"/>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9"/>
            <p:cNvSpPr txBox="1"/>
            <p:nvPr/>
          </p:nvSpPr>
          <p:spPr>
            <a:xfrm rot="5400000">
              <a:off x="4333" y="1883"/>
              <a:ext cx="885" cy="88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80" name="Google Shape;280;p9"/>
            <p:cNvSpPr/>
            <p:nvPr/>
          </p:nvSpPr>
          <p:spPr>
            <a:xfrm>
              <a:off x="4182" y="1713"/>
              <a:ext cx="1222" cy="1221"/>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 name="Google Shape;281;p9"/>
            <p:cNvSpPr txBox="1"/>
            <p:nvPr/>
          </p:nvSpPr>
          <p:spPr>
            <a:xfrm rot="5400000">
              <a:off x="4354" y="1878"/>
              <a:ext cx="863" cy="864"/>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82" name="Google Shape;282;p9"/>
            <p:cNvSpPr/>
            <p:nvPr/>
          </p:nvSpPr>
          <p:spPr>
            <a:xfrm>
              <a:off x="4195" y="1725"/>
              <a:ext cx="1162" cy="1141"/>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9"/>
            <p:cNvSpPr txBox="1"/>
            <p:nvPr/>
          </p:nvSpPr>
          <p:spPr>
            <a:xfrm rot="5400000">
              <a:off x="4353" y="1885"/>
              <a:ext cx="807" cy="822"/>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84" name="Google Shape;284;p9"/>
            <p:cNvSpPr/>
            <p:nvPr/>
          </p:nvSpPr>
          <p:spPr>
            <a:xfrm>
              <a:off x="4263" y="1757"/>
              <a:ext cx="1033" cy="926"/>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9"/>
            <p:cNvSpPr txBox="1"/>
            <p:nvPr/>
          </p:nvSpPr>
          <p:spPr>
            <a:xfrm rot="5400000">
              <a:off x="4439" y="1848"/>
              <a:ext cx="655" cy="73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286" name="Google Shape;286;p9"/>
          <p:cNvGrpSpPr/>
          <p:nvPr/>
        </p:nvGrpSpPr>
        <p:grpSpPr>
          <a:xfrm>
            <a:off x="6435725" y="1906587"/>
            <a:ext cx="1595437" cy="1403350"/>
            <a:chOff x="4166" y="1706"/>
            <a:chExt cx="1252" cy="1252"/>
          </a:xfrm>
        </p:grpSpPr>
        <p:sp>
          <p:nvSpPr>
            <p:cNvPr id="287" name="Google Shape;287;p9"/>
            <p:cNvSpPr/>
            <p:nvPr/>
          </p:nvSpPr>
          <p:spPr>
            <a:xfrm>
              <a:off x="4166" y="1706"/>
              <a:ext cx="1252" cy="1252"/>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p9"/>
            <p:cNvSpPr txBox="1"/>
            <p:nvPr/>
          </p:nvSpPr>
          <p:spPr>
            <a:xfrm rot="5400000">
              <a:off x="4333" y="1883"/>
              <a:ext cx="885" cy="88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89" name="Google Shape;289;p9"/>
            <p:cNvSpPr/>
            <p:nvPr/>
          </p:nvSpPr>
          <p:spPr>
            <a:xfrm>
              <a:off x="4182" y="1713"/>
              <a:ext cx="1222" cy="1221"/>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9"/>
            <p:cNvSpPr txBox="1"/>
            <p:nvPr/>
          </p:nvSpPr>
          <p:spPr>
            <a:xfrm rot="5400000">
              <a:off x="4354" y="1878"/>
              <a:ext cx="863" cy="864"/>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91" name="Google Shape;291;p9"/>
            <p:cNvSpPr/>
            <p:nvPr/>
          </p:nvSpPr>
          <p:spPr>
            <a:xfrm>
              <a:off x="4195" y="1725"/>
              <a:ext cx="1162" cy="1141"/>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9"/>
            <p:cNvSpPr txBox="1"/>
            <p:nvPr/>
          </p:nvSpPr>
          <p:spPr>
            <a:xfrm rot="5400000">
              <a:off x="4353" y="1885"/>
              <a:ext cx="807" cy="822"/>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93" name="Google Shape;293;p9"/>
            <p:cNvSpPr/>
            <p:nvPr/>
          </p:nvSpPr>
          <p:spPr>
            <a:xfrm>
              <a:off x="4263" y="1757"/>
              <a:ext cx="1033" cy="926"/>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9"/>
            <p:cNvSpPr txBox="1"/>
            <p:nvPr/>
          </p:nvSpPr>
          <p:spPr>
            <a:xfrm rot="5400000">
              <a:off x="4439" y="1848"/>
              <a:ext cx="655" cy="73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295" name="Google Shape;295;p9"/>
          <p:cNvSpPr txBox="1"/>
          <p:nvPr/>
        </p:nvSpPr>
        <p:spPr>
          <a:xfrm>
            <a:off x="1528762" y="2505075"/>
            <a:ext cx="1312862" cy="4619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Arial"/>
              <a:buNone/>
            </a:pPr>
            <a:r>
              <a:rPr b="0" i="0" lang="en-US" sz="2400" u="none">
                <a:solidFill>
                  <a:srgbClr val="000000"/>
                </a:solidFill>
                <a:latin typeface="Arial"/>
                <a:ea typeface="Arial"/>
                <a:cs typeface="Arial"/>
                <a:sym typeface="Arial"/>
              </a:rPr>
              <a:t>HÀI NHI</a:t>
            </a:r>
            <a:endParaRPr/>
          </a:p>
        </p:txBody>
      </p:sp>
      <p:sp>
        <p:nvSpPr>
          <p:cNvPr id="296" name="Google Shape;296;p9"/>
          <p:cNvSpPr txBox="1"/>
          <p:nvPr/>
        </p:nvSpPr>
        <p:spPr>
          <a:xfrm>
            <a:off x="3956050" y="2484437"/>
            <a:ext cx="1531937" cy="4619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Arial"/>
              <a:buNone/>
            </a:pPr>
            <a:r>
              <a:rPr b="0" i="0" lang="en-US" sz="2400" u="none">
                <a:solidFill>
                  <a:srgbClr val="000000"/>
                </a:solidFill>
                <a:latin typeface="Arial"/>
                <a:ea typeface="Arial"/>
                <a:cs typeface="Arial"/>
                <a:sym typeface="Arial"/>
              </a:rPr>
              <a:t>NHÀ TRẺ</a:t>
            </a:r>
            <a:endParaRPr/>
          </a:p>
        </p:txBody>
      </p:sp>
      <p:sp>
        <p:nvSpPr>
          <p:cNvPr id="297" name="Google Shape;297;p9"/>
          <p:cNvSpPr txBox="1"/>
          <p:nvPr/>
        </p:nvSpPr>
        <p:spPr>
          <a:xfrm>
            <a:off x="6372225" y="2503487"/>
            <a:ext cx="1722437" cy="4619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Arial"/>
              <a:buNone/>
            </a:pPr>
            <a:r>
              <a:rPr b="0" i="0" lang="en-US" sz="2400" u="none">
                <a:solidFill>
                  <a:srgbClr val="000000"/>
                </a:solidFill>
                <a:latin typeface="Arial"/>
                <a:ea typeface="Arial"/>
                <a:cs typeface="Arial"/>
                <a:sym typeface="Arial"/>
              </a:rPr>
              <a:t>MẪU GIÁO</a:t>
            </a:r>
            <a:endParaRPr/>
          </a:p>
        </p:txBody>
      </p:sp>
      <p:sp>
        <p:nvSpPr>
          <p:cNvPr id="298" name="Google Shape;298;p9"/>
          <p:cNvSpPr txBox="1"/>
          <p:nvPr/>
        </p:nvSpPr>
        <p:spPr>
          <a:xfrm>
            <a:off x="90487" y="549275"/>
            <a:ext cx="8602662" cy="463550"/>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 Quá trình hình thành và phát triển trò chơi lắp ghép – xây dựng</a:t>
            </a:r>
            <a:endParaRPr/>
          </a:p>
        </p:txBody>
      </p:sp>
      <p:sp>
        <p:nvSpPr>
          <p:cNvPr id="299" name="Google Shape;299;p9"/>
          <p:cNvSpPr txBox="1"/>
          <p:nvPr/>
        </p:nvSpPr>
        <p:spPr>
          <a:xfrm>
            <a:off x="996950" y="6161087"/>
            <a:ext cx="7704137"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Tiếp xúc với đồ vật 🡪 Hoạt động lắp ghép 🡪 Hoạt động xây dựng</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 name="Shape 303"/>
        <p:cNvGrpSpPr/>
        <p:nvPr/>
      </p:nvGrpSpPr>
      <p:grpSpPr>
        <a:xfrm>
          <a:off x="0" y="0"/>
          <a:ext cx="0" cy="0"/>
          <a:chOff x="0" y="0"/>
          <a:chExt cx="0" cy="0"/>
        </a:xfrm>
      </p:grpSpPr>
      <p:sp>
        <p:nvSpPr>
          <p:cNvPr id="304" name="Google Shape;304;p10"/>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05" name="Google Shape;305;p10"/>
          <p:cNvSpPr txBox="1"/>
          <p:nvPr/>
        </p:nvSpPr>
        <p:spPr>
          <a:xfrm>
            <a:off x="179387" y="549275"/>
            <a:ext cx="8424862" cy="463550"/>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 Quá tình hình thành và phát triển trò chơi lắp ghép – xây dựng</a:t>
            </a:r>
            <a:endParaRPr/>
          </a:p>
        </p:txBody>
      </p:sp>
      <p:pic>
        <p:nvPicPr>
          <p:cNvPr id="306" name="Google Shape;306;p10"/>
          <p:cNvPicPr preferRelativeResize="0"/>
          <p:nvPr/>
        </p:nvPicPr>
        <p:blipFill rotWithShape="1">
          <a:blip r:embed="rId3">
            <a:alphaModFix/>
          </a:blip>
          <a:srcRect b="0" l="0" r="0" t="0"/>
          <a:stretch/>
        </p:blipFill>
        <p:spPr>
          <a:xfrm>
            <a:off x="4787900" y="1700212"/>
            <a:ext cx="4217987" cy="2824162"/>
          </a:xfrm>
          <a:prstGeom prst="rect">
            <a:avLst/>
          </a:prstGeom>
          <a:noFill/>
          <a:ln>
            <a:noFill/>
          </a:ln>
        </p:spPr>
      </p:pic>
      <p:sp>
        <p:nvSpPr>
          <p:cNvPr id="307" name="Google Shape;307;p10"/>
          <p:cNvSpPr txBox="1"/>
          <p:nvPr/>
        </p:nvSpPr>
        <p:spPr>
          <a:xfrm>
            <a:off x="5940425" y="4503737"/>
            <a:ext cx="4572000" cy="2143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https://makeblock.com.vn/bo-do-choi-lap-ghep-thong-minh</a:t>
            </a:r>
            <a:endParaRPr/>
          </a:p>
        </p:txBody>
      </p:sp>
      <p:sp>
        <p:nvSpPr>
          <p:cNvPr id="308" name="Google Shape;308;p10"/>
          <p:cNvSpPr txBox="1"/>
          <p:nvPr/>
        </p:nvSpPr>
        <p:spPr>
          <a:xfrm>
            <a:off x="323850" y="1209675"/>
            <a:ext cx="4319587" cy="2959100"/>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15000"/>
              </a:lnSpc>
              <a:spcBef>
                <a:spcPts val="0"/>
              </a:spcBef>
              <a:spcAft>
                <a:spcPts val="0"/>
              </a:spcAft>
              <a:buClr>
                <a:schemeClr val="dk1"/>
              </a:buClr>
              <a:buSzPts val="1800"/>
              <a:buFont typeface="Noto Sans Symbols"/>
              <a:buChar char="❑"/>
            </a:pPr>
            <a:r>
              <a:rPr b="1" i="0" lang="en-US" sz="1800" u="none">
                <a:solidFill>
                  <a:schemeClr val="dk1"/>
                </a:solidFill>
                <a:latin typeface="Arial"/>
                <a:ea typeface="Arial"/>
                <a:cs typeface="Arial"/>
                <a:sym typeface="Arial"/>
              </a:rPr>
              <a:t>Tuổi Nhà trẻ: </a:t>
            </a:r>
            <a:r>
              <a:rPr b="0" i="0" lang="en-US" sz="1800" u="none">
                <a:solidFill>
                  <a:schemeClr val="dk1"/>
                </a:solidFill>
                <a:latin typeface="Arial"/>
                <a:ea typeface="Arial"/>
                <a:cs typeface="Arial"/>
                <a:sym typeface="Arial"/>
              </a:rPr>
              <a:t>những sản phẩm mang tinh ngẫu nhiên đã gây cho trẻ sự ngạc nhiên thích thú, thu hút trẻ đến với trò chơi một cách say mê. Sang tuổi ấu nhi, niềm vui của trẻ được tạo nên bởi sản phẩm xây dựng đã mô phỏng được hiện thực cuộc sống. Trẻ trở nên thích thú khi tự xây nên ngôi nhà, tạo ra chiếc ô tô, tàu hỏa…</a:t>
            </a:r>
            <a:endParaRPr/>
          </a:p>
        </p:txBody>
      </p:sp>
      <p:sp>
        <p:nvSpPr>
          <p:cNvPr id="309" name="Google Shape;309;p10"/>
          <p:cNvSpPr txBox="1"/>
          <p:nvPr/>
        </p:nvSpPr>
        <p:spPr>
          <a:xfrm>
            <a:off x="231775" y="4625975"/>
            <a:ext cx="8824912" cy="2003425"/>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15000"/>
              </a:lnSpc>
              <a:spcBef>
                <a:spcPts val="0"/>
              </a:spcBef>
              <a:spcAft>
                <a:spcPts val="0"/>
              </a:spcAft>
              <a:buClr>
                <a:schemeClr val="dk1"/>
              </a:buClr>
              <a:buSzPts val="1800"/>
              <a:buFont typeface="Noto Sans Symbols"/>
              <a:buChar char="❑"/>
            </a:pPr>
            <a:r>
              <a:rPr b="1" i="0" lang="en-US" sz="1800" u="none">
                <a:solidFill>
                  <a:schemeClr val="dk1"/>
                </a:solidFill>
                <a:latin typeface="Arial"/>
                <a:ea typeface="Arial"/>
                <a:cs typeface="Arial"/>
                <a:sym typeface="Arial"/>
              </a:rPr>
              <a:t>Tuổi mẫu giáo: </a:t>
            </a:r>
            <a:r>
              <a:rPr b="0" i="0" lang="en-US" sz="1800" u="none">
                <a:solidFill>
                  <a:schemeClr val="dk1"/>
                </a:solidFill>
                <a:latin typeface="Arial"/>
                <a:ea typeface="Arial"/>
                <a:cs typeface="Arial"/>
                <a:sym typeface="Arial"/>
              </a:rPr>
              <a:t>Trẻ biết tự lập kế hoạch chơi, bàn bạc với nhau trước khi chơi; biết chọn “nguyên vật liệu”, phân công công việc; biết phối hợp hành động trong khi chơi,. Chủ đề chơi ngày càng rộng mở, nhiều công trình mới được đưa vào (xây lăng Bác Hồ, xây cung thiếu nhi, xây thành phố…). Kĩ năng xây dựng của trẻ ngày càng phát triển hơn làm cho sản phẩm xây dựng của trẻ ngày càng đẹp hơn, sáng tạo hơn, hợp lí hơn (bố cục hài hòa, hợp lí, màu sắc sinh động, hấp dẫn…).</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3" name="Shape 313"/>
        <p:cNvGrpSpPr/>
        <p:nvPr/>
      </p:nvGrpSpPr>
      <p:grpSpPr>
        <a:xfrm>
          <a:off x="0" y="0"/>
          <a:ext cx="0" cy="0"/>
          <a:chOff x="0" y="0"/>
          <a:chExt cx="0" cy="0"/>
        </a:xfrm>
      </p:grpSpPr>
      <p:sp>
        <p:nvSpPr>
          <p:cNvPr id="314" name="Google Shape;314;p11"/>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15" name="Google Shape;315;p11"/>
          <p:cNvSpPr txBox="1"/>
          <p:nvPr/>
        </p:nvSpPr>
        <p:spPr>
          <a:xfrm>
            <a:off x="1387475" y="549275"/>
            <a:ext cx="6007100" cy="463550"/>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3. Đặc điểm của trò chơi lắp ghép – xây dựng</a:t>
            </a:r>
            <a:endParaRPr/>
          </a:p>
        </p:txBody>
      </p:sp>
      <p:sp>
        <p:nvSpPr>
          <p:cNvPr id="316" name="Google Shape;316;p11"/>
          <p:cNvSpPr txBox="1"/>
          <p:nvPr/>
        </p:nvSpPr>
        <p:spPr>
          <a:xfrm>
            <a:off x="395287" y="1125537"/>
            <a:ext cx="8353425" cy="5492750"/>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50000"/>
              </a:lnSpc>
              <a:spcBef>
                <a:spcPts val="0"/>
              </a:spcBef>
              <a:spcAft>
                <a:spcPts val="0"/>
              </a:spcAft>
              <a:buClr>
                <a:schemeClr val="dk1"/>
              </a:buClr>
              <a:buSzPts val="1800"/>
              <a:buFont typeface="Noto Sans Symbols"/>
              <a:buChar char="❖"/>
            </a:pPr>
            <a:r>
              <a:rPr b="0" i="0" lang="en-US" sz="1800" u="none">
                <a:solidFill>
                  <a:schemeClr val="dk1"/>
                </a:solidFill>
                <a:latin typeface="Arial"/>
                <a:ea typeface="Arial"/>
                <a:cs typeface="Arial"/>
                <a:sym typeface="Arial"/>
              </a:rPr>
              <a:t>Trò chơi xây dựng là loại trò chơi mà khi trẻ tham gia chơi </a:t>
            </a:r>
            <a:r>
              <a:rPr b="1" i="1" lang="en-US" sz="1800" u="none">
                <a:solidFill>
                  <a:schemeClr val="dk1"/>
                </a:solidFill>
                <a:latin typeface="Arial"/>
                <a:ea typeface="Arial"/>
                <a:cs typeface="Arial"/>
                <a:sym typeface="Arial"/>
              </a:rPr>
              <a:t>bao giờ cũng tạo ra sản phẩm, nhưng là sản phẩm để chơi chữ không phải là sản phẩm để dùng.</a:t>
            </a:r>
            <a:r>
              <a:rPr b="0" i="0" lang="en-US" sz="1800" u="none">
                <a:solidFill>
                  <a:schemeClr val="dk1"/>
                </a:solidFill>
                <a:latin typeface="Arial"/>
                <a:ea typeface="Arial"/>
                <a:cs typeface="Arial"/>
                <a:sym typeface="Arial"/>
              </a:rPr>
              <a:t> </a:t>
            </a:r>
            <a:endParaRPr/>
          </a:p>
          <a:p>
            <a:pPr indent="-285750" lvl="0" marL="285750" marR="0" rtl="0" algn="just">
              <a:lnSpc>
                <a:spcPct val="150000"/>
              </a:lnSpc>
              <a:spcBef>
                <a:spcPts val="0"/>
              </a:spcBef>
              <a:spcAft>
                <a:spcPts val="0"/>
              </a:spcAft>
              <a:buClr>
                <a:schemeClr val="dk1"/>
              </a:buClr>
              <a:buSzPts val="1800"/>
              <a:buFont typeface="Noto Sans Symbols"/>
              <a:buChar char="❖"/>
            </a:pPr>
            <a:r>
              <a:rPr b="1" i="1" lang="en-US" sz="1800" u="none">
                <a:solidFill>
                  <a:schemeClr val="dk1"/>
                </a:solidFill>
                <a:latin typeface="Arial"/>
                <a:ea typeface="Arial"/>
                <a:cs typeface="Arial"/>
                <a:sym typeface="Arial"/>
              </a:rPr>
              <a:t>Trò chơi xây dựng gắn chặt với hoạt động tạo hình</a:t>
            </a:r>
            <a:r>
              <a:rPr b="0" i="0" lang="en-US" sz="1800" u="none">
                <a:solidFill>
                  <a:schemeClr val="dk1"/>
                </a:solidFill>
                <a:latin typeface="Arial"/>
                <a:ea typeface="Arial"/>
                <a:cs typeface="Arial"/>
                <a:sym typeface="Arial"/>
              </a:rPr>
              <a:t>, nó đòi hỏi trẻ phải có khả năng tri giác thẩm mĩ và tư duy hình tượng, đặc biệt là trí tưởng tượng sáng tạo. </a:t>
            </a:r>
            <a:endParaRPr/>
          </a:p>
          <a:p>
            <a:pPr indent="-285750" lvl="0" marL="285750" marR="0" rtl="0" algn="just">
              <a:lnSpc>
                <a:spcPct val="150000"/>
              </a:lnSpc>
              <a:spcBef>
                <a:spcPts val="0"/>
              </a:spcBef>
              <a:spcAft>
                <a:spcPts val="0"/>
              </a:spcAft>
              <a:buClr>
                <a:schemeClr val="dk1"/>
              </a:buClr>
              <a:buSzPts val="1800"/>
              <a:buFont typeface="Noto Sans Symbols"/>
              <a:buChar char="❖"/>
            </a:pPr>
            <a:r>
              <a:rPr b="1" i="1" lang="en-US" sz="1800" u="none">
                <a:solidFill>
                  <a:schemeClr val="dk1"/>
                </a:solidFill>
                <a:latin typeface="Arial"/>
                <a:ea typeface="Arial"/>
                <a:cs typeface="Arial"/>
                <a:sym typeface="Arial"/>
              </a:rPr>
              <a:t>Trò chơi xây dựng có thể được xem là một dạng trò chơi đóng vai theo chủ đề. </a:t>
            </a:r>
            <a:r>
              <a:rPr b="0" i="0" lang="en-US" sz="1800" u="none">
                <a:solidFill>
                  <a:schemeClr val="dk1"/>
                </a:solidFill>
                <a:latin typeface="Arial"/>
                <a:ea typeface="Arial"/>
                <a:cs typeface="Arial"/>
                <a:sym typeface="Arial"/>
              </a:rPr>
              <a:t>Bởi lẽ nó cũng có chủ đề chơi và các chủ đề của trò chơi xây dựng cũng phản ánh hiện thực cuộc sống xung quanh trẻ.</a:t>
            </a:r>
            <a:endParaRPr/>
          </a:p>
          <a:p>
            <a:pPr indent="-285750" lvl="0" marL="285750" marR="0" rtl="0" algn="just">
              <a:lnSpc>
                <a:spcPct val="150000"/>
              </a:lnSpc>
              <a:spcBef>
                <a:spcPts val="0"/>
              </a:spcBef>
              <a:spcAft>
                <a:spcPts val="0"/>
              </a:spcAft>
              <a:buClr>
                <a:schemeClr val="dk1"/>
              </a:buClr>
              <a:buSzPts val="1800"/>
              <a:buFont typeface="Noto Sans Symbols"/>
              <a:buChar char="❖"/>
            </a:pPr>
            <a:r>
              <a:rPr b="0" i="0" lang="en-US" sz="1800" u="none">
                <a:solidFill>
                  <a:schemeClr val="dk1"/>
                </a:solidFill>
                <a:latin typeface="Arial"/>
                <a:ea typeface="Arial"/>
                <a:cs typeface="Arial"/>
                <a:sym typeface="Arial"/>
              </a:rPr>
              <a:t>Trong một giờ chơi của trẻ mẫu giáo thường </a:t>
            </a:r>
            <a:r>
              <a:rPr b="1" i="1" lang="en-US" sz="1800" u="none">
                <a:solidFill>
                  <a:schemeClr val="dk1"/>
                </a:solidFill>
                <a:latin typeface="Arial"/>
                <a:ea typeface="Arial"/>
                <a:cs typeface="Arial"/>
                <a:sym typeface="Arial"/>
              </a:rPr>
              <a:t>phản ánh nhiều mặt của cuộc sống xã hội.</a:t>
            </a:r>
            <a:endParaRPr/>
          </a:p>
          <a:p>
            <a:pPr indent="-285750" lvl="0" marL="285750" marR="0" rtl="0" algn="just">
              <a:lnSpc>
                <a:spcPct val="150000"/>
              </a:lnSpc>
              <a:spcBef>
                <a:spcPts val="0"/>
              </a:spcBef>
              <a:spcAft>
                <a:spcPts val="0"/>
              </a:spcAft>
              <a:buClr>
                <a:schemeClr val="dk1"/>
              </a:buClr>
              <a:buSzPts val="1800"/>
              <a:buFont typeface="Noto Sans Symbols"/>
              <a:buChar char="❖"/>
            </a:pPr>
            <a:r>
              <a:rPr b="1" i="1" lang="en-US" sz="1800" u="none">
                <a:solidFill>
                  <a:schemeClr val="dk1"/>
                </a:solidFill>
                <a:latin typeface="Arial"/>
                <a:ea typeface="Arial"/>
                <a:cs typeface="Arial"/>
                <a:sym typeface="Arial"/>
              </a:rPr>
              <a:t>Trò chơi xây dựng được tiến hành thông qua đồ chơi, “vật liệu” xây dựng</a:t>
            </a:r>
            <a:r>
              <a:rPr b="0" i="0" lang="en-US" sz="1800" u="none">
                <a:solidFill>
                  <a:schemeClr val="dk1"/>
                </a:solidFill>
                <a:latin typeface="Arial"/>
                <a:ea typeface="Arial"/>
                <a:cs typeface="Arial"/>
                <a:sym typeface="Arial"/>
              </a:rPr>
              <a:t>, không có vật liệu xây dựng thì không thể tiến hành trò chơi xây dựng.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0" name="Shape 320"/>
        <p:cNvGrpSpPr/>
        <p:nvPr/>
      </p:nvGrpSpPr>
      <p:grpSpPr>
        <a:xfrm>
          <a:off x="0" y="0"/>
          <a:ext cx="0" cy="0"/>
          <a:chOff x="0" y="0"/>
          <a:chExt cx="0" cy="0"/>
        </a:xfrm>
      </p:grpSpPr>
      <p:sp>
        <p:nvSpPr>
          <p:cNvPr id="321" name="Google Shape;321;p12"/>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22" name="Google Shape;322;p12"/>
          <p:cNvSpPr txBox="1"/>
          <p:nvPr/>
        </p:nvSpPr>
        <p:spPr>
          <a:xfrm>
            <a:off x="1116012" y="476250"/>
            <a:ext cx="7200900" cy="41116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4. Ý nghĩa của trò chơi  lắp ghép - xây dựng đối với trẻ mầm non </a:t>
            </a:r>
            <a:endParaRPr/>
          </a:p>
        </p:txBody>
      </p:sp>
      <p:pic>
        <p:nvPicPr>
          <p:cNvPr id="323" name="Google Shape;323;p12"/>
          <p:cNvPicPr preferRelativeResize="0"/>
          <p:nvPr/>
        </p:nvPicPr>
        <p:blipFill rotWithShape="1">
          <a:blip r:embed="rId3">
            <a:alphaModFix/>
          </a:blip>
          <a:srcRect b="0" l="0" r="0" t="0"/>
          <a:stretch/>
        </p:blipFill>
        <p:spPr>
          <a:xfrm>
            <a:off x="5249862" y="1500187"/>
            <a:ext cx="3971925" cy="3971925"/>
          </a:xfrm>
          <a:prstGeom prst="rect">
            <a:avLst/>
          </a:prstGeom>
          <a:noFill/>
          <a:ln>
            <a:noFill/>
          </a:ln>
        </p:spPr>
      </p:pic>
      <p:sp>
        <p:nvSpPr>
          <p:cNvPr id="324" name="Google Shape;324;p12"/>
          <p:cNvSpPr txBox="1"/>
          <p:nvPr/>
        </p:nvSpPr>
        <p:spPr>
          <a:xfrm>
            <a:off x="5219700" y="5472112"/>
            <a:ext cx="4032250" cy="33813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https://webtretho.org/do-choi-lap-ghep-lego-cho-be-trai-va-be-gai-do-choi-xay-dung-sang-tao-lz1243621524.html</a:t>
            </a:r>
            <a:endParaRPr/>
          </a:p>
        </p:txBody>
      </p:sp>
      <p:sp>
        <p:nvSpPr>
          <p:cNvPr id="325" name="Google Shape;325;p12"/>
          <p:cNvSpPr txBox="1"/>
          <p:nvPr/>
        </p:nvSpPr>
        <p:spPr>
          <a:xfrm>
            <a:off x="250825" y="1109662"/>
            <a:ext cx="4681537" cy="5494337"/>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50000"/>
              </a:lnSpc>
              <a:spcBef>
                <a:spcPts val="0"/>
              </a:spcBef>
              <a:spcAft>
                <a:spcPts val="0"/>
              </a:spcAft>
              <a:buClr>
                <a:schemeClr val="dk1"/>
              </a:buClr>
              <a:buSzPts val="1800"/>
              <a:buFont typeface="Courier New"/>
              <a:buChar char="o"/>
            </a:pPr>
            <a:r>
              <a:rPr b="0" i="0" lang="en-US" sz="1800" u="none">
                <a:solidFill>
                  <a:schemeClr val="dk1"/>
                </a:solidFill>
                <a:latin typeface="Arial"/>
                <a:ea typeface="Arial"/>
                <a:cs typeface="Arial"/>
                <a:sym typeface="Arial"/>
              </a:rPr>
              <a:t>Trò chơi lắp ghép - xây dựng, như đã trình bày ở trẻ đây, là loại trò chơi mô phỏng dưới dạng mô hình không gian hiện thực cuộc sống xung quanh trẻ. Do vậy khi tham gia trò chơi này, những biểu tượng không gian về các vật thể hình học và sự tương quan giữa các bộ phân tạo nên vật thể được củng cố và phát triển. Thực vậy để tạo ra một sản phẩm hợp lí, đứa trẻ phải quan sát các “vật liệu” xây dựng, phân biệt độ lớn. Hình thù, kích thước của nó để lựa chọn, sắp xếp sao cho phù hợp.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9" name="Shape 329"/>
        <p:cNvGrpSpPr/>
        <p:nvPr/>
      </p:nvGrpSpPr>
      <p:grpSpPr>
        <a:xfrm>
          <a:off x="0" y="0"/>
          <a:ext cx="0" cy="0"/>
          <a:chOff x="0" y="0"/>
          <a:chExt cx="0" cy="0"/>
        </a:xfrm>
      </p:grpSpPr>
      <p:sp>
        <p:nvSpPr>
          <p:cNvPr id="330" name="Google Shape;330;p13"/>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31" name="Google Shape;331;p13"/>
          <p:cNvSpPr txBox="1"/>
          <p:nvPr/>
        </p:nvSpPr>
        <p:spPr>
          <a:xfrm>
            <a:off x="1116012" y="476250"/>
            <a:ext cx="7200900" cy="41116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4. Ý nghĩa của trò chơi lắp ghép - xây dựng đối với trẻ mầm non </a:t>
            </a:r>
            <a:endParaRPr/>
          </a:p>
        </p:txBody>
      </p:sp>
      <p:sp>
        <p:nvSpPr>
          <p:cNvPr id="332" name="Google Shape;332;p13"/>
          <p:cNvSpPr txBox="1"/>
          <p:nvPr/>
        </p:nvSpPr>
        <p:spPr>
          <a:xfrm>
            <a:off x="395287" y="1200150"/>
            <a:ext cx="8640762" cy="2032000"/>
          </a:xfrm>
          <a:prstGeom prst="rect">
            <a:avLst/>
          </a:prstGeom>
          <a:noFill/>
          <a:ln>
            <a:noFill/>
          </a:ln>
        </p:spPr>
        <p:txBody>
          <a:bodyPr anchorCtr="0" anchor="t" bIns="45700" lIns="91425" spcFirstLastPara="1" rIns="91425" wrap="square" tIns="45700">
            <a:spAutoFit/>
          </a:bodyPr>
          <a:lstStyle/>
          <a:p>
            <a:pPr indent="-285750" lvl="0" marL="285750" marR="0" rtl="0" algn="l">
              <a:lnSpc>
                <a:spcPct val="100000"/>
              </a:lnSpc>
              <a:spcBef>
                <a:spcPts val="0"/>
              </a:spcBef>
              <a:spcAft>
                <a:spcPts val="0"/>
              </a:spcAft>
              <a:buClr>
                <a:schemeClr val="dk1"/>
              </a:buClr>
              <a:buSzPts val="1800"/>
              <a:buFont typeface="Courier New"/>
              <a:buChar char="o"/>
            </a:pPr>
            <a:r>
              <a:rPr b="0" i="0" lang="en-US" sz="1800" u="none">
                <a:solidFill>
                  <a:schemeClr val="dk1"/>
                </a:solidFill>
                <a:latin typeface="Arial"/>
                <a:ea typeface="Arial"/>
                <a:cs typeface="Arial"/>
                <a:sym typeface="Arial"/>
              </a:rPr>
              <a:t>Trong khi chơi trò chơi xây dựng, trẻ thường cố gắng làm cho công trình xây dựng của mình đẹp hơn, màu sắc hơn, hình dáng hài hòa hơn… nhờ đó óc thẩm mĩ, năng lực sáng tạo ra cái đẹp của trẻ được hình thành và phát triển.</a:t>
            </a:r>
            <a:endParaRPr/>
          </a:p>
          <a:p>
            <a:pPr indent="-171450" lvl="0" marL="285750" marR="0" rtl="0" algn="l">
              <a:lnSpc>
                <a:spcPct val="100000"/>
              </a:lnSpc>
              <a:spcBef>
                <a:spcPts val="0"/>
              </a:spcBef>
              <a:spcAft>
                <a:spcPts val="0"/>
              </a:spcAft>
              <a:buClr>
                <a:schemeClr val="dk1"/>
              </a:buClr>
              <a:buSzPts val="1800"/>
              <a:buFont typeface="Courier New"/>
              <a:buNone/>
            </a:pPr>
            <a:r>
              <a:t/>
            </a:r>
            <a:endParaRPr b="0" i="0" sz="1800" u="none">
              <a:solidFill>
                <a:schemeClr val="dk1"/>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1800"/>
              <a:buFont typeface="Courier New"/>
              <a:buChar char="o"/>
            </a:pPr>
            <a:r>
              <a:rPr b="0" i="0" lang="en-US" sz="1800" u="none">
                <a:solidFill>
                  <a:schemeClr val="dk1"/>
                </a:solidFill>
                <a:latin typeface="Arial"/>
                <a:ea typeface="Arial"/>
                <a:cs typeface="Arial"/>
                <a:sym typeface="Arial"/>
              </a:rPr>
              <a:t>Việc tham gia trò chơi xây dựng còn giúp trẻ phát triển sự khóe léo, linh hoạt của bàn tay, ngón tay, phát triển năng lực tạo hình của trẻ.</a:t>
            </a:r>
            <a:endParaRPr/>
          </a:p>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pic>
        <p:nvPicPr>
          <p:cNvPr id="333" name="Google Shape;333;p13"/>
          <p:cNvPicPr preferRelativeResize="0"/>
          <p:nvPr/>
        </p:nvPicPr>
        <p:blipFill rotWithShape="1">
          <a:blip r:embed="rId3">
            <a:alphaModFix/>
          </a:blip>
          <a:srcRect b="0" l="0" r="0" t="0"/>
          <a:stretch/>
        </p:blipFill>
        <p:spPr>
          <a:xfrm>
            <a:off x="1619250" y="2852737"/>
            <a:ext cx="5184775" cy="3917950"/>
          </a:xfrm>
          <a:prstGeom prst="rect">
            <a:avLst/>
          </a:prstGeom>
          <a:noFill/>
          <a:ln>
            <a:noFill/>
          </a:ln>
        </p:spPr>
      </p:pic>
      <p:sp>
        <p:nvSpPr>
          <p:cNvPr id="334" name="Google Shape;334;p13"/>
          <p:cNvSpPr txBox="1"/>
          <p:nvPr/>
        </p:nvSpPr>
        <p:spPr>
          <a:xfrm>
            <a:off x="250825" y="6599237"/>
            <a:ext cx="457200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https://laodongthudo.vn/nhung-tac-dung-ky-dieu-cua-do-choi-don-gian-33143.html</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8" name="Shape 338"/>
        <p:cNvGrpSpPr/>
        <p:nvPr/>
      </p:nvGrpSpPr>
      <p:grpSpPr>
        <a:xfrm>
          <a:off x="0" y="0"/>
          <a:ext cx="0" cy="0"/>
          <a:chOff x="0" y="0"/>
          <a:chExt cx="0" cy="0"/>
        </a:xfrm>
      </p:grpSpPr>
      <p:sp>
        <p:nvSpPr>
          <p:cNvPr id="339" name="Google Shape;339;p14"/>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40" name="Google Shape;340;p14"/>
          <p:cNvSpPr txBox="1"/>
          <p:nvPr/>
        </p:nvSpPr>
        <p:spPr>
          <a:xfrm>
            <a:off x="1116012" y="476250"/>
            <a:ext cx="7200900" cy="41116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4. Ý nghĩa của trò chơi  lắp ghép - xây dựng đối với trẻ mầm non </a:t>
            </a:r>
            <a:endParaRPr/>
          </a:p>
        </p:txBody>
      </p:sp>
      <p:pic>
        <p:nvPicPr>
          <p:cNvPr id="341" name="Google Shape;341;p14"/>
          <p:cNvPicPr preferRelativeResize="0"/>
          <p:nvPr/>
        </p:nvPicPr>
        <p:blipFill rotWithShape="1">
          <a:blip r:embed="rId3">
            <a:alphaModFix/>
          </a:blip>
          <a:srcRect b="0" l="0" r="0" t="0"/>
          <a:stretch/>
        </p:blipFill>
        <p:spPr>
          <a:xfrm>
            <a:off x="2855912" y="1268412"/>
            <a:ext cx="4127500" cy="3097212"/>
          </a:xfrm>
          <a:prstGeom prst="rect">
            <a:avLst/>
          </a:prstGeom>
          <a:noFill/>
          <a:ln>
            <a:noFill/>
          </a:ln>
        </p:spPr>
      </p:pic>
      <p:sp>
        <p:nvSpPr>
          <p:cNvPr id="342" name="Google Shape;342;p14"/>
          <p:cNvSpPr txBox="1"/>
          <p:nvPr/>
        </p:nvSpPr>
        <p:spPr>
          <a:xfrm>
            <a:off x="3995737" y="4365625"/>
            <a:ext cx="1403350" cy="2143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http://xopart.blogspot.com/</a:t>
            </a:r>
            <a:endParaRPr/>
          </a:p>
        </p:txBody>
      </p:sp>
      <p:sp>
        <p:nvSpPr>
          <p:cNvPr id="343" name="Google Shape;343;p14"/>
          <p:cNvSpPr txBox="1"/>
          <p:nvPr/>
        </p:nvSpPr>
        <p:spPr>
          <a:xfrm>
            <a:off x="250825" y="4560887"/>
            <a:ext cx="8642350" cy="232251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Khi tham gia trò chơi xây dựng, để tạo ra một “ công trình” hợp lí, trẻ phải “  hoạch định” chương trình hành động: Làm cái gì trước, cái gì sau và bắt tay vào “ công việc” với sự say mê, mệt mài …do vậy mà tính có kế hoạch, tính kiên trì trong công việc được hình thành ở trẻ. Khi tham gia vào trò chơi mang tính tập thể, trẻ không chỉ bàn bạc với nhau về kế hoạch chơi mà còn phân công công việc, phối hợp hành động trong khi chơi, do vậy mà tinh thần hợp tác, ý thức tập thể được hình thành ở trẻ.</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sp>
        <p:nvSpPr>
          <p:cNvPr id="348" name="Google Shape;348;p15"/>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1"/>
              </a:buClr>
              <a:buSzPts val="3200"/>
              <a:buFont typeface="Verdana"/>
              <a:buNone/>
            </a:pPr>
            <a:r>
              <a:rPr b="0" i="0" lang="en-US" sz="3200" u="none">
                <a:solidFill>
                  <a:schemeClr val="lt1"/>
                </a:solidFill>
                <a:latin typeface="Verdana"/>
                <a:ea typeface="Verdana"/>
                <a:cs typeface="Verdana"/>
                <a:sym typeface="Verdana"/>
              </a:rPr>
              <a:t>Mời xem video</a:t>
            </a:r>
            <a:endParaRPr/>
          </a:p>
        </p:txBody>
      </p:sp>
      <p:sp>
        <p:nvSpPr>
          <p:cNvPr id="349" name="Google Shape;349;p15"/>
          <p:cNvSpPr txBox="1"/>
          <p:nvPr/>
        </p:nvSpPr>
        <p:spPr>
          <a:xfrm>
            <a:off x="827087" y="1412875"/>
            <a:ext cx="6121400" cy="768350"/>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Mời xem video 2: </a:t>
            </a:r>
            <a:r>
              <a:rPr b="0" i="0" lang="en-US" sz="1800" u="none">
                <a:solidFill>
                  <a:schemeClr val="dk1"/>
                </a:solidFill>
                <a:latin typeface="Arial"/>
                <a:ea typeface="Arial"/>
                <a:cs typeface="Arial"/>
                <a:sym typeface="Arial"/>
              </a:rPr>
              <a:t>Bé làm cô/chú công nhân</a:t>
            </a:r>
            <a:endParaRPr b="0" i="0" sz="1800" u="none">
              <a:solidFill>
                <a:schemeClr val="dk1"/>
              </a:solidFill>
              <a:latin typeface="Calibri"/>
              <a:ea typeface="Calibri"/>
              <a:cs typeface="Calibri"/>
              <a:sym typeface="Calibri"/>
            </a:endParaRPr>
          </a:p>
          <a:p>
            <a:pPr indent="0" lvl="0" marL="0" marR="0" rtl="0" algn="l">
              <a:lnSpc>
                <a:spcPct val="100000"/>
              </a:lnSpc>
              <a:spcBef>
                <a:spcPts val="800"/>
              </a:spcBef>
              <a:spcAft>
                <a:spcPts val="0"/>
              </a:spcAft>
              <a:buClr>
                <a:srgbClr val="0563C1"/>
              </a:buClr>
              <a:buSzPts val="1800"/>
              <a:buFont typeface="Arial"/>
              <a:buNone/>
            </a:pPr>
            <a:r>
              <a:rPr b="0" i="0" lang="en-US" sz="1800" u="sng">
                <a:solidFill>
                  <a:srgbClr val="0563C1"/>
                </a:solidFill>
                <a:latin typeface="Arial"/>
                <a:ea typeface="Arial"/>
                <a:cs typeface="Arial"/>
                <a:sym typeface="Arial"/>
                <a:hlinkClick r:id="rId3">
                  <a:extLst>
                    <a:ext uri="{A12FA001-AC4F-418D-AE19-62706E023703}">
                      <ahyp:hlinkClr val="tx"/>
                    </a:ext>
                  </a:extLst>
                </a:hlinkClick>
              </a:rPr>
              <a:t>https://www.youtube.com/watch?v=0Sd2URRIKAQ</a:t>
            </a:r>
            <a:endParaRPr/>
          </a:p>
        </p:txBody>
      </p:sp>
      <p:pic>
        <p:nvPicPr>
          <p:cNvPr id="350" name="Google Shape;350;p15"/>
          <p:cNvPicPr preferRelativeResize="0"/>
          <p:nvPr/>
        </p:nvPicPr>
        <p:blipFill rotWithShape="1">
          <a:blip r:embed="rId4">
            <a:alphaModFix/>
          </a:blip>
          <a:srcRect b="0" l="0" r="0" t="0"/>
          <a:stretch/>
        </p:blipFill>
        <p:spPr>
          <a:xfrm>
            <a:off x="2916237" y="2420937"/>
            <a:ext cx="3552825" cy="3551237"/>
          </a:xfrm>
          <a:prstGeom prst="rect">
            <a:avLst/>
          </a:prstGeom>
          <a:noFill/>
          <a:ln>
            <a:noFill/>
          </a:ln>
        </p:spPr>
      </p:pic>
      <p:sp>
        <p:nvSpPr>
          <p:cNvPr id="351" name="Google Shape;351;p15"/>
          <p:cNvSpPr txBox="1"/>
          <p:nvPr/>
        </p:nvSpPr>
        <p:spPr>
          <a:xfrm>
            <a:off x="2916237" y="5973762"/>
            <a:ext cx="457200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https://dochoichobe123.com/choi-lap-rap-130-chi-tiet-nhua-size/</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5" name="Shape 355"/>
        <p:cNvGrpSpPr/>
        <p:nvPr/>
      </p:nvGrpSpPr>
      <p:grpSpPr>
        <a:xfrm>
          <a:off x="0" y="0"/>
          <a:ext cx="0" cy="0"/>
          <a:chOff x="0" y="0"/>
          <a:chExt cx="0" cy="0"/>
        </a:xfrm>
      </p:grpSpPr>
      <p:sp>
        <p:nvSpPr>
          <p:cNvPr id="356" name="Google Shape;356;p16"/>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57" name="Google Shape;357;p16"/>
          <p:cNvSpPr txBox="1"/>
          <p:nvPr/>
        </p:nvSpPr>
        <p:spPr>
          <a:xfrm>
            <a:off x="1547812" y="549275"/>
            <a:ext cx="7200900" cy="4095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Hướng dẫn Trò chơi lắp ghép - chơi xây dựng</a:t>
            </a:r>
            <a:endParaRPr/>
          </a:p>
        </p:txBody>
      </p:sp>
      <p:sp>
        <p:nvSpPr>
          <p:cNvPr id="358" name="Google Shape;358;p16"/>
          <p:cNvSpPr txBox="1"/>
          <p:nvPr/>
        </p:nvSpPr>
        <p:spPr>
          <a:xfrm>
            <a:off x="468312" y="1309687"/>
            <a:ext cx="8280400" cy="498633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5.1. Những yêu cầu chung </a:t>
            </a:r>
            <a:endParaRPr b="0" i="0" sz="1400" u="none">
              <a:solidFill>
                <a:schemeClr val="dk1"/>
              </a:solidFill>
              <a:latin typeface="Calibri"/>
              <a:ea typeface="Calibri"/>
              <a:cs typeface="Calibri"/>
              <a:sym typeface="Calibri"/>
            </a:endParaRPr>
          </a:p>
          <a:p>
            <a:pPr indent="-114300" lvl="0" marL="0" marR="0" rtl="0" algn="just">
              <a:lnSpc>
                <a:spcPct val="150000"/>
              </a:lnSpc>
              <a:spcBef>
                <a:spcPts val="0"/>
              </a:spcBef>
              <a:spcAft>
                <a:spcPts val="0"/>
              </a:spcAft>
              <a:buClr>
                <a:schemeClr val="dk1"/>
              </a:buClr>
              <a:buSzPts val="1800"/>
              <a:buFont typeface="Noto Sans Symbols"/>
              <a:buChar char="❖"/>
            </a:pPr>
            <a:r>
              <a:rPr b="0" i="0" lang="en-US" sz="1800" u="none">
                <a:solidFill>
                  <a:schemeClr val="dk1"/>
                </a:solidFill>
                <a:latin typeface="Arial"/>
                <a:ea typeface="Arial"/>
                <a:cs typeface="Arial"/>
                <a:sym typeface="Arial"/>
              </a:rPr>
              <a:t>Cần chuẩn bị đồ chơi, vật liệu xây dựng đầy đủ và sắp xếp thành một môi trường chơi hấp dẫn để giúp trẻ nảy sinh ý đồ xây dựng.</a:t>
            </a:r>
            <a:endParaRPr b="0" i="0" sz="1400" u="none">
              <a:solidFill>
                <a:schemeClr val="dk1"/>
              </a:solidFill>
              <a:latin typeface="Calibri"/>
              <a:ea typeface="Calibri"/>
              <a:cs typeface="Calibri"/>
              <a:sym typeface="Calibri"/>
            </a:endParaRPr>
          </a:p>
          <a:p>
            <a:pPr indent="-114300" lvl="0" marL="0" marR="0" rtl="0" algn="just">
              <a:lnSpc>
                <a:spcPct val="150000"/>
              </a:lnSpc>
              <a:spcBef>
                <a:spcPts val="0"/>
              </a:spcBef>
              <a:spcAft>
                <a:spcPts val="0"/>
              </a:spcAft>
              <a:buClr>
                <a:schemeClr val="dk1"/>
              </a:buClr>
              <a:buSzPts val="1800"/>
              <a:buFont typeface="Noto Sans Symbols"/>
              <a:buChar char="❖"/>
            </a:pPr>
            <a:r>
              <a:rPr b="0" i="0" lang="en-US" sz="1800" u="none">
                <a:solidFill>
                  <a:schemeClr val="dk1"/>
                </a:solidFill>
                <a:latin typeface="Arial"/>
                <a:ea typeface="Arial"/>
                <a:cs typeface="Arial"/>
                <a:sym typeface="Arial"/>
              </a:rPr>
              <a:t>Trò chơi xây dựng thực sự là một hoạt động có sản phẩm nhưng sản phẩm để chơi chữ không phải là sản phẩm để dùng. Vì vậy cô cần phải biết duy trì không khí vui chơi cho trẻ. </a:t>
            </a:r>
            <a:endParaRPr/>
          </a:p>
          <a:p>
            <a:pPr indent="-114300" lvl="0" marL="0" marR="0" rtl="0" algn="just">
              <a:lnSpc>
                <a:spcPct val="150000"/>
              </a:lnSpc>
              <a:spcBef>
                <a:spcPts val="0"/>
              </a:spcBef>
              <a:spcAft>
                <a:spcPts val="0"/>
              </a:spcAft>
              <a:buClr>
                <a:schemeClr val="dk1"/>
              </a:buClr>
              <a:buSzPts val="1800"/>
              <a:buFont typeface="Noto Sans Symbols"/>
              <a:buChar char="❖"/>
            </a:pPr>
            <a:r>
              <a:rPr b="0" i="0" lang="en-US" sz="1800" u="none">
                <a:solidFill>
                  <a:schemeClr val="dk1"/>
                </a:solidFill>
                <a:latin typeface="Arial"/>
                <a:ea typeface="Arial"/>
                <a:cs typeface="Arial"/>
                <a:sym typeface="Arial"/>
              </a:rPr>
              <a:t>Để trò chơi xây dựng thực lực tính tự lực và sáng kiến của trẻ. </a:t>
            </a:r>
            <a:endParaRPr/>
          </a:p>
          <a:p>
            <a:pPr indent="-114300" lvl="0" marL="0" marR="0" rtl="0" algn="just">
              <a:lnSpc>
                <a:spcPct val="150000"/>
              </a:lnSpc>
              <a:spcBef>
                <a:spcPts val="0"/>
              </a:spcBef>
              <a:spcAft>
                <a:spcPts val="0"/>
              </a:spcAft>
              <a:buClr>
                <a:schemeClr val="dk1"/>
              </a:buClr>
              <a:buSzPts val="1800"/>
              <a:buFont typeface="Noto Sans Symbols"/>
              <a:buChar char="❖"/>
            </a:pPr>
            <a:r>
              <a:rPr b="0" i="0" lang="en-US" sz="1800" u="none">
                <a:solidFill>
                  <a:schemeClr val="dk1"/>
                </a:solidFill>
                <a:latin typeface="Arial"/>
                <a:ea typeface="Arial"/>
                <a:cs typeface="Arial"/>
                <a:sym typeface="Arial"/>
              </a:rPr>
              <a:t>Mở rộng hiểu biết và làm giàu vốn biểu tượng cho trẻ về thế giới xung quanh, đặc biệt là những công trình xây dựng. </a:t>
            </a:r>
            <a:endParaRPr/>
          </a:p>
          <a:p>
            <a:pPr indent="-114300" lvl="0" marL="0" marR="0" rtl="0" algn="just">
              <a:lnSpc>
                <a:spcPct val="150000"/>
              </a:lnSpc>
              <a:spcBef>
                <a:spcPts val="0"/>
              </a:spcBef>
              <a:spcAft>
                <a:spcPts val="0"/>
              </a:spcAft>
              <a:buClr>
                <a:schemeClr val="dk1"/>
              </a:buClr>
              <a:buSzPts val="1800"/>
              <a:buFont typeface="Noto Sans Symbols"/>
              <a:buChar char="❖"/>
            </a:pPr>
            <a:r>
              <a:rPr b="0" i="0" lang="en-US" sz="1800" u="none">
                <a:solidFill>
                  <a:schemeClr val="dk1"/>
                </a:solidFill>
                <a:latin typeface="Arial"/>
                <a:ea typeface="Arial"/>
                <a:cs typeface="Arial"/>
                <a:sym typeface="Arial"/>
              </a:rPr>
              <a:t>Hướng dẫn trẻ phối hợp với nhau trong khi chơi để tạo thành một sản phẩm xây dựng hoàn chỉnh, phù hợp với hiện thực.</a:t>
            </a:r>
            <a:endParaRPr/>
          </a:p>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 name="Shape 362"/>
        <p:cNvGrpSpPr/>
        <p:nvPr/>
      </p:nvGrpSpPr>
      <p:grpSpPr>
        <a:xfrm>
          <a:off x="0" y="0"/>
          <a:ext cx="0" cy="0"/>
          <a:chOff x="0" y="0"/>
          <a:chExt cx="0" cy="0"/>
        </a:xfrm>
      </p:grpSpPr>
      <p:sp>
        <p:nvSpPr>
          <p:cNvPr id="363" name="Google Shape;363;p17"/>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64" name="Google Shape;364;p17"/>
          <p:cNvSpPr txBox="1"/>
          <p:nvPr/>
        </p:nvSpPr>
        <p:spPr>
          <a:xfrm>
            <a:off x="1547812" y="549275"/>
            <a:ext cx="7200900" cy="4095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Hướng dẫn Trò chơi lắp ghép - chơi xây dựng</a:t>
            </a:r>
            <a:endParaRPr/>
          </a:p>
        </p:txBody>
      </p:sp>
      <p:sp>
        <p:nvSpPr>
          <p:cNvPr id="365" name="Google Shape;365;p17"/>
          <p:cNvSpPr txBox="1"/>
          <p:nvPr/>
        </p:nvSpPr>
        <p:spPr>
          <a:xfrm>
            <a:off x="395287" y="1196975"/>
            <a:ext cx="4752975" cy="5316537"/>
          </a:xfrm>
          <a:prstGeom prst="rect">
            <a:avLst/>
          </a:prstGeom>
          <a:noFill/>
          <a:ln>
            <a:noFill/>
          </a:ln>
        </p:spPr>
        <p:txBody>
          <a:bodyPr anchorCtr="0" anchor="t" bIns="45700" lIns="91425" spcFirstLastPara="1" rIns="91425" wrap="square" tIns="45700">
            <a:spAutoFit/>
          </a:bodyPr>
          <a:lstStyle/>
          <a:p>
            <a:pPr indent="8890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5.2.1. Hướng dẫn trò chơi xây dựng ở trường cho trẻ tuổi nhà trẻ</a:t>
            </a:r>
            <a:endParaRPr b="1" i="0" sz="1400" u="none">
              <a:solidFill>
                <a:schemeClr val="dk1"/>
              </a:solidFill>
              <a:latin typeface="Calibri"/>
              <a:ea typeface="Calibri"/>
              <a:cs typeface="Calibri"/>
              <a:sym typeface="Calibri"/>
            </a:endParaRPr>
          </a:p>
          <a:p>
            <a:pPr indent="-88900" lvl="0" marL="88900" marR="0" rtl="0" algn="just">
              <a:lnSpc>
                <a:spcPct val="115000"/>
              </a:lnSpc>
              <a:spcBef>
                <a:spcPts val="1000"/>
              </a:spcBef>
              <a:spcAft>
                <a:spcPts val="0"/>
              </a:spcAft>
              <a:buClr>
                <a:schemeClr val="dk1"/>
              </a:buClr>
              <a:buSzPts val="1800"/>
              <a:buFont typeface="Noto Sans Symbols"/>
              <a:buChar char="❑"/>
            </a:pPr>
            <a:r>
              <a:rPr b="1" i="1" lang="en-US" sz="1800" u="none">
                <a:solidFill>
                  <a:schemeClr val="dk1"/>
                </a:solidFill>
                <a:latin typeface="Arial"/>
                <a:ea typeface="Arial"/>
                <a:cs typeface="Arial"/>
                <a:sym typeface="Arial"/>
              </a:rPr>
              <a:t>Đối với  trẻ hài nhi, </a:t>
            </a:r>
            <a:r>
              <a:rPr b="0" i="0" lang="en-US" sz="1800" u="none">
                <a:solidFill>
                  <a:schemeClr val="dk1"/>
                </a:solidFill>
                <a:latin typeface="Arial"/>
                <a:ea typeface="Arial"/>
                <a:cs typeface="Arial"/>
                <a:sym typeface="Arial"/>
              </a:rPr>
              <a:t>trò chơi xây dựng mới ở dạng “phôi thai”. Nói cách khác là chưa có trò chơi xây dựng theo đúng nghĩa nói. Sang đến tuổi ấu nhi,, việc xếp chồng, xếp cạnh nhau các đồ chơi, “vật liệu” xây dựng mới mang tính chủ đề và hành động sắp xếp, lắp ghép của trẻ mới mang tính chủ tâm. Do vậy hướng dẫn trò chơi xây dựng cho trẻ tuổi nhà trẻ ở đây chính là hướng dẫn trò chơi xây dựng cho trẻ tuổi ấu nhi. Trong chương trình chăm sóc – giáo dục tuổi nhà trẻ người ta gọi hoạt động này là “Xếp hình” trong giờ Chơi – tập hàng ngày.</a:t>
            </a:r>
            <a:endParaRPr/>
          </a:p>
        </p:txBody>
      </p:sp>
      <p:pic>
        <p:nvPicPr>
          <p:cNvPr id="366" name="Google Shape;366;p17"/>
          <p:cNvPicPr preferRelativeResize="0"/>
          <p:nvPr/>
        </p:nvPicPr>
        <p:blipFill rotWithShape="1">
          <a:blip r:embed="rId3">
            <a:alphaModFix/>
          </a:blip>
          <a:srcRect b="0" l="0" r="0" t="0"/>
          <a:stretch/>
        </p:blipFill>
        <p:spPr>
          <a:xfrm>
            <a:off x="5435600" y="2133600"/>
            <a:ext cx="3552825" cy="3551237"/>
          </a:xfrm>
          <a:prstGeom prst="rect">
            <a:avLst/>
          </a:prstGeom>
          <a:noFill/>
          <a:ln>
            <a:noFill/>
          </a:ln>
        </p:spPr>
      </p:pic>
      <p:sp>
        <p:nvSpPr>
          <p:cNvPr id="367" name="Google Shape;367;p17"/>
          <p:cNvSpPr txBox="1"/>
          <p:nvPr/>
        </p:nvSpPr>
        <p:spPr>
          <a:xfrm>
            <a:off x="5508625" y="5719762"/>
            <a:ext cx="457200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https://dochoichobe123.com/choi-lap-rap-130-chi-tiet-nhua-size/</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1" name="Shape 371"/>
        <p:cNvGrpSpPr/>
        <p:nvPr/>
      </p:nvGrpSpPr>
      <p:grpSpPr>
        <a:xfrm>
          <a:off x="0" y="0"/>
          <a:ext cx="0" cy="0"/>
          <a:chOff x="0" y="0"/>
          <a:chExt cx="0" cy="0"/>
        </a:xfrm>
      </p:grpSpPr>
      <p:sp>
        <p:nvSpPr>
          <p:cNvPr id="372" name="Google Shape;372;p18"/>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73" name="Google Shape;373;p18"/>
          <p:cNvSpPr txBox="1"/>
          <p:nvPr/>
        </p:nvSpPr>
        <p:spPr>
          <a:xfrm>
            <a:off x="1547812" y="549275"/>
            <a:ext cx="7200900" cy="4095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Hướng dẫn Trò chơi lắp ghép - chơi xây dựng</a:t>
            </a:r>
            <a:endParaRPr/>
          </a:p>
        </p:txBody>
      </p:sp>
      <p:sp>
        <p:nvSpPr>
          <p:cNvPr id="374" name="Google Shape;374;p18"/>
          <p:cNvSpPr txBox="1"/>
          <p:nvPr/>
        </p:nvSpPr>
        <p:spPr>
          <a:xfrm>
            <a:off x="250825" y="1268412"/>
            <a:ext cx="7412037" cy="92392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5.2.1. Hướng dẫn trò chơi xây dựng ở trường cho trẻ tuổi nhà trẻ</a:t>
            </a:r>
            <a:endParaRPr b="1"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800"/>
              <a:buFont typeface="Arial"/>
              <a:buNone/>
            </a:pPr>
            <a:r>
              <a:t/>
            </a:r>
            <a:endParaRPr b="0" i="1" sz="1800" u="non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a. Đặc điểm chơi trò chơi xây dựng của trẻ ấu nhi</a:t>
            </a:r>
            <a:endParaRPr/>
          </a:p>
        </p:txBody>
      </p:sp>
      <p:pic>
        <p:nvPicPr>
          <p:cNvPr id="375" name="Google Shape;375;p18"/>
          <p:cNvPicPr preferRelativeResize="0"/>
          <p:nvPr/>
        </p:nvPicPr>
        <p:blipFill rotWithShape="1">
          <a:blip r:embed="rId3">
            <a:alphaModFix/>
          </a:blip>
          <a:srcRect b="0" l="0" r="0" t="0"/>
          <a:stretch/>
        </p:blipFill>
        <p:spPr>
          <a:xfrm>
            <a:off x="390525" y="2457450"/>
            <a:ext cx="8216900" cy="3906837"/>
          </a:xfrm>
          <a:prstGeom prst="rect">
            <a:avLst/>
          </a:prstGeom>
          <a:noFill/>
          <a:ln>
            <a:noFill/>
          </a:ln>
        </p:spPr>
      </p:pic>
      <p:sp>
        <p:nvSpPr>
          <p:cNvPr id="376" name="Google Shape;376;p18"/>
          <p:cNvSpPr txBox="1"/>
          <p:nvPr/>
        </p:nvSpPr>
        <p:spPr>
          <a:xfrm>
            <a:off x="971550" y="5527675"/>
            <a:ext cx="7200900" cy="368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1" lang="en-US" sz="1800" u="none">
                <a:solidFill>
                  <a:schemeClr val="lt1"/>
                </a:solidFill>
                <a:latin typeface="Arial"/>
                <a:ea typeface="Arial"/>
                <a:cs typeface="Arial"/>
                <a:sym typeface="Arial"/>
              </a:rPr>
              <a:t>Tính chất chơi một mình, chơi bên cạnh bạn thể hiện khá rõ</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0" name="Shape 380"/>
        <p:cNvGrpSpPr/>
        <p:nvPr/>
      </p:nvGrpSpPr>
      <p:grpSpPr>
        <a:xfrm>
          <a:off x="0" y="0"/>
          <a:ext cx="0" cy="0"/>
          <a:chOff x="0" y="0"/>
          <a:chExt cx="0" cy="0"/>
        </a:xfrm>
      </p:grpSpPr>
      <p:sp>
        <p:nvSpPr>
          <p:cNvPr id="381" name="Google Shape;381;p19"/>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82" name="Google Shape;382;p19"/>
          <p:cNvSpPr txBox="1"/>
          <p:nvPr/>
        </p:nvSpPr>
        <p:spPr>
          <a:xfrm>
            <a:off x="1547812" y="549275"/>
            <a:ext cx="7200900" cy="4095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Hướng dẫn Trò chơi lắp ghép - chơi xây dựng</a:t>
            </a:r>
            <a:endParaRPr/>
          </a:p>
        </p:txBody>
      </p:sp>
      <p:sp>
        <p:nvSpPr>
          <p:cNvPr id="383" name="Google Shape;383;p19"/>
          <p:cNvSpPr txBox="1"/>
          <p:nvPr/>
        </p:nvSpPr>
        <p:spPr>
          <a:xfrm>
            <a:off x="395287" y="1684337"/>
            <a:ext cx="8497887" cy="4827587"/>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15000"/>
              </a:lnSpc>
              <a:spcBef>
                <a:spcPts val="0"/>
              </a:spcBef>
              <a:spcAft>
                <a:spcPts val="0"/>
              </a:spcAft>
              <a:buClr>
                <a:schemeClr val="dk1"/>
              </a:buClr>
              <a:buSzPts val="1800"/>
              <a:buFont typeface="Noto Sans Symbols"/>
              <a:buChar char="❑"/>
            </a:pPr>
            <a:r>
              <a:rPr b="0" i="1" lang="en-US" sz="1800" u="none">
                <a:solidFill>
                  <a:schemeClr val="dk1"/>
                </a:solidFill>
                <a:latin typeface="Arial"/>
                <a:ea typeface="Arial"/>
                <a:cs typeface="Arial"/>
                <a:sym typeface="Arial"/>
              </a:rPr>
              <a:t>Khi hướng dẫn trẻ chơi</a:t>
            </a:r>
            <a:r>
              <a:rPr b="0" i="0" lang="en-US" sz="1800" u="none">
                <a:solidFill>
                  <a:schemeClr val="dk1"/>
                </a:solidFill>
                <a:latin typeface="Arial"/>
                <a:ea typeface="Arial"/>
                <a:cs typeface="Arial"/>
                <a:sym typeface="Arial"/>
              </a:rPr>
              <a:t>, cô cần:</a:t>
            </a:r>
            <a:endParaRPr b="0" i="0" sz="1400" u="none">
              <a:solidFill>
                <a:schemeClr val="dk1"/>
              </a:solidFill>
              <a:latin typeface="Calibri"/>
              <a:ea typeface="Calibri"/>
              <a:cs typeface="Calibri"/>
              <a:sym typeface="Calibri"/>
            </a:endParaRPr>
          </a:p>
          <a:p>
            <a:pPr indent="-285750" lvl="0" marL="285750" marR="0" rtl="0" algn="just">
              <a:lnSpc>
                <a:spcPct val="115000"/>
              </a:lnSpc>
              <a:spcBef>
                <a:spcPts val="22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+Tạo tình huống, khích lệ trẻ nảy sinh nhu cầu chơi </a:t>
            </a:r>
            <a:endParaRPr/>
          </a:p>
          <a:p>
            <a:pPr indent="-285750" lvl="0" marL="285750" marR="0" rtl="0" algn="just">
              <a:lnSpc>
                <a:spcPct val="115000"/>
              </a:lnSpc>
              <a:spcBef>
                <a:spcPts val="22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Cô hướng dẫn trẻ quan sát đối tượng </a:t>
            </a:r>
            <a:endParaRPr/>
          </a:p>
          <a:p>
            <a:pPr indent="-285750" lvl="0" marL="285750" marR="0" rtl="0" algn="just">
              <a:lnSpc>
                <a:spcPct val="115000"/>
              </a:lnSpc>
              <a:spcBef>
                <a:spcPts val="22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Lúc đầu cô cùng chơi với trẻ để trẻ quan sát, bắt chước làm theo, sau đó để trẻ tự làm, chỉ hướng dẫn thêm cho những đưa trẻ còn lúng túng. </a:t>
            </a:r>
            <a:endParaRPr b="0" i="0" sz="1400" u="none">
              <a:solidFill>
                <a:schemeClr val="dk1"/>
              </a:solidFill>
              <a:latin typeface="Calibri"/>
              <a:ea typeface="Calibri"/>
              <a:cs typeface="Calibri"/>
              <a:sym typeface="Calibri"/>
            </a:endParaRPr>
          </a:p>
          <a:p>
            <a:pPr indent="-285750" lvl="0" marL="28575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Khi trẻ đã có kỹ năng chơi, trò chơi đã trở nên quen thuộc, cô cần khích lệ, gợi mở để trẻ tự mở rộng nội dung chơi </a:t>
            </a:r>
            <a:endParaRPr/>
          </a:p>
          <a:p>
            <a:pPr indent="-285750" lvl="0" marL="28575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Khi trẻ “hoàn thành” công việc, cô gợi mở để trẻ sử dụng sản phấm để chơi trò chơi phản ánh sinh hoạt theo mục đích mà trẻ đã đặt ra </a:t>
            </a:r>
            <a:endParaRPr/>
          </a:p>
          <a:p>
            <a:pPr indent="-285750" lvl="0" marL="285750" marR="0" rtl="0" algn="just">
              <a:lnSpc>
                <a:spcPct val="115000"/>
              </a:lnSpc>
              <a:spcBef>
                <a:spcPts val="1000"/>
              </a:spcBef>
              <a:spcAft>
                <a:spcPts val="0"/>
              </a:spcAft>
              <a:buClr>
                <a:schemeClr val="dk1"/>
              </a:buClr>
              <a:buSzPts val="1800"/>
              <a:buFont typeface="Noto Sans Symbols"/>
              <a:buChar char="❑"/>
            </a:pPr>
            <a:r>
              <a:rPr b="0" i="0" lang="en-US" sz="1800" u="none">
                <a:solidFill>
                  <a:schemeClr val="dk1"/>
                </a:solidFill>
                <a:latin typeface="Arial"/>
                <a:ea typeface="Arial"/>
                <a:cs typeface="Arial"/>
                <a:sym typeface="Arial"/>
              </a:rPr>
              <a:t>Kết thúc chơi, cô cần động viên, khích lệ trẻ xếp dọn đồ chơi gọn gàng vào nơi quy định và di chuyển hừng thú của trẻ sang hoạt động tiếp theo.</a:t>
            </a:r>
            <a:endParaRPr/>
          </a:p>
        </p:txBody>
      </p:sp>
      <p:sp>
        <p:nvSpPr>
          <p:cNvPr id="384" name="Google Shape;384;p19"/>
          <p:cNvSpPr txBox="1"/>
          <p:nvPr/>
        </p:nvSpPr>
        <p:spPr>
          <a:xfrm>
            <a:off x="277812" y="1196975"/>
            <a:ext cx="6597650" cy="6461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b. Hướng dẫn trò chơi xây dựng cho trẻ ấu nhi</a:t>
            </a:r>
            <a:endParaRPr b="1" i="0" sz="1800" u="none">
              <a:solidFill>
                <a:schemeClr val="dk1"/>
              </a:solidFill>
              <a:latin typeface="Arial"/>
              <a:ea typeface="Arial"/>
              <a:cs typeface="Arial"/>
              <a:sym typeface="Arial"/>
            </a:endParaRPr>
          </a:p>
          <a:p>
            <a:pPr indent="0" lvl="0" marL="0" marR="0" rtl="0" algn="l">
              <a:lnSpc>
                <a:spcPct val="100000"/>
              </a:lnSpc>
              <a:spcBef>
                <a:spcPts val="0"/>
              </a:spcBef>
              <a:spcAft>
                <a:spcPts val="0"/>
              </a:spcAft>
              <a:buNone/>
            </a:pPr>
            <a:r>
              <a:t/>
            </a:r>
            <a:endParaRPr b="1" i="0" sz="1800" u="none">
              <a:solidFill>
                <a:schemeClr val="dk1"/>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8" name="Shape 388"/>
        <p:cNvGrpSpPr/>
        <p:nvPr/>
      </p:nvGrpSpPr>
      <p:grpSpPr>
        <a:xfrm>
          <a:off x="0" y="0"/>
          <a:ext cx="0" cy="0"/>
          <a:chOff x="0" y="0"/>
          <a:chExt cx="0" cy="0"/>
        </a:xfrm>
      </p:grpSpPr>
      <p:sp>
        <p:nvSpPr>
          <p:cNvPr id="389" name="Google Shape;389;p20"/>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390" name="Google Shape;390;p20"/>
          <p:cNvSpPr txBox="1"/>
          <p:nvPr/>
        </p:nvSpPr>
        <p:spPr>
          <a:xfrm>
            <a:off x="1547812" y="549275"/>
            <a:ext cx="7200900" cy="4095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Hướng dẫn Trò chơi lắp ghép - chơi xây dựng</a:t>
            </a:r>
            <a:endParaRPr/>
          </a:p>
        </p:txBody>
      </p:sp>
      <p:pic>
        <p:nvPicPr>
          <p:cNvPr id="391" name="Google Shape;391;p20"/>
          <p:cNvPicPr preferRelativeResize="0"/>
          <p:nvPr/>
        </p:nvPicPr>
        <p:blipFill rotWithShape="1">
          <a:blip r:embed="rId3">
            <a:alphaModFix/>
          </a:blip>
          <a:srcRect b="0" l="0" r="0" t="0"/>
          <a:stretch/>
        </p:blipFill>
        <p:spPr>
          <a:xfrm>
            <a:off x="2916237" y="1612900"/>
            <a:ext cx="3703637" cy="5181600"/>
          </a:xfrm>
          <a:prstGeom prst="rect">
            <a:avLst/>
          </a:prstGeom>
          <a:noFill/>
          <a:ln>
            <a:noFill/>
          </a:ln>
        </p:spPr>
      </p:pic>
      <p:sp>
        <p:nvSpPr>
          <p:cNvPr id="392" name="Google Shape;392;p20"/>
          <p:cNvSpPr txBox="1"/>
          <p:nvPr/>
        </p:nvSpPr>
        <p:spPr>
          <a:xfrm>
            <a:off x="277812" y="1196975"/>
            <a:ext cx="6597650" cy="6461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b. Hướng dẫn trò chơi xây dựng cho trẻ ấu nhi</a:t>
            </a:r>
            <a:endParaRPr b="1" i="0" sz="1800" u="none">
              <a:solidFill>
                <a:schemeClr val="dk1"/>
              </a:solidFill>
              <a:latin typeface="Arial"/>
              <a:ea typeface="Arial"/>
              <a:cs typeface="Arial"/>
              <a:sym typeface="Arial"/>
            </a:endParaRPr>
          </a:p>
          <a:p>
            <a:pPr indent="0" lvl="0" marL="0" marR="0" rtl="0" algn="l">
              <a:lnSpc>
                <a:spcPct val="100000"/>
              </a:lnSpc>
              <a:spcBef>
                <a:spcPts val="0"/>
              </a:spcBef>
              <a:spcAft>
                <a:spcPts val="0"/>
              </a:spcAft>
              <a:buNone/>
            </a:pPr>
            <a:r>
              <a:t/>
            </a:r>
            <a:endParaRPr b="1" i="0" sz="1800" u="none">
              <a:solidFill>
                <a:schemeClr val="dk1"/>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6" name="Shape 396"/>
        <p:cNvGrpSpPr/>
        <p:nvPr/>
      </p:nvGrpSpPr>
      <p:grpSpPr>
        <a:xfrm>
          <a:off x="0" y="0"/>
          <a:ext cx="0" cy="0"/>
          <a:chOff x="0" y="0"/>
          <a:chExt cx="0" cy="0"/>
        </a:xfrm>
      </p:grpSpPr>
      <p:sp>
        <p:nvSpPr>
          <p:cNvPr id="397" name="Google Shape;397;p21"/>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lt1"/>
              </a:buClr>
              <a:buSzPts val="1000"/>
              <a:buFont typeface="Verdana"/>
              <a:buNone/>
            </a:pPr>
            <a:r>
              <a:rPr b="1" i="0" lang="en-US" sz="1000" u="none">
                <a:solidFill>
                  <a:schemeClr val="lt1"/>
                </a:solidFill>
                <a:latin typeface="Verdana"/>
                <a:ea typeface="Verdana"/>
                <a:cs typeface="Verdana"/>
                <a:sym typeface="Verdana"/>
              </a:rPr>
              <a:t>Teacher DaHu</a:t>
            </a:r>
            <a:endParaRPr/>
          </a:p>
        </p:txBody>
      </p:sp>
      <p:sp>
        <p:nvSpPr>
          <p:cNvPr id="398" name="Google Shape;398;p21"/>
          <p:cNvSpPr txBox="1"/>
          <p:nvPr/>
        </p:nvSpPr>
        <p:spPr>
          <a:xfrm>
            <a:off x="1547812" y="549275"/>
            <a:ext cx="7200900" cy="39052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Hướng dẫn Trò chơi lắp ghép - chơi xây dựng</a:t>
            </a:r>
            <a:endParaRPr/>
          </a:p>
        </p:txBody>
      </p:sp>
      <p:pic>
        <p:nvPicPr>
          <p:cNvPr id="399" name="Google Shape;399;p21"/>
          <p:cNvPicPr preferRelativeResize="0"/>
          <p:nvPr/>
        </p:nvPicPr>
        <p:blipFill rotWithShape="1">
          <a:blip r:embed="rId3">
            <a:alphaModFix/>
          </a:blip>
          <a:srcRect b="0" l="0" r="0" t="0"/>
          <a:stretch/>
        </p:blipFill>
        <p:spPr>
          <a:xfrm>
            <a:off x="390525" y="2457450"/>
            <a:ext cx="8216900" cy="3906837"/>
          </a:xfrm>
          <a:prstGeom prst="rect">
            <a:avLst/>
          </a:prstGeom>
          <a:noFill/>
          <a:ln>
            <a:noFill/>
          </a:ln>
        </p:spPr>
      </p:pic>
      <p:sp>
        <p:nvSpPr>
          <p:cNvPr id="400" name="Google Shape;400;p21"/>
          <p:cNvSpPr txBox="1"/>
          <p:nvPr/>
        </p:nvSpPr>
        <p:spPr>
          <a:xfrm>
            <a:off x="971550" y="5445125"/>
            <a:ext cx="7056437" cy="6461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0" i="0" lang="en-US" sz="1800" u="none">
                <a:solidFill>
                  <a:schemeClr val="lt1"/>
                </a:solidFill>
                <a:latin typeface="Arial"/>
                <a:ea typeface="Arial"/>
                <a:cs typeface="Arial"/>
                <a:sym typeface="Arial"/>
              </a:rPr>
              <a:t>Được sử hướng dẫn, gợi mở của cô giáo, dần dần kĩ năng chơi của trẻ tốt hơn (sản phẩm xây dựng hợp lí hơn</a:t>
            </a:r>
            <a:endParaRPr/>
          </a:p>
        </p:txBody>
      </p:sp>
      <p:sp>
        <p:nvSpPr>
          <p:cNvPr id="401" name="Google Shape;401;p21"/>
          <p:cNvSpPr txBox="1"/>
          <p:nvPr/>
        </p:nvSpPr>
        <p:spPr>
          <a:xfrm>
            <a:off x="396875" y="1333500"/>
            <a:ext cx="7920037" cy="384175"/>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15000"/>
              </a:lnSpc>
              <a:spcBef>
                <a:spcPts val="0"/>
              </a:spcBef>
              <a:spcAft>
                <a:spcPts val="0"/>
              </a:spcAft>
              <a:buClr>
                <a:schemeClr val="dk1"/>
              </a:buClr>
              <a:buSzPts val="1800"/>
              <a:buFont typeface="Noto Sans Symbols"/>
              <a:buChar char="❖"/>
            </a:pPr>
            <a:r>
              <a:rPr b="1" i="1" lang="en-US" sz="1800" u="none">
                <a:solidFill>
                  <a:schemeClr val="dk1"/>
                </a:solidFill>
                <a:latin typeface="Arial"/>
                <a:ea typeface="Arial"/>
                <a:cs typeface="Arial"/>
                <a:sym typeface="Arial"/>
              </a:rPr>
              <a:t>Đặc điểm của trò chơi xây dựng của trẻ mẫu giáo bé (3 – 4 tuổi)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5" name="Shape 405"/>
        <p:cNvGrpSpPr/>
        <p:nvPr/>
      </p:nvGrpSpPr>
      <p:grpSpPr>
        <a:xfrm>
          <a:off x="0" y="0"/>
          <a:ext cx="0" cy="0"/>
          <a:chOff x="0" y="0"/>
          <a:chExt cx="0" cy="0"/>
        </a:xfrm>
      </p:grpSpPr>
      <p:sp>
        <p:nvSpPr>
          <p:cNvPr id="406" name="Google Shape;406;p22"/>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407" name="Google Shape;407;p22"/>
          <p:cNvSpPr txBox="1"/>
          <p:nvPr/>
        </p:nvSpPr>
        <p:spPr>
          <a:xfrm>
            <a:off x="1547812" y="549275"/>
            <a:ext cx="7200900" cy="4095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Hướng dẫn Trò chơi lắp ghép - chơi xây dựng</a:t>
            </a:r>
            <a:endParaRPr/>
          </a:p>
        </p:txBody>
      </p:sp>
      <p:sp>
        <p:nvSpPr>
          <p:cNvPr id="408" name="Google Shape;408;p22"/>
          <p:cNvSpPr txBox="1"/>
          <p:nvPr/>
        </p:nvSpPr>
        <p:spPr>
          <a:xfrm>
            <a:off x="468312" y="1196975"/>
            <a:ext cx="8424862" cy="244951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 Hướng dẫn trò chơi xây dựng cho trẻ mẫu giáo bé</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Căn cứ vào chủ đề, sự phân phối thời gian của chủ đề và yêu cầu của chủ đề, cô giá chuẩn bị đồ chơi, “vật liệu” xây dựng đầy dủ phù hợp với chủ đề và sắp xếp, bố trí tạo ra môi trường hấp dẫn để thu hút trẻ tham gia vào trò chơi xây dựng theo chủ đề đó. Ví dụ, để chơi trò chơi “Ngôi nhà của bé” thì phải có đồ chơi – vật liệu xây dựng nhà: các khối vuông, hình chữ nhật, khối chóp… để xây nhà, xếp giường ngủ.</a:t>
            </a:r>
            <a:endParaRPr/>
          </a:p>
        </p:txBody>
      </p:sp>
      <p:pic>
        <p:nvPicPr>
          <p:cNvPr id="409" name="Google Shape;409;p22"/>
          <p:cNvPicPr preferRelativeResize="0"/>
          <p:nvPr/>
        </p:nvPicPr>
        <p:blipFill rotWithShape="1">
          <a:blip r:embed="rId3">
            <a:alphaModFix/>
          </a:blip>
          <a:srcRect b="0" l="0" r="0" t="0"/>
          <a:stretch/>
        </p:blipFill>
        <p:spPr>
          <a:xfrm>
            <a:off x="3059112" y="3473450"/>
            <a:ext cx="4178300" cy="3155950"/>
          </a:xfrm>
          <a:prstGeom prst="rect">
            <a:avLst/>
          </a:prstGeom>
          <a:noFill/>
          <a:ln>
            <a:noFill/>
          </a:ln>
        </p:spPr>
      </p:pic>
      <p:sp>
        <p:nvSpPr>
          <p:cNvPr id="410" name="Google Shape;410;p22"/>
          <p:cNvSpPr txBox="1"/>
          <p:nvPr/>
        </p:nvSpPr>
        <p:spPr>
          <a:xfrm>
            <a:off x="479425" y="6521450"/>
            <a:ext cx="457200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https://laodongthudo.vn/nhung-tac-dung-ky-dieu-cua-do-choi-don-gian-33143.html</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4" name="Shape 414"/>
        <p:cNvGrpSpPr/>
        <p:nvPr/>
      </p:nvGrpSpPr>
      <p:grpSpPr>
        <a:xfrm>
          <a:off x="0" y="0"/>
          <a:ext cx="0" cy="0"/>
          <a:chOff x="0" y="0"/>
          <a:chExt cx="0" cy="0"/>
        </a:xfrm>
      </p:grpSpPr>
      <p:sp>
        <p:nvSpPr>
          <p:cNvPr id="415" name="Google Shape;415;p23"/>
          <p:cNvSpPr/>
          <p:nvPr/>
        </p:nvSpPr>
        <p:spPr>
          <a:xfrm>
            <a:off x="468312" y="2006600"/>
            <a:ext cx="5880100" cy="4495800"/>
          </a:xfrm>
          <a:prstGeom prst="rightArrow">
            <a:avLst>
              <a:gd fmla="val 16250" name="adj1"/>
              <a:gd fmla="val 2235" name="adj2"/>
            </a:avLst>
          </a:prstGeom>
          <a:gradFill>
            <a:gsLst>
              <a:gs pos="0">
                <a:srgbClr val="FFFFFF"/>
              </a:gs>
              <a:gs pos="100000">
                <a:schemeClr val="accent1"/>
              </a:gs>
            </a:gsLst>
            <a:lin ang="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16" name="Google Shape;416;p23"/>
          <p:cNvSpPr/>
          <p:nvPr/>
        </p:nvSpPr>
        <p:spPr>
          <a:xfrm>
            <a:off x="762000" y="2540000"/>
            <a:ext cx="4038600" cy="990600"/>
          </a:xfrm>
          <a:prstGeom prst="roundRect">
            <a:avLst>
              <a:gd fmla="val 1967" name="adj"/>
            </a:avLst>
          </a:prstGeom>
          <a:gradFill>
            <a:gsLst>
              <a:gs pos="0">
                <a:schemeClr val="accent2"/>
              </a:gs>
              <a:gs pos="100000">
                <a:srgbClr val="B1C7F0"/>
              </a:gs>
            </a:gsLst>
            <a:lin ang="5400000" scaled="0"/>
          </a:gradFill>
          <a:ln cap="flat" cmpd="sng" w="254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Chú ý hơn tới sản phẩm</a:t>
            </a:r>
            <a:endParaRPr/>
          </a:p>
        </p:txBody>
      </p:sp>
      <p:sp>
        <p:nvSpPr>
          <p:cNvPr id="417" name="Google Shape;417;p23"/>
          <p:cNvSpPr/>
          <p:nvPr/>
        </p:nvSpPr>
        <p:spPr>
          <a:xfrm>
            <a:off x="762000" y="3683000"/>
            <a:ext cx="4038600" cy="990600"/>
          </a:xfrm>
          <a:prstGeom prst="roundRect">
            <a:avLst>
              <a:gd fmla="val 1967" name="adj"/>
            </a:avLst>
          </a:prstGeom>
          <a:gradFill>
            <a:gsLst>
              <a:gs pos="0">
                <a:srgbClr val="699D5F"/>
              </a:gs>
              <a:gs pos="100000">
                <a:srgbClr val="96BB8F"/>
              </a:gs>
            </a:gsLst>
            <a:lin ang="5400000" scaled="0"/>
          </a:gradFill>
          <a:ln cap="flat" cmpd="sng" w="254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Chủ đề chơi rộng hơn</a:t>
            </a:r>
            <a:endParaRPr/>
          </a:p>
        </p:txBody>
      </p:sp>
      <p:sp>
        <p:nvSpPr>
          <p:cNvPr id="418" name="Google Shape;418;p23"/>
          <p:cNvSpPr/>
          <p:nvPr/>
        </p:nvSpPr>
        <p:spPr>
          <a:xfrm>
            <a:off x="762000" y="4826000"/>
            <a:ext cx="4038600" cy="990600"/>
          </a:xfrm>
          <a:prstGeom prst="roundRect">
            <a:avLst>
              <a:gd fmla="val 1967" name="adj"/>
            </a:avLst>
          </a:prstGeom>
          <a:gradFill>
            <a:gsLst>
              <a:gs pos="0">
                <a:schemeClr val="hlink"/>
              </a:gs>
              <a:gs pos="100000">
                <a:srgbClr val="8AC4BF"/>
              </a:gs>
            </a:gsLst>
            <a:lin ang="5400000" scaled="0"/>
          </a:gradFill>
          <a:ln cap="flat" cmpd="sng" w="254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Kỹ năng chơi, liên kết nhóm tốt</a:t>
            </a:r>
            <a:endParaRPr/>
          </a:p>
        </p:txBody>
      </p:sp>
      <p:sp>
        <p:nvSpPr>
          <p:cNvPr id="419" name="Google Shape;419;p23"/>
          <p:cNvSpPr/>
          <p:nvPr/>
        </p:nvSpPr>
        <p:spPr>
          <a:xfrm>
            <a:off x="6148387" y="3530600"/>
            <a:ext cx="2514600" cy="1295400"/>
          </a:xfrm>
          <a:prstGeom prst="roundRect">
            <a:avLst>
              <a:gd fmla="val 1967" name="adj"/>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400"/>
              <a:buFont typeface="Arial"/>
              <a:buNone/>
            </a:pPr>
            <a:r>
              <a:rPr b="1" i="0" lang="en-US" sz="2400" u="none">
                <a:solidFill>
                  <a:schemeClr val="dk1"/>
                </a:solidFill>
                <a:latin typeface="Arial"/>
                <a:ea typeface="Arial"/>
                <a:cs typeface="Arial"/>
                <a:sym typeface="Arial"/>
              </a:rPr>
              <a:t>TC xây dựng</a:t>
            </a:r>
            <a:endParaRPr/>
          </a:p>
          <a:p>
            <a:pPr indent="0" lvl="0" marL="0" marR="0" rtl="0" algn="ctr">
              <a:lnSpc>
                <a:spcPct val="100000"/>
              </a:lnSpc>
              <a:spcBef>
                <a:spcPts val="0"/>
              </a:spcBef>
              <a:spcAft>
                <a:spcPts val="0"/>
              </a:spcAft>
              <a:buClr>
                <a:schemeClr val="dk1"/>
              </a:buClr>
              <a:buSzPts val="2400"/>
              <a:buFont typeface="Arial"/>
              <a:buNone/>
            </a:pPr>
            <a:r>
              <a:rPr b="1" i="0" lang="en-US" sz="2400" u="none">
                <a:solidFill>
                  <a:schemeClr val="dk1"/>
                </a:solidFill>
                <a:latin typeface="Arial"/>
                <a:ea typeface="Arial"/>
                <a:cs typeface="Arial"/>
                <a:sym typeface="Arial"/>
              </a:rPr>
              <a:t>MGN (4-5 tuổi)</a:t>
            </a:r>
            <a:endParaRPr/>
          </a:p>
        </p:txBody>
      </p:sp>
      <p:sp>
        <p:nvSpPr>
          <p:cNvPr id="420" name="Google Shape;420;p23"/>
          <p:cNvSpPr txBox="1"/>
          <p:nvPr/>
        </p:nvSpPr>
        <p:spPr>
          <a:xfrm>
            <a:off x="250825" y="1125537"/>
            <a:ext cx="7273925" cy="123348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b. Hướng dẫn trò chơi xây dựng cho trẻ mẫu giáo nhớ (4 – 5 tổi)</a:t>
            </a:r>
            <a:endParaRPr/>
          </a:p>
          <a:p>
            <a:pPr indent="-114300" lvl="0" marL="0" marR="0" rtl="0" algn="just">
              <a:lnSpc>
                <a:spcPct val="115000"/>
              </a:lnSpc>
              <a:spcBef>
                <a:spcPts val="1000"/>
              </a:spcBef>
              <a:spcAft>
                <a:spcPts val="0"/>
              </a:spcAft>
              <a:buClr>
                <a:schemeClr val="dk1"/>
              </a:buClr>
              <a:buSzPts val="1800"/>
              <a:buFont typeface="Noto Sans Symbols"/>
              <a:buChar char="❖"/>
            </a:pPr>
            <a:r>
              <a:rPr b="0" i="1" lang="en-US" sz="1800" u="none">
                <a:solidFill>
                  <a:schemeClr val="dk1"/>
                </a:solidFill>
                <a:latin typeface="Arial"/>
                <a:ea typeface="Arial"/>
                <a:cs typeface="Arial"/>
                <a:sym typeface="Arial"/>
              </a:rPr>
              <a:t>Đặc điểm trò chơi xây dựng cho trẻ mẫu giáo nhớ (4 – 5 tổi)</a:t>
            </a:r>
            <a:endParaRPr b="0" i="0" sz="1800" u="none">
              <a:solidFill>
                <a:schemeClr val="dk1"/>
              </a:solidFill>
              <a:latin typeface="Arial"/>
              <a:ea typeface="Arial"/>
              <a:cs typeface="Arial"/>
              <a:sym typeface="Arial"/>
            </a:endParaRPr>
          </a:p>
          <a:p>
            <a:pPr indent="0" lvl="0" marL="0" marR="0" rtl="0" algn="l">
              <a:lnSpc>
                <a:spcPct val="100000"/>
              </a:lnSpc>
              <a:spcBef>
                <a:spcPts val="1000"/>
              </a:spcBef>
              <a:spcAft>
                <a:spcPts val="0"/>
              </a:spcAft>
              <a:buNone/>
            </a:pPr>
            <a:r>
              <a:t/>
            </a:r>
            <a:endParaRPr b="0" i="0" sz="1800" u="none">
              <a:solidFill>
                <a:schemeClr val="dk1"/>
              </a:solidFill>
              <a:latin typeface="Arial"/>
              <a:ea typeface="Arial"/>
              <a:cs typeface="Arial"/>
              <a:sym typeface="Arial"/>
            </a:endParaRPr>
          </a:p>
        </p:txBody>
      </p:sp>
      <p:sp>
        <p:nvSpPr>
          <p:cNvPr id="421" name="Google Shape;421;p23"/>
          <p:cNvSpPr txBox="1"/>
          <p:nvPr/>
        </p:nvSpPr>
        <p:spPr>
          <a:xfrm>
            <a:off x="1547812" y="549275"/>
            <a:ext cx="7200900" cy="4095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Hướng dẫn Trò chơi lắp ghép - chơi xây dựng</a:t>
            </a:r>
            <a:endParaRPr/>
          </a:p>
        </p:txBody>
      </p:sp>
      <p:sp>
        <p:nvSpPr>
          <p:cNvPr id="422" name="Google Shape;422;p23"/>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6" name="Shape 426"/>
        <p:cNvGrpSpPr/>
        <p:nvPr/>
      </p:nvGrpSpPr>
      <p:grpSpPr>
        <a:xfrm>
          <a:off x="0" y="0"/>
          <a:ext cx="0" cy="0"/>
          <a:chOff x="0" y="0"/>
          <a:chExt cx="0" cy="0"/>
        </a:xfrm>
      </p:grpSpPr>
      <p:sp>
        <p:nvSpPr>
          <p:cNvPr id="427" name="Google Shape;427;p24"/>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428" name="Google Shape;428;p24"/>
          <p:cNvSpPr txBox="1"/>
          <p:nvPr/>
        </p:nvSpPr>
        <p:spPr>
          <a:xfrm>
            <a:off x="1547812" y="549275"/>
            <a:ext cx="7200900" cy="4095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Hướng dẫn Trò chơi lắp ghép - chơi xây dựng</a:t>
            </a:r>
            <a:endParaRPr/>
          </a:p>
        </p:txBody>
      </p:sp>
      <p:sp>
        <p:nvSpPr>
          <p:cNvPr id="429" name="Google Shape;429;p24"/>
          <p:cNvSpPr txBox="1"/>
          <p:nvPr/>
        </p:nvSpPr>
        <p:spPr>
          <a:xfrm>
            <a:off x="250825" y="1052512"/>
            <a:ext cx="8785225" cy="5702300"/>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Đặc điểm trò chơi xây dựng cho trẻ mẫu giáo nhớ (4 – 5 tổi)</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Khác với trẻ mẫu giáo bé chỉ chú ý đến quá trình chơi, trẻ mẫu giáo nhỡ lại </a:t>
            </a:r>
            <a:r>
              <a:rPr b="1" i="1" lang="en-US" sz="1800" u="none">
                <a:solidFill>
                  <a:schemeClr val="dk1"/>
                </a:solidFill>
                <a:latin typeface="Arial"/>
                <a:ea typeface="Arial"/>
                <a:cs typeface="Arial"/>
                <a:sym typeface="Arial"/>
              </a:rPr>
              <a:t>chú ý nhiều hơn đến sản phẩm xây dựng của mình</a:t>
            </a:r>
            <a:r>
              <a:rPr b="0" i="0" lang="en-US" sz="1800" u="none">
                <a:solidFill>
                  <a:schemeClr val="dk1"/>
                </a:solidFill>
                <a:latin typeface="Arial"/>
                <a:ea typeface="Arial"/>
                <a:cs typeface="Arial"/>
                <a:sym typeface="Arial"/>
              </a:rPr>
              <a:t>. Trẻ biết nhận xét công trình xây dựng như thế đã được chưa, có giống như thật không… Cái thúc đẩy trẻ chơi không chỉ hành động chơi mà là sản phẩm chơi sao cho đẹp, sao như thật.</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Trẻ mẫu giáo nhỡ </a:t>
            </a:r>
            <a:r>
              <a:rPr b="1" i="1" lang="en-US" sz="1800" u="none">
                <a:solidFill>
                  <a:schemeClr val="dk1"/>
                </a:solidFill>
                <a:latin typeface="Arial"/>
                <a:ea typeface="Arial"/>
                <a:cs typeface="Arial"/>
                <a:sym typeface="Arial"/>
              </a:rPr>
              <a:t>đã nắm được một số kĩ năng xây dựng cơ bản</a:t>
            </a:r>
            <a:r>
              <a:rPr b="0" i="0" lang="en-US" sz="1800" u="none">
                <a:solidFill>
                  <a:schemeClr val="dk1"/>
                </a:solidFill>
                <a:latin typeface="Arial"/>
                <a:ea typeface="Arial"/>
                <a:cs typeface="Arial"/>
                <a:sym typeface="Arial"/>
              </a:rPr>
              <a:t> như xây đường thẳng, đường cong, bậc thang </a:t>
            </a:r>
            <a:r>
              <a:rPr b="1" i="1" lang="en-US" sz="1800" u="none">
                <a:solidFill>
                  <a:schemeClr val="dk1"/>
                </a:solidFill>
                <a:latin typeface="Arial"/>
                <a:ea typeface="Arial"/>
                <a:cs typeface="Arial"/>
                <a:sym typeface="Arial"/>
              </a:rPr>
              <a:t>và sắp xếp các bộ phận thành một công trình hợp lí</a:t>
            </a:r>
            <a:r>
              <a:rPr b="0" i="0" lang="en-US" sz="1800" u="none">
                <a:solidFill>
                  <a:schemeClr val="dk1"/>
                </a:solidFill>
                <a:latin typeface="Arial"/>
                <a:ea typeface="Arial"/>
                <a:cs typeface="Arial"/>
                <a:sym typeface="Arial"/>
              </a:rPr>
              <a:t>. Chẳng hạn xây được một nhà hợp lí, có mái ngói, có cửa ra vào, có cửa sổ, đường vào…</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1" lang="en-US" sz="1800" u="none">
                <a:solidFill>
                  <a:schemeClr val="dk1"/>
                </a:solidFill>
                <a:latin typeface="Arial"/>
                <a:ea typeface="Arial"/>
                <a:cs typeface="Arial"/>
                <a:sym typeface="Arial"/>
              </a:rPr>
              <a:t>Chủ đề chơi của trẻ mở rộng và ổn định hơn</a:t>
            </a:r>
            <a:r>
              <a:rPr b="0" i="0" lang="en-US" sz="1800" u="none">
                <a:solidFill>
                  <a:schemeClr val="dk1"/>
                </a:solidFill>
                <a:latin typeface="Arial"/>
                <a:ea typeface="Arial"/>
                <a:cs typeface="Arial"/>
                <a:sym typeface="Arial"/>
              </a:rPr>
              <a:t> (xây trường mầm non, xây công viên, xây lăng Bác Hồ…) </a:t>
            </a:r>
            <a:r>
              <a:rPr b="1" i="1" lang="en-US" sz="1800" u="none">
                <a:solidFill>
                  <a:schemeClr val="dk1"/>
                </a:solidFill>
                <a:latin typeface="Arial"/>
                <a:ea typeface="Arial"/>
                <a:cs typeface="Arial"/>
                <a:sym typeface="Arial"/>
              </a:rPr>
              <a:t>với nhiều chi tiết</a:t>
            </a:r>
            <a:r>
              <a:rPr b="0" i="0" lang="en-US" sz="1800" u="none">
                <a:solidFill>
                  <a:schemeClr val="dk1"/>
                </a:solidFill>
                <a:latin typeface="Arial"/>
                <a:ea typeface="Arial"/>
                <a:cs typeface="Arial"/>
                <a:sym typeface="Arial"/>
              </a:rPr>
              <a:t> (bộ phận) phong phú, phức tạp hơn (trường mầm non không chỉ có khu lớp học, hàng rào, cổng ra vào mà còn sân chơi ngoài trời, vườn hoa, ao cá…).</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1" lang="en-US" sz="1800" u="none">
                <a:solidFill>
                  <a:schemeClr val="dk1"/>
                </a:solidFill>
                <a:latin typeface="Arial"/>
                <a:ea typeface="Arial"/>
                <a:cs typeface="Arial"/>
                <a:sym typeface="Arial"/>
              </a:rPr>
              <a:t>Trẻ biết phối hợp cùng chơi với bạn, trò chơi mang tính chất tập thể</a:t>
            </a:r>
            <a:r>
              <a:rPr b="0" i="0" lang="en-US" sz="1800" u="none">
                <a:solidFill>
                  <a:schemeClr val="dk1"/>
                </a:solidFill>
                <a:latin typeface="Arial"/>
                <a:ea typeface="Arial"/>
                <a:cs typeface="Arial"/>
                <a:sym typeface="Arial"/>
              </a:rPr>
              <a:t> (theo nhóm) rõ rệt, biết cùng nhau xây dựng một công trình chung (một người xây nhà, một người xây vườn hoa, người khác xây hàng rào…).</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3" name="Shape 433"/>
        <p:cNvGrpSpPr/>
        <p:nvPr/>
      </p:nvGrpSpPr>
      <p:grpSpPr>
        <a:xfrm>
          <a:off x="0" y="0"/>
          <a:ext cx="0" cy="0"/>
          <a:chOff x="0" y="0"/>
          <a:chExt cx="0" cy="0"/>
        </a:xfrm>
      </p:grpSpPr>
      <p:sp>
        <p:nvSpPr>
          <p:cNvPr id="434" name="Google Shape;434;p25"/>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435" name="Google Shape;435;p25"/>
          <p:cNvSpPr txBox="1"/>
          <p:nvPr/>
        </p:nvSpPr>
        <p:spPr>
          <a:xfrm>
            <a:off x="1547812" y="549275"/>
            <a:ext cx="7200900" cy="4095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Hướng dẫn Trò chơi lắp ghép - chơi xây dựng</a:t>
            </a:r>
            <a:endParaRPr/>
          </a:p>
        </p:txBody>
      </p:sp>
      <p:sp>
        <p:nvSpPr>
          <p:cNvPr id="436" name="Google Shape;436;p25"/>
          <p:cNvSpPr txBox="1"/>
          <p:nvPr/>
        </p:nvSpPr>
        <p:spPr>
          <a:xfrm>
            <a:off x="468312" y="3949700"/>
            <a:ext cx="8424862" cy="2908300"/>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15000"/>
              </a:lnSpc>
              <a:spcBef>
                <a:spcPts val="0"/>
              </a:spcBef>
              <a:spcAft>
                <a:spcPts val="0"/>
              </a:spcAft>
              <a:buClr>
                <a:schemeClr val="dk1"/>
              </a:buClr>
              <a:buSzPts val="1700"/>
              <a:buFont typeface="Noto Sans Symbols"/>
              <a:buChar char="❖"/>
            </a:pPr>
            <a:r>
              <a:rPr b="0" i="1" lang="en-US" sz="1700" u="none">
                <a:solidFill>
                  <a:schemeClr val="dk1"/>
                </a:solidFill>
                <a:latin typeface="Arial"/>
                <a:ea typeface="Arial"/>
                <a:cs typeface="Arial"/>
                <a:sym typeface="Arial"/>
              </a:rPr>
              <a:t>Hướng dẫn trò chơi xây dựng cho trẻ mẫu giáo nhỡ (4 – 5 tuổi)</a:t>
            </a:r>
            <a:endParaRPr b="0" i="0" sz="1700" u="none">
              <a:solidFill>
                <a:schemeClr val="dk1"/>
              </a:solidFill>
              <a:latin typeface="Calibri"/>
              <a:ea typeface="Calibri"/>
              <a:cs typeface="Calibri"/>
              <a:sym typeface="Calibri"/>
            </a:endParaRPr>
          </a:p>
          <a:p>
            <a:pPr indent="-285750" lvl="0" marL="285750" marR="0" rtl="0" algn="just">
              <a:lnSpc>
                <a:spcPct val="115000"/>
              </a:lnSpc>
              <a:spcBef>
                <a:spcPts val="1000"/>
              </a:spcBef>
              <a:spcAft>
                <a:spcPts val="0"/>
              </a:spcAft>
              <a:buClr>
                <a:schemeClr val="dk1"/>
              </a:buClr>
              <a:buSzPts val="1700"/>
              <a:buFont typeface="Arial"/>
              <a:buNone/>
            </a:pPr>
            <a:r>
              <a:rPr b="0" i="0" lang="en-US" sz="1700" u="none">
                <a:solidFill>
                  <a:schemeClr val="dk1"/>
                </a:solidFill>
                <a:latin typeface="Arial"/>
                <a:ea typeface="Arial"/>
                <a:cs typeface="Arial"/>
                <a:sym typeface="Arial"/>
              </a:rPr>
              <a:t>   Tương tự như việc hướng dẫn trò chơi xây dựng cho trẻ mẫu giáo bé, trước hết cô cần chuẩn bị chu đáo đồ chơi, “vật liệu xây dựng” sắp xếp, bố trí nhằm tạo môi trường hấp dẫn để thu hút trẻ tham gia vào trò vào trò chơi xây dựng theo chủ đề giáo dục trong phân phối chương trình. Điều quan trọng là đồ chơi, vật liệu xây dựng cần phải phong phú, đa dạng cho trẻ mở rộng chủ đề chơi, nôi dung chơi chứ không chơi một cách đơn điệu, nghèo nàn như ở lứa tuổi mẫu giáo bé. Như vậy cô cần xác định trước đây trẻ đã chơi gì, chơi như thế nào để trẻ không bị nhàm chán và phù hợp với khả năng của trẻ.</a:t>
            </a:r>
            <a:endParaRPr/>
          </a:p>
        </p:txBody>
      </p:sp>
      <p:pic>
        <p:nvPicPr>
          <p:cNvPr id="437" name="Google Shape;437;p25"/>
          <p:cNvPicPr preferRelativeResize="0"/>
          <p:nvPr/>
        </p:nvPicPr>
        <p:blipFill rotWithShape="1">
          <a:blip r:embed="rId3">
            <a:alphaModFix/>
          </a:blip>
          <a:srcRect b="0" l="0" r="0" t="0"/>
          <a:stretch/>
        </p:blipFill>
        <p:spPr>
          <a:xfrm>
            <a:off x="2555875" y="1222375"/>
            <a:ext cx="4032250" cy="2525712"/>
          </a:xfrm>
          <a:prstGeom prst="rect">
            <a:avLst/>
          </a:prstGeom>
          <a:noFill/>
          <a:ln>
            <a:noFill/>
          </a:ln>
        </p:spPr>
      </p:pic>
      <p:sp>
        <p:nvSpPr>
          <p:cNvPr id="438" name="Google Shape;438;p25"/>
          <p:cNvSpPr txBox="1"/>
          <p:nvPr/>
        </p:nvSpPr>
        <p:spPr>
          <a:xfrm>
            <a:off x="2520950" y="3744912"/>
            <a:ext cx="489585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http://mnsonca.caugiay.edu.vn/tin-tuc/gio-choi-goc-xay-dung-lop-a3-be-xay-nga-tu-duong-pho.html</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2" name="Shape 442"/>
        <p:cNvGrpSpPr/>
        <p:nvPr/>
      </p:nvGrpSpPr>
      <p:grpSpPr>
        <a:xfrm>
          <a:off x="0" y="0"/>
          <a:ext cx="0" cy="0"/>
          <a:chOff x="0" y="0"/>
          <a:chExt cx="0" cy="0"/>
        </a:xfrm>
      </p:grpSpPr>
      <p:sp>
        <p:nvSpPr>
          <p:cNvPr id="443" name="Google Shape;443;p26"/>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444" name="Google Shape;444;p26"/>
          <p:cNvSpPr txBox="1"/>
          <p:nvPr/>
        </p:nvSpPr>
        <p:spPr>
          <a:xfrm>
            <a:off x="1547812" y="549275"/>
            <a:ext cx="7200900" cy="4095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Hướng dẫn Trò chơi lắp ghép - chơi xây dựng</a:t>
            </a:r>
            <a:endParaRPr/>
          </a:p>
        </p:txBody>
      </p:sp>
      <p:sp>
        <p:nvSpPr>
          <p:cNvPr id="445" name="Google Shape;445;p26"/>
          <p:cNvSpPr txBox="1"/>
          <p:nvPr/>
        </p:nvSpPr>
        <p:spPr>
          <a:xfrm>
            <a:off x="323850" y="1916112"/>
            <a:ext cx="8439150" cy="3933825"/>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07000"/>
              </a:lnSpc>
              <a:spcBef>
                <a:spcPts val="0"/>
              </a:spcBef>
              <a:spcAft>
                <a:spcPts val="0"/>
              </a:spcAft>
              <a:buClr>
                <a:schemeClr val="dk1"/>
              </a:buClr>
              <a:buSzPts val="1800"/>
              <a:buFont typeface="Times New Roman"/>
              <a:buChar char="-"/>
            </a:pPr>
            <a:r>
              <a:rPr b="0" i="0" lang="en-US" sz="1800" u="none">
                <a:solidFill>
                  <a:schemeClr val="dk1"/>
                </a:solidFill>
                <a:latin typeface="Arial"/>
                <a:ea typeface="Arial"/>
                <a:cs typeface="Arial"/>
                <a:sym typeface="Arial"/>
              </a:rPr>
              <a:t>Khi hướng dẫn trẻ chơi, cô cần:</a:t>
            </a:r>
            <a:endParaRPr b="0" i="0" sz="1400" u="none">
              <a:solidFill>
                <a:schemeClr val="dk1"/>
              </a:solidFill>
              <a:latin typeface="Arial"/>
              <a:ea typeface="Arial"/>
              <a:cs typeface="Arial"/>
              <a:sym typeface="Arial"/>
            </a:endParaRPr>
          </a:p>
          <a:p>
            <a:pPr indent="-342900" lvl="0" marL="342900" marR="0" rtl="0" algn="just">
              <a:lnSpc>
                <a:spcPct val="115000"/>
              </a:lnSpc>
              <a:spcBef>
                <a:spcPts val="8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Khéo léo giới thiệu chủ đề chơi (thông qua tình huống, câu hỏi, trò chuyện…)  và gợi ý cho trẻ xác định ý tưởng xây dựng, lựa chọn đồ chơi, “vật liệu xây dựng” phù hợp</a:t>
            </a:r>
            <a:endParaRPr b="0" i="0" sz="1400" u="none">
              <a:solidFill>
                <a:schemeClr val="dk1"/>
              </a:solidFill>
              <a:latin typeface="Arial"/>
              <a:ea typeface="Arial"/>
              <a:cs typeface="Arial"/>
              <a:sym typeface="Arial"/>
            </a:endParaRPr>
          </a:p>
          <a:p>
            <a:pPr indent="-342900" lvl="0" marL="34290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Khi trẻ bắt tay vào “công việc” cô cần quan sát theo dõi và gợi ý phù hợp giúp trẻ sử dụng các vật liệu phong phú để tạo ra các công trình nhiều kiểu như xây nhà nhiều kiểu (mái nhọn, mái vòm, mái bằng, nhiều tầng…) nhằm củng cố và phát triển kỹ năng xây dựng cho trẻ (xây uốn cong, gấp khúc, bậc thang…). </a:t>
            </a:r>
            <a:endParaRPr b="0" i="0" sz="1400" u="none">
              <a:solidFill>
                <a:schemeClr val="dk1"/>
              </a:solidFill>
              <a:latin typeface="Arial"/>
              <a:ea typeface="Arial"/>
              <a:cs typeface="Arial"/>
              <a:sym typeface="Arial"/>
            </a:endParaRPr>
          </a:p>
          <a:p>
            <a:pPr indent="-342900" lvl="0" marL="34290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Trong quá trình chơi, cô gợi ý, hướng dẫn trẻ cách bố cục công trình sao cho hợp lí, sao cho hài hòa đẹp mắt dựa trên những ấn tượng, những trải nghiệm của trẻ về chủ đề.</a:t>
            </a:r>
            <a:endParaRPr/>
          </a:p>
        </p:txBody>
      </p:sp>
      <p:sp>
        <p:nvSpPr>
          <p:cNvPr id="446" name="Google Shape;446;p26"/>
          <p:cNvSpPr txBox="1"/>
          <p:nvPr/>
        </p:nvSpPr>
        <p:spPr>
          <a:xfrm>
            <a:off x="323850" y="1268412"/>
            <a:ext cx="7561262" cy="411162"/>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15000"/>
              </a:lnSpc>
              <a:spcBef>
                <a:spcPts val="0"/>
              </a:spcBef>
              <a:spcAft>
                <a:spcPts val="0"/>
              </a:spcAft>
              <a:buClr>
                <a:schemeClr val="dk1"/>
              </a:buClr>
              <a:buSzPts val="1800"/>
              <a:buFont typeface="Noto Sans Symbols"/>
              <a:buChar char="❖"/>
            </a:pPr>
            <a:r>
              <a:rPr b="0" i="1" lang="en-US" sz="1800" u="none">
                <a:solidFill>
                  <a:schemeClr val="dk1"/>
                </a:solidFill>
                <a:latin typeface="Arial"/>
                <a:ea typeface="Arial"/>
                <a:cs typeface="Arial"/>
                <a:sym typeface="Arial"/>
              </a:rPr>
              <a:t>Hướng dẫn trò chơi xây dựng cho trẻ mẫu giáo nhỡ (4 – 5 tuổi)</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0" name="Shape 450"/>
        <p:cNvGrpSpPr/>
        <p:nvPr/>
      </p:nvGrpSpPr>
      <p:grpSpPr>
        <a:xfrm>
          <a:off x="0" y="0"/>
          <a:ext cx="0" cy="0"/>
          <a:chOff x="0" y="0"/>
          <a:chExt cx="0" cy="0"/>
        </a:xfrm>
      </p:grpSpPr>
      <p:sp>
        <p:nvSpPr>
          <p:cNvPr id="451" name="Google Shape;451;p27"/>
          <p:cNvSpPr txBox="1"/>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Company Name</a:t>
            </a:r>
            <a:endParaRPr/>
          </a:p>
        </p:txBody>
      </p:sp>
      <p:sp>
        <p:nvSpPr>
          <p:cNvPr id="452" name="Google Shape;452;p27"/>
          <p:cNvSpPr/>
          <p:nvPr/>
        </p:nvSpPr>
        <p:spPr>
          <a:xfrm>
            <a:off x="6151562" y="3433762"/>
            <a:ext cx="1620837" cy="2738437"/>
          </a:xfrm>
          <a:prstGeom prst="roundRect">
            <a:avLst>
              <a:gd fmla="val 2969" name="adj"/>
            </a:avLst>
          </a:prstGeom>
          <a:noFill/>
          <a:ln cap="flat" cmpd="sng" w="38100">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53" name="Google Shape;453;p27"/>
          <p:cNvSpPr/>
          <p:nvPr/>
        </p:nvSpPr>
        <p:spPr>
          <a:xfrm>
            <a:off x="4456112" y="3433762"/>
            <a:ext cx="1611312" cy="2738437"/>
          </a:xfrm>
          <a:prstGeom prst="roundRect">
            <a:avLst>
              <a:gd fmla="val 2969" name="adj"/>
            </a:avLst>
          </a:prstGeom>
          <a:noFill/>
          <a:ln cap="flat" cmpd="sng" w="38100">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54" name="Google Shape;454;p27"/>
          <p:cNvSpPr/>
          <p:nvPr/>
        </p:nvSpPr>
        <p:spPr>
          <a:xfrm>
            <a:off x="2773362" y="3433762"/>
            <a:ext cx="1563687" cy="2738437"/>
          </a:xfrm>
          <a:prstGeom prst="roundRect">
            <a:avLst>
              <a:gd fmla="val 2969" name="adj"/>
            </a:avLst>
          </a:prstGeom>
          <a:noFill/>
          <a:ln cap="flat" cmpd="sng" w="38100">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55" name="Google Shape;455;p27"/>
          <p:cNvSpPr/>
          <p:nvPr/>
        </p:nvSpPr>
        <p:spPr>
          <a:xfrm>
            <a:off x="1066800" y="3433762"/>
            <a:ext cx="1620837" cy="2738437"/>
          </a:xfrm>
          <a:prstGeom prst="roundRect">
            <a:avLst>
              <a:gd fmla="val 2969" name="adj"/>
            </a:avLst>
          </a:prstGeom>
          <a:noFill/>
          <a:ln cap="flat" cmpd="sng" w="38100">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456" name="Google Shape;456;p27"/>
          <p:cNvGrpSpPr/>
          <p:nvPr/>
        </p:nvGrpSpPr>
        <p:grpSpPr>
          <a:xfrm>
            <a:off x="1076731" y="2052808"/>
            <a:ext cx="6272986" cy="1276009"/>
            <a:chOff x="494" y="1022"/>
            <a:chExt cx="4341" cy="981"/>
          </a:xfrm>
        </p:grpSpPr>
        <p:sp>
          <p:nvSpPr>
            <p:cNvPr id="457" name="Google Shape;457;p27"/>
            <p:cNvSpPr txBox="1"/>
            <p:nvPr/>
          </p:nvSpPr>
          <p:spPr>
            <a:xfrm rot="3360000">
              <a:off x="624" y="1200"/>
              <a:ext cx="672" cy="672"/>
            </a:xfrm>
            <a:prstGeom prst="rect">
              <a:avLst/>
            </a:prstGeom>
            <a:gradFill>
              <a:gsLst>
                <a:gs pos="0">
                  <a:schemeClr val="hlink"/>
                </a:gs>
                <a:gs pos="100000">
                  <a:srgbClr val="284F4B"/>
                </a:gs>
              </a:gsLst>
              <a:lin ang="5400000" scaled="0"/>
            </a:gradFill>
            <a:ln cap="flat" cmpd="sng" w="9525">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458" name="Google Shape;458;p27"/>
            <p:cNvGrpSpPr/>
            <p:nvPr/>
          </p:nvGrpSpPr>
          <p:grpSpPr>
            <a:xfrm>
              <a:off x="1296" y="1296"/>
              <a:ext cx="624" cy="96"/>
              <a:chOff x="2003" y="3439"/>
              <a:chExt cx="468" cy="244"/>
            </a:xfrm>
          </p:grpSpPr>
          <p:sp>
            <p:nvSpPr>
              <p:cNvPr id="459" name="Google Shape;459;p27"/>
              <p:cNvSpPr/>
              <p:nvPr/>
            </p:nvSpPr>
            <p:spPr>
              <a:xfrm>
                <a:off x="2003" y="3439"/>
                <a:ext cx="79" cy="242"/>
              </a:xfrm>
              <a:prstGeom prst="ellipse">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60" name="Google Shape;460;p27"/>
              <p:cNvSpPr txBox="1"/>
              <p:nvPr/>
            </p:nvSpPr>
            <p:spPr>
              <a:xfrm>
                <a:off x="2048" y="3441"/>
                <a:ext cx="388" cy="242"/>
              </a:xfrm>
              <a:prstGeom prst="rect">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61" name="Google Shape;461;p27"/>
              <p:cNvSpPr/>
              <p:nvPr/>
            </p:nvSpPr>
            <p:spPr>
              <a:xfrm>
                <a:off x="2400" y="3442"/>
                <a:ext cx="71" cy="236"/>
              </a:xfrm>
              <a:prstGeom prst="ellipse">
                <a:avLst/>
              </a:prstGeom>
              <a:gradFill>
                <a:gsLst>
                  <a:gs pos="0">
                    <a:srgbClr val="767676"/>
                  </a:gs>
                  <a:gs pos="50000">
                    <a:schemeClr val="lt1"/>
                  </a:gs>
                  <a:gs pos="100000">
                    <a:srgbClr val="767676"/>
                  </a:gs>
                </a:gsLst>
                <a:lin ang="5400000" scaled="0"/>
              </a:gra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62" name="Google Shape;462;p27"/>
              <p:cNvSpPr/>
              <p:nvPr/>
            </p:nvSpPr>
            <p:spPr>
              <a:xfrm>
                <a:off x="2438" y="3520"/>
                <a:ext cx="20" cy="68"/>
              </a:xfrm>
              <a:prstGeom prst="ellipse">
                <a:avLst/>
              </a:prstGeom>
              <a:gradFill>
                <a:gsLst>
                  <a:gs pos="0">
                    <a:srgbClr val="767676"/>
                  </a:gs>
                  <a:gs pos="50000">
                    <a:schemeClr val="lt1"/>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463" name="Google Shape;463;p27"/>
            <p:cNvSpPr txBox="1"/>
            <p:nvPr/>
          </p:nvSpPr>
          <p:spPr>
            <a:xfrm rot="3360000">
              <a:off x="1776" y="1152"/>
              <a:ext cx="672" cy="672"/>
            </a:xfrm>
            <a:prstGeom prst="rect">
              <a:avLst/>
            </a:prstGeom>
            <a:solidFill>
              <a:schemeClr val="accent1"/>
            </a:solidFill>
            <a:ln cap="flat" cmpd="sng" w="9525">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464" name="Google Shape;464;p27"/>
            <p:cNvGrpSpPr/>
            <p:nvPr/>
          </p:nvGrpSpPr>
          <p:grpSpPr>
            <a:xfrm>
              <a:off x="2448" y="1296"/>
              <a:ext cx="624" cy="96"/>
              <a:chOff x="2003" y="3439"/>
              <a:chExt cx="468" cy="244"/>
            </a:xfrm>
          </p:grpSpPr>
          <p:sp>
            <p:nvSpPr>
              <p:cNvPr id="465" name="Google Shape;465;p27"/>
              <p:cNvSpPr/>
              <p:nvPr/>
            </p:nvSpPr>
            <p:spPr>
              <a:xfrm>
                <a:off x="2003" y="3439"/>
                <a:ext cx="79" cy="242"/>
              </a:xfrm>
              <a:prstGeom prst="ellipse">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66" name="Google Shape;466;p27"/>
              <p:cNvSpPr txBox="1"/>
              <p:nvPr/>
            </p:nvSpPr>
            <p:spPr>
              <a:xfrm>
                <a:off x="2048" y="3441"/>
                <a:ext cx="388" cy="242"/>
              </a:xfrm>
              <a:prstGeom prst="rect">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67" name="Google Shape;467;p27"/>
              <p:cNvSpPr/>
              <p:nvPr/>
            </p:nvSpPr>
            <p:spPr>
              <a:xfrm>
                <a:off x="2400" y="3442"/>
                <a:ext cx="71" cy="236"/>
              </a:xfrm>
              <a:prstGeom prst="ellipse">
                <a:avLst/>
              </a:prstGeom>
              <a:gradFill>
                <a:gsLst>
                  <a:gs pos="0">
                    <a:srgbClr val="767676"/>
                  </a:gs>
                  <a:gs pos="50000">
                    <a:schemeClr val="lt1"/>
                  </a:gs>
                  <a:gs pos="100000">
                    <a:srgbClr val="767676"/>
                  </a:gs>
                </a:gsLst>
                <a:lin ang="5400000" scaled="0"/>
              </a:gra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68" name="Google Shape;468;p27"/>
              <p:cNvSpPr/>
              <p:nvPr/>
            </p:nvSpPr>
            <p:spPr>
              <a:xfrm>
                <a:off x="2438" y="3520"/>
                <a:ext cx="20" cy="68"/>
              </a:xfrm>
              <a:prstGeom prst="ellipse">
                <a:avLst/>
              </a:prstGeom>
              <a:gradFill>
                <a:gsLst>
                  <a:gs pos="0">
                    <a:srgbClr val="767676"/>
                  </a:gs>
                  <a:gs pos="50000">
                    <a:schemeClr val="lt1"/>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469" name="Google Shape;469;p27"/>
            <p:cNvSpPr txBox="1"/>
            <p:nvPr/>
          </p:nvSpPr>
          <p:spPr>
            <a:xfrm rot="3360000">
              <a:off x="2880" y="1154"/>
              <a:ext cx="671" cy="669"/>
            </a:xfrm>
            <a:prstGeom prst="rect">
              <a:avLst/>
            </a:prstGeom>
            <a:gradFill>
              <a:gsLst>
                <a:gs pos="0">
                  <a:schemeClr val="hlink"/>
                </a:gs>
                <a:gs pos="100000">
                  <a:srgbClr val="284F4B"/>
                </a:gs>
              </a:gsLst>
              <a:lin ang="5400000" scaled="0"/>
            </a:gradFill>
            <a:ln cap="flat" cmpd="sng" w="9525">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470" name="Google Shape;470;p27"/>
            <p:cNvGrpSpPr/>
            <p:nvPr/>
          </p:nvGrpSpPr>
          <p:grpSpPr>
            <a:xfrm>
              <a:off x="3600" y="1296"/>
              <a:ext cx="816" cy="96"/>
              <a:chOff x="2003" y="3439"/>
              <a:chExt cx="468" cy="244"/>
            </a:xfrm>
          </p:grpSpPr>
          <p:sp>
            <p:nvSpPr>
              <p:cNvPr id="471" name="Google Shape;471;p27"/>
              <p:cNvSpPr/>
              <p:nvPr/>
            </p:nvSpPr>
            <p:spPr>
              <a:xfrm>
                <a:off x="2003" y="3439"/>
                <a:ext cx="79" cy="242"/>
              </a:xfrm>
              <a:prstGeom prst="ellipse">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72" name="Google Shape;472;p27"/>
              <p:cNvSpPr txBox="1"/>
              <p:nvPr/>
            </p:nvSpPr>
            <p:spPr>
              <a:xfrm>
                <a:off x="2048" y="3441"/>
                <a:ext cx="388" cy="242"/>
              </a:xfrm>
              <a:prstGeom prst="rect">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73" name="Google Shape;473;p27"/>
              <p:cNvSpPr/>
              <p:nvPr/>
            </p:nvSpPr>
            <p:spPr>
              <a:xfrm>
                <a:off x="2400" y="3442"/>
                <a:ext cx="71" cy="236"/>
              </a:xfrm>
              <a:prstGeom prst="ellipse">
                <a:avLst/>
              </a:prstGeom>
              <a:gradFill>
                <a:gsLst>
                  <a:gs pos="0">
                    <a:srgbClr val="767676"/>
                  </a:gs>
                  <a:gs pos="50000">
                    <a:schemeClr val="lt1"/>
                  </a:gs>
                  <a:gs pos="100000">
                    <a:srgbClr val="767676"/>
                  </a:gs>
                </a:gsLst>
                <a:lin ang="5400000" scaled="0"/>
              </a:gra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474" name="Google Shape;474;p27"/>
              <p:cNvSpPr/>
              <p:nvPr/>
            </p:nvSpPr>
            <p:spPr>
              <a:xfrm>
                <a:off x="2438" y="3520"/>
                <a:ext cx="20" cy="68"/>
              </a:xfrm>
              <a:prstGeom prst="ellipse">
                <a:avLst/>
              </a:prstGeom>
              <a:gradFill>
                <a:gsLst>
                  <a:gs pos="0">
                    <a:srgbClr val="767676"/>
                  </a:gs>
                  <a:gs pos="50000">
                    <a:schemeClr val="lt1"/>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475" name="Google Shape;475;p27"/>
            <p:cNvSpPr txBox="1"/>
            <p:nvPr/>
          </p:nvSpPr>
          <p:spPr>
            <a:xfrm rot="3360000">
              <a:off x="4032" y="1152"/>
              <a:ext cx="672" cy="672"/>
            </a:xfrm>
            <a:prstGeom prst="rect">
              <a:avLst/>
            </a:prstGeom>
            <a:solidFill>
              <a:schemeClr val="accent1"/>
            </a:solidFill>
            <a:ln cap="flat" cmpd="sng" w="9525">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476" name="Google Shape;476;p27"/>
          <p:cNvSpPr txBox="1"/>
          <p:nvPr/>
        </p:nvSpPr>
        <p:spPr>
          <a:xfrm>
            <a:off x="1441450" y="2359025"/>
            <a:ext cx="312737"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1</a:t>
            </a:r>
            <a:endParaRPr/>
          </a:p>
        </p:txBody>
      </p:sp>
      <p:sp>
        <p:nvSpPr>
          <p:cNvPr id="477" name="Google Shape;477;p27"/>
          <p:cNvSpPr txBox="1"/>
          <p:nvPr/>
        </p:nvSpPr>
        <p:spPr>
          <a:xfrm>
            <a:off x="3136900" y="2359025"/>
            <a:ext cx="312737"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a:t>
            </a:r>
            <a:endParaRPr/>
          </a:p>
        </p:txBody>
      </p:sp>
      <p:sp>
        <p:nvSpPr>
          <p:cNvPr id="478" name="Google Shape;478;p27"/>
          <p:cNvSpPr txBox="1"/>
          <p:nvPr/>
        </p:nvSpPr>
        <p:spPr>
          <a:xfrm>
            <a:off x="4683125" y="2359025"/>
            <a:ext cx="312737"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3</a:t>
            </a:r>
            <a:endParaRPr/>
          </a:p>
        </p:txBody>
      </p:sp>
      <p:sp>
        <p:nvSpPr>
          <p:cNvPr id="479" name="Google Shape;479;p27"/>
          <p:cNvSpPr txBox="1"/>
          <p:nvPr/>
        </p:nvSpPr>
        <p:spPr>
          <a:xfrm>
            <a:off x="6378575" y="2359025"/>
            <a:ext cx="312737"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4</a:t>
            </a:r>
            <a:endParaRPr/>
          </a:p>
        </p:txBody>
      </p:sp>
      <p:sp>
        <p:nvSpPr>
          <p:cNvPr id="480" name="Google Shape;480;p27"/>
          <p:cNvSpPr txBox="1"/>
          <p:nvPr/>
        </p:nvSpPr>
        <p:spPr>
          <a:xfrm>
            <a:off x="1547812" y="549275"/>
            <a:ext cx="7200900" cy="4095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Hướng dẫn Trò chơi lắp ghép - chơi xây dựng</a:t>
            </a:r>
            <a:endParaRPr/>
          </a:p>
        </p:txBody>
      </p:sp>
      <p:sp>
        <p:nvSpPr>
          <p:cNvPr id="481" name="Google Shape;481;p27"/>
          <p:cNvSpPr txBox="1"/>
          <p:nvPr/>
        </p:nvSpPr>
        <p:spPr>
          <a:xfrm>
            <a:off x="323850" y="1125537"/>
            <a:ext cx="7272337" cy="857250"/>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c. Hướng dẫn trò chơi xây dựng cho trẻ mẫu giáo lớn (5 – 6 tuổi)</a:t>
            </a:r>
            <a:endParaRPr b="1" i="0" sz="1400" u="none">
              <a:solidFill>
                <a:schemeClr val="dk1"/>
              </a:solidFill>
              <a:latin typeface="Calibri"/>
              <a:ea typeface="Calibri"/>
              <a:cs typeface="Calibri"/>
              <a:sym typeface="Calibri"/>
            </a:endParaRPr>
          </a:p>
          <a:p>
            <a:pPr indent="-114300" lvl="0" marL="0" marR="0" rtl="0" algn="just">
              <a:lnSpc>
                <a:spcPct val="115000"/>
              </a:lnSpc>
              <a:spcBef>
                <a:spcPts val="1000"/>
              </a:spcBef>
              <a:spcAft>
                <a:spcPts val="0"/>
              </a:spcAft>
              <a:buClr>
                <a:schemeClr val="dk1"/>
              </a:buClr>
              <a:buSzPts val="1800"/>
              <a:buFont typeface="Noto Sans Symbols"/>
              <a:buChar char="❑"/>
            </a:pPr>
            <a:r>
              <a:rPr b="0" i="1" lang="en-US" sz="1800" u="none">
                <a:solidFill>
                  <a:schemeClr val="dk1"/>
                </a:solidFill>
                <a:latin typeface="Arial"/>
                <a:ea typeface="Arial"/>
                <a:cs typeface="Arial"/>
                <a:sym typeface="Arial"/>
              </a:rPr>
              <a:t>Đặc điểm trò chơi xây dựng của trẻ mẫu giáo lớn (5 – 6 tuổi)</a:t>
            </a:r>
            <a:endParaRPr/>
          </a:p>
        </p:txBody>
      </p:sp>
      <p:sp>
        <p:nvSpPr>
          <p:cNvPr id="482" name="Google Shape;482;p27"/>
          <p:cNvSpPr txBox="1"/>
          <p:nvPr/>
        </p:nvSpPr>
        <p:spPr>
          <a:xfrm>
            <a:off x="1258887" y="3716337"/>
            <a:ext cx="1296987" cy="147796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Chủ đề xây dựng của trẻ ngày càng mở rộng</a:t>
            </a:r>
            <a:endParaRPr/>
          </a:p>
        </p:txBody>
      </p:sp>
      <p:sp>
        <p:nvSpPr>
          <p:cNvPr id="483" name="Google Shape;483;p27"/>
          <p:cNvSpPr txBox="1"/>
          <p:nvPr/>
        </p:nvSpPr>
        <p:spPr>
          <a:xfrm>
            <a:off x="3001962" y="3789362"/>
            <a:ext cx="1252537" cy="120015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Kỹ năng chơi trở nên thành thạo</a:t>
            </a:r>
            <a:endParaRPr/>
          </a:p>
        </p:txBody>
      </p:sp>
      <p:sp>
        <p:nvSpPr>
          <p:cNvPr id="484" name="Google Shape;484;p27"/>
          <p:cNvSpPr txBox="1"/>
          <p:nvPr/>
        </p:nvSpPr>
        <p:spPr>
          <a:xfrm>
            <a:off x="4635500" y="3856037"/>
            <a:ext cx="1252537" cy="17541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Khả năng hợp tác ngày càng tốt. Có bạn làm thủ lĩnh.</a:t>
            </a:r>
            <a:endParaRPr/>
          </a:p>
        </p:txBody>
      </p:sp>
      <p:sp>
        <p:nvSpPr>
          <p:cNvPr id="485" name="Google Shape;485;p27"/>
          <p:cNvSpPr txBox="1"/>
          <p:nvPr/>
        </p:nvSpPr>
        <p:spPr>
          <a:xfrm>
            <a:off x="6246812" y="3863975"/>
            <a:ext cx="1252537" cy="17541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Biết đánh giá, nhận xét sản phẩm của mình và của bạn.</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9" name="Shape 489"/>
        <p:cNvGrpSpPr/>
        <p:nvPr/>
      </p:nvGrpSpPr>
      <p:grpSpPr>
        <a:xfrm>
          <a:off x="0" y="0"/>
          <a:ext cx="0" cy="0"/>
          <a:chOff x="0" y="0"/>
          <a:chExt cx="0" cy="0"/>
        </a:xfrm>
      </p:grpSpPr>
      <p:sp>
        <p:nvSpPr>
          <p:cNvPr id="490" name="Google Shape;490;p28"/>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491" name="Google Shape;491;p28"/>
          <p:cNvSpPr txBox="1"/>
          <p:nvPr/>
        </p:nvSpPr>
        <p:spPr>
          <a:xfrm>
            <a:off x="1547812" y="549275"/>
            <a:ext cx="7200900" cy="4095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Hướng dẫn Trò chơi lắp ghép - chơi xây dựng</a:t>
            </a:r>
            <a:endParaRPr/>
          </a:p>
        </p:txBody>
      </p:sp>
      <p:sp>
        <p:nvSpPr>
          <p:cNvPr id="492" name="Google Shape;492;p28"/>
          <p:cNvSpPr txBox="1"/>
          <p:nvPr/>
        </p:nvSpPr>
        <p:spPr>
          <a:xfrm>
            <a:off x="395287" y="2205037"/>
            <a:ext cx="8569325" cy="32162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Khi trò chơi trở nên quen thuộc, cô gợi ý hướng dẫn trẻ mở rộng chủ đề xây dựng (công trình có nhiều bộ phận chi tiết hơn, mang tính tổng hợp hơn: nhiều công trình đơn lẻ liên kết lại với nhau thành một công trình lớn).</a:t>
            </a:r>
            <a:endParaRPr b="0" i="0" sz="1400" u="none">
              <a:solidFill>
                <a:schemeClr val="dk1"/>
              </a:solidFill>
              <a:latin typeface="Arial"/>
              <a:ea typeface="Arial"/>
              <a:cs typeface="Arial"/>
              <a:sym typeface="Arial"/>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Cô gợi ý sửu dụng sản phẩm “công trình” xây dựng vào các trò chơi khác.Ví dụ, sau khi xây xong công viên, nhóm xây dựng tổ chức tổ chức văn nghệ “khánh thành” hay mời các cháu ở trường mầm non (ở góc chơi trò chơi đóng vai) đến tham quan, dạo mát nơi công viên vừa mới xây dựng…</a:t>
            </a:r>
            <a:endParaRPr b="0" i="0" sz="1400" u="none">
              <a:solidFill>
                <a:schemeClr val="dk1"/>
              </a:solidFill>
              <a:latin typeface="Arial"/>
              <a:ea typeface="Arial"/>
              <a:cs typeface="Arial"/>
              <a:sym typeface="Arial"/>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Kết thúc chơi, cô khích lệ trẻ cất dọn đồ chơi, vật liệu xây dựng vào nơi quy định và nhẹ nhàng chuyển hứng thú của trẻ sang hoạt động tiếp theo.</a:t>
            </a:r>
            <a:endParaRPr/>
          </a:p>
        </p:txBody>
      </p:sp>
      <p:sp>
        <p:nvSpPr>
          <p:cNvPr id="493" name="Google Shape;493;p28"/>
          <p:cNvSpPr txBox="1"/>
          <p:nvPr/>
        </p:nvSpPr>
        <p:spPr>
          <a:xfrm>
            <a:off x="395287" y="1484312"/>
            <a:ext cx="9145587" cy="411162"/>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15000"/>
              </a:lnSpc>
              <a:spcBef>
                <a:spcPts val="0"/>
              </a:spcBef>
              <a:spcAft>
                <a:spcPts val="0"/>
              </a:spcAft>
              <a:buClr>
                <a:schemeClr val="dk1"/>
              </a:buClr>
              <a:buSzPts val="1800"/>
              <a:buFont typeface="Noto Sans Symbols"/>
              <a:buChar char="❖"/>
            </a:pPr>
            <a:r>
              <a:rPr b="0" i="1" lang="en-US" sz="1800" u="none">
                <a:solidFill>
                  <a:schemeClr val="dk1"/>
                </a:solidFill>
                <a:latin typeface="Arial"/>
                <a:ea typeface="Arial"/>
                <a:cs typeface="Arial"/>
                <a:sym typeface="Arial"/>
              </a:rPr>
              <a:t>Hướng dẫn trò chơi xây dựng cho trẻ mẫu giáo nhỡ (4 – 5 tuổi)</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7" name="Shape 497"/>
        <p:cNvGrpSpPr/>
        <p:nvPr/>
      </p:nvGrpSpPr>
      <p:grpSpPr>
        <a:xfrm>
          <a:off x="0" y="0"/>
          <a:ext cx="0" cy="0"/>
          <a:chOff x="0" y="0"/>
          <a:chExt cx="0" cy="0"/>
        </a:xfrm>
      </p:grpSpPr>
      <p:sp>
        <p:nvSpPr>
          <p:cNvPr id="498" name="Google Shape;498;p29"/>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499" name="Google Shape;499;p29"/>
          <p:cNvSpPr txBox="1"/>
          <p:nvPr/>
        </p:nvSpPr>
        <p:spPr>
          <a:xfrm>
            <a:off x="1547812" y="549275"/>
            <a:ext cx="7200900" cy="4095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Hướng dẫn Trò chơi lắp ghép - chơi xây dựng</a:t>
            </a:r>
            <a:endParaRPr/>
          </a:p>
        </p:txBody>
      </p:sp>
      <p:sp>
        <p:nvSpPr>
          <p:cNvPr id="500" name="Google Shape;500;p29"/>
          <p:cNvSpPr txBox="1"/>
          <p:nvPr/>
        </p:nvSpPr>
        <p:spPr>
          <a:xfrm>
            <a:off x="468312" y="1844675"/>
            <a:ext cx="8567737" cy="366236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Tiếp tục rèn luyện kĩ năng chơi cơ bản: xây dựng đường thẳng, đường vòng, đường gấp khúc, bậc thang, phát triển óc quan sát, trí tưởng tượng sáng tạo, khả năng phân tích – tổng hợp, khái quát trong quá trình xây dựng ý tưởng chơi, bố cục các bộ phận của công trình và thực hiện các hành đông chơi.</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Cô động viên, khen ngợi kịp thơi những: “sản phẩm” xây dựng đẹp, hợp lí; hướng dẫn trẻ “sửa sang” lại công trình sao cho đẹp hơn, hợp lí hơn. Đông thời cô cần dẫn trẻ nhận xét, đánh giá “công trình” của bản thân, của bạn và của cả nhóm.</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Khích lệ trẻ sử dụng công trình vừa xây dựng vào trò chơi đóng vai theo chủ đề.</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  Kết thúc chơi, cô nhận xét công trình vừa xậy dựng vào trò chơi đóng vai theo chủ đề.</a:t>
            </a:r>
            <a:endParaRPr/>
          </a:p>
        </p:txBody>
      </p:sp>
      <p:sp>
        <p:nvSpPr>
          <p:cNvPr id="501" name="Google Shape;501;p29"/>
          <p:cNvSpPr txBox="1"/>
          <p:nvPr/>
        </p:nvSpPr>
        <p:spPr>
          <a:xfrm>
            <a:off x="468312" y="1341437"/>
            <a:ext cx="9144000" cy="409575"/>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15000"/>
              </a:lnSpc>
              <a:spcBef>
                <a:spcPts val="0"/>
              </a:spcBef>
              <a:spcAft>
                <a:spcPts val="0"/>
              </a:spcAft>
              <a:buClr>
                <a:schemeClr val="dk1"/>
              </a:buClr>
              <a:buSzPts val="1800"/>
              <a:buFont typeface="Noto Sans Symbols"/>
              <a:buChar char="❖"/>
            </a:pPr>
            <a:r>
              <a:rPr b="0" i="1" lang="en-US" sz="1800" u="none">
                <a:solidFill>
                  <a:schemeClr val="dk1"/>
                </a:solidFill>
                <a:latin typeface="Arial"/>
                <a:ea typeface="Arial"/>
                <a:cs typeface="Arial"/>
                <a:sym typeface="Arial"/>
              </a:rPr>
              <a:t>Hướng dẫn trò chơi xây dựng cho trẻ mẫu giáo nhỡ (4 – 5 tuổi)</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5" name="Shape 505"/>
        <p:cNvGrpSpPr/>
        <p:nvPr/>
      </p:nvGrpSpPr>
      <p:grpSpPr>
        <a:xfrm>
          <a:off x="0" y="0"/>
          <a:ext cx="0" cy="0"/>
          <a:chOff x="0" y="0"/>
          <a:chExt cx="0" cy="0"/>
        </a:xfrm>
      </p:grpSpPr>
      <p:sp>
        <p:nvSpPr>
          <p:cNvPr id="506" name="Google Shape;506;p30"/>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507" name="Google Shape;507;p30"/>
          <p:cNvSpPr txBox="1"/>
          <p:nvPr/>
        </p:nvSpPr>
        <p:spPr>
          <a:xfrm>
            <a:off x="1547812" y="549275"/>
            <a:ext cx="7200900" cy="4095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Hướng dẫn Trò chơi lắp ghép - chơi xây dựng</a:t>
            </a:r>
            <a:endParaRPr/>
          </a:p>
        </p:txBody>
      </p:sp>
      <p:sp>
        <p:nvSpPr>
          <p:cNvPr id="508" name="Google Shape;508;p30"/>
          <p:cNvSpPr txBox="1"/>
          <p:nvPr/>
        </p:nvSpPr>
        <p:spPr>
          <a:xfrm>
            <a:off x="395287" y="1484312"/>
            <a:ext cx="8353425" cy="4802187"/>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00000"/>
              </a:lnSpc>
              <a:spcBef>
                <a:spcPts val="0"/>
              </a:spcBef>
              <a:spcAft>
                <a:spcPts val="0"/>
              </a:spcAft>
              <a:buClr>
                <a:schemeClr val="dk1"/>
              </a:buClr>
              <a:buSzPts val="1800"/>
              <a:buFont typeface="Noto Sans Symbols"/>
              <a:buChar char="❑"/>
            </a:pPr>
            <a:r>
              <a:rPr b="0" i="1" lang="en-US" sz="1800" u="none">
                <a:solidFill>
                  <a:schemeClr val="dk1"/>
                </a:solidFill>
                <a:latin typeface="Arial"/>
                <a:ea typeface="Arial"/>
                <a:cs typeface="Arial"/>
                <a:sym typeface="Arial"/>
              </a:rPr>
              <a:t>Thực hành tổ chức trò chơi xây dựng cho trẻ mẫu giáo</a:t>
            </a:r>
            <a:endParaRPr b="0" i="0" sz="1400" u="none">
              <a:solidFill>
                <a:schemeClr val="dk1"/>
              </a:solidFill>
              <a:latin typeface="Calibri"/>
              <a:ea typeface="Calibri"/>
              <a:cs typeface="Calibri"/>
              <a:sym typeface="Calibri"/>
            </a:endParaRPr>
          </a:p>
          <a:p>
            <a:pPr indent="-285750" lvl="0" marL="28575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Trò chơi: Xây dựng công viên cây xanh </a:t>
            </a:r>
            <a:endParaRPr b="0" i="0" sz="1400" u="none">
              <a:solidFill>
                <a:schemeClr val="dk1"/>
              </a:solidFill>
              <a:latin typeface="Calibri"/>
              <a:ea typeface="Calibri"/>
              <a:cs typeface="Calibri"/>
              <a:sym typeface="Calibri"/>
            </a:endParaRPr>
          </a:p>
          <a:p>
            <a:pPr indent="-285750" lvl="0" marL="28575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*Yêu cầu cần đạt </a:t>
            </a:r>
            <a:endParaRPr b="0" i="0" sz="1400" u="none">
              <a:solidFill>
                <a:schemeClr val="dk1"/>
              </a:solidFill>
              <a:latin typeface="Calibri"/>
              <a:ea typeface="Calibri"/>
              <a:cs typeface="Calibri"/>
              <a:sym typeface="Calibri"/>
            </a:endParaRPr>
          </a:p>
          <a:p>
            <a:pPr indent="-285750" lvl="0" marL="28575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Đối với trẻ mẫu giáo bé: </a:t>
            </a:r>
            <a:endParaRPr b="0" i="0" sz="1400" u="none">
              <a:solidFill>
                <a:schemeClr val="dk1"/>
              </a:solidFill>
              <a:latin typeface="Calibri"/>
              <a:ea typeface="Calibri"/>
              <a:cs typeface="Calibri"/>
              <a:sym typeface="Calibri"/>
            </a:endParaRPr>
          </a:p>
          <a:p>
            <a:pPr indent="-285750" lvl="0" marL="28575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Trẻ biết bắt chước cô lựa chọn “vật liệu” xây dựng để xây dựng các bộ phận của công viên (vườn hoa, hồ nước, khu vui chơi, giải trí, hàng rào, cưa ra vào…).</a:t>
            </a:r>
            <a:endParaRPr b="0" i="0" sz="1400" u="none">
              <a:solidFill>
                <a:schemeClr val="dk1"/>
              </a:solidFill>
              <a:latin typeface="Calibri"/>
              <a:ea typeface="Calibri"/>
              <a:cs typeface="Calibri"/>
              <a:sym typeface="Calibri"/>
            </a:endParaRPr>
          </a:p>
          <a:p>
            <a:pPr indent="-285750" lvl="0" marL="28575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Trẻ xếp được vườn hoa, hồ nước, hàng rào, cửa ra vào công viên.</a:t>
            </a:r>
            <a:endParaRPr b="0" i="0" sz="1400" u="none">
              <a:solidFill>
                <a:schemeClr val="dk1"/>
              </a:solidFill>
              <a:latin typeface="Calibri"/>
              <a:ea typeface="Calibri"/>
              <a:cs typeface="Calibri"/>
              <a:sym typeface="Calibri"/>
            </a:endParaRPr>
          </a:p>
          <a:p>
            <a:pPr indent="-285750" lvl="0" marL="28575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Biết xác định ý tưởng xây dựng trường mầm non (không cần phải nhờ đến sự gợi ý, hướng dẫn của cô), biết bàn bạc với nhau về kể hoạch và phân công công việc để thực hiện ý tưởng. Biết tự điều khiện trò chơi.</a:t>
            </a:r>
            <a:endParaRPr b="0" i="0" sz="1400" u="none">
              <a:solidFill>
                <a:schemeClr val="dk1"/>
              </a:solidFill>
              <a:latin typeface="Calibri"/>
              <a:ea typeface="Calibri"/>
              <a:cs typeface="Calibri"/>
              <a:sym typeface="Calibri"/>
            </a:endParaRPr>
          </a:p>
          <a:p>
            <a:pPr indent="-285750" lvl="0" marL="28575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+Biết sử dụng vật liệu khác nhau để tạo ra nhiều mô hình trường mầm non khác nhau (kiểu nhà, kiểu vườn hoa, sân chơi, cổng ra vào…) qua mỗi lần chơi</a:t>
            </a:r>
            <a:endParaRPr b="0" i="0" sz="1400" u="none">
              <a:solidFill>
                <a:schemeClr val="dk1"/>
              </a:solidFill>
              <a:latin typeface="Calibri"/>
              <a:ea typeface="Calibri"/>
              <a:cs typeface="Calibri"/>
              <a:sym typeface="Calibri"/>
            </a:endParaRPr>
          </a:p>
          <a:p>
            <a:pPr indent="-285750" lvl="0" marL="285750" marR="0" rtl="0" algn="just">
              <a:lnSpc>
                <a:spcPct val="100000"/>
              </a:lnSpc>
              <a:spcBef>
                <a:spcPts val="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*Hướng dẫn trò chơi</a:t>
            </a:r>
            <a:endParaRPr b="0" i="0" sz="1400" u="none">
              <a:solidFill>
                <a:schemeClr val="dk1"/>
              </a:solidFill>
              <a:latin typeface="Calibri"/>
              <a:ea typeface="Calibri"/>
              <a:cs typeface="Calibri"/>
              <a:sym typeface="Calibri"/>
            </a:endParaRPr>
          </a:p>
          <a:p>
            <a:pPr indent="-285750" lvl="0" marL="28575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Cô chuẩn bị chu đao đồ chơi, “vật liệu” xây dựng phù hợp với chủ đề xây dựng trường mầm non theo yêu cầu của mỗi độ tuổi và sắp xếp bố trí tạo thành môi trường chơi hấp dẫn, kích thích hứng thú chơi xây dựng trường mầm non ở trẻ.</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2" name="Shape 512"/>
        <p:cNvGrpSpPr/>
        <p:nvPr/>
      </p:nvGrpSpPr>
      <p:grpSpPr>
        <a:xfrm>
          <a:off x="0" y="0"/>
          <a:ext cx="0" cy="0"/>
          <a:chOff x="0" y="0"/>
          <a:chExt cx="0" cy="0"/>
        </a:xfrm>
      </p:grpSpPr>
      <p:sp>
        <p:nvSpPr>
          <p:cNvPr id="513" name="Google Shape;513;p31"/>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514" name="Google Shape;514;p31"/>
          <p:cNvSpPr txBox="1"/>
          <p:nvPr/>
        </p:nvSpPr>
        <p:spPr>
          <a:xfrm>
            <a:off x="1547812" y="549275"/>
            <a:ext cx="7200900" cy="4095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Hướng dẫn Trò chơi lắp ghép - chơi xây dựng</a:t>
            </a:r>
            <a:endParaRPr/>
          </a:p>
        </p:txBody>
      </p:sp>
      <p:sp>
        <p:nvSpPr>
          <p:cNvPr id="515" name="Google Shape;515;p31"/>
          <p:cNvSpPr txBox="1"/>
          <p:nvPr/>
        </p:nvSpPr>
        <p:spPr>
          <a:xfrm>
            <a:off x="539750" y="1268412"/>
            <a:ext cx="8280400" cy="4427537"/>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15000"/>
              </a:lnSpc>
              <a:spcBef>
                <a:spcPts val="0"/>
              </a:spcBef>
              <a:spcAft>
                <a:spcPts val="0"/>
              </a:spcAft>
              <a:buClr>
                <a:schemeClr val="dk1"/>
              </a:buClr>
              <a:buSzPts val="1800"/>
              <a:buFont typeface="Noto Sans Symbols"/>
              <a:buChar char="❑"/>
            </a:pPr>
            <a:r>
              <a:rPr b="0" i="1" lang="en-US" sz="1800" u="none">
                <a:solidFill>
                  <a:schemeClr val="dk1"/>
                </a:solidFill>
                <a:latin typeface="Arial"/>
                <a:ea typeface="Arial"/>
                <a:cs typeface="Arial"/>
                <a:sym typeface="Arial"/>
              </a:rPr>
              <a:t>Hướng dẫn trò chơi xây dựng cho trẻ mẫu giáo lớn (5 – 6 tuổi)</a:t>
            </a:r>
            <a:endParaRPr b="0" i="0" sz="1400" u="none">
              <a:solidFill>
                <a:schemeClr val="dk1"/>
              </a:solidFill>
              <a:latin typeface="Calibri"/>
              <a:ea typeface="Calibri"/>
              <a:cs typeface="Calibri"/>
              <a:sym typeface="Calibri"/>
            </a:endParaRPr>
          </a:p>
          <a:p>
            <a:pPr indent="-285750" lvl="0" marL="28575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Chuẩn bị đồ chơi, “vật liệu” xây dựng. Cũng như lứa tuổi mẫu giáo bé, mẫu giáo lớn, đồ chơi, “vật liệu” xây dựng phải được chuẩn bị chu đáo, phù hợp với yêu cầu của lứa tuổi và chủ đề giáo dục.</a:t>
            </a:r>
            <a:endParaRPr b="0" i="0" sz="1400" u="none">
              <a:solidFill>
                <a:schemeClr val="dk1"/>
              </a:solidFill>
              <a:latin typeface="Calibri"/>
              <a:ea typeface="Calibri"/>
              <a:cs typeface="Calibri"/>
              <a:sym typeface="Calibri"/>
            </a:endParaRPr>
          </a:p>
          <a:p>
            <a:pPr indent="-285750" lvl="0" marL="28575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Khi hướng dẫn chơi, cô cần:</a:t>
            </a:r>
            <a:endParaRPr b="0" i="0" sz="1400" u="none">
              <a:solidFill>
                <a:schemeClr val="dk1"/>
              </a:solidFill>
              <a:latin typeface="Calibri"/>
              <a:ea typeface="Calibri"/>
              <a:cs typeface="Calibri"/>
              <a:sym typeface="Calibri"/>
            </a:endParaRPr>
          </a:p>
          <a:p>
            <a:pPr indent="-285750" lvl="0" marL="28575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Tạo điều kiện để trẻ xác định ý tưởng xây dựng, tự bàn bạc với nhau về kế hoạch “xây dựng”, tự chọn đồ chơi, “vật liệu” xây dựng và tự phân công công việc, tự điều khiển trò chơi.</a:t>
            </a:r>
            <a:endParaRPr b="0" i="0" sz="1400" u="none">
              <a:solidFill>
                <a:schemeClr val="dk1"/>
              </a:solidFill>
              <a:latin typeface="Calibri"/>
              <a:ea typeface="Calibri"/>
              <a:cs typeface="Calibri"/>
              <a:sym typeface="Calibri"/>
            </a:endParaRPr>
          </a:p>
          <a:p>
            <a:pPr indent="-285750" lvl="0" marL="28575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Cô đóng vai trò là quan sát viên, cố vấn đề theo dõi tiến trình chơi của trẻ; nắm được ý tưởng chơi của trẻ từ đó tìm cách tác động, hướng dẫn nhằm phát huy tính tự lực, sáng tạo của trẻ, duy trì hứng thú chơi và phát triển ý đồ chơi của trẻ.</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9" name="Shape 519"/>
        <p:cNvGrpSpPr/>
        <p:nvPr/>
      </p:nvGrpSpPr>
      <p:grpSpPr>
        <a:xfrm>
          <a:off x="0" y="0"/>
          <a:ext cx="0" cy="0"/>
          <a:chOff x="0" y="0"/>
          <a:chExt cx="0" cy="0"/>
        </a:xfrm>
      </p:grpSpPr>
      <p:sp>
        <p:nvSpPr>
          <p:cNvPr id="520" name="Google Shape;520;p32"/>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521" name="Google Shape;521;p32"/>
          <p:cNvSpPr txBox="1"/>
          <p:nvPr/>
        </p:nvSpPr>
        <p:spPr>
          <a:xfrm>
            <a:off x="1547812" y="549275"/>
            <a:ext cx="7200900" cy="4095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Hướng dẫn Trò chơi lắp ghép - chơi xây dựng</a:t>
            </a:r>
            <a:endParaRPr/>
          </a:p>
        </p:txBody>
      </p:sp>
      <p:sp>
        <p:nvSpPr>
          <p:cNvPr id="522" name="Google Shape;522;p32"/>
          <p:cNvSpPr txBox="1"/>
          <p:nvPr/>
        </p:nvSpPr>
        <p:spPr>
          <a:xfrm>
            <a:off x="323850" y="1412875"/>
            <a:ext cx="8532812" cy="5016500"/>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00000"/>
              </a:lnSpc>
              <a:spcBef>
                <a:spcPts val="0"/>
              </a:spcBef>
              <a:spcAft>
                <a:spcPts val="0"/>
              </a:spcAft>
              <a:buClr>
                <a:schemeClr val="dk1"/>
              </a:buClr>
              <a:buSzPts val="1800"/>
              <a:buFont typeface="Noto Sans Symbols"/>
              <a:buChar char="❖"/>
            </a:pPr>
            <a:r>
              <a:rPr b="0" i="0" lang="en-US" sz="1800" u="none">
                <a:solidFill>
                  <a:schemeClr val="dk1"/>
                </a:solidFill>
                <a:latin typeface="Arial"/>
                <a:ea typeface="Arial"/>
                <a:cs typeface="Arial"/>
                <a:sym typeface="Arial"/>
              </a:rPr>
              <a:t>Đối với trẻ mẫu giáo nhỡ</a:t>
            </a:r>
            <a:endParaRPr/>
          </a:p>
          <a:p>
            <a:pPr indent="-196850" lvl="0" marL="285750" marR="0" rtl="0" algn="just">
              <a:lnSpc>
                <a:spcPct val="100000"/>
              </a:lnSpc>
              <a:spcBef>
                <a:spcPts val="0"/>
              </a:spcBef>
              <a:spcAft>
                <a:spcPts val="0"/>
              </a:spcAft>
              <a:buClr>
                <a:schemeClr val="dk1"/>
              </a:buClr>
              <a:buSzPts val="1400"/>
              <a:buFont typeface="Noto Sans Symbols"/>
              <a:buNone/>
            </a:pPr>
            <a:r>
              <a:t/>
            </a:r>
            <a:endParaRPr b="0" i="0" sz="1400" u="none">
              <a:solidFill>
                <a:schemeClr val="dk1"/>
              </a:solidFill>
              <a:latin typeface="Calibri"/>
              <a:ea typeface="Calibri"/>
              <a:cs typeface="Calibri"/>
              <a:sym typeface="Calibri"/>
            </a:endParaRPr>
          </a:p>
          <a:p>
            <a:pPr indent="-285750" lvl="0" marL="28575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Khi tổ chức, cho trẻ đi dạo xung quanh trường, cho trẻ quan sát ngôi trường mầm non của mình, hướng dẫn trẻ chú ý đến cấu trúc tổng thế và từng bộ phận của ngôi trường mầm non và tọa đàm với trẻ về ngôi trường trên cơ sở đó, gợi ý để trể xác định ý tưởng xây dựng trường mầm non; hướng dẫn trẻ tìm “vật liệu” xây dựng, bàn bạc, phân công công việc trong nhóm.</a:t>
            </a:r>
            <a:endParaRPr b="0" i="0" sz="1400" u="none">
              <a:solidFill>
                <a:schemeClr val="dk1"/>
              </a:solidFill>
              <a:latin typeface="Calibri"/>
              <a:ea typeface="Calibri"/>
              <a:cs typeface="Calibri"/>
              <a:sym typeface="Calibri"/>
            </a:endParaRPr>
          </a:p>
          <a:p>
            <a:pPr indent="-285750" lvl="0" marL="28575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+Cô quan sát, theo dõi và góp ý để trẻ bố cục các bộ phận của ngôi trường sao cho hợp lí giữa khu lớp học với sân chơi, vườn trường(như sao sân chơi lại bé tẹo thế này, cổng ra vào có chật quá không…)hoặc gợi ý để trẻ hoàn thiện “ công trình” ( như: sao sân chơi lại không có đu quay, cầu trượt?; cổng ra  vào đâu?...) trẻ sẽ tự điều chỉnh để công trình trở nên hợp lí.</a:t>
            </a:r>
            <a:endParaRPr b="0" i="0" sz="1400" u="none">
              <a:solidFill>
                <a:schemeClr val="dk1"/>
              </a:solidFill>
              <a:latin typeface="Calibri"/>
              <a:ea typeface="Calibri"/>
              <a:cs typeface="Calibri"/>
              <a:sym typeface="Calibri"/>
            </a:endParaRPr>
          </a:p>
          <a:p>
            <a:pPr indent="-285750" lvl="0" marL="28575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Khi trẻ đã tham gia chơi vài lần, trò chơi trở nên quen thuộc cô gợi ý để trẻ mở rộng nội dung chơi (ví dụ: xây thêm các phòng chức năng: phòng hiệu trưởng, phòng âm nhạc, nhà bếp…) và hướng dẫn trẻ sử dụng các vật liệu khác nhau để tạo nên một mô hình trường mầm non mới với các bộ phận có các kiểu dáng khác nhau. Ví dụ xây dựng trường mầm non hai tầng, vườn hoa hình ô van, cửa ra vào cuốn vòm…</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6" name="Shape 526"/>
        <p:cNvGrpSpPr/>
        <p:nvPr/>
      </p:nvGrpSpPr>
      <p:grpSpPr>
        <a:xfrm>
          <a:off x="0" y="0"/>
          <a:ext cx="0" cy="0"/>
          <a:chOff x="0" y="0"/>
          <a:chExt cx="0" cy="0"/>
        </a:xfrm>
      </p:grpSpPr>
      <p:sp>
        <p:nvSpPr>
          <p:cNvPr id="527" name="Google Shape;527;p33"/>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528" name="Google Shape;528;p33"/>
          <p:cNvSpPr txBox="1"/>
          <p:nvPr/>
        </p:nvSpPr>
        <p:spPr>
          <a:xfrm>
            <a:off x="1547812" y="549275"/>
            <a:ext cx="7200900" cy="4095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Hướng dẫn Trò chơi lắp ghép - chơi xây dựng</a:t>
            </a:r>
            <a:endParaRPr/>
          </a:p>
        </p:txBody>
      </p:sp>
      <p:sp>
        <p:nvSpPr>
          <p:cNvPr id="529" name="Google Shape;529;p33"/>
          <p:cNvSpPr txBox="1"/>
          <p:nvPr/>
        </p:nvSpPr>
        <p:spPr>
          <a:xfrm>
            <a:off x="395287" y="1341437"/>
            <a:ext cx="8208962" cy="5170487"/>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00000"/>
              </a:lnSpc>
              <a:spcBef>
                <a:spcPts val="0"/>
              </a:spcBef>
              <a:spcAft>
                <a:spcPts val="0"/>
              </a:spcAft>
              <a:buClr>
                <a:schemeClr val="dk1"/>
              </a:buClr>
              <a:buSzPts val="1800"/>
              <a:buFont typeface="Noto Sans Symbols"/>
              <a:buChar char="❖"/>
            </a:pPr>
            <a:r>
              <a:rPr b="1" i="0" lang="en-US" sz="1800" u="none">
                <a:solidFill>
                  <a:schemeClr val="dk1"/>
                </a:solidFill>
                <a:latin typeface="Arial"/>
                <a:ea typeface="Arial"/>
                <a:cs typeface="Arial"/>
                <a:sym typeface="Arial"/>
              </a:rPr>
              <a:t>Đối với trẻ mẫu giáo lớn</a:t>
            </a:r>
            <a:r>
              <a:rPr b="0" i="0" lang="en-US" sz="1800" u="none">
                <a:solidFill>
                  <a:schemeClr val="dk1"/>
                </a:solidFill>
                <a:latin typeface="Arial"/>
                <a:ea typeface="Arial"/>
                <a:cs typeface="Arial"/>
                <a:sym typeface="Arial"/>
              </a:rPr>
              <a:t>, ngoài những hướng dẫn như trẻ mẫu giáo nhỡ, cô giáo cần:</a:t>
            </a:r>
            <a:endParaRPr/>
          </a:p>
          <a:p>
            <a:pPr indent="-196850" lvl="0" marL="285750" marR="0" rtl="0" algn="just">
              <a:lnSpc>
                <a:spcPct val="100000"/>
              </a:lnSpc>
              <a:spcBef>
                <a:spcPts val="0"/>
              </a:spcBef>
              <a:spcAft>
                <a:spcPts val="0"/>
              </a:spcAft>
              <a:buClr>
                <a:schemeClr val="dk1"/>
              </a:buClr>
              <a:buSzPts val="1400"/>
              <a:buFont typeface="Times New Roman"/>
              <a:buNone/>
            </a:pPr>
            <a:r>
              <a:t/>
            </a:r>
            <a:endParaRPr b="0" i="0" sz="1400" u="none">
              <a:solidFill>
                <a:schemeClr val="dk1"/>
              </a:solidFill>
              <a:latin typeface="Calibri"/>
              <a:ea typeface="Calibri"/>
              <a:cs typeface="Calibri"/>
              <a:sym typeface="Calibri"/>
            </a:endParaRPr>
          </a:p>
          <a:p>
            <a:pPr indent="-285750" lvl="0" marL="28575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Khích lệ, gợi mở để trẻ tự lực, sáng tạo trong việc xây dựng trường mầm non. Ví dụ, cô gợi ý để trẻ bố cục các bộ phận: khu lớp học, sân chơi, vườn hoa, vườn trường…sao cho hài hòa, hợp lí (khu lớp học bố trí lợp học bố trí ở đâu? Sân chơi bố trí ở đâu? Vườn hoa ở chỗ nào?...).</a:t>
            </a:r>
            <a:endParaRPr/>
          </a:p>
          <a:p>
            <a:pPr indent="-285750" lvl="0" marL="285750" marR="0" rtl="0" algn="just">
              <a:lnSpc>
                <a:spcPct val="100000"/>
              </a:lnSpc>
              <a:spcBef>
                <a:spcPts val="0"/>
              </a:spcBef>
              <a:spcAft>
                <a:spcPts val="0"/>
              </a:spcAft>
              <a:buClr>
                <a:schemeClr val="dk1"/>
              </a:buClr>
              <a:buSzPts val="1400"/>
              <a:buFont typeface="Arial"/>
              <a:buNone/>
            </a:pPr>
            <a:r>
              <a:t/>
            </a:r>
            <a:endParaRPr b="0" i="0" sz="1400" u="none">
              <a:solidFill>
                <a:schemeClr val="dk1"/>
              </a:solidFill>
              <a:latin typeface="Calibri"/>
              <a:ea typeface="Calibri"/>
              <a:cs typeface="Calibri"/>
              <a:sym typeface="Calibri"/>
            </a:endParaRPr>
          </a:p>
          <a:p>
            <a:pPr indent="-285750" lvl="0" marL="28575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Khích lệ trẻ sử dụng các “vật liệu” khác nhau để tạo nên mô hình trường mầm non mới với các bộ phận, kiểu dáng, màu sắc đa dang… qua mỗi lần chơi. Ví dụ, lần đầu, trường mầm non chỉ có một tầng, tường màu xanh, bể bơi hình chữ nhật…lần thứ hai, trường mầm non hai tầng, tường màu hồng, cổng hình tam quan… Cứ như vậy sẽ phát triển trí sáng tạo và duy trì hứng thú chơi của trẻ.</a:t>
            </a:r>
            <a:endParaRPr/>
          </a:p>
          <a:p>
            <a:pPr indent="-285750" lvl="0" marL="285750" marR="0" rtl="0" algn="just">
              <a:lnSpc>
                <a:spcPct val="100000"/>
              </a:lnSpc>
              <a:spcBef>
                <a:spcPts val="0"/>
              </a:spcBef>
              <a:spcAft>
                <a:spcPts val="0"/>
              </a:spcAft>
              <a:buClr>
                <a:schemeClr val="dk1"/>
              </a:buClr>
              <a:buSzPts val="1400"/>
              <a:buFont typeface="Arial"/>
              <a:buNone/>
            </a:pPr>
            <a:r>
              <a:t/>
            </a:r>
            <a:endParaRPr b="0" i="0" sz="1400" u="none">
              <a:solidFill>
                <a:schemeClr val="dk1"/>
              </a:solidFill>
              <a:latin typeface="Calibri"/>
              <a:ea typeface="Calibri"/>
              <a:cs typeface="Calibri"/>
              <a:sym typeface="Calibri"/>
            </a:endParaRPr>
          </a:p>
          <a:p>
            <a:pPr indent="-285750" lvl="0" marL="28575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Khích lệ trẻ hợp tác cùng nhau để tạo nên công trình lớn và nhiều bộ phận, chi tiết phức tạp phù hợp vớ hiện thực cuộc sống xã hội</a:t>
            </a:r>
            <a:endParaRPr b="0" i="0" sz="1400" u="none">
              <a:solidFill>
                <a:schemeClr val="dk1"/>
              </a:solidFill>
              <a:latin typeface="Calibri"/>
              <a:ea typeface="Calibri"/>
              <a:cs typeface="Calibri"/>
              <a:sym typeface="Calibri"/>
            </a:endParaRPr>
          </a:p>
          <a:p>
            <a:pPr indent="-285750" lvl="0" marL="285750" marR="0" rtl="0" algn="just">
              <a:lnSpc>
                <a:spcPct val="100000"/>
              </a:lnSpc>
              <a:spcBef>
                <a:spcPts val="0"/>
              </a:spcBef>
              <a:spcAft>
                <a:spcPts val="0"/>
              </a:spcAft>
              <a:buClr>
                <a:schemeClr val="dk1"/>
              </a:buClr>
              <a:buSzPts val="1800"/>
              <a:buFont typeface="Times New Roman"/>
              <a:buChar char="-"/>
            </a:pPr>
            <a:r>
              <a:rPr b="0" i="0" lang="en-US" sz="1800" u="none">
                <a:solidFill>
                  <a:schemeClr val="dk1"/>
                </a:solidFill>
                <a:latin typeface="Arial"/>
                <a:ea typeface="Arial"/>
                <a:cs typeface="Arial"/>
                <a:sym typeface="Arial"/>
              </a:rPr>
              <a:t>Sau khi “công trình” hoàn thành, hướng dẫn trẻ sử dụng để tổ chức trò chơi đóng vai theo chủ đề phù hợp với độ tuổi và chủ đề giáo dục.</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3" name="Shape 533"/>
        <p:cNvGrpSpPr/>
        <p:nvPr/>
      </p:nvGrpSpPr>
      <p:grpSpPr>
        <a:xfrm>
          <a:off x="0" y="0"/>
          <a:ext cx="0" cy="0"/>
          <a:chOff x="0" y="0"/>
          <a:chExt cx="0" cy="0"/>
        </a:xfrm>
      </p:grpSpPr>
      <p:sp>
        <p:nvSpPr>
          <p:cNvPr id="534" name="Google Shape;534;p34"/>
          <p:cNvSpPr txBox="1"/>
          <p:nvPr/>
        </p:nvSpPr>
        <p:spPr>
          <a:xfrm>
            <a:off x="6248400" y="6629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535" name="Google Shape;535;p34"/>
          <p:cNvSpPr txBox="1"/>
          <p:nvPr/>
        </p:nvSpPr>
        <p:spPr>
          <a:xfrm>
            <a:off x="1547812" y="549275"/>
            <a:ext cx="7200900" cy="4095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5. Hướng dẫn Trò chơi lắp ghép - chơi xây dựng</a:t>
            </a:r>
            <a:endParaRPr/>
          </a:p>
        </p:txBody>
      </p:sp>
      <p:sp>
        <p:nvSpPr>
          <p:cNvPr id="536" name="Google Shape;536;p34"/>
          <p:cNvSpPr txBox="1"/>
          <p:nvPr/>
        </p:nvSpPr>
        <p:spPr>
          <a:xfrm>
            <a:off x="323850" y="1412875"/>
            <a:ext cx="8532812" cy="5016500"/>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00000"/>
              </a:lnSpc>
              <a:spcBef>
                <a:spcPts val="0"/>
              </a:spcBef>
              <a:spcAft>
                <a:spcPts val="0"/>
              </a:spcAft>
              <a:buClr>
                <a:schemeClr val="dk1"/>
              </a:buClr>
              <a:buSzPts val="1800"/>
              <a:buFont typeface="Noto Sans Symbols"/>
              <a:buChar char="❖"/>
            </a:pPr>
            <a:r>
              <a:rPr b="0" i="0" lang="en-US" sz="1800" u="none">
                <a:solidFill>
                  <a:schemeClr val="dk1"/>
                </a:solidFill>
                <a:latin typeface="Arial"/>
                <a:ea typeface="Arial"/>
                <a:cs typeface="Arial"/>
                <a:sym typeface="Arial"/>
              </a:rPr>
              <a:t>Đối với trẻ mẫu giáo nhỡ</a:t>
            </a:r>
            <a:endParaRPr/>
          </a:p>
          <a:p>
            <a:pPr indent="-196850" lvl="0" marL="285750" marR="0" rtl="0" algn="just">
              <a:lnSpc>
                <a:spcPct val="100000"/>
              </a:lnSpc>
              <a:spcBef>
                <a:spcPts val="0"/>
              </a:spcBef>
              <a:spcAft>
                <a:spcPts val="0"/>
              </a:spcAft>
              <a:buClr>
                <a:schemeClr val="dk1"/>
              </a:buClr>
              <a:buSzPts val="1400"/>
              <a:buFont typeface="Noto Sans Symbols"/>
              <a:buNone/>
            </a:pPr>
            <a:r>
              <a:t/>
            </a:r>
            <a:endParaRPr b="0" i="0" sz="1400" u="none">
              <a:solidFill>
                <a:schemeClr val="dk1"/>
              </a:solidFill>
              <a:latin typeface="Calibri"/>
              <a:ea typeface="Calibri"/>
              <a:cs typeface="Calibri"/>
              <a:sym typeface="Calibri"/>
            </a:endParaRPr>
          </a:p>
          <a:p>
            <a:pPr indent="-285750" lvl="0" marL="28575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Khi tổ chức, cho trẻ đi dạo xung quanh trường, cho trẻ quan sát ngôi trường mầm non của mình, hướng dẫn trẻ chú ý đến cấu trúc tổng thế và từng bộ phận của ngôi trường mầm non và tọa đàm với trẻ về ngôi trường trên cơ sở đó, gợi ý để trể xác định ý tưởng xây dựng trường mầm non; hướng dẫn trẻ tìm “vật liệu” xây dựng, bàn bạc, phân công công việc trong nhóm.</a:t>
            </a:r>
            <a:endParaRPr b="0" i="0" sz="1400" u="none">
              <a:solidFill>
                <a:schemeClr val="dk1"/>
              </a:solidFill>
              <a:latin typeface="Calibri"/>
              <a:ea typeface="Calibri"/>
              <a:cs typeface="Calibri"/>
              <a:sym typeface="Calibri"/>
            </a:endParaRPr>
          </a:p>
          <a:p>
            <a:pPr indent="-285750" lvl="0" marL="28575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+Cô quan sát, theo dõi và góp ý để trẻ bố cục các bộ phận của ngôi trường sao cho hợp lí giữa khu lớp học với sân chơi, vườn trường(như sao sân chơi lại bé tẹo thế này, cổng ra vào có chật quá không…)hoặc gợi ý để trẻ hoàn thiện “ công trình” ( như: sao sân chơi lại không có đu quay, cầu trượt?; cổng ra  vào đâu?...) trẻ sẽ tự điều chỉnh để công trình trở nên hợp lí.</a:t>
            </a:r>
            <a:endParaRPr b="0" i="0" sz="1400" u="none">
              <a:solidFill>
                <a:schemeClr val="dk1"/>
              </a:solidFill>
              <a:latin typeface="Calibri"/>
              <a:ea typeface="Calibri"/>
              <a:cs typeface="Calibri"/>
              <a:sym typeface="Calibri"/>
            </a:endParaRPr>
          </a:p>
          <a:p>
            <a:pPr indent="-285750" lvl="0" marL="28575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Khi trẻ đã tham gia chơi vài lần, trò chơi trở nên quen thuộc cô gợi ý để trẻ mở rộng nội dung chơi (ví dụ: xây thêm các phòng chức năng: phòng hiệu trưởng, phòng âm nhạc, nhà bếp…) và hướng dẫn trẻ sử dụng các vật liệu khác nhau để tạo nên một mô hình trường mầm non mới với các bộ phận có các kiểu dáng khác nhau. Ví dụ xây dựng trường mầm non hai tầng, vườn hoa hình ô van, cửa ra vào cuốn vòm…</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0" name="Shape 540"/>
        <p:cNvGrpSpPr/>
        <p:nvPr/>
      </p:nvGrpSpPr>
      <p:grpSpPr>
        <a:xfrm>
          <a:off x="0" y="0"/>
          <a:ext cx="0" cy="0"/>
          <a:chOff x="0" y="0"/>
          <a:chExt cx="0" cy="0"/>
        </a:xfrm>
      </p:grpSpPr>
      <p:sp>
        <p:nvSpPr>
          <p:cNvPr id="541" name="Google Shape;541;p35"/>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lt1"/>
              </a:buClr>
              <a:buSzPts val="3200"/>
              <a:buFont typeface="Verdana"/>
              <a:buNone/>
            </a:pPr>
            <a:r>
              <a:rPr b="0" i="0" lang="en-US" sz="3200" u="none">
                <a:solidFill>
                  <a:schemeClr val="lt1"/>
                </a:solidFill>
                <a:latin typeface="Verdana"/>
                <a:ea typeface="Verdana"/>
                <a:cs typeface="Verdana"/>
                <a:sym typeface="Verdana"/>
              </a:rPr>
              <a:t>Mời xem video</a:t>
            </a:r>
            <a:endParaRPr/>
          </a:p>
        </p:txBody>
      </p:sp>
      <p:sp>
        <p:nvSpPr>
          <p:cNvPr id="542" name="Google Shape;542;p35"/>
          <p:cNvSpPr txBox="1"/>
          <p:nvPr/>
        </p:nvSpPr>
        <p:spPr>
          <a:xfrm>
            <a:off x="533400" y="1700212"/>
            <a:ext cx="8142287" cy="887412"/>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Mời xem video 3: Các phương tiện trong công trường xây dựng</a:t>
            </a:r>
            <a:endParaRPr b="0" i="0" sz="1800" u="none">
              <a:solidFill>
                <a:schemeClr val="dk1"/>
              </a:solidFill>
              <a:latin typeface="Calibri"/>
              <a:ea typeface="Calibri"/>
              <a:cs typeface="Calibri"/>
              <a:sym typeface="Calibri"/>
            </a:endParaRPr>
          </a:p>
          <a:p>
            <a:pPr indent="0" lvl="0" marL="0" marR="0" rtl="0" algn="l">
              <a:lnSpc>
                <a:spcPct val="100000"/>
              </a:lnSpc>
              <a:spcBef>
                <a:spcPts val="800"/>
              </a:spcBef>
              <a:spcAft>
                <a:spcPts val="0"/>
              </a:spcAft>
              <a:buClr>
                <a:srgbClr val="0563C1"/>
              </a:buClr>
              <a:buSzPts val="1800"/>
              <a:buFont typeface="Arial"/>
              <a:buNone/>
            </a:pPr>
            <a:r>
              <a:rPr b="0" i="0" lang="en-US" sz="1800" u="sng">
                <a:solidFill>
                  <a:srgbClr val="0563C1"/>
                </a:solidFill>
                <a:latin typeface="Arial"/>
                <a:ea typeface="Arial"/>
                <a:cs typeface="Arial"/>
                <a:sym typeface="Arial"/>
                <a:hlinkClick r:id="rId3">
                  <a:extLst>
                    <a:ext uri="{A12FA001-AC4F-418D-AE19-62706E023703}">
                      <ahyp:hlinkClr val="tx"/>
                    </a:ext>
                  </a:extLst>
                </a:hlinkClick>
              </a:rPr>
              <a:t>https://www.youtube.com/watch?v=nlVCrUXEFwo</a:t>
            </a:r>
            <a:endParaRPr/>
          </a:p>
        </p:txBody>
      </p:sp>
      <p:pic>
        <p:nvPicPr>
          <p:cNvPr id="543" name="Google Shape;543;p35"/>
          <p:cNvPicPr preferRelativeResize="0"/>
          <p:nvPr/>
        </p:nvPicPr>
        <p:blipFill rotWithShape="1">
          <a:blip r:embed="rId4">
            <a:alphaModFix/>
          </a:blip>
          <a:srcRect b="0" l="0" r="0" t="0"/>
          <a:stretch/>
        </p:blipFill>
        <p:spPr>
          <a:xfrm>
            <a:off x="2627312" y="2997200"/>
            <a:ext cx="4608512" cy="3086100"/>
          </a:xfrm>
          <a:prstGeom prst="rect">
            <a:avLst/>
          </a:prstGeom>
          <a:noFill/>
          <a:ln>
            <a:noFill/>
          </a:ln>
        </p:spPr>
      </p:pic>
      <p:sp>
        <p:nvSpPr>
          <p:cNvPr id="544" name="Google Shape;544;p35"/>
          <p:cNvSpPr txBox="1"/>
          <p:nvPr/>
        </p:nvSpPr>
        <p:spPr>
          <a:xfrm>
            <a:off x="3708400" y="6115050"/>
            <a:ext cx="4572000" cy="2143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https://makeblock.com.vn/bo-do-choi-lap-ghep-thong-minh</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ample">
  <a:themeElements>
    <a:clrScheme name="sample 3">
      <a:dk1>
        <a:srgbClr val="2A4F86"/>
      </a:dk1>
      <a:lt1>
        <a:srgbClr val="FFFFFF"/>
      </a:lt1>
      <a:dk2>
        <a:srgbClr val="3E68D0"/>
      </a:dk2>
      <a:lt2>
        <a:srgbClr val="D3D9DD"/>
      </a:lt2>
      <a:accent1>
        <a:srgbClr val="6C89DA"/>
      </a:accent1>
      <a:accent2>
        <a:srgbClr val="8FAFE9"/>
      </a:accent2>
      <a:accent3>
        <a:srgbClr val="FFFFFF"/>
      </a:accent3>
      <a:accent4>
        <a:srgbClr val="224272"/>
      </a:accent4>
      <a:accent5>
        <a:srgbClr val="BAC4EA"/>
      </a:accent5>
      <a:accent6>
        <a:srgbClr val="819ED3"/>
      </a:accent6>
      <a:hlink>
        <a:srgbClr val="57ABA3"/>
      </a:hlink>
      <a:folHlink>
        <a:srgbClr val="85819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1_sample">
  <a:themeElements>
    <a:clrScheme name="sample 3">
      <a:dk1>
        <a:srgbClr val="2A4F86"/>
      </a:dk1>
      <a:lt1>
        <a:srgbClr val="FFFFFF"/>
      </a:lt1>
      <a:dk2>
        <a:srgbClr val="3E68D0"/>
      </a:dk2>
      <a:lt2>
        <a:srgbClr val="D3D9DD"/>
      </a:lt2>
      <a:accent1>
        <a:srgbClr val="6C89DA"/>
      </a:accent1>
      <a:accent2>
        <a:srgbClr val="8FAFE9"/>
      </a:accent2>
      <a:accent3>
        <a:srgbClr val="FFFFFF"/>
      </a:accent3>
      <a:accent4>
        <a:srgbClr val="224272"/>
      </a:accent4>
      <a:accent5>
        <a:srgbClr val="BAC4EA"/>
      </a:accent5>
      <a:accent6>
        <a:srgbClr val="819ED3"/>
      </a:accent6>
      <a:hlink>
        <a:srgbClr val="57ABA3"/>
      </a:hlink>
      <a:folHlink>
        <a:srgbClr val="85819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2015-11-29T04:28:43Z</dcterms:created>
  <dc:creator>Admin</dc:creator>
</cp:coreProperties>
</file>

<file path=docProps/custom.xml><?xml version="1.0" encoding="utf-8"?>
<Properties xmlns="http://schemas.openxmlformats.org/officeDocument/2006/custom-properties" xmlns:vt="http://schemas.openxmlformats.org/officeDocument/2006/docPropsVTypes"/>
</file>