
<file path=[Content_Types].xml><?xml version="1.0" encoding="utf-8"?>
<Types xmlns="http://schemas.openxmlformats.org/package/2006/content-types">
  <Default ContentType="image/jpeg" Extension="jpg"/>
  <Default ContentType="application/vnd.openxmlformats-officedocument.vmlDrawing" Extension="vml"/>
  <Default ContentType="image/gif" Extension="gif"/>
  <Default ContentType="application/vnd.openxmlformats-officedocument.oleObject" Extension="bin"/>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oleObject" PartName="/ppt/embeddings/oleObject1.bin"/>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7" roundtripDataSignature="AMtx7mgCiBzPDQkHQq4TnTr1DxGy2xAT+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customschemas.google.com/relationships/presentationmetadata" Target="metadata"/><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1" name="Shape 381"/>
        <p:cNvGrpSpPr/>
        <p:nvPr/>
      </p:nvGrpSpPr>
      <p:grpSpPr>
        <a:xfrm>
          <a:off x="0" y="0"/>
          <a:ext cx="0" cy="0"/>
          <a:chOff x="0" y="0"/>
          <a:chExt cx="0" cy="0"/>
        </a:xfrm>
      </p:grpSpPr>
      <p:sp>
        <p:nvSpPr>
          <p:cNvPr id="382" name="Google Shape;382;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4" name="Shape 404"/>
        <p:cNvGrpSpPr/>
        <p:nvPr/>
      </p:nvGrpSpPr>
      <p:grpSpPr>
        <a:xfrm>
          <a:off x="0" y="0"/>
          <a:ext cx="0" cy="0"/>
          <a:chOff x="0" y="0"/>
          <a:chExt cx="0" cy="0"/>
        </a:xfrm>
      </p:grpSpPr>
      <p:sp>
        <p:nvSpPr>
          <p:cNvPr id="405" name="Google Shape;405;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5" name="Google Shape;415;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0" name="Shape 420"/>
        <p:cNvGrpSpPr/>
        <p:nvPr/>
      </p:nvGrpSpPr>
      <p:grpSpPr>
        <a:xfrm>
          <a:off x="0" y="0"/>
          <a:ext cx="0" cy="0"/>
          <a:chOff x="0" y="0"/>
          <a:chExt cx="0" cy="0"/>
        </a:xfrm>
      </p:grpSpPr>
      <p:sp>
        <p:nvSpPr>
          <p:cNvPr id="421" name="Google Shape;421;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9" name="Shape 429"/>
        <p:cNvGrpSpPr/>
        <p:nvPr/>
      </p:nvGrpSpPr>
      <p:grpSpPr>
        <a:xfrm>
          <a:off x="0" y="0"/>
          <a:ext cx="0" cy="0"/>
          <a:chOff x="0" y="0"/>
          <a:chExt cx="0" cy="0"/>
        </a:xfrm>
      </p:grpSpPr>
      <p:sp>
        <p:nvSpPr>
          <p:cNvPr id="430" name="Google Shape;430;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1" name="Google Shape;431;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8" name="Shape 438"/>
        <p:cNvGrpSpPr/>
        <p:nvPr/>
      </p:nvGrpSpPr>
      <p:grpSpPr>
        <a:xfrm>
          <a:off x="0" y="0"/>
          <a:ext cx="0" cy="0"/>
          <a:chOff x="0" y="0"/>
          <a:chExt cx="0" cy="0"/>
        </a:xfrm>
      </p:grpSpPr>
      <p:sp>
        <p:nvSpPr>
          <p:cNvPr id="439" name="Google Shape;439;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5" name="Shape 445"/>
        <p:cNvGrpSpPr/>
        <p:nvPr/>
      </p:nvGrpSpPr>
      <p:grpSpPr>
        <a:xfrm>
          <a:off x="0" y="0"/>
          <a:ext cx="0" cy="0"/>
          <a:chOff x="0" y="0"/>
          <a:chExt cx="0" cy="0"/>
        </a:xfrm>
      </p:grpSpPr>
      <p:sp>
        <p:nvSpPr>
          <p:cNvPr id="446" name="Google Shape;446;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 name="Shape 18"/>
        <p:cNvGrpSpPr/>
        <p:nvPr/>
      </p:nvGrpSpPr>
      <p:grpSpPr>
        <a:xfrm>
          <a:off x="0" y="0"/>
          <a:ext cx="0" cy="0"/>
          <a:chOff x="0" y="0"/>
          <a:chExt cx="0" cy="0"/>
        </a:xfrm>
      </p:grpSpPr>
      <p:sp>
        <p:nvSpPr>
          <p:cNvPr id="19" name="Google Shape;19;p33"/>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0" name="Google Shape;20;p33"/>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 name="Google Shape;21;p33"/>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33"/>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23" name="Google Shape;23;p33"/>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4" name="Shape 24"/>
        <p:cNvGrpSpPr/>
        <p:nvPr/>
      </p:nvGrpSpPr>
      <p:grpSpPr>
        <a:xfrm>
          <a:off x="0" y="0"/>
          <a:ext cx="0" cy="0"/>
          <a:chOff x="0" y="0"/>
          <a:chExt cx="0" cy="0"/>
        </a:xfrm>
      </p:grpSpPr>
      <p:sp>
        <p:nvSpPr>
          <p:cNvPr id="25" name="Google Shape;25;p34"/>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6" name="Google Shape;26;p34"/>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34"/>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28" name="Google Shape;28;p34"/>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able" type="tbl">
  <p:cSld name="TABLE">
    <p:spTree>
      <p:nvGrpSpPr>
        <p:cNvPr id="29" name="Shape 29"/>
        <p:cNvGrpSpPr/>
        <p:nvPr/>
      </p:nvGrpSpPr>
      <p:grpSpPr>
        <a:xfrm>
          <a:off x="0" y="0"/>
          <a:ext cx="0" cy="0"/>
          <a:chOff x="0" y="0"/>
          <a:chExt cx="0" cy="0"/>
        </a:xfrm>
      </p:grpSpPr>
      <p:sp>
        <p:nvSpPr>
          <p:cNvPr id="30" name="Google Shape;30;p35"/>
          <p:cNvSpPr txBox="1"/>
          <p:nvPr>
            <p:ph type="title"/>
          </p:nvPr>
        </p:nvSpPr>
        <p:spPr>
          <a:xfrm>
            <a:off x="533400" y="457200"/>
            <a:ext cx="7391400" cy="56356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1" name="Google Shape;31;p35"/>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35"/>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33" name="Google Shape;33;p35"/>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34" name="Shape 34"/>
        <p:cNvGrpSpPr/>
        <p:nvPr/>
      </p:nvGrpSpPr>
      <p:grpSpPr>
        <a:xfrm>
          <a:off x="0" y="0"/>
          <a:ext cx="0" cy="0"/>
          <a:chOff x="0" y="0"/>
          <a:chExt cx="0" cy="0"/>
        </a:xfrm>
      </p:grpSpPr>
      <p:sp>
        <p:nvSpPr>
          <p:cNvPr id="35" name="Google Shape;35;p36"/>
          <p:cNvSpPr txBox="1"/>
          <p:nvPr>
            <p:ph type="title"/>
          </p:nvPr>
        </p:nvSpPr>
        <p:spPr>
          <a:xfrm rot="5400000">
            <a:off x="4743450" y="2343150"/>
            <a:ext cx="5829300" cy="20574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6" name="Google Shape;36;p36"/>
          <p:cNvSpPr txBox="1"/>
          <p:nvPr>
            <p:ph idx="1" type="body"/>
          </p:nvPr>
        </p:nvSpPr>
        <p:spPr>
          <a:xfrm rot="5400000">
            <a:off x="552450" y="361950"/>
            <a:ext cx="5829300"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36"/>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36"/>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39" name="Google Shape;39;p36"/>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40" name="Shape 40"/>
        <p:cNvGrpSpPr/>
        <p:nvPr/>
      </p:nvGrpSpPr>
      <p:grpSpPr>
        <a:xfrm>
          <a:off x="0" y="0"/>
          <a:ext cx="0" cy="0"/>
          <a:chOff x="0" y="0"/>
          <a:chExt cx="0" cy="0"/>
        </a:xfrm>
      </p:grpSpPr>
      <p:sp>
        <p:nvSpPr>
          <p:cNvPr id="41" name="Google Shape;41;p37"/>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2" name="Google Shape;42;p37"/>
          <p:cNvSpPr txBox="1"/>
          <p:nvPr>
            <p:ph idx="1" type="body"/>
          </p:nvPr>
        </p:nvSpPr>
        <p:spPr>
          <a:xfrm rot="5400000">
            <a:off x="2112169" y="-288132"/>
            <a:ext cx="4919662"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 name="Google Shape;43;p37"/>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37"/>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45" name="Google Shape;45;p37"/>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46" name="Shape 46"/>
        <p:cNvGrpSpPr/>
        <p:nvPr/>
      </p:nvGrpSpPr>
      <p:grpSpPr>
        <a:xfrm>
          <a:off x="0" y="0"/>
          <a:ext cx="0" cy="0"/>
          <a:chOff x="0" y="0"/>
          <a:chExt cx="0" cy="0"/>
        </a:xfrm>
      </p:grpSpPr>
      <p:sp>
        <p:nvSpPr>
          <p:cNvPr id="47" name="Google Shape;47;p38"/>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8" name="Google Shape;48;p38"/>
          <p:cNvSpPr/>
          <p:nvPr>
            <p:ph idx="2" type="pic"/>
          </p:nvPr>
        </p:nvSpPr>
        <p:spPr>
          <a:xfrm>
            <a:off x="3887788" y="987425"/>
            <a:ext cx="4629150" cy="4873625"/>
          </a:xfrm>
          <a:prstGeom prst="rect">
            <a:avLst/>
          </a:prstGeom>
          <a:noFill/>
          <a:ln>
            <a:noFill/>
          </a:ln>
        </p:spPr>
      </p:sp>
      <p:sp>
        <p:nvSpPr>
          <p:cNvPr id="49" name="Google Shape;49;p38"/>
          <p:cNvSpPr txBox="1"/>
          <p:nvPr>
            <p:ph idx="1"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600"/>
              <a:buNone/>
              <a:defRPr sz="1600"/>
            </a:lvl1pPr>
            <a:lvl2pPr indent="-228600" lvl="1" marL="914400" algn="l">
              <a:spcBef>
                <a:spcPts val="280"/>
              </a:spcBef>
              <a:spcAft>
                <a:spcPts val="0"/>
              </a:spcAft>
              <a:buSzPts val="1400"/>
              <a:buNone/>
              <a:defRPr sz="1400"/>
            </a:lvl2pPr>
            <a:lvl3pPr indent="-228600" lvl="2" marL="1371600" algn="l">
              <a:spcBef>
                <a:spcPts val="240"/>
              </a:spcBef>
              <a:spcAft>
                <a:spcPts val="0"/>
              </a:spcAft>
              <a:buSzPts val="1200"/>
              <a:buFont typeface="Arial"/>
              <a:buNone/>
              <a:defRPr sz="1200"/>
            </a:lvl3pPr>
            <a:lvl4pPr indent="-228600" lvl="3" marL="1828800" algn="l">
              <a:spcBef>
                <a:spcPts val="200"/>
              </a:spcBef>
              <a:spcAft>
                <a:spcPts val="0"/>
              </a:spcAft>
              <a:buClr>
                <a:schemeClr val="dk1"/>
              </a:buClr>
              <a:buSzPts val="1000"/>
              <a:buFont typeface="Arial"/>
              <a:buNone/>
              <a:defRPr sz="1000"/>
            </a:lvl4pPr>
            <a:lvl5pPr indent="-228600" lvl="4" marL="2286000" algn="l">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0" name="Google Shape;50;p38"/>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38"/>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52" name="Google Shape;52;p38"/>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3" name="Shape 53"/>
        <p:cNvGrpSpPr/>
        <p:nvPr/>
      </p:nvGrpSpPr>
      <p:grpSpPr>
        <a:xfrm>
          <a:off x="0" y="0"/>
          <a:ext cx="0" cy="0"/>
          <a:chOff x="0" y="0"/>
          <a:chExt cx="0" cy="0"/>
        </a:xfrm>
      </p:grpSpPr>
      <p:sp>
        <p:nvSpPr>
          <p:cNvPr id="54" name="Google Shape;54;p39"/>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5" name="Google Shape;55;p39"/>
          <p:cNvSpPr txBox="1"/>
          <p:nvPr>
            <p:ph idx="1" type="body"/>
          </p:nvPr>
        </p:nvSpPr>
        <p:spPr>
          <a:xfrm>
            <a:off x="3887788" y="987425"/>
            <a:ext cx="4629150" cy="4873625"/>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SzPts val="3200"/>
              <a:buChar char="❖"/>
              <a:defRPr sz="3200"/>
            </a:lvl1pPr>
            <a:lvl2pPr indent="-406400" lvl="1" marL="914400" algn="l">
              <a:spcBef>
                <a:spcPts val="560"/>
              </a:spcBef>
              <a:spcAft>
                <a:spcPts val="0"/>
              </a:spcAft>
              <a:buSzPts val="2800"/>
              <a:buChar char="▪"/>
              <a:defRPr sz="2800"/>
            </a:lvl2pPr>
            <a:lvl3pPr indent="-381000" lvl="2" marL="1371600" algn="l">
              <a:spcBef>
                <a:spcPts val="480"/>
              </a:spcBef>
              <a:spcAft>
                <a:spcPts val="0"/>
              </a:spcAft>
              <a:buSzPts val="2400"/>
              <a:buFont typeface="Arial"/>
              <a:buChar char="•"/>
              <a:defRPr sz="2400"/>
            </a:lvl3pPr>
            <a:lvl4pPr indent="-355600" lvl="3" marL="1828800" algn="l">
              <a:spcBef>
                <a:spcPts val="400"/>
              </a:spcBef>
              <a:spcAft>
                <a:spcPts val="0"/>
              </a:spcAft>
              <a:buClr>
                <a:schemeClr val="dk1"/>
              </a:buClr>
              <a:buSzPts val="2000"/>
              <a:buFont typeface="Arial"/>
              <a:buChar char="–"/>
              <a:defRPr sz="2000"/>
            </a:lvl4pPr>
            <a:lvl5pPr indent="-355600" lvl="4" marL="2286000" algn="l">
              <a:spcBef>
                <a:spcPts val="400"/>
              </a:spcBef>
              <a:spcAft>
                <a:spcPts val="0"/>
              </a:spcAft>
              <a:buClr>
                <a:schemeClr val="dk1"/>
              </a:buClr>
              <a:buSzPts val="2000"/>
              <a:buFont typeface="Arial"/>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6" name="Google Shape;56;p39"/>
          <p:cNvSpPr txBox="1"/>
          <p:nvPr>
            <p:ph idx="2"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600"/>
              <a:buNone/>
              <a:defRPr sz="1600"/>
            </a:lvl1pPr>
            <a:lvl2pPr indent="-228600" lvl="1" marL="914400" algn="l">
              <a:spcBef>
                <a:spcPts val="280"/>
              </a:spcBef>
              <a:spcAft>
                <a:spcPts val="0"/>
              </a:spcAft>
              <a:buSzPts val="1400"/>
              <a:buNone/>
              <a:defRPr sz="1400"/>
            </a:lvl2pPr>
            <a:lvl3pPr indent="-228600" lvl="2" marL="1371600" algn="l">
              <a:spcBef>
                <a:spcPts val="240"/>
              </a:spcBef>
              <a:spcAft>
                <a:spcPts val="0"/>
              </a:spcAft>
              <a:buSzPts val="1200"/>
              <a:buFont typeface="Arial"/>
              <a:buNone/>
              <a:defRPr sz="1200"/>
            </a:lvl3pPr>
            <a:lvl4pPr indent="-228600" lvl="3" marL="1828800" algn="l">
              <a:spcBef>
                <a:spcPts val="200"/>
              </a:spcBef>
              <a:spcAft>
                <a:spcPts val="0"/>
              </a:spcAft>
              <a:buClr>
                <a:schemeClr val="dk1"/>
              </a:buClr>
              <a:buSzPts val="1000"/>
              <a:buFont typeface="Arial"/>
              <a:buNone/>
              <a:defRPr sz="1000"/>
            </a:lvl4pPr>
            <a:lvl5pPr indent="-228600" lvl="4" marL="2286000" algn="l">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7" name="Google Shape;57;p39"/>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 name="Google Shape;58;p39"/>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59" name="Google Shape;59;p39"/>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0" name="Shape 60"/>
        <p:cNvGrpSpPr/>
        <p:nvPr/>
      </p:nvGrpSpPr>
      <p:grpSpPr>
        <a:xfrm>
          <a:off x="0" y="0"/>
          <a:ext cx="0" cy="0"/>
          <a:chOff x="0" y="0"/>
          <a:chExt cx="0" cy="0"/>
        </a:xfrm>
      </p:grpSpPr>
      <p:sp>
        <p:nvSpPr>
          <p:cNvPr id="61" name="Google Shape;61;p40"/>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40"/>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63" name="Google Shape;63;p40"/>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4" name="Shape 64"/>
        <p:cNvGrpSpPr/>
        <p:nvPr/>
      </p:nvGrpSpPr>
      <p:grpSpPr>
        <a:xfrm>
          <a:off x="0" y="0"/>
          <a:ext cx="0" cy="0"/>
          <a:chOff x="0" y="0"/>
          <a:chExt cx="0" cy="0"/>
        </a:xfrm>
      </p:grpSpPr>
      <p:sp>
        <p:nvSpPr>
          <p:cNvPr id="65" name="Google Shape;65;p41"/>
          <p:cNvSpPr txBox="1"/>
          <p:nvPr>
            <p:ph type="title"/>
          </p:nvPr>
        </p:nvSpPr>
        <p:spPr>
          <a:xfrm>
            <a:off x="630238" y="365125"/>
            <a:ext cx="7886700" cy="132556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6" name="Google Shape;66;p41"/>
          <p:cNvSpPr txBox="1"/>
          <p:nvPr>
            <p:ph idx="1" type="body"/>
          </p:nvPr>
        </p:nvSpPr>
        <p:spPr>
          <a:xfrm>
            <a:off x="630238" y="1681163"/>
            <a:ext cx="3868737"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400"/>
              <a:buNone/>
              <a:defRPr b="1" sz="2400"/>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7" name="Google Shape;67;p41"/>
          <p:cNvSpPr txBox="1"/>
          <p:nvPr>
            <p:ph idx="2" type="body"/>
          </p:nvPr>
        </p:nvSpPr>
        <p:spPr>
          <a:xfrm>
            <a:off x="630238" y="2505075"/>
            <a:ext cx="3868737" cy="36845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 name="Google Shape;68;p41"/>
          <p:cNvSpPr txBox="1"/>
          <p:nvPr>
            <p:ph idx="3" type="body"/>
          </p:nvPr>
        </p:nvSpPr>
        <p:spPr>
          <a:xfrm>
            <a:off x="4629150" y="1681163"/>
            <a:ext cx="3887788"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400"/>
              <a:buNone/>
              <a:defRPr b="1" sz="2400"/>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9" name="Google Shape;69;p41"/>
          <p:cNvSpPr txBox="1"/>
          <p:nvPr>
            <p:ph idx="4" type="body"/>
          </p:nvPr>
        </p:nvSpPr>
        <p:spPr>
          <a:xfrm>
            <a:off x="4629150" y="2505075"/>
            <a:ext cx="3887788" cy="36845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0" name="Google Shape;70;p41"/>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41"/>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72" name="Google Shape;72;p41"/>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73" name="Shape 73"/>
        <p:cNvGrpSpPr/>
        <p:nvPr/>
      </p:nvGrpSpPr>
      <p:grpSpPr>
        <a:xfrm>
          <a:off x="0" y="0"/>
          <a:ext cx="0" cy="0"/>
          <a:chOff x="0" y="0"/>
          <a:chExt cx="0" cy="0"/>
        </a:xfrm>
      </p:grpSpPr>
      <p:sp>
        <p:nvSpPr>
          <p:cNvPr id="74" name="Google Shape;74;p42"/>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5" name="Google Shape;75;p42"/>
          <p:cNvSpPr txBox="1"/>
          <p:nvPr>
            <p:ph idx="1" type="body"/>
          </p:nvPr>
        </p:nvSpPr>
        <p:spPr>
          <a:xfrm>
            <a:off x="457200" y="1366838"/>
            <a:ext cx="4038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6" name="Google Shape;76;p42"/>
          <p:cNvSpPr txBox="1"/>
          <p:nvPr>
            <p:ph idx="2" type="body"/>
          </p:nvPr>
        </p:nvSpPr>
        <p:spPr>
          <a:xfrm>
            <a:off x="4648200" y="1366838"/>
            <a:ext cx="4038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42"/>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42"/>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79" name="Google Shape;79;p42"/>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80" name="Shape 80"/>
        <p:cNvGrpSpPr/>
        <p:nvPr/>
      </p:nvGrpSpPr>
      <p:grpSpPr>
        <a:xfrm>
          <a:off x="0" y="0"/>
          <a:ext cx="0" cy="0"/>
          <a:chOff x="0" y="0"/>
          <a:chExt cx="0" cy="0"/>
        </a:xfrm>
      </p:grpSpPr>
      <p:sp>
        <p:nvSpPr>
          <p:cNvPr id="81" name="Google Shape;81;p43"/>
          <p:cNvSpPr txBox="1"/>
          <p:nvPr>
            <p:ph type="title"/>
          </p:nvPr>
        </p:nvSpPr>
        <p:spPr>
          <a:xfrm>
            <a:off x="623888" y="1709738"/>
            <a:ext cx="7886700" cy="2852737"/>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6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82" name="Google Shape;82;p43"/>
          <p:cNvSpPr txBox="1"/>
          <p:nvPr>
            <p:ph idx="1" type="body"/>
          </p:nvPr>
        </p:nvSpPr>
        <p:spPr>
          <a:xfrm>
            <a:off x="623888" y="4589463"/>
            <a:ext cx="7886700" cy="1500187"/>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SzPts val="2400"/>
              <a:buNone/>
              <a:defRPr sz="2400"/>
            </a:lvl1pPr>
            <a:lvl2pPr indent="-228600" lvl="1" marL="914400" algn="l">
              <a:spcBef>
                <a:spcPts val="400"/>
              </a:spcBef>
              <a:spcAft>
                <a:spcPts val="0"/>
              </a:spcAft>
              <a:buSzPts val="2000"/>
              <a:buNone/>
              <a:defRPr sz="2000"/>
            </a:lvl2pPr>
            <a:lvl3pPr indent="-228600" lvl="2" marL="1371600" algn="l">
              <a:spcBef>
                <a:spcPts val="360"/>
              </a:spcBef>
              <a:spcAft>
                <a:spcPts val="0"/>
              </a:spcAft>
              <a:buSzPts val="1800"/>
              <a:buFont typeface="Arial"/>
              <a:buNone/>
              <a:defRPr sz="1800"/>
            </a:lvl3pPr>
            <a:lvl4pPr indent="-228600" lvl="3" marL="1828800" algn="l">
              <a:spcBef>
                <a:spcPts val="320"/>
              </a:spcBef>
              <a:spcAft>
                <a:spcPts val="0"/>
              </a:spcAft>
              <a:buClr>
                <a:schemeClr val="dk1"/>
              </a:buClr>
              <a:buSzPts val="1600"/>
              <a:buFont typeface="Arial"/>
              <a:buNone/>
              <a:defRPr sz="1600"/>
            </a:lvl4pPr>
            <a:lvl5pPr indent="-228600" lvl="4" marL="2286000" algn="l">
              <a:spcBef>
                <a:spcPts val="320"/>
              </a:spcBef>
              <a:spcAft>
                <a:spcPts val="0"/>
              </a:spcAft>
              <a:buClr>
                <a:schemeClr val="dk1"/>
              </a:buClr>
              <a:buSzPts val="1600"/>
              <a:buFont typeface="Arial"/>
              <a:buNone/>
              <a:defRPr sz="1600"/>
            </a:lvl5pPr>
            <a:lvl6pPr indent="-228600" lvl="5" marL="2743200" algn="l">
              <a:lnSpc>
                <a:spcPct val="90000"/>
              </a:lnSpc>
              <a:spcBef>
                <a:spcPts val="500"/>
              </a:spcBef>
              <a:spcAft>
                <a:spcPts val="0"/>
              </a:spcAft>
              <a:buClr>
                <a:schemeClr val="dk1"/>
              </a:buClr>
              <a:buSzPts val="1600"/>
              <a:buNone/>
              <a:defRPr sz="1600"/>
            </a:lvl6pPr>
            <a:lvl7pPr indent="-228600" lvl="6" marL="3200400" algn="l">
              <a:lnSpc>
                <a:spcPct val="90000"/>
              </a:lnSpc>
              <a:spcBef>
                <a:spcPts val="500"/>
              </a:spcBef>
              <a:spcAft>
                <a:spcPts val="0"/>
              </a:spcAft>
              <a:buClr>
                <a:schemeClr val="dk1"/>
              </a:buClr>
              <a:buSzPts val="1600"/>
              <a:buNone/>
              <a:defRPr sz="1600"/>
            </a:lvl7pPr>
            <a:lvl8pPr indent="-228600" lvl="7" marL="3657600" algn="l">
              <a:lnSpc>
                <a:spcPct val="90000"/>
              </a:lnSpc>
              <a:spcBef>
                <a:spcPts val="500"/>
              </a:spcBef>
              <a:spcAft>
                <a:spcPts val="0"/>
              </a:spcAft>
              <a:buClr>
                <a:schemeClr val="dk1"/>
              </a:buClr>
              <a:buSzPts val="1600"/>
              <a:buNone/>
              <a:defRPr sz="1600"/>
            </a:lvl8pPr>
            <a:lvl9pPr indent="-228600" lvl="8" marL="4114800" algn="l">
              <a:lnSpc>
                <a:spcPct val="90000"/>
              </a:lnSpc>
              <a:spcBef>
                <a:spcPts val="500"/>
              </a:spcBef>
              <a:spcAft>
                <a:spcPts val="0"/>
              </a:spcAft>
              <a:buClr>
                <a:schemeClr val="dk1"/>
              </a:buClr>
              <a:buSzPts val="1600"/>
              <a:buNone/>
              <a:defRPr sz="1600"/>
            </a:lvl9pPr>
          </a:lstStyle>
          <a:p/>
        </p:txBody>
      </p:sp>
      <p:sp>
        <p:nvSpPr>
          <p:cNvPr id="83" name="Google Shape;83;p43"/>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43"/>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85" name="Google Shape;85;p43"/>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99" name="Shape 99"/>
        <p:cNvGrpSpPr/>
        <p:nvPr/>
      </p:nvGrpSpPr>
      <p:grpSpPr>
        <a:xfrm>
          <a:off x="0" y="0"/>
          <a:ext cx="0" cy="0"/>
          <a:chOff x="0" y="0"/>
          <a:chExt cx="0" cy="0"/>
        </a:xfrm>
      </p:grpSpPr>
      <p:sp>
        <p:nvSpPr>
          <p:cNvPr id="100" name="Google Shape;100;p45"/>
          <p:cNvSpPr txBox="1"/>
          <p:nvPr>
            <p:ph type="ctrTitle"/>
          </p:nvPr>
        </p:nvSpPr>
        <p:spPr>
          <a:xfrm>
            <a:off x="990600" y="1219200"/>
            <a:ext cx="7239000" cy="685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b="1" sz="4000">
                <a:solidFill>
                  <a:schemeClr val="dk1"/>
                </a:solidFill>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01" name="Google Shape;101;p45"/>
          <p:cNvSpPr txBox="1"/>
          <p:nvPr>
            <p:ph idx="1" type="subTitle"/>
          </p:nvPr>
        </p:nvSpPr>
        <p:spPr>
          <a:xfrm>
            <a:off x="1066800" y="1905000"/>
            <a:ext cx="7086600" cy="381000"/>
          </a:xfrm>
          <a:prstGeom prst="rect">
            <a:avLst/>
          </a:prstGeom>
          <a:noFill/>
          <a:ln>
            <a:noFill/>
          </a:ln>
        </p:spPr>
        <p:txBody>
          <a:bodyPr anchorCtr="0" anchor="t" bIns="45700" lIns="91425" spcFirstLastPara="1" rIns="91425" wrap="square" tIns="45700">
            <a:noAutofit/>
          </a:bodyPr>
          <a:lstStyle>
            <a:lvl1pPr lvl="0" algn="ctr">
              <a:spcBef>
                <a:spcPts val="360"/>
              </a:spcBef>
              <a:spcAft>
                <a:spcPts val="0"/>
              </a:spcAft>
              <a:buSzPts val="1800"/>
              <a:buFont typeface="Noto Sans Symbols"/>
              <a:buNone/>
              <a:defRPr b="1" sz="1800">
                <a:solidFill>
                  <a:srgbClr val="8FAFE9"/>
                </a:solidFill>
                <a:latin typeface="Verdana"/>
                <a:ea typeface="Verdana"/>
                <a:cs typeface="Verdana"/>
                <a:sym typeface="Verdana"/>
              </a:defRPr>
            </a:lvl1pPr>
            <a:lvl2pPr lvl="1" algn="l">
              <a:spcBef>
                <a:spcPts val="360"/>
              </a:spcBef>
              <a:spcAft>
                <a:spcPts val="0"/>
              </a:spcAft>
              <a:buSzPts val="1800"/>
              <a:buChar char="▪"/>
              <a:defRPr/>
            </a:lvl2pPr>
            <a:lvl3pPr lvl="2" algn="l">
              <a:spcBef>
                <a:spcPts val="360"/>
              </a:spcBef>
              <a:spcAft>
                <a:spcPts val="0"/>
              </a:spcAft>
              <a:buSzPts val="1800"/>
              <a:buChar char="•"/>
              <a:defRPr/>
            </a:lvl3pPr>
            <a:lvl4pPr lvl="3" algn="l">
              <a:spcBef>
                <a:spcPts val="360"/>
              </a:spcBef>
              <a:spcAft>
                <a:spcPts val="0"/>
              </a:spcAft>
              <a:buClr>
                <a:schemeClr val="dk1"/>
              </a:buClr>
              <a:buSzPts val="1800"/>
              <a:buChar char="–"/>
              <a:defRPr/>
            </a:lvl4pPr>
            <a:lvl5pPr lvl="4" algn="l">
              <a:spcBef>
                <a:spcPts val="360"/>
              </a:spcBef>
              <a:spcAft>
                <a:spcPts val="0"/>
              </a:spcAft>
              <a:buClr>
                <a:schemeClr val="dk1"/>
              </a:buClr>
              <a:buSzPts val="180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1.gif"/><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 Type="http://schemas.openxmlformats.org/officeDocument/2006/relationships/oleObject" Target="../embeddings/oleObject1.bin"/><Relationship Id="rId2" Type="http://schemas.openxmlformats.org/officeDocument/2006/relationships/oleObject" Target="../embeddings/oleObject1.bin"/><Relationship Id="rId3" Type="http://schemas.openxmlformats.org/officeDocument/2006/relationships/image" Target="../media/image3.png"/><Relationship Id="rId4" Type="http://schemas.openxmlformats.org/officeDocument/2006/relationships/slideLayout" Target="../slideLayouts/slideLayout12.xml"/><Relationship Id="rId5" Type="http://schemas.openxmlformats.org/officeDocument/2006/relationships/theme" Target="../theme/theme3.xml"/><Relationship Id="rId6" Type="http://schemas.openxmlformats.org/officeDocument/2006/relationships/vmlDrawing" Target="../drawings/vmlDrawing1.v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2"/>
          <p:cNvSpPr txBox="1"/>
          <p:nvPr/>
        </p:nvSpPr>
        <p:spPr>
          <a:xfrm>
            <a:off x="0" y="404812"/>
            <a:ext cx="9144000" cy="7207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7" name="Google Shape;7;p32"/>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hlink"/>
              </a:buClr>
              <a:buSzPts val="3200"/>
              <a:buFont typeface="Noto Sans Symbols"/>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8" name="Google Shape;8;p32"/>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SzPts val="1400"/>
              <a:buNone/>
              <a:defRPr b="1"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9" name="Google Shape;9;p32"/>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b="0" sz="1400">
              <a:solidFill>
                <a:srgbClr val="000000"/>
              </a:solidFill>
              <a:latin typeface="Arial"/>
              <a:ea typeface="Arial"/>
              <a:cs typeface="Arial"/>
              <a:sym typeface="Arial"/>
            </a:endParaRPr>
          </a:p>
        </p:txBody>
      </p:sp>
      <p:sp>
        <p:nvSpPr>
          <p:cNvPr id="10" name="Google Shape;10;p32"/>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1pPr>
            <a:lvl2pPr lvl="1"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2pPr>
            <a:lvl3pPr lvl="2"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3pPr>
            <a:lvl4pPr lvl="3"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4pPr>
            <a:lvl5pPr lvl="4"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5pPr>
            <a:lvl6pPr lvl="5"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6pPr>
            <a:lvl7pPr lvl="6"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7pPr>
            <a:lvl8pPr lvl="7"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8pPr>
            <a:lvl9pPr lvl="8"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9pPr>
          </a:lstStyle>
          <a:p/>
        </p:txBody>
      </p:sp>
      <p:sp>
        <p:nvSpPr>
          <p:cNvPr id="11" name="Google Shape;11;p32"/>
          <p:cNvSpPr txBox="1"/>
          <p:nvPr/>
        </p:nvSpPr>
        <p:spPr>
          <a:xfrm>
            <a:off x="-9525" y="0"/>
            <a:ext cx="188912" cy="6858000"/>
          </a:xfrm>
          <a:prstGeom prst="rect">
            <a:avLst/>
          </a:prstGeom>
          <a:solidFill>
            <a:srgbClr val="BABABA"/>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 name="Google Shape;12;p32"/>
          <p:cNvSpPr txBox="1"/>
          <p:nvPr/>
        </p:nvSpPr>
        <p:spPr>
          <a:xfrm>
            <a:off x="0" y="404812"/>
            <a:ext cx="184150" cy="720725"/>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 name="Google Shape;13;p32"/>
          <p:cNvSpPr txBox="1"/>
          <p:nvPr/>
        </p:nvSpPr>
        <p:spPr>
          <a:xfrm>
            <a:off x="-14287" y="1128712"/>
            <a:ext cx="184150" cy="720725"/>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 name="Google Shape;14;p32"/>
          <p:cNvSpPr txBox="1"/>
          <p:nvPr/>
        </p:nvSpPr>
        <p:spPr>
          <a:xfrm>
            <a:off x="-14287" y="1847850"/>
            <a:ext cx="184150" cy="7207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 name="Google Shape;15;p32"/>
          <p:cNvSpPr txBox="1"/>
          <p:nvPr/>
        </p:nvSpPr>
        <p:spPr>
          <a:xfrm>
            <a:off x="-14287" y="2552700"/>
            <a:ext cx="184150" cy="720725"/>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descr="biz" id="16" name="Google Shape;16;p32"/>
          <p:cNvSpPr/>
          <p:nvPr/>
        </p:nvSpPr>
        <p:spPr>
          <a:xfrm>
            <a:off x="7740650" y="188912"/>
            <a:ext cx="1223962" cy="1265237"/>
          </a:xfrm>
          <a:prstGeom prst="ellipse">
            <a:avLst/>
          </a:prstGeom>
          <a:blipFill rotWithShape="1">
            <a:blip r:embed="rId1">
              <a:alphaModFix/>
            </a:blip>
            <a:stretch>
              <a:fillRect b="0" l="0" r="0" t="0"/>
            </a:stretch>
          </a:blip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 name="Google Shape;17;p32"/>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1"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6" name="Shape 86"/>
        <p:cNvGrpSpPr/>
        <p:nvPr/>
      </p:nvGrpSpPr>
      <p:grpSpPr>
        <a:xfrm>
          <a:off x="0" y="0"/>
          <a:ext cx="0" cy="0"/>
          <a:chOff x="0" y="0"/>
          <a:chExt cx="0" cy="0"/>
        </a:xfrm>
      </p:grpSpPr>
      <p:sp>
        <p:nvSpPr>
          <p:cNvPr id="87" name="Google Shape;87;p44"/>
          <p:cNvSpPr txBox="1"/>
          <p:nvPr/>
        </p:nvSpPr>
        <p:spPr>
          <a:xfrm>
            <a:off x="381000" y="5257800"/>
            <a:ext cx="8763000" cy="1600200"/>
          </a:xfrm>
          <a:prstGeom prst="rect">
            <a:avLst/>
          </a:prstGeom>
          <a:solidFill>
            <a:schemeClr val="accent1"/>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aphicFrame>
        <p:nvGraphicFramePr>
          <p:cNvPr id="88" name="Google Shape;88;p44"/>
          <p:cNvGraphicFramePr/>
          <p:nvPr/>
        </p:nvGraphicFramePr>
        <p:xfrm>
          <a:off x="395287" y="2349500"/>
          <a:ext cx="8748712" cy="2951162"/>
        </p:xfrm>
        <a:graphic>
          <a:graphicData uri="http://schemas.openxmlformats.org/presentationml/2006/ole">
            <mc:AlternateContent>
              <mc:Choice Requires="v">
                <p:oleObj r:id="rId1" imgH="2951162" imgW="8748712" progId="Photoshop.Image.6" spid="_x0000_s1">
                  <p:embed/>
                </p:oleObj>
              </mc:Choice>
              <mc:Fallback>
                <p:oleObj r:id="rId2" imgH="2951162" imgW="8748712" progId="Photoshop.Image.6">
                  <p:embed/>
                  <p:pic>
                    <p:nvPicPr>
                      <p:cNvPr id="88" name="Google Shape;88;p44"/>
                      <p:cNvPicPr preferRelativeResize="0"/>
                      <p:nvPr/>
                    </p:nvPicPr>
                    <p:blipFill rotWithShape="1">
                      <a:blip r:embed="rId3">
                        <a:alphaModFix amt="39997"/>
                      </a:blip>
                      <a:srcRect b="0" l="0" r="0" t="0"/>
                      <a:stretch/>
                    </p:blipFill>
                    <p:spPr>
                      <a:xfrm>
                        <a:off x="395287" y="2349500"/>
                        <a:ext cx="8748712" cy="2951162"/>
                      </a:xfrm>
                      <a:prstGeom prst="rect">
                        <a:avLst/>
                      </a:prstGeom>
                      <a:noFill/>
                      <a:ln>
                        <a:noFill/>
                      </a:ln>
                    </p:spPr>
                  </p:pic>
                </p:oleObj>
              </mc:Fallback>
            </mc:AlternateContent>
          </a:graphicData>
        </a:graphic>
      </p:graphicFrame>
      <p:sp>
        <p:nvSpPr>
          <p:cNvPr id="89" name="Google Shape;89;p44"/>
          <p:cNvSpPr txBox="1"/>
          <p:nvPr/>
        </p:nvSpPr>
        <p:spPr>
          <a:xfrm>
            <a:off x="-36512" y="5138737"/>
            <a:ext cx="431800" cy="171926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0" name="Google Shape;90;p44"/>
          <p:cNvSpPr txBox="1"/>
          <p:nvPr/>
        </p:nvSpPr>
        <p:spPr>
          <a:xfrm>
            <a:off x="-36512" y="4149725"/>
            <a:ext cx="431800" cy="1006475"/>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1" name="Google Shape;91;p44"/>
          <p:cNvSpPr txBox="1"/>
          <p:nvPr/>
        </p:nvSpPr>
        <p:spPr>
          <a:xfrm>
            <a:off x="-36512" y="0"/>
            <a:ext cx="431800" cy="23495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2" name="Google Shape;92;p44"/>
          <p:cNvSpPr txBox="1"/>
          <p:nvPr/>
        </p:nvSpPr>
        <p:spPr>
          <a:xfrm>
            <a:off x="-36512" y="2349500"/>
            <a:ext cx="431800" cy="86360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93" name="Google Shape;93;p44"/>
          <p:cNvGrpSpPr/>
          <p:nvPr/>
        </p:nvGrpSpPr>
        <p:grpSpPr>
          <a:xfrm>
            <a:off x="4267200" y="5867400"/>
            <a:ext cx="1079500" cy="633412"/>
            <a:chOff x="2680" y="3678"/>
            <a:chExt cx="680" cy="399"/>
          </a:xfrm>
        </p:grpSpPr>
        <p:sp>
          <p:nvSpPr>
            <p:cNvPr id="94" name="Google Shape;94;p44"/>
            <p:cNvSpPr txBox="1"/>
            <p:nvPr/>
          </p:nvSpPr>
          <p:spPr>
            <a:xfrm>
              <a:off x="2680" y="3789"/>
              <a:ext cx="680" cy="28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2400"/>
                <a:buFont typeface="Arial"/>
                <a:buNone/>
              </a:pPr>
              <a:r>
                <a:rPr b="1" i="0" lang="en-US" sz="2400" u="none">
                  <a:solidFill>
                    <a:schemeClr val="lt1"/>
                  </a:solidFill>
                  <a:latin typeface="Arial"/>
                  <a:ea typeface="Arial"/>
                  <a:cs typeface="Arial"/>
                  <a:sym typeface="Arial"/>
                </a:rPr>
                <a:t>LOGO</a:t>
              </a:r>
              <a:endParaRPr/>
            </a:p>
          </p:txBody>
        </p:sp>
        <p:sp>
          <p:nvSpPr>
            <p:cNvPr id="95" name="Google Shape;95;p44"/>
            <p:cNvSpPr/>
            <p:nvPr/>
          </p:nvSpPr>
          <p:spPr>
            <a:xfrm rot="5400000">
              <a:off x="2928" y="3493"/>
              <a:ext cx="172" cy="542"/>
            </a:xfrm>
            <a:prstGeom prst="moon">
              <a:avLst>
                <a:gd fmla="val 4581" name="adj"/>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96" name="Google Shape;96;p44"/>
          <p:cNvSpPr txBox="1"/>
          <p:nvPr/>
        </p:nvSpPr>
        <p:spPr>
          <a:xfrm>
            <a:off x="-36512" y="3200400"/>
            <a:ext cx="431800" cy="9620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7" name="Google Shape;97;p44"/>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hlink"/>
              </a:buClr>
              <a:buSzPts val="3200"/>
              <a:buFont typeface="Noto Sans Symbols"/>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98" name="Google Shape;98;p44"/>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1pPr>
            <a:lvl2pPr lvl="1"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2pPr>
            <a:lvl3pPr lvl="2"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3pPr>
            <a:lvl4pPr lvl="3"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4pPr>
            <a:lvl5pPr lvl="4"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5pPr>
            <a:lvl6pPr lvl="5"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6pPr>
            <a:lvl7pPr lvl="6"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7pPr>
            <a:lvl8pPr lvl="7"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8pPr>
            <a:lvl9pPr lvl="8"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9pPr>
          </a:lstStyle>
          <a:p/>
        </p:txBody>
      </p:sp>
    </p:spTree>
  </p:cSld>
  <p:clrMap accent1="accent1" accent2="accent2" accent3="accent3" accent4="accent4" accent5="accent5" accent6="accent6" bg1="lt1" bg2="dk2" tx1="dk1" tx2="lt2" folHlink="folHlink" hlink="hlink"/>
  <p:sldLayoutIdLst>
    <p:sldLayoutId id="2147483661" r:id="rId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hyperlink" Target="https://www.youtube.com/watch?v=RgAcQKieE4U"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hyperlink" Target="https://www.youtube.com/watch?v=nGOGDL8cIso"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4.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7.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6.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5.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8.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hyperlink" Target="https://www.youtube.com/watch?v=HMaEpvEC_Dw"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9.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1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11.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10.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13.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pic>
        <p:nvPicPr>
          <p:cNvPr id="106" name="Google Shape;106;p1"/>
          <p:cNvPicPr preferRelativeResize="0"/>
          <p:nvPr/>
        </p:nvPicPr>
        <p:blipFill rotWithShape="1">
          <a:blip r:embed="rId3">
            <a:alphaModFix/>
          </a:blip>
          <a:srcRect b="0" l="0" r="0" t="0"/>
          <a:stretch/>
        </p:blipFill>
        <p:spPr>
          <a:xfrm>
            <a:off x="0" y="0"/>
            <a:ext cx="9144000" cy="5865812"/>
          </a:xfrm>
          <a:prstGeom prst="rect">
            <a:avLst/>
          </a:prstGeom>
          <a:noFill/>
          <a:ln>
            <a:noFill/>
          </a:ln>
        </p:spPr>
      </p:pic>
      <p:sp>
        <p:nvSpPr>
          <p:cNvPr id="107" name="Google Shape;107;p1"/>
          <p:cNvSpPr/>
          <p:nvPr/>
        </p:nvSpPr>
        <p:spPr>
          <a:xfrm>
            <a:off x="1259632" y="1556792"/>
            <a:ext cx="4742713" cy="113107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TRÒ CHƠI VÀ PHƯƠNG PHÁP </a:t>
            </a:r>
            <a:endParaRPr/>
          </a:p>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TỔ CHỨC HOẠT ĐỘNG CHƠI</a:t>
            </a:r>
            <a:endParaRPr/>
          </a:p>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CHO TRẺ MẦM NON</a:t>
            </a:r>
            <a:endParaRPr/>
          </a:p>
        </p:txBody>
      </p:sp>
      <p:sp>
        <p:nvSpPr>
          <p:cNvPr id="108" name="Google Shape;108;p1"/>
          <p:cNvSpPr txBox="1"/>
          <p:nvPr/>
        </p:nvSpPr>
        <p:spPr>
          <a:xfrm>
            <a:off x="6962775" y="6597650"/>
            <a:ext cx="2171700" cy="17145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109" name="Google Shape;109;p1"/>
          <p:cNvSpPr txBox="1"/>
          <p:nvPr/>
        </p:nvSpPr>
        <p:spPr>
          <a:xfrm>
            <a:off x="-11850" y="4190925"/>
            <a:ext cx="4038600" cy="5637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0000"/>
              </a:buClr>
              <a:buSzPts val="1000"/>
              <a:buFont typeface="Verdana"/>
              <a:buNone/>
            </a:pPr>
            <a:r>
              <a:rPr b="1" lang="en-US" sz="1000">
                <a:solidFill>
                  <a:srgbClr val="FF0000"/>
                </a:solidFill>
                <a:latin typeface="Verdana"/>
                <a:ea typeface="Verdana"/>
                <a:cs typeface="Verdana"/>
                <a:sym typeface="Verdana"/>
              </a:rPr>
              <a:t>GV Nguyễn Thiều Dạ Hương</a:t>
            </a:r>
            <a:endParaRPr b="1" sz="1000">
              <a:solidFill>
                <a:srgbClr val="FF0000"/>
              </a:solidFill>
              <a:latin typeface="Verdana"/>
              <a:ea typeface="Verdana"/>
              <a:cs typeface="Verdana"/>
              <a:sym typeface="Verdana"/>
            </a:endParaRPr>
          </a:p>
          <a:p>
            <a:pPr indent="0" lvl="0" marL="0" marR="0" rtl="0" algn="ctr">
              <a:lnSpc>
                <a:spcPct val="100000"/>
              </a:lnSpc>
              <a:spcBef>
                <a:spcPts val="0"/>
              </a:spcBef>
              <a:spcAft>
                <a:spcPts val="0"/>
              </a:spcAft>
              <a:buClr>
                <a:srgbClr val="FF0000"/>
              </a:buClr>
              <a:buSzPts val="1000"/>
              <a:buFont typeface="Verdana"/>
              <a:buNone/>
            </a:pPr>
            <a:r>
              <a:rPr b="1" lang="en-US" sz="1000">
                <a:solidFill>
                  <a:srgbClr val="FF0000"/>
                </a:solidFill>
                <a:latin typeface="Verdana"/>
                <a:ea typeface="Verdana"/>
                <a:cs typeface="Verdana"/>
                <a:sym typeface="Verdana"/>
              </a:rPr>
              <a:t>Trường Đại học Giáo dục, Đạo học quốc gia Hà Nội</a:t>
            </a:r>
            <a:endParaRPr b="1" sz="1000">
              <a:solidFill>
                <a:srgbClr val="FF0000"/>
              </a:solidFill>
              <a:latin typeface="Verdana"/>
              <a:ea typeface="Verdana"/>
              <a:cs typeface="Verdana"/>
              <a:sym typeface="Verdana"/>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2"/>
          <p:cNvSpPr/>
          <p:nvPr/>
        </p:nvSpPr>
        <p:spPr>
          <a:xfrm>
            <a:off x="4948237" y="1771650"/>
            <a:ext cx="1100137" cy="866775"/>
          </a:xfrm>
          <a:custGeom>
            <a:rect b="b" l="l" r="r" t="t"/>
            <a:pathLst>
              <a:path extrusionOk="0" h="774" w="982">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a:gsLst>
              <a:gs pos="0">
                <a:srgbClr val="66B3AB">
                  <a:alpha val="31764"/>
                </a:srgbClr>
              </a:gs>
              <a:gs pos="100000">
                <a:schemeClr val="hlink"/>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5" name="Google Shape;115;p2"/>
          <p:cNvSpPr/>
          <p:nvPr/>
        </p:nvSpPr>
        <p:spPr>
          <a:xfrm>
            <a:off x="3711575" y="2846387"/>
            <a:ext cx="1720850" cy="2366962"/>
          </a:xfrm>
          <a:prstGeom prst="roundRect">
            <a:avLst>
              <a:gd fmla="val 1013" name="adj"/>
            </a:avLst>
          </a:prstGeom>
          <a:noFill/>
          <a:ln cap="flat" cmpd="sng" w="57150">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6" name="Google Shape;116;p2"/>
          <p:cNvSpPr/>
          <p:nvPr/>
        </p:nvSpPr>
        <p:spPr>
          <a:xfrm>
            <a:off x="3886200" y="2743200"/>
            <a:ext cx="1398587" cy="215900"/>
          </a:xfrm>
          <a:prstGeom prst="roundRect">
            <a:avLst>
              <a:gd fmla="val 10800" name="adj"/>
            </a:avLst>
          </a:prstGeom>
          <a:gradFill>
            <a:gsLst>
              <a:gs pos="0">
                <a:srgbClr val="42516C"/>
              </a:gs>
              <a:gs pos="50000">
                <a:schemeClr val="accent2"/>
              </a:gs>
              <a:gs pos="100000">
                <a:srgbClr val="42516C"/>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7" name="Google Shape;117;p2"/>
          <p:cNvSpPr/>
          <p:nvPr/>
        </p:nvSpPr>
        <p:spPr>
          <a:xfrm flipH="1">
            <a:off x="5143500" y="2800350"/>
            <a:ext cx="55562" cy="107950"/>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8" name="Google Shape;118;p2"/>
          <p:cNvSpPr/>
          <p:nvPr/>
        </p:nvSpPr>
        <p:spPr>
          <a:xfrm flipH="1">
            <a:off x="3951287" y="2794000"/>
            <a:ext cx="52387" cy="107950"/>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9" name="Google Shape;119;p2"/>
          <p:cNvSpPr/>
          <p:nvPr/>
        </p:nvSpPr>
        <p:spPr>
          <a:xfrm>
            <a:off x="5594350" y="2470150"/>
            <a:ext cx="1720850" cy="2366962"/>
          </a:xfrm>
          <a:prstGeom prst="roundRect">
            <a:avLst>
              <a:gd fmla="val 1013" name="adj"/>
            </a:avLst>
          </a:prstGeom>
          <a:noFill/>
          <a:ln cap="flat" cmpd="sng" w="57150">
            <a:solidFill>
              <a:schemeClr va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0" name="Google Shape;120;p2"/>
          <p:cNvSpPr/>
          <p:nvPr/>
        </p:nvSpPr>
        <p:spPr>
          <a:xfrm>
            <a:off x="5756275" y="2363787"/>
            <a:ext cx="1397000" cy="215900"/>
          </a:xfrm>
          <a:prstGeom prst="roundRect">
            <a:avLst>
              <a:gd fmla="val 10800" name="adj"/>
            </a:avLst>
          </a:prstGeom>
          <a:gradFill>
            <a:gsLst>
              <a:gs pos="0">
                <a:srgbClr val="284F4B"/>
              </a:gs>
              <a:gs pos="50000">
                <a:schemeClr val="hlink"/>
              </a:gs>
              <a:gs pos="100000">
                <a:srgbClr val="284F4B"/>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1" name="Google Shape;121;p2"/>
          <p:cNvSpPr/>
          <p:nvPr/>
        </p:nvSpPr>
        <p:spPr>
          <a:xfrm flipH="1">
            <a:off x="7019925" y="2417762"/>
            <a:ext cx="53975" cy="106362"/>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2" name="Google Shape;122;p2"/>
          <p:cNvSpPr/>
          <p:nvPr/>
        </p:nvSpPr>
        <p:spPr>
          <a:xfrm flipH="1">
            <a:off x="5832475" y="2417762"/>
            <a:ext cx="53975" cy="106362"/>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3" name="Google Shape;123;p2"/>
          <p:cNvSpPr/>
          <p:nvPr/>
        </p:nvSpPr>
        <p:spPr>
          <a:xfrm>
            <a:off x="3011487" y="2147887"/>
            <a:ext cx="1101725" cy="868362"/>
          </a:xfrm>
          <a:custGeom>
            <a:rect b="b" l="l" r="r" t="t"/>
            <a:pathLst>
              <a:path extrusionOk="0" h="774" w="982">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a:gsLst>
              <a:gs pos="0">
                <a:srgbClr val="B9B6C7">
                  <a:alpha val="31764"/>
                </a:srgbClr>
              </a:gs>
              <a:gs pos="100000">
                <a:schemeClr val="folHlink"/>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4" name="Google Shape;124;p2"/>
          <p:cNvSpPr txBox="1"/>
          <p:nvPr/>
        </p:nvSpPr>
        <p:spPr>
          <a:xfrm>
            <a:off x="4443412" y="2690812"/>
            <a:ext cx="296862" cy="334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500"/>
              <a:buFont typeface="Arial"/>
              <a:buNone/>
            </a:pPr>
            <a:r>
              <a:rPr b="0" i="0" lang="en-US" sz="1500" u="none">
                <a:solidFill>
                  <a:schemeClr val="lt1"/>
                </a:solidFill>
                <a:latin typeface="Arial"/>
                <a:ea typeface="Arial"/>
                <a:cs typeface="Arial"/>
                <a:sym typeface="Arial"/>
              </a:rPr>
              <a:t>2</a:t>
            </a:r>
            <a:endParaRPr/>
          </a:p>
        </p:txBody>
      </p:sp>
      <p:sp>
        <p:nvSpPr>
          <p:cNvPr id="125" name="Google Shape;125;p2"/>
          <p:cNvSpPr txBox="1"/>
          <p:nvPr/>
        </p:nvSpPr>
        <p:spPr>
          <a:xfrm>
            <a:off x="6356350" y="2317750"/>
            <a:ext cx="296862" cy="334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500"/>
              <a:buFont typeface="Arial"/>
              <a:buNone/>
            </a:pPr>
            <a:r>
              <a:rPr b="0" i="0" lang="en-US" sz="1500" u="none">
                <a:solidFill>
                  <a:srgbClr val="FFFFFF"/>
                </a:solidFill>
                <a:latin typeface="Arial"/>
                <a:ea typeface="Arial"/>
                <a:cs typeface="Arial"/>
                <a:sym typeface="Arial"/>
              </a:rPr>
              <a:t>3</a:t>
            </a:r>
            <a:endParaRPr/>
          </a:p>
        </p:txBody>
      </p:sp>
      <p:grpSp>
        <p:nvGrpSpPr>
          <p:cNvPr id="126" name="Google Shape;126;p2"/>
          <p:cNvGrpSpPr/>
          <p:nvPr/>
        </p:nvGrpSpPr>
        <p:grpSpPr>
          <a:xfrm>
            <a:off x="1828800" y="3043237"/>
            <a:ext cx="1722437" cy="2493962"/>
            <a:chOff x="576" y="1836"/>
            <a:chExt cx="1446" cy="2094"/>
          </a:xfrm>
        </p:grpSpPr>
        <p:sp>
          <p:nvSpPr>
            <p:cNvPr id="127" name="Google Shape;127;p2"/>
            <p:cNvSpPr/>
            <p:nvPr/>
          </p:nvSpPr>
          <p:spPr>
            <a:xfrm>
              <a:off x="576" y="1943"/>
              <a:ext cx="1446" cy="1987"/>
            </a:xfrm>
            <a:prstGeom prst="roundRect">
              <a:avLst>
                <a:gd fmla="val 1013" name="adj"/>
              </a:avLst>
            </a:prstGeom>
            <a:noFill/>
            <a:ln cap="flat" cmpd="sng" w="57150">
              <a:solidFill>
                <a:schemeClr val="fo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8" name="Google Shape;128;p2"/>
            <p:cNvSpPr/>
            <p:nvPr/>
          </p:nvSpPr>
          <p:spPr>
            <a:xfrm>
              <a:off x="712" y="1852"/>
              <a:ext cx="1174" cy="181"/>
            </a:xfrm>
            <a:prstGeom prst="roundRect">
              <a:avLst>
                <a:gd fmla="val 10800" name="adj"/>
              </a:avLst>
            </a:prstGeom>
            <a:gradFill>
              <a:gsLst>
                <a:gs pos="0">
                  <a:srgbClr val="34323D"/>
                </a:gs>
                <a:gs pos="50000">
                  <a:schemeClr val="folHlink"/>
                </a:gs>
                <a:gs pos="100000">
                  <a:srgbClr val="34323D"/>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9" name="Google Shape;129;p2"/>
            <p:cNvSpPr/>
            <p:nvPr/>
          </p:nvSpPr>
          <p:spPr>
            <a:xfrm flipH="1">
              <a:off x="1773" y="1897"/>
              <a:ext cx="45" cy="91"/>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0" name="Google Shape;130;p2"/>
            <p:cNvSpPr/>
            <p:nvPr/>
          </p:nvSpPr>
          <p:spPr>
            <a:xfrm flipH="1">
              <a:off x="776" y="1897"/>
              <a:ext cx="47" cy="91"/>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1" name="Google Shape;131;p2"/>
            <p:cNvSpPr txBox="1"/>
            <p:nvPr/>
          </p:nvSpPr>
          <p:spPr>
            <a:xfrm>
              <a:off x="1169" y="1836"/>
              <a:ext cx="249" cy="28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500"/>
                <a:buFont typeface="Arial"/>
                <a:buNone/>
              </a:pPr>
              <a:r>
                <a:rPr b="0" i="0" lang="en-US" sz="1500" u="none">
                  <a:solidFill>
                    <a:schemeClr val="lt1"/>
                  </a:solidFill>
                  <a:latin typeface="Arial"/>
                  <a:ea typeface="Arial"/>
                  <a:cs typeface="Arial"/>
                  <a:sym typeface="Arial"/>
                </a:rPr>
                <a:t>1</a:t>
              </a:r>
              <a:endParaRPr/>
            </a:p>
          </p:txBody>
        </p:sp>
        <p:sp>
          <p:nvSpPr>
            <p:cNvPr id="132" name="Google Shape;132;p2"/>
            <p:cNvSpPr txBox="1"/>
            <p:nvPr/>
          </p:nvSpPr>
          <p:spPr>
            <a:xfrm>
              <a:off x="624" y="2107"/>
              <a:ext cx="1343" cy="904"/>
            </a:xfrm>
            <a:prstGeom prst="rect">
              <a:avLst/>
            </a:prstGeom>
            <a:noFill/>
            <a:ln>
              <a:noFill/>
            </a:ln>
          </p:spPr>
          <p:txBody>
            <a:bodyPr anchorCtr="0" anchor="t" bIns="45700" lIns="91425" spcFirstLastPara="1" rIns="91425" wrap="square" tIns="45700">
              <a:spAutoFit/>
            </a:bodyPr>
            <a:lstStyle/>
            <a:p>
              <a:pPr indent="-101600" lvl="0" marL="0" marR="0" rtl="0" algn="just">
                <a:lnSpc>
                  <a:spcPct val="100000"/>
                </a:lnSpc>
                <a:spcBef>
                  <a:spcPts val="0"/>
                </a:spcBef>
                <a:spcAft>
                  <a:spcPts val="0"/>
                </a:spcAft>
                <a:buClr>
                  <a:schemeClr val="hlink"/>
                </a:buClr>
                <a:buSzPts val="1600"/>
                <a:buFont typeface="Noto Sans Symbols"/>
                <a:buChar char="❖"/>
              </a:pPr>
              <a:r>
                <a:rPr b="0" i="0" lang="en-US" sz="1600" u="none">
                  <a:solidFill>
                    <a:schemeClr val="dk1"/>
                  </a:solidFill>
                  <a:latin typeface="Arial"/>
                  <a:ea typeface="Arial"/>
                  <a:cs typeface="Arial"/>
                  <a:sym typeface="Arial"/>
                </a:rPr>
                <a:t>Hiểu và trình bày được Lý luận về trò chơi dân gian</a:t>
              </a:r>
              <a:endParaRPr/>
            </a:p>
          </p:txBody>
        </p:sp>
      </p:grpSp>
      <p:sp>
        <p:nvSpPr>
          <p:cNvPr id="133" name="Google Shape;133;p2"/>
          <p:cNvSpPr txBox="1"/>
          <p:nvPr/>
        </p:nvSpPr>
        <p:spPr>
          <a:xfrm>
            <a:off x="3771900" y="3022600"/>
            <a:ext cx="1600200" cy="1323975"/>
          </a:xfrm>
          <a:prstGeom prst="rect">
            <a:avLst/>
          </a:prstGeom>
          <a:noFill/>
          <a:ln>
            <a:noFill/>
          </a:ln>
        </p:spPr>
        <p:txBody>
          <a:bodyPr anchorCtr="0" anchor="t" bIns="45700" lIns="91425" spcFirstLastPara="1" rIns="91425" wrap="square" tIns="45700">
            <a:spAutoFit/>
          </a:bodyPr>
          <a:lstStyle/>
          <a:p>
            <a:pPr indent="-101600" lvl="0" marL="0" marR="0" rtl="0" algn="just">
              <a:lnSpc>
                <a:spcPct val="100000"/>
              </a:lnSpc>
              <a:spcBef>
                <a:spcPts val="0"/>
              </a:spcBef>
              <a:spcAft>
                <a:spcPts val="0"/>
              </a:spcAft>
              <a:buClr>
                <a:schemeClr val="hlink"/>
              </a:buClr>
              <a:buSzPts val="1600"/>
              <a:buFont typeface="Noto Sans Symbols"/>
              <a:buChar char="❖"/>
            </a:pPr>
            <a:r>
              <a:rPr b="0" i="0" lang="en-US" sz="1600" u="none">
                <a:solidFill>
                  <a:schemeClr val="dk1"/>
                </a:solidFill>
                <a:latin typeface="Arial"/>
                <a:ea typeface="Arial"/>
                <a:cs typeface="Arial"/>
                <a:sym typeface="Arial"/>
              </a:rPr>
              <a:t> Hiểu và phân tích được ý nghĩa của trò chơi dân gian đối với trẻ MN</a:t>
            </a:r>
            <a:endParaRPr/>
          </a:p>
        </p:txBody>
      </p:sp>
      <p:sp>
        <p:nvSpPr>
          <p:cNvPr id="134" name="Google Shape;134;p2"/>
          <p:cNvSpPr txBox="1"/>
          <p:nvPr/>
        </p:nvSpPr>
        <p:spPr>
          <a:xfrm>
            <a:off x="5583237" y="2684462"/>
            <a:ext cx="1657350" cy="1570037"/>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chemeClr val="dk1"/>
              </a:buClr>
              <a:buSzPts val="1600"/>
              <a:buFont typeface="Noto Sans Symbols"/>
              <a:buChar char="❖"/>
            </a:pPr>
            <a:r>
              <a:rPr b="0" i="0" lang="en-US" sz="1600" u="none">
                <a:solidFill>
                  <a:schemeClr val="dk1"/>
                </a:solidFill>
                <a:latin typeface="Arial"/>
                <a:ea typeface="Arial"/>
                <a:cs typeface="Arial"/>
                <a:sym typeface="Arial"/>
              </a:rPr>
              <a:t>Hiểu và trình bày được phương pháp hướng dẫn trò chơi dân gian</a:t>
            </a:r>
            <a:endParaRPr/>
          </a:p>
        </p:txBody>
      </p:sp>
      <p:sp>
        <p:nvSpPr>
          <p:cNvPr id="135" name="Google Shape;135;p2"/>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136" name="Google Shape;136;p2"/>
          <p:cNvSpPr txBox="1"/>
          <p:nvPr>
            <p:ph type="title"/>
          </p:nvPr>
        </p:nvSpPr>
        <p:spPr>
          <a:xfrm>
            <a:off x="2613025" y="247650"/>
            <a:ext cx="9526587" cy="1090612"/>
          </a:xfrm>
          <a:prstGeom prst="rect">
            <a:avLst/>
          </a:prstGeom>
          <a:noFill/>
          <a:ln>
            <a:noFill/>
          </a:ln>
        </p:spPr>
        <p:txBody>
          <a:bodyPr anchorCtr="0" anchor="ctr" bIns="45700" lIns="91425" spcFirstLastPara="1" rIns="91425" wrap="square" tIns="45700">
            <a:normAutofit/>
          </a:bodyPr>
          <a:lstStyle/>
          <a:p>
            <a:pPr indent="-342900" lvl="0" marL="342900" rtl="0" algn="just">
              <a:lnSpc>
                <a:spcPct val="100000"/>
              </a:lnSpc>
              <a:spcBef>
                <a:spcPts val="0"/>
              </a:spcBef>
              <a:spcAft>
                <a:spcPts val="0"/>
              </a:spcAft>
              <a:buClr>
                <a:schemeClr val="lt1"/>
              </a:buClr>
              <a:buSzPts val="2100"/>
              <a:buFont typeface="Noto Sans Symbols"/>
              <a:buChar char="✔"/>
            </a:pPr>
            <a:r>
              <a:rPr b="1" i="0" lang="en-US" sz="2100" u="none">
                <a:solidFill>
                  <a:schemeClr val="lt1"/>
                </a:solidFill>
                <a:latin typeface="Arial"/>
                <a:ea typeface="Arial"/>
                <a:cs typeface="Arial"/>
                <a:sym typeface="Arial"/>
              </a:rPr>
              <a:t>MỤC TIÊU BÀI HỌC</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grpSp>
        <p:nvGrpSpPr>
          <p:cNvPr id="141" name="Google Shape;141;p3"/>
          <p:cNvGrpSpPr/>
          <p:nvPr/>
        </p:nvGrpSpPr>
        <p:grpSpPr>
          <a:xfrm>
            <a:off x="1238250" y="1879600"/>
            <a:ext cx="2109787" cy="3316287"/>
            <a:chOff x="720" y="1299"/>
            <a:chExt cx="1379" cy="2539"/>
          </a:xfrm>
        </p:grpSpPr>
        <p:sp>
          <p:nvSpPr>
            <p:cNvPr id="142" name="Google Shape;142;p3"/>
            <p:cNvSpPr/>
            <p:nvPr/>
          </p:nvSpPr>
          <p:spPr>
            <a:xfrm>
              <a:off x="720" y="1490"/>
              <a:ext cx="1363" cy="1800"/>
            </a:xfrm>
            <a:prstGeom prst="roundRect">
              <a:avLst>
                <a:gd fmla="val 3782" name="adj"/>
              </a:avLst>
            </a:prstGeom>
            <a:gradFill>
              <a:gsLst>
                <a:gs pos="0">
                  <a:srgbClr val="4E91D4"/>
                </a:gs>
                <a:gs pos="100000">
                  <a:srgbClr val="3477A4"/>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3" name="Google Shape;143;p3"/>
            <p:cNvSpPr/>
            <p:nvPr/>
          </p:nvSpPr>
          <p:spPr>
            <a:xfrm>
              <a:off x="741" y="1495"/>
              <a:ext cx="1322" cy="1766"/>
            </a:xfrm>
            <a:prstGeom prst="roundRect">
              <a:avLst>
                <a:gd fmla="val 16667" name="adj"/>
              </a:avLst>
            </a:prstGeom>
            <a:solidFill>
              <a:srgbClr val="3CA1E6"/>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4" name="Google Shape;144;p3"/>
            <p:cNvSpPr/>
            <p:nvPr/>
          </p:nvSpPr>
          <p:spPr>
            <a:xfrm>
              <a:off x="752" y="2795"/>
              <a:ext cx="1304" cy="447"/>
            </a:xfrm>
            <a:prstGeom prst="roundRect">
              <a:avLst>
                <a:gd fmla="val 10800" name="adj"/>
              </a:avLst>
            </a:prstGeom>
            <a:gradFill>
              <a:gsLst>
                <a:gs pos="0">
                  <a:srgbClr val="3CA1E6">
                    <a:alpha val="0"/>
                  </a:srgbClr>
                </a:gs>
                <a:gs pos="100000">
                  <a:srgbClr val="9BCFF2"/>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5" name="Google Shape;145;p3"/>
            <p:cNvSpPr/>
            <p:nvPr/>
          </p:nvSpPr>
          <p:spPr>
            <a:xfrm>
              <a:off x="752" y="1509"/>
              <a:ext cx="1304" cy="446"/>
            </a:xfrm>
            <a:prstGeom prst="roundRect">
              <a:avLst>
                <a:gd fmla="val 10800" name="adj"/>
              </a:avLst>
            </a:prstGeom>
            <a:gradFill>
              <a:gsLst>
                <a:gs pos="0">
                  <a:srgbClr val="BEE0F7"/>
                </a:gs>
                <a:gs pos="100000">
                  <a:srgbClr val="3CA1E6">
                    <a:alpha val="0"/>
                  </a:srgbClr>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6" name="Google Shape;146;p3"/>
            <p:cNvSpPr/>
            <p:nvPr/>
          </p:nvSpPr>
          <p:spPr>
            <a:xfrm>
              <a:off x="724" y="3290"/>
              <a:ext cx="1361" cy="548"/>
            </a:xfrm>
            <a:prstGeom prst="roundRect">
              <a:avLst>
                <a:gd fmla="val 8724" name="adj"/>
              </a:avLst>
            </a:prstGeom>
            <a:gradFill>
              <a:gsLst>
                <a:gs pos="0">
                  <a:srgbClr val="729EB4"/>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7" name="Google Shape;147;p3"/>
            <p:cNvSpPr/>
            <p:nvPr/>
          </p:nvSpPr>
          <p:spPr>
            <a:xfrm>
              <a:off x="752" y="3304"/>
              <a:ext cx="1304" cy="486"/>
            </a:xfrm>
            <a:prstGeom prst="roundRect">
              <a:avLst>
                <a:gd fmla="val 10800" name="adj"/>
              </a:avLst>
            </a:prstGeom>
            <a:gradFill>
              <a:gsLst>
                <a:gs pos="0">
                  <a:srgbClr val="7DAFD4"/>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148" name="Google Shape;148;p3"/>
            <p:cNvGrpSpPr/>
            <p:nvPr/>
          </p:nvGrpSpPr>
          <p:grpSpPr>
            <a:xfrm>
              <a:off x="1189" y="1299"/>
              <a:ext cx="404" cy="398"/>
              <a:chOff x="1289" y="587"/>
              <a:chExt cx="666" cy="657"/>
            </a:xfrm>
          </p:grpSpPr>
          <p:sp>
            <p:nvSpPr>
              <p:cNvPr id="149" name="Google Shape;149;p3"/>
              <p:cNvSpPr/>
              <p:nvPr/>
            </p:nvSpPr>
            <p:spPr>
              <a:xfrm>
                <a:off x="1289" y="589"/>
                <a:ext cx="666" cy="655"/>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0" name="Google Shape;150;p3"/>
              <p:cNvSpPr/>
              <p:nvPr/>
            </p:nvSpPr>
            <p:spPr>
              <a:xfrm>
                <a:off x="1296" y="587"/>
                <a:ext cx="645" cy="647"/>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3"/>
              <p:cNvSpPr txBox="1"/>
              <p:nvPr/>
            </p:nvSpPr>
            <p:spPr>
              <a:xfrm rot="5400000">
                <a:off x="1369" y="670"/>
                <a:ext cx="457" cy="45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2" name="Google Shape;152;p3"/>
              <p:cNvSpPr/>
              <p:nvPr/>
            </p:nvSpPr>
            <p:spPr>
              <a:xfrm>
                <a:off x="1304" y="591"/>
                <a:ext cx="630" cy="63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3"/>
              <p:cNvSpPr txBox="1"/>
              <p:nvPr/>
            </p:nvSpPr>
            <p:spPr>
              <a:xfrm rot="5400000">
                <a:off x="1392" y="668"/>
                <a:ext cx="446" cy="44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4" name="Google Shape;154;p3"/>
              <p:cNvSpPr/>
              <p:nvPr/>
            </p:nvSpPr>
            <p:spPr>
              <a:xfrm>
                <a:off x="1311" y="597"/>
                <a:ext cx="599" cy="589"/>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3"/>
              <p:cNvSpPr txBox="1"/>
              <p:nvPr/>
            </p:nvSpPr>
            <p:spPr>
              <a:xfrm rot="5400000">
                <a:off x="1391" y="658"/>
                <a:ext cx="416" cy="42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6" name="Google Shape;156;p3"/>
              <p:cNvSpPr/>
              <p:nvPr/>
            </p:nvSpPr>
            <p:spPr>
              <a:xfrm>
                <a:off x="1345" y="613"/>
                <a:ext cx="531" cy="479"/>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3"/>
              <p:cNvSpPr txBox="1"/>
              <p:nvPr/>
            </p:nvSpPr>
            <p:spPr>
              <a:xfrm rot="5400000">
                <a:off x="1421" y="652"/>
                <a:ext cx="339" cy="37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58" name="Google Shape;158;p3"/>
            <p:cNvSpPr txBox="1"/>
            <p:nvPr/>
          </p:nvSpPr>
          <p:spPr>
            <a:xfrm>
              <a:off x="1286" y="1354"/>
              <a:ext cx="204"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1</a:t>
              </a:r>
              <a:endParaRPr/>
            </a:p>
          </p:txBody>
        </p:sp>
        <p:sp>
          <p:nvSpPr>
            <p:cNvPr id="159" name="Google Shape;159;p3"/>
            <p:cNvSpPr txBox="1"/>
            <p:nvPr/>
          </p:nvSpPr>
          <p:spPr>
            <a:xfrm>
              <a:off x="803" y="1732"/>
              <a:ext cx="1296" cy="283"/>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160" name="Google Shape;160;p3"/>
          <p:cNvGrpSpPr/>
          <p:nvPr/>
        </p:nvGrpSpPr>
        <p:grpSpPr>
          <a:xfrm>
            <a:off x="3997325" y="1903412"/>
            <a:ext cx="1963737" cy="3316287"/>
            <a:chOff x="2208" y="1299"/>
            <a:chExt cx="1365" cy="2539"/>
          </a:xfrm>
        </p:grpSpPr>
        <p:sp>
          <p:nvSpPr>
            <p:cNvPr id="161" name="Google Shape;161;p3"/>
            <p:cNvSpPr/>
            <p:nvPr/>
          </p:nvSpPr>
          <p:spPr>
            <a:xfrm>
              <a:off x="2208" y="1490"/>
              <a:ext cx="1363" cy="1800"/>
            </a:xfrm>
            <a:prstGeom prst="roundRect">
              <a:avLst>
                <a:gd fmla="val 3782" name="adj"/>
              </a:avLst>
            </a:prstGeom>
            <a:gradFill>
              <a:gsLst>
                <a:gs pos="0">
                  <a:srgbClr val="34B034"/>
                </a:gs>
                <a:gs pos="100000">
                  <a:srgbClr val="3F8B4A"/>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2" name="Google Shape;162;p3"/>
            <p:cNvSpPr/>
            <p:nvPr/>
          </p:nvSpPr>
          <p:spPr>
            <a:xfrm>
              <a:off x="2229" y="1495"/>
              <a:ext cx="1322" cy="1766"/>
            </a:xfrm>
            <a:prstGeom prst="roundRect">
              <a:avLst>
                <a:gd fmla="val 16667" name="adj"/>
              </a:avLst>
            </a:prstGeom>
            <a:solidFill>
              <a:srgbClr val="73E77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3" name="Google Shape;163;p3"/>
            <p:cNvSpPr/>
            <p:nvPr/>
          </p:nvSpPr>
          <p:spPr>
            <a:xfrm>
              <a:off x="2240" y="2795"/>
              <a:ext cx="1304" cy="447"/>
            </a:xfrm>
            <a:prstGeom prst="roundRect">
              <a:avLst>
                <a:gd fmla="val 10800" name="adj"/>
              </a:avLst>
            </a:prstGeom>
            <a:gradFill>
              <a:gsLst>
                <a:gs pos="0">
                  <a:srgbClr val="73E77E"/>
                </a:gs>
                <a:gs pos="100000">
                  <a:srgbClr val="B3F2B9"/>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4" name="Google Shape;164;p3"/>
            <p:cNvSpPr/>
            <p:nvPr/>
          </p:nvSpPr>
          <p:spPr>
            <a:xfrm>
              <a:off x="2240" y="1509"/>
              <a:ext cx="1304" cy="446"/>
            </a:xfrm>
            <a:prstGeom prst="roundRect">
              <a:avLst>
                <a:gd fmla="val 10800" name="adj"/>
              </a:avLst>
            </a:prstGeom>
            <a:gradFill>
              <a:gsLst>
                <a:gs pos="0">
                  <a:srgbClr val="D0F7D4"/>
                </a:gs>
                <a:gs pos="100000">
                  <a:srgbClr val="73E77E"/>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5" name="Google Shape;165;p3"/>
            <p:cNvSpPr/>
            <p:nvPr/>
          </p:nvSpPr>
          <p:spPr>
            <a:xfrm>
              <a:off x="2677" y="1300"/>
              <a:ext cx="405" cy="396"/>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6" name="Google Shape;166;p3"/>
            <p:cNvSpPr/>
            <p:nvPr/>
          </p:nvSpPr>
          <p:spPr>
            <a:xfrm>
              <a:off x="2681" y="1299"/>
              <a:ext cx="392" cy="393"/>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3"/>
            <p:cNvSpPr txBox="1"/>
            <p:nvPr/>
          </p:nvSpPr>
          <p:spPr>
            <a:xfrm rot="5400000">
              <a:off x="2732" y="1333"/>
              <a:ext cx="278" cy="27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8" name="Google Shape;168;p3"/>
            <p:cNvSpPr/>
            <p:nvPr/>
          </p:nvSpPr>
          <p:spPr>
            <a:xfrm>
              <a:off x="2686" y="1301"/>
              <a:ext cx="383" cy="383"/>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3"/>
            <p:cNvSpPr txBox="1"/>
            <p:nvPr/>
          </p:nvSpPr>
          <p:spPr>
            <a:xfrm rot="5400000">
              <a:off x="2731" y="1356"/>
              <a:ext cx="271" cy="271"/>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0" name="Google Shape;170;p3"/>
            <p:cNvSpPr/>
            <p:nvPr/>
          </p:nvSpPr>
          <p:spPr>
            <a:xfrm>
              <a:off x="2690" y="1305"/>
              <a:ext cx="364" cy="357"/>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3"/>
            <p:cNvSpPr txBox="1"/>
            <p:nvPr/>
          </p:nvSpPr>
          <p:spPr>
            <a:xfrm rot="5400000">
              <a:off x="2731" y="1350"/>
              <a:ext cx="252" cy="25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2" name="Google Shape;172;p3"/>
            <p:cNvSpPr/>
            <p:nvPr/>
          </p:nvSpPr>
          <p:spPr>
            <a:xfrm>
              <a:off x="2712" y="1315"/>
              <a:ext cx="322" cy="290"/>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3"/>
            <p:cNvSpPr txBox="1"/>
            <p:nvPr/>
          </p:nvSpPr>
          <p:spPr>
            <a:xfrm rot="5400000">
              <a:off x="2758" y="1331"/>
              <a:ext cx="205" cy="228"/>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4" name="Google Shape;174;p3"/>
            <p:cNvSpPr txBox="1"/>
            <p:nvPr/>
          </p:nvSpPr>
          <p:spPr>
            <a:xfrm>
              <a:off x="2767" y="1354"/>
              <a:ext cx="214"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2</a:t>
              </a:r>
              <a:endParaRPr/>
            </a:p>
          </p:txBody>
        </p:sp>
        <p:sp>
          <p:nvSpPr>
            <p:cNvPr id="175" name="Google Shape;175;p3"/>
            <p:cNvSpPr txBox="1"/>
            <p:nvPr/>
          </p:nvSpPr>
          <p:spPr>
            <a:xfrm>
              <a:off x="2255" y="1775"/>
              <a:ext cx="1297" cy="28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6" name="Google Shape;176;p3"/>
            <p:cNvSpPr/>
            <p:nvPr/>
          </p:nvSpPr>
          <p:spPr>
            <a:xfrm>
              <a:off x="2210" y="3290"/>
              <a:ext cx="1363" cy="548"/>
            </a:xfrm>
            <a:prstGeom prst="roundRect">
              <a:avLst>
                <a:gd fmla="val 8724" name="adj"/>
              </a:avLst>
            </a:prstGeom>
            <a:gradFill>
              <a:gsLst>
                <a:gs pos="0">
                  <a:srgbClr val="58A4AE"/>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7" name="Google Shape;177;p3"/>
            <p:cNvSpPr/>
            <p:nvPr/>
          </p:nvSpPr>
          <p:spPr>
            <a:xfrm>
              <a:off x="2238" y="3304"/>
              <a:ext cx="1304" cy="486"/>
            </a:xfrm>
            <a:prstGeom prst="roundRect">
              <a:avLst>
                <a:gd fmla="val 10800" name="adj"/>
              </a:avLst>
            </a:prstGeom>
            <a:gradFill>
              <a:gsLst>
                <a:gs pos="0">
                  <a:srgbClr val="72B2BB"/>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178" name="Google Shape;178;p3"/>
          <p:cNvGrpSpPr/>
          <p:nvPr/>
        </p:nvGrpSpPr>
        <p:grpSpPr>
          <a:xfrm>
            <a:off x="6300787" y="1819275"/>
            <a:ext cx="2090737" cy="3316287"/>
            <a:chOff x="3692" y="1299"/>
            <a:chExt cx="1367" cy="2539"/>
          </a:xfrm>
        </p:grpSpPr>
        <p:sp>
          <p:nvSpPr>
            <p:cNvPr id="179" name="Google Shape;179;p3"/>
            <p:cNvSpPr/>
            <p:nvPr/>
          </p:nvSpPr>
          <p:spPr>
            <a:xfrm>
              <a:off x="3696" y="1490"/>
              <a:ext cx="1363" cy="1800"/>
            </a:xfrm>
            <a:prstGeom prst="roundRect">
              <a:avLst>
                <a:gd fmla="val 3782" name="adj"/>
              </a:avLst>
            </a:prstGeom>
            <a:gradFill>
              <a:gsLst>
                <a:gs pos="0">
                  <a:srgbClr val="B59F43"/>
                </a:gs>
                <a:gs pos="100000">
                  <a:srgbClr val="8F8849"/>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0" name="Google Shape;180;p3"/>
            <p:cNvSpPr/>
            <p:nvPr/>
          </p:nvSpPr>
          <p:spPr>
            <a:xfrm>
              <a:off x="3717" y="1495"/>
              <a:ext cx="1322" cy="1766"/>
            </a:xfrm>
            <a:prstGeom prst="roundRect">
              <a:avLst>
                <a:gd fmla="val 16667" name="adj"/>
              </a:avLst>
            </a:prstGeom>
            <a:solidFill>
              <a:srgbClr val="E9E065"/>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1" name="Google Shape;181;p3"/>
            <p:cNvSpPr/>
            <p:nvPr/>
          </p:nvSpPr>
          <p:spPr>
            <a:xfrm>
              <a:off x="3728" y="2795"/>
              <a:ext cx="1304" cy="447"/>
            </a:xfrm>
            <a:prstGeom prst="roundRect">
              <a:avLst>
                <a:gd fmla="val 10800" name="adj"/>
              </a:avLst>
            </a:prstGeom>
            <a:gradFill>
              <a:gsLst>
                <a:gs pos="0">
                  <a:srgbClr val="E9E065"/>
                </a:gs>
                <a:gs pos="100000">
                  <a:srgbClr val="F2EDA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2" name="Google Shape;182;p3"/>
            <p:cNvSpPr/>
            <p:nvPr/>
          </p:nvSpPr>
          <p:spPr>
            <a:xfrm>
              <a:off x="3728" y="1509"/>
              <a:ext cx="1304" cy="446"/>
            </a:xfrm>
            <a:prstGeom prst="roundRect">
              <a:avLst>
                <a:gd fmla="val 10800" name="adj"/>
              </a:avLst>
            </a:prstGeom>
            <a:gradFill>
              <a:gsLst>
                <a:gs pos="0">
                  <a:srgbClr val="F8F5CC"/>
                </a:gs>
                <a:gs pos="100000">
                  <a:srgbClr val="E9E065"/>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183" name="Google Shape;183;p3"/>
            <p:cNvGrpSpPr/>
            <p:nvPr/>
          </p:nvGrpSpPr>
          <p:grpSpPr>
            <a:xfrm>
              <a:off x="4166" y="1299"/>
              <a:ext cx="405" cy="398"/>
              <a:chOff x="1291" y="587"/>
              <a:chExt cx="668" cy="657"/>
            </a:xfrm>
          </p:grpSpPr>
          <p:sp>
            <p:nvSpPr>
              <p:cNvPr id="184" name="Google Shape;184;p3"/>
              <p:cNvSpPr/>
              <p:nvPr/>
            </p:nvSpPr>
            <p:spPr>
              <a:xfrm>
                <a:off x="1291" y="589"/>
                <a:ext cx="668" cy="655"/>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5" name="Google Shape;185;p3"/>
              <p:cNvSpPr/>
              <p:nvPr/>
            </p:nvSpPr>
            <p:spPr>
              <a:xfrm>
                <a:off x="1296" y="587"/>
                <a:ext cx="645" cy="647"/>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3"/>
              <p:cNvSpPr txBox="1"/>
              <p:nvPr/>
            </p:nvSpPr>
            <p:spPr>
              <a:xfrm rot="5400000">
                <a:off x="1369" y="670"/>
                <a:ext cx="457" cy="45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7" name="Google Shape;187;p3"/>
              <p:cNvSpPr/>
              <p:nvPr/>
            </p:nvSpPr>
            <p:spPr>
              <a:xfrm>
                <a:off x="1305" y="591"/>
                <a:ext cx="630" cy="63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3"/>
              <p:cNvSpPr txBox="1"/>
              <p:nvPr/>
            </p:nvSpPr>
            <p:spPr>
              <a:xfrm rot="5400000">
                <a:off x="1392" y="668"/>
                <a:ext cx="446" cy="44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9" name="Google Shape;189;p3"/>
              <p:cNvSpPr/>
              <p:nvPr/>
            </p:nvSpPr>
            <p:spPr>
              <a:xfrm>
                <a:off x="1312" y="597"/>
                <a:ext cx="599" cy="589"/>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3"/>
              <p:cNvSpPr txBox="1"/>
              <p:nvPr/>
            </p:nvSpPr>
            <p:spPr>
              <a:xfrm rot="5400000">
                <a:off x="1391" y="658"/>
                <a:ext cx="416" cy="42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1" name="Google Shape;191;p3"/>
              <p:cNvSpPr/>
              <p:nvPr/>
            </p:nvSpPr>
            <p:spPr>
              <a:xfrm>
                <a:off x="1346" y="613"/>
                <a:ext cx="532" cy="479"/>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3"/>
              <p:cNvSpPr txBox="1"/>
              <p:nvPr/>
            </p:nvSpPr>
            <p:spPr>
              <a:xfrm rot="5400000">
                <a:off x="1422" y="651"/>
                <a:ext cx="339" cy="3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93" name="Google Shape;193;p3"/>
            <p:cNvSpPr txBox="1"/>
            <p:nvPr/>
          </p:nvSpPr>
          <p:spPr>
            <a:xfrm>
              <a:off x="4261" y="1354"/>
              <a:ext cx="211"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3</a:t>
              </a:r>
              <a:endParaRPr/>
            </a:p>
          </p:txBody>
        </p:sp>
        <p:sp>
          <p:nvSpPr>
            <p:cNvPr id="194" name="Google Shape;194;p3"/>
            <p:cNvSpPr txBox="1"/>
            <p:nvPr/>
          </p:nvSpPr>
          <p:spPr>
            <a:xfrm>
              <a:off x="3747" y="1668"/>
              <a:ext cx="1296" cy="28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5" name="Google Shape;195;p3"/>
            <p:cNvSpPr/>
            <p:nvPr/>
          </p:nvSpPr>
          <p:spPr>
            <a:xfrm>
              <a:off x="3692" y="3290"/>
              <a:ext cx="1363" cy="548"/>
            </a:xfrm>
            <a:prstGeom prst="roundRect">
              <a:avLst>
                <a:gd fmla="val 8724" name="adj"/>
              </a:avLst>
            </a:prstGeom>
            <a:gradFill>
              <a:gsLst>
                <a:gs pos="0">
                  <a:srgbClr val="99BACC"/>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6" name="Google Shape;196;p3"/>
            <p:cNvSpPr/>
            <p:nvPr/>
          </p:nvSpPr>
          <p:spPr>
            <a:xfrm>
              <a:off x="3720" y="3304"/>
              <a:ext cx="1304" cy="486"/>
            </a:xfrm>
            <a:prstGeom prst="roundRect">
              <a:avLst>
                <a:gd fmla="val 10800" name="adj"/>
              </a:avLst>
            </a:prstGeom>
            <a:gradFill>
              <a:gsLst>
                <a:gs pos="0">
                  <a:srgbClr val="C8DAD4"/>
                </a:gs>
                <a:gs pos="100000">
                  <a:srgbClr val="FFFFFF"/>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97" name="Google Shape;197;p3"/>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198" name="Google Shape;198;p3"/>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199" name="Google Shape;199;p3"/>
          <p:cNvSpPr txBox="1"/>
          <p:nvPr/>
        </p:nvSpPr>
        <p:spPr>
          <a:xfrm>
            <a:off x="900112" y="471487"/>
            <a:ext cx="7391400" cy="563562"/>
          </a:xfrm>
          <a:prstGeom prst="rect">
            <a:avLst/>
          </a:prstGeom>
          <a:noFill/>
          <a:ln>
            <a:noFill/>
          </a:ln>
        </p:spPr>
        <p:txBody>
          <a:bodyPr anchorCtr="0" anchor="ctr" bIns="45700" lIns="91425" spcFirstLastPara="1" rIns="91425" wrap="square" tIns="45700">
            <a:noAutofit/>
          </a:bodyPr>
          <a:lstStyle/>
          <a:p>
            <a:pPr indent="-342900" lvl="0" marL="342900" marR="0" rtl="0" algn="ctr">
              <a:lnSpc>
                <a:spcPct val="100000"/>
              </a:lnSpc>
              <a:spcBef>
                <a:spcPts val="0"/>
              </a:spcBef>
              <a:spcAft>
                <a:spcPts val="0"/>
              </a:spcAft>
              <a:buClr>
                <a:schemeClr val="lt1"/>
              </a:buClr>
              <a:buSzPts val="2100"/>
              <a:buFont typeface="Noto Sans Symbols"/>
              <a:buChar char="✔"/>
            </a:pPr>
            <a:r>
              <a:rPr b="1" i="0" lang="en-US" sz="2100" u="none">
                <a:solidFill>
                  <a:schemeClr val="lt1"/>
                </a:solidFill>
                <a:latin typeface="Arial"/>
                <a:ea typeface="Arial"/>
                <a:cs typeface="Arial"/>
                <a:sym typeface="Arial"/>
              </a:rPr>
              <a:t>NỘI DUNG BÀI HỌC</a:t>
            </a:r>
            <a:endParaRPr/>
          </a:p>
        </p:txBody>
      </p:sp>
      <p:sp>
        <p:nvSpPr>
          <p:cNvPr id="200" name="Google Shape;200;p3"/>
          <p:cNvSpPr txBox="1"/>
          <p:nvPr/>
        </p:nvSpPr>
        <p:spPr>
          <a:xfrm>
            <a:off x="1465262" y="2389187"/>
            <a:ext cx="1655762" cy="1754187"/>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Khái niệm và quá trình hình thành, phát triển của loại trò chơi dân gian</a:t>
            </a:r>
            <a:endParaRPr/>
          </a:p>
        </p:txBody>
      </p:sp>
      <p:sp>
        <p:nvSpPr>
          <p:cNvPr id="201" name="Google Shape;201;p3"/>
          <p:cNvSpPr txBox="1"/>
          <p:nvPr/>
        </p:nvSpPr>
        <p:spPr>
          <a:xfrm>
            <a:off x="4205287" y="2470150"/>
            <a:ext cx="1655762" cy="14779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Đặc điểm của trò chơi dân gian và ý nghĩa đối với trẻ mầm non</a:t>
            </a:r>
            <a:endParaRPr/>
          </a:p>
        </p:txBody>
      </p:sp>
      <p:sp>
        <p:nvSpPr>
          <p:cNvPr id="202" name="Google Shape;202;p3"/>
          <p:cNvSpPr txBox="1"/>
          <p:nvPr/>
        </p:nvSpPr>
        <p:spPr>
          <a:xfrm>
            <a:off x="6494462" y="2435225"/>
            <a:ext cx="1657350" cy="14779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Phương pháp hướng dẫn trò chơi dân gian cho trẻ mầm non</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4"/>
          <p:cNvSpPr txBox="1"/>
          <p:nvPr/>
        </p:nvSpPr>
        <p:spPr>
          <a:xfrm>
            <a:off x="395287" y="1203325"/>
            <a:ext cx="8137525" cy="5675312"/>
          </a:xfrm>
          <a:prstGeom prst="rect">
            <a:avLst/>
          </a:prstGeom>
          <a:noFill/>
          <a:ln>
            <a:noFill/>
          </a:ln>
        </p:spPr>
        <p:txBody>
          <a:bodyPr anchorCtr="0" anchor="t" bIns="45700" lIns="91425" spcFirstLastPara="1" rIns="91425" wrap="square" tIns="45700">
            <a:spAutoFit/>
          </a:bodyPr>
          <a:lstStyle/>
          <a:p>
            <a:pPr indent="228600" lvl="0" marL="0" marR="0" rtl="0" algn="just">
              <a:lnSpc>
                <a:spcPct val="150000"/>
              </a:lnSpc>
              <a:spcBef>
                <a:spcPts val="0"/>
              </a:spcBef>
              <a:spcAft>
                <a:spcPts val="0"/>
              </a:spcAft>
              <a:buClr>
                <a:srgbClr val="0070C0"/>
              </a:buClr>
              <a:buSzPts val="1800"/>
              <a:buFont typeface="Arial"/>
              <a:buNone/>
            </a:pPr>
            <a:r>
              <a:rPr b="0" i="0" lang="en-US" sz="1800" u="none">
                <a:solidFill>
                  <a:srgbClr val="0070C0"/>
                </a:solidFill>
                <a:latin typeface="Arial"/>
                <a:ea typeface="Arial"/>
                <a:cs typeface="Arial"/>
                <a:sym typeface="Arial"/>
              </a:rPr>
              <a:t>[1] Nguyễn Thị Thanh Hà (2019). </a:t>
            </a:r>
            <a:r>
              <a:rPr b="0" i="1" lang="en-US" sz="1800" u="none">
                <a:solidFill>
                  <a:srgbClr val="0070C0"/>
                </a:solidFill>
                <a:latin typeface="Arial"/>
                <a:ea typeface="Arial"/>
                <a:cs typeface="Arial"/>
                <a:sym typeface="Arial"/>
              </a:rPr>
              <a:t>Tổ chức hoạt động vui chơi của trẻ ở trường mầm non</a:t>
            </a:r>
            <a:r>
              <a:rPr b="0" i="0" lang="en-US" sz="1800" u="none">
                <a:solidFill>
                  <a:srgbClr val="0070C0"/>
                </a:solidFill>
                <a:latin typeface="Arial"/>
                <a:ea typeface="Arial"/>
                <a:cs typeface="Arial"/>
                <a:sym typeface="Arial"/>
              </a:rPr>
              <a:t>. NXB Giáo dục.</a:t>
            </a:r>
            <a:endParaRPr b="0" i="0" sz="1400" u="none">
              <a:solidFill>
                <a:srgbClr val="0070C0"/>
              </a:solidFill>
              <a:latin typeface="Calibri"/>
              <a:ea typeface="Calibri"/>
              <a:cs typeface="Calibri"/>
              <a:sym typeface="Calibri"/>
            </a:endParaRPr>
          </a:p>
          <a:p>
            <a:pPr indent="228600" lvl="0" marL="0" marR="0" rtl="0" algn="just">
              <a:lnSpc>
                <a:spcPct val="150000"/>
              </a:lnSpc>
              <a:spcBef>
                <a:spcPts val="1000"/>
              </a:spcBef>
              <a:spcAft>
                <a:spcPts val="0"/>
              </a:spcAft>
              <a:buClr>
                <a:srgbClr val="0070C0"/>
              </a:buClr>
              <a:buSzPts val="1800"/>
              <a:buFont typeface="Arial"/>
              <a:buNone/>
            </a:pPr>
            <a:r>
              <a:rPr b="0" i="0" lang="en-US" sz="1800" u="none">
                <a:solidFill>
                  <a:srgbClr val="0070C0"/>
                </a:solidFill>
                <a:latin typeface="Arial"/>
                <a:ea typeface="Arial"/>
                <a:cs typeface="Arial"/>
                <a:sym typeface="Arial"/>
              </a:rPr>
              <a:t>[3] Lê Thu Hương (Chủ biên) (2011). </a:t>
            </a:r>
            <a:r>
              <a:rPr b="0" i="1" lang="en-US" sz="1800" u="none">
                <a:solidFill>
                  <a:srgbClr val="0070C0"/>
                </a:solidFill>
                <a:latin typeface="Arial"/>
                <a:ea typeface="Arial"/>
                <a:cs typeface="Arial"/>
                <a:sym typeface="Arial"/>
              </a:rPr>
              <a:t>Tuyển tập trò chơi, bài hát, thơ, truyện, câu đố theo chủ đề của trẻ mẫu giáo bé, nhỡ, lớn.</a:t>
            </a:r>
            <a:r>
              <a:rPr b="0" i="0" lang="en-US" sz="1800" u="none">
                <a:solidFill>
                  <a:srgbClr val="0070C0"/>
                </a:solidFill>
                <a:latin typeface="Arial"/>
                <a:ea typeface="Arial"/>
                <a:cs typeface="Arial"/>
                <a:sym typeface="Arial"/>
              </a:rPr>
              <a:t> NXB Giáo dục </a:t>
            </a:r>
            <a:endParaRPr b="0" i="0" sz="1400" u="none">
              <a:solidFill>
                <a:srgbClr val="0070C0"/>
              </a:solidFill>
              <a:latin typeface="Calibri"/>
              <a:ea typeface="Calibri"/>
              <a:cs typeface="Calibri"/>
              <a:sym typeface="Calibri"/>
            </a:endParaRPr>
          </a:p>
          <a:p>
            <a:pPr indent="228600" lvl="0" marL="0" marR="0" rtl="0" algn="just">
              <a:lnSpc>
                <a:spcPct val="150000"/>
              </a:lnSpc>
              <a:spcBef>
                <a:spcPts val="1000"/>
              </a:spcBef>
              <a:spcAft>
                <a:spcPts val="0"/>
              </a:spcAft>
              <a:buClr>
                <a:srgbClr val="0070C0"/>
              </a:buClr>
              <a:buSzPts val="1800"/>
              <a:buFont typeface="Arial"/>
              <a:buNone/>
            </a:pPr>
            <a:r>
              <a:rPr b="0" i="0" lang="en-US" sz="1800" u="none">
                <a:solidFill>
                  <a:srgbClr val="0070C0"/>
                </a:solidFill>
                <a:latin typeface="Arial"/>
                <a:ea typeface="Arial"/>
                <a:cs typeface="Arial"/>
                <a:sym typeface="Arial"/>
              </a:rPr>
              <a:t>[4] Bùi Thị Việt (chủ biên) (2011). </a:t>
            </a:r>
            <a:r>
              <a:rPr b="0" i="1" lang="en-US" sz="1800" u="none">
                <a:solidFill>
                  <a:srgbClr val="0070C0"/>
                </a:solidFill>
                <a:latin typeface="Arial"/>
                <a:ea typeface="Arial"/>
                <a:cs typeface="Arial"/>
                <a:sym typeface="Arial"/>
              </a:rPr>
              <a:t>Tổ chức vui chơi giải trí, ngày hội thể dục thể thao trong trường mầm non</a:t>
            </a:r>
            <a:r>
              <a:rPr b="0" i="0" lang="en-US" sz="1800" u="none">
                <a:solidFill>
                  <a:srgbClr val="0070C0"/>
                </a:solidFill>
                <a:latin typeface="Arial"/>
                <a:ea typeface="Arial"/>
                <a:cs typeface="Arial"/>
                <a:sym typeface="Arial"/>
              </a:rPr>
              <a:t>. NXB Giáo dục.</a:t>
            </a:r>
            <a:endParaRPr b="0" i="0" sz="1400" u="none">
              <a:solidFill>
                <a:srgbClr val="0070C0"/>
              </a:solidFill>
              <a:latin typeface="Calibri"/>
              <a:ea typeface="Calibri"/>
              <a:cs typeface="Calibri"/>
              <a:sym typeface="Calibri"/>
            </a:endParaRPr>
          </a:p>
          <a:p>
            <a:pPr indent="228600" lvl="0" marL="0" marR="0" rtl="0" algn="just">
              <a:lnSpc>
                <a:spcPct val="150000"/>
              </a:lnSpc>
              <a:spcBef>
                <a:spcPts val="1000"/>
              </a:spcBef>
              <a:spcAft>
                <a:spcPts val="0"/>
              </a:spcAft>
              <a:buClr>
                <a:srgbClr val="0070C0"/>
              </a:buClr>
              <a:buSzPts val="1800"/>
              <a:buFont typeface="Arial"/>
              <a:buNone/>
            </a:pPr>
            <a:r>
              <a:rPr b="0" i="0" lang="en-US" sz="1800" u="none">
                <a:solidFill>
                  <a:srgbClr val="0070C0"/>
                </a:solidFill>
                <a:latin typeface="Arial"/>
                <a:ea typeface="Arial"/>
                <a:cs typeface="Arial"/>
                <a:sym typeface="Arial"/>
              </a:rPr>
              <a:t> [5] Bộ giáo dục – Đào tạo Việt Nam (2021). Thông tư số 01/VBHN – BGDĐT </a:t>
            </a:r>
            <a:r>
              <a:rPr b="0" i="1" lang="en-US" sz="1800" u="none">
                <a:solidFill>
                  <a:srgbClr val="0070C0"/>
                </a:solidFill>
                <a:latin typeface="Arial"/>
                <a:ea typeface="Arial"/>
                <a:cs typeface="Arial"/>
                <a:sym typeface="Arial"/>
              </a:rPr>
              <a:t>Ngày 13 tháng 04 năm 2021 </a:t>
            </a:r>
            <a:r>
              <a:rPr b="0" i="0" lang="en-US" sz="1800" u="none">
                <a:solidFill>
                  <a:srgbClr val="0070C0"/>
                </a:solidFill>
                <a:latin typeface="Arial"/>
                <a:ea typeface="Arial"/>
                <a:cs typeface="Arial"/>
                <a:sym typeface="Arial"/>
              </a:rPr>
              <a:t>về ban hành Chương trình giáo dục mầm non.</a:t>
            </a:r>
            <a:endParaRPr b="0" i="0" sz="1400" u="none">
              <a:solidFill>
                <a:srgbClr val="0070C0"/>
              </a:solidFill>
              <a:latin typeface="Calibri"/>
              <a:ea typeface="Calibri"/>
              <a:cs typeface="Calibri"/>
              <a:sym typeface="Calibri"/>
            </a:endParaRPr>
          </a:p>
          <a:p>
            <a:pPr indent="228600" lvl="0" marL="0" marR="0" rtl="0" algn="just">
              <a:lnSpc>
                <a:spcPct val="150000"/>
              </a:lnSpc>
              <a:spcBef>
                <a:spcPts val="1000"/>
              </a:spcBef>
              <a:spcAft>
                <a:spcPts val="0"/>
              </a:spcAft>
              <a:buClr>
                <a:srgbClr val="0070C0"/>
              </a:buClr>
              <a:buSzPts val="1800"/>
              <a:buFont typeface="Arial"/>
              <a:buNone/>
            </a:pPr>
            <a:r>
              <a:rPr b="0" i="0" lang="en-US" sz="1800" u="none">
                <a:solidFill>
                  <a:srgbClr val="0070C0"/>
                </a:solidFill>
                <a:latin typeface="Arial"/>
                <a:ea typeface="Arial"/>
                <a:cs typeface="Arial"/>
                <a:sym typeface="Arial"/>
              </a:rPr>
              <a:t>[6] Đinh Văn Vang (2012). </a:t>
            </a:r>
            <a:r>
              <a:rPr b="0" i="1" lang="en-US" sz="1800" u="none">
                <a:solidFill>
                  <a:srgbClr val="0070C0"/>
                </a:solidFill>
                <a:latin typeface="Arial"/>
                <a:ea typeface="Arial"/>
                <a:cs typeface="Arial"/>
                <a:sym typeface="Arial"/>
              </a:rPr>
              <a:t>Tổ chức hoạt động vui chơi ở trường mầm non</a:t>
            </a:r>
            <a:r>
              <a:rPr b="0" i="0" lang="en-US" sz="1800" u="none">
                <a:solidFill>
                  <a:srgbClr val="0070C0"/>
                </a:solidFill>
                <a:latin typeface="Arial"/>
                <a:ea typeface="Arial"/>
                <a:cs typeface="Arial"/>
                <a:sym typeface="Arial"/>
              </a:rPr>
              <a:t>. NXB Đại học Sư phạm Hà Nội.</a:t>
            </a:r>
            <a:endParaRPr b="0" i="0" sz="1400" u="none">
              <a:solidFill>
                <a:srgbClr val="0070C0"/>
              </a:solidFill>
              <a:latin typeface="Calibri"/>
              <a:ea typeface="Calibri"/>
              <a:cs typeface="Calibri"/>
              <a:sym typeface="Calibri"/>
            </a:endParaRPr>
          </a:p>
          <a:p>
            <a:pPr indent="228600" lvl="0" marL="0" marR="0" rtl="0" algn="just">
              <a:lnSpc>
                <a:spcPct val="150000"/>
              </a:lnSpc>
              <a:spcBef>
                <a:spcPts val="1000"/>
              </a:spcBef>
              <a:spcAft>
                <a:spcPts val="0"/>
              </a:spcAft>
              <a:buClr>
                <a:srgbClr val="0070C0"/>
              </a:buClr>
              <a:buSzPts val="1800"/>
              <a:buFont typeface="Arial"/>
              <a:buNone/>
            </a:pPr>
            <a:r>
              <a:rPr b="0" i="0" lang="en-US" sz="1800" u="none">
                <a:solidFill>
                  <a:srgbClr val="0070C0"/>
                </a:solidFill>
                <a:latin typeface="Arial"/>
                <a:ea typeface="Arial"/>
                <a:cs typeface="Arial"/>
                <a:sym typeface="Arial"/>
              </a:rPr>
              <a:t> </a:t>
            </a:r>
            <a:endParaRPr/>
          </a:p>
        </p:txBody>
      </p:sp>
      <p:sp>
        <p:nvSpPr>
          <p:cNvPr id="208" name="Google Shape;208;p4"/>
          <p:cNvSpPr txBox="1"/>
          <p:nvPr/>
        </p:nvSpPr>
        <p:spPr>
          <a:xfrm>
            <a:off x="2411412" y="476250"/>
            <a:ext cx="4578350" cy="519112"/>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Tài liệu tham khảo: </a:t>
            </a:r>
            <a:endParaRPr/>
          </a:p>
        </p:txBody>
      </p:sp>
      <p:sp>
        <p:nvSpPr>
          <p:cNvPr id="209" name="Google Shape;209;p4"/>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5"/>
          <p:cNvSpPr txBox="1"/>
          <p:nvPr/>
        </p:nvSpPr>
        <p:spPr>
          <a:xfrm>
            <a:off x="1976437" y="549275"/>
            <a:ext cx="4467225" cy="43973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lt1"/>
              </a:buClr>
              <a:buSzPts val="2100"/>
              <a:buFont typeface="Verdana"/>
              <a:buAutoNum type="arabicPeriod"/>
            </a:pPr>
            <a:r>
              <a:rPr b="1" i="0" lang="en-US" sz="2100" u="none">
                <a:solidFill>
                  <a:schemeClr val="lt1"/>
                </a:solidFill>
                <a:latin typeface="Arial"/>
                <a:ea typeface="Arial"/>
                <a:cs typeface="Arial"/>
                <a:sym typeface="Arial"/>
              </a:rPr>
              <a:t>Khái niệm về trò chơi dân gian</a:t>
            </a:r>
            <a:endParaRPr/>
          </a:p>
        </p:txBody>
      </p:sp>
      <p:sp>
        <p:nvSpPr>
          <p:cNvPr id="215" name="Google Shape;215;p5"/>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16" name="Google Shape;216;p5"/>
          <p:cNvSpPr txBox="1"/>
          <p:nvPr/>
        </p:nvSpPr>
        <p:spPr>
          <a:xfrm>
            <a:off x="792162" y="1557337"/>
            <a:ext cx="7559675" cy="919162"/>
          </a:xfrm>
          <a:prstGeom prst="rect">
            <a:avLst/>
          </a:prstGeom>
          <a:noFill/>
          <a:ln>
            <a:noFill/>
          </a:ln>
        </p:spPr>
        <p:txBody>
          <a:bodyPr anchorCtr="0" anchor="t" bIns="45700" lIns="91425" spcFirstLastPara="1" rIns="91425" wrap="square" tIns="45700">
            <a:spAutoFit/>
          </a:bodyPr>
          <a:lstStyle/>
          <a:p>
            <a:pPr indent="269875" lvl="0" marL="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Mời xem video 1: Tìm hiểu về trò chơi dân gian</a:t>
            </a:r>
            <a:endParaRPr b="0" i="0" sz="1400" u="none">
              <a:solidFill>
                <a:schemeClr val="dk1"/>
              </a:solidFill>
              <a:latin typeface="Calibri"/>
              <a:ea typeface="Calibri"/>
              <a:cs typeface="Calibri"/>
              <a:sym typeface="Calibri"/>
            </a:endParaRPr>
          </a:p>
          <a:p>
            <a:pPr indent="269875" lvl="0" marL="0" marR="0" rtl="0" algn="l">
              <a:lnSpc>
                <a:spcPct val="107000"/>
              </a:lnSpc>
              <a:spcBef>
                <a:spcPts val="1000"/>
              </a:spcBef>
              <a:spcAft>
                <a:spcPts val="0"/>
              </a:spcAft>
              <a:buClr>
                <a:srgbClr val="0563C1"/>
              </a:buClr>
              <a:buSzPts val="1800"/>
              <a:buFont typeface="Arial"/>
              <a:buNone/>
            </a:pPr>
            <a:r>
              <a:rPr b="0" i="0" lang="en-US" sz="1800" u="sng">
                <a:solidFill>
                  <a:srgbClr val="0563C1"/>
                </a:solidFill>
                <a:latin typeface="Arial"/>
                <a:ea typeface="Arial"/>
                <a:cs typeface="Arial"/>
                <a:sym typeface="Arial"/>
                <a:hlinkClick r:id="rId3">
                  <a:extLst>
                    <a:ext uri="{A12FA001-AC4F-418D-AE19-62706E023703}">
                      <ahyp:hlinkClr val="tx"/>
                    </a:ext>
                  </a:extLst>
                </a:hlinkClick>
              </a:rPr>
              <a:t>https://www.youtube.com/watch?v=RgAcQKieE4U</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6"/>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22" name="Google Shape;222;p6"/>
          <p:cNvSpPr txBox="1"/>
          <p:nvPr/>
        </p:nvSpPr>
        <p:spPr>
          <a:xfrm>
            <a:off x="255587" y="1628775"/>
            <a:ext cx="8632825" cy="3140075"/>
          </a:xfrm>
          <a:prstGeom prst="rect">
            <a:avLst/>
          </a:prstGeom>
          <a:noFill/>
          <a:ln>
            <a:noFill/>
          </a:ln>
        </p:spPr>
        <p:txBody>
          <a:bodyPr anchorCtr="0" anchor="t" bIns="45700" lIns="91425" spcFirstLastPara="1" rIns="91425" wrap="square" tIns="45700">
            <a:spAutoFit/>
          </a:bodyPr>
          <a:lstStyle/>
          <a:p>
            <a:pPr indent="-269875" lvl="0" marL="269875" marR="0" rtl="0" algn="just">
              <a:lnSpc>
                <a:spcPct val="150000"/>
              </a:lnSpc>
              <a:spcBef>
                <a:spcPts val="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Trò chơi dân gian là một hoạt động văn hoá dân gian đặc sắc của mỗi dân tộc. Không có dân tộc nào là không có những trò chơi riêng cho con em mình. Trong giáo trình này, chúng tôi chỉ trình bày những vấn đề lý luận và thực tiễn về trò chơi dân gian của trẻ em Việt Nam.</a:t>
            </a:r>
            <a:endParaRPr b="0" i="0" sz="1800" u="none">
              <a:solidFill>
                <a:schemeClr val="dk1"/>
              </a:solidFill>
              <a:latin typeface="Calibri"/>
              <a:ea typeface="Calibri"/>
              <a:cs typeface="Calibri"/>
              <a:sym typeface="Calibri"/>
            </a:endParaRPr>
          </a:p>
          <a:p>
            <a:pPr indent="-269875" lvl="0" marL="269875" marR="0" rtl="0" algn="just">
              <a:lnSpc>
                <a:spcPct val="150000"/>
              </a:lnSpc>
              <a:spcBef>
                <a:spcPts val="1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Trò chơi dân gian trẻ em là một hoạt động văn hoá dân gian dành cho trẻ em được lưu truyền từ vùng này sang vùng khác, từ đời này sang đời khác nhằm thoả mãn nhu cầu vui chơi giải trí và giáo dục của trẻ em một cách tinh tế và nhẹ nhàng.</a:t>
            </a:r>
            <a:endParaRPr/>
          </a:p>
        </p:txBody>
      </p:sp>
      <p:sp>
        <p:nvSpPr>
          <p:cNvPr id="223" name="Google Shape;223;p6"/>
          <p:cNvSpPr txBox="1"/>
          <p:nvPr/>
        </p:nvSpPr>
        <p:spPr>
          <a:xfrm>
            <a:off x="1976437" y="549275"/>
            <a:ext cx="4467225" cy="43973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lt1"/>
              </a:buClr>
              <a:buSzPts val="2100"/>
              <a:buFont typeface="Verdana"/>
              <a:buAutoNum type="arabicPeriod"/>
            </a:pPr>
            <a:r>
              <a:rPr b="1" i="0" lang="en-US" sz="2100" u="none">
                <a:solidFill>
                  <a:schemeClr val="lt1"/>
                </a:solidFill>
                <a:latin typeface="Arial"/>
                <a:ea typeface="Arial"/>
                <a:cs typeface="Arial"/>
                <a:sym typeface="Arial"/>
              </a:rPr>
              <a:t>Khái niệm về trò chơi dân gian</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7"/>
          <p:cNvSpPr txBox="1"/>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Company Name</a:t>
            </a:r>
            <a:endParaRPr/>
          </a:p>
        </p:txBody>
      </p:sp>
      <p:sp>
        <p:nvSpPr>
          <p:cNvPr id="229" name="Google Shape;229;p7"/>
          <p:cNvSpPr/>
          <p:nvPr/>
        </p:nvSpPr>
        <p:spPr>
          <a:xfrm>
            <a:off x="6151562" y="3433762"/>
            <a:ext cx="1620837" cy="2738437"/>
          </a:xfrm>
          <a:prstGeom prst="roundRect">
            <a:avLst>
              <a:gd fmla="val 2969" name="adj"/>
            </a:avLst>
          </a:prstGeom>
          <a:noFill/>
          <a:ln cap="flat" cmpd="sng" w="381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30" name="Google Shape;230;p7"/>
          <p:cNvSpPr/>
          <p:nvPr/>
        </p:nvSpPr>
        <p:spPr>
          <a:xfrm>
            <a:off x="4456112" y="3433762"/>
            <a:ext cx="1611312" cy="2738437"/>
          </a:xfrm>
          <a:prstGeom prst="roundRect">
            <a:avLst>
              <a:gd fmla="val 2969" name="adj"/>
            </a:avLst>
          </a:prstGeom>
          <a:noFill/>
          <a:ln cap="flat" cmpd="sng" w="381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31" name="Google Shape;231;p7"/>
          <p:cNvSpPr/>
          <p:nvPr/>
        </p:nvSpPr>
        <p:spPr>
          <a:xfrm>
            <a:off x="2773362" y="3433762"/>
            <a:ext cx="1563687" cy="2738437"/>
          </a:xfrm>
          <a:prstGeom prst="roundRect">
            <a:avLst>
              <a:gd fmla="val 2969" name="adj"/>
            </a:avLst>
          </a:prstGeom>
          <a:noFill/>
          <a:ln cap="flat" cmpd="sng" w="381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32" name="Google Shape;232;p7"/>
          <p:cNvSpPr/>
          <p:nvPr/>
        </p:nvSpPr>
        <p:spPr>
          <a:xfrm>
            <a:off x="1066800" y="3433762"/>
            <a:ext cx="1620837" cy="2738437"/>
          </a:xfrm>
          <a:prstGeom prst="roundRect">
            <a:avLst>
              <a:gd fmla="val 2969" name="adj"/>
            </a:avLst>
          </a:prstGeom>
          <a:noFill/>
          <a:ln cap="flat" cmpd="sng" w="381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233" name="Google Shape;233;p7"/>
          <p:cNvGrpSpPr/>
          <p:nvPr/>
        </p:nvGrpSpPr>
        <p:grpSpPr>
          <a:xfrm>
            <a:off x="1098956" y="1887708"/>
            <a:ext cx="6272986" cy="1276009"/>
            <a:chOff x="494" y="1022"/>
            <a:chExt cx="4341" cy="981"/>
          </a:xfrm>
        </p:grpSpPr>
        <p:sp>
          <p:nvSpPr>
            <p:cNvPr id="234" name="Google Shape;234;p7"/>
            <p:cNvSpPr txBox="1"/>
            <p:nvPr/>
          </p:nvSpPr>
          <p:spPr>
            <a:xfrm rot="3360000">
              <a:off x="624" y="1200"/>
              <a:ext cx="672" cy="672"/>
            </a:xfrm>
            <a:prstGeom prst="rect">
              <a:avLst/>
            </a:prstGeom>
            <a:gradFill>
              <a:gsLst>
                <a:gs pos="0">
                  <a:schemeClr val="hlink"/>
                </a:gs>
                <a:gs pos="100000">
                  <a:srgbClr val="284F4B"/>
                </a:gs>
              </a:gsLst>
              <a:lin ang="5400000" scaled="0"/>
            </a:gra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235" name="Google Shape;235;p7"/>
            <p:cNvGrpSpPr/>
            <p:nvPr/>
          </p:nvGrpSpPr>
          <p:grpSpPr>
            <a:xfrm>
              <a:off x="1296" y="1296"/>
              <a:ext cx="624" cy="96"/>
              <a:chOff x="2003" y="3439"/>
              <a:chExt cx="468" cy="244"/>
            </a:xfrm>
          </p:grpSpPr>
          <p:sp>
            <p:nvSpPr>
              <p:cNvPr id="236" name="Google Shape;236;p7"/>
              <p:cNvSpPr/>
              <p:nvPr/>
            </p:nvSpPr>
            <p:spPr>
              <a:xfrm>
                <a:off x="2003" y="3439"/>
                <a:ext cx="79" cy="242"/>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37" name="Google Shape;237;p7"/>
              <p:cNvSpPr txBox="1"/>
              <p:nvPr/>
            </p:nvSpPr>
            <p:spPr>
              <a:xfrm>
                <a:off x="2048" y="3441"/>
                <a:ext cx="388" cy="242"/>
              </a:xfrm>
              <a:prstGeom prst="rect">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38" name="Google Shape;238;p7"/>
              <p:cNvSpPr/>
              <p:nvPr/>
            </p:nvSpPr>
            <p:spPr>
              <a:xfrm>
                <a:off x="2400" y="3442"/>
                <a:ext cx="71" cy="236"/>
              </a:xfrm>
              <a:prstGeom prst="ellipse">
                <a:avLst/>
              </a:prstGeom>
              <a:gradFill>
                <a:gsLst>
                  <a:gs pos="0">
                    <a:srgbClr val="767676"/>
                  </a:gs>
                  <a:gs pos="50000">
                    <a:schemeClr val="lt1"/>
                  </a:gs>
                  <a:gs pos="100000">
                    <a:srgbClr val="767676"/>
                  </a:gs>
                </a:gsLst>
                <a:lin ang="5400000" scaled="0"/>
              </a:gra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39" name="Google Shape;239;p7"/>
              <p:cNvSpPr/>
              <p:nvPr/>
            </p:nvSpPr>
            <p:spPr>
              <a:xfrm>
                <a:off x="2438" y="3520"/>
                <a:ext cx="20" cy="68"/>
              </a:xfrm>
              <a:prstGeom prst="ellipse">
                <a:avLst/>
              </a:prstGeom>
              <a:gradFill>
                <a:gsLst>
                  <a:gs pos="0">
                    <a:srgbClr val="767676"/>
                  </a:gs>
                  <a:gs pos="50000">
                    <a:schemeClr val="lt1"/>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240" name="Google Shape;240;p7"/>
            <p:cNvSpPr txBox="1"/>
            <p:nvPr/>
          </p:nvSpPr>
          <p:spPr>
            <a:xfrm rot="3360000">
              <a:off x="1776" y="1152"/>
              <a:ext cx="672" cy="672"/>
            </a:xfrm>
            <a:prstGeom prst="rect">
              <a:avLst/>
            </a:prstGeom>
            <a:solidFill>
              <a:schemeClr val="accent1"/>
            </a:soli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241" name="Google Shape;241;p7"/>
            <p:cNvGrpSpPr/>
            <p:nvPr/>
          </p:nvGrpSpPr>
          <p:grpSpPr>
            <a:xfrm>
              <a:off x="2448" y="1296"/>
              <a:ext cx="624" cy="96"/>
              <a:chOff x="2003" y="3439"/>
              <a:chExt cx="468" cy="244"/>
            </a:xfrm>
          </p:grpSpPr>
          <p:sp>
            <p:nvSpPr>
              <p:cNvPr id="242" name="Google Shape;242;p7"/>
              <p:cNvSpPr/>
              <p:nvPr/>
            </p:nvSpPr>
            <p:spPr>
              <a:xfrm>
                <a:off x="2003" y="3439"/>
                <a:ext cx="79" cy="242"/>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43" name="Google Shape;243;p7"/>
              <p:cNvSpPr txBox="1"/>
              <p:nvPr/>
            </p:nvSpPr>
            <p:spPr>
              <a:xfrm>
                <a:off x="2048" y="3441"/>
                <a:ext cx="388" cy="242"/>
              </a:xfrm>
              <a:prstGeom prst="rect">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44" name="Google Shape;244;p7"/>
              <p:cNvSpPr/>
              <p:nvPr/>
            </p:nvSpPr>
            <p:spPr>
              <a:xfrm>
                <a:off x="2400" y="3442"/>
                <a:ext cx="71" cy="236"/>
              </a:xfrm>
              <a:prstGeom prst="ellipse">
                <a:avLst/>
              </a:prstGeom>
              <a:gradFill>
                <a:gsLst>
                  <a:gs pos="0">
                    <a:srgbClr val="767676"/>
                  </a:gs>
                  <a:gs pos="50000">
                    <a:schemeClr val="lt1"/>
                  </a:gs>
                  <a:gs pos="100000">
                    <a:srgbClr val="767676"/>
                  </a:gs>
                </a:gsLst>
                <a:lin ang="5400000" scaled="0"/>
              </a:gra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45" name="Google Shape;245;p7"/>
              <p:cNvSpPr/>
              <p:nvPr/>
            </p:nvSpPr>
            <p:spPr>
              <a:xfrm>
                <a:off x="2438" y="3520"/>
                <a:ext cx="20" cy="68"/>
              </a:xfrm>
              <a:prstGeom prst="ellipse">
                <a:avLst/>
              </a:prstGeom>
              <a:gradFill>
                <a:gsLst>
                  <a:gs pos="0">
                    <a:srgbClr val="767676"/>
                  </a:gs>
                  <a:gs pos="50000">
                    <a:schemeClr val="lt1"/>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246" name="Google Shape;246;p7"/>
            <p:cNvSpPr txBox="1"/>
            <p:nvPr/>
          </p:nvSpPr>
          <p:spPr>
            <a:xfrm rot="3360000">
              <a:off x="2880" y="1154"/>
              <a:ext cx="671" cy="669"/>
            </a:xfrm>
            <a:prstGeom prst="rect">
              <a:avLst/>
            </a:prstGeom>
            <a:gradFill>
              <a:gsLst>
                <a:gs pos="0">
                  <a:schemeClr val="hlink"/>
                </a:gs>
                <a:gs pos="100000">
                  <a:srgbClr val="284F4B"/>
                </a:gs>
              </a:gsLst>
              <a:lin ang="5400000" scaled="0"/>
            </a:gra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247" name="Google Shape;247;p7"/>
            <p:cNvGrpSpPr/>
            <p:nvPr/>
          </p:nvGrpSpPr>
          <p:grpSpPr>
            <a:xfrm>
              <a:off x="3600" y="1296"/>
              <a:ext cx="816" cy="96"/>
              <a:chOff x="2003" y="3439"/>
              <a:chExt cx="468" cy="244"/>
            </a:xfrm>
          </p:grpSpPr>
          <p:sp>
            <p:nvSpPr>
              <p:cNvPr id="248" name="Google Shape;248;p7"/>
              <p:cNvSpPr/>
              <p:nvPr/>
            </p:nvSpPr>
            <p:spPr>
              <a:xfrm>
                <a:off x="2003" y="3439"/>
                <a:ext cx="79" cy="242"/>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49" name="Google Shape;249;p7"/>
              <p:cNvSpPr txBox="1"/>
              <p:nvPr/>
            </p:nvSpPr>
            <p:spPr>
              <a:xfrm>
                <a:off x="2048" y="3441"/>
                <a:ext cx="388" cy="242"/>
              </a:xfrm>
              <a:prstGeom prst="rect">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50" name="Google Shape;250;p7"/>
              <p:cNvSpPr/>
              <p:nvPr/>
            </p:nvSpPr>
            <p:spPr>
              <a:xfrm>
                <a:off x="2400" y="3442"/>
                <a:ext cx="71" cy="236"/>
              </a:xfrm>
              <a:prstGeom prst="ellipse">
                <a:avLst/>
              </a:prstGeom>
              <a:gradFill>
                <a:gsLst>
                  <a:gs pos="0">
                    <a:srgbClr val="767676"/>
                  </a:gs>
                  <a:gs pos="50000">
                    <a:schemeClr val="lt1"/>
                  </a:gs>
                  <a:gs pos="100000">
                    <a:srgbClr val="767676"/>
                  </a:gs>
                </a:gsLst>
                <a:lin ang="5400000" scaled="0"/>
              </a:gra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51" name="Google Shape;251;p7"/>
              <p:cNvSpPr/>
              <p:nvPr/>
            </p:nvSpPr>
            <p:spPr>
              <a:xfrm>
                <a:off x="2438" y="3520"/>
                <a:ext cx="20" cy="68"/>
              </a:xfrm>
              <a:prstGeom prst="ellipse">
                <a:avLst/>
              </a:prstGeom>
              <a:gradFill>
                <a:gsLst>
                  <a:gs pos="0">
                    <a:srgbClr val="767676"/>
                  </a:gs>
                  <a:gs pos="50000">
                    <a:schemeClr val="lt1"/>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252" name="Google Shape;252;p7"/>
            <p:cNvSpPr txBox="1"/>
            <p:nvPr/>
          </p:nvSpPr>
          <p:spPr>
            <a:xfrm rot="3360000">
              <a:off x="4032" y="1152"/>
              <a:ext cx="672" cy="672"/>
            </a:xfrm>
            <a:prstGeom prst="rect">
              <a:avLst/>
            </a:prstGeom>
            <a:solidFill>
              <a:schemeClr val="accent1"/>
            </a:soli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253" name="Google Shape;253;p7"/>
          <p:cNvSpPr txBox="1"/>
          <p:nvPr/>
        </p:nvSpPr>
        <p:spPr>
          <a:xfrm>
            <a:off x="1441450" y="2359025"/>
            <a:ext cx="31273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1</a:t>
            </a:r>
            <a:endParaRPr/>
          </a:p>
        </p:txBody>
      </p:sp>
      <p:sp>
        <p:nvSpPr>
          <p:cNvPr id="254" name="Google Shape;254;p7"/>
          <p:cNvSpPr txBox="1"/>
          <p:nvPr/>
        </p:nvSpPr>
        <p:spPr>
          <a:xfrm>
            <a:off x="3136900" y="2359025"/>
            <a:ext cx="31273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a:t>
            </a:r>
            <a:endParaRPr/>
          </a:p>
        </p:txBody>
      </p:sp>
      <p:sp>
        <p:nvSpPr>
          <p:cNvPr id="255" name="Google Shape;255;p7"/>
          <p:cNvSpPr txBox="1"/>
          <p:nvPr/>
        </p:nvSpPr>
        <p:spPr>
          <a:xfrm>
            <a:off x="4683125" y="2359025"/>
            <a:ext cx="31273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a:t>
            </a:r>
            <a:endParaRPr/>
          </a:p>
        </p:txBody>
      </p:sp>
      <p:sp>
        <p:nvSpPr>
          <p:cNvPr id="256" name="Google Shape;256;p7"/>
          <p:cNvSpPr txBox="1"/>
          <p:nvPr/>
        </p:nvSpPr>
        <p:spPr>
          <a:xfrm>
            <a:off x="6378575" y="2359025"/>
            <a:ext cx="31273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4</a:t>
            </a:r>
            <a:endParaRPr/>
          </a:p>
        </p:txBody>
      </p:sp>
      <p:sp>
        <p:nvSpPr>
          <p:cNvPr id="257" name="Google Shape;257;p7"/>
          <p:cNvSpPr txBox="1"/>
          <p:nvPr/>
        </p:nvSpPr>
        <p:spPr>
          <a:xfrm>
            <a:off x="1035050" y="3705225"/>
            <a:ext cx="1712912" cy="14779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Trò chơi dân gian Việt Nam thường đơn giản, dễ chơi, dễ hòa nhập. </a:t>
            </a:r>
            <a:endParaRPr/>
          </a:p>
        </p:txBody>
      </p:sp>
      <p:sp>
        <p:nvSpPr>
          <p:cNvPr id="258" name="Google Shape;258;p7"/>
          <p:cNvSpPr txBox="1"/>
          <p:nvPr/>
        </p:nvSpPr>
        <p:spPr>
          <a:xfrm>
            <a:off x="2747962" y="3424237"/>
            <a:ext cx="1708150" cy="28622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Vật liệu để chơi trò chơi dân gian trẻ em Việt Nam cũng thật đơn giản, dễ kiếm, dễ tìm ngay trong sản vật thiên nhiên Việt Nam</a:t>
            </a:r>
            <a:endParaRPr/>
          </a:p>
        </p:txBody>
      </p:sp>
      <p:sp>
        <p:nvSpPr>
          <p:cNvPr id="259" name="Google Shape;259;p7"/>
          <p:cNvSpPr txBox="1"/>
          <p:nvPr/>
        </p:nvSpPr>
        <p:spPr>
          <a:xfrm>
            <a:off x="4533900" y="3573462"/>
            <a:ext cx="1541462" cy="2030412"/>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Hầu hết trò chơi dân gian trẻ em Việt Nam đều gắn liền với những bài đồng dao</a:t>
            </a:r>
            <a:endParaRPr/>
          </a:p>
        </p:txBody>
      </p:sp>
      <p:sp>
        <p:nvSpPr>
          <p:cNvPr id="260" name="Google Shape;260;p7"/>
          <p:cNvSpPr txBox="1"/>
          <p:nvPr/>
        </p:nvSpPr>
        <p:spPr>
          <a:xfrm>
            <a:off x="6348412" y="3455987"/>
            <a:ext cx="1501775" cy="230822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TCDG được sáng tác dựa trên mô phỏng bắt chước hoạt động của người lớn trong xã hội </a:t>
            </a:r>
            <a:endParaRPr/>
          </a:p>
        </p:txBody>
      </p:sp>
      <p:sp>
        <p:nvSpPr>
          <p:cNvPr id="261" name="Google Shape;261;p7"/>
          <p:cNvSpPr txBox="1"/>
          <p:nvPr/>
        </p:nvSpPr>
        <p:spPr>
          <a:xfrm>
            <a:off x="1963737" y="549275"/>
            <a:ext cx="4492625"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Đặc điểm của trò chơi dân gian</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8"/>
          <p:cNvSpPr txBox="1"/>
          <p:nvPr/>
        </p:nvSpPr>
        <p:spPr>
          <a:xfrm>
            <a:off x="1963737" y="549275"/>
            <a:ext cx="4492625"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Đặc điểm của trò chơi dân gian</a:t>
            </a:r>
            <a:endParaRPr/>
          </a:p>
        </p:txBody>
      </p:sp>
      <p:sp>
        <p:nvSpPr>
          <p:cNvPr id="267" name="Google Shape;267;p8"/>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68" name="Google Shape;268;p8"/>
          <p:cNvSpPr txBox="1"/>
          <p:nvPr/>
        </p:nvSpPr>
        <p:spPr>
          <a:xfrm>
            <a:off x="468312" y="1268412"/>
            <a:ext cx="8280400" cy="295592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1" lang="en-US" sz="1800" u="none">
                <a:solidFill>
                  <a:schemeClr val="dk1"/>
                </a:solidFill>
                <a:latin typeface="Arial"/>
                <a:ea typeface="Arial"/>
                <a:cs typeface="Arial"/>
                <a:sym typeface="Arial"/>
              </a:rPr>
              <a:t>Trò chơi dân gian Việt Nam thường đơn giản, dễ chơi, dễ hòa nhập</a:t>
            </a:r>
            <a:r>
              <a:rPr b="0" i="0" lang="en-US" sz="1800" u="none">
                <a:solidFill>
                  <a:schemeClr val="dk1"/>
                </a:solidFill>
                <a:latin typeface="Arial"/>
                <a:ea typeface="Arial"/>
                <a:cs typeface="Arial"/>
                <a:sym typeface="Arial"/>
              </a:rPr>
              <a:t>. Ở bất cứ nơi đâu, trong gia đình, trong lớp học hay ở thôn xóm, ngỏ phố đều có thể tổ chức được trò chơi dân gian phù hợp: ở sân nhà nhỏ thì có thể chơi “ô ăn quan”, “rải sạch”, “đánh chuyền, đánh chắt”… rộng hơn có thể chơi “rồng rắn lên mây”, “đá cầu”,… ngõ xóm là nơi chơi “trốn tìm”, “bịt mắt bắt dê”…bờ ao là nơi chơi “ném lia”, “múa rối”,… cánh đồng là nơi chơi “thả diều”, “ném còn”… bãi cỏ là nơi chơi đánh quan, đánh đu, cướp cờ…</a:t>
            </a:r>
            <a:endParaRPr/>
          </a:p>
        </p:txBody>
      </p:sp>
      <p:sp>
        <p:nvSpPr>
          <p:cNvPr id="269" name="Google Shape;269;p8"/>
          <p:cNvSpPr txBox="1"/>
          <p:nvPr/>
        </p:nvSpPr>
        <p:spPr>
          <a:xfrm>
            <a:off x="323850" y="4292600"/>
            <a:ext cx="8424862" cy="170973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1" lang="en-US" sz="1800" u="none">
                <a:solidFill>
                  <a:schemeClr val="dk1"/>
                </a:solidFill>
                <a:latin typeface="Arial"/>
                <a:ea typeface="Arial"/>
                <a:cs typeface="Arial"/>
                <a:sym typeface="Arial"/>
              </a:rPr>
              <a:t>Vật liệu để chơi trò chơi dân gian trẻ em Việt Nam cũng thật đơn giản, dễ kiếm, dễ tìm ngay trong sản vật thiên nhiên Việt Nam</a:t>
            </a:r>
            <a:r>
              <a:rPr b="0" i="0" lang="en-US" sz="1800" u="none">
                <a:solidFill>
                  <a:schemeClr val="dk1"/>
                </a:solidFill>
                <a:latin typeface="Arial"/>
                <a:ea typeface="Arial"/>
                <a:cs typeface="Arial"/>
                <a:sym typeface="Arial"/>
              </a:rPr>
              <a:t>. Con khăng là đoạn tre, con cù được đẽo từ một mẫu gỗ, nắm sỏi, vỏ óc cũng trở thành vật để chơi “ô ăn quan” đất sét nặn cũng thành quả pháo, cọng cỏ thành vật liệu chơi chọi gà.</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8"/>
                                        </p:tgtEl>
                                        <p:attrNameLst>
                                          <p:attrName>style.visibility</p:attrName>
                                        </p:attrNameLst>
                                      </p:cBhvr>
                                      <p:to>
                                        <p:strVal val="visible"/>
                                      </p:to>
                                    </p:set>
                                    <p:animEffect filter="fade" transition="in">
                                      <p:cBhvr>
                                        <p:cTn dur="1000"/>
                                        <p:tgtEl>
                                          <p:spTgt spid="26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9"/>
                                        </p:tgtEl>
                                        <p:attrNameLst>
                                          <p:attrName>style.visibility</p:attrName>
                                        </p:attrNameLst>
                                      </p:cBhvr>
                                      <p:to>
                                        <p:strVal val="visible"/>
                                      </p:to>
                                    </p:set>
                                    <p:animEffect filter="fade" transition="in">
                                      <p:cBhvr>
                                        <p:cTn dur="500"/>
                                        <p:tgtEl>
                                          <p:spTgt spid="26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9"/>
          <p:cNvSpPr txBox="1"/>
          <p:nvPr/>
        </p:nvSpPr>
        <p:spPr>
          <a:xfrm>
            <a:off x="1963737" y="549275"/>
            <a:ext cx="4492625"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Đặc điểm của trò chơi dân gian</a:t>
            </a:r>
            <a:endParaRPr/>
          </a:p>
        </p:txBody>
      </p:sp>
      <p:sp>
        <p:nvSpPr>
          <p:cNvPr id="275" name="Google Shape;275;p9"/>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76" name="Google Shape;276;p9"/>
          <p:cNvSpPr txBox="1"/>
          <p:nvPr/>
        </p:nvSpPr>
        <p:spPr>
          <a:xfrm>
            <a:off x="468312" y="1268412"/>
            <a:ext cx="8280400" cy="3962400"/>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50000"/>
              </a:lnSpc>
              <a:spcBef>
                <a:spcPts val="0"/>
              </a:spcBef>
              <a:spcAft>
                <a:spcPts val="0"/>
              </a:spcAft>
              <a:buClr>
                <a:schemeClr val="dk1"/>
              </a:buClr>
              <a:buSzPts val="1800"/>
              <a:buFont typeface="Arial"/>
              <a:buChar char="-"/>
            </a:pPr>
            <a:r>
              <a:rPr b="1" i="1" lang="en-US" sz="1800" u="none">
                <a:solidFill>
                  <a:schemeClr val="dk1"/>
                </a:solidFill>
                <a:latin typeface="Arial"/>
                <a:ea typeface="Arial"/>
                <a:cs typeface="Arial"/>
                <a:sym typeface="Arial"/>
              </a:rPr>
              <a:t>Hầu hết trò chơi dân gian trẻ em Việt Nam đều gắn liền với những bài đồng dao.</a:t>
            </a:r>
            <a:r>
              <a:rPr b="0" i="0" lang="en-US" sz="1800" u="none">
                <a:solidFill>
                  <a:schemeClr val="dk1"/>
                </a:solidFill>
                <a:latin typeface="Arial"/>
                <a:ea typeface="Arial"/>
                <a:cs typeface="Arial"/>
                <a:sym typeface="Arial"/>
              </a:rPr>
              <a:t> Đó là những câu vè ngắn gọn, có nhịp điệu, âm thanh dễ thuộc, dễ nhớ được sử dụng trong khi chơi: “Dung giăng dung dẻ”, “thả đĩa ba ba ba”, “Chi chi chành chành”, logic của đồng dao chính là logic của trò chơi, có thể không theo logic hiện thực mà mang tính nhảy cóc. </a:t>
            </a:r>
            <a:endParaRPr/>
          </a:p>
          <a:p>
            <a:pPr indent="-285750" lvl="0" marL="285750" marR="0" rtl="0" algn="just">
              <a:lnSpc>
                <a:spcPct val="150000"/>
              </a:lnSpc>
              <a:spcBef>
                <a:spcPts val="100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Trò chơi dân gian Việt Nam gắn bó chặt chẽ với thiên nhiên Việt Nam. Trong trò chơi dân gian trẻ em Việt Nam, con người và thiên nhiên hòa quyện vào nhau, thiên nhiên được nhân cách hoá trở nên có hồn.</a:t>
            </a:r>
            <a:endParaRPr b="0" i="0" sz="18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None/>
            </a:pPr>
            <a:r>
              <a:t/>
            </a:r>
            <a:endParaRPr b="0" i="0" sz="1800" u="none">
              <a:solidFill>
                <a:schemeClr val="dk1"/>
              </a:solidFill>
              <a:latin typeface="Calibri"/>
              <a:ea typeface="Calibri"/>
              <a:cs typeface="Calibri"/>
              <a:sym typeface="Calibri"/>
            </a:endParaRPr>
          </a:p>
        </p:txBody>
      </p:sp>
      <p:sp>
        <p:nvSpPr>
          <p:cNvPr id="277" name="Google Shape;277;p9"/>
          <p:cNvSpPr txBox="1"/>
          <p:nvPr/>
        </p:nvSpPr>
        <p:spPr>
          <a:xfrm>
            <a:off x="492125" y="4733925"/>
            <a:ext cx="8424862" cy="170973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1" lang="en-US" sz="1800" u="none">
                <a:solidFill>
                  <a:schemeClr val="dk1"/>
                </a:solidFill>
                <a:latin typeface="Arial"/>
                <a:ea typeface="Arial"/>
                <a:cs typeface="Arial"/>
                <a:sym typeface="Arial"/>
              </a:rPr>
              <a:t>Vật liệu để chơi trò chơi dân gian trẻ em Việt Nam cũng thật đơn giản, dễ kiếm, dễ tìm ngay trong sản vật thiên nhiên Việt Nam</a:t>
            </a:r>
            <a:r>
              <a:rPr b="0" i="0" lang="en-US" sz="1800" u="none">
                <a:solidFill>
                  <a:schemeClr val="dk1"/>
                </a:solidFill>
                <a:latin typeface="Arial"/>
                <a:ea typeface="Arial"/>
                <a:cs typeface="Arial"/>
                <a:sym typeface="Arial"/>
              </a:rPr>
              <a:t>. Con khăng là đoạn tre, con cù được đẽo từ một mẫu gỗ, nắm sỏi, vỏ óc cũng trở thành vật để chơi “ô ăn quan” đất sét nặn cũng thành quả pháo, cọng cỏ thành vật liệu chơi chọi gà.</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6"/>
                                        </p:tgtEl>
                                        <p:attrNameLst>
                                          <p:attrName>style.visibility</p:attrName>
                                        </p:attrNameLst>
                                      </p:cBhvr>
                                      <p:to>
                                        <p:strVal val="visible"/>
                                      </p:to>
                                    </p:set>
                                    <p:animEffect filter="fade" transition="in">
                                      <p:cBhvr>
                                        <p:cTn dur="1000"/>
                                        <p:tgtEl>
                                          <p:spTgt spid="27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7"/>
                                        </p:tgtEl>
                                        <p:attrNameLst>
                                          <p:attrName>style.visibility</p:attrName>
                                        </p:attrNameLst>
                                      </p:cBhvr>
                                      <p:to>
                                        <p:strVal val="visible"/>
                                      </p:to>
                                    </p:set>
                                    <p:animEffect filter="fade" transition="in">
                                      <p:cBhvr>
                                        <p:cTn dur="2000"/>
                                        <p:tgtEl>
                                          <p:spTgt spid="27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10"/>
          <p:cNvSpPr txBox="1"/>
          <p:nvPr/>
        </p:nvSpPr>
        <p:spPr>
          <a:xfrm>
            <a:off x="1963737" y="549275"/>
            <a:ext cx="4492625"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Đặc điểm của trò chơi dân gian</a:t>
            </a:r>
            <a:endParaRPr/>
          </a:p>
        </p:txBody>
      </p:sp>
      <p:sp>
        <p:nvSpPr>
          <p:cNvPr id="283" name="Google Shape;283;p10"/>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84" name="Google Shape;284;p10"/>
          <p:cNvSpPr txBox="1"/>
          <p:nvPr/>
        </p:nvSpPr>
        <p:spPr>
          <a:xfrm>
            <a:off x="431800" y="1474787"/>
            <a:ext cx="8280400" cy="461168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Trò chơi dân gian trẻ em Việt Nam được sáng tác dựa trên mô phỏng bắt chước hoạt động của người lớn trong xã hội</a:t>
            </a:r>
            <a:r>
              <a:rPr b="0" i="0" lang="en-US" sz="1800" u="none">
                <a:solidFill>
                  <a:schemeClr val="dk1"/>
                </a:solidFill>
                <a:latin typeface="Arial"/>
                <a:ea typeface="Arial"/>
                <a:cs typeface="Arial"/>
                <a:sym typeface="Arial"/>
              </a:rPr>
              <a:t> nhưng không phụ thuộc nghiêm ngặt vào sự thay đổi của cuộc sống đang diễn ra hàng ngày mà phát triển theo những quy luật riêng, ít nhiều mang tính chất ổn định. Chúng vẫn tiếp tục tồn tại ngay khi cuộc sống đã thay đổi. Ví dụ, trong thời đại công nghệ thông tin hiện nay, những trò chơi: Bịt mắt bắt dê, kéo co, cướp cờ, trốn tìm, ô ăn quan, thả diều… vẫn còn tồn tại và được trẻ em đón nhận một cách thích thú say mê.</a:t>
            </a:r>
            <a:endParaRPr/>
          </a:p>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Trò chơi dân gian là trò chơi được sáng tác dựa trên thực tiễn cuộc sống lao động và sinh hoạt của con người. Song khó mà tìm được ai là tác giả của những trò chơi này, khó xác định được ngày, tháng, năm ra đời của chúng.</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4"/>
                                        </p:tgtEl>
                                        <p:attrNameLst>
                                          <p:attrName>style.visibility</p:attrName>
                                        </p:attrNameLst>
                                      </p:cBhvr>
                                      <p:to>
                                        <p:strVal val="visible"/>
                                      </p:to>
                                    </p:set>
                                    <p:animEffect filter="fade" transition="in">
                                      <p:cBhvr>
                                        <p:cTn dur="1000"/>
                                        <p:tgtEl>
                                          <p:spTgt spid="28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sp>
        <p:nvSpPr>
          <p:cNvPr id="289" name="Google Shape;289;p11"/>
          <p:cNvSpPr txBox="1"/>
          <p:nvPr/>
        </p:nvSpPr>
        <p:spPr>
          <a:xfrm>
            <a:off x="971550" y="509587"/>
            <a:ext cx="6619875"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Ý nghĩa của trò chơi dân gian trẻ em đối với MN</a:t>
            </a:r>
            <a:endParaRPr/>
          </a:p>
        </p:txBody>
      </p:sp>
      <p:sp>
        <p:nvSpPr>
          <p:cNvPr id="290" name="Google Shape;290;p11"/>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91" name="Google Shape;291;p11"/>
          <p:cNvSpPr txBox="1"/>
          <p:nvPr/>
        </p:nvSpPr>
        <p:spPr>
          <a:xfrm>
            <a:off x="611187" y="1700212"/>
            <a:ext cx="6264275" cy="8382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Video 2: Hoài niệm về TCDG xưa</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rgbClr val="0563C1"/>
              </a:buClr>
              <a:buSzPts val="1800"/>
              <a:buFont typeface="Arial"/>
              <a:buNone/>
            </a:pPr>
            <a:r>
              <a:rPr b="0" i="0" lang="en-US" sz="1800" u="sng">
                <a:solidFill>
                  <a:srgbClr val="0563C1"/>
                </a:solidFill>
                <a:latin typeface="Arial"/>
                <a:ea typeface="Arial"/>
                <a:cs typeface="Arial"/>
                <a:sym typeface="Arial"/>
                <a:hlinkClick r:id="rId3">
                  <a:extLst>
                    <a:ext uri="{A12FA001-AC4F-418D-AE19-62706E023703}">
                      <ahyp:hlinkClr val="tx"/>
                    </a:ext>
                  </a:extLst>
                </a:hlinkClick>
              </a:rPr>
              <a:t>https://www.youtube.com/watch?v=nGOGDL8cIso</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12"/>
          <p:cNvSpPr txBox="1"/>
          <p:nvPr/>
        </p:nvSpPr>
        <p:spPr>
          <a:xfrm>
            <a:off x="971550" y="509587"/>
            <a:ext cx="6619875"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Ý nghĩa của trò chơi dân gian trẻ em đối với MN</a:t>
            </a:r>
            <a:endParaRPr/>
          </a:p>
        </p:txBody>
      </p:sp>
      <p:sp>
        <p:nvSpPr>
          <p:cNvPr id="297" name="Google Shape;297;p12"/>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98" name="Google Shape;298;p12"/>
          <p:cNvSpPr txBox="1"/>
          <p:nvPr/>
        </p:nvSpPr>
        <p:spPr>
          <a:xfrm>
            <a:off x="611187" y="1484312"/>
            <a:ext cx="8137525" cy="295592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Trò chơi dân gian là một hoạt động có tác động mạnh mẽ đến trẻ em, </a:t>
            </a:r>
            <a:r>
              <a:rPr b="1" i="1" lang="en-US" sz="1800" u="none">
                <a:solidFill>
                  <a:schemeClr val="dk1"/>
                </a:solidFill>
                <a:latin typeface="Arial"/>
                <a:ea typeface="Arial"/>
                <a:cs typeface="Arial"/>
                <a:sym typeface="Arial"/>
              </a:rPr>
              <a:t>nó là phương tiện giáo dục nhân cách toàn diện cho trẻ em</a:t>
            </a:r>
            <a:r>
              <a:rPr b="0" i="0" lang="en-US" sz="1800" u="none">
                <a:solidFill>
                  <a:schemeClr val="dk1"/>
                </a:solidFill>
                <a:latin typeface="Arial"/>
                <a:ea typeface="Arial"/>
                <a:cs typeface="Arial"/>
                <a:sym typeface="Arial"/>
              </a:rPr>
              <a:t>. Trước hết, trò chơi dân gian cung cấp cho các em những kiến thức xã hội cần thiết cho cuộc sống của trẻ: Trẻ tập mua bán, tập lao động, làm quen với các nghề nghiệp trong xã hội… Trong khi chơi, trẻ tiếp thu được những điều hay lẽ phải, rèn luyện được những thói quen cần thiết cho cuộc sống hiện thực và sau này một cách tự nhiên và thoải mái.</a:t>
            </a:r>
            <a:endParaRPr/>
          </a:p>
        </p:txBody>
      </p:sp>
      <p:sp>
        <p:nvSpPr>
          <p:cNvPr id="299" name="Google Shape;299;p12"/>
          <p:cNvSpPr txBox="1"/>
          <p:nvPr/>
        </p:nvSpPr>
        <p:spPr>
          <a:xfrm>
            <a:off x="615950" y="4570412"/>
            <a:ext cx="8204200" cy="129540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Trò chơi dân gian </a:t>
            </a:r>
            <a:r>
              <a:rPr b="1" i="1" lang="en-US" sz="1800" u="none">
                <a:solidFill>
                  <a:schemeClr val="dk1"/>
                </a:solidFill>
                <a:latin typeface="Arial"/>
                <a:ea typeface="Arial"/>
                <a:cs typeface="Arial"/>
                <a:sym typeface="Arial"/>
              </a:rPr>
              <a:t>là phương tiện giáo dục thái độ đúng đắn trong các mối quan hệ </a:t>
            </a:r>
            <a:r>
              <a:rPr b="0" i="0" lang="en-US" sz="1800" u="none">
                <a:solidFill>
                  <a:schemeClr val="dk1"/>
                </a:solidFill>
                <a:latin typeface="Arial"/>
                <a:ea typeface="Arial"/>
                <a:cs typeface="Arial"/>
                <a:sym typeface="Arial"/>
              </a:rPr>
              <a:t>giữa con người với con người, giữa con người với thiên nhiên cho trẻ mầm non.</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8"/>
                                        </p:tgtEl>
                                        <p:attrNameLst>
                                          <p:attrName>style.visibility</p:attrName>
                                        </p:attrNameLst>
                                      </p:cBhvr>
                                      <p:to>
                                        <p:strVal val="visible"/>
                                      </p:to>
                                    </p:set>
                                    <p:animEffect filter="fade" transition="in">
                                      <p:cBhvr>
                                        <p:cTn dur="500"/>
                                        <p:tgtEl>
                                          <p:spTgt spid="29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9"/>
                                        </p:tgtEl>
                                        <p:attrNameLst>
                                          <p:attrName>style.visibility</p:attrName>
                                        </p:attrNameLst>
                                      </p:cBhvr>
                                      <p:to>
                                        <p:strVal val="visible"/>
                                      </p:to>
                                    </p:set>
                                    <p:animEffect filter="fade" transition="in">
                                      <p:cBhvr>
                                        <p:cTn dur="500"/>
                                        <p:tgtEl>
                                          <p:spTgt spid="29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p13"/>
          <p:cNvSpPr txBox="1"/>
          <p:nvPr/>
        </p:nvSpPr>
        <p:spPr>
          <a:xfrm>
            <a:off x="971550" y="509587"/>
            <a:ext cx="6619875"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Ý nghĩa của trò chơi dân gian trẻ em đối với MN</a:t>
            </a:r>
            <a:endParaRPr/>
          </a:p>
        </p:txBody>
      </p:sp>
      <p:sp>
        <p:nvSpPr>
          <p:cNvPr id="305" name="Google Shape;305;p13"/>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06" name="Google Shape;306;p13"/>
          <p:cNvSpPr txBox="1"/>
          <p:nvPr/>
        </p:nvSpPr>
        <p:spPr>
          <a:xfrm>
            <a:off x="323850" y="1844675"/>
            <a:ext cx="8569325" cy="254000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Trò chơi dân gian trẻ em Việt Nam </a:t>
            </a:r>
            <a:r>
              <a:rPr b="1" i="1" lang="en-US" sz="1800" u="none">
                <a:solidFill>
                  <a:schemeClr val="dk1"/>
                </a:solidFill>
                <a:latin typeface="Arial"/>
                <a:ea typeface="Arial"/>
                <a:cs typeface="Arial"/>
                <a:sym typeface="Arial"/>
              </a:rPr>
              <a:t>rất giàu yếu tố tưởng tượng</a:t>
            </a:r>
            <a:r>
              <a:rPr b="0" i="0" lang="en-US" sz="1800" u="none">
                <a:solidFill>
                  <a:schemeClr val="dk1"/>
                </a:solidFill>
                <a:latin typeface="Arial"/>
                <a:ea typeface="Arial"/>
                <a:cs typeface="Arial"/>
                <a:sym typeface="Arial"/>
              </a:rPr>
              <a:t>. Đối với trẻ em, mọi vật đều như có hồn nên chúng có thể trò chuyện với cỏ cây, hoa lá, các con vật, đồ vật xung quanh như những người bạn thân của mình. Trong khi chơi, trẻ biết dùng vật này để thay thế cho vật kia, biết đóng vai này, vai kia, tưởng tượng ra điều này, điều khác… nhờ đó mà trí tưởng tượng sáng tạo của trẻ được phát triển.</a:t>
            </a:r>
            <a:endParaRPr/>
          </a:p>
        </p:txBody>
      </p:sp>
      <p:sp>
        <p:nvSpPr>
          <p:cNvPr id="307" name="Google Shape;307;p13"/>
          <p:cNvSpPr txBox="1"/>
          <p:nvPr/>
        </p:nvSpPr>
        <p:spPr>
          <a:xfrm>
            <a:off x="396875" y="4548187"/>
            <a:ext cx="8496300" cy="129381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Trò chơi dân gian </a:t>
            </a:r>
            <a:r>
              <a:rPr b="1" i="1" lang="en-US" sz="1800" u="none">
                <a:solidFill>
                  <a:schemeClr val="dk1"/>
                </a:solidFill>
                <a:latin typeface="Arial"/>
                <a:ea typeface="Arial"/>
                <a:cs typeface="Arial"/>
                <a:sym typeface="Arial"/>
              </a:rPr>
              <a:t>là phương tiện phát triển ngôn ngữ có hiệu quả</a:t>
            </a:r>
            <a:r>
              <a:rPr b="0" i="0" lang="en-US" sz="1800" u="none">
                <a:solidFill>
                  <a:schemeClr val="dk1"/>
                </a:solidFill>
                <a:latin typeface="Arial"/>
                <a:ea typeface="Arial"/>
                <a:cs typeface="Arial"/>
                <a:sym typeface="Arial"/>
              </a:rPr>
              <a:t>. Khi tham gia chơi, trẻ được ca hát, nhảy múa, đối đáp…Qua đó, vốn từ của trẻ được phong phú, ngôn ngữ mạch lạc.</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14"/>
          <p:cNvSpPr txBox="1"/>
          <p:nvPr/>
        </p:nvSpPr>
        <p:spPr>
          <a:xfrm>
            <a:off x="971550" y="509587"/>
            <a:ext cx="6619875"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Ý nghĩa của trò chơi dân gian trẻ em đối với MN</a:t>
            </a:r>
            <a:endParaRPr/>
          </a:p>
        </p:txBody>
      </p:sp>
      <p:sp>
        <p:nvSpPr>
          <p:cNvPr id="313" name="Google Shape;313;p14"/>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14" name="Google Shape;314;p14"/>
          <p:cNvSpPr txBox="1"/>
          <p:nvPr/>
        </p:nvSpPr>
        <p:spPr>
          <a:xfrm>
            <a:off x="395287" y="1557337"/>
            <a:ext cx="8353425" cy="349885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Trò chơi dân gian </a:t>
            </a:r>
            <a:r>
              <a:rPr b="1" i="1" lang="en-US" sz="1800" u="none">
                <a:solidFill>
                  <a:schemeClr val="dk1"/>
                </a:solidFill>
                <a:latin typeface="Arial"/>
                <a:ea typeface="Arial"/>
                <a:cs typeface="Arial"/>
                <a:sym typeface="Arial"/>
              </a:rPr>
              <a:t>là phương tiện giáo dục thể chất cho trẻ em một cách có hiệu quả.</a:t>
            </a:r>
            <a:r>
              <a:rPr b="0" i="0" lang="en-US" sz="1800" u="none">
                <a:solidFill>
                  <a:schemeClr val="dk1"/>
                </a:solidFill>
                <a:latin typeface="Arial"/>
                <a:ea typeface="Arial"/>
                <a:cs typeface="Arial"/>
                <a:sym typeface="Arial"/>
              </a:rPr>
              <a:t> Khi tham gia vào trò chơi vận động dân gian, các vận động cơ bản của trẻ được rèn luyện, nhờ đó trẻ trở nên nhanh nhẹn, khéo léo, hoạt bát trong hoạt động. </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Trò chơi dân gian </a:t>
            </a:r>
            <a:r>
              <a:rPr b="1" i="1" lang="en-US" sz="1800" u="none">
                <a:solidFill>
                  <a:schemeClr val="dk1"/>
                </a:solidFill>
                <a:latin typeface="Arial"/>
                <a:ea typeface="Arial"/>
                <a:cs typeface="Arial"/>
                <a:sym typeface="Arial"/>
              </a:rPr>
              <a:t>có ý nghĩa trong việc rèn luyện kĩ năng sống cho trẻ</a:t>
            </a:r>
            <a:r>
              <a:rPr b="0" i="0" lang="en-US" sz="1800" u="none">
                <a:solidFill>
                  <a:schemeClr val="dk1"/>
                </a:solidFill>
                <a:latin typeface="Arial"/>
                <a:ea typeface="Arial"/>
                <a:cs typeface="Arial"/>
                <a:sym typeface="Arial"/>
              </a:rPr>
              <a:t>. Quan sát kĩ chúng ta thấy các trò chơi thường được lặp đi lặp lại có khi hàng chục lần mà trẻ em không thấy chán, sự lặp đi lặp lại đó kĩ năng được thành thạo, ấn tượng, biểu tượng về thực tiễn cuộc sống được củng cố vững chắc.</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sp>
        <p:nvSpPr>
          <p:cNvPr id="319" name="Google Shape;319;p15"/>
          <p:cNvSpPr txBox="1"/>
          <p:nvPr/>
        </p:nvSpPr>
        <p:spPr>
          <a:xfrm>
            <a:off x="971550" y="509587"/>
            <a:ext cx="6619875"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Ý nghĩa của trò chơi dân gian trẻ em đối với MN</a:t>
            </a:r>
            <a:endParaRPr/>
          </a:p>
        </p:txBody>
      </p:sp>
      <p:sp>
        <p:nvSpPr>
          <p:cNvPr id="320" name="Google Shape;320;p15"/>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21" name="Google Shape;321;p15"/>
          <p:cNvSpPr txBox="1"/>
          <p:nvPr/>
        </p:nvSpPr>
        <p:spPr>
          <a:xfrm>
            <a:off x="684212" y="1844675"/>
            <a:ext cx="8351837" cy="378777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Trò chơi dân gian trẻ em Việt Nam còn </a:t>
            </a:r>
            <a:r>
              <a:rPr b="1" i="1" lang="en-US" sz="1800" u="none">
                <a:solidFill>
                  <a:schemeClr val="dk1"/>
                </a:solidFill>
                <a:latin typeface="Arial"/>
                <a:ea typeface="Arial"/>
                <a:cs typeface="Arial"/>
                <a:sym typeface="Arial"/>
              </a:rPr>
              <a:t>góp phần hình thành nên nhân cách văn hoá mang bản sắc dân tộc Việt Nam.</a:t>
            </a:r>
            <a:r>
              <a:rPr b="0" i="0" lang="en-US" sz="1800" u="none">
                <a:solidFill>
                  <a:schemeClr val="dk1"/>
                </a:solidFill>
                <a:latin typeface="Arial"/>
                <a:ea typeface="Arial"/>
                <a:cs typeface="Arial"/>
                <a:sym typeface="Arial"/>
              </a:rPr>
              <a:t> Trong xã hội hiện đại, trẻ cần có trò chơi hiện đại nhưng không thể thiếu được những trò chơi dân gian truyền thống. Nó chính là sự nối tiếp các giá trị văn hoá dân tộc từ đó góp phần tạo dựng nên nhân cách văn hoá dân tộc cho trẻ em. Tuy nhiên, trong kho tang trò chơi dân gian trẻ em Việt Nam cũng có những trò chơi không thích hợp với trẻ em trong thời đại ngày nay. Do vậy, bên cạnh việc nghiên cứu bảo tồn, phát huy giá trị tích cực của trò chơi dân gian cũng cần loại bỏ những trò chơi dân gian không thích hợp.</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16"/>
          <p:cNvSpPr txBox="1"/>
          <p:nvPr/>
        </p:nvSpPr>
        <p:spPr>
          <a:xfrm>
            <a:off x="1128712" y="509587"/>
            <a:ext cx="6305550"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4. Phân loại trò chơi dân gian trẻ em đối với MN</a:t>
            </a:r>
            <a:endParaRPr/>
          </a:p>
        </p:txBody>
      </p:sp>
      <p:sp>
        <p:nvSpPr>
          <p:cNvPr id="327" name="Google Shape;327;p16"/>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pic>
        <p:nvPicPr>
          <p:cNvPr id="328" name="Google Shape;328;p16"/>
          <p:cNvPicPr preferRelativeResize="0"/>
          <p:nvPr/>
        </p:nvPicPr>
        <p:blipFill rotWithShape="1">
          <a:blip r:embed="rId3">
            <a:alphaModFix/>
          </a:blip>
          <a:srcRect b="0" l="0" r="0" t="0"/>
          <a:stretch/>
        </p:blipFill>
        <p:spPr>
          <a:xfrm>
            <a:off x="1547812" y="1579562"/>
            <a:ext cx="6127750" cy="4191000"/>
          </a:xfrm>
          <a:prstGeom prst="rect">
            <a:avLst/>
          </a:prstGeom>
          <a:noFill/>
          <a:ln>
            <a:noFill/>
          </a:ln>
        </p:spPr>
      </p:pic>
      <p:sp>
        <p:nvSpPr>
          <p:cNvPr id="329" name="Google Shape;329;p16"/>
          <p:cNvSpPr txBox="1"/>
          <p:nvPr/>
        </p:nvSpPr>
        <p:spPr>
          <a:xfrm>
            <a:off x="1128712" y="5821362"/>
            <a:ext cx="7129462"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https://nhandan.vn/tin-tuc-su-kien/vo-cung-thuong-tiec-pgs-vu-ngoc-khanh-nha-giao-nha-nghien-cuu-va-hoat-dong-van-hoa-dan-gian-xuat-sac-395245/</a:t>
            </a:r>
            <a:endParaRPr/>
          </a:p>
        </p:txBody>
      </p:sp>
      <p:sp>
        <p:nvSpPr>
          <p:cNvPr id="330" name="Google Shape;330;p16"/>
          <p:cNvSpPr txBox="1"/>
          <p:nvPr/>
        </p:nvSpPr>
        <p:spPr>
          <a:xfrm>
            <a:off x="395287" y="6016625"/>
            <a:ext cx="8280400" cy="46355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GS Vũ Ngọc Khánh đã chia trò chơi dân gian trẻ em Việt Nam thành bốn loại.</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sp>
        <p:nvSpPr>
          <p:cNvPr id="335" name="Google Shape;335;p17"/>
          <p:cNvSpPr txBox="1"/>
          <p:nvPr/>
        </p:nvSpPr>
        <p:spPr>
          <a:xfrm>
            <a:off x="1128712" y="509587"/>
            <a:ext cx="6305550"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4. Phân loại trò chơi dân gian trẻ em đối với MN</a:t>
            </a:r>
            <a:endParaRPr/>
          </a:p>
        </p:txBody>
      </p:sp>
      <p:sp>
        <p:nvSpPr>
          <p:cNvPr id="336" name="Google Shape;336;p17"/>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37" name="Google Shape;337;p17"/>
          <p:cNvSpPr txBox="1"/>
          <p:nvPr/>
        </p:nvSpPr>
        <p:spPr>
          <a:xfrm>
            <a:off x="539750" y="4695825"/>
            <a:ext cx="8280400" cy="21256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1" lang="en-US" sz="1800" u="none">
                <a:solidFill>
                  <a:schemeClr val="dk1"/>
                </a:solidFill>
                <a:latin typeface="Arial"/>
                <a:ea typeface="Arial"/>
                <a:cs typeface="Arial"/>
                <a:sym typeface="Arial"/>
              </a:rPr>
              <a:t>Trò chơi vận động.</a:t>
            </a:r>
            <a:r>
              <a:rPr b="0" i="0" lang="en-US" sz="1800" u="none">
                <a:solidFill>
                  <a:schemeClr val="dk1"/>
                </a:solidFill>
                <a:latin typeface="Arial"/>
                <a:ea typeface="Arial"/>
                <a:cs typeface="Arial"/>
                <a:sym typeface="Arial"/>
              </a:rPr>
              <a:t> Gồm các trò chơi cho trẻ em vận động chân tay, chạy nhảy, lộn vòng… gây không khí vui nhộn và sinh động như: “Tập tầm vông”, “Dung giăng dung dẻ”, “lộn cầu vồng”, “Bịt mắt bắt dê”…Những trò chơi này thường được chơi ở ngoài trời để tiếp xúc với thiên nhiên, với cảnh vật xung quanh nhằm tăng cường sức khoẻ và các yếu tố thể lực cho trẻ em.</a:t>
            </a:r>
            <a:endParaRPr/>
          </a:p>
        </p:txBody>
      </p:sp>
      <p:pic>
        <p:nvPicPr>
          <p:cNvPr id="338" name="Google Shape;338;p17"/>
          <p:cNvPicPr preferRelativeResize="0"/>
          <p:nvPr/>
        </p:nvPicPr>
        <p:blipFill rotWithShape="1">
          <a:blip r:embed="rId3">
            <a:alphaModFix/>
          </a:blip>
          <a:srcRect b="0" l="0" r="0" t="0"/>
          <a:stretch/>
        </p:blipFill>
        <p:spPr>
          <a:xfrm>
            <a:off x="1846262" y="1246187"/>
            <a:ext cx="4786312" cy="3190875"/>
          </a:xfrm>
          <a:prstGeom prst="rect">
            <a:avLst/>
          </a:prstGeom>
          <a:noFill/>
          <a:ln>
            <a:noFill/>
          </a:ln>
        </p:spPr>
      </p:pic>
      <p:sp>
        <p:nvSpPr>
          <p:cNvPr id="339" name="Google Shape;339;p17"/>
          <p:cNvSpPr txBox="1"/>
          <p:nvPr/>
        </p:nvSpPr>
        <p:spPr>
          <a:xfrm>
            <a:off x="2806700" y="4478337"/>
            <a:ext cx="457835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https://kynaforkids.vn/blog/tro-choi-dan-gian-tre-em.html</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18"/>
          <p:cNvSpPr txBox="1"/>
          <p:nvPr/>
        </p:nvSpPr>
        <p:spPr>
          <a:xfrm>
            <a:off x="1128712" y="509587"/>
            <a:ext cx="6305550"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4. Phân loại trò chơi dân gian trẻ em đối với MN</a:t>
            </a:r>
            <a:endParaRPr/>
          </a:p>
        </p:txBody>
      </p:sp>
      <p:sp>
        <p:nvSpPr>
          <p:cNvPr id="345" name="Google Shape;345;p18"/>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46" name="Google Shape;346;p18"/>
          <p:cNvSpPr txBox="1"/>
          <p:nvPr/>
        </p:nvSpPr>
        <p:spPr>
          <a:xfrm>
            <a:off x="323850" y="1268412"/>
            <a:ext cx="8351837" cy="295592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Trò chơi học tập</a:t>
            </a:r>
            <a:r>
              <a:rPr b="0" i="0" lang="en-US" sz="1800" u="none">
                <a:solidFill>
                  <a:schemeClr val="dk1"/>
                </a:solidFill>
                <a:latin typeface="Arial"/>
                <a:ea typeface="Arial"/>
                <a:cs typeface="Arial"/>
                <a:sym typeface="Arial"/>
              </a:rPr>
              <a:t>. Đó là những trò chơi nhằm phát triển trí lực cho trẻ em (dạy trẻ biết quan sát, tính toán, phân loại, khái quát, suy luận…). Có khi chỉ là một bài đồng dao, trẻ ngồi quay quần với nhau cùng hát, cùng đối thoại để giới thiệu các sự vật, hiện tượng xung quanh mình, tiếp thu những tri thức về cuộc sống. Có khi lại là trò chơi bày cách để tính toán hẳn hoi như trò chơi “ô ăn quan” cho trẻ em biết làm phép cộng, phép trừ, hoặc như trò chơi “chuyền thẻ” giúp cho trẻ tập đếm từ 1 đến 10…</a:t>
            </a:r>
            <a:endParaRPr/>
          </a:p>
        </p:txBody>
      </p:sp>
      <p:pic>
        <p:nvPicPr>
          <p:cNvPr id="347" name="Google Shape;347;p18"/>
          <p:cNvPicPr preferRelativeResize="0"/>
          <p:nvPr/>
        </p:nvPicPr>
        <p:blipFill rotWithShape="1">
          <a:blip r:embed="rId3">
            <a:alphaModFix/>
          </a:blip>
          <a:srcRect b="0" l="0" r="0" t="0"/>
          <a:stretch/>
        </p:blipFill>
        <p:spPr>
          <a:xfrm>
            <a:off x="2843212" y="3892550"/>
            <a:ext cx="4198937" cy="2798762"/>
          </a:xfrm>
          <a:prstGeom prst="rect">
            <a:avLst/>
          </a:prstGeom>
          <a:noFill/>
          <a:ln>
            <a:noFill/>
          </a:ln>
        </p:spPr>
      </p:pic>
      <p:sp>
        <p:nvSpPr>
          <p:cNvPr id="348" name="Google Shape;348;p18"/>
          <p:cNvSpPr txBox="1"/>
          <p:nvPr/>
        </p:nvSpPr>
        <p:spPr>
          <a:xfrm>
            <a:off x="3132137" y="6642100"/>
            <a:ext cx="457835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https://kynaforkids.vn/blog/tro-choi-dan-gian-tre-em.html</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sp>
        <p:nvSpPr>
          <p:cNvPr id="353" name="Google Shape;353;p19"/>
          <p:cNvSpPr txBox="1"/>
          <p:nvPr/>
        </p:nvSpPr>
        <p:spPr>
          <a:xfrm>
            <a:off x="1128712" y="509587"/>
            <a:ext cx="6305550"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4. Phân loại trò chơi dân gian trẻ em đối với MN</a:t>
            </a:r>
            <a:endParaRPr/>
          </a:p>
        </p:txBody>
      </p:sp>
      <p:sp>
        <p:nvSpPr>
          <p:cNvPr id="354" name="Google Shape;354;p19"/>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55" name="Google Shape;355;p19"/>
          <p:cNvSpPr txBox="1"/>
          <p:nvPr/>
        </p:nvSpPr>
        <p:spPr>
          <a:xfrm>
            <a:off x="395287" y="1066800"/>
            <a:ext cx="4578350" cy="586422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Trò chơi mô phỏng</a:t>
            </a:r>
            <a:r>
              <a:rPr b="0" i="0" lang="en-US" sz="1800" u="none">
                <a:solidFill>
                  <a:schemeClr val="dk1"/>
                </a:solidFill>
                <a:latin typeface="Arial"/>
                <a:ea typeface="Arial"/>
                <a:cs typeface="Arial"/>
                <a:sym typeface="Arial"/>
              </a:rPr>
              <a:t>. Đây là những trò chơi mà trẻ mô phỏng, bắt chước cách sinh hoạt của người lớn như: làm nhà, cày ruộng, nấu ăn …Trong khi chơi, trẻ thi nhau xem ai làm đẹp, làm đúng, làm nhanh hơn. Đặc biệt những trò chơi này có tác dụng phát triển trí tưởng tượng của trẻ (mẫu lá cũng được xem là món ăn ngon, vỏ sò, vỏ hến cũng được xem là nồi niêu, bát đĩa; các mô cầu biến thành con ngựa…). Trong trò chơi này, trẻ hoá thân, nhập vai vào các mối quan hệ xã hội, học được cách ứng xử giữa người lớn với nhau, qua đó mà trẻ học làm người lớn.</a:t>
            </a:r>
            <a:endParaRPr/>
          </a:p>
        </p:txBody>
      </p:sp>
      <p:sp>
        <p:nvSpPr>
          <p:cNvPr id="356" name="Google Shape;356;p19"/>
          <p:cNvSpPr txBox="1"/>
          <p:nvPr/>
        </p:nvSpPr>
        <p:spPr>
          <a:xfrm>
            <a:off x="5646737" y="4437062"/>
            <a:ext cx="457835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https://kynaforkids.vn/blog/tro-choi-dan-gian-tre-em.html</a:t>
            </a:r>
            <a:endParaRPr/>
          </a:p>
        </p:txBody>
      </p:sp>
      <p:pic>
        <p:nvPicPr>
          <p:cNvPr id="357" name="Google Shape;357;p19"/>
          <p:cNvPicPr preferRelativeResize="0"/>
          <p:nvPr/>
        </p:nvPicPr>
        <p:blipFill rotWithShape="1">
          <a:blip r:embed="rId3">
            <a:alphaModFix/>
          </a:blip>
          <a:srcRect b="0" l="0" r="0" t="0"/>
          <a:stretch/>
        </p:blipFill>
        <p:spPr>
          <a:xfrm>
            <a:off x="4973637" y="1628775"/>
            <a:ext cx="4149725" cy="276542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sp>
        <p:nvSpPr>
          <p:cNvPr id="362" name="Google Shape;362;p20"/>
          <p:cNvSpPr txBox="1"/>
          <p:nvPr/>
        </p:nvSpPr>
        <p:spPr>
          <a:xfrm>
            <a:off x="1128712" y="509587"/>
            <a:ext cx="6305550"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4. Phân loại trò chơi dân gian trẻ em đối với MN</a:t>
            </a:r>
            <a:endParaRPr/>
          </a:p>
        </p:txBody>
      </p:sp>
      <p:sp>
        <p:nvSpPr>
          <p:cNvPr id="363" name="Google Shape;363;p20"/>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64" name="Google Shape;364;p20"/>
          <p:cNvSpPr txBox="1"/>
          <p:nvPr/>
        </p:nvSpPr>
        <p:spPr>
          <a:xfrm>
            <a:off x="358775" y="5429250"/>
            <a:ext cx="8785225" cy="129381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Trò chơi sáng tạo</a:t>
            </a:r>
            <a:r>
              <a:rPr b="0" i="0" lang="en-US" sz="1800" u="none">
                <a:solidFill>
                  <a:schemeClr val="dk1"/>
                </a:solidFill>
                <a:latin typeface="Arial"/>
                <a:ea typeface="Arial"/>
                <a:cs typeface="Arial"/>
                <a:sym typeface="Arial"/>
              </a:rPr>
              <a:t>. Đây là những trò chơi mà trong đó trẻ em tự tay làm nên những đồ vật bằng vật liệu trong thiên nhiên như xếp lá dừa thành chong chóng, xếp lá đa thành con trâu, xếp lá chuối……</a:t>
            </a:r>
            <a:endParaRPr/>
          </a:p>
        </p:txBody>
      </p:sp>
      <p:pic>
        <p:nvPicPr>
          <p:cNvPr id="365" name="Google Shape;365;p20"/>
          <p:cNvPicPr preferRelativeResize="0"/>
          <p:nvPr/>
        </p:nvPicPr>
        <p:blipFill rotWithShape="1">
          <a:blip r:embed="rId3">
            <a:alphaModFix/>
          </a:blip>
          <a:srcRect b="0" l="0" r="0" t="0"/>
          <a:stretch/>
        </p:blipFill>
        <p:spPr>
          <a:xfrm>
            <a:off x="1692275" y="1120775"/>
            <a:ext cx="5880100" cy="3919537"/>
          </a:xfrm>
          <a:prstGeom prst="rect">
            <a:avLst/>
          </a:prstGeom>
          <a:noFill/>
          <a:ln>
            <a:noFill/>
          </a:ln>
        </p:spPr>
      </p:pic>
      <p:sp>
        <p:nvSpPr>
          <p:cNvPr id="366" name="Google Shape;366;p20"/>
          <p:cNvSpPr txBox="1"/>
          <p:nvPr/>
        </p:nvSpPr>
        <p:spPr>
          <a:xfrm>
            <a:off x="3203575" y="5040312"/>
            <a:ext cx="457835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https://kynaforkids.vn/blog/tro-choi-dan-gian-tre-em.html</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sp>
        <p:nvSpPr>
          <p:cNvPr id="371" name="Google Shape;371;p21"/>
          <p:cNvSpPr txBox="1"/>
          <p:nvPr/>
        </p:nvSpPr>
        <p:spPr>
          <a:xfrm>
            <a:off x="1128712" y="509587"/>
            <a:ext cx="6305550"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4. Phân loại trò chơi dân gian trẻ em đối với MN</a:t>
            </a:r>
            <a:endParaRPr/>
          </a:p>
        </p:txBody>
      </p:sp>
      <p:sp>
        <p:nvSpPr>
          <p:cNvPr id="372" name="Google Shape;372;p21"/>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73" name="Google Shape;373;p21"/>
          <p:cNvSpPr txBox="1"/>
          <p:nvPr/>
        </p:nvSpPr>
        <p:spPr>
          <a:xfrm>
            <a:off x="1066800" y="1844675"/>
            <a:ext cx="7177087" cy="836612"/>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Video 3 Trò chơi nhảy dây</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rgbClr val="0563C1"/>
              </a:buClr>
              <a:buSzPts val="1800"/>
              <a:buFont typeface="Arial"/>
              <a:buNone/>
            </a:pPr>
            <a:r>
              <a:rPr b="0" i="0" lang="en-US" sz="1800" u="sng">
                <a:solidFill>
                  <a:srgbClr val="0563C1"/>
                </a:solidFill>
                <a:latin typeface="Arial"/>
                <a:ea typeface="Arial"/>
                <a:cs typeface="Arial"/>
                <a:sym typeface="Arial"/>
                <a:hlinkClick r:id="rId3">
                  <a:extLst>
                    <a:ext uri="{A12FA001-AC4F-418D-AE19-62706E023703}">
                      <ahyp:hlinkClr val="tx"/>
                    </a:ext>
                  </a:extLst>
                </a:hlinkClick>
              </a:rPr>
              <a:t>https://www.youtube.com/watch?v=HMaEpvEC_Dw</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7" name="Shape 377"/>
        <p:cNvGrpSpPr/>
        <p:nvPr/>
      </p:nvGrpSpPr>
      <p:grpSpPr>
        <a:xfrm>
          <a:off x="0" y="0"/>
          <a:ext cx="0" cy="0"/>
          <a:chOff x="0" y="0"/>
          <a:chExt cx="0" cy="0"/>
        </a:xfrm>
      </p:grpSpPr>
      <p:sp>
        <p:nvSpPr>
          <p:cNvPr id="378" name="Google Shape;378;p22"/>
          <p:cNvSpPr txBox="1"/>
          <p:nvPr/>
        </p:nvSpPr>
        <p:spPr>
          <a:xfrm>
            <a:off x="323850" y="476250"/>
            <a:ext cx="8185150"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Hướng dẫn trò chơi dân gian cho trẻ em ở trường mầm non</a:t>
            </a:r>
            <a:endParaRPr/>
          </a:p>
        </p:txBody>
      </p:sp>
      <p:sp>
        <p:nvSpPr>
          <p:cNvPr id="379" name="Google Shape;379;p22"/>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80" name="Google Shape;380;p22"/>
          <p:cNvSpPr txBox="1"/>
          <p:nvPr/>
        </p:nvSpPr>
        <p:spPr>
          <a:xfrm>
            <a:off x="179387" y="1125537"/>
            <a:ext cx="8640762" cy="5630862"/>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Cần phải căn cứ vào chủ đề, chủ điểm giáo dục mà lựa chọn trò chơi dân gian cho phù hợp với chủ đề, chủ điểm và lứa tuổi của trẻ. Xác định thể loại của trò chơi, mục đích, yêu cầu cần đạt được khi tổ chức trò chơi dân gian đó. Chuẩn bị chu đáo đồ chơi, đồ dùng phù hợp với trò chơi.</a:t>
            </a:r>
            <a:endParaRPr/>
          </a:p>
          <a:p>
            <a:pPr indent="-171450" lvl="0" marL="285750" marR="0" rtl="0" algn="just">
              <a:lnSpc>
                <a:spcPct val="100000"/>
              </a:lnSpc>
              <a:spcBef>
                <a:spcPts val="0"/>
              </a:spcBef>
              <a:spcAft>
                <a:spcPts val="0"/>
              </a:spcAft>
              <a:buClr>
                <a:schemeClr val="dk1"/>
              </a:buClr>
              <a:buSzPts val="1800"/>
              <a:buFont typeface="Arial"/>
              <a:buNone/>
            </a:pPr>
            <a:r>
              <a:t/>
            </a:r>
            <a:endParaRPr b="0" i="0" sz="1800" u="none">
              <a:solidFill>
                <a:schemeClr val="dk1"/>
              </a:solidFill>
              <a:latin typeface="Calibri"/>
              <a:ea typeface="Calibri"/>
              <a:cs typeface="Calibri"/>
              <a:sym typeface="Calibri"/>
            </a:endParaRPr>
          </a:p>
          <a:p>
            <a:pPr indent="-285750" lvl="0" marL="285750" marR="0" rtl="0" algn="just">
              <a:lnSpc>
                <a:spcPct val="100000"/>
              </a:lnSpc>
              <a:spcBef>
                <a:spcPts val="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Nếu là trò chơi có luật thì bên cạnh cách chơi, lời ca, bài hát đồng dao (nếu có), cô cần giới thiệu luật chơi. Lần chơi đầu, nhất là trẻ nhỏ, cô cần giới thiệu tỉ mỉ luật chơi, cách chơi và chơi thử cùng vài nhanh nhẹn, tháo vát để trẻ quan sát, hình dung cách chơi và có hứng thú vào chơi.</a:t>
            </a:r>
            <a:endParaRPr/>
          </a:p>
          <a:p>
            <a:pPr indent="-171450" lvl="0" marL="285750" marR="0" rtl="0" algn="just">
              <a:lnSpc>
                <a:spcPct val="100000"/>
              </a:lnSpc>
              <a:spcBef>
                <a:spcPts val="0"/>
              </a:spcBef>
              <a:spcAft>
                <a:spcPts val="0"/>
              </a:spcAft>
              <a:buClr>
                <a:schemeClr val="dk1"/>
              </a:buClr>
              <a:buSzPts val="1800"/>
              <a:buFont typeface="Arial"/>
              <a:buNone/>
            </a:pPr>
            <a:r>
              <a:t/>
            </a:r>
            <a:endParaRPr b="0" i="0" sz="1800" u="none">
              <a:solidFill>
                <a:schemeClr val="dk1"/>
              </a:solidFill>
              <a:latin typeface="Calibri"/>
              <a:ea typeface="Calibri"/>
              <a:cs typeface="Calibri"/>
              <a:sym typeface="Calibri"/>
            </a:endParaRPr>
          </a:p>
          <a:p>
            <a:pPr indent="-285750" lvl="0" marL="285750" marR="0" rtl="0" algn="just">
              <a:lnSpc>
                <a:spcPct val="100000"/>
              </a:lnSpc>
              <a:spcBef>
                <a:spcPts val="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Đối với trẻ nhỏ (tuổi nhà trẻ và mẫu giáo bé) cô tham gia cùng chơi với trẻ (cầm cái, vừa thực hiện hành động chơi, thao tác chơi để trẻ bắt chước vừa hát vừa hành động). Đối với trẻ lớn (mẫu giáo nhỡ, mẫu giáo lớn) cô tạo điều kiện để trẻ tự tổ chức trò chơi dân gian (lúc đó cô giữ vai trò là người cố vấn, trọng tài, cổ vũ và động viên trẻ chơi). Nhiều trò chơi dân gian có thể tổ chức cho các độ tuổi khác nhau, tuỳ thuộc vào hứng thú, khả năng chơi của trẻ.</a:t>
            </a:r>
            <a:endParaRPr/>
          </a:p>
          <a:p>
            <a:pPr indent="-171450" lvl="0" marL="285750" marR="0" rtl="0" algn="just">
              <a:lnSpc>
                <a:spcPct val="100000"/>
              </a:lnSpc>
              <a:spcBef>
                <a:spcPts val="0"/>
              </a:spcBef>
              <a:spcAft>
                <a:spcPts val="0"/>
              </a:spcAft>
              <a:buClr>
                <a:schemeClr val="dk1"/>
              </a:buClr>
              <a:buSzPts val="1800"/>
              <a:buFont typeface="Arial"/>
              <a:buNone/>
            </a:pPr>
            <a:r>
              <a:t/>
            </a:r>
            <a:endParaRPr b="0" i="0" sz="1800" u="none">
              <a:solidFill>
                <a:schemeClr val="dk1"/>
              </a:solidFill>
              <a:latin typeface="Arial"/>
              <a:ea typeface="Arial"/>
              <a:cs typeface="Arial"/>
              <a:sym typeface="Arial"/>
            </a:endParaRPr>
          </a:p>
          <a:p>
            <a:pPr indent="-285750" lvl="0" marL="285750" marR="0" rtl="0" algn="just">
              <a:lnSpc>
                <a:spcPct val="100000"/>
              </a:lnSpc>
              <a:spcBef>
                <a:spcPts val="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Cần giúp trẻ đoàn kết – hợp tác với nhau trong khi chơi, không tranh giành, chen lấn, phá ngang trong khi chơi. Rèn luyện cho trẻ thói quen cần thiết khi kết thúc chơi.</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4" name="Shape 384"/>
        <p:cNvGrpSpPr/>
        <p:nvPr/>
      </p:nvGrpSpPr>
      <p:grpSpPr>
        <a:xfrm>
          <a:off x="0" y="0"/>
          <a:ext cx="0" cy="0"/>
          <a:chOff x="0" y="0"/>
          <a:chExt cx="0" cy="0"/>
        </a:xfrm>
      </p:grpSpPr>
      <p:sp>
        <p:nvSpPr>
          <p:cNvPr id="385" name="Google Shape;385;p23"/>
          <p:cNvSpPr txBox="1"/>
          <p:nvPr/>
        </p:nvSpPr>
        <p:spPr>
          <a:xfrm>
            <a:off x="323850" y="476250"/>
            <a:ext cx="8185150"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Hướng dẫn trò chơi dân gian cho trẻ em ở trường mầm non</a:t>
            </a:r>
            <a:endParaRPr/>
          </a:p>
        </p:txBody>
      </p:sp>
      <p:sp>
        <p:nvSpPr>
          <p:cNvPr id="386" name="Google Shape;386;p23"/>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87" name="Google Shape;387;p23"/>
          <p:cNvSpPr txBox="1"/>
          <p:nvPr/>
        </p:nvSpPr>
        <p:spPr>
          <a:xfrm>
            <a:off x="539750" y="1493837"/>
            <a:ext cx="8424862" cy="4524375"/>
          </a:xfrm>
          <a:prstGeom prst="rect">
            <a:avLst/>
          </a:prstGeom>
          <a:noFill/>
          <a:ln>
            <a:noFill/>
          </a:ln>
        </p:spPr>
        <p:txBody>
          <a:bodyPr anchorCtr="0" anchor="t" bIns="45700" lIns="91425" spcFirstLastPara="1" rIns="91425" wrap="square" tIns="45700">
            <a:spAutoFit/>
          </a:bodyPr>
          <a:lstStyle/>
          <a:p>
            <a:pPr indent="457200" lvl="0" marL="0" marR="0" rtl="0" algn="ctr">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Trò chơi: Chi chi chành chành</a:t>
            </a:r>
            <a:endParaRPr b="0" i="0" sz="1400" u="none">
              <a:solidFill>
                <a:schemeClr val="dk1"/>
              </a:solidFill>
              <a:latin typeface="Calibri"/>
              <a:ea typeface="Calibri"/>
              <a:cs typeface="Calibri"/>
              <a:sym typeface="Calibri"/>
            </a:endParaRPr>
          </a:p>
          <a:p>
            <a:pPr indent="45720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0" i="1" lang="en-US" sz="1800" u="none">
                <a:solidFill>
                  <a:schemeClr val="dk1"/>
                </a:solidFill>
                <a:latin typeface="Arial"/>
                <a:ea typeface="Arial"/>
                <a:cs typeface="Arial"/>
                <a:sym typeface="Arial"/>
              </a:rPr>
              <a:t>Luật chơi</a:t>
            </a:r>
            <a:r>
              <a:rPr b="0" i="0" lang="en-US" sz="1800" u="none">
                <a:solidFill>
                  <a:schemeClr val="dk1"/>
                </a:solidFill>
                <a:latin typeface="Arial"/>
                <a:ea typeface="Arial"/>
                <a:cs typeface="Arial"/>
                <a:sym typeface="Arial"/>
              </a:rPr>
              <a:t>: Khi đọc đến chữ tập thì nắm tay vào bắt các ngón tay của các bạn</a:t>
            </a:r>
            <a:endParaRPr b="0" i="0" sz="1400" u="none">
              <a:solidFill>
                <a:schemeClr val="dk1"/>
              </a:solidFill>
              <a:latin typeface="Calibri"/>
              <a:ea typeface="Calibri"/>
              <a:cs typeface="Calibri"/>
              <a:sym typeface="Calibri"/>
            </a:endParaRPr>
          </a:p>
          <a:p>
            <a:pPr indent="45720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0" i="1" lang="en-US" sz="1800" u="none">
                <a:solidFill>
                  <a:schemeClr val="dk1"/>
                </a:solidFill>
                <a:latin typeface="Arial"/>
                <a:ea typeface="Arial"/>
                <a:cs typeface="Arial"/>
                <a:sym typeface="Arial"/>
              </a:rPr>
              <a:t>Cách chơi</a:t>
            </a:r>
            <a:r>
              <a:rPr b="0" i="0" lang="en-US" sz="1800" u="none">
                <a:solidFill>
                  <a:schemeClr val="dk1"/>
                </a:solidFill>
                <a:latin typeface="Arial"/>
                <a:ea typeface="Arial"/>
                <a:cs typeface="Arial"/>
                <a:sym typeface="Arial"/>
              </a:rPr>
              <a:t>: Khoảng 3 – 4 trẻ một nhóm. 1 trẻ làm “cái” xòe bàn tay ra. Các trẻ khác đặt ngón tay trỏ vào lòng bàn tay trẻ làm cái. Trẻ làm cái vừa gõ ngón tay vừa đọc theo nhịp lời hát:</a:t>
            </a:r>
            <a:endParaRPr b="0" i="0" sz="1400" u="none">
              <a:solidFill>
                <a:schemeClr val="dk1"/>
              </a:solidFill>
              <a:latin typeface="Calibri"/>
              <a:ea typeface="Calibri"/>
              <a:cs typeface="Calibri"/>
              <a:sym typeface="Calibri"/>
            </a:endParaRPr>
          </a:p>
          <a:p>
            <a:pPr indent="457200" lvl="0" marL="0" marR="0" rtl="0" algn="ctr">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Chi chi chành chành</a:t>
            </a:r>
            <a:endParaRPr b="0" i="0" sz="1400" u="none">
              <a:solidFill>
                <a:schemeClr val="dk1"/>
              </a:solidFill>
              <a:latin typeface="Calibri"/>
              <a:ea typeface="Calibri"/>
              <a:cs typeface="Calibri"/>
              <a:sym typeface="Calibri"/>
            </a:endParaRPr>
          </a:p>
          <a:p>
            <a:pPr indent="457200" lvl="0" marL="0" marR="0" rtl="0" algn="ctr">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Cái đanh thổi lửa</a:t>
            </a:r>
            <a:endParaRPr b="0" i="0" sz="1400" u="none">
              <a:solidFill>
                <a:schemeClr val="dk1"/>
              </a:solidFill>
              <a:latin typeface="Calibri"/>
              <a:ea typeface="Calibri"/>
              <a:cs typeface="Calibri"/>
              <a:sym typeface="Calibri"/>
            </a:endParaRPr>
          </a:p>
          <a:p>
            <a:pPr indent="457200" lvl="0" marL="0" marR="0" rtl="0" algn="ctr">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Con ngựa đứt cương</a:t>
            </a:r>
            <a:endParaRPr b="0" i="0" sz="1400" u="none">
              <a:solidFill>
                <a:schemeClr val="dk1"/>
              </a:solidFill>
              <a:latin typeface="Calibri"/>
              <a:ea typeface="Calibri"/>
              <a:cs typeface="Calibri"/>
              <a:sym typeface="Calibri"/>
            </a:endParaRPr>
          </a:p>
          <a:p>
            <a:pPr indent="457200" lvl="0" marL="0" marR="0" rtl="0" algn="ctr">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Ba vương ngũ đế</a:t>
            </a:r>
            <a:endParaRPr b="0" i="0" sz="1400" u="none">
              <a:solidFill>
                <a:schemeClr val="dk1"/>
              </a:solidFill>
              <a:latin typeface="Calibri"/>
              <a:ea typeface="Calibri"/>
              <a:cs typeface="Calibri"/>
              <a:sym typeface="Calibri"/>
            </a:endParaRPr>
          </a:p>
          <a:p>
            <a:pPr indent="457200" lvl="0" marL="0" marR="0" rtl="0" algn="ctr">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Bắt dế đi tìm</a:t>
            </a:r>
            <a:endParaRPr b="0" i="0" sz="1400" u="none">
              <a:solidFill>
                <a:schemeClr val="dk1"/>
              </a:solidFill>
              <a:latin typeface="Calibri"/>
              <a:ea typeface="Calibri"/>
              <a:cs typeface="Calibri"/>
              <a:sym typeface="Calibri"/>
            </a:endParaRPr>
          </a:p>
          <a:p>
            <a:pPr indent="457200" lvl="0" marL="0" marR="0" rtl="0" algn="ctr">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Con chim làm tổ</a:t>
            </a:r>
            <a:endParaRPr b="0" i="0" sz="1400" u="none">
              <a:solidFill>
                <a:schemeClr val="dk1"/>
              </a:solidFill>
              <a:latin typeface="Calibri"/>
              <a:ea typeface="Calibri"/>
              <a:cs typeface="Calibri"/>
              <a:sym typeface="Calibri"/>
            </a:endParaRPr>
          </a:p>
          <a:p>
            <a:pPr indent="457200" lvl="0" marL="0" marR="0" rtl="0" algn="ctr">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Ù à ù ập</a:t>
            </a:r>
            <a:endParaRPr b="0" i="0" sz="1400" u="none">
              <a:solidFill>
                <a:schemeClr val="dk1"/>
              </a:solidFill>
              <a:latin typeface="Calibri"/>
              <a:ea typeface="Calibri"/>
              <a:cs typeface="Calibri"/>
              <a:sym typeface="Calibri"/>
            </a:endParaRPr>
          </a:p>
          <a:p>
            <a:pPr indent="45720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Đến câu cuối cùng, trẻ làm cái nắm tay vào để bắt các ngón tay của các bạn. Các bạn phải rút nhanh ngón tay ra khỏi tay bàn tay của bạn làm cái. Ai bị cái bắt ngón tay thì xòe bàn tay ra cho các bạn chơi tiếp</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1" name="Shape 391"/>
        <p:cNvGrpSpPr/>
        <p:nvPr/>
      </p:nvGrpSpPr>
      <p:grpSpPr>
        <a:xfrm>
          <a:off x="0" y="0"/>
          <a:ext cx="0" cy="0"/>
          <a:chOff x="0" y="0"/>
          <a:chExt cx="0" cy="0"/>
        </a:xfrm>
      </p:grpSpPr>
      <p:sp>
        <p:nvSpPr>
          <p:cNvPr id="392" name="Google Shape;392;p24"/>
          <p:cNvSpPr txBox="1"/>
          <p:nvPr/>
        </p:nvSpPr>
        <p:spPr>
          <a:xfrm>
            <a:off x="323850" y="476250"/>
            <a:ext cx="8185150"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Hướng dẫn trò chơi dân gian cho trẻ em ở trường mầm non</a:t>
            </a:r>
            <a:endParaRPr/>
          </a:p>
        </p:txBody>
      </p:sp>
      <p:sp>
        <p:nvSpPr>
          <p:cNvPr id="393" name="Google Shape;393;p24"/>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pic>
        <p:nvPicPr>
          <p:cNvPr id="394" name="Google Shape;394;p24"/>
          <p:cNvPicPr preferRelativeResize="0"/>
          <p:nvPr/>
        </p:nvPicPr>
        <p:blipFill rotWithShape="1">
          <a:blip r:embed="rId3">
            <a:alphaModFix/>
          </a:blip>
          <a:srcRect b="0" l="0" r="0" t="0"/>
          <a:stretch/>
        </p:blipFill>
        <p:spPr>
          <a:xfrm>
            <a:off x="1403350" y="1196975"/>
            <a:ext cx="6858000" cy="4572000"/>
          </a:xfrm>
          <a:prstGeom prst="rect">
            <a:avLst/>
          </a:prstGeom>
          <a:noFill/>
          <a:ln>
            <a:noFill/>
          </a:ln>
        </p:spPr>
      </p:pic>
      <p:sp>
        <p:nvSpPr>
          <p:cNvPr id="395" name="Google Shape;395;p24"/>
          <p:cNvSpPr txBox="1"/>
          <p:nvPr/>
        </p:nvSpPr>
        <p:spPr>
          <a:xfrm>
            <a:off x="1042987" y="5964237"/>
            <a:ext cx="6961187" cy="368300"/>
          </a:xfrm>
          <a:prstGeom prst="rect">
            <a:avLst/>
          </a:prstGeom>
          <a:noFill/>
          <a:ln>
            <a:noFill/>
          </a:ln>
        </p:spPr>
        <p:txBody>
          <a:bodyPr anchorCtr="0" anchor="t" bIns="45700" lIns="91425" spcFirstLastPara="1" rIns="91425" wrap="square" tIns="45700">
            <a:spAutoFit/>
          </a:bodyPr>
          <a:lstStyle/>
          <a:p>
            <a:pPr indent="457200" lvl="0" marL="0" marR="0" rtl="0" algn="ctr">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Tổ chức trò chơi: Chi chi chành chành cho trẻ 2-3 tuổi</a:t>
            </a:r>
            <a:endParaRPr/>
          </a:p>
        </p:txBody>
      </p:sp>
      <p:sp>
        <p:nvSpPr>
          <p:cNvPr id="396" name="Google Shape;396;p24"/>
          <p:cNvSpPr txBox="1"/>
          <p:nvPr/>
        </p:nvSpPr>
        <p:spPr>
          <a:xfrm>
            <a:off x="3276600" y="5762625"/>
            <a:ext cx="4576762"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https://kynaforkids.vn/blog/tro-choi-dan-gian-tre-em.html</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0" name="Shape 400"/>
        <p:cNvGrpSpPr/>
        <p:nvPr/>
      </p:nvGrpSpPr>
      <p:grpSpPr>
        <a:xfrm>
          <a:off x="0" y="0"/>
          <a:ext cx="0" cy="0"/>
          <a:chOff x="0" y="0"/>
          <a:chExt cx="0" cy="0"/>
        </a:xfrm>
      </p:grpSpPr>
      <p:sp>
        <p:nvSpPr>
          <p:cNvPr id="401" name="Google Shape;401;p25"/>
          <p:cNvSpPr txBox="1"/>
          <p:nvPr/>
        </p:nvSpPr>
        <p:spPr>
          <a:xfrm>
            <a:off x="323850" y="476250"/>
            <a:ext cx="8185150"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Hướng dẫn trò chơi dân gian cho trẻ em ở trường mầm non</a:t>
            </a:r>
            <a:endParaRPr/>
          </a:p>
        </p:txBody>
      </p:sp>
      <p:sp>
        <p:nvSpPr>
          <p:cNvPr id="402" name="Google Shape;402;p25"/>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03" name="Google Shape;403;p25"/>
          <p:cNvSpPr txBox="1"/>
          <p:nvPr/>
        </p:nvSpPr>
        <p:spPr>
          <a:xfrm>
            <a:off x="468312" y="1125537"/>
            <a:ext cx="8280400" cy="5630862"/>
          </a:xfrm>
          <a:prstGeom prst="rect">
            <a:avLst/>
          </a:prstGeom>
          <a:noFill/>
          <a:ln>
            <a:noFill/>
          </a:ln>
        </p:spPr>
        <p:txBody>
          <a:bodyPr anchorCtr="0" anchor="t" bIns="45700" lIns="91425" spcFirstLastPara="1" rIns="91425" wrap="square" tIns="45700">
            <a:spAutoFit/>
          </a:bodyPr>
          <a:lstStyle/>
          <a:p>
            <a:pPr indent="457200" lvl="0" marL="0" marR="0" rtl="0" algn="ctr">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Trò chơi: Nu na nu nống</a:t>
            </a:r>
            <a:endParaRPr b="0" i="0" sz="1400" u="none">
              <a:solidFill>
                <a:schemeClr val="dk1"/>
              </a:solidFill>
              <a:latin typeface="Calibri"/>
              <a:ea typeface="Calibri"/>
              <a:cs typeface="Calibri"/>
              <a:sym typeface="Calibri"/>
            </a:endParaRPr>
          </a:p>
          <a:p>
            <a:pPr indent="45720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Luật chơi: Từ cuối cùng rơi vào ai thì người đó phải rút nhanh chân lại - Cách chơi: Một nhóm 3 − 4 trẻ ngồi sát nhau thành hàng ngang, chân duỗi thẳng. Một trẻ làm “cái” ngồi ở giữa vừa hát vừa lấy tay đập nhẹ vào chân các bạn, mỗi tiếng là một cái đập tay theo lời: </a:t>
            </a:r>
            <a:endParaRPr b="0" i="0" sz="1400" u="none">
              <a:solidFill>
                <a:schemeClr val="dk1"/>
              </a:solidFill>
              <a:latin typeface="Calibri"/>
              <a:ea typeface="Calibri"/>
              <a:cs typeface="Calibri"/>
              <a:sym typeface="Calibri"/>
            </a:endParaRPr>
          </a:p>
          <a:p>
            <a:pPr indent="45720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Lời 1: Nu na nu nống Nu na nu nống Cái trống nằm trong Đánh trống phất cờ Con ong nằm ngoài Mở cuộc thi đua Củ khoai chấm mật Thi chân đẹp đẽ Phật ngồi phật khóc Chân ai sạch sẽ Con cóc nhảy ra Gót đỏ hồng hào Con gà tú hụ Không bẩn tí nào Nhà mụ thổi xôi Được vào đánh trống Nhà tôi nấu chè Tùng tùng tùng tùng Tay xòe chân rụt. Từ cuối cùng rơi vào chân ai thì phải co chân lại. Trò chơi: Kéo cưa lừa xẻ - Luật chơi: đưa, đẩy tay theo đúng nhịp của bài đồng dao. </a:t>
            </a:r>
            <a:endParaRPr b="0" i="0" sz="1400" u="none">
              <a:solidFill>
                <a:schemeClr val="dk1"/>
              </a:solidFill>
              <a:latin typeface="Calibri"/>
              <a:ea typeface="Calibri"/>
              <a:cs typeface="Calibri"/>
              <a:sym typeface="Calibri"/>
            </a:endParaRPr>
          </a:p>
          <a:p>
            <a:pPr indent="45720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Cách chơi: Lời 1 Lời 2 Kéo cưa lừa xẻ Kéo cưa lừa kít Ông thợ nào khỏe Làm ít ăn nhiều Về ăn cơm vua Nằm đâu ngủ đấy Ông thợ nào thua Nó lấy mất cưa Về bú tí mẹ Lấy gì mà kéo Trẻ ngồi từng đôi một đối diện nhau nắm tay nhau, vừa đọc lời 1 hoặc lời 2 vừa làm động tác kéo cưa theo nhịp của bài đồng dao, đọc tiếng “kéo” thì cháu A đẩy cháu B (người hơi chúi về phía trước), cháu B kéo tay cháu A (người hơi ngả về phía sau). Đọc tiếng “cưa” thì cháu B đẩy cháu A và cháu A kéo cháu B. Đọc đến lừa thì trở về vị trí ban đầu. Cứ như vậy vừa đọc vừa làm động tác cho đến hết bài theo đúng nhịp.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7" name="Shape 407"/>
        <p:cNvGrpSpPr/>
        <p:nvPr/>
      </p:nvGrpSpPr>
      <p:grpSpPr>
        <a:xfrm>
          <a:off x="0" y="0"/>
          <a:ext cx="0" cy="0"/>
          <a:chOff x="0" y="0"/>
          <a:chExt cx="0" cy="0"/>
        </a:xfrm>
      </p:grpSpPr>
      <p:sp>
        <p:nvSpPr>
          <p:cNvPr id="408" name="Google Shape;408;p26"/>
          <p:cNvSpPr txBox="1"/>
          <p:nvPr/>
        </p:nvSpPr>
        <p:spPr>
          <a:xfrm>
            <a:off x="323850" y="476250"/>
            <a:ext cx="8185150"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Hướng dẫn trò chơi dân gian cho trẻ em ở trường mầm non</a:t>
            </a:r>
            <a:endParaRPr/>
          </a:p>
        </p:txBody>
      </p:sp>
      <p:sp>
        <p:nvSpPr>
          <p:cNvPr id="409" name="Google Shape;409;p26"/>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pic>
        <p:nvPicPr>
          <p:cNvPr id="410" name="Google Shape;410;p26"/>
          <p:cNvPicPr preferRelativeResize="0"/>
          <p:nvPr/>
        </p:nvPicPr>
        <p:blipFill rotWithShape="1">
          <a:blip r:embed="rId3">
            <a:alphaModFix/>
          </a:blip>
          <a:srcRect b="0" l="0" r="0" t="0"/>
          <a:stretch/>
        </p:blipFill>
        <p:spPr>
          <a:xfrm>
            <a:off x="1763712" y="1268412"/>
            <a:ext cx="6492875" cy="4867275"/>
          </a:xfrm>
          <a:prstGeom prst="rect">
            <a:avLst/>
          </a:prstGeom>
          <a:noFill/>
          <a:ln>
            <a:noFill/>
          </a:ln>
        </p:spPr>
      </p:pic>
      <p:sp>
        <p:nvSpPr>
          <p:cNvPr id="411" name="Google Shape;411;p26"/>
          <p:cNvSpPr txBox="1"/>
          <p:nvPr/>
        </p:nvSpPr>
        <p:spPr>
          <a:xfrm>
            <a:off x="2555875" y="6108700"/>
            <a:ext cx="489585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http://mnthanhminh.vinhphuc.edu.vn/chuyen-muc/hoat-dong-vui-choi-cua-cac-be-c22721-275087.aspx</a:t>
            </a:r>
            <a:endParaRPr/>
          </a:p>
        </p:txBody>
      </p:sp>
      <p:sp>
        <p:nvSpPr>
          <p:cNvPr id="412" name="Google Shape;412;p26"/>
          <p:cNvSpPr txBox="1"/>
          <p:nvPr/>
        </p:nvSpPr>
        <p:spPr>
          <a:xfrm>
            <a:off x="1092200" y="6262687"/>
            <a:ext cx="6959600" cy="369887"/>
          </a:xfrm>
          <a:prstGeom prst="rect">
            <a:avLst/>
          </a:prstGeom>
          <a:noFill/>
          <a:ln>
            <a:noFill/>
          </a:ln>
        </p:spPr>
        <p:txBody>
          <a:bodyPr anchorCtr="0" anchor="t" bIns="45700" lIns="91425" spcFirstLastPara="1" rIns="91425" wrap="square" tIns="45700">
            <a:spAutoFit/>
          </a:bodyPr>
          <a:lstStyle/>
          <a:p>
            <a:pPr indent="457200" lvl="0" marL="0" marR="0" rtl="0" algn="ctr">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Tổ chức trò chơi: Nu na nu nống cho trẻ 3-4 tuổi</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6" name="Shape 416"/>
        <p:cNvGrpSpPr/>
        <p:nvPr/>
      </p:nvGrpSpPr>
      <p:grpSpPr>
        <a:xfrm>
          <a:off x="0" y="0"/>
          <a:ext cx="0" cy="0"/>
          <a:chOff x="0" y="0"/>
          <a:chExt cx="0" cy="0"/>
        </a:xfrm>
      </p:grpSpPr>
      <p:sp>
        <p:nvSpPr>
          <p:cNvPr id="417" name="Google Shape;417;p27"/>
          <p:cNvSpPr txBox="1"/>
          <p:nvPr/>
        </p:nvSpPr>
        <p:spPr>
          <a:xfrm>
            <a:off x="323850" y="476250"/>
            <a:ext cx="8185150"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Hướng dẫn trò chơi dân gian cho trẻ em ở trường mầm non</a:t>
            </a:r>
            <a:endParaRPr/>
          </a:p>
        </p:txBody>
      </p:sp>
      <p:sp>
        <p:nvSpPr>
          <p:cNvPr id="418" name="Google Shape;418;p27"/>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19" name="Google Shape;419;p27"/>
          <p:cNvSpPr txBox="1"/>
          <p:nvPr/>
        </p:nvSpPr>
        <p:spPr>
          <a:xfrm>
            <a:off x="468312" y="1196975"/>
            <a:ext cx="8496300" cy="3832225"/>
          </a:xfrm>
          <a:prstGeom prst="rect">
            <a:avLst/>
          </a:prstGeom>
          <a:noFill/>
          <a:ln>
            <a:noFill/>
          </a:ln>
        </p:spPr>
        <p:txBody>
          <a:bodyPr anchorCtr="0" anchor="t" bIns="45700" lIns="91425" spcFirstLastPara="1" rIns="91425" wrap="square" tIns="45700">
            <a:spAutoFit/>
          </a:bodyPr>
          <a:lstStyle/>
          <a:p>
            <a:pPr indent="457200" lvl="0" marL="0" marR="0" rtl="0" algn="ctr">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Trò chơi: Lộn cầu vồng</a:t>
            </a:r>
            <a:endParaRPr b="0" i="0" sz="1400" u="none">
              <a:solidFill>
                <a:schemeClr val="dk1"/>
              </a:solidFill>
              <a:latin typeface="Calibri"/>
              <a:ea typeface="Calibri"/>
              <a:cs typeface="Calibri"/>
              <a:sym typeface="Calibri"/>
            </a:endParaRPr>
          </a:p>
          <a:p>
            <a:pPr indent="45720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Luật chơi: Đọc đến câu thơ cuối cùng bắt đầu lộn nửa vòng quay lưng vào nhau (hoặc đối mặt nhau). </a:t>
            </a:r>
            <a:endParaRPr b="0" i="0" sz="1400" u="none">
              <a:solidFill>
                <a:schemeClr val="dk1"/>
              </a:solidFill>
              <a:latin typeface="Calibri"/>
              <a:ea typeface="Calibri"/>
              <a:cs typeface="Calibri"/>
              <a:sym typeface="Calibri"/>
            </a:endParaRPr>
          </a:p>
          <a:p>
            <a:pPr indent="45720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Cách chơi: Từng đôi một đứng cầm tay nhau vừa đọc lời thơ vừa vung tay sang hai bên theo nhịp, cứ mỗi tiếng vung tay sang ngang một bên. 144 Lời 1 Lời 2: Lộn cầu vồng Lộn cầu vồng Nước sông đang chảy Nước trong nước chảy Thằng bé lên bảy Có cô mười bảy Con bé lên ba Có chị mười ba Đôi ta cùng lộn Ra lộn cầu vồng Đọc đến tiếng cuối cùng thì cả hai cùng chui qua tay về một phía, quay lưng vào nhau, tay vẫn nắm chặt rồi hạ xuống dưới, tiếp tục đọc, vừa đọc vừa vung tay như lần trước, đến tiếng cuối cùng thì lại chui qua tay lộn trở về tư thế ban đầu.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3" name="Shape 423"/>
        <p:cNvGrpSpPr/>
        <p:nvPr/>
      </p:nvGrpSpPr>
      <p:grpSpPr>
        <a:xfrm>
          <a:off x="0" y="0"/>
          <a:ext cx="0" cy="0"/>
          <a:chOff x="0" y="0"/>
          <a:chExt cx="0" cy="0"/>
        </a:xfrm>
      </p:grpSpPr>
      <p:sp>
        <p:nvSpPr>
          <p:cNvPr id="424" name="Google Shape;424;p28"/>
          <p:cNvSpPr txBox="1"/>
          <p:nvPr/>
        </p:nvSpPr>
        <p:spPr>
          <a:xfrm>
            <a:off x="323850" y="476250"/>
            <a:ext cx="8185150"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Hướng dẫn trò chơi dân gian cho trẻ em ở trường mầm non</a:t>
            </a:r>
            <a:endParaRPr/>
          </a:p>
        </p:txBody>
      </p:sp>
      <p:sp>
        <p:nvSpPr>
          <p:cNvPr id="425" name="Google Shape;425;p28"/>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pic>
        <p:nvPicPr>
          <p:cNvPr id="426" name="Google Shape;426;p28"/>
          <p:cNvPicPr preferRelativeResize="0"/>
          <p:nvPr/>
        </p:nvPicPr>
        <p:blipFill rotWithShape="1">
          <a:blip r:embed="rId3">
            <a:alphaModFix/>
          </a:blip>
          <a:srcRect b="0" l="0" r="0" t="0"/>
          <a:stretch/>
        </p:blipFill>
        <p:spPr>
          <a:xfrm>
            <a:off x="1000125" y="1200150"/>
            <a:ext cx="7143750" cy="4457700"/>
          </a:xfrm>
          <a:prstGeom prst="rect">
            <a:avLst/>
          </a:prstGeom>
          <a:noFill/>
          <a:ln>
            <a:noFill/>
          </a:ln>
        </p:spPr>
      </p:pic>
      <p:sp>
        <p:nvSpPr>
          <p:cNvPr id="427" name="Google Shape;427;p28"/>
          <p:cNvSpPr txBox="1"/>
          <p:nvPr/>
        </p:nvSpPr>
        <p:spPr>
          <a:xfrm>
            <a:off x="935037" y="5856287"/>
            <a:ext cx="6961187" cy="369887"/>
          </a:xfrm>
          <a:prstGeom prst="rect">
            <a:avLst/>
          </a:prstGeom>
          <a:noFill/>
          <a:ln>
            <a:noFill/>
          </a:ln>
        </p:spPr>
        <p:txBody>
          <a:bodyPr anchorCtr="0" anchor="t" bIns="45700" lIns="91425" spcFirstLastPara="1" rIns="91425" wrap="square" tIns="45700">
            <a:spAutoFit/>
          </a:bodyPr>
          <a:lstStyle/>
          <a:p>
            <a:pPr indent="457200" lvl="0" marL="0" marR="0" rtl="0" algn="ctr">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Tổ chức trò chơi: Lộn cầu vồng cho trẻ 2-3 tuổi</a:t>
            </a:r>
            <a:endParaRPr/>
          </a:p>
        </p:txBody>
      </p:sp>
      <p:sp>
        <p:nvSpPr>
          <p:cNvPr id="428" name="Google Shape;428;p28"/>
          <p:cNvSpPr txBox="1"/>
          <p:nvPr/>
        </p:nvSpPr>
        <p:spPr>
          <a:xfrm>
            <a:off x="3059112" y="5657850"/>
            <a:ext cx="61214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http://thuthuatphanmem.vn/tro-choi-lon-cau-vong/</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2" name="Shape 432"/>
        <p:cNvGrpSpPr/>
        <p:nvPr/>
      </p:nvGrpSpPr>
      <p:grpSpPr>
        <a:xfrm>
          <a:off x="0" y="0"/>
          <a:ext cx="0" cy="0"/>
          <a:chOff x="0" y="0"/>
          <a:chExt cx="0" cy="0"/>
        </a:xfrm>
      </p:grpSpPr>
      <p:sp>
        <p:nvSpPr>
          <p:cNvPr id="433" name="Google Shape;433;p29"/>
          <p:cNvSpPr txBox="1"/>
          <p:nvPr/>
        </p:nvSpPr>
        <p:spPr>
          <a:xfrm>
            <a:off x="323850" y="476250"/>
            <a:ext cx="8185150"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Hướng dẫn trò chơi dân gian cho trẻ em ở trường mầm non</a:t>
            </a:r>
            <a:endParaRPr/>
          </a:p>
        </p:txBody>
      </p:sp>
      <p:sp>
        <p:nvSpPr>
          <p:cNvPr id="434" name="Google Shape;434;p29"/>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35" name="Google Shape;435;p29"/>
          <p:cNvSpPr txBox="1"/>
          <p:nvPr/>
        </p:nvSpPr>
        <p:spPr>
          <a:xfrm>
            <a:off x="358775" y="3929062"/>
            <a:ext cx="8426450" cy="2747962"/>
          </a:xfrm>
          <a:prstGeom prst="rect">
            <a:avLst/>
          </a:prstGeom>
          <a:noFill/>
          <a:ln>
            <a:noFill/>
          </a:ln>
        </p:spPr>
        <p:txBody>
          <a:bodyPr anchorCtr="0" anchor="t" bIns="45700" lIns="91425" spcFirstLastPara="1" rIns="91425" wrap="square" tIns="45700">
            <a:spAutoFit/>
          </a:bodyPr>
          <a:lstStyle/>
          <a:p>
            <a:pPr indent="457200" lvl="0" marL="0" marR="0" rtl="0" algn="ctr">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Trò chơi: Bịt mắt bắt dê</a:t>
            </a:r>
            <a:endParaRPr b="0" i="0" sz="1800" u="none">
              <a:solidFill>
                <a:schemeClr val="dk1"/>
              </a:solidFill>
              <a:latin typeface="Calibri"/>
              <a:ea typeface="Calibri"/>
              <a:cs typeface="Calibri"/>
              <a:sym typeface="Calibri"/>
            </a:endParaRPr>
          </a:p>
          <a:p>
            <a:pPr indent="45720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 Chuẩn bị: 2 cái khăn bịt mắt. - Luật chơi: Cháu làm dê phải kêu “be be be” để bạn đi tìm dễ định hướng. - Cách chơi: Cho cả lớp ngồi hoặc đứng thành vòng tròn. Mỗi lần chơi chọn 2 trẻ, một trẻ làm dê, một trẻ làm người bắt dê, cô bịt mắt cả hai trẻ lại. Khi chơi cả hai trẻ cùng bò, trẻ làm “dê” vừa bò vừa kêu “be be be”. Còn trẻ kia phải chú ý lắng nghe để tìm bắt cho được “con dê”. Nếu bắt được “dê” là thắng cuộc sau đó chọn hai trẻ khác. Trò chơi tiếp tục. Lưu ý: Mỗi lần chơi chỉ cho trẻ bò khoảng 1 phút, nếu không bắt được coi như thua cuộc. </a:t>
            </a:r>
            <a:endParaRPr/>
          </a:p>
        </p:txBody>
      </p:sp>
      <p:pic>
        <p:nvPicPr>
          <p:cNvPr id="436" name="Google Shape;436;p29"/>
          <p:cNvPicPr preferRelativeResize="0"/>
          <p:nvPr/>
        </p:nvPicPr>
        <p:blipFill rotWithShape="1">
          <a:blip r:embed="rId3">
            <a:alphaModFix/>
          </a:blip>
          <a:srcRect b="0" l="0" r="0" t="0"/>
          <a:stretch/>
        </p:blipFill>
        <p:spPr>
          <a:xfrm>
            <a:off x="2700337" y="1087437"/>
            <a:ext cx="3949700" cy="2633662"/>
          </a:xfrm>
          <a:prstGeom prst="rect">
            <a:avLst/>
          </a:prstGeom>
          <a:noFill/>
          <a:ln>
            <a:noFill/>
          </a:ln>
        </p:spPr>
      </p:pic>
      <p:sp>
        <p:nvSpPr>
          <p:cNvPr id="437" name="Google Shape;437;p29"/>
          <p:cNvSpPr txBox="1"/>
          <p:nvPr/>
        </p:nvSpPr>
        <p:spPr>
          <a:xfrm>
            <a:off x="3059112" y="3735387"/>
            <a:ext cx="457835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https://kynaforkids.vn/blog/tro-choi-dan-gian-tre-em.html</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1" name="Shape 441"/>
        <p:cNvGrpSpPr/>
        <p:nvPr/>
      </p:nvGrpSpPr>
      <p:grpSpPr>
        <a:xfrm>
          <a:off x="0" y="0"/>
          <a:ext cx="0" cy="0"/>
          <a:chOff x="0" y="0"/>
          <a:chExt cx="0" cy="0"/>
        </a:xfrm>
      </p:grpSpPr>
      <p:sp>
        <p:nvSpPr>
          <p:cNvPr id="442" name="Google Shape;442;p30"/>
          <p:cNvSpPr txBox="1"/>
          <p:nvPr/>
        </p:nvSpPr>
        <p:spPr>
          <a:xfrm>
            <a:off x="323850" y="476250"/>
            <a:ext cx="8185150"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Hướng dẫn trò chơi dân gian cho trẻ em ở trường mầm non</a:t>
            </a:r>
            <a:endParaRPr/>
          </a:p>
        </p:txBody>
      </p:sp>
      <p:sp>
        <p:nvSpPr>
          <p:cNvPr id="443" name="Google Shape;443;p30"/>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44" name="Google Shape;444;p30"/>
          <p:cNvSpPr txBox="1"/>
          <p:nvPr/>
        </p:nvSpPr>
        <p:spPr>
          <a:xfrm>
            <a:off x="319087" y="1989137"/>
            <a:ext cx="8645525" cy="3260725"/>
          </a:xfrm>
          <a:prstGeom prst="rect">
            <a:avLst/>
          </a:prstGeom>
          <a:noFill/>
          <a:ln>
            <a:noFill/>
          </a:ln>
        </p:spPr>
        <p:txBody>
          <a:bodyPr anchorCtr="0" anchor="t" bIns="45700" lIns="91425" spcFirstLastPara="1" rIns="91425" wrap="square" tIns="45700">
            <a:spAutoFit/>
          </a:bodyPr>
          <a:lstStyle/>
          <a:p>
            <a:pPr indent="457200" lvl="0" marL="0" marR="0" rtl="0" algn="ctr">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Trò chơi: Rồng rắn</a:t>
            </a:r>
            <a:endParaRPr b="0" i="0" sz="1400" u="none">
              <a:solidFill>
                <a:schemeClr val="dk1"/>
              </a:solidFill>
              <a:latin typeface="Calibri"/>
              <a:ea typeface="Calibri"/>
              <a:cs typeface="Calibri"/>
              <a:sym typeface="Calibri"/>
            </a:endParaRPr>
          </a:p>
          <a:p>
            <a:pPr indent="45720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Cách chơi: số trẻ chơi có thể từ 8 − 10 trẻ. Một trẻ làm “thầy thuốc” đứng (hoặc ngồi) một chỗ, các trẻ khác túm đuôi áo nhau (hoặc tay ôm lưng nhau) thành “rồng rắn” (trẻ đứng đầu chọn cháu lớn nhất, khỏe nhất trong nhóm). “Rồng rắn” đi lượn vòng vèo, vừa đi vừa hát: </a:t>
            </a:r>
            <a:endParaRPr b="0" i="0" sz="1400" u="none">
              <a:solidFill>
                <a:schemeClr val="dk1"/>
              </a:solidFill>
              <a:latin typeface="Calibri"/>
              <a:ea typeface="Calibri"/>
              <a:cs typeface="Calibri"/>
              <a:sym typeface="Calibri"/>
            </a:endParaRPr>
          </a:p>
          <a:p>
            <a:pPr indent="45720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Rồng rắn lên mây/ Có cây núc nắc /Có nhà khiển binh/ Thầy thuốc có nhà hay không ?</a:t>
            </a:r>
            <a:endParaRPr b="0" i="0" sz="1400" u="none">
              <a:solidFill>
                <a:schemeClr val="dk1"/>
              </a:solidFill>
              <a:latin typeface="Calibri"/>
              <a:ea typeface="Calibri"/>
              <a:cs typeface="Calibri"/>
              <a:sym typeface="Calibri"/>
            </a:endParaRPr>
          </a:p>
          <a:p>
            <a:pPr indent="457200" lvl="0" marL="0" marR="0" rtl="0" algn="l">
              <a:lnSpc>
                <a:spcPct val="10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Đến câu cuối cùng thì dừng lại trước mặt thầy thuốc, “rồng rắn” và ‘thầy thuốc’ đối thoại nhau</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8" name="Shape 448"/>
        <p:cNvGrpSpPr/>
        <p:nvPr/>
      </p:nvGrpSpPr>
      <p:grpSpPr>
        <a:xfrm>
          <a:off x="0" y="0"/>
          <a:ext cx="0" cy="0"/>
          <a:chOff x="0" y="0"/>
          <a:chExt cx="0" cy="0"/>
        </a:xfrm>
      </p:grpSpPr>
      <p:sp>
        <p:nvSpPr>
          <p:cNvPr id="449" name="Google Shape;449;p31"/>
          <p:cNvSpPr txBox="1"/>
          <p:nvPr/>
        </p:nvSpPr>
        <p:spPr>
          <a:xfrm>
            <a:off x="323850" y="476250"/>
            <a:ext cx="8185150" cy="5254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Hướng dẫn trò chơi dân gian cho trẻ em ở trường mầm non</a:t>
            </a:r>
            <a:endParaRPr/>
          </a:p>
        </p:txBody>
      </p:sp>
      <p:sp>
        <p:nvSpPr>
          <p:cNvPr id="450" name="Google Shape;450;p31"/>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pic>
        <p:nvPicPr>
          <p:cNvPr id="451" name="Google Shape;451;p31"/>
          <p:cNvPicPr preferRelativeResize="0"/>
          <p:nvPr/>
        </p:nvPicPr>
        <p:blipFill rotWithShape="1">
          <a:blip r:embed="rId3">
            <a:alphaModFix/>
          </a:blip>
          <a:srcRect b="0" l="0" r="0" t="0"/>
          <a:stretch/>
        </p:blipFill>
        <p:spPr>
          <a:xfrm>
            <a:off x="1331912" y="1196975"/>
            <a:ext cx="6816725" cy="5084762"/>
          </a:xfrm>
          <a:prstGeom prst="rect">
            <a:avLst/>
          </a:prstGeom>
          <a:noFill/>
          <a:ln>
            <a:noFill/>
          </a:ln>
        </p:spPr>
      </p:pic>
      <p:sp>
        <p:nvSpPr>
          <p:cNvPr id="452" name="Google Shape;452;p31"/>
          <p:cNvSpPr txBox="1"/>
          <p:nvPr/>
        </p:nvSpPr>
        <p:spPr>
          <a:xfrm>
            <a:off x="3924300" y="6300787"/>
            <a:ext cx="532765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https://meta.vn/hotro/rong-ran-len-may-10572</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ample">
  <a:themeElements>
    <a:clrScheme name="sample 3">
      <a:dk1>
        <a:srgbClr val="2A4F86"/>
      </a:dk1>
      <a:lt1>
        <a:srgbClr val="FFFFFF"/>
      </a:lt1>
      <a:dk2>
        <a:srgbClr val="3E68D0"/>
      </a:dk2>
      <a:lt2>
        <a:srgbClr val="D3D9DD"/>
      </a:lt2>
      <a:accent1>
        <a:srgbClr val="6C89DA"/>
      </a:accent1>
      <a:accent2>
        <a:srgbClr val="8FAFE9"/>
      </a:accent2>
      <a:accent3>
        <a:srgbClr val="FFFFFF"/>
      </a:accent3>
      <a:accent4>
        <a:srgbClr val="224272"/>
      </a:accent4>
      <a:accent5>
        <a:srgbClr val="BAC4EA"/>
      </a:accent5>
      <a:accent6>
        <a:srgbClr val="819ED3"/>
      </a:accent6>
      <a:hlink>
        <a:srgbClr val="57ABA3"/>
      </a:hlink>
      <a:folHlink>
        <a:srgbClr val="85819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1_sample">
  <a:themeElements>
    <a:clrScheme name="sample 3">
      <a:dk1>
        <a:srgbClr val="2A4F86"/>
      </a:dk1>
      <a:lt1>
        <a:srgbClr val="FFFFFF"/>
      </a:lt1>
      <a:dk2>
        <a:srgbClr val="3E68D0"/>
      </a:dk2>
      <a:lt2>
        <a:srgbClr val="D3D9DD"/>
      </a:lt2>
      <a:accent1>
        <a:srgbClr val="6C89DA"/>
      </a:accent1>
      <a:accent2>
        <a:srgbClr val="8FAFE9"/>
      </a:accent2>
      <a:accent3>
        <a:srgbClr val="FFFFFF"/>
      </a:accent3>
      <a:accent4>
        <a:srgbClr val="224272"/>
      </a:accent4>
      <a:accent5>
        <a:srgbClr val="BAC4EA"/>
      </a:accent5>
      <a:accent6>
        <a:srgbClr val="819ED3"/>
      </a:accent6>
      <a:hlink>
        <a:srgbClr val="57ABA3"/>
      </a:hlink>
      <a:folHlink>
        <a:srgbClr val="85819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2015-11-29T04:28:43Z</dcterms:created>
  <dc:creator>Admin</dc:creator>
</cp:coreProperties>
</file>

<file path=docProps/custom.xml><?xml version="1.0" encoding="utf-8"?>
<Properties xmlns="http://schemas.openxmlformats.org/officeDocument/2006/custom-properties" xmlns:vt="http://schemas.openxmlformats.org/officeDocument/2006/docPropsVTypes"/>
</file>