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5" roundtripDataSignature="AMtx7mgfAdDyxIsUWscKJksHCwneKsRIi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slide" Target="slides/slide39.xml"/><Relationship Id="rId21" Type="http://schemas.openxmlformats.org/officeDocument/2006/relationships/slide" Target="slides/slide16.xml"/><Relationship Id="rId43" Type="http://schemas.openxmlformats.org/officeDocument/2006/relationships/slide" Target="slides/slide38.xml"/><Relationship Id="rId24" Type="http://schemas.openxmlformats.org/officeDocument/2006/relationships/slide" Target="slides/slide19.xml"/><Relationship Id="rId23" Type="http://schemas.openxmlformats.org/officeDocument/2006/relationships/slide" Target="slides/slide18.xml"/><Relationship Id="rId45" Type="http://customschemas.google.com/relationships/presentationmetadata" Target="meta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5" name="Shape 375"/>
        <p:cNvGrpSpPr/>
        <p:nvPr/>
      </p:nvGrpSpPr>
      <p:grpSpPr>
        <a:xfrm>
          <a:off x="0" y="0"/>
          <a:ext cx="0" cy="0"/>
          <a:chOff x="0" y="0"/>
          <a:chExt cx="0" cy="0"/>
        </a:xfrm>
      </p:grpSpPr>
      <p:sp>
        <p:nvSpPr>
          <p:cNvPr id="376" name="Google Shape;37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9" name="Google Shape;39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4" name="Shape 404"/>
        <p:cNvGrpSpPr/>
        <p:nvPr/>
      </p:nvGrpSpPr>
      <p:grpSpPr>
        <a:xfrm>
          <a:off x="0" y="0"/>
          <a:ext cx="0" cy="0"/>
          <a:chOff x="0" y="0"/>
          <a:chExt cx="0" cy="0"/>
        </a:xfrm>
      </p:grpSpPr>
      <p:sp>
        <p:nvSpPr>
          <p:cNvPr id="405" name="Google Shape;405;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6" name="Google Shape;406;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6" name="Shape 426"/>
        <p:cNvGrpSpPr/>
        <p:nvPr/>
      </p:nvGrpSpPr>
      <p:grpSpPr>
        <a:xfrm>
          <a:off x="0" y="0"/>
          <a:ext cx="0" cy="0"/>
          <a:chOff x="0" y="0"/>
          <a:chExt cx="0" cy="0"/>
        </a:xfrm>
      </p:grpSpPr>
      <p:sp>
        <p:nvSpPr>
          <p:cNvPr id="427" name="Google Shape;427;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0" name="Shape 450"/>
        <p:cNvGrpSpPr/>
        <p:nvPr/>
      </p:nvGrpSpPr>
      <p:grpSpPr>
        <a:xfrm>
          <a:off x="0" y="0"/>
          <a:ext cx="0" cy="0"/>
          <a:chOff x="0" y="0"/>
          <a:chExt cx="0" cy="0"/>
        </a:xfrm>
      </p:grpSpPr>
      <p:sp>
        <p:nvSpPr>
          <p:cNvPr id="451" name="Google Shape;451;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4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41"/>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4" name="Shape 24"/>
        <p:cNvGrpSpPr/>
        <p:nvPr/>
      </p:nvGrpSpPr>
      <p:grpSpPr>
        <a:xfrm>
          <a:off x="0" y="0"/>
          <a:ext cx="0" cy="0"/>
          <a:chOff x="0" y="0"/>
          <a:chExt cx="0" cy="0"/>
        </a:xfrm>
      </p:grpSpPr>
      <p:sp>
        <p:nvSpPr>
          <p:cNvPr id="25" name="Google Shape;25;p42"/>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 name="Shape 29"/>
        <p:cNvGrpSpPr/>
        <p:nvPr/>
      </p:nvGrpSpPr>
      <p:grpSpPr>
        <a:xfrm>
          <a:off x="0" y="0"/>
          <a:ext cx="0" cy="0"/>
          <a:chOff x="0" y="0"/>
          <a:chExt cx="0" cy="0"/>
        </a:xfrm>
      </p:grpSpPr>
      <p:sp>
        <p:nvSpPr>
          <p:cNvPr id="30" name="Google Shape;30;p43"/>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43"/>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4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4" name="Google Shape;34;p4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5" name="Shape 35"/>
        <p:cNvGrpSpPr/>
        <p:nvPr/>
      </p:nvGrpSpPr>
      <p:grpSpPr>
        <a:xfrm>
          <a:off x="0" y="0"/>
          <a:ext cx="0" cy="0"/>
          <a:chOff x="0" y="0"/>
          <a:chExt cx="0" cy="0"/>
        </a:xfrm>
      </p:grpSpPr>
      <p:sp>
        <p:nvSpPr>
          <p:cNvPr id="36" name="Google Shape;36;p44"/>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7" name="Google Shape;37;p44"/>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4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4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0" name="Google Shape;40;p4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1" name="Shape 41"/>
        <p:cNvGrpSpPr/>
        <p:nvPr/>
      </p:nvGrpSpPr>
      <p:grpSpPr>
        <a:xfrm>
          <a:off x="0" y="0"/>
          <a:ext cx="0" cy="0"/>
          <a:chOff x="0" y="0"/>
          <a:chExt cx="0" cy="0"/>
        </a:xfrm>
      </p:grpSpPr>
      <p:sp>
        <p:nvSpPr>
          <p:cNvPr id="42" name="Google Shape;42;p45"/>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3" name="Google Shape;43;p45"/>
          <p:cNvSpPr/>
          <p:nvPr>
            <p:ph idx="2" type="pic"/>
          </p:nvPr>
        </p:nvSpPr>
        <p:spPr>
          <a:xfrm>
            <a:off x="3887788" y="987425"/>
            <a:ext cx="4629150" cy="4873625"/>
          </a:xfrm>
          <a:prstGeom prst="rect">
            <a:avLst/>
          </a:prstGeom>
          <a:noFill/>
          <a:ln>
            <a:noFill/>
          </a:ln>
        </p:spPr>
      </p:sp>
      <p:sp>
        <p:nvSpPr>
          <p:cNvPr id="44" name="Google Shape;44;p45"/>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5" name="Google Shape;45;p4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4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7" name="Google Shape;47;p4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8" name="Shape 48"/>
        <p:cNvGrpSpPr/>
        <p:nvPr/>
      </p:nvGrpSpPr>
      <p:grpSpPr>
        <a:xfrm>
          <a:off x="0" y="0"/>
          <a:ext cx="0" cy="0"/>
          <a:chOff x="0" y="0"/>
          <a:chExt cx="0" cy="0"/>
        </a:xfrm>
      </p:grpSpPr>
      <p:sp>
        <p:nvSpPr>
          <p:cNvPr id="49" name="Google Shape;49;p46"/>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0" name="Google Shape;50;p46"/>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1" name="Google Shape;51;p46"/>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 name="Google Shape;52;p4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4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5" name="Shape 55"/>
        <p:cNvGrpSpPr/>
        <p:nvPr/>
      </p:nvGrpSpPr>
      <p:grpSpPr>
        <a:xfrm>
          <a:off x="0" y="0"/>
          <a:ext cx="0" cy="0"/>
          <a:chOff x="0" y="0"/>
          <a:chExt cx="0" cy="0"/>
        </a:xfrm>
      </p:grpSpPr>
      <p:sp>
        <p:nvSpPr>
          <p:cNvPr id="56" name="Google Shape;56;p4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4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8" name="Google Shape;58;p4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4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1" name="Google Shape;61;p4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4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49"/>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49"/>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9"/>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9"/>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9"/>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4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50"/>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50"/>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50"/>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5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5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5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51"/>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51"/>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5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5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5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53"/>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53"/>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2.xml"/><Relationship Id="rId12" Type="http://schemas.openxmlformats.org/officeDocument/2006/relationships/slideLayout" Target="../slideLayouts/slideLayout11.xml"/><Relationship Id="rId1" Type="http://schemas.openxmlformats.org/officeDocument/2006/relationships/image" Target="../media/image1.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3.png"/><Relationship Id="rId4" Type="http://schemas.openxmlformats.org/officeDocument/2006/relationships/slideLayout" Target="../slideLayouts/slideLayout12.xml"/><Relationship Id="rId5" Type="http://schemas.openxmlformats.org/officeDocument/2006/relationships/theme" Target="../theme/theme3.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0"/>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40"/>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40"/>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40"/>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40"/>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40"/>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40"/>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40"/>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40"/>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52"/>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52"/>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52"/>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52"/>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52"/>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52"/>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52"/>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52"/>
          <p:cNvGrpSpPr/>
          <p:nvPr/>
        </p:nvGrpSpPr>
        <p:grpSpPr>
          <a:xfrm>
            <a:off x="4267200" y="5867400"/>
            <a:ext cx="1079500" cy="633412"/>
            <a:chOff x="2680" y="3678"/>
            <a:chExt cx="680" cy="399"/>
          </a:xfrm>
        </p:grpSpPr>
        <p:sp>
          <p:nvSpPr>
            <p:cNvPr id="94" name="Google Shape;94;p52"/>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52"/>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52"/>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52"/>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52"/>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hyperlink" Target="https://www.blogmamnon.top/2018/06/gioi-thieu-phan-mem-kidsmart-cho-tre.html"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youtube.com/watch?v=HjI3foaHKJc"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9.jpg"/><Relationship Id="rId4" Type="http://schemas.openxmlformats.org/officeDocument/2006/relationships/hyperlink" Target="https://www.blogmamnon.top/2018/06/gioi-thieu-phan-mem-kidsmart-cho-tre.html"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hyperlink" Target="https://www.youtube.com/watch?v=G53RcPlSBag"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hyperlink" Target="https://www.youtube.com/watch?v=H5v5H1lHnEY" TargetMode="External"/><Relationship Id="rId4" Type="http://schemas.openxmlformats.org/officeDocument/2006/relationships/hyperlink" Target="https://www.youtube.com/watch?v=CI3tY3xc2es"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hyperlink" Target="https://www.youtube.com/watch?v=R_vfAaypHrA"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hyperlink" Target="https://www.blogmamnon.top/2018/06/gioi-thieu-phan-mem-kidsmart-cho-tre.html" TargetMode="External"/><Relationship Id="rId4" Type="http://schemas.openxmlformats.org/officeDocument/2006/relationships/hyperlink" Target="https://www.blogmamnon.top/2018/06/gioi-thieu-phan-mem-kidsmart-cho-tre.html"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5.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4.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7.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11.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 Id="rId3" Type="http://schemas.openxmlformats.org/officeDocument/2006/relationships/hyperlink" Target="https://download.vn/url?q=aHR0cHM6Ly9kb3dubG9hZC5jb20udm4vYmUtaG9hLXNpLTgxNjQy"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8.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hyperlink" Target="https://download.vn/url?q=aHR0cHM6Ly9kb3dubG9hZC5jb20udm4vYnV0LWNoaS10aG9uZy1taW5oLTI2NDU2" TargetMode="External"/><Relationship Id="rId4" Type="http://schemas.openxmlformats.org/officeDocument/2006/relationships/image" Target="../media/image10.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hyperlink" Target="https://download.vn/url?q=aHR0cHM6Ly9kb3dubG9hZC5jb20udm4vY29sb3ItbWF0aC04MTY2MQ%3D%3D" TargetMode="External"/><Relationship Id="rId4" Type="http://schemas.openxmlformats.org/officeDocument/2006/relationships/image" Target="../media/image13.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 Id="rId3" Type="http://schemas.openxmlformats.org/officeDocument/2006/relationships/hyperlink" Target="https://download.vn/url?q=aHR0cHM6Ly9kb3dubG9hZC5jb20udm4vZW0tdGFwLXRvLW1hdS0zMDM5OA%3D%3D" TargetMode="External"/><Relationship Id="rId4" Type="http://schemas.openxmlformats.org/officeDocument/2006/relationships/image" Target="../media/image6.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 Id="rId3" Type="http://schemas.openxmlformats.org/officeDocument/2006/relationships/hyperlink" Target="https://download.vn/url?q=aHR0cHM6Ly9kb3dubG9hZC5jb20udm4vaG9jLXZhbi10aWVuZy12aWV0LTMwMzk5" TargetMode="External"/><Relationship Id="rId4" Type="http://schemas.openxmlformats.org/officeDocument/2006/relationships/image" Target="../media/image4.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1259632" y="1556792"/>
            <a:ext cx="4742713"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5" name="Google Shape;115;p2"/>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6" name="Google Shape;116;p2"/>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2" name="Google Shape;122;p2"/>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3" name="Google Shape;123;p2"/>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25" name="Google Shape;125;p2"/>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26" name="Google Shape;126;p2"/>
          <p:cNvGrpSpPr/>
          <p:nvPr/>
        </p:nvGrpSpPr>
        <p:grpSpPr>
          <a:xfrm>
            <a:off x="1828800" y="3043237"/>
            <a:ext cx="1722437" cy="2493962"/>
            <a:chOff x="576" y="1836"/>
            <a:chExt cx="1446" cy="2094"/>
          </a:xfrm>
        </p:grpSpPr>
        <p:sp>
          <p:nvSpPr>
            <p:cNvPr id="127" name="Google Shape;127;p2"/>
            <p:cNvSpPr/>
            <p:nvPr/>
          </p:nvSpPr>
          <p:spPr>
            <a:xfrm>
              <a:off x="576" y="1943"/>
              <a:ext cx="1446" cy="1987"/>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9" name="Google Shape;129;p2"/>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1" name="Google Shape;131;p2"/>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1</a:t>
              </a:r>
              <a:endParaRPr/>
            </a:p>
          </p:txBody>
        </p:sp>
        <p:sp>
          <p:nvSpPr>
            <p:cNvPr id="132" name="Google Shape;132;p2"/>
            <p:cNvSpPr txBox="1"/>
            <p:nvPr/>
          </p:nvSpPr>
          <p:spPr>
            <a:xfrm>
              <a:off x="624" y="2107"/>
              <a:ext cx="1343" cy="904"/>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Hiểu và trình bày được Lý luận về trò chơi công nghệ</a:t>
              </a:r>
              <a:endParaRPr/>
            </a:p>
          </p:txBody>
        </p:sp>
      </p:grpSp>
      <p:sp>
        <p:nvSpPr>
          <p:cNvPr id="133" name="Google Shape;133;p2"/>
          <p:cNvSpPr txBox="1"/>
          <p:nvPr/>
        </p:nvSpPr>
        <p:spPr>
          <a:xfrm>
            <a:off x="3771900" y="3022600"/>
            <a:ext cx="1600200" cy="1323975"/>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chemeClr val="dk1"/>
                </a:solidFill>
                <a:latin typeface="Arial"/>
                <a:ea typeface="Arial"/>
                <a:cs typeface="Arial"/>
                <a:sym typeface="Arial"/>
              </a:rPr>
              <a:t> Hiểu và phân tích được ý nghĩa của trò chơi công nghệ đối với trẻ MN</a:t>
            </a:r>
            <a:endParaRPr/>
          </a:p>
        </p:txBody>
      </p:sp>
      <p:sp>
        <p:nvSpPr>
          <p:cNvPr id="134" name="Google Shape;134;p2"/>
          <p:cNvSpPr txBox="1"/>
          <p:nvPr/>
        </p:nvSpPr>
        <p:spPr>
          <a:xfrm>
            <a:off x="5583237" y="2684462"/>
            <a:ext cx="1657350" cy="1570037"/>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chemeClr val="dk1"/>
              </a:buClr>
              <a:buSzPts val="1600"/>
              <a:buFont typeface="Noto Sans Symbols"/>
              <a:buChar char="❖"/>
            </a:pPr>
            <a:r>
              <a:rPr b="0" i="0" lang="en-US" sz="1600" u="none">
                <a:solidFill>
                  <a:schemeClr val="dk1"/>
                </a:solidFill>
                <a:latin typeface="Arial"/>
                <a:ea typeface="Arial"/>
                <a:cs typeface="Arial"/>
                <a:sym typeface="Arial"/>
              </a:rPr>
              <a:t>Hiểu và trình bày được phương pháp hướng dẫn trò chơi công nghệ</a:t>
            </a:r>
            <a:endParaRPr/>
          </a:p>
        </p:txBody>
      </p:sp>
      <p:sp>
        <p:nvSpPr>
          <p:cNvPr id="135" name="Google Shape;135;p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36" name="Google Shape;136;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MỤC TIÊU BÀI HỌC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grpSp>
        <p:nvGrpSpPr>
          <p:cNvPr id="141" name="Google Shape;141;p3"/>
          <p:cNvGrpSpPr/>
          <p:nvPr/>
        </p:nvGrpSpPr>
        <p:grpSpPr>
          <a:xfrm>
            <a:off x="1238250" y="1879600"/>
            <a:ext cx="2109787" cy="3316287"/>
            <a:chOff x="720" y="1299"/>
            <a:chExt cx="1379" cy="2539"/>
          </a:xfrm>
        </p:grpSpPr>
        <p:sp>
          <p:nvSpPr>
            <p:cNvPr id="142" name="Google Shape;142;p3"/>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3" name="Google Shape;143;p3"/>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3"/>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5" name="Google Shape;145;p3"/>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3"/>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7" name="Google Shape;147;p3"/>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48" name="Google Shape;148;p3"/>
            <p:cNvGrpSpPr/>
            <p:nvPr/>
          </p:nvGrpSpPr>
          <p:grpSpPr>
            <a:xfrm>
              <a:off x="1189" y="1299"/>
              <a:ext cx="404" cy="398"/>
              <a:chOff x="1289" y="587"/>
              <a:chExt cx="666" cy="657"/>
            </a:xfrm>
          </p:grpSpPr>
          <p:sp>
            <p:nvSpPr>
              <p:cNvPr id="149" name="Google Shape;149;p3"/>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2" name="Google Shape;152;p3"/>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3"/>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3"/>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58" name="Google Shape;158;p3"/>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59" name="Google Shape;159;p3"/>
            <p:cNvSpPr txBox="1"/>
            <p:nvPr/>
          </p:nvSpPr>
          <p:spPr>
            <a:xfrm>
              <a:off x="803" y="1732"/>
              <a:ext cx="1296" cy="28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60" name="Google Shape;160;p3"/>
          <p:cNvGrpSpPr/>
          <p:nvPr/>
        </p:nvGrpSpPr>
        <p:grpSpPr>
          <a:xfrm>
            <a:off x="3997325" y="1903412"/>
            <a:ext cx="1963737" cy="3316287"/>
            <a:chOff x="2208" y="1299"/>
            <a:chExt cx="1365" cy="2539"/>
          </a:xfrm>
        </p:grpSpPr>
        <p:sp>
          <p:nvSpPr>
            <p:cNvPr id="161" name="Google Shape;161;p3"/>
            <p:cNvSpPr/>
            <p:nvPr/>
          </p:nvSpPr>
          <p:spPr>
            <a:xfrm>
              <a:off x="2208" y="1490"/>
              <a:ext cx="1363" cy="1800"/>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2" name="Google Shape;162;p3"/>
            <p:cNvSpPr/>
            <p:nvPr/>
          </p:nvSpPr>
          <p:spPr>
            <a:xfrm>
              <a:off x="2229" y="1495"/>
              <a:ext cx="1322" cy="1766"/>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3"/>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4" name="Google Shape;164;p3"/>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3"/>
            <p:cNvSpPr/>
            <p:nvPr/>
          </p:nvSpPr>
          <p:spPr>
            <a:xfrm>
              <a:off x="2677" y="1300"/>
              <a:ext cx="405" cy="396"/>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6" name="Google Shape;166;p3"/>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3"/>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3"/>
            <p:cNvSpPr/>
            <p:nvPr/>
          </p:nvSpPr>
          <p:spPr>
            <a:xfrm>
              <a:off x="2686" y="1301"/>
              <a:ext cx="383" cy="383"/>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
            <p:cNvSpPr txBox="1"/>
            <p:nvPr/>
          </p:nvSpPr>
          <p:spPr>
            <a:xfrm rot="5400000">
              <a:off x="2731" y="1356"/>
              <a:ext cx="271"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3"/>
            <p:cNvSpPr/>
            <p:nvPr/>
          </p:nvSpPr>
          <p:spPr>
            <a:xfrm>
              <a:off x="2690" y="1305"/>
              <a:ext cx="364" cy="357"/>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
            <p:cNvSpPr txBox="1"/>
            <p:nvPr/>
          </p:nvSpPr>
          <p:spPr>
            <a:xfrm rot="5400000">
              <a:off x="2731" y="1350"/>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2" name="Google Shape;172;p3"/>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4" name="Google Shape;174;p3"/>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75" name="Google Shape;175;p3"/>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3"/>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7" name="Google Shape;177;p3"/>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78" name="Google Shape;178;p3"/>
          <p:cNvGrpSpPr/>
          <p:nvPr/>
        </p:nvGrpSpPr>
        <p:grpSpPr>
          <a:xfrm>
            <a:off x="6300787" y="1819275"/>
            <a:ext cx="2090737" cy="3316287"/>
            <a:chOff x="3692" y="1299"/>
            <a:chExt cx="1367" cy="2539"/>
          </a:xfrm>
        </p:grpSpPr>
        <p:sp>
          <p:nvSpPr>
            <p:cNvPr id="179" name="Google Shape;179;p3"/>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83" name="Google Shape;183;p3"/>
            <p:cNvGrpSpPr/>
            <p:nvPr/>
          </p:nvGrpSpPr>
          <p:grpSpPr>
            <a:xfrm>
              <a:off x="4166" y="1299"/>
              <a:ext cx="405" cy="398"/>
              <a:chOff x="1291" y="587"/>
              <a:chExt cx="668" cy="657"/>
            </a:xfrm>
          </p:grpSpPr>
          <p:sp>
            <p:nvSpPr>
              <p:cNvPr id="184" name="Google Shape;184;p3"/>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9" name="Google Shape;189;p3"/>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1" name="Google Shape;191;p3"/>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3" name="Google Shape;193;p3"/>
            <p:cNvSpPr txBox="1"/>
            <p:nvPr/>
          </p:nvSpPr>
          <p:spPr>
            <a:xfrm>
              <a:off x="4261" y="1354"/>
              <a:ext cx="211"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94" name="Google Shape;194;p3"/>
            <p:cNvSpPr txBox="1"/>
            <p:nvPr/>
          </p:nvSpPr>
          <p:spPr>
            <a:xfrm>
              <a:off x="3747" y="1668"/>
              <a:ext cx="1296"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6" name="Google Shape;196;p3"/>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7" name="Google Shape;197;p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198" name="Google Shape;198;p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199" name="Google Shape;199;p3"/>
          <p:cNvSpPr txBox="1"/>
          <p:nvPr/>
        </p:nvSpPr>
        <p:spPr>
          <a:xfrm>
            <a:off x="900112" y="471487"/>
            <a:ext cx="7391400" cy="563562"/>
          </a:xfrm>
          <a:prstGeom prst="rect">
            <a:avLst/>
          </a:prstGeom>
          <a:noFill/>
          <a:ln>
            <a:noFill/>
          </a:ln>
        </p:spPr>
        <p:txBody>
          <a:bodyPr anchorCtr="0" anchor="ctr" bIns="45700" lIns="91425" spcFirstLastPara="1" rIns="91425" wrap="square" tIns="45700">
            <a:noAutofit/>
          </a:bodyPr>
          <a:lstStyle/>
          <a:p>
            <a:pPr indent="-342900" lvl="0" marL="342900" marR="0" rtl="0" algn="ctr">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NỘI DUNG BÀI HỌC</a:t>
            </a:r>
            <a:endParaRPr/>
          </a:p>
        </p:txBody>
      </p:sp>
      <p:sp>
        <p:nvSpPr>
          <p:cNvPr id="200" name="Google Shape;200;p3"/>
          <p:cNvSpPr txBox="1"/>
          <p:nvPr/>
        </p:nvSpPr>
        <p:spPr>
          <a:xfrm>
            <a:off x="1465262" y="2389187"/>
            <a:ext cx="1655762" cy="175418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Khái niệm và quá trình hình thành, phát triển của loại trò chơi công nghệ</a:t>
            </a:r>
            <a:endParaRPr/>
          </a:p>
        </p:txBody>
      </p:sp>
      <p:sp>
        <p:nvSpPr>
          <p:cNvPr id="201" name="Google Shape;201;p3"/>
          <p:cNvSpPr txBox="1"/>
          <p:nvPr/>
        </p:nvSpPr>
        <p:spPr>
          <a:xfrm>
            <a:off x="4205287" y="2470150"/>
            <a:ext cx="1655762"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Đặc điểm của trò chơi công nghệ và ý nghĩa đối với trẻ mầm non</a:t>
            </a:r>
            <a:endParaRPr/>
          </a:p>
        </p:txBody>
      </p:sp>
      <p:sp>
        <p:nvSpPr>
          <p:cNvPr id="202" name="Google Shape;202;p3"/>
          <p:cNvSpPr txBox="1"/>
          <p:nvPr/>
        </p:nvSpPr>
        <p:spPr>
          <a:xfrm>
            <a:off x="6494462" y="2435225"/>
            <a:ext cx="1657350" cy="147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Phương pháp hướng dẫn trò chơi công nghệ cho trẻ mầm non</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txBox="1"/>
          <p:nvPr/>
        </p:nvSpPr>
        <p:spPr>
          <a:xfrm>
            <a:off x="395287" y="1203325"/>
            <a:ext cx="8137525" cy="6419850"/>
          </a:xfrm>
          <a:prstGeom prst="rect">
            <a:avLst/>
          </a:prstGeom>
          <a:noFill/>
          <a:ln>
            <a:noFill/>
          </a:ln>
        </p:spPr>
        <p:txBody>
          <a:bodyPr anchorCtr="0" anchor="t" bIns="45700" lIns="91425" spcFirstLastPara="1" rIns="91425" wrap="square" tIns="45700">
            <a:spAutoFit/>
          </a:bodyPr>
          <a:lstStyle/>
          <a:p>
            <a:pPr indent="228600" lvl="0" marL="0" marR="0" rtl="0" algn="just">
              <a:lnSpc>
                <a:spcPct val="150000"/>
              </a:lnSpc>
              <a:spcBef>
                <a:spcPts val="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[1] Nguyễn Thị Thanh Hà (2019). </a:t>
            </a:r>
            <a:r>
              <a:rPr b="0" i="1" lang="en-US" sz="1800" u="none">
                <a:solidFill>
                  <a:srgbClr val="0070C0"/>
                </a:solidFill>
                <a:latin typeface="Arial"/>
                <a:ea typeface="Arial"/>
                <a:cs typeface="Arial"/>
                <a:sym typeface="Arial"/>
              </a:rPr>
              <a:t>Tổ chức hoạt động vui chơi của trẻ ở trường mầm non</a:t>
            </a:r>
            <a:r>
              <a:rPr b="0" i="0" lang="en-US" sz="1800" u="none">
                <a:solidFill>
                  <a:srgbClr val="0070C0"/>
                </a:solidFill>
                <a:latin typeface="Arial"/>
                <a:ea typeface="Arial"/>
                <a:cs typeface="Arial"/>
                <a:sym typeface="Arial"/>
              </a:rPr>
              <a:t>. NXB Giáo dục.</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 [5] Bộ giáo dục – Đào tạo Việt Nam (2021). Thông tư số 01/VBHN – BGDĐT </a:t>
            </a:r>
            <a:r>
              <a:rPr b="0" i="1" lang="en-US" sz="1800" u="none">
                <a:solidFill>
                  <a:srgbClr val="0070C0"/>
                </a:solidFill>
                <a:latin typeface="Arial"/>
                <a:ea typeface="Arial"/>
                <a:cs typeface="Arial"/>
                <a:sym typeface="Arial"/>
              </a:rPr>
              <a:t>Ngày 13 tháng 04 năm 2021 </a:t>
            </a:r>
            <a:r>
              <a:rPr b="0" i="0" lang="en-US" sz="1800" u="none">
                <a:solidFill>
                  <a:srgbClr val="0070C0"/>
                </a:solidFill>
                <a:latin typeface="Arial"/>
                <a:ea typeface="Arial"/>
                <a:cs typeface="Arial"/>
                <a:sym typeface="Arial"/>
              </a:rPr>
              <a:t>về ban hành Chương trình giáo dục mầm non.</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[6] Đinh Văn Vang (2012). </a:t>
            </a:r>
            <a:r>
              <a:rPr b="0" i="1" lang="en-US" sz="1800" u="none">
                <a:solidFill>
                  <a:srgbClr val="0070C0"/>
                </a:solidFill>
                <a:latin typeface="Arial"/>
                <a:ea typeface="Arial"/>
                <a:cs typeface="Arial"/>
                <a:sym typeface="Arial"/>
              </a:rPr>
              <a:t>Tổ chức hoạt động vui chơi ở trường mầm non</a:t>
            </a:r>
            <a:r>
              <a:rPr b="0" i="0" lang="en-US" sz="1800" u="none">
                <a:solidFill>
                  <a:srgbClr val="0070C0"/>
                </a:solidFill>
                <a:latin typeface="Arial"/>
                <a:ea typeface="Arial"/>
                <a:cs typeface="Arial"/>
                <a:sym typeface="Arial"/>
              </a:rPr>
              <a:t>. NXB Đại học Sư phạm Hà Nội.</a:t>
            </a:r>
            <a:endParaRPr/>
          </a:p>
          <a:p>
            <a:pPr indent="228600" lvl="0" marL="0" marR="0" rtl="0" algn="just">
              <a:lnSpc>
                <a:spcPct val="150000"/>
              </a:lnSpc>
              <a:spcBef>
                <a:spcPts val="136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[7] Website: </a:t>
            </a:r>
            <a:endParaRPr b="0" i="0" sz="1800" u="none">
              <a:solidFill>
                <a:srgbClr val="0070C0"/>
              </a:solidFill>
              <a:latin typeface="Calibri"/>
              <a:ea typeface="Calibri"/>
              <a:cs typeface="Calibri"/>
              <a:sym typeface="Calibri"/>
            </a:endParaRPr>
          </a:p>
          <a:p>
            <a:pPr indent="228600" lvl="0" marL="0" marR="0" rtl="0" algn="just">
              <a:lnSpc>
                <a:spcPct val="150000"/>
              </a:lnSpc>
              <a:spcBef>
                <a:spcPts val="1360"/>
              </a:spcBef>
              <a:spcAft>
                <a:spcPts val="0"/>
              </a:spcAft>
              <a:buClr>
                <a:srgbClr val="0070C0"/>
              </a:buClr>
              <a:buSzPts val="1800"/>
              <a:buFont typeface="Arial"/>
              <a:buNone/>
            </a:pPr>
            <a:r>
              <a:rPr b="0" i="0" lang="en-US" sz="1800" u="sng">
                <a:solidFill>
                  <a:srgbClr val="0070C0"/>
                </a:solidFill>
                <a:latin typeface="Arial"/>
                <a:ea typeface="Arial"/>
                <a:cs typeface="Arial"/>
                <a:sym typeface="Arial"/>
                <a:hlinkClick r:id="rId3">
                  <a:extLst>
                    <a:ext uri="{A12FA001-AC4F-418D-AE19-62706E023703}">
                      <ahyp:hlinkClr val="tx"/>
                    </a:ext>
                  </a:extLst>
                </a:hlinkClick>
              </a:rPr>
              <a:t>https://www.blogmamnon.top/2018/06/gioi-thieu-phan-mem-kidsmart-cho-tre.html</a:t>
            </a:r>
            <a:endParaRPr/>
          </a:p>
          <a:p>
            <a:pPr indent="-114300" lvl="0" marL="228600" marR="0" rtl="0" algn="just">
              <a:lnSpc>
                <a:spcPct val="150000"/>
              </a:lnSpc>
              <a:spcBef>
                <a:spcPts val="1360"/>
              </a:spcBef>
              <a:spcAft>
                <a:spcPts val="0"/>
              </a:spcAft>
              <a:buClr>
                <a:schemeClr val="hlink"/>
              </a:buClr>
              <a:buSzPts val="1800"/>
              <a:buFont typeface="Noto Sans Symbols"/>
              <a:buNone/>
            </a:pPr>
            <a:r>
              <a:t/>
            </a:r>
            <a:endParaRPr b="0" i="0" sz="1800" u="none">
              <a:solidFill>
                <a:schemeClr val="dk1"/>
              </a:solidFill>
              <a:latin typeface="Calibri"/>
              <a:ea typeface="Calibri"/>
              <a:cs typeface="Calibri"/>
              <a:sym typeface="Calibri"/>
            </a:endParaRPr>
          </a:p>
          <a:p>
            <a:pPr indent="228600" lvl="0" marL="0" marR="0" rtl="0" algn="just">
              <a:lnSpc>
                <a:spcPct val="150000"/>
              </a:lnSpc>
              <a:spcBef>
                <a:spcPts val="1000"/>
              </a:spcBef>
              <a:spcAft>
                <a:spcPts val="0"/>
              </a:spcAft>
              <a:buClr>
                <a:schemeClr val="dk1"/>
              </a:buClr>
              <a:buSzPts val="1400"/>
              <a:buFont typeface="Arial"/>
              <a:buNone/>
            </a:pPr>
            <a:r>
              <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 </a:t>
            </a:r>
            <a:endParaRPr/>
          </a:p>
        </p:txBody>
      </p:sp>
      <p:sp>
        <p:nvSpPr>
          <p:cNvPr id="208" name="Google Shape;208;p4"/>
          <p:cNvSpPr txBox="1"/>
          <p:nvPr/>
        </p:nvSpPr>
        <p:spPr>
          <a:xfrm>
            <a:off x="2411412" y="476250"/>
            <a:ext cx="4578350" cy="519112"/>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Tài liệu tham khảo: </a:t>
            </a:r>
            <a:endParaRPr/>
          </a:p>
        </p:txBody>
      </p:sp>
      <p:sp>
        <p:nvSpPr>
          <p:cNvPr id="209" name="Google Shape;209;p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5"/>
          <p:cNvSpPr txBox="1"/>
          <p:nvPr/>
        </p:nvSpPr>
        <p:spPr>
          <a:xfrm>
            <a:off x="1849437" y="549275"/>
            <a:ext cx="47212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công nghệ</a:t>
            </a:r>
            <a:endParaRPr/>
          </a:p>
        </p:txBody>
      </p:sp>
      <p:sp>
        <p:nvSpPr>
          <p:cNvPr id="215" name="Google Shape;215;p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16" name="Google Shape;216;p5"/>
          <p:cNvSpPr txBox="1"/>
          <p:nvPr/>
        </p:nvSpPr>
        <p:spPr>
          <a:xfrm>
            <a:off x="792162" y="1557337"/>
            <a:ext cx="7559675" cy="836612"/>
          </a:xfrm>
          <a:prstGeom prst="rect">
            <a:avLst/>
          </a:prstGeom>
          <a:noFill/>
          <a:ln>
            <a:noFill/>
          </a:ln>
        </p:spPr>
        <p:txBody>
          <a:bodyPr anchorCtr="0" anchor="t" bIns="45700" lIns="91425" spcFirstLastPara="1" rIns="91425" wrap="square" tIns="45700">
            <a:spAutoFit/>
          </a:bodyPr>
          <a:lstStyle/>
          <a:p>
            <a:pPr indent="0" lvl="0" marL="45720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1:  Giới thiệu về trò chơi công nghệ của trẻ mầm non</a:t>
            </a:r>
            <a:endParaRPr b="0" i="0" sz="1800" u="none">
              <a:solidFill>
                <a:schemeClr val="dk1"/>
              </a:solidFill>
              <a:latin typeface="Calibri"/>
              <a:ea typeface="Calibri"/>
              <a:cs typeface="Calibri"/>
              <a:sym typeface="Calibri"/>
            </a:endParaRPr>
          </a:p>
          <a:p>
            <a:pPr indent="0" lvl="0" marL="457200" marR="0" rtl="0" algn="l">
              <a:lnSpc>
                <a:spcPct val="115000"/>
              </a:lnSpc>
              <a:spcBef>
                <a:spcPts val="1000"/>
              </a:spcBef>
              <a:spcAft>
                <a:spcPts val="0"/>
              </a:spcAft>
              <a:buClr>
                <a:srgbClr val="0000FF"/>
              </a:buClr>
              <a:buSzPts val="1800"/>
              <a:buFont typeface="Arial"/>
              <a:buNone/>
            </a:pPr>
            <a:r>
              <a:rPr b="0" i="0" lang="en-US" sz="1800" u="sng">
                <a:solidFill>
                  <a:srgbClr val="0000FF"/>
                </a:solidFill>
                <a:latin typeface="Arial"/>
                <a:ea typeface="Arial"/>
                <a:cs typeface="Arial"/>
                <a:sym typeface="Arial"/>
                <a:hlinkClick r:id="rId3">
                  <a:extLst>
                    <a:ext uri="{A12FA001-AC4F-418D-AE19-62706E023703}">
                      <ahyp:hlinkClr val="tx"/>
                    </a:ext>
                  </a:extLst>
                </a:hlinkClick>
              </a:rPr>
              <a:t>https://www.youtube.com/watch?v=HjI3foaHKJc</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6"/>
          <p:cNvSpPr txBox="1"/>
          <p:nvPr/>
        </p:nvSpPr>
        <p:spPr>
          <a:xfrm>
            <a:off x="1849437" y="549275"/>
            <a:ext cx="4721225" cy="4397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lt1"/>
              </a:buClr>
              <a:buSzPts val="2100"/>
              <a:buFont typeface="Verdana"/>
              <a:buAutoNum type="arabicPeriod"/>
            </a:pPr>
            <a:r>
              <a:rPr b="1" i="0" lang="en-US" sz="2100" u="none">
                <a:solidFill>
                  <a:schemeClr val="lt1"/>
                </a:solidFill>
                <a:latin typeface="Arial"/>
                <a:ea typeface="Arial"/>
                <a:cs typeface="Arial"/>
                <a:sym typeface="Arial"/>
              </a:rPr>
              <a:t>Khái niệm về trò chơi công nghệ</a:t>
            </a:r>
            <a:endParaRPr/>
          </a:p>
        </p:txBody>
      </p:sp>
      <p:sp>
        <p:nvSpPr>
          <p:cNvPr id="222" name="Google Shape;222;p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23" name="Google Shape;223;p6"/>
          <p:cNvSpPr txBox="1"/>
          <p:nvPr/>
        </p:nvSpPr>
        <p:spPr>
          <a:xfrm>
            <a:off x="528637" y="1487487"/>
            <a:ext cx="8640762" cy="6461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Trò chơi công nghệ</a:t>
            </a:r>
            <a:r>
              <a:rPr b="0" i="0" lang="en-US" sz="1800" u="none">
                <a:solidFill>
                  <a:schemeClr val="dk1"/>
                </a:solidFill>
                <a:latin typeface="Arial"/>
                <a:ea typeface="Arial"/>
                <a:cs typeface="Arial"/>
                <a:sym typeface="Arial"/>
              </a:rPr>
              <a:t> là loại trò chơi được lập trình sẵn, người chơi sử dụng máy tính hoặc smartphone… để giải quyết nhiệm vụ đặt ra trong trò chơi</a:t>
            </a:r>
            <a:endParaRPr/>
          </a:p>
        </p:txBody>
      </p:sp>
      <p:pic>
        <p:nvPicPr>
          <p:cNvPr descr="phần mềm bộ trò chơi kidsmart vietnam" id="224" name="Google Shape;224;p6"/>
          <p:cNvPicPr preferRelativeResize="0"/>
          <p:nvPr/>
        </p:nvPicPr>
        <p:blipFill rotWithShape="1">
          <a:blip r:embed="rId3">
            <a:alphaModFix/>
          </a:blip>
          <a:srcRect b="0" l="0" r="0" t="0"/>
          <a:stretch/>
        </p:blipFill>
        <p:spPr>
          <a:xfrm>
            <a:off x="1042987" y="2349500"/>
            <a:ext cx="7627937" cy="4005262"/>
          </a:xfrm>
          <a:prstGeom prst="rect">
            <a:avLst/>
          </a:prstGeom>
          <a:noFill/>
          <a:ln>
            <a:noFill/>
          </a:ln>
        </p:spPr>
      </p:pic>
      <p:sp>
        <p:nvSpPr>
          <p:cNvPr id="225" name="Google Shape;225;p6"/>
          <p:cNvSpPr txBox="1"/>
          <p:nvPr/>
        </p:nvSpPr>
        <p:spPr>
          <a:xfrm>
            <a:off x="2390775" y="6342062"/>
            <a:ext cx="4597400" cy="2540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70C0"/>
              </a:buClr>
              <a:buSzPts val="800"/>
              <a:buFont typeface="Arial"/>
              <a:buNone/>
            </a:pPr>
            <a:r>
              <a:rPr b="0" i="0" lang="en-US" sz="800" u="sng">
                <a:solidFill>
                  <a:srgbClr val="0070C0"/>
                </a:solidFill>
                <a:latin typeface="Arial"/>
                <a:ea typeface="Arial"/>
                <a:cs typeface="Arial"/>
                <a:sym typeface="Arial"/>
                <a:hlinkClick r:id="rId4">
                  <a:extLst>
                    <a:ext uri="{A12FA001-AC4F-418D-AE19-62706E023703}">
                      <ahyp:hlinkClr val="tx"/>
                    </a:ext>
                  </a:extLst>
                </a:hlinkClick>
              </a:rPr>
              <a:t>https://www.blogmamnon.top/2018/06/gioi-thieu-phan-mem-kidsmart-cho-tre.html</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7"/>
          <p:cNvSpPr txBox="1"/>
          <p:nvPr/>
        </p:nvSpPr>
        <p:spPr>
          <a:xfrm>
            <a:off x="966787" y="549275"/>
            <a:ext cx="6486525" cy="525462"/>
          </a:xfrm>
          <a:prstGeom prst="rect">
            <a:avLst/>
          </a:prstGeom>
          <a:noFill/>
          <a:ln>
            <a:noFill/>
          </a:ln>
        </p:spPr>
        <p:txBody>
          <a:bodyPr anchorCtr="0" anchor="t" bIns="45700" lIns="91425" spcFirstLastPara="1" rIns="91425" wrap="square" tIns="45700">
            <a:spAutoFit/>
          </a:bodyPr>
          <a:lstStyle/>
          <a:p>
            <a:pPr indent="0" lvl="0" marL="34290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Đặc điểm và ý nghĩa của trò chơi công nghệ</a:t>
            </a:r>
            <a:endParaRPr/>
          </a:p>
        </p:txBody>
      </p:sp>
      <p:sp>
        <p:nvSpPr>
          <p:cNvPr id="231" name="Google Shape;231;p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32" name="Google Shape;232;p7"/>
          <p:cNvSpPr txBox="1"/>
          <p:nvPr/>
        </p:nvSpPr>
        <p:spPr>
          <a:xfrm>
            <a:off x="331787" y="1147762"/>
            <a:ext cx="8561387" cy="2955925"/>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công nghệ là một cuộc đấu trí, rượt đuổi giữa người chơi và “bộ óc” của máy được cài đặt những chương trình được xử lí từ trước. Do vậy, nó </a:t>
            </a:r>
            <a:r>
              <a:rPr b="1" i="1" lang="en-US" sz="1800" u="none">
                <a:solidFill>
                  <a:schemeClr val="dk1"/>
                </a:solidFill>
                <a:latin typeface="Arial"/>
                <a:ea typeface="Arial"/>
                <a:cs typeface="Arial"/>
                <a:sym typeface="Arial"/>
              </a:rPr>
              <a:t>là phương tiện rèn luyện trí thông minh</a:t>
            </a:r>
            <a:r>
              <a:rPr b="0" i="0" lang="en-US" sz="1800" u="none">
                <a:solidFill>
                  <a:schemeClr val="dk1"/>
                </a:solidFill>
                <a:latin typeface="Arial"/>
                <a:ea typeface="Arial"/>
                <a:cs typeface="Arial"/>
                <a:sym typeface="Arial"/>
              </a:rPr>
              <a:t>; tập cho trẻ phản xạ nhanh trong những tình huống luôn thay đổi. Trong quá trình này, mọi hoạt động đều diễn ra theo một dây chuyền: mắt nhận thông tin, bộ não xử lí thông tin (phân tích, so sánh, khái quát suy luận…) đưa ra quyết định điều khiển bàn phím, chuột. Mỗi thao tác, hành động đòi hỏi sự chính xác cao, kịp thời nếu không sẽ bị thất bại. </a:t>
            </a:r>
            <a:endParaRPr/>
          </a:p>
        </p:txBody>
      </p:sp>
      <p:sp>
        <p:nvSpPr>
          <p:cNvPr id="233" name="Google Shape;233;p7"/>
          <p:cNvSpPr txBox="1"/>
          <p:nvPr/>
        </p:nvSpPr>
        <p:spPr>
          <a:xfrm>
            <a:off x="331787" y="4067175"/>
            <a:ext cx="8480425" cy="2955925"/>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Ở trò chơi này, </a:t>
            </a:r>
            <a:r>
              <a:rPr b="1" i="1" lang="en-US" sz="1800" u="none">
                <a:solidFill>
                  <a:schemeClr val="dk1"/>
                </a:solidFill>
                <a:latin typeface="Arial"/>
                <a:ea typeface="Arial"/>
                <a:cs typeface="Arial"/>
                <a:sym typeface="Arial"/>
              </a:rPr>
              <a:t>trẻ em còn được chứng kiến những hoàn cảnh như thật </a:t>
            </a:r>
            <a:r>
              <a:rPr b="0" i="0" lang="en-US" sz="1800" u="none">
                <a:solidFill>
                  <a:schemeClr val="dk1"/>
                </a:solidFill>
                <a:latin typeface="Arial"/>
                <a:ea typeface="Arial"/>
                <a:cs typeface="Arial"/>
                <a:sym typeface="Arial"/>
              </a:rPr>
              <a:t>với những núi non hùng vĩ, những con vật kì lạ ngộ nghĩnh, những cung điện nguy nga tráng lệ, những bãi chiến rực lửa… được hiện lên trên màn hình. Bổ sung thêm vào  những hình ảnh đó còn có những âm thanh càng làm cho cuộc chơi thêm li kì, hỗn hợp và hấp dẫn hơn. Những ảo ảnh đó đồng thời cũng là những yếu tố kích thích trí tưởng tượng ngày càng thêm bay bổng của người chơi.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2"/>
                                        </p:tgtEl>
                                        <p:attrNameLst>
                                          <p:attrName>style.visibility</p:attrName>
                                        </p:attrNameLst>
                                      </p:cBhvr>
                                      <p:to>
                                        <p:strVal val="visible"/>
                                      </p:to>
                                    </p:set>
                                    <p:animEffect filter="fade" transition="in">
                                      <p:cBhvr>
                                        <p:cTn dur="500"/>
                                        <p:tgtEl>
                                          <p:spTgt spid="23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3"/>
                                        </p:tgtEl>
                                        <p:attrNameLst>
                                          <p:attrName>style.visibility</p:attrName>
                                        </p:attrNameLst>
                                      </p:cBhvr>
                                      <p:to>
                                        <p:strVal val="visible"/>
                                      </p:to>
                                    </p:set>
                                    <p:animEffect filter="fade" transition="in">
                                      <p:cBhvr>
                                        <p:cTn dur="500"/>
                                        <p:tgtEl>
                                          <p:spTgt spid="2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8"/>
          <p:cNvSpPr txBox="1"/>
          <p:nvPr/>
        </p:nvSpPr>
        <p:spPr>
          <a:xfrm>
            <a:off x="966787" y="549275"/>
            <a:ext cx="6486525" cy="525462"/>
          </a:xfrm>
          <a:prstGeom prst="rect">
            <a:avLst/>
          </a:prstGeom>
          <a:noFill/>
          <a:ln>
            <a:noFill/>
          </a:ln>
        </p:spPr>
        <p:txBody>
          <a:bodyPr anchorCtr="0" anchor="t" bIns="45700" lIns="91425" spcFirstLastPara="1" rIns="91425" wrap="square" tIns="45700">
            <a:spAutoFit/>
          </a:bodyPr>
          <a:lstStyle/>
          <a:p>
            <a:pPr indent="0" lvl="0" marL="34290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2. Đặc điểm và ý nghĩa của trò chơi công nghệ</a:t>
            </a:r>
            <a:endParaRPr/>
          </a:p>
        </p:txBody>
      </p:sp>
      <p:sp>
        <p:nvSpPr>
          <p:cNvPr id="239" name="Google Shape;239;p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40" name="Google Shape;240;p8"/>
          <p:cNvSpPr txBox="1"/>
          <p:nvPr/>
        </p:nvSpPr>
        <p:spPr>
          <a:xfrm>
            <a:off x="287337" y="2714625"/>
            <a:ext cx="8569325" cy="3786187"/>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Bên cạnh những mặt tích cực nói trên, </a:t>
            </a:r>
            <a:r>
              <a:rPr b="1" i="1" lang="en-US" sz="1800" u="none">
                <a:solidFill>
                  <a:schemeClr val="dk1"/>
                </a:solidFill>
                <a:latin typeface="Arial"/>
                <a:ea typeface="Arial"/>
                <a:cs typeface="Arial"/>
                <a:sym typeface="Arial"/>
              </a:rPr>
              <a:t>trò chơi công nghệ cũng có mặt trái của nó</a:t>
            </a:r>
            <a:r>
              <a:rPr b="0" i="0" lang="en-US" sz="1800" u="none">
                <a:solidFill>
                  <a:schemeClr val="dk1"/>
                </a:solidFill>
                <a:latin typeface="Arial"/>
                <a:ea typeface="Arial"/>
                <a:cs typeface="Arial"/>
                <a:sym typeface="Arial"/>
              </a:rPr>
              <a:t>, nếu như người lớn không biết lựa chọn, tổ chức chơi cho trẻ một cách hợp lí. Khi tham gia trò chơi điện tử, trẻ luôn được thách thức bởi máy tính, nhiều trẻ ngồi lì, dán mắt vào màn hình làm cho thần kinh của trẻ mệt mỏi, mụ mị đi, mắt bị cận… Nhiều trẻ quá say mê trò chơi công nghệ mà sao nhãng học hành, tách khỏi cuộc sống hiện thực, không cùng vui chơi với bạn bè, không được hòa mình vào thiên nhiên để tận hưởng những ân huệ mà thiên nhiên ban tặng. Đứa trẻ dễ rơi vào tình trạng cô đơn và điều đó có hại cho sự phát triển thể chất và trí tuệ của trẻ. </a:t>
            </a:r>
            <a:endParaRPr/>
          </a:p>
        </p:txBody>
      </p:sp>
      <p:sp>
        <p:nvSpPr>
          <p:cNvPr id="241" name="Google Shape;241;p8"/>
          <p:cNvSpPr txBox="1"/>
          <p:nvPr/>
        </p:nvSpPr>
        <p:spPr>
          <a:xfrm>
            <a:off x="647700" y="1412875"/>
            <a:ext cx="7848600" cy="83661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2: Ví dụ về ứng dụng phần mềm trò chơi học tập – Bé học Toán</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rgbClr val="0000FF"/>
              </a:buClr>
              <a:buSzPts val="1800"/>
              <a:buFont typeface="Arial"/>
              <a:buNone/>
            </a:pPr>
            <a:r>
              <a:rPr b="0" i="0" lang="en-US" sz="1800" u="sng">
                <a:solidFill>
                  <a:srgbClr val="0000FF"/>
                </a:solidFill>
                <a:latin typeface="Arial"/>
                <a:ea typeface="Arial"/>
                <a:cs typeface="Arial"/>
                <a:sym typeface="Arial"/>
                <a:hlinkClick r:id="rId3">
                  <a:extLst>
                    <a:ext uri="{A12FA001-AC4F-418D-AE19-62706E023703}">
                      <ahyp:hlinkClr val="tx"/>
                    </a:ext>
                  </a:extLst>
                </a:hlinkClick>
              </a:rPr>
              <a:t>https://www.youtube.com/watch?v=G53RcPlSBag</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0"/>
                                        </p:tgtEl>
                                        <p:attrNameLst>
                                          <p:attrName>style.visibility</p:attrName>
                                        </p:attrNameLst>
                                      </p:cBhvr>
                                      <p:to>
                                        <p:strVal val="visible"/>
                                      </p:to>
                                    </p:set>
                                    <p:animEffect filter="fade" transition="in">
                                      <p:cBhvr>
                                        <p:cTn dur="500"/>
                                        <p:tgtEl>
                                          <p:spTgt spid="24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1"/>
                                        </p:tgtEl>
                                        <p:attrNameLst>
                                          <p:attrName>style.visibility</p:attrName>
                                        </p:attrNameLst>
                                      </p:cBhvr>
                                      <p:to>
                                        <p:strVal val="visible"/>
                                      </p:to>
                                    </p:set>
                                    <p:animEffect filter="fade" transition="in">
                                      <p:cBhvr>
                                        <p:cTn dur="500"/>
                                        <p:tgtEl>
                                          <p:spTgt spid="2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9"/>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247" name="Google Shape;247;p9"/>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48" name="Google Shape;248;p9"/>
          <p:cNvSpPr txBox="1"/>
          <p:nvPr/>
        </p:nvSpPr>
        <p:spPr>
          <a:xfrm>
            <a:off x="646112" y="1703387"/>
            <a:ext cx="8102600" cy="1601787"/>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3: Quan điểm khi trẻ mầm non sớm làm quen điện thoại và các phần mềm</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rgbClr val="0000FF"/>
              </a:buClr>
              <a:buSzPts val="1800"/>
              <a:buFont typeface="Arial"/>
              <a:buNone/>
            </a:pPr>
            <a:r>
              <a:rPr b="0" i="0" lang="en-US" sz="1800" u="sng">
                <a:solidFill>
                  <a:srgbClr val="0000FF"/>
                </a:solidFill>
                <a:latin typeface="Arial"/>
                <a:ea typeface="Arial"/>
                <a:cs typeface="Arial"/>
                <a:sym typeface="Arial"/>
                <a:hlinkClick r:id="rId3">
                  <a:extLst>
                    <a:ext uri="{A12FA001-AC4F-418D-AE19-62706E023703}">
                      <ahyp:hlinkClr val="tx"/>
                    </a:ext>
                  </a:extLst>
                </a:hlinkClick>
              </a:rPr>
              <a:t>https://www.youtube.com/watch?v=H5v5H1lHnEY</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249" name="Google Shape;249;p9"/>
          <p:cNvSpPr txBox="1"/>
          <p:nvPr/>
        </p:nvSpPr>
        <p:spPr>
          <a:xfrm>
            <a:off x="731837" y="3535362"/>
            <a:ext cx="7488237" cy="83661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4: Tác hại của màn hình điện tử đối với trẻ nhỏ</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rgbClr val="0000FF"/>
              </a:buClr>
              <a:buSzPts val="1800"/>
              <a:buFont typeface="Arial"/>
              <a:buNone/>
            </a:pPr>
            <a:r>
              <a:rPr b="0" i="0" lang="en-US" sz="1800" u="sng">
                <a:solidFill>
                  <a:srgbClr val="0000FF"/>
                </a:solidFill>
                <a:latin typeface="Arial"/>
                <a:ea typeface="Arial"/>
                <a:cs typeface="Arial"/>
                <a:sym typeface="Arial"/>
                <a:hlinkClick r:id="rId4">
                  <a:extLst>
                    <a:ext uri="{A12FA001-AC4F-418D-AE19-62706E023703}">
                      <ahyp:hlinkClr val="tx"/>
                    </a:ext>
                  </a:extLst>
                </a:hlinkClick>
              </a:rPr>
              <a:t>https://www.youtube.com/watch?v=CI3tY3xc2es</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8"/>
                                        </p:tgtEl>
                                        <p:attrNameLst>
                                          <p:attrName>style.visibility</p:attrName>
                                        </p:attrNameLst>
                                      </p:cBhvr>
                                      <p:to>
                                        <p:strVal val="visible"/>
                                      </p:to>
                                    </p:set>
                                    <p:animEffect filter="fade" transition="in">
                                      <p:cBhvr>
                                        <p:cTn dur="500"/>
                                        <p:tgtEl>
                                          <p:spTgt spid="24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9"/>
                                        </p:tgtEl>
                                        <p:attrNameLst>
                                          <p:attrName>style.visibility</p:attrName>
                                        </p:attrNameLst>
                                      </p:cBhvr>
                                      <p:to>
                                        <p:strVal val="visible"/>
                                      </p:to>
                                    </p:set>
                                    <p:animEffect filter="fade" transition="in">
                                      <p:cBhvr>
                                        <p:cTn dur="500"/>
                                        <p:tgtEl>
                                          <p:spTgt spid="24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55" name="Google Shape;255;p10"/>
          <p:cNvSpPr txBox="1"/>
          <p:nvPr/>
        </p:nvSpPr>
        <p:spPr>
          <a:xfrm>
            <a:off x="539750" y="1989137"/>
            <a:ext cx="8424862" cy="33655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Trò chơi công nghệ là loại trò chơi xuất hiện trong thời đại công nghệ thông tin, nó rất hấp dẫn với trẻ em, song cũng chỉ được coi là loại trò chơi bổ sung vào những loại trò chơi đang hiện có của trẻ em chứ không thể thay thế được những trò chơi hiện có đó. Bởi vì mỗi loại trò chơi của trẻ em đều có ý nghĩa nhất định trong việc giáo dục trẻ em. Hơn nữa, bên cạnh những ý nghĩa giáo dục, trò chơi công nghệ cũng có những mặt trái của nó. Để phát huy thế mạnh của trò chơi công nghệ và hạn chế những tác hại của nó, khi hướng dẫn trẻ tham gia trò chơi này, cô cần lưu ý những điểm sau</a:t>
            </a:r>
            <a:endParaRPr/>
          </a:p>
        </p:txBody>
      </p:sp>
      <p:sp>
        <p:nvSpPr>
          <p:cNvPr id="256" name="Google Shape;256;p10"/>
          <p:cNvSpPr txBox="1"/>
          <p:nvPr/>
        </p:nvSpPr>
        <p:spPr>
          <a:xfrm>
            <a:off x="-220662" y="549275"/>
            <a:ext cx="8861425" cy="525462"/>
          </a:xfrm>
          <a:prstGeom prst="rect">
            <a:avLst/>
          </a:prstGeom>
          <a:noFill/>
          <a:ln>
            <a:noFill/>
          </a:ln>
        </p:spPr>
        <p:txBody>
          <a:bodyPr anchorCtr="0" anchor="t" bIns="45700" lIns="91425" spcFirstLastPara="1" rIns="91425" wrap="square" tIns="45700">
            <a:spAutoFit/>
          </a:bodyPr>
          <a:lstStyle/>
          <a:p>
            <a:pPr indent="-457200" lvl="0" marL="800100" marR="0" rtl="0" algn="just">
              <a:lnSpc>
                <a:spcPct val="150000"/>
              </a:lnSpc>
              <a:spcBef>
                <a:spcPts val="0"/>
              </a:spcBef>
              <a:spcAft>
                <a:spcPts val="0"/>
              </a:spcAft>
              <a:buClr>
                <a:schemeClr val="hlink"/>
              </a:buClr>
              <a:buSzPts val="2100"/>
              <a:buFont typeface="Noto Sans Symbols"/>
              <a:buChar char="❖"/>
            </a:pPr>
            <a:r>
              <a:rPr b="1" i="0" lang="en-US" sz="2100" u="none">
                <a:solidFill>
                  <a:schemeClr val="lt1"/>
                </a:solidFill>
                <a:latin typeface="Arial"/>
                <a:ea typeface="Arial"/>
                <a:cs typeface="Arial"/>
                <a:sym typeface="Arial"/>
              </a:rPr>
              <a:t>3. Hướng dẫn trò chơi công nghệ cho trẻ ở trường mầm non</a:t>
            </a:r>
            <a:r>
              <a:rPr b="0" i="0" lang="en-US" sz="2100" u="none">
                <a:solidFill>
                  <a:schemeClr val="lt1"/>
                </a:solidFill>
                <a:latin typeface="Arial"/>
                <a:ea typeface="Arial"/>
                <a:cs typeface="Arial"/>
                <a:sym typeface="Arial"/>
              </a:rPr>
              <a:t>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11"/>
          <p:cNvSpPr txBox="1"/>
          <p:nvPr/>
        </p:nvSpPr>
        <p:spPr>
          <a:xfrm>
            <a:off x="-220662" y="549275"/>
            <a:ext cx="8861425" cy="525462"/>
          </a:xfrm>
          <a:prstGeom prst="rect">
            <a:avLst/>
          </a:prstGeom>
          <a:noFill/>
          <a:ln>
            <a:noFill/>
          </a:ln>
        </p:spPr>
        <p:txBody>
          <a:bodyPr anchorCtr="0" anchor="t" bIns="45700" lIns="91425" spcFirstLastPara="1" rIns="91425" wrap="square" tIns="45700">
            <a:spAutoFit/>
          </a:bodyPr>
          <a:lstStyle/>
          <a:p>
            <a:pPr indent="-457200" lvl="0" marL="800100" marR="0" rtl="0" algn="just">
              <a:lnSpc>
                <a:spcPct val="150000"/>
              </a:lnSpc>
              <a:spcBef>
                <a:spcPts val="0"/>
              </a:spcBef>
              <a:spcAft>
                <a:spcPts val="0"/>
              </a:spcAft>
              <a:buClr>
                <a:schemeClr val="hlink"/>
              </a:buClr>
              <a:buSzPts val="2100"/>
              <a:buFont typeface="Noto Sans Symbols"/>
              <a:buChar char="❖"/>
            </a:pPr>
            <a:r>
              <a:rPr b="1" i="0" lang="en-US" sz="2100" u="none">
                <a:solidFill>
                  <a:schemeClr val="lt1"/>
                </a:solidFill>
                <a:latin typeface="Arial"/>
                <a:ea typeface="Arial"/>
                <a:cs typeface="Arial"/>
                <a:sym typeface="Arial"/>
              </a:rPr>
              <a:t>3. Hướng dẫn trò chơi công nghệ cho trẻ ở trường mầm non</a:t>
            </a:r>
            <a:r>
              <a:rPr b="0" i="0" lang="en-US" sz="2100" u="none">
                <a:solidFill>
                  <a:schemeClr val="lt1"/>
                </a:solidFill>
                <a:latin typeface="Arial"/>
                <a:ea typeface="Arial"/>
                <a:cs typeface="Arial"/>
                <a:sym typeface="Arial"/>
              </a:rPr>
              <a:t> </a:t>
            </a:r>
            <a:endParaRPr/>
          </a:p>
        </p:txBody>
      </p:sp>
      <p:sp>
        <p:nvSpPr>
          <p:cNvPr id="262" name="Google Shape;262;p1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63" name="Google Shape;263;p11"/>
          <p:cNvSpPr txBox="1"/>
          <p:nvPr/>
        </p:nvSpPr>
        <p:spPr>
          <a:xfrm>
            <a:off x="611187" y="1341437"/>
            <a:ext cx="7921625" cy="5002212"/>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Lựa chọn những trò chơi phù hợp với chủ đề, chủ điểm, phù hợp với độ tuổi mầm non, không cho trẻ em tiếp xúc với những trò chơi mang tính bạo lực, những trò chơi không phù hợp với phong tục thẩm mĩ của người Việt Nam. </a:t>
            </a:r>
            <a:endParaRPr b="0" i="0" sz="1400" u="none">
              <a:solidFill>
                <a:schemeClr val="dk1"/>
              </a:solidFill>
              <a:latin typeface="Calibri"/>
              <a:ea typeface="Calibri"/>
              <a:cs typeface="Calibri"/>
              <a:sym typeface="Calibri"/>
            </a:endParaRPr>
          </a:p>
          <a:p>
            <a:pPr indent="45720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Hướng dẫn trẻ ngồi trước máy tính, thực hiện các thao tác khởi động cần thiết (không để trẻ ngồi quá gần màn hình). </a:t>
            </a:r>
            <a:endParaRPr b="0" i="0" sz="1400" u="none">
              <a:solidFill>
                <a:schemeClr val="dk1"/>
              </a:solidFill>
              <a:latin typeface="Calibri"/>
              <a:ea typeface="Calibri"/>
              <a:cs typeface="Calibri"/>
              <a:sym typeface="Calibri"/>
            </a:endParaRPr>
          </a:p>
          <a:p>
            <a:pPr indent="45720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Hướng dẫn trẻ luật chơi, cách thao tác trên máy tính phù hợp với trò chơi (sử dụng bàn phím, con chuột; xử lí tình huống của trò chơi…). </a:t>
            </a:r>
            <a:endParaRPr b="0" i="0" sz="1400" u="none">
              <a:solidFill>
                <a:schemeClr val="dk1"/>
              </a:solidFill>
              <a:latin typeface="Calibri"/>
              <a:ea typeface="Calibri"/>
              <a:cs typeface="Calibri"/>
              <a:sym typeface="Calibri"/>
            </a:endParaRPr>
          </a:p>
          <a:p>
            <a:pPr indent="45720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Khống chế thời gian chơi trò chơi này của trẻ. Thời gian chơi trò chơi này đối với trẻ mầm non không nên kéo dài (chừng 15 − 20 phút trong một ngày là phù hợp).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12"/>
          <p:cNvSpPr txBox="1"/>
          <p:nvPr/>
        </p:nvSpPr>
        <p:spPr>
          <a:xfrm>
            <a:off x="323850" y="404812"/>
            <a:ext cx="7315200" cy="738187"/>
          </a:xfrm>
          <a:prstGeom prst="rect">
            <a:avLst/>
          </a:prstGeom>
          <a:noFill/>
          <a:ln>
            <a:noFill/>
          </a:ln>
        </p:spPr>
        <p:txBody>
          <a:bodyPr anchorCtr="0" anchor="t" bIns="45700" lIns="91425" spcFirstLastPara="1" rIns="91425" wrap="square" tIns="45700">
            <a:spAutoFit/>
          </a:bodyPr>
          <a:lstStyle/>
          <a:p>
            <a:pPr indent="0" lvl="0" marL="34290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4. Thực hành hướng dẫn trò chơi công nghệ cho trẻ </a:t>
            </a:r>
            <a:endParaRPr/>
          </a:p>
          <a:p>
            <a:pPr indent="0" lvl="0" marL="34290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ở trường mầm non</a:t>
            </a:r>
            <a:r>
              <a:rPr b="0" i="0" lang="en-US" sz="2100" u="none">
                <a:solidFill>
                  <a:schemeClr val="lt1"/>
                </a:solidFill>
                <a:latin typeface="Arial"/>
                <a:ea typeface="Arial"/>
                <a:cs typeface="Arial"/>
                <a:sym typeface="Arial"/>
              </a:rPr>
              <a:t> </a:t>
            </a:r>
            <a:endParaRPr/>
          </a:p>
        </p:txBody>
      </p:sp>
      <p:sp>
        <p:nvSpPr>
          <p:cNvPr id="269" name="Google Shape;269;p12"/>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70" name="Google Shape;270;p12"/>
          <p:cNvSpPr txBox="1"/>
          <p:nvPr/>
        </p:nvSpPr>
        <p:spPr>
          <a:xfrm>
            <a:off x="323850" y="1177925"/>
            <a:ext cx="8208962" cy="4330700"/>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Cô phải là người lựa chọn, tìm kiếm trò chơi công nghệ phù hợp với trẻ em lứa tuổi mầm non (qua các phần mềm trò chơi, tìm kiếm trên mạng internet…). </a:t>
            </a:r>
            <a:endParaRPr b="0" i="0" sz="1400" u="none">
              <a:solidFill>
                <a:schemeClr val="dk1"/>
              </a:solidFill>
              <a:latin typeface="Calibri"/>
              <a:ea typeface="Calibri"/>
              <a:cs typeface="Calibri"/>
              <a:sym typeface="Calibri"/>
            </a:endParaRPr>
          </a:p>
          <a:p>
            <a:pPr indent="45720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Chơi thử để nắm được kĩ năng chơi, trên cơ sở đó xác định cách hướng dẫn trẻ chơi. Trong khuôn khổ của học phần này, trước hết người học hãy nghiên cứu và thực hành chơi các trò chơi công nghệ của chương trình IBM Kidsmart. Đây là chương trình hỗ trợ giáo dục mầm non toàn cầu của tập đoàn IBM. Năm 2001, Việt Nam là quốc gia đầu tiên trong khu vực triển khai chương trình Kidsmart. Vụ giáo dục mầm non đã giúp chương trình Kidsmart xác định mục tiêu và xây dựng kế hoạch triển khai chương trình Kidsmart tại Việt Nam</a:t>
            </a:r>
            <a:endParaRPr/>
          </a:p>
        </p:txBody>
      </p:sp>
      <p:sp>
        <p:nvSpPr>
          <p:cNvPr id="271" name="Google Shape;271;p12"/>
          <p:cNvSpPr txBox="1"/>
          <p:nvPr/>
        </p:nvSpPr>
        <p:spPr>
          <a:xfrm>
            <a:off x="468312" y="5846762"/>
            <a:ext cx="7575550" cy="836612"/>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Video 3: Trẻ tham gia chơi trò chơi công nghệ ở trường mầm non</a:t>
            </a:r>
            <a:endParaRPr b="0" i="0" sz="1400" u="none">
              <a:solidFill>
                <a:schemeClr val="dk1"/>
              </a:solidFill>
              <a:latin typeface="Calibri"/>
              <a:ea typeface="Calibri"/>
              <a:cs typeface="Calibri"/>
              <a:sym typeface="Calibri"/>
            </a:endParaRPr>
          </a:p>
          <a:p>
            <a:pPr indent="0" lvl="0" marL="0" marR="0" rtl="0" algn="l">
              <a:lnSpc>
                <a:spcPct val="115000"/>
              </a:lnSpc>
              <a:spcBef>
                <a:spcPts val="1000"/>
              </a:spcBef>
              <a:spcAft>
                <a:spcPts val="0"/>
              </a:spcAft>
              <a:buClr>
                <a:srgbClr val="0000FF"/>
              </a:buClr>
              <a:buSzPts val="1800"/>
              <a:buFont typeface="Arial"/>
              <a:buNone/>
            </a:pPr>
            <a:r>
              <a:rPr b="0" i="0" lang="en-US" sz="1800" u="sng">
                <a:solidFill>
                  <a:srgbClr val="0000FF"/>
                </a:solidFill>
                <a:latin typeface="Arial"/>
                <a:ea typeface="Arial"/>
                <a:cs typeface="Arial"/>
                <a:sym typeface="Arial"/>
                <a:hlinkClick r:id="rId3">
                  <a:extLst>
                    <a:ext uri="{A12FA001-AC4F-418D-AE19-62706E023703}">
                      <ahyp:hlinkClr val="tx"/>
                    </a:ext>
                  </a:extLst>
                </a:hlinkClick>
              </a:rPr>
              <a:t>https://www.youtube.com/watch?v=R_vfAaypHrA</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0"/>
                                        </p:tgtEl>
                                        <p:attrNameLst>
                                          <p:attrName>style.visibility</p:attrName>
                                        </p:attrNameLst>
                                      </p:cBhvr>
                                      <p:to>
                                        <p:strVal val="visible"/>
                                      </p:to>
                                    </p:set>
                                    <p:animEffect filter="fade" transition="in">
                                      <p:cBhvr>
                                        <p:cTn dur="500"/>
                                        <p:tgtEl>
                                          <p:spTgt spid="270"/>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71"/>
                                        </p:tgtEl>
                                        <p:attrNameLst>
                                          <p:attrName>style.visibility</p:attrName>
                                        </p:attrNameLst>
                                      </p:cBhvr>
                                      <p:to>
                                        <p:strVal val="visible"/>
                                      </p:to>
                                    </p:set>
                                    <p:animEffect filter="fade" transition="in">
                                      <p:cBhvr>
                                        <p:cTn dur="500"/>
                                        <p:tgtEl>
                                          <p:spTgt spid="27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sp>
        <p:nvSpPr>
          <p:cNvPr id="276" name="Google Shape;276;p13"/>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277" name="Google Shape;277;p13"/>
          <p:cNvSpPr txBox="1"/>
          <p:nvPr/>
        </p:nvSpPr>
        <p:spPr>
          <a:xfrm>
            <a:off x="646112" y="1382712"/>
            <a:ext cx="7813675" cy="588645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Giới thiệu phần mềm kidsmart cho trẻ mẫu giáo - Với quan điểm thiết kế lấy học sinh làm trung tâm, nhà sản xuất đã chia phần mềm kidsmart mầm non thành 5 nội dung:</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Ngôi nhà toán học,</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Ngôi nhà khoa học,</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Ngôi nhà không gian và thời gian,</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Ngôi nhà sách và Những đồ vật biết nghĩ.</a:t>
            </a:r>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Thực tế áp dụng phần mềm kidsmart mầm non cho thấy, việc kết hợp học và chơi đã khiến các em bé tiếp thu kiến thức một cách rất hiệu quả.</a:t>
            </a:r>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Tham khảo : </a:t>
            </a:r>
            <a:r>
              <a:rPr b="0" i="0" lang="en-US" sz="1400" u="none">
                <a:solidFill>
                  <a:srgbClr val="0070C0"/>
                </a:solidFill>
                <a:latin typeface="Arial"/>
                <a:ea typeface="Arial"/>
                <a:cs typeface="Arial"/>
                <a:sym typeface="Arial"/>
              </a:rPr>
              <a:t>Website: </a:t>
            </a:r>
            <a:endParaRPr b="0" i="0" sz="1400" u="none">
              <a:solidFill>
                <a:srgbClr val="0070C0"/>
              </a:solidFill>
              <a:latin typeface="Calibri"/>
              <a:ea typeface="Calibri"/>
              <a:cs typeface="Calibri"/>
              <a:sym typeface="Calibri"/>
            </a:endParaRPr>
          </a:p>
          <a:p>
            <a:pPr indent="0" lvl="0" marL="0" marR="0" rtl="0" algn="just">
              <a:lnSpc>
                <a:spcPct val="150000"/>
              </a:lnSpc>
              <a:spcBef>
                <a:spcPts val="1000"/>
              </a:spcBef>
              <a:spcAft>
                <a:spcPts val="0"/>
              </a:spcAft>
              <a:buClr>
                <a:srgbClr val="0070C0"/>
              </a:buClr>
              <a:buSzPts val="1400"/>
              <a:buFont typeface="Arial"/>
              <a:buNone/>
            </a:pPr>
            <a:r>
              <a:rPr b="0" i="0" lang="en-US" sz="1400" u="sng">
                <a:solidFill>
                  <a:srgbClr val="0070C0"/>
                </a:solidFill>
                <a:latin typeface="Arial"/>
                <a:ea typeface="Arial"/>
                <a:cs typeface="Arial"/>
                <a:sym typeface="Arial"/>
                <a:hlinkClick r:id="rId3">
                  <a:extLst>
                    <a:ext uri="{A12FA001-AC4F-418D-AE19-62706E023703}">
                      <ahyp:hlinkClr val="tx"/>
                    </a:ext>
                  </a:extLst>
                </a:hlinkClick>
              </a:rPr>
              <a:t>https://www.blogmamnon.top/2018/06/gioi-thieu-phan-mem-kidsmart-cho-tre.html</a:t>
            </a:r>
            <a:endParaRPr/>
          </a:p>
          <a:p>
            <a:pPr indent="0" lvl="0" marL="0" marR="0" rtl="0" algn="l">
              <a:lnSpc>
                <a:spcPct val="100000"/>
              </a:lnSpc>
              <a:spcBef>
                <a:spcPts val="1000"/>
              </a:spcBef>
              <a:spcAft>
                <a:spcPts val="0"/>
              </a:spcAft>
              <a:buNone/>
            </a:pPr>
            <a:r>
              <a:t/>
            </a:r>
            <a:endParaRPr b="0" i="0" sz="1400" u="sng">
              <a:solidFill>
                <a:srgbClr val="0070C0"/>
              </a:solidFill>
              <a:latin typeface="Arial"/>
              <a:ea typeface="Arial"/>
              <a:cs typeface="Arial"/>
              <a:sym typeface="Arial"/>
              <a:hlinkClick r:id="rId4">
                <a:extLst>
                  <a:ext uri="{A12FA001-AC4F-418D-AE19-62706E023703}">
                    <ahyp:hlinkClr val="tx"/>
                  </a:ext>
                </a:extLst>
              </a:hlinkClick>
            </a:endParaRPr>
          </a:p>
        </p:txBody>
      </p:sp>
      <p:sp>
        <p:nvSpPr>
          <p:cNvPr id="278" name="Google Shape;278;p13"/>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14"/>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284" name="Google Shape;284;p14"/>
          <p:cNvSpPr txBox="1"/>
          <p:nvPr/>
        </p:nvSpPr>
        <p:spPr>
          <a:xfrm>
            <a:off x="517525" y="1412875"/>
            <a:ext cx="7978775" cy="39147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Ngôi nhà Toán học của Millie</a:t>
            </a:r>
            <a:endParaRPr b="1" i="0" sz="2400" u="non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Giới thiệu</a:t>
            </a:r>
            <a:r>
              <a:rPr b="0" i="0" lang="en-US" sz="1800" u="none">
                <a:solidFill>
                  <a:schemeClr val="dk1"/>
                </a:solidFill>
                <a:latin typeface="Arial"/>
                <a:ea typeface="Arial"/>
                <a:cs typeface="Arial"/>
                <a:sym typeface="Arial"/>
              </a:rPr>
              <a:t>: Phần mềm Ngôi nhà Toán học của Millie và các hoạt động trong lớp học đã được tạo ra một cách rất công phu. Chúng phản ánh tầm nhìn của chúng tôi về khả năng và công nghệ có thể mang lại cho giáo dục.</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Mục đích muốn chia sẻ tình yêu học hỏi của chúng tôi với bạn và học sinh của bạn, bởi vậy chúng tôi đã đưa vào phần mềm kidsmart Ngôi nhà Toán học của Millie rất nhiều trò chơi mang nội dung học tập, các nhân vật mang đậm sắc thái, âm nhạc làm say mê lòng người, những nụ cười thoải mái và những nụ cười rúc rích.</a:t>
            </a:r>
            <a:endParaRPr/>
          </a:p>
        </p:txBody>
      </p:sp>
      <p:sp>
        <p:nvSpPr>
          <p:cNvPr id="285" name="Google Shape;285;p14"/>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15"/>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pic>
        <p:nvPicPr>
          <p:cNvPr descr="phần mềm kidsmart cho trẻ mẫu giáo" id="291" name="Google Shape;291;p15"/>
          <p:cNvPicPr preferRelativeResize="0"/>
          <p:nvPr/>
        </p:nvPicPr>
        <p:blipFill rotWithShape="1">
          <a:blip r:embed="rId3">
            <a:alphaModFix/>
          </a:blip>
          <a:srcRect b="0" l="0" r="0" t="0"/>
          <a:stretch/>
        </p:blipFill>
        <p:spPr>
          <a:xfrm>
            <a:off x="458787" y="1639887"/>
            <a:ext cx="8205787" cy="4310062"/>
          </a:xfrm>
          <a:prstGeom prst="rect">
            <a:avLst/>
          </a:prstGeom>
          <a:noFill/>
          <a:ln>
            <a:noFill/>
          </a:ln>
        </p:spPr>
      </p:pic>
      <p:sp>
        <p:nvSpPr>
          <p:cNvPr id="292" name="Google Shape;292;p15"/>
          <p:cNvSpPr txBox="1"/>
          <p:nvPr/>
        </p:nvSpPr>
        <p:spPr>
          <a:xfrm>
            <a:off x="3044825" y="5918200"/>
            <a:ext cx="4578350" cy="46355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Ngôi nhà Toán học của Millie</a:t>
            </a:r>
            <a:endParaRPr/>
          </a:p>
        </p:txBody>
      </p:sp>
      <p:sp>
        <p:nvSpPr>
          <p:cNvPr id="293" name="Google Shape;293;p15"/>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16"/>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299" name="Google Shape;299;p16"/>
          <p:cNvSpPr txBox="1"/>
          <p:nvPr/>
        </p:nvSpPr>
        <p:spPr>
          <a:xfrm>
            <a:off x="358775" y="1296987"/>
            <a:ext cx="8569325" cy="266858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Thông qua bảy hoạt động như  trò chơi, trẻ học về các số, đếm, cộng, trừ, các hình mẫu, giải bài toán, cỡ, các dạng hình học, và nhiều nhiều khác nữa. Sáu trong bảy hoạt động có cả hai Chế độ Khảo sát và Chế độ Hỏi Đáp, bởi vậy trẻ em làm quen được với những câu trả lời khác nhau (nhiều câu trả lời đúng) và phải suy nghĩ để tìm ra câu trả lời tốt nhất (một câu trả lời tốt nhất).</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300" name="Google Shape;300;p16"/>
          <p:cNvSpPr txBox="1"/>
          <p:nvPr/>
        </p:nvSpPr>
        <p:spPr>
          <a:xfrm>
            <a:off x="412750" y="3357562"/>
            <a:ext cx="8461375" cy="4043362"/>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Công nghệ mạnh và các phương pháp giáo dục đã được kiểm chứng được kết hợp với nhau để đảm bảo sự thành công cho học sinh ở nhiều trình độ khác nhau. Ngoài ra còn có bộ phận hình dùng cho những người sử dụng bộ chuyển đổi đơn.</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Các câu nói được số hoá, rõ ràng cung cấp mô hình hiệu quả để phát triển ngôn ngữ cho trẻ bắt đầu học và học sinh mà tiếng Anh không phải tiếng mẹ đẻ. </a:t>
            </a:r>
            <a:r>
              <a:rPr b="1" i="0" lang="en-US" sz="1800" u="none">
                <a:solidFill>
                  <a:schemeClr val="dk1"/>
                </a:solidFill>
                <a:latin typeface="Arial"/>
                <a:ea typeface="Arial"/>
                <a:cs typeface="Arial"/>
                <a:sym typeface="Arial"/>
              </a:rPr>
              <a:t>Phần mềm kidsmart mầm non Ngôi nhà Toán học của Millie</a:t>
            </a:r>
            <a:r>
              <a:rPr b="0" i="0" lang="en-US" sz="1800" u="none">
                <a:solidFill>
                  <a:schemeClr val="dk1"/>
                </a:solidFill>
                <a:latin typeface="Arial"/>
                <a:ea typeface="Arial"/>
                <a:cs typeface="Arial"/>
                <a:sym typeface="Arial"/>
              </a:rPr>
              <a:t> cũng còn phù hợp để dùng nhiều hoạt động khác.</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301" name="Google Shape;301;p16"/>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17"/>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307" name="Google Shape;307;p17"/>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08" name="Google Shape;308;p17"/>
          <p:cNvSpPr txBox="1"/>
          <p:nvPr/>
        </p:nvSpPr>
        <p:spPr>
          <a:xfrm>
            <a:off x="395287" y="1108075"/>
            <a:ext cx="8424862" cy="39147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Đoạn Liên kết với bài giảng trong phần Hướng dẫn của cuốn sách cung cấp rất nhiều hoạt động được giáo viên phát triển với nhiều chủ đề khác nhau dùng cho giảng dạy trên lớp và học tại nhà của trẻ nhỏ. Các bảng hoạt động và những minh hoạ cho phép mở rộng và phát triển các hoạt động giúp trẻ có cơ hội học thêm trước và sau khi sử dụng phần mềm.</a:t>
            </a:r>
            <a:r>
              <a:rPr b="0" i="0" lang="en-US" sz="1400" u="none">
                <a:solidFill>
                  <a:schemeClr val="dk1"/>
                </a:solidFill>
                <a:latin typeface="Calibri"/>
                <a:ea typeface="Calibri"/>
                <a:cs typeface="Calibri"/>
                <a:sym typeface="Calibri"/>
              </a:rPr>
              <a:t> </a:t>
            </a:r>
            <a:r>
              <a:rPr b="1" i="0" lang="en-US" sz="1800" u="none">
                <a:solidFill>
                  <a:schemeClr val="dk1"/>
                </a:solidFill>
                <a:latin typeface="Arial"/>
                <a:ea typeface="Arial"/>
                <a:cs typeface="Arial"/>
                <a:sym typeface="Arial"/>
              </a:rPr>
              <a:t>Phần mềm kidsmart cho trẻ mẫu giáo Ngôi nhà Toán học của Millie</a:t>
            </a:r>
            <a:r>
              <a:rPr b="0" i="0" lang="en-US" sz="1800" u="none">
                <a:solidFill>
                  <a:schemeClr val="dk1"/>
                </a:solidFill>
                <a:latin typeface="Arial"/>
                <a:ea typeface="Arial"/>
                <a:cs typeface="Arial"/>
                <a:sym typeface="Arial"/>
              </a:rPr>
              <a:t> cung cấp cho học sinh cơ hội để phát triển những nhạy cảm về điều khiển và tính tự tin. Sử dụng máy tính như là một công cụ, học sinh có được một ý thức về sự hoàn thiện và kỹ năng khi chúng sáng tạo, chơi và học.</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18"/>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314" name="Google Shape;314;p18"/>
          <p:cNvSpPr txBox="1"/>
          <p:nvPr/>
        </p:nvSpPr>
        <p:spPr>
          <a:xfrm>
            <a:off x="223837" y="1628775"/>
            <a:ext cx="8696325" cy="397033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To – Nhỏ - Vừa: So sánh và chọn cỡ. Thử ba cỡ giầy khác nhau cho 3 nhân vật.</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Ngôi nhà chuột</a:t>
            </a:r>
            <a:r>
              <a:rPr b="0" i="0" lang="en-US" sz="1800" u="none">
                <a:solidFill>
                  <a:schemeClr val="dk1"/>
                </a:solidFill>
                <a:latin typeface="Arial"/>
                <a:ea typeface="Arial"/>
                <a:cs typeface="Arial"/>
                <a:sym typeface="Arial"/>
              </a:rPr>
              <a:t>: Xác định và chọn hình, thiết lập trên khoảng trống hoặc theo một mẫu thiết kế. In và tô màu những gì được thiết kế.</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Con số của tôi</a:t>
            </a:r>
            <a:r>
              <a:rPr b="0" i="0" lang="en-US" sz="1800" u="none">
                <a:solidFill>
                  <a:schemeClr val="dk1"/>
                </a:solidFill>
                <a:latin typeface="Arial"/>
                <a:ea typeface="Arial"/>
                <a:cs typeface="Arial"/>
                <a:sym typeface="Arial"/>
              </a:rPr>
              <a:t>: Đếm hay thực hiện tính cộng và trừ. Đọc số và tìm ra số của Dorothy.</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Bing và Boing</a:t>
            </a:r>
            <a:r>
              <a:rPr b="0" i="0" lang="en-US" sz="1800" u="none">
                <a:solidFill>
                  <a:schemeClr val="dk1"/>
                </a:solidFill>
                <a:latin typeface="Arial"/>
                <a:ea typeface="Arial"/>
                <a:cs typeface="Arial"/>
                <a:sym typeface="Arial"/>
              </a:rPr>
              <a:t>: Nhận biết/ xác định mẫu hình. Tạo và hoàn thành các mẫu hình đã được xem và nghe. Thu lại âm thanh cho tranh vẽ.</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Con bọ</a:t>
            </a:r>
            <a:r>
              <a:rPr b="0" i="0" lang="en-US" sz="1800" u="none">
                <a:solidFill>
                  <a:schemeClr val="dk1"/>
                </a:solidFill>
                <a:latin typeface="Arial"/>
                <a:ea typeface="Arial"/>
                <a:cs typeface="Arial"/>
                <a:sym typeface="Arial"/>
              </a:rPr>
              <a:t>: Nghe và xem số, và số lượng tương ứng. Đặt từ 1 đến 10 mắt, tai, vết đốm, … lên con côn trùng. In và tô màu và thu lại m thanh cho những con côn trùng được tạo ra.</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Xưởng làm bánh</a:t>
            </a:r>
            <a:r>
              <a:rPr b="0" i="0" lang="en-US" sz="1800" u="none">
                <a:solidFill>
                  <a:schemeClr val="dk1"/>
                </a:solidFill>
                <a:latin typeface="Arial"/>
                <a:ea typeface="Arial"/>
                <a:cs typeface="Arial"/>
                <a:sym typeface="Arial"/>
              </a:rPr>
              <a:t>: Dùng kỹ năng tưởng tượng và đếm. Thử các thiết bị theo thứ tự khác nhau để tạo ra các kết quả khác nhau. Dùng mứt đậu để trang trí cho bánh.</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Máy số</a:t>
            </a:r>
            <a:r>
              <a:rPr b="0" i="0" lang="en-US" sz="1800" u="none">
                <a:solidFill>
                  <a:schemeClr val="dk1"/>
                </a:solidFill>
                <a:latin typeface="Arial"/>
                <a:ea typeface="Arial"/>
                <a:cs typeface="Arial"/>
                <a:sym typeface="Arial"/>
              </a:rPr>
              <a:t> : Nhận biết số. Xem &amp; nghe những con vật được liệt kê (đếm) khi chúng vọt ra khỏi ngăn kéo.</a:t>
            </a:r>
            <a:endParaRPr/>
          </a:p>
        </p:txBody>
      </p:sp>
      <p:sp>
        <p:nvSpPr>
          <p:cNvPr id="315" name="Google Shape;315;p18"/>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19"/>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321" name="Google Shape;321;p19"/>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22" name="Google Shape;322;p19"/>
          <p:cNvSpPr txBox="1"/>
          <p:nvPr/>
        </p:nvSpPr>
        <p:spPr>
          <a:xfrm>
            <a:off x="395287" y="1139825"/>
            <a:ext cx="8497887" cy="39147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b/ Ngôi nhà Khoa học của Sammy</a:t>
            </a:r>
            <a:endParaRPr b="1" i="0" sz="2400" u="non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Giới thiệu: Là phần thứ ba của chuỗi </a:t>
            </a:r>
            <a:r>
              <a:rPr b="1" i="0" lang="en-US" sz="1800" u="none">
                <a:solidFill>
                  <a:schemeClr val="dk1"/>
                </a:solidFill>
                <a:latin typeface="Arial"/>
                <a:ea typeface="Arial"/>
                <a:cs typeface="Arial"/>
                <a:sym typeface="Arial"/>
              </a:rPr>
              <a:t>phần mềm kidsmart mầm non</a:t>
            </a:r>
            <a:r>
              <a:rPr b="0" i="0" lang="en-US" sz="1800" u="none">
                <a:solidFill>
                  <a:schemeClr val="dk1"/>
                </a:solidFill>
                <a:latin typeface="Arial"/>
                <a:ea typeface="Arial"/>
                <a:cs typeface="Arial"/>
                <a:sym typeface="Arial"/>
              </a:rPr>
              <a:t> trò chơi có thưởng Early Learning series (các bài học vỡ lòng) của Edmark, Ngôi nhà Khoa học  của Sammy kết hợp với Ngôi nhà Toán học của Mille và Ngôi nhà Sách của Bailey mang lại cho học sinh một thế giới để học hỏi và vui đùa. Bằng các nhân vật mang đậm màu sắc, các hình ảnh sống động, giọng nói dễ gần và âm nhạc hấp dẫn, Ngôi nhà Khoa học của Sammy kích thích sự ham hiểu biết và khuyến khích trẻ nhỏ khám phá thế giới khoa học xung quanh chúng.</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0"/>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sp>
        <p:nvSpPr>
          <p:cNvPr id="328" name="Google Shape;328;p20"/>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pic>
        <p:nvPicPr>
          <p:cNvPr descr="phần mềm kidsmart cho trẻ mẫu giáo" id="329" name="Google Shape;329;p20"/>
          <p:cNvPicPr preferRelativeResize="0"/>
          <p:nvPr/>
        </p:nvPicPr>
        <p:blipFill rotWithShape="1">
          <a:blip r:embed="rId3">
            <a:alphaModFix/>
          </a:blip>
          <a:srcRect b="0" l="0" r="0" t="0"/>
          <a:stretch/>
        </p:blipFill>
        <p:spPr>
          <a:xfrm>
            <a:off x="496887" y="1498600"/>
            <a:ext cx="8205787" cy="4308475"/>
          </a:xfrm>
          <a:prstGeom prst="rect">
            <a:avLst/>
          </a:prstGeom>
          <a:noFill/>
          <a:ln>
            <a:noFill/>
          </a:ln>
        </p:spPr>
      </p:pic>
      <p:sp>
        <p:nvSpPr>
          <p:cNvPr id="330" name="Google Shape;330;p20"/>
          <p:cNvSpPr txBox="1"/>
          <p:nvPr/>
        </p:nvSpPr>
        <p:spPr>
          <a:xfrm>
            <a:off x="2916237" y="5807075"/>
            <a:ext cx="4576762" cy="45878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Ngôi nhà Khoa học của Sammy</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sp>
        <p:nvSpPr>
          <p:cNvPr id="335" name="Google Shape;335;p21"/>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336" name="Google Shape;336;p21"/>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37" name="Google Shape;337;p21"/>
          <p:cNvSpPr txBox="1"/>
          <p:nvPr/>
        </p:nvSpPr>
        <p:spPr>
          <a:xfrm>
            <a:off x="431800" y="1273175"/>
            <a:ext cx="8496300" cy="21240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Ngôi nhà khoa học của Sammy cung cấp năm hoạt động hấp dẫn giúp trẻ nhỏ thực hành phân loại, sắp xếp, quan sát, dự đoán, và xây dựng. Trẻ nhỏ học cách phân loại Khoa học đơn giản, khám phá động thực vật sống thế nào và phản ứng ra sao trong môi trường nước. Trẻ nhỏ xây dựng các trò chơi và máy móc để đọc và in một “Sổ ghi chép” những thông tin thú vị về các con vật.</a:t>
            </a:r>
            <a:endParaRPr/>
          </a:p>
        </p:txBody>
      </p:sp>
      <p:sp>
        <p:nvSpPr>
          <p:cNvPr id="338" name="Google Shape;338;p21"/>
          <p:cNvSpPr txBox="1"/>
          <p:nvPr/>
        </p:nvSpPr>
        <p:spPr>
          <a:xfrm>
            <a:off x="431800" y="3492500"/>
            <a:ext cx="8496300" cy="29495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Công nghệ tiên tiến và các phương pháp giáo dục đã được kiểm chứng được kết hợp với nhau trong Ngôi nhà khoa học của Sammy để đảm bảo sự thành công cho học sinh ở nhiều trình độ khác nhau. Những hướng dẫn bằng lời cho phép những học sinh chưa biết đọc cũng như những học sinh đã biết đọc có thể làm việc một cách độc lập. Ngoài ra còn có bộ phân hình dùng cho người sử dụng bộ chuyển đổi đơn. Sử dụng máy tính như là một công cụ, các bạn nhỏ đạt được sự hoàn thiện ở mức nào đó về tri thức và kỹ năng khi chúng sáng tạo, chơi và học</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p22"/>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344" name="Google Shape;344;p22"/>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45" name="Google Shape;345;p22"/>
          <p:cNvSpPr txBox="1"/>
          <p:nvPr/>
        </p:nvSpPr>
        <p:spPr>
          <a:xfrm>
            <a:off x="395287" y="1268412"/>
            <a:ext cx="8497887" cy="55467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Trạm phân loại</a:t>
            </a:r>
            <a:r>
              <a:rPr b="0" i="0" lang="en-US" sz="1800" u="none">
                <a:solidFill>
                  <a:schemeClr val="dk1"/>
                </a:solidFill>
                <a:latin typeface="Arial"/>
                <a:ea typeface="Arial"/>
                <a:cs typeface="Arial"/>
                <a:sym typeface="Arial"/>
              </a:rPr>
              <a:t> : Phân loại các bức tranh theo đúng chủng loại với sự giúp đỡ của các thùng đựng. Nghe tên của các con vật của các con vật, cây cối và các loại đá.</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Xưởng đồ chơi</a:t>
            </a:r>
            <a:r>
              <a:rPr b="0" i="0" lang="en-US" sz="1800" u="none">
                <a:solidFill>
                  <a:schemeClr val="dk1"/>
                </a:solidFill>
                <a:latin typeface="Arial"/>
                <a:ea typeface="Arial"/>
                <a:cs typeface="Arial"/>
                <a:sym typeface="Arial"/>
              </a:rPr>
              <a:t> : Thiết kế đồ chơi và máy móc. Dựa theo bản mẫu hoặc tự thiết kế. Tô màu và in sản phẩm.</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Ao thiên nhiên bốn mùa</a:t>
            </a:r>
            <a:r>
              <a:rPr b="0" i="0" lang="en-US" sz="1800" u="none">
                <a:solidFill>
                  <a:schemeClr val="dk1"/>
                </a:solidFill>
                <a:latin typeface="Arial"/>
                <a:ea typeface="Arial"/>
                <a:cs typeface="Arial"/>
                <a:sym typeface="Arial"/>
              </a:rPr>
              <a:t> : Khám phá động thực vật khi chúng thích ứng với sự thay đổi các mùa. In cuốn sách  về cánh đồng có các dữ liệu sinh động về tự nhiên để tham khảo sau.</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Máy tạo thời tiết</a:t>
            </a:r>
            <a:r>
              <a:rPr b="0" i="0" lang="en-US" sz="1800" u="none">
                <a:solidFill>
                  <a:schemeClr val="dk1"/>
                </a:solidFill>
                <a:latin typeface="Arial"/>
                <a:ea typeface="Arial"/>
                <a:cs typeface="Arial"/>
                <a:sym typeface="Arial"/>
              </a:rPr>
              <a:t> : Vận dụng các yếu tố thời tiết khác nhau. Nghe dự báo và xem hình minh họa thời tiết mà bạn vừa tạo.</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Tạo ra một bộ phim</a:t>
            </a:r>
            <a:r>
              <a:rPr b="0" i="0" lang="en-US" sz="1800" u="none">
                <a:solidFill>
                  <a:schemeClr val="dk1"/>
                </a:solidFill>
                <a:latin typeface="Arial"/>
                <a:ea typeface="Arial"/>
                <a:cs typeface="Arial"/>
                <a:sym typeface="Arial"/>
              </a:rPr>
              <a:t> : Sắp xếp các bức tranh theo đúng thứ tự để tạo một bộ phim. Xem bộ phim theo chiều xuôi hoặc chiều ngược.</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23"/>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sp>
        <p:nvSpPr>
          <p:cNvPr id="351" name="Google Shape;351;p23"/>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352" name="Google Shape;352;p23"/>
          <p:cNvSpPr txBox="1"/>
          <p:nvPr/>
        </p:nvSpPr>
        <p:spPr>
          <a:xfrm>
            <a:off x="457200" y="1196975"/>
            <a:ext cx="8435975" cy="29559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c/ Ngôi nhà Không gian, Thời gian của Trudy</a:t>
            </a:r>
            <a:endParaRPr b="1" i="0" sz="2400" u="non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Giới thiệu về phần mềm kidsmart mầm non Ngôi nhà Trudy</a:t>
            </a:r>
            <a:r>
              <a:rPr b="0" i="0" lang="en-US" sz="1800" u="none">
                <a:solidFill>
                  <a:schemeClr val="dk1"/>
                </a:solidFill>
                <a:latin typeface="Arial"/>
                <a:ea typeface="Arial"/>
                <a:cs typeface="Arial"/>
                <a:sym typeface="Arial"/>
              </a:rPr>
              <a:t> : Ngôi Nhà Thời Gian Và Không Gian Của Trudy là phần thứ tư của chương trình phần mềm trò chơi có thưởng bên cạnh Ngôi Nhà Toán Học Của Mille, Ngôi Nhà Sách Của Bailley và Ngôi Nhà Khoa Học Của Sammy. Năm hoạt động trong Ngôi Nhà Thời Gian Và Không Gian Của Trudy sẽ làm say mê bọn trẻ với âm thanh sống động, những hình ảnh lôi cuốn hấp dẫn và các nhân vật thân thiện.</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24"/>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358" name="Google Shape;358;p24"/>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pic>
        <p:nvPicPr>
          <p:cNvPr descr="phần mềm kidsmart cho trẻ mẫu giáo" id="359" name="Google Shape;359;p24"/>
          <p:cNvPicPr preferRelativeResize="0"/>
          <p:nvPr/>
        </p:nvPicPr>
        <p:blipFill rotWithShape="1">
          <a:blip r:embed="rId3">
            <a:alphaModFix/>
          </a:blip>
          <a:srcRect b="0" l="0" r="0" t="0"/>
          <a:stretch/>
        </p:blipFill>
        <p:spPr>
          <a:xfrm>
            <a:off x="384175" y="1389062"/>
            <a:ext cx="8358187" cy="4389437"/>
          </a:xfrm>
          <a:prstGeom prst="rect">
            <a:avLst/>
          </a:prstGeom>
          <a:noFill/>
          <a:ln>
            <a:noFill/>
          </a:ln>
        </p:spPr>
      </p:pic>
      <p:sp>
        <p:nvSpPr>
          <p:cNvPr id="360" name="Google Shape;360;p24"/>
          <p:cNvSpPr txBox="1"/>
          <p:nvPr/>
        </p:nvSpPr>
        <p:spPr>
          <a:xfrm>
            <a:off x="2155825" y="5716587"/>
            <a:ext cx="5153025" cy="4572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Ngôi nhà Không gian, Thời gian của Trudy</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25"/>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366" name="Google Shape;366;p25"/>
          <p:cNvSpPr txBox="1"/>
          <p:nvPr/>
        </p:nvSpPr>
        <p:spPr>
          <a:xfrm>
            <a:off x="395287" y="1196975"/>
            <a:ext cx="8628062" cy="605948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Các hoạt động nhằm phát triển kỹ năng nhìn nhận về thời gian, địa lý giúp trẻ thiết lập được nền tảng về nghiên cứu xã hội một cách chắc chắn. Cùng với Trudy, bọn trẻ sẽ:</a:t>
            </a:r>
            <a:endParaRPr b="1" i="0" sz="1800" u="none">
              <a:solidFill>
                <a:schemeClr val="dk1"/>
              </a:solidFill>
              <a:latin typeface="Times New Roman"/>
              <a:ea typeface="Times New Roman"/>
              <a:cs typeface="Times New Roman"/>
              <a:sym typeface="Times New Roman"/>
            </a:endParaRPr>
          </a:p>
          <a:p>
            <a:pPr indent="-6350" lvl="0" marL="0" marR="0" rtl="0" algn="l">
              <a:lnSpc>
                <a:spcPct val="150000"/>
              </a:lnSpc>
              <a:spcBef>
                <a:spcPts val="0"/>
              </a:spcBef>
              <a:spcAft>
                <a:spcPts val="0"/>
              </a:spcAft>
              <a:buClr>
                <a:schemeClr val="dk1"/>
              </a:buClr>
              <a:buSzPts val="100"/>
              <a:buFont typeface="Noto Sans Symbols"/>
              <a:buChar char="∙"/>
            </a:pPr>
            <a:r>
              <a:rPr b="0" i="0" lang="en-US" sz="1800" u="none">
                <a:solidFill>
                  <a:schemeClr val="dk1"/>
                </a:solidFill>
                <a:latin typeface="Arial"/>
                <a:ea typeface="Arial"/>
                <a:cs typeface="Arial"/>
                <a:sym typeface="Arial"/>
              </a:rPr>
              <a:t>    Tập nói về thời gian</a:t>
            </a:r>
            <a:endParaRPr b="0" i="0" sz="1400" u="none">
              <a:solidFill>
                <a:schemeClr val="dk1"/>
              </a:solidFill>
              <a:latin typeface="Calibri"/>
              <a:ea typeface="Calibri"/>
              <a:cs typeface="Calibri"/>
              <a:sym typeface="Calibri"/>
            </a:endParaRPr>
          </a:p>
          <a:p>
            <a:pPr indent="-6350" lvl="0" marL="0" marR="0" rtl="0" algn="l">
              <a:lnSpc>
                <a:spcPct val="150000"/>
              </a:lnSpc>
              <a:spcBef>
                <a:spcPts val="1000"/>
              </a:spcBef>
              <a:spcAft>
                <a:spcPts val="0"/>
              </a:spcAft>
              <a:buClr>
                <a:schemeClr val="dk1"/>
              </a:buClr>
              <a:buSzPts val="100"/>
              <a:buFont typeface="Noto Sans Symbols"/>
              <a:buChar char="∙"/>
            </a:pPr>
            <a:r>
              <a:rPr b="0" i="0" lang="en-US" sz="1800" u="none">
                <a:solidFill>
                  <a:schemeClr val="dk1"/>
                </a:solidFill>
                <a:latin typeface="Arial"/>
                <a:ea typeface="Arial"/>
                <a:cs typeface="Arial"/>
                <a:sym typeface="Arial"/>
              </a:rPr>
              <a:t>    Khảo sát khái niệm về sự trôi qua của thời gian và các đon vị đo thời gian</a:t>
            </a:r>
            <a:endParaRPr b="0" i="0" sz="1400" u="none">
              <a:solidFill>
                <a:schemeClr val="dk1"/>
              </a:solidFill>
              <a:latin typeface="Calibri"/>
              <a:ea typeface="Calibri"/>
              <a:cs typeface="Calibri"/>
              <a:sym typeface="Calibri"/>
            </a:endParaRPr>
          </a:p>
          <a:p>
            <a:pPr indent="-6350" lvl="0" marL="0" marR="0" rtl="0" algn="l">
              <a:lnSpc>
                <a:spcPct val="150000"/>
              </a:lnSpc>
              <a:spcBef>
                <a:spcPts val="1000"/>
              </a:spcBef>
              <a:spcAft>
                <a:spcPts val="0"/>
              </a:spcAft>
              <a:buClr>
                <a:schemeClr val="dk1"/>
              </a:buClr>
              <a:buSzPts val="100"/>
              <a:buFont typeface="Noto Sans Symbols"/>
              <a:buChar char="∙"/>
            </a:pPr>
            <a:r>
              <a:rPr b="0" i="0" lang="en-US" sz="1800" u="none">
                <a:solidFill>
                  <a:schemeClr val="dk1"/>
                </a:solidFill>
                <a:latin typeface="Arial"/>
                <a:ea typeface="Arial"/>
                <a:cs typeface="Arial"/>
                <a:sym typeface="Arial"/>
              </a:rPr>
              <a:t>    Xác định và tìm tên các lục địa, đại dương và vùng đất liền</a:t>
            </a:r>
            <a:endParaRPr b="0" i="0" sz="1400" u="none">
              <a:solidFill>
                <a:schemeClr val="dk1"/>
              </a:solidFill>
              <a:latin typeface="Calibri"/>
              <a:ea typeface="Calibri"/>
              <a:cs typeface="Calibri"/>
              <a:sym typeface="Calibri"/>
            </a:endParaRPr>
          </a:p>
          <a:p>
            <a:pPr indent="-6350" lvl="0" marL="0" marR="0" rtl="0" algn="l">
              <a:lnSpc>
                <a:spcPct val="150000"/>
              </a:lnSpc>
              <a:spcBef>
                <a:spcPts val="1000"/>
              </a:spcBef>
              <a:spcAft>
                <a:spcPts val="0"/>
              </a:spcAft>
              <a:buClr>
                <a:schemeClr val="dk1"/>
              </a:buClr>
              <a:buSzPts val="100"/>
              <a:buFont typeface="Noto Sans Symbols"/>
              <a:buChar char="∙"/>
            </a:pPr>
            <a:r>
              <a:rPr b="0" i="0" lang="en-US" sz="1800" u="none">
                <a:solidFill>
                  <a:schemeClr val="dk1"/>
                </a:solidFill>
                <a:latin typeface="Arial"/>
                <a:ea typeface="Arial"/>
                <a:cs typeface="Arial"/>
                <a:sym typeface="Arial"/>
              </a:rPr>
              <a:t>    Phát triển kỹ năng vẽ bản đồ và định hướng (các phương hướng chính)</a:t>
            </a:r>
            <a:endParaRPr b="0" i="0" sz="1400" u="none">
              <a:solidFill>
                <a:schemeClr val="dk1"/>
              </a:solidFill>
              <a:latin typeface="Calibri"/>
              <a:ea typeface="Calibri"/>
              <a:cs typeface="Calibri"/>
              <a:sym typeface="Calibri"/>
            </a:endParaRPr>
          </a:p>
          <a:p>
            <a:pPr indent="-6350" lvl="0" marL="0" marR="0" rtl="0" algn="l">
              <a:lnSpc>
                <a:spcPct val="150000"/>
              </a:lnSpc>
              <a:spcBef>
                <a:spcPts val="1000"/>
              </a:spcBef>
              <a:spcAft>
                <a:spcPts val="0"/>
              </a:spcAft>
              <a:buClr>
                <a:schemeClr val="dk1"/>
              </a:buClr>
              <a:buSzPts val="100"/>
              <a:buFont typeface="Noto Sans Symbols"/>
              <a:buChar char="∙"/>
            </a:pPr>
            <a:r>
              <a:rPr b="0" i="0" lang="en-US" sz="1800" u="none">
                <a:solidFill>
                  <a:schemeClr val="dk1"/>
                </a:solidFill>
                <a:latin typeface="Arial"/>
                <a:ea typeface="Arial"/>
                <a:cs typeface="Arial"/>
                <a:sym typeface="Arial"/>
              </a:rPr>
              <a:t>    Liên hệ từ bản đồ “mắt chim” đến nghệ thuật phối cảnh “chỗ ngồi của lái xe”</a:t>
            </a:r>
            <a:endParaRPr b="0" i="0" sz="1400" u="none">
              <a:solidFill>
                <a:schemeClr val="dk1"/>
              </a:solidFill>
              <a:latin typeface="Calibri"/>
              <a:ea typeface="Calibri"/>
              <a:cs typeface="Calibri"/>
              <a:sym typeface="Calibri"/>
            </a:endParaRPr>
          </a:p>
          <a:p>
            <a:pPr indent="-6350" lvl="0" marL="0" marR="0" rtl="0" algn="l">
              <a:lnSpc>
                <a:spcPct val="150000"/>
              </a:lnSpc>
              <a:spcBef>
                <a:spcPts val="1000"/>
              </a:spcBef>
              <a:spcAft>
                <a:spcPts val="0"/>
              </a:spcAft>
              <a:buClr>
                <a:schemeClr val="dk1"/>
              </a:buClr>
              <a:buSzPts val="100"/>
              <a:buFont typeface="Noto Sans Symbols"/>
              <a:buChar char="∙"/>
            </a:pPr>
            <a:r>
              <a:rPr b="0" i="0" lang="en-US" sz="1800" u="none">
                <a:solidFill>
                  <a:schemeClr val="dk1"/>
                </a:solidFill>
                <a:latin typeface="Arial"/>
                <a:ea typeface="Arial"/>
                <a:cs typeface="Arial"/>
                <a:sym typeface="Arial"/>
              </a:rPr>
              <a:t>    Học về tỷ lệ bản đồ</a:t>
            </a:r>
            <a:endParaRPr b="0" i="0" sz="1400" u="none">
              <a:solidFill>
                <a:schemeClr val="dk1"/>
              </a:solidFill>
              <a:latin typeface="Calibri"/>
              <a:ea typeface="Calibri"/>
              <a:cs typeface="Calibri"/>
              <a:sym typeface="Calibri"/>
            </a:endParaRPr>
          </a:p>
          <a:p>
            <a:pPr indent="-6350" lvl="0" marL="0" marR="0" rtl="0" algn="l">
              <a:lnSpc>
                <a:spcPct val="150000"/>
              </a:lnSpc>
              <a:spcBef>
                <a:spcPts val="1000"/>
              </a:spcBef>
              <a:spcAft>
                <a:spcPts val="0"/>
              </a:spcAft>
              <a:buClr>
                <a:schemeClr val="dk1"/>
              </a:buClr>
              <a:buSzPts val="100"/>
              <a:buFont typeface="Noto Sans Symbols"/>
              <a:buChar char="∙"/>
            </a:pPr>
            <a:r>
              <a:rPr b="0" i="0" lang="en-US" sz="1800" u="none">
                <a:solidFill>
                  <a:schemeClr val="dk1"/>
                </a:solidFill>
                <a:latin typeface="Arial"/>
                <a:ea typeface="Arial"/>
                <a:cs typeface="Arial"/>
                <a:sym typeface="Arial"/>
              </a:rPr>
              <a:t>    Khám phá mối quan hệ giữa bản đồ và phần đất thực tế</a:t>
            </a:r>
            <a:endParaRPr b="0" i="0" sz="1400" u="none">
              <a:solidFill>
                <a:schemeClr val="dk1"/>
              </a:solidFill>
              <a:latin typeface="Calibri"/>
              <a:ea typeface="Calibri"/>
              <a:cs typeface="Calibri"/>
              <a:sym typeface="Calibri"/>
            </a:endParaRPr>
          </a:p>
          <a:p>
            <a:pPr indent="-6350" lvl="0" marL="0" marR="0" rtl="0" algn="l">
              <a:lnSpc>
                <a:spcPct val="150000"/>
              </a:lnSpc>
              <a:spcBef>
                <a:spcPts val="1000"/>
              </a:spcBef>
              <a:spcAft>
                <a:spcPts val="0"/>
              </a:spcAft>
              <a:buClr>
                <a:schemeClr val="dk1"/>
              </a:buClr>
              <a:buSzPts val="100"/>
              <a:buFont typeface="Noto Sans Symbols"/>
              <a:buChar char="∙"/>
            </a:pPr>
            <a:r>
              <a:rPr b="0" i="0" lang="en-US" sz="1800" u="none">
                <a:solidFill>
                  <a:schemeClr val="dk1"/>
                </a:solidFill>
                <a:latin typeface="Arial"/>
                <a:ea typeface="Arial"/>
                <a:cs typeface="Arial"/>
                <a:sym typeface="Arial"/>
              </a:rPr>
              <a:t>    Tập sáng tạo</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367" name="Google Shape;367;p25"/>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26"/>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373" name="Google Shape;373;p26"/>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74" name="Google Shape;374;p26"/>
          <p:cNvSpPr txBox="1"/>
          <p:nvPr/>
        </p:nvSpPr>
        <p:spPr>
          <a:xfrm>
            <a:off x="323850" y="1108075"/>
            <a:ext cx="8208962" cy="541813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Ngôi Nhà Thời Gian Và Không Gian Của Trudy khuyến khích trẻ khám phá và có phần thưởng cho những hõc sinh kiên trì tập luyện. Mỗi hoạt động trong Ngôi Nhà Thời Gian Và Không Gian Của Trudy đều có Chế Độ Khảo Sát và Chế Độ Hỏi Đáp. Điều này cho phép trẻ nhỏ tự do tìm tòi và định hướng việc học hay học với sự thúc giục và hưởng ứng nhe nhàng. Sự phức tạp của các hoạt động có thể điều chỉnh nhằm đảm bảo cho học sinh có thể thay đổi mà không bị quá tải.</a:t>
            </a:r>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Công nghệ tiên tiến và các phương pháp giáo dục đã được kiểm chứng được kết hợp với nhau trong Ngôi Nhà Thời Gian Và Không Gian Của Trudy để đảm bảo sự thành công cho học sinh ở nhiều trình độ khác nhau.</a:t>
            </a:r>
            <a:endParaRPr b="0" i="0" sz="18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8" name="Shape 378"/>
        <p:cNvGrpSpPr/>
        <p:nvPr/>
      </p:nvGrpSpPr>
      <p:grpSpPr>
        <a:xfrm>
          <a:off x="0" y="0"/>
          <a:ext cx="0" cy="0"/>
          <a:chOff x="0" y="0"/>
          <a:chExt cx="0" cy="0"/>
        </a:xfrm>
      </p:grpSpPr>
      <p:sp>
        <p:nvSpPr>
          <p:cNvPr id="379" name="Google Shape;379;p27"/>
          <p:cNvSpPr txBox="1"/>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Company Name</a:t>
            </a:r>
            <a:endParaRPr/>
          </a:p>
        </p:txBody>
      </p:sp>
      <p:sp>
        <p:nvSpPr>
          <p:cNvPr id="380" name="Google Shape;380;p27"/>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381" name="Google Shape;381;p27"/>
          <p:cNvSpPr txBox="1"/>
          <p:nvPr/>
        </p:nvSpPr>
        <p:spPr>
          <a:xfrm>
            <a:off x="250825" y="1390650"/>
            <a:ext cx="8737600" cy="48990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Anh em nhà đồng hồ</a:t>
            </a:r>
            <a:r>
              <a:rPr b="0" i="0" lang="en-US" sz="1800" u="none">
                <a:solidFill>
                  <a:schemeClr val="dk1"/>
                </a:solidFill>
                <a:latin typeface="Arial"/>
                <a:ea typeface="Arial"/>
                <a:cs typeface="Arial"/>
                <a:sym typeface="Arial"/>
              </a:rPr>
              <a:t> : Gặp gỡ đồng hồ điện tử Annva2 đồng hồ Dan. Học cách nói về thời gian trên hai loại đồng hồ bằng giờ, nửa giờ và một phần tư giờ</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Hộp cát biểu tượng</a:t>
            </a:r>
            <a:r>
              <a:rPr b="0" i="0" lang="en-US" sz="1800" u="none">
                <a:solidFill>
                  <a:schemeClr val="dk1"/>
                </a:solidFill>
                <a:latin typeface="Arial"/>
                <a:ea typeface="Arial"/>
                <a:cs typeface="Arial"/>
                <a:sym typeface="Arial"/>
              </a:rPr>
              <a:t> : Đặt các biểu tượng lên bản đồ hộp cát rồi quan sát các quả đồi, đường đi, các hồ và thành phố mọc lên trước mắt bạn</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Đồng hồ lịch</a:t>
            </a:r>
            <a:r>
              <a:rPr b="0" i="0" lang="en-US" sz="1800" u="none">
                <a:solidFill>
                  <a:schemeClr val="dk1"/>
                </a:solidFill>
                <a:latin typeface="Arial"/>
                <a:ea typeface="Arial"/>
                <a:cs typeface="Arial"/>
                <a:sym typeface="Arial"/>
              </a:rPr>
              <a:t> : Học về đơn vị thời gian khi bạn di chuyển tiến lùi hình minh họa bằng tháng, ngày, giờ, phút, giây</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Truy tìm hạt mứt đậu</a:t>
            </a:r>
            <a:r>
              <a:rPr b="0" i="0" lang="en-US" sz="1800" u="none">
                <a:solidFill>
                  <a:schemeClr val="dk1"/>
                </a:solidFill>
                <a:latin typeface="Arial"/>
                <a:ea typeface="Arial"/>
                <a:cs typeface="Arial"/>
                <a:sym typeface="Arial"/>
              </a:rPr>
              <a:t> : Học để sử dụng các phương hướng chính bằng cách điều khiển chú kiến háu ăn sang trái, phải, về trước hoặc tiến sang phía nam, bắc, đông, tây</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Thám hiểm trái đất</a:t>
            </a:r>
            <a:r>
              <a:rPr b="0" i="0" lang="en-US" sz="1800" u="none">
                <a:solidFill>
                  <a:schemeClr val="dk1"/>
                </a:solidFill>
                <a:latin typeface="Arial"/>
                <a:ea typeface="Arial"/>
                <a:cs typeface="Arial"/>
                <a:sym typeface="Arial"/>
              </a:rPr>
              <a:t> : Khám phá mối quan hệ giữa trái đất, quả địa cầu và bản đồ thế giới. Chụp ảnh những địa danh bạn thích. In ảnh để tô màu</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28"/>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387" name="Google Shape;387;p28"/>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88" name="Google Shape;388;p28"/>
          <p:cNvSpPr txBox="1"/>
          <p:nvPr/>
        </p:nvSpPr>
        <p:spPr>
          <a:xfrm>
            <a:off x="395287" y="1298575"/>
            <a:ext cx="8497887" cy="25400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d/ Ngôi nhà Thinkin' things – Thế giới sôi động 1</a:t>
            </a:r>
            <a:endParaRPr b="1" i="0" sz="2400" u="non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Giới thiệu: Những học sinh của chúng ta sẽ sống và làm việc trong thời đại thông tin điều mà chúng ta chỉ có thể tưởng tượng đến. Khi trẻ nắm vững các kỹ năng cơ bản của cơ sở giáo dục sơ cấp (3R‘s), chúng cũng phải phát triển rộng hơn và với mức độ cao hơn các kỹ năng tư duy mà chúng sẽ sử dụng trong tương lai.</a:t>
            </a:r>
            <a:endParaRPr/>
          </a:p>
        </p:txBody>
      </p:sp>
      <p:pic>
        <p:nvPicPr>
          <p:cNvPr descr="phần mềm bộ trò chơi kidsmart vietnam" id="389" name="Google Shape;389;p28"/>
          <p:cNvPicPr preferRelativeResize="0"/>
          <p:nvPr/>
        </p:nvPicPr>
        <p:blipFill rotWithShape="1">
          <a:blip r:embed="rId3">
            <a:alphaModFix/>
          </a:blip>
          <a:srcRect b="0" l="0" r="0" t="0"/>
          <a:stretch/>
        </p:blipFill>
        <p:spPr>
          <a:xfrm>
            <a:off x="1979612" y="3465512"/>
            <a:ext cx="5943600" cy="31210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29"/>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395" name="Google Shape;395;p29"/>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96" name="Google Shape;396;p29"/>
          <p:cNvSpPr txBox="1"/>
          <p:nvPr/>
        </p:nvSpPr>
        <p:spPr>
          <a:xfrm>
            <a:off x="468312" y="1412875"/>
            <a:ext cx="8567737" cy="43307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Khi có các cơ hội phù hợp, trí óc của trẻ có khả năng không thể ngờ được. Bộ sưu tập Thế Giới Sôi Động 1 được thiết kế nhằm cung cấp cho những học sinh nhỏ tuổi các họat động với các kỹ năng tư duy đa dạng: ghi nhớ, tư duy phê phán, giải quyết vấn đề và sáng tạo.</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Bộ sưu tập Thế Giới Sôi Động 1 đề cao sự đa dạng của năng lực trí tuệ. Trí thông minh âm nhạc /nhịp điệu của người học sinh sẽ tỏa sáng khi làm việc với Toony the Loon và đàn phiến gỗ (mộc cầm), hoặc trí thông minh hình ảnh/ không gian trong việc tạo ra với BLOX (Thế giới ảo) – hình ảnh không gian ba chiều, hoặc trí thông minh lôgic/ toán học với những chỉ dẫn của Cửa hàng Flipple và chế tạo chim Feathered friends.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30"/>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402" name="Google Shape;402;p30"/>
          <p:cNvSpPr txBox="1"/>
          <p:nvPr/>
        </p:nvSpPr>
        <p:spPr>
          <a:xfrm>
            <a:off x="250825" y="1412875"/>
            <a:ext cx="8642350" cy="49403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Các hướng dẫn viên Firipple</a:t>
            </a:r>
            <a:r>
              <a:rPr b="0" i="0" lang="en-US" sz="1800" u="none">
                <a:solidFill>
                  <a:schemeClr val="dk1"/>
                </a:solidFill>
                <a:latin typeface="Arial"/>
                <a:ea typeface="Arial"/>
                <a:cs typeface="Arial"/>
                <a:sym typeface="Arial"/>
              </a:rPr>
              <a:t> : Luyện khả năng quan sát và so sánh các thuộc tính khi bạn dùng các phép tính lôgic Và (AND), hoặc (OR), nhưng (BUT), không (NOT)</a:t>
            </a:r>
            <a:r>
              <a:rPr b="0" i="0" lang="en-US" sz="1400" u="none">
                <a:solidFill>
                  <a:schemeClr val="dk1"/>
                </a:solidFill>
                <a:latin typeface="Calibri"/>
                <a:ea typeface="Calibri"/>
                <a:cs typeface="Calibri"/>
                <a:sym typeface="Calibri"/>
              </a:rPr>
              <a:t>. </a:t>
            </a:r>
            <a:r>
              <a:rPr b="0" i="0" lang="en-US" sz="1800" u="none">
                <a:solidFill>
                  <a:schemeClr val="dk1"/>
                </a:solidFill>
                <a:latin typeface="Arial"/>
                <a:ea typeface="Arial"/>
                <a:cs typeface="Arial"/>
                <a:sym typeface="Arial"/>
              </a:rPr>
              <a:t>Giúp cho mỗi vị khách tìm được một Fripple đúng duy nhất</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 </a:t>
            </a:r>
            <a:r>
              <a:rPr b="1" i="0" lang="en-US" sz="1800" u="none">
                <a:solidFill>
                  <a:schemeClr val="dk1"/>
                </a:solidFill>
                <a:latin typeface="Arial"/>
                <a:ea typeface="Arial"/>
                <a:cs typeface="Arial"/>
                <a:sym typeface="Arial"/>
              </a:rPr>
              <a:t>Oranga Banga</a:t>
            </a:r>
            <a:r>
              <a:rPr b="0" i="0" lang="en-US" sz="1800" u="none">
                <a:solidFill>
                  <a:schemeClr val="dk1"/>
                </a:solidFill>
                <a:latin typeface="Arial"/>
                <a:ea typeface="Arial"/>
                <a:cs typeface="Arial"/>
                <a:sym typeface="Arial"/>
              </a:rPr>
              <a:t> : Chương trình học này giúp phát triển tính sáng tạo, khả năng phân biệt của âm thanh, và khả năng nhớ khi bạn sáng tác hoặc nhắc lại các mẫu âm thanh với các công cụ khác nhau.</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Toony Loon </a:t>
            </a:r>
            <a:r>
              <a:rPr b="0" i="0" lang="en-US" sz="1800" u="none">
                <a:solidFill>
                  <a:schemeClr val="dk1"/>
                </a:solidFill>
                <a:latin typeface="Arial"/>
                <a:ea typeface="Arial"/>
                <a:cs typeface="Arial"/>
                <a:sym typeface="Arial"/>
              </a:rPr>
              <a:t>: Phát triển tính sáng tạo, khả năng phân biệt cao độ của âm thanh, khả năng ghi nhớ khi bạn sáng tác hoặc nhác lại các mẫu âm thanh với các cao độ khác nhau.</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Các bạn chim</a:t>
            </a:r>
            <a:r>
              <a:rPr b="0" i="0" lang="en-US" sz="1800" u="none">
                <a:solidFill>
                  <a:schemeClr val="dk1"/>
                </a:solidFill>
                <a:latin typeface="Arial"/>
                <a:ea typeface="Arial"/>
                <a:cs typeface="Arial"/>
                <a:sym typeface="Arial"/>
              </a:rPr>
              <a:t> : Giúp phát triển khả năng tư duy phê phán khi bạn tìm ra quy luật và sau đó tạo một bạn chim để kiểm chứng giả thuyết của bạn.</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Các hình khối Blox bay</a:t>
            </a:r>
            <a:r>
              <a:rPr b="0" i="0" lang="en-US" sz="1800" u="none">
                <a:solidFill>
                  <a:schemeClr val="dk1"/>
                </a:solidFill>
                <a:latin typeface="Arial"/>
                <a:ea typeface="Arial"/>
                <a:cs typeface="Arial"/>
                <a:sym typeface="Arial"/>
              </a:rPr>
              <a:t> : Khám phá các quan hệ về không gian. Tạo sự khéo léo trong xử lý các chuyển động khi bạn điều khiển chuyển động của các hình âm thanh do chúng tạo ra.</a:t>
            </a:r>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Các khối cầu Blox bay</a:t>
            </a:r>
            <a:r>
              <a:rPr b="0" i="0" lang="en-US" sz="1800" u="none">
                <a:solidFill>
                  <a:schemeClr val="dk1"/>
                </a:solidFill>
                <a:latin typeface="Arial"/>
                <a:ea typeface="Arial"/>
                <a:cs typeface="Arial"/>
                <a:sym typeface="Arial"/>
              </a:rPr>
              <a:t> : Giúp phối hợp âm nhạc, sự khéo léo, kiến thức và kỹ năng sử dụng khi bạn thao tác với các chuyển động và ảo giác về chiều sâu. Tạo ra hiệu quả về hình ảnh độc nhất để trình diện các loại âm nhạc khác nhau.</a:t>
            </a:r>
            <a:endParaRPr/>
          </a:p>
        </p:txBody>
      </p:sp>
      <p:sp>
        <p:nvSpPr>
          <p:cNvPr id="403" name="Google Shape;403;p30"/>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7" name="Shape 407"/>
        <p:cNvGrpSpPr/>
        <p:nvPr/>
      </p:nvGrpSpPr>
      <p:grpSpPr>
        <a:xfrm>
          <a:off x="0" y="0"/>
          <a:ext cx="0" cy="0"/>
          <a:chOff x="0" y="0"/>
          <a:chExt cx="0" cy="0"/>
        </a:xfrm>
      </p:grpSpPr>
      <p:sp>
        <p:nvSpPr>
          <p:cNvPr id="408" name="Google Shape;408;p31"/>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409" name="Google Shape;409;p31"/>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10" name="Google Shape;410;p31"/>
          <p:cNvSpPr txBox="1"/>
          <p:nvPr/>
        </p:nvSpPr>
        <p:spPr>
          <a:xfrm>
            <a:off x="468312" y="1108075"/>
            <a:ext cx="8424862" cy="337185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800"/>
              <a:buFont typeface="Arial"/>
              <a:buNone/>
            </a:pPr>
            <a:r>
              <a:rPr b="1" i="1" lang="en-US" sz="1800" u="none">
                <a:solidFill>
                  <a:schemeClr val="dk1"/>
                </a:solidFill>
                <a:latin typeface="Arial"/>
                <a:ea typeface="Arial"/>
                <a:cs typeface="Arial"/>
                <a:sym typeface="Arial"/>
              </a:rPr>
              <a:t>e/ Ngôi nhà sách Bailey</a:t>
            </a:r>
            <a:endParaRPr b="1" i="0" sz="2400" u="none">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Giới thiệu: phần mềm kidsmart mầm non Ngôi Nhà Sách của Bailey</a:t>
            </a:r>
            <a:r>
              <a:rPr b="0" i="0" lang="en-US" sz="1800" u="none">
                <a:solidFill>
                  <a:schemeClr val="dk1"/>
                </a:solidFill>
                <a:latin typeface="Arial"/>
                <a:ea typeface="Arial"/>
                <a:cs typeface="Arial"/>
                <a:sym typeface="Arial"/>
              </a:rPr>
              <a:t> và các hoạt động trong lớp học được tạo ra một cách rất công phu. Chúng phản ánh tầm nhìn của chúng tôi về khả năng mà công nghệ có thể mang lại cho giáo dục. Bailey và những người bạn sẽ lôi cuốn trẻ nhỏ vào một môi trường học hỏi đa dạng với nhiều ý niệm khác nhau. Qua bảy hoạt động vui chơi được thiết kế nhằm hình thành các kỹ năng đọc rõ nét, học sinh tích lũy kinh nghiệm nhờ các nhân vật, âm nhạc và những câu từ thú vị mà chúng nói đến.</a:t>
            </a:r>
            <a:endParaRPr/>
          </a:p>
        </p:txBody>
      </p:sp>
      <p:pic>
        <p:nvPicPr>
          <p:cNvPr descr="phần mềm kidsmart cho trẻ mẫu giáo" id="411" name="Google Shape;411;p31"/>
          <p:cNvPicPr preferRelativeResize="0"/>
          <p:nvPr/>
        </p:nvPicPr>
        <p:blipFill rotWithShape="1">
          <a:blip r:embed="rId3">
            <a:alphaModFix/>
          </a:blip>
          <a:srcRect b="0" l="0" r="0" t="0"/>
          <a:stretch/>
        </p:blipFill>
        <p:spPr>
          <a:xfrm>
            <a:off x="3059112" y="4479925"/>
            <a:ext cx="4340225" cy="2278062"/>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32"/>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417" name="Google Shape;417;p32"/>
          <p:cNvSpPr txBox="1"/>
          <p:nvPr/>
        </p:nvSpPr>
        <p:spPr>
          <a:xfrm>
            <a:off x="346075" y="1557337"/>
            <a:ext cx="8451850" cy="48006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Edmo và Houdini</a:t>
            </a:r>
            <a:r>
              <a:rPr b="0" i="0" lang="en-US" sz="1800" u="none">
                <a:solidFill>
                  <a:schemeClr val="dk1"/>
                </a:solidFill>
                <a:latin typeface="Arial"/>
                <a:ea typeface="Arial"/>
                <a:cs typeface="Arial"/>
                <a:sym typeface="Arial"/>
              </a:rPr>
              <a:t> : Hãy giúp Edmo và Houdini chơi khi chúng đi vào, đi ra, lên trên, xuống dưới, ở trên, trước hay sau.</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Ngày hội ba chữ cái </a:t>
            </a:r>
            <a:r>
              <a:rPr b="0" i="0" lang="en-US" sz="1800" u="none">
                <a:solidFill>
                  <a:schemeClr val="dk1"/>
                </a:solidFill>
                <a:latin typeface="Arial"/>
                <a:ea typeface="Arial"/>
                <a:cs typeface="Arial"/>
                <a:sym typeface="Arial"/>
              </a:rPr>
              <a:t>: Đánh vần và phát âm các từ có ba chữ cái. Nhóm các vật theo tên vần với nhau hoặc có chữ cái đầu tiên giống nhau.</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Máy chữ</a:t>
            </a:r>
            <a:r>
              <a:rPr b="0" i="0" lang="en-US" sz="1800" u="none">
                <a:solidFill>
                  <a:schemeClr val="dk1"/>
                </a:solidFill>
                <a:latin typeface="Arial"/>
                <a:ea typeface="Arial"/>
                <a:cs typeface="Arial"/>
                <a:sym typeface="Arial"/>
              </a:rPr>
              <a:t> : Nhận biết chữ hoa và chữ thường. Nhìn các chữ cái và nghe âm chúng.</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Đọc một bài thơ vần</a:t>
            </a:r>
            <a:r>
              <a:rPr b="0" i="0" lang="en-US" sz="1800" u="none">
                <a:solidFill>
                  <a:schemeClr val="dk1"/>
                </a:solidFill>
                <a:latin typeface="Arial"/>
                <a:ea typeface="Arial"/>
                <a:cs typeface="Arial"/>
                <a:sym typeface="Arial"/>
              </a:rPr>
              <a:t> : Chọn các từ để tạo thành cặp vần có minh họa bằng hình ảnh sinh động. Thử tạo ra các dạng từ láy.</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Tạo ra một câu chuyện</a:t>
            </a:r>
            <a:r>
              <a:rPr b="0" i="0" lang="en-US" sz="1800" u="none">
                <a:solidFill>
                  <a:schemeClr val="dk1"/>
                </a:solidFill>
                <a:latin typeface="Arial"/>
                <a:ea typeface="Arial"/>
                <a:cs typeface="Arial"/>
                <a:sym typeface="Arial"/>
              </a:rPr>
              <a:t> : Chọn nhân vật, cách bố trí và các hành động để tạo ra một câu chuyện. Xem và nghe đọc câu chuyện tạo ra được. Sau đó in cuốn chuyện của bạn.</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Bưu thiếp của trẻ em</a:t>
            </a:r>
            <a:r>
              <a:rPr b="0" i="0" lang="en-US" sz="1800" u="none">
                <a:solidFill>
                  <a:schemeClr val="dk1"/>
                </a:solidFill>
                <a:latin typeface="Arial"/>
                <a:ea typeface="Arial"/>
                <a:cs typeface="Arial"/>
                <a:sym typeface="Arial"/>
              </a:rPr>
              <a:t> : Tự làm bưu thiếp để tặng, thiệp chúc mừng và thư mời. Chọn từ và trang trí bưu thiếp bằng các con tem. In rồi gấp những bưu thiếp hoặc sử dụng chúng như những bức ảnh.</a:t>
            </a:r>
            <a:endParaRPr b="0" i="0" sz="14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Bạn của tôi</a:t>
            </a:r>
            <a:r>
              <a:rPr b="0" i="0" lang="en-US" sz="1800" u="none">
                <a:solidFill>
                  <a:schemeClr val="dk1"/>
                </a:solidFill>
                <a:latin typeface="Arial"/>
                <a:ea typeface="Arial"/>
                <a:cs typeface="Arial"/>
                <a:sym typeface="Arial"/>
              </a:rPr>
              <a:t> : Chọn từ để mô tả mái tóc, mắt, mũi, miệng, tay, chân Người bạn của bạn. Học những tính từ phổ biến trong khi kết bạn  với Friend.</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418" name="Google Shape;418;p32"/>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33"/>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424" name="Google Shape;424;p33"/>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25" name="Google Shape;425;p33"/>
          <p:cNvSpPr txBox="1"/>
          <p:nvPr/>
        </p:nvSpPr>
        <p:spPr>
          <a:xfrm>
            <a:off x="539750" y="1608137"/>
            <a:ext cx="8424862" cy="51308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1. Bé họa sĩ:</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sng">
                <a:solidFill>
                  <a:srgbClr val="002060"/>
                </a:solidFill>
                <a:latin typeface="Arial"/>
                <a:ea typeface="Arial"/>
                <a:cs typeface="Arial"/>
                <a:sym typeface="Arial"/>
                <a:hlinkClick r:id="rId3">
                  <a:extLst>
                    <a:ext uri="{A12FA001-AC4F-418D-AE19-62706E023703}">
                      <ahyp:hlinkClr val="tx"/>
                    </a:ext>
                  </a:extLst>
                </a:hlinkClick>
              </a:rPr>
              <a:t>Bé họa sĩ</a:t>
            </a:r>
            <a:r>
              <a:rPr b="0" i="0" lang="en-US" sz="1800" u="sng">
                <a:solidFill>
                  <a:srgbClr val="002060"/>
                </a:solidFill>
                <a:latin typeface="Arial"/>
                <a:ea typeface="Arial"/>
                <a:cs typeface="Arial"/>
                <a:sym typeface="Arial"/>
              </a:rPr>
              <a:t> </a:t>
            </a:r>
            <a:r>
              <a:rPr b="0" i="0" lang="en-US" sz="1800" u="none">
                <a:solidFill>
                  <a:srgbClr val="002060"/>
                </a:solidFill>
                <a:latin typeface="Arial"/>
                <a:ea typeface="Arial"/>
                <a:cs typeface="Arial"/>
                <a:sym typeface="Arial"/>
              </a:rPr>
              <a:t>giúp các em rèn luyện kỹ năng vẽ tranh, tô màu, ghép tranh, làm quen với màu sắc và những hình ảnh quen thuộc trong cuộc sống thường ngày. Bé họa sĩ có 3 chức năng chính:</a:t>
            </a:r>
            <a:endParaRPr b="0" i="0" sz="1400" u="none">
              <a:solidFill>
                <a:srgbClr val="002060"/>
              </a:solidFill>
              <a:latin typeface="Calibri"/>
              <a:ea typeface="Calibri"/>
              <a:cs typeface="Calibri"/>
              <a:sym typeface="Calibri"/>
            </a:endParaRPr>
          </a:p>
          <a:p>
            <a:pPr indent="-6350" lvl="0" marL="0" marR="0" rtl="0" algn="l">
              <a:lnSpc>
                <a:spcPct val="150000"/>
              </a:lnSpc>
              <a:spcBef>
                <a:spcPts val="1000"/>
              </a:spcBef>
              <a:spcAft>
                <a:spcPts val="0"/>
              </a:spcAft>
              <a:buClr>
                <a:srgbClr val="002060"/>
              </a:buClr>
              <a:buSzPts val="100"/>
              <a:buFont typeface="Noto Sans Symbols"/>
              <a:buChar char="∙"/>
            </a:pPr>
            <a:r>
              <a:rPr b="1" i="0" lang="en-US" sz="1800" u="none">
                <a:solidFill>
                  <a:srgbClr val="002060"/>
                </a:solidFill>
                <a:latin typeface="Arial"/>
                <a:ea typeface="Arial"/>
                <a:cs typeface="Arial"/>
                <a:sym typeface="Arial"/>
              </a:rPr>
              <a:t>Tập vẽ:</a:t>
            </a:r>
            <a:r>
              <a:rPr b="0" i="0" lang="en-US" sz="1800" u="none">
                <a:solidFill>
                  <a:srgbClr val="002060"/>
                </a:solidFill>
                <a:latin typeface="Arial"/>
                <a:ea typeface="Arial"/>
                <a:cs typeface="Arial"/>
                <a:sym typeface="Arial"/>
              </a:rPr>
              <a:t> Sẽ có hơn 300 hình vẽ, được chia làm 10 nhóm chủ đề từ đơn giản cho tới phức tạp, để các em học vẽ.</a:t>
            </a:r>
            <a:endParaRPr b="0" i="0" sz="1400" u="none">
              <a:solidFill>
                <a:srgbClr val="002060"/>
              </a:solidFill>
              <a:latin typeface="Calibri"/>
              <a:ea typeface="Calibri"/>
              <a:cs typeface="Calibri"/>
              <a:sym typeface="Calibri"/>
            </a:endParaRPr>
          </a:p>
          <a:p>
            <a:pPr indent="-6350" lvl="0" marL="0" marR="0" rtl="0" algn="l">
              <a:lnSpc>
                <a:spcPct val="150000"/>
              </a:lnSpc>
              <a:spcBef>
                <a:spcPts val="1000"/>
              </a:spcBef>
              <a:spcAft>
                <a:spcPts val="0"/>
              </a:spcAft>
              <a:buClr>
                <a:srgbClr val="002060"/>
              </a:buClr>
              <a:buSzPts val="100"/>
              <a:buFont typeface="Noto Sans Symbols"/>
              <a:buChar char="∙"/>
            </a:pPr>
            <a:r>
              <a:rPr b="1" i="0" lang="en-US" sz="1800" u="none">
                <a:solidFill>
                  <a:srgbClr val="002060"/>
                </a:solidFill>
                <a:latin typeface="Arial"/>
                <a:ea typeface="Arial"/>
                <a:cs typeface="Arial"/>
                <a:sym typeface="Arial"/>
              </a:rPr>
              <a:t>Tô màu:</a:t>
            </a:r>
            <a:r>
              <a:rPr b="0" i="0" lang="en-US" sz="1800" u="none">
                <a:solidFill>
                  <a:srgbClr val="002060"/>
                </a:solidFill>
                <a:latin typeface="Arial"/>
                <a:ea typeface="Arial"/>
                <a:cs typeface="Arial"/>
                <a:sym typeface="Arial"/>
              </a:rPr>
              <a:t> Cung cấp một bộ 50 bức tranh hoàn chỉnh, chia làm 10 chủ đề, giúp các em tập tô màu ngay trên màn hình.</a:t>
            </a:r>
            <a:endParaRPr b="0" i="0" sz="1400" u="none">
              <a:solidFill>
                <a:srgbClr val="002060"/>
              </a:solidFill>
              <a:latin typeface="Calibri"/>
              <a:ea typeface="Calibri"/>
              <a:cs typeface="Calibri"/>
              <a:sym typeface="Calibri"/>
            </a:endParaRPr>
          </a:p>
          <a:p>
            <a:pPr indent="-6350" lvl="0" marL="0" marR="0" rtl="0" algn="l">
              <a:lnSpc>
                <a:spcPct val="150000"/>
              </a:lnSpc>
              <a:spcBef>
                <a:spcPts val="1000"/>
              </a:spcBef>
              <a:spcAft>
                <a:spcPts val="0"/>
              </a:spcAft>
              <a:buClr>
                <a:srgbClr val="002060"/>
              </a:buClr>
              <a:buSzPts val="100"/>
              <a:buFont typeface="Noto Sans Symbols"/>
              <a:buChar char="∙"/>
            </a:pPr>
            <a:r>
              <a:rPr b="1" i="0" lang="en-US" sz="1800" u="none">
                <a:solidFill>
                  <a:srgbClr val="002060"/>
                </a:solidFill>
                <a:latin typeface="Arial"/>
                <a:ea typeface="Arial"/>
                <a:cs typeface="Arial"/>
                <a:sym typeface="Arial"/>
              </a:rPr>
              <a:t>Ghép tranh:</a:t>
            </a:r>
            <a:r>
              <a:rPr b="0" i="0" lang="en-US" sz="1800" u="none">
                <a:solidFill>
                  <a:srgbClr val="002060"/>
                </a:solidFill>
                <a:latin typeface="Arial"/>
                <a:ea typeface="Arial"/>
                <a:cs typeface="Arial"/>
                <a:sym typeface="Arial"/>
              </a:rPr>
              <a:t> Gồm 12 bài luyện, tương ứng 12 chủ đề ghép tranh khác nhau. Mỗi chủ đề sẽ là một bài học vô cùng hấp dẫn, giúp các em nhận biết thế giới xung quanh.</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 name="Shape 429"/>
        <p:cNvGrpSpPr/>
        <p:nvPr/>
      </p:nvGrpSpPr>
      <p:grpSpPr>
        <a:xfrm>
          <a:off x="0" y="0"/>
          <a:ext cx="0" cy="0"/>
          <a:chOff x="0" y="0"/>
          <a:chExt cx="0" cy="0"/>
        </a:xfrm>
      </p:grpSpPr>
      <p:sp>
        <p:nvSpPr>
          <p:cNvPr id="430" name="Google Shape;430;p34"/>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pic>
        <p:nvPicPr>
          <p:cNvPr descr="Bé họa sĩ" id="431" name="Google Shape;431;p34"/>
          <p:cNvPicPr preferRelativeResize="0"/>
          <p:nvPr/>
        </p:nvPicPr>
        <p:blipFill rotWithShape="1">
          <a:blip r:embed="rId3">
            <a:alphaModFix/>
          </a:blip>
          <a:srcRect b="0" l="0" r="0" t="0"/>
          <a:stretch/>
        </p:blipFill>
        <p:spPr>
          <a:xfrm>
            <a:off x="1619250" y="1309687"/>
            <a:ext cx="6340475" cy="4743450"/>
          </a:xfrm>
          <a:prstGeom prst="rect">
            <a:avLst/>
          </a:prstGeom>
          <a:noFill/>
          <a:ln>
            <a:noFill/>
          </a:ln>
        </p:spPr>
      </p:pic>
      <p:sp>
        <p:nvSpPr>
          <p:cNvPr id="432" name="Google Shape;432;p34"/>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33" name="Google Shape;433;p34"/>
          <p:cNvSpPr txBox="1"/>
          <p:nvPr/>
        </p:nvSpPr>
        <p:spPr>
          <a:xfrm>
            <a:off x="3132137" y="6127750"/>
            <a:ext cx="4584700"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Ứng dụng phần mềm Bé họa sĩ</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sp>
        <p:nvSpPr>
          <p:cNvPr id="438" name="Google Shape;438;p35"/>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439" name="Google Shape;439;p35"/>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40" name="Google Shape;440;p35"/>
          <p:cNvSpPr txBox="1"/>
          <p:nvPr/>
        </p:nvSpPr>
        <p:spPr>
          <a:xfrm>
            <a:off x="323850" y="1108075"/>
            <a:ext cx="4392612" cy="5354637"/>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2. Bút chì thông minh:</a:t>
            </a:r>
            <a:endParaRPr b="0" i="0" sz="1800" u="none">
              <a:solidFill>
                <a:srgbClr val="002060"/>
              </a:solidFill>
              <a:latin typeface="Arial"/>
              <a:ea typeface="Arial"/>
              <a:cs typeface="Arial"/>
              <a:sym typeface="Arial"/>
            </a:endParaRPr>
          </a:p>
          <a:p>
            <a:pPr indent="0" lvl="0" marL="0" marR="0" rtl="0" algn="just">
              <a:lnSpc>
                <a:spcPct val="100000"/>
              </a:lnSpc>
              <a:spcBef>
                <a:spcPts val="0"/>
              </a:spcBef>
              <a:spcAft>
                <a:spcPts val="0"/>
              </a:spcAft>
              <a:buClr>
                <a:srgbClr val="002060"/>
              </a:buClr>
              <a:buSzPts val="1800"/>
              <a:buFont typeface="Arial"/>
              <a:buNone/>
            </a:pPr>
            <a:r>
              <a:rPr b="0" i="0" lang="en-US" sz="1800" u="sng">
                <a:solidFill>
                  <a:srgbClr val="002060"/>
                </a:solidFill>
                <a:latin typeface="Arial"/>
                <a:ea typeface="Arial"/>
                <a:cs typeface="Arial"/>
                <a:sym typeface="Arial"/>
                <a:hlinkClick r:id="rId3">
                  <a:extLst>
                    <a:ext uri="{A12FA001-AC4F-418D-AE19-62706E023703}">
                      <ahyp:hlinkClr val="tx"/>
                    </a:ext>
                  </a:extLst>
                </a:hlinkClick>
              </a:rPr>
              <a:t>Bút chì thông minh</a:t>
            </a:r>
            <a:r>
              <a:rPr b="0" i="0" lang="en-US" sz="1800" u="sng">
                <a:solidFill>
                  <a:srgbClr val="002060"/>
                </a:solidFill>
                <a:latin typeface="Arial"/>
                <a:ea typeface="Arial"/>
                <a:cs typeface="Arial"/>
                <a:sym typeface="Arial"/>
              </a:rPr>
              <a:t> </a:t>
            </a:r>
            <a:r>
              <a:rPr b="0" i="0" lang="en-US" sz="1800" u="none">
                <a:solidFill>
                  <a:srgbClr val="002060"/>
                </a:solidFill>
                <a:latin typeface="Arial"/>
                <a:ea typeface="Arial"/>
                <a:cs typeface="Arial"/>
                <a:sym typeface="Arial"/>
              </a:rPr>
              <a:t>là phần mềm được thiết kế dưới dạng trò chơi vui nhộn, ngộ nghĩnh, phù hợp với lứa tuổi mẫu giáo, mầm non. Tạo cơ hội cho các bé quan sát thế giới xung quanh ngay trên màn hình máy tính, với những hình ảnh sống động, kích thích sự sáng tạo, rèn luyện trí nhớ, kỹ năng quan sát của bé. Thông qua 30 trò chơi, cùng gần 500 mẫu đồ vật các em dễ dàng làm quen:</a:t>
            </a:r>
            <a:endParaRPr b="0" i="0" sz="1800" u="none">
              <a:solidFill>
                <a:srgbClr val="002060"/>
              </a:solidFill>
              <a:latin typeface="Arial"/>
              <a:ea typeface="Arial"/>
              <a:cs typeface="Arial"/>
              <a:sym typeface="Arial"/>
            </a:endParaRPr>
          </a:p>
          <a:p>
            <a:pPr indent="-6350" lvl="0" marL="0" marR="0" rtl="0" algn="just">
              <a:lnSpc>
                <a:spcPct val="100000"/>
              </a:lnSpc>
              <a:spcBef>
                <a:spcPts val="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Các con số, học đếm.</a:t>
            </a:r>
            <a:endParaRPr b="0" i="0" sz="1800" u="none">
              <a:solidFill>
                <a:srgbClr val="002060"/>
              </a:solidFill>
              <a:latin typeface="Arial"/>
              <a:ea typeface="Arial"/>
              <a:cs typeface="Arial"/>
              <a:sym typeface="Arial"/>
            </a:endParaRPr>
          </a:p>
          <a:p>
            <a:pPr indent="-6350" lvl="0" marL="0" marR="0" rtl="0" algn="just">
              <a:lnSpc>
                <a:spcPct val="100000"/>
              </a:lnSpc>
              <a:spcBef>
                <a:spcPts val="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Học phát âm bảng chữ cái.</a:t>
            </a:r>
            <a:endParaRPr b="0" i="0" sz="1800" u="none">
              <a:solidFill>
                <a:srgbClr val="002060"/>
              </a:solidFill>
              <a:latin typeface="Arial"/>
              <a:ea typeface="Arial"/>
              <a:cs typeface="Arial"/>
              <a:sym typeface="Arial"/>
            </a:endParaRPr>
          </a:p>
          <a:p>
            <a:pPr indent="-6350" lvl="0" marL="0" marR="0" rtl="0" algn="just">
              <a:lnSpc>
                <a:spcPct val="100000"/>
              </a:lnSpc>
              <a:spcBef>
                <a:spcPts val="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Học xem giờ và quan sát thời gian.</a:t>
            </a:r>
            <a:endParaRPr b="0" i="0" sz="1800" u="none">
              <a:solidFill>
                <a:srgbClr val="002060"/>
              </a:solidFill>
              <a:latin typeface="Arial"/>
              <a:ea typeface="Arial"/>
              <a:cs typeface="Arial"/>
              <a:sym typeface="Arial"/>
            </a:endParaRPr>
          </a:p>
          <a:p>
            <a:pPr indent="-6350" lvl="0" marL="0" marR="0" rtl="0" algn="just">
              <a:lnSpc>
                <a:spcPct val="100000"/>
              </a:lnSpc>
              <a:spcBef>
                <a:spcPts val="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Hiểu công dụng của đồ vật trong gia đình.</a:t>
            </a:r>
            <a:endParaRPr b="0" i="0" sz="1800" u="none">
              <a:solidFill>
                <a:srgbClr val="002060"/>
              </a:solidFill>
              <a:latin typeface="Arial"/>
              <a:ea typeface="Arial"/>
              <a:cs typeface="Arial"/>
              <a:sym typeface="Arial"/>
            </a:endParaRPr>
          </a:p>
          <a:p>
            <a:pPr indent="-6350" lvl="0" marL="0" marR="0" rtl="0" algn="just">
              <a:lnSpc>
                <a:spcPct val="100000"/>
              </a:lnSpc>
              <a:spcBef>
                <a:spcPts val="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Làm quen với con vật, cây cối, các loài hoa.</a:t>
            </a:r>
            <a:endParaRPr b="0" i="0" sz="1800" u="none">
              <a:solidFill>
                <a:srgbClr val="002060"/>
              </a:solidFill>
              <a:latin typeface="Arial"/>
              <a:ea typeface="Arial"/>
              <a:cs typeface="Arial"/>
              <a:sym typeface="Arial"/>
            </a:endParaRPr>
          </a:p>
          <a:p>
            <a:pPr indent="-6350" lvl="0" marL="0" marR="0" rtl="0" algn="just">
              <a:lnSpc>
                <a:spcPct val="100000"/>
              </a:lnSpc>
              <a:spcBef>
                <a:spcPts val="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Nhận biết các phương tiện giao thông</a:t>
            </a:r>
            <a:endParaRPr/>
          </a:p>
        </p:txBody>
      </p:sp>
      <p:pic>
        <p:nvPicPr>
          <p:cNvPr descr="Bút chì thông minh" id="441" name="Google Shape;441;p35"/>
          <p:cNvPicPr preferRelativeResize="0"/>
          <p:nvPr/>
        </p:nvPicPr>
        <p:blipFill rotWithShape="1">
          <a:blip r:embed="rId4">
            <a:alphaModFix/>
          </a:blip>
          <a:srcRect b="0" l="0" r="0" t="0"/>
          <a:stretch/>
        </p:blipFill>
        <p:spPr>
          <a:xfrm>
            <a:off x="4697412" y="2276475"/>
            <a:ext cx="4416425" cy="316865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36"/>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447" name="Google Shape;447;p36"/>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48" name="Google Shape;448;p36"/>
          <p:cNvSpPr txBox="1"/>
          <p:nvPr/>
        </p:nvSpPr>
        <p:spPr>
          <a:xfrm>
            <a:off x="323850" y="1114425"/>
            <a:ext cx="8640762" cy="225425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3. Sắc màu toán học:</a:t>
            </a:r>
            <a:endParaRPr b="0" i="0" sz="1800" u="none">
              <a:solidFill>
                <a:srgbClr val="002060"/>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sng">
                <a:solidFill>
                  <a:srgbClr val="002060"/>
                </a:solidFill>
                <a:latin typeface="Arial"/>
                <a:ea typeface="Arial"/>
                <a:cs typeface="Arial"/>
                <a:sym typeface="Arial"/>
                <a:hlinkClick r:id="rId3">
                  <a:extLst>
                    <a:ext uri="{A12FA001-AC4F-418D-AE19-62706E023703}">
                      <ahyp:hlinkClr val="tx"/>
                    </a:ext>
                  </a:extLst>
                </a:hlinkClick>
              </a:rPr>
              <a:t>Sắc màu toán học</a:t>
            </a:r>
            <a:r>
              <a:rPr b="0" i="0" lang="en-US" sz="1800" u="sng">
                <a:solidFill>
                  <a:srgbClr val="002060"/>
                </a:solidFill>
                <a:latin typeface="Arial"/>
                <a:ea typeface="Arial"/>
                <a:cs typeface="Arial"/>
                <a:sym typeface="Arial"/>
              </a:rPr>
              <a:t> </a:t>
            </a:r>
            <a:r>
              <a:rPr b="0" i="0" lang="en-US" sz="1800" u="none">
                <a:solidFill>
                  <a:srgbClr val="002060"/>
                </a:solidFill>
                <a:latin typeface="Arial"/>
                <a:ea typeface="Arial"/>
                <a:cs typeface="Arial"/>
                <a:sym typeface="Arial"/>
              </a:rPr>
              <a:t>giúp các em làm quen với các phép toán thông qua những màu sắc hấp dẫn. Qua đó các em sẽ học phép cộng, phép trừ trong phạm vi 5, 10, 20, 100 ngay trên màn hình máy tính. Phần mềm phù hợp với lứa tuổi mẫu giáo cho đến lớp 2.</a:t>
            </a:r>
            <a:endParaRPr/>
          </a:p>
        </p:txBody>
      </p:sp>
      <p:pic>
        <p:nvPicPr>
          <p:cNvPr descr="ắc màu toán học" id="449" name="Google Shape;449;p36"/>
          <p:cNvPicPr preferRelativeResize="0"/>
          <p:nvPr/>
        </p:nvPicPr>
        <p:blipFill rotWithShape="1">
          <a:blip r:embed="rId4">
            <a:alphaModFix/>
          </a:blip>
          <a:srcRect b="0" l="0" r="0" t="0"/>
          <a:stretch/>
        </p:blipFill>
        <p:spPr>
          <a:xfrm>
            <a:off x="2413000" y="2989262"/>
            <a:ext cx="5183187" cy="3725862"/>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3" name="Shape 453"/>
        <p:cNvGrpSpPr/>
        <p:nvPr/>
      </p:nvGrpSpPr>
      <p:grpSpPr>
        <a:xfrm>
          <a:off x="0" y="0"/>
          <a:ext cx="0" cy="0"/>
          <a:chOff x="0" y="0"/>
          <a:chExt cx="0" cy="0"/>
        </a:xfrm>
      </p:grpSpPr>
      <p:sp>
        <p:nvSpPr>
          <p:cNvPr id="454" name="Google Shape;454;p37"/>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455" name="Google Shape;455;p37"/>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56" name="Google Shape;456;p37"/>
          <p:cNvSpPr txBox="1"/>
          <p:nvPr/>
        </p:nvSpPr>
        <p:spPr>
          <a:xfrm>
            <a:off x="250825" y="1108075"/>
            <a:ext cx="8858250" cy="174307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4. Em tập tô màu:</a:t>
            </a:r>
            <a:endParaRPr b="0" i="0" sz="1400" u="none">
              <a:solidFill>
                <a:srgbClr val="002060"/>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sng">
                <a:solidFill>
                  <a:srgbClr val="002060"/>
                </a:solidFill>
                <a:latin typeface="Arial"/>
                <a:ea typeface="Arial"/>
                <a:cs typeface="Arial"/>
                <a:sym typeface="Arial"/>
                <a:hlinkClick r:id="rId3">
                  <a:extLst>
                    <a:ext uri="{A12FA001-AC4F-418D-AE19-62706E023703}">
                      <ahyp:hlinkClr val="tx"/>
                    </a:ext>
                  </a:extLst>
                </a:hlinkClick>
              </a:rPr>
              <a:t>Em tập tô màu</a:t>
            </a:r>
            <a:r>
              <a:rPr b="0" i="0" lang="en-US" sz="1800" u="none">
                <a:solidFill>
                  <a:srgbClr val="002060"/>
                </a:solidFill>
                <a:latin typeface="Arial"/>
                <a:ea typeface="Arial"/>
                <a:cs typeface="Arial"/>
                <a:sym typeface="Arial"/>
              </a:rPr>
              <a:t> giúp các em phát huy khả năng sáng tạo, trí tưởng tượng phong phú thông qua những nét vẽ ngộ nghĩnh. Với hơn 600 bức tranh về thiên nhiên, phong cảnh, vui chơi, giải trí, các loài động vật, đồ vật xunh quanh, các em thỏa sức tô màu theo sở thích của mình</a:t>
            </a:r>
            <a:endParaRPr/>
          </a:p>
        </p:txBody>
      </p:sp>
      <p:pic>
        <p:nvPicPr>
          <p:cNvPr descr="Em tập tô màu" id="457" name="Google Shape;457;p37"/>
          <p:cNvPicPr preferRelativeResize="0"/>
          <p:nvPr/>
        </p:nvPicPr>
        <p:blipFill rotWithShape="1">
          <a:blip r:embed="rId4">
            <a:alphaModFix/>
          </a:blip>
          <a:srcRect b="0" l="0" r="0" t="0"/>
          <a:stretch/>
        </p:blipFill>
        <p:spPr>
          <a:xfrm>
            <a:off x="2573337" y="2898775"/>
            <a:ext cx="5022850" cy="3671887"/>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sp>
        <p:nvSpPr>
          <p:cNvPr id="462" name="Google Shape;462;p38"/>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463" name="Google Shape;463;p38"/>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64" name="Google Shape;464;p38"/>
          <p:cNvSpPr txBox="1"/>
          <p:nvPr/>
        </p:nvSpPr>
        <p:spPr>
          <a:xfrm>
            <a:off x="323850" y="981075"/>
            <a:ext cx="4392612" cy="595471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5. Học vần Tiếng Việt:</a:t>
            </a:r>
            <a:endParaRPr b="0" i="0" sz="1800" u="none">
              <a:solidFill>
                <a:srgbClr val="002060"/>
              </a:solidFill>
              <a:latin typeface="Arial"/>
              <a:ea typeface="Arial"/>
              <a:cs typeface="Arial"/>
              <a:sym typeface="Arial"/>
            </a:endParaRPr>
          </a:p>
          <a:p>
            <a:pPr indent="0" lvl="0" marL="0" marR="0" rtl="0" algn="l">
              <a:lnSpc>
                <a:spcPct val="150000"/>
              </a:lnSpc>
              <a:spcBef>
                <a:spcPts val="1000"/>
              </a:spcBef>
              <a:spcAft>
                <a:spcPts val="0"/>
              </a:spcAft>
              <a:buClr>
                <a:srgbClr val="002060"/>
              </a:buClr>
              <a:buSzPts val="1800"/>
              <a:buFont typeface="Arial"/>
              <a:buNone/>
            </a:pPr>
            <a:r>
              <a:rPr b="0" i="0" lang="en-US" sz="1800" u="sng">
                <a:solidFill>
                  <a:srgbClr val="002060"/>
                </a:solidFill>
                <a:latin typeface="Arial"/>
                <a:ea typeface="Arial"/>
                <a:cs typeface="Arial"/>
                <a:sym typeface="Arial"/>
                <a:hlinkClick r:id="rId3">
                  <a:extLst>
                    <a:ext uri="{A12FA001-AC4F-418D-AE19-62706E023703}">
                      <ahyp:hlinkClr val="tx"/>
                    </a:ext>
                  </a:extLst>
                </a:hlinkClick>
              </a:rPr>
              <a:t>Học vần Tiếng Việt</a:t>
            </a:r>
            <a:r>
              <a:rPr b="0" i="0" lang="en-US" sz="1800" u="sng">
                <a:solidFill>
                  <a:srgbClr val="002060"/>
                </a:solidFill>
                <a:latin typeface="Arial"/>
                <a:ea typeface="Arial"/>
                <a:cs typeface="Arial"/>
                <a:sym typeface="Arial"/>
              </a:rPr>
              <a:t> </a:t>
            </a:r>
            <a:r>
              <a:rPr b="0" i="0" lang="en-US" sz="1800" u="none">
                <a:solidFill>
                  <a:srgbClr val="002060"/>
                </a:solidFill>
                <a:latin typeface="Arial"/>
                <a:ea typeface="Arial"/>
                <a:cs typeface="Arial"/>
                <a:sym typeface="Arial"/>
              </a:rPr>
              <a:t>giúp các bé trong độ tuổi mẫu giáo nhận biết và học cách phát âm toàn bộ 29 chữ cái tiếng Việt, theo chuẩn của Bộ giáo dục và Đào tạo. Với 173 âm vần tiếng Việt chính, 500 bức tranh và 1.000 từ khóa được ghi âm giọng chuẩn Hà Nội giúp các bé:</a:t>
            </a:r>
            <a:endParaRPr b="0" i="0" sz="1800" u="none">
              <a:solidFill>
                <a:srgbClr val="002060"/>
              </a:solidFill>
              <a:latin typeface="Arial"/>
              <a:ea typeface="Arial"/>
              <a:cs typeface="Arial"/>
              <a:sym typeface="Arial"/>
            </a:endParaRPr>
          </a:p>
          <a:p>
            <a:pPr indent="-6350" lvl="0" marL="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Học cách phát âm, đánh vần tiếng Việt.</a:t>
            </a:r>
            <a:endParaRPr b="0" i="0" sz="1800" u="none">
              <a:solidFill>
                <a:srgbClr val="002060"/>
              </a:solidFill>
              <a:latin typeface="Arial"/>
              <a:ea typeface="Arial"/>
              <a:cs typeface="Arial"/>
              <a:sym typeface="Arial"/>
            </a:endParaRPr>
          </a:p>
          <a:p>
            <a:pPr indent="-6350" lvl="0" marL="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Học cách dùng dấu tiếng Việt.</a:t>
            </a:r>
            <a:endParaRPr b="0" i="0" sz="1800" u="none">
              <a:solidFill>
                <a:srgbClr val="002060"/>
              </a:solidFill>
              <a:latin typeface="Arial"/>
              <a:ea typeface="Arial"/>
              <a:cs typeface="Arial"/>
              <a:sym typeface="Arial"/>
            </a:endParaRPr>
          </a:p>
          <a:p>
            <a:pPr indent="-6350" lvl="0" marL="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Làm các bài tập luyện về âm, vần, dấu tiếng Việt.</a:t>
            </a:r>
            <a:endParaRPr/>
          </a:p>
        </p:txBody>
      </p:sp>
      <p:pic>
        <p:nvPicPr>
          <p:cNvPr descr="Học vần Tiếng Việt" id="465" name="Google Shape;465;p38"/>
          <p:cNvPicPr preferRelativeResize="0"/>
          <p:nvPr/>
        </p:nvPicPr>
        <p:blipFill rotWithShape="1">
          <a:blip r:embed="rId4">
            <a:alphaModFix/>
          </a:blip>
          <a:srcRect b="0" l="0" r="0" t="0"/>
          <a:stretch/>
        </p:blipFill>
        <p:spPr>
          <a:xfrm>
            <a:off x="4908550" y="2133600"/>
            <a:ext cx="4195762" cy="3160712"/>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39"/>
          <p:cNvSpPr txBox="1"/>
          <p:nvPr/>
        </p:nvSpPr>
        <p:spPr>
          <a:xfrm>
            <a:off x="646112" y="368300"/>
            <a:ext cx="6950075" cy="7397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5. Giới thiệu một số ứng dụng phần mềm trò chơi dành cho trẻ mầm non hiện hành</a:t>
            </a:r>
            <a:endParaRPr/>
          </a:p>
        </p:txBody>
      </p:sp>
      <p:sp>
        <p:nvSpPr>
          <p:cNvPr id="471" name="Google Shape;471;p39"/>
          <p:cNvSpPr txBox="1"/>
          <p:nvPr/>
        </p:nvSpPr>
        <p:spPr>
          <a:xfrm>
            <a:off x="7308850" y="6570662"/>
            <a:ext cx="1835150" cy="287337"/>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72" name="Google Shape;472;p39"/>
          <p:cNvSpPr txBox="1"/>
          <p:nvPr/>
        </p:nvSpPr>
        <p:spPr>
          <a:xfrm>
            <a:off x="468312" y="1557337"/>
            <a:ext cx="8529637" cy="42465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Bài kiểm tra cá nhân</a:t>
            </a:r>
            <a:endParaRPr b="0" i="0" sz="1800" u="non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ĐÁNH GIÁ NĂNG LỰC NHẬN THỨC</a:t>
            </a:r>
            <a:endParaRPr b="0" i="0" sz="1800" u="non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 </a:t>
            </a:r>
            <a:endParaRPr b="0" i="0" sz="1800" u="none">
              <a:solidFill>
                <a:schemeClr val="dk1"/>
              </a:solidFill>
              <a:latin typeface="Arial"/>
              <a:ea typeface="Arial"/>
              <a:cs typeface="Arial"/>
              <a:sym typeface="Arial"/>
            </a:endParaRPr>
          </a:p>
          <a:p>
            <a:pPr indent="0" lvl="0" marL="0" marR="0" rtl="0" algn="just">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1.</a:t>
            </a: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Tên bài đánh giá:</a:t>
            </a:r>
            <a:r>
              <a:rPr b="0" i="0" lang="en-US" sz="1800" u="none">
                <a:solidFill>
                  <a:schemeClr val="dk1"/>
                </a:solidFill>
                <a:latin typeface="Arial"/>
                <a:ea typeface="Arial"/>
                <a:cs typeface="Arial"/>
                <a:sym typeface="Arial"/>
              </a:rPr>
              <a:t> Bài kiểm tra cá nhân vềTrò chơi đóng vai và phương pháp tổ chức cho trẻ mầm non</a:t>
            </a:r>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a:p>
            <a:pPr indent="0" lvl="0" marL="0" marR="0" rtl="0" algn="just">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 2. Mục đích</a:t>
            </a:r>
            <a:r>
              <a:rPr b="0" i="0" lang="en-US" sz="1800" u="none">
                <a:solidFill>
                  <a:schemeClr val="dk1"/>
                </a:solidFill>
                <a:latin typeface="Arial"/>
                <a:ea typeface="Arial"/>
                <a:cs typeface="Arial"/>
                <a:sym typeface="Arial"/>
              </a:rPr>
              <a:t>: Nhằm xác định được mức độ hiểu nội dung đã học trong học phần này, các kiến thức về: Hiểu về khái niệm của trò chơi đóng vai, quá trình hình thành và phát triển của loại trò chơi này, đặc điểm tham gia chơi của trẻ, ý nghĩa của trò chơi này đối với sự phát triển của trẻ và hướng dẫn tổ chức cho trẻ mầm non.</a:t>
            </a:r>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a:p>
            <a:pPr indent="0" lvl="0" marL="0" marR="0" rtl="0" algn="just">
              <a:lnSpc>
                <a:spcPct val="100000"/>
              </a:lnSpc>
              <a:spcBef>
                <a:spcPts val="0"/>
              </a:spcBef>
              <a:spcAft>
                <a:spcPts val="0"/>
              </a:spcAft>
              <a:buClr>
                <a:schemeClr val="dk1"/>
              </a:buClr>
              <a:buSzPts val="1800"/>
              <a:buFont typeface="Arial"/>
              <a:buNone/>
            </a:pPr>
            <a:r>
              <a:rPr b="1" i="0" lang="en-US" sz="1800" u="none">
                <a:solidFill>
                  <a:schemeClr val="dk1"/>
                </a:solidFill>
                <a:latin typeface="Arial"/>
                <a:ea typeface="Arial"/>
                <a:cs typeface="Arial"/>
                <a:sym typeface="Arial"/>
              </a:rPr>
              <a:t>3.</a:t>
            </a:r>
            <a:r>
              <a:rPr b="0" i="0" lang="en-US" sz="1800" u="none">
                <a:solidFill>
                  <a:schemeClr val="dk1"/>
                </a:solidFill>
                <a:latin typeface="Arial"/>
                <a:ea typeface="Arial"/>
                <a:cs typeface="Arial"/>
                <a:sym typeface="Arial"/>
              </a:rPr>
              <a:t> </a:t>
            </a:r>
            <a:r>
              <a:rPr b="1" i="0" lang="en-US" sz="1800" u="none">
                <a:solidFill>
                  <a:schemeClr val="dk1"/>
                </a:solidFill>
                <a:latin typeface="Arial"/>
                <a:ea typeface="Arial"/>
                <a:cs typeface="Arial"/>
                <a:sym typeface="Arial"/>
              </a:rPr>
              <a:t>Hình thức đánh giá:</a:t>
            </a:r>
            <a:r>
              <a:rPr b="0" i="0" lang="en-US" sz="1800" u="none">
                <a:solidFill>
                  <a:schemeClr val="dk1"/>
                </a:solidFill>
                <a:latin typeface="Arial"/>
                <a:ea typeface="Arial"/>
                <a:cs typeface="Arial"/>
                <a:sym typeface="Arial"/>
              </a:rPr>
              <a:t> Trắc nghiệm nhiều phương án lựa chọn.</a:t>
            </a:r>
            <a:endParaRPr/>
          </a:p>
          <a:p>
            <a:pPr indent="0" lvl="0" marL="0"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Có thể tổ chức dưới hình thức trò chơi thông qua các nền tảng game như Kahoot.com, Quizizz.com, ..v.v</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