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3" roundtripDataSignature="AMtx7mgx7j3cSB6RKwz8WFugGghkc+e3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EB7DECB-E768-4F25-9AD3-A7112FD3DE26}">
  <a:tblStyle styleId="{9EB7DECB-E768-4F25-9AD3-A7112FD3DE26}"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21" Type="http://schemas.openxmlformats.org/officeDocument/2006/relationships/slide" Target="slides/slide15.xml"/><Relationship Id="rId43" Type="http://customschemas.google.com/relationships/presentationmetadata" Target="metadata"/><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8"/>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4" name="Shape 24"/>
        <p:cNvGrpSpPr/>
        <p:nvPr/>
      </p:nvGrpSpPr>
      <p:grpSpPr>
        <a:xfrm>
          <a:off x="0" y="0"/>
          <a:ext cx="0" cy="0"/>
          <a:chOff x="0" y="0"/>
          <a:chExt cx="0" cy="0"/>
        </a:xfrm>
      </p:grpSpPr>
      <p:sp>
        <p:nvSpPr>
          <p:cNvPr id="25" name="Google Shape;25;p39"/>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Google Shape;30;p40"/>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40"/>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4" name="Google Shape;34;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 name="Shape 35"/>
        <p:cNvGrpSpPr/>
        <p:nvPr/>
      </p:nvGrpSpPr>
      <p:grpSpPr>
        <a:xfrm>
          <a:off x="0" y="0"/>
          <a:ext cx="0" cy="0"/>
          <a:chOff x="0" y="0"/>
          <a:chExt cx="0" cy="0"/>
        </a:xfrm>
      </p:grpSpPr>
      <p:sp>
        <p:nvSpPr>
          <p:cNvPr id="36" name="Google Shape;36;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41"/>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0" name="Google Shape;40;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1" name="Shape 41"/>
        <p:cNvGrpSpPr/>
        <p:nvPr/>
      </p:nvGrpSpPr>
      <p:grpSpPr>
        <a:xfrm>
          <a:off x="0" y="0"/>
          <a:ext cx="0" cy="0"/>
          <a:chOff x="0" y="0"/>
          <a:chExt cx="0" cy="0"/>
        </a:xfrm>
      </p:grpSpPr>
      <p:sp>
        <p:nvSpPr>
          <p:cNvPr id="42" name="Google Shape;42;p42"/>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3" name="Google Shape;43;p42"/>
          <p:cNvSpPr/>
          <p:nvPr>
            <p:ph idx="2" type="pic"/>
          </p:nvPr>
        </p:nvSpPr>
        <p:spPr>
          <a:xfrm>
            <a:off x="3887788" y="987425"/>
            <a:ext cx="4629150" cy="4873625"/>
          </a:xfrm>
          <a:prstGeom prst="rect">
            <a:avLst/>
          </a:prstGeom>
          <a:noFill/>
          <a:ln>
            <a:noFill/>
          </a:ln>
        </p:spPr>
      </p:sp>
      <p:sp>
        <p:nvSpPr>
          <p:cNvPr id="44" name="Google Shape;44;p42"/>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5" name="Google Shape;45;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7" name="Google Shape;47;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8" name="Shape 48"/>
        <p:cNvGrpSpPr/>
        <p:nvPr/>
      </p:nvGrpSpPr>
      <p:grpSpPr>
        <a:xfrm>
          <a:off x="0" y="0"/>
          <a:ext cx="0" cy="0"/>
          <a:chOff x="0" y="0"/>
          <a:chExt cx="0" cy="0"/>
        </a:xfrm>
      </p:grpSpPr>
      <p:sp>
        <p:nvSpPr>
          <p:cNvPr id="49" name="Google Shape;49;p43"/>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0" name="Google Shape;50;p43"/>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1" name="Google Shape;51;p43"/>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 name="Shape 55"/>
        <p:cNvGrpSpPr/>
        <p:nvPr/>
      </p:nvGrpSpPr>
      <p:grpSpPr>
        <a:xfrm>
          <a:off x="0" y="0"/>
          <a:ext cx="0" cy="0"/>
          <a:chOff x="0" y="0"/>
          <a:chExt cx="0" cy="0"/>
        </a:xfrm>
      </p:grpSpPr>
      <p:sp>
        <p:nvSpPr>
          <p:cNvPr id="56" name="Google Shape;56;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4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6"/>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6"/>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6"/>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6"/>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6"/>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7"/>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7"/>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8"/>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8"/>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50"/>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50"/>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2.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3.png"/><Relationship Id="rId4" Type="http://schemas.openxmlformats.org/officeDocument/2006/relationships/slideLayout" Target="../slideLayouts/slideLayout12.xml"/><Relationship Id="rId5" Type="http://schemas.openxmlformats.org/officeDocument/2006/relationships/theme" Target="../theme/theme1.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7"/>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7"/>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7"/>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7"/>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7"/>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7"/>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7"/>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7"/>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49"/>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49"/>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49"/>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49"/>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49"/>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49"/>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49"/>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49"/>
          <p:cNvGrpSpPr/>
          <p:nvPr/>
        </p:nvGrpSpPr>
        <p:grpSpPr>
          <a:xfrm>
            <a:off x="4267200" y="5867400"/>
            <a:ext cx="1079500" cy="633412"/>
            <a:chOff x="2680" y="3678"/>
            <a:chExt cx="680" cy="399"/>
          </a:xfrm>
        </p:grpSpPr>
        <p:sp>
          <p:nvSpPr>
            <p:cNvPr id="94" name="Google Shape;94;p49"/>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49"/>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49"/>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49"/>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4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hyperlink" Target="https://www.youtube.com/watch?v=vYU2PLSep5U"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5"/>
          </a:xfrm>
        </p:grpSpPr>
        <p:sp>
          <p:nvSpPr>
            <p:cNvPr id="127" name="Google Shape;127;p2"/>
            <p:cNvSpPr/>
            <p:nvPr/>
          </p:nvSpPr>
          <p:spPr>
            <a:xfrm>
              <a:off x="576" y="1943"/>
              <a:ext cx="1446" cy="1988"/>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1500"/>
                <a:buFont typeface="Arial"/>
                <a:buNone/>
              </a:pPr>
              <a:r>
                <a:rPr b="0" i="0" lang="en-US" sz="1500" u="none">
                  <a:solidFill>
                    <a:srgbClr val="0070C0"/>
                  </a:solidFill>
                  <a:latin typeface="Arial"/>
                  <a:ea typeface="Arial"/>
                  <a:cs typeface="Arial"/>
                  <a:sym typeface="Arial"/>
                </a:rPr>
                <a:t>1</a:t>
              </a:r>
              <a:endParaRPr/>
            </a:p>
          </p:txBody>
        </p:sp>
        <p:sp>
          <p:nvSpPr>
            <p:cNvPr id="132" name="Google Shape;132;p2"/>
            <p:cNvSpPr txBox="1"/>
            <p:nvPr/>
          </p:nvSpPr>
          <p:spPr>
            <a:xfrm>
              <a:off x="608" y="2007"/>
              <a:ext cx="1343" cy="1111"/>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rgbClr val="0070C0"/>
                  </a:solidFill>
                  <a:latin typeface="Arial"/>
                  <a:ea typeface="Arial"/>
                  <a:cs typeface="Arial"/>
                  <a:sym typeface="Arial"/>
                </a:rPr>
                <a:t>Hiểu và trình bày được chế độ sinh hoạt hàng ngày của trẻ </a:t>
              </a:r>
              <a:endParaRPr/>
            </a:p>
          </p:txBody>
        </p:sp>
      </p:grpSp>
      <p:sp>
        <p:nvSpPr>
          <p:cNvPr id="133" name="Google Shape;133;p2"/>
          <p:cNvSpPr txBox="1"/>
          <p:nvPr/>
        </p:nvSpPr>
        <p:spPr>
          <a:xfrm>
            <a:off x="3771900" y="3022600"/>
            <a:ext cx="1600200" cy="2062162"/>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rgbClr val="0070C0"/>
                </a:solidFill>
                <a:latin typeface="Arial"/>
                <a:ea typeface="Arial"/>
                <a:cs typeface="Arial"/>
                <a:sym typeface="Arial"/>
              </a:rPr>
              <a:t> Hiểu và phân tích được các nội dung tổ chức hoạt động vui chơi theo chế độ sinh hoạt hàng ngày của trẻ </a:t>
            </a:r>
            <a:endParaRPr/>
          </a:p>
        </p:txBody>
      </p:sp>
      <p:sp>
        <p:nvSpPr>
          <p:cNvPr id="134" name="Google Shape;134;p2"/>
          <p:cNvSpPr txBox="1"/>
          <p:nvPr/>
        </p:nvSpPr>
        <p:spPr>
          <a:xfrm>
            <a:off x="5510212" y="2592387"/>
            <a:ext cx="1720850" cy="230822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70C0"/>
              </a:buClr>
              <a:buSzPts val="1600"/>
              <a:buFont typeface="Noto Sans Symbols"/>
              <a:buChar char="❖"/>
            </a:pPr>
            <a:r>
              <a:rPr b="0" i="0" lang="en-US" sz="1600" u="none">
                <a:solidFill>
                  <a:srgbClr val="0070C0"/>
                </a:solidFill>
                <a:latin typeface="Arial"/>
                <a:ea typeface="Arial"/>
                <a:cs typeface="Arial"/>
                <a:sym typeface="Arial"/>
              </a:rPr>
              <a:t>Hiểu và trình bày được phương pháp tổ chức hoạt động vui chơi theo chế độ sinh hoạt hàng ngày của trẻ </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65262" y="2389187"/>
            <a:ext cx="1547812" cy="9239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Chế độ sinh hoạt hàng ngày của trẻ</a:t>
            </a:r>
            <a:endParaRPr/>
          </a:p>
        </p:txBody>
      </p:sp>
      <p:sp>
        <p:nvSpPr>
          <p:cNvPr id="201" name="Google Shape;201;p3"/>
          <p:cNvSpPr txBox="1"/>
          <p:nvPr/>
        </p:nvSpPr>
        <p:spPr>
          <a:xfrm>
            <a:off x="4151312" y="2344737"/>
            <a:ext cx="1730375" cy="2246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70C0"/>
              </a:buClr>
              <a:buSzPts val="2000"/>
              <a:buFont typeface="Arial"/>
              <a:buNone/>
            </a:pPr>
            <a:r>
              <a:rPr b="0" i="0" lang="en-US" sz="2000" u="none">
                <a:solidFill>
                  <a:srgbClr val="0070C0"/>
                </a:solidFill>
                <a:latin typeface="Arial"/>
                <a:ea typeface="Arial"/>
                <a:cs typeface="Arial"/>
                <a:sym typeface="Arial"/>
              </a:rPr>
              <a:t>Các nội dung tổ chức hoạt động vui chơi theo chế độ sinh hoạt hàng ngày của trẻ</a:t>
            </a:r>
            <a:endParaRPr/>
          </a:p>
        </p:txBody>
      </p:sp>
      <p:sp>
        <p:nvSpPr>
          <p:cNvPr id="202" name="Google Shape;202;p3"/>
          <p:cNvSpPr txBox="1"/>
          <p:nvPr/>
        </p:nvSpPr>
        <p:spPr>
          <a:xfrm>
            <a:off x="6546850" y="2357437"/>
            <a:ext cx="1657350" cy="20304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Phương pháp tổ chức hoạt động vui chơi theo chế độ sinh hoạt hàng ngày của trẻ</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6946900"/>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15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chemeClr val="dk1"/>
                </a:solidFill>
                <a:latin typeface="Arial"/>
                <a:ea typeface="Arial"/>
                <a:cs typeface="Arial"/>
                <a:sym typeface="Arial"/>
              </a:rPr>
              <a:t>N</a:t>
            </a:r>
            <a:r>
              <a:rPr b="0" i="1" lang="en-US" sz="1800" u="none">
                <a:solidFill>
                  <a:srgbClr val="000000"/>
                </a:solidFill>
                <a:latin typeface="Arial"/>
                <a:ea typeface="Arial"/>
                <a:cs typeface="Arial"/>
                <a:sym typeface="Arial"/>
              </a:rPr>
              <a:t>gày 13 tháng 04 năm 2021 </a:t>
            </a:r>
            <a:r>
              <a:rPr b="0" i="0" lang="en-US" sz="1800" u="none">
                <a:solidFill>
                  <a:schemeClr val="dk1"/>
                </a:solidFill>
                <a:latin typeface="Arial"/>
                <a:ea typeface="Arial"/>
                <a:cs typeface="Arial"/>
                <a:sym typeface="Arial"/>
              </a:rPr>
              <a:t>về ban hành Chương trình giáo dục mầm non.</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a:p>
            <a:pPr indent="-114300" lvl="0" marL="228600" marR="0" rtl="0" algn="just">
              <a:lnSpc>
                <a:spcPct val="150000"/>
              </a:lnSpc>
              <a:spcBef>
                <a:spcPts val="1360"/>
              </a:spcBef>
              <a:spcAft>
                <a:spcPts val="0"/>
              </a:spcAft>
              <a:buClr>
                <a:schemeClr val="hlink"/>
              </a:buClr>
              <a:buSzPts val="1800"/>
              <a:buFont typeface="Noto Sans Symbols"/>
              <a:buNone/>
            </a:pPr>
            <a:r>
              <a:t/>
            </a:r>
            <a:endParaRPr b="0" i="0" sz="18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400"/>
              <a:buFont typeface="Arial"/>
              <a:buNone/>
            </a:pPr>
            <a:r>
              <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
        <p:nvSpPr>
          <p:cNvPr id="209" name="Google Shape;209;p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15" name="Google Shape;215;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6" name="Google Shape;216;p5"/>
          <p:cNvSpPr txBox="1"/>
          <p:nvPr/>
        </p:nvSpPr>
        <p:spPr>
          <a:xfrm>
            <a:off x="323850" y="1268412"/>
            <a:ext cx="4895850" cy="47815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1. Tổ chức chơi trong giờ đón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Mục đích của tổ chức trò chơi trong giờ đón trẻ là nhằm thỏa mãn nhu cầu chơi của trẻ, giúp trẻ có tâm trạng thoải mái để bước vào một ngày mới, tạo cho trẻ tình yêu đối với lớp, với trường.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Xuất phát từ mục đích này nên ở giờ đón trẻ cô cần chọn những trò chơi nhẹ nhàng mà trẻ biết chơi để trẻ có thể tự chơi, chẳng hạn như trò chơi xây dựng, lắp ghép những vật mà trẻ thích: cái bàn, cái ghế, ô tô, tàu hỏa, ngôi nhà..; trò chơi học tập: ghép hình, xâu hạt…; trò chơi dân gian: chi chi chành chành, kéo cưa lừa xẻ…; xem tranh ảnh…</a:t>
            </a:r>
            <a:endParaRPr/>
          </a:p>
        </p:txBody>
      </p:sp>
      <p:pic>
        <p:nvPicPr>
          <p:cNvPr id="217" name="Google Shape;217;p5"/>
          <p:cNvPicPr preferRelativeResize="0"/>
          <p:nvPr/>
        </p:nvPicPr>
        <p:blipFill rotWithShape="1">
          <a:blip r:embed="rId3">
            <a:alphaModFix/>
          </a:blip>
          <a:srcRect b="0" l="0" r="0" t="0"/>
          <a:stretch/>
        </p:blipFill>
        <p:spPr>
          <a:xfrm>
            <a:off x="5292725" y="2133600"/>
            <a:ext cx="3760787" cy="2819400"/>
          </a:xfrm>
          <a:prstGeom prst="rect">
            <a:avLst/>
          </a:prstGeom>
          <a:noFill/>
          <a:ln>
            <a:noFill/>
          </a:ln>
        </p:spPr>
      </p:pic>
      <p:sp>
        <p:nvSpPr>
          <p:cNvPr id="218" name="Google Shape;218;p5"/>
          <p:cNvSpPr txBox="1"/>
          <p:nvPr/>
        </p:nvSpPr>
        <p:spPr>
          <a:xfrm>
            <a:off x="5508625" y="4953000"/>
            <a:ext cx="3176587"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http://mnthanhminh.vinhphuc.edu.vn/chuyen-muc/hoat-dong-vui-choi-cua-cac-be-c22721-275087.aspx</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6"/>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24" name="Google Shape;224;p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5" name="Google Shape;225;p6"/>
          <p:cNvSpPr txBox="1"/>
          <p:nvPr/>
        </p:nvSpPr>
        <p:spPr>
          <a:xfrm>
            <a:off x="4622800" y="1844675"/>
            <a:ext cx="4176712" cy="37036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1. Tổ chức chơi trong giờ đón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Để cuốn hút trẻ đến với trò chơi, cô cần sắp xếp, bố trí đồ chơi ở các góc, trên nền nhà sao cho hấp dẫn. Thực tế cho hay rằng, nhiều trẻ trong những ngày đầu tiên đến trường (nhất là trẻ tuổi nhà trẻ, mẫu giáo bé) thường hay mếu máo khi bố mẹ đưa đến lớp, nhờ đồ chơi đẹp, được bố trí hấp dẫn, trẻ đã sa vào đồ chơi, góc chơi mà nín khóc.</a:t>
            </a:r>
            <a:endParaRPr/>
          </a:p>
        </p:txBody>
      </p:sp>
      <p:pic>
        <p:nvPicPr>
          <p:cNvPr id="226" name="Google Shape;226;p6"/>
          <p:cNvPicPr preferRelativeResize="0"/>
          <p:nvPr/>
        </p:nvPicPr>
        <p:blipFill rotWithShape="1">
          <a:blip r:embed="rId3">
            <a:alphaModFix/>
          </a:blip>
          <a:srcRect b="0" l="0" r="0" t="0"/>
          <a:stretch/>
        </p:blipFill>
        <p:spPr>
          <a:xfrm>
            <a:off x="323850" y="1341437"/>
            <a:ext cx="3860800" cy="5146675"/>
          </a:xfrm>
          <a:prstGeom prst="rect">
            <a:avLst/>
          </a:prstGeom>
          <a:noFill/>
          <a:ln>
            <a:noFill/>
          </a:ln>
        </p:spPr>
      </p:pic>
      <p:sp>
        <p:nvSpPr>
          <p:cNvPr id="227" name="Google Shape;227;p6"/>
          <p:cNvSpPr txBox="1"/>
          <p:nvPr/>
        </p:nvSpPr>
        <p:spPr>
          <a:xfrm>
            <a:off x="323850" y="6477000"/>
            <a:ext cx="3860800" cy="3397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https://edu.viettel.vn/hth-nghixuan-mnxuanpho/to-chuc-hoat-dong-vui-choi-cho-tre-mam-non-giup-tre-phat-tri</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7"/>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33" name="Google Shape;233;p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34" name="Google Shape;234;p7"/>
          <p:cNvSpPr txBox="1"/>
          <p:nvPr/>
        </p:nvSpPr>
        <p:spPr>
          <a:xfrm>
            <a:off x="468312" y="4427537"/>
            <a:ext cx="8567737" cy="24304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1. Tổ chức chơi trong giờ đón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vừa niềm nở đón trẻ vừa gợi ý đồ chơi, trò chơi mà trẻ thích thú để chơi. Đối với trẻ tuổi nhà trẻ và mẫu giáo bé, cô đón trẻ và giúp trẻ chọn đồ chơi, trò chơi mà trẻ thích, khích lệ trẻ tự chơi với trò chơi mà mình thích. Đối với mẫu giáo nhỡ và mẫu giáo lớn, cô bao quát trẻ chơi, động viên, khen ngợi kịp thời khi trẻ có biểu hiện tốt như:  biết chơi với đồ chơi, biết chơi cùng bạn, nhường đồ chơi cho bạn, có sáng tạo trong khi chơi.</a:t>
            </a:r>
            <a:endParaRPr/>
          </a:p>
        </p:txBody>
      </p:sp>
      <p:pic>
        <p:nvPicPr>
          <p:cNvPr id="235" name="Google Shape;235;p7"/>
          <p:cNvPicPr preferRelativeResize="0"/>
          <p:nvPr/>
        </p:nvPicPr>
        <p:blipFill rotWithShape="1">
          <a:blip r:embed="rId3">
            <a:alphaModFix/>
          </a:blip>
          <a:srcRect b="0" l="0" r="0" t="0"/>
          <a:stretch/>
        </p:blipFill>
        <p:spPr>
          <a:xfrm>
            <a:off x="2555875" y="1106487"/>
            <a:ext cx="4697412" cy="3132137"/>
          </a:xfrm>
          <a:prstGeom prst="rect">
            <a:avLst/>
          </a:prstGeom>
          <a:noFill/>
          <a:ln>
            <a:noFill/>
          </a:ln>
        </p:spPr>
      </p:pic>
      <p:sp>
        <p:nvSpPr>
          <p:cNvPr id="236" name="Google Shape;236;p7"/>
          <p:cNvSpPr txBox="1"/>
          <p:nvPr/>
        </p:nvSpPr>
        <p:spPr>
          <a:xfrm>
            <a:off x="3635375" y="4238625"/>
            <a:ext cx="45767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https://kynaforkids.vn/blog/tro-choi-dan-gian-tre-em.html</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8"/>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42" name="Google Shape;242;p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43" name="Google Shape;243;p8"/>
          <p:cNvSpPr txBox="1"/>
          <p:nvPr/>
        </p:nvSpPr>
        <p:spPr>
          <a:xfrm>
            <a:off x="4572000" y="1593850"/>
            <a:ext cx="4176712" cy="47879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1. Tổ chức chơi trong giờ đón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Cần thay đổi đồ chơi, trò chơi trong các giờ chơi đón trẻ buổi sáng. Tránh tình trạng cứ lặp đi lặp lại nhiều ngày một vài đồ chơi, trò chơi quá quen thuộc dễ gây sự nhàm chán đối với những trò chơi trong giờ đón trẻ .và thật là tệ hại khi trẻ không biết làm gì, chơi gì trong những khoảng thời gian khá dài của giờ đón trẻ.</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cần rèn luyện cho trẻ thói quen cất dọn đồ chơi vào nơi quy định để chuyển vào hoạt động đầu tiên trong ngày.</a:t>
            </a:r>
            <a:endParaRPr/>
          </a:p>
        </p:txBody>
      </p:sp>
      <p:pic>
        <p:nvPicPr>
          <p:cNvPr id="244" name="Google Shape;244;p8"/>
          <p:cNvPicPr preferRelativeResize="0"/>
          <p:nvPr/>
        </p:nvPicPr>
        <p:blipFill rotWithShape="1">
          <a:blip r:embed="rId3">
            <a:alphaModFix/>
          </a:blip>
          <a:srcRect b="0" l="0" r="0" t="0"/>
          <a:stretch/>
        </p:blipFill>
        <p:spPr>
          <a:xfrm>
            <a:off x="323850" y="1341437"/>
            <a:ext cx="3860800" cy="5146675"/>
          </a:xfrm>
          <a:prstGeom prst="rect">
            <a:avLst/>
          </a:prstGeom>
          <a:noFill/>
          <a:ln>
            <a:noFill/>
          </a:ln>
        </p:spPr>
      </p:pic>
      <p:sp>
        <p:nvSpPr>
          <p:cNvPr id="245" name="Google Shape;245;p8"/>
          <p:cNvSpPr txBox="1"/>
          <p:nvPr/>
        </p:nvSpPr>
        <p:spPr>
          <a:xfrm>
            <a:off x="323850" y="6477000"/>
            <a:ext cx="3860800" cy="3397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https://edu.viettel.vn/hth-nghixuan-mnxuanpho/to-chuc-hoat-dong-vui-choi-cho-tre-mam-non-giup-tre-phat-tri</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1" name="Google Shape;251;p9"/>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Chơi trong thời gian chuyển tiếp giữa các hoạt động trong ngày</a:t>
            </a:r>
            <a:endParaRPr/>
          </a:p>
        </p:txBody>
      </p:sp>
      <p:sp>
        <p:nvSpPr>
          <p:cNvPr id="252" name="Google Shape;252;p9"/>
          <p:cNvSpPr txBox="1"/>
          <p:nvPr/>
        </p:nvSpPr>
        <p:spPr>
          <a:xfrm>
            <a:off x="323850" y="5349875"/>
            <a:ext cx="8496300" cy="13462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Chuyển từ hoạt động này sang hoạt động khác, cô cần tổ chức cho trẻ một vài trò chơi nhẹ nhàng trong khoảng từ 3 – 5 phút nhằm thay đổi không khí, thay đổi trạng thái, chống mệt mỏi, căng thẳng cho trẻ, giúp trẻ có tinh thần thoải mái để bước vào các hoạt động tiếp theo</a:t>
            </a:r>
            <a:endParaRPr/>
          </a:p>
        </p:txBody>
      </p:sp>
      <p:pic>
        <p:nvPicPr>
          <p:cNvPr id="253" name="Google Shape;253;p9"/>
          <p:cNvPicPr preferRelativeResize="0"/>
          <p:nvPr/>
        </p:nvPicPr>
        <p:blipFill rotWithShape="1">
          <a:blip r:embed="rId3">
            <a:alphaModFix/>
          </a:blip>
          <a:srcRect b="0" l="0" r="0" t="0"/>
          <a:stretch/>
        </p:blipFill>
        <p:spPr>
          <a:xfrm>
            <a:off x="1778000" y="1192212"/>
            <a:ext cx="5937250" cy="3711575"/>
          </a:xfrm>
          <a:prstGeom prst="rect">
            <a:avLst/>
          </a:prstGeom>
          <a:noFill/>
          <a:ln>
            <a:noFill/>
          </a:ln>
        </p:spPr>
      </p:pic>
      <p:sp>
        <p:nvSpPr>
          <p:cNvPr id="254" name="Google Shape;254;p9"/>
          <p:cNvSpPr txBox="1"/>
          <p:nvPr/>
        </p:nvSpPr>
        <p:spPr>
          <a:xfrm>
            <a:off x="2339975" y="4911725"/>
            <a:ext cx="5138737"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https://nhandan.vn/tin-tuc-giao-duc/hieu-qua-tu-xay-dung-truong-mam-non-lay-tre-lam-trung-tam-608535/</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0" name="Google Shape;260;p10"/>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Chơi trong thời gian chuyển tiếp giữa các hoạt động trong ngày</a:t>
            </a:r>
            <a:endParaRPr/>
          </a:p>
        </p:txBody>
      </p:sp>
      <p:sp>
        <p:nvSpPr>
          <p:cNvPr id="261" name="Google Shape;261;p10"/>
          <p:cNvSpPr txBox="1"/>
          <p:nvPr/>
        </p:nvSpPr>
        <p:spPr>
          <a:xfrm>
            <a:off x="498475" y="5157787"/>
            <a:ext cx="8496300" cy="16652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khoảng thời gian ngắn như vậy, để giải tỏa được những căng thẳng về thần kinh, cơ bắp và tạo tâm thế thoải mái bước vào hoạt động tiếp theo cho trẻ, cô cần lựa chọn những trò chơi đơn giản, nhẹ nhàng nhưng hấp dẫn đối với trẻ. Đó có thể là trò chơi vận động, trò chơi dân gian, xem tranh ảnh, trò chơi âm nhạc vui vẻ thoải mái.</a:t>
            </a:r>
            <a:endParaRPr/>
          </a:p>
        </p:txBody>
      </p:sp>
      <p:pic>
        <p:nvPicPr>
          <p:cNvPr id="262" name="Google Shape;262;p10"/>
          <p:cNvPicPr preferRelativeResize="0"/>
          <p:nvPr/>
        </p:nvPicPr>
        <p:blipFill rotWithShape="1">
          <a:blip r:embed="rId3">
            <a:alphaModFix/>
          </a:blip>
          <a:srcRect b="0" l="0" r="0" t="0"/>
          <a:stretch/>
        </p:blipFill>
        <p:spPr>
          <a:xfrm>
            <a:off x="1778000" y="1192212"/>
            <a:ext cx="5937250" cy="3711575"/>
          </a:xfrm>
          <a:prstGeom prst="rect">
            <a:avLst/>
          </a:prstGeom>
          <a:noFill/>
          <a:ln>
            <a:noFill/>
          </a:ln>
        </p:spPr>
      </p:pic>
      <p:sp>
        <p:nvSpPr>
          <p:cNvPr id="263" name="Google Shape;263;p10"/>
          <p:cNvSpPr txBox="1"/>
          <p:nvPr/>
        </p:nvSpPr>
        <p:spPr>
          <a:xfrm>
            <a:off x="2339975" y="4911725"/>
            <a:ext cx="5138737"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https://nhandan.vn/tin-tuc-giao-duc/hieu-qua-tu-xay-dung-truong-mam-non-lay-tre-lam-trung-tam-608535/</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9" name="Google Shape;269;p11"/>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Chơi trong thời gian chuyển tiếp giữa các hoạt động trong ngày</a:t>
            </a:r>
            <a:endParaRPr/>
          </a:p>
        </p:txBody>
      </p:sp>
      <p:sp>
        <p:nvSpPr>
          <p:cNvPr id="270" name="Google Shape;270;p11"/>
          <p:cNvSpPr txBox="1"/>
          <p:nvPr/>
        </p:nvSpPr>
        <p:spPr>
          <a:xfrm>
            <a:off x="498475" y="5157787"/>
            <a:ext cx="8496300" cy="16652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lựa chọn trò chơi vào thời điểm chuyển tiếp, cô cần quán triệt nguyên tắc động – tĩnh. Nghĩa là nếu hoạt động trước là hoạt động có tính chất động thì trò chơi chuyển tiếp phải chọn là trò chơi có tính chất tĩnh hơn, ngược lại, nếu hoạt động trước đó là tĩnh thì trò chơi chuyển tiếp là trò chơi mang tính chất động (tuy nhiên là vận động nhẹ nhàng, có tính chất khởi động).</a:t>
            </a:r>
            <a:endParaRPr/>
          </a:p>
        </p:txBody>
      </p:sp>
      <p:pic>
        <p:nvPicPr>
          <p:cNvPr id="271" name="Google Shape;271;p11"/>
          <p:cNvPicPr preferRelativeResize="0"/>
          <p:nvPr/>
        </p:nvPicPr>
        <p:blipFill rotWithShape="1">
          <a:blip r:embed="rId3">
            <a:alphaModFix/>
          </a:blip>
          <a:srcRect b="0" l="0" r="0" t="0"/>
          <a:stretch/>
        </p:blipFill>
        <p:spPr>
          <a:xfrm>
            <a:off x="1778000" y="1192212"/>
            <a:ext cx="5937250" cy="3711575"/>
          </a:xfrm>
          <a:prstGeom prst="rect">
            <a:avLst/>
          </a:prstGeom>
          <a:noFill/>
          <a:ln>
            <a:noFill/>
          </a:ln>
        </p:spPr>
      </p:pic>
      <p:sp>
        <p:nvSpPr>
          <p:cNvPr id="272" name="Google Shape;272;p11"/>
          <p:cNvSpPr txBox="1"/>
          <p:nvPr/>
        </p:nvSpPr>
        <p:spPr>
          <a:xfrm>
            <a:off x="2339975" y="4911725"/>
            <a:ext cx="5138737"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https://nhandan.vn/tin-tuc-giao-duc/hieu-qua-tu-xay-dung-truong-mam-non-lay-tre-lam-trung-tam-608535/</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78" name="Google Shape;278;p12"/>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Chơi trong thời gian chuyển tiếp giữa các hoạt động trong ngày</a:t>
            </a:r>
            <a:endParaRPr/>
          </a:p>
        </p:txBody>
      </p:sp>
      <p:sp>
        <p:nvSpPr>
          <p:cNvPr id="279" name="Google Shape;279;p12"/>
          <p:cNvSpPr txBox="1"/>
          <p:nvPr/>
        </p:nvSpPr>
        <p:spPr>
          <a:xfrm>
            <a:off x="323850" y="4911725"/>
            <a:ext cx="8496300" cy="19827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tổ chức cho trẻ tự nhiên, không gò bó áp đặt. Trẻ 2 – 3 lần tùy thuộc vào hứng thú của trẻ; trẻ có thể chơi cá nhân, chơi theo nhóm hay chơi tập thể, tùy thuộc vào yêu cầu của trẻ mà cô chọn. Không nên lặp đi lặp lại quá nhiều lần các trò chơi chuyển tiếp trong các ngày trong tuần mà cần có sự thay đổi để tránh nhàm chán. Sự thay đổi có thể là những trò chơi mới, có thể là những nội dung chơi mới, cách chơi mới.</a:t>
            </a:r>
            <a:endParaRPr/>
          </a:p>
        </p:txBody>
      </p:sp>
      <p:pic>
        <p:nvPicPr>
          <p:cNvPr id="280" name="Google Shape;280;p12"/>
          <p:cNvPicPr preferRelativeResize="0"/>
          <p:nvPr/>
        </p:nvPicPr>
        <p:blipFill rotWithShape="1">
          <a:blip r:embed="rId3">
            <a:alphaModFix/>
          </a:blip>
          <a:srcRect b="0" l="0" r="0" t="0"/>
          <a:stretch/>
        </p:blipFill>
        <p:spPr>
          <a:xfrm>
            <a:off x="1778000" y="1192212"/>
            <a:ext cx="5700712" cy="3562350"/>
          </a:xfrm>
          <a:prstGeom prst="rect">
            <a:avLst/>
          </a:prstGeom>
          <a:noFill/>
          <a:ln>
            <a:noFill/>
          </a:ln>
        </p:spPr>
      </p:pic>
      <p:sp>
        <p:nvSpPr>
          <p:cNvPr id="281" name="Google Shape;281;p12"/>
          <p:cNvSpPr txBox="1"/>
          <p:nvPr/>
        </p:nvSpPr>
        <p:spPr>
          <a:xfrm>
            <a:off x="2339975" y="4768850"/>
            <a:ext cx="5138737"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https://nhandan.vn/tin-tuc-giao-duc/hieu-qua-tu-xay-dung-truong-mam-non-lay-tre-lam-trung-tam-608535/</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1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7" name="Google Shape;287;p13"/>
          <p:cNvSpPr txBox="1"/>
          <p:nvPr/>
        </p:nvSpPr>
        <p:spPr>
          <a:xfrm>
            <a:off x="539750" y="1628775"/>
            <a:ext cx="8353425" cy="434181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Đối với lứa tuổi nhà trẻ, thời điểm này là chơi – tập có chủ đích và thường hướng vào mục đích củng cố, rèn luyện nội dung hoạt động có chủ định trong chế độ sinh hoạt hàng ngày. </a:t>
            </a:r>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Ở lứa tuổi mẫu giáo, trong giờ chơi và hoạt động ở các góc, trẻ thường xây dựng và đóng vai theo chủ đề. Cô cần dựa vào chủ đề giáo dục để lựa chọn những trò chơi thích hợp cho các góc chơi của trẻ. Ví dụ, với chủ đề “cơ thể của tôi” trong giờ chơi và hoạt động ở các góc, cô có thể tổ chức cho trẻ chơi trò chơi đóng vai: “Gia đình”, “Mẹ con”, “Phòng khám bệnh”, “Cửa hàng bách hóa”…; trò chơi xây dựng: “Bé tập thể dục”, “Bản thân”, “Xây dựng công viên”; với chủ đề “Trường mầm non của bé” trong giờ chơi và hoạt  động ở các góc, cô có  thể tổ chức cho trẻ chơi các trò chơi đóng vai như: “Cô giáo ở trường mầm non”, “Bác cấp dưỡng”…; trò chơi xây dựng: “Xây  dựng trường mầm non”, “Xây dựng công viên”…</a:t>
            </a:r>
            <a:endParaRPr/>
          </a:p>
        </p:txBody>
      </p:sp>
      <p:sp>
        <p:nvSpPr>
          <p:cNvPr id="288" name="Google Shape;288;p13"/>
          <p:cNvSpPr txBox="1"/>
          <p:nvPr/>
        </p:nvSpPr>
        <p:spPr>
          <a:xfrm>
            <a:off x="1692275" y="501650"/>
            <a:ext cx="5400675"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Chơi trong giờ chơi và hoạt động ở các góc</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1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94" name="Google Shape;294;p14"/>
          <p:cNvSpPr txBox="1"/>
          <p:nvPr/>
        </p:nvSpPr>
        <p:spPr>
          <a:xfrm>
            <a:off x="395287" y="1484312"/>
            <a:ext cx="8424862" cy="10287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Căn cứ vào mức độ phát triển của trẻ trong những độ tuổi, kỹ năng chơi của trẻ, cô lựa chọn nội dung chơi, cách chơi và phương pháp hướng dẫn trò chơi phù hợp.</a:t>
            </a:r>
            <a:endParaRPr/>
          </a:p>
        </p:txBody>
      </p:sp>
      <p:sp>
        <p:nvSpPr>
          <p:cNvPr id="295" name="Google Shape;295;p14"/>
          <p:cNvSpPr txBox="1"/>
          <p:nvPr/>
        </p:nvSpPr>
        <p:spPr>
          <a:xfrm>
            <a:off x="1692275" y="501650"/>
            <a:ext cx="5400675"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Chơi trong giờ chơi và hoạt động ở các góc</a:t>
            </a:r>
            <a:endParaRPr/>
          </a:p>
        </p:txBody>
      </p:sp>
      <p:pic>
        <p:nvPicPr>
          <p:cNvPr id="296" name="Google Shape;296;p14"/>
          <p:cNvPicPr preferRelativeResize="0"/>
          <p:nvPr/>
        </p:nvPicPr>
        <p:blipFill rotWithShape="1">
          <a:blip r:embed="rId3">
            <a:alphaModFix/>
          </a:blip>
          <a:srcRect b="0" l="0" r="0" t="0"/>
          <a:stretch/>
        </p:blipFill>
        <p:spPr>
          <a:xfrm>
            <a:off x="1979612" y="2322512"/>
            <a:ext cx="5695950" cy="4248150"/>
          </a:xfrm>
          <a:prstGeom prst="rect">
            <a:avLst/>
          </a:prstGeom>
          <a:noFill/>
          <a:ln>
            <a:noFill/>
          </a:ln>
        </p:spPr>
      </p:pic>
      <p:sp>
        <p:nvSpPr>
          <p:cNvPr id="297" name="Google Shape;297;p14"/>
          <p:cNvSpPr txBox="1"/>
          <p:nvPr/>
        </p:nvSpPr>
        <p:spPr>
          <a:xfrm>
            <a:off x="3830637" y="6545262"/>
            <a:ext cx="53276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https://meta.vn/hotro/rong-ran-len-may-10572</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1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3" name="Google Shape;303;p15"/>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lập kế hoạch tổ chức HĐVC theo CĐSH ở trường MN</a:t>
            </a:r>
            <a:endParaRPr/>
          </a:p>
        </p:txBody>
      </p:sp>
      <p:sp>
        <p:nvSpPr>
          <p:cNvPr id="304" name="Google Shape;304;p15"/>
          <p:cNvSpPr txBox="1"/>
          <p:nvPr/>
        </p:nvSpPr>
        <p:spPr>
          <a:xfrm>
            <a:off x="1454150" y="1481137"/>
            <a:ext cx="5400675" cy="3932237"/>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THỰC HÀNH</a:t>
            </a:r>
            <a:r>
              <a:rPr b="0" i="0" lang="en-US" sz="1800" u="none">
                <a:solidFill>
                  <a:schemeClr val="dk1"/>
                </a:solidFill>
                <a:latin typeface="Arial"/>
                <a:ea typeface="Arial"/>
                <a:cs typeface="Arial"/>
                <a:sym typeface="Arial"/>
              </a:rPr>
              <a:t>:</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30303"/>
              </a:buClr>
              <a:buSzPts val="1800"/>
              <a:buFont typeface="Arial"/>
              <a:buNone/>
            </a:pPr>
            <a:r>
              <a:rPr b="1" i="0" lang="en-US" sz="1800" u="none">
                <a:solidFill>
                  <a:srgbClr val="030303"/>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ctr">
              <a:lnSpc>
                <a:spcPct val="115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KẾ HOẠCH HOẠT ĐỘNG VUI CHƠI CHO TRẺ MẦM NON</a:t>
            </a:r>
            <a:endParaRPr b="0" i="0" sz="1400" u="none">
              <a:solidFill>
                <a:schemeClr val="dk1"/>
              </a:solidFill>
              <a:latin typeface="Calibri"/>
              <a:ea typeface="Calibri"/>
              <a:cs typeface="Calibri"/>
              <a:sym typeface="Calibri"/>
            </a:endParaRPr>
          </a:p>
          <a:p>
            <a:pPr indent="0" lvl="0" marL="0" marR="0" rtl="0" algn="ctr">
              <a:lnSpc>
                <a:spcPct val="115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CHỦ ĐỀ: BẢN THÂN</a:t>
            </a:r>
            <a:endParaRPr b="0" i="0" sz="1400" u="none">
              <a:solidFill>
                <a:schemeClr val="dk1"/>
              </a:solidFill>
              <a:latin typeface="Calibri"/>
              <a:ea typeface="Calibri"/>
              <a:cs typeface="Calibri"/>
              <a:sym typeface="Calibri"/>
            </a:endParaRPr>
          </a:p>
          <a:p>
            <a:pPr indent="0" lvl="0" marL="0" marR="0" rtl="0" algn="ctr">
              <a:lnSpc>
                <a:spcPct val="115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Chủ đề nhánh: …………</a:t>
            </a:r>
            <a:endParaRPr b="0" i="0" sz="1400" u="none">
              <a:solidFill>
                <a:schemeClr val="dk1"/>
              </a:solidFill>
              <a:latin typeface="Calibri"/>
              <a:ea typeface="Calibri"/>
              <a:cs typeface="Calibri"/>
              <a:sym typeface="Calibri"/>
            </a:endParaRPr>
          </a:p>
          <a:p>
            <a:pPr indent="0" lvl="0" marL="0" marR="0" rtl="0" algn="ctr">
              <a:lnSpc>
                <a:spcPct val="115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Độ tuổi: 5 – 6 tuổi</a:t>
            </a:r>
            <a:endParaRPr b="0" i="0" sz="1400" u="none">
              <a:solidFill>
                <a:schemeClr val="dk1"/>
              </a:solidFill>
              <a:latin typeface="Calibri"/>
              <a:ea typeface="Calibri"/>
              <a:cs typeface="Calibri"/>
              <a:sym typeface="Calibri"/>
            </a:endParaRPr>
          </a:p>
          <a:p>
            <a:pPr indent="0" lvl="0" marL="0" marR="0" rtl="0" algn="ctr">
              <a:lnSpc>
                <a:spcPct val="115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 Thực hiện từ ngày: ……….</a:t>
            </a:r>
            <a:endParaRPr b="0" i="0" sz="1400" u="none">
              <a:solidFill>
                <a:schemeClr val="dk1"/>
              </a:solidFill>
              <a:latin typeface="Calibri"/>
              <a:ea typeface="Calibri"/>
              <a:cs typeface="Calibri"/>
              <a:sym typeface="Calibri"/>
            </a:endParaRPr>
          </a:p>
          <a:p>
            <a:pPr indent="0" lvl="0" marL="0" marR="0" rtl="0" algn="ctr">
              <a:lnSpc>
                <a:spcPct val="115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Người thực hiện: GV.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1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graphicFrame>
        <p:nvGraphicFramePr>
          <p:cNvPr id="310" name="Google Shape;310;p16"/>
          <p:cNvGraphicFramePr/>
          <p:nvPr/>
        </p:nvGraphicFramePr>
        <p:xfrm>
          <a:off x="187325" y="1125537"/>
          <a:ext cx="3000000" cy="3000000"/>
        </p:xfrm>
        <a:graphic>
          <a:graphicData uri="http://schemas.openxmlformats.org/drawingml/2006/table">
            <a:tbl>
              <a:tblPr>
                <a:noFill/>
                <a:tableStyleId>{9EB7DECB-E768-4F25-9AD3-A7112FD3DE26}</a:tableStyleId>
              </a:tblPr>
              <a:tblGrid>
                <a:gridCol w="1092200"/>
                <a:gridCol w="1530350"/>
                <a:gridCol w="1641475"/>
                <a:gridCol w="1474775"/>
                <a:gridCol w="1585900"/>
                <a:gridCol w="1639875"/>
              </a:tblGrid>
              <a:tr h="1149350">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Thứ                   </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Hoạt động</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2</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3</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4</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5</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6</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5253025">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1.</a:t>
                      </a:r>
                      <a:endParaRPr/>
                    </a:p>
                    <a:p>
                      <a:pPr indent="0" lvl="0" marL="0" marR="0" rtl="0" algn="ctr">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Giờ đón trả trẻ</a:t>
                      </a:r>
                      <a:endParaRPr/>
                    </a:p>
                    <a:p>
                      <a:pPr indent="0" lvl="0" marL="0" marR="0" rtl="0" algn="ctr">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(trò chơi mang tính chất đơn giản, nhẹ nhàng, hạn chế di chuyển để đảm bảo an toàn trẻ)</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Loại TC: Chơi xây dựng </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Hình thức: Trẻ ngồi trên ghế, theo bàn 8 trẻ. Trẻ chơi lắp ghép với lego, khối gỗ, đồ chơi nam châm nhựa…</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Mức độ: Trẻ lắp ghép, xây dựng ngôi nhà, trường học đơn giản</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Loại TC: Trò chơi học tập</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Hình thức: Trẻ ngồi trên ghế, theo bàn 8 trẻ. Cô phát cho mỗi nhóm trẻ 10 bộ hình ghép. Trẻ chơi ghép tranh về các đồ dùng, đồ chơi mà trẻ thích.</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Mức độ: Trẻ có thể chơi độc lập hoặc chơi ghép tranh cùng bạn. Trẻ ghép xong tranh có thể đổi tranh với bạn bên cạnh</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Loại TC: Chơi xâu hạt</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Hình thức: Trẻ ngồi trên thảm, theo nhóm. Cô phát cho mỗi nhóm trẻ 1 khay đựng các loại hạt và dây xâu. (đủ số trẻ hoặc nhiều hơn). Trẻ có thể lựa chọn xâu hạt theo chuỗi quy tắc có sẵn hoặc xâu theo ý thích.</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Mức độ: Cô đưa cho trẻ các chuỗi quy tắc đơn giản mà trẻ đã được học và 2-3 mẫu nâng cao dành cho trẻ khá.</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Loại TC: Chơi tạo hình</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Hình thức: Trẻ ngồi trên ghế, theo bàn 8 trẻ. Cô phát cho trẻ tranh chưa tô màu, giấy trắng, màu sáp. Trẻ có thể lựa chọn tô màu tranh theo chủ đề hoặc vẽ về gia đình mình.</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Mức độ: Trẻ có thể chọn tô tranh hoặc vẽ tranh tùy theo ý thích của trẻ.</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Loại TC: Trò chơi học tập</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Hình thức: Trẻ ngồi trên ghế, theo bàn 8 trẻ. Cô phát phiếu bài tập đã ép plastic, bút dạ, giấy lau. Trẻ dùng bút để làm một số bài tập tư duy: “Tìm nhà”, “Mê cung”, “Nối số tương ứng”…</a:t>
                      </a:r>
                      <a:endParaRPr/>
                    </a:p>
                    <a:p>
                      <a:pPr indent="0" lvl="0" marL="0" marR="0" rtl="0" algn="l">
                        <a:lnSpc>
                          <a:spcPct val="115000"/>
                        </a:lnSpc>
                        <a:spcBef>
                          <a:spcPts val="100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Mức độ: Trẻ có thể chọn các phiếu bài tập tùy theo ý thích của mình. </a:t>
                      </a:r>
                      <a:endParaRPr/>
                    </a:p>
                  </a:txBody>
                  <a:tcPr marT="0" marB="0" marR="61400" marL="6140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bl>
          </a:graphicData>
        </a:graphic>
      </p:graphicFrame>
      <p:sp>
        <p:nvSpPr>
          <p:cNvPr id="311" name="Google Shape;311;p16"/>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lập kế hoạch tổ chức HĐVC theo CĐSH ở trường MN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1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graphicFrame>
        <p:nvGraphicFramePr>
          <p:cNvPr id="317" name="Google Shape;317;p17"/>
          <p:cNvGraphicFramePr/>
          <p:nvPr/>
        </p:nvGraphicFramePr>
        <p:xfrm>
          <a:off x="395287" y="1700212"/>
          <a:ext cx="3000000" cy="3000000"/>
        </p:xfrm>
        <a:graphic>
          <a:graphicData uri="http://schemas.openxmlformats.org/drawingml/2006/table">
            <a:tbl>
              <a:tblPr>
                <a:noFill/>
                <a:tableStyleId>{9EB7DECB-E768-4F25-9AD3-A7112FD3DE26}</a:tableStyleId>
              </a:tblPr>
              <a:tblGrid>
                <a:gridCol w="1046150"/>
                <a:gridCol w="1462075"/>
                <a:gridCol w="1568450"/>
                <a:gridCol w="1409700"/>
                <a:gridCol w="1516050"/>
                <a:gridCol w="1566850"/>
              </a:tblGrid>
              <a:tr h="3403600">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2.</a:t>
                      </a:r>
                      <a:endParaRPr/>
                    </a:p>
                    <a:p>
                      <a:pPr indent="0" lvl="0" marL="0" marR="0" rtl="0" algn="ctr">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Chơi trong giờ chuyển tiếp</a:t>
                      </a:r>
                      <a:endParaRPr/>
                    </a:p>
                    <a:p>
                      <a:pPr indent="0" lvl="0" marL="0" marR="0" rtl="0" algn="ctr">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(trò chơi ngắn, vui nhộn, phân chia động – tĩnh linh hoạt)</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Chơi vận động: Trời sáng, trời tối</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Chơi theo lớp, trẻ ngồi trên ghế hoặc ngồi dưới sàn thành hình chữ U</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Cho trẻ chơi từ 3-4 lần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Chơi học tập: Năm chú khỉ con</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Chơi theo lớp, trẻ ngồi ghế hoặc ngồi sàn theo hình vòng cung</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Cho trẻ chơi 2-3 lần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dân gian: Lộn cầu vồng</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Chơi theo cặp 2 trẻ</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Cho trẻ chơi 4-5 lần.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âm nhạc: “Tai ai tinh”</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Chơi theo lớp, trẻ ngồi trên ghế hoặc dưới sàn.</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Cho trẻ chơi 4-5 lần.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Chơi vận động: Gieo hạt</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Chơi theo lớp, trẻ ngồi dưới sàn theo hình vòng cung hoặc hình chữ U</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Cho trẻ chơi 4-5 lần.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bl>
          </a:graphicData>
        </a:graphic>
      </p:graphicFrame>
      <p:sp>
        <p:nvSpPr>
          <p:cNvPr id="318" name="Google Shape;318;p17"/>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lập kế hoạch tổ chức HĐVC theo CĐSH ở trường MN</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1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graphicFrame>
        <p:nvGraphicFramePr>
          <p:cNvPr id="324" name="Google Shape;324;p18"/>
          <p:cNvGraphicFramePr/>
          <p:nvPr/>
        </p:nvGraphicFramePr>
        <p:xfrm>
          <a:off x="250825" y="1989137"/>
          <a:ext cx="3000000" cy="3000000"/>
        </p:xfrm>
        <a:graphic>
          <a:graphicData uri="http://schemas.openxmlformats.org/drawingml/2006/table">
            <a:tbl>
              <a:tblPr>
                <a:noFill/>
                <a:tableStyleId>{9EB7DECB-E768-4F25-9AD3-A7112FD3DE26}</a:tableStyleId>
              </a:tblPr>
              <a:tblGrid>
                <a:gridCol w="1085850"/>
                <a:gridCol w="1517650"/>
                <a:gridCol w="1627175"/>
                <a:gridCol w="1463675"/>
                <a:gridCol w="1571625"/>
                <a:gridCol w="1627175"/>
              </a:tblGrid>
              <a:tr h="4340225">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3. </a:t>
                      </a:r>
                      <a:endParaRPr/>
                    </a:p>
                    <a:p>
                      <a:pPr indent="0" lvl="0" marL="0" marR="0" rtl="0" algn="ctr">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Chơi trong giờ đi dạo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vận động: Chuyền bóng</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Trẻ chơi theo đội, nhóm nhỏ (8-10 học sinh)</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Tùy hứng thú chơi của trẻ, cô có thể cho trẻ chơi thi đấu theo đội, nhóm hoặc chuyển cho trẻ chơi tự do: cầu trượt, xích đu, bập bênh…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học tập: Tìm đúng số nhà</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Trẻ chơi theo lớp, dưới sân hoặc thảm cỏ</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Cô hỗ trợ trẻ chơi 1-2 lần. Khi trẻ đã thành thạo cô có thể mời trẻ làm quản trò hoặc chuyển cho trẻ chơi tự do: cầu trượt, xích đu, bập bênh…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vận động: Nhảy tiếp sức</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Cô chia trẻ thành 3 nhóm, theo hàng dọc.</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Cô hỗ trợ trẻ chơi 1-2 lần. Khi trẻ đã thành thạo cô có thể cho trẻ chơi thi đua theo nhóm hoặc chuyển cho trẻ chơi tự do: cầu trượt, xích đu, bập bênh…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học tập: Đoán xem ai vào.</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Cô chia lớp thành 2 nhóm lớn. Mỗi cô hỗ trợ một nhóm.</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Có thể cho hai trẻ cùng bịt mắt để thi xem ai đoán đúng hơn hoặc chuyển cho trẻ chơi tự do: cầu trượt, xích đu, bập bênh…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vận động: Cướp cờ.</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Chơi theo đội, nhóm nhỏ.</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Khi trẻ đã chơi thành thạo cô có thể cho trẻ thi đua theo đội, nhóm lớn hoặc chuyển cho trẻ chơi tự do: cầu trượt, xích đu, bập bênh…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bl>
          </a:graphicData>
        </a:graphic>
      </p:graphicFrame>
      <p:sp>
        <p:nvSpPr>
          <p:cNvPr id="325" name="Google Shape;325;p18"/>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lập kế hoạch tổ chức HĐVC theo CĐSH ở trường MN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1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300"/>
              <a:buFont typeface="Arial"/>
              <a:buNone/>
            </a:pPr>
            <a:r>
              <a:rPr b="1" i="0" lang="en-US" sz="1300" u="none">
                <a:solidFill>
                  <a:schemeClr val="dk1"/>
                </a:solidFill>
                <a:latin typeface="Arial"/>
                <a:ea typeface="Arial"/>
                <a:cs typeface="Arial"/>
                <a:sym typeface="Arial"/>
              </a:rPr>
              <a:t>Teacher DaHu</a:t>
            </a:r>
            <a:endParaRPr/>
          </a:p>
        </p:txBody>
      </p:sp>
      <p:graphicFrame>
        <p:nvGraphicFramePr>
          <p:cNvPr id="331" name="Google Shape;331;p19"/>
          <p:cNvGraphicFramePr/>
          <p:nvPr/>
        </p:nvGraphicFramePr>
        <p:xfrm>
          <a:off x="179387" y="1844675"/>
          <a:ext cx="3000000" cy="3000000"/>
        </p:xfrm>
        <a:graphic>
          <a:graphicData uri="http://schemas.openxmlformats.org/drawingml/2006/table">
            <a:tbl>
              <a:tblPr>
                <a:noFill/>
                <a:tableStyleId>{9EB7DECB-E768-4F25-9AD3-A7112FD3DE26}</a:tableStyleId>
              </a:tblPr>
              <a:tblGrid>
                <a:gridCol w="1093775"/>
                <a:gridCol w="1530350"/>
                <a:gridCol w="1639875"/>
                <a:gridCol w="1474775"/>
                <a:gridCol w="1533525"/>
                <a:gridCol w="1692275"/>
              </a:tblGrid>
              <a:tr h="3097200">
                <a:tc>
                  <a:txBody>
                    <a:bodyPr/>
                    <a:lstStyle/>
                    <a:p>
                      <a:pPr indent="0" lvl="0" marL="0" marR="0" rtl="0" algn="ctr">
                        <a:lnSpc>
                          <a:spcPct val="115000"/>
                        </a:lnSpc>
                        <a:spcBef>
                          <a:spcPts val="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5. </a:t>
                      </a:r>
                      <a:endParaRPr/>
                    </a:p>
                    <a:p>
                      <a:pPr indent="0" lvl="0" marL="0" marR="0" rtl="0" algn="ctr">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Chơi trong giờ sinh hoạt chiều</a:t>
                      </a:r>
                      <a:endParaRPr/>
                    </a:p>
                    <a:p>
                      <a:pPr indent="0" lvl="0" marL="0" marR="0" rtl="0" algn="ctr">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(trò chơi mới hoặc những trò chơi trẻ đã được học nhằm mục đích ôn tập kiến thức)</a:t>
                      </a:r>
                      <a:endParaRPr/>
                    </a:p>
                    <a:p>
                      <a:pPr indent="0" lvl="0" marL="0" marR="0" rtl="0" algn="ctr">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Loại TC: Trò chơi học tập: Chiếc túi kì lạ</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Hình thức: Chơi theo lớp, trẻ ngồi trên ghế hoặc trên sàn.</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Mức độ: Cô cho trẻ chơi 5-6 lần tùy hứng thú của trẻ (cô có thể mời trẻ lên làm quản trò)</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Loại TC: Trò chơi đóng kịch: Nhổ củ cải</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Hình thức: Cô mời từng nhóm trẻ lên chơi (8 – 9 trẻ).</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Mức độ: Khi trẻ đã thuộc lời thoại cô có thể cho trẻ làm người dẫn truyện và cả lớp cùng đọc với các bạn đoạn thoại “Nhỏ cải lên…Nhổ mãi mà không được”.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Loại TC: Trò chơi học tập: Tìm đúng số nhà</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Hình thức: Cô chia trẻ thành 2 nhóm, mỗi cô bao quát và hỗ trợ 1 nhóm.</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Mức độ: Cô hỗ trợ trẻ chơi 1-2 lần. Khi trẻ đã thành thạo cô có thể mời trẻ làm quản trò.</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Loại TC: Trò chơi vận động: Chuyền bóng</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Hình thức: Trẻ chơi theo đội, nhóm nhỏ (8-10 học sinh)</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Mức độ: Tùy hứng thú chơi của trẻ, cô có thể cho trẻ chơi thi đấu theo đội, nhóm.</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Loại TC: Trò chơi học tập: Đoán xem ai vào</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Hình thức: Cô chia lớp thành 2 nhóm lớn. Mỗi cô hỗ trợ một nhóm.</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Mức độ: Có thể cho hai trẻ cùng bịt mắt để thi xem ai đoán đúng hơn.</a:t>
                      </a:r>
                      <a:endParaRPr/>
                    </a:p>
                    <a:p>
                      <a:pPr indent="0" lvl="0" marL="0" marR="0" rtl="0" algn="l">
                        <a:lnSpc>
                          <a:spcPct val="115000"/>
                        </a:lnSpc>
                        <a:spcBef>
                          <a:spcPts val="1000"/>
                        </a:spcBef>
                        <a:spcAft>
                          <a:spcPts val="0"/>
                        </a:spcAft>
                        <a:buClr>
                          <a:srgbClr val="FFFFFF"/>
                        </a:buClr>
                        <a:buSzPts val="1100"/>
                        <a:buFont typeface="Arial"/>
                        <a:buNone/>
                      </a:pPr>
                      <a:r>
                        <a:rPr b="1" i="0" lang="en-US" sz="1100" u="none" cap="none" strike="noStrike">
                          <a:solidFill>
                            <a:srgbClr val="FFFFFF"/>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bl>
          </a:graphicData>
        </a:graphic>
      </p:graphicFrame>
      <p:sp>
        <p:nvSpPr>
          <p:cNvPr id="332" name="Google Shape;332;p19"/>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lập kế hoạch tổ chức HĐVC theo CĐSH ở trường MN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graphicFrame>
        <p:nvGraphicFramePr>
          <p:cNvPr id="338" name="Google Shape;338;p20"/>
          <p:cNvGraphicFramePr/>
          <p:nvPr/>
        </p:nvGraphicFramePr>
        <p:xfrm>
          <a:off x="179387" y="1916112"/>
          <a:ext cx="3000000" cy="3000000"/>
        </p:xfrm>
        <a:graphic>
          <a:graphicData uri="http://schemas.openxmlformats.org/drawingml/2006/table">
            <a:tbl>
              <a:tblPr>
                <a:noFill/>
                <a:tableStyleId>{9EB7DECB-E768-4F25-9AD3-A7112FD3DE26}</a:tableStyleId>
              </a:tblPr>
              <a:tblGrid>
                <a:gridCol w="1081075"/>
                <a:gridCol w="1511300"/>
                <a:gridCol w="1620825"/>
                <a:gridCol w="1457325"/>
                <a:gridCol w="1566850"/>
                <a:gridCol w="1619250"/>
              </a:tblGrid>
              <a:tr h="4367200">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6. </a:t>
                      </a:r>
                      <a:endParaRPr/>
                    </a:p>
                    <a:p>
                      <a:pPr indent="0" lvl="0" marL="0" marR="0" rtl="0" algn="ctr">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Chơi trong giờ đón trả trẻ</a:t>
                      </a:r>
                      <a:endParaRPr/>
                    </a:p>
                    <a:p>
                      <a:pPr indent="0" lvl="0" marL="0" marR="0" rtl="0" algn="ctr">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(trò chơi mang tính chất nhẹ nhàng, hạn chế di chuyển)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dân gian: Gắp cua bỏ giỏ</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Chơi theo nhóm nhỏ, trẻ ngồi thảm tại góc Vận Động hoặc góc Tạo hình.</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Cho trẻ theo ý thích. Nếu trẻ không muốn chơi nữa, cô có thể cho trẻ đổi sang các trò chơi học tập: “Tìm hình”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đóng kịch: Chơi nấu ăn</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Trẻ chơi tại góc Đóng kịch, trẻ chơi theo nhóm từ 6-8 trẻ. Trẻ chọn vai chơi và nấu các món ăn cho gia đình.</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Trẻ ngồi trên ghế và theo bàn. Trẻ có thể thỏa thuận và đổi vai chơi với nhau.</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xây dựng: Xây dựng ngôi nhà của bé</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Cho trẻ chơi theo nhóm tại góc xây dựng</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Cô cung cấp nhiều nguyên vật liệu cho trẻ chơi: thảm cỏ, cây mô hình, gạch nhựa, sỏi, khối gỗ…</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học tập: Chiếc túi kì lạ</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Trẻ chơi theo nhóm nhỏ, tại các góc chơi: góc thư viện, góc tạo hình.</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Cô có thể chuẩn bị nhiều đồ vật hơn cho trẻ đoán với mức độ khó tăng dần.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Loại TC: Trò chơi dân gian: Ô ăn quan</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Hình thức: Trẻ chơi theo nhóm hoặc theo cặp.</a:t>
                      </a:r>
                      <a:endParaRPr/>
                    </a:p>
                    <a:p>
                      <a:pPr indent="0" lvl="0" marL="0" marR="0" rtl="0" algn="l">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Mức độ: Cho trẻ theo ý thích. Nếu trẻ không muốn chơi nữa, cô có thể cho trẻ đổi sang các loại trò chơi khác: lắp ghép lego,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bl>
          </a:graphicData>
        </a:graphic>
      </p:graphicFrame>
      <p:sp>
        <p:nvSpPr>
          <p:cNvPr id="339" name="Google Shape;339;p20"/>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lập kế hoạch tổ chức HĐVC theo CĐSH ở trường MN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45" name="Google Shape;345;p21"/>
          <p:cNvSpPr txBox="1"/>
          <p:nvPr/>
        </p:nvSpPr>
        <p:spPr>
          <a:xfrm>
            <a:off x="468312" y="1412875"/>
            <a:ext cx="8351837" cy="25574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3.3. Thực hành đánh giá tổ chức HĐVC cho trẻ ở trường mầm non</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3.3.1. Hình thức đánh giá</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Đánh giá thường xuyên: Đánh giá thường xuyên được thực hiện thông qua hoạt động vui chơi của trẻ trong các thời điểm khác nhau trong ngày ở trường mầm non. Đối với trẻ mầm non, đánh giá thường xuyên rất quan trọng, bởi vì trẻ còn nhỏ, sự phát triển thay đổi liên tục và đột biến. Giáo viên cần quan sát trẻ chơi hàng ngày, ghi chép những biểu hiện phát triển của trẻ trong khi chơi.</a:t>
            </a:r>
            <a:endParaRPr/>
          </a:p>
        </p:txBody>
      </p:sp>
      <p:sp>
        <p:nvSpPr>
          <p:cNvPr id="346" name="Google Shape;346;p21"/>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lập kế hoạch tổ chức HĐVC theo CĐSH ở trường MN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2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52" name="Google Shape;352;p22"/>
          <p:cNvSpPr txBox="1"/>
          <p:nvPr/>
        </p:nvSpPr>
        <p:spPr>
          <a:xfrm>
            <a:off x="358775" y="1412875"/>
            <a:ext cx="8426450" cy="36417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3.3. Thực hành đánh giá tổ chức HĐVC cho trẻ ở trường mầm non</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3.3.1. Hình thức đánh giá</a:t>
            </a:r>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Đánh giá định kì: Đánh giá định kì được thực hiện theo giai đoạn. Cụ thể như: Đánh giá sự phát triển của trẻ trong hoạt động vui chơi trong một học kì, một năm học, một giai đoạn tuổi. Qua đó ta xác định được tiến trình phát triển của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Lưu ý: Giáo viên nên phối hợp cả hai hình thức đánh giá trên để vừa có những điều chỉnh kịp thời vừa có cơ sở để xây dựng kế hoạch hoạt động trong một khoảng thời gian cần thiết để nâng cao hiệu quả công tác tổ chức, hướng dẫn hoạt động vui chơi cho trẻ</a:t>
            </a:r>
            <a:endParaRPr/>
          </a:p>
        </p:txBody>
      </p:sp>
      <p:sp>
        <p:nvSpPr>
          <p:cNvPr id="353" name="Google Shape;353;p22"/>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lập kế hoạch tổ chức HĐVC theo CĐSH ở trường MN</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2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59" name="Google Shape;359;p23"/>
          <p:cNvSpPr txBox="1"/>
          <p:nvPr/>
        </p:nvSpPr>
        <p:spPr>
          <a:xfrm>
            <a:off x="395287" y="1484312"/>
            <a:ext cx="8640762" cy="22399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3.3.2. Phương pháp đánh giá:</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 Đánh giá thông qua quan sát hoạt động của trẻ trong khi chơi:</a:t>
            </a:r>
            <a:endParaRPr b="1" i="1"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Quan sát là phương pháp quan trọng để đánh giá sự phát triển của trẻ trong hoạt động vui chơi. Nó giúp ta tri giác một cách trực tiếp mọi hành vi, hoạt động của trẻ trong khi chơi, qua đó thu thập được những thông tin sống động, đa dạng, phong phú về những biểu hiện của sự phát triển của trẻ trong khi chơi. </a:t>
            </a:r>
            <a:endParaRPr/>
          </a:p>
        </p:txBody>
      </p:sp>
      <p:sp>
        <p:nvSpPr>
          <p:cNvPr id="360" name="Google Shape;360;p23"/>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
        <p:nvSpPr>
          <p:cNvPr id="361" name="Google Shape;361;p23"/>
          <p:cNvSpPr txBox="1"/>
          <p:nvPr/>
        </p:nvSpPr>
        <p:spPr>
          <a:xfrm>
            <a:off x="431800" y="4005262"/>
            <a:ext cx="8280400" cy="10271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 Đánh giá thông qua trò chuyện, đàm thoại với trẻ: </a:t>
            </a:r>
            <a:r>
              <a:rPr b="0" i="0" lang="en-US" sz="1800" u="none">
                <a:solidFill>
                  <a:schemeClr val="dk1"/>
                </a:solidFill>
                <a:latin typeface="Arial"/>
                <a:ea typeface="Arial"/>
                <a:cs typeface="Arial"/>
                <a:sym typeface="Arial"/>
              </a:rPr>
              <a:t>Qua trò chuyện đàm thoại với trẻ, giáo viên nắm được hệ thống kĩ năng chơi của trẻ phát triển đến mức độ nào.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2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67" name="Google Shape;367;p24"/>
          <p:cNvSpPr txBox="1"/>
          <p:nvPr/>
        </p:nvSpPr>
        <p:spPr>
          <a:xfrm>
            <a:off x="214312" y="5426075"/>
            <a:ext cx="8929687" cy="10271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 Đánh giá thông qua sản phẩm hoạt động chơi của trẻ:  </a:t>
            </a:r>
            <a:r>
              <a:rPr b="0" i="0" lang="en-US" sz="1800" u="none">
                <a:solidFill>
                  <a:schemeClr val="dk1"/>
                </a:solidFill>
                <a:latin typeface="Arial"/>
                <a:ea typeface="Arial"/>
                <a:cs typeface="Arial"/>
                <a:sym typeface="Arial"/>
              </a:rPr>
              <a:t>+ Qua khả năng nhập vai, qua các sản phẩm xây dựng, qua việc giải quyết các tình huống mới… ta có thể xác định được hệ thống kĩ năng của trẻ phát triển như thế nào. </a:t>
            </a:r>
            <a:endParaRPr/>
          </a:p>
        </p:txBody>
      </p:sp>
      <p:sp>
        <p:nvSpPr>
          <p:cNvPr id="368" name="Google Shape;368;p24"/>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pic>
        <p:nvPicPr>
          <p:cNvPr id="369" name="Google Shape;369;p24"/>
          <p:cNvPicPr preferRelativeResize="0"/>
          <p:nvPr/>
        </p:nvPicPr>
        <p:blipFill rotWithShape="1">
          <a:blip r:embed="rId3">
            <a:alphaModFix/>
          </a:blip>
          <a:srcRect b="0" l="0" r="0" t="0"/>
          <a:stretch/>
        </p:blipFill>
        <p:spPr>
          <a:xfrm>
            <a:off x="2339975" y="1343025"/>
            <a:ext cx="4983162" cy="3716337"/>
          </a:xfrm>
          <a:prstGeom prst="rect">
            <a:avLst/>
          </a:prstGeom>
          <a:noFill/>
          <a:ln>
            <a:noFill/>
          </a:ln>
        </p:spPr>
      </p:pic>
      <p:sp>
        <p:nvSpPr>
          <p:cNvPr id="370" name="Google Shape;370;p24"/>
          <p:cNvSpPr txBox="1"/>
          <p:nvPr/>
        </p:nvSpPr>
        <p:spPr>
          <a:xfrm>
            <a:off x="3708400" y="5059362"/>
            <a:ext cx="53276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https://meta.vn/hotro/rong-ran-len-may-10572</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2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76" name="Google Shape;376;p25"/>
          <p:cNvSpPr txBox="1"/>
          <p:nvPr/>
        </p:nvSpPr>
        <p:spPr>
          <a:xfrm>
            <a:off x="395287" y="1544637"/>
            <a:ext cx="8569325" cy="10287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 Đánh giá bằng trắc nghiệm: </a:t>
            </a:r>
            <a:r>
              <a:rPr b="0" i="0" lang="en-US" sz="1800" u="none">
                <a:solidFill>
                  <a:schemeClr val="dk1"/>
                </a:solidFill>
                <a:latin typeface="Arial"/>
                <a:ea typeface="Arial"/>
                <a:cs typeface="Arial"/>
                <a:sym typeface="Arial"/>
              </a:rPr>
              <a:t>Đưa ra các tình huống chơi, hoàn cảnh chơi… để trẻ giải quyết tình huống chơi, tự nảy sinh ý tưởng, tự tổ chức trò chơi… phù hợp với hoàn cảnh… qua đó ta có thể đánh giá được mức độ phát triển của trẻ.</a:t>
            </a:r>
            <a:endParaRPr/>
          </a:p>
        </p:txBody>
      </p:sp>
      <p:sp>
        <p:nvSpPr>
          <p:cNvPr id="377" name="Google Shape;377;p25"/>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pic>
        <p:nvPicPr>
          <p:cNvPr id="378" name="Google Shape;378;p25"/>
          <p:cNvPicPr preferRelativeResize="0"/>
          <p:nvPr/>
        </p:nvPicPr>
        <p:blipFill rotWithShape="1">
          <a:blip r:embed="rId3">
            <a:alphaModFix/>
          </a:blip>
          <a:srcRect b="0" l="0" r="0" t="0"/>
          <a:stretch/>
        </p:blipFill>
        <p:spPr>
          <a:xfrm>
            <a:off x="1908175" y="2644775"/>
            <a:ext cx="6165850" cy="3854450"/>
          </a:xfrm>
          <a:prstGeom prst="rect">
            <a:avLst/>
          </a:prstGeom>
          <a:noFill/>
          <a:ln>
            <a:noFill/>
          </a:ln>
        </p:spPr>
      </p:pic>
      <p:sp>
        <p:nvSpPr>
          <p:cNvPr id="379" name="Google Shape;379;p25"/>
          <p:cNvSpPr txBox="1"/>
          <p:nvPr/>
        </p:nvSpPr>
        <p:spPr>
          <a:xfrm>
            <a:off x="2411412" y="6499225"/>
            <a:ext cx="5278437"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https://nhandan.vn/tin-tuc-giao-duc/hieu-qua-tu-xay-dung-truong-mam-non-lay-tre-lam-trung-tam-608535/</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2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5" name="Google Shape;385;p26"/>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
        <p:nvSpPr>
          <p:cNvPr id="386" name="Google Shape;386;p26"/>
          <p:cNvSpPr txBox="1"/>
          <p:nvPr/>
        </p:nvSpPr>
        <p:spPr>
          <a:xfrm>
            <a:off x="5219700" y="2060575"/>
            <a:ext cx="4032250" cy="370363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Hoạt động vui chơi của trẻ có đạt yêu cầu đề ra hay không, trẻ có hứng thú và phát huy tích cực trong quá trình chơi hay không.</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Đánh giá hoạt động vui chơi của trẻ phải được thực hiện thường xuyên ngay sau mỗi trò chơi, giáo viên phải có kế hoạch bổ sung hoặc điều chỉnh nội dung trò chơi phù hợp với tình hình của nhóm lớp, mức độ nhận thức và kinh nghiệm của trẻ.</a:t>
            </a:r>
            <a:endParaRPr/>
          </a:p>
        </p:txBody>
      </p:sp>
      <p:pic>
        <p:nvPicPr>
          <p:cNvPr id="387" name="Google Shape;387;p26"/>
          <p:cNvPicPr preferRelativeResize="0"/>
          <p:nvPr/>
        </p:nvPicPr>
        <p:blipFill rotWithShape="1">
          <a:blip r:embed="rId3">
            <a:alphaModFix/>
          </a:blip>
          <a:srcRect b="0" l="0" r="0" t="0"/>
          <a:stretch/>
        </p:blipFill>
        <p:spPr>
          <a:xfrm>
            <a:off x="539750" y="2133600"/>
            <a:ext cx="4430712" cy="2951162"/>
          </a:xfrm>
          <a:prstGeom prst="rect">
            <a:avLst/>
          </a:prstGeom>
          <a:noFill/>
          <a:ln>
            <a:noFill/>
          </a:ln>
        </p:spPr>
      </p:pic>
      <p:sp>
        <p:nvSpPr>
          <p:cNvPr id="388" name="Google Shape;388;p26"/>
          <p:cNvSpPr txBox="1"/>
          <p:nvPr/>
        </p:nvSpPr>
        <p:spPr>
          <a:xfrm>
            <a:off x="1036637" y="5084762"/>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https://kynaforkids.vn/blog/tro-choi-dan-gian-tre-em.html</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2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4" name="Google Shape;394;p27"/>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
        <p:nvSpPr>
          <p:cNvPr id="395" name="Google Shape;395;p27"/>
          <p:cNvSpPr txBox="1"/>
          <p:nvPr/>
        </p:nvSpPr>
        <p:spPr>
          <a:xfrm>
            <a:off x="468312" y="1695450"/>
            <a:ext cx="8567737" cy="16637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thông qua quan sát trò chuyện, giao tiếp với trẻ; phân tích sản phẩm hoạt động của trẻ, trao đổi với phụ huynh giáo viên theo dõi trẻ trong các hoạt động, ghi chép lại những tiến bộ rõ rệt của trẻ và những điều cần lưu ý để điều chỉnh kế hoạch và biện pháp giáo dục cho phù hợp với trình độ phát triển của mỗi trẻ.</a:t>
            </a:r>
            <a:endParaRPr/>
          </a:p>
        </p:txBody>
      </p:sp>
      <p:sp>
        <p:nvSpPr>
          <p:cNvPr id="396" name="Google Shape;396;p27"/>
          <p:cNvSpPr txBox="1"/>
          <p:nvPr/>
        </p:nvSpPr>
        <p:spPr>
          <a:xfrm>
            <a:off x="468312" y="3573462"/>
            <a:ext cx="8496300" cy="13462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Đối với trẻ mẫu giáo, đánh giá theo các chỉ số phát triển của độ tuổi vào thời điểm cuối năm học căn cứ vào kết quả đánh giá các chủ đề, đánh giá hằng ngày và có thể thực hiện đánh giá các chỉ số thông qua các bài tập dưới hình thức các trò chơi, tình huống...</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2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2" name="Google Shape;402;p28"/>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
        <p:nvSpPr>
          <p:cNvPr id="403" name="Google Shape;403;p28"/>
          <p:cNvSpPr txBox="1"/>
          <p:nvPr/>
        </p:nvSpPr>
        <p:spPr>
          <a:xfrm>
            <a:off x="539750" y="1484312"/>
            <a:ext cx="8496300" cy="394335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3.3.3. Nội dung đánh giá cho HĐVC trong 1 tuần:</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sáng tạo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giao tiếp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xã hội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nhận thức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về cảm xúc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vận động tinh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vận động thô của trẻ trong khi chơi</a:t>
            </a:r>
            <a:endParaRPr b="0" i="0" sz="1400" u="none">
              <a:solidFill>
                <a:srgbClr val="002060"/>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Hệ thống kĩ năng trên được thể hiện trong mọi loại trò chơi khác nhau</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2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9" name="Google Shape;409;p29"/>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
        <p:nvSpPr>
          <p:cNvPr id="410" name="Google Shape;410;p29"/>
          <p:cNvSpPr txBox="1"/>
          <p:nvPr/>
        </p:nvSpPr>
        <p:spPr>
          <a:xfrm>
            <a:off x="287337" y="1193800"/>
            <a:ext cx="8856662" cy="549116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Ví dụ: </a:t>
            </a:r>
            <a:r>
              <a:rPr b="0" i="0" lang="en-US" sz="1800" u="none">
                <a:solidFill>
                  <a:schemeClr val="dk1"/>
                </a:solidFill>
                <a:latin typeface="Arial"/>
                <a:ea typeface="Arial"/>
                <a:cs typeface="Arial"/>
                <a:sym typeface="Arial"/>
              </a:rPr>
              <a:t>Trong trò chơi đóng vai theo chủ đề: “Bản thân”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Hệ thống kĩ năng này được biểu hiện như sau: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sáng tạo: Trẻ tưởng tượng mình là người khác: mẹ, con, bố, anh, chị…, gắn cho đồ vật những đặc tính khác (khả năng kí hiệu tượng trưng): khối gỗ hình tam giác làm mái nhà, cột nhà là các khối trụ, loại hạt, vỏ ốc, vỏ hến, sỏi, cát… trẻ xây dựng nên những vườn hoa trong công viên.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giao tiếp: trẻ nói chuyện trong khi chơi với bạn; lắng nghe bạn nói; bắt chước bạn, học được những từ mới…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xã hội: học cách cư xử giữa người với người trong xã hội: mẹ bế bé nhẹ nhàng, tắm cho bé, xúc ăn cho bé…; kĩ năng tập thể: cùng nhau cất dọn đồ chơi vào nơi quy định, hợp tác với bạn trong khi chơi…</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nhận thức: trẻ lĩnh hội được các quy tắc của cuộc sống: kỹ năng chào hỏi khi giáo tiếp với người lớn: “con chào mẹ ạ”, “dạ”, “vâng ạ”; mô phỏng được hoạt động của người lớn: những hành động của mẹ: nấu ăn, chăm em; bố thì đọc báo, chơi với con, sửa chữa đồ dùng…</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3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6" name="Google Shape;416;p30"/>
          <p:cNvSpPr txBox="1"/>
          <p:nvPr/>
        </p:nvSpPr>
        <p:spPr>
          <a:xfrm>
            <a:off x="395287" y="1304925"/>
            <a:ext cx="8569325" cy="485298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cảm xúc: trẻ nhận biết được cảm xúc của người khác; biết biểu lộ cảm xúc của bản thân: vui, buồn, tức giận, sợ hãi…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vận động tinh: sử dụng được các dụng cụ lao động, sinh hoạt để mô phỏng thao tác, hành động của người lớn (biết sử dụng công cụ nấu ăn, chải đầu, soi gương, cho búp bê uống nước…).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vận động thô: Trẻ đi lại, dọn dẹp góc chơi…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sáng tạo: Trẻ biết xây dựng ngôi nhà, trang trí ngôi nhà theo ý thích, sử dụng sản phẩm (ngôi nhà, công viên, trường mầm non…) để chơi trò chơi đóng vai…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giao tiếp: Thảo luận với bạn về ý tưởng xây dựng; lắng nghe ý kiến của bạn; …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xã hội: Hợp tác với bạn trong khi chơi; tôn trọng, lắng nghe ý kiến của bạn… </a:t>
            </a:r>
            <a:endParaRPr/>
          </a:p>
        </p:txBody>
      </p:sp>
      <p:sp>
        <p:nvSpPr>
          <p:cNvPr id="417" name="Google Shape;417;p30"/>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3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23" name="Google Shape;423;p31"/>
          <p:cNvSpPr txBox="1"/>
          <p:nvPr/>
        </p:nvSpPr>
        <p:spPr>
          <a:xfrm>
            <a:off x="388937" y="1484312"/>
            <a:ext cx="8755062" cy="268763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nhận thức: Phân loại được kích thước, màu sắc, hình dáng các vật liệu xây dựng để xếp đặt chúng một cách phù hợp, biết kết hợp các công trình đơn lẻ thành một công trình lớn phù hợp với thực tiễn.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về cảm xúc: Tự hào khi xây xong ngôi nhà; cảm nhận được cái đẹp khi trang trí; chia sẻ niềm vui với bạn.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vận động tinh: Trang trí ngôi nhà, nhặt các đồ vật nhỏ…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Kĩ năng vận động thô: Đi lại, khiêng vác, xếp các hình khối lớn…</a:t>
            </a:r>
            <a:endParaRPr/>
          </a:p>
        </p:txBody>
      </p:sp>
      <p:sp>
        <p:nvSpPr>
          <p:cNvPr id="424" name="Google Shape;424;p31"/>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3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30" name="Google Shape;430;p32"/>
          <p:cNvSpPr txBox="1"/>
          <p:nvPr/>
        </p:nvSpPr>
        <p:spPr>
          <a:xfrm>
            <a:off x="539750" y="1260475"/>
            <a:ext cx="8496300" cy="504348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học tập: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vận động tinh: “Tai ai tinh”, “Chiếc túi kì lạ”… không chỉ rèn luyện sự tinh nhạy của các giác quan mà còn phát triển óc quan sát, khả năng định hướng không gian cho trẻ: tìm đúng bạn đi vào vòng tròn khi bị bịt mắt, thể hiện sự cảm nhận của bàn tay để tìm được đúng đồ vật được yêu cầu…</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nhận thức: Nhận biết các số qua trò chơi “Tìm đúng số nhà”, khả năng tuy duy trong các trò chơi “Mê cung”…</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sáng tạo: Trẻ phải sử dụng vốn sống, những biểu tượng đã có vào việc giải quyết nhiệm vụ chơi với các vật thể, đồ chơi như vật tượng trưng cho vật thật: Một vòng tròn trên đất tượng trưng cho chiếc hồ nước, hay một ngôi nhà,… một miếng gỗ trẻ tưởng tượng ra một ngôi nhà, một chiếc ô tô…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xã hội: tính thật thà, tính tự lập, tính tích cực, tính tổ chức cho trẻ: trẻ thực hiện nội dung chơi, thao tác chơi theo luật chơi. Trẻ sẽ bị lên án khi “ăn gian” (phạm luật chơi), hoặc tự đánh giá được kết quả chơi của mình (đúng − sai)</a:t>
            </a:r>
            <a:endParaRPr/>
          </a:p>
        </p:txBody>
      </p:sp>
      <p:sp>
        <p:nvSpPr>
          <p:cNvPr id="431" name="Google Shape;431;p32"/>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3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37" name="Google Shape;437;p33"/>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
        <p:nvSpPr>
          <p:cNvPr id="438" name="Google Shape;438;p33"/>
          <p:cNvSpPr txBox="1"/>
          <p:nvPr/>
        </p:nvSpPr>
        <p:spPr>
          <a:xfrm>
            <a:off x="468312" y="1141412"/>
            <a:ext cx="8567737" cy="536416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vận động: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vận động cơ bản cho trẻ: bò, chạy, nhảy, ném, bắt, chuyền…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nhận thức: sự tập trung chú ý, trí nhớ, tư duy tưởng tượng và cảm xúc tình cảm cho trẻ em. Để tham gia trò chơi, trẻ phải tập trung nghe cô giới thiệu nội dung chơi, luật chơi, làm cho tri giác, trí nhớ có chủ định của trẻ được phát triển. Khi tham gia trò chơi, trẻ tích cực sáng tạo giải quyết các nhiệm vụ chơi, tình huống chơi trong hoàn cảnh tưởng tượng nhờ đó mà tư duy, trí tưởng tượng của trẻ được phát triển.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giao tiếp: Những trò chơi vận động có kèm lời ca, tiếng hát mô tả động tác vận động làm cho ngôn ngữ của trẻ được phát triển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cảm xúc: Trong khi thể hiện hành động chơi, nhất là hành động chơi theo vai (vai quạ, vai gà con, vai gà mẹ…) và kết thúc chơi (ai thắng, ai thua…) mang lại niềm vui vô bờ bến, qua đó xúc cảm, tình cảm của trẻ được phát triển (trẻ lo lắng, chạy thật nhanh khi “quạ” đuổi; vui sướng khi chạy đến bên mẹ, không bị bắt…)</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3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44" name="Google Shape;444;p34"/>
          <p:cNvSpPr txBox="1"/>
          <p:nvPr/>
        </p:nvSpPr>
        <p:spPr>
          <a:xfrm>
            <a:off x="1763712" y="404812"/>
            <a:ext cx="5400675"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Thực hành đánh giá tổ chức HĐVC theo CĐSH ở trường MN</a:t>
            </a:r>
            <a:endParaRPr/>
          </a:p>
        </p:txBody>
      </p:sp>
      <p:sp>
        <p:nvSpPr>
          <p:cNvPr id="445" name="Google Shape;445;p34"/>
          <p:cNvSpPr txBox="1"/>
          <p:nvPr/>
        </p:nvSpPr>
        <p:spPr>
          <a:xfrm>
            <a:off x="319087" y="1341437"/>
            <a:ext cx="8820150" cy="3451225"/>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dân gian: </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xã hội: giáo dục thái độ đúng đắn trong các mối quan hệ giữa con người với con người: đoàn kết với bạn khi chơi, chia sẻ đồ chơi, chờ đến lượt…</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sáng tạo: Trong khi chơi, trẻ biết sử dụng vật này thay thế cho vật kia, biết đóng vai này, vai kia, tưởng tượng ra điều này, điều khác… nhờ đó mà trí tưởng tượng sáng tạo của trẻ được phát triển.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vận động: vận động tinh của bàn tay trong trò chơi “ô ăn quan”, chạy, bắt trong “Rồng rắn lên mây”…</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Kỹ năng nhận thức: Qua các trò chơi trẻ học và biết thêm các bài thơ, đồng dao…</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3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51" name="Google Shape;451;p35"/>
          <p:cNvSpPr txBox="1"/>
          <p:nvPr/>
        </p:nvSpPr>
        <p:spPr>
          <a:xfrm>
            <a:off x="1692275" y="501650"/>
            <a:ext cx="5400675"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Chơi trong giờ chơi và hoạt động ở các góc</a:t>
            </a:r>
            <a:endParaRPr/>
          </a:p>
        </p:txBody>
      </p:sp>
      <p:graphicFrame>
        <p:nvGraphicFramePr>
          <p:cNvPr id="452" name="Google Shape;452;p35"/>
          <p:cNvGraphicFramePr/>
          <p:nvPr/>
        </p:nvGraphicFramePr>
        <p:xfrm>
          <a:off x="323850" y="2974975"/>
          <a:ext cx="3000000" cy="3000000"/>
        </p:xfrm>
        <a:graphic>
          <a:graphicData uri="http://schemas.openxmlformats.org/drawingml/2006/table">
            <a:tbl>
              <a:tblPr>
                <a:noFill/>
                <a:tableStyleId>{9EB7DECB-E768-4F25-9AD3-A7112FD3DE26}</a:tableStyleId>
              </a:tblPr>
              <a:tblGrid>
                <a:gridCol w="2376475"/>
                <a:gridCol w="1079500"/>
                <a:gridCol w="1728775"/>
                <a:gridCol w="1727200"/>
                <a:gridCol w="1728775"/>
              </a:tblGrid>
              <a:tr h="246050">
                <a:tc>
                  <a:txBody>
                    <a:bodyPr/>
                    <a:lstStyle/>
                    <a:p>
                      <a:pPr indent="0" lvl="0" marL="0" marR="0" rtl="0" algn="ctr">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KỸ NĂNG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Vượt trội</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Hình thành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Đang hình thành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Chưa hình thành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246050">
                <a:tc>
                  <a:txBody>
                    <a:bodyPr/>
                    <a:lstStyle/>
                    <a:p>
                      <a:pPr indent="0" lvl="0" marL="0" marR="0" rtl="0" algn="l">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Kỹ năng sáng tạo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246050">
                <a:tc>
                  <a:txBody>
                    <a:bodyPr/>
                    <a:lstStyle/>
                    <a:p>
                      <a:pPr indent="0" lvl="0" marL="0" marR="0" rtl="0" algn="l">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Kỹ năng xã hội</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r h="506400">
                <a:tc>
                  <a:txBody>
                    <a:bodyPr/>
                    <a:lstStyle/>
                    <a:p>
                      <a:pPr indent="0" lvl="0" marL="0" marR="0" rtl="0" algn="l">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Kỹ năng nhận thức</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246050">
                <a:tc>
                  <a:txBody>
                    <a:bodyPr/>
                    <a:lstStyle/>
                    <a:p>
                      <a:pPr indent="0" lvl="0" marL="0" marR="0" rtl="0" algn="l">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Kỹ năng cảm xúc</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r h="246050">
                <a:tc>
                  <a:txBody>
                    <a:bodyPr/>
                    <a:lstStyle/>
                    <a:p>
                      <a:pPr indent="0" lvl="0" marL="0" marR="0" rtl="0" algn="l">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Kỹ năng giao tiếp</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506400">
                <a:tc>
                  <a:txBody>
                    <a:bodyPr/>
                    <a:lstStyle/>
                    <a:p>
                      <a:pPr indent="0" lvl="0" marL="0" marR="0" rtl="0" algn="l">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Kỹ năng vận động thô</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r h="508000">
                <a:tc>
                  <a:txBody>
                    <a:bodyPr/>
                    <a:lstStyle/>
                    <a:p>
                      <a:pPr indent="0" lvl="0" marL="0" marR="0" rtl="0" algn="l">
                        <a:lnSpc>
                          <a:spcPct val="115000"/>
                        </a:lnSpc>
                        <a:spcBef>
                          <a:spcPts val="0"/>
                        </a:spcBef>
                        <a:spcAft>
                          <a:spcPts val="0"/>
                        </a:spcAft>
                        <a:buClr>
                          <a:srgbClr val="FFFFFF"/>
                        </a:buClr>
                        <a:buSzPts val="1500"/>
                        <a:buFont typeface="Arial"/>
                        <a:buNone/>
                      </a:pPr>
                      <a:r>
                        <a:rPr b="1" i="0" lang="en-US" sz="1500" u="none" cap="none" strike="noStrike">
                          <a:solidFill>
                            <a:srgbClr val="FFFFFF"/>
                          </a:solidFill>
                          <a:latin typeface="Arial"/>
                          <a:ea typeface="Arial"/>
                          <a:cs typeface="Arial"/>
                          <a:sym typeface="Arial"/>
                        </a:rPr>
                        <a:t>Kỹ năng vận động tinh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l">
                        <a:lnSpc>
                          <a:spcPct val="115000"/>
                        </a:lnSpc>
                        <a:spcBef>
                          <a:spcPts val="0"/>
                        </a:spcBef>
                        <a:spcAft>
                          <a:spcPts val="0"/>
                        </a:spcAft>
                        <a:buClr>
                          <a:srgbClr val="2A4F86"/>
                        </a:buClr>
                        <a:buSzPts val="1500"/>
                        <a:buFont typeface="Arial"/>
                        <a:buNone/>
                      </a:pPr>
                      <a:r>
                        <a:rPr b="0" i="0" lang="en-US" sz="15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bl>
          </a:graphicData>
        </a:graphic>
      </p:graphicFrame>
      <p:sp>
        <p:nvSpPr>
          <p:cNvPr id="453" name="Google Shape;453;p35"/>
          <p:cNvSpPr txBox="1"/>
          <p:nvPr/>
        </p:nvSpPr>
        <p:spPr>
          <a:xfrm>
            <a:off x="3059112" y="1230312"/>
            <a:ext cx="2557462" cy="1277937"/>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300"/>
              <a:buFont typeface="Arial"/>
              <a:buNone/>
            </a:pPr>
            <a:r>
              <a:rPr b="1" i="0" lang="en-US" sz="2300" u="none">
                <a:solidFill>
                  <a:schemeClr val="dk1"/>
                </a:solidFill>
                <a:latin typeface="Arial"/>
                <a:ea typeface="Arial"/>
                <a:cs typeface="Arial"/>
                <a:sym typeface="Arial"/>
              </a:rPr>
              <a:t>PHIẾU Đ</a:t>
            </a:r>
            <a:r>
              <a:rPr b="1" i="0" lang="en-US" sz="2300" u="none">
                <a:solidFill>
                  <a:schemeClr val="dk1"/>
                </a:solidFill>
                <a:latin typeface="Calibri"/>
                <a:ea typeface="Calibri"/>
                <a:cs typeface="Calibri"/>
                <a:sym typeface="Calibri"/>
              </a:rPr>
              <a:t>Á</a:t>
            </a:r>
            <a:r>
              <a:rPr b="1" i="0" lang="en-US" sz="2300" u="none">
                <a:solidFill>
                  <a:schemeClr val="dk1"/>
                </a:solidFill>
                <a:latin typeface="Arial"/>
                <a:ea typeface="Arial"/>
                <a:cs typeface="Arial"/>
                <a:sym typeface="Arial"/>
              </a:rPr>
              <a:t>NH GI</a:t>
            </a:r>
            <a:r>
              <a:rPr b="1" i="0" lang="en-US" sz="2300" u="none">
                <a:solidFill>
                  <a:schemeClr val="dk1"/>
                </a:solidFill>
                <a:latin typeface="Calibri"/>
                <a:ea typeface="Calibri"/>
                <a:cs typeface="Calibri"/>
                <a:sym typeface="Calibri"/>
              </a:rPr>
              <a:t>Á</a:t>
            </a:r>
            <a:endParaRPr b="0" i="0" sz="23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Họ v</a:t>
            </a:r>
            <a:r>
              <a:rPr b="1" i="1" lang="en-US" sz="1800" u="none">
                <a:solidFill>
                  <a:schemeClr val="dk1"/>
                </a:solidFill>
                <a:latin typeface="Calibri"/>
                <a:ea typeface="Calibri"/>
                <a:cs typeface="Calibri"/>
                <a:sym typeface="Calibri"/>
              </a:rPr>
              <a:t>à</a:t>
            </a:r>
            <a:r>
              <a:rPr b="1" i="1" lang="en-US" sz="1800" u="none">
                <a:solidFill>
                  <a:schemeClr val="dk1"/>
                </a:solidFill>
                <a:latin typeface="Arial"/>
                <a:ea typeface="Arial"/>
                <a:cs typeface="Arial"/>
                <a:sym typeface="Arial"/>
              </a:rPr>
              <a:t> tên học sinh:</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Lứa tuổi:</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Hoạt động quan s</a:t>
            </a:r>
            <a:r>
              <a:rPr b="1" i="1" lang="en-US" sz="1800" u="none">
                <a:solidFill>
                  <a:schemeClr val="dk1"/>
                </a:solidFill>
                <a:latin typeface="Calibri"/>
                <a:ea typeface="Calibri"/>
                <a:cs typeface="Calibri"/>
                <a:sym typeface="Calibri"/>
              </a:rPr>
              <a:t>á</a:t>
            </a:r>
            <a:r>
              <a:rPr b="1" i="1" lang="en-US" sz="1800" u="none">
                <a:solidFill>
                  <a:schemeClr val="dk1"/>
                </a:solidFill>
                <a:latin typeface="Arial"/>
                <a:ea typeface="Arial"/>
                <a:cs typeface="Arial"/>
                <a:sym typeface="Arial"/>
              </a:rPr>
              <a:t>t:</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3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59" name="Google Shape;459;p36"/>
          <p:cNvSpPr txBox="1"/>
          <p:nvPr/>
        </p:nvSpPr>
        <p:spPr>
          <a:xfrm>
            <a:off x="1692275" y="501650"/>
            <a:ext cx="5400675"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Chơi trong giờ chơi và hoạt động ở các góc</a:t>
            </a:r>
            <a:endParaRPr/>
          </a:p>
        </p:txBody>
      </p:sp>
      <p:sp>
        <p:nvSpPr>
          <p:cNvPr id="460" name="Google Shape;460;p36"/>
          <p:cNvSpPr txBox="1"/>
          <p:nvPr/>
        </p:nvSpPr>
        <p:spPr>
          <a:xfrm>
            <a:off x="3059112" y="1230312"/>
            <a:ext cx="2557462" cy="1277937"/>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300"/>
              <a:buFont typeface="Arial"/>
              <a:buNone/>
            </a:pPr>
            <a:r>
              <a:rPr b="1" i="0" lang="en-US" sz="2300" u="none">
                <a:solidFill>
                  <a:schemeClr val="dk1"/>
                </a:solidFill>
                <a:latin typeface="Arial"/>
                <a:ea typeface="Arial"/>
                <a:cs typeface="Arial"/>
                <a:sym typeface="Arial"/>
              </a:rPr>
              <a:t>PHIẾU Đ</a:t>
            </a:r>
            <a:r>
              <a:rPr b="1" i="0" lang="en-US" sz="2300" u="none">
                <a:solidFill>
                  <a:schemeClr val="dk1"/>
                </a:solidFill>
                <a:latin typeface="Calibri"/>
                <a:ea typeface="Calibri"/>
                <a:cs typeface="Calibri"/>
                <a:sym typeface="Calibri"/>
              </a:rPr>
              <a:t>Á</a:t>
            </a:r>
            <a:r>
              <a:rPr b="1" i="0" lang="en-US" sz="2300" u="none">
                <a:solidFill>
                  <a:schemeClr val="dk1"/>
                </a:solidFill>
                <a:latin typeface="Arial"/>
                <a:ea typeface="Arial"/>
                <a:cs typeface="Arial"/>
                <a:sym typeface="Arial"/>
              </a:rPr>
              <a:t>NH GI</a:t>
            </a:r>
            <a:r>
              <a:rPr b="1" i="0" lang="en-US" sz="2300" u="none">
                <a:solidFill>
                  <a:schemeClr val="dk1"/>
                </a:solidFill>
                <a:latin typeface="Calibri"/>
                <a:ea typeface="Calibri"/>
                <a:cs typeface="Calibri"/>
                <a:sym typeface="Calibri"/>
              </a:rPr>
              <a:t>Á</a:t>
            </a:r>
            <a:endParaRPr b="0" i="0" sz="23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Họ v</a:t>
            </a:r>
            <a:r>
              <a:rPr b="1" i="1" lang="en-US" sz="1800" u="none">
                <a:solidFill>
                  <a:schemeClr val="dk1"/>
                </a:solidFill>
                <a:latin typeface="Calibri"/>
                <a:ea typeface="Calibri"/>
                <a:cs typeface="Calibri"/>
                <a:sym typeface="Calibri"/>
              </a:rPr>
              <a:t>à</a:t>
            </a:r>
            <a:r>
              <a:rPr b="1" i="1" lang="en-US" sz="1800" u="none">
                <a:solidFill>
                  <a:schemeClr val="dk1"/>
                </a:solidFill>
                <a:latin typeface="Arial"/>
                <a:ea typeface="Arial"/>
                <a:cs typeface="Arial"/>
                <a:sym typeface="Arial"/>
              </a:rPr>
              <a:t> tên học sinh:</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Lứa tuổi:</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Hoạt động quan s</a:t>
            </a:r>
            <a:r>
              <a:rPr b="1" i="1" lang="en-US" sz="1800" u="none">
                <a:solidFill>
                  <a:schemeClr val="dk1"/>
                </a:solidFill>
                <a:latin typeface="Calibri"/>
                <a:ea typeface="Calibri"/>
                <a:cs typeface="Calibri"/>
                <a:sym typeface="Calibri"/>
              </a:rPr>
              <a:t>á</a:t>
            </a:r>
            <a:r>
              <a:rPr b="1" i="1" lang="en-US" sz="1800" u="none">
                <a:solidFill>
                  <a:schemeClr val="dk1"/>
                </a:solidFill>
                <a:latin typeface="Arial"/>
                <a:ea typeface="Arial"/>
                <a:cs typeface="Arial"/>
                <a:sym typeface="Arial"/>
              </a:rPr>
              <a:t>t:</a:t>
            </a:r>
            <a:endParaRPr/>
          </a:p>
        </p:txBody>
      </p:sp>
      <p:sp>
        <p:nvSpPr>
          <p:cNvPr id="461" name="Google Shape;461;p36"/>
          <p:cNvSpPr txBox="1"/>
          <p:nvPr/>
        </p:nvSpPr>
        <p:spPr>
          <a:xfrm>
            <a:off x="323850" y="2924175"/>
            <a:ext cx="8891587" cy="173196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Vượt trội: Trẻ thực hiện tốt hoạt động không cần sự hỗ trợ của cô</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Hình thành: Trẻ thực hiện được hoạt động khi cô gợi ý</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Đang hình thành: Trẻ chưa hình thành được hoạt động</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Chưa hình thành: Trẻ không thực hiện được hoạt động</a:t>
            </a:r>
            <a:endParaRPr/>
          </a:p>
        </p:txBody>
      </p:sp>
      <p:sp>
        <p:nvSpPr>
          <p:cNvPr id="462" name="Google Shape;462;p36"/>
          <p:cNvSpPr txBox="1"/>
          <p:nvPr/>
        </p:nvSpPr>
        <p:spPr>
          <a:xfrm>
            <a:off x="250825" y="4868862"/>
            <a:ext cx="8858250" cy="838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Video: Tổ chức hoạt động vui chơi trong 1 hoạt động giáo dục ở trường MN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https://www.youtube.com/watch?v=vYU2PLSep5U</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