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7" roundtripDataSignature="AMtx7mhrve0oOJ1/VqxHm9sPpG/ES2KF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C9B3BDF-161B-4886-AF5D-AF3B87DAAE63}">
  <a:tblStyle styleId="{1C9B3BDF-161B-4886-AF5D-AF3B87DAAE63}"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customschemas.google.com/relationships/presentationmetadata" Target="metadata"/><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33"/>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34"/>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34"/>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3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3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35"/>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3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3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3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36"/>
          <p:cNvSpPr/>
          <p:nvPr>
            <p:ph idx="2" type="pic"/>
          </p:nvPr>
        </p:nvSpPr>
        <p:spPr>
          <a:xfrm>
            <a:off x="3887788" y="987425"/>
            <a:ext cx="4629150" cy="4873625"/>
          </a:xfrm>
          <a:prstGeom prst="rect">
            <a:avLst/>
          </a:prstGeom>
          <a:noFill/>
          <a:ln>
            <a:noFill/>
          </a:ln>
        </p:spPr>
      </p:sp>
      <p:sp>
        <p:nvSpPr>
          <p:cNvPr id="44" name="Google Shape;44;p36"/>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3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3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3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37"/>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37"/>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37"/>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3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0"/>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0"/>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0"/>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0"/>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0"/>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1"/>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1"/>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2"/>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2"/>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44"/>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44"/>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2.png"/><Relationship Id="rId4" Type="http://schemas.openxmlformats.org/officeDocument/2006/relationships/slideLayout" Target="../slideLayouts/slideLayout12.xml"/><Relationship Id="rId5" Type="http://schemas.openxmlformats.org/officeDocument/2006/relationships/theme" Target="../theme/theme1.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1"/>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1"/>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1"/>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1"/>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1"/>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1"/>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1"/>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3"/>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3"/>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3"/>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3"/>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3"/>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3"/>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3"/>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3"/>
          <p:cNvGrpSpPr/>
          <p:nvPr/>
        </p:nvGrpSpPr>
        <p:grpSpPr>
          <a:xfrm>
            <a:off x="4267200" y="5867400"/>
            <a:ext cx="1079500" cy="633412"/>
            <a:chOff x="2680" y="3678"/>
            <a:chExt cx="680" cy="399"/>
          </a:xfrm>
        </p:grpSpPr>
        <p:sp>
          <p:nvSpPr>
            <p:cNvPr id="94" name="Google Shape;94;p43"/>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3"/>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3"/>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3"/>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ww.youtube.com/watch?v=bLygRsHlekc&amp;t=63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hyperlink" Target="https://www.youtube.com/watch?v=WrjvW_QTipA"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5"/>
          </a:xfrm>
        </p:grpSpPr>
        <p:sp>
          <p:nvSpPr>
            <p:cNvPr id="127" name="Google Shape;127;p2"/>
            <p:cNvSpPr/>
            <p:nvPr/>
          </p:nvSpPr>
          <p:spPr>
            <a:xfrm>
              <a:off x="576" y="1943"/>
              <a:ext cx="1446" cy="1988"/>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1500"/>
                <a:buFont typeface="Arial"/>
                <a:buNone/>
              </a:pPr>
              <a:r>
                <a:rPr b="0" i="0" lang="en-US" sz="1500" u="none">
                  <a:solidFill>
                    <a:srgbClr val="0070C0"/>
                  </a:solidFill>
                  <a:latin typeface="Arial"/>
                  <a:ea typeface="Arial"/>
                  <a:cs typeface="Arial"/>
                  <a:sym typeface="Arial"/>
                </a:rPr>
                <a:t>1</a:t>
              </a:r>
              <a:endParaRPr/>
            </a:p>
          </p:txBody>
        </p:sp>
        <p:sp>
          <p:nvSpPr>
            <p:cNvPr id="132" name="Google Shape;132;p2"/>
            <p:cNvSpPr txBox="1"/>
            <p:nvPr/>
          </p:nvSpPr>
          <p:spPr>
            <a:xfrm>
              <a:off x="608" y="2007"/>
              <a:ext cx="1343" cy="1111"/>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70C0"/>
                  </a:solidFill>
                  <a:latin typeface="Arial"/>
                  <a:ea typeface="Arial"/>
                  <a:cs typeface="Arial"/>
                  <a:sym typeface="Arial"/>
                </a:rPr>
                <a:t>Hiểu và trình bày được chế độ sinh hoạt hàng ngày của trẻ </a:t>
              </a:r>
              <a:endParaRPr/>
            </a:p>
          </p:txBody>
        </p:sp>
      </p:grpSp>
      <p:sp>
        <p:nvSpPr>
          <p:cNvPr id="133" name="Google Shape;133;p2"/>
          <p:cNvSpPr txBox="1"/>
          <p:nvPr/>
        </p:nvSpPr>
        <p:spPr>
          <a:xfrm>
            <a:off x="3771900" y="3022600"/>
            <a:ext cx="1600200" cy="2062162"/>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70C0"/>
                </a:solidFill>
                <a:latin typeface="Arial"/>
                <a:ea typeface="Arial"/>
                <a:cs typeface="Arial"/>
                <a:sym typeface="Arial"/>
              </a:rPr>
              <a:t> Hiểu và phân tích được các nội dung tổ chức hoạt động vui chơi theo chế độ sinh hoạt hàng ngày của trẻ </a:t>
            </a:r>
            <a:endParaRPr/>
          </a:p>
        </p:txBody>
      </p:sp>
      <p:sp>
        <p:nvSpPr>
          <p:cNvPr id="134" name="Google Shape;134;p2"/>
          <p:cNvSpPr txBox="1"/>
          <p:nvPr/>
        </p:nvSpPr>
        <p:spPr>
          <a:xfrm>
            <a:off x="5510212" y="2592387"/>
            <a:ext cx="1720850" cy="23082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70C0"/>
              </a:buClr>
              <a:buSzPts val="1600"/>
              <a:buFont typeface="Noto Sans Symbols"/>
              <a:buChar char="❖"/>
            </a:pPr>
            <a:r>
              <a:rPr b="0" i="0" lang="en-US" sz="1600" u="none">
                <a:solidFill>
                  <a:srgbClr val="0070C0"/>
                </a:solidFill>
                <a:latin typeface="Arial"/>
                <a:ea typeface="Arial"/>
                <a:cs typeface="Arial"/>
                <a:sym typeface="Arial"/>
              </a:rPr>
              <a:t>Hiểu và trình bày được phương pháp tổ chức hoạt động vui chơi theo chế độ sinh hoạt hàng ngày của trẻ </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547812" cy="9239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Chế độ sinh hoạt hàng ngày của trẻ</a:t>
            </a:r>
            <a:endParaRPr/>
          </a:p>
        </p:txBody>
      </p:sp>
      <p:sp>
        <p:nvSpPr>
          <p:cNvPr id="201" name="Google Shape;201;p3"/>
          <p:cNvSpPr txBox="1"/>
          <p:nvPr/>
        </p:nvSpPr>
        <p:spPr>
          <a:xfrm>
            <a:off x="4151312" y="2344737"/>
            <a:ext cx="1730375" cy="2246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2000"/>
              <a:buFont typeface="Arial"/>
              <a:buNone/>
            </a:pPr>
            <a:r>
              <a:rPr b="0" i="0" lang="en-US" sz="2000" u="none">
                <a:solidFill>
                  <a:srgbClr val="0070C0"/>
                </a:solidFill>
                <a:latin typeface="Arial"/>
                <a:ea typeface="Arial"/>
                <a:cs typeface="Arial"/>
                <a:sym typeface="Arial"/>
              </a:rPr>
              <a:t>Các nội dung tổ chức hoạt động vui chơi theo chế độ sinh hoạt hàng ngày của trẻ</a:t>
            </a:r>
            <a:endParaRPr/>
          </a:p>
        </p:txBody>
      </p:sp>
      <p:sp>
        <p:nvSpPr>
          <p:cNvPr id="202" name="Google Shape;202;p3"/>
          <p:cNvSpPr txBox="1"/>
          <p:nvPr/>
        </p:nvSpPr>
        <p:spPr>
          <a:xfrm>
            <a:off x="6546850" y="2357437"/>
            <a:ext cx="1657350" cy="20304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Phương pháp tổ chức hoạt động vui chơi theo chế độ sinh hoạt hàng ngày của trẻ</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6946900"/>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15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a:t>
            </a:r>
            <a:r>
              <a:rPr b="0" i="1" lang="en-US" sz="1800" u="none">
                <a:solidFill>
                  <a:srgbClr val="000000"/>
                </a:solidFill>
                <a:latin typeface="Arial"/>
                <a:ea typeface="Arial"/>
                <a:cs typeface="Arial"/>
                <a:sym typeface="Arial"/>
              </a:rPr>
              <a:t>gày 13 tháng 04 năm 2021 </a:t>
            </a:r>
            <a:r>
              <a:rPr b="0" i="0" lang="en-US" sz="1800" u="none">
                <a:solidFill>
                  <a:schemeClr val="dk1"/>
                </a:solidFill>
                <a:latin typeface="Arial"/>
                <a:ea typeface="Arial"/>
                <a:cs typeface="Arial"/>
                <a:sym typeface="Arial"/>
              </a:rPr>
              <a:t>về ban hành Chương trình giáo dục mầm non.</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a:p>
            <a:pPr indent="-114300" lvl="0" marL="228600" marR="0" rtl="0" algn="just">
              <a:lnSpc>
                <a:spcPct val="150000"/>
              </a:lnSpc>
              <a:spcBef>
                <a:spcPts val="1360"/>
              </a:spcBef>
              <a:spcAft>
                <a:spcPts val="0"/>
              </a:spcAft>
              <a:buClr>
                <a:schemeClr val="hlink"/>
              </a:buClr>
              <a:buSzPts val="1800"/>
              <a:buFont typeface="Noto Sans Symbols"/>
              <a:buNone/>
            </a:pPr>
            <a:r>
              <a:t/>
            </a:r>
            <a:endParaRPr b="0" i="0" sz="18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400"/>
              <a:buFont typeface="Arial"/>
              <a:buNone/>
            </a:pPr>
            <a:r>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5" name="Google Shape;215;p5"/>
          <p:cNvSpPr txBox="1"/>
          <p:nvPr/>
        </p:nvSpPr>
        <p:spPr>
          <a:xfrm>
            <a:off x="395287" y="1268412"/>
            <a:ext cx="4578350"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4. Chơi trong hoạt động ngoài trời</a:t>
            </a:r>
            <a:endParaRPr/>
          </a:p>
        </p:txBody>
      </p:sp>
      <p:sp>
        <p:nvSpPr>
          <p:cNvPr id="216" name="Google Shape;216;p5"/>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17" name="Google Shape;217;p5"/>
          <p:cNvSpPr txBox="1"/>
          <p:nvPr/>
        </p:nvSpPr>
        <p:spPr>
          <a:xfrm>
            <a:off x="287337" y="5157787"/>
            <a:ext cx="8569325"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Chơi trong giờ đi dạo được tiến hành với thời gian dài hơn ở ngoài trời. Những trò chơi  phù hợp với giờ đi dạo là trò chơi vận động, trò chơi với các đồ vật liệu thiên nhiên như cát, sỏi, hột hạt, lá nước…; những trò chơi học tập nhằm khám phá khoa học thì trẻ trực tiếp tiếp xúc với môi trường xung quanh.</a:t>
            </a:r>
            <a:endParaRPr/>
          </a:p>
        </p:txBody>
      </p:sp>
      <p:pic>
        <p:nvPicPr>
          <p:cNvPr id="218" name="Google Shape;218;p5"/>
          <p:cNvPicPr preferRelativeResize="0"/>
          <p:nvPr/>
        </p:nvPicPr>
        <p:blipFill rotWithShape="1">
          <a:blip r:embed="rId3">
            <a:alphaModFix/>
          </a:blip>
          <a:srcRect b="0" l="0" r="0" t="0"/>
          <a:stretch/>
        </p:blipFill>
        <p:spPr>
          <a:xfrm>
            <a:off x="2279650" y="1727200"/>
            <a:ext cx="4875212" cy="3248025"/>
          </a:xfrm>
          <a:prstGeom prst="rect">
            <a:avLst/>
          </a:prstGeom>
          <a:noFill/>
          <a:ln>
            <a:noFill/>
          </a:ln>
        </p:spPr>
      </p:pic>
      <p:sp>
        <p:nvSpPr>
          <p:cNvPr id="219" name="Google Shape;219;p5"/>
          <p:cNvSpPr txBox="1"/>
          <p:nvPr/>
        </p:nvSpPr>
        <p:spPr>
          <a:xfrm>
            <a:off x="2987675" y="4975225"/>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https://www.baocamau.com.vn/ky-nang-song/bo-ich-gio-hoat-dong-ngoai-troi-63450.html</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5" name="Google Shape;225;p6"/>
          <p:cNvSpPr txBox="1"/>
          <p:nvPr/>
        </p:nvSpPr>
        <p:spPr>
          <a:xfrm>
            <a:off x="395287" y="1268412"/>
            <a:ext cx="4578350"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4. Chơi trong hoạt động ngoài trời</a:t>
            </a:r>
            <a:endParaRPr/>
          </a:p>
        </p:txBody>
      </p:sp>
      <p:sp>
        <p:nvSpPr>
          <p:cNvPr id="226" name="Google Shape;226;p6"/>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27" name="Google Shape;227;p6"/>
          <p:cNvSpPr txBox="1"/>
          <p:nvPr/>
        </p:nvSpPr>
        <p:spPr>
          <a:xfrm>
            <a:off x="576262" y="1916112"/>
            <a:ext cx="7991475" cy="42037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dựa vào hứng thú, sở thích của trẻ để lựa chọn và hướng dẫn trẻ chơi, không nên gò bó, áp đặt trẻ những trò chơi mà trẻ không thích.Tổ chức cho trẻ chơi trong giờ đi dạo đòi hỏi cô phải bao quát, theo dõi trẻ chơi thường xuyên để duy trì hứng thú chơi cho trẻ, không để trẻ la hét, chạy quá nhiều ảnh hưởng đến sức khỏe và dễ xảy ra tai nạn đối với trẻ được đặt lên hàng đầu. Đồng thời cô cũng cần chú ý đến những trẻ hiền, ít vận động để khuyến khích trẻ tham gia vào trò chơi tránh trình trạng để trẻ ngồi một chỗ trong thời gian các bạn chơi. Đối với trẻ tuổi nhà trẻ, mẫu giáo bé, nhất là những trò chơi mà trẻ chưa thành thạo cô cần tham gia cùng chơi với trẻ để gây hứng thú và hướng dẫn trẻ biết cách chơi.</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3" name="Google Shape;233;p7"/>
          <p:cNvSpPr txBox="1"/>
          <p:nvPr/>
        </p:nvSpPr>
        <p:spPr>
          <a:xfrm>
            <a:off x="395287" y="1268412"/>
            <a:ext cx="4578350"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4. Chơi trong hoạt động ngoài trời</a:t>
            </a:r>
            <a:endParaRPr/>
          </a:p>
        </p:txBody>
      </p:sp>
      <p:sp>
        <p:nvSpPr>
          <p:cNvPr id="234" name="Google Shape;234;p7"/>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35" name="Google Shape;235;p7"/>
          <p:cNvSpPr txBox="1"/>
          <p:nvPr/>
        </p:nvSpPr>
        <p:spPr>
          <a:xfrm>
            <a:off x="323850" y="1744662"/>
            <a:ext cx="8101012"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luật đổi trò chơi, nội dung chơi trong một lần tổ chức cho trẻ đi dạo để tránh sự nhàm chán. Địa điểm tổ chức cho trẻ đi dạo cũng cần phải thay đổi để tránh tình trạng ngày nào cũng đi dạo quanh trường mầm non, ngày nào trẻ cũng chơi đu quay, cầu trượt có ở sẵn ở sân trường.</a:t>
            </a:r>
            <a:endParaRPr/>
          </a:p>
        </p:txBody>
      </p:sp>
      <p:pic>
        <p:nvPicPr>
          <p:cNvPr id="236" name="Google Shape;236;p7"/>
          <p:cNvPicPr preferRelativeResize="0"/>
          <p:nvPr/>
        </p:nvPicPr>
        <p:blipFill rotWithShape="1">
          <a:blip r:embed="rId3">
            <a:alphaModFix/>
          </a:blip>
          <a:srcRect b="0" l="0" r="0" t="0"/>
          <a:stretch/>
        </p:blipFill>
        <p:spPr>
          <a:xfrm>
            <a:off x="2268537" y="3238500"/>
            <a:ext cx="4714875" cy="3141662"/>
          </a:xfrm>
          <a:prstGeom prst="rect">
            <a:avLst/>
          </a:prstGeom>
          <a:noFill/>
          <a:ln>
            <a:noFill/>
          </a:ln>
        </p:spPr>
      </p:pic>
      <p:sp>
        <p:nvSpPr>
          <p:cNvPr id="237" name="Google Shape;237;p7"/>
          <p:cNvSpPr txBox="1"/>
          <p:nvPr/>
        </p:nvSpPr>
        <p:spPr>
          <a:xfrm>
            <a:off x="2336800" y="6359525"/>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https://www.baocamau.com.vn/ky-nang-song/bo-ich-gio-hoat-dong-ngoai-troi-63450.html</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3" name="Google Shape;243;p8"/>
          <p:cNvSpPr txBox="1"/>
          <p:nvPr/>
        </p:nvSpPr>
        <p:spPr>
          <a:xfrm>
            <a:off x="395287" y="1268412"/>
            <a:ext cx="4578350"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4. Chơi trong hoạt động ngoài trời</a:t>
            </a:r>
            <a:endParaRPr/>
          </a:p>
        </p:txBody>
      </p:sp>
      <p:sp>
        <p:nvSpPr>
          <p:cNvPr id="244" name="Google Shape;244;p8"/>
          <p:cNvSpPr txBox="1"/>
          <p:nvPr/>
        </p:nvSpPr>
        <p:spPr>
          <a:xfrm>
            <a:off x="468312" y="1954212"/>
            <a:ext cx="8207375" cy="1157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Video: Tổ chức hoạt động ngoài trời phối hợp sử dụng các trò chơi dành cho trẻ mầm non</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https://www.youtube.com/watch?v=bLygRsHlekc&amp;t=63s</a:t>
            </a:r>
            <a:endParaRPr/>
          </a:p>
        </p:txBody>
      </p:sp>
      <p:sp>
        <p:nvSpPr>
          <p:cNvPr id="245" name="Google Shape;245;p8"/>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1" name="Google Shape;251;p9"/>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52" name="Google Shape;252;p9"/>
          <p:cNvSpPr txBox="1"/>
          <p:nvPr/>
        </p:nvSpPr>
        <p:spPr>
          <a:xfrm>
            <a:off x="539750" y="1484312"/>
            <a:ext cx="8289925" cy="31956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5. Chơi trong giờ sinh hoạt chiều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Ở các thời điểm này, cô có thể tổ chức hướng dẫn trò chơi mới (trò chơi học tập, trò chơi đóng kịch, trò chơi chơi vận động, trò chơi xây dựng…) hoặc tổ chức cho trẻ chơi các trò chơi đã biết nhằm củng cố và ôn luyện kĩ năng chơi cho trẻ và nhằm thỏa mãn nhu cầu chơi của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Dựa vào chủ đề giáo dục, đặc điểm chơi và yêu cầu đối với trẻ ở từng độ tuổi mà lựa chọn trò chơi, nội dung, phương pháp hướng dẫn chơi cho phù hợp nhằm thỏa mãn nhu cầu chơi của trẻ và phát huy và trò chủ đạo của hoạt động vui chơi đối với sự phát triển toàn diện của trẻ.</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8" name="Google Shape;258;p10"/>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59" name="Google Shape;259;p10"/>
          <p:cNvSpPr txBox="1"/>
          <p:nvPr/>
        </p:nvSpPr>
        <p:spPr>
          <a:xfrm>
            <a:off x="539750" y="5380037"/>
            <a:ext cx="8289925"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Dựa vào chủ đề giáo dục, đặc điểm chơi và yêu cầu đối với trẻ ở từng độ tuổi mà lựa chọn trò chơi, nội dung, phương pháp hướng dẫn chơi cho phù hợp nhằm thỏa mãn nhu cầu chơi của trẻ và phát huy và trò chủ đạo của hoạt động vui chơi đối với sự phát triển toàn diện của trẻ.</a:t>
            </a:r>
            <a:endParaRPr/>
          </a:p>
        </p:txBody>
      </p:sp>
      <p:sp>
        <p:nvSpPr>
          <p:cNvPr id="260" name="Google Shape;260;p10"/>
          <p:cNvSpPr txBox="1"/>
          <p:nvPr/>
        </p:nvSpPr>
        <p:spPr>
          <a:xfrm>
            <a:off x="395287" y="1196975"/>
            <a:ext cx="4578350"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5. Chơi trong giờ sinh hoạt chiều</a:t>
            </a:r>
            <a:endParaRPr/>
          </a:p>
        </p:txBody>
      </p:sp>
      <p:pic>
        <p:nvPicPr>
          <p:cNvPr id="261" name="Google Shape;261;p10"/>
          <p:cNvPicPr preferRelativeResize="0"/>
          <p:nvPr/>
        </p:nvPicPr>
        <p:blipFill rotWithShape="1">
          <a:blip r:embed="rId3">
            <a:alphaModFix/>
          </a:blip>
          <a:srcRect b="0" l="0" r="0" t="0"/>
          <a:stretch/>
        </p:blipFill>
        <p:spPr>
          <a:xfrm>
            <a:off x="2579687" y="1889125"/>
            <a:ext cx="4786312" cy="3189287"/>
          </a:xfrm>
          <a:prstGeom prst="rect">
            <a:avLst/>
          </a:prstGeom>
          <a:noFill/>
          <a:ln>
            <a:noFill/>
          </a:ln>
        </p:spPr>
      </p:pic>
      <p:sp>
        <p:nvSpPr>
          <p:cNvPr id="262" name="Google Shape;262;p10"/>
          <p:cNvSpPr txBox="1"/>
          <p:nvPr/>
        </p:nvSpPr>
        <p:spPr>
          <a:xfrm>
            <a:off x="2916237" y="5091112"/>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https://www.baocamau.com.vn/ky-nang-song/bo-ich-gio-hoat-dong-ngoai-troi-63450.html</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8" name="Google Shape;268;p11"/>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69" name="Google Shape;269;p11"/>
          <p:cNvSpPr txBox="1"/>
          <p:nvPr/>
        </p:nvSpPr>
        <p:spPr>
          <a:xfrm>
            <a:off x="539750" y="1484312"/>
            <a:ext cx="2663825" cy="51069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5. Chơi trong giờ sinh hoạt chiều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Bên cạnh việc quan tâm đến hoạt động chơi của cả lớp, ở thời điểm này, cô cần quan tâm nhiều hơn đến những trẻ nhút nhát, trầm lặng, kỹ năng chơi còn yếu…</a:t>
            </a:r>
            <a:endParaRPr b="0" i="0" sz="18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luôn thay đổi trò chơi, nội dung chơi, cách chơi trong các buổi sinh hoạt chiều để tránh sự nhàm chán của trẻ.</a:t>
            </a:r>
            <a:endParaRPr/>
          </a:p>
        </p:txBody>
      </p:sp>
      <p:pic>
        <p:nvPicPr>
          <p:cNvPr id="270" name="Google Shape;270;p11"/>
          <p:cNvPicPr preferRelativeResize="0"/>
          <p:nvPr/>
        </p:nvPicPr>
        <p:blipFill rotWithShape="1">
          <a:blip r:embed="rId3">
            <a:alphaModFix/>
          </a:blip>
          <a:srcRect b="0" l="0" r="0" t="0"/>
          <a:stretch/>
        </p:blipFill>
        <p:spPr>
          <a:xfrm>
            <a:off x="3251200" y="1700212"/>
            <a:ext cx="5378450" cy="3584575"/>
          </a:xfrm>
          <a:prstGeom prst="rect">
            <a:avLst/>
          </a:prstGeom>
          <a:noFill/>
          <a:ln>
            <a:noFill/>
          </a:ln>
        </p:spPr>
      </p:pic>
      <p:sp>
        <p:nvSpPr>
          <p:cNvPr id="271" name="Google Shape;271;p11"/>
          <p:cNvSpPr txBox="1"/>
          <p:nvPr/>
        </p:nvSpPr>
        <p:spPr>
          <a:xfrm>
            <a:off x="4025900" y="5284787"/>
            <a:ext cx="4578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https://www.baocamau.com.vn/ky-nang-song/bo-ich-gio-hoat-dong-ngoai-troi-63450.html</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7" name="Google Shape;277;p12"/>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78" name="Google Shape;278;p12"/>
          <p:cNvSpPr txBox="1"/>
          <p:nvPr/>
        </p:nvSpPr>
        <p:spPr>
          <a:xfrm>
            <a:off x="2555875" y="6535737"/>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https://www.baocamau.com.vn/ky-nang-song/bo-ich-gio-hoat-dong-ngoai-troi-63450.html</a:t>
            </a:r>
            <a:endParaRPr/>
          </a:p>
        </p:txBody>
      </p:sp>
      <p:sp>
        <p:nvSpPr>
          <p:cNvPr id="279" name="Google Shape;279;p12"/>
          <p:cNvSpPr txBox="1"/>
          <p:nvPr/>
        </p:nvSpPr>
        <p:spPr>
          <a:xfrm>
            <a:off x="250825" y="1196975"/>
            <a:ext cx="8713787" cy="1792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6. Chơi trong thời gian trả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Cũng như trong thời gian đón trẻ, tổ chức chơi cho trẻ ở thời gian trả trẻ nhằm thỏa mãn nhu cầu chơi của trẻ, giúp trẻ có tâm trạng thoải mái, vui vẻ khi tạm biệt cô, tạm biệt các bạn trước khi rời lớp về với gia đình, tạo cho trẻ tình cảm gắn bó với trường, với lớp.</a:t>
            </a:r>
            <a:endParaRPr/>
          </a:p>
        </p:txBody>
      </p:sp>
      <p:pic>
        <p:nvPicPr>
          <p:cNvPr id="280" name="Google Shape;280;p12"/>
          <p:cNvPicPr preferRelativeResize="0"/>
          <p:nvPr/>
        </p:nvPicPr>
        <p:blipFill rotWithShape="1">
          <a:blip r:embed="rId3">
            <a:alphaModFix/>
          </a:blip>
          <a:srcRect b="0" l="0" r="0" t="0"/>
          <a:stretch/>
        </p:blipFill>
        <p:spPr>
          <a:xfrm>
            <a:off x="1900237" y="3068637"/>
            <a:ext cx="5257800" cy="350361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1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6" name="Google Shape;286;p13"/>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87" name="Google Shape;287;p13"/>
          <p:cNvSpPr txBox="1"/>
          <p:nvPr/>
        </p:nvSpPr>
        <p:spPr>
          <a:xfrm>
            <a:off x="250825" y="1196975"/>
            <a:ext cx="8713787"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6. Chơi trong thời gian trả trẻ</a:t>
            </a:r>
            <a:endParaRPr/>
          </a:p>
        </p:txBody>
      </p:sp>
      <p:sp>
        <p:nvSpPr>
          <p:cNvPr id="288" name="Google Shape;288;p13"/>
          <p:cNvSpPr txBox="1"/>
          <p:nvPr/>
        </p:nvSpPr>
        <p:spPr>
          <a:xfrm>
            <a:off x="342900" y="5646737"/>
            <a:ext cx="8591550" cy="10271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Xuất phát từ mục tiêu đó, trong giờ trẻ, cô cần lựa chọn những trò chơi nhẹ nhàng mà trẻ đã biết để tổ chức cho trẻ chơi: Trò chơi xây dựng, trò chơi học tập, trò chơi đóng kịch, trò chơi dân gian….</a:t>
            </a:r>
            <a:endParaRPr/>
          </a:p>
        </p:txBody>
      </p:sp>
      <p:pic>
        <p:nvPicPr>
          <p:cNvPr id="289" name="Google Shape;289;p13"/>
          <p:cNvPicPr preferRelativeResize="0"/>
          <p:nvPr/>
        </p:nvPicPr>
        <p:blipFill rotWithShape="1">
          <a:blip r:embed="rId3">
            <a:alphaModFix/>
          </a:blip>
          <a:srcRect b="0" l="0" r="0" t="0"/>
          <a:stretch/>
        </p:blipFill>
        <p:spPr>
          <a:xfrm>
            <a:off x="2557462" y="1619250"/>
            <a:ext cx="4937125" cy="3619500"/>
          </a:xfrm>
          <a:prstGeom prst="rect">
            <a:avLst/>
          </a:prstGeom>
          <a:noFill/>
          <a:ln>
            <a:noFill/>
          </a:ln>
        </p:spPr>
      </p:pic>
      <p:sp>
        <p:nvSpPr>
          <p:cNvPr id="290" name="Google Shape;290;p13"/>
          <p:cNvSpPr txBox="1"/>
          <p:nvPr/>
        </p:nvSpPr>
        <p:spPr>
          <a:xfrm>
            <a:off x="3132137" y="5273675"/>
            <a:ext cx="4578350"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https://tpbacgiang.bacgiang.gov.vn/chi-tiet-tin-tuc/-/asset_publisher/QiFaHi6GoAXQ/content/nghi-luc-cua-mot-co-giao-mam-non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6" name="Google Shape;296;p14"/>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297" name="Google Shape;297;p14"/>
          <p:cNvSpPr txBox="1"/>
          <p:nvPr/>
        </p:nvSpPr>
        <p:spPr>
          <a:xfrm>
            <a:off x="250825" y="1196975"/>
            <a:ext cx="8713787"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6. Chơi trong thời gian trả trẻ</a:t>
            </a:r>
            <a:endParaRPr/>
          </a:p>
        </p:txBody>
      </p:sp>
      <p:pic>
        <p:nvPicPr>
          <p:cNvPr id="298" name="Google Shape;298;p14"/>
          <p:cNvPicPr preferRelativeResize="0"/>
          <p:nvPr/>
        </p:nvPicPr>
        <p:blipFill rotWithShape="1">
          <a:blip r:embed="rId3">
            <a:alphaModFix/>
          </a:blip>
          <a:srcRect b="0" l="0" r="0" t="0"/>
          <a:stretch/>
        </p:blipFill>
        <p:spPr>
          <a:xfrm>
            <a:off x="2557462" y="1619250"/>
            <a:ext cx="4937125" cy="3619500"/>
          </a:xfrm>
          <a:prstGeom prst="rect">
            <a:avLst/>
          </a:prstGeom>
          <a:noFill/>
          <a:ln>
            <a:noFill/>
          </a:ln>
        </p:spPr>
      </p:pic>
      <p:sp>
        <p:nvSpPr>
          <p:cNvPr id="299" name="Google Shape;299;p14"/>
          <p:cNvSpPr txBox="1"/>
          <p:nvPr/>
        </p:nvSpPr>
        <p:spPr>
          <a:xfrm>
            <a:off x="3132137" y="5273675"/>
            <a:ext cx="4578350"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https://tpbacgiang.bacgiang.gov.vn/chi-tiet-tin-tuc/-/asset_publisher/QiFaHi6GoAXQ/content/nghi-luc-cua-mot-co-giao-mam-non</a:t>
            </a:r>
            <a:endParaRPr/>
          </a:p>
        </p:txBody>
      </p:sp>
      <p:sp>
        <p:nvSpPr>
          <p:cNvPr id="300" name="Google Shape;300;p14"/>
          <p:cNvSpPr txBox="1"/>
          <p:nvPr/>
        </p:nvSpPr>
        <p:spPr>
          <a:xfrm>
            <a:off x="250825" y="5611812"/>
            <a:ext cx="8875712" cy="10271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vừa trả trẻ, vừa bao quát trẻ, cô cần lựa chọn những trò chơi, đồ chơi và tự tổ chức chơi. Cô gợi ý cho trẻ tự lựa chọn trò chơi, đồ chơi và tự tổ chức chơi. Ở thời điểm này, trẻ có thể chơi cá nhân, chơi nhóm, chơi tập thể.</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6" name="Google Shape;306;p15"/>
          <p:cNvSpPr txBox="1"/>
          <p:nvPr/>
        </p:nvSpPr>
        <p:spPr>
          <a:xfrm>
            <a:off x="773112" y="476250"/>
            <a:ext cx="659288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1. Tổ chức TC theo chế độ sinh hoạt ở trường MN</a:t>
            </a:r>
            <a:endParaRPr/>
          </a:p>
        </p:txBody>
      </p:sp>
      <p:sp>
        <p:nvSpPr>
          <p:cNvPr id="307" name="Google Shape;307;p15"/>
          <p:cNvSpPr txBox="1"/>
          <p:nvPr/>
        </p:nvSpPr>
        <p:spPr>
          <a:xfrm>
            <a:off x="250825" y="1196975"/>
            <a:ext cx="8713787"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6. Chơi trong thời gian trả trẻ</a:t>
            </a:r>
            <a:endParaRPr/>
          </a:p>
        </p:txBody>
      </p:sp>
      <p:pic>
        <p:nvPicPr>
          <p:cNvPr id="308" name="Google Shape;308;p15"/>
          <p:cNvPicPr preferRelativeResize="0"/>
          <p:nvPr/>
        </p:nvPicPr>
        <p:blipFill rotWithShape="1">
          <a:blip r:embed="rId3">
            <a:alphaModFix/>
          </a:blip>
          <a:srcRect b="0" l="0" r="0" t="0"/>
          <a:stretch/>
        </p:blipFill>
        <p:spPr>
          <a:xfrm>
            <a:off x="4140200" y="1958975"/>
            <a:ext cx="4937125" cy="3619500"/>
          </a:xfrm>
          <a:prstGeom prst="rect">
            <a:avLst/>
          </a:prstGeom>
          <a:noFill/>
          <a:ln>
            <a:noFill/>
          </a:ln>
        </p:spPr>
      </p:pic>
      <p:sp>
        <p:nvSpPr>
          <p:cNvPr id="309" name="Google Shape;309;p15"/>
          <p:cNvSpPr txBox="1"/>
          <p:nvPr/>
        </p:nvSpPr>
        <p:spPr>
          <a:xfrm>
            <a:off x="5205412" y="5949950"/>
            <a:ext cx="4578350"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https://tpbacgiang.bacgiang.gov.vn/chi-tiet-tin-tuc/-/asset_publisher/QiFaHi6GoAXQ/content/nghi-luc-cua-mot-co-giao-mam-non</a:t>
            </a:r>
            <a:endParaRPr/>
          </a:p>
        </p:txBody>
      </p:sp>
      <p:sp>
        <p:nvSpPr>
          <p:cNvPr id="310" name="Google Shape;310;p15"/>
          <p:cNvSpPr txBox="1"/>
          <p:nvPr/>
        </p:nvSpPr>
        <p:spPr>
          <a:xfrm>
            <a:off x="395287" y="1719262"/>
            <a:ext cx="3600450" cy="45323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khích lệ trẻ cùng chơi với nhau, không tranh giành đồ chơi của bạn. Trong điều kiện cho phép, khi chờ phụ huynh đến đón con, cô có thể cùng chơi với trẻ nhất là đối với trẻ tuổi nhà trẻ, mẫu giáo bé hoặc cổ vũ động viên, hướng dẫn trẻ chơi nhằm gây hứng thú chơi cho trẻ và tạo ra mối qua hệ gắn bó giữa cô và trẻ. Đây là một yếu tố quan trọng tạo cho trẻ niềm vui mong muốn được đến trường để cùng chơi với bạn cô.</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16"/>
          <p:cNvSpPr txBox="1"/>
          <p:nvPr/>
        </p:nvSpPr>
        <p:spPr>
          <a:xfrm>
            <a:off x="787400" y="1628775"/>
            <a:ext cx="7777162" cy="25241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222A35"/>
              </a:buClr>
              <a:buSzPts val="1800"/>
              <a:buFont typeface="Arial"/>
              <a:buNone/>
            </a:pPr>
            <a:r>
              <a:rPr b="1" i="0" lang="en-US" sz="1800" u="none">
                <a:solidFill>
                  <a:srgbClr val="222A35"/>
                </a:solidFill>
                <a:latin typeface="Arial"/>
                <a:ea typeface="Arial"/>
                <a:cs typeface="Arial"/>
                <a:sym typeface="Arial"/>
              </a:rPr>
              <a:t>Lập kế hoạch tổ chức thực hiện chương trình trong trường theo tuần ( tự chọn đối tượng, thời gian)</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1" i="1" lang="en-US" sz="1800" u="sng">
                <a:solidFill>
                  <a:schemeClr val="dk1"/>
                </a:solidFill>
                <a:latin typeface="Arial"/>
                <a:ea typeface="Arial"/>
                <a:cs typeface="Arial"/>
                <a:sym typeface="Arial"/>
              </a:rPr>
              <a:t>Tên</a:t>
            </a:r>
            <a:r>
              <a:rPr b="0" i="0" lang="en-US" sz="1800" u="none">
                <a:solidFill>
                  <a:schemeClr val="dk1"/>
                </a:solidFill>
                <a:latin typeface="Arial"/>
                <a:ea typeface="Arial"/>
                <a:cs typeface="Arial"/>
                <a:sym typeface="Arial"/>
              </a:rPr>
              <a:t>: Kế hoạch giáo dục tuần 1, tháng 5, năm 2021.</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1" i="1" lang="en-US" sz="1800" u="sng">
                <a:solidFill>
                  <a:schemeClr val="dk1"/>
                </a:solidFill>
                <a:latin typeface="Arial"/>
                <a:ea typeface="Arial"/>
                <a:cs typeface="Arial"/>
                <a:sym typeface="Arial"/>
              </a:rPr>
              <a:t>Chủ đề nhánh</a:t>
            </a:r>
            <a:r>
              <a:rPr b="0" i="0" lang="en-US" sz="1800" u="none">
                <a:solidFill>
                  <a:schemeClr val="dk1"/>
                </a:solidFill>
                <a:latin typeface="Arial"/>
                <a:ea typeface="Arial"/>
                <a:cs typeface="Arial"/>
                <a:sym typeface="Arial"/>
              </a:rPr>
              <a:t>: Nắng.</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1" i="1" lang="en-US" sz="1800" u="sng">
                <a:solidFill>
                  <a:schemeClr val="dk1"/>
                </a:solidFill>
                <a:latin typeface="Arial"/>
                <a:ea typeface="Arial"/>
                <a:cs typeface="Arial"/>
                <a:sym typeface="Arial"/>
              </a:rPr>
              <a:t>Lớp</a:t>
            </a:r>
            <a:r>
              <a:rPr b="0" i="0" lang="en-US" sz="1800" u="none">
                <a:solidFill>
                  <a:schemeClr val="dk1"/>
                </a:solidFill>
                <a:latin typeface="Arial"/>
                <a:ea typeface="Arial"/>
                <a:cs typeface="Arial"/>
                <a:sym typeface="Arial"/>
              </a:rPr>
              <a:t>: Mẫu giáo bé (3-4 tuổi).</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1" i="1" lang="en-US" sz="1800" u="sng">
                <a:solidFill>
                  <a:schemeClr val="dk1"/>
                </a:solidFill>
                <a:latin typeface="Arial"/>
                <a:ea typeface="Arial"/>
                <a:cs typeface="Arial"/>
                <a:sym typeface="Arial"/>
              </a:rPr>
              <a:t>Trường mầm non</a:t>
            </a:r>
            <a:r>
              <a:rPr b="0" i="0" lang="en-US" sz="1800" u="none">
                <a:solidFill>
                  <a:schemeClr val="dk1"/>
                </a:solidFill>
                <a:latin typeface="Arial"/>
                <a:ea typeface="Arial"/>
                <a:cs typeface="Arial"/>
                <a:sym typeface="Arial"/>
              </a:rPr>
              <a:t>: Thế Giới Trẻ Thơ.</a:t>
            </a:r>
            <a:endParaRPr/>
          </a:p>
          <a:p>
            <a:pPr indent="0" lvl="0" marL="0" marR="0" rtl="0" algn="l">
              <a:lnSpc>
                <a:spcPct val="100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16" name="Google Shape;316;p16"/>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17" name="Google Shape;317;p1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17"/>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23" name="Google Shape;323;p17"/>
          <p:cNvSpPr txBox="1"/>
          <p:nvPr/>
        </p:nvSpPr>
        <p:spPr>
          <a:xfrm>
            <a:off x="827087" y="2349500"/>
            <a:ext cx="7737475" cy="2955925"/>
          </a:xfrm>
          <a:prstGeom prst="rect">
            <a:avLst/>
          </a:prstGeom>
          <a:noFill/>
          <a:ln>
            <a:noFill/>
          </a:ln>
        </p:spPr>
        <p:txBody>
          <a:bodyPr anchorCtr="0" anchor="t" bIns="45700" lIns="91425" spcFirstLastPara="1" rIns="91425" wrap="square" tIns="45700">
            <a:spAutoFit/>
          </a:bodyPr>
          <a:lstStyle/>
          <a:p>
            <a:pPr indent="0" lvl="0" marL="17145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I) Mục tiêu</a:t>
            </a:r>
            <a:r>
              <a:rPr b="0" i="0" lang="en-US" sz="1800" u="none">
                <a:solidFill>
                  <a:schemeClr val="dk1"/>
                </a:solidFill>
                <a:latin typeface="Arial"/>
                <a:ea typeface="Arial"/>
                <a:cs typeface="Arial"/>
                <a:sym typeface="Arial"/>
              </a:rPr>
              <a:t>: </a:t>
            </a:r>
            <a:endParaRPr b="0" i="0" sz="1800" u="none">
              <a:solidFill>
                <a:schemeClr val="dk1"/>
              </a:solidFill>
              <a:latin typeface="Arial"/>
              <a:ea typeface="Arial"/>
              <a:cs typeface="Arial"/>
              <a:sym typeface="Arial"/>
            </a:endParaRPr>
          </a:p>
          <a:p>
            <a:pPr indent="0" lvl="0" marL="171450" marR="0" rtl="0" algn="l">
              <a:lnSpc>
                <a:spcPct val="150000"/>
              </a:lnSpc>
              <a:spcBef>
                <a:spcPts val="0"/>
              </a:spcBef>
              <a:spcAft>
                <a:spcPts val="0"/>
              </a:spcAft>
              <a:buClr>
                <a:schemeClr val="dk1"/>
              </a:buClr>
              <a:buSzPts val="1800"/>
              <a:buFont typeface="Arial"/>
              <a:buNone/>
            </a:pPr>
            <a:r>
              <a:t/>
            </a:r>
            <a:endParaRPr b="0" i="0" sz="1800" u="none">
              <a:solidFill>
                <a:schemeClr val="dk1"/>
              </a:solidFill>
              <a:latin typeface="Calibri"/>
              <a:ea typeface="Calibri"/>
              <a:cs typeface="Calibri"/>
              <a:sym typeface="Calibri"/>
            </a:endParaRPr>
          </a:p>
          <a:p>
            <a:pPr indent="0" lvl="0" marL="17145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Giúp trẻ nhận thức được thời tiết mùa hè như thế nào? Nóng, nắng.</a:t>
            </a:r>
            <a:endParaRPr b="0" i="0" sz="1800" u="none">
              <a:solidFill>
                <a:schemeClr val="dk1"/>
              </a:solidFill>
              <a:latin typeface="Calibri"/>
              <a:ea typeface="Calibri"/>
              <a:cs typeface="Calibri"/>
              <a:sym typeface="Calibri"/>
            </a:endParaRPr>
          </a:p>
          <a:p>
            <a:pPr indent="0" lvl="0" marL="17145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sẽ làm gì khi mùa hè đến? Mặc quần áo mát mẻ, khi ra ngoài trời phải che ô, đội mũ, đeo kính,…</a:t>
            </a:r>
            <a:endParaRPr b="0" i="0" sz="1800" u="none">
              <a:solidFill>
                <a:schemeClr val="dk1"/>
              </a:solidFill>
              <a:latin typeface="Calibri"/>
              <a:ea typeface="Calibri"/>
              <a:cs typeface="Calibri"/>
              <a:sym typeface="Calibri"/>
            </a:endParaRPr>
          </a:p>
          <a:p>
            <a:pPr indent="0" lvl="0" marL="17145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Mùa hè sẽ có những hiện tượng thời tiết nào xẩy ra: Mưa, gió, sấm sét,..</a:t>
            </a:r>
            <a:endParaRPr/>
          </a:p>
        </p:txBody>
      </p:sp>
      <p:sp>
        <p:nvSpPr>
          <p:cNvPr id="324" name="Google Shape;324;p1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18"/>
          <p:cNvSpPr txBox="1"/>
          <p:nvPr/>
        </p:nvSpPr>
        <p:spPr>
          <a:xfrm>
            <a:off x="1116012" y="404812"/>
            <a:ext cx="6718300"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a:t>
            </a:r>
            <a:endParaRPr/>
          </a:p>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ở trường MN</a:t>
            </a:r>
            <a:endParaRPr/>
          </a:p>
        </p:txBody>
      </p:sp>
      <p:graphicFrame>
        <p:nvGraphicFramePr>
          <p:cNvPr id="330" name="Google Shape;330;p18"/>
          <p:cNvGraphicFramePr/>
          <p:nvPr/>
        </p:nvGraphicFramePr>
        <p:xfrm>
          <a:off x="250825" y="2492375"/>
          <a:ext cx="3000000" cy="3000000"/>
        </p:xfrm>
        <a:graphic>
          <a:graphicData uri="http://schemas.openxmlformats.org/drawingml/2006/table">
            <a:tbl>
              <a:tblPr>
                <a:noFill/>
                <a:tableStyleId>{1C9B3BDF-161B-4886-AF5D-AF3B87DAAE63}</a:tableStyleId>
              </a:tblPr>
              <a:tblGrid>
                <a:gridCol w="1257300"/>
                <a:gridCol w="1266825"/>
                <a:gridCol w="1247775"/>
                <a:gridCol w="1266825"/>
                <a:gridCol w="1250950"/>
                <a:gridCol w="1250950"/>
                <a:gridCol w="1244600"/>
              </a:tblGrid>
              <a:tr h="2679700">
                <a:tc>
                  <a:txBody>
                    <a:bodyPr/>
                    <a:lstStyle/>
                    <a:p>
                      <a:pPr indent="0" lvl="0" marL="0" marR="0" rtl="0" algn="ctr">
                        <a:lnSpc>
                          <a:spcPct val="15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HĐ học</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VĐCB</a:t>
                      </a:r>
                      <a:r>
                        <a:rPr b="1" i="0" lang="en-US" sz="1800" u="none" cap="none" strike="noStrike">
                          <a:solidFill>
                            <a:srgbClr val="FFFFFF"/>
                          </a:solidFill>
                          <a:latin typeface="Arial"/>
                          <a:ea typeface="Arial"/>
                          <a:cs typeface="Arial"/>
                          <a:sym typeface="Arial"/>
                        </a:rPr>
                        <a:t>: Bò chui qua cổng.</a:t>
                      </a:r>
                      <a:endParaRPr/>
                    </a:p>
                    <a:p>
                      <a:pPr indent="0" lvl="0" marL="0" marR="0" rtl="0" algn="l">
                        <a:lnSpc>
                          <a:spcPct val="150000"/>
                        </a:lnSpc>
                        <a:spcBef>
                          <a:spcPts val="100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TCVĐ</a:t>
                      </a:r>
                      <a:r>
                        <a:rPr b="1" i="0" lang="en-US" sz="1800" u="none" cap="none" strike="noStrike">
                          <a:solidFill>
                            <a:srgbClr val="FFFFFF"/>
                          </a:solidFill>
                          <a:latin typeface="Arial"/>
                          <a:ea typeface="Arial"/>
                          <a:cs typeface="Arial"/>
                          <a:sym typeface="Arial"/>
                        </a:rPr>
                        <a:t>: Trời nắng trời mưa.</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KPKH</a:t>
                      </a:r>
                      <a:r>
                        <a:rPr b="1" i="0" lang="en-US" sz="1800" u="none" cap="none" strike="noStrike">
                          <a:solidFill>
                            <a:srgbClr val="FFFFFF"/>
                          </a:solidFill>
                          <a:latin typeface="Arial"/>
                          <a:ea typeface="Arial"/>
                          <a:cs typeface="Arial"/>
                          <a:sym typeface="Arial"/>
                        </a:rPr>
                        <a:t>: Hiện tượng thời tiết mùa hè: Nắng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Âm nhạc: </a:t>
                      </a:r>
                      <a:endParaRPr b="1" i="0" sz="1800" u="none" cap="none" strike="noStrike">
                        <a:solidFill>
                          <a:srgbClr val="FFFFFF"/>
                        </a:solidFill>
                        <a:latin typeface="Arial"/>
                        <a:ea typeface="Arial"/>
                        <a:cs typeface="Arial"/>
                        <a:sym typeface="Arial"/>
                      </a:endParaRPr>
                    </a:p>
                    <a:p>
                      <a:pPr indent="0" lvl="0" marL="0" marR="0" rtl="0" algn="l">
                        <a:lnSpc>
                          <a:spcPct val="150000"/>
                        </a:lnSpc>
                        <a:spcBef>
                          <a:spcPts val="100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Dạy hát</a:t>
                      </a:r>
                      <a:r>
                        <a:rPr b="1" i="0" lang="en-US" sz="1800" u="none" cap="none" strike="noStrike">
                          <a:solidFill>
                            <a:srgbClr val="FFFFFF"/>
                          </a:solidFill>
                          <a:latin typeface="Arial"/>
                          <a:ea typeface="Arial"/>
                          <a:cs typeface="Arial"/>
                          <a:sym typeface="Arial"/>
                        </a:rPr>
                        <a:t>: Mùa hè đến.</a:t>
                      </a:r>
                      <a:endParaRPr/>
                    </a:p>
                    <a:p>
                      <a:pPr indent="0" lvl="0" marL="0" marR="0" rtl="0" algn="l">
                        <a:lnSpc>
                          <a:spcPct val="150000"/>
                        </a:lnSpc>
                        <a:spcBef>
                          <a:spcPts val="100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Nghe</a:t>
                      </a:r>
                      <a:r>
                        <a:rPr b="1" i="0" lang="en-US" sz="1800" u="none" cap="none" strike="noStrike">
                          <a:solidFill>
                            <a:srgbClr val="FFFFFF"/>
                          </a:solidFill>
                          <a:latin typeface="Arial"/>
                          <a:ea typeface="Arial"/>
                          <a:cs typeface="Arial"/>
                          <a:sym typeface="Arial"/>
                        </a:rPr>
                        <a:t>: Mưa rơi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LQVT: </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Đếm đến 5.</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Giới thiệu số 5.</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Tạo hình</a:t>
                      </a:r>
                      <a:r>
                        <a:rPr b="1" i="0" lang="en-US" sz="1800" u="none" cap="none" strike="noStrike">
                          <a:solidFill>
                            <a:srgbClr val="FFFFFF"/>
                          </a:solidFill>
                          <a:latin typeface="Arial"/>
                          <a:ea typeface="Arial"/>
                          <a:cs typeface="Arial"/>
                          <a:sym typeface="Arial"/>
                        </a:rPr>
                        <a:t>: </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Xé dán ông mặt trời tỏa nắng.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Trẻ đã hoàn thành bài học khá tốt.</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331" name="Google Shape;331;p1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19"/>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graphicFrame>
        <p:nvGraphicFramePr>
          <p:cNvPr id="337" name="Google Shape;337;p19"/>
          <p:cNvGraphicFramePr/>
          <p:nvPr/>
        </p:nvGraphicFramePr>
        <p:xfrm>
          <a:off x="250825" y="2060575"/>
          <a:ext cx="3000000" cy="3000000"/>
        </p:xfrm>
        <a:graphic>
          <a:graphicData uri="http://schemas.openxmlformats.org/drawingml/2006/table">
            <a:tbl>
              <a:tblPr>
                <a:noFill/>
                <a:tableStyleId>{1C9B3BDF-161B-4886-AF5D-AF3B87DAAE63}</a:tableStyleId>
              </a:tblPr>
              <a:tblGrid>
                <a:gridCol w="1225550"/>
                <a:gridCol w="1236650"/>
                <a:gridCol w="1217600"/>
                <a:gridCol w="1235075"/>
                <a:gridCol w="1220775"/>
                <a:gridCol w="1219200"/>
                <a:gridCol w="1214425"/>
              </a:tblGrid>
              <a:tr h="3502025">
                <a:tc>
                  <a:txBody>
                    <a:bodyPr/>
                    <a:lstStyle/>
                    <a:p>
                      <a:pPr indent="0" lvl="0" marL="0" marR="0" rtl="0" algn="ctr">
                        <a:lnSpc>
                          <a:spcPct val="15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HĐ ngoài trời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HĐCCĐ: </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Quan sát thời tiết.</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TCVĐ: Trời nắng trời mưa.</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HĐCCĐ:</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Thí nghiệm: Nóng – lạnh</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HĐCCĐ:</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Quan sát cây bàng.</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TCVĐ: Cây cao cỏ thấp.</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HĐCCĐ:</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Thí nghiệm: chìm -  nổi.</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Chơi tự do.</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sng" cap="none" strike="noStrike">
                          <a:solidFill>
                            <a:srgbClr val="FFFFFF"/>
                          </a:solidFill>
                          <a:latin typeface="Arial"/>
                          <a:ea typeface="Arial"/>
                          <a:cs typeface="Arial"/>
                          <a:sym typeface="Arial"/>
                        </a:rPr>
                        <a:t>HĐCCĐ:</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Quan sát đường phố.</a:t>
                      </a:r>
                      <a:endParaRPr/>
                    </a:p>
                    <a:p>
                      <a:pPr indent="0" lvl="0" marL="0" marR="0" rtl="0" algn="l">
                        <a:lnSpc>
                          <a:spcPct val="150000"/>
                        </a:lnSpc>
                        <a:spcBef>
                          <a:spcPts val="100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TCVĐ: Trời nắng trời mưa</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c>
                  <a:txBody>
                    <a:bodyPr/>
                    <a:lstStyle/>
                    <a:p>
                      <a:pPr indent="0" lvl="0" marL="0" marR="0" rtl="0" algn="l">
                        <a:lnSpc>
                          <a:spcPct val="15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 Trẻ hoạt động hứng thú.</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chemeClr val="accent1"/>
                    </a:solidFill>
                  </a:tcPr>
                </a:tc>
              </a:tr>
            </a:tbl>
          </a:graphicData>
        </a:graphic>
      </p:graphicFrame>
      <p:sp>
        <p:nvSpPr>
          <p:cNvPr id="338" name="Google Shape;338;p1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0"/>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44" name="Google Shape;344;p20"/>
          <p:cNvSpPr txBox="1"/>
          <p:nvPr/>
        </p:nvSpPr>
        <p:spPr>
          <a:xfrm>
            <a:off x="684212" y="1916112"/>
            <a:ext cx="8424862" cy="4013200"/>
          </a:xfrm>
          <a:prstGeom prst="rect">
            <a:avLst/>
          </a:prstGeom>
          <a:noFill/>
          <a:ln>
            <a:noFill/>
          </a:ln>
        </p:spPr>
        <p:txBody>
          <a:bodyPr anchorCtr="0" anchor="t" bIns="45700" lIns="91425" spcFirstLastPara="1" rIns="91425" wrap="square" tIns="45700">
            <a:spAutoFit/>
          </a:bodyPr>
          <a:lstStyle/>
          <a:p>
            <a:pPr indent="0" lvl="0" marL="17145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III). Đánh giá</a:t>
            </a:r>
            <a:r>
              <a:rPr b="0" i="0" lang="en-US" sz="1800" u="none">
                <a:solidFill>
                  <a:schemeClr val="dk1"/>
                </a:solidFill>
                <a:latin typeface="Arial"/>
                <a:ea typeface="Arial"/>
                <a:cs typeface="Arial"/>
                <a:sym typeface="Arial"/>
              </a:rPr>
              <a:t>:</a:t>
            </a:r>
            <a:endParaRPr b="0" i="0" sz="1400" u="none">
              <a:solidFill>
                <a:schemeClr val="dk1"/>
              </a:solidFill>
              <a:latin typeface="Calibri"/>
              <a:ea typeface="Calibri"/>
              <a:cs typeface="Calibri"/>
              <a:sym typeface="Calibri"/>
            </a:endParaRPr>
          </a:p>
          <a:p>
            <a:pPr indent="0" lvl="0" marL="17145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Sau khi kết thúc tuần hoạt động trẻ đã nhận thức được thời tiết mùa hè là nóng, có nắng to và nắng nhiều.</a:t>
            </a:r>
            <a:endParaRPr b="0" i="0" sz="1400" u="none">
              <a:solidFill>
                <a:schemeClr val="dk1"/>
              </a:solidFill>
              <a:latin typeface="Calibri"/>
              <a:ea typeface="Calibri"/>
              <a:cs typeface="Calibri"/>
              <a:sym typeface="Calibri"/>
            </a:endParaRPr>
          </a:p>
          <a:p>
            <a:pPr indent="0" lvl="0" marL="17145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ý thức được tự bảo vệ bản thân khi tiếp xúc với thời tiết nắng nóng.</a:t>
            </a:r>
            <a:endParaRPr b="0" i="0" sz="1400" u="none">
              <a:solidFill>
                <a:schemeClr val="dk1"/>
              </a:solidFill>
              <a:latin typeface="Calibri"/>
              <a:ea typeface="Calibri"/>
              <a:cs typeface="Calibri"/>
              <a:sym typeface="Calibri"/>
            </a:endParaRPr>
          </a:p>
          <a:p>
            <a:pPr indent="0" lvl="0" marL="17145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biết ăn uống những thức ăn phù hợp với mùa hè.</a:t>
            </a:r>
            <a:endParaRPr b="0" i="0" sz="1400" u="none">
              <a:solidFill>
                <a:schemeClr val="dk1"/>
              </a:solidFill>
              <a:latin typeface="Calibri"/>
              <a:ea typeface="Calibri"/>
              <a:cs typeface="Calibri"/>
              <a:sym typeface="Calibri"/>
            </a:endParaRPr>
          </a:p>
          <a:p>
            <a:pPr indent="0" lvl="0" marL="17145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đã có được một số kỹ năng tự phục vụ bản thân.</a:t>
            </a:r>
            <a:endParaRPr b="0" i="0" sz="1400" u="none">
              <a:solidFill>
                <a:schemeClr val="dk1"/>
              </a:solidFill>
              <a:latin typeface="Calibri"/>
              <a:ea typeface="Calibri"/>
              <a:cs typeface="Calibri"/>
              <a:sym typeface="Calibri"/>
            </a:endParaRPr>
          </a:p>
          <a:p>
            <a:pPr indent="0" lvl="0" marL="17145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Tuy nhiên còn một số trẻ chưa nắm chắc kiến thức, cần củng cố thêm ngoài giờ vào tuần sau.</a:t>
            </a:r>
            <a:endParaRPr/>
          </a:p>
        </p:txBody>
      </p:sp>
      <p:sp>
        <p:nvSpPr>
          <p:cNvPr id="345" name="Google Shape;345;p2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1"/>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51" name="Google Shape;351;p21"/>
          <p:cNvSpPr txBox="1"/>
          <p:nvPr/>
        </p:nvSpPr>
        <p:spPr>
          <a:xfrm>
            <a:off x="1116012" y="1725612"/>
            <a:ext cx="8135937" cy="396398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Nội dung đánh giá cho HĐVC trong 1 tuần:</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sáng tạo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giao tiếp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xã hội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nhận thức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về cảm xúc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vận động tinh của trẻ trong khi chơi </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Đánh giá kĩ năng vận động thô của trẻ trong khi chơi</a:t>
            </a:r>
            <a:endParaRPr b="0" i="0" sz="1400" u="none">
              <a:solidFill>
                <a:srgbClr val="002060"/>
              </a:solidFill>
              <a:latin typeface="Calibri"/>
              <a:ea typeface="Calibri"/>
              <a:cs typeface="Calibri"/>
              <a:sym typeface="Calibri"/>
            </a:endParaRPr>
          </a:p>
          <a:p>
            <a:pPr indent="0" lvl="0" marL="0" marR="0" rtl="0" algn="l">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Hệ thống kĩ năng trên được thể hiện trong mọi loại trò chơi khác nhau. </a:t>
            </a:r>
            <a:endParaRPr/>
          </a:p>
        </p:txBody>
      </p:sp>
      <p:sp>
        <p:nvSpPr>
          <p:cNvPr id="352" name="Google Shape;352;p2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22"/>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58" name="Google Shape;358;p2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9" name="Google Shape;359;p22"/>
          <p:cNvSpPr txBox="1"/>
          <p:nvPr/>
        </p:nvSpPr>
        <p:spPr>
          <a:xfrm>
            <a:off x="2411412" y="1195387"/>
            <a:ext cx="4578350" cy="318293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GIÁO ÁN</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HOẠT ĐỘNG NGOÀI TRỜI</a:t>
            </a:r>
            <a:endParaRPr b="0" i="0" sz="1400" u="none">
              <a:solidFill>
                <a:srgbClr val="002060"/>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Đối tượng: Mẫu giáo bé</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Số lượng: 15 trẻ</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Thời gian: 30-35 phút  </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endParaRPr/>
          </a:p>
        </p:txBody>
      </p:sp>
      <p:sp>
        <p:nvSpPr>
          <p:cNvPr id="360" name="Google Shape;360;p22"/>
          <p:cNvSpPr txBox="1"/>
          <p:nvPr/>
        </p:nvSpPr>
        <p:spPr>
          <a:xfrm>
            <a:off x="434975" y="4605337"/>
            <a:ext cx="8274050" cy="196532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Nội dung: </a:t>
            </a:r>
            <a:r>
              <a:rPr b="0" i="0" lang="en-US" sz="1800" u="none">
                <a:solidFill>
                  <a:srgbClr val="002060"/>
                </a:solidFill>
                <a:latin typeface="Arial"/>
                <a:ea typeface="Arial"/>
                <a:cs typeface="Arial"/>
                <a:sym typeface="Arial"/>
              </a:rPr>
              <a:t>- Hoạt động có chủ đích: Thí nghiệm cầu vồng trong cốc</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-Trò chơi vận động: Bật chụm tách chân</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Chơi tự chọn: Chơi với đồ chơi có sẵn ngoài trời và đồ chơi mang theo : phấn,bàn sáng tạo.</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3"/>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66" name="Google Shape;366;p23"/>
          <p:cNvSpPr txBox="1"/>
          <p:nvPr/>
        </p:nvSpPr>
        <p:spPr>
          <a:xfrm>
            <a:off x="539750" y="1557337"/>
            <a:ext cx="8313737" cy="40116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 Mục đích –yêu cầu</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Giúp trẻ phát triền khả năng quan sát ,dự đoán và đưa ra kết luận.</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Phát triển khả năng hoạt hoạt động nhóm</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Tạo điều kiện cho trẻ được tiếp xúc với thiên nhiên, giúp trẻ cảm nhận được vẻ đẹp của thiên nhiên</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Trẻ biết chơi trò chơi vận động và chơi đúng luật</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Trẻ được thỏa mãn nhu cầu vui chơi, không tranh giành đồ chơi của bạn, cô đảm bảo an toàn cho trẻ trong khi chơi.</a:t>
            </a:r>
            <a:endParaRPr/>
          </a:p>
        </p:txBody>
      </p:sp>
      <p:sp>
        <p:nvSpPr>
          <p:cNvPr id="367" name="Google Shape;367;p2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4"/>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73" name="Google Shape;373;p24"/>
          <p:cNvSpPr txBox="1"/>
          <p:nvPr/>
        </p:nvSpPr>
        <p:spPr>
          <a:xfrm>
            <a:off x="468312" y="1557337"/>
            <a:ext cx="8567737" cy="45910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 Chuẩn bị:</a:t>
            </a:r>
            <a:endParaRPr b="0" i="0" sz="14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Địa điểm: Sân trường  rộng  sạch sẽ an toàn cho trẻ.</a:t>
            </a:r>
            <a:endParaRPr b="0" i="0" sz="14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Trang phục:  Cô và trẻ gọn gàng, dễ vận động.</a:t>
            </a:r>
            <a:endParaRPr b="0" i="0" sz="14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Đồ dùng:  - 10 cốc thủy tinh, 10 ống hút màu, màu nước, 10 cái thìa, đường cát, nước lọc. 2 bình thủy tinh to, 1 bảng so sánh kết quả trước và sau khi làm.</a:t>
            </a:r>
            <a:endParaRPr b="0" i="0" sz="14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Sắc xô.</a:t>
            </a:r>
            <a:endParaRPr b="0" i="0" sz="14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Các thẻ chữ</a:t>
            </a:r>
            <a:endParaRPr b="0" i="0" sz="14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Phấn vẽ, bàn sáng tạo, sỏi, cát màu…</a:t>
            </a:r>
            <a:endParaRPr b="0" i="0" sz="1400" u="none">
              <a:solidFill>
                <a:srgbClr val="002060"/>
              </a:solidFill>
              <a:latin typeface="Calibri"/>
              <a:ea typeface="Calibri"/>
              <a:cs typeface="Calibri"/>
              <a:sym typeface="Calibri"/>
            </a:endParaRPr>
          </a:p>
          <a:p>
            <a:pPr indent="0" lvl="0" marL="0" marR="0" rtl="0" algn="just">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Nhạc bài lộn cầu vồng</a:t>
            </a:r>
            <a:endParaRPr/>
          </a:p>
        </p:txBody>
      </p:sp>
      <p:sp>
        <p:nvSpPr>
          <p:cNvPr id="374" name="Google Shape;374;p2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5"/>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80" name="Google Shape;380;p2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1" name="Google Shape;381;p25"/>
          <p:cNvSpPr txBox="1"/>
          <p:nvPr/>
        </p:nvSpPr>
        <p:spPr>
          <a:xfrm>
            <a:off x="323850" y="1268412"/>
            <a:ext cx="8640762" cy="15509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III. Tiến hành:</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Trước khi cho ra ngoài trời , cô nói địa điểm, mục đích của buổi đi dạo.</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kiểm tra sĩ số trẻ, cho trẻ xếp thành hàng và mang đồ theo.</a:t>
            </a:r>
            <a:endParaRPr/>
          </a:p>
        </p:txBody>
      </p:sp>
      <p:sp>
        <p:nvSpPr>
          <p:cNvPr id="382" name="Google Shape;382;p25"/>
          <p:cNvSpPr txBox="1"/>
          <p:nvPr/>
        </p:nvSpPr>
        <p:spPr>
          <a:xfrm>
            <a:off x="250825" y="3171825"/>
            <a:ext cx="8137525" cy="29241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1.Ổn định tổ chức:</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Các con thấy hôm nay thời tiết thế nào? Với thời tiết này các con phải mặc quần áo như thế nào?</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-Vậy cô đố các con bây giờ đang là mùa gì?</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Giáo dục: Bây giờ đang là mùa đông để có sức khỏe tốt các con phải mặc quần áo ấm nhé.</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6"/>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88" name="Google Shape;388;p26"/>
          <p:cNvSpPr txBox="1"/>
          <p:nvPr/>
        </p:nvSpPr>
        <p:spPr>
          <a:xfrm>
            <a:off x="395287" y="1052512"/>
            <a:ext cx="8632825" cy="5356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2.Phương pháp hình thức tổ chức</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a.Thí nghiệm: “Cầu vồng trong cốc” </a:t>
            </a:r>
            <a:r>
              <a:rPr b="0" i="0" lang="en-US" sz="1800" u="none">
                <a:solidFill>
                  <a:schemeClr val="dk1"/>
                </a:solidFill>
                <a:latin typeface="Arial"/>
                <a:ea typeface="Arial"/>
                <a:cs typeface="Arial"/>
                <a:sym typeface="Arial"/>
              </a:rPr>
              <a:t>( Cô chia lớp thành 2 nhóm trẻ và chuẩn bị đồ cho 2 nhóm)</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Hôm nay cô có rất nhiều các hoạt động để cho chúng mình cùng chơi đấy.Và hoạt động đầu tiên chúng mình cùng nhìn xem cô có gì đây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À đây là bàn thí nghiệm đấy,chúng mình cùng xem cô đã chẩn bị những gì nào?</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Đây là gì?(cái cốc)</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Đúng rồi đây là cốc giấy và cô có thẻ chữ “Cái cốc”</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Đây là gì? (Ống hút màu).</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Và cô có thẻ chữ “Ống hút màu”</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Đây là gì? (Màu nước)</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có thẻ chữ “Màu nước”, chúng mình nhìn xem cô có những màu gì ?</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Đây là gì?(Cái thìa)</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có thẻ chữ “Cái thìa”</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Đây là gì? (Lọ đường)</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có thẻ chữ “Lọ đường</a:t>
            </a:r>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 con nhìn thấy cầu vồng ở đâu? Và nhìn thấy khi nào?</a:t>
            </a:r>
            <a:endParaRPr b="0"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-Với những đồ cô đã chuẩn bị chúng mình sẽ làm một thí nghiệm rất là thú vị, bây giờ cô con mình cùng thực hiện nhé!</a:t>
            </a:r>
            <a:endParaRPr/>
          </a:p>
        </p:txBody>
      </p:sp>
      <p:sp>
        <p:nvSpPr>
          <p:cNvPr id="389" name="Google Shape;389;p2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27"/>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395" name="Google Shape;395;p2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6" name="Google Shape;396;p27"/>
          <p:cNvSpPr txBox="1"/>
          <p:nvPr/>
        </p:nvSpPr>
        <p:spPr>
          <a:xfrm>
            <a:off x="468312" y="1412875"/>
            <a:ext cx="8424862" cy="42465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b.Trò chơi vận động:</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-Chúng mình cùng quan sát dưới sân trường có gì đây?</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-À đúng rồi hôm nay cô con mình cùng chơi trò chơi “bật chụm tách chân” với hai cái cây này nhé!</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chia trẻ thành hai nhóm: Đội đỏ và đội xanh)</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-Hai đội cùng quan sát xem trên hai cây này có gì nào?</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hoa 2 lá,1 hoa 2 lá,1 hoa 2 lá</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-À đúng rồi đó là 1 hoa 2 lá,1 hoa 2 lá,1 hoa 2 lá</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-Hôm nay cô con mình cùng bật nhảy với những bông hoa và những chiếc lá này nhé!</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-Chúng mình nhìn cô bật trước nhé “1 hoa 2 lá,1 hoa 2 lá,1 hoa 2 lá”</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-Trẻ thực hiện:  bây giờ lần lượt các bạn của hai đội sẽ lên bật khi bạn của đội mình bật xong mới đến lượt của bạn tiếp theo nhé.</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 con vừa được chơi trò chơi vận động gì?</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-Bật chụm tách chân theo quy tắc gì?</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8"/>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402" name="Google Shape;402;p2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3" name="Google Shape;403;p28"/>
          <p:cNvSpPr txBox="1"/>
          <p:nvPr/>
        </p:nvSpPr>
        <p:spPr>
          <a:xfrm>
            <a:off x="539750" y="1268412"/>
            <a:ext cx="8424862" cy="497205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c.Trò chơi theo ý thích:</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-Hôm nay cô thấy chúng mình cùng làm thí nghiệm rất là giỏi,chơi các trò chơi cũng rất là giỏi,và bây giờ cô còn một điều thú vị nữa giành cho các con trong giờ hoạt động ngoài trời ngày hôm nay đó là chơi theo ý thích</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đã chuẩn bị cho các con một số đồ chúng mình cùng xem đó là gì nào:</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Nhóm vẽ bóng: Với những viên phấn này chúng mình có thể làm gì?</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Nhóm vẽ tranh cát: Chúng mình sẽ làm gì ở bàn sáng tạo nhỉ?</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+Nhóm trang trí khung tranh theo sắp xếp quy tắc ( 1-1; 1-2) : Chúng mình làm gì với những viên sỏi này?</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Bây giờ cô mời các con chọn đồ mình muốn chơi nào.</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29"/>
          <p:cNvSpPr txBox="1"/>
          <p:nvPr/>
        </p:nvSpPr>
        <p:spPr>
          <a:xfrm>
            <a:off x="250825" y="476250"/>
            <a:ext cx="8313737"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Lập kế hoạch Tổ chức TC theo chế độ sinh hoạt ở trường MN</a:t>
            </a:r>
            <a:endParaRPr/>
          </a:p>
        </p:txBody>
      </p:sp>
      <p:sp>
        <p:nvSpPr>
          <p:cNvPr id="409" name="Google Shape;409;p29"/>
          <p:cNvSpPr txBox="1"/>
          <p:nvPr/>
        </p:nvSpPr>
        <p:spPr>
          <a:xfrm>
            <a:off x="395287" y="1268412"/>
            <a:ext cx="6099175" cy="254476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3.Kết thúc:</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lắc sắc xô tập trung trẻ lại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Nhận xét giờ chơi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Điểm danh lại sĩ số.</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Cho trẻ rửa tay và xếp hàng đi về lớp.</a:t>
            </a:r>
            <a:endParaRPr/>
          </a:p>
        </p:txBody>
      </p:sp>
      <p:sp>
        <p:nvSpPr>
          <p:cNvPr id="410" name="Google Shape;410;p29"/>
          <p:cNvSpPr txBox="1"/>
          <p:nvPr/>
        </p:nvSpPr>
        <p:spPr>
          <a:xfrm>
            <a:off x="468312" y="4508500"/>
            <a:ext cx="7991475" cy="9144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2: Tổ chức trò chơi trong Hoạt động ngoài trời cho trẻ mầm non</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https://www.youtube.com/watch?v=WrjvW_QTipA</a:t>
            </a:r>
            <a:endParaRPr/>
          </a:p>
        </p:txBody>
      </p:sp>
      <p:sp>
        <p:nvSpPr>
          <p:cNvPr id="411" name="Google Shape;411;p2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3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7" name="Google Shape;417;p30"/>
          <p:cNvSpPr txBox="1"/>
          <p:nvPr/>
        </p:nvSpPr>
        <p:spPr>
          <a:xfrm>
            <a:off x="684212" y="1628775"/>
            <a:ext cx="8135937" cy="35702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BÀI THI GIỮA KỲ</a:t>
            </a:r>
            <a:endParaRPr/>
          </a:p>
          <a:p>
            <a:pPr indent="0" lvl="0" marL="0" marR="0" rtl="0" algn="ctr">
              <a:lnSpc>
                <a:spcPct val="100000"/>
              </a:lnSpc>
              <a:spcBef>
                <a:spcPts val="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Đề thi môn: Trò chơi và Phương pháp tổ chức hoạt động vui chơi     </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Thời gian làm bài: 90 phút (</a:t>
            </a:r>
            <a:r>
              <a:rPr b="0" i="1" lang="en-US" sz="1800" u="none">
                <a:solidFill>
                  <a:schemeClr val="dk1"/>
                </a:solidFill>
                <a:latin typeface="Arial"/>
                <a:ea typeface="Arial"/>
                <a:cs typeface="Arial"/>
                <a:sym typeface="Arial"/>
              </a:rPr>
              <a:t>không</a:t>
            </a:r>
            <a:r>
              <a:rPr b="1"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kể thời gian phát đề</a:t>
            </a:r>
            <a:r>
              <a:rPr b="1" i="0" lang="en-US" sz="1800" u="none">
                <a:solidFill>
                  <a:schemeClr val="dk1"/>
                </a:solidFill>
                <a:latin typeface="Arial"/>
                <a:ea typeface="Arial"/>
                <a:cs typeface="Arial"/>
                <a:sym typeface="Arial"/>
              </a:rPr>
              <a:t>)</a:t>
            </a:r>
            <a:endParaRPr/>
          </a:p>
          <a:p>
            <a:pPr indent="0" lvl="0" marL="0" marR="0" rtl="0" algn="l">
              <a:lnSpc>
                <a:spcPct val="100000"/>
              </a:lnSpc>
              <a:spcBef>
                <a:spcPts val="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Nội dung đề thi:</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1" i="0" lang="en-US" sz="1800" u="sng">
                <a:solidFill>
                  <a:schemeClr val="dk1"/>
                </a:solidFill>
                <a:latin typeface="Arial"/>
                <a:ea typeface="Arial"/>
                <a:cs typeface="Arial"/>
                <a:sym typeface="Arial"/>
              </a:rPr>
              <a:t>Câu 1 (5 điểm):</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Phân tích đặc điểm của trò chơi xây dựng. Rút ra kết luận sư phạm cần thiết.</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1" i="0" lang="en-US" sz="1800" u="sng">
                <a:solidFill>
                  <a:schemeClr val="dk1"/>
                </a:solidFill>
                <a:latin typeface="Arial"/>
                <a:ea typeface="Arial"/>
                <a:cs typeface="Arial"/>
                <a:sym typeface="Arial"/>
              </a:rPr>
              <a:t>Câu 2 (5 điểm):</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Lập kế hoạch tổ chức hoạt động vui chơi trong một ngày cho trẻ mầm non </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5 -6 tuổi với chủ đề tự chọn.</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