
<file path=[Content_Types].xml><?xml version="1.0" encoding="utf-8"?>
<Types xmlns="http://schemas.openxmlformats.org/package/2006/content-types">
  <Default ContentType="image/jpeg" Extension="jpg"/>
  <Default ContentType="application/vnd.openxmlformats-officedocument.vmlDrawing" Extension="vml"/>
  <Default ContentType="image/gif" Extension="gif"/>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oleObject" PartName="/ppt/embeddings/oleObject1.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7" roundtripDataSignature="AMtx7mhyWaaKX4CsBYvUywd36AgF+wy9K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F08CBFD-51D4-4B85-BB83-1D6DE11970BC}">
  <a:tblStyle styleId="{3F08CBFD-51D4-4B85-BB83-1D6DE11970BC}"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customschemas.google.com/relationships/presentationmetadata" Target="metadata"/><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32"/>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0" name="Google Shape;20;p32"/>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 name="Google Shape;21;p32"/>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32"/>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3" name="Google Shape;23;p32"/>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24" name="Shape 24"/>
        <p:cNvGrpSpPr/>
        <p:nvPr/>
      </p:nvGrpSpPr>
      <p:grpSpPr>
        <a:xfrm>
          <a:off x="0" y="0"/>
          <a:ext cx="0" cy="0"/>
          <a:chOff x="0" y="0"/>
          <a:chExt cx="0" cy="0"/>
        </a:xfrm>
      </p:grpSpPr>
      <p:sp>
        <p:nvSpPr>
          <p:cNvPr id="25" name="Google Shape;25;p33"/>
          <p:cNvSpPr txBox="1"/>
          <p:nvPr>
            <p:ph type="title"/>
          </p:nvPr>
        </p:nvSpPr>
        <p:spPr>
          <a:xfrm>
            <a:off x="533400" y="457200"/>
            <a:ext cx="7391400" cy="563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6" name="Google Shape;26;p33"/>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33"/>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8" name="Google Shape;28;p33"/>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9" name="Shape 29"/>
        <p:cNvGrpSpPr/>
        <p:nvPr/>
      </p:nvGrpSpPr>
      <p:grpSpPr>
        <a:xfrm>
          <a:off x="0" y="0"/>
          <a:ext cx="0" cy="0"/>
          <a:chOff x="0" y="0"/>
          <a:chExt cx="0" cy="0"/>
        </a:xfrm>
      </p:grpSpPr>
      <p:sp>
        <p:nvSpPr>
          <p:cNvPr id="30" name="Google Shape;30;p34"/>
          <p:cNvSpPr txBox="1"/>
          <p:nvPr>
            <p:ph type="title"/>
          </p:nvPr>
        </p:nvSpPr>
        <p:spPr>
          <a:xfrm rot="5400000">
            <a:off x="4743450" y="2343150"/>
            <a:ext cx="5829300"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1" name="Google Shape;31;p34"/>
          <p:cNvSpPr txBox="1"/>
          <p:nvPr>
            <p:ph idx="1" type="body"/>
          </p:nvPr>
        </p:nvSpPr>
        <p:spPr>
          <a:xfrm rot="5400000">
            <a:off x="552450" y="361950"/>
            <a:ext cx="5829300"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34"/>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34"/>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34" name="Google Shape;34;p34"/>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35" name="Shape 35"/>
        <p:cNvGrpSpPr/>
        <p:nvPr/>
      </p:nvGrpSpPr>
      <p:grpSpPr>
        <a:xfrm>
          <a:off x="0" y="0"/>
          <a:ext cx="0" cy="0"/>
          <a:chOff x="0" y="0"/>
          <a:chExt cx="0" cy="0"/>
        </a:xfrm>
      </p:grpSpPr>
      <p:sp>
        <p:nvSpPr>
          <p:cNvPr id="36" name="Google Shape;36;p35"/>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7" name="Google Shape;37;p35"/>
          <p:cNvSpPr txBox="1"/>
          <p:nvPr>
            <p:ph idx="1" type="body"/>
          </p:nvPr>
        </p:nvSpPr>
        <p:spPr>
          <a:xfrm rot="5400000">
            <a:off x="2112169" y="-288132"/>
            <a:ext cx="49196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35"/>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35"/>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40" name="Google Shape;40;p35"/>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41" name="Shape 41"/>
        <p:cNvGrpSpPr/>
        <p:nvPr/>
      </p:nvGrpSpPr>
      <p:grpSpPr>
        <a:xfrm>
          <a:off x="0" y="0"/>
          <a:ext cx="0" cy="0"/>
          <a:chOff x="0" y="0"/>
          <a:chExt cx="0" cy="0"/>
        </a:xfrm>
      </p:grpSpPr>
      <p:sp>
        <p:nvSpPr>
          <p:cNvPr id="42" name="Google Shape;42;p36"/>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3" name="Google Shape;43;p36"/>
          <p:cNvSpPr/>
          <p:nvPr>
            <p:ph idx="2" type="pic"/>
          </p:nvPr>
        </p:nvSpPr>
        <p:spPr>
          <a:xfrm>
            <a:off x="3887788" y="987425"/>
            <a:ext cx="4629150" cy="4873625"/>
          </a:xfrm>
          <a:prstGeom prst="rect">
            <a:avLst/>
          </a:prstGeom>
          <a:noFill/>
          <a:ln>
            <a:noFill/>
          </a:ln>
        </p:spPr>
      </p:sp>
      <p:sp>
        <p:nvSpPr>
          <p:cNvPr id="44" name="Google Shape;44;p36"/>
          <p:cNvSpPr txBox="1"/>
          <p:nvPr>
            <p:ph idx="1"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5" name="Google Shape;45;p36"/>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36"/>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47" name="Google Shape;47;p36"/>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8" name="Shape 48"/>
        <p:cNvGrpSpPr/>
        <p:nvPr/>
      </p:nvGrpSpPr>
      <p:grpSpPr>
        <a:xfrm>
          <a:off x="0" y="0"/>
          <a:ext cx="0" cy="0"/>
          <a:chOff x="0" y="0"/>
          <a:chExt cx="0" cy="0"/>
        </a:xfrm>
      </p:grpSpPr>
      <p:sp>
        <p:nvSpPr>
          <p:cNvPr id="49" name="Google Shape;49;p37"/>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0" name="Google Shape;50;p37"/>
          <p:cNvSpPr txBox="1"/>
          <p:nvPr>
            <p:ph idx="1" type="body"/>
          </p:nvPr>
        </p:nvSpPr>
        <p:spPr>
          <a:xfrm>
            <a:off x="3887788" y="987425"/>
            <a:ext cx="4629150" cy="4873625"/>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SzPts val="3200"/>
              <a:buChar char="❖"/>
              <a:defRPr sz="3200"/>
            </a:lvl1pPr>
            <a:lvl2pPr indent="-406400" lvl="1" marL="914400" algn="l">
              <a:spcBef>
                <a:spcPts val="560"/>
              </a:spcBef>
              <a:spcAft>
                <a:spcPts val="0"/>
              </a:spcAft>
              <a:buSzPts val="2800"/>
              <a:buChar char="▪"/>
              <a:defRPr sz="2800"/>
            </a:lvl2pPr>
            <a:lvl3pPr indent="-381000" lvl="2" marL="1371600" algn="l">
              <a:spcBef>
                <a:spcPts val="480"/>
              </a:spcBef>
              <a:spcAft>
                <a:spcPts val="0"/>
              </a:spcAft>
              <a:buSzPts val="2400"/>
              <a:buFont typeface="Arial"/>
              <a:buChar char="•"/>
              <a:defRPr sz="2400"/>
            </a:lvl3pPr>
            <a:lvl4pPr indent="-355600" lvl="3" marL="1828800" algn="l">
              <a:spcBef>
                <a:spcPts val="400"/>
              </a:spcBef>
              <a:spcAft>
                <a:spcPts val="0"/>
              </a:spcAft>
              <a:buClr>
                <a:schemeClr val="dk1"/>
              </a:buClr>
              <a:buSzPts val="2000"/>
              <a:buFont typeface="Arial"/>
              <a:buChar char="–"/>
              <a:defRPr sz="2000"/>
            </a:lvl4pPr>
            <a:lvl5pPr indent="-355600" lvl="4" marL="2286000" algn="l">
              <a:spcBef>
                <a:spcPts val="400"/>
              </a:spcBef>
              <a:spcAft>
                <a:spcPts val="0"/>
              </a:spcAft>
              <a:buClr>
                <a:schemeClr val="dk1"/>
              </a:buClr>
              <a:buSzPts val="2000"/>
              <a:buFont typeface="Arial"/>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1" name="Google Shape;51;p37"/>
          <p:cNvSpPr txBox="1"/>
          <p:nvPr>
            <p:ph idx="2"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2" name="Google Shape;52;p37"/>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37"/>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4" name="Google Shape;54;p37"/>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5" name="Shape 55"/>
        <p:cNvGrpSpPr/>
        <p:nvPr/>
      </p:nvGrpSpPr>
      <p:grpSpPr>
        <a:xfrm>
          <a:off x="0" y="0"/>
          <a:ext cx="0" cy="0"/>
          <a:chOff x="0" y="0"/>
          <a:chExt cx="0" cy="0"/>
        </a:xfrm>
      </p:grpSpPr>
      <p:sp>
        <p:nvSpPr>
          <p:cNvPr id="56" name="Google Shape;56;p38"/>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38"/>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8" name="Google Shape;58;p38"/>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9" name="Shape 59"/>
        <p:cNvGrpSpPr/>
        <p:nvPr/>
      </p:nvGrpSpPr>
      <p:grpSpPr>
        <a:xfrm>
          <a:off x="0" y="0"/>
          <a:ext cx="0" cy="0"/>
          <a:chOff x="0" y="0"/>
          <a:chExt cx="0" cy="0"/>
        </a:xfrm>
      </p:grpSpPr>
      <p:sp>
        <p:nvSpPr>
          <p:cNvPr id="60" name="Google Shape;60;p39"/>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1" name="Google Shape;61;p39"/>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39"/>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63" name="Google Shape;63;p39"/>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4" name="Shape 64"/>
        <p:cNvGrpSpPr/>
        <p:nvPr/>
      </p:nvGrpSpPr>
      <p:grpSpPr>
        <a:xfrm>
          <a:off x="0" y="0"/>
          <a:ext cx="0" cy="0"/>
          <a:chOff x="0" y="0"/>
          <a:chExt cx="0" cy="0"/>
        </a:xfrm>
      </p:grpSpPr>
      <p:sp>
        <p:nvSpPr>
          <p:cNvPr id="65" name="Google Shape;65;p40"/>
          <p:cNvSpPr txBox="1"/>
          <p:nvPr>
            <p:ph type="title"/>
          </p:nvPr>
        </p:nvSpPr>
        <p:spPr>
          <a:xfrm>
            <a:off x="630238" y="365125"/>
            <a:ext cx="7886700" cy="1325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6" name="Google Shape;66;p40"/>
          <p:cNvSpPr txBox="1"/>
          <p:nvPr>
            <p:ph idx="1" type="body"/>
          </p:nvPr>
        </p:nvSpPr>
        <p:spPr>
          <a:xfrm>
            <a:off x="630238" y="1681163"/>
            <a:ext cx="3868737"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7" name="Google Shape;67;p40"/>
          <p:cNvSpPr txBox="1"/>
          <p:nvPr>
            <p:ph idx="2" type="body"/>
          </p:nvPr>
        </p:nvSpPr>
        <p:spPr>
          <a:xfrm>
            <a:off x="630238" y="2505075"/>
            <a:ext cx="3868737"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 name="Google Shape;68;p40"/>
          <p:cNvSpPr txBox="1"/>
          <p:nvPr>
            <p:ph idx="3" type="body"/>
          </p:nvPr>
        </p:nvSpPr>
        <p:spPr>
          <a:xfrm>
            <a:off x="4629150" y="1681163"/>
            <a:ext cx="3887788"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9" name="Google Shape;69;p40"/>
          <p:cNvSpPr txBox="1"/>
          <p:nvPr>
            <p:ph idx="4" type="body"/>
          </p:nvPr>
        </p:nvSpPr>
        <p:spPr>
          <a:xfrm>
            <a:off x="4629150" y="2505075"/>
            <a:ext cx="3887788"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0" name="Google Shape;70;p40"/>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40"/>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2" name="Google Shape;72;p40"/>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3" name="Shape 73"/>
        <p:cNvGrpSpPr/>
        <p:nvPr/>
      </p:nvGrpSpPr>
      <p:grpSpPr>
        <a:xfrm>
          <a:off x="0" y="0"/>
          <a:ext cx="0" cy="0"/>
          <a:chOff x="0" y="0"/>
          <a:chExt cx="0" cy="0"/>
        </a:xfrm>
      </p:grpSpPr>
      <p:sp>
        <p:nvSpPr>
          <p:cNvPr id="74" name="Google Shape;74;p41"/>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5" name="Google Shape;75;p41"/>
          <p:cNvSpPr txBox="1"/>
          <p:nvPr>
            <p:ph idx="1" type="body"/>
          </p:nvPr>
        </p:nvSpPr>
        <p:spPr>
          <a:xfrm>
            <a:off x="457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6" name="Google Shape;76;p41"/>
          <p:cNvSpPr txBox="1"/>
          <p:nvPr>
            <p:ph idx="2" type="body"/>
          </p:nvPr>
        </p:nvSpPr>
        <p:spPr>
          <a:xfrm>
            <a:off x="4648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1"/>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41"/>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9" name="Google Shape;79;p41"/>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0" name="Shape 80"/>
        <p:cNvGrpSpPr/>
        <p:nvPr/>
      </p:nvGrpSpPr>
      <p:grpSpPr>
        <a:xfrm>
          <a:off x="0" y="0"/>
          <a:ext cx="0" cy="0"/>
          <a:chOff x="0" y="0"/>
          <a:chExt cx="0" cy="0"/>
        </a:xfrm>
      </p:grpSpPr>
      <p:sp>
        <p:nvSpPr>
          <p:cNvPr id="81" name="Google Shape;81;p42"/>
          <p:cNvSpPr txBox="1"/>
          <p:nvPr>
            <p:ph type="title"/>
          </p:nvPr>
        </p:nvSpPr>
        <p:spPr>
          <a:xfrm>
            <a:off x="623888" y="1709738"/>
            <a:ext cx="7886700" cy="2852737"/>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2" name="Google Shape;82;p42"/>
          <p:cNvSpPr txBox="1"/>
          <p:nvPr>
            <p:ph idx="1" type="body"/>
          </p:nvPr>
        </p:nvSpPr>
        <p:spPr>
          <a:xfrm>
            <a:off x="623888" y="4589463"/>
            <a:ext cx="7886700" cy="1500187"/>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SzPts val="2400"/>
              <a:buNone/>
              <a:defRPr sz="2400"/>
            </a:lvl1pPr>
            <a:lvl2pPr indent="-228600" lvl="1" marL="914400" algn="l">
              <a:spcBef>
                <a:spcPts val="400"/>
              </a:spcBef>
              <a:spcAft>
                <a:spcPts val="0"/>
              </a:spcAft>
              <a:buSzPts val="2000"/>
              <a:buNone/>
              <a:defRPr sz="2000"/>
            </a:lvl2pPr>
            <a:lvl3pPr indent="-228600" lvl="2" marL="1371600" algn="l">
              <a:spcBef>
                <a:spcPts val="360"/>
              </a:spcBef>
              <a:spcAft>
                <a:spcPts val="0"/>
              </a:spcAft>
              <a:buSzPts val="1800"/>
              <a:buFont typeface="Arial"/>
              <a:buNone/>
              <a:defRPr sz="1800"/>
            </a:lvl3pPr>
            <a:lvl4pPr indent="-228600" lvl="3" marL="1828800" algn="l">
              <a:spcBef>
                <a:spcPts val="320"/>
              </a:spcBef>
              <a:spcAft>
                <a:spcPts val="0"/>
              </a:spcAft>
              <a:buClr>
                <a:schemeClr val="dk1"/>
              </a:buClr>
              <a:buSzPts val="1600"/>
              <a:buFont typeface="Arial"/>
              <a:buNone/>
              <a:defRPr sz="1600"/>
            </a:lvl4pPr>
            <a:lvl5pPr indent="-228600" lvl="4" marL="2286000" algn="l">
              <a:spcBef>
                <a:spcPts val="320"/>
              </a:spcBef>
              <a:spcAft>
                <a:spcPts val="0"/>
              </a:spcAft>
              <a:buClr>
                <a:schemeClr val="dk1"/>
              </a:buClr>
              <a:buSzPts val="1600"/>
              <a:buFont typeface="Arial"/>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83" name="Google Shape;83;p42"/>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42"/>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85" name="Google Shape;85;p42"/>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99" name="Shape 99"/>
        <p:cNvGrpSpPr/>
        <p:nvPr/>
      </p:nvGrpSpPr>
      <p:grpSpPr>
        <a:xfrm>
          <a:off x="0" y="0"/>
          <a:ext cx="0" cy="0"/>
          <a:chOff x="0" y="0"/>
          <a:chExt cx="0" cy="0"/>
        </a:xfrm>
      </p:grpSpPr>
      <p:sp>
        <p:nvSpPr>
          <p:cNvPr id="100" name="Google Shape;100;p44"/>
          <p:cNvSpPr txBox="1"/>
          <p:nvPr>
            <p:ph type="ctrTitle"/>
          </p:nvPr>
        </p:nvSpPr>
        <p:spPr>
          <a:xfrm>
            <a:off x="990600" y="1219200"/>
            <a:ext cx="7239000" cy="685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sz="4000">
                <a:solidFill>
                  <a:schemeClr val="dk1"/>
                </a:solidFil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01" name="Google Shape;101;p44"/>
          <p:cNvSpPr txBox="1"/>
          <p:nvPr>
            <p:ph idx="1" type="subTitle"/>
          </p:nvPr>
        </p:nvSpPr>
        <p:spPr>
          <a:xfrm>
            <a:off x="1066800" y="1905000"/>
            <a:ext cx="7086600" cy="381000"/>
          </a:xfrm>
          <a:prstGeom prst="rect">
            <a:avLst/>
          </a:prstGeom>
          <a:noFill/>
          <a:ln>
            <a:noFill/>
          </a:ln>
        </p:spPr>
        <p:txBody>
          <a:bodyPr anchorCtr="0" anchor="t" bIns="45700" lIns="91425" spcFirstLastPara="1" rIns="91425" wrap="square" tIns="45700">
            <a:noAutofit/>
          </a:bodyPr>
          <a:lstStyle>
            <a:lvl1pPr lvl="0" algn="ctr">
              <a:spcBef>
                <a:spcPts val="360"/>
              </a:spcBef>
              <a:spcAft>
                <a:spcPts val="0"/>
              </a:spcAft>
              <a:buSzPts val="1800"/>
              <a:buFont typeface="Noto Sans Symbols"/>
              <a:buNone/>
              <a:defRPr b="1" sz="1800">
                <a:solidFill>
                  <a:srgbClr val="8FAFE9"/>
                </a:solidFill>
                <a:latin typeface="Verdana"/>
                <a:ea typeface="Verdana"/>
                <a:cs typeface="Verdana"/>
                <a:sym typeface="Verdana"/>
              </a:defRPr>
            </a:lvl1pPr>
            <a:lvl2pPr lvl="1" algn="l">
              <a:spcBef>
                <a:spcPts val="360"/>
              </a:spcBef>
              <a:spcAft>
                <a:spcPts val="0"/>
              </a:spcAft>
              <a:buSzPts val="1800"/>
              <a:buChar char="▪"/>
              <a:defRPr/>
            </a:lvl2pPr>
            <a:lvl3pPr lvl="2" algn="l">
              <a:spcBef>
                <a:spcPts val="360"/>
              </a:spcBef>
              <a:spcAft>
                <a:spcPts val="0"/>
              </a:spcAft>
              <a:buSzPts val="1800"/>
              <a:buChar char="•"/>
              <a:defRPr/>
            </a:lvl3pPr>
            <a:lvl4pPr lvl="3" algn="l">
              <a:spcBef>
                <a:spcPts val="360"/>
              </a:spcBef>
              <a:spcAft>
                <a:spcPts val="0"/>
              </a:spcAft>
              <a:buClr>
                <a:schemeClr val="dk1"/>
              </a:buClr>
              <a:buSzPts val="1800"/>
              <a:buChar char="–"/>
              <a:defRPr/>
            </a:lvl4pPr>
            <a:lvl5pPr lvl="4" algn="l">
              <a:spcBef>
                <a:spcPts val="36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2.gif"/><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 Type="http://schemas.openxmlformats.org/officeDocument/2006/relationships/oleObject" Target="../embeddings/oleObject1.bin"/><Relationship Id="rId2" Type="http://schemas.openxmlformats.org/officeDocument/2006/relationships/oleObject" Target="../embeddings/oleObject1.bin"/><Relationship Id="rId3" Type="http://schemas.openxmlformats.org/officeDocument/2006/relationships/image" Target="../media/image1.png"/><Relationship Id="rId4" Type="http://schemas.openxmlformats.org/officeDocument/2006/relationships/slideLayout" Target="../slideLayouts/slideLayout12.xml"/><Relationship Id="rId5" Type="http://schemas.openxmlformats.org/officeDocument/2006/relationships/theme" Target="../theme/theme1.xml"/><Relationship Id="rId6"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1"/>
          <p:cNvSpPr txBox="1"/>
          <p:nvPr/>
        </p:nvSpPr>
        <p:spPr>
          <a:xfrm>
            <a:off x="0" y="404812"/>
            <a:ext cx="914400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7" name="Google Shape;7;p31"/>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8" name="Google Shape;8;p31"/>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 name="Google Shape;9;p31"/>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b="0" sz="1400">
              <a:solidFill>
                <a:srgbClr val="000000"/>
              </a:solidFill>
              <a:latin typeface="Arial"/>
              <a:ea typeface="Arial"/>
              <a:cs typeface="Arial"/>
              <a:sym typeface="Arial"/>
            </a:endParaRPr>
          </a:p>
        </p:txBody>
      </p:sp>
      <p:sp>
        <p:nvSpPr>
          <p:cNvPr id="10" name="Google Shape;10;p31"/>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
        <p:nvSpPr>
          <p:cNvPr id="11" name="Google Shape;11;p31"/>
          <p:cNvSpPr txBox="1"/>
          <p:nvPr/>
        </p:nvSpPr>
        <p:spPr>
          <a:xfrm>
            <a:off x="-9525" y="0"/>
            <a:ext cx="188912" cy="6858000"/>
          </a:xfrm>
          <a:prstGeom prst="rect">
            <a:avLst/>
          </a:prstGeom>
          <a:solidFill>
            <a:srgbClr val="BABABA"/>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 name="Google Shape;12;p31"/>
          <p:cNvSpPr txBox="1"/>
          <p:nvPr/>
        </p:nvSpPr>
        <p:spPr>
          <a:xfrm>
            <a:off x="0" y="404812"/>
            <a:ext cx="184150" cy="720725"/>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 name="Google Shape;13;p31"/>
          <p:cNvSpPr txBox="1"/>
          <p:nvPr/>
        </p:nvSpPr>
        <p:spPr>
          <a:xfrm>
            <a:off x="-14287" y="1128712"/>
            <a:ext cx="184150" cy="720725"/>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 name="Google Shape;14;p31"/>
          <p:cNvSpPr txBox="1"/>
          <p:nvPr/>
        </p:nvSpPr>
        <p:spPr>
          <a:xfrm>
            <a:off x="-14287" y="1847850"/>
            <a:ext cx="18415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 name="Google Shape;15;p31"/>
          <p:cNvSpPr txBox="1"/>
          <p:nvPr/>
        </p:nvSpPr>
        <p:spPr>
          <a:xfrm>
            <a:off x="-14287" y="2552700"/>
            <a:ext cx="184150" cy="720725"/>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descr="biz" id="16" name="Google Shape;16;p31"/>
          <p:cNvSpPr/>
          <p:nvPr/>
        </p:nvSpPr>
        <p:spPr>
          <a:xfrm>
            <a:off x="7740650" y="188912"/>
            <a:ext cx="1223962" cy="1265237"/>
          </a:xfrm>
          <a:prstGeom prst="ellipse">
            <a:avLst/>
          </a:prstGeom>
          <a:blipFill rotWithShape="1">
            <a:blip r:embed="rId1">
              <a:alphaModFix/>
            </a:blip>
            <a:stretch>
              <a:fillRect b="0" l="0" r="0" t="0"/>
            </a:stretch>
          </a:blip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 name="Google Shape;17;p31"/>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6" name="Shape 86"/>
        <p:cNvGrpSpPr/>
        <p:nvPr/>
      </p:nvGrpSpPr>
      <p:grpSpPr>
        <a:xfrm>
          <a:off x="0" y="0"/>
          <a:ext cx="0" cy="0"/>
          <a:chOff x="0" y="0"/>
          <a:chExt cx="0" cy="0"/>
        </a:xfrm>
      </p:grpSpPr>
      <p:sp>
        <p:nvSpPr>
          <p:cNvPr id="87" name="Google Shape;87;p43"/>
          <p:cNvSpPr txBox="1"/>
          <p:nvPr/>
        </p:nvSpPr>
        <p:spPr>
          <a:xfrm>
            <a:off x="381000" y="5257800"/>
            <a:ext cx="8763000" cy="1600200"/>
          </a:xfrm>
          <a:prstGeom prst="rect">
            <a:avLst/>
          </a:prstGeom>
          <a:solidFill>
            <a:schemeClr val="accen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aphicFrame>
        <p:nvGraphicFramePr>
          <p:cNvPr id="88" name="Google Shape;88;p43"/>
          <p:cNvGraphicFramePr/>
          <p:nvPr/>
        </p:nvGraphicFramePr>
        <p:xfrm>
          <a:off x="395287" y="2349500"/>
          <a:ext cx="8748712" cy="2951162"/>
        </p:xfrm>
        <a:graphic>
          <a:graphicData uri="http://schemas.openxmlformats.org/presentationml/2006/ole">
            <mc:AlternateContent>
              <mc:Choice Requires="v">
                <p:oleObj r:id="rId1" imgH="2951162" imgW="8748712" progId="Photoshop.Image.6" spid="_x0000_s1">
                  <p:embed/>
                </p:oleObj>
              </mc:Choice>
              <mc:Fallback>
                <p:oleObj r:id="rId2" imgH="2951162" imgW="8748712" progId="Photoshop.Image.6">
                  <p:embed/>
                  <p:pic>
                    <p:nvPicPr>
                      <p:cNvPr id="88" name="Google Shape;88;p43"/>
                      <p:cNvPicPr preferRelativeResize="0"/>
                      <p:nvPr/>
                    </p:nvPicPr>
                    <p:blipFill rotWithShape="1">
                      <a:blip r:embed="rId3">
                        <a:alphaModFix amt="39997"/>
                      </a:blip>
                      <a:srcRect b="0" l="0" r="0" t="0"/>
                      <a:stretch/>
                    </p:blipFill>
                    <p:spPr>
                      <a:xfrm>
                        <a:off x="395287" y="2349500"/>
                        <a:ext cx="8748712" cy="2951162"/>
                      </a:xfrm>
                      <a:prstGeom prst="rect">
                        <a:avLst/>
                      </a:prstGeom>
                      <a:noFill/>
                      <a:ln>
                        <a:noFill/>
                      </a:ln>
                    </p:spPr>
                  </p:pic>
                </p:oleObj>
              </mc:Fallback>
            </mc:AlternateContent>
          </a:graphicData>
        </a:graphic>
      </p:graphicFrame>
      <p:sp>
        <p:nvSpPr>
          <p:cNvPr id="89" name="Google Shape;89;p43"/>
          <p:cNvSpPr txBox="1"/>
          <p:nvPr/>
        </p:nvSpPr>
        <p:spPr>
          <a:xfrm>
            <a:off x="-36512" y="5138737"/>
            <a:ext cx="431800" cy="171926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0" name="Google Shape;90;p43"/>
          <p:cNvSpPr txBox="1"/>
          <p:nvPr/>
        </p:nvSpPr>
        <p:spPr>
          <a:xfrm>
            <a:off x="-36512" y="4149725"/>
            <a:ext cx="431800" cy="1006475"/>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1" name="Google Shape;91;p43"/>
          <p:cNvSpPr txBox="1"/>
          <p:nvPr/>
        </p:nvSpPr>
        <p:spPr>
          <a:xfrm>
            <a:off x="-36512" y="0"/>
            <a:ext cx="431800" cy="23495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2" name="Google Shape;92;p43"/>
          <p:cNvSpPr txBox="1"/>
          <p:nvPr/>
        </p:nvSpPr>
        <p:spPr>
          <a:xfrm>
            <a:off x="-36512" y="2349500"/>
            <a:ext cx="431800" cy="8636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93" name="Google Shape;93;p43"/>
          <p:cNvGrpSpPr/>
          <p:nvPr/>
        </p:nvGrpSpPr>
        <p:grpSpPr>
          <a:xfrm>
            <a:off x="4267200" y="5867400"/>
            <a:ext cx="1079500" cy="633412"/>
            <a:chOff x="2680" y="3678"/>
            <a:chExt cx="680" cy="399"/>
          </a:xfrm>
        </p:grpSpPr>
        <p:sp>
          <p:nvSpPr>
            <p:cNvPr id="94" name="Google Shape;94;p43"/>
            <p:cNvSpPr txBox="1"/>
            <p:nvPr/>
          </p:nvSpPr>
          <p:spPr>
            <a:xfrm>
              <a:off x="2680" y="3789"/>
              <a:ext cx="680" cy="28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400"/>
                <a:buFont typeface="Arial"/>
                <a:buNone/>
              </a:pPr>
              <a:r>
                <a:rPr b="1" i="0" lang="en-US" sz="2400" u="none">
                  <a:solidFill>
                    <a:schemeClr val="lt1"/>
                  </a:solidFill>
                  <a:latin typeface="Arial"/>
                  <a:ea typeface="Arial"/>
                  <a:cs typeface="Arial"/>
                  <a:sym typeface="Arial"/>
                </a:rPr>
                <a:t>LOGO</a:t>
              </a:r>
              <a:endParaRPr/>
            </a:p>
          </p:txBody>
        </p:sp>
        <p:sp>
          <p:nvSpPr>
            <p:cNvPr id="95" name="Google Shape;95;p43"/>
            <p:cNvSpPr/>
            <p:nvPr/>
          </p:nvSpPr>
          <p:spPr>
            <a:xfrm rot="5400000">
              <a:off x="2928" y="3493"/>
              <a:ext cx="172" cy="542"/>
            </a:xfrm>
            <a:prstGeom prst="moon">
              <a:avLst>
                <a:gd fmla="val 4581" name="adj"/>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96" name="Google Shape;96;p43"/>
          <p:cNvSpPr txBox="1"/>
          <p:nvPr/>
        </p:nvSpPr>
        <p:spPr>
          <a:xfrm>
            <a:off x="-36512" y="3200400"/>
            <a:ext cx="431800" cy="9620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7" name="Google Shape;97;p43"/>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98" name="Google Shape;98;p43"/>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Tree>
  </p:cSld>
  <p:clrMap accent1="accent1" accent2="accent2" accent3="accent3" accent4="accent4" accent5="accent5" accent6="accent6" bg1="lt1" bg2="dk2" tx1="dk1" tx2="lt2" folHlink="folHlink" hlink="hlink"/>
  <p:sldLayoutIdLst>
    <p:sldLayoutId id="2147483661"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7.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4.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8.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5.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6.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9.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hyperlink" Target="https://www.youtube.com/watch?v=IcBdZsB4-iQ"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pic>
        <p:nvPicPr>
          <p:cNvPr id="106" name="Google Shape;106;p1"/>
          <p:cNvPicPr preferRelativeResize="0"/>
          <p:nvPr/>
        </p:nvPicPr>
        <p:blipFill rotWithShape="1">
          <a:blip r:embed="rId3">
            <a:alphaModFix/>
          </a:blip>
          <a:srcRect b="0" l="0" r="0" t="0"/>
          <a:stretch/>
        </p:blipFill>
        <p:spPr>
          <a:xfrm>
            <a:off x="0" y="0"/>
            <a:ext cx="9144000" cy="5865812"/>
          </a:xfrm>
          <a:prstGeom prst="rect">
            <a:avLst/>
          </a:prstGeom>
          <a:noFill/>
          <a:ln>
            <a:noFill/>
          </a:ln>
        </p:spPr>
      </p:pic>
      <p:sp>
        <p:nvSpPr>
          <p:cNvPr id="107" name="Google Shape;107;p1"/>
          <p:cNvSpPr/>
          <p:nvPr/>
        </p:nvSpPr>
        <p:spPr>
          <a:xfrm>
            <a:off x="1259632" y="1556792"/>
            <a:ext cx="4742713" cy="113107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TRÒ CHƠI VÀ PHƯƠNG PHÁP </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TỔ CHỨC HOẠT ĐỘNG CHƠI</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CHO TRẺ MẦM NON</a:t>
            </a:r>
            <a:endParaRPr/>
          </a:p>
        </p:txBody>
      </p:sp>
      <p:sp>
        <p:nvSpPr>
          <p:cNvPr id="108" name="Google Shape;108;p1"/>
          <p:cNvSpPr txBox="1"/>
          <p:nvPr/>
        </p:nvSpPr>
        <p:spPr>
          <a:xfrm>
            <a:off x="6962775" y="6597650"/>
            <a:ext cx="2171700" cy="17145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09" name="Google Shape;109;p1"/>
          <p:cNvSpPr txBox="1"/>
          <p:nvPr/>
        </p:nvSpPr>
        <p:spPr>
          <a:xfrm>
            <a:off x="-11850" y="4190925"/>
            <a:ext cx="4038600" cy="5637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GV Nguyễn Thiều Dạ Hương</a:t>
            </a:r>
            <a:endParaRPr b="1" sz="1000">
              <a:solidFill>
                <a:srgbClr val="FF0000"/>
              </a:solidFill>
              <a:latin typeface="Verdana"/>
              <a:ea typeface="Verdana"/>
              <a:cs typeface="Verdana"/>
              <a:sym typeface="Verdana"/>
            </a:endParaRPr>
          </a:p>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Trường Đại học Giáo dục, Đạo học quốc gia Hà Nội</a:t>
            </a:r>
            <a:endParaRPr b="1" sz="1000">
              <a:solidFill>
                <a:srgbClr val="FF0000"/>
              </a:solidFill>
              <a:latin typeface="Verdana"/>
              <a:ea typeface="Verdana"/>
              <a:cs typeface="Verdana"/>
              <a:sym typeface="Verdan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
          <p:cNvSpPr/>
          <p:nvPr/>
        </p:nvSpPr>
        <p:spPr>
          <a:xfrm>
            <a:off x="4948237" y="1771650"/>
            <a:ext cx="1100137" cy="866775"/>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66B3AB">
                  <a:alpha val="31764"/>
                </a:srgbClr>
              </a:gs>
              <a:gs pos="100000">
                <a:schemeClr va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5" name="Google Shape;115;p2"/>
          <p:cNvSpPr/>
          <p:nvPr/>
        </p:nvSpPr>
        <p:spPr>
          <a:xfrm>
            <a:off x="3711575" y="2846387"/>
            <a:ext cx="1720850" cy="2366962"/>
          </a:xfrm>
          <a:prstGeom prst="roundRect">
            <a:avLst>
              <a:gd fmla="val 1013" name="adj"/>
            </a:avLst>
          </a:prstGeom>
          <a:noFill/>
          <a:ln cap="flat" cmpd="sng" w="57150">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6" name="Google Shape;116;p2"/>
          <p:cNvSpPr/>
          <p:nvPr/>
        </p:nvSpPr>
        <p:spPr>
          <a:xfrm>
            <a:off x="3886200" y="2743200"/>
            <a:ext cx="1398587" cy="215900"/>
          </a:xfrm>
          <a:prstGeom prst="roundRect">
            <a:avLst>
              <a:gd fmla="val 10800" name="adj"/>
            </a:avLst>
          </a:prstGeom>
          <a:gradFill>
            <a:gsLst>
              <a:gs pos="0">
                <a:srgbClr val="42516C"/>
              </a:gs>
              <a:gs pos="50000">
                <a:schemeClr val="accent2"/>
              </a:gs>
              <a:gs pos="100000">
                <a:srgbClr val="42516C"/>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7" name="Google Shape;117;p2"/>
          <p:cNvSpPr/>
          <p:nvPr/>
        </p:nvSpPr>
        <p:spPr>
          <a:xfrm flipH="1">
            <a:off x="5143500" y="2800350"/>
            <a:ext cx="55562"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8" name="Google Shape;118;p2"/>
          <p:cNvSpPr/>
          <p:nvPr/>
        </p:nvSpPr>
        <p:spPr>
          <a:xfrm flipH="1">
            <a:off x="3951287" y="2794000"/>
            <a:ext cx="52387"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9" name="Google Shape;119;p2"/>
          <p:cNvSpPr/>
          <p:nvPr/>
        </p:nvSpPr>
        <p:spPr>
          <a:xfrm>
            <a:off x="5594350" y="2470150"/>
            <a:ext cx="1720850" cy="2366962"/>
          </a:xfrm>
          <a:prstGeom prst="roundRect">
            <a:avLst>
              <a:gd fmla="val 1013" name="adj"/>
            </a:avLst>
          </a:prstGeom>
          <a:noFill/>
          <a:ln cap="flat" cmpd="sng" w="57150">
            <a:solidFill>
              <a:schemeClr va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0" name="Google Shape;120;p2"/>
          <p:cNvSpPr/>
          <p:nvPr/>
        </p:nvSpPr>
        <p:spPr>
          <a:xfrm>
            <a:off x="5756275" y="2363787"/>
            <a:ext cx="1397000" cy="215900"/>
          </a:xfrm>
          <a:prstGeom prst="roundRect">
            <a:avLst>
              <a:gd fmla="val 10800" name="adj"/>
            </a:avLst>
          </a:prstGeom>
          <a:gradFill>
            <a:gsLst>
              <a:gs pos="0">
                <a:srgbClr val="284F4B"/>
              </a:gs>
              <a:gs pos="50000">
                <a:schemeClr val="hlink"/>
              </a:gs>
              <a:gs pos="100000">
                <a:srgbClr val="284F4B"/>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1" name="Google Shape;121;p2"/>
          <p:cNvSpPr/>
          <p:nvPr/>
        </p:nvSpPr>
        <p:spPr>
          <a:xfrm flipH="1">
            <a:off x="701992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2" name="Google Shape;122;p2"/>
          <p:cNvSpPr/>
          <p:nvPr/>
        </p:nvSpPr>
        <p:spPr>
          <a:xfrm flipH="1">
            <a:off x="583247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3" name="Google Shape;123;p2"/>
          <p:cNvSpPr/>
          <p:nvPr/>
        </p:nvSpPr>
        <p:spPr>
          <a:xfrm>
            <a:off x="3011487" y="2147887"/>
            <a:ext cx="1101725" cy="868362"/>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B9B6C7">
                  <a:alpha val="31764"/>
                </a:srgbClr>
              </a:gs>
              <a:gs pos="100000">
                <a:schemeClr val="fo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4" name="Google Shape;124;p2"/>
          <p:cNvSpPr txBox="1"/>
          <p:nvPr/>
        </p:nvSpPr>
        <p:spPr>
          <a:xfrm>
            <a:off x="4443412" y="2690812"/>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2</a:t>
            </a:r>
            <a:endParaRPr/>
          </a:p>
        </p:txBody>
      </p:sp>
      <p:sp>
        <p:nvSpPr>
          <p:cNvPr id="125" name="Google Shape;125;p2"/>
          <p:cNvSpPr txBox="1"/>
          <p:nvPr/>
        </p:nvSpPr>
        <p:spPr>
          <a:xfrm>
            <a:off x="6356350" y="2317750"/>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500"/>
              <a:buFont typeface="Arial"/>
              <a:buNone/>
            </a:pPr>
            <a:r>
              <a:rPr b="0" i="0" lang="en-US" sz="1500" u="none">
                <a:solidFill>
                  <a:srgbClr val="FFFFFF"/>
                </a:solidFill>
                <a:latin typeface="Arial"/>
                <a:ea typeface="Arial"/>
                <a:cs typeface="Arial"/>
                <a:sym typeface="Arial"/>
              </a:rPr>
              <a:t>3</a:t>
            </a:r>
            <a:endParaRPr/>
          </a:p>
        </p:txBody>
      </p:sp>
      <p:grpSp>
        <p:nvGrpSpPr>
          <p:cNvPr id="126" name="Google Shape;126;p2"/>
          <p:cNvGrpSpPr/>
          <p:nvPr/>
        </p:nvGrpSpPr>
        <p:grpSpPr>
          <a:xfrm>
            <a:off x="1828800" y="3043237"/>
            <a:ext cx="1722437" cy="2493962"/>
            <a:chOff x="576" y="1836"/>
            <a:chExt cx="1446" cy="2095"/>
          </a:xfrm>
        </p:grpSpPr>
        <p:sp>
          <p:nvSpPr>
            <p:cNvPr id="127" name="Google Shape;127;p2"/>
            <p:cNvSpPr/>
            <p:nvPr/>
          </p:nvSpPr>
          <p:spPr>
            <a:xfrm>
              <a:off x="576" y="1943"/>
              <a:ext cx="1446" cy="1988"/>
            </a:xfrm>
            <a:prstGeom prst="roundRect">
              <a:avLst>
                <a:gd fmla="val 1013" name="adj"/>
              </a:avLst>
            </a:prstGeom>
            <a:noFill/>
            <a:ln cap="flat" cmpd="sng" w="57150">
              <a:solidFill>
                <a:schemeClr val="fo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8" name="Google Shape;128;p2"/>
            <p:cNvSpPr/>
            <p:nvPr/>
          </p:nvSpPr>
          <p:spPr>
            <a:xfrm>
              <a:off x="712" y="1852"/>
              <a:ext cx="1174" cy="181"/>
            </a:xfrm>
            <a:prstGeom prst="roundRect">
              <a:avLst>
                <a:gd fmla="val 10800" name="adj"/>
              </a:avLst>
            </a:prstGeom>
            <a:gradFill>
              <a:gsLst>
                <a:gs pos="0">
                  <a:srgbClr val="34323D"/>
                </a:gs>
                <a:gs pos="50000">
                  <a:schemeClr val="folHlink"/>
                </a:gs>
                <a:gs pos="100000">
                  <a:srgbClr val="34323D"/>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9" name="Google Shape;129;p2"/>
            <p:cNvSpPr/>
            <p:nvPr/>
          </p:nvSpPr>
          <p:spPr>
            <a:xfrm flipH="1">
              <a:off x="1773" y="1897"/>
              <a:ext cx="45"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0" name="Google Shape;130;p2"/>
            <p:cNvSpPr/>
            <p:nvPr/>
          </p:nvSpPr>
          <p:spPr>
            <a:xfrm flipH="1">
              <a:off x="776" y="1897"/>
              <a:ext cx="47"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1" name="Google Shape;131;p2"/>
            <p:cNvSpPr txBox="1"/>
            <p:nvPr/>
          </p:nvSpPr>
          <p:spPr>
            <a:xfrm>
              <a:off x="1169" y="1836"/>
              <a:ext cx="249" cy="28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1</a:t>
              </a:r>
              <a:endParaRPr/>
            </a:p>
          </p:txBody>
        </p:sp>
        <p:sp>
          <p:nvSpPr>
            <p:cNvPr id="132" name="Google Shape;132;p2"/>
            <p:cNvSpPr txBox="1"/>
            <p:nvPr/>
          </p:nvSpPr>
          <p:spPr>
            <a:xfrm>
              <a:off x="627" y="1988"/>
              <a:ext cx="1343" cy="1913"/>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rgbClr val="002060"/>
                  </a:solidFill>
                  <a:latin typeface="Arial"/>
                  <a:ea typeface="Arial"/>
                  <a:cs typeface="Arial"/>
                  <a:sym typeface="Arial"/>
                </a:rPr>
                <a:t>Hiểu và trình bày được </a:t>
              </a:r>
              <a:r>
                <a:rPr b="0" i="0" lang="en-US" sz="1800" u="none">
                  <a:solidFill>
                    <a:srgbClr val="002060"/>
                  </a:solidFill>
                  <a:latin typeface="Arial"/>
                  <a:ea typeface="Arial"/>
                  <a:cs typeface="Arial"/>
                  <a:sym typeface="Arial"/>
                </a:rPr>
                <a:t>Lý luận về Lập kế hoạch tổ chức HĐVC theo chế độ SHHN của trẻ nhà trẻ </a:t>
              </a:r>
              <a:endParaRPr/>
            </a:p>
          </p:txBody>
        </p:sp>
      </p:grpSp>
      <p:sp>
        <p:nvSpPr>
          <p:cNvPr id="133" name="Google Shape;133;p2"/>
          <p:cNvSpPr txBox="1"/>
          <p:nvPr/>
        </p:nvSpPr>
        <p:spPr>
          <a:xfrm>
            <a:off x="3771900" y="3022600"/>
            <a:ext cx="1600200" cy="2062162"/>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rgbClr val="002060"/>
                </a:solidFill>
                <a:latin typeface="Arial"/>
                <a:ea typeface="Arial"/>
                <a:cs typeface="Arial"/>
                <a:sym typeface="Arial"/>
              </a:rPr>
              <a:t> Hiểu và phân tích được phương pháp lập kế hoạch tổ chức HĐVC theo chế độ SHHN của trẻ nhà trẻ </a:t>
            </a:r>
            <a:endParaRPr/>
          </a:p>
        </p:txBody>
      </p:sp>
      <p:sp>
        <p:nvSpPr>
          <p:cNvPr id="134" name="Google Shape;134;p2"/>
          <p:cNvSpPr txBox="1"/>
          <p:nvPr/>
        </p:nvSpPr>
        <p:spPr>
          <a:xfrm>
            <a:off x="5510212" y="2592387"/>
            <a:ext cx="1720850" cy="2062162"/>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rgbClr val="002060"/>
              </a:buClr>
              <a:buSzPts val="1600"/>
              <a:buFont typeface="Noto Sans Symbols"/>
              <a:buChar char="❖"/>
            </a:pPr>
            <a:r>
              <a:rPr b="0" i="0" lang="en-US" sz="1600" u="none">
                <a:solidFill>
                  <a:srgbClr val="002060"/>
                </a:solidFill>
                <a:latin typeface="Arial"/>
                <a:ea typeface="Arial"/>
                <a:cs typeface="Arial"/>
                <a:sym typeface="Arial"/>
              </a:rPr>
              <a:t>Hiểu và trình bày được quy trình ập kế hoạch tổ chức HĐVC theo chế độ SHHN của trẻ nhà trẻ </a:t>
            </a:r>
            <a:endParaRPr/>
          </a:p>
        </p:txBody>
      </p:sp>
      <p:sp>
        <p:nvSpPr>
          <p:cNvPr id="135" name="Google Shape;135;p2"/>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36" name="Google Shape;136;p2"/>
          <p:cNvSpPr txBox="1"/>
          <p:nvPr>
            <p:ph type="title"/>
          </p:nvPr>
        </p:nvSpPr>
        <p:spPr>
          <a:xfrm>
            <a:off x="2613025" y="247650"/>
            <a:ext cx="9526587" cy="1090612"/>
          </a:xfrm>
          <a:prstGeom prst="rect">
            <a:avLst/>
          </a:prstGeom>
          <a:noFill/>
          <a:ln>
            <a:noFill/>
          </a:ln>
        </p:spPr>
        <p:txBody>
          <a:bodyPr anchorCtr="0" anchor="ctr" bIns="45700" lIns="91425" spcFirstLastPara="1" rIns="91425" wrap="square" tIns="45700">
            <a:normAutofit/>
          </a:bodyPr>
          <a:lstStyle/>
          <a:p>
            <a:pPr indent="-342900" lvl="0" marL="342900" rtl="0" algn="just">
              <a:lnSpc>
                <a:spcPct val="100000"/>
              </a:lnSpc>
              <a:spcBef>
                <a:spcPts val="0"/>
              </a:spcBef>
              <a:spcAft>
                <a:spcPts val="0"/>
              </a:spcAft>
              <a:buClr>
                <a:schemeClr val="lt1"/>
              </a:buClr>
              <a:buSzPts val="2100"/>
              <a:buFont typeface="Noto Sans Symbols"/>
              <a:buChar char="✔"/>
            </a:pPr>
            <a:r>
              <a:rPr b="1" i="0" lang="en-US" sz="2100" u="none">
                <a:solidFill>
                  <a:schemeClr val="lt1"/>
                </a:solidFill>
                <a:latin typeface="Arial"/>
                <a:ea typeface="Arial"/>
                <a:cs typeface="Arial"/>
                <a:sym typeface="Arial"/>
              </a:rPr>
              <a:t>MỤC TIÊU BÀI HỌC</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grpSp>
        <p:nvGrpSpPr>
          <p:cNvPr id="141" name="Google Shape;141;p3"/>
          <p:cNvGrpSpPr/>
          <p:nvPr/>
        </p:nvGrpSpPr>
        <p:grpSpPr>
          <a:xfrm>
            <a:off x="1238250" y="1879600"/>
            <a:ext cx="2109787" cy="3316287"/>
            <a:chOff x="720" y="1299"/>
            <a:chExt cx="1379" cy="2539"/>
          </a:xfrm>
        </p:grpSpPr>
        <p:sp>
          <p:nvSpPr>
            <p:cNvPr id="142" name="Google Shape;142;p3"/>
            <p:cNvSpPr/>
            <p:nvPr/>
          </p:nvSpPr>
          <p:spPr>
            <a:xfrm>
              <a:off x="720" y="1490"/>
              <a:ext cx="1363" cy="1800"/>
            </a:xfrm>
            <a:prstGeom prst="roundRect">
              <a:avLst>
                <a:gd fmla="val 3782" name="adj"/>
              </a:avLst>
            </a:prstGeom>
            <a:gradFill>
              <a:gsLst>
                <a:gs pos="0">
                  <a:srgbClr val="4E91D4"/>
                </a:gs>
                <a:gs pos="100000">
                  <a:srgbClr val="3477A4"/>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3" name="Google Shape;143;p3"/>
            <p:cNvSpPr/>
            <p:nvPr/>
          </p:nvSpPr>
          <p:spPr>
            <a:xfrm>
              <a:off x="741" y="1495"/>
              <a:ext cx="1322" cy="1766"/>
            </a:xfrm>
            <a:prstGeom prst="roundRect">
              <a:avLst>
                <a:gd fmla="val 16667" name="adj"/>
              </a:avLst>
            </a:prstGeom>
            <a:solidFill>
              <a:srgbClr val="3CA1E6"/>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4" name="Google Shape;144;p3"/>
            <p:cNvSpPr/>
            <p:nvPr/>
          </p:nvSpPr>
          <p:spPr>
            <a:xfrm>
              <a:off x="752" y="2795"/>
              <a:ext cx="1304" cy="447"/>
            </a:xfrm>
            <a:prstGeom prst="roundRect">
              <a:avLst>
                <a:gd fmla="val 10800" name="adj"/>
              </a:avLst>
            </a:prstGeom>
            <a:gradFill>
              <a:gsLst>
                <a:gs pos="0">
                  <a:srgbClr val="3CA1E6">
                    <a:alpha val="0"/>
                  </a:srgbClr>
                </a:gs>
                <a:gs pos="100000">
                  <a:srgbClr val="9BCFF2"/>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5" name="Google Shape;145;p3"/>
            <p:cNvSpPr/>
            <p:nvPr/>
          </p:nvSpPr>
          <p:spPr>
            <a:xfrm>
              <a:off x="752" y="1509"/>
              <a:ext cx="1304" cy="446"/>
            </a:xfrm>
            <a:prstGeom prst="roundRect">
              <a:avLst>
                <a:gd fmla="val 10800" name="adj"/>
              </a:avLst>
            </a:prstGeom>
            <a:gradFill>
              <a:gsLst>
                <a:gs pos="0">
                  <a:srgbClr val="BEE0F7"/>
                </a:gs>
                <a:gs pos="100000">
                  <a:srgbClr val="3CA1E6">
                    <a:alpha val="0"/>
                  </a:srgbClr>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6" name="Google Shape;146;p3"/>
            <p:cNvSpPr/>
            <p:nvPr/>
          </p:nvSpPr>
          <p:spPr>
            <a:xfrm>
              <a:off x="724" y="3290"/>
              <a:ext cx="1361" cy="548"/>
            </a:xfrm>
            <a:prstGeom prst="roundRect">
              <a:avLst>
                <a:gd fmla="val 8724" name="adj"/>
              </a:avLst>
            </a:prstGeom>
            <a:gradFill>
              <a:gsLst>
                <a:gs pos="0">
                  <a:srgbClr val="729EB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7" name="Google Shape;147;p3"/>
            <p:cNvSpPr/>
            <p:nvPr/>
          </p:nvSpPr>
          <p:spPr>
            <a:xfrm>
              <a:off x="752" y="3304"/>
              <a:ext cx="1304" cy="486"/>
            </a:xfrm>
            <a:prstGeom prst="roundRect">
              <a:avLst>
                <a:gd fmla="val 10800" name="adj"/>
              </a:avLst>
            </a:prstGeom>
            <a:gradFill>
              <a:gsLst>
                <a:gs pos="0">
                  <a:srgbClr val="7DAFD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48" name="Google Shape;148;p3"/>
            <p:cNvGrpSpPr/>
            <p:nvPr/>
          </p:nvGrpSpPr>
          <p:grpSpPr>
            <a:xfrm>
              <a:off x="1189" y="1299"/>
              <a:ext cx="404" cy="398"/>
              <a:chOff x="1289" y="587"/>
              <a:chExt cx="666" cy="657"/>
            </a:xfrm>
          </p:grpSpPr>
          <p:sp>
            <p:nvSpPr>
              <p:cNvPr id="149" name="Google Shape;149;p3"/>
              <p:cNvSpPr/>
              <p:nvPr/>
            </p:nvSpPr>
            <p:spPr>
              <a:xfrm>
                <a:off x="1289" y="589"/>
                <a:ext cx="666"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0" name="Google Shape;150;p3"/>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3"/>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2" name="Google Shape;152;p3"/>
              <p:cNvSpPr/>
              <p:nvPr/>
            </p:nvSpPr>
            <p:spPr>
              <a:xfrm>
                <a:off x="1304"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3"/>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4" name="Google Shape;154;p3"/>
              <p:cNvSpPr/>
              <p:nvPr/>
            </p:nvSpPr>
            <p:spPr>
              <a:xfrm>
                <a:off x="1311"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3"/>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6" name="Google Shape;156;p3"/>
              <p:cNvSpPr/>
              <p:nvPr/>
            </p:nvSpPr>
            <p:spPr>
              <a:xfrm>
                <a:off x="1345" y="613"/>
                <a:ext cx="531"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3"/>
              <p:cNvSpPr txBox="1"/>
              <p:nvPr/>
            </p:nvSpPr>
            <p:spPr>
              <a:xfrm rot="5400000">
                <a:off x="1421" y="652"/>
                <a:ext cx="339" cy="37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58" name="Google Shape;158;p3"/>
            <p:cNvSpPr txBox="1"/>
            <p:nvPr/>
          </p:nvSpPr>
          <p:spPr>
            <a:xfrm>
              <a:off x="1286" y="1354"/>
              <a:ext cx="20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1</a:t>
              </a:r>
              <a:endParaRPr/>
            </a:p>
          </p:txBody>
        </p:sp>
        <p:sp>
          <p:nvSpPr>
            <p:cNvPr id="159" name="Google Shape;159;p3"/>
            <p:cNvSpPr txBox="1"/>
            <p:nvPr/>
          </p:nvSpPr>
          <p:spPr>
            <a:xfrm>
              <a:off x="803" y="1732"/>
              <a:ext cx="1296" cy="28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60" name="Google Shape;160;p3"/>
          <p:cNvGrpSpPr/>
          <p:nvPr/>
        </p:nvGrpSpPr>
        <p:grpSpPr>
          <a:xfrm>
            <a:off x="3968750" y="1900237"/>
            <a:ext cx="1963737" cy="3689350"/>
            <a:chOff x="2208" y="1299"/>
            <a:chExt cx="1365" cy="2539"/>
          </a:xfrm>
        </p:grpSpPr>
        <p:sp>
          <p:nvSpPr>
            <p:cNvPr id="161" name="Google Shape;161;p3"/>
            <p:cNvSpPr/>
            <p:nvPr/>
          </p:nvSpPr>
          <p:spPr>
            <a:xfrm>
              <a:off x="2208" y="1490"/>
              <a:ext cx="1363" cy="1800"/>
            </a:xfrm>
            <a:prstGeom prst="roundRect">
              <a:avLst>
                <a:gd fmla="val 3782" name="adj"/>
              </a:avLst>
            </a:prstGeom>
            <a:gradFill>
              <a:gsLst>
                <a:gs pos="0">
                  <a:srgbClr val="34B034"/>
                </a:gs>
                <a:gs pos="100000">
                  <a:srgbClr val="3F8B4A"/>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2" name="Google Shape;162;p3"/>
            <p:cNvSpPr/>
            <p:nvPr/>
          </p:nvSpPr>
          <p:spPr>
            <a:xfrm>
              <a:off x="2229" y="1495"/>
              <a:ext cx="1322" cy="1766"/>
            </a:xfrm>
            <a:prstGeom prst="roundRect">
              <a:avLst>
                <a:gd fmla="val 16667" name="adj"/>
              </a:avLst>
            </a:prstGeom>
            <a:solidFill>
              <a:srgbClr val="73E77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3" name="Google Shape;163;p3"/>
            <p:cNvSpPr/>
            <p:nvPr/>
          </p:nvSpPr>
          <p:spPr>
            <a:xfrm>
              <a:off x="2240" y="2795"/>
              <a:ext cx="1304" cy="447"/>
            </a:xfrm>
            <a:prstGeom prst="roundRect">
              <a:avLst>
                <a:gd fmla="val 10800" name="adj"/>
              </a:avLst>
            </a:prstGeom>
            <a:gradFill>
              <a:gsLst>
                <a:gs pos="0">
                  <a:srgbClr val="73E77E"/>
                </a:gs>
                <a:gs pos="100000">
                  <a:srgbClr val="B3F2B9"/>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4" name="Google Shape;164;p3"/>
            <p:cNvSpPr/>
            <p:nvPr/>
          </p:nvSpPr>
          <p:spPr>
            <a:xfrm>
              <a:off x="2240" y="1509"/>
              <a:ext cx="1304" cy="446"/>
            </a:xfrm>
            <a:prstGeom prst="roundRect">
              <a:avLst>
                <a:gd fmla="val 10800" name="adj"/>
              </a:avLst>
            </a:prstGeom>
            <a:gradFill>
              <a:gsLst>
                <a:gs pos="0">
                  <a:srgbClr val="D0F7D4"/>
                </a:gs>
                <a:gs pos="100000">
                  <a:srgbClr val="73E77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5" name="Google Shape;165;p3"/>
            <p:cNvSpPr/>
            <p:nvPr/>
          </p:nvSpPr>
          <p:spPr>
            <a:xfrm>
              <a:off x="2677" y="1300"/>
              <a:ext cx="405" cy="396"/>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6" name="Google Shape;166;p3"/>
            <p:cNvSpPr/>
            <p:nvPr/>
          </p:nvSpPr>
          <p:spPr>
            <a:xfrm>
              <a:off x="2681" y="1299"/>
              <a:ext cx="392" cy="393"/>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3"/>
            <p:cNvSpPr txBox="1"/>
            <p:nvPr/>
          </p:nvSpPr>
          <p:spPr>
            <a:xfrm rot="5400000">
              <a:off x="2732" y="1333"/>
              <a:ext cx="278" cy="27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8" name="Google Shape;168;p3"/>
            <p:cNvSpPr/>
            <p:nvPr/>
          </p:nvSpPr>
          <p:spPr>
            <a:xfrm>
              <a:off x="2686" y="1301"/>
              <a:ext cx="383" cy="383"/>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3"/>
            <p:cNvSpPr txBox="1"/>
            <p:nvPr/>
          </p:nvSpPr>
          <p:spPr>
            <a:xfrm rot="5400000">
              <a:off x="2731" y="1356"/>
              <a:ext cx="271" cy="271"/>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0" name="Google Shape;170;p3"/>
            <p:cNvSpPr/>
            <p:nvPr/>
          </p:nvSpPr>
          <p:spPr>
            <a:xfrm>
              <a:off x="2690" y="1305"/>
              <a:ext cx="364" cy="357"/>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3"/>
            <p:cNvSpPr txBox="1"/>
            <p:nvPr/>
          </p:nvSpPr>
          <p:spPr>
            <a:xfrm rot="5400000">
              <a:off x="2731" y="1350"/>
              <a:ext cx="252" cy="25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2" name="Google Shape;172;p3"/>
            <p:cNvSpPr/>
            <p:nvPr/>
          </p:nvSpPr>
          <p:spPr>
            <a:xfrm>
              <a:off x="2712" y="1315"/>
              <a:ext cx="322" cy="290"/>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3"/>
            <p:cNvSpPr txBox="1"/>
            <p:nvPr/>
          </p:nvSpPr>
          <p:spPr>
            <a:xfrm rot="5400000">
              <a:off x="2758" y="1331"/>
              <a:ext cx="205" cy="228"/>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4" name="Google Shape;174;p3"/>
            <p:cNvSpPr txBox="1"/>
            <p:nvPr/>
          </p:nvSpPr>
          <p:spPr>
            <a:xfrm>
              <a:off x="2767" y="1354"/>
              <a:ext cx="21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2</a:t>
              </a:r>
              <a:endParaRPr/>
            </a:p>
          </p:txBody>
        </p:sp>
        <p:sp>
          <p:nvSpPr>
            <p:cNvPr id="175" name="Google Shape;175;p3"/>
            <p:cNvSpPr txBox="1"/>
            <p:nvPr/>
          </p:nvSpPr>
          <p:spPr>
            <a:xfrm>
              <a:off x="2255" y="1775"/>
              <a:ext cx="1297"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6" name="Google Shape;176;p3"/>
            <p:cNvSpPr/>
            <p:nvPr/>
          </p:nvSpPr>
          <p:spPr>
            <a:xfrm>
              <a:off x="2210" y="3290"/>
              <a:ext cx="1363" cy="548"/>
            </a:xfrm>
            <a:prstGeom prst="roundRect">
              <a:avLst>
                <a:gd fmla="val 8724" name="adj"/>
              </a:avLst>
            </a:prstGeom>
            <a:gradFill>
              <a:gsLst>
                <a:gs pos="0">
                  <a:srgbClr val="58A4AE"/>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7" name="Google Shape;177;p3"/>
            <p:cNvSpPr/>
            <p:nvPr/>
          </p:nvSpPr>
          <p:spPr>
            <a:xfrm>
              <a:off x="2238" y="3304"/>
              <a:ext cx="1304" cy="486"/>
            </a:xfrm>
            <a:prstGeom prst="roundRect">
              <a:avLst>
                <a:gd fmla="val 10800" name="adj"/>
              </a:avLst>
            </a:prstGeom>
            <a:gradFill>
              <a:gsLst>
                <a:gs pos="0">
                  <a:srgbClr val="72B2BB"/>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78" name="Google Shape;178;p3"/>
          <p:cNvGrpSpPr/>
          <p:nvPr/>
        </p:nvGrpSpPr>
        <p:grpSpPr>
          <a:xfrm>
            <a:off x="6300787" y="1819275"/>
            <a:ext cx="2090737" cy="3316287"/>
            <a:chOff x="3692" y="1299"/>
            <a:chExt cx="1367" cy="2539"/>
          </a:xfrm>
        </p:grpSpPr>
        <p:sp>
          <p:nvSpPr>
            <p:cNvPr id="179" name="Google Shape;179;p3"/>
            <p:cNvSpPr/>
            <p:nvPr/>
          </p:nvSpPr>
          <p:spPr>
            <a:xfrm>
              <a:off x="3696" y="1490"/>
              <a:ext cx="1363" cy="1800"/>
            </a:xfrm>
            <a:prstGeom prst="roundRect">
              <a:avLst>
                <a:gd fmla="val 3782" name="adj"/>
              </a:avLst>
            </a:prstGeom>
            <a:gradFill>
              <a:gsLst>
                <a:gs pos="0">
                  <a:srgbClr val="B59F43"/>
                </a:gs>
                <a:gs pos="100000">
                  <a:srgbClr val="8F8849"/>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0" name="Google Shape;180;p3"/>
            <p:cNvSpPr/>
            <p:nvPr/>
          </p:nvSpPr>
          <p:spPr>
            <a:xfrm>
              <a:off x="3717" y="1495"/>
              <a:ext cx="1322" cy="1766"/>
            </a:xfrm>
            <a:prstGeom prst="roundRect">
              <a:avLst>
                <a:gd fmla="val 16667" name="adj"/>
              </a:avLst>
            </a:prstGeom>
            <a:solidFill>
              <a:srgbClr val="E9E065"/>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1" name="Google Shape;181;p3"/>
            <p:cNvSpPr/>
            <p:nvPr/>
          </p:nvSpPr>
          <p:spPr>
            <a:xfrm>
              <a:off x="3728" y="2795"/>
              <a:ext cx="1304" cy="447"/>
            </a:xfrm>
            <a:prstGeom prst="roundRect">
              <a:avLst>
                <a:gd fmla="val 10800" name="adj"/>
              </a:avLst>
            </a:prstGeom>
            <a:gradFill>
              <a:gsLst>
                <a:gs pos="0">
                  <a:srgbClr val="E9E065"/>
                </a:gs>
                <a:gs pos="100000">
                  <a:srgbClr val="F2EDA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2" name="Google Shape;182;p3"/>
            <p:cNvSpPr/>
            <p:nvPr/>
          </p:nvSpPr>
          <p:spPr>
            <a:xfrm>
              <a:off x="3728" y="1509"/>
              <a:ext cx="1304" cy="446"/>
            </a:xfrm>
            <a:prstGeom prst="roundRect">
              <a:avLst>
                <a:gd fmla="val 10800" name="adj"/>
              </a:avLst>
            </a:prstGeom>
            <a:gradFill>
              <a:gsLst>
                <a:gs pos="0">
                  <a:srgbClr val="F8F5CC"/>
                </a:gs>
                <a:gs pos="100000">
                  <a:srgbClr val="E9E065"/>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83" name="Google Shape;183;p3"/>
            <p:cNvGrpSpPr/>
            <p:nvPr/>
          </p:nvGrpSpPr>
          <p:grpSpPr>
            <a:xfrm>
              <a:off x="4166" y="1299"/>
              <a:ext cx="405" cy="398"/>
              <a:chOff x="1291" y="587"/>
              <a:chExt cx="668" cy="657"/>
            </a:xfrm>
          </p:grpSpPr>
          <p:sp>
            <p:nvSpPr>
              <p:cNvPr id="184" name="Google Shape;184;p3"/>
              <p:cNvSpPr/>
              <p:nvPr/>
            </p:nvSpPr>
            <p:spPr>
              <a:xfrm>
                <a:off x="1291" y="589"/>
                <a:ext cx="668"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5" name="Google Shape;185;p3"/>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3"/>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7" name="Google Shape;187;p3"/>
              <p:cNvSpPr/>
              <p:nvPr/>
            </p:nvSpPr>
            <p:spPr>
              <a:xfrm>
                <a:off x="1305"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3"/>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9" name="Google Shape;189;p3"/>
              <p:cNvSpPr/>
              <p:nvPr/>
            </p:nvSpPr>
            <p:spPr>
              <a:xfrm>
                <a:off x="1312"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3"/>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1" name="Google Shape;191;p3"/>
              <p:cNvSpPr/>
              <p:nvPr/>
            </p:nvSpPr>
            <p:spPr>
              <a:xfrm>
                <a:off x="1346" y="613"/>
                <a:ext cx="532"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3"/>
              <p:cNvSpPr txBox="1"/>
              <p:nvPr/>
            </p:nvSpPr>
            <p:spPr>
              <a:xfrm rot="5400000">
                <a:off x="1422" y="651"/>
                <a:ext cx="339" cy="3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93" name="Google Shape;193;p3"/>
            <p:cNvSpPr txBox="1"/>
            <p:nvPr/>
          </p:nvSpPr>
          <p:spPr>
            <a:xfrm>
              <a:off x="4261" y="1354"/>
              <a:ext cx="211"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3</a:t>
              </a:r>
              <a:endParaRPr/>
            </a:p>
          </p:txBody>
        </p:sp>
        <p:sp>
          <p:nvSpPr>
            <p:cNvPr id="194" name="Google Shape;194;p3"/>
            <p:cNvSpPr txBox="1"/>
            <p:nvPr/>
          </p:nvSpPr>
          <p:spPr>
            <a:xfrm>
              <a:off x="3747" y="1668"/>
              <a:ext cx="1296"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5" name="Google Shape;195;p3"/>
            <p:cNvSpPr/>
            <p:nvPr/>
          </p:nvSpPr>
          <p:spPr>
            <a:xfrm>
              <a:off x="3692" y="3290"/>
              <a:ext cx="1363" cy="548"/>
            </a:xfrm>
            <a:prstGeom prst="roundRect">
              <a:avLst>
                <a:gd fmla="val 8724" name="adj"/>
              </a:avLst>
            </a:prstGeom>
            <a:gradFill>
              <a:gsLst>
                <a:gs pos="0">
                  <a:srgbClr val="99BACC"/>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6" name="Google Shape;196;p3"/>
            <p:cNvSpPr/>
            <p:nvPr/>
          </p:nvSpPr>
          <p:spPr>
            <a:xfrm>
              <a:off x="3720" y="3304"/>
              <a:ext cx="1304" cy="486"/>
            </a:xfrm>
            <a:prstGeom prst="roundRect">
              <a:avLst>
                <a:gd fmla="val 10800" name="adj"/>
              </a:avLst>
            </a:prstGeom>
            <a:gradFill>
              <a:gsLst>
                <a:gs pos="0">
                  <a:srgbClr val="C8DAD4"/>
                </a:gs>
                <a:gs pos="100000">
                  <a:srgbClr val="FFFFFF"/>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97" name="Google Shape;197;p3"/>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198" name="Google Shape;198;p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199" name="Google Shape;199;p3"/>
          <p:cNvSpPr txBox="1"/>
          <p:nvPr/>
        </p:nvSpPr>
        <p:spPr>
          <a:xfrm>
            <a:off x="900112" y="471487"/>
            <a:ext cx="7391400" cy="563562"/>
          </a:xfrm>
          <a:prstGeom prst="rect">
            <a:avLst/>
          </a:prstGeom>
          <a:noFill/>
          <a:ln>
            <a:noFill/>
          </a:ln>
        </p:spPr>
        <p:txBody>
          <a:bodyPr anchorCtr="0" anchor="ctr" bIns="45700" lIns="91425" spcFirstLastPara="1" rIns="91425" wrap="square" tIns="45700">
            <a:noAutofit/>
          </a:bodyPr>
          <a:lstStyle/>
          <a:p>
            <a:pPr indent="-342900" lvl="0" marL="342900" marR="0" rtl="0" algn="ctr">
              <a:lnSpc>
                <a:spcPct val="100000"/>
              </a:lnSpc>
              <a:spcBef>
                <a:spcPts val="0"/>
              </a:spcBef>
              <a:spcAft>
                <a:spcPts val="0"/>
              </a:spcAft>
              <a:buClr>
                <a:schemeClr val="lt1"/>
              </a:buClr>
              <a:buSzPts val="2100"/>
              <a:buFont typeface="Noto Sans Symbols"/>
              <a:buChar char="✔"/>
            </a:pPr>
            <a:r>
              <a:rPr b="1" i="0" lang="en-US" sz="2100" u="none">
                <a:solidFill>
                  <a:schemeClr val="lt1"/>
                </a:solidFill>
                <a:latin typeface="Arial"/>
                <a:ea typeface="Arial"/>
                <a:cs typeface="Arial"/>
                <a:sym typeface="Arial"/>
              </a:rPr>
              <a:t>NỘI DUNG BÀI HỌC</a:t>
            </a:r>
            <a:endParaRPr/>
          </a:p>
        </p:txBody>
      </p:sp>
      <p:sp>
        <p:nvSpPr>
          <p:cNvPr id="200" name="Google Shape;200;p3"/>
          <p:cNvSpPr txBox="1"/>
          <p:nvPr/>
        </p:nvSpPr>
        <p:spPr>
          <a:xfrm>
            <a:off x="1582737" y="2235200"/>
            <a:ext cx="1476375" cy="203041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Lý luận về Lập kế hoạch tổ chức HĐVC theo chế độ SHHN của trẻ nhà trẻ</a:t>
            </a:r>
            <a:endParaRPr/>
          </a:p>
        </p:txBody>
      </p:sp>
      <p:sp>
        <p:nvSpPr>
          <p:cNvPr id="201" name="Google Shape;201;p3"/>
          <p:cNvSpPr txBox="1"/>
          <p:nvPr/>
        </p:nvSpPr>
        <p:spPr>
          <a:xfrm>
            <a:off x="4151312" y="2344737"/>
            <a:ext cx="1730375" cy="25542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70C0"/>
              </a:buClr>
              <a:buSzPts val="2000"/>
              <a:buFont typeface="Arial"/>
              <a:buNone/>
            </a:pPr>
            <a:r>
              <a:rPr b="0" i="0" lang="en-US" sz="2000" u="none">
                <a:solidFill>
                  <a:srgbClr val="0070C0"/>
                </a:solidFill>
                <a:latin typeface="Arial"/>
                <a:ea typeface="Arial"/>
                <a:cs typeface="Arial"/>
                <a:sym typeface="Arial"/>
              </a:rPr>
              <a:t>Các nội dung tổ chức hoạt động vui chơi theo chế độ sinh hoạt hàng ngày của trẻ nhà trẻ</a:t>
            </a:r>
            <a:endParaRPr/>
          </a:p>
        </p:txBody>
      </p:sp>
      <p:sp>
        <p:nvSpPr>
          <p:cNvPr id="202" name="Google Shape;202;p3"/>
          <p:cNvSpPr txBox="1"/>
          <p:nvPr/>
        </p:nvSpPr>
        <p:spPr>
          <a:xfrm>
            <a:off x="6546850" y="2357437"/>
            <a:ext cx="1657350" cy="2032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Vận dụng lập kế hoạch hoạt động vui chơi theo chế độ sinh hoạt hàng ngày của trẻ nhà trẻ</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4"/>
          <p:cNvSpPr txBox="1"/>
          <p:nvPr/>
        </p:nvSpPr>
        <p:spPr>
          <a:xfrm>
            <a:off x="395287" y="1203325"/>
            <a:ext cx="8137525" cy="6946900"/>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150000"/>
              </a:lnSpc>
              <a:spcBef>
                <a:spcPts val="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[1] Nguyễn Thị Thanh Hà (2019). </a:t>
            </a:r>
            <a:r>
              <a:rPr b="0" i="1" lang="en-US" sz="1800" u="none">
                <a:solidFill>
                  <a:schemeClr val="dk1"/>
                </a:solidFill>
                <a:latin typeface="Arial"/>
                <a:ea typeface="Arial"/>
                <a:cs typeface="Arial"/>
                <a:sym typeface="Arial"/>
              </a:rPr>
              <a:t>Tổ chức hoạt động vui chơi của trẻ ở trường mầm non</a:t>
            </a:r>
            <a:r>
              <a:rPr b="0" i="0" lang="en-US" sz="1800" u="none">
                <a:solidFill>
                  <a:schemeClr val="dk1"/>
                </a:solidFill>
                <a:latin typeface="Arial"/>
                <a:ea typeface="Arial"/>
                <a:cs typeface="Arial"/>
                <a:sym typeface="Arial"/>
              </a:rPr>
              <a:t>. NXB Giáo dục.</a:t>
            </a:r>
            <a:endParaRPr b="0" i="0" sz="1800" u="none">
              <a:solidFill>
                <a:schemeClr val="dk1"/>
              </a:solidFill>
              <a:latin typeface="Calibri"/>
              <a:ea typeface="Calibri"/>
              <a:cs typeface="Calibri"/>
              <a:sym typeface="Calibri"/>
            </a:endParaRPr>
          </a:p>
          <a:p>
            <a:pPr indent="-228600" lvl="0" marL="228600" marR="0" rtl="0" algn="just">
              <a:lnSpc>
                <a:spcPct val="150000"/>
              </a:lnSpc>
              <a:spcBef>
                <a:spcPts val="1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[3] Lê Thu Hương (Chủ biên) (2011). </a:t>
            </a:r>
            <a:r>
              <a:rPr b="0" i="1" lang="en-US" sz="1800" u="none">
                <a:solidFill>
                  <a:schemeClr val="dk1"/>
                </a:solidFill>
                <a:latin typeface="Arial"/>
                <a:ea typeface="Arial"/>
                <a:cs typeface="Arial"/>
                <a:sym typeface="Arial"/>
              </a:rPr>
              <a:t>Tuyển tập trò chơi, bài hát, thơ, truyện, câu đố theo chủ đề của trẻ mẫu giáo bé, nhỡ, lớn.</a:t>
            </a:r>
            <a:r>
              <a:rPr b="0" i="0" lang="en-US" sz="1800" u="none">
                <a:solidFill>
                  <a:schemeClr val="dk1"/>
                </a:solidFill>
                <a:latin typeface="Arial"/>
                <a:ea typeface="Arial"/>
                <a:cs typeface="Arial"/>
                <a:sym typeface="Arial"/>
              </a:rPr>
              <a:t> NXB Giáo dục </a:t>
            </a:r>
            <a:endParaRPr b="0" i="0" sz="1800" u="none">
              <a:solidFill>
                <a:schemeClr val="dk1"/>
              </a:solidFill>
              <a:latin typeface="Calibri"/>
              <a:ea typeface="Calibri"/>
              <a:cs typeface="Calibri"/>
              <a:sym typeface="Calibri"/>
            </a:endParaRPr>
          </a:p>
          <a:p>
            <a:pPr indent="-228600" lvl="0" marL="228600" marR="0" rtl="0" algn="just">
              <a:lnSpc>
                <a:spcPct val="150000"/>
              </a:lnSpc>
              <a:spcBef>
                <a:spcPts val="1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[4] Bùi Thị Việt (chủ biên) (2011). </a:t>
            </a:r>
            <a:r>
              <a:rPr b="0" i="1" lang="en-US" sz="1800" u="none">
                <a:solidFill>
                  <a:schemeClr val="dk1"/>
                </a:solidFill>
                <a:latin typeface="Arial"/>
                <a:ea typeface="Arial"/>
                <a:cs typeface="Arial"/>
                <a:sym typeface="Arial"/>
              </a:rPr>
              <a:t>Tổ chức vui chơi giải trí, ngày hội thể dục thể thao trong trường mầm non</a:t>
            </a:r>
            <a:r>
              <a:rPr b="0" i="0" lang="en-US" sz="1800" u="none">
                <a:solidFill>
                  <a:schemeClr val="dk1"/>
                </a:solidFill>
                <a:latin typeface="Arial"/>
                <a:ea typeface="Arial"/>
                <a:cs typeface="Arial"/>
                <a:sym typeface="Arial"/>
              </a:rPr>
              <a:t>. NXB Giáo dục.</a:t>
            </a:r>
            <a:endParaRPr b="0" i="0" sz="1800" u="none">
              <a:solidFill>
                <a:schemeClr val="dk1"/>
              </a:solidFill>
              <a:latin typeface="Calibri"/>
              <a:ea typeface="Calibri"/>
              <a:cs typeface="Calibri"/>
              <a:sym typeface="Calibri"/>
            </a:endParaRPr>
          </a:p>
          <a:p>
            <a:pPr indent="-228600" lvl="0" marL="228600" marR="0" rtl="0" algn="just">
              <a:lnSpc>
                <a:spcPct val="150000"/>
              </a:lnSpc>
              <a:spcBef>
                <a:spcPts val="1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 [5] Bộ giáo dục – Đào tạo Việt Nam (2021). Thông tư số 01/VBHN – BGDĐT </a:t>
            </a:r>
            <a:r>
              <a:rPr b="0" i="1" lang="en-US" sz="1800" u="none">
                <a:solidFill>
                  <a:srgbClr val="002060"/>
                </a:solidFill>
                <a:latin typeface="Arial"/>
                <a:ea typeface="Arial"/>
                <a:cs typeface="Arial"/>
                <a:sym typeface="Arial"/>
              </a:rPr>
              <a:t>Ngày 13 tháng 04 năm 2021</a:t>
            </a:r>
            <a:r>
              <a:rPr b="0" i="1" lang="en-US" sz="1800" u="none">
                <a:solidFill>
                  <a:srgbClr val="000000"/>
                </a:solidFill>
                <a:latin typeface="Arial"/>
                <a:ea typeface="Arial"/>
                <a:cs typeface="Arial"/>
                <a:sym typeface="Arial"/>
              </a:rPr>
              <a:t> </a:t>
            </a:r>
            <a:r>
              <a:rPr b="0" i="0" lang="en-US" sz="1800" u="none">
                <a:solidFill>
                  <a:schemeClr val="dk1"/>
                </a:solidFill>
                <a:latin typeface="Arial"/>
                <a:ea typeface="Arial"/>
                <a:cs typeface="Arial"/>
                <a:sym typeface="Arial"/>
              </a:rPr>
              <a:t>về ban hành Chương trình giáo dục mầm non.</a:t>
            </a:r>
            <a:endParaRPr b="0" i="0" sz="1800" u="none">
              <a:solidFill>
                <a:schemeClr val="dk1"/>
              </a:solidFill>
              <a:latin typeface="Calibri"/>
              <a:ea typeface="Calibri"/>
              <a:cs typeface="Calibri"/>
              <a:sym typeface="Calibri"/>
            </a:endParaRPr>
          </a:p>
          <a:p>
            <a:pPr indent="-228600" lvl="0" marL="228600" marR="0" rtl="0" algn="just">
              <a:lnSpc>
                <a:spcPct val="150000"/>
              </a:lnSpc>
              <a:spcBef>
                <a:spcPts val="1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[6] Đinh Văn Vang (2012). </a:t>
            </a:r>
            <a:r>
              <a:rPr b="0" i="1" lang="en-US" sz="1800" u="none">
                <a:solidFill>
                  <a:schemeClr val="dk1"/>
                </a:solidFill>
                <a:latin typeface="Arial"/>
                <a:ea typeface="Arial"/>
                <a:cs typeface="Arial"/>
                <a:sym typeface="Arial"/>
              </a:rPr>
              <a:t>Tổ chức hoạt động vui chơi ở trường mầm non</a:t>
            </a:r>
            <a:r>
              <a:rPr b="0" i="0" lang="en-US" sz="1800" u="none">
                <a:solidFill>
                  <a:schemeClr val="dk1"/>
                </a:solidFill>
                <a:latin typeface="Arial"/>
                <a:ea typeface="Arial"/>
                <a:cs typeface="Arial"/>
                <a:sym typeface="Arial"/>
              </a:rPr>
              <a:t>. NXB Đại học Sư phạm Hà Nội.</a:t>
            </a:r>
            <a:endParaRPr/>
          </a:p>
          <a:p>
            <a:pPr indent="-114300" lvl="0" marL="228600" marR="0" rtl="0" algn="just">
              <a:lnSpc>
                <a:spcPct val="150000"/>
              </a:lnSpc>
              <a:spcBef>
                <a:spcPts val="1360"/>
              </a:spcBef>
              <a:spcAft>
                <a:spcPts val="0"/>
              </a:spcAft>
              <a:buClr>
                <a:schemeClr val="hlink"/>
              </a:buClr>
              <a:buSzPts val="1800"/>
              <a:buFont typeface="Noto Sans Symbols"/>
              <a:buNone/>
            </a:pPr>
            <a:r>
              <a:t/>
            </a:r>
            <a:endParaRPr b="0" i="0" sz="1800" u="none">
              <a:solidFill>
                <a:schemeClr val="dk1"/>
              </a:solidFill>
              <a:latin typeface="Calibri"/>
              <a:ea typeface="Calibri"/>
              <a:cs typeface="Calibri"/>
              <a:sym typeface="Calibri"/>
            </a:endParaRPr>
          </a:p>
          <a:p>
            <a:pPr indent="228600" lvl="0" marL="0" marR="0" rtl="0" algn="just">
              <a:lnSpc>
                <a:spcPct val="150000"/>
              </a:lnSpc>
              <a:spcBef>
                <a:spcPts val="1000"/>
              </a:spcBef>
              <a:spcAft>
                <a:spcPts val="0"/>
              </a:spcAft>
              <a:buClr>
                <a:schemeClr val="dk1"/>
              </a:buClr>
              <a:buSzPts val="1400"/>
              <a:buFont typeface="Arial"/>
              <a:buNone/>
            </a:pPr>
            <a:r>
              <a:t/>
            </a:r>
            <a:endParaRPr b="0" i="0" sz="1400" u="none">
              <a:solidFill>
                <a:srgbClr val="0070C0"/>
              </a:solidFill>
              <a:latin typeface="Calibri"/>
              <a:ea typeface="Calibri"/>
              <a:cs typeface="Calibri"/>
              <a:sym typeface="Calibri"/>
            </a:endParaRPr>
          </a:p>
          <a:p>
            <a:pPr indent="228600" lvl="0" marL="0" marR="0" rtl="0" algn="just">
              <a:lnSpc>
                <a:spcPct val="150000"/>
              </a:lnSpc>
              <a:spcBef>
                <a:spcPts val="100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 </a:t>
            </a:r>
            <a:endParaRPr/>
          </a:p>
        </p:txBody>
      </p:sp>
      <p:sp>
        <p:nvSpPr>
          <p:cNvPr id="208" name="Google Shape;208;p4"/>
          <p:cNvSpPr txBox="1"/>
          <p:nvPr/>
        </p:nvSpPr>
        <p:spPr>
          <a:xfrm>
            <a:off x="2411412" y="476250"/>
            <a:ext cx="4578350" cy="519112"/>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Tài liệu tham khảo: </a:t>
            </a:r>
            <a:endParaRPr/>
          </a:p>
        </p:txBody>
      </p:sp>
      <p:sp>
        <p:nvSpPr>
          <p:cNvPr id="209" name="Google Shape;209;p4"/>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15" name="Google Shape;215;p5"/>
          <p:cNvSpPr txBox="1"/>
          <p:nvPr/>
        </p:nvSpPr>
        <p:spPr>
          <a:xfrm>
            <a:off x="395287" y="476250"/>
            <a:ext cx="7993062" cy="46355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lt1"/>
              </a:buClr>
              <a:buSzPts val="1800"/>
              <a:buFont typeface="Verdana"/>
              <a:buAutoNum type="arabicPeriod"/>
            </a:pPr>
            <a:r>
              <a:rPr b="1" i="0" lang="en-US" sz="1800" u="none">
                <a:solidFill>
                  <a:schemeClr val="lt1"/>
                </a:solidFill>
                <a:latin typeface="Arial"/>
                <a:ea typeface="Arial"/>
                <a:cs typeface="Arial"/>
                <a:sym typeface="Arial"/>
              </a:rPr>
              <a:t>Chế độ sinh hoạt hàng ngày của trẻ Nhà trẻ (12-36 tháng/ 1- 3 tuổi)</a:t>
            </a:r>
            <a:endParaRPr/>
          </a:p>
        </p:txBody>
      </p:sp>
      <p:sp>
        <p:nvSpPr>
          <p:cNvPr id="216" name="Google Shape;216;p5"/>
          <p:cNvSpPr txBox="1"/>
          <p:nvPr/>
        </p:nvSpPr>
        <p:spPr>
          <a:xfrm>
            <a:off x="2411412" y="1196975"/>
            <a:ext cx="4578350" cy="4813300"/>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GIÁO ÁN ĐIỀU KHIỂN MỘT NGÀY</a:t>
            </a:r>
            <a:endParaRPr b="0" i="0" sz="1400" u="none">
              <a:solidFill>
                <a:srgbClr val="002060"/>
              </a:solidFill>
              <a:latin typeface="Calibri"/>
              <a:ea typeface="Calibri"/>
              <a:cs typeface="Calibri"/>
              <a:sym typeface="Calibri"/>
            </a:endParaRPr>
          </a:p>
          <a:p>
            <a:pPr indent="0" lvl="0" marL="0" marR="0" rtl="0" algn="ctr">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Đối tượng: Trẻ nhà trẻ (24-36 tháng)</a:t>
            </a:r>
            <a:endParaRPr b="0" i="0" sz="1400" u="none">
              <a:solidFill>
                <a:srgbClr val="002060"/>
              </a:solidFill>
              <a:latin typeface="Calibri"/>
              <a:ea typeface="Calibri"/>
              <a:cs typeface="Calibri"/>
              <a:sym typeface="Calibri"/>
            </a:endParaRPr>
          </a:p>
          <a:p>
            <a:pPr indent="0" lvl="0" marL="0" marR="0" rtl="0" algn="ctr">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Trường:</a:t>
            </a:r>
            <a:endParaRPr b="0" i="0" sz="1400" u="none">
              <a:solidFill>
                <a:srgbClr val="002060"/>
              </a:solidFill>
              <a:latin typeface="Calibri"/>
              <a:ea typeface="Calibri"/>
              <a:cs typeface="Calibri"/>
              <a:sym typeface="Calibri"/>
            </a:endParaRPr>
          </a:p>
          <a:p>
            <a:pPr indent="0" lvl="0" marL="0" marR="0" rtl="0" algn="ctr">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Lớp:</a:t>
            </a:r>
            <a:endParaRPr b="0" i="0" sz="1400" u="none">
              <a:solidFill>
                <a:srgbClr val="002060"/>
              </a:solidFill>
              <a:latin typeface="Calibri"/>
              <a:ea typeface="Calibri"/>
              <a:cs typeface="Calibri"/>
              <a:sym typeface="Calibri"/>
            </a:endParaRPr>
          </a:p>
          <a:p>
            <a:pPr indent="0" lvl="0" marL="0" marR="0" rtl="0" algn="ctr">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Số lượng:</a:t>
            </a:r>
            <a:endParaRPr b="0" i="0" sz="1400" u="none">
              <a:solidFill>
                <a:srgbClr val="002060"/>
              </a:solidFill>
              <a:latin typeface="Calibri"/>
              <a:ea typeface="Calibri"/>
              <a:cs typeface="Calibri"/>
              <a:sym typeface="Calibri"/>
            </a:endParaRPr>
          </a:p>
          <a:p>
            <a:pPr indent="0" lvl="0" marL="0" marR="0" rtl="0" algn="ctr">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Thời gian:</a:t>
            </a:r>
            <a:endParaRPr b="0" i="0" sz="1400" u="none">
              <a:solidFill>
                <a:srgbClr val="002060"/>
              </a:solidFill>
              <a:latin typeface="Calibri"/>
              <a:ea typeface="Calibri"/>
              <a:cs typeface="Calibri"/>
              <a:sym typeface="Calibri"/>
            </a:endParaRPr>
          </a:p>
          <a:p>
            <a:pPr indent="0" lvl="0" marL="0" marR="0" rtl="0" algn="ctr">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Ngày soạn:</a:t>
            </a:r>
            <a:endParaRPr b="0" i="0" sz="1400" u="none">
              <a:solidFill>
                <a:srgbClr val="002060"/>
              </a:solidFill>
              <a:latin typeface="Calibri"/>
              <a:ea typeface="Calibri"/>
              <a:cs typeface="Calibri"/>
              <a:sym typeface="Calibri"/>
            </a:endParaRPr>
          </a:p>
          <a:p>
            <a:pPr indent="0" lvl="0" marL="0" marR="0" rtl="0" algn="ctr">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Ngày dạy:</a:t>
            </a:r>
            <a:endParaRPr b="0" i="0" sz="1400" u="none">
              <a:solidFill>
                <a:srgbClr val="002060"/>
              </a:solidFill>
              <a:latin typeface="Calibri"/>
              <a:ea typeface="Calibri"/>
              <a:cs typeface="Calibri"/>
              <a:sym typeface="Calibri"/>
            </a:endParaRPr>
          </a:p>
          <a:p>
            <a:pPr indent="0" lvl="0" marL="0" marR="0" rtl="0" algn="ctr">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Người thực hiện:</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6"/>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22" name="Google Shape;222;p6"/>
          <p:cNvSpPr txBox="1"/>
          <p:nvPr/>
        </p:nvSpPr>
        <p:spPr>
          <a:xfrm>
            <a:off x="395287" y="476250"/>
            <a:ext cx="7993062" cy="46355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lt1"/>
              </a:buClr>
              <a:buSzPts val="1800"/>
              <a:buFont typeface="Verdana"/>
              <a:buAutoNum type="arabicPeriod"/>
            </a:pPr>
            <a:r>
              <a:rPr b="1" i="0" lang="en-US" sz="1800" u="none">
                <a:solidFill>
                  <a:schemeClr val="lt1"/>
                </a:solidFill>
                <a:latin typeface="Arial"/>
                <a:ea typeface="Arial"/>
                <a:cs typeface="Arial"/>
                <a:sym typeface="Arial"/>
              </a:rPr>
              <a:t>Chế độ sinh hoạt hàng ngày của trẻ Nhà trẻ (12-36 tháng/ 1- 3 tuổi)</a:t>
            </a:r>
            <a:endParaRPr/>
          </a:p>
        </p:txBody>
      </p:sp>
      <p:pic>
        <p:nvPicPr>
          <p:cNvPr id="223" name="Google Shape;223;p6"/>
          <p:cNvPicPr preferRelativeResize="0"/>
          <p:nvPr/>
        </p:nvPicPr>
        <p:blipFill rotWithShape="1">
          <a:blip r:embed="rId3">
            <a:alphaModFix/>
          </a:blip>
          <a:srcRect b="0" l="0" r="0" t="0"/>
          <a:stretch/>
        </p:blipFill>
        <p:spPr>
          <a:xfrm>
            <a:off x="701675" y="1320800"/>
            <a:ext cx="7380287" cy="524986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7"/>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100"/>
              <a:buFont typeface="Arial"/>
              <a:buNone/>
            </a:pPr>
            <a:r>
              <a:rPr b="1" i="0" lang="en-US" sz="1100" u="none">
                <a:solidFill>
                  <a:schemeClr val="dk1"/>
                </a:solidFill>
                <a:latin typeface="Arial"/>
                <a:ea typeface="Arial"/>
                <a:cs typeface="Arial"/>
                <a:sym typeface="Arial"/>
              </a:rPr>
              <a:t>Teacher DaHu</a:t>
            </a:r>
            <a:endParaRPr/>
          </a:p>
        </p:txBody>
      </p:sp>
      <p:sp>
        <p:nvSpPr>
          <p:cNvPr id="229" name="Google Shape;229;p7"/>
          <p:cNvSpPr txBox="1"/>
          <p:nvPr/>
        </p:nvSpPr>
        <p:spPr>
          <a:xfrm>
            <a:off x="395287" y="476250"/>
            <a:ext cx="7993062" cy="31908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lt1"/>
              </a:buClr>
              <a:buSzPts val="1100"/>
              <a:buFont typeface="Verdana"/>
              <a:buAutoNum type="arabicPeriod"/>
            </a:pPr>
            <a:r>
              <a:rPr b="1" i="0" lang="en-US" sz="1100" u="none">
                <a:solidFill>
                  <a:schemeClr val="lt1"/>
                </a:solidFill>
                <a:latin typeface="Arial"/>
                <a:ea typeface="Arial"/>
                <a:cs typeface="Arial"/>
                <a:sym typeface="Arial"/>
              </a:rPr>
              <a:t>Chế độ sinh hoạt hàng ngày của trẻ Nhà trẻ (12-36 tháng/ 1- 3 tuổi)</a:t>
            </a:r>
            <a:endParaRPr/>
          </a:p>
        </p:txBody>
      </p:sp>
      <p:graphicFrame>
        <p:nvGraphicFramePr>
          <p:cNvPr id="230" name="Google Shape;230;p7"/>
          <p:cNvGraphicFramePr/>
          <p:nvPr/>
        </p:nvGraphicFramePr>
        <p:xfrm>
          <a:off x="1692275" y="1196975"/>
          <a:ext cx="3000000" cy="3000000"/>
        </p:xfrm>
        <a:graphic>
          <a:graphicData uri="http://schemas.openxmlformats.org/drawingml/2006/table">
            <a:tbl>
              <a:tblPr>
                <a:noFill/>
                <a:tableStyleId>{3F08CBFD-51D4-4B85-BB83-1D6DE11970BC}</a:tableStyleId>
              </a:tblPr>
              <a:tblGrid>
                <a:gridCol w="488950"/>
                <a:gridCol w="2065325"/>
                <a:gridCol w="1763700"/>
                <a:gridCol w="936625"/>
                <a:gridCol w="793750"/>
              </a:tblGrid>
              <a:tr h="573075">
                <a:tc>
                  <a:txBody>
                    <a:bodyPr/>
                    <a:lstStyle/>
                    <a:p>
                      <a:pPr indent="0" lvl="0" marL="0" marR="0" rtl="0" algn="ctr">
                        <a:lnSpc>
                          <a:spcPct val="100000"/>
                        </a:lnSpc>
                        <a:spcBef>
                          <a:spcPts val="0"/>
                        </a:spcBef>
                        <a:spcAft>
                          <a:spcPts val="0"/>
                        </a:spcAft>
                        <a:buClr>
                          <a:schemeClr val="dk1"/>
                        </a:buClr>
                        <a:buSzPts val="1100"/>
                        <a:buFont typeface="Arial"/>
                        <a:buNone/>
                      </a:pPr>
                      <a:r>
                        <a:rPr b="1" i="0" lang="en-US" sz="1100" u="none" cap="none" strike="noStrike">
                          <a:solidFill>
                            <a:schemeClr val="dk1"/>
                          </a:solidFill>
                          <a:latin typeface="Arial"/>
                          <a:ea typeface="Arial"/>
                          <a:cs typeface="Arial"/>
                          <a:sym typeface="Arial"/>
                        </a:rPr>
                        <a:t>TT</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i="0" lang="en-US" sz="1100" u="none" cap="none" strike="noStrike">
                          <a:solidFill>
                            <a:schemeClr val="dk1"/>
                          </a:solidFill>
                          <a:latin typeface="Arial"/>
                          <a:ea typeface="Arial"/>
                          <a:cs typeface="Arial"/>
                          <a:sym typeface="Arial"/>
                        </a:rPr>
                        <a:t>HOẠT ĐỘNG</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i="0" lang="en-US" sz="1100" u="none" cap="none" strike="noStrike">
                          <a:solidFill>
                            <a:schemeClr val="dk1"/>
                          </a:solidFill>
                          <a:latin typeface="Arial"/>
                          <a:ea typeface="Arial"/>
                          <a:cs typeface="Arial"/>
                          <a:sym typeface="Arial"/>
                        </a:rPr>
                        <a:t>MÙA HÈ</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i="0" lang="en-US" sz="1100" u="none" cap="none" strike="noStrike">
                          <a:solidFill>
                            <a:schemeClr val="dk1"/>
                          </a:solidFill>
                          <a:latin typeface="Arial"/>
                          <a:ea typeface="Arial"/>
                          <a:cs typeface="Arial"/>
                          <a:sym typeface="Arial"/>
                        </a:rPr>
                        <a:t>MÙA ĐÔNG</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i="0" lang="en-US" sz="1100" u="none" cap="none" strike="noStrike">
                          <a:solidFill>
                            <a:schemeClr val="dk1"/>
                          </a:solidFill>
                          <a:latin typeface="Arial"/>
                          <a:ea typeface="Arial"/>
                          <a:cs typeface="Arial"/>
                          <a:sym typeface="Arial"/>
                        </a:rPr>
                        <a:t>SỐ PHÚT DK</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382575">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i="1" lang="en-US" sz="1100" u="none" cap="none" strike="noStrike">
                          <a:solidFill>
                            <a:schemeClr val="dk1"/>
                          </a:solidFill>
                          <a:latin typeface="Arial"/>
                          <a:ea typeface="Arial"/>
                          <a:cs typeface="Arial"/>
                          <a:sym typeface="Arial"/>
                        </a:rPr>
                        <a:t>Đón trẻ, thể dục sáng, chơi tự chọn</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6h30 - 7h30</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6h45- 7h45</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60 - 70 phút</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382575">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2</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i="1" lang="en-US" sz="1100" u="none" cap="none" strike="noStrike">
                          <a:solidFill>
                            <a:schemeClr val="dk1"/>
                          </a:solidFill>
                          <a:latin typeface="Arial"/>
                          <a:ea typeface="Arial"/>
                          <a:cs typeface="Arial"/>
                          <a:sym typeface="Arial"/>
                        </a:rPr>
                        <a:t>Ăn sáng</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7h30 - 8h20</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7h45 - 8h30</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50 phút</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382575">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3</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i="1" lang="en-US" sz="1100" u="none" cap="none" strike="noStrike">
                          <a:solidFill>
                            <a:schemeClr val="dk1"/>
                          </a:solidFill>
                          <a:latin typeface="Arial"/>
                          <a:ea typeface="Arial"/>
                          <a:cs typeface="Arial"/>
                          <a:sym typeface="Arial"/>
                        </a:rPr>
                        <a:t>Chơi tập có chủ định</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8h20 – 8h45</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8h30 – 8h55</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12 - 25 phút</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382575">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4</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i="1" lang="en-US" sz="1100" u="none" cap="none" strike="noStrike">
                          <a:solidFill>
                            <a:schemeClr val="dk1"/>
                          </a:solidFill>
                          <a:latin typeface="Arial"/>
                          <a:ea typeface="Arial"/>
                          <a:cs typeface="Arial"/>
                          <a:sym typeface="Arial"/>
                        </a:rPr>
                        <a:t>Ăn sữa chua</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8h45 – 9h</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8h55 – 9h10</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10 - 15 phút</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382575">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5</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i="1" lang="en-US" sz="1100" u="none" cap="none" strike="noStrike">
                          <a:solidFill>
                            <a:schemeClr val="dk1"/>
                          </a:solidFill>
                          <a:latin typeface="Arial"/>
                          <a:ea typeface="Arial"/>
                          <a:cs typeface="Arial"/>
                          <a:sym typeface="Arial"/>
                        </a:rPr>
                        <a:t>Hoạt động ngoài trời</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9h00 – 9h40</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9h10 – 9h45</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 25 - 30 phút</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381000">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6</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i="1" lang="en-US" sz="1100" u="none" cap="none" strike="noStrike">
                          <a:solidFill>
                            <a:schemeClr val="dk1"/>
                          </a:solidFill>
                          <a:latin typeface="Arial"/>
                          <a:ea typeface="Arial"/>
                          <a:cs typeface="Arial"/>
                          <a:sym typeface="Arial"/>
                        </a:rPr>
                        <a:t>Chơi sáng tạo</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9h40 – 10h10</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9h45 – 10h15</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25 - 30 phút</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382575">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7</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i="1" lang="en-US" sz="1100" u="none" cap="none" strike="noStrike">
                          <a:solidFill>
                            <a:schemeClr val="dk1"/>
                          </a:solidFill>
                          <a:latin typeface="Arial"/>
                          <a:ea typeface="Arial"/>
                          <a:cs typeface="Arial"/>
                          <a:sym typeface="Arial"/>
                        </a:rPr>
                        <a:t>Vệ sinh, ăn trưa</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10h10 – 11h</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10h15 – 11h10</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50 - 60 phút</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382575">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8</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i="1" lang="en-US" sz="1100" u="none" cap="none" strike="noStrike">
                          <a:solidFill>
                            <a:schemeClr val="dk1"/>
                          </a:solidFill>
                          <a:latin typeface="Arial"/>
                          <a:ea typeface="Arial"/>
                          <a:cs typeface="Arial"/>
                          <a:sym typeface="Arial"/>
                        </a:rPr>
                        <a:t>Ngủ trưa</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11h – 14h</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11h10 – 14h</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150 - 180 phút</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382575">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9</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i="1" lang="en-US" sz="1100" u="none" cap="none" strike="noStrike">
                          <a:solidFill>
                            <a:schemeClr val="dk1"/>
                          </a:solidFill>
                          <a:latin typeface="Arial"/>
                          <a:ea typeface="Arial"/>
                          <a:cs typeface="Arial"/>
                          <a:sym typeface="Arial"/>
                        </a:rPr>
                        <a:t>Vận động nhẹ + ăn phụ</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14h – 14h20</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14h10 – 14h30</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15 - 20 phút</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382575">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10</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i="1" lang="en-US" sz="1100" u="none" cap="none" strike="noStrike">
                          <a:solidFill>
                            <a:schemeClr val="dk1"/>
                          </a:solidFill>
                          <a:latin typeface="Arial"/>
                          <a:ea typeface="Arial"/>
                          <a:cs typeface="Arial"/>
                          <a:sym typeface="Arial"/>
                        </a:rPr>
                        <a:t>Chơi - tập.</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14h20 – 14h40</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14h30 – 14h50</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12 - 15 phút</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382575">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11</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i="1" lang="en-US" sz="1100" u="none" cap="none" strike="noStrike">
                          <a:solidFill>
                            <a:schemeClr val="dk1"/>
                          </a:solidFill>
                          <a:latin typeface="Arial"/>
                          <a:ea typeface="Arial"/>
                          <a:cs typeface="Arial"/>
                          <a:sym typeface="Arial"/>
                        </a:rPr>
                        <a:t>Chơi sáng tạo</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14h40 – 15h15</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14h50 – 15h25</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35 phút</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382575">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12</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i="1" lang="en-US" sz="1100" u="none" cap="none" strike="noStrike">
                          <a:solidFill>
                            <a:schemeClr val="dk1"/>
                          </a:solidFill>
                          <a:latin typeface="Arial"/>
                          <a:ea typeface="Arial"/>
                          <a:cs typeface="Arial"/>
                          <a:sym typeface="Arial"/>
                        </a:rPr>
                        <a:t>Vệ sinh, ăn chính</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15h15 – 16h15</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15h25 – 16h25</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50 – 60 phút</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382575">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13</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i="1" lang="en-US" sz="1100" u="none" cap="none" strike="noStrike">
                          <a:solidFill>
                            <a:schemeClr val="dk1"/>
                          </a:solidFill>
                          <a:latin typeface="Arial"/>
                          <a:ea typeface="Arial"/>
                          <a:cs typeface="Arial"/>
                          <a:sym typeface="Arial"/>
                        </a:rPr>
                        <a:t>Vệ sinh, chơi, trả trẻ</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16h30 – 17h</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16h30 – 17h</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Arial"/>
                          <a:ea typeface="Arial"/>
                          <a:cs typeface="Arial"/>
                          <a:sym typeface="Arial"/>
                        </a:rPr>
                        <a:t>30  phút</a:t>
                      </a:r>
                      <a:endParaRPr/>
                    </a:p>
                  </a:txBody>
                  <a:tcPr marT="0" marB="0" marR="30750" marL="3075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8"/>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36" name="Google Shape;236;p8"/>
          <p:cNvSpPr txBox="1"/>
          <p:nvPr/>
        </p:nvSpPr>
        <p:spPr>
          <a:xfrm>
            <a:off x="323850" y="333375"/>
            <a:ext cx="7632700"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trò chơi theo chế độ sinh hoạt của trẻ Nhà trẻ ở trường mầm non</a:t>
            </a:r>
            <a:endParaRPr/>
          </a:p>
        </p:txBody>
      </p:sp>
      <p:sp>
        <p:nvSpPr>
          <p:cNvPr id="237" name="Google Shape;237;p8"/>
          <p:cNvSpPr txBox="1"/>
          <p:nvPr/>
        </p:nvSpPr>
        <p:spPr>
          <a:xfrm>
            <a:off x="684212" y="1484312"/>
            <a:ext cx="7775575" cy="2919412"/>
          </a:xfrm>
          <a:prstGeom prst="rect">
            <a:avLst/>
          </a:prstGeom>
          <a:noFill/>
          <a:ln>
            <a:noFill/>
          </a:ln>
        </p:spPr>
        <p:txBody>
          <a:bodyPr anchorCtr="0" anchor="t" bIns="45700" lIns="91425" spcFirstLastPara="1" rIns="91425" wrap="square" tIns="45700">
            <a:spAutoFit/>
          </a:bodyPr>
          <a:lstStyle/>
          <a:p>
            <a:pPr indent="-285750" lvl="1" marL="742950" marR="0" rtl="0" algn="l">
              <a:lnSpc>
                <a:spcPct val="150000"/>
              </a:lnSpc>
              <a:spcBef>
                <a:spcPts val="0"/>
              </a:spcBef>
              <a:spcAft>
                <a:spcPts val="0"/>
              </a:spcAft>
              <a:buClr>
                <a:srgbClr val="002060"/>
              </a:buClr>
              <a:buSzPts val="1800"/>
              <a:buFont typeface="Verdana"/>
              <a:buAutoNum type="arabicPeriod"/>
            </a:pPr>
            <a:r>
              <a:rPr b="1" i="1" lang="en-US" sz="1800" u="none" cap="none" strike="noStrike">
                <a:solidFill>
                  <a:srgbClr val="002060"/>
                </a:solidFill>
                <a:latin typeface="Arial"/>
                <a:ea typeface="Arial"/>
                <a:cs typeface="Arial"/>
                <a:sym typeface="Arial"/>
              </a:rPr>
              <a:t>Tổ chức hoạt động chơi trong Hoạt động nhận biết tập nói</a:t>
            </a:r>
            <a:endParaRPr b="0" i="0" sz="1800" u="none" cap="none" strike="noStrike">
              <a:solidFill>
                <a:srgbClr val="002060"/>
              </a:solidFill>
              <a:latin typeface="Arial"/>
              <a:ea typeface="Arial"/>
              <a:cs typeface="Arial"/>
              <a:sym typeface="Arial"/>
            </a:endParaRPr>
          </a:p>
          <a:p>
            <a:pPr indent="0" lvl="0" marL="0" marR="0" rtl="0" algn="ctr">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a:t>
            </a:r>
            <a:endParaRPr b="0" i="0" sz="1800" u="none">
              <a:solidFill>
                <a:srgbClr val="002060"/>
              </a:solidFill>
              <a:latin typeface="Arial"/>
              <a:ea typeface="Arial"/>
              <a:cs typeface="Arial"/>
              <a:sym typeface="Arial"/>
            </a:endParaRPr>
          </a:p>
          <a:p>
            <a:pPr indent="0" lvl="0" marL="0" marR="0" rtl="0" algn="ctr">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GIÁO ÁN NHẬN BIẾT TẬP NÓI</a:t>
            </a:r>
            <a:endParaRPr b="0" i="0" sz="1800" u="none">
              <a:solidFill>
                <a:srgbClr val="002060"/>
              </a:solidFill>
              <a:latin typeface="Arial"/>
              <a:ea typeface="Arial"/>
              <a:cs typeface="Arial"/>
              <a:sym typeface="Arial"/>
            </a:endParaRPr>
          </a:p>
          <a:p>
            <a:pPr indent="0" lvl="0" marL="0" marR="0" rtl="0" algn="ctr">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Nhóm </a:t>
            </a:r>
            <a:r>
              <a:rPr b="1" i="1" lang="en-US" sz="1800" u="none">
                <a:solidFill>
                  <a:srgbClr val="002060"/>
                </a:solidFill>
                <a:latin typeface="Arial"/>
                <a:ea typeface="Arial"/>
                <a:cs typeface="Arial"/>
                <a:sym typeface="Arial"/>
              </a:rPr>
              <a:t>12 –24 tháng</a:t>
            </a:r>
            <a:endParaRPr/>
          </a:p>
          <a:p>
            <a:pPr indent="0" lvl="0" marL="0" marR="0" rtl="0" algn="ctr">
              <a:lnSpc>
                <a:spcPct val="15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Đề tài: Con gà – con vịt</a:t>
            </a:r>
            <a:br>
              <a:rPr b="0" i="0" lang="en-US" sz="1800" u="none">
                <a:solidFill>
                  <a:srgbClr val="002060"/>
                </a:solidFill>
                <a:latin typeface="Arial"/>
                <a:ea typeface="Arial"/>
                <a:cs typeface="Arial"/>
                <a:sym typeface="Arial"/>
              </a:rPr>
            </a:br>
            <a:r>
              <a:rPr b="0" i="0" lang="en-US" sz="1800" u="none">
                <a:solidFill>
                  <a:srgbClr val="002060"/>
                </a:solidFill>
                <a:latin typeface="Arial"/>
                <a:ea typeface="Arial"/>
                <a:cs typeface="Arial"/>
                <a:sym typeface="Arial"/>
              </a:rPr>
              <a:t>Nội dung tích hợp: Âm nhạc</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9"/>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43" name="Google Shape;243;p9"/>
          <p:cNvSpPr txBox="1"/>
          <p:nvPr/>
        </p:nvSpPr>
        <p:spPr>
          <a:xfrm>
            <a:off x="323850" y="333375"/>
            <a:ext cx="7632700"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trò chơi theo chế độ sinh hoạt của trẻ Nhà trẻ ở trường mầm non</a:t>
            </a:r>
            <a:endParaRPr/>
          </a:p>
        </p:txBody>
      </p:sp>
      <p:sp>
        <p:nvSpPr>
          <p:cNvPr id="244" name="Google Shape;244;p9"/>
          <p:cNvSpPr txBox="1"/>
          <p:nvPr/>
        </p:nvSpPr>
        <p:spPr>
          <a:xfrm>
            <a:off x="179387" y="952500"/>
            <a:ext cx="9001125" cy="591661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I. Yêu cầu:</a:t>
            </a:r>
            <a:endParaRPr b="1" i="0" sz="1800" u="none">
              <a:solidFill>
                <a:srgbClr val="002060"/>
              </a:solidFill>
              <a:latin typeface="Calibri"/>
              <a:ea typeface="Calibri"/>
              <a:cs typeface="Calibri"/>
              <a:sym typeface="Calibri"/>
            </a:endParaRPr>
          </a:p>
          <a:p>
            <a:pPr indent="0" lvl="0" marL="0" marR="0" rtl="0" algn="just">
              <a:lnSpc>
                <a:spcPct val="15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Trẻ nhận biết được con gà, con vịt</a:t>
            </a:r>
            <a:endParaRPr b="0" i="0" sz="1600" u="none">
              <a:solidFill>
                <a:srgbClr val="00206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Biết được các đặc điểm của con gà, con vịt và nói được từ “con gà”, “con vịt”.</a:t>
            </a:r>
            <a:endParaRPr b="0" i="0" sz="1600" u="none">
              <a:solidFill>
                <a:srgbClr val="00206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a:t>
            </a:r>
            <a:r>
              <a:rPr b="1" i="0" lang="en-US" sz="1800" u="none">
                <a:solidFill>
                  <a:srgbClr val="002060"/>
                </a:solidFill>
                <a:latin typeface="Arial"/>
                <a:ea typeface="Arial"/>
                <a:cs typeface="Arial"/>
                <a:sym typeface="Arial"/>
              </a:rPr>
              <a:t>Cung cấp cho trẻ biết một số đặc điểm</a:t>
            </a:r>
            <a:r>
              <a:rPr b="0" i="0" lang="en-US" sz="1800" u="none">
                <a:solidFill>
                  <a:srgbClr val="002060"/>
                </a:solidFill>
                <a:latin typeface="Arial"/>
                <a:ea typeface="Arial"/>
                <a:cs typeface="Arial"/>
                <a:sym typeface="Arial"/>
              </a:rPr>
              <a:t>: mỏ gà, mỏ vịt, chân gà, chân vịt, đầu gà có mào đỏ, đầu vịt không có mào đỏ.</a:t>
            </a:r>
            <a:endParaRPr b="0" i="0" sz="1600" u="none">
              <a:solidFill>
                <a:srgbClr val="00206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Phát triển vốn từ, cho trẻ phát âm và chơi trò chơi</a:t>
            </a:r>
            <a:endParaRPr b="0" i="0" sz="1600" u="none">
              <a:solidFill>
                <a:srgbClr val="00206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Giáo dục trẻ nhẹ nhàng khi cầm </a:t>
            </a:r>
            <a:r>
              <a:rPr b="1" i="0" lang="en-US" sz="1800" u="none">
                <a:solidFill>
                  <a:srgbClr val="002060"/>
                </a:solidFill>
                <a:latin typeface="Arial"/>
                <a:ea typeface="Arial"/>
                <a:cs typeface="Arial"/>
                <a:sym typeface="Arial"/>
              </a:rPr>
              <a:t>đồ dùng đồ chơi</a:t>
            </a:r>
            <a:r>
              <a:rPr b="0" i="0" lang="en-US" sz="1800" u="none">
                <a:solidFill>
                  <a:srgbClr val="002060"/>
                </a:solidFill>
                <a:latin typeface="Arial"/>
                <a:ea typeface="Arial"/>
                <a:cs typeface="Arial"/>
                <a:sym typeface="Arial"/>
              </a:rPr>
              <a:t> các con vật.</a:t>
            </a:r>
            <a:endParaRPr b="0" i="0" sz="1600" u="none">
              <a:solidFill>
                <a:srgbClr val="002060"/>
              </a:solidFill>
              <a:latin typeface="Times New Roman"/>
              <a:ea typeface="Times New Roman"/>
              <a:cs typeface="Times New Roman"/>
              <a:sym typeface="Times New Roman"/>
            </a:endParaRPr>
          </a:p>
          <a:p>
            <a:pPr indent="0" lvl="0" marL="0" marR="0" rtl="0" algn="just">
              <a:lnSpc>
                <a:spcPct val="150000"/>
              </a:lnSpc>
              <a:spcBef>
                <a:spcPts val="2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II. Chuẩn bị:</a:t>
            </a:r>
            <a:endParaRPr b="1" i="0" sz="1800" u="none">
              <a:solidFill>
                <a:srgbClr val="002060"/>
              </a:solidFill>
              <a:latin typeface="Calibri"/>
              <a:ea typeface="Calibri"/>
              <a:cs typeface="Calibri"/>
              <a:sym typeface="Calibri"/>
            </a:endParaRPr>
          </a:p>
          <a:p>
            <a:pPr indent="0" lvl="0" marL="0" marR="0" rtl="0" algn="just">
              <a:lnSpc>
                <a:spcPct val="15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Mô hình “con gà, con vịt”</a:t>
            </a:r>
            <a:endParaRPr b="0" i="0" sz="1600" u="none">
              <a:solidFill>
                <a:srgbClr val="00206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Đồ chơi con gà, con vịt cho mỗi trẻ.</a:t>
            </a:r>
            <a:endParaRPr b="0" i="0" sz="1600" u="none">
              <a:solidFill>
                <a:srgbClr val="00206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Tranh vẽ con gà trống, con vịt dán ở các góc chơi.</a:t>
            </a:r>
            <a:endParaRPr b="0" i="0" sz="1600" u="none">
              <a:solidFill>
                <a:srgbClr val="00206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Máy cassette, băng nhạc “Một con vịt”</a:t>
            </a:r>
            <a:endParaRPr b="0" i="0" sz="1600" u="none">
              <a:solidFill>
                <a:srgbClr val="00206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Mũ vịt cho mỗi trẻ.</a:t>
            </a:r>
            <a:endParaRPr b="0" i="0" sz="1600" u="none">
              <a:solidFill>
                <a:srgbClr val="002060"/>
              </a:solidFill>
              <a:latin typeface="Times New Roman"/>
              <a:ea typeface="Times New Roman"/>
              <a:cs typeface="Times New Roman"/>
              <a:sym typeface="Times New Roman"/>
            </a:endParaRPr>
          </a:p>
          <a:p>
            <a:pPr indent="0" lvl="0" marL="0" marR="0" rtl="0" algn="just">
              <a:lnSpc>
                <a:spcPct val="150000"/>
              </a:lnSpc>
              <a:spcBef>
                <a:spcPts val="2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Hướng dẫn Giáo án Khám phá con gà con vịt</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10"/>
          <p:cNvSpPr txBox="1"/>
          <p:nvPr/>
        </p:nvSpPr>
        <p:spPr>
          <a:xfrm>
            <a:off x="5292725" y="656431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50" name="Google Shape;250;p10"/>
          <p:cNvSpPr txBox="1"/>
          <p:nvPr/>
        </p:nvSpPr>
        <p:spPr>
          <a:xfrm>
            <a:off x="323850" y="333375"/>
            <a:ext cx="7632700"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trò chơi theo chế độ sinh hoạt của trẻ Nhà trẻ ở trường mầm non</a:t>
            </a:r>
            <a:endParaRPr/>
          </a:p>
        </p:txBody>
      </p:sp>
      <p:pic>
        <p:nvPicPr>
          <p:cNvPr id="251" name="Google Shape;251;p10"/>
          <p:cNvPicPr preferRelativeResize="0"/>
          <p:nvPr/>
        </p:nvPicPr>
        <p:blipFill rotWithShape="1">
          <a:blip r:embed="rId3">
            <a:alphaModFix/>
          </a:blip>
          <a:srcRect b="0" l="0" r="0" t="0"/>
          <a:stretch/>
        </p:blipFill>
        <p:spPr>
          <a:xfrm>
            <a:off x="698500" y="1557337"/>
            <a:ext cx="7747000" cy="4899025"/>
          </a:xfrm>
          <a:prstGeom prst="rect">
            <a:avLst/>
          </a:prstGeom>
          <a:noFill/>
          <a:ln>
            <a:noFill/>
          </a:ln>
        </p:spPr>
      </p:pic>
      <p:sp>
        <p:nvSpPr>
          <p:cNvPr id="252" name="Google Shape;252;p10"/>
          <p:cNvSpPr txBox="1"/>
          <p:nvPr/>
        </p:nvSpPr>
        <p:spPr>
          <a:xfrm>
            <a:off x="2771775" y="6456362"/>
            <a:ext cx="457835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https://bibi.vn/pages/lich-sinh-hoat-1-ngay-cua-be</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11"/>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58" name="Google Shape;258;p11"/>
          <p:cNvSpPr txBox="1"/>
          <p:nvPr/>
        </p:nvSpPr>
        <p:spPr>
          <a:xfrm>
            <a:off x="323850" y="333375"/>
            <a:ext cx="7632700"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trò chơi theo chế độ sinh hoạt của trẻ Nhà trẻ ở trường mầm non</a:t>
            </a:r>
            <a:endParaRPr/>
          </a:p>
        </p:txBody>
      </p:sp>
      <p:sp>
        <p:nvSpPr>
          <p:cNvPr id="259" name="Google Shape;259;p11"/>
          <p:cNvSpPr txBox="1"/>
          <p:nvPr/>
        </p:nvSpPr>
        <p:spPr>
          <a:xfrm>
            <a:off x="2282825" y="1628775"/>
            <a:ext cx="4578350" cy="4813300"/>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GIÁO ÁN NHẬN BIẾT TẬP NÓI</a:t>
            </a:r>
            <a:endParaRPr b="0" i="0" sz="1400" u="none">
              <a:solidFill>
                <a:srgbClr val="002060"/>
              </a:solidFill>
              <a:latin typeface="Calibri"/>
              <a:ea typeface="Calibri"/>
              <a:cs typeface="Calibri"/>
              <a:sym typeface="Calibri"/>
            </a:endParaRPr>
          </a:p>
          <a:p>
            <a:pPr indent="0" lvl="0" marL="0" marR="0" rtl="0" algn="ctr">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Đề tài: Con chó, con mèo</a:t>
            </a:r>
            <a:endParaRPr b="0" i="0" sz="1400" u="none">
              <a:solidFill>
                <a:srgbClr val="002060"/>
              </a:solidFill>
              <a:latin typeface="Calibri"/>
              <a:ea typeface="Calibri"/>
              <a:cs typeface="Calibri"/>
              <a:sym typeface="Calibri"/>
            </a:endParaRPr>
          </a:p>
          <a:p>
            <a:pPr indent="0" lvl="0" marL="0" marR="0" rtl="0" algn="ctr">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Lứa tuổi: Trẻ nhà trẻ </a:t>
            </a:r>
            <a:r>
              <a:rPr b="1" i="1" lang="en-US" sz="1800" u="none">
                <a:solidFill>
                  <a:srgbClr val="002060"/>
                </a:solidFill>
                <a:latin typeface="Arial"/>
                <a:ea typeface="Arial"/>
                <a:cs typeface="Arial"/>
                <a:sym typeface="Arial"/>
              </a:rPr>
              <a:t>(24 – 36 tháng)</a:t>
            </a:r>
            <a:endParaRPr b="0" i="0" sz="1400" u="none">
              <a:solidFill>
                <a:srgbClr val="002060"/>
              </a:solidFill>
              <a:latin typeface="Calibri"/>
              <a:ea typeface="Calibri"/>
              <a:cs typeface="Calibri"/>
              <a:sym typeface="Calibri"/>
            </a:endParaRPr>
          </a:p>
          <a:p>
            <a:pPr indent="0" lvl="0" marL="0" marR="0" rtl="0" algn="ctr">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Thời gian: 15 – 28 phút.</a:t>
            </a:r>
            <a:endParaRPr b="0" i="0" sz="1400" u="none">
              <a:solidFill>
                <a:srgbClr val="002060"/>
              </a:solidFill>
              <a:latin typeface="Calibri"/>
              <a:ea typeface="Calibri"/>
              <a:cs typeface="Calibri"/>
              <a:sym typeface="Calibri"/>
            </a:endParaRPr>
          </a:p>
          <a:p>
            <a:pPr indent="0" lvl="0" marL="0" marR="0" rtl="0" algn="ctr">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Số lượng trẻ: 20 – 25 trẻ</a:t>
            </a:r>
            <a:endParaRPr b="0" i="0" sz="1400" u="none">
              <a:solidFill>
                <a:srgbClr val="002060"/>
              </a:solidFill>
              <a:latin typeface="Calibri"/>
              <a:ea typeface="Calibri"/>
              <a:cs typeface="Calibri"/>
              <a:sym typeface="Calibri"/>
            </a:endParaRPr>
          </a:p>
          <a:p>
            <a:pPr indent="0" lvl="0" marL="0" marR="0" rtl="0" algn="ctr">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Ngày soạn:</a:t>
            </a:r>
            <a:endParaRPr b="0" i="0" sz="1400" u="none">
              <a:solidFill>
                <a:srgbClr val="002060"/>
              </a:solidFill>
              <a:latin typeface="Calibri"/>
              <a:ea typeface="Calibri"/>
              <a:cs typeface="Calibri"/>
              <a:sym typeface="Calibri"/>
            </a:endParaRPr>
          </a:p>
          <a:p>
            <a:pPr indent="0" lvl="0" marL="0" marR="0" rtl="0" algn="ctr">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Ngày thực hiện:</a:t>
            </a:r>
            <a:endParaRPr b="0" i="0" sz="1400" u="none">
              <a:solidFill>
                <a:srgbClr val="002060"/>
              </a:solidFill>
              <a:latin typeface="Calibri"/>
              <a:ea typeface="Calibri"/>
              <a:cs typeface="Calibri"/>
              <a:sym typeface="Calibri"/>
            </a:endParaRPr>
          </a:p>
          <a:p>
            <a:pPr indent="0" lvl="0" marL="0" marR="0" rtl="0" algn="ctr">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Người soạn:</a:t>
            </a:r>
            <a:endParaRPr b="0" i="0" sz="1400" u="none">
              <a:solidFill>
                <a:srgbClr val="002060"/>
              </a:solidFill>
              <a:latin typeface="Calibri"/>
              <a:ea typeface="Calibri"/>
              <a:cs typeface="Calibri"/>
              <a:sym typeface="Calibri"/>
            </a:endParaRPr>
          </a:p>
          <a:p>
            <a:pPr indent="0" lvl="0" marL="0" marR="0" rtl="0" algn="ctr">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Người thực hiện:</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12"/>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65" name="Google Shape;265;p12"/>
          <p:cNvSpPr txBox="1"/>
          <p:nvPr/>
        </p:nvSpPr>
        <p:spPr>
          <a:xfrm>
            <a:off x="323850" y="333375"/>
            <a:ext cx="7632700"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trò chơi theo chế độ sinh hoạt của trẻ Nhà trẻ ở trường mầm non</a:t>
            </a:r>
            <a:endParaRPr/>
          </a:p>
        </p:txBody>
      </p:sp>
      <p:sp>
        <p:nvSpPr>
          <p:cNvPr id="266" name="Google Shape;266;p12"/>
          <p:cNvSpPr txBox="1"/>
          <p:nvPr/>
        </p:nvSpPr>
        <p:spPr>
          <a:xfrm>
            <a:off x="250825" y="1557337"/>
            <a:ext cx="9074150" cy="41036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2060"/>
              </a:buClr>
              <a:buSzPts val="1300"/>
              <a:buFont typeface="Arial"/>
              <a:buNone/>
            </a:pPr>
            <a:r>
              <a:rPr b="1" i="0" lang="en-US" sz="1300" u="none">
                <a:solidFill>
                  <a:srgbClr val="002060"/>
                </a:solidFill>
                <a:latin typeface="Arial"/>
                <a:ea typeface="Arial"/>
                <a:cs typeface="Arial"/>
                <a:sym typeface="Arial"/>
              </a:rPr>
              <a:t>I. Mục đích – yêu cầu:</a:t>
            </a:r>
            <a:endParaRPr b="0" i="0" sz="13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300"/>
              <a:buFont typeface="Arial"/>
              <a:buNone/>
            </a:pPr>
            <a:r>
              <a:rPr b="1" i="0" lang="en-US" sz="1300" u="none">
                <a:solidFill>
                  <a:srgbClr val="002060"/>
                </a:solidFill>
                <a:latin typeface="Arial"/>
                <a:ea typeface="Arial"/>
                <a:cs typeface="Arial"/>
                <a:sym typeface="Arial"/>
              </a:rPr>
              <a:t>1. Kiến thức:</a:t>
            </a:r>
            <a:endParaRPr b="0" i="0" sz="13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300"/>
              <a:buFont typeface="Arial"/>
              <a:buNone/>
            </a:pPr>
            <a:r>
              <a:rPr b="1" i="0" lang="en-US" sz="1300" u="none">
                <a:solidFill>
                  <a:srgbClr val="002060"/>
                </a:solidFill>
                <a:latin typeface="Arial"/>
                <a:ea typeface="Arial"/>
                <a:cs typeface="Arial"/>
                <a:sym typeface="Arial"/>
              </a:rPr>
              <a:t>– </a:t>
            </a:r>
            <a:r>
              <a:rPr b="0" i="0" lang="en-US" sz="1300" u="none">
                <a:solidFill>
                  <a:srgbClr val="002060"/>
                </a:solidFill>
                <a:latin typeface="Arial"/>
                <a:ea typeface="Arial"/>
                <a:cs typeface="Arial"/>
                <a:sym typeface="Arial"/>
              </a:rPr>
              <a:t>Trẻ nhận biết, phân biệt được đúng tên: con chó, con mèo</a:t>
            </a:r>
            <a:endParaRPr b="0" i="0" sz="13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300"/>
              <a:buFont typeface="Arial"/>
              <a:buNone/>
            </a:pPr>
            <a:r>
              <a:rPr b="0" i="0" lang="en-US" sz="1300" u="none">
                <a:solidFill>
                  <a:srgbClr val="002060"/>
                </a:solidFill>
                <a:latin typeface="Arial"/>
                <a:ea typeface="Arial"/>
                <a:cs typeface="Arial"/>
                <a:sym typeface="Arial"/>
              </a:rPr>
              <a:t>– Trẻ biết được các đặc điểm các bộ phận, đặc trưng của con chó, con mèo: đầu, mình, chân, đuôi</a:t>
            </a:r>
            <a:endParaRPr b="0" i="0" sz="13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300"/>
              <a:buFont typeface="Arial"/>
              <a:buNone/>
            </a:pPr>
            <a:r>
              <a:rPr b="0" i="0" lang="en-US" sz="1300" u="none">
                <a:solidFill>
                  <a:srgbClr val="002060"/>
                </a:solidFill>
                <a:latin typeface="Arial"/>
                <a:ea typeface="Arial"/>
                <a:cs typeface="Arial"/>
                <a:sym typeface="Arial"/>
              </a:rPr>
              <a:t>– Trẻ  biết được tên  con chó, con mèo, là vật nuôi ở trong gia đình, thức ăn, biết lợi ích của chúng đối với con người.</a:t>
            </a:r>
            <a:endParaRPr b="0" i="0" sz="13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300"/>
              <a:buFont typeface="Arial"/>
              <a:buNone/>
            </a:pPr>
            <a:r>
              <a:rPr b="1" i="0" lang="en-US" sz="1300" u="none">
                <a:solidFill>
                  <a:srgbClr val="002060"/>
                </a:solidFill>
                <a:latin typeface="Arial"/>
                <a:ea typeface="Arial"/>
                <a:cs typeface="Arial"/>
                <a:sym typeface="Arial"/>
              </a:rPr>
              <a:t>2. Kỹ năng:</a:t>
            </a:r>
            <a:endParaRPr b="0" i="0" sz="13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300"/>
              <a:buFont typeface="Arial"/>
              <a:buNone/>
            </a:pPr>
            <a:r>
              <a:rPr b="0" i="0" lang="en-US" sz="1300" u="none">
                <a:solidFill>
                  <a:srgbClr val="002060"/>
                </a:solidFill>
                <a:latin typeface="Arial"/>
                <a:ea typeface="Arial"/>
                <a:cs typeface="Arial"/>
                <a:sym typeface="Arial"/>
              </a:rPr>
              <a:t>– Trẻ trả lời các câu hỏi của cô rõ ràng mạch lạc về đặc điểm của con chó, con mèo</a:t>
            </a:r>
            <a:endParaRPr b="0" i="0" sz="13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300"/>
              <a:buFont typeface="Arial"/>
              <a:buNone/>
            </a:pPr>
            <a:r>
              <a:rPr b="0" i="0" lang="en-US" sz="1300" u="none">
                <a:solidFill>
                  <a:srgbClr val="002060"/>
                </a:solidFill>
                <a:latin typeface="Arial"/>
                <a:ea typeface="Arial"/>
                <a:cs typeface="Arial"/>
                <a:sym typeface="Arial"/>
              </a:rPr>
              <a:t>– Rèn kỹ năng phát âm, phát triển vốn từ cho trẻ, trẻ phát âm đúng các từ đơn giản: Con chó, đầu chó, mình chó, chân chó, đuôi chó, con mèo, đầu mèo, mình mèo, chân mèo, đuôi mèo</a:t>
            </a:r>
            <a:endParaRPr b="0" i="0" sz="13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300"/>
              <a:buFont typeface="Arial"/>
              <a:buNone/>
            </a:pPr>
            <a:r>
              <a:rPr b="0" i="0" lang="en-US" sz="1300" u="none">
                <a:solidFill>
                  <a:srgbClr val="002060"/>
                </a:solidFill>
                <a:latin typeface="Arial"/>
                <a:ea typeface="Arial"/>
                <a:cs typeface="Arial"/>
                <a:sym typeface="Arial"/>
              </a:rPr>
              <a:t>– Rèn luyện khả năng kết hợp tay, mắt thông qua trò chơi: thi xem ai nhanh, tìm thức ăn tương ứng</a:t>
            </a:r>
            <a:endParaRPr b="0" i="0" sz="13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300"/>
              <a:buFont typeface="Arial"/>
              <a:buNone/>
            </a:pPr>
            <a:r>
              <a:rPr b="0" i="0" lang="en-US" sz="1300" u="none">
                <a:solidFill>
                  <a:srgbClr val="002060"/>
                </a:solidFill>
                <a:latin typeface="Arial"/>
                <a:ea typeface="Arial"/>
                <a:cs typeface="Arial"/>
                <a:sym typeface="Arial"/>
              </a:rPr>
              <a:t>– Trẻ biết cách chơi trò chơi: thi xem ai nhanh, tìm thức ăn tương ứng</a:t>
            </a:r>
            <a:endParaRPr b="0" i="0" sz="13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300"/>
              <a:buFont typeface="Arial"/>
              <a:buNone/>
            </a:pPr>
            <a:r>
              <a:rPr b="1" i="0" lang="en-US" sz="1300" u="none">
                <a:solidFill>
                  <a:srgbClr val="002060"/>
                </a:solidFill>
                <a:latin typeface="Arial"/>
                <a:ea typeface="Arial"/>
                <a:cs typeface="Arial"/>
                <a:sym typeface="Arial"/>
              </a:rPr>
              <a:t>3. Thái độ:</a:t>
            </a:r>
            <a:endParaRPr b="0" i="0" sz="13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300"/>
              <a:buFont typeface="Arial"/>
              <a:buNone/>
            </a:pPr>
            <a:r>
              <a:rPr b="0" i="0" lang="en-US" sz="1300" u="none">
                <a:solidFill>
                  <a:srgbClr val="002060"/>
                </a:solidFill>
                <a:latin typeface="Arial"/>
                <a:ea typeface="Arial"/>
                <a:cs typeface="Arial"/>
                <a:sym typeface="Arial"/>
              </a:rPr>
              <a:t>– Giáo dục trẻ biết yêu quí các con vật , biết chăm sóc và bảo vệ những con vật nuôi ở trong gia đình</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1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72" name="Google Shape;272;p13"/>
          <p:cNvSpPr txBox="1"/>
          <p:nvPr/>
        </p:nvSpPr>
        <p:spPr>
          <a:xfrm>
            <a:off x="323850" y="333375"/>
            <a:ext cx="7632700"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trò chơi theo chế độ sinh hoạt của trẻ Nhà trẻ ở trường mầm non</a:t>
            </a:r>
            <a:endParaRPr/>
          </a:p>
        </p:txBody>
      </p:sp>
      <p:sp>
        <p:nvSpPr>
          <p:cNvPr id="273" name="Google Shape;273;p13"/>
          <p:cNvSpPr txBox="1"/>
          <p:nvPr/>
        </p:nvSpPr>
        <p:spPr>
          <a:xfrm>
            <a:off x="611187" y="1268412"/>
            <a:ext cx="7921625" cy="535781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II. CHUẨN BỊ:</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1. Địa điểm:</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Trẻ ngồi dưới sàn nhà chữ U</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1.Chuẩn bị cho cô và trẻ:</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Bài hát : “Gà trống, mèo con, cún con”</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Bài hát:  Rửa mặt như mèo.</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Mô hình con chó, con mèo đựng trong hộp quà</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Bảng bằng vải dạ</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Con chó, con mèo, khúc xương, cá bằng bông</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Lô tô con chó, con mèo</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14"/>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79" name="Google Shape;279;p14"/>
          <p:cNvSpPr txBox="1"/>
          <p:nvPr/>
        </p:nvSpPr>
        <p:spPr>
          <a:xfrm>
            <a:off x="323850" y="333375"/>
            <a:ext cx="7632700"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trò chơi theo chế độ sinh hoạt của trẻ Nhà trẻ ở trường mầm non</a:t>
            </a:r>
            <a:endParaRPr/>
          </a:p>
        </p:txBody>
      </p:sp>
      <p:sp>
        <p:nvSpPr>
          <p:cNvPr id="280" name="Google Shape;280;p14"/>
          <p:cNvSpPr txBox="1"/>
          <p:nvPr/>
        </p:nvSpPr>
        <p:spPr>
          <a:xfrm>
            <a:off x="468312" y="1773237"/>
            <a:ext cx="8567737" cy="4586287"/>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3. </a:t>
            </a:r>
            <a:r>
              <a:rPr b="0" i="0" lang="en-US" sz="1800" u="none">
                <a:solidFill>
                  <a:srgbClr val="002060"/>
                </a:solidFill>
                <a:latin typeface="Arial"/>
                <a:ea typeface="Arial"/>
                <a:cs typeface="Arial"/>
                <a:sym typeface="Arial"/>
              </a:rPr>
              <a:t> </a:t>
            </a:r>
            <a:r>
              <a:rPr b="1" i="0" lang="en-US" sz="1800" u="none">
                <a:solidFill>
                  <a:srgbClr val="002060"/>
                </a:solidFill>
                <a:latin typeface="Arial"/>
                <a:ea typeface="Arial"/>
                <a:cs typeface="Arial"/>
                <a:sym typeface="Arial"/>
              </a:rPr>
              <a:t>Trò chơi</a:t>
            </a:r>
            <a:r>
              <a:rPr b="0" i="0" lang="en-US" sz="1800" u="none">
                <a:solidFill>
                  <a:srgbClr val="002060"/>
                </a:solidFill>
                <a:latin typeface="Arial"/>
                <a:ea typeface="Arial"/>
                <a:cs typeface="Arial"/>
                <a:sym typeface="Arial"/>
              </a:rPr>
              <a:t> </a:t>
            </a:r>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a:t>
            </a:r>
            <a:r>
              <a:rPr b="0" i="1" lang="en-US" sz="1800" u="none">
                <a:solidFill>
                  <a:srgbClr val="002060"/>
                </a:solidFill>
                <a:latin typeface="Arial"/>
                <a:ea typeface="Arial"/>
                <a:cs typeface="Arial"/>
                <a:sym typeface="Arial"/>
              </a:rPr>
              <a:t>Trò chơi 1 : Thi xem ai nhanh</a:t>
            </a:r>
            <a:r>
              <a:rPr b="0" i="0" lang="en-US" sz="1800" u="none">
                <a:solidFill>
                  <a:srgbClr val="002060"/>
                </a:solidFill>
                <a:latin typeface="Arial"/>
                <a:ea typeface="Arial"/>
                <a:cs typeface="Arial"/>
                <a:sym typeface="Arial"/>
              </a:rPr>
              <a:t> Cô phát cho mỗi trẻ một rổ đồ chơi có loto các con vật, cô nói tìm con chó (mèo) hoặc nói tiếng kêu  của con vật nào thì  trẻ nhặt con vật đó và giơ lên (nói tên hoặc tiếng kêu) </a:t>
            </a:r>
            <a:endParaRPr/>
          </a:p>
          <a:p>
            <a:pPr indent="0" lvl="0" marL="0" marR="0" rtl="0" algn="l">
              <a:lnSpc>
                <a:spcPct val="150000"/>
              </a:lnSpc>
              <a:spcBef>
                <a:spcPts val="1000"/>
              </a:spcBef>
              <a:spcAft>
                <a:spcPts val="0"/>
              </a:spcAft>
              <a:buClr>
                <a:schemeClr val="dk1"/>
              </a:buClr>
              <a:buSzPts val="1800"/>
              <a:buFont typeface="Arial"/>
              <a:buNone/>
            </a:pPr>
            <a:r>
              <a:t/>
            </a:r>
            <a:endParaRPr b="0" i="0" sz="1800" u="none">
              <a:solidFill>
                <a:srgbClr val="002060"/>
              </a:solidFill>
              <a:latin typeface="Arial"/>
              <a:ea typeface="Arial"/>
              <a:cs typeface="Arial"/>
              <a:sym typeface="Arial"/>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a:t>
            </a:r>
            <a:r>
              <a:rPr b="0" i="1" lang="en-US" sz="1800" u="none">
                <a:solidFill>
                  <a:srgbClr val="002060"/>
                </a:solidFill>
                <a:latin typeface="Arial"/>
                <a:ea typeface="Arial"/>
                <a:cs typeface="Arial"/>
                <a:sym typeface="Arial"/>
              </a:rPr>
              <a:t>Trò chơi 2 : Tìm thức ăn tương ứng</a:t>
            </a:r>
            <a:r>
              <a:rPr b="0" i="0" lang="en-US" sz="1800" u="none">
                <a:solidFill>
                  <a:srgbClr val="002060"/>
                </a:solidFill>
                <a:latin typeface="Arial"/>
                <a:ea typeface="Arial"/>
                <a:cs typeface="Arial"/>
                <a:sym typeface="Arial"/>
              </a:rPr>
              <a:t> – Cách chơi: Chuẩn bị mỗi trẻ 1 bảng dạ. Cô phát rổ đồ cho trẻ trong đó có: 1 khúc xương, 1 con cá. Nhiệm vụ của trẻ là trong thời gian 1 bản nhạc trẻ sẽ phải gắn thức ăn tương ứng với con vật đó (chó – khúc xương, mèo – con cá) – Luật chơi: Thời gian trò chơi trong 1 bản nhạc. Khi hết trò chơi cô kiểm tra kết quả của trẻ.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1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86" name="Google Shape;286;p15"/>
          <p:cNvSpPr txBox="1"/>
          <p:nvPr/>
        </p:nvSpPr>
        <p:spPr>
          <a:xfrm>
            <a:off x="323850" y="333375"/>
            <a:ext cx="7632700"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trò chơi theo chế độ sinh hoạt của trẻ Nhà trẻ ở trường mầm non</a:t>
            </a:r>
            <a:endParaRPr/>
          </a:p>
        </p:txBody>
      </p:sp>
      <p:pic>
        <p:nvPicPr>
          <p:cNvPr id="287" name="Google Shape;287;p15"/>
          <p:cNvPicPr preferRelativeResize="0"/>
          <p:nvPr/>
        </p:nvPicPr>
        <p:blipFill rotWithShape="1">
          <a:blip r:embed="rId3">
            <a:alphaModFix/>
          </a:blip>
          <a:srcRect b="0" l="0" r="0" t="0"/>
          <a:stretch/>
        </p:blipFill>
        <p:spPr>
          <a:xfrm>
            <a:off x="539750" y="1389062"/>
            <a:ext cx="8353425" cy="4699000"/>
          </a:xfrm>
          <a:prstGeom prst="rect">
            <a:avLst/>
          </a:prstGeom>
          <a:noFill/>
          <a:ln>
            <a:noFill/>
          </a:ln>
        </p:spPr>
      </p:pic>
      <p:sp>
        <p:nvSpPr>
          <p:cNvPr id="288" name="Google Shape;288;p15"/>
          <p:cNvSpPr txBox="1"/>
          <p:nvPr/>
        </p:nvSpPr>
        <p:spPr>
          <a:xfrm>
            <a:off x="1619250" y="6108700"/>
            <a:ext cx="457835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http://mamnon.thienanphuc.edu.vn/detail/nhan-biet-tap-noi---nha-tre-2---thien-an-phuc-3.html</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16"/>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94" name="Google Shape;294;p16"/>
          <p:cNvSpPr txBox="1"/>
          <p:nvPr/>
        </p:nvSpPr>
        <p:spPr>
          <a:xfrm>
            <a:off x="323850" y="333375"/>
            <a:ext cx="7632700"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trò chơi theo chế độ sinh hoạt của trẻ Nhà trẻ ở trường mầm non</a:t>
            </a:r>
            <a:endParaRPr/>
          </a:p>
        </p:txBody>
      </p:sp>
      <p:sp>
        <p:nvSpPr>
          <p:cNvPr id="295" name="Google Shape;295;p16"/>
          <p:cNvSpPr txBox="1"/>
          <p:nvPr/>
        </p:nvSpPr>
        <p:spPr>
          <a:xfrm>
            <a:off x="-107950" y="1268412"/>
            <a:ext cx="7848600" cy="463550"/>
          </a:xfrm>
          <a:prstGeom prst="rect">
            <a:avLst/>
          </a:prstGeom>
          <a:noFill/>
          <a:ln>
            <a:noFill/>
          </a:ln>
        </p:spPr>
        <p:txBody>
          <a:bodyPr anchorCtr="0" anchor="t" bIns="45700" lIns="91425" spcFirstLastPara="1" rIns="91425" wrap="square" tIns="45700">
            <a:spAutoFit/>
          </a:bodyPr>
          <a:lstStyle/>
          <a:p>
            <a:pPr indent="0" lvl="1" marL="457200" marR="0" rtl="0" algn="l">
              <a:lnSpc>
                <a:spcPct val="150000"/>
              </a:lnSpc>
              <a:spcBef>
                <a:spcPts val="0"/>
              </a:spcBef>
              <a:spcAft>
                <a:spcPts val="0"/>
              </a:spcAft>
              <a:buClr>
                <a:srgbClr val="002060"/>
              </a:buClr>
              <a:buSzPts val="1800"/>
              <a:buFont typeface="Arial"/>
              <a:buNone/>
            </a:pPr>
            <a:r>
              <a:rPr b="1" i="1" lang="en-US" sz="1800" u="none" cap="none" strike="noStrike">
                <a:solidFill>
                  <a:srgbClr val="002060"/>
                </a:solidFill>
                <a:latin typeface="Arial"/>
                <a:ea typeface="Arial"/>
                <a:cs typeface="Arial"/>
                <a:sym typeface="Arial"/>
              </a:rPr>
              <a:t>2.2. Tổ chức chơi trong hoạt động chơi  - tập có chủ đích</a:t>
            </a:r>
            <a:endParaRPr/>
          </a:p>
        </p:txBody>
      </p:sp>
      <p:sp>
        <p:nvSpPr>
          <p:cNvPr id="296" name="Google Shape;296;p16"/>
          <p:cNvSpPr txBox="1"/>
          <p:nvPr/>
        </p:nvSpPr>
        <p:spPr>
          <a:xfrm>
            <a:off x="2124075" y="1916112"/>
            <a:ext cx="4625975" cy="4216400"/>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Clr>
                <a:srgbClr val="002060"/>
              </a:buClr>
              <a:buSzPts val="1300"/>
              <a:buFont typeface="Arial"/>
              <a:buNone/>
            </a:pPr>
            <a:r>
              <a:rPr b="1" i="0" lang="en-US" sz="1300" u="none">
                <a:solidFill>
                  <a:srgbClr val="002060"/>
                </a:solidFill>
                <a:latin typeface="Arial"/>
                <a:ea typeface="Arial"/>
                <a:cs typeface="Arial"/>
                <a:sym typeface="Arial"/>
              </a:rPr>
              <a:t>GIÁO ÁN</a:t>
            </a:r>
            <a:endParaRPr b="0" i="0" sz="1300" u="none">
              <a:solidFill>
                <a:schemeClr val="dk1"/>
              </a:solidFill>
              <a:latin typeface="Calibri"/>
              <a:ea typeface="Calibri"/>
              <a:cs typeface="Calibri"/>
              <a:sym typeface="Calibri"/>
            </a:endParaRPr>
          </a:p>
          <a:p>
            <a:pPr indent="0" lvl="0" marL="457200" marR="0" rtl="0" algn="ctr">
              <a:lnSpc>
                <a:spcPct val="150000"/>
              </a:lnSpc>
              <a:spcBef>
                <a:spcPts val="1000"/>
              </a:spcBef>
              <a:spcAft>
                <a:spcPts val="0"/>
              </a:spcAft>
              <a:buClr>
                <a:srgbClr val="002060"/>
              </a:buClr>
              <a:buSzPts val="1300"/>
              <a:buFont typeface="Arial"/>
              <a:buNone/>
            </a:pPr>
            <a:r>
              <a:rPr b="1" i="0" lang="en-US" sz="1300" u="none">
                <a:solidFill>
                  <a:srgbClr val="002060"/>
                </a:solidFill>
                <a:latin typeface="Arial"/>
                <a:ea typeface="Arial"/>
                <a:cs typeface="Arial"/>
                <a:sym typeface="Arial"/>
              </a:rPr>
              <a:t>HOẠT ĐỘNG CHƠI TẬP</a:t>
            </a:r>
            <a:endParaRPr b="0" i="0" sz="1300" u="none">
              <a:solidFill>
                <a:schemeClr val="dk1"/>
              </a:solidFill>
              <a:latin typeface="Calibri"/>
              <a:ea typeface="Calibri"/>
              <a:cs typeface="Calibri"/>
              <a:sym typeface="Calibri"/>
            </a:endParaRPr>
          </a:p>
          <a:p>
            <a:pPr indent="0" lvl="0" marL="457200" marR="0" rtl="0" algn="l">
              <a:lnSpc>
                <a:spcPct val="150000"/>
              </a:lnSpc>
              <a:spcBef>
                <a:spcPts val="1000"/>
              </a:spcBef>
              <a:spcAft>
                <a:spcPts val="0"/>
              </a:spcAft>
              <a:buClr>
                <a:srgbClr val="002060"/>
              </a:buClr>
              <a:buSzPts val="1300"/>
              <a:buFont typeface="Arial"/>
              <a:buNone/>
            </a:pPr>
            <a:r>
              <a:rPr b="1" i="0" lang="en-US" sz="1300" u="none">
                <a:solidFill>
                  <a:srgbClr val="002060"/>
                </a:solidFill>
                <a:latin typeface="Arial"/>
                <a:ea typeface="Arial"/>
                <a:cs typeface="Arial"/>
                <a:sym typeface="Arial"/>
              </a:rPr>
              <a:t>                  </a:t>
            </a:r>
            <a:endParaRPr b="0" i="0" sz="1300" u="none">
              <a:solidFill>
                <a:schemeClr val="dk1"/>
              </a:solidFill>
              <a:latin typeface="Calibri"/>
              <a:ea typeface="Calibri"/>
              <a:cs typeface="Calibri"/>
              <a:sym typeface="Calibri"/>
            </a:endParaRPr>
          </a:p>
          <a:p>
            <a:pPr indent="0" lvl="0" marL="457200" marR="0" rtl="0" algn="l">
              <a:lnSpc>
                <a:spcPct val="150000"/>
              </a:lnSpc>
              <a:spcBef>
                <a:spcPts val="1000"/>
              </a:spcBef>
              <a:spcAft>
                <a:spcPts val="0"/>
              </a:spcAft>
              <a:buClr>
                <a:srgbClr val="002060"/>
              </a:buClr>
              <a:buSzPts val="1300"/>
              <a:buFont typeface="Arial"/>
              <a:buNone/>
            </a:pPr>
            <a:r>
              <a:rPr b="1" i="0" lang="en-US" sz="1300" u="none">
                <a:solidFill>
                  <a:srgbClr val="002060"/>
                </a:solidFill>
                <a:latin typeface="Arial"/>
                <a:ea typeface="Arial"/>
                <a:cs typeface="Arial"/>
                <a:sym typeface="Arial"/>
              </a:rPr>
              <a:t>      Lứa tuổi: Nhà trẻ 24- 36 tháng</a:t>
            </a:r>
            <a:endParaRPr b="0" i="0" sz="1300" u="none">
              <a:solidFill>
                <a:schemeClr val="dk1"/>
              </a:solidFill>
              <a:latin typeface="Calibri"/>
              <a:ea typeface="Calibri"/>
              <a:cs typeface="Calibri"/>
              <a:sym typeface="Calibri"/>
            </a:endParaRPr>
          </a:p>
          <a:p>
            <a:pPr indent="0" lvl="0" marL="457200" marR="0" rtl="0" algn="l">
              <a:lnSpc>
                <a:spcPct val="150000"/>
              </a:lnSpc>
              <a:spcBef>
                <a:spcPts val="1000"/>
              </a:spcBef>
              <a:spcAft>
                <a:spcPts val="0"/>
              </a:spcAft>
              <a:buClr>
                <a:srgbClr val="002060"/>
              </a:buClr>
              <a:buSzPts val="1300"/>
              <a:buFont typeface="Arial"/>
              <a:buNone/>
            </a:pPr>
            <a:r>
              <a:rPr b="1" i="0" lang="en-US" sz="1300" u="none">
                <a:solidFill>
                  <a:srgbClr val="002060"/>
                </a:solidFill>
                <a:latin typeface="Arial"/>
                <a:ea typeface="Arial"/>
                <a:cs typeface="Arial"/>
                <a:sym typeface="Arial"/>
              </a:rPr>
              <a:t>       Lớp: NT </a:t>
            </a:r>
            <a:endParaRPr b="0" i="0" sz="1300" u="none">
              <a:solidFill>
                <a:schemeClr val="dk1"/>
              </a:solidFill>
              <a:latin typeface="Calibri"/>
              <a:ea typeface="Calibri"/>
              <a:cs typeface="Calibri"/>
              <a:sym typeface="Calibri"/>
            </a:endParaRPr>
          </a:p>
          <a:p>
            <a:pPr indent="0" lvl="0" marL="457200" marR="0" rtl="0" algn="l">
              <a:lnSpc>
                <a:spcPct val="150000"/>
              </a:lnSpc>
              <a:spcBef>
                <a:spcPts val="1000"/>
              </a:spcBef>
              <a:spcAft>
                <a:spcPts val="0"/>
              </a:spcAft>
              <a:buClr>
                <a:srgbClr val="002060"/>
              </a:buClr>
              <a:buSzPts val="1300"/>
              <a:buFont typeface="Arial"/>
              <a:buNone/>
            </a:pPr>
            <a:r>
              <a:rPr b="1" i="0" lang="en-US" sz="1300" u="none">
                <a:solidFill>
                  <a:srgbClr val="002060"/>
                </a:solidFill>
                <a:latin typeface="Arial"/>
                <a:ea typeface="Arial"/>
                <a:cs typeface="Arial"/>
                <a:sym typeface="Arial"/>
              </a:rPr>
              <a:t>                           Số lượng trẻ: Cả lớp</a:t>
            </a:r>
            <a:endParaRPr b="0" i="0" sz="1300" u="none">
              <a:solidFill>
                <a:schemeClr val="dk1"/>
              </a:solidFill>
              <a:latin typeface="Calibri"/>
              <a:ea typeface="Calibri"/>
              <a:cs typeface="Calibri"/>
              <a:sym typeface="Calibri"/>
            </a:endParaRPr>
          </a:p>
          <a:p>
            <a:pPr indent="0" lvl="0" marL="457200" marR="0" rtl="0" algn="l">
              <a:lnSpc>
                <a:spcPct val="150000"/>
              </a:lnSpc>
              <a:spcBef>
                <a:spcPts val="1000"/>
              </a:spcBef>
              <a:spcAft>
                <a:spcPts val="0"/>
              </a:spcAft>
              <a:buClr>
                <a:srgbClr val="002060"/>
              </a:buClr>
              <a:buSzPts val="1300"/>
              <a:buFont typeface="Arial"/>
              <a:buNone/>
            </a:pPr>
            <a:r>
              <a:rPr b="1" i="0" lang="en-US" sz="1300" u="none">
                <a:solidFill>
                  <a:srgbClr val="002060"/>
                </a:solidFill>
                <a:latin typeface="Arial"/>
                <a:ea typeface="Arial"/>
                <a:cs typeface="Arial"/>
                <a:sym typeface="Arial"/>
              </a:rPr>
              <a:t>                Thời gian:30-35 phút</a:t>
            </a:r>
            <a:endParaRPr b="0" i="0" sz="1300" u="none">
              <a:solidFill>
                <a:schemeClr val="dk1"/>
              </a:solidFill>
              <a:latin typeface="Calibri"/>
              <a:ea typeface="Calibri"/>
              <a:cs typeface="Calibri"/>
              <a:sym typeface="Calibri"/>
            </a:endParaRPr>
          </a:p>
          <a:p>
            <a:pPr indent="0" lvl="0" marL="457200" marR="0" rtl="0" algn="l">
              <a:lnSpc>
                <a:spcPct val="150000"/>
              </a:lnSpc>
              <a:spcBef>
                <a:spcPts val="1000"/>
              </a:spcBef>
              <a:spcAft>
                <a:spcPts val="0"/>
              </a:spcAft>
              <a:buClr>
                <a:srgbClr val="002060"/>
              </a:buClr>
              <a:buSzPts val="1300"/>
              <a:buFont typeface="Arial"/>
              <a:buNone/>
            </a:pPr>
            <a:r>
              <a:rPr b="1" i="0" lang="en-US" sz="1300" u="none">
                <a:solidFill>
                  <a:srgbClr val="002060"/>
                </a:solidFill>
                <a:latin typeface="Arial"/>
                <a:ea typeface="Arial"/>
                <a:cs typeface="Arial"/>
                <a:sym typeface="Arial"/>
              </a:rPr>
              <a:t>                Giáo viên: </a:t>
            </a:r>
            <a:endParaRPr b="0" i="0" sz="1300" u="none">
              <a:solidFill>
                <a:schemeClr val="dk1"/>
              </a:solidFill>
              <a:latin typeface="Calibri"/>
              <a:ea typeface="Calibri"/>
              <a:cs typeface="Calibri"/>
              <a:sym typeface="Calibri"/>
            </a:endParaRPr>
          </a:p>
          <a:p>
            <a:pPr indent="0" lvl="0" marL="457200" marR="0" rtl="0" algn="l">
              <a:lnSpc>
                <a:spcPct val="150000"/>
              </a:lnSpc>
              <a:spcBef>
                <a:spcPts val="1000"/>
              </a:spcBef>
              <a:spcAft>
                <a:spcPts val="0"/>
              </a:spcAft>
              <a:buClr>
                <a:srgbClr val="002060"/>
              </a:buClr>
              <a:buSzPts val="1300"/>
              <a:buFont typeface="Arial"/>
              <a:buNone/>
            </a:pPr>
            <a:r>
              <a:rPr b="1" i="0" lang="en-US" sz="1300" u="none">
                <a:solidFill>
                  <a:srgbClr val="002060"/>
                </a:solidFill>
                <a:latin typeface="Arial"/>
                <a:ea typeface="Arial"/>
                <a:cs typeface="Arial"/>
                <a:sym typeface="Arial"/>
              </a:rPr>
              <a:t>      Ngày soạn</a:t>
            </a:r>
            <a:endParaRPr b="0" i="0" sz="1300" u="none">
              <a:solidFill>
                <a:schemeClr val="dk1"/>
              </a:solidFill>
              <a:latin typeface="Calibri"/>
              <a:ea typeface="Calibri"/>
              <a:cs typeface="Calibri"/>
              <a:sym typeface="Calibri"/>
            </a:endParaRPr>
          </a:p>
          <a:p>
            <a:pPr indent="0" lvl="0" marL="457200" marR="0" rtl="0" algn="l">
              <a:lnSpc>
                <a:spcPct val="150000"/>
              </a:lnSpc>
              <a:spcBef>
                <a:spcPts val="1000"/>
              </a:spcBef>
              <a:spcAft>
                <a:spcPts val="0"/>
              </a:spcAft>
              <a:buClr>
                <a:srgbClr val="002060"/>
              </a:buClr>
              <a:buSzPts val="1300"/>
              <a:buFont typeface="Arial"/>
              <a:buNone/>
            </a:pPr>
            <a:r>
              <a:rPr b="1" i="0" lang="en-US" sz="1300" u="none">
                <a:solidFill>
                  <a:srgbClr val="002060"/>
                </a:solidFill>
                <a:latin typeface="Arial"/>
                <a:ea typeface="Arial"/>
                <a:cs typeface="Arial"/>
                <a:sym typeface="Arial"/>
              </a:rPr>
              <a:t>                Ngày dạy: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17"/>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02" name="Google Shape;302;p17"/>
          <p:cNvSpPr txBox="1"/>
          <p:nvPr/>
        </p:nvSpPr>
        <p:spPr>
          <a:xfrm>
            <a:off x="323850" y="333375"/>
            <a:ext cx="7632700"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trò chơi theo chế độ sinh hoạt của trẻ Nhà trẻ ở trường mầm non</a:t>
            </a:r>
            <a:endParaRPr/>
          </a:p>
        </p:txBody>
      </p:sp>
      <p:sp>
        <p:nvSpPr>
          <p:cNvPr id="303" name="Google Shape;303;p17"/>
          <p:cNvSpPr txBox="1"/>
          <p:nvPr/>
        </p:nvSpPr>
        <p:spPr>
          <a:xfrm>
            <a:off x="468312" y="1052512"/>
            <a:ext cx="8567737" cy="524351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rgbClr val="002060"/>
              </a:buClr>
              <a:buSzPts val="1300"/>
              <a:buFont typeface="Arial"/>
              <a:buNone/>
            </a:pPr>
            <a:r>
              <a:rPr b="1" i="0" lang="en-US" sz="1300" u="none">
                <a:solidFill>
                  <a:srgbClr val="002060"/>
                </a:solidFill>
                <a:latin typeface="Arial"/>
                <a:ea typeface="Arial"/>
                <a:cs typeface="Arial"/>
                <a:sym typeface="Arial"/>
              </a:rPr>
              <a:t>I. Mục đích </a:t>
            </a:r>
            <a:r>
              <a:rPr b="0" i="0" lang="en-US" sz="1300" u="none">
                <a:solidFill>
                  <a:srgbClr val="002060"/>
                </a:solidFill>
                <a:latin typeface="Arial"/>
                <a:ea typeface="Arial"/>
                <a:cs typeface="Arial"/>
                <a:sym typeface="Arial"/>
              </a:rPr>
              <a:t>- </a:t>
            </a:r>
            <a:r>
              <a:rPr b="1" i="0" lang="en-US" sz="1300" u="none">
                <a:solidFill>
                  <a:srgbClr val="002060"/>
                </a:solidFill>
                <a:latin typeface="Arial"/>
                <a:ea typeface="Arial"/>
                <a:cs typeface="Arial"/>
                <a:sym typeface="Arial"/>
              </a:rPr>
              <a:t>yêu cầu</a:t>
            </a:r>
            <a:endParaRPr b="0" i="0" sz="13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300"/>
              <a:buFont typeface="Arial"/>
              <a:buNone/>
            </a:pPr>
            <a:r>
              <a:rPr b="1" i="0" lang="en-US" sz="1300" u="none">
                <a:solidFill>
                  <a:srgbClr val="002060"/>
                </a:solidFill>
                <a:latin typeface="Arial"/>
                <a:ea typeface="Arial"/>
                <a:cs typeface="Arial"/>
                <a:sym typeface="Arial"/>
              </a:rPr>
              <a:t>1. Kiến thức</a:t>
            </a:r>
            <a:endParaRPr b="0" i="0" sz="13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300"/>
              <a:buFont typeface="Arial"/>
              <a:buNone/>
            </a:pPr>
            <a:r>
              <a:rPr b="0" i="0" lang="en-US" sz="1300" u="none">
                <a:solidFill>
                  <a:srgbClr val="002060"/>
                </a:solidFill>
                <a:latin typeface="Arial"/>
                <a:ea typeface="Arial"/>
                <a:cs typeface="Arial"/>
                <a:sym typeface="Arial"/>
              </a:rPr>
              <a:t>- Trẻ biết tên các góc chơi, nhóm chơi: Góc bế em, Góc sách truyện, Góc HĐVĐV, Góc vận động, Góc bé chơi với hình và màu</a:t>
            </a:r>
            <a:endParaRPr b="0" i="0" sz="13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300"/>
              <a:buFont typeface="Arial"/>
              <a:buNone/>
            </a:pPr>
            <a:r>
              <a:rPr b="0" i="0" lang="en-US" sz="1300" u="none">
                <a:solidFill>
                  <a:srgbClr val="002060"/>
                </a:solidFill>
                <a:latin typeface="Arial"/>
                <a:ea typeface="Arial"/>
                <a:cs typeface="Arial"/>
                <a:sym typeface="Arial"/>
              </a:rPr>
              <a:t>- Trẻ nhận biết màu xanh, màu đỏ, màu vàng.</a:t>
            </a:r>
            <a:endParaRPr b="0" i="0" sz="13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300"/>
              <a:buFont typeface="Arial"/>
              <a:buNone/>
            </a:pPr>
            <a:r>
              <a:rPr b="1" i="0" lang="en-US" sz="1300" u="none">
                <a:solidFill>
                  <a:srgbClr val="002060"/>
                </a:solidFill>
                <a:latin typeface="Arial"/>
                <a:ea typeface="Arial"/>
                <a:cs typeface="Arial"/>
                <a:sym typeface="Arial"/>
              </a:rPr>
              <a:t>2. Kỹ năng:</a:t>
            </a:r>
            <a:endParaRPr b="0" i="0" sz="13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300"/>
              <a:buFont typeface="Arial"/>
              <a:buNone/>
            </a:pPr>
            <a:r>
              <a:rPr b="0" i="0" lang="en-US" sz="1300" u="none">
                <a:solidFill>
                  <a:srgbClr val="002060"/>
                </a:solidFill>
                <a:latin typeface="Arial"/>
                <a:ea typeface="Arial"/>
                <a:cs typeface="Arial"/>
                <a:sym typeface="Arial"/>
              </a:rPr>
              <a:t> - Trẻ có kỹ năng: Xếp cạnh, xếp chồng, xâu vòng xen kẽ 3 màu : xanh, đỏ, vàng, dán bông hoa, dán chấm đính, trang trí bưu thiếp, đóng mở sách, chắp ghép hình …</a:t>
            </a:r>
            <a:endParaRPr b="0" i="0" sz="13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300"/>
              <a:buFont typeface="Arial"/>
              <a:buNone/>
            </a:pPr>
            <a:r>
              <a:rPr b="0" i="0" lang="en-US" sz="1300" u="none">
                <a:solidFill>
                  <a:srgbClr val="002060"/>
                </a:solidFill>
                <a:latin typeface="Arial"/>
                <a:ea typeface="Arial"/>
                <a:cs typeface="Arial"/>
                <a:sym typeface="Arial"/>
              </a:rPr>
              <a:t>- Trẻ giao tiếp với nhau bằng câu đơn giản. Rèn luyện ngôn ngữ mạch lạc cho trẻ.</a:t>
            </a:r>
            <a:endParaRPr b="0" i="0" sz="13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300"/>
              <a:buFont typeface="Arial"/>
              <a:buNone/>
            </a:pPr>
            <a:r>
              <a:rPr b="0" i="0" lang="en-US" sz="1300" u="none">
                <a:solidFill>
                  <a:srgbClr val="002060"/>
                </a:solidFill>
                <a:latin typeface="Arial"/>
                <a:ea typeface="Arial"/>
                <a:cs typeface="Arial"/>
                <a:sym typeface="Arial"/>
              </a:rPr>
              <a:t>- Trẻ cất dọn đồ chơi gọn gàng đúng nơi qui định sau khi giờ chơi kết thúc</a:t>
            </a:r>
            <a:endParaRPr b="0" i="0" sz="13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300"/>
              <a:buFont typeface="Arial"/>
              <a:buNone/>
            </a:pPr>
            <a:r>
              <a:rPr b="1" i="0" lang="en-US" sz="1300" u="none">
                <a:solidFill>
                  <a:srgbClr val="002060"/>
                </a:solidFill>
                <a:latin typeface="Arial"/>
                <a:ea typeface="Arial"/>
                <a:cs typeface="Arial"/>
                <a:sym typeface="Arial"/>
              </a:rPr>
              <a:t>3. Thái độ</a:t>
            </a:r>
            <a:endParaRPr b="0" i="0" sz="13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300"/>
              <a:buFont typeface="Arial"/>
              <a:buNone/>
            </a:pPr>
            <a:r>
              <a:rPr b="0" i="0" lang="en-US" sz="1300" u="none">
                <a:solidFill>
                  <a:srgbClr val="002060"/>
                </a:solidFill>
                <a:latin typeface="Arial"/>
                <a:ea typeface="Arial"/>
                <a:cs typeface="Arial"/>
                <a:sym typeface="Arial"/>
              </a:rPr>
              <a:t>- Trẻ hào hứng tham gia các hoạt động cùng cô và các bạn.</a:t>
            </a:r>
            <a:endParaRPr b="0" i="0" sz="13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300"/>
              <a:buFont typeface="Arial"/>
              <a:buNone/>
            </a:pPr>
            <a:r>
              <a:rPr b="0" i="0" lang="en-US" sz="1300" u="none">
                <a:solidFill>
                  <a:srgbClr val="002060"/>
                </a:solidFill>
                <a:latin typeface="Arial"/>
                <a:ea typeface="Arial"/>
                <a:cs typeface="Arial"/>
                <a:sym typeface="Arial"/>
              </a:rPr>
              <a:t>- Trẻ biết đoàn kết khi chơi.</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pic>
        <p:nvPicPr>
          <p:cNvPr id="308" name="Google Shape;308;p18"/>
          <p:cNvPicPr preferRelativeResize="0"/>
          <p:nvPr/>
        </p:nvPicPr>
        <p:blipFill rotWithShape="1">
          <a:blip r:embed="rId3">
            <a:alphaModFix/>
          </a:blip>
          <a:srcRect b="0" l="0" r="0" t="0"/>
          <a:stretch/>
        </p:blipFill>
        <p:spPr>
          <a:xfrm>
            <a:off x="468312" y="1484312"/>
            <a:ext cx="8388350" cy="5035550"/>
          </a:xfrm>
          <a:prstGeom prst="rect">
            <a:avLst/>
          </a:prstGeom>
          <a:noFill/>
          <a:ln>
            <a:noFill/>
          </a:ln>
        </p:spPr>
      </p:pic>
      <p:sp>
        <p:nvSpPr>
          <p:cNvPr id="309" name="Google Shape;309;p18"/>
          <p:cNvSpPr txBox="1"/>
          <p:nvPr/>
        </p:nvSpPr>
        <p:spPr>
          <a:xfrm>
            <a:off x="323850" y="333375"/>
            <a:ext cx="7632700"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trò chơi theo chế độ sinh hoạt của trẻ Nhà trẻ ở trường mầm non</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19"/>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15" name="Google Shape;315;p19"/>
          <p:cNvSpPr txBox="1"/>
          <p:nvPr/>
        </p:nvSpPr>
        <p:spPr>
          <a:xfrm>
            <a:off x="323850" y="333375"/>
            <a:ext cx="7632700"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trò chơi theo chế độ sinh hoạt của trẻ Nhà trẻ ở trường mầm non</a:t>
            </a:r>
            <a:endParaRPr/>
          </a:p>
        </p:txBody>
      </p:sp>
      <p:pic>
        <p:nvPicPr>
          <p:cNvPr id="316" name="Google Shape;316;p19"/>
          <p:cNvPicPr preferRelativeResize="0"/>
          <p:nvPr/>
        </p:nvPicPr>
        <p:blipFill rotWithShape="1">
          <a:blip r:embed="rId3">
            <a:alphaModFix/>
          </a:blip>
          <a:srcRect b="0" l="0" r="0" t="0"/>
          <a:stretch/>
        </p:blipFill>
        <p:spPr>
          <a:xfrm>
            <a:off x="468312" y="1211262"/>
            <a:ext cx="8412162" cy="4732337"/>
          </a:xfrm>
          <a:prstGeom prst="rect">
            <a:avLst/>
          </a:prstGeom>
          <a:noFill/>
          <a:ln>
            <a:noFill/>
          </a:ln>
        </p:spPr>
      </p:pic>
      <p:sp>
        <p:nvSpPr>
          <p:cNvPr id="317" name="Google Shape;317;p19"/>
          <p:cNvSpPr txBox="1"/>
          <p:nvPr/>
        </p:nvSpPr>
        <p:spPr>
          <a:xfrm>
            <a:off x="2555875" y="6042025"/>
            <a:ext cx="457835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http://mamnon.thienanphuc.edu.vn/detail/nhan-biet-tap-noi---nha-tre-2---thien-an-phuc-3.html</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20"/>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23" name="Google Shape;323;p20"/>
          <p:cNvSpPr txBox="1"/>
          <p:nvPr/>
        </p:nvSpPr>
        <p:spPr>
          <a:xfrm>
            <a:off x="323850" y="333375"/>
            <a:ext cx="7632700"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trò chơi theo chế độ sinh hoạt của trẻ Nhà trẻ ở trường mầm non</a:t>
            </a:r>
            <a:endParaRPr/>
          </a:p>
        </p:txBody>
      </p:sp>
      <p:sp>
        <p:nvSpPr>
          <p:cNvPr id="324" name="Google Shape;324;p20"/>
          <p:cNvSpPr txBox="1"/>
          <p:nvPr/>
        </p:nvSpPr>
        <p:spPr>
          <a:xfrm>
            <a:off x="338137" y="1220787"/>
            <a:ext cx="6537325" cy="4572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2060"/>
              </a:buClr>
              <a:buSzPts val="1800"/>
              <a:buFont typeface="Arial"/>
              <a:buNone/>
            </a:pPr>
            <a:r>
              <a:rPr b="1" i="1" lang="en-US" sz="1800" u="none">
                <a:solidFill>
                  <a:srgbClr val="002060"/>
                </a:solidFill>
                <a:latin typeface="Arial"/>
                <a:ea typeface="Arial"/>
                <a:cs typeface="Arial"/>
                <a:sym typeface="Arial"/>
              </a:rPr>
              <a:t> </a:t>
            </a:r>
            <a:r>
              <a:rPr b="1" i="1" lang="en-US" sz="1800" u="none">
                <a:solidFill>
                  <a:schemeClr val="dk1"/>
                </a:solidFill>
                <a:latin typeface="Arial"/>
                <a:ea typeface="Arial"/>
                <a:cs typeface="Arial"/>
                <a:sym typeface="Arial"/>
              </a:rPr>
              <a:t>2.3. </a:t>
            </a:r>
            <a:r>
              <a:rPr b="1" i="1" lang="en-US" sz="1800" u="none">
                <a:solidFill>
                  <a:srgbClr val="002060"/>
                </a:solidFill>
                <a:latin typeface="Arial"/>
                <a:ea typeface="Arial"/>
                <a:cs typeface="Arial"/>
                <a:sym typeface="Arial"/>
              </a:rPr>
              <a:t>Tổ chức chơi trong Hoạt động với đồ vật</a:t>
            </a:r>
            <a:endParaRPr/>
          </a:p>
        </p:txBody>
      </p:sp>
      <p:sp>
        <p:nvSpPr>
          <p:cNvPr id="325" name="Google Shape;325;p20"/>
          <p:cNvSpPr txBox="1"/>
          <p:nvPr/>
        </p:nvSpPr>
        <p:spPr>
          <a:xfrm>
            <a:off x="2051050" y="2205037"/>
            <a:ext cx="5041900" cy="3181350"/>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GIÁO ÁN: HOẠT ĐỘNG VỚI ĐỒ VẬT</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Đề tài: Chơi với hạt vòng</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Đối t­ượng: Trẻ 18 - 24 tháng</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Thời gian: 15 - 17 phút</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Ng­ười soạn, dạy: </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Đơn vị: Tr­ường mầm non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21"/>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31" name="Google Shape;331;p21"/>
          <p:cNvSpPr txBox="1"/>
          <p:nvPr/>
        </p:nvSpPr>
        <p:spPr>
          <a:xfrm>
            <a:off x="323850" y="333375"/>
            <a:ext cx="7632700"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trò chơi theo chế độ sinh hoạt của trẻ Nhà trẻ ở trường mầm non</a:t>
            </a:r>
            <a:endParaRPr/>
          </a:p>
        </p:txBody>
      </p:sp>
      <p:sp>
        <p:nvSpPr>
          <p:cNvPr id="332" name="Google Shape;332;p21"/>
          <p:cNvSpPr txBox="1"/>
          <p:nvPr/>
        </p:nvSpPr>
        <p:spPr>
          <a:xfrm>
            <a:off x="468312" y="1484312"/>
            <a:ext cx="8496300" cy="3416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1. Mục đích</a:t>
            </a:r>
            <a:endParaRPr b="0" i="0" sz="18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a:t>
            </a:r>
            <a:r>
              <a:rPr b="0" i="0" lang="en-US" sz="1800" u="none">
                <a:solidFill>
                  <a:srgbClr val="002060"/>
                </a:solidFill>
                <a:latin typeface="Arial"/>
                <a:ea typeface="Arial"/>
                <a:cs typeface="Arial"/>
                <a:sym typeface="Arial"/>
              </a:rPr>
              <a:t> Luyện cho trẻ một số thao tác hoạt động với đồ vật như­: Lăn hạt vòng, xâu hạt vòng bằng que, vỗ hạt vòng vào nhau, đá hạt vòng.</a:t>
            </a:r>
            <a:endParaRPr b="0" i="0" sz="18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Tập cho trẻ khả năng nhận biết màu đỏ.</a:t>
            </a:r>
            <a:endParaRPr b="0" i="0" sz="18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Rèn luyện ngôn ngữ mạch lạc cho trẻ.</a:t>
            </a:r>
            <a:endParaRPr b="0" i="0" sz="18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Trẻ tích cực tham gia vào hoạt động.</a:t>
            </a:r>
            <a:endParaRPr b="0" i="0" sz="18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Chơi xong trẻ biết thu dọn đồ dùng, đồ chơi và cất vào đúng nơi quy định.</a:t>
            </a:r>
            <a:endParaRPr b="0" i="0" sz="18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2. Chuẩn bị</a:t>
            </a:r>
            <a:endParaRPr b="0" i="0" sz="18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Khung rối, 2 con rối thỏ, 1 chiếc làn đồ chơi.</a:t>
            </a:r>
            <a:endParaRPr b="0" i="0" sz="18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Rổ nhỏ, hạt vòng có màu xanh-đỏ, que tính.</a:t>
            </a:r>
            <a:endParaRPr b="0" i="0" sz="18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Tâm thế của cô và trẻ thoải mái, trang phục gọn gàng.</a:t>
            </a:r>
            <a:endParaRPr b="0" i="0" sz="18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3. Tiến hành</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22"/>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38" name="Google Shape;338;p22"/>
          <p:cNvSpPr txBox="1"/>
          <p:nvPr/>
        </p:nvSpPr>
        <p:spPr>
          <a:xfrm>
            <a:off x="323850" y="333375"/>
            <a:ext cx="7632700"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trò chơi theo chế độ sinh hoạt của trẻ Nhà trẻ ở trường mầm non</a:t>
            </a:r>
            <a:endParaRPr/>
          </a:p>
        </p:txBody>
      </p:sp>
      <p:sp>
        <p:nvSpPr>
          <p:cNvPr id="339" name="Google Shape;339;p22"/>
          <p:cNvSpPr txBox="1"/>
          <p:nvPr/>
        </p:nvSpPr>
        <p:spPr>
          <a:xfrm>
            <a:off x="611187" y="1412875"/>
            <a:ext cx="8208962" cy="561181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Hoạt động 3. Chơi với hạt vòng</a:t>
            </a:r>
            <a:endParaRPr b="0" i="0" sz="1800" u="none">
              <a:solidFill>
                <a:schemeClr val="dk1"/>
              </a:solidFill>
              <a:latin typeface="Arial"/>
              <a:ea typeface="Arial"/>
              <a:cs typeface="Arial"/>
              <a:sym typeface="Arial"/>
            </a:endParaRPr>
          </a:p>
          <a:p>
            <a:pPr indent="0" lvl="0" marL="0" marR="0" rtl="0" algn="just">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Lăn hạt vòng.</a:t>
            </a:r>
            <a:endParaRPr b="0" i="0" sz="1800" u="none">
              <a:solidFill>
                <a:schemeClr val="dk1"/>
              </a:solidFill>
              <a:latin typeface="Arial"/>
              <a:ea typeface="Arial"/>
              <a:cs typeface="Arial"/>
              <a:sym typeface="Arial"/>
            </a:endParaRPr>
          </a:p>
          <a:p>
            <a:pPr indent="0" lvl="0" marL="0" marR="0" rtl="0" algn="just">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Các con nhìn xem hạt vòng có dạng hình tròn đấy</a:t>
            </a:r>
            <a:endParaRPr b="0" i="0" sz="1800" u="none">
              <a:solidFill>
                <a:schemeClr val="dk1"/>
              </a:solidFill>
              <a:latin typeface="Arial"/>
              <a:ea typeface="Arial"/>
              <a:cs typeface="Arial"/>
              <a:sym typeface="Arial"/>
            </a:endParaRPr>
          </a:p>
          <a:p>
            <a:pPr indent="0" lvl="0" marL="0" marR="0" rtl="0" algn="just">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Các con thử lăn xem hạt vòng có lăn được không ?</a:t>
            </a:r>
            <a:endParaRPr b="0" i="0" sz="1800" u="none">
              <a:solidFill>
                <a:schemeClr val="dk1"/>
              </a:solidFill>
              <a:latin typeface="Arial"/>
              <a:ea typeface="Arial"/>
              <a:cs typeface="Arial"/>
              <a:sym typeface="Arial"/>
            </a:endParaRPr>
          </a:p>
          <a:p>
            <a:pPr indent="0" lvl="0" marL="0" marR="0" rtl="0" algn="just">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Cho trẻ lăn hạt vòng khi trẻ lăn cô khuyến khích trẻ vừa lăn vừa nói ‘Lăn hạt vòng’.</a:t>
            </a:r>
            <a:endParaRPr b="0" i="0" sz="1800" u="none">
              <a:solidFill>
                <a:schemeClr val="dk1"/>
              </a:solidFill>
              <a:latin typeface="Arial"/>
              <a:ea typeface="Arial"/>
              <a:cs typeface="Arial"/>
              <a:sym typeface="Arial"/>
            </a:endParaRPr>
          </a:p>
          <a:p>
            <a:pPr indent="0" lvl="0" marL="0" marR="0" rtl="0" algn="just">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Xâu vòng </a:t>
            </a:r>
            <a:endParaRPr b="0" i="0" sz="1800" u="none">
              <a:solidFill>
                <a:schemeClr val="dk1"/>
              </a:solidFill>
              <a:latin typeface="Arial"/>
              <a:ea typeface="Arial"/>
              <a:cs typeface="Arial"/>
              <a:sym typeface="Arial"/>
            </a:endParaRPr>
          </a:p>
          <a:p>
            <a:pPr indent="0" lvl="0" marL="0" marR="0" rtl="0" algn="just">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Cô giơ hạt vòng để hở cái lỗ ra cho trẻ xem ròi hỏi trẻ</a:t>
            </a:r>
            <a:endParaRPr b="0" i="0" sz="1800" u="none">
              <a:solidFill>
                <a:schemeClr val="dk1"/>
              </a:solidFill>
              <a:latin typeface="Arial"/>
              <a:ea typeface="Arial"/>
              <a:cs typeface="Arial"/>
              <a:sym typeface="Arial"/>
            </a:endParaRPr>
          </a:p>
          <a:p>
            <a:pPr indent="0" lvl="0" marL="0" marR="0" rtl="0" algn="just">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Trên hạt vòng có gì ?</a:t>
            </a:r>
            <a:endParaRPr b="0" i="0" sz="1800" u="none">
              <a:solidFill>
                <a:schemeClr val="dk1"/>
              </a:solidFill>
              <a:latin typeface="Arial"/>
              <a:ea typeface="Arial"/>
              <a:cs typeface="Arial"/>
              <a:sym typeface="Arial"/>
            </a:endParaRPr>
          </a:p>
          <a:p>
            <a:pPr indent="0" lvl="0" marL="0" marR="0" rtl="0" algn="just">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À đúng rồi trên hạt vòng có lỗ đấy.</a:t>
            </a:r>
            <a:endParaRPr b="0" i="0" sz="1800" u="none">
              <a:solidFill>
                <a:schemeClr val="dk1"/>
              </a:solidFill>
              <a:latin typeface="Arial"/>
              <a:ea typeface="Arial"/>
              <a:cs typeface="Arial"/>
              <a:sym typeface="Arial"/>
            </a:endParaRPr>
          </a:p>
          <a:p>
            <a:pPr indent="0" lvl="0" marL="0" marR="0" rtl="0" algn="just">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Cô lại giơ que tính lên hỏi trẻ</a:t>
            </a:r>
            <a:endParaRPr b="0" i="0" sz="1800" u="none">
              <a:solidFill>
                <a:schemeClr val="dk1"/>
              </a:solidFill>
              <a:latin typeface="Arial"/>
              <a:ea typeface="Arial"/>
              <a:cs typeface="Arial"/>
              <a:sym typeface="Arial"/>
            </a:endParaRPr>
          </a:p>
          <a:p>
            <a:pPr indent="0" lvl="0" marL="0" marR="0" rtl="0" algn="just">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Cái gì đây ?</a:t>
            </a:r>
            <a:endParaRPr/>
          </a:p>
          <a:p>
            <a:pPr indent="0" lvl="0" marL="0" marR="0" rtl="0" algn="just">
              <a:lnSpc>
                <a:spcPct val="15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Đây là que tính đấy, chúng ta hãy dùng chiếc que tính này để xâu những hạt vòng lại nhé.</a:t>
            </a:r>
            <a:endParaRPr b="0" i="0" sz="18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Cho trẻ xâu vòng cùng cô, cô động viên, khích lệ trẻ xâu vòng. Khi trẻ xâu vòng cô khuyến khích trẻ vừa làm vừa nói ‘Xâu vòng’.</a:t>
            </a:r>
            <a:endParaRPr b="0" i="0" sz="18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None/>
            </a:pPr>
            <a:r>
              <a:t/>
            </a:r>
            <a:endParaRPr b="0" i="0" sz="1800" u="none">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2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45" name="Google Shape;345;p23"/>
          <p:cNvSpPr txBox="1"/>
          <p:nvPr/>
        </p:nvSpPr>
        <p:spPr>
          <a:xfrm>
            <a:off x="323850" y="333375"/>
            <a:ext cx="7632700"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trò chơi theo chế độ sinh hoạt của trẻ Nhà trẻ ở trường mầm non</a:t>
            </a:r>
            <a:endParaRPr/>
          </a:p>
        </p:txBody>
      </p:sp>
      <p:pic>
        <p:nvPicPr>
          <p:cNvPr id="346" name="Google Shape;346;p23"/>
          <p:cNvPicPr preferRelativeResize="0"/>
          <p:nvPr/>
        </p:nvPicPr>
        <p:blipFill rotWithShape="1">
          <a:blip r:embed="rId3">
            <a:alphaModFix/>
          </a:blip>
          <a:srcRect b="0" l="0" r="0" t="0"/>
          <a:stretch/>
        </p:blipFill>
        <p:spPr>
          <a:xfrm>
            <a:off x="430212" y="1268412"/>
            <a:ext cx="8283575" cy="4660900"/>
          </a:xfrm>
          <a:prstGeom prst="rect">
            <a:avLst/>
          </a:prstGeom>
          <a:noFill/>
          <a:ln>
            <a:noFill/>
          </a:ln>
        </p:spPr>
      </p:pic>
      <p:sp>
        <p:nvSpPr>
          <p:cNvPr id="347" name="Google Shape;347;p23"/>
          <p:cNvSpPr txBox="1"/>
          <p:nvPr/>
        </p:nvSpPr>
        <p:spPr>
          <a:xfrm>
            <a:off x="2555875" y="6042025"/>
            <a:ext cx="457835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http://mamnon.thienanphuc.edu.vn/detail/nhan-biet-tap-noi---nha-tre-2---thien-an-phuc-3.html</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24"/>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53" name="Google Shape;353;p24"/>
          <p:cNvSpPr txBox="1"/>
          <p:nvPr/>
        </p:nvSpPr>
        <p:spPr>
          <a:xfrm>
            <a:off x="323850" y="333375"/>
            <a:ext cx="7632700"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trò chơi theo chế độ sinh hoạt của trẻ Nhà trẻ ở trường mầm non</a:t>
            </a:r>
            <a:endParaRPr/>
          </a:p>
        </p:txBody>
      </p:sp>
      <p:sp>
        <p:nvSpPr>
          <p:cNvPr id="354" name="Google Shape;354;p24"/>
          <p:cNvSpPr txBox="1"/>
          <p:nvPr/>
        </p:nvSpPr>
        <p:spPr>
          <a:xfrm>
            <a:off x="2627312" y="1844675"/>
            <a:ext cx="4578350" cy="426878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GIÁO ÁN: HOẠT ĐỘNG VỚI ĐỒ VẬT</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Chủ đề: Mẹ và những người thân</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Chủ đề nhánh: Đồ dùng trong gia đình</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Đề tài: Bé chơi với lõi cuộn giấy</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Đối tượng: Trẻ 24-36 tháng</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Thời gian: 17- 20 phút</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Người dạy: </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Đơn vị: Trường mầm non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p2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60" name="Google Shape;360;p25"/>
          <p:cNvSpPr txBox="1"/>
          <p:nvPr/>
        </p:nvSpPr>
        <p:spPr>
          <a:xfrm>
            <a:off x="323850" y="333375"/>
            <a:ext cx="7632700"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trò chơi theo chế độ sinh hoạt của trẻ Nhà trẻ ở trường mầm non</a:t>
            </a:r>
            <a:endParaRPr/>
          </a:p>
        </p:txBody>
      </p:sp>
      <p:sp>
        <p:nvSpPr>
          <p:cNvPr id="361" name="Google Shape;361;p25"/>
          <p:cNvSpPr txBox="1"/>
          <p:nvPr/>
        </p:nvSpPr>
        <p:spPr>
          <a:xfrm>
            <a:off x="468312" y="1627187"/>
            <a:ext cx="8567737" cy="45243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I. Mục đích</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1. Kiến thức</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Luyện cho trẻ một số thao tác hoạt động với đồ vật như: kẹp lõi giấy, lăn lõi giấy, vỗ lõi giấy vào nhau.</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Trẻ biết xếp chồng, xếp cạnh các lõi giấy.</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2. Kỹ năng</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Củng cố cho trẻ khả năng nhận biết màu xanh - đỏ.</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Rèn luyện ngôn ngữ mạch lạc cho trẻ.</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3. Thái độ</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Trẻ tích cực tham gia vào hoạt động.</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Chơi xong trẻ biết thu dọn đồ dùng, đồ chơi và cất vào đúng nơi quy định.</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II. Chuẩn bị</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Một rổ đựng lõi cuộn giấy có màu xanh - đỏ.</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Que làm đường hẹp.</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Tâm thế của cô và trẻ thoải mái, trang phục gọn gàng.</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III. Tiến hành:</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26"/>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67" name="Google Shape;367;p26"/>
          <p:cNvSpPr txBox="1"/>
          <p:nvPr/>
        </p:nvSpPr>
        <p:spPr>
          <a:xfrm>
            <a:off x="323850" y="333375"/>
            <a:ext cx="7632700"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trò chơi theo chế độ sinh hoạt của trẻ Nhà trẻ ở trường mầm non</a:t>
            </a:r>
            <a:endParaRPr/>
          </a:p>
        </p:txBody>
      </p:sp>
      <p:sp>
        <p:nvSpPr>
          <p:cNvPr id="368" name="Google Shape;368;p26"/>
          <p:cNvSpPr txBox="1"/>
          <p:nvPr/>
        </p:nvSpPr>
        <p:spPr>
          <a:xfrm>
            <a:off x="539750" y="1268412"/>
            <a:ext cx="8353425" cy="4422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Hoạt động 2. Chơi với lõi cuộn giấy</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Kẹp lõi cuộn giấy</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Các con có muốn chơi với những lõi cuộn giấy này không?</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Vậy các con hãy nhẹ nhàng lấy cho mình một lõi cuộn giấy mà mình thích nhé!</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Cô cho trẻ đi trong con đường hẹp lên lấy lõi cuộn giấy.</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Các con đã lấy được lõi cuộn giấy chưa?</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Nhìn tinh, nhìn tinh, các con nhìn xem cô làm gì nào.</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Bất ngờ cô kẹp lõi cuộn giấy vào nách và hỏi trẻ</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Cô đang làm gì đây?</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Đúng rồi, cô đang kẹp lõi cuộn giấy vào nách đấy. Các con làm giống cô nào.</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Cho trẻ chơi “giấu tay” rồi cho trẻ kẹp đổi bên.</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p27"/>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74" name="Google Shape;374;p27"/>
          <p:cNvSpPr txBox="1"/>
          <p:nvPr/>
        </p:nvSpPr>
        <p:spPr>
          <a:xfrm>
            <a:off x="323850" y="333375"/>
            <a:ext cx="7632700"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trò chơi theo chế độ sinh hoạt của trẻ Nhà trẻ ở trường mầm non</a:t>
            </a:r>
            <a:endParaRPr/>
          </a:p>
        </p:txBody>
      </p:sp>
      <p:sp>
        <p:nvSpPr>
          <p:cNvPr id="375" name="Google Shape;375;p27"/>
          <p:cNvSpPr txBox="1"/>
          <p:nvPr/>
        </p:nvSpPr>
        <p:spPr>
          <a:xfrm>
            <a:off x="539750" y="1412875"/>
            <a:ext cx="9145587" cy="529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Lăn lõi cuộn giấy</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Lõi cuộn giấy này còn có thể lăn được đấy. Các con lăn thử xem nào.</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Cho trẻ lăn lõi cuộn giấy.</a:t>
            </a:r>
            <a:endParaRPr b="0" i="0" sz="1400" u="none">
              <a:solidFill>
                <a:schemeClr val="dk1"/>
              </a:solidFill>
              <a:latin typeface="Calibri"/>
              <a:ea typeface="Calibri"/>
              <a:cs typeface="Calibri"/>
              <a:sym typeface="Calibri"/>
            </a:endParaRPr>
          </a:p>
          <a:p>
            <a:pPr indent="-114300" lvl="0" marL="0" marR="0" rtl="0" algn="l">
              <a:lnSpc>
                <a:spcPct val="100000"/>
              </a:lnSpc>
              <a:spcBef>
                <a:spcPts val="0"/>
              </a:spcBef>
              <a:spcAft>
                <a:spcPts val="0"/>
              </a:spcAft>
              <a:buClr>
                <a:srgbClr val="002060"/>
              </a:buClr>
              <a:buSzPts val="1800"/>
              <a:buFont typeface="Arial"/>
              <a:buChar char="•"/>
            </a:pPr>
            <a:r>
              <a:rPr b="1" i="0" lang="en-US" sz="1800" u="none">
                <a:solidFill>
                  <a:srgbClr val="002060"/>
                </a:solidFill>
                <a:latin typeface="Arial"/>
                <a:ea typeface="Arial"/>
                <a:cs typeface="Arial"/>
                <a:sym typeface="Arial"/>
              </a:rPr>
              <a:t>Làm ống nhòm</a:t>
            </a:r>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Các con có biết lõi cuộn giấy này còn có thể làm được gì nữa không?</a:t>
            </a:r>
            <a:endParaRPr b="0" i="0" sz="18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Cho trẻ nói (nếu trẻ không trả lời được thì cô gợi ý cho trẻ).</a:t>
            </a:r>
            <a:endParaRPr b="0" i="0" sz="18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Cô rất muốn ngắm nhìn các con qua 1 chiếc ống nhòm đấy.</a:t>
            </a:r>
            <a:endParaRPr b="0" i="0" sz="18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Cô phát cho mỗi trẻ 1 lõi cuộn giấy nữa và cho trẻ nhòm bất cứ cái gì trẻ thích.</a:t>
            </a:r>
            <a:endParaRPr b="0" i="0" sz="18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Các con nhìn thấy gì qua ống nhòm?</a:t>
            </a:r>
            <a:endParaRPr b="0" i="0" sz="18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(Cô hỏi vài cá nhân trẻ)</a:t>
            </a:r>
            <a:endParaRPr b="0" i="0" sz="18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Cô Thêu đâu?</a:t>
            </a:r>
            <a:endParaRPr b="0" i="0" sz="18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Cô Thêu mặc áo màu gì?</a:t>
            </a:r>
            <a:endParaRPr b="0" i="0" sz="18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Cho trẻ nhìn qua ống nhòm 1 số vật theo yêu cầu của cô.</a:t>
            </a:r>
            <a:endParaRPr b="0" i="0" sz="18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Vỗ lõi cuộn giấy</a:t>
            </a:r>
            <a:endParaRPr b="0" i="0" sz="18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Các con dùng lõi cuộn giấy làm ống nhòm có thích không?</a:t>
            </a:r>
            <a:endParaRPr b="0" i="0" sz="18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Lõi cuộn giấy này còn có thể làm được gì nữa nhỉ?</a:t>
            </a:r>
            <a:endParaRPr b="0" i="0" sz="18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Bây giờ các con hãy cầm lõi cuộn giấy lên vỗ vào nhau và lắng nghe nhé!</a:t>
            </a:r>
            <a:endParaRPr b="0" i="0" sz="18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Cho trẻ vỗ lõi cuộn giấy.</a:t>
            </a:r>
            <a:endParaRPr b="0" i="0" sz="18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sp>
        <p:nvSpPr>
          <p:cNvPr id="380" name="Google Shape;380;p28"/>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81" name="Google Shape;381;p28"/>
          <p:cNvSpPr txBox="1"/>
          <p:nvPr/>
        </p:nvSpPr>
        <p:spPr>
          <a:xfrm>
            <a:off x="323850" y="333375"/>
            <a:ext cx="7632700"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trò chơi theo chế độ sinh hoạt của trẻ Nhà trẻ ở trường mầm non</a:t>
            </a:r>
            <a:endParaRPr/>
          </a:p>
        </p:txBody>
      </p:sp>
      <p:sp>
        <p:nvSpPr>
          <p:cNvPr id="382" name="Google Shape;382;p28"/>
          <p:cNvSpPr txBox="1"/>
          <p:nvPr/>
        </p:nvSpPr>
        <p:spPr>
          <a:xfrm>
            <a:off x="684212" y="1268412"/>
            <a:ext cx="8064500" cy="4141787"/>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Xếp chồng, xếp cạnh</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Với những lõi cuộn giấy này chúng ta có thể làm được gì nữa?</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Các con thử xếp chồng những lõi cuộn giấy này lên nhau xem nào.</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Cho trẻ xếp chồng lõi cuộn giấy</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Giờ các con hãy xếp những lõi cuộn giấy này cạnh nhau để tạo thành một hàng ngang nào.</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Cho trẻ xếp theo ý thích</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Cô xếp cùng trẻ, động viên và giúp đỡ trẻ xếp.</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29"/>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88" name="Google Shape;388;p29"/>
          <p:cNvSpPr txBox="1"/>
          <p:nvPr/>
        </p:nvSpPr>
        <p:spPr>
          <a:xfrm>
            <a:off x="323850" y="333375"/>
            <a:ext cx="7632700"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trò chơi theo chế độ sinh hoạt của trẻ Nhà trẻ ở trường mầm non</a:t>
            </a:r>
            <a:endParaRPr/>
          </a:p>
        </p:txBody>
      </p:sp>
      <p:pic>
        <p:nvPicPr>
          <p:cNvPr id="389" name="Google Shape;389;p29"/>
          <p:cNvPicPr preferRelativeResize="0"/>
          <p:nvPr/>
        </p:nvPicPr>
        <p:blipFill rotWithShape="1">
          <a:blip r:embed="rId3">
            <a:alphaModFix/>
          </a:blip>
          <a:srcRect b="0" l="0" r="0" t="0"/>
          <a:stretch/>
        </p:blipFill>
        <p:spPr>
          <a:xfrm>
            <a:off x="468312" y="1211262"/>
            <a:ext cx="8412162" cy="4732337"/>
          </a:xfrm>
          <a:prstGeom prst="rect">
            <a:avLst/>
          </a:prstGeom>
          <a:noFill/>
          <a:ln>
            <a:noFill/>
          </a:ln>
        </p:spPr>
      </p:pic>
      <p:sp>
        <p:nvSpPr>
          <p:cNvPr id="390" name="Google Shape;390;p29"/>
          <p:cNvSpPr txBox="1"/>
          <p:nvPr/>
        </p:nvSpPr>
        <p:spPr>
          <a:xfrm>
            <a:off x="2555875" y="6042025"/>
            <a:ext cx="457835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http://mamnon.thienanphuc.edu.vn/detail/nhan-biet-tap-noi---nha-tre-2---thien-an-phuc-3.html</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30"/>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96" name="Google Shape;396;p30"/>
          <p:cNvSpPr txBox="1"/>
          <p:nvPr/>
        </p:nvSpPr>
        <p:spPr>
          <a:xfrm>
            <a:off x="323850" y="333375"/>
            <a:ext cx="7632700"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trò chơi theo chế độ sinh hoạt của trẻ Nhà trẻ ở trường mầm non</a:t>
            </a:r>
            <a:endParaRPr/>
          </a:p>
        </p:txBody>
      </p:sp>
      <p:sp>
        <p:nvSpPr>
          <p:cNvPr id="397" name="Google Shape;397;p30"/>
          <p:cNvSpPr txBox="1"/>
          <p:nvPr/>
        </p:nvSpPr>
        <p:spPr>
          <a:xfrm>
            <a:off x="1258887" y="1916112"/>
            <a:ext cx="6027737" cy="20955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3. Xem Video: Trẻ 3 tuổi và 5 tuổi giao lưu</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sng">
                <a:solidFill>
                  <a:srgbClr val="002060"/>
                </a:solidFill>
                <a:latin typeface="Arial"/>
                <a:ea typeface="Arial"/>
                <a:cs typeface="Arial"/>
                <a:sym typeface="Arial"/>
                <a:hlinkClick r:id="rId3">
                  <a:extLst>
                    <a:ext uri="{A12FA001-AC4F-418D-AE19-62706E023703}">
                      <ahyp:hlinkClr val="tx"/>
                    </a:ext>
                  </a:extLst>
                </a:hlinkClick>
              </a:rPr>
              <a:t>https://www.youtube.com/watch?v=IcBdZsB4-iQ</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1_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2015-11-29T04:28:43Z</dcterms:created>
  <dc:creator>Admin</dc:creator>
</cp:coreProperties>
</file>

<file path=docProps/custom.xml><?xml version="1.0" encoding="utf-8"?>
<Properties xmlns="http://schemas.openxmlformats.org/officeDocument/2006/custom-properties" xmlns:vt="http://schemas.openxmlformats.org/officeDocument/2006/docPropsVTypes"/>
</file>