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39" roundtripDataSignature="AMtx7mh+IKNQVdALgcuGZhpL3oORlVUA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14" name="Google Shape;11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87" name="Google Shape;187;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9" name="Google Shape;199;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00" name="Google Shape;200;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25" name="Google Shape;225;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38" name="Google Shape;238;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blipFill>
          <a:blip r:embed="rId2">
            <a:alphaModFix/>
          </a:blip>
          <a:stretch>
            <a:fillRect/>
          </a:stretch>
        </a:blipFill>
      </p:bgPr>
    </p:bg>
    <p:spTree>
      <p:nvGrpSpPr>
        <p:cNvPr id="16" name="Shape 16"/>
        <p:cNvGrpSpPr/>
        <p:nvPr/>
      </p:nvGrpSpPr>
      <p:grpSpPr>
        <a:xfrm>
          <a:off x="0" y="0"/>
          <a:ext cx="0" cy="0"/>
          <a:chOff x="0" y="0"/>
          <a:chExt cx="0" cy="0"/>
        </a:xfrm>
      </p:grpSpPr>
      <p:sp>
        <p:nvSpPr>
          <p:cNvPr id="17" name="Google Shape;17;p36"/>
          <p:cNvSpPr txBox="1"/>
          <p:nvPr>
            <p:ph type="ctrTitle"/>
          </p:nvPr>
        </p:nvSpPr>
        <p:spPr>
          <a:xfrm>
            <a:off x="3197655" y="1655521"/>
            <a:ext cx="5344675" cy="1679754"/>
          </a:xfrm>
          <a:prstGeom prst="rect">
            <a:avLst/>
          </a:prstGeom>
          <a:noFill/>
          <a:ln>
            <a:noFill/>
          </a:ln>
          <a:effectLst>
            <a:outerShdw blurRad="50800" rotWithShape="0" algn="tl" dir="2700000" dist="38100">
              <a:srgbClr val="000000">
                <a:alpha val="40000"/>
              </a:srgbClr>
            </a:outerShdw>
          </a:effectLst>
        </p:spPr>
        <p:txBody>
          <a:bodyPr anchorCtr="0" anchor="ctr" bIns="45700" lIns="91425" spcFirstLastPara="1" rIns="91425" wrap="square" tIns="45700">
            <a:normAutofit/>
          </a:bodyPr>
          <a:lstStyle>
            <a:lvl1pPr lvl="0" algn="r">
              <a:spcBef>
                <a:spcPts val="0"/>
              </a:spcBef>
              <a:spcAft>
                <a:spcPts val="0"/>
              </a:spcAft>
              <a:buClr>
                <a:srgbClr val="FFC000"/>
              </a:buClr>
              <a:buSzPts val="3600"/>
              <a:buFont typeface="Calibri"/>
              <a:buNone/>
              <a:defRPr sz="3600">
                <a:solidFill>
                  <a:srgbClr val="FFC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36"/>
          <p:cNvSpPr txBox="1"/>
          <p:nvPr>
            <p:ph idx="1" type="subTitle"/>
          </p:nvPr>
        </p:nvSpPr>
        <p:spPr>
          <a:xfrm>
            <a:off x="3197655" y="3485195"/>
            <a:ext cx="5344675" cy="1100512"/>
          </a:xfrm>
          <a:prstGeom prst="rect">
            <a:avLst/>
          </a:prstGeom>
          <a:noFill/>
          <a:ln>
            <a:noFill/>
          </a:ln>
        </p:spPr>
        <p:txBody>
          <a:bodyPr anchorCtr="0" anchor="t" bIns="45700" lIns="91425" spcFirstLastPara="1" rIns="91425" wrap="square" tIns="45700">
            <a:normAutofit/>
          </a:bodyPr>
          <a:lstStyle>
            <a:lvl1pPr lvl="0" algn="r">
              <a:spcBef>
                <a:spcPts val="560"/>
              </a:spcBef>
              <a:spcAft>
                <a:spcPts val="0"/>
              </a:spcAft>
              <a:buClr>
                <a:schemeClr val="lt1"/>
              </a:buClr>
              <a:buSzPts val="2800"/>
              <a:buNone/>
              <a:defRPr b="0" i="0" sz="2800">
                <a:solidFill>
                  <a:schemeClr val="lt1"/>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9" name="Google Shape;19;p36"/>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6"/>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6"/>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37"/>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C000"/>
              </a:buClr>
              <a:buSzPts val="3600"/>
              <a:buFont typeface="Calibri"/>
              <a:buNone/>
              <a:defRPr sz="3600">
                <a:solidFill>
                  <a:srgbClr val="FFC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7"/>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lt1"/>
              </a:buClr>
              <a:buSzPts val="2800"/>
              <a:buChar char="•"/>
              <a:defRPr sz="2800">
                <a:solidFill>
                  <a:schemeClr val="lt1"/>
                </a:solidFill>
              </a:defRPr>
            </a:lvl1pPr>
            <a:lvl2pPr indent="-406400" lvl="1" marL="914400" algn="l">
              <a:spcBef>
                <a:spcPts val="560"/>
              </a:spcBef>
              <a:spcAft>
                <a:spcPts val="0"/>
              </a:spcAft>
              <a:buClr>
                <a:schemeClr val="lt1"/>
              </a:buClr>
              <a:buSzPts val="2800"/>
              <a:buChar char="–"/>
              <a:defRPr>
                <a:solidFill>
                  <a:schemeClr val="lt1"/>
                </a:solidFill>
              </a:defRPr>
            </a:lvl2pPr>
            <a:lvl3pPr indent="-381000" lvl="2" marL="1371600" algn="l">
              <a:spcBef>
                <a:spcPts val="480"/>
              </a:spcBef>
              <a:spcAft>
                <a:spcPts val="0"/>
              </a:spcAft>
              <a:buClr>
                <a:schemeClr val="lt1"/>
              </a:buClr>
              <a:buSzPts val="2400"/>
              <a:buChar char="•"/>
              <a:defRPr>
                <a:solidFill>
                  <a:schemeClr val="lt1"/>
                </a:solidFill>
              </a:defRPr>
            </a:lvl3pPr>
            <a:lvl4pPr indent="-355600" lvl="3" marL="1828800" algn="l">
              <a:spcBef>
                <a:spcPts val="400"/>
              </a:spcBef>
              <a:spcAft>
                <a:spcPts val="0"/>
              </a:spcAft>
              <a:buClr>
                <a:schemeClr val="lt1"/>
              </a:buClr>
              <a:buSzPts val="2000"/>
              <a:buChar char="–"/>
              <a:defRPr>
                <a:solidFill>
                  <a:schemeClr val="lt1"/>
                </a:solidFill>
              </a:defRPr>
            </a:lvl4pPr>
            <a:lvl5pPr indent="-355600" lvl="4" marL="2286000" algn="l">
              <a:spcBef>
                <a:spcPts val="400"/>
              </a:spcBef>
              <a:spcAft>
                <a:spcPts val="0"/>
              </a:spcAft>
              <a:buClr>
                <a:schemeClr val="lt1"/>
              </a:buClr>
              <a:buSzPts val="2000"/>
              <a:buChar char="»"/>
              <a:defRPr>
                <a:solidFill>
                  <a:schemeClr val="lt1"/>
                </a:solidFill>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5" name="Google Shape;25;p37"/>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7"/>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Content">
  <p:cSld name="1_Title and Content">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38"/>
          <p:cNvSpPr txBox="1"/>
          <p:nvPr>
            <p:ph type="title"/>
          </p:nvPr>
        </p:nvSpPr>
        <p:spPr>
          <a:xfrm>
            <a:off x="1823311" y="281175"/>
            <a:ext cx="6861138" cy="572644"/>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C000"/>
              </a:buClr>
              <a:buSzPts val="3600"/>
              <a:buFont typeface="Calibri"/>
              <a:buNone/>
              <a:defRPr sz="3600">
                <a:solidFill>
                  <a:srgbClr val="FFC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38"/>
          <p:cNvSpPr txBox="1"/>
          <p:nvPr>
            <p:ph idx="1" type="body"/>
          </p:nvPr>
        </p:nvSpPr>
        <p:spPr>
          <a:xfrm>
            <a:off x="1823311" y="1044701"/>
            <a:ext cx="6861138" cy="3663766"/>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lt1"/>
              </a:buClr>
              <a:buSzPts val="2800"/>
              <a:buChar char="•"/>
              <a:defRPr sz="2800">
                <a:solidFill>
                  <a:schemeClr val="lt1"/>
                </a:solidFill>
              </a:defRPr>
            </a:lvl1pPr>
            <a:lvl2pPr indent="-406400" lvl="1" marL="914400" algn="l">
              <a:spcBef>
                <a:spcPts val="560"/>
              </a:spcBef>
              <a:spcAft>
                <a:spcPts val="0"/>
              </a:spcAft>
              <a:buClr>
                <a:schemeClr val="lt1"/>
              </a:buClr>
              <a:buSzPts val="2800"/>
              <a:buChar char="–"/>
              <a:defRPr>
                <a:solidFill>
                  <a:schemeClr val="lt1"/>
                </a:solidFill>
              </a:defRPr>
            </a:lvl2pPr>
            <a:lvl3pPr indent="-381000" lvl="2" marL="1371600" algn="l">
              <a:spcBef>
                <a:spcPts val="480"/>
              </a:spcBef>
              <a:spcAft>
                <a:spcPts val="0"/>
              </a:spcAft>
              <a:buClr>
                <a:schemeClr val="lt1"/>
              </a:buClr>
              <a:buSzPts val="2400"/>
              <a:buChar char="•"/>
              <a:defRPr>
                <a:solidFill>
                  <a:schemeClr val="lt1"/>
                </a:solidFill>
              </a:defRPr>
            </a:lvl3pPr>
            <a:lvl4pPr indent="-355600" lvl="3" marL="1828800" algn="l">
              <a:spcBef>
                <a:spcPts val="400"/>
              </a:spcBef>
              <a:spcAft>
                <a:spcPts val="0"/>
              </a:spcAft>
              <a:buClr>
                <a:schemeClr val="lt1"/>
              </a:buClr>
              <a:buSzPts val="2000"/>
              <a:buChar char="–"/>
              <a:defRPr>
                <a:solidFill>
                  <a:schemeClr val="lt1"/>
                </a:solidFill>
              </a:defRPr>
            </a:lvl4pPr>
            <a:lvl5pPr indent="-355600" lvl="4" marL="2286000" algn="l">
              <a:spcBef>
                <a:spcPts val="400"/>
              </a:spcBef>
              <a:spcAft>
                <a:spcPts val="0"/>
              </a:spcAft>
              <a:buClr>
                <a:schemeClr val="lt1"/>
              </a:buClr>
              <a:buSzPts val="2000"/>
              <a:buChar char="»"/>
              <a:defRPr>
                <a:solidFill>
                  <a:schemeClr val="lt1"/>
                </a:solidFill>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1" name="Google Shape;31;p38"/>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8"/>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8"/>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4" name="Shape 34"/>
        <p:cNvGrpSpPr/>
        <p:nvPr/>
      </p:nvGrpSpPr>
      <p:grpSpPr>
        <a:xfrm>
          <a:off x="0" y="0"/>
          <a:ext cx="0" cy="0"/>
          <a:chOff x="0" y="0"/>
          <a:chExt cx="0" cy="0"/>
        </a:xfrm>
      </p:grpSpPr>
      <p:sp>
        <p:nvSpPr>
          <p:cNvPr id="35" name="Google Shape;35;p39"/>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9"/>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9"/>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p40"/>
          <p:cNvSpPr txBox="1"/>
          <p:nvPr>
            <p:ph type="title"/>
          </p:nvPr>
        </p:nvSpPr>
        <p:spPr>
          <a:xfrm>
            <a:off x="722313" y="3305176"/>
            <a:ext cx="7772400" cy="1021556"/>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0"/>
          <p:cNvSpPr txBox="1"/>
          <p:nvPr>
            <p:ph idx="1" type="body"/>
          </p:nvPr>
        </p:nvSpPr>
        <p:spPr>
          <a:xfrm>
            <a:off x="722313" y="2180035"/>
            <a:ext cx="7772400" cy="1125140"/>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41" name="Google Shape;41;p40"/>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0"/>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0"/>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4" name="Shape 44"/>
        <p:cNvGrpSpPr/>
        <p:nvPr/>
      </p:nvGrpSpPr>
      <p:grpSpPr>
        <a:xfrm>
          <a:off x="0" y="0"/>
          <a:ext cx="0" cy="0"/>
          <a:chOff x="0" y="0"/>
          <a:chExt cx="0" cy="0"/>
        </a:xfrm>
      </p:grpSpPr>
      <p:sp>
        <p:nvSpPr>
          <p:cNvPr id="45" name="Google Shape;45;p41"/>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41"/>
          <p:cNvSpPr txBox="1"/>
          <p:nvPr>
            <p:ph idx="1" type="body"/>
          </p:nvPr>
        </p:nvSpPr>
        <p:spPr>
          <a:xfrm>
            <a:off x="457200" y="1200151"/>
            <a:ext cx="4038600" cy="3394472"/>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7" name="Google Shape;47;p41"/>
          <p:cNvSpPr txBox="1"/>
          <p:nvPr>
            <p:ph idx="2" type="body"/>
          </p:nvPr>
        </p:nvSpPr>
        <p:spPr>
          <a:xfrm>
            <a:off x="4648200" y="1200151"/>
            <a:ext cx="4038600" cy="3394472"/>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48" name="Google Shape;48;p41"/>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1"/>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1"/>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1" name="Shape 51"/>
        <p:cNvGrpSpPr/>
        <p:nvPr/>
      </p:nvGrpSpPr>
      <p:grpSpPr>
        <a:xfrm>
          <a:off x="0" y="0"/>
          <a:ext cx="0" cy="0"/>
          <a:chOff x="0" y="0"/>
          <a:chExt cx="0" cy="0"/>
        </a:xfrm>
      </p:grpSpPr>
      <p:sp>
        <p:nvSpPr>
          <p:cNvPr id="52" name="Google Shape;52;p42"/>
          <p:cNvSpPr txBox="1"/>
          <p:nvPr>
            <p:ph type="title"/>
          </p:nvPr>
        </p:nvSpPr>
        <p:spPr>
          <a:xfrm>
            <a:off x="536879" y="281175"/>
            <a:ext cx="8093365" cy="76352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C000"/>
              </a:buClr>
              <a:buSzPts val="3600"/>
              <a:buFont typeface="Calibri"/>
              <a:buNone/>
              <a:defRPr sz="3600">
                <a:solidFill>
                  <a:srgbClr val="FFC00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42"/>
          <p:cNvSpPr txBox="1"/>
          <p:nvPr>
            <p:ph idx="1" type="body"/>
          </p:nvPr>
        </p:nvSpPr>
        <p:spPr>
          <a:xfrm>
            <a:off x="536879" y="1655520"/>
            <a:ext cx="4040188" cy="479822"/>
          </a:xfrm>
          <a:prstGeom prst="rect">
            <a:avLst/>
          </a:prstGeom>
          <a:noFill/>
          <a:ln>
            <a:noFill/>
          </a:ln>
        </p:spPr>
        <p:txBody>
          <a:bodyPr anchorCtr="0" anchor="b" bIns="45700" lIns="91425" spcFirstLastPara="1" rIns="91425" wrap="square" tIns="45700">
            <a:normAutofit/>
          </a:bodyPr>
          <a:lstStyle>
            <a:lvl1pPr indent="-228600" lvl="0" marL="457200" algn="ctr">
              <a:spcBef>
                <a:spcPts val="480"/>
              </a:spcBef>
              <a:spcAft>
                <a:spcPts val="0"/>
              </a:spcAft>
              <a:buClr>
                <a:schemeClr val="lt1"/>
              </a:buClr>
              <a:buSzPts val="2400"/>
              <a:buNone/>
              <a:defRPr b="1" sz="2400">
                <a:solidFill>
                  <a:schemeClr val="lt1"/>
                </a:solidFill>
              </a:defRPr>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54" name="Google Shape;54;p42"/>
          <p:cNvSpPr txBox="1"/>
          <p:nvPr>
            <p:ph idx="2" type="body"/>
          </p:nvPr>
        </p:nvSpPr>
        <p:spPr>
          <a:xfrm>
            <a:off x="536879" y="2127917"/>
            <a:ext cx="4040188" cy="2276294"/>
          </a:xfrm>
          <a:prstGeom prst="rect">
            <a:avLst/>
          </a:prstGeom>
          <a:noFill/>
          <a:ln>
            <a:noFill/>
          </a:ln>
        </p:spPr>
        <p:txBody>
          <a:bodyPr anchorCtr="0" anchor="t" bIns="45700" lIns="91425" spcFirstLastPara="1" rIns="91425" wrap="square" tIns="45700">
            <a:normAutofit/>
          </a:bodyPr>
          <a:lstStyle>
            <a:lvl1pPr indent="-381000" lvl="0" marL="457200" algn="ctr">
              <a:spcBef>
                <a:spcPts val="480"/>
              </a:spcBef>
              <a:spcAft>
                <a:spcPts val="0"/>
              </a:spcAft>
              <a:buClr>
                <a:schemeClr val="lt1"/>
              </a:buClr>
              <a:buSzPts val="2400"/>
              <a:buChar char="•"/>
              <a:defRPr sz="2400">
                <a:solidFill>
                  <a:schemeClr val="lt1"/>
                </a:solidFill>
              </a:defRPr>
            </a:lvl1pPr>
            <a:lvl2pPr indent="-355600" lvl="1" marL="914400" algn="ctr">
              <a:spcBef>
                <a:spcPts val="400"/>
              </a:spcBef>
              <a:spcAft>
                <a:spcPts val="0"/>
              </a:spcAft>
              <a:buClr>
                <a:schemeClr val="lt1"/>
              </a:buClr>
              <a:buSzPts val="2000"/>
              <a:buChar char="–"/>
              <a:defRPr sz="2000">
                <a:solidFill>
                  <a:schemeClr val="lt1"/>
                </a:solidFill>
              </a:defRPr>
            </a:lvl2pPr>
            <a:lvl3pPr indent="-342900" lvl="2" marL="1371600" algn="ctr">
              <a:spcBef>
                <a:spcPts val="360"/>
              </a:spcBef>
              <a:spcAft>
                <a:spcPts val="0"/>
              </a:spcAft>
              <a:buClr>
                <a:schemeClr val="lt1"/>
              </a:buClr>
              <a:buSzPts val="1800"/>
              <a:buChar char="•"/>
              <a:defRPr sz="1800">
                <a:solidFill>
                  <a:schemeClr val="lt1"/>
                </a:solidFill>
              </a:defRPr>
            </a:lvl3pPr>
            <a:lvl4pPr indent="-330200" lvl="3" marL="1828800" algn="ctr">
              <a:spcBef>
                <a:spcPts val="320"/>
              </a:spcBef>
              <a:spcAft>
                <a:spcPts val="0"/>
              </a:spcAft>
              <a:buClr>
                <a:schemeClr val="lt1"/>
              </a:buClr>
              <a:buSzPts val="1600"/>
              <a:buChar char="–"/>
              <a:defRPr sz="1600">
                <a:solidFill>
                  <a:schemeClr val="lt1"/>
                </a:solidFill>
              </a:defRPr>
            </a:lvl4pPr>
            <a:lvl5pPr indent="-330200" lvl="4" marL="2286000" algn="ctr">
              <a:spcBef>
                <a:spcPts val="320"/>
              </a:spcBef>
              <a:spcAft>
                <a:spcPts val="0"/>
              </a:spcAft>
              <a:buClr>
                <a:schemeClr val="lt1"/>
              </a:buClr>
              <a:buSzPts val="1600"/>
              <a:buChar char="»"/>
              <a:defRPr sz="1600">
                <a:solidFill>
                  <a:schemeClr val="lt1"/>
                </a:solidFill>
              </a:defRPr>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5" name="Google Shape;55;p42"/>
          <p:cNvSpPr txBox="1"/>
          <p:nvPr>
            <p:ph idx="3" type="body"/>
          </p:nvPr>
        </p:nvSpPr>
        <p:spPr>
          <a:xfrm>
            <a:off x="4572000" y="1655520"/>
            <a:ext cx="4041775" cy="479822"/>
          </a:xfrm>
          <a:prstGeom prst="rect">
            <a:avLst/>
          </a:prstGeom>
          <a:noFill/>
          <a:ln>
            <a:noFill/>
          </a:ln>
        </p:spPr>
        <p:txBody>
          <a:bodyPr anchorCtr="0" anchor="b" bIns="45700" lIns="91425" spcFirstLastPara="1" rIns="91425" wrap="square" tIns="45700">
            <a:normAutofit/>
          </a:bodyPr>
          <a:lstStyle>
            <a:lvl1pPr indent="-228600" lvl="0" marL="457200" algn="ctr">
              <a:spcBef>
                <a:spcPts val="480"/>
              </a:spcBef>
              <a:spcAft>
                <a:spcPts val="0"/>
              </a:spcAft>
              <a:buClr>
                <a:schemeClr val="lt1"/>
              </a:buClr>
              <a:buSzPts val="2400"/>
              <a:buNone/>
              <a:defRPr b="1" sz="2400">
                <a:solidFill>
                  <a:schemeClr val="lt1"/>
                </a:solidFill>
              </a:defRPr>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56" name="Google Shape;56;p42"/>
          <p:cNvSpPr txBox="1"/>
          <p:nvPr>
            <p:ph idx="4" type="body"/>
          </p:nvPr>
        </p:nvSpPr>
        <p:spPr>
          <a:xfrm>
            <a:off x="4572000" y="2127917"/>
            <a:ext cx="4041775" cy="2276294"/>
          </a:xfrm>
          <a:prstGeom prst="rect">
            <a:avLst/>
          </a:prstGeom>
          <a:noFill/>
          <a:ln>
            <a:noFill/>
          </a:ln>
        </p:spPr>
        <p:txBody>
          <a:bodyPr anchorCtr="0" anchor="t" bIns="45700" lIns="91425" spcFirstLastPara="1" rIns="91425" wrap="square" tIns="45700">
            <a:normAutofit/>
          </a:bodyPr>
          <a:lstStyle>
            <a:lvl1pPr indent="-381000" lvl="0" marL="457200" algn="ctr">
              <a:spcBef>
                <a:spcPts val="480"/>
              </a:spcBef>
              <a:spcAft>
                <a:spcPts val="0"/>
              </a:spcAft>
              <a:buClr>
                <a:schemeClr val="lt1"/>
              </a:buClr>
              <a:buSzPts val="2400"/>
              <a:buChar char="•"/>
              <a:defRPr sz="2400">
                <a:solidFill>
                  <a:schemeClr val="lt1"/>
                </a:solidFill>
              </a:defRPr>
            </a:lvl1pPr>
            <a:lvl2pPr indent="-355600" lvl="1" marL="914400" algn="ctr">
              <a:spcBef>
                <a:spcPts val="400"/>
              </a:spcBef>
              <a:spcAft>
                <a:spcPts val="0"/>
              </a:spcAft>
              <a:buClr>
                <a:schemeClr val="lt1"/>
              </a:buClr>
              <a:buSzPts val="2000"/>
              <a:buChar char="–"/>
              <a:defRPr sz="2000">
                <a:solidFill>
                  <a:schemeClr val="lt1"/>
                </a:solidFill>
              </a:defRPr>
            </a:lvl2pPr>
            <a:lvl3pPr indent="-342900" lvl="2" marL="1371600" algn="ctr">
              <a:spcBef>
                <a:spcPts val="360"/>
              </a:spcBef>
              <a:spcAft>
                <a:spcPts val="0"/>
              </a:spcAft>
              <a:buClr>
                <a:schemeClr val="lt1"/>
              </a:buClr>
              <a:buSzPts val="1800"/>
              <a:buChar char="•"/>
              <a:defRPr sz="1800">
                <a:solidFill>
                  <a:schemeClr val="lt1"/>
                </a:solidFill>
              </a:defRPr>
            </a:lvl3pPr>
            <a:lvl4pPr indent="-330200" lvl="3" marL="1828800" algn="ctr">
              <a:spcBef>
                <a:spcPts val="320"/>
              </a:spcBef>
              <a:spcAft>
                <a:spcPts val="0"/>
              </a:spcAft>
              <a:buClr>
                <a:schemeClr val="lt1"/>
              </a:buClr>
              <a:buSzPts val="1600"/>
              <a:buChar char="–"/>
              <a:defRPr sz="1600">
                <a:solidFill>
                  <a:schemeClr val="lt1"/>
                </a:solidFill>
              </a:defRPr>
            </a:lvl4pPr>
            <a:lvl5pPr indent="-330200" lvl="4" marL="2286000" algn="ctr">
              <a:spcBef>
                <a:spcPts val="320"/>
              </a:spcBef>
              <a:spcAft>
                <a:spcPts val="0"/>
              </a:spcAft>
              <a:buClr>
                <a:schemeClr val="lt1"/>
              </a:buClr>
              <a:buSzPts val="1600"/>
              <a:buChar char="»"/>
              <a:defRPr sz="1600">
                <a:solidFill>
                  <a:schemeClr val="lt1"/>
                </a:solidFill>
              </a:defRPr>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57" name="Google Shape;57;p42"/>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2"/>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2"/>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sp>
        <p:nvSpPr>
          <p:cNvPr id="61" name="Google Shape;61;p43"/>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43"/>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3"/>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3"/>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5" name="Shape 65"/>
        <p:cNvGrpSpPr/>
        <p:nvPr/>
      </p:nvGrpSpPr>
      <p:grpSpPr>
        <a:xfrm>
          <a:off x="0" y="0"/>
          <a:ext cx="0" cy="0"/>
          <a:chOff x="0" y="0"/>
          <a:chExt cx="0" cy="0"/>
        </a:xfrm>
      </p:grpSpPr>
      <p:sp>
        <p:nvSpPr>
          <p:cNvPr id="66" name="Google Shape;66;p44"/>
          <p:cNvSpPr txBox="1"/>
          <p:nvPr>
            <p:ph type="title"/>
          </p:nvPr>
        </p:nvSpPr>
        <p:spPr>
          <a:xfrm>
            <a:off x="457201" y="204787"/>
            <a:ext cx="3008313" cy="8715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4"/>
          <p:cNvSpPr txBox="1"/>
          <p:nvPr>
            <p:ph idx="1" type="body"/>
          </p:nvPr>
        </p:nvSpPr>
        <p:spPr>
          <a:xfrm>
            <a:off x="3575050" y="204788"/>
            <a:ext cx="5111750" cy="4389835"/>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8" name="Google Shape;68;p44"/>
          <p:cNvSpPr txBox="1"/>
          <p:nvPr>
            <p:ph idx="2" type="body"/>
          </p:nvPr>
        </p:nvSpPr>
        <p:spPr>
          <a:xfrm>
            <a:off x="457201" y="1076326"/>
            <a:ext cx="3008313" cy="3518297"/>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44"/>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4"/>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4"/>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2" name="Shape 72"/>
        <p:cNvGrpSpPr/>
        <p:nvPr/>
      </p:nvGrpSpPr>
      <p:grpSpPr>
        <a:xfrm>
          <a:off x="0" y="0"/>
          <a:ext cx="0" cy="0"/>
          <a:chOff x="0" y="0"/>
          <a:chExt cx="0" cy="0"/>
        </a:xfrm>
      </p:grpSpPr>
      <p:sp>
        <p:nvSpPr>
          <p:cNvPr id="73" name="Google Shape;73;p45"/>
          <p:cNvSpPr txBox="1"/>
          <p:nvPr>
            <p:ph type="title"/>
          </p:nvPr>
        </p:nvSpPr>
        <p:spPr>
          <a:xfrm>
            <a:off x="1792288" y="3600450"/>
            <a:ext cx="5486400" cy="42505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5"/>
          <p:cNvSpPr/>
          <p:nvPr>
            <p:ph idx="2" type="pic"/>
          </p:nvPr>
        </p:nvSpPr>
        <p:spPr>
          <a:xfrm>
            <a:off x="1792288" y="459581"/>
            <a:ext cx="5486400" cy="3086100"/>
          </a:xfrm>
          <a:prstGeom prst="rect">
            <a:avLst/>
          </a:prstGeom>
          <a:noFill/>
          <a:ln>
            <a:noFill/>
          </a:ln>
        </p:spPr>
      </p:sp>
      <p:sp>
        <p:nvSpPr>
          <p:cNvPr id="75" name="Google Shape;75;p45"/>
          <p:cNvSpPr txBox="1"/>
          <p:nvPr>
            <p:ph idx="1" type="body"/>
          </p:nvPr>
        </p:nvSpPr>
        <p:spPr>
          <a:xfrm>
            <a:off x="1792288" y="4025503"/>
            <a:ext cx="5486400" cy="603647"/>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76" name="Google Shape;76;p45"/>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5"/>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5"/>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9" name="Shape 79"/>
        <p:cNvGrpSpPr/>
        <p:nvPr/>
      </p:nvGrpSpPr>
      <p:grpSpPr>
        <a:xfrm>
          <a:off x="0" y="0"/>
          <a:ext cx="0" cy="0"/>
          <a:chOff x="0" y="0"/>
          <a:chExt cx="0" cy="0"/>
        </a:xfrm>
      </p:grpSpPr>
      <p:sp>
        <p:nvSpPr>
          <p:cNvPr id="80" name="Google Shape;80;p46"/>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6"/>
          <p:cNvSpPr txBox="1"/>
          <p:nvPr>
            <p:ph idx="1" type="body"/>
          </p:nvPr>
        </p:nvSpPr>
        <p:spPr>
          <a:xfrm rot="5400000">
            <a:off x="2874764" y="-1217413"/>
            <a:ext cx="3394472"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2" name="Google Shape;82;p46"/>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6"/>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6"/>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5" name="Shape 85"/>
        <p:cNvGrpSpPr/>
        <p:nvPr/>
      </p:nvGrpSpPr>
      <p:grpSpPr>
        <a:xfrm>
          <a:off x="0" y="0"/>
          <a:ext cx="0" cy="0"/>
          <a:chOff x="0" y="0"/>
          <a:chExt cx="0" cy="0"/>
        </a:xfrm>
      </p:grpSpPr>
      <p:sp>
        <p:nvSpPr>
          <p:cNvPr id="86" name="Google Shape;86;p47"/>
          <p:cNvSpPr txBox="1"/>
          <p:nvPr>
            <p:ph type="title"/>
          </p:nvPr>
        </p:nvSpPr>
        <p:spPr>
          <a:xfrm rot="5400000">
            <a:off x="5463778" y="1371601"/>
            <a:ext cx="4388644"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47"/>
          <p:cNvSpPr txBox="1"/>
          <p:nvPr>
            <p:ph idx="1" type="body"/>
          </p:nvPr>
        </p:nvSpPr>
        <p:spPr>
          <a:xfrm rot="5400000">
            <a:off x="1272778" y="-609599"/>
            <a:ext cx="4388644"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8" name="Google Shape;88;p47"/>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7"/>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7"/>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pic>
        <p:nvPicPr>
          <p:cNvPr descr="E:\websites\free-power-point-templates\2012\logos.png" id="91" name="Google Shape;91;p47"/>
          <p:cNvPicPr preferRelativeResize="0"/>
          <p:nvPr/>
        </p:nvPicPr>
        <p:blipFill rotWithShape="1">
          <a:blip r:embed="rId2">
            <a:alphaModFix/>
          </a:blip>
          <a:srcRect b="0" l="0" r="0" t="0"/>
          <a:stretch/>
        </p:blipFill>
        <p:spPr>
          <a:xfrm>
            <a:off x="3808475" y="2326213"/>
            <a:ext cx="1463784" cy="526961"/>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3.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5"/>
          <p:cNvSpPr txBox="1"/>
          <p:nvPr>
            <p:ph type="title"/>
          </p:nvPr>
        </p:nvSpPr>
        <p:spPr>
          <a:xfrm>
            <a:off x="457200" y="205979"/>
            <a:ext cx="8229600" cy="85725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5"/>
          <p:cNvSpPr txBox="1"/>
          <p:nvPr>
            <p:ph idx="1" type="body"/>
          </p:nvPr>
        </p:nvSpPr>
        <p:spPr>
          <a:xfrm>
            <a:off x="457200" y="1200151"/>
            <a:ext cx="8229600" cy="3394472"/>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35"/>
          <p:cNvSpPr txBox="1"/>
          <p:nvPr>
            <p:ph idx="10" type="dt"/>
          </p:nvPr>
        </p:nvSpPr>
        <p:spPr>
          <a:xfrm>
            <a:off x="457200" y="4767263"/>
            <a:ext cx="2133600" cy="27384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5"/>
          <p:cNvSpPr txBox="1"/>
          <p:nvPr>
            <p:ph idx="11" type="ftr"/>
          </p:nvPr>
        </p:nvSpPr>
        <p:spPr>
          <a:xfrm>
            <a:off x="3124200" y="4767263"/>
            <a:ext cx="2895600" cy="27384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5"/>
          <p:cNvSpPr txBox="1"/>
          <p:nvPr>
            <p:ph idx="12" type="sldNum"/>
          </p:nvPr>
        </p:nvSpPr>
        <p:spPr>
          <a:xfrm>
            <a:off x="6553200" y="4767263"/>
            <a:ext cx="2133600" cy="273844"/>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5" name="Google Shape;15;p35"/>
          <p:cNvSpPr txBox="1"/>
          <p:nvPr/>
        </p:nvSpPr>
        <p:spPr>
          <a:xfrm>
            <a:off x="-9150" y="5213747"/>
            <a:ext cx="838962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400" u="none" cap="none" strike="noStrike">
                <a:solidFill>
                  <a:srgbClr val="A5A5A5"/>
                </a:solidFill>
                <a:latin typeface="Calibri"/>
                <a:ea typeface="Calibri"/>
                <a:cs typeface="Calibri"/>
                <a:sym typeface="Calibri"/>
              </a:rPr>
              <a:t>This presentation uses a free template provided by FPPT.com</a:t>
            </a:r>
            <a:endParaRPr/>
          </a:p>
          <a:p>
            <a:pPr indent="0" lvl="0" marL="0" marR="0" rtl="0" algn="l">
              <a:spcBef>
                <a:spcPts val="0"/>
              </a:spcBef>
              <a:spcAft>
                <a:spcPts val="0"/>
              </a:spcAft>
              <a:buNone/>
            </a:pPr>
            <a:r>
              <a:rPr lang="en-US" sz="1400">
                <a:solidFill>
                  <a:srgbClr val="A5A5A5"/>
                </a:solidFill>
                <a:latin typeface="Calibri"/>
                <a:ea typeface="Calibri"/>
                <a:cs typeface="Calibri"/>
                <a:sym typeface="Calibri"/>
              </a:rPr>
              <a:t>www.free-power-point-templates.com</a:t>
            </a:r>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
          <p:cNvSpPr txBox="1"/>
          <p:nvPr>
            <p:ph type="ctrTitle"/>
          </p:nvPr>
        </p:nvSpPr>
        <p:spPr>
          <a:xfrm>
            <a:off x="685800" y="1657349"/>
            <a:ext cx="8458199" cy="1677925"/>
          </a:xfrm>
          <a:prstGeom prst="rect">
            <a:avLst/>
          </a:prstGeom>
          <a:noFill/>
          <a:ln>
            <a:noFill/>
          </a:ln>
          <a:effectLst>
            <a:outerShdw blurRad="50800" rotWithShape="0" algn="tl" dir="2700000" dist="38100">
              <a:srgbClr val="000000">
                <a:alpha val="40000"/>
              </a:srgbClr>
            </a:outerShdw>
          </a:effectLst>
        </p:spPr>
        <p:txBody>
          <a:bodyPr anchorCtr="0" anchor="ctr" bIns="45700" lIns="91425" spcFirstLastPara="1" rIns="91425" wrap="square" tIns="45700">
            <a:normAutofit fontScale="90000"/>
          </a:bodyPr>
          <a:lstStyle/>
          <a:p>
            <a:pPr indent="0" lvl="0" marL="0" rtl="0" algn="r">
              <a:spcBef>
                <a:spcPts val="0"/>
              </a:spcBef>
              <a:spcAft>
                <a:spcPts val="0"/>
              </a:spcAft>
              <a:buClr>
                <a:srgbClr val="FFC000"/>
              </a:buClr>
              <a:buSzPct val="100000"/>
              <a:buFont typeface="Calibri"/>
              <a:buNone/>
            </a:pPr>
            <a:r>
              <a:rPr lang="en-US"/>
              <a:t>INTRODUCTION TO HUMAN COMMUNICATION  </a:t>
            </a:r>
            <a:br>
              <a:rPr lang="en-US"/>
            </a:br>
            <a:r>
              <a:rPr lang="en-US"/>
              <a:t>What and Why of Human communication</a:t>
            </a:r>
            <a:endParaRPr/>
          </a:p>
        </p:txBody>
      </p:sp>
      <p:sp>
        <p:nvSpPr>
          <p:cNvPr id="98" name="Google Shape;98;p1"/>
          <p:cNvSpPr txBox="1"/>
          <p:nvPr>
            <p:ph idx="1" type="subTitle"/>
          </p:nvPr>
        </p:nvSpPr>
        <p:spPr>
          <a:xfrm>
            <a:off x="2971801" y="3485194"/>
            <a:ext cx="5867400" cy="1220155"/>
          </a:xfrm>
          <a:prstGeom prst="rect">
            <a:avLst/>
          </a:prstGeom>
          <a:noFill/>
          <a:ln>
            <a:noFill/>
          </a:ln>
        </p:spPr>
        <p:txBody>
          <a:bodyPr anchorCtr="0" anchor="t" bIns="45700" lIns="91425" spcFirstLastPara="1" rIns="91425" wrap="square" tIns="45700">
            <a:normAutofit fontScale="55000" lnSpcReduction="20000"/>
          </a:bodyPr>
          <a:lstStyle/>
          <a:p>
            <a:pPr indent="0" lvl="0" marL="0" rtl="0" algn="ctr">
              <a:spcBef>
                <a:spcPts val="0"/>
              </a:spcBef>
              <a:spcAft>
                <a:spcPts val="0"/>
              </a:spcAft>
              <a:buClr>
                <a:schemeClr val="lt1"/>
              </a:buClr>
              <a:buSzPct val="100000"/>
              <a:buNone/>
            </a:pPr>
            <a:r>
              <a:rPr b="1" lang="en-US" sz="5100"/>
              <a:t>LECTURE 1 </a:t>
            </a:r>
            <a:r>
              <a:rPr b="1" lang="en-US"/>
              <a:t>BY DR. RAPHAEL OGUTU, AFRICA NAZARENE UNIVERSITY</a:t>
            </a:r>
            <a:endParaRPr b="1"/>
          </a:p>
          <a:p>
            <a:pPr indent="0" lvl="0" marL="0" rtl="0" algn="ctr">
              <a:spcBef>
                <a:spcPts val="308"/>
              </a:spcBef>
              <a:spcAft>
                <a:spcPts val="0"/>
              </a:spcAft>
              <a:buClr>
                <a:srgbClr val="FFC000"/>
              </a:buClr>
              <a:buSzPct val="100000"/>
              <a:buNone/>
            </a:pPr>
            <a:r>
              <a:rPr b="1" lang="en-US">
                <a:solidFill>
                  <a:srgbClr val="FFC000"/>
                </a:solidFill>
              </a:rPr>
              <a:t>THE MAIN SOURCE OF REFERENCE: Adler, R.B. &amp; Rodman, G. 2006.</a:t>
            </a:r>
            <a:r>
              <a:rPr b="1" i="1" lang="en-US">
                <a:solidFill>
                  <a:srgbClr val="FFC000"/>
                </a:solidFill>
              </a:rPr>
              <a:t> Understanding human communication.</a:t>
            </a:r>
            <a:r>
              <a:rPr b="1" lang="en-US">
                <a:solidFill>
                  <a:srgbClr val="FFC000"/>
                </a:solidFill>
              </a:rPr>
              <a:t> 9th edition. London: Oxford University Press.</a:t>
            </a:r>
            <a:endParaRPr/>
          </a:p>
          <a:p>
            <a:pPr indent="0" lvl="0" marL="0" rtl="0" algn="r">
              <a:spcBef>
                <a:spcPts val="308"/>
              </a:spcBef>
              <a:spcAft>
                <a:spcPts val="0"/>
              </a:spcAft>
              <a:buClr>
                <a:schemeClr val="lt1"/>
              </a:buClr>
              <a:buSzPct val="100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C000"/>
              </a:buClr>
              <a:buSzPct val="100000"/>
              <a:buFont typeface="Calibri"/>
              <a:buNone/>
            </a:pPr>
            <a:r>
              <a:rPr lang="en-US"/>
              <a:t>Course Description</a:t>
            </a:r>
            <a:br>
              <a:rPr lang="en-US"/>
            </a:br>
            <a:endParaRPr/>
          </a:p>
        </p:txBody>
      </p:sp>
      <p:sp>
        <p:nvSpPr>
          <p:cNvPr id="104" name="Google Shape;104;p2"/>
          <p:cNvSpPr txBox="1"/>
          <p:nvPr>
            <p:ph idx="1" type="body"/>
          </p:nvPr>
        </p:nvSpPr>
        <p:spPr>
          <a:xfrm>
            <a:off x="304800" y="1200150"/>
            <a:ext cx="8610600" cy="3662172"/>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Clr>
                <a:schemeClr val="lt1"/>
              </a:buClr>
              <a:buSzPct val="100000"/>
              <a:buChar char="•"/>
            </a:pPr>
            <a:r>
              <a:rPr lang="en-US"/>
              <a:t>Designed to introduce you to the basic concepts of human communication, processes, and to investigate the cultural basis of human communication with emphasis on rhetorical forms available for the achievement, implementation of social power and interpersonal communication.</a:t>
            </a:r>
            <a:endParaRPr/>
          </a:p>
          <a:p>
            <a:pPr indent="-342900" lvl="0" marL="342900" rtl="0" algn="l">
              <a:spcBef>
                <a:spcPts val="518"/>
              </a:spcBef>
              <a:spcAft>
                <a:spcPts val="0"/>
              </a:spcAft>
              <a:buClr>
                <a:schemeClr val="lt1"/>
              </a:buClr>
              <a:buSzPct val="100000"/>
              <a:buChar char="•"/>
            </a:pPr>
            <a:r>
              <a:rPr lang="en-US"/>
              <a:t>Topics related to culture, identity, organizations, communicating with social media, and relationships.</a:t>
            </a:r>
            <a:endParaRPr/>
          </a:p>
          <a:p>
            <a:pPr indent="-342900" lvl="0" marL="342900" rtl="0" algn="l">
              <a:spcBef>
                <a:spcPts val="518"/>
              </a:spcBef>
              <a:spcAft>
                <a:spcPts val="0"/>
              </a:spcAft>
              <a:buClr>
                <a:schemeClr val="lt1"/>
              </a:buClr>
              <a:buSzPct val="100000"/>
              <a:buChar char="•"/>
            </a:pPr>
            <a:r>
              <a:rPr lang="en-US"/>
              <a:t>Also introduces you Public Speaking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3"/>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Characteristics of communication</a:t>
            </a:r>
            <a:endParaRPr/>
          </a:p>
        </p:txBody>
      </p:sp>
      <p:sp>
        <p:nvSpPr>
          <p:cNvPr id="110" name="Google Shape;110;p3"/>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chemeClr val="lt1"/>
              </a:buClr>
              <a:buSzPts val="2800"/>
              <a:buChar char="•"/>
            </a:pPr>
            <a:r>
              <a:rPr b="1" lang="en-US"/>
              <a:t>Preliminary Information</a:t>
            </a:r>
            <a:r>
              <a:rPr lang="en-US"/>
              <a:t>, Principles, Concepts, Definitions, and Overview of Introduction to Human Communication.</a:t>
            </a:r>
            <a:endParaRPr/>
          </a:p>
          <a:p>
            <a:pPr indent="-342900" lvl="0" marL="342900" rtl="0" algn="l">
              <a:spcBef>
                <a:spcPts val="560"/>
              </a:spcBef>
              <a:spcAft>
                <a:spcPts val="0"/>
              </a:spcAft>
              <a:buClr>
                <a:schemeClr val="lt1"/>
              </a:buClr>
              <a:buSzPts val="2800"/>
              <a:buChar char="•"/>
            </a:pPr>
            <a:r>
              <a:rPr lang="en-US"/>
              <a:t>Human </a:t>
            </a:r>
            <a:r>
              <a:rPr i="1" lang="en-US"/>
              <a:t>communication</a:t>
            </a:r>
            <a:r>
              <a:rPr lang="en-US"/>
              <a:t> is the process of creating meaning through symbolic interaction.</a:t>
            </a:r>
            <a:endParaRPr/>
          </a:p>
          <a:p>
            <a:pPr indent="-342900" lvl="0" marL="342900" rtl="0" algn="l">
              <a:spcBef>
                <a:spcPts val="560"/>
              </a:spcBef>
              <a:spcAft>
                <a:spcPts val="0"/>
              </a:spcAft>
              <a:buClr>
                <a:schemeClr val="lt1"/>
              </a:buClr>
              <a:buSzPts val="2800"/>
              <a:buChar char="•"/>
            </a:pPr>
            <a:r>
              <a:rPr lang="en-US"/>
              <a:t>It occurs between humans</a:t>
            </a:r>
            <a:endParaRPr/>
          </a:p>
          <a:p>
            <a:pPr indent="-342900" lvl="0" marL="342900" rtl="0" algn="l">
              <a:spcBef>
                <a:spcPts val="560"/>
              </a:spcBef>
              <a:spcAft>
                <a:spcPts val="0"/>
              </a:spcAft>
              <a:buClr>
                <a:schemeClr val="lt1"/>
              </a:buClr>
              <a:buSzPts val="2800"/>
              <a:buChar char="•"/>
            </a:pPr>
            <a:r>
              <a:rPr lang="en-US"/>
              <a:t>It is a process</a:t>
            </a:r>
            <a:endParaRPr/>
          </a:p>
          <a:p>
            <a:pPr indent="-342900" lvl="0" marL="342900" rtl="0" algn="l">
              <a:spcBef>
                <a:spcPts val="560"/>
              </a:spcBef>
              <a:spcAft>
                <a:spcPts val="0"/>
              </a:spcAft>
              <a:buClr>
                <a:schemeClr val="lt1"/>
              </a:buClr>
              <a:buSzPts val="2800"/>
              <a:buChar char="•"/>
            </a:pPr>
            <a:r>
              <a:rPr lang="en-US"/>
              <a:t>It is symbolic</a:t>
            </a:r>
            <a:endParaRPr/>
          </a:p>
          <a:p>
            <a:pPr indent="-165100" lvl="0" marL="342900" rtl="0" algn="l">
              <a:spcBef>
                <a:spcPts val="560"/>
              </a:spcBef>
              <a:spcAft>
                <a:spcPts val="0"/>
              </a:spcAft>
              <a:buClr>
                <a:schemeClr val="lt1"/>
              </a:buClr>
              <a:buSzPts val="28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4"/>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b="1" lang="en-US"/>
              <a:t>Communicating With Social Media</a:t>
            </a:r>
            <a:endParaRPr/>
          </a:p>
        </p:txBody>
      </p:sp>
      <p:sp>
        <p:nvSpPr>
          <p:cNvPr id="117" name="Google Shape;117;p4"/>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 The Roles of Social and Mass Media</a:t>
            </a:r>
            <a:endParaRPr/>
          </a:p>
          <a:p>
            <a:pPr indent="-342900" lvl="0" marL="342900" rtl="0" algn="l">
              <a:spcBef>
                <a:spcPts val="560"/>
              </a:spcBef>
              <a:spcAft>
                <a:spcPts val="0"/>
              </a:spcAft>
              <a:buClr>
                <a:schemeClr val="lt1"/>
              </a:buClr>
              <a:buSzPts val="2800"/>
              <a:buChar char="•"/>
            </a:pPr>
            <a:r>
              <a:rPr lang="en-US"/>
              <a:t>Mediated Versus Face-to-Face Communication</a:t>
            </a:r>
            <a:endParaRPr b="1"/>
          </a:p>
          <a:p>
            <a:pPr indent="-342900" lvl="0" marL="342900" rtl="0" algn="l">
              <a:spcBef>
                <a:spcPts val="560"/>
              </a:spcBef>
              <a:spcAft>
                <a:spcPts val="0"/>
              </a:spcAft>
              <a:buClr>
                <a:schemeClr val="lt1"/>
              </a:buClr>
              <a:buSzPts val="2800"/>
              <a:buChar char="•"/>
            </a:pPr>
            <a:r>
              <a:rPr lang="en-US"/>
              <a:t>Understanding Change</a:t>
            </a:r>
            <a:endParaRPr/>
          </a:p>
          <a:p>
            <a:pPr indent="-342900" lvl="0" marL="342900" rtl="0" algn="l">
              <a:spcBef>
                <a:spcPts val="560"/>
              </a:spcBef>
              <a:spcAft>
                <a:spcPts val="0"/>
              </a:spcAft>
              <a:buClr>
                <a:schemeClr val="lt1"/>
              </a:buClr>
              <a:buSzPts val="2800"/>
              <a:buChar char="•"/>
            </a:pPr>
            <a:r>
              <a:rPr lang="en-US"/>
              <a:t>Changing Technologies</a:t>
            </a:r>
            <a:endParaRPr/>
          </a:p>
          <a:p>
            <a:pPr indent="-342900" lvl="0" marL="342900" rtl="0" algn="l">
              <a:spcBef>
                <a:spcPts val="560"/>
              </a:spcBef>
              <a:spcAft>
                <a:spcPts val="0"/>
              </a:spcAft>
              <a:buClr>
                <a:schemeClr val="lt1"/>
              </a:buClr>
              <a:buSzPts val="2800"/>
              <a:buChar char="•"/>
            </a:pPr>
            <a:r>
              <a:rPr lang="en-US"/>
              <a:t>Changing Discipline</a:t>
            </a:r>
            <a:endParaRPr/>
          </a:p>
          <a:p>
            <a:pPr indent="-342900" lvl="0" marL="342900" rtl="0" algn="l">
              <a:spcBef>
                <a:spcPts val="560"/>
              </a:spcBef>
              <a:spcAft>
                <a:spcPts val="0"/>
              </a:spcAft>
              <a:buClr>
                <a:schemeClr val="lt1"/>
              </a:buClr>
              <a:buSzPts val="2800"/>
              <a:buChar char="•"/>
            </a:pPr>
            <a:r>
              <a:rPr lang="en-US"/>
              <a:t>Changing Demographics</a:t>
            </a:r>
            <a:endParaRPr/>
          </a:p>
          <a:p>
            <a:pPr indent="-165100" lvl="0" marL="342900" rtl="0" algn="l">
              <a:spcBef>
                <a:spcPts val="560"/>
              </a:spcBef>
              <a:spcAft>
                <a:spcPts val="0"/>
              </a:spcAft>
              <a:buClr>
                <a:schemeClr val="lt1"/>
              </a:buClr>
              <a:buSzPts val="28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b="1" lang="en-US"/>
              <a:t>The Self, Perception, and Communication</a:t>
            </a:r>
            <a:endParaRPr/>
          </a:p>
        </p:txBody>
      </p:sp>
      <p:sp>
        <p:nvSpPr>
          <p:cNvPr id="123" name="Google Shape;123;p5"/>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The ways in which we perceive ourselves and others shape our communication.</a:t>
            </a:r>
            <a:endParaRPr/>
          </a:p>
          <a:p>
            <a:pPr indent="-342900" lvl="0" marL="342900" rtl="0" algn="l">
              <a:spcBef>
                <a:spcPts val="560"/>
              </a:spcBef>
              <a:spcAft>
                <a:spcPts val="0"/>
              </a:spcAft>
              <a:buClr>
                <a:schemeClr val="lt1"/>
              </a:buClr>
              <a:buSzPts val="2800"/>
              <a:buChar char="•"/>
            </a:pPr>
            <a:r>
              <a:rPr lang="en-US"/>
              <a:t>Self-Concept Defined</a:t>
            </a:r>
            <a:endParaRPr/>
          </a:p>
          <a:p>
            <a:pPr indent="-342900" lvl="0" marL="342900" rtl="0" algn="l">
              <a:spcBef>
                <a:spcPts val="560"/>
              </a:spcBef>
              <a:spcAft>
                <a:spcPts val="0"/>
              </a:spcAft>
              <a:buClr>
                <a:schemeClr val="lt1"/>
              </a:buClr>
              <a:buSzPts val="2800"/>
              <a:buChar char="•"/>
            </a:pPr>
            <a:r>
              <a:rPr lang="en-US"/>
              <a:t>Communication and Development of the Self</a:t>
            </a:r>
            <a:endParaRPr/>
          </a:p>
          <a:p>
            <a:pPr indent="-342900" lvl="0" marL="342900" rtl="0" algn="l">
              <a:spcBef>
                <a:spcPts val="560"/>
              </a:spcBef>
              <a:spcAft>
                <a:spcPts val="0"/>
              </a:spcAft>
              <a:buClr>
                <a:schemeClr val="lt1"/>
              </a:buClr>
              <a:buSzPts val="2800"/>
              <a:buChar char="•"/>
            </a:pPr>
            <a:r>
              <a:rPr lang="en-US"/>
              <a:t>The Self-Fulfilling Prophecy and Communication</a:t>
            </a:r>
            <a:endParaRPr/>
          </a:p>
          <a:p>
            <a:pPr indent="-342900" lvl="0" marL="342900" rtl="0" algn="l">
              <a:spcBef>
                <a:spcPts val="560"/>
              </a:spcBef>
              <a:spcAft>
                <a:spcPts val="0"/>
              </a:spcAft>
              <a:buClr>
                <a:schemeClr val="lt1"/>
              </a:buClr>
              <a:buSzPts val="2800"/>
              <a:buChar char="•"/>
            </a:pPr>
            <a:r>
              <a:rPr lang="en-US"/>
              <a:t>perceiving others</a:t>
            </a:r>
            <a:endParaRPr/>
          </a:p>
          <a:p>
            <a:pPr indent="-342900" lvl="0" marL="342900" rtl="0" algn="l">
              <a:spcBef>
                <a:spcPts val="560"/>
              </a:spcBef>
              <a:spcAft>
                <a:spcPts val="0"/>
              </a:spcAft>
              <a:buClr>
                <a:schemeClr val="lt1"/>
              </a:buClr>
              <a:buSzPts val="2800"/>
              <a:buChar char="•"/>
            </a:pPr>
            <a:r>
              <a:rPr lang="en-US"/>
              <a:t>Communication and identity management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6"/>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Communication and Culture</a:t>
            </a:r>
            <a:endParaRPr/>
          </a:p>
        </p:txBody>
      </p:sp>
      <p:sp>
        <p:nvSpPr>
          <p:cNvPr id="129" name="Google Shape;129;p6"/>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i="1" lang="en-US"/>
              <a:t>Culture</a:t>
            </a:r>
            <a:r>
              <a:rPr lang="en-US"/>
              <a:t> shapes communication.</a:t>
            </a:r>
            <a:endParaRPr/>
          </a:p>
          <a:p>
            <a:pPr indent="-342900" lvl="0" marL="342900" rtl="0" algn="l">
              <a:spcBef>
                <a:spcPts val="560"/>
              </a:spcBef>
              <a:spcAft>
                <a:spcPts val="0"/>
              </a:spcAft>
              <a:buClr>
                <a:schemeClr val="lt1"/>
              </a:buClr>
              <a:buSzPts val="2800"/>
              <a:buChar char="•"/>
            </a:pPr>
            <a:r>
              <a:rPr lang="en-US"/>
              <a:t>Intercultural and Intergroup Communication </a:t>
            </a:r>
            <a:endParaRPr/>
          </a:p>
          <a:p>
            <a:pPr indent="-342900" lvl="0" marL="342900" rtl="0" algn="l">
              <a:spcBef>
                <a:spcPts val="560"/>
              </a:spcBef>
              <a:spcAft>
                <a:spcPts val="0"/>
              </a:spcAft>
              <a:buClr>
                <a:schemeClr val="lt1"/>
              </a:buClr>
              <a:buSzPts val="2800"/>
              <a:buChar char="•"/>
            </a:pPr>
            <a:r>
              <a:rPr lang="en-US"/>
              <a:t>Understanding Cultures and Co cultures</a:t>
            </a:r>
            <a:endParaRPr/>
          </a:p>
          <a:p>
            <a:pPr indent="-342900" lvl="0" marL="342900" rtl="0" algn="l">
              <a:spcBef>
                <a:spcPts val="560"/>
              </a:spcBef>
              <a:spcAft>
                <a:spcPts val="0"/>
              </a:spcAft>
              <a:buClr>
                <a:schemeClr val="lt1"/>
              </a:buClr>
              <a:buSzPts val="2800"/>
              <a:buChar char="•"/>
            </a:pPr>
            <a:r>
              <a:rPr lang="en-US"/>
              <a:t>How Cultural Values and Norms Shape Communication</a:t>
            </a:r>
            <a:endParaRPr/>
          </a:p>
          <a:p>
            <a:pPr indent="-342900" lvl="0" marL="342900" rtl="0" algn="l">
              <a:spcBef>
                <a:spcPts val="560"/>
              </a:spcBef>
              <a:spcAft>
                <a:spcPts val="0"/>
              </a:spcAft>
              <a:buClr>
                <a:schemeClr val="lt1"/>
              </a:buClr>
              <a:buSzPts val="2800"/>
              <a:buChar char="•"/>
            </a:pPr>
            <a:r>
              <a:rPr lang="en-US"/>
              <a:t> Developing Intercultural Communication Competence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7"/>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Language</a:t>
            </a:r>
            <a:endParaRPr/>
          </a:p>
        </p:txBody>
      </p:sp>
      <p:sp>
        <p:nvSpPr>
          <p:cNvPr id="135" name="Google Shape;135;p7"/>
          <p:cNvSpPr txBox="1"/>
          <p:nvPr>
            <p:ph idx="1" type="body"/>
          </p:nvPr>
        </p:nvSpPr>
        <p:spPr>
          <a:xfrm>
            <a:off x="448966" y="1200150"/>
            <a:ext cx="8246070" cy="3662172"/>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Clr>
                <a:schemeClr val="lt1"/>
              </a:buClr>
              <a:buSzPct val="100000"/>
              <a:buChar char="•"/>
            </a:pPr>
            <a:r>
              <a:rPr lang="en-US"/>
              <a:t>The complexity of </a:t>
            </a:r>
            <a:r>
              <a:rPr i="1" lang="en-US"/>
              <a:t>language</a:t>
            </a:r>
            <a:r>
              <a:rPr lang="en-US"/>
              <a:t> is a tool to more skillfully improve everyday interaction.</a:t>
            </a:r>
            <a:endParaRPr/>
          </a:p>
          <a:p>
            <a:pPr indent="-342900" lvl="0" marL="342900" rtl="0" algn="l">
              <a:spcBef>
                <a:spcPts val="518"/>
              </a:spcBef>
              <a:spcAft>
                <a:spcPts val="0"/>
              </a:spcAft>
              <a:buClr>
                <a:schemeClr val="lt1"/>
              </a:buClr>
              <a:buSzPct val="100000"/>
              <a:buChar char="•"/>
            </a:pPr>
            <a:r>
              <a:rPr lang="en-US"/>
              <a:t>The Nature of Language</a:t>
            </a:r>
            <a:endParaRPr/>
          </a:p>
          <a:p>
            <a:pPr indent="-342900" lvl="0" marL="342900" rtl="0" algn="l">
              <a:spcBef>
                <a:spcPts val="518"/>
              </a:spcBef>
              <a:spcAft>
                <a:spcPts val="0"/>
              </a:spcAft>
              <a:buClr>
                <a:schemeClr val="lt1"/>
              </a:buClr>
              <a:buSzPct val="100000"/>
              <a:buChar char="•"/>
            </a:pPr>
            <a:r>
              <a:rPr lang="en-US"/>
              <a:t>The Power of Language</a:t>
            </a:r>
            <a:endParaRPr/>
          </a:p>
          <a:p>
            <a:pPr indent="-342900" lvl="0" marL="342900" rtl="0" algn="l">
              <a:spcBef>
                <a:spcPts val="518"/>
              </a:spcBef>
              <a:spcAft>
                <a:spcPts val="0"/>
              </a:spcAft>
              <a:buClr>
                <a:schemeClr val="lt1"/>
              </a:buClr>
              <a:buSzPct val="100000"/>
              <a:buChar char="•"/>
            </a:pPr>
            <a:r>
              <a:rPr lang="en-US"/>
              <a:t>Troublesome Language or linguistic misunderstandings</a:t>
            </a:r>
            <a:endParaRPr/>
          </a:p>
          <a:p>
            <a:pPr indent="-342900" lvl="0" marL="342900" rtl="0" algn="l">
              <a:spcBef>
                <a:spcPts val="518"/>
              </a:spcBef>
              <a:spcAft>
                <a:spcPts val="0"/>
              </a:spcAft>
              <a:buClr>
                <a:schemeClr val="lt1"/>
              </a:buClr>
              <a:buSzPct val="100000"/>
              <a:buChar char="•"/>
            </a:pPr>
            <a:r>
              <a:rPr lang="en-US"/>
              <a:t>Differences between the way men and women speak.</a:t>
            </a:r>
            <a:endParaRPr/>
          </a:p>
          <a:p>
            <a:pPr indent="-342900" lvl="0" marL="342900" rtl="0" algn="l">
              <a:spcBef>
                <a:spcPts val="518"/>
              </a:spcBef>
              <a:spcAft>
                <a:spcPts val="0"/>
              </a:spcAft>
              <a:buClr>
                <a:schemeClr val="lt1"/>
              </a:buClr>
              <a:buSzPct val="100000"/>
              <a:buChar char="•"/>
            </a:pPr>
            <a:r>
              <a:rPr lang="en-US"/>
              <a:t>The way language is used across cultures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8"/>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Listening</a:t>
            </a:r>
            <a:endParaRPr b="1"/>
          </a:p>
        </p:txBody>
      </p:sp>
      <p:sp>
        <p:nvSpPr>
          <p:cNvPr id="141" name="Google Shape;141;p8"/>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We spend more time in </a:t>
            </a:r>
            <a:r>
              <a:rPr i="1" lang="en-US"/>
              <a:t>listening</a:t>
            </a:r>
            <a:r>
              <a:rPr lang="en-US"/>
              <a:t> to others than in any other type of communication. </a:t>
            </a:r>
            <a:endParaRPr/>
          </a:p>
          <a:p>
            <a:pPr indent="-342900" lvl="0" marL="342900" rtl="0" algn="l">
              <a:spcBef>
                <a:spcPts val="560"/>
              </a:spcBef>
              <a:spcAft>
                <a:spcPts val="0"/>
              </a:spcAft>
              <a:buClr>
                <a:schemeClr val="lt1"/>
              </a:buClr>
              <a:buSzPts val="2800"/>
              <a:buChar char="•"/>
            </a:pPr>
            <a:r>
              <a:rPr lang="en-US"/>
              <a:t>The Value of Listening</a:t>
            </a:r>
            <a:endParaRPr/>
          </a:p>
          <a:p>
            <a:pPr indent="-342900" lvl="0" marL="342900" rtl="0" algn="l">
              <a:spcBef>
                <a:spcPts val="560"/>
              </a:spcBef>
              <a:spcAft>
                <a:spcPts val="0"/>
              </a:spcAft>
              <a:buClr>
                <a:schemeClr val="lt1"/>
              </a:buClr>
              <a:buSzPts val="2800"/>
              <a:buChar char="•"/>
            </a:pPr>
            <a:r>
              <a:rPr lang="en-US"/>
              <a:t>Faulty Listening Habits or misconceptions about Listening</a:t>
            </a:r>
            <a:endParaRPr/>
          </a:p>
          <a:p>
            <a:pPr indent="-342900" lvl="0" marL="342900" rtl="0" algn="l">
              <a:spcBef>
                <a:spcPts val="560"/>
              </a:spcBef>
              <a:spcAft>
                <a:spcPts val="0"/>
              </a:spcAft>
              <a:buClr>
                <a:schemeClr val="lt1"/>
              </a:buClr>
              <a:buSzPts val="2800"/>
              <a:buChar char="•"/>
            </a:pPr>
            <a:r>
              <a:rPr lang="en-US"/>
              <a:t>Overcoming Challenges to Effective Listening</a:t>
            </a:r>
            <a:endParaRPr/>
          </a:p>
          <a:p>
            <a:pPr indent="-342900" lvl="0" marL="342900" rtl="0" algn="l">
              <a:spcBef>
                <a:spcPts val="560"/>
              </a:spcBef>
              <a:spcAft>
                <a:spcPts val="0"/>
              </a:spcAft>
              <a:buClr>
                <a:schemeClr val="lt1"/>
              </a:buClr>
              <a:buSzPts val="2800"/>
              <a:buChar char="•"/>
            </a:pPr>
            <a:r>
              <a:rPr lang="en-US"/>
              <a:t>Informational, critical and supportive Listening</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9"/>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Nonverbal Communication</a:t>
            </a:r>
            <a:endParaRPr/>
          </a:p>
        </p:txBody>
      </p:sp>
      <p:sp>
        <p:nvSpPr>
          <p:cNvPr id="147" name="Google Shape;147;p9"/>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chemeClr val="lt1"/>
              </a:buClr>
              <a:buSzPct val="100000"/>
              <a:buChar char="•"/>
            </a:pPr>
            <a:r>
              <a:rPr lang="en-US"/>
              <a:t>Week 7: </a:t>
            </a:r>
            <a:r>
              <a:rPr b="1" lang="en-US"/>
              <a:t>MID-TERM QUIZ (WEEK covering content from week 1 to 6)</a:t>
            </a:r>
            <a:endParaRPr/>
          </a:p>
          <a:p>
            <a:pPr indent="-342900" lvl="0" marL="342900" rtl="0" algn="l">
              <a:spcBef>
                <a:spcPts val="518"/>
              </a:spcBef>
              <a:spcAft>
                <a:spcPts val="0"/>
              </a:spcAft>
              <a:buClr>
                <a:schemeClr val="lt1"/>
              </a:buClr>
              <a:buSzPct val="100000"/>
              <a:buChar char="•"/>
            </a:pPr>
            <a:r>
              <a:rPr lang="en-US"/>
              <a:t>It is virtually impossible to avoid using </a:t>
            </a:r>
            <a:r>
              <a:rPr i="1" lang="en-US"/>
              <a:t>nonverbal communication</a:t>
            </a:r>
            <a:r>
              <a:rPr lang="en-US"/>
              <a:t>.</a:t>
            </a:r>
            <a:endParaRPr/>
          </a:p>
          <a:p>
            <a:pPr indent="-342900" lvl="0" marL="342900" rtl="0" algn="l">
              <a:spcBef>
                <a:spcPts val="518"/>
              </a:spcBef>
              <a:spcAft>
                <a:spcPts val="0"/>
              </a:spcAft>
              <a:buClr>
                <a:schemeClr val="lt1"/>
              </a:buClr>
              <a:buSzPct val="100000"/>
              <a:buChar char="•"/>
            </a:pPr>
            <a:r>
              <a:rPr lang="en-US"/>
              <a:t>Characteristics of Nonverbal Communication</a:t>
            </a:r>
            <a:endParaRPr/>
          </a:p>
          <a:p>
            <a:pPr indent="-342900" lvl="0" marL="342900" rtl="0" algn="l">
              <a:spcBef>
                <a:spcPts val="518"/>
              </a:spcBef>
              <a:spcAft>
                <a:spcPts val="0"/>
              </a:spcAft>
              <a:buClr>
                <a:schemeClr val="lt1"/>
              </a:buClr>
              <a:buSzPct val="100000"/>
              <a:buChar char="•"/>
            </a:pPr>
            <a:r>
              <a:rPr lang="en-US"/>
              <a:t>Functions of Nonverbal Communication</a:t>
            </a:r>
            <a:endParaRPr/>
          </a:p>
          <a:p>
            <a:pPr indent="-342900" lvl="0" marL="342900" rtl="0" algn="l">
              <a:spcBef>
                <a:spcPts val="518"/>
              </a:spcBef>
              <a:spcAft>
                <a:spcPts val="0"/>
              </a:spcAft>
              <a:buClr>
                <a:schemeClr val="lt1"/>
              </a:buClr>
              <a:buSzPct val="100000"/>
              <a:buChar char="•"/>
            </a:pPr>
            <a:r>
              <a:rPr lang="en-US"/>
              <a:t>Types of Nonverbal Communication</a:t>
            </a:r>
            <a:endParaRPr/>
          </a:p>
          <a:p>
            <a:pPr indent="-342900" lvl="0" marL="342900" rtl="0" algn="l">
              <a:spcBef>
                <a:spcPts val="518"/>
              </a:spcBef>
              <a:spcAft>
                <a:spcPts val="0"/>
              </a:spcAft>
              <a:buClr>
                <a:schemeClr val="lt1"/>
              </a:buClr>
              <a:buSzPct val="100000"/>
              <a:buChar char="•"/>
            </a:pPr>
            <a:r>
              <a:rPr lang="en-US"/>
              <a:t>Influences affecting the ability to understand and use nonverbal communication.</a:t>
            </a:r>
            <a:endParaRPr/>
          </a:p>
          <a:p>
            <a:pPr indent="-178435" lvl="0" marL="342900" rtl="0" algn="l">
              <a:spcBef>
                <a:spcPts val="518"/>
              </a:spcBef>
              <a:spcAft>
                <a:spcPts val="0"/>
              </a:spcAft>
              <a:buClr>
                <a:schemeClr val="lt1"/>
              </a:buClr>
              <a:buSzPct val="100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Interpersonal Communication</a:t>
            </a:r>
            <a:endParaRPr/>
          </a:p>
        </p:txBody>
      </p:sp>
      <p:sp>
        <p:nvSpPr>
          <p:cNvPr id="153" name="Google Shape;153;p10"/>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Communication fosters interpersonal relationships but there are influences affecting our choices. </a:t>
            </a:r>
            <a:endParaRPr/>
          </a:p>
          <a:p>
            <a:pPr indent="-342900" lvl="0" marL="342900" rtl="0" algn="l">
              <a:spcBef>
                <a:spcPts val="560"/>
              </a:spcBef>
              <a:spcAft>
                <a:spcPts val="0"/>
              </a:spcAft>
              <a:buClr>
                <a:schemeClr val="lt1"/>
              </a:buClr>
              <a:buSzPts val="2800"/>
              <a:buChar char="•"/>
            </a:pPr>
            <a:r>
              <a:rPr lang="en-US"/>
              <a:t>Understanding Interpersonal Communication</a:t>
            </a:r>
            <a:endParaRPr/>
          </a:p>
          <a:p>
            <a:pPr indent="-342900" lvl="0" marL="342900" rtl="0" algn="l">
              <a:spcBef>
                <a:spcPts val="560"/>
              </a:spcBef>
              <a:spcAft>
                <a:spcPts val="0"/>
              </a:spcAft>
              <a:buClr>
                <a:schemeClr val="lt1"/>
              </a:buClr>
              <a:buSzPts val="2800"/>
              <a:buChar char="•"/>
            </a:pPr>
            <a:r>
              <a:rPr lang="en-US"/>
              <a:t>Characteristics of Interpersonal Communication</a:t>
            </a:r>
            <a:endParaRPr/>
          </a:p>
          <a:p>
            <a:pPr indent="-342900" lvl="0" marL="342900" rtl="0" algn="l">
              <a:spcBef>
                <a:spcPts val="560"/>
              </a:spcBef>
              <a:spcAft>
                <a:spcPts val="0"/>
              </a:spcAft>
              <a:buClr>
                <a:schemeClr val="lt1"/>
              </a:buClr>
              <a:buSzPts val="2800"/>
              <a:buChar char="•"/>
            </a:pPr>
            <a:r>
              <a:rPr lang="en-US"/>
              <a:t>Communicating with Friends and Family</a:t>
            </a:r>
            <a:endParaRPr/>
          </a:p>
          <a:p>
            <a:pPr indent="-342900" lvl="0" marL="342900" rtl="0" algn="l">
              <a:spcBef>
                <a:spcPts val="560"/>
              </a:spcBef>
              <a:spcAft>
                <a:spcPts val="0"/>
              </a:spcAft>
              <a:buClr>
                <a:schemeClr val="lt1"/>
              </a:buClr>
              <a:buSzPts val="2800"/>
              <a:buChar char="•"/>
            </a:pPr>
            <a:r>
              <a:rPr lang="en-US"/>
              <a:t>Communicating with Romantic Partners</a:t>
            </a:r>
            <a:endParaRPr/>
          </a:p>
          <a:p>
            <a:pPr indent="-342900" lvl="0" marL="342900" rtl="0" algn="l">
              <a:spcBef>
                <a:spcPts val="560"/>
              </a:spcBef>
              <a:spcAft>
                <a:spcPts val="0"/>
              </a:spcAft>
              <a:buClr>
                <a:schemeClr val="lt1"/>
              </a:buClr>
              <a:buSzPts val="2800"/>
              <a:buChar char="•"/>
            </a:pPr>
            <a:r>
              <a:rPr lang="en-US"/>
              <a:t>Self-disclosure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1"/>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b="1" lang="en-US"/>
              <a:t>Managing Conflict in interpersonal Comm.</a:t>
            </a:r>
            <a:endParaRPr/>
          </a:p>
        </p:txBody>
      </p:sp>
      <p:sp>
        <p:nvSpPr>
          <p:cNvPr id="159" name="Google Shape;159;p11"/>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Every communication relationship has a feeling, a mood, an emotional tone referred to as </a:t>
            </a:r>
            <a:r>
              <a:rPr i="1" lang="en-US"/>
              <a:t>communication climate</a:t>
            </a:r>
            <a:r>
              <a:rPr lang="en-US"/>
              <a:t>.</a:t>
            </a:r>
            <a:endParaRPr/>
          </a:p>
          <a:p>
            <a:pPr indent="-342900" lvl="0" marL="342900" rtl="0" algn="l">
              <a:spcBef>
                <a:spcPts val="560"/>
              </a:spcBef>
              <a:spcAft>
                <a:spcPts val="0"/>
              </a:spcAft>
              <a:buClr>
                <a:schemeClr val="lt1"/>
              </a:buClr>
              <a:buSzPts val="2800"/>
              <a:buChar char="•"/>
            </a:pPr>
            <a:r>
              <a:rPr lang="en-US"/>
              <a:t>10.1 Understanding Interpersonal Conflict</a:t>
            </a:r>
            <a:br>
              <a:rPr b="1" lang="en-US"/>
            </a:br>
            <a:r>
              <a:rPr lang="en-US"/>
              <a:t>10.2 Communication Climates</a:t>
            </a:r>
            <a:br>
              <a:rPr b="1" lang="en-US"/>
            </a:br>
            <a:r>
              <a:rPr lang="en-US"/>
              <a:t>10.3 Conflict Communication Styles</a:t>
            </a:r>
            <a:endParaRPr/>
          </a:p>
          <a:p>
            <a:pPr indent="-342900" lvl="0" marL="342900" rtl="0" algn="l">
              <a:spcBef>
                <a:spcPts val="560"/>
              </a:spcBef>
              <a:spcAft>
                <a:spcPts val="0"/>
              </a:spcAft>
              <a:buClr>
                <a:schemeClr val="lt1"/>
              </a:buClr>
              <a:buSzPts val="2800"/>
              <a:buChar char="•"/>
            </a:pPr>
            <a:r>
              <a:rPr lang="en-US"/>
              <a:t>The resolution of conflicts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2"/>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2800"/>
              <a:buFont typeface="Calibri"/>
              <a:buNone/>
            </a:pPr>
            <a:r>
              <a:rPr b="1" lang="en-US" sz="2800"/>
              <a:t>Communication in Groups, Teams, and Organizations</a:t>
            </a:r>
            <a:endParaRPr sz="2800"/>
          </a:p>
        </p:txBody>
      </p:sp>
      <p:sp>
        <p:nvSpPr>
          <p:cNvPr id="165" name="Google Shape;165;p12"/>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165100" lvl="0" marL="342900" rtl="0" algn="l">
              <a:spcBef>
                <a:spcPts val="0"/>
              </a:spcBef>
              <a:spcAft>
                <a:spcPts val="0"/>
              </a:spcAft>
              <a:buClr>
                <a:schemeClr val="lt1"/>
              </a:buClr>
              <a:buSzPts val="2800"/>
              <a:buNone/>
            </a:pPr>
            <a:r>
              <a:t/>
            </a:r>
            <a:endParaRPr/>
          </a:p>
          <a:p>
            <a:pPr indent="-342900" lvl="0" marL="342900" rtl="0" algn="l">
              <a:spcBef>
                <a:spcPts val="560"/>
              </a:spcBef>
              <a:spcAft>
                <a:spcPts val="0"/>
              </a:spcAft>
              <a:buClr>
                <a:schemeClr val="lt1"/>
              </a:buClr>
              <a:buSzPts val="2800"/>
              <a:buChar char="•"/>
            </a:pPr>
            <a:r>
              <a:rPr lang="en-US"/>
              <a:t>Communicating For Career Success</a:t>
            </a:r>
            <a:endParaRPr/>
          </a:p>
          <a:p>
            <a:pPr indent="-342900" lvl="0" marL="342900" rtl="0" algn="l">
              <a:spcBef>
                <a:spcPts val="560"/>
              </a:spcBef>
              <a:spcAft>
                <a:spcPts val="0"/>
              </a:spcAft>
              <a:buClr>
                <a:schemeClr val="lt1"/>
              </a:buClr>
              <a:buSzPts val="2800"/>
              <a:buChar char="•"/>
            </a:pPr>
            <a:r>
              <a:rPr lang="en-US"/>
              <a:t>Setting the Stage for Career Success</a:t>
            </a:r>
            <a:endParaRPr/>
          </a:p>
          <a:p>
            <a:pPr indent="-342900" lvl="0" marL="342900" rtl="0" algn="l">
              <a:spcBef>
                <a:spcPts val="560"/>
              </a:spcBef>
              <a:spcAft>
                <a:spcPts val="0"/>
              </a:spcAft>
              <a:buClr>
                <a:schemeClr val="lt1"/>
              </a:buClr>
              <a:buSzPts val="2800"/>
              <a:buChar char="•"/>
            </a:pPr>
            <a:r>
              <a:rPr lang="en-US"/>
              <a:t>Pursuing the Job You Want</a:t>
            </a:r>
            <a:endParaRPr/>
          </a:p>
          <a:p>
            <a:pPr indent="-342900" lvl="0" marL="342900" rtl="0" algn="l">
              <a:spcBef>
                <a:spcPts val="560"/>
              </a:spcBef>
              <a:spcAft>
                <a:spcPts val="0"/>
              </a:spcAft>
              <a:buClr>
                <a:schemeClr val="lt1"/>
              </a:buClr>
              <a:buSzPts val="2800"/>
              <a:buChar char="•"/>
            </a:pPr>
            <a:r>
              <a:rPr lang="en-US"/>
              <a:t>Organizational Communication Factors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3"/>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b="1" lang="en-US"/>
              <a:t>Introduction to Public Communication</a:t>
            </a:r>
            <a:endParaRPr/>
          </a:p>
        </p:txBody>
      </p:sp>
      <p:sp>
        <p:nvSpPr>
          <p:cNvPr id="171" name="Google Shape;171;p13"/>
          <p:cNvSpPr txBox="1"/>
          <p:nvPr>
            <p:ph idx="1" type="body"/>
          </p:nvPr>
        </p:nvSpPr>
        <p:spPr>
          <a:xfrm>
            <a:off x="448966" y="1350110"/>
            <a:ext cx="8246070" cy="3793390"/>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chemeClr val="lt1"/>
              </a:buClr>
              <a:buSzPct val="100000"/>
              <a:buChar char="•"/>
            </a:pPr>
            <a:r>
              <a:rPr lang="en-US"/>
              <a:t>Public speaking is made easier if the proper tools are used to design and deliver your thoughts effectively.</a:t>
            </a:r>
            <a:endParaRPr/>
          </a:p>
          <a:p>
            <a:pPr indent="-342900" lvl="0" marL="342900" rtl="0" algn="l">
              <a:spcBef>
                <a:spcPts val="518"/>
              </a:spcBef>
              <a:spcAft>
                <a:spcPts val="0"/>
              </a:spcAft>
              <a:buClr>
                <a:schemeClr val="lt1"/>
              </a:buClr>
              <a:buSzPct val="100000"/>
              <a:buChar char="•"/>
            </a:pPr>
            <a:r>
              <a:rPr lang="en-US"/>
              <a:t> Preparing and Presenting Your Speech</a:t>
            </a:r>
            <a:endParaRPr/>
          </a:p>
          <a:p>
            <a:pPr indent="-342900" lvl="0" marL="342900" rtl="0" algn="l">
              <a:spcBef>
                <a:spcPts val="518"/>
              </a:spcBef>
              <a:spcAft>
                <a:spcPts val="0"/>
              </a:spcAft>
              <a:buClr>
                <a:schemeClr val="lt1"/>
              </a:buClr>
              <a:buSzPct val="100000"/>
              <a:buChar char="•"/>
            </a:pPr>
            <a:r>
              <a:rPr lang="en-US"/>
              <a:t>Getting Started</a:t>
            </a:r>
            <a:endParaRPr/>
          </a:p>
          <a:p>
            <a:pPr indent="-342900" lvl="0" marL="342900" rtl="0" algn="l">
              <a:spcBef>
                <a:spcPts val="518"/>
              </a:spcBef>
              <a:spcAft>
                <a:spcPts val="0"/>
              </a:spcAft>
              <a:buClr>
                <a:schemeClr val="lt1"/>
              </a:buClr>
              <a:buSzPct val="100000"/>
              <a:buChar char="•"/>
            </a:pPr>
            <a:r>
              <a:rPr lang="en-US"/>
              <a:t>Analyzing the Speaking Situation</a:t>
            </a:r>
            <a:endParaRPr/>
          </a:p>
          <a:p>
            <a:pPr indent="-342900" lvl="0" marL="342900" rtl="0" algn="l">
              <a:spcBef>
                <a:spcPts val="518"/>
              </a:spcBef>
              <a:spcAft>
                <a:spcPts val="0"/>
              </a:spcAft>
              <a:buClr>
                <a:schemeClr val="lt1"/>
              </a:buClr>
              <a:buSzPct val="100000"/>
              <a:buChar char="•"/>
            </a:pPr>
            <a:r>
              <a:rPr lang="en-US"/>
              <a:t>Gathering Information</a:t>
            </a:r>
            <a:endParaRPr/>
          </a:p>
          <a:p>
            <a:pPr indent="-342900" lvl="0" marL="342900" rtl="0" algn="l">
              <a:spcBef>
                <a:spcPts val="518"/>
              </a:spcBef>
              <a:spcAft>
                <a:spcPts val="0"/>
              </a:spcAft>
              <a:buClr>
                <a:schemeClr val="lt1"/>
              </a:buClr>
              <a:buSzPct val="100000"/>
              <a:buChar char="•"/>
            </a:pPr>
            <a:r>
              <a:rPr lang="en-US"/>
              <a:t>Managing Communication Apprehension</a:t>
            </a:r>
            <a:endParaRPr/>
          </a:p>
          <a:p>
            <a:pPr indent="-342900" lvl="0" marL="342900" rtl="0" algn="l">
              <a:spcBef>
                <a:spcPts val="518"/>
              </a:spcBef>
              <a:spcAft>
                <a:spcPts val="0"/>
              </a:spcAft>
              <a:buClr>
                <a:schemeClr val="lt1"/>
              </a:buClr>
              <a:buSzPct val="100000"/>
              <a:buChar char="•"/>
            </a:pPr>
            <a:r>
              <a:rPr lang="en-US"/>
              <a:t>Presenting Your Speech</a:t>
            </a:r>
            <a:endParaRPr/>
          </a:p>
          <a:p>
            <a:pPr indent="-342900" lvl="0" marL="342900" rtl="0" algn="l">
              <a:spcBef>
                <a:spcPts val="518"/>
              </a:spcBef>
              <a:spcAft>
                <a:spcPts val="0"/>
              </a:spcAft>
              <a:buClr>
                <a:schemeClr val="lt1"/>
              </a:buClr>
              <a:buSzPct val="100000"/>
              <a:buChar char="•"/>
            </a:pPr>
            <a:r>
              <a:rPr lang="en-US"/>
              <a:t>Guidelines for Delivery</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4"/>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FFC000"/>
              </a:buClr>
              <a:buSzPct val="100000"/>
              <a:buFont typeface="Calibri"/>
              <a:buNone/>
            </a:pPr>
            <a:r>
              <a:rPr b="1" lang="en-US"/>
              <a:t>Types of Speeches</a:t>
            </a:r>
            <a:br>
              <a:rPr lang="en-US"/>
            </a:br>
            <a:endParaRPr/>
          </a:p>
        </p:txBody>
      </p:sp>
      <p:sp>
        <p:nvSpPr>
          <p:cNvPr id="177" name="Google Shape;177;p14"/>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Introduction to Informative Speaking</a:t>
            </a:r>
            <a:endParaRPr/>
          </a:p>
          <a:p>
            <a:pPr indent="-342900" lvl="0" marL="342900" rtl="0" algn="l">
              <a:spcBef>
                <a:spcPts val="560"/>
              </a:spcBef>
              <a:spcAft>
                <a:spcPts val="0"/>
              </a:spcAft>
              <a:buClr>
                <a:schemeClr val="lt1"/>
              </a:buClr>
              <a:buSzPts val="2800"/>
              <a:buChar char="•"/>
            </a:pPr>
            <a:r>
              <a:rPr lang="en-US"/>
              <a:t>Introduction to Persuasive Speaking</a:t>
            </a:r>
            <a:endParaRPr/>
          </a:p>
          <a:p>
            <a:pPr indent="-342900" lvl="0" marL="342900" rtl="0" algn="l">
              <a:spcBef>
                <a:spcPts val="560"/>
              </a:spcBef>
              <a:spcAft>
                <a:spcPts val="0"/>
              </a:spcAft>
              <a:buClr>
                <a:schemeClr val="lt1"/>
              </a:buClr>
              <a:buSzPts val="2800"/>
              <a:buChar char="•"/>
            </a:pPr>
            <a:r>
              <a:rPr lang="en-US"/>
              <a:t>Characteristics of Informative speeches</a:t>
            </a:r>
            <a:endParaRPr/>
          </a:p>
          <a:p>
            <a:pPr indent="-342900" lvl="0" marL="342900" rtl="0" algn="l">
              <a:spcBef>
                <a:spcPts val="560"/>
              </a:spcBef>
              <a:spcAft>
                <a:spcPts val="0"/>
              </a:spcAft>
              <a:buClr>
                <a:schemeClr val="lt1"/>
              </a:buClr>
              <a:buSzPts val="2800"/>
              <a:buChar char="•"/>
            </a:pPr>
            <a:r>
              <a:rPr lang="en-US"/>
              <a:t> Characteristics of Persuasive speeches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5"/>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b="1" lang="en-US"/>
              <a:t>Types or Levels of Communication </a:t>
            </a:r>
            <a:endParaRPr/>
          </a:p>
        </p:txBody>
      </p:sp>
      <p:sp>
        <p:nvSpPr>
          <p:cNvPr id="183" name="Google Shape;183;p15"/>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b="1" lang="en-US"/>
              <a:t> Intrapersonal Communication </a:t>
            </a:r>
            <a:endParaRPr/>
          </a:p>
          <a:p>
            <a:pPr indent="-342900" lvl="0" marL="342900" rtl="0" algn="l">
              <a:spcBef>
                <a:spcPts val="560"/>
              </a:spcBef>
              <a:spcAft>
                <a:spcPts val="0"/>
              </a:spcAft>
              <a:buClr>
                <a:schemeClr val="lt1"/>
              </a:buClr>
              <a:buSzPts val="2800"/>
              <a:buChar char="•"/>
            </a:pPr>
            <a:r>
              <a:rPr b="1" lang="en-US"/>
              <a:t>Dyadic/Interpersonal Communication </a:t>
            </a:r>
            <a:endParaRPr/>
          </a:p>
          <a:p>
            <a:pPr indent="-342900" lvl="0" marL="342900" rtl="0" algn="l">
              <a:spcBef>
                <a:spcPts val="560"/>
              </a:spcBef>
              <a:spcAft>
                <a:spcPts val="0"/>
              </a:spcAft>
              <a:buClr>
                <a:schemeClr val="lt1"/>
              </a:buClr>
              <a:buSzPts val="2800"/>
              <a:buChar char="•"/>
            </a:pPr>
            <a:r>
              <a:rPr b="1" lang="en-US"/>
              <a:t>Small Group Communication </a:t>
            </a:r>
            <a:endParaRPr/>
          </a:p>
          <a:p>
            <a:pPr indent="-342900" lvl="0" marL="342900" rtl="0" algn="l">
              <a:spcBef>
                <a:spcPts val="560"/>
              </a:spcBef>
              <a:spcAft>
                <a:spcPts val="0"/>
              </a:spcAft>
              <a:buClr>
                <a:schemeClr val="lt1"/>
              </a:buClr>
              <a:buSzPts val="2800"/>
              <a:buChar char="•"/>
            </a:pPr>
            <a:r>
              <a:rPr b="1" lang="en-US"/>
              <a:t>Organizational Communication</a:t>
            </a:r>
            <a:endParaRPr/>
          </a:p>
          <a:p>
            <a:pPr indent="-342900" lvl="0" marL="342900" rtl="0" algn="l">
              <a:spcBef>
                <a:spcPts val="560"/>
              </a:spcBef>
              <a:spcAft>
                <a:spcPts val="0"/>
              </a:spcAft>
              <a:buClr>
                <a:schemeClr val="lt1"/>
              </a:buClr>
              <a:buSzPts val="2800"/>
              <a:buChar char="•"/>
            </a:pPr>
            <a:r>
              <a:rPr b="1" lang="en-US"/>
              <a:t>Public Communication </a:t>
            </a:r>
            <a:endParaRPr/>
          </a:p>
          <a:p>
            <a:pPr indent="-342900" lvl="0" marL="342900" rtl="0" algn="l">
              <a:spcBef>
                <a:spcPts val="560"/>
              </a:spcBef>
              <a:spcAft>
                <a:spcPts val="0"/>
              </a:spcAft>
              <a:buClr>
                <a:schemeClr val="lt1"/>
              </a:buClr>
              <a:buSzPts val="2800"/>
              <a:buChar char="•"/>
            </a:pPr>
            <a:r>
              <a:rPr b="1" lang="en-US"/>
              <a:t>Mass Communication </a:t>
            </a:r>
            <a:endParaRPr/>
          </a:p>
          <a:p>
            <a:pPr indent="-165100" lvl="0" marL="342900" rtl="0" algn="l">
              <a:spcBef>
                <a:spcPts val="560"/>
              </a:spcBef>
              <a:spcAft>
                <a:spcPts val="0"/>
              </a:spcAft>
              <a:buClr>
                <a:schemeClr val="lt1"/>
              </a:buClr>
              <a:buSzPts val="2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6"/>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Intrapersonal Communication</a:t>
            </a:r>
            <a:endParaRPr/>
          </a:p>
        </p:txBody>
      </p:sp>
      <p:sp>
        <p:nvSpPr>
          <p:cNvPr id="190" name="Google Shape;190;p16"/>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spcBef>
                <a:spcPts val="0"/>
              </a:spcBef>
              <a:spcAft>
                <a:spcPts val="0"/>
              </a:spcAft>
              <a:buClr>
                <a:schemeClr val="lt1"/>
              </a:buClr>
              <a:buSzPct val="100000"/>
              <a:buChar char="•"/>
            </a:pPr>
            <a:r>
              <a:rPr lang="en-US"/>
              <a:t>Intrapersonal Communication By definition,intrapersonal communication means “communicating with oneself.” </a:t>
            </a:r>
            <a:endParaRPr/>
          </a:p>
          <a:p>
            <a:pPr indent="-342900" lvl="0" marL="342900" rtl="0" algn="l">
              <a:spcBef>
                <a:spcPts val="518"/>
              </a:spcBef>
              <a:spcAft>
                <a:spcPts val="0"/>
              </a:spcAft>
              <a:buClr>
                <a:schemeClr val="lt1"/>
              </a:buClr>
              <a:buSzPct val="100000"/>
              <a:buChar char="•"/>
            </a:pPr>
            <a:r>
              <a:rPr lang="en-US"/>
              <a:t>For examples, You can tune in to one way that each of us communicates internally by listening to the little voice that lives in your mind. Take a moment and listen to what it is saying. Try it now, before reading on. Did you hear it? It may have been saying something like “What little voice? I don’t have any little voice!” This voice is the “sound” of your thinking.</a:t>
            </a:r>
            <a:endParaRPr/>
          </a:p>
          <a:p>
            <a:pPr indent="-178435" lvl="0" marL="342900" rtl="0" algn="l">
              <a:spcBef>
                <a:spcPts val="518"/>
              </a:spcBef>
              <a:spcAft>
                <a:spcPts val="0"/>
              </a:spcAft>
              <a:buClr>
                <a:schemeClr val="lt1"/>
              </a:buClr>
              <a:buSzPct val="100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7"/>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FFC000"/>
              </a:buClr>
              <a:buSzPct val="100000"/>
              <a:buFont typeface="Calibri"/>
              <a:buNone/>
            </a:pPr>
            <a:r>
              <a:rPr b="1" lang="en-US"/>
              <a:t>Dyadic/Interpersonal Communication </a:t>
            </a:r>
            <a:br>
              <a:rPr b="1" lang="en-US"/>
            </a:br>
            <a:endParaRPr/>
          </a:p>
        </p:txBody>
      </p:sp>
      <p:sp>
        <p:nvSpPr>
          <p:cNvPr id="196" name="Google Shape;196;p17"/>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Social scientists call two persons interacting a </a:t>
            </a:r>
            <a:r>
              <a:rPr i="1" lang="en-US"/>
              <a:t>dyad</a:t>
            </a:r>
            <a:r>
              <a:rPr lang="en-US"/>
              <a:t>, and they often use the term </a:t>
            </a:r>
            <a:r>
              <a:rPr i="1" lang="en-US"/>
              <a:t>dyadic communication </a:t>
            </a:r>
            <a:r>
              <a:rPr lang="en-US"/>
              <a:t>to describe this type of communication.</a:t>
            </a:r>
            <a:endParaRPr/>
          </a:p>
          <a:p>
            <a:pPr indent="-342900" lvl="0" marL="342900" rtl="0" algn="l">
              <a:spcBef>
                <a:spcPts val="560"/>
              </a:spcBef>
              <a:spcAft>
                <a:spcPts val="0"/>
              </a:spcAft>
              <a:buClr>
                <a:schemeClr val="lt1"/>
              </a:buClr>
              <a:buSzPts val="2800"/>
              <a:buChar char="•"/>
            </a:pPr>
            <a:r>
              <a:rPr lang="en-US"/>
              <a:t>The qualities that characterize interpersonal communication aren’t limited to twosomes. They can be present in threesomes or even in small groups.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8"/>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FFC000"/>
              </a:buClr>
              <a:buSzPct val="100000"/>
              <a:buFont typeface="Calibri"/>
              <a:buNone/>
            </a:pPr>
            <a:r>
              <a:rPr b="1" lang="en-US"/>
              <a:t>Small group and Organizational Communication</a:t>
            </a:r>
            <a:endParaRPr b="1"/>
          </a:p>
        </p:txBody>
      </p:sp>
      <p:sp>
        <p:nvSpPr>
          <p:cNvPr id="203" name="Google Shape;203;p18"/>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chemeClr val="lt1"/>
              </a:buClr>
              <a:buSzPct val="100000"/>
              <a:buChar char="•"/>
            </a:pPr>
            <a:r>
              <a:rPr lang="en-US"/>
              <a:t>In small group communication every person can participate actively with the other members. Small groups are a common fixture of everyday life. Your family is a group. Members have strong relationships, norms, roles, need to belong, and so on.</a:t>
            </a:r>
            <a:endParaRPr/>
          </a:p>
          <a:p>
            <a:pPr indent="-342900" lvl="0" marL="342900" rtl="0" algn="l">
              <a:spcBef>
                <a:spcPts val="518"/>
              </a:spcBef>
              <a:spcAft>
                <a:spcPts val="0"/>
              </a:spcAft>
              <a:buClr>
                <a:schemeClr val="lt1"/>
              </a:buClr>
              <a:buSzPct val="100000"/>
              <a:buChar char="•"/>
            </a:pPr>
            <a:r>
              <a:rPr b="1" lang="en-US"/>
              <a:t>Organizational Communication </a:t>
            </a:r>
            <a:r>
              <a:rPr lang="en-US"/>
              <a:t>is</a:t>
            </a:r>
            <a:r>
              <a:rPr b="1" lang="en-US"/>
              <a:t> </a:t>
            </a:r>
            <a:r>
              <a:rPr lang="en-US"/>
              <a:t>a type of</a:t>
            </a:r>
            <a:r>
              <a:rPr b="1" lang="en-US"/>
              <a:t> </a:t>
            </a:r>
            <a:r>
              <a:rPr lang="en-US"/>
              <a:t>communication that occurs among a structured collection of people in order to meet a need/pursue a goal within an organization.</a:t>
            </a:r>
            <a:br>
              <a:rPr lang="en-US"/>
            </a:br>
            <a:endParaRPr/>
          </a:p>
          <a:p>
            <a:pPr indent="-178435" lvl="0" marL="342900" rtl="0" algn="l">
              <a:spcBef>
                <a:spcPts val="518"/>
              </a:spcBef>
              <a:spcAft>
                <a:spcPts val="0"/>
              </a:spcAft>
              <a:buClr>
                <a:schemeClr val="lt1"/>
              </a:buClr>
              <a:buSzPct val="100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Public Communication</a:t>
            </a:r>
            <a:endParaRPr b="1"/>
          </a:p>
        </p:txBody>
      </p:sp>
      <p:sp>
        <p:nvSpPr>
          <p:cNvPr id="209" name="Google Shape;209;p19"/>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Public communication occurs when a group becomes too large for all members to contribute. Characteristics of public communication Include:</a:t>
            </a:r>
            <a:endParaRPr/>
          </a:p>
          <a:p>
            <a:pPr indent="-342900" lvl="0" marL="342900" rtl="0" algn="l">
              <a:spcBef>
                <a:spcPts val="560"/>
              </a:spcBef>
              <a:spcAft>
                <a:spcPts val="0"/>
              </a:spcAft>
              <a:buClr>
                <a:schemeClr val="lt1"/>
              </a:buClr>
              <a:buSzPts val="2800"/>
              <a:buChar char="•"/>
            </a:pPr>
            <a:r>
              <a:rPr lang="en-US"/>
              <a:t> An unequal amount of speaking.</a:t>
            </a:r>
            <a:endParaRPr/>
          </a:p>
          <a:p>
            <a:pPr indent="-342900" lvl="0" marL="342900" rtl="0" algn="l">
              <a:spcBef>
                <a:spcPts val="560"/>
              </a:spcBef>
              <a:spcAft>
                <a:spcPts val="0"/>
              </a:spcAft>
              <a:buClr>
                <a:schemeClr val="lt1"/>
              </a:buClr>
              <a:buSzPts val="2800"/>
              <a:buChar char="•"/>
            </a:pPr>
            <a:r>
              <a:rPr lang="en-US"/>
              <a:t>One or more people are likely to deliver their remarks to the remaining members or audience.</a:t>
            </a:r>
            <a:endParaRPr/>
          </a:p>
          <a:p>
            <a:pPr indent="-342900" lvl="0" marL="342900" rtl="0" algn="l">
              <a:spcBef>
                <a:spcPts val="560"/>
              </a:spcBef>
              <a:spcAft>
                <a:spcPts val="0"/>
              </a:spcAft>
              <a:buClr>
                <a:schemeClr val="lt1"/>
              </a:buClr>
              <a:buSzPts val="2800"/>
              <a:buChar char="•"/>
            </a:pPr>
            <a:r>
              <a:rPr lang="en-US"/>
              <a:t>It has limited  and delayed verbal feedback.</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0"/>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FFC000"/>
              </a:buClr>
              <a:buSzPct val="100000"/>
              <a:buFont typeface="Calibri"/>
              <a:buNone/>
            </a:pPr>
            <a:r>
              <a:rPr b="1" lang="en-US"/>
              <a:t>Mass Communication </a:t>
            </a:r>
            <a:br>
              <a:rPr b="1" lang="en-US"/>
            </a:br>
            <a:endParaRPr/>
          </a:p>
        </p:txBody>
      </p:sp>
      <p:sp>
        <p:nvSpPr>
          <p:cNvPr id="215" name="Google Shape;215;p20"/>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chemeClr val="lt1"/>
              </a:buClr>
              <a:buSzPct val="100000"/>
              <a:buChar char="•"/>
            </a:pPr>
            <a:r>
              <a:rPr lang="en-US"/>
              <a:t>In Mass communication messages are transmitted to large, widespread audiences via electronic and print media: newspapers, magazines, television, radio, and so on.</a:t>
            </a:r>
            <a:endParaRPr/>
          </a:p>
          <a:p>
            <a:pPr indent="-342900" lvl="0" marL="342900" rtl="0" algn="l">
              <a:spcBef>
                <a:spcPts val="518"/>
              </a:spcBef>
              <a:spcAft>
                <a:spcPts val="0"/>
              </a:spcAft>
              <a:buClr>
                <a:schemeClr val="lt1"/>
              </a:buClr>
              <a:buSzPct val="100000"/>
              <a:buChar char="•"/>
            </a:pPr>
            <a:r>
              <a:rPr lang="en-US"/>
              <a:t>Most of the messages are less personal sent via mass communication channels are developed, or at least financed, by large organizations.</a:t>
            </a:r>
            <a:endParaRPr/>
          </a:p>
          <a:p>
            <a:pPr indent="-342900" lvl="0" marL="342900" rtl="0" algn="l">
              <a:spcBef>
                <a:spcPts val="518"/>
              </a:spcBef>
              <a:spcAft>
                <a:spcPts val="0"/>
              </a:spcAft>
              <a:buClr>
                <a:schemeClr val="lt1"/>
              </a:buClr>
              <a:buSzPct val="100000"/>
              <a:buChar char="•"/>
            </a:pPr>
            <a:r>
              <a:rPr lang="en-US"/>
              <a:t>Controlled by many gatekeepers who determine what messages will be delivered to consumers, how they will be constructed, and when they will be delivered</a:t>
            </a:r>
            <a:endParaRPr/>
          </a:p>
          <a:p>
            <a:pPr indent="-178435" lvl="0" marL="342900" rtl="0" algn="l">
              <a:spcBef>
                <a:spcPts val="518"/>
              </a:spcBef>
              <a:spcAft>
                <a:spcPts val="0"/>
              </a:spcAft>
              <a:buClr>
                <a:schemeClr val="lt1"/>
              </a:buClr>
              <a:buSzPct val="10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b="1" lang="en-US"/>
              <a:t>Computer- mediated communication</a:t>
            </a:r>
            <a:endParaRPr/>
          </a:p>
        </p:txBody>
      </p:sp>
      <p:sp>
        <p:nvSpPr>
          <p:cNvPr id="221" name="Google Shape;221;p21"/>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b="1" lang="en-US"/>
              <a:t>Computer- mediated communication includes</a:t>
            </a:r>
            <a:r>
              <a:rPr lang="en-US"/>
              <a:t>: Communication between people that takes place through some computer connection, for example E- mail, Chat room, News group, instant messaging, website and blog communication.        </a:t>
            </a:r>
            <a:endParaRPr/>
          </a:p>
          <a:p>
            <a:pPr indent="-165100" lvl="0" marL="342900" rtl="0" algn="l">
              <a:spcBef>
                <a:spcPts val="560"/>
              </a:spcBef>
              <a:spcAft>
                <a:spcPts val="0"/>
              </a:spcAft>
              <a:buClr>
                <a:schemeClr val="lt1"/>
              </a:buClr>
              <a:buSzPts val="2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2"/>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Satisfactions caused by Communication</a:t>
            </a:r>
            <a:endParaRPr/>
          </a:p>
        </p:txBody>
      </p:sp>
      <p:sp>
        <p:nvSpPr>
          <p:cNvPr id="228" name="Google Shape;228;p22"/>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Communication helps satisfy a number of needs in our lives: </a:t>
            </a:r>
            <a:endParaRPr/>
          </a:p>
          <a:p>
            <a:pPr indent="-342900" lvl="0" marL="342900" rtl="0" algn="l">
              <a:spcBef>
                <a:spcPts val="560"/>
              </a:spcBef>
              <a:spcAft>
                <a:spcPts val="0"/>
              </a:spcAft>
              <a:buClr>
                <a:schemeClr val="lt1"/>
              </a:buClr>
              <a:buSzPts val="2800"/>
              <a:buChar char="•"/>
            </a:pPr>
            <a:r>
              <a:rPr lang="en-US"/>
              <a:t>■ Physical needs </a:t>
            </a:r>
            <a:endParaRPr/>
          </a:p>
          <a:p>
            <a:pPr indent="-342900" lvl="0" marL="342900" rtl="0" algn="l">
              <a:spcBef>
                <a:spcPts val="560"/>
              </a:spcBef>
              <a:spcAft>
                <a:spcPts val="0"/>
              </a:spcAft>
              <a:buClr>
                <a:schemeClr val="lt1"/>
              </a:buClr>
              <a:buSzPts val="2800"/>
              <a:buChar char="•"/>
            </a:pPr>
            <a:r>
              <a:rPr lang="en-US"/>
              <a:t>■ Identity needs </a:t>
            </a:r>
            <a:endParaRPr/>
          </a:p>
          <a:p>
            <a:pPr indent="-342900" lvl="0" marL="342900" rtl="0" algn="l">
              <a:spcBef>
                <a:spcPts val="560"/>
              </a:spcBef>
              <a:spcAft>
                <a:spcPts val="0"/>
              </a:spcAft>
              <a:buClr>
                <a:schemeClr val="lt1"/>
              </a:buClr>
              <a:buSzPts val="2800"/>
              <a:buChar char="•"/>
            </a:pPr>
            <a:r>
              <a:rPr lang="en-US"/>
              <a:t>■ Social needs </a:t>
            </a:r>
            <a:endParaRPr/>
          </a:p>
          <a:p>
            <a:pPr indent="-342900" lvl="0" marL="342900" rtl="0" algn="l">
              <a:spcBef>
                <a:spcPts val="560"/>
              </a:spcBef>
              <a:spcAft>
                <a:spcPts val="0"/>
              </a:spcAft>
              <a:buClr>
                <a:schemeClr val="lt1"/>
              </a:buClr>
              <a:buSzPts val="2800"/>
              <a:buChar char="•"/>
            </a:pPr>
            <a:r>
              <a:rPr lang="en-US"/>
              <a:t>■ Practical needs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3"/>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Physical and Identity needs</a:t>
            </a:r>
            <a:endParaRPr/>
          </a:p>
        </p:txBody>
      </p:sp>
      <p:sp>
        <p:nvSpPr>
          <p:cNvPr id="234" name="Google Shape;234;p23"/>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rtl="0" algn="l">
              <a:spcBef>
                <a:spcPts val="0"/>
              </a:spcBef>
              <a:spcAft>
                <a:spcPts val="0"/>
              </a:spcAft>
              <a:buClr>
                <a:schemeClr val="lt1"/>
              </a:buClr>
              <a:buSzPct val="100000"/>
              <a:buChar char="•"/>
            </a:pPr>
            <a:r>
              <a:rPr b="1" lang="en-US"/>
              <a:t>Physical needs: </a:t>
            </a:r>
            <a:r>
              <a:rPr lang="en-US"/>
              <a:t>Personal communication is essential for our wellbeing, research evidence show that an absence of satisfying communication can jeopardize life itself such as early deaths, terminal cancers, common cold, and coronary disease and so on depending on the nature of isolation. </a:t>
            </a:r>
            <a:endParaRPr/>
          </a:p>
          <a:p>
            <a:pPr indent="-342900" lvl="0" marL="342900" rtl="0" algn="l">
              <a:spcBef>
                <a:spcPts val="476"/>
              </a:spcBef>
              <a:spcAft>
                <a:spcPts val="0"/>
              </a:spcAft>
              <a:buClr>
                <a:schemeClr val="lt1"/>
              </a:buClr>
              <a:buSzPct val="100000"/>
              <a:buChar char="•"/>
            </a:pPr>
            <a:r>
              <a:rPr b="1" lang="en-US"/>
              <a:t>Identity needs:</a:t>
            </a:r>
            <a:r>
              <a:rPr lang="en-US"/>
              <a:t> our sense of identity comes from the way we interact with other people. The others’ messages shaping who we think we are, the messages we create often are attempts (some more conscious than others) to get others to view us the way we want to be seen. </a:t>
            </a:r>
            <a:endParaRPr/>
          </a:p>
          <a:p>
            <a:pPr indent="-191770" lvl="0" marL="342900" rtl="0" algn="l">
              <a:spcBef>
                <a:spcPts val="476"/>
              </a:spcBef>
              <a:spcAft>
                <a:spcPts val="0"/>
              </a:spcAft>
              <a:buClr>
                <a:schemeClr val="lt1"/>
              </a:buClr>
              <a:buSzPct val="100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4"/>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Social and practical needs</a:t>
            </a:r>
            <a:endParaRPr/>
          </a:p>
        </p:txBody>
      </p:sp>
      <p:sp>
        <p:nvSpPr>
          <p:cNvPr id="241" name="Google Shape;241;p24"/>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chemeClr val="lt1"/>
              </a:buClr>
              <a:buSzPct val="100000"/>
              <a:buChar char="•"/>
            </a:pPr>
            <a:r>
              <a:rPr b="1" lang="en-US"/>
              <a:t>Social needs:</a:t>
            </a:r>
            <a:r>
              <a:rPr lang="en-US"/>
              <a:t> communication provides a vital link with others. Some of social needs we satisfy by communicating are Pleasure, affection, inclusion, escape, relaxation and control. </a:t>
            </a:r>
            <a:endParaRPr/>
          </a:p>
          <a:p>
            <a:pPr indent="-342900" lvl="0" marL="342900" rtl="0" algn="l">
              <a:spcBef>
                <a:spcPts val="518"/>
              </a:spcBef>
              <a:spcAft>
                <a:spcPts val="0"/>
              </a:spcAft>
              <a:buClr>
                <a:schemeClr val="lt1"/>
              </a:buClr>
              <a:buSzPct val="100000"/>
              <a:buChar char="•"/>
            </a:pPr>
            <a:r>
              <a:rPr b="1" lang="en-US"/>
              <a:t>Practical needs:</a:t>
            </a:r>
            <a:r>
              <a:rPr lang="en-US"/>
              <a:t> communication is an important key to effectiveness in a variety of everyday settings for example, a survey of over 400 employers identified “communication skills” as the top characteristic that employers seek in job candidates. Communication is important for any practical instruction to be carried out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5"/>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Modeling Communication</a:t>
            </a:r>
            <a:endParaRPr/>
          </a:p>
        </p:txBody>
      </p:sp>
      <p:sp>
        <p:nvSpPr>
          <p:cNvPr id="247" name="Google Shape;247;p25"/>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Models of communication help us understand what is involved in this process. </a:t>
            </a:r>
            <a:endParaRPr/>
          </a:p>
          <a:p>
            <a:pPr indent="-342900" lvl="0" marL="342900" rtl="0" algn="l">
              <a:spcBef>
                <a:spcPts val="560"/>
              </a:spcBef>
              <a:spcAft>
                <a:spcPts val="0"/>
              </a:spcAft>
              <a:buClr>
                <a:schemeClr val="lt1"/>
              </a:buClr>
              <a:buSzPts val="2800"/>
              <a:buChar char="•"/>
            </a:pPr>
            <a:r>
              <a:rPr lang="en-US"/>
              <a:t>■ The linear model is familiar, but overly simplistic </a:t>
            </a:r>
            <a:endParaRPr/>
          </a:p>
          <a:p>
            <a:pPr indent="-342900" lvl="0" marL="342900" rtl="0" algn="l">
              <a:spcBef>
                <a:spcPts val="560"/>
              </a:spcBef>
              <a:spcAft>
                <a:spcPts val="0"/>
              </a:spcAft>
              <a:buClr>
                <a:schemeClr val="lt1"/>
              </a:buClr>
              <a:buSzPts val="2800"/>
              <a:buChar char="•"/>
            </a:pPr>
            <a:r>
              <a:rPr lang="en-US"/>
              <a:t>■ The transactional model better describes how people communicate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6"/>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Linear Model</a:t>
            </a:r>
            <a:endParaRPr/>
          </a:p>
        </p:txBody>
      </p:sp>
      <p:pic>
        <p:nvPicPr>
          <p:cNvPr descr="Communication Model" id="253" name="Google Shape;253;p26"/>
          <p:cNvPicPr preferRelativeResize="0"/>
          <p:nvPr>
            <p:ph idx="1" type="body"/>
          </p:nvPr>
        </p:nvPicPr>
        <p:blipFill rotWithShape="1">
          <a:blip r:embed="rId3">
            <a:alphaModFix/>
          </a:blip>
          <a:srcRect b="0" l="0" r="0" t="0"/>
          <a:stretch/>
        </p:blipFill>
        <p:spPr>
          <a:xfrm>
            <a:off x="1066800" y="1428750"/>
            <a:ext cx="6477000" cy="30480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7"/>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t/>
            </a:r>
            <a:endParaRPr/>
          </a:p>
        </p:txBody>
      </p:sp>
      <p:pic>
        <p:nvPicPr>
          <p:cNvPr descr="Communication Model2" id="259" name="Google Shape;259;p27"/>
          <p:cNvPicPr preferRelativeResize="0"/>
          <p:nvPr>
            <p:ph idx="1" type="body"/>
          </p:nvPr>
        </p:nvPicPr>
        <p:blipFill rotWithShape="1">
          <a:blip r:embed="rId3">
            <a:alphaModFix/>
          </a:blip>
          <a:srcRect b="2582" l="0" r="2126" t="3195"/>
          <a:stretch/>
        </p:blipFill>
        <p:spPr>
          <a:xfrm>
            <a:off x="1444604" y="1438128"/>
            <a:ext cx="6251596" cy="341962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9"/>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C000"/>
              </a:buClr>
              <a:buSzPts val="3600"/>
              <a:buFont typeface="Calibri"/>
              <a:buNone/>
            </a:pPr>
            <a:r>
              <a:rPr b="1" lang="en-US"/>
              <a:t>Communication competence</a:t>
            </a:r>
            <a:endParaRPr b="1"/>
          </a:p>
        </p:txBody>
      </p:sp>
      <p:sp>
        <p:nvSpPr>
          <p:cNvPr id="265" name="Google Shape;265;p29"/>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Communication competence is a measure of a person’s effectiveness. This chapter explores competence by: </a:t>
            </a:r>
            <a:endParaRPr/>
          </a:p>
          <a:p>
            <a:pPr indent="-342900" lvl="0" marL="342900" rtl="0" algn="l">
              <a:spcBef>
                <a:spcPts val="560"/>
              </a:spcBef>
              <a:spcAft>
                <a:spcPts val="0"/>
              </a:spcAft>
              <a:buClr>
                <a:schemeClr val="lt1"/>
              </a:buClr>
              <a:buSzPts val="2800"/>
              <a:buChar char="•"/>
            </a:pPr>
            <a:r>
              <a:rPr lang="en-US"/>
              <a:t>■ Defining the nature of competence and how it is acquired </a:t>
            </a:r>
            <a:endParaRPr/>
          </a:p>
          <a:p>
            <a:pPr indent="-342900" lvl="0" marL="342900" rtl="0" algn="l">
              <a:spcBef>
                <a:spcPts val="560"/>
              </a:spcBef>
              <a:spcAft>
                <a:spcPts val="0"/>
              </a:spcAft>
              <a:buClr>
                <a:schemeClr val="lt1"/>
              </a:buClr>
              <a:buSzPts val="2800"/>
              <a:buChar char="•"/>
            </a:pPr>
            <a:r>
              <a:rPr lang="en-US"/>
              <a:t>■ Outlining the characteristics of competent communicators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0"/>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FFC000"/>
              </a:buClr>
              <a:buSzPct val="100000"/>
              <a:buFont typeface="Calibri"/>
              <a:buNone/>
            </a:pPr>
            <a:r>
              <a:rPr lang="en-US"/>
              <a:t>Characteristics of </a:t>
            </a:r>
            <a:r>
              <a:rPr i="1" lang="en-US"/>
              <a:t>communication competence</a:t>
            </a:r>
            <a:r>
              <a:rPr lang="en-US"/>
              <a:t>.</a:t>
            </a:r>
            <a:endParaRPr/>
          </a:p>
        </p:txBody>
      </p:sp>
      <p:sp>
        <p:nvSpPr>
          <p:cNvPr id="271" name="Google Shape;271;p30"/>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lnSpcReduction="20000"/>
          </a:bodyPr>
          <a:lstStyle/>
          <a:p>
            <a:pPr indent="-342900" lvl="0" marL="342900" rtl="0" algn="l">
              <a:spcBef>
                <a:spcPts val="0"/>
              </a:spcBef>
              <a:spcAft>
                <a:spcPts val="0"/>
              </a:spcAft>
              <a:buClr>
                <a:schemeClr val="lt1"/>
              </a:buClr>
              <a:buSzPct val="100000"/>
              <a:buChar char="•"/>
            </a:pPr>
            <a:r>
              <a:rPr b="1" lang="en-US"/>
              <a:t>There is no ideal way to communicate </a:t>
            </a:r>
            <a:r>
              <a:rPr lang="en-US"/>
              <a:t>the type of communication that succeeds in one situation may be a colossal blunder in another.</a:t>
            </a:r>
            <a:endParaRPr/>
          </a:p>
          <a:p>
            <a:pPr indent="-342900" lvl="0" marL="342900" rtl="0" algn="l">
              <a:spcBef>
                <a:spcPts val="518"/>
              </a:spcBef>
              <a:spcAft>
                <a:spcPts val="0"/>
              </a:spcAft>
              <a:buClr>
                <a:schemeClr val="lt1"/>
              </a:buClr>
              <a:buSzPct val="100000"/>
              <a:buChar char="•"/>
            </a:pPr>
            <a:r>
              <a:rPr b="1" lang="en-US"/>
              <a:t>Competence is situational </a:t>
            </a:r>
            <a:r>
              <a:rPr lang="en-US"/>
              <a:t>it is more accurate to talk about degrees of competence or areas of competence</a:t>
            </a:r>
            <a:endParaRPr/>
          </a:p>
          <a:p>
            <a:pPr indent="-342900" lvl="0" marL="342900" rtl="0" algn="l">
              <a:spcBef>
                <a:spcPts val="518"/>
              </a:spcBef>
              <a:spcAft>
                <a:spcPts val="0"/>
              </a:spcAft>
              <a:buClr>
                <a:schemeClr val="lt1"/>
              </a:buClr>
              <a:buSzPct val="100000"/>
              <a:buChar char="•"/>
            </a:pPr>
            <a:r>
              <a:rPr b="1" lang="en-US"/>
              <a:t>Competence can be learned</a:t>
            </a:r>
            <a:r>
              <a:rPr lang="en-US"/>
              <a:t> communication is a set of skills that anyone can learn at any level of life</a:t>
            </a:r>
            <a:endParaRPr/>
          </a:p>
          <a:p>
            <a:pPr indent="-342900" lvl="0" marL="342900" rtl="0" algn="l">
              <a:spcBef>
                <a:spcPts val="518"/>
              </a:spcBef>
              <a:spcAft>
                <a:spcPts val="0"/>
              </a:spcAft>
              <a:buClr>
                <a:schemeClr val="lt1"/>
              </a:buClr>
              <a:buSzPct val="100000"/>
              <a:buChar char="•"/>
            </a:pPr>
            <a:r>
              <a:rPr b="1" lang="en-US"/>
              <a:t>Competence is relational </a:t>
            </a:r>
            <a:r>
              <a:rPr lang="en-US"/>
              <a:t>because communication is transactional it is something we do with others rather than to them</a:t>
            </a:r>
            <a:endParaRPr/>
          </a:p>
          <a:p>
            <a:pPr indent="-178435" lvl="0" marL="342900" rtl="0" algn="l">
              <a:spcBef>
                <a:spcPts val="518"/>
              </a:spcBef>
              <a:spcAft>
                <a:spcPts val="0"/>
              </a:spcAft>
              <a:buClr>
                <a:schemeClr val="lt1"/>
              </a:buClr>
              <a:buSzPct val="100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1"/>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Misconceptions about communication</a:t>
            </a:r>
            <a:endParaRPr/>
          </a:p>
        </p:txBody>
      </p:sp>
      <p:sp>
        <p:nvSpPr>
          <p:cNvPr id="277" name="Google Shape;277;p31"/>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fontScale="92500"/>
          </a:bodyPr>
          <a:lstStyle/>
          <a:p>
            <a:pPr indent="-342900" lvl="0" marL="342900" rtl="0" algn="l">
              <a:spcBef>
                <a:spcPts val="0"/>
              </a:spcBef>
              <a:spcAft>
                <a:spcPts val="0"/>
              </a:spcAft>
              <a:buClr>
                <a:schemeClr val="lt1"/>
              </a:buClr>
              <a:buSzPct val="100000"/>
              <a:buChar char="•"/>
            </a:pPr>
            <a:r>
              <a:rPr lang="en-US"/>
              <a:t>Clarifying certain misconceptions about communication helps us understand how the process works effectively. We will consider the following clarifications of common misconceptions: </a:t>
            </a:r>
            <a:endParaRPr/>
          </a:p>
          <a:p>
            <a:pPr indent="-342900" lvl="0" marL="342900" rtl="0" algn="l">
              <a:spcBef>
                <a:spcPts val="518"/>
              </a:spcBef>
              <a:spcAft>
                <a:spcPts val="0"/>
              </a:spcAft>
              <a:buClr>
                <a:schemeClr val="lt1"/>
              </a:buClr>
              <a:buSzPct val="100000"/>
              <a:buChar char="•"/>
            </a:pPr>
            <a:r>
              <a:rPr lang="en-US"/>
              <a:t>■ Communication doesn’t always require complete understanding </a:t>
            </a:r>
            <a:endParaRPr/>
          </a:p>
          <a:p>
            <a:pPr indent="-342900" lvl="0" marL="342900" rtl="0" algn="l">
              <a:spcBef>
                <a:spcPts val="518"/>
              </a:spcBef>
              <a:spcAft>
                <a:spcPts val="0"/>
              </a:spcAft>
              <a:buClr>
                <a:schemeClr val="lt1"/>
              </a:buClr>
              <a:buSzPct val="100000"/>
              <a:buChar char="•"/>
            </a:pPr>
            <a:r>
              <a:rPr lang="en-US"/>
              <a:t>■ Communication isn’t always a good thing </a:t>
            </a:r>
            <a:endParaRPr/>
          </a:p>
          <a:p>
            <a:pPr indent="-342900" lvl="0" marL="342900" rtl="0" algn="l">
              <a:spcBef>
                <a:spcPts val="518"/>
              </a:spcBef>
              <a:spcAft>
                <a:spcPts val="0"/>
              </a:spcAft>
              <a:buClr>
                <a:schemeClr val="lt1"/>
              </a:buClr>
              <a:buSzPct val="100000"/>
              <a:buChar char="•"/>
            </a:pPr>
            <a:r>
              <a:rPr lang="en-US"/>
              <a:t>■ No single person or event causes another’s reaction</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2"/>
          <p:cNvSpPr txBox="1"/>
          <p:nvPr>
            <p:ph type="title"/>
          </p:nvPr>
        </p:nvSpPr>
        <p:spPr>
          <a:xfrm>
            <a:off x="457200" y="286480"/>
            <a:ext cx="8246070" cy="763526"/>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rgbClr val="FFC000"/>
              </a:buClr>
              <a:buSzPct val="100000"/>
              <a:buFont typeface="Calibri"/>
              <a:buNone/>
            </a:pPr>
            <a:r>
              <a:rPr lang="en-US"/>
              <a:t>Misconceptions about communication (Cont.)</a:t>
            </a:r>
            <a:endParaRPr/>
          </a:p>
        </p:txBody>
      </p:sp>
      <p:sp>
        <p:nvSpPr>
          <p:cNvPr id="283" name="Google Shape;283;p32"/>
          <p:cNvSpPr txBox="1"/>
          <p:nvPr>
            <p:ph idx="1" type="body"/>
          </p:nvPr>
        </p:nvSpPr>
        <p:spPr>
          <a:xfrm>
            <a:off x="448966" y="1350110"/>
            <a:ext cx="8246070" cy="3512212"/>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lt1"/>
              </a:buClr>
              <a:buSzPts val="2800"/>
              <a:buChar char="•"/>
            </a:pPr>
            <a:r>
              <a:rPr lang="en-US"/>
              <a:t>■ Communication won’t solve all problems </a:t>
            </a:r>
            <a:endParaRPr/>
          </a:p>
          <a:p>
            <a:pPr indent="-342900" lvl="0" marL="342900" rtl="0" algn="l">
              <a:spcBef>
                <a:spcPts val="560"/>
              </a:spcBef>
              <a:spcAft>
                <a:spcPts val="0"/>
              </a:spcAft>
              <a:buClr>
                <a:schemeClr val="lt1"/>
              </a:buClr>
              <a:buSzPts val="2800"/>
              <a:buChar char="•"/>
            </a:pPr>
            <a:r>
              <a:rPr lang="en-US"/>
              <a:t>■ Meanings rest in people, not words </a:t>
            </a:r>
            <a:endParaRPr/>
          </a:p>
          <a:p>
            <a:pPr indent="-342900" lvl="0" marL="342900" rtl="0" algn="l">
              <a:spcBef>
                <a:spcPts val="560"/>
              </a:spcBef>
              <a:spcAft>
                <a:spcPts val="0"/>
              </a:spcAft>
              <a:buClr>
                <a:schemeClr val="lt1"/>
              </a:buClr>
              <a:buSzPts val="2800"/>
              <a:buChar char="•"/>
            </a:pPr>
            <a:r>
              <a:rPr lang="en-US"/>
              <a:t>■ Communication isn’t as simple as it often seems </a:t>
            </a:r>
            <a:endParaRPr/>
          </a:p>
          <a:p>
            <a:pPr indent="-342900" lvl="0" marL="342900" rtl="0" algn="l">
              <a:spcBef>
                <a:spcPts val="560"/>
              </a:spcBef>
              <a:spcAft>
                <a:spcPts val="0"/>
              </a:spcAft>
              <a:buClr>
                <a:schemeClr val="lt1"/>
              </a:buClr>
              <a:buSzPts val="2800"/>
              <a:buChar char="•"/>
            </a:pPr>
            <a:r>
              <a:rPr lang="en-US"/>
              <a:t>■ More communication isn’t always better</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3"/>
          <p:cNvSpPr txBox="1"/>
          <p:nvPr>
            <p:ph type="title"/>
          </p:nvPr>
        </p:nvSpPr>
        <p:spPr>
          <a:xfrm>
            <a:off x="1976015" y="281175"/>
            <a:ext cx="6558080" cy="725349"/>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rgbClr val="FFC000"/>
              </a:buClr>
              <a:buSzPts val="3600"/>
              <a:buFont typeface="Calibri"/>
              <a:buNone/>
            </a:pPr>
            <a:r>
              <a:rPr lang="en-US"/>
              <a:t>SUMMARY</a:t>
            </a:r>
            <a:endParaRPr/>
          </a:p>
        </p:txBody>
      </p:sp>
      <p:sp>
        <p:nvSpPr>
          <p:cNvPr id="289" name="Google Shape;289;p33"/>
          <p:cNvSpPr txBox="1"/>
          <p:nvPr>
            <p:ph idx="1" type="body"/>
          </p:nvPr>
        </p:nvSpPr>
        <p:spPr>
          <a:xfrm>
            <a:off x="0" y="819150"/>
            <a:ext cx="9144000" cy="4324350"/>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lt1"/>
              </a:buClr>
              <a:buSzPts val="2000"/>
              <a:buChar char="•"/>
            </a:pPr>
            <a:r>
              <a:rPr lang="en-US" sz="2000"/>
              <a:t>This lesson began by defining </a:t>
            </a:r>
            <a:r>
              <a:rPr i="1" lang="en-US" sz="2000"/>
              <a:t>Human</a:t>
            </a:r>
            <a:r>
              <a:rPr lang="en-US" sz="2000"/>
              <a:t> </a:t>
            </a:r>
            <a:r>
              <a:rPr i="1" lang="en-US" sz="2000"/>
              <a:t>communication </a:t>
            </a:r>
            <a:r>
              <a:rPr lang="en-US" sz="2000"/>
              <a:t>that is the process of human beings responding to the symbolic behavior of other persons.</a:t>
            </a:r>
            <a:endParaRPr/>
          </a:p>
          <a:p>
            <a:pPr indent="-342900" lvl="0" marL="342900" rtl="0" algn="l">
              <a:spcBef>
                <a:spcPts val="400"/>
              </a:spcBef>
              <a:spcAft>
                <a:spcPts val="0"/>
              </a:spcAft>
              <a:buClr>
                <a:schemeClr val="lt1"/>
              </a:buClr>
              <a:buSzPts val="2000"/>
              <a:buChar char="•"/>
            </a:pPr>
            <a:r>
              <a:rPr lang="en-US" sz="2000"/>
              <a:t>It introduced types of Communication : intrapersonal, dyadic, small group, organizational, Public, Mass and Computer Mediated Communication. </a:t>
            </a:r>
            <a:endParaRPr/>
          </a:p>
          <a:p>
            <a:pPr indent="-342900" lvl="0" marL="342900" rtl="0" algn="l">
              <a:spcBef>
                <a:spcPts val="400"/>
              </a:spcBef>
              <a:spcAft>
                <a:spcPts val="0"/>
              </a:spcAft>
              <a:buClr>
                <a:schemeClr val="lt1"/>
              </a:buClr>
              <a:buSzPts val="2000"/>
              <a:buChar char="•"/>
            </a:pPr>
            <a:r>
              <a:rPr lang="en-US" sz="2000"/>
              <a:t>The lesson also identified several types of needs that communication satisfies: physical, identity, social, and practical.</a:t>
            </a:r>
            <a:endParaRPr/>
          </a:p>
          <a:p>
            <a:pPr indent="-342900" lvl="0" marL="342900" rtl="0" algn="l">
              <a:spcBef>
                <a:spcPts val="400"/>
              </a:spcBef>
              <a:spcAft>
                <a:spcPts val="0"/>
              </a:spcAft>
              <a:buClr>
                <a:schemeClr val="lt1"/>
              </a:buClr>
              <a:buSzPts val="2000"/>
              <a:buChar char="•"/>
            </a:pPr>
            <a:r>
              <a:rPr lang="en-US" sz="2000"/>
              <a:t>A linear and a transactional communication model were developed, demonstrating the superiority of the transactional model</a:t>
            </a:r>
            <a:endParaRPr/>
          </a:p>
          <a:p>
            <a:pPr indent="-342900" lvl="0" marL="342900" rtl="0" algn="l">
              <a:spcBef>
                <a:spcPts val="400"/>
              </a:spcBef>
              <a:spcAft>
                <a:spcPts val="0"/>
              </a:spcAft>
              <a:buClr>
                <a:schemeClr val="lt1"/>
              </a:buClr>
              <a:buSzPts val="2000"/>
              <a:buChar char="•"/>
            </a:pPr>
            <a:r>
              <a:rPr lang="en-US" sz="2000"/>
              <a:t>The lesson went on to explore the difference between effective and ineffective exchanges by discussing communication competence.</a:t>
            </a:r>
            <a:endParaRPr/>
          </a:p>
          <a:p>
            <a:pPr indent="-342900" lvl="0" marL="342900" rtl="0" algn="l">
              <a:spcBef>
                <a:spcPts val="400"/>
              </a:spcBef>
              <a:spcAft>
                <a:spcPts val="0"/>
              </a:spcAft>
              <a:buClr>
                <a:schemeClr val="lt1"/>
              </a:buClr>
              <a:buSzPts val="2000"/>
              <a:buChar char="•"/>
            </a:pPr>
            <a:r>
              <a:rPr lang="en-US" sz="2000"/>
              <a:t>The lesson concluded by discussing several common misconceptions about communication.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4"/>
          <p:cNvSpPr txBox="1"/>
          <p:nvPr/>
        </p:nvSpPr>
        <p:spPr>
          <a:xfrm>
            <a:off x="2362200" y="2343150"/>
            <a:ext cx="4572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accent6"/>
                </a:solidFill>
                <a:latin typeface="Calibri"/>
                <a:ea typeface="Calibri"/>
                <a:cs typeface="Calibri"/>
                <a:sym typeface="Calibri"/>
              </a:rPr>
              <a:t>THANK YOU</a:t>
            </a:r>
            <a:endParaRPr b="1" sz="3600">
              <a:solidFill>
                <a:schemeClr val="accent6"/>
              </a:solidFill>
              <a:latin typeface="Calibri"/>
              <a:ea typeface="Calibri"/>
              <a:cs typeface="Calibri"/>
              <a:sym typeface="Calibri"/>
            </a:endParaRPr>
          </a:p>
        </p:txBody>
      </p:sp>
      <p:sp>
        <p:nvSpPr>
          <p:cNvPr id="296" name="Google Shape;296;p34"/>
          <p:cNvSpPr txBox="1"/>
          <p:nvPr/>
        </p:nvSpPr>
        <p:spPr>
          <a:xfrm>
            <a:off x="228600" y="3638550"/>
            <a:ext cx="8763000"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LECTURE 1</a:t>
            </a:r>
            <a:endParaRPr/>
          </a:p>
          <a:p>
            <a:pPr indent="0" lvl="0" marL="0" marR="0" rtl="0" algn="ctr">
              <a:spcBef>
                <a:spcPts val="0"/>
              </a:spcBef>
              <a:spcAft>
                <a:spcPts val="0"/>
              </a:spcAft>
              <a:buNone/>
            </a:pPr>
            <a:r>
              <a:rPr lang="en-US" sz="1800">
                <a:solidFill>
                  <a:schemeClr val="lt1"/>
                </a:solidFill>
                <a:latin typeface="Calibri"/>
                <a:ea typeface="Calibri"/>
                <a:cs typeface="Calibri"/>
                <a:sym typeface="Calibri"/>
              </a:rPr>
              <a:t>THE MAIN SOURCE OF REFERENCES: Adler, R.B. &amp; Rodman, G. 2006.</a:t>
            </a:r>
            <a:r>
              <a:rPr i="1" lang="en-US" sz="1800">
                <a:solidFill>
                  <a:schemeClr val="lt1"/>
                </a:solidFill>
                <a:latin typeface="Calibri"/>
                <a:ea typeface="Calibri"/>
                <a:cs typeface="Calibri"/>
                <a:sym typeface="Calibri"/>
              </a:rPr>
              <a:t> Understanding human communication.</a:t>
            </a:r>
            <a:r>
              <a:rPr lang="en-US" sz="1800">
                <a:solidFill>
                  <a:schemeClr val="lt1"/>
                </a:solidFill>
                <a:latin typeface="Calibri"/>
                <a:ea typeface="Calibri"/>
                <a:cs typeface="Calibri"/>
                <a:sym typeface="Calibri"/>
              </a:rPr>
              <a:t> 9th edition. London: Oxford University Press.</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2017-08-01T15:40:51Z</dcterms:created>
</cp:coreProperties>
</file>