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5"/>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84" r:id="rId22"/>
    <p:sldId id="263" r:id="rId23"/>
    <p:sldId id="285" r:id="rId24"/>
    <p:sldId id="286" r:id="rId25"/>
    <p:sldId id="275" r:id="rId26"/>
    <p:sldId id="288" r:id="rId27"/>
    <p:sldId id="287" r:id="rId28"/>
    <p:sldId id="289" r:id="rId29"/>
    <p:sldId id="276" r:id="rId30"/>
    <p:sldId id="290" r:id="rId31"/>
    <p:sldId id="259" r:id="rId32"/>
    <p:sldId id="291" r:id="rId33"/>
    <p:sldId id="260" r:id="rId34"/>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6"/>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10/9/2021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33</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10/9/2021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10/9/2021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10/9/2021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r>
              <a:rPr lang="en-US" dirty="0" smtClean="0"/>
              <a:t>INTRODUCTION TO HUMAN COMMUNICATION  </a:t>
            </a:r>
            <a:r>
              <a:rPr lang="en-US" dirty="0"/>
              <a:t/>
            </a:r>
            <a:br>
              <a:rPr lang="en-US" dirty="0"/>
            </a:br>
            <a:r>
              <a:rPr lang="en-US" b="1" dirty="0" smtClean="0"/>
              <a:t>Communicating With Social Media</a:t>
            </a:r>
            <a:endParaRPr lang="en-US"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2 </a:t>
            </a:r>
            <a:r>
              <a:rPr lang="en-US" b="1" dirty="0" smtClean="0"/>
              <a:t>BY DR. RAPHAEL OGUTU, AFRICA NAZARENE UNIVERSITY</a:t>
            </a:r>
          </a:p>
          <a:p>
            <a:pPr algn="ctr"/>
            <a:r>
              <a:rPr lang="en-US" b="1" dirty="0" smtClean="0">
                <a:solidFill>
                  <a:srgbClr val="FFC000"/>
                </a:solidFill>
              </a:rPr>
              <a:t>THE MAIN SOURCE OF REFERENCE: Adler, R.B., Du Pre, Athena, &amp; Rodman, G. 2019.</a:t>
            </a:r>
            <a:r>
              <a:rPr lang="en-US" b="1" i="1" dirty="0" smtClean="0">
                <a:solidFill>
                  <a:srgbClr val="FFC000"/>
                </a:solidFill>
              </a:rPr>
              <a:t> Understanding human communication.</a:t>
            </a:r>
            <a:r>
              <a:rPr lang="en-US" b="1" dirty="0" smtClean="0">
                <a:solidFill>
                  <a:srgbClr val="FFC000"/>
                </a:solidFill>
              </a:rPr>
              <a:t> 14th edition. London: Oxford University Press.</a:t>
            </a:r>
          </a:p>
          <a:p>
            <a:endParaRPr lang="en-US" dirty="0"/>
          </a:p>
        </p:txBody>
      </p:sp>
    </p:spTree>
    <p:extLst>
      <p:ext uri="{BB962C8B-B14F-4D97-AF65-F5344CB8AC3E}">
        <p14:creationId xmlns:p14="http://schemas.microsoft.com/office/powerpoint/2010/main" xmlns=""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Intended Learning Outcomes </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lnSpcReduction="20000"/>
          </a:bodyPr>
          <a:lstStyle/>
          <a:p>
            <a:pPr>
              <a:buNone/>
            </a:pPr>
            <a:r>
              <a:rPr lang="en-US" dirty="0" smtClean="0"/>
              <a:t>		</a:t>
            </a:r>
          </a:p>
          <a:p>
            <a:r>
              <a:rPr lang="en-US" dirty="0" smtClean="0"/>
              <a:t> As a result of this lecture, you should be able to:</a:t>
            </a:r>
          </a:p>
          <a:p>
            <a:r>
              <a:rPr lang="en-US" dirty="0" smtClean="0"/>
              <a:t> Understand the roles of Social and Mass Media</a:t>
            </a:r>
          </a:p>
          <a:p>
            <a:pPr lvl="0"/>
            <a:r>
              <a:rPr lang="en-US" dirty="0" smtClean="0"/>
              <a:t>Critically analyze mediated Versus Face-to-Face Communication</a:t>
            </a:r>
          </a:p>
          <a:p>
            <a:pPr lvl="0"/>
            <a:r>
              <a:rPr lang="en-US" dirty="0" smtClean="0"/>
              <a:t>Understand the socio-cultural change and changing technologies of social media</a:t>
            </a:r>
          </a:p>
          <a:p>
            <a:r>
              <a:rPr lang="en-US" dirty="0" smtClean="0"/>
              <a:t>Explain the changing communication discipline as well as demographics of media users.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Understanding the roles of Social and Mass Media</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Traditional mass media is made up of electronic and print media.</a:t>
            </a:r>
          </a:p>
          <a:p>
            <a:r>
              <a:rPr lang="en-US" dirty="0" smtClean="0"/>
              <a:t>The Gatekeepers are the people in a small group through whom communication among other members flows. </a:t>
            </a:r>
          </a:p>
          <a:p>
            <a:r>
              <a:rPr lang="en-US" dirty="0" smtClean="0"/>
              <a:t>In mass media gate keepers control information that reaches the masses. Mass communication used to have gatekeepers: people that controlled what information the public received. </a:t>
            </a:r>
          </a:p>
          <a:p>
            <a:r>
              <a:rPr lang="en-US" dirty="0" smtClean="0"/>
              <a:t>Social media has changed that: Now, anyone can amass an audience and share whatever they want at any time.</a:t>
            </a:r>
            <a:endParaRPr lang="en-US" dirty="0"/>
          </a:p>
        </p:txBody>
      </p:sp>
    </p:spTree>
    <p:extLst>
      <p:ext uri="{BB962C8B-B14F-4D97-AF65-F5344CB8AC3E}">
        <p14:creationId xmlns:p14="http://schemas.microsoft.com/office/powerpoint/2010/main" xmlns=""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Roles of Social Media</a:t>
            </a:r>
            <a:endParaRPr lang="en-US" dirty="0"/>
          </a:p>
        </p:txBody>
      </p:sp>
      <p:sp>
        <p:nvSpPr>
          <p:cNvPr id="3" name="Content Placeholder 2"/>
          <p:cNvSpPr>
            <a:spLocks noGrp="1"/>
          </p:cNvSpPr>
          <p:nvPr>
            <p:ph idx="1"/>
          </p:nvPr>
        </p:nvSpPr>
        <p:spPr/>
        <p:txBody>
          <a:bodyPr>
            <a:normAutofit lnSpcReduction="10000"/>
          </a:bodyPr>
          <a:lstStyle/>
          <a:p>
            <a:pPr lvl="0"/>
            <a:r>
              <a:rPr lang="en-US" dirty="0" smtClean="0"/>
              <a:t>What is Social media?</a:t>
            </a:r>
          </a:p>
          <a:p>
            <a:pPr lvl="0"/>
            <a:r>
              <a:rPr lang="en-US" dirty="0" smtClean="0"/>
              <a:t>websites and applications that enable users to create and share content or to participate in social networking.</a:t>
            </a:r>
            <a:br>
              <a:rPr lang="en-US" dirty="0" smtClean="0"/>
            </a:br>
            <a:r>
              <a:rPr lang="en-US" b="1" dirty="0" smtClean="0"/>
              <a:t>2.1 The Roles of Social and Mass Media</a:t>
            </a:r>
          </a:p>
          <a:p>
            <a:pPr lvl="0"/>
            <a:r>
              <a:rPr lang="en-US" dirty="0" smtClean="0"/>
              <a:t>Characteristics of Social Media</a:t>
            </a:r>
          </a:p>
          <a:p>
            <a:pPr lvl="0"/>
            <a:r>
              <a:rPr lang="en-US" dirty="0" smtClean="0"/>
              <a:t>Social Media Uses and Gratifications</a:t>
            </a:r>
          </a:p>
          <a:p>
            <a:pPr lvl="0"/>
            <a:r>
              <a:rPr lang="en-US" dirty="0" err="1" smtClean="0"/>
              <a:t>Masspersonal</a:t>
            </a:r>
            <a:r>
              <a:rPr lang="en-US" dirty="0" smtClean="0"/>
              <a:t> Communication</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smtClean="0"/>
              <a:t>Characteristics of Social Media</a:t>
            </a:r>
          </a:p>
        </p:txBody>
      </p:sp>
      <p:sp>
        <p:nvSpPr>
          <p:cNvPr id="3" name="Content Placeholder 2"/>
          <p:cNvSpPr>
            <a:spLocks noGrp="1"/>
          </p:cNvSpPr>
          <p:nvPr>
            <p:ph idx="1"/>
          </p:nvPr>
        </p:nvSpPr>
        <p:spPr>
          <a:xfrm>
            <a:off x="448966" y="1200150"/>
            <a:ext cx="8246070" cy="4043172"/>
          </a:xfrm>
        </p:spPr>
        <p:txBody>
          <a:bodyPr>
            <a:normAutofit fontScale="77500" lnSpcReduction="20000"/>
          </a:bodyPr>
          <a:lstStyle/>
          <a:p>
            <a:pPr fontAlgn="t"/>
            <a:r>
              <a:rPr lang="en-US" dirty="0" smtClean="0"/>
              <a:t>User-Generated Content Individuals, not just big networks or companies, can create content </a:t>
            </a:r>
          </a:p>
          <a:p>
            <a:pPr fontAlgn="t"/>
            <a:r>
              <a:rPr lang="en-US" dirty="0" smtClean="0"/>
              <a:t>Variable Audience Size target audience may vary depending on the platform and type of content generated</a:t>
            </a:r>
          </a:p>
          <a:p>
            <a:pPr fontAlgn="t"/>
            <a:r>
              <a:rPr lang="en-US" dirty="0" smtClean="0"/>
              <a:t>Interactivity Social media allows users to actually talk back and forth rather than the one-way communication of traditional mass media</a:t>
            </a:r>
          </a:p>
          <a:p>
            <a:r>
              <a:rPr lang="en-US" dirty="0" smtClean="0"/>
              <a:t> 1. Identity- users reveal identity through profiles</a:t>
            </a:r>
            <a:br>
              <a:rPr lang="en-US" dirty="0" smtClean="0"/>
            </a:br>
            <a:r>
              <a:rPr lang="en-US" dirty="0" smtClean="0"/>
              <a:t>2. Conversations- communicating</a:t>
            </a:r>
            <a:br>
              <a:rPr lang="en-US" dirty="0" smtClean="0"/>
            </a:br>
            <a:r>
              <a:rPr lang="en-US" dirty="0" smtClean="0"/>
              <a:t>3. Sharing- exchanging and receiving content</a:t>
            </a:r>
            <a:br>
              <a:rPr lang="en-US" dirty="0" smtClean="0"/>
            </a:br>
            <a:r>
              <a:rPr lang="en-US" dirty="0" smtClean="0"/>
              <a:t>4. Presence- if others are available, accessible</a:t>
            </a:r>
            <a:br>
              <a:rPr lang="en-US" dirty="0" smtClean="0"/>
            </a:br>
            <a:r>
              <a:rPr lang="en-US" dirty="0" smtClean="0"/>
              <a:t>5. Relationship- connections with each other</a:t>
            </a:r>
            <a:br>
              <a:rPr lang="en-US" dirty="0" smtClean="0"/>
            </a:br>
            <a:r>
              <a:rPr lang="en-US" dirty="0" smtClean="0"/>
              <a:t>6. Reputation- trust and standing, noteworthy</a:t>
            </a:r>
            <a:br>
              <a:rPr lang="en-US" dirty="0" smtClean="0"/>
            </a:br>
            <a:r>
              <a:rPr lang="en-US" dirty="0" smtClean="0"/>
              <a:t>7. Groups- communities within a network</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t"/>
            <a:r>
              <a:rPr lang="en-US" dirty="0" smtClean="0"/>
              <a:t>Uses and Gratifications of Social Media </a:t>
            </a:r>
          </a:p>
        </p:txBody>
      </p:sp>
      <p:sp>
        <p:nvSpPr>
          <p:cNvPr id="3" name="Content Placeholder 2"/>
          <p:cNvSpPr>
            <a:spLocks noGrp="1"/>
          </p:cNvSpPr>
          <p:nvPr>
            <p:ph idx="1"/>
          </p:nvPr>
        </p:nvSpPr>
        <p:spPr>
          <a:xfrm>
            <a:off x="533400" y="1200150"/>
            <a:ext cx="8246070" cy="4648200"/>
          </a:xfrm>
        </p:spPr>
        <p:txBody>
          <a:bodyPr>
            <a:normAutofit fontScale="77500" lnSpcReduction="20000"/>
          </a:bodyPr>
          <a:lstStyle/>
          <a:p>
            <a:endParaRPr lang="en-US" dirty="0" smtClean="0"/>
          </a:p>
          <a:p>
            <a:pPr fontAlgn="t"/>
            <a:r>
              <a:rPr lang="en-US" sz="3100" dirty="0" smtClean="0"/>
              <a:t>The basic premise of uses and gratifications theory is that </a:t>
            </a:r>
            <a:r>
              <a:rPr lang="en-US" sz="3100" b="1" dirty="0" smtClean="0"/>
              <a:t>individuals will seek out media among competitors that fulfills their needs and leads to ultimate gratifications by means such as </a:t>
            </a:r>
            <a:r>
              <a:rPr lang="en-US" sz="3100" dirty="0" smtClean="0"/>
              <a:t>Share and Learn, Connect with Others, Present and Identity, Establish and Meet Goals, Influence Others</a:t>
            </a:r>
          </a:p>
          <a:p>
            <a:pPr fontAlgn="t"/>
            <a:r>
              <a:rPr lang="en-US" sz="3100" dirty="0" smtClean="0"/>
              <a:t>The ten uses and gratifications are: </a:t>
            </a:r>
            <a:r>
              <a:rPr lang="en-US" sz="3100" b="1" dirty="0" smtClean="0"/>
              <a:t>social interaction, information seeking, pass time, entertainment, relaxation, communicatory utility, convenience utility, expression of opinion, information sharing</a:t>
            </a:r>
            <a:r>
              <a:rPr lang="en-US" sz="3100" dirty="0" smtClean="0"/>
              <a:t>, and </a:t>
            </a:r>
            <a:r>
              <a:rPr lang="en-US" sz="3100" b="1" dirty="0" smtClean="0"/>
              <a:t>surveillance</a:t>
            </a:r>
            <a:r>
              <a:rPr lang="en-US" sz="3100" dirty="0" smtClean="0"/>
              <a:t>/knowledge about others.</a:t>
            </a:r>
          </a:p>
          <a:p>
            <a:r>
              <a:rPr lang="en-US" dirty="0" smtClean="0"/>
              <a:t/>
            </a:r>
            <a:br>
              <a:rPr lang="en-US" dirty="0" smtClean="0"/>
            </a:b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Masspersonal</a:t>
            </a:r>
            <a:r>
              <a:rPr lang="en-US" dirty="0" smtClean="0"/>
              <a:t> Communication</a:t>
            </a:r>
          </a:p>
        </p:txBody>
      </p:sp>
      <p:sp>
        <p:nvSpPr>
          <p:cNvPr id="3" name="Content Placeholder 2"/>
          <p:cNvSpPr>
            <a:spLocks noGrp="1"/>
          </p:cNvSpPr>
          <p:nvPr>
            <p:ph idx="1"/>
          </p:nvPr>
        </p:nvSpPr>
        <p:spPr>
          <a:xfrm>
            <a:off x="457200" y="1200150"/>
            <a:ext cx="8246070" cy="4119372"/>
          </a:xfrm>
        </p:spPr>
        <p:txBody>
          <a:bodyPr>
            <a:normAutofit fontScale="77500" lnSpcReduction="20000"/>
          </a:bodyPr>
          <a:lstStyle/>
          <a:p>
            <a:pPr marL="342900" lvl="1" indent="-342900">
              <a:buFont typeface="Arial" pitchFamily="34" charset="0"/>
              <a:buChar char="•"/>
            </a:pPr>
            <a:r>
              <a:rPr lang="en-US" dirty="0" smtClean="0"/>
              <a:t>The new </a:t>
            </a:r>
            <a:r>
              <a:rPr lang="en-US" dirty="0" err="1" smtClean="0"/>
              <a:t>masspersonal</a:t>
            </a:r>
            <a:r>
              <a:rPr lang="en-US" dirty="0" smtClean="0"/>
              <a:t> phenomenon combines </a:t>
            </a:r>
            <a:r>
              <a:rPr lang="en-US" i="1" dirty="0" smtClean="0"/>
              <a:t>social media</a:t>
            </a:r>
            <a:r>
              <a:rPr lang="en-US" dirty="0" smtClean="0"/>
              <a:t> with personal reasons for communicating. Social media are interactive and are distinguished by user-generated content.</a:t>
            </a:r>
          </a:p>
          <a:p>
            <a:r>
              <a:rPr lang="en-US" dirty="0" smtClean="0"/>
              <a:t>Even prior to the rise of social network sites (SNS), media have blurred the lines of mass and interpersonal communication. Traditionally interpersonal media, such as e-mail, can reach large groups of people simultaneously, while traditionally mass media, such as newspapers, offer forums for readers to respond. </a:t>
            </a:r>
          </a:p>
          <a:p>
            <a:r>
              <a:rPr lang="en-US" dirty="0" smtClean="0"/>
              <a:t>The popularity of SNS has led to a resurgence in the calls for an integrated framework that recognizes the convergence of personalized communication within large and heterogeneous networks in social media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Mediated Versus Face-to-Face Communication</a:t>
            </a:r>
            <a:endParaRPr lang="en-US" dirty="0"/>
          </a:p>
        </p:txBody>
      </p:sp>
      <p:sp>
        <p:nvSpPr>
          <p:cNvPr id="3" name="Content Placeholder 2"/>
          <p:cNvSpPr>
            <a:spLocks noGrp="1"/>
          </p:cNvSpPr>
          <p:nvPr>
            <p:ph idx="1"/>
          </p:nvPr>
        </p:nvSpPr>
        <p:spPr>
          <a:xfrm>
            <a:off x="448966" y="1195578"/>
            <a:ext cx="8246070" cy="3890772"/>
          </a:xfrm>
        </p:spPr>
        <p:txBody>
          <a:bodyPr>
            <a:normAutofit fontScale="77500" lnSpcReduction="20000"/>
          </a:bodyPr>
          <a:lstStyle/>
          <a:p>
            <a:r>
              <a:rPr lang="en-US" dirty="0" smtClean="0"/>
              <a:t>Mediated </a:t>
            </a:r>
            <a:r>
              <a:rPr lang="en-US" dirty="0" smtClean="0"/>
              <a:t>communication differs from the face-to-face form through the following aspects:</a:t>
            </a:r>
          </a:p>
          <a:p>
            <a:pPr fontAlgn="t"/>
            <a:r>
              <a:rPr lang="en-US" b="1" dirty="0" smtClean="0"/>
              <a:t>Message Richness </a:t>
            </a:r>
            <a:r>
              <a:rPr lang="en-US" dirty="0" smtClean="0"/>
              <a:t>the extent to which nonverbal cues can clarify a message. The effectiveness of social media to communicate messages can depend on the platform and the channels used</a:t>
            </a:r>
          </a:p>
          <a:p>
            <a:pPr fontAlgn="t"/>
            <a:r>
              <a:rPr lang="en-US" b="1" dirty="0" smtClean="0"/>
              <a:t>Richness </a:t>
            </a:r>
            <a:r>
              <a:rPr lang="en-US" dirty="0" smtClean="0"/>
              <a:t>the degree to which nonverbal cues can clarify a verbal message</a:t>
            </a:r>
          </a:p>
          <a:p>
            <a:pPr fontAlgn="t"/>
            <a:r>
              <a:rPr lang="en-US" b="1" dirty="0" smtClean="0"/>
              <a:t>Leannes</a:t>
            </a:r>
            <a:r>
              <a:rPr lang="en-US" dirty="0" smtClean="0"/>
              <a:t>s: A lack of nonverbal cues to clarify a message. Remember, nonverbal communication accounts for 65-90% of the message so when nonverbal communication is lacking, the message will be more ambiguous. Ambiguity increases and leanness increases, raising the risk for poor communication and misunderstandings between users.</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Mediated Versus Face-to-Face Communication</a:t>
            </a:r>
            <a:endParaRPr lang="en-US" dirty="0"/>
          </a:p>
        </p:txBody>
      </p:sp>
      <p:sp>
        <p:nvSpPr>
          <p:cNvPr id="3" name="Content Placeholder 2"/>
          <p:cNvSpPr>
            <a:spLocks noGrp="1"/>
          </p:cNvSpPr>
          <p:nvPr>
            <p:ph idx="1"/>
          </p:nvPr>
        </p:nvSpPr>
        <p:spPr>
          <a:xfrm>
            <a:off x="448966" y="1043178"/>
            <a:ext cx="8246070" cy="4271772"/>
          </a:xfrm>
        </p:spPr>
        <p:txBody>
          <a:bodyPr>
            <a:normAutofit fontScale="85000" lnSpcReduction="20000"/>
          </a:bodyPr>
          <a:lstStyle/>
          <a:p>
            <a:pPr fontAlgn="t"/>
            <a:r>
              <a:rPr lang="en-US" b="1" dirty="0" err="1" smtClean="0"/>
              <a:t>Hyperpersonal</a:t>
            </a:r>
            <a:r>
              <a:rPr lang="en-US" b="1" dirty="0" smtClean="0"/>
              <a:t> communication: </a:t>
            </a:r>
            <a:r>
              <a:rPr lang="en-US" dirty="0" smtClean="0"/>
              <a:t>the phenomenon in which digital interaction creates deeper relationships than arise through face-to-face communication</a:t>
            </a:r>
          </a:p>
          <a:p>
            <a:pPr fontAlgn="t"/>
            <a:r>
              <a:rPr lang="en-US" b="1" dirty="0" err="1" smtClean="0"/>
              <a:t>Polymediation</a:t>
            </a:r>
            <a:r>
              <a:rPr lang="en-US" b="1" dirty="0" smtClean="0"/>
              <a:t>: </a:t>
            </a:r>
            <a:r>
              <a:rPr lang="en-US" dirty="0" smtClean="0"/>
              <a:t>The range of communication channel options available to communicators. It is how we choose between possible channels and platforms to share messages. For example, we may choose </a:t>
            </a:r>
            <a:r>
              <a:rPr lang="en-US" dirty="0" err="1" smtClean="0"/>
              <a:t>Snapchat</a:t>
            </a:r>
            <a:r>
              <a:rPr lang="en-US" dirty="0" smtClean="0"/>
              <a:t> to interact with friends but rely on email and phone calls for work. </a:t>
            </a:r>
          </a:p>
          <a:p>
            <a:pPr fontAlgn="t"/>
            <a:r>
              <a:rPr lang="en-US" b="1" dirty="0" smtClean="0"/>
              <a:t>Synchronous communication is </a:t>
            </a:r>
            <a:r>
              <a:rPr lang="en-US" dirty="0" smtClean="0"/>
              <a:t>communication that occurs in real time</a:t>
            </a:r>
          </a:p>
          <a:p>
            <a:pPr fontAlgn="t"/>
            <a:r>
              <a:rPr lang="en-US" b="1" dirty="0" smtClean="0"/>
              <a:t>Asynchronous communication is </a:t>
            </a:r>
            <a:r>
              <a:rPr lang="en-US" dirty="0" smtClean="0"/>
              <a:t>communication that occurs when there's a lag between receiving and responding to messages</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Mediated Versus Face-to-Face Communication</a:t>
            </a:r>
            <a:endParaRPr lang="en-US" dirty="0"/>
          </a:p>
        </p:txBody>
      </p:sp>
      <p:sp>
        <p:nvSpPr>
          <p:cNvPr id="3" name="Content Placeholder 2"/>
          <p:cNvSpPr>
            <a:spLocks noGrp="1"/>
          </p:cNvSpPr>
          <p:nvPr>
            <p:ph idx="1"/>
          </p:nvPr>
        </p:nvSpPr>
        <p:spPr>
          <a:xfrm>
            <a:off x="448966" y="1200150"/>
            <a:ext cx="8246070" cy="3943350"/>
          </a:xfrm>
        </p:spPr>
        <p:txBody>
          <a:bodyPr>
            <a:normAutofit fontScale="85000" lnSpcReduction="20000"/>
          </a:bodyPr>
          <a:lstStyle/>
          <a:p>
            <a:pPr fontAlgn="t"/>
            <a:r>
              <a:rPr lang="en-US" b="1" dirty="0" smtClean="0"/>
              <a:t>Permanence in Communication </a:t>
            </a:r>
            <a:r>
              <a:rPr lang="en-US" dirty="0" smtClean="0"/>
              <a:t>Being aware that whatever you may say or post is recorded and potentially online forever. </a:t>
            </a:r>
          </a:p>
          <a:p>
            <a:pPr fontAlgn="t"/>
            <a:r>
              <a:rPr lang="en-US" b="1" dirty="0" smtClean="0"/>
              <a:t>Identity Management </a:t>
            </a:r>
            <a:r>
              <a:rPr lang="en-US" dirty="0" smtClean="0"/>
              <a:t>Because </a:t>
            </a:r>
            <a:r>
              <a:rPr lang="en-US" dirty="0" smtClean="0"/>
              <a:t>we generally have more control of the information that others can learn about us, we're able to construct our identities that may or may not accurately reflect our true selves. </a:t>
            </a:r>
            <a:endParaRPr lang="en-US" dirty="0" smtClean="0"/>
          </a:p>
          <a:p>
            <a:pPr fontAlgn="t"/>
            <a:r>
              <a:rPr lang="en-US" dirty="0" smtClean="0"/>
              <a:t>People </a:t>
            </a:r>
            <a:r>
              <a:rPr lang="en-US" dirty="0" smtClean="0"/>
              <a:t>may think we're funny or intelligent because we can take the time to compose what we want to say. We can use filters so we always look our best or chose to share pictures of our smiling, happy family on vacation but not the angry family fighting over what to have for dinner. All of this will shape how others see us online.</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Asynchronous Communication Is the Future</a:t>
            </a:r>
            <a:endParaRPr lang="en-US" dirty="0"/>
          </a:p>
        </p:txBody>
      </p:sp>
      <p:sp>
        <p:nvSpPr>
          <p:cNvPr id="3" name="Content Placeholder 2"/>
          <p:cNvSpPr>
            <a:spLocks noGrp="1"/>
          </p:cNvSpPr>
          <p:nvPr>
            <p:ph idx="1"/>
          </p:nvPr>
        </p:nvSpPr>
        <p:spPr>
          <a:xfrm>
            <a:off x="448966" y="1195578"/>
            <a:ext cx="8246070" cy="3966972"/>
          </a:xfrm>
        </p:spPr>
        <p:txBody>
          <a:bodyPr>
            <a:normAutofit fontScale="77500" lnSpcReduction="20000"/>
          </a:bodyPr>
          <a:lstStyle/>
          <a:p>
            <a:r>
              <a:rPr lang="en-US" b="1" dirty="0" smtClean="0"/>
              <a:t>You can focus on your work without being constantly interrupted</a:t>
            </a:r>
            <a:r>
              <a:rPr lang="en-US" dirty="0" smtClean="0"/>
              <a:t>.</a:t>
            </a:r>
          </a:p>
          <a:p>
            <a:r>
              <a:rPr lang="en-US" b="1" dirty="0" smtClean="0"/>
              <a:t>It provides a chance to think twice</a:t>
            </a:r>
            <a:r>
              <a:rPr lang="en-US" dirty="0" smtClean="0"/>
              <a:t>—most people don’t make the best decisions when they are pressured to answer on the spot.</a:t>
            </a:r>
          </a:p>
          <a:p>
            <a:r>
              <a:rPr lang="en-US" b="1" dirty="0" smtClean="0"/>
              <a:t>You can decide when to check your messages and when to respond to them</a:t>
            </a:r>
            <a:r>
              <a:rPr lang="en-US" dirty="0" smtClean="0"/>
              <a:t>.</a:t>
            </a:r>
          </a:p>
          <a:p>
            <a:r>
              <a:rPr lang="en-US" b="1" dirty="0" smtClean="0"/>
              <a:t>You have a record of communication that you can refer to when you need to</a:t>
            </a:r>
            <a:r>
              <a:rPr lang="en-US" dirty="0" smtClean="0"/>
              <a:t>. Synchronous communication, on the other hand, often requires taking notes while the other party delivers the message. It can be incredibly easy to misplace the notes or not have access to them when you need them the most, such as during an important business meeting or presentation.</a:t>
            </a:r>
          </a:p>
          <a:p>
            <a:r>
              <a:rPr lang="en-US" b="1" dirty="0" smtClean="0"/>
              <a:t>It allows you to communicate effectively with remote teams that are spread across different time zones.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t"/>
            <a:r>
              <a:rPr lang="en-US" sz="2800" dirty="0" smtClean="0"/>
              <a:t>Benefits of Social Media</a:t>
            </a:r>
          </a:p>
        </p:txBody>
      </p:sp>
      <p:sp>
        <p:nvSpPr>
          <p:cNvPr id="3" name="Content Placeholder 2"/>
          <p:cNvSpPr>
            <a:spLocks noGrp="1"/>
          </p:cNvSpPr>
          <p:nvPr>
            <p:ph idx="1"/>
          </p:nvPr>
        </p:nvSpPr>
        <p:spPr/>
        <p:txBody>
          <a:bodyPr>
            <a:normAutofit fontScale="85000" lnSpcReduction="20000"/>
          </a:bodyPr>
          <a:lstStyle/>
          <a:p>
            <a:endParaRPr lang="en-US" dirty="0" smtClean="0"/>
          </a:p>
          <a:p>
            <a:pPr fontAlgn="t"/>
            <a:r>
              <a:rPr lang="en-US" dirty="0" smtClean="0"/>
              <a:t>- </a:t>
            </a:r>
            <a:r>
              <a:rPr lang="en-US" dirty="0" smtClean="0"/>
              <a:t>Connect = create and maintain relationships</a:t>
            </a:r>
            <a:br>
              <a:rPr lang="en-US" dirty="0" smtClean="0"/>
            </a:br>
            <a:r>
              <a:rPr lang="en-US" dirty="0" smtClean="0"/>
              <a:t>- Enhance Relationships = sustain relationships across distances and time</a:t>
            </a:r>
            <a:br>
              <a:rPr lang="en-US" dirty="0" smtClean="0"/>
            </a:br>
            <a:r>
              <a:rPr lang="en-US" dirty="0" smtClean="0"/>
              <a:t>- Social Support = allows users to find a supportive community, which may be done anonymously in some cases</a:t>
            </a:r>
            <a:br>
              <a:rPr lang="en-US" dirty="0" smtClean="0"/>
            </a:br>
            <a:r>
              <a:rPr lang="en-US" dirty="0" smtClean="0"/>
              <a:t>- Social Advocacy = social movements such as #</a:t>
            </a:r>
            <a:r>
              <a:rPr lang="en-US" dirty="0" err="1" smtClean="0"/>
              <a:t>MeToo</a:t>
            </a:r>
            <a:r>
              <a:rPr lang="en-US" dirty="0" smtClean="0"/>
              <a:t> and #BLM have increased awareness of important social matters. In addition, online social advocacy groups are able to share resources and support among individual members or chapters as well as to plan events on a larger scale.</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 reach large audiences</a:t>
            </a:r>
          </a:p>
        </p:txBody>
      </p:sp>
      <p:sp>
        <p:nvSpPr>
          <p:cNvPr id="3" name="Content Placeholder 2"/>
          <p:cNvSpPr>
            <a:spLocks noGrp="1"/>
          </p:cNvSpPr>
          <p:nvPr>
            <p:ph idx="1"/>
          </p:nvPr>
        </p:nvSpPr>
        <p:spPr>
          <a:xfrm>
            <a:off x="448966" y="1200150"/>
            <a:ext cx="8246070" cy="4419600"/>
          </a:xfrm>
        </p:spPr>
        <p:txBody>
          <a:bodyPr>
            <a:normAutofit fontScale="77500" lnSpcReduction="20000"/>
          </a:bodyPr>
          <a:lstStyle/>
          <a:p>
            <a:r>
              <a:rPr lang="en-US" dirty="0" smtClean="0"/>
              <a:t>There </a:t>
            </a:r>
            <a:r>
              <a:rPr lang="en-US" dirty="0" smtClean="0"/>
              <a:t>are millions of people using social media platforms. It’s a great opportunity for </a:t>
            </a:r>
            <a:r>
              <a:rPr lang="en-US" dirty="0" smtClean="0"/>
              <a:t>you to </a:t>
            </a:r>
            <a:r>
              <a:rPr lang="en-US" dirty="0" smtClean="0"/>
              <a:t>reach a large pool of </a:t>
            </a:r>
            <a:r>
              <a:rPr lang="en-US" dirty="0" smtClean="0"/>
              <a:t>people of interest.</a:t>
            </a:r>
            <a:endParaRPr lang="en-US" dirty="0" smtClean="0"/>
          </a:p>
          <a:p>
            <a:r>
              <a:rPr lang="en-US" dirty="0" smtClean="0"/>
              <a:t>According to </a:t>
            </a:r>
            <a:r>
              <a:rPr lang="en-US" u="sng" dirty="0" smtClean="0"/>
              <a:t>Pew Research </a:t>
            </a:r>
            <a:r>
              <a:rPr lang="en-US" u="sng" dirty="0" smtClean="0"/>
              <a:t>Center, </a:t>
            </a:r>
            <a:r>
              <a:rPr lang="en-US" dirty="0" smtClean="0"/>
              <a:t>these </a:t>
            </a:r>
            <a:r>
              <a:rPr lang="en-US" dirty="0" smtClean="0"/>
              <a:t>are the percentages </a:t>
            </a:r>
            <a:r>
              <a:rPr lang="en-US" dirty="0" smtClean="0"/>
              <a:t>of U.S</a:t>
            </a:r>
            <a:r>
              <a:rPr lang="en-US" dirty="0" smtClean="0"/>
              <a:t>. adults that use social media sites online or on mobile:</a:t>
            </a:r>
          </a:p>
          <a:p>
            <a:pPr lvl="0"/>
            <a:r>
              <a:rPr lang="en-US" sz="2600" dirty="0" smtClean="0"/>
              <a:t>YouTube: </a:t>
            </a:r>
            <a:r>
              <a:rPr lang="en-US" sz="2600" b="1" dirty="0" smtClean="0"/>
              <a:t>73%</a:t>
            </a:r>
            <a:endParaRPr lang="en-US" sz="2600" dirty="0" smtClean="0"/>
          </a:p>
          <a:p>
            <a:pPr lvl="0"/>
            <a:r>
              <a:rPr lang="en-US" sz="2600" dirty="0" err="1" smtClean="0"/>
              <a:t>Facebook</a:t>
            </a:r>
            <a:r>
              <a:rPr lang="en-US" sz="2600" dirty="0" smtClean="0"/>
              <a:t>: </a:t>
            </a:r>
            <a:r>
              <a:rPr lang="en-US" sz="2600" b="1" dirty="0" smtClean="0"/>
              <a:t>68%</a:t>
            </a:r>
            <a:endParaRPr lang="en-US" sz="2600" dirty="0" smtClean="0"/>
          </a:p>
          <a:p>
            <a:pPr lvl="0"/>
            <a:r>
              <a:rPr lang="en-US" sz="2600" dirty="0" err="1" smtClean="0"/>
              <a:t>Instagram</a:t>
            </a:r>
            <a:r>
              <a:rPr lang="en-US" sz="2600" dirty="0" smtClean="0"/>
              <a:t>: </a:t>
            </a:r>
            <a:r>
              <a:rPr lang="en-US" sz="2600" b="1" dirty="0" smtClean="0"/>
              <a:t>35%</a:t>
            </a:r>
            <a:endParaRPr lang="en-US" sz="2600" dirty="0" smtClean="0"/>
          </a:p>
          <a:p>
            <a:pPr lvl="0"/>
            <a:r>
              <a:rPr lang="en-US" sz="2600" dirty="0" err="1" smtClean="0"/>
              <a:t>Pinterest</a:t>
            </a:r>
            <a:r>
              <a:rPr lang="en-US" sz="2600" dirty="0" smtClean="0"/>
              <a:t>: </a:t>
            </a:r>
            <a:r>
              <a:rPr lang="en-US" sz="2600" b="1" dirty="0" smtClean="0"/>
              <a:t>29%</a:t>
            </a:r>
            <a:endParaRPr lang="en-US" sz="2600" dirty="0" smtClean="0"/>
          </a:p>
          <a:p>
            <a:pPr lvl="0"/>
            <a:r>
              <a:rPr lang="en-US" sz="2600" dirty="0" err="1" smtClean="0"/>
              <a:t>Snapchat</a:t>
            </a:r>
            <a:r>
              <a:rPr lang="en-US" sz="2600" dirty="0" smtClean="0"/>
              <a:t>: </a:t>
            </a:r>
            <a:r>
              <a:rPr lang="en-US" sz="2600" b="1" dirty="0" smtClean="0"/>
              <a:t>27%</a:t>
            </a:r>
            <a:endParaRPr lang="en-US" sz="2600" dirty="0" smtClean="0"/>
          </a:p>
          <a:p>
            <a:pPr lvl="0"/>
            <a:r>
              <a:rPr lang="en-US" sz="2600" dirty="0" smtClean="0"/>
              <a:t>LinkedIn: </a:t>
            </a:r>
            <a:r>
              <a:rPr lang="en-US" sz="2600" b="1" dirty="0" smtClean="0"/>
              <a:t>25%</a:t>
            </a:r>
            <a:endParaRPr lang="en-US" sz="2600" dirty="0" smtClean="0"/>
          </a:p>
          <a:p>
            <a:pPr lvl="0"/>
            <a:r>
              <a:rPr lang="en-US" sz="2600" dirty="0" smtClean="0"/>
              <a:t>Twitter: </a:t>
            </a:r>
            <a:r>
              <a:rPr lang="en-US" sz="2600" b="1" dirty="0" smtClean="0"/>
              <a:t>24%</a:t>
            </a:r>
            <a:endParaRPr lang="en-US" sz="2600" dirty="0" smtClean="0"/>
          </a:p>
          <a:p>
            <a:r>
              <a:rPr lang="en-US" dirty="0" smtClean="0"/>
              <a:t>You </a:t>
            </a:r>
            <a:r>
              <a:rPr lang="en-US" dirty="0" smtClean="0"/>
              <a:t>have numerous opportunities to reach leads and can engage them on these different platforms.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66750"/>
            <a:ext cx="8246070" cy="383256"/>
          </a:xfrm>
        </p:spPr>
        <p:txBody>
          <a:bodyPr>
            <a:normAutofit fontScale="90000"/>
          </a:bodyPr>
          <a:lstStyle/>
          <a:p>
            <a:r>
              <a:rPr lang="en-US" dirty="0" smtClean="0"/>
              <a:t>You have a direct connection with your audience</a:t>
            </a:r>
            <a:r>
              <a:rPr lang="en-US" b="1" dirty="0" smtClean="0"/>
              <a:t/>
            </a:r>
            <a:br>
              <a:rPr lang="en-US" b="1" dirty="0" smtClean="0"/>
            </a:br>
            <a:r>
              <a:rPr lang="en-US" dirty="0" smtClean="0"/>
              <a:t/>
            </a:r>
            <a:br>
              <a:rPr lang="en-US" dirty="0" smtClean="0"/>
            </a:br>
            <a:endParaRPr lang="en-US" dirty="0"/>
          </a:p>
        </p:txBody>
      </p:sp>
      <p:sp>
        <p:nvSpPr>
          <p:cNvPr id="3" name="Content Placeholder 2"/>
          <p:cNvSpPr>
            <a:spLocks noGrp="1"/>
          </p:cNvSpPr>
          <p:nvPr>
            <p:ph idx="1"/>
          </p:nvPr>
        </p:nvSpPr>
        <p:spPr>
          <a:xfrm>
            <a:off x="448966" y="1195578"/>
            <a:ext cx="8246070" cy="4271772"/>
          </a:xfrm>
        </p:spPr>
        <p:txBody>
          <a:bodyPr>
            <a:normAutofit fontScale="70000" lnSpcReduction="20000"/>
          </a:bodyPr>
          <a:lstStyle/>
          <a:p>
            <a:r>
              <a:rPr lang="en-US" dirty="0" smtClean="0"/>
              <a:t>Social </a:t>
            </a:r>
            <a:r>
              <a:rPr lang="en-US" dirty="0" smtClean="0"/>
              <a:t>media is one of the few marketing strategies that allow you to connect directly with your </a:t>
            </a:r>
            <a:r>
              <a:rPr lang="en-US" dirty="0" smtClean="0"/>
              <a:t>audience via your </a:t>
            </a:r>
            <a:r>
              <a:rPr lang="en-US" dirty="0" smtClean="0"/>
              <a:t>social media account.</a:t>
            </a:r>
          </a:p>
          <a:p>
            <a:pPr lvl="0"/>
            <a:r>
              <a:rPr lang="en-US" b="1" dirty="0" smtClean="0"/>
              <a:t>You </a:t>
            </a:r>
            <a:r>
              <a:rPr lang="en-US" b="1" dirty="0" smtClean="0"/>
              <a:t>get to know them better:</a:t>
            </a:r>
            <a:r>
              <a:rPr lang="en-US" dirty="0" smtClean="0"/>
              <a:t> When you know your audience better, you can deliver more valuable content to them. You make the content more personalized to their interests, which leads to more engagement on your page and with your business.</a:t>
            </a:r>
          </a:p>
          <a:p>
            <a:pPr lvl="0"/>
            <a:r>
              <a:rPr lang="en-US" b="1" dirty="0" smtClean="0"/>
              <a:t>You provide better customer service:</a:t>
            </a:r>
            <a:r>
              <a:rPr lang="en-US" dirty="0" smtClean="0"/>
              <a:t> A direct connection with your audience allows you to resolve issues easier. You can address them personally, </a:t>
            </a:r>
            <a:r>
              <a:rPr lang="en-US" dirty="0" smtClean="0"/>
              <a:t>and deal </a:t>
            </a:r>
            <a:r>
              <a:rPr lang="en-US" dirty="0" smtClean="0"/>
              <a:t>with their issues </a:t>
            </a:r>
            <a:r>
              <a:rPr lang="en-US" dirty="0" smtClean="0"/>
              <a:t>1-on-1.</a:t>
            </a:r>
            <a:endParaRPr lang="en-US" dirty="0" smtClean="0"/>
          </a:p>
          <a:p>
            <a:pPr lvl="0"/>
            <a:r>
              <a:rPr lang="en-US" b="1" dirty="0" smtClean="0"/>
              <a:t>You gain </a:t>
            </a:r>
            <a:r>
              <a:rPr lang="en-US" b="1" u="sng" dirty="0" smtClean="0"/>
              <a:t>valuable </a:t>
            </a:r>
            <a:r>
              <a:rPr lang="en-US" b="1" u="sng" dirty="0" smtClean="0"/>
              <a:t>insight </a:t>
            </a:r>
            <a:r>
              <a:rPr lang="en-US" b="1" dirty="0" smtClean="0"/>
              <a:t>about </a:t>
            </a:r>
            <a:r>
              <a:rPr lang="en-US" b="1" dirty="0" smtClean="0"/>
              <a:t>your customers:</a:t>
            </a:r>
            <a:r>
              <a:rPr lang="en-US" dirty="0" smtClean="0"/>
              <a:t> The direct connection with your audience helps you get to know your audience better. You see who interacts with your posts and how they interact with them. </a:t>
            </a:r>
          </a:p>
          <a:p>
            <a:pPr lvl="0"/>
            <a:r>
              <a:rPr lang="en-US" b="1" dirty="0" smtClean="0"/>
              <a:t>You see how your audience perceives your business:</a:t>
            </a:r>
            <a:r>
              <a:rPr lang="en-US" dirty="0" smtClean="0"/>
              <a:t> It’s always good to know how others view your business. With social media marketing, you know what your audience thinks of your company.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Drawbacks of Social Media</a:t>
            </a:r>
            <a:endParaRPr lang="en-US" dirty="0"/>
          </a:p>
        </p:txBody>
      </p:sp>
      <p:sp>
        <p:nvSpPr>
          <p:cNvPr id="3" name="Content Placeholder 2"/>
          <p:cNvSpPr>
            <a:spLocks noGrp="1"/>
          </p:cNvSpPr>
          <p:nvPr>
            <p:ph idx="1"/>
          </p:nvPr>
        </p:nvSpPr>
        <p:spPr>
          <a:xfrm>
            <a:off x="448966" y="1195578"/>
            <a:ext cx="8246070" cy="3890772"/>
          </a:xfrm>
        </p:spPr>
        <p:txBody>
          <a:bodyPr>
            <a:normAutofit fontScale="77500" lnSpcReduction="20000"/>
          </a:bodyPr>
          <a:lstStyle/>
          <a:p>
            <a:pPr fontAlgn="t"/>
            <a:r>
              <a:rPr lang="en-US" b="1" dirty="0" smtClean="0"/>
              <a:t> </a:t>
            </a:r>
            <a:r>
              <a:rPr lang="en-US" dirty="0" smtClean="0"/>
              <a:t>- </a:t>
            </a:r>
            <a:r>
              <a:rPr lang="en-US" dirty="0" smtClean="0"/>
              <a:t>Superficial = this may mean more superficial relationships with people to whom you're not emotionally connected or it could mean less depth in the communication in "real" friendships.</a:t>
            </a:r>
            <a:br>
              <a:rPr lang="en-US" dirty="0" smtClean="0"/>
            </a:br>
            <a:r>
              <a:rPr lang="en-US" dirty="0" smtClean="0"/>
              <a:t>- Social Isolation = while social media can give allow people who are shy a chance to develop more relationships, it can also create an artificial bubble. </a:t>
            </a:r>
            <a:endParaRPr lang="en-US" dirty="0" smtClean="0"/>
          </a:p>
          <a:p>
            <a:pPr fontAlgn="t"/>
            <a:r>
              <a:rPr lang="en-US" dirty="0" smtClean="0"/>
              <a:t>If </a:t>
            </a:r>
            <a:r>
              <a:rPr lang="en-US" dirty="0" smtClean="0"/>
              <a:t>our interaction is primarily online, and we can strictly control with whom we interact, we will often only interact with those with the same background, music tastes, political beliefs, etc. </a:t>
            </a:r>
            <a:endParaRPr lang="en-US" dirty="0" smtClean="0"/>
          </a:p>
          <a:p>
            <a:pPr fontAlgn="t"/>
            <a:r>
              <a:rPr lang="en-US" dirty="0" smtClean="0"/>
              <a:t>This </a:t>
            </a:r>
            <a:r>
              <a:rPr lang="en-US" dirty="0" smtClean="0"/>
              <a:t>may mean we become isolated from those who have a different lived experience than us. When that happens, it can inhibit our ability to practice dual perspectives and may lead to increased ethnocentrism.</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Drawbacks of Social Media</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 Relationships May Suffer = we sometimes ignore the people physically in the room with us while engaging with others online. </a:t>
            </a:r>
            <a:br>
              <a:rPr lang="en-US" dirty="0" smtClean="0"/>
            </a:br>
            <a:r>
              <a:rPr lang="en-US" dirty="0" smtClean="0"/>
              <a:t>- Mental Health = research shows more time spent on social media correlates with higher rates of depression and anxiety</a:t>
            </a:r>
            <a:r>
              <a:rPr lang="en-US" dirty="0" smtClean="0"/>
              <a:t>.</a:t>
            </a:r>
          </a:p>
          <a:p>
            <a:r>
              <a:rPr lang="en-US" dirty="0" smtClean="0"/>
              <a:t>Deception </a:t>
            </a:r>
            <a:r>
              <a:rPr lang="en-US" dirty="0" smtClean="0"/>
              <a:t>= you could be the victim or the perpetrator of deceptive behavior where a person lies about their identity, experience, etc.</a:t>
            </a:r>
            <a:br>
              <a:rPr lang="en-US" dirty="0" smtClean="0"/>
            </a:b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Drawbacks of Social Media</a:t>
            </a:r>
            <a:r>
              <a:rPr lang="en-US" b="1" dirty="0" smtClean="0"/>
              <a:t/>
            </a:r>
            <a:br>
              <a:rPr lang="en-US" b="1" dirty="0" smtClean="0"/>
            </a:br>
            <a:endParaRPr lang="en-US" dirty="0"/>
          </a:p>
        </p:txBody>
      </p:sp>
      <p:sp>
        <p:nvSpPr>
          <p:cNvPr id="3" name="Content Placeholder 2"/>
          <p:cNvSpPr>
            <a:spLocks noGrp="1"/>
          </p:cNvSpPr>
          <p:nvPr>
            <p:ph idx="1"/>
          </p:nvPr>
        </p:nvSpPr>
        <p:spPr>
          <a:xfrm>
            <a:off x="448966" y="890778"/>
            <a:ext cx="8246070" cy="4576572"/>
          </a:xfrm>
        </p:spPr>
        <p:txBody>
          <a:bodyPr>
            <a:normAutofit fontScale="55000" lnSpcReduction="20000"/>
          </a:bodyPr>
          <a:lstStyle/>
          <a:p>
            <a:r>
              <a:rPr lang="en-US" sz="3600" b="1" dirty="0" smtClean="0"/>
              <a:t>You open up the potential for embarrassment</a:t>
            </a:r>
          </a:p>
          <a:p>
            <a:r>
              <a:rPr lang="en-US" sz="3600" dirty="0" smtClean="0"/>
              <a:t>It’s easy for posts to go viral on social media. People keep a close eye on the good and the bad on social media. If you aren’t careful </a:t>
            </a:r>
            <a:r>
              <a:rPr lang="en-US" sz="3600" dirty="0" smtClean="0"/>
              <a:t>you </a:t>
            </a:r>
            <a:r>
              <a:rPr lang="en-US" sz="3600" dirty="0" smtClean="0"/>
              <a:t>can end up embarrassing your company and getting caught in an awkward situation.</a:t>
            </a:r>
          </a:p>
          <a:p>
            <a:r>
              <a:rPr lang="en-US" sz="3600" dirty="0" smtClean="0"/>
              <a:t>For example, at one point, the </a:t>
            </a:r>
            <a:r>
              <a:rPr lang="en-US" sz="3600" dirty="0" err="1" smtClean="0"/>
              <a:t>hashtag</a:t>
            </a:r>
            <a:r>
              <a:rPr lang="en-US" sz="3600" dirty="0" smtClean="0"/>
              <a:t> “</a:t>
            </a:r>
            <a:r>
              <a:rPr lang="en-US" sz="3600" dirty="0" err="1" smtClean="0"/>
              <a:t>WhyIStayed</a:t>
            </a:r>
            <a:r>
              <a:rPr lang="en-US" sz="3600" dirty="0" smtClean="0"/>
              <a:t>” was trending on social media. This </a:t>
            </a:r>
            <a:r>
              <a:rPr lang="en-US" sz="3600" dirty="0" err="1" smtClean="0"/>
              <a:t>hashtag</a:t>
            </a:r>
            <a:r>
              <a:rPr lang="en-US" sz="3600" dirty="0" smtClean="0"/>
              <a:t> was about victims of domestic violence sharing their story. The </a:t>
            </a:r>
            <a:r>
              <a:rPr lang="en-US" sz="3600" dirty="0" err="1" smtClean="0"/>
              <a:t>hashtag</a:t>
            </a:r>
            <a:r>
              <a:rPr lang="en-US" sz="3600" dirty="0" smtClean="0"/>
              <a:t> took social media by storm and became a facilitator for conversations about abusive relationships.</a:t>
            </a:r>
          </a:p>
          <a:p>
            <a:r>
              <a:rPr lang="en-US" sz="3600" dirty="0" err="1" smtClean="0"/>
              <a:t>DiGiorno</a:t>
            </a:r>
            <a:r>
              <a:rPr lang="en-US" sz="3600" dirty="0" smtClean="0"/>
              <a:t> Pizza saw this </a:t>
            </a:r>
            <a:r>
              <a:rPr lang="en-US" sz="3600" dirty="0" err="1" smtClean="0"/>
              <a:t>hashtag</a:t>
            </a:r>
            <a:r>
              <a:rPr lang="en-US" sz="3600" dirty="0" smtClean="0"/>
              <a:t> trending and decided to jump in on an opportunity for brand exposure. They shared a tweet that said, “#</a:t>
            </a:r>
            <a:r>
              <a:rPr lang="en-US" sz="3600" dirty="0" err="1" smtClean="0"/>
              <a:t>WhyIStayed</a:t>
            </a:r>
            <a:r>
              <a:rPr lang="en-US" sz="3600" dirty="0" smtClean="0"/>
              <a:t> you had pizza.” Within minutes, people became outraged at the company for their tweet.</a:t>
            </a:r>
          </a:p>
          <a:p>
            <a:r>
              <a:rPr lang="en-US" sz="3600" dirty="0" smtClean="0"/>
              <a:t>The pizza company hadn’t researched the tweet beforehand to realize what it was regarding. The tweet was deleted in minutes, but the impact lasted a long time. People were still talking about the tweet long after it was removed.</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t"/>
            <a:r>
              <a:rPr lang="en-US" b="1" dirty="0" smtClean="0"/>
              <a:t>Influences on Mediated Communication</a:t>
            </a:r>
            <a:endParaRPr lang="en-US" dirty="0"/>
          </a:p>
        </p:txBody>
      </p:sp>
      <p:sp>
        <p:nvSpPr>
          <p:cNvPr id="3" name="Content Placeholder 2"/>
          <p:cNvSpPr>
            <a:spLocks noGrp="1"/>
          </p:cNvSpPr>
          <p:nvPr>
            <p:ph idx="1"/>
          </p:nvPr>
        </p:nvSpPr>
        <p:spPr/>
        <p:txBody>
          <a:bodyPr>
            <a:normAutofit lnSpcReduction="10000"/>
          </a:bodyPr>
          <a:lstStyle/>
          <a:p>
            <a:pPr fontAlgn="t"/>
            <a:r>
              <a:rPr lang="en-US" b="1" i="1" dirty="0" smtClean="0"/>
              <a:t>Gender in Online Communication</a:t>
            </a:r>
            <a:endParaRPr lang="en-US" dirty="0" smtClean="0"/>
          </a:p>
          <a:p>
            <a:pPr fontAlgn="t"/>
            <a:r>
              <a:rPr lang="en-US" dirty="0" smtClean="0"/>
              <a:t>Generally speaking, </a:t>
            </a:r>
            <a:r>
              <a:rPr lang="en-US" b="1" dirty="0" smtClean="0"/>
              <a:t>feminine people communicate more and prioritize communication more than masculine people</a:t>
            </a:r>
            <a:r>
              <a:rPr lang="en-US" dirty="0" smtClean="0"/>
              <a:t>. Traditionally, masculine people and feminine people communicate with people of their own gender in different ways.</a:t>
            </a:r>
          </a:p>
          <a:p>
            <a:r>
              <a:rPr lang="en-US" dirty="0" smtClean="0"/>
              <a:t>to </a:t>
            </a:r>
            <a:r>
              <a:rPr lang="en-US" dirty="0" smtClean="0"/>
              <a:t>meet a need/pursue a goal within an organization.</a:t>
            </a:r>
            <a:br>
              <a:rPr lang="en-US" dirty="0" smtClean="0"/>
            </a:br>
            <a:endParaRPr lang="en-US" dirty="0" smtClean="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t"/>
            <a:r>
              <a:rPr lang="en-US" dirty="0" smtClean="0"/>
              <a:t>Gender in Online Communication</a:t>
            </a:r>
          </a:p>
        </p:txBody>
      </p:sp>
      <p:sp>
        <p:nvSpPr>
          <p:cNvPr id="3" name="Content Placeholder 2"/>
          <p:cNvSpPr>
            <a:spLocks noGrp="1"/>
          </p:cNvSpPr>
          <p:nvPr>
            <p:ph idx="1"/>
          </p:nvPr>
        </p:nvSpPr>
        <p:spPr>
          <a:xfrm>
            <a:off x="448966" y="1195578"/>
            <a:ext cx="8246070" cy="3966972"/>
          </a:xfrm>
        </p:spPr>
        <p:txBody>
          <a:bodyPr>
            <a:normAutofit fontScale="85000" lnSpcReduction="20000"/>
          </a:bodyPr>
          <a:lstStyle/>
          <a:p>
            <a:r>
              <a:rPr lang="en-US" dirty="0" smtClean="0"/>
              <a:t>- Men use more large words, nouns, and profanity than women.</a:t>
            </a:r>
            <a:br>
              <a:rPr lang="en-US" dirty="0" smtClean="0"/>
            </a:br>
            <a:r>
              <a:rPr lang="en-US" dirty="0" smtClean="0"/>
              <a:t>- Women use more personal pronouns, verbs, and hedge phrases like "I Think" and "I Feel"</a:t>
            </a:r>
            <a:br>
              <a:rPr lang="en-US" dirty="0" smtClean="0"/>
            </a:br>
            <a:r>
              <a:rPr lang="en-US" dirty="0" smtClean="0"/>
              <a:t>- Men and Women both use "we" equally, but not in the same way. </a:t>
            </a:r>
            <a:endParaRPr lang="en-US" dirty="0" smtClean="0"/>
          </a:p>
          <a:p>
            <a:r>
              <a:rPr lang="en-US" dirty="0" smtClean="0"/>
              <a:t>Women </a:t>
            </a:r>
            <a:r>
              <a:rPr lang="en-US" dirty="0" smtClean="0"/>
              <a:t>use what called a "Warm we" Ex: "We have so much fun together!" while men use a more "Distant We" ex: "We need to do something about this"</a:t>
            </a:r>
            <a:br>
              <a:rPr lang="en-US" dirty="0" smtClean="0"/>
            </a:br>
            <a:r>
              <a:rPr lang="en-US" dirty="0" smtClean="0"/>
              <a:t>- Women use more emotional words and first-person singular pronouns on </a:t>
            </a:r>
            <a:r>
              <a:rPr lang="en-US" dirty="0" err="1" smtClean="0"/>
              <a:t>Facebook</a:t>
            </a:r>
            <a:r>
              <a:rPr lang="en-US" dirty="0" smtClean="0"/>
              <a:t> than Men do.</a:t>
            </a:r>
            <a:br>
              <a:rPr lang="en-US" dirty="0" smtClean="0"/>
            </a:b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Gender in Online Communication</a:t>
            </a:r>
            <a:r>
              <a:rPr lang="en-US" b="1" dirty="0" smtClean="0"/>
              <a:t/>
            </a:r>
            <a:br>
              <a:rPr lang="en-US" b="1" dirty="0" smtClean="0"/>
            </a:br>
            <a:endParaRPr lang="en-US" dirty="0"/>
          </a:p>
        </p:txBody>
      </p:sp>
      <p:sp>
        <p:nvSpPr>
          <p:cNvPr id="3" name="Content Placeholder 2"/>
          <p:cNvSpPr>
            <a:spLocks noGrp="1"/>
          </p:cNvSpPr>
          <p:nvPr>
            <p:ph idx="1"/>
          </p:nvPr>
        </p:nvSpPr>
        <p:spPr/>
        <p:txBody>
          <a:bodyPr>
            <a:normAutofit lnSpcReduction="10000"/>
          </a:bodyPr>
          <a:lstStyle/>
          <a:p>
            <a:pPr fontAlgn="t"/>
            <a:r>
              <a:rPr lang="en-US" dirty="0" smtClean="0"/>
              <a:t>- Teen males are typically more active and assertive with their choice of words than teen females. Teen males initiated online interactions more often than girls and made more flirtatious proposals. </a:t>
            </a:r>
            <a:endParaRPr lang="en-US" dirty="0" smtClean="0"/>
          </a:p>
          <a:p>
            <a:pPr fontAlgn="t"/>
            <a:r>
              <a:rPr lang="en-US" dirty="0" smtClean="0"/>
              <a:t>Female </a:t>
            </a:r>
            <a:r>
              <a:rPr lang="en-US" dirty="0" smtClean="0"/>
              <a:t>teens were more reactive in their online posts, using terms like "wow" "</a:t>
            </a:r>
            <a:r>
              <a:rPr lang="en-US" dirty="0" err="1" smtClean="0"/>
              <a:t>omg</a:t>
            </a:r>
            <a:r>
              <a:rPr lang="en-US" dirty="0" smtClean="0"/>
              <a:t>" and "</a:t>
            </a:r>
            <a:r>
              <a:rPr lang="en-US" dirty="0" err="1" smtClean="0"/>
              <a:t>lmao</a:t>
            </a:r>
            <a:r>
              <a:rPr lang="en-US" dirty="0" smtClean="0"/>
              <a:t>" in response to others' comments. This was probably also due to the age of the participants.</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Case study on Gender in online Communication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The results show the following: (1) Online technology community posts are divided into four topics: seeking information help, providing information help, technical exchange, and making friends and advertising. Male users tend to provide information help, while female users prefer to participate in the topic of making friends and advertising. (2) When communicating in the technology community, most of the male and female users express positive emotions, but the frequency of female users expressing positive emotions is higher. (3) The emotion of male and female users under different topics in the community has a significant impact on their activity, but the impact is different. In comparison, the activity of female users is more susceptible to emotional tendencies.</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Age in Online Communication</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pPr fontAlgn="t"/>
            <a:r>
              <a:rPr lang="en-US" dirty="0" smtClean="0"/>
              <a:t>Studies show that at </a:t>
            </a:r>
            <a:r>
              <a:rPr lang="en-US" dirty="0" smtClean="0"/>
              <a:t>the advent of social media, Pew routinely found that younger Americans (ages 18–29) were significantly more likely to use social media. Now, Pew’s data shows the gap has significantly narrowed. Nearly 80% of 30- to 49-year-olds and nearly 65% of 50- to 64-year-olds also use social media, as compared to 88% of 18- to 29-year-olds. And while only 37% of those ages 65 and older use social media, their numbers are growing</a:t>
            </a:r>
            <a:r>
              <a:rPr lang="en-US" dirty="0" smtClean="0"/>
              <a:t>.</a:t>
            </a:r>
          </a:p>
          <a:p>
            <a:pPr fontAlgn="t"/>
            <a:r>
              <a:rPr lang="en-US" sz="2100" dirty="0" smtClean="0"/>
              <a:t>https://www.waldenu.edu/programs/business/resource/how-age-influences-social-media-preferences</a:t>
            </a:r>
            <a:endParaRPr lang="en-US" sz="21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 in Online Communication</a:t>
            </a:r>
            <a:endParaRPr lang="en-US" dirty="0"/>
          </a:p>
        </p:txBody>
      </p:sp>
      <p:sp>
        <p:nvSpPr>
          <p:cNvPr id="3" name="Content Placeholder 2"/>
          <p:cNvSpPr>
            <a:spLocks noGrp="1"/>
          </p:cNvSpPr>
          <p:nvPr>
            <p:ph idx="1"/>
          </p:nvPr>
        </p:nvSpPr>
        <p:spPr>
          <a:xfrm>
            <a:off x="448966" y="1195578"/>
            <a:ext cx="8246070" cy="4424172"/>
          </a:xfrm>
        </p:spPr>
        <p:txBody>
          <a:bodyPr>
            <a:normAutofit fontScale="77500" lnSpcReduction="20000"/>
          </a:bodyPr>
          <a:lstStyle/>
          <a:p>
            <a:r>
              <a:rPr lang="en-US" dirty="0" smtClean="0"/>
              <a:t>- Older adults and digital natives vary in the types of preferred mediated communication as well as their comfort level with different platforms. The language and symbols used can also reflect age.</a:t>
            </a:r>
            <a:br>
              <a:rPr lang="en-US" dirty="0" smtClean="0"/>
            </a:br>
            <a:r>
              <a:rPr lang="en-US" dirty="0" smtClean="0"/>
              <a:t>- For 13-18 year-olds, typical terms in their messages include "homework" "math" and "prom." Abbreviations such as "</a:t>
            </a:r>
            <a:r>
              <a:rPr lang="en-US" dirty="0" err="1" smtClean="0"/>
              <a:t>lol</a:t>
            </a:r>
            <a:r>
              <a:rPr lang="en-US" dirty="0" smtClean="0"/>
              <a:t>," "</a:t>
            </a:r>
            <a:r>
              <a:rPr lang="en-US" dirty="0" err="1" smtClean="0"/>
              <a:t>jk</a:t>
            </a:r>
            <a:r>
              <a:rPr lang="en-US" dirty="0" smtClean="0"/>
              <a:t>," and "&lt;3" were also common</a:t>
            </a:r>
            <a:br>
              <a:rPr lang="en-US" dirty="0" smtClean="0"/>
            </a:br>
            <a:r>
              <a:rPr lang="en-US" dirty="0" smtClean="0"/>
              <a:t>- 19 to 22-year-olds more often post about college. Terms used are "semester" "studying" and "Campus" Other lifestyle choices were also prominent in their use of "drunk" "tattoo" and a host of swear words</a:t>
            </a:r>
            <a:br>
              <a:rPr lang="en-US" dirty="0" smtClean="0"/>
            </a:br>
            <a:r>
              <a:rPr lang="en-US" dirty="0" smtClean="0"/>
              <a:t>- Mid 20s people tend to shift more towards topics that involve words such as "office" "pay/paying" and "wedding" But communication at this stage isn't all serious, "beer" is still common</a:t>
            </a:r>
            <a:br>
              <a:rPr lang="en-US" dirty="0" smtClean="0"/>
            </a:br>
            <a:r>
              <a:rPr lang="en-US" dirty="0" smtClean="0"/>
              <a:t> </a:t>
            </a:r>
            <a:endParaRPr lang="en-US" dirty="0" smtClean="0"/>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 in Online Communication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- 30-65 year olds post often about family. Typical terms are "daughter/son" "pray/prayer" "friends" and "country"</a:t>
            </a:r>
            <a:br>
              <a:rPr lang="en-US" dirty="0" smtClean="0"/>
            </a:br>
            <a:r>
              <a:rPr lang="en-US" dirty="0" smtClean="0"/>
              <a:t>- Use of the word "we" tends to increase with age, while the use of I decreases.</a:t>
            </a:r>
            <a:br>
              <a:rPr lang="en-US" dirty="0" smtClean="0"/>
            </a:br>
            <a:r>
              <a:rPr lang="en-US" dirty="0" smtClean="0"/>
              <a:t>- Age can also show based on how punctuation is used</a:t>
            </a:r>
            <a:r>
              <a:rPr lang="en-US" dirty="0" smtClean="0"/>
              <a:t>.</a:t>
            </a:r>
          </a:p>
          <a:p>
            <a:r>
              <a:rPr lang="en-US" dirty="0" smtClean="0"/>
              <a:t>According to Pew, </a:t>
            </a:r>
            <a:r>
              <a:rPr lang="en-US" dirty="0" err="1" smtClean="0"/>
              <a:t>Facebook</a:t>
            </a:r>
            <a:r>
              <a:rPr lang="en-US" dirty="0" smtClean="0"/>
              <a:t> is the most used social media platform, regardless of age. However, that doesn’t tell the whole social media story, there is evidence that </a:t>
            </a:r>
            <a:r>
              <a:rPr lang="en-US" dirty="0" err="1" smtClean="0"/>
              <a:t>Facebook</a:t>
            </a:r>
            <a:r>
              <a:rPr lang="en-US" dirty="0" smtClean="0"/>
              <a:t> is losing ground among younger Americans even as it gains popularity with older Americans.</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Technology, Like Social Media, Is Here to Stay</a:t>
            </a:r>
          </a:p>
        </p:txBody>
      </p:sp>
      <p:sp>
        <p:nvSpPr>
          <p:cNvPr id="3" name="Content Placeholder 2"/>
          <p:cNvSpPr>
            <a:spLocks noGrp="1"/>
          </p:cNvSpPr>
          <p:nvPr>
            <p:ph idx="1"/>
          </p:nvPr>
        </p:nvSpPr>
        <p:spPr>
          <a:xfrm>
            <a:off x="448966" y="1043178"/>
            <a:ext cx="8246070" cy="4119372"/>
          </a:xfrm>
        </p:spPr>
        <p:txBody>
          <a:bodyPr>
            <a:normAutofit fontScale="85000" lnSpcReduction="20000"/>
          </a:bodyPr>
          <a:lstStyle/>
          <a:p>
            <a:r>
              <a:rPr lang="en-US" dirty="0" smtClean="0"/>
              <a:t>Regardless </a:t>
            </a:r>
            <a:r>
              <a:rPr lang="en-US" dirty="0" smtClean="0"/>
              <a:t>of age, one thing is for certain: Social media has changed the way we think about information technology. Technology that was once confined to large glass rooms now fits in the palm of our hand. </a:t>
            </a:r>
            <a:endParaRPr lang="en-US" dirty="0" smtClean="0"/>
          </a:p>
          <a:p>
            <a:r>
              <a:rPr lang="en-US" dirty="0" smtClean="0"/>
              <a:t>It’s </a:t>
            </a:r>
            <a:r>
              <a:rPr lang="en-US" dirty="0" smtClean="0"/>
              <a:t>portable, it’s instant, and it’s constantly getting smarter. With so many people using social media across age groups, it’s unlikely that it is going anywhere.</a:t>
            </a:r>
          </a:p>
          <a:p>
            <a:r>
              <a:rPr lang="en-US" dirty="0" smtClean="0"/>
              <a:t>But as recent data shows, social media preferences aren’t uniform and could continue to diversify in the coming years. </a:t>
            </a:r>
            <a:endParaRPr lang="en-US" dirty="0" smtClean="0"/>
          </a:p>
          <a:p>
            <a:r>
              <a:rPr lang="en-US" dirty="0" smtClean="0"/>
              <a:t>This </a:t>
            </a:r>
            <a:r>
              <a:rPr lang="en-US" dirty="0" smtClean="0"/>
              <a:t>will inevitably create new challenges and opportunities for information technology enterprises, social media companies, and the businesses that use both for promotion and advertising.</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Communicating </a:t>
            </a:r>
            <a:r>
              <a:rPr lang="en-US" dirty="0" smtClean="0"/>
              <a:t>Competently with Social Media</a:t>
            </a:r>
            <a:br>
              <a:rPr lang="en-US" dirty="0" smtClean="0"/>
            </a:br>
            <a:endParaRPr lang="en-US" dirty="0"/>
          </a:p>
        </p:txBody>
      </p:sp>
      <p:sp>
        <p:nvSpPr>
          <p:cNvPr id="5" name="Content Placeholder 4"/>
          <p:cNvSpPr>
            <a:spLocks noGrp="1"/>
          </p:cNvSpPr>
          <p:nvPr>
            <p:ph idx="1"/>
          </p:nvPr>
        </p:nvSpPr>
        <p:spPr>
          <a:xfrm>
            <a:off x="448966" y="1424178"/>
            <a:ext cx="8246070" cy="4271772"/>
          </a:xfrm>
        </p:spPr>
        <p:txBody>
          <a:bodyPr>
            <a:normAutofit fontScale="77500" lnSpcReduction="20000"/>
          </a:bodyPr>
          <a:lstStyle/>
          <a:p>
            <a:r>
              <a:rPr lang="en-US" dirty="0" smtClean="0"/>
              <a:t>To </a:t>
            </a:r>
            <a:r>
              <a:rPr lang="en-US" dirty="0" smtClean="0"/>
              <a:t>communicate competently with social media you must choose the best medium, be careful what you post, be considerate, balance with face time, and be safe. </a:t>
            </a:r>
            <a:endParaRPr lang="en-US" dirty="0" smtClean="0"/>
          </a:p>
          <a:p>
            <a:r>
              <a:rPr lang="en-US" b="1" dirty="0" smtClean="0"/>
              <a:t>Effective </a:t>
            </a:r>
            <a:r>
              <a:rPr lang="en-US" b="1" dirty="0" smtClean="0"/>
              <a:t>communicators have communication competence</a:t>
            </a:r>
            <a:r>
              <a:rPr lang="en-US" dirty="0" smtClean="0"/>
              <a:t>. Think before you post. Software that enable people to take “screen shots” or download videos and tools that archive web pages can be used without our knowledge to create records of what you post. </a:t>
            </a:r>
            <a:endParaRPr lang="en-US" dirty="0" smtClean="0"/>
          </a:p>
          <a:p>
            <a:r>
              <a:rPr lang="en-US" dirty="0" smtClean="0"/>
              <a:t>While </a:t>
            </a:r>
            <a:r>
              <a:rPr lang="en-US" dirty="0" smtClean="0"/>
              <a:t>it is still a good idea to go through your online content and “clean up” materials that may form unfavorable impressions, it is even a better idea to not put that information out there in the first place (Leonard, 2020).</a:t>
            </a:r>
          </a:p>
          <a:p>
            <a:r>
              <a:rPr lang="en-US" dirty="0" smtClean="0"/>
              <a:t/>
            </a:r>
            <a:br>
              <a:rPr lang="en-US" dirty="0" smtClean="0"/>
            </a:b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Maintaining Positive </a:t>
            </a:r>
            <a:r>
              <a:rPr lang="en-US" dirty="0" smtClean="0"/>
              <a:t>Relationships</a:t>
            </a:r>
            <a:endParaRPr lang="en-US" dirty="0"/>
          </a:p>
        </p:txBody>
      </p:sp>
      <p:sp>
        <p:nvSpPr>
          <p:cNvPr id="5" name="Content Placeholder 4"/>
          <p:cNvSpPr>
            <a:spLocks noGrp="1"/>
          </p:cNvSpPr>
          <p:nvPr>
            <p:ph idx="1"/>
          </p:nvPr>
        </p:nvSpPr>
        <p:spPr/>
        <p:txBody>
          <a:bodyPr>
            <a:normAutofit fontScale="85000" lnSpcReduction="20000"/>
          </a:bodyPr>
          <a:lstStyle/>
          <a:p>
            <a:pPr>
              <a:buNone/>
            </a:pPr>
            <a:r>
              <a:rPr lang="en-US" dirty="0" smtClean="0"/>
              <a:t> </a:t>
            </a:r>
          </a:p>
          <a:p>
            <a:r>
              <a:rPr lang="en-US" dirty="0" smtClean="0"/>
              <a:t>We all have a growing log of personal information stored on the Internet, and some of it is under our control and some of it isn’t. We also have increasingly diverse social networks that require us to be cognizant of the information we make available and how we present ourselves. </a:t>
            </a:r>
            <a:endParaRPr lang="en-US" dirty="0" smtClean="0"/>
          </a:p>
          <a:p>
            <a:r>
              <a:rPr lang="en-US" dirty="0" smtClean="0"/>
              <a:t>While </a:t>
            </a:r>
            <a:r>
              <a:rPr lang="en-US" dirty="0" smtClean="0"/>
              <a:t>we can’t control all the information about ourselves online or the impressions people form, we can more competently engage with social media so that we are getting the most out of it in both personal and professional contexts (Leonard, 2020).</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Maintaining Positive Relationships</a:t>
            </a:r>
            <a:endParaRPr lang="en-US" dirty="0"/>
          </a:p>
        </p:txBody>
      </p:sp>
      <p:sp>
        <p:nvSpPr>
          <p:cNvPr id="3" name="Content Placeholder 2"/>
          <p:cNvSpPr>
            <a:spLocks noGrp="1"/>
          </p:cNvSpPr>
          <p:nvPr>
            <p:ph idx="1"/>
          </p:nvPr>
        </p:nvSpPr>
        <p:spPr/>
        <p:txBody>
          <a:bodyPr/>
          <a:lstStyle/>
          <a:p>
            <a:pPr lvl="0"/>
            <a:r>
              <a:rPr lang="en-US" dirty="0" smtClean="0"/>
              <a:t>There are guidelines for social media communication competency.</a:t>
            </a:r>
            <a:endParaRPr lang="en-US" sz="2400" dirty="0" smtClean="0"/>
          </a:p>
          <a:p>
            <a:pPr lvl="1"/>
            <a:r>
              <a:rPr lang="en-US" dirty="0" smtClean="0"/>
              <a:t>Choosing the appropriate channel, face-to-face vs. social media, can make a difference in achieving successful communication.</a:t>
            </a:r>
            <a:endParaRPr lang="en-US" sz="2400" dirty="0" smtClean="0"/>
          </a:p>
          <a:p>
            <a:pPr lvl="1"/>
            <a:r>
              <a:rPr lang="en-US" dirty="0" smtClean="0"/>
              <a:t>Consider mediated communication etiquette. Be careful, be considerate, and exhibit civility</a:t>
            </a:r>
            <a:r>
              <a:rPr lang="en-US" b="1" i="1" dirty="0" smtClean="0"/>
              <a:t>.</a:t>
            </a:r>
            <a:endParaRPr lang="en-US" sz="2400" dirty="0" smtClean="0"/>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Protecting Yourself</a:t>
            </a:r>
          </a:p>
        </p:txBody>
      </p:sp>
      <p:sp>
        <p:nvSpPr>
          <p:cNvPr id="3" name="Content Placeholder 2"/>
          <p:cNvSpPr>
            <a:spLocks noGrp="1"/>
          </p:cNvSpPr>
          <p:nvPr>
            <p:ph idx="1"/>
          </p:nvPr>
        </p:nvSpPr>
        <p:spPr>
          <a:xfrm>
            <a:off x="448966" y="1047750"/>
            <a:ext cx="8246070" cy="4347972"/>
          </a:xfrm>
        </p:spPr>
        <p:txBody>
          <a:bodyPr>
            <a:normAutofit fontScale="85000" lnSpcReduction="10000"/>
          </a:bodyPr>
          <a:lstStyle/>
          <a:p>
            <a:r>
              <a:rPr lang="en-US" dirty="0" smtClean="0"/>
              <a:t>A </a:t>
            </a:r>
            <a:r>
              <a:rPr lang="en-US" dirty="0" smtClean="0"/>
              <a:t>quick search on Google for “social media dos and don’ts” will yield around 100,000 results, which shows that there’s no shortage of advice about how to competently use social media. </a:t>
            </a:r>
            <a:endParaRPr lang="en-US" dirty="0" smtClean="0"/>
          </a:p>
          <a:p>
            <a:r>
              <a:rPr lang="en-US" dirty="0" smtClean="0"/>
              <a:t>Know </a:t>
            </a:r>
            <a:r>
              <a:rPr lang="en-US" dirty="0" smtClean="0"/>
              <a:t>what’s out there. Since the top level of many social media sites are visible in Google search results, you should monitor how these appear to others by regularly (about once a month) doing a Google search using various iterations of your name. </a:t>
            </a:r>
            <a:endParaRPr lang="en-US" dirty="0" smtClean="0"/>
          </a:p>
          <a:p>
            <a:r>
              <a:rPr lang="en-US" dirty="0" smtClean="0"/>
              <a:t>Putting </a:t>
            </a:r>
            <a:r>
              <a:rPr lang="en-US" dirty="0" smtClean="0"/>
              <a:t>your name in quotation marks will help target your results. Make sure you’re logged out of all your accounts and then click on the various results to see what others can see. </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Protecting Yourself</a:t>
            </a:r>
            <a:endParaRPr lang="en-US" dirty="0"/>
          </a:p>
        </p:txBody>
      </p:sp>
      <p:sp>
        <p:nvSpPr>
          <p:cNvPr id="3" name="Content Placeholder 2"/>
          <p:cNvSpPr>
            <a:spLocks noGrp="1"/>
          </p:cNvSpPr>
          <p:nvPr>
            <p:ph idx="1"/>
          </p:nvPr>
        </p:nvSpPr>
        <p:spPr/>
        <p:txBody>
          <a:bodyPr>
            <a:normAutofit fontScale="92500" lnSpcReduction="20000"/>
          </a:bodyPr>
          <a:lstStyle/>
          <a:p>
            <a:pPr lvl="1"/>
            <a:r>
              <a:rPr lang="en-US" dirty="0" smtClean="0"/>
              <a:t>Be mindful of boundaries. </a:t>
            </a:r>
            <a:r>
              <a:rPr lang="en-US" i="1" dirty="0" err="1" smtClean="0"/>
              <a:t>Disinhibition</a:t>
            </a:r>
            <a:r>
              <a:rPr lang="en-US" dirty="0" smtClean="0"/>
              <a:t> can lead to </a:t>
            </a:r>
            <a:r>
              <a:rPr lang="en-US" i="1" dirty="0" smtClean="0"/>
              <a:t>flaming</a:t>
            </a:r>
            <a:r>
              <a:rPr lang="en-US" dirty="0" smtClean="0"/>
              <a:t> and </a:t>
            </a:r>
            <a:r>
              <a:rPr lang="en-US" dirty="0" err="1" smtClean="0"/>
              <a:t>cyberbullying</a:t>
            </a:r>
            <a:r>
              <a:rPr lang="en-US" dirty="0" smtClean="0"/>
              <a:t>.</a:t>
            </a:r>
            <a:endParaRPr lang="en-US" sz="2400" dirty="0" smtClean="0"/>
          </a:p>
          <a:p>
            <a:pPr lvl="1"/>
            <a:r>
              <a:rPr lang="en-US" dirty="0" smtClean="0"/>
              <a:t>Be aware of bystanders, and balance mediated communication with face time to avoid depression, loneliness, and social anxiety.</a:t>
            </a:r>
            <a:endParaRPr lang="en-US" sz="2400" dirty="0" smtClean="0"/>
          </a:p>
          <a:p>
            <a:pPr lvl="1"/>
            <a:r>
              <a:rPr lang="en-US" dirty="0" smtClean="0"/>
              <a:t>To be safe, always assume that mediated messages can and may be seen and heard by unintended recipients.</a:t>
            </a:r>
            <a:endParaRPr lang="en-US" sz="2400" dirty="0" smtClean="0"/>
          </a:p>
          <a:p>
            <a:pPr lvl="1"/>
            <a:r>
              <a:rPr lang="en-US" dirty="0" smtClean="0"/>
              <a:t>Cell phone conversations and text messaging combined with driving pose physical safety hazards.</a:t>
            </a:r>
            <a:endParaRPr lang="en-US" sz="2400" dirty="0" smtClean="0"/>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76015" y="281175"/>
            <a:ext cx="6558080" cy="725349"/>
          </a:xfrm>
        </p:spPr>
        <p:txBody>
          <a:bodyPr>
            <a:normAutofit/>
          </a:bodyPr>
          <a:lstStyle/>
          <a:p>
            <a:r>
              <a:rPr lang="en-US" dirty="0" smtClean="0"/>
              <a:t>SUMMARY</a:t>
            </a:r>
            <a:endParaRPr lang="en-US" dirty="0"/>
          </a:p>
        </p:txBody>
      </p:sp>
      <p:sp>
        <p:nvSpPr>
          <p:cNvPr id="5" name="Content Placeholder 4"/>
          <p:cNvSpPr>
            <a:spLocks noGrp="1"/>
          </p:cNvSpPr>
          <p:nvPr>
            <p:ph idx="1"/>
          </p:nvPr>
        </p:nvSpPr>
        <p:spPr>
          <a:xfrm>
            <a:off x="0" y="819150"/>
            <a:ext cx="9144000" cy="4324350"/>
          </a:xfrm>
        </p:spPr>
        <p:txBody>
          <a:bodyPr>
            <a:noAutofit/>
          </a:bodyPr>
          <a:lstStyle/>
          <a:p>
            <a:r>
              <a:rPr lang="en-US" sz="2400" dirty="0" smtClean="0"/>
              <a:t>The new </a:t>
            </a:r>
            <a:r>
              <a:rPr lang="en-US" sz="2400" dirty="0" err="1" smtClean="0"/>
              <a:t>masspersonal</a:t>
            </a:r>
            <a:r>
              <a:rPr lang="en-US" sz="2400" dirty="0" smtClean="0"/>
              <a:t> phenomenon combines </a:t>
            </a:r>
            <a:r>
              <a:rPr lang="en-US" sz="2400" i="1" dirty="0" smtClean="0"/>
              <a:t>social media</a:t>
            </a:r>
            <a:r>
              <a:rPr lang="en-US" sz="2400" dirty="0" smtClean="0"/>
              <a:t> with personal reasons for communicating. Social media are interactive and are distinguished by user-generated content. </a:t>
            </a:r>
          </a:p>
          <a:p>
            <a:r>
              <a:rPr lang="en-US" sz="2400" dirty="0" smtClean="0"/>
              <a:t>Mediated communication differs from the face-to-face form through message </a:t>
            </a:r>
            <a:r>
              <a:rPr lang="en-US" sz="2400" i="1" dirty="0" smtClean="0"/>
              <a:t>richness</a:t>
            </a:r>
            <a:r>
              <a:rPr lang="en-US" sz="2400" dirty="0" smtClean="0"/>
              <a:t> and the use of </a:t>
            </a:r>
            <a:r>
              <a:rPr lang="en-US" sz="2400" i="1" dirty="0" smtClean="0"/>
              <a:t>synchronous</a:t>
            </a:r>
            <a:r>
              <a:rPr lang="en-US" sz="2400" dirty="0" smtClean="0"/>
              <a:t> versus </a:t>
            </a:r>
            <a:r>
              <a:rPr lang="en-US" sz="2400" i="1" dirty="0" smtClean="0"/>
              <a:t>asynchronous</a:t>
            </a:r>
            <a:r>
              <a:rPr lang="en-US" sz="2400" dirty="0" smtClean="0"/>
              <a:t> communication. </a:t>
            </a:r>
          </a:p>
          <a:p>
            <a:r>
              <a:rPr lang="en-US" sz="2400" dirty="0" smtClean="0"/>
              <a:t>Another difference occurs in permanence comparisons. Face-to-face communication is transitory; by contrast, the mediated form is capable of being stored and forwarded. </a:t>
            </a:r>
          </a:p>
          <a:p>
            <a:r>
              <a:rPr lang="en-US" sz="2400" dirty="0" smtClean="0"/>
              <a:t>We use social media for information, personal relationships, personal identity, and entertainment. </a:t>
            </a:r>
          </a:p>
        </p:txBody>
      </p:sp>
    </p:spTree>
    <p:extLst>
      <p:ext uri="{BB962C8B-B14F-4D97-AF65-F5344CB8AC3E}">
        <p14:creationId xmlns:p14="http://schemas.microsoft.com/office/powerpoint/2010/main" xmlns="" val="1101633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448966" y="1119378"/>
            <a:ext cx="8246070" cy="3966972"/>
          </a:xfrm>
        </p:spPr>
        <p:txBody>
          <a:bodyPr>
            <a:normAutofit fontScale="77500" lnSpcReduction="20000"/>
          </a:bodyPr>
          <a:lstStyle/>
          <a:p>
            <a:r>
              <a:rPr lang="en-US" dirty="0" smtClean="0"/>
              <a:t>There are guidelines for social media communication competency. Choosing the appropriate channel, face-to-face vs. social media, can make a difference in achieving successful communication. </a:t>
            </a:r>
          </a:p>
          <a:p>
            <a:r>
              <a:rPr lang="en-US" dirty="0" smtClean="0"/>
              <a:t>Consider mediated communication etiquette. Be careful, be considerate, and exhibit civility. </a:t>
            </a:r>
          </a:p>
          <a:p>
            <a:r>
              <a:rPr lang="en-US" dirty="0" smtClean="0"/>
              <a:t>Be mindful of boundaries. </a:t>
            </a:r>
            <a:r>
              <a:rPr lang="en-US" i="1" dirty="0" err="1" smtClean="0"/>
              <a:t>Disinhibition</a:t>
            </a:r>
            <a:r>
              <a:rPr lang="en-US" dirty="0" smtClean="0"/>
              <a:t> can lead to </a:t>
            </a:r>
            <a:r>
              <a:rPr lang="en-US" i="1" dirty="0" smtClean="0"/>
              <a:t>flaming</a:t>
            </a:r>
            <a:r>
              <a:rPr lang="en-US" dirty="0" smtClean="0"/>
              <a:t> and </a:t>
            </a:r>
            <a:r>
              <a:rPr lang="en-US" dirty="0" err="1" smtClean="0"/>
              <a:t>cyberbullying</a:t>
            </a:r>
            <a:r>
              <a:rPr lang="en-US" dirty="0" smtClean="0"/>
              <a:t>. </a:t>
            </a:r>
          </a:p>
          <a:p>
            <a:r>
              <a:rPr lang="en-US" dirty="0" smtClean="0"/>
              <a:t>Be aware of bystanders, and balance mediated communication with face time to avoid depression, loneliness, and social anxiety. </a:t>
            </a:r>
          </a:p>
          <a:p>
            <a:r>
              <a:rPr lang="en-US" dirty="0" smtClean="0"/>
              <a:t>To be safe, always assume that mediated messages can and may be seen and heard by unintended recipients. </a:t>
            </a:r>
          </a:p>
          <a:p>
            <a:r>
              <a:rPr lang="en-US" dirty="0" smtClean="0"/>
              <a:t>Cell phone conversations and text messaging combined with driving pose physical safety hazards. </a:t>
            </a:r>
          </a:p>
          <a:p>
            <a:pPr>
              <a:buNone/>
            </a:pPr>
            <a:endParaRPr lang="en-US" dirty="0" smtClean="0"/>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2343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3638550"/>
            <a:ext cx="8763000" cy="1200329"/>
          </a:xfrm>
          <a:prstGeom prst="rect">
            <a:avLst/>
          </a:prstGeom>
          <a:noFill/>
        </p:spPr>
        <p:txBody>
          <a:bodyPr wrap="square" rtlCol="0">
            <a:spAutoFit/>
          </a:bodyPr>
          <a:lstStyle/>
          <a:p>
            <a:pPr algn="ctr"/>
            <a:r>
              <a:rPr lang="en-US" b="1" dirty="0" smtClean="0">
                <a:solidFill>
                  <a:schemeClr val="bg1"/>
                </a:solidFill>
              </a:rPr>
              <a:t>LECTURE 1</a:t>
            </a:r>
          </a:p>
          <a:p>
            <a:pPr algn="ctr"/>
            <a:r>
              <a:rPr lang="en-US" dirty="0" smtClean="0">
                <a:solidFill>
                  <a:schemeClr val="bg1"/>
                </a:solidFill>
              </a:rPr>
              <a:t>THE MAIN SOURCE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endParaRPr lang="en-US" dirty="0"/>
          </a:p>
        </p:txBody>
      </p:sp>
    </p:spTree>
    <p:extLst>
      <p:ext uri="{BB962C8B-B14F-4D97-AF65-F5344CB8AC3E}">
        <p14:creationId xmlns:p14="http://schemas.microsoft.com/office/powerpoint/2010/main" xmlns=""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2431</Words>
  <Application>Microsoft Office PowerPoint</Application>
  <PresentationFormat>On-screen Show (16:9)</PresentationFormat>
  <Paragraphs>157</Paragraphs>
  <Slides>33</Slides>
  <Notes>7</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INTRODUCTION TO HUMAN COMMUNICATION   Communicating With Social Media</vt:lpstr>
      <vt:lpstr>Intended Learning Outcomes  </vt:lpstr>
      <vt:lpstr>Understanding the roles of Social and Mass Media</vt:lpstr>
      <vt:lpstr>Roles of Social Media</vt:lpstr>
      <vt:lpstr>Characteristics of Social Media</vt:lpstr>
      <vt:lpstr>Uses and Gratifications of Social Media </vt:lpstr>
      <vt:lpstr>Masspersonal Communication</vt:lpstr>
      <vt:lpstr>Mediated Versus Face-to-Face Communication</vt:lpstr>
      <vt:lpstr>Mediated Versus Face-to-Face Communication</vt:lpstr>
      <vt:lpstr>Mediated Versus Face-to-Face Communication</vt:lpstr>
      <vt:lpstr>Why Asynchronous Communication Is the Future</vt:lpstr>
      <vt:lpstr>Benefits of Social Media</vt:lpstr>
      <vt:lpstr>You reach large audiences</vt:lpstr>
      <vt:lpstr>You have a direct connection with your audience  </vt:lpstr>
      <vt:lpstr>Drawbacks of Social Media</vt:lpstr>
      <vt:lpstr>Drawbacks of Social Media</vt:lpstr>
      <vt:lpstr>Drawbacks of Social Media </vt:lpstr>
      <vt:lpstr>Influences on Mediated Communication</vt:lpstr>
      <vt:lpstr>Gender in Online Communication</vt:lpstr>
      <vt:lpstr>Gender in Online Communication </vt:lpstr>
      <vt:lpstr>Case study on Gender in online Communication</vt:lpstr>
      <vt:lpstr>Age in Online Communication </vt:lpstr>
      <vt:lpstr>Age in Online Communication</vt:lpstr>
      <vt:lpstr>Age in Online Communication</vt:lpstr>
      <vt:lpstr>Technology, Like Social Media, Is Here to Stay</vt:lpstr>
      <vt:lpstr>Communicating Competently with Social Media </vt:lpstr>
      <vt:lpstr>Maintaining Positive Relationships</vt:lpstr>
      <vt:lpstr>Maintaining Positive Relationships</vt:lpstr>
      <vt:lpstr>Protecting Yourself</vt:lpstr>
      <vt:lpstr>Protecting Yourself</vt:lpstr>
      <vt:lpstr>SUMMARY</vt:lpstr>
      <vt:lpstr>SUMMARY</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2021-10-09T09:11:04Z</dcterms:modified>
</cp:coreProperties>
</file>