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4"/>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84" r:id="rId22"/>
    <p:sldId id="263" r:id="rId23"/>
    <p:sldId id="285" r:id="rId24"/>
    <p:sldId id="286" r:id="rId25"/>
    <p:sldId id="275" r:id="rId26"/>
    <p:sldId id="288" r:id="rId27"/>
    <p:sldId id="287" r:id="rId28"/>
    <p:sldId id="291" r:id="rId29"/>
    <p:sldId id="276" r:id="rId30"/>
    <p:sldId id="290" r:id="rId31"/>
    <p:sldId id="259" r:id="rId32"/>
    <p:sldId id="260" r:id="rId3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414"/>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10/4/2021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32</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10/4/2021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10/4/2021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10/4/2021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10/4/2021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r>
              <a:rPr lang="en-US" dirty="0" smtClean="0"/>
              <a:t>INTRODUCTION TO HUMAN COMMUNICATION  </a:t>
            </a:r>
            <a:r>
              <a:rPr lang="en-US" dirty="0"/>
              <a:t/>
            </a:r>
            <a:br>
              <a:rPr lang="en-US" dirty="0"/>
            </a:br>
            <a:r>
              <a:rPr lang="en-US" b="1" dirty="0" smtClean="0"/>
              <a:t>The Self, Perception, and Communication</a:t>
            </a:r>
            <a:endParaRPr lang="en-US"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3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Learning Outcomes</a:t>
            </a:r>
            <a:r>
              <a:rPr lang="en-US" dirty="0" smtClean="0"/>
              <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77500" lnSpcReduction="20000"/>
          </a:bodyPr>
          <a:lstStyle/>
          <a:p>
            <a:pPr>
              <a:buNone/>
            </a:pPr>
            <a:r>
              <a:rPr lang="en-US" dirty="0" smtClean="0"/>
              <a:t>		</a:t>
            </a:r>
          </a:p>
          <a:p>
            <a:r>
              <a:rPr lang="en-US" b="1" dirty="0" smtClean="0"/>
              <a:t>1. </a:t>
            </a:r>
            <a:r>
              <a:rPr lang="en-US" dirty="0" smtClean="0"/>
              <a:t>How common perceptual tendencies and situational factors influence perception.</a:t>
            </a:r>
          </a:p>
          <a:p>
            <a:r>
              <a:rPr lang="en-US" b="1" dirty="0" smtClean="0"/>
              <a:t>2. </a:t>
            </a:r>
            <a:r>
              <a:rPr lang="en-US" dirty="0" smtClean="0"/>
              <a:t>The influence of culture on perception and the self-concept.</a:t>
            </a:r>
          </a:p>
          <a:p>
            <a:r>
              <a:rPr lang="en-US" b="1" dirty="0" smtClean="0"/>
              <a:t>3. </a:t>
            </a:r>
            <a:r>
              <a:rPr lang="en-US" dirty="0" smtClean="0"/>
              <a:t>The importance of empathy in communication.</a:t>
            </a:r>
          </a:p>
          <a:p>
            <a:r>
              <a:rPr lang="en-US" b="1" dirty="0" smtClean="0"/>
              <a:t>4. </a:t>
            </a:r>
            <a:r>
              <a:rPr lang="en-US" dirty="0" smtClean="0"/>
              <a:t>The communicative influences that shape the self-concept.</a:t>
            </a:r>
          </a:p>
          <a:p>
            <a:r>
              <a:rPr lang="en-US" b="1" dirty="0" smtClean="0"/>
              <a:t>5. </a:t>
            </a:r>
            <a:r>
              <a:rPr lang="en-US" dirty="0" smtClean="0"/>
              <a:t>How self-fulfilling prophecies influence behavior.</a:t>
            </a:r>
          </a:p>
          <a:p>
            <a:r>
              <a:rPr lang="en-US" b="1" dirty="0" smtClean="0"/>
              <a:t>6. </a:t>
            </a:r>
            <a:r>
              <a:rPr lang="en-US" dirty="0" smtClean="0"/>
              <a:t>How the process of identity management can result in the presentation of multiple selves.</a:t>
            </a:r>
          </a:p>
          <a:p>
            <a:r>
              <a:rPr lang="en-US" b="1" dirty="0" smtClean="0"/>
              <a:t>7. </a:t>
            </a:r>
            <a:r>
              <a:rPr lang="en-US" dirty="0" smtClean="0"/>
              <a:t>The reasons for and the ethical dimensions of identity management.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Common Perceptual Tendencies</a:t>
            </a:r>
          </a:p>
        </p:txBody>
      </p:sp>
      <p:sp>
        <p:nvSpPr>
          <p:cNvPr id="3" name="Content Placeholder 2"/>
          <p:cNvSpPr>
            <a:spLocks noGrp="1"/>
          </p:cNvSpPr>
          <p:nvPr>
            <p:ph idx="1"/>
          </p:nvPr>
        </p:nvSpPr>
        <p:spPr>
          <a:xfrm>
            <a:off x="448966" y="1200150"/>
            <a:ext cx="8246070" cy="3943350"/>
          </a:xfrm>
        </p:spPr>
        <p:txBody>
          <a:bodyPr>
            <a:normAutofit fontScale="85000" lnSpcReduction="20000"/>
          </a:bodyPr>
          <a:lstStyle/>
          <a:p>
            <a:r>
              <a:rPr lang="en-US" dirty="0" smtClean="0"/>
              <a:t>Shared </a:t>
            </a:r>
            <a:r>
              <a:rPr lang="en-US" dirty="0" smtClean="0"/>
              <a:t>narratives may be desirable, but they can be hard to achieve. </a:t>
            </a:r>
            <a:endParaRPr lang="en-US" dirty="0" smtClean="0"/>
          </a:p>
          <a:p>
            <a:r>
              <a:rPr lang="en-US" dirty="0" smtClean="0"/>
              <a:t>Some </a:t>
            </a:r>
            <a:r>
              <a:rPr lang="en-US" dirty="0" smtClean="0"/>
              <a:t>of the biggest problems that interfere with understanding and agreement arise from errors in what psychologists call </a:t>
            </a:r>
            <a:r>
              <a:rPr lang="en-US" i="1" dirty="0" smtClean="0"/>
              <a:t>attribution.</a:t>
            </a:r>
          </a:p>
          <a:p>
            <a:r>
              <a:rPr lang="en-US" i="1" dirty="0" smtClean="0"/>
              <a:t>Attribution</a:t>
            </a:r>
            <a:r>
              <a:rPr lang="en-US" dirty="0" smtClean="0"/>
              <a:t> is the </a:t>
            </a:r>
            <a:r>
              <a:rPr lang="en-US" dirty="0" smtClean="0"/>
              <a:t>process of attaching meaning to behavior. We attribute meaning to both our own actions and to the actions of others, but we often use different yardsticks. </a:t>
            </a:r>
            <a:endParaRPr lang="en-US" dirty="0" smtClean="0"/>
          </a:p>
          <a:p>
            <a:r>
              <a:rPr lang="en-US" dirty="0" smtClean="0"/>
              <a:t>Research </a:t>
            </a:r>
            <a:r>
              <a:rPr lang="en-US" dirty="0" smtClean="0"/>
              <a:t>has uncovered several perceptual errors that can lead to inaccurate attributions—and to troublesome communication. By becoming aware of these errors, we can guard against them and avoid unnecessary conflicts.</a:t>
            </a:r>
          </a:p>
          <a:p>
            <a:endParaRPr lang="en-US" dirty="0"/>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Perceptual Errors</a:t>
            </a:r>
            <a:endParaRPr lang="en-US" dirty="0"/>
          </a:p>
        </p:txBody>
      </p:sp>
      <p:sp>
        <p:nvSpPr>
          <p:cNvPr id="3" name="Content Placeholder 2"/>
          <p:cNvSpPr>
            <a:spLocks noGrp="1"/>
          </p:cNvSpPr>
          <p:nvPr>
            <p:ph idx="1"/>
          </p:nvPr>
        </p:nvSpPr>
        <p:spPr/>
        <p:txBody>
          <a:bodyPr/>
          <a:lstStyle/>
          <a:p>
            <a:r>
              <a:rPr lang="en-US" dirty="0" smtClean="0"/>
              <a:t>We are influenced by what is most obvious.</a:t>
            </a:r>
          </a:p>
          <a:p>
            <a:r>
              <a:rPr lang="en-US" dirty="0" smtClean="0"/>
              <a:t>We cling to first impressions, even if wrong.</a:t>
            </a:r>
          </a:p>
          <a:p>
            <a:r>
              <a:rPr lang="en-US" dirty="0" smtClean="0"/>
              <a:t>We tend to assume others are similar to us.</a:t>
            </a:r>
          </a:p>
          <a:p>
            <a:r>
              <a:rPr lang="en-US" dirty="0" smtClean="0"/>
              <a:t>We tend to </a:t>
            </a:r>
            <a:r>
              <a:rPr lang="en-US" dirty="0" err="1" smtClean="0"/>
              <a:t>favour</a:t>
            </a:r>
            <a:r>
              <a:rPr lang="en-US" dirty="0" smtClean="0"/>
              <a:t> negative impressions over positive ones.</a:t>
            </a:r>
          </a:p>
          <a:p>
            <a:r>
              <a:rPr lang="en-US" dirty="0" smtClean="0"/>
              <a:t>We blame innocent victims for their misfortunes.</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 often judge ourselves more charitably than we judge others</a:t>
            </a:r>
          </a:p>
        </p:txBody>
      </p:sp>
      <p:sp>
        <p:nvSpPr>
          <p:cNvPr id="3" name="Content Placeholder 2"/>
          <p:cNvSpPr>
            <a:spLocks noGrp="1"/>
          </p:cNvSpPr>
          <p:nvPr>
            <p:ph idx="1"/>
          </p:nvPr>
        </p:nvSpPr>
        <p:spPr/>
        <p:txBody>
          <a:bodyPr>
            <a:normAutofit fontScale="92500"/>
          </a:bodyPr>
          <a:lstStyle/>
          <a:p>
            <a:r>
              <a:rPr lang="en-US" dirty="0" smtClean="0"/>
              <a:t>In </a:t>
            </a:r>
            <a:r>
              <a:rPr lang="en-US" dirty="0" smtClean="0"/>
              <a:t>an attempt to convince ourselves and others that the positive face we show to the world is true, we tend to judge ourselves in the most generous terms possible. </a:t>
            </a:r>
            <a:endParaRPr lang="en-US" dirty="0" smtClean="0"/>
          </a:p>
          <a:p>
            <a:r>
              <a:rPr lang="en-US" dirty="0" smtClean="0"/>
              <a:t>Social </a:t>
            </a:r>
            <a:r>
              <a:rPr lang="en-US" dirty="0" smtClean="0"/>
              <a:t>scientists have labeled this tendency the </a:t>
            </a:r>
            <a:r>
              <a:rPr lang="en-US" b="1" dirty="0" smtClean="0"/>
              <a:t>self-serving bias. </a:t>
            </a:r>
            <a:r>
              <a:rPr lang="en-US" dirty="0" smtClean="0"/>
              <a:t>When others suffer, we often blame the problem on their personal qualities. </a:t>
            </a:r>
            <a:endParaRPr lang="en-US" dirty="0" smtClean="0"/>
          </a:p>
          <a:p>
            <a:r>
              <a:rPr lang="en-US" dirty="0" smtClean="0"/>
              <a:t>On </a:t>
            </a:r>
            <a:r>
              <a:rPr lang="en-US" dirty="0" smtClean="0"/>
              <a:t>the other hand, when we suffer, we find explanations outside ourselves.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r>
              <a:rPr lang="en-US" dirty="0" smtClean="0"/>
              <a:t>We are influenced by what is most obvious</a:t>
            </a:r>
          </a:p>
        </p:txBody>
      </p:sp>
      <p:sp>
        <p:nvSpPr>
          <p:cNvPr id="3" name="Content Placeholder 2"/>
          <p:cNvSpPr>
            <a:spLocks noGrp="1"/>
          </p:cNvSpPr>
          <p:nvPr>
            <p:ph idx="1"/>
          </p:nvPr>
        </p:nvSpPr>
        <p:spPr>
          <a:xfrm>
            <a:off x="228600" y="1200150"/>
            <a:ext cx="8763000" cy="4171950"/>
          </a:xfrm>
        </p:spPr>
        <p:txBody>
          <a:bodyPr>
            <a:normAutofit fontScale="70000" lnSpcReduction="20000"/>
          </a:bodyPr>
          <a:lstStyle/>
          <a:p>
            <a:r>
              <a:rPr lang="en-US" dirty="0" smtClean="0"/>
              <a:t>Every </a:t>
            </a:r>
            <a:r>
              <a:rPr lang="en-US" dirty="0" smtClean="0"/>
              <a:t>time we encounter another person, we are bombarded with more information than we can possibly </a:t>
            </a:r>
            <a:r>
              <a:rPr lang="en-US" dirty="0" smtClean="0"/>
              <a:t>manage (“</a:t>
            </a:r>
            <a:r>
              <a:rPr lang="en-US" dirty="0" smtClean="0"/>
              <a:t>Now I see you blinking your eyes . . . Now I notice you smiling . . . Now I hear you laugh and then sigh . . . Now I notice you’re wearing a red shirt . . .”) You will find that the list seems almost endless and that every time you seem to near the end, a new observation presents itself.</a:t>
            </a:r>
          </a:p>
          <a:p>
            <a:r>
              <a:rPr lang="en-US" dirty="0" smtClean="0"/>
              <a:t>There are three factors that cause us to notice some messages and ignore others</a:t>
            </a:r>
            <a:r>
              <a:rPr lang="en-US" dirty="0" smtClean="0"/>
              <a:t>.</a:t>
            </a:r>
          </a:p>
          <a:p>
            <a:r>
              <a:rPr lang="en-US" i="1" dirty="0" smtClean="0"/>
              <a:t>intense </a:t>
            </a:r>
            <a:r>
              <a:rPr lang="en-US" dirty="0" smtClean="0"/>
              <a:t>stimuli (loud </a:t>
            </a:r>
            <a:r>
              <a:rPr lang="en-US" dirty="0" smtClean="0"/>
              <a:t>music, brightly dressed people), </a:t>
            </a:r>
            <a:endParaRPr lang="en-US" dirty="0" smtClean="0"/>
          </a:p>
          <a:p>
            <a:r>
              <a:rPr lang="en-US" i="1" dirty="0" smtClean="0"/>
              <a:t>repetitious </a:t>
            </a:r>
            <a:r>
              <a:rPr lang="en-US" dirty="0" smtClean="0"/>
              <a:t>(dripping faucets, persistent people), or </a:t>
            </a:r>
            <a:r>
              <a:rPr lang="en-US" i="1" dirty="0" smtClean="0"/>
              <a:t>contrastive </a:t>
            </a:r>
            <a:r>
              <a:rPr lang="en-US" dirty="0" smtClean="0"/>
              <a:t>(a normally happy person who acts grumpy or vice versa). </a:t>
            </a:r>
            <a:endParaRPr lang="en-US" dirty="0" smtClean="0"/>
          </a:p>
          <a:p>
            <a:r>
              <a:rPr lang="en-US" i="1" dirty="0" smtClean="0"/>
              <a:t>Motives </a:t>
            </a:r>
            <a:r>
              <a:rPr lang="en-US" dirty="0" smtClean="0"/>
              <a:t>for example you’re </a:t>
            </a:r>
            <a:r>
              <a:rPr lang="en-US" dirty="0" smtClean="0"/>
              <a:t>anxious about being late for a date, you’ll notice whatever clocks may be around you; if you’re hungry, you’ll become aware of any restaurants, markets, and billboards advertising food in your path.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r>
              <a:rPr lang="en-US" dirty="0" smtClean="0"/>
              <a:t>We cling to first impressions, even if wrong</a:t>
            </a:r>
          </a:p>
        </p:txBody>
      </p:sp>
      <p:sp>
        <p:nvSpPr>
          <p:cNvPr id="3" name="Content Placeholder 2"/>
          <p:cNvSpPr>
            <a:spLocks noGrp="1"/>
          </p:cNvSpPr>
          <p:nvPr>
            <p:ph idx="1"/>
          </p:nvPr>
        </p:nvSpPr>
        <p:spPr>
          <a:xfrm>
            <a:off x="457200" y="1047750"/>
            <a:ext cx="8246070" cy="4171950"/>
          </a:xfrm>
        </p:spPr>
        <p:txBody>
          <a:bodyPr>
            <a:normAutofit fontScale="85000" lnSpcReduction="20000"/>
          </a:bodyPr>
          <a:lstStyle/>
          <a:p>
            <a:r>
              <a:rPr lang="en-US" dirty="0" smtClean="0"/>
              <a:t>Labeling </a:t>
            </a:r>
            <a:r>
              <a:rPr lang="en-US" dirty="0" smtClean="0"/>
              <a:t>people according to our first impressions is an inevitable part of the perception process. These labels are a way of making interpretations. “She seems cheerful.”“He seems sincere.” </a:t>
            </a:r>
            <a:endParaRPr lang="en-US" dirty="0" smtClean="0"/>
          </a:p>
          <a:p>
            <a:r>
              <a:rPr lang="en-US" dirty="0" smtClean="0"/>
              <a:t>If </a:t>
            </a:r>
            <a:r>
              <a:rPr lang="en-US" dirty="0" smtClean="0"/>
              <a:t>they’re accurate, impressions like these can be useful ways of deciding how to respond best to people in the future. </a:t>
            </a:r>
            <a:endParaRPr lang="en-US" dirty="0" smtClean="0"/>
          </a:p>
          <a:p>
            <a:r>
              <a:rPr lang="en-US" dirty="0" smtClean="0"/>
              <a:t>Problems </a:t>
            </a:r>
            <a:r>
              <a:rPr lang="en-US" dirty="0" smtClean="0"/>
              <a:t>arise, however, when the labels we attach are inaccurate, because after we form an opinion of someone, </a:t>
            </a:r>
            <a:r>
              <a:rPr lang="en-US" dirty="0" smtClean="0"/>
              <a:t>we will </a:t>
            </a:r>
            <a:r>
              <a:rPr lang="en-US" dirty="0" smtClean="0"/>
              <a:t>end to hang on to it and make any conflicting information fit our image.</a:t>
            </a:r>
          </a:p>
          <a:p>
            <a:r>
              <a:rPr lang="en-US" dirty="0" smtClean="0"/>
              <a:t>Given the almost unavoidable tendency to form first impressions, the best advice we can offer is to keep an open mind and be willing to change your </a:t>
            </a:r>
            <a:r>
              <a:rPr lang="en-US" dirty="0" smtClean="0"/>
              <a:t>opinion</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r>
              <a:rPr lang="en-US" dirty="0" smtClean="0"/>
              <a:t>We tend to assume others are similar to us</a:t>
            </a:r>
          </a:p>
        </p:txBody>
      </p:sp>
      <p:sp>
        <p:nvSpPr>
          <p:cNvPr id="3" name="Content Placeholder 2"/>
          <p:cNvSpPr>
            <a:spLocks noGrp="1"/>
          </p:cNvSpPr>
          <p:nvPr>
            <p:ph idx="1"/>
          </p:nvPr>
        </p:nvSpPr>
        <p:spPr>
          <a:xfrm>
            <a:off x="457200" y="1200150"/>
            <a:ext cx="8246070" cy="4324350"/>
          </a:xfrm>
        </p:spPr>
        <p:txBody>
          <a:bodyPr>
            <a:normAutofit fontScale="77500" lnSpcReduction="20000"/>
          </a:bodyPr>
          <a:lstStyle/>
          <a:p>
            <a:r>
              <a:rPr lang="en-US" dirty="0" smtClean="0"/>
              <a:t>People imagine </a:t>
            </a:r>
            <a:r>
              <a:rPr lang="en-US" dirty="0" smtClean="0"/>
              <a:t>that others possess the same attitudes and motives that they </a:t>
            </a:r>
            <a:r>
              <a:rPr lang="en-US" dirty="0" smtClean="0"/>
              <a:t>do</a:t>
            </a:r>
            <a:endParaRPr lang="en-US" dirty="0" smtClean="0"/>
          </a:p>
          <a:p>
            <a:r>
              <a:rPr lang="en-US" dirty="0" smtClean="0"/>
              <a:t> </a:t>
            </a:r>
            <a:r>
              <a:rPr lang="en-US" dirty="0" smtClean="0"/>
              <a:t>For </a:t>
            </a:r>
            <a:r>
              <a:rPr lang="en-US" dirty="0" smtClean="0"/>
              <a:t>example: You lost your temper with a friend </a:t>
            </a:r>
            <a:r>
              <a:rPr lang="en-US" dirty="0" smtClean="0"/>
              <a:t>and </a:t>
            </a:r>
            <a:r>
              <a:rPr lang="en-US" dirty="0" smtClean="0"/>
              <a:t>said some things you regret. In fact, if someone said those things to you, you would consider the relationship finished. Imagining that your friend feels the same way, you avoid making contact. In fact, your friend feels that he was partly responsible and has avoided you because he thinks you’re the one who wants to end things.</a:t>
            </a:r>
          </a:p>
          <a:p>
            <a:r>
              <a:rPr lang="en-US" dirty="0" smtClean="0"/>
              <a:t>How </a:t>
            </a:r>
            <a:r>
              <a:rPr lang="en-US" dirty="0" smtClean="0"/>
              <a:t>can you find out the other person’s real position? Sometimes by asking directly, sometimes by checking with others, and sometimes by making an educated guess after you’ve thought the matter out. All these alternatives are better than simply assuming that everyone would react the way you do.</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r>
              <a:rPr lang="en-US" dirty="0" smtClean="0"/>
              <a:t>We tend to </a:t>
            </a:r>
            <a:r>
              <a:rPr lang="en-US" dirty="0" err="1" smtClean="0"/>
              <a:t>favour</a:t>
            </a:r>
            <a:r>
              <a:rPr lang="en-US" dirty="0" smtClean="0"/>
              <a:t> negative impressions over positive ones</a:t>
            </a:r>
          </a:p>
        </p:txBody>
      </p:sp>
      <p:sp>
        <p:nvSpPr>
          <p:cNvPr id="3" name="Content Placeholder 2"/>
          <p:cNvSpPr>
            <a:spLocks noGrp="1"/>
          </p:cNvSpPr>
          <p:nvPr>
            <p:ph idx="1"/>
          </p:nvPr>
        </p:nvSpPr>
        <p:spPr>
          <a:xfrm>
            <a:off x="448966" y="1047750"/>
            <a:ext cx="8246070" cy="3814572"/>
          </a:xfrm>
        </p:spPr>
        <p:txBody>
          <a:bodyPr>
            <a:normAutofit fontScale="77500" lnSpcReduction="20000"/>
          </a:bodyPr>
          <a:lstStyle/>
          <a:p>
            <a:r>
              <a:rPr lang="en-US" dirty="0" smtClean="0"/>
              <a:t>Research </a:t>
            </a:r>
            <a:r>
              <a:rPr lang="en-US" dirty="0" smtClean="0"/>
              <a:t>shows that when people are aware of both the positive and negative traits of another, they tend to be more influenced by the negative traits. </a:t>
            </a:r>
            <a:endParaRPr lang="en-US" dirty="0" smtClean="0"/>
          </a:p>
          <a:p>
            <a:r>
              <a:rPr lang="en-US" dirty="0" smtClean="0"/>
              <a:t>For </a:t>
            </a:r>
            <a:r>
              <a:rPr lang="en-US" dirty="0" smtClean="0"/>
              <a:t>example, researchers found that job interviewers were likely to reject candidates who revealed negative information even when the total amount of information was highly positive.</a:t>
            </a:r>
          </a:p>
          <a:p>
            <a:r>
              <a:rPr lang="en-US" dirty="0" smtClean="0"/>
              <a:t>But </a:t>
            </a:r>
            <a:r>
              <a:rPr lang="en-US" dirty="0" smtClean="0"/>
              <a:t>much of the time it’s a bad idea to pay excessive attention to negative qualities and overlook positive ones. This is the mistake some people make when screening potential friends or dates. </a:t>
            </a:r>
            <a:endParaRPr lang="en-US" dirty="0" smtClean="0"/>
          </a:p>
          <a:p>
            <a:r>
              <a:rPr lang="en-US" dirty="0" smtClean="0"/>
              <a:t>Of </a:t>
            </a:r>
            <a:r>
              <a:rPr lang="en-US" dirty="0" smtClean="0"/>
              <a:t>course, it’s important to find people you truly enjoy, but expecting perfection can lead to much unnecessary loneliness. The moral, then, is clear: Don’t assume that your first judgment of a person is accurate.</a:t>
            </a:r>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Perception and Culture</a:t>
            </a:r>
            <a:endParaRPr lang="en-US" dirty="0"/>
          </a:p>
        </p:txBody>
      </p:sp>
      <p:sp>
        <p:nvSpPr>
          <p:cNvPr id="3" name="Content Placeholder 2"/>
          <p:cNvSpPr>
            <a:spLocks noGrp="1"/>
          </p:cNvSpPr>
          <p:nvPr>
            <p:ph idx="1"/>
          </p:nvPr>
        </p:nvSpPr>
        <p:spPr/>
        <p:txBody>
          <a:bodyPr>
            <a:normAutofit lnSpcReduction="10000"/>
          </a:bodyPr>
          <a:lstStyle/>
          <a:p>
            <a:r>
              <a:rPr lang="en-US" dirty="0" smtClean="0"/>
              <a:t>Perceptual differences make communication challenging enough between members of the same culture. </a:t>
            </a:r>
            <a:endParaRPr lang="en-US" dirty="0" smtClean="0"/>
          </a:p>
          <a:p>
            <a:r>
              <a:rPr lang="en-US" dirty="0" smtClean="0"/>
              <a:t>But </a:t>
            </a:r>
            <a:r>
              <a:rPr lang="en-US" dirty="0" smtClean="0"/>
              <a:t>when communicators come from different cultures, the potential for misunderstandings is even greater. </a:t>
            </a:r>
            <a:endParaRPr lang="en-US" dirty="0" smtClean="0"/>
          </a:p>
          <a:p>
            <a:r>
              <a:rPr lang="en-US" dirty="0" smtClean="0"/>
              <a:t>Culture </a:t>
            </a:r>
            <a:r>
              <a:rPr lang="en-US" dirty="0" smtClean="0"/>
              <a:t>provides perceptual filter that influences the way we interpret even the simplest events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Perception and Culture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same principle causes people from different cultures to interpret similar events in different ways. </a:t>
            </a:r>
            <a:endParaRPr lang="en-US" dirty="0" smtClean="0"/>
          </a:p>
          <a:p>
            <a:r>
              <a:rPr lang="en-US" dirty="0" smtClean="0"/>
              <a:t>Blinking </a:t>
            </a:r>
            <a:r>
              <a:rPr lang="en-US" dirty="0" smtClean="0"/>
              <a:t>while another person talks may be hardly noticeable to North Americans, but the same behavior is considered impolite in Taiwan. </a:t>
            </a:r>
            <a:endParaRPr lang="en-US" dirty="0" smtClean="0"/>
          </a:p>
          <a:p>
            <a:r>
              <a:rPr lang="en-US" dirty="0" smtClean="0"/>
              <a:t>A </a:t>
            </a:r>
            <a:r>
              <a:rPr lang="en-US" dirty="0" smtClean="0"/>
              <a:t>“V” sign made with two fingers means “victory” in most of the Western world—as long as the palm is facing out. But in some European countries the same sign with the palm facing in roughly means “shove it.” The beckoning finger motion that is familiar to Americans is an insulting gesture in most Middle and Far Eastern countries.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Perception and Culture</a:t>
            </a:r>
            <a:endParaRPr lang="en-US" sz="2800" dirty="0"/>
          </a:p>
        </p:txBody>
      </p:sp>
      <p:sp>
        <p:nvSpPr>
          <p:cNvPr id="3" name="Content Placeholder 2"/>
          <p:cNvSpPr>
            <a:spLocks noGrp="1"/>
          </p:cNvSpPr>
          <p:nvPr>
            <p:ph idx="1"/>
          </p:nvPr>
        </p:nvSpPr>
        <p:spPr/>
        <p:txBody>
          <a:bodyPr>
            <a:normAutofit fontScale="85000" lnSpcReduction="20000"/>
          </a:bodyPr>
          <a:lstStyle/>
          <a:p>
            <a:r>
              <a:rPr lang="en-US" dirty="0" smtClean="0"/>
              <a:t>North </a:t>
            </a:r>
            <a:r>
              <a:rPr lang="en-US" dirty="0" smtClean="0"/>
              <a:t>American culture views talk as desirable and use it to achieve social purposes as well as to perform tasks. Silence in conversational situations has a negative value in this culture</a:t>
            </a:r>
            <a:r>
              <a:rPr lang="en-US" dirty="0" smtClean="0"/>
              <a:t>.</a:t>
            </a:r>
          </a:p>
          <a:p>
            <a:r>
              <a:rPr lang="en-US" dirty="0" smtClean="0"/>
              <a:t>the </a:t>
            </a:r>
            <a:r>
              <a:rPr lang="en-US" i="1" dirty="0" smtClean="0"/>
              <a:t>kind </a:t>
            </a:r>
            <a:r>
              <a:rPr lang="en-US" dirty="0" smtClean="0"/>
              <a:t>of talk that Westerners admire is characterized by straightforwardness and honesty. Being indirect or vague— “beating around the bush,” it might be labeled—has a negative connotation</a:t>
            </a:r>
            <a:r>
              <a:rPr lang="en-US" dirty="0" smtClean="0"/>
              <a:t>.</a:t>
            </a:r>
            <a:r>
              <a:rPr lang="en-US" dirty="0" smtClean="0"/>
              <a:t> </a:t>
            </a:r>
            <a:endParaRPr lang="en-US" dirty="0" smtClean="0"/>
          </a:p>
          <a:p>
            <a:r>
              <a:rPr lang="en-US" dirty="0" smtClean="0"/>
              <a:t>Unlike </a:t>
            </a:r>
            <a:r>
              <a:rPr lang="en-US" dirty="0" smtClean="0"/>
              <a:t>Westerners, who are uncomfortable with silence, Japanese and Chinese believe that remaining quiet is the proper state when there is nothing to be said. To Easterners, a talkative person is often considered a show-off or insincere.</a:t>
            </a:r>
            <a:endParaRPr lang="en-US"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algn="ctr"/>
            <a:r>
              <a:rPr lang="en-US" dirty="0" smtClean="0"/>
              <a:t>Perception </a:t>
            </a:r>
            <a:r>
              <a:rPr lang="en-US" dirty="0" smtClean="0"/>
              <a:t>checking </a:t>
            </a:r>
            <a:endParaRPr lang="en-US" dirty="0"/>
          </a:p>
        </p:txBody>
      </p:sp>
      <p:sp>
        <p:nvSpPr>
          <p:cNvPr id="3" name="Content Placeholder 2"/>
          <p:cNvSpPr>
            <a:spLocks noGrp="1"/>
          </p:cNvSpPr>
          <p:nvPr>
            <p:ph idx="1"/>
          </p:nvPr>
        </p:nvSpPr>
        <p:spPr>
          <a:xfrm>
            <a:off x="381000" y="895350"/>
            <a:ext cx="8534400" cy="4857750"/>
          </a:xfrm>
        </p:spPr>
        <p:txBody>
          <a:bodyPr>
            <a:normAutofit fontScale="85000" lnSpcReduction="20000"/>
          </a:bodyPr>
          <a:lstStyle/>
          <a:p>
            <a:r>
              <a:rPr lang="en-US" dirty="0" smtClean="0"/>
              <a:t>Good intentions and a strong effort to empathize are one way to understand others. Along with a positive attitude, however, there is a simple tool that can help you interpret the behavior of others more accurately. </a:t>
            </a:r>
            <a:endParaRPr lang="en-US" dirty="0" smtClean="0"/>
          </a:p>
          <a:p>
            <a:r>
              <a:rPr lang="en-US" dirty="0" smtClean="0"/>
              <a:t>The </a:t>
            </a:r>
            <a:r>
              <a:rPr lang="en-US" dirty="0" smtClean="0"/>
              <a:t>skill of </a:t>
            </a:r>
            <a:r>
              <a:rPr lang="en-US" i="1" dirty="0" smtClean="0"/>
              <a:t>perception checking </a:t>
            </a:r>
            <a:r>
              <a:rPr lang="en-US" dirty="0" smtClean="0"/>
              <a:t>provides a better way to handle your interpretations. A complete perception check has three parts:</a:t>
            </a:r>
          </a:p>
          <a:p>
            <a:r>
              <a:rPr lang="en-US" dirty="0" smtClean="0"/>
              <a:t>_ A description of the behavior you noticed</a:t>
            </a:r>
          </a:p>
          <a:p>
            <a:r>
              <a:rPr lang="en-US" dirty="0" smtClean="0"/>
              <a:t>_ At least two possible interpretations of the behavior</a:t>
            </a:r>
          </a:p>
          <a:p>
            <a:r>
              <a:rPr lang="en-US" dirty="0" smtClean="0"/>
              <a:t>_ A request for clarification about how to interpret the behavior</a:t>
            </a:r>
            <a:r>
              <a:rPr lang="en-US" dirty="0" smtClean="0"/>
              <a:t>.</a:t>
            </a:r>
          </a:p>
          <a:p>
            <a:r>
              <a:rPr lang="en-US" dirty="0" smtClean="0"/>
              <a:t>Perception checking is a tool for helping us understand others accurately instead of assuming that our first interpretation is correct</a:t>
            </a:r>
            <a:r>
              <a:rPr lang="en-US" dirty="0" smtClean="0"/>
              <a:t>.</a:t>
            </a:r>
            <a:endParaRPr lang="en-US" dirty="0" smtClean="0"/>
          </a:p>
          <a:p>
            <a:pPr>
              <a:buNone/>
            </a:pPr>
            <a:r>
              <a:rPr lang="en-US"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Perception checking </a:t>
            </a:r>
            <a:r>
              <a:rPr lang="en-US" dirty="0" smtClean="0"/>
              <a:t>Example</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Perception checks for the preceding three examples would look like this:</a:t>
            </a:r>
          </a:p>
          <a:p>
            <a:r>
              <a:rPr lang="en-US" dirty="0" smtClean="0"/>
              <a:t>“When you stomped out of the room and slammed the door </a:t>
            </a:r>
            <a:r>
              <a:rPr lang="en-US" i="1" dirty="0" smtClean="0"/>
              <a:t>[behavior], </a:t>
            </a:r>
            <a:r>
              <a:rPr lang="en-US" dirty="0" smtClean="0"/>
              <a:t>I wasn’t sure whether you were mad at me </a:t>
            </a:r>
            <a:r>
              <a:rPr lang="en-US" i="1" dirty="0" smtClean="0"/>
              <a:t>[first interpretation] </a:t>
            </a:r>
            <a:r>
              <a:rPr lang="en-US" dirty="0" smtClean="0"/>
              <a:t>or just in a hurry </a:t>
            </a:r>
            <a:r>
              <a:rPr lang="en-US" i="1" dirty="0" smtClean="0"/>
              <a:t>[second interpretation].</a:t>
            </a:r>
            <a:endParaRPr lang="en-US" dirty="0" smtClean="0"/>
          </a:p>
          <a:p>
            <a:r>
              <a:rPr lang="en-US" dirty="0" smtClean="0"/>
              <a:t>How did you feel </a:t>
            </a:r>
            <a:r>
              <a:rPr lang="en-US" i="1" dirty="0" smtClean="0"/>
              <a:t>[request for clarification]</a:t>
            </a:r>
            <a:r>
              <a:rPr lang="en-US" dirty="0" smtClean="0"/>
              <a:t>?”</a:t>
            </a:r>
          </a:p>
          <a:p>
            <a:r>
              <a:rPr lang="en-US" dirty="0" smtClean="0"/>
              <a:t>“You haven’t laughed much in the last couple of days </a:t>
            </a:r>
            <a:r>
              <a:rPr lang="en-US" i="1" dirty="0" smtClean="0"/>
              <a:t>[behavior]. </a:t>
            </a:r>
            <a:r>
              <a:rPr lang="en-US" dirty="0" smtClean="0"/>
              <a:t>I wonder whether something’s bothering you </a:t>
            </a:r>
            <a:r>
              <a:rPr lang="en-US" i="1" dirty="0" smtClean="0"/>
              <a:t>[first interpretation] </a:t>
            </a:r>
            <a:r>
              <a:rPr lang="en-US" dirty="0" smtClean="0"/>
              <a:t>or whether you’re just feeling quiet</a:t>
            </a:r>
            <a:r>
              <a:rPr lang="en-US" i="1" dirty="0" smtClean="0"/>
              <a:t>[second interpretation].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PERCIEVING </a:t>
            </a:r>
            <a:r>
              <a:rPr lang="en-US" dirty="0" err="1" smtClean="0"/>
              <a:t>OURSELVES</a:t>
            </a:r>
            <a:r>
              <a:rPr lang="en-US" i="1" dirty="0" err="1" smtClean="0"/>
              <a:t>:Self</a:t>
            </a:r>
            <a:r>
              <a:rPr lang="en-US" i="1" dirty="0" smtClean="0"/>
              <a:t>-Concept </a:t>
            </a:r>
            <a:r>
              <a:rPr lang="en-US" dirty="0" smtClean="0"/>
              <a:t>Defined</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 </a:t>
            </a:r>
            <a:r>
              <a:rPr lang="en-US" dirty="0" smtClean="0"/>
              <a:t>The </a:t>
            </a:r>
            <a:r>
              <a:rPr lang="en-US" b="1" dirty="0" smtClean="0"/>
              <a:t>self-concept </a:t>
            </a:r>
            <a:r>
              <a:rPr lang="en-US" dirty="0" smtClean="0"/>
              <a:t>is a set of relatively stable perceptions that each of us holds about ourselves. The self-concept includes our conception about what is unique about us and what makes us both similar to, and different from, others. </a:t>
            </a:r>
            <a:endParaRPr lang="en-US" dirty="0" smtClean="0"/>
          </a:p>
          <a:p>
            <a:r>
              <a:rPr lang="en-US" dirty="0" smtClean="0"/>
              <a:t>To </a:t>
            </a:r>
            <a:r>
              <a:rPr lang="en-US" dirty="0" smtClean="0"/>
              <a:t>put it differently, the self-concept is rather like a mental mirror that reflects how we view ourselves: not only physical features, but also emotional states, talents, likes and dislikes, values, and roles.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Self-Concept</a:t>
            </a:r>
            <a:endParaRPr lang="en-US" dirty="0"/>
          </a:p>
        </p:txBody>
      </p:sp>
      <p:sp>
        <p:nvSpPr>
          <p:cNvPr id="3" name="Content Placeholder 2"/>
          <p:cNvSpPr>
            <a:spLocks noGrp="1"/>
          </p:cNvSpPr>
          <p:nvPr>
            <p:ph idx="1"/>
          </p:nvPr>
        </p:nvSpPr>
        <p:spPr/>
        <p:txBody>
          <a:bodyPr>
            <a:normAutofit/>
          </a:bodyPr>
          <a:lstStyle/>
          <a:p>
            <a:r>
              <a:rPr lang="en-US" dirty="0" smtClean="0"/>
              <a:t>It is valuable to gain a personal understanding of how this theoretical construct applies to you. You can do so by answering a simple question:</a:t>
            </a:r>
          </a:p>
          <a:p>
            <a:r>
              <a:rPr lang="en-US" dirty="0" smtClean="0"/>
              <a:t>“Who are you?”</a:t>
            </a:r>
          </a:p>
          <a:p>
            <a:r>
              <a:rPr lang="en-US" dirty="0" smtClean="0"/>
              <a:t>How do you define yourself? As a student? A man or woman? By your age? Your</a:t>
            </a:r>
          </a:p>
          <a:p>
            <a:r>
              <a:rPr lang="en-US" dirty="0" smtClean="0"/>
              <a:t>religion? Occupation?</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Self-Concept</a:t>
            </a:r>
            <a:r>
              <a:rPr lang="en-US" b="1" dirty="0" smtClean="0"/>
              <a:t/>
            </a:r>
            <a:br>
              <a:rPr lang="en-US" b="1" dirty="0" smtClean="0"/>
            </a:br>
            <a:endParaRPr lang="en-US" dirty="0"/>
          </a:p>
        </p:txBody>
      </p:sp>
      <p:sp>
        <p:nvSpPr>
          <p:cNvPr id="3" name="Content Placeholder 2"/>
          <p:cNvSpPr>
            <a:spLocks noGrp="1"/>
          </p:cNvSpPr>
          <p:nvPr>
            <p:ph idx="1"/>
          </p:nvPr>
        </p:nvSpPr>
        <p:spPr>
          <a:xfrm>
            <a:off x="457200" y="1176528"/>
            <a:ext cx="8246070" cy="3966972"/>
          </a:xfrm>
        </p:spPr>
        <p:txBody>
          <a:bodyPr>
            <a:normAutofit fontScale="85000" lnSpcReduction="10000"/>
          </a:bodyPr>
          <a:lstStyle/>
          <a:p>
            <a:r>
              <a:rPr lang="en-US" dirty="0" smtClean="0"/>
              <a:t>There are many ways of identifying yourself. Take a few more minutes and list as many ways as you can to identify who you are. </a:t>
            </a:r>
            <a:r>
              <a:rPr lang="en-US" dirty="0" smtClean="0"/>
              <a:t>Try </a:t>
            </a:r>
            <a:r>
              <a:rPr lang="en-US" dirty="0" smtClean="0"/>
              <a:t>to include all the characteristics that describe you:</a:t>
            </a:r>
          </a:p>
          <a:p>
            <a:r>
              <a:rPr lang="en-US" dirty="0" smtClean="0"/>
              <a:t>_Your moods or feelings</a:t>
            </a:r>
          </a:p>
          <a:p>
            <a:r>
              <a:rPr lang="en-US" dirty="0" smtClean="0"/>
              <a:t>_Your appearance and physical condition</a:t>
            </a:r>
          </a:p>
          <a:p>
            <a:r>
              <a:rPr lang="en-US" dirty="0" smtClean="0"/>
              <a:t>_Your social traits</a:t>
            </a:r>
          </a:p>
          <a:p>
            <a:r>
              <a:rPr lang="en-US" dirty="0" smtClean="0"/>
              <a:t>_ Talents you possess or lack</a:t>
            </a:r>
          </a:p>
          <a:p>
            <a:r>
              <a:rPr lang="en-US" dirty="0" smtClean="0"/>
              <a:t>_Your intellectual capacity</a:t>
            </a:r>
          </a:p>
          <a:p>
            <a:r>
              <a:rPr lang="en-US" dirty="0" smtClean="0"/>
              <a:t>_Your strong beliefs</a:t>
            </a:r>
          </a:p>
          <a:p>
            <a:r>
              <a:rPr lang="en-US" dirty="0" smtClean="0"/>
              <a:t>_Your social roles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 important element of the self-concept is </a:t>
            </a:r>
            <a:r>
              <a:rPr lang="en-US" b="1" dirty="0" smtClean="0"/>
              <a:t>self-esteem: </a:t>
            </a:r>
            <a:r>
              <a:rPr lang="en-US" dirty="0" smtClean="0"/>
              <a:t>our evaluations of self-worth. </a:t>
            </a:r>
            <a:r>
              <a:rPr lang="en-US" dirty="0" smtClean="0"/>
              <a:t>:</a:t>
            </a:r>
            <a:endParaRPr lang="en-US" dirty="0"/>
          </a:p>
        </p:txBody>
      </p:sp>
      <p:sp>
        <p:nvSpPr>
          <p:cNvPr id="3" name="Content Placeholder 2"/>
          <p:cNvSpPr>
            <a:spLocks noGrp="1"/>
          </p:cNvSpPr>
          <p:nvPr>
            <p:ph idx="1"/>
          </p:nvPr>
        </p:nvSpPr>
        <p:spPr>
          <a:xfrm>
            <a:off x="457200" y="1276350"/>
            <a:ext cx="8246070" cy="4019550"/>
          </a:xfrm>
        </p:spPr>
        <p:txBody>
          <a:bodyPr>
            <a:normAutofit fontScale="70000" lnSpcReduction="20000"/>
          </a:bodyPr>
          <a:lstStyle/>
          <a:p>
            <a:r>
              <a:rPr lang="en-US" dirty="0" smtClean="0"/>
              <a:t>One person’s self-concept might include being religious, tall, or athletic.</a:t>
            </a:r>
            <a:br>
              <a:rPr lang="en-US" dirty="0" smtClean="0"/>
            </a:br>
            <a:r>
              <a:rPr lang="en-US" dirty="0" smtClean="0"/>
              <a:t>That person’s self-esteem would be shaped by how he or she felt about these qualities </a:t>
            </a:r>
            <a:endParaRPr lang="en-US" dirty="0" smtClean="0"/>
          </a:p>
          <a:p>
            <a:r>
              <a:rPr lang="en-US" b="1" dirty="0" smtClean="0"/>
              <a:t>PERSON WITH HIGH SELF ESTEEM</a:t>
            </a:r>
            <a:endParaRPr lang="en-US" dirty="0" smtClean="0"/>
          </a:p>
          <a:p>
            <a:r>
              <a:rPr lang="en-US" dirty="0" smtClean="0"/>
              <a:t>Likely to think well of others</a:t>
            </a:r>
          </a:p>
          <a:p>
            <a:r>
              <a:rPr lang="en-US" dirty="0" smtClean="0"/>
              <a:t>Expect to be accepted by others</a:t>
            </a:r>
          </a:p>
          <a:p>
            <a:r>
              <a:rPr lang="en-US" dirty="0" smtClean="0"/>
              <a:t>Evaluate their performance more </a:t>
            </a:r>
            <a:r>
              <a:rPr lang="en-US" dirty="0" err="1" smtClean="0"/>
              <a:t>favourably</a:t>
            </a:r>
            <a:r>
              <a:rPr lang="en-US" dirty="0" smtClean="0"/>
              <a:t>.</a:t>
            </a:r>
          </a:p>
          <a:p>
            <a:r>
              <a:rPr lang="en-US" dirty="0" smtClean="0"/>
              <a:t>Perform well when being watched: not afraid of others’ reactions.</a:t>
            </a:r>
          </a:p>
          <a:p>
            <a:r>
              <a:rPr lang="en-US" dirty="0" smtClean="0"/>
              <a:t>Work harder for people who demand high standards of performance.</a:t>
            </a:r>
          </a:p>
          <a:p>
            <a:r>
              <a:rPr lang="en-US" dirty="0" smtClean="0"/>
              <a:t>Inclined to feel comfortable with others they view as superior in some ways.</a:t>
            </a:r>
          </a:p>
          <a:p>
            <a:r>
              <a:rPr lang="en-US" dirty="0" smtClean="0"/>
              <a:t>Able to defend themselves against negative comments of other.</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Self-esteem</a:t>
            </a:r>
            <a:r>
              <a:rPr lang="en-US" b="1" dirty="0" smtClean="0"/>
              <a:t>: </a:t>
            </a:r>
            <a:r>
              <a:rPr lang="en-US" dirty="0" smtClean="0"/>
              <a:t>our evaluations of self-worth. :</a:t>
            </a:r>
            <a:endParaRPr lang="en-US" b="1" dirty="0"/>
          </a:p>
        </p:txBody>
      </p:sp>
      <p:sp>
        <p:nvSpPr>
          <p:cNvPr id="3" name="Content Placeholder 2"/>
          <p:cNvSpPr>
            <a:spLocks noGrp="1"/>
          </p:cNvSpPr>
          <p:nvPr>
            <p:ph idx="1"/>
          </p:nvPr>
        </p:nvSpPr>
        <p:spPr/>
        <p:txBody>
          <a:bodyPr>
            <a:normAutofit fontScale="77500" lnSpcReduction="20000"/>
          </a:bodyPr>
          <a:lstStyle/>
          <a:p>
            <a:r>
              <a:rPr lang="en-US" b="1" dirty="0" smtClean="0"/>
              <a:t>PERSON WITH LOW SELF ESTEEM</a:t>
            </a:r>
            <a:endParaRPr lang="en-US" dirty="0" smtClean="0"/>
          </a:p>
          <a:p>
            <a:r>
              <a:rPr lang="en-US" dirty="0" smtClean="0"/>
              <a:t>Likely to disapprove others</a:t>
            </a:r>
          </a:p>
          <a:p>
            <a:r>
              <a:rPr lang="en-US" dirty="0" smtClean="0"/>
              <a:t>Expect to be rejected by others</a:t>
            </a:r>
          </a:p>
          <a:p>
            <a:r>
              <a:rPr lang="en-US" dirty="0" smtClean="0"/>
              <a:t>Evaluate their performance less </a:t>
            </a:r>
            <a:r>
              <a:rPr lang="en-US" dirty="0" err="1" smtClean="0"/>
              <a:t>favourably</a:t>
            </a:r>
            <a:r>
              <a:rPr lang="en-US" dirty="0" smtClean="0"/>
              <a:t>.</a:t>
            </a:r>
          </a:p>
          <a:p>
            <a:r>
              <a:rPr lang="en-US" dirty="0" smtClean="0"/>
              <a:t>Perform poorly when being watched: sensitive to possible negative reaction.</a:t>
            </a:r>
          </a:p>
          <a:p>
            <a:r>
              <a:rPr lang="en-US" dirty="0" smtClean="0"/>
              <a:t>Work harder for undemanding less critical people.</a:t>
            </a:r>
          </a:p>
          <a:p>
            <a:r>
              <a:rPr lang="en-US" dirty="0" smtClean="0"/>
              <a:t>Feel threatened by people they view as superior in some ways.</a:t>
            </a:r>
          </a:p>
          <a:p>
            <a:r>
              <a:rPr lang="en-US" dirty="0" smtClean="0"/>
              <a:t>Have difficulty defending themselves against others’ negative comments; more easily influenced.</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438150"/>
          </a:xfrm>
        </p:spPr>
        <p:txBody>
          <a:bodyPr>
            <a:normAutofit fontScale="90000"/>
          </a:bodyPr>
          <a:lstStyle/>
          <a:p>
            <a:r>
              <a:rPr lang="en-US" dirty="0" smtClean="0"/>
              <a:t/>
            </a:r>
            <a:br>
              <a:rPr lang="en-US" dirty="0" smtClean="0"/>
            </a:br>
            <a:r>
              <a:rPr lang="en-US" b="1" dirty="0" smtClean="0"/>
              <a:t> </a:t>
            </a:r>
            <a:r>
              <a:rPr lang="en-US" dirty="0" smtClean="0"/>
              <a:t>Communication and Development of the Self</a:t>
            </a:r>
            <a:endParaRPr lang="en-US" dirty="0"/>
          </a:p>
        </p:txBody>
      </p:sp>
      <p:sp>
        <p:nvSpPr>
          <p:cNvPr id="3" name="Content Placeholder 2"/>
          <p:cNvSpPr>
            <a:spLocks noGrp="1"/>
          </p:cNvSpPr>
          <p:nvPr>
            <p:ph idx="1"/>
          </p:nvPr>
        </p:nvSpPr>
        <p:spPr>
          <a:xfrm>
            <a:off x="448966" y="666750"/>
            <a:ext cx="8246070" cy="4476750"/>
          </a:xfrm>
        </p:spPr>
        <p:txBody>
          <a:bodyPr>
            <a:normAutofit fontScale="77500" lnSpcReduction="20000"/>
          </a:bodyPr>
          <a:lstStyle/>
          <a:p>
            <a:pPr>
              <a:buNone/>
            </a:pPr>
            <a:r>
              <a:rPr lang="en-US" dirty="0" smtClean="0">
                <a:solidFill>
                  <a:srgbClr val="FFC000"/>
                </a:solidFill>
              </a:rPr>
              <a:t>     Our </a:t>
            </a:r>
            <a:r>
              <a:rPr lang="en-US" dirty="0" smtClean="0">
                <a:solidFill>
                  <a:srgbClr val="FFC000"/>
                </a:solidFill>
              </a:rPr>
              <a:t>identity comes almost exclusively from communication with others. As psychologists Arthur Combs and Donald </a:t>
            </a:r>
            <a:r>
              <a:rPr lang="en-US" dirty="0" err="1" smtClean="0">
                <a:solidFill>
                  <a:srgbClr val="FFC000"/>
                </a:solidFill>
              </a:rPr>
              <a:t>Snygg</a:t>
            </a:r>
            <a:r>
              <a:rPr lang="en-US" dirty="0" smtClean="0">
                <a:solidFill>
                  <a:srgbClr val="FFC000"/>
                </a:solidFill>
              </a:rPr>
              <a:t> put it:</a:t>
            </a:r>
          </a:p>
          <a:p>
            <a:r>
              <a:rPr lang="en-US" i="1" dirty="0" smtClean="0"/>
              <a:t>The self is essentially a social product arising out of experience with people. . . . We learn the most significant and fundamental facts about ourselves from . . . “reflected appraisals,” inferences about ourselves made as a consequence of the ways we perceive others behaving toward us</a:t>
            </a:r>
            <a:r>
              <a:rPr lang="en-US" i="1" dirty="0" smtClean="0"/>
              <a:t>.</a:t>
            </a:r>
            <a:endParaRPr lang="en-US" dirty="0" smtClean="0"/>
          </a:p>
          <a:p>
            <a:r>
              <a:rPr lang="en-US" dirty="0" smtClean="0"/>
              <a:t>The term </a:t>
            </a:r>
            <a:r>
              <a:rPr lang="en-US" b="1" dirty="0" smtClean="0">
                <a:solidFill>
                  <a:srgbClr val="FFC000"/>
                </a:solidFill>
              </a:rPr>
              <a:t>reflected appraisal, </a:t>
            </a:r>
            <a:r>
              <a:rPr lang="en-US" dirty="0" smtClean="0"/>
              <a:t>coined by Harry Stack Sullivan, is a good one, because it metaphorically describes the fact that we develop an image of ourselves from the way we think others view us</a:t>
            </a:r>
            <a:r>
              <a:rPr lang="en-US" dirty="0" smtClean="0"/>
              <a:t>.</a:t>
            </a:r>
          </a:p>
          <a:p>
            <a:r>
              <a:rPr lang="en-US" dirty="0" smtClean="0"/>
              <a:t>This notion of the </a:t>
            </a:r>
            <a:r>
              <a:rPr lang="en-US" b="1" dirty="0" smtClean="0">
                <a:solidFill>
                  <a:srgbClr val="FFC000"/>
                </a:solidFill>
              </a:rPr>
              <a:t>“looking-glass self” </a:t>
            </a:r>
            <a:r>
              <a:rPr lang="en-US" dirty="0" smtClean="0"/>
              <a:t>was introduced in 1902 by Charles H. Cooley, who suggested that we put ourselves in the position of other people and then, in our mind’s eye, view ourselves as we imagine they see us.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fontScale="90000"/>
          </a:bodyPr>
          <a:lstStyle/>
          <a:p>
            <a:r>
              <a:rPr lang="en-US" dirty="0" smtClean="0"/>
              <a:t>Communication and Development of the Self</a:t>
            </a:r>
            <a:endParaRPr lang="en-US" dirty="0"/>
          </a:p>
        </p:txBody>
      </p:sp>
      <p:sp>
        <p:nvSpPr>
          <p:cNvPr id="3" name="Content Placeholder 2"/>
          <p:cNvSpPr>
            <a:spLocks noGrp="1"/>
          </p:cNvSpPr>
          <p:nvPr>
            <p:ph idx="1"/>
          </p:nvPr>
        </p:nvSpPr>
        <p:spPr>
          <a:xfrm>
            <a:off x="457200" y="1100328"/>
            <a:ext cx="8246070" cy="4043172"/>
          </a:xfrm>
        </p:spPr>
        <p:txBody>
          <a:bodyPr>
            <a:normAutofit fontScale="77500" lnSpcReduction="20000"/>
          </a:bodyPr>
          <a:lstStyle/>
          <a:p>
            <a:r>
              <a:rPr lang="en-US" dirty="0" smtClean="0"/>
              <a:t>As we learn to speak and understand language, verbal messages—both positive and negative—also contribute to the developing self-concept. These messages continue later in life, especially when they come from what social scientists term </a:t>
            </a:r>
            <a:r>
              <a:rPr lang="en-US" b="1" dirty="0" smtClean="0">
                <a:solidFill>
                  <a:srgbClr val="FFC000"/>
                </a:solidFill>
              </a:rPr>
              <a:t>significant others</a:t>
            </a:r>
            <a:r>
              <a:rPr lang="en-US" dirty="0" smtClean="0"/>
              <a:t>—people whose opinions we especially value. A teacher from long ago, a special friend or relative, or perhaps a barely known acquaintance whom you respected can all leave an imprint on how you view yourself</a:t>
            </a:r>
            <a:r>
              <a:rPr lang="en-US" dirty="0" smtClean="0"/>
              <a:t>.</a:t>
            </a:r>
          </a:p>
          <a:p>
            <a:r>
              <a:rPr lang="en-US" dirty="0" smtClean="0"/>
              <a:t>As we grow older, the influence of significant others is less powerful. The evaluations of others still influence beliefs about the self in some areas, such as physical attractiveness and popularity</a:t>
            </a:r>
            <a:r>
              <a:rPr lang="en-US" dirty="0" smtClean="0"/>
              <a:t>.</a:t>
            </a:r>
          </a:p>
          <a:p>
            <a:r>
              <a:rPr lang="en-US" dirty="0" smtClean="0"/>
              <a:t>In other areas, however, the </a:t>
            </a:r>
            <a:r>
              <a:rPr lang="en-US" dirty="0" smtClean="0">
                <a:solidFill>
                  <a:srgbClr val="FFC000"/>
                </a:solidFill>
              </a:rPr>
              <a:t>looking glass </a:t>
            </a:r>
            <a:r>
              <a:rPr lang="en-US" dirty="0" smtClean="0"/>
              <a:t>of the self-concept has become distorted, so that it shapes the input of others to make it conform to our existing beliefs.</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Culture and the Self-Concept</a:t>
            </a:r>
            <a:endParaRPr lang="en-US" dirty="0"/>
          </a:p>
        </p:txBody>
      </p:sp>
      <p:sp>
        <p:nvSpPr>
          <p:cNvPr id="3" name="Content Placeholder 2"/>
          <p:cNvSpPr>
            <a:spLocks noGrp="1"/>
          </p:cNvSpPr>
          <p:nvPr>
            <p:ph idx="1"/>
          </p:nvPr>
        </p:nvSpPr>
        <p:spPr>
          <a:xfrm>
            <a:off x="448966" y="1200150"/>
            <a:ext cx="8246070" cy="3662172"/>
          </a:xfrm>
        </p:spPr>
        <p:txBody>
          <a:bodyPr>
            <a:normAutofit fontScale="85000" lnSpcReduction="20000"/>
          </a:bodyPr>
          <a:lstStyle/>
          <a:p>
            <a:r>
              <a:rPr lang="en-US" dirty="0" smtClean="0"/>
              <a:t>The most obvious feature of a culture is the language its members use. If you live in an environment where everyone speaks the same tongue, then language will have little noticeable impact. </a:t>
            </a:r>
            <a:endParaRPr lang="en-US" dirty="0" smtClean="0"/>
          </a:p>
          <a:p>
            <a:r>
              <a:rPr lang="en-US" dirty="0" smtClean="0"/>
              <a:t>But </a:t>
            </a:r>
            <a:r>
              <a:rPr lang="en-US" dirty="0" smtClean="0"/>
              <a:t>when your primary language is not the majority one, or when it is not prestigious, the sense of being a member of what social scientists call the “out-group” is strong</a:t>
            </a:r>
            <a:r>
              <a:rPr lang="en-US" dirty="0" smtClean="0"/>
              <a:t>.</a:t>
            </a:r>
          </a:p>
          <a:p>
            <a:r>
              <a:rPr lang="en-US" dirty="0" smtClean="0"/>
              <a:t>Cultures affect the self-concept in more subtle ways, too. Most Western cultures are highly individualistic, whereas other cultures—most Asian ones, for example—are traditionally much more collective.</a:t>
            </a: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fontScale="90000"/>
          </a:bodyPr>
          <a:lstStyle/>
          <a:p>
            <a:r>
              <a:rPr lang="en-US" dirty="0" smtClean="0"/>
              <a:t>The Self-Concept, Personality, </a:t>
            </a:r>
            <a:r>
              <a:rPr lang="en-US" dirty="0" smtClean="0"/>
              <a:t>and Communication</a:t>
            </a:r>
            <a:endParaRPr lang="en-US" dirty="0"/>
          </a:p>
        </p:txBody>
      </p:sp>
      <p:sp>
        <p:nvSpPr>
          <p:cNvPr id="3" name="Content Placeholder 2"/>
          <p:cNvSpPr>
            <a:spLocks noGrp="1"/>
          </p:cNvSpPr>
          <p:nvPr>
            <p:ph idx="1"/>
          </p:nvPr>
        </p:nvSpPr>
        <p:spPr>
          <a:xfrm>
            <a:off x="762000" y="1100328"/>
            <a:ext cx="8246070" cy="4043172"/>
          </a:xfrm>
        </p:spPr>
        <p:txBody>
          <a:bodyPr>
            <a:normAutofit fontScale="85000" lnSpcReduction="20000"/>
          </a:bodyPr>
          <a:lstStyle/>
          <a:p>
            <a:pPr algn="just"/>
            <a:r>
              <a:rPr lang="en-US" dirty="0" smtClean="0"/>
              <a:t>Whereas the self-concept is an internal image we hold of ourselves, the personality is the view others hold of us. We use the notion of </a:t>
            </a:r>
            <a:r>
              <a:rPr lang="en-US" dirty="0" smtClean="0">
                <a:solidFill>
                  <a:srgbClr val="FFC000"/>
                </a:solidFill>
              </a:rPr>
              <a:t>personality </a:t>
            </a:r>
            <a:r>
              <a:rPr lang="en-US" dirty="0" smtClean="0"/>
              <a:t>to describe a relatively consistent set of traits people exhibit across a variety of situations. </a:t>
            </a:r>
            <a:endParaRPr lang="en-US" dirty="0" smtClean="0"/>
          </a:p>
          <a:p>
            <a:pPr algn="just"/>
            <a:r>
              <a:rPr lang="en-US" dirty="0" smtClean="0"/>
              <a:t>We </a:t>
            </a:r>
            <a:r>
              <a:rPr lang="en-US" dirty="0" smtClean="0"/>
              <a:t>use the notion of personality to characterize others as friendly or aloof, energetic or lazy, smart or stupid, and in literally thousands of other ways. </a:t>
            </a:r>
            <a:endParaRPr lang="en-US" dirty="0" smtClean="0"/>
          </a:p>
          <a:p>
            <a:pPr algn="just"/>
            <a:r>
              <a:rPr lang="en-US" dirty="0" smtClean="0"/>
              <a:t>Despite its common use, the term </a:t>
            </a:r>
            <a:r>
              <a:rPr lang="en-US" i="1" dirty="0" smtClean="0"/>
              <a:t>personality </a:t>
            </a:r>
            <a:r>
              <a:rPr lang="en-US" dirty="0" smtClean="0"/>
              <a:t>is often an oversimplification. Much of our behavior isn’t consistent. Rather, it varies from one situation to </a:t>
            </a:r>
            <a:r>
              <a:rPr lang="en-US" dirty="0" smtClean="0"/>
              <a:t>another. You </a:t>
            </a:r>
            <a:r>
              <a:rPr lang="en-US" dirty="0" smtClean="0"/>
              <a:t>may be quiet around strangers but gregarious around friends and family.</a:t>
            </a:r>
          </a:p>
          <a:p>
            <a:endParaRPr lang="en-US" dirty="0" smtClean="0"/>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Self-Fulfilling Prophecy</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US" dirty="0" smtClean="0"/>
              <a:t>The self-concept is such a powerful force on the personality that it not only determines how we communicate in the present, but also can actually influence our behavior and that of others in the future</a:t>
            </a:r>
            <a:r>
              <a:rPr lang="en-US" dirty="0" smtClean="0"/>
              <a:t>.</a:t>
            </a:r>
          </a:p>
          <a:p>
            <a:pPr algn="just"/>
            <a:r>
              <a:rPr lang="en-US" dirty="0" smtClean="0"/>
              <a:t> </a:t>
            </a:r>
            <a:r>
              <a:rPr lang="en-US" dirty="0" smtClean="0"/>
              <a:t>A </a:t>
            </a:r>
            <a:r>
              <a:rPr lang="en-US" dirty="0" smtClean="0">
                <a:solidFill>
                  <a:srgbClr val="FFC000"/>
                </a:solidFill>
              </a:rPr>
              <a:t>self-fulfilling prophecy </a:t>
            </a:r>
            <a:r>
              <a:rPr lang="en-US" dirty="0" smtClean="0"/>
              <a:t>occurs when a person’s expectation of an outcome makes the outcome more likely to occur than would otherwise have been true. Self-fulfilling prophecies occur all the time although you might never have given them that label.</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self-fulfilling </a:t>
            </a:r>
            <a:r>
              <a:rPr lang="en-US" dirty="0" smtClean="0"/>
              <a:t>prophecies</a:t>
            </a:r>
            <a:endParaRPr lang="en-US" dirty="0"/>
          </a:p>
        </p:txBody>
      </p:sp>
      <p:sp>
        <p:nvSpPr>
          <p:cNvPr id="3" name="Content Placeholder 2"/>
          <p:cNvSpPr>
            <a:spLocks noGrp="1"/>
          </p:cNvSpPr>
          <p:nvPr>
            <p:ph idx="1"/>
          </p:nvPr>
        </p:nvSpPr>
        <p:spPr>
          <a:xfrm>
            <a:off x="457200" y="1176528"/>
            <a:ext cx="8246070" cy="3966972"/>
          </a:xfrm>
        </p:spPr>
        <p:txBody>
          <a:bodyPr>
            <a:normAutofit fontScale="85000" lnSpcReduction="20000"/>
          </a:bodyPr>
          <a:lstStyle/>
          <a:p>
            <a:r>
              <a:rPr lang="en-US" dirty="0" smtClean="0"/>
              <a:t>There are two types of self-fulfilling prophecies. The first type occurs when your own expectations influence your behavior. The same principle operates for anxious public speakers: Communicators who feel anxious about facing an audience often create self-fulfilling prophecies about doing poorly that cause them to perform less effectively.</a:t>
            </a:r>
          </a:p>
          <a:p>
            <a:r>
              <a:rPr lang="en-US" dirty="0" smtClean="0"/>
              <a:t>A second type of self-fulfilling prophecy occurs when the expectations of one person govern another’s actions. This type of self-fulfilling prophecy has been shown to be a powerful force for shaping the self-concept and thus the behavior of people in a wide range of settings outside of the schools.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 Perception, and Communication</a:t>
            </a:r>
            <a:endParaRPr lang="en-US" dirty="0"/>
          </a:p>
        </p:txBody>
      </p:sp>
      <p:sp>
        <p:nvSpPr>
          <p:cNvPr id="5" name="Content Placeholder 4"/>
          <p:cNvSpPr>
            <a:spLocks noGrp="1"/>
          </p:cNvSpPr>
          <p:nvPr>
            <p:ph idx="1"/>
          </p:nvPr>
        </p:nvSpPr>
        <p:spPr>
          <a:xfrm>
            <a:off x="609600" y="1176528"/>
            <a:ext cx="8246070" cy="3966972"/>
          </a:xfrm>
        </p:spPr>
        <p:txBody>
          <a:bodyPr>
            <a:normAutofit fontScale="77500" lnSpcReduction="20000"/>
          </a:bodyPr>
          <a:lstStyle/>
          <a:p>
            <a:endParaRPr lang="en-US" dirty="0" smtClean="0"/>
          </a:p>
          <a:p>
            <a:r>
              <a:rPr lang="en-US" dirty="0" smtClean="0"/>
              <a:t>Self-concept </a:t>
            </a:r>
            <a:r>
              <a:rPr lang="en-US" dirty="0" smtClean="0"/>
              <a:t>comes from three sources: reflected appraisals, social comparisons, and self-perception</a:t>
            </a:r>
            <a:r>
              <a:rPr lang="en-US" dirty="0" smtClean="0"/>
              <a:t>.</a:t>
            </a:r>
          </a:p>
          <a:p>
            <a:r>
              <a:rPr lang="en-US" dirty="0" smtClean="0"/>
              <a:t>ways to improve your </a:t>
            </a:r>
            <a:r>
              <a:rPr lang="en-US" dirty="0" smtClean="0"/>
              <a:t>self-concept include: decide </a:t>
            </a:r>
            <a:r>
              <a:rPr lang="en-US" dirty="0" smtClean="0"/>
              <a:t>what you want to change about yourself, consider your circumstances, take some chances, set reasonable goals, use a program of self-discipline, find people who will support you, and act positively toward others</a:t>
            </a:r>
            <a:r>
              <a:rPr lang="en-US" dirty="0" smtClean="0"/>
              <a:t>.</a:t>
            </a:r>
          </a:p>
          <a:p>
            <a:r>
              <a:rPr lang="en-US" dirty="0" smtClean="0"/>
              <a:t>While</a:t>
            </a:r>
            <a:r>
              <a:rPr lang="en-US" dirty="0" smtClean="0">
                <a:solidFill>
                  <a:srgbClr val="FFC000"/>
                </a:solidFill>
              </a:rPr>
              <a:t> self-concept </a:t>
            </a:r>
            <a:r>
              <a:rPr lang="en-US" dirty="0" smtClean="0"/>
              <a:t>is how you look at yourself, </a:t>
            </a:r>
            <a:r>
              <a:rPr lang="en-US" dirty="0" smtClean="0">
                <a:solidFill>
                  <a:srgbClr val="FFC000"/>
                </a:solidFill>
              </a:rPr>
              <a:t>perception</a:t>
            </a:r>
            <a:r>
              <a:rPr lang="en-US" dirty="0" smtClean="0"/>
              <a:t> is how you see others and the world around you</a:t>
            </a:r>
            <a:r>
              <a:rPr lang="en-US" dirty="0" smtClean="0"/>
              <a:t>.</a:t>
            </a:r>
            <a:r>
              <a:rPr lang="en-US" dirty="0" smtClean="0"/>
              <a:t> </a:t>
            </a:r>
            <a:r>
              <a:rPr lang="en-US" dirty="0" smtClean="0"/>
              <a:t> </a:t>
            </a:r>
          </a:p>
          <a:p>
            <a:r>
              <a:rPr lang="en-US" dirty="0" smtClean="0"/>
              <a:t>The two are </a:t>
            </a:r>
            <a:r>
              <a:rPr lang="en-US" dirty="0" smtClean="0"/>
              <a:t>intimately and intrinsically linked, each affecting the other in both subtle and profound ways. Your perceptions are essential to the building, maintenance, and sustained support of your self-concept.</a:t>
            </a:r>
          </a:p>
          <a:p>
            <a:endParaRPr lang="en-US" dirty="0" smtClean="0"/>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t>Ways </a:t>
            </a:r>
            <a:r>
              <a:rPr lang="en-US" dirty="0" smtClean="0"/>
              <a:t>to adjust to perceptual influences</a:t>
            </a:r>
            <a:endParaRPr lang="en-US" dirty="0"/>
          </a:p>
        </p:txBody>
      </p:sp>
      <p:sp>
        <p:nvSpPr>
          <p:cNvPr id="5" name="Content Placeholder 4"/>
          <p:cNvSpPr>
            <a:spLocks noGrp="1"/>
          </p:cNvSpPr>
          <p:nvPr>
            <p:ph idx="1"/>
          </p:nvPr>
        </p:nvSpPr>
        <p:spPr>
          <a:xfrm>
            <a:off x="533400" y="1252728"/>
            <a:ext cx="8246070" cy="3890772"/>
          </a:xfrm>
        </p:spPr>
        <p:txBody>
          <a:bodyPr>
            <a:normAutofit fontScale="77500" lnSpcReduction="20000"/>
          </a:bodyPr>
          <a:lstStyle/>
          <a:p>
            <a:r>
              <a:rPr lang="en-US" dirty="0" smtClean="0"/>
              <a:t>Any perceptions you have are less than perfect because of deletions, distortions, and generalizations.</a:t>
            </a:r>
            <a:endParaRPr lang="en-US" dirty="0" smtClean="0"/>
          </a:p>
          <a:p>
            <a:r>
              <a:rPr lang="en-US" dirty="0" smtClean="0"/>
              <a:t>There </a:t>
            </a:r>
            <a:r>
              <a:rPr lang="en-US" dirty="0" smtClean="0"/>
              <a:t>are a number of ways to adjust to perceptual influences</a:t>
            </a:r>
            <a:r>
              <a:rPr lang="en-US" dirty="0" smtClean="0"/>
              <a:t>. </a:t>
            </a:r>
          </a:p>
          <a:p>
            <a:r>
              <a:rPr lang="en-US" dirty="0" smtClean="0"/>
              <a:t>First </a:t>
            </a:r>
            <a:r>
              <a:rPr lang="en-US" dirty="0" smtClean="0"/>
              <a:t>is to stay healthy and get rest and exercise. </a:t>
            </a:r>
            <a:endParaRPr lang="en-US" dirty="0" smtClean="0"/>
          </a:p>
          <a:p>
            <a:r>
              <a:rPr lang="en-US" dirty="0" smtClean="0"/>
              <a:t>Second avoid </a:t>
            </a:r>
            <a:r>
              <a:rPr lang="en-US" dirty="0" smtClean="0"/>
              <a:t>hasty conclusions. </a:t>
            </a:r>
            <a:endParaRPr lang="en-US" dirty="0" smtClean="0"/>
          </a:p>
          <a:p>
            <a:r>
              <a:rPr lang="en-US" dirty="0" smtClean="0"/>
              <a:t>Third take </a:t>
            </a:r>
            <a:r>
              <a:rPr lang="en-US" dirty="0" smtClean="0"/>
              <a:t>more time. </a:t>
            </a:r>
            <a:endParaRPr lang="en-US" dirty="0" smtClean="0"/>
          </a:p>
          <a:p>
            <a:r>
              <a:rPr lang="en-US" dirty="0" smtClean="0"/>
              <a:t>Be </a:t>
            </a:r>
            <a:r>
              <a:rPr lang="en-US" dirty="0" smtClean="0"/>
              <a:t>available and be committed are four and five, and the sixth way to adjust to perceptual influences is to be prepared to change. </a:t>
            </a:r>
            <a:endParaRPr lang="en-US" dirty="0" smtClean="0"/>
          </a:p>
          <a:p>
            <a:r>
              <a:rPr lang="en-US" dirty="0" smtClean="0"/>
              <a:t>But </a:t>
            </a:r>
            <a:r>
              <a:rPr lang="en-US" dirty="0" smtClean="0"/>
              <a:t>just because you have adjusted to perceptual influences, keep in mind that it is common to come to wrong conclusions; thus, it is extremely important to continually check out your interpretations of reality</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pPr algn="ctr"/>
            <a:r>
              <a:rPr lang="en-US" i="1" dirty="0" smtClean="0"/>
              <a:t>identity management</a:t>
            </a:r>
            <a:endParaRPr lang="en-US" dirty="0"/>
          </a:p>
        </p:txBody>
      </p:sp>
      <p:sp>
        <p:nvSpPr>
          <p:cNvPr id="3" name="Content Placeholder 2"/>
          <p:cNvSpPr>
            <a:spLocks noGrp="1"/>
          </p:cNvSpPr>
          <p:nvPr>
            <p:ph idx="1"/>
          </p:nvPr>
        </p:nvSpPr>
        <p:spPr>
          <a:xfrm>
            <a:off x="381000" y="1176528"/>
            <a:ext cx="8246070" cy="3966972"/>
          </a:xfrm>
        </p:spPr>
        <p:txBody>
          <a:bodyPr>
            <a:normAutofit fontScale="77500" lnSpcReduction="20000"/>
          </a:bodyPr>
          <a:lstStyle/>
          <a:p>
            <a:r>
              <a:rPr lang="en-US" dirty="0" smtClean="0"/>
              <a:t>People use communication strategies known as </a:t>
            </a:r>
            <a:r>
              <a:rPr lang="en-US" i="1" dirty="0" smtClean="0"/>
              <a:t>identity management</a:t>
            </a:r>
            <a:r>
              <a:rPr lang="en-US" dirty="0" smtClean="0"/>
              <a:t> to influence how others view them.</a:t>
            </a:r>
          </a:p>
          <a:p>
            <a:pPr lvl="1"/>
            <a:r>
              <a:rPr lang="en-US" dirty="0" smtClean="0"/>
              <a:t>Each of us possesses a </a:t>
            </a:r>
            <a:r>
              <a:rPr lang="en-US" i="1" dirty="0" smtClean="0"/>
              <a:t>perceived self</a:t>
            </a:r>
            <a:r>
              <a:rPr lang="en-US" dirty="0" smtClean="0"/>
              <a:t>, or </a:t>
            </a:r>
            <a:r>
              <a:rPr lang="en-US" i="1" dirty="0" smtClean="0"/>
              <a:t>face</a:t>
            </a:r>
            <a:r>
              <a:rPr lang="en-US" dirty="0" smtClean="0"/>
              <a:t>, and a </a:t>
            </a:r>
            <a:r>
              <a:rPr lang="en-US" i="1" dirty="0" smtClean="0"/>
              <a:t>presenting self</a:t>
            </a:r>
            <a:r>
              <a:rPr lang="en-US" dirty="0" smtClean="0"/>
              <a:t>, also called </a:t>
            </a:r>
            <a:r>
              <a:rPr lang="en-US" i="1" dirty="0" err="1" smtClean="0"/>
              <a:t>facework</a:t>
            </a:r>
            <a:r>
              <a:rPr lang="en-US" dirty="0" smtClean="0"/>
              <a:t>.</a:t>
            </a:r>
          </a:p>
          <a:p>
            <a:pPr lvl="1"/>
            <a:r>
              <a:rPr lang="en-US" dirty="0" smtClean="0"/>
              <a:t>We have multiple identities we reveal in a collaborative process, sometimes consciously, sometimes not; but people differ in their degree of identity management.</a:t>
            </a:r>
          </a:p>
          <a:p>
            <a:pPr lvl="1"/>
            <a:r>
              <a:rPr lang="en-US" dirty="0" smtClean="0"/>
              <a:t>We manage our identities to follow social rules, to accomplish personal goals, and to meet our social needs.</a:t>
            </a:r>
          </a:p>
          <a:p>
            <a:pPr lvl="1"/>
            <a:r>
              <a:rPr lang="en-US" dirty="0" smtClean="0"/>
              <a:t>Despite the availability of common nonverbal cues, computer-mediated communication involves identity management with clarity or ambiguity, seriousness or humor, logic or emotion.</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Identity and Impression </a:t>
            </a:r>
            <a:r>
              <a:rPr lang="en-US" dirty="0" smtClean="0"/>
              <a:t>management</a:t>
            </a:r>
            <a:endParaRPr lang="en-US" b="1" dirty="0"/>
          </a:p>
        </p:txBody>
      </p:sp>
      <p:sp>
        <p:nvSpPr>
          <p:cNvPr id="3" name="Content Placeholder 2"/>
          <p:cNvSpPr>
            <a:spLocks noGrp="1"/>
          </p:cNvSpPr>
          <p:nvPr>
            <p:ph idx="1"/>
          </p:nvPr>
        </p:nvSpPr>
        <p:spPr>
          <a:xfrm>
            <a:off x="533400" y="1176528"/>
            <a:ext cx="8246070" cy="3966972"/>
          </a:xfrm>
        </p:spPr>
        <p:txBody>
          <a:bodyPr>
            <a:normAutofit fontScale="77500" lnSpcReduction="20000"/>
          </a:bodyPr>
          <a:lstStyle/>
          <a:p>
            <a:r>
              <a:rPr lang="en-US" dirty="0" smtClean="0"/>
              <a:t>Impression management consists of strategic communication designed to influence others’ perceptions of an individual</a:t>
            </a:r>
            <a:r>
              <a:rPr lang="en-US" dirty="0" smtClean="0"/>
              <a:t>.</a:t>
            </a:r>
          </a:p>
          <a:p>
            <a:r>
              <a:rPr lang="en-US" dirty="0" smtClean="0"/>
              <a:t> </a:t>
            </a:r>
            <a:r>
              <a:rPr lang="en-US" dirty="0" smtClean="0"/>
              <a:t>Impression management operates when we seek, consciously or unconsciously, to present one or more public faces to others. These faces maybe different from the private, spontaneous behavior that occurs outside of others’ presence. </a:t>
            </a:r>
            <a:endParaRPr lang="en-US" dirty="0" smtClean="0"/>
          </a:p>
          <a:p>
            <a:r>
              <a:rPr lang="en-US" dirty="0" smtClean="0"/>
              <a:t>Identity </a:t>
            </a:r>
            <a:r>
              <a:rPr lang="en-US" dirty="0" smtClean="0"/>
              <a:t>management is usually collaborative: Communication goes most smoothly when we communicate in ways that support others’ faces, and they support ours. </a:t>
            </a:r>
            <a:endParaRPr lang="en-US" dirty="0" smtClean="0"/>
          </a:p>
          <a:p>
            <a:r>
              <a:rPr lang="en-US" dirty="0" smtClean="0"/>
              <a:t>Some </a:t>
            </a:r>
            <a:r>
              <a:rPr lang="en-US" dirty="0" smtClean="0"/>
              <a:t>communicators are high self-monitors who are highly conscious of their own behavior, whereas others are low self-monitors who are less aware of how their words and actions affect others.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
            <a:ext cx="8246070" cy="762000"/>
          </a:xfrm>
        </p:spPr>
        <p:txBody>
          <a:bodyPr>
            <a:normAutofit/>
          </a:bodyPr>
          <a:lstStyle/>
          <a:p>
            <a:pPr algn="ctr"/>
            <a:r>
              <a:rPr lang="en-US" dirty="0" smtClean="0"/>
              <a:t>Impression management</a:t>
            </a:r>
            <a:endParaRPr lang="en-US" dirty="0"/>
          </a:p>
        </p:txBody>
      </p:sp>
      <p:sp>
        <p:nvSpPr>
          <p:cNvPr id="3" name="Content Placeholder 2"/>
          <p:cNvSpPr>
            <a:spLocks noGrp="1"/>
          </p:cNvSpPr>
          <p:nvPr>
            <p:ph idx="1"/>
          </p:nvPr>
        </p:nvSpPr>
        <p:spPr>
          <a:xfrm>
            <a:off x="533400" y="1200150"/>
            <a:ext cx="8246070" cy="4195572"/>
          </a:xfrm>
        </p:spPr>
        <p:txBody>
          <a:bodyPr>
            <a:normAutofit fontScale="85000" lnSpcReduction="20000"/>
          </a:bodyPr>
          <a:lstStyle/>
          <a:p>
            <a:r>
              <a:rPr lang="en-US" dirty="0" smtClean="0"/>
              <a:t>Impression management occurs for two reasons. </a:t>
            </a:r>
            <a:endParaRPr lang="en-US" dirty="0" smtClean="0"/>
          </a:p>
          <a:p>
            <a:r>
              <a:rPr lang="en-US" dirty="0" smtClean="0"/>
              <a:t>In </a:t>
            </a:r>
            <a:r>
              <a:rPr lang="en-US" dirty="0" smtClean="0"/>
              <a:t>many cases it aims at following social rules and conventions. </a:t>
            </a:r>
            <a:endParaRPr lang="en-US" dirty="0" smtClean="0"/>
          </a:p>
          <a:p>
            <a:r>
              <a:rPr lang="en-US" dirty="0" smtClean="0"/>
              <a:t>In </a:t>
            </a:r>
            <a:r>
              <a:rPr lang="en-US" dirty="0" smtClean="0"/>
              <a:t>other cases it aims at achieving a variety of content and relational goals. </a:t>
            </a:r>
            <a:endParaRPr lang="en-US" dirty="0" smtClean="0"/>
          </a:p>
          <a:p>
            <a:r>
              <a:rPr lang="en-US" dirty="0" smtClean="0"/>
              <a:t>In </a:t>
            </a:r>
            <a:r>
              <a:rPr lang="en-US" dirty="0" smtClean="0"/>
              <a:t>either case, communicators engage in creating impressions by managing their manner, appearance, and the settings in which they interact with others. Although impression management might seem manipulative, it can be an authentic form of communication. Because each person has a variety of faces that he or she can present, choosing which one to present need not be dishonest.</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76015" y="281175"/>
            <a:ext cx="6558080" cy="725349"/>
          </a:xfrm>
        </p:spPr>
        <p:txBody>
          <a:bodyPr>
            <a:normAutofit/>
          </a:bodyPr>
          <a:lstStyle/>
          <a:p>
            <a:r>
              <a:rPr lang="en-US" dirty="0" smtClean="0"/>
              <a:t>SUMMARY</a:t>
            </a:r>
            <a:endParaRPr lang="en-US" dirty="0"/>
          </a:p>
        </p:txBody>
      </p:sp>
      <p:sp>
        <p:nvSpPr>
          <p:cNvPr id="5" name="Content Placeholder 4"/>
          <p:cNvSpPr>
            <a:spLocks noGrp="1"/>
          </p:cNvSpPr>
          <p:nvPr>
            <p:ph idx="1"/>
          </p:nvPr>
        </p:nvSpPr>
        <p:spPr>
          <a:xfrm>
            <a:off x="0" y="819150"/>
            <a:ext cx="9144000" cy="4324350"/>
          </a:xfrm>
        </p:spPr>
        <p:txBody>
          <a:bodyPr>
            <a:noAutofit/>
          </a:bodyPr>
          <a:lstStyle/>
          <a:p>
            <a:r>
              <a:rPr lang="en-US" sz="2000" dirty="0" smtClean="0"/>
              <a:t>The chapter began by describing how personal narratives shape our perceptions. It then outlined several perceptual errors that can affect the way we view and communicate with others. Along with universal psychological influences, cultural factors affect perceptions. Increased empathy is a valuable tool for increasing understanding of others and hence communicating more effectively with them. Perception checking is one tool for increasing the accuracy of perceptions and for increasing empathy.</a:t>
            </a:r>
          </a:p>
          <a:p>
            <a:r>
              <a:rPr lang="en-US" sz="2000" dirty="0" smtClean="0"/>
              <a:t>Perceptions of one’s self are just as subjective as perceptions of others, and they influence communication at least as much. </a:t>
            </a:r>
            <a:r>
              <a:rPr lang="en-US" sz="2000" dirty="0" smtClean="0"/>
              <a:t>the </a:t>
            </a:r>
            <a:r>
              <a:rPr lang="en-US" sz="2000" dirty="0" smtClean="0"/>
              <a:t>self-concept is shaped dramatically by communication with others, as well as by cultural factors. Once established, the</a:t>
            </a:r>
          </a:p>
          <a:p>
            <a:r>
              <a:rPr lang="en-US" sz="2000" dirty="0" smtClean="0"/>
              <a:t>Self-concept can lead us to create self-fulfilling </a:t>
            </a:r>
            <a:r>
              <a:rPr lang="en-US" sz="2000" dirty="0" smtClean="0"/>
              <a:t>prophecies</a:t>
            </a:r>
            <a:endParaRPr lang="en-US" sz="2000" dirty="0" smtClean="0"/>
          </a:p>
          <a:p>
            <a:r>
              <a:rPr lang="en-US" sz="2000" dirty="0" smtClean="0"/>
              <a:t>Impression and identity </a:t>
            </a:r>
            <a:r>
              <a:rPr lang="en-US" sz="2000" dirty="0" smtClean="0"/>
              <a:t>management consists of strategic communication designed to influence others’ perceptions of an individual.</a:t>
            </a:r>
            <a:endParaRPr lang="en-US" sz="2000" dirty="0" smtClean="0"/>
          </a:p>
        </p:txBody>
      </p:sp>
    </p:spTree>
    <p:extLst>
      <p:ext uri="{BB962C8B-B14F-4D97-AF65-F5344CB8AC3E}">
        <p14:creationId xmlns:p14="http://schemas.microsoft.com/office/powerpoint/2010/main" xmlns="" val="1101633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638550"/>
            <a:ext cx="8763000" cy="1200329"/>
          </a:xfrm>
          <a:prstGeom prst="rect">
            <a:avLst/>
          </a:prstGeom>
          <a:noFill/>
        </p:spPr>
        <p:txBody>
          <a:bodyPr wrap="square" rtlCol="0">
            <a:spAutoFit/>
          </a:bodyPr>
          <a:lstStyle/>
          <a:p>
            <a:pPr algn="ctr"/>
            <a:r>
              <a:rPr lang="en-US" b="1" dirty="0" smtClean="0">
                <a:solidFill>
                  <a:schemeClr val="bg1"/>
                </a:solidFill>
              </a:rPr>
              <a:t>LECTURE </a:t>
            </a:r>
            <a:r>
              <a:rPr lang="en-US" b="1" dirty="0" smtClean="0">
                <a:solidFill>
                  <a:schemeClr val="bg1"/>
                </a:solidFill>
              </a:rPr>
              <a:t>3</a:t>
            </a:r>
            <a:endParaRPr lang="en-US" b="1" dirty="0" smtClean="0">
              <a:solidFill>
                <a:schemeClr val="bg1"/>
              </a:solidFill>
            </a:endParaRPr>
          </a:p>
          <a:p>
            <a:pPr algn="ctr"/>
            <a:r>
              <a:rPr lang="en-US" dirty="0" smtClean="0">
                <a:solidFill>
                  <a:schemeClr val="bg1"/>
                </a:solidFill>
              </a:rPr>
              <a:t>THE MAIN SOURCE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endParaRPr lang="en-US" dirty="0"/>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3072</Words>
  <Application>Microsoft Office PowerPoint</Application>
  <PresentationFormat>On-screen Show (16:9)</PresentationFormat>
  <Paragraphs>179</Paragraphs>
  <Slides>32</Slides>
  <Notes>10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INTRODUCTION TO HUMAN COMMUNICATION   The Self, Perception, and Communication</vt:lpstr>
      <vt:lpstr>Learning Outcomes </vt:lpstr>
      <vt:lpstr>Common Perceptual Tendencies</vt:lpstr>
      <vt:lpstr>Common Perceptual Errors</vt:lpstr>
      <vt:lpstr>We often judge ourselves more charitably than we judge others</vt:lpstr>
      <vt:lpstr>We are influenced by what is most obvious</vt:lpstr>
      <vt:lpstr>We cling to first impressions, even if wrong</vt:lpstr>
      <vt:lpstr>We tend to assume others are similar to us</vt:lpstr>
      <vt:lpstr>We tend to favour negative impressions over positive ones</vt:lpstr>
      <vt:lpstr>Perception and Culture</vt:lpstr>
      <vt:lpstr>Perception and Culture</vt:lpstr>
      <vt:lpstr>Perception and Culture</vt:lpstr>
      <vt:lpstr>Perception checking </vt:lpstr>
      <vt:lpstr>Perception checking Example </vt:lpstr>
      <vt:lpstr>PERCIEVING OURSELVES:Self-Concept Defined</vt:lpstr>
      <vt:lpstr>Self-Concept</vt:lpstr>
      <vt:lpstr>Self-Concept </vt:lpstr>
      <vt:lpstr>An important element of the self-concept is self-esteem: our evaluations of self-worth. :</vt:lpstr>
      <vt:lpstr>Self-esteem: our evaluations of self-worth. :</vt:lpstr>
      <vt:lpstr>  Communication and Development of the Self</vt:lpstr>
      <vt:lpstr>Communication and Development of the Self</vt:lpstr>
      <vt:lpstr>Culture and the Self-Concept</vt:lpstr>
      <vt:lpstr>The Self-Concept, Personality, and Communication</vt:lpstr>
      <vt:lpstr>The Self-Fulfilling Prophecy</vt:lpstr>
      <vt:lpstr>Types of self-fulfilling prophecies</vt:lpstr>
      <vt:lpstr>Self, Perception, and Communication</vt:lpstr>
      <vt:lpstr>Ways to adjust to perceptual influences</vt:lpstr>
      <vt:lpstr>identity management</vt:lpstr>
      <vt:lpstr>Identity and Impression management</vt:lpstr>
      <vt:lpstr>Impression management</vt:lpstr>
      <vt:lpstr>SUMMARY</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2021-10-04T15:10:40Z</dcterms:modified>
</cp:coreProperties>
</file>