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5"/>
  </p:notesMasterIdLst>
  <p:sldIdLst>
    <p:sldId id="256" r:id="rId2"/>
    <p:sldId id="261" r:id="rId3"/>
    <p:sldId id="257" r:id="rId4"/>
    <p:sldId id="264" r:id="rId5"/>
    <p:sldId id="265" r:id="rId6"/>
    <p:sldId id="266" r:id="rId7"/>
    <p:sldId id="267" r:id="rId8"/>
    <p:sldId id="268" r:id="rId9"/>
    <p:sldId id="269" r:id="rId10"/>
    <p:sldId id="270" r:id="rId11"/>
    <p:sldId id="271" r:id="rId12"/>
    <p:sldId id="272" r:id="rId13"/>
    <p:sldId id="273" r:id="rId14"/>
    <p:sldId id="274" r:id="rId15"/>
    <p:sldId id="262" r:id="rId16"/>
    <p:sldId id="279" r:id="rId17"/>
    <p:sldId id="292" r:id="rId18"/>
    <p:sldId id="280" r:id="rId19"/>
    <p:sldId id="293" r:id="rId20"/>
    <p:sldId id="281" r:id="rId21"/>
    <p:sldId id="282" r:id="rId22"/>
    <p:sldId id="283" r:id="rId23"/>
    <p:sldId id="284" r:id="rId24"/>
    <p:sldId id="263" r:id="rId25"/>
    <p:sldId id="285" r:id="rId26"/>
    <p:sldId id="286" r:id="rId27"/>
    <p:sldId id="275" r:id="rId28"/>
    <p:sldId id="288" r:id="rId29"/>
    <p:sldId id="287" r:id="rId30"/>
    <p:sldId id="291" r:id="rId31"/>
    <p:sldId id="290" r:id="rId32"/>
    <p:sldId id="259" r:id="rId33"/>
    <p:sldId id="260" r:id="rId34"/>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E9202"/>
    <a:srgbClr val="FFC901"/>
    <a:srgbClr val="6C1A00"/>
    <a:srgbClr val="58004E"/>
    <a:srgbClr val="800080"/>
    <a:srgbClr val="CC0099"/>
    <a:srgbClr val="1D3A00"/>
    <a:srgbClr val="5EEC3C"/>
    <a:srgbClr val="990099"/>
    <a:srgbClr val="00703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35" autoAdjust="0"/>
    <p:restoredTop sz="94660"/>
  </p:normalViewPr>
  <p:slideViewPr>
    <p:cSldViewPr>
      <p:cViewPr>
        <p:scale>
          <a:sx n="96" d="100"/>
          <a:sy n="96" d="100"/>
        </p:scale>
        <p:origin x="-630" y="414"/>
      </p:cViewPr>
      <p:guideLst>
        <p:guide orient="horz" pos="162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10/8/2021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20</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22</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24</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26</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33</a:t>
            </a:fld>
            <a:endParaRPr lang="en-US"/>
          </a:p>
        </p:txBody>
      </p:sp>
    </p:spTree>
    <p:extLst>
      <p:ext uri="{BB962C8B-B14F-4D97-AF65-F5344CB8AC3E}">
        <p14:creationId xmlns="" xmlns:p14="http://schemas.microsoft.com/office/powerpoint/2010/main"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97655" y="1655521"/>
            <a:ext cx="5344675" cy="1679754"/>
          </a:xfrm>
          <a:noFill/>
          <a:effectLst>
            <a:outerShdw blurRad="50800" dist="38100" dir="2700000" algn="tl" rotWithShape="0">
              <a:prstClr val="black">
                <a:alpha val="40000"/>
              </a:prstClr>
            </a:outerShdw>
          </a:effectLst>
        </p:spPr>
        <p:txBody>
          <a:bodyPr>
            <a:normAutofit/>
          </a:bodyPr>
          <a:lstStyle>
            <a:lvl1pPr algn="r">
              <a:defRPr sz="3600">
                <a:solidFill>
                  <a:srgbClr val="FFC0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3197655" y="3485195"/>
            <a:ext cx="5344675" cy="1100512"/>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10/8/2021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350110"/>
            <a:ext cx="8246070" cy="3512212"/>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3311" y="281175"/>
            <a:ext cx="6861138" cy="572644"/>
          </a:xfrm>
        </p:spPr>
        <p:txBody>
          <a:bodyPr>
            <a:normAutofit/>
          </a:bodyPr>
          <a:lstStyle>
            <a:lvl1pPr algn="l">
              <a:defRPr sz="360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1823311" y="1044701"/>
            <a:ext cx="6861138" cy="366376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10/8/2021</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10/8/2021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6879" y="281175"/>
            <a:ext cx="8093365" cy="763525"/>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655520"/>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127917"/>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655520"/>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27917"/>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10/8/2021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10/8/2021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10/8/2021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10/8/2021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 xmlns:a16="http://schemas.microsoft.com/office/drawing/2014/main" id="{08B89D22-1D6E-450B-881F-4D2A4C527F72}"/>
              </a:ext>
            </a:extLst>
          </p:cNvPr>
          <p:cNvPicPr>
            <a:picLocks noChangeAspect="1" noChangeArrowheads="1"/>
          </p:cNvPicPr>
          <p:nvPr userDrawn="1"/>
        </p:nvPicPr>
        <p:blipFill>
          <a:blip r:embed="rId2">
            <a:extLst>
              <a:ext uri="{28A0092B-C50C-407E-A947-70E740481C1C}">
                <a14:useLocalDpi xmlns="" xmlns:a14="http://schemas.microsoft.com/office/drawing/2010/main" val="0"/>
              </a:ext>
            </a:extLst>
          </a:blip>
          <a:stretch>
            <a:fillRect/>
          </a:stretch>
        </p:blipFill>
        <p:spPr bwMode="auto">
          <a:xfrm>
            <a:off x="3808475" y="2326213"/>
            <a:ext cx="1463784" cy="526961"/>
          </a:xfrm>
          <a:prstGeom prst="rect">
            <a:avLst/>
          </a:prstGeom>
          <a:noFill/>
          <a:ln>
            <a:noFill/>
          </a:ln>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10/8/2021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 xmlns:a16="http://schemas.microsoft.com/office/drawing/2014/main"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hyperlink" Target="https://global.oup.com/us/companion.websites/9780199747382/student/chapter4/"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57349"/>
            <a:ext cx="8458199" cy="1677925"/>
          </a:xfrm>
        </p:spPr>
        <p:txBody>
          <a:bodyPr>
            <a:normAutofit fontScale="90000"/>
          </a:bodyPr>
          <a:lstStyle/>
          <a:p>
            <a:pPr algn="ctr"/>
            <a:r>
              <a:rPr lang="en-US" dirty="0" smtClean="0"/>
              <a:t>INTRODUCTION TO HUMAN COMMUNICATION:  </a:t>
            </a:r>
            <a:r>
              <a:rPr lang="en-US" dirty="0"/>
              <a:t/>
            </a:r>
            <a:br>
              <a:rPr lang="en-US" dirty="0"/>
            </a:br>
            <a:r>
              <a:rPr lang="en-US" b="1" dirty="0" smtClean="0"/>
              <a:t>COMMUNICATION AND CULTURE</a:t>
            </a:r>
            <a:endParaRPr lang="en-US" dirty="0"/>
          </a:p>
        </p:txBody>
      </p:sp>
      <p:sp>
        <p:nvSpPr>
          <p:cNvPr id="3" name="Subtitle 2"/>
          <p:cNvSpPr>
            <a:spLocks noGrp="1"/>
          </p:cNvSpPr>
          <p:nvPr>
            <p:ph type="subTitle" idx="1"/>
          </p:nvPr>
        </p:nvSpPr>
        <p:spPr>
          <a:xfrm>
            <a:off x="2667000" y="3333750"/>
            <a:ext cx="6477000" cy="1809750"/>
          </a:xfrm>
        </p:spPr>
        <p:txBody>
          <a:bodyPr>
            <a:normAutofit fontScale="55000" lnSpcReduction="20000"/>
          </a:bodyPr>
          <a:lstStyle/>
          <a:p>
            <a:pPr algn="ctr"/>
            <a:r>
              <a:rPr lang="en-US" sz="5100" b="1" dirty="0" smtClean="0"/>
              <a:t>LECTURE 4 </a:t>
            </a:r>
            <a:r>
              <a:rPr lang="en-US" b="1" dirty="0" smtClean="0"/>
              <a:t>BY DR. RAPHAEL OGUTU, AFRICA NAZARENE UNIVERSITY</a:t>
            </a:r>
          </a:p>
          <a:p>
            <a:pPr algn="ctr"/>
            <a:r>
              <a:rPr lang="en-US" b="1" dirty="0" smtClean="0">
                <a:solidFill>
                  <a:srgbClr val="FFC000"/>
                </a:solidFill>
              </a:rPr>
              <a:t>THE MAIN SOURCE OF REFERENCES: </a:t>
            </a:r>
            <a:endParaRPr lang="en-US" dirty="0" smtClean="0"/>
          </a:p>
          <a:p>
            <a:pPr algn="ctr"/>
            <a:r>
              <a:rPr lang="en-US" b="1" dirty="0" smtClean="0"/>
              <a:t>Adler, R.B.,  </a:t>
            </a:r>
            <a:r>
              <a:rPr lang="en-US" b="1" dirty="0" err="1" smtClean="0"/>
              <a:t>Rodmann</a:t>
            </a:r>
            <a:r>
              <a:rPr lang="en-US" b="1" dirty="0" smtClean="0"/>
              <a:t>, G. and Hutchinson, C.C. (2011) global.uop.com</a:t>
            </a:r>
            <a:r>
              <a:rPr lang="en-US" b="1" i="1" dirty="0" smtClean="0"/>
              <a:t> Understanding human communication.</a:t>
            </a:r>
            <a:r>
              <a:rPr lang="en-US" b="1" dirty="0" smtClean="0"/>
              <a:t>11th edition. London: Oxford University Press.</a:t>
            </a:r>
          </a:p>
          <a:p>
            <a:pPr algn="ctr"/>
            <a:r>
              <a:rPr lang="en-US" b="1" dirty="0" smtClean="0">
                <a:solidFill>
                  <a:srgbClr val="FFC000"/>
                </a:solidFill>
              </a:rPr>
              <a:t>Adler, R.B. &amp; Rodman, G. 2006.</a:t>
            </a:r>
            <a:r>
              <a:rPr lang="en-US" b="1" i="1" dirty="0" smtClean="0">
                <a:solidFill>
                  <a:srgbClr val="FFC000"/>
                </a:solidFill>
              </a:rPr>
              <a:t> Understanding human communication.</a:t>
            </a:r>
            <a:r>
              <a:rPr lang="en-US" b="1" dirty="0" smtClean="0">
                <a:solidFill>
                  <a:srgbClr val="FFC000"/>
                </a:solidFill>
              </a:rPr>
              <a:t> 14th edition. London: Oxford University Press.</a:t>
            </a:r>
          </a:p>
          <a:p>
            <a:endParaRPr lang="en-US" dirty="0"/>
          </a:p>
        </p:txBody>
      </p:sp>
    </p:spTree>
    <p:extLst>
      <p:ext uri="{BB962C8B-B14F-4D97-AF65-F5344CB8AC3E}">
        <p14:creationId xmlns="" xmlns:p14="http://schemas.microsoft.com/office/powerpoint/2010/main"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Intended Learning Outcomes</a:t>
            </a:r>
            <a:br>
              <a:rPr lang="en-US" dirty="0" smtClean="0"/>
            </a:br>
            <a:endParaRPr lang="en-US" dirty="0"/>
          </a:p>
        </p:txBody>
      </p:sp>
      <p:sp>
        <p:nvSpPr>
          <p:cNvPr id="3" name="Content Placeholder 2"/>
          <p:cNvSpPr>
            <a:spLocks noGrp="1"/>
          </p:cNvSpPr>
          <p:nvPr>
            <p:ph idx="1"/>
          </p:nvPr>
        </p:nvSpPr>
        <p:spPr>
          <a:xfrm>
            <a:off x="304800" y="1200150"/>
            <a:ext cx="8610600" cy="3662172"/>
          </a:xfrm>
        </p:spPr>
        <p:txBody>
          <a:bodyPr>
            <a:normAutofit lnSpcReduction="10000"/>
          </a:bodyPr>
          <a:lstStyle/>
          <a:p>
            <a:r>
              <a:rPr lang="en-US" dirty="0" smtClean="0"/>
              <a:t>			</a:t>
            </a:r>
          </a:p>
          <a:p>
            <a:r>
              <a:rPr lang="en-US" dirty="0" smtClean="0"/>
              <a:t>After going through this lecture you should be able to:</a:t>
            </a:r>
          </a:p>
          <a:p>
            <a:r>
              <a:rPr lang="en-US" dirty="0" smtClean="0"/>
              <a:t>1.</a:t>
            </a:r>
            <a:r>
              <a:rPr lang="en-US" b="1" dirty="0" smtClean="0"/>
              <a:t> </a:t>
            </a:r>
            <a:r>
              <a:rPr lang="en-US" dirty="0" smtClean="0"/>
              <a:t>Understanding Cultures and Co-cultures</a:t>
            </a:r>
            <a:r>
              <a:rPr lang="en-US" b="1" dirty="0" smtClean="0"/>
              <a:t>.</a:t>
            </a:r>
            <a:endParaRPr lang="en-US" dirty="0" smtClean="0"/>
          </a:p>
          <a:p>
            <a:r>
              <a:rPr lang="en-US" dirty="0" smtClean="0"/>
              <a:t>2. Explain</a:t>
            </a:r>
            <a:r>
              <a:rPr lang="en-US" b="1" dirty="0" smtClean="0"/>
              <a:t> </a:t>
            </a:r>
            <a:r>
              <a:rPr lang="en-US" dirty="0" smtClean="0"/>
              <a:t>how Cultural Values and Norms Shape Communication</a:t>
            </a:r>
            <a:r>
              <a:rPr lang="en-US" b="1" dirty="0" smtClean="0"/>
              <a:t>.</a:t>
            </a:r>
            <a:endParaRPr lang="en-US" dirty="0" smtClean="0"/>
          </a:p>
          <a:p>
            <a:r>
              <a:rPr lang="en-US" dirty="0" smtClean="0"/>
              <a:t>3. Analyze</a:t>
            </a:r>
            <a:r>
              <a:rPr lang="en-US" b="1" dirty="0" smtClean="0"/>
              <a:t> </a:t>
            </a:r>
            <a:r>
              <a:rPr lang="en-US" dirty="0" smtClean="0"/>
              <a:t>Co-cultures and Communication</a:t>
            </a:r>
            <a:r>
              <a:rPr lang="en-US" b="1" dirty="0" smtClean="0"/>
              <a:t>.</a:t>
            </a:r>
            <a:endParaRPr lang="en-US" dirty="0" smtClean="0"/>
          </a:p>
          <a:p>
            <a:r>
              <a:rPr lang="en-US" dirty="0" smtClean="0"/>
              <a:t>4. Discuss</a:t>
            </a:r>
            <a:r>
              <a:rPr lang="en-US" b="1" dirty="0" smtClean="0"/>
              <a:t> </a:t>
            </a:r>
            <a:r>
              <a:rPr lang="en-US" dirty="0" smtClean="0"/>
              <a:t>Developing Intercultural Communication Competence</a:t>
            </a:r>
            <a:r>
              <a:rPr lang="en-US" b="1" dirty="0" smtClean="0"/>
              <a:t>.</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Understanding Cultures and </a:t>
            </a:r>
            <a:r>
              <a:rPr lang="en-US" dirty="0" err="1" smtClean="0"/>
              <a:t>Cocultures</a:t>
            </a:r>
            <a:r>
              <a:rPr lang="en-US" b="1" smtClean="0"/>
              <a:t>.</a:t>
            </a:r>
            <a:endParaRPr lang="en-US" dirty="0" smtClean="0"/>
          </a:p>
        </p:txBody>
      </p:sp>
      <p:sp>
        <p:nvSpPr>
          <p:cNvPr id="3" name="Content Placeholder 2"/>
          <p:cNvSpPr>
            <a:spLocks noGrp="1"/>
          </p:cNvSpPr>
          <p:nvPr>
            <p:ph idx="1"/>
          </p:nvPr>
        </p:nvSpPr>
        <p:spPr>
          <a:xfrm>
            <a:off x="448966" y="1200150"/>
            <a:ext cx="8246070" cy="3943350"/>
          </a:xfrm>
        </p:spPr>
        <p:txBody>
          <a:bodyPr>
            <a:normAutofit/>
          </a:bodyPr>
          <a:lstStyle/>
          <a:p>
            <a:r>
              <a:rPr lang="en-US" b="1" dirty="0" smtClean="0"/>
              <a:t>Understanding Cultures and Co-cultures</a:t>
            </a:r>
            <a:br>
              <a:rPr lang="en-US" b="1" dirty="0" smtClean="0"/>
            </a:br>
            <a:r>
              <a:rPr lang="en-US" dirty="0" smtClean="0"/>
              <a:t>Definitions: Culture and co-culture—</a:t>
            </a:r>
            <a:r>
              <a:rPr lang="en-US" i="1" dirty="0" smtClean="0"/>
              <a:t>Culture</a:t>
            </a:r>
            <a:r>
              <a:rPr lang="en-US" dirty="0" smtClean="0"/>
              <a:t> is language, values, beliefs, traditions, and customs that are shared and learned. </a:t>
            </a:r>
          </a:p>
          <a:p>
            <a:r>
              <a:rPr lang="en-US" dirty="0" smtClean="0"/>
              <a:t>Culture is a matter of perception and definition. Co-culture - the perception of membership in a group that is part of an encompassing culture. </a:t>
            </a:r>
            <a:endParaRPr lang="en-US" dirty="0"/>
          </a:p>
        </p:txBody>
      </p:sp>
    </p:spTree>
    <p:extLst>
      <p:ext uri="{BB962C8B-B14F-4D97-AF65-F5344CB8AC3E}">
        <p14:creationId xmlns="" xmlns:p14="http://schemas.microsoft.com/office/powerpoint/2010/main" val="4103309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Culture and Co-culture</a:t>
            </a:r>
            <a:endParaRPr lang="en-US" dirty="0"/>
          </a:p>
        </p:txBody>
      </p:sp>
      <p:sp>
        <p:nvSpPr>
          <p:cNvPr id="3" name="Content Placeholder 2"/>
          <p:cNvSpPr>
            <a:spLocks noGrp="1"/>
          </p:cNvSpPr>
          <p:nvPr>
            <p:ph idx="1"/>
          </p:nvPr>
        </p:nvSpPr>
        <p:spPr>
          <a:xfrm>
            <a:off x="457200" y="1252728"/>
            <a:ext cx="8246070" cy="3890772"/>
          </a:xfrm>
        </p:spPr>
        <p:txBody>
          <a:bodyPr>
            <a:normAutofit fontScale="85000" lnSpcReduction="20000"/>
          </a:bodyPr>
          <a:lstStyle/>
          <a:p>
            <a:r>
              <a:rPr lang="en-US" dirty="0" smtClean="0"/>
              <a:t>Cultures may comprise many subsets, and these co-cultures may thrive within them. </a:t>
            </a:r>
          </a:p>
          <a:p>
            <a:r>
              <a:rPr lang="en-US" dirty="0" smtClean="0"/>
              <a:t>For example, many world cities have a Chinatown. A student resident of London’s Chinatown might have a British passport, but he could be described as having a set of co-cultures, including Hong Kong parentage, bilingualism, being a business school student, drone enthusiast and a 20-something, living with parents.</a:t>
            </a:r>
          </a:p>
          <a:p>
            <a:r>
              <a:rPr lang="en-US" dirty="0" smtClean="0"/>
              <a:t>We can draw up dividing lines within any society to isolate co-cultures using parameters such as age, gender, politico-social affiliation, lifestyle choice, socioeconomic level, ethnicity, education, region, language, and religion.</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Salience of Differences</a:t>
            </a:r>
          </a:p>
        </p:txBody>
      </p:sp>
      <p:sp>
        <p:nvSpPr>
          <p:cNvPr id="3" name="Content Placeholder 2"/>
          <p:cNvSpPr>
            <a:spLocks noGrp="1"/>
          </p:cNvSpPr>
          <p:nvPr>
            <p:ph idx="1"/>
          </p:nvPr>
        </p:nvSpPr>
        <p:spPr>
          <a:xfrm>
            <a:off x="448966" y="1200150"/>
            <a:ext cx="8246070" cy="3943350"/>
          </a:xfrm>
        </p:spPr>
        <p:txBody>
          <a:bodyPr>
            <a:normAutofit fontScale="92500" lnSpcReduction="10000"/>
          </a:bodyPr>
          <a:lstStyle/>
          <a:p>
            <a:r>
              <a:rPr lang="en-US" dirty="0" smtClean="0"/>
              <a:t>What is cultural salience?</a:t>
            </a:r>
          </a:p>
          <a:p>
            <a:r>
              <a:rPr lang="en-US" dirty="0" smtClean="0"/>
              <a:t>Ethnic identity salience involves </a:t>
            </a:r>
            <a:r>
              <a:rPr lang="en-US" b="1" dirty="0" smtClean="0"/>
              <a:t>the extent to which individuals hold their ethnicity to be of importance</a:t>
            </a:r>
            <a:r>
              <a:rPr lang="en-US" dirty="0" smtClean="0"/>
              <a:t>. Cultural identity salience, on the other hand, involves the extent to which individuals hold their larger culture to be of importance.</a:t>
            </a:r>
          </a:p>
          <a:p>
            <a:r>
              <a:rPr lang="en-US" dirty="0" smtClean="0"/>
              <a:t>In sociology and social psychology, an in-group is a social group to which a person psychologically identifies as being a member. By contrast, an out-group is </a:t>
            </a:r>
            <a:r>
              <a:rPr lang="en-US" b="1" dirty="0" smtClean="0"/>
              <a:t>a social group with which an individual does not identify</a:t>
            </a:r>
            <a:r>
              <a:rPr lang="en-US" dirty="0" smtClean="0"/>
              <a:t>.</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85070"/>
          </a:xfrm>
        </p:spPr>
        <p:txBody>
          <a:bodyPr>
            <a:normAutofit/>
          </a:bodyPr>
          <a:lstStyle/>
          <a:p>
            <a:pPr lvl="0" algn="ctr"/>
            <a:r>
              <a:rPr lang="en-US" dirty="0" smtClean="0"/>
              <a:t>In-groups and Out-groups</a:t>
            </a:r>
            <a:endParaRPr lang="en-US" dirty="0"/>
          </a:p>
        </p:txBody>
      </p:sp>
      <p:sp>
        <p:nvSpPr>
          <p:cNvPr id="3" name="Content Placeholder 2"/>
          <p:cNvSpPr>
            <a:spLocks noGrp="1"/>
          </p:cNvSpPr>
          <p:nvPr>
            <p:ph idx="1"/>
          </p:nvPr>
        </p:nvSpPr>
        <p:spPr>
          <a:xfrm>
            <a:off x="228600" y="971550"/>
            <a:ext cx="8763000" cy="4171950"/>
          </a:xfrm>
        </p:spPr>
        <p:txBody>
          <a:bodyPr>
            <a:normAutofit fontScale="85000" lnSpcReduction="20000"/>
          </a:bodyPr>
          <a:lstStyle/>
          <a:p>
            <a:r>
              <a:rPr lang="en-US" dirty="0" smtClean="0"/>
              <a:t>An in-group is a social category or group with which you identify strongly. An out-group, conversely, is a social category or group with which you do not identify. </a:t>
            </a:r>
          </a:p>
          <a:p>
            <a:r>
              <a:rPr lang="en-US" dirty="0" smtClean="0"/>
              <a:t>Examples of in- and out-group labels: </a:t>
            </a:r>
          </a:p>
          <a:p>
            <a:r>
              <a:rPr lang="en-US" dirty="0" smtClean="0"/>
              <a:t>•Christian versus Heathen </a:t>
            </a:r>
          </a:p>
          <a:p>
            <a:r>
              <a:rPr lang="en-US" dirty="0" smtClean="0"/>
              <a:t>•Muslim versus Infidel</a:t>
            </a:r>
          </a:p>
          <a:p>
            <a:r>
              <a:rPr lang="en-US" dirty="0" smtClean="0"/>
              <a:t>•</a:t>
            </a:r>
            <a:r>
              <a:rPr lang="en-US" dirty="0" err="1" smtClean="0"/>
              <a:t>ZhongGuoRen</a:t>
            </a:r>
            <a:r>
              <a:rPr lang="en-US" dirty="0" smtClean="0"/>
              <a:t> versus </a:t>
            </a:r>
            <a:r>
              <a:rPr lang="en-US" dirty="0" err="1" smtClean="0"/>
              <a:t>WaiGuoRen</a:t>
            </a:r>
            <a:r>
              <a:rPr lang="en-US" dirty="0" smtClean="0"/>
              <a:t> (Chinese versus non-Chinese) </a:t>
            </a:r>
          </a:p>
          <a:p>
            <a:r>
              <a:rPr lang="en-US" dirty="0" smtClean="0"/>
              <a:t>•</a:t>
            </a:r>
            <a:r>
              <a:rPr lang="en-US" dirty="0" err="1" smtClean="0"/>
              <a:t>Nihonjin</a:t>
            </a:r>
            <a:r>
              <a:rPr lang="en-US" dirty="0" smtClean="0"/>
              <a:t> versus Gaijin (Japanese versus “out people”) </a:t>
            </a:r>
          </a:p>
          <a:p>
            <a:r>
              <a:rPr lang="en-US" dirty="0" smtClean="0"/>
              <a:t>•Jew versus Goyim</a:t>
            </a:r>
          </a:p>
          <a:p>
            <a:r>
              <a:rPr lang="en-US" dirty="0" smtClean="0"/>
              <a:t>“The world has been divided into two camps. One under the banner of the cross and another under the banner of Islam.” –Osama Bin Laden</a:t>
            </a:r>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pPr algn="ctr"/>
            <a:r>
              <a:rPr lang="en-US" dirty="0" smtClean="0"/>
              <a:t>Culture affects Communication</a:t>
            </a:r>
          </a:p>
        </p:txBody>
      </p:sp>
      <p:sp>
        <p:nvSpPr>
          <p:cNvPr id="3" name="Content Placeholder 2"/>
          <p:cNvSpPr>
            <a:spLocks noGrp="1"/>
          </p:cNvSpPr>
          <p:nvPr>
            <p:ph idx="1"/>
          </p:nvPr>
        </p:nvSpPr>
        <p:spPr>
          <a:xfrm>
            <a:off x="457200" y="1200150"/>
            <a:ext cx="8246070" cy="4019550"/>
          </a:xfrm>
        </p:spPr>
        <p:txBody>
          <a:bodyPr>
            <a:normAutofit fontScale="92500" lnSpcReduction="10000"/>
          </a:bodyPr>
          <a:lstStyle/>
          <a:p>
            <a:pPr lvl="0">
              <a:buNone/>
            </a:pPr>
            <a:r>
              <a:rPr lang="en-US" dirty="0" smtClean="0"/>
              <a:t>• As we learn culture through communication, we also use communication to express our culture </a:t>
            </a:r>
          </a:p>
          <a:p>
            <a:pPr lvl="0">
              <a:buNone/>
            </a:pPr>
            <a:r>
              <a:rPr lang="en-US" dirty="0" smtClean="0"/>
              <a:t>• We frequently communicate our worldview when we present ourselves for strategic purposes </a:t>
            </a:r>
          </a:p>
          <a:p>
            <a:pPr lvl="0">
              <a:buNone/>
            </a:pPr>
            <a:r>
              <a:rPr lang="en-US" dirty="0" smtClean="0"/>
              <a:t>• Worldview reflected by media</a:t>
            </a:r>
          </a:p>
          <a:p>
            <a:pPr lvl="0">
              <a:buNone/>
            </a:pPr>
            <a:r>
              <a:rPr lang="en-US" i="1" dirty="0" smtClean="0"/>
              <a:t>Intercultural communication</a:t>
            </a:r>
            <a:r>
              <a:rPr lang="en-US" dirty="0" smtClean="0"/>
              <a:t> describes the process that occurs when members of two or more cultures or co-cultures exchange messages in a manner that is influenced by their different cultural perceptions and symbol systems, both verbal and nonverbal. </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1270"/>
          </a:xfrm>
        </p:spPr>
        <p:txBody>
          <a:bodyPr>
            <a:normAutofit fontScale="90000"/>
          </a:bodyPr>
          <a:lstStyle/>
          <a:p>
            <a:pPr lvl="0" algn="ctr"/>
            <a:r>
              <a:rPr lang="en-US" dirty="0" smtClean="0"/>
              <a:t>Interpersonal and intercultural communication</a:t>
            </a:r>
            <a:endParaRPr lang="en-US" dirty="0"/>
          </a:p>
        </p:txBody>
      </p:sp>
      <p:sp>
        <p:nvSpPr>
          <p:cNvPr id="3" name="Content Placeholder 2"/>
          <p:cNvSpPr>
            <a:spLocks noGrp="1"/>
          </p:cNvSpPr>
          <p:nvPr>
            <p:ph idx="1"/>
          </p:nvPr>
        </p:nvSpPr>
        <p:spPr>
          <a:xfrm>
            <a:off x="457200" y="1200150"/>
            <a:ext cx="8246070" cy="3943350"/>
          </a:xfrm>
        </p:spPr>
        <p:txBody>
          <a:bodyPr>
            <a:normAutofit fontScale="85000" lnSpcReduction="20000"/>
          </a:bodyPr>
          <a:lstStyle/>
          <a:p>
            <a:endParaRPr lang="en-US" dirty="0" smtClean="0"/>
          </a:p>
          <a:p>
            <a:pPr lvl="1"/>
            <a:r>
              <a:rPr lang="en-US" dirty="0" smtClean="0"/>
              <a:t>To understand the relationship between interpersonal and intercultural communication, the relationship between interpersonal relationships and intercultural communication shows that some interpersonal transactions have no cultural elements while others are almost exclusively intercultural and without personal dimensions.</a:t>
            </a:r>
            <a:endParaRPr lang="en-US" sz="2400" dirty="0" smtClean="0"/>
          </a:p>
          <a:p>
            <a:pPr lvl="1"/>
            <a:r>
              <a:rPr lang="en-US" dirty="0" smtClean="0"/>
              <a:t>Cultural differences are numerous, as there are a number of ways communication varies within cultures. Sometimes there are greater differences within cultures than between cultures.</a:t>
            </a:r>
            <a:endParaRPr lang="en-US"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r>
              <a:rPr lang="en-US" dirty="0" smtClean="0"/>
              <a:t>How Cultural Values and Norms Shape Communication</a:t>
            </a:r>
          </a:p>
        </p:txBody>
      </p:sp>
      <p:sp>
        <p:nvSpPr>
          <p:cNvPr id="3" name="Content Placeholder 2"/>
          <p:cNvSpPr>
            <a:spLocks noGrp="1"/>
          </p:cNvSpPr>
          <p:nvPr>
            <p:ph idx="1"/>
          </p:nvPr>
        </p:nvSpPr>
        <p:spPr>
          <a:xfrm>
            <a:off x="448966" y="1047750"/>
            <a:ext cx="8246070" cy="3814572"/>
          </a:xfrm>
        </p:spPr>
        <p:txBody>
          <a:bodyPr>
            <a:normAutofit fontScale="85000" lnSpcReduction="10000"/>
          </a:bodyPr>
          <a:lstStyle/>
          <a:p>
            <a:endParaRPr lang="en-US" dirty="0" smtClean="0"/>
          </a:p>
          <a:p>
            <a:r>
              <a:rPr lang="en-US" dirty="0" smtClean="0"/>
              <a:t>The following are Cultural Values and Norms That Shape Communication:</a:t>
            </a:r>
          </a:p>
          <a:p>
            <a:r>
              <a:rPr lang="en-US" dirty="0" smtClean="0"/>
              <a:t>High and Low context </a:t>
            </a:r>
          </a:p>
          <a:p>
            <a:r>
              <a:rPr lang="en-US" dirty="0" smtClean="0"/>
              <a:t>Collectivist and Individualist orientations </a:t>
            </a:r>
          </a:p>
          <a:p>
            <a:r>
              <a:rPr lang="en-US" dirty="0" smtClean="0"/>
              <a:t>Uncertainty avoidance </a:t>
            </a:r>
          </a:p>
          <a:p>
            <a:r>
              <a:rPr lang="en-US" dirty="0" smtClean="0"/>
              <a:t>Approaches to power distance </a:t>
            </a:r>
          </a:p>
          <a:p>
            <a:r>
              <a:rPr lang="en-US" dirty="0" smtClean="0"/>
              <a:t>Competition and Cooperation</a:t>
            </a:r>
          </a:p>
          <a:p>
            <a:pPr lvl="0"/>
            <a:r>
              <a:rPr lang="en-US" dirty="0" smtClean="0"/>
              <a:t> These variations fall on a spectrum, they are not opposites</a:t>
            </a:r>
          </a:p>
          <a:p>
            <a:endParaRPr lang="en-US" dirty="0" smtClean="0"/>
          </a:p>
          <a:p>
            <a:endParaRPr lang="en-US" dirty="0" smtClean="0"/>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i="1" dirty="0" smtClean="0"/>
              <a:t>Individualism and Collectivism</a:t>
            </a:r>
            <a:endParaRPr lang="en-US" dirty="0"/>
          </a:p>
        </p:txBody>
      </p:sp>
      <p:sp>
        <p:nvSpPr>
          <p:cNvPr id="3" name="Content Placeholder 2"/>
          <p:cNvSpPr>
            <a:spLocks noGrp="1"/>
          </p:cNvSpPr>
          <p:nvPr>
            <p:ph idx="1"/>
          </p:nvPr>
        </p:nvSpPr>
        <p:spPr>
          <a:xfrm>
            <a:off x="457200" y="1200150"/>
            <a:ext cx="8246070" cy="3810000"/>
          </a:xfrm>
        </p:spPr>
        <p:txBody>
          <a:bodyPr>
            <a:normAutofit fontScale="85000" lnSpcReduction="20000"/>
          </a:bodyPr>
          <a:lstStyle/>
          <a:p>
            <a:r>
              <a:rPr lang="en-US" dirty="0" smtClean="0">
                <a:solidFill>
                  <a:srgbClr val="FFC000"/>
                </a:solidFill>
              </a:rPr>
              <a:t>Collectivist cultures: </a:t>
            </a:r>
            <a:r>
              <a:rPr lang="en-US" dirty="0" smtClean="0"/>
              <a:t>individuals perceive themselves first and foremost as members of a group and communicate from that perspective </a:t>
            </a:r>
          </a:p>
          <a:p>
            <a:pPr>
              <a:buNone/>
            </a:pPr>
            <a:r>
              <a:rPr lang="en-US" dirty="0" smtClean="0"/>
              <a:t>• Emphasize cooperation and group harmony, group decision making, and long-term, stable friendships</a:t>
            </a:r>
          </a:p>
          <a:p>
            <a:r>
              <a:rPr lang="en-US" dirty="0" smtClean="0"/>
              <a:t> </a:t>
            </a:r>
            <a:r>
              <a:rPr lang="en-US" dirty="0" smtClean="0">
                <a:solidFill>
                  <a:srgbClr val="FFC000"/>
                </a:solidFill>
              </a:rPr>
              <a:t>Individualist cultures: </a:t>
            </a:r>
            <a:r>
              <a:rPr lang="en-US" dirty="0" smtClean="0"/>
              <a:t>value individuality, autonomy, and privacy </a:t>
            </a:r>
          </a:p>
          <a:p>
            <a:r>
              <a:rPr lang="en-US" dirty="0" smtClean="0"/>
              <a:t> Little attention to hierarchy and status based on age or family connections  </a:t>
            </a:r>
          </a:p>
          <a:p>
            <a:r>
              <a:rPr lang="en-US" dirty="0" smtClean="0"/>
              <a:t>Individual initiative and achievement are rewarded; individual blame and credit are assigned</a:t>
            </a:r>
            <a:endParaRPr lang="en-US" dirty="0" smtClean="0">
              <a:solidFill>
                <a:srgbClr val="FFC000"/>
              </a:solidFill>
            </a:endParaRPr>
          </a:p>
          <a:p>
            <a:endParaRPr lang="en-US" dirty="0" smtClean="0"/>
          </a:p>
          <a:p>
            <a:pPr lvl="0"/>
            <a:endParaRPr lang="en-US" dirty="0" smtClean="0">
              <a:solidFill>
                <a:srgbClr val="FFC000"/>
              </a:solidFill>
            </a:endParaRPr>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US" dirty="0" smtClean="0"/>
              <a:t>High and Low Cultural Contexts</a:t>
            </a:r>
            <a:endParaRPr lang="en-US" dirty="0"/>
          </a:p>
        </p:txBody>
      </p:sp>
      <p:sp>
        <p:nvSpPr>
          <p:cNvPr id="3" name="Content Placeholder 2"/>
          <p:cNvSpPr>
            <a:spLocks noGrp="1"/>
          </p:cNvSpPr>
          <p:nvPr>
            <p:ph idx="1"/>
          </p:nvPr>
        </p:nvSpPr>
        <p:spPr>
          <a:xfrm>
            <a:off x="457200" y="1195578"/>
            <a:ext cx="8246070" cy="3890772"/>
          </a:xfrm>
        </p:spPr>
        <p:txBody>
          <a:bodyPr>
            <a:normAutofit fontScale="85000" lnSpcReduction="20000"/>
          </a:bodyPr>
          <a:lstStyle/>
          <a:p>
            <a:r>
              <a:rPr lang="en-US" dirty="0" smtClean="0"/>
              <a:t>Culture has a big impact on how direct we are in our use of language and how much we rely on other, nonverbal ways to communicate </a:t>
            </a:r>
          </a:p>
          <a:p>
            <a:r>
              <a:rPr lang="en-US" dirty="0" smtClean="0"/>
              <a:t>High-context: use contextual cues—such as time, place, relationship, and situation—to both interpret meaning and send subtle messages </a:t>
            </a:r>
          </a:p>
          <a:p>
            <a:r>
              <a:rPr lang="en-US" dirty="0" smtClean="0"/>
              <a:t>Low-context: uses very direct language and relies less on situational factors to communicate</a:t>
            </a:r>
          </a:p>
          <a:p>
            <a:r>
              <a:rPr lang="en-US" i="1" dirty="0" smtClean="0">
                <a:solidFill>
                  <a:srgbClr val="FFC000"/>
                </a:solidFill>
              </a:rPr>
              <a:t>Low-context culture uses language primarily to express thoughts feelings and ideas as directly as possible, while high-context culture relies heavily on subtle, often nonverbal cues to maintain social harmony</a:t>
            </a:r>
            <a:r>
              <a:rPr lang="en-US" dirty="0" smtClean="0">
                <a:solidFill>
                  <a:srgbClr val="FFC000"/>
                </a:solidFill>
              </a:rPr>
              <a:t>.</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916656"/>
          </a:xfrm>
        </p:spPr>
        <p:txBody>
          <a:bodyPr>
            <a:normAutofit/>
          </a:bodyPr>
          <a:lstStyle/>
          <a:p>
            <a:pPr lvl="0"/>
            <a:r>
              <a:rPr lang="en-US" sz="3200" i="1" dirty="0" smtClean="0"/>
              <a:t>Uncertainty Avoidance</a:t>
            </a:r>
          </a:p>
        </p:txBody>
      </p:sp>
      <p:sp>
        <p:nvSpPr>
          <p:cNvPr id="3" name="Content Placeholder 2"/>
          <p:cNvSpPr>
            <a:spLocks noGrp="1"/>
          </p:cNvSpPr>
          <p:nvPr>
            <p:ph idx="1"/>
          </p:nvPr>
        </p:nvSpPr>
        <p:spPr>
          <a:xfrm>
            <a:off x="457200" y="971550"/>
            <a:ext cx="8246070" cy="4271772"/>
          </a:xfrm>
        </p:spPr>
        <p:txBody>
          <a:bodyPr>
            <a:normAutofit fontScale="47500" lnSpcReduction="20000"/>
          </a:bodyPr>
          <a:lstStyle/>
          <a:p>
            <a:r>
              <a:rPr lang="en-US" sz="3800" i="1" dirty="0" smtClean="0"/>
              <a:t>Uncertainty avoidance is a term used to reflect the degree to which members of a culture feel threatened by ambiguous situations and how much they try to avoid them.</a:t>
            </a:r>
            <a:endParaRPr lang="en-US" sz="3800" dirty="0" smtClean="0"/>
          </a:p>
          <a:p>
            <a:r>
              <a:rPr lang="en-US" sz="3600" b="1" dirty="0" smtClean="0"/>
              <a:t>HIGH UNCERTAINTY AVOIDANCE societies have characteristics such as...</a:t>
            </a:r>
            <a:endParaRPr lang="en-US" sz="3600" dirty="0" smtClean="0"/>
          </a:p>
          <a:p>
            <a:pPr lvl="0"/>
            <a:r>
              <a:rPr lang="en-US" sz="3600" dirty="0" smtClean="0"/>
              <a:t>Use formality in interactions with others.</a:t>
            </a:r>
          </a:p>
          <a:p>
            <a:pPr lvl="0"/>
            <a:r>
              <a:rPr lang="en-US" sz="3600" dirty="0" smtClean="0"/>
              <a:t>Are orderly and keep meticulous records.</a:t>
            </a:r>
          </a:p>
          <a:p>
            <a:pPr lvl="0"/>
            <a:r>
              <a:rPr lang="en-US" sz="3600" dirty="0" smtClean="0"/>
              <a:t>Rely on formalized policies and procedures.</a:t>
            </a:r>
          </a:p>
          <a:p>
            <a:pPr lvl="0"/>
            <a:r>
              <a:rPr lang="en-US" sz="3600" dirty="0" smtClean="0"/>
              <a:t>Take moderate, carefully calculated risks.</a:t>
            </a:r>
          </a:p>
          <a:p>
            <a:pPr lvl="0"/>
            <a:r>
              <a:rPr lang="en-US" sz="3600" dirty="0" smtClean="0"/>
              <a:t>Show strong resistance to change.</a:t>
            </a:r>
          </a:p>
          <a:p>
            <a:r>
              <a:rPr lang="en-US" sz="3600" b="1" dirty="0" smtClean="0"/>
              <a:t>LOW UNCERTAINTY AVOIDANCE societies have characteristics such as...</a:t>
            </a:r>
            <a:endParaRPr lang="en-US" sz="3600" dirty="0" smtClean="0"/>
          </a:p>
          <a:p>
            <a:pPr lvl="0"/>
            <a:r>
              <a:rPr lang="en-US" sz="3600" dirty="0" smtClean="0"/>
              <a:t>Use informality in interactions with others.</a:t>
            </a:r>
          </a:p>
          <a:p>
            <a:pPr lvl="0"/>
            <a:r>
              <a:rPr lang="en-US" sz="3600" dirty="0" smtClean="0"/>
              <a:t>Are less orderly and keep fewer records.</a:t>
            </a:r>
          </a:p>
          <a:p>
            <a:pPr lvl="0"/>
            <a:r>
              <a:rPr lang="en-US" sz="3600" dirty="0" smtClean="0"/>
              <a:t>Rely on informal norms for most matters.</a:t>
            </a:r>
          </a:p>
          <a:p>
            <a:pPr lvl="0"/>
            <a:r>
              <a:rPr lang="en-US" sz="3600" dirty="0" smtClean="0"/>
              <a:t>Are less calculating when taking risks.</a:t>
            </a:r>
          </a:p>
          <a:p>
            <a:pPr lvl="0"/>
            <a:r>
              <a:rPr lang="en-US" sz="3600" dirty="0" smtClean="0"/>
              <a:t>Show only moderate resistance to change.</a:t>
            </a:r>
          </a:p>
          <a:p>
            <a:r>
              <a:rPr lang="en-US" sz="3600" dirty="0" smtClean="0"/>
              <a:t> (based on House et al, 2004, p. 618).</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685800"/>
          </a:xfrm>
        </p:spPr>
        <p:txBody>
          <a:bodyPr>
            <a:normAutofit/>
          </a:bodyPr>
          <a:lstStyle/>
          <a:p>
            <a:pPr lvl="0"/>
            <a:r>
              <a:rPr lang="en-US" i="1" dirty="0" smtClean="0"/>
              <a:t>Power Distance</a:t>
            </a:r>
            <a:endParaRPr lang="en-US" dirty="0" smtClean="0"/>
          </a:p>
        </p:txBody>
      </p:sp>
      <p:sp>
        <p:nvSpPr>
          <p:cNvPr id="3" name="Content Placeholder 2"/>
          <p:cNvSpPr>
            <a:spLocks noGrp="1"/>
          </p:cNvSpPr>
          <p:nvPr>
            <p:ph idx="1"/>
          </p:nvPr>
        </p:nvSpPr>
        <p:spPr>
          <a:xfrm>
            <a:off x="381000" y="1200150"/>
            <a:ext cx="8534400" cy="4552950"/>
          </a:xfrm>
        </p:spPr>
        <p:txBody>
          <a:bodyPr>
            <a:normAutofit fontScale="92500" lnSpcReduction="10000"/>
          </a:bodyPr>
          <a:lstStyle/>
          <a:p>
            <a:r>
              <a:rPr lang="en-US" i="1" dirty="0" smtClean="0"/>
              <a:t>Power distance</a:t>
            </a:r>
            <a:r>
              <a:rPr lang="en-US" dirty="0" smtClean="0"/>
              <a:t> describes the degree to which members of a society accept an unequal distribution of power.</a:t>
            </a:r>
          </a:p>
          <a:p>
            <a:r>
              <a:rPr lang="en-US" dirty="0" smtClean="0"/>
              <a:t>Power distance: the way in which a culture accepts and expects the division of power among individuals </a:t>
            </a:r>
          </a:p>
          <a:p>
            <a:r>
              <a:rPr lang="en-US" dirty="0" smtClean="0"/>
              <a:t>High power distance: people with less power accept their lower position as a basic fact; experience more anxiety when communicating with those of higher status </a:t>
            </a:r>
          </a:p>
          <a:p>
            <a:r>
              <a:rPr lang="en-US" dirty="0" smtClean="0"/>
              <a:t>Low power distance: tolerate less difference in power between people and communicate with those higher in status with less anxiety</a:t>
            </a:r>
          </a:p>
          <a:p>
            <a:pPr>
              <a:buNone/>
            </a:pPr>
            <a:r>
              <a:rPr lang="en-US" dirty="0" smtClean="0"/>
              <a:t> </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 </a:t>
            </a:r>
            <a:r>
              <a:rPr lang="en-US" i="1" dirty="0" smtClean="0"/>
              <a:t>Competition and Cooperation</a:t>
            </a:r>
            <a:r>
              <a:rPr lang="en-US" dirty="0" smtClean="0"/>
              <a:t/>
            </a:r>
            <a:br>
              <a:rPr lang="en-US" dirty="0" smtClean="0"/>
            </a:b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92500"/>
          </a:bodyPr>
          <a:lstStyle/>
          <a:p>
            <a:r>
              <a:rPr lang="en-US" i="1" dirty="0" smtClean="0"/>
              <a:t>Achievement cultures</a:t>
            </a:r>
            <a:r>
              <a:rPr lang="en-US" dirty="0" smtClean="0"/>
              <a:t> place a high value on material success and focusing on the task at hand versus a </a:t>
            </a:r>
            <a:r>
              <a:rPr lang="en-US" i="1" dirty="0" smtClean="0"/>
              <a:t>nurturing culture</a:t>
            </a:r>
            <a:r>
              <a:rPr lang="en-US" dirty="0" smtClean="0"/>
              <a:t> that regard the support of relationships as an especially important goal. </a:t>
            </a:r>
          </a:p>
          <a:p>
            <a:r>
              <a:rPr lang="en-US" dirty="0" smtClean="0"/>
              <a:t>Competition is emphasized more by individualist cultures than collectivist cultures (</a:t>
            </a:r>
            <a:r>
              <a:rPr lang="en-US" dirty="0" err="1" smtClean="0"/>
              <a:t>Triandis</a:t>
            </a:r>
            <a:r>
              <a:rPr lang="en-US" dirty="0" smtClean="0"/>
              <a:t> et al.,1990), while cooperation is more likely to be chosen by those from collective communities over individualist communities.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Co-cultures and Communication</a:t>
            </a:r>
            <a:endParaRPr lang="en-US" dirty="0"/>
          </a:p>
        </p:txBody>
      </p:sp>
      <p:sp>
        <p:nvSpPr>
          <p:cNvPr id="3" name="Content Placeholder 2"/>
          <p:cNvSpPr>
            <a:spLocks noGrp="1"/>
          </p:cNvSpPr>
          <p:nvPr>
            <p:ph idx="1"/>
          </p:nvPr>
        </p:nvSpPr>
        <p:spPr>
          <a:xfrm>
            <a:off x="457200" y="1200150"/>
            <a:ext cx="8246070" cy="4095750"/>
          </a:xfrm>
        </p:spPr>
        <p:txBody>
          <a:bodyPr>
            <a:normAutofit fontScale="92500" lnSpcReduction="10000"/>
          </a:bodyPr>
          <a:lstStyle/>
          <a:p>
            <a:pPr lvl="0"/>
            <a:r>
              <a:rPr lang="en-US" dirty="0" smtClean="0"/>
              <a:t>Race and Ethnicity</a:t>
            </a:r>
          </a:p>
          <a:p>
            <a:pPr lvl="0"/>
            <a:r>
              <a:rPr lang="en-US" dirty="0" smtClean="0"/>
              <a:t>Regional Differences</a:t>
            </a:r>
            <a:br>
              <a:rPr lang="en-US" dirty="0" smtClean="0"/>
            </a:br>
            <a:r>
              <a:rPr lang="en-US" dirty="0" smtClean="0"/>
              <a:t>Gender Identity</a:t>
            </a:r>
          </a:p>
          <a:p>
            <a:pPr lvl="0"/>
            <a:r>
              <a:rPr lang="en-US" dirty="0" smtClean="0"/>
              <a:t>Sexual Orientation</a:t>
            </a:r>
          </a:p>
          <a:p>
            <a:pPr lvl="0"/>
            <a:r>
              <a:rPr lang="en-US" dirty="0" smtClean="0"/>
              <a:t>Religion</a:t>
            </a:r>
          </a:p>
          <a:p>
            <a:pPr lvl="0"/>
            <a:r>
              <a:rPr lang="en-US" dirty="0" smtClean="0"/>
              <a:t>Political Viewpoints</a:t>
            </a:r>
          </a:p>
          <a:p>
            <a:pPr lvl="0"/>
            <a:r>
              <a:rPr lang="en-US" dirty="0" smtClean="0"/>
              <a:t>Ability/Disability</a:t>
            </a:r>
          </a:p>
          <a:p>
            <a:pPr lvl="0"/>
            <a:r>
              <a:rPr lang="en-US" dirty="0" smtClean="0"/>
              <a:t>Age/Generation</a:t>
            </a:r>
          </a:p>
          <a:p>
            <a:pPr lvl="0"/>
            <a:r>
              <a:rPr lang="en-US" dirty="0" smtClean="0"/>
              <a:t>Socioeconomic Status</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1"/>
            <a:r>
              <a:rPr lang="en-US" sz="3600" dirty="0" smtClean="0">
                <a:solidFill>
                  <a:srgbClr val="FFC000"/>
                </a:solidFill>
              </a:rPr>
              <a:t>Ethnicity and race</a:t>
            </a:r>
            <a:r>
              <a:rPr lang="en-US" sz="2000" dirty="0" smtClean="0"/>
              <a:t/>
            </a:r>
            <a:br>
              <a:rPr lang="en-US" sz="2000" dirty="0" smtClean="0"/>
            </a:br>
            <a:endParaRPr lang="en-US" sz="2400" dirty="0" smtClean="0"/>
          </a:p>
        </p:txBody>
      </p:sp>
      <p:sp>
        <p:nvSpPr>
          <p:cNvPr id="3" name="Content Placeholder 2"/>
          <p:cNvSpPr>
            <a:spLocks noGrp="1"/>
          </p:cNvSpPr>
          <p:nvPr>
            <p:ph idx="1"/>
          </p:nvPr>
        </p:nvSpPr>
        <p:spPr>
          <a:xfrm>
            <a:off x="0" y="1047750"/>
            <a:ext cx="8703270" cy="4195572"/>
          </a:xfrm>
        </p:spPr>
        <p:txBody>
          <a:bodyPr>
            <a:normAutofit fontScale="92500" lnSpcReduction="20000"/>
          </a:bodyPr>
          <a:lstStyle/>
          <a:p>
            <a:pPr lvl="2">
              <a:buNone/>
            </a:pPr>
            <a:r>
              <a:rPr lang="en-US" dirty="0" smtClean="0"/>
              <a:t>Race – category created to explain differences between people whose ancestors originated in different regions of the world. Race has little use in explaining individual differences. Race is often thought to be based on genetic traits (e.g., skin color), but there is no reliable means of identifying race based on genetic information. Thus, what we perceive as diverse races (based largely on selective physical characteristics, such as skin color) are much more genetically similar than they are different. Moreover, physical characteristics ascribed to a particular racial group can also appear in people who are not in that group. </a:t>
            </a:r>
            <a:endParaRPr lang="en-US" sz="2000" dirty="0" smtClean="0"/>
          </a:p>
          <a:p>
            <a:pPr lvl="2"/>
            <a:r>
              <a:rPr lang="en-US" dirty="0" smtClean="0"/>
              <a:t>Ethnicity is more commonly used. Ethnicity is the degree to which a person identifies with a group, usually on basis of nationality, culture or other unifying perspective.</a:t>
            </a:r>
            <a:r>
              <a:rPr lang="en-US" sz="2000" dirty="0" smtClean="0"/>
              <a:t> In some cases, ethnicity also refers to identification with a clan or group whose identity can be based on race as well as culture.</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smtClean="0"/>
              <a:t>Gender Roles</a:t>
            </a:r>
            <a:r>
              <a:rPr lang="en-US" b="1" dirty="0" smtClean="0"/>
              <a:t/>
            </a:r>
            <a:br>
              <a:rPr lang="en-US" b="1" dirty="0" smtClean="0"/>
            </a:b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Gender roles are largely cultural constructs; diverse cultural groups have different understandings of the proper roles, attitudes, and behaviors for men and women. Even within modern American society, there are variations in how cultural groups respond to gender norms.</a:t>
            </a:r>
          </a:p>
          <a:p>
            <a:r>
              <a:rPr lang="en-US" dirty="0" smtClean="0"/>
              <a:t>The terms for and definitions of gender roles can also vary. For example, in Latino cultural groups, importance is placed on </a:t>
            </a:r>
            <a:r>
              <a:rPr lang="en-US" i="1" dirty="0" smtClean="0"/>
              <a:t>machismo </a:t>
            </a:r>
            <a:r>
              <a:rPr lang="en-US" dirty="0" smtClean="0"/>
              <a:t>(the belief that men must be strong and protect their families), </a:t>
            </a:r>
            <a:r>
              <a:rPr lang="en-US" i="1" dirty="0" err="1" smtClean="0"/>
              <a:t>caballerismo</a:t>
            </a:r>
            <a:r>
              <a:rPr lang="en-US" dirty="0" smtClean="0"/>
              <a:t> (men's emotional connectedness), and </a:t>
            </a:r>
            <a:r>
              <a:rPr lang="en-US" i="1" dirty="0" err="1" smtClean="0"/>
              <a:t>marianismo</a:t>
            </a:r>
            <a:r>
              <a:rPr lang="en-US" i="1" dirty="0" smtClean="0"/>
              <a:t> </a:t>
            </a:r>
            <a:r>
              <a:rPr lang="en-US" dirty="0" smtClean="0"/>
              <a:t>(the idea that women should be self-sacrificing, endure suffering for the sake of their families, and defer to their husbands) </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r>
              <a:rPr lang="en-US" sz="3200" dirty="0" smtClean="0">
                <a:solidFill>
                  <a:srgbClr val="FFC000"/>
                </a:solidFill>
              </a:rPr>
              <a:t>Sexual orientation</a:t>
            </a:r>
          </a:p>
        </p:txBody>
      </p:sp>
      <p:sp>
        <p:nvSpPr>
          <p:cNvPr id="3" name="Content Placeholder 2"/>
          <p:cNvSpPr>
            <a:spLocks noGrp="1"/>
          </p:cNvSpPr>
          <p:nvPr>
            <p:ph idx="1"/>
          </p:nvPr>
        </p:nvSpPr>
        <p:spPr>
          <a:xfrm>
            <a:off x="457200" y="1176528"/>
            <a:ext cx="8246070" cy="3966972"/>
          </a:xfrm>
        </p:spPr>
        <p:txBody>
          <a:bodyPr>
            <a:normAutofit fontScale="70000" lnSpcReduction="20000"/>
          </a:bodyPr>
          <a:lstStyle/>
          <a:p>
            <a:endParaRPr lang="en-US" dirty="0" smtClean="0"/>
          </a:p>
          <a:p>
            <a:pPr lvl="1"/>
            <a:r>
              <a:rPr lang="en-US" dirty="0" smtClean="0"/>
              <a:t>Attitudes toward sexuality in general and toward sexual identity or orientation are culturally defined. Each culture determines how to conceptualize specific sexual behaviors, the degree to which they accept same-sex relationships, and the types of sexual behaviors considered acceptable or not</a:t>
            </a:r>
          </a:p>
          <a:p>
            <a:pPr lvl="1"/>
            <a:r>
              <a:rPr lang="en-US" dirty="0" smtClean="0"/>
              <a:t>LGBTQ- lesbian, gay, bisexual, transgender, and queer</a:t>
            </a:r>
            <a:endParaRPr lang="en-US" sz="2000" dirty="0" smtClean="0"/>
          </a:p>
          <a:p>
            <a:pPr lvl="3"/>
            <a:r>
              <a:rPr lang="en-US" sz="2400" dirty="0" smtClean="0"/>
              <a:t>Being open can give a sense of being authentic and belonging to supportive co-culture</a:t>
            </a:r>
          </a:p>
          <a:p>
            <a:pPr lvl="3"/>
            <a:r>
              <a:rPr lang="en-US" sz="2400" dirty="0" smtClean="0"/>
              <a:t>Disclosure can be risky. People may be shocked or judgmental.</a:t>
            </a:r>
          </a:p>
          <a:p>
            <a:pPr lvl="3"/>
            <a:r>
              <a:rPr lang="en-US" sz="2400" dirty="0" smtClean="0"/>
              <a:t>Social climate has become more receptive to LGBTQ individuals than in the past.</a:t>
            </a:r>
          </a:p>
          <a:p>
            <a:pPr lvl="3"/>
            <a:r>
              <a:rPr lang="en-US" sz="2600" dirty="0" smtClean="0"/>
              <a:t>For example, in some Latino and African cultural groups, homosexual behavior, especially among men, is not seen as an identity but as a curable illness or immoral behavior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Religion and Spirituality</a:t>
            </a:r>
            <a:r>
              <a:rPr lang="en-US" b="1" dirty="0" smtClean="0"/>
              <a:t/>
            </a:r>
            <a:br>
              <a:rPr lang="en-US" b="1"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Religious traditions or spiritual beliefs are often very important factors for defining an individual's cultural background. In turn, attention to religion and spirituality during the course of treatment is one facet of culturally competent services (Whitley 2012). </a:t>
            </a:r>
          </a:p>
          <a:p>
            <a:r>
              <a:rPr lang="en-US" dirty="0" smtClean="0"/>
              <a:t>Christians, Muslims, Jews, and Buddhists (among others) can be members of any racial or ethnic group; in the same vein, people of the same ethnicity who belong to different religions sometimes have less in common than people of the same religion but different ethnicities.</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en-US" dirty="0" smtClean="0"/>
              <a:t>Age or Generation</a:t>
            </a:r>
            <a:endParaRPr lang="en-US" dirty="0"/>
          </a:p>
        </p:txBody>
      </p:sp>
      <p:sp>
        <p:nvSpPr>
          <p:cNvPr id="3" name="Content Placeholder 2"/>
          <p:cNvSpPr>
            <a:spLocks noGrp="1"/>
          </p:cNvSpPr>
          <p:nvPr>
            <p:ph idx="1"/>
          </p:nvPr>
        </p:nvSpPr>
        <p:spPr>
          <a:xfrm>
            <a:off x="457200" y="1276350"/>
            <a:ext cx="8246070" cy="3867150"/>
          </a:xfrm>
        </p:spPr>
        <p:txBody>
          <a:bodyPr>
            <a:normAutofit fontScale="92500" lnSpcReduction="20000"/>
          </a:bodyPr>
          <a:lstStyle/>
          <a:p>
            <a:endParaRPr lang="en-US" dirty="0" smtClean="0"/>
          </a:p>
          <a:p>
            <a:pPr lvl="1"/>
            <a:r>
              <a:rPr lang="en-US" dirty="0" smtClean="0"/>
              <a:t>Age/generation</a:t>
            </a:r>
            <a:endParaRPr lang="en-US" sz="2400" dirty="0" smtClean="0"/>
          </a:p>
          <a:p>
            <a:pPr lvl="2"/>
            <a:r>
              <a:rPr lang="en-US" dirty="0" smtClean="0"/>
              <a:t>Age-related communication reflects culture as much as biology. We learn how to “do” various ages.</a:t>
            </a:r>
            <a:endParaRPr lang="en-US" sz="2000" dirty="0" smtClean="0"/>
          </a:p>
          <a:p>
            <a:pPr lvl="2"/>
            <a:r>
              <a:rPr lang="en-US" dirty="0" smtClean="0"/>
              <a:t>Western cultures honor youth and attitudes about aging are more negative than positive.</a:t>
            </a:r>
            <a:endParaRPr lang="en-US" sz="2000" dirty="0" smtClean="0"/>
          </a:p>
          <a:p>
            <a:pPr lvl="2"/>
            <a:r>
              <a:rPr lang="en-US" dirty="0" smtClean="0"/>
              <a:t>People who believe older adults have trouble communicating are less likely to interact with them and use patronizing speech when they do interact.</a:t>
            </a:r>
            <a:endParaRPr lang="en-US" sz="2000" dirty="0" smtClean="0"/>
          </a:p>
          <a:p>
            <a:pPr lvl="2"/>
            <a:r>
              <a:rPr lang="en-US" dirty="0" smtClean="0"/>
              <a:t>Communication challenges can arise when different generations work together.</a:t>
            </a:r>
            <a:endParaRPr lang="en-US" sz="2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Socioeconomic status</a:t>
            </a:r>
            <a:endParaRPr lang="en-US" b="1" dirty="0"/>
          </a:p>
        </p:txBody>
      </p:sp>
      <p:sp>
        <p:nvSpPr>
          <p:cNvPr id="3" name="Content Placeholder 2"/>
          <p:cNvSpPr>
            <a:spLocks noGrp="1"/>
          </p:cNvSpPr>
          <p:nvPr>
            <p:ph idx="1"/>
          </p:nvPr>
        </p:nvSpPr>
        <p:spPr>
          <a:xfrm>
            <a:off x="457200" y="1104900"/>
            <a:ext cx="8246070" cy="4038600"/>
          </a:xfrm>
        </p:spPr>
        <p:txBody>
          <a:bodyPr>
            <a:normAutofit fontScale="40000" lnSpcReduction="20000"/>
          </a:bodyPr>
          <a:lstStyle/>
          <a:p>
            <a:endParaRPr lang="en-US" sz="2400" dirty="0" smtClean="0"/>
          </a:p>
          <a:p>
            <a:pPr lvl="2"/>
            <a:r>
              <a:rPr lang="en-US" sz="5000" dirty="0" smtClean="0"/>
              <a:t>Social class can have a major impact on how people communicate.</a:t>
            </a:r>
          </a:p>
          <a:p>
            <a:pPr lvl="2"/>
            <a:r>
              <a:rPr lang="en-US" sz="5000" dirty="0" smtClean="0"/>
              <a:t>In U.S. people identify as working class, middle class, upper class.</a:t>
            </a:r>
          </a:p>
          <a:p>
            <a:r>
              <a:rPr lang="en-US" sz="5000" dirty="0" smtClean="0"/>
              <a:t>First-generation college (FGC) students may feel intercultural strain of living in two worlds</a:t>
            </a:r>
            <a:endParaRPr lang="en-US" sz="5000" b="1" dirty="0" smtClean="0"/>
          </a:p>
          <a:p>
            <a:r>
              <a:rPr lang="en-US" sz="4800" dirty="0" smtClean="0"/>
              <a:t>Sociologists often discuss social class as an important aspect in defining an individual's cultural background. </a:t>
            </a:r>
          </a:p>
          <a:p>
            <a:r>
              <a:rPr lang="en-US" sz="4800" dirty="0" smtClean="0"/>
              <a:t>In this TIP, socioeconomic status (SES) is used as a category similar to class—the difference being that socioeconomic status is a more flexible and less hierarchically defined concept. </a:t>
            </a:r>
          </a:p>
          <a:p>
            <a:r>
              <a:rPr lang="en-US" sz="4800" dirty="0" smtClean="0"/>
              <a:t>SES in the United States is related to many factors, including occupational prestige and education, yet it is primarily associated with income level. Thus, SES affects culture in several ways, namely through a person's ability to accumulate material wealth, access opportunities, and use resources. Discrimination and historical racism have led to lasting inequalities in SES </a:t>
            </a:r>
          </a:p>
          <a:p>
            <a:endParaRPr lang="en-US" sz="48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9550"/>
            <a:ext cx="8246070" cy="685800"/>
          </a:xfrm>
        </p:spPr>
        <p:txBody>
          <a:bodyPr>
            <a:normAutofit fontScale="90000"/>
          </a:bodyPr>
          <a:lstStyle/>
          <a:p>
            <a:pPr lvl="0" algn="ctr"/>
            <a:r>
              <a:rPr lang="en-US" dirty="0" smtClean="0"/>
              <a:t/>
            </a:r>
            <a:br>
              <a:rPr lang="en-US" dirty="0" smtClean="0"/>
            </a:br>
            <a:r>
              <a:rPr lang="en-US" b="1" dirty="0" smtClean="0"/>
              <a:t> </a:t>
            </a:r>
            <a:r>
              <a:rPr lang="en-US" dirty="0" smtClean="0"/>
              <a:t>Ability/Disability</a:t>
            </a:r>
            <a:br>
              <a:rPr lang="en-US" dirty="0" smtClean="0"/>
            </a:br>
            <a:r>
              <a:rPr lang="en-US" dirty="0" smtClean="0"/>
              <a:t/>
            </a:r>
            <a:br>
              <a:rPr lang="en-US" dirty="0" smtClean="0"/>
            </a:br>
            <a:endParaRPr lang="en-US" dirty="0"/>
          </a:p>
        </p:txBody>
      </p:sp>
      <p:sp>
        <p:nvSpPr>
          <p:cNvPr id="3" name="Content Placeholder 2"/>
          <p:cNvSpPr>
            <a:spLocks noGrp="1"/>
          </p:cNvSpPr>
          <p:nvPr>
            <p:ph idx="1"/>
          </p:nvPr>
        </p:nvSpPr>
        <p:spPr>
          <a:xfrm>
            <a:off x="448966" y="590550"/>
            <a:ext cx="8246070" cy="4724400"/>
          </a:xfrm>
        </p:spPr>
        <p:txBody>
          <a:bodyPr>
            <a:normAutofit fontScale="77500" lnSpcReduction="20000"/>
          </a:bodyPr>
          <a:lstStyle/>
          <a:p>
            <a:r>
              <a:rPr lang="en-US" dirty="0" smtClean="0">
                <a:solidFill>
                  <a:srgbClr val="FFC000"/>
                </a:solidFill>
              </a:rPr>
              <a:t>   </a:t>
            </a:r>
            <a:r>
              <a:rPr lang="en-US" b="1" dirty="0" smtClean="0"/>
              <a:t>Disability culture</a:t>
            </a:r>
            <a:r>
              <a:rPr lang="en-US" dirty="0" smtClean="0"/>
              <a:t>, the sum total of </a:t>
            </a:r>
            <a:r>
              <a:rPr lang="en-US" dirty="0" err="1" smtClean="0"/>
              <a:t>behaviours</a:t>
            </a:r>
            <a:r>
              <a:rPr lang="en-US" dirty="0" smtClean="0"/>
              <a:t>, beliefs, ways of living, and material artifacts that are unique to persons affected by disability. </a:t>
            </a:r>
          </a:p>
          <a:p>
            <a:r>
              <a:rPr lang="en-US" dirty="0" smtClean="0"/>
              <a:t>Particular definitions of culture take many different forms and are context-bound (dependent on the cultural and geographic context in which they are formed), but three common ways of thinking about disability culture are (1) historical, (2) social and political, and (3) personal and aesthetic.</a:t>
            </a:r>
          </a:p>
          <a:p>
            <a:r>
              <a:rPr lang="en-US" dirty="0" smtClean="0"/>
              <a:t> Historical definitions of disability culture focus on art, poetry, language, and social community developed by disabled people. Definitions of disability culture that blend the social and the political focus on a minority-group distinction with common values of social and economic justice, radical democracy, and self-empowerment. </a:t>
            </a:r>
          </a:p>
          <a:p>
            <a:r>
              <a:rPr lang="en-US" dirty="0" smtClean="0"/>
              <a:t>Notions of disability culture grounded in the personal and the aesthetic emphasize a way of living and positive identification with being disabled.</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685800"/>
          </a:xfrm>
        </p:spPr>
        <p:txBody>
          <a:bodyPr>
            <a:normAutofit fontScale="90000"/>
          </a:bodyPr>
          <a:lstStyle/>
          <a:p>
            <a:pPr lvl="0" algn="ctr"/>
            <a:r>
              <a:rPr lang="en-US" dirty="0" smtClean="0"/>
              <a:t>Regional differences and Political Viewpoints</a:t>
            </a:r>
            <a:br>
              <a:rPr lang="en-US" dirty="0" smtClean="0"/>
            </a:br>
            <a:endParaRPr lang="en-US" dirty="0"/>
          </a:p>
        </p:txBody>
      </p:sp>
      <p:sp>
        <p:nvSpPr>
          <p:cNvPr id="3" name="Content Placeholder 2"/>
          <p:cNvSpPr>
            <a:spLocks noGrp="1"/>
          </p:cNvSpPr>
          <p:nvPr>
            <p:ph idx="1"/>
          </p:nvPr>
        </p:nvSpPr>
        <p:spPr>
          <a:xfrm>
            <a:off x="457200" y="914400"/>
            <a:ext cx="8246070" cy="4552950"/>
          </a:xfrm>
        </p:spPr>
        <p:txBody>
          <a:bodyPr>
            <a:normAutofit fontScale="77500" lnSpcReduction="20000"/>
          </a:bodyPr>
          <a:lstStyle/>
          <a:p>
            <a:pPr fontAlgn="base"/>
            <a:r>
              <a:rPr lang="en-US" dirty="0" smtClean="0"/>
              <a:t>Issues of hegemony, power and domination in the development of intercultural media and communications technologies and </a:t>
            </a:r>
            <a:r>
              <a:rPr lang="en-US" dirty="0" smtClean="0"/>
              <a:t>enterprise. </a:t>
            </a:r>
            <a:r>
              <a:rPr lang="en-US" dirty="0" smtClean="0"/>
              <a:t>cultural hegemony is </a:t>
            </a:r>
            <a:r>
              <a:rPr lang="en-US" b="1" dirty="0" smtClean="0"/>
              <a:t>the domination of a culturally diverse society by the ruling class which manipulates the culture of that society—the beliefs and explanations, perceptions, values, and mores—so that the imposed, ruling-class worldview becomes the accepted cultural norm</a:t>
            </a:r>
            <a:endParaRPr lang="en-US" dirty="0" smtClean="0"/>
          </a:p>
          <a:p>
            <a:pPr fontAlgn="base"/>
            <a:r>
              <a:rPr lang="en-US" dirty="0" smtClean="0"/>
              <a:t>Political cultures matter because </a:t>
            </a:r>
            <a:r>
              <a:rPr lang="en-US" b="1" dirty="0" smtClean="0"/>
              <a:t>they shape a population's political perceptions and actions</a:t>
            </a:r>
            <a:r>
              <a:rPr lang="en-US" dirty="0" smtClean="0"/>
              <a:t>. Governments can help shape political culture and public opinion through education, public events, and commemoration of the past. Political cultures vary greatly from state to state and sometimes even within a state</a:t>
            </a:r>
            <a:r>
              <a:rPr lang="en-US" dirty="0" smtClean="0"/>
              <a:t>.</a:t>
            </a:r>
          </a:p>
          <a:p>
            <a:r>
              <a:rPr lang="en-US" dirty="0" smtClean="0"/>
              <a:t>Every </a:t>
            </a:r>
            <a:r>
              <a:rPr lang="en-US" dirty="0" smtClean="0"/>
              <a:t>society has a social hierarchy that privileges some groups over others. Groups with more privilege tend to shape the structures that </a:t>
            </a:r>
            <a:r>
              <a:rPr lang="en-US" dirty="0" smtClean="0"/>
              <a:t>facilitate politics and </a:t>
            </a:r>
            <a:r>
              <a:rPr lang="en-US" dirty="0" smtClean="0"/>
              <a:t>communication within a society</a:t>
            </a:r>
            <a:r>
              <a:rPr lang="en-US" dirty="0" smtClean="0"/>
              <a:t>.</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Developing Intercultural Communication Competence</a:t>
            </a:r>
            <a:endParaRPr lang="en-US" dirty="0"/>
          </a:p>
        </p:txBody>
      </p:sp>
      <p:sp>
        <p:nvSpPr>
          <p:cNvPr id="3" name="Content Placeholder 2"/>
          <p:cNvSpPr>
            <a:spLocks noGrp="1"/>
          </p:cNvSpPr>
          <p:nvPr>
            <p:ph idx="1"/>
          </p:nvPr>
        </p:nvSpPr>
        <p:spPr>
          <a:xfrm>
            <a:off x="448966" y="1200150"/>
            <a:ext cx="8246070" cy="3662172"/>
          </a:xfrm>
        </p:spPr>
        <p:txBody>
          <a:bodyPr>
            <a:normAutofit/>
          </a:bodyPr>
          <a:lstStyle/>
          <a:p>
            <a:r>
              <a:rPr lang="en-US" dirty="0" smtClean="0"/>
              <a:t>Increased Contact</a:t>
            </a:r>
          </a:p>
          <a:p>
            <a:r>
              <a:rPr lang="en-US" dirty="0" smtClean="0"/>
              <a:t>Tolerance </a:t>
            </a:r>
            <a:r>
              <a:rPr lang="en-US" dirty="0" smtClean="0"/>
              <a:t>for </a:t>
            </a:r>
            <a:r>
              <a:rPr lang="en-US" dirty="0" smtClean="0"/>
              <a:t>Ambiguity</a:t>
            </a:r>
          </a:p>
          <a:p>
            <a:r>
              <a:rPr lang="en-US" dirty="0" smtClean="0"/>
              <a:t>Open-Mindedness</a:t>
            </a:r>
          </a:p>
          <a:p>
            <a:r>
              <a:rPr lang="en-US" dirty="0" smtClean="0"/>
              <a:t>Knowledge </a:t>
            </a:r>
            <a:r>
              <a:rPr lang="en-US" dirty="0" smtClean="0"/>
              <a:t>and </a:t>
            </a:r>
            <a:r>
              <a:rPr lang="en-US" dirty="0" smtClean="0"/>
              <a:t>Skill</a:t>
            </a:r>
          </a:p>
          <a:p>
            <a:r>
              <a:rPr lang="en-US" dirty="0" smtClean="0"/>
              <a:t>Patience </a:t>
            </a:r>
            <a:r>
              <a:rPr lang="en-US" dirty="0" smtClean="0"/>
              <a:t>and Perseverance</a:t>
            </a:r>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86480"/>
            <a:ext cx="8686800" cy="763526"/>
          </a:xfrm>
        </p:spPr>
        <p:txBody>
          <a:bodyPr>
            <a:normAutofit/>
          </a:bodyPr>
          <a:lstStyle/>
          <a:p>
            <a:r>
              <a:rPr lang="en-US" dirty="0" smtClean="0"/>
              <a:t>Increased Contact</a:t>
            </a:r>
          </a:p>
        </p:txBody>
      </p:sp>
      <p:sp>
        <p:nvSpPr>
          <p:cNvPr id="3" name="Content Placeholder 2"/>
          <p:cNvSpPr>
            <a:spLocks noGrp="1"/>
          </p:cNvSpPr>
          <p:nvPr>
            <p:ph idx="1"/>
          </p:nvPr>
        </p:nvSpPr>
        <p:spPr>
          <a:xfrm>
            <a:off x="762000" y="1200150"/>
            <a:ext cx="8246070" cy="4043172"/>
          </a:xfrm>
        </p:spPr>
        <p:txBody>
          <a:bodyPr>
            <a:normAutofit fontScale="85000" lnSpcReduction="20000"/>
          </a:bodyPr>
          <a:lstStyle/>
          <a:p>
            <a:pPr lvl="1"/>
            <a:r>
              <a:rPr lang="en-US" dirty="0" smtClean="0"/>
              <a:t>Motivation </a:t>
            </a:r>
            <a:r>
              <a:rPr lang="en-US" dirty="0" smtClean="0"/>
              <a:t>and attitude describe the desire to communicate successfully with strangers, along with people from other cultures.</a:t>
            </a:r>
            <a:endParaRPr lang="en-US" sz="2400" dirty="0" smtClean="0"/>
          </a:p>
          <a:p>
            <a:r>
              <a:rPr lang="en-US" dirty="0" smtClean="0"/>
              <a:t>Initially, a person’s motivation for communicating with people from other cultures must be considered. </a:t>
            </a:r>
            <a:r>
              <a:rPr lang="en-US" b="1" dirty="0" smtClean="0"/>
              <a:t>Motivation</a:t>
            </a:r>
            <a:r>
              <a:rPr lang="en-US" dirty="0" smtClean="0"/>
              <a:t> refers to the root of a person’s desire to foster intercultural relationships and can be intrinsic or extrinsic (Martin &amp; Nakayama, 2010</a:t>
            </a:r>
            <a:r>
              <a:rPr lang="en-US" dirty="0" smtClean="0"/>
              <a:t>)</a:t>
            </a:r>
          </a:p>
          <a:p>
            <a:r>
              <a:rPr lang="en-US" dirty="0" smtClean="0"/>
              <a:t>If a person has a healthy curiosity that drives him or her toward intercultural encounters in order to learn more about self and others, then there is a foundation from which to build additional competence-relevant attitudes and skills.</a:t>
            </a:r>
            <a:endParaRPr lang="en-US" dirty="0" smtClean="0"/>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Tolerance for Ambiguity</a:t>
            </a:r>
          </a:p>
        </p:txBody>
      </p:sp>
      <p:sp>
        <p:nvSpPr>
          <p:cNvPr id="3" name="Content Placeholder 2"/>
          <p:cNvSpPr>
            <a:spLocks noGrp="1"/>
          </p:cNvSpPr>
          <p:nvPr>
            <p:ph idx="1"/>
          </p:nvPr>
        </p:nvSpPr>
        <p:spPr/>
        <p:txBody>
          <a:bodyPr>
            <a:normAutofit fontScale="85000" lnSpcReduction="20000"/>
          </a:bodyPr>
          <a:lstStyle/>
          <a:p>
            <a:pPr lvl="1">
              <a:buNone/>
            </a:pPr>
            <a:r>
              <a:rPr lang="en-US" dirty="0" smtClean="0"/>
              <a:t>Tolerance </a:t>
            </a:r>
            <a:r>
              <a:rPr lang="en-US" dirty="0" smtClean="0"/>
              <a:t>for ambiguity has to do with the level of uncertainty when encountering communicators from different cultures. Competent intercultural communicators must accept and welcome ambiguity</a:t>
            </a:r>
            <a:r>
              <a:rPr lang="en-US" dirty="0" smtClean="0"/>
              <a:t>.</a:t>
            </a:r>
          </a:p>
          <a:p>
            <a:pPr lvl="1"/>
            <a:r>
              <a:rPr lang="en-US" sz="2400" dirty="0" smtClean="0"/>
              <a:t>• Accommodation: process in which you adapt and adjust your language and nonverbal behaviors </a:t>
            </a:r>
            <a:endParaRPr lang="en-US" sz="2400" dirty="0" smtClean="0"/>
          </a:p>
          <a:p>
            <a:pPr lvl="1"/>
            <a:r>
              <a:rPr lang="en-US" sz="2400" dirty="0" smtClean="0"/>
              <a:t>• </a:t>
            </a:r>
            <a:r>
              <a:rPr lang="en-US" sz="2400" dirty="0" smtClean="0"/>
              <a:t>Convergence: when speakers shift their language or nonverbal behaviors toward each other’s way of communicating </a:t>
            </a:r>
            <a:endParaRPr lang="en-US" sz="2400" dirty="0" smtClean="0"/>
          </a:p>
          <a:p>
            <a:pPr lvl="1"/>
            <a:r>
              <a:rPr lang="en-US" sz="2400" dirty="0" smtClean="0"/>
              <a:t>• </a:t>
            </a:r>
            <a:r>
              <a:rPr lang="en-US" sz="2400" dirty="0" err="1" smtClean="0"/>
              <a:t>Overaccommodate</a:t>
            </a:r>
            <a:r>
              <a:rPr lang="en-US" sz="2400" dirty="0" smtClean="0"/>
              <a:t>: going too far in changing your language or changing your language based on an incorrect or stereotypical notion of another group • Practice your skills </a:t>
            </a:r>
            <a:endParaRPr lang="en-US" sz="2400" dirty="0" smtClean="0"/>
          </a:p>
          <a:p>
            <a:pPr lvl="1"/>
            <a:r>
              <a:rPr lang="en-US" sz="2400" dirty="0" smtClean="0"/>
              <a:t>• </a:t>
            </a:r>
            <a:r>
              <a:rPr lang="en-US" sz="2400" dirty="0" smtClean="0"/>
              <a:t>Listen effectively • Think before you speak or act • Be empathetic •</a:t>
            </a:r>
            <a:endParaRPr lang="en-US" sz="2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Open-Mindedness</a:t>
            </a:r>
          </a:p>
        </p:txBody>
      </p:sp>
      <p:sp>
        <p:nvSpPr>
          <p:cNvPr id="3" name="Content Placeholder 2"/>
          <p:cNvSpPr>
            <a:spLocks noGrp="1"/>
          </p:cNvSpPr>
          <p:nvPr>
            <p:ph idx="1"/>
          </p:nvPr>
        </p:nvSpPr>
        <p:spPr>
          <a:xfrm>
            <a:off x="533400" y="1200150"/>
            <a:ext cx="8246070" cy="4248150"/>
          </a:xfrm>
        </p:spPr>
        <p:txBody>
          <a:bodyPr>
            <a:normAutofit/>
          </a:bodyPr>
          <a:lstStyle/>
          <a:p>
            <a:pPr lvl="1"/>
            <a:r>
              <a:rPr lang="en-US" sz="2400" dirty="0" smtClean="0"/>
              <a:t>Open-mindedness involves being free of </a:t>
            </a:r>
            <a:r>
              <a:rPr lang="en-US" sz="2400" i="1" dirty="0" smtClean="0"/>
              <a:t>ethnocentrism</a:t>
            </a:r>
            <a:r>
              <a:rPr lang="en-US" sz="2400" dirty="0" smtClean="0"/>
              <a:t>, which is an attitude that one's own culture is superior to others, and </a:t>
            </a:r>
            <a:r>
              <a:rPr lang="en-US" sz="2400" i="1" dirty="0" smtClean="0"/>
              <a:t>prejudice</a:t>
            </a:r>
            <a:r>
              <a:rPr lang="en-US" sz="2400" dirty="0" smtClean="0"/>
              <a:t>, which is an unfair and intolerant attitude toward others who belong to an out-group</a:t>
            </a:r>
            <a:r>
              <a:rPr lang="en-US" sz="2400" dirty="0" smtClean="0"/>
              <a:t>.</a:t>
            </a:r>
          </a:p>
          <a:p>
            <a:pPr lvl="1"/>
            <a:r>
              <a:rPr lang="en-US" sz="2400" dirty="0" smtClean="0"/>
              <a:t>Be aware of your behavior and behavior of others • Intercultural sensitivity: mindfulness of behaviors that may offend others • Desire to learn • Learning culture-specific information can be very useful as a starting point in intercultural communication • Overcome intergroup biases </a:t>
            </a:r>
            <a:endParaRPr lang="en-US" sz="2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Knowledge and Skill</a:t>
            </a:r>
          </a:p>
        </p:txBody>
      </p:sp>
      <p:sp>
        <p:nvSpPr>
          <p:cNvPr id="5" name="Content Placeholder 4"/>
          <p:cNvSpPr>
            <a:spLocks noGrp="1"/>
          </p:cNvSpPr>
          <p:nvPr>
            <p:ph idx="1"/>
          </p:nvPr>
        </p:nvSpPr>
        <p:spPr>
          <a:xfrm>
            <a:off x="609600" y="1176528"/>
            <a:ext cx="8246070" cy="3966972"/>
          </a:xfrm>
        </p:spPr>
        <p:txBody>
          <a:bodyPr>
            <a:normAutofit fontScale="92500" lnSpcReduction="20000"/>
          </a:bodyPr>
          <a:lstStyle/>
          <a:p>
            <a:pPr lvl="1">
              <a:buNone/>
            </a:pPr>
            <a:r>
              <a:rPr lang="en-US" dirty="0" smtClean="0"/>
              <a:t>    Knowledge </a:t>
            </a:r>
            <a:r>
              <a:rPr lang="en-US" dirty="0" smtClean="0"/>
              <a:t>and skill are needed for communicators </a:t>
            </a:r>
            <a:r>
              <a:rPr lang="en-US" dirty="0" smtClean="0"/>
              <a:t>to possess </a:t>
            </a:r>
            <a:r>
              <a:rPr lang="en-US" dirty="0" smtClean="0"/>
              <a:t>enough knowledge about other cultures to know what approaches are appropriate.</a:t>
            </a:r>
            <a:endParaRPr lang="en-US" sz="2400" dirty="0" smtClean="0"/>
          </a:p>
          <a:p>
            <a:pPr lvl="2"/>
            <a:r>
              <a:rPr lang="en-US" i="1" dirty="0" smtClean="0"/>
              <a:t>Passive observation</a:t>
            </a:r>
            <a:r>
              <a:rPr lang="en-US" dirty="0" smtClean="0"/>
              <a:t> is noticing what behaviors members of another culture use and applying them effectively.</a:t>
            </a:r>
            <a:endParaRPr lang="en-US" sz="2000" dirty="0" smtClean="0"/>
          </a:p>
          <a:p>
            <a:pPr lvl="2"/>
            <a:r>
              <a:rPr lang="en-US" i="1" dirty="0" smtClean="0"/>
              <a:t>Active strategies</a:t>
            </a:r>
            <a:r>
              <a:rPr lang="en-US" dirty="0" smtClean="0"/>
              <a:t> are gaining insights about intercultural communication through seeking information from reading, watching films, and asking experts and members of the other culture how to behave.</a:t>
            </a:r>
            <a:endParaRPr lang="en-US" sz="2000" dirty="0" smtClean="0"/>
          </a:p>
          <a:p>
            <a:pPr lvl="2"/>
            <a:r>
              <a:rPr lang="en-US" i="1" dirty="0" smtClean="0"/>
              <a:t>Self-disclosure</a:t>
            </a:r>
            <a:r>
              <a:rPr lang="en-US" dirty="0" smtClean="0"/>
              <a:t> is volunteering personal information to people from the other culture with whom you want to communicate.</a:t>
            </a:r>
            <a:endParaRPr lang="en-US" sz="20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Patience and Perseverance</a:t>
            </a:r>
          </a:p>
        </p:txBody>
      </p:sp>
      <p:sp>
        <p:nvSpPr>
          <p:cNvPr id="5" name="Content Placeholder 4"/>
          <p:cNvSpPr>
            <a:spLocks noGrp="1"/>
          </p:cNvSpPr>
          <p:nvPr>
            <p:ph idx="1"/>
          </p:nvPr>
        </p:nvSpPr>
        <p:spPr>
          <a:xfrm>
            <a:off x="533400" y="1252728"/>
            <a:ext cx="8246070" cy="3890772"/>
          </a:xfrm>
        </p:spPr>
        <p:txBody>
          <a:bodyPr>
            <a:noAutofit/>
          </a:bodyPr>
          <a:lstStyle/>
          <a:p>
            <a:pPr lvl="1"/>
            <a:r>
              <a:rPr lang="en-US" sz="2400" dirty="0" smtClean="0"/>
              <a:t>	Patience </a:t>
            </a:r>
            <a:r>
              <a:rPr lang="en-US" sz="2400" dirty="0" smtClean="0"/>
              <a:t>and perseverance are needed to move from culture shock to adaptation</a:t>
            </a:r>
            <a:r>
              <a:rPr lang="en-US" sz="2400" dirty="0" smtClean="0"/>
              <a:t>.</a:t>
            </a:r>
            <a:endParaRPr lang="en-US" sz="2400" dirty="0" smtClean="0"/>
          </a:p>
          <a:p>
            <a:pPr lvl="1"/>
            <a:r>
              <a:rPr lang="en-US" sz="2400" dirty="0" smtClean="0"/>
              <a:t>how we feel in the moment of intercultural encounters is also important. Tolerance for uncertainty refers to an individual’s attitude about and level of comfort in uncertain situations (Martin &amp; Nakayama, 2010). </a:t>
            </a:r>
            <a:endParaRPr lang="en-US" sz="2400" dirty="0" smtClean="0"/>
          </a:p>
          <a:p>
            <a:pPr lvl="1"/>
            <a:r>
              <a:rPr lang="en-US" sz="2400" dirty="0" smtClean="0"/>
              <a:t>Some </a:t>
            </a:r>
            <a:r>
              <a:rPr lang="en-US" sz="2400" dirty="0" smtClean="0"/>
              <a:t>people perform better in uncertain situations than others, and intercultural encounters often bring up uncertainty.</a:t>
            </a:r>
            <a:r>
              <a:rPr lang="en-US" sz="2400" b="1" dirty="0" smtClean="0"/>
              <a:t> </a:t>
            </a:r>
            <a:endParaRPr lang="en-US" sz="24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1050006"/>
          </a:xfrm>
        </p:spPr>
        <p:txBody>
          <a:bodyPr/>
          <a:lstStyle/>
          <a:p>
            <a:r>
              <a:rPr lang="en-US" dirty="0" smtClean="0"/>
              <a:t>Thinking under the Influence</a:t>
            </a:r>
            <a:endParaRPr lang="en-US" dirty="0"/>
          </a:p>
        </p:txBody>
      </p:sp>
      <p:sp>
        <p:nvSpPr>
          <p:cNvPr id="3" name="Content Placeholder 2"/>
          <p:cNvSpPr>
            <a:spLocks noGrp="1"/>
          </p:cNvSpPr>
          <p:nvPr>
            <p:ph idx="1"/>
          </p:nvPr>
        </p:nvSpPr>
        <p:spPr>
          <a:xfrm>
            <a:off x="457200" y="1143000"/>
            <a:ext cx="8246070" cy="4171950"/>
          </a:xfrm>
        </p:spPr>
        <p:txBody>
          <a:bodyPr>
            <a:normAutofit fontScale="85000" lnSpcReduction="20000"/>
          </a:bodyPr>
          <a:lstStyle/>
          <a:p>
            <a:r>
              <a:rPr lang="en-US" dirty="0" smtClean="0"/>
              <a:t>Communication </a:t>
            </a:r>
            <a:r>
              <a:rPr lang="en-US" dirty="0" smtClean="0"/>
              <a:t>and culture scholar Brenda Allen coined the phrase “thinking under the influence” (TUI) to highlight a reflective process that can help us hone our intercultural communication competence (Allen, 2011). </a:t>
            </a:r>
            <a:endParaRPr lang="en-US" dirty="0" smtClean="0"/>
          </a:p>
          <a:p>
            <a:r>
              <a:rPr lang="en-US" dirty="0" smtClean="0"/>
              <a:t>Being </a:t>
            </a:r>
            <a:r>
              <a:rPr lang="en-US" dirty="0" smtClean="0"/>
              <a:t>mindful is an important part of building competence. Once we can become aware of our thought processes and behaviors, we can more effectively monitor and intervene in them. </a:t>
            </a:r>
            <a:endParaRPr lang="en-US" dirty="0" smtClean="0"/>
          </a:p>
          <a:p>
            <a:r>
              <a:rPr lang="en-US" dirty="0" smtClean="0"/>
              <a:t>monitor your </a:t>
            </a:r>
            <a:r>
              <a:rPr lang="en-US" dirty="0" smtClean="0"/>
              <a:t>thoughts and feelings about other people, both similar to and different from us. As we monitor, we should try to identify instances when we are guilty of TUI, such as uncritically accepting the dominant belief systems, relying on stereotypes, or prejudging someone based on their identities.</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
            <a:ext cx="8246070" cy="762000"/>
          </a:xfrm>
        </p:spPr>
        <p:txBody>
          <a:bodyPr>
            <a:normAutofit/>
          </a:bodyPr>
          <a:lstStyle/>
          <a:p>
            <a:pPr algn="ctr"/>
            <a:r>
              <a:rPr lang="en-US" dirty="0" smtClean="0"/>
              <a:t>Summary of </a:t>
            </a:r>
            <a:r>
              <a:rPr lang="en-US" dirty="0" smtClean="0"/>
              <a:t>Communication and Culture</a:t>
            </a:r>
            <a:endParaRPr lang="en-US" dirty="0"/>
          </a:p>
        </p:txBody>
      </p:sp>
      <p:sp>
        <p:nvSpPr>
          <p:cNvPr id="3" name="Content Placeholder 2"/>
          <p:cNvSpPr>
            <a:spLocks noGrp="1"/>
          </p:cNvSpPr>
          <p:nvPr>
            <p:ph idx="1"/>
          </p:nvPr>
        </p:nvSpPr>
        <p:spPr>
          <a:xfrm>
            <a:off x="533400" y="819150"/>
            <a:ext cx="8246070" cy="4576572"/>
          </a:xfrm>
        </p:spPr>
        <p:txBody>
          <a:bodyPr>
            <a:noAutofit/>
          </a:bodyPr>
          <a:lstStyle/>
          <a:p>
            <a:pPr lvl="0"/>
            <a:r>
              <a:rPr lang="en-US" sz="2000" dirty="0" smtClean="0"/>
              <a:t>Culture and communication</a:t>
            </a:r>
          </a:p>
          <a:p>
            <a:pPr lvl="1"/>
            <a:r>
              <a:rPr lang="en-US" sz="2000" dirty="0" smtClean="0"/>
              <a:t>Culture and </a:t>
            </a:r>
            <a:r>
              <a:rPr lang="en-US" sz="2000" dirty="0" smtClean="0"/>
              <a:t>co-culture—</a:t>
            </a:r>
            <a:r>
              <a:rPr lang="en-US" sz="2000" i="1" dirty="0" smtClean="0"/>
              <a:t>In-groups, Out-groups, and </a:t>
            </a:r>
            <a:r>
              <a:rPr lang="en-US" sz="2000" i="1" dirty="0" smtClean="0"/>
              <a:t>Social identity</a:t>
            </a:r>
            <a:endParaRPr lang="en-US" sz="2000" dirty="0" smtClean="0"/>
          </a:p>
          <a:p>
            <a:pPr lvl="2"/>
            <a:r>
              <a:rPr lang="en-US" sz="2000" dirty="0" smtClean="0"/>
              <a:t> </a:t>
            </a:r>
            <a:r>
              <a:rPr lang="en-US" sz="2000" i="1" dirty="0" smtClean="0"/>
              <a:t>Intercultural </a:t>
            </a:r>
            <a:r>
              <a:rPr lang="en-US" sz="2000" i="1" dirty="0" smtClean="0"/>
              <a:t>communication</a:t>
            </a:r>
            <a:r>
              <a:rPr lang="en-US" sz="2000" dirty="0" smtClean="0"/>
              <a:t> </a:t>
            </a:r>
            <a:endParaRPr lang="en-US" sz="2000" dirty="0" smtClean="0"/>
          </a:p>
          <a:p>
            <a:pPr lvl="2"/>
            <a:r>
              <a:rPr lang="en-US" sz="2000" dirty="0" smtClean="0"/>
              <a:t> S</a:t>
            </a:r>
            <a:r>
              <a:rPr lang="en-US" sz="2000" i="1" dirty="0" smtClean="0"/>
              <a:t>alience</a:t>
            </a:r>
            <a:r>
              <a:rPr lang="en-US" sz="2000" dirty="0" smtClean="0"/>
              <a:t> - weight attached to a particular person or phenomena.</a:t>
            </a:r>
          </a:p>
          <a:p>
            <a:pPr lvl="1"/>
            <a:r>
              <a:rPr lang="en-US" sz="2000" dirty="0" smtClean="0"/>
              <a:t>Cultural </a:t>
            </a:r>
            <a:r>
              <a:rPr lang="en-US" sz="2000" dirty="0" smtClean="0"/>
              <a:t>values and </a:t>
            </a:r>
            <a:r>
              <a:rPr lang="en-US" sz="2000" dirty="0" smtClean="0"/>
              <a:t>norms</a:t>
            </a:r>
            <a:endParaRPr lang="en-US" sz="2000" dirty="0" smtClean="0"/>
          </a:p>
          <a:p>
            <a:pPr lvl="1"/>
            <a:r>
              <a:rPr lang="en-US" sz="2000" dirty="0" smtClean="0"/>
              <a:t>High- versus </a:t>
            </a:r>
            <a:r>
              <a:rPr lang="en-US" sz="2000" dirty="0" smtClean="0"/>
              <a:t>low-context</a:t>
            </a:r>
            <a:endParaRPr lang="en-US" sz="2000" dirty="0" smtClean="0"/>
          </a:p>
          <a:p>
            <a:pPr lvl="1"/>
            <a:r>
              <a:rPr lang="en-US" sz="2000" dirty="0" smtClean="0"/>
              <a:t>Members of an </a:t>
            </a:r>
            <a:r>
              <a:rPr lang="en-US" sz="2000" i="1" dirty="0" smtClean="0"/>
              <a:t>individualistic culture</a:t>
            </a:r>
            <a:r>
              <a:rPr lang="en-US" sz="2000" dirty="0" smtClean="0"/>
              <a:t> </a:t>
            </a:r>
            <a:r>
              <a:rPr lang="en-US" sz="2000" dirty="0" smtClean="0"/>
              <a:t> versus </a:t>
            </a:r>
            <a:r>
              <a:rPr lang="en-US" sz="2000" i="1" dirty="0" smtClean="0"/>
              <a:t>collectivistic </a:t>
            </a:r>
            <a:r>
              <a:rPr lang="en-US" sz="2000" i="1" dirty="0" smtClean="0"/>
              <a:t>culture</a:t>
            </a:r>
            <a:r>
              <a:rPr lang="en-US" sz="2000" dirty="0" smtClean="0"/>
              <a:t> who feel loyalties and obligations to their in-group.</a:t>
            </a:r>
          </a:p>
          <a:p>
            <a:pPr lvl="1"/>
            <a:r>
              <a:rPr lang="en-US" sz="2000" i="1" dirty="0" smtClean="0"/>
              <a:t>Power distance</a:t>
            </a:r>
            <a:r>
              <a:rPr lang="en-US" sz="2000" dirty="0" smtClean="0"/>
              <a:t> </a:t>
            </a:r>
          </a:p>
          <a:p>
            <a:pPr lvl="1"/>
            <a:r>
              <a:rPr lang="en-US" sz="2000" i="1" dirty="0" smtClean="0"/>
              <a:t>Uncertainty avoidance</a:t>
            </a:r>
            <a:r>
              <a:rPr lang="en-US" sz="2000" dirty="0" smtClean="0"/>
              <a:t> </a:t>
            </a:r>
            <a:endParaRPr lang="en-US" sz="2000" dirty="0" smtClean="0"/>
          </a:p>
          <a:p>
            <a:pPr lvl="1"/>
            <a:r>
              <a:rPr lang="en-US" sz="2000" i="1" dirty="0" smtClean="0"/>
              <a:t>Achievement cultures</a:t>
            </a:r>
            <a:r>
              <a:rPr lang="en-US" sz="2000" dirty="0" smtClean="0"/>
              <a:t> </a:t>
            </a:r>
            <a:r>
              <a:rPr lang="en-US" sz="2000" dirty="0" smtClean="0"/>
              <a:t> versus</a:t>
            </a:r>
            <a:r>
              <a:rPr lang="en-US" sz="2000" dirty="0" smtClean="0"/>
              <a:t> </a:t>
            </a:r>
            <a:r>
              <a:rPr lang="en-US" sz="2000" i="1" dirty="0" smtClean="0"/>
              <a:t>nurturing culture</a:t>
            </a:r>
            <a:r>
              <a:rPr lang="en-US" sz="2000" dirty="0" smtClean="0"/>
              <a:t> that regard the support of relationships as an especially important goal.</a:t>
            </a:r>
          </a:p>
          <a:p>
            <a:pPr lvl="1"/>
            <a:endParaRPr lang="en-US" sz="2000" dirty="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76015" y="281175"/>
            <a:ext cx="6558080" cy="725349"/>
          </a:xfrm>
        </p:spPr>
        <p:txBody>
          <a:bodyPr>
            <a:normAutofit/>
          </a:bodyPr>
          <a:lstStyle/>
          <a:p>
            <a:r>
              <a:rPr lang="en-US" dirty="0" smtClean="0"/>
              <a:t>SUMMARY</a:t>
            </a:r>
            <a:endParaRPr lang="en-US" dirty="0"/>
          </a:p>
        </p:txBody>
      </p:sp>
      <p:sp>
        <p:nvSpPr>
          <p:cNvPr id="5" name="Content Placeholder 4"/>
          <p:cNvSpPr>
            <a:spLocks noGrp="1"/>
          </p:cNvSpPr>
          <p:nvPr>
            <p:ph idx="1"/>
          </p:nvPr>
        </p:nvSpPr>
        <p:spPr>
          <a:xfrm>
            <a:off x="0" y="819150"/>
            <a:ext cx="9144000" cy="4324350"/>
          </a:xfrm>
        </p:spPr>
        <p:txBody>
          <a:bodyPr>
            <a:noAutofit/>
          </a:bodyPr>
          <a:lstStyle/>
          <a:p>
            <a:pPr lvl="0"/>
            <a:r>
              <a:rPr lang="en-US" sz="2000" dirty="0" smtClean="0"/>
              <a:t>Co-cultures </a:t>
            </a:r>
            <a:r>
              <a:rPr lang="en-US" sz="2000" dirty="0" smtClean="0"/>
              <a:t>and communication</a:t>
            </a:r>
          </a:p>
          <a:p>
            <a:pPr lvl="1"/>
            <a:r>
              <a:rPr lang="en-US" sz="2000" dirty="0" smtClean="0"/>
              <a:t>Ethnicity and race</a:t>
            </a:r>
          </a:p>
          <a:p>
            <a:pPr lvl="1"/>
            <a:r>
              <a:rPr lang="en-US" sz="2000" dirty="0" smtClean="0"/>
              <a:t>Gender identity/sexual orientation</a:t>
            </a:r>
          </a:p>
          <a:p>
            <a:pPr lvl="1"/>
            <a:r>
              <a:rPr lang="en-US" sz="2000" dirty="0" smtClean="0"/>
              <a:t>Age/generation</a:t>
            </a:r>
          </a:p>
          <a:p>
            <a:pPr lvl="1"/>
            <a:r>
              <a:rPr lang="en-US" sz="2000" dirty="0" smtClean="0"/>
              <a:t>Socioeconomic </a:t>
            </a:r>
            <a:r>
              <a:rPr lang="en-US" sz="2000" dirty="0" smtClean="0"/>
              <a:t>status</a:t>
            </a:r>
            <a:endParaRPr lang="en-US" dirty="0" smtClean="0"/>
          </a:p>
          <a:p>
            <a:pPr lvl="0"/>
            <a:r>
              <a:rPr lang="en-US" sz="2000" dirty="0" smtClean="0"/>
              <a:t>Developing </a:t>
            </a:r>
            <a:r>
              <a:rPr lang="en-US" sz="2000" dirty="0" smtClean="0"/>
              <a:t>intercultural communication competence</a:t>
            </a:r>
          </a:p>
          <a:p>
            <a:pPr lvl="1"/>
            <a:r>
              <a:rPr lang="en-US" sz="2000" dirty="0" smtClean="0"/>
              <a:t>Motivation and </a:t>
            </a:r>
            <a:r>
              <a:rPr lang="en-US" sz="2000" dirty="0" smtClean="0"/>
              <a:t>attitude</a:t>
            </a:r>
            <a:endParaRPr lang="en-US" sz="2000" dirty="0" smtClean="0"/>
          </a:p>
          <a:p>
            <a:pPr lvl="1"/>
            <a:r>
              <a:rPr lang="en-US" sz="2000" dirty="0" smtClean="0"/>
              <a:t>Tolerance for </a:t>
            </a:r>
            <a:r>
              <a:rPr lang="en-US" sz="2000" dirty="0" smtClean="0"/>
              <a:t>ambiguity</a:t>
            </a:r>
            <a:endParaRPr lang="en-US" sz="2000" dirty="0" smtClean="0"/>
          </a:p>
          <a:p>
            <a:pPr lvl="1"/>
            <a:r>
              <a:rPr lang="en-US" sz="2000" dirty="0" smtClean="0"/>
              <a:t>Open-mindedness</a:t>
            </a:r>
            <a:endParaRPr lang="en-US" sz="2000" dirty="0" smtClean="0"/>
          </a:p>
          <a:p>
            <a:pPr lvl="1"/>
            <a:r>
              <a:rPr lang="en-US" sz="2000" dirty="0" smtClean="0"/>
              <a:t>Knowledge and skill are needed for </a:t>
            </a:r>
            <a:r>
              <a:rPr lang="en-US" sz="2000" dirty="0" smtClean="0"/>
              <a:t>communicators</a:t>
            </a:r>
            <a:endParaRPr lang="en-US" sz="2000" dirty="0" smtClean="0"/>
          </a:p>
          <a:p>
            <a:pPr lvl="1"/>
            <a:r>
              <a:rPr lang="en-US" sz="2000" smtClean="0"/>
              <a:t>Patience </a:t>
            </a:r>
            <a:r>
              <a:rPr lang="en-US" sz="2000" dirty="0" smtClean="0"/>
              <a:t>and </a:t>
            </a:r>
            <a:r>
              <a:rPr lang="en-US" sz="2000" dirty="0" smtClean="0"/>
              <a:t>perseverance</a:t>
            </a:r>
            <a:endParaRPr lang="en-US" sz="2000" dirty="0" smtClean="0"/>
          </a:p>
          <a:p>
            <a:r>
              <a:rPr lang="en-US" dirty="0" smtClean="0"/>
              <a:t/>
            </a:r>
            <a:br>
              <a:rPr lang="en-US" dirty="0" smtClean="0"/>
            </a:br>
            <a:endParaRPr lang="en-US" sz="2000" dirty="0" smtClean="0"/>
          </a:p>
        </p:txBody>
      </p:sp>
    </p:spTree>
    <p:extLst>
      <p:ext uri="{BB962C8B-B14F-4D97-AF65-F5344CB8AC3E}">
        <p14:creationId xmlns="" xmlns:p14="http://schemas.microsoft.com/office/powerpoint/2010/main" val="11016338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2200" y="2343150"/>
            <a:ext cx="4572000" cy="646331"/>
          </a:xfrm>
          <a:prstGeom prst="rect">
            <a:avLst/>
          </a:prstGeom>
          <a:noFill/>
        </p:spPr>
        <p:txBody>
          <a:bodyPr wrap="square" rtlCol="0">
            <a:spAutoFit/>
          </a:bodyPr>
          <a:lstStyle/>
          <a:p>
            <a:pPr algn="ctr"/>
            <a:r>
              <a:rPr lang="en-US" sz="3600" b="1" dirty="0" smtClean="0">
                <a:solidFill>
                  <a:schemeClr val="accent6"/>
                </a:solidFill>
              </a:rPr>
              <a:t>THANK YOU</a:t>
            </a:r>
            <a:endParaRPr lang="en-US" sz="3600" b="1" dirty="0">
              <a:solidFill>
                <a:schemeClr val="accent6"/>
              </a:solidFill>
            </a:endParaRPr>
          </a:p>
        </p:txBody>
      </p:sp>
      <p:sp>
        <p:nvSpPr>
          <p:cNvPr id="5" name="TextBox 4"/>
          <p:cNvSpPr txBox="1"/>
          <p:nvPr/>
        </p:nvSpPr>
        <p:spPr>
          <a:xfrm>
            <a:off x="228600" y="3257550"/>
            <a:ext cx="8763000" cy="2308324"/>
          </a:xfrm>
          <a:prstGeom prst="rect">
            <a:avLst/>
          </a:prstGeom>
          <a:noFill/>
        </p:spPr>
        <p:txBody>
          <a:bodyPr wrap="square" rtlCol="0">
            <a:spAutoFit/>
          </a:bodyPr>
          <a:lstStyle/>
          <a:p>
            <a:pPr algn="ctr"/>
            <a:r>
              <a:rPr lang="en-US" b="1" dirty="0" smtClean="0">
                <a:solidFill>
                  <a:schemeClr val="bg1"/>
                </a:solidFill>
              </a:rPr>
              <a:t>LECTURE 3</a:t>
            </a:r>
          </a:p>
          <a:p>
            <a:pPr algn="ctr"/>
            <a:r>
              <a:rPr lang="en-US" dirty="0" smtClean="0">
                <a:solidFill>
                  <a:schemeClr val="bg1"/>
                </a:solidFill>
              </a:rPr>
              <a:t>THE MAIN SOURCE OF REFERENCES: Adler, R.B. &amp; Rodman, G. 2006.</a:t>
            </a:r>
            <a:r>
              <a:rPr lang="en-US" i="1" dirty="0" smtClean="0">
                <a:solidFill>
                  <a:schemeClr val="bg1"/>
                </a:solidFill>
              </a:rPr>
              <a:t> Understanding human communication.</a:t>
            </a:r>
            <a:r>
              <a:rPr lang="en-US" dirty="0" smtClean="0">
                <a:solidFill>
                  <a:schemeClr val="bg1"/>
                </a:solidFill>
              </a:rPr>
              <a:t> 9th edition. London: Oxford University Press.</a:t>
            </a:r>
          </a:p>
          <a:p>
            <a:pPr algn="ctr"/>
            <a:r>
              <a:rPr lang="en-US" dirty="0" smtClean="0">
                <a:solidFill>
                  <a:schemeClr val="bg1"/>
                </a:solidFill>
              </a:rPr>
              <a:t>Adler, R.B.,  </a:t>
            </a:r>
            <a:r>
              <a:rPr lang="en-US" dirty="0" err="1" smtClean="0">
                <a:solidFill>
                  <a:schemeClr val="bg1"/>
                </a:solidFill>
              </a:rPr>
              <a:t>Rodmann</a:t>
            </a:r>
            <a:r>
              <a:rPr lang="en-US" dirty="0" smtClean="0">
                <a:solidFill>
                  <a:schemeClr val="bg1"/>
                </a:solidFill>
              </a:rPr>
              <a:t>, G. and Hutchinson, C.C.</a:t>
            </a:r>
            <a:r>
              <a:rPr lang="en-US" b="1" dirty="0" smtClean="0">
                <a:solidFill>
                  <a:schemeClr val="bg1"/>
                </a:solidFill>
              </a:rPr>
              <a:t> </a:t>
            </a:r>
            <a:r>
              <a:rPr lang="en-US" dirty="0" smtClean="0">
                <a:solidFill>
                  <a:schemeClr val="bg1"/>
                </a:solidFill>
              </a:rPr>
              <a:t>(2011) global.uop.com</a:t>
            </a:r>
            <a:r>
              <a:rPr lang="en-US" i="1" dirty="0" smtClean="0">
                <a:solidFill>
                  <a:schemeClr val="bg1"/>
                </a:solidFill>
              </a:rPr>
              <a:t> Understanding human communication.</a:t>
            </a:r>
            <a:r>
              <a:rPr lang="en-US" dirty="0" smtClean="0">
                <a:solidFill>
                  <a:schemeClr val="bg1"/>
                </a:solidFill>
              </a:rPr>
              <a:t>11th edition. London: Oxford University Press. </a:t>
            </a:r>
            <a:r>
              <a:rPr lang="en-US" u="sng" dirty="0" smtClean="0">
                <a:solidFill>
                  <a:schemeClr val="bg1"/>
                </a:solidFill>
                <a:hlinkClick r:id="rId3"/>
              </a:rPr>
              <a:t>https://global.oup.com/us/companion.websites/9780199747382/student/chapter4/</a:t>
            </a:r>
            <a:r>
              <a:rPr lang="en-US" dirty="0" smtClean="0">
                <a:solidFill>
                  <a:schemeClr val="bg1"/>
                </a:solidFill>
              </a:rPr>
              <a:t> </a:t>
            </a:r>
          </a:p>
          <a:p>
            <a:pPr algn="ctr"/>
            <a:endParaRPr lang="en-US" dirty="0" smtClean="0">
              <a:solidFill>
                <a:schemeClr val="bg1"/>
              </a:solidFill>
            </a:endParaRPr>
          </a:p>
          <a:p>
            <a:endParaRPr lang="en-US" dirty="0"/>
          </a:p>
        </p:txBody>
      </p:sp>
    </p:spTree>
    <p:extLst>
      <p:ext uri="{BB962C8B-B14F-4D97-AF65-F5344CB8AC3E}">
        <p14:creationId xmlns="" xmlns:p14="http://schemas.microsoft.com/office/powerpoint/2010/main"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1731</Words>
  <Application>Microsoft Office PowerPoint</Application>
  <PresentationFormat>On-screen Show (16:9)</PresentationFormat>
  <Paragraphs>208</Paragraphs>
  <Slides>33</Slides>
  <Notes>10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INTRODUCTION TO HUMAN COMMUNICATION:   COMMUNICATION AND CULTURE</vt:lpstr>
      <vt:lpstr>Intended Learning Outcomes </vt:lpstr>
      <vt:lpstr>Understanding Cultures and Cocultures.</vt:lpstr>
      <vt:lpstr>Culture and Co-culture</vt:lpstr>
      <vt:lpstr>Salience of Differences</vt:lpstr>
      <vt:lpstr>In-groups and Out-groups</vt:lpstr>
      <vt:lpstr>Culture affects Communication</vt:lpstr>
      <vt:lpstr>Interpersonal and intercultural communication</vt:lpstr>
      <vt:lpstr>How Cultural Values and Norms Shape Communication</vt:lpstr>
      <vt:lpstr>Individualism and Collectivism</vt:lpstr>
      <vt:lpstr>High and Low Cultural Contexts</vt:lpstr>
      <vt:lpstr>Uncertainty Avoidance</vt:lpstr>
      <vt:lpstr>Power Distance</vt:lpstr>
      <vt:lpstr>  Competition and Cooperation  </vt:lpstr>
      <vt:lpstr>Co-cultures and Communication</vt:lpstr>
      <vt:lpstr>Ethnicity and race </vt:lpstr>
      <vt:lpstr>Gender Roles </vt:lpstr>
      <vt:lpstr>Sexual orientation</vt:lpstr>
      <vt:lpstr>Religion and Spirituality </vt:lpstr>
      <vt:lpstr>Age or Generation</vt:lpstr>
      <vt:lpstr>Socioeconomic status</vt:lpstr>
      <vt:lpstr>  Ability/Disability  </vt:lpstr>
      <vt:lpstr>Regional differences and Political Viewpoints </vt:lpstr>
      <vt:lpstr>Developing Intercultural Communication Competence</vt:lpstr>
      <vt:lpstr>Increased Contact</vt:lpstr>
      <vt:lpstr>Tolerance for Ambiguity</vt:lpstr>
      <vt:lpstr>Open-Mindedness</vt:lpstr>
      <vt:lpstr>Knowledge and Skill</vt:lpstr>
      <vt:lpstr>Patience and Perseverance</vt:lpstr>
      <vt:lpstr>Thinking under the Influence</vt:lpstr>
      <vt:lpstr>Summary of Communication and Culture</vt:lpstr>
      <vt:lpstr>SUMMARY</vt:lpstr>
      <vt:lpstr>Slide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2021-10-08T12:46:31Z</dcterms:modified>
</cp:coreProperties>
</file>