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4"/>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80" r:id="rId18"/>
    <p:sldId id="281" r:id="rId19"/>
    <p:sldId id="282" r:id="rId20"/>
    <p:sldId id="283" r:id="rId21"/>
    <p:sldId id="292" r:id="rId22"/>
    <p:sldId id="284" r:id="rId23"/>
    <p:sldId id="263" r:id="rId24"/>
    <p:sldId id="285" r:id="rId25"/>
    <p:sldId id="286" r:id="rId26"/>
    <p:sldId id="275" r:id="rId27"/>
    <p:sldId id="288" r:id="rId28"/>
    <p:sldId id="287" r:id="rId29"/>
    <p:sldId id="291" r:id="rId30"/>
    <p:sldId id="276" r:id="rId31"/>
    <p:sldId id="259" r:id="rId32"/>
    <p:sldId id="260" r:id="rId33"/>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96" d="100"/>
          <a:sy n="96" d="100"/>
        </p:scale>
        <p:origin x="-636" y="-6"/>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10/5/2021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p14="http://schemas.microsoft.com/office/powerpoint/2010/main" xmlns=""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25</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32</a:t>
            </a:fld>
            <a:endParaRPr lang="en-US"/>
          </a:p>
        </p:txBody>
      </p:sp>
    </p:spTree>
    <p:extLst>
      <p:ext uri="{BB962C8B-B14F-4D97-AF65-F5344CB8AC3E}">
        <p14:creationId xmlns:p14="http://schemas.microsoft.com/office/powerpoint/2010/main" xmlns=""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10/5/2021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10/5/2021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10/5/2021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10/5/2021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10/5/2021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xmlns=""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xmlns="" val="0"/>
              </a:ext>
            </a:extLst>
          </a:blip>
          <a:stretch>
            <a:fillRect/>
          </a:stretch>
        </p:blipFill>
        <p:spPr bwMode="auto">
          <a:xfrm>
            <a:off x="3808475" y="2326213"/>
            <a:ext cx="1463784" cy="526961"/>
          </a:xfrm>
          <a:prstGeom prst="rect">
            <a:avLst/>
          </a:prstGeom>
          <a:noFill/>
          <a:ln>
            <a:no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10/5/2021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p14="http://schemas.microsoft.com/office/powerpoint/2010/main" xmlns=""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hyperlink" Target="https://global.oup.com/us/companion.websites/9780199747382/student/chapter4/"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dirty="0" smtClean="0"/>
              <a:t>INTRODUCTION TO HUMAN COMMUNICATION  </a:t>
            </a:r>
            <a:r>
              <a:rPr lang="en-US" dirty="0"/>
              <a:t/>
            </a:r>
            <a:br>
              <a:rPr lang="en-US" dirty="0"/>
            </a:br>
            <a:r>
              <a:rPr lang="en-US" b="1" dirty="0" smtClean="0"/>
              <a:t>LISTENING</a:t>
            </a:r>
            <a:endParaRPr lang="en-US"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dirty="0" smtClean="0"/>
              <a:t>LECTURE </a:t>
            </a:r>
            <a:r>
              <a:rPr lang="en-US" sz="5100" b="1" dirty="0" smtClean="0"/>
              <a:t>6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p14="http://schemas.microsoft.com/office/powerpoint/2010/main" xmlns=""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Intended Learning Outcomes</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92500"/>
          </a:bodyPr>
          <a:lstStyle/>
          <a:p>
            <a:r>
              <a:rPr lang="en-US" dirty="0" smtClean="0"/>
              <a:t>At the end of this class, you should be able to</a:t>
            </a:r>
            <a:r>
              <a:rPr lang="en-US" dirty="0" smtClean="0"/>
              <a:t>:</a:t>
            </a:r>
            <a:endParaRPr lang="en-US" dirty="0" smtClean="0"/>
          </a:p>
          <a:p>
            <a:pPr lvl="0"/>
            <a:r>
              <a:rPr lang="en-US" dirty="0" smtClean="0"/>
              <a:t>Define listening and distinguish it from hearing;</a:t>
            </a:r>
          </a:p>
          <a:p>
            <a:pPr lvl="0"/>
            <a:r>
              <a:rPr lang="en-US" dirty="0" smtClean="0"/>
              <a:t>Understand </a:t>
            </a:r>
            <a:r>
              <a:rPr lang="en-US" dirty="0" smtClean="0"/>
              <a:t>the Misconceptions about listening; </a:t>
            </a:r>
          </a:p>
          <a:p>
            <a:pPr lvl="0"/>
            <a:r>
              <a:rPr lang="en-US" dirty="0" smtClean="0"/>
              <a:t>Explain the Five components of listening process; </a:t>
            </a:r>
          </a:p>
          <a:p>
            <a:pPr lvl="0"/>
            <a:r>
              <a:rPr lang="en-US" dirty="0" smtClean="0"/>
              <a:t>Analyze the skills necessary to listen effectively in informational, critical and empathetic settings; </a:t>
            </a:r>
          </a:p>
          <a:p>
            <a:r>
              <a:rPr lang="en-US" dirty="0" smtClean="0"/>
              <a:t>Discuss the challenges that make effective listening difficult, and the most common types of ineffective listening.</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Clarifying Misconceptions about listening</a:t>
            </a:r>
            <a:endParaRPr lang="en-US" dirty="0"/>
          </a:p>
        </p:txBody>
      </p:sp>
      <p:sp>
        <p:nvSpPr>
          <p:cNvPr id="3" name="Content Placeholder 2"/>
          <p:cNvSpPr>
            <a:spLocks noGrp="1"/>
          </p:cNvSpPr>
          <p:nvPr>
            <p:ph idx="1"/>
          </p:nvPr>
        </p:nvSpPr>
        <p:spPr>
          <a:xfrm>
            <a:off x="448966" y="1200150"/>
            <a:ext cx="8246070" cy="3943350"/>
          </a:xfrm>
        </p:spPr>
        <p:txBody>
          <a:bodyPr>
            <a:normAutofit fontScale="92500" lnSpcReduction="20000"/>
          </a:bodyPr>
          <a:lstStyle/>
          <a:p>
            <a:r>
              <a:rPr lang="en-US" b="1" dirty="0" smtClean="0"/>
              <a:t>Listening and hearing is not the same thing</a:t>
            </a:r>
            <a:r>
              <a:rPr lang="en-US" dirty="0" smtClean="0"/>
              <a:t>. </a:t>
            </a:r>
            <a:r>
              <a:rPr lang="en-US" b="1" dirty="0" smtClean="0"/>
              <a:t>Hearing</a:t>
            </a:r>
            <a:r>
              <a:rPr lang="en-US" dirty="0" smtClean="0"/>
              <a:t> is the process wherein sound waves strike the eardrum and cause vibrations that are transmitted to the brain. </a:t>
            </a:r>
            <a:r>
              <a:rPr lang="en-US" b="1" dirty="0" smtClean="0"/>
              <a:t>Listening</a:t>
            </a:r>
            <a:r>
              <a:rPr lang="en-US" dirty="0" smtClean="0"/>
              <a:t> occurs when the brain reconstructs these electrochemical impulses into a representation of the original sound and them gives them meaning. A closer look at listening consists of:</a:t>
            </a:r>
          </a:p>
          <a:p>
            <a:r>
              <a:rPr lang="en-US" dirty="0" smtClean="0">
                <a:solidFill>
                  <a:srgbClr val="FFC000"/>
                </a:solidFill>
              </a:rPr>
              <a:t>Attending</a:t>
            </a:r>
          </a:p>
          <a:p>
            <a:r>
              <a:rPr lang="en-US" dirty="0" smtClean="0">
                <a:solidFill>
                  <a:srgbClr val="FFC000"/>
                </a:solidFill>
              </a:rPr>
              <a:t>Understanding</a:t>
            </a:r>
          </a:p>
          <a:p>
            <a:r>
              <a:rPr lang="en-US" dirty="0" smtClean="0">
                <a:solidFill>
                  <a:srgbClr val="FFC000"/>
                </a:solidFill>
              </a:rPr>
              <a:t>Responding</a:t>
            </a:r>
          </a:p>
          <a:p>
            <a:r>
              <a:rPr lang="en-US" dirty="0" smtClean="0">
                <a:solidFill>
                  <a:srgbClr val="FFC000"/>
                </a:solidFill>
              </a:rPr>
              <a:t>Remembering</a:t>
            </a:r>
            <a:r>
              <a:rPr lang="en-US" dirty="0" smtClean="0">
                <a:solidFill>
                  <a:srgbClr val="FFC000"/>
                </a:solidFill>
              </a:rPr>
              <a:t> </a:t>
            </a:r>
            <a:endParaRPr lang="en-US" dirty="0">
              <a:solidFill>
                <a:srgbClr val="FFC000"/>
              </a:solidFill>
            </a:endParaRPr>
          </a:p>
        </p:txBody>
      </p:sp>
    </p:spTree>
    <p:extLst>
      <p:ext uri="{BB962C8B-B14F-4D97-AF65-F5344CB8AC3E}">
        <p14:creationId xmlns:p14="http://schemas.microsoft.com/office/powerpoint/2010/main" xmlns=""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Attending and Understanding</a:t>
            </a:r>
            <a:endParaRPr lang="en-US" dirty="0"/>
          </a:p>
        </p:txBody>
      </p:sp>
      <p:sp>
        <p:nvSpPr>
          <p:cNvPr id="3" name="Content Placeholder 2"/>
          <p:cNvSpPr>
            <a:spLocks noGrp="1"/>
          </p:cNvSpPr>
          <p:nvPr>
            <p:ph idx="1"/>
          </p:nvPr>
        </p:nvSpPr>
        <p:spPr/>
        <p:txBody>
          <a:bodyPr>
            <a:normAutofit fontScale="92500" lnSpcReduction="20000"/>
          </a:bodyPr>
          <a:lstStyle/>
          <a:p>
            <a:pPr lvl="0"/>
            <a:r>
              <a:rPr lang="en-US" i="1" dirty="0" smtClean="0">
                <a:solidFill>
                  <a:srgbClr val="FFC000"/>
                </a:solidFill>
              </a:rPr>
              <a:t>Attending </a:t>
            </a:r>
            <a:r>
              <a:rPr lang="en-US" dirty="0" smtClean="0"/>
              <a:t>is the act of paying attention to a signal. An individual’s needs, desires, wants and interests determine what is attended to, or selected.</a:t>
            </a:r>
          </a:p>
          <a:p>
            <a:pPr lvl="0"/>
            <a:r>
              <a:rPr lang="en-US" i="1" dirty="0" smtClean="0">
                <a:solidFill>
                  <a:srgbClr val="FFC000"/>
                </a:solidFill>
              </a:rPr>
              <a:t>Understanding</a:t>
            </a:r>
            <a:r>
              <a:rPr lang="en-US" i="1" dirty="0" smtClean="0"/>
              <a:t> </a:t>
            </a:r>
            <a:r>
              <a:rPr lang="en-US" dirty="0" smtClean="0"/>
              <a:t>is the process of making sense of a message. It requires a grasp of the syntax of the language being spoken, semantic decoding, and knowledge of the pragmatic rules that help one to figure out a speaker’s meaning form the context</a:t>
            </a:r>
            <a:r>
              <a:rPr lang="en-US" dirty="0" smtClean="0"/>
              <a:t>.</a:t>
            </a:r>
          </a:p>
          <a:p>
            <a:pPr lvl="0"/>
            <a:r>
              <a:rPr lang="en-US" dirty="0" smtClean="0"/>
              <a:t> </a:t>
            </a:r>
            <a:r>
              <a:rPr lang="en-US" dirty="0" smtClean="0"/>
              <a:t>It also depends on the ability to organize the information we hear into recognizable form.</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Responding</a:t>
            </a:r>
            <a:endParaRPr lang="en-US" dirty="0" smtClean="0"/>
          </a:p>
        </p:txBody>
      </p:sp>
      <p:sp>
        <p:nvSpPr>
          <p:cNvPr id="3" name="Content Placeholder 2"/>
          <p:cNvSpPr>
            <a:spLocks noGrp="1"/>
          </p:cNvSpPr>
          <p:nvPr>
            <p:ph idx="1"/>
          </p:nvPr>
        </p:nvSpPr>
        <p:spPr>
          <a:xfrm>
            <a:off x="448966" y="1200150"/>
            <a:ext cx="8246070" cy="3943350"/>
          </a:xfrm>
        </p:spPr>
        <p:txBody>
          <a:bodyPr>
            <a:normAutofit/>
          </a:bodyPr>
          <a:lstStyle/>
          <a:p>
            <a:pPr lvl="0"/>
            <a:r>
              <a:rPr lang="en-US" i="1" dirty="0" smtClean="0"/>
              <a:t>Responding </a:t>
            </a:r>
            <a:r>
              <a:rPr lang="en-US" dirty="0" smtClean="0"/>
              <a:t>to a message consists of giving observable feedback to the speaker. Offering feedback serves two important functions: it helps you clarify your understanding of a speaker’s message, and it shows that you care about what that speaker is saying</a:t>
            </a:r>
            <a:r>
              <a:rPr lang="en-US" dirty="0" smtClean="0"/>
              <a:t>.</a:t>
            </a:r>
            <a:endParaRPr lang="en-US"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a:bodyPr>
          <a:lstStyle/>
          <a:p>
            <a:pPr lvl="0" algn="ctr"/>
            <a:r>
              <a:rPr lang="en-US" dirty="0" smtClean="0"/>
              <a:t>Remembering</a:t>
            </a:r>
            <a:endParaRPr lang="en-US" dirty="0"/>
          </a:p>
        </p:txBody>
      </p:sp>
      <p:sp>
        <p:nvSpPr>
          <p:cNvPr id="3" name="Content Placeholder 2"/>
          <p:cNvSpPr>
            <a:spLocks noGrp="1"/>
          </p:cNvSpPr>
          <p:nvPr>
            <p:ph idx="1"/>
          </p:nvPr>
        </p:nvSpPr>
        <p:spPr>
          <a:xfrm>
            <a:off x="228600" y="1200150"/>
            <a:ext cx="8763000" cy="4171950"/>
          </a:xfrm>
        </p:spPr>
        <p:txBody>
          <a:bodyPr>
            <a:normAutofit fontScale="92500" lnSpcReduction="10000"/>
          </a:bodyPr>
          <a:lstStyle/>
          <a:p>
            <a:pPr lvl="0"/>
            <a:r>
              <a:rPr lang="en-US" i="1" dirty="0" smtClean="0"/>
              <a:t>Remembering. </a:t>
            </a:r>
            <a:r>
              <a:rPr lang="en-US" dirty="0" smtClean="0"/>
              <a:t>Research has revealed that people remember only half of what they hear immediately after hearing it. </a:t>
            </a:r>
            <a:endParaRPr lang="en-US" dirty="0" smtClean="0"/>
          </a:p>
          <a:p>
            <a:pPr lvl="0"/>
            <a:r>
              <a:rPr lang="en-US" dirty="0" smtClean="0"/>
              <a:t>Within </a:t>
            </a:r>
            <a:r>
              <a:rPr lang="en-US" dirty="0" smtClean="0"/>
              <a:t>two months half of the half is forgotten, that is 25% of the original message retained. This loss, however does not take two months: people start forgetting immediately (within 8 hours the 50% remembered drops to about 35%). </a:t>
            </a:r>
            <a:endParaRPr lang="en-US" dirty="0" smtClean="0"/>
          </a:p>
          <a:p>
            <a:pPr lvl="0"/>
            <a:r>
              <a:rPr lang="en-US" dirty="0" smtClean="0"/>
              <a:t>Given </a:t>
            </a:r>
            <a:r>
              <a:rPr lang="en-US" dirty="0" smtClean="0"/>
              <a:t>the amount of information we process everyday- from instructors, friends, the media and other sources- the residual message (what we remember) is a small fraction of what we hear.</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Clarifying Misconceptions </a:t>
            </a:r>
            <a:r>
              <a:rPr lang="en-US" dirty="0" smtClean="0"/>
              <a:t>about listening</a:t>
            </a:r>
            <a:endParaRPr lang="en-US" dirty="0" smtClean="0"/>
          </a:p>
        </p:txBody>
      </p:sp>
      <p:sp>
        <p:nvSpPr>
          <p:cNvPr id="3" name="Content Placeholder 2"/>
          <p:cNvSpPr>
            <a:spLocks noGrp="1"/>
          </p:cNvSpPr>
          <p:nvPr>
            <p:ph idx="1"/>
          </p:nvPr>
        </p:nvSpPr>
        <p:spPr>
          <a:xfrm>
            <a:off x="457200" y="1123950"/>
            <a:ext cx="8246070" cy="4019550"/>
          </a:xfrm>
        </p:spPr>
        <p:txBody>
          <a:bodyPr>
            <a:normAutofit lnSpcReduction="10000"/>
          </a:bodyPr>
          <a:lstStyle/>
          <a:p>
            <a:r>
              <a:rPr lang="en-US" b="1" dirty="0" smtClean="0"/>
              <a:t>Listening is not a natural process </a:t>
            </a:r>
            <a:r>
              <a:rPr lang="en-US" dirty="0" smtClean="0"/>
              <a:t>the truth is that listening is a skill much like speaking: Virtually everyone listens, although few people do it well. </a:t>
            </a:r>
            <a:endParaRPr lang="en-US" dirty="0" smtClean="0"/>
          </a:p>
          <a:p>
            <a:r>
              <a:rPr lang="en-US" dirty="0" smtClean="0"/>
              <a:t>Listening </a:t>
            </a:r>
            <a:r>
              <a:rPr lang="en-US" dirty="0" smtClean="0"/>
              <a:t>is not like breathing, it is a skill much like speaking. </a:t>
            </a:r>
            <a:endParaRPr lang="en-US" dirty="0" smtClean="0"/>
          </a:p>
          <a:p>
            <a:r>
              <a:rPr lang="en-US" dirty="0" smtClean="0"/>
              <a:t>Listening </a:t>
            </a:r>
            <a:r>
              <a:rPr lang="en-US" dirty="0" smtClean="0"/>
              <a:t>can be improved through instruction and training. Despite this fact, the amount of time devoted to teaching listening is far less than that devoted to other types of communication.</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a:bodyPr>
          <a:lstStyle/>
          <a:p>
            <a:pPr lvl="0" algn="ctr"/>
            <a:r>
              <a:rPr lang="en-US" dirty="0" smtClean="0"/>
              <a:t>Clarifying Misconceptions about listening</a:t>
            </a:r>
            <a:endParaRPr lang="en-US" dirty="0"/>
          </a:p>
        </p:txBody>
      </p:sp>
      <p:sp>
        <p:nvSpPr>
          <p:cNvPr id="3" name="Content Placeholder 2"/>
          <p:cNvSpPr>
            <a:spLocks noGrp="1"/>
          </p:cNvSpPr>
          <p:nvPr>
            <p:ph idx="1"/>
          </p:nvPr>
        </p:nvSpPr>
        <p:spPr>
          <a:xfrm>
            <a:off x="457200" y="1200150"/>
            <a:ext cx="8246070" cy="3943350"/>
          </a:xfrm>
        </p:spPr>
        <p:txBody>
          <a:bodyPr>
            <a:normAutofit fontScale="85000" lnSpcReduction="10000"/>
          </a:bodyPr>
          <a:lstStyle/>
          <a:p>
            <a:r>
              <a:rPr lang="en-US" b="1" dirty="0" smtClean="0"/>
              <a:t>Listening is not a passive activity it requires effort. </a:t>
            </a:r>
            <a:r>
              <a:rPr lang="en-US" dirty="0" smtClean="0"/>
              <a:t>Most people assume that listening is fundamentally a passive activity in which the receiver absorbs a speaker’s ideas in rather the way a sponge absorbs water</a:t>
            </a:r>
            <a:r>
              <a:rPr lang="en-US" dirty="0" smtClean="0"/>
              <a:t>.</a:t>
            </a:r>
          </a:p>
          <a:p>
            <a:r>
              <a:rPr lang="en-US" dirty="0" smtClean="0"/>
              <a:t> </a:t>
            </a:r>
            <a:r>
              <a:rPr lang="en-US" dirty="0" smtClean="0"/>
              <a:t>Listening requires mental effort by the receiver especially in one-way communication. </a:t>
            </a:r>
            <a:endParaRPr lang="en-US" dirty="0" smtClean="0"/>
          </a:p>
          <a:p>
            <a:r>
              <a:rPr lang="en-US" dirty="0" smtClean="0"/>
              <a:t>Sometimes </a:t>
            </a:r>
            <a:r>
              <a:rPr lang="en-US" dirty="0" smtClean="0"/>
              <a:t>the responsibility for incomplete and inaccurate decoding rests with the speaker, and sometimes with the listener. </a:t>
            </a:r>
            <a:endParaRPr lang="en-US" dirty="0" smtClean="0"/>
          </a:p>
          <a:p>
            <a:r>
              <a:rPr lang="en-US" dirty="0" smtClean="0"/>
              <a:t>In </a:t>
            </a:r>
            <a:r>
              <a:rPr lang="en-US" dirty="0" smtClean="0"/>
              <a:t>either case, it takes hard work and a fair amount of back- and- forth interaction by both parties to clarify messages.</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Clarifying Misconceptions about listening</a:t>
            </a:r>
            <a:endParaRPr lang="en-US" dirty="0" smtClean="0"/>
          </a:p>
        </p:txBody>
      </p:sp>
      <p:sp>
        <p:nvSpPr>
          <p:cNvPr id="3" name="Content Placeholder 2"/>
          <p:cNvSpPr>
            <a:spLocks noGrp="1"/>
          </p:cNvSpPr>
          <p:nvPr>
            <p:ph idx="1"/>
          </p:nvPr>
        </p:nvSpPr>
        <p:spPr>
          <a:xfrm>
            <a:off x="448966" y="1200150"/>
            <a:ext cx="8246070" cy="3662172"/>
          </a:xfrm>
        </p:spPr>
        <p:txBody>
          <a:bodyPr>
            <a:normAutofit fontScale="92500" lnSpcReduction="20000"/>
          </a:bodyPr>
          <a:lstStyle/>
          <a:p>
            <a:r>
              <a:rPr lang="en-US" b="1" dirty="0" smtClean="0"/>
              <a:t>All listeners do not receive the same message.</a:t>
            </a:r>
            <a:r>
              <a:rPr lang="en-US" dirty="0" smtClean="0"/>
              <a:t> When two or more people are listening to a speaker, we tend to assume that they are all hearing and understanding the same message. </a:t>
            </a:r>
            <a:endParaRPr lang="en-US" dirty="0" smtClean="0"/>
          </a:p>
          <a:p>
            <a:r>
              <a:rPr lang="en-US" dirty="0" smtClean="0"/>
              <a:t>Psychological </a:t>
            </a:r>
            <a:r>
              <a:rPr lang="en-US" dirty="0" smtClean="0"/>
              <a:t>factors, social roles, cultural backgrounds, personal interests, and needs (perceptions) all shape and distort the raw data we hear into uniquely different messages. </a:t>
            </a:r>
            <a:endParaRPr lang="en-US" dirty="0" smtClean="0"/>
          </a:p>
          <a:p>
            <a:r>
              <a:rPr lang="en-US" dirty="0" smtClean="0"/>
              <a:t>Communication </a:t>
            </a:r>
            <a:r>
              <a:rPr lang="en-US" dirty="0" smtClean="0"/>
              <a:t>is proactive: Each person involved in a transaction of ideas or feelings responds uniquely.</a:t>
            </a:r>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742950"/>
          </a:xfrm>
        </p:spPr>
        <p:txBody>
          <a:bodyPr>
            <a:normAutofit fontScale="90000"/>
          </a:bodyPr>
          <a:lstStyle/>
          <a:p>
            <a:pPr algn="ctr"/>
            <a:r>
              <a:rPr lang="en-US" dirty="0" smtClean="0"/>
              <a:t/>
            </a:r>
            <a:br>
              <a:rPr lang="en-US" dirty="0" smtClean="0"/>
            </a:br>
            <a:r>
              <a:rPr lang="en-US" dirty="0" smtClean="0"/>
              <a:t>The five components of listening</a:t>
            </a:r>
          </a:p>
        </p:txBody>
      </p:sp>
      <p:sp>
        <p:nvSpPr>
          <p:cNvPr id="3" name="Content Placeholder 2"/>
          <p:cNvSpPr>
            <a:spLocks noGrp="1"/>
          </p:cNvSpPr>
          <p:nvPr>
            <p:ph idx="1"/>
          </p:nvPr>
        </p:nvSpPr>
        <p:spPr>
          <a:xfrm>
            <a:off x="457200" y="971550"/>
            <a:ext cx="8246070" cy="4495800"/>
          </a:xfrm>
        </p:spPr>
        <p:txBody>
          <a:bodyPr>
            <a:normAutofit fontScale="62500" lnSpcReduction="20000"/>
          </a:bodyPr>
          <a:lstStyle/>
          <a:p>
            <a:endParaRPr lang="en-US" b="1" dirty="0" smtClean="0"/>
          </a:p>
          <a:p>
            <a:r>
              <a:rPr lang="en-US" sz="3400" b="1" dirty="0" smtClean="0"/>
              <a:t>Hearing </a:t>
            </a:r>
            <a:r>
              <a:rPr lang="en-US" sz="3400" b="1" dirty="0" smtClean="0"/>
              <a:t>is</a:t>
            </a:r>
            <a:r>
              <a:rPr lang="en-US" sz="3400" dirty="0" smtClean="0"/>
              <a:t> physiological aspect of listening. It is the nonselective process of sound waves impinging on the ear and the ear responding to those waves that fall within a certain frequency range and are sufficiently loud</a:t>
            </a:r>
            <a:r>
              <a:rPr lang="en-US" sz="3400" dirty="0" smtClean="0"/>
              <a:t>.</a:t>
            </a:r>
          </a:p>
          <a:p>
            <a:r>
              <a:rPr lang="en-US" sz="3400" dirty="0" smtClean="0"/>
              <a:t> </a:t>
            </a:r>
            <a:r>
              <a:rPr lang="en-US" sz="3400" dirty="0" smtClean="0"/>
              <a:t>Background noise, auditory fatigue and temporary or permanent hearing loss caused by continuous exposure to the same tone or loudness affects hearing.</a:t>
            </a:r>
          </a:p>
          <a:p>
            <a:r>
              <a:rPr lang="en-US" sz="3400" b="1" dirty="0" smtClean="0"/>
              <a:t>Attending, </a:t>
            </a:r>
            <a:r>
              <a:rPr lang="en-US" sz="3400" dirty="0" smtClean="0"/>
              <a:t>the sounds are converted into electrochemical impulses and transmitted to the brain; decision often unconscious is made to focus on what was heard. Attending is a psychological process.</a:t>
            </a:r>
          </a:p>
          <a:p>
            <a:r>
              <a:rPr lang="en-US" sz="3400" b="1" dirty="0" smtClean="0"/>
              <a:t>Understanding </a:t>
            </a:r>
            <a:r>
              <a:rPr lang="en-US" sz="3400" dirty="0" smtClean="0"/>
              <a:t>involves interpreting a message and some recognition of the grammatical rules used to create a message. It depends generally on sharing common assumptions about the world and on the ability to organize the information we hear into recognizable form.</a:t>
            </a:r>
          </a:p>
          <a:p>
            <a:endParaRPr lang="en-US" dirty="0" smtClean="0"/>
          </a:p>
          <a:p>
            <a:pPr lvl="0"/>
            <a:endParaRPr lang="en-US" dirty="0" smtClean="0">
              <a:solidFill>
                <a:srgbClr val="FFC000"/>
              </a:solidFill>
            </a:endParaRPr>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dirty="0" smtClean="0"/>
              <a:t>The five components of listening</a:t>
            </a:r>
            <a:endParaRPr lang="en-US" dirty="0" smtClean="0"/>
          </a:p>
        </p:txBody>
      </p:sp>
      <p:sp>
        <p:nvSpPr>
          <p:cNvPr id="3" name="Content Placeholder 2"/>
          <p:cNvSpPr>
            <a:spLocks noGrp="1"/>
          </p:cNvSpPr>
          <p:nvPr>
            <p:ph idx="1"/>
          </p:nvPr>
        </p:nvSpPr>
        <p:spPr>
          <a:xfrm>
            <a:off x="457200" y="1276350"/>
            <a:ext cx="8246070" cy="3662172"/>
          </a:xfrm>
        </p:spPr>
        <p:txBody>
          <a:bodyPr>
            <a:normAutofit fontScale="77500" lnSpcReduction="20000"/>
          </a:bodyPr>
          <a:lstStyle/>
          <a:p>
            <a:r>
              <a:rPr lang="en-US" b="1" dirty="0" smtClean="0"/>
              <a:t>Responding </a:t>
            </a:r>
            <a:r>
              <a:rPr lang="en-US" dirty="0" smtClean="0"/>
              <a:t>to a message consists of giving observable feedback to the speaker. Offering feedback serves two important functions: </a:t>
            </a:r>
          </a:p>
          <a:p>
            <a:pPr lvl="1"/>
            <a:r>
              <a:rPr lang="en-US" dirty="0" smtClean="0"/>
              <a:t>It helps you clarify your understanding of a speaker’s message, and </a:t>
            </a:r>
          </a:p>
          <a:p>
            <a:pPr lvl="1"/>
            <a:r>
              <a:rPr lang="en-US" dirty="0" smtClean="0"/>
              <a:t>It shows that you care about what that speaker is saying. Listeners should respond to the speaker visibly by </a:t>
            </a:r>
            <a:r>
              <a:rPr lang="en-US" dirty="0" smtClean="0"/>
              <a:t>nonverbal </a:t>
            </a:r>
            <a:r>
              <a:rPr lang="en-US" dirty="0" err="1" smtClean="0"/>
              <a:t>behaviours</a:t>
            </a:r>
            <a:r>
              <a:rPr lang="en-US" dirty="0" smtClean="0"/>
              <a:t> </a:t>
            </a:r>
            <a:r>
              <a:rPr lang="en-US" dirty="0" smtClean="0"/>
              <a:t>such as keeping eye contact and reacting with appropriate facial expressions.</a:t>
            </a:r>
          </a:p>
          <a:p>
            <a:r>
              <a:rPr lang="en-US" b="1" dirty="0" smtClean="0"/>
              <a:t>Remembering, </a:t>
            </a:r>
            <a:r>
              <a:rPr lang="en-US" dirty="0" smtClean="0"/>
              <a:t>the ability to recall information is a function of several factors: the number of times the information is heard or repeated, how much information there is to store in the brain, and whether the information may be “rehearsed” or not.  </a:t>
            </a:r>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rmAutofit/>
          </a:bodyPr>
          <a:lstStyle/>
          <a:p>
            <a:pPr algn="ctr"/>
            <a:r>
              <a:rPr lang="en-US" sz="3200" dirty="0" smtClean="0"/>
              <a:t>Faulty listening </a:t>
            </a:r>
            <a:r>
              <a:rPr lang="en-US" sz="3200" dirty="0" err="1" smtClean="0"/>
              <a:t>behaviours</a:t>
            </a:r>
            <a:endParaRPr lang="en-US" sz="3200" dirty="0"/>
          </a:p>
        </p:txBody>
      </p:sp>
      <p:sp>
        <p:nvSpPr>
          <p:cNvPr id="3" name="Content Placeholder 2"/>
          <p:cNvSpPr>
            <a:spLocks noGrp="1"/>
          </p:cNvSpPr>
          <p:nvPr>
            <p:ph idx="1"/>
          </p:nvPr>
        </p:nvSpPr>
        <p:spPr>
          <a:xfrm>
            <a:off x="448966" y="1200150"/>
            <a:ext cx="8246070" cy="3943350"/>
          </a:xfrm>
        </p:spPr>
        <p:txBody>
          <a:bodyPr>
            <a:normAutofit fontScale="77500" lnSpcReduction="20000"/>
          </a:bodyPr>
          <a:lstStyle/>
          <a:p>
            <a:r>
              <a:rPr lang="en-US" b="1" dirty="0" smtClean="0"/>
              <a:t>Pseudo listening </a:t>
            </a:r>
            <a:r>
              <a:rPr lang="en-US" dirty="0" smtClean="0"/>
              <a:t>is an imitation of the real thing or the ‘</a:t>
            </a:r>
            <a:r>
              <a:rPr lang="en-US" dirty="0" err="1" smtClean="0"/>
              <a:t>uhh</a:t>
            </a:r>
            <a:r>
              <a:rPr lang="en-US" dirty="0" smtClean="0"/>
              <a:t>—huh’ type of listeners their present physically but not attentively. They look you in the eye even smile at the right times they even give answers. </a:t>
            </a:r>
            <a:r>
              <a:rPr lang="en-US" dirty="0" smtClean="0"/>
              <a:t>They </a:t>
            </a:r>
            <a:r>
              <a:rPr lang="en-US" dirty="0" smtClean="0"/>
              <a:t>use a polite façade to mask thoughts that have nothing to do with what speaker is saying.</a:t>
            </a:r>
          </a:p>
          <a:p>
            <a:r>
              <a:rPr lang="en-US" b="1" dirty="0" smtClean="0"/>
              <a:t>Stage hogging,</a:t>
            </a:r>
            <a:r>
              <a:rPr lang="en-US" dirty="0" smtClean="0"/>
              <a:t> Stage hogs are only interested only in expressing their ideas and don’t care about anyone else have to say. Sometimes called </a:t>
            </a:r>
            <a:r>
              <a:rPr lang="en-US" i="1" dirty="0" smtClean="0"/>
              <a:t>‘conversational narcissists’</a:t>
            </a:r>
            <a:r>
              <a:rPr lang="en-US" dirty="0" smtClean="0"/>
              <a:t>, they will try to turn the topic of conversation to themselves instead of showing any interest the speaker. </a:t>
            </a:r>
            <a:endParaRPr lang="en-US" dirty="0" smtClean="0"/>
          </a:p>
          <a:p>
            <a:r>
              <a:rPr lang="en-US" dirty="0" smtClean="0"/>
              <a:t>Interruptions </a:t>
            </a:r>
            <a:r>
              <a:rPr lang="en-US" dirty="0" smtClean="0"/>
              <a:t>are a hallmark of stage hogging; stage hogging can damage relationship between the speaker and the interrupter</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a:bodyPr>
          <a:lstStyle/>
          <a:p>
            <a:pPr lvl="0" algn="ctr"/>
            <a:r>
              <a:rPr lang="en-US" dirty="0" smtClean="0"/>
              <a:t>Faulty listening </a:t>
            </a:r>
            <a:r>
              <a:rPr lang="en-US" dirty="0" err="1" smtClean="0"/>
              <a:t>behaviours</a:t>
            </a:r>
            <a:endParaRPr lang="en-US" dirty="0" smtClean="0"/>
          </a:p>
        </p:txBody>
      </p:sp>
      <p:sp>
        <p:nvSpPr>
          <p:cNvPr id="3" name="Content Placeholder 2"/>
          <p:cNvSpPr>
            <a:spLocks noGrp="1"/>
          </p:cNvSpPr>
          <p:nvPr>
            <p:ph idx="1"/>
          </p:nvPr>
        </p:nvSpPr>
        <p:spPr>
          <a:xfrm>
            <a:off x="381000" y="1200150"/>
            <a:ext cx="8534400" cy="4552950"/>
          </a:xfrm>
        </p:spPr>
        <p:txBody>
          <a:bodyPr>
            <a:normAutofit fontScale="85000" lnSpcReduction="20000"/>
          </a:bodyPr>
          <a:lstStyle/>
          <a:p>
            <a:r>
              <a:rPr lang="en-US" b="1" dirty="0" smtClean="0"/>
              <a:t>Selective listening </a:t>
            </a:r>
            <a:r>
              <a:rPr lang="en-US" dirty="0" smtClean="0"/>
              <a:t>responds only to the parts of a speaker’s remarks that interest them, rejecting everything else.</a:t>
            </a:r>
          </a:p>
          <a:p>
            <a:r>
              <a:rPr lang="en-US" b="1" dirty="0" smtClean="0"/>
              <a:t>Filling in gaps </a:t>
            </a:r>
            <a:r>
              <a:rPr lang="en-US" dirty="0" smtClean="0"/>
              <a:t>because we remember half or less of what we hear, these people manufacture information so that they retell what they listened to. T</a:t>
            </a:r>
            <a:r>
              <a:rPr lang="en-US" dirty="0" smtClean="0"/>
              <a:t>he </a:t>
            </a:r>
            <a:r>
              <a:rPr lang="en-US" dirty="0" smtClean="0"/>
              <a:t>message that is left is only a distorted (not merely incomplete) version of the message that could have been received.</a:t>
            </a:r>
          </a:p>
          <a:p>
            <a:r>
              <a:rPr lang="en-US" b="1" dirty="0" smtClean="0"/>
              <a:t>Assimilation to prior messages </a:t>
            </a:r>
            <a:r>
              <a:rPr lang="en-US" dirty="0" smtClean="0"/>
              <a:t>is a tendency to interpret current messages in terms of similar messages remembered from the past. This phenomenon is called </a:t>
            </a:r>
            <a:r>
              <a:rPr lang="en-US" i="1" dirty="0" smtClean="0"/>
              <a:t>assimilation to prior input.</a:t>
            </a:r>
            <a:r>
              <a:rPr lang="en-US" dirty="0" smtClean="0"/>
              <a:t> This unfortunate situation occurs when current message is in some way uniquely different from the past messages.</a:t>
            </a:r>
          </a:p>
          <a:p>
            <a:pPr>
              <a:buNone/>
            </a:pPr>
            <a:r>
              <a:rPr lang="en-US" dirty="0" smtClean="0"/>
              <a:t>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US" dirty="0" smtClean="0"/>
              <a:t/>
            </a:r>
            <a:br>
              <a:rPr lang="en-US" dirty="0" smtClean="0"/>
            </a:br>
            <a:r>
              <a:rPr lang="en-US" dirty="0" smtClean="0"/>
              <a:t>Faulty listening </a:t>
            </a:r>
            <a:r>
              <a:rPr lang="en-US" dirty="0" err="1" smtClean="0"/>
              <a:t>behaviours</a:t>
            </a:r>
            <a:r>
              <a:rPr lang="en-US" dirty="0" smtClean="0"/>
              <a:t/>
            </a:r>
            <a:br>
              <a:rPr lang="en-US" dirty="0" smtClean="0"/>
            </a:br>
            <a:endParaRPr lang="en-US" dirty="0"/>
          </a:p>
        </p:txBody>
      </p:sp>
      <p:sp>
        <p:nvSpPr>
          <p:cNvPr id="3" name="Content Placeholder 2"/>
          <p:cNvSpPr>
            <a:spLocks noGrp="1"/>
          </p:cNvSpPr>
          <p:nvPr>
            <p:ph idx="1"/>
          </p:nvPr>
        </p:nvSpPr>
        <p:spPr>
          <a:xfrm>
            <a:off x="448966" y="1066800"/>
            <a:ext cx="8246070" cy="4171950"/>
          </a:xfrm>
        </p:spPr>
        <p:txBody>
          <a:bodyPr>
            <a:normAutofit fontScale="85000" lnSpcReduction="20000"/>
          </a:bodyPr>
          <a:lstStyle/>
          <a:p>
            <a:r>
              <a:rPr lang="en-US" b="1" dirty="0" smtClean="0"/>
              <a:t>Insulated listening</a:t>
            </a:r>
            <a:r>
              <a:rPr lang="en-US" dirty="0" smtClean="0"/>
              <a:t>, these are almost the opposite of the selective-listeners. Instead of looking for something, these people avoid it. Whenever a topic arises they would rather not deal </a:t>
            </a:r>
            <a:r>
              <a:rPr lang="en-US" dirty="0" smtClean="0"/>
              <a:t>with it.</a:t>
            </a:r>
            <a:endParaRPr lang="en-US" dirty="0" smtClean="0"/>
          </a:p>
          <a:p>
            <a:r>
              <a:rPr lang="en-US" b="1" dirty="0" smtClean="0"/>
              <a:t>Defensive listening, </a:t>
            </a:r>
            <a:r>
              <a:rPr lang="en-US" dirty="0" smtClean="0"/>
              <a:t>they take innocent comments as personal attack. </a:t>
            </a:r>
            <a:r>
              <a:rPr lang="en-US" dirty="0" smtClean="0"/>
              <a:t>The majority of defensive </a:t>
            </a:r>
            <a:r>
              <a:rPr lang="en-US" dirty="0" smtClean="0"/>
              <a:t>listeners </a:t>
            </a:r>
            <a:r>
              <a:rPr lang="en-US" dirty="0" smtClean="0"/>
              <a:t>suffer </a:t>
            </a:r>
            <a:r>
              <a:rPr lang="en-US" dirty="0" smtClean="0"/>
              <a:t>from shaky public images and avoid admitting this by projecting their insecurities onto others.</a:t>
            </a:r>
          </a:p>
          <a:p>
            <a:r>
              <a:rPr lang="en-US" b="1" dirty="0" smtClean="0"/>
              <a:t>Ambushing, </a:t>
            </a:r>
            <a:r>
              <a:rPr lang="en-US" dirty="0" smtClean="0"/>
              <a:t>they listen carefully, but only because they are collecting information to attack what you have to say.</a:t>
            </a:r>
          </a:p>
          <a:p>
            <a:r>
              <a:rPr lang="en-US" b="1" dirty="0" smtClean="0"/>
              <a:t>Insensitive listening </a:t>
            </a:r>
            <a:r>
              <a:rPr lang="en-US" dirty="0" smtClean="0"/>
              <a:t>they are not able to look beyond the words and </a:t>
            </a:r>
            <a:r>
              <a:rPr lang="en-US" dirty="0" err="1" smtClean="0"/>
              <a:t>behaviour</a:t>
            </a:r>
            <a:r>
              <a:rPr lang="en-US" dirty="0" smtClean="0"/>
              <a:t> to understand their hidden meanings. Instead, they take a speaker’s remarks at face value.</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REASONS FOR POOR LISTENING</a:t>
            </a:r>
            <a:endParaRPr lang="en-US" dirty="0"/>
          </a:p>
        </p:txBody>
      </p:sp>
      <p:sp>
        <p:nvSpPr>
          <p:cNvPr id="3" name="Content Placeholder 2"/>
          <p:cNvSpPr>
            <a:spLocks noGrp="1"/>
          </p:cNvSpPr>
          <p:nvPr>
            <p:ph idx="1"/>
          </p:nvPr>
        </p:nvSpPr>
        <p:spPr>
          <a:xfrm>
            <a:off x="457200" y="1200150"/>
            <a:ext cx="8246070" cy="4095750"/>
          </a:xfrm>
        </p:spPr>
        <p:txBody>
          <a:bodyPr>
            <a:normAutofit lnSpcReduction="10000"/>
          </a:bodyPr>
          <a:lstStyle/>
          <a:p>
            <a:r>
              <a:rPr lang="en-US" b="1" dirty="0" smtClean="0"/>
              <a:t> </a:t>
            </a:r>
            <a:r>
              <a:rPr lang="en-US" dirty="0" smtClean="0"/>
              <a:t>What causes people to listen poorly? There are several reasons some of which can be avoided and others that are sad inescapable facts of </a:t>
            </a:r>
            <a:r>
              <a:rPr lang="en-US" dirty="0" smtClean="0"/>
              <a:t>life and these are:</a:t>
            </a:r>
          </a:p>
          <a:p>
            <a:r>
              <a:rPr lang="en-US" dirty="0" smtClean="0"/>
              <a:t>Message overload, </a:t>
            </a:r>
            <a:r>
              <a:rPr lang="en-US" dirty="0" smtClean="0"/>
              <a:t>Psychological noise, and physical noise,</a:t>
            </a:r>
          </a:p>
          <a:p>
            <a:r>
              <a:rPr lang="en-US" dirty="0" smtClean="0"/>
              <a:t>rapid </a:t>
            </a:r>
            <a:r>
              <a:rPr lang="en-US" dirty="0" smtClean="0"/>
              <a:t>thought, and </a:t>
            </a:r>
            <a:r>
              <a:rPr lang="en-US" dirty="0" smtClean="0"/>
              <a:t>hearing problems</a:t>
            </a:r>
            <a:endParaRPr lang="en-US" dirty="0" smtClean="0"/>
          </a:p>
          <a:p>
            <a:r>
              <a:rPr lang="en-US" dirty="0" smtClean="0"/>
              <a:t>Faulty assumptions, talking instead of listening, and </a:t>
            </a:r>
            <a:r>
              <a:rPr lang="en-US" dirty="0" smtClean="0"/>
              <a:t>cultural, </a:t>
            </a:r>
            <a:r>
              <a:rPr lang="en-US" dirty="0" smtClean="0"/>
              <a:t>media </a:t>
            </a:r>
            <a:r>
              <a:rPr lang="en-US" dirty="0" smtClean="0"/>
              <a:t>and lack of training</a:t>
            </a:r>
            <a:r>
              <a:rPr lang="en-US" dirty="0" smtClean="0"/>
              <a:t>.</a:t>
            </a:r>
          </a:p>
          <a:p>
            <a:endParaRPr lang="en-US" dirty="0" smtClean="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dirty="0" smtClean="0"/>
              <a:t>Effort and Message Overload </a:t>
            </a:r>
            <a:endParaRPr lang="en-US" dirty="0" smtClean="0"/>
          </a:p>
        </p:txBody>
      </p:sp>
      <p:sp>
        <p:nvSpPr>
          <p:cNvPr id="3" name="Content Placeholder 2"/>
          <p:cNvSpPr>
            <a:spLocks noGrp="1"/>
          </p:cNvSpPr>
          <p:nvPr>
            <p:ph idx="1"/>
          </p:nvPr>
        </p:nvSpPr>
        <p:spPr/>
        <p:txBody>
          <a:bodyPr>
            <a:normAutofit fontScale="85000" lnSpcReduction="10000"/>
          </a:bodyPr>
          <a:lstStyle/>
          <a:p>
            <a:pPr lvl="0"/>
            <a:r>
              <a:rPr lang="en-US" dirty="0" smtClean="0"/>
              <a:t>EFFORT Listening is hard work. Physical changes that occur during careful listening show the effort it takes: heart rate quickens, respiration increases and body temperature increases listening carefully can be taxing as more obvious efforts. Preparing yourself for the task can solve this.</a:t>
            </a:r>
          </a:p>
          <a:p>
            <a:pPr lvl="0"/>
            <a:r>
              <a:rPr lang="en-US" dirty="0" smtClean="0"/>
              <a:t>MESSAGE OVERLOAD The amount of speech most of us encounter daily makes careful listening of everything we hear impossible. Solution is that we should listen more carefully to what matters the most; what is worth your attention.</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Rapid thought and Psychological noise</a:t>
            </a:r>
            <a:endParaRPr lang="en-US" dirty="0"/>
          </a:p>
        </p:txBody>
      </p:sp>
      <p:sp>
        <p:nvSpPr>
          <p:cNvPr id="3" name="Content Placeholder 2"/>
          <p:cNvSpPr>
            <a:spLocks noGrp="1"/>
          </p:cNvSpPr>
          <p:nvPr>
            <p:ph idx="1"/>
          </p:nvPr>
        </p:nvSpPr>
        <p:spPr>
          <a:xfrm>
            <a:off x="457200" y="1176528"/>
            <a:ext cx="8246070" cy="3966972"/>
          </a:xfrm>
        </p:spPr>
        <p:txBody>
          <a:bodyPr>
            <a:normAutofit fontScale="77500" lnSpcReduction="20000"/>
          </a:bodyPr>
          <a:lstStyle/>
          <a:p>
            <a:pPr lvl="0"/>
            <a:r>
              <a:rPr lang="en-US" dirty="0" smtClean="0"/>
              <a:t>RAPID THOUGHT listening carefully is impossible for a physiological reason. Although we are capable of understanding speech rate at 600words per minute the average person speaks between 100-140 words per minute therefore we have enough mental ‘spare time’ to spend when someone is talking. And we use this time in thoughts that are not related to what the speaker is saying. Trick is to use this time to understand speaker’s ideas better rather than to drift of</a:t>
            </a:r>
            <a:r>
              <a:rPr lang="en-US" dirty="0" smtClean="0"/>
              <a:t>.</a:t>
            </a:r>
          </a:p>
          <a:p>
            <a:pPr lvl="0"/>
            <a:endParaRPr lang="en-US" dirty="0" smtClean="0"/>
          </a:p>
          <a:p>
            <a:pPr lvl="0"/>
            <a:r>
              <a:rPr lang="en-US" dirty="0" smtClean="0"/>
              <a:t>PSYCHOLOGICAL NOISE we are to ‘caught up’ in our own personal issues rather than to listen to what speakers has to say. It is taxing to pay attention to someone when you are anticipating an exam and so on. It usually takes a conscious effort to set aside your own personal concerns if you have to focus on the speaker’s message.</a:t>
            </a:r>
            <a:endParaRPr lang="en-US" dirty="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dirty="0" smtClean="0"/>
              <a:t>Physical noise and Hearing Problems</a:t>
            </a:r>
            <a:endParaRPr lang="en-US" dirty="0"/>
          </a:p>
        </p:txBody>
      </p:sp>
      <p:sp>
        <p:nvSpPr>
          <p:cNvPr id="3" name="Content Placeholder 2"/>
          <p:cNvSpPr>
            <a:spLocks noGrp="1"/>
          </p:cNvSpPr>
          <p:nvPr>
            <p:ph idx="1"/>
          </p:nvPr>
        </p:nvSpPr>
        <p:spPr>
          <a:xfrm>
            <a:off x="457200" y="1276350"/>
            <a:ext cx="8246070" cy="3867150"/>
          </a:xfrm>
        </p:spPr>
        <p:txBody>
          <a:bodyPr>
            <a:normAutofit fontScale="92500" lnSpcReduction="20000"/>
          </a:bodyPr>
          <a:lstStyle/>
          <a:p>
            <a:pPr lvl="0"/>
            <a:r>
              <a:rPr lang="en-US" sz="2400" dirty="0" smtClean="0"/>
              <a:t>PHYSICAL NOISE </a:t>
            </a:r>
            <a:r>
              <a:rPr lang="en-US" dirty="0" smtClean="0"/>
              <a:t>Involves traffic music and all, also involves fatigue or other discomfort can distract our attention. You can listen better by insulating yourself from outside distractions. In some cases you and speaker may have to find a more suitable place to speak in order to make listening work.</a:t>
            </a:r>
            <a:endParaRPr lang="en-US" sz="2400" dirty="0" smtClean="0"/>
          </a:p>
          <a:p>
            <a:pPr lvl="0"/>
            <a:r>
              <a:rPr lang="en-US" sz="2400" dirty="0" smtClean="0"/>
              <a:t>HEARING PROBLEMS</a:t>
            </a:r>
            <a:r>
              <a:rPr lang="en-US" dirty="0" smtClean="0"/>
              <a:t> Listener may have a hearing problem and speaker may not be aware this may cause frustrations between both parties. If you suspect one has hearing defect it’s wise to have physician or audiologist perform examination.</a:t>
            </a:r>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Faulty Assumptions</a:t>
            </a:r>
            <a:endParaRPr lang="en-US" b="1" dirty="0"/>
          </a:p>
        </p:txBody>
      </p:sp>
      <p:sp>
        <p:nvSpPr>
          <p:cNvPr id="3" name="Content Placeholder 2"/>
          <p:cNvSpPr>
            <a:spLocks noGrp="1"/>
          </p:cNvSpPr>
          <p:nvPr>
            <p:ph idx="1"/>
          </p:nvPr>
        </p:nvSpPr>
        <p:spPr/>
        <p:txBody>
          <a:bodyPr>
            <a:normAutofit lnSpcReduction="10000"/>
          </a:bodyPr>
          <a:lstStyle/>
          <a:p>
            <a:pPr lvl="0"/>
            <a:r>
              <a:rPr lang="en-US" sz="2400" dirty="0" smtClean="0"/>
              <a:t>FAULTY ASSUMPTIONS:</a:t>
            </a:r>
            <a:r>
              <a:rPr lang="en-US" dirty="0" smtClean="0"/>
              <a:t> </a:t>
            </a:r>
            <a:r>
              <a:rPr lang="en-US" dirty="0" smtClean="0"/>
              <a:t>we often make assumptions that we are listening and we are not. </a:t>
            </a:r>
            <a:endParaRPr lang="en-US" dirty="0" smtClean="0"/>
          </a:p>
          <a:p>
            <a:pPr lvl="0"/>
            <a:r>
              <a:rPr lang="en-US" dirty="0" smtClean="0"/>
              <a:t>Especially </a:t>
            </a:r>
            <a:r>
              <a:rPr lang="en-US" dirty="0" smtClean="0"/>
              <a:t>if the subject is familiar to us. We assume we have heard it all before we tend to think comments are too complex or simple so we block our minds you may come to realize comments you assumed to be quite valuable. </a:t>
            </a:r>
            <a:endParaRPr lang="en-US" dirty="0" smtClean="0"/>
          </a:p>
          <a:p>
            <a:pPr lvl="0"/>
            <a:r>
              <a:rPr lang="en-US" dirty="0" smtClean="0"/>
              <a:t>Of </a:t>
            </a:r>
            <a:r>
              <a:rPr lang="en-US" dirty="0" smtClean="0"/>
              <a:t>course you will never know till you listen.</a:t>
            </a:r>
            <a:endParaRPr lang="en-US" sz="2400" dirty="0" smtClean="0"/>
          </a:p>
          <a:p>
            <a:pPr lvl="1"/>
            <a:endParaRPr 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895350"/>
          </a:xfrm>
        </p:spPr>
        <p:txBody>
          <a:bodyPr>
            <a:normAutofit fontScale="90000"/>
          </a:bodyPr>
          <a:lstStyle/>
          <a:p>
            <a:pPr algn="ctr"/>
            <a:r>
              <a:rPr lang="en-US" dirty="0" smtClean="0"/>
              <a:t/>
            </a:r>
            <a:br>
              <a:rPr lang="en-US" dirty="0" smtClean="0"/>
            </a:br>
            <a:r>
              <a:rPr lang="en-US" b="1" dirty="0" smtClean="0"/>
              <a:t> </a:t>
            </a:r>
            <a:r>
              <a:rPr lang="en-US" dirty="0" smtClean="0"/>
              <a:t>Talking </a:t>
            </a:r>
            <a:r>
              <a:rPr lang="en-US" dirty="0" smtClean="0"/>
              <a:t>instead of </a:t>
            </a:r>
            <a:r>
              <a:rPr lang="en-US" dirty="0" smtClean="0"/>
              <a:t>listening</a:t>
            </a:r>
            <a:r>
              <a:rPr lang="en-US" dirty="0" smtClean="0"/>
              <a:t/>
            </a:r>
            <a:br>
              <a:rPr lang="en-US" dirty="0" smtClean="0"/>
            </a:br>
            <a:endParaRPr lang="en-US" dirty="0"/>
          </a:p>
        </p:txBody>
      </p:sp>
      <p:sp>
        <p:nvSpPr>
          <p:cNvPr id="3" name="Content Placeholder 2"/>
          <p:cNvSpPr>
            <a:spLocks noGrp="1"/>
          </p:cNvSpPr>
          <p:nvPr>
            <p:ph idx="1"/>
          </p:nvPr>
        </p:nvSpPr>
        <p:spPr>
          <a:xfrm>
            <a:off x="533400" y="1123950"/>
            <a:ext cx="8246070" cy="3867150"/>
          </a:xfrm>
        </p:spPr>
        <p:txBody>
          <a:bodyPr>
            <a:normAutofit/>
          </a:bodyPr>
          <a:lstStyle/>
          <a:p>
            <a:r>
              <a:rPr lang="en-US" dirty="0" smtClean="0">
                <a:solidFill>
                  <a:srgbClr val="FFC000"/>
                </a:solidFill>
              </a:rPr>
              <a:t> </a:t>
            </a:r>
            <a:r>
              <a:rPr lang="en-US" dirty="0" smtClean="0"/>
              <a:t>TALKING </a:t>
            </a:r>
            <a:r>
              <a:rPr lang="en-US" dirty="0" smtClean="0"/>
              <a:t>HAS MORE APPARENT ADVANTAGES It may often appear that we have more to gain when speaking rather than when listening. </a:t>
            </a:r>
            <a:endParaRPr lang="en-US" dirty="0" smtClean="0"/>
          </a:p>
          <a:p>
            <a:pPr lvl="0"/>
            <a:r>
              <a:rPr lang="en-US" dirty="0" smtClean="0"/>
              <a:t>You </a:t>
            </a:r>
            <a:r>
              <a:rPr lang="en-US" dirty="0" smtClean="0"/>
              <a:t>gain admiration, respect when speaking than when listening people think your smart if you speak well. </a:t>
            </a:r>
            <a:endParaRPr lang="en-US" dirty="0" smtClean="0"/>
          </a:p>
          <a:p>
            <a:pPr lvl="0"/>
            <a:r>
              <a:rPr lang="en-US" dirty="0" smtClean="0"/>
              <a:t>It </a:t>
            </a:r>
            <a:r>
              <a:rPr lang="en-US" dirty="0" smtClean="0"/>
              <a:t>is wise to speak at the right time</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Cultural </a:t>
            </a:r>
            <a:r>
              <a:rPr lang="en-US" dirty="0" smtClean="0"/>
              <a:t>differences</a:t>
            </a:r>
            <a:endParaRPr lang="en-US" dirty="0"/>
          </a:p>
        </p:txBody>
      </p:sp>
      <p:sp>
        <p:nvSpPr>
          <p:cNvPr id="3" name="Content Placeholder 2"/>
          <p:cNvSpPr>
            <a:spLocks noGrp="1"/>
          </p:cNvSpPr>
          <p:nvPr>
            <p:ph idx="1"/>
          </p:nvPr>
        </p:nvSpPr>
        <p:spPr>
          <a:xfrm>
            <a:off x="448966" y="1200150"/>
            <a:ext cx="8246070" cy="3943350"/>
          </a:xfrm>
        </p:spPr>
        <p:txBody>
          <a:bodyPr>
            <a:normAutofit fontScale="92500" lnSpcReduction="20000"/>
          </a:bodyPr>
          <a:lstStyle/>
          <a:p>
            <a:pPr lvl="0"/>
            <a:r>
              <a:rPr lang="en-US" dirty="0" smtClean="0"/>
              <a:t>CULTURAL DIFFERENCES the way members of different cultures communicate can affect listening. </a:t>
            </a:r>
          </a:p>
          <a:p>
            <a:pPr lvl="0"/>
            <a:r>
              <a:rPr lang="en-US" dirty="0" smtClean="0"/>
              <a:t>We have various styles from different cultures. We therefore have to come to a common base of understanding each other</a:t>
            </a:r>
            <a:r>
              <a:rPr lang="en-US" dirty="0" smtClean="0"/>
              <a:t>.</a:t>
            </a:r>
          </a:p>
          <a:p>
            <a:pPr lvl="0"/>
            <a:r>
              <a:rPr lang="en-US" dirty="0" smtClean="0"/>
              <a:t>Culture guides language use, appropriate forms of dress, and views of the world. ... Different cultures have different modes and patterns of communication that can hinder effective listening if the listener is either unfamiliar with the </a:t>
            </a:r>
            <a:r>
              <a:rPr lang="en-US" b="1" dirty="0" smtClean="0"/>
              <a:t>speaker's patterns</a:t>
            </a:r>
            <a:r>
              <a:rPr lang="en-US" dirty="0" smtClean="0"/>
              <a:t> or holds a mistaken view about them.</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a:bodyPr>
          <a:lstStyle/>
          <a:p>
            <a:pPr algn="ctr"/>
            <a:r>
              <a:rPr lang="en-US" dirty="0" smtClean="0"/>
              <a:t>Media Influences and Lack of Training</a:t>
            </a:r>
            <a:endParaRPr lang="en-US" dirty="0"/>
          </a:p>
        </p:txBody>
      </p:sp>
      <p:sp>
        <p:nvSpPr>
          <p:cNvPr id="3" name="Content Placeholder 2"/>
          <p:cNvSpPr>
            <a:spLocks noGrp="1"/>
          </p:cNvSpPr>
          <p:nvPr>
            <p:ph idx="1"/>
          </p:nvPr>
        </p:nvSpPr>
        <p:spPr>
          <a:xfrm>
            <a:off x="457200" y="1200150"/>
            <a:ext cx="8246070" cy="4019550"/>
          </a:xfrm>
        </p:spPr>
        <p:txBody>
          <a:bodyPr>
            <a:normAutofit fontScale="85000" lnSpcReduction="20000"/>
          </a:bodyPr>
          <a:lstStyle/>
          <a:p>
            <a:pPr lvl="0"/>
            <a:r>
              <a:rPr lang="en-US" dirty="0" smtClean="0"/>
              <a:t>MEDIA INFLUENCES Influence of contemporary mass media especially television and radio is a final challenge to serious listening. A growing amount of programming consists of short segments: news items, commercials, music and so on. </a:t>
            </a:r>
            <a:endParaRPr lang="en-US" dirty="0" smtClean="0"/>
          </a:p>
          <a:p>
            <a:pPr lvl="0"/>
            <a:r>
              <a:rPr lang="en-US" dirty="0" smtClean="0"/>
              <a:t>In </a:t>
            </a:r>
            <a:r>
              <a:rPr lang="en-US" dirty="0" smtClean="0"/>
              <a:t>the same way news stories consist of brief stories with declining portion of text and growing amount of graphical image. These trends discourage kind of focused attention that is necessary for careful listening, especially to complicated ideas and feeling.</a:t>
            </a:r>
          </a:p>
          <a:p>
            <a:pPr lvl="0"/>
            <a:r>
              <a:rPr lang="en-US" dirty="0" smtClean="0"/>
              <a:t>LACK OF TRAINING listening well is hampered by lack of skill, listening is a skill much like speaking: virtually everybody does it, although few people do it well.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Types of listening</a:t>
            </a:r>
            <a:endParaRPr lang="en-US" dirty="0"/>
          </a:p>
        </p:txBody>
      </p:sp>
      <p:sp>
        <p:nvSpPr>
          <p:cNvPr id="3" name="Content Placeholder 2"/>
          <p:cNvSpPr>
            <a:spLocks noGrp="1"/>
          </p:cNvSpPr>
          <p:nvPr>
            <p:ph idx="1"/>
          </p:nvPr>
        </p:nvSpPr>
        <p:spPr>
          <a:xfrm>
            <a:off x="448966" y="1200150"/>
            <a:ext cx="8246070" cy="3662172"/>
          </a:xfrm>
        </p:spPr>
        <p:txBody>
          <a:bodyPr>
            <a:normAutofit fontScale="92500" lnSpcReduction="10000"/>
          </a:bodyPr>
          <a:lstStyle/>
          <a:p>
            <a:r>
              <a:rPr lang="en-US" b="1" dirty="0" smtClean="0"/>
              <a:t> </a:t>
            </a:r>
            <a:r>
              <a:rPr lang="en-US" dirty="0" smtClean="0"/>
              <a:t>When you want to understand another person, you use </a:t>
            </a:r>
            <a:r>
              <a:rPr lang="en-US" dirty="0" smtClean="0">
                <a:solidFill>
                  <a:srgbClr val="FFC000"/>
                </a:solidFill>
              </a:rPr>
              <a:t>informational listening.</a:t>
            </a:r>
          </a:p>
          <a:p>
            <a:pPr lvl="1"/>
            <a:r>
              <a:rPr lang="en-US" dirty="0" smtClean="0"/>
              <a:t>The steps of informational listening include not arguing or prejudging prematurely, separating the message from the speaker, and searching for value.</a:t>
            </a:r>
          </a:p>
          <a:p>
            <a:pPr lvl="1"/>
            <a:r>
              <a:rPr lang="en-US" dirty="0" smtClean="0"/>
              <a:t>Other components of informational listening are looking for key ideas, asking </a:t>
            </a:r>
            <a:r>
              <a:rPr lang="en-US" i="1" dirty="0" smtClean="0"/>
              <a:t>sincere questions</a:t>
            </a:r>
            <a:r>
              <a:rPr lang="en-US" dirty="0" smtClean="0"/>
              <a:t> not </a:t>
            </a:r>
            <a:r>
              <a:rPr lang="en-US" i="1" dirty="0" smtClean="0"/>
              <a:t>counterfeit questions, paraphrasing</a:t>
            </a:r>
            <a:r>
              <a:rPr lang="en-US" dirty="0" smtClean="0"/>
              <a:t>, and taking notes.</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a:bodyPr>
          <a:lstStyle/>
          <a:p>
            <a:pPr algn="ctr"/>
            <a:r>
              <a:rPr lang="en-US" dirty="0" smtClean="0"/>
              <a:t>Types of listening</a:t>
            </a:r>
            <a:endParaRPr lang="en-US" dirty="0"/>
          </a:p>
        </p:txBody>
      </p:sp>
      <p:sp>
        <p:nvSpPr>
          <p:cNvPr id="3" name="Content Placeholder 2"/>
          <p:cNvSpPr>
            <a:spLocks noGrp="1"/>
          </p:cNvSpPr>
          <p:nvPr>
            <p:ph idx="1"/>
          </p:nvPr>
        </p:nvSpPr>
        <p:spPr>
          <a:xfrm>
            <a:off x="762000" y="1200150"/>
            <a:ext cx="8246070" cy="4043172"/>
          </a:xfrm>
        </p:spPr>
        <p:txBody>
          <a:bodyPr>
            <a:normAutofit lnSpcReduction="10000"/>
          </a:bodyPr>
          <a:lstStyle/>
          <a:p>
            <a:r>
              <a:rPr lang="en-US" dirty="0" smtClean="0"/>
              <a:t>When you listen to judge the quality of the message with a view to accepting or rejecting it, you employ </a:t>
            </a:r>
            <a:r>
              <a:rPr lang="en-US" dirty="0" smtClean="0">
                <a:solidFill>
                  <a:srgbClr val="FFC000"/>
                </a:solidFill>
              </a:rPr>
              <a:t>critical listening</a:t>
            </a:r>
            <a:r>
              <a:rPr lang="en-US" dirty="0" smtClean="0"/>
              <a:t>.</a:t>
            </a:r>
          </a:p>
          <a:p>
            <a:pPr lvl="1"/>
            <a:r>
              <a:rPr lang="en-US" dirty="0" smtClean="0"/>
              <a:t>Reserve judging credibility until you are certain you understand the message.</a:t>
            </a:r>
          </a:p>
          <a:p>
            <a:pPr lvl="1"/>
            <a:r>
              <a:rPr lang="en-US" dirty="0" smtClean="0"/>
              <a:t>Look for credible support by examining the speaker's evidence and reasoning. Examine the emotional appeals that may influence your ability to apply logic.</a:t>
            </a:r>
          </a:p>
          <a:p>
            <a:endParaRPr lang="en-US" dirty="0" smtClean="0"/>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Types of listening</a:t>
            </a:r>
            <a:endParaRPr lang="en-US" dirty="0"/>
          </a:p>
        </p:txBody>
      </p:sp>
      <p:sp>
        <p:nvSpPr>
          <p:cNvPr id="3" name="Content Placeholder 2"/>
          <p:cNvSpPr>
            <a:spLocks noGrp="1"/>
          </p:cNvSpPr>
          <p:nvPr>
            <p:ph idx="1"/>
          </p:nvPr>
        </p:nvSpPr>
        <p:spPr/>
        <p:txBody>
          <a:bodyPr>
            <a:normAutofit/>
          </a:bodyPr>
          <a:lstStyle/>
          <a:p>
            <a:r>
              <a:rPr lang="en-US" dirty="0" smtClean="0">
                <a:solidFill>
                  <a:srgbClr val="FFC000"/>
                </a:solidFill>
              </a:rPr>
              <a:t>Empathic listening </a:t>
            </a:r>
            <a:r>
              <a:rPr lang="en-US" dirty="0" smtClean="0"/>
              <a:t>is listening to understand another person’s feelings; experiences etc and hence build a </a:t>
            </a:r>
            <a:r>
              <a:rPr lang="en-US" dirty="0" smtClean="0"/>
              <a:t>relationship </a:t>
            </a:r>
            <a:r>
              <a:rPr lang="en-US" dirty="0" smtClean="0"/>
              <a:t>or help the speaker solve a problem</a:t>
            </a:r>
            <a:r>
              <a:rPr lang="en-US" dirty="0" smtClean="0"/>
              <a:t>.</a:t>
            </a:r>
          </a:p>
          <a:p>
            <a:pPr lvl="0"/>
            <a:r>
              <a:rPr lang="en-US" dirty="0" smtClean="0"/>
              <a:t>listening </a:t>
            </a:r>
            <a:r>
              <a:rPr lang="en-US" dirty="0" smtClean="0"/>
              <a:t>to provide emotional support for the speaker, as when a psychiatrist listens to a patient or when we lend a sympathetic ear to a </a:t>
            </a:r>
            <a:r>
              <a:rPr lang="en-US" dirty="0" smtClean="0"/>
              <a:t>friend (Lucas,2004).</a:t>
            </a:r>
            <a:endParaRPr lang="en-US" dirty="0" smtClean="0"/>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Types of listening</a:t>
            </a:r>
            <a:endParaRPr lang="en-US" dirty="0"/>
          </a:p>
        </p:txBody>
      </p:sp>
      <p:sp>
        <p:nvSpPr>
          <p:cNvPr id="3" name="Content Placeholder 2"/>
          <p:cNvSpPr>
            <a:spLocks noGrp="1"/>
          </p:cNvSpPr>
          <p:nvPr>
            <p:ph idx="1"/>
          </p:nvPr>
        </p:nvSpPr>
        <p:spPr>
          <a:xfrm>
            <a:off x="533400" y="1200150"/>
            <a:ext cx="8246070" cy="4248150"/>
          </a:xfrm>
        </p:spPr>
        <p:txBody>
          <a:bodyPr>
            <a:normAutofit/>
          </a:bodyPr>
          <a:lstStyle/>
          <a:p>
            <a:pPr lvl="0"/>
            <a:r>
              <a:rPr lang="en-US" dirty="0" smtClean="0">
                <a:solidFill>
                  <a:srgbClr val="FFC000"/>
                </a:solidFill>
              </a:rPr>
              <a:t>Appreciative listening- </a:t>
            </a:r>
            <a:r>
              <a:rPr lang="en-US" dirty="0" smtClean="0"/>
              <a:t>listening for pleasure or enjoyment, for example when we listen to music, to comedy, or to an entertaining speech</a:t>
            </a:r>
            <a:r>
              <a:rPr lang="en-US" dirty="0" smtClean="0"/>
              <a:t>.</a:t>
            </a:r>
          </a:p>
          <a:p>
            <a:pPr lvl="0"/>
            <a:r>
              <a:rPr lang="en-US" dirty="0" smtClean="0"/>
              <a:t>It involves listening to music that one enjoys, people the listener likes to listen to because of their style and the choices the listener make in the films and television he/she watches, radio </a:t>
            </a:r>
            <a:r>
              <a:rPr lang="en-US" dirty="0" err="1" smtClean="0"/>
              <a:t>programmes</a:t>
            </a:r>
            <a:r>
              <a:rPr lang="en-US" dirty="0" smtClean="0"/>
              <a:t> and plays and musicals in the theatre. </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Tips on How to Become a Better Listener </a:t>
            </a:r>
          </a:p>
        </p:txBody>
      </p:sp>
      <p:sp>
        <p:nvSpPr>
          <p:cNvPr id="5" name="Content Placeholder 4"/>
          <p:cNvSpPr>
            <a:spLocks noGrp="1"/>
          </p:cNvSpPr>
          <p:nvPr>
            <p:ph idx="1"/>
          </p:nvPr>
        </p:nvSpPr>
        <p:spPr>
          <a:xfrm>
            <a:off x="609600" y="1176528"/>
            <a:ext cx="8246070" cy="3966972"/>
          </a:xfrm>
        </p:spPr>
        <p:txBody>
          <a:bodyPr>
            <a:normAutofit fontScale="85000" lnSpcReduction="20000"/>
          </a:bodyPr>
          <a:lstStyle/>
          <a:p>
            <a:r>
              <a:rPr lang="en-US" b="1" dirty="0" smtClean="0"/>
              <a:t>Take </a:t>
            </a:r>
            <a:r>
              <a:rPr lang="en-US" b="1" dirty="0" smtClean="0"/>
              <a:t>listening seriously</a:t>
            </a:r>
            <a:r>
              <a:rPr lang="en-US" dirty="0" smtClean="0"/>
              <a:t>. Being a good listener is just as important as being an effective speaker. Accord listening the seriousness it deserves. Good listening takes practice and self discipline.</a:t>
            </a:r>
          </a:p>
          <a:p>
            <a:pPr lvl="0"/>
            <a:r>
              <a:rPr lang="en-US" b="1" dirty="0" smtClean="0"/>
              <a:t>Be an active listener. </a:t>
            </a:r>
            <a:r>
              <a:rPr lang="en-US" dirty="0" smtClean="0"/>
              <a:t>Non-verbal skills such as positive facial expressions, smiling, and eye contact with the speaker will help you pay attention (and also make the speaker feel more comfortable). </a:t>
            </a:r>
            <a:endParaRPr lang="en-US" dirty="0" smtClean="0"/>
          </a:p>
          <a:p>
            <a:pPr lvl="0"/>
            <a:r>
              <a:rPr lang="en-US" dirty="0" smtClean="0"/>
              <a:t>Active </a:t>
            </a:r>
            <a:r>
              <a:rPr lang="en-US" dirty="0" smtClean="0"/>
              <a:t>listeners should also resist distractions, not allow to be diverted by a speaker’s appearance or delivery, suspending judgment until you have heard the speaker out, focusing your listening, and developing note- taking skills. </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Tips on How to Become a Better Listener </a:t>
            </a:r>
            <a:endParaRPr lang="en-US" dirty="0"/>
          </a:p>
        </p:txBody>
      </p:sp>
      <p:sp>
        <p:nvSpPr>
          <p:cNvPr id="5" name="Content Placeholder 4"/>
          <p:cNvSpPr>
            <a:spLocks noGrp="1"/>
          </p:cNvSpPr>
          <p:nvPr>
            <p:ph idx="1"/>
          </p:nvPr>
        </p:nvSpPr>
        <p:spPr>
          <a:xfrm>
            <a:off x="533400" y="1252728"/>
            <a:ext cx="8246070" cy="3890772"/>
          </a:xfrm>
        </p:spPr>
        <p:txBody>
          <a:bodyPr>
            <a:normAutofit fontScale="92500" lnSpcReduction="20000"/>
          </a:bodyPr>
          <a:lstStyle/>
          <a:p>
            <a:pPr lvl="0"/>
            <a:r>
              <a:rPr lang="en-US" b="1" dirty="0" smtClean="0"/>
              <a:t>Resist Distractions</a:t>
            </a:r>
            <a:r>
              <a:rPr lang="en-US" dirty="0" smtClean="0"/>
              <a:t>. Don’t be diverted by the speaker’s appearance or delivery. </a:t>
            </a:r>
          </a:p>
          <a:p>
            <a:pPr lvl="0"/>
            <a:r>
              <a:rPr lang="en-US" b="1" dirty="0" smtClean="0"/>
              <a:t>Try not to be judgmental</a:t>
            </a:r>
            <a:r>
              <a:rPr lang="en-US" dirty="0" smtClean="0"/>
              <a:t>. If the speaker has an opinion that differs from yours, don’t automatically dismiss the speaker’s information. You might acquire more information that will broaden the horizons of your opinion. </a:t>
            </a:r>
          </a:p>
          <a:p>
            <a:pPr lvl="0"/>
            <a:r>
              <a:rPr lang="en-US" b="1" dirty="0" smtClean="0"/>
              <a:t>Don’t be diverted by Appearance or Delivery</a:t>
            </a:r>
            <a:r>
              <a:rPr lang="en-US" dirty="0" smtClean="0"/>
              <a:t>. If the speaker is wearing distracting clothing or has an accent that is hard to understand, try to stay focused on the material, not the distractions. </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lstStyle/>
          <a:p>
            <a:pPr algn="ctr"/>
            <a:r>
              <a:rPr lang="en-US" dirty="0" smtClean="0"/>
              <a:t>Tips on How to Become a Better Listener </a:t>
            </a:r>
            <a:endParaRPr lang="en-US" dirty="0"/>
          </a:p>
        </p:txBody>
      </p:sp>
      <p:sp>
        <p:nvSpPr>
          <p:cNvPr id="3" name="Content Placeholder 2"/>
          <p:cNvSpPr>
            <a:spLocks noGrp="1"/>
          </p:cNvSpPr>
          <p:nvPr>
            <p:ph idx="1"/>
          </p:nvPr>
        </p:nvSpPr>
        <p:spPr>
          <a:xfrm>
            <a:off x="381000" y="1200150"/>
            <a:ext cx="8246070" cy="4019550"/>
          </a:xfrm>
        </p:spPr>
        <p:txBody>
          <a:bodyPr>
            <a:normAutofit fontScale="92500"/>
          </a:bodyPr>
          <a:lstStyle/>
          <a:p>
            <a:pPr lvl="0"/>
            <a:r>
              <a:rPr lang="en-US" b="1" dirty="0" smtClean="0"/>
              <a:t>Focus your listening</a:t>
            </a:r>
            <a:r>
              <a:rPr lang="en-US" dirty="0" smtClean="0"/>
              <a:t>. Listen for main points and  supporting evidence. Don’t focus too much on the specific details. </a:t>
            </a:r>
          </a:p>
          <a:p>
            <a:pPr lvl="0"/>
            <a:r>
              <a:rPr lang="en-US" b="1" dirty="0" smtClean="0"/>
              <a:t> Listen for technique. </a:t>
            </a:r>
            <a:r>
              <a:rPr lang="en-US" dirty="0" smtClean="0"/>
              <a:t>Study the methods other people use to speak effectively. Try to identify the techniques the speaker is using to get their message across, such as persuasion, group activities, visual aids, etc. </a:t>
            </a:r>
          </a:p>
          <a:p>
            <a:pPr lvl="0"/>
            <a:r>
              <a:rPr lang="en-US" b="1" dirty="0" smtClean="0"/>
              <a:t> Develop note-taking skills. </a:t>
            </a:r>
            <a:r>
              <a:rPr lang="en-US" dirty="0" smtClean="0"/>
              <a:t>Try to create an outline of the main ideas of the speech. </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SUMMARY</a:t>
            </a:r>
            <a:endParaRPr lang="en-US" dirty="0" smtClean="0"/>
          </a:p>
        </p:txBody>
      </p:sp>
      <p:sp>
        <p:nvSpPr>
          <p:cNvPr id="3" name="Content Placeholder 2"/>
          <p:cNvSpPr>
            <a:spLocks noGrp="1"/>
          </p:cNvSpPr>
          <p:nvPr>
            <p:ph idx="1"/>
          </p:nvPr>
        </p:nvSpPr>
        <p:spPr>
          <a:xfrm>
            <a:off x="533400" y="1047750"/>
            <a:ext cx="8246070" cy="4095750"/>
          </a:xfrm>
        </p:spPr>
        <p:txBody>
          <a:bodyPr>
            <a:normAutofit fontScale="85000" lnSpcReduction="20000"/>
          </a:bodyPr>
          <a:lstStyle/>
          <a:p>
            <a:r>
              <a:rPr lang="en-US" dirty="0" smtClean="0"/>
              <a:t>We began our look at the subject by identifying and refuting several myths about listening. Our conclusion here was that effective listening is a skill that needs </a:t>
            </a:r>
            <a:r>
              <a:rPr lang="en-US" dirty="0" smtClean="0"/>
              <a:t>to be </a:t>
            </a:r>
            <a:r>
              <a:rPr lang="en-US" dirty="0" smtClean="0"/>
              <a:t>developed in order for us to be truly effective in understanding others.</a:t>
            </a:r>
          </a:p>
          <a:p>
            <a:r>
              <a:rPr lang="en-US" dirty="0" smtClean="0"/>
              <a:t>Next, the five </a:t>
            </a:r>
            <a:r>
              <a:rPr lang="en-US" dirty="0" smtClean="0"/>
              <a:t>steps in the process of listening: hearing, attending, understanding, responding, </a:t>
            </a:r>
            <a:r>
              <a:rPr lang="en-US" dirty="0" smtClean="0"/>
              <a:t>and remembering</a:t>
            </a:r>
            <a:r>
              <a:rPr lang="en-US" dirty="0" smtClean="0"/>
              <a:t>. We described some of the challenges that make effective listening so difficult.</a:t>
            </a:r>
          </a:p>
          <a:p>
            <a:r>
              <a:rPr lang="en-US" dirty="0" smtClean="0"/>
              <a:t>We described seven faulty listening behaviors and ten more reasons why people often listen poorly. </a:t>
            </a:r>
            <a:r>
              <a:rPr lang="en-US" dirty="0" smtClean="0"/>
              <a:t>You can </a:t>
            </a:r>
            <a:r>
              <a:rPr lang="en-US" dirty="0" smtClean="0"/>
              <a:t>become a better listener by recognizing which of these faulty behaviors and reasons characterize your communication</a:t>
            </a:r>
            <a:r>
              <a:rPr lang="en-US" dirty="0" smtClean="0"/>
              <a:t>.</a:t>
            </a:r>
            <a:endParaRPr lang="en-US" dirty="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0"/>
            <a:ext cx="6558080" cy="725349"/>
          </a:xfrm>
        </p:spPr>
        <p:txBody>
          <a:bodyPr>
            <a:normAutofit/>
          </a:bodyPr>
          <a:lstStyle/>
          <a:p>
            <a:pPr algn="ctr"/>
            <a:r>
              <a:rPr lang="en-US" dirty="0" smtClean="0"/>
              <a:t>SUMMARY</a:t>
            </a:r>
            <a:endParaRPr lang="en-US" dirty="0"/>
          </a:p>
        </p:txBody>
      </p:sp>
      <p:sp>
        <p:nvSpPr>
          <p:cNvPr id="5" name="Content Placeholder 4"/>
          <p:cNvSpPr>
            <a:spLocks noGrp="1"/>
          </p:cNvSpPr>
          <p:nvPr>
            <p:ph idx="1"/>
          </p:nvPr>
        </p:nvSpPr>
        <p:spPr>
          <a:xfrm>
            <a:off x="0" y="514350"/>
            <a:ext cx="9144000" cy="4476750"/>
          </a:xfrm>
        </p:spPr>
        <p:txBody>
          <a:bodyPr>
            <a:noAutofit/>
          </a:bodyPr>
          <a:lstStyle/>
          <a:p>
            <a:r>
              <a:rPr lang="en-US" sz="2400" dirty="0" smtClean="0"/>
              <a:t>The </a:t>
            </a:r>
            <a:r>
              <a:rPr lang="en-US" sz="2400" dirty="0" smtClean="0"/>
              <a:t>chapter continued by examining </a:t>
            </a:r>
            <a:r>
              <a:rPr lang="en-US" sz="2400" dirty="0" smtClean="0"/>
              <a:t>four </a:t>
            </a:r>
            <a:r>
              <a:rPr lang="en-US" sz="2400" dirty="0" smtClean="0"/>
              <a:t>types of listening. </a:t>
            </a:r>
            <a:r>
              <a:rPr lang="en-US" sz="2400" dirty="0" smtClean="0">
                <a:solidFill>
                  <a:srgbClr val="FFC000"/>
                </a:solidFill>
              </a:rPr>
              <a:t>Informational listening </a:t>
            </a:r>
            <a:r>
              <a:rPr lang="en-US" sz="2400" dirty="0" smtClean="0"/>
              <a:t>is the proper approach to take when the goal is to understand another person’s ideas. </a:t>
            </a:r>
          </a:p>
          <a:p>
            <a:r>
              <a:rPr lang="en-US" sz="2400" dirty="0" smtClean="0">
                <a:solidFill>
                  <a:srgbClr val="FFC000"/>
                </a:solidFill>
              </a:rPr>
              <a:t>Critical listening </a:t>
            </a:r>
            <a:r>
              <a:rPr lang="en-US" sz="2400" dirty="0" smtClean="0"/>
              <a:t>is appropriate when the goal is to judge the quality of an idea. </a:t>
            </a:r>
            <a:r>
              <a:rPr lang="en-US" sz="2400" dirty="0" smtClean="0"/>
              <a:t>The aim </a:t>
            </a:r>
            <a:r>
              <a:rPr lang="en-US" sz="2400" dirty="0" smtClean="0"/>
              <a:t>of </a:t>
            </a:r>
            <a:r>
              <a:rPr lang="en-US" sz="2400" dirty="0" smtClean="0">
                <a:solidFill>
                  <a:srgbClr val="FFC000"/>
                </a:solidFill>
              </a:rPr>
              <a:t>empathic listening </a:t>
            </a:r>
            <a:r>
              <a:rPr lang="en-US" sz="2400" dirty="0" smtClean="0"/>
              <a:t>is to help the speaker, not the receiver. Various helping responses include advising, judging, analyzing, questioning, supporting, prompting, and paraphrasing the speaker’s thoughts and feelings</a:t>
            </a:r>
            <a:r>
              <a:rPr lang="en-US" sz="2400" dirty="0" smtClean="0"/>
              <a:t>.</a:t>
            </a:r>
          </a:p>
          <a:p>
            <a:pPr lvl="0"/>
            <a:r>
              <a:rPr lang="en-US" sz="2400" dirty="0" smtClean="0">
                <a:solidFill>
                  <a:srgbClr val="FFC000"/>
                </a:solidFill>
              </a:rPr>
              <a:t>Appreciative listening- </a:t>
            </a:r>
            <a:r>
              <a:rPr lang="en-US" sz="2400" dirty="0" smtClean="0"/>
              <a:t>listening for pleasure or enjoyment, for example when we listen to music, to comedy, or to an entertaining speech.</a:t>
            </a:r>
          </a:p>
          <a:p>
            <a:r>
              <a:rPr lang="en-US" sz="2400" dirty="0" smtClean="0"/>
              <a:t> </a:t>
            </a:r>
            <a:endParaRPr lang="en-US" sz="2400" dirty="0" smtClean="0"/>
          </a:p>
          <a:p>
            <a:r>
              <a:rPr lang="en-US" dirty="0" smtClean="0"/>
              <a:t/>
            </a:r>
            <a:br>
              <a:rPr lang="en-US" dirty="0" smtClean="0"/>
            </a:br>
            <a:endParaRPr lang="en-US" sz="2000" dirty="0" smtClean="0"/>
          </a:p>
        </p:txBody>
      </p:sp>
    </p:spTree>
    <p:extLst>
      <p:ext uri="{BB962C8B-B14F-4D97-AF65-F5344CB8AC3E}">
        <p14:creationId xmlns:p14="http://schemas.microsoft.com/office/powerpoint/2010/main" xmlns="" val="1101633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23431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3105150"/>
            <a:ext cx="8763000" cy="2585323"/>
          </a:xfrm>
          <a:prstGeom prst="rect">
            <a:avLst/>
          </a:prstGeom>
          <a:noFill/>
        </p:spPr>
        <p:txBody>
          <a:bodyPr wrap="square" rtlCol="0">
            <a:spAutoFit/>
          </a:bodyPr>
          <a:lstStyle/>
          <a:p>
            <a:pPr algn="ctr"/>
            <a:r>
              <a:rPr lang="en-US" b="1" dirty="0" smtClean="0">
                <a:solidFill>
                  <a:schemeClr val="bg1"/>
                </a:solidFill>
              </a:rPr>
              <a:t>LECTURE 3</a:t>
            </a:r>
          </a:p>
          <a:p>
            <a:pPr algn="ctr"/>
            <a:r>
              <a:rPr lang="en-US" dirty="0" smtClean="0">
                <a:solidFill>
                  <a:schemeClr val="bg1"/>
                </a:solidFill>
              </a:rPr>
              <a:t>THE MAIN </a:t>
            </a:r>
            <a:r>
              <a:rPr lang="en-US" dirty="0" smtClean="0">
                <a:solidFill>
                  <a:schemeClr val="bg1"/>
                </a:solidFill>
              </a:rPr>
              <a:t>SOURCES </a:t>
            </a:r>
            <a:r>
              <a:rPr lang="en-US" dirty="0" smtClean="0">
                <a:solidFill>
                  <a:schemeClr val="bg1"/>
                </a:solidFill>
              </a:rPr>
              <a:t>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r>
              <a:rPr lang="en-US" dirty="0" smtClean="0">
                <a:solidFill>
                  <a:schemeClr val="bg1"/>
                </a:solidFill>
              </a:rPr>
              <a:t>.</a:t>
            </a:r>
          </a:p>
          <a:p>
            <a:pPr algn="ctr"/>
            <a:r>
              <a:rPr lang="en-US" dirty="0" smtClean="0">
                <a:solidFill>
                  <a:schemeClr val="bg1"/>
                </a:solidFill>
              </a:rPr>
              <a:t>Lucas, Stephen E. The Art of Public Speaking. 9th Edition. McGraw Hill, 2004. </a:t>
            </a:r>
            <a:endParaRPr lang="en-US" dirty="0" smtClean="0">
              <a:solidFill>
                <a:schemeClr val="bg1"/>
              </a:solidFill>
            </a:endParaRPr>
          </a:p>
          <a:p>
            <a:pPr algn="ctr"/>
            <a:r>
              <a:rPr lang="en-US" dirty="0" smtClean="0">
                <a:solidFill>
                  <a:schemeClr val="bg1"/>
                </a:solidFill>
              </a:rPr>
              <a:t>Adler, R.B.,  </a:t>
            </a:r>
            <a:r>
              <a:rPr lang="en-US" dirty="0" err="1" smtClean="0">
                <a:solidFill>
                  <a:schemeClr val="bg1"/>
                </a:solidFill>
              </a:rPr>
              <a:t>Rodmann</a:t>
            </a:r>
            <a:r>
              <a:rPr lang="en-US" dirty="0" smtClean="0">
                <a:solidFill>
                  <a:schemeClr val="bg1"/>
                </a:solidFill>
              </a:rPr>
              <a:t>, G. and Hutchinson, C.C.</a:t>
            </a:r>
            <a:r>
              <a:rPr lang="en-US" b="1" dirty="0" smtClean="0">
                <a:solidFill>
                  <a:schemeClr val="bg1"/>
                </a:solidFill>
              </a:rPr>
              <a:t> </a:t>
            </a:r>
            <a:r>
              <a:rPr lang="en-US" dirty="0" smtClean="0">
                <a:solidFill>
                  <a:schemeClr val="bg1"/>
                </a:solidFill>
              </a:rPr>
              <a:t>(2011) global.uop.com</a:t>
            </a:r>
            <a:r>
              <a:rPr lang="en-US" i="1" dirty="0" smtClean="0">
                <a:solidFill>
                  <a:schemeClr val="bg1"/>
                </a:solidFill>
              </a:rPr>
              <a:t> Understanding human communication.</a:t>
            </a:r>
            <a:r>
              <a:rPr lang="en-US" dirty="0" smtClean="0">
                <a:solidFill>
                  <a:schemeClr val="bg1"/>
                </a:solidFill>
              </a:rPr>
              <a:t>11th edition. London: Oxford University Press. </a:t>
            </a:r>
            <a:r>
              <a:rPr lang="en-US" u="sng" dirty="0" smtClean="0">
                <a:solidFill>
                  <a:schemeClr val="bg1"/>
                </a:solidFill>
                <a:hlinkClick r:id="rId3"/>
              </a:rPr>
              <a:t>https://global.oup.com/us/companion.websites/9780199747382/student/chapter4/</a:t>
            </a:r>
            <a:r>
              <a:rPr lang="en-US" dirty="0" smtClean="0">
                <a:solidFill>
                  <a:schemeClr val="bg1"/>
                </a:solidFill>
              </a:rPr>
              <a:t> </a:t>
            </a:r>
          </a:p>
          <a:p>
            <a:pPr algn="ctr"/>
            <a:endParaRPr lang="en-US" dirty="0" smtClean="0">
              <a:solidFill>
                <a:schemeClr val="bg1"/>
              </a:solidFill>
            </a:endParaRPr>
          </a:p>
          <a:p>
            <a:endParaRPr lang="en-US" dirty="0"/>
          </a:p>
        </p:txBody>
      </p:sp>
    </p:spTree>
    <p:extLst>
      <p:ext uri="{BB962C8B-B14F-4D97-AF65-F5344CB8AC3E}">
        <p14:creationId xmlns:p14="http://schemas.microsoft.com/office/powerpoint/2010/main" xmlns=""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2835</Words>
  <Application>Microsoft Office PowerPoint</Application>
  <PresentationFormat>On-screen Show (16:9)</PresentationFormat>
  <Paragraphs>151</Paragraphs>
  <Slides>32</Slides>
  <Notes>10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INTRODUCTION TO HUMAN COMMUNICATION   LISTENING</vt:lpstr>
      <vt:lpstr>Intended Learning Outcomes </vt:lpstr>
      <vt:lpstr>Clarifying Misconceptions about listening</vt:lpstr>
      <vt:lpstr>Attending and Understanding</vt:lpstr>
      <vt:lpstr>Responding</vt:lpstr>
      <vt:lpstr>Remembering</vt:lpstr>
      <vt:lpstr>Clarifying Misconceptions about listening</vt:lpstr>
      <vt:lpstr>Clarifying Misconceptions about listening</vt:lpstr>
      <vt:lpstr>Clarifying Misconceptions about listening</vt:lpstr>
      <vt:lpstr> The five components of listening</vt:lpstr>
      <vt:lpstr>The five components of listening</vt:lpstr>
      <vt:lpstr>Faulty listening behaviours</vt:lpstr>
      <vt:lpstr>Faulty listening behaviours</vt:lpstr>
      <vt:lpstr> Faulty listening behaviours </vt:lpstr>
      <vt:lpstr>REASONS FOR POOR LISTENING</vt:lpstr>
      <vt:lpstr>Effort and Message Overload </vt:lpstr>
      <vt:lpstr>Rapid thought and Psychological noise</vt:lpstr>
      <vt:lpstr>Physical noise and Hearing Problems</vt:lpstr>
      <vt:lpstr>Faulty Assumptions</vt:lpstr>
      <vt:lpstr>  Talking instead of listening </vt:lpstr>
      <vt:lpstr>Cultural differences</vt:lpstr>
      <vt:lpstr>Media Influences and Lack of Training</vt:lpstr>
      <vt:lpstr>Types of listening</vt:lpstr>
      <vt:lpstr>Types of listening</vt:lpstr>
      <vt:lpstr>Types of listening</vt:lpstr>
      <vt:lpstr>Types of listening</vt:lpstr>
      <vt:lpstr>Tips on How to Become a Better Listener </vt:lpstr>
      <vt:lpstr>Tips on How to Become a Better Listener </vt:lpstr>
      <vt:lpstr>Tips on How to Become a Better Listener </vt:lpstr>
      <vt:lpstr>SUMMARY</vt:lpstr>
      <vt:lpstr>SUMMARY</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2021-10-05T09:54:06Z</dcterms:modified>
</cp:coreProperties>
</file>