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7"/>
  </p:notesMasterIdLst>
  <p:sldIdLst>
    <p:sldId id="256" r:id="rId2"/>
    <p:sldId id="261" r:id="rId3"/>
    <p:sldId id="257" r:id="rId4"/>
    <p:sldId id="264" r:id="rId5"/>
    <p:sldId id="265" r:id="rId6"/>
    <p:sldId id="266" r:id="rId7"/>
    <p:sldId id="267" r:id="rId8"/>
    <p:sldId id="268" r:id="rId9"/>
    <p:sldId id="269" r:id="rId10"/>
    <p:sldId id="270" r:id="rId11"/>
    <p:sldId id="271" r:id="rId12"/>
    <p:sldId id="272" r:id="rId13"/>
    <p:sldId id="273" r:id="rId14"/>
    <p:sldId id="274" r:id="rId15"/>
    <p:sldId id="262" r:id="rId16"/>
    <p:sldId id="279" r:id="rId17"/>
    <p:sldId id="280" r:id="rId18"/>
    <p:sldId id="281" r:id="rId19"/>
    <p:sldId id="282" r:id="rId20"/>
    <p:sldId id="283" r:id="rId21"/>
    <p:sldId id="292" r:id="rId22"/>
    <p:sldId id="284" r:id="rId23"/>
    <p:sldId id="263" r:id="rId24"/>
    <p:sldId id="285" r:id="rId25"/>
    <p:sldId id="286" r:id="rId26"/>
    <p:sldId id="293" r:id="rId27"/>
    <p:sldId id="275" r:id="rId28"/>
    <p:sldId id="288" r:id="rId29"/>
    <p:sldId id="287" r:id="rId30"/>
    <p:sldId id="291" r:id="rId31"/>
    <p:sldId id="294" r:id="rId32"/>
    <p:sldId id="295" r:id="rId33"/>
    <p:sldId id="276" r:id="rId34"/>
    <p:sldId id="259" r:id="rId35"/>
    <p:sldId id="260" r:id="rId36"/>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E9202"/>
    <a:srgbClr val="FFC901"/>
    <a:srgbClr val="6C1A00"/>
    <a:srgbClr val="58004E"/>
    <a:srgbClr val="800080"/>
    <a:srgbClr val="CC0099"/>
    <a:srgbClr val="1D3A00"/>
    <a:srgbClr val="5EEC3C"/>
    <a:srgbClr val="990099"/>
    <a:srgbClr val="00703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6" d="100"/>
          <a:sy n="96" d="100"/>
        </p:scale>
        <p:origin x="-636" y="-78"/>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p14="http://schemas.microsoft.com/office/powerpoint/2010/main" xmlns=""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25</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35</a:t>
            </a:fld>
            <a:endParaRPr lang="en-US"/>
          </a:p>
        </p:txBody>
      </p:sp>
    </p:spTree>
    <p:extLst>
      <p:ext uri="{BB962C8B-B14F-4D97-AF65-F5344CB8AC3E}">
        <p14:creationId xmlns:p14="http://schemas.microsoft.com/office/powerpoint/2010/main" xmlns=""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xmlns=""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11/9/2021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xmlns=""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merriam-webster.com/dictionary/conflict"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 Id="rId10" Type="http://schemas.microsoft.com/office/2007/relationships/hdphoto" Target="../../word/media/hdphoto1.wdp"/></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pPr algn="ctr"/>
            <a:r>
              <a:rPr lang="en-US" dirty="0" smtClean="0"/>
              <a:t>INTRODUCTION TO HUMAN COMMUNICATION  </a:t>
            </a:r>
            <a:r>
              <a:rPr lang="en-US" dirty="0"/>
              <a:t/>
            </a:r>
            <a:br>
              <a:rPr lang="en-US" dirty="0"/>
            </a:br>
            <a:r>
              <a:rPr lang="en-US" b="1" cap="all" dirty="0" smtClean="0"/>
              <a:t>Interpersonal Communication : </a:t>
            </a:r>
            <a:r>
              <a:rPr lang="en-US" b="1" dirty="0" smtClean="0"/>
              <a:t>Managing Conflict</a:t>
            </a:r>
            <a:endParaRPr lang="en-US" cap="all" dirty="0"/>
          </a:p>
        </p:txBody>
      </p:sp>
      <p:sp>
        <p:nvSpPr>
          <p:cNvPr id="3" name="Subtitle 2"/>
          <p:cNvSpPr>
            <a:spLocks noGrp="1"/>
          </p:cNvSpPr>
          <p:nvPr>
            <p:ph type="subTitle" idx="1"/>
          </p:nvPr>
        </p:nvSpPr>
        <p:spPr>
          <a:xfrm>
            <a:off x="2971801" y="3485194"/>
            <a:ext cx="5867400" cy="1220155"/>
          </a:xfrm>
        </p:spPr>
        <p:txBody>
          <a:bodyPr>
            <a:normAutofit fontScale="55000" lnSpcReduction="20000"/>
          </a:bodyPr>
          <a:lstStyle/>
          <a:p>
            <a:pPr algn="ctr"/>
            <a:r>
              <a:rPr lang="en-US" sz="5100" b="1" dirty="0" smtClean="0"/>
              <a:t>LECTURE 10 </a:t>
            </a:r>
            <a:r>
              <a:rPr lang="en-US" b="1" dirty="0" smtClean="0"/>
              <a:t>BY DR. RAPHAEL OGUTU, AFRICA NAZARENE UNIVERSITY</a:t>
            </a:r>
          </a:p>
          <a:p>
            <a:pPr algn="ctr"/>
            <a:r>
              <a:rPr lang="en-US" b="1" dirty="0" smtClean="0">
                <a:solidFill>
                  <a:srgbClr val="FFC000"/>
                </a:solidFill>
              </a:rPr>
              <a:t>THE MAIN SOURCE OF REFERENCE: Adler, R.B. &amp; Rodman, G. 2006.</a:t>
            </a:r>
            <a:r>
              <a:rPr lang="en-US" b="1" i="1" dirty="0" smtClean="0">
                <a:solidFill>
                  <a:srgbClr val="FFC000"/>
                </a:solidFill>
              </a:rPr>
              <a:t> Understanding human communication.</a:t>
            </a:r>
            <a:r>
              <a:rPr lang="en-US" b="1" dirty="0" smtClean="0">
                <a:solidFill>
                  <a:srgbClr val="FFC000"/>
                </a:solidFill>
              </a:rPr>
              <a:t> 9th edition. London: Oxford University Press.</a:t>
            </a:r>
          </a:p>
          <a:p>
            <a:endParaRPr lang="en-US" dirty="0"/>
          </a:p>
        </p:txBody>
      </p:sp>
    </p:spTree>
    <p:extLst>
      <p:ext uri="{BB962C8B-B14F-4D97-AF65-F5344CB8AC3E}">
        <p14:creationId xmlns:p14="http://schemas.microsoft.com/office/powerpoint/2010/main" xmlns=""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Intended Learning Outcomes</a:t>
            </a:r>
            <a:br>
              <a:rPr lang="en-US" dirty="0" smtClean="0"/>
            </a:br>
            <a:endParaRPr lang="en-US" dirty="0"/>
          </a:p>
        </p:txBody>
      </p:sp>
      <p:sp>
        <p:nvSpPr>
          <p:cNvPr id="3" name="Content Placeholder 2"/>
          <p:cNvSpPr>
            <a:spLocks noGrp="1"/>
          </p:cNvSpPr>
          <p:nvPr>
            <p:ph idx="1"/>
          </p:nvPr>
        </p:nvSpPr>
        <p:spPr>
          <a:xfrm>
            <a:off x="304800" y="1200150"/>
            <a:ext cx="8610600" cy="3662172"/>
          </a:xfrm>
        </p:spPr>
        <p:txBody>
          <a:bodyPr>
            <a:normAutofit fontScale="92500" lnSpcReduction="20000"/>
          </a:bodyPr>
          <a:lstStyle/>
          <a:p>
            <a:r>
              <a:rPr lang="en-US" dirty="0" smtClean="0"/>
              <a:t>At the end of this class, you should be able to:</a:t>
            </a:r>
          </a:p>
          <a:p>
            <a:pPr lvl="0"/>
            <a:r>
              <a:rPr lang="en-US" dirty="0" smtClean="0"/>
              <a:t>Understanding Interpersonal Conflict  and Conflict defined</a:t>
            </a:r>
          </a:p>
          <a:p>
            <a:pPr lvl="0"/>
            <a:r>
              <a:rPr lang="en-US" dirty="0" smtClean="0"/>
              <a:t>Explain Communication Climates</a:t>
            </a:r>
          </a:p>
          <a:p>
            <a:pPr lvl="0"/>
            <a:r>
              <a:rPr lang="en-US" dirty="0" smtClean="0"/>
              <a:t>Identify </a:t>
            </a:r>
            <a:r>
              <a:rPr lang="en-US" dirty="0" err="1" smtClean="0"/>
              <a:t>disconﬁrming</a:t>
            </a:r>
            <a:r>
              <a:rPr lang="en-US" dirty="0" smtClean="0"/>
              <a:t> messages and replace them with conﬁrming ones,</a:t>
            </a:r>
          </a:p>
          <a:p>
            <a:pPr lvl="0"/>
            <a:r>
              <a:rPr lang="en-US" dirty="0" smtClean="0"/>
              <a:t> Use the Gibb categories of supportive communication.</a:t>
            </a:r>
          </a:p>
          <a:p>
            <a:pPr lvl="0"/>
            <a:r>
              <a:rPr lang="en-US" dirty="0" smtClean="0"/>
              <a:t>Apply the approaches to an interpersonal </a:t>
            </a:r>
            <a:r>
              <a:rPr lang="en-US" dirty="0" err="1" smtClean="0"/>
              <a:t>conﬂict</a:t>
            </a:r>
            <a:r>
              <a:rPr lang="en-US" dirty="0" smtClean="0"/>
              <a:t> resolution.</a:t>
            </a:r>
          </a:p>
          <a:p>
            <a:pPr lvl="0"/>
            <a:r>
              <a:rPr lang="en-US" dirty="0" smtClean="0"/>
              <a:t>Conflict Communication Styles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UNDERSTANDING INTERPERSONAL CONFLICT</a:t>
            </a:r>
          </a:p>
        </p:txBody>
      </p:sp>
      <p:sp>
        <p:nvSpPr>
          <p:cNvPr id="3" name="Content Placeholder 2"/>
          <p:cNvSpPr>
            <a:spLocks noGrp="1"/>
          </p:cNvSpPr>
          <p:nvPr>
            <p:ph idx="1"/>
          </p:nvPr>
        </p:nvSpPr>
        <p:spPr>
          <a:xfrm>
            <a:off x="448966" y="1200150"/>
            <a:ext cx="8246070" cy="3943350"/>
          </a:xfrm>
        </p:spPr>
        <p:txBody>
          <a:bodyPr>
            <a:normAutofit/>
          </a:bodyPr>
          <a:lstStyle/>
          <a:p>
            <a:r>
              <a:rPr lang="en-US" b="1" dirty="0" smtClean="0"/>
              <a:t>UNDERSTANDING INTERPERSONAL CONFLICT</a:t>
            </a:r>
          </a:p>
          <a:p>
            <a:r>
              <a:rPr lang="en-US" dirty="0" smtClean="0"/>
              <a:t>Conflict defined </a:t>
            </a:r>
          </a:p>
          <a:p>
            <a:r>
              <a:rPr lang="en-US" dirty="0" smtClean="0"/>
              <a:t>Expressed Struggle</a:t>
            </a:r>
          </a:p>
          <a:p>
            <a:r>
              <a:rPr lang="en-US" dirty="0" smtClean="0"/>
              <a:t> Interdependence</a:t>
            </a:r>
          </a:p>
          <a:p>
            <a:r>
              <a:rPr lang="en-US" dirty="0" smtClean="0"/>
              <a:t> Perceived Incompatible Goals </a:t>
            </a:r>
          </a:p>
          <a:p>
            <a:r>
              <a:rPr lang="en-US" dirty="0" smtClean="0"/>
              <a:t>Perceived Scarce Resources </a:t>
            </a:r>
            <a:br>
              <a:rPr lang="en-US" dirty="0" smtClean="0"/>
            </a:br>
            <a:endParaRPr lang="en-US" dirty="0">
              <a:solidFill>
                <a:srgbClr val="FFC000"/>
              </a:solidFill>
            </a:endParaRPr>
          </a:p>
        </p:txBody>
      </p:sp>
    </p:spTree>
    <p:extLst>
      <p:ext uri="{BB962C8B-B14F-4D97-AF65-F5344CB8AC3E}">
        <p14:creationId xmlns:p14="http://schemas.microsoft.com/office/powerpoint/2010/main" xmlns="" val="410330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Conflict defined</a:t>
            </a:r>
            <a:endParaRPr lang="en-US" dirty="0"/>
          </a:p>
        </p:txBody>
      </p:sp>
      <p:sp>
        <p:nvSpPr>
          <p:cNvPr id="3" name="Content Placeholder 2"/>
          <p:cNvSpPr>
            <a:spLocks noGrp="1"/>
          </p:cNvSpPr>
          <p:nvPr>
            <p:ph idx="1"/>
          </p:nvPr>
        </p:nvSpPr>
        <p:spPr/>
        <p:txBody>
          <a:bodyPr>
            <a:normAutofit fontScale="92500" lnSpcReduction="10000"/>
          </a:bodyPr>
          <a:lstStyle/>
          <a:p>
            <a:r>
              <a:rPr lang="en-US" i="1" dirty="0" smtClean="0"/>
              <a:t>Conflict</a:t>
            </a:r>
            <a:r>
              <a:rPr lang="en-US" dirty="0" smtClean="0"/>
              <a:t> is an expressed struggle between at least two interdependent parties who perceive incompatible goals, scarce resources, and interference from the other party in achieving their goals.</a:t>
            </a:r>
          </a:p>
          <a:p>
            <a:r>
              <a:rPr lang="en-US" dirty="0" smtClean="0"/>
              <a:t>Or </a:t>
            </a:r>
            <a:r>
              <a:rPr lang="en-US" b="1" dirty="0" smtClean="0"/>
              <a:t>fight, battle, war an armed conflict</a:t>
            </a:r>
            <a:r>
              <a:rPr lang="en-US" dirty="0" smtClean="0"/>
              <a:t>. 2a : competitive or opposing action of incompatibles : antagonistic state or action (as of divergent ideas, interests, or persons) a conflict of </a:t>
            </a:r>
            <a:r>
              <a:rPr lang="en-US" smtClean="0"/>
              <a:t>principles:</a:t>
            </a:r>
            <a:r>
              <a:rPr lang="en-US" dirty="0" smtClean="0"/>
              <a:t> </a:t>
            </a:r>
            <a:r>
              <a:rPr lang="en-US" smtClean="0"/>
              <a:t>Conflict </a:t>
            </a:r>
            <a:r>
              <a:rPr lang="en-US" dirty="0" smtClean="0"/>
              <a:t>| Definition of Conflict by Merriam-Webster</a:t>
            </a:r>
            <a:endParaRPr lang="en-US" dirty="0" smtClean="0">
              <a:hlinkClick r:id="rId3"/>
            </a:endParaRPr>
          </a:p>
          <a:p>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Expressed struggle</a:t>
            </a:r>
          </a:p>
        </p:txBody>
      </p:sp>
      <p:sp>
        <p:nvSpPr>
          <p:cNvPr id="3" name="Content Placeholder 2"/>
          <p:cNvSpPr>
            <a:spLocks noGrp="1"/>
          </p:cNvSpPr>
          <p:nvPr>
            <p:ph idx="1"/>
          </p:nvPr>
        </p:nvSpPr>
        <p:spPr>
          <a:xfrm>
            <a:off x="448966" y="1200150"/>
            <a:ext cx="8246070" cy="3943350"/>
          </a:xfrm>
        </p:spPr>
        <p:txBody>
          <a:bodyPr>
            <a:normAutofit/>
          </a:bodyPr>
          <a:lstStyle/>
          <a:p>
            <a:pPr lvl="1"/>
            <a:r>
              <a:rPr lang="en-US" dirty="0" smtClean="0"/>
              <a:t>Expressed struggle captures the notion that conflict does not exist unless all the people involved know that the disagreement exists even if the expressed struggle is not verbalized.</a:t>
            </a:r>
          </a:p>
          <a:p>
            <a:pPr lvl="1"/>
            <a:r>
              <a:rPr lang="en-US" dirty="0" smtClean="0"/>
              <a:t>Conflict has to be an </a:t>
            </a:r>
            <a:r>
              <a:rPr lang="en-US" b="1" dirty="0" smtClean="0"/>
              <a:t>expressed struggle</a:t>
            </a:r>
            <a:r>
              <a:rPr lang="en-US" dirty="0" smtClean="0"/>
              <a:t>. This is more than an internal disagreement; it has to be expressed either verbally or nonverbally.</a:t>
            </a:r>
          </a:p>
          <a:p>
            <a:pPr lvl="1"/>
            <a:endParaRPr lang="en-US"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85070"/>
          </a:xfrm>
        </p:spPr>
        <p:txBody>
          <a:bodyPr>
            <a:normAutofit/>
          </a:bodyPr>
          <a:lstStyle/>
          <a:p>
            <a:pPr lvl="0" algn="ctr"/>
            <a:r>
              <a:rPr lang="en-US" dirty="0" smtClean="0"/>
              <a:t>incompatible goals and scarce resources </a:t>
            </a:r>
            <a:endParaRPr lang="en-US" dirty="0"/>
          </a:p>
        </p:txBody>
      </p:sp>
      <p:sp>
        <p:nvSpPr>
          <p:cNvPr id="3" name="Content Placeholder 2"/>
          <p:cNvSpPr>
            <a:spLocks noGrp="1"/>
          </p:cNvSpPr>
          <p:nvPr>
            <p:ph idx="1"/>
          </p:nvPr>
        </p:nvSpPr>
        <p:spPr>
          <a:xfrm>
            <a:off x="228600" y="1200150"/>
            <a:ext cx="8763000" cy="4171950"/>
          </a:xfrm>
        </p:spPr>
        <p:txBody>
          <a:bodyPr>
            <a:normAutofit/>
          </a:bodyPr>
          <a:lstStyle/>
          <a:p>
            <a:pPr lvl="1"/>
            <a:r>
              <a:rPr lang="en-US" dirty="0" smtClean="0"/>
              <a:t>Perceived incompatible goals is a situation where it seems as if the goals of those involved are mutually exclusive, but that is not always the case, as mutually satisfying answers can be agreed upon.</a:t>
            </a:r>
          </a:p>
          <a:p>
            <a:pPr lvl="1"/>
            <a:r>
              <a:rPr lang="en-US" dirty="0" smtClean="0"/>
              <a:t>Perception of  scarce resources occurs when people believe there are not enough resources, such as time, money, affection and space to go around.</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Interdependence and Inevitability</a:t>
            </a:r>
          </a:p>
        </p:txBody>
      </p:sp>
      <p:sp>
        <p:nvSpPr>
          <p:cNvPr id="3" name="Content Placeholder 2"/>
          <p:cNvSpPr>
            <a:spLocks noGrp="1"/>
          </p:cNvSpPr>
          <p:nvPr>
            <p:ph idx="1"/>
          </p:nvPr>
        </p:nvSpPr>
        <p:spPr>
          <a:xfrm>
            <a:off x="457200" y="1123950"/>
            <a:ext cx="8246070" cy="4019550"/>
          </a:xfrm>
        </p:spPr>
        <p:txBody>
          <a:bodyPr>
            <a:normAutofit/>
          </a:bodyPr>
          <a:lstStyle/>
          <a:p>
            <a:pPr lvl="1"/>
            <a:r>
              <a:rPr lang="en-US" dirty="0" smtClean="0"/>
              <a:t>Interdependence is another feature that captures the notion that people in a conflict are dependent upon each other.</a:t>
            </a:r>
          </a:p>
          <a:p>
            <a:pPr lvl="1"/>
            <a:r>
              <a:rPr lang="en-US" dirty="0" smtClean="0"/>
              <a:t>Inevitability addresses that fact that conflicts are impossible to avoid; the challenge is to handle them effectively when they occur.</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1270"/>
          </a:xfrm>
        </p:spPr>
        <p:txBody>
          <a:bodyPr>
            <a:normAutofit/>
          </a:bodyPr>
          <a:lstStyle/>
          <a:p>
            <a:pPr lvl="0" algn="ctr"/>
            <a:r>
              <a:rPr lang="en-US" dirty="0" smtClean="0"/>
              <a:t>Characteristics of Conflict</a:t>
            </a:r>
            <a:endParaRPr lang="en-US" dirty="0"/>
          </a:p>
        </p:txBody>
      </p:sp>
      <p:sp>
        <p:nvSpPr>
          <p:cNvPr id="3" name="Content Placeholder 2"/>
          <p:cNvSpPr>
            <a:spLocks noGrp="1"/>
          </p:cNvSpPr>
          <p:nvPr>
            <p:ph idx="1"/>
          </p:nvPr>
        </p:nvSpPr>
        <p:spPr>
          <a:xfrm>
            <a:off x="457200" y="1200150"/>
            <a:ext cx="8246070" cy="3943350"/>
          </a:xfrm>
        </p:spPr>
        <p:txBody>
          <a:bodyPr>
            <a:normAutofit fontScale="92500" lnSpcReduction="10000"/>
          </a:bodyPr>
          <a:lstStyle/>
          <a:p>
            <a:r>
              <a:rPr lang="en-US" dirty="0" smtClean="0"/>
              <a:t>There are certain characteristics of conflict in addition to it being natural, normal, and important. Conflict can be expressed directly or indirectly, and it can be beneficial or harmful.</a:t>
            </a:r>
          </a:p>
          <a:p>
            <a:r>
              <a:rPr lang="en-US" dirty="0" smtClean="0"/>
              <a:t>Conflict is often expressed </a:t>
            </a:r>
            <a:r>
              <a:rPr lang="en-US" b="1" dirty="0" smtClean="0"/>
              <a:t>directly</a:t>
            </a:r>
            <a:r>
              <a:rPr lang="en-US" dirty="0" smtClean="0"/>
              <a:t>, through the verbal channel, or through spoken words. This route can lead to emotional escalation and increase the seriousness of the conflict, though it can also lead to a quicker resolution.</a:t>
            </a:r>
          </a:p>
          <a:p>
            <a:r>
              <a:rPr lang="en-US" dirty="0" smtClean="0"/>
              <a:t>It is also often expressed </a:t>
            </a:r>
            <a:r>
              <a:rPr lang="en-US" b="1" dirty="0" smtClean="0"/>
              <a:t>indirectly</a:t>
            </a:r>
            <a:r>
              <a:rPr lang="en-US" dirty="0" smtClean="0"/>
              <a:t>, through the nonverbal channel…</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Characteristics of Conflict</a:t>
            </a:r>
          </a:p>
        </p:txBody>
      </p:sp>
      <p:sp>
        <p:nvSpPr>
          <p:cNvPr id="3" name="Content Placeholder 2"/>
          <p:cNvSpPr>
            <a:spLocks noGrp="1"/>
          </p:cNvSpPr>
          <p:nvPr>
            <p:ph idx="1"/>
          </p:nvPr>
        </p:nvSpPr>
        <p:spPr>
          <a:xfrm>
            <a:off x="448966" y="1119378"/>
            <a:ext cx="8246070" cy="4119372"/>
          </a:xfrm>
        </p:spPr>
        <p:txBody>
          <a:bodyPr>
            <a:normAutofit fontScale="85000" lnSpcReduction="20000"/>
          </a:bodyPr>
          <a:lstStyle/>
          <a:p>
            <a:r>
              <a:rPr lang="en-US" dirty="0" smtClean="0"/>
              <a:t>or through gestures and movements, such as door-slamming; facial expressions, such as eye rolling; and nonverbal utterances, such as scoffing.</a:t>
            </a:r>
          </a:p>
          <a:p>
            <a:r>
              <a:rPr lang="en-US" dirty="0" smtClean="0"/>
              <a:t>Indirect expressions of conflict can be considered passive aggressive, but sometimes this route is preferred in order to avoid a confrontation and potentially put strain on the relationship. </a:t>
            </a:r>
          </a:p>
          <a:p>
            <a:r>
              <a:rPr lang="en-US" dirty="0" smtClean="0"/>
              <a:t>The major drawback to indirect expressions of conflict is that while it may be easier and more comfortable, it can leave the matter unresolved for a longer period of time. Which approach you take will depend upon the situation, your goals, the person with whom you're interacting, and the importance of the desired outcome.</a:t>
            </a:r>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46070" cy="742950"/>
          </a:xfrm>
        </p:spPr>
        <p:txBody>
          <a:bodyPr>
            <a:normAutofit fontScale="90000"/>
          </a:bodyPr>
          <a:lstStyle/>
          <a:p>
            <a:pPr algn="ctr"/>
            <a:r>
              <a:rPr lang="en-US" dirty="0" smtClean="0"/>
              <a:t/>
            </a:r>
            <a:br>
              <a:rPr lang="en-US" dirty="0" smtClean="0"/>
            </a:br>
            <a:r>
              <a:rPr lang="en-US" dirty="0" smtClean="0"/>
              <a:t>Functional conflict versus Dysfunctional conflict</a:t>
            </a:r>
            <a:br>
              <a:rPr lang="en-US" dirty="0" smtClean="0"/>
            </a:br>
            <a:endParaRPr lang="en-US" dirty="0" smtClean="0"/>
          </a:p>
        </p:txBody>
      </p:sp>
      <p:sp>
        <p:nvSpPr>
          <p:cNvPr id="3" name="Content Placeholder 2"/>
          <p:cNvSpPr>
            <a:spLocks noGrp="1"/>
          </p:cNvSpPr>
          <p:nvPr>
            <p:ph idx="1"/>
          </p:nvPr>
        </p:nvSpPr>
        <p:spPr>
          <a:xfrm>
            <a:off x="457200" y="971550"/>
            <a:ext cx="8246070" cy="4495800"/>
          </a:xfrm>
        </p:spPr>
        <p:txBody>
          <a:bodyPr>
            <a:normAutofit fontScale="92500"/>
          </a:bodyPr>
          <a:lstStyle/>
          <a:p>
            <a:r>
              <a:rPr lang="en-US" sz="2400" dirty="0" smtClean="0"/>
              <a:t>According to Adler, Rosenfeld, and Proctor II (2012), in a </a:t>
            </a:r>
            <a:r>
              <a:rPr lang="en-US" sz="2400" i="1" dirty="0" smtClean="0"/>
              <a:t>functional conflict</a:t>
            </a:r>
            <a:r>
              <a:rPr lang="en-US" sz="2400" dirty="0" smtClean="0"/>
              <a:t>, participants achieve the best possible outcome, unlike a </a:t>
            </a:r>
            <a:r>
              <a:rPr lang="en-US" sz="2400" i="1" dirty="0" smtClean="0"/>
              <a:t>dysfunctional conflict</a:t>
            </a:r>
            <a:r>
              <a:rPr lang="en-US" sz="2400" dirty="0" smtClean="0"/>
              <a:t>, where the outcome falls short of what is possible. The following concepts are key in these types of conflicts:</a:t>
            </a:r>
          </a:p>
          <a:p>
            <a:r>
              <a:rPr lang="en-US" sz="2400" dirty="0" smtClean="0"/>
              <a:t>Integration versus polarization</a:t>
            </a:r>
          </a:p>
          <a:p>
            <a:r>
              <a:rPr lang="en-US" sz="2400" dirty="0" smtClean="0"/>
              <a:t>Cooperation versus opposition</a:t>
            </a:r>
          </a:p>
          <a:p>
            <a:r>
              <a:rPr lang="en-US" sz="2400" dirty="0" smtClean="0"/>
              <a:t>Agreement versus coercion</a:t>
            </a:r>
          </a:p>
          <a:p>
            <a:r>
              <a:rPr lang="en-US" sz="2400" dirty="0" smtClean="0"/>
              <a:t>De-escalation versus escalation</a:t>
            </a:r>
          </a:p>
          <a:p>
            <a:r>
              <a:rPr lang="en-US" sz="2400" dirty="0" smtClean="0"/>
              <a:t>Focusing versus drifting</a:t>
            </a:r>
          </a:p>
          <a:p>
            <a:r>
              <a:rPr lang="en-US" sz="2400" dirty="0" smtClean="0"/>
              <a:t>Foresight versus shortsightedness</a:t>
            </a:r>
          </a:p>
          <a:p>
            <a:r>
              <a:rPr lang="en-US" sz="2400" dirty="0" smtClean="0"/>
              <a:t>Positive versus negative results</a:t>
            </a:r>
          </a:p>
          <a:p>
            <a:endParaRPr lang="en-US"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US" dirty="0" smtClean="0"/>
              <a:t>Functional conflict versus Dysfunctional conflict</a:t>
            </a:r>
          </a:p>
        </p:txBody>
      </p:sp>
      <p:sp>
        <p:nvSpPr>
          <p:cNvPr id="3" name="Content Placeholder 2"/>
          <p:cNvSpPr>
            <a:spLocks noGrp="1"/>
          </p:cNvSpPr>
          <p:nvPr>
            <p:ph idx="1"/>
          </p:nvPr>
        </p:nvSpPr>
        <p:spPr>
          <a:xfrm>
            <a:off x="457200" y="1276350"/>
            <a:ext cx="8246070" cy="3662172"/>
          </a:xfrm>
        </p:spPr>
        <p:txBody>
          <a:bodyPr>
            <a:normAutofit fontScale="92500" lnSpcReduction="20000"/>
          </a:bodyPr>
          <a:lstStyle/>
          <a:p>
            <a:endParaRPr lang="en-US" dirty="0" smtClean="0">
              <a:solidFill>
                <a:srgbClr val="FFC000"/>
              </a:solidFill>
            </a:endParaRPr>
          </a:p>
          <a:p>
            <a:pPr lvl="1"/>
            <a:r>
              <a:rPr lang="en-US" dirty="0" smtClean="0">
                <a:solidFill>
                  <a:srgbClr val="FFC000"/>
                </a:solidFill>
              </a:rPr>
              <a:t>Integration versus polarization </a:t>
            </a:r>
            <a:r>
              <a:rPr lang="en-US" dirty="0" smtClean="0"/>
              <a:t>describes how participants in a dysfunctional conflict regard each other as polar opposites, while participants in a functional conflict recognize that they are integrated or in a difficult situation together.</a:t>
            </a:r>
            <a:endParaRPr lang="en-US" sz="2400" dirty="0" smtClean="0"/>
          </a:p>
          <a:p>
            <a:pPr lvl="1"/>
            <a:r>
              <a:rPr lang="en-US" dirty="0" smtClean="0">
                <a:solidFill>
                  <a:srgbClr val="FFC000"/>
                </a:solidFill>
              </a:rPr>
              <a:t>Cooperation versus opposition </a:t>
            </a:r>
            <a:r>
              <a:rPr lang="en-US" dirty="0" smtClean="0"/>
              <a:t>means that cooperation is possible in interpersonal conflicts, although participants in a dysfunctional conflict see each other as opponents.</a:t>
            </a:r>
            <a:endParaRPr lang="en-US"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916656"/>
          </a:xfrm>
        </p:spPr>
        <p:txBody>
          <a:bodyPr>
            <a:normAutofit/>
          </a:bodyPr>
          <a:lstStyle/>
          <a:p>
            <a:pPr algn="ctr"/>
            <a:r>
              <a:rPr lang="en-US" sz="3200" dirty="0" smtClean="0"/>
              <a:t>Functional conflict versus Dysfunctional conflict</a:t>
            </a:r>
            <a:endParaRPr lang="en-US" sz="3200" dirty="0"/>
          </a:p>
        </p:txBody>
      </p:sp>
      <p:sp>
        <p:nvSpPr>
          <p:cNvPr id="3" name="Content Placeholder 2"/>
          <p:cNvSpPr>
            <a:spLocks noGrp="1"/>
          </p:cNvSpPr>
          <p:nvPr>
            <p:ph idx="1"/>
          </p:nvPr>
        </p:nvSpPr>
        <p:spPr>
          <a:xfrm>
            <a:off x="448966" y="1200150"/>
            <a:ext cx="8246070" cy="3943350"/>
          </a:xfrm>
        </p:spPr>
        <p:txBody>
          <a:bodyPr>
            <a:normAutofit/>
          </a:bodyPr>
          <a:lstStyle/>
          <a:p>
            <a:endParaRPr lang="en-US" dirty="0" smtClean="0"/>
          </a:p>
          <a:p>
            <a:pPr lvl="1"/>
            <a:r>
              <a:rPr lang="en-US" dirty="0" smtClean="0">
                <a:solidFill>
                  <a:srgbClr val="FFC000"/>
                </a:solidFill>
              </a:rPr>
              <a:t>Confirmation versus disconfirmation </a:t>
            </a:r>
            <a:r>
              <a:rPr lang="en-US" dirty="0" smtClean="0"/>
              <a:t>occurs in functional conflicts, where participants disagree but are not disagreeable.</a:t>
            </a:r>
            <a:endParaRPr lang="en-US" sz="2400" dirty="0" smtClean="0"/>
          </a:p>
          <a:p>
            <a:pPr lvl="1"/>
            <a:r>
              <a:rPr lang="en-US" dirty="0" smtClean="0">
                <a:solidFill>
                  <a:srgbClr val="FFC000"/>
                </a:solidFill>
              </a:rPr>
              <a:t>Agreement versus coercion </a:t>
            </a:r>
            <a:r>
              <a:rPr lang="en-US" dirty="0" smtClean="0"/>
              <a:t>is described when, in destructive conflicts, participants use coercion to get what they want instead of finding ways to reach an agreement.</a:t>
            </a:r>
            <a:endParaRPr lang="en-US" sz="2400" dirty="0" smtClean="0"/>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685800"/>
          </a:xfrm>
        </p:spPr>
        <p:txBody>
          <a:bodyPr>
            <a:normAutofit fontScale="90000"/>
          </a:bodyPr>
          <a:lstStyle/>
          <a:p>
            <a:pPr lvl="0" algn="ctr"/>
            <a:r>
              <a:rPr lang="en-US" dirty="0" smtClean="0"/>
              <a:t>Functional conflict versus Dysfunctional conflict</a:t>
            </a:r>
          </a:p>
        </p:txBody>
      </p:sp>
      <p:sp>
        <p:nvSpPr>
          <p:cNvPr id="3" name="Content Placeholder 2"/>
          <p:cNvSpPr>
            <a:spLocks noGrp="1"/>
          </p:cNvSpPr>
          <p:nvPr>
            <p:ph idx="1"/>
          </p:nvPr>
        </p:nvSpPr>
        <p:spPr>
          <a:xfrm>
            <a:off x="381000" y="1047750"/>
            <a:ext cx="8534400" cy="4095750"/>
          </a:xfrm>
        </p:spPr>
        <p:txBody>
          <a:bodyPr>
            <a:normAutofit lnSpcReduction="10000"/>
          </a:bodyPr>
          <a:lstStyle/>
          <a:p>
            <a:pPr>
              <a:buNone/>
            </a:pPr>
            <a:endParaRPr lang="en-US" dirty="0" smtClean="0"/>
          </a:p>
          <a:p>
            <a:pPr lvl="1"/>
            <a:r>
              <a:rPr lang="en-US" dirty="0" smtClean="0">
                <a:solidFill>
                  <a:srgbClr val="FFC000"/>
                </a:solidFill>
              </a:rPr>
              <a:t>De-escalation versus escalation </a:t>
            </a:r>
            <a:r>
              <a:rPr lang="en-US" dirty="0" smtClean="0"/>
              <a:t>addresses the fact that in functional conflicts the participants solve more problems than they create, while in dysfunctional conflicts the problems grow larger instead of smaller.</a:t>
            </a:r>
            <a:endParaRPr lang="en-US" sz="2400" dirty="0" smtClean="0"/>
          </a:p>
          <a:p>
            <a:pPr lvl="1"/>
            <a:r>
              <a:rPr lang="en-US" dirty="0" smtClean="0">
                <a:solidFill>
                  <a:srgbClr val="FFC000"/>
                </a:solidFill>
              </a:rPr>
              <a:t>Focusing versus drifting </a:t>
            </a:r>
            <a:r>
              <a:rPr lang="en-US" dirty="0" smtClean="0"/>
              <a:t>is the idea that, in dysfunctional conflicts, the participants drift away from the original problem and bring in other issues.</a:t>
            </a:r>
            <a:endParaRPr lang="en-US" sz="2400" dirty="0" smtClean="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US" dirty="0" smtClean="0"/>
              <a:t/>
            </a:r>
            <a:br>
              <a:rPr lang="en-US" dirty="0" smtClean="0"/>
            </a:br>
            <a:r>
              <a:rPr lang="en-US" dirty="0" smtClean="0"/>
              <a:t> Functional conflict versus Dysfunctional conflict </a:t>
            </a:r>
            <a:br>
              <a:rPr lang="en-US" dirty="0" smtClean="0"/>
            </a:br>
            <a:endParaRPr lang="en-US" dirty="0"/>
          </a:p>
        </p:txBody>
      </p:sp>
      <p:sp>
        <p:nvSpPr>
          <p:cNvPr id="3" name="Content Placeholder 2"/>
          <p:cNvSpPr>
            <a:spLocks noGrp="1"/>
          </p:cNvSpPr>
          <p:nvPr>
            <p:ph idx="1"/>
          </p:nvPr>
        </p:nvSpPr>
        <p:spPr>
          <a:xfrm>
            <a:off x="448966" y="1066800"/>
            <a:ext cx="8246070" cy="4171950"/>
          </a:xfrm>
        </p:spPr>
        <p:txBody>
          <a:bodyPr>
            <a:normAutofit fontScale="92500" lnSpcReduction="10000"/>
          </a:bodyPr>
          <a:lstStyle/>
          <a:p>
            <a:endParaRPr lang="en-US" dirty="0" smtClean="0"/>
          </a:p>
          <a:p>
            <a:pPr lvl="1"/>
            <a:r>
              <a:rPr lang="en-US" dirty="0" smtClean="0">
                <a:solidFill>
                  <a:srgbClr val="FFC000"/>
                </a:solidFill>
              </a:rPr>
              <a:t>Foresight versus shortsightedness </a:t>
            </a:r>
            <a:r>
              <a:rPr lang="en-US" dirty="0" smtClean="0"/>
              <a:t>occurs when foresight is a feature of functional conflicts, while shortsightedness can produce dysfunctional conflicts.</a:t>
            </a:r>
            <a:endParaRPr lang="en-US" sz="2400" dirty="0" smtClean="0"/>
          </a:p>
          <a:p>
            <a:pPr lvl="1"/>
            <a:r>
              <a:rPr lang="en-US" dirty="0" smtClean="0">
                <a:solidFill>
                  <a:srgbClr val="FFC000"/>
                </a:solidFill>
              </a:rPr>
              <a:t>Positive versus negative results </a:t>
            </a:r>
            <a:r>
              <a:rPr lang="en-US" dirty="0" smtClean="0"/>
              <a:t>describes the notion that functional conflicts have positive results, such as finding a solution that works, while a dysfunctional conflict has negative results, such as neither participant receiving what they want, and threatens the future of the relationship.</a:t>
            </a:r>
            <a:endParaRPr lang="en-US"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COMMUNICATION CLIMATES IN INTERPERSONAL RELATIONSHIPS</a:t>
            </a:r>
            <a:endParaRPr lang="en-US" dirty="0"/>
          </a:p>
        </p:txBody>
      </p:sp>
      <p:sp>
        <p:nvSpPr>
          <p:cNvPr id="3" name="Content Placeholder 2"/>
          <p:cNvSpPr>
            <a:spLocks noGrp="1"/>
          </p:cNvSpPr>
          <p:nvPr>
            <p:ph idx="1"/>
          </p:nvPr>
        </p:nvSpPr>
        <p:spPr>
          <a:xfrm>
            <a:off x="457200" y="1200150"/>
            <a:ext cx="8246070" cy="4095750"/>
          </a:xfrm>
        </p:spPr>
        <p:txBody>
          <a:bodyPr>
            <a:normAutofit/>
          </a:bodyPr>
          <a:lstStyle/>
          <a:p>
            <a:r>
              <a:rPr lang="en-US" dirty="0" smtClean="0"/>
              <a:t>Every communication relationship has a feeling, a mood, an emotional tone referred to as </a:t>
            </a:r>
            <a:r>
              <a:rPr lang="en-US" i="1" dirty="0" smtClean="0"/>
              <a:t>communication climate</a:t>
            </a:r>
            <a:r>
              <a:rPr lang="en-US" dirty="0" smtClean="0"/>
              <a:t>.</a:t>
            </a:r>
            <a:r>
              <a:rPr lang="en-US" b="1" dirty="0" smtClean="0"/>
              <a:t> </a:t>
            </a:r>
            <a:endParaRPr lang="en-US" dirty="0" smtClean="0"/>
          </a:p>
          <a:p>
            <a:r>
              <a:rPr lang="en-US" dirty="0" smtClean="0"/>
              <a:t>Personal relationships are a lot like the weather. Some are fair and warm, whereas others are stormy and cold; some are polluted, and others healthy. Some relationships have stable climates, whereas others change dramatically calm one moment and turbulent the next.</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US" dirty="0" smtClean="0"/>
              <a:t>Communication Climate</a:t>
            </a:r>
          </a:p>
        </p:txBody>
      </p:sp>
      <p:sp>
        <p:nvSpPr>
          <p:cNvPr id="3" name="Content Placeholder 2"/>
          <p:cNvSpPr>
            <a:spLocks noGrp="1"/>
          </p:cNvSpPr>
          <p:nvPr>
            <p:ph idx="1"/>
          </p:nvPr>
        </p:nvSpPr>
        <p:spPr>
          <a:xfrm>
            <a:off x="448966" y="1123950"/>
            <a:ext cx="8246070" cy="4119372"/>
          </a:xfrm>
        </p:spPr>
        <p:txBody>
          <a:bodyPr>
            <a:normAutofit fontScale="85000" lnSpcReduction="20000"/>
          </a:bodyPr>
          <a:lstStyle/>
          <a:p>
            <a:pPr lvl="0"/>
            <a:r>
              <a:rPr lang="en-US" dirty="0" smtClean="0"/>
              <a:t>Refers to the emotional tone of a relationship More concerned with the way people feel about one another than the tasks they perform Determined by the degree to which people see themselves as valued.</a:t>
            </a:r>
          </a:p>
          <a:p>
            <a:r>
              <a:rPr lang="en-US" dirty="0" smtClean="0"/>
              <a:t>Consider two communication classes, for example. Both meet for the same length of time and follow the same syllabus. It’s easy to imagine how one of these classes might be a friendly, comfortable place to learn, whereas the other might be cold and tense even hostile. </a:t>
            </a:r>
          </a:p>
          <a:p>
            <a:r>
              <a:rPr lang="en-US" dirty="0" smtClean="0"/>
              <a:t>The same principle holds for families, coworkers, and other relationships: Communication climates are a function more of the way people feel about one another than of the tasks they perform.</a:t>
            </a:r>
          </a:p>
          <a:p>
            <a:pPr lvl="0"/>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Confirming and Disconfirming Messages</a:t>
            </a:r>
          </a:p>
        </p:txBody>
      </p:sp>
      <p:sp>
        <p:nvSpPr>
          <p:cNvPr id="3" name="Content Placeholder 2"/>
          <p:cNvSpPr>
            <a:spLocks noGrp="1"/>
          </p:cNvSpPr>
          <p:nvPr>
            <p:ph idx="1"/>
          </p:nvPr>
        </p:nvSpPr>
        <p:spPr>
          <a:xfrm>
            <a:off x="457200" y="1176528"/>
            <a:ext cx="8246070" cy="3966972"/>
          </a:xfrm>
        </p:spPr>
        <p:txBody>
          <a:bodyPr>
            <a:normAutofit fontScale="92500"/>
          </a:bodyPr>
          <a:lstStyle/>
          <a:p>
            <a:r>
              <a:rPr lang="en-US" dirty="0" smtClean="0"/>
              <a:t>What makes some climates positive and others negative? A short but accurate answer is that the Communication climate is determined by the degree to which people see themselves as valued.</a:t>
            </a:r>
          </a:p>
          <a:p>
            <a:r>
              <a:rPr lang="en-US" dirty="0" smtClean="0"/>
              <a:t>When we believe others view us as important, we are likely to feel good about our relationship. On the other hand, the relational climate suffers when we think others don’t appreciate or care about us. Messages that show you are valued have been called </a:t>
            </a:r>
            <a:r>
              <a:rPr lang="en-US" dirty="0" smtClean="0">
                <a:solidFill>
                  <a:srgbClr val="FFC000"/>
                </a:solidFill>
              </a:rPr>
              <a:t>conﬁrming</a:t>
            </a:r>
            <a:r>
              <a:rPr lang="en-US" dirty="0" smtClean="0"/>
              <a:t> responses.</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US" dirty="0" smtClean="0"/>
              <a:t>Confirming Messages</a:t>
            </a:r>
            <a:endParaRPr lang="en-US" dirty="0"/>
          </a:p>
        </p:txBody>
      </p:sp>
      <p:sp>
        <p:nvSpPr>
          <p:cNvPr id="3" name="Content Placeholder 2"/>
          <p:cNvSpPr>
            <a:spLocks noGrp="1"/>
          </p:cNvSpPr>
          <p:nvPr>
            <p:ph idx="1"/>
          </p:nvPr>
        </p:nvSpPr>
        <p:spPr>
          <a:xfrm>
            <a:off x="457200" y="1276350"/>
            <a:ext cx="8246070" cy="3867150"/>
          </a:xfrm>
        </p:spPr>
        <p:txBody>
          <a:bodyPr>
            <a:normAutofit/>
          </a:bodyPr>
          <a:lstStyle/>
          <a:p>
            <a:pPr lvl="0"/>
            <a:r>
              <a:rPr lang="en-US" sz="2400" b="1" dirty="0" smtClean="0"/>
              <a:t>Confirming Responses Occurs in three increasingly positive levels:</a:t>
            </a:r>
          </a:p>
          <a:p>
            <a:pPr lvl="0"/>
            <a:r>
              <a:rPr lang="en-US" sz="2400" dirty="0" smtClean="0"/>
              <a:t>Recognition: the most fundamental act of confirmation</a:t>
            </a:r>
          </a:p>
          <a:p>
            <a:pPr lvl="0"/>
            <a:r>
              <a:rPr lang="en-US" sz="2400" dirty="0" smtClean="0"/>
              <a:t> Acknowledgement: interested in another’s ideas</a:t>
            </a:r>
          </a:p>
          <a:p>
            <a:pPr lvl="0"/>
            <a:r>
              <a:rPr lang="en-US" sz="2400" dirty="0" smtClean="0"/>
              <a:t> Endorsement: agreeing with another’s ideas</a:t>
            </a:r>
            <a:endParaRPr 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smtClean="0"/>
              <a:t>Recognition</a:t>
            </a:r>
          </a:p>
        </p:txBody>
      </p:sp>
      <p:sp>
        <p:nvSpPr>
          <p:cNvPr id="3" name="Content Placeholder 2"/>
          <p:cNvSpPr>
            <a:spLocks noGrp="1"/>
          </p:cNvSpPr>
          <p:nvPr>
            <p:ph idx="1"/>
          </p:nvPr>
        </p:nvSpPr>
        <p:spPr>
          <a:xfrm>
            <a:off x="448966" y="1195578"/>
            <a:ext cx="8246070" cy="4043172"/>
          </a:xfrm>
        </p:spPr>
        <p:txBody>
          <a:bodyPr>
            <a:normAutofit lnSpcReduction="10000"/>
          </a:bodyPr>
          <a:lstStyle/>
          <a:p>
            <a:r>
              <a:rPr lang="en-US" sz="2400" dirty="0" smtClean="0"/>
              <a:t>The most fundamental act of confirmation is to recognize the other person. </a:t>
            </a:r>
          </a:p>
          <a:p>
            <a:r>
              <a:rPr lang="en-US" sz="2400" dirty="0" smtClean="0"/>
              <a:t>Recognition seems easy and obvious, and yet there are many times when we do not respond to others on this basic level. Failure to write or visit a friend is a common example. So is failure to return a phone message. Avoiding eye contact and not approaching someone you know on campus, at a party, or on the street send a negative message. </a:t>
            </a:r>
          </a:p>
          <a:p>
            <a:r>
              <a:rPr lang="en-US" sz="2400" dirty="0" smtClean="0"/>
              <a:t>Of course, this lack of recognition may simply be an oversight. Nonetheless, if the other person perceives you as avoiding contact, the message has the effect of being </a:t>
            </a:r>
            <a:r>
              <a:rPr lang="en-US" sz="2400" dirty="0" err="1" smtClean="0"/>
              <a:t>disconﬁrming</a:t>
            </a:r>
            <a:r>
              <a:rPr lang="en-US" sz="2400" dirty="0" smtClean="0"/>
              <a:t>.</a:t>
            </a:r>
          </a:p>
          <a:p>
            <a:endParaRPr lang="en-US"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895350"/>
          </a:xfrm>
        </p:spPr>
        <p:txBody>
          <a:bodyPr>
            <a:normAutofit fontScale="90000"/>
          </a:bodyPr>
          <a:lstStyle/>
          <a:p>
            <a:r>
              <a:rPr lang="en-US" dirty="0" smtClean="0"/>
              <a:t/>
            </a:r>
            <a:br>
              <a:rPr lang="en-US" dirty="0" smtClean="0"/>
            </a:br>
            <a:r>
              <a:rPr lang="en-US" b="1" dirty="0" smtClean="0"/>
              <a:t> </a:t>
            </a:r>
            <a:r>
              <a:rPr lang="en-US" dirty="0" smtClean="0"/>
              <a:t>Acknowledgment </a:t>
            </a:r>
            <a:br>
              <a:rPr lang="en-US" dirty="0" smtClean="0"/>
            </a:br>
            <a:endParaRPr lang="en-US" dirty="0"/>
          </a:p>
        </p:txBody>
      </p:sp>
      <p:sp>
        <p:nvSpPr>
          <p:cNvPr id="3" name="Content Placeholder 2"/>
          <p:cNvSpPr>
            <a:spLocks noGrp="1"/>
          </p:cNvSpPr>
          <p:nvPr>
            <p:ph idx="1"/>
          </p:nvPr>
        </p:nvSpPr>
        <p:spPr>
          <a:xfrm>
            <a:off x="533400" y="1123950"/>
            <a:ext cx="8246070" cy="3867150"/>
          </a:xfrm>
        </p:spPr>
        <p:txBody>
          <a:bodyPr>
            <a:normAutofit lnSpcReduction="10000"/>
          </a:bodyPr>
          <a:lstStyle/>
          <a:p>
            <a:pPr lvl="0">
              <a:buNone/>
            </a:pPr>
            <a:endParaRPr lang="en-US" dirty="0" smtClean="0"/>
          </a:p>
          <a:p>
            <a:r>
              <a:rPr lang="en-US" dirty="0" smtClean="0"/>
              <a:t>Acknowledging the ideas and feelings of others is a stronger form of confirmation. </a:t>
            </a:r>
          </a:p>
          <a:p>
            <a:r>
              <a:rPr lang="en-US" dirty="0" smtClean="0"/>
              <a:t>Listening is probably the most common form of acknowledgment. Of course, counterfeit listening ambushing, stage hogging, </a:t>
            </a:r>
            <a:r>
              <a:rPr lang="en-US" dirty="0" err="1" smtClean="0"/>
              <a:t>pseudolistening</a:t>
            </a:r>
            <a:r>
              <a:rPr lang="en-US" dirty="0" smtClean="0"/>
              <a:t>, and so on has the opposite effect of acknowledgment. </a:t>
            </a:r>
          </a:p>
          <a:p>
            <a:r>
              <a:rPr lang="en-US" dirty="0" smtClean="0"/>
              <a:t>More active acknowledgment includes asking questions, paraphrasing, and </a:t>
            </a:r>
            <a:r>
              <a:rPr lang="en-US" dirty="0" err="1" smtClean="0"/>
              <a:t>reﬂecting</a:t>
            </a:r>
            <a:r>
              <a:rPr lang="en-US" dirty="0" smtClean="0"/>
              <a:t>. </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dirty="0" smtClean="0"/>
              <a:t>Endorsement </a:t>
            </a:r>
          </a:p>
        </p:txBody>
      </p:sp>
      <p:sp>
        <p:nvSpPr>
          <p:cNvPr id="3" name="Content Placeholder 2"/>
          <p:cNvSpPr>
            <a:spLocks noGrp="1"/>
          </p:cNvSpPr>
          <p:nvPr>
            <p:ph idx="1"/>
          </p:nvPr>
        </p:nvSpPr>
        <p:spPr>
          <a:xfrm>
            <a:off x="448966" y="1047750"/>
            <a:ext cx="8246070" cy="4324350"/>
          </a:xfrm>
        </p:spPr>
        <p:txBody>
          <a:bodyPr>
            <a:normAutofit fontScale="85000" lnSpcReduction="20000"/>
          </a:bodyPr>
          <a:lstStyle/>
          <a:p>
            <a:r>
              <a:rPr lang="en-US" dirty="0" smtClean="0"/>
              <a:t>Whereas acknowledgment means you are interested in another’s ideas, endorsement means that you agree with them. </a:t>
            </a:r>
          </a:p>
          <a:p>
            <a:r>
              <a:rPr lang="en-US" dirty="0" smtClean="0"/>
              <a:t>It’s easy to see why endorsement is the strongest type of conﬁrming message, because it communicates the highest form of valuing. </a:t>
            </a:r>
          </a:p>
          <a:p>
            <a:r>
              <a:rPr lang="en-US" dirty="0" smtClean="0"/>
              <a:t>The most obvious form of endorsement is agreeing. Fortunately, it isn’t necessary to agree completely with another person in order to endorse her or his message.</a:t>
            </a:r>
          </a:p>
          <a:p>
            <a:r>
              <a:rPr lang="en-US" dirty="0" smtClean="0"/>
              <a:t>Nonverbal endorsement can also enhance the quality of a relational climate. For example, women rate men who agree with them as more physically attractive than those who fail to do so.  </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819150"/>
          </a:xfrm>
        </p:spPr>
        <p:txBody>
          <a:bodyPr>
            <a:normAutofit/>
          </a:bodyPr>
          <a:lstStyle/>
          <a:p>
            <a:r>
              <a:rPr lang="en-US" dirty="0" smtClean="0"/>
              <a:t>Disconfirming Messages</a:t>
            </a:r>
            <a:endParaRPr lang="en-US" dirty="0"/>
          </a:p>
        </p:txBody>
      </p:sp>
      <p:sp>
        <p:nvSpPr>
          <p:cNvPr id="3" name="Content Placeholder 2"/>
          <p:cNvSpPr>
            <a:spLocks noGrp="1"/>
          </p:cNvSpPr>
          <p:nvPr>
            <p:ph idx="1"/>
          </p:nvPr>
        </p:nvSpPr>
        <p:spPr>
          <a:xfrm>
            <a:off x="457200" y="1200150"/>
            <a:ext cx="8246070" cy="4019550"/>
          </a:xfrm>
        </p:spPr>
        <p:txBody>
          <a:bodyPr>
            <a:normAutofit/>
          </a:bodyPr>
          <a:lstStyle/>
          <a:p>
            <a:pPr lvl="0"/>
            <a:r>
              <a:rPr lang="en-US" b="1" dirty="0" smtClean="0"/>
              <a:t>Disconfirming Responses</a:t>
            </a:r>
            <a:r>
              <a:rPr lang="en-US" dirty="0" smtClean="0"/>
              <a:t/>
            </a:r>
            <a:br>
              <a:rPr lang="en-US" dirty="0" smtClean="0"/>
            </a:br>
            <a:r>
              <a:rPr lang="en-US" dirty="0" smtClean="0"/>
              <a:t>Show lack of regard for the other; Either by disagreeing, Disputing or Ignoring </a:t>
            </a:r>
          </a:p>
          <a:p>
            <a:pPr lvl="0"/>
            <a:r>
              <a:rPr lang="en-US" dirty="0" smtClean="0"/>
              <a:t>Disconfirming messages occur when the speaker is attacked instead of the message or idea</a:t>
            </a:r>
          </a:p>
          <a:p>
            <a:pPr lvl="0"/>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Communication Climates Develop</a:t>
            </a:r>
            <a:endParaRPr lang="en-US" dirty="0"/>
          </a:p>
        </p:txBody>
      </p:sp>
      <p:sp>
        <p:nvSpPr>
          <p:cNvPr id="3" name="Content Placeholder 2"/>
          <p:cNvSpPr>
            <a:spLocks noGrp="1"/>
          </p:cNvSpPr>
          <p:nvPr>
            <p:ph idx="1"/>
          </p:nvPr>
        </p:nvSpPr>
        <p:spPr>
          <a:xfrm>
            <a:off x="448966" y="1200150"/>
            <a:ext cx="8246070" cy="3662172"/>
          </a:xfrm>
        </p:spPr>
        <p:txBody>
          <a:bodyPr>
            <a:normAutofit fontScale="85000" lnSpcReduction="10000"/>
          </a:bodyPr>
          <a:lstStyle/>
          <a:p>
            <a:r>
              <a:rPr lang="en-US" b="1" dirty="0" smtClean="0"/>
              <a:t> </a:t>
            </a:r>
            <a:r>
              <a:rPr lang="en-US" dirty="0" smtClean="0"/>
              <a:t>After a climate is formed, it can take on a life of its own and grow in a self-perpetuating </a:t>
            </a:r>
            <a:r>
              <a:rPr lang="en-US" b="1" dirty="0" smtClean="0"/>
              <a:t>spiral</a:t>
            </a:r>
            <a:r>
              <a:rPr lang="en-US" dirty="0" smtClean="0"/>
              <a:t>: a reciprocating communication pattern in which each person’s message reinforces the others. </a:t>
            </a:r>
            <a:endParaRPr lang="en-US" sz="2400" dirty="0" smtClean="0"/>
          </a:p>
          <a:p>
            <a:pPr lvl="1"/>
            <a:r>
              <a:rPr lang="en-US" dirty="0" smtClean="0"/>
              <a:t>In positive spirals, one partner’s conﬁrming message leads to a similar response from the other person. This positive reaction leads the </a:t>
            </a:r>
            <a:r>
              <a:rPr lang="en-US" dirty="0" err="1" smtClean="0"/>
              <a:t>ﬁrst</a:t>
            </a:r>
            <a:r>
              <a:rPr lang="en-US" dirty="0" smtClean="0"/>
              <a:t> person to be even more reinforcing. </a:t>
            </a:r>
            <a:endParaRPr lang="en-US" sz="2400" dirty="0" smtClean="0"/>
          </a:p>
          <a:p>
            <a:pPr lvl="1"/>
            <a:r>
              <a:rPr lang="en-US" dirty="0" smtClean="0"/>
              <a:t>Negative spirals are just as powerful, though they leave the partners feeling worse about themselves and each other. </a:t>
            </a:r>
            <a:endParaRPr lang="en-US" sz="2400" dirty="0" smtClean="0"/>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86480"/>
            <a:ext cx="8686800" cy="763526"/>
          </a:xfrm>
        </p:spPr>
        <p:txBody>
          <a:bodyPr>
            <a:normAutofit/>
          </a:bodyPr>
          <a:lstStyle/>
          <a:p>
            <a:pPr algn="ctr"/>
            <a:r>
              <a:rPr lang="en-US" dirty="0" smtClean="0"/>
              <a:t>How Communication Climates Develop</a:t>
            </a:r>
            <a:endParaRPr lang="en-US" dirty="0"/>
          </a:p>
        </p:txBody>
      </p:sp>
      <p:sp>
        <p:nvSpPr>
          <p:cNvPr id="3" name="Content Placeholder 2"/>
          <p:cNvSpPr>
            <a:spLocks noGrp="1"/>
          </p:cNvSpPr>
          <p:nvPr>
            <p:ph idx="1"/>
          </p:nvPr>
        </p:nvSpPr>
        <p:spPr>
          <a:xfrm>
            <a:off x="762000" y="1200150"/>
            <a:ext cx="8246070" cy="4043172"/>
          </a:xfrm>
        </p:spPr>
        <p:txBody>
          <a:bodyPr>
            <a:normAutofit fontScale="92500" lnSpcReduction="10000"/>
          </a:bodyPr>
          <a:lstStyle/>
          <a:p>
            <a:r>
              <a:rPr lang="en-US" b="1" dirty="0" smtClean="0"/>
              <a:t>Escalatory conflict spirals</a:t>
            </a:r>
            <a:r>
              <a:rPr lang="en-US" dirty="0" smtClean="0"/>
              <a:t> are the most visible way that disconfirming messages reinforce one another. One attack leads to another until a skirmish escalates into a full-</a:t>
            </a:r>
            <a:r>
              <a:rPr lang="en-US" dirty="0" err="1" smtClean="0"/>
              <a:t>ﬂedged</a:t>
            </a:r>
            <a:r>
              <a:rPr lang="en-US" dirty="0" smtClean="0"/>
              <a:t> battle. </a:t>
            </a:r>
          </a:p>
          <a:p>
            <a:r>
              <a:rPr lang="en-US" dirty="0" smtClean="0"/>
              <a:t>Although they are less obvious, </a:t>
            </a:r>
            <a:r>
              <a:rPr lang="en-US" b="1" dirty="0" smtClean="0"/>
              <a:t>de-escalatory </a:t>
            </a:r>
            <a:r>
              <a:rPr lang="en-US" b="1" dirty="0" err="1" smtClean="0"/>
              <a:t>conﬂict</a:t>
            </a:r>
            <a:r>
              <a:rPr lang="en-US" b="1" dirty="0" smtClean="0"/>
              <a:t> spirals </a:t>
            </a:r>
            <a:r>
              <a:rPr lang="en-US" dirty="0" smtClean="0"/>
              <a:t>can also be destructive. Rather than </a:t>
            </a:r>
            <a:r>
              <a:rPr lang="en-US" dirty="0" err="1" smtClean="0"/>
              <a:t>ﬁghting</a:t>
            </a:r>
            <a:r>
              <a:rPr lang="en-US" dirty="0" smtClean="0"/>
              <a:t>, the parties slowly lessen their dependence on one another, withdraw, and become less invested in the relationship.</a:t>
            </a:r>
          </a:p>
          <a:p>
            <a:r>
              <a:rPr lang="en-US" dirty="0" smtClean="0"/>
              <a:t>Spirals rarely go on </a:t>
            </a:r>
            <a:r>
              <a:rPr lang="en-US" dirty="0" err="1" smtClean="0"/>
              <a:t>indeﬁnitely</a:t>
            </a:r>
            <a:r>
              <a:rPr lang="en-US" dirty="0" smtClean="0"/>
              <a:t>. Most relationships pass through cycles of progression and regression.</a:t>
            </a:r>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1050006"/>
          </a:xfrm>
        </p:spPr>
        <p:txBody>
          <a:bodyPr>
            <a:normAutofit fontScale="90000"/>
          </a:bodyPr>
          <a:lstStyle/>
          <a:p>
            <a:r>
              <a:rPr lang="en-US" dirty="0" smtClean="0"/>
              <a:t>Creating Positive Communication Climates</a:t>
            </a:r>
            <a:br>
              <a:rPr lang="en-US" dirty="0" smtClean="0"/>
            </a:br>
            <a:r>
              <a:rPr lang="en-US" sz="2000" b="1" dirty="0" smtClean="0"/>
              <a:t>Jack Gibb isolated six types of defense-arousing communication and six contrasting behaviors. </a:t>
            </a:r>
            <a:endParaRPr lang="en-US" sz="2000" b="1" dirty="0"/>
          </a:p>
        </p:txBody>
      </p:sp>
      <p:pic>
        <p:nvPicPr>
          <p:cNvPr id="4" name="Content Placeholder 3" descr="scan0004.jpg"/>
          <p:cNvPicPr>
            <a:picLocks noGrp="1"/>
          </p:cNvPicPr>
          <p:nvPr>
            <p:ph idx="1"/>
          </p:nvPr>
        </p:nvPicPr>
        <p:blipFill>
          <a:blip r:embed="rId3" cstate="print">
            <a:duotone>
              <a:prstClr val="black"/>
              <a:srgbClr val="D9C3A5">
                <a:tint val="50000"/>
                <a:satMod val="180000"/>
              </a:srgbClr>
            </a:duotone>
            <a:extLst>
              <a:ext uri="{BEBA8EAE-BF5A-486C-A8C5-ECC9F3942E4B}">
                <a14:imgProps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a14:imgLayer r:embed="rId10">
                    <a14:imgEffect>
                      <a14:sharpenSoften amount="50000"/>
                    </a14:imgEffect>
                  </a14:imgLayer>
                </a14:imgProps>
              </a:ext>
            </a:extLst>
          </a:blip>
          <a:srcRect l="3097" t="3236" r="15708" b="10032"/>
          <a:stretch>
            <a:fillRect/>
          </a:stretch>
        </p:blipFill>
        <p:spPr>
          <a:xfrm>
            <a:off x="2438400" y="1276350"/>
            <a:ext cx="4343400" cy="3429000"/>
          </a:xfrm>
          <a:prstGeom prst="rect">
            <a:avLst/>
          </a:prstGeom>
        </p:spPr>
      </p:pic>
      <p:sp>
        <p:nvSpPr>
          <p:cNvPr id="10241" name="Rectangle 1"/>
          <p:cNvSpPr>
            <a:spLocks noChangeArrowheads="1"/>
          </p:cNvSpPr>
          <p:nvPr/>
        </p:nvSpPr>
        <p:spPr bwMode="auto">
          <a:xfrm>
            <a:off x="372766" y="4781550"/>
            <a:ext cx="8618834" cy="27699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Source: Adler, R.B. &amp; </a:t>
            </a:r>
            <a:r>
              <a:rPr kumimoji="0" lang="en-US" sz="1200" b="1" i="0" u="none" strike="noStrike" cap="none" normalizeH="0" baseline="0" dirty="0" err="1" smtClean="0">
                <a:ln>
                  <a:noFill/>
                </a:ln>
                <a:solidFill>
                  <a:schemeClr val="bg1"/>
                </a:solidFill>
                <a:effectLst/>
                <a:latin typeface="Times New Roman" pitchFamily="18" charset="0"/>
                <a:ea typeface="Calibri" pitchFamily="34" charset="0"/>
                <a:cs typeface="Times New Roman" pitchFamily="18" charset="0"/>
              </a:rPr>
              <a:t>Rodmann</a:t>
            </a:r>
            <a:r>
              <a:rPr kumimoji="0" lang="en-US" sz="12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G. (2006)</a:t>
            </a:r>
            <a:r>
              <a:rPr kumimoji="0" lang="en-US" sz="12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Understanding human communication. </a:t>
            </a:r>
            <a:r>
              <a:rPr kumimoji="0" lang="en-US" sz="12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9th edition. London: Oxford University Press. </a:t>
            </a:r>
            <a:endParaRPr kumimoji="0" lang="en-US" sz="1200" b="1" i="0" u="none" strike="noStrike" cap="none" normalizeH="0" baseline="0" dirty="0" smtClean="0">
              <a:ln>
                <a:noFill/>
              </a:ln>
              <a:solidFill>
                <a:schemeClr val="bg1"/>
              </a:solidFill>
              <a:effectLst/>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Gibb categories</a:t>
            </a:r>
            <a:endParaRPr lang="en-US" dirty="0"/>
          </a:p>
        </p:txBody>
      </p:sp>
      <p:sp>
        <p:nvSpPr>
          <p:cNvPr id="3" name="Content Placeholder 2"/>
          <p:cNvSpPr>
            <a:spLocks noGrp="1"/>
          </p:cNvSpPr>
          <p:nvPr>
            <p:ph idx="1"/>
          </p:nvPr>
        </p:nvSpPr>
        <p:spPr>
          <a:xfrm>
            <a:off x="448966" y="1195578"/>
            <a:ext cx="8246070" cy="4271772"/>
          </a:xfrm>
        </p:spPr>
        <p:txBody>
          <a:bodyPr>
            <a:normAutofit fontScale="77500" lnSpcReduction="20000"/>
          </a:bodyPr>
          <a:lstStyle/>
          <a:p>
            <a:r>
              <a:rPr lang="en-US" dirty="0" smtClean="0"/>
              <a:t>The contrasting defense-arousing versus actions aimed at reducing a threat, can create increasingly positive or negative climates.</a:t>
            </a:r>
          </a:p>
          <a:p>
            <a:pPr lvl="1"/>
            <a:r>
              <a:rPr lang="en-US" dirty="0" smtClean="0"/>
              <a:t>One challenge is </a:t>
            </a:r>
            <a:r>
              <a:rPr lang="en-US" i="1" dirty="0" smtClean="0"/>
              <a:t>evaluative</a:t>
            </a:r>
            <a:r>
              <a:rPr lang="en-US" dirty="0" smtClean="0"/>
              <a:t> communication, </a:t>
            </a:r>
            <a:r>
              <a:rPr lang="en-US" i="1" dirty="0" smtClean="0"/>
              <a:t>"you" language,</a:t>
            </a:r>
            <a:r>
              <a:rPr lang="en-US" dirty="0" smtClean="0"/>
              <a:t> against descriptive communication, </a:t>
            </a:r>
            <a:r>
              <a:rPr lang="en-US" i="1" dirty="0" smtClean="0"/>
              <a:t>"I" language</a:t>
            </a:r>
            <a:r>
              <a:rPr lang="en-US" dirty="0" smtClean="0"/>
              <a:t>.</a:t>
            </a:r>
          </a:p>
          <a:p>
            <a:pPr lvl="1"/>
            <a:r>
              <a:rPr lang="en-US" dirty="0" smtClean="0"/>
              <a:t>Another compares a </a:t>
            </a:r>
            <a:r>
              <a:rPr lang="en-US" i="1" dirty="0" smtClean="0"/>
              <a:t>controlling</a:t>
            </a:r>
            <a:r>
              <a:rPr lang="en-US" dirty="0" smtClean="0"/>
              <a:t> message versus problem orientation, </a:t>
            </a:r>
          </a:p>
          <a:p>
            <a:pPr lvl="1"/>
            <a:r>
              <a:rPr lang="en-US" dirty="0" smtClean="0"/>
              <a:t>and behavior manipulation </a:t>
            </a:r>
            <a:r>
              <a:rPr lang="en-US" i="1" dirty="0" smtClean="0"/>
              <a:t>strategy</a:t>
            </a:r>
            <a:r>
              <a:rPr lang="en-US" dirty="0" smtClean="0"/>
              <a:t> versus honest spontaneity.</a:t>
            </a:r>
          </a:p>
          <a:p>
            <a:pPr lvl="1"/>
            <a:r>
              <a:rPr lang="en-US" i="1" dirty="0" smtClean="0"/>
              <a:t>Neutrality</a:t>
            </a:r>
            <a:r>
              <a:rPr lang="en-US" dirty="0" smtClean="0"/>
              <a:t> indicates indifference, whereas </a:t>
            </a:r>
            <a:r>
              <a:rPr lang="en-US" i="1" dirty="0" smtClean="0"/>
              <a:t>empathy</a:t>
            </a:r>
            <a:r>
              <a:rPr lang="en-US" dirty="0" smtClean="0"/>
              <a:t> implies acceptance of feelings.</a:t>
            </a:r>
          </a:p>
          <a:p>
            <a:pPr lvl="1"/>
            <a:r>
              <a:rPr lang="en-US" i="1" dirty="0" smtClean="0"/>
              <a:t>Superiority</a:t>
            </a:r>
            <a:r>
              <a:rPr lang="en-US" dirty="0" smtClean="0"/>
              <a:t> triggers defensiveness, whereas </a:t>
            </a:r>
            <a:r>
              <a:rPr lang="en-US" i="1" dirty="0" smtClean="0"/>
              <a:t>equality</a:t>
            </a:r>
            <a:r>
              <a:rPr lang="en-US" dirty="0" smtClean="0"/>
              <a:t> signals worth; </a:t>
            </a:r>
          </a:p>
          <a:p>
            <a:pPr lvl="1"/>
            <a:r>
              <a:rPr lang="en-US" dirty="0" smtClean="0"/>
              <a:t>and </a:t>
            </a:r>
            <a:r>
              <a:rPr lang="en-US" i="1" dirty="0" smtClean="0"/>
              <a:t>certainty</a:t>
            </a:r>
            <a:r>
              <a:rPr lang="en-US" dirty="0" smtClean="0"/>
              <a:t> is unyielding, in contrast to </a:t>
            </a:r>
            <a:r>
              <a:rPr lang="en-US" i="1" dirty="0" err="1" smtClean="0"/>
              <a:t>provisionalism</a:t>
            </a:r>
            <a:r>
              <a:rPr lang="en-US" dirty="0" smtClean="0"/>
              <a:t>, which introduces and acknowledges practical considerations.</a:t>
            </a:r>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 of Conflict Resolution</a:t>
            </a:r>
          </a:p>
        </p:txBody>
      </p:sp>
      <p:sp>
        <p:nvSpPr>
          <p:cNvPr id="3" name="Content Placeholder 2"/>
          <p:cNvSpPr>
            <a:spLocks noGrp="1"/>
          </p:cNvSpPr>
          <p:nvPr>
            <p:ph idx="1"/>
          </p:nvPr>
        </p:nvSpPr>
        <p:spPr>
          <a:xfrm>
            <a:off x="533400" y="1200150"/>
            <a:ext cx="8246070" cy="4248150"/>
          </a:xfrm>
        </p:spPr>
        <p:txBody>
          <a:bodyPr>
            <a:normAutofit/>
          </a:bodyPr>
          <a:lstStyle/>
          <a:p>
            <a:r>
              <a:rPr lang="en-US" b="1" dirty="0" smtClean="0"/>
              <a:t>Methods of Conflict Resolution</a:t>
            </a:r>
            <a:endParaRPr lang="en-US" dirty="0" smtClean="0"/>
          </a:p>
          <a:p>
            <a:r>
              <a:rPr lang="en-US" dirty="0" smtClean="0"/>
              <a:t>No matter what the relational style, gender, or culture of the participants, every </a:t>
            </a:r>
            <a:r>
              <a:rPr lang="en-US" dirty="0" err="1" smtClean="0"/>
              <a:t>conﬂict</a:t>
            </a:r>
            <a:r>
              <a:rPr lang="en-US" dirty="0" smtClean="0"/>
              <a:t> is a struggle to have one’s goals met. </a:t>
            </a:r>
          </a:p>
          <a:p>
            <a:r>
              <a:rPr lang="en-US" dirty="0" smtClean="0"/>
              <a:t>Sometimes that struggle succeeds, and at other times it fails. In the remainder of this chapter we’ll look at various approaches to resolving </a:t>
            </a:r>
            <a:r>
              <a:rPr lang="en-US" dirty="0" err="1" smtClean="0"/>
              <a:t>conﬂicts</a:t>
            </a:r>
            <a:r>
              <a:rPr lang="en-US" dirty="0" smtClean="0"/>
              <a:t> and see which ones are most promising.</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WIN–LOSE</a:t>
            </a:r>
          </a:p>
        </p:txBody>
      </p:sp>
      <p:sp>
        <p:nvSpPr>
          <p:cNvPr id="5" name="Content Placeholder 4"/>
          <p:cNvSpPr>
            <a:spLocks noGrp="1"/>
          </p:cNvSpPr>
          <p:nvPr>
            <p:ph idx="1"/>
          </p:nvPr>
        </p:nvSpPr>
        <p:spPr>
          <a:xfrm>
            <a:off x="609600" y="1176528"/>
            <a:ext cx="8246070" cy="3966972"/>
          </a:xfrm>
        </p:spPr>
        <p:txBody>
          <a:bodyPr>
            <a:normAutofit fontScale="85000" lnSpcReduction="10000"/>
          </a:bodyPr>
          <a:lstStyle/>
          <a:p>
            <a:r>
              <a:rPr lang="en-US" dirty="0" smtClean="0"/>
              <a:t>Win–lose </a:t>
            </a:r>
            <a:r>
              <a:rPr lang="en-US" dirty="0" err="1" smtClean="0"/>
              <a:t>conﬂicts</a:t>
            </a:r>
            <a:r>
              <a:rPr lang="en-US" dirty="0" smtClean="0"/>
              <a:t> are ones in which one party achieves its goal at the expense of the other. People resort to this method of resolving disputes when they perceive a situation as being an “either-or” one: Either I get what I want, or you get your way. </a:t>
            </a:r>
          </a:p>
          <a:p>
            <a:r>
              <a:rPr lang="en-US" dirty="0" smtClean="0"/>
              <a:t>The most clear-cut examples of win–lose situations are certain games, such as baseball or poker, in which the rules require a winner and a loser.</a:t>
            </a:r>
          </a:p>
          <a:p>
            <a:r>
              <a:rPr lang="en-US" dirty="0" smtClean="0"/>
              <a:t>Power is the distinguishing characteristic in win–lose problem solving, because it is necessary to defeat an opponent to get what you want. The most obvious kind of power is physical.</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LOSE–LOSE</a:t>
            </a:r>
          </a:p>
        </p:txBody>
      </p:sp>
      <p:sp>
        <p:nvSpPr>
          <p:cNvPr id="5" name="Content Placeholder 4"/>
          <p:cNvSpPr>
            <a:spLocks noGrp="1"/>
          </p:cNvSpPr>
          <p:nvPr>
            <p:ph idx="1"/>
          </p:nvPr>
        </p:nvSpPr>
        <p:spPr>
          <a:xfrm>
            <a:off x="533400" y="1252728"/>
            <a:ext cx="8246070" cy="3890772"/>
          </a:xfrm>
        </p:spPr>
        <p:txBody>
          <a:bodyPr>
            <a:normAutofit fontScale="85000" lnSpcReduction="10000"/>
          </a:bodyPr>
          <a:lstStyle/>
          <a:p>
            <a:r>
              <a:rPr lang="en-US" dirty="0" smtClean="0"/>
              <a:t>In lose–lose problem solving, neither side is </a:t>
            </a:r>
            <a:r>
              <a:rPr lang="en-US" dirty="0" err="1" smtClean="0"/>
              <a:t>satisﬁed</a:t>
            </a:r>
            <a:r>
              <a:rPr lang="en-US" dirty="0" smtClean="0"/>
              <a:t> with the outcome. Although the name of this approach is so discouraging that it’s hard to imagine how anyone could willingly use it, in truth lose–lose is a fairly common way to handle </a:t>
            </a:r>
            <a:r>
              <a:rPr lang="en-US" dirty="0" err="1" smtClean="0"/>
              <a:t>conﬂicts</a:t>
            </a:r>
            <a:r>
              <a:rPr lang="en-US" dirty="0" smtClean="0"/>
              <a:t>. </a:t>
            </a:r>
          </a:p>
          <a:p>
            <a:r>
              <a:rPr lang="en-US" dirty="0" smtClean="0"/>
              <a:t>In many instances the parties will both strive to be winners, but as a result of the struggle, both end up losers. On the international scene many wars illustrate this sad point. </a:t>
            </a:r>
          </a:p>
          <a:p>
            <a:r>
              <a:rPr lang="en-US" dirty="0" smtClean="0"/>
              <a:t>On an interpersonal level the same principle holds true. Most of us have seen battles of pride in which both parties strike out and both suffer.</a:t>
            </a: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1050006"/>
          </a:xfrm>
        </p:spPr>
        <p:txBody>
          <a:bodyPr/>
          <a:lstStyle/>
          <a:p>
            <a:r>
              <a:rPr lang="en-US" dirty="0" smtClean="0"/>
              <a:t>COMPROMISE</a:t>
            </a:r>
          </a:p>
        </p:txBody>
      </p:sp>
      <p:sp>
        <p:nvSpPr>
          <p:cNvPr id="3" name="Content Placeholder 2"/>
          <p:cNvSpPr>
            <a:spLocks noGrp="1"/>
          </p:cNvSpPr>
          <p:nvPr>
            <p:ph idx="1"/>
          </p:nvPr>
        </p:nvSpPr>
        <p:spPr>
          <a:xfrm>
            <a:off x="381000" y="1200150"/>
            <a:ext cx="8246070" cy="4019550"/>
          </a:xfrm>
        </p:spPr>
        <p:txBody>
          <a:bodyPr>
            <a:normAutofit fontScale="85000" lnSpcReduction="20000"/>
          </a:bodyPr>
          <a:lstStyle/>
          <a:p>
            <a:r>
              <a:rPr lang="en-US" dirty="0" smtClean="0"/>
              <a:t>Unlike lose–lose out comes; a compromise gives both parties at least some of what they wanted, though both sacrifice part of their goals. </a:t>
            </a:r>
          </a:p>
          <a:p>
            <a:r>
              <a:rPr lang="en-US" dirty="0" smtClean="0"/>
              <a:t>People usually settle for compromises when they see partial satisfaction as the best they can hope for. </a:t>
            </a:r>
          </a:p>
          <a:p>
            <a:r>
              <a:rPr lang="en-US" dirty="0" smtClean="0"/>
              <a:t>Although a compromise may be better than losing every-thing, this approach hardly seems to deserve the positive image it has with some people. </a:t>
            </a:r>
          </a:p>
          <a:p>
            <a:r>
              <a:rPr lang="en-US" dirty="0" smtClean="0"/>
              <a:t>For example, if a divorced couple compromise on child care by haggling over custody and then finally grudgingly agree to split the time with their children, it’s hard to say that anybody has won.</a:t>
            </a:r>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WIN–WIN</a:t>
            </a:r>
            <a:br>
              <a:rPr lang="en-US" dirty="0" smtClean="0"/>
            </a:br>
            <a:endParaRPr lang="en-US" dirty="0"/>
          </a:p>
        </p:txBody>
      </p:sp>
      <p:sp>
        <p:nvSpPr>
          <p:cNvPr id="3" name="Content Placeholder 2"/>
          <p:cNvSpPr>
            <a:spLocks noGrp="1"/>
          </p:cNvSpPr>
          <p:nvPr>
            <p:ph idx="1"/>
          </p:nvPr>
        </p:nvSpPr>
        <p:spPr>
          <a:xfrm>
            <a:off x="448966" y="1271778"/>
            <a:ext cx="8246070" cy="3814572"/>
          </a:xfrm>
        </p:spPr>
        <p:txBody>
          <a:bodyPr>
            <a:normAutofit fontScale="92500" lnSpcReduction="20000"/>
          </a:bodyPr>
          <a:lstStyle/>
          <a:p>
            <a:r>
              <a:rPr lang="en-US" dirty="0" smtClean="0"/>
              <a:t>In Win–win problem solving, the goal is to find a solution that satisfies the needs of everyone involved. Not only do the parties avoid trying to win at the other’s expense, but also they believe that by working together it is possible to ﬁnd a solution that allows both to reach their goals.</a:t>
            </a:r>
          </a:p>
          <a:p>
            <a:r>
              <a:rPr lang="en-US" dirty="0" smtClean="0"/>
              <a:t>Some compromises approach this win–win ideal. You and the seller might settle on a price for a used car that is between what the seller was asking and what you wanted to pay.</a:t>
            </a:r>
          </a:p>
          <a:p>
            <a:r>
              <a:rPr lang="en-US" dirty="0" smtClean="0"/>
              <a:t>Although a win–win approach sounds ideal, it is not always possible, or even appropriate. </a:t>
            </a:r>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Conflict Management</a:t>
            </a:r>
            <a:endParaRPr lang="en-US" dirty="0"/>
          </a:p>
        </p:txBody>
      </p:sp>
      <p:sp>
        <p:nvSpPr>
          <p:cNvPr id="3" name="Content Placeholder 2"/>
          <p:cNvSpPr>
            <a:spLocks noGrp="1"/>
          </p:cNvSpPr>
          <p:nvPr>
            <p:ph idx="1"/>
          </p:nvPr>
        </p:nvSpPr>
        <p:spPr>
          <a:xfrm>
            <a:off x="448966" y="1195578"/>
            <a:ext cx="8246070" cy="3890772"/>
          </a:xfrm>
        </p:spPr>
        <p:txBody>
          <a:bodyPr>
            <a:normAutofit fontScale="92500" lnSpcReduction="20000"/>
          </a:bodyPr>
          <a:lstStyle/>
          <a:p>
            <a:pPr lvl="1"/>
            <a:r>
              <a:rPr lang="en-US" sz="2400" dirty="0" smtClean="0"/>
              <a:t>Conflict management in practice has guidelines to best approach win-win problem solving.</a:t>
            </a:r>
          </a:p>
          <a:p>
            <a:pPr lvl="2"/>
            <a:r>
              <a:rPr lang="en-US" dirty="0" smtClean="0"/>
              <a:t>Define your needs by deciding what you want or need.</a:t>
            </a:r>
          </a:p>
          <a:p>
            <a:pPr lvl="2"/>
            <a:r>
              <a:rPr lang="en-US" dirty="0" smtClean="0"/>
              <a:t>Share your needs with the other person when the time and place is suitable and you are at your best.</a:t>
            </a:r>
          </a:p>
          <a:p>
            <a:pPr lvl="2"/>
            <a:r>
              <a:rPr lang="en-US" dirty="0" smtClean="0"/>
              <a:t>Listen to the other person's needs.</a:t>
            </a:r>
          </a:p>
          <a:p>
            <a:pPr lvl="3"/>
            <a:r>
              <a:rPr lang="en-US" sz="2400" dirty="0" smtClean="0"/>
              <a:t>Generate possible solutions by brainstorming.</a:t>
            </a:r>
          </a:p>
          <a:p>
            <a:pPr lvl="3"/>
            <a:r>
              <a:rPr lang="en-US" sz="2400" dirty="0" smtClean="0"/>
              <a:t>Evaluate the possible solutions and choose the best one once all possibilities have been exhausted.</a:t>
            </a:r>
          </a:p>
          <a:p>
            <a:pPr lvl="3"/>
            <a:r>
              <a:rPr lang="en-US" sz="2400" dirty="0" smtClean="0"/>
              <a:t>Implement the solution.</a:t>
            </a:r>
          </a:p>
          <a:p>
            <a:pPr lvl="3"/>
            <a:r>
              <a:rPr lang="en-US" sz="2400" dirty="0" smtClean="0"/>
              <a:t>Follow up the solution to review the effects of the solution.</a:t>
            </a:r>
          </a:p>
          <a:p>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SUMMARY</a:t>
            </a:r>
          </a:p>
        </p:txBody>
      </p:sp>
      <p:sp>
        <p:nvSpPr>
          <p:cNvPr id="3" name="Content Placeholder 2"/>
          <p:cNvSpPr>
            <a:spLocks noGrp="1"/>
          </p:cNvSpPr>
          <p:nvPr>
            <p:ph idx="1"/>
          </p:nvPr>
        </p:nvSpPr>
        <p:spPr>
          <a:xfrm>
            <a:off x="533400" y="1219200"/>
            <a:ext cx="8246070" cy="4095750"/>
          </a:xfrm>
        </p:spPr>
        <p:txBody>
          <a:bodyPr>
            <a:normAutofit fontScale="62500" lnSpcReduction="20000"/>
          </a:bodyPr>
          <a:lstStyle/>
          <a:p>
            <a:pPr lvl="0"/>
            <a:r>
              <a:rPr lang="en-US" dirty="0" smtClean="0"/>
              <a:t>This chapter explored several factors that help make interpersonal relationships satisfying or unsatisfying. We began by defining </a:t>
            </a:r>
            <a:r>
              <a:rPr lang="en-US" i="1" dirty="0" smtClean="0"/>
              <a:t>Conflict</a:t>
            </a:r>
            <a:r>
              <a:rPr lang="en-US" dirty="0" smtClean="0"/>
              <a:t> is an expressed struggle between at least two interdependent parties who perceive incompatible goals, scarce resources, and interference from the other party in achieving their goals.</a:t>
            </a:r>
            <a:endParaRPr lang="en-US" sz="2400" dirty="0" smtClean="0"/>
          </a:p>
          <a:p>
            <a:pPr lvl="1"/>
            <a:r>
              <a:rPr lang="en-US" dirty="0" smtClean="0"/>
              <a:t>Expressed struggle captures the notion that conflict does not exist unless all the people involved know that the disagreement exists even if the expressed struggle is not verbalized.</a:t>
            </a:r>
            <a:endParaRPr lang="en-US" sz="2400" dirty="0" smtClean="0"/>
          </a:p>
          <a:p>
            <a:pPr lvl="1"/>
            <a:r>
              <a:rPr lang="en-US" dirty="0" smtClean="0"/>
              <a:t>Perceived incompatible goals is a situation where it seems as if the goals of those involved are mutually exclusive, but that is not always the case, as mutually satisfying answers can be agreed upon.</a:t>
            </a:r>
            <a:endParaRPr lang="en-US" sz="2400" dirty="0" smtClean="0"/>
          </a:p>
          <a:p>
            <a:pPr lvl="1"/>
            <a:r>
              <a:rPr lang="en-US" dirty="0" smtClean="0"/>
              <a:t>Perception of scarce resources occurs when people believe there are not enough resources, such as time, money, affection and space to go around.</a:t>
            </a:r>
            <a:endParaRPr lang="en-US" sz="2400" dirty="0" smtClean="0"/>
          </a:p>
          <a:p>
            <a:pPr lvl="1"/>
            <a:r>
              <a:rPr lang="en-US" dirty="0" smtClean="0"/>
              <a:t>Interdependence is another feature that captures the notion that people in a conflict are dependent upon each other.</a:t>
            </a:r>
            <a:endParaRPr lang="en-US" sz="2400" dirty="0" smtClean="0"/>
          </a:p>
          <a:p>
            <a:pPr lvl="1"/>
            <a:r>
              <a:rPr lang="en-US" dirty="0" smtClean="0"/>
              <a:t>Inevitability addresses that fact that conflicts are impossible to avoid; the challenge is to handle them effectively when they occur.</a:t>
            </a:r>
            <a:endParaRPr lang="en-US" sz="2400" dirty="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0"/>
            <a:ext cx="6558080" cy="725349"/>
          </a:xfrm>
        </p:spPr>
        <p:txBody>
          <a:bodyPr>
            <a:normAutofit/>
          </a:bodyPr>
          <a:lstStyle/>
          <a:p>
            <a:pPr algn="ctr"/>
            <a:r>
              <a:rPr lang="en-US" dirty="0" smtClean="0"/>
              <a:t>SUMMARY</a:t>
            </a:r>
            <a:endParaRPr lang="en-US" dirty="0"/>
          </a:p>
        </p:txBody>
      </p:sp>
      <p:sp>
        <p:nvSpPr>
          <p:cNvPr id="5" name="Content Placeholder 4"/>
          <p:cNvSpPr>
            <a:spLocks noGrp="1"/>
          </p:cNvSpPr>
          <p:nvPr>
            <p:ph idx="1"/>
          </p:nvPr>
        </p:nvSpPr>
        <p:spPr>
          <a:xfrm>
            <a:off x="0" y="514350"/>
            <a:ext cx="9144000" cy="4476750"/>
          </a:xfrm>
        </p:spPr>
        <p:txBody>
          <a:bodyPr>
            <a:noAutofit/>
          </a:bodyPr>
          <a:lstStyle/>
          <a:p>
            <a:r>
              <a:rPr lang="en-US" sz="2400" dirty="0" smtClean="0"/>
              <a:t>The chapter continued by examining Communication climate, which is the emotional tone of a relationship as it is expressed in the messages being sent and received. </a:t>
            </a:r>
          </a:p>
          <a:p>
            <a:r>
              <a:rPr lang="en-US" sz="2400" dirty="0" smtClean="0"/>
              <a:t>We examined types of confirming and disconfirming messages, and then looked in detail at Gibb’s categories of defensiveness-arousing and supportive behaviors. Then interpersonal conflict; we saw that conflict is a fact of life in every relationship and that the way conflicts are handled plays a major role in the quality of a relationship. We saw that </a:t>
            </a:r>
            <a:r>
              <a:rPr lang="en-US" sz="2400" dirty="0" err="1" smtClean="0"/>
              <a:t>conﬂict</a:t>
            </a:r>
            <a:r>
              <a:rPr lang="en-US" sz="2400" dirty="0" smtClean="0"/>
              <a:t> styles are affected by both gender and culture. There are four outcomes to conflicts: win–lose, lose–lose, compromise, and win–win. The </a:t>
            </a:r>
            <a:r>
              <a:rPr lang="en-US" sz="2400" dirty="0" err="1" smtClean="0"/>
              <a:t>ﬁnal</a:t>
            </a:r>
            <a:r>
              <a:rPr lang="en-US" sz="2400" dirty="0" smtClean="0"/>
              <a:t> section of the chapter outlined the steps in win–win problem solving.</a:t>
            </a:r>
            <a:endParaRPr lang="en-US" sz="2000" dirty="0" smtClean="0"/>
          </a:p>
          <a:p>
            <a:r>
              <a:rPr lang="en-US" dirty="0" smtClean="0"/>
              <a:t/>
            </a:r>
            <a:br>
              <a:rPr lang="en-US" dirty="0" smtClean="0"/>
            </a:br>
            <a:endParaRPr lang="en-US" sz="2000" dirty="0" smtClean="0"/>
          </a:p>
        </p:txBody>
      </p:sp>
    </p:spTree>
    <p:extLst>
      <p:ext uri="{BB962C8B-B14F-4D97-AF65-F5344CB8AC3E}">
        <p14:creationId xmlns:p14="http://schemas.microsoft.com/office/powerpoint/2010/main" xmlns="" val="11016338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2200" y="12001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228600" y="1885950"/>
            <a:ext cx="8763000" cy="3046988"/>
          </a:xfrm>
          <a:prstGeom prst="rect">
            <a:avLst/>
          </a:prstGeom>
          <a:noFill/>
        </p:spPr>
        <p:txBody>
          <a:bodyPr wrap="square" rtlCol="0">
            <a:spAutoFit/>
          </a:bodyPr>
          <a:lstStyle/>
          <a:p>
            <a:pPr algn="ctr"/>
            <a:r>
              <a:rPr lang="en-US" sz="1600" b="1" dirty="0" smtClean="0">
                <a:solidFill>
                  <a:schemeClr val="bg1"/>
                </a:solidFill>
              </a:rPr>
              <a:t>LECTURE 10</a:t>
            </a:r>
          </a:p>
          <a:p>
            <a:pPr algn="ctr"/>
            <a:r>
              <a:rPr lang="en-US" sz="1600" dirty="0" smtClean="0">
                <a:solidFill>
                  <a:schemeClr val="bg1"/>
                </a:solidFill>
              </a:rPr>
              <a:t>THE MAIN SOURCES OF REFERENCES: Adler, R.B. &amp; Rodman, G. 2006.</a:t>
            </a:r>
            <a:r>
              <a:rPr lang="en-US" sz="1600" i="1" dirty="0" smtClean="0">
                <a:solidFill>
                  <a:schemeClr val="bg1"/>
                </a:solidFill>
              </a:rPr>
              <a:t> Understanding human communication.</a:t>
            </a:r>
            <a:r>
              <a:rPr lang="en-US" sz="1600" dirty="0" smtClean="0">
                <a:solidFill>
                  <a:schemeClr val="bg1"/>
                </a:solidFill>
              </a:rPr>
              <a:t> 9th edition. London: Oxford University Press.</a:t>
            </a:r>
          </a:p>
          <a:p>
            <a:r>
              <a:rPr lang="en-US" sz="1600" dirty="0" smtClean="0">
                <a:solidFill>
                  <a:schemeClr val="bg1"/>
                </a:solidFill>
              </a:rPr>
              <a:t>Adler, R.B., Rosenfeld, L. B., and Proctor II, R. F. (2012)  </a:t>
            </a:r>
            <a:r>
              <a:rPr lang="en-US" sz="1600" i="1" dirty="0" smtClean="0">
                <a:solidFill>
                  <a:schemeClr val="bg1"/>
                </a:solidFill>
              </a:rPr>
              <a:t>Interplay: The process of Interpersonal Communication</a:t>
            </a:r>
            <a:r>
              <a:rPr lang="en-US" sz="1600" dirty="0" smtClean="0">
                <a:solidFill>
                  <a:schemeClr val="bg1"/>
                </a:solidFill>
              </a:rPr>
              <a:t> 12th edition   </a:t>
            </a:r>
            <a:r>
              <a:rPr lang="en-US" sz="1600" u="sng" dirty="0" smtClean="0">
                <a:solidFill>
                  <a:schemeClr val="bg1"/>
                </a:solidFill>
              </a:rPr>
              <a:t>https://global.oup.com/us/companion.websites/9780199827428/student/chapt11/outline/</a:t>
            </a:r>
            <a:r>
              <a:rPr lang="en-US" sz="1600" dirty="0" smtClean="0">
                <a:solidFill>
                  <a:schemeClr val="bg1"/>
                </a:solidFill>
              </a:rPr>
              <a:t> Accessed on October 23, 2021</a:t>
            </a:r>
          </a:p>
          <a:p>
            <a:r>
              <a:rPr lang="en-US" sz="1600" dirty="0" smtClean="0">
                <a:solidFill>
                  <a:schemeClr val="bg1"/>
                </a:solidFill>
              </a:rPr>
              <a:t>Universalclass.com, </a:t>
            </a:r>
            <a:r>
              <a:rPr lang="en-US" sz="1600" i="1" dirty="0" smtClean="0">
                <a:solidFill>
                  <a:schemeClr val="bg1"/>
                </a:solidFill>
              </a:rPr>
              <a:t>Characteristics of Conflict in Communication </a:t>
            </a:r>
            <a:r>
              <a:rPr lang="en-US" sz="1600" dirty="0" smtClean="0">
                <a:solidFill>
                  <a:schemeClr val="bg1"/>
                </a:solidFill>
              </a:rPr>
              <a:t>https://www.universalclass.com/articles/writing/business-communication/conflict-resolution/the-characteristics-of-conflict-in-communication.htm#:~:text=According%20to%20research%2C%20conflict%20is,to%20be%20an%20expressed%20struggle. Accessed on October 23, 2021</a:t>
            </a:r>
            <a:endParaRPr lang="en-US" sz="1600" dirty="0">
              <a:solidFill>
                <a:schemeClr val="bg1"/>
              </a:solidFill>
            </a:endParaRPr>
          </a:p>
        </p:txBody>
      </p:sp>
    </p:spTree>
    <p:extLst>
      <p:ext uri="{BB962C8B-B14F-4D97-AF65-F5344CB8AC3E}">
        <p14:creationId xmlns:p14="http://schemas.microsoft.com/office/powerpoint/2010/main" xmlns=""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1828</Words>
  <Application>Microsoft Office PowerPoint</Application>
  <PresentationFormat>On-screen Show (16:9)</PresentationFormat>
  <Paragraphs>173</Paragraphs>
  <Slides>35</Slides>
  <Notes>10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INTRODUCTION TO HUMAN COMMUNICATION   Interpersonal Communication : Managing Conflict</vt:lpstr>
      <vt:lpstr>Intended Learning Outcomes </vt:lpstr>
      <vt:lpstr>UNDERSTANDING INTERPERSONAL CONFLICT</vt:lpstr>
      <vt:lpstr>Conflict defined</vt:lpstr>
      <vt:lpstr>Expressed struggle</vt:lpstr>
      <vt:lpstr>incompatible goals and scarce resources </vt:lpstr>
      <vt:lpstr>Interdependence and Inevitability</vt:lpstr>
      <vt:lpstr>Characteristics of Conflict</vt:lpstr>
      <vt:lpstr>Characteristics of Conflict</vt:lpstr>
      <vt:lpstr> Functional conflict versus Dysfunctional conflict </vt:lpstr>
      <vt:lpstr>Functional conflict versus Dysfunctional conflict</vt:lpstr>
      <vt:lpstr>Functional conflict versus Dysfunctional conflict</vt:lpstr>
      <vt:lpstr>Functional conflict versus Dysfunctional conflict</vt:lpstr>
      <vt:lpstr>  Functional conflict versus Dysfunctional conflict  </vt:lpstr>
      <vt:lpstr>COMMUNICATION CLIMATES IN INTERPERSONAL RELATIONSHIPS</vt:lpstr>
      <vt:lpstr>Communication Climate</vt:lpstr>
      <vt:lpstr>Confirming and Disconfirming Messages</vt:lpstr>
      <vt:lpstr>Confirming Messages</vt:lpstr>
      <vt:lpstr>Recognition</vt:lpstr>
      <vt:lpstr>  Acknowledgment  </vt:lpstr>
      <vt:lpstr>Endorsement </vt:lpstr>
      <vt:lpstr>Disconfirming Messages</vt:lpstr>
      <vt:lpstr>How Communication Climates Develop</vt:lpstr>
      <vt:lpstr>How Communication Climates Develop</vt:lpstr>
      <vt:lpstr>Creating Positive Communication Climates Jack Gibb isolated six types of defense-arousing communication and six contrasting behaviors. </vt:lpstr>
      <vt:lpstr>Gibb categories</vt:lpstr>
      <vt:lpstr>Methods of Conflict Resolution</vt:lpstr>
      <vt:lpstr>WIN–LOSE</vt:lpstr>
      <vt:lpstr>LOSE–LOSE</vt:lpstr>
      <vt:lpstr>COMPROMISE</vt:lpstr>
      <vt:lpstr>WIN–WIN </vt:lpstr>
      <vt:lpstr>Conflict Management</vt:lpstr>
      <vt:lpstr>SUMMARY</vt:lpstr>
      <vt:lpstr>SUMMARY</vt:lpstr>
      <vt:lpstr>Slide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2021-11-09T06:17:48Z</dcterms:modified>
</cp:coreProperties>
</file>