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7"/>
  </p:notesMasterIdLst>
  <p:sldIdLst>
    <p:sldId id="256" r:id="rId2"/>
    <p:sldId id="261" r:id="rId3"/>
    <p:sldId id="257" r:id="rId4"/>
    <p:sldId id="293" r:id="rId5"/>
    <p:sldId id="294" r:id="rId6"/>
    <p:sldId id="295" r:id="rId7"/>
    <p:sldId id="264" r:id="rId8"/>
    <p:sldId id="265" r:id="rId9"/>
    <p:sldId id="266" r:id="rId10"/>
    <p:sldId id="267" r:id="rId11"/>
    <p:sldId id="268" r:id="rId12"/>
    <p:sldId id="269" r:id="rId13"/>
    <p:sldId id="270" r:id="rId14"/>
    <p:sldId id="271" r:id="rId15"/>
    <p:sldId id="272" r:id="rId16"/>
    <p:sldId id="273" r:id="rId17"/>
    <p:sldId id="274" r:id="rId18"/>
    <p:sldId id="262" r:id="rId19"/>
    <p:sldId id="279" r:id="rId20"/>
    <p:sldId id="280" r:id="rId21"/>
    <p:sldId id="281" r:id="rId22"/>
    <p:sldId id="282" r:id="rId23"/>
    <p:sldId id="283" r:id="rId24"/>
    <p:sldId id="292" r:id="rId25"/>
    <p:sldId id="284" r:id="rId26"/>
    <p:sldId id="263" r:id="rId27"/>
    <p:sldId id="285" r:id="rId28"/>
    <p:sldId id="286" r:id="rId29"/>
    <p:sldId id="275" r:id="rId30"/>
    <p:sldId id="288" r:id="rId31"/>
    <p:sldId id="291" r:id="rId32"/>
    <p:sldId id="276" r:id="rId33"/>
    <p:sldId id="259" r:id="rId34"/>
    <p:sldId id="296" r:id="rId35"/>
    <p:sldId id="260" r:id="rId3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138"/>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23</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26</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28</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35</a:t>
            </a:fld>
            <a:endParaRPr lang="en-US"/>
          </a:p>
        </p:txBody>
      </p:sp>
    </p:spTree>
    <p:extLst>
      <p:ext uri="{BB962C8B-B14F-4D97-AF65-F5344CB8AC3E}">
        <p14:creationId xmlns=""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 xmlns:a16="http://schemas.microsoft.com/office/drawing/2014/main" id="{08B89D22-1D6E-450B-881F-4D2A4C527F72}"/>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11/8/2021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spc1017.blogspot.com/2015/08/chapter-10-review.html"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dirty="0" smtClean="0"/>
              <a:t>INTRODUCTION TO HUMAN COMMUNICATION  </a:t>
            </a:r>
            <a:r>
              <a:rPr lang="en-US" dirty="0"/>
              <a:t/>
            </a:r>
            <a:br>
              <a:rPr lang="en-US" dirty="0"/>
            </a:br>
            <a:r>
              <a:rPr lang="en-US" sz="3100" b="1" cap="all" dirty="0" err="1" smtClean="0"/>
              <a:t>Communication</a:t>
            </a:r>
            <a:r>
              <a:rPr lang="en-US" sz="3100" b="1" cap="all" dirty="0" smtClean="0"/>
              <a:t> in Groups, Teams, and Organizations</a:t>
            </a:r>
            <a:endParaRPr lang="en-US" sz="3100" cap="all"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smtClean="0"/>
              <a:t>LECTURE 11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92500" lnSpcReduction="20000"/>
          </a:bodyPr>
          <a:lstStyle/>
          <a:p>
            <a:r>
              <a:rPr lang="en-US" dirty="0" smtClean="0"/>
              <a:t>At the end of this class, you should be able to:</a:t>
            </a:r>
          </a:p>
          <a:p>
            <a:pPr lvl="0"/>
            <a:r>
              <a:rPr lang="en-US" dirty="0" smtClean="0"/>
              <a:t>Explain the characteristics of a Group and effective leadership.</a:t>
            </a:r>
          </a:p>
          <a:p>
            <a:pPr lvl="0"/>
            <a:r>
              <a:rPr lang="en-US" dirty="0" smtClean="0"/>
              <a:t>Understand the types of goals that operate in groups.</a:t>
            </a:r>
          </a:p>
          <a:p>
            <a:pPr lvl="0"/>
            <a:r>
              <a:rPr lang="en-US" dirty="0" smtClean="0"/>
              <a:t>Discuss the various types of groups.</a:t>
            </a:r>
          </a:p>
          <a:p>
            <a:pPr lvl="0"/>
            <a:r>
              <a:rPr lang="en-US" dirty="0" smtClean="0"/>
              <a:t>Analyze the advantages and disadvantages of decision making.</a:t>
            </a:r>
          </a:p>
          <a:p>
            <a:pPr lvl="0"/>
            <a:r>
              <a:rPr lang="en-US" dirty="0" smtClean="0"/>
              <a:t>Critic the cultural influences on groups communication</a:t>
            </a:r>
          </a:p>
          <a:p>
            <a:r>
              <a:rPr lang="en-US" dirty="0" smtClean="0"/>
              <a:t>Apply Problem Solving in Groups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CHARACTERISTICS OF GROUPS</a:t>
            </a:r>
            <a:br>
              <a:rPr lang="en-US" dirty="0" smtClean="0"/>
            </a:br>
            <a:endParaRPr lang="en-US" dirty="0"/>
          </a:p>
        </p:txBody>
      </p:sp>
      <p:sp>
        <p:nvSpPr>
          <p:cNvPr id="3" name="Content Placeholder 2"/>
          <p:cNvSpPr>
            <a:spLocks noGrp="1"/>
          </p:cNvSpPr>
          <p:nvPr>
            <p:ph idx="1"/>
          </p:nvPr>
        </p:nvSpPr>
        <p:spPr>
          <a:xfrm>
            <a:off x="448966" y="895350"/>
            <a:ext cx="8246070" cy="4343400"/>
          </a:xfrm>
        </p:spPr>
        <p:txBody>
          <a:bodyPr>
            <a:normAutofit fontScale="85000" lnSpcReduction="20000"/>
          </a:bodyPr>
          <a:lstStyle/>
          <a:p>
            <a:r>
              <a:rPr lang="en-US" dirty="0" smtClean="0"/>
              <a:t>What Is a Group? Imagine that you're taking a test on group communication. Which of the following would you identify as groups? </a:t>
            </a:r>
          </a:p>
          <a:p>
            <a:pPr lvl="1"/>
            <a:r>
              <a:rPr lang="en-US" dirty="0" smtClean="0"/>
              <a:t> A crowd of onlookers looking at a burning building </a:t>
            </a:r>
          </a:p>
          <a:p>
            <a:pPr lvl="1"/>
            <a:r>
              <a:rPr lang="en-US" dirty="0" smtClean="0"/>
              <a:t>Several passengers at an airline ticket counter discussing their need to find space on a crowded flight • </a:t>
            </a:r>
          </a:p>
          <a:p>
            <a:pPr lvl="1"/>
            <a:r>
              <a:rPr lang="en-US" dirty="0" smtClean="0"/>
              <a:t>An army battalion </a:t>
            </a:r>
          </a:p>
          <a:p>
            <a:pPr lvl="1">
              <a:buNone/>
            </a:pPr>
            <a:r>
              <a:rPr lang="en-US" dirty="0" smtClean="0"/>
              <a:t>When social scientists talk about groups, they use the word in a special way that excludes each of the preceding examples.</a:t>
            </a:r>
          </a:p>
          <a:p>
            <a:r>
              <a:rPr lang="en-US" dirty="0" smtClean="0"/>
              <a:t>For our purposes, a group consists of a small collection of people who interact with one another, usually face-to-face, over time in order to reach goals. </a:t>
            </a:r>
            <a:endParaRPr lang="en-US" dirty="0">
              <a:solidFill>
                <a:srgbClr val="FFC000"/>
              </a:solidFill>
            </a:endParaRPr>
          </a:p>
        </p:txBody>
      </p:sp>
    </p:spTree>
    <p:extLst>
      <p:ext uri="{BB962C8B-B14F-4D97-AF65-F5344CB8AC3E}">
        <p14:creationId xmlns="" xmlns:p14="http://schemas.microsoft.com/office/powerpoint/2010/main"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CHARACTERISTICS OF GROUPS</a:t>
            </a:r>
            <a:br>
              <a:rPr lang="en-US" dirty="0" smtClean="0"/>
            </a:br>
            <a:endParaRPr lang="en-US" dirty="0"/>
          </a:p>
        </p:txBody>
      </p:sp>
      <p:sp>
        <p:nvSpPr>
          <p:cNvPr id="3" name="Content Placeholder 2"/>
          <p:cNvSpPr>
            <a:spLocks noGrp="1"/>
          </p:cNvSpPr>
          <p:nvPr>
            <p:ph idx="1"/>
          </p:nvPr>
        </p:nvSpPr>
        <p:spPr>
          <a:xfrm>
            <a:off x="448966" y="1195578"/>
            <a:ext cx="8246070" cy="4043172"/>
          </a:xfrm>
        </p:spPr>
        <p:txBody>
          <a:bodyPr>
            <a:normAutofit fontScale="85000" lnSpcReduction="20000"/>
          </a:bodyPr>
          <a:lstStyle/>
          <a:p>
            <a:r>
              <a:rPr lang="en-US" b="1" dirty="0" smtClean="0"/>
              <a:t>Rules and Norms</a:t>
            </a:r>
            <a:endParaRPr lang="en-US" dirty="0" smtClean="0"/>
          </a:p>
          <a:p>
            <a:r>
              <a:rPr lang="en-US" dirty="0" smtClean="0"/>
              <a:t>Groups have formal rules-explicit officially stated guidelines that govern what the group is supposed to do and how the members should behave. Together with the official rules, an equally powerful set of standards also operate, often without being discussed. This is what we call NORMS. These are shared values, beliefs, behaviors, and procedures that govern a groups operation. </a:t>
            </a:r>
          </a:p>
          <a:p>
            <a:r>
              <a:rPr lang="en-US" dirty="0" smtClean="0"/>
              <a:t>There are three categories of group norms; </a:t>
            </a:r>
          </a:p>
          <a:p>
            <a:r>
              <a:rPr lang="en-US" dirty="0" smtClean="0"/>
              <a:t>Social norms; Govern relationship of members to each other</a:t>
            </a:r>
          </a:p>
          <a:p>
            <a:r>
              <a:rPr lang="en-US" dirty="0" smtClean="0"/>
              <a:t>Procedural norms; Outline how the group should operate</a:t>
            </a:r>
          </a:p>
          <a:p>
            <a:r>
              <a:rPr lang="en-US" dirty="0" smtClean="0"/>
              <a:t>Task norms; Focus on how the job itself should be handled</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GROUPS</a:t>
            </a:r>
            <a:endParaRPr lang="en-US" dirty="0"/>
          </a:p>
        </p:txBody>
      </p:sp>
      <p:sp>
        <p:nvSpPr>
          <p:cNvPr id="3" name="Content Placeholder 2"/>
          <p:cNvSpPr>
            <a:spLocks noGrp="1"/>
          </p:cNvSpPr>
          <p:nvPr>
            <p:ph idx="1"/>
          </p:nvPr>
        </p:nvSpPr>
        <p:spPr>
          <a:xfrm>
            <a:off x="228600" y="1200150"/>
            <a:ext cx="8763000" cy="4267200"/>
          </a:xfrm>
        </p:spPr>
        <p:txBody>
          <a:bodyPr>
            <a:normAutofit fontScale="62500" lnSpcReduction="20000"/>
          </a:bodyPr>
          <a:lstStyle/>
          <a:p>
            <a:r>
              <a:rPr lang="en-US" sz="3200" b="1" dirty="0" smtClean="0"/>
              <a:t>Roles</a:t>
            </a:r>
            <a:endParaRPr lang="en-US" sz="3200" dirty="0" smtClean="0"/>
          </a:p>
          <a:p>
            <a:r>
              <a:rPr lang="en-US" sz="3200" dirty="0" smtClean="0"/>
              <a:t>Roles refer to patterns of behavior expected of their members. Some roles are officially recognized. These formal roles are assigned to partly establish order. These roles often have a label e.g. treasurer. </a:t>
            </a:r>
          </a:p>
          <a:p>
            <a:r>
              <a:rPr lang="en-US" sz="3200" dirty="0" smtClean="0"/>
              <a:t>Some roles not recognized by groups include functional roles. They describe the functions members can fill rather than their formal positions. These </a:t>
            </a:r>
            <a:r>
              <a:rPr lang="en-US" sz="3200" b="1" dirty="0" smtClean="0"/>
              <a:t>informal roles</a:t>
            </a:r>
            <a:r>
              <a:rPr lang="en-US" sz="3200" dirty="0" smtClean="0"/>
              <a:t> fall into categories; task and maintenance. </a:t>
            </a:r>
          </a:p>
          <a:p>
            <a:r>
              <a:rPr lang="en-US" sz="3200" b="1" dirty="0" smtClean="0"/>
              <a:t>Task roles</a:t>
            </a:r>
            <a:r>
              <a:rPr lang="en-US" sz="3200" dirty="0" smtClean="0"/>
              <a:t> help the group accomplish its goals and social roles help the group relationships among members run smoothly. For a group to work effectively, the presence of positive social roles and absence of </a:t>
            </a:r>
            <a:r>
              <a:rPr lang="en-US" sz="3200" b="1" dirty="0" smtClean="0"/>
              <a:t>dysfunctional ones</a:t>
            </a:r>
            <a:r>
              <a:rPr lang="en-US" sz="3200" dirty="0" smtClean="0"/>
              <a:t> are key ingredients.</a:t>
            </a:r>
          </a:p>
          <a:p>
            <a:r>
              <a:rPr lang="en-US" sz="3200" dirty="0" smtClean="0"/>
              <a:t>The ideal ratio between task and social functions is 2:1, with the task-related behavior dominating. This balance allows the group to get its work done, while at the same time taking care of the personal needs and concerns of the members.</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GROUPS</a:t>
            </a:r>
            <a:endParaRPr lang="en-US" dirty="0"/>
          </a:p>
        </p:txBody>
      </p:sp>
      <p:sp>
        <p:nvSpPr>
          <p:cNvPr id="3" name="Content Placeholder 2"/>
          <p:cNvSpPr>
            <a:spLocks noGrp="1"/>
          </p:cNvSpPr>
          <p:nvPr>
            <p:ph idx="1"/>
          </p:nvPr>
        </p:nvSpPr>
        <p:spPr>
          <a:xfrm>
            <a:off x="448966" y="1200150"/>
            <a:ext cx="8246070" cy="3943350"/>
          </a:xfrm>
        </p:spPr>
        <p:txBody>
          <a:bodyPr>
            <a:normAutofit fontScale="77500" lnSpcReduction="20000"/>
          </a:bodyPr>
          <a:lstStyle/>
          <a:p>
            <a:r>
              <a:rPr lang="en-US" b="1" dirty="0" smtClean="0"/>
              <a:t>Role emergence </a:t>
            </a:r>
            <a:r>
              <a:rPr lang="en-US" dirty="0" smtClean="0"/>
              <a:t>occurs in the following process: members will make bids for certain. A particularly analytical communicator might audition for the role critic by pointing out flaws in a proposal. </a:t>
            </a:r>
          </a:p>
          <a:p>
            <a:r>
              <a:rPr lang="en-US" b="1" dirty="0" smtClean="0"/>
              <a:t>Role Related Problems and Solutions </a:t>
            </a:r>
            <a:endParaRPr lang="en-US" dirty="0" smtClean="0"/>
          </a:p>
          <a:p>
            <a:r>
              <a:rPr lang="en-US" dirty="0" smtClean="0"/>
              <a:t>Groups can suffer from at least three –related problems. This may occur when: </a:t>
            </a:r>
          </a:p>
          <a:p>
            <a:pPr lvl="1"/>
            <a:r>
              <a:rPr lang="en-US" dirty="0" smtClean="0"/>
              <a:t>One or more important informal roles- either task or social- go unfilled.</a:t>
            </a:r>
          </a:p>
          <a:p>
            <a:pPr lvl="1"/>
            <a:r>
              <a:rPr lang="en-US" dirty="0" smtClean="0"/>
              <a:t>An overabundance of candidates; when the members become more concerned with occupying their pet position than with getting the group’s job done.</a:t>
            </a:r>
          </a:p>
          <a:p>
            <a:pPr lvl="1"/>
            <a:r>
              <a:rPr lang="en-US" dirty="0" smtClean="0"/>
              <a:t>When a group member suffers from role fixation that is acting out a role whether or not the situation requires it.</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Characteristics of Effective Leaders</a:t>
            </a:r>
            <a:endParaRPr lang="en-US" dirty="0" smtClean="0"/>
          </a:p>
        </p:txBody>
      </p:sp>
      <p:sp>
        <p:nvSpPr>
          <p:cNvPr id="3" name="Content Placeholder 2"/>
          <p:cNvSpPr>
            <a:spLocks noGrp="1"/>
          </p:cNvSpPr>
          <p:nvPr>
            <p:ph idx="1"/>
          </p:nvPr>
        </p:nvSpPr>
        <p:spPr/>
        <p:txBody>
          <a:bodyPr>
            <a:normAutofit fontScale="92500" lnSpcReduction="10000"/>
          </a:bodyPr>
          <a:lstStyle/>
          <a:p>
            <a:r>
              <a:rPr lang="en-US" dirty="0" smtClean="0"/>
              <a:t>Leadership is defined in two very different ways in research and theory:</a:t>
            </a:r>
          </a:p>
          <a:p>
            <a:r>
              <a:rPr lang="en-US" dirty="0" smtClean="0"/>
              <a:t> Leadership is the process of influencing the thoughts, feelings, and behaviors of group members and establishing the direction that others follow; leadership and influence are parts of the same skill.</a:t>
            </a:r>
          </a:p>
          <a:p>
            <a:r>
              <a:rPr lang="en-US" dirty="0" smtClean="0"/>
              <a:t> Leadership is the process of empowering others; the leader is the person who helps others to maximize their potential and to take control of their lives.</a:t>
            </a:r>
          </a:p>
          <a:p>
            <a:pPr lvl="0"/>
            <a:endParaRPr lang="en-US" dirty="0" smtClean="0"/>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MYTHS ABOUT LEADERSHIP</a:t>
            </a:r>
          </a:p>
        </p:txBody>
      </p:sp>
      <p:sp>
        <p:nvSpPr>
          <p:cNvPr id="3" name="Content Placeholder 2"/>
          <p:cNvSpPr>
            <a:spLocks noGrp="1"/>
          </p:cNvSpPr>
          <p:nvPr>
            <p:ph idx="1"/>
          </p:nvPr>
        </p:nvSpPr>
        <p:spPr>
          <a:xfrm>
            <a:off x="448966" y="1200150"/>
            <a:ext cx="8246070" cy="3943350"/>
          </a:xfrm>
        </p:spPr>
        <p:txBody>
          <a:bodyPr>
            <a:normAutofit fontScale="77500" lnSpcReduction="20000"/>
          </a:bodyPr>
          <a:lstStyle/>
          <a:p>
            <a:r>
              <a:rPr lang="en-US" dirty="0" smtClean="0"/>
              <a:t>Many common beliefs about leadership arc erroneous. The following arc three examples of myths about leadership paraphrased from small group theorists:</a:t>
            </a:r>
          </a:p>
          <a:p>
            <a:r>
              <a:rPr lang="en-US" dirty="0" smtClean="0"/>
              <a:t>•</a:t>
            </a:r>
            <a:r>
              <a:rPr lang="en-US" b="1" i="1" dirty="0" smtClean="0"/>
              <a:t> Myth: The skills of leadership are rare</a:t>
            </a:r>
            <a:r>
              <a:rPr lang="en-US" dirty="0" smtClean="0"/>
              <a:t>. Actually, all of us have the potential for leadership. There are millions of people throughout the world who are serving leadership functions in government, business, education, and countless other fields.</a:t>
            </a:r>
          </a:p>
          <a:p>
            <a:r>
              <a:rPr lang="en-US" dirty="0" smtClean="0"/>
              <a:t>• </a:t>
            </a:r>
            <a:r>
              <a:rPr lang="en-US" b="1" i="1" dirty="0" smtClean="0"/>
              <a:t>Myth: Leaders are born.</a:t>
            </a:r>
            <a:r>
              <a:rPr lang="en-US" dirty="0" smtClean="0"/>
              <a:t> Actually, the major leadership skills can be learned by just about everyone. No specific genetic endowment is necessary. We all can improve our leadership abilities.</a:t>
            </a:r>
          </a:p>
          <a:p>
            <a:r>
              <a:rPr lang="en-US" dirty="0" smtClean="0"/>
              <a:t>• </a:t>
            </a:r>
            <a:r>
              <a:rPr lang="en-US" b="1" i="1" dirty="0" smtClean="0"/>
              <a:t>Myth: Leaders are all charismatic.</a:t>
            </a:r>
            <a:r>
              <a:rPr lang="en-US" dirty="0" smtClean="0"/>
              <a:t> Actually, only some leaders are. According to one survey of leaders they were of all heights, varied in articulateness, and dressed both well and poorly.</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r>
              <a:rPr lang="en-US" dirty="0" smtClean="0"/>
              <a:t>APPROACHES TO LEADERSHIP</a:t>
            </a:r>
          </a:p>
        </p:txBody>
      </p:sp>
      <p:sp>
        <p:nvSpPr>
          <p:cNvPr id="3" name="Content Placeholder 2"/>
          <p:cNvSpPr>
            <a:spLocks noGrp="1"/>
          </p:cNvSpPr>
          <p:nvPr>
            <p:ph idx="1"/>
          </p:nvPr>
        </p:nvSpPr>
        <p:spPr>
          <a:xfrm>
            <a:off x="228600" y="990600"/>
            <a:ext cx="8763000" cy="4552950"/>
          </a:xfrm>
        </p:spPr>
        <p:txBody>
          <a:bodyPr>
            <a:normAutofit fontScale="77500" lnSpcReduction="20000"/>
          </a:bodyPr>
          <a:lstStyle/>
          <a:p>
            <a:r>
              <a:rPr lang="en-US" dirty="0" smtClean="0"/>
              <a:t>Researchers have identified several views of leadership, called approaches. Looking at a few of these approaches:</a:t>
            </a:r>
          </a:p>
          <a:p>
            <a:r>
              <a:rPr lang="en-US" b="1" dirty="0" smtClean="0"/>
              <a:t>The Traits Approach</a:t>
            </a:r>
            <a:endParaRPr lang="en-US" dirty="0" smtClean="0"/>
          </a:p>
          <a:p>
            <a:r>
              <a:rPr lang="en-US" dirty="0" smtClean="0"/>
              <a:t>This approach views the leader as the one who possesses those characteristics or skills that contribute to leadership. </a:t>
            </a:r>
          </a:p>
          <a:p>
            <a:r>
              <a:rPr lang="en-US" dirty="0" smtClean="0"/>
              <a:t>The traits approach is valuable for stressing the characteristics that often (but not always) distinguish leaders from </a:t>
            </a:r>
            <a:r>
              <a:rPr lang="en-US" dirty="0" err="1" smtClean="0"/>
              <a:t>nonleaders</a:t>
            </a:r>
            <a:r>
              <a:rPr lang="en-US" dirty="0" smtClean="0"/>
              <a:t>.</a:t>
            </a:r>
          </a:p>
          <a:p>
            <a:r>
              <a:rPr lang="en-US" dirty="0" smtClean="0"/>
              <a:t> Research has found that the traits most frequently associated with leadership include intelligence, self-confidence, determination, integrity, and sociability. </a:t>
            </a:r>
          </a:p>
          <a:p>
            <a:r>
              <a:rPr lang="en-US" dirty="0" smtClean="0"/>
              <a:t>A shortcoming of the traits approach is that these qualities often vary according to the situations in which the leader functions, such as the group type, the personalities and roles of the other members, and the group's cultural context. </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APPROACHES TO LEADERSHIP</a:t>
            </a:r>
          </a:p>
        </p:txBody>
      </p:sp>
      <p:sp>
        <p:nvSpPr>
          <p:cNvPr id="3" name="Content Placeholder 2"/>
          <p:cNvSpPr>
            <a:spLocks noGrp="1"/>
          </p:cNvSpPr>
          <p:nvPr>
            <p:ph idx="1"/>
          </p:nvPr>
        </p:nvSpPr>
        <p:spPr>
          <a:xfrm>
            <a:off x="457200" y="1123950"/>
            <a:ext cx="8246070" cy="4019550"/>
          </a:xfrm>
        </p:spPr>
        <p:txBody>
          <a:bodyPr>
            <a:normAutofit fontScale="85000" lnSpcReduction="20000"/>
          </a:bodyPr>
          <a:lstStyle/>
          <a:p>
            <a:r>
              <a:rPr lang="en-US" b="1" dirty="0" smtClean="0"/>
              <a:t>The Functional Approach</a:t>
            </a:r>
            <a:endParaRPr lang="en-US" dirty="0" smtClean="0"/>
          </a:p>
          <a:p>
            <a:r>
              <a:rPr lang="en-US" dirty="0" smtClean="0"/>
              <a:t>This approach to leadership focuses on what the leader should do in a given situation. Functions associated with leadership are setting group goals, giving the group members direction, and summarizing the group's progress.</a:t>
            </a:r>
          </a:p>
          <a:p>
            <a:r>
              <a:rPr lang="en-US" b="1" dirty="0" smtClean="0"/>
              <a:t>The Situational Approach</a:t>
            </a:r>
            <a:endParaRPr lang="en-US" dirty="0" smtClean="0"/>
          </a:p>
          <a:p>
            <a:r>
              <a:rPr lang="en-US" dirty="0" smtClean="0"/>
              <a:t>This approach holds that the effective leader shifts his or her emphasis between task accomplishment (i.e., identifying and focusing on the specific problem that the group must solve) and member satisfaction (i.e., providing for the psychological and interpersonal needs of the group members) on the basis of the specific group situation.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pPr lvl="0" algn="ctr"/>
            <a:r>
              <a:rPr lang="en-US" dirty="0" smtClean="0"/>
              <a:t>APPROACHES TO LEADERSHIP</a:t>
            </a:r>
            <a:endParaRPr lang="en-US" dirty="0"/>
          </a:p>
        </p:txBody>
      </p:sp>
      <p:sp>
        <p:nvSpPr>
          <p:cNvPr id="3" name="Content Placeholder 2"/>
          <p:cNvSpPr>
            <a:spLocks noGrp="1"/>
          </p:cNvSpPr>
          <p:nvPr>
            <p:ph idx="1"/>
          </p:nvPr>
        </p:nvSpPr>
        <p:spPr>
          <a:xfrm>
            <a:off x="457200" y="1066800"/>
            <a:ext cx="8246070" cy="4171950"/>
          </a:xfrm>
        </p:spPr>
        <p:txBody>
          <a:bodyPr>
            <a:normAutofit fontScale="77500" lnSpcReduction="20000"/>
          </a:bodyPr>
          <a:lstStyle/>
          <a:p>
            <a:pPr>
              <a:buNone/>
            </a:pPr>
            <a:r>
              <a:rPr lang="en-US" dirty="0" smtClean="0"/>
              <a:t> </a:t>
            </a:r>
            <a:r>
              <a:rPr lang="en-US" b="1" dirty="0" smtClean="0"/>
              <a:t>The Transformational Approach</a:t>
            </a:r>
            <a:endParaRPr lang="en-US" dirty="0" smtClean="0"/>
          </a:p>
          <a:p>
            <a:r>
              <a:rPr lang="en-US" dirty="0" smtClean="0"/>
              <a:t>This approach describes a "transformational" (also called visionary or charismatic) leader who elevates the group's members, enabling them not only to accomplish the group task but also to emerge as more empowered individuals. </a:t>
            </a:r>
          </a:p>
          <a:p>
            <a:r>
              <a:rPr lang="en-US" dirty="0" smtClean="0"/>
              <a:t>At the center of the transformational approach is the concept of charisma, that quality of an individual that makes us believe or want to follow him or her. Gandhi, Martin Luther King, Jr., Nelson Mandela, Mother Teresa, and John F. Kennedy are often cited as examples of transformational leaders. </a:t>
            </a:r>
          </a:p>
          <a:p>
            <a:r>
              <a:rPr lang="en-US" dirty="0" smtClean="0"/>
              <a:t>These leaders were role models, were seen as extremely competent and able, and articulated moral goals. We'll return to this concept of charisma and its qualities when we examine credibility in public communication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r>
              <a:rPr lang="en-US" dirty="0" smtClean="0"/>
              <a:t>GENERAL STYLES OF LEADERSHIP</a:t>
            </a:r>
          </a:p>
        </p:txBody>
      </p:sp>
      <p:sp>
        <p:nvSpPr>
          <p:cNvPr id="3" name="Content Placeholder 2"/>
          <p:cNvSpPr>
            <a:spLocks noGrp="1"/>
          </p:cNvSpPr>
          <p:nvPr>
            <p:ph idx="1"/>
          </p:nvPr>
        </p:nvSpPr>
        <p:spPr>
          <a:xfrm>
            <a:off x="457200" y="1195578"/>
            <a:ext cx="8246070" cy="4195572"/>
          </a:xfrm>
        </p:spPr>
        <p:txBody>
          <a:bodyPr>
            <a:normAutofit fontScale="62500" lnSpcReduction="20000"/>
          </a:bodyPr>
          <a:lstStyle/>
          <a:p>
            <a:r>
              <a:rPr lang="en-US" sz="3200" dirty="0" smtClean="0"/>
              <a:t> In addition to the styles identified in the situational approach to leadership, small group theorists also distinguish leaders:</a:t>
            </a:r>
          </a:p>
          <a:p>
            <a:r>
              <a:rPr lang="en-US" sz="3200" dirty="0" smtClean="0"/>
              <a:t>The </a:t>
            </a:r>
            <a:r>
              <a:rPr lang="en-US" sz="3200" b="1" i="1" dirty="0" smtClean="0"/>
              <a:t>laissez-faire leader</a:t>
            </a:r>
            <a:r>
              <a:rPr lang="en-US" sz="3200" dirty="0" smtClean="0"/>
              <a:t> takes no initiative in directing or suggesting alternative courses of action. Rather, this leader allows the group to develop and progress on its own, even allowing it to make its own mistakes. The laissez-faire leader answers questions and provides information only when specifically asked. During the interaction, this leader neither compliments nor criticizes group members or the group's progress.</a:t>
            </a:r>
          </a:p>
          <a:p>
            <a:r>
              <a:rPr lang="en-US" sz="3200" dirty="0" smtClean="0"/>
              <a:t>The </a:t>
            </a:r>
            <a:r>
              <a:rPr lang="en-US" sz="3200" b="1" i="1" dirty="0" smtClean="0"/>
              <a:t>democratic leader</a:t>
            </a:r>
            <a:r>
              <a:rPr lang="en-US" sz="3200" dirty="0" smtClean="0"/>
              <a:t> provides direction but allows the group to develop and progress the way its members wish; this form of leadership is similar to the "participating style" in the situational approach. The democratic leader encourages group members to determine their own goals and procedures and aims to stimulate self-direction and self-actualization of the group members.</a:t>
            </a:r>
          </a:p>
          <a:p>
            <a:pPr>
              <a:buNone/>
            </a:pPr>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
            <a:ext cx="8246070" cy="742950"/>
          </a:xfrm>
        </p:spPr>
        <p:txBody>
          <a:bodyPr>
            <a:normAutofit fontScale="90000"/>
          </a:bodyPr>
          <a:lstStyle/>
          <a:p>
            <a:pPr algn="ctr"/>
            <a:r>
              <a:rPr lang="en-US" dirty="0" smtClean="0"/>
              <a:t/>
            </a:r>
            <a:br>
              <a:rPr lang="en-US" dirty="0" smtClean="0"/>
            </a:br>
            <a:r>
              <a:rPr lang="en-US" dirty="0" smtClean="0"/>
              <a:t>GENERAL STYLES OF LEADERSHIP</a:t>
            </a:r>
          </a:p>
        </p:txBody>
      </p:sp>
      <p:sp>
        <p:nvSpPr>
          <p:cNvPr id="3" name="Content Placeholder 2"/>
          <p:cNvSpPr>
            <a:spLocks noGrp="1"/>
          </p:cNvSpPr>
          <p:nvPr>
            <p:ph idx="1"/>
          </p:nvPr>
        </p:nvSpPr>
        <p:spPr>
          <a:xfrm>
            <a:off x="457200" y="971550"/>
            <a:ext cx="8246070" cy="4495800"/>
          </a:xfrm>
        </p:spPr>
        <p:txBody>
          <a:bodyPr>
            <a:normAutofit fontScale="70000" lnSpcReduction="20000"/>
          </a:bodyPr>
          <a:lstStyle/>
          <a:p>
            <a:endParaRPr lang="en-US" b="1" dirty="0" smtClean="0"/>
          </a:p>
          <a:p>
            <a:r>
              <a:rPr lang="en-US" sz="3100" dirty="0" smtClean="0"/>
              <a:t>The </a:t>
            </a:r>
            <a:r>
              <a:rPr lang="en-US" sz="3100" b="1" i="1" dirty="0" smtClean="0"/>
              <a:t>authoritarian leader</a:t>
            </a:r>
            <a:r>
              <a:rPr lang="en-US" sz="3100" dirty="0" smtClean="0"/>
              <a:t> is the opposite of the laissez-faire leader. As in the "telling style" of leadership in the situational approach, this leader determines group policies and makes decisions without consulting or securing agreement from the other members of the group. The authoritarian leader discourages member-to ­member communication. This person is concerned with getting the group to accept his or her decisions rather than making its own.</a:t>
            </a:r>
            <a:r>
              <a:rPr lang="en-US" sz="3100" b="1" dirty="0" smtClean="0"/>
              <a:t> </a:t>
            </a:r>
            <a:endParaRPr lang="en-US" sz="3100" dirty="0" smtClean="0"/>
          </a:p>
          <a:p>
            <a:r>
              <a:rPr lang="en-US" sz="3100" dirty="0" smtClean="0"/>
              <a:t>The </a:t>
            </a:r>
            <a:r>
              <a:rPr lang="en-US" sz="3100" b="1" i="1" dirty="0" smtClean="0"/>
              <a:t>servant leadership</a:t>
            </a:r>
            <a:r>
              <a:rPr lang="en-US" sz="3100" dirty="0" smtClean="0"/>
              <a:t>, based on the idea that a leader's job is mostly to recruit outstanding team members and provide the support they need to do a good job. Unlike laissez-faire leaders, who tend to have a hands-off approach, servant leaders are often highly involved with team members and processes. Each of these styles is effective in some situations.</a:t>
            </a:r>
            <a:endParaRPr lang="en-US" sz="3100" dirty="0" smtClean="0">
              <a:solidFill>
                <a:srgbClr val="FFC000"/>
              </a:solidFill>
            </a:endParaRPr>
          </a:p>
          <a:p>
            <a:endParaRPr lang="en-US" sz="31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VIRTUAL GROUPS AND TEAMS</a:t>
            </a:r>
          </a:p>
        </p:txBody>
      </p:sp>
      <p:sp>
        <p:nvSpPr>
          <p:cNvPr id="3" name="Content Placeholder 2"/>
          <p:cNvSpPr>
            <a:spLocks noGrp="1"/>
          </p:cNvSpPr>
          <p:nvPr>
            <p:ph idx="1"/>
          </p:nvPr>
        </p:nvSpPr>
        <p:spPr>
          <a:xfrm>
            <a:off x="457200" y="1195578"/>
            <a:ext cx="8246070" cy="4043172"/>
          </a:xfrm>
        </p:spPr>
        <p:txBody>
          <a:bodyPr>
            <a:normAutofit fontScale="85000" lnSpcReduction="20000"/>
          </a:bodyPr>
          <a:lstStyle/>
          <a:p>
            <a:r>
              <a:rPr lang="en-US" dirty="0" smtClean="0"/>
              <a:t>A great deal of small group and team interaction takes place online, among geographically separated members who communicate as a group via computer or phone connections-with Skype, LinkedIn, or </a:t>
            </a:r>
            <a:r>
              <a:rPr lang="en-US" dirty="0" err="1" smtClean="0"/>
              <a:t>Facebook</a:t>
            </a:r>
            <a:r>
              <a:rPr lang="en-US" dirty="0" smtClean="0"/>
              <a:t>, for example. </a:t>
            </a:r>
          </a:p>
          <a:p>
            <a:r>
              <a:rPr lang="en-US" dirty="0" smtClean="0"/>
              <a:t>These virtual groups and teams serve both relationship and social purposes on the one hand (these are best thought of as small groups) and business and professional purposes on the other (these arc best thought of as teams). </a:t>
            </a:r>
          </a:p>
          <a:p>
            <a:r>
              <a:rPr lang="en-US" dirty="0" smtClean="0"/>
              <a:t>Perhaps the best example of virtual groups serving relationship purposes are social networking sites, where friends interact in groups but may be separated by classrooms or by oceans.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r>
              <a:rPr lang="en-US" sz="3200" dirty="0" smtClean="0"/>
              <a:t>SMALL GROUP FORMATS</a:t>
            </a:r>
          </a:p>
        </p:txBody>
      </p:sp>
      <p:sp>
        <p:nvSpPr>
          <p:cNvPr id="3" name="Content Placeholder 2"/>
          <p:cNvSpPr>
            <a:spLocks noGrp="1"/>
          </p:cNvSpPr>
          <p:nvPr>
            <p:ph idx="1"/>
          </p:nvPr>
        </p:nvSpPr>
        <p:spPr>
          <a:xfrm>
            <a:off x="448966" y="1200150"/>
            <a:ext cx="8246070" cy="4648200"/>
          </a:xfrm>
        </p:spPr>
        <p:txBody>
          <a:bodyPr>
            <a:normAutofit fontScale="55000" lnSpcReduction="20000"/>
          </a:bodyPr>
          <a:lstStyle/>
          <a:p>
            <a:r>
              <a:rPr lang="en-US" sz="5000" dirty="0" smtClean="0"/>
              <a:t>Small groups serve their functions in a variety of formats. Among the most popular small group formats for relatively formal functions are :</a:t>
            </a:r>
          </a:p>
          <a:p>
            <a:r>
              <a:rPr lang="en-US" sz="5000" b="1" dirty="0" smtClean="0"/>
              <a:t>• In the roundtable, </a:t>
            </a:r>
            <a:r>
              <a:rPr lang="en-US" sz="5000" dirty="0" smtClean="0"/>
              <a:t>group members seat in a circular or semicircular pattern. Group interaction is informal, and members contribute as they see fit. </a:t>
            </a:r>
            <a:endParaRPr lang="en-US" sz="5000" b="1" dirty="0" smtClean="0"/>
          </a:p>
          <a:p>
            <a:r>
              <a:rPr lang="en-US" sz="5000" b="1" dirty="0" smtClean="0"/>
              <a:t>• In the panel</a:t>
            </a:r>
            <a:r>
              <a:rPr lang="en-US" sz="5000" dirty="0" smtClean="0"/>
              <a:t>, group members are "experts" but participate informally and without any set pattern of who speaks when, as in a roundtable. They seat, often side-by-side, in front of an audience, whose members may interject comments or ask questions.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lvl="0" algn="ctr"/>
            <a:r>
              <a:rPr lang="en-US" dirty="0" smtClean="0"/>
              <a:t>SMALL GROUP FORMATS</a:t>
            </a:r>
          </a:p>
        </p:txBody>
      </p:sp>
      <p:sp>
        <p:nvSpPr>
          <p:cNvPr id="3" name="Content Placeholder 2"/>
          <p:cNvSpPr>
            <a:spLocks noGrp="1"/>
          </p:cNvSpPr>
          <p:nvPr>
            <p:ph idx="1"/>
          </p:nvPr>
        </p:nvSpPr>
        <p:spPr>
          <a:xfrm>
            <a:off x="381000" y="1200150"/>
            <a:ext cx="8534400" cy="4552950"/>
          </a:xfrm>
        </p:spPr>
        <p:txBody>
          <a:bodyPr>
            <a:normAutofit fontScale="92500" lnSpcReduction="20000"/>
          </a:bodyPr>
          <a:lstStyle/>
          <a:p>
            <a:r>
              <a:rPr lang="en-US" dirty="0" smtClean="0"/>
              <a:t>• </a:t>
            </a:r>
            <a:r>
              <a:rPr lang="en-US" b="1" dirty="0" smtClean="0"/>
              <a:t>In the symposium</a:t>
            </a:r>
            <a:r>
              <a:rPr lang="en-US" dirty="0" smtClean="0"/>
              <a:t>, each member delivers a prepared presentation much like a public speech. All speeches address different aspects of a single topic. A symposium leader introduces the speakers, provides transitions from one speaker to another, and may provide periodic summaries.</a:t>
            </a:r>
          </a:p>
          <a:p>
            <a:r>
              <a:rPr lang="en-US" dirty="0" smtClean="0"/>
              <a:t>• </a:t>
            </a:r>
            <a:r>
              <a:rPr lang="en-US" b="1" dirty="0" smtClean="0"/>
              <a:t>The symposium-forum </a:t>
            </a:r>
            <a:r>
              <a:rPr lang="en-US" dirty="0" smtClean="0"/>
              <a:t>consists of two parts: a symposium with prepared speeches (as explained above) and a forum, a period of questions from the audience and responses by the speakers. The leader introduces the speakers and moderates the question-and-answer session. </a:t>
            </a:r>
          </a:p>
          <a:p>
            <a:endParaRPr lang="en-US" dirty="0" smtClean="0"/>
          </a:p>
          <a:p>
            <a:pPr>
              <a:buNone/>
            </a:pPr>
            <a:r>
              <a:rPr lang="en-US" dirty="0" smtClean="0"/>
              <a:t>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SMALL GROUP APPREHENSION</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a:xfrm>
            <a:off x="448966" y="1123950"/>
            <a:ext cx="8246070" cy="4419600"/>
          </a:xfrm>
        </p:spPr>
        <p:txBody>
          <a:bodyPr>
            <a:normAutofit fontScale="77500" lnSpcReduction="20000"/>
          </a:bodyPr>
          <a:lstStyle/>
          <a:p>
            <a:r>
              <a:rPr lang="en-US" dirty="0" smtClean="0"/>
              <a:t>Just as you may have apprehension about public speaking (a topic to be discussed in lecture 12 you probably experience apprehension to some degree in group discussions. </a:t>
            </a:r>
          </a:p>
          <a:p>
            <a:r>
              <a:rPr lang="en-US" dirty="0" smtClean="0"/>
              <a:t>Work groups, for example, may cause greater apprehension than groups of friends. And interacting with superiors is likely to generate greater anxiety than meeting with peers or subordinates. </a:t>
            </a:r>
          </a:p>
          <a:p>
            <a:r>
              <a:rPr lang="en-US" dirty="0" smtClean="0"/>
              <a:t>Similarly, the degree of familiarity you have with the group members and the extent to which you see yourself as a part of the group (as opposed to an outsider) also will influence your level of apprehension. </a:t>
            </a:r>
          </a:p>
          <a:p>
            <a:r>
              <a:rPr lang="en-US" dirty="0" smtClean="0"/>
              <a:t>lf you are apprehensive in group situations apply the suggestions for reducing your apprehension in public speaking; they are the same skills that will help you reduce apprehension in groups and meetings.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DECISION MAKING METHODS</a:t>
            </a:r>
            <a:endParaRPr lang="en-US" dirty="0"/>
          </a:p>
        </p:txBody>
      </p:sp>
      <p:sp>
        <p:nvSpPr>
          <p:cNvPr id="3" name="Content Placeholder 2"/>
          <p:cNvSpPr>
            <a:spLocks noGrp="1"/>
          </p:cNvSpPr>
          <p:nvPr>
            <p:ph idx="1"/>
          </p:nvPr>
        </p:nvSpPr>
        <p:spPr>
          <a:xfrm>
            <a:off x="457200" y="1200150"/>
            <a:ext cx="8246070" cy="4095750"/>
          </a:xfrm>
        </p:spPr>
        <p:txBody>
          <a:bodyPr>
            <a:normAutofit fontScale="62500" lnSpcReduction="20000"/>
          </a:bodyPr>
          <a:lstStyle/>
          <a:p>
            <a:pPr>
              <a:buNone/>
            </a:pPr>
            <a:r>
              <a:rPr lang="en-US" dirty="0" smtClean="0"/>
              <a:t>Groups can be classified according to the approach they use to make decisions. Groups can decide matters in several different ways examining their advantages and disadvantages.</a:t>
            </a:r>
          </a:p>
          <a:p>
            <a:pPr lvl="0"/>
            <a:r>
              <a:rPr lang="en-US" b="1" dirty="0" smtClean="0"/>
              <a:t>Authority rule</a:t>
            </a:r>
            <a:endParaRPr lang="en-US" dirty="0" smtClean="0"/>
          </a:p>
          <a:p>
            <a:r>
              <a:rPr lang="en-US" dirty="0" smtClean="0"/>
              <a:t> Method often used by autocratic leaders.</a:t>
            </a:r>
          </a:p>
          <a:p>
            <a:r>
              <a:rPr lang="en-US" dirty="0" smtClean="0"/>
              <a:t>Advantages</a:t>
            </a:r>
          </a:p>
          <a:p>
            <a:r>
              <a:rPr lang="en-US" dirty="0" smtClean="0"/>
              <a:t>1. Quick in decision making.</a:t>
            </a:r>
          </a:p>
          <a:p>
            <a:r>
              <a:rPr lang="en-US" dirty="0" smtClean="0"/>
              <a:t>2. Perfectly acceptable with routine matters that do not require discussion in order to gain approval.</a:t>
            </a:r>
          </a:p>
          <a:p>
            <a:r>
              <a:rPr lang="en-US" dirty="0" smtClean="0"/>
              <a:t>Disadvantages</a:t>
            </a:r>
          </a:p>
          <a:p>
            <a:r>
              <a:rPr lang="en-US" dirty="0" smtClean="0"/>
              <a:t>1. Even when a leader’s decision is effective, failure to contact his members lead to a decrease in effectiveness.</a:t>
            </a:r>
          </a:p>
          <a:p>
            <a:pPr lvl="0"/>
            <a:r>
              <a:rPr lang="en-US" b="1" dirty="0" smtClean="0"/>
              <a:t>Majority control</a:t>
            </a:r>
            <a:endParaRPr lang="en-US" dirty="0" smtClean="0"/>
          </a:p>
          <a:p>
            <a:r>
              <a:rPr lang="en-US" dirty="0" smtClean="0"/>
              <a:t>A naïve belief is that this method is superior. Where the support of all members is not necessary, it is advantageous, but in more important decisions it is risky.</a:t>
            </a:r>
          </a:p>
          <a:p>
            <a:endParaRPr lang="en-US" dirty="0" smtClean="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DECISION MAKING METHODS</a:t>
            </a:r>
          </a:p>
        </p:txBody>
      </p:sp>
      <p:sp>
        <p:nvSpPr>
          <p:cNvPr id="3" name="Content Placeholder 2"/>
          <p:cNvSpPr>
            <a:spLocks noGrp="1"/>
          </p:cNvSpPr>
          <p:nvPr>
            <p:ph idx="1"/>
          </p:nvPr>
        </p:nvSpPr>
        <p:spPr>
          <a:xfrm>
            <a:off x="448966" y="1200150"/>
            <a:ext cx="8246070" cy="3943350"/>
          </a:xfrm>
        </p:spPr>
        <p:txBody>
          <a:bodyPr>
            <a:normAutofit fontScale="62500" lnSpcReduction="20000"/>
          </a:bodyPr>
          <a:lstStyle/>
          <a:p>
            <a:pPr lvl="0"/>
            <a:r>
              <a:rPr lang="en-US" b="1" dirty="0" smtClean="0"/>
              <a:t>Expert opinion</a:t>
            </a:r>
            <a:endParaRPr lang="en-US" dirty="0" smtClean="0"/>
          </a:p>
          <a:p>
            <a:r>
              <a:rPr lang="en-US" dirty="0" smtClean="0"/>
              <a:t>A group member will be given the power to make decisions. This method can only work if the person in question is truly superior</a:t>
            </a:r>
            <a:r>
              <a:rPr lang="en-US" b="1" dirty="0" smtClean="0"/>
              <a:t>.</a:t>
            </a:r>
          </a:p>
          <a:p>
            <a:pPr lvl="0"/>
            <a:r>
              <a:rPr lang="en-US" b="1" dirty="0" smtClean="0"/>
              <a:t>Minority control</a:t>
            </a:r>
            <a:endParaRPr lang="en-US" dirty="0" smtClean="0"/>
          </a:p>
          <a:p>
            <a:r>
              <a:rPr lang="en-US" dirty="0" smtClean="0"/>
              <a:t>A few members of the group make decisions. </a:t>
            </a:r>
          </a:p>
          <a:p>
            <a:pPr lvl="0"/>
            <a:r>
              <a:rPr lang="en-US" b="1" dirty="0" smtClean="0"/>
              <a:t>Consensus</a:t>
            </a:r>
            <a:endParaRPr lang="en-US" dirty="0" smtClean="0"/>
          </a:p>
          <a:p>
            <a:r>
              <a:rPr lang="en-US" dirty="0" smtClean="0"/>
              <a:t>Occurs when all members of a group support a decision in a group; full participation can increase the quality of the decision as well as the commitment of the members to support it.</a:t>
            </a:r>
          </a:p>
          <a:p>
            <a:r>
              <a:rPr lang="en-US" b="1" dirty="0" smtClean="0"/>
              <a:t>Advantages;</a:t>
            </a:r>
            <a:endParaRPr lang="en-US" dirty="0" smtClean="0"/>
          </a:p>
          <a:p>
            <a:r>
              <a:rPr lang="en-US" dirty="0" smtClean="0"/>
              <a:t>1. Full participation increase quality of a decision </a:t>
            </a:r>
          </a:p>
          <a:p>
            <a:r>
              <a:rPr lang="en-US" b="1" dirty="0" smtClean="0"/>
              <a:t>Disadvantages;</a:t>
            </a:r>
            <a:endParaRPr lang="en-US" dirty="0" smtClean="0"/>
          </a:p>
          <a:p>
            <a:r>
              <a:rPr lang="en-US" dirty="0" smtClean="0"/>
              <a:t>1. It takes a great deal of time </a:t>
            </a:r>
          </a:p>
          <a:p>
            <a:r>
              <a:rPr lang="en-US" dirty="0" smtClean="0"/>
              <a:t>2. Very frustrating, given the power to make decisions. This method can only work if the person in question is truly superior.</a:t>
            </a: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CULTURAL INFLUENCES ON GROUP COMMUNICATION</a:t>
            </a:r>
          </a:p>
        </p:txBody>
      </p:sp>
      <p:sp>
        <p:nvSpPr>
          <p:cNvPr id="3" name="Content Placeholder 2"/>
          <p:cNvSpPr>
            <a:spLocks noGrp="1"/>
          </p:cNvSpPr>
          <p:nvPr>
            <p:ph idx="1"/>
          </p:nvPr>
        </p:nvSpPr>
        <p:spPr>
          <a:xfrm>
            <a:off x="457200" y="1176528"/>
            <a:ext cx="8246070" cy="3966972"/>
          </a:xfrm>
        </p:spPr>
        <p:txBody>
          <a:bodyPr>
            <a:normAutofit fontScale="77500" lnSpcReduction="20000"/>
          </a:bodyPr>
          <a:lstStyle/>
          <a:p>
            <a:r>
              <a:rPr lang="en-US" dirty="0" smtClean="0"/>
              <a:t> Groups are influenced by a variety of factors, some are obvious and others less obvious. One of the most subtle and yet profound forces that shape groups’ communication is the culture.</a:t>
            </a:r>
          </a:p>
          <a:p>
            <a:r>
              <a:rPr lang="en-US" dirty="0" err="1" smtClean="0"/>
              <a:t>Geert</a:t>
            </a:r>
            <a:r>
              <a:rPr lang="en-US" dirty="0" smtClean="0"/>
              <a:t> </a:t>
            </a:r>
            <a:r>
              <a:rPr lang="en-US" dirty="0" err="1" smtClean="0"/>
              <a:t>Hofstedes’s</a:t>
            </a:r>
            <a:r>
              <a:rPr lang="en-US" dirty="0" smtClean="0"/>
              <a:t> survey identifies 5 cultural forces that shape the attitudes and behaviors of groups and individuals.</a:t>
            </a:r>
          </a:p>
          <a:p>
            <a:r>
              <a:rPr lang="en-US" b="1" dirty="0" smtClean="0"/>
              <a:t>1. Individualism Vs Collectivism.</a:t>
            </a:r>
            <a:endParaRPr lang="en-US" dirty="0" smtClean="0"/>
          </a:p>
          <a:p>
            <a:r>
              <a:rPr lang="en-US" dirty="0" smtClean="0"/>
              <a:t>Some cultures value the individual while others place great emphasis on the group. Individualistic countries contrast with collectivistic countries because members of individualistic cultures view their primary responsibility as being to themselves whereas members of collectivistic cultures feel loyalties and obligations to the groups of which they are members. E.g. family, community, organization one works for.</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CULTURAL INFLUENCES ON GROUP COMMUNICATION</a:t>
            </a:r>
            <a:endParaRPr lang="en-US" dirty="0"/>
          </a:p>
        </p:txBody>
      </p:sp>
      <p:sp>
        <p:nvSpPr>
          <p:cNvPr id="3" name="Content Placeholder 2"/>
          <p:cNvSpPr>
            <a:spLocks noGrp="1"/>
          </p:cNvSpPr>
          <p:nvPr>
            <p:ph idx="1"/>
          </p:nvPr>
        </p:nvSpPr>
        <p:spPr>
          <a:xfrm>
            <a:off x="457200" y="1219200"/>
            <a:ext cx="8534400" cy="3867150"/>
          </a:xfrm>
        </p:spPr>
        <p:txBody>
          <a:bodyPr>
            <a:noAutofit/>
          </a:bodyPr>
          <a:lstStyle/>
          <a:p>
            <a:r>
              <a:rPr lang="en-US" sz="2000" b="1" dirty="0" smtClean="0"/>
              <a:t>Power Distance</a:t>
            </a:r>
            <a:endParaRPr lang="en-US" sz="2000" dirty="0" smtClean="0"/>
          </a:p>
          <a:p>
            <a:r>
              <a:rPr lang="en-US" sz="2000" dirty="0" smtClean="0"/>
              <a:t>Some cultures accept differences in power and status, while others accept them grudgingly, if at all. Most members of the U.S and Canada firmly believe in the principles of equality so the notion that some people are entitled to greater power or privileges doesn’t come easily. In other cultures inequality is accepted as a fact of life.</a:t>
            </a:r>
          </a:p>
          <a:p>
            <a:r>
              <a:rPr lang="en-US" sz="2000" dirty="0" smtClean="0"/>
              <a:t>    </a:t>
            </a:r>
            <a:r>
              <a:rPr lang="en-US" sz="2000" b="1" dirty="0" smtClean="0"/>
              <a:t>Uncertainty Avoidance.</a:t>
            </a:r>
            <a:endParaRPr lang="en-US" sz="2000" dirty="0" smtClean="0"/>
          </a:p>
          <a:p>
            <a:r>
              <a:rPr lang="en-US" sz="2000" dirty="0" smtClean="0"/>
              <a:t>Some cultures accept risk, uncertainty and change while others characterized by uncertainty avoidance are uncomfortable with these unavoidable trends. Lower tolerance of uncertainty members is uncomfortable with ambiguous tasks and reluctant to take risks. They worry more about the future, are more loyal to employers accept, seniority as the basis for leadership.</a:t>
            </a:r>
            <a:endParaRPr lang="en-US" sz="2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CULTURAL INFLUENCES ON GROUP COMMUNICATION</a:t>
            </a:r>
            <a:endParaRPr lang="en-US" b="1" dirty="0"/>
          </a:p>
        </p:txBody>
      </p:sp>
      <p:sp>
        <p:nvSpPr>
          <p:cNvPr id="3" name="Content Placeholder 2"/>
          <p:cNvSpPr>
            <a:spLocks noGrp="1"/>
          </p:cNvSpPr>
          <p:nvPr>
            <p:ph idx="1"/>
          </p:nvPr>
        </p:nvSpPr>
        <p:spPr>
          <a:xfrm>
            <a:off x="448966" y="1200150"/>
            <a:ext cx="8246070" cy="3943350"/>
          </a:xfrm>
        </p:spPr>
        <p:txBody>
          <a:bodyPr>
            <a:normAutofit fontScale="92500" lnSpcReduction="20000"/>
          </a:bodyPr>
          <a:lstStyle/>
          <a:p>
            <a:r>
              <a:rPr lang="en-US" sz="2400" b="1" dirty="0" smtClean="0"/>
              <a:t>Tasks Vs Social Orientation.</a:t>
            </a:r>
            <a:endParaRPr lang="en-US" sz="2400" dirty="0" smtClean="0"/>
          </a:p>
          <a:p>
            <a:r>
              <a:rPr lang="en-US" sz="2400" dirty="0" smtClean="0"/>
              <a:t>More appropriate labels groups with strong task orientation (high task orientation) focus on getting the job done examples Japan, Austria, and Mexico etc. High degrees of social orientation are more likely to be concerned about feelings of members and their smooth functioning as a team examples are Scandinavian countries, Chile and Portugal etc.</a:t>
            </a:r>
          </a:p>
          <a:p>
            <a:r>
              <a:rPr lang="en-US" sz="2400" b="1" dirty="0" smtClean="0"/>
              <a:t>Short Vs Long-Term Orientation.</a:t>
            </a:r>
            <a:endParaRPr lang="en-US" sz="2400" dirty="0" smtClean="0"/>
          </a:p>
          <a:p>
            <a:r>
              <a:rPr lang="en-US" sz="2400" dirty="0" smtClean="0"/>
              <a:t> Some cultures look for quick pay offs, while people with different backgrounds are willing to defer gratification in pursuit of long-range goals. Willingness to work hard for a future pay off is common among East African cultures. Western industrialized cultures are more focused on short results.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895350"/>
          </a:xfrm>
        </p:spPr>
        <p:txBody>
          <a:bodyPr>
            <a:noAutofit/>
          </a:bodyPr>
          <a:lstStyle/>
          <a:p>
            <a:r>
              <a:rPr lang="en-US" dirty="0" smtClean="0"/>
              <a:t/>
            </a:r>
            <a:br>
              <a:rPr lang="en-US" dirty="0" smtClean="0"/>
            </a:br>
            <a:r>
              <a:rPr lang="en-US" dirty="0" smtClean="0"/>
              <a:t> </a:t>
            </a:r>
            <a:r>
              <a:rPr lang="en-US" cap="small" dirty="0" smtClean="0"/>
              <a:t>Information-Sharing Groups </a:t>
            </a:r>
            <a:r>
              <a:rPr lang="en-US" dirty="0" smtClean="0"/>
              <a:t/>
            </a:r>
            <a:br>
              <a:rPr lang="en-US" dirty="0" smtClean="0"/>
            </a:br>
            <a:endParaRPr lang="en-US" dirty="0"/>
          </a:p>
        </p:txBody>
      </p:sp>
      <p:sp>
        <p:nvSpPr>
          <p:cNvPr id="3" name="Content Placeholder 2"/>
          <p:cNvSpPr>
            <a:spLocks noGrp="1"/>
          </p:cNvSpPr>
          <p:nvPr>
            <p:ph idx="1"/>
          </p:nvPr>
        </p:nvSpPr>
        <p:spPr>
          <a:xfrm>
            <a:off x="533400" y="1123950"/>
            <a:ext cx="8246070" cy="4019550"/>
          </a:xfrm>
        </p:spPr>
        <p:txBody>
          <a:bodyPr>
            <a:normAutofit fontScale="70000" lnSpcReduction="20000"/>
          </a:bodyPr>
          <a:lstStyle/>
          <a:p>
            <a:r>
              <a:rPr lang="en-US" dirty="0" smtClean="0"/>
              <a:t>The purpose of information-sharing groups is to acquire new information or skills by sharing knowledge. </a:t>
            </a:r>
          </a:p>
          <a:p>
            <a:r>
              <a:rPr lang="en-US" b="1" dirty="0" smtClean="0"/>
              <a:t>EDUCATIONAL OR LEARNING GROUPS</a:t>
            </a:r>
            <a:endParaRPr lang="en-US" dirty="0" smtClean="0"/>
          </a:p>
          <a:p>
            <a:r>
              <a:rPr lang="en-US" dirty="0" smtClean="0"/>
              <a:t>Members of educational or learning groups may follow a variety of discussion patterns. For example, a historical topic, such as the development of free speech or equal rights, might be explored chronologically, with the discussion progressing from the past into the present and, perhaps, into predictions of the future.</a:t>
            </a:r>
            <a:r>
              <a:rPr lang="en-US" b="1" dirty="0" smtClean="0"/>
              <a:t> </a:t>
            </a:r>
          </a:p>
          <a:p>
            <a:r>
              <a:rPr lang="en-US" b="1" dirty="0" smtClean="0"/>
              <a:t>FOCUS GROUPS</a:t>
            </a:r>
            <a:endParaRPr lang="en-US" dirty="0" smtClean="0"/>
          </a:p>
          <a:p>
            <a:r>
              <a:rPr lang="en-US" dirty="0" smtClean="0"/>
              <a:t>A different type of information sharing group is the focus group, a small group that is assembled and subjected to a kind of in-depth interview, often for market research. The aim of conducting a focus group is to discover through a sample of individuals what it is that people in general think about an issue or product</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Personal Growth Groups</a:t>
            </a:r>
            <a:endParaRPr lang="en-US" dirty="0" smtClean="0"/>
          </a:p>
        </p:txBody>
      </p:sp>
      <p:sp>
        <p:nvSpPr>
          <p:cNvPr id="3" name="Content Placeholder 2"/>
          <p:cNvSpPr>
            <a:spLocks noGrp="1"/>
          </p:cNvSpPr>
          <p:nvPr>
            <p:ph idx="1"/>
          </p:nvPr>
        </p:nvSpPr>
        <p:spPr>
          <a:xfrm>
            <a:off x="448966" y="1200150"/>
            <a:ext cx="8246070" cy="3943350"/>
          </a:xfrm>
        </p:spPr>
        <p:txBody>
          <a:bodyPr>
            <a:normAutofit fontScale="92500" lnSpcReduction="20000"/>
          </a:bodyPr>
          <a:lstStyle/>
          <a:p>
            <a:r>
              <a:rPr lang="en-US" dirty="0" smtClean="0"/>
              <a:t>Some personal growth groups) sometimes referred to as support groups, aim to help members cope with particular difficulties-such as drug addiction, not being assertive enough, being an ex-convict, or dealing with an alcoholic parent, a hyperactive child, or a promiscuous spouse. Still other groups are devoted to making healthy individuals function even more effectively. </a:t>
            </a:r>
          </a:p>
          <a:p>
            <a:r>
              <a:rPr lang="en-US" dirty="0" smtClean="0"/>
              <a:t>These four well-known types of personal growth groups: </a:t>
            </a:r>
          </a:p>
          <a:p>
            <a:pPr lvl="1"/>
            <a:r>
              <a:rPr lang="en-US" dirty="0" smtClean="0"/>
              <a:t>(1) the encounter group, (2) the assertiveness training group, (3) the consciousness-raising group, and (4) the intervention group.</a:t>
            </a:r>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a:bodyPr>
          <a:lstStyle/>
          <a:p>
            <a:r>
              <a:rPr lang="en-US" cap="small" dirty="0" smtClean="0"/>
              <a:t>Problem-Solving Groups</a:t>
            </a:r>
            <a:endParaRPr lang="en-US" dirty="0" smtClean="0"/>
          </a:p>
        </p:txBody>
      </p:sp>
      <p:sp>
        <p:nvSpPr>
          <p:cNvPr id="3" name="Content Placeholder 2"/>
          <p:cNvSpPr>
            <a:spLocks noGrp="1"/>
          </p:cNvSpPr>
          <p:nvPr>
            <p:ph idx="1"/>
          </p:nvPr>
        </p:nvSpPr>
        <p:spPr>
          <a:xfrm>
            <a:off x="457200" y="1219200"/>
            <a:ext cx="8246070" cy="4400550"/>
          </a:xfrm>
        </p:spPr>
        <p:txBody>
          <a:bodyPr>
            <a:normAutofit fontScale="62500" lnSpcReduction="20000"/>
          </a:bodyPr>
          <a:lstStyle/>
          <a:p>
            <a:r>
              <a:rPr lang="en-US" sz="3200" dirty="0" smtClean="0"/>
              <a:t>A problem-solving group meets to solve a particular problem or to reach a decision on some issue. It requires not only knowledge of small group communication techniques but also a thorough knowledge of the particular problem on the part of all group members. </a:t>
            </a:r>
            <a:endParaRPr lang="en-US" sz="3200" b="1" dirty="0" smtClean="0"/>
          </a:p>
          <a:p>
            <a:r>
              <a:rPr lang="en-US" sz="3200" b="1" dirty="0" smtClean="0"/>
              <a:t>THE PROBLEM-SOLVING SEQUENCE</a:t>
            </a:r>
            <a:endParaRPr lang="en-US" sz="3200" dirty="0" smtClean="0"/>
          </a:p>
          <a:p>
            <a:r>
              <a:rPr lang="en-US" sz="3200" dirty="0" smtClean="0"/>
              <a:t>The problem-solving sequence identifies five steps and owes its formulation to philosopher John Dewey's insights into how people think. These steps are designed to make problem solving more efficient and effective.                              </a:t>
            </a:r>
          </a:p>
          <a:p>
            <a:r>
              <a:rPr lang="en-US" sz="3200" b="1" dirty="0" smtClean="0"/>
              <a:t>Step 1: Define and Analyze the Problem</a:t>
            </a:r>
            <a:r>
              <a:rPr lang="en-US" sz="3200" dirty="0" smtClean="0"/>
              <a:t> </a:t>
            </a:r>
          </a:p>
          <a:p>
            <a:r>
              <a:rPr lang="en-US" sz="3200" b="1" dirty="0" smtClean="0"/>
              <a:t>Step 2: Establish Criteria for Evaluating Solutions</a:t>
            </a:r>
            <a:endParaRPr lang="en-US" sz="3200" dirty="0" smtClean="0"/>
          </a:p>
          <a:p>
            <a:r>
              <a:rPr lang="en-US" sz="3200" b="1" dirty="0" smtClean="0"/>
              <a:t>Step 3: Identify Possible Solutions</a:t>
            </a:r>
            <a:endParaRPr lang="en-US" sz="3200" dirty="0" smtClean="0"/>
          </a:p>
          <a:p>
            <a:r>
              <a:rPr lang="en-US" sz="3200" b="1" dirty="0" smtClean="0"/>
              <a:t>Step 4: Evaluate Solutions</a:t>
            </a:r>
            <a:endParaRPr lang="en-US" sz="3200" dirty="0" smtClean="0"/>
          </a:p>
          <a:p>
            <a:r>
              <a:rPr lang="en-US" sz="3200" b="1" dirty="0" smtClean="0"/>
              <a:t>Step 5: Select the Best Solution(s)and </a:t>
            </a:r>
            <a:r>
              <a:rPr lang="en-US" sz="2000" b="1" dirty="0" smtClean="0"/>
              <a:t> </a:t>
            </a:r>
            <a:r>
              <a:rPr lang="en-US" sz="3200" b="1" dirty="0" smtClean="0"/>
              <a:t>Step 6: Test Selected Solutions</a:t>
            </a:r>
            <a:endParaRPr lang="en-US" sz="3200" dirty="0" smtClean="0"/>
          </a:p>
          <a:p>
            <a:endParaRPr lang="en-US" dirty="0" smtClean="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PROBLEM SOLVING IN GROUPS: WHEN AND WHY</a:t>
            </a:r>
            <a:endParaRPr lang="en-US" dirty="0"/>
          </a:p>
        </p:txBody>
      </p:sp>
      <p:sp>
        <p:nvSpPr>
          <p:cNvPr id="3" name="Content Placeholder 2"/>
          <p:cNvSpPr>
            <a:spLocks noGrp="1"/>
          </p:cNvSpPr>
          <p:nvPr>
            <p:ph idx="1"/>
          </p:nvPr>
        </p:nvSpPr>
        <p:spPr>
          <a:xfrm>
            <a:off x="448966" y="1200150"/>
            <a:ext cx="8246070" cy="3943350"/>
          </a:xfrm>
        </p:spPr>
        <p:txBody>
          <a:bodyPr>
            <a:normAutofit fontScale="77500" lnSpcReduction="20000"/>
          </a:bodyPr>
          <a:lstStyle/>
          <a:p>
            <a:r>
              <a:rPr lang="en-US" b="1" dirty="0" smtClean="0"/>
              <a:t> </a:t>
            </a:r>
            <a:r>
              <a:rPr lang="en-US" dirty="0" smtClean="0"/>
              <a:t>Is group problem solving a waste of effort, or is it the best way to manage a task? As with most matters, the truth falls somewhere between these two extremes. </a:t>
            </a:r>
          </a:p>
          <a:p>
            <a:r>
              <a:rPr lang="en-US" dirty="0" smtClean="0"/>
              <a:t>Groups do have their shortcomings, which we will discuss in this lecture. But extensive research has shown that when these shortcomings can be avoided, groups are clearly the most effective way to handle many tasks. </a:t>
            </a:r>
          </a:p>
          <a:p>
            <a:r>
              <a:rPr lang="en-US" b="1" dirty="0" smtClean="0"/>
              <a:t>Advantages of Group Problem Solving</a:t>
            </a:r>
          </a:p>
          <a:p>
            <a:r>
              <a:rPr lang="en-US" dirty="0" smtClean="0"/>
              <a:t>Research over fifty years that has compared problem solving by groups to that by individuals shows that, in most cases, groups can produce more solutions to a problem than individuals working alone—and that the solutions will be of higher quality.</a:t>
            </a:r>
            <a:r>
              <a:rPr lang="en-US" dirty="0" smtClean="0">
                <a:hlinkClick r:id="" action="ppaction://hlinkfile"/>
              </a:rPr>
              <a:t> </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r>
              <a:rPr lang="en-US" dirty="0" smtClean="0"/>
              <a:t>Types</a:t>
            </a:r>
            <a:r>
              <a:rPr lang="en-US" b="1" dirty="0" smtClean="0"/>
              <a:t> </a:t>
            </a:r>
            <a:r>
              <a:rPr lang="en-US" dirty="0" smtClean="0"/>
              <a:t>o</a:t>
            </a:r>
            <a:r>
              <a:rPr lang="en-US" b="1" dirty="0" smtClean="0"/>
              <a:t>f </a:t>
            </a:r>
            <a:r>
              <a:rPr lang="en-US" dirty="0" smtClean="0"/>
              <a:t>Problem-Solving</a:t>
            </a:r>
            <a:r>
              <a:rPr lang="en-US" b="1" dirty="0" smtClean="0"/>
              <a:t> </a:t>
            </a:r>
            <a:r>
              <a:rPr lang="en-US" dirty="0" smtClean="0"/>
              <a:t>Groups</a:t>
            </a:r>
          </a:p>
        </p:txBody>
      </p:sp>
      <p:sp>
        <p:nvSpPr>
          <p:cNvPr id="3" name="Content Placeholder 2"/>
          <p:cNvSpPr>
            <a:spLocks noGrp="1"/>
          </p:cNvSpPr>
          <p:nvPr>
            <p:ph idx="1"/>
          </p:nvPr>
        </p:nvSpPr>
        <p:spPr>
          <a:xfrm>
            <a:off x="685800" y="1200150"/>
            <a:ext cx="8246070" cy="3943350"/>
          </a:xfrm>
        </p:spPr>
        <p:txBody>
          <a:bodyPr>
            <a:normAutofit fontScale="55000" lnSpcReduction="20000"/>
          </a:bodyPr>
          <a:lstStyle/>
          <a:p>
            <a:r>
              <a:rPr lang="en-US" sz="3600" dirty="0" smtClean="0"/>
              <a:t>This list of problem-solving formats and approaches is not exhaustive, but it pro- vides a sense of how a group’s structure can shape its ability to come up with high-quality solutions.</a:t>
            </a:r>
          </a:p>
          <a:p>
            <a:r>
              <a:rPr lang="en-US" sz="3600" b="1" dirty="0" smtClean="0"/>
              <a:t>Buzz groups </a:t>
            </a:r>
            <a:r>
              <a:rPr lang="en-US" sz="3600" dirty="0" smtClean="0"/>
              <a:t>When the number of members is too large for effective discussion, </a:t>
            </a:r>
            <a:r>
              <a:rPr lang="en-US" sz="3600" b="1" dirty="0" smtClean="0"/>
              <a:t>buzz groups </a:t>
            </a:r>
            <a:r>
              <a:rPr lang="en-US" sz="3600" dirty="0" smtClean="0"/>
              <a:t>can be used to maximize effective participation. In this approach, subgroups (usually consisting of five to seven members) simultaneously address an issue and then report back to the group at large. </a:t>
            </a:r>
          </a:p>
          <a:p>
            <a:r>
              <a:rPr lang="en-US" sz="3600" b="1" dirty="0" smtClean="0"/>
              <a:t>Problem census </a:t>
            </a:r>
            <a:r>
              <a:rPr lang="en-US" sz="3600" dirty="0" smtClean="0"/>
              <a:t>This approach is useful when groups want to identify important issues or problems. Problem census works especially well when some members are more vocal than others, because it equalizes participation. Members use a separate card to list each of their ideas. The leader collects all cards and reads them to the group one by one, posting each on a board visible to everyone. Because the name of the person who contributed each item isn’t listed, issues are separated from personalities. </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a:t>
            </a:r>
            <a:r>
              <a:rPr lang="en-US" b="1" dirty="0" smtClean="0"/>
              <a:t> </a:t>
            </a:r>
            <a:r>
              <a:rPr lang="en-US" dirty="0" smtClean="0"/>
              <a:t>of</a:t>
            </a:r>
            <a:r>
              <a:rPr lang="en-US" b="1" dirty="0" smtClean="0"/>
              <a:t> </a:t>
            </a:r>
            <a:r>
              <a:rPr lang="en-US" dirty="0" smtClean="0"/>
              <a:t>Problem-Solving</a:t>
            </a:r>
            <a:r>
              <a:rPr lang="en-US" b="1" dirty="0" smtClean="0"/>
              <a:t> </a:t>
            </a:r>
            <a:r>
              <a:rPr lang="en-US" dirty="0" smtClean="0"/>
              <a:t>Groups</a:t>
            </a:r>
          </a:p>
        </p:txBody>
      </p:sp>
      <p:sp>
        <p:nvSpPr>
          <p:cNvPr id="3" name="Content Placeholder 2"/>
          <p:cNvSpPr>
            <a:spLocks noGrp="1"/>
          </p:cNvSpPr>
          <p:nvPr>
            <p:ph idx="1"/>
          </p:nvPr>
        </p:nvSpPr>
        <p:spPr>
          <a:xfrm>
            <a:off x="448966" y="1219200"/>
            <a:ext cx="8542634" cy="4095750"/>
          </a:xfrm>
        </p:spPr>
        <p:txBody>
          <a:bodyPr>
            <a:normAutofit fontScale="70000" lnSpcReduction="20000"/>
          </a:bodyPr>
          <a:lstStyle/>
          <a:p>
            <a:r>
              <a:rPr lang="en-US" b="1" dirty="0" smtClean="0"/>
              <a:t>Parliamentary procedure </a:t>
            </a:r>
            <a:r>
              <a:rPr lang="en-US" dirty="0" smtClean="0"/>
              <a:t>Problem-solving meetings can follow a variety of formats. A session that uses </a:t>
            </a:r>
            <a:r>
              <a:rPr lang="en-US" b="1" dirty="0" smtClean="0"/>
              <a:t>parliamentary procedure </a:t>
            </a:r>
            <a:r>
              <a:rPr lang="en-US" dirty="0" smtClean="0"/>
              <a:t>observes specific rules about how topics may be discussed and decisions made. The standard reference book for parliamentary procedure is the revised edition of </a:t>
            </a:r>
            <a:r>
              <a:rPr lang="en-US" i="1" dirty="0" smtClean="0"/>
              <a:t>Robert’s Rules of Order. </a:t>
            </a:r>
            <a:r>
              <a:rPr lang="en-US" dirty="0" smtClean="0"/>
              <a:t>Although the parliamentary rules may seem stilted and cumbersome, when well used, they do keep a discussion on track and protect the rights of the minority against domination by the majority.</a:t>
            </a:r>
          </a:p>
          <a:p>
            <a:r>
              <a:rPr lang="en-US" b="1" dirty="0" smtClean="0"/>
              <a:t>Focus groups </a:t>
            </a:r>
            <a:r>
              <a:rPr lang="en-US" dirty="0" smtClean="0"/>
              <a:t>are used as a market research tool to enable sponsoring organizations to learn how potential users or the public at large regards a new product or idea. Unlike other groups discussed here, focus groups don’t include decision makers or other members who claim any expertise on a subject. Instead, their comments are used by decision makers to figure out how people in the wider world might react to ideas.</a:t>
            </a:r>
          </a:p>
          <a:p>
            <a:r>
              <a:rPr lang="en-US" b="1" dirty="0" smtClean="0"/>
              <a:t>Panel discussion, Symposium, and forums </a:t>
            </a:r>
            <a:r>
              <a:rPr lang="en-US" dirty="0" smtClean="0"/>
              <a:t>have already been have been cited in the slides,</a:t>
            </a:r>
            <a:r>
              <a:rPr lang="en-US" b="1" dirty="0" smtClean="0"/>
              <a:t> under small group formats</a:t>
            </a:r>
            <a:endParaRPr lang="en-US" dirty="0" smtClean="0"/>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Developmental Stages in Problem-Solving Groups</a:t>
            </a:r>
          </a:p>
        </p:txBody>
      </p:sp>
      <p:sp>
        <p:nvSpPr>
          <p:cNvPr id="3" name="Content Placeholder 2"/>
          <p:cNvSpPr>
            <a:spLocks noGrp="1"/>
          </p:cNvSpPr>
          <p:nvPr>
            <p:ph idx="1"/>
          </p:nvPr>
        </p:nvSpPr>
        <p:spPr>
          <a:xfrm>
            <a:off x="533400" y="1066800"/>
            <a:ext cx="8246070" cy="4552950"/>
          </a:xfrm>
        </p:spPr>
        <p:txBody>
          <a:bodyPr>
            <a:normAutofit fontScale="70000" lnSpcReduction="20000"/>
          </a:bodyPr>
          <a:lstStyle/>
          <a:p>
            <a:r>
              <a:rPr lang="en-US" dirty="0" smtClean="0"/>
              <a:t>When it comes to solving problems in groups, isn’t always a straight line. Communication scholar Aubrey Fisher analyzed tape recordings of problem-solving groups and discovered that many successful groups seem to follow a four-stage process:</a:t>
            </a:r>
          </a:p>
          <a:p>
            <a:r>
              <a:rPr lang="en-US" dirty="0" smtClean="0"/>
              <a:t>In the </a:t>
            </a:r>
            <a:r>
              <a:rPr lang="en-US" b="1" dirty="0" smtClean="0"/>
              <a:t>orientation stage, </a:t>
            </a:r>
            <a:r>
              <a:rPr lang="en-US" dirty="0" smtClean="0"/>
              <a:t>members approach the problem and one another tentatively. In some groups people may not know one another well, and even in ones where they are well acquainted they may not know one another’s position on the issue at hand. After members understand the problem and become acquainted, a successful group enters the </a:t>
            </a:r>
            <a:r>
              <a:rPr lang="en-US" b="1" dirty="0" smtClean="0"/>
              <a:t>conflict stage. </a:t>
            </a:r>
          </a:p>
          <a:p>
            <a:r>
              <a:rPr lang="en-US" dirty="0" smtClean="0"/>
              <a:t>During this stage, members take strong positions and defend them against those who oppose their viewpoint. Coalitions are likely to form, and the discussion may become polarized. Even when the climate does grow contentious, conflict seems to be a necessary stage in group development. The give-and-take of discussion tests the quality of ideas, and weaker ones may suffer a well-deserved death here.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Developmental Stages in Problem-Solving Groups</a:t>
            </a:r>
          </a:p>
        </p:txBody>
      </p:sp>
      <p:sp>
        <p:nvSpPr>
          <p:cNvPr id="5" name="Content Placeholder 4"/>
          <p:cNvSpPr>
            <a:spLocks noGrp="1"/>
          </p:cNvSpPr>
          <p:nvPr>
            <p:ph idx="1"/>
          </p:nvPr>
        </p:nvSpPr>
        <p:spPr>
          <a:xfrm>
            <a:off x="609600" y="1219200"/>
            <a:ext cx="8246070" cy="4324350"/>
          </a:xfrm>
        </p:spPr>
        <p:txBody>
          <a:bodyPr>
            <a:normAutofit fontScale="77500" lnSpcReduction="20000"/>
          </a:bodyPr>
          <a:lstStyle/>
          <a:p>
            <a:r>
              <a:rPr lang="en-US" dirty="0" smtClean="0"/>
              <a:t>After a period of conflict, effective groups move to an </a:t>
            </a:r>
            <a:r>
              <a:rPr lang="en-US" b="1" dirty="0" smtClean="0"/>
              <a:t>emergence stage. </a:t>
            </a:r>
            <a:r>
              <a:rPr lang="en-US" dirty="0" smtClean="0"/>
              <a:t>One idea might emerge as the best one, or the group might combine the best parts of several plans into a new solution. As they approach consensus, members back off from their dogmatic positions. Statements become more tentative again: “I guess that’s a pretty good idea,”“I can see why you think that way.”</a:t>
            </a:r>
          </a:p>
          <a:p>
            <a:pPr>
              <a:buNone/>
            </a:pPr>
            <a:endParaRPr lang="en-US" dirty="0" smtClean="0"/>
          </a:p>
          <a:p>
            <a:r>
              <a:rPr lang="en-US" dirty="0" smtClean="0"/>
              <a:t>Finally, an effective group reaches the </a:t>
            </a:r>
            <a:r>
              <a:rPr lang="en-US" b="1" dirty="0" smtClean="0"/>
              <a:t>reinforcement stage. </a:t>
            </a:r>
            <a:r>
              <a:rPr lang="en-US" dirty="0" smtClean="0"/>
              <a:t>At this point not only do members accept the group’s decision, but also they endorse it. Whereas members used evidence to back up differing positions in the conflict stage, now they find evidence that will support the decision. Even if members disagree with the outcome, they do not voice their concerns. There is an unspoken drive toward consensus and harmony.</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lstStyle/>
          <a:p>
            <a:pPr algn="ctr"/>
            <a:r>
              <a:rPr lang="en-US" dirty="0" smtClean="0"/>
              <a:t>Decision-Making Methods </a:t>
            </a:r>
            <a:endParaRPr lang="en-US" dirty="0"/>
          </a:p>
        </p:txBody>
      </p:sp>
      <p:sp>
        <p:nvSpPr>
          <p:cNvPr id="3" name="Content Placeholder 2"/>
          <p:cNvSpPr>
            <a:spLocks noGrp="1"/>
          </p:cNvSpPr>
          <p:nvPr>
            <p:ph idx="1"/>
          </p:nvPr>
        </p:nvSpPr>
        <p:spPr>
          <a:xfrm>
            <a:off x="381000" y="1200150"/>
            <a:ext cx="8246070" cy="4019550"/>
          </a:xfrm>
        </p:spPr>
        <p:txBody>
          <a:bodyPr>
            <a:normAutofit fontScale="70000" lnSpcReduction="20000"/>
          </a:bodyPr>
          <a:lstStyle/>
          <a:p>
            <a:r>
              <a:rPr lang="en-US" dirty="0" smtClean="0"/>
              <a:t>Groups are most effective when members have mutual respect and </a:t>
            </a:r>
            <a:r>
              <a:rPr lang="en-US" i="1" dirty="0" smtClean="0"/>
              <a:t>cohesiveness</a:t>
            </a:r>
            <a:r>
              <a:rPr lang="en-US" dirty="0" smtClean="0"/>
              <a:t>.</a:t>
            </a:r>
          </a:p>
          <a:p>
            <a:pPr lvl="1"/>
            <a:r>
              <a:rPr lang="en-US" dirty="0" smtClean="0"/>
              <a:t>Cohesiveness and productivity are connected.</a:t>
            </a:r>
          </a:p>
          <a:p>
            <a:pPr lvl="1"/>
            <a:r>
              <a:rPr lang="en-US" dirty="0" smtClean="0"/>
              <a:t>Cohesiveness is no guarantee of success, but it helps.</a:t>
            </a:r>
          </a:p>
          <a:p>
            <a:pPr lvl="1"/>
            <a:r>
              <a:rPr lang="en-US" dirty="0" smtClean="0"/>
              <a:t>Group communication dangers to overcome include message </a:t>
            </a:r>
            <a:r>
              <a:rPr lang="en-US" i="1" dirty="0" smtClean="0"/>
              <a:t>information </a:t>
            </a:r>
            <a:r>
              <a:rPr lang="en-US" i="1" dirty="0" err="1" smtClean="0"/>
              <a:t>underload</a:t>
            </a:r>
            <a:r>
              <a:rPr lang="en-US" dirty="0" smtClean="0"/>
              <a:t> or </a:t>
            </a:r>
            <a:r>
              <a:rPr lang="en-US" i="1" dirty="0" smtClean="0"/>
              <a:t>overload</a:t>
            </a:r>
            <a:r>
              <a:rPr lang="en-US" dirty="0" smtClean="0"/>
              <a:t>, unequal participation, and pressure to conform to </a:t>
            </a:r>
            <a:r>
              <a:rPr lang="en-US" i="1" dirty="0" smtClean="0"/>
              <a:t>groupthink</a:t>
            </a:r>
            <a:r>
              <a:rPr lang="en-US" dirty="0" smtClean="0"/>
              <a:t>.</a:t>
            </a:r>
          </a:p>
          <a:p>
            <a:pPr lvl="1"/>
            <a:r>
              <a:rPr lang="en-US" dirty="0" smtClean="0"/>
              <a:t>Despite its advantages, consensus also has its disadvantages. It can take a great deal of time, which makes it unsuitable for emergencies. In addition, it is often very frustrating. Emotions can run high on important matters, and patience in the face of such pressures is difficult. Because of the need to deal with these emotional pressures, consensus calls for more communication skill than do other decision-making approaches.</a:t>
            </a: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
            <a:ext cx="8246070" cy="763526"/>
          </a:xfrm>
        </p:spPr>
        <p:txBody>
          <a:bodyPr/>
          <a:lstStyle/>
          <a:p>
            <a:r>
              <a:rPr lang="en-US" dirty="0" smtClean="0"/>
              <a:t>SUMMARY</a:t>
            </a:r>
          </a:p>
        </p:txBody>
      </p:sp>
      <p:sp>
        <p:nvSpPr>
          <p:cNvPr id="3" name="Content Placeholder 2"/>
          <p:cNvSpPr>
            <a:spLocks noGrp="1"/>
          </p:cNvSpPr>
          <p:nvPr>
            <p:ph idx="1"/>
          </p:nvPr>
        </p:nvSpPr>
        <p:spPr>
          <a:xfrm>
            <a:off x="533400" y="762000"/>
            <a:ext cx="8246070" cy="4552950"/>
          </a:xfrm>
        </p:spPr>
        <p:txBody>
          <a:bodyPr>
            <a:normAutofit fontScale="70000" lnSpcReduction="20000"/>
          </a:bodyPr>
          <a:lstStyle/>
          <a:p>
            <a:r>
              <a:rPr lang="en-US" dirty="0" smtClean="0"/>
              <a:t>Groups play an important part in our lives, family, education, friendship and so on, they posses several characteristics that distinguish them from other communication contexts. This is because groups involve interaction over time among a small number of participants, with the purpose of achieving one or more goals.</a:t>
            </a:r>
          </a:p>
          <a:p>
            <a:r>
              <a:rPr lang="en-US" dirty="0" smtClean="0"/>
              <a:t>Groups have their own goals, as do individual members. At times individual and group goals are compatible and sometimes they conflict since individual members are both task oriented and social.</a:t>
            </a:r>
          </a:p>
          <a:p>
            <a:r>
              <a:rPr lang="en-US" dirty="0" smtClean="0"/>
              <a:t>Groups can be put into several classifications; learning, growth, problem solving and social. Different types of groups share certain characteristics. The existence of group norms, individual roles of members, patterns of interactions that are shaped by a group’s structure and the choice of one or more ways of reaching decisions.</a:t>
            </a:r>
          </a:p>
          <a:p>
            <a:r>
              <a:rPr lang="en-US" dirty="0" smtClean="0"/>
              <a:t>The culture in which groups operate influences the way members communicate with one another. The ways in which culture influences interactions are: individualism vs. collectivism, power distance, uncertainty avoidance and task vs. social orientation</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6558080" cy="725349"/>
          </a:xfrm>
        </p:spPr>
        <p:txBody>
          <a:bodyPr>
            <a:normAutofit/>
          </a:bodyPr>
          <a:lstStyle/>
          <a:p>
            <a:pPr algn="ctr"/>
            <a:r>
              <a:rPr lang="en-US" dirty="0" smtClean="0"/>
              <a:t>SUMMARY</a:t>
            </a:r>
            <a:endParaRPr lang="en-US" dirty="0"/>
          </a:p>
        </p:txBody>
      </p:sp>
      <p:sp>
        <p:nvSpPr>
          <p:cNvPr id="5" name="Content Placeholder 4"/>
          <p:cNvSpPr>
            <a:spLocks noGrp="1"/>
          </p:cNvSpPr>
          <p:nvPr>
            <p:ph idx="1"/>
          </p:nvPr>
        </p:nvSpPr>
        <p:spPr>
          <a:xfrm>
            <a:off x="0" y="819150"/>
            <a:ext cx="9144000" cy="4095750"/>
          </a:xfrm>
        </p:spPr>
        <p:txBody>
          <a:bodyPr>
            <a:noAutofit/>
          </a:bodyPr>
          <a:lstStyle/>
          <a:p>
            <a:pPr lvl="0"/>
            <a:r>
              <a:rPr lang="en-US" sz="2000" dirty="0" smtClean="0"/>
              <a:t>The chapter continued by examining  </a:t>
            </a:r>
            <a:r>
              <a:rPr lang="en-US" sz="2000" dirty="0" smtClean="0"/>
              <a:t>the </a:t>
            </a:r>
            <a:r>
              <a:rPr lang="en-US" sz="2000" dirty="0" smtClean="0"/>
              <a:t>most common groups are learning, growth, social, and problem-solving.</a:t>
            </a:r>
          </a:p>
          <a:p>
            <a:pPr lvl="1"/>
            <a:r>
              <a:rPr lang="en-US" sz="2000" dirty="0" smtClean="0"/>
              <a:t>A group offers more in the way of resources, accuracy, and commitment than are available to you are an individual.</a:t>
            </a:r>
          </a:p>
          <a:p>
            <a:pPr lvl="1"/>
            <a:r>
              <a:rPr lang="en-US" sz="2000" dirty="0" smtClean="0"/>
              <a:t>Problem-solving groups are justified when the job is beyond the capacity of one person, individual tasks are interdependent, there is more than one possible decision or solution, and there is potential for disagreement.</a:t>
            </a:r>
          </a:p>
          <a:p>
            <a:pPr lvl="0"/>
            <a:r>
              <a:rPr lang="en-US" sz="2000" dirty="0" smtClean="0"/>
              <a:t>Groups adapt varied settings, reasons, and presentation styles to solve problems.</a:t>
            </a:r>
          </a:p>
          <a:p>
            <a:pPr lvl="1"/>
            <a:r>
              <a:rPr lang="en-US" sz="2000" i="1" dirty="0" smtClean="0"/>
              <a:t>Breakout groups, problem census, focus groups, parliamentary procedure</a:t>
            </a:r>
            <a:r>
              <a:rPr lang="en-US" sz="2000" dirty="0" smtClean="0"/>
              <a:t> rules, </a:t>
            </a:r>
            <a:r>
              <a:rPr lang="en-US" sz="2000" i="1" dirty="0" smtClean="0"/>
              <a:t>panel discussion, symposium,</a:t>
            </a:r>
            <a:r>
              <a:rPr lang="en-US" sz="2000" dirty="0" smtClean="0"/>
              <a:t> and </a:t>
            </a:r>
            <a:r>
              <a:rPr lang="en-US" sz="2000" i="1" dirty="0" smtClean="0"/>
              <a:t>forum</a:t>
            </a:r>
            <a:r>
              <a:rPr lang="en-US" sz="2000" dirty="0" smtClean="0"/>
              <a:t> groups are some of the formats used to shape the ability to coordinate solutions.</a:t>
            </a:r>
          </a:p>
          <a:p>
            <a:pPr lvl="1"/>
            <a:r>
              <a:rPr lang="en-US" sz="2000" dirty="0" smtClean="0"/>
              <a:t>Virtual groups are convenient for ease of scheduling, independence of participants, and anonymity-enhanced courage of contributors.</a:t>
            </a:r>
          </a:p>
          <a:p>
            <a:r>
              <a:rPr lang="en-US" dirty="0" smtClean="0"/>
              <a:t/>
            </a:r>
            <a:br>
              <a:rPr lang="en-US" dirty="0" smtClean="0"/>
            </a:br>
            <a:endParaRPr lang="en-US" sz="2000" dirty="0" smtClean="0"/>
          </a:p>
        </p:txBody>
      </p:sp>
    </p:spTree>
    <p:extLst>
      <p:ext uri="{BB962C8B-B14F-4D97-AF65-F5344CB8AC3E}">
        <p14:creationId xmlns="" xmlns:p14="http://schemas.microsoft.com/office/powerpoint/2010/main" val="1101633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SUMMARY</a:t>
            </a:r>
            <a:endParaRPr lang="en-US" dirty="0"/>
          </a:p>
        </p:txBody>
      </p:sp>
      <p:sp>
        <p:nvSpPr>
          <p:cNvPr id="3" name="Content Placeholder 2"/>
          <p:cNvSpPr>
            <a:spLocks noGrp="1"/>
          </p:cNvSpPr>
          <p:nvPr>
            <p:ph idx="1"/>
          </p:nvPr>
        </p:nvSpPr>
        <p:spPr>
          <a:xfrm>
            <a:off x="609600" y="819150"/>
            <a:ext cx="8074849" cy="4324349"/>
          </a:xfrm>
        </p:spPr>
        <p:txBody>
          <a:bodyPr>
            <a:normAutofit lnSpcReduction="10000"/>
          </a:bodyPr>
          <a:lstStyle/>
          <a:p>
            <a:pPr lvl="1"/>
            <a:r>
              <a:rPr lang="en-US" sz="2000" dirty="0" smtClean="0"/>
              <a:t>An effective problem-solving group uses a structured rational approach to identify the problem, analyze the problem, develop creative solutions, evaluate the solutions, implement the plan, and follow up.</a:t>
            </a:r>
          </a:p>
          <a:p>
            <a:pPr lvl="1"/>
            <a:r>
              <a:rPr lang="en-US" sz="2000" dirty="0" smtClean="0"/>
              <a:t>Successful groups seem to follow a four-stage process consisting of </a:t>
            </a:r>
            <a:r>
              <a:rPr lang="en-US" sz="2000" i="1" dirty="0" smtClean="0"/>
              <a:t>orientation stage, conflict stage, emergence stage</a:t>
            </a:r>
            <a:r>
              <a:rPr lang="en-US" sz="2000" dirty="0" smtClean="0"/>
              <a:t>, and </a:t>
            </a:r>
            <a:r>
              <a:rPr lang="en-US" sz="2000" i="1" dirty="0" smtClean="0"/>
              <a:t>reinforcement stage</a:t>
            </a:r>
            <a:r>
              <a:rPr lang="en-US" sz="2000" dirty="0" smtClean="0"/>
              <a:t>.</a:t>
            </a:r>
          </a:p>
          <a:p>
            <a:pPr lvl="0"/>
            <a:r>
              <a:rPr lang="en-US" sz="2000" dirty="0" smtClean="0"/>
              <a:t>Groups are most effective when members have mutual respect and </a:t>
            </a:r>
            <a:r>
              <a:rPr lang="en-US" sz="2000" i="1" dirty="0" smtClean="0"/>
              <a:t>cohesiveness</a:t>
            </a:r>
            <a:r>
              <a:rPr lang="en-US" sz="2000" dirty="0" smtClean="0"/>
              <a:t>.</a:t>
            </a:r>
          </a:p>
          <a:p>
            <a:pPr lvl="1"/>
            <a:r>
              <a:rPr lang="en-US" sz="2000" dirty="0" smtClean="0"/>
              <a:t>Cohesiveness and productivity are connected.</a:t>
            </a:r>
          </a:p>
          <a:p>
            <a:pPr lvl="1"/>
            <a:r>
              <a:rPr lang="en-US" sz="2000" dirty="0" smtClean="0"/>
              <a:t>Cohesiveness is no guarantee of success, but it helps.</a:t>
            </a:r>
          </a:p>
          <a:p>
            <a:r>
              <a:rPr lang="en-US" sz="2000" dirty="0" smtClean="0"/>
              <a:t>Group communication dangers to overcome include message </a:t>
            </a:r>
            <a:r>
              <a:rPr lang="en-US" sz="2000" i="1" dirty="0" smtClean="0"/>
              <a:t>information </a:t>
            </a:r>
            <a:r>
              <a:rPr lang="en-US" sz="2000" i="1" dirty="0" err="1" smtClean="0"/>
              <a:t>underload</a:t>
            </a:r>
            <a:r>
              <a:rPr lang="en-US" sz="2000" dirty="0" smtClean="0"/>
              <a:t> or </a:t>
            </a:r>
            <a:r>
              <a:rPr lang="en-US" sz="2000" i="1" dirty="0" smtClean="0"/>
              <a:t>overload</a:t>
            </a:r>
            <a:r>
              <a:rPr lang="en-US" sz="2000" dirty="0" smtClean="0"/>
              <a:t>, unequal participation, and pressure to conform to </a:t>
            </a:r>
            <a:r>
              <a:rPr lang="en-US" sz="2000" i="1" dirty="0" smtClean="0"/>
              <a:t>groupthink</a:t>
            </a:r>
            <a:r>
              <a:rPr lang="en-US" sz="2000" dirty="0" smtClean="0"/>
              <a:t> </a:t>
            </a:r>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13525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2343150"/>
            <a:ext cx="8763000" cy="2585323"/>
          </a:xfrm>
          <a:prstGeom prst="rect">
            <a:avLst/>
          </a:prstGeom>
          <a:noFill/>
        </p:spPr>
        <p:txBody>
          <a:bodyPr wrap="square" rtlCol="0">
            <a:spAutoFit/>
          </a:bodyPr>
          <a:lstStyle/>
          <a:p>
            <a:pPr algn="ctr"/>
            <a:r>
              <a:rPr lang="en-US" b="1" dirty="0" smtClean="0">
                <a:solidFill>
                  <a:schemeClr val="bg1"/>
                </a:solidFill>
              </a:rPr>
              <a:t>LECTURE 11</a:t>
            </a:r>
          </a:p>
          <a:p>
            <a:pPr algn="ctr"/>
            <a:r>
              <a:rPr lang="en-US" dirty="0" smtClean="0">
                <a:solidFill>
                  <a:schemeClr val="bg1"/>
                </a:solidFill>
              </a:rPr>
              <a:t>THE MAIN SOURCES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r>
              <a:rPr lang="en-US" dirty="0" smtClean="0">
                <a:solidFill>
                  <a:schemeClr val="bg1"/>
                </a:solidFill>
              </a:rPr>
              <a:t>Adler</a:t>
            </a:r>
            <a:r>
              <a:rPr lang="en-US" dirty="0" smtClean="0">
                <a:solidFill>
                  <a:schemeClr val="bg1"/>
                </a:solidFill>
              </a:rPr>
              <a:t>, R.B.,  </a:t>
            </a:r>
            <a:r>
              <a:rPr lang="en-US" dirty="0" err="1" smtClean="0">
                <a:solidFill>
                  <a:schemeClr val="bg1"/>
                </a:solidFill>
              </a:rPr>
              <a:t>Rodmann</a:t>
            </a:r>
            <a:r>
              <a:rPr lang="en-US" dirty="0" smtClean="0">
                <a:solidFill>
                  <a:schemeClr val="bg1"/>
                </a:solidFill>
              </a:rPr>
              <a:t>, G. and Hutchinson, C.C.</a:t>
            </a:r>
            <a:r>
              <a:rPr lang="en-US" b="1" dirty="0" smtClean="0">
                <a:solidFill>
                  <a:schemeClr val="bg1"/>
                </a:solidFill>
              </a:rPr>
              <a:t> </a:t>
            </a:r>
            <a:r>
              <a:rPr lang="en-US" dirty="0" smtClean="0">
                <a:solidFill>
                  <a:schemeClr val="bg1"/>
                </a:solidFill>
              </a:rPr>
              <a:t>(2011) global.uop.com</a:t>
            </a:r>
            <a:r>
              <a:rPr lang="en-US" i="1" dirty="0" smtClean="0">
                <a:solidFill>
                  <a:schemeClr val="bg1"/>
                </a:solidFill>
              </a:rPr>
              <a:t> Understanding human communication.</a:t>
            </a:r>
            <a:r>
              <a:rPr lang="en-US" dirty="0" smtClean="0">
                <a:solidFill>
                  <a:schemeClr val="bg1"/>
                </a:solidFill>
              </a:rPr>
              <a:t>11th edition. London: Oxford University Press. </a:t>
            </a:r>
            <a:r>
              <a:rPr lang="en-US" u="sng" dirty="0" smtClean="0">
                <a:solidFill>
                  <a:schemeClr val="bg1"/>
                </a:solidFill>
              </a:rPr>
              <a:t>https://global.oup.com/us/companion.websites/9780199747382/student/chapter4/</a:t>
            </a:r>
            <a:r>
              <a:rPr lang="en-US" dirty="0" smtClean="0">
                <a:solidFill>
                  <a:schemeClr val="bg1"/>
                </a:solidFill>
              </a:rPr>
              <a:t> </a:t>
            </a:r>
            <a:r>
              <a:rPr lang="en-US" dirty="0" smtClean="0">
                <a:solidFill>
                  <a:schemeClr val="bg1"/>
                </a:solidFill>
              </a:rPr>
              <a:t>Chapter 10 Review - </a:t>
            </a:r>
            <a:r>
              <a:rPr lang="en-US" i="1" dirty="0" smtClean="0">
                <a:solidFill>
                  <a:schemeClr val="bg1"/>
                </a:solidFill>
              </a:rPr>
              <a:t>Members and Leaders in Small Group Communication</a:t>
            </a:r>
            <a:r>
              <a:rPr lang="en-US" dirty="0" smtClean="0">
                <a:solidFill>
                  <a:schemeClr val="bg1"/>
                </a:solidFill>
              </a:rPr>
              <a:t>: Essentials of Human Communication. </a:t>
            </a:r>
            <a:r>
              <a:rPr lang="en-US" u="sng" dirty="0" smtClean="0">
                <a:solidFill>
                  <a:schemeClr val="bg1"/>
                </a:solidFill>
              </a:rPr>
              <a:t>https://spc1017.blogspot.com/2015/08/chapter-10-review.html</a:t>
            </a:r>
            <a:r>
              <a:rPr lang="en-US" dirty="0" smtClean="0">
                <a:solidFill>
                  <a:schemeClr val="bg1"/>
                </a:solidFill>
              </a:rPr>
              <a:t> Accessed on November, 2nd 2021. </a:t>
            </a:r>
            <a:endParaRPr lang="en-US" dirty="0">
              <a:solidFill>
                <a:schemeClr val="bg1"/>
              </a:solidFill>
            </a:endParaRPr>
          </a:p>
        </p:txBody>
      </p:sp>
      <p:sp>
        <p:nvSpPr>
          <p:cNvPr id="3073" name="Rectangle 1"/>
          <p:cNvSpPr>
            <a:spLocks noChangeArrowheads="1"/>
          </p:cNvSpPr>
          <p:nvPr/>
        </p:nvSpPr>
        <p:spPr bwMode="auto">
          <a:xfrm>
            <a:off x="0" y="0"/>
            <a:ext cx="9144000" cy="45720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657350" algn="l"/>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Chapter 10 Review - </a:t>
            </a:r>
            <a:r>
              <a:rPr kumimoji="0" lang="en-US" sz="1200" b="0" i="1"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Members and Leaders in Small Group Communication</a:t>
            </a: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Essentials of Human Communication. </a:t>
            </a:r>
            <a:r>
              <a:rPr kumimoji="0" lang="en-US" sz="12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hlinkClick r:id="rId3"/>
              </a:rPr>
              <a:t>https://spc1017.blogspot.com/2015/08/chapter-10-review.html</a:t>
            </a: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Accessed on November, 2nd 2021.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3112</Words>
  <Application>Microsoft Office PowerPoint</Application>
  <PresentationFormat>On-screen Show (16:9)</PresentationFormat>
  <Paragraphs>213</Paragraphs>
  <Slides>35</Slides>
  <Notes>10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INTRODUCTION TO HUMAN COMMUNICATION   Communication in Groups, Teams, and Organizations</vt:lpstr>
      <vt:lpstr>Intended Learning Outcomes </vt:lpstr>
      <vt:lpstr>CHARACTERISTICS OF GROUPS </vt:lpstr>
      <vt:lpstr>CHARACTERISTICS OF GROUPS </vt:lpstr>
      <vt:lpstr>CHARACTERISTICS OF GROUPS</vt:lpstr>
      <vt:lpstr>CHARACTERISTICS OF GROUPS</vt:lpstr>
      <vt:lpstr>Characteristics of Effective Leaders</vt:lpstr>
      <vt:lpstr>MYTHS ABOUT LEADERSHIP</vt:lpstr>
      <vt:lpstr>APPROACHES TO LEADERSHIP</vt:lpstr>
      <vt:lpstr>APPROACHES TO LEADERSHIP</vt:lpstr>
      <vt:lpstr>APPROACHES TO LEADERSHIP</vt:lpstr>
      <vt:lpstr>GENERAL STYLES OF LEADERSHIP</vt:lpstr>
      <vt:lpstr> GENERAL STYLES OF LEADERSHIP</vt:lpstr>
      <vt:lpstr>VIRTUAL GROUPS AND TEAMS</vt:lpstr>
      <vt:lpstr>SMALL GROUP FORMATS</vt:lpstr>
      <vt:lpstr>SMALL GROUP FORMATS</vt:lpstr>
      <vt:lpstr> SMALL GROUP APPREHENSION  </vt:lpstr>
      <vt:lpstr>DECISION MAKING METHODS</vt:lpstr>
      <vt:lpstr>DECISION MAKING METHODS</vt:lpstr>
      <vt:lpstr>CULTURAL INFLUENCES ON GROUP COMMUNICATION</vt:lpstr>
      <vt:lpstr>CULTURAL INFLUENCES ON GROUP COMMUNICATION</vt:lpstr>
      <vt:lpstr>CULTURAL INFLUENCES ON GROUP COMMUNICATION</vt:lpstr>
      <vt:lpstr>  Information-Sharing Groups  </vt:lpstr>
      <vt:lpstr>Personal Growth Groups</vt:lpstr>
      <vt:lpstr>Problem-Solving Groups</vt:lpstr>
      <vt:lpstr>PROBLEM SOLVING IN GROUPS: WHEN AND WHY</vt:lpstr>
      <vt:lpstr>Types of Problem-Solving Groups</vt:lpstr>
      <vt:lpstr>Types of Problem-Solving Groups</vt:lpstr>
      <vt:lpstr>Developmental Stages in Problem-Solving Groups</vt:lpstr>
      <vt:lpstr>Developmental Stages in Problem-Solving Groups</vt:lpstr>
      <vt:lpstr>Decision-Making Methods </vt:lpstr>
      <vt:lpstr>SUMMARY</vt:lpstr>
      <vt:lpstr>SUMMARY</vt:lpstr>
      <vt:lpstr>SUMMARY</vt:lpstr>
      <vt:lpstr>Slide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2021-11-08T07:05:19Z</dcterms:modified>
</cp:coreProperties>
</file>