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6"/>
  </p:notesMasterIdLst>
  <p:sldIdLst>
    <p:sldId id="256" r:id="rId2"/>
    <p:sldId id="261" r:id="rId3"/>
    <p:sldId id="257" r:id="rId4"/>
    <p:sldId id="264" r:id="rId5"/>
    <p:sldId id="265" r:id="rId6"/>
    <p:sldId id="266" r:id="rId7"/>
    <p:sldId id="267" r:id="rId8"/>
    <p:sldId id="268" r:id="rId9"/>
    <p:sldId id="269" r:id="rId10"/>
    <p:sldId id="270" r:id="rId11"/>
    <p:sldId id="271" r:id="rId12"/>
    <p:sldId id="272" r:id="rId13"/>
    <p:sldId id="273" r:id="rId14"/>
    <p:sldId id="274" r:id="rId15"/>
    <p:sldId id="262" r:id="rId16"/>
    <p:sldId id="279" r:id="rId17"/>
    <p:sldId id="280" r:id="rId18"/>
    <p:sldId id="281" r:id="rId19"/>
    <p:sldId id="282" r:id="rId20"/>
    <p:sldId id="283" r:id="rId21"/>
    <p:sldId id="292" r:id="rId22"/>
    <p:sldId id="284" r:id="rId23"/>
    <p:sldId id="263" r:id="rId24"/>
    <p:sldId id="285" r:id="rId25"/>
    <p:sldId id="286" r:id="rId26"/>
    <p:sldId id="275" r:id="rId27"/>
    <p:sldId id="288" r:id="rId28"/>
    <p:sldId id="287" r:id="rId29"/>
    <p:sldId id="291" r:id="rId30"/>
    <p:sldId id="293" r:id="rId31"/>
    <p:sldId id="294" r:id="rId32"/>
    <p:sldId id="276" r:id="rId33"/>
    <p:sldId id="259" r:id="rId34"/>
    <p:sldId id="260" r:id="rId35"/>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E9202"/>
    <a:srgbClr val="FFC901"/>
    <a:srgbClr val="6C1A00"/>
    <a:srgbClr val="58004E"/>
    <a:srgbClr val="800080"/>
    <a:srgbClr val="CC0099"/>
    <a:srgbClr val="1D3A00"/>
    <a:srgbClr val="5EEC3C"/>
    <a:srgbClr val="990099"/>
    <a:srgbClr val="00703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96" d="100"/>
          <a:sy n="96" d="100"/>
        </p:scale>
        <p:origin x="-636" y="-78"/>
      </p:cViewPr>
      <p:guideLst>
        <p:guide orient="horz" pos="162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pPr/>
              <a:t>11/8/2021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pPr/>
              <a:t>‹#›</a:t>
            </a:fld>
            <a:endParaRPr lang="en-US"/>
          </a:p>
        </p:txBody>
      </p:sp>
    </p:spTree>
    <p:extLst>
      <p:ext uri="{BB962C8B-B14F-4D97-AF65-F5344CB8AC3E}">
        <p14:creationId xmlns:p14="http://schemas.microsoft.com/office/powerpoint/2010/main" xmlns=""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23</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25</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350B06-B074-48FC-8CFD-53D2CD8FB95F}" type="slidenum">
              <a:rPr lang="en-US" smtClean="0"/>
              <a:pPr/>
              <a:t>34</a:t>
            </a:fld>
            <a:endParaRPr lang="en-US"/>
          </a:p>
        </p:txBody>
      </p:sp>
    </p:spTree>
    <p:extLst>
      <p:ext uri="{BB962C8B-B14F-4D97-AF65-F5344CB8AC3E}">
        <p14:creationId xmlns:p14="http://schemas.microsoft.com/office/powerpoint/2010/main" xmlns="" val="12845968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197655" y="1655521"/>
            <a:ext cx="5344675" cy="1679754"/>
          </a:xfrm>
          <a:noFill/>
          <a:effectLst>
            <a:outerShdw blurRad="50800" dist="38100" dir="2700000" algn="tl" rotWithShape="0">
              <a:prstClr val="black">
                <a:alpha val="40000"/>
              </a:prstClr>
            </a:outerShdw>
          </a:effectLst>
        </p:spPr>
        <p:txBody>
          <a:bodyPr>
            <a:normAutofit/>
          </a:bodyPr>
          <a:lstStyle>
            <a:lvl1pPr algn="r">
              <a:defRPr sz="3600">
                <a:solidFill>
                  <a:srgbClr val="FFC000"/>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3197655" y="3485195"/>
            <a:ext cx="5344675" cy="1100512"/>
          </a:xfrm>
        </p:spPr>
        <p:txBody>
          <a:bodyPr>
            <a:normAutofit/>
          </a:bodyPr>
          <a:lstStyle>
            <a:lvl1pPr marL="0" indent="0" algn="r">
              <a:buNone/>
              <a:defRPr sz="2800" b="0" i="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3526"/>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48966" y="1350110"/>
            <a:ext cx="8246070" cy="3512212"/>
          </a:xfrm>
        </p:spPr>
        <p:txBody>
          <a:bodyPr/>
          <a:lstStyle>
            <a:lvl1pPr algn="l">
              <a:defRPr sz="2800">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23311" y="281175"/>
            <a:ext cx="6861138" cy="572644"/>
          </a:xfrm>
        </p:spPr>
        <p:txBody>
          <a:bodyPr>
            <a:normAutofit/>
          </a:bodyPr>
          <a:lstStyle>
            <a:lvl1pPr algn="l">
              <a:defRPr sz="360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1823311" y="1044701"/>
            <a:ext cx="6861138" cy="3663766"/>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6879" y="281175"/>
            <a:ext cx="8093365" cy="763525"/>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36879" y="1655520"/>
            <a:ext cx="4040188"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36879" y="2127917"/>
            <a:ext cx="4040188"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72000" y="1655520"/>
            <a:ext cx="4041775"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72000" y="2127917"/>
            <a:ext cx="4041775"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11/8/2021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11/8/2021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11/8/2021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a16="http://schemas.microsoft.com/office/drawing/2014/main" xmlns="" id="{08B89D22-1D6E-450B-881F-4D2A4C527F72}"/>
              </a:ext>
            </a:extLst>
          </p:cNvPr>
          <p:cNvPicPr>
            <a:picLocks noChangeAspect="1" noChangeArrowheads="1"/>
          </p:cNvPicPr>
          <p:nvPr userDrawn="1"/>
        </p:nvPicPr>
        <p:blipFill>
          <a:blip r:embed="rId2">
            <a:extLst>
              <a:ext uri="{28A0092B-C50C-407E-A947-70E740481C1C}">
                <a14:useLocalDpi xmlns:a14="http://schemas.microsoft.com/office/drawing/2010/main" xmlns="" val="0"/>
              </a:ext>
            </a:extLst>
          </a:blip>
          <a:stretch>
            <a:fillRect/>
          </a:stretch>
        </p:blipFill>
        <p:spPr bwMode="auto">
          <a:xfrm>
            <a:off x="3808475" y="2326213"/>
            <a:ext cx="1463784" cy="526961"/>
          </a:xfrm>
          <a:prstGeom prst="rect">
            <a:avLst/>
          </a:prstGeom>
          <a:noFill/>
          <a:ln>
            <a:noFill/>
          </a:ln>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11/8/2021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xmlns="" id="{11E867DF-3DCA-4725-94F0-F2B6BD747A82}"/>
              </a:ext>
            </a:extLst>
          </p:cNvPr>
          <p:cNvSpPr txBox="1"/>
          <p:nvPr userDrawn="1"/>
        </p:nvSpPr>
        <p:spPr>
          <a:xfrm>
            <a:off x="-9150"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p14="http://schemas.microsoft.com/office/powerpoint/2010/main" xmlns=""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57349"/>
            <a:ext cx="8458199" cy="1677925"/>
          </a:xfrm>
        </p:spPr>
        <p:txBody>
          <a:bodyPr>
            <a:normAutofit fontScale="90000"/>
          </a:bodyPr>
          <a:lstStyle/>
          <a:p>
            <a:pPr algn="ctr"/>
            <a:r>
              <a:rPr lang="en-US" cap="all" dirty="0" smtClean="0"/>
              <a:t>INTRODUCTION TO HUMAN COMMUNICATION  </a:t>
            </a:r>
            <a:r>
              <a:rPr lang="en-US" cap="all" dirty="0"/>
              <a:t/>
            </a:r>
            <a:br>
              <a:rPr lang="en-US" cap="all" dirty="0"/>
            </a:br>
            <a:r>
              <a:rPr lang="en-US" b="1" cap="all" dirty="0" smtClean="0"/>
              <a:t>Public Communication</a:t>
            </a:r>
            <a:endParaRPr lang="en-US" cap="all" dirty="0"/>
          </a:p>
        </p:txBody>
      </p:sp>
      <p:sp>
        <p:nvSpPr>
          <p:cNvPr id="3" name="Subtitle 2"/>
          <p:cNvSpPr>
            <a:spLocks noGrp="1"/>
          </p:cNvSpPr>
          <p:nvPr>
            <p:ph type="subTitle" idx="1"/>
          </p:nvPr>
        </p:nvSpPr>
        <p:spPr>
          <a:xfrm>
            <a:off x="2971801" y="3485194"/>
            <a:ext cx="5867400" cy="1220155"/>
          </a:xfrm>
        </p:spPr>
        <p:txBody>
          <a:bodyPr>
            <a:normAutofit fontScale="55000" lnSpcReduction="20000"/>
          </a:bodyPr>
          <a:lstStyle/>
          <a:p>
            <a:pPr algn="ctr"/>
            <a:r>
              <a:rPr lang="en-US" sz="5100" b="1" smtClean="0"/>
              <a:t>LECTURE 12 </a:t>
            </a:r>
            <a:r>
              <a:rPr lang="en-US" b="1" dirty="0" smtClean="0"/>
              <a:t>BY DR. RAPHAEL OGUTU, AFRICA NAZARENE UNIVERSITY</a:t>
            </a:r>
          </a:p>
          <a:p>
            <a:pPr algn="ctr"/>
            <a:r>
              <a:rPr lang="en-US" b="1" dirty="0" smtClean="0">
                <a:solidFill>
                  <a:srgbClr val="FFC000"/>
                </a:solidFill>
              </a:rPr>
              <a:t>THE MAIN SOURCE OF REFERENCE: Adler, R.B. &amp; Rodman, G. 2006.</a:t>
            </a:r>
            <a:r>
              <a:rPr lang="en-US" b="1" i="1" dirty="0" smtClean="0">
                <a:solidFill>
                  <a:srgbClr val="FFC000"/>
                </a:solidFill>
              </a:rPr>
              <a:t> Understanding human communication.</a:t>
            </a:r>
            <a:r>
              <a:rPr lang="en-US" b="1" dirty="0" smtClean="0">
                <a:solidFill>
                  <a:srgbClr val="FFC000"/>
                </a:solidFill>
              </a:rPr>
              <a:t> 9th edition. London: Oxford University Press.</a:t>
            </a:r>
          </a:p>
          <a:p>
            <a:endParaRPr lang="en-US" dirty="0"/>
          </a:p>
        </p:txBody>
      </p:sp>
    </p:spTree>
    <p:extLst>
      <p:ext uri="{BB962C8B-B14F-4D97-AF65-F5344CB8AC3E}">
        <p14:creationId xmlns:p14="http://schemas.microsoft.com/office/powerpoint/2010/main" xmlns="" val="3639203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Introduction to Public Communication </a:t>
            </a:r>
            <a:br>
              <a:rPr lang="en-US" dirty="0" smtClean="0"/>
            </a:br>
            <a:endParaRPr lang="en-US" dirty="0"/>
          </a:p>
        </p:txBody>
      </p:sp>
      <p:sp>
        <p:nvSpPr>
          <p:cNvPr id="3" name="Content Placeholder 2"/>
          <p:cNvSpPr>
            <a:spLocks noGrp="1"/>
          </p:cNvSpPr>
          <p:nvPr>
            <p:ph idx="1"/>
          </p:nvPr>
        </p:nvSpPr>
        <p:spPr>
          <a:xfrm>
            <a:off x="304800" y="1195578"/>
            <a:ext cx="8610600" cy="3890772"/>
          </a:xfrm>
        </p:spPr>
        <p:txBody>
          <a:bodyPr>
            <a:normAutofit fontScale="70000" lnSpcReduction="20000"/>
          </a:bodyPr>
          <a:lstStyle/>
          <a:p>
            <a:r>
              <a:rPr lang="en-US" dirty="0" smtClean="0"/>
              <a:t>At the end of this class, you should be able to:</a:t>
            </a:r>
            <a:r>
              <a:rPr lang="en-US" b="1" dirty="0" smtClean="0"/>
              <a:t/>
            </a:r>
            <a:br>
              <a:rPr lang="en-US" b="1" dirty="0" smtClean="0"/>
            </a:br>
            <a:r>
              <a:rPr lang="en-US" b="1" dirty="0" smtClean="0"/>
              <a:t>12. PREPARE AND PRESENT YOUR SPEECH </a:t>
            </a:r>
            <a:br>
              <a:rPr lang="en-US" b="1" dirty="0" smtClean="0"/>
            </a:br>
            <a:r>
              <a:rPr lang="en-US" b="1" dirty="0" smtClean="0"/>
              <a:t>12.1 Get Started: </a:t>
            </a:r>
            <a:r>
              <a:rPr lang="en-US" dirty="0" smtClean="0"/>
              <a:t>Choosing Your Topic, Defining Your Purpose, Writing a Purpose Statement, and  Stating Your Thesis </a:t>
            </a:r>
            <a:br>
              <a:rPr lang="en-US" dirty="0" smtClean="0"/>
            </a:br>
            <a:r>
              <a:rPr lang="en-US" b="1" dirty="0" smtClean="0"/>
              <a:t>12.2 Analyzing the Speaking Situation : </a:t>
            </a:r>
            <a:r>
              <a:rPr lang="en-US" dirty="0" smtClean="0"/>
              <a:t>The Listeners and The Occasion </a:t>
            </a:r>
            <a:br>
              <a:rPr lang="en-US" dirty="0" smtClean="0"/>
            </a:br>
            <a:r>
              <a:rPr lang="en-US" b="1" dirty="0" smtClean="0"/>
              <a:t>12.3 Gathering Information: </a:t>
            </a:r>
            <a:r>
              <a:rPr lang="en-US" dirty="0" smtClean="0"/>
              <a:t>Online Research,  Library Research, Interviewing and Survey Research </a:t>
            </a:r>
            <a:br>
              <a:rPr lang="en-US" dirty="0" smtClean="0"/>
            </a:br>
            <a:r>
              <a:rPr lang="en-US" b="1" dirty="0" smtClean="0"/>
              <a:t>12.4 Manage Communication Apprehension: </a:t>
            </a:r>
            <a:r>
              <a:rPr lang="en-US" dirty="0" smtClean="0"/>
              <a:t>Facilitative and Debilitative Communication, Apprehension, Sources of Debilitative Communication Apprehension, and </a:t>
            </a:r>
            <a:br>
              <a:rPr lang="en-US" dirty="0" smtClean="0"/>
            </a:br>
            <a:r>
              <a:rPr lang="en-US" dirty="0" smtClean="0"/>
              <a:t>Overcoming Debilitative Communication Apprehension </a:t>
            </a:r>
            <a:br>
              <a:rPr lang="en-US" dirty="0" smtClean="0"/>
            </a:br>
            <a:r>
              <a:rPr lang="en-US" b="1" dirty="0" smtClean="0"/>
              <a:t>12.5 Present Your Speech: </a:t>
            </a:r>
            <a:r>
              <a:rPr lang="en-US" dirty="0" smtClean="0"/>
              <a:t>Choosing an Effective Type of Delivery,  Practicing Your Speech </a:t>
            </a:r>
            <a:br>
              <a:rPr lang="en-US" dirty="0" smtClean="0"/>
            </a:br>
            <a:r>
              <a:rPr lang="en-US" b="1" dirty="0" smtClean="0"/>
              <a:t>12.6 Guidelines for Delivery: </a:t>
            </a:r>
            <a:r>
              <a:rPr lang="en-US" dirty="0" smtClean="0"/>
              <a:t>Visual Aspects of Delivery and Auditory Aspects of Delivery </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7150"/>
            <a:ext cx="8246070" cy="763526"/>
          </a:xfrm>
        </p:spPr>
        <p:txBody>
          <a:bodyPr>
            <a:normAutofit/>
          </a:bodyPr>
          <a:lstStyle/>
          <a:p>
            <a:pPr algn="ctr"/>
            <a:r>
              <a:rPr lang="en-US" dirty="0" smtClean="0"/>
              <a:t>Why Public Communication?</a:t>
            </a:r>
            <a:endParaRPr lang="en-US" dirty="0"/>
          </a:p>
        </p:txBody>
      </p:sp>
      <p:sp>
        <p:nvSpPr>
          <p:cNvPr id="3" name="Content Placeholder 2"/>
          <p:cNvSpPr>
            <a:spLocks noGrp="1"/>
          </p:cNvSpPr>
          <p:nvPr>
            <p:ph idx="1"/>
          </p:nvPr>
        </p:nvSpPr>
        <p:spPr>
          <a:xfrm>
            <a:off x="448966" y="1238250"/>
            <a:ext cx="8246070" cy="4305300"/>
          </a:xfrm>
        </p:spPr>
        <p:txBody>
          <a:bodyPr>
            <a:normAutofit fontScale="77500" lnSpcReduction="20000"/>
          </a:bodyPr>
          <a:lstStyle/>
          <a:p>
            <a:r>
              <a:rPr lang="en-US" dirty="0" smtClean="0"/>
              <a:t>A surprising number of people will give speeches that will change their lives. </a:t>
            </a:r>
          </a:p>
          <a:p>
            <a:r>
              <a:rPr lang="en-US" dirty="0" smtClean="0"/>
              <a:t>The ability to speak well in public can </a:t>
            </a:r>
            <a:r>
              <a:rPr lang="en-US" dirty="0" err="1" smtClean="0"/>
              <a:t>beneﬁt</a:t>
            </a:r>
            <a:r>
              <a:rPr lang="en-US" dirty="0" smtClean="0"/>
              <a:t> both your personal and professional life. Some of these will be job-related speeches. </a:t>
            </a:r>
          </a:p>
          <a:p>
            <a:r>
              <a:rPr lang="en-US" dirty="0" smtClean="0"/>
              <a:t>Some will be personal, such as the toast at your best friend’s wedding or a eulogy for a lost friend. </a:t>
            </a:r>
          </a:p>
          <a:p>
            <a:r>
              <a:rPr lang="en-US" dirty="0" smtClean="0"/>
              <a:t>Some will have the potential to change the world, through persuasion listeners will deal with global problems like hunger, disease, or environmental threats. and locally for example to improvement project started in your home town. </a:t>
            </a:r>
          </a:p>
          <a:p>
            <a:r>
              <a:rPr lang="en-US" dirty="0" smtClean="0"/>
              <a:t>Successful public speaking can be a liberating, transforming experience that boosts your self-</a:t>
            </a:r>
            <a:r>
              <a:rPr lang="en-US" dirty="0" err="1" smtClean="0"/>
              <a:t>conﬁdence</a:t>
            </a:r>
            <a:r>
              <a:rPr lang="en-US" dirty="0" smtClean="0"/>
              <a:t> and helps you make a difference in the world. </a:t>
            </a:r>
            <a:endParaRPr lang="en-US" dirty="0">
              <a:solidFill>
                <a:srgbClr val="FFC000"/>
              </a:solidFill>
            </a:endParaRPr>
          </a:p>
        </p:txBody>
      </p:sp>
    </p:spTree>
    <p:extLst>
      <p:ext uri="{BB962C8B-B14F-4D97-AF65-F5344CB8AC3E}">
        <p14:creationId xmlns:p14="http://schemas.microsoft.com/office/powerpoint/2010/main" xmlns="" val="41033094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Attending and Understanding</a:t>
            </a:r>
            <a:endParaRPr lang="en-US" dirty="0"/>
          </a:p>
        </p:txBody>
      </p:sp>
      <p:sp>
        <p:nvSpPr>
          <p:cNvPr id="3" name="Content Placeholder 2"/>
          <p:cNvSpPr>
            <a:spLocks noGrp="1"/>
          </p:cNvSpPr>
          <p:nvPr>
            <p:ph idx="1"/>
          </p:nvPr>
        </p:nvSpPr>
        <p:spPr/>
        <p:txBody>
          <a:bodyPr>
            <a:normAutofit fontScale="70000" lnSpcReduction="20000"/>
          </a:bodyPr>
          <a:lstStyle/>
          <a:p>
            <a:pPr lvl="0"/>
            <a:r>
              <a:rPr lang="en-US" b="1" dirty="0" smtClean="0"/>
              <a:t>Getting Started</a:t>
            </a:r>
          </a:p>
          <a:p>
            <a:pPr lvl="0"/>
            <a:r>
              <a:rPr lang="en-US" dirty="0" smtClean="0">
                <a:solidFill>
                  <a:srgbClr val="FFC000"/>
                </a:solidFill>
              </a:rPr>
              <a:t>Choosing Your Topic</a:t>
            </a:r>
          </a:p>
          <a:p>
            <a:r>
              <a:rPr lang="en-US" dirty="0" smtClean="0"/>
              <a:t>Choose a topic that interests you. Developing your topic begins with </a:t>
            </a:r>
            <a:r>
              <a:rPr lang="en-US" dirty="0" err="1" smtClean="0"/>
              <a:t>deﬁning</a:t>
            </a:r>
            <a:r>
              <a:rPr lang="en-US" dirty="0" smtClean="0"/>
              <a:t> your purpose. You should understand and be able to state the following simply and clearly:</a:t>
            </a:r>
          </a:p>
          <a:p>
            <a:r>
              <a:rPr lang="en-US" dirty="0" smtClean="0"/>
              <a:t>  </a:t>
            </a:r>
            <a:r>
              <a:rPr lang="en-US" dirty="0" smtClean="0">
                <a:solidFill>
                  <a:srgbClr val="FFC000"/>
                </a:solidFill>
              </a:rPr>
              <a:t>Defining Your Purpose</a:t>
            </a:r>
          </a:p>
          <a:p>
            <a:pPr lvl="0"/>
            <a:r>
              <a:rPr lang="en-US" dirty="0" smtClean="0"/>
              <a:t>Your general purpose (to entertain, to inform, or to persuade).</a:t>
            </a:r>
          </a:p>
          <a:p>
            <a:pPr lvl="0"/>
            <a:r>
              <a:rPr lang="en-US" dirty="0" smtClean="0"/>
              <a:t>Your </a:t>
            </a:r>
            <a:r>
              <a:rPr lang="en-US" dirty="0" err="1" smtClean="0"/>
              <a:t>speciﬁc</a:t>
            </a:r>
            <a:r>
              <a:rPr lang="en-US" dirty="0" smtClean="0"/>
              <a:t> purpose (expressed in the form of a purpose statement).</a:t>
            </a:r>
          </a:p>
          <a:p>
            <a:pPr lvl="0"/>
            <a:r>
              <a:rPr lang="en-US" dirty="0" smtClean="0"/>
              <a:t>Your central idea (expressed in the form of a thesis statement).</a:t>
            </a:r>
          </a:p>
          <a:p>
            <a:pPr lvl="0"/>
            <a:r>
              <a:rPr lang="en-US" dirty="0" smtClean="0"/>
              <a:t> </a:t>
            </a:r>
            <a:r>
              <a:rPr lang="en-US" dirty="0" smtClean="0">
                <a:solidFill>
                  <a:srgbClr val="FFC000"/>
                </a:solidFill>
              </a:rPr>
              <a:t>Writing a Purpose Statement </a:t>
            </a:r>
          </a:p>
          <a:p>
            <a:pPr lvl="0"/>
            <a:r>
              <a:rPr lang="en-US" dirty="0" smtClean="0">
                <a:solidFill>
                  <a:srgbClr val="FFC000"/>
                </a:solidFill>
              </a:rPr>
              <a:t>Stating Your Thesis </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Preambles for Public Communication</a:t>
            </a:r>
          </a:p>
        </p:txBody>
      </p:sp>
      <p:sp>
        <p:nvSpPr>
          <p:cNvPr id="3" name="Content Placeholder 2"/>
          <p:cNvSpPr>
            <a:spLocks noGrp="1"/>
          </p:cNvSpPr>
          <p:nvPr>
            <p:ph idx="1"/>
          </p:nvPr>
        </p:nvSpPr>
        <p:spPr>
          <a:xfrm>
            <a:off x="448966" y="1200150"/>
            <a:ext cx="8246070" cy="3943350"/>
          </a:xfrm>
        </p:spPr>
        <p:txBody>
          <a:bodyPr>
            <a:normAutofit fontScale="85000" lnSpcReduction="10000"/>
          </a:bodyPr>
          <a:lstStyle/>
          <a:p>
            <a:r>
              <a:rPr lang="en-US" dirty="0" smtClean="0"/>
              <a:t>Public speaking is made easier if the proper tools are used to design and deliver your thoughts effectively.</a:t>
            </a:r>
          </a:p>
          <a:p>
            <a:pPr lvl="1"/>
            <a:r>
              <a:rPr lang="en-US" dirty="0" smtClean="0"/>
              <a:t>Choose a topic that is right for you.</a:t>
            </a:r>
          </a:p>
          <a:p>
            <a:pPr lvl="1"/>
            <a:r>
              <a:rPr lang="en-US" dirty="0" smtClean="0"/>
              <a:t>Define the </a:t>
            </a:r>
            <a:r>
              <a:rPr lang="en-US" i="1" dirty="0" smtClean="0"/>
              <a:t>general purpose</a:t>
            </a:r>
            <a:r>
              <a:rPr lang="en-US" dirty="0" smtClean="0"/>
              <a:t> of the speech and have a </a:t>
            </a:r>
            <a:r>
              <a:rPr lang="en-US" i="1" dirty="0" smtClean="0"/>
              <a:t>thesis statement.</a:t>
            </a:r>
            <a:endParaRPr lang="en-US" dirty="0" smtClean="0"/>
          </a:p>
          <a:p>
            <a:pPr lvl="1"/>
            <a:r>
              <a:rPr lang="en-US" dirty="0" smtClean="0"/>
              <a:t>Analyze the speaking situation and gather information.</a:t>
            </a:r>
            <a:endParaRPr lang="en-US" sz="2400" dirty="0" smtClean="0"/>
          </a:p>
          <a:p>
            <a:pPr lvl="0"/>
            <a:r>
              <a:rPr lang="en-US" dirty="0" smtClean="0"/>
              <a:t>Analyzing the audience enables you to adapt your speech to your listeners.</a:t>
            </a:r>
            <a:endParaRPr lang="en-US" sz="2400" dirty="0" smtClean="0"/>
          </a:p>
          <a:p>
            <a:r>
              <a:rPr lang="en-US" dirty="0" smtClean="0"/>
              <a:t>Analyzing the occasion enables you to customize your speech to its circumstances</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85070"/>
          </a:xfrm>
        </p:spPr>
        <p:txBody>
          <a:bodyPr>
            <a:normAutofit/>
          </a:bodyPr>
          <a:lstStyle/>
          <a:p>
            <a:r>
              <a:rPr lang="en-US" dirty="0" smtClean="0"/>
              <a:t>CHOOSING A TOPIC</a:t>
            </a:r>
            <a:endParaRPr lang="en-US" dirty="0"/>
          </a:p>
        </p:txBody>
      </p:sp>
      <p:sp>
        <p:nvSpPr>
          <p:cNvPr id="3" name="Content Placeholder 2"/>
          <p:cNvSpPr>
            <a:spLocks noGrp="1"/>
          </p:cNvSpPr>
          <p:nvPr>
            <p:ph idx="1"/>
          </p:nvPr>
        </p:nvSpPr>
        <p:spPr>
          <a:xfrm>
            <a:off x="228600" y="1200150"/>
            <a:ext cx="8763000" cy="4171950"/>
          </a:xfrm>
        </p:spPr>
        <p:txBody>
          <a:bodyPr>
            <a:normAutofit fontScale="77500" lnSpcReduction="20000"/>
          </a:bodyPr>
          <a:lstStyle/>
          <a:p>
            <a:pPr lvl="0"/>
            <a:r>
              <a:rPr lang="en-US" dirty="0" smtClean="0"/>
              <a:t>The difference between a successful and an unsuccessful speech is the choice of topic. Your topic should be familiar enough for your audience to understand, yet be innovative enough to hold its attention.</a:t>
            </a:r>
          </a:p>
          <a:p>
            <a:r>
              <a:rPr lang="en-US" b="1" dirty="0" smtClean="0"/>
              <a:t>Look for a Topic Early: </a:t>
            </a:r>
            <a:r>
              <a:rPr lang="en-US" dirty="0" smtClean="0"/>
              <a:t>The best student speakers usually choose a topic as soon as possible after a speech is assigned by their instructor, and then they stick with it. One reason to look for a topic early is so that you will have plenty of time to complete the speech and practice it.</a:t>
            </a:r>
            <a:r>
              <a:rPr lang="en-US" b="1" dirty="0" smtClean="0"/>
              <a:t> </a:t>
            </a:r>
          </a:p>
          <a:p>
            <a:r>
              <a:rPr lang="en-US" b="1" dirty="0" smtClean="0"/>
              <a:t>Choose a Topic That Interests You: </a:t>
            </a:r>
            <a:r>
              <a:rPr lang="en-US" dirty="0" smtClean="0"/>
              <a:t>Your topic must be interesting to your audience, and the best way to accomplish that is to </a:t>
            </a:r>
            <a:r>
              <a:rPr lang="en-US" dirty="0" err="1" smtClean="0"/>
              <a:t>ﬁnd</a:t>
            </a:r>
            <a:r>
              <a:rPr lang="en-US" dirty="0" smtClean="0"/>
              <a:t> a topic that is interesting to you. Your interest in a topic will also improve your ability to create the speech, and it will increase your </a:t>
            </a:r>
            <a:r>
              <a:rPr lang="en-US" dirty="0" err="1" smtClean="0"/>
              <a:t>conﬁdence</a:t>
            </a:r>
            <a:r>
              <a:rPr lang="en-US" dirty="0" smtClean="0"/>
              <a:t> when it comes time to present it. </a:t>
            </a:r>
          </a:p>
          <a:p>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08870"/>
          </a:xfrm>
        </p:spPr>
        <p:txBody>
          <a:bodyPr>
            <a:normAutofit fontScale="90000"/>
          </a:bodyPr>
          <a:lstStyle/>
          <a:p>
            <a:pPr algn="ctr"/>
            <a:r>
              <a:rPr lang="en-US" dirty="0" smtClean="0"/>
              <a:t>Areas to locate Speech Topics</a:t>
            </a:r>
          </a:p>
        </p:txBody>
      </p:sp>
      <p:sp>
        <p:nvSpPr>
          <p:cNvPr id="3" name="Content Placeholder 2"/>
          <p:cNvSpPr>
            <a:spLocks noGrp="1"/>
          </p:cNvSpPr>
          <p:nvPr>
            <p:ph idx="1"/>
          </p:nvPr>
        </p:nvSpPr>
        <p:spPr>
          <a:xfrm>
            <a:off x="457200" y="1123950"/>
            <a:ext cx="8246070" cy="4019550"/>
          </a:xfrm>
        </p:spPr>
        <p:txBody>
          <a:bodyPr>
            <a:normAutofit fontScale="70000" lnSpcReduction="20000"/>
          </a:bodyPr>
          <a:lstStyle/>
          <a:p>
            <a:r>
              <a:rPr lang="en-US" b="1" dirty="0" smtClean="0">
                <a:solidFill>
                  <a:srgbClr val="FFC000"/>
                </a:solidFill>
              </a:rPr>
              <a:t>The following check-list could be used as a guide to find topics: </a:t>
            </a:r>
          </a:p>
          <a:p>
            <a:pPr lvl="0"/>
            <a:r>
              <a:rPr lang="en-US" dirty="0" smtClean="0"/>
              <a:t>Newspaper</a:t>
            </a:r>
          </a:p>
          <a:p>
            <a:pPr lvl="0"/>
            <a:r>
              <a:rPr lang="en-US" dirty="0" smtClean="0"/>
              <a:t>International</a:t>
            </a:r>
          </a:p>
          <a:p>
            <a:pPr lvl="0"/>
            <a:r>
              <a:rPr lang="en-US" dirty="0" smtClean="0"/>
              <a:t>Activities</a:t>
            </a:r>
          </a:p>
          <a:p>
            <a:pPr lvl="0"/>
            <a:r>
              <a:rPr lang="en-US" dirty="0" smtClean="0"/>
              <a:t>Magazines</a:t>
            </a:r>
          </a:p>
          <a:p>
            <a:pPr lvl="0"/>
            <a:r>
              <a:rPr lang="en-US" dirty="0" smtClean="0"/>
              <a:t>National</a:t>
            </a:r>
          </a:p>
          <a:p>
            <a:pPr lvl="0"/>
            <a:r>
              <a:rPr lang="en-US" dirty="0" smtClean="0"/>
              <a:t>Hobbies</a:t>
            </a:r>
          </a:p>
          <a:p>
            <a:pPr lvl="0"/>
            <a:r>
              <a:rPr lang="en-US" dirty="0" smtClean="0"/>
              <a:t>Books</a:t>
            </a:r>
          </a:p>
          <a:p>
            <a:pPr lvl="0"/>
            <a:r>
              <a:rPr lang="en-US" dirty="0" smtClean="0"/>
              <a:t>Local</a:t>
            </a:r>
          </a:p>
          <a:p>
            <a:pPr lvl="0"/>
            <a:r>
              <a:rPr lang="en-US" dirty="0" smtClean="0"/>
              <a:t>special interests</a:t>
            </a:r>
          </a:p>
          <a:p>
            <a:pPr lvl="0"/>
            <a:r>
              <a:rPr lang="en-US" dirty="0" smtClean="0"/>
              <a:t>related Web sites</a:t>
            </a:r>
          </a:p>
          <a:p>
            <a:pPr lvl="0"/>
            <a:r>
              <a:rPr lang="en-US" dirty="0" smtClean="0"/>
              <a:t>family</a:t>
            </a:r>
          </a:p>
          <a:p>
            <a:pPr lvl="0"/>
            <a:r>
              <a:rPr lang="en-US" dirty="0" smtClean="0"/>
              <a:t> personal experience</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1270"/>
          </a:xfrm>
        </p:spPr>
        <p:txBody>
          <a:bodyPr>
            <a:normAutofit/>
          </a:bodyPr>
          <a:lstStyle/>
          <a:p>
            <a:r>
              <a:rPr lang="en-US" dirty="0" smtClean="0"/>
              <a:t>DEFINING PURPOSE</a:t>
            </a:r>
          </a:p>
        </p:txBody>
      </p:sp>
      <p:sp>
        <p:nvSpPr>
          <p:cNvPr id="3" name="Content Placeholder 2"/>
          <p:cNvSpPr>
            <a:spLocks noGrp="1"/>
          </p:cNvSpPr>
          <p:nvPr>
            <p:ph idx="1"/>
          </p:nvPr>
        </p:nvSpPr>
        <p:spPr>
          <a:xfrm>
            <a:off x="457200" y="1200150"/>
            <a:ext cx="8246070" cy="3943350"/>
          </a:xfrm>
        </p:spPr>
        <p:txBody>
          <a:bodyPr>
            <a:normAutofit fontScale="92500" lnSpcReduction="20000"/>
          </a:bodyPr>
          <a:lstStyle/>
          <a:p>
            <a:r>
              <a:rPr lang="en-US" dirty="0" smtClean="0"/>
              <a:t>No one gives a speech or expresses any kind of message-without having a reason to do so.</a:t>
            </a:r>
          </a:p>
          <a:p>
            <a:r>
              <a:rPr lang="en-US" dirty="0" smtClean="0"/>
              <a:t> Sometimes purposes are misunderstood or confused by the speaker. This causes wasted time both in the preparation and in the presentation of the speech. It is essential, therefore, that the speaker keep in mind a clear purpose. </a:t>
            </a:r>
          </a:p>
          <a:p>
            <a:r>
              <a:rPr lang="en-US" dirty="0" smtClean="0"/>
              <a:t>The first step in understanding the purpose is to formulate a clear and precise statement of that purpose. This requires an understanding of both </a:t>
            </a:r>
            <a:r>
              <a:rPr lang="en-US" dirty="0" smtClean="0">
                <a:solidFill>
                  <a:srgbClr val="FFC000"/>
                </a:solidFill>
              </a:rPr>
              <a:t>general purpose </a:t>
            </a:r>
            <a:r>
              <a:rPr lang="en-US" dirty="0" smtClean="0"/>
              <a:t>and</a:t>
            </a:r>
            <a:r>
              <a:rPr lang="en-US" dirty="0" smtClean="0">
                <a:solidFill>
                  <a:srgbClr val="FFC000"/>
                </a:solidFill>
              </a:rPr>
              <a:t> </a:t>
            </a:r>
            <a:r>
              <a:rPr lang="en-US" dirty="0" err="1" smtClean="0">
                <a:solidFill>
                  <a:srgbClr val="FFC000"/>
                </a:solidFill>
              </a:rPr>
              <a:t>speciﬁc</a:t>
            </a:r>
            <a:r>
              <a:rPr lang="en-US" dirty="0" smtClean="0">
                <a:solidFill>
                  <a:srgbClr val="FFC000"/>
                </a:solidFill>
              </a:rPr>
              <a:t> purpose.</a:t>
            </a:r>
            <a:endParaRPr lang="en-US" dirty="0">
              <a:solidFill>
                <a:srgbClr val="FFC0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08870"/>
          </a:xfrm>
        </p:spPr>
        <p:txBody>
          <a:bodyPr>
            <a:normAutofit fontScale="90000"/>
          </a:bodyPr>
          <a:lstStyle/>
          <a:p>
            <a:pPr algn="ctr"/>
            <a:r>
              <a:rPr lang="en-US" dirty="0" smtClean="0"/>
              <a:t>General Purpose</a:t>
            </a:r>
          </a:p>
        </p:txBody>
      </p:sp>
      <p:sp>
        <p:nvSpPr>
          <p:cNvPr id="3" name="Content Placeholder 2"/>
          <p:cNvSpPr>
            <a:spLocks noGrp="1"/>
          </p:cNvSpPr>
          <p:nvPr>
            <p:ph idx="1"/>
          </p:nvPr>
        </p:nvSpPr>
        <p:spPr>
          <a:xfrm>
            <a:off x="448966" y="1043178"/>
            <a:ext cx="8246070" cy="4119372"/>
          </a:xfrm>
        </p:spPr>
        <p:txBody>
          <a:bodyPr>
            <a:normAutofit fontScale="77500" lnSpcReduction="20000"/>
          </a:bodyPr>
          <a:lstStyle/>
          <a:p>
            <a:r>
              <a:rPr lang="en-US" dirty="0" smtClean="0"/>
              <a:t>When we say you have to influence your audience, we mean you have to change the audience in some way. If you think about all the possible ways you could change an audience, you’ll realize that they all boil down to three options, which happen to be the three basic general purposes for speaking.</a:t>
            </a:r>
          </a:p>
          <a:p>
            <a:r>
              <a:rPr lang="en-US" dirty="0" smtClean="0"/>
              <a:t>1.</a:t>
            </a:r>
            <a:r>
              <a:rPr lang="en-US" b="1" dirty="0" smtClean="0"/>
              <a:t> To entertain.</a:t>
            </a:r>
            <a:r>
              <a:rPr lang="en-US" dirty="0" smtClean="0"/>
              <a:t> To relax your audience by providing it with a pleasant listening experience</a:t>
            </a:r>
          </a:p>
          <a:p>
            <a:r>
              <a:rPr lang="en-US" dirty="0" smtClean="0"/>
              <a:t>2.</a:t>
            </a:r>
            <a:r>
              <a:rPr lang="en-US" b="1" dirty="0" smtClean="0"/>
              <a:t> To inform.</a:t>
            </a:r>
            <a:r>
              <a:rPr lang="en-US" dirty="0" smtClean="0"/>
              <a:t> To enlighten your audience by teaching it something</a:t>
            </a:r>
          </a:p>
          <a:p>
            <a:r>
              <a:rPr lang="en-US" dirty="0" smtClean="0"/>
              <a:t>3.</a:t>
            </a:r>
            <a:r>
              <a:rPr lang="en-US" b="1" dirty="0" smtClean="0"/>
              <a:t> To persuade.</a:t>
            </a:r>
            <a:r>
              <a:rPr lang="en-US" dirty="0" smtClean="0"/>
              <a:t> To move your audience toward a new attitude or behavior </a:t>
            </a:r>
          </a:p>
          <a:p>
            <a:r>
              <a:rPr lang="en-US" dirty="0" smtClean="0"/>
              <a:t>A brief scrutiny of these purposes will reveal that no speech could ever have only one purpose. These purposes are interrelated because a speech designed for one purpose will almost always accomplish a little of the other purposes</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742950"/>
          </a:xfrm>
        </p:spPr>
        <p:txBody>
          <a:bodyPr>
            <a:normAutofit fontScale="90000"/>
          </a:bodyPr>
          <a:lstStyle/>
          <a:p>
            <a:r>
              <a:rPr lang="en-US" dirty="0" smtClean="0"/>
              <a:t/>
            </a:r>
            <a:br>
              <a:rPr lang="en-US" dirty="0" smtClean="0"/>
            </a:br>
            <a:r>
              <a:rPr lang="en-US" dirty="0" smtClean="0"/>
              <a:t>Specific Purpose</a:t>
            </a:r>
            <a:br>
              <a:rPr lang="en-US" dirty="0" smtClean="0"/>
            </a:br>
            <a:endParaRPr lang="en-US" dirty="0" smtClean="0"/>
          </a:p>
        </p:txBody>
      </p:sp>
      <p:sp>
        <p:nvSpPr>
          <p:cNvPr id="3" name="Content Placeholder 2"/>
          <p:cNvSpPr>
            <a:spLocks noGrp="1"/>
          </p:cNvSpPr>
          <p:nvPr>
            <p:ph idx="1"/>
          </p:nvPr>
        </p:nvSpPr>
        <p:spPr>
          <a:xfrm>
            <a:off x="457200" y="971550"/>
            <a:ext cx="8246070" cy="4495800"/>
          </a:xfrm>
        </p:spPr>
        <p:txBody>
          <a:bodyPr>
            <a:normAutofit/>
          </a:bodyPr>
          <a:lstStyle/>
          <a:p>
            <a:r>
              <a:rPr lang="en-US" sz="2400" dirty="0" smtClean="0"/>
              <a:t>Whereas your general purpose is only a one-word label, your </a:t>
            </a:r>
            <a:r>
              <a:rPr lang="en-US" sz="2400" dirty="0" err="1" smtClean="0"/>
              <a:t>speciﬁc</a:t>
            </a:r>
            <a:r>
              <a:rPr lang="en-US" sz="2400" dirty="0" smtClean="0"/>
              <a:t> purpose is expressed in the form of a purpose statement-a complete sentence that describes exactly what you want your speech to accomplish.</a:t>
            </a:r>
          </a:p>
          <a:p>
            <a:r>
              <a:rPr lang="en-US" sz="2400" dirty="0" smtClean="0"/>
              <a:t>There are three criteria for a good purpose statement.</a:t>
            </a:r>
          </a:p>
          <a:p>
            <a:r>
              <a:rPr lang="en-US" sz="2400" i="1" dirty="0" smtClean="0"/>
              <a:t>A Purpose Statement Should Be Receiver Oriented</a:t>
            </a:r>
            <a:r>
              <a:rPr lang="en-US" sz="2400" dirty="0" smtClean="0"/>
              <a:t>. Having a receiver orientation means that your purpose is focused on how your speech will affect your audience members. </a:t>
            </a:r>
          </a:p>
          <a:p>
            <a:pPr lvl="0"/>
            <a:endParaRPr lang="en-US" dirty="0" smtClean="0">
              <a:solidFill>
                <a:srgbClr val="FFC000"/>
              </a:solidFill>
            </a:endParaRPr>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US" i="1" dirty="0" smtClean="0"/>
              <a:t>A Purpose Statement Should Be Receiver Oriented</a:t>
            </a:r>
            <a:endParaRPr lang="en-US" dirty="0" smtClean="0"/>
          </a:p>
        </p:txBody>
      </p:sp>
      <p:sp>
        <p:nvSpPr>
          <p:cNvPr id="3" name="Content Placeholder 2"/>
          <p:cNvSpPr>
            <a:spLocks noGrp="1"/>
          </p:cNvSpPr>
          <p:nvPr>
            <p:ph idx="1"/>
          </p:nvPr>
        </p:nvSpPr>
        <p:spPr>
          <a:xfrm>
            <a:off x="457200" y="1276350"/>
            <a:ext cx="8246070" cy="3662172"/>
          </a:xfrm>
        </p:spPr>
        <p:txBody>
          <a:bodyPr>
            <a:normAutofit fontScale="92500" lnSpcReduction="10000"/>
          </a:bodyPr>
          <a:lstStyle/>
          <a:p>
            <a:r>
              <a:rPr lang="en-US" b="1" dirty="0" smtClean="0"/>
              <a:t>Your purpose statement should refer to the response you want from your audience</a:t>
            </a:r>
            <a:r>
              <a:rPr lang="en-US" dirty="0" smtClean="0"/>
              <a:t>: It should tell what the audience members will know or be able to do after listening to your speech. </a:t>
            </a:r>
          </a:p>
          <a:p>
            <a:pPr lvl="0"/>
            <a:r>
              <a:rPr lang="en-US" dirty="0" smtClean="0"/>
              <a:t>An inadequate purpose statement:</a:t>
            </a:r>
            <a:r>
              <a:rPr lang="en-US" sz="2400" dirty="0" smtClean="0"/>
              <a:t> </a:t>
            </a:r>
            <a:r>
              <a:rPr lang="en-US" b="1" dirty="0" smtClean="0"/>
              <a:t>My purpose is to tell my audience about small claims court.</a:t>
            </a:r>
          </a:p>
          <a:p>
            <a:r>
              <a:rPr lang="en-US" dirty="0" smtClean="0"/>
              <a:t>An adequate purpose statement:</a:t>
            </a:r>
            <a:r>
              <a:rPr lang="en-US" b="1" dirty="0" smtClean="0"/>
              <a:t> After listening to my speech, my audience will know more about small claims court procedures.</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916656"/>
          </a:xfrm>
        </p:spPr>
        <p:txBody>
          <a:bodyPr>
            <a:normAutofit/>
          </a:bodyPr>
          <a:lstStyle/>
          <a:p>
            <a:pPr lvl="0"/>
            <a:r>
              <a:rPr lang="en-US" sz="3200" i="1" dirty="0" smtClean="0"/>
              <a:t>A Purpose Statement Should Be </a:t>
            </a:r>
            <a:r>
              <a:rPr lang="en-US" sz="3200" i="1" dirty="0" err="1" smtClean="0"/>
              <a:t>Speciﬁc</a:t>
            </a:r>
            <a:r>
              <a:rPr lang="en-US" sz="3200" i="1" dirty="0" smtClean="0"/>
              <a:t>.</a:t>
            </a:r>
            <a:endParaRPr lang="en-US" sz="3200" dirty="0" smtClean="0"/>
          </a:p>
        </p:txBody>
      </p:sp>
      <p:sp>
        <p:nvSpPr>
          <p:cNvPr id="3" name="Content Placeholder 2"/>
          <p:cNvSpPr>
            <a:spLocks noGrp="1"/>
          </p:cNvSpPr>
          <p:nvPr>
            <p:ph idx="1"/>
          </p:nvPr>
        </p:nvSpPr>
        <p:spPr>
          <a:xfrm>
            <a:off x="448966" y="1200150"/>
            <a:ext cx="8246070" cy="3943350"/>
          </a:xfrm>
        </p:spPr>
        <p:txBody>
          <a:bodyPr>
            <a:normAutofit fontScale="92500"/>
          </a:bodyPr>
          <a:lstStyle/>
          <a:p>
            <a:r>
              <a:rPr lang="en-US" dirty="0" smtClean="0"/>
              <a:t>To be effective, a purpose statement should be worded </a:t>
            </a:r>
            <a:r>
              <a:rPr lang="en-US" dirty="0" err="1" smtClean="0"/>
              <a:t>speciﬁcally</a:t>
            </a:r>
            <a:r>
              <a:rPr lang="en-US" dirty="0" smtClean="0"/>
              <a:t>, with enough details so that you would be able to measure or test your audience, after your speech, to see if you had achieved your purpose.</a:t>
            </a:r>
          </a:p>
          <a:p>
            <a:r>
              <a:rPr lang="en-US" dirty="0" smtClean="0"/>
              <a:t> In the example given earlier, simply “knowing about small claims court” is too vague; you need something more </a:t>
            </a:r>
            <a:r>
              <a:rPr lang="en-US" dirty="0" err="1" smtClean="0"/>
              <a:t>speciﬁc</a:t>
            </a:r>
            <a:r>
              <a:rPr lang="en-US" dirty="0" smtClean="0"/>
              <a:t>, such as:</a:t>
            </a:r>
          </a:p>
          <a:p>
            <a:r>
              <a:rPr lang="en-US" b="1" dirty="0" smtClean="0"/>
              <a:t>After listening to my speech, my audience will know how to win a case in small claims court. </a:t>
            </a:r>
            <a:endParaRPr lang="en-US" dirty="0" smtClean="0"/>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685800"/>
          </a:xfrm>
        </p:spPr>
        <p:txBody>
          <a:bodyPr>
            <a:normAutofit/>
          </a:bodyPr>
          <a:lstStyle/>
          <a:p>
            <a:pPr lvl="0"/>
            <a:r>
              <a:rPr lang="en-US" i="1" dirty="0" smtClean="0"/>
              <a:t>A Purpose Statement Should Be Realistic.</a:t>
            </a:r>
            <a:endParaRPr lang="en-US" dirty="0" smtClean="0"/>
          </a:p>
        </p:txBody>
      </p:sp>
      <p:sp>
        <p:nvSpPr>
          <p:cNvPr id="3" name="Content Placeholder 2"/>
          <p:cNvSpPr>
            <a:spLocks noGrp="1"/>
          </p:cNvSpPr>
          <p:nvPr>
            <p:ph idx="1"/>
          </p:nvPr>
        </p:nvSpPr>
        <p:spPr>
          <a:xfrm>
            <a:off x="381000" y="1047750"/>
            <a:ext cx="8534400" cy="4552950"/>
          </a:xfrm>
        </p:spPr>
        <p:txBody>
          <a:bodyPr>
            <a:normAutofit fontScale="85000" lnSpcReduction="20000"/>
          </a:bodyPr>
          <a:lstStyle/>
          <a:p>
            <a:r>
              <a:rPr lang="en-US" dirty="0" smtClean="0"/>
              <a:t>You must be able to accomplish your purpose as stated. You must aim for an audience response that is possible to accomplish.</a:t>
            </a:r>
          </a:p>
          <a:p>
            <a:r>
              <a:rPr lang="en-US" dirty="0" smtClean="0"/>
              <a:t> In your small claims court speech, it would be impossible for you to be sure that each of your audience members has a winnable case. So a better purpose statement for this speech might sound something like this:</a:t>
            </a:r>
          </a:p>
          <a:p>
            <a:r>
              <a:rPr lang="en-US" dirty="0" smtClean="0">
                <a:solidFill>
                  <a:srgbClr val="FFC000"/>
                </a:solidFill>
              </a:rPr>
              <a:t>After listening to my speech, my audience will be able to list the </a:t>
            </a:r>
            <a:r>
              <a:rPr lang="en-US" dirty="0" err="1" smtClean="0">
                <a:solidFill>
                  <a:srgbClr val="FFC000"/>
                </a:solidFill>
              </a:rPr>
              <a:t>ﬁve</a:t>
            </a:r>
            <a:r>
              <a:rPr lang="en-US" dirty="0" smtClean="0">
                <a:solidFill>
                  <a:srgbClr val="FFC000"/>
                </a:solidFill>
              </a:rPr>
              <a:t> steps for preparing a small claims case. </a:t>
            </a:r>
            <a:r>
              <a:rPr lang="en-US" dirty="0" smtClean="0"/>
              <a:t>This purpose statement is receiver oriented, </a:t>
            </a:r>
            <a:r>
              <a:rPr lang="en-US" dirty="0" err="1" smtClean="0"/>
              <a:t>speciﬁc</a:t>
            </a:r>
            <a:r>
              <a:rPr lang="en-US" dirty="0" smtClean="0"/>
              <a:t>, and realistic. </a:t>
            </a:r>
          </a:p>
          <a:p>
            <a:r>
              <a:rPr lang="en-US" dirty="0" smtClean="0"/>
              <a:t>It also suggests an organizational pattern for the speech (“the five steps”), which can be a bonus in a carefully worded purpose statement.</a:t>
            </a:r>
          </a:p>
          <a:p>
            <a:r>
              <a:rPr lang="en-US" dirty="0" smtClean="0"/>
              <a:t> </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60424"/>
            <a:ext cx="8246070" cy="763526"/>
          </a:xfrm>
        </p:spPr>
        <p:txBody>
          <a:bodyPr>
            <a:normAutofit fontScale="90000"/>
          </a:bodyPr>
          <a:lstStyle/>
          <a:p>
            <a:pPr algn="ctr"/>
            <a:r>
              <a:rPr lang="en-US" dirty="0" smtClean="0"/>
              <a:t/>
            </a:r>
            <a:br>
              <a:rPr lang="en-US" dirty="0" smtClean="0"/>
            </a:br>
            <a:r>
              <a:rPr lang="en-US" sz="4000" dirty="0" smtClean="0"/>
              <a:t>The Thesis Statement</a:t>
            </a:r>
            <a:r>
              <a:rPr lang="en-US" dirty="0" smtClean="0"/>
              <a:t/>
            </a:r>
            <a:br>
              <a:rPr lang="en-US" dirty="0" smtClean="0"/>
            </a:br>
            <a:r>
              <a:rPr lang="en-US" dirty="0" smtClean="0"/>
              <a:t/>
            </a:r>
            <a:br>
              <a:rPr lang="en-US" dirty="0" smtClean="0"/>
            </a:br>
            <a:endParaRPr lang="en-US" dirty="0"/>
          </a:p>
        </p:txBody>
      </p:sp>
      <p:sp>
        <p:nvSpPr>
          <p:cNvPr id="3" name="Content Placeholder 2"/>
          <p:cNvSpPr>
            <a:spLocks noGrp="1"/>
          </p:cNvSpPr>
          <p:nvPr>
            <p:ph idx="1"/>
          </p:nvPr>
        </p:nvSpPr>
        <p:spPr>
          <a:xfrm>
            <a:off x="448966" y="1200150"/>
            <a:ext cx="8246070" cy="4038600"/>
          </a:xfrm>
        </p:spPr>
        <p:txBody>
          <a:bodyPr>
            <a:normAutofit fontScale="77500" lnSpcReduction="20000"/>
          </a:bodyPr>
          <a:lstStyle/>
          <a:p>
            <a:r>
              <a:rPr lang="en-US" b="1" dirty="0" smtClean="0"/>
              <a:t>The thesis statement tells you what the central idea of your speech is.</a:t>
            </a:r>
            <a:r>
              <a:rPr lang="en-US" dirty="0" smtClean="0"/>
              <a:t> It tells you the one idea that you want your audience to remember after it has forgotten everything else you had to say. The thesis statement for your small claims speech might be worded like this:</a:t>
            </a:r>
          </a:p>
          <a:p>
            <a:r>
              <a:rPr lang="en-US" dirty="0" smtClean="0">
                <a:solidFill>
                  <a:srgbClr val="FFC000"/>
                </a:solidFill>
              </a:rPr>
              <a:t>Arguing a case on your own in small claims court is a simple, </a:t>
            </a:r>
            <a:r>
              <a:rPr lang="en-US" dirty="0" err="1" smtClean="0">
                <a:solidFill>
                  <a:srgbClr val="FFC000"/>
                </a:solidFill>
              </a:rPr>
              <a:t>ﬁve</a:t>
            </a:r>
            <a:r>
              <a:rPr lang="en-US" dirty="0" smtClean="0">
                <a:solidFill>
                  <a:srgbClr val="FFC000"/>
                </a:solidFill>
              </a:rPr>
              <a:t>-step process that can give you the same results you would achieve with a lawyer.</a:t>
            </a:r>
            <a:endParaRPr lang="en-US" dirty="0" smtClean="0"/>
          </a:p>
          <a:p>
            <a:r>
              <a:rPr lang="en-US" dirty="0" smtClean="0"/>
              <a:t>Unlike your purpose statement, your thesis statement is usually delivered directly to your audience. </a:t>
            </a:r>
          </a:p>
          <a:p>
            <a:r>
              <a:rPr lang="en-US" dirty="0" smtClean="0"/>
              <a:t>The thesis statement is usually formulated later in the speech-making process, after you have done some research on your topic. </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Topic, General purpose, Specific purpose and Thesis Statement examples.</a:t>
            </a:r>
            <a:endParaRPr lang="en-US" dirty="0"/>
          </a:p>
        </p:txBody>
      </p:sp>
      <p:sp>
        <p:nvSpPr>
          <p:cNvPr id="3" name="Content Placeholder 2"/>
          <p:cNvSpPr>
            <a:spLocks noGrp="1"/>
          </p:cNvSpPr>
          <p:nvPr>
            <p:ph idx="1"/>
          </p:nvPr>
        </p:nvSpPr>
        <p:spPr>
          <a:xfrm>
            <a:off x="457200" y="1200150"/>
            <a:ext cx="8246070" cy="3943350"/>
          </a:xfrm>
        </p:spPr>
        <p:txBody>
          <a:bodyPr>
            <a:normAutofit fontScale="70000" lnSpcReduction="20000"/>
          </a:bodyPr>
          <a:lstStyle/>
          <a:p>
            <a:r>
              <a:rPr lang="en-US" sz="3100" b="1" dirty="0" smtClean="0"/>
              <a:t> </a:t>
            </a:r>
            <a:r>
              <a:rPr lang="en-US" sz="3100" dirty="0" smtClean="0"/>
              <a:t>The progression from topic to purpose to thesis is, therefore, another focusing process, as you can see in the following examples:</a:t>
            </a:r>
          </a:p>
          <a:p>
            <a:r>
              <a:rPr lang="en-US" sz="3100" dirty="0" smtClean="0"/>
              <a:t> </a:t>
            </a:r>
            <a:r>
              <a:rPr lang="en-US" sz="3400" dirty="0" smtClean="0">
                <a:solidFill>
                  <a:srgbClr val="FFC000"/>
                </a:solidFill>
              </a:rPr>
              <a:t>Example I</a:t>
            </a:r>
          </a:p>
          <a:p>
            <a:r>
              <a:rPr lang="en-US" sz="3400" i="1" dirty="0" smtClean="0"/>
              <a:t>Topic: </a:t>
            </a:r>
            <a:r>
              <a:rPr lang="en-US" sz="3400" dirty="0" smtClean="0"/>
              <a:t>Grade inﬂation is good</a:t>
            </a:r>
          </a:p>
          <a:p>
            <a:r>
              <a:rPr lang="en-US" sz="3400" i="1" dirty="0" smtClean="0"/>
              <a:t>General Purpose: </a:t>
            </a:r>
            <a:r>
              <a:rPr lang="en-US" sz="3400" dirty="0" smtClean="0"/>
              <a:t>To entertain</a:t>
            </a:r>
          </a:p>
          <a:p>
            <a:r>
              <a:rPr lang="en-US" sz="3400" i="1" dirty="0" smtClean="0"/>
              <a:t>Specific Purpose: </a:t>
            </a:r>
            <a:r>
              <a:rPr lang="en-US" sz="3400" dirty="0" smtClean="0"/>
              <a:t>After listening to my speech, my audience members will be unafraid to march up to their professor and say, “Give me an ‘A’ or else.”</a:t>
            </a:r>
          </a:p>
          <a:p>
            <a:r>
              <a:rPr lang="en-US" sz="3400" i="1" dirty="0" smtClean="0"/>
              <a:t>Thesis Statement: </a:t>
            </a:r>
            <a:r>
              <a:rPr lang="en-US" sz="3400" dirty="0" smtClean="0"/>
              <a:t>Handing out high grades as if they were holiday treats makes everybody look good, and it doesn’t cause cavities.</a:t>
            </a:r>
          </a:p>
          <a:p>
            <a:pPr>
              <a:buNone/>
            </a:pPr>
            <a:r>
              <a:rPr lang="en-US" i="1" dirty="0" smtClean="0"/>
              <a:t> </a:t>
            </a:r>
            <a:endParaRPr lang="en-US" dirty="0" smtClean="0"/>
          </a:p>
          <a:p>
            <a:endParaRPr lang="en-US" dirty="0" smtClean="0"/>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38150"/>
            <a:ext cx="8246070" cy="611856"/>
          </a:xfrm>
        </p:spPr>
        <p:txBody>
          <a:bodyPr>
            <a:normAutofit fontScale="90000"/>
          </a:bodyPr>
          <a:lstStyle/>
          <a:p>
            <a:pPr algn="ctr"/>
            <a:r>
              <a:rPr lang="en-US" sz="4000" dirty="0" smtClean="0"/>
              <a:t>Example II</a:t>
            </a:r>
            <a:r>
              <a:rPr lang="en-US" dirty="0" smtClean="0"/>
              <a:t/>
            </a:r>
            <a:br>
              <a:rPr lang="en-US" dirty="0" smtClean="0"/>
            </a:br>
            <a:endParaRPr lang="en-US" dirty="0" smtClean="0"/>
          </a:p>
        </p:txBody>
      </p:sp>
      <p:sp>
        <p:nvSpPr>
          <p:cNvPr id="3" name="Content Placeholder 2"/>
          <p:cNvSpPr>
            <a:spLocks noGrp="1"/>
          </p:cNvSpPr>
          <p:nvPr>
            <p:ph idx="1"/>
          </p:nvPr>
        </p:nvSpPr>
        <p:spPr/>
        <p:txBody>
          <a:bodyPr>
            <a:normAutofit fontScale="92500"/>
          </a:bodyPr>
          <a:lstStyle/>
          <a:p>
            <a:r>
              <a:rPr lang="en-US" i="1" dirty="0" smtClean="0"/>
              <a:t>Topic: </a:t>
            </a:r>
            <a:r>
              <a:rPr lang="en-US" dirty="0" smtClean="0"/>
              <a:t>Can the Internet cure the common cold?</a:t>
            </a:r>
          </a:p>
          <a:p>
            <a:r>
              <a:rPr lang="en-US" i="1" dirty="0" smtClean="0"/>
              <a:t>General Purpose:</a:t>
            </a:r>
            <a:r>
              <a:rPr lang="en-US" dirty="0" smtClean="0"/>
              <a:t> To inform</a:t>
            </a:r>
          </a:p>
          <a:p>
            <a:r>
              <a:rPr lang="en-US" i="1" dirty="0" err="1" smtClean="0"/>
              <a:t>Speciﬁc</a:t>
            </a:r>
            <a:r>
              <a:rPr lang="en-US" i="1" dirty="0" smtClean="0"/>
              <a:t> Purpose: </a:t>
            </a:r>
            <a:r>
              <a:rPr lang="en-US" dirty="0" smtClean="0"/>
              <a:t>After listening to my speech, my audience members will use the information available on the World Wide Web to be better informed before they see their doctors.</a:t>
            </a:r>
          </a:p>
          <a:p>
            <a:r>
              <a:rPr lang="en-US" i="1" dirty="0" smtClean="0"/>
              <a:t>Thesis Statement: </a:t>
            </a:r>
            <a:r>
              <a:rPr lang="en-US" dirty="0" smtClean="0"/>
              <a:t>Online medical data can save you the cost and hassle of an unnecessary trip to the doctor.</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Example III</a:t>
            </a:r>
            <a:endParaRPr lang="en-US" dirty="0"/>
          </a:p>
        </p:txBody>
      </p:sp>
      <p:sp>
        <p:nvSpPr>
          <p:cNvPr id="3" name="Content Placeholder 2"/>
          <p:cNvSpPr>
            <a:spLocks noGrp="1"/>
          </p:cNvSpPr>
          <p:nvPr>
            <p:ph idx="1"/>
          </p:nvPr>
        </p:nvSpPr>
        <p:spPr>
          <a:xfrm>
            <a:off x="457200" y="1176528"/>
            <a:ext cx="8246070" cy="3966972"/>
          </a:xfrm>
        </p:spPr>
        <p:txBody>
          <a:bodyPr>
            <a:normAutofit fontScale="92500" lnSpcReduction="20000"/>
          </a:bodyPr>
          <a:lstStyle/>
          <a:p>
            <a:r>
              <a:rPr lang="en-US" dirty="0" smtClean="0"/>
              <a:t> </a:t>
            </a:r>
          </a:p>
          <a:p>
            <a:r>
              <a:rPr lang="en-US" i="1" dirty="0" smtClean="0"/>
              <a:t>Topic: </a:t>
            </a:r>
            <a:r>
              <a:rPr lang="en-US" dirty="0" smtClean="0"/>
              <a:t>Organ donation</a:t>
            </a:r>
          </a:p>
          <a:p>
            <a:r>
              <a:rPr lang="en-US" i="1" dirty="0" smtClean="0"/>
              <a:t>General Purpose: </a:t>
            </a:r>
            <a:r>
              <a:rPr lang="en-US" dirty="0" smtClean="0"/>
              <a:t>To persuade</a:t>
            </a:r>
          </a:p>
          <a:p>
            <a:r>
              <a:rPr lang="en-US" i="1" dirty="0" smtClean="0"/>
              <a:t>Specific Purpose: </a:t>
            </a:r>
            <a:r>
              <a:rPr lang="en-US" dirty="0" smtClean="0"/>
              <a:t>After listening to my speech, audience members will recognize the importance of organ donation and will sign an organ donors card for themselves.</a:t>
            </a:r>
          </a:p>
          <a:p>
            <a:r>
              <a:rPr lang="en-US" i="1" dirty="0" smtClean="0"/>
              <a:t>Thesis Statement: </a:t>
            </a:r>
            <a:r>
              <a:rPr lang="en-US" dirty="0" smtClean="0"/>
              <a:t>Because not enough of us choose to become organ donors, thousands of us needlessly die every year. You can help this needless dying.</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a:r>
              <a:rPr lang="en-US" dirty="0" smtClean="0"/>
              <a:t>Analyzing the Speaking Situation</a:t>
            </a:r>
            <a:endParaRPr lang="en-US" dirty="0"/>
          </a:p>
        </p:txBody>
      </p:sp>
      <p:sp>
        <p:nvSpPr>
          <p:cNvPr id="3" name="Content Placeholder 2"/>
          <p:cNvSpPr>
            <a:spLocks noGrp="1"/>
          </p:cNvSpPr>
          <p:nvPr>
            <p:ph idx="1"/>
          </p:nvPr>
        </p:nvSpPr>
        <p:spPr>
          <a:xfrm>
            <a:off x="457200" y="1276350"/>
            <a:ext cx="8246070" cy="3867150"/>
          </a:xfrm>
        </p:spPr>
        <p:txBody>
          <a:bodyPr>
            <a:normAutofit fontScale="85000" lnSpcReduction="20000"/>
          </a:bodyPr>
          <a:lstStyle/>
          <a:p>
            <a:r>
              <a:rPr lang="en-US" sz="2400" b="1" i="1" dirty="0" smtClean="0">
                <a:solidFill>
                  <a:srgbClr val="FFC000"/>
                </a:solidFill>
              </a:rPr>
              <a:t>The Listeners</a:t>
            </a:r>
            <a:r>
              <a:rPr lang="en-US" sz="2400" dirty="0" smtClean="0">
                <a:solidFill>
                  <a:srgbClr val="FFC000"/>
                </a:solidFill>
              </a:rPr>
              <a:t> </a:t>
            </a:r>
          </a:p>
          <a:p>
            <a:r>
              <a:rPr lang="en-US" sz="2400" dirty="0" smtClean="0"/>
              <a:t> Analyzing the Audience: what motivates your listeners? It is about what they want, need and expect from your speech. </a:t>
            </a:r>
            <a:r>
              <a:rPr lang="en-US" sz="2000" b="1" smtClean="0"/>
              <a:t>Demographics </a:t>
            </a:r>
            <a:r>
              <a:rPr lang="en-US" sz="2000" smtClean="0"/>
              <a:t>are characteristics of your audience that can be labeled, such as number of people, age, gender, group membership, and so on. </a:t>
            </a:r>
            <a:endParaRPr lang="en-US" sz="2400" dirty="0" smtClean="0"/>
          </a:p>
          <a:p>
            <a:r>
              <a:rPr lang="en-US" sz="2400" dirty="0" smtClean="0"/>
              <a:t> By analyzing the Audience you should be able to know how many will be present? Why they should listen to you? What do they need to listen to your message? How much do they already know on the topic?</a:t>
            </a:r>
          </a:p>
          <a:p>
            <a:r>
              <a:rPr lang="en-US" sz="2400" dirty="0" smtClean="0"/>
              <a:t>Analyzing Audience also involves understanding their: </a:t>
            </a:r>
          </a:p>
          <a:p>
            <a:pPr lvl="0"/>
            <a:r>
              <a:rPr lang="en-US" sz="2400" dirty="0" smtClean="0"/>
              <a:t>Attitude, which are the predisposition to respond to something in a favorable/unfavorable way. </a:t>
            </a:r>
          </a:p>
          <a:p>
            <a:pPr lvl="0"/>
            <a:r>
              <a:rPr lang="en-US" sz="2400" dirty="0" smtClean="0"/>
              <a:t>Belief, which is the underlying conviction about the truth of something. </a:t>
            </a:r>
          </a:p>
          <a:p>
            <a:pPr lvl="0"/>
            <a:r>
              <a:rPr lang="en-US" sz="2400" dirty="0" smtClean="0"/>
              <a:t>Value that is a deep-rooted belief about a concept’s inherent worth.</a:t>
            </a:r>
            <a:endParaRPr lang="en-US" sz="2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Analyzing the Speaking Situation: </a:t>
            </a:r>
            <a:r>
              <a:rPr lang="en-US" i="1" dirty="0" smtClean="0"/>
              <a:t>The Occasion</a:t>
            </a:r>
            <a:r>
              <a:rPr lang="en-US" dirty="0" smtClean="0"/>
              <a:t/>
            </a:r>
            <a:br>
              <a:rPr lang="en-US" dirty="0" smtClean="0"/>
            </a:br>
            <a:endParaRPr lang="en-US" b="1" dirty="0"/>
          </a:p>
        </p:txBody>
      </p:sp>
      <p:sp>
        <p:nvSpPr>
          <p:cNvPr id="3" name="Content Placeholder 2"/>
          <p:cNvSpPr>
            <a:spLocks noGrp="1"/>
          </p:cNvSpPr>
          <p:nvPr>
            <p:ph idx="1"/>
          </p:nvPr>
        </p:nvSpPr>
        <p:spPr>
          <a:xfrm>
            <a:off x="448966" y="1043178"/>
            <a:ext cx="8246070" cy="4043172"/>
          </a:xfrm>
        </p:spPr>
        <p:txBody>
          <a:bodyPr>
            <a:normAutofit fontScale="85000" lnSpcReduction="20000"/>
          </a:bodyPr>
          <a:lstStyle/>
          <a:p>
            <a:r>
              <a:rPr lang="en-US" sz="2400" dirty="0" smtClean="0"/>
              <a:t>The Occasion Every occasion is unique! It has to do with the Time, Place, and Audience’s expectations. </a:t>
            </a:r>
          </a:p>
          <a:p>
            <a:r>
              <a:rPr lang="en-US" sz="2400" dirty="0" smtClean="0"/>
              <a:t>Time: consider the Length of time and the Time of day/night and is the Date significance? Yes. </a:t>
            </a:r>
          </a:p>
          <a:p>
            <a:r>
              <a:rPr lang="en-US" sz="2400" dirty="0" smtClean="0"/>
              <a:t>The Place: Look at it, is it an outdoor or indoor? Its size: How can you use it to your advantage? What needs to change? Get there early, so be at the venue early enough to prepare and for orientation. </a:t>
            </a:r>
          </a:p>
          <a:p>
            <a:r>
              <a:rPr lang="en-US" sz="2400" dirty="0" smtClean="0"/>
              <a:t>No matter what the situation, listeners have fairly definite ideas about the speeches they consider appropriate. They expect to hear political speeches in Congress, sermons in church, after-dinner speeches after dinner, and so forth. Speakers who seriously violate these expectations can almost always count on infuriating the audience.</a:t>
            </a:r>
          </a:p>
          <a:p>
            <a:r>
              <a:rPr lang="en-US" sz="2400" dirty="0" smtClean="0"/>
              <a:t>Perhaps most important, the occasion will dictate how long a speech should be. When you are invited to speak, the chairperson will usually say how much time you have for your talk. (Lucas, 2019). </a:t>
            </a:r>
            <a:endParaRPr lang="en-US" sz="24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895350"/>
          </a:xfrm>
        </p:spPr>
        <p:txBody>
          <a:bodyPr>
            <a:normAutofit fontScale="90000"/>
          </a:bodyPr>
          <a:lstStyle/>
          <a:p>
            <a:pPr algn="ctr"/>
            <a:r>
              <a:rPr lang="en-US" dirty="0" smtClean="0"/>
              <a:t/>
            </a:r>
            <a:br>
              <a:rPr lang="en-US" dirty="0" smtClean="0"/>
            </a:br>
            <a:r>
              <a:rPr lang="en-US" b="1" dirty="0" smtClean="0"/>
              <a:t> </a:t>
            </a:r>
            <a:r>
              <a:rPr lang="en-US" dirty="0" smtClean="0"/>
              <a:t>GATHERING INFORMATION</a:t>
            </a:r>
            <a:br>
              <a:rPr lang="en-US" dirty="0" smtClean="0"/>
            </a:br>
            <a:r>
              <a:rPr lang="en-US" dirty="0" smtClean="0"/>
              <a:t/>
            </a:r>
            <a:br>
              <a:rPr lang="en-US" dirty="0" smtClean="0"/>
            </a:br>
            <a:endParaRPr lang="en-US" dirty="0"/>
          </a:p>
        </p:txBody>
      </p:sp>
      <p:sp>
        <p:nvSpPr>
          <p:cNvPr id="3" name="Content Placeholder 2"/>
          <p:cNvSpPr>
            <a:spLocks noGrp="1"/>
          </p:cNvSpPr>
          <p:nvPr>
            <p:ph idx="1"/>
          </p:nvPr>
        </p:nvSpPr>
        <p:spPr>
          <a:xfrm>
            <a:off x="533400" y="1123950"/>
            <a:ext cx="8246070" cy="3867150"/>
          </a:xfrm>
        </p:spPr>
        <p:txBody>
          <a:bodyPr>
            <a:normAutofit fontScale="85000" lnSpcReduction="20000"/>
          </a:bodyPr>
          <a:lstStyle/>
          <a:p>
            <a:r>
              <a:rPr lang="en-US" dirty="0" smtClean="0">
                <a:solidFill>
                  <a:srgbClr val="FFC000"/>
                </a:solidFill>
              </a:rPr>
              <a:t> </a:t>
            </a:r>
            <a:r>
              <a:rPr lang="en-US" dirty="0" smtClean="0"/>
              <a:t>Much of the knowledge you present in your speech will be based on your own thoughts and experience. Setting aside a block of time to </a:t>
            </a:r>
            <a:r>
              <a:rPr lang="en-US" dirty="0" err="1" smtClean="0"/>
              <a:t>reﬂect</a:t>
            </a:r>
            <a:r>
              <a:rPr lang="en-US" dirty="0" smtClean="0"/>
              <a:t> on your own ideas is essential. </a:t>
            </a:r>
          </a:p>
          <a:p>
            <a:r>
              <a:rPr lang="en-US" dirty="0" smtClean="0"/>
              <a:t>However, you will also need to gather information from outside sources. </a:t>
            </a:r>
          </a:p>
          <a:p>
            <a:r>
              <a:rPr lang="en-US" dirty="0" smtClean="0"/>
              <a:t>By this time you are probably familiar with both Internet searches and library research as forms of gathering information. </a:t>
            </a:r>
          </a:p>
          <a:p>
            <a:r>
              <a:rPr lang="en-US" dirty="0" smtClean="0"/>
              <a:t>Researchers may also overlook interviewing, personal observation, and survey research as equally effective methods of gathering information. </a:t>
            </a:r>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Internet Research</a:t>
            </a:r>
            <a:endParaRPr lang="en-US" dirty="0"/>
          </a:p>
        </p:txBody>
      </p:sp>
      <p:sp>
        <p:nvSpPr>
          <p:cNvPr id="3" name="Content Placeholder 2"/>
          <p:cNvSpPr>
            <a:spLocks noGrp="1"/>
          </p:cNvSpPr>
          <p:nvPr>
            <p:ph idx="1"/>
          </p:nvPr>
        </p:nvSpPr>
        <p:spPr>
          <a:xfrm>
            <a:off x="448966" y="990600"/>
            <a:ext cx="8246070" cy="4324350"/>
          </a:xfrm>
        </p:spPr>
        <p:txBody>
          <a:bodyPr>
            <a:normAutofit fontScale="85000" lnSpcReduction="20000"/>
          </a:bodyPr>
          <a:lstStyle/>
          <a:p>
            <a:r>
              <a:rPr lang="en-US" b="1" dirty="0" smtClean="0"/>
              <a:t>SEARCH ENGINES </a:t>
            </a:r>
            <a:r>
              <a:rPr lang="en-US" dirty="0" smtClean="0"/>
              <a:t>Searching the Web is one of the most popular online activities.</a:t>
            </a:r>
          </a:p>
          <a:p>
            <a:r>
              <a:rPr lang="en-US" dirty="0" smtClean="0"/>
              <a:t>If you treat this activity like a game it can be fun, but under deadline pressure it can be frustrating unless you approach it systematically. </a:t>
            </a:r>
          </a:p>
          <a:p>
            <a:r>
              <a:rPr lang="en-US" dirty="0" smtClean="0"/>
              <a:t>The main problem with trying to find information on the Web is that it is unstructured and unguided—the user is usually unassisted by library professionals, mentors, or professors. </a:t>
            </a:r>
          </a:p>
          <a:p>
            <a:r>
              <a:rPr lang="en-US" dirty="0" smtClean="0"/>
              <a:t>A systematic search enables the user to make some sense of this amorphous mass.</a:t>
            </a:r>
          </a:p>
          <a:p>
            <a:r>
              <a:rPr lang="en-US" dirty="0" smtClean="0"/>
              <a:t>The search became more usable, though, with the use of a carefully selected </a:t>
            </a:r>
            <a:r>
              <a:rPr lang="en-US" b="1" dirty="0" smtClean="0"/>
              <a:t>search string, </a:t>
            </a:r>
            <a:r>
              <a:rPr lang="en-US" dirty="0" smtClean="0"/>
              <a:t>the line of words you enter in the search box. </a:t>
            </a:r>
          </a:p>
          <a:p>
            <a:pPr lvl="0"/>
            <a:endParaRPr lang="en-US" dirty="0" smtClean="0"/>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819150"/>
          </a:xfrm>
        </p:spPr>
        <p:txBody>
          <a:bodyPr>
            <a:normAutofit/>
          </a:bodyPr>
          <a:lstStyle/>
          <a:p>
            <a:r>
              <a:rPr lang="en-US" dirty="0" smtClean="0"/>
              <a:t>Library Research</a:t>
            </a:r>
          </a:p>
        </p:txBody>
      </p:sp>
      <p:sp>
        <p:nvSpPr>
          <p:cNvPr id="3" name="Content Placeholder 2"/>
          <p:cNvSpPr>
            <a:spLocks noGrp="1"/>
          </p:cNvSpPr>
          <p:nvPr>
            <p:ph idx="1"/>
          </p:nvPr>
        </p:nvSpPr>
        <p:spPr>
          <a:xfrm>
            <a:off x="457200" y="1200150"/>
            <a:ext cx="8246070" cy="4019550"/>
          </a:xfrm>
        </p:spPr>
        <p:txBody>
          <a:bodyPr>
            <a:normAutofit/>
          </a:bodyPr>
          <a:lstStyle/>
          <a:p>
            <a:r>
              <a:rPr lang="en-US" dirty="0" smtClean="0"/>
              <a:t>Libraries, like people, tend to be unique. </a:t>
            </a:r>
          </a:p>
          <a:p>
            <a:r>
              <a:rPr lang="en-US" dirty="0" smtClean="0"/>
              <a:t>It’s important to get to know your own library, to see what kind of special collections and services it offers, and just to find out where everything is. </a:t>
            </a:r>
          </a:p>
          <a:p>
            <a:r>
              <a:rPr lang="en-US" dirty="0" smtClean="0"/>
              <a:t>There are, however, a few resources that are common to most libraries, including the library catalog, reference works, periodicals, and non-print materials.</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Interviewing</a:t>
            </a:r>
            <a:endParaRPr lang="en-US" dirty="0"/>
          </a:p>
        </p:txBody>
      </p:sp>
      <p:sp>
        <p:nvSpPr>
          <p:cNvPr id="3" name="Content Placeholder 2"/>
          <p:cNvSpPr>
            <a:spLocks noGrp="1"/>
          </p:cNvSpPr>
          <p:nvPr>
            <p:ph idx="1"/>
          </p:nvPr>
        </p:nvSpPr>
        <p:spPr>
          <a:xfrm>
            <a:off x="448966" y="1123950"/>
            <a:ext cx="8246070" cy="4171950"/>
          </a:xfrm>
        </p:spPr>
        <p:txBody>
          <a:bodyPr>
            <a:normAutofit fontScale="77500" lnSpcReduction="20000"/>
          </a:bodyPr>
          <a:lstStyle/>
          <a:p>
            <a:r>
              <a:rPr lang="en-US" dirty="0" smtClean="0"/>
              <a:t>The information-gathering interview is an especially valuable form of research on a college campus because so many experts of every stripe run loose there, from librarians to professors to lab technicians. </a:t>
            </a:r>
          </a:p>
          <a:p>
            <a:r>
              <a:rPr lang="en-US" dirty="0" smtClean="0"/>
              <a:t>The interview allows you to view your topic from an expert’s perspective, to take advantage of that expert’s years of experience, research, and thought. </a:t>
            </a:r>
          </a:p>
          <a:p>
            <a:r>
              <a:rPr lang="en-US" dirty="0" smtClean="0"/>
              <a:t>interview will save you hours of Internet or library research and allow you to present ideas that you could not have uncovered any other way. </a:t>
            </a:r>
          </a:p>
          <a:p>
            <a:r>
              <a:rPr lang="en-US" dirty="0" smtClean="0"/>
              <a:t>And because the interview is an interaction with an expert, many ideas that otherwise might be unclear can become more understandable through questions and answers. Interviews can be conducted face to-face, by telephone, or by e-mail.</a:t>
            </a:r>
          </a:p>
          <a:p>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86480"/>
            <a:ext cx="8686800" cy="763526"/>
          </a:xfrm>
        </p:spPr>
        <p:txBody>
          <a:bodyPr>
            <a:normAutofit/>
          </a:bodyPr>
          <a:lstStyle/>
          <a:p>
            <a:r>
              <a:rPr lang="en-US" dirty="0" smtClean="0"/>
              <a:t>Personal Observation</a:t>
            </a:r>
          </a:p>
        </p:txBody>
      </p:sp>
      <p:sp>
        <p:nvSpPr>
          <p:cNvPr id="3" name="Content Placeholder 2"/>
          <p:cNvSpPr>
            <a:spLocks noGrp="1"/>
          </p:cNvSpPr>
          <p:nvPr>
            <p:ph idx="1"/>
          </p:nvPr>
        </p:nvSpPr>
        <p:spPr>
          <a:xfrm>
            <a:off x="762000" y="1200150"/>
            <a:ext cx="8246070" cy="4043172"/>
          </a:xfrm>
        </p:spPr>
        <p:txBody>
          <a:bodyPr>
            <a:normAutofit fontScale="92500" lnSpcReduction="10000"/>
          </a:bodyPr>
          <a:lstStyle/>
          <a:p>
            <a:r>
              <a:rPr lang="en-US" dirty="0" smtClean="0"/>
              <a:t>Personal observation enables you to use current, local, first-hand research that you have done yourself. You can think of personal observation as a simple form of experimentation. </a:t>
            </a:r>
          </a:p>
          <a:p>
            <a:r>
              <a:rPr lang="en-US" dirty="0" smtClean="0"/>
              <a:t>Personal observation is used to collect information about your audience members.</a:t>
            </a:r>
          </a:p>
          <a:p>
            <a:r>
              <a:rPr lang="en-US" dirty="0" smtClean="0"/>
              <a:t>Because audience members love hearing information about themselves, observing their behavior in this way can be an extremely valuable form of investigation. </a:t>
            </a:r>
          </a:p>
          <a:p>
            <a:r>
              <a:rPr lang="en-US" dirty="0" smtClean="0"/>
              <a:t>Survey research is also valuable in this respect.</a:t>
            </a:r>
          </a:p>
          <a:p>
            <a:endParaRPr lang="en-US" dirty="0" smtClean="0"/>
          </a:p>
          <a:p>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Survey Research</a:t>
            </a:r>
          </a:p>
        </p:txBody>
      </p:sp>
      <p:sp>
        <p:nvSpPr>
          <p:cNvPr id="3" name="Content Placeholder 2"/>
          <p:cNvSpPr>
            <a:spLocks noGrp="1"/>
          </p:cNvSpPr>
          <p:nvPr>
            <p:ph idx="1"/>
          </p:nvPr>
        </p:nvSpPr>
        <p:spPr>
          <a:xfrm>
            <a:off x="448966" y="1200150"/>
            <a:ext cx="8246070" cy="3943350"/>
          </a:xfrm>
        </p:spPr>
        <p:txBody>
          <a:bodyPr>
            <a:normAutofit fontScale="85000" lnSpcReduction="20000"/>
          </a:bodyPr>
          <a:lstStyle/>
          <a:p>
            <a:r>
              <a:rPr lang="en-US" dirty="0" smtClean="0"/>
              <a:t>One advantage of </a:t>
            </a:r>
            <a:r>
              <a:rPr lang="en-US" b="1" dirty="0" smtClean="0"/>
              <a:t>survey research:</a:t>
            </a:r>
          </a:p>
          <a:p>
            <a:r>
              <a:rPr lang="en-US" dirty="0" smtClean="0"/>
              <a:t>—the distribution of questionnaires for people to respond to</a:t>
            </a:r>
          </a:p>
          <a:p>
            <a:r>
              <a:rPr lang="en-US" dirty="0" smtClean="0"/>
              <a:t>—is that it can give you up-to-date answers concerning “the way things are” for a specific audience. </a:t>
            </a:r>
          </a:p>
          <a:p>
            <a:r>
              <a:rPr lang="en-US" dirty="0" smtClean="0"/>
              <a:t>No matter how you gather your information, remember that it is the </a:t>
            </a:r>
            <a:r>
              <a:rPr lang="en-US" i="1" dirty="0" smtClean="0"/>
              <a:t>quality </a:t>
            </a:r>
            <a:r>
              <a:rPr lang="en-US" dirty="0" smtClean="0"/>
              <a:t>rather than the quantity of the research that is most important. </a:t>
            </a:r>
          </a:p>
          <a:p>
            <a:r>
              <a:rPr lang="en-US" dirty="0" smtClean="0"/>
              <a:t>The key is to determine carefully what type of research will answer the questions you need to have answered. </a:t>
            </a:r>
          </a:p>
          <a:p>
            <a:r>
              <a:rPr lang="en-US" dirty="0" smtClean="0"/>
              <a:t>Sometimes only one type of research will be necessary; at other times every type mentioned here will have to be used.</a:t>
            </a:r>
          </a:p>
          <a:p>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Managing Communication Apprehension </a:t>
            </a:r>
          </a:p>
        </p:txBody>
      </p:sp>
      <p:sp>
        <p:nvSpPr>
          <p:cNvPr id="3" name="Content Placeholder 2"/>
          <p:cNvSpPr>
            <a:spLocks noGrp="1"/>
          </p:cNvSpPr>
          <p:nvPr>
            <p:ph idx="1"/>
          </p:nvPr>
        </p:nvSpPr>
        <p:spPr>
          <a:xfrm>
            <a:off x="533400" y="1219200"/>
            <a:ext cx="8246070" cy="4095750"/>
          </a:xfrm>
        </p:spPr>
        <p:txBody>
          <a:bodyPr>
            <a:normAutofit fontScale="92500" lnSpcReduction="10000"/>
          </a:bodyPr>
          <a:lstStyle/>
          <a:p>
            <a:r>
              <a:rPr lang="en-US" dirty="0" smtClean="0"/>
              <a:t>The terror that strikes the hearts of so many beginning speakers is called </a:t>
            </a:r>
            <a:r>
              <a:rPr lang="en-US" i="1" dirty="0" smtClean="0"/>
              <a:t>communication apprehension </a:t>
            </a:r>
            <a:r>
              <a:rPr lang="en-US" dirty="0" smtClean="0"/>
              <a:t>or </a:t>
            </a:r>
            <a:r>
              <a:rPr lang="en-US" i="1" dirty="0" smtClean="0"/>
              <a:t>speech anxiety </a:t>
            </a:r>
            <a:r>
              <a:rPr lang="en-US" dirty="0" smtClean="0"/>
              <a:t>by communication scholars, but it is more commonly known to those who experience it as </a:t>
            </a:r>
            <a:r>
              <a:rPr lang="en-US" i="1" dirty="0" smtClean="0"/>
              <a:t>stage fright.</a:t>
            </a:r>
          </a:p>
          <a:p>
            <a:r>
              <a:rPr lang="en-US" dirty="0" smtClean="0"/>
              <a:t>Although stage fright is a very real problem for many speakers, it is a problem that can be overcome.</a:t>
            </a:r>
          </a:p>
          <a:p>
            <a:r>
              <a:rPr lang="en-US" dirty="0" smtClean="0"/>
              <a:t> In fact, research suggests that the problem can be overcome in basic communication courses such as the one you are taking now.</a:t>
            </a:r>
            <a:r>
              <a:rPr lang="en-US" dirty="0" smtClean="0">
                <a:hlinkClick r:id="" action="ppaction://hlinkfile"/>
              </a:rPr>
              <a:t> </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763526"/>
          </a:xfrm>
        </p:spPr>
        <p:txBody>
          <a:bodyPr>
            <a:normAutofit fontScale="90000"/>
          </a:bodyPr>
          <a:lstStyle/>
          <a:p>
            <a:r>
              <a:rPr lang="en-US" dirty="0" smtClean="0"/>
              <a:t>Facilitative and Debilitative Communication Apprehension </a:t>
            </a:r>
            <a:endParaRPr lang="en-US" dirty="0"/>
          </a:p>
        </p:txBody>
      </p:sp>
      <p:sp>
        <p:nvSpPr>
          <p:cNvPr id="5" name="Content Placeholder 4"/>
          <p:cNvSpPr>
            <a:spLocks noGrp="1"/>
          </p:cNvSpPr>
          <p:nvPr>
            <p:ph idx="1"/>
          </p:nvPr>
        </p:nvSpPr>
        <p:spPr>
          <a:xfrm>
            <a:off x="609600" y="1123950"/>
            <a:ext cx="8246070" cy="4248150"/>
          </a:xfrm>
        </p:spPr>
        <p:txBody>
          <a:bodyPr>
            <a:normAutofit fontScale="85000" lnSpcReduction="20000"/>
          </a:bodyPr>
          <a:lstStyle/>
          <a:p>
            <a:r>
              <a:rPr lang="en-US" dirty="0" smtClean="0"/>
              <a:t>Interestingly enough, the first step in feeling less apprehensive about speaking is to realize that a certain amount of nervousness is not only natural but also facilitative. That is, </a:t>
            </a:r>
            <a:r>
              <a:rPr lang="en-US" b="1" dirty="0" smtClean="0"/>
              <a:t>facilitative stage fright </a:t>
            </a:r>
            <a:r>
              <a:rPr lang="en-US" dirty="0" smtClean="0"/>
              <a:t>is a factor that can help improve your performance. </a:t>
            </a:r>
          </a:p>
          <a:p>
            <a:r>
              <a:rPr lang="en-US" dirty="0" smtClean="0"/>
              <a:t>It is only when the level of anxiety is intense that it becomes </a:t>
            </a:r>
            <a:r>
              <a:rPr lang="en-US" b="1" dirty="0" smtClean="0"/>
              <a:t>debilitative, </a:t>
            </a:r>
            <a:r>
              <a:rPr lang="en-US" dirty="0" smtClean="0"/>
              <a:t>inhibiting effective self-expression. Intense fear causes trouble in two ways. First, the strong emotion keeps you from thinking clearly.</a:t>
            </a:r>
            <a:r>
              <a:rPr lang="en-US" dirty="0" smtClean="0">
                <a:hlinkClick r:id="" action="ppaction://hlinkfile"/>
              </a:rPr>
              <a:t> </a:t>
            </a:r>
            <a:endParaRPr lang="en-US" dirty="0" smtClean="0"/>
          </a:p>
          <a:p>
            <a:r>
              <a:rPr lang="en-US" dirty="0" smtClean="0"/>
              <a:t>Second, intense fear leads to an urge to do some- thing, anything, to make the problem go away. This urge to escape often causes a speaker to speed up delivery, which results in a rapid, almost machine-gun style. </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Sources of Debilitative Communication Apprehension </a:t>
            </a:r>
          </a:p>
        </p:txBody>
      </p:sp>
      <p:sp>
        <p:nvSpPr>
          <p:cNvPr id="5" name="Content Placeholder 4"/>
          <p:cNvSpPr>
            <a:spLocks noGrp="1"/>
          </p:cNvSpPr>
          <p:nvPr>
            <p:ph idx="1"/>
          </p:nvPr>
        </p:nvSpPr>
        <p:spPr>
          <a:xfrm>
            <a:off x="533400" y="1252728"/>
            <a:ext cx="8246070" cy="3890772"/>
          </a:xfrm>
        </p:spPr>
        <p:txBody>
          <a:bodyPr>
            <a:normAutofit fontScale="77500" lnSpcReduction="20000"/>
          </a:bodyPr>
          <a:lstStyle/>
          <a:p>
            <a:r>
              <a:rPr lang="en-US" b="1" dirty="0" smtClean="0"/>
              <a:t>PREVIOUS NEGATIVE EXPERIENCE </a:t>
            </a:r>
            <a:r>
              <a:rPr lang="en-US" dirty="0" smtClean="0"/>
              <a:t>People often feel apprehensive about speech giving because of unpleasant past experiences. </a:t>
            </a:r>
          </a:p>
          <a:p>
            <a:r>
              <a:rPr lang="en-US" dirty="0" smtClean="0"/>
              <a:t>These expectations can be realized through the self-fulfilling prophecies discussed in Lecture about The Self, Perception and Communication.</a:t>
            </a:r>
          </a:p>
          <a:p>
            <a:r>
              <a:rPr lang="en-US" b="1" dirty="0" smtClean="0"/>
              <a:t>IRRATIONAL THINKING </a:t>
            </a:r>
            <a:r>
              <a:rPr lang="en-US" dirty="0" smtClean="0"/>
              <a:t>Cognitive psychologists argue that it is not events that cause people to feel nervous but rather the beliefs they have about those events. </a:t>
            </a:r>
          </a:p>
          <a:p>
            <a:r>
              <a:rPr lang="en-US" dirty="0" smtClean="0"/>
              <a:t>Certain irrational beliefs leave people feeling unnecessarily apprehensive. </a:t>
            </a:r>
          </a:p>
          <a:p>
            <a:r>
              <a:rPr lang="en-US" dirty="0" smtClean="0"/>
              <a:t>Psychologist Albert Ellis lists several such beliefs, or examples of </a:t>
            </a:r>
            <a:r>
              <a:rPr lang="en-US" b="1" dirty="0" smtClean="0"/>
              <a:t>irrational thinking, </a:t>
            </a:r>
            <a:r>
              <a:rPr lang="en-US" dirty="0" smtClean="0"/>
              <a:t>which we will call “fallacies” because of their illogical nature.</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1050006"/>
          </a:xfrm>
        </p:spPr>
        <p:txBody>
          <a:bodyPr>
            <a:normAutofit fontScale="90000"/>
          </a:bodyPr>
          <a:lstStyle/>
          <a:p>
            <a:r>
              <a:rPr lang="en-US" dirty="0" smtClean="0"/>
              <a:t>Overcoming Debilitative Communication Apprehension </a:t>
            </a:r>
          </a:p>
        </p:txBody>
      </p:sp>
      <p:sp>
        <p:nvSpPr>
          <p:cNvPr id="3" name="Content Placeholder 2"/>
          <p:cNvSpPr>
            <a:spLocks noGrp="1"/>
          </p:cNvSpPr>
          <p:nvPr>
            <p:ph idx="1"/>
          </p:nvPr>
        </p:nvSpPr>
        <p:spPr>
          <a:xfrm>
            <a:off x="381000" y="1143000"/>
            <a:ext cx="8246070" cy="4171950"/>
          </a:xfrm>
        </p:spPr>
        <p:txBody>
          <a:bodyPr>
            <a:normAutofit fontScale="47500" lnSpcReduction="20000"/>
          </a:bodyPr>
          <a:lstStyle/>
          <a:p>
            <a:pPr lvl="0"/>
            <a:r>
              <a:rPr lang="en-US" sz="4200" b="1" dirty="0" smtClean="0"/>
              <a:t>Use nervousness to your advantage. </a:t>
            </a:r>
            <a:r>
              <a:rPr lang="en-US" sz="4200" dirty="0" smtClean="0"/>
              <a:t>Paralyzing fear is obviously a problem, but a little nervousness can actually help you deliver a successful speech. </a:t>
            </a:r>
          </a:p>
          <a:p>
            <a:pPr lvl="0"/>
            <a:r>
              <a:rPr lang="en-US" sz="4200" b="1" dirty="0" smtClean="0"/>
              <a:t>Be rational about your fears. </a:t>
            </a:r>
            <a:r>
              <a:rPr lang="en-US" sz="4200" dirty="0" smtClean="0"/>
              <a:t>Some fears about speaking are rational. For example, you ought to be worried if you haven’t researched or practiced your speech, and it’s reasonable to be afraid of a hostile audience. But other fears are based on the fallacies</a:t>
            </a:r>
          </a:p>
          <a:p>
            <a:pPr lvl="0"/>
            <a:r>
              <a:rPr lang="en-US" sz="4200" b="1" dirty="0" smtClean="0"/>
              <a:t>Maintain a receiver orientation. </a:t>
            </a:r>
            <a:r>
              <a:rPr lang="en-US" sz="4200" dirty="0" smtClean="0"/>
              <a:t>Paying too much attention to your own feelings—even when you’re feeling good about yourself—will take energy away from communicating with your listeners. Concentrate on your audience members rather than on yourself. </a:t>
            </a:r>
          </a:p>
          <a:p>
            <a:pPr lvl="0"/>
            <a:r>
              <a:rPr lang="en-US" sz="4200" b="1" dirty="0" smtClean="0"/>
              <a:t>Keep a positive attitude. </a:t>
            </a:r>
            <a:r>
              <a:rPr lang="en-US" sz="4200" dirty="0" smtClean="0"/>
              <a:t>Build and maintain a positive attitude toward your audience, your speech, and yourself as a speaker. </a:t>
            </a:r>
          </a:p>
          <a:p>
            <a:r>
              <a:rPr lang="en-US" sz="4200" b="1" dirty="0" smtClean="0"/>
              <a:t>Most importantly, be prepared! </a:t>
            </a:r>
            <a:r>
              <a:rPr lang="en-US" sz="4200" dirty="0" smtClean="0"/>
              <a:t>Preparation is the most important key to controlling speech anxiety. </a:t>
            </a:r>
            <a:r>
              <a:rPr lang="en-US" dirty="0" smtClean="0"/>
              <a:t/>
            </a:r>
            <a:br>
              <a:rPr lang="en-US" dirty="0" smtClean="0"/>
            </a:b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sz="4000" dirty="0" smtClean="0"/>
              <a:t>Practicing and presenting Your Speech</a:t>
            </a:r>
            <a:r>
              <a:rPr lang="en-US" dirty="0" smtClean="0"/>
              <a:t/>
            </a:r>
            <a:br>
              <a:rPr lang="en-US" dirty="0" smtClean="0"/>
            </a:br>
            <a:endParaRPr lang="en-US" dirty="0"/>
          </a:p>
        </p:txBody>
      </p:sp>
      <p:sp>
        <p:nvSpPr>
          <p:cNvPr id="3" name="Content Placeholder 2"/>
          <p:cNvSpPr>
            <a:spLocks noGrp="1"/>
          </p:cNvSpPr>
          <p:nvPr>
            <p:ph idx="1"/>
          </p:nvPr>
        </p:nvSpPr>
        <p:spPr>
          <a:xfrm>
            <a:off x="448966" y="1195578"/>
            <a:ext cx="8246070" cy="4271772"/>
          </a:xfrm>
        </p:spPr>
        <p:txBody>
          <a:bodyPr>
            <a:normAutofit fontScale="85000" lnSpcReduction="20000"/>
          </a:bodyPr>
          <a:lstStyle/>
          <a:p>
            <a:r>
              <a:rPr lang="en-US" dirty="0" smtClean="0"/>
              <a:t>First, present the speech to yourself. </a:t>
            </a:r>
          </a:p>
          <a:p>
            <a:r>
              <a:rPr lang="en-US" dirty="0" smtClean="0"/>
              <a:t>Tape-record the speech, and listen to it. </a:t>
            </a:r>
          </a:p>
          <a:p>
            <a:pPr lvl="0"/>
            <a:r>
              <a:rPr lang="en-US" dirty="0" smtClean="0"/>
              <a:t>Present the speech in front of a small group of friends or relatives.</a:t>
            </a:r>
          </a:p>
          <a:p>
            <a:r>
              <a:rPr lang="en-US" dirty="0" smtClean="0"/>
              <a:t>Present the speech to at least one listener in the room in which you will present the final speech (or, if that room is not available, a similar room).</a:t>
            </a:r>
          </a:p>
          <a:p>
            <a:r>
              <a:rPr lang="en-US" dirty="0" smtClean="0"/>
              <a:t>There are four basic types of delivery—extemporaneous, impromptu, manuscript, and memorized. </a:t>
            </a:r>
          </a:p>
          <a:p>
            <a:r>
              <a:rPr lang="en-US" dirty="0" smtClean="0"/>
              <a:t>Each type creates a different impression and is appropriate under different conditions. Any speech may incorporate more than one of these types of delivery. </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Guidelines for Delivery</a:t>
            </a:r>
            <a:endParaRPr lang="en-US" dirty="0"/>
          </a:p>
        </p:txBody>
      </p:sp>
      <p:sp>
        <p:nvSpPr>
          <p:cNvPr id="3" name="Content Placeholder 2"/>
          <p:cNvSpPr>
            <a:spLocks noGrp="1"/>
          </p:cNvSpPr>
          <p:nvPr>
            <p:ph idx="1"/>
          </p:nvPr>
        </p:nvSpPr>
        <p:spPr>
          <a:xfrm>
            <a:off x="448966" y="1271778"/>
            <a:ext cx="8246070" cy="3890772"/>
          </a:xfrm>
        </p:spPr>
        <p:txBody>
          <a:bodyPr>
            <a:normAutofit fontScale="77500" lnSpcReduction="20000"/>
          </a:bodyPr>
          <a:lstStyle/>
          <a:p>
            <a:r>
              <a:rPr lang="en-US" dirty="0" smtClean="0">
                <a:solidFill>
                  <a:srgbClr val="FFC000"/>
                </a:solidFill>
              </a:rPr>
              <a:t>Visual Aspects of Delivery</a:t>
            </a:r>
          </a:p>
          <a:p>
            <a:r>
              <a:rPr lang="en-US" dirty="0" smtClean="0"/>
              <a:t>In each type, the speaker must be concerned with both visual and auditory aspects of the presentation. </a:t>
            </a:r>
          </a:p>
          <a:p>
            <a:r>
              <a:rPr lang="en-US" dirty="0" smtClean="0"/>
              <a:t>Visual aspects include appearance, movement, posture, facial expression, and eye contact. </a:t>
            </a:r>
          </a:p>
          <a:p>
            <a:r>
              <a:rPr lang="en-US" dirty="0" smtClean="0">
                <a:solidFill>
                  <a:srgbClr val="FFC000"/>
                </a:solidFill>
              </a:rPr>
              <a:t>Auditory Aspects of Delivery </a:t>
            </a:r>
            <a:endParaRPr lang="en-US" dirty="0" smtClean="0"/>
          </a:p>
          <a:p>
            <a:r>
              <a:rPr lang="en-US" dirty="0" smtClean="0"/>
              <a:t>Auditory aspects include </a:t>
            </a:r>
            <a:r>
              <a:rPr lang="en-US" dirty="0" smtClean="0">
                <a:solidFill>
                  <a:srgbClr val="FFC000"/>
                </a:solidFill>
              </a:rPr>
              <a:t>volume</a:t>
            </a:r>
            <a:r>
              <a:rPr lang="en-US" dirty="0" smtClean="0"/>
              <a:t> how loud or soft one speaks, </a:t>
            </a:r>
            <a:r>
              <a:rPr lang="en-US" dirty="0" smtClean="0">
                <a:solidFill>
                  <a:srgbClr val="FFC000"/>
                </a:solidFill>
              </a:rPr>
              <a:t>rate</a:t>
            </a:r>
            <a:r>
              <a:rPr lang="en-US" dirty="0" smtClean="0"/>
              <a:t> how fast or slow one speaks, </a:t>
            </a:r>
            <a:r>
              <a:rPr lang="en-US" dirty="0" smtClean="0">
                <a:solidFill>
                  <a:srgbClr val="FFC000"/>
                </a:solidFill>
              </a:rPr>
              <a:t>pitch</a:t>
            </a:r>
            <a:r>
              <a:rPr lang="en-US" dirty="0" smtClean="0"/>
              <a:t> is the emotional expression of voice, The highness or lowness of your voice—</a:t>
            </a:r>
            <a:r>
              <a:rPr lang="en-US" b="1" dirty="0" smtClean="0"/>
              <a:t>pitch</a:t>
            </a:r>
            <a:r>
              <a:rPr lang="en-US" dirty="0" smtClean="0"/>
              <a:t>—is controlled by the frequency at which your vocal folds vibrate as you push air through them. </a:t>
            </a:r>
            <a:r>
              <a:rPr lang="en-US" dirty="0" smtClean="0">
                <a:solidFill>
                  <a:srgbClr val="FFC000"/>
                </a:solidFill>
              </a:rPr>
              <a:t>Articulation</a:t>
            </a:r>
            <a:r>
              <a:rPr lang="en-US" b="1" dirty="0" smtClean="0"/>
              <a:t> </a:t>
            </a:r>
            <a:r>
              <a:rPr lang="en-US" dirty="0" smtClean="0"/>
              <a:t>means pronouncing all the parts of all the necessary words and nothing else.</a:t>
            </a:r>
          </a:p>
          <a:p>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SUMMARY</a:t>
            </a:r>
          </a:p>
        </p:txBody>
      </p:sp>
      <p:sp>
        <p:nvSpPr>
          <p:cNvPr id="3" name="Content Placeholder 2"/>
          <p:cNvSpPr>
            <a:spLocks noGrp="1"/>
          </p:cNvSpPr>
          <p:nvPr>
            <p:ph idx="1"/>
          </p:nvPr>
        </p:nvSpPr>
        <p:spPr>
          <a:xfrm>
            <a:off x="533400" y="1047750"/>
            <a:ext cx="8246070" cy="4095750"/>
          </a:xfrm>
        </p:spPr>
        <p:txBody>
          <a:bodyPr>
            <a:normAutofit fontScale="70000" lnSpcReduction="20000"/>
          </a:bodyPr>
          <a:lstStyle/>
          <a:p>
            <a:r>
              <a:rPr lang="en-US" dirty="0" smtClean="0"/>
              <a:t>We began by looking at your first tasks in preparing a speech: choosing and developing a topic. Some guidelines for choosing a topic include these: Look for a topic early and stick with it, choose a topic you find interesting, and choose a topic you already know something about.</a:t>
            </a:r>
          </a:p>
          <a:p>
            <a:r>
              <a:rPr lang="en-US" dirty="0" smtClean="0"/>
              <a:t>General purposes include entertaining, informing, and persuading.</a:t>
            </a:r>
          </a:p>
          <a:p>
            <a:r>
              <a:rPr lang="en-US" dirty="0" smtClean="0"/>
              <a:t>Specific purposes are expressed in the form of purpose statements, which must be receiver-oriented, specific, and realistic.</a:t>
            </a:r>
          </a:p>
          <a:p>
            <a:r>
              <a:rPr lang="en-US" dirty="0" smtClean="0"/>
              <a:t>Your next task is to formulate a thesis statement, which tells what the central idea of your speech is.</a:t>
            </a:r>
          </a:p>
          <a:p>
            <a:r>
              <a:rPr lang="en-US" dirty="0" smtClean="0"/>
              <a:t>Another early task is to analyze the speaking situation, including the audience and the occasion. When analyzing your audience, you should consider the audience type (passersby, captives, and volunteers), purpose, demographics, attitudes, beliefs, and values. When analyzing the occasion, you should consider the times (and date) your speech will take place, the time available, the location, and audience expectations.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81200" y="0"/>
            <a:ext cx="6558080" cy="725349"/>
          </a:xfrm>
        </p:spPr>
        <p:txBody>
          <a:bodyPr>
            <a:normAutofit/>
          </a:bodyPr>
          <a:lstStyle/>
          <a:p>
            <a:pPr algn="ctr"/>
            <a:r>
              <a:rPr lang="en-US" dirty="0" smtClean="0"/>
              <a:t>SUMMARY</a:t>
            </a:r>
            <a:endParaRPr lang="en-US" dirty="0"/>
          </a:p>
        </p:txBody>
      </p:sp>
      <p:sp>
        <p:nvSpPr>
          <p:cNvPr id="5" name="Content Placeholder 4"/>
          <p:cNvSpPr>
            <a:spLocks noGrp="1"/>
          </p:cNvSpPr>
          <p:nvPr>
            <p:ph idx="1"/>
          </p:nvPr>
        </p:nvSpPr>
        <p:spPr>
          <a:xfrm>
            <a:off x="0" y="914400"/>
            <a:ext cx="9144000" cy="4476750"/>
          </a:xfrm>
        </p:spPr>
        <p:txBody>
          <a:bodyPr>
            <a:noAutofit/>
          </a:bodyPr>
          <a:lstStyle/>
          <a:p>
            <a:r>
              <a:rPr lang="en-US" sz="2000" dirty="0" smtClean="0"/>
              <a:t>The chapter continued by looking at gathering materials. Techniques for doing so include interpersonal research (such as interviewing), personal observation, and surveys, as well as Internet and library research.</a:t>
            </a:r>
          </a:p>
          <a:p>
            <a:r>
              <a:rPr lang="en-US" sz="2000" dirty="0" smtClean="0"/>
              <a:t>One of the most serious delivery problems is debilitative (as opposed to facilitative) stage fright. Methods of overcoming speech anxiety: nervousness is natural, and use it to your advantage. </a:t>
            </a:r>
          </a:p>
          <a:p>
            <a:r>
              <a:rPr lang="en-US" sz="2000" dirty="0" smtClean="0"/>
              <a:t>There are four types of delivery: extemporaneous, impromptu, manuscript, and memorized. In each type, the speaker must be concerned with both visual and auditory aspects of the presentation. </a:t>
            </a:r>
            <a:endParaRPr lang="en-US" sz="2000" smtClean="0"/>
          </a:p>
          <a:p>
            <a:r>
              <a:rPr lang="en-US" sz="2000" smtClean="0"/>
              <a:t>Visual </a:t>
            </a:r>
            <a:r>
              <a:rPr lang="en-US" sz="2000" dirty="0" smtClean="0"/>
              <a:t>aspects include appearance, movement, posture, facial expression, and eye contact. Auditory aspects include volume, rate, pitch, and articulation. The four most common articulation problems are deletion, substitution, addition, and slurring of word sounds.</a:t>
            </a:r>
            <a:r>
              <a:rPr lang="en-US" dirty="0" smtClean="0"/>
              <a:t/>
            </a:r>
            <a:br>
              <a:rPr lang="en-US" dirty="0" smtClean="0"/>
            </a:br>
            <a:endParaRPr lang="en-US" sz="2000" dirty="0" smtClean="0"/>
          </a:p>
        </p:txBody>
      </p:sp>
    </p:spTree>
    <p:extLst>
      <p:ext uri="{BB962C8B-B14F-4D97-AF65-F5344CB8AC3E}">
        <p14:creationId xmlns:p14="http://schemas.microsoft.com/office/powerpoint/2010/main" xmlns="" val="11016338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62200" y="1276350"/>
            <a:ext cx="4572000" cy="646331"/>
          </a:xfrm>
          <a:prstGeom prst="rect">
            <a:avLst/>
          </a:prstGeom>
          <a:noFill/>
        </p:spPr>
        <p:txBody>
          <a:bodyPr wrap="square" rtlCol="0">
            <a:spAutoFit/>
          </a:bodyPr>
          <a:lstStyle/>
          <a:p>
            <a:pPr algn="ctr"/>
            <a:r>
              <a:rPr lang="en-US" sz="3600" b="1" dirty="0" smtClean="0">
                <a:solidFill>
                  <a:schemeClr val="accent6"/>
                </a:solidFill>
              </a:rPr>
              <a:t>THANK YOU</a:t>
            </a:r>
            <a:endParaRPr lang="en-US" sz="3600" b="1" dirty="0">
              <a:solidFill>
                <a:schemeClr val="accent6"/>
              </a:solidFill>
            </a:endParaRPr>
          </a:p>
        </p:txBody>
      </p:sp>
      <p:sp>
        <p:nvSpPr>
          <p:cNvPr id="5" name="TextBox 4"/>
          <p:cNvSpPr txBox="1"/>
          <p:nvPr/>
        </p:nvSpPr>
        <p:spPr>
          <a:xfrm>
            <a:off x="152400" y="1962150"/>
            <a:ext cx="8763000" cy="4278094"/>
          </a:xfrm>
          <a:prstGeom prst="rect">
            <a:avLst/>
          </a:prstGeom>
          <a:noFill/>
        </p:spPr>
        <p:txBody>
          <a:bodyPr wrap="square" rtlCol="0">
            <a:spAutoFit/>
          </a:bodyPr>
          <a:lstStyle/>
          <a:p>
            <a:pPr algn="ctr"/>
            <a:r>
              <a:rPr lang="en-US" b="1" dirty="0" smtClean="0">
                <a:solidFill>
                  <a:schemeClr val="bg1"/>
                </a:solidFill>
              </a:rPr>
              <a:t>LECTURE 12</a:t>
            </a:r>
          </a:p>
          <a:p>
            <a:pPr algn="ctr"/>
            <a:r>
              <a:rPr lang="en-US" sz="1400" dirty="0" smtClean="0">
                <a:solidFill>
                  <a:schemeClr val="bg1"/>
                </a:solidFill>
              </a:rPr>
              <a:t>THE MAIN SOURCES OF REFERENCES: Adler, R.B. &amp; Rodman, G. 2006.</a:t>
            </a:r>
            <a:r>
              <a:rPr lang="en-US" sz="1400" i="1" dirty="0" smtClean="0">
                <a:solidFill>
                  <a:schemeClr val="bg1"/>
                </a:solidFill>
              </a:rPr>
              <a:t> Understanding human communication.</a:t>
            </a:r>
            <a:r>
              <a:rPr lang="en-US" sz="1400" dirty="0" smtClean="0">
                <a:solidFill>
                  <a:schemeClr val="bg1"/>
                </a:solidFill>
              </a:rPr>
              <a:t> 9th edition. London: Oxford University Press.</a:t>
            </a:r>
          </a:p>
          <a:p>
            <a:r>
              <a:rPr lang="en-US" sz="1400" b="1" dirty="0" smtClean="0">
                <a:solidFill>
                  <a:schemeClr val="bg1"/>
                </a:solidFill>
              </a:rPr>
              <a:t>REFERENCES</a:t>
            </a:r>
            <a:endParaRPr lang="en-US" sz="1400" dirty="0" smtClean="0">
              <a:solidFill>
                <a:schemeClr val="bg1"/>
              </a:solidFill>
            </a:endParaRPr>
          </a:p>
          <a:p>
            <a:r>
              <a:rPr lang="en-US" sz="1400" dirty="0" smtClean="0">
                <a:solidFill>
                  <a:schemeClr val="bg1"/>
                </a:solidFill>
              </a:rPr>
              <a:t>Adler, R.B. and </a:t>
            </a:r>
            <a:r>
              <a:rPr lang="en-US" sz="1400" dirty="0" err="1" smtClean="0">
                <a:solidFill>
                  <a:schemeClr val="bg1"/>
                </a:solidFill>
              </a:rPr>
              <a:t>Rodmann</a:t>
            </a:r>
            <a:r>
              <a:rPr lang="en-US" sz="1400" dirty="0" smtClean="0">
                <a:solidFill>
                  <a:schemeClr val="bg1"/>
                </a:solidFill>
              </a:rPr>
              <a:t>, G. (2006).</a:t>
            </a:r>
            <a:r>
              <a:rPr lang="en-US" sz="1400" i="1" dirty="0" smtClean="0">
                <a:solidFill>
                  <a:schemeClr val="bg1"/>
                </a:solidFill>
              </a:rPr>
              <a:t> Understanding human communication.</a:t>
            </a:r>
            <a:r>
              <a:rPr lang="en-US" sz="1400" dirty="0" smtClean="0">
                <a:solidFill>
                  <a:schemeClr val="bg1"/>
                </a:solidFill>
              </a:rPr>
              <a:t> 9th edition. London: Oxford University Press</a:t>
            </a:r>
          </a:p>
          <a:p>
            <a:r>
              <a:rPr lang="en-GB" sz="1400" dirty="0" smtClean="0">
                <a:solidFill>
                  <a:schemeClr val="bg1"/>
                </a:solidFill>
              </a:rPr>
              <a:t>Lucas, S. (2019). </a:t>
            </a:r>
            <a:r>
              <a:rPr lang="en-GB" sz="1400" i="1" dirty="0" smtClean="0">
                <a:solidFill>
                  <a:schemeClr val="bg1"/>
                </a:solidFill>
              </a:rPr>
              <a:t>The art of public speaking</a:t>
            </a:r>
            <a:r>
              <a:rPr lang="en-GB" sz="1400" dirty="0" smtClean="0">
                <a:solidFill>
                  <a:schemeClr val="bg1"/>
                </a:solidFill>
              </a:rPr>
              <a:t> (13</a:t>
            </a:r>
            <a:r>
              <a:rPr lang="en-GB" sz="1400" baseline="30000" dirty="0" smtClean="0">
                <a:solidFill>
                  <a:schemeClr val="bg1"/>
                </a:solidFill>
              </a:rPr>
              <a:t>th </a:t>
            </a:r>
            <a:r>
              <a:rPr lang="en-GB" sz="1400" dirty="0" smtClean="0">
                <a:solidFill>
                  <a:schemeClr val="bg1"/>
                </a:solidFill>
              </a:rPr>
              <a:t>ed.). </a:t>
            </a:r>
            <a:r>
              <a:rPr lang="en-US" sz="1400" dirty="0" smtClean="0">
                <a:solidFill>
                  <a:schemeClr val="bg1"/>
                </a:solidFill>
              </a:rPr>
              <a:t>McGraw Hill.</a:t>
            </a:r>
          </a:p>
          <a:p>
            <a:r>
              <a:rPr lang="en-US" sz="1400" dirty="0" smtClean="0">
                <a:solidFill>
                  <a:schemeClr val="bg1"/>
                </a:solidFill>
              </a:rPr>
              <a:t>Adler, R.B.,  </a:t>
            </a:r>
            <a:r>
              <a:rPr lang="en-US" sz="1400" dirty="0" err="1" smtClean="0">
                <a:solidFill>
                  <a:schemeClr val="bg1"/>
                </a:solidFill>
              </a:rPr>
              <a:t>Rodmann</a:t>
            </a:r>
            <a:r>
              <a:rPr lang="en-US" sz="1400" dirty="0" smtClean="0">
                <a:solidFill>
                  <a:schemeClr val="bg1"/>
                </a:solidFill>
              </a:rPr>
              <a:t>, G. and Hutchinson, C.C.</a:t>
            </a:r>
            <a:r>
              <a:rPr lang="en-US" sz="1400" b="1" dirty="0" smtClean="0">
                <a:solidFill>
                  <a:schemeClr val="bg1"/>
                </a:solidFill>
              </a:rPr>
              <a:t> </a:t>
            </a:r>
            <a:r>
              <a:rPr lang="en-US" sz="1400" dirty="0" smtClean="0">
                <a:solidFill>
                  <a:schemeClr val="bg1"/>
                </a:solidFill>
              </a:rPr>
              <a:t>(2011) global.uop.com</a:t>
            </a:r>
            <a:r>
              <a:rPr lang="en-US" sz="1400" i="1" dirty="0" smtClean="0">
                <a:solidFill>
                  <a:schemeClr val="bg1"/>
                </a:solidFill>
              </a:rPr>
              <a:t> Understanding human communication.</a:t>
            </a:r>
            <a:r>
              <a:rPr lang="en-US" sz="1400" dirty="0" smtClean="0">
                <a:solidFill>
                  <a:schemeClr val="bg1"/>
                </a:solidFill>
              </a:rPr>
              <a:t>11th edition. London: Oxford University Press. https://global.oup.com/us/companion.websites/9780199747382/student/chapter11/</a:t>
            </a:r>
          </a:p>
          <a:p>
            <a:pPr algn="ctr"/>
            <a:r>
              <a:rPr lang="en-US" sz="1400" dirty="0" smtClean="0">
                <a:solidFill>
                  <a:schemeClr val="bg1"/>
                </a:solidFill>
              </a:rPr>
              <a:t>Adler</a:t>
            </a:r>
            <a:r>
              <a:rPr lang="en-US" sz="1400" dirty="0" smtClean="0">
                <a:solidFill>
                  <a:schemeClr val="bg1"/>
                </a:solidFill>
              </a:rPr>
              <a:t>, R.B.,  </a:t>
            </a:r>
            <a:r>
              <a:rPr lang="en-US" sz="1400" dirty="0" err="1" smtClean="0">
                <a:solidFill>
                  <a:schemeClr val="bg1"/>
                </a:solidFill>
              </a:rPr>
              <a:t>Rodmann</a:t>
            </a:r>
            <a:r>
              <a:rPr lang="en-US" sz="1400" dirty="0" smtClean="0">
                <a:solidFill>
                  <a:schemeClr val="bg1"/>
                </a:solidFill>
              </a:rPr>
              <a:t>, G. and Hutchinson, C.C.</a:t>
            </a:r>
            <a:r>
              <a:rPr lang="en-US" sz="1400" b="1" dirty="0" smtClean="0">
                <a:solidFill>
                  <a:schemeClr val="bg1"/>
                </a:solidFill>
              </a:rPr>
              <a:t> </a:t>
            </a:r>
            <a:r>
              <a:rPr lang="en-US" sz="1400" dirty="0" smtClean="0">
                <a:solidFill>
                  <a:schemeClr val="bg1"/>
                </a:solidFill>
              </a:rPr>
              <a:t>(2011) global.uop.com</a:t>
            </a:r>
            <a:r>
              <a:rPr lang="en-US" sz="1400" i="1" dirty="0" smtClean="0">
                <a:solidFill>
                  <a:schemeClr val="bg1"/>
                </a:solidFill>
              </a:rPr>
              <a:t> Understanding human communication.</a:t>
            </a:r>
            <a:r>
              <a:rPr lang="en-US" sz="1400" dirty="0" smtClean="0">
                <a:solidFill>
                  <a:schemeClr val="bg1"/>
                </a:solidFill>
              </a:rPr>
              <a:t>11th edition. London: Oxford University Press. </a:t>
            </a:r>
            <a:r>
              <a:rPr lang="en-US" sz="1400" u="sng" dirty="0" smtClean="0">
                <a:solidFill>
                  <a:schemeClr val="bg1"/>
                </a:solidFill>
              </a:rPr>
              <a:t>https://global.oup.com/us/companion.websites/9780199747382/student/chapter4/</a:t>
            </a:r>
            <a:r>
              <a:rPr lang="en-US" sz="1400" dirty="0" smtClean="0">
                <a:solidFill>
                  <a:schemeClr val="bg1"/>
                </a:solidFill>
              </a:rPr>
              <a:t> </a:t>
            </a:r>
          </a:p>
          <a:p>
            <a:pPr algn="ctr"/>
            <a:r>
              <a:rPr lang="en-GB" sz="1400" dirty="0" smtClean="0">
                <a:solidFill>
                  <a:schemeClr val="bg1"/>
                </a:solidFill>
              </a:rPr>
              <a:t>Lucas, S. (2019). </a:t>
            </a:r>
            <a:r>
              <a:rPr lang="en-GB" sz="1400" i="1" dirty="0" smtClean="0">
                <a:solidFill>
                  <a:schemeClr val="bg1"/>
                </a:solidFill>
              </a:rPr>
              <a:t>The art of public speaking</a:t>
            </a:r>
            <a:r>
              <a:rPr lang="en-GB" sz="1400" dirty="0" smtClean="0">
                <a:solidFill>
                  <a:schemeClr val="bg1"/>
                </a:solidFill>
              </a:rPr>
              <a:t> (13</a:t>
            </a:r>
            <a:r>
              <a:rPr lang="en-GB" sz="1400" baseline="30000" dirty="0" smtClean="0">
                <a:solidFill>
                  <a:schemeClr val="bg1"/>
                </a:solidFill>
              </a:rPr>
              <a:t>th </a:t>
            </a:r>
            <a:r>
              <a:rPr lang="en-GB" sz="1400" dirty="0" smtClean="0">
                <a:solidFill>
                  <a:schemeClr val="bg1"/>
                </a:solidFill>
              </a:rPr>
              <a:t>ed.). </a:t>
            </a:r>
            <a:r>
              <a:rPr lang="en-US" sz="1400" dirty="0" smtClean="0">
                <a:solidFill>
                  <a:schemeClr val="bg1"/>
                </a:solidFill>
              </a:rPr>
              <a:t>McGraw Hill.</a:t>
            </a:r>
          </a:p>
          <a:p>
            <a:pPr algn="ctr"/>
            <a:endParaRPr lang="en-US" dirty="0" smtClean="0">
              <a:solidFill>
                <a:schemeClr val="bg1"/>
              </a:solidFill>
            </a:endParaRPr>
          </a:p>
          <a:p>
            <a:pPr algn="ctr"/>
            <a:endParaRPr lang="en-US" dirty="0" smtClean="0">
              <a:solidFill>
                <a:schemeClr val="bg1"/>
              </a:solidFill>
            </a:endParaRPr>
          </a:p>
          <a:p>
            <a:pPr algn="ctr"/>
            <a:endParaRPr lang="en-US" dirty="0" smtClean="0">
              <a:solidFill>
                <a:schemeClr val="bg1"/>
              </a:solidFill>
            </a:endParaRPr>
          </a:p>
          <a:p>
            <a:endParaRPr lang="en-US" dirty="0"/>
          </a:p>
        </p:txBody>
      </p:sp>
    </p:spTree>
    <p:extLst>
      <p:ext uri="{BB962C8B-B14F-4D97-AF65-F5344CB8AC3E}">
        <p14:creationId xmlns:p14="http://schemas.microsoft.com/office/powerpoint/2010/main" xmlns="" val="109100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2601</Words>
  <Application>Microsoft Office PowerPoint</Application>
  <PresentationFormat>On-screen Show (16:9)</PresentationFormat>
  <Paragraphs>214</Paragraphs>
  <Slides>34</Slides>
  <Notes>10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INTRODUCTION TO HUMAN COMMUNICATION   Public Communication</vt:lpstr>
      <vt:lpstr>Introduction to Public Communication  </vt:lpstr>
      <vt:lpstr>Why Public Communication?</vt:lpstr>
      <vt:lpstr>Attending and Understanding</vt:lpstr>
      <vt:lpstr>Preambles for Public Communication</vt:lpstr>
      <vt:lpstr>CHOOSING A TOPIC</vt:lpstr>
      <vt:lpstr>Areas to locate Speech Topics</vt:lpstr>
      <vt:lpstr>DEFINING PURPOSE</vt:lpstr>
      <vt:lpstr>General Purpose</vt:lpstr>
      <vt:lpstr> Specific Purpose </vt:lpstr>
      <vt:lpstr>A Purpose Statement Should Be Receiver Oriented</vt:lpstr>
      <vt:lpstr>A Purpose Statement Should Be Speciﬁc.</vt:lpstr>
      <vt:lpstr>A Purpose Statement Should Be Realistic.</vt:lpstr>
      <vt:lpstr> The Thesis Statement  </vt:lpstr>
      <vt:lpstr>Topic, General purpose, Specific purpose and Thesis Statement examples.</vt:lpstr>
      <vt:lpstr>Example II </vt:lpstr>
      <vt:lpstr>Example III</vt:lpstr>
      <vt:lpstr>Analyzing the Speaking Situation</vt:lpstr>
      <vt:lpstr>Analyzing the Speaking Situation: The Occasion </vt:lpstr>
      <vt:lpstr>  GATHERING INFORMATION  </vt:lpstr>
      <vt:lpstr>Internet Research</vt:lpstr>
      <vt:lpstr>Library Research</vt:lpstr>
      <vt:lpstr>Interviewing</vt:lpstr>
      <vt:lpstr>Personal Observation</vt:lpstr>
      <vt:lpstr>Survey Research</vt:lpstr>
      <vt:lpstr>Managing Communication Apprehension </vt:lpstr>
      <vt:lpstr>Facilitative and Debilitative Communication Apprehension </vt:lpstr>
      <vt:lpstr>Sources of Debilitative Communication Apprehension </vt:lpstr>
      <vt:lpstr>Overcoming Debilitative Communication Apprehension </vt:lpstr>
      <vt:lpstr>Practicing and presenting Your Speech </vt:lpstr>
      <vt:lpstr>Guidelines for Delivery</vt:lpstr>
      <vt:lpstr>SUMMARY</vt:lpstr>
      <vt:lpstr>SUMMARY</vt:lpstr>
      <vt:lpstr>Slide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2017-08-01T15:40:51Z</dcterms:created>
  <dcterms:modified xsi:type="dcterms:W3CDTF">2021-11-08T07:38:53Z</dcterms:modified>
</cp:coreProperties>
</file>