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38"/>
  </p:notesMasterIdLst>
  <p:sldIdLst>
    <p:sldId id="256" r:id="rId2"/>
    <p:sldId id="261" r:id="rId3"/>
    <p:sldId id="257" r:id="rId4"/>
    <p:sldId id="264" r:id="rId5"/>
    <p:sldId id="265" r:id="rId6"/>
    <p:sldId id="266" r:id="rId7"/>
    <p:sldId id="267" r:id="rId8"/>
    <p:sldId id="268" r:id="rId9"/>
    <p:sldId id="269" r:id="rId10"/>
    <p:sldId id="270" r:id="rId11"/>
    <p:sldId id="271" r:id="rId12"/>
    <p:sldId id="272" r:id="rId13"/>
    <p:sldId id="273" r:id="rId14"/>
    <p:sldId id="274" r:id="rId15"/>
    <p:sldId id="262" r:id="rId16"/>
    <p:sldId id="279" r:id="rId17"/>
    <p:sldId id="280" r:id="rId18"/>
    <p:sldId id="281" r:id="rId19"/>
    <p:sldId id="282" r:id="rId20"/>
    <p:sldId id="283" r:id="rId21"/>
    <p:sldId id="292" r:id="rId22"/>
    <p:sldId id="284" r:id="rId23"/>
    <p:sldId id="263" r:id="rId24"/>
    <p:sldId id="285" r:id="rId25"/>
    <p:sldId id="286" r:id="rId26"/>
    <p:sldId id="275" r:id="rId27"/>
    <p:sldId id="288" r:id="rId28"/>
    <p:sldId id="287" r:id="rId29"/>
    <p:sldId id="291" r:id="rId30"/>
    <p:sldId id="293" r:id="rId31"/>
    <p:sldId id="294" r:id="rId32"/>
    <p:sldId id="295" r:id="rId33"/>
    <p:sldId id="296" r:id="rId34"/>
    <p:sldId id="276" r:id="rId35"/>
    <p:sldId id="259" r:id="rId36"/>
    <p:sldId id="260" r:id="rId37"/>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FE9202"/>
    <a:srgbClr val="FFC901"/>
    <a:srgbClr val="6C1A00"/>
    <a:srgbClr val="58004E"/>
    <a:srgbClr val="800080"/>
    <a:srgbClr val="CC0099"/>
    <a:srgbClr val="1D3A00"/>
    <a:srgbClr val="5EEC3C"/>
    <a:srgbClr val="990099"/>
    <a:srgbClr val="007033"/>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96" d="100"/>
          <a:sy n="96" d="100"/>
        </p:scale>
        <p:origin x="-636" y="414"/>
      </p:cViewPr>
      <p:guideLst>
        <p:guide orient="horz" pos="162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D18E60-4300-4729-A0D7-6AB984C3922D}" type="datetimeFigureOut">
              <a:rPr lang="en-US" smtClean="0"/>
              <a:pPr/>
              <a:t>11/8/2021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533E96-F078-4B3D-A8F4-F1AF21EBC357}" type="slidenum">
              <a:rPr lang="en-US" smtClean="0"/>
              <a:pPr/>
              <a:t>‹#›</a:t>
            </a:fld>
            <a:endParaRPr lang="en-US"/>
          </a:p>
        </p:txBody>
      </p:sp>
    </p:spTree>
    <p:extLst>
      <p:ext uri="{BB962C8B-B14F-4D97-AF65-F5344CB8AC3E}">
        <p14:creationId xmlns="" xmlns:p14="http://schemas.microsoft.com/office/powerpoint/2010/main" val="2844300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20</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22</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23</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25</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7350B06-B074-48FC-8CFD-53D2CD8FB95F}" type="slidenum">
              <a:rPr lang="en-US" smtClean="0"/>
              <a:pPr/>
              <a:t>36</a:t>
            </a:fld>
            <a:endParaRPr lang="en-US"/>
          </a:p>
        </p:txBody>
      </p:sp>
    </p:spTree>
    <p:extLst>
      <p:ext uri="{BB962C8B-B14F-4D97-AF65-F5344CB8AC3E}">
        <p14:creationId xmlns="" xmlns:p14="http://schemas.microsoft.com/office/powerpoint/2010/main" val="12845968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197655" y="1655521"/>
            <a:ext cx="5344675" cy="1679754"/>
          </a:xfrm>
          <a:noFill/>
          <a:effectLst>
            <a:outerShdw blurRad="50800" dist="38100" dir="2700000" algn="tl" rotWithShape="0">
              <a:prstClr val="black">
                <a:alpha val="40000"/>
              </a:prstClr>
            </a:outerShdw>
          </a:effectLst>
        </p:spPr>
        <p:txBody>
          <a:bodyPr>
            <a:normAutofit/>
          </a:bodyPr>
          <a:lstStyle>
            <a:lvl1pPr algn="r">
              <a:defRPr sz="3600">
                <a:solidFill>
                  <a:srgbClr val="FFC000"/>
                </a:solidFill>
              </a:defRPr>
            </a:lvl1pPr>
          </a:lstStyle>
          <a:p>
            <a:r>
              <a:rPr lang="en-US" dirty="0"/>
              <a:t>Click to edit </a:t>
            </a:r>
            <a:br>
              <a:rPr lang="en-US" dirty="0"/>
            </a:br>
            <a:r>
              <a:rPr lang="en-US" dirty="0"/>
              <a:t>Master title style</a:t>
            </a:r>
          </a:p>
        </p:txBody>
      </p:sp>
      <p:sp>
        <p:nvSpPr>
          <p:cNvPr id="3" name="Subtitle 2"/>
          <p:cNvSpPr>
            <a:spLocks noGrp="1"/>
          </p:cNvSpPr>
          <p:nvPr>
            <p:ph type="subTitle" idx="1"/>
          </p:nvPr>
        </p:nvSpPr>
        <p:spPr>
          <a:xfrm>
            <a:off x="3197655" y="3485195"/>
            <a:ext cx="5344675" cy="1100512"/>
          </a:xfrm>
        </p:spPr>
        <p:txBody>
          <a:bodyPr>
            <a:normAutofit/>
          </a:bodyPr>
          <a:lstStyle>
            <a:lvl1pPr marL="0" indent="0" algn="r">
              <a:buNone/>
              <a:defRPr sz="2800" b="0" i="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53074F12-AA26-4AC8-9962-C36BB8F32554}" type="datetimeFigureOut">
              <a:rPr lang="en-US" smtClean="0"/>
              <a:pPr/>
              <a:t>11/8/2021</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763526"/>
          </a:xfrm>
        </p:spPr>
        <p:txBody>
          <a:bodyPr>
            <a:normAutofit/>
          </a:bodyPr>
          <a:lstStyle>
            <a:lvl1pPr algn="l">
              <a:defRPr sz="3600" baseline="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448966" y="1350110"/>
            <a:ext cx="8246070" cy="3512212"/>
          </a:xfrm>
        </p:spPr>
        <p:txBody>
          <a:bodyPr/>
          <a:lstStyle>
            <a:lvl1pPr algn="l">
              <a:defRPr sz="2800">
                <a:solidFill>
                  <a:schemeClr val="bg1"/>
                </a:solidFill>
              </a:defRPr>
            </a:lvl1pPr>
            <a:lvl2pPr algn="l">
              <a:defRPr>
                <a:solidFill>
                  <a:schemeClr val="bg1"/>
                </a:solidFill>
              </a:defRPr>
            </a:lvl2pPr>
            <a:lvl3pPr algn="l">
              <a:defRPr>
                <a:solidFill>
                  <a:schemeClr val="bg1"/>
                </a:solidFill>
              </a:defRPr>
            </a:lvl3pPr>
            <a:lvl4pPr algn="l">
              <a:defRPr>
                <a:solidFill>
                  <a:schemeClr val="bg1"/>
                </a:solidFill>
              </a:defRPr>
            </a:lvl4pPr>
            <a:lvl5pPr algn="l">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823311" y="281175"/>
            <a:ext cx="6861138" cy="572644"/>
          </a:xfrm>
        </p:spPr>
        <p:txBody>
          <a:bodyPr>
            <a:normAutofit/>
          </a:bodyPr>
          <a:lstStyle>
            <a:lvl1pPr algn="l">
              <a:defRPr sz="360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1823311" y="1044701"/>
            <a:ext cx="6861138" cy="3663766"/>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11/8/2021</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074F12-AA26-4AC8-9962-C36BB8F32554}" type="datetimeFigureOut">
              <a:rPr lang="en-US" smtClean="0"/>
              <a:pPr/>
              <a:t>11/8/2021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6879" y="281175"/>
            <a:ext cx="8093365" cy="763525"/>
          </a:xfrm>
        </p:spPr>
        <p:txBody>
          <a:bodyPr>
            <a:normAutofit/>
          </a:bodyPr>
          <a:lstStyle>
            <a:lvl1pPr algn="l">
              <a:defRPr sz="3600" baseline="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Text Placeholder 2"/>
          <p:cNvSpPr>
            <a:spLocks noGrp="1"/>
          </p:cNvSpPr>
          <p:nvPr>
            <p:ph type="body" idx="1"/>
          </p:nvPr>
        </p:nvSpPr>
        <p:spPr>
          <a:xfrm>
            <a:off x="536879" y="1655520"/>
            <a:ext cx="4040188" cy="479822"/>
          </a:xfrm>
        </p:spPr>
        <p:txBody>
          <a:bodyPr anchor="b"/>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536879" y="2127917"/>
            <a:ext cx="4040188" cy="2276294"/>
          </a:xfrm>
        </p:spPr>
        <p:txBody>
          <a:bodyPr/>
          <a:lstStyle>
            <a:lvl1pPr algn="ctr">
              <a:defRPr sz="2400">
                <a:solidFill>
                  <a:schemeClr val="bg1"/>
                </a:solidFill>
              </a:defRPr>
            </a:lvl1pPr>
            <a:lvl2pPr algn="ctr">
              <a:defRPr sz="2000">
                <a:solidFill>
                  <a:schemeClr val="bg1"/>
                </a:solidFill>
              </a:defRPr>
            </a:lvl2pPr>
            <a:lvl3pPr algn="ctr">
              <a:defRPr sz="1800">
                <a:solidFill>
                  <a:schemeClr val="bg1"/>
                </a:solidFill>
              </a:defRPr>
            </a:lvl3pPr>
            <a:lvl4pPr algn="ctr">
              <a:defRPr sz="1600">
                <a:solidFill>
                  <a:schemeClr val="bg1"/>
                </a:solidFill>
              </a:defRPr>
            </a:lvl4pPr>
            <a:lvl5pPr algn="ct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572000" y="1655520"/>
            <a:ext cx="4041775" cy="479822"/>
          </a:xfrm>
        </p:spPr>
        <p:txBody>
          <a:bodyPr anchor="b"/>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572000" y="2127917"/>
            <a:ext cx="4041775" cy="2276294"/>
          </a:xfrm>
        </p:spPr>
        <p:txBody>
          <a:bodyPr/>
          <a:lstStyle>
            <a:lvl1pPr algn="ctr">
              <a:defRPr sz="2400">
                <a:solidFill>
                  <a:schemeClr val="bg1"/>
                </a:solidFill>
              </a:defRPr>
            </a:lvl1pPr>
            <a:lvl2pPr algn="ctr">
              <a:defRPr sz="2000">
                <a:solidFill>
                  <a:schemeClr val="bg1"/>
                </a:solidFill>
              </a:defRPr>
            </a:lvl2pPr>
            <a:lvl3pPr algn="ctr">
              <a:defRPr sz="1800">
                <a:solidFill>
                  <a:schemeClr val="bg1"/>
                </a:solidFill>
              </a:defRPr>
            </a:lvl3pPr>
            <a:lvl4pPr algn="ctr">
              <a:defRPr sz="1600">
                <a:solidFill>
                  <a:schemeClr val="bg1"/>
                </a:solidFill>
              </a:defRPr>
            </a:lvl4pPr>
            <a:lvl5pPr algn="ct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3074F12-AA26-4AC8-9962-C36BB8F32554}" type="datetimeFigureOut">
              <a:rPr lang="en-US" smtClean="0"/>
              <a:pPr/>
              <a:t>11/8/2021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074F12-AA26-4AC8-9962-C36BB8F32554}" type="datetimeFigureOut">
              <a:rPr lang="en-US" smtClean="0"/>
              <a:pPr/>
              <a:t>11/8/2021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11/8/2021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pic>
        <p:nvPicPr>
          <p:cNvPr id="7" name="Picture 6" descr="E:\websites\free-power-point-templates\2012\logos.png">
            <a:extLst>
              <a:ext uri="{FF2B5EF4-FFF2-40B4-BE49-F238E27FC236}">
                <a16:creationId xmlns="" xmlns:a16="http://schemas.microsoft.com/office/drawing/2014/main" id="{08B89D22-1D6E-450B-881F-4D2A4C527F72}"/>
              </a:ext>
            </a:extLst>
          </p:cNvPr>
          <p:cNvPicPr>
            <a:picLocks noChangeAspect="1" noChangeArrowheads="1"/>
          </p:cNvPicPr>
          <p:nvPr userDrawn="1"/>
        </p:nvPicPr>
        <p:blipFill>
          <a:blip r:embed="rId2">
            <a:extLst>
              <a:ext uri="{28A0092B-C50C-407E-A947-70E740481C1C}">
                <a14:useLocalDpi xmlns="" xmlns:a14="http://schemas.microsoft.com/office/drawing/2010/main" val="0"/>
              </a:ext>
            </a:extLst>
          </a:blip>
          <a:stretch>
            <a:fillRect/>
          </a:stretch>
        </p:blipFill>
        <p:spPr bwMode="auto">
          <a:xfrm>
            <a:off x="3808475" y="2326213"/>
            <a:ext cx="1463784" cy="526961"/>
          </a:xfrm>
          <a:prstGeom prst="rect">
            <a:avLst/>
          </a:prstGeom>
          <a:noFill/>
          <a:ln>
            <a:noFill/>
          </a:ln>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11/8/2021</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
        <p:nvSpPr>
          <p:cNvPr id="7" name="TextBox 6">
            <a:extLst>
              <a:ext uri="{FF2B5EF4-FFF2-40B4-BE49-F238E27FC236}">
                <a16:creationId xmlns="" xmlns:a16="http://schemas.microsoft.com/office/drawing/2014/main" id="{11E867DF-3DCA-4725-94F0-F2B6BD747A82}"/>
              </a:ext>
            </a:extLst>
          </p:cNvPr>
          <p:cNvSpPr txBox="1"/>
          <p:nvPr userDrawn="1"/>
        </p:nvSpPr>
        <p:spPr>
          <a:xfrm>
            <a:off x="-9150" y="5213747"/>
            <a:ext cx="8389625" cy="523220"/>
          </a:xfrm>
          <a:prstGeom prst="rect">
            <a:avLst/>
          </a:prstGeom>
          <a:noFill/>
        </p:spPr>
        <p:txBody>
          <a:bodyPr wrap="square" rtlCol="0">
            <a:spAutoFit/>
          </a:bodyPr>
          <a:lstStyle/>
          <a:p>
            <a:r>
              <a:rPr lang="en-US" sz="1400" dirty="0">
                <a:solidFill>
                  <a:schemeClr val="bg1">
                    <a:lumMod val="65000"/>
                  </a:schemeClr>
                </a:solidFill>
              </a:rPr>
              <a:t>This presentation uses a free template provided by FPPT.com</a:t>
            </a:r>
          </a:p>
          <a:p>
            <a:r>
              <a:rPr lang="en-US" sz="1400" dirty="0">
                <a:solidFill>
                  <a:schemeClr val="bg1">
                    <a:lumMod val="65000"/>
                  </a:schemeClr>
                </a:solidFill>
              </a:rPr>
              <a:t>www.free-power-point-templates.com</a:t>
            </a:r>
          </a:p>
        </p:txBody>
      </p:sp>
    </p:spTree>
    <p:extLst>
      <p:ext uri="{BB962C8B-B14F-4D97-AF65-F5344CB8AC3E}">
        <p14:creationId xmlns=""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57349"/>
            <a:ext cx="8458199" cy="1677925"/>
          </a:xfrm>
        </p:spPr>
        <p:txBody>
          <a:bodyPr>
            <a:normAutofit fontScale="90000"/>
          </a:bodyPr>
          <a:lstStyle/>
          <a:p>
            <a:pPr algn="ctr"/>
            <a:r>
              <a:rPr lang="en-US" cap="all" dirty="0" smtClean="0"/>
              <a:t>INTRODUCTION TO HUMAN COMMUNICATION  </a:t>
            </a:r>
            <a:r>
              <a:rPr lang="en-US" cap="all" dirty="0"/>
              <a:t/>
            </a:r>
            <a:br>
              <a:rPr lang="en-US" cap="all" dirty="0"/>
            </a:br>
            <a:r>
              <a:rPr lang="en-US" b="1" cap="all" dirty="0" smtClean="0"/>
              <a:t>Types of Speeches</a:t>
            </a:r>
            <a:r>
              <a:rPr lang="en-US" dirty="0" smtClean="0"/>
              <a:t/>
            </a:r>
            <a:br>
              <a:rPr lang="en-US" dirty="0" smtClean="0"/>
            </a:br>
            <a:endParaRPr lang="en-US" cap="all" dirty="0"/>
          </a:p>
        </p:txBody>
      </p:sp>
      <p:sp>
        <p:nvSpPr>
          <p:cNvPr id="3" name="Subtitle 2"/>
          <p:cNvSpPr>
            <a:spLocks noGrp="1"/>
          </p:cNvSpPr>
          <p:nvPr>
            <p:ph type="subTitle" idx="1"/>
          </p:nvPr>
        </p:nvSpPr>
        <p:spPr>
          <a:xfrm>
            <a:off x="2971801" y="3485194"/>
            <a:ext cx="5867400" cy="1220155"/>
          </a:xfrm>
        </p:spPr>
        <p:txBody>
          <a:bodyPr>
            <a:normAutofit fontScale="55000" lnSpcReduction="20000"/>
          </a:bodyPr>
          <a:lstStyle/>
          <a:p>
            <a:pPr algn="ctr"/>
            <a:r>
              <a:rPr lang="en-US" sz="5100" b="1" dirty="0" smtClean="0"/>
              <a:t>LECTURE 13 </a:t>
            </a:r>
            <a:r>
              <a:rPr lang="en-US" b="1" dirty="0" smtClean="0"/>
              <a:t>BY DR. RAPHAEL OGUTU, AFRICA NAZARENE UNIVERSITY</a:t>
            </a:r>
          </a:p>
          <a:p>
            <a:pPr algn="ctr"/>
            <a:r>
              <a:rPr lang="en-US" b="1" dirty="0" smtClean="0">
                <a:solidFill>
                  <a:srgbClr val="FFC000"/>
                </a:solidFill>
              </a:rPr>
              <a:t>THE MAIN SOURCE OF REFERENCE: Adler, R.B. &amp; Rodman, G. 2006.</a:t>
            </a:r>
            <a:r>
              <a:rPr lang="en-US" b="1" i="1" dirty="0" smtClean="0">
                <a:solidFill>
                  <a:srgbClr val="FFC000"/>
                </a:solidFill>
              </a:rPr>
              <a:t> Understanding human communication.</a:t>
            </a:r>
            <a:r>
              <a:rPr lang="en-US" b="1" dirty="0" smtClean="0">
                <a:solidFill>
                  <a:srgbClr val="FFC000"/>
                </a:solidFill>
              </a:rPr>
              <a:t> 9th edition. London: Oxford University Press.</a:t>
            </a:r>
          </a:p>
          <a:p>
            <a:endParaRPr lang="en-US" dirty="0"/>
          </a:p>
        </p:txBody>
      </p:sp>
    </p:spTree>
    <p:extLst>
      <p:ext uri="{BB962C8B-B14F-4D97-AF65-F5344CB8AC3E}">
        <p14:creationId xmlns="" xmlns:p14="http://schemas.microsoft.com/office/powerpoint/2010/main" val="3639203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Intended Learning Outcomes</a:t>
            </a:r>
            <a:br>
              <a:rPr lang="en-US" dirty="0" smtClean="0"/>
            </a:br>
            <a:endParaRPr lang="en-US" dirty="0"/>
          </a:p>
        </p:txBody>
      </p:sp>
      <p:sp>
        <p:nvSpPr>
          <p:cNvPr id="3" name="Content Placeholder 2"/>
          <p:cNvSpPr>
            <a:spLocks noGrp="1"/>
          </p:cNvSpPr>
          <p:nvPr>
            <p:ph idx="1"/>
          </p:nvPr>
        </p:nvSpPr>
        <p:spPr>
          <a:xfrm>
            <a:off x="304800" y="1200150"/>
            <a:ext cx="8610600" cy="3662172"/>
          </a:xfrm>
        </p:spPr>
        <p:txBody>
          <a:bodyPr>
            <a:normAutofit fontScale="92500" lnSpcReduction="20000"/>
          </a:bodyPr>
          <a:lstStyle/>
          <a:p>
            <a:r>
              <a:rPr lang="en-US" dirty="0" smtClean="0"/>
              <a:t>At the end of this class, you should be able to:</a:t>
            </a:r>
          </a:p>
          <a:p>
            <a:pPr lvl="0"/>
            <a:r>
              <a:rPr lang="en-US" dirty="0" smtClean="0"/>
              <a:t>Explain the characteristics of an informative and persuasive speeches</a:t>
            </a:r>
          </a:p>
          <a:p>
            <a:pPr lvl="0"/>
            <a:r>
              <a:rPr lang="en-US" dirty="0" smtClean="0"/>
              <a:t>Understand the types of informative and persuasive speeches.</a:t>
            </a:r>
          </a:p>
          <a:p>
            <a:pPr lvl="0"/>
            <a:r>
              <a:rPr lang="en-US" dirty="0" smtClean="0"/>
              <a:t>Use supporting materials effectively in your speeches.</a:t>
            </a:r>
          </a:p>
          <a:p>
            <a:pPr lvl="0"/>
            <a:r>
              <a:rPr lang="en-US" dirty="0" smtClean="0"/>
              <a:t>Analyze ethical persuasion.</a:t>
            </a:r>
          </a:p>
          <a:p>
            <a:pPr lvl="0"/>
            <a:r>
              <a:rPr lang="en-US" dirty="0" smtClean="0"/>
              <a:t>Build credibility as a speaker.</a:t>
            </a:r>
          </a:p>
          <a:p>
            <a:r>
              <a:rPr lang="en-US" dirty="0" smtClean="0"/>
              <a:t>Create the informative and persuasive messages</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INFORMATIVE SPEAKING</a:t>
            </a:r>
          </a:p>
        </p:txBody>
      </p:sp>
      <p:sp>
        <p:nvSpPr>
          <p:cNvPr id="3" name="Content Placeholder 2"/>
          <p:cNvSpPr>
            <a:spLocks noGrp="1"/>
          </p:cNvSpPr>
          <p:nvPr>
            <p:ph idx="1"/>
          </p:nvPr>
        </p:nvSpPr>
        <p:spPr>
          <a:xfrm>
            <a:off x="448966" y="1200150"/>
            <a:ext cx="8246070" cy="3943350"/>
          </a:xfrm>
        </p:spPr>
        <p:txBody>
          <a:bodyPr>
            <a:normAutofit/>
          </a:bodyPr>
          <a:lstStyle/>
          <a:p>
            <a:r>
              <a:rPr lang="en-US" dirty="0" smtClean="0"/>
              <a:t>Informative Speaking: in this type of speaking frequently whether you realize it or not. </a:t>
            </a:r>
          </a:p>
          <a:p>
            <a:r>
              <a:rPr lang="en-US" dirty="0" smtClean="0"/>
              <a:t>Sometimes it is formal, as when you give a report in class. At other times, it is more casual, as when you tell a friend how to prepare your favorite dish. </a:t>
            </a:r>
          </a:p>
          <a:p>
            <a:r>
              <a:rPr lang="en-US" dirty="0" smtClean="0"/>
              <a:t>The main objective of this chapter is to give you the skills you need to enhance all of your informative speaking.</a:t>
            </a:r>
            <a:endParaRPr lang="en-US" dirty="0"/>
          </a:p>
        </p:txBody>
      </p:sp>
    </p:spTree>
    <p:extLst>
      <p:ext uri="{BB962C8B-B14F-4D97-AF65-F5344CB8AC3E}">
        <p14:creationId xmlns="" xmlns:p14="http://schemas.microsoft.com/office/powerpoint/2010/main" val="41033094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Informative Speaking</a:t>
            </a:r>
          </a:p>
        </p:txBody>
      </p:sp>
      <p:sp>
        <p:nvSpPr>
          <p:cNvPr id="3" name="Content Placeholder 2"/>
          <p:cNvSpPr>
            <a:spLocks noGrp="1"/>
          </p:cNvSpPr>
          <p:nvPr>
            <p:ph idx="1"/>
          </p:nvPr>
        </p:nvSpPr>
        <p:spPr>
          <a:xfrm>
            <a:off x="448966" y="1195578"/>
            <a:ext cx="8246070" cy="3966972"/>
          </a:xfrm>
        </p:spPr>
        <p:txBody>
          <a:bodyPr>
            <a:normAutofit fontScale="77500" lnSpcReduction="20000"/>
          </a:bodyPr>
          <a:lstStyle/>
          <a:p>
            <a:r>
              <a:rPr lang="en-US" dirty="0" smtClean="0"/>
              <a:t>There are several types of informative speaking. </a:t>
            </a:r>
          </a:p>
          <a:p>
            <a:r>
              <a:rPr lang="en-US" i="1" dirty="0" smtClean="0">
                <a:solidFill>
                  <a:srgbClr val="FFC000"/>
                </a:solidFill>
              </a:rPr>
              <a:t>By Content</a:t>
            </a:r>
            <a:endParaRPr lang="en-US" dirty="0" smtClean="0">
              <a:solidFill>
                <a:srgbClr val="FFC000"/>
              </a:solidFill>
            </a:endParaRPr>
          </a:p>
          <a:p>
            <a:r>
              <a:rPr lang="en-US" dirty="0" smtClean="0"/>
              <a:t>Informative speeches are generally categorized according to their content, and include the following types:</a:t>
            </a:r>
          </a:p>
          <a:p>
            <a:pPr lvl="0"/>
            <a:r>
              <a:rPr lang="en-US" b="1" dirty="0" smtClean="0"/>
              <a:t>Speeches about Objects</a:t>
            </a:r>
            <a:r>
              <a:rPr lang="en-US" dirty="0" smtClean="0"/>
              <a:t>: is about anything that is tangible (that is, capable of being seen or touched). Speeches about objects might include an appreciation of the Grand Canyon (or any other natural wonder) or a demonstration of the newest Smartphone (or any other product). </a:t>
            </a:r>
          </a:p>
          <a:p>
            <a:pPr lvl="0"/>
            <a:r>
              <a:rPr lang="en-US" b="1" dirty="0" smtClean="0"/>
              <a:t>Speeches about Processes</a:t>
            </a:r>
            <a:r>
              <a:rPr lang="en-US" dirty="0" smtClean="0"/>
              <a:t>: is any series of actions that leads to a specific result. If you spoke on the process of aging, the process of learning to juggle, or the process of breaking into a social networking business, you would be giving this type of speech.</a:t>
            </a:r>
          </a:p>
          <a:p>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By Content</a:t>
            </a:r>
          </a:p>
        </p:txBody>
      </p:sp>
      <p:sp>
        <p:nvSpPr>
          <p:cNvPr id="3" name="Content Placeholder 2"/>
          <p:cNvSpPr>
            <a:spLocks noGrp="1"/>
          </p:cNvSpPr>
          <p:nvPr>
            <p:ph idx="1"/>
          </p:nvPr>
        </p:nvSpPr>
        <p:spPr>
          <a:xfrm>
            <a:off x="448966" y="1200150"/>
            <a:ext cx="8246070" cy="4248150"/>
          </a:xfrm>
        </p:spPr>
        <p:txBody>
          <a:bodyPr>
            <a:normAutofit fontScale="85000" lnSpcReduction="20000"/>
          </a:bodyPr>
          <a:lstStyle/>
          <a:p>
            <a:pPr lvl="0"/>
            <a:r>
              <a:rPr lang="en-US" dirty="0" smtClean="0"/>
              <a:t> </a:t>
            </a:r>
            <a:r>
              <a:rPr lang="en-US" b="1" dirty="0" smtClean="0"/>
              <a:t>Speeches about Events</a:t>
            </a:r>
            <a:r>
              <a:rPr lang="en-US" dirty="0" smtClean="0"/>
              <a:t>: You would be giving this type of informative speech if your topic dealt with anything notable that happened, was happening, or might happen: an upcoming protest against hydraulic fracturing ("</a:t>
            </a:r>
            <a:r>
              <a:rPr lang="en-US" dirty="0" err="1" smtClean="0"/>
              <a:t>fracki</a:t>
            </a:r>
            <a:r>
              <a:rPr lang="en-US" dirty="0" smtClean="0"/>
              <a:t>"), for example, or the prospects of your favorite baseball team winning the national championship. </a:t>
            </a:r>
          </a:p>
          <a:p>
            <a:pPr lvl="0"/>
            <a:r>
              <a:rPr lang="en-US" b="1" dirty="0" smtClean="0"/>
              <a:t>Speeches about Concepts</a:t>
            </a:r>
            <a:r>
              <a:rPr lang="en-US" dirty="0" smtClean="0"/>
              <a:t>: Concepts include intangible ideas, such as beliefs, theories, ideas, and principles. If you gave an informative speech about post- modernism, vegetarianism, or any other \"ism,\" you would be giving this type of speech. Other topics would include everything from New Age religions to theories about extraterrestrial life to rules for making millions of dollars.</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685070"/>
          </a:xfrm>
        </p:spPr>
        <p:txBody>
          <a:bodyPr>
            <a:normAutofit/>
          </a:bodyPr>
          <a:lstStyle/>
          <a:p>
            <a:r>
              <a:rPr lang="en-US" i="1" dirty="0" smtClean="0"/>
              <a:t>By Purpose</a:t>
            </a:r>
            <a:endParaRPr lang="en-US" dirty="0" smtClean="0"/>
          </a:p>
        </p:txBody>
      </p:sp>
      <p:sp>
        <p:nvSpPr>
          <p:cNvPr id="3" name="Content Placeholder 2"/>
          <p:cNvSpPr>
            <a:spLocks noGrp="1"/>
          </p:cNvSpPr>
          <p:nvPr>
            <p:ph idx="1"/>
          </p:nvPr>
        </p:nvSpPr>
        <p:spPr>
          <a:xfrm>
            <a:off x="228600" y="1200150"/>
            <a:ext cx="8763000" cy="4171950"/>
          </a:xfrm>
        </p:spPr>
        <p:txBody>
          <a:bodyPr>
            <a:normAutofit fontScale="85000" lnSpcReduction="20000"/>
          </a:bodyPr>
          <a:lstStyle/>
          <a:p>
            <a:r>
              <a:rPr lang="en-US" i="1" dirty="0" smtClean="0"/>
              <a:t>By Purpose</a:t>
            </a:r>
            <a:endParaRPr lang="en-US" dirty="0" smtClean="0"/>
          </a:p>
          <a:p>
            <a:r>
              <a:rPr lang="en-US" dirty="0" smtClean="0"/>
              <a:t>We also distinguish among types of informative speeches depending on the speaker's purpose. We ask, "Does the speaker seek to describe, explain, or instruct?</a:t>
            </a:r>
          </a:p>
          <a:p>
            <a:pPr lvl="0"/>
            <a:r>
              <a:rPr lang="en-US" b="1" dirty="0" smtClean="0"/>
              <a:t>Descriptions</a:t>
            </a:r>
            <a:r>
              <a:rPr lang="en-US" dirty="0" smtClean="0"/>
              <a:t>: A speech of description is the most straightforward type of informative speech. </a:t>
            </a:r>
          </a:p>
          <a:p>
            <a:pPr lvl="0"/>
            <a:r>
              <a:rPr lang="en-US" dirty="0" smtClean="0"/>
              <a:t>You might introduce a new product like a wearable computer to a group of customers, or you might describe what a career in nursing would be like. </a:t>
            </a:r>
          </a:p>
          <a:p>
            <a:pPr lvl="0"/>
            <a:r>
              <a:rPr lang="en-US" dirty="0" smtClean="0"/>
              <a:t>Whatever its topic, a descriptive speech uses details to create a "word picture" of the essential factors that make that thing what it is.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7150"/>
            <a:ext cx="8246070" cy="608870"/>
          </a:xfrm>
        </p:spPr>
        <p:txBody>
          <a:bodyPr>
            <a:normAutofit fontScale="90000"/>
          </a:bodyPr>
          <a:lstStyle/>
          <a:p>
            <a:r>
              <a:rPr lang="en-US" i="1" dirty="0" smtClean="0"/>
              <a:t>By Purpose</a:t>
            </a:r>
            <a:endParaRPr lang="en-US" dirty="0" smtClean="0"/>
          </a:p>
        </p:txBody>
      </p:sp>
      <p:sp>
        <p:nvSpPr>
          <p:cNvPr id="3" name="Content Placeholder 2"/>
          <p:cNvSpPr>
            <a:spLocks noGrp="1"/>
          </p:cNvSpPr>
          <p:nvPr>
            <p:ph idx="1"/>
          </p:nvPr>
        </p:nvSpPr>
        <p:spPr>
          <a:xfrm>
            <a:off x="457200" y="1123950"/>
            <a:ext cx="8246070" cy="4629150"/>
          </a:xfrm>
        </p:spPr>
        <p:txBody>
          <a:bodyPr>
            <a:normAutofit fontScale="77500" lnSpcReduction="20000"/>
          </a:bodyPr>
          <a:lstStyle/>
          <a:p>
            <a:pPr lvl="0"/>
            <a:r>
              <a:rPr lang="en-US" b="1" dirty="0" smtClean="0"/>
              <a:t>Explanations</a:t>
            </a:r>
            <a:r>
              <a:rPr lang="en-US" dirty="0" smtClean="0"/>
              <a:t>: clarify ideas and concepts that are already known but not understood by an audience. For example, your audience members might already know that a U.S. national debt exists, but they might be baffled by the reasons why it has become so large.</a:t>
            </a:r>
          </a:p>
          <a:p>
            <a:pPr lvl="0"/>
            <a:r>
              <a:rPr lang="en-US" dirty="0" smtClean="0"/>
              <a:t>Deal with the question of why or how. Why do we have to wait until the age of 21 to drink legally? How did China evolve from an impoverished economy to a world power in a single generation? </a:t>
            </a:r>
          </a:p>
          <a:p>
            <a:r>
              <a:rPr lang="en-US" b="1" dirty="0" smtClean="0"/>
              <a:t>Instructions</a:t>
            </a:r>
            <a:r>
              <a:rPr lang="en-US" dirty="0" smtClean="0"/>
              <a:t>: teach something to the audience in a logical, step-by- step manner. They are the basis of training programs and orientations. They often deal with the question of how to. </a:t>
            </a:r>
          </a:p>
          <a:p>
            <a:r>
              <a:rPr lang="en-US" dirty="0" smtClean="0"/>
              <a:t>Sometimes features a demonstration or a visual aid. For example on "how to promote your career via social networking sites," you might demonstrate by showing the social media profile of successful people. </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761270"/>
          </a:xfrm>
        </p:spPr>
        <p:txBody>
          <a:bodyPr>
            <a:normAutofit/>
          </a:bodyPr>
          <a:lstStyle/>
          <a:p>
            <a:r>
              <a:rPr lang="en-US" dirty="0" smtClean="0"/>
              <a:t>Informative Versus Persuasive Topics</a:t>
            </a:r>
          </a:p>
        </p:txBody>
      </p:sp>
      <p:sp>
        <p:nvSpPr>
          <p:cNvPr id="3" name="Content Placeholder 2"/>
          <p:cNvSpPr>
            <a:spLocks noGrp="1"/>
          </p:cNvSpPr>
          <p:nvPr>
            <p:ph idx="1"/>
          </p:nvPr>
        </p:nvSpPr>
        <p:spPr>
          <a:xfrm>
            <a:off x="457200" y="1200150"/>
            <a:ext cx="8246070" cy="3943350"/>
          </a:xfrm>
        </p:spPr>
        <p:txBody>
          <a:bodyPr>
            <a:normAutofit fontScale="92500" lnSpcReduction="10000"/>
          </a:bodyPr>
          <a:lstStyle/>
          <a:p>
            <a:r>
              <a:rPr lang="en-US" dirty="0" smtClean="0"/>
              <a:t>There are many similarities between an informative and a persuasive speech. </a:t>
            </a:r>
          </a:p>
          <a:p>
            <a:r>
              <a:rPr lang="en-US" dirty="0" smtClean="0"/>
              <a:t>In an informative speech, for example, you are constantly trying to "persuade" your audience to listen, understand, and remember. In a persuasive speech, you "inform" your audience about your arguments, your evidence, and so on. However, two basic characteristics differentiate an informative topic from a persuasive topic:</a:t>
            </a:r>
          </a:p>
          <a:p>
            <a:pPr lvl="1"/>
            <a:r>
              <a:rPr lang="en-US" i="1" dirty="0" smtClean="0"/>
              <a:t>Type of Topic</a:t>
            </a:r>
          </a:p>
          <a:p>
            <a:pPr lvl="1"/>
            <a:r>
              <a:rPr lang="en-US" i="1" dirty="0" smtClean="0"/>
              <a:t>Speech purpose</a:t>
            </a:r>
            <a:endParaRPr lang="en-US" dirty="0" smtClean="0"/>
          </a:p>
          <a:p>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608870"/>
          </a:xfrm>
        </p:spPr>
        <p:txBody>
          <a:bodyPr>
            <a:noAutofit/>
          </a:bodyPr>
          <a:lstStyle/>
          <a:p>
            <a:pPr lvl="1"/>
            <a:r>
              <a:rPr lang="en-US" sz="3600" dirty="0" smtClean="0">
                <a:solidFill>
                  <a:srgbClr val="FFC000"/>
                </a:solidFill>
              </a:rPr>
              <a:t>Type of Topic</a:t>
            </a:r>
          </a:p>
        </p:txBody>
      </p:sp>
      <p:sp>
        <p:nvSpPr>
          <p:cNvPr id="3" name="Content Placeholder 2"/>
          <p:cNvSpPr>
            <a:spLocks noGrp="1"/>
          </p:cNvSpPr>
          <p:nvPr>
            <p:ph idx="1"/>
          </p:nvPr>
        </p:nvSpPr>
        <p:spPr>
          <a:xfrm>
            <a:off x="448966" y="1200150"/>
            <a:ext cx="8246070" cy="3662172"/>
          </a:xfrm>
        </p:spPr>
        <p:txBody>
          <a:bodyPr>
            <a:normAutofit fontScale="92500" lnSpcReduction="20000"/>
          </a:bodyPr>
          <a:lstStyle/>
          <a:p>
            <a:r>
              <a:rPr lang="en-US" b="1" dirty="0" smtClean="0"/>
              <a:t>An Informative Topic Tends to Be Noncontroversial:</a:t>
            </a:r>
            <a:r>
              <a:rPr lang="en-US" dirty="0" smtClean="0"/>
              <a:t> In an informative speech, you generally do not present information that your audience is likely to disagree with. Again, this is a matter of degree. </a:t>
            </a:r>
          </a:p>
          <a:p>
            <a:r>
              <a:rPr lang="en-US" dirty="0" smtClean="0"/>
              <a:t>For example, you might want to give a purely informative talk on the differences between hospital births and home-based midwife births by simply describing what the practitioners of each method believe and do. </a:t>
            </a:r>
          </a:p>
          <a:p>
            <a:r>
              <a:rPr lang="en-US" dirty="0" smtClean="0"/>
              <a:t>By contrast, a talk either boosting or criticizing one method over the other would clearly be persuasive. </a:t>
            </a:r>
          </a:p>
          <a:p>
            <a:endParaRPr lang="en-US" dirty="0" smtClean="0"/>
          </a:p>
          <a:p>
            <a:endParaRPr lang="en-US" dirty="0" smtClean="0"/>
          </a:p>
          <a:p>
            <a:endParaRPr lang="en-US" dirty="0" smtClean="0"/>
          </a:p>
          <a:p>
            <a:endParaRPr lang="en-US" dirty="0" smtClean="0"/>
          </a:p>
          <a:p>
            <a:endParaRPr lang="en-US"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46070" cy="742950"/>
          </a:xfrm>
        </p:spPr>
        <p:txBody>
          <a:bodyPr>
            <a:normAutofit fontScale="90000"/>
          </a:bodyPr>
          <a:lstStyle/>
          <a:p>
            <a:r>
              <a:rPr lang="en-US" dirty="0" smtClean="0"/>
              <a:t/>
            </a:r>
            <a:br>
              <a:rPr lang="en-US" dirty="0" smtClean="0"/>
            </a:br>
            <a:r>
              <a:rPr lang="en-US" dirty="0" smtClean="0"/>
              <a:t>Speech Purpose</a:t>
            </a:r>
            <a:br>
              <a:rPr lang="en-US" dirty="0" smtClean="0"/>
            </a:br>
            <a:endParaRPr lang="en-US" dirty="0" smtClean="0"/>
          </a:p>
        </p:txBody>
      </p:sp>
      <p:sp>
        <p:nvSpPr>
          <p:cNvPr id="3" name="Content Placeholder 2"/>
          <p:cNvSpPr>
            <a:spLocks noGrp="1"/>
          </p:cNvSpPr>
          <p:nvPr>
            <p:ph idx="1"/>
          </p:nvPr>
        </p:nvSpPr>
        <p:spPr>
          <a:xfrm>
            <a:off x="457200" y="1200150"/>
            <a:ext cx="8246070" cy="3943350"/>
          </a:xfrm>
        </p:spPr>
        <p:txBody>
          <a:bodyPr>
            <a:normAutofit/>
          </a:bodyPr>
          <a:lstStyle/>
          <a:p>
            <a:r>
              <a:rPr lang="en-US" sz="2400" b="1" dirty="0" smtClean="0"/>
              <a:t>The Informative Speaker Does Not Intend to Change Audience Attitudes: </a:t>
            </a:r>
            <a:r>
              <a:rPr lang="en-US" sz="2400" dirty="0" smtClean="0"/>
              <a:t>The informative speaker does seek a response (such as attention and interest) from the listener and does try to make the topic important to the audience. </a:t>
            </a:r>
          </a:p>
          <a:p>
            <a:r>
              <a:rPr lang="en-US" sz="2400" dirty="0" smtClean="0"/>
              <a:t>But the speaker's primary intent is not to change attitudes or to make the audience members feel differently about the topic. </a:t>
            </a:r>
          </a:p>
          <a:p>
            <a:r>
              <a:rPr lang="en-US" sz="2400" dirty="0" smtClean="0"/>
              <a:t>For example, an informative speaker might explain how a microwave oven works but will not try to "sell" a specific brand of oven to the audience. </a:t>
            </a:r>
            <a:endParaRPr lang="en-US" dirty="0" smtClean="0"/>
          </a:p>
          <a:p>
            <a:pPr lvl="0"/>
            <a:endParaRPr lang="en-US" dirty="0" smtClean="0">
              <a:solidFill>
                <a:srgbClr val="FFC000"/>
              </a:solidFill>
            </a:endParaRPr>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Techniques of Informative Speaking</a:t>
            </a:r>
          </a:p>
        </p:txBody>
      </p:sp>
      <p:sp>
        <p:nvSpPr>
          <p:cNvPr id="3" name="Content Placeholder 2"/>
          <p:cNvSpPr>
            <a:spLocks noGrp="1"/>
          </p:cNvSpPr>
          <p:nvPr>
            <p:ph idx="1"/>
          </p:nvPr>
        </p:nvSpPr>
        <p:spPr>
          <a:xfrm>
            <a:off x="457200" y="1276350"/>
            <a:ext cx="8246070" cy="3662172"/>
          </a:xfrm>
        </p:spPr>
        <p:txBody>
          <a:bodyPr>
            <a:normAutofit fontScale="92500" lnSpcReduction="10000"/>
          </a:bodyPr>
          <a:lstStyle/>
          <a:p>
            <a:r>
              <a:rPr lang="en-US" dirty="0" smtClean="0"/>
              <a:t>The techniques of informative speaking are based on a number of principles of human communication in general, and public speaking specifically, that we have discussed in earlier lectures. </a:t>
            </a:r>
          </a:p>
          <a:p>
            <a:r>
              <a:rPr lang="en-US" i="1" dirty="0" smtClean="0">
                <a:solidFill>
                  <a:srgbClr val="FFC000"/>
                </a:solidFill>
              </a:rPr>
              <a:t>Define a Specific Informative Purpose</a:t>
            </a:r>
            <a:r>
              <a:rPr lang="en-US" dirty="0" smtClean="0"/>
              <a:t>: A complete statement of the objective of a speech, worded to stress audience.  As lecture 12 explained, any good speech must be based on a purpose statement knowledge and/or ability that is, audience oriented, precise, and attainable.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3350"/>
            <a:ext cx="8246070" cy="916656"/>
          </a:xfrm>
        </p:spPr>
        <p:txBody>
          <a:bodyPr>
            <a:normAutofit/>
          </a:bodyPr>
          <a:lstStyle/>
          <a:p>
            <a:r>
              <a:rPr lang="en-US" sz="3200" dirty="0" smtClean="0"/>
              <a:t>Techniques of Informative Speaking</a:t>
            </a:r>
            <a:endParaRPr lang="en-US" sz="3200" dirty="0"/>
          </a:p>
        </p:txBody>
      </p:sp>
      <p:sp>
        <p:nvSpPr>
          <p:cNvPr id="3" name="Content Placeholder 2"/>
          <p:cNvSpPr>
            <a:spLocks noGrp="1"/>
          </p:cNvSpPr>
          <p:nvPr>
            <p:ph idx="1"/>
          </p:nvPr>
        </p:nvSpPr>
        <p:spPr>
          <a:xfrm>
            <a:off x="228600" y="1200150"/>
            <a:ext cx="8466436" cy="3810000"/>
          </a:xfrm>
        </p:spPr>
        <p:txBody>
          <a:bodyPr>
            <a:normAutofit fontScale="70000" lnSpcReduction="20000"/>
          </a:bodyPr>
          <a:lstStyle/>
          <a:p>
            <a:r>
              <a:rPr lang="en-US" b="1" i="1" dirty="0" smtClean="0">
                <a:solidFill>
                  <a:srgbClr val="FFC000"/>
                </a:solidFill>
              </a:rPr>
              <a:t>Create Information Hunger</a:t>
            </a:r>
            <a:endParaRPr lang="en-US" b="1" dirty="0" smtClean="0">
              <a:solidFill>
                <a:srgbClr val="FFC000"/>
              </a:solidFill>
            </a:endParaRPr>
          </a:p>
          <a:p>
            <a:r>
              <a:rPr lang="en-US" dirty="0" smtClean="0"/>
              <a:t>Start with simple information before Create Information Hunger moving to more complex ideas. An effective informative speech creates information hunger: a reason for your audience members to want to listen to and learn from your speech. </a:t>
            </a:r>
          </a:p>
          <a:p>
            <a:r>
              <a:rPr lang="en-US" i="1" dirty="0" smtClean="0">
                <a:solidFill>
                  <a:srgbClr val="FFC000"/>
                </a:solidFill>
              </a:rPr>
              <a:t>Make It Easy to Listen</a:t>
            </a:r>
            <a:endParaRPr lang="en-US" dirty="0" smtClean="0">
              <a:solidFill>
                <a:srgbClr val="FFC000"/>
              </a:solidFill>
            </a:endParaRPr>
          </a:p>
          <a:p>
            <a:r>
              <a:rPr lang="en-US" dirty="0" smtClean="0"/>
              <a:t>Keep in mind the complex nature of listening, discussed in the lecture on listening, and make it easy for your audience members to hear, pay attention, understand, and remember. This means first that you should speak clearly and with enough volume lo be heard by all your listeners. </a:t>
            </a:r>
          </a:p>
          <a:p>
            <a:r>
              <a:rPr lang="en-US" dirty="0" smtClean="0"/>
              <a:t>recognize the way human beings process information:</a:t>
            </a:r>
          </a:p>
          <a:p>
            <a:pPr lvl="1"/>
            <a:r>
              <a:rPr lang="en-US" b="1" dirty="0" smtClean="0"/>
              <a:t>Limit the Amount of Information You Present</a:t>
            </a:r>
            <a:endParaRPr lang="en-US" dirty="0" smtClean="0"/>
          </a:p>
          <a:p>
            <a:pPr lvl="1"/>
            <a:r>
              <a:rPr lang="en-US" b="1" dirty="0" smtClean="0"/>
              <a:t>Use Familiar Information to Increase Understanding of the Unfamiliar</a:t>
            </a:r>
            <a:r>
              <a:rPr lang="en-US" dirty="0" smtClean="0"/>
              <a:t> </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3350"/>
            <a:ext cx="8246070" cy="685800"/>
          </a:xfrm>
        </p:spPr>
        <p:txBody>
          <a:bodyPr>
            <a:normAutofit/>
          </a:bodyPr>
          <a:lstStyle/>
          <a:p>
            <a:pPr lvl="0" algn="ctr"/>
            <a:r>
              <a:rPr lang="en-US" dirty="0" smtClean="0"/>
              <a:t>Techniques of Informative Speaking</a:t>
            </a:r>
          </a:p>
        </p:txBody>
      </p:sp>
      <p:sp>
        <p:nvSpPr>
          <p:cNvPr id="3" name="Content Placeholder 2"/>
          <p:cNvSpPr>
            <a:spLocks noGrp="1"/>
          </p:cNvSpPr>
          <p:nvPr>
            <p:ph idx="1"/>
          </p:nvPr>
        </p:nvSpPr>
        <p:spPr>
          <a:xfrm>
            <a:off x="381000" y="1200150"/>
            <a:ext cx="8534400" cy="4552950"/>
          </a:xfrm>
        </p:spPr>
        <p:txBody>
          <a:bodyPr>
            <a:normAutofit/>
          </a:bodyPr>
          <a:lstStyle/>
          <a:p>
            <a:r>
              <a:rPr lang="en-US" sz="2400" i="1" dirty="0" smtClean="0">
                <a:solidFill>
                  <a:srgbClr val="FFC000"/>
                </a:solidFill>
              </a:rPr>
              <a:t>Use Clear, Simple Language</a:t>
            </a:r>
            <a:endParaRPr lang="en-US" sz="2400" dirty="0" smtClean="0">
              <a:solidFill>
                <a:srgbClr val="FFC000"/>
              </a:solidFill>
            </a:endParaRPr>
          </a:p>
          <a:p>
            <a:r>
              <a:rPr lang="en-US" sz="2400" dirty="0" smtClean="0"/>
              <a:t>Another technique for effective informative speaking is to use clear language, which persuasive intent can often help clear the means using precise, simple wording and avoiding jargon. </a:t>
            </a:r>
          </a:p>
          <a:p>
            <a:r>
              <a:rPr lang="en-US" sz="2400" i="1" dirty="0" smtClean="0">
                <a:solidFill>
                  <a:srgbClr val="FFC000"/>
                </a:solidFill>
              </a:rPr>
              <a:t>Use a Clear Organization and Structure</a:t>
            </a:r>
            <a:endParaRPr lang="en-US" sz="2400" dirty="0" smtClean="0">
              <a:solidFill>
                <a:srgbClr val="FFC000"/>
              </a:solidFill>
            </a:endParaRPr>
          </a:p>
          <a:p>
            <a:r>
              <a:rPr lang="en-US" sz="2400" dirty="0" smtClean="0"/>
              <a:t>Because of the way humans process information (that is, in a limited number of chunks at any one time), organization is extremely important in an informative speech. </a:t>
            </a:r>
          </a:p>
          <a:p>
            <a:r>
              <a:rPr lang="en-US" sz="2400" dirty="0" smtClean="0"/>
              <a:t>Rules for structure may be mere suggestions for other types of speeches, but for informative speeches they are ironclad. </a:t>
            </a:r>
            <a:endParaRPr lang="en-US" sz="24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dirty="0" smtClean="0"/>
              <a:t>Techniques of Informative Speaking</a:t>
            </a:r>
            <a:endParaRPr lang="en-US" dirty="0"/>
          </a:p>
        </p:txBody>
      </p:sp>
      <p:sp>
        <p:nvSpPr>
          <p:cNvPr id="3" name="Content Placeholder 2"/>
          <p:cNvSpPr>
            <a:spLocks noGrp="1"/>
          </p:cNvSpPr>
          <p:nvPr>
            <p:ph idx="1"/>
          </p:nvPr>
        </p:nvSpPr>
        <p:spPr>
          <a:xfrm>
            <a:off x="448966" y="1066800"/>
            <a:ext cx="8246070" cy="4171950"/>
          </a:xfrm>
        </p:spPr>
        <p:txBody>
          <a:bodyPr>
            <a:normAutofit fontScale="85000" lnSpcReduction="20000"/>
          </a:bodyPr>
          <a:lstStyle/>
          <a:p>
            <a:r>
              <a:rPr lang="en-US" i="1" dirty="0" smtClean="0">
                <a:solidFill>
                  <a:srgbClr val="FFC000"/>
                </a:solidFill>
              </a:rPr>
              <a:t>Use a Clear Organization and Structure</a:t>
            </a:r>
            <a:endParaRPr lang="en-US" dirty="0" smtClean="0"/>
          </a:p>
          <a:p>
            <a:r>
              <a:rPr lang="en-US" dirty="0" smtClean="0"/>
              <a:t>Follow these rules: </a:t>
            </a:r>
          </a:p>
          <a:p>
            <a:pPr lvl="1"/>
            <a:r>
              <a:rPr lang="en-US" dirty="0" smtClean="0"/>
              <a:t>Limit your speech to three to five main points.  </a:t>
            </a:r>
          </a:p>
          <a:p>
            <a:pPr lvl="1"/>
            <a:r>
              <a:rPr lang="en-US" dirty="0" smtClean="0"/>
              <a:t>Divide, coordinate, and order those main points.  </a:t>
            </a:r>
          </a:p>
          <a:p>
            <a:pPr lvl="1"/>
            <a:r>
              <a:rPr lang="en-US" dirty="0" smtClean="0"/>
              <a:t>Use a strong introduction that previews your ideas.  </a:t>
            </a:r>
          </a:p>
          <a:p>
            <a:pPr lvl="1"/>
            <a:r>
              <a:rPr lang="en-US" dirty="0" smtClean="0"/>
              <a:t>Use a conclusion that reviews your ideas and makes them memorable.  </a:t>
            </a:r>
          </a:p>
          <a:p>
            <a:pPr lvl="1"/>
            <a:r>
              <a:rPr lang="en-US" dirty="0" smtClean="0"/>
              <a:t>Use transitions, internal summaries, and internal previews. </a:t>
            </a:r>
          </a:p>
          <a:p>
            <a:r>
              <a:rPr lang="en-US" dirty="0" smtClean="0"/>
              <a:t>The repetition that is inherent in strong organization will help your audience members understand and remember those points. This will be especially true if you use a well-organized introduction, body, and conclusion. </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Using Supporting Material Effectively</a:t>
            </a:r>
            <a:endParaRPr lang="en-US" dirty="0"/>
          </a:p>
        </p:txBody>
      </p:sp>
      <p:sp>
        <p:nvSpPr>
          <p:cNvPr id="3" name="Content Placeholder 2"/>
          <p:cNvSpPr>
            <a:spLocks noGrp="1"/>
          </p:cNvSpPr>
          <p:nvPr>
            <p:ph idx="1"/>
          </p:nvPr>
        </p:nvSpPr>
        <p:spPr>
          <a:xfrm>
            <a:off x="457200" y="1200150"/>
            <a:ext cx="8246070" cy="4095750"/>
          </a:xfrm>
        </p:spPr>
        <p:txBody>
          <a:bodyPr>
            <a:normAutofit fontScale="77500" lnSpcReduction="20000"/>
          </a:bodyPr>
          <a:lstStyle/>
          <a:p>
            <a:r>
              <a:rPr lang="en-US" i="1" dirty="0" smtClean="0">
                <a:solidFill>
                  <a:srgbClr val="FFC000"/>
                </a:solidFill>
              </a:rPr>
              <a:t>Emphasizing Important Points</a:t>
            </a:r>
            <a:endParaRPr lang="en-US" dirty="0" smtClean="0">
              <a:solidFill>
                <a:srgbClr val="FFC000"/>
              </a:solidFill>
            </a:endParaRPr>
          </a:p>
          <a:p>
            <a:r>
              <a:rPr lang="en-US" dirty="0" smtClean="0"/>
              <a:t>One specific principle of informative speaking is to stress the important points in your speech through repetition and the use of signposts.</a:t>
            </a:r>
            <a:r>
              <a:rPr lang="en-US" b="1" dirty="0" smtClean="0"/>
              <a:t> </a:t>
            </a:r>
          </a:p>
          <a:p>
            <a:r>
              <a:rPr lang="en-US" b="1" dirty="0" smtClean="0"/>
              <a:t>Repetition</a:t>
            </a:r>
            <a:r>
              <a:rPr lang="en-US" dirty="0" smtClean="0"/>
              <a:t> is one of the age-old rules of learning. Human beings are more likely to comprehend information that is stated more than once. This is especially true in a speaking situation, because, unlike a written paper, your audience members cannot go back to reread something they have missed.</a:t>
            </a:r>
            <a:r>
              <a:rPr lang="en-US" b="1" dirty="0" smtClean="0"/>
              <a:t> </a:t>
            </a:r>
          </a:p>
          <a:p>
            <a:r>
              <a:rPr lang="en-US" b="1" dirty="0" smtClean="0"/>
              <a:t>Signposts </a:t>
            </a:r>
            <a:r>
              <a:rPr lang="en-US" dirty="0" smtClean="0"/>
              <a:t>Another way to emphasize important material is by using signposts: words or phrases that emphasize the importance of what you are about to say. You can state, simply enough, "What I'm about to say is important,"</a:t>
            </a:r>
          </a:p>
          <a:p>
            <a:endParaRPr lang="en-US" dirty="0" smtClean="0"/>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lgn="ctr"/>
            <a:r>
              <a:rPr lang="en-US" dirty="0" smtClean="0"/>
              <a:t>Using Supporting Material Effectively</a:t>
            </a:r>
          </a:p>
        </p:txBody>
      </p:sp>
      <p:sp>
        <p:nvSpPr>
          <p:cNvPr id="3" name="Content Placeholder 2"/>
          <p:cNvSpPr>
            <a:spLocks noGrp="1"/>
          </p:cNvSpPr>
          <p:nvPr>
            <p:ph idx="1"/>
          </p:nvPr>
        </p:nvSpPr>
        <p:spPr/>
        <p:txBody>
          <a:bodyPr>
            <a:normAutofit fontScale="85000" lnSpcReduction="20000"/>
          </a:bodyPr>
          <a:lstStyle/>
          <a:p>
            <a:r>
              <a:rPr lang="en-US" i="1" dirty="0" smtClean="0">
                <a:solidFill>
                  <a:srgbClr val="FFC000"/>
                </a:solidFill>
              </a:rPr>
              <a:t>Generating Audience Involvement</a:t>
            </a:r>
            <a:r>
              <a:rPr lang="en-US" i="1" dirty="0" smtClean="0"/>
              <a:t> </a:t>
            </a:r>
            <a:endParaRPr lang="en-US" dirty="0" smtClean="0"/>
          </a:p>
          <a:p>
            <a:r>
              <a:rPr lang="en-US" dirty="0" smtClean="0"/>
              <a:t>Audience involvement is the level of commitment and attention that listeners devote to a speech. </a:t>
            </a:r>
          </a:p>
          <a:p>
            <a:r>
              <a:rPr lang="en-US" dirty="0" smtClean="0"/>
              <a:t>Educational psychologists have long known that the best way to teach people something is to have them do it </a:t>
            </a:r>
          </a:p>
          <a:p>
            <a:r>
              <a:rPr lang="en-US" i="1" dirty="0" smtClean="0">
                <a:solidFill>
                  <a:srgbClr val="FFC000"/>
                </a:solidFill>
              </a:rPr>
              <a:t>Using Visual Aids</a:t>
            </a:r>
            <a:endParaRPr lang="en-US" dirty="0" smtClean="0">
              <a:solidFill>
                <a:srgbClr val="FFC000"/>
              </a:solidFill>
            </a:endParaRPr>
          </a:p>
          <a:p>
            <a:r>
              <a:rPr lang="en-US" dirty="0" smtClean="0"/>
              <a:t>Visual aids are graphic devices used in a speech to illustrate or support ideas. </a:t>
            </a:r>
          </a:p>
          <a:p>
            <a:r>
              <a:rPr lang="en-US" dirty="0" smtClean="0"/>
              <a:t>Although they can be used in any type of speech, they are especially important in informative speeches.</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Types of Visual Aids</a:t>
            </a:r>
            <a:endParaRPr lang="en-US" dirty="0"/>
          </a:p>
        </p:txBody>
      </p:sp>
      <p:sp>
        <p:nvSpPr>
          <p:cNvPr id="3" name="Content Placeholder 2"/>
          <p:cNvSpPr>
            <a:spLocks noGrp="1"/>
          </p:cNvSpPr>
          <p:nvPr>
            <p:ph idx="1"/>
          </p:nvPr>
        </p:nvSpPr>
        <p:spPr>
          <a:xfrm>
            <a:off x="457200" y="1047750"/>
            <a:ext cx="8246070" cy="4095750"/>
          </a:xfrm>
        </p:spPr>
        <p:txBody>
          <a:bodyPr>
            <a:noAutofit/>
          </a:bodyPr>
          <a:lstStyle/>
          <a:p>
            <a:r>
              <a:rPr lang="en-US" sz="2000" dirty="0" smtClean="0"/>
              <a:t>There is a wide variety of types of visual aids. Types include:</a:t>
            </a:r>
          </a:p>
          <a:p>
            <a:pPr lvl="2"/>
            <a:r>
              <a:rPr lang="en-US" sz="2000" dirty="0" smtClean="0"/>
              <a:t>Objects</a:t>
            </a:r>
          </a:p>
          <a:p>
            <a:pPr lvl="2"/>
            <a:r>
              <a:rPr lang="en-US" sz="2000" dirty="0" smtClean="0"/>
              <a:t>Models: Objects is the actual thing you are talking about. Models are scaled representations of the object you are discussing and are used when that object is too large </a:t>
            </a:r>
          </a:p>
          <a:p>
            <a:pPr lvl="2"/>
            <a:r>
              <a:rPr lang="en-US" sz="2000" dirty="0" smtClean="0"/>
              <a:t>Diagrams do not try to show everything but just those parts of a thing that the audience most needs to be aware of and understand.. A diagram is most appropriate when you need to simplify a complex object or phenomenon and make it more understandable to the audience. Graphs/Charts:</a:t>
            </a:r>
            <a:r>
              <a:rPr lang="en-US" sz="2000" i="1" dirty="0" smtClean="0"/>
              <a:t> word</a:t>
            </a:r>
            <a:r>
              <a:rPr lang="en-US" sz="2000" dirty="0" smtClean="0"/>
              <a:t> and </a:t>
            </a:r>
            <a:r>
              <a:rPr lang="en-US" sz="2000" i="1" dirty="0" smtClean="0"/>
              <a:t>number charts, pie charts, bar</a:t>
            </a:r>
            <a:r>
              <a:rPr lang="en-US" sz="2000" dirty="0" smtClean="0"/>
              <a:t> and </a:t>
            </a:r>
            <a:r>
              <a:rPr lang="en-US" sz="2000" i="1" dirty="0" smtClean="0"/>
              <a:t>column charts</a:t>
            </a:r>
            <a:r>
              <a:rPr lang="en-US" sz="2000" dirty="0" smtClean="0"/>
              <a:t>, or </a:t>
            </a:r>
            <a:r>
              <a:rPr lang="en-US" sz="2000" i="1" dirty="0" smtClean="0"/>
              <a:t>line charts</a:t>
            </a:r>
            <a:r>
              <a:rPr lang="en-US" sz="2000" dirty="0" smtClean="0"/>
              <a:t>.</a:t>
            </a:r>
          </a:p>
          <a:p>
            <a:pPr lvl="2"/>
            <a:r>
              <a:rPr lang="en-US" sz="2000" dirty="0" smtClean="0"/>
              <a:t>Tables, Photographs, and Drawings</a:t>
            </a:r>
          </a:p>
          <a:p>
            <a:pPr lvl="2"/>
            <a:endParaRPr lang="en-US" sz="2000" dirty="0"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dirty="0" smtClean="0"/>
              <a:t>Types of Visual Aids</a:t>
            </a:r>
            <a:endParaRPr lang="en-US" dirty="0"/>
          </a:p>
        </p:txBody>
      </p:sp>
      <p:sp>
        <p:nvSpPr>
          <p:cNvPr id="3" name="Content Placeholder 2"/>
          <p:cNvSpPr>
            <a:spLocks noGrp="1"/>
          </p:cNvSpPr>
          <p:nvPr>
            <p:ph idx="1"/>
          </p:nvPr>
        </p:nvSpPr>
        <p:spPr>
          <a:xfrm>
            <a:off x="457200" y="1200150"/>
            <a:ext cx="8246070" cy="3048000"/>
          </a:xfrm>
        </p:spPr>
        <p:txBody>
          <a:bodyPr>
            <a:noAutofit/>
          </a:bodyPr>
          <a:lstStyle/>
          <a:p>
            <a:pPr marL="342900" lvl="2" indent="-342900"/>
            <a:r>
              <a:rPr lang="en-US" sz="2000" dirty="0" smtClean="0"/>
              <a:t>Using Presentation Software Several specialized programs exist just to produce visual aids. Among the most popular of these programs are Microsoft PowerPoint, Apple's Keynote, and </a:t>
            </a:r>
            <a:r>
              <a:rPr lang="en-US" sz="2000" dirty="0" err="1" smtClean="0"/>
              <a:t>Prezi</a:t>
            </a:r>
            <a:r>
              <a:rPr lang="en-US" sz="2000" dirty="0" smtClean="0"/>
              <a:t>. Others are:</a:t>
            </a:r>
          </a:p>
          <a:p>
            <a:r>
              <a:rPr lang="en-US" sz="2000" dirty="0" smtClean="0"/>
              <a:t> Video Excerpts: DVDs, YouTube, and Visual</a:t>
            </a:r>
          </a:p>
          <a:p>
            <a:r>
              <a:rPr lang="en-US" sz="2000" dirty="0" smtClean="0"/>
              <a:t> </a:t>
            </a:r>
            <a:r>
              <a:rPr lang="en-US" sz="2000" dirty="0" err="1" smtClean="0"/>
              <a:t>PowerProjection</a:t>
            </a:r>
            <a:r>
              <a:rPr lang="en-US" sz="2000" dirty="0" smtClean="0"/>
              <a:t> Equipment: Blowing It Up</a:t>
            </a:r>
          </a:p>
          <a:p>
            <a:r>
              <a:rPr lang="en-US" sz="2000" dirty="0" smtClean="0"/>
              <a:t>PowerPoint: Computer-Assisted Presentations</a:t>
            </a:r>
          </a:p>
          <a:p>
            <a:r>
              <a:rPr lang="en-US" sz="2000" dirty="0" smtClean="0"/>
              <a:t>Alternative Media for Presenting Graphics When a projector in unavailable, a variety of materials can be used to present visual aids such as Chalkboards, handouts, Whiteboards, and Polymer Marking Surfaces.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Rules for Using Visual Aids</a:t>
            </a:r>
            <a:endParaRPr lang="en-US" dirty="0"/>
          </a:p>
        </p:txBody>
      </p:sp>
      <p:sp>
        <p:nvSpPr>
          <p:cNvPr id="3" name="Content Placeholder 2"/>
          <p:cNvSpPr>
            <a:spLocks noGrp="1"/>
          </p:cNvSpPr>
          <p:nvPr>
            <p:ph idx="1"/>
          </p:nvPr>
        </p:nvSpPr>
        <p:spPr>
          <a:xfrm>
            <a:off x="448966" y="895350"/>
            <a:ext cx="8246070" cy="4500372"/>
          </a:xfrm>
        </p:spPr>
        <p:txBody>
          <a:bodyPr>
            <a:normAutofit lnSpcReduction="10000"/>
          </a:bodyPr>
          <a:lstStyle/>
          <a:p>
            <a:pPr>
              <a:buNone/>
            </a:pPr>
            <a:r>
              <a:rPr lang="en-US" sz="2000" dirty="0" smtClean="0"/>
              <a:t>Your goal is to clarify, not confuse. Use only key words or phrases, not sentences.</a:t>
            </a:r>
          </a:p>
          <a:p>
            <a:pPr lvl="2"/>
            <a:r>
              <a:rPr lang="en-US" sz="2200" dirty="0" smtClean="0"/>
              <a:t>Keep Aids Simple</a:t>
            </a:r>
          </a:p>
          <a:p>
            <a:pPr lvl="2"/>
            <a:r>
              <a:rPr lang="en-US" sz="2200" dirty="0" smtClean="0"/>
              <a:t>Make Aids Visible</a:t>
            </a:r>
          </a:p>
          <a:p>
            <a:pPr lvl="2"/>
            <a:r>
              <a:rPr lang="en-US" sz="2200" dirty="0" smtClean="0"/>
              <a:t>Make Aids Neat, Attractive, and Accurate</a:t>
            </a:r>
          </a:p>
          <a:p>
            <a:pPr lvl="2"/>
            <a:r>
              <a:rPr lang="en-US" sz="2200" dirty="0" smtClean="0"/>
              <a:t>Don't Block Audience's View</a:t>
            </a:r>
          </a:p>
          <a:p>
            <a:pPr lvl="2"/>
            <a:r>
              <a:rPr lang="en-US" sz="2200" dirty="0" smtClean="0"/>
              <a:t>Keep Aids Close to You</a:t>
            </a:r>
          </a:p>
          <a:p>
            <a:pPr lvl="2"/>
            <a:r>
              <a:rPr lang="en-US" sz="2200" dirty="0" smtClean="0"/>
              <a:t>Put Aid Out of Sight When Not in Use</a:t>
            </a:r>
          </a:p>
          <a:p>
            <a:pPr lvl="2"/>
            <a:r>
              <a:rPr lang="en-US" sz="2200" dirty="0" smtClean="0"/>
              <a:t>Practice with Aids</a:t>
            </a:r>
          </a:p>
          <a:p>
            <a:pPr lvl="2"/>
            <a:r>
              <a:rPr lang="en-US" sz="2200" dirty="0" smtClean="0"/>
              <a:t>Don't Circulate Your Aids</a:t>
            </a:r>
          </a:p>
          <a:p>
            <a:pPr lvl="2"/>
            <a:r>
              <a:rPr lang="en-US" sz="2200" dirty="0" smtClean="0"/>
              <a:t>Don't Talk in the Dark</a:t>
            </a:r>
          </a:p>
          <a:p>
            <a:pPr lvl="2"/>
            <a:r>
              <a:rPr lang="en-US" sz="2200" dirty="0" smtClean="0"/>
              <a:t>Anticipate Problems</a:t>
            </a:r>
          </a:p>
          <a:p>
            <a:pPr lvl="1"/>
            <a:endParaRPr lang="en-US" sz="24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3350"/>
            <a:ext cx="8246070" cy="895350"/>
          </a:xfrm>
        </p:spPr>
        <p:txBody>
          <a:bodyPr>
            <a:normAutofit fontScale="90000"/>
          </a:bodyPr>
          <a:lstStyle/>
          <a:p>
            <a:pPr algn="ctr"/>
            <a:r>
              <a:rPr lang="en-US" dirty="0" smtClean="0"/>
              <a:t/>
            </a:r>
            <a:br>
              <a:rPr lang="en-US" dirty="0" smtClean="0"/>
            </a:br>
            <a:r>
              <a:rPr lang="en-US" b="1" dirty="0" smtClean="0"/>
              <a:t> </a:t>
            </a:r>
            <a:r>
              <a:rPr lang="en-US" dirty="0" smtClean="0"/>
              <a:t>Persuasive Speaking</a:t>
            </a:r>
            <a:br>
              <a:rPr lang="en-US" dirty="0" smtClean="0"/>
            </a:br>
            <a:endParaRPr lang="en-US" dirty="0"/>
          </a:p>
        </p:txBody>
      </p:sp>
      <p:sp>
        <p:nvSpPr>
          <p:cNvPr id="3" name="Content Placeholder 2"/>
          <p:cNvSpPr>
            <a:spLocks noGrp="1"/>
          </p:cNvSpPr>
          <p:nvPr>
            <p:ph idx="1"/>
          </p:nvPr>
        </p:nvSpPr>
        <p:spPr>
          <a:xfrm>
            <a:off x="533400" y="1123950"/>
            <a:ext cx="8246070" cy="3867150"/>
          </a:xfrm>
        </p:spPr>
        <p:txBody>
          <a:bodyPr>
            <a:normAutofit fontScale="77500" lnSpcReduction="20000"/>
          </a:bodyPr>
          <a:lstStyle/>
          <a:p>
            <a:r>
              <a:rPr lang="en-US" dirty="0" smtClean="0">
                <a:solidFill>
                  <a:srgbClr val="FFC000"/>
                </a:solidFill>
              </a:rPr>
              <a:t> </a:t>
            </a:r>
            <a:r>
              <a:rPr lang="en-US" b="1" dirty="0" smtClean="0"/>
              <a:t>Characteristics of Persuasion</a:t>
            </a:r>
            <a:endParaRPr lang="en-US" dirty="0" smtClean="0"/>
          </a:p>
          <a:p>
            <a:r>
              <a:rPr lang="en-US" dirty="0" smtClean="0"/>
              <a:t>Persuasion is the process of motivating someone, through communication, to change a particular belief, attitude or behavior.</a:t>
            </a:r>
          </a:p>
          <a:p>
            <a:r>
              <a:rPr lang="en-US" i="1" dirty="0" smtClean="0"/>
              <a:t>Persuasion Is Not Coercive</a:t>
            </a:r>
            <a:endParaRPr lang="en-US" dirty="0" smtClean="0"/>
          </a:p>
          <a:p>
            <a:r>
              <a:rPr lang="en-US" dirty="0" smtClean="0"/>
              <a:t>Persuasion is not the same thing as coercion. Besides being illegal, this approach would be ineffective.</a:t>
            </a:r>
          </a:p>
          <a:p>
            <a:r>
              <a:rPr lang="en-US" dirty="0" smtClean="0"/>
              <a:t> </a:t>
            </a:r>
            <a:r>
              <a:rPr lang="en-US" i="1" dirty="0" smtClean="0"/>
              <a:t>Persuasion Is Usually Incremental</a:t>
            </a:r>
            <a:endParaRPr lang="en-US" dirty="0" smtClean="0"/>
          </a:p>
          <a:p>
            <a:r>
              <a:rPr lang="en-US" dirty="0" smtClean="0"/>
              <a:t>Attitudes do not normally change instantly or dramatically. Persuasion is a process. When it is successful, it generally succeeds over time, in increments, and usually small increments at that. </a:t>
            </a:r>
          </a:p>
          <a:p>
            <a:r>
              <a:rPr lang="en-US" dirty="0" smtClean="0"/>
              <a:t>Communication scientists explain this characteristic of persuasion through </a:t>
            </a:r>
            <a:r>
              <a:rPr lang="en-US" i="1" dirty="0" smtClean="0"/>
              <a:t>social judgment theory</a:t>
            </a:r>
            <a:r>
              <a:rPr lang="en-US" dirty="0" smtClean="0"/>
              <a:t>.</a:t>
            </a: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i="1" dirty="0" smtClean="0"/>
              <a:t>social judgment theory</a:t>
            </a:r>
            <a:r>
              <a:rPr lang="en-US" dirty="0" smtClean="0"/>
              <a:t>.</a:t>
            </a:r>
            <a:endParaRPr lang="en-US" dirty="0"/>
          </a:p>
        </p:txBody>
      </p:sp>
      <p:sp>
        <p:nvSpPr>
          <p:cNvPr id="3" name="Content Placeholder 2"/>
          <p:cNvSpPr>
            <a:spLocks noGrp="1"/>
          </p:cNvSpPr>
          <p:nvPr>
            <p:ph idx="1"/>
          </p:nvPr>
        </p:nvSpPr>
        <p:spPr>
          <a:xfrm>
            <a:off x="448966" y="1200150"/>
            <a:ext cx="8246070" cy="3943350"/>
          </a:xfrm>
        </p:spPr>
        <p:txBody>
          <a:bodyPr>
            <a:normAutofit/>
          </a:bodyPr>
          <a:lstStyle/>
          <a:p>
            <a:r>
              <a:rPr lang="en-US" sz="2000" dirty="0" smtClean="0"/>
              <a:t>This theory tells us that when members of an audience hear a persuasive appeal, they compare it to opinions that they already hold. The preexisting opinion is called an anchor, but around this anchor there exist what are called latitudes of acceptance, latitudes of rejection, and latitudes of non-commitment. A diagram of any opinion, therefore, might look something like the following:</a:t>
            </a:r>
          </a:p>
          <a:p>
            <a:endParaRPr lang="en-US" sz="1400" dirty="0" smtClean="0"/>
          </a:p>
          <a:p>
            <a:endParaRPr lang="en-US" sz="1400" dirty="0" smtClean="0"/>
          </a:p>
          <a:p>
            <a:endParaRPr lang="en-US" sz="1400" dirty="0" smtClean="0"/>
          </a:p>
          <a:p>
            <a:endParaRPr lang="en-US" sz="1400" dirty="0" smtClean="0"/>
          </a:p>
          <a:p>
            <a:endParaRPr lang="en-US" sz="1400" dirty="0" smtClean="0"/>
          </a:p>
          <a:p>
            <a:endParaRPr lang="en-US" sz="1400" dirty="0" smtClean="0"/>
          </a:p>
          <a:p>
            <a:r>
              <a:rPr lang="en-US" sz="1400" dirty="0" smtClean="0"/>
              <a:t>Source: </a:t>
            </a:r>
            <a:r>
              <a:rPr lang="en-US" sz="1400" u="sng" dirty="0" smtClean="0"/>
              <a:t>https://courses.lumenlearning.com/suny-fmcc-standupspeakout-2/chapter/persuasion-an-overview/</a:t>
            </a:r>
            <a:endParaRPr lang="en-US" sz="1400" dirty="0" smtClean="0"/>
          </a:p>
          <a:p>
            <a:pPr lvl="0"/>
            <a:endParaRPr lang="en-US" dirty="0" smtClean="0"/>
          </a:p>
          <a:p>
            <a:endParaRPr lang="en-US" dirty="0"/>
          </a:p>
        </p:txBody>
      </p:sp>
      <p:pic>
        <p:nvPicPr>
          <p:cNvPr id="4" name="Picture 3" descr="Latitudes of judgement.jpg"/>
          <p:cNvPicPr/>
          <p:nvPr/>
        </p:nvPicPr>
        <p:blipFill>
          <a:blip r:embed="rId2"/>
          <a:srcRect t="7229" b="4217"/>
          <a:stretch>
            <a:fillRect/>
          </a:stretch>
        </p:blipFill>
        <p:spPr>
          <a:xfrm>
            <a:off x="1800488" y="3105150"/>
            <a:ext cx="5543024" cy="160020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46070" cy="819150"/>
          </a:xfrm>
        </p:spPr>
        <p:txBody>
          <a:bodyPr>
            <a:normAutofit/>
          </a:bodyPr>
          <a:lstStyle/>
          <a:p>
            <a:r>
              <a:rPr lang="en-US" dirty="0" smtClean="0"/>
              <a:t>Characteristics of Persuasion</a:t>
            </a:r>
            <a:endParaRPr lang="en-US" dirty="0"/>
          </a:p>
        </p:txBody>
      </p:sp>
      <p:sp>
        <p:nvSpPr>
          <p:cNvPr id="3" name="Content Placeholder 2"/>
          <p:cNvSpPr>
            <a:spLocks noGrp="1"/>
          </p:cNvSpPr>
          <p:nvPr>
            <p:ph idx="1"/>
          </p:nvPr>
        </p:nvSpPr>
        <p:spPr>
          <a:xfrm>
            <a:off x="457200" y="990600"/>
            <a:ext cx="8246070" cy="4324350"/>
          </a:xfrm>
        </p:spPr>
        <p:txBody>
          <a:bodyPr>
            <a:normAutofit fontScale="77500" lnSpcReduction="20000"/>
          </a:bodyPr>
          <a:lstStyle/>
          <a:p>
            <a:r>
              <a:rPr lang="en-US" sz="3100" i="1" dirty="0" smtClean="0">
                <a:solidFill>
                  <a:srgbClr val="FFC000"/>
                </a:solidFill>
              </a:rPr>
              <a:t>Persuasion Is Interactive</a:t>
            </a:r>
            <a:endParaRPr lang="en-US" sz="3100" dirty="0" smtClean="0">
              <a:solidFill>
                <a:srgbClr val="FFC000"/>
              </a:solidFill>
            </a:endParaRPr>
          </a:p>
          <a:p>
            <a:r>
              <a:rPr lang="en-US" sz="3100" dirty="0" smtClean="0"/>
              <a:t>Persuasion is not something you do </a:t>
            </a:r>
            <a:r>
              <a:rPr lang="en-US" sz="3100" i="1" dirty="0" smtClean="0"/>
              <a:t>to </a:t>
            </a:r>
            <a:r>
              <a:rPr lang="en-US" sz="3100" dirty="0" smtClean="0"/>
              <a:t>audience members but rather that it is something you do </a:t>
            </a:r>
            <a:r>
              <a:rPr lang="en-US" sz="3100" i="1" dirty="0" smtClean="0"/>
              <a:t>with </a:t>
            </a:r>
            <a:r>
              <a:rPr lang="en-US" sz="3100" dirty="0" smtClean="0"/>
              <a:t>them. </a:t>
            </a:r>
          </a:p>
          <a:p>
            <a:r>
              <a:rPr lang="en-US" sz="3100" i="1" dirty="0" smtClean="0">
                <a:solidFill>
                  <a:srgbClr val="FFC000"/>
                </a:solidFill>
              </a:rPr>
              <a:t>Persuasion Can Be Ethical</a:t>
            </a:r>
            <a:endParaRPr lang="en-US" sz="3100" dirty="0" smtClean="0">
              <a:solidFill>
                <a:srgbClr val="FFC000"/>
              </a:solidFill>
            </a:endParaRPr>
          </a:p>
          <a:p>
            <a:r>
              <a:rPr lang="en-US" sz="3100" dirty="0" smtClean="0"/>
              <a:t>There are many ways to define </a:t>
            </a:r>
            <a:r>
              <a:rPr lang="en-US" sz="3100" b="1" dirty="0" smtClean="0"/>
              <a:t>ethical persuasion.</a:t>
            </a:r>
            <a:r>
              <a:rPr lang="en-US" sz="3100" dirty="0" smtClean="0">
                <a:hlinkClick r:id="" action="ppaction://hlinkfile"/>
              </a:rPr>
              <a:t> </a:t>
            </a:r>
            <a:r>
              <a:rPr lang="en-US" sz="3100" dirty="0" smtClean="0"/>
              <a:t>For our purpose, we will consider it as </a:t>
            </a:r>
            <a:r>
              <a:rPr lang="en-US" sz="3100" i="1" dirty="0" smtClean="0"/>
              <a:t>communication in the best interest of the audience that does not depend on false or misleading information to change an audience’s attitude or behavior. </a:t>
            </a:r>
          </a:p>
          <a:p>
            <a:r>
              <a:rPr lang="en-US" sz="3100" dirty="0" smtClean="0"/>
              <a:t>For example, faking enthusiasm about a speech topic, plagiarizing material from another source and passing it off as your own, and making up statistics to support your case are clearly unethical</a:t>
            </a:r>
            <a:r>
              <a:rPr lang="en-US" dirty="0" smtClean="0"/>
              <a:t>.</a:t>
            </a: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Categorizing Persuasive Attempts</a:t>
            </a:r>
            <a:endParaRPr lang="en-US" dirty="0"/>
          </a:p>
        </p:txBody>
      </p:sp>
      <p:sp>
        <p:nvSpPr>
          <p:cNvPr id="3" name="Content Placeholder 2"/>
          <p:cNvSpPr>
            <a:spLocks noGrp="1"/>
          </p:cNvSpPr>
          <p:nvPr>
            <p:ph idx="1"/>
          </p:nvPr>
        </p:nvSpPr>
        <p:spPr>
          <a:xfrm>
            <a:off x="448966" y="1123950"/>
            <a:ext cx="8246070" cy="4119372"/>
          </a:xfrm>
        </p:spPr>
        <p:txBody>
          <a:bodyPr>
            <a:normAutofit fontScale="70000" lnSpcReduction="20000"/>
          </a:bodyPr>
          <a:lstStyle/>
          <a:p>
            <a:r>
              <a:rPr lang="en-US" b="1" dirty="0" smtClean="0"/>
              <a:t> </a:t>
            </a:r>
            <a:r>
              <a:rPr lang="en-US" dirty="0" smtClean="0"/>
              <a:t>Persuasive topics fall into one of three categories, depending on the type of thesis statement. The three categories are </a:t>
            </a:r>
            <a:r>
              <a:rPr lang="en-US" b="1" dirty="0" smtClean="0">
                <a:solidFill>
                  <a:srgbClr val="FFC000"/>
                </a:solidFill>
              </a:rPr>
              <a:t>propositions</a:t>
            </a:r>
            <a:r>
              <a:rPr lang="en-US" dirty="0" smtClean="0"/>
              <a:t> of fact, propositions of value, and propositions of policy. </a:t>
            </a:r>
          </a:p>
          <a:p>
            <a:r>
              <a:rPr lang="en-US" i="1" dirty="0" smtClean="0"/>
              <a:t>PROPOSITIONS OF FACT </a:t>
            </a:r>
            <a:endParaRPr lang="en-US" dirty="0" smtClean="0"/>
          </a:p>
          <a:p>
            <a:r>
              <a:rPr lang="en-US" dirty="0" smtClean="0"/>
              <a:t>Some persuasive messages focus on </a:t>
            </a:r>
            <a:r>
              <a:rPr lang="en-US" b="1" dirty="0" smtClean="0"/>
              <a:t>propositions of fact: </a:t>
            </a:r>
            <a:r>
              <a:rPr lang="en-US" dirty="0" smtClean="0"/>
              <a:t>issues in which there are two or more sides with conflicting evidence, where listeners are required to choose the truth for themselves. Some questions of fact are these: </a:t>
            </a:r>
          </a:p>
          <a:p>
            <a:pPr lvl="1"/>
            <a:r>
              <a:rPr lang="en-US" dirty="0" smtClean="0"/>
              <a:t>Caffeine is/is not addictive.</a:t>
            </a:r>
          </a:p>
          <a:p>
            <a:pPr lvl="1"/>
            <a:r>
              <a:rPr lang="en-US" dirty="0" smtClean="0"/>
              <a:t>Canada’s nationalized health care is more/is less efficient than the U.S. system of health care.</a:t>
            </a:r>
          </a:p>
          <a:p>
            <a:r>
              <a:rPr lang="en-US" dirty="0" smtClean="0"/>
              <a:t>These examples show that many questions of fact can’t be settled with a simple “yes” or “no” or with an objective piece of information. Rather, they are open to debate, and answering them requires careful examination and interpretation of evidence</a:t>
            </a: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86480"/>
            <a:ext cx="8686800" cy="763526"/>
          </a:xfrm>
        </p:spPr>
        <p:txBody>
          <a:bodyPr>
            <a:normAutofit/>
          </a:bodyPr>
          <a:lstStyle/>
          <a:p>
            <a:r>
              <a:rPr lang="en-US" dirty="0" smtClean="0"/>
              <a:t>Categorizing Persuasive Attempts</a:t>
            </a:r>
            <a:endParaRPr lang="en-US" dirty="0"/>
          </a:p>
        </p:txBody>
      </p:sp>
      <p:sp>
        <p:nvSpPr>
          <p:cNvPr id="3" name="Content Placeholder 2"/>
          <p:cNvSpPr>
            <a:spLocks noGrp="1"/>
          </p:cNvSpPr>
          <p:nvPr>
            <p:ph idx="1"/>
          </p:nvPr>
        </p:nvSpPr>
        <p:spPr>
          <a:xfrm>
            <a:off x="762000" y="1200150"/>
            <a:ext cx="8246070" cy="4043172"/>
          </a:xfrm>
        </p:spPr>
        <p:txBody>
          <a:bodyPr>
            <a:normAutofit fontScale="70000" lnSpcReduction="20000"/>
          </a:bodyPr>
          <a:lstStyle/>
          <a:p>
            <a:r>
              <a:rPr lang="en-US" i="1" dirty="0" smtClean="0"/>
              <a:t>PROPOSITIONS OF VALUE </a:t>
            </a:r>
            <a:endParaRPr lang="en-US" dirty="0" smtClean="0"/>
          </a:p>
          <a:p>
            <a:r>
              <a:rPr lang="en-US" b="1" dirty="0" smtClean="0"/>
              <a:t>Propositions of value </a:t>
            </a:r>
            <a:r>
              <a:rPr lang="en-US" dirty="0" smtClean="0"/>
              <a:t>go beyond issues of truth or falsity and explore the worth of some idea, person, or object. Propositions of value include the following:</a:t>
            </a:r>
          </a:p>
          <a:p>
            <a:pPr lvl="1"/>
            <a:r>
              <a:rPr lang="en-US" dirty="0" smtClean="0"/>
              <a:t>Cheerleaders are/are not just as valuable as the athletes on the field.</a:t>
            </a:r>
          </a:p>
          <a:p>
            <a:pPr lvl="1"/>
            <a:r>
              <a:rPr lang="en-US" dirty="0" smtClean="0"/>
              <a:t>The use of laboratory animals for scientific experiments is/is not cruel and immoral.</a:t>
            </a:r>
          </a:p>
          <a:p>
            <a:r>
              <a:rPr lang="en-US" dirty="0" smtClean="0"/>
              <a:t>In order to deal with most propositions of value, you will have to explore certain propositions of fact. </a:t>
            </a:r>
          </a:p>
          <a:p>
            <a:r>
              <a:rPr lang="en-US" dirty="0" smtClean="0"/>
              <a:t>For example, you won’t be able to debate whether the experimental use of animals in research is immoral—a proposition of value— until you have dealt with propositions of fact such as how many animals are used in experiments and whether experts believe they actually suffer.</a:t>
            </a:r>
          </a:p>
          <a:p>
            <a:endParaRPr lang="en-US" dirty="0" smtClean="0"/>
          </a:p>
          <a:p>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Categorizing Persuasive Attempts</a:t>
            </a:r>
            <a:endParaRPr lang="en-US" dirty="0"/>
          </a:p>
        </p:txBody>
      </p:sp>
      <p:sp>
        <p:nvSpPr>
          <p:cNvPr id="3" name="Content Placeholder 2"/>
          <p:cNvSpPr>
            <a:spLocks noGrp="1"/>
          </p:cNvSpPr>
          <p:nvPr>
            <p:ph idx="1"/>
          </p:nvPr>
        </p:nvSpPr>
        <p:spPr/>
        <p:txBody>
          <a:bodyPr>
            <a:normAutofit fontScale="92500" lnSpcReduction="20000"/>
          </a:bodyPr>
          <a:lstStyle/>
          <a:p>
            <a:r>
              <a:rPr lang="en-US" i="1" dirty="0" smtClean="0"/>
              <a:t>PROPOSITIONS OF POLICY</a:t>
            </a:r>
            <a:r>
              <a:rPr lang="en-US" b="1" dirty="0" smtClean="0"/>
              <a:t> </a:t>
            </a:r>
            <a:endParaRPr lang="en-US" dirty="0" smtClean="0"/>
          </a:p>
          <a:p>
            <a:r>
              <a:rPr lang="en-US" b="1" dirty="0" smtClean="0"/>
              <a:t>Propositions of policy </a:t>
            </a:r>
            <a:r>
              <a:rPr lang="en-US" dirty="0" smtClean="0"/>
              <a:t>go one step beyond questions of fact or value; they recommend a specific course of action (a “policy”). Some questions of policy are these:</a:t>
            </a:r>
          </a:p>
          <a:p>
            <a:pPr lvl="0"/>
            <a:r>
              <a:rPr lang="en-US" dirty="0" smtClean="0"/>
              <a:t>The Electoral College should/should not be abolished. </a:t>
            </a:r>
          </a:p>
          <a:p>
            <a:pPr lvl="0"/>
            <a:r>
              <a:rPr lang="en-US" dirty="0" smtClean="0"/>
              <a:t>Condoms should/should not be distributed in high schools.</a:t>
            </a:r>
          </a:p>
          <a:p>
            <a:pPr lvl="0"/>
            <a:r>
              <a:rPr lang="en-US" dirty="0" smtClean="0"/>
              <a:t>Genetic engineering of plants and livestock is/is not an appropriate way to increase the food supply.</a:t>
            </a:r>
          </a:p>
          <a:p>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Categorizing Persuasive Attempts</a:t>
            </a:r>
            <a:endParaRPr lang="en-US" dirty="0"/>
          </a:p>
        </p:txBody>
      </p:sp>
      <p:sp>
        <p:nvSpPr>
          <p:cNvPr id="3" name="Content Placeholder 2"/>
          <p:cNvSpPr>
            <a:spLocks noGrp="1"/>
          </p:cNvSpPr>
          <p:nvPr>
            <p:ph idx="1"/>
          </p:nvPr>
        </p:nvSpPr>
        <p:spPr>
          <a:xfrm>
            <a:off x="533400" y="1200150"/>
            <a:ext cx="8246070" cy="3943350"/>
          </a:xfrm>
        </p:spPr>
        <p:txBody>
          <a:bodyPr>
            <a:normAutofit fontScale="70000" lnSpcReduction="20000"/>
          </a:bodyPr>
          <a:lstStyle/>
          <a:p>
            <a:r>
              <a:rPr lang="en-US" i="1" dirty="0" smtClean="0">
                <a:solidFill>
                  <a:srgbClr val="FFC000"/>
                </a:solidFill>
              </a:rPr>
              <a:t>By Desired Outcome</a:t>
            </a:r>
          </a:p>
          <a:p>
            <a:r>
              <a:rPr lang="en-US" dirty="0" smtClean="0"/>
              <a:t>We can also categorize persuasion according to two major outcomes: convincing and actuating. </a:t>
            </a:r>
          </a:p>
          <a:p>
            <a:r>
              <a:rPr lang="en-US" i="1" dirty="0" smtClean="0"/>
              <a:t>CONVINCING </a:t>
            </a:r>
            <a:endParaRPr lang="en-US" dirty="0" smtClean="0"/>
          </a:p>
          <a:p>
            <a:r>
              <a:rPr lang="en-US" dirty="0" smtClean="0"/>
              <a:t>When you set about to </a:t>
            </a:r>
            <a:r>
              <a:rPr lang="en-US" b="1" dirty="0" smtClean="0"/>
              <a:t>convince </a:t>
            </a:r>
            <a:r>
              <a:rPr lang="en-US" dirty="0" smtClean="0"/>
              <a:t>an audience, you want to change the way its members think. When we say that convincing an audience changes the way its members think, we do not mean that you have to swing them from one belief or attitude to a completely different one. </a:t>
            </a:r>
          </a:p>
          <a:p>
            <a:r>
              <a:rPr lang="en-US" i="1" dirty="0" smtClean="0"/>
              <a:t>ACTUATING </a:t>
            </a:r>
            <a:endParaRPr lang="en-US" dirty="0" smtClean="0"/>
          </a:p>
          <a:p>
            <a:r>
              <a:rPr lang="en-US" dirty="0" smtClean="0"/>
              <a:t>When you set about to </a:t>
            </a:r>
            <a:r>
              <a:rPr lang="en-US" b="1" dirty="0" smtClean="0"/>
              <a:t>actuate </a:t>
            </a:r>
            <a:r>
              <a:rPr lang="en-US" dirty="0" smtClean="0"/>
              <a:t>an audience, you want to move its members to a specific behavior. Whereas a speech to convince might move an audience to action based on the ideas you’ve convinced members of, it won’t be any specific action that you have recommended. In a speech to actuate, you do recommend that specific action. </a:t>
            </a: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Categorizing Persuasive Attempts</a:t>
            </a:r>
          </a:p>
        </p:txBody>
      </p:sp>
      <p:sp>
        <p:nvSpPr>
          <p:cNvPr id="5" name="Content Placeholder 4"/>
          <p:cNvSpPr>
            <a:spLocks noGrp="1"/>
          </p:cNvSpPr>
          <p:nvPr>
            <p:ph idx="1"/>
          </p:nvPr>
        </p:nvSpPr>
        <p:spPr>
          <a:xfrm>
            <a:off x="609600" y="1176528"/>
            <a:ext cx="8246070" cy="3966972"/>
          </a:xfrm>
        </p:spPr>
        <p:txBody>
          <a:bodyPr>
            <a:normAutofit fontScale="70000" lnSpcReduction="20000"/>
          </a:bodyPr>
          <a:lstStyle/>
          <a:p>
            <a:r>
              <a:rPr lang="en-US" i="1" dirty="0" smtClean="0">
                <a:solidFill>
                  <a:srgbClr val="FFC000"/>
                </a:solidFill>
              </a:rPr>
              <a:t>By Directness of Approach</a:t>
            </a:r>
          </a:p>
          <a:p>
            <a:r>
              <a:rPr lang="en-US" i="1" dirty="0" smtClean="0"/>
              <a:t>DIRECT PERSUASION</a:t>
            </a:r>
            <a:endParaRPr lang="en-US" dirty="0" smtClean="0"/>
          </a:p>
          <a:p>
            <a:r>
              <a:rPr lang="en-US" b="1" dirty="0" smtClean="0"/>
              <a:t>Direct persuasion </a:t>
            </a:r>
            <a:r>
              <a:rPr lang="en-US" dirty="0" smtClean="0"/>
              <a:t>does not try to disguise the speaker’s persuasive purpose in any way. In direct persuasion the speaker will make his or her purpose clear, usually by stating it outright early in the speech. This is the best strategy to use with a friendly audience, especially when you are asking for a response that the audience is reasonably likely to give you. Direct persuasion is the kind we hear in most academic situations. </a:t>
            </a:r>
          </a:p>
          <a:p>
            <a:r>
              <a:rPr lang="en-US" i="1" dirty="0" smtClean="0"/>
              <a:t>INDIRECT PERSUASION </a:t>
            </a:r>
            <a:endParaRPr lang="en-US" dirty="0" smtClean="0"/>
          </a:p>
          <a:p>
            <a:r>
              <a:rPr lang="en-US" b="1" dirty="0" smtClean="0"/>
              <a:t>Indirect persuasion </a:t>
            </a:r>
            <a:r>
              <a:rPr lang="en-US" dirty="0" smtClean="0"/>
              <a:t>disguises or deemphasizes the speaker’s persuasive purpose in some way. The question “Is a season ticket to the symphony worth the money?” (when you intend to prove that it is) is based on indirect persuasion, as is any strategy that does not express the speaker’s purpose at the outset.</a:t>
            </a:r>
          </a:p>
          <a:p>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CREATING THE PERSUASIVE MESSAGE</a:t>
            </a:r>
          </a:p>
        </p:txBody>
      </p:sp>
      <p:sp>
        <p:nvSpPr>
          <p:cNvPr id="5" name="Content Placeholder 4"/>
          <p:cNvSpPr>
            <a:spLocks noGrp="1"/>
          </p:cNvSpPr>
          <p:nvPr>
            <p:ph idx="1"/>
          </p:nvPr>
        </p:nvSpPr>
        <p:spPr>
          <a:xfrm>
            <a:off x="533400" y="1252728"/>
            <a:ext cx="8246070" cy="3890772"/>
          </a:xfrm>
        </p:spPr>
        <p:txBody>
          <a:bodyPr>
            <a:normAutofit fontScale="77500" lnSpcReduction="20000"/>
          </a:bodyPr>
          <a:lstStyle/>
          <a:p>
            <a:r>
              <a:rPr lang="en-US" dirty="0" smtClean="0"/>
              <a:t>Preparing an effective persuasive speech isn’t easy, but it can be made easier by observing a few simple rules. These include the following: Set a clear, persuasive purpose; structure the message carefully; use solid evidence; and avoid fallacies.</a:t>
            </a:r>
          </a:p>
          <a:p>
            <a:r>
              <a:rPr lang="en-US" b="1" i="1" dirty="0" smtClean="0"/>
              <a:t>      	Set a Clear, Persuasive Purpose</a:t>
            </a:r>
          </a:p>
          <a:p>
            <a:r>
              <a:rPr lang="en-US" dirty="0" smtClean="0"/>
              <a:t>In a speech to convince, the purpose statement will probably stress an attitude:</a:t>
            </a:r>
          </a:p>
          <a:p>
            <a:pPr lvl="1"/>
            <a:r>
              <a:rPr lang="en-US" i="1" dirty="0" smtClean="0"/>
              <a:t>After listening to my speech, my audience members will agree that steps should be taken to save whales from extinction.</a:t>
            </a:r>
            <a:endParaRPr lang="en-US" dirty="0" smtClean="0"/>
          </a:p>
          <a:p>
            <a:r>
              <a:rPr lang="en-US" dirty="0" smtClean="0"/>
              <a:t>In a speech to actuate, the purpose statement will stress behavior:</a:t>
            </a:r>
          </a:p>
          <a:p>
            <a:pPr lvl="1"/>
            <a:r>
              <a:rPr lang="en-US" i="1" dirty="0" smtClean="0"/>
              <a:t>After listening to my speech, my audience members will sign my petition.</a:t>
            </a:r>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38150"/>
            <a:ext cx="8246070" cy="611856"/>
          </a:xfrm>
        </p:spPr>
        <p:txBody>
          <a:bodyPr>
            <a:normAutofit fontScale="90000"/>
          </a:bodyPr>
          <a:lstStyle/>
          <a:p>
            <a:pPr algn="ctr"/>
            <a:r>
              <a:rPr lang="en-US" dirty="0" smtClean="0"/>
              <a:t>CREATING THE PERSUASIVE MESSAGE</a:t>
            </a:r>
            <a:br>
              <a:rPr lang="en-US" dirty="0" smtClean="0"/>
            </a:br>
            <a:r>
              <a:rPr lang="en-US" sz="2200" b="1" i="1" dirty="0" smtClean="0"/>
              <a:t>Structure the Message Carefully</a:t>
            </a:r>
            <a:r>
              <a:rPr lang="en-US" b="1" i="1" dirty="0" smtClean="0"/>
              <a:t/>
            </a:r>
            <a:br>
              <a:rPr lang="en-US" b="1" i="1" dirty="0" smtClean="0"/>
            </a:br>
            <a:endParaRPr lang="en-US" dirty="0"/>
          </a:p>
        </p:txBody>
      </p:sp>
      <p:sp>
        <p:nvSpPr>
          <p:cNvPr id="3" name="Content Placeholder 2"/>
          <p:cNvSpPr>
            <a:spLocks noGrp="1"/>
          </p:cNvSpPr>
          <p:nvPr>
            <p:ph idx="1"/>
          </p:nvPr>
        </p:nvSpPr>
        <p:spPr>
          <a:xfrm>
            <a:off x="381000" y="1200150"/>
            <a:ext cx="8246070" cy="4019550"/>
          </a:xfrm>
        </p:spPr>
        <p:txBody>
          <a:bodyPr>
            <a:normAutofit fontScale="55000" lnSpcReduction="20000"/>
          </a:bodyPr>
          <a:lstStyle/>
          <a:p>
            <a:r>
              <a:rPr lang="en-US" sz="3300" dirty="0" smtClean="0"/>
              <a:t>A sample structure of the body is outlined in Figure 14–2 refer to your notes page 13. With this structure, if your objective is to convince, you concentrate on the first two components: Establishing the problem and describing the solution. If your objective is to actuate, you add the third component, describing the desired audience reaction.</a:t>
            </a:r>
          </a:p>
          <a:p>
            <a:r>
              <a:rPr lang="en-US" sz="3300" dirty="0" smtClean="0"/>
              <a:t>DESCRIBE THE PROBLEM</a:t>
            </a:r>
            <a:r>
              <a:rPr lang="en-US" sz="3300" b="1" dirty="0" smtClean="0"/>
              <a:t> </a:t>
            </a:r>
            <a:endParaRPr lang="en-US" sz="3300" dirty="0" smtClean="0"/>
          </a:p>
          <a:p>
            <a:r>
              <a:rPr lang="en-US" sz="3300" dirty="0" smtClean="0"/>
              <a:t>In order to convince an audience that something needs to be changed, you have to show members that a problem exists. The problem will answer two questions, either directly or indirectly.</a:t>
            </a:r>
          </a:p>
          <a:p>
            <a:r>
              <a:rPr lang="en-US" sz="3300" i="1" dirty="0" smtClean="0"/>
              <a:t>What Is the Nature of the Problem? </a:t>
            </a:r>
            <a:endParaRPr lang="en-US" sz="3300" dirty="0" smtClean="0"/>
          </a:p>
          <a:p>
            <a:r>
              <a:rPr lang="en-US" sz="3300" dirty="0" smtClean="0"/>
              <a:t>Your audience members might not recognize a problem at all, so your first task is to convince them that there is something wrong with the present state of affairs.  </a:t>
            </a:r>
          </a:p>
          <a:p>
            <a:r>
              <a:rPr lang="en-US" sz="3300" i="1" dirty="0" smtClean="0"/>
              <a:t>How Does the Problem Affect Your Audience? </a:t>
            </a:r>
            <a:endParaRPr lang="en-US" sz="3300" dirty="0" smtClean="0"/>
          </a:p>
          <a:p>
            <a:r>
              <a:rPr lang="en-US" sz="3300" dirty="0" smtClean="0"/>
              <a:t>It’s not enough to prove that a problem exists. Your next challenge is to show your listeners that the problem affects them in some way. </a:t>
            </a:r>
            <a:endParaRPr lang="en-US" dirty="0"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CREATING THE PERSUASIVE MESSAGE</a:t>
            </a:r>
            <a:br>
              <a:rPr lang="en-US" dirty="0" smtClean="0"/>
            </a:br>
            <a:r>
              <a:rPr lang="en-US" sz="2200" b="1" i="1" dirty="0" smtClean="0"/>
              <a:t>Structure the Message Carefully</a:t>
            </a:r>
            <a:endParaRPr lang="en-US" dirty="0"/>
          </a:p>
        </p:txBody>
      </p:sp>
      <p:sp>
        <p:nvSpPr>
          <p:cNvPr id="3" name="Content Placeholder 2"/>
          <p:cNvSpPr>
            <a:spLocks noGrp="1"/>
          </p:cNvSpPr>
          <p:nvPr>
            <p:ph idx="1"/>
          </p:nvPr>
        </p:nvSpPr>
        <p:spPr>
          <a:xfrm>
            <a:off x="448966" y="1200150"/>
            <a:ext cx="8246070" cy="3662172"/>
          </a:xfrm>
        </p:spPr>
        <p:txBody>
          <a:bodyPr>
            <a:normAutofit fontScale="70000" lnSpcReduction="20000"/>
          </a:bodyPr>
          <a:lstStyle/>
          <a:p>
            <a:r>
              <a:rPr lang="en-US" dirty="0" smtClean="0"/>
              <a:t>DESCRIBE THE SOLUTION </a:t>
            </a:r>
          </a:p>
          <a:p>
            <a:r>
              <a:rPr lang="en-US" dirty="0" smtClean="0"/>
              <a:t>Your next step in persuading your audience members is to convince them that there is an answer to the problem you have just introduced. To describe your solution, you should answer two questions: </a:t>
            </a:r>
          </a:p>
          <a:p>
            <a:r>
              <a:rPr lang="en-US" i="1" dirty="0" smtClean="0"/>
              <a:t>Will the Solution Work? </a:t>
            </a:r>
            <a:endParaRPr lang="en-US" dirty="0" smtClean="0"/>
          </a:p>
          <a:p>
            <a:r>
              <a:rPr lang="en-US" dirty="0" smtClean="0"/>
              <a:t>A skeptical audience might agree with the desirability of your solution but still not believe that it has a chance of succeeding. </a:t>
            </a:r>
          </a:p>
          <a:p>
            <a:pPr>
              <a:buNone/>
            </a:pPr>
            <a:r>
              <a:rPr lang="en-US" dirty="0" smtClean="0"/>
              <a:t/>
            </a:r>
            <a:br>
              <a:rPr lang="en-US" dirty="0" smtClean="0"/>
            </a:br>
            <a:r>
              <a:rPr lang="en-US" i="1" dirty="0" smtClean="0"/>
              <a:t>What Advantages Will Result from Your Solution</a:t>
            </a:r>
            <a:r>
              <a:rPr lang="en-US" dirty="0" smtClean="0"/>
              <a:t>? </a:t>
            </a:r>
          </a:p>
          <a:p>
            <a:r>
              <a:rPr lang="en-US" dirty="0" smtClean="0"/>
              <a:t>You need to describe in specific terms how your solution will lead to the desired changes. This is the step where you will paint a vivid picture of the benefits of your proposal.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CREATING THE PERSUASIVE MESSAGE</a:t>
            </a:r>
            <a:br>
              <a:rPr lang="en-US" dirty="0" smtClean="0"/>
            </a:br>
            <a:r>
              <a:rPr lang="en-US" sz="2200" b="1" i="1" dirty="0" smtClean="0"/>
              <a:t>Structure the Message Carefully</a:t>
            </a:r>
            <a:endParaRPr lang="en-US" dirty="0"/>
          </a:p>
        </p:txBody>
      </p:sp>
      <p:sp>
        <p:nvSpPr>
          <p:cNvPr id="3" name="Content Placeholder 2"/>
          <p:cNvSpPr>
            <a:spLocks noGrp="1"/>
          </p:cNvSpPr>
          <p:nvPr>
            <p:ph idx="1"/>
          </p:nvPr>
        </p:nvSpPr>
        <p:spPr>
          <a:xfrm>
            <a:off x="448966" y="1195578"/>
            <a:ext cx="8246070" cy="3890772"/>
          </a:xfrm>
        </p:spPr>
        <p:txBody>
          <a:bodyPr>
            <a:normAutofit fontScale="70000" lnSpcReduction="20000"/>
          </a:bodyPr>
          <a:lstStyle/>
          <a:p>
            <a:r>
              <a:rPr lang="en-US" dirty="0" smtClean="0"/>
              <a:t>DESCRIBE THE DESIRED AUDIENCE RESPONSE </a:t>
            </a:r>
          </a:p>
          <a:p>
            <a:r>
              <a:rPr lang="en-US" dirty="0" smtClean="0"/>
              <a:t>When you want to go beyond simply a strategy to convince your audience members and use a strategy to actuate them to follow your solution, you need to describe exactly what you want them to do. This action step, like the previous ones, should answer two questions.</a:t>
            </a:r>
          </a:p>
          <a:p>
            <a:r>
              <a:rPr lang="en-US" i="1" dirty="0" smtClean="0"/>
              <a:t>What Can the Audience Do to Put Your Solution into Action?  </a:t>
            </a:r>
            <a:endParaRPr lang="en-US" dirty="0" smtClean="0"/>
          </a:p>
          <a:p>
            <a:r>
              <a:rPr lang="en-US" dirty="0" smtClean="0"/>
              <a:t>Make the behavior you are asking your audience members to adopt as clear and simple as possible for them. If you want them to vote in a referendum, tell them when and where to go to vote and how to go about registering, if necessary (some activists even provide transportation). </a:t>
            </a:r>
          </a:p>
          <a:p>
            <a:r>
              <a:rPr lang="en-US" i="1" dirty="0" smtClean="0"/>
              <a:t>What Are the Direct Rewards of This Response? </a:t>
            </a:r>
            <a:endParaRPr lang="en-US" dirty="0" smtClean="0"/>
          </a:p>
          <a:p>
            <a:r>
              <a:rPr lang="en-US" dirty="0" smtClean="0"/>
              <a:t>Your solution might be important to society, but your audience members will be most likely to adopt it if you can show that they will get a personal payoff. </a:t>
            </a:r>
          </a:p>
          <a:p>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CREATING THE PERSUASIVE MESSAGE</a:t>
            </a:r>
            <a:br>
              <a:rPr lang="en-US" dirty="0" smtClean="0"/>
            </a:br>
            <a:r>
              <a:rPr lang="en-US" sz="2200" b="1" i="1" dirty="0" smtClean="0"/>
              <a:t>Structure the Message Carefully</a:t>
            </a:r>
            <a:endParaRPr lang="en-US" dirty="0"/>
          </a:p>
        </p:txBody>
      </p:sp>
      <p:sp>
        <p:nvSpPr>
          <p:cNvPr id="3" name="Content Placeholder 2"/>
          <p:cNvSpPr>
            <a:spLocks noGrp="1"/>
          </p:cNvSpPr>
          <p:nvPr>
            <p:ph idx="1"/>
          </p:nvPr>
        </p:nvSpPr>
        <p:spPr>
          <a:xfrm>
            <a:off x="448966" y="1123950"/>
            <a:ext cx="8246070" cy="4572000"/>
          </a:xfrm>
        </p:spPr>
        <p:txBody>
          <a:bodyPr>
            <a:normAutofit fontScale="62500" lnSpcReduction="20000"/>
          </a:bodyPr>
          <a:lstStyle/>
          <a:p>
            <a:r>
              <a:rPr lang="en-US" sz="3200" dirty="0" smtClean="0"/>
              <a:t>ADAPT THE MODEL PERSUASIVE STRUCTURE </a:t>
            </a:r>
          </a:p>
          <a:p>
            <a:r>
              <a:rPr lang="en-US" sz="3200" dirty="0" smtClean="0"/>
              <a:t>Describing the problem and the solution makes up the basic structure for any persuasive speech. However, one may also use the organization suggested by </a:t>
            </a:r>
            <a:r>
              <a:rPr lang="en-US" sz="3200" b="1" dirty="0" smtClean="0"/>
              <a:t>Alan Monroe </a:t>
            </a:r>
            <a:r>
              <a:rPr lang="en-US" sz="3200" dirty="0" smtClean="0"/>
              <a:t>in his Motivated Sequence. In that pattern the problem is broken down into </a:t>
            </a:r>
            <a:r>
              <a:rPr lang="en-US" sz="3200" dirty="0" smtClean="0">
                <a:solidFill>
                  <a:srgbClr val="FFC000"/>
                </a:solidFill>
              </a:rPr>
              <a:t>an attention step and a need step, and the solution is broken down into a satisfaction step, a visualization step, and an action step. </a:t>
            </a:r>
          </a:p>
          <a:p>
            <a:r>
              <a:rPr lang="en-US" sz="3200" b="1" i="1" dirty="0" smtClean="0"/>
              <a:t>Use Solid Evidence: </a:t>
            </a:r>
            <a:r>
              <a:rPr lang="en-US" sz="3200" dirty="0" smtClean="0"/>
              <a:t>All the forms of support discussed in Lecture 12 can be used to back up your persuasive arguments.</a:t>
            </a:r>
            <a:r>
              <a:rPr lang="en-US" sz="3200" dirty="0" smtClean="0">
                <a:hlinkClick r:id="" action="ppaction://hlinkfile"/>
              </a:rPr>
              <a:t> </a:t>
            </a:r>
            <a:endParaRPr lang="en-US" sz="3200" dirty="0" smtClean="0"/>
          </a:p>
          <a:p>
            <a:r>
              <a:rPr lang="en-US" sz="3200" dirty="0" smtClean="0"/>
              <a:t>You choose </a:t>
            </a:r>
            <a:r>
              <a:rPr lang="en-US" sz="3200" b="1" dirty="0" smtClean="0"/>
              <a:t>evidence </a:t>
            </a:r>
            <a:r>
              <a:rPr lang="en-US" sz="3200" dirty="0" smtClean="0"/>
              <a:t>that strongly supports your claim, and you should feel free to use </a:t>
            </a:r>
            <a:r>
              <a:rPr lang="en-US" sz="3200" b="1" dirty="0" smtClean="0"/>
              <a:t>emotional evidence, </a:t>
            </a:r>
            <a:r>
              <a:rPr lang="en-US" sz="3200" dirty="0" smtClean="0"/>
              <a:t>which is supporting material that evokes audience feelings such as fear, anger, sympathy, pride, or reverence. Emotional evidence is an ethical fault only when it is used to obscure the truth (see Table 14-1, page 9-10 notes). It is ethical, however, to use emotion to give impact to a truth.</a:t>
            </a:r>
          </a:p>
          <a:p>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BUILDING CREDIBILITY AS A SPEAKER</a:t>
            </a:r>
            <a:r>
              <a:rPr lang="en-US" b="1" dirty="0" smtClean="0"/>
              <a:t/>
            </a:r>
            <a:br>
              <a:rPr lang="en-US" b="1" dirty="0" smtClean="0"/>
            </a:br>
            <a:endParaRPr lang="en-US" dirty="0"/>
          </a:p>
        </p:txBody>
      </p:sp>
      <p:sp>
        <p:nvSpPr>
          <p:cNvPr id="3" name="Content Placeholder 2"/>
          <p:cNvSpPr>
            <a:spLocks noGrp="1"/>
          </p:cNvSpPr>
          <p:nvPr>
            <p:ph idx="1"/>
          </p:nvPr>
        </p:nvSpPr>
        <p:spPr>
          <a:xfrm>
            <a:off x="448966" y="1200150"/>
            <a:ext cx="8246070" cy="3943350"/>
          </a:xfrm>
        </p:spPr>
        <p:txBody>
          <a:bodyPr>
            <a:normAutofit fontScale="77500" lnSpcReduction="20000"/>
          </a:bodyPr>
          <a:lstStyle/>
          <a:p>
            <a:r>
              <a:rPr lang="en-US" b="1" dirty="0" smtClean="0"/>
              <a:t>Credibility </a:t>
            </a:r>
            <a:r>
              <a:rPr lang="en-US" dirty="0" smtClean="0"/>
              <a:t>refers to the believability of a speaker. Credibility isn’t an objective quality; rather, it is a perception in the minds of the audience. </a:t>
            </a:r>
          </a:p>
          <a:p>
            <a:r>
              <a:rPr lang="en-US" i="1" dirty="0" smtClean="0"/>
              <a:t>Competence </a:t>
            </a:r>
            <a:r>
              <a:rPr lang="en-US" dirty="0" smtClean="0"/>
              <a:t>refers to the speaker’s expertise on the topic. </a:t>
            </a:r>
          </a:p>
          <a:p>
            <a:r>
              <a:rPr lang="en-US" i="1" dirty="0" smtClean="0"/>
              <a:t>Character </a:t>
            </a:r>
            <a:r>
              <a:rPr lang="en-US" dirty="0" smtClean="0"/>
              <a:t>involves the audience’s perception of at least two ingredients: honesty and impartiality.</a:t>
            </a:r>
          </a:p>
          <a:p>
            <a:r>
              <a:rPr lang="en-US" i="1" dirty="0" smtClean="0"/>
              <a:t>Charisma </a:t>
            </a:r>
            <a:r>
              <a:rPr lang="en-US" dirty="0" smtClean="0"/>
              <a:t>is spoken about in the popular press as an almost indefinable, mystical quality. Even the dictionary defines it as “a special quality of leadership that captures the popular imagination and inspires unswerving allegiance and devotion.”</a:t>
            </a:r>
          </a:p>
          <a:p>
            <a:r>
              <a:rPr lang="en-US" dirty="0" smtClean="0"/>
              <a:t> Communication scholars defines Charisma as the audience’s perception of two factors: the speaker’s enthusiasm and likability. </a:t>
            </a:r>
          </a:p>
          <a:p>
            <a:endParaRPr 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SUMMARY</a:t>
            </a:r>
          </a:p>
        </p:txBody>
      </p:sp>
      <p:sp>
        <p:nvSpPr>
          <p:cNvPr id="3" name="Content Placeholder 2"/>
          <p:cNvSpPr>
            <a:spLocks noGrp="1"/>
          </p:cNvSpPr>
          <p:nvPr>
            <p:ph idx="1"/>
          </p:nvPr>
        </p:nvSpPr>
        <p:spPr>
          <a:xfrm>
            <a:off x="0" y="1047750"/>
            <a:ext cx="9144000" cy="4095750"/>
          </a:xfrm>
        </p:spPr>
        <p:txBody>
          <a:bodyPr>
            <a:normAutofit fontScale="70000" lnSpcReduction="20000"/>
          </a:bodyPr>
          <a:lstStyle/>
          <a:p>
            <a:r>
              <a:rPr lang="en-US" dirty="0" smtClean="0"/>
              <a:t>This chapter classified informative speaking based on content (speeches about objects, processes, events, and concepts) and purpose (descriptions, explanations, and instructions). Next, it discussed the differences between informative and persuasive speaking. It then suggested techniques for effective informative speaking. These techniques include using a specific informative purpose that stresses audience knowledge and/or ability; creating information hunger by tapping into audience needs; and making it easy to listen by limiting the amount of information you present, using familiar information to increase understanding of the unfamiliar, and using simple information to build up understanding of complex information. Other techniques include emphasizing important points through repetition and sign- posts; using clear organization and structure; using effective supporting materials, including visual aids; using clear language (language that uses precise, simple vocabulary and avoids jargon); and involving the audience through audience participation, the use of volunteers, and a question-and-answer period. Persuasion—the act of moving someone, through communication, toward a belief, attitude, or behavior—can be both worthwhile and ethical. </a:t>
            </a:r>
            <a:endParaRPr 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981200" y="0"/>
            <a:ext cx="6558080" cy="725349"/>
          </a:xfrm>
        </p:spPr>
        <p:txBody>
          <a:bodyPr>
            <a:normAutofit/>
          </a:bodyPr>
          <a:lstStyle/>
          <a:p>
            <a:pPr algn="ctr"/>
            <a:r>
              <a:rPr lang="en-US" dirty="0" smtClean="0"/>
              <a:t>SUMMARY</a:t>
            </a:r>
            <a:endParaRPr lang="en-US" dirty="0"/>
          </a:p>
        </p:txBody>
      </p:sp>
      <p:sp>
        <p:nvSpPr>
          <p:cNvPr id="5" name="Content Placeholder 4"/>
          <p:cNvSpPr>
            <a:spLocks noGrp="1"/>
          </p:cNvSpPr>
          <p:nvPr>
            <p:ph idx="1"/>
          </p:nvPr>
        </p:nvSpPr>
        <p:spPr>
          <a:xfrm>
            <a:off x="0" y="514350"/>
            <a:ext cx="9144000" cy="4476750"/>
          </a:xfrm>
        </p:spPr>
        <p:txBody>
          <a:bodyPr>
            <a:noAutofit/>
          </a:bodyPr>
          <a:lstStyle/>
          <a:p>
            <a:r>
              <a:rPr lang="en-US" sz="2000" dirty="0" smtClean="0"/>
              <a:t>Ethical persuasion requires that the speaker be sincere and honest and avoid such behaviors as plagiarism. It also requires that the persuasion be in the best interest of the audience. Persuasion can be categorized according to the type of proposition (fact, value, or policy), outcome (convincing or actuating), or approach (direct or indirect). A persuasive strategy is put into effect through the use of several techniques. These include setting a specific, clear persuasive purpose, structuring the message carefully, using solid evidence (including emotional evidence), using careful reasoning, adapting to the audience, and building credibility as a speaker.</a:t>
            </a:r>
          </a:p>
          <a:p>
            <a:r>
              <a:rPr lang="en-US" sz="2000" dirty="0" smtClean="0"/>
              <a:t>In adapting to your audience, you should establish common ground, organize your speech in such way that you can expect a “yes” response along each step of your persuasive plan, and take special care with a hostile audience. In building credibility, you should keep in mind the audience’s perception of your competence, character, and charisma.</a:t>
            </a:r>
          </a:p>
          <a:p>
            <a:r>
              <a:rPr lang="en-US" sz="2400" dirty="0" smtClean="0"/>
              <a:t> </a:t>
            </a:r>
          </a:p>
          <a:p>
            <a:r>
              <a:rPr lang="en-US" dirty="0" smtClean="0"/>
              <a:t/>
            </a:r>
            <a:br>
              <a:rPr lang="en-US" dirty="0" smtClean="0"/>
            </a:br>
            <a:endParaRPr lang="en-US" sz="2000" dirty="0" smtClean="0"/>
          </a:p>
        </p:txBody>
      </p:sp>
    </p:spTree>
    <p:extLst>
      <p:ext uri="{BB962C8B-B14F-4D97-AF65-F5344CB8AC3E}">
        <p14:creationId xmlns="" xmlns:p14="http://schemas.microsoft.com/office/powerpoint/2010/main" val="11016338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6000" y="1200150"/>
            <a:ext cx="4572000" cy="646331"/>
          </a:xfrm>
          <a:prstGeom prst="rect">
            <a:avLst/>
          </a:prstGeom>
          <a:noFill/>
        </p:spPr>
        <p:txBody>
          <a:bodyPr wrap="square" rtlCol="0">
            <a:spAutoFit/>
          </a:bodyPr>
          <a:lstStyle/>
          <a:p>
            <a:pPr algn="ctr"/>
            <a:r>
              <a:rPr lang="en-US" sz="3600" b="1" dirty="0" smtClean="0">
                <a:solidFill>
                  <a:schemeClr val="accent6"/>
                </a:solidFill>
              </a:rPr>
              <a:t>THANK YOU</a:t>
            </a:r>
            <a:endParaRPr lang="en-US" sz="3600" b="1" dirty="0">
              <a:solidFill>
                <a:schemeClr val="accent6"/>
              </a:solidFill>
            </a:endParaRPr>
          </a:p>
        </p:txBody>
      </p:sp>
      <p:sp>
        <p:nvSpPr>
          <p:cNvPr id="5" name="TextBox 4"/>
          <p:cNvSpPr txBox="1"/>
          <p:nvPr/>
        </p:nvSpPr>
        <p:spPr>
          <a:xfrm>
            <a:off x="228600" y="1962150"/>
            <a:ext cx="8763000" cy="3970318"/>
          </a:xfrm>
          <a:prstGeom prst="rect">
            <a:avLst/>
          </a:prstGeom>
          <a:noFill/>
        </p:spPr>
        <p:txBody>
          <a:bodyPr wrap="square" rtlCol="0">
            <a:spAutoFit/>
          </a:bodyPr>
          <a:lstStyle/>
          <a:p>
            <a:pPr algn="ctr"/>
            <a:r>
              <a:rPr lang="en-US" b="1" dirty="0" smtClean="0">
                <a:solidFill>
                  <a:schemeClr val="bg1"/>
                </a:solidFill>
              </a:rPr>
              <a:t>LECTURE 13</a:t>
            </a:r>
          </a:p>
          <a:p>
            <a:pPr algn="ctr"/>
            <a:r>
              <a:rPr lang="en-US" dirty="0" smtClean="0">
                <a:solidFill>
                  <a:schemeClr val="bg1"/>
                </a:solidFill>
              </a:rPr>
              <a:t>THE MAIN SOURCES OF REFERENCES: Adler, R.B. &amp; Rodman, G. 2006.</a:t>
            </a:r>
            <a:r>
              <a:rPr lang="en-US" i="1" dirty="0" smtClean="0">
                <a:solidFill>
                  <a:schemeClr val="bg1"/>
                </a:solidFill>
              </a:rPr>
              <a:t> Understanding human communication.</a:t>
            </a:r>
            <a:r>
              <a:rPr lang="en-US" dirty="0" smtClean="0">
                <a:solidFill>
                  <a:schemeClr val="bg1"/>
                </a:solidFill>
              </a:rPr>
              <a:t> 9th edition. London: Oxford University Press.</a:t>
            </a:r>
          </a:p>
          <a:p>
            <a:pPr algn="ctr"/>
            <a:r>
              <a:rPr lang="en-US" dirty="0" smtClean="0">
                <a:solidFill>
                  <a:schemeClr val="bg1"/>
                </a:solidFill>
              </a:rPr>
              <a:t>Lucas, Stephen E. The Art of Public Speaking. 9th Edition. McGraw Hill, 2004. </a:t>
            </a:r>
          </a:p>
          <a:p>
            <a:pPr algn="ctr"/>
            <a:r>
              <a:rPr lang="en-US" dirty="0" smtClean="0">
                <a:solidFill>
                  <a:schemeClr val="bg1"/>
                </a:solidFill>
              </a:rPr>
              <a:t>Adler, R.B.,  </a:t>
            </a:r>
            <a:r>
              <a:rPr lang="en-US" dirty="0" err="1" smtClean="0">
                <a:solidFill>
                  <a:schemeClr val="bg1"/>
                </a:solidFill>
              </a:rPr>
              <a:t>Rodmann</a:t>
            </a:r>
            <a:r>
              <a:rPr lang="en-US" dirty="0" smtClean="0">
                <a:solidFill>
                  <a:schemeClr val="bg1"/>
                </a:solidFill>
              </a:rPr>
              <a:t>, G. and Hutchinson, C.C.</a:t>
            </a:r>
            <a:r>
              <a:rPr lang="en-US" b="1" dirty="0" smtClean="0">
                <a:solidFill>
                  <a:schemeClr val="bg1"/>
                </a:solidFill>
              </a:rPr>
              <a:t> </a:t>
            </a:r>
            <a:r>
              <a:rPr lang="en-US" dirty="0" smtClean="0">
                <a:solidFill>
                  <a:schemeClr val="bg1"/>
                </a:solidFill>
              </a:rPr>
              <a:t>(2011) global.uop.com</a:t>
            </a:r>
            <a:r>
              <a:rPr lang="en-US" i="1" dirty="0" smtClean="0">
                <a:solidFill>
                  <a:schemeClr val="bg1"/>
                </a:solidFill>
              </a:rPr>
              <a:t> Understanding human communication.</a:t>
            </a:r>
            <a:r>
              <a:rPr lang="en-US" dirty="0" smtClean="0">
                <a:solidFill>
                  <a:schemeClr val="bg1"/>
                </a:solidFill>
              </a:rPr>
              <a:t>11th edition. London: Oxford University Press. </a:t>
            </a:r>
            <a:r>
              <a:rPr lang="en-US" u="sng" dirty="0" smtClean="0">
                <a:solidFill>
                  <a:schemeClr val="bg1"/>
                </a:solidFill>
              </a:rPr>
              <a:t>https://global.oup.com/us/companion.websites/9780199747382/student/chapter13/</a:t>
            </a:r>
          </a:p>
          <a:p>
            <a:pPr algn="ctr"/>
            <a:r>
              <a:rPr lang="en-US" dirty="0" smtClean="0">
                <a:solidFill>
                  <a:schemeClr val="bg1"/>
                </a:solidFill>
              </a:rPr>
              <a:t>https://global.oup.com/us/companion.websites/9780199747382/student/chapter14/</a:t>
            </a:r>
          </a:p>
          <a:p>
            <a:pPr algn="ctr"/>
            <a:r>
              <a:rPr lang="en-US" b="1" dirty="0" smtClean="0">
                <a:solidFill>
                  <a:schemeClr val="bg1"/>
                </a:solidFill>
              </a:rPr>
              <a:t>Adler, R.B.,  </a:t>
            </a:r>
            <a:r>
              <a:rPr lang="en-US" b="1" dirty="0" err="1" smtClean="0">
                <a:solidFill>
                  <a:schemeClr val="bg1"/>
                </a:solidFill>
              </a:rPr>
              <a:t>Rodmann</a:t>
            </a:r>
            <a:r>
              <a:rPr lang="en-US" b="1" dirty="0" smtClean="0">
                <a:solidFill>
                  <a:schemeClr val="bg1"/>
                </a:solidFill>
              </a:rPr>
              <a:t>, G. and </a:t>
            </a:r>
            <a:r>
              <a:rPr lang="en-US" dirty="0" smtClean="0">
                <a:solidFill>
                  <a:schemeClr val="bg1"/>
                </a:solidFill>
              </a:rPr>
              <a:t>du </a:t>
            </a:r>
            <a:r>
              <a:rPr lang="en-US" dirty="0" err="1" smtClean="0">
                <a:solidFill>
                  <a:schemeClr val="bg1"/>
                </a:solidFill>
              </a:rPr>
              <a:t>Pré</a:t>
            </a:r>
            <a:r>
              <a:rPr lang="en-US" b="1" dirty="0" smtClean="0">
                <a:solidFill>
                  <a:schemeClr val="bg1"/>
                </a:solidFill>
              </a:rPr>
              <a:t>, A. (2016) </a:t>
            </a:r>
            <a:r>
              <a:rPr lang="en-US" b="1" i="1" dirty="0" smtClean="0">
                <a:solidFill>
                  <a:schemeClr val="bg1"/>
                </a:solidFill>
              </a:rPr>
              <a:t>Understanding Human Communication</a:t>
            </a:r>
            <a:r>
              <a:rPr lang="en-US" b="1" dirty="0" smtClean="0">
                <a:solidFill>
                  <a:schemeClr val="bg1"/>
                </a:solidFill>
              </a:rPr>
              <a:t> 13th Edition </a:t>
            </a:r>
            <a:r>
              <a:rPr lang="en-US" b="1" i="1" dirty="0" smtClean="0">
                <a:solidFill>
                  <a:schemeClr val="bg1"/>
                </a:solidFill>
              </a:rPr>
              <a:t>Published by </a:t>
            </a:r>
            <a:r>
              <a:rPr lang="en-US" b="1" i="1" u="sng" dirty="0" smtClean="0">
                <a:solidFill>
                  <a:schemeClr val="bg1"/>
                </a:solidFill>
              </a:rPr>
              <a:t>Amy Bell</a:t>
            </a:r>
            <a:r>
              <a:rPr lang="en-US" b="1" i="1" dirty="0" smtClean="0">
                <a:solidFill>
                  <a:schemeClr val="bg1"/>
                </a:solidFill>
              </a:rPr>
              <a:t>, 2020-08-14 13:57:17</a:t>
            </a:r>
            <a:r>
              <a:rPr lang="en-US" b="1" dirty="0" smtClean="0">
                <a:solidFill>
                  <a:schemeClr val="bg1"/>
                </a:solidFill>
              </a:rPr>
              <a:t> Fliphtml5.com, </a:t>
            </a:r>
            <a:r>
              <a:rPr lang="en-US" b="1" u="sng" dirty="0" smtClean="0">
                <a:solidFill>
                  <a:schemeClr val="bg1"/>
                </a:solidFill>
              </a:rPr>
              <a:t>https://fliphtml5.com/adjmv/swwq/basic/</a:t>
            </a:r>
            <a:r>
              <a:rPr lang="en-US" b="1" dirty="0" smtClean="0">
                <a:solidFill>
                  <a:schemeClr val="bg1"/>
                </a:solidFill>
              </a:rPr>
              <a:t> Accessed on November, 5</a:t>
            </a:r>
            <a:r>
              <a:rPr lang="en-US" b="1" baseline="30000" dirty="0" smtClean="0">
                <a:solidFill>
                  <a:schemeClr val="bg1"/>
                </a:solidFill>
              </a:rPr>
              <a:t>th</a:t>
            </a:r>
            <a:r>
              <a:rPr lang="en-US" b="1" dirty="0" smtClean="0">
                <a:solidFill>
                  <a:schemeClr val="bg1"/>
                </a:solidFill>
              </a:rPr>
              <a:t> 2021</a:t>
            </a:r>
          </a:p>
          <a:p>
            <a:pPr algn="ctr"/>
            <a:endParaRPr lang="en-US" dirty="0" smtClean="0">
              <a:solidFill>
                <a:schemeClr val="bg1"/>
              </a:solidFill>
            </a:endParaRPr>
          </a:p>
          <a:p>
            <a:pPr algn="ctr"/>
            <a:endParaRPr lang="en-US" dirty="0" smtClean="0">
              <a:solidFill>
                <a:schemeClr val="bg1"/>
              </a:solidFill>
            </a:endParaRPr>
          </a:p>
          <a:p>
            <a:endParaRPr lang="en-US" dirty="0"/>
          </a:p>
        </p:txBody>
      </p:sp>
    </p:spTree>
    <p:extLst>
      <p:ext uri="{BB962C8B-B14F-4D97-AF65-F5344CB8AC3E}">
        <p14:creationId xmlns="" xmlns:p14="http://schemas.microsoft.com/office/powerpoint/2010/main" val="1091006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3470</Words>
  <Application>Microsoft Office PowerPoint</Application>
  <PresentationFormat>On-screen Show (16:9)</PresentationFormat>
  <Paragraphs>235</Paragraphs>
  <Slides>36</Slides>
  <Notes>11</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Office Theme</vt:lpstr>
      <vt:lpstr>INTRODUCTION TO HUMAN COMMUNICATION   Types of Speeches </vt:lpstr>
      <vt:lpstr>Intended Learning Outcomes </vt:lpstr>
      <vt:lpstr>INFORMATIVE SPEAKING</vt:lpstr>
      <vt:lpstr>Types of Informative Speaking</vt:lpstr>
      <vt:lpstr>By Content</vt:lpstr>
      <vt:lpstr>By Purpose</vt:lpstr>
      <vt:lpstr>By Purpose</vt:lpstr>
      <vt:lpstr>Informative Versus Persuasive Topics</vt:lpstr>
      <vt:lpstr>Type of Topic</vt:lpstr>
      <vt:lpstr> Speech Purpose </vt:lpstr>
      <vt:lpstr>Techniques of Informative Speaking</vt:lpstr>
      <vt:lpstr>Techniques of Informative Speaking</vt:lpstr>
      <vt:lpstr>Techniques of Informative Speaking</vt:lpstr>
      <vt:lpstr>Techniques of Informative Speaking</vt:lpstr>
      <vt:lpstr>Using Supporting Material Effectively</vt:lpstr>
      <vt:lpstr>Using Supporting Material Effectively</vt:lpstr>
      <vt:lpstr>Types of Visual Aids</vt:lpstr>
      <vt:lpstr>Types of Visual Aids</vt:lpstr>
      <vt:lpstr>Rules for Using Visual Aids</vt:lpstr>
      <vt:lpstr>  Persuasive Speaking </vt:lpstr>
      <vt:lpstr>social judgment theory.</vt:lpstr>
      <vt:lpstr>Characteristics of Persuasion</vt:lpstr>
      <vt:lpstr>Categorizing Persuasive Attempts</vt:lpstr>
      <vt:lpstr>Categorizing Persuasive Attempts</vt:lpstr>
      <vt:lpstr>Categorizing Persuasive Attempts</vt:lpstr>
      <vt:lpstr>Categorizing Persuasive Attempts</vt:lpstr>
      <vt:lpstr>Categorizing Persuasive Attempts</vt:lpstr>
      <vt:lpstr>CREATING THE PERSUASIVE MESSAGE</vt:lpstr>
      <vt:lpstr>CREATING THE PERSUASIVE MESSAGE Structure the Message Carefully </vt:lpstr>
      <vt:lpstr>CREATING THE PERSUASIVE MESSAGE Structure the Message Carefully</vt:lpstr>
      <vt:lpstr>CREATING THE PERSUASIVE MESSAGE Structure the Message Carefully</vt:lpstr>
      <vt:lpstr>CREATING THE PERSUASIVE MESSAGE Structure the Message Carefully</vt:lpstr>
      <vt:lpstr>BUILDING CREDIBILITY AS A SPEAKER </vt:lpstr>
      <vt:lpstr>SUMMARY</vt:lpstr>
      <vt:lpstr>SUMMARY</vt:lpstr>
      <vt:lpstr>Slide 36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2017-08-01T15:40:51Z</dcterms:created>
  <dcterms:modified xsi:type="dcterms:W3CDTF">2021-11-08T08:58:44Z</dcterms:modified>
</cp:coreProperties>
</file>