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331" r:id="rId3"/>
    <p:sldId id="332" r:id="rId4"/>
    <p:sldId id="366" r:id="rId5"/>
    <p:sldId id="367" r:id="rId6"/>
    <p:sldId id="368" r:id="rId7"/>
    <p:sldId id="369" r:id="rId8"/>
    <p:sldId id="364" r:id="rId9"/>
    <p:sldId id="394" r:id="rId10"/>
    <p:sldId id="371" r:id="rId11"/>
    <p:sldId id="372" r:id="rId12"/>
    <p:sldId id="373" r:id="rId13"/>
    <p:sldId id="374" r:id="rId14"/>
    <p:sldId id="375" r:id="rId15"/>
    <p:sldId id="376" r:id="rId16"/>
    <p:sldId id="395" r:id="rId17"/>
    <p:sldId id="396" r:id="rId18"/>
    <p:sldId id="378" r:id="rId19"/>
    <p:sldId id="379" r:id="rId20"/>
    <p:sldId id="380" r:id="rId21"/>
    <p:sldId id="381" r:id="rId22"/>
    <p:sldId id="382" r:id="rId23"/>
    <p:sldId id="383" r:id="rId24"/>
    <p:sldId id="384" r:id="rId25"/>
    <p:sldId id="385" r:id="rId26"/>
    <p:sldId id="386" r:id="rId27"/>
    <p:sldId id="387" r:id="rId28"/>
    <p:sldId id="388" r:id="rId29"/>
    <p:sldId id="389" r:id="rId30"/>
    <p:sldId id="390" r:id="rId31"/>
    <p:sldId id="391" r:id="rId32"/>
    <p:sldId id="392" r:id="rId33"/>
    <p:sldId id="393" r:id="rId34"/>
    <p:sldId id="365" r:id="rId35"/>
    <p:sldId id="397" r:id="rId36"/>
    <p:sldId id="319" r:id="rId37"/>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0276" autoAdjust="0"/>
  </p:normalViewPr>
  <p:slideViewPr>
    <p:cSldViewPr snapToGrid="0">
      <p:cViewPr varScale="1">
        <p:scale>
          <a:sx n="65" d="100"/>
          <a:sy n="65" d="100"/>
        </p:scale>
        <p:origin x="1286" y="58"/>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7739" cy="471054"/>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3093" y="0"/>
            <a:ext cx="3077739" cy="471054"/>
          </a:xfrm>
          <a:prstGeom prst="rect">
            <a:avLst/>
          </a:prstGeom>
        </p:spPr>
        <p:txBody>
          <a:bodyPr vert="horz" lIns="91440" tIns="45720" rIns="91440" bIns="45720" rtlCol="0"/>
          <a:lstStyle>
            <a:lvl1pPr algn="r">
              <a:defRPr sz="1200"/>
            </a:lvl1pPr>
          </a:lstStyle>
          <a:p>
            <a:fld id="{EBB6EE9C-4A39-4758-B733-A92E2CEE7DC9}" type="datetimeFigureOut">
              <a:rPr lang="en-ID" smtClean="0"/>
              <a:t>27/09/2021</a:t>
            </a:fld>
            <a:endParaRPr lang="en-ID"/>
          </a:p>
        </p:txBody>
      </p:sp>
      <p:sp>
        <p:nvSpPr>
          <p:cNvPr id="4" name="Slide Image Placeholder 3"/>
          <p:cNvSpPr>
            <a:spLocks noGrp="1" noRot="1" noChangeAspect="1"/>
          </p:cNvSpPr>
          <p:nvPr>
            <p:ph type="sldImg" idx="2"/>
          </p:nvPr>
        </p:nvSpPr>
        <p:spPr>
          <a:xfrm>
            <a:off x="736600" y="1174750"/>
            <a:ext cx="5629275" cy="3167063"/>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10248" y="4518203"/>
            <a:ext cx="5681980" cy="36967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1" y="8917422"/>
            <a:ext cx="3077739" cy="471053"/>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3093" y="8917422"/>
            <a:ext cx="3077739" cy="471053"/>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i="0"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40254939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2295511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2783747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21326397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4272353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28472349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7805396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19912318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10379642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23845111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41112137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1399804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1500448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18360906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25158969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26289420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6176072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27124956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37137375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40334284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21634630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sz="1200"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21972646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sz="1200"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34779087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sz="1200"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6580822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sz="1200"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24263897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sz="1200"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23390982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sz="1200"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25014820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sz="1200"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23640425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sz="1200" dirty="0">
              <a:sym typeface="Wingdings" panose="05000000000000000000" pitchFamily="2" charset="2"/>
            </a:endParaRPr>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8762667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33</a:t>
            </a:fld>
            <a:endParaRPr lang="en-ID"/>
          </a:p>
        </p:txBody>
      </p:sp>
    </p:spTree>
    <p:extLst>
      <p:ext uri="{BB962C8B-B14F-4D97-AF65-F5344CB8AC3E}">
        <p14:creationId xmlns:p14="http://schemas.microsoft.com/office/powerpoint/2010/main" val="11163984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34</a:t>
            </a:fld>
            <a:endParaRPr lang="en-ID"/>
          </a:p>
        </p:txBody>
      </p:sp>
    </p:spTree>
    <p:extLst>
      <p:ext uri="{BB962C8B-B14F-4D97-AF65-F5344CB8AC3E}">
        <p14:creationId xmlns:p14="http://schemas.microsoft.com/office/powerpoint/2010/main" val="24617693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35</a:t>
            </a:fld>
            <a:endParaRPr lang="en-ID"/>
          </a:p>
        </p:txBody>
      </p:sp>
    </p:spTree>
    <p:extLst>
      <p:ext uri="{BB962C8B-B14F-4D97-AF65-F5344CB8AC3E}">
        <p14:creationId xmlns:p14="http://schemas.microsoft.com/office/powerpoint/2010/main" val="4169801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27/09/2021</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27/09/2021</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27/09/2021</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27/09/2021</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27/09/2021</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27/09/2021</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27/09/2021</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27/09/2021</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27/09/2021</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27/09/2021</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27/09/2021</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27/09/2021</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294309"/>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PHONETICS AND PHONOLOGY</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3016745"/>
            <a:ext cx="9144000" cy="3014133"/>
          </a:xfrm>
        </p:spPr>
        <p:txBody>
          <a:bodyPr>
            <a:normAutofit/>
          </a:bodyPr>
          <a:lstStyle/>
          <a:p>
            <a:r>
              <a:rPr lang="en-US" sz="3600" b="1" dirty="0"/>
              <a:t>Week 2 – Chapter 2</a:t>
            </a:r>
          </a:p>
          <a:p>
            <a:r>
              <a:rPr lang="en-US" sz="3600" b="1" dirty="0"/>
              <a:t>The Phonemes</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77500" lnSpcReduction="20000"/>
          </a:bodyPr>
          <a:lstStyle/>
          <a:p>
            <a:r>
              <a:rPr lang="en-US" dirty="0"/>
              <a:t>For advanced learners of English</a:t>
            </a:r>
          </a:p>
          <a:p>
            <a:r>
              <a:rPr lang="en-US" dirty="0"/>
              <a:t>For those who are interested in AE (American English)</a:t>
            </a:r>
          </a:p>
          <a:p>
            <a:r>
              <a:rPr lang="en-US" dirty="0"/>
              <a:t>For those who are non-native speakers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2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514350" indent="-514350">
              <a:buFont typeface="+mj-lt"/>
              <a:buAutoNum type="arabicPeriod"/>
            </a:pPr>
            <a:r>
              <a:rPr lang="en-US" dirty="0"/>
              <a:t>The Contrastive Function of the Phoneme</a:t>
            </a:r>
          </a:p>
          <a:p>
            <a:pPr marL="514350" indent="-514350">
              <a:buFont typeface="+mj-lt"/>
              <a:buAutoNum type="arabicPeriod"/>
            </a:pPr>
            <a:r>
              <a:rPr lang="en-US" dirty="0"/>
              <a:t>The Abstract nature of the Phoneme</a:t>
            </a:r>
          </a:p>
          <a:p>
            <a:pPr marL="514350" indent="-514350">
              <a:buFont typeface="+mj-lt"/>
              <a:buAutoNum type="arabicPeriod"/>
            </a:pPr>
            <a:r>
              <a:rPr lang="en-US" dirty="0"/>
              <a:t>Phonetic Similarity</a:t>
            </a:r>
          </a:p>
          <a:p>
            <a:pPr marL="514350" indent="-514350">
              <a:buFont typeface="+mj-lt"/>
              <a:buAutoNum type="arabicPeriod"/>
            </a:pPr>
            <a:r>
              <a:rPr lang="en-US" dirty="0"/>
              <a:t>Definition of the Phoneme</a:t>
            </a:r>
          </a:p>
          <a:p>
            <a:pPr marL="514350" indent="-514350">
              <a:buFont typeface="+mj-lt"/>
              <a:buAutoNum type="arabicPeriod"/>
            </a:pPr>
            <a:r>
              <a:rPr lang="en-US" dirty="0"/>
              <a:t>Free Variation between Phonemes</a:t>
            </a:r>
          </a:p>
          <a:p>
            <a:pPr marL="514350" indent="-514350">
              <a:buFont typeface="+mj-lt"/>
              <a:buAutoNum type="arabicPeriod"/>
            </a:pPr>
            <a:r>
              <a:rPr lang="en-US" dirty="0"/>
              <a:t>Neutralization</a:t>
            </a:r>
          </a:p>
          <a:p>
            <a:pPr marL="514350" indent="-514350">
              <a:buFont typeface="+mj-lt"/>
              <a:buAutoNum type="arabicPeriod"/>
            </a:pPr>
            <a:r>
              <a:rPr lang="en-US" dirty="0"/>
              <a:t>Distinctive Features</a:t>
            </a:r>
          </a:p>
          <a:p>
            <a:pPr marL="514350" indent="-514350">
              <a:buFont typeface="+mj-lt"/>
              <a:buAutoNum type="arabicPeriod"/>
            </a:pPr>
            <a:r>
              <a:rPr lang="en-US" dirty="0"/>
              <a:t>The Classification of AE Phonemes into Vowels and Consonants</a:t>
            </a:r>
          </a:p>
          <a:p>
            <a:pPr marL="0" indent="0">
              <a:buNone/>
            </a:pPr>
            <a:endParaRPr lang="en-US" dirty="0"/>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The Contrastive Function of the Phoneme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a:bodyPr>
          <a:lstStyle/>
          <a:p>
            <a:r>
              <a:rPr lang="en-US" dirty="0"/>
              <a:t>Strictly speaking, no two utterances of the same sentence are ever completely identical.</a:t>
            </a:r>
          </a:p>
          <a:p>
            <a:endParaRPr lang="en-US" dirty="0"/>
          </a:p>
          <a:p>
            <a:r>
              <a:rPr lang="en-US" dirty="0"/>
              <a:t>Even more, the same speakers will not utter the same sentence exactly the same. </a:t>
            </a:r>
          </a:p>
          <a:p>
            <a:endParaRPr lang="en-US" dirty="0"/>
          </a:p>
          <a:p>
            <a:r>
              <a:rPr lang="en-US" dirty="0"/>
              <a:t>The example: the length of a sound may vary in repetitions of the same utterance, </a:t>
            </a:r>
            <a:r>
              <a:rPr lang="en-US" b="1" dirty="0"/>
              <a:t>without affecting the message</a:t>
            </a:r>
            <a:r>
              <a:rPr lang="en-US" dirty="0"/>
              <a:t>; or the force of the air coming from the lungs may vary.</a:t>
            </a:r>
          </a:p>
        </p:txBody>
      </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4" end="4"/>
                                            </p:txEl>
                                          </p:spTgt>
                                        </p:tgtEl>
                                        <p:attrNameLst>
                                          <p:attrName>style.visibility</p:attrName>
                                        </p:attrNameLst>
                                      </p:cBhvr>
                                      <p:to>
                                        <p:strVal val="visible"/>
                                      </p:to>
                                    </p:set>
                                    <p:animEffect transition="in" filter="fade">
                                      <p:cBhvr>
                                        <p:cTn id="1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The Contrastive Function of the Phoneme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lnSpcReduction="10000"/>
          </a:bodyPr>
          <a:lstStyle/>
          <a:p>
            <a:r>
              <a:rPr lang="en-US" dirty="0"/>
              <a:t>See the following example and practice it.</a:t>
            </a:r>
          </a:p>
          <a:p>
            <a:r>
              <a:rPr lang="en-US" dirty="0"/>
              <a:t>Read the following sentence with two different ways. Follow the example from your professor.</a:t>
            </a:r>
          </a:p>
          <a:p>
            <a:endParaRPr lang="en-US" dirty="0"/>
          </a:p>
          <a:p>
            <a:endParaRPr lang="en-US" dirty="0"/>
          </a:p>
          <a:p>
            <a:endParaRPr lang="en-US" sz="3200" dirty="0"/>
          </a:p>
          <a:p>
            <a:r>
              <a:rPr lang="en-US" dirty="0"/>
              <a:t>When you are uttering the sentences with two different ways, are you telling the same message? </a:t>
            </a:r>
          </a:p>
          <a:p>
            <a:r>
              <a:rPr lang="en-US" dirty="0"/>
              <a:t>It’s not possible in English to differentiate between the two messages according to whether a final [p] is </a:t>
            </a:r>
            <a:r>
              <a:rPr lang="en-US" b="1" dirty="0">
                <a:solidFill>
                  <a:srgbClr val="0070C0"/>
                </a:solidFill>
              </a:rPr>
              <a:t>released</a:t>
            </a:r>
            <a:r>
              <a:rPr lang="en-US" dirty="0"/>
              <a:t> or </a:t>
            </a:r>
            <a:r>
              <a:rPr lang="en-US" b="1" dirty="0">
                <a:solidFill>
                  <a:srgbClr val="FF0000"/>
                </a:solidFill>
              </a:rPr>
              <a:t>not released</a:t>
            </a:r>
            <a:r>
              <a:rPr lang="en-US" dirty="0"/>
              <a:t>. </a:t>
            </a:r>
          </a:p>
        </p:txBody>
      </p:sp>
      <p:graphicFrame>
        <p:nvGraphicFramePr>
          <p:cNvPr id="2" name="Table 2">
            <a:extLst>
              <a:ext uri="{FF2B5EF4-FFF2-40B4-BE49-F238E27FC236}">
                <a16:creationId xmlns:a16="http://schemas.microsoft.com/office/drawing/2014/main" id="{35FED7A6-CB3A-483E-890E-836CC1D0CDCA}"/>
              </a:ext>
            </a:extLst>
          </p:cNvPr>
          <p:cNvGraphicFramePr>
            <a:graphicFrameLocks noGrp="1"/>
          </p:cNvGraphicFramePr>
          <p:nvPr>
            <p:extLst>
              <p:ext uri="{D42A27DB-BD31-4B8C-83A1-F6EECF244321}">
                <p14:modId xmlns:p14="http://schemas.microsoft.com/office/powerpoint/2010/main" val="1103178115"/>
              </p:ext>
            </p:extLst>
          </p:nvPr>
        </p:nvGraphicFramePr>
        <p:xfrm>
          <a:off x="1648177" y="3191881"/>
          <a:ext cx="8703733" cy="1097280"/>
        </p:xfrm>
        <a:graphic>
          <a:graphicData uri="http://schemas.openxmlformats.org/drawingml/2006/table">
            <a:tbl>
              <a:tblPr firstRow="1" bandRow="1">
                <a:tableStyleId>{5940675A-B579-460E-94D1-54222C63F5DA}</a:tableStyleId>
              </a:tblPr>
              <a:tblGrid>
                <a:gridCol w="4510010">
                  <a:extLst>
                    <a:ext uri="{9D8B030D-6E8A-4147-A177-3AD203B41FA5}">
                      <a16:colId xmlns:a16="http://schemas.microsoft.com/office/drawing/2014/main" val="532860087"/>
                    </a:ext>
                  </a:extLst>
                </a:gridCol>
                <a:gridCol w="4193723">
                  <a:extLst>
                    <a:ext uri="{9D8B030D-6E8A-4147-A177-3AD203B41FA5}">
                      <a16:colId xmlns:a16="http://schemas.microsoft.com/office/drawing/2014/main" val="420483734"/>
                    </a:ext>
                  </a:extLst>
                </a:gridCol>
              </a:tblGrid>
              <a:tr h="370840">
                <a:tc>
                  <a:txBody>
                    <a:bodyPr/>
                    <a:lstStyle/>
                    <a:p>
                      <a:pPr algn="ctr"/>
                      <a:r>
                        <a:rPr lang="en-US" sz="2400" b="1" i="1" dirty="0"/>
                        <a:t>It’s on the map.</a:t>
                      </a:r>
                    </a:p>
                  </a:txBody>
                  <a:tcPr/>
                </a:tc>
                <a:tc>
                  <a:txBody>
                    <a:bodyPr/>
                    <a:lstStyle/>
                    <a:p>
                      <a:pPr algn="ctr"/>
                      <a:r>
                        <a:rPr lang="en-US" sz="2400" b="1" i="1" dirty="0"/>
                        <a:t>It’s on the map.</a:t>
                      </a:r>
                    </a:p>
                  </a:txBody>
                  <a:tcPr/>
                </a:tc>
                <a:extLst>
                  <a:ext uri="{0D108BD9-81ED-4DB2-BD59-A6C34878D82A}">
                    <a16:rowId xmlns:a16="http://schemas.microsoft.com/office/drawing/2014/main" val="611751003"/>
                  </a:ext>
                </a:extLst>
              </a:tr>
              <a:tr h="370840">
                <a:tc>
                  <a:txBody>
                    <a:bodyPr/>
                    <a:lstStyle/>
                    <a:p>
                      <a:pPr algn="ctr"/>
                      <a:r>
                        <a:rPr lang="en-US" i="1" dirty="0">
                          <a:solidFill>
                            <a:srgbClr val="0070C0"/>
                          </a:solidFill>
                        </a:rPr>
                        <a:t>Open your lips immediately after the final [p]</a:t>
                      </a:r>
                    </a:p>
                  </a:txBody>
                  <a:tcPr/>
                </a:tc>
                <a:tc>
                  <a:txBody>
                    <a:bodyPr/>
                    <a:lstStyle/>
                    <a:p>
                      <a:pPr algn="ctr"/>
                      <a:r>
                        <a:rPr lang="en-US" i="1" dirty="0">
                          <a:solidFill>
                            <a:srgbClr val="FF0000"/>
                          </a:solidFill>
                        </a:rPr>
                        <a:t>Keep your lips closed, for a few seconds or even minutes, after the final [p]</a:t>
                      </a:r>
                    </a:p>
                  </a:txBody>
                  <a:tcPr/>
                </a:tc>
                <a:extLst>
                  <a:ext uri="{0D108BD9-81ED-4DB2-BD59-A6C34878D82A}">
                    <a16:rowId xmlns:a16="http://schemas.microsoft.com/office/drawing/2014/main" val="1065873810"/>
                  </a:ext>
                </a:extLst>
              </a:tr>
            </a:tbl>
          </a:graphicData>
        </a:graphic>
      </p:graphicFrame>
    </p:spTree>
    <p:extLst>
      <p:ext uri="{BB962C8B-B14F-4D97-AF65-F5344CB8AC3E}">
        <p14:creationId xmlns:p14="http://schemas.microsoft.com/office/powerpoint/2010/main" val="2277270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500"/>
                                        <p:tgtEl>
                                          <p:spTgt spid="8">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xEl>
                                              <p:pRg st="5" end="5"/>
                                            </p:txEl>
                                          </p:spTgt>
                                        </p:tgtEl>
                                        <p:attrNameLst>
                                          <p:attrName>style.visibility</p:attrName>
                                        </p:attrNameLst>
                                      </p:cBhvr>
                                      <p:to>
                                        <p:strVal val="visible"/>
                                      </p:to>
                                    </p:set>
                                    <p:animEffect transition="in" filter="fade">
                                      <p:cBhvr>
                                        <p:cTn id="15" dur="500"/>
                                        <p:tgtEl>
                                          <p:spTgt spid="8">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xEl>
                                              <p:pRg st="6" end="6"/>
                                            </p:txEl>
                                          </p:spTgt>
                                        </p:tgtEl>
                                        <p:attrNameLst>
                                          <p:attrName>style.visibility</p:attrName>
                                        </p:attrNameLst>
                                      </p:cBhvr>
                                      <p:to>
                                        <p:strVal val="visible"/>
                                      </p:to>
                                    </p:set>
                                    <p:animEffect transition="in" filter="fade">
                                      <p:cBhvr>
                                        <p:cTn id="20"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The Contrastive Function of the Phoneme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a:bodyPr>
          <a:lstStyle/>
          <a:p>
            <a:r>
              <a:rPr lang="en-US" sz="2400" dirty="0"/>
              <a:t>On the other hand, instead of making the closure at the end of the sentence </a:t>
            </a:r>
            <a:r>
              <a:rPr lang="en-US" sz="2400" i="1" dirty="0"/>
              <a:t>It’s on the map</a:t>
            </a:r>
            <a:r>
              <a:rPr lang="en-US" sz="2400" dirty="0"/>
              <a:t> with lips, try uttering it with the tip/blade of the tongue, then the message is changed.</a:t>
            </a:r>
          </a:p>
          <a:p>
            <a:endParaRPr lang="en-US" sz="1050" dirty="0"/>
          </a:p>
          <a:p>
            <a:r>
              <a:rPr lang="en-US" sz="2400" dirty="0"/>
              <a:t>Can you guess what will the utterance be?</a:t>
            </a:r>
          </a:p>
          <a:p>
            <a:endParaRPr lang="en-US" sz="2400" dirty="0"/>
          </a:p>
          <a:p>
            <a:endParaRPr lang="en-US" sz="1600" dirty="0"/>
          </a:p>
          <a:p>
            <a:r>
              <a:rPr lang="en-US" sz="2400" dirty="0"/>
              <a:t>This illustrates two kinds of variation of sounds in language: one kind can be used to distinguish message, the other cannot.</a:t>
            </a:r>
          </a:p>
          <a:p>
            <a:endParaRPr lang="en-US" sz="2400" dirty="0"/>
          </a:p>
        </p:txBody>
      </p:sp>
      <p:graphicFrame>
        <p:nvGraphicFramePr>
          <p:cNvPr id="6" name="Table 3">
            <a:extLst>
              <a:ext uri="{FF2B5EF4-FFF2-40B4-BE49-F238E27FC236}">
                <a16:creationId xmlns:a16="http://schemas.microsoft.com/office/drawing/2014/main" id="{32C510F7-828F-41B2-AE99-FE08F7B2A534}"/>
              </a:ext>
            </a:extLst>
          </p:cNvPr>
          <p:cNvGraphicFramePr>
            <a:graphicFrameLocks noGrp="1"/>
          </p:cNvGraphicFramePr>
          <p:nvPr>
            <p:extLst>
              <p:ext uri="{D42A27DB-BD31-4B8C-83A1-F6EECF244321}">
                <p14:modId xmlns:p14="http://schemas.microsoft.com/office/powerpoint/2010/main" val="2164809386"/>
              </p:ext>
            </p:extLst>
          </p:nvPr>
        </p:nvGraphicFramePr>
        <p:xfrm>
          <a:off x="2257778" y="3742214"/>
          <a:ext cx="8128000" cy="518160"/>
        </p:xfrm>
        <a:graphic>
          <a:graphicData uri="http://schemas.openxmlformats.org/drawingml/2006/table">
            <a:tbl>
              <a:tblPr firstRow="1" bandRow="1">
                <a:tableStyleId>{5940675A-B579-460E-94D1-54222C63F5DA}</a:tableStyleId>
              </a:tblPr>
              <a:tblGrid>
                <a:gridCol w="8128000">
                  <a:extLst>
                    <a:ext uri="{9D8B030D-6E8A-4147-A177-3AD203B41FA5}">
                      <a16:colId xmlns:a16="http://schemas.microsoft.com/office/drawing/2014/main" val="4081207050"/>
                    </a:ext>
                  </a:extLst>
                </a:gridCol>
              </a:tblGrid>
              <a:tr h="370840">
                <a:tc>
                  <a:txBody>
                    <a:bodyPr/>
                    <a:lstStyle/>
                    <a:p>
                      <a:pPr algn="ctr"/>
                      <a:r>
                        <a:rPr lang="en-US" sz="2800" b="1" i="1" dirty="0">
                          <a:solidFill>
                            <a:srgbClr val="00B050"/>
                          </a:solidFill>
                        </a:rPr>
                        <a:t>It’s on the mat.</a:t>
                      </a:r>
                      <a:endParaRPr lang="en-US" b="1" i="1" dirty="0">
                        <a:solidFill>
                          <a:srgbClr val="00B050"/>
                        </a:solidFill>
                      </a:endParaRPr>
                    </a:p>
                  </a:txBody>
                  <a:tcPr/>
                </a:tc>
                <a:extLst>
                  <a:ext uri="{0D108BD9-81ED-4DB2-BD59-A6C34878D82A}">
                    <a16:rowId xmlns:a16="http://schemas.microsoft.com/office/drawing/2014/main" val="4075689015"/>
                  </a:ext>
                </a:extLst>
              </a:tr>
            </a:tbl>
          </a:graphicData>
        </a:graphic>
      </p:graphicFrame>
      <p:graphicFrame>
        <p:nvGraphicFramePr>
          <p:cNvPr id="4" name="Table 4">
            <a:extLst>
              <a:ext uri="{FF2B5EF4-FFF2-40B4-BE49-F238E27FC236}">
                <a16:creationId xmlns:a16="http://schemas.microsoft.com/office/drawing/2014/main" id="{2F8FF455-D8EE-4488-AE30-E0439E380CD9}"/>
              </a:ext>
            </a:extLst>
          </p:cNvPr>
          <p:cNvGraphicFramePr>
            <a:graphicFrameLocks noGrp="1"/>
          </p:cNvGraphicFramePr>
          <p:nvPr>
            <p:extLst>
              <p:ext uri="{D42A27DB-BD31-4B8C-83A1-F6EECF244321}">
                <p14:modId xmlns:p14="http://schemas.microsoft.com/office/powerpoint/2010/main" val="4182500743"/>
              </p:ext>
            </p:extLst>
          </p:nvPr>
        </p:nvGraphicFramePr>
        <p:xfrm>
          <a:off x="1388532" y="5435283"/>
          <a:ext cx="9965267" cy="741680"/>
        </p:xfrm>
        <a:graphic>
          <a:graphicData uri="http://schemas.openxmlformats.org/drawingml/2006/table">
            <a:tbl>
              <a:tblPr firstRow="1" bandRow="1">
                <a:tableStyleId>{5940675A-B579-460E-94D1-54222C63F5DA}</a:tableStyleId>
              </a:tblPr>
              <a:tblGrid>
                <a:gridCol w="3916903">
                  <a:extLst>
                    <a:ext uri="{9D8B030D-6E8A-4147-A177-3AD203B41FA5}">
                      <a16:colId xmlns:a16="http://schemas.microsoft.com/office/drawing/2014/main" val="753160468"/>
                    </a:ext>
                  </a:extLst>
                </a:gridCol>
                <a:gridCol w="6048364">
                  <a:extLst>
                    <a:ext uri="{9D8B030D-6E8A-4147-A177-3AD203B41FA5}">
                      <a16:colId xmlns:a16="http://schemas.microsoft.com/office/drawing/2014/main" val="1323307069"/>
                    </a:ext>
                  </a:extLst>
                </a:gridCol>
              </a:tblGrid>
              <a:tr h="370840">
                <a:tc>
                  <a:txBody>
                    <a:bodyPr/>
                    <a:lstStyle/>
                    <a:p>
                      <a:pPr algn="ctr"/>
                      <a:r>
                        <a:rPr lang="en-US" b="1" dirty="0">
                          <a:solidFill>
                            <a:srgbClr val="C00000"/>
                          </a:solidFill>
                        </a:rPr>
                        <a:t>Released vs unreleased [p]</a:t>
                      </a:r>
                    </a:p>
                  </a:txBody>
                  <a:tcPr/>
                </a:tc>
                <a:tc>
                  <a:txBody>
                    <a:bodyPr/>
                    <a:lstStyle/>
                    <a:p>
                      <a:pPr algn="ctr"/>
                      <a:r>
                        <a:rPr lang="en-US" b="1" dirty="0">
                          <a:solidFill>
                            <a:srgbClr val="C00000"/>
                          </a:solidFill>
                        </a:rPr>
                        <a:t>Closure of the lips at the end vs using tip/blade of tongue</a:t>
                      </a:r>
                    </a:p>
                  </a:txBody>
                  <a:tcPr/>
                </a:tc>
                <a:extLst>
                  <a:ext uri="{0D108BD9-81ED-4DB2-BD59-A6C34878D82A}">
                    <a16:rowId xmlns:a16="http://schemas.microsoft.com/office/drawing/2014/main" val="2739651376"/>
                  </a:ext>
                </a:extLst>
              </a:tr>
              <a:tr h="370840">
                <a:tc>
                  <a:txBody>
                    <a:bodyPr/>
                    <a:lstStyle/>
                    <a:p>
                      <a:pPr algn="ctr"/>
                      <a:r>
                        <a:rPr lang="en-US" dirty="0"/>
                        <a:t>Same message</a:t>
                      </a:r>
                    </a:p>
                  </a:txBody>
                  <a:tcPr/>
                </a:tc>
                <a:tc>
                  <a:txBody>
                    <a:bodyPr/>
                    <a:lstStyle/>
                    <a:p>
                      <a:pPr algn="ctr"/>
                      <a:r>
                        <a:rPr lang="en-US" dirty="0"/>
                        <a:t>Changed message</a:t>
                      </a:r>
                    </a:p>
                  </a:txBody>
                  <a:tcPr/>
                </a:tc>
                <a:extLst>
                  <a:ext uri="{0D108BD9-81ED-4DB2-BD59-A6C34878D82A}">
                    <a16:rowId xmlns:a16="http://schemas.microsoft.com/office/drawing/2014/main" val="748345567"/>
                  </a:ext>
                </a:extLst>
              </a:tr>
            </a:tbl>
          </a:graphicData>
        </a:graphic>
      </p:graphicFrame>
    </p:spTree>
    <p:extLst>
      <p:ext uri="{BB962C8B-B14F-4D97-AF65-F5344CB8AC3E}">
        <p14:creationId xmlns:p14="http://schemas.microsoft.com/office/powerpoint/2010/main" val="926597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animEffect transition="in" filter="fade">
                                      <p:cBhvr>
                                        <p:cTn id="17" dur="500"/>
                                        <p:tgtEl>
                                          <p:spTgt spid="8">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The Contrastive Function of the Phoneme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lnSpcReduction="10000"/>
          </a:bodyPr>
          <a:lstStyle/>
          <a:p>
            <a:endParaRPr lang="en-US" sz="2400" dirty="0"/>
          </a:p>
          <a:p>
            <a:endParaRPr lang="en-US" sz="2400" dirty="0"/>
          </a:p>
          <a:p>
            <a:endParaRPr lang="en-US" sz="2400" dirty="0"/>
          </a:p>
          <a:p>
            <a:r>
              <a:rPr lang="en-US" sz="2400" dirty="0"/>
              <a:t>If two sounds can be used to distinguish between messages, we say that they </a:t>
            </a:r>
            <a:r>
              <a:rPr lang="en-US" sz="2400" b="1" dirty="0"/>
              <a:t>contrast</a:t>
            </a:r>
            <a:r>
              <a:rPr lang="en-US" sz="2400" dirty="0"/>
              <a:t>, and belong to </a:t>
            </a:r>
            <a:r>
              <a:rPr lang="en-US" sz="2400" b="1" dirty="0"/>
              <a:t>different phonemes</a:t>
            </a:r>
            <a:r>
              <a:rPr lang="en-US" sz="2400" dirty="0"/>
              <a:t>. </a:t>
            </a:r>
          </a:p>
          <a:p>
            <a:endParaRPr lang="en-US" sz="2400" dirty="0"/>
          </a:p>
          <a:p>
            <a:r>
              <a:rPr lang="en-US" sz="2400" dirty="0"/>
              <a:t>Thus, [p] and [t] belong to different phonemes in English</a:t>
            </a:r>
          </a:p>
          <a:p>
            <a:endParaRPr lang="en-US" sz="2400" dirty="0"/>
          </a:p>
          <a:p>
            <a:r>
              <a:rPr lang="en-US" sz="2400" dirty="0"/>
              <a:t>But, the released [p</a:t>
            </a:r>
            <a:r>
              <a:rPr lang="en-US" sz="2400" baseline="30000" dirty="0"/>
              <a:t>e</a:t>
            </a:r>
            <a:r>
              <a:rPr lang="en-US" sz="2400" dirty="0"/>
              <a:t>] and unreleased [p</a:t>
            </a:r>
            <a:r>
              <a:rPr lang="en-US" sz="2400" baseline="30000" dirty="0"/>
              <a:t>o</a:t>
            </a:r>
            <a:r>
              <a:rPr lang="en-US" sz="2400" dirty="0"/>
              <a:t>] do not.</a:t>
            </a:r>
          </a:p>
          <a:p>
            <a:endParaRPr lang="en-US" sz="1050" dirty="0"/>
          </a:p>
          <a:p>
            <a:r>
              <a:rPr lang="en-US" sz="2400" dirty="0"/>
              <a:t>Can you find another example that is similar to this case?</a:t>
            </a:r>
          </a:p>
        </p:txBody>
      </p:sp>
      <p:graphicFrame>
        <p:nvGraphicFramePr>
          <p:cNvPr id="9" name="Table 4">
            <a:extLst>
              <a:ext uri="{FF2B5EF4-FFF2-40B4-BE49-F238E27FC236}">
                <a16:creationId xmlns:a16="http://schemas.microsoft.com/office/drawing/2014/main" id="{1E8E6839-1353-4B5F-BFAF-233F1D9E7066}"/>
              </a:ext>
            </a:extLst>
          </p:cNvPr>
          <p:cNvGraphicFramePr>
            <a:graphicFrameLocks noGrp="1"/>
          </p:cNvGraphicFramePr>
          <p:nvPr>
            <p:extLst>
              <p:ext uri="{D42A27DB-BD31-4B8C-83A1-F6EECF244321}">
                <p14:modId xmlns:p14="http://schemas.microsoft.com/office/powerpoint/2010/main" val="2608105539"/>
              </p:ext>
            </p:extLst>
          </p:nvPr>
        </p:nvGraphicFramePr>
        <p:xfrm>
          <a:off x="1113366" y="1954831"/>
          <a:ext cx="9965267" cy="741680"/>
        </p:xfrm>
        <a:graphic>
          <a:graphicData uri="http://schemas.openxmlformats.org/drawingml/2006/table">
            <a:tbl>
              <a:tblPr firstRow="1" bandRow="1">
                <a:tableStyleId>{5940675A-B579-460E-94D1-54222C63F5DA}</a:tableStyleId>
              </a:tblPr>
              <a:tblGrid>
                <a:gridCol w="3916903">
                  <a:extLst>
                    <a:ext uri="{9D8B030D-6E8A-4147-A177-3AD203B41FA5}">
                      <a16:colId xmlns:a16="http://schemas.microsoft.com/office/drawing/2014/main" val="753160468"/>
                    </a:ext>
                  </a:extLst>
                </a:gridCol>
                <a:gridCol w="6048364">
                  <a:extLst>
                    <a:ext uri="{9D8B030D-6E8A-4147-A177-3AD203B41FA5}">
                      <a16:colId xmlns:a16="http://schemas.microsoft.com/office/drawing/2014/main" val="1323307069"/>
                    </a:ext>
                  </a:extLst>
                </a:gridCol>
              </a:tblGrid>
              <a:tr h="370840">
                <a:tc>
                  <a:txBody>
                    <a:bodyPr/>
                    <a:lstStyle/>
                    <a:p>
                      <a:pPr algn="ctr"/>
                      <a:r>
                        <a:rPr lang="en-US" b="1" dirty="0">
                          <a:solidFill>
                            <a:srgbClr val="C00000"/>
                          </a:solidFill>
                        </a:rPr>
                        <a:t>Released vs unreleased [p]</a:t>
                      </a:r>
                    </a:p>
                  </a:txBody>
                  <a:tcPr/>
                </a:tc>
                <a:tc>
                  <a:txBody>
                    <a:bodyPr/>
                    <a:lstStyle/>
                    <a:p>
                      <a:pPr algn="ctr"/>
                      <a:r>
                        <a:rPr lang="en-US" b="1" dirty="0">
                          <a:solidFill>
                            <a:srgbClr val="C00000"/>
                          </a:solidFill>
                        </a:rPr>
                        <a:t>Closure of the lips at the end vs using tip/blade of tongue</a:t>
                      </a:r>
                    </a:p>
                  </a:txBody>
                  <a:tcPr/>
                </a:tc>
                <a:extLst>
                  <a:ext uri="{0D108BD9-81ED-4DB2-BD59-A6C34878D82A}">
                    <a16:rowId xmlns:a16="http://schemas.microsoft.com/office/drawing/2014/main" val="2739651376"/>
                  </a:ext>
                </a:extLst>
              </a:tr>
              <a:tr h="370840">
                <a:tc>
                  <a:txBody>
                    <a:bodyPr/>
                    <a:lstStyle/>
                    <a:p>
                      <a:pPr algn="ctr"/>
                      <a:r>
                        <a:rPr lang="en-US" dirty="0"/>
                        <a:t>Same message</a:t>
                      </a:r>
                    </a:p>
                  </a:txBody>
                  <a:tcPr/>
                </a:tc>
                <a:tc>
                  <a:txBody>
                    <a:bodyPr/>
                    <a:lstStyle/>
                    <a:p>
                      <a:pPr algn="ctr"/>
                      <a:r>
                        <a:rPr lang="en-US" dirty="0"/>
                        <a:t>Changed message</a:t>
                      </a:r>
                    </a:p>
                  </a:txBody>
                  <a:tcPr/>
                </a:tc>
                <a:extLst>
                  <a:ext uri="{0D108BD9-81ED-4DB2-BD59-A6C34878D82A}">
                    <a16:rowId xmlns:a16="http://schemas.microsoft.com/office/drawing/2014/main" val="748345567"/>
                  </a:ext>
                </a:extLst>
              </a:tr>
            </a:tbl>
          </a:graphicData>
        </a:graphic>
      </p:graphicFrame>
    </p:spTree>
    <p:extLst>
      <p:ext uri="{BB962C8B-B14F-4D97-AF65-F5344CB8AC3E}">
        <p14:creationId xmlns:p14="http://schemas.microsoft.com/office/powerpoint/2010/main" val="3697218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3" end="3"/>
                                            </p:txEl>
                                          </p:spTgt>
                                        </p:tgtEl>
                                        <p:attrNameLst>
                                          <p:attrName>style.visibility</p:attrName>
                                        </p:attrNameLst>
                                      </p:cBhvr>
                                      <p:to>
                                        <p:strVal val="visible"/>
                                      </p:to>
                                    </p:set>
                                    <p:animEffect transition="in" filter="fade">
                                      <p:cBhvr>
                                        <p:cTn id="7" dur="500"/>
                                        <p:tgtEl>
                                          <p:spTgt spid="8">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5" end="5"/>
                                            </p:txEl>
                                          </p:spTgt>
                                        </p:tgtEl>
                                        <p:attrNameLst>
                                          <p:attrName>style.visibility</p:attrName>
                                        </p:attrNameLst>
                                      </p:cBhvr>
                                      <p:to>
                                        <p:strVal val="visible"/>
                                      </p:to>
                                    </p:set>
                                    <p:animEffect transition="in" filter="fade">
                                      <p:cBhvr>
                                        <p:cTn id="12" dur="500"/>
                                        <p:tgtEl>
                                          <p:spTgt spid="8">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7" end="7"/>
                                            </p:txEl>
                                          </p:spTgt>
                                        </p:tgtEl>
                                        <p:attrNameLst>
                                          <p:attrName>style.visibility</p:attrName>
                                        </p:attrNameLst>
                                      </p:cBhvr>
                                      <p:to>
                                        <p:strVal val="visible"/>
                                      </p:to>
                                    </p:set>
                                    <p:animEffect transition="in" filter="fade">
                                      <p:cBhvr>
                                        <p:cTn id="17" dur="500"/>
                                        <p:tgtEl>
                                          <p:spTgt spid="8">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9" end="9"/>
                                            </p:txEl>
                                          </p:spTgt>
                                        </p:tgtEl>
                                        <p:attrNameLst>
                                          <p:attrName>style.visibility</p:attrName>
                                        </p:attrNameLst>
                                      </p:cBhvr>
                                      <p:to>
                                        <p:strVal val="visible"/>
                                      </p:to>
                                    </p:set>
                                    <p:animEffect transition="in" filter="fade">
                                      <p:cBhvr>
                                        <p:cTn id="22"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The Contrastive Function of the Phoneme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600" cy="4789664"/>
          </a:xfrm>
        </p:spPr>
        <p:txBody>
          <a:bodyPr>
            <a:normAutofit fontScale="92500" lnSpcReduction="10000"/>
          </a:bodyPr>
          <a:lstStyle/>
          <a:p>
            <a:r>
              <a:rPr lang="en-US" sz="2400" dirty="0"/>
              <a:t>How to differentiate whether two sounds belong to different phonemes then?</a:t>
            </a:r>
          </a:p>
          <a:p>
            <a:r>
              <a:rPr lang="en-US" sz="2400" b="1" u="sng" dirty="0"/>
              <a:t>It is using pairs of forms.</a:t>
            </a:r>
            <a:r>
              <a:rPr lang="en-US" sz="2400" b="1" dirty="0"/>
              <a:t>  </a:t>
            </a:r>
            <a:r>
              <a:rPr lang="en-US" sz="2400" dirty="0"/>
              <a:t>See the following example:</a:t>
            </a:r>
          </a:p>
          <a:p>
            <a:endParaRPr lang="en-US" sz="2400" dirty="0"/>
          </a:p>
          <a:p>
            <a:endParaRPr lang="en-US" sz="2400" b="1" u="sng" dirty="0"/>
          </a:p>
          <a:p>
            <a:endParaRPr lang="en-US" sz="1000" dirty="0"/>
          </a:p>
          <a:p>
            <a:r>
              <a:rPr lang="en-US" sz="2400" dirty="0"/>
              <a:t>In (a) two such forms are different words </a:t>
            </a:r>
            <a:r>
              <a:rPr lang="en-US" sz="2400" dirty="0">
                <a:sym typeface="Wingdings" panose="05000000000000000000" pitchFamily="2" charset="2"/>
              </a:rPr>
              <a:t> they form </a:t>
            </a:r>
            <a:r>
              <a:rPr lang="en-US" sz="2400" b="1" dirty="0">
                <a:sym typeface="Wingdings" panose="05000000000000000000" pitchFamily="2" charset="2"/>
              </a:rPr>
              <a:t>minimal pair</a:t>
            </a:r>
            <a:r>
              <a:rPr lang="en-US" sz="2400" dirty="0">
                <a:sym typeface="Wingdings" panose="05000000000000000000" pitchFamily="2" charset="2"/>
              </a:rPr>
              <a:t>. The segment under consideration belong to </a:t>
            </a:r>
            <a:r>
              <a:rPr lang="en-US" sz="2400" b="1" dirty="0">
                <a:sym typeface="Wingdings" panose="05000000000000000000" pitchFamily="2" charset="2"/>
              </a:rPr>
              <a:t>different phonemes</a:t>
            </a:r>
            <a:r>
              <a:rPr lang="en-US" sz="2400" dirty="0">
                <a:sym typeface="Wingdings" panose="05000000000000000000" pitchFamily="2" charset="2"/>
              </a:rPr>
              <a:t>.</a:t>
            </a:r>
          </a:p>
          <a:p>
            <a:endParaRPr lang="en-US" sz="1050" dirty="0">
              <a:sym typeface="Wingdings" panose="05000000000000000000" pitchFamily="2" charset="2"/>
            </a:endParaRPr>
          </a:p>
          <a:p>
            <a:r>
              <a:rPr lang="en-US" sz="2400" dirty="0">
                <a:sym typeface="Wingdings" panose="05000000000000000000" pitchFamily="2" charset="2"/>
              </a:rPr>
              <a:t>In (b) two such forms are not different words  they do not form minimal pair. The segment under consideration do not belong to different phonemes. The difference between them could never be used to distinguish between two words.</a:t>
            </a:r>
          </a:p>
          <a:p>
            <a:endParaRPr lang="en-US" sz="2400" dirty="0">
              <a:sym typeface="Wingdings" panose="05000000000000000000" pitchFamily="2" charset="2"/>
            </a:endParaRPr>
          </a:p>
          <a:p>
            <a:r>
              <a:rPr lang="en-US" sz="2400" dirty="0">
                <a:sym typeface="Wingdings" panose="05000000000000000000" pitchFamily="2" charset="2"/>
              </a:rPr>
              <a:t>Can you find other examples of minimal pair? </a:t>
            </a:r>
          </a:p>
          <a:p>
            <a:endParaRPr lang="en-US" sz="2400" dirty="0"/>
          </a:p>
        </p:txBody>
      </p:sp>
      <p:graphicFrame>
        <p:nvGraphicFramePr>
          <p:cNvPr id="3" name="Table 3">
            <a:extLst>
              <a:ext uri="{FF2B5EF4-FFF2-40B4-BE49-F238E27FC236}">
                <a16:creationId xmlns:a16="http://schemas.microsoft.com/office/drawing/2014/main" id="{B7334EB6-9987-4932-95BB-68AA9C3E9BBB}"/>
              </a:ext>
            </a:extLst>
          </p:cNvPr>
          <p:cNvGraphicFramePr>
            <a:graphicFrameLocks noGrp="1"/>
          </p:cNvGraphicFramePr>
          <p:nvPr>
            <p:extLst>
              <p:ext uri="{D42A27DB-BD31-4B8C-83A1-F6EECF244321}">
                <p14:modId xmlns:p14="http://schemas.microsoft.com/office/powerpoint/2010/main" val="2839898408"/>
              </p:ext>
            </p:extLst>
          </p:nvPr>
        </p:nvGraphicFramePr>
        <p:xfrm>
          <a:off x="2291645" y="2811498"/>
          <a:ext cx="3409244" cy="741680"/>
        </p:xfrm>
        <a:graphic>
          <a:graphicData uri="http://schemas.openxmlformats.org/drawingml/2006/table">
            <a:tbl>
              <a:tblPr firstRow="1" bandRow="1">
                <a:tableStyleId>{5940675A-B579-460E-94D1-54222C63F5DA}</a:tableStyleId>
              </a:tblPr>
              <a:tblGrid>
                <a:gridCol w="1478844">
                  <a:extLst>
                    <a:ext uri="{9D8B030D-6E8A-4147-A177-3AD203B41FA5}">
                      <a16:colId xmlns:a16="http://schemas.microsoft.com/office/drawing/2014/main" val="4180290665"/>
                    </a:ext>
                  </a:extLst>
                </a:gridCol>
                <a:gridCol w="451556">
                  <a:extLst>
                    <a:ext uri="{9D8B030D-6E8A-4147-A177-3AD203B41FA5}">
                      <a16:colId xmlns:a16="http://schemas.microsoft.com/office/drawing/2014/main" val="2973457149"/>
                    </a:ext>
                  </a:extLst>
                </a:gridCol>
                <a:gridCol w="1478844">
                  <a:extLst>
                    <a:ext uri="{9D8B030D-6E8A-4147-A177-3AD203B41FA5}">
                      <a16:colId xmlns:a16="http://schemas.microsoft.com/office/drawing/2014/main" val="2298997386"/>
                    </a:ext>
                  </a:extLst>
                </a:gridCol>
              </a:tblGrid>
              <a:tr h="370840">
                <a:tc>
                  <a:txBody>
                    <a:bodyPr/>
                    <a:lstStyle/>
                    <a:p>
                      <a:r>
                        <a:rPr lang="en-US" dirty="0"/>
                        <a:t>a. [m</a:t>
                      </a:r>
                      <a:r>
                        <a:rPr lang="az-Cyrl-AZ" dirty="0"/>
                        <a:t>ӕ</a:t>
                      </a:r>
                      <a:r>
                        <a:rPr lang="en-US" dirty="0"/>
                        <a:t>p]</a:t>
                      </a:r>
                    </a:p>
                  </a:txBody>
                  <a:tcPr/>
                </a:tc>
                <a:tc>
                  <a:txBody>
                    <a:bodyPr/>
                    <a:lstStyle/>
                    <a:p>
                      <a:r>
                        <a:rPr lang="en-US" dirty="0"/>
                        <a:t>vs</a:t>
                      </a:r>
                    </a:p>
                  </a:txBody>
                  <a:tcPr/>
                </a:tc>
                <a:tc>
                  <a:txBody>
                    <a:bodyPr/>
                    <a:lstStyle/>
                    <a:p>
                      <a:r>
                        <a:rPr lang="en-US" dirty="0"/>
                        <a:t>[m</a:t>
                      </a:r>
                      <a:r>
                        <a:rPr lang="az-Cyrl-AZ" dirty="0"/>
                        <a:t>ӕ</a:t>
                      </a:r>
                      <a:r>
                        <a:rPr lang="en-US" dirty="0"/>
                        <a:t>t]</a:t>
                      </a:r>
                    </a:p>
                  </a:txBody>
                  <a:tcPr/>
                </a:tc>
                <a:extLst>
                  <a:ext uri="{0D108BD9-81ED-4DB2-BD59-A6C34878D82A}">
                    <a16:rowId xmlns:a16="http://schemas.microsoft.com/office/drawing/2014/main" val="1716071159"/>
                  </a:ext>
                </a:extLst>
              </a:tr>
              <a:tr h="370840">
                <a:tc>
                  <a:txBody>
                    <a:bodyPr/>
                    <a:lstStyle/>
                    <a:p>
                      <a:r>
                        <a:rPr lang="en-US" dirty="0"/>
                        <a:t>b. [m</a:t>
                      </a:r>
                      <a:r>
                        <a:rPr lang="az-Cyrl-AZ" dirty="0"/>
                        <a:t>ӕ</a:t>
                      </a:r>
                      <a:r>
                        <a:rPr lang="en-US" dirty="0"/>
                        <a:t>p</a:t>
                      </a:r>
                      <a:r>
                        <a:rPr lang="en-US" baseline="30000" dirty="0"/>
                        <a:t>e</a:t>
                      </a:r>
                      <a:r>
                        <a:rPr lang="en-US" dirty="0"/>
                        <a:t>]</a:t>
                      </a:r>
                    </a:p>
                  </a:txBody>
                  <a:tcPr/>
                </a:tc>
                <a:tc>
                  <a:txBody>
                    <a:bodyPr/>
                    <a:lstStyle/>
                    <a:p>
                      <a:r>
                        <a:rPr lang="en-US" dirty="0"/>
                        <a:t>vs</a:t>
                      </a:r>
                    </a:p>
                  </a:txBody>
                  <a:tcPr/>
                </a:tc>
                <a:tc>
                  <a:txBody>
                    <a:bodyPr/>
                    <a:lstStyle/>
                    <a:p>
                      <a:r>
                        <a:rPr lang="en-US" dirty="0"/>
                        <a:t>[m</a:t>
                      </a:r>
                      <a:r>
                        <a:rPr lang="az-Cyrl-AZ" dirty="0"/>
                        <a:t>ӕ</a:t>
                      </a:r>
                      <a:r>
                        <a:rPr lang="en-US" dirty="0"/>
                        <a:t>p</a:t>
                      </a:r>
                      <a:r>
                        <a:rPr lang="en-US" baseline="30000" dirty="0"/>
                        <a:t>o</a:t>
                      </a:r>
                      <a:r>
                        <a:rPr lang="en-US" dirty="0"/>
                        <a:t>]</a:t>
                      </a:r>
                    </a:p>
                  </a:txBody>
                  <a:tcPr/>
                </a:tc>
                <a:extLst>
                  <a:ext uri="{0D108BD9-81ED-4DB2-BD59-A6C34878D82A}">
                    <a16:rowId xmlns:a16="http://schemas.microsoft.com/office/drawing/2014/main" val="981833301"/>
                  </a:ext>
                </a:extLst>
              </a:tr>
            </a:tbl>
          </a:graphicData>
        </a:graphic>
      </p:graphicFrame>
    </p:spTree>
    <p:extLst>
      <p:ext uri="{BB962C8B-B14F-4D97-AF65-F5344CB8AC3E}">
        <p14:creationId xmlns:p14="http://schemas.microsoft.com/office/powerpoint/2010/main" val="488342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500"/>
                                        <p:tgtEl>
                                          <p:spTgt spid="8">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8">
                                            <p:txEl>
                                              <p:pRg st="5" end="5"/>
                                            </p:txEl>
                                          </p:spTgt>
                                        </p:tgtEl>
                                        <p:attrNameLst>
                                          <p:attrName>style.visibility</p:attrName>
                                        </p:attrNameLst>
                                      </p:cBhvr>
                                      <p:to>
                                        <p:strVal val="visible"/>
                                      </p:to>
                                    </p:set>
                                    <p:animEffect transition="in" filter="fade">
                                      <p:cBhvr>
                                        <p:cTn id="16" dur="500"/>
                                        <p:tgtEl>
                                          <p:spTgt spid="8">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xEl>
                                              <p:pRg st="7" end="7"/>
                                            </p:txEl>
                                          </p:spTgt>
                                        </p:tgtEl>
                                        <p:attrNameLst>
                                          <p:attrName>style.visibility</p:attrName>
                                        </p:attrNameLst>
                                      </p:cBhvr>
                                      <p:to>
                                        <p:strVal val="visible"/>
                                      </p:to>
                                    </p:set>
                                    <p:animEffect transition="in" filter="fade">
                                      <p:cBhvr>
                                        <p:cTn id="21" dur="500"/>
                                        <p:tgtEl>
                                          <p:spTgt spid="8">
                                            <p:txEl>
                                              <p:pRg st="7" end="7"/>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8">
                                            <p:txEl>
                                              <p:pRg st="9" end="9"/>
                                            </p:txEl>
                                          </p:spTgt>
                                        </p:tgtEl>
                                        <p:attrNameLst>
                                          <p:attrName>style.visibility</p:attrName>
                                        </p:attrNameLst>
                                      </p:cBhvr>
                                      <p:to>
                                        <p:strVal val="visible"/>
                                      </p:to>
                                    </p:set>
                                    <p:animEffect transition="in" filter="fade">
                                      <p:cBhvr>
                                        <p:cTn id="26"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582340"/>
            <a:ext cx="10515600" cy="2031325"/>
          </a:xfrm>
          <a:prstGeom prst="rect">
            <a:avLst/>
          </a:prstGeom>
          <a:noFill/>
        </p:spPr>
        <p:txBody>
          <a:bodyPr wrap="square" rtlCol="0">
            <a:spAutoFit/>
          </a:bodyPr>
          <a:lstStyle/>
          <a:p>
            <a:r>
              <a:rPr lang="en-US" dirty="0"/>
              <a:t>Please answer the following questions to review what you have learned about the contrastive function of phoneme. Do not go to the next slide before you completely answer all of them.  </a:t>
            </a:r>
          </a:p>
          <a:p>
            <a:endParaRPr lang="en-US" dirty="0"/>
          </a:p>
          <a:p>
            <a:pPr marL="342900" indent="-342900">
              <a:buFont typeface="+mj-lt"/>
              <a:buAutoNum type="arabicPeriod"/>
            </a:pPr>
            <a:r>
              <a:rPr lang="en-US" dirty="0"/>
              <a:t>Will two utterances be produced completely identical? Will two speakers utter the same sentence exactly the same? Why?</a:t>
            </a:r>
          </a:p>
          <a:p>
            <a:pPr marL="342900" indent="-342900">
              <a:buFont typeface="+mj-lt"/>
              <a:buAutoNum type="arabicPeriod"/>
            </a:pPr>
            <a:r>
              <a:rPr lang="en-US" dirty="0"/>
              <a:t>Explain why do [p</a:t>
            </a:r>
            <a:r>
              <a:rPr lang="en-US" baseline="30000" dirty="0"/>
              <a:t>e</a:t>
            </a:r>
            <a:r>
              <a:rPr lang="en-US" dirty="0"/>
              <a:t>] and [p</a:t>
            </a:r>
            <a:r>
              <a:rPr lang="en-US" baseline="30000" dirty="0"/>
              <a:t>o</a:t>
            </a:r>
            <a:r>
              <a:rPr lang="en-US" dirty="0"/>
              <a:t>] belong to the same phoneme?</a:t>
            </a:r>
          </a:p>
          <a:p>
            <a:pPr marL="342900" indent="-342900">
              <a:buFont typeface="+mj-lt"/>
              <a:buAutoNum type="arabicPeriod"/>
            </a:pPr>
            <a:r>
              <a:rPr lang="en-US" dirty="0"/>
              <a:t>Explain why do [p] and [t] belong to different phoneme? Provide example.</a:t>
            </a:r>
          </a:p>
        </p:txBody>
      </p:sp>
    </p:spTree>
    <p:extLst>
      <p:ext uri="{BB962C8B-B14F-4D97-AF65-F5344CB8AC3E}">
        <p14:creationId xmlns:p14="http://schemas.microsoft.com/office/powerpoint/2010/main" val="18814828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582340"/>
            <a:ext cx="10515600" cy="2031325"/>
          </a:xfrm>
          <a:prstGeom prst="rect">
            <a:avLst/>
          </a:prstGeom>
          <a:noFill/>
        </p:spPr>
        <p:txBody>
          <a:bodyPr wrap="square" rtlCol="0">
            <a:spAutoFit/>
          </a:bodyPr>
          <a:lstStyle/>
          <a:p>
            <a:r>
              <a:rPr lang="en-US" dirty="0"/>
              <a:t>Please answer the following questions to review what you have learned about the contrastive function of phoneme. Do not go to the next slide before you completely answer all of them.  </a:t>
            </a:r>
          </a:p>
          <a:p>
            <a:endParaRPr lang="en-US" dirty="0"/>
          </a:p>
          <a:p>
            <a:pPr marL="342900" indent="-342900">
              <a:buFont typeface="+mj-lt"/>
              <a:buAutoNum type="arabicPeriod"/>
            </a:pPr>
            <a:r>
              <a:rPr lang="en-US" dirty="0"/>
              <a:t>Will two utterances be produced completely identical? Will two speakers utter the same sentence exactly the same? Why?</a:t>
            </a:r>
          </a:p>
          <a:p>
            <a:pPr marL="342900" indent="-342900">
              <a:buFont typeface="+mj-lt"/>
              <a:buAutoNum type="arabicPeriod"/>
            </a:pPr>
            <a:r>
              <a:rPr lang="en-US" dirty="0"/>
              <a:t>Explain why do [p</a:t>
            </a:r>
            <a:r>
              <a:rPr lang="en-US" baseline="30000" dirty="0"/>
              <a:t>e</a:t>
            </a:r>
            <a:r>
              <a:rPr lang="en-US" dirty="0"/>
              <a:t>] and [p</a:t>
            </a:r>
            <a:r>
              <a:rPr lang="en-US" baseline="30000" dirty="0"/>
              <a:t>o</a:t>
            </a:r>
            <a:r>
              <a:rPr lang="en-US" dirty="0"/>
              <a:t>] belong to the same phoneme?</a:t>
            </a:r>
          </a:p>
          <a:p>
            <a:pPr marL="342900" indent="-342900">
              <a:buFont typeface="+mj-lt"/>
              <a:buAutoNum type="arabicPeriod"/>
            </a:pPr>
            <a:r>
              <a:rPr lang="en-US" dirty="0"/>
              <a:t>Explain why do [p] and [t] belong to different phoneme? Provide example.</a:t>
            </a:r>
          </a:p>
        </p:txBody>
      </p:sp>
      <p:sp>
        <p:nvSpPr>
          <p:cNvPr id="4" name="TextBox 3">
            <a:extLst>
              <a:ext uri="{FF2B5EF4-FFF2-40B4-BE49-F238E27FC236}">
                <a16:creationId xmlns:a16="http://schemas.microsoft.com/office/drawing/2014/main" id="{94BC10E5-4DC9-491E-93FB-BEF220A92C1E}"/>
              </a:ext>
            </a:extLst>
          </p:cNvPr>
          <p:cNvSpPr txBox="1"/>
          <p:nvPr/>
        </p:nvSpPr>
        <p:spPr>
          <a:xfrm>
            <a:off x="432262" y="3953717"/>
            <a:ext cx="10515600" cy="1754326"/>
          </a:xfrm>
          <a:prstGeom prst="rect">
            <a:avLst/>
          </a:prstGeom>
          <a:noFill/>
        </p:spPr>
        <p:txBody>
          <a:bodyPr wrap="square" rtlCol="0">
            <a:spAutoFit/>
          </a:bodyPr>
          <a:lstStyle/>
          <a:p>
            <a:pPr marL="342900" indent="-342900">
              <a:buFont typeface="+mj-lt"/>
              <a:buAutoNum type="arabicPeriod"/>
            </a:pPr>
            <a:r>
              <a:rPr lang="en-US" dirty="0">
                <a:solidFill>
                  <a:srgbClr val="C00000"/>
                </a:solidFill>
              </a:rPr>
              <a:t>No and no. They are because there are so many factors influencing the production such as the force of the air coming from lungs and the two speakers come from different age and background. </a:t>
            </a:r>
          </a:p>
          <a:p>
            <a:pPr marL="342900" indent="-342900">
              <a:buFont typeface="+mj-lt"/>
              <a:buAutoNum type="arabicPeriod"/>
            </a:pPr>
            <a:r>
              <a:rPr lang="en-US" dirty="0">
                <a:solidFill>
                  <a:srgbClr val="C00000"/>
                </a:solidFill>
              </a:rPr>
              <a:t>It is because we cannot use those two sounds of [p] to distinguish between messages. They are just the variation of /p/.</a:t>
            </a:r>
          </a:p>
          <a:p>
            <a:pPr marL="342900" indent="-342900">
              <a:buFont typeface="+mj-lt"/>
              <a:buAutoNum type="arabicPeriod"/>
            </a:pPr>
            <a:r>
              <a:rPr lang="en-US" dirty="0">
                <a:solidFill>
                  <a:srgbClr val="C00000"/>
                </a:solidFill>
              </a:rPr>
              <a:t>It is because we can use those two phonemes and sounds to distinguish between messages. The example is: map and mat, whose meanings are different. They, thus, create a minimal pair.</a:t>
            </a:r>
          </a:p>
        </p:txBody>
      </p:sp>
    </p:spTree>
    <p:extLst>
      <p:ext uri="{BB962C8B-B14F-4D97-AF65-F5344CB8AC3E}">
        <p14:creationId xmlns:p14="http://schemas.microsoft.com/office/powerpoint/2010/main" val="35321003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The Abstract Nature of the Phoneme – Bound Variants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600" cy="4667250"/>
          </a:xfrm>
        </p:spPr>
        <p:txBody>
          <a:bodyPr>
            <a:normAutofit/>
          </a:bodyPr>
          <a:lstStyle/>
          <a:p>
            <a:r>
              <a:rPr lang="en-US" sz="2400" dirty="0"/>
              <a:t>Grab a mirror and say this word: </a:t>
            </a:r>
            <a:r>
              <a:rPr lang="en-US" sz="2400" b="1" dirty="0"/>
              <a:t>TWO. </a:t>
            </a:r>
            <a:r>
              <a:rPr lang="en-US" sz="2400" dirty="0"/>
              <a:t>Say the word once more and pay attention to the shape of your lips. </a:t>
            </a:r>
          </a:p>
          <a:p>
            <a:r>
              <a:rPr lang="en-US" sz="2400" dirty="0"/>
              <a:t>What happen when you say that word is as following: you pout your lips not only while saying the vowel [u], but also while saying the t-sound. </a:t>
            </a:r>
            <a:r>
              <a:rPr lang="en-US" sz="2400" dirty="0">
                <a:sym typeface="Wingdings" panose="05000000000000000000" pitchFamily="2" charset="2"/>
              </a:rPr>
              <a:t> we can write this sort of t-sound as </a:t>
            </a:r>
            <a:r>
              <a:rPr lang="en-US" sz="2400" b="1" dirty="0">
                <a:sym typeface="Wingdings" panose="05000000000000000000" pitchFamily="2" charset="2"/>
              </a:rPr>
              <a:t>[</a:t>
            </a:r>
            <a:r>
              <a:rPr lang="en-US" sz="2400" b="1" dirty="0" err="1">
                <a:sym typeface="Wingdings" panose="05000000000000000000" pitchFamily="2" charset="2"/>
              </a:rPr>
              <a:t>t</a:t>
            </a:r>
            <a:r>
              <a:rPr lang="en-US" sz="2400" b="1" baseline="-25000" dirty="0" err="1">
                <a:sym typeface="Wingdings" panose="05000000000000000000" pitchFamily="2" charset="2"/>
              </a:rPr>
              <a:t>w</a:t>
            </a:r>
            <a:r>
              <a:rPr lang="en-US" sz="2400" b="1" dirty="0">
                <a:sym typeface="Wingdings" panose="05000000000000000000" pitchFamily="2" charset="2"/>
              </a:rPr>
              <a:t>].</a:t>
            </a:r>
          </a:p>
          <a:p>
            <a:endParaRPr lang="en-US" sz="2000" dirty="0">
              <a:sym typeface="Wingdings" panose="05000000000000000000" pitchFamily="2" charset="2"/>
            </a:endParaRPr>
          </a:p>
          <a:p>
            <a:r>
              <a:rPr lang="en-US" sz="2400" dirty="0">
                <a:sym typeface="Wingdings" panose="05000000000000000000" pitchFamily="2" charset="2"/>
              </a:rPr>
              <a:t>Now, still with a mirror in your hand, say this word: </a:t>
            </a:r>
            <a:r>
              <a:rPr lang="en-US" sz="2400" b="1" dirty="0">
                <a:sym typeface="Wingdings" panose="05000000000000000000" pitchFamily="2" charset="2"/>
              </a:rPr>
              <a:t>TEA</a:t>
            </a:r>
            <a:r>
              <a:rPr lang="en-US" sz="2400" dirty="0">
                <a:sym typeface="Wingdings" panose="05000000000000000000" pitchFamily="2" charset="2"/>
              </a:rPr>
              <a:t>. Say the word once more and pay attention to the shape of your lips.</a:t>
            </a:r>
          </a:p>
          <a:p>
            <a:r>
              <a:rPr lang="en-US" sz="2400" dirty="0">
                <a:sym typeface="Wingdings" panose="05000000000000000000" pitchFamily="2" charset="2"/>
              </a:rPr>
              <a:t>What happen when you say that word is as following: you will make your lips spread, not only during the vowel [</a:t>
            </a:r>
            <a:r>
              <a:rPr lang="en-US" sz="2400" dirty="0" err="1">
                <a:sym typeface="Wingdings" panose="05000000000000000000" pitchFamily="2" charset="2"/>
              </a:rPr>
              <a:t>i</a:t>
            </a:r>
            <a:r>
              <a:rPr lang="en-US" sz="2400" dirty="0">
                <a:sym typeface="Wingdings" panose="05000000000000000000" pitchFamily="2" charset="2"/>
              </a:rPr>
              <a:t>], but also during the t-sound.  we can write this sort of t-sound as </a:t>
            </a:r>
            <a:r>
              <a:rPr lang="en-US" sz="2400" b="1" dirty="0">
                <a:sym typeface="Wingdings" panose="05000000000000000000" pitchFamily="2" charset="2"/>
              </a:rPr>
              <a:t>[t’].</a:t>
            </a:r>
            <a:endParaRPr lang="en-US" sz="2400" b="1" dirty="0"/>
          </a:p>
          <a:p>
            <a:endParaRPr lang="en-US" sz="2400" dirty="0"/>
          </a:p>
        </p:txBody>
      </p:sp>
    </p:spTree>
    <p:extLst>
      <p:ext uri="{BB962C8B-B14F-4D97-AF65-F5344CB8AC3E}">
        <p14:creationId xmlns:p14="http://schemas.microsoft.com/office/powerpoint/2010/main" val="1933883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2.1.1. The Abstract Nature of the Phoneme – Bound Variants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600" cy="4667250"/>
          </a:xfrm>
        </p:spPr>
        <p:txBody>
          <a:bodyPr>
            <a:normAutofit/>
          </a:bodyPr>
          <a:lstStyle/>
          <a:p>
            <a:r>
              <a:rPr lang="en-US" sz="2400" dirty="0"/>
              <a:t>Thus, it is clear that there are at least two different kinds of t-sound. </a:t>
            </a:r>
          </a:p>
          <a:p>
            <a:endParaRPr lang="en-US" sz="2400" dirty="0"/>
          </a:p>
          <a:p>
            <a:r>
              <a:rPr lang="en-US" sz="2400" dirty="0"/>
              <a:t>However, it proves to be impossible to find a minimal pair whose members are distinguished solely by the fact that one has [</a:t>
            </a:r>
            <a:r>
              <a:rPr lang="en-US" sz="2400" dirty="0" err="1"/>
              <a:t>t</a:t>
            </a:r>
            <a:r>
              <a:rPr lang="en-US" sz="2400" baseline="-25000" dirty="0" err="1"/>
              <a:t>w</a:t>
            </a:r>
            <a:r>
              <a:rPr lang="en-US" sz="2400" dirty="0"/>
              <a:t>] while the other has [t’], so [</a:t>
            </a:r>
            <a:r>
              <a:rPr lang="en-US" sz="2400" dirty="0" err="1"/>
              <a:t>t</a:t>
            </a:r>
            <a:r>
              <a:rPr lang="en-US" sz="2400" baseline="-25000" dirty="0" err="1"/>
              <a:t>w</a:t>
            </a:r>
            <a:r>
              <a:rPr lang="en-US" sz="2400" dirty="0"/>
              <a:t>] and [t’] cannot belong to separate phonemes. </a:t>
            </a:r>
          </a:p>
          <a:p>
            <a:endParaRPr lang="en-US" sz="2400" dirty="0"/>
          </a:p>
          <a:p>
            <a:r>
              <a:rPr lang="en-US" sz="2400" dirty="0"/>
              <a:t>Also, if we try to determine where the two sounds are used, we discover that [</a:t>
            </a:r>
            <a:r>
              <a:rPr lang="en-US" sz="2400" dirty="0" err="1"/>
              <a:t>t</a:t>
            </a:r>
            <a:r>
              <a:rPr lang="en-US" sz="2400" baseline="-25000" dirty="0" err="1"/>
              <a:t>w</a:t>
            </a:r>
            <a:r>
              <a:rPr lang="en-US" sz="2400" dirty="0"/>
              <a:t>] never occurs before [</a:t>
            </a:r>
            <a:r>
              <a:rPr lang="en-US" sz="2400" dirty="0" err="1"/>
              <a:t>i</a:t>
            </a:r>
            <a:r>
              <a:rPr lang="en-US" sz="2400" dirty="0"/>
              <a:t>] and [t’] never occurs before [u].</a:t>
            </a:r>
          </a:p>
          <a:p>
            <a:endParaRPr lang="en-US" sz="2400" dirty="0"/>
          </a:p>
          <a:p>
            <a:r>
              <a:rPr lang="en-US" sz="2400" dirty="0"/>
              <a:t>Try pouting your lips when uttering TEA and spreading your lips when uttering TWO. Can you? </a:t>
            </a:r>
            <a:r>
              <a:rPr lang="en-US" sz="2400" dirty="0">
                <a:sym typeface="Wingdings" panose="05000000000000000000" pitchFamily="2" charset="2"/>
              </a:rPr>
              <a:t></a:t>
            </a:r>
            <a:endParaRPr lang="en-US" sz="2400" dirty="0"/>
          </a:p>
        </p:txBody>
      </p:sp>
    </p:spTree>
    <p:extLst>
      <p:ext uri="{BB962C8B-B14F-4D97-AF65-F5344CB8AC3E}">
        <p14:creationId xmlns:p14="http://schemas.microsoft.com/office/powerpoint/2010/main" val="2098626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2.1.1. The Abstract Nature of the Phoneme – Bound Variants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600" cy="4667250"/>
          </a:xfrm>
        </p:spPr>
        <p:txBody>
          <a:bodyPr>
            <a:normAutofit/>
          </a:bodyPr>
          <a:lstStyle/>
          <a:p>
            <a:r>
              <a:rPr lang="en-US" sz="2400" dirty="0"/>
              <a:t>Another example comes from the variants of n-sounds. See the following example: </a:t>
            </a:r>
            <a:r>
              <a:rPr lang="en-US" sz="2400" b="1" dirty="0">
                <a:solidFill>
                  <a:srgbClr val="C00000"/>
                </a:solidFill>
              </a:rPr>
              <a:t>TEN</a:t>
            </a:r>
            <a:r>
              <a:rPr lang="en-US" sz="2400" b="1" dirty="0"/>
              <a:t> </a:t>
            </a:r>
            <a:r>
              <a:rPr lang="en-US" sz="2400" dirty="0"/>
              <a:t>and </a:t>
            </a:r>
            <a:r>
              <a:rPr lang="en-US" sz="2400" b="1" dirty="0">
                <a:solidFill>
                  <a:srgbClr val="002060"/>
                </a:solidFill>
              </a:rPr>
              <a:t>TENTH</a:t>
            </a:r>
            <a:r>
              <a:rPr lang="en-US" sz="2400" b="1" dirty="0"/>
              <a:t>.</a:t>
            </a:r>
          </a:p>
          <a:p>
            <a:endParaRPr lang="en-US" sz="1000" b="1" dirty="0"/>
          </a:p>
          <a:p>
            <a:r>
              <a:rPr lang="en-US" sz="2400" dirty="0"/>
              <a:t>The n-sound in </a:t>
            </a:r>
            <a:r>
              <a:rPr lang="en-US" sz="2400" i="1" dirty="0"/>
              <a:t>ten</a:t>
            </a:r>
            <a:r>
              <a:rPr lang="en-US" sz="2400" dirty="0"/>
              <a:t> is made with the tongue tip/blade in contact with the alveolar ridge. </a:t>
            </a:r>
            <a:r>
              <a:rPr lang="en-US" sz="2400" dirty="0">
                <a:sym typeface="Wingdings" panose="05000000000000000000" pitchFamily="2" charset="2"/>
              </a:rPr>
              <a:t> </a:t>
            </a:r>
            <a:r>
              <a:rPr lang="en-US" sz="2400" b="1" dirty="0">
                <a:sym typeface="Wingdings" panose="05000000000000000000" pitchFamily="2" charset="2"/>
              </a:rPr>
              <a:t>It can be written </a:t>
            </a:r>
            <a:r>
              <a:rPr lang="en-US" sz="2400" b="1" dirty="0">
                <a:solidFill>
                  <a:srgbClr val="C00000"/>
                </a:solidFill>
                <a:sym typeface="Wingdings" panose="05000000000000000000" pitchFamily="2" charset="2"/>
              </a:rPr>
              <a:t>[</a:t>
            </a:r>
            <a:r>
              <a:rPr lang="en-US" sz="2400" b="1" u="sng" dirty="0">
                <a:solidFill>
                  <a:srgbClr val="C00000"/>
                </a:solidFill>
                <a:sym typeface="Wingdings" panose="05000000000000000000" pitchFamily="2" charset="2"/>
              </a:rPr>
              <a:t>n</a:t>
            </a:r>
            <a:r>
              <a:rPr lang="en-US" sz="2400" b="1" dirty="0">
                <a:solidFill>
                  <a:srgbClr val="C00000"/>
                </a:solidFill>
                <a:sym typeface="Wingdings" panose="05000000000000000000" pitchFamily="2" charset="2"/>
              </a:rPr>
              <a:t>]</a:t>
            </a:r>
          </a:p>
          <a:p>
            <a:endParaRPr lang="en-US" sz="400" dirty="0">
              <a:sym typeface="Wingdings" panose="05000000000000000000" pitchFamily="2" charset="2"/>
            </a:endParaRPr>
          </a:p>
          <a:p>
            <a:r>
              <a:rPr lang="en-US" sz="2400" dirty="0">
                <a:sym typeface="Wingdings" panose="05000000000000000000" pitchFamily="2" charset="2"/>
              </a:rPr>
              <a:t>The n-sound in </a:t>
            </a:r>
            <a:r>
              <a:rPr lang="en-US" sz="2400" i="1" dirty="0">
                <a:sym typeface="Wingdings" panose="05000000000000000000" pitchFamily="2" charset="2"/>
              </a:rPr>
              <a:t>tenth</a:t>
            </a:r>
            <a:r>
              <a:rPr lang="en-US" sz="2400" dirty="0">
                <a:sym typeface="Wingdings" panose="05000000000000000000" pitchFamily="2" charset="2"/>
              </a:rPr>
              <a:t> is made with tongue tip/blade in contact with the upper teeth.  </a:t>
            </a:r>
            <a:r>
              <a:rPr lang="en-US" sz="2400" b="1" dirty="0">
                <a:sym typeface="Wingdings" panose="05000000000000000000" pitchFamily="2" charset="2"/>
              </a:rPr>
              <a:t>It can be written </a:t>
            </a:r>
            <a:r>
              <a:rPr lang="en-US" sz="2400" b="1" dirty="0">
                <a:solidFill>
                  <a:srgbClr val="002060"/>
                </a:solidFill>
                <a:sym typeface="Wingdings" panose="05000000000000000000" pitchFamily="2" charset="2"/>
              </a:rPr>
              <a:t>[</a:t>
            </a:r>
            <a:r>
              <a:rPr lang="en-US" sz="1600" b="1" dirty="0">
                <a:solidFill>
                  <a:srgbClr val="002060"/>
                </a:solidFill>
              </a:rPr>
              <a:t>n</a:t>
            </a:r>
            <a:r>
              <a:rPr lang="en-US" sz="1600" b="1" dirty="0">
                <a:solidFill>
                  <a:srgbClr val="002060"/>
                </a:solidFill>
                <a:latin typeface="Times New Roman" panose="02020603050405020304" pitchFamily="18" charset="0"/>
                <a:cs typeface="Times New Roman" panose="02020603050405020304" pitchFamily="18" charset="0"/>
              </a:rPr>
              <a:t>̪</a:t>
            </a:r>
            <a:r>
              <a:rPr lang="en-US" sz="2400" b="1" dirty="0">
                <a:solidFill>
                  <a:srgbClr val="002060"/>
                </a:solidFill>
                <a:sym typeface="Wingdings" panose="05000000000000000000" pitchFamily="2" charset="2"/>
              </a:rPr>
              <a:t>].</a:t>
            </a:r>
          </a:p>
          <a:p>
            <a:endParaRPr lang="en-US" sz="1050" dirty="0">
              <a:sym typeface="Wingdings" panose="05000000000000000000" pitchFamily="2" charset="2"/>
            </a:endParaRPr>
          </a:p>
          <a:p>
            <a:r>
              <a:rPr lang="en-US" sz="2400" dirty="0">
                <a:sym typeface="Wingdings" panose="05000000000000000000" pitchFamily="2" charset="2"/>
              </a:rPr>
              <a:t>As in the previous example, it is never possible to distinguish between words of English by using [</a:t>
            </a:r>
            <a:r>
              <a:rPr lang="en-US" sz="2400" u="sng" dirty="0">
                <a:sym typeface="Wingdings" panose="05000000000000000000" pitchFamily="2" charset="2"/>
              </a:rPr>
              <a:t>n</a:t>
            </a:r>
            <a:r>
              <a:rPr lang="en-US" sz="2400" dirty="0">
                <a:sym typeface="Wingdings" panose="05000000000000000000" pitchFamily="2" charset="2"/>
              </a:rPr>
              <a:t>] as opposed to [</a:t>
            </a:r>
            <a:r>
              <a:rPr lang="en-US" sz="1600" dirty="0"/>
              <a:t>n</a:t>
            </a:r>
            <a:r>
              <a:rPr lang="en-US" sz="1600" dirty="0">
                <a:latin typeface="Times New Roman" panose="02020603050405020304" pitchFamily="18" charset="0"/>
                <a:cs typeface="Times New Roman" panose="02020603050405020304" pitchFamily="18" charset="0"/>
              </a:rPr>
              <a:t>̪</a:t>
            </a:r>
            <a:r>
              <a:rPr lang="en-US" sz="2400" dirty="0">
                <a:sym typeface="Wingdings" panose="05000000000000000000" pitchFamily="2" charset="2"/>
              </a:rPr>
              <a:t>]. </a:t>
            </a:r>
          </a:p>
          <a:p>
            <a:r>
              <a:rPr lang="en-US" sz="2400" dirty="0">
                <a:sym typeface="Wingdings" panose="05000000000000000000" pitchFamily="2" charset="2"/>
              </a:rPr>
              <a:t>[</a:t>
            </a:r>
            <a:r>
              <a:rPr lang="en-US" sz="1600" dirty="0"/>
              <a:t>n</a:t>
            </a:r>
            <a:r>
              <a:rPr lang="en-US" sz="1600" dirty="0">
                <a:latin typeface="Times New Roman" panose="02020603050405020304" pitchFamily="18" charset="0"/>
                <a:cs typeface="Times New Roman" panose="02020603050405020304" pitchFamily="18" charset="0"/>
              </a:rPr>
              <a:t>̪</a:t>
            </a:r>
            <a:r>
              <a:rPr lang="en-US" sz="2400" dirty="0">
                <a:sym typeface="Wingdings" panose="05000000000000000000" pitchFamily="2" charset="2"/>
              </a:rPr>
              <a:t>] will never occur utterance finally. [</a:t>
            </a:r>
            <a:r>
              <a:rPr lang="en-US" sz="2400" u="sng" dirty="0">
                <a:sym typeface="Wingdings" panose="05000000000000000000" pitchFamily="2" charset="2"/>
              </a:rPr>
              <a:t>n</a:t>
            </a:r>
            <a:r>
              <a:rPr lang="en-US" sz="2400" dirty="0">
                <a:sym typeface="Wingdings" panose="05000000000000000000" pitchFamily="2" charset="2"/>
              </a:rPr>
              <a:t>] will never occur before </a:t>
            </a:r>
            <a:r>
              <a:rPr lang="en-US" sz="2400" i="1" dirty="0" err="1">
                <a:sym typeface="Wingdings" panose="05000000000000000000" pitchFamily="2" charset="2"/>
              </a:rPr>
              <a:t>th.</a:t>
            </a:r>
            <a:endParaRPr lang="en-US" sz="2400" dirty="0">
              <a:sym typeface="Wingdings" panose="05000000000000000000" pitchFamily="2" charset="2"/>
            </a:endParaRPr>
          </a:p>
          <a:p>
            <a:endParaRPr lang="en-US" sz="2400" dirty="0"/>
          </a:p>
        </p:txBody>
      </p:sp>
    </p:spTree>
    <p:extLst>
      <p:ext uri="{BB962C8B-B14F-4D97-AF65-F5344CB8AC3E}">
        <p14:creationId xmlns:p14="http://schemas.microsoft.com/office/powerpoint/2010/main" val="1292690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animEffect transition="in" filter="fade">
                                      <p:cBhvr>
                                        <p:cTn id="27"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2.1.1. The Abstract Nature of the Phoneme – Bound Variants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915936"/>
            <a:ext cx="10515600" cy="4667250"/>
          </a:xfrm>
        </p:spPr>
        <p:txBody>
          <a:bodyPr>
            <a:normAutofit/>
          </a:bodyPr>
          <a:lstStyle/>
          <a:p>
            <a:r>
              <a:rPr lang="en-US" sz="2400" dirty="0">
                <a:sym typeface="Wingdings" panose="05000000000000000000" pitchFamily="2" charset="2"/>
              </a:rPr>
              <a:t>Moreover, in this case, </a:t>
            </a:r>
            <a:r>
              <a:rPr lang="en-US" sz="2000" dirty="0">
                <a:sym typeface="Wingdings" panose="05000000000000000000" pitchFamily="2" charset="2"/>
              </a:rPr>
              <a:t>[</a:t>
            </a:r>
            <a:r>
              <a:rPr lang="en-US" sz="1400" dirty="0"/>
              <a:t>n</a:t>
            </a:r>
            <a:r>
              <a:rPr lang="en-US" sz="1400" dirty="0">
                <a:latin typeface="Times New Roman" panose="02020603050405020304" pitchFamily="18" charset="0"/>
                <a:cs typeface="Times New Roman" panose="02020603050405020304" pitchFamily="18" charset="0"/>
              </a:rPr>
              <a:t>̪</a:t>
            </a:r>
            <a:r>
              <a:rPr lang="en-US" sz="2000" dirty="0">
                <a:sym typeface="Wingdings" panose="05000000000000000000" pitchFamily="2" charset="2"/>
              </a:rPr>
              <a:t>] </a:t>
            </a:r>
            <a:r>
              <a:rPr lang="en-US" sz="2400" dirty="0">
                <a:sym typeface="Wingdings" panose="05000000000000000000" pitchFamily="2" charset="2"/>
              </a:rPr>
              <a:t>occurs only before </a:t>
            </a:r>
            <a:r>
              <a:rPr lang="en-US" sz="2400" i="1" dirty="0" err="1">
                <a:sym typeface="Wingdings" panose="05000000000000000000" pitchFamily="2" charset="2"/>
              </a:rPr>
              <a:t>th</a:t>
            </a:r>
            <a:r>
              <a:rPr lang="en-US" sz="2400" dirty="0">
                <a:sym typeface="Wingdings" panose="05000000000000000000" pitchFamily="2" charset="2"/>
              </a:rPr>
              <a:t>, i.e. it is </a:t>
            </a:r>
            <a:r>
              <a:rPr lang="en-US" sz="2400" b="1" dirty="0">
                <a:sym typeface="Wingdings" panose="05000000000000000000" pitchFamily="2" charset="2"/>
              </a:rPr>
              <a:t>bound</a:t>
            </a:r>
            <a:r>
              <a:rPr lang="en-US" sz="2400" dirty="0">
                <a:sym typeface="Wingdings" panose="05000000000000000000" pitchFamily="2" charset="2"/>
              </a:rPr>
              <a:t> to that phonetic context.</a:t>
            </a:r>
          </a:p>
          <a:p>
            <a:endParaRPr lang="en-US" sz="2400" b="1" dirty="0">
              <a:sym typeface="Wingdings" panose="05000000000000000000" pitchFamily="2" charset="2"/>
            </a:endParaRPr>
          </a:p>
          <a:p>
            <a:r>
              <a:rPr lang="en-US" sz="2400" dirty="0"/>
              <a:t>Sounds which never occur in the same phonetic environment (and thus can never contrast) are said to be </a:t>
            </a:r>
            <a:r>
              <a:rPr lang="en-US" sz="2400" b="1" dirty="0"/>
              <a:t>in complementary distribution.</a:t>
            </a:r>
          </a:p>
          <a:p>
            <a:endParaRPr lang="en-US" sz="2400" dirty="0"/>
          </a:p>
          <a:p>
            <a:r>
              <a:rPr lang="en-US" sz="2400" dirty="0"/>
              <a:t>A </a:t>
            </a:r>
            <a:r>
              <a:rPr lang="en-US" sz="2400" b="1" dirty="0"/>
              <a:t>bound variant </a:t>
            </a:r>
            <a:r>
              <a:rPr lang="en-US" sz="2400" dirty="0"/>
              <a:t>can be defined as one of set of variants of a phoneme which are in complementary distribution.</a:t>
            </a:r>
          </a:p>
        </p:txBody>
      </p:sp>
    </p:spTree>
    <p:extLst>
      <p:ext uri="{BB962C8B-B14F-4D97-AF65-F5344CB8AC3E}">
        <p14:creationId xmlns:p14="http://schemas.microsoft.com/office/powerpoint/2010/main" val="2226294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2.1.2. The Abstract Nature of the Phoneme – Free Variants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915936"/>
            <a:ext cx="10515600" cy="4667250"/>
          </a:xfrm>
        </p:spPr>
        <p:txBody>
          <a:bodyPr>
            <a:normAutofit/>
          </a:bodyPr>
          <a:lstStyle/>
          <a:p>
            <a:r>
              <a:rPr lang="en-US" sz="2400" dirty="0"/>
              <a:t>Grab a mirror and say this word: </a:t>
            </a:r>
            <a:r>
              <a:rPr lang="en-US" sz="2400" b="1" dirty="0"/>
              <a:t>THIN. </a:t>
            </a:r>
            <a:r>
              <a:rPr lang="en-US" sz="2400" dirty="0"/>
              <a:t>Say the word once more and pay attention to how your tongue moves. </a:t>
            </a:r>
          </a:p>
          <a:p>
            <a:r>
              <a:rPr lang="en-US" sz="2400" dirty="0"/>
              <a:t>You may find that you can see the tip of your tongue between your teeth when you say the </a:t>
            </a:r>
            <a:r>
              <a:rPr lang="en-US" sz="2400" i="1" dirty="0" err="1"/>
              <a:t>th</a:t>
            </a:r>
            <a:r>
              <a:rPr lang="en-US" sz="2400" i="1" dirty="0"/>
              <a:t>, </a:t>
            </a:r>
            <a:r>
              <a:rPr lang="en-US" sz="2400" dirty="0"/>
              <a:t>or you may find you cannot.</a:t>
            </a:r>
          </a:p>
          <a:p>
            <a:endParaRPr lang="en-US" sz="2400" dirty="0"/>
          </a:p>
          <a:p>
            <a:r>
              <a:rPr lang="en-US" sz="2400" dirty="0"/>
              <a:t>Some speakers </a:t>
            </a:r>
            <a:r>
              <a:rPr lang="en-US" sz="2400" dirty="0">
                <a:sym typeface="Wingdings" panose="05000000000000000000" pitchFamily="2" charset="2"/>
              </a:rPr>
              <a:t> tongue behind the upper teeth.</a:t>
            </a:r>
          </a:p>
          <a:p>
            <a:r>
              <a:rPr lang="en-US" sz="2400" dirty="0">
                <a:sym typeface="Wingdings" panose="05000000000000000000" pitchFamily="2" charset="2"/>
              </a:rPr>
              <a:t>Some other speakers  vacillate between the two </a:t>
            </a:r>
            <a:r>
              <a:rPr lang="en-US" sz="2400" dirty="0" err="1">
                <a:sym typeface="Wingdings" panose="05000000000000000000" pitchFamily="2" charset="2"/>
              </a:rPr>
              <a:t>th</a:t>
            </a:r>
            <a:r>
              <a:rPr lang="en-US" sz="2400" dirty="0">
                <a:sym typeface="Wingdings" panose="05000000000000000000" pitchFamily="2" charset="2"/>
              </a:rPr>
              <a:t>-sounds.</a:t>
            </a:r>
          </a:p>
          <a:p>
            <a:endParaRPr lang="en-US" sz="2400" dirty="0">
              <a:sym typeface="Wingdings" panose="05000000000000000000" pitchFamily="2" charset="2"/>
            </a:endParaRPr>
          </a:p>
          <a:p>
            <a:r>
              <a:rPr lang="en-US" sz="2400" dirty="0">
                <a:sym typeface="Wingdings" panose="05000000000000000000" pitchFamily="2" charset="2"/>
              </a:rPr>
              <a:t>But, it is impossible to find a minimal pair whose members are distinguished by the use of two kinds of </a:t>
            </a:r>
            <a:r>
              <a:rPr lang="en-US" sz="2400" dirty="0" err="1">
                <a:sym typeface="Wingdings" panose="05000000000000000000" pitchFamily="2" charset="2"/>
              </a:rPr>
              <a:t>th</a:t>
            </a:r>
            <a:r>
              <a:rPr lang="en-US" sz="2400" dirty="0">
                <a:sym typeface="Wingdings" panose="05000000000000000000" pitchFamily="2" charset="2"/>
              </a:rPr>
              <a:t>-sounds  </a:t>
            </a:r>
            <a:r>
              <a:rPr lang="en-US" sz="2400" u="sng" dirty="0">
                <a:solidFill>
                  <a:srgbClr val="002060"/>
                </a:solidFill>
                <a:sym typeface="Wingdings" panose="05000000000000000000" pitchFamily="2" charset="2"/>
              </a:rPr>
              <a:t>the two do not belong to separate phonemes.</a:t>
            </a:r>
          </a:p>
          <a:p>
            <a:endParaRPr lang="en-US" sz="2400" u="sng" dirty="0">
              <a:solidFill>
                <a:srgbClr val="002060"/>
              </a:solidFill>
              <a:sym typeface="Wingdings" panose="05000000000000000000" pitchFamily="2" charset="2"/>
            </a:endParaRPr>
          </a:p>
        </p:txBody>
      </p:sp>
    </p:spTree>
    <p:extLst>
      <p:ext uri="{BB962C8B-B14F-4D97-AF65-F5344CB8AC3E}">
        <p14:creationId xmlns:p14="http://schemas.microsoft.com/office/powerpoint/2010/main" val="3832735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8">
                                            <p:txEl>
                                              <p:pRg st="4" end="4"/>
                                            </p:txEl>
                                          </p:spTgt>
                                        </p:tgtEl>
                                        <p:attrNameLst>
                                          <p:attrName>style.visibility</p:attrName>
                                        </p:attrNameLst>
                                      </p:cBhvr>
                                      <p:to>
                                        <p:strVal val="visible"/>
                                      </p:to>
                                    </p:set>
                                    <p:animEffect transition="in" filter="fade">
                                      <p:cBhvr>
                                        <p:cTn id="21" dur="500"/>
                                        <p:tgtEl>
                                          <p:spTgt spid="8">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8">
                                            <p:txEl>
                                              <p:pRg st="6" end="6"/>
                                            </p:txEl>
                                          </p:spTgt>
                                        </p:tgtEl>
                                        <p:attrNameLst>
                                          <p:attrName>style.visibility</p:attrName>
                                        </p:attrNameLst>
                                      </p:cBhvr>
                                      <p:to>
                                        <p:strVal val="visible"/>
                                      </p:to>
                                    </p:set>
                                    <p:animEffect transition="in" filter="fade">
                                      <p:cBhvr>
                                        <p:cTn id="26"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2.1.2. The Abstract Nature of the Phoneme – Free Variants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2167470"/>
            <a:ext cx="10515600" cy="2523060"/>
          </a:xfrm>
        </p:spPr>
        <p:txBody>
          <a:bodyPr>
            <a:normAutofit/>
          </a:bodyPr>
          <a:lstStyle/>
          <a:p>
            <a:r>
              <a:rPr lang="en-US" sz="2400" dirty="0"/>
              <a:t>Either of the </a:t>
            </a:r>
            <a:r>
              <a:rPr lang="en-US" sz="2400" dirty="0" err="1"/>
              <a:t>th</a:t>
            </a:r>
            <a:r>
              <a:rPr lang="en-US" sz="2400" dirty="0"/>
              <a:t>-sounds can occur in the same environment </a:t>
            </a:r>
            <a:r>
              <a:rPr lang="en-US" sz="2400" dirty="0">
                <a:sym typeface="Wingdings" panose="05000000000000000000" pitchFamily="2" charset="2"/>
              </a:rPr>
              <a:t> they are </a:t>
            </a:r>
            <a:r>
              <a:rPr lang="en-US" sz="2400" b="1" dirty="0">
                <a:sym typeface="Wingdings" panose="05000000000000000000" pitchFamily="2" charset="2"/>
              </a:rPr>
              <a:t>not </a:t>
            </a:r>
            <a:r>
              <a:rPr lang="en-US" sz="2400" dirty="0">
                <a:sym typeface="Wingdings" panose="05000000000000000000" pitchFamily="2" charset="2"/>
              </a:rPr>
              <a:t>complementary distribution and </a:t>
            </a:r>
            <a:r>
              <a:rPr lang="en-US" sz="2400" b="1" dirty="0">
                <a:sym typeface="Wingdings" panose="05000000000000000000" pitchFamily="2" charset="2"/>
              </a:rPr>
              <a:t>not</a:t>
            </a:r>
            <a:r>
              <a:rPr lang="en-US" sz="2400" dirty="0">
                <a:sym typeface="Wingdings" panose="05000000000000000000" pitchFamily="2" charset="2"/>
              </a:rPr>
              <a:t> bound variants.</a:t>
            </a:r>
          </a:p>
          <a:p>
            <a:endParaRPr lang="en-US" sz="2400" dirty="0">
              <a:sym typeface="Wingdings" panose="05000000000000000000" pitchFamily="2" charset="2"/>
            </a:endParaRPr>
          </a:p>
          <a:p>
            <a:r>
              <a:rPr lang="en-US" sz="2400" dirty="0">
                <a:sym typeface="Wingdings" panose="05000000000000000000" pitchFamily="2" charset="2"/>
              </a:rPr>
              <a:t>A </a:t>
            </a:r>
            <a:r>
              <a:rPr lang="en-US" sz="2400" b="1" dirty="0">
                <a:sym typeface="Wingdings" panose="05000000000000000000" pitchFamily="2" charset="2"/>
              </a:rPr>
              <a:t>free variant </a:t>
            </a:r>
            <a:r>
              <a:rPr lang="en-US" sz="2400" dirty="0">
                <a:sym typeface="Wingdings" panose="05000000000000000000" pitchFamily="2" charset="2"/>
              </a:rPr>
              <a:t>can be defined as </a:t>
            </a:r>
            <a:r>
              <a:rPr lang="en-US" sz="2400" u="sng" dirty="0">
                <a:sym typeface="Wingdings" panose="05000000000000000000" pitchFamily="2" charset="2"/>
              </a:rPr>
              <a:t>one set of variants of phonemes which are in free variation</a:t>
            </a:r>
            <a:r>
              <a:rPr lang="en-US" sz="2400" dirty="0">
                <a:sym typeface="Wingdings" panose="05000000000000000000" pitchFamily="2" charset="2"/>
              </a:rPr>
              <a:t>.</a:t>
            </a:r>
          </a:p>
        </p:txBody>
      </p:sp>
    </p:spTree>
    <p:extLst>
      <p:ext uri="{BB962C8B-B14F-4D97-AF65-F5344CB8AC3E}">
        <p14:creationId xmlns:p14="http://schemas.microsoft.com/office/powerpoint/2010/main" val="3701430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598517" y="1690688"/>
            <a:ext cx="10515600" cy="1477328"/>
          </a:xfrm>
          <a:prstGeom prst="rect">
            <a:avLst/>
          </a:prstGeom>
          <a:noFill/>
        </p:spPr>
        <p:txBody>
          <a:bodyPr wrap="square" rtlCol="0">
            <a:spAutoFit/>
          </a:bodyPr>
          <a:lstStyle/>
          <a:p>
            <a:r>
              <a:rPr lang="en-US" dirty="0"/>
              <a:t>Please answer the following questions to review what you have learned about the abstract nature of phoneme. Do not go to the next slide before you completely answer all of them.  </a:t>
            </a:r>
          </a:p>
          <a:p>
            <a:endParaRPr lang="en-US" dirty="0"/>
          </a:p>
          <a:p>
            <a:pPr marL="722313" indent="-457200">
              <a:buFont typeface="+mj-lt"/>
              <a:buAutoNum type="arabicPeriod"/>
            </a:pPr>
            <a:r>
              <a:rPr lang="en-US" sz="1800" dirty="0">
                <a:sym typeface="Wingdings" panose="05000000000000000000" pitchFamily="2" charset="2"/>
              </a:rPr>
              <a:t>What makes bound variant and free variant different?</a:t>
            </a:r>
          </a:p>
          <a:p>
            <a:pPr marL="722313" indent="-457200">
              <a:buFont typeface="+mj-lt"/>
              <a:buAutoNum type="arabicPeriod"/>
            </a:pPr>
            <a:r>
              <a:rPr lang="en-US" sz="1800" dirty="0">
                <a:sym typeface="Wingdings" panose="05000000000000000000" pitchFamily="2" charset="2"/>
              </a:rPr>
              <a:t>Provide example of each!</a:t>
            </a:r>
          </a:p>
        </p:txBody>
      </p:sp>
    </p:spTree>
    <p:extLst>
      <p:ext uri="{BB962C8B-B14F-4D97-AF65-F5344CB8AC3E}">
        <p14:creationId xmlns:p14="http://schemas.microsoft.com/office/powerpoint/2010/main" val="2305722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2.3.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582340"/>
            <a:ext cx="10515600" cy="1477328"/>
          </a:xfrm>
          <a:prstGeom prst="rect">
            <a:avLst/>
          </a:prstGeom>
          <a:noFill/>
        </p:spPr>
        <p:txBody>
          <a:bodyPr wrap="square" rtlCol="0">
            <a:spAutoFit/>
          </a:bodyPr>
          <a:lstStyle/>
          <a:p>
            <a:r>
              <a:rPr lang="en-US" dirty="0"/>
              <a:t>Please answer the following questions to review what you have learned about abstract nature of phoneme. Do not go to the next slide before you completely answer all of them.  </a:t>
            </a:r>
          </a:p>
          <a:p>
            <a:endParaRPr lang="en-US" dirty="0"/>
          </a:p>
          <a:p>
            <a:pPr marL="722313" indent="-457200">
              <a:buFont typeface="+mj-lt"/>
              <a:buAutoNum type="arabicPeriod"/>
            </a:pPr>
            <a:r>
              <a:rPr lang="en-US" sz="1800" dirty="0">
                <a:sym typeface="Wingdings" panose="05000000000000000000" pitchFamily="2" charset="2"/>
              </a:rPr>
              <a:t>What makes bound variant and free variant different?</a:t>
            </a:r>
          </a:p>
          <a:p>
            <a:pPr marL="722313" indent="-457200">
              <a:buFont typeface="+mj-lt"/>
              <a:buAutoNum type="arabicPeriod"/>
            </a:pPr>
            <a:r>
              <a:rPr lang="en-US" sz="1800" dirty="0">
                <a:sym typeface="Wingdings" panose="05000000000000000000" pitchFamily="2" charset="2"/>
              </a:rPr>
              <a:t>Provide example of each!</a:t>
            </a:r>
          </a:p>
        </p:txBody>
      </p:sp>
      <p:sp>
        <p:nvSpPr>
          <p:cNvPr id="4" name="TextBox 3">
            <a:extLst>
              <a:ext uri="{FF2B5EF4-FFF2-40B4-BE49-F238E27FC236}">
                <a16:creationId xmlns:a16="http://schemas.microsoft.com/office/drawing/2014/main" id="{94BC10E5-4DC9-491E-93FB-BEF220A92C1E}"/>
              </a:ext>
            </a:extLst>
          </p:cNvPr>
          <p:cNvSpPr txBox="1"/>
          <p:nvPr/>
        </p:nvSpPr>
        <p:spPr>
          <a:xfrm>
            <a:off x="432262" y="3953717"/>
            <a:ext cx="10515600" cy="1477328"/>
          </a:xfrm>
          <a:prstGeom prst="rect">
            <a:avLst/>
          </a:prstGeom>
          <a:noFill/>
        </p:spPr>
        <p:txBody>
          <a:bodyPr wrap="square" rtlCol="0">
            <a:spAutoFit/>
          </a:bodyPr>
          <a:lstStyle/>
          <a:p>
            <a:pPr marL="342900" indent="-342900">
              <a:buFont typeface="+mj-lt"/>
              <a:buAutoNum type="arabicPeriod"/>
            </a:pPr>
            <a:r>
              <a:rPr lang="en-US" dirty="0">
                <a:solidFill>
                  <a:srgbClr val="C00000"/>
                </a:solidFill>
              </a:rPr>
              <a:t>Bound variant: the variants of the sounds never occur in the same phonetic environment and the variants are in complementary distribution.</a:t>
            </a:r>
          </a:p>
          <a:p>
            <a:pPr indent="363538"/>
            <a:r>
              <a:rPr lang="en-US" dirty="0">
                <a:solidFill>
                  <a:srgbClr val="C00000"/>
                </a:solidFill>
              </a:rPr>
              <a:t>Free variant: the variants of the sounds occur in the same phonetic environment or in the free variation.</a:t>
            </a:r>
          </a:p>
          <a:p>
            <a:pPr marL="342900" indent="-342900">
              <a:buFont typeface="+mj-lt"/>
              <a:buAutoNum type="arabicPeriod" startAt="2"/>
            </a:pPr>
            <a:r>
              <a:rPr lang="en-US" dirty="0">
                <a:solidFill>
                  <a:srgbClr val="C00000"/>
                </a:solidFill>
              </a:rPr>
              <a:t>The examples: bound variant: pouting and spreading lips in pronouncing TEA and TWO. Free variant: the variant of sound production of </a:t>
            </a:r>
            <a:r>
              <a:rPr lang="en-US" dirty="0" err="1">
                <a:solidFill>
                  <a:srgbClr val="C00000"/>
                </a:solidFill>
              </a:rPr>
              <a:t>th</a:t>
            </a:r>
            <a:r>
              <a:rPr lang="en-US" dirty="0">
                <a:solidFill>
                  <a:srgbClr val="C00000"/>
                </a:solidFill>
              </a:rPr>
              <a:t> in TEN and TENTH.</a:t>
            </a:r>
          </a:p>
        </p:txBody>
      </p:sp>
    </p:spTree>
    <p:extLst>
      <p:ext uri="{BB962C8B-B14F-4D97-AF65-F5344CB8AC3E}">
        <p14:creationId xmlns:p14="http://schemas.microsoft.com/office/powerpoint/2010/main" val="37041486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Phonetic Similarity</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915936"/>
            <a:ext cx="10515600" cy="4667250"/>
          </a:xfrm>
        </p:spPr>
        <p:txBody>
          <a:bodyPr>
            <a:normAutofit lnSpcReduction="10000"/>
          </a:bodyPr>
          <a:lstStyle/>
          <a:p>
            <a:r>
              <a:rPr lang="en-US" sz="2400" dirty="0">
                <a:sym typeface="Wingdings" panose="05000000000000000000" pitchFamily="2" charset="2"/>
              </a:rPr>
              <a:t>Another criterion required in defining phoneme is </a:t>
            </a:r>
            <a:r>
              <a:rPr lang="en-US" sz="2400" b="1" dirty="0">
                <a:sym typeface="Wingdings" panose="05000000000000000000" pitchFamily="2" charset="2"/>
              </a:rPr>
              <a:t>PHONETIC SIMILARITY</a:t>
            </a:r>
            <a:r>
              <a:rPr lang="en-US" sz="2400" dirty="0">
                <a:sym typeface="Wingdings" panose="05000000000000000000" pitchFamily="2" charset="2"/>
              </a:rPr>
              <a:t>.</a:t>
            </a:r>
          </a:p>
          <a:p>
            <a:endParaRPr lang="en-US" sz="2400" dirty="0"/>
          </a:p>
          <a:p>
            <a:r>
              <a:rPr lang="en-US" sz="2400" b="1" dirty="0"/>
              <a:t>Phonetic similarity </a:t>
            </a:r>
            <a:r>
              <a:rPr lang="en-US" sz="2400" dirty="0">
                <a:sym typeface="Wingdings" panose="05000000000000000000" pitchFamily="2" charset="2"/>
              </a:rPr>
              <a:t> all the variants of one phoneme must resemble each other closely on the phonetic level.</a:t>
            </a:r>
          </a:p>
          <a:p>
            <a:endParaRPr lang="en-US" sz="2400" dirty="0">
              <a:sym typeface="Wingdings" panose="05000000000000000000" pitchFamily="2" charset="2"/>
            </a:endParaRPr>
          </a:p>
          <a:p>
            <a:r>
              <a:rPr lang="en-US" sz="2400" dirty="0">
                <a:sym typeface="Wingdings" panose="05000000000000000000" pitchFamily="2" charset="2"/>
              </a:rPr>
              <a:t>Thus e.g. released [p</a:t>
            </a:r>
            <a:r>
              <a:rPr lang="en-US" sz="2400" baseline="30000" dirty="0">
                <a:sym typeface="Wingdings" panose="05000000000000000000" pitchFamily="2" charset="2"/>
              </a:rPr>
              <a:t>e</a:t>
            </a:r>
            <a:r>
              <a:rPr lang="en-US" sz="2400" dirty="0">
                <a:sym typeface="Wingdings" panose="05000000000000000000" pitchFamily="2" charset="2"/>
              </a:rPr>
              <a:t>] and unreleased [p</a:t>
            </a:r>
            <a:r>
              <a:rPr lang="en-US" sz="2400" baseline="30000" dirty="0">
                <a:sym typeface="Wingdings" panose="05000000000000000000" pitchFamily="2" charset="2"/>
              </a:rPr>
              <a:t>o</a:t>
            </a:r>
            <a:r>
              <a:rPr lang="en-US" sz="2400" dirty="0">
                <a:sym typeface="Wingdings" panose="05000000000000000000" pitchFamily="2" charset="2"/>
              </a:rPr>
              <a:t>] have in common.  Can you guess the similarity between those two sound?</a:t>
            </a:r>
          </a:p>
          <a:p>
            <a:r>
              <a:rPr lang="en-US" sz="2400" dirty="0">
                <a:sym typeface="Wingdings" panose="05000000000000000000" pitchFamily="2" charset="2"/>
              </a:rPr>
              <a:t>The similarity: </a:t>
            </a:r>
            <a:r>
              <a:rPr lang="en-US" sz="2400" u="sng" dirty="0">
                <a:solidFill>
                  <a:srgbClr val="002060"/>
                </a:solidFill>
                <a:sym typeface="Wingdings" panose="05000000000000000000" pitchFamily="2" charset="2"/>
              </a:rPr>
              <a:t>complete closure, closure at lips, open glottis, and raised velum</a:t>
            </a:r>
            <a:r>
              <a:rPr lang="en-US" sz="2400" dirty="0">
                <a:sym typeface="Wingdings" panose="05000000000000000000" pitchFamily="2" charset="2"/>
              </a:rPr>
              <a:t>.</a:t>
            </a:r>
          </a:p>
          <a:p>
            <a:endParaRPr lang="en-US" sz="2400" dirty="0">
              <a:sym typeface="Wingdings" panose="05000000000000000000" pitchFamily="2" charset="2"/>
            </a:endParaRPr>
          </a:p>
          <a:p>
            <a:r>
              <a:rPr lang="en-US" sz="2400" dirty="0">
                <a:sym typeface="Wingdings" panose="05000000000000000000" pitchFamily="2" charset="2"/>
              </a:rPr>
              <a:t>The </a:t>
            </a:r>
            <a:r>
              <a:rPr lang="en-US" sz="2400" dirty="0" err="1">
                <a:sym typeface="Wingdings" panose="05000000000000000000" pitchFamily="2" charset="2"/>
              </a:rPr>
              <a:t>th</a:t>
            </a:r>
            <a:r>
              <a:rPr lang="en-US" sz="2400" dirty="0">
                <a:sym typeface="Wingdings" panose="05000000000000000000" pitchFamily="2" charset="2"/>
              </a:rPr>
              <a:t>-sounds discussed previously also have similarity. What are they?</a:t>
            </a:r>
          </a:p>
          <a:p>
            <a:r>
              <a:rPr lang="en-US" sz="2400" dirty="0">
                <a:sym typeface="Wingdings" panose="05000000000000000000" pitchFamily="2" charset="2"/>
              </a:rPr>
              <a:t>The similarity: </a:t>
            </a:r>
            <a:r>
              <a:rPr lang="en-US" sz="2400" u="sng" dirty="0">
                <a:solidFill>
                  <a:srgbClr val="002060"/>
                </a:solidFill>
                <a:sym typeface="Wingdings" panose="05000000000000000000" pitchFamily="2" charset="2"/>
              </a:rPr>
              <a:t>differ only slightly in the position of the tip of the tongue</a:t>
            </a:r>
            <a:r>
              <a:rPr lang="en-US" sz="2400" dirty="0">
                <a:sym typeface="Wingdings" panose="05000000000000000000" pitchFamily="2" charset="2"/>
              </a:rPr>
              <a:t>. </a:t>
            </a:r>
            <a:endParaRPr lang="en-US" sz="2400" dirty="0"/>
          </a:p>
        </p:txBody>
      </p:sp>
    </p:spTree>
    <p:extLst>
      <p:ext uri="{BB962C8B-B14F-4D97-AF65-F5344CB8AC3E}">
        <p14:creationId xmlns:p14="http://schemas.microsoft.com/office/powerpoint/2010/main" val="2059664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animEffect transition="in" filter="fade">
                                      <p:cBhvr>
                                        <p:cTn id="27" dur="500"/>
                                        <p:tgtEl>
                                          <p:spTgt spid="8">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8" end="8"/>
                                            </p:txEl>
                                          </p:spTgt>
                                        </p:tgtEl>
                                        <p:attrNameLst>
                                          <p:attrName>style.visibility</p:attrName>
                                        </p:attrNameLst>
                                      </p:cBhvr>
                                      <p:to>
                                        <p:strVal val="visible"/>
                                      </p:to>
                                    </p:set>
                                    <p:animEffect transition="in" filter="fade">
                                      <p:cBhvr>
                                        <p:cTn id="32"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Phonetic Similarity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543403"/>
            <a:ext cx="10515600" cy="4667250"/>
          </a:xfrm>
        </p:spPr>
        <p:txBody>
          <a:bodyPr>
            <a:normAutofit/>
          </a:bodyPr>
          <a:lstStyle/>
          <a:p>
            <a:r>
              <a:rPr lang="en-US" sz="2400" dirty="0">
                <a:sym typeface="Wingdings" panose="05000000000000000000" pitchFamily="2" charset="2"/>
              </a:rPr>
              <a:t>No phonetic similarity = we are forced to accept [h] and [</a:t>
            </a:r>
            <a:r>
              <a:rPr lang="en-US" sz="2400" dirty="0">
                <a:latin typeface="Times New Roman" panose="02020603050405020304" pitchFamily="18" charset="0"/>
                <a:cs typeface="Times New Roman" panose="02020603050405020304" pitchFamily="18" charset="0"/>
                <a:sym typeface="Wingdings" panose="05000000000000000000" pitchFamily="2" charset="2"/>
              </a:rPr>
              <a:t>ŋ</a:t>
            </a:r>
            <a:r>
              <a:rPr lang="en-US" sz="2400" dirty="0">
                <a:sym typeface="Wingdings" panose="05000000000000000000" pitchFamily="2" charset="2"/>
              </a:rPr>
              <a:t>] (the final sound in </a:t>
            </a:r>
            <a:r>
              <a:rPr lang="en-US" sz="2400" i="1" dirty="0">
                <a:sym typeface="Wingdings" panose="05000000000000000000" pitchFamily="2" charset="2"/>
              </a:rPr>
              <a:t>sing</a:t>
            </a:r>
            <a:r>
              <a:rPr lang="en-US" sz="2400" dirty="0">
                <a:sym typeface="Wingdings" panose="05000000000000000000" pitchFamily="2" charset="2"/>
              </a:rPr>
              <a:t> spelled </a:t>
            </a:r>
            <a:r>
              <a:rPr lang="en-US" sz="2400" i="1" dirty="0">
                <a:sym typeface="Wingdings" panose="05000000000000000000" pitchFamily="2" charset="2"/>
              </a:rPr>
              <a:t>ng</a:t>
            </a:r>
            <a:r>
              <a:rPr lang="en-US" sz="2400" dirty="0">
                <a:sym typeface="Wingdings" panose="05000000000000000000" pitchFamily="2" charset="2"/>
              </a:rPr>
              <a:t>) as allophones of one phoneme in English. </a:t>
            </a:r>
          </a:p>
          <a:p>
            <a:endParaRPr lang="en-US" sz="2400" dirty="0">
              <a:sym typeface="Wingdings" panose="05000000000000000000" pitchFamily="2" charset="2"/>
            </a:endParaRPr>
          </a:p>
          <a:p>
            <a:r>
              <a:rPr lang="en-US" sz="2400" dirty="0">
                <a:sym typeface="Wingdings" panose="05000000000000000000" pitchFamily="2" charset="2"/>
              </a:rPr>
              <a:t>[h]  occurs </a:t>
            </a:r>
            <a:r>
              <a:rPr lang="en-US" sz="2400" u="sng" dirty="0">
                <a:sym typeface="Wingdings" panose="05000000000000000000" pitchFamily="2" charset="2"/>
              </a:rPr>
              <a:t>only</a:t>
            </a:r>
            <a:r>
              <a:rPr lang="en-US" sz="2400" dirty="0">
                <a:sym typeface="Wingdings" panose="05000000000000000000" pitchFamily="2" charset="2"/>
              </a:rPr>
              <a:t> a the beginning of a syllable</a:t>
            </a:r>
          </a:p>
          <a:p>
            <a:r>
              <a:rPr lang="en-US" sz="2400" dirty="0">
                <a:sym typeface="Wingdings" panose="05000000000000000000" pitchFamily="2" charset="2"/>
              </a:rPr>
              <a:t>[</a:t>
            </a:r>
            <a:r>
              <a:rPr lang="en-US" sz="2400" dirty="0">
                <a:latin typeface="Times New Roman" panose="02020603050405020304" pitchFamily="18" charset="0"/>
                <a:cs typeface="Times New Roman" panose="02020603050405020304" pitchFamily="18" charset="0"/>
                <a:sym typeface="Wingdings" panose="05000000000000000000" pitchFamily="2" charset="2"/>
              </a:rPr>
              <a:t>ŋ</a:t>
            </a:r>
            <a:r>
              <a:rPr lang="en-US" sz="2400" dirty="0">
                <a:sym typeface="Wingdings" panose="05000000000000000000" pitchFamily="2" charset="2"/>
              </a:rPr>
              <a:t>]  occurs </a:t>
            </a:r>
            <a:r>
              <a:rPr lang="en-US" sz="2400" u="sng" dirty="0">
                <a:sym typeface="Wingdings" panose="05000000000000000000" pitchFamily="2" charset="2"/>
              </a:rPr>
              <a:t>only</a:t>
            </a:r>
            <a:r>
              <a:rPr lang="en-US" sz="2400" dirty="0">
                <a:sym typeface="Wingdings" panose="05000000000000000000" pitchFamily="2" charset="2"/>
              </a:rPr>
              <a:t> at the end.</a:t>
            </a:r>
          </a:p>
          <a:p>
            <a:endParaRPr lang="en-US" sz="2400" u="sng" dirty="0">
              <a:sym typeface="Wingdings" panose="05000000000000000000" pitchFamily="2" charset="2"/>
            </a:endParaRPr>
          </a:p>
          <a:p>
            <a:r>
              <a:rPr lang="en-US" sz="2400" dirty="0">
                <a:sym typeface="Wingdings" panose="05000000000000000000" pitchFamily="2" charset="2"/>
              </a:rPr>
              <a:t>Also, they have nothing in common phonetically. </a:t>
            </a:r>
          </a:p>
          <a:p>
            <a:pPr marL="0" indent="0">
              <a:buNone/>
            </a:pPr>
            <a:endParaRPr lang="en-US" sz="2400" dirty="0"/>
          </a:p>
        </p:txBody>
      </p:sp>
      <p:graphicFrame>
        <p:nvGraphicFramePr>
          <p:cNvPr id="2" name="Table 2">
            <a:extLst>
              <a:ext uri="{FF2B5EF4-FFF2-40B4-BE49-F238E27FC236}">
                <a16:creationId xmlns:a16="http://schemas.microsoft.com/office/drawing/2014/main" id="{5B2F0F96-D4E2-4EFD-9F36-10878307BB16}"/>
              </a:ext>
            </a:extLst>
          </p:cNvPr>
          <p:cNvGraphicFramePr>
            <a:graphicFrameLocks noGrp="1"/>
          </p:cNvGraphicFramePr>
          <p:nvPr>
            <p:extLst>
              <p:ext uri="{D42A27DB-BD31-4B8C-83A1-F6EECF244321}">
                <p14:modId xmlns:p14="http://schemas.microsoft.com/office/powerpoint/2010/main" val="4219542253"/>
              </p:ext>
            </p:extLst>
          </p:nvPr>
        </p:nvGraphicFramePr>
        <p:xfrm>
          <a:off x="1377244" y="4648270"/>
          <a:ext cx="9821334" cy="1854200"/>
        </p:xfrm>
        <a:graphic>
          <a:graphicData uri="http://schemas.openxmlformats.org/drawingml/2006/table">
            <a:tbl>
              <a:tblPr firstRow="1" bandRow="1">
                <a:tableStyleId>{5940675A-B579-460E-94D1-54222C63F5DA}</a:tableStyleId>
              </a:tblPr>
              <a:tblGrid>
                <a:gridCol w="3747912">
                  <a:extLst>
                    <a:ext uri="{9D8B030D-6E8A-4147-A177-3AD203B41FA5}">
                      <a16:colId xmlns:a16="http://schemas.microsoft.com/office/drawing/2014/main" val="729694592"/>
                    </a:ext>
                  </a:extLst>
                </a:gridCol>
                <a:gridCol w="6073422">
                  <a:extLst>
                    <a:ext uri="{9D8B030D-6E8A-4147-A177-3AD203B41FA5}">
                      <a16:colId xmlns:a16="http://schemas.microsoft.com/office/drawing/2014/main" val="2646453030"/>
                    </a:ext>
                  </a:extLst>
                </a:gridCol>
              </a:tblGrid>
              <a:tr h="370840">
                <a:tc>
                  <a:txBody>
                    <a:bodyPr/>
                    <a:lstStyle/>
                    <a:p>
                      <a:pPr algn="ctr"/>
                      <a:r>
                        <a:rPr lang="en-US" sz="1800" b="1" dirty="0">
                          <a:solidFill>
                            <a:srgbClr val="C00000"/>
                          </a:solidFill>
                          <a:sym typeface="Wingdings" panose="05000000000000000000" pitchFamily="2" charset="2"/>
                        </a:rPr>
                        <a:t>[h]</a:t>
                      </a:r>
                      <a:endParaRPr lang="en-US" b="1" dirty="0">
                        <a:solidFill>
                          <a:srgbClr val="C00000"/>
                        </a:solidFill>
                      </a:endParaRPr>
                    </a:p>
                  </a:txBody>
                  <a:tcPr/>
                </a:tc>
                <a:tc>
                  <a:txBody>
                    <a:bodyPr/>
                    <a:lstStyle/>
                    <a:p>
                      <a:pPr algn="ctr"/>
                      <a:r>
                        <a:rPr lang="en-US" sz="1800" b="1" dirty="0">
                          <a:solidFill>
                            <a:srgbClr val="002060"/>
                          </a:solidFill>
                          <a:sym typeface="Wingdings" panose="05000000000000000000" pitchFamily="2" charset="2"/>
                        </a:rPr>
                        <a:t>[</a:t>
                      </a:r>
                      <a:r>
                        <a:rPr lang="en-US" sz="1800" b="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ŋ</a:t>
                      </a:r>
                      <a:r>
                        <a:rPr lang="en-US" sz="1800" b="1" dirty="0">
                          <a:solidFill>
                            <a:srgbClr val="002060"/>
                          </a:solidFill>
                          <a:sym typeface="Wingdings" panose="05000000000000000000" pitchFamily="2" charset="2"/>
                        </a:rPr>
                        <a:t>] </a:t>
                      </a:r>
                      <a:endParaRPr lang="en-US" b="1" dirty="0">
                        <a:solidFill>
                          <a:srgbClr val="002060"/>
                        </a:solidFill>
                      </a:endParaRPr>
                    </a:p>
                  </a:txBody>
                  <a:tcPr/>
                </a:tc>
                <a:extLst>
                  <a:ext uri="{0D108BD9-81ED-4DB2-BD59-A6C34878D82A}">
                    <a16:rowId xmlns:a16="http://schemas.microsoft.com/office/drawing/2014/main" val="1679977321"/>
                  </a:ext>
                </a:extLst>
              </a:tr>
              <a:tr h="370840">
                <a:tc>
                  <a:txBody>
                    <a:bodyPr/>
                    <a:lstStyle/>
                    <a:p>
                      <a:r>
                        <a:rPr lang="en-US" dirty="0">
                          <a:solidFill>
                            <a:srgbClr val="C00000"/>
                          </a:solidFill>
                        </a:rPr>
                        <a:t>No complete closure in the oral cavity</a:t>
                      </a:r>
                    </a:p>
                  </a:txBody>
                  <a:tcPr/>
                </a:tc>
                <a:tc>
                  <a:txBody>
                    <a:bodyPr/>
                    <a:lstStyle/>
                    <a:p>
                      <a:r>
                        <a:rPr lang="en-US" dirty="0">
                          <a:solidFill>
                            <a:srgbClr val="002060"/>
                          </a:solidFill>
                        </a:rPr>
                        <a:t>Has one</a:t>
                      </a:r>
                    </a:p>
                  </a:txBody>
                  <a:tcPr/>
                </a:tc>
                <a:extLst>
                  <a:ext uri="{0D108BD9-81ED-4DB2-BD59-A6C34878D82A}">
                    <a16:rowId xmlns:a16="http://schemas.microsoft.com/office/drawing/2014/main" val="2312340130"/>
                  </a:ext>
                </a:extLst>
              </a:tr>
              <a:tr h="370840">
                <a:tc>
                  <a:txBody>
                    <a:bodyPr/>
                    <a:lstStyle/>
                    <a:p>
                      <a:r>
                        <a:rPr lang="en-US" dirty="0">
                          <a:solidFill>
                            <a:srgbClr val="C00000"/>
                          </a:solidFill>
                        </a:rPr>
                        <a:t>Is articulated different from [</a:t>
                      </a:r>
                      <a:r>
                        <a:rPr lang="en-US" dirty="0">
                          <a:solidFill>
                            <a:srgbClr val="C00000"/>
                          </a:solidFill>
                          <a:latin typeface="Times New Roman" panose="02020603050405020304" pitchFamily="18" charset="0"/>
                          <a:cs typeface="Times New Roman" panose="02020603050405020304" pitchFamily="18" charset="0"/>
                        </a:rPr>
                        <a:t>ŋ</a:t>
                      </a:r>
                      <a:r>
                        <a:rPr lang="en-US" dirty="0">
                          <a:solidFill>
                            <a:srgbClr val="C00000"/>
                          </a:solidFill>
                        </a:rPr>
                        <a:t>]</a:t>
                      </a:r>
                    </a:p>
                  </a:txBody>
                  <a:tcPr/>
                </a:tc>
                <a:tc>
                  <a:txBody>
                    <a:bodyPr/>
                    <a:lstStyle/>
                    <a:p>
                      <a:r>
                        <a:rPr lang="en-US" dirty="0">
                          <a:solidFill>
                            <a:srgbClr val="002060"/>
                          </a:solidFill>
                        </a:rPr>
                        <a:t>Is articulated with the back of the tongue raised against velum</a:t>
                      </a:r>
                    </a:p>
                  </a:txBody>
                  <a:tcPr/>
                </a:tc>
                <a:extLst>
                  <a:ext uri="{0D108BD9-81ED-4DB2-BD59-A6C34878D82A}">
                    <a16:rowId xmlns:a16="http://schemas.microsoft.com/office/drawing/2014/main" val="415548189"/>
                  </a:ext>
                </a:extLst>
              </a:tr>
              <a:tr h="370840">
                <a:tc>
                  <a:txBody>
                    <a:bodyPr/>
                    <a:lstStyle/>
                    <a:p>
                      <a:r>
                        <a:rPr lang="en-US" dirty="0">
                          <a:solidFill>
                            <a:srgbClr val="C00000"/>
                          </a:solidFill>
                        </a:rPr>
                        <a:t>Glottis is open</a:t>
                      </a:r>
                    </a:p>
                  </a:txBody>
                  <a:tcPr/>
                </a:tc>
                <a:tc>
                  <a:txBody>
                    <a:bodyPr/>
                    <a:lstStyle/>
                    <a:p>
                      <a:r>
                        <a:rPr lang="en-US" dirty="0">
                          <a:solidFill>
                            <a:srgbClr val="002060"/>
                          </a:solidFill>
                        </a:rPr>
                        <a:t>Glottis is narrowed</a:t>
                      </a:r>
                    </a:p>
                  </a:txBody>
                  <a:tcPr/>
                </a:tc>
                <a:extLst>
                  <a:ext uri="{0D108BD9-81ED-4DB2-BD59-A6C34878D82A}">
                    <a16:rowId xmlns:a16="http://schemas.microsoft.com/office/drawing/2014/main" val="2402119939"/>
                  </a:ext>
                </a:extLst>
              </a:tr>
              <a:tr h="370840">
                <a:tc>
                  <a:txBody>
                    <a:bodyPr/>
                    <a:lstStyle/>
                    <a:p>
                      <a:r>
                        <a:rPr lang="en-US" dirty="0">
                          <a:solidFill>
                            <a:srgbClr val="C00000"/>
                          </a:solidFill>
                        </a:rPr>
                        <a:t>Velum is raised</a:t>
                      </a:r>
                    </a:p>
                  </a:txBody>
                  <a:tcPr/>
                </a:tc>
                <a:tc>
                  <a:txBody>
                    <a:bodyPr/>
                    <a:lstStyle/>
                    <a:p>
                      <a:r>
                        <a:rPr lang="en-US" dirty="0">
                          <a:solidFill>
                            <a:srgbClr val="002060"/>
                          </a:solidFill>
                        </a:rPr>
                        <a:t>Velum is lowered</a:t>
                      </a:r>
                    </a:p>
                  </a:txBody>
                  <a:tcPr/>
                </a:tc>
                <a:extLst>
                  <a:ext uri="{0D108BD9-81ED-4DB2-BD59-A6C34878D82A}">
                    <a16:rowId xmlns:a16="http://schemas.microsoft.com/office/drawing/2014/main" val="210415570"/>
                  </a:ext>
                </a:extLst>
              </a:tr>
            </a:tbl>
          </a:graphicData>
        </a:graphic>
      </p:graphicFrame>
    </p:spTree>
    <p:extLst>
      <p:ext uri="{BB962C8B-B14F-4D97-AF65-F5344CB8AC3E}">
        <p14:creationId xmlns:p14="http://schemas.microsoft.com/office/powerpoint/2010/main" val="482281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Definition of Phoneme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543403"/>
            <a:ext cx="10515600" cy="4667250"/>
          </a:xfrm>
        </p:spPr>
        <p:txBody>
          <a:bodyPr>
            <a:normAutofit lnSpcReduction="10000"/>
          </a:bodyPr>
          <a:lstStyle/>
          <a:p>
            <a:r>
              <a:rPr lang="en-US" sz="2400" dirty="0">
                <a:sym typeface="Wingdings" panose="05000000000000000000" pitchFamily="2" charset="2"/>
              </a:rPr>
              <a:t>How do you define phoneme?</a:t>
            </a:r>
          </a:p>
          <a:p>
            <a:endParaRPr lang="en-US" sz="2400" dirty="0">
              <a:sym typeface="Wingdings" panose="05000000000000000000" pitchFamily="2" charset="2"/>
            </a:endParaRPr>
          </a:p>
          <a:p>
            <a:r>
              <a:rPr lang="en-US" sz="2400" b="1" dirty="0">
                <a:sym typeface="Wingdings" panose="05000000000000000000" pitchFamily="2" charset="2"/>
              </a:rPr>
              <a:t>A phoneme </a:t>
            </a:r>
            <a:r>
              <a:rPr lang="en-US" sz="2400" dirty="0">
                <a:sym typeface="Wingdings" panose="05000000000000000000" pitchFamily="2" charset="2"/>
              </a:rPr>
              <a:t> a group of sounds which are phonetically similar and do not contrast with each other, being either in complementary distribution or in free variation.</a:t>
            </a:r>
          </a:p>
          <a:p>
            <a:endParaRPr lang="en-US" sz="400" dirty="0">
              <a:sym typeface="Wingdings" panose="05000000000000000000" pitchFamily="2" charset="2"/>
            </a:endParaRPr>
          </a:p>
          <a:p>
            <a:r>
              <a:rPr lang="en-US" sz="2400" b="1" dirty="0">
                <a:sym typeface="Wingdings" panose="05000000000000000000" pitchFamily="2" charset="2"/>
              </a:rPr>
              <a:t>A phoneme </a:t>
            </a:r>
            <a:r>
              <a:rPr lang="en-US" sz="2400" dirty="0">
                <a:sym typeface="Wingdings" panose="05000000000000000000" pitchFamily="2" charset="2"/>
              </a:rPr>
              <a:t> an abstract unit. It is the smallest segment which can be used to differentiate meanings in a </a:t>
            </a:r>
            <a:r>
              <a:rPr lang="en-US" sz="2400" b="1" dirty="0">
                <a:sym typeface="Wingdings" panose="05000000000000000000" pitchFamily="2" charset="2"/>
              </a:rPr>
              <a:t>given language</a:t>
            </a:r>
            <a:r>
              <a:rPr lang="en-US" sz="2400" dirty="0">
                <a:sym typeface="Wingdings" panose="05000000000000000000" pitchFamily="2" charset="2"/>
              </a:rPr>
              <a:t>.</a:t>
            </a:r>
          </a:p>
          <a:p>
            <a:endParaRPr lang="en-US" sz="2400" dirty="0">
              <a:sym typeface="Wingdings" panose="05000000000000000000" pitchFamily="2" charset="2"/>
            </a:endParaRPr>
          </a:p>
          <a:p>
            <a:r>
              <a:rPr lang="en-US" sz="2400" dirty="0">
                <a:sym typeface="Wingdings" panose="05000000000000000000" pitchFamily="2" charset="2"/>
              </a:rPr>
              <a:t>A given language means in a language only not across language. </a:t>
            </a:r>
          </a:p>
          <a:p>
            <a:r>
              <a:rPr lang="en-US" sz="2400" dirty="0">
                <a:sym typeface="Wingdings" panose="05000000000000000000" pitchFamily="2" charset="2"/>
              </a:rPr>
              <a:t>Example: [l] and [r] belong to different phonemes in English (see </a:t>
            </a:r>
            <a:r>
              <a:rPr lang="en-US" sz="2400" i="1" dirty="0">
                <a:sym typeface="Wingdings" panose="05000000000000000000" pitchFamily="2" charset="2"/>
              </a:rPr>
              <a:t>light</a:t>
            </a:r>
            <a:r>
              <a:rPr lang="en-US" sz="2400" dirty="0">
                <a:sym typeface="Wingdings" panose="05000000000000000000" pitchFamily="2" charset="2"/>
              </a:rPr>
              <a:t> and </a:t>
            </a:r>
            <a:r>
              <a:rPr lang="en-US" sz="2400" i="1" dirty="0">
                <a:sym typeface="Wingdings" panose="05000000000000000000" pitchFamily="2" charset="2"/>
              </a:rPr>
              <a:t>right</a:t>
            </a:r>
            <a:r>
              <a:rPr lang="en-US" sz="2400" dirty="0">
                <a:sym typeface="Wingdings" panose="05000000000000000000" pitchFamily="2" charset="2"/>
              </a:rPr>
              <a:t>), but in Korean, they are in complementary distribution. [l] and [r] belong to the same phoneme. </a:t>
            </a:r>
          </a:p>
          <a:p>
            <a:pPr marL="0" indent="0">
              <a:buNone/>
            </a:pPr>
            <a:endParaRPr lang="en-US" sz="2400" dirty="0"/>
          </a:p>
        </p:txBody>
      </p:sp>
    </p:spTree>
    <p:extLst>
      <p:ext uri="{BB962C8B-B14F-4D97-AF65-F5344CB8AC3E}">
        <p14:creationId xmlns:p14="http://schemas.microsoft.com/office/powerpoint/2010/main" val="1744441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animEffect transition="in" filter="fade">
                                      <p:cBhvr>
                                        <p:cTn id="27"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Definition of Phoneme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515600" cy="1966912"/>
          </a:xfrm>
        </p:spPr>
        <p:txBody>
          <a:bodyPr>
            <a:normAutofit/>
          </a:bodyPr>
          <a:lstStyle/>
          <a:p>
            <a:r>
              <a:rPr lang="en-US" sz="2400" dirty="0">
                <a:sym typeface="Wingdings" panose="05000000000000000000" pitchFamily="2" charset="2"/>
              </a:rPr>
              <a:t>How do you write phoneme then?</a:t>
            </a:r>
          </a:p>
          <a:p>
            <a:endParaRPr lang="en-US" sz="2400" dirty="0">
              <a:sym typeface="Wingdings" panose="05000000000000000000" pitchFamily="2" charset="2"/>
            </a:endParaRPr>
          </a:p>
          <a:p>
            <a:r>
              <a:rPr lang="en-US" sz="2400" dirty="0">
                <a:sym typeface="Wingdings" panose="05000000000000000000" pitchFamily="2" charset="2"/>
              </a:rPr>
              <a:t>Phonemes are transcribed between oblique strokes  /p/</a:t>
            </a:r>
          </a:p>
          <a:p>
            <a:r>
              <a:rPr lang="en-US" sz="2400" dirty="0">
                <a:sym typeface="Wingdings" panose="05000000000000000000" pitchFamily="2" charset="2"/>
              </a:rPr>
              <a:t>The variants of a phoneme are transcribed in square brackets [p</a:t>
            </a:r>
            <a:r>
              <a:rPr lang="en-US" sz="2400" baseline="30000" dirty="0">
                <a:sym typeface="Wingdings" panose="05000000000000000000" pitchFamily="2" charset="2"/>
              </a:rPr>
              <a:t>o</a:t>
            </a:r>
            <a:r>
              <a:rPr lang="en-US" sz="2400" dirty="0">
                <a:sym typeface="Wingdings" panose="05000000000000000000" pitchFamily="2" charset="2"/>
              </a:rPr>
              <a:t>]</a:t>
            </a:r>
          </a:p>
          <a:p>
            <a:endParaRPr lang="en-US" sz="2400" dirty="0">
              <a:sym typeface="Wingdings" panose="05000000000000000000" pitchFamily="2" charset="2"/>
            </a:endParaRPr>
          </a:p>
          <a:p>
            <a:pPr marL="0" indent="0">
              <a:buNone/>
            </a:pPr>
            <a:endParaRPr lang="en-US" sz="2400" dirty="0"/>
          </a:p>
        </p:txBody>
      </p:sp>
      <p:sp>
        <p:nvSpPr>
          <p:cNvPr id="2" name="Rectangle 1">
            <a:extLst>
              <a:ext uri="{FF2B5EF4-FFF2-40B4-BE49-F238E27FC236}">
                <a16:creationId xmlns:a16="http://schemas.microsoft.com/office/drawing/2014/main" id="{DFA7763C-9346-494F-9A35-43D36F9381DB}"/>
              </a:ext>
            </a:extLst>
          </p:cNvPr>
          <p:cNvSpPr/>
          <p:nvPr/>
        </p:nvSpPr>
        <p:spPr>
          <a:xfrm>
            <a:off x="838200" y="3894667"/>
            <a:ext cx="5980289" cy="225777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indent="0">
              <a:buNone/>
            </a:pPr>
            <a:r>
              <a:rPr lang="en-US" sz="1800" dirty="0">
                <a:sym typeface="Wingdings" panose="05000000000000000000" pitchFamily="2" charset="2"/>
              </a:rPr>
              <a:t>Practice: please write the following in the right transcription:</a:t>
            </a:r>
          </a:p>
          <a:p>
            <a:pPr marL="0" indent="0">
              <a:buNone/>
            </a:pPr>
            <a:r>
              <a:rPr lang="en-US" sz="1800" dirty="0">
                <a:sym typeface="Wingdings" panose="05000000000000000000" pitchFamily="2" charset="2"/>
              </a:rPr>
              <a:t> </a:t>
            </a:r>
          </a:p>
          <a:p>
            <a:pPr marL="285750" indent="-285750">
              <a:buFont typeface="Arial" panose="020B0604020202020204" pitchFamily="34" charset="0"/>
              <a:buChar char="•"/>
            </a:pPr>
            <a:r>
              <a:rPr lang="en-US" dirty="0"/>
              <a:t>t</a:t>
            </a:r>
          </a:p>
          <a:p>
            <a:pPr marL="285750" indent="-285750">
              <a:buFont typeface="Arial" panose="020B0604020202020204" pitchFamily="34" charset="0"/>
              <a:buChar char="•"/>
            </a:pPr>
            <a:r>
              <a:rPr lang="en-US" dirty="0" err="1"/>
              <a:t>t</a:t>
            </a:r>
            <a:r>
              <a:rPr lang="en-US" baseline="30000" dirty="0" err="1"/>
              <a:t>h</a:t>
            </a:r>
            <a:endParaRPr lang="en-US" baseline="30000" dirty="0"/>
          </a:p>
          <a:p>
            <a:pPr marL="285750" indent="-285750">
              <a:buFont typeface="Arial" panose="020B0604020202020204" pitchFamily="34" charset="0"/>
              <a:buChar char="•"/>
            </a:pPr>
            <a:r>
              <a:rPr lang="en-US" dirty="0"/>
              <a:t>p</a:t>
            </a:r>
            <a:r>
              <a:rPr lang="en-US" baseline="30000" dirty="0"/>
              <a:t>e</a:t>
            </a:r>
          </a:p>
          <a:p>
            <a:pPr marL="285750" indent="-285750">
              <a:buFont typeface="Arial" panose="020B0604020202020204" pitchFamily="34" charset="0"/>
              <a:buChar char="•"/>
            </a:pPr>
            <a:r>
              <a:rPr lang="en-US" dirty="0"/>
              <a:t>p</a:t>
            </a:r>
          </a:p>
        </p:txBody>
      </p:sp>
      <p:sp>
        <p:nvSpPr>
          <p:cNvPr id="5" name="Rectangle 4">
            <a:extLst>
              <a:ext uri="{FF2B5EF4-FFF2-40B4-BE49-F238E27FC236}">
                <a16:creationId xmlns:a16="http://schemas.microsoft.com/office/drawing/2014/main" id="{765839DB-A3C8-47E5-9064-CD553DE4D2EA}"/>
              </a:ext>
            </a:extLst>
          </p:cNvPr>
          <p:cNvSpPr/>
          <p:nvPr/>
        </p:nvSpPr>
        <p:spPr>
          <a:xfrm>
            <a:off x="6908801" y="3894667"/>
            <a:ext cx="4955822" cy="2257777"/>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marL="0" indent="0">
              <a:buNone/>
            </a:pPr>
            <a:r>
              <a:rPr lang="en-US" sz="1800" b="1" u="sng" dirty="0">
                <a:solidFill>
                  <a:srgbClr val="FF0000"/>
                </a:solidFill>
                <a:sym typeface="Wingdings" panose="05000000000000000000" pitchFamily="2" charset="2"/>
              </a:rPr>
              <a:t>Answer:</a:t>
            </a:r>
          </a:p>
          <a:p>
            <a:pPr marL="0" indent="0">
              <a:buNone/>
            </a:pPr>
            <a:r>
              <a:rPr lang="en-US" sz="1800" dirty="0">
                <a:sym typeface="Wingdings" panose="05000000000000000000" pitchFamily="2" charset="2"/>
              </a:rPr>
              <a:t> </a:t>
            </a:r>
          </a:p>
          <a:p>
            <a:pPr marL="285750" indent="-285750">
              <a:buFont typeface="Arial" panose="020B0604020202020204" pitchFamily="34" charset="0"/>
              <a:buChar char="•"/>
            </a:pPr>
            <a:r>
              <a:rPr lang="en-US" dirty="0"/>
              <a:t>/t/</a:t>
            </a:r>
          </a:p>
          <a:p>
            <a:pPr marL="285750" indent="-285750">
              <a:buFont typeface="Arial" panose="020B0604020202020204" pitchFamily="34" charset="0"/>
              <a:buChar char="•"/>
            </a:pPr>
            <a:r>
              <a:rPr lang="en-US" dirty="0"/>
              <a:t>[</a:t>
            </a:r>
            <a:r>
              <a:rPr lang="en-US" dirty="0" err="1"/>
              <a:t>t</a:t>
            </a:r>
            <a:r>
              <a:rPr lang="en-US" baseline="30000" dirty="0" err="1"/>
              <a:t>h</a:t>
            </a:r>
            <a:r>
              <a:rPr lang="en-US" dirty="0"/>
              <a:t>]</a:t>
            </a:r>
            <a:endParaRPr lang="en-US" baseline="30000" dirty="0"/>
          </a:p>
          <a:p>
            <a:pPr marL="285750" indent="-285750">
              <a:buFont typeface="Arial" panose="020B0604020202020204" pitchFamily="34" charset="0"/>
              <a:buChar char="•"/>
            </a:pPr>
            <a:r>
              <a:rPr lang="en-US" dirty="0"/>
              <a:t>[p</a:t>
            </a:r>
            <a:r>
              <a:rPr lang="en-US" baseline="30000" dirty="0"/>
              <a:t>e</a:t>
            </a:r>
            <a:r>
              <a:rPr lang="en-US" dirty="0"/>
              <a:t>]</a:t>
            </a:r>
            <a:endParaRPr lang="en-US" baseline="30000" dirty="0"/>
          </a:p>
          <a:p>
            <a:pPr marL="285750" indent="-285750">
              <a:buFont typeface="Arial" panose="020B0604020202020204" pitchFamily="34" charset="0"/>
              <a:buChar char="•"/>
            </a:pPr>
            <a:r>
              <a:rPr lang="en-US" dirty="0"/>
              <a:t>/p/</a:t>
            </a:r>
          </a:p>
        </p:txBody>
      </p:sp>
    </p:spTree>
    <p:extLst>
      <p:ext uri="{BB962C8B-B14F-4D97-AF65-F5344CB8AC3E}">
        <p14:creationId xmlns:p14="http://schemas.microsoft.com/office/powerpoint/2010/main" val="1359036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2"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Free Variation between Phonemes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9492"/>
            <a:ext cx="10515600" cy="4044597"/>
          </a:xfrm>
        </p:spPr>
        <p:txBody>
          <a:bodyPr>
            <a:normAutofit/>
          </a:bodyPr>
          <a:lstStyle/>
          <a:p>
            <a:r>
              <a:rPr lang="en-US" sz="2400" dirty="0">
                <a:sym typeface="Wingdings" panose="05000000000000000000" pitchFamily="2" charset="2"/>
              </a:rPr>
              <a:t>Some words can be pronounced in two ways. When this happens with the two sounds which belong to the same phoneme (e.g. interdental and </a:t>
            </a:r>
            <a:r>
              <a:rPr lang="en-US" sz="2400" dirty="0" err="1">
                <a:sym typeface="Wingdings" panose="05000000000000000000" pitchFamily="2" charset="2"/>
              </a:rPr>
              <a:t>postdental</a:t>
            </a:r>
            <a:r>
              <a:rPr lang="en-US" sz="2400" dirty="0">
                <a:sym typeface="Wingdings" panose="05000000000000000000" pitchFamily="2" charset="2"/>
              </a:rPr>
              <a:t> [</a:t>
            </a:r>
            <a:r>
              <a:rPr lang="en-US" sz="2400" dirty="0">
                <a:latin typeface="Times New Roman" panose="02020603050405020304" pitchFamily="18" charset="0"/>
                <a:cs typeface="Times New Roman" panose="02020603050405020304" pitchFamily="18" charset="0"/>
                <a:sym typeface="Wingdings" panose="05000000000000000000" pitchFamily="2" charset="2"/>
              </a:rPr>
              <a:t>Ɵ</a:t>
            </a:r>
            <a:r>
              <a:rPr lang="en-US" sz="2400" dirty="0">
                <a:sym typeface="Wingdings" panose="05000000000000000000" pitchFamily="2" charset="2"/>
              </a:rPr>
              <a:t>] – the sounds are called </a:t>
            </a:r>
            <a:r>
              <a:rPr lang="en-US" sz="2400" b="1" dirty="0">
                <a:sym typeface="Wingdings" panose="05000000000000000000" pitchFamily="2" charset="2"/>
              </a:rPr>
              <a:t>free variants.</a:t>
            </a:r>
            <a:endParaRPr lang="en-US" sz="2400" dirty="0">
              <a:sym typeface="Wingdings" panose="05000000000000000000" pitchFamily="2" charset="2"/>
            </a:endParaRPr>
          </a:p>
          <a:p>
            <a:endParaRPr lang="en-US" sz="2400" dirty="0">
              <a:sym typeface="Wingdings" panose="05000000000000000000" pitchFamily="2" charset="2"/>
            </a:endParaRPr>
          </a:p>
          <a:p>
            <a:r>
              <a:rPr lang="en-US" sz="2400" dirty="0">
                <a:sym typeface="Wingdings" panose="05000000000000000000" pitchFamily="2" charset="2"/>
              </a:rPr>
              <a:t>Sometimes, however, two sounds which, on other grounds, have to be classed different phonemes occur in free variation in particular words. </a:t>
            </a:r>
          </a:p>
          <a:p>
            <a:r>
              <a:rPr lang="en-US" sz="2400" dirty="0">
                <a:sym typeface="Wingdings" panose="05000000000000000000" pitchFamily="2" charset="2"/>
              </a:rPr>
              <a:t>Example: [</a:t>
            </a:r>
            <a:r>
              <a:rPr lang="az-Cyrl-AZ" sz="2400" dirty="0">
                <a:latin typeface="Times New Roman" panose="02020603050405020304" pitchFamily="18" charset="0"/>
                <a:cs typeface="Times New Roman" panose="02020603050405020304" pitchFamily="18" charset="0"/>
                <a:sym typeface="Wingdings" panose="05000000000000000000" pitchFamily="2" charset="2"/>
              </a:rPr>
              <a:t>ӕ</a:t>
            </a:r>
            <a:r>
              <a:rPr lang="en-US" sz="2400" dirty="0">
                <a:sym typeface="Wingdings" panose="05000000000000000000" pitchFamily="2" charset="2"/>
              </a:rPr>
              <a:t>] and [e] belong to different phonemes because they contrast in the minimal pair. See the following:</a:t>
            </a:r>
          </a:p>
          <a:p>
            <a:endParaRPr lang="en-US" sz="2400" dirty="0">
              <a:sym typeface="Wingdings" panose="05000000000000000000" pitchFamily="2" charset="2"/>
            </a:endParaRPr>
          </a:p>
          <a:p>
            <a:endParaRPr lang="en-US" sz="2400" dirty="0">
              <a:sym typeface="Wingdings" panose="05000000000000000000" pitchFamily="2" charset="2"/>
            </a:endParaRPr>
          </a:p>
          <a:p>
            <a:endParaRPr lang="en-US" sz="2400" dirty="0"/>
          </a:p>
        </p:txBody>
      </p:sp>
      <p:graphicFrame>
        <p:nvGraphicFramePr>
          <p:cNvPr id="2" name="Table 2">
            <a:extLst>
              <a:ext uri="{FF2B5EF4-FFF2-40B4-BE49-F238E27FC236}">
                <a16:creationId xmlns:a16="http://schemas.microsoft.com/office/drawing/2014/main" id="{26FB37AB-2D39-4226-A5BE-8A30E36B0C46}"/>
              </a:ext>
            </a:extLst>
          </p:cNvPr>
          <p:cNvGraphicFramePr>
            <a:graphicFrameLocks noGrp="1"/>
          </p:cNvGraphicFramePr>
          <p:nvPr>
            <p:extLst>
              <p:ext uri="{D42A27DB-BD31-4B8C-83A1-F6EECF244321}">
                <p14:modId xmlns:p14="http://schemas.microsoft.com/office/powerpoint/2010/main" val="1047079997"/>
              </p:ext>
            </p:extLst>
          </p:nvPr>
        </p:nvGraphicFramePr>
        <p:xfrm>
          <a:off x="2032000" y="5314243"/>
          <a:ext cx="8128000" cy="370840"/>
        </p:xfrm>
        <a:graphic>
          <a:graphicData uri="http://schemas.openxmlformats.org/drawingml/2006/table">
            <a:tbl>
              <a:tblPr firstRow="1" bandRow="1">
                <a:tableStyleId>{5940675A-B579-460E-94D1-54222C63F5DA}</a:tableStyleId>
              </a:tblPr>
              <a:tblGrid>
                <a:gridCol w="4064000">
                  <a:extLst>
                    <a:ext uri="{9D8B030D-6E8A-4147-A177-3AD203B41FA5}">
                      <a16:colId xmlns:a16="http://schemas.microsoft.com/office/drawing/2014/main" val="3224362620"/>
                    </a:ext>
                  </a:extLst>
                </a:gridCol>
                <a:gridCol w="4064000">
                  <a:extLst>
                    <a:ext uri="{9D8B030D-6E8A-4147-A177-3AD203B41FA5}">
                      <a16:colId xmlns:a16="http://schemas.microsoft.com/office/drawing/2014/main" val="729292535"/>
                    </a:ext>
                  </a:extLst>
                </a:gridCol>
              </a:tblGrid>
              <a:tr h="370840">
                <a:tc>
                  <a:txBody>
                    <a:bodyPr/>
                    <a:lstStyle/>
                    <a:p>
                      <a:pPr algn="ctr"/>
                      <a:r>
                        <a:rPr lang="en-US" b="1" dirty="0"/>
                        <a:t>gap</a:t>
                      </a:r>
                      <a:r>
                        <a:rPr lang="en-US" dirty="0"/>
                        <a:t> /g</a:t>
                      </a:r>
                      <a:r>
                        <a:rPr lang="az-Cyrl-AZ" dirty="0">
                          <a:latin typeface="Times New Roman" panose="02020603050405020304" pitchFamily="18" charset="0"/>
                          <a:cs typeface="Times New Roman" panose="02020603050405020304" pitchFamily="18" charset="0"/>
                        </a:rPr>
                        <a:t>ӕ</a:t>
                      </a:r>
                      <a:r>
                        <a:rPr lang="en-US" dirty="0"/>
                        <a:t>p/</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t>gape</a:t>
                      </a:r>
                      <a:r>
                        <a:rPr lang="en-US" dirty="0"/>
                        <a:t> /</a:t>
                      </a:r>
                      <a:r>
                        <a:rPr lang="en-US" dirty="0" err="1"/>
                        <a:t>g</a:t>
                      </a:r>
                      <a:r>
                        <a:rPr lang="en-US" dirty="0" err="1">
                          <a:latin typeface="Times New Roman" panose="02020603050405020304" pitchFamily="18" charset="0"/>
                          <a:cs typeface="Times New Roman" panose="02020603050405020304" pitchFamily="18" charset="0"/>
                        </a:rPr>
                        <a:t>e</a:t>
                      </a:r>
                      <a:r>
                        <a:rPr lang="en-US" dirty="0" err="1"/>
                        <a:t>p</a:t>
                      </a:r>
                      <a:r>
                        <a:rPr lang="en-US" dirty="0"/>
                        <a:t>/</a:t>
                      </a:r>
                    </a:p>
                  </a:txBody>
                  <a:tcPr/>
                </a:tc>
                <a:extLst>
                  <a:ext uri="{0D108BD9-81ED-4DB2-BD59-A6C34878D82A}">
                    <a16:rowId xmlns:a16="http://schemas.microsoft.com/office/drawing/2014/main" val="4134025462"/>
                  </a:ext>
                </a:extLst>
              </a:tr>
            </a:tbl>
          </a:graphicData>
        </a:graphic>
      </p:graphicFrame>
    </p:spTree>
    <p:extLst>
      <p:ext uri="{BB962C8B-B14F-4D97-AF65-F5344CB8AC3E}">
        <p14:creationId xmlns:p14="http://schemas.microsoft.com/office/powerpoint/2010/main" val="381384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199" y="365125"/>
            <a:ext cx="10811933" cy="1325563"/>
          </a:xfrm>
        </p:spPr>
        <p:txBody>
          <a:bodyPr>
            <a:normAutofit/>
          </a:bodyPr>
          <a:lstStyle/>
          <a:p>
            <a:r>
              <a:rPr lang="en-US" sz="4000" b="1" dirty="0">
                <a:latin typeface="Cambria" panose="02040503050406030204" pitchFamily="18" charset="0"/>
                <a:ea typeface="Cambria" panose="02040503050406030204" pitchFamily="18" charset="0"/>
              </a:rPr>
              <a:t>5.1. Free Variation between Phonemes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9491"/>
            <a:ext cx="10515600" cy="4371975"/>
          </a:xfrm>
        </p:spPr>
        <p:txBody>
          <a:bodyPr>
            <a:normAutofit lnSpcReduction="10000"/>
          </a:bodyPr>
          <a:lstStyle/>
          <a:p>
            <a:r>
              <a:rPr lang="en-US" sz="2400" dirty="0">
                <a:sym typeface="Wingdings" panose="05000000000000000000" pitchFamily="2" charset="2"/>
              </a:rPr>
              <a:t>However, the following examples do not contrast:</a:t>
            </a:r>
          </a:p>
          <a:p>
            <a:endParaRPr lang="en-US" sz="2400" dirty="0">
              <a:sym typeface="Wingdings" panose="05000000000000000000" pitchFamily="2" charset="2"/>
            </a:endParaRPr>
          </a:p>
          <a:p>
            <a:endParaRPr lang="en-US" sz="400" dirty="0">
              <a:sym typeface="Wingdings" panose="05000000000000000000" pitchFamily="2" charset="2"/>
            </a:endParaRPr>
          </a:p>
          <a:p>
            <a:r>
              <a:rPr lang="en-US" sz="2400" dirty="0">
                <a:sym typeface="Wingdings" panose="05000000000000000000" pitchFamily="2" charset="2"/>
              </a:rPr>
              <a:t>They do not contrast but they just become the variant pronunciation of the same word </a:t>
            </a:r>
            <a:r>
              <a:rPr lang="en-US" sz="2400" i="1" dirty="0">
                <a:sym typeface="Wingdings" panose="05000000000000000000" pitchFamily="2" charset="2"/>
              </a:rPr>
              <a:t>apricot</a:t>
            </a:r>
            <a:r>
              <a:rPr lang="en-US" sz="2400" dirty="0">
                <a:sym typeface="Wingdings" panose="05000000000000000000" pitchFamily="2" charset="2"/>
              </a:rPr>
              <a:t>.</a:t>
            </a:r>
          </a:p>
          <a:p>
            <a:endParaRPr lang="en-US" sz="2400" dirty="0">
              <a:sym typeface="Wingdings" panose="05000000000000000000" pitchFamily="2" charset="2"/>
            </a:endParaRPr>
          </a:p>
          <a:p>
            <a:endParaRPr lang="en-US" sz="2400" dirty="0">
              <a:sym typeface="Wingdings" panose="05000000000000000000" pitchFamily="2" charset="2"/>
            </a:endParaRPr>
          </a:p>
          <a:p>
            <a:r>
              <a:rPr lang="en-US" sz="2400" dirty="0">
                <a:sym typeface="Wingdings" panose="05000000000000000000" pitchFamily="2" charset="2"/>
              </a:rPr>
              <a:t>The same case happens below:</a:t>
            </a:r>
          </a:p>
          <a:p>
            <a:endParaRPr lang="en-US" sz="2400" dirty="0">
              <a:sym typeface="Wingdings" panose="05000000000000000000" pitchFamily="2" charset="2"/>
            </a:endParaRPr>
          </a:p>
          <a:p>
            <a:endParaRPr lang="en-US" sz="400" dirty="0">
              <a:sym typeface="Wingdings" panose="05000000000000000000" pitchFamily="2" charset="2"/>
            </a:endParaRPr>
          </a:p>
          <a:p>
            <a:r>
              <a:rPr lang="en-US" sz="2400" dirty="0">
                <a:sym typeface="Wingdings" panose="05000000000000000000" pitchFamily="2" charset="2"/>
              </a:rPr>
              <a:t>They do not contrast but they just become the variant pronunciation of the same word </a:t>
            </a:r>
            <a:r>
              <a:rPr lang="en-US" sz="2400" i="1" dirty="0">
                <a:sym typeface="Wingdings" panose="05000000000000000000" pitchFamily="2" charset="2"/>
              </a:rPr>
              <a:t>either</a:t>
            </a:r>
            <a:r>
              <a:rPr lang="en-US" sz="2400" dirty="0">
                <a:sym typeface="Wingdings" panose="05000000000000000000" pitchFamily="2" charset="2"/>
              </a:rPr>
              <a:t>.</a:t>
            </a:r>
          </a:p>
          <a:p>
            <a:endParaRPr lang="en-US" sz="2400" dirty="0">
              <a:sym typeface="Wingdings" panose="05000000000000000000" pitchFamily="2" charset="2"/>
            </a:endParaRPr>
          </a:p>
          <a:p>
            <a:endParaRPr lang="en-US" sz="2400" dirty="0">
              <a:sym typeface="Wingdings" panose="05000000000000000000" pitchFamily="2" charset="2"/>
            </a:endParaRPr>
          </a:p>
          <a:p>
            <a:endParaRPr lang="en-US" sz="2400" dirty="0"/>
          </a:p>
        </p:txBody>
      </p:sp>
      <p:graphicFrame>
        <p:nvGraphicFramePr>
          <p:cNvPr id="2" name="Table 2">
            <a:extLst>
              <a:ext uri="{FF2B5EF4-FFF2-40B4-BE49-F238E27FC236}">
                <a16:creationId xmlns:a16="http://schemas.microsoft.com/office/drawing/2014/main" id="{26FB37AB-2D39-4226-A5BE-8A30E36B0C46}"/>
              </a:ext>
            </a:extLst>
          </p:cNvPr>
          <p:cNvGraphicFramePr>
            <a:graphicFrameLocks noGrp="1"/>
          </p:cNvGraphicFramePr>
          <p:nvPr>
            <p:extLst>
              <p:ext uri="{D42A27DB-BD31-4B8C-83A1-F6EECF244321}">
                <p14:modId xmlns:p14="http://schemas.microsoft.com/office/powerpoint/2010/main" val="1631020509"/>
              </p:ext>
            </p:extLst>
          </p:nvPr>
        </p:nvGraphicFramePr>
        <p:xfrm>
          <a:off x="2180165" y="2311399"/>
          <a:ext cx="8128000" cy="370840"/>
        </p:xfrm>
        <a:graphic>
          <a:graphicData uri="http://schemas.openxmlformats.org/drawingml/2006/table">
            <a:tbl>
              <a:tblPr firstRow="1" bandRow="1">
                <a:tableStyleId>{5940675A-B579-460E-94D1-54222C63F5DA}</a:tableStyleId>
              </a:tblPr>
              <a:tblGrid>
                <a:gridCol w="4064000">
                  <a:extLst>
                    <a:ext uri="{9D8B030D-6E8A-4147-A177-3AD203B41FA5}">
                      <a16:colId xmlns:a16="http://schemas.microsoft.com/office/drawing/2014/main" val="3224362620"/>
                    </a:ext>
                  </a:extLst>
                </a:gridCol>
                <a:gridCol w="4064000">
                  <a:extLst>
                    <a:ext uri="{9D8B030D-6E8A-4147-A177-3AD203B41FA5}">
                      <a16:colId xmlns:a16="http://schemas.microsoft.com/office/drawing/2014/main" val="729292535"/>
                    </a:ext>
                  </a:extLst>
                </a:gridCol>
              </a:tblGrid>
              <a:tr h="370840">
                <a:tc>
                  <a:txBody>
                    <a:bodyPr/>
                    <a:lstStyle/>
                    <a:p>
                      <a:pPr algn="ctr"/>
                      <a:r>
                        <a:rPr lang="en-US" b="1" dirty="0"/>
                        <a:t>apricot</a:t>
                      </a:r>
                      <a:r>
                        <a:rPr lang="en-US" dirty="0"/>
                        <a:t> /</a:t>
                      </a:r>
                      <a:r>
                        <a:rPr lang="az-Cyrl-AZ" dirty="0">
                          <a:latin typeface="Times New Roman" panose="02020603050405020304" pitchFamily="18" charset="0"/>
                          <a:cs typeface="Times New Roman" panose="02020603050405020304" pitchFamily="18" charset="0"/>
                        </a:rPr>
                        <a:t>ӕ</a:t>
                      </a:r>
                      <a:r>
                        <a:rPr lang="en-US" dirty="0" err="1"/>
                        <a:t>pr</a:t>
                      </a:r>
                      <a:r>
                        <a:rPr lang="en-US" dirty="0" err="1">
                          <a:latin typeface="Times New Roman" panose="02020603050405020304" pitchFamily="18" charset="0"/>
                          <a:cs typeface="Times New Roman" panose="02020603050405020304" pitchFamily="18" charset="0"/>
                        </a:rPr>
                        <a:t>ɪkɑt</a:t>
                      </a:r>
                      <a:r>
                        <a:rPr lang="en-US" dirty="0"/>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t>apricot</a:t>
                      </a:r>
                      <a:r>
                        <a:rPr lang="en-US" dirty="0"/>
                        <a:t> /</a:t>
                      </a:r>
                      <a:r>
                        <a:rPr lang="en-US" dirty="0" err="1">
                          <a:latin typeface="Times New Roman" panose="02020603050405020304" pitchFamily="18" charset="0"/>
                          <a:cs typeface="Times New Roman" panose="02020603050405020304" pitchFamily="18" charset="0"/>
                        </a:rPr>
                        <a:t>e</a:t>
                      </a:r>
                      <a:r>
                        <a:rPr lang="en-US" dirty="0" err="1"/>
                        <a:t>pr</a:t>
                      </a:r>
                      <a:r>
                        <a:rPr lang="en-US" dirty="0" err="1">
                          <a:latin typeface="Times New Roman" panose="02020603050405020304" pitchFamily="18" charset="0"/>
                          <a:cs typeface="Times New Roman" panose="02020603050405020304" pitchFamily="18" charset="0"/>
                        </a:rPr>
                        <a:t>ɪkɑt</a:t>
                      </a:r>
                      <a:r>
                        <a:rPr lang="en-US" dirty="0"/>
                        <a:t>/</a:t>
                      </a:r>
                    </a:p>
                  </a:txBody>
                  <a:tcPr/>
                </a:tc>
                <a:extLst>
                  <a:ext uri="{0D108BD9-81ED-4DB2-BD59-A6C34878D82A}">
                    <a16:rowId xmlns:a16="http://schemas.microsoft.com/office/drawing/2014/main" val="4134025462"/>
                  </a:ext>
                </a:extLst>
              </a:tr>
            </a:tbl>
          </a:graphicData>
        </a:graphic>
      </p:graphicFrame>
      <p:graphicFrame>
        <p:nvGraphicFramePr>
          <p:cNvPr id="5" name="Table 2">
            <a:extLst>
              <a:ext uri="{FF2B5EF4-FFF2-40B4-BE49-F238E27FC236}">
                <a16:creationId xmlns:a16="http://schemas.microsoft.com/office/drawing/2014/main" id="{57D79497-5F91-4523-9920-741A872C232A}"/>
              </a:ext>
            </a:extLst>
          </p:cNvPr>
          <p:cNvGraphicFramePr>
            <a:graphicFrameLocks noGrp="1"/>
          </p:cNvGraphicFramePr>
          <p:nvPr>
            <p:extLst>
              <p:ext uri="{D42A27DB-BD31-4B8C-83A1-F6EECF244321}">
                <p14:modId xmlns:p14="http://schemas.microsoft.com/office/powerpoint/2010/main" val="3364706543"/>
              </p:ext>
            </p:extLst>
          </p:nvPr>
        </p:nvGraphicFramePr>
        <p:xfrm>
          <a:off x="2180165" y="4969932"/>
          <a:ext cx="8128000" cy="370840"/>
        </p:xfrm>
        <a:graphic>
          <a:graphicData uri="http://schemas.openxmlformats.org/drawingml/2006/table">
            <a:tbl>
              <a:tblPr firstRow="1" bandRow="1">
                <a:tableStyleId>{5940675A-B579-460E-94D1-54222C63F5DA}</a:tableStyleId>
              </a:tblPr>
              <a:tblGrid>
                <a:gridCol w="4064000">
                  <a:extLst>
                    <a:ext uri="{9D8B030D-6E8A-4147-A177-3AD203B41FA5}">
                      <a16:colId xmlns:a16="http://schemas.microsoft.com/office/drawing/2014/main" val="3224362620"/>
                    </a:ext>
                  </a:extLst>
                </a:gridCol>
                <a:gridCol w="4064000">
                  <a:extLst>
                    <a:ext uri="{9D8B030D-6E8A-4147-A177-3AD203B41FA5}">
                      <a16:colId xmlns:a16="http://schemas.microsoft.com/office/drawing/2014/main" val="729292535"/>
                    </a:ext>
                  </a:extLst>
                </a:gridCol>
              </a:tblGrid>
              <a:tr h="370840">
                <a:tc>
                  <a:txBody>
                    <a:bodyPr/>
                    <a:lstStyle/>
                    <a:p>
                      <a:pPr algn="ctr"/>
                      <a:r>
                        <a:rPr lang="en-US" b="1" dirty="0"/>
                        <a:t>either</a:t>
                      </a:r>
                      <a:r>
                        <a:rPr lang="en-US" dirty="0"/>
                        <a:t> /</a:t>
                      </a:r>
                      <a:r>
                        <a:rPr lang="en-US" dirty="0" err="1">
                          <a:latin typeface="Times New Roman" panose="02020603050405020304" pitchFamily="18" charset="0"/>
                          <a:cs typeface="Times New Roman" panose="02020603050405020304" pitchFamily="18" charset="0"/>
                        </a:rPr>
                        <a:t>aɪðǝr</a:t>
                      </a:r>
                      <a:r>
                        <a:rPr lang="en-US" dirty="0"/>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t>either</a:t>
                      </a:r>
                      <a:r>
                        <a:rPr lang="en-US" dirty="0"/>
                        <a:t> /</a:t>
                      </a:r>
                      <a:r>
                        <a:rPr lang="en-US" dirty="0" err="1">
                          <a:latin typeface="Times New Roman" panose="02020603050405020304" pitchFamily="18" charset="0"/>
                          <a:cs typeface="Times New Roman" panose="02020603050405020304" pitchFamily="18" charset="0"/>
                        </a:rPr>
                        <a:t>iðǝr</a:t>
                      </a:r>
                      <a:r>
                        <a:rPr lang="en-US" dirty="0"/>
                        <a:t>/</a:t>
                      </a:r>
                    </a:p>
                  </a:txBody>
                  <a:tcPr/>
                </a:tc>
                <a:extLst>
                  <a:ext uri="{0D108BD9-81ED-4DB2-BD59-A6C34878D82A}">
                    <a16:rowId xmlns:a16="http://schemas.microsoft.com/office/drawing/2014/main" val="4134025462"/>
                  </a:ext>
                </a:extLst>
              </a:tr>
            </a:tbl>
          </a:graphicData>
        </a:graphic>
      </p:graphicFrame>
    </p:spTree>
    <p:extLst>
      <p:ext uri="{BB962C8B-B14F-4D97-AF65-F5344CB8AC3E}">
        <p14:creationId xmlns:p14="http://schemas.microsoft.com/office/powerpoint/2010/main" val="3144855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9" end="9"/>
                                            </p:txEl>
                                          </p:spTgt>
                                        </p:tgtEl>
                                        <p:attrNameLst>
                                          <p:attrName>style.visibility</p:attrName>
                                        </p:attrNameLst>
                                      </p:cBhvr>
                                      <p:to>
                                        <p:strVal val="visible"/>
                                      </p:to>
                                    </p:set>
                                    <p:animEffect transition="in" filter="fade">
                                      <p:cBhvr>
                                        <p:cTn id="32"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6.1. Neutralization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9492"/>
            <a:ext cx="10515600" cy="4044597"/>
          </a:xfrm>
        </p:spPr>
        <p:txBody>
          <a:bodyPr>
            <a:normAutofit/>
          </a:bodyPr>
          <a:lstStyle/>
          <a:p>
            <a:r>
              <a:rPr lang="en-US" sz="2400" dirty="0">
                <a:sym typeface="Wingdings" panose="05000000000000000000" pitchFamily="2" charset="2"/>
              </a:rPr>
              <a:t>This is what sometimes happens about phonemes: </a:t>
            </a:r>
            <a:r>
              <a:rPr lang="en-US" sz="2400" b="1" dirty="0">
                <a:sym typeface="Wingdings" panose="05000000000000000000" pitchFamily="2" charset="2"/>
              </a:rPr>
              <a:t>free variation between phonemes is conditioned by the phonetic environment rather than by the specific word in which it occurs. </a:t>
            </a:r>
          </a:p>
          <a:p>
            <a:endParaRPr lang="en-US" sz="2400" b="1" dirty="0">
              <a:sym typeface="Wingdings" panose="05000000000000000000" pitchFamily="2" charset="2"/>
            </a:endParaRPr>
          </a:p>
          <a:p>
            <a:r>
              <a:rPr lang="en-US" sz="2400" dirty="0">
                <a:sym typeface="Wingdings" panose="05000000000000000000" pitchFamily="2" charset="2"/>
              </a:rPr>
              <a:t>The example is in words containing /</a:t>
            </a:r>
            <a:r>
              <a:rPr lang="en-US" sz="2400" dirty="0" err="1">
                <a:latin typeface="Times New Roman" panose="02020603050405020304" pitchFamily="18" charset="0"/>
                <a:cs typeface="Times New Roman" panose="02020603050405020304" pitchFamily="18" charset="0"/>
                <a:sym typeface="Wingdings" panose="05000000000000000000" pitchFamily="2" charset="2"/>
              </a:rPr>
              <a:t>ɪ</a:t>
            </a:r>
            <a:r>
              <a:rPr lang="en-US" sz="2400" dirty="0" err="1">
                <a:sym typeface="Wingdings" panose="05000000000000000000" pitchFamily="2" charset="2"/>
              </a:rPr>
              <a:t>r</a:t>
            </a:r>
            <a:r>
              <a:rPr lang="en-US" sz="2400" dirty="0">
                <a:sym typeface="Wingdings" panose="05000000000000000000" pitchFamily="2" charset="2"/>
              </a:rPr>
              <a:t>/ in AE. It is possible to replace it with /</a:t>
            </a:r>
            <a:r>
              <a:rPr lang="en-US" sz="2400" dirty="0" err="1">
                <a:sym typeface="Wingdings" panose="05000000000000000000" pitchFamily="2" charset="2"/>
              </a:rPr>
              <a:t>ir</a:t>
            </a:r>
            <a:r>
              <a:rPr lang="en-US" sz="2400" dirty="0">
                <a:sym typeface="Wingdings" panose="05000000000000000000" pitchFamily="2" charset="2"/>
              </a:rPr>
              <a:t>/ without changing the meaning. See the following example:</a:t>
            </a:r>
          </a:p>
          <a:p>
            <a:endParaRPr lang="en-US" sz="2400" dirty="0">
              <a:sym typeface="Wingdings" panose="05000000000000000000" pitchFamily="2" charset="2"/>
            </a:endParaRPr>
          </a:p>
          <a:p>
            <a:endParaRPr lang="en-US" sz="2400" dirty="0"/>
          </a:p>
        </p:txBody>
      </p:sp>
      <p:graphicFrame>
        <p:nvGraphicFramePr>
          <p:cNvPr id="3" name="Table 3">
            <a:extLst>
              <a:ext uri="{FF2B5EF4-FFF2-40B4-BE49-F238E27FC236}">
                <a16:creationId xmlns:a16="http://schemas.microsoft.com/office/drawing/2014/main" id="{55690035-78E3-45C3-A9EA-9959AF9938CB}"/>
              </a:ext>
            </a:extLst>
          </p:cNvPr>
          <p:cNvGraphicFramePr>
            <a:graphicFrameLocks noGrp="1"/>
          </p:cNvGraphicFramePr>
          <p:nvPr>
            <p:extLst>
              <p:ext uri="{D42A27DB-BD31-4B8C-83A1-F6EECF244321}">
                <p14:modId xmlns:p14="http://schemas.microsoft.com/office/powerpoint/2010/main" val="2954348731"/>
              </p:ext>
            </p:extLst>
          </p:nvPr>
        </p:nvGraphicFramePr>
        <p:xfrm>
          <a:off x="3318934" y="4420729"/>
          <a:ext cx="6445956" cy="1483360"/>
        </p:xfrm>
        <a:graphic>
          <a:graphicData uri="http://schemas.openxmlformats.org/drawingml/2006/table">
            <a:tbl>
              <a:tblPr firstRow="1" bandRow="1">
                <a:tableStyleId>{5940675A-B579-460E-94D1-54222C63F5DA}</a:tableStyleId>
              </a:tblPr>
              <a:tblGrid>
                <a:gridCol w="1467556">
                  <a:extLst>
                    <a:ext uri="{9D8B030D-6E8A-4147-A177-3AD203B41FA5}">
                      <a16:colId xmlns:a16="http://schemas.microsoft.com/office/drawing/2014/main" val="4276558367"/>
                    </a:ext>
                  </a:extLst>
                </a:gridCol>
                <a:gridCol w="2517422">
                  <a:extLst>
                    <a:ext uri="{9D8B030D-6E8A-4147-A177-3AD203B41FA5}">
                      <a16:colId xmlns:a16="http://schemas.microsoft.com/office/drawing/2014/main" val="2360462400"/>
                    </a:ext>
                  </a:extLst>
                </a:gridCol>
                <a:gridCol w="2460978">
                  <a:extLst>
                    <a:ext uri="{9D8B030D-6E8A-4147-A177-3AD203B41FA5}">
                      <a16:colId xmlns:a16="http://schemas.microsoft.com/office/drawing/2014/main" val="1828180168"/>
                    </a:ext>
                  </a:extLst>
                </a:gridCol>
              </a:tblGrid>
              <a:tr h="370840">
                <a:tc>
                  <a:txBody>
                    <a:bodyPr/>
                    <a:lstStyle/>
                    <a:p>
                      <a:endParaRPr lang="en-US" dirty="0"/>
                    </a:p>
                  </a:txBody>
                  <a:tcPr/>
                </a:tc>
                <a:tc>
                  <a:txBody>
                    <a:bodyPr/>
                    <a:lstStyle/>
                    <a:p>
                      <a:pPr algn="ctr"/>
                      <a:r>
                        <a:rPr lang="en-US" sz="1800" b="1" dirty="0">
                          <a:solidFill>
                            <a:srgbClr val="C00000"/>
                          </a:solidFill>
                          <a:sym typeface="Wingdings" panose="05000000000000000000" pitchFamily="2" charset="2"/>
                        </a:rPr>
                        <a:t>/</a:t>
                      </a:r>
                      <a:r>
                        <a:rPr lang="en-US" sz="1800" b="1"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ɪ</a:t>
                      </a:r>
                      <a:r>
                        <a:rPr lang="en-US" sz="1800" b="1" dirty="0" err="1">
                          <a:solidFill>
                            <a:srgbClr val="C00000"/>
                          </a:solidFill>
                          <a:sym typeface="Wingdings" panose="05000000000000000000" pitchFamily="2" charset="2"/>
                        </a:rPr>
                        <a:t>r</a:t>
                      </a:r>
                      <a:r>
                        <a:rPr lang="en-US" sz="1800" b="1" dirty="0">
                          <a:solidFill>
                            <a:srgbClr val="C00000"/>
                          </a:solidFill>
                          <a:sym typeface="Wingdings" panose="05000000000000000000" pitchFamily="2" charset="2"/>
                        </a:rPr>
                        <a:t>/ </a:t>
                      </a:r>
                      <a:endParaRPr lang="en-US" b="1" dirty="0">
                        <a:solidFill>
                          <a:srgbClr val="C00000"/>
                        </a:solidFill>
                      </a:endParaRPr>
                    </a:p>
                  </a:txBody>
                  <a:tcPr/>
                </a:tc>
                <a:tc>
                  <a:txBody>
                    <a:bodyPr/>
                    <a:lstStyle/>
                    <a:p>
                      <a:pPr algn="ctr"/>
                      <a:r>
                        <a:rPr lang="en-US" sz="1800" b="1" dirty="0">
                          <a:solidFill>
                            <a:srgbClr val="002060"/>
                          </a:solidFill>
                          <a:sym typeface="Wingdings" panose="05000000000000000000" pitchFamily="2" charset="2"/>
                        </a:rPr>
                        <a:t>/</a:t>
                      </a:r>
                      <a:r>
                        <a:rPr lang="en-US" sz="1800" b="1" dirty="0" err="1">
                          <a:solidFill>
                            <a:srgbClr val="002060"/>
                          </a:solidFill>
                          <a:sym typeface="Wingdings" panose="05000000000000000000" pitchFamily="2" charset="2"/>
                        </a:rPr>
                        <a:t>ir</a:t>
                      </a:r>
                      <a:r>
                        <a:rPr lang="en-US" sz="1800" b="1" dirty="0">
                          <a:solidFill>
                            <a:srgbClr val="002060"/>
                          </a:solidFill>
                          <a:sym typeface="Wingdings" panose="05000000000000000000" pitchFamily="2" charset="2"/>
                        </a:rPr>
                        <a:t>/ </a:t>
                      </a:r>
                      <a:endParaRPr lang="en-US" b="1" dirty="0">
                        <a:solidFill>
                          <a:srgbClr val="002060"/>
                        </a:solidFill>
                      </a:endParaRPr>
                    </a:p>
                  </a:txBody>
                  <a:tcPr/>
                </a:tc>
                <a:extLst>
                  <a:ext uri="{0D108BD9-81ED-4DB2-BD59-A6C34878D82A}">
                    <a16:rowId xmlns:a16="http://schemas.microsoft.com/office/drawing/2014/main" val="4038871725"/>
                  </a:ext>
                </a:extLst>
              </a:tr>
              <a:tr h="370840">
                <a:tc>
                  <a:txBody>
                    <a:bodyPr/>
                    <a:lstStyle/>
                    <a:p>
                      <a:r>
                        <a:rPr lang="en-US" dirty="0"/>
                        <a:t>Fear</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rgbClr val="C00000"/>
                          </a:solidFill>
                          <a:sym typeface="Wingdings" panose="05000000000000000000" pitchFamily="2" charset="2"/>
                        </a:rPr>
                        <a:t>/</a:t>
                      </a:r>
                      <a:r>
                        <a:rPr lang="en-US" sz="1800" dirty="0" err="1">
                          <a:solidFill>
                            <a:srgbClr val="C00000"/>
                          </a:solidFill>
                          <a:sym typeface="Wingdings" panose="05000000000000000000" pitchFamily="2" charset="2"/>
                        </a:rPr>
                        <a:t>f</a:t>
                      </a:r>
                      <a:r>
                        <a:rPr lang="en-US" sz="1800"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ɪ</a:t>
                      </a:r>
                      <a:r>
                        <a:rPr lang="en-US" sz="1800" dirty="0" err="1">
                          <a:solidFill>
                            <a:srgbClr val="C00000"/>
                          </a:solidFill>
                          <a:sym typeface="Wingdings" panose="05000000000000000000" pitchFamily="2" charset="2"/>
                        </a:rPr>
                        <a:t>r</a:t>
                      </a:r>
                      <a:r>
                        <a:rPr lang="en-US" sz="1800" dirty="0">
                          <a:solidFill>
                            <a:srgbClr val="C00000"/>
                          </a:solidFill>
                          <a:sym typeface="Wingdings" panose="05000000000000000000" pitchFamily="2" charset="2"/>
                        </a:rPr>
                        <a:t>/ </a:t>
                      </a:r>
                      <a:endParaRPr lang="en-US" dirty="0">
                        <a:solidFill>
                          <a:srgbClr val="C00000"/>
                        </a:solidFill>
                      </a:endParaRPr>
                    </a:p>
                  </a:txBody>
                  <a:tcPr/>
                </a:tc>
                <a:tc>
                  <a:txBody>
                    <a:bodyPr/>
                    <a:lstStyle/>
                    <a:p>
                      <a:pPr algn="ctr"/>
                      <a:r>
                        <a:rPr lang="en-US" dirty="0">
                          <a:solidFill>
                            <a:srgbClr val="002060"/>
                          </a:solidFill>
                        </a:rPr>
                        <a:t>/fir/</a:t>
                      </a:r>
                    </a:p>
                  </a:txBody>
                  <a:tcPr/>
                </a:tc>
                <a:extLst>
                  <a:ext uri="{0D108BD9-81ED-4DB2-BD59-A6C34878D82A}">
                    <a16:rowId xmlns:a16="http://schemas.microsoft.com/office/drawing/2014/main" val="4112350500"/>
                  </a:ext>
                </a:extLst>
              </a:tr>
              <a:tr h="370840">
                <a:tc>
                  <a:txBody>
                    <a:bodyPr/>
                    <a:lstStyle/>
                    <a:p>
                      <a:r>
                        <a:rPr lang="en-US" dirty="0"/>
                        <a:t>Appearance</a:t>
                      </a:r>
                    </a:p>
                  </a:txBody>
                  <a:tcPr/>
                </a:tc>
                <a:tc>
                  <a:txBody>
                    <a:bodyPr/>
                    <a:lstStyle/>
                    <a:p>
                      <a:pPr algn="ctr"/>
                      <a:r>
                        <a:rPr lang="en-US" dirty="0">
                          <a:solidFill>
                            <a:srgbClr val="C00000"/>
                          </a:solidFill>
                        </a:rPr>
                        <a:t>/</a:t>
                      </a:r>
                      <a:r>
                        <a:rPr lang="en-US" dirty="0" err="1">
                          <a:solidFill>
                            <a:srgbClr val="C00000"/>
                          </a:solidFill>
                          <a:latin typeface="Times New Roman" panose="02020603050405020304" pitchFamily="18" charset="0"/>
                          <a:cs typeface="Times New Roman" panose="02020603050405020304" pitchFamily="18" charset="0"/>
                        </a:rPr>
                        <a:t>ǝpɪrǝns</a:t>
                      </a:r>
                      <a:r>
                        <a:rPr lang="en-US" dirty="0">
                          <a:solidFill>
                            <a:srgbClr val="C00000"/>
                          </a:solidFill>
                        </a:rPr>
                        <a:t>/</a:t>
                      </a:r>
                    </a:p>
                  </a:txBody>
                  <a:tcPr/>
                </a:tc>
                <a:tc>
                  <a:txBody>
                    <a:bodyPr/>
                    <a:lstStyle/>
                    <a:p>
                      <a:pPr algn="ctr"/>
                      <a:r>
                        <a:rPr lang="en-US" dirty="0">
                          <a:solidFill>
                            <a:srgbClr val="002060"/>
                          </a:solidFill>
                        </a:rPr>
                        <a:t>/</a:t>
                      </a:r>
                      <a:r>
                        <a:rPr lang="en-US" dirty="0" err="1">
                          <a:solidFill>
                            <a:srgbClr val="002060"/>
                          </a:solidFill>
                          <a:latin typeface="Times New Roman" panose="02020603050405020304" pitchFamily="18" charset="0"/>
                          <a:cs typeface="Times New Roman" panose="02020603050405020304" pitchFamily="18" charset="0"/>
                        </a:rPr>
                        <a:t>ǝpirǝns</a:t>
                      </a:r>
                      <a:r>
                        <a:rPr lang="en-US" dirty="0">
                          <a:solidFill>
                            <a:srgbClr val="002060"/>
                          </a:solidFill>
                        </a:rPr>
                        <a:t>/</a:t>
                      </a:r>
                    </a:p>
                  </a:txBody>
                  <a:tcPr/>
                </a:tc>
                <a:extLst>
                  <a:ext uri="{0D108BD9-81ED-4DB2-BD59-A6C34878D82A}">
                    <a16:rowId xmlns:a16="http://schemas.microsoft.com/office/drawing/2014/main" val="3791822663"/>
                  </a:ext>
                </a:extLst>
              </a:tr>
              <a:tr h="370840">
                <a:tc>
                  <a:txBody>
                    <a:bodyPr/>
                    <a:lstStyle/>
                    <a:p>
                      <a:r>
                        <a:rPr lang="en-US" dirty="0"/>
                        <a:t>Sheer </a:t>
                      </a:r>
                    </a:p>
                  </a:txBody>
                  <a:tcPr/>
                </a:tc>
                <a:tc>
                  <a:txBody>
                    <a:bodyPr/>
                    <a:lstStyle/>
                    <a:p>
                      <a:pPr algn="ctr"/>
                      <a:r>
                        <a:rPr lang="en-US" dirty="0">
                          <a:solidFill>
                            <a:srgbClr val="C00000"/>
                          </a:solidFill>
                        </a:rPr>
                        <a:t>/</a:t>
                      </a:r>
                      <a:r>
                        <a:rPr lang="en-US" dirty="0" err="1">
                          <a:solidFill>
                            <a:srgbClr val="C00000"/>
                          </a:solidFill>
                          <a:latin typeface="Times New Roman" panose="02020603050405020304" pitchFamily="18" charset="0"/>
                          <a:cs typeface="Times New Roman" panose="02020603050405020304" pitchFamily="18" charset="0"/>
                        </a:rPr>
                        <a:t>ʃɪr</a:t>
                      </a:r>
                      <a:r>
                        <a:rPr lang="en-US" dirty="0">
                          <a:solidFill>
                            <a:srgbClr val="C00000"/>
                          </a:solidFill>
                        </a:rPr>
                        <a:t>/</a:t>
                      </a:r>
                    </a:p>
                  </a:txBody>
                  <a:tcPr/>
                </a:tc>
                <a:tc>
                  <a:txBody>
                    <a:bodyPr/>
                    <a:lstStyle/>
                    <a:p>
                      <a:pPr algn="ctr"/>
                      <a:r>
                        <a:rPr lang="en-US" dirty="0">
                          <a:solidFill>
                            <a:srgbClr val="002060"/>
                          </a:solidFill>
                        </a:rPr>
                        <a:t>/</a:t>
                      </a:r>
                      <a:r>
                        <a:rPr lang="en-US" dirty="0" err="1">
                          <a:solidFill>
                            <a:srgbClr val="002060"/>
                          </a:solidFill>
                          <a:latin typeface="Times New Roman" panose="02020603050405020304" pitchFamily="18" charset="0"/>
                          <a:cs typeface="Times New Roman" panose="02020603050405020304" pitchFamily="18" charset="0"/>
                        </a:rPr>
                        <a:t>ʃir</a:t>
                      </a:r>
                      <a:r>
                        <a:rPr lang="en-US" dirty="0">
                          <a:solidFill>
                            <a:srgbClr val="002060"/>
                          </a:solidFill>
                        </a:rPr>
                        <a:t>/</a:t>
                      </a:r>
                    </a:p>
                  </a:txBody>
                  <a:tcPr/>
                </a:tc>
                <a:extLst>
                  <a:ext uri="{0D108BD9-81ED-4DB2-BD59-A6C34878D82A}">
                    <a16:rowId xmlns:a16="http://schemas.microsoft.com/office/drawing/2014/main" val="4175827458"/>
                  </a:ext>
                </a:extLst>
              </a:tr>
            </a:tbl>
          </a:graphicData>
        </a:graphic>
      </p:graphicFrame>
    </p:spTree>
    <p:extLst>
      <p:ext uri="{BB962C8B-B14F-4D97-AF65-F5344CB8AC3E}">
        <p14:creationId xmlns:p14="http://schemas.microsoft.com/office/powerpoint/2010/main" val="312360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6.1. Neutralization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9492"/>
            <a:ext cx="10515600" cy="4225219"/>
          </a:xfrm>
        </p:spPr>
        <p:txBody>
          <a:bodyPr>
            <a:normAutofit fontScale="92500" lnSpcReduction="10000"/>
          </a:bodyPr>
          <a:lstStyle/>
          <a:p>
            <a:r>
              <a:rPr lang="en-US" sz="2400" dirty="0">
                <a:sym typeface="Wingdings" panose="05000000000000000000" pitchFamily="2" charset="2"/>
              </a:rPr>
              <a:t>In cases like this it is usual to speak of the contrast between the two phonemes as being </a:t>
            </a:r>
            <a:r>
              <a:rPr lang="en-US" sz="2400" b="1" dirty="0">
                <a:sym typeface="Wingdings" panose="05000000000000000000" pitchFamily="2" charset="2"/>
              </a:rPr>
              <a:t>neutralized.</a:t>
            </a:r>
            <a:endParaRPr lang="en-US" sz="2400" dirty="0">
              <a:sym typeface="Wingdings" panose="05000000000000000000" pitchFamily="2" charset="2"/>
            </a:endParaRPr>
          </a:p>
          <a:p>
            <a:endParaRPr lang="en-US" sz="2400" dirty="0">
              <a:sym typeface="Wingdings" panose="05000000000000000000" pitchFamily="2" charset="2"/>
            </a:endParaRPr>
          </a:p>
          <a:p>
            <a:r>
              <a:rPr lang="en-US" sz="2400" dirty="0">
                <a:sym typeface="Wingdings" panose="05000000000000000000" pitchFamily="2" charset="2"/>
              </a:rPr>
              <a:t>Neutralization occurs because of the lack of contrast between /</a:t>
            </a:r>
            <a:r>
              <a:rPr lang="en-US" sz="2400" dirty="0">
                <a:latin typeface="Times New Roman" panose="02020603050405020304" pitchFamily="18" charset="0"/>
                <a:cs typeface="Times New Roman" panose="02020603050405020304" pitchFamily="18" charset="0"/>
                <a:sym typeface="Wingdings" panose="05000000000000000000" pitchFamily="2" charset="2"/>
              </a:rPr>
              <a:t>ɪ</a:t>
            </a:r>
            <a:r>
              <a:rPr lang="en-US" sz="2400" dirty="0">
                <a:sym typeface="Wingdings" panose="05000000000000000000" pitchFamily="2" charset="2"/>
              </a:rPr>
              <a:t>/ and /</a:t>
            </a:r>
            <a:r>
              <a:rPr lang="en-US" sz="2400" dirty="0" err="1">
                <a:sym typeface="Wingdings" panose="05000000000000000000" pitchFamily="2" charset="2"/>
              </a:rPr>
              <a:t>i</a:t>
            </a:r>
            <a:r>
              <a:rPr lang="en-US" sz="2400" dirty="0">
                <a:sym typeface="Wingdings" panose="05000000000000000000" pitchFamily="2" charset="2"/>
              </a:rPr>
              <a:t>/ before /r/.</a:t>
            </a:r>
          </a:p>
          <a:p>
            <a:endParaRPr lang="en-US" sz="100" dirty="0">
              <a:sym typeface="Wingdings" panose="05000000000000000000" pitchFamily="2" charset="2"/>
            </a:endParaRPr>
          </a:p>
          <a:p>
            <a:r>
              <a:rPr lang="en-US" sz="2400" dirty="0">
                <a:sym typeface="Wingdings" panose="05000000000000000000" pitchFamily="2" charset="2"/>
              </a:rPr>
              <a:t>However, the lack of contrast between /</a:t>
            </a:r>
            <a:r>
              <a:rPr lang="en-US" sz="2400" dirty="0">
                <a:latin typeface="Times New Roman" panose="02020603050405020304" pitchFamily="18" charset="0"/>
                <a:cs typeface="Times New Roman" panose="02020603050405020304" pitchFamily="18" charset="0"/>
                <a:sym typeface="Wingdings" panose="05000000000000000000" pitchFamily="2" charset="2"/>
              </a:rPr>
              <a:t>ɪ</a:t>
            </a:r>
            <a:r>
              <a:rPr lang="en-US" sz="2400" dirty="0">
                <a:sym typeface="Wingdings" panose="05000000000000000000" pitchFamily="2" charset="2"/>
              </a:rPr>
              <a:t>/ and /</a:t>
            </a:r>
            <a:r>
              <a:rPr lang="en-US" sz="2400" dirty="0" err="1">
                <a:sym typeface="Wingdings" panose="05000000000000000000" pitchFamily="2" charset="2"/>
              </a:rPr>
              <a:t>i</a:t>
            </a:r>
            <a:r>
              <a:rPr lang="en-US" sz="2400" dirty="0">
                <a:sym typeface="Wingdings" panose="05000000000000000000" pitchFamily="2" charset="2"/>
              </a:rPr>
              <a:t>/ does not occur when the phonemes occur before other consonants (in different phonetic environment). Example: </a:t>
            </a:r>
            <a:r>
              <a:rPr lang="en-US" sz="2400" i="1" dirty="0">
                <a:sym typeface="Wingdings" panose="05000000000000000000" pitchFamily="2" charset="2"/>
              </a:rPr>
              <a:t>sheep </a:t>
            </a:r>
            <a:r>
              <a:rPr lang="en-US" sz="2400" dirty="0">
                <a:sym typeface="Wingdings" panose="05000000000000000000" pitchFamily="2" charset="2"/>
              </a:rPr>
              <a:t>/</a:t>
            </a:r>
            <a:r>
              <a:rPr lang="en-US" sz="2400" dirty="0" err="1">
                <a:latin typeface="Times New Roman" panose="02020603050405020304" pitchFamily="18" charset="0"/>
                <a:cs typeface="Times New Roman" panose="02020603050405020304" pitchFamily="18" charset="0"/>
                <a:sym typeface="Wingdings" panose="05000000000000000000" pitchFamily="2" charset="2"/>
              </a:rPr>
              <a:t>ʃ</a:t>
            </a:r>
            <a:r>
              <a:rPr lang="en-US" sz="2400" dirty="0" err="1">
                <a:sym typeface="Wingdings" panose="05000000000000000000" pitchFamily="2" charset="2"/>
              </a:rPr>
              <a:t>i:p</a:t>
            </a:r>
            <a:r>
              <a:rPr lang="en-US" sz="2400" dirty="0">
                <a:sym typeface="Wingdings" panose="05000000000000000000" pitchFamily="2" charset="2"/>
              </a:rPr>
              <a:t>/ vs </a:t>
            </a:r>
            <a:r>
              <a:rPr lang="en-US" sz="2400" i="1" dirty="0">
                <a:sym typeface="Wingdings" panose="05000000000000000000" pitchFamily="2" charset="2"/>
              </a:rPr>
              <a:t>ship </a:t>
            </a:r>
            <a:r>
              <a:rPr lang="en-US" sz="2400" dirty="0">
                <a:sym typeface="Wingdings" panose="05000000000000000000" pitchFamily="2" charset="2"/>
              </a:rPr>
              <a:t>/</a:t>
            </a:r>
            <a:r>
              <a:rPr lang="en-US" sz="2400" dirty="0" err="1">
                <a:latin typeface="Times New Roman" panose="02020603050405020304" pitchFamily="18" charset="0"/>
                <a:cs typeface="Times New Roman" panose="02020603050405020304" pitchFamily="18" charset="0"/>
                <a:sym typeface="Wingdings" panose="05000000000000000000" pitchFamily="2" charset="2"/>
              </a:rPr>
              <a:t>ʃɪp</a:t>
            </a:r>
            <a:r>
              <a:rPr lang="en-US" sz="2400" dirty="0">
                <a:sym typeface="Wingdings" panose="05000000000000000000" pitchFamily="2" charset="2"/>
              </a:rPr>
              <a:t>/</a:t>
            </a:r>
            <a:r>
              <a:rPr lang="en-US" sz="2400" i="1" dirty="0">
                <a:sym typeface="Wingdings" panose="05000000000000000000" pitchFamily="2" charset="2"/>
              </a:rPr>
              <a:t>.</a:t>
            </a:r>
            <a:endParaRPr lang="en-US" sz="2400" dirty="0">
              <a:sym typeface="Wingdings" panose="05000000000000000000" pitchFamily="2" charset="2"/>
            </a:endParaRPr>
          </a:p>
          <a:p>
            <a:endParaRPr lang="en-US" sz="2400" dirty="0">
              <a:sym typeface="Wingdings" panose="05000000000000000000" pitchFamily="2" charset="2"/>
            </a:endParaRPr>
          </a:p>
          <a:p>
            <a:r>
              <a:rPr lang="en-US" sz="2400" dirty="0"/>
              <a:t>Typically, the variant heard in places where there is neutralization shows some phonetic similarities with sounds belonging to each of the neutralized phonemes. </a:t>
            </a:r>
          </a:p>
          <a:p>
            <a:r>
              <a:rPr lang="en-US" sz="2400" dirty="0"/>
              <a:t>That’s why, the sound occurring in neutralized phonemes belongs not to one or the other of the phonemes, but to an </a:t>
            </a:r>
            <a:r>
              <a:rPr lang="en-US" sz="2400" b="1" dirty="0"/>
              <a:t>archiphoneme </a:t>
            </a:r>
            <a:r>
              <a:rPr lang="en-US" sz="2400" dirty="0">
                <a:sym typeface="Wingdings" panose="05000000000000000000" pitchFamily="2" charset="2"/>
              </a:rPr>
              <a:t> what the phonemes have in common. </a:t>
            </a:r>
            <a:endParaRPr lang="en-US" sz="2400" dirty="0"/>
          </a:p>
        </p:txBody>
      </p:sp>
    </p:spTree>
    <p:extLst>
      <p:ext uri="{BB962C8B-B14F-4D97-AF65-F5344CB8AC3E}">
        <p14:creationId xmlns:p14="http://schemas.microsoft.com/office/powerpoint/2010/main" val="936890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animEffect transition="in" filter="fade">
                                      <p:cBhvr>
                                        <p:cTn id="27"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7.1. Distinctive Features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9492"/>
            <a:ext cx="10515600" cy="4394552"/>
          </a:xfrm>
        </p:spPr>
        <p:txBody>
          <a:bodyPr>
            <a:normAutofit fontScale="92500" lnSpcReduction="10000"/>
          </a:bodyPr>
          <a:lstStyle/>
          <a:p>
            <a:r>
              <a:rPr lang="en-US" sz="2400" dirty="0">
                <a:sym typeface="Wingdings" panose="05000000000000000000" pitchFamily="2" charset="2"/>
              </a:rPr>
              <a:t>Phoneme is the smallest segment which can be used to differentiate meanings in a given language. </a:t>
            </a:r>
          </a:p>
          <a:p>
            <a:endParaRPr lang="en-US" sz="2400" dirty="0">
              <a:sym typeface="Wingdings" panose="05000000000000000000" pitchFamily="2" charset="2"/>
            </a:endParaRPr>
          </a:p>
          <a:p>
            <a:r>
              <a:rPr lang="en-US" sz="2400" dirty="0">
                <a:sym typeface="Wingdings" panose="05000000000000000000" pitchFamily="2" charset="2"/>
              </a:rPr>
              <a:t>However, it does not mean that phoneme is the smallest distinctive element in phonological description. </a:t>
            </a:r>
          </a:p>
          <a:p>
            <a:r>
              <a:rPr lang="en-US" sz="2400" dirty="0">
                <a:sym typeface="Wingdings" panose="05000000000000000000" pitchFamily="2" charset="2"/>
              </a:rPr>
              <a:t>It is because each phoneme can be regarded as a bundle of distinctive features. See the following example with the phoneme of /p/ and /b/.</a:t>
            </a:r>
          </a:p>
          <a:p>
            <a:endParaRPr lang="en-US" sz="2400" dirty="0">
              <a:sym typeface="Wingdings" panose="05000000000000000000" pitchFamily="2" charset="2"/>
            </a:endParaRPr>
          </a:p>
          <a:p>
            <a:endParaRPr lang="en-US" sz="2400" dirty="0">
              <a:sym typeface="Wingdings" panose="05000000000000000000" pitchFamily="2" charset="2"/>
            </a:endParaRPr>
          </a:p>
          <a:p>
            <a:endParaRPr lang="en-US" sz="2400" dirty="0">
              <a:sym typeface="Wingdings" panose="05000000000000000000" pitchFamily="2" charset="2"/>
            </a:endParaRPr>
          </a:p>
          <a:p>
            <a:endParaRPr lang="en-US" sz="2400" dirty="0">
              <a:sym typeface="Wingdings" panose="05000000000000000000" pitchFamily="2" charset="2"/>
            </a:endParaRPr>
          </a:p>
          <a:p>
            <a:r>
              <a:rPr lang="en-US" sz="2400" dirty="0">
                <a:sym typeface="Wingdings" panose="05000000000000000000" pitchFamily="2" charset="2"/>
              </a:rPr>
              <a:t>We can thus see that the distinction between /p/ and /b/ depends on a single feature.</a:t>
            </a:r>
          </a:p>
          <a:p>
            <a:endParaRPr lang="en-US" sz="2400" dirty="0">
              <a:sym typeface="Wingdings" panose="05000000000000000000" pitchFamily="2" charset="2"/>
            </a:endParaRPr>
          </a:p>
        </p:txBody>
      </p:sp>
      <p:graphicFrame>
        <p:nvGraphicFramePr>
          <p:cNvPr id="2" name="Table 2">
            <a:extLst>
              <a:ext uri="{FF2B5EF4-FFF2-40B4-BE49-F238E27FC236}">
                <a16:creationId xmlns:a16="http://schemas.microsoft.com/office/drawing/2014/main" id="{0C296EF4-307A-40E7-BC94-86F74DFF2C04}"/>
              </a:ext>
            </a:extLst>
          </p:cNvPr>
          <p:cNvGraphicFramePr>
            <a:graphicFrameLocks noGrp="1"/>
          </p:cNvGraphicFramePr>
          <p:nvPr>
            <p:extLst>
              <p:ext uri="{D42A27DB-BD31-4B8C-83A1-F6EECF244321}">
                <p14:modId xmlns:p14="http://schemas.microsoft.com/office/powerpoint/2010/main" val="3371613543"/>
              </p:ext>
            </p:extLst>
          </p:nvPr>
        </p:nvGraphicFramePr>
        <p:xfrm>
          <a:off x="1738488" y="4512169"/>
          <a:ext cx="8128000" cy="914400"/>
        </p:xfrm>
        <a:graphic>
          <a:graphicData uri="http://schemas.openxmlformats.org/drawingml/2006/table">
            <a:tbl>
              <a:tblPr firstRow="1" bandRow="1">
                <a:tableStyleId>{5940675A-B579-460E-94D1-54222C63F5DA}</a:tableStyleId>
              </a:tblPr>
              <a:tblGrid>
                <a:gridCol w="4064000">
                  <a:extLst>
                    <a:ext uri="{9D8B030D-6E8A-4147-A177-3AD203B41FA5}">
                      <a16:colId xmlns:a16="http://schemas.microsoft.com/office/drawing/2014/main" val="685161903"/>
                    </a:ext>
                  </a:extLst>
                </a:gridCol>
                <a:gridCol w="4064000">
                  <a:extLst>
                    <a:ext uri="{9D8B030D-6E8A-4147-A177-3AD203B41FA5}">
                      <a16:colId xmlns:a16="http://schemas.microsoft.com/office/drawing/2014/main" val="3753646024"/>
                    </a:ext>
                  </a:extLst>
                </a:gridCol>
              </a:tblGrid>
              <a:tr h="370840">
                <a:tc>
                  <a:txBody>
                    <a:bodyPr/>
                    <a:lstStyle/>
                    <a:p>
                      <a:r>
                        <a:rPr lang="en-US" sz="1800" dirty="0">
                          <a:sym typeface="Wingdings" panose="05000000000000000000" pitchFamily="2" charset="2"/>
                        </a:rPr>
                        <a:t>/p/ can be described as follow:</a:t>
                      </a:r>
                    </a:p>
                    <a:p>
                      <a:pPr marL="655638" indent="-342900">
                        <a:buFont typeface="Wingdings" panose="05000000000000000000" pitchFamily="2" charset="2"/>
                        <a:buChar char="Ø"/>
                      </a:pPr>
                      <a:r>
                        <a:rPr lang="en-US" sz="1800" dirty="0">
                          <a:sym typeface="Wingdings" panose="05000000000000000000" pitchFamily="2" charset="2"/>
                        </a:rPr>
                        <a:t>A fortis</a:t>
                      </a:r>
                    </a:p>
                    <a:p>
                      <a:pPr marL="655638" indent="-342900">
                        <a:buFont typeface="Wingdings" panose="05000000000000000000" pitchFamily="2" charset="2"/>
                        <a:buChar char="Ø"/>
                      </a:pPr>
                      <a:r>
                        <a:rPr lang="en-US" sz="1800" dirty="0">
                          <a:sym typeface="Wingdings" panose="05000000000000000000" pitchFamily="2" charset="2"/>
                        </a:rPr>
                        <a:t>Bilabial stop</a:t>
                      </a:r>
                      <a:endParaRPr lang="en-US" sz="1800" dirty="0"/>
                    </a:p>
                  </a:txBody>
                  <a:tcPr/>
                </a:tc>
                <a:tc>
                  <a:txBody>
                    <a:bodyPr/>
                    <a:lstStyle/>
                    <a:p>
                      <a:r>
                        <a:rPr lang="en-US" dirty="0"/>
                        <a:t>/b/ can be described as follow:</a:t>
                      </a:r>
                    </a:p>
                    <a:p>
                      <a:pPr marL="631825" indent="-285750">
                        <a:buFont typeface="Wingdings" panose="05000000000000000000" pitchFamily="2" charset="2"/>
                        <a:buChar char="Ø"/>
                      </a:pPr>
                      <a:r>
                        <a:rPr lang="en-US" dirty="0"/>
                        <a:t>A lenis</a:t>
                      </a:r>
                    </a:p>
                    <a:p>
                      <a:pPr marL="631825" indent="-285750">
                        <a:buFont typeface="Wingdings" panose="05000000000000000000" pitchFamily="2" charset="2"/>
                        <a:buChar char="Ø"/>
                      </a:pPr>
                      <a:r>
                        <a:rPr lang="en-US" dirty="0"/>
                        <a:t>Bilabial stop</a:t>
                      </a:r>
                    </a:p>
                  </a:txBody>
                  <a:tcPr/>
                </a:tc>
                <a:extLst>
                  <a:ext uri="{0D108BD9-81ED-4DB2-BD59-A6C34878D82A}">
                    <a16:rowId xmlns:a16="http://schemas.microsoft.com/office/drawing/2014/main" val="1231267405"/>
                  </a:ext>
                </a:extLst>
              </a:tr>
            </a:tbl>
          </a:graphicData>
        </a:graphic>
      </p:graphicFrame>
    </p:spTree>
    <p:extLst>
      <p:ext uri="{BB962C8B-B14F-4D97-AF65-F5344CB8AC3E}">
        <p14:creationId xmlns:p14="http://schemas.microsoft.com/office/powerpoint/2010/main" val="89508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animEffect transition="in" filter="fade">
                                      <p:cBhvr>
                                        <p:cTn id="2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8.1. The Classification of AE Phonemes into Vowels and Consonants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9492"/>
            <a:ext cx="10515600" cy="4394552"/>
          </a:xfrm>
        </p:spPr>
        <p:txBody>
          <a:bodyPr>
            <a:normAutofit/>
          </a:bodyPr>
          <a:lstStyle/>
          <a:p>
            <a:r>
              <a:rPr lang="en-US" sz="2400" dirty="0">
                <a:sym typeface="Wingdings" panose="05000000000000000000" pitchFamily="2" charset="2"/>
              </a:rPr>
              <a:t>One of the major problems in phonetic theory  the distinction between vowels and consonants. </a:t>
            </a:r>
          </a:p>
          <a:p>
            <a:endParaRPr lang="en-US" sz="2400" dirty="0">
              <a:sym typeface="Wingdings" panose="05000000000000000000" pitchFamily="2" charset="2"/>
            </a:endParaRPr>
          </a:p>
          <a:p>
            <a:r>
              <a:rPr lang="en-US" sz="2400" dirty="0">
                <a:sym typeface="Wingdings" panose="05000000000000000000" pitchFamily="2" charset="2"/>
              </a:rPr>
              <a:t>The classification of AE phonemes into vowels and consonants can be done in the following definition:</a:t>
            </a:r>
          </a:p>
          <a:p>
            <a:pPr marL="892175" indent="-457200">
              <a:buFont typeface="+mj-lt"/>
              <a:buAutoNum type="arabicPeriod"/>
            </a:pPr>
            <a:r>
              <a:rPr lang="en-US" sz="2400" dirty="0">
                <a:sym typeface="Wingdings" panose="05000000000000000000" pitchFamily="2" charset="2"/>
              </a:rPr>
              <a:t>Definition by article usage</a:t>
            </a:r>
          </a:p>
          <a:p>
            <a:pPr marL="892175" indent="-457200">
              <a:buFont typeface="+mj-lt"/>
              <a:buAutoNum type="arabicPeriod"/>
            </a:pPr>
            <a:r>
              <a:rPr lang="en-US" sz="2400" dirty="0">
                <a:sym typeface="Wingdings" panose="05000000000000000000" pitchFamily="2" charset="2"/>
              </a:rPr>
              <a:t>Articulatory definition</a:t>
            </a:r>
          </a:p>
          <a:p>
            <a:pPr marL="892175" indent="-457200">
              <a:buFont typeface="+mj-lt"/>
              <a:buAutoNum type="arabicPeriod"/>
            </a:pPr>
            <a:r>
              <a:rPr lang="en-US" sz="2400" dirty="0">
                <a:sym typeface="Wingdings" panose="05000000000000000000" pitchFamily="2" charset="2"/>
              </a:rPr>
              <a:t>Acoustic definition</a:t>
            </a:r>
          </a:p>
          <a:p>
            <a:pPr marL="892175" indent="-457200">
              <a:buFont typeface="+mj-lt"/>
              <a:buAutoNum type="arabicPeriod"/>
            </a:pPr>
            <a:r>
              <a:rPr lang="en-US" sz="2400" dirty="0">
                <a:sym typeface="Wingdings" panose="05000000000000000000" pitchFamily="2" charset="2"/>
              </a:rPr>
              <a:t>Auditory definition </a:t>
            </a:r>
          </a:p>
          <a:p>
            <a:pPr marL="892175" indent="-457200">
              <a:buFont typeface="+mj-lt"/>
              <a:buAutoNum type="arabicPeriod"/>
            </a:pPr>
            <a:r>
              <a:rPr lang="en-US" sz="2400" dirty="0">
                <a:sym typeface="Wingdings" panose="05000000000000000000" pitchFamily="2" charset="2"/>
              </a:rPr>
              <a:t>Functional definition</a:t>
            </a:r>
          </a:p>
        </p:txBody>
      </p:sp>
    </p:spTree>
    <p:extLst>
      <p:ext uri="{BB962C8B-B14F-4D97-AF65-F5344CB8AC3E}">
        <p14:creationId xmlns:p14="http://schemas.microsoft.com/office/powerpoint/2010/main" val="930824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Effect transition="in" filter="fade">
                                      <p:cBhvr>
                                        <p:cTn id="37"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199" y="365125"/>
            <a:ext cx="10732911" cy="1325563"/>
          </a:xfrm>
        </p:spPr>
        <p:txBody>
          <a:bodyPr>
            <a:normAutofit fontScale="90000"/>
          </a:bodyPr>
          <a:lstStyle/>
          <a:p>
            <a:r>
              <a:rPr lang="en-US" sz="4000" b="1" dirty="0">
                <a:latin typeface="Cambria" panose="02040503050406030204" pitchFamily="18" charset="0"/>
                <a:ea typeface="Cambria" panose="02040503050406030204" pitchFamily="18" charset="0"/>
              </a:rPr>
              <a:t>8.1.1. The Classification of AE Phonemes into Vowels and Consonants – </a:t>
            </a:r>
            <a:r>
              <a:rPr lang="en-US" sz="3600" b="1" dirty="0">
                <a:solidFill>
                  <a:srgbClr val="002060"/>
                </a:solidFill>
                <a:latin typeface="Cambria" panose="02040503050406030204" pitchFamily="18" charset="0"/>
                <a:ea typeface="Cambria" panose="02040503050406030204" pitchFamily="18" charset="0"/>
              </a:rPr>
              <a:t>Definition by Article Usage</a:t>
            </a:r>
            <a:endParaRPr lang="en-US" sz="4000" b="1" dirty="0">
              <a:solidFill>
                <a:srgbClr val="00206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9492"/>
            <a:ext cx="10515600" cy="4394552"/>
          </a:xfrm>
        </p:spPr>
        <p:txBody>
          <a:bodyPr>
            <a:normAutofit fontScale="92500" lnSpcReduction="10000"/>
          </a:bodyPr>
          <a:lstStyle/>
          <a:p>
            <a:r>
              <a:rPr lang="en-US" sz="2400" dirty="0">
                <a:sym typeface="Wingdings" panose="05000000000000000000" pitchFamily="2" charset="2"/>
              </a:rPr>
              <a:t>A vowel is a segment before which the indefinite article has the form </a:t>
            </a:r>
            <a:r>
              <a:rPr lang="en-US" sz="2400" i="1" dirty="0">
                <a:sym typeface="Wingdings" panose="05000000000000000000" pitchFamily="2" charset="2"/>
              </a:rPr>
              <a:t>an </a:t>
            </a:r>
            <a:r>
              <a:rPr lang="en-US" sz="2400" dirty="0">
                <a:sym typeface="Wingdings" panose="05000000000000000000" pitchFamily="2" charset="2"/>
              </a:rPr>
              <a:t>/</a:t>
            </a:r>
            <a:r>
              <a:rPr lang="en-US" sz="2400" dirty="0" err="1">
                <a:latin typeface="Times New Roman" panose="02020603050405020304" pitchFamily="18" charset="0"/>
                <a:cs typeface="Times New Roman" panose="02020603050405020304" pitchFamily="18" charset="0"/>
                <a:sym typeface="Wingdings" panose="05000000000000000000" pitchFamily="2" charset="2"/>
              </a:rPr>
              <a:t>ǝn</a:t>
            </a:r>
            <a:r>
              <a:rPr lang="en-US" sz="2400" dirty="0">
                <a:sym typeface="Wingdings" panose="05000000000000000000" pitchFamily="2" charset="2"/>
              </a:rPr>
              <a:t>/. See the following example:</a:t>
            </a:r>
          </a:p>
          <a:p>
            <a:pPr marL="0" indent="0" algn="ctr">
              <a:buNone/>
            </a:pPr>
            <a:r>
              <a:rPr lang="en-US" sz="2400" i="1" dirty="0">
                <a:solidFill>
                  <a:schemeClr val="accent2">
                    <a:lumMod val="50000"/>
                  </a:schemeClr>
                </a:solidFill>
                <a:sym typeface="Wingdings" panose="05000000000000000000" pitchFamily="2" charset="2"/>
              </a:rPr>
              <a:t>An ape </a:t>
            </a:r>
            <a:r>
              <a:rPr lang="en-US" sz="2400" dirty="0">
                <a:solidFill>
                  <a:schemeClr val="accent2">
                    <a:lumMod val="50000"/>
                  </a:schemeClr>
                </a:solidFill>
                <a:sym typeface="Wingdings" panose="05000000000000000000" pitchFamily="2" charset="2"/>
              </a:rPr>
              <a:t>/</a:t>
            </a:r>
            <a:r>
              <a:rPr lang="en-US" sz="2400" dirty="0" err="1">
                <a:solidFill>
                  <a:schemeClr val="accent2">
                    <a:lumMod val="50000"/>
                  </a:schemeClr>
                </a:solidFill>
                <a:latin typeface="Times New Roman" panose="02020603050405020304" pitchFamily="18" charset="0"/>
                <a:cs typeface="Times New Roman" panose="02020603050405020304" pitchFamily="18" charset="0"/>
                <a:sym typeface="Wingdings" panose="05000000000000000000" pitchFamily="2" charset="2"/>
              </a:rPr>
              <a:t>ǝn</a:t>
            </a:r>
            <a:r>
              <a:rPr lang="en-US" sz="2400" dirty="0">
                <a:solidFill>
                  <a:schemeClr val="accent2">
                    <a:lumMod val="50000"/>
                  </a:schemeClr>
                </a:solidFill>
                <a:latin typeface="Times New Roman" panose="02020603050405020304" pitchFamily="18" charset="0"/>
                <a:cs typeface="Times New Roman" panose="02020603050405020304" pitchFamily="18" charset="0"/>
                <a:sym typeface="Wingdings" panose="05000000000000000000" pitchFamily="2" charset="2"/>
              </a:rPr>
              <a:t> ep</a:t>
            </a:r>
            <a:r>
              <a:rPr lang="en-US" sz="2400" dirty="0">
                <a:solidFill>
                  <a:schemeClr val="accent2">
                    <a:lumMod val="50000"/>
                  </a:schemeClr>
                </a:solidFill>
                <a:sym typeface="Wingdings" panose="05000000000000000000" pitchFamily="2" charset="2"/>
              </a:rPr>
              <a:t>/	</a:t>
            </a:r>
            <a:r>
              <a:rPr lang="en-US" sz="2400" dirty="0">
                <a:sym typeface="Wingdings" panose="05000000000000000000" pitchFamily="2" charset="2"/>
              </a:rPr>
              <a:t>		</a:t>
            </a:r>
            <a:r>
              <a:rPr lang="en-US" sz="2400" dirty="0">
                <a:solidFill>
                  <a:schemeClr val="accent6">
                    <a:lumMod val="50000"/>
                  </a:schemeClr>
                </a:solidFill>
                <a:sym typeface="Wingdings" panose="05000000000000000000" pitchFamily="2" charset="2"/>
              </a:rPr>
              <a:t>An honor /</a:t>
            </a:r>
            <a:r>
              <a:rPr lang="en-US" sz="2400" dirty="0" err="1">
                <a:solidFill>
                  <a:schemeClr val="accent6">
                    <a:lumMod val="50000"/>
                  </a:schemeClr>
                </a:solidFill>
                <a:latin typeface="Times New Roman" panose="02020603050405020304" pitchFamily="18" charset="0"/>
                <a:cs typeface="Times New Roman" panose="02020603050405020304" pitchFamily="18" charset="0"/>
                <a:sym typeface="Wingdings" panose="05000000000000000000" pitchFamily="2" charset="2"/>
              </a:rPr>
              <a:t>ǝn</a:t>
            </a:r>
            <a:r>
              <a:rPr lang="en-US" sz="2400" dirty="0">
                <a:solidFill>
                  <a:schemeClr val="accent6">
                    <a:lumMod val="50000"/>
                  </a:schemeClr>
                </a:solidFill>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a:solidFill>
                  <a:schemeClr val="accent6">
                    <a:lumMod val="50000"/>
                  </a:schemeClr>
                </a:solidFill>
                <a:latin typeface="Times New Roman" panose="02020603050405020304" pitchFamily="18" charset="0"/>
                <a:cs typeface="Times New Roman" panose="02020603050405020304" pitchFamily="18" charset="0"/>
                <a:sym typeface="Wingdings" panose="05000000000000000000" pitchFamily="2" charset="2"/>
              </a:rPr>
              <a:t>ɑnǝr</a:t>
            </a:r>
            <a:r>
              <a:rPr lang="en-US" sz="2400" dirty="0">
                <a:solidFill>
                  <a:schemeClr val="accent6">
                    <a:lumMod val="50000"/>
                  </a:schemeClr>
                </a:solidFill>
                <a:sym typeface="Wingdings" panose="05000000000000000000" pitchFamily="2" charset="2"/>
              </a:rPr>
              <a:t>/</a:t>
            </a:r>
          </a:p>
          <a:p>
            <a:endParaRPr lang="en-US" sz="2400" dirty="0">
              <a:sym typeface="Wingdings" panose="05000000000000000000" pitchFamily="2" charset="2"/>
            </a:endParaRPr>
          </a:p>
          <a:p>
            <a:r>
              <a:rPr lang="en-US" sz="2400" dirty="0">
                <a:sym typeface="Wingdings" panose="05000000000000000000" pitchFamily="2" charset="2"/>
              </a:rPr>
              <a:t>A consonant is a segment before which the indefinite article has the form </a:t>
            </a:r>
            <a:r>
              <a:rPr lang="en-US" sz="2400" i="1" dirty="0">
                <a:sym typeface="Wingdings" panose="05000000000000000000" pitchFamily="2" charset="2"/>
              </a:rPr>
              <a:t>a</a:t>
            </a:r>
            <a:r>
              <a:rPr lang="en-US" sz="2400" dirty="0">
                <a:sym typeface="Wingdings" panose="05000000000000000000" pitchFamily="2" charset="2"/>
              </a:rPr>
              <a:t> /</a:t>
            </a:r>
            <a:r>
              <a:rPr lang="en-US" sz="2400" dirty="0">
                <a:latin typeface="Times New Roman" panose="02020603050405020304" pitchFamily="18" charset="0"/>
                <a:cs typeface="Times New Roman" panose="02020603050405020304" pitchFamily="18" charset="0"/>
                <a:sym typeface="Wingdings" panose="05000000000000000000" pitchFamily="2" charset="2"/>
              </a:rPr>
              <a:t>ǝ</a:t>
            </a:r>
            <a:r>
              <a:rPr lang="en-US" sz="2400" dirty="0">
                <a:sym typeface="Wingdings" panose="05000000000000000000" pitchFamily="2" charset="2"/>
              </a:rPr>
              <a:t>/. See the following example:</a:t>
            </a:r>
          </a:p>
          <a:p>
            <a:pPr marL="0" indent="0" algn="ctr">
              <a:buNone/>
            </a:pPr>
            <a:r>
              <a:rPr lang="en-US" sz="2400" i="1" dirty="0">
                <a:solidFill>
                  <a:schemeClr val="accent2">
                    <a:lumMod val="50000"/>
                  </a:schemeClr>
                </a:solidFill>
                <a:sym typeface="Wingdings" panose="05000000000000000000" pitchFamily="2" charset="2"/>
              </a:rPr>
              <a:t>A plant </a:t>
            </a:r>
            <a:r>
              <a:rPr lang="en-US" sz="2400" dirty="0">
                <a:solidFill>
                  <a:schemeClr val="accent2">
                    <a:lumMod val="50000"/>
                  </a:schemeClr>
                </a:solidFill>
                <a:sym typeface="Wingdings" panose="05000000000000000000" pitchFamily="2" charset="2"/>
              </a:rPr>
              <a:t>/</a:t>
            </a:r>
            <a:r>
              <a:rPr lang="en-US" sz="2400" dirty="0">
                <a:solidFill>
                  <a:schemeClr val="accent2">
                    <a:lumMod val="50000"/>
                  </a:schemeClr>
                </a:solidFill>
                <a:latin typeface="Times New Roman" panose="02020603050405020304" pitchFamily="18" charset="0"/>
                <a:cs typeface="Times New Roman" panose="02020603050405020304" pitchFamily="18" charset="0"/>
                <a:sym typeface="Wingdings" panose="05000000000000000000" pitchFamily="2" charset="2"/>
              </a:rPr>
              <a:t>ǝ pl</a:t>
            </a:r>
            <a:r>
              <a:rPr lang="az-Cyrl-AZ" sz="2400" dirty="0">
                <a:solidFill>
                  <a:schemeClr val="accent2">
                    <a:lumMod val="50000"/>
                  </a:schemeClr>
                </a:solidFill>
                <a:latin typeface="Times New Roman" panose="02020603050405020304" pitchFamily="18" charset="0"/>
                <a:cs typeface="Times New Roman" panose="02020603050405020304" pitchFamily="18" charset="0"/>
                <a:sym typeface="Wingdings" panose="05000000000000000000" pitchFamily="2" charset="2"/>
              </a:rPr>
              <a:t>ӕ</a:t>
            </a:r>
            <a:r>
              <a:rPr lang="en-US" sz="2400" dirty="0" err="1">
                <a:solidFill>
                  <a:schemeClr val="accent2">
                    <a:lumMod val="50000"/>
                  </a:schemeClr>
                </a:solidFill>
                <a:latin typeface="Times New Roman" panose="02020603050405020304" pitchFamily="18" charset="0"/>
                <a:cs typeface="Times New Roman" panose="02020603050405020304" pitchFamily="18" charset="0"/>
                <a:sym typeface="Wingdings" panose="05000000000000000000" pitchFamily="2" charset="2"/>
              </a:rPr>
              <a:t>nt</a:t>
            </a:r>
            <a:r>
              <a:rPr lang="en-US" sz="2400" dirty="0">
                <a:solidFill>
                  <a:schemeClr val="accent2">
                    <a:lumMod val="50000"/>
                  </a:schemeClr>
                </a:solidFill>
                <a:sym typeface="Wingdings" panose="05000000000000000000" pitchFamily="2" charset="2"/>
              </a:rPr>
              <a:t>/	</a:t>
            </a:r>
            <a:r>
              <a:rPr lang="en-US" sz="2400" dirty="0">
                <a:sym typeface="Wingdings" panose="05000000000000000000" pitchFamily="2" charset="2"/>
              </a:rPr>
              <a:t>		</a:t>
            </a:r>
            <a:r>
              <a:rPr lang="en-US" sz="2400" dirty="0">
                <a:solidFill>
                  <a:schemeClr val="accent6">
                    <a:lumMod val="50000"/>
                  </a:schemeClr>
                </a:solidFill>
                <a:sym typeface="Wingdings" panose="05000000000000000000" pitchFamily="2" charset="2"/>
              </a:rPr>
              <a:t>A union /</a:t>
            </a:r>
            <a:r>
              <a:rPr lang="en-US" sz="2400" dirty="0">
                <a:solidFill>
                  <a:schemeClr val="accent6">
                    <a:lumMod val="50000"/>
                  </a:schemeClr>
                </a:solidFill>
                <a:latin typeface="Times New Roman" panose="02020603050405020304" pitchFamily="18" charset="0"/>
                <a:cs typeface="Times New Roman" panose="02020603050405020304" pitchFamily="18" charset="0"/>
                <a:sym typeface="Wingdings" panose="05000000000000000000" pitchFamily="2" charset="2"/>
              </a:rPr>
              <a:t>ǝ </a:t>
            </a:r>
            <a:r>
              <a:rPr lang="en-US" sz="2400" dirty="0" err="1">
                <a:solidFill>
                  <a:schemeClr val="accent6">
                    <a:lumMod val="50000"/>
                  </a:schemeClr>
                </a:solidFill>
                <a:latin typeface="Times New Roman" panose="02020603050405020304" pitchFamily="18" charset="0"/>
                <a:cs typeface="Times New Roman" panose="02020603050405020304" pitchFamily="18" charset="0"/>
                <a:sym typeface="Wingdings" panose="05000000000000000000" pitchFamily="2" charset="2"/>
              </a:rPr>
              <a:t>junjǝn</a:t>
            </a:r>
            <a:r>
              <a:rPr lang="en-US" sz="2400" dirty="0">
                <a:solidFill>
                  <a:schemeClr val="accent6">
                    <a:lumMod val="50000"/>
                  </a:schemeClr>
                </a:solidFill>
                <a:latin typeface="Times New Roman" panose="02020603050405020304" pitchFamily="18" charset="0"/>
                <a:cs typeface="Times New Roman" panose="02020603050405020304" pitchFamily="18" charset="0"/>
                <a:sym typeface="Wingdings" panose="05000000000000000000" pitchFamily="2" charset="2"/>
              </a:rPr>
              <a:t>/</a:t>
            </a:r>
            <a:endParaRPr lang="en-US" sz="2400" dirty="0">
              <a:sym typeface="Wingdings" panose="05000000000000000000" pitchFamily="2" charset="2"/>
            </a:endParaRPr>
          </a:p>
          <a:p>
            <a:endParaRPr lang="en-US" sz="2400" dirty="0">
              <a:sym typeface="Wingdings" panose="05000000000000000000" pitchFamily="2" charset="2"/>
            </a:endParaRPr>
          </a:p>
          <a:p>
            <a:r>
              <a:rPr lang="en-US" sz="2400" dirty="0">
                <a:sym typeface="Wingdings" panose="05000000000000000000" pitchFamily="2" charset="2"/>
              </a:rPr>
              <a:t>But, this definition has two drawbacks:</a:t>
            </a:r>
          </a:p>
          <a:p>
            <a:pPr marL="631825" indent="-457200">
              <a:buFont typeface="+mj-lt"/>
              <a:buAutoNum type="arabicPeriod"/>
            </a:pPr>
            <a:r>
              <a:rPr lang="en-US" sz="2400" dirty="0">
                <a:sym typeface="Wingdings" panose="05000000000000000000" pitchFamily="2" charset="2"/>
              </a:rPr>
              <a:t>It works only for English</a:t>
            </a:r>
          </a:p>
          <a:p>
            <a:pPr marL="631825" indent="-457200">
              <a:buFont typeface="+mj-lt"/>
              <a:buAutoNum type="arabicPeriod"/>
            </a:pPr>
            <a:r>
              <a:rPr lang="en-US" sz="2400" dirty="0">
                <a:sym typeface="Wingdings" panose="05000000000000000000" pitchFamily="2" charset="2"/>
              </a:rPr>
              <a:t>It does not tell us what the essential characteristics of consonants and vowels are.</a:t>
            </a:r>
          </a:p>
        </p:txBody>
      </p:sp>
    </p:spTree>
    <p:extLst>
      <p:ext uri="{BB962C8B-B14F-4D97-AF65-F5344CB8AC3E}">
        <p14:creationId xmlns:p14="http://schemas.microsoft.com/office/powerpoint/2010/main" val="3869128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animEffect transition="in" filter="fade">
                                      <p:cBhvr>
                                        <p:cTn id="3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199" y="365125"/>
            <a:ext cx="10732911" cy="1325563"/>
          </a:xfrm>
        </p:spPr>
        <p:txBody>
          <a:bodyPr>
            <a:normAutofit fontScale="90000"/>
          </a:bodyPr>
          <a:lstStyle/>
          <a:p>
            <a:r>
              <a:rPr lang="en-US" sz="4000" b="1" dirty="0">
                <a:latin typeface="Cambria" panose="02040503050406030204" pitchFamily="18" charset="0"/>
                <a:ea typeface="Cambria" panose="02040503050406030204" pitchFamily="18" charset="0"/>
              </a:rPr>
              <a:t>8.1.2. The Classification of AE Phonemes into Vowels and Consonants – </a:t>
            </a:r>
            <a:r>
              <a:rPr lang="en-US" sz="4000" b="1" dirty="0">
                <a:solidFill>
                  <a:schemeClr val="accent5">
                    <a:lumMod val="50000"/>
                  </a:schemeClr>
                </a:solidFill>
                <a:latin typeface="Cambria" panose="02040503050406030204" pitchFamily="18" charset="0"/>
                <a:ea typeface="Cambria" panose="02040503050406030204" pitchFamily="18" charset="0"/>
              </a:rPr>
              <a:t>Articulatory </a:t>
            </a:r>
            <a:r>
              <a:rPr lang="en-US" sz="4000" b="1" dirty="0">
                <a:solidFill>
                  <a:srgbClr val="002060"/>
                </a:solidFill>
                <a:latin typeface="Cambria" panose="02040503050406030204" pitchFamily="18" charset="0"/>
                <a:ea typeface="Cambria" panose="02040503050406030204" pitchFamily="18" charset="0"/>
              </a:rPr>
              <a:t>Definition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9492"/>
            <a:ext cx="10515600" cy="4394552"/>
          </a:xfrm>
        </p:spPr>
        <p:txBody>
          <a:bodyPr>
            <a:normAutofit/>
          </a:bodyPr>
          <a:lstStyle/>
          <a:p>
            <a:pPr marL="0" indent="0">
              <a:buNone/>
            </a:pPr>
            <a:r>
              <a:rPr lang="en-US" sz="2400" dirty="0">
                <a:sym typeface="Wingdings" panose="05000000000000000000" pitchFamily="2" charset="2"/>
              </a:rPr>
              <a:t>This definition define vowel and consonant as following:</a:t>
            </a:r>
          </a:p>
          <a:p>
            <a:pPr marL="0" indent="0">
              <a:buNone/>
            </a:pPr>
            <a:endParaRPr lang="en-US" sz="2400" dirty="0">
              <a:sym typeface="Wingdings" panose="05000000000000000000" pitchFamily="2" charset="2"/>
            </a:endParaRPr>
          </a:p>
          <a:p>
            <a:r>
              <a:rPr lang="en-US" sz="2400" b="1" dirty="0">
                <a:solidFill>
                  <a:schemeClr val="accent6">
                    <a:lumMod val="50000"/>
                  </a:schemeClr>
                </a:solidFill>
                <a:sym typeface="Wingdings" panose="05000000000000000000" pitchFamily="2" charset="2"/>
              </a:rPr>
              <a:t>A vowel </a:t>
            </a:r>
            <a:r>
              <a:rPr lang="en-US" sz="2400" dirty="0">
                <a:sym typeface="Wingdings" panose="05000000000000000000" pitchFamily="2" charset="2"/>
              </a:rPr>
              <a:t> a sound in the formation of which the air coming from the lungs is </a:t>
            </a:r>
            <a:r>
              <a:rPr lang="en-US" sz="2400" b="1" dirty="0">
                <a:solidFill>
                  <a:schemeClr val="accent6">
                    <a:lumMod val="50000"/>
                  </a:schemeClr>
                </a:solidFill>
                <a:sym typeface="Wingdings" panose="05000000000000000000" pitchFamily="2" charset="2"/>
              </a:rPr>
              <a:t>allowed</a:t>
            </a:r>
            <a:r>
              <a:rPr lang="en-US" sz="2400" dirty="0">
                <a:sym typeface="Wingdings" panose="05000000000000000000" pitchFamily="2" charset="2"/>
              </a:rPr>
              <a:t> to escape unhindered through the center of the oral cavity.</a:t>
            </a:r>
          </a:p>
          <a:p>
            <a:r>
              <a:rPr lang="en-US" sz="2400" b="1" dirty="0">
                <a:solidFill>
                  <a:schemeClr val="accent2">
                    <a:lumMod val="50000"/>
                  </a:schemeClr>
                </a:solidFill>
                <a:sym typeface="Wingdings" panose="05000000000000000000" pitchFamily="2" charset="2"/>
              </a:rPr>
              <a:t>A consonant </a:t>
            </a:r>
            <a:r>
              <a:rPr lang="en-US" sz="2400" dirty="0">
                <a:sym typeface="Wingdings" panose="05000000000000000000" pitchFamily="2" charset="2"/>
              </a:rPr>
              <a:t> a sound in the formation of which the air coming from the lungs is </a:t>
            </a:r>
            <a:r>
              <a:rPr lang="en-US" sz="2400" b="1" dirty="0">
                <a:solidFill>
                  <a:schemeClr val="accent2">
                    <a:lumMod val="50000"/>
                  </a:schemeClr>
                </a:solidFill>
                <a:sym typeface="Wingdings" panose="05000000000000000000" pitchFamily="2" charset="2"/>
              </a:rPr>
              <a:t>not allowed </a:t>
            </a:r>
            <a:r>
              <a:rPr lang="en-US" sz="2400" dirty="0">
                <a:sym typeface="Wingdings" panose="05000000000000000000" pitchFamily="2" charset="2"/>
              </a:rPr>
              <a:t>to escape unhindered through the center of the oral cavity.</a:t>
            </a:r>
          </a:p>
          <a:p>
            <a:endParaRPr lang="en-US" sz="2400" dirty="0">
              <a:sym typeface="Wingdings" panose="05000000000000000000" pitchFamily="2" charset="2"/>
            </a:endParaRPr>
          </a:p>
          <a:p>
            <a:r>
              <a:rPr lang="en-US" sz="2400" dirty="0">
                <a:sym typeface="Wingdings" panose="05000000000000000000" pitchFamily="2" charset="2"/>
              </a:rPr>
              <a:t>This contrast with the previous definition (i.e. Definition by article usage) in classifying </a:t>
            </a:r>
            <a:r>
              <a:rPr lang="en-US" sz="2400" b="1" dirty="0">
                <a:solidFill>
                  <a:srgbClr val="C00000"/>
                </a:solidFill>
                <a:sym typeface="Wingdings" panose="05000000000000000000" pitchFamily="2" charset="2"/>
              </a:rPr>
              <a:t>/r, j, w, h/ as vowels</a:t>
            </a:r>
            <a:r>
              <a:rPr lang="en-US" sz="2400" dirty="0">
                <a:sym typeface="Wingdings" panose="05000000000000000000" pitchFamily="2" charset="2"/>
              </a:rPr>
              <a:t>. </a:t>
            </a:r>
          </a:p>
        </p:txBody>
      </p:sp>
    </p:spTree>
    <p:extLst>
      <p:ext uri="{BB962C8B-B14F-4D97-AF65-F5344CB8AC3E}">
        <p14:creationId xmlns:p14="http://schemas.microsoft.com/office/powerpoint/2010/main" val="129026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3" end="3"/>
                                            </p:txEl>
                                          </p:spTgt>
                                        </p:tgtEl>
                                        <p:attrNameLst>
                                          <p:attrName>style.visibility</p:attrName>
                                        </p:attrNameLst>
                                      </p:cBhvr>
                                      <p:to>
                                        <p:strVal val="visible"/>
                                      </p:to>
                                    </p:set>
                                    <p:animEffect transition="in" filter="fade">
                                      <p:cBhvr>
                                        <p:cTn id="12" dur="500"/>
                                        <p:tgtEl>
                                          <p:spTgt spid="8">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animEffect transition="in" filter="fade">
                                      <p:cBhvr>
                                        <p:cTn id="1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199" y="365125"/>
            <a:ext cx="10732911" cy="1325563"/>
          </a:xfrm>
        </p:spPr>
        <p:txBody>
          <a:bodyPr>
            <a:normAutofit/>
          </a:bodyPr>
          <a:lstStyle/>
          <a:p>
            <a:r>
              <a:rPr lang="en-US" sz="4000" b="1" dirty="0">
                <a:latin typeface="Cambria" panose="02040503050406030204" pitchFamily="18" charset="0"/>
                <a:ea typeface="Cambria" panose="02040503050406030204" pitchFamily="18" charset="0"/>
              </a:rPr>
              <a:t>8.1.3. The Classification of AE Phonemes into Vowels and Consonants – </a:t>
            </a:r>
            <a:r>
              <a:rPr lang="en-US" sz="4000" b="1" dirty="0">
                <a:solidFill>
                  <a:schemeClr val="accent5">
                    <a:lumMod val="50000"/>
                  </a:schemeClr>
                </a:solidFill>
                <a:latin typeface="Cambria" panose="02040503050406030204" pitchFamily="18" charset="0"/>
                <a:ea typeface="Cambria" panose="02040503050406030204" pitchFamily="18" charset="0"/>
              </a:rPr>
              <a:t>Acoustic </a:t>
            </a:r>
            <a:r>
              <a:rPr lang="en-US" sz="4000" b="1" dirty="0">
                <a:solidFill>
                  <a:srgbClr val="002060"/>
                </a:solidFill>
                <a:latin typeface="Cambria" panose="02040503050406030204" pitchFamily="18" charset="0"/>
                <a:ea typeface="Cambria" panose="02040503050406030204" pitchFamily="18" charset="0"/>
              </a:rPr>
              <a:t>Definition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9492"/>
            <a:ext cx="10515600" cy="4394552"/>
          </a:xfrm>
        </p:spPr>
        <p:txBody>
          <a:bodyPr>
            <a:normAutofit/>
          </a:bodyPr>
          <a:lstStyle/>
          <a:p>
            <a:pPr marL="0" indent="0">
              <a:buNone/>
            </a:pPr>
            <a:r>
              <a:rPr lang="en-US" sz="2400" dirty="0">
                <a:sym typeface="Wingdings" panose="05000000000000000000" pitchFamily="2" charset="2"/>
              </a:rPr>
              <a:t>This definition define vowel and consonant as following:</a:t>
            </a:r>
          </a:p>
          <a:p>
            <a:pPr marL="0" indent="0">
              <a:buNone/>
            </a:pPr>
            <a:endParaRPr lang="en-US" sz="2400" dirty="0">
              <a:sym typeface="Wingdings" panose="05000000000000000000" pitchFamily="2" charset="2"/>
            </a:endParaRPr>
          </a:p>
          <a:p>
            <a:r>
              <a:rPr lang="en-US" sz="2400" b="1" dirty="0">
                <a:solidFill>
                  <a:schemeClr val="accent6">
                    <a:lumMod val="50000"/>
                  </a:schemeClr>
                </a:solidFill>
                <a:sym typeface="Wingdings" panose="05000000000000000000" pitchFamily="2" charset="2"/>
              </a:rPr>
              <a:t>A vowel </a:t>
            </a:r>
            <a:r>
              <a:rPr lang="en-US" sz="2400" dirty="0">
                <a:sym typeface="Wingdings" panose="05000000000000000000" pitchFamily="2" charset="2"/>
              </a:rPr>
              <a:t> a sound which has clear formant structure.</a:t>
            </a:r>
          </a:p>
          <a:p>
            <a:r>
              <a:rPr lang="en-US" sz="2400" b="1" dirty="0">
                <a:solidFill>
                  <a:schemeClr val="accent2">
                    <a:lumMod val="50000"/>
                  </a:schemeClr>
                </a:solidFill>
                <a:sym typeface="Wingdings" panose="05000000000000000000" pitchFamily="2" charset="2"/>
              </a:rPr>
              <a:t>A consonant </a:t>
            </a:r>
            <a:r>
              <a:rPr lang="en-US" sz="2400" dirty="0">
                <a:sym typeface="Wingdings" panose="05000000000000000000" pitchFamily="2" charset="2"/>
              </a:rPr>
              <a:t> a sound which does not have clear formant structure. </a:t>
            </a:r>
          </a:p>
          <a:p>
            <a:endParaRPr lang="en-US" sz="2400" dirty="0">
              <a:sym typeface="Wingdings" panose="05000000000000000000" pitchFamily="2" charset="2"/>
            </a:endParaRPr>
          </a:p>
          <a:p>
            <a:r>
              <a:rPr lang="en-US" sz="2400" dirty="0">
                <a:sym typeface="Wingdings" panose="05000000000000000000" pitchFamily="2" charset="2"/>
              </a:rPr>
              <a:t>This contrast with the previous definition (i.e. Definition by article usage) in classifying </a:t>
            </a:r>
            <a:r>
              <a:rPr lang="en-US" sz="2400" b="1" dirty="0">
                <a:solidFill>
                  <a:srgbClr val="C00000"/>
                </a:solidFill>
                <a:sym typeface="Wingdings" panose="05000000000000000000" pitchFamily="2" charset="2"/>
              </a:rPr>
              <a:t>/m, n, </a:t>
            </a:r>
            <a:r>
              <a:rPr lang="en-US" sz="2400" b="1"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ŋ, l, r, j, w</a:t>
            </a:r>
            <a:r>
              <a:rPr lang="en-US" sz="2400" b="1" dirty="0">
                <a:solidFill>
                  <a:srgbClr val="C00000"/>
                </a:solidFill>
                <a:sym typeface="Wingdings" panose="05000000000000000000" pitchFamily="2" charset="2"/>
              </a:rPr>
              <a:t>/ and perhaps /h/ as vowels</a:t>
            </a:r>
            <a:r>
              <a:rPr lang="en-US" sz="2400" dirty="0">
                <a:sym typeface="Wingdings" panose="05000000000000000000" pitchFamily="2" charset="2"/>
              </a:rPr>
              <a:t>. </a:t>
            </a:r>
          </a:p>
        </p:txBody>
      </p:sp>
    </p:spTree>
    <p:extLst>
      <p:ext uri="{BB962C8B-B14F-4D97-AF65-F5344CB8AC3E}">
        <p14:creationId xmlns:p14="http://schemas.microsoft.com/office/powerpoint/2010/main" val="296907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3" end="3"/>
                                            </p:txEl>
                                          </p:spTgt>
                                        </p:tgtEl>
                                        <p:attrNameLst>
                                          <p:attrName>style.visibility</p:attrName>
                                        </p:attrNameLst>
                                      </p:cBhvr>
                                      <p:to>
                                        <p:strVal val="visible"/>
                                      </p:to>
                                    </p:set>
                                    <p:animEffect transition="in" filter="fade">
                                      <p:cBhvr>
                                        <p:cTn id="12" dur="500"/>
                                        <p:tgtEl>
                                          <p:spTgt spid="8">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animEffect transition="in" filter="fade">
                                      <p:cBhvr>
                                        <p:cTn id="1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199" y="365125"/>
            <a:ext cx="10732911" cy="1325563"/>
          </a:xfrm>
        </p:spPr>
        <p:txBody>
          <a:bodyPr>
            <a:normAutofit/>
          </a:bodyPr>
          <a:lstStyle/>
          <a:p>
            <a:r>
              <a:rPr lang="en-US" sz="4000" b="1" dirty="0">
                <a:latin typeface="Cambria" panose="02040503050406030204" pitchFamily="18" charset="0"/>
                <a:ea typeface="Cambria" panose="02040503050406030204" pitchFamily="18" charset="0"/>
              </a:rPr>
              <a:t>8.1.4. The Classification of AE Phonemes into Vowels and Consonants – </a:t>
            </a:r>
            <a:r>
              <a:rPr lang="en-US" sz="4000" b="1" dirty="0">
                <a:solidFill>
                  <a:schemeClr val="accent5">
                    <a:lumMod val="50000"/>
                  </a:schemeClr>
                </a:solidFill>
                <a:latin typeface="Cambria" panose="02040503050406030204" pitchFamily="18" charset="0"/>
                <a:ea typeface="Cambria" panose="02040503050406030204" pitchFamily="18" charset="0"/>
              </a:rPr>
              <a:t>Auditory </a:t>
            </a:r>
            <a:r>
              <a:rPr lang="en-US" sz="4000" b="1" dirty="0">
                <a:solidFill>
                  <a:srgbClr val="002060"/>
                </a:solidFill>
                <a:latin typeface="Cambria" panose="02040503050406030204" pitchFamily="18" charset="0"/>
                <a:ea typeface="Cambria" panose="02040503050406030204" pitchFamily="18" charset="0"/>
              </a:rPr>
              <a:t>Definition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9492"/>
            <a:ext cx="10515600" cy="4394552"/>
          </a:xfrm>
        </p:spPr>
        <p:txBody>
          <a:bodyPr>
            <a:normAutofit/>
          </a:bodyPr>
          <a:lstStyle/>
          <a:p>
            <a:pPr marL="0" indent="0">
              <a:buNone/>
            </a:pPr>
            <a:r>
              <a:rPr lang="en-US" sz="2400" dirty="0">
                <a:sym typeface="Wingdings" panose="05000000000000000000" pitchFamily="2" charset="2"/>
              </a:rPr>
              <a:t>This definition define vowel and consonant as following:</a:t>
            </a:r>
          </a:p>
          <a:p>
            <a:pPr marL="0" indent="0">
              <a:buNone/>
            </a:pPr>
            <a:endParaRPr lang="en-US" sz="2400" dirty="0">
              <a:sym typeface="Wingdings" panose="05000000000000000000" pitchFamily="2" charset="2"/>
            </a:endParaRPr>
          </a:p>
          <a:p>
            <a:r>
              <a:rPr lang="en-US" sz="2400" b="1" dirty="0">
                <a:solidFill>
                  <a:schemeClr val="accent6">
                    <a:lumMod val="50000"/>
                  </a:schemeClr>
                </a:solidFill>
                <a:sym typeface="Wingdings" panose="05000000000000000000" pitchFamily="2" charset="2"/>
              </a:rPr>
              <a:t>A vowel </a:t>
            </a:r>
            <a:r>
              <a:rPr lang="en-US" sz="2400" dirty="0">
                <a:sym typeface="Wingdings" panose="05000000000000000000" pitchFamily="2" charset="2"/>
              </a:rPr>
              <a:t> sounds that are characterized by relatively high sonority.</a:t>
            </a:r>
          </a:p>
          <a:p>
            <a:r>
              <a:rPr lang="en-US" sz="2400" b="1" dirty="0">
                <a:solidFill>
                  <a:schemeClr val="accent2">
                    <a:lumMod val="50000"/>
                  </a:schemeClr>
                </a:solidFill>
                <a:sym typeface="Wingdings" panose="05000000000000000000" pitchFamily="2" charset="2"/>
              </a:rPr>
              <a:t>A consonant </a:t>
            </a:r>
            <a:r>
              <a:rPr lang="en-US" sz="2400" dirty="0">
                <a:sym typeface="Wingdings" panose="05000000000000000000" pitchFamily="2" charset="2"/>
              </a:rPr>
              <a:t> sounds which are characterized by relatively low sonority.</a:t>
            </a:r>
          </a:p>
          <a:p>
            <a:endParaRPr lang="en-US" sz="2400" dirty="0">
              <a:sym typeface="Wingdings" panose="05000000000000000000" pitchFamily="2" charset="2"/>
            </a:endParaRPr>
          </a:p>
          <a:p>
            <a:r>
              <a:rPr lang="en-US" sz="2400" dirty="0">
                <a:sym typeface="Wingdings" panose="05000000000000000000" pitchFamily="2" charset="2"/>
              </a:rPr>
              <a:t>This contrast with the previous definition (i.e. Definition by article usage) in classifying at least </a:t>
            </a:r>
            <a:r>
              <a:rPr lang="en-US" sz="2400" b="1" dirty="0">
                <a:solidFill>
                  <a:srgbClr val="C00000"/>
                </a:solidFill>
                <a:sym typeface="Wingdings" panose="05000000000000000000" pitchFamily="2" charset="2"/>
              </a:rPr>
              <a:t>/m, n, </a:t>
            </a:r>
            <a:r>
              <a:rPr lang="en-US" sz="2400" b="1"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ŋ, l, r, j, w</a:t>
            </a:r>
            <a:r>
              <a:rPr lang="en-US" sz="2400" b="1" dirty="0">
                <a:solidFill>
                  <a:srgbClr val="C00000"/>
                </a:solidFill>
                <a:sym typeface="Wingdings" panose="05000000000000000000" pitchFamily="2" charset="2"/>
              </a:rPr>
              <a:t>/ as vowels</a:t>
            </a:r>
            <a:r>
              <a:rPr lang="en-US" sz="2400" dirty="0">
                <a:sym typeface="Wingdings" panose="05000000000000000000" pitchFamily="2" charset="2"/>
              </a:rPr>
              <a:t>. </a:t>
            </a:r>
          </a:p>
        </p:txBody>
      </p:sp>
    </p:spTree>
    <p:extLst>
      <p:ext uri="{BB962C8B-B14F-4D97-AF65-F5344CB8AC3E}">
        <p14:creationId xmlns:p14="http://schemas.microsoft.com/office/powerpoint/2010/main" val="2158800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3" end="3"/>
                                            </p:txEl>
                                          </p:spTgt>
                                        </p:tgtEl>
                                        <p:attrNameLst>
                                          <p:attrName>style.visibility</p:attrName>
                                        </p:attrNameLst>
                                      </p:cBhvr>
                                      <p:to>
                                        <p:strVal val="visible"/>
                                      </p:to>
                                    </p:set>
                                    <p:animEffect transition="in" filter="fade">
                                      <p:cBhvr>
                                        <p:cTn id="12" dur="500"/>
                                        <p:tgtEl>
                                          <p:spTgt spid="8">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animEffect transition="in" filter="fade">
                                      <p:cBhvr>
                                        <p:cTn id="1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199" y="365125"/>
            <a:ext cx="10732911" cy="1325563"/>
          </a:xfrm>
        </p:spPr>
        <p:txBody>
          <a:bodyPr>
            <a:normAutofit fontScale="90000"/>
          </a:bodyPr>
          <a:lstStyle/>
          <a:p>
            <a:r>
              <a:rPr lang="en-US" sz="4000" b="1" dirty="0">
                <a:latin typeface="Cambria" panose="02040503050406030204" pitchFamily="18" charset="0"/>
                <a:ea typeface="Cambria" panose="02040503050406030204" pitchFamily="18" charset="0"/>
              </a:rPr>
              <a:t>8.1.5. The Classification of AE Phonemes into Vowels and Consonants – </a:t>
            </a:r>
            <a:r>
              <a:rPr lang="en-US" sz="4000" b="1" dirty="0">
                <a:solidFill>
                  <a:schemeClr val="accent5">
                    <a:lumMod val="50000"/>
                  </a:schemeClr>
                </a:solidFill>
                <a:latin typeface="Cambria" panose="02040503050406030204" pitchFamily="18" charset="0"/>
                <a:ea typeface="Cambria" panose="02040503050406030204" pitchFamily="18" charset="0"/>
              </a:rPr>
              <a:t>Functional </a:t>
            </a:r>
            <a:r>
              <a:rPr lang="en-US" sz="4000" b="1" dirty="0">
                <a:solidFill>
                  <a:srgbClr val="002060"/>
                </a:solidFill>
                <a:latin typeface="Cambria" panose="02040503050406030204" pitchFamily="18" charset="0"/>
                <a:ea typeface="Cambria" panose="02040503050406030204" pitchFamily="18" charset="0"/>
              </a:rPr>
              <a:t>Definition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9492"/>
            <a:ext cx="10515600" cy="4394552"/>
          </a:xfrm>
        </p:spPr>
        <p:txBody>
          <a:bodyPr>
            <a:normAutofit/>
          </a:bodyPr>
          <a:lstStyle/>
          <a:p>
            <a:pPr marL="0" indent="0">
              <a:buNone/>
            </a:pPr>
            <a:r>
              <a:rPr lang="en-US" sz="2400" dirty="0">
                <a:sym typeface="Wingdings" panose="05000000000000000000" pitchFamily="2" charset="2"/>
              </a:rPr>
              <a:t>This definition define vowel and consonant as following:</a:t>
            </a:r>
          </a:p>
          <a:p>
            <a:pPr marL="0" indent="0">
              <a:buNone/>
            </a:pPr>
            <a:endParaRPr lang="en-US" sz="2400" dirty="0">
              <a:sym typeface="Wingdings" panose="05000000000000000000" pitchFamily="2" charset="2"/>
            </a:endParaRPr>
          </a:p>
          <a:p>
            <a:r>
              <a:rPr lang="en-US" sz="2400" b="1" dirty="0">
                <a:solidFill>
                  <a:schemeClr val="accent6">
                    <a:lumMod val="50000"/>
                  </a:schemeClr>
                </a:solidFill>
                <a:sym typeface="Wingdings" panose="05000000000000000000" pitchFamily="2" charset="2"/>
              </a:rPr>
              <a:t>A vowel </a:t>
            </a:r>
            <a:r>
              <a:rPr lang="en-US" sz="2400" dirty="0">
                <a:sym typeface="Wingdings" panose="05000000000000000000" pitchFamily="2" charset="2"/>
              </a:rPr>
              <a:t> a segment which occurs centrally in a syllable.</a:t>
            </a:r>
          </a:p>
          <a:p>
            <a:r>
              <a:rPr lang="en-US" sz="2400" b="1" dirty="0">
                <a:solidFill>
                  <a:schemeClr val="accent2">
                    <a:lumMod val="50000"/>
                  </a:schemeClr>
                </a:solidFill>
                <a:sym typeface="Wingdings" panose="05000000000000000000" pitchFamily="2" charset="2"/>
              </a:rPr>
              <a:t>A consonant </a:t>
            </a:r>
            <a:r>
              <a:rPr lang="en-US" sz="2400" dirty="0">
                <a:sym typeface="Wingdings" panose="05000000000000000000" pitchFamily="2" charset="2"/>
              </a:rPr>
              <a:t> a segment which occurs peripherally in a syllable.</a:t>
            </a:r>
          </a:p>
          <a:p>
            <a:endParaRPr lang="en-US" sz="2400" dirty="0">
              <a:sym typeface="Wingdings" panose="05000000000000000000" pitchFamily="2" charset="2"/>
            </a:endParaRPr>
          </a:p>
          <a:p>
            <a:r>
              <a:rPr lang="en-US" sz="2400" dirty="0">
                <a:sym typeface="Wingdings" panose="05000000000000000000" pitchFamily="2" charset="2"/>
              </a:rPr>
              <a:t>Note that in words like </a:t>
            </a:r>
            <a:r>
              <a:rPr lang="en-US" sz="2400" i="1" dirty="0">
                <a:sym typeface="Wingdings" panose="05000000000000000000" pitchFamily="2" charset="2"/>
              </a:rPr>
              <a:t>button, schism, </a:t>
            </a:r>
            <a:r>
              <a:rPr lang="en-US" sz="2400" dirty="0">
                <a:sym typeface="Wingdings" panose="05000000000000000000" pitchFamily="2" charset="2"/>
              </a:rPr>
              <a:t>and </a:t>
            </a:r>
            <a:r>
              <a:rPr lang="en-US" sz="2400" i="1" dirty="0">
                <a:sym typeface="Wingdings" panose="05000000000000000000" pitchFamily="2" charset="2"/>
              </a:rPr>
              <a:t>bottle</a:t>
            </a:r>
            <a:r>
              <a:rPr lang="en-US" sz="2400" dirty="0">
                <a:sym typeface="Wingdings" panose="05000000000000000000" pitchFamily="2" charset="2"/>
              </a:rPr>
              <a:t> /n, m, l/ respectively form syllables by themselves and would thus be classified as vowels by this definition. </a:t>
            </a:r>
          </a:p>
        </p:txBody>
      </p:sp>
    </p:spTree>
    <p:extLst>
      <p:ext uri="{BB962C8B-B14F-4D97-AF65-F5344CB8AC3E}">
        <p14:creationId xmlns:p14="http://schemas.microsoft.com/office/powerpoint/2010/main" val="1020960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3" end="3"/>
                                            </p:txEl>
                                          </p:spTgt>
                                        </p:tgtEl>
                                        <p:attrNameLst>
                                          <p:attrName>style.visibility</p:attrName>
                                        </p:attrNameLst>
                                      </p:cBhvr>
                                      <p:to>
                                        <p:strVal val="visible"/>
                                      </p:to>
                                    </p:set>
                                    <p:animEffect transition="in" filter="fade">
                                      <p:cBhvr>
                                        <p:cTn id="12" dur="500"/>
                                        <p:tgtEl>
                                          <p:spTgt spid="8">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animEffect transition="in" filter="fade">
                                      <p:cBhvr>
                                        <p:cTn id="1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9.1.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414562"/>
            <a:ext cx="10515600" cy="5078313"/>
          </a:xfrm>
          <a:prstGeom prst="rect">
            <a:avLst/>
          </a:prstGeom>
          <a:noFill/>
        </p:spPr>
        <p:txBody>
          <a:bodyPr wrap="square" rtlCol="0">
            <a:spAutoFit/>
          </a:bodyPr>
          <a:lstStyle/>
          <a:p>
            <a:r>
              <a:rPr lang="en-US" dirty="0"/>
              <a:t>Please answer the following questions to review what you have learned about the phonemes. Do not go to the next slide before you completely answer all of them.  </a:t>
            </a:r>
          </a:p>
          <a:p>
            <a:endParaRPr lang="en-US" dirty="0"/>
          </a:p>
          <a:p>
            <a:pPr marL="342900" indent="-342900">
              <a:buFont typeface="+mj-lt"/>
              <a:buAutoNum type="arabicPeriod"/>
            </a:pPr>
            <a:r>
              <a:rPr lang="en-US" dirty="0"/>
              <a:t>What does it mean by phonetic similarity? Provide example and explain the similarity!</a:t>
            </a:r>
          </a:p>
          <a:p>
            <a:pPr marL="342900" indent="-342900">
              <a:buFont typeface="+mj-lt"/>
              <a:buAutoNum type="arabicPeriod"/>
            </a:pPr>
            <a:r>
              <a:rPr lang="en-US" dirty="0"/>
              <a:t>In defining a phoneme, it said that phoneme is the smallest segment in a given language. What does it mean by a given language?</a:t>
            </a:r>
          </a:p>
          <a:p>
            <a:pPr marL="342900" indent="-342900">
              <a:buFont typeface="+mj-lt"/>
              <a:buAutoNum type="arabicPeriod"/>
            </a:pPr>
            <a:r>
              <a:rPr lang="en-US" dirty="0"/>
              <a:t>What is the difference between transcribing phoneme and the allophones?</a:t>
            </a:r>
          </a:p>
          <a:p>
            <a:pPr marL="342900" indent="-342900">
              <a:buFont typeface="+mj-lt"/>
              <a:buAutoNum type="arabicPeriod"/>
            </a:pPr>
            <a:r>
              <a:rPr lang="en-US" dirty="0"/>
              <a:t>Explain why [ӕ] and [e] in the word gap and gape belong to different phonemes!</a:t>
            </a:r>
          </a:p>
          <a:p>
            <a:pPr marL="342900" indent="-342900">
              <a:buFont typeface="+mj-lt"/>
              <a:buAutoNum type="arabicPeriod"/>
            </a:pPr>
            <a:r>
              <a:rPr lang="en-US" dirty="0"/>
              <a:t>Why are the phoneme /</a:t>
            </a:r>
            <a:r>
              <a:rPr lang="en-US" dirty="0" err="1"/>
              <a:t>i</a:t>
            </a:r>
            <a:r>
              <a:rPr lang="en-US" dirty="0"/>
              <a:t>/ and /ɪ/ that occur before /r/ neutralized? </a:t>
            </a:r>
          </a:p>
          <a:p>
            <a:pPr marL="342900" indent="-342900">
              <a:buFont typeface="+mj-lt"/>
              <a:buAutoNum type="arabicPeriod"/>
            </a:pPr>
            <a:r>
              <a:rPr lang="en-US" dirty="0"/>
              <a:t>How is definition by article usage classifying AE phonemes into vowels and consonants? </a:t>
            </a:r>
          </a:p>
          <a:p>
            <a:pPr marL="342900" indent="-342900">
              <a:buFont typeface="+mj-lt"/>
              <a:buAutoNum type="arabicPeriod"/>
            </a:pPr>
            <a:r>
              <a:rPr lang="en-US" dirty="0"/>
              <a:t>AE Phonemes Classification into vowels and consonants based on the production of sound (how air travels from inside of our body to our moth is called….</a:t>
            </a:r>
          </a:p>
          <a:p>
            <a:pPr marL="342900" indent="-342900">
              <a:buFont typeface="+mj-lt"/>
              <a:buAutoNum type="arabicPeriod"/>
            </a:pPr>
            <a:r>
              <a:rPr lang="en-US" dirty="0"/>
              <a:t>AE Phonemes Classification into vowels and consonants based on whether phonemes have formant structure is called…</a:t>
            </a:r>
          </a:p>
          <a:p>
            <a:pPr marL="342900" indent="-342900">
              <a:buFont typeface="+mj-lt"/>
              <a:buAutoNum type="arabicPeriod"/>
            </a:pPr>
            <a:r>
              <a:rPr lang="en-US" dirty="0"/>
              <a:t>AE Phonemes Classification into vowels and consonants based on whether phonemes have high or low sonority is named…</a:t>
            </a:r>
          </a:p>
          <a:p>
            <a:pPr marL="342900" indent="-342900">
              <a:buFont typeface="+mj-lt"/>
              <a:buAutoNum type="arabicPeriod"/>
            </a:pPr>
            <a:r>
              <a:rPr lang="en-US" dirty="0"/>
              <a:t>A vowel is a segment which occurs centrally in a syllable, while a consonant is a segment which occurs peripherally in a syllable. It is AE Phonemes Classification according to …. definition.</a:t>
            </a:r>
          </a:p>
        </p:txBody>
      </p:sp>
    </p:spTree>
    <p:extLst>
      <p:ext uri="{BB962C8B-B14F-4D97-AF65-F5344CB8AC3E}">
        <p14:creationId xmlns:p14="http://schemas.microsoft.com/office/powerpoint/2010/main" val="25826877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9.2.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201397"/>
            <a:ext cx="10965840" cy="4247317"/>
          </a:xfrm>
          <a:prstGeom prst="rect">
            <a:avLst/>
          </a:prstGeom>
          <a:noFill/>
        </p:spPr>
        <p:txBody>
          <a:bodyPr wrap="square" rtlCol="0">
            <a:spAutoFit/>
          </a:bodyPr>
          <a:lstStyle/>
          <a:p>
            <a:r>
              <a:rPr lang="en-US" dirty="0"/>
              <a:t>Please answer the following questions to review what you have learned about the phonemes. Do not go to the next slide before you completely answer all of them.  </a:t>
            </a:r>
          </a:p>
          <a:p>
            <a:pPr marL="342900" indent="-342900">
              <a:buFont typeface="+mj-lt"/>
              <a:buAutoNum type="arabicPeriod"/>
            </a:pPr>
            <a:r>
              <a:rPr lang="en-US" dirty="0"/>
              <a:t>What does it mean by phonetic similarity? Provide example and explain the similarity!</a:t>
            </a:r>
          </a:p>
          <a:p>
            <a:pPr marL="365125"/>
            <a:r>
              <a:rPr lang="en-US" dirty="0">
                <a:solidFill>
                  <a:srgbClr val="FF0000"/>
                </a:solidFill>
              </a:rPr>
              <a:t>The variants of phoneme that resemble each other closely on the phonetic level. The example is the released [p</a:t>
            </a:r>
            <a:r>
              <a:rPr lang="en-US" baseline="30000" dirty="0">
                <a:solidFill>
                  <a:srgbClr val="FF0000"/>
                </a:solidFill>
              </a:rPr>
              <a:t>e</a:t>
            </a:r>
            <a:r>
              <a:rPr lang="en-US" dirty="0">
                <a:solidFill>
                  <a:srgbClr val="FF0000"/>
                </a:solidFill>
              </a:rPr>
              <a:t>] and unreleased [p</a:t>
            </a:r>
            <a:r>
              <a:rPr lang="en-US" baseline="30000" dirty="0">
                <a:solidFill>
                  <a:srgbClr val="FF0000"/>
                </a:solidFill>
              </a:rPr>
              <a:t>o</a:t>
            </a:r>
            <a:r>
              <a:rPr lang="en-US" dirty="0">
                <a:solidFill>
                  <a:srgbClr val="FF0000"/>
                </a:solidFill>
              </a:rPr>
              <a:t>]. Their similarities: complete closure, closure at lips, open glottis, and raised velum.</a:t>
            </a:r>
          </a:p>
          <a:p>
            <a:pPr marL="342900" indent="-342900">
              <a:buFont typeface="+mj-lt"/>
              <a:buAutoNum type="arabicPeriod" startAt="2"/>
            </a:pPr>
            <a:r>
              <a:rPr lang="en-US" dirty="0"/>
              <a:t>In defining a phoneme, it said that phoneme is the smallest segment in a given language. What does it mean by a given language?</a:t>
            </a:r>
          </a:p>
          <a:p>
            <a:pPr marL="365125"/>
            <a:r>
              <a:rPr lang="en-US" dirty="0">
                <a:solidFill>
                  <a:srgbClr val="FF0000"/>
                </a:solidFill>
              </a:rPr>
              <a:t>A given language means one single language not across languages. </a:t>
            </a:r>
          </a:p>
          <a:p>
            <a:pPr marL="342900" indent="-342900">
              <a:buFont typeface="+mj-lt"/>
              <a:buAutoNum type="arabicPeriod" startAt="3"/>
            </a:pPr>
            <a:r>
              <a:rPr lang="en-US" dirty="0"/>
              <a:t>What is the difference between transcribing phoneme and the allophones?</a:t>
            </a:r>
          </a:p>
          <a:p>
            <a:pPr marL="361950"/>
            <a:r>
              <a:rPr lang="en-US" dirty="0">
                <a:solidFill>
                  <a:srgbClr val="FF0000"/>
                </a:solidFill>
              </a:rPr>
              <a:t>Phoneme uses oblique strokes // and allophones uses square brackets [].</a:t>
            </a:r>
          </a:p>
          <a:p>
            <a:pPr marL="342900" indent="-342900">
              <a:buFont typeface="+mj-lt"/>
              <a:buAutoNum type="arabicPeriod" startAt="4"/>
            </a:pPr>
            <a:r>
              <a:rPr lang="en-US" dirty="0"/>
              <a:t>Explain why [ӕ] and [e] in the word </a:t>
            </a:r>
            <a:r>
              <a:rPr lang="en-US" i="1" dirty="0"/>
              <a:t>gap</a:t>
            </a:r>
            <a:r>
              <a:rPr lang="en-US" dirty="0"/>
              <a:t> and </a:t>
            </a:r>
            <a:r>
              <a:rPr lang="en-US" i="1" dirty="0"/>
              <a:t>gape</a:t>
            </a:r>
            <a:r>
              <a:rPr lang="en-US" dirty="0"/>
              <a:t> belong to different phonemes!</a:t>
            </a:r>
          </a:p>
          <a:p>
            <a:pPr marL="361950"/>
            <a:r>
              <a:rPr lang="en-US" dirty="0">
                <a:solidFill>
                  <a:srgbClr val="FF0000"/>
                </a:solidFill>
              </a:rPr>
              <a:t>It is because those two phonemes contrast in the minimal pair. Those two phonemes can distinguish between meanings. </a:t>
            </a:r>
          </a:p>
          <a:p>
            <a:pPr marL="342900" indent="-342900">
              <a:buFont typeface="+mj-lt"/>
              <a:buAutoNum type="arabicPeriod" startAt="5"/>
            </a:pPr>
            <a:r>
              <a:rPr lang="en-US" dirty="0"/>
              <a:t>Why are the phoneme /</a:t>
            </a:r>
            <a:r>
              <a:rPr lang="en-US" dirty="0" err="1"/>
              <a:t>i</a:t>
            </a:r>
            <a:r>
              <a:rPr lang="en-US" dirty="0"/>
              <a:t>/ and /ɪ/ that occur before /r/ neutralized?</a:t>
            </a:r>
          </a:p>
          <a:p>
            <a:pPr marL="361950"/>
            <a:r>
              <a:rPr lang="en-US" dirty="0">
                <a:solidFill>
                  <a:srgbClr val="FF0000"/>
                </a:solidFill>
              </a:rPr>
              <a:t>It is because of the lack of contrast between those two phonemes. </a:t>
            </a:r>
          </a:p>
        </p:txBody>
      </p:sp>
    </p:spTree>
    <p:extLst>
      <p:ext uri="{BB962C8B-B14F-4D97-AF65-F5344CB8AC3E}">
        <p14:creationId xmlns:p14="http://schemas.microsoft.com/office/powerpoint/2010/main" val="1026925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9.2. REVIEW - </a:t>
            </a:r>
            <a:r>
              <a:rPr lang="en-US" sz="4000" b="1" dirty="0">
                <a:solidFill>
                  <a:srgbClr val="C00000"/>
                </a:solidFill>
                <a:latin typeface="Cambria" panose="02040503050406030204" pitchFamily="18" charset="0"/>
                <a:ea typeface="Cambria" panose="02040503050406030204" pitchFamily="18" charset="0"/>
              </a:rPr>
              <a:t>ANSWER KEY (cont.)</a:t>
            </a:r>
            <a:endParaRPr lang="en-US" sz="4000" b="1" dirty="0">
              <a:latin typeface="Cambria" panose="02040503050406030204" pitchFamily="18" charset="0"/>
              <a:ea typeface="Cambria" panose="02040503050406030204" pitchFamily="18" charset="0"/>
            </a:endParaRP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151521"/>
            <a:ext cx="10965840" cy="5078313"/>
          </a:xfrm>
          <a:prstGeom prst="rect">
            <a:avLst/>
          </a:prstGeom>
          <a:noFill/>
        </p:spPr>
        <p:txBody>
          <a:bodyPr wrap="square" rtlCol="0">
            <a:spAutoFit/>
          </a:bodyPr>
          <a:lstStyle/>
          <a:p>
            <a:r>
              <a:rPr lang="en-US" dirty="0"/>
              <a:t>Please answer the following questions to review what you have learned about the phonemes. Do not go to the next slide before you completely answer all of them.  </a:t>
            </a:r>
          </a:p>
          <a:p>
            <a:pPr marL="342900" indent="-342900">
              <a:buFont typeface="+mj-lt"/>
              <a:buAutoNum type="arabicPeriod" startAt="6"/>
            </a:pPr>
            <a:r>
              <a:rPr lang="en-US" dirty="0"/>
              <a:t>How is definition by article usage classifying AE phonemes into vowels and consonants? </a:t>
            </a:r>
          </a:p>
          <a:p>
            <a:pPr marL="361950"/>
            <a:r>
              <a:rPr lang="en-US" dirty="0">
                <a:solidFill>
                  <a:srgbClr val="FF0000"/>
                </a:solidFill>
              </a:rPr>
              <a:t>By referring to the use of indefinite article. The one with an is called vowel, while the one with a is called consonant.</a:t>
            </a:r>
          </a:p>
          <a:p>
            <a:pPr marL="342900" indent="-342900">
              <a:buFont typeface="+mj-lt"/>
              <a:buAutoNum type="arabicPeriod" startAt="7"/>
            </a:pPr>
            <a:r>
              <a:rPr lang="en-US" dirty="0"/>
              <a:t>AE Phonemes Classification into vowels and consonants based on the production of sound (how air travels from inside of our body to our moth is called….</a:t>
            </a:r>
          </a:p>
          <a:p>
            <a:pPr marL="361950"/>
            <a:r>
              <a:rPr lang="en-US" dirty="0">
                <a:solidFill>
                  <a:srgbClr val="FF0000"/>
                </a:solidFill>
              </a:rPr>
              <a:t>Articulatory definition</a:t>
            </a:r>
          </a:p>
          <a:p>
            <a:pPr marL="342900" indent="-342900">
              <a:buFont typeface="+mj-lt"/>
              <a:buAutoNum type="arabicPeriod" startAt="8"/>
            </a:pPr>
            <a:r>
              <a:rPr lang="en-US" dirty="0"/>
              <a:t>AE Phonemes Classification into vowels and consonants based on whether phonemes have formant structure is called…</a:t>
            </a:r>
          </a:p>
          <a:p>
            <a:pPr marL="361950"/>
            <a:r>
              <a:rPr lang="en-US" dirty="0">
                <a:solidFill>
                  <a:srgbClr val="FF0000"/>
                </a:solidFill>
              </a:rPr>
              <a:t>Acoustic definition</a:t>
            </a:r>
          </a:p>
          <a:p>
            <a:pPr marL="342900" indent="-342900">
              <a:buFont typeface="+mj-lt"/>
              <a:buAutoNum type="arabicPeriod" startAt="9"/>
            </a:pPr>
            <a:r>
              <a:rPr lang="en-US" dirty="0"/>
              <a:t>AE Phonemes Classification into vowels and consonants based on whether phonemes have high or low sonority is named…</a:t>
            </a:r>
          </a:p>
          <a:p>
            <a:pPr marL="361950"/>
            <a:r>
              <a:rPr lang="en-US" dirty="0">
                <a:solidFill>
                  <a:srgbClr val="FF0000"/>
                </a:solidFill>
              </a:rPr>
              <a:t>Auditory definition</a:t>
            </a:r>
          </a:p>
          <a:p>
            <a:pPr marL="342900" indent="-342900">
              <a:buFont typeface="+mj-lt"/>
              <a:buAutoNum type="arabicPeriod" startAt="10"/>
            </a:pPr>
            <a:r>
              <a:rPr lang="en-US" dirty="0"/>
              <a:t>A vowel is a segment which occurs centrally in a syllable, while a consonant is a segment which occurs peripherally in a syllable. It is AE Phonemes Classification according to …. definition.</a:t>
            </a:r>
          </a:p>
          <a:p>
            <a:pPr marL="361950"/>
            <a:r>
              <a:rPr lang="en-US" dirty="0">
                <a:solidFill>
                  <a:srgbClr val="FF0000"/>
                </a:solidFill>
              </a:rPr>
              <a:t>Functional definition</a:t>
            </a:r>
          </a:p>
          <a:p>
            <a:endParaRPr lang="en-US" dirty="0"/>
          </a:p>
        </p:txBody>
      </p:sp>
    </p:spTree>
    <p:extLst>
      <p:ext uri="{BB962C8B-B14F-4D97-AF65-F5344CB8AC3E}">
        <p14:creationId xmlns:p14="http://schemas.microsoft.com/office/powerpoint/2010/main" val="21457761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825625"/>
            <a:ext cx="10515600" cy="4351338"/>
          </a:xfrm>
        </p:spPr>
        <p:txBody>
          <a:bodyPr/>
          <a:lstStyle/>
          <a:p>
            <a:pPr marL="0" indent="-457200">
              <a:buNone/>
            </a:pPr>
            <a:r>
              <a:rPr lang="en-US" dirty="0">
                <a:sym typeface="Wingdings" panose="05000000000000000000" pitchFamily="2" charset="2"/>
              </a:rPr>
              <a:t>Bauer L., </a:t>
            </a:r>
            <a:r>
              <a:rPr lang="en-US" dirty="0" err="1">
                <a:sym typeface="Wingdings" panose="05000000000000000000" pitchFamily="2" charset="2"/>
              </a:rPr>
              <a:t>Dienhart</a:t>
            </a:r>
            <a:r>
              <a:rPr lang="en-US" dirty="0">
                <a:sym typeface="Wingdings" panose="05000000000000000000" pitchFamily="2" charset="2"/>
              </a:rPr>
              <a:t> M. J., </a:t>
            </a:r>
            <a:r>
              <a:rPr lang="en-US" dirty="0" err="1">
                <a:sym typeface="Wingdings" panose="05000000000000000000" pitchFamily="2" charset="2"/>
              </a:rPr>
              <a:t>Hartvigson</a:t>
            </a:r>
            <a:r>
              <a:rPr lang="en-US" dirty="0">
                <a:sym typeface="Wingdings" panose="05000000000000000000" pitchFamily="2" charset="2"/>
              </a:rPr>
              <a:t> H., &amp; Jakobsen L. (1980). </a:t>
            </a:r>
            <a:r>
              <a:rPr lang="en-US" i="1" dirty="0">
                <a:sym typeface="Wingdings" panose="05000000000000000000" pitchFamily="2" charset="2"/>
              </a:rPr>
              <a:t>American English pronunciation</a:t>
            </a:r>
            <a:r>
              <a:rPr lang="en-US" dirty="0">
                <a:sym typeface="Wingdings" panose="05000000000000000000" pitchFamily="2" charset="2"/>
              </a:rPr>
              <a:t>. Copenhagen: Gyldendal. Page 11 – 18.</a:t>
            </a:r>
          </a:p>
          <a:p>
            <a:pPr marL="0" indent="-457200">
              <a:buNone/>
            </a:pPr>
            <a:endParaRPr lang="en-US" sz="2800" dirty="0">
              <a:sym typeface="Wingdings" panose="05000000000000000000" pitchFamily="2" charset="2"/>
            </a:endParaRP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2408</TotalTime>
  <Words>3973</Words>
  <Application>Microsoft Office PowerPoint</Application>
  <PresentationFormat>Widescreen</PresentationFormat>
  <Paragraphs>388</Paragraphs>
  <Slides>36</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Calibri</vt:lpstr>
      <vt:lpstr>Calibri Light</vt:lpstr>
      <vt:lpstr>Cambria</vt:lpstr>
      <vt:lpstr>Times New Roman</vt:lpstr>
      <vt:lpstr>Wingdings</vt:lpstr>
      <vt:lpstr>Office Theme</vt:lpstr>
      <vt:lpstr>ENGLISH  PHONETICS AND PHONOLOGY</vt:lpstr>
      <vt:lpstr>INTRODUCTION</vt:lpstr>
      <vt:lpstr>1.1. The Contrastive Function of the Phoneme</vt:lpstr>
      <vt:lpstr>1.1. The Contrastive Function of the Phoneme (cont.)</vt:lpstr>
      <vt:lpstr>1.1. The Contrastive Function of the Phoneme (cont.)</vt:lpstr>
      <vt:lpstr>1.1. The Contrastive Function of the Phoneme (cont.)</vt:lpstr>
      <vt:lpstr>1.1. The Contrastive Function of the Phoneme (cont.)</vt:lpstr>
      <vt:lpstr>1.2. REVIEW</vt:lpstr>
      <vt:lpstr>1.3. REVIEW – ANSWER KEY</vt:lpstr>
      <vt:lpstr>2.1. The Abstract Nature of the Phoneme – Bound Variants</vt:lpstr>
      <vt:lpstr>2.1.1. The Abstract Nature of the Phoneme – Bound Variants (cont.)</vt:lpstr>
      <vt:lpstr>2.1.1. The Abstract Nature of the Phoneme – Bound Variants (cont.)</vt:lpstr>
      <vt:lpstr>2.1.1. The Abstract Nature of the Phoneme – Bound Variants (cont.)</vt:lpstr>
      <vt:lpstr>2.1.2. The Abstract Nature of the Phoneme – Free Variants</vt:lpstr>
      <vt:lpstr>2.1.2. The Abstract Nature of the Phoneme – Free Variants (cont.)</vt:lpstr>
      <vt:lpstr>2.2. REVIEW</vt:lpstr>
      <vt:lpstr>2.3. REVIEW – ANSWER KEY</vt:lpstr>
      <vt:lpstr>3.1. Phonetic Similarity</vt:lpstr>
      <vt:lpstr>3.1. Phonetic Similarity (cont.)</vt:lpstr>
      <vt:lpstr>4.1. Definition of Phoneme</vt:lpstr>
      <vt:lpstr>4.1. Definition of Phoneme (cont.)</vt:lpstr>
      <vt:lpstr>5.1. Free Variation between Phonemes</vt:lpstr>
      <vt:lpstr>5.1. Free Variation between Phonemes (cont.)</vt:lpstr>
      <vt:lpstr>6.1. Neutralization</vt:lpstr>
      <vt:lpstr>6.1. Neutralization (cont.)</vt:lpstr>
      <vt:lpstr>7.1. Distinctive Features</vt:lpstr>
      <vt:lpstr>8.1. The Classification of AE Phonemes into Vowels and Consonants</vt:lpstr>
      <vt:lpstr>8.1.1. The Classification of AE Phonemes into Vowels and Consonants – Definition by Article Usage</vt:lpstr>
      <vt:lpstr>8.1.2. The Classification of AE Phonemes into Vowels and Consonants – Articulatory Definition</vt:lpstr>
      <vt:lpstr>8.1.3. The Classification of AE Phonemes into Vowels and Consonants – Acoustic Definition</vt:lpstr>
      <vt:lpstr>8.1.4. The Classification of AE Phonemes into Vowels and Consonants – Auditory Definition</vt:lpstr>
      <vt:lpstr>8.1.5. The Classification of AE Phonemes into Vowels and Consonants – Functional Definition</vt:lpstr>
      <vt:lpstr>9.1. REVIEW</vt:lpstr>
      <vt:lpstr>9.2. REVIEW – ANSWER KEY</vt:lpstr>
      <vt:lpstr>9.2. REVIEW - ANSWER KEY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110</cp:revision>
  <cp:lastPrinted>2021-09-27T02:14:53Z</cp:lastPrinted>
  <dcterms:created xsi:type="dcterms:W3CDTF">2021-04-01T06:29:54Z</dcterms:created>
  <dcterms:modified xsi:type="dcterms:W3CDTF">2021-09-27T10:35:04Z</dcterms:modified>
</cp:coreProperties>
</file>