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331" r:id="rId3"/>
    <p:sldId id="332" r:id="rId4"/>
    <p:sldId id="398" r:id="rId5"/>
    <p:sldId id="400" r:id="rId6"/>
    <p:sldId id="403" r:id="rId7"/>
    <p:sldId id="404" r:id="rId8"/>
    <p:sldId id="366" r:id="rId9"/>
    <p:sldId id="405" r:id="rId10"/>
    <p:sldId id="406" r:id="rId11"/>
    <p:sldId id="407" r:id="rId12"/>
    <p:sldId id="408" r:id="rId13"/>
    <p:sldId id="409" r:id="rId14"/>
    <p:sldId id="367" r:id="rId15"/>
    <p:sldId id="410" r:id="rId16"/>
    <p:sldId id="411" r:id="rId17"/>
    <p:sldId id="412" r:id="rId18"/>
    <p:sldId id="413" r:id="rId19"/>
    <p:sldId id="364" r:id="rId20"/>
    <p:sldId id="414" r:id="rId21"/>
    <p:sldId id="415" r:id="rId22"/>
    <p:sldId id="416" r:id="rId23"/>
    <p:sldId id="417" r:id="rId24"/>
    <p:sldId id="418" r:id="rId25"/>
    <p:sldId id="419" r:id="rId26"/>
    <p:sldId id="420" r:id="rId27"/>
    <p:sldId id="421" r:id="rId28"/>
    <p:sldId id="422" r:id="rId29"/>
    <p:sldId id="393" r:id="rId30"/>
    <p:sldId id="365" r:id="rId31"/>
    <p:sldId id="423" r:id="rId32"/>
    <p:sldId id="319" r:id="rId33"/>
    <p:sldId id="401" r:id="rId34"/>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F3A6E"/>
    <a:srgbClr val="D5717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7136" autoAdjust="0"/>
  </p:normalViewPr>
  <p:slideViewPr>
    <p:cSldViewPr snapToGrid="0">
      <p:cViewPr varScale="1">
        <p:scale>
          <a:sx n="63" d="100"/>
          <a:sy n="63" d="100"/>
        </p:scale>
        <p:origin x="1382" y="4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1"/>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28/09/2021</a:t>
            </a:fld>
            <a:endParaRPr lang="en-ID"/>
          </a:p>
        </p:txBody>
      </p:sp>
      <p:sp>
        <p:nvSpPr>
          <p:cNvPr id="4" name="Slide Image Placeholder 3"/>
          <p:cNvSpPr>
            <a:spLocks noGrp="1" noRot="1" noChangeAspect="1"/>
          </p:cNvSpPr>
          <p:nvPr>
            <p:ph type="sldImg" idx="2"/>
          </p:nvPr>
        </p:nvSpPr>
        <p:spPr>
          <a:xfrm>
            <a:off x="735013" y="1173163"/>
            <a:ext cx="5629275" cy="3167062"/>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5"/>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1"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i="0"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2316889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278624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8321373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4468341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4025493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185051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2978366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948457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019555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092739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22955119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856154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8792454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715691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17961539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13011408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29439140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5463307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20201617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96254204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38866811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9867522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11684258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54596625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11163984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5478447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33219328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28/09/2021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fif"/><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fif"/><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2.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jfif"/><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2.jfif"/><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3.jfif"/><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8.jfif"/><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hyperlink" Target="https://www.kindpng.com/picc/m/188-1889809_approximately-approximate-math-symbol-icon-design-number-6.png" TargetMode="External"/><Relationship Id="rId13" Type="http://schemas.openxmlformats.org/officeDocument/2006/relationships/hyperlink" Target="https://freesvg.org/img/msd-r.png" TargetMode="External"/><Relationship Id="rId18" Type="http://schemas.openxmlformats.org/officeDocument/2006/relationships/hyperlink" Target="https://www.vectorstock.com/royalty-free-vector/cartoon-model-of-teeth-isolated-on-white-vector-5837455" TargetMode="External"/><Relationship Id="rId3" Type="http://schemas.openxmlformats.org/officeDocument/2006/relationships/hyperlink" Target="https://png.pngtree.com/png-vector/20190118/ourlarge/pngtree-vector-stop-icon-png-image_327307.jpg" TargetMode="External"/><Relationship Id="rId7" Type="http://schemas.openxmlformats.org/officeDocument/2006/relationships/hyperlink" Target="https://www.123rf.com/photo_126839406_stock-vector-nose-line-icon-smell-nostril-front-anatomy-concept-vector-illustration-can-be-used-for-topics-like-e.html" TargetMode="External"/><Relationship Id="rId12" Type="http://schemas.openxmlformats.org/officeDocument/2006/relationships/hyperlink" Target="https://lessonpix.com/m/pictures/1271835/Alveolar+Ridge" TargetMode="External"/><Relationship Id="rId17" Type="http://schemas.openxmlformats.org/officeDocument/2006/relationships/hyperlink" Target="https://www.mimicmethod.com/ft101/place-of-articulation/" TargetMode="External"/><Relationship Id="rId2" Type="http://schemas.openxmlformats.org/officeDocument/2006/relationships/hyperlink" Target="https://www.crushpixel.com/static18/preview2/stock-photo-phonetic-transcription-rgb-color-icon-3056505.jpg" TargetMode="External"/><Relationship Id="rId16" Type="http://schemas.openxmlformats.org/officeDocument/2006/relationships/hyperlink" Target="https://w7.pngwing.com/pngs/984/114/png-transparent-velar-consonant-voiced-velar-stop-phonetics-international-phonetic-alphabet-stop-consonant-palatal-expansion-love-white-text.png" TargetMode="External"/><Relationship Id="rId20" Type="http://schemas.openxmlformats.org/officeDocument/2006/relationships/hyperlink" Target="https://d39eazhratf38c.cloudfront.net/Pictures/480xany/0/5/9/60059_155488_27676.jpg" TargetMode="External"/><Relationship Id="rId1" Type="http://schemas.openxmlformats.org/officeDocument/2006/relationships/slideLayout" Target="../slideLayouts/slideLayout2.xml"/><Relationship Id="rId6" Type="http://schemas.openxmlformats.org/officeDocument/2006/relationships/hyperlink" Target="https://encrypted-tbn0.gstatic.com/images?q=tbn:ANd9GcTUk1nwWQjuvgkUlU6D_vmk8vY2qEiF01LN2Q&amp;usqp=CAU" TargetMode="External"/><Relationship Id="rId11" Type="http://schemas.openxmlformats.org/officeDocument/2006/relationships/hyperlink" Target="https://www.vectorstock.com/royalty-free-vector/lips-with-teeth-cartoon-symbol-icon-design-vector-21868551" TargetMode="External"/><Relationship Id="rId5" Type="http://schemas.openxmlformats.org/officeDocument/2006/relationships/hyperlink" Target="https://user-images.githubusercontent.com/3951311/81201022-71e32280-8fcd-11ea-9b9d-6adcf7fa6394.png" TargetMode="External"/><Relationship Id="rId15" Type="http://schemas.openxmlformats.org/officeDocument/2006/relationships/hyperlink" Target="https://spng.subpng.com/20190726/exc/kisspng-pharyngeal-flap-surgery-palate-pharynx-5d3b05f38b53c9.1184857215641492355707.jpg" TargetMode="External"/><Relationship Id="rId10" Type="http://schemas.openxmlformats.org/officeDocument/2006/relationships/hyperlink" Target="https://lh3.googleusercontent.com/proxy/e09wDSoGRlA150GT8yytrdhzUBu5HyKBxT2bqq4FIT2dfxVTnKKxcYfYBnM1_3N1eAR4CEheoF_8WDNPGdQuUfhgu3SMqug" TargetMode="External"/><Relationship Id="rId19" Type="http://schemas.openxmlformats.org/officeDocument/2006/relationships/hyperlink" Target="https://cdn-icons-png.flaticon.com/512/240/240258.png" TargetMode="External"/><Relationship Id="rId4" Type="http://schemas.openxmlformats.org/officeDocument/2006/relationships/hyperlink" Target="https://st2.depositphotos.com/4285885/44333/i/600/depositphotos_443339378-stock-photo-friction-text-written-purple-indigo.jpg" TargetMode="External"/><Relationship Id="rId9" Type="http://schemas.openxmlformats.org/officeDocument/2006/relationships/hyperlink" Target="https://o.quizlet.com/36Rqe-OWcFotJ19Wge.Wyw_b.jpg" TargetMode="External"/><Relationship Id="rId14" Type="http://schemas.openxmlformats.org/officeDocument/2006/relationships/hyperlink" Target="https://www.jing.fm/iclip/iRRwbob_alveolo-palatal-consonant-voiceless-palatal-fricativ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294309"/>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3016745"/>
            <a:ext cx="9144000" cy="3014133"/>
          </a:xfrm>
        </p:spPr>
        <p:txBody>
          <a:bodyPr>
            <a:normAutofit/>
          </a:bodyPr>
          <a:lstStyle/>
          <a:p>
            <a:r>
              <a:rPr lang="en-US" sz="3600" b="1" dirty="0"/>
              <a:t>Week 3 – Chapter 3</a:t>
            </a:r>
          </a:p>
          <a:p>
            <a:r>
              <a:rPr lang="en-US" sz="3600" b="1" dirty="0"/>
              <a:t>Consonants: General Section</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3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p:style>
          <a:lnRef idx="2">
            <a:schemeClr val="dk1"/>
          </a:lnRef>
          <a:fillRef idx="1">
            <a:schemeClr val="lt1"/>
          </a:fillRef>
          <a:effectRef idx="0">
            <a:schemeClr val="dk1"/>
          </a:effectRef>
          <a:fontRef idx="minor">
            <a:schemeClr val="dk1"/>
          </a:fontRef>
        </p:style>
        <p:txBody>
          <a:bodyPr>
            <a:normAutofit fontScale="92500"/>
          </a:bodyPr>
          <a:lstStyle/>
          <a:p>
            <a:pPr marL="514350" indent="-514350">
              <a:buFont typeface="+mj-lt"/>
              <a:buAutoNum type="arabicPeriod"/>
            </a:pPr>
            <a:r>
              <a:rPr lang="en-US" dirty="0"/>
              <a:t>Consonant Inventory</a:t>
            </a:r>
          </a:p>
          <a:p>
            <a:pPr marL="514350" indent="-514350">
              <a:buFont typeface="+mj-lt"/>
              <a:buAutoNum type="arabicPeriod"/>
            </a:pPr>
            <a:r>
              <a:rPr lang="en-US" dirty="0"/>
              <a:t>Manner of Articulation of Consonants</a:t>
            </a:r>
          </a:p>
          <a:p>
            <a:pPr marL="514350" indent="-514350">
              <a:buFont typeface="+mj-lt"/>
              <a:buAutoNum type="arabicPeriod"/>
            </a:pPr>
            <a:r>
              <a:rPr lang="en-US" dirty="0"/>
              <a:t>Place of Articulation of Consonants</a:t>
            </a:r>
          </a:p>
          <a:p>
            <a:pPr marL="514350" indent="-514350">
              <a:buFont typeface="+mj-lt"/>
              <a:buAutoNum type="arabicPeriod"/>
            </a:pPr>
            <a:r>
              <a:rPr lang="en-US" dirty="0"/>
              <a:t>Force of Articulation</a:t>
            </a:r>
          </a:p>
          <a:p>
            <a:pPr marL="514350" indent="-514350">
              <a:buFont typeface="+mj-lt"/>
              <a:buAutoNum type="arabicPeriod"/>
            </a:pPr>
            <a:r>
              <a:rPr lang="en-US" dirty="0"/>
              <a:t>How to Describe a Consonant</a:t>
            </a:r>
          </a:p>
          <a:p>
            <a:pPr marL="514350" indent="-514350">
              <a:buFont typeface="+mj-lt"/>
              <a:buAutoNum type="arabicPeriod"/>
            </a:pPr>
            <a:r>
              <a:rPr lang="en-US" dirty="0"/>
              <a:t>Comparison with British English</a:t>
            </a:r>
          </a:p>
          <a:p>
            <a:pPr marL="0" indent="0">
              <a:buNone/>
            </a:pPr>
            <a:endParaRPr lang="en-US" dirty="0"/>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 Inventory</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875321"/>
            <a:ext cx="4452732" cy="4351338"/>
          </a:xfrm>
        </p:spPr>
        <p:txBody>
          <a:bodyPr>
            <a:normAutofit/>
          </a:bodyPr>
          <a:lstStyle/>
          <a:p>
            <a:r>
              <a:rPr lang="en-US" sz="2400" dirty="0"/>
              <a:t>The inventory of consonants in English can be established by the following sets of minimally different words:</a:t>
            </a:r>
          </a:p>
          <a:p>
            <a:endParaRPr lang="en-US" sz="2400" dirty="0"/>
          </a:p>
          <a:p>
            <a:r>
              <a:rPr lang="en-US" sz="2400" dirty="0"/>
              <a:t>We can provide the missing contrast by adding such pairs as </a:t>
            </a:r>
            <a:r>
              <a:rPr lang="en-US" sz="2400" i="1" dirty="0"/>
              <a:t>cheer/veer</a:t>
            </a:r>
            <a:r>
              <a:rPr lang="en-US" sz="2400" dirty="0"/>
              <a:t> for initial position and </a:t>
            </a:r>
            <a:r>
              <a:rPr lang="en-US" sz="2400" i="1" dirty="0"/>
              <a:t>lab/lack</a:t>
            </a:r>
            <a:r>
              <a:rPr lang="en-US" sz="2400" dirty="0"/>
              <a:t> for final position., i.e. by adding environments not used in the chart. </a:t>
            </a:r>
          </a:p>
        </p:txBody>
      </p:sp>
      <p:grpSp>
        <p:nvGrpSpPr>
          <p:cNvPr id="5" name="Group 4">
            <a:extLst>
              <a:ext uri="{FF2B5EF4-FFF2-40B4-BE49-F238E27FC236}">
                <a16:creationId xmlns:a16="http://schemas.microsoft.com/office/drawing/2014/main" id="{4EEF22F4-F101-4C48-8EA3-EC5E58D02818}"/>
              </a:ext>
            </a:extLst>
          </p:cNvPr>
          <p:cNvGrpSpPr/>
          <p:nvPr/>
        </p:nvGrpSpPr>
        <p:grpSpPr>
          <a:xfrm>
            <a:off x="6251712" y="0"/>
            <a:ext cx="5762111" cy="6754485"/>
            <a:chOff x="6251712" y="0"/>
            <a:chExt cx="5762111" cy="6754485"/>
          </a:xfrm>
        </p:grpSpPr>
        <p:pic>
          <p:nvPicPr>
            <p:cNvPr id="3" name="Picture 2">
              <a:extLst>
                <a:ext uri="{FF2B5EF4-FFF2-40B4-BE49-F238E27FC236}">
                  <a16:creationId xmlns:a16="http://schemas.microsoft.com/office/drawing/2014/main" id="{FE20F269-566A-4709-BEE5-DFF35C105D71}"/>
                </a:ext>
              </a:extLst>
            </p:cNvPr>
            <p:cNvPicPr>
              <a:picLocks noChangeAspect="1"/>
            </p:cNvPicPr>
            <p:nvPr/>
          </p:nvPicPr>
          <p:blipFill rotWithShape="1">
            <a:blip r:embed="rId3"/>
            <a:srcRect l="36685" t="31449" r="30381" b="10580"/>
            <a:stretch/>
          </p:blipFill>
          <p:spPr>
            <a:xfrm>
              <a:off x="6251712" y="0"/>
              <a:ext cx="5762111" cy="6182141"/>
            </a:xfrm>
            <a:prstGeom prst="rect">
              <a:avLst/>
            </a:prstGeom>
          </p:spPr>
        </p:pic>
        <p:sp>
          <p:nvSpPr>
            <p:cNvPr id="4" name="TextBox 3">
              <a:extLst>
                <a:ext uri="{FF2B5EF4-FFF2-40B4-BE49-F238E27FC236}">
                  <a16:creationId xmlns:a16="http://schemas.microsoft.com/office/drawing/2014/main" id="{A9C3148F-A504-440C-A790-A1E7AB13E4C4}"/>
                </a:ext>
              </a:extLst>
            </p:cNvPr>
            <p:cNvSpPr txBox="1"/>
            <p:nvPr/>
          </p:nvSpPr>
          <p:spPr>
            <a:xfrm>
              <a:off x="6361043" y="6231265"/>
              <a:ext cx="5208104" cy="523220"/>
            </a:xfrm>
            <a:prstGeom prst="rect">
              <a:avLst/>
            </a:prstGeom>
            <a:noFill/>
          </p:spPr>
          <p:txBody>
            <a:bodyPr wrap="square" rtlCol="0">
              <a:spAutoFit/>
            </a:bodyPr>
            <a:lstStyle/>
            <a:p>
              <a:r>
                <a:rPr lang="en-US" sz="1400" dirty="0"/>
                <a:t>Taken from American English Pronunciation </a:t>
              </a:r>
            </a:p>
            <a:p>
              <a:r>
                <a:rPr lang="en-US" sz="1400" dirty="0"/>
                <a:t>Book of Bauer et al., (1980)</a:t>
              </a:r>
            </a:p>
          </p:txBody>
        </p:sp>
      </p:gr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1.2. Inventory (cont.) – </a:t>
            </a:r>
            <a:r>
              <a:rPr lang="en-US" sz="4000" b="1" dirty="0">
                <a:solidFill>
                  <a:srgbClr val="C00000"/>
                </a:solidFill>
                <a:latin typeface="Cambria" panose="02040503050406030204" pitchFamily="18" charset="0"/>
                <a:ea typeface="Cambria" panose="02040503050406030204" pitchFamily="18" charset="0"/>
              </a:rPr>
              <a:t>Written Exercise</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11808"/>
            <a:ext cx="10409584" cy="5084064"/>
          </a:xfrm>
        </p:spPr>
        <p:txBody>
          <a:bodyPr>
            <a:normAutofit fontScale="62500" lnSpcReduction="20000"/>
          </a:bodyPr>
          <a:lstStyle/>
          <a:p>
            <a:r>
              <a:rPr lang="en-US" sz="2400" dirty="0"/>
              <a:t>Let’s have some practice! Please write the phonetic symbol of the consonants printed in bold of the following words. </a:t>
            </a:r>
          </a:p>
          <a:p>
            <a:pPr marL="0" indent="0">
              <a:buNone/>
            </a:pPr>
            <a:r>
              <a:rPr lang="en-US" sz="2400" b="1" u="sng" dirty="0">
                <a:solidFill>
                  <a:srgbClr val="FF0000"/>
                </a:solidFill>
              </a:rPr>
              <a:t>The answer key is on the next slide.</a:t>
            </a:r>
          </a:p>
          <a:p>
            <a:pPr marL="1169988" indent="-457200">
              <a:buFont typeface="+mj-lt"/>
              <a:buAutoNum type="arabicPeriod"/>
            </a:pPr>
            <a:r>
              <a:rPr lang="en-US" sz="2400" b="1" dirty="0"/>
              <a:t>P</a:t>
            </a:r>
            <a:r>
              <a:rPr lang="en-US" sz="2400" dirty="0"/>
              <a:t>ain</a:t>
            </a:r>
          </a:p>
          <a:p>
            <a:pPr marL="1169988" indent="-457200">
              <a:buFont typeface="+mj-lt"/>
              <a:buAutoNum type="arabicPeriod"/>
            </a:pPr>
            <a:r>
              <a:rPr lang="en-US" sz="2400" dirty="0"/>
              <a:t>Who</a:t>
            </a:r>
            <a:r>
              <a:rPr lang="en-US" sz="2400" b="1" dirty="0"/>
              <a:t>l</a:t>
            </a:r>
            <a:r>
              <a:rPr lang="en-US" sz="2400" dirty="0"/>
              <a:t>e</a:t>
            </a:r>
          </a:p>
          <a:p>
            <a:pPr marL="1169988" indent="-457200">
              <a:buFont typeface="+mj-lt"/>
              <a:buAutoNum type="arabicPeriod"/>
            </a:pPr>
            <a:r>
              <a:rPr lang="en-US" sz="2400" b="1" dirty="0"/>
              <a:t>Sh</a:t>
            </a:r>
            <a:r>
              <a:rPr lang="en-US" sz="2400" dirty="0"/>
              <a:t>out</a:t>
            </a:r>
          </a:p>
          <a:p>
            <a:pPr marL="1169988" indent="-457200">
              <a:buFont typeface="+mj-lt"/>
              <a:buAutoNum type="arabicPeriod"/>
            </a:pPr>
            <a:r>
              <a:rPr lang="en-US" sz="2400" dirty="0"/>
              <a:t>E</a:t>
            </a:r>
            <a:r>
              <a:rPr lang="en-US" sz="2400" b="1" dirty="0"/>
              <a:t>dg</a:t>
            </a:r>
            <a:r>
              <a:rPr lang="en-US" sz="2400" dirty="0"/>
              <a:t>e</a:t>
            </a:r>
          </a:p>
          <a:p>
            <a:pPr marL="1169988" indent="-457200">
              <a:buFont typeface="+mj-lt"/>
              <a:buAutoNum type="arabicPeriod"/>
            </a:pPr>
            <a:r>
              <a:rPr lang="en-US" sz="2400" b="1" dirty="0"/>
              <a:t>Th</a:t>
            </a:r>
            <a:r>
              <a:rPr lang="en-US" sz="2400" dirty="0"/>
              <a:t>ough</a:t>
            </a:r>
          </a:p>
          <a:p>
            <a:pPr marL="1169988" indent="-457200">
              <a:buFont typeface="+mj-lt"/>
              <a:buAutoNum type="arabicPeriod"/>
            </a:pPr>
            <a:r>
              <a:rPr lang="en-US" sz="2400" dirty="0"/>
              <a:t>Thou</a:t>
            </a:r>
            <a:r>
              <a:rPr lang="en-US" sz="2400" b="1" dirty="0"/>
              <a:t>gh</a:t>
            </a:r>
          </a:p>
          <a:p>
            <a:pPr marL="1169988" indent="-457200">
              <a:buFont typeface="+mj-lt"/>
              <a:buAutoNum type="arabicPeriod"/>
            </a:pPr>
            <a:r>
              <a:rPr lang="en-US" sz="2400" dirty="0"/>
              <a:t>Shoe</a:t>
            </a:r>
            <a:r>
              <a:rPr lang="en-US" sz="2400" b="1" dirty="0"/>
              <a:t>s</a:t>
            </a:r>
          </a:p>
          <a:p>
            <a:pPr marL="1169988" indent="-457200">
              <a:buFont typeface="+mj-lt"/>
              <a:buAutoNum type="arabicPeriod"/>
            </a:pPr>
            <a:r>
              <a:rPr lang="en-US" sz="2400" dirty="0"/>
              <a:t>Ba</a:t>
            </a:r>
            <a:r>
              <a:rPr lang="en-US" sz="2400" b="1" dirty="0"/>
              <a:t>nk</a:t>
            </a:r>
          </a:p>
          <a:p>
            <a:pPr marL="1169988" indent="-457200">
              <a:buFont typeface="+mj-lt"/>
              <a:buAutoNum type="arabicPeriod"/>
            </a:pPr>
            <a:r>
              <a:rPr lang="en-US" sz="2400" b="1" dirty="0"/>
              <a:t>Ch</a:t>
            </a:r>
            <a:r>
              <a:rPr lang="en-US" sz="2400" dirty="0"/>
              <a:t>ain</a:t>
            </a:r>
          </a:p>
          <a:p>
            <a:pPr marL="1169988" indent="-457200">
              <a:buFont typeface="+mj-lt"/>
              <a:buAutoNum type="arabicPeriod"/>
            </a:pPr>
            <a:r>
              <a:rPr lang="en-US" sz="2400" dirty="0"/>
              <a:t>See</a:t>
            </a:r>
            <a:r>
              <a:rPr lang="en-US" sz="2400" b="1" dirty="0"/>
              <a:t>d</a:t>
            </a:r>
          </a:p>
          <a:p>
            <a:pPr marL="1169988" indent="-457200">
              <a:buFont typeface="+mj-lt"/>
              <a:buAutoNum type="arabicPeriod"/>
            </a:pPr>
            <a:r>
              <a:rPr lang="en-US" sz="2400" b="1" dirty="0"/>
              <a:t>J</a:t>
            </a:r>
            <a:r>
              <a:rPr lang="en-US" sz="2400" dirty="0"/>
              <a:t>ug</a:t>
            </a:r>
          </a:p>
          <a:p>
            <a:pPr marL="1169988" indent="-457200">
              <a:buFont typeface="+mj-lt"/>
              <a:buAutoNum type="arabicPeriod"/>
            </a:pPr>
            <a:r>
              <a:rPr lang="en-US" sz="2400" dirty="0"/>
              <a:t>Too</a:t>
            </a:r>
            <a:r>
              <a:rPr lang="en-US" sz="2400" b="1" dirty="0"/>
              <a:t>th</a:t>
            </a:r>
          </a:p>
          <a:p>
            <a:pPr marL="1169988" indent="-457200">
              <a:buFont typeface="+mj-lt"/>
              <a:buAutoNum type="arabicPeriod"/>
            </a:pPr>
            <a:r>
              <a:rPr lang="en-US" sz="2400" b="1" dirty="0"/>
              <a:t>F</a:t>
            </a:r>
            <a:r>
              <a:rPr lang="en-US" sz="2400" dirty="0"/>
              <a:t>ever</a:t>
            </a:r>
          </a:p>
          <a:p>
            <a:pPr marL="1169988" indent="-457200">
              <a:buFont typeface="+mj-lt"/>
              <a:buAutoNum type="arabicPeriod"/>
            </a:pPr>
            <a:r>
              <a:rPr lang="en-US" sz="2400" b="1" dirty="0"/>
              <a:t>R</a:t>
            </a:r>
            <a:r>
              <a:rPr lang="en-US" sz="2400" dirty="0"/>
              <a:t>ain</a:t>
            </a:r>
          </a:p>
          <a:p>
            <a:pPr marL="1169988" indent="-457200">
              <a:buFont typeface="+mj-lt"/>
              <a:buAutoNum type="arabicPeriod"/>
            </a:pPr>
            <a:r>
              <a:rPr lang="en-US" sz="2400" b="1" dirty="0"/>
              <a:t>Th</a:t>
            </a:r>
            <a:r>
              <a:rPr lang="en-US" sz="2400" dirty="0"/>
              <a:t>umb</a:t>
            </a:r>
          </a:p>
        </p:txBody>
      </p:sp>
      <p:pic>
        <p:nvPicPr>
          <p:cNvPr id="6" name="Picture 5" descr="A picture containing text&#10;&#10;Description automatically generated">
            <a:extLst>
              <a:ext uri="{FF2B5EF4-FFF2-40B4-BE49-F238E27FC236}">
                <a16:creationId xmlns:a16="http://schemas.microsoft.com/office/drawing/2014/main" id="{1F497E9F-D839-4D57-ABD9-3BC39BCAC4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3838" y="1962150"/>
            <a:ext cx="4762500" cy="4762500"/>
          </a:xfrm>
          <a:prstGeom prst="rect">
            <a:avLst/>
          </a:prstGeom>
        </p:spPr>
      </p:pic>
    </p:spTree>
    <p:extLst>
      <p:ext uri="{BB962C8B-B14F-4D97-AF65-F5344CB8AC3E}">
        <p14:creationId xmlns:p14="http://schemas.microsoft.com/office/powerpoint/2010/main" val="219430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Effect transition="in" filter="fade">
                                      <p:cBhvr>
                                        <p:cTn id="7" dur="500"/>
                                        <p:tgtEl>
                                          <p:spTgt spid="8">
                                            <p:txEl>
                                              <p:pRg st="2" end="2"/>
                                            </p:txEl>
                                          </p:spTgt>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xEl>
                                              <p:pRg st="3" end="3"/>
                                            </p:txEl>
                                          </p:spTgt>
                                        </p:tgtEl>
                                        <p:attrNameLst>
                                          <p:attrName>style.visibility</p:attrName>
                                        </p:attrNameLst>
                                      </p:cBhvr>
                                      <p:to>
                                        <p:strVal val="visible"/>
                                      </p:to>
                                    </p:set>
                                    <p:animEffect transition="in" filter="fade">
                                      <p:cBhvr>
                                        <p:cTn id="11" dur="500"/>
                                        <p:tgtEl>
                                          <p:spTgt spid="8">
                                            <p:txEl>
                                              <p:pRg st="3" end="3"/>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xEl>
                                              <p:pRg st="4" end="4"/>
                                            </p:txEl>
                                          </p:spTgt>
                                        </p:tgtEl>
                                        <p:attrNameLst>
                                          <p:attrName>style.visibility</p:attrName>
                                        </p:attrNameLst>
                                      </p:cBhvr>
                                      <p:to>
                                        <p:strVal val="visible"/>
                                      </p:to>
                                    </p:set>
                                    <p:animEffect transition="in" filter="fade">
                                      <p:cBhvr>
                                        <p:cTn id="15" dur="500"/>
                                        <p:tgtEl>
                                          <p:spTgt spid="8">
                                            <p:txEl>
                                              <p:pRg st="4" end="4"/>
                                            </p:txEl>
                                          </p:spTgt>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
                                            <p:txEl>
                                              <p:pRg st="5" end="5"/>
                                            </p:txEl>
                                          </p:spTgt>
                                        </p:tgtEl>
                                        <p:attrNameLst>
                                          <p:attrName>style.visibility</p:attrName>
                                        </p:attrNameLst>
                                      </p:cBhvr>
                                      <p:to>
                                        <p:strVal val="visible"/>
                                      </p:to>
                                    </p:set>
                                    <p:animEffect transition="in" filter="fade">
                                      <p:cBhvr>
                                        <p:cTn id="19" dur="500"/>
                                        <p:tgtEl>
                                          <p:spTgt spid="8">
                                            <p:txEl>
                                              <p:pRg st="5" end="5"/>
                                            </p:txEl>
                                          </p:spTgt>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
                                            <p:txEl>
                                              <p:pRg st="6" end="6"/>
                                            </p:txEl>
                                          </p:spTgt>
                                        </p:tgtEl>
                                        <p:attrNameLst>
                                          <p:attrName>style.visibility</p:attrName>
                                        </p:attrNameLst>
                                      </p:cBhvr>
                                      <p:to>
                                        <p:strVal val="visible"/>
                                      </p:to>
                                    </p:set>
                                    <p:animEffect transition="in" filter="fade">
                                      <p:cBhvr>
                                        <p:cTn id="23" dur="500"/>
                                        <p:tgtEl>
                                          <p:spTgt spid="8">
                                            <p:txEl>
                                              <p:pRg st="6" end="6"/>
                                            </p:txEl>
                                          </p:spTgt>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xEl>
                                              <p:pRg st="8" end="8"/>
                                            </p:txEl>
                                          </p:spTgt>
                                        </p:tgtEl>
                                        <p:attrNameLst>
                                          <p:attrName>style.visibility</p:attrName>
                                        </p:attrNameLst>
                                      </p:cBhvr>
                                      <p:to>
                                        <p:strVal val="visible"/>
                                      </p:to>
                                    </p:set>
                                    <p:animEffect transition="in" filter="fade">
                                      <p:cBhvr>
                                        <p:cTn id="31" dur="500"/>
                                        <p:tgtEl>
                                          <p:spTgt spid="8">
                                            <p:txEl>
                                              <p:pRg st="8" end="8"/>
                                            </p:txEl>
                                          </p:spTgt>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
                                            <p:txEl>
                                              <p:pRg st="9" end="9"/>
                                            </p:txEl>
                                          </p:spTgt>
                                        </p:tgtEl>
                                        <p:attrNameLst>
                                          <p:attrName>style.visibility</p:attrName>
                                        </p:attrNameLst>
                                      </p:cBhvr>
                                      <p:to>
                                        <p:strVal val="visible"/>
                                      </p:to>
                                    </p:set>
                                    <p:animEffect transition="in" filter="fade">
                                      <p:cBhvr>
                                        <p:cTn id="35" dur="500"/>
                                        <p:tgtEl>
                                          <p:spTgt spid="8">
                                            <p:txEl>
                                              <p:pRg st="9" end="9"/>
                                            </p:txEl>
                                          </p:spTgt>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
                                            <p:txEl>
                                              <p:pRg st="10" end="10"/>
                                            </p:txEl>
                                          </p:spTgt>
                                        </p:tgtEl>
                                        <p:attrNameLst>
                                          <p:attrName>style.visibility</p:attrName>
                                        </p:attrNameLst>
                                      </p:cBhvr>
                                      <p:to>
                                        <p:strVal val="visible"/>
                                      </p:to>
                                    </p:set>
                                    <p:animEffect transition="in" filter="fade">
                                      <p:cBhvr>
                                        <p:cTn id="39" dur="500"/>
                                        <p:tgtEl>
                                          <p:spTgt spid="8">
                                            <p:txEl>
                                              <p:pRg st="10" end="10"/>
                                            </p:txEl>
                                          </p:spTgt>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
                                            <p:txEl>
                                              <p:pRg st="11" end="11"/>
                                            </p:txEl>
                                          </p:spTgt>
                                        </p:tgtEl>
                                        <p:attrNameLst>
                                          <p:attrName>style.visibility</p:attrName>
                                        </p:attrNameLst>
                                      </p:cBhvr>
                                      <p:to>
                                        <p:strVal val="visible"/>
                                      </p:to>
                                    </p:set>
                                    <p:animEffect transition="in" filter="fade">
                                      <p:cBhvr>
                                        <p:cTn id="43" dur="500"/>
                                        <p:tgtEl>
                                          <p:spTgt spid="8">
                                            <p:txEl>
                                              <p:pRg st="11" end="11"/>
                                            </p:txEl>
                                          </p:spTgt>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8">
                                            <p:txEl>
                                              <p:pRg st="12" end="12"/>
                                            </p:txEl>
                                          </p:spTgt>
                                        </p:tgtEl>
                                        <p:attrNameLst>
                                          <p:attrName>style.visibility</p:attrName>
                                        </p:attrNameLst>
                                      </p:cBhvr>
                                      <p:to>
                                        <p:strVal val="visible"/>
                                      </p:to>
                                    </p:set>
                                    <p:animEffect transition="in" filter="fade">
                                      <p:cBhvr>
                                        <p:cTn id="47" dur="500"/>
                                        <p:tgtEl>
                                          <p:spTgt spid="8">
                                            <p:txEl>
                                              <p:pRg st="12" end="12"/>
                                            </p:txEl>
                                          </p:spTgt>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8">
                                            <p:txEl>
                                              <p:pRg st="13" end="13"/>
                                            </p:txEl>
                                          </p:spTgt>
                                        </p:tgtEl>
                                        <p:attrNameLst>
                                          <p:attrName>style.visibility</p:attrName>
                                        </p:attrNameLst>
                                      </p:cBhvr>
                                      <p:to>
                                        <p:strVal val="visible"/>
                                      </p:to>
                                    </p:set>
                                    <p:animEffect transition="in" filter="fade">
                                      <p:cBhvr>
                                        <p:cTn id="51" dur="500"/>
                                        <p:tgtEl>
                                          <p:spTgt spid="8">
                                            <p:txEl>
                                              <p:pRg st="13" end="13"/>
                                            </p:txEl>
                                          </p:spTgt>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8">
                                            <p:txEl>
                                              <p:pRg st="14" end="14"/>
                                            </p:txEl>
                                          </p:spTgt>
                                        </p:tgtEl>
                                        <p:attrNameLst>
                                          <p:attrName>style.visibility</p:attrName>
                                        </p:attrNameLst>
                                      </p:cBhvr>
                                      <p:to>
                                        <p:strVal val="visible"/>
                                      </p:to>
                                    </p:set>
                                    <p:animEffect transition="in" filter="fade">
                                      <p:cBhvr>
                                        <p:cTn id="55" dur="500"/>
                                        <p:tgtEl>
                                          <p:spTgt spid="8">
                                            <p:txEl>
                                              <p:pRg st="14" end="14"/>
                                            </p:txEl>
                                          </p:spTgt>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8">
                                            <p:txEl>
                                              <p:pRg st="15" end="15"/>
                                            </p:txEl>
                                          </p:spTgt>
                                        </p:tgtEl>
                                        <p:attrNameLst>
                                          <p:attrName>style.visibility</p:attrName>
                                        </p:attrNameLst>
                                      </p:cBhvr>
                                      <p:to>
                                        <p:strVal val="visible"/>
                                      </p:to>
                                    </p:set>
                                    <p:animEffect transition="in" filter="fade">
                                      <p:cBhvr>
                                        <p:cTn id="59" dur="500"/>
                                        <p:tgtEl>
                                          <p:spTgt spid="8">
                                            <p:txEl>
                                              <p:pRg st="15" end="15"/>
                                            </p:txEl>
                                          </p:spTgt>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8">
                                            <p:txEl>
                                              <p:pRg st="16" end="16"/>
                                            </p:txEl>
                                          </p:spTgt>
                                        </p:tgtEl>
                                        <p:attrNameLst>
                                          <p:attrName>style.visibility</p:attrName>
                                        </p:attrNameLst>
                                      </p:cBhvr>
                                      <p:to>
                                        <p:strVal val="visible"/>
                                      </p:to>
                                    </p:set>
                                    <p:animEffect transition="in" filter="fade">
                                      <p:cBhvr>
                                        <p:cTn id="63" dur="500"/>
                                        <p:tgtEl>
                                          <p:spTgt spid="8">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43220" y="137121"/>
            <a:ext cx="10515600" cy="1325563"/>
          </a:xfrm>
        </p:spPr>
        <p:txBody>
          <a:bodyPr>
            <a:normAutofit/>
          </a:bodyPr>
          <a:lstStyle/>
          <a:p>
            <a:r>
              <a:rPr lang="en-US" sz="4000" b="1" dirty="0">
                <a:latin typeface="Cambria" panose="02040503050406030204" pitchFamily="18" charset="0"/>
                <a:ea typeface="Cambria" panose="02040503050406030204" pitchFamily="18" charset="0"/>
              </a:rPr>
              <a:t>1.1. Inventory (cont.) – </a:t>
            </a:r>
            <a:br>
              <a:rPr lang="en-US" sz="4000" b="1" dirty="0">
                <a:latin typeface="Cambria" panose="02040503050406030204" pitchFamily="18" charset="0"/>
                <a:ea typeface="Cambria" panose="02040503050406030204" pitchFamily="18" charset="0"/>
              </a:rPr>
            </a:br>
            <a:r>
              <a:rPr lang="en-US" sz="4000" b="1" dirty="0">
                <a:solidFill>
                  <a:srgbClr val="C00000"/>
                </a:solidFill>
                <a:latin typeface="Cambria" panose="02040503050406030204" pitchFamily="18" charset="0"/>
                <a:ea typeface="Cambria" panose="02040503050406030204" pitchFamily="18" charset="0"/>
              </a:rPr>
              <a:t>Written Exercise</a:t>
            </a:r>
            <a:endParaRPr lang="en-US" sz="4000" b="1" dirty="0">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44216" y="1511808"/>
            <a:ext cx="2164744" cy="5084064"/>
          </a:xfrm>
        </p:spPr>
        <p:txBody>
          <a:bodyPr>
            <a:normAutofit fontScale="70000" lnSpcReduction="20000"/>
          </a:bodyPr>
          <a:lstStyle/>
          <a:p>
            <a:pPr marL="0" indent="0">
              <a:buNone/>
            </a:pPr>
            <a:r>
              <a:rPr lang="en-US" sz="2400" b="1" dirty="0">
                <a:solidFill>
                  <a:srgbClr val="FF0000"/>
                </a:solidFill>
              </a:rPr>
              <a:t>THE ANSWER KEY</a:t>
            </a:r>
            <a:endParaRPr lang="en-US" sz="2400" b="1" u="sng" dirty="0">
              <a:solidFill>
                <a:srgbClr val="FF0000"/>
              </a:solidFill>
            </a:endParaRPr>
          </a:p>
          <a:p>
            <a:pPr marL="457200" indent="-457200">
              <a:buFont typeface="+mj-lt"/>
              <a:buAutoNum type="arabicPeriod"/>
            </a:pPr>
            <a:r>
              <a:rPr lang="en-US" sz="2400" b="1" dirty="0"/>
              <a:t>P</a:t>
            </a:r>
            <a:r>
              <a:rPr lang="en-US" sz="2400" dirty="0"/>
              <a:t>ain</a:t>
            </a:r>
          </a:p>
          <a:p>
            <a:pPr marL="457200" indent="-457200">
              <a:buFont typeface="+mj-lt"/>
              <a:buAutoNum type="arabicPeriod"/>
            </a:pPr>
            <a:r>
              <a:rPr lang="en-US" sz="2400" dirty="0"/>
              <a:t>Who</a:t>
            </a:r>
            <a:r>
              <a:rPr lang="en-US" sz="2400" b="1" dirty="0"/>
              <a:t>l</a:t>
            </a:r>
            <a:r>
              <a:rPr lang="en-US" sz="2400" dirty="0"/>
              <a:t>e</a:t>
            </a:r>
          </a:p>
          <a:p>
            <a:pPr marL="457200" indent="-457200">
              <a:buFont typeface="+mj-lt"/>
              <a:buAutoNum type="arabicPeriod"/>
            </a:pPr>
            <a:r>
              <a:rPr lang="en-US" sz="2400" b="1" dirty="0"/>
              <a:t>Sh</a:t>
            </a:r>
            <a:r>
              <a:rPr lang="en-US" sz="2400" dirty="0"/>
              <a:t>out</a:t>
            </a:r>
          </a:p>
          <a:p>
            <a:pPr marL="457200" indent="-457200">
              <a:buFont typeface="+mj-lt"/>
              <a:buAutoNum type="arabicPeriod"/>
            </a:pPr>
            <a:r>
              <a:rPr lang="en-US" sz="2400" dirty="0"/>
              <a:t>E</a:t>
            </a:r>
            <a:r>
              <a:rPr lang="en-US" sz="2400" b="1" dirty="0"/>
              <a:t>dg</a:t>
            </a:r>
            <a:r>
              <a:rPr lang="en-US" sz="2400" dirty="0"/>
              <a:t>e</a:t>
            </a:r>
          </a:p>
          <a:p>
            <a:pPr marL="457200" indent="-457200">
              <a:buFont typeface="+mj-lt"/>
              <a:buAutoNum type="arabicPeriod"/>
            </a:pPr>
            <a:r>
              <a:rPr lang="en-US" sz="2400" b="1" dirty="0"/>
              <a:t>Th</a:t>
            </a:r>
            <a:r>
              <a:rPr lang="en-US" sz="2400" dirty="0"/>
              <a:t>ough</a:t>
            </a:r>
          </a:p>
          <a:p>
            <a:pPr marL="457200" indent="-457200">
              <a:buFont typeface="+mj-lt"/>
              <a:buAutoNum type="arabicPeriod"/>
            </a:pPr>
            <a:r>
              <a:rPr lang="en-US" sz="2400" dirty="0"/>
              <a:t>Thou</a:t>
            </a:r>
            <a:r>
              <a:rPr lang="en-US" sz="2400" b="1" dirty="0"/>
              <a:t>gh</a:t>
            </a:r>
          </a:p>
          <a:p>
            <a:pPr marL="457200" indent="-457200">
              <a:buFont typeface="+mj-lt"/>
              <a:buAutoNum type="arabicPeriod"/>
            </a:pPr>
            <a:r>
              <a:rPr lang="en-US" sz="2400" dirty="0"/>
              <a:t>Shoe</a:t>
            </a:r>
            <a:r>
              <a:rPr lang="en-US" sz="2400" b="1" dirty="0"/>
              <a:t>s</a:t>
            </a:r>
          </a:p>
          <a:p>
            <a:pPr marL="457200" indent="-457200">
              <a:buFont typeface="+mj-lt"/>
              <a:buAutoNum type="arabicPeriod"/>
            </a:pPr>
            <a:r>
              <a:rPr lang="en-US" sz="2400" dirty="0"/>
              <a:t>Ba</a:t>
            </a:r>
            <a:r>
              <a:rPr lang="en-US" sz="2400" b="1" dirty="0"/>
              <a:t>nk</a:t>
            </a:r>
          </a:p>
          <a:p>
            <a:pPr marL="457200" indent="-457200">
              <a:buFont typeface="+mj-lt"/>
              <a:buAutoNum type="arabicPeriod"/>
            </a:pPr>
            <a:r>
              <a:rPr lang="en-US" sz="2400" b="1" dirty="0"/>
              <a:t>Ch</a:t>
            </a:r>
            <a:r>
              <a:rPr lang="en-US" sz="2400" dirty="0"/>
              <a:t>ain</a:t>
            </a:r>
          </a:p>
          <a:p>
            <a:pPr marL="457200" indent="-457200">
              <a:buFont typeface="+mj-lt"/>
              <a:buAutoNum type="arabicPeriod"/>
            </a:pPr>
            <a:r>
              <a:rPr lang="en-US" sz="2400" dirty="0"/>
              <a:t>See</a:t>
            </a:r>
            <a:r>
              <a:rPr lang="en-US" sz="2400" b="1" dirty="0"/>
              <a:t>d</a:t>
            </a:r>
          </a:p>
          <a:p>
            <a:pPr marL="457200" indent="-457200">
              <a:buFont typeface="+mj-lt"/>
              <a:buAutoNum type="arabicPeriod"/>
            </a:pPr>
            <a:r>
              <a:rPr lang="en-US" sz="2400" b="1" dirty="0"/>
              <a:t>J</a:t>
            </a:r>
            <a:r>
              <a:rPr lang="en-US" sz="2400" dirty="0"/>
              <a:t>ug</a:t>
            </a:r>
          </a:p>
          <a:p>
            <a:pPr marL="457200" indent="-457200">
              <a:buFont typeface="+mj-lt"/>
              <a:buAutoNum type="arabicPeriod"/>
            </a:pPr>
            <a:r>
              <a:rPr lang="en-US" sz="2400" dirty="0"/>
              <a:t>Too</a:t>
            </a:r>
            <a:r>
              <a:rPr lang="en-US" sz="2400" b="1" dirty="0"/>
              <a:t>th</a:t>
            </a:r>
          </a:p>
          <a:p>
            <a:pPr marL="457200" indent="-457200">
              <a:buFont typeface="+mj-lt"/>
              <a:buAutoNum type="arabicPeriod"/>
            </a:pPr>
            <a:r>
              <a:rPr lang="en-US" sz="2400" b="1" dirty="0"/>
              <a:t>F</a:t>
            </a:r>
            <a:r>
              <a:rPr lang="en-US" sz="2400" dirty="0"/>
              <a:t>ever</a:t>
            </a:r>
          </a:p>
          <a:p>
            <a:pPr marL="457200" indent="-457200">
              <a:buFont typeface="+mj-lt"/>
              <a:buAutoNum type="arabicPeriod"/>
            </a:pPr>
            <a:r>
              <a:rPr lang="en-US" sz="2400" b="1" dirty="0"/>
              <a:t>R</a:t>
            </a:r>
            <a:r>
              <a:rPr lang="en-US" sz="2400" dirty="0"/>
              <a:t>ain</a:t>
            </a:r>
          </a:p>
          <a:p>
            <a:pPr marL="457200" indent="-457200">
              <a:buFont typeface="+mj-lt"/>
              <a:buAutoNum type="arabicPeriod"/>
            </a:pPr>
            <a:r>
              <a:rPr lang="en-US" sz="2400" b="1" dirty="0"/>
              <a:t>Th</a:t>
            </a:r>
            <a:r>
              <a:rPr lang="en-US" sz="2400" dirty="0"/>
              <a:t>umb</a:t>
            </a:r>
          </a:p>
        </p:txBody>
      </p:sp>
      <p:grpSp>
        <p:nvGrpSpPr>
          <p:cNvPr id="5" name="Group 4">
            <a:extLst>
              <a:ext uri="{FF2B5EF4-FFF2-40B4-BE49-F238E27FC236}">
                <a16:creationId xmlns:a16="http://schemas.microsoft.com/office/drawing/2014/main" id="{4EEF22F4-F101-4C48-8EA3-EC5E58D02818}"/>
              </a:ext>
            </a:extLst>
          </p:cNvPr>
          <p:cNvGrpSpPr/>
          <p:nvPr/>
        </p:nvGrpSpPr>
        <p:grpSpPr>
          <a:xfrm>
            <a:off x="6251712" y="0"/>
            <a:ext cx="5762111" cy="6754485"/>
            <a:chOff x="6251712" y="0"/>
            <a:chExt cx="5762111" cy="6754485"/>
          </a:xfrm>
        </p:grpSpPr>
        <p:pic>
          <p:nvPicPr>
            <p:cNvPr id="3" name="Picture 2">
              <a:extLst>
                <a:ext uri="{FF2B5EF4-FFF2-40B4-BE49-F238E27FC236}">
                  <a16:creationId xmlns:a16="http://schemas.microsoft.com/office/drawing/2014/main" id="{FE20F269-566A-4709-BEE5-DFF35C105D71}"/>
                </a:ext>
              </a:extLst>
            </p:cNvPr>
            <p:cNvPicPr>
              <a:picLocks noChangeAspect="1"/>
            </p:cNvPicPr>
            <p:nvPr/>
          </p:nvPicPr>
          <p:blipFill rotWithShape="1">
            <a:blip r:embed="rId3"/>
            <a:srcRect l="36685" t="31449" r="30381" b="10580"/>
            <a:stretch/>
          </p:blipFill>
          <p:spPr>
            <a:xfrm>
              <a:off x="6251712" y="0"/>
              <a:ext cx="5762111" cy="6182141"/>
            </a:xfrm>
            <a:prstGeom prst="rect">
              <a:avLst/>
            </a:prstGeom>
          </p:spPr>
        </p:pic>
        <p:sp>
          <p:nvSpPr>
            <p:cNvPr id="4" name="TextBox 3">
              <a:extLst>
                <a:ext uri="{FF2B5EF4-FFF2-40B4-BE49-F238E27FC236}">
                  <a16:creationId xmlns:a16="http://schemas.microsoft.com/office/drawing/2014/main" id="{A9C3148F-A504-440C-A790-A1E7AB13E4C4}"/>
                </a:ext>
              </a:extLst>
            </p:cNvPr>
            <p:cNvSpPr txBox="1"/>
            <p:nvPr/>
          </p:nvSpPr>
          <p:spPr>
            <a:xfrm>
              <a:off x="6361043" y="6231265"/>
              <a:ext cx="5208104" cy="523220"/>
            </a:xfrm>
            <a:prstGeom prst="rect">
              <a:avLst/>
            </a:prstGeom>
            <a:noFill/>
          </p:spPr>
          <p:txBody>
            <a:bodyPr wrap="square" rtlCol="0">
              <a:spAutoFit/>
            </a:bodyPr>
            <a:lstStyle/>
            <a:p>
              <a:r>
                <a:rPr lang="en-US" sz="1400" dirty="0"/>
                <a:t>Taken from American English Pronunciation </a:t>
              </a:r>
            </a:p>
            <a:p>
              <a:r>
                <a:rPr lang="en-US" sz="1400" dirty="0"/>
                <a:t>Book of Bauer et al., (1980)</a:t>
              </a:r>
            </a:p>
          </p:txBody>
        </p:sp>
      </p:grpSp>
      <p:sp>
        <p:nvSpPr>
          <p:cNvPr id="9" name="Content Placeholder 7">
            <a:extLst>
              <a:ext uri="{FF2B5EF4-FFF2-40B4-BE49-F238E27FC236}">
                <a16:creationId xmlns:a16="http://schemas.microsoft.com/office/drawing/2014/main" id="{53F26431-04A6-4A82-95B0-FBC91D01B770}"/>
              </a:ext>
            </a:extLst>
          </p:cNvPr>
          <p:cNvSpPr txBox="1">
            <a:spLocks/>
          </p:cNvSpPr>
          <p:nvPr/>
        </p:nvSpPr>
        <p:spPr>
          <a:xfrm>
            <a:off x="3536276" y="1548384"/>
            <a:ext cx="2164744" cy="5084064"/>
          </a:xfrm>
          <a:prstGeom prst="rect">
            <a:avLst/>
          </a:prstGeom>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FF0000"/>
                </a:solidFill>
              </a:rPr>
              <a:t>THE ANSWER KEY</a:t>
            </a:r>
            <a:endParaRPr lang="en-US" sz="2400" b="1" u="sng" dirty="0">
              <a:solidFill>
                <a:srgbClr val="FF0000"/>
              </a:solidFill>
            </a:endParaRPr>
          </a:p>
          <a:p>
            <a:pPr marL="457200" indent="-457200">
              <a:buFont typeface="+mj-lt"/>
              <a:buAutoNum type="arabicPeriod"/>
            </a:pPr>
            <a:r>
              <a:rPr lang="en-US" sz="2400" b="1" dirty="0">
                <a:solidFill>
                  <a:srgbClr val="FF0000"/>
                </a:solidFill>
              </a:rPr>
              <a:t>/p/</a:t>
            </a:r>
          </a:p>
          <a:p>
            <a:pPr marL="457200" indent="-457200">
              <a:buFont typeface="+mj-lt"/>
              <a:buAutoNum type="arabicPeriod"/>
            </a:pPr>
            <a:r>
              <a:rPr lang="en-US" sz="2400" b="1" dirty="0">
                <a:solidFill>
                  <a:srgbClr val="FF0000"/>
                </a:solidFill>
              </a:rPr>
              <a:t>/l/</a:t>
            </a:r>
          </a:p>
          <a:p>
            <a:pPr marL="457200" indent="-457200">
              <a:buFont typeface="+mj-lt"/>
              <a:buAutoNum type="arabicPeriod"/>
            </a:pPr>
            <a:r>
              <a:rPr lang="en-US" sz="2400" b="1" dirty="0">
                <a:solidFill>
                  <a:srgbClr val="FF0000"/>
                </a:solidFill>
              </a:rPr>
              <a:t>/</a:t>
            </a:r>
            <a:r>
              <a:rPr lang="en-US" sz="2400" b="1" dirty="0">
                <a:solidFill>
                  <a:srgbClr val="FF0000"/>
                </a:solidFill>
                <a:latin typeface="Times New Roman" panose="02020603050405020304" pitchFamily="18" charset="0"/>
                <a:cs typeface="Times New Roman" panose="02020603050405020304" pitchFamily="18" charset="0"/>
              </a:rPr>
              <a:t>ʃ</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err="1">
                <a:solidFill>
                  <a:srgbClr val="FF0000"/>
                </a:solidFill>
              </a:rPr>
              <a:t>d</a:t>
            </a:r>
            <a:r>
              <a:rPr lang="en-US" sz="2400" b="1" dirty="0" err="1">
                <a:solidFill>
                  <a:srgbClr val="FF0000"/>
                </a:solidFill>
                <a:latin typeface="Times New Roman" panose="02020603050405020304" pitchFamily="18" charset="0"/>
                <a:cs typeface="Times New Roman" panose="02020603050405020304" pitchFamily="18" charset="0"/>
              </a:rPr>
              <a:t>ʒ</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a:solidFill>
                  <a:srgbClr val="FF0000"/>
                </a:solidFill>
                <a:latin typeface="Times New Roman" panose="02020603050405020304" pitchFamily="18" charset="0"/>
                <a:cs typeface="Times New Roman" panose="02020603050405020304" pitchFamily="18" charset="0"/>
              </a:rPr>
              <a:t>ð</a:t>
            </a:r>
            <a:r>
              <a:rPr lang="en-US" sz="2400" b="1" dirty="0">
                <a:solidFill>
                  <a:srgbClr val="FF0000"/>
                </a:solidFill>
              </a:rPr>
              <a:t>/</a:t>
            </a:r>
          </a:p>
          <a:p>
            <a:pPr marL="457200" indent="-457200">
              <a:buFont typeface="+mj-lt"/>
              <a:buAutoNum type="arabicPeriod"/>
            </a:pPr>
            <a:r>
              <a:rPr lang="en-US" sz="2400" b="1" dirty="0">
                <a:solidFill>
                  <a:srgbClr val="FF0000"/>
                </a:solidFill>
              </a:rPr>
              <a:t>-</a:t>
            </a:r>
          </a:p>
          <a:p>
            <a:pPr marL="457200" indent="-457200">
              <a:buFont typeface="+mj-lt"/>
              <a:buAutoNum type="arabicPeriod"/>
            </a:pPr>
            <a:r>
              <a:rPr lang="en-US" sz="2400" b="1" dirty="0">
                <a:solidFill>
                  <a:srgbClr val="FF0000"/>
                </a:solidFill>
              </a:rPr>
              <a:t>/z/</a:t>
            </a:r>
          </a:p>
          <a:p>
            <a:pPr marL="457200" indent="-457200">
              <a:buFont typeface="+mj-lt"/>
              <a:buAutoNum type="arabicPeriod"/>
            </a:pPr>
            <a:r>
              <a:rPr lang="en-US" sz="2400" b="1" dirty="0">
                <a:solidFill>
                  <a:srgbClr val="FF0000"/>
                </a:solidFill>
              </a:rPr>
              <a:t>/</a:t>
            </a:r>
            <a:r>
              <a:rPr lang="en-US" sz="2400" b="1" dirty="0" err="1">
                <a:solidFill>
                  <a:srgbClr val="FF0000"/>
                </a:solidFill>
                <a:latin typeface="Times New Roman" panose="02020603050405020304" pitchFamily="18" charset="0"/>
                <a:cs typeface="Times New Roman" panose="02020603050405020304" pitchFamily="18" charset="0"/>
              </a:rPr>
              <a:t>ŋ</a:t>
            </a:r>
            <a:r>
              <a:rPr lang="en-US" sz="2400" b="1" dirty="0" err="1">
                <a:solidFill>
                  <a:srgbClr val="FF0000"/>
                </a:solidFill>
              </a:rPr>
              <a:t>k</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err="1">
                <a:solidFill>
                  <a:srgbClr val="FF0000"/>
                </a:solidFill>
              </a:rPr>
              <a:t>t</a:t>
            </a:r>
            <a:r>
              <a:rPr lang="en-US" sz="2400" b="1" dirty="0" err="1">
                <a:solidFill>
                  <a:srgbClr val="FF0000"/>
                </a:solidFill>
                <a:latin typeface="Times New Roman" panose="02020603050405020304" pitchFamily="18" charset="0"/>
                <a:cs typeface="Times New Roman" panose="02020603050405020304" pitchFamily="18" charset="0"/>
              </a:rPr>
              <a:t>ʃ</a:t>
            </a:r>
            <a:r>
              <a:rPr lang="en-US" sz="2400" b="1" dirty="0">
                <a:solidFill>
                  <a:srgbClr val="FF0000"/>
                </a:solidFill>
              </a:rPr>
              <a:t>/</a:t>
            </a:r>
          </a:p>
          <a:p>
            <a:pPr marL="457200" indent="-457200">
              <a:buFont typeface="+mj-lt"/>
              <a:buAutoNum type="arabicPeriod"/>
            </a:pPr>
            <a:r>
              <a:rPr lang="en-US" sz="2400" b="1" dirty="0">
                <a:solidFill>
                  <a:srgbClr val="FF0000"/>
                </a:solidFill>
              </a:rPr>
              <a:t>/d/</a:t>
            </a:r>
          </a:p>
          <a:p>
            <a:pPr marL="457200" indent="-457200">
              <a:buFont typeface="+mj-lt"/>
              <a:buAutoNum type="arabicPeriod"/>
            </a:pPr>
            <a:r>
              <a:rPr lang="en-US" sz="2400" b="1" dirty="0">
                <a:solidFill>
                  <a:srgbClr val="FF0000"/>
                </a:solidFill>
              </a:rPr>
              <a:t>/</a:t>
            </a:r>
            <a:r>
              <a:rPr lang="en-US" sz="2400" b="1" dirty="0" err="1">
                <a:solidFill>
                  <a:srgbClr val="FF0000"/>
                </a:solidFill>
              </a:rPr>
              <a:t>d</a:t>
            </a:r>
            <a:r>
              <a:rPr lang="en-US" sz="2400" b="1" dirty="0" err="1">
                <a:solidFill>
                  <a:srgbClr val="FF0000"/>
                </a:solidFill>
                <a:latin typeface="Times New Roman" panose="02020603050405020304" pitchFamily="18" charset="0"/>
                <a:cs typeface="Times New Roman" panose="02020603050405020304" pitchFamily="18" charset="0"/>
              </a:rPr>
              <a:t>ʒ</a:t>
            </a:r>
            <a:r>
              <a:rPr lang="en-US" sz="2400" b="1" dirty="0">
                <a:solidFill>
                  <a:srgbClr val="FF0000"/>
                </a:solidFill>
              </a:rPr>
              <a:t>/</a:t>
            </a:r>
          </a:p>
          <a:p>
            <a:pPr marL="457200" indent="-457200">
              <a:buFont typeface="+mj-lt"/>
              <a:buAutoNum type="arabicPeriod"/>
            </a:pPr>
            <a:r>
              <a:rPr lang="en-US" sz="2400" b="1" dirty="0">
                <a:solidFill>
                  <a:srgbClr val="FF0000"/>
                </a:solidFill>
              </a:rPr>
              <a:t>/</a:t>
            </a:r>
            <a:r>
              <a:rPr lang="en-US" sz="2400" b="1" dirty="0">
                <a:solidFill>
                  <a:srgbClr val="FF0000"/>
                </a:solidFill>
                <a:latin typeface="Times New Roman" panose="02020603050405020304" pitchFamily="18" charset="0"/>
                <a:cs typeface="Times New Roman" panose="02020603050405020304" pitchFamily="18" charset="0"/>
              </a:rPr>
              <a:t>Ɵ</a:t>
            </a:r>
            <a:r>
              <a:rPr lang="en-US" sz="2400" b="1" dirty="0">
                <a:solidFill>
                  <a:srgbClr val="FF0000"/>
                </a:solidFill>
              </a:rPr>
              <a:t>/</a:t>
            </a:r>
          </a:p>
          <a:p>
            <a:pPr marL="457200" indent="-457200">
              <a:buFont typeface="+mj-lt"/>
              <a:buAutoNum type="arabicPeriod"/>
            </a:pPr>
            <a:r>
              <a:rPr lang="en-US" sz="2400" b="1" dirty="0">
                <a:solidFill>
                  <a:srgbClr val="FF0000"/>
                </a:solidFill>
              </a:rPr>
              <a:t>/f/</a:t>
            </a:r>
          </a:p>
          <a:p>
            <a:pPr marL="457200" indent="-457200">
              <a:buFont typeface="+mj-lt"/>
              <a:buAutoNum type="arabicPeriod"/>
            </a:pPr>
            <a:r>
              <a:rPr lang="en-US" sz="2400" b="1" dirty="0">
                <a:solidFill>
                  <a:srgbClr val="FF0000"/>
                </a:solidFill>
              </a:rPr>
              <a:t>/r/</a:t>
            </a:r>
          </a:p>
          <a:p>
            <a:pPr marL="457200" indent="-457200">
              <a:buFont typeface="+mj-lt"/>
              <a:buAutoNum type="arabicPeriod"/>
            </a:pPr>
            <a:r>
              <a:rPr lang="en-US" sz="2400" b="1" dirty="0">
                <a:solidFill>
                  <a:srgbClr val="FF0000"/>
                </a:solidFill>
              </a:rPr>
              <a:t>/</a:t>
            </a:r>
            <a:r>
              <a:rPr lang="en-US" sz="2400" b="1" dirty="0">
                <a:solidFill>
                  <a:srgbClr val="FF0000"/>
                </a:solidFill>
                <a:latin typeface="Times New Roman" panose="02020603050405020304" pitchFamily="18" charset="0"/>
                <a:cs typeface="Times New Roman" panose="02020603050405020304" pitchFamily="18" charset="0"/>
              </a:rPr>
              <a:t>Ɵ</a:t>
            </a:r>
            <a:r>
              <a:rPr lang="en-US" sz="2400" b="1" dirty="0">
                <a:solidFill>
                  <a:srgbClr val="FF0000"/>
                </a:solidFill>
              </a:rPr>
              <a:t>/</a:t>
            </a:r>
          </a:p>
        </p:txBody>
      </p:sp>
    </p:spTree>
    <p:extLst>
      <p:ext uri="{BB962C8B-B14F-4D97-AF65-F5344CB8AC3E}">
        <p14:creationId xmlns:p14="http://schemas.microsoft.com/office/powerpoint/2010/main" val="3748892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xEl>
                                              <p:pRg st="1" end="1"/>
                                            </p:txEl>
                                          </p:spTgt>
                                        </p:tgtEl>
                                        <p:attrNameLst>
                                          <p:attrName>style.visibility</p:attrName>
                                        </p:attrNameLst>
                                      </p:cBhvr>
                                      <p:to>
                                        <p:strVal val="visible"/>
                                      </p:to>
                                    </p:set>
                                    <p:animEffect transition="in" filter="fade">
                                      <p:cBhvr>
                                        <p:cTn id="10" dur="500"/>
                                        <p:tgtEl>
                                          <p:spTgt spid="9">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Effect transition="in" filter="fade">
                                      <p:cBhvr>
                                        <p:cTn id="13" dur="500"/>
                                        <p:tgtEl>
                                          <p:spTgt spid="9">
                                            <p:txEl>
                                              <p:pRg st="2" end="2"/>
                                            </p:txEl>
                                          </p:spTgt>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xEl>
                                              <p:pRg st="3" end="3"/>
                                            </p:txEl>
                                          </p:spTgt>
                                        </p:tgtEl>
                                        <p:attrNameLst>
                                          <p:attrName>style.visibility</p:attrName>
                                        </p:attrNameLst>
                                      </p:cBhvr>
                                      <p:to>
                                        <p:strVal val="visible"/>
                                      </p:to>
                                    </p:set>
                                    <p:animEffect transition="in" filter="fade">
                                      <p:cBhvr>
                                        <p:cTn id="16" dur="500"/>
                                        <p:tgtEl>
                                          <p:spTgt spid="9">
                                            <p:txEl>
                                              <p:pRg st="3" end="3"/>
                                            </p:txEl>
                                          </p:spTgt>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xEl>
                                              <p:pRg st="4" end="4"/>
                                            </p:txEl>
                                          </p:spTgt>
                                        </p:tgtEl>
                                        <p:attrNameLst>
                                          <p:attrName>style.visibility</p:attrName>
                                        </p:attrNameLst>
                                      </p:cBhvr>
                                      <p:to>
                                        <p:strVal val="visible"/>
                                      </p:to>
                                    </p:set>
                                    <p:animEffect transition="in" filter="fade">
                                      <p:cBhvr>
                                        <p:cTn id="19" dur="500"/>
                                        <p:tgtEl>
                                          <p:spTgt spid="9">
                                            <p:txEl>
                                              <p:pRg st="4" end="4"/>
                                            </p:txEl>
                                          </p:spTgt>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xEl>
                                              <p:pRg st="6" end="6"/>
                                            </p:txEl>
                                          </p:spTgt>
                                        </p:tgtEl>
                                        <p:attrNameLst>
                                          <p:attrName>style.visibility</p:attrName>
                                        </p:attrNameLst>
                                      </p:cBhvr>
                                      <p:to>
                                        <p:strVal val="visible"/>
                                      </p:to>
                                    </p:set>
                                    <p:animEffect transition="in" filter="fade">
                                      <p:cBhvr>
                                        <p:cTn id="25" dur="500"/>
                                        <p:tgtEl>
                                          <p:spTgt spid="9">
                                            <p:txEl>
                                              <p:pRg st="6" end="6"/>
                                            </p:txEl>
                                          </p:spTgt>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
                                            <p:txEl>
                                              <p:pRg st="7" end="7"/>
                                            </p:txEl>
                                          </p:spTgt>
                                        </p:tgtEl>
                                        <p:attrNameLst>
                                          <p:attrName>style.visibility</p:attrName>
                                        </p:attrNameLst>
                                      </p:cBhvr>
                                      <p:to>
                                        <p:strVal val="visible"/>
                                      </p:to>
                                    </p:set>
                                    <p:animEffect transition="in" filter="fade">
                                      <p:cBhvr>
                                        <p:cTn id="28" dur="500"/>
                                        <p:tgtEl>
                                          <p:spTgt spid="9">
                                            <p:txEl>
                                              <p:pRg st="7" end="7"/>
                                            </p:tx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xEl>
                                              <p:pRg st="8" end="8"/>
                                            </p:txEl>
                                          </p:spTgt>
                                        </p:tgtEl>
                                        <p:attrNameLst>
                                          <p:attrName>style.visibility</p:attrName>
                                        </p:attrNameLst>
                                      </p:cBhvr>
                                      <p:to>
                                        <p:strVal val="visible"/>
                                      </p:to>
                                    </p:set>
                                    <p:animEffect transition="in" filter="fade">
                                      <p:cBhvr>
                                        <p:cTn id="31" dur="500"/>
                                        <p:tgtEl>
                                          <p:spTgt spid="9">
                                            <p:txEl>
                                              <p:pRg st="8" end="8"/>
                                            </p:tx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xEl>
                                              <p:pRg st="9" end="9"/>
                                            </p:txEl>
                                          </p:spTgt>
                                        </p:tgtEl>
                                        <p:attrNameLst>
                                          <p:attrName>style.visibility</p:attrName>
                                        </p:attrNameLst>
                                      </p:cBhvr>
                                      <p:to>
                                        <p:strVal val="visible"/>
                                      </p:to>
                                    </p:set>
                                    <p:animEffect transition="in" filter="fade">
                                      <p:cBhvr>
                                        <p:cTn id="34" dur="500"/>
                                        <p:tgtEl>
                                          <p:spTgt spid="9">
                                            <p:txEl>
                                              <p:pRg st="9" end="9"/>
                                            </p:tx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9">
                                            <p:txEl>
                                              <p:pRg st="10" end="10"/>
                                            </p:txEl>
                                          </p:spTgt>
                                        </p:tgtEl>
                                        <p:attrNameLst>
                                          <p:attrName>style.visibility</p:attrName>
                                        </p:attrNameLst>
                                      </p:cBhvr>
                                      <p:to>
                                        <p:strVal val="visible"/>
                                      </p:to>
                                    </p:set>
                                    <p:animEffect transition="in" filter="fade">
                                      <p:cBhvr>
                                        <p:cTn id="37" dur="500"/>
                                        <p:tgtEl>
                                          <p:spTgt spid="9">
                                            <p:txEl>
                                              <p:pRg st="10" end="10"/>
                                            </p:txEl>
                                          </p:spTgt>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
                                            <p:txEl>
                                              <p:pRg st="11" end="11"/>
                                            </p:txEl>
                                          </p:spTgt>
                                        </p:tgtEl>
                                        <p:attrNameLst>
                                          <p:attrName>style.visibility</p:attrName>
                                        </p:attrNameLst>
                                      </p:cBhvr>
                                      <p:to>
                                        <p:strVal val="visible"/>
                                      </p:to>
                                    </p:set>
                                    <p:animEffect transition="in" filter="fade">
                                      <p:cBhvr>
                                        <p:cTn id="40" dur="500"/>
                                        <p:tgtEl>
                                          <p:spTgt spid="9">
                                            <p:txEl>
                                              <p:pRg st="11" end="11"/>
                                            </p:txEl>
                                          </p:spTgt>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
                                            <p:txEl>
                                              <p:pRg st="12" end="12"/>
                                            </p:txEl>
                                          </p:spTgt>
                                        </p:tgtEl>
                                        <p:attrNameLst>
                                          <p:attrName>style.visibility</p:attrName>
                                        </p:attrNameLst>
                                      </p:cBhvr>
                                      <p:to>
                                        <p:strVal val="visible"/>
                                      </p:to>
                                    </p:set>
                                    <p:animEffect transition="in" filter="fade">
                                      <p:cBhvr>
                                        <p:cTn id="43" dur="500"/>
                                        <p:tgtEl>
                                          <p:spTgt spid="9">
                                            <p:txEl>
                                              <p:pRg st="12" end="12"/>
                                            </p:txEl>
                                          </p:spTgt>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
                                            <p:txEl>
                                              <p:pRg st="13" end="13"/>
                                            </p:txEl>
                                          </p:spTgt>
                                        </p:tgtEl>
                                        <p:attrNameLst>
                                          <p:attrName>style.visibility</p:attrName>
                                        </p:attrNameLst>
                                      </p:cBhvr>
                                      <p:to>
                                        <p:strVal val="visible"/>
                                      </p:to>
                                    </p:set>
                                    <p:animEffect transition="in" filter="fade">
                                      <p:cBhvr>
                                        <p:cTn id="46" dur="500"/>
                                        <p:tgtEl>
                                          <p:spTgt spid="9">
                                            <p:txEl>
                                              <p:pRg st="13" end="13"/>
                                            </p:txEl>
                                          </p:spTgt>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9">
                                            <p:txEl>
                                              <p:pRg st="14" end="14"/>
                                            </p:txEl>
                                          </p:spTgt>
                                        </p:tgtEl>
                                        <p:attrNameLst>
                                          <p:attrName>style.visibility</p:attrName>
                                        </p:attrNameLst>
                                      </p:cBhvr>
                                      <p:to>
                                        <p:strVal val="visible"/>
                                      </p:to>
                                    </p:set>
                                    <p:animEffect transition="in" filter="fade">
                                      <p:cBhvr>
                                        <p:cTn id="49" dur="500"/>
                                        <p:tgtEl>
                                          <p:spTgt spid="9">
                                            <p:txEl>
                                              <p:pRg st="14" end="14"/>
                                            </p:txEl>
                                          </p:spTgt>
                                        </p:tgtEl>
                                      </p:cBhvr>
                                    </p:animEffect>
                                  </p:childTnLst>
                                </p:cTn>
                              </p:par>
                              <p:par>
                                <p:cTn id="50" presetID="10" presetClass="entr" presetSubtype="0" fill="hold" nodeType="withEffect">
                                  <p:stCondLst>
                                    <p:cond delay="0"/>
                                  </p:stCondLst>
                                  <p:childTnLst>
                                    <p:set>
                                      <p:cBhvr>
                                        <p:cTn id="51" dur="1" fill="hold">
                                          <p:stCondLst>
                                            <p:cond delay="0"/>
                                          </p:stCondLst>
                                        </p:cTn>
                                        <p:tgtEl>
                                          <p:spTgt spid="9">
                                            <p:txEl>
                                              <p:pRg st="15" end="15"/>
                                            </p:txEl>
                                          </p:spTgt>
                                        </p:tgtEl>
                                        <p:attrNameLst>
                                          <p:attrName>style.visibility</p:attrName>
                                        </p:attrNameLst>
                                      </p:cBhvr>
                                      <p:to>
                                        <p:strVal val="visible"/>
                                      </p:to>
                                    </p:set>
                                    <p:animEffect transition="in" filter="fade">
                                      <p:cBhvr>
                                        <p:cTn id="52" dur="500"/>
                                        <p:tgtEl>
                                          <p:spTgt spid="9">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Inventory (cont.) – </a:t>
            </a:r>
            <a:r>
              <a:rPr lang="en-US" sz="4000" b="1" dirty="0">
                <a:solidFill>
                  <a:srgbClr val="C00000"/>
                </a:solidFill>
                <a:latin typeface="Cambria" panose="02040503050406030204" pitchFamily="18" charset="0"/>
                <a:ea typeface="Cambria" panose="02040503050406030204" pitchFamily="18" charset="0"/>
              </a:rPr>
              <a:t>Spoken Exercise</a:t>
            </a:r>
          </a:p>
        </p:txBody>
      </p:sp>
      <p:graphicFrame>
        <p:nvGraphicFramePr>
          <p:cNvPr id="4" name="Table 4">
            <a:extLst>
              <a:ext uri="{FF2B5EF4-FFF2-40B4-BE49-F238E27FC236}">
                <a16:creationId xmlns:a16="http://schemas.microsoft.com/office/drawing/2014/main" id="{36881687-9DD4-4E2D-94B9-40955DA997F4}"/>
              </a:ext>
            </a:extLst>
          </p:cNvPr>
          <p:cNvGraphicFramePr>
            <a:graphicFrameLocks noGrp="1"/>
          </p:cNvGraphicFramePr>
          <p:nvPr>
            <p:ph idx="1"/>
            <p:extLst>
              <p:ext uri="{D42A27DB-BD31-4B8C-83A1-F6EECF244321}">
                <p14:modId xmlns:p14="http://schemas.microsoft.com/office/powerpoint/2010/main" val="3242287113"/>
              </p:ext>
            </p:extLst>
          </p:nvPr>
        </p:nvGraphicFramePr>
        <p:xfrm>
          <a:off x="838200" y="2203577"/>
          <a:ext cx="10515597" cy="4079240"/>
        </p:xfrm>
        <a:graphic>
          <a:graphicData uri="http://schemas.openxmlformats.org/drawingml/2006/table">
            <a:tbl>
              <a:tblPr firstRow="1" bandRow="1">
                <a:tableStyleId>{5940675A-B579-460E-94D1-54222C63F5DA}</a:tableStyleId>
              </a:tblPr>
              <a:tblGrid>
                <a:gridCol w="551688">
                  <a:extLst>
                    <a:ext uri="{9D8B030D-6E8A-4147-A177-3AD203B41FA5}">
                      <a16:colId xmlns:a16="http://schemas.microsoft.com/office/drawing/2014/main" val="2268099737"/>
                    </a:ext>
                  </a:extLst>
                </a:gridCol>
                <a:gridCol w="4828032">
                  <a:extLst>
                    <a:ext uri="{9D8B030D-6E8A-4147-A177-3AD203B41FA5}">
                      <a16:colId xmlns:a16="http://schemas.microsoft.com/office/drawing/2014/main" val="564180113"/>
                    </a:ext>
                  </a:extLst>
                </a:gridCol>
                <a:gridCol w="5135877">
                  <a:extLst>
                    <a:ext uri="{9D8B030D-6E8A-4147-A177-3AD203B41FA5}">
                      <a16:colId xmlns:a16="http://schemas.microsoft.com/office/drawing/2014/main" val="2911103125"/>
                    </a:ext>
                  </a:extLst>
                </a:gridCol>
              </a:tblGrid>
              <a:tr h="370840">
                <a:tc>
                  <a:txBody>
                    <a:bodyPr/>
                    <a:lstStyle/>
                    <a:p>
                      <a:pPr algn="ctr"/>
                      <a:r>
                        <a:rPr lang="en-US" b="1" dirty="0"/>
                        <a:t>No</a:t>
                      </a:r>
                    </a:p>
                  </a:txBody>
                  <a:tcPr/>
                </a:tc>
                <a:tc>
                  <a:txBody>
                    <a:bodyPr/>
                    <a:lstStyle/>
                    <a:p>
                      <a:pPr algn="ctr"/>
                      <a:r>
                        <a:rPr lang="en-US" b="1" dirty="0"/>
                        <a:t>a</a:t>
                      </a:r>
                    </a:p>
                  </a:txBody>
                  <a:tcPr/>
                </a:tc>
                <a:tc>
                  <a:txBody>
                    <a:bodyPr/>
                    <a:lstStyle/>
                    <a:p>
                      <a:pPr algn="ctr"/>
                      <a:r>
                        <a:rPr lang="en-US" b="1" dirty="0"/>
                        <a:t>b</a:t>
                      </a:r>
                    </a:p>
                  </a:txBody>
                  <a:tcPr/>
                </a:tc>
                <a:extLst>
                  <a:ext uri="{0D108BD9-81ED-4DB2-BD59-A6C34878D82A}">
                    <a16:rowId xmlns:a16="http://schemas.microsoft.com/office/drawing/2014/main" val="3828830180"/>
                  </a:ext>
                </a:extLst>
              </a:tr>
              <a:tr h="370840">
                <a:tc>
                  <a:txBody>
                    <a:bodyPr/>
                    <a:lstStyle/>
                    <a:p>
                      <a:r>
                        <a:rPr lang="en-US" dirty="0"/>
                        <a:t>1</a:t>
                      </a:r>
                    </a:p>
                  </a:txBody>
                  <a:tcPr/>
                </a:tc>
                <a:tc>
                  <a:txBody>
                    <a:bodyPr/>
                    <a:lstStyle/>
                    <a:p>
                      <a:r>
                        <a:rPr lang="en-US" dirty="0"/>
                        <a:t>/p/</a:t>
                      </a:r>
                    </a:p>
                  </a:txBody>
                  <a:tcPr/>
                </a:tc>
                <a:tc>
                  <a:txBody>
                    <a:bodyPr/>
                    <a:lstStyle/>
                    <a:p>
                      <a:r>
                        <a:rPr lang="en-US" dirty="0"/>
                        <a:t>/b/</a:t>
                      </a:r>
                    </a:p>
                  </a:txBody>
                  <a:tcPr/>
                </a:tc>
                <a:extLst>
                  <a:ext uri="{0D108BD9-81ED-4DB2-BD59-A6C34878D82A}">
                    <a16:rowId xmlns:a16="http://schemas.microsoft.com/office/drawing/2014/main" val="4281084749"/>
                  </a:ext>
                </a:extLst>
              </a:tr>
              <a:tr h="370840">
                <a:tc>
                  <a:txBody>
                    <a:bodyPr/>
                    <a:lstStyle/>
                    <a:p>
                      <a:r>
                        <a:rPr lang="en-US" dirty="0"/>
                        <a:t>2</a:t>
                      </a:r>
                    </a:p>
                  </a:txBody>
                  <a:tcPr/>
                </a:tc>
                <a:tc>
                  <a:txBody>
                    <a:bodyPr/>
                    <a:lstStyle/>
                    <a:p>
                      <a:r>
                        <a:rPr lang="en-US" dirty="0"/>
                        <a:t>/d/</a:t>
                      </a:r>
                    </a:p>
                  </a:txBody>
                  <a:tcPr/>
                </a:tc>
                <a:tc>
                  <a:txBody>
                    <a:bodyPr/>
                    <a:lstStyle/>
                    <a:p>
                      <a:r>
                        <a:rPr lang="en-US" dirty="0"/>
                        <a:t>/t/</a:t>
                      </a:r>
                    </a:p>
                  </a:txBody>
                  <a:tcPr/>
                </a:tc>
                <a:extLst>
                  <a:ext uri="{0D108BD9-81ED-4DB2-BD59-A6C34878D82A}">
                    <a16:rowId xmlns:a16="http://schemas.microsoft.com/office/drawing/2014/main" val="1628861638"/>
                  </a:ext>
                </a:extLst>
              </a:tr>
              <a:tr h="370840">
                <a:tc>
                  <a:txBody>
                    <a:bodyPr/>
                    <a:lstStyle/>
                    <a:p>
                      <a:r>
                        <a:rPr lang="en-US" dirty="0"/>
                        <a:t>3</a:t>
                      </a:r>
                    </a:p>
                  </a:txBody>
                  <a:tcPr/>
                </a:tc>
                <a:tc>
                  <a:txBody>
                    <a:bodyPr/>
                    <a:lstStyle/>
                    <a:p>
                      <a:r>
                        <a:rPr lang="en-US" dirty="0"/>
                        <a:t>/</a:t>
                      </a:r>
                      <a:r>
                        <a:rPr lang="en-US" dirty="0" err="1"/>
                        <a:t>t</a:t>
                      </a:r>
                      <a:r>
                        <a:rPr lang="en-US" dirty="0" err="1">
                          <a:latin typeface="Times New Roman" panose="02020603050405020304" pitchFamily="18" charset="0"/>
                          <a:cs typeface="Times New Roman" panose="02020603050405020304" pitchFamily="18" charset="0"/>
                        </a:rPr>
                        <a:t>ʃ</a:t>
                      </a:r>
                      <a:r>
                        <a:rPr lang="en-US" dirty="0">
                          <a:latin typeface="Times New Roman" panose="02020603050405020304" pitchFamily="18" charset="0"/>
                          <a:cs typeface="Times New Roman" panose="02020603050405020304" pitchFamily="18" charset="0"/>
                        </a:rPr>
                        <a:t>/</a:t>
                      </a:r>
                      <a:endParaRPr lang="en-US" dirty="0"/>
                    </a:p>
                  </a:txBody>
                  <a:tcPr/>
                </a:tc>
                <a:tc>
                  <a:txBody>
                    <a:bodyPr/>
                    <a:lstStyle/>
                    <a:p>
                      <a:r>
                        <a:rPr lang="en-US" dirty="0"/>
                        <a:t>/</a:t>
                      </a:r>
                      <a:r>
                        <a:rPr lang="en-US" dirty="0" err="1"/>
                        <a:t>d</a:t>
                      </a:r>
                      <a:r>
                        <a:rPr lang="en-US" dirty="0" err="1">
                          <a:latin typeface="Times New Roman" panose="02020603050405020304" pitchFamily="18" charset="0"/>
                          <a:cs typeface="Times New Roman" panose="02020603050405020304" pitchFamily="18" charset="0"/>
                        </a:rPr>
                        <a:t>ʒ</a:t>
                      </a:r>
                      <a:r>
                        <a:rPr lang="en-US" dirty="0"/>
                        <a:t>/</a:t>
                      </a:r>
                    </a:p>
                  </a:txBody>
                  <a:tcPr/>
                </a:tc>
                <a:extLst>
                  <a:ext uri="{0D108BD9-81ED-4DB2-BD59-A6C34878D82A}">
                    <a16:rowId xmlns:a16="http://schemas.microsoft.com/office/drawing/2014/main" val="3499531246"/>
                  </a:ext>
                </a:extLst>
              </a:tr>
              <a:tr h="370840">
                <a:tc>
                  <a:txBody>
                    <a:bodyPr/>
                    <a:lstStyle/>
                    <a:p>
                      <a:r>
                        <a:rPr lang="en-US" dirty="0"/>
                        <a:t>4</a:t>
                      </a:r>
                    </a:p>
                  </a:txBody>
                  <a:tcPr/>
                </a:tc>
                <a:tc>
                  <a:txBody>
                    <a:bodyPr/>
                    <a:lstStyle/>
                    <a:p>
                      <a:r>
                        <a:rPr lang="en-US" dirty="0"/>
                        <a:t>/f/</a:t>
                      </a:r>
                    </a:p>
                  </a:txBody>
                  <a:tcPr/>
                </a:tc>
                <a:tc>
                  <a:txBody>
                    <a:bodyPr/>
                    <a:lstStyle/>
                    <a:p>
                      <a:r>
                        <a:rPr lang="en-US" dirty="0"/>
                        <a:t>/v/</a:t>
                      </a:r>
                    </a:p>
                  </a:txBody>
                  <a:tcPr/>
                </a:tc>
                <a:extLst>
                  <a:ext uri="{0D108BD9-81ED-4DB2-BD59-A6C34878D82A}">
                    <a16:rowId xmlns:a16="http://schemas.microsoft.com/office/drawing/2014/main" val="80954050"/>
                  </a:ext>
                </a:extLst>
              </a:tr>
              <a:tr h="370840">
                <a:tc>
                  <a:txBody>
                    <a:bodyPr/>
                    <a:lstStyle/>
                    <a:p>
                      <a:r>
                        <a:rPr lang="en-US" dirty="0"/>
                        <a:t>5</a:t>
                      </a:r>
                    </a:p>
                  </a:txBody>
                  <a:tcPr/>
                </a:tc>
                <a:tc>
                  <a:txBody>
                    <a:bodyPr/>
                    <a:lstStyle/>
                    <a:p>
                      <a:r>
                        <a:rPr lang="en-US" dirty="0"/>
                        <a:t>/l/</a:t>
                      </a:r>
                    </a:p>
                  </a:txBody>
                  <a:tcPr/>
                </a:tc>
                <a:tc>
                  <a:txBody>
                    <a:bodyPr/>
                    <a:lstStyle/>
                    <a:p>
                      <a:r>
                        <a:rPr lang="en-US" dirty="0"/>
                        <a:t>/r/</a:t>
                      </a:r>
                    </a:p>
                  </a:txBody>
                  <a:tcPr/>
                </a:tc>
                <a:extLst>
                  <a:ext uri="{0D108BD9-81ED-4DB2-BD59-A6C34878D82A}">
                    <a16:rowId xmlns:a16="http://schemas.microsoft.com/office/drawing/2014/main" val="1505629199"/>
                  </a:ext>
                </a:extLst>
              </a:tr>
              <a:tr h="370840">
                <a:tc>
                  <a:txBody>
                    <a:bodyPr/>
                    <a:lstStyle/>
                    <a:p>
                      <a:r>
                        <a:rPr lang="en-US" dirty="0"/>
                        <a:t>6</a:t>
                      </a:r>
                    </a:p>
                  </a:txBody>
                  <a:tcPr/>
                </a:tc>
                <a:tc>
                  <a:txBody>
                    <a:bodyPr/>
                    <a:lstStyle/>
                    <a:p>
                      <a:r>
                        <a:rPr lang="en-US" dirty="0"/>
                        <a:t>/s/</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ʃ</a:t>
                      </a:r>
                      <a:r>
                        <a:rPr lang="en-US" dirty="0"/>
                        <a:t>/</a:t>
                      </a:r>
                    </a:p>
                  </a:txBody>
                  <a:tcPr/>
                </a:tc>
                <a:extLst>
                  <a:ext uri="{0D108BD9-81ED-4DB2-BD59-A6C34878D82A}">
                    <a16:rowId xmlns:a16="http://schemas.microsoft.com/office/drawing/2014/main" val="767229017"/>
                  </a:ext>
                </a:extLst>
              </a:tr>
              <a:tr h="370840">
                <a:tc>
                  <a:txBody>
                    <a:bodyPr/>
                    <a:lstStyle/>
                    <a:p>
                      <a:r>
                        <a:rPr lang="en-US" dirty="0"/>
                        <a:t>7</a:t>
                      </a:r>
                    </a:p>
                  </a:txBody>
                  <a:tcPr/>
                </a:tc>
                <a:tc>
                  <a:txBody>
                    <a:bodyPr/>
                    <a:lstStyle/>
                    <a:p>
                      <a:r>
                        <a:rPr lang="en-US" dirty="0"/>
                        <a:t>/m/</a:t>
                      </a:r>
                    </a:p>
                  </a:txBody>
                  <a:tcPr/>
                </a:tc>
                <a:tc>
                  <a:txBody>
                    <a:bodyPr/>
                    <a:lstStyle/>
                    <a:p>
                      <a:r>
                        <a:rPr lang="en-US" dirty="0"/>
                        <a:t>/n/</a:t>
                      </a:r>
                    </a:p>
                  </a:txBody>
                  <a:tcPr/>
                </a:tc>
                <a:extLst>
                  <a:ext uri="{0D108BD9-81ED-4DB2-BD59-A6C34878D82A}">
                    <a16:rowId xmlns:a16="http://schemas.microsoft.com/office/drawing/2014/main" val="2324303935"/>
                  </a:ext>
                </a:extLst>
              </a:tr>
              <a:tr h="370840">
                <a:tc>
                  <a:txBody>
                    <a:bodyPr/>
                    <a:lstStyle/>
                    <a:p>
                      <a:r>
                        <a:rPr lang="en-US" dirty="0"/>
                        <a:t>8</a:t>
                      </a:r>
                    </a:p>
                  </a:txBody>
                  <a:tcPr/>
                </a:tc>
                <a:tc>
                  <a:txBody>
                    <a:bodyPr/>
                    <a:lstStyle/>
                    <a:p>
                      <a:r>
                        <a:rPr lang="en-US" dirty="0"/>
                        <a:t>/w/</a:t>
                      </a:r>
                    </a:p>
                  </a:txBody>
                  <a:tcPr/>
                </a:tc>
                <a:tc>
                  <a:txBody>
                    <a:bodyPr/>
                    <a:lstStyle/>
                    <a:p>
                      <a:r>
                        <a:rPr lang="en-US" dirty="0"/>
                        <a:t>/v/</a:t>
                      </a:r>
                    </a:p>
                  </a:txBody>
                  <a:tcPr/>
                </a:tc>
                <a:extLst>
                  <a:ext uri="{0D108BD9-81ED-4DB2-BD59-A6C34878D82A}">
                    <a16:rowId xmlns:a16="http://schemas.microsoft.com/office/drawing/2014/main" val="4124593297"/>
                  </a:ext>
                </a:extLst>
              </a:tr>
              <a:tr h="370840">
                <a:tc>
                  <a:txBody>
                    <a:bodyPr/>
                    <a:lstStyle/>
                    <a:p>
                      <a:r>
                        <a:rPr lang="en-US" dirty="0"/>
                        <a:t>9</a:t>
                      </a:r>
                    </a:p>
                  </a:txBody>
                  <a:tcPr/>
                </a:tc>
                <a:tc>
                  <a:txBody>
                    <a:bodyPr/>
                    <a:lstStyle/>
                    <a:p>
                      <a:r>
                        <a:rPr lang="en-US" dirty="0"/>
                        <a:t>/g/</a:t>
                      </a:r>
                    </a:p>
                  </a:txBody>
                  <a:tcPr/>
                </a:tc>
                <a:tc>
                  <a:txBody>
                    <a:bodyPr/>
                    <a:lstStyle/>
                    <a:p>
                      <a:r>
                        <a:rPr lang="en-US" dirty="0"/>
                        <a:t>/k/</a:t>
                      </a:r>
                    </a:p>
                  </a:txBody>
                  <a:tcPr/>
                </a:tc>
                <a:extLst>
                  <a:ext uri="{0D108BD9-81ED-4DB2-BD59-A6C34878D82A}">
                    <a16:rowId xmlns:a16="http://schemas.microsoft.com/office/drawing/2014/main" val="2785107716"/>
                  </a:ext>
                </a:extLst>
              </a:tr>
              <a:tr h="370840">
                <a:tc>
                  <a:txBody>
                    <a:bodyPr/>
                    <a:lstStyle/>
                    <a:p>
                      <a:r>
                        <a:rPr lang="en-US" dirty="0"/>
                        <a:t>10</a:t>
                      </a:r>
                    </a:p>
                  </a:txBody>
                  <a:tcPr/>
                </a:tc>
                <a:tc>
                  <a:txBody>
                    <a:bodyPr/>
                    <a:lstStyle/>
                    <a:p>
                      <a:r>
                        <a:rPr lang="en-US" dirty="0"/>
                        <a:t>/j/</a:t>
                      </a:r>
                    </a:p>
                  </a:txBody>
                  <a:tcPr/>
                </a:tc>
                <a:tc>
                  <a:txBody>
                    <a:bodyPr/>
                    <a:lstStyle/>
                    <a:p>
                      <a:r>
                        <a:rPr lang="en-US" dirty="0"/>
                        <a:t>/</a:t>
                      </a:r>
                      <a:r>
                        <a:rPr lang="en-US" dirty="0" err="1"/>
                        <a:t>d</a:t>
                      </a:r>
                      <a:r>
                        <a:rPr lang="en-US" dirty="0" err="1">
                          <a:latin typeface="Times New Roman" panose="02020603050405020304" pitchFamily="18" charset="0"/>
                          <a:cs typeface="Times New Roman" panose="02020603050405020304" pitchFamily="18" charset="0"/>
                        </a:rPr>
                        <a:t>ʒ</a:t>
                      </a:r>
                      <a:r>
                        <a:rPr lang="en-US" dirty="0">
                          <a:latin typeface="Times New Roman" panose="02020603050405020304" pitchFamily="18" charset="0"/>
                          <a:cs typeface="Times New Roman" panose="02020603050405020304" pitchFamily="18" charset="0"/>
                        </a:rPr>
                        <a:t>/</a:t>
                      </a:r>
                      <a:endParaRPr lang="en-US" dirty="0"/>
                    </a:p>
                  </a:txBody>
                  <a:tcPr/>
                </a:tc>
                <a:extLst>
                  <a:ext uri="{0D108BD9-81ED-4DB2-BD59-A6C34878D82A}">
                    <a16:rowId xmlns:a16="http://schemas.microsoft.com/office/drawing/2014/main" val="2813320913"/>
                  </a:ext>
                </a:extLst>
              </a:tr>
            </a:tbl>
          </a:graphicData>
        </a:graphic>
      </p:graphicFrame>
      <p:sp>
        <p:nvSpPr>
          <p:cNvPr id="5" name="TextBox 4">
            <a:extLst>
              <a:ext uri="{FF2B5EF4-FFF2-40B4-BE49-F238E27FC236}">
                <a16:creationId xmlns:a16="http://schemas.microsoft.com/office/drawing/2014/main" id="{F72D5635-4AD7-4F49-8C50-7A8C337F9826}"/>
              </a:ext>
            </a:extLst>
          </p:cNvPr>
          <p:cNvSpPr txBox="1"/>
          <p:nvPr/>
        </p:nvSpPr>
        <p:spPr>
          <a:xfrm>
            <a:off x="838200" y="1506022"/>
            <a:ext cx="10256520" cy="646331"/>
          </a:xfrm>
          <a:prstGeom prst="rect">
            <a:avLst/>
          </a:prstGeom>
          <a:noFill/>
        </p:spPr>
        <p:txBody>
          <a:bodyPr wrap="square" rtlCol="0">
            <a:spAutoFit/>
          </a:bodyPr>
          <a:lstStyle/>
          <a:p>
            <a:r>
              <a:rPr lang="en-US" dirty="0"/>
              <a:t>Listen to the words spoken by your professor. Then guess which phonetic symbol is right for the consonant specified in each number. Choose (a) or (b). </a:t>
            </a:r>
            <a:r>
              <a:rPr lang="en-US" b="1" u="sng" dirty="0">
                <a:solidFill>
                  <a:srgbClr val="FF0000"/>
                </a:solidFill>
              </a:rPr>
              <a:t>The answer key is on the next slide!</a:t>
            </a:r>
          </a:p>
        </p:txBody>
      </p:sp>
    </p:spTree>
    <p:extLst>
      <p:ext uri="{BB962C8B-B14F-4D97-AF65-F5344CB8AC3E}">
        <p14:creationId xmlns:p14="http://schemas.microsoft.com/office/powerpoint/2010/main" val="367071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1.3. Inventory (cont.) – </a:t>
            </a:r>
            <a:r>
              <a:rPr lang="en-US" sz="4000" b="1" dirty="0">
                <a:solidFill>
                  <a:srgbClr val="C00000"/>
                </a:solidFill>
                <a:latin typeface="Cambria" panose="02040503050406030204" pitchFamily="18" charset="0"/>
                <a:ea typeface="Cambria" panose="02040503050406030204" pitchFamily="18" charset="0"/>
              </a:rPr>
              <a:t>Spoken Exercise – Answer Key</a:t>
            </a:r>
          </a:p>
        </p:txBody>
      </p:sp>
      <p:graphicFrame>
        <p:nvGraphicFramePr>
          <p:cNvPr id="4" name="Table 4">
            <a:extLst>
              <a:ext uri="{FF2B5EF4-FFF2-40B4-BE49-F238E27FC236}">
                <a16:creationId xmlns:a16="http://schemas.microsoft.com/office/drawing/2014/main" id="{36881687-9DD4-4E2D-94B9-40955DA997F4}"/>
              </a:ext>
            </a:extLst>
          </p:cNvPr>
          <p:cNvGraphicFramePr>
            <a:graphicFrameLocks noGrp="1"/>
          </p:cNvGraphicFramePr>
          <p:nvPr>
            <p:ph idx="1"/>
            <p:extLst>
              <p:ext uri="{D42A27DB-BD31-4B8C-83A1-F6EECF244321}">
                <p14:modId xmlns:p14="http://schemas.microsoft.com/office/powerpoint/2010/main" val="200823839"/>
              </p:ext>
            </p:extLst>
          </p:nvPr>
        </p:nvGraphicFramePr>
        <p:xfrm>
          <a:off x="838200" y="2203577"/>
          <a:ext cx="9134856" cy="4079240"/>
        </p:xfrm>
        <a:graphic>
          <a:graphicData uri="http://schemas.openxmlformats.org/drawingml/2006/table">
            <a:tbl>
              <a:tblPr firstRow="1" bandRow="1">
                <a:tableStyleId>{5940675A-B579-460E-94D1-54222C63F5DA}</a:tableStyleId>
              </a:tblPr>
              <a:tblGrid>
                <a:gridCol w="524187">
                  <a:extLst>
                    <a:ext uri="{9D8B030D-6E8A-4147-A177-3AD203B41FA5}">
                      <a16:colId xmlns:a16="http://schemas.microsoft.com/office/drawing/2014/main" val="2268099737"/>
                    </a:ext>
                  </a:extLst>
                </a:gridCol>
                <a:gridCol w="1697805">
                  <a:extLst>
                    <a:ext uri="{9D8B030D-6E8A-4147-A177-3AD203B41FA5}">
                      <a16:colId xmlns:a16="http://schemas.microsoft.com/office/drawing/2014/main" val="2808416128"/>
                    </a:ext>
                  </a:extLst>
                </a:gridCol>
                <a:gridCol w="3413744">
                  <a:extLst>
                    <a:ext uri="{9D8B030D-6E8A-4147-A177-3AD203B41FA5}">
                      <a16:colId xmlns:a16="http://schemas.microsoft.com/office/drawing/2014/main" val="564180113"/>
                    </a:ext>
                  </a:extLst>
                </a:gridCol>
                <a:gridCol w="3499120">
                  <a:extLst>
                    <a:ext uri="{9D8B030D-6E8A-4147-A177-3AD203B41FA5}">
                      <a16:colId xmlns:a16="http://schemas.microsoft.com/office/drawing/2014/main" val="2911103125"/>
                    </a:ext>
                  </a:extLst>
                </a:gridCol>
              </a:tblGrid>
              <a:tr h="370840">
                <a:tc>
                  <a:txBody>
                    <a:bodyPr/>
                    <a:lstStyle/>
                    <a:p>
                      <a:pPr algn="ctr"/>
                      <a:r>
                        <a:rPr lang="en-US" b="1" dirty="0"/>
                        <a:t>No</a:t>
                      </a:r>
                    </a:p>
                  </a:txBody>
                  <a:tcPr/>
                </a:tc>
                <a:tc>
                  <a:txBody>
                    <a:bodyPr/>
                    <a:lstStyle/>
                    <a:p>
                      <a:pPr algn="ctr"/>
                      <a:r>
                        <a:rPr lang="en-US" b="1" dirty="0"/>
                        <a:t>Word</a:t>
                      </a:r>
                    </a:p>
                  </a:txBody>
                  <a:tcPr/>
                </a:tc>
                <a:tc>
                  <a:txBody>
                    <a:bodyPr/>
                    <a:lstStyle/>
                    <a:p>
                      <a:pPr algn="ctr"/>
                      <a:r>
                        <a:rPr lang="en-US" b="1" dirty="0"/>
                        <a:t>a</a:t>
                      </a:r>
                    </a:p>
                  </a:txBody>
                  <a:tcPr/>
                </a:tc>
                <a:tc>
                  <a:txBody>
                    <a:bodyPr/>
                    <a:lstStyle/>
                    <a:p>
                      <a:pPr algn="ctr"/>
                      <a:r>
                        <a:rPr lang="en-US" b="1" dirty="0"/>
                        <a:t>b</a:t>
                      </a:r>
                    </a:p>
                  </a:txBody>
                  <a:tcPr/>
                </a:tc>
                <a:extLst>
                  <a:ext uri="{0D108BD9-81ED-4DB2-BD59-A6C34878D82A}">
                    <a16:rowId xmlns:a16="http://schemas.microsoft.com/office/drawing/2014/main" val="3828830180"/>
                  </a:ext>
                </a:extLst>
              </a:tr>
              <a:tr h="370840">
                <a:tc>
                  <a:txBody>
                    <a:bodyPr/>
                    <a:lstStyle/>
                    <a:p>
                      <a:pPr algn="ctr"/>
                      <a:r>
                        <a:rPr lang="en-US" dirty="0"/>
                        <a:t>1</a:t>
                      </a:r>
                    </a:p>
                  </a:txBody>
                  <a:tcPr/>
                </a:tc>
                <a:tc>
                  <a:txBody>
                    <a:bodyPr/>
                    <a:lstStyle/>
                    <a:p>
                      <a:r>
                        <a:rPr lang="en-US" dirty="0"/>
                        <a:t>Pill</a:t>
                      </a:r>
                    </a:p>
                  </a:txBody>
                  <a:tcPr/>
                </a:tc>
                <a:tc>
                  <a:txBody>
                    <a:bodyPr/>
                    <a:lstStyle/>
                    <a:p>
                      <a:r>
                        <a:rPr lang="en-US" b="1" dirty="0">
                          <a:solidFill>
                            <a:schemeClr val="tx1"/>
                          </a:solidFill>
                        </a:rPr>
                        <a:t>/p/ </a:t>
                      </a:r>
                    </a:p>
                  </a:txBody>
                  <a:tcPr>
                    <a:solidFill>
                      <a:srgbClr val="FF0000"/>
                    </a:solidFill>
                  </a:tcPr>
                </a:tc>
                <a:tc>
                  <a:txBody>
                    <a:bodyPr/>
                    <a:lstStyle/>
                    <a:p>
                      <a:r>
                        <a:rPr lang="en-US" dirty="0"/>
                        <a:t>/b/</a:t>
                      </a:r>
                    </a:p>
                  </a:txBody>
                  <a:tcPr/>
                </a:tc>
                <a:extLst>
                  <a:ext uri="{0D108BD9-81ED-4DB2-BD59-A6C34878D82A}">
                    <a16:rowId xmlns:a16="http://schemas.microsoft.com/office/drawing/2014/main" val="4281084749"/>
                  </a:ext>
                </a:extLst>
              </a:tr>
              <a:tr h="370840">
                <a:tc>
                  <a:txBody>
                    <a:bodyPr/>
                    <a:lstStyle/>
                    <a:p>
                      <a:pPr algn="ctr"/>
                      <a:r>
                        <a:rPr lang="en-US" dirty="0"/>
                        <a:t>2</a:t>
                      </a:r>
                    </a:p>
                  </a:txBody>
                  <a:tcPr/>
                </a:tc>
                <a:tc>
                  <a:txBody>
                    <a:bodyPr/>
                    <a:lstStyle/>
                    <a:p>
                      <a:r>
                        <a:rPr lang="en-US" dirty="0"/>
                        <a:t>To</a:t>
                      </a:r>
                    </a:p>
                  </a:txBody>
                  <a:tcPr/>
                </a:tc>
                <a:tc>
                  <a:txBody>
                    <a:bodyPr/>
                    <a:lstStyle/>
                    <a:p>
                      <a:r>
                        <a:rPr lang="en-US" dirty="0"/>
                        <a:t>/d/</a:t>
                      </a:r>
                    </a:p>
                  </a:txBody>
                  <a:tcPr>
                    <a:noFill/>
                  </a:tcPr>
                </a:tc>
                <a:tc>
                  <a:txBody>
                    <a:bodyPr/>
                    <a:lstStyle/>
                    <a:p>
                      <a:r>
                        <a:rPr lang="en-US" dirty="0"/>
                        <a:t>/t/</a:t>
                      </a:r>
                    </a:p>
                  </a:txBody>
                  <a:tcPr>
                    <a:solidFill>
                      <a:srgbClr val="FF0000"/>
                    </a:solidFill>
                  </a:tcPr>
                </a:tc>
                <a:extLst>
                  <a:ext uri="{0D108BD9-81ED-4DB2-BD59-A6C34878D82A}">
                    <a16:rowId xmlns:a16="http://schemas.microsoft.com/office/drawing/2014/main" val="1628861638"/>
                  </a:ext>
                </a:extLst>
              </a:tr>
              <a:tr h="370840">
                <a:tc>
                  <a:txBody>
                    <a:bodyPr/>
                    <a:lstStyle/>
                    <a:p>
                      <a:pPr algn="ctr"/>
                      <a:r>
                        <a:rPr lang="en-US" dirty="0"/>
                        <a:t>3</a:t>
                      </a:r>
                    </a:p>
                  </a:txBody>
                  <a:tcPr/>
                </a:tc>
                <a:tc>
                  <a:txBody>
                    <a:bodyPr/>
                    <a:lstStyle/>
                    <a:p>
                      <a:r>
                        <a:rPr lang="en-US" dirty="0"/>
                        <a:t>Chew</a:t>
                      </a:r>
                    </a:p>
                  </a:txBody>
                  <a:tcPr/>
                </a:tc>
                <a:tc>
                  <a:txBody>
                    <a:bodyPr/>
                    <a:lstStyle/>
                    <a:p>
                      <a:r>
                        <a:rPr lang="en-US" dirty="0"/>
                        <a:t>/</a:t>
                      </a:r>
                      <a:r>
                        <a:rPr lang="en-US" dirty="0" err="1"/>
                        <a:t>t</a:t>
                      </a:r>
                      <a:r>
                        <a:rPr lang="en-US" dirty="0" err="1">
                          <a:latin typeface="Times New Roman" panose="02020603050405020304" pitchFamily="18" charset="0"/>
                          <a:cs typeface="Times New Roman" panose="02020603050405020304" pitchFamily="18" charset="0"/>
                        </a:rPr>
                        <a:t>ʃ</a:t>
                      </a:r>
                      <a:r>
                        <a:rPr lang="en-US" dirty="0">
                          <a:latin typeface="Times New Roman" panose="02020603050405020304" pitchFamily="18" charset="0"/>
                          <a:cs typeface="Times New Roman" panose="02020603050405020304" pitchFamily="18" charset="0"/>
                        </a:rPr>
                        <a:t>/</a:t>
                      </a:r>
                      <a:endParaRPr lang="en-US" dirty="0"/>
                    </a:p>
                  </a:txBody>
                  <a:tcPr>
                    <a:solidFill>
                      <a:srgbClr val="FF0000"/>
                    </a:solidFill>
                  </a:tcPr>
                </a:tc>
                <a:tc>
                  <a:txBody>
                    <a:bodyPr/>
                    <a:lstStyle/>
                    <a:p>
                      <a:r>
                        <a:rPr lang="en-US" dirty="0"/>
                        <a:t>/</a:t>
                      </a:r>
                      <a:r>
                        <a:rPr lang="en-US" dirty="0" err="1"/>
                        <a:t>d</a:t>
                      </a:r>
                      <a:r>
                        <a:rPr lang="en-US" dirty="0" err="1">
                          <a:latin typeface="Times New Roman" panose="02020603050405020304" pitchFamily="18" charset="0"/>
                          <a:cs typeface="Times New Roman" panose="02020603050405020304" pitchFamily="18" charset="0"/>
                        </a:rPr>
                        <a:t>ʒ</a:t>
                      </a:r>
                      <a:r>
                        <a:rPr lang="en-US" dirty="0"/>
                        <a:t>/</a:t>
                      </a:r>
                    </a:p>
                  </a:txBody>
                  <a:tcPr/>
                </a:tc>
                <a:extLst>
                  <a:ext uri="{0D108BD9-81ED-4DB2-BD59-A6C34878D82A}">
                    <a16:rowId xmlns:a16="http://schemas.microsoft.com/office/drawing/2014/main" val="3499531246"/>
                  </a:ext>
                </a:extLst>
              </a:tr>
              <a:tr h="370840">
                <a:tc>
                  <a:txBody>
                    <a:bodyPr/>
                    <a:lstStyle/>
                    <a:p>
                      <a:pPr algn="ctr"/>
                      <a:r>
                        <a:rPr lang="en-US" dirty="0"/>
                        <a:t>4</a:t>
                      </a:r>
                    </a:p>
                  </a:txBody>
                  <a:tcPr/>
                </a:tc>
                <a:tc>
                  <a:txBody>
                    <a:bodyPr/>
                    <a:lstStyle/>
                    <a:p>
                      <a:r>
                        <a:rPr lang="en-US" dirty="0"/>
                        <a:t>Vision</a:t>
                      </a:r>
                    </a:p>
                  </a:txBody>
                  <a:tcPr/>
                </a:tc>
                <a:tc>
                  <a:txBody>
                    <a:bodyPr/>
                    <a:lstStyle/>
                    <a:p>
                      <a:r>
                        <a:rPr lang="en-US" dirty="0"/>
                        <a:t>/f/</a:t>
                      </a:r>
                    </a:p>
                  </a:txBody>
                  <a:tcPr>
                    <a:noFill/>
                  </a:tcPr>
                </a:tc>
                <a:tc>
                  <a:txBody>
                    <a:bodyPr/>
                    <a:lstStyle/>
                    <a:p>
                      <a:r>
                        <a:rPr lang="en-US" dirty="0"/>
                        <a:t>/v/</a:t>
                      </a:r>
                    </a:p>
                  </a:txBody>
                  <a:tcPr>
                    <a:solidFill>
                      <a:srgbClr val="FF0000"/>
                    </a:solidFill>
                  </a:tcPr>
                </a:tc>
                <a:extLst>
                  <a:ext uri="{0D108BD9-81ED-4DB2-BD59-A6C34878D82A}">
                    <a16:rowId xmlns:a16="http://schemas.microsoft.com/office/drawing/2014/main" val="80954050"/>
                  </a:ext>
                </a:extLst>
              </a:tr>
              <a:tr h="370840">
                <a:tc>
                  <a:txBody>
                    <a:bodyPr/>
                    <a:lstStyle/>
                    <a:p>
                      <a:pPr algn="ctr"/>
                      <a:r>
                        <a:rPr lang="en-US" dirty="0"/>
                        <a:t>5</a:t>
                      </a:r>
                    </a:p>
                  </a:txBody>
                  <a:tcPr/>
                </a:tc>
                <a:tc>
                  <a:txBody>
                    <a:bodyPr/>
                    <a:lstStyle/>
                    <a:p>
                      <a:r>
                        <a:rPr lang="en-US" dirty="0"/>
                        <a:t>Lie</a:t>
                      </a:r>
                    </a:p>
                  </a:txBody>
                  <a:tcPr/>
                </a:tc>
                <a:tc>
                  <a:txBody>
                    <a:bodyPr/>
                    <a:lstStyle/>
                    <a:p>
                      <a:r>
                        <a:rPr lang="en-US" dirty="0"/>
                        <a:t>/l/</a:t>
                      </a:r>
                    </a:p>
                  </a:txBody>
                  <a:tcPr>
                    <a:solidFill>
                      <a:srgbClr val="FF0000"/>
                    </a:solidFill>
                  </a:tcPr>
                </a:tc>
                <a:tc>
                  <a:txBody>
                    <a:bodyPr/>
                    <a:lstStyle/>
                    <a:p>
                      <a:r>
                        <a:rPr lang="en-US" dirty="0"/>
                        <a:t>/r/</a:t>
                      </a:r>
                    </a:p>
                  </a:txBody>
                  <a:tcPr/>
                </a:tc>
                <a:extLst>
                  <a:ext uri="{0D108BD9-81ED-4DB2-BD59-A6C34878D82A}">
                    <a16:rowId xmlns:a16="http://schemas.microsoft.com/office/drawing/2014/main" val="1505629199"/>
                  </a:ext>
                </a:extLst>
              </a:tr>
              <a:tr h="370840">
                <a:tc>
                  <a:txBody>
                    <a:bodyPr/>
                    <a:lstStyle/>
                    <a:p>
                      <a:pPr algn="ctr"/>
                      <a:r>
                        <a:rPr lang="en-US" dirty="0"/>
                        <a:t>6</a:t>
                      </a:r>
                    </a:p>
                  </a:txBody>
                  <a:tcPr/>
                </a:tc>
                <a:tc>
                  <a:txBody>
                    <a:bodyPr/>
                    <a:lstStyle/>
                    <a:p>
                      <a:r>
                        <a:rPr lang="en-US" dirty="0"/>
                        <a:t>Ship</a:t>
                      </a:r>
                    </a:p>
                  </a:txBody>
                  <a:tcPr/>
                </a:tc>
                <a:tc>
                  <a:txBody>
                    <a:bodyPr/>
                    <a:lstStyle/>
                    <a:p>
                      <a:r>
                        <a:rPr lang="en-US" dirty="0"/>
                        <a:t>/s/</a:t>
                      </a:r>
                    </a:p>
                  </a:txBody>
                  <a:tcPr/>
                </a:tc>
                <a:tc>
                  <a:txBody>
                    <a:bodyPr/>
                    <a:lstStyle/>
                    <a:p>
                      <a:r>
                        <a:rPr lang="en-US" dirty="0"/>
                        <a:t>/</a:t>
                      </a:r>
                      <a:r>
                        <a:rPr lang="en-US" dirty="0">
                          <a:latin typeface="Times New Roman" panose="02020603050405020304" pitchFamily="18" charset="0"/>
                          <a:cs typeface="Times New Roman" panose="02020603050405020304" pitchFamily="18" charset="0"/>
                        </a:rPr>
                        <a:t>ʃ</a:t>
                      </a:r>
                      <a:r>
                        <a:rPr lang="en-US" dirty="0"/>
                        <a:t>/</a:t>
                      </a:r>
                    </a:p>
                  </a:txBody>
                  <a:tcPr>
                    <a:solidFill>
                      <a:srgbClr val="FF0000"/>
                    </a:solidFill>
                  </a:tcPr>
                </a:tc>
                <a:extLst>
                  <a:ext uri="{0D108BD9-81ED-4DB2-BD59-A6C34878D82A}">
                    <a16:rowId xmlns:a16="http://schemas.microsoft.com/office/drawing/2014/main" val="767229017"/>
                  </a:ext>
                </a:extLst>
              </a:tr>
              <a:tr h="370840">
                <a:tc>
                  <a:txBody>
                    <a:bodyPr/>
                    <a:lstStyle/>
                    <a:p>
                      <a:pPr algn="ctr"/>
                      <a:r>
                        <a:rPr lang="en-US" dirty="0"/>
                        <a:t>7</a:t>
                      </a:r>
                    </a:p>
                  </a:txBody>
                  <a:tcPr/>
                </a:tc>
                <a:tc>
                  <a:txBody>
                    <a:bodyPr/>
                    <a:lstStyle/>
                    <a:p>
                      <a:r>
                        <a:rPr lang="en-US" dirty="0"/>
                        <a:t>New</a:t>
                      </a:r>
                    </a:p>
                  </a:txBody>
                  <a:tcPr/>
                </a:tc>
                <a:tc>
                  <a:txBody>
                    <a:bodyPr/>
                    <a:lstStyle/>
                    <a:p>
                      <a:r>
                        <a:rPr lang="en-US" dirty="0"/>
                        <a:t>/m/</a:t>
                      </a:r>
                    </a:p>
                  </a:txBody>
                  <a:tcPr/>
                </a:tc>
                <a:tc>
                  <a:txBody>
                    <a:bodyPr/>
                    <a:lstStyle/>
                    <a:p>
                      <a:r>
                        <a:rPr lang="en-US" dirty="0"/>
                        <a:t>/n/</a:t>
                      </a:r>
                    </a:p>
                  </a:txBody>
                  <a:tcPr>
                    <a:solidFill>
                      <a:srgbClr val="FF0000"/>
                    </a:solidFill>
                  </a:tcPr>
                </a:tc>
                <a:extLst>
                  <a:ext uri="{0D108BD9-81ED-4DB2-BD59-A6C34878D82A}">
                    <a16:rowId xmlns:a16="http://schemas.microsoft.com/office/drawing/2014/main" val="2324303935"/>
                  </a:ext>
                </a:extLst>
              </a:tr>
              <a:tr h="370840">
                <a:tc>
                  <a:txBody>
                    <a:bodyPr/>
                    <a:lstStyle/>
                    <a:p>
                      <a:pPr algn="ctr"/>
                      <a:r>
                        <a:rPr lang="en-US" dirty="0"/>
                        <a:t>8</a:t>
                      </a:r>
                    </a:p>
                  </a:txBody>
                  <a:tcPr/>
                </a:tc>
                <a:tc>
                  <a:txBody>
                    <a:bodyPr/>
                    <a:lstStyle/>
                    <a:p>
                      <a:r>
                        <a:rPr lang="en-US" dirty="0"/>
                        <a:t>Wave</a:t>
                      </a:r>
                    </a:p>
                  </a:txBody>
                  <a:tcPr/>
                </a:tc>
                <a:tc>
                  <a:txBody>
                    <a:bodyPr/>
                    <a:lstStyle/>
                    <a:p>
                      <a:r>
                        <a:rPr lang="en-US" dirty="0"/>
                        <a:t>/w/</a:t>
                      </a:r>
                    </a:p>
                  </a:txBody>
                  <a:tcPr>
                    <a:solidFill>
                      <a:srgbClr val="FF0000"/>
                    </a:solidFill>
                  </a:tcPr>
                </a:tc>
                <a:tc>
                  <a:txBody>
                    <a:bodyPr/>
                    <a:lstStyle/>
                    <a:p>
                      <a:r>
                        <a:rPr lang="en-US" dirty="0"/>
                        <a:t>/v/</a:t>
                      </a:r>
                    </a:p>
                  </a:txBody>
                  <a:tcPr/>
                </a:tc>
                <a:extLst>
                  <a:ext uri="{0D108BD9-81ED-4DB2-BD59-A6C34878D82A}">
                    <a16:rowId xmlns:a16="http://schemas.microsoft.com/office/drawing/2014/main" val="4124593297"/>
                  </a:ext>
                </a:extLst>
              </a:tr>
              <a:tr h="370840">
                <a:tc>
                  <a:txBody>
                    <a:bodyPr/>
                    <a:lstStyle/>
                    <a:p>
                      <a:pPr algn="ctr"/>
                      <a:r>
                        <a:rPr lang="en-US" dirty="0"/>
                        <a:t>9</a:t>
                      </a:r>
                    </a:p>
                  </a:txBody>
                  <a:tcPr/>
                </a:tc>
                <a:tc>
                  <a:txBody>
                    <a:bodyPr/>
                    <a:lstStyle/>
                    <a:p>
                      <a:r>
                        <a:rPr lang="en-US" dirty="0"/>
                        <a:t>Guy</a:t>
                      </a:r>
                    </a:p>
                  </a:txBody>
                  <a:tcPr/>
                </a:tc>
                <a:tc>
                  <a:txBody>
                    <a:bodyPr/>
                    <a:lstStyle/>
                    <a:p>
                      <a:r>
                        <a:rPr lang="en-US" dirty="0"/>
                        <a:t>/g/</a:t>
                      </a:r>
                    </a:p>
                  </a:txBody>
                  <a:tcPr>
                    <a:solidFill>
                      <a:srgbClr val="FF0000"/>
                    </a:solidFill>
                  </a:tcPr>
                </a:tc>
                <a:tc>
                  <a:txBody>
                    <a:bodyPr/>
                    <a:lstStyle/>
                    <a:p>
                      <a:r>
                        <a:rPr lang="en-US" dirty="0"/>
                        <a:t>/k/</a:t>
                      </a:r>
                    </a:p>
                  </a:txBody>
                  <a:tcPr/>
                </a:tc>
                <a:extLst>
                  <a:ext uri="{0D108BD9-81ED-4DB2-BD59-A6C34878D82A}">
                    <a16:rowId xmlns:a16="http://schemas.microsoft.com/office/drawing/2014/main" val="2785107716"/>
                  </a:ext>
                </a:extLst>
              </a:tr>
              <a:tr h="370840">
                <a:tc>
                  <a:txBody>
                    <a:bodyPr/>
                    <a:lstStyle/>
                    <a:p>
                      <a:pPr algn="ctr"/>
                      <a:r>
                        <a:rPr lang="en-US" dirty="0"/>
                        <a:t>10</a:t>
                      </a:r>
                    </a:p>
                  </a:txBody>
                  <a:tcPr/>
                </a:tc>
                <a:tc>
                  <a:txBody>
                    <a:bodyPr/>
                    <a:lstStyle/>
                    <a:p>
                      <a:r>
                        <a:rPr lang="en-US" dirty="0"/>
                        <a:t>John</a:t>
                      </a:r>
                    </a:p>
                  </a:txBody>
                  <a:tcPr/>
                </a:tc>
                <a:tc>
                  <a:txBody>
                    <a:bodyPr/>
                    <a:lstStyle/>
                    <a:p>
                      <a:r>
                        <a:rPr lang="en-US" dirty="0"/>
                        <a:t>/j/</a:t>
                      </a:r>
                    </a:p>
                  </a:txBody>
                  <a:tcPr>
                    <a:noFill/>
                  </a:tcPr>
                </a:tc>
                <a:tc>
                  <a:txBody>
                    <a:bodyPr/>
                    <a:lstStyle/>
                    <a:p>
                      <a:r>
                        <a:rPr lang="en-US" dirty="0"/>
                        <a:t>/</a:t>
                      </a:r>
                      <a:r>
                        <a:rPr lang="en-US" dirty="0" err="1"/>
                        <a:t>d</a:t>
                      </a:r>
                      <a:r>
                        <a:rPr lang="en-US" dirty="0" err="1">
                          <a:latin typeface="Times New Roman" panose="02020603050405020304" pitchFamily="18" charset="0"/>
                          <a:cs typeface="Times New Roman" panose="02020603050405020304" pitchFamily="18" charset="0"/>
                        </a:rPr>
                        <a:t>ʒ</a:t>
                      </a:r>
                      <a:r>
                        <a:rPr lang="en-US" dirty="0">
                          <a:latin typeface="Times New Roman" panose="02020603050405020304" pitchFamily="18" charset="0"/>
                          <a:cs typeface="Times New Roman" panose="02020603050405020304" pitchFamily="18" charset="0"/>
                        </a:rPr>
                        <a:t>/</a:t>
                      </a:r>
                      <a:endParaRPr lang="en-US" dirty="0"/>
                    </a:p>
                  </a:txBody>
                  <a:tcPr>
                    <a:solidFill>
                      <a:srgbClr val="FF0000"/>
                    </a:solidFill>
                  </a:tcPr>
                </a:tc>
                <a:extLst>
                  <a:ext uri="{0D108BD9-81ED-4DB2-BD59-A6C34878D82A}">
                    <a16:rowId xmlns:a16="http://schemas.microsoft.com/office/drawing/2014/main" val="2813320913"/>
                  </a:ext>
                </a:extLst>
              </a:tr>
            </a:tbl>
          </a:graphicData>
        </a:graphic>
      </p:graphicFrame>
      <p:sp>
        <p:nvSpPr>
          <p:cNvPr id="5" name="TextBox 4">
            <a:extLst>
              <a:ext uri="{FF2B5EF4-FFF2-40B4-BE49-F238E27FC236}">
                <a16:creationId xmlns:a16="http://schemas.microsoft.com/office/drawing/2014/main" id="{F72D5635-4AD7-4F49-8C50-7A8C337F9826}"/>
              </a:ext>
            </a:extLst>
          </p:cNvPr>
          <p:cNvSpPr txBox="1"/>
          <p:nvPr/>
        </p:nvSpPr>
        <p:spPr>
          <a:xfrm>
            <a:off x="838200" y="1506022"/>
            <a:ext cx="10256520" cy="646331"/>
          </a:xfrm>
          <a:prstGeom prst="rect">
            <a:avLst/>
          </a:prstGeom>
          <a:noFill/>
        </p:spPr>
        <p:txBody>
          <a:bodyPr wrap="square" rtlCol="0">
            <a:spAutoFit/>
          </a:bodyPr>
          <a:lstStyle/>
          <a:p>
            <a:r>
              <a:rPr lang="en-US" dirty="0"/>
              <a:t>Listen to the words spoken by your professor. Then guess which phonetic symbol is right for the consonant specified in each number. Choose (a) or (b). </a:t>
            </a:r>
            <a:r>
              <a:rPr lang="en-US" dirty="0">
                <a:highlight>
                  <a:srgbClr val="FF0000"/>
                </a:highlight>
              </a:rPr>
              <a:t>The correct answer is shown in the red cells.</a:t>
            </a:r>
            <a:endParaRPr lang="en-US" b="1" u="sng" dirty="0">
              <a:solidFill>
                <a:srgbClr val="FF0000"/>
              </a:solidFill>
              <a:highlight>
                <a:srgbClr val="FF0000"/>
              </a:highlight>
            </a:endParaRPr>
          </a:p>
        </p:txBody>
      </p:sp>
    </p:spTree>
    <p:extLst>
      <p:ext uri="{BB962C8B-B14F-4D97-AF65-F5344CB8AC3E}">
        <p14:creationId xmlns:p14="http://schemas.microsoft.com/office/powerpoint/2010/main" val="1390793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 Manner of Articulation of Consonant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377175"/>
            <a:ext cx="10515600" cy="4351338"/>
          </a:xfrm>
        </p:spPr>
        <p:txBody>
          <a:bodyPr>
            <a:normAutofit/>
          </a:bodyPr>
          <a:lstStyle/>
          <a:p>
            <a:r>
              <a:rPr lang="en-US" dirty="0"/>
              <a:t>One of the ways to classify consonant is by taking a look at the manner of articulation. </a:t>
            </a:r>
          </a:p>
          <a:p>
            <a:r>
              <a:rPr lang="en-US" dirty="0"/>
              <a:t>What does it mean by manner of articulation?</a:t>
            </a:r>
          </a:p>
          <a:p>
            <a:endParaRPr lang="en-US" sz="1050" dirty="0"/>
          </a:p>
          <a:p>
            <a:r>
              <a:rPr lang="en-US" dirty="0"/>
              <a:t>Consonants are subdivided according </a:t>
            </a:r>
            <a:r>
              <a:rPr lang="en-US" b="1" dirty="0">
                <a:solidFill>
                  <a:srgbClr val="C00000"/>
                </a:solidFill>
              </a:rPr>
              <a:t>to the ways in which they are articulated</a:t>
            </a:r>
            <a:r>
              <a:rPr lang="en-US" dirty="0"/>
              <a:t>.</a:t>
            </a:r>
          </a:p>
          <a:p>
            <a:r>
              <a:rPr lang="en-US" dirty="0"/>
              <a:t>Based on the manner of articulation, consonants are divided into:</a:t>
            </a:r>
          </a:p>
        </p:txBody>
      </p:sp>
      <p:grpSp>
        <p:nvGrpSpPr>
          <p:cNvPr id="20" name="Group 19">
            <a:extLst>
              <a:ext uri="{FF2B5EF4-FFF2-40B4-BE49-F238E27FC236}">
                <a16:creationId xmlns:a16="http://schemas.microsoft.com/office/drawing/2014/main" id="{17157604-9EE4-44AC-B2DC-FF16D43684E2}"/>
              </a:ext>
            </a:extLst>
          </p:cNvPr>
          <p:cNvGrpSpPr/>
          <p:nvPr/>
        </p:nvGrpSpPr>
        <p:grpSpPr>
          <a:xfrm>
            <a:off x="1019208" y="4659458"/>
            <a:ext cx="1343638" cy="1642733"/>
            <a:chOff x="1003309" y="4916963"/>
            <a:chExt cx="1343638" cy="1642733"/>
          </a:xfrm>
        </p:grpSpPr>
        <p:pic>
          <p:nvPicPr>
            <p:cNvPr id="3" name="Picture 2" descr="A picture containing diagram&#10;&#10;Description automatically generated">
              <a:extLst>
                <a:ext uri="{FF2B5EF4-FFF2-40B4-BE49-F238E27FC236}">
                  <a16:creationId xmlns:a16="http://schemas.microsoft.com/office/drawing/2014/main" id="{61935D0A-D775-4FC0-A70B-91ED72688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128" y="4916963"/>
              <a:ext cx="1260000" cy="1260000"/>
            </a:xfrm>
            <a:prstGeom prst="rect">
              <a:avLst/>
            </a:prstGeom>
          </p:spPr>
        </p:pic>
        <p:sp>
          <p:nvSpPr>
            <p:cNvPr id="4" name="TextBox 3">
              <a:extLst>
                <a:ext uri="{FF2B5EF4-FFF2-40B4-BE49-F238E27FC236}">
                  <a16:creationId xmlns:a16="http://schemas.microsoft.com/office/drawing/2014/main" id="{EE1F821D-2AD9-48DF-9C55-0D9D9E6F202F}"/>
                </a:ext>
              </a:extLst>
            </p:cNvPr>
            <p:cNvSpPr txBox="1"/>
            <p:nvPr/>
          </p:nvSpPr>
          <p:spPr>
            <a:xfrm>
              <a:off x="1003309" y="6251919"/>
              <a:ext cx="1343638" cy="307777"/>
            </a:xfrm>
            <a:prstGeom prst="rect">
              <a:avLst/>
            </a:prstGeom>
            <a:noFill/>
          </p:spPr>
          <p:txBody>
            <a:bodyPr wrap="none" rtlCol="0">
              <a:spAutoFit/>
            </a:bodyPr>
            <a:lstStyle/>
            <a:p>
              <a:r>
                <a:rPr lang="en-US" sz="1400" dirty="0"/>
                <a:t>Stop Consonant</a:t>
              </a:r>
            </a:p>
          </p:txBody>
        </p:sp>
      </p:grpSp>
      <p:grpSp>
        <p:nvGrpSpPr>
          <p:cNvPr id="21" name="Group 20">
            <a:extLst>
              <a:ext uri="{FF2B5EF4-FFF2-40B4-BE49-F238E27FC236}">
                <a16:creationId xmlns:a16="http://schemas.microsoft.com/office/drawing/2014/main" id="{A78168DC-1399-42EC-A6CE-1CF46233E774}"/>
              </a:ext>
            </a:extLst>
          </p:cNvPr>
          <p:cNvGrpSpPr/>
          <p:nvPr/>
        </p:nvGrpSpPr>
        <p:grpSpPr>
          <a:xfrm>
            <a:off x="3197757" y="4622396"/>
            <a:ext cx="1260000" cy="1783220"/>
            <a:chOff x="2730796" y="4947172"/>
            <a:chExt cx="1260000" cy="1783220"/>
          </a:xfrm>
        </p:grpSpPr>
        <p:pic>
          <p:nvPicPr>
            <p:cNvPr id="6" name="Picture 5" descr="Logo&#10;&#10;Description automatically generated with medium confidence">
              <a:extLst>
                <a:ext uri="{FF2B5EF4-FFF2-40B4-BE49-F238E27FC236}">
                  <a16:creationId xmlns:a16="http://schemas.microsoft.com/office/drawing/2014/main" id="{791EF3C7-2F43-4608-A954-74FA6B959A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0796" y="4947172"/>
              <a:ext cx="1260000" cy="1260000"/>
            </a:xfrm>
            <a:prstGeom prst="rect">
              <a:avLst/>
            </a:prstGeom>
          </p:spPr>
        </p:pic>
        <p:sp>
          <p:nvSpPr>
            <p:cNvPr id="10" name="TextBox 9">
              <a:extLst>
                <a:ext uri="{FF2B5EF4-FFF2-40B4-BE49-F238E27FC236}">
                  <a16:creationId xmlns:a16="http://schemas.microsoft.com/office/drawing/2014/main" id="{5418621A-52F0-4532-95F8-8D628B09E276}"/>
                </a:ext>
              </a:extLst>
            </p:cNvPr>
            <p:cNvSpPr txBox="1"/>
            <p:nvPr/>
          </p:nvSpPr>
          <p:spPr>
            <a:xfrm>
              <a:off x="2875759" y="6207172"/>
              <a:ext cx="970074" cy="523220"/>
            </a:xfrm>
            <a:prstGeom prst="rect">
              <a:avLst/>
            </a:prstGeom>
            <a:noFill/>
          </p:spPr>
          <p:txBody>
            <a:bodyPr wrap="none" rtlCol="0">
              <a:spAutoFit/>
            </a:bodyPr>
            <a:lstStyle/>
            <a:p>
              <a:r>
                <a:rPr lang="en-US" sz="1400" dirty="0"/>
                <a:t>Fricative </a:t>
              </a:r>
            </a:p>
            <a:p>
              <a:r>
                <a:rPr lang="en-US" sz="1400" dirty="0"/>
                <a:t>Consonant</a:t>
              </a:r>
            </a:p>
          </p:txBody>
        </p:sp>
      </p:grpSp>
      <p:grpSp>
        <p:nvGrpSpPr>
          <p:cNvPr id="22" name="Group 21">
            <a:extLst>
              <a:ext uri="{FF2B5EF4-FFF2-40B4-BE49-F238E27FC236}">
                <a16:creationId xmlns:a16="http://schemas.microsoft.com/office/drawing/2014/main" id="{11E9F7E2-9B6C-42C9-AEEA-F4E221879A31}"/>
              </a:ext>
            </a:extLst>
          </p:cNvPr>
          <p:cNvGrpSpPr/>
          <p:nvPr/>
        </p:nvGrpSpPr>
        <p:grpSpPr>
          <a:xfrm>
            <a:off x="5292668" y="4635236"/>
            <a:ext cx="1260000" cy="1762566"/>
            <a:chOff x="4416464" y="4991919"/>
            <a:chExt cx="1260000" cy="1762566"/>
          </a:xfrm>
        </p:grpSpPr>
        <p:pic>
          <p:nvPicPr>
            <p:cNvPr id="12" name="Picture 11" descr="A picture containing hanger&#10;&#10;Description automatically generated">
              <a:extLst>
                <a:ext uri="{FF2B5EF4-FFF2-40B4-BE49-F238E27FC236}">
                  <a16:creationId xmlns:a16="http://schemas.microsoft.com/office/drawing/2014/main" id="{2B749F14-9BD9-40A0-879D-FB85904D0E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16464" y="4991919"/>
              <a:ext cx="1260000" cy="1260000"/>
            </a:xfrm>
            <a:prstGeom prst="rect">
              <a:avLst/>
            </a:prstGeom>
          </p:spPr>
        </p:pic>
        <p:sp>
          <p:nvSpPr>
            <p:cNvPr id="13" name="TextBox 12">
              <a:extLst>
                <a:ext uri="{FF2B5EF4-FFF2-40B4-BE49-F238E27FC236}">
                  <a16:creationId xmlns:a16="http://schemas.microsoft.com/office/drawing/2014/main" id="{5BA69772-D369-4E46-A568-007154E16A0B}"/>
                </a:ext>
              </a:extLst>
            </p:cNvPr>
            <p:cNvSpPr txBox="1"/>
            <p:nvPr/>
          </p:nvSpPr>
          <p:spPr>
            <a:xfrm>
              <a:off x="4560791" y="6231265"/>
              <a:ext cx="970074" cy="523220"/>
            </a:xfrm>
            <a:prstGeom prst="rect">
              <a:avLst/>
            </a:prstGeom>
            <a:noFill/>
          </p:spPr>
          <p:txBody>
            <a:bodyPr wrap="none" rtlCol="0">
              <a:spAutoFit/>
            </a:bodyPr>
            <a:lstStyle/>
            <a:p>
              <a:pPr algn="ctr"/>
              <a:r>
                <a:rPr lang="en-US" sz="1400" dirty="0"/>
                <a:t>Nasal </a:t>
              </a:r>
            </a:p>
            <a:p>
              <a:pPr algn="ctr"/>
              <a:r>
                <a:rPr lang="en-US" sz="1400" dirty="0"/>
                <a:t>Consonant</a:t>
              </a:r>
            </a:p>
          </p:txBody>
        </p:sp>
      </p:grpSp>
      <p:grpSp>
        <p:nvGrpSpPr>
          <p:cNvPr id="23" name="Group 22">
            <a:extLst>
              <a:ext uri="{FF2B5EF4-FFF2-40B4-BE49-F238E27FC236}">
                <a16:creationId xmlns:a16="http://schemas.microsoft.com/office/drawing/2014/main" id="{1BD9231E-DE39-4741-965D-EBAAD8A1CD18}"/>
              </a:ext>
            </a:extLst>
          </p:cNvPr>
          <p:cNvGrpSpPr/>
          <p:nvPr/>
        </p:nvGrpSpPr>
        <p:grpSpPr>
          <a:xfrm>
            <a:off x="7333203" y="4579630"/>
            <a:ext cx="1831186" cy="1818172"/>
            <a:chOff x="5883392" y="4916963"/>
            <a:chExt cx="1831186" cy="1818172"/>
          </a:xfrm>
        </p:grpSpPr>
        <p:pic>
          <p:nvPicPr>
            <p:cNvPr id="15" name="Picture 14" descr="Icon&#10;&#10;Description automatically generated">
              <a:extLst>
                <a:ext uri="{FF2B5EF4-FFF2-40B4-BE49-F238E27FC236}">
                  <a16:creationId xmlns:a16="http://schemas.microsoft.com/office/drawing/2014/main" id="{1E644DF4-996E-499D-8BC7-28736914BE95}"/>
                </a:ext>
              </a:extLst>
            </p:cNvPr>
            <p:cNvPicPr>
              <a:picLocks noChangeAspect="1"/>
            </p:cNvPicPr>
            <p:nvPr/>
          </p:nvPicPr>
          <p:blipFill rotWithShape="1">
            <a:blip r:embed="rId6">
              <a:extLst>
                <a:ext uri="{28A0092B-C50C-407E-A947-70E740481C1C}">
                  <a14:useLocalDpi xmlns:a14="http://schemas.microsoft.com/office/drawing/2010/main" val="0"/>
                </a:ext>
              </a:extLst>
            </a:blip>
            <a:srcRect b="27089"/>
            <a:stretch/>
          </p:blipFill>
          <p:spPr>
            <a:xfrm>
              <a:off x="5883392" y="4916963"/>
              <a:ext cx="1831186" cy="1260000"/>
            </a:xfrm>
            <a:prstGeom prst="rect">
              <a:avLst/>
            </a:prstGeom>
          </p:spPr>
        </p:pic>
        <p:sp>
          <p:nvSpPr>
            <p:cNvPr id="16" name="TextBox 15">
              <a:extLst>
                <a:ext uri="{FF2B5EF4-FFF2-40B4-BE49-F238E27FC236}">
                  <a16:creationId xmlns:a16="http://schemas.microsoft.com/office/drawing/2014/main" id="{65483FD4-F900-4BF8-907D-EC00B8C3A92D}"/>
                </a:ext>
              </a:extLst>
            </p:cNvPr>
            <p:cNvSpPr txBox="1"/>
            <p:nvPr/>
          </p:nvSpPr>
          <p:spPr>
            <a:xfrm>
              <a:off x="6313948" y="6211915"/>
              <a:ext cx="970074" cy="523220"/>
            </a:xfrm>
            <a:prstGeom prst="rect">
              <a:avLst/>
            </a:prstGeom>
            <a:noFill/>
          </p:spPr>
          <p:txBody>
            <a:bodyPr wrap="none" rtlCol="0">
              <a:spAutoFit/>
            </a:bodyPr>
            <a:lstStyle/>
            <a:p>
              <a:pPr algn="ctr"/>
              <a:r>
                <a:rPr lang="en-US" sz="1400" dirty="0"/>
                <a:t>Lateral </a:t>
              </a:r>
            </a:p>
            <a:p>
              <a:pPr algn="ctr"/>
              <a:r>
                <a:rPr lang="en-US" sz="1400" dirty="0"/>
                <a:t>Consonant</a:t>
              </a:r>
            </a:p>
          </p:txBody>
        </p:sp>
      </p:grpSp>
      <p:grpSp>
        <p:nvGrpSpPr>
          <p:cNvPr id="24" name="Group 23">
            <a:extLst>
              <a:ext uri="{FF2B5EF4-FFF2-40B4-BE49-F238E27FC236}">
                <a16:creationId xmlns:a16="http://schemas.microsoft.com/office/drawing/2014/main" id="{33252D15-66D6-4D6A-806C-698EA604F468}"/>
              </a:ext>
            </a:extLst>
          </p:cNvPr>
          <p:cNvGrpSpPr/>
          <p:nvPr/>
        </p:nvGrpSpPr>
        <p:grpSpPr>
          <a:xfrm>
            <a:off x="9999300" y="4528423"/>
            <a:ext cx="1354500" cy="1770263"/>
            <a:chOff x="7921506" y="4954441"/>
            <a:chExt cx="1354500" cy="1770263"/>
          </a:xfrm>
        </p:grpSpPr>
        <p:pic>
          <p:nvPicPr>
            <p:cNvPr id="18" name="Picture 17" descr="Shape, arrow&#10;&#10;Description automatically generated">
              <a:extLst>
                <a:ext uri="{FF2B5EF4-FFF2-40B4-BE49-F238E27FC236}">
                  <a16:creationId xmlns:a16="http://schemas.microsoft.com/office/drawing/2014/main" id="{6B675947-EAB5-46CA-B517-EF2CD1F3E3F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21506" y="4954441"/>
              <a:ext cx="1354500" cy="1260000"/>
            </a:xfrm>
            <a:prstGeom prst="rect">
              <a:avLst/>
            </a:prstGeom>
          </p:spPr>
        </p:pic>
        <p:sp>
          <p:nvSpPr>
            <p:cNvPr id="19" name="TextBox 18">
              <a:extLst>
                <a:ext uri="{FF2B5EF4-FFF2-40B4-BE49-F238E27FC236}">
                  <a16:creationId xmlns:a16="http://schemas.microsoft.com/office/drawing/2014/main" id="{30941695-39B6-4DA1-80CB-DDA5260FA59C}"/>
                </a:ext>
              </a:extLst>
            </p:cNvPr>
            <p:cNvSpPr txBox="1"/>
            <p:nvPr/>
          </p:nvSpPr>
          <p:spPr>
            <a:xfrm>
              <a:off x="8012730" y="6201484"/>
              <a:ext cx="1172052" cy="523220"/>
            </a:xfrm>
            <a:prstGeom prst="rect">
              <a:avLst/>
            </a:prstGeom>
            <a:noFill/>
          </p:spPr>
          <p:txBody>
            <a:bodyPr wrap="none" rtlCol="0">
              <a:spAutoFit/>
            </a:bodyPr>
            <a:lstStyle/>
            <a:p>
              <a:pPr algn="ctr"/>
              <a:r>
                <a:rPr lang="en-US" sz="1400" dirty="0"/>
                <a:t>Approximant </a:t>
              </a:r>
            </a:p>
            <a:p>
              <a:pPr algn="ctr"/>
              <a:r>
                <a:rPr lang="en-US" sz="1400" dirty="0"/>
                <a:t>Consonant</a:t>
              </a:r>
            </a:p>
          </p:txBody>
        </p:sp>
      </p:grpSp>
    </p:spTree>
    <p:extLst>
      <p:ext uri="{BB962C8B-B14F-4D97-AF65-F5344CB8AC3E}">
        <p14:creationId xmlns:p14="http://schemas.microsoft.com/office/powerpoint/2010/main" val="227727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 Manner of Articulation of Consonant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68714"/>
            <a:ext cx="10515600" cy="1342323"/>
          </a:xfrm>
        </p:spPr>
        <p:txBody>
          <a:bodyPr>
            <a:normAutofit lnSpcReduction="10000"/>
          </a:bodyPr>
          <a:lstStyle/>
          <a:p>
            <a:r>
              <a:rPr lang="en-US" dirty="0"/>
              <a:t>All those five consonants can be classified into two big groups: OBSTRUENT and SONORANTS.</a:t>
            </a:r>
          </a:p>
          <a:p>
            <a:r>
              <a:rPr lang="en-US" dirty="0"/>
              <a:t>Take a look at the following diagram to see their differences:</a:t>
            </a:r>
          </a:p>
        </p:txBody>
      </p:sp>
      <p:grpSp>
        <p:nvGrpSpPr>
          <p:cNvPr id="20" name="Group 19">
            <a:extLst>
              <a:ext uri="{FF2B5EF4-FFF2-40B4-BE49-F238E27FC236}">
                <a16:creationId xmlns:a16="http://schemas.microsoft.com/office/drawing/2014/main" id="{17157604-9EE4-44AC-B2DC-FF16D43684E2}"/>
              </a:ext>
            </a:extLst>
          </p:cNvPr>
          <p:cNvGrpSpPr/>
          <p:nvPr/>
        </p:nvGrpSpPr>
        <p:grpSpPr>
          <a:xfrm>
            <a:off x="1293374" y="4996478"/>
            <a:ext cx="1343638" cy="1642733"/>
            <a:chOff x="1003309" y="4916963"/>
            <a:chExt cx="1343638" cy="1642733"/>
          </a:xfrm>
        </p:grpSpPr>
        <p:pic>
          <p:nvPicPr>
            <p:cNvPr id="3" name="Picture 2" descr="A picture containing diagram&#10;&#10;Description automatically generated">
              <a:extLst>
                <a:ext uri="{FF2B5EF4-FFF2-40B4-BE49-F238E27FC236}">
                  <a16:creationId xmlns:a16="http://schemas.microsoft.com/office/drawing/2014/main" id="{61935D0A-D775-4FC0-A70B-91ED72688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128" y="4916963"/>
              <a:ext cx="1260000" cy="1260000"/>
            </a:xfrm>
            <a:prstGeom prst="rect">
              <a:avLst/>
            </a:prstGeom>
          </p:spPr>
        </p:pic>
        <p:sp>
          <p:nvSpPr>
            <p:cNvPr id="4" name="TextBox 3">
              <a:extLst>
                <a:ext uri="{FF2B5EF4-FFF2-40B4-BE49-F238E27FC236}">
                  <a16:creationId xmlns:a16="http://schemas.microsoft.com/office/drawing/2014/main" id="{EE1F821D-2AD9-48DF-9C55-0D9D9E6F202F}"/>
                </a:ext>
              </a:extLst>
            </p:cNvPr>
            <p:cNvSpPr txBox="1"/>
            <p:nvPr/>
          </p:nvSpPr>
          <p:spPr>
            <a:xfrm>
              <a:off x="1003309" y="6251919"/>
              <a:ext cx="1343638" cy="307777"/>
            </a:xfrm>
            <a:prstGeom prst="rect">
              <a:avLst/>
            </a:prstGeom>
            <a:noFill/>
          </p:spPr>
          <p:txBody>
            <a:bodyPr wrap="none" rtlCol="0">
              <a:spAutoFit/>
            </a:bodyPr>
            <a:lstStyle/>
            <a:p>
              <a:r>
                <a:rPr lang="en-US" sz="1400" dirty="0"/>
                <a:t>Stop Consonant</a:t>
              </a:r>
            </a:p>
          </p:txBody>
        </p:sp>
      </p:grpSp>
      <p:grpSp>
        <p:nvGrpSpPr>
          <p:cNvPr id="21" name="Group 20">
            <a:extLst>
              <a:ext uri="{FF2B5EF4-FFF2-40B4-BE49-F238E27FC236}">
                <a16:creationId xmlns:a16="http://schemas.microsoft.com/office/drawing/2014/main" id="{A78168DC-1399-42EC-A6CE-1CF46233E774}"/>
              </a:ext>
            </a:extLst>
          </p:cNvPr>
          <p:cNvGrpSpPr/>
          <p:nvPr/>
        </p:nvGrpSpPr>
        <p:grpSpPr>
          <a:xfrm>
            <a:off x="3209480" y="4924689"/>
            <a:ext cx="1260000" cy="1783220"/>
            <a:chOff x="2730796" y="4947172"/>
            <a:chExt cx="1260000" cy="1783220"/>
          </a:xfrm>
        </p:grpSpPr>
        <p:pic>
          <p:nvPicPr>
            <p:cNvPr id="6" name="Picture 5" descr="Logo&#10;&#10;Description automatically generated with medium confidence">
              <a:extLst>
                <a:ext uri="{FF2B5EF4-FFF2-40B4-BE49-F238E27FC236}">
                  <a16:creationId xmlns:a16="http://schemas.microsoft.com/office/drawing/2014/main" id="{791EF3C7-2F43-4608-A954-74FA6B959A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0796" y="4947172"/>
              <a:ext cx="1260000" cy="1260000"/>
            </a:xfrm>
            <a:prstGeom prst="rect">
              <a:avLst/>
            </a:prstGeom>
          </p:spPr>
        </p:pic>
        <p:sp>
          <p:nvSpPr>
            <p:cNvPr id="10" name="TextBox 9">
              <a:extLst>
                <a:ext uri="{FF2B5EF4-FFF2-40B4-BE49-F238E27FC236}">
                  <a16:creationId xmlns:a16="http://schemas.microsoft.com/office/drawing/2014/main" id="{5418621A-52F0-4532-95F8-8D628B09E276}"/>
                </a:ext>
              </a:extLst>
            </p:cNvPr>
            <p:cNvSpPr txBox="1"/>
            <p:nvPr/>
          </p:nvSpPr>
          <p:spPr>
            <a:xfrm>
              <a:off x="2875759" y="6207172"/>
              <a:ext cx="970074" cy="523220"/>
            </a:xfrm>
            <a:prstGeom prst="rect">
              <a:avLst/>
            </a:prstGeom>
            <a:noFill/>
          </p:spPr>
          <p:txBody>
            <a:bodyPr wrap="none" rtlCol="0">
              <a:spAutoFit/>
            </a:bodyPr>
            <a:lstStyle/>
            <a:p>
              <a:r>
                <a:rPr lang="en-US" sz="1400" dirty="0"/>
                <a:t>Fricative </a:t>
              </a:r>
            </a:p>
            <a:p>
              <a:r>
                <a:rPr lang="en-US" sz="1400" dirty="0"/>
                <a:t>Consonant</a:t>
              </a:r>
            </a:p>
          </p:txBody>
        </p:sp>
      </p:grpSp>
      <p:grpSp>
        <p:nvGrpSpPr>
          <p:cNvPr id="22" name="Group 21">
            <a:extLst>
              <a:ext uri="{FF2B5EF4-FFF2-40B4-BE49-F238E27FC236}">
                <a16:creationId xmlns:a16="http://schemas.microsoft.com/office/drawing/2014/main" id="{11E9F7E2-9B6C-42C9-AEEA-F4E221879A31}"/>
              </a:ext>
            </a:extLst>
          </p:cNvPr>
          <p:cNvGrpSpPr/>
          <p:nvPr/>
        </p:nvGrpSpPr>
        <p:grpSpPr>
          <a:xfrm>
            <a:off x="6404980" y="4945343"/>
            <a:ext cx="1260000" cy="1762566"/>
            <a:chOff x="4416464" y="4991919"/>
            <a:chExt cx="1260000" cy="1762566"/>
          </a:xfrm>
        </p:grpSpPr>
        <p:pic>
          <p:nvPicPr>
            <p:cNvPr id="12" name="Picture 11" descr="A picture containing hanger&#10;&#10;Description automatically generated">
              <a:extLst>
                <a:ext uri="{FF2B5EF4-FFF2-40B4-BE49-F238E27FC236}">
                  <a16:creationId xmlns:a16="http://schemas.microsoft.com/office/drawing/2014/main" id="{2B749F14-9BD9-40A0-879D-FB85904D0E3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16464" y="4991919"/>
              <a:ext cx="1260000" cy="1260000"/>
            </a:xfrm>
            <a:prstGeom prst="rect">
              <a:avLst/>
            </a:prstGeom>
          </p:spPr>
        </p:pic>
        <p:sp>
          <p:nvSpPr>
            <p:cNvPr id="13" name="TextBox 12">
              <a:extLst>
                <a:ext uri="{FF2B5EF4-FFF2-40B4-BE49-F238E27FC236}">
                  <a16:creationId xmlns:a16="http://schemas.microsoft.com/office/drawing/2014/main" id="{5BA69772-D369-4E46-A568-007154E16A0B}"/>
                </a:ext>
              </a:extLst>
            </p:cNvPr>
            <p:cNvSpPr txBox="1"/>
            <p:nvPr/>
          </p:nvSpPr>
          <p:spPr>
            <a:xfrm>
              <a:off x="4560791" y="6231265"/>
              <a:ext cx="970074" cy="523220"/>
            </a:xfrm>
            <a:prstGeom prst="rect">
              <a:avLst/>
            </a:prstGeom>
            <a:noFill/>
          </p:spPr>
          <p:txBody>
            <a:bodyPr wrap="none" rtlCol="0">
              <a:spAutoFit/>
            </a:bodyPr>
            <a:lstStyle/>
            <a:p>
              <a:pPr algn="ctr"/>
              <a:r>
                <a:rPr lang="en-US" sz="1400" dirty="0"/>
                <a:t>Nasal </a:t>
              </a:r>
            </a:p>
            <a:p>
              <a:pPr algn="ctr"/>
              <a:r>
                <a:rPr lang="en-US" sz="1400" dirty="0"/>
                <a:t>Consonant</a:t>
              </a:r>
            </a:p>
          </p:txBody>
        </p:sp>
      </p:grpSp>
      <p:grpSp>
        <p:nvGrpSpPr>
          <p:cNvPr id="23" name="Group 22">
            <a:extLst>
              <a:ext uri="{FF2B5EF4-FFF2-40B4-BE49-F238E27FC236}">
                <a16:creationId xmlns:a16="http://schemas.microsoft.com/office/drawing/2014/main" id="{1BD9231E-DE39-4741-965D-EBAAD8A1CD18}"/>
              </a:ext>
            </a:extLst>
          </p:cNvPr>
          <p:cNvGrpSpPr/>
          <p:nvPr/>
        </p:nvGrpSpPr>
        <p:grpSpPr>
          <a:xfrm>
            <a:off x="7966191" y="4871774"/>
            <a:ext cx="1831186" cy="1818172"/>
            <a:chOff x="5883392" y="4916963"/>
            <a:chExt cx="1831186" cy="1818172"/>
          </a:xfrm>
        </p:grpSpPr>
        <p:pic>
          <p:nvPicPr>
            <p:cNvPr id="15" name="Picture 14" descr="Icon&#10;&#10;Description automatically generated">
              <a:extLst>
                <a:ext uri="{FF2B5EF4-FFF2-40B4-BE49-F238E27FC236}">
                  <a16:creationId xmlns:a16="http://schemas.microsoft.com/office/drawing/2014/main" id="{1E644DF4-996E-499D-8BC7-28736914BE95}"/>
                </a:ext>
              </a:extLst>
            </p:cNvPr>
            <p:cNvPicPr>
              <a:picLocks noChangeAspect="1"/>
            </p:cNvPicPr>
            <p:nvPr/>
          </p:nvPicPr>
          <p:blipFill rotWithShape="1">
            <a:blip r:embed="rId6">
              <a:extLst>
                <a:ext uri="{28A0092B-C50C-407E-A947-70E740481C1C}">
                  <a14:useLocalDpi xmlns:a14="http://schemas.microsoft.com/office/drawing/2010/main" val="0"/>
                </a:ext>
              </a:extLst>
            </a:blip>
            <a:srcRect b="27089"/>
            <a:stretch/>
          </p:blipFill>
          <p:spPr>
            <a:xfrm>
              <a:off x="5883392" y="4916963"/>
              <a:ext cx="1831186" cy="1260000"/>
            </a:xfrm>
            <a:prstGeom prst="rect">
              <a:avLst/>
            </a:prstGeom>
          </p:spPr>
        </p:pic>
        <p:sp>
          <p:nvSpPr>
            <p:cNvPr id="16" name="TextBox 15">
              <a:extLst>
                <a:ext uri="{FF2B5EF4-FFF2-40B4-BE49-F238E27FC236}">
                  <a16:creationId xmlns:a16="http://schemas.microsoft.com/office/drawing/2014/main" id="{65483FD4-F900-4BF8-907D-EC00B8C3A92D}"/>
                </a:ext>
              </a:extLst>
            </p:cNvPr>
            <p:cNvSpPr txBox="1"/>
            <p:nvPr/>
          </p:nvSpPr>
          <p:spPr>
            <a:xfrm>
              <a:off x="6313948" y="6211915"/>
              <a:ext cx="970074" cy="523220"/>
            </a:xfrm>
            <a:prstGeom prst="rect">
              <a:avLst/>
            </a:prstGeom>
            <a:noFill/>
          </p:spPr>
          <p:txBody>
            <a:bodyPr wrap="none" rtlCol="0">
              <a:spAutoFit/>
            </a:bodyPr>
            <a:lstStyle/>
            <a:p>
              <a:pPr algn="ctr"/>
              <a:r>
                <a:rPr lang="en-US" sz="1400" dirty="0"/>
                <a:t>Lateral </a:t>
              </a:r>
            </a:p>
            <a:p>
              <a:pPr algn="ctr"/>
              <a:r>
                <a:rPr lang="en-US" sz="1400" dirty="0"/>
                <a:t>Consonant</a:t>
              </a:r>
            </a:p>
          </p:txBody>
        </p:sp>
      </p:grpSp>
      <p:grpSp>
        <p:nvGrpSpPr>
          <p:cNvPr id="24" name="Group 23">
            <a:extLst>
              <a:ext uri="{FF2B5EF4-FFF2-40B4-BE49-F238E27FC236}">
                <a16:creationId xmlns:a16="http://schemas.microsoft.com/office/drawing/2014/main" id="{33252D15-66D6-4D6A-806C-698EA604F468}"/>
              </a:ext>
            </a:extLst>
          </p:cNvPr>
          <p:cNvGrpSpPr/>
          <p:nvPr/>
        </p:nvGrpSpPr>
        <p:grpSpPr>
          <a:xfrm>
            <a:off x="10186869" y="4834221"/>
            <a:ext cx="1354500" cy="1770263"/>
            <a:chOff x="7921506" y="4954441"/>
            <a:chExt cx="1354500" cy="1770263"/>
          </a:xfrm>
        </p:grpSpPr>
        <p:pic>
          <p:nvPicPr>
            <p:cNvPr id="18" name="Picture 17" descr="Shape, arrow&#10;&#10;Description automatically generated">
              <a:extLst>
                <a:ext uri="{FF2B5EF4-FFF2-40B4-BE49-F238E27FC236}">
                  <a16:creationId xmlns:a16="http://schemas.microsoft.com/office/drawing/2014/main" id="{6B675947-EAB5-46CA-B517-EF2CD1F3E3F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21506" y="4954441"/>
              <a:ext cx="1354500" cy="1260000"/>
            </a:xfrm>
            <a:prstGeom prst="rect">
              <a:avLst/>
            </a:prstGeom>
          </p:spPr>
        </p:pic>
        <p:sp>
          <p:nvSpPr>
            <p:cNvPr id="19" name="TextBox 18">
              <a:extLst>
                <a:ext uri="{FF2B5EF4-FFF2-40B4-BE49-F238E27FC236}">
                  <a16:creationId xmlns:a16="http://schemas.microsoft.com/office/drawing/2014/main" id="{30941695-39B6-4DA1-80CB-DDA5260FA59C}"/>
                </a:ext>
              </a:extLst>
            </p:cNvPr>
            <p:cNvSpPr txBox="1"/>
            <p:nvPr/>
          </p:nvSpPr>
          <p:spPr>
            <a:xfrm>
              <a:off x="8012730" y="6201484"/>
              <a:ext cx="1172052" cy="523220"/>
            </a:xfrm>
            <a:prstGeom prst="rect">
              <a:avLst/>
            </a:prstGeom>
            <a:noFill/>
          </p:spPr>
          <p:txBody>
            <a:bodyPr wrap="none" rtlCol="0">
              <a:spAutoFit/>
            </a:bodyPr>
            <a:lstStyle/>
            <a:p>
              <a:pPr algn="ctr"/>
              <a:r>
                <a:rPr lang="en-US" sz="1400" dirty="0"/>
                <a:t>Approximant </a:t>
              </a:r>
            </a:p>
            <a:p>
              <a:pPr algn="ctr"/>
              <a:r>
                <a:rPr lang="en-US" sz="1400" dirty="0"/>
                <a:t>Consonant</a:t>
              </a:r>
            </a:p>
          </p:txBody>
        </p:sp>
      </p:grpSp>
      <p:sp>
        <p:nvSpPr>
          <p:cNvPr id="2" name="Rectangle 1">
            <a:extLst>
              <a:ext uri="{FF2B5EF4-FFF2-40B4-BE49-F238E27FC236}">
                <a16:creationId xmlns:a16="http://schemas.microsoft.com/office/drawing/2014/main" id="{21963CF1-A91F-423D-955B-BE7C505AF772}"/>
              </a:ext>
            </a:extLst>
          </p:cNvPr>
          <p:cNvSpPr/>
          <p:nvPr/>
        </p:nvSpPr>
        <p:spPr>
          <a:xfrm>
            <a:off x="4469481" y="2872923"/>
            <a:ext cx="2583828" cy="55607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t>CONSONANTS</a:t>
            </a:r>
            <a:endParaRPr lang="en-US" dirty="0"/>
          </a:p>
        </p:txBody>
      </p:sp>
      <p:sp>
        <p:nvSpPr>
          <p:cNvPr id="25" name="Rectangle 24">
            <a:extLst>
              <a:ext uri="{FF2B5EF4-FFF2-40B4-BE49-F238E27FC236}">
                <a16:creationId xmlns:a16="http://schemas.microsoft.com/office/drawing/2014/main" id="{7E2CD7A5-75A4-4A69-90C8-E72E077650C3}"/>
              </a:ext>
            </a:extLst>
          </p:cNvPr>
          <p:cNvSpPr/>
          <p:nvPr/>
        </p:nvSpPr>
        <p:spPr>
          <a:xfrm>
            <a:off x="1401357" y="3844834"/>
            <a:ext cx="2464749" cy="5468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accent2">
                    <a:lumMod val="50000"/>
                  </a:schemeClr>
                </a:solidFill>
              </a:rPr>
              <a:t>OBSTRUENTS</a:t>
            </a:r>
          </a:p>
        </p:txBody>
      </p:sp>
      <p:sp>
        <p:nvSpPr>
          <p:cNvPr id="26" name="Rectangle 25">
            <a:extLst>
              <a:ext uri="{FF2B5EF4-FFF2-40B4-BE49-F238E27FC236}">
                <a16:creationId xmlns:a16="http://schemas.microsoft.com/office/drawing/2014/main" id="{D8979497-372B-4611-BE0C-C5CA066F28D6}"/>
              </a:ext>
            </a:extLst>
          </p:cNvPr>
          <p:cNvSpPr/>
          <p:nvPr/>
        </p:nvSpPr>
        <p:spPr>
          <a:xfrm>
            <a:off x="7519609" y="3834166"/>
            <a:ext cx="2451893" cy="53373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accent6">
                    <a:lumMod val="50000"/>
                  </a:schemeClr>
                </a:solidFill>
              </a:rPr>
              <a:t>SONORANTS</a:t>
            </a:r>
            <a:endParaRPr lang="en-US" dirty="0">
              <a:solidFill>
                <a:schemeClr val="accent6">
                  <a:lumMod val="50000"/>
                </a:schemeClr>
              </a:solidFill>
            </a:endParaRPr>
          </a:p>
        </p:txBody>
      </p:sp>
      <p:cxnSp>
        <p:nvCxnSpPr>
          <p:cNvPr id="9" name="Straight Arrow Connector 8">
            <a:extLst>
              <a:ext uri="{FF2B5EF4-FFF2-40B4-BE49-F238E27FC236}">
                <a16:creationId xmlns:a16="http://schemas.microsoft.com/office/drawing/2014/main" id="{DB1072CF-3640-4F2E-B784-E9F0EAA458AD}"/>
              </a:ext>
            </a:extLst>
          </p:cNvPr>
          <p:cNvCxnSpPr/>
          <p:nvPr/>
        </p:nvCxnSpPr>
        <p:spPr>
          <a:xfrm flipH="1">
            <a:off x="4056185" y="3475892"/>
            <a:ext cx="1758461" cy="636611"/>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A5834FAC-30E4-417E-BD43-C6DCD3A092B7}"/>
              </a:ext>
            </a:extLst>
          </p:cNvPr>
          <p:cNvCxnSpPr>
            <a:cxnSpLocks/>
          </p:cNvCxnSpPr>
          <p:nvPr/>
        </p:nvCxnSpPr>
        <p:spPr>
          <a:xfrm>
            <a:off x="5799251" y="3500146"/>
            <a:ext cx="1530279" cy="55607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4FC6CF8-4BD8-44B7-B151-78B45202D752}"/>
              </a:ext>
            </a:extLst>
          </p:cNvPr>
          <p:cNvCxnSpPr>
            <a:cxnSpLocks/>
          </p:cNvCxnSpPr>
          <p:nvPr/>
        </p:nvCxnSpPr>
        <p:spPr>
          <a:xfrm flipH="1">
            <a:off x="1887415" y="4439223"/>
            <a:ext cx="831157" cy="48546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6CA63CC-C9B6-4A02-ACA1-ADF9C6782FC0}"/>
              </a:ext>
            </a:extLst>
          </p:cNvPr>
          <p:cNvCxnSpPr>
            <a:cxnSpLocks/>
          </p:cNvCxnSpPr>
          <p:nvPr/>
        </p:nvCxnSpPr>
        <p:spPr>
          <a:xfrm>
            <a:off x="2703176" y="4463477"/>
            <a:ext cx="960715" cy="50874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7D9DA06D-767B-49FC-8F3B-C387E8E23637}"/>
              </a:ext>
            </a:extLst>
          </p:cNvPr>
          <p:cNvCxnSpPr>
            <a:cxnSpLocks/>
          </p:cNvCxnSpPr>
          <p:nvPr/>
        </p:nvCxnSpPr>
        <p:spPr>
          <a:xfrm flipH="1">
            <a:off x="7152197" y="4388428"/>
            <a:ext cx="1646472" cy="480170"/>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9100D2B5-5804-4D8A-9D2E-F4FA63D8ACB6}"/>
              </a:ext>
            </a:extLst>
          </p:cNvPr>
          <p:cNvCxnSpPr>
            <a:cxnSpLocks/>
          </p:cNvCxnSpPr>
          <p:nvPr/>
        </p:nvCxnSpPr>
        <p:spPr>
          <a:xfrm>
            <a:off x="8761192" y="4378305"/>
            <a:ext cx="2052897" cy="45591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9A35218F-E174-4A46-A199-6D1439F2CF4D}"/>
              </a:ext>
            </a:extLst>
          </p:cNvPr>
          <p:cNvCxnSpPr>
            <a:cxnSpLocks/>
          </p:cNvCxnSpPr>
          <p:nvPr/>
        </p:nvCxnSpPr>
        <p:spPr>
          <a:xfrm flipH="1">
            <a:off x="8798669" y="4367904"/>
            <a:ext cx="1" cy="46631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5429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fade">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fade">
                                      <p:cBhvr>
                                        <p:cTn id="44" dur="500"/>
                                        <p:tgtEl>
                                          <p:spTgt spid="29"/>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1000"/>
                            </p:stCondLst>
                            <p:childTnLst>
                              <p:par>
                                <p:cTn id="55" presetID="10" presetClass="entr" presetSubtype="0" fill="hold" nodeType="afterEffect">
                                  <p:stCondLst>
                                    <p:cond delay="0"/>
                                  </p:stCondLst>
                                  <p:childTnLst>
                                    <p:set>
                                      <p:cBhvr>
                                        <p:cTn id="56" dur="1" fill="hold">
                                          <p:stCondLst>
                                            <p:cond delay="0"/>
                                          </p:stCondLst>
                                        </p:cTn>
                                        <p:tgtEl>
                                          <p:spTgt spid="37"/>
                                        </p:tgtEl>
                                        <p:attrNameLst>
                                          <p:attrName>style.visibility</p:attrName>
                                        </p:attrNameLst>
                                      </p:cBhvr>
                                      <p:to>
                                        <p:strVal val="visible"/>
                                      </p:to>
                                    </p:set>
                                    <p:animEffect transition="in" filter="fade">
                                      <p:cBhvr>
                                        <p:cTn id="57" dur="500"/>
                                        <p:tgtEl>
                                          <p:spTgt spid="37"/>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fade">
                                      <p:cBhvr>
                                        <p:cTn id="67" dur="500"/>
                                        <p:tgtEl>
                                          <p:spTgt spid="21"/>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500"/>
                                        <p:tgtEl>
                                          <p:spTgt spid="22"/>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fade">
                                      <p:cBhvr>
                                        <p:cTn id="77" dur="500"/>
                                        <p:tgtEl>
                                          <p:spTgt spid="2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 grpId="0" animBg="1"/>
      <p:bldP spid="25"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2.1.1. Manner of Articulation of Consonant - </a:t>
            </a:r>
            <a:r>
              <a:rPr lang="en-US" sz="4000" b="1" dirty="0">
                <a:solidFill>
                  <a:srgbClr val="C00000"/>
                </a:solidFill>
                <a:latin typeface="Cambria" panose="02040503050406030204" pitchFamily="18" charset="0"/>
                <a:ea typeface="Cambria" panose="02040503050406030204" pitchFamily="18" charset="0"/>
              </a:rPr>
              <a:t>Obstruent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68714"/>
            <a:ext cx="10515600" cy="1342323"/>
          </a:xfrm>
        </p:spPr>
        <p:txBody>
          <a:bodyPr>
            <a:normAutofit lnSpcReduction="10000"/>
          </a:bodyPr>
          <a:lstStyle/>
          <a:p>
            <a:r>
              <a:rPr lang="en-US" dirty="0"/>
              <a:t>Obstruent consonants are formed by </a:t>
            </a:r>
            <a:r>
              <a:rPr lang="en-US" b="1" dirty="0">
                <a:solidFill>
                  <a:schemeClr val="accent2">
                    <a:lumMod val="50000"/>
                  </a:schemeClr>
                </a:solidFill>
              </a:rPr>
              <a:t>obstructing airflow</a:t>
            </a:r>
            <a:r>
              <a:rPr lang="en-US" dirty="0"/>
              <a:t>.</a:t>
            </a:r>
          </a:p>
          <a:p>
            <a:r>
              <a:rPr lang="en-US" dirty="0"/>
              <a:t>Obstruent consonants are divided into </a:t>
            </a:r>
            <a:r>
              <a:rPr lang="en-US" b="1" dirty="0">
                <a:solidFill>
                  <a:schemeClr val="accent2">
                    <a:lumMod val="50000"/>
                  </a:schemeClr>
                </a:solidFill>
              </a:rPr>
              <a:t>STOP AND FRICATIVE CONSONANTS</a:t>
            </a:r>
            <a:r>
              <a:rPr lang="en-US" dirty="0">
                <a:solidFill>
                  <a:schemeClr val="accent2">
                    <a:lumMod val="50000"/>
                  </a:schemeClr>
                </a:solidFill>
              </a:rPr>
              <a:t>.</a:t>
            </a:r>
          </a:p>
        </p:txBody>
      </p:sp>
      <p:grpSp>
        <p:nvGrpSpPr>
          <p:cNvPr id="20" name="Group 19">
            <a:extLst>
              <a:ext uri="{FF2B5EF4-FFF2-40B4-BE49-F238E27FC236}">
                <a16:creationId xmlns:a16="http://schemas.microsoft.com/office/drawing/2014/main" id="{17157604-9EE4-44AC-B2DC-FF16D43684E2}"/>
              </a:ext>
            </a:extLst>
          </p:cNvPr>
          <p:cNvGrpSpPr/>
          <p:nvPr/>
        </p:nvGrpSpPr>
        <p:grpSpPr>
          <a:xfrm>
            <a:off x="1140975" y="4138528"/>
            <a:ext cx="1343638" cy="1642733"/>
            <a:chOff x="1003309" y="4916963"/>
            <a:chExt cx="1343638" cy="1642733"/>
          </a:xfrm>
        </p:grpSpPr>
        <p:pic>
          <p:nvPicPr>
            <p:cNvPr id="3" name="Picture 2" descr="A picture containing diagram&#10;&#10;Description automatically generated">
              <a:extLst>
                <a:ext uri="{FF2B5EF4-FFF2-40B4-BE49-F238E27FC236}">
                  <a16:creationId xmlns:a16="http://schemas.microsoft.com/office/drawing/2014/main" id="{61935D0A-D775-4FC0-A70B-91ED72688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5128" y="4916963"/>
              <a:ext cx="1260000" cy="1260000"/>
            </a:xfrm>
            <a:prstGeom prst="rect">
              <a:avLst/>
            </a:prstGeom>
          </p:spPr>
        </p:pic>
        <p:sp>
          <p:nvSpPr>
            <p:cNvPr id="4" name="TextBox 3">
              <a:extLst>
                <a:ext uri="{FF2B5EF4-FFF2-40B4-BE49-F238E27FC236}">
                  <a16:creationId xmlns:a16="http://schemas.microsoft.com/office/drawing/2014/main" id="{EE1F821D-2AD9-48DF-9C55-0D9D9E6F202F}"/>
                </a:ext>
              </a:extLst>
            </p:cNvPr>
            <p:cNvSpPr txBox="1"/>
            <p:nvPr/>
          </p:nvSpPr>
          <p:spPr>
            <a:xfrm>
              <a:off x="1003309" y="6251919"/>
              <a:ext cx="1343638" cy="307777"/>
            </a:xfrm>
            <a:prstGeom prst="rect">
              <a:avLst/>
            </a:prstGeom>
            <a:noFill/>
          </p:spPr>
          <p:txBody>
            <a:bodyPr wrap="none" rtlCol="0">
              <a:spAutoFit/>
            </a:bodyPr>
            <a:lstStyle/>
            <a:p>
              <a:r>
                <a:rPr lang="en-US" sz="1400" dirty="0">
                  <a:solidFill>
                    <a:srgbClr val="D57170"/>
                  </a:solidFill>
                </a:rPr>
                <a:t>Stop Consonant</a:t>
              </a:r>
            </a:p>
          </p:txBody>
        </p:sp>
      </p:grpSp>
      <p:grpSp>
        <p:nvGrpSpPr>
          <p:cNvPr id="21" name="Group 20">
            <a:extLst>
              <a:ext uri="{FF2B5EF4-FFF2-40B4-BE49-F238E27FC236}">
                <a16:creationId xmlns:a16="http://schemas.microsoft.com/office/drawing/2014/main" id="{A78168DC-1399-42EC-A6CE-1CF46233E774}"/>
              </a:ext>
            </a:extLst>
          </p:cNvPr>
          <p:cNvGrpSpPr/>
          <p:nvPr/>
        </p:nvGrpSpPr>
        <p:grpSpPr>
          <a:xfrm>
            <a:off x="3057081" y="4066739"/>
            <a:ext cx="1260000" cy="1783220"/>
            <a:chOff x="2730796" y="4947172"/>
            <a:chExt cx="1260000" cy="1783220"/>
          </a:xfrm>
        </p:grpSpPr>
        <p:pic>
          <p:nvPicPr>
            <p:cNvPr id="6" name="Picture 5" descr="Logo&#10;&#10;Description automatically generated with medium confidence">
              <a:extLst>
                <a:ext uri="{FF2B5EF4-FFF2-40B4-BE49-F238E27FC236}">
                  <a16:creationId xmlns:a16="http://schemas.microsoft.com/office/drawing/2014/main" id="{791EF3C7-2F43-4608-A954-74FA6B959A0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30796" y="4947172"/>
              <a:ext cx="1260000" cy="1260000"/>
            </a:xfrm>
            <a:prstGeom prst="rect">
              <a:avLst/>
            </a:prstGeom>
          </p:spPr>
        </p:pic>
        <p:sp>
          <p:nvSpPr>
            <p:cNvPr id="10" name="TextBox 9">
              <a:extLst>
                <a:ext uri="{FF2B5EF4-FFF2-40B4-BE49-F238E27FC236}">
                  <a16:creationId xmlns:a16="http://schemas.microsoft.com/office/drawing/2014/main" id="{5418621A-52F0-4532-95F8-8D628B09E276}"/>
                </a:ext>
              </a:extLst>
            </p:cNvPr>
            <p:cNvSpPr txBox="1"/>
            <p:nvPr/>
          </p:nvSpPr>
          <p:spPr>
            <a:xfrm>
              <a:off x="2875759" y="6207172"/>
              <a:ext cx="970074" cy="523220"/>
            </a:xfrm>
            <a:prstGeom prst="rect">
              <a:avLst/>
            </a:prstGeom>
            <a:noFill/>
          </p:spPr>
          <p:txBody>
            <a:bodyPr wrap="none" rtlCol="0">
              <a:spAutoFit/>
            </a:bodyPr>
            <a:lstStyle/>
            <a:p>
              <a:r>
                <a:rPr lang="en-US" sz="1400" dirty="0">
                  <a:solidFill>
                    <a:srgbClr val="5F3A6E"/>
                  </a:solidFill>
                </a:rPr>
                <a:t>Fricative </a:t>
              </a:r>
            </a:p>
            <a:p>
              <a:r>
                <a:rPr lang="en-US" sz="1400" dirty="0">
                  <a:solidFill>
                    <a:srgbClr val="5F3A6E"/>
                  </a:solidFill>
                </a:rPr>
                <a:t>Consonant</a:t>
              </a:r>
            </a:p>
          </p:txBody>
        </p:sp>
      </p:grpSp>
      <p:sp>
        <p:nvSpPr>
          <p:cNvPr id="25" name="Rectangle 24">
            <a:extLst>
              <a:ext uri="{FF2B5EF4-FFF2-40B4-BE49-F238E27FC236}">
                <a16:creationId xmlns:a16="http://schemas.microsoft.com/office/drawing/2014/main" id="{7E2CD7A5-75A4-4A69-90C8-E72E077650C3}"/>
              </a:ext>
            </a:extLst>
          </p:cNvPr>
          <p:cNvSpPr/>
          <p:nvPr/>
        </p:nvSpPr>
        <p:spPr>
          <a:xfrm>
            <a:off x="1248958" y="2986884"/>
            <a:ext cx="2464749" cy="54685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accent2">
                    <a:lumMod val="50000"/>
                  </a:schemeClr>
                </a:solidFill>
              </a:rPr>
              <a:t>OBSTRUENTS</a:t>
            </a:r>
          </a:p>
        </p:txBody>
      </p:sp>
      <p:cxnSp>
        <p:nvCxnSpPr>
          <p:cNvPr id="28" name="Straight Arrow Connector 27">
            <a:extLst>
              <a:ext uri="{FF2B5EF4-FFF2-40B4-BE49-F238E27FC236}">
                <a16:creationId xmlns:a16="http://schemas.microsoft.com/office/drawing/2014/main" id="{64FC6CF8-4BD8-44B7-B151-78B45202D752}"/>
              </a:ext>
            </a:extLst>
          </p:cNvPr>
          <p:cNvCxnSpPr>
            <a:cxnSpLocks/>
          </p:cNvCxnSpPr>
          <p:nvPr/>
        </p:nvCxnSpPr>
        <p:spPr>
          <a:xfrm flipH="1">
            <a:off x="1735016" y="3581273"/>
            <a:ext cx="831157" cy="485466"/>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66CA63CC-C9B6-4A02-ACA1-ADF9C6782FC0}"/>
              </a:ext>
            </a:extLst>
          </p:cNvPr>
          <p:cNvCxnSpPr>
            <a:cxnSpLocks/>
          </p:cNvCxnSpPr>
          <p:nvPr/>
        </p:nvCxnSpPr>
        <p:spPr>
          <a:xfrm>
            <a:off x="2550777" y="3605527"/>
            <a:ext cx="960715" cy="50874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pic>
        <p:nvPicPr>
          <p:cNvPr id="33" name="Picture 32" descr="A picture containing diagram&#10;&#10;Description automatically generated">
            <a:extLst>
              <a:ext uri="{FF2B5EF4-FFF2-40B4-BE49-F238E27FC236}">
                <a16:creationId xmlns:a16="http://schemas.microsoft.com/office/drawing/2014/main" id="{DF3A09AE-EAB1-48F6-9640-E56AFB5F6D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4150" y="2636862"/>
            <a:ext cx="1288917" cy="1258573"/>
          </a:xfrm>
          <a:prstGeom prst="rect">
            <a:avLst/>
          </a:prstGeom>
        </p:spPr>
      </p:pic>
      <p:pic>
        <p:nvPicPr>
          <p:cNvPr id="36" name="Picture 35" descr="Logo&#10;&#10;Description automatically generated with medium confidence">
            <a:extLst>
              <a:ext uri="{FF2B5EF4-FFF2-40B4-BE49-F238E27FC236}">
                <a16:creationId xmlns:a16="http://schemas.microsoft.com/office/drawing/2014/main" id="{83E1FFC6-8B45-44A1-9036-6FAE7F8D8F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4364" y="4802323"/>
            <a:ext cx="1448488" cy="1342322"/>
          </a:xfrm>
          <a:prstGeom prst="rect">
            <a:avLst/>
          </a:prstGeom>
        </p:spPr>
      </p:pic>
      <p:sp>
        <p:nvSpPr>
          <p:cNvPr id="5" name="TextBox 4">
            <a:extLst>
              <a:ext uri="{FF2B5EF4-FFF2-40B4-BE49-F238E27FC236}">
                <a16:creationId xmlns:a16="http://schemas.microsoft.com/office/drawing/2014/main" id="{640E22FA-BA70-44BD-8007-249FF0BA5FBE}"/>
              </a:ext>
            </a:extLst>
          </p:cNvPr>
          <p:cNvSpPr txBox="1"/>
          <p:nvPr/>
        </p:nvSpPr>
        <p:spPr>
          <a:xfrm>
            <a:off x="7024144" y="2752479"/>
            <a:ext cx="2830545" cy="1015663"/>
          </a:xfrm>
          <a:prstGeom prst="rect">
            <a:avLst/>
          </a:prstGeom>
          <a:noFill/>
        </p:spPr>
        <p:txBody>
          <a:bodyPr wrap="square" rtlCol="0">
            <a:spAutoFit/>
          </a:bodyPr>
          <a:lstStyle/>
          <a:p>
            <a:r>
              <a:rPr lang="en-US" sz="2000" dirty="0">
                <a:solidFill>
                  <a:srgbClr val="D57170"/>
                </a:solidFill>
              </a:rPr>
              <a:t>Consonants in which the airstream is completely interrupted.</a:t>
            </a:r>
          </a:p>
        </p:txBody>
      </p:sp>
      <p:grpSp>
        <p:nvGrpSpPr>
          <p:cNvPr id="45" name="Group 44">
            <a:extLst>
              <a:ext uri="{FF2B5EF4-FFF2-40B4-BE49-F238E27FC236}">
                <a16:creationId xmlns:a16="http://schemas.microsoft.com/office/drawing/2014/main" id="{478AD259-8DE4-4C18-9083-7C10121B37AE}"/>
              </a:ext>
            </a:extLst>
          </p:cNvPr>
          <p:cNvGrpSpPr/>
          <p:nvPr/>
        </p:nvGrpSpPr>
        <p:grpSpPr>
          <a:xfrm>
            <a:off x="10005766" y="2936615"/>
            <a:ext cx="2182345" cy="530554"/>
            <a:chOff x="10005766" y="2936615"/>
            <a:chExt cx="2182345" cy="530554"/>
          </a:xfrm>
        </p:grpSpPr>
        <p:grpSp>
          <p:nvGrpSpPr>
            <p:cNvPr id="41" name="Group 40">
              <a:extLst>
                <a:ext uri="{FF2B5EF4-FFF2-40B4-BE49-F238E27FC236}">
                  <a16:creationId xmlns:a16="http://schemas.microsoft.com/office/drawing/2014/main" id="{5A33B3F0-26E2-4C45-86D7-7AEE11F833D5}"/>
                </a:ext>
              </a:extLst>
            </p:cNvPr>
            <p:cNvGrpSpPr/>
            <p:nvPr/>
          </p:nvGrpSpPr>
          <p:grpSpPr>
            <a:xfrm>
              <a:off x="10005766" y="2936615"/>
              <a:ext cx="1724025" cy="530554"/>
              <a:chOff x="9954496" y="2659406"/>
              <a:chExt cx="1724025" cy="530554"/>
            </a:xfrm>
          </p:grpSpPr>
          <p:sp>
            <p:nvSpPr>
              <p:cNvPr id="11" name="Freeform: Shape 10">
                <a:extLst>
                  <a:ext uri="{FF2B5EF4-FFF2-40B4-BE49-F238E27FC236}">
                    <a16:creationId xmlns:a16="http://schemas.microsoft.com/office/drawing/2014/main" id="{2ABE3850-5AB2-43C8-A653-2C5D3F11D7B9}"/>
                  </a:ext>
                </a:extLst>
              </p:cNvPr>
              <p:cNvSpPr/>
              <p:nvPr/>
            </p:nvSpPr>
            <p:spPr>
              <a:xfrm>
                <a:off x="9954496" y="2692104"/>
                <a:ext cx="1724025" cy="497856"/>
              </a:xfrm>
              <a:custGeom>
                <a:avLst/>
                <a:gdLst>
                  <a:gd name="connsiteX0" fmla="*/ 0 w 1706880"/>
                  <a:gd name="connsiteY0" fmla="*/ 477520 h 497856"/>
                  <a:gd name="connsiteX1" fmla="*/ 50800 w 1706880"/>
                  <a:gd name="connsiteY1" fmla="*/ 467360 h 497856"/>
                  <a:gd name="connsiteX2" fmla="*/ 81280 w 1706880"/>
                  <a:gd name="connsiteY2" fmla="*/ 457200 h 497856"/>
                  <a:gd name="connsiteX3" fmla="*/ 213360 w 1706880"/>
                  <a:gd name="connsiteY3" fmla="*/ 436880 h 497856"/>
                  <a:gd name="connsiteX4" fmla="*/ 467360 w 1706880"/>
                  <a:gd name="connsiteY4" fmla="*/ 447040 h 497856"/>
                  <a:gd name="connsiteX5" fmla="*/ 609600 w 1706880"/>
                  <a:gd name="connsiteY5" fmla="*/ 457200 h 497856"/>
                  <a:gd name="connsiteX6" fmla="*/ 599440 w 1706880"/>
                  <a:gd name="connsiteY6" fmla="*/ 365760 h 497856"/>
                  <a:gd name="connsiteX7" fmla="*/ 629920 w 1706880"/>
                  <a:gd name="connsiteY7" fmla="*/ 162560 h 497856"/>
                  <a:gd name="connsiteX8" fmla="*/ 711200 w 1706880"/>
                  <a:gd name="connsiteY8" fmla="*/ 81280 h 497856"/>
                  <a:gd name="connsiteX9" fmla="*/ 741680 w 1706880"/>
                  <a:gd name="connsiteY9" fmla="*/ 50800 h 497856"/>
                  <a:gd name="connsiteX10" fmla="*/ 843280 w 1706880"/>
                  <a:gd name="connsiteY10" fmla="*/ 0 h 497856"/>
                  <a:gd name="connsiteX11" fmla="*/ 995680 w 1706880"/>
                  <a:gd name="connsiteY11" fmla="*/ 50800 h 497856"/>
                  <a:gd name="connsiteX12" fmla="*/ 1016000 w 1706880"/>
                  <a:gd name="connsiteY12" fmla="*/ 101600 h 497856"/>
                  <a:gd name="connsiteX13" fmla="*/ 1026160 w 1706880"/>
                  <a:gd name="connsiteY13" fmla="*/ 172720 h 497856"/>
                  <a:gd name="connsiteX14" fmla="*/ 1046480 w 1706880"/>
                  <a:gd name="connsiteY14" fmla="*/ 254000 h 497856"/>
                  <a:gd name="connsiteX15" fmla="*/ 1056640 w 1706880"/>
                  <a:gd name="connsiteY15" fmla="*/ 467360 h 497856"/>
                  <a:gd name="connsiteX16" fmla="*/ 1117600 w 1706880"/>
                  <a:gd name="connsiteY16" fmla="*/ 477520 h 497856"/>
                  <a:gd name="connsiteX17" fmla="*/ 1168400 w 1706880"/>
                  <a:gd name="connsiteY17" fmla="*/ 487680 h 497856"/>
                  <a:gd name="connsiteX18" fmla="*/ 1706880 w 1706880"/>
                  <a:gd name="connsiteY18" fmla="*/ 497840 h 497856"/>
                  <a:gd name="connsiteX0" fmla="*/ 0 w 1720215"/>
                  <a:gd name="connsiteY0" fmla="*/ 422275 h 497856"/>
                  <a:gd name="connsiteX1" fmla="*/ 64135 w 1720215"/>
                  <a:gd name="connsiteY1" fmla="*/ 46736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134620 w 1720215"/>
                  <a:gd name="connsiteY2" fmla="*/ 43053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4025"/>
                  <a:gd name="connsiteY0" fmla="*/ 426085 h 497856"/>
                  <a:gd name="connsiteX1" fmla="*/ 71755 w 1724025"/>
                  <a:gd name="connsiteY1" fmla="*/ 433070 h 497856"/>
                  <a:gd name="connsiteX2" fmla="*/ 138430 w 1724025"/>
                  <a:gd name="connsiteY2" fmla="*/ 430530 h 497856"/>
                  <a:gd name="connsiteX3" fmla="*/ 230505 w 1724025"/>
                  <a:gd name="connsiteY3" fmla="*/ 436880 h 497856"/>
                  <a:gd name="connsiteX4" fmla="*/ 484505 w 1724025"/>
                  <a:gd name="connsiteY4" fmla="*/ 447040 h 497856"/>
                  <a:gd name="connsiteX5" fmla="*/ 626745 w 1724025"/>
                  <a:gd name="connsiteY5" fmla="*/ 457200 h 497856"/>
                  <a:gd name="connsiteX6" fmla="*/ 616585 w 1724025"/>
                  <a:gd name="connsiteY6" fmla="*/ 365760 h 497856"/>
                  <a:gd name="connsiteX7" fmla="*/ 647065 w 1724025"/>
                  <a:gd name="connsiteY7" fmla="*/ 162560 h 497856"/>
                  <a:gd name="connsiteX8" fmla="*/ 728345 w 1724025"/>
                  <a:gd name="connsiteY8" fmla="*/ 81280 h 497856"/>
                  <a:gd name="connsiteX9" fmla="*/ 758825 w 1724025"/>
                  <a:gd name="connsiteY9" fmla="*/ 50800 h 497856"/>
                  <a:gd name="connsiteX10" fmla="*/ 860425 w 1724025"/>
                  <a:gd name="connsiteY10" fmla="*/ 0 h 497856"/>
                  <a:gd name="connsiteX11" fmla="*/ 1012825 w 1724025"/>
                  <a:gd name="connsiteY11" fmla="*/ 50800 h 497856"/>
                  <a:gd name="connsiteX12" fmla="*/ 1033145 w 1724025"/>
                  <a:gd name="connsiteY12" fmla="*/ 101600 h 497856"/>
                  <a:gd name="connsiteX13" fmla="*/ 1043305 w 1724025"/>
                  <a:gd name="connsiteY13" fmla="*/ 172720 h 497856"/>
                  <a:gd name="connsiteX14" fmla="*/ 1063625 w 1724025"/>
                  <a:gd name="connsiteY14" fmla="*/ 254000 h 497856"/>
                  <a:gd name="connsiteX15" fmla="*/ 1073785 w 1724025"/>
                  <a:gd name="connsiteY15" fmla="*/ 467360 h 497856"/>
                  <a:gd name="connsiteX16" fmla="*/ 1134745 w 1724025"/>
                  <a:gd name="connsiteY16" fmla="*/ 477520 h 497856"/>
                  <a:gd name="connsiteX17" fmla="*/ 1185545 w 1724025"/>
                  <a:gd name="connsiteY17" fmla="*/ 487680 h 497856"/>
                  <a:gd name="connsiteX18" fmla="*/ 1724025 w 1724025"/>
                  <a:gd name="connsiteY18" fmla="*/ 497840 h 497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24025" h="497856">
                    <a:moveTo>
                      <a:pt x="0" y="426085"/>
                    </a:moveTo>
                    <a:cubicBezTo>
                      <a:pt x="16933" y="422698"/>
                      <a:pt x="48683" y="432329"/>
                      <a:pt x="71755" y="433070"/>
                    </a:cubicBezTo>
                    <a:cubicBezTo>
                      <a:pt x="94827" y="433811"/>
                      <a:pt x="111972" y="429895"/>
                      <a:pt x="138430" y="430530"/>
                    </a:cubicBezTo>
                    <a:cubicBezTo>
                      <a:pt x="164888" y="431165"/>
                      <a:pt x="181152" y="443049"/>
                      <a:pt x="230505" y="436880"/>
                    </a:cubicBezTo>
                    <a:lnTo>
                      <a:pt x="484505" y="447040"/>
                    </a:lnTo>
                    <a:cubicBezTo>
                      <a:pt x="531977" y="449474"/>
                      <a:pt x="586262" y="482113"/>
                      <a:pt x="626745" y="457200"/>
                    </a:cubicBezTo>
                    <a:cubicBezTo>
                      <a:pt x="652863" y="441127"/>
                      <a:pt x="619972" y="396240"/>
                      <a:pt x="616585" y="365760"/>
                    </a:cubicBezTo>
                    <a:cubicBezTo>
                      <a:pt x="617033" y="360388"/>
                      <a:pt x="625093" y="184532"/>
                      <a:pt x="647065" y="162560"/>
                    </a:cubicBezTo>
                    <a:lnTo>
                      <a:pt x="728345" y="81280"/>
                    </a:lnTo>
                    <a:cubicBezTo>
                      <a:pt x="738505" y="71120"/>
                      <a:pt x="745974" y="57226"/>
                      <a:pt x="758825" y="50800"/>
                    </a:cubicBezTo>
                    <a:lnTo>
                      <a:pt x="860425" y="0"/>
                    </a:lnTo>
                    <a:cubicBezTo>
                      <a:pt x="963246" y="8568"/>
                      <a:pt x="972814" y="-21220"/>
                      <a:pt x="1012825" y="50800"/>
                    </a:cubicBezTo>
                    <a:cubicBezTo>
                      <a:pt x="1021682" y="66743"/>
                      <a:pt x="1026372" y="84667"/>
                      <a:pt x="1033145" y="101600"/>
                    </a:cubicBezTo>
                    <a:cubicBezTo>
                      <a:pt x="1036532" y="125307"/>
                      <a:pt x="1038609" y="149238"/>
                      <a:pt x="1043305" y="172720"/>
                    </a:cubicBezTo>
                    <a:cubicBezTo>
                      <a:pt x="1048782" y="200105"/>
                      <a:pt x="1063625" y="254000"/>
                      <a:pt x="1063625" y="254000"/>
                    </a:cubicBezTo>
                    <a:cubicBezTo>
                      <a:pt x="1067012" y="325120"/>
                      <a:pt x="1052197" y="399511"/>
                      <a:pt x="1073785" y="467360"/>
                    </a:cubicBezTo>
                    <a:cubicBezTo>
                      <a:pt x="1080031" y="486991"/>
                      <a:pt x="1114477" y="473835"/>
                      <a:pt x="1134745" y="477520"/>
                    </a:cubicBezTo>
                    <a:cubicBezTo>
                      <a:pt x="1151735" y="480609"/>
                      <a:pt x="1168292" y="486946"/>
                      <a:pt x="1185545" y="487680"/>
                    </a:cubicBezTo>
                    <a:cubicBezTo>
                      <a:pt x="1445143" y="498727"/>
                      <a:pt x="1523494" y="497840"/>
                      <a:pt x="1724025" y="497840"/>
                    </a:cubicBezTo>
                  </a:path>
                </a:pathLst>
              </a:custGeom>
              <a:noFill/>
              <a:ln w="28575">
                <a:solidFill>
                  <a:srgbClr val="D571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a:extLst>
                  <a:ext uri="{FF2B5EF4-FFF2-40B4-BE49-F238E27FC236}">
                    <a16:creationId xmlns:a16="http://schemas.microsoft.com/office/drawing/2014/main" id="{8EB9705F-7845-43EB-9D73-FD7669F1E456}"/>
                  </a:ext>
                </a:extLst>
              </p:cNvPr>
              <p:cNvCxnSpPr/>
              <p:nvPr/>
            </p:nvCxnSpPr>
            <p:spPr>
              <a:xfrm>
                <a:off x="9954496" y="2659406"/>
                <a:ext cx="1724025" cy="0"/>
              </a:xfrm>
              <a:prstGeom prst="line">
                <a:avLst/>
              </a:prstGeom>
              <a:ln w="28575">
                <a:solidFill>
                  <a:srgbClr val="D57170"/>
                </a:solidFill>
              </a:ln>
            </p:spPr>
            <p:style>
              <a:lnRef idx="1">
                <a:schemeClr val="accent1"/>
              </a:lnRef>
              <a:fillRef idx="0">
                <a:schemeClr val="accent1"/>
              </a:fillRef>
              <a:effectRef idx="0">
                <a:schemeClr val="accent1"/>
              </a:effectRef>
              <a:fontRef idx="minor">
                <a:schemeClr val="tx1"/>
              </a:fontRef>
            </p:style>
          </p:cxnSp>
        </p:grpSp>
        <p:cxnSp>
          <p:nvCxnSpPr>
            <p:cNvPr id="43" name="Straight Arrow Connector 42">
              <a:extLst>
                <a:ext uri="{FF2B5EF4-FFF2-40B4-BE49-F238E27FC236}">
                  <a16:creationId xmlns:a16="http://schemas.microsoft.com/office/drawing/2014/main" id="{21C38E75-B1C3-4C1F-9670-5F575F4044E2}"/>
                </a:ext>
              </a:extLst>
            </p:cNvPr>
            <p:cNvCxnSpPr/>
            <p:nvPr/>
          </p:nvCxnSpPr>
          <p:spPr>
            <a:xfrm flipH="1">
              <a:off x="11388529" y="3176249"/>
              <a:ext cx="625997"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FC8EB080-5160-4BFC-BF99-45FFE6B3AB08}"/>
                </a:ext>
              </a:extLst>
            </p:cNvPr>
            <p:cNvSpPr txBox="1"/>
            <p:nvPr/>
          </p:nvSpPr>
          <p:spPr>
            <a:xfrm>
              <a:off x="11556207" y="3179158"/>
              <a:ext cx="631904" cy="261610"/>
            </a:xfrm>
            <a:prstGeom prst="rect">
              <a:avLst/>
            </a:prstGeom>
            <a:noFill/>
            <a:ln>
              <a:noFill/>
            </a:ln>
          </p:spPr>
          <p:txBody>
            <a:bodyPr wrap="none" rtlCol="0">
              <a:spAutoFit/>
            </a:bodyPr>
            <a:lstStyle/>
            <a:p>
              <a:r>
                <a:rPr lang="en-US" sz="1100" dirty="0"/>
                <a:t>blocked</a:t>
              </a:r>
            </a:p>
          </p:txBody>
        </p:sp>
      </p:grpSp>
      <p:sp>
        <p:nvSpPr>
          <p:cNvPr id="46" name="TextBox 45">
            <a:extLst>
              <a:ext uri="{FF2B5EF4-FFF2-40B4-BE49-F238E27FC236}">
                <a16:creationId xmlns:a16="http://schemas.microsoft.com/office/drawing/2014/main" id="{8BE0C265-C03A-4F52-BD74-24426C060CF0}"/>
              </a:ext>
            </a:extLst>
          </p:cNvPr>
          <p:cNvSpPr txBox="1"/>
          <p:nvPr/>
        </p:nvSpPr>
        <p:spPr>
          <a:xfrm>
            <a:off x="7024144" y="4890696"/>
            <a:ext cx="2830545" cy="1323439"/>
          </a:xfrm>
          <a:prstGeom prst="rect">
            <a:avLst/>
          </a:prstGeom>
          <a:noFill/>
        </p:spPr>
        <p:txBody>
          <a:bodyPr wrap="square" rtlCol="0">
            <a:spAutoFit/>
          </a:bodyPr>
          <a:lstStyle/>
          <a:p>
            <a:r>
              <a:rPr lang="en-US" sz="2000" dirty="0">
                <a:solidFill>
                  <a:srgbClr val="5F3A6E"/>
                </a:solidFill>
              </a:rPr>
              <a:t>Consonants in which the air is forced through a stricture of close approximation.</a:t>
            </a:r>
          </a:p>
        </p:txBody>
      </p:sp>
      <p:grpSp>
        <p:nvGrpSpPr>
          <p:cNvPr id="55" name="Group 54">
            <a:extLst>
              <a:ext uri="{FF2B5EF4-FFF2-40B4-BE49-F238E27FC236}">
                <a16:creationId xmlns:a16="http://schemas.microsoft.com/office/drawing/2014/main" id="{B5A6CBF1-BF69-4B14-8A56-F786BA529AD8}"/>
              </a:ext>
            </a:extLst>
          </p:cNvPr>
          <p:cNvGrpSpPr/>
          <p:nvPr/>
        </p:nvGrpSpPr>
        <p:grpSpPr>
          <a:xfrm>
            <a:off x="9867116" y="5236262"/>
            <a:ext cx="2367817" cy="704173"/>
            <a:chOff x="9862233" y="5230219"/>
            <a:chExt cx="2367817" cy="704173"/>
          </a:xfrm>
        </p:grpSpPr>
        <p:sp>
          <p:nvSpPr>
            <p:cNvPr id="51" name="Freeform: Shape 50">
              <a:extLst>
                <a:ext uri="{FF2B5EF4-FFF2-40B4-BE49-F238E27FC236}">
                  <a16:creationId xmlns:a16="http://schemas.microsoft.com/office/drawing/2014/main" id="{ACAE5ED9-658A-4C48-BEFA-C2067C4D5F1C}"/>
                </a:ext>
              </a:extLst>
            </p:cNvPr>
            <p:cNvSpPr/>
            <p:nvPr/>
          </p:nvSpPr>
          <p:spPr>
            <a:xfrm>
              <a:off x="9862233" y="5436536"/>
              <a:ext cx="1724025" cy="497856"/>
            </a:xfrm>
            <a:custGeom>
              <a:avLst/>
              <a:gdLst>
                <a:gd name="connsiteX0" fmla="*/ 0 w 1706880"/>
                <a:gd name="connsiteY0" fmla="*/ 477520 h 497856"/>
                <a:gd name="connsiteX1" fmla="*/ 50800 w 1706880"/>
                <a:gd name="connsiteY1" fmla="*/ 467360 h 497856"/>
                <a:gd name="connsiteX2" fmla="*/ 81280 w 1706880"/>
                <a:gd name="connsiteY2" fmla="*/ 457200 h 497856"/>
                <a:gd name="connsiteX3" fmla="*/ 213360 w 1706880"/>
                <a:gd name="connsiteY3" fmla="*/ 436880 h 497856"/>
                <a:gd name="connsiteX4" fmla="*/ 467360 w 1706880"/>
                <a:gd name="connsiteY4" fmla="*/ 447040 h 497856"/>
                <a:gd name="connsiteX5" fmla="*/ 609600 w 1706880"/>
                <a:gd name="connsiteY5" fmla="*/ 457200 h 497856"/>
                <a:gd name="connsiteX6" fmla="*/ 599440 w 1706880"/>
                <a:gd name="connsiteY6" fmla="*/ 365760 h 497856"/>
                <a:gd name="connsiteX7" fmla="*/ 629920 w 1706880"/>
                <a:gd name="connsiteY7" fmla="*/ 162560 h 497856"/>
                <a:gd name="connsiteX8" fmla="*/ 711200 w 1706880"/>
                <a:gd name="connsiteY8" fmla="*/ 81280 h 497856"/>
                <a:gd name="connsiteX9" fmla="*/ 741680 w 1706880"/>
                <a:gd name="connsiteY9" fmla="*/ 50800 h 497856"/>
                <a:gd name="connsiteX10" fmla="*/ 843280 w 1706880"/>
                <a:gd name="connsiteY10" fmla="*/ 0 h 497856"/>
                <a:gd name="connsiteX11" fmla="*/ 995680 w 1706880"/>
                <a:gd name="connsiteY11" fmla="*/ 50800 h 497856"/>
                <a:gd name="connsiteX12" fmla="*/ 1016000 w 1706880"/>
                <a:gd name="connsiteY12" fmla="*/ 101600 h 497856"/>
                <a:gd name="connsiteX13" fmla="*/ 1026160 w 1706880"/>
                <a:gd name="connsiteY13" fmla="*/ 172720 h 497856"/>
                <a:gd name="connsiteX14" fmla="*/ 1046480 w 1706880"/>
                <a:gd name="connsiteY14" fmla="*/ 254000 h 497856"/>
                <a:gd name="connsiteX15" fmla="*/ 1056640 w 1706880"/>
                <a:gd name="connsiteY15" fmla="*/ 467360 h 497856"/>
                <a:gd name="connsiteX16" fmla="*/ 1117600 w 1706880"/>
                <a:gd name="connsiteY16" fmla="*/ 477520 h 497856"/>
                <a:gd name="connsiteX17" fmla="*/ 1168400 w 1706880"/>
                <a:gd name="connsiteY17" fmla="*/ 487680 h 497856"/>
                <a:gd name="connsiteX18" fmla="*/ 1706880 w 1706880"/>
                <a:gd name="connsiteY18" fmla="*/ 497840 h 497856"/>
                <a:gd name="connsiteX0" fmla="*/ 0 w 1720215"/>
                <a:gd name="connsiteY0" fmla="*/ 422275 h 497856"/>
                <a:gd name="connsiteX1" fmla="*/ 64135 w 1720215"/>
                <a:gd name="connsiteY1" fmla="*/ 46736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134620 w 1720215"/>
                <a:gd name="connsiteY2" fmla="*/ 43053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4025"/>
                <a:gd name="connsiteY0" fmla="*/ 426085 h 497856"/>
                <a:gd name="connsiteX1" fmla="*/ 71755 w 1724025"/>
                <a:gd name="connsiteY1" fmla="*/ 433070 h 497856"/>
                <a:gd name="connsiteX2" fmla="*/ 138430 w 1724025"/>
                <a:gd name="connsiteY2" fmla="*/ 430530 h 497856"/>
                <a:gd name="connsiteX3" fmla="*/ 230505 w 1724025"/>
                <a:gd name="connsiteY3" fmla="*/ 436880 h 497856"/>
                <a:gd name="connsiteX4" fmla="*/ 484505 w 1724025"/>
                <a:gd name="connsiteY4" fmla="*/ 447040 h 497856"/>
                <a:gd name="connsiteX5" fmla="*/ 626745 w 1724025"/>
                <a:gd name="connsiteY5" fmla="*/ 457200 h 497856"/>
                <a:gd name="connsiteX6" fmla="*/ 616585 w 1724025"/>
                <a:gd name="connsiteY6" fmla="*/ 365760 h 497856"/>
                <a:gd name="connsiteX7" fmla="*/ 647065 w 1724025"/>
                <a:gd name="connsiteY7" fmla="*/ 162560 h 497856"/>
                <a:gd name="connsiteX8" fmla="*/ 728345 w 1724025"/>
                <a:gd name="connsiteY8" fmla="*/ 81280 h 497856"/>
                <a:gd name="connsiteX9" fmla="*/ 758825 w 1724025"/>
                <a:gd name="connsiteY9" fmla="*/ 50800 h 497856"/>
                <a:gd name="connsiteX10" fmla="*/ 860425 w 1724025"/>
                <a:gd name="connsiteY10" fmla="*/ 0 h 497856"/>
                <a:gd name="connsiteX11" fmla="*/ 1012825 w 1724025"/>
                <a:gd name="connsiteY11" fmla="*/ 50800 h 497856"/>
                <a:gd name="connsiteX12" fmla="*/ 1033145 w 1724025"/>
                <a:gd name="connsiteY12" fmla="*/ 101600 h 497856"/>
                <a:gd name="connsiteX13" fmla="*/ 1043305 w 1724025"/>
                <a:gd name="connsiteY13" fmla="*/ 172720 h 497856"/>
                <a:gd name="connsiteX14" fmla="*/ 1063625 w 1724025"/>
                <a:gd name="connsiteY14" fmla="*/ 254000 h 497856"/>
                <a:gd name="connsiteX15" fmla="*/ 1073785 w 1724025"/>
                <a:gd name="connsiteY15" fmla="*/ 467360 h 497856"/>
                <a:gd name="connsiteX16" fmla="*/ 1134745 w 1724025"/>
                <a:gd name="connsiteY16" fmla="*/ 477520 h 497856"/>
                <a:gd name="connsiteX17" fmla="*/ 1185545 w 1724025"/>
                <a:gd name="connsiteY17" fmla="*/ 487680 h 497856"/>
                <a:gd name="connsiteX18" fmla="*/ 1724025 w 1724025"/>
                <a:gd name="connsiteY18" fmla="*/ 497840 h 497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24025" h="497856">
                  <a:moveTo>
                    <a:pt x="0" y="426085"/>
                  </a:moveTo>
                  <a:cubicBezTo>
                    <a:pt x="16933" y="422698"/>
                    <a:pt x="48683" y="432329"/>
                    <a:pt x="71755" y="433070"/>
                  </a:cubicBezTo>
                  <a:cubicBezTo>
                    <a:pt x="94827" y="433811"/>
                    <a:pt x="111972" y="429895"/>
                    <a:pt x="138430" y="430530"/>
                  </a:cubicBezTo>
                  <a:cubicBezTo>
                    <a:pt x="164888" y="431165"/>
                    <a:pt x="181152" y="443049"/>
                    <a:pt x="230505" y="436880"/>
                  </a:cubicBezTo>
                  <a:lnTo>
                    <a:pt x="484505" y="447040"/>
                  </a:lnTo>
                  <a:cubicBezTo>
                    <a:pt x="531977" y="449474"/>
                    <a:pt x="586262" y="482113"/>
                    <a:pt x="626745" y="457200"/>
                  </a:cubicBezTo>
                  <a:cubicBezTo>
                    <a:pt x="652863" y="441127"/>
                    <a:pt x="619972" y="396240"/>
                    <a:pt x="616585" y="365760"/>
                  </a:cubicBezTo>
                  <a:cubicBezTo>
                    <a:pt x="617033" y="360388"/>
                    <a:pt x="625093" y="184532"/>
                    <a:pt x="647065" y="162560"/>
                  </a:cubicBezTo>
                  <a:lnTo>
                    <a:pt x="728345" y="81280"/>
                  </a:lnTo>
                  <a:cubicBezTo>
                    <a:pt x="738505" y="71120"/>
                    <a:pt x="745974" y="57226"/>
                    <a:pt x="758825" y="50800"/>
                  </a:cubicBezTo>
                  <a:lnTo>
                    <a:pt x="860425" y="0"/>
                  </a:lnTo>
                  <a:cubicBezTo>
                    <a:pt x="963246" y="8568"/>
                    <a:pt x="972814" y="-21220"/>
                    <a:pt x="1012825" y="50800"/>
                  </a:cubicBezTo>
                  <a:cubicBezTo>
                    <a:pt x="1021682" y="66743"/>
                    <a:pt x="1026372" y="84667"/>
                    <a:pt x="1033145" y="101600"/>
                  </a:cubicBezTo>
                  <a:cubicBezTo>
                    <a:pt x="1036532" y="125307"/>
                    <a:pt x="1038609" y="149238"/>
                    <a:pt x="1043305" y="172720"/>
                  </a:cubicBezTo>
                  <a:cubicBezTo>
                    <a:pt x="1048782" y="200105"/>
                    <a:pt x="1063625" y="254000"/>
                    <a:pt x="1063625" y="254000"/>
                  </a:cubicBezTo>
                  <a:cubicBezTo>
                    <a:pt x="1067012" y="325120"/>
                    <a:pt x="1052197" y="399511"/>
                    <a:pt x="1073785" y="467360"/>
                  </a:cubicBezTo>
                  <a:cubicBezTo>
                    <a:pt x="1080031" y="486991"/>
                    <a:pt x="1114477" y="473835"/>
                    <a:pt x="1134745" y="477520"/>
                  </a:cubicBezTo>
                  <a:cubicBezTo>
                    <a:pt x="1151735" y="480609"/>
                    <a:pt x="1168292" y="486946"/>
                    <a:pt x="1185545" y="487680"/>
                  </a:cubicBezTo>
                  <a:cubicBezTo>
                    <a:pt x="1445143" y="498727"/>
                    <a:pt x="1523494" y="497840"/>
                    <a:pt x="1724025" y="497840"/>
                  </a:cubicBezTo>
                </a:path>
              </a:pathLst>
            </a:custGeom>
            <a:noFill/>
            <a:ln w="28575">
              <a:solidFill>
                <a:srgbClr val="5F3A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Connector 51">
              <a:extLst>
                <a:ext uri="{FF2B5EF4-FFF2-40B4-BE49-F238E27FC236}">
                  <a16:creationId xmlns:a16="http://schemas.microsoft.com/office/drawing/2014/main" id="{9E690554-3F5B-4170-917A-D1E1BC60F288}"/>
                </a:ext>
              </a:extLst>
            </p:cNvPr>
            <p:cNvCxnSpPr/>
            <p:nvPr/>
          </p:nvCxnSpPr>
          <p:spPr>
            <a:xfrm>
              <a:off x="9977502" y="5230219"/>
              <a:ext cx="1724025" cy="0"/>
            </a:xfrm>
            <a:prstGeom prst="line">
              <a:avLst/>
            </a:prstGeom>
            <a:ln w="28575">
              <a:solidFill>
                <a:srgbClr val="5F3A6E"/>
              </a:solidFill>
            </a:ln>
          </p:spPr>
          <p:style>
            <a:lnRef idx="1">
              <a:schemeClr val="accent1"/>
            </a:lnRef>
            <a:fillRef idx="0">
              <a:schemeClr val="accent1"/>
            </a:fillRef>
            <a:effectRef idx="0">
              <a:schemeClr val="accent1"/>
            </a:effectRef>
            <a:fontRef idx="minor">
              <a:schemeClr val="tx1"/>
            </a:fontRef>
          </p:style>
        </p:cxnSp>
        <p:sp>
          <p:nvSpPr>
            <p:cNvPr id="53" name="Freeform: Shape 52">
              <a:extLst>
                <a:ext uri="{FF2B5EF4-FFF2-40B4-BE49-F238E27FC236}">
                  <a16:creationId xmlns:a16="http://schemas.microsoft.com/office/drawing/2014/main" id="{8633FFA8-AC4C-4EF1-8E76-2B4B77B8B36F}"/>
                </a:ext>
              </a:extLst>
            </p:cNvPr>
            <p:cNvSpPr/>
            <p:nvPr/>
          </p:nvSpPr>
          <p:spPr>
            <a:xfrm>
              <a:off x="9985563" y="5326739"/>
              <a:ext cx="1760220" cy="473375"/>
            </a:xfrm>
            <a:custGeom>
              <a:avLst/>
              <a:gdLst>
                <a:gd name="connsiteX0" fmla="*/ 1760220 w 1760220"/>
                <a:gd name="connsiteY0" fmla="*/ 449580 h 449580"/>
                <a:gd name="connsiteX1" fmla="*/ 1501140 w 1760220"/>
                <a:gd name="connsiteY1" fmla="*/ 441960 h 449580"/>
                <a:gd name="connsiteX2" fmla="*/ 1287780 w 1760220"/>
                <a:gd name="connsiteY2" fmla="*/ 434340 h 449580"/>
                <a:gd name="connsiteX3" fmla="*/ 1226820 w 1760220"/>
                <a:gd name="connsiteY3" fmla="*/ 373380 h 449580"/>
                <a:gd name="connsiteX4" fmla="*/ 1181100 w 1760220"/>
                <a:gd name="connsiteY4" fmla="*/ 327660 h 449580"/>
                <a:gd name="connsiteX5" fmla="*/ 1158240 w 1760220"/>
                <a:gd name="connsiteY5" fmla="*/ 304800 h 449580"/>
                <a:gd name="connsiteX6" fmla="*/ 1120140 w 1760220"/>
                <a:gd name="connsiteY6" fmla="*/ 251460 h 449580"/>
                <a:gd name="connsiteX7" fmla="*/ 1082040 w 1760220"/>
                <a:gd name="connsiteY7" fmla="*/ 220980 h 449580"/>
                <a:gd name="connsiteX8" fmla="*/ 1043940 w 1760220"/>
                <a:gd name="connsiteY8" fmla="*/ 167640 h 449580"/>
                <a:gd name="connsiteX9" fmla="*/ 998220 w 1760220"/>
                <a:gd name="connsiteY9" fmla="*/ 121920 h 449580"/>
                <a:gd name="connsiteX10" fmla="*/ 982980 w 1760220"/>
                <a:gd name="connsiteY10" fmla="*/ 91440 h 449580"/>
                <a:gd name="connsiteX11" fmla="*/ 922020 w 1760220"/>
                <a:gd name="connsiteY11" fmla="*/ 53340 h 449580"/>
                <a:gd name="connsiteX12" fmla="*/ 899160 w 1760220"/>
                <a:gd name="connsiteY12" fmla="*/ 38100 h 449580"/>
                <a:gd name="connsiteX13" fmla="*/ 853440 w 1760220"/>
                <a:gd name="connsiteY13" fmla="*/ 22860 h 449580"/>
                <a:gd name="connsiteX14" fmla="*/ 822960 w 1760220"/>
                <a:gd name="connsiteY14" fmla="*/ 7620 h 449580"/>
                <a:gd name="connsiteX15" fmla="*/ 769620 w 1760220"/>
                <a:gd name="connsiteY15" fmla="*/ 0 h 449580"/>
                <a:gd name="connsiteX16" fmla="*/ 632460 w 1760220"/>
                <a:gd name="connsiteY16" fmla="*/ 15240 h 449580"/>
                <a:gd name="connsiteX17" fmla="*/ 579120 w 1760220"/>
                <a:gd name="connsiteY17" fmla="*/ 22860 h 449580"/>
                <a:gd name="connsiteX18" fmla="*/ 541020 w 1760220"/>
                <a:gd name="connsiteY18" fmla="*/ 30480 h 449580"/>
                <a:gd name="connsiteX19" fmla="*/ 281940 w 1760220"/>
                <a:gd name="connsiteY19" fmla="*/ 45720 h 449580"/>
                <a:gd name="connsiteX20" fmla="*/ 175260 w 1760220"/>
                <a:gd name="connsiteY20" fmla="*/ 60960 h 449580"/>
                <a:gd name="connsiteX21" fmla="*/ 0 w 1760220"/>
                <a:gd name="connsiteY21" fmla="*/ 60960 h 449580"/>
                <a:gd name="connsiteX0" fmla="*/ 1760220 w 1760220"/>
                <a:gd name="connsiteY0" fmla="*/ 449580 h 449580"/>
                <a:gd name="connsiteX1" fmla="*/ 1501140 w 1760220"/>
                <a:gd name="connsiteY1" fmla="*/ 441960 h 449580"/>
                <a:gd name="connsiteX2" fmla="*/ 1287780 w 1760220"/>
                <a:gd name="connsiteY2" fmla="*/ 434340 h 449580"/>
                <a:gd name="connsiteX3" fmla="*/ 1226820 w 1760220"/>
                <a:gd name="connsiteY3" fmla="*/ 373380 h 449580"/>
                <a:gd name="connsiteX4" fmla="*/ 1181100 w 1760220"/>
                <a:gd name="connsiteY4" fmla="*/ 327660 h 449580"/>
                <a:gd name="connsiteX5" fmla="*/ 1158240 w 1760220"/>
                <a:gd name="connsiteY5" fmla="*/ 304800 h 449580"/>
                <a:gd name="connsiteX6" fmla="*/ 1120140 w 1760220"/>
                <a:gd name="connsiteY6" fmla="*/ 251460 h 449580"/>
                <a:gd name="connsiteX7" fmla="*/ 1082040 w 1760220"/>
                <a:gd name="connsiteY7" fmla="*/ 220980 h 449580"/>
                <a:gd name="connsiteX8" fmla="*/ 1043940 w 1760220"/>
                <a:gd name="connsiteY8" fmla="*/ 167640 h 449580"/>
                <a:gd name="connsiteX9" fmla="*/ 998220 w 1760220"/>
                <a:gd name="connsiteY9" fmla="*/ 121920 h 449580"/>
                <a:gd name="connsiteX10" fmla="*/ 982980 w 1760220"/>
                <a:gd name="connsiteY10" fmla="*/ 91440 h 449580"/>
                <a:gd name="connsiteX11" fmla="*/ 965200 w 1760220"/>
                <a:gd name="connsiteY11" fmla="*/ 7620 h 449580"/>
                <a:gd name="connsiteX12" fmla="*/ 899160 w 1760220"/>
                <a:gd name="connsiteY12" fmla="*/ 38100 h 449580"/>
                <a:gd name="connsiteX13" fmla="*/ 853440 w 1760220"/>
                <a:gd name="connsiteY13" fmla="*/ 22860 h 449580"/>
                <a:gd name="connsiteX14" fmla="*/ 822960 w 1760220"/>
                <a:gd name="connsiteY14" fmla="*/ 7620 h 449580"/>
                <a:gd name="connsiteX15" fmla="*/ 769620 w 1760220"/>
                <a:gd name="connsiteY15" fmla="*/ 0 h 449580"/>
                <a:gd name="connsiteX16" fmla="*/ 632460 w 1760220"/>
                <a:gd name="connsiteY16" fmla="*/ 15240 h 449580"/>
                <a:gd name="connsiteX17" fmla="*/ 579120 w 1760220"/>
                <a:gd name="connsiteY17" fmla="*/ 22860 h 449580"/>
                <a:gd name="connsiteX18" fmla="*/ 541020 w 1760220"/>
                <a:gd name="connsiteY18" fmla="*/ 30480 h 449580"/>
                <a:gd name="connsiteX19" fmla="*/ 281940 w 1760220"/>
                <a:gd name="connsiteY19" fmla="*/ 45720 h 449580"/>
                <a:gd name="connsiteX20" fmla="*/ 175260 w 1760220"/>
                <a:gd name="connsiteY20" fmla="*/ 60960 h 449580"/>
                <a:gd name="connsiteX21" fmla="*/ 0 w 1760220"/>
                <a:gd name="connsiteY21" fmla="*/ 60960 h 449580"/>
                <a:gd name="connsiteX0" fmla="*/ 1760220 w 1760220"/>
                <a:gd name="connsiteY0" fmla="*/ 465306 h 465306"/>
                <a:gd name="connsiteX1" fmla="*/ 1501140 w 1760220"/>
                <a:gd name="connsiteY1" fmla="*/ 457686 h 465306"/>
                <a:gd name="connsiteX2" fmla="*/ 1287780 w 1760220"/>
                <a:gd name="connsiteY2" fmla="*/ 450066 h 465306"/>
                <a:gd name="connsiteX3" fmla="*/ 1226820 w 1760220"/>
                <a:gd name="connsiteY3" fmla="*/ 389106 h 465306"/>
                <a:gd name="connsiteX4" fmla="*/ 1181100 w 1760220"/>
                <a:gd name="connsiteY4" fmla="*/ 343386 h 465306"/>
                <a:gd name="connsiteX5" fmla="*/ 1158240 w 1760220"/>
                <a:gd name="connsiteY5" fmla="*/ 320526 h 465306"/>
                <a:gd name="connsiteX6" fmla="*/ 1120140 w 1760220"/>
                <a:gd name="connsiteY6" fmla="*/ 267186 h 465306"/>
                <a:gd name="connsiteX7" fmla="*/ 1082040 w 1760220"/>
                <a:gd name="connsiteY7" fmla="*/ 236706 h 465306"/>
                <a:gd name="connsiteX8" fmla="*/ 1043940 w 1760220"/>
                <a:gd name="connsiteY8" fmla="*/ 183366 h 465306"/>
                <a:gd name="connsiteX9" fmla="*/ 998220 w 1760220"/>
                <a:gd name="connsiteY9" fmla="*/ 137646 h 465306"/>
                <a:gd name="connsiteX10" fmla="*/ 982980 w 1760220"/>
                <a:gd name="connsiteY10" fmla="*/ 107166 h 465306"/>
                <a:gd name="connsiteX11" fmla="*/ 965200 w 1760220"/>
                <a:gd name="connsiteY11" fmla="*/ 23346 h 465306"/>
                <a:gd name="connsiteX12" fmla="*/ 899160 w 1760220"/>
                <a:gd name="connsiteY12" fmla="*/ 53826 h 465306"/>
                <a:gd name="connsiteX13" fmla="*/ 881380 w 1760220"/>
                <a:gd name="connsiteY13" fmla="*/ 486 h 465306"/>
                <a:gd name="connsiteX14" fmla="*/ 822960 w 1760220"/>
                <a:gd name="connsiteY14" fmla="*/ 23346 h 465306"/>
                <a:gd name="connsiteX15" fmla="*/ 769620 w 1760220"/>
                <a:gd name="connsiteY15" fmla="*/ 15726 h 465306"/>
                <a:gd name="connsiteX16" fmla="*/ 632460 w 1760220"/>
                <a:gd name="connsiteY16" fmla="*/ 30966 h 465306"/>
                <a:gd name="connsiteX17" fmla="*/ 579120 w 1760220"/>
                <a:gd name="connsiteY17" fmla="*/ 38586 h 465306"/>
                <a:gd name="connsiteX18" fmla="*/ 541020 w 1760220"/>
                <a:gd name="connsiteY18" fmla="*/ 46206 h 465306"/>
                <a:gd name="connsiteX19" fmla="*/ 281940 w 1760220"/>
                <a:gd name="connsiteY19" fmla="*/ 61446 h 465306"/>
                <a:gd name="connsiteX20" fmla="*/ 175260 w 1760220"/>
                <a:gd name="connsiteY20" fmla="*/ 76686 h 465306"/>
                <a:gd name="connsiteX21" fmla="*/ 0 w 1760220"/>
                <a:gd name="connsiteY21" fmla="*/ 76686 h 465306"/>
                <a:gd name="connsiteX0" fmla="*/ 1760220 w 1760220"/>
                <a:gd name="connsiteY0" fmla="*/ 464820 h 464820"/>
                <a:gd name="connsiteX1" fmla="*/ 1501140 w 1760220"/>
                <a:gd name="connsiteY1" fmla="*/ 457200 h 464820"/>
                <a:gd name="connsiteX2" fmla="*/ 1287780 w 1760220"/>
                <a:gd name="connsiteY2" fmla="*/ 449580 h 464820"/>
                <a:gd name="connsiteX3" fmla="*/ 1226820 w 1760220"/>
                <a:gd name="connsiteY3" fmla="*/ 388620 h 464820"/>
                <a:gd name="connsiteX4" fmla="*/ 1181100 w 1760220"/>
                <a:gd name="connsiteY4" fmla="*/ 342900 h 464820"/>
                <a:gd name="connsiteX5" fmla="*/ 1158240 w 1760220"/>
                <a:gd name="connsiteY5" fmla="*/ 320040 h 464820"/>
                <a:gd name="connsiteX6" fmla="*/ 1120140 w 1760220"/>
                <a:gd name="connsiteY6" fmla="*/ 266700 h 464820"/>
                <a:gd name="connsiteX7" fmla="*/ 1082040 w 1760220"/>
                <a:gd name="connsiteY7" fmla="*/ 236220 h 464820"/>
                <a:gd name="connsiteX8" fmla="*/ 1043940 w 1760220"/>
                <a:gd name="connsiteY8" fmla="*/ 182880 h 464820"/>
                <a:gd name="connsiteX9" fmla="*/ 998220 w 1760220"/>
                <a:gd name="connsiteY9" fmla="*/ 137160 h 464820"/>
                <a:gd name="connsiteX10" fmla="*/ 982980 w 1760220"/>
                <a:gd name="connsiteY10" fmla="*/ 106680 h 464820"/>
                <a:gd name="connsiteX11" fmla="*/ 965200 w 1760220"/>
                <a:gd name="connsiteY11" fmla="*/ 22860 h 464820"/>
                <a:gd name="connsiteX12" fmla="*/ 929640 w 1760220"/>
                <a:gd name="connsiteY12" fmla="*/ 22860 h 464820"/>
                <a:gd name="connsiteX13" fmla="*/ 881380 w 1760220"/>
                <a:gd name="connsiteY13" fmla="*/ 0 h 464820"/>
                <a:gd name="connsiteX14" fmla="*/ 822960 w 1760220"/>
                <a:gd name="connsiteY14" fmla="*/ 22860 h 464820"/>
                <a:gd name="connsiteX15" fmla="*/ 769620 w 1760220"/>
                <a:gd name="connsiteY15" fmla="*/ 15240 h 464820"/>
                <a:gd name="connsiteX16" fmla="*/ 632460 w 1760220"/>
                <a:gd name="connsiteY16" fmla="*/ 30480 h 464820"/>
                <a:gd name="connsiteX17" fmla="*/ 579120 w 1760220"/>
                <a:gd name="connsiteY17" fmla="*/ 38100 h 464820"/>
                <a:gd name="connsiteX18" fmla="*/ 541020 w 1760220"/>
                <a:gd name="connsiteY18" fmla="*/ 45720 h 464820"/>
                <a:gd name="connsiteX19" fmla="*/ 281940 w 1760220"/>
                <a:gd name="connsiteY19" fmla="*/ 60960 h 464820"/>
                <a:gd name="connsiteX20" fmla="*/ 175260 w 1760220"/>
                <a:gd name="connsiteY20" fmla="*/ 76200 h 464820"/>
                <a:gd name="connsiteX21" fmla="*/ 0 w 1760220"/>
                <a:gd name="connsiteY21" fmla="*/ 76200 h 464820"/>
                <a:gd name="connsiteX0" fmla="*/ 1760220 w 1760220"/>
                <a:gd name="connsiteY0" fmla="*/ 465331 h 465331"/>
                <a:gd name="connsiteX1" fmla="*/ 1501140 w 1760220"/>
                <a:gd name="connsiteY1" fmla="*/ 457711 h 465331"/>
                <a:gd name="connsiteX2" fmla="*/ 1287780 w 1760220"/>
                <a:gd name="connsiteY2" fmla="*/ 450091 h 465331"/>
                <a:gd name="connsiteX3" fmla="*/ 1226820 w 1760220"/>
                <a:gd name="connsiteY3" fmla="*/ 389131 h 465331"/>
                <a:gd name="connsiteX4" fmla="*/ 1181100 w 1760220"/>
                <a:gd name="connsiteY4" fmla="*/ 343411 h 465331"/>
                <a:gd name="connsiteX5" fmla="*/ 1158240 w 1760220"/>
                <a:gd name="connsiteY5" fmla="*/ 320551 h 465331"/>
                <a:gd name="connsiteX6" fmla="*/ 1120140 w 1760220"/>
                <a:gd name="connsiteY6" fmla="*/ 267211 h 465331"/>
                <a:gd name="connsiteX7" fmla="*/ 1082040 w 1760220"/>
                <a:gd name="connsiteY7" fmla="*/ 236731 h 465331"/>
                <a:gd name="connsiteX8" fmla="*/ 1043940 w 1760220"/>
                <a:gd name="connsiteY8" fmla="*/ 183391 h 465331"/>
                <a:gd name="connsiteX9" fmla="*/ 998220 w 1760220"/>
                <a:gd name="connsiteY9" fmla="*/ 137671 h 465331"/>
                <a:gd name="connsiteX10" fmla="*/ 982980 w 1760220"/>
                <a:gd name="connsiteY10" fmla="*/ 107191 h 465331"/>
                <a:gd name="connsiteX11" fmla="*/ 965200 w 1760220"/>
                <a:gd name="connsiteY11" fmla="*/ 23371 h 465331"/>
                <a:gd name="connsiteX12" fmla="*/ 929640 w 1760220"/>
                <a:gd name="connsiteY12" fmla="*/ 23371 h 465331"/>
                <a:gd name="connsiteX13" fmla="*/ 881380 w 1760220"/>
                <a:gd name="connsiteY13" fmla="*/ 511 h 465331"/>
                <a:gd name="connsiteX14" fmla="*/ 822960 w 1760220"/>
                <a:gd name="connsiteY14" fmla="*/ 8131 h 465331"/>
                <a:gd name="connsiteX15" fmla="*/ 769620 w 1760220"/>
                <a:gd name="connsiteY15" fmla="*/ 15751 h 465331"/>
                <a:gd name="connsiteX16" fmla="*/ 632460 w 1760220"/>
                <a:gd name="connsiteY16" fmla="*/ 30991 h 465331"/>
                <a:gd name="connsiteX17" fmla="*/ 579120 w 1760220"/>
                <a:gd name="connsiteY17" fmla="*/ 38611 h 465331"/>
                <a:gd name="connsiteX18" fmla="*/ 541020 w 1760220"/>
                <a:gd name="connsiteY18" fmla="*/ 46231 h 465331"/>
                <a:gd name="connsiteX19" fmla="*/ 281940 w 1760220"/>
                <a:gd name="connsiteY19" fmla="*/ 61471 h 465331"/>
                <a:gd name="connsiteX20" fmla="*/ 175260 w 1760220"/>
                <a:gd name="connsiteY20" fmla="*/ 76711 h 465331"/>
                <a:gd name="connsiteX21" fmla="*/ 0 w 1760220"/>
                <a:gd name="connsiteY21" fmla="*/ 76711 h 465331"/>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998220 w 1760220"/>
                <a:gd name="connsiteY9" fmla="*/ 145715 h 473375"/>
                <a:gd name="connsiteX10" fmla="*/ 982980 w 1760220"/>
                <a:gd name="connsiteY10" fmla="*/ 11523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998220 w 1760220"/>
                <a:gd name="connsiteY9" fmla="*/ 1457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0220" h="473375">
                  <a:moveTo>
                    <a:pt x="1760220" y="473375"/>
                  </a:moveTo>
                  <a:lnTo>
                    <a:pt x="1501140" y="465755"/>
                  </a:lnTo>
                  <a:cubicBezTo>
                    <a:pt x="1430012" y="463461"/>
                    <a:pt x="1356821" y="475395"/>
                    <a:pt x="1287780" y="458135"/>
                  </a:cubicBezTo>
                  <a:cubicBezTo>
                    <a:pt x="1259901" y="451165"/>
                    <a:pt x="1247140" y="417495"/>
                    <a:pt x="1226820" y="397175"/>
                  </a:cubicBezTo>
                  <a:lnTo>
                    <a:pt x="1181100" y="351455"/>
                  </a:lnTo>
                  <a:cubicBezTo>
                    <a:pt x="1173480" y="343835"/>
                    <a:pt x="1164218" y="337561"/>
                    <a:pt x="1158240" y="328595"/>
                  </a:cubicBezTo>
                  <a:cubicBezTo>
                    <a:pt x="1149587" y="315615"/>
                    <a:pt x="1129592" y="284707"/>
                    <a:pt x="1120140" y="275255"/>
                  </a:cubicBezTo>
                  <a:cubicBezTo>
                    <a:pt x="1108640" y="263755"/>
                    <a:pt x="1094740" y="258745"/>
                    <a:pt x="1082040" y="244775"/>
                  </a:cubicBezTo>
                  <a:cubicBezTo>
                    <a:pt x="1069340" y="230805"/>
                    <a:pt x="1070610" y="207522"/>
                    <a:pt x="1043940" y="191435"/>
                  </a:cubicBezTo>
                  <a:cubicBezTo>
                    <a:pt x="1026267" y="180775"/>
                    <a:pt x="1035050" y="146562"/>
                    <a:pt x="1028700" y="133015"/>
                  </a:cubicBezTo>
                  <a:cubicBezTo>
                    <a:pt x="1022350" y="119468"/>
                    <a:pt x="1016423" y="127088"/>
                    <a:pt x="1005840" y="110155"/>
                  </a:cubicBezTo>
                  <a:cubicBezTo>
                    <a:pt x="995257" y="93222"/>
                    <a:pt x="976207" y="49618"/>
                    <a:pt x="965200" y="31415"/>
                  </a:cubicBezTo>
                  <a:cubicBezTo>
                    <a:pt x="954193" y="13212"/>
                    <a:pt x="953770" y="4745"/>
                    <a:pt x="939800" y="935"/>
                  </a:cubicBezTo>
                  <a:cubicBezTo>
                    <a:pt x="925830" y="-2875"/>
                    <a:pt x="900853" y="6015"/>
                    <a:pt x="881380" y="8555"/>
                  </a:cubicBezTo>
                  <a:lnTo>
                    <a:pt x="822960" y="16175"/>
                  </a:lnTo>
                  <a:lnTo>
                    <a:pt x="769620" y="23795"/>
                  </a:lnTo>
                  <a:lnTo>
                    <a:pt x="632460" y="39035"/>
                  </a:lnTo>
                  <a:cubicBezTo>
                    <a:pt x="614627" y="41175"/>
                    <a:pt x="596836" y="43702"/>
                    <a:pt x="579120" y="46655"/>
                  </a:cubicBezTo>
                  <a:cubicBezTo>
                    <a:pt x="566345" y="48784"/>
                    <a:pt x="553907" y="52986"/>
                    <a:pt x="541020" y="54275"/>
                  </a:cubicBezTo>
                  <a:cubicBezTo>
                    <a:pt x="492866" y="59090"/>
                    <a:pt x="320109" y="67506"/>
                    <a:pt x="281940" y="69515"/>
                  </a:cubicBezTo>
                  <a:cubicBezTo>
                    <a:pt x="255737" y="73882"/>
                    <a:pt x="198910" y="83992"/>
                    <a:pt x="175260" y="84755"/>
                  </a:cubicBezTo>
                  <a:cubicBezTo>
                    <a:pt x="116870" y="86639"/>
                    <a:pt x="58420" y="84755"/>
                    <a:pt x="0" y="84755"/>
                  </a:cubicBez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0277A8F3-693A-4147-9A48-EADB824795DE}"/>
                </a:ext>
              </a:extLst>
            </p:cNvPr>
            <p:cNvSpPr txBox="1"/>
            <p:nvPr/>
          </p:nvSpPr>
          <p:spPr>
            <a:xfrm>
              <a:off x="11261515" y="5362060"/>
              <a:ext cx="968535" cy="400110"/>
            </a:xfrm>
            <a:prstGeom prst="rect">
              <a:avLst/>
            </a:prstGeom>
            <a:noFill/>
            <a:ln>
              <a:noFill/>
            </a:ln>
          </p:spPr>
          <p:txBody>
            <a:bodyPr wrap="none" rtlCol="0">
              <a:spAutoFit/>
            </a:bodyPr>
            <a:lstStyle/>
            <a:p>
              <a:r>
                <a:rPr lang="en-US" sz="1000" dirty="0"/>
                <a:t>Constricted, </a:t>
              </a:r>
            </a:p>
            <a:p>
              <a:r>
                <a:rPr lang="en-US" sz="1000" dirty="0"/>
                <a:t>creates friction</a:t>
              </a:r>
            </a:p>
          </p:txBody>
        </p:sp>
      </p:grpSp>
    </p:spTree>
    <p:extLst>
      <p:ext uri="{BB962C8B-B14F-4D97-AF65-F5344CB8AC3E}">
        <p14:creationId xmlns:p14="http://schemas.microsoft.com/office/powerpoint/2010/main" val="4088035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fade">
                                      <p:cBhvr>
                                        <p:cTn id="16" dur="500"/>
                                        <p:tgtEl>
                                          <p:spTgt spid="25"/>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500"/>
                                        <p:tgtEl>
                                          <p:spTgt spid="2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fade">
                                      <p:cBhvr>
                                        <p:cTn id="37" dur="500"/>
                                        <p:tgtEl>
                                          <p:spTgt spid="3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fade">
                                      <p:cBhvr>
                                        <p:cTn id="42" dur="500"/>
                                        <p:tgtEl>
                                          <p:spTgt spid="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500"/>
                                        <p:tgtEl>
                                          <p:spTgt spid="4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500"/>
                                        <p:tgtEl>
                                          <p:spTgt spid="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6"/>
                                        </p:tgtEl>
                                        <p:attrNameLst>
                                          <p:attrName>style.visibility</p:attrName>
                                        </p:attrNameLst>
                                      </p:cBhvr>
                                      <p:to>
                                        <p:strVal val="visible"/>
                                      </p:to>
                                    </p:set>
                                    <p:animEffect transition="in" filter="fade">
                                      <p:cBhvr>
                                        <p:cTn id="57" dur="500"/>
                                        <p:tgtEl>
                                          <p:spTgt spid="4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25" grpId="0" animBg="1"/>
      <p:bldP spid="5" grpId="0"/>
      <p:bldP spid="4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2.1.1. Manner of Articulation of Consonant – </a:t>
            </a:r>
            <a:r>
              <a:rPr lang="en-US" sz="4000" b="1" dirty="0">
                <a:solidFill>
                  <a:srgbClr val="C00000"/>
                </a:solidFill>
                <a:latin typeface="Cambria" panose="02040503050406030204" pitchFamily="18" charset="0"/>
                <a:ea typeface="Cambria" panose="02040503050406030204" pitchFamily="18" charset="0"/>
              </a:rPr>
              <a:t>Obstruent </a:t>
            </a:r>
            <a:r>
              <a:rPr lang="en-US" sz="4000" b="1" dirty="0">
                <a:latin typeface="Cambria" panose="02040503050406030204" pitchFamily="18" charset="0"/>
                <a:ea typeface="Cambria" panose="02040503050406030204" pitchFamily="18" charset="0"/>
              </a:rPr>
              <a:t>(cont.)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3189261"/>
            <a:ext cx="4114420" cy="2840323"/>
          </a:xfrm>
        </p:spPr>
        <p:txBody>
          <a:bodyPr>
            <a:noAutofit/>
          </a:bodyPr>
          <a:lstStyle/>
          <a:p>
            <a:r>
              <a:rPr lang="en-US" dirty="0"/>
              <a:t>In producing STOPS, the airflow is not continuous.</a:t>
            </a:r>
          </a:p>
          <a:p>
            <a:r>
              <a:rPr lang="en-US" dirty="0"/>
              <a:t>The airflow stops for a while and is released. </a:t>
            </a:r>
          </a:p>
          <a:p>
            <a:r>
              <a:rPr lang="en-US" dirty="0"/>
              <a:t>These are /p, t, k, b, d, g, </a:t>
            </a:r>
            <a:r>
              <a:rPr lang="en-US" dirty="0" err="1"/>
              <a:t>d</a:t>
            </a:r>
            <a:r>
              <a:rPr lang="en-US" dirty="0" err="1">
                <a:latin typeface="Times New Roman" panose="02020603050405020304" pitchFamily="18" charset="0"/>
                <a:cs typeface="Times New Roman" panose="02020603050405020304" pitchFamily="18" charset="0"/>
              </a:rPr>
              <a:t>ʒ</a:t>
            </a:r>
            <a:r>
              <a:rPr lang="en-US" dirty="0">
                <a:latin typeface="Times New Roman" panose="02020603050405020304" pitchFamily="18" charset="0"/>
                <a:cs typeface="Times New Roman" panose="02020603050405020304" pitchFamily="18" charset="0"/>
              </a:rPr>
              <a:t>/</a:t>
            </a:r>
            <a:endParaRPr lang="en-US" dirty="0"/>
          </a:p>
        </p:txBody>
      </p:sp>
      <p:pic>
        <p:nvPicPr>
          <p:cNvPr id="33" name="Picture 32" descr="A picture containing diagram&#10;&#10;Description automatically generated">
            <a:extLst>
              <a:ext uri="{FF2B5EF4-FFF2-40B4-BE49-F238E27FC236}">
                <a16:creationId xmlns:a16="http://schemas.microsoft.com/office/drawing/2014/main" id="{DF3A09AE-EAB1-48F6-9640-E56AFB5F6D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3892" y="1689453"/>
            <a:ext cx="1288917" cy="1258573"/>
          </a:xfrm>
          <a:prstGeom prst="rect">
            <a:avLst/>
          </a:prstGeom>
        </p:spPr>
      </p:pic>
      <p:pic>
        <p:nvPicPr>
          <p:cNvPr id="36" name="Picture 35" descr="Logo&#10;&#10;Description automatically generated with medium confidence">
            <a:extLst>
              <a:ext uri="{FF2B5EF4-FFF2-40B4-BE49-F238E27FC236}">
                <a16:creationId xmlns:a16="http://schemas.microsoft.com/office/drawing/2014/main" id="{83E1FFC6-8B45-44A1-9036-6FAE7F8D8F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18076" y="1605704"/>
            <a:ext cx="1448488" cy="1342322"/>
          </a:xfrm>
          <a:prstGeom prst="rect">
            <a:avLst/>
          </a:prstGeom>
        </p:spPr>
      </p:pic>
      <p:grpSp>
        <p:nvGrpSpPr>
          <p:cNvPr id="45" name="Group 44">
            <a:extLst>
              <a:ext uri="{FF2B5EF4-FFF2-40B4-BE49-F238E27FC236}">
                <a16:creationId xmlns:a16="http://schemas.microsoft.com/office/drawing/2014/main" id="{478AD259-8DE4-4C18-9083-7C10121B37AE}"/>
              </a:ext>
            </a:extLst>
          </p:cNvPr>
          <p:cNvGrpSpPr/>
          <p:nvPr/>
        </p:nvGrpSpPr>
        <p:grpSpPr>
          <a:xfrm>
            <a:off x="2716410" y="2053462"/>
            <a:ext cx="2182345" cy="530554"/>
            <a:chOff x="10005766" y="2936615"/>
            <a:chExt cx="2182345" cy="530554"/>
          </a:xfrm>
        </p:grpSpPr>
        <p:grpSp>
          <p:nvGrpSpPr>
            <p:cNvPr id="41" name="Group 40">
              <a:extLst>
                <a:ext uri="{FF2B5EF4-FFF2-40B4-BE49-F238E27FC236}">
                  <a16:creationId xmlns:a16="http://schemas.microsoft.com/office/drawing/2014/main" id="{5A33B3F0-26E2-4C45-86D7-7AEE11F833D5}"/>
                </a:ext>
              </a:extLst>
            </p:cNvPr>
            <p:cNvGrpSpPr/>
            <p:nvPr/>
          </p:nvGrpSpPr>
          <p:grpSpPr>
            <a:xfrm>
              <a:off x="10005766" y="2936615"/>
              <a:ext cx="1724025" cy="530554"/>
              <a:chOff x="9954496" y="2659406"/>
              <a:chExt cx="1724025" cy="530554"/>
            </a:xfrm>
          </p:grpSpPr>
          <p:sp>
            <p:nvSpPr>
              <p:cNvPr id="11" name="Freeform: Shape 10">
                <a:extLst>
                  <a:ext uri="{FF2B5EF4-FFF2-40B4-BE49-F238E27FC236}">
                    <a16:creationId xmlns:a16="http://schemas.microsoft.com/office/drawing/2014/main" id="{2ABE3850-5AB2-43C8-A653-2C5D3F11D7B9}"/>
                  </a:ext>
                </a:extLst>
              </p:cNvPr>
              <p:cNvSpPr/>
              <p:nvPr/>
            </p:nvSpPr>
            <p:spPr>
              <a:xfrm>
                <a:off x="9954496" y="2692104"/>
                <a:ext cx="1724025" cy="497856"/>
              </a:xfrm>
              <a:custGeom>
                <a:avLst/>
                <a:gdLst>
                  <a:gd name="connsiteX0" fmla="*/ 0 w 1706880"/>
                  <a:gd name="connsiteY0" fmla="*/ 477520 h 497856"/>
                  <a:gd name="connsiteX1" fmla="*/ 50800 w 1706880"/>
                  <a:gd name="connsiteY1" fmla="*/ 467360 h 497856"/>
                  <a:gd name="connsiteX2" fmla="*/ 81280 w 1706880"/>
                  <a:gd name="connsiteY2" fmla="*/ 457200 h 497856"/>
                  <a:gd name="connsiteX3" fmla="*/ 213360 w 1706880"/>
                  <a:gd name="connsiteY3" fmla="*/ 436880 h 497856"/>
                  <a:gd name="connsiteX4" fmla="*/ 467360 w 1706880"/>
                  <a:gd name="connsiteY4" fmla="*/ 447040 h 497856"/>
                  <a:gd name="connsiteX5" fmla="*/ 609600 w 1706880"/>
                  <a:gd name="connsiteY5" fmla="*/ 457200 h 497856"/>
                  <a:gd name="connsiteX6" fmla="*/ 599440 w 1706880"/>
                  <a:gd name="connsiteY6" fmla="*/ 365760 h 497856"/>
                  <a:gd name="connsiteX7" fmla="*/ 629920 w 1706880"/>
                  <a:gd name="connsiteY7" fmla="*/ 162560 h 497856"/>
                  <a:gd name="connsiteX8" fmla="*/ 711200 w 1706880"/>
                  <a:gd name="connsiteY8" fmla="*/ 81280 h 497856"/>
                  <a:gd name="connsiteX9" fmla="*/ 741680 w 1706880"/>
                  <a:gd name="connsiteY9" fmla="*/ 50800 h 497856"/>
                  <a:gd name="connsiteX10" fmla="*/ 843280 w 1706880"/>
                  <a:gd name="connsiteY10" fmla="*/ 0 h 497856"/>
                  <a:gd name="connsiteX11" fmla="*/ 995680 w 1706880"/>
                  <a:gd name="connsiteY11" fmla="*/ 50800 h 497856"/>
                  <a:gd name="connsiteX12" fmla="*/ 1016000 w 1706880"/>
                  <a:gd name="connsiteY12" fmla="*/ 101600 h 497856"/>
                  <a:gd name="connsiteX13" fmla="*/ 1026160 w 1706880"/>
                  <a:gd name="connsiteY13" fmla="*/ 172720 h 497856"/>
                  <a:gd name="connsiteX14" fmla="*/ 1046480 w 1706880"/>
                  <a:gd name="connsiteY14" fmla="*/ 254000 h 497856"/>
                  <a:gd name="connsiteX15" fmla="*/ 1056640 w 1706880"/>
                  <a:gd name="connsiteY15" fmla="*/ 467360 h 497856"/>
                  <a:gd name="connsiteX16" fmla="*/ 1117600 w 1706880"/>
                  <a:gd name="connsiteY16" fmla="*/ 477520 h 497856"/>
                  <a:gd name="connsiteX17" fmla="*/ 1168400 w 1706880"/>
                  <a:gd name="connsiteY17" fmla="*/ 487680 h 497856"/>
                  <a:gd name="connsiteX18" fmla="*/ 1706880 w 1706880"/>
                  <a:gd name="connsiteY18" fmla="*/ 497840 h 497856"/>
                  <a:gd name="connsiteX0" fmla="*/ 0 w 1720215"/>
                  <a:gd name="connsiteY0" fmla="*/ 422275 h 497856"/>
                  <a:gd name="connsiteX1" fmla="*/ 64135 w 1720215"/>
                  <a:gd name="connsiteY1" fmla="*/ 46736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134620 w 1720215"/>
                  <a:gd name="connsiteY2" fmla="*/ 43053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4025"/>
                  <a:gd name="connsiteY0" fmla="*/ 426085 h 497856"/>
                  <a:gd name="connsiteX1" fmla="*/ 71755 w 1724025"/>
                  <a:gd name="connsiteY1" fmla="*/ 433070 h 497856"/>
                  <a:gd name="connsiteX2" fmla="*/ 138430 w 1724025"/>
                  <a:gd name="connsiteY2" fmla="*/ 430530 h 497856"/>
                  <a:gd name="connsiteX3" fmla="*/ 230505 w 1724025"/>
                  <a:gd name="connsiteY3" fmla="*/ 436880 h 497856"/>
                  <a:gd name="connsiteX4" fmla="*/ 484505 w 1724025"/>
                  <a:gd name="connsiteY4" fmla="*/ 447040 h 497856"/>
                  <a:gd name="connsiteX5" fmla="*/ 626745 w 1724025"/>
                  <a:gd name="connsiteY5" fmla="*/ 457200 h 497856"/>
                  <a:gd name="connsiteX6" fmla="*/ 616585 w 1724025"/>
                  <a:gd name="connsiteY6" fmla="*/ 365760 h 497856"/>
                  <a:gd name="connsiteX7" fmla="*/ 647065 w 1724025"/>
                  <a:gd name="connsiteY7" fmla="*/ 162560 h 497856"/>
                  <a:gd name="connsiteX8" fmla="*/ 728345 w 1724025"/>
                  <a:gd name="connsiteY8" fmla="*/ 81280 h 497856"/>
                  <a:gd name="connsiteX9" fmla="*/ 758825 w 1724025"/>
                  <a:gd name="connsiteY9" fmla="*/ 50800 h 497856"/>
                  <a:gd name="connsiteX10" fmla="*/ 860425 w 1724025"/>
                  <a:gd name="connsiteY10" fmla="*/ 0 h 497856"/>
                  <a:gd name="connsiteX11" fmla="*/ 1012825 w 1724025"/>
                  <a:gd name="connsiteY11" fmla="*/ 50800 h 497856"/>
                  <a:gd name="connsiteX12" fmla="*/ 1033145 w 1724025"/>
                  <a:gd name="connsiteY12" fmla="*/ 101600 h 497856"/>
                  <a:gd name="connsiteX13" fmla="*/ 1043305 w 1724025"/>
                  <a:gd name="connsiteY13" fmla="*/ 172720 h 497856"/>
                  <a:gd name="connsiteX14" fmla="*/ 1063625 w 1724025"/>
                  <a:gd name="connsiteY14" fmla="*/ 254000 h 497856"/>
                  <a:gd name="connsiteX15" fmla="*/ 1073785 w 1724025"/>
                  <a:gd name="connsiteY15" fmla="*/ 467360 h 497856"/>
                  <a:gd name="connsiteX16" fmla="*/ 1134745 w 1724025"/>
                  <a:gd name="connsiteY16" fmla="*/ 477520 h 497856"/>
                  <a:gd name="connsiteX17" fmla="*/ 1185545 w 1724025"/>
                  <a:gd name="connsiteY17" fmla="*/ 487680 h 497856"/>
                  <a:gd name="connsiteX18" fmla="*/ 1724025 w 1724025"/>
                  <a:gd name="connsiteY18" fmla="*/ 497840 h 497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24025" h="497856">
                    <a:moveTo>
                      <a:pt x="0" y="426085"/>
                    </a:moveTo>
                    <a:cubicBezTo>
                      <a:pt x="16933" y="422698"/>
                      <a:pt x="48683" y="432329"/>
                      <a:pt x="71755" y="433070"/>
                    </a:cubicBezTo>
                    <a:cubicBezTo>
                      <a:pt x="94827" y="433811"/>
                      <a:pt x="111972" y="429895"/>
                      <a:pt x="138430" y="430530"/>
                    </a:cubicBezTo>
                    <a:cubicBezTo>
                      <a:pt x="164888" y="431165"/>
                      <a:pt x="181152" y="443049"/>
                      <a:pt x="230505" y="436880"/>
                    </a:cubicBezTo>
                    <a:lnTo>
                      <a:pt x="484505" y="447040"/>
                    </a:lnTo>
                    <a:cubicBezTo>
                      <a:pt x="531977" y="449474"/>
                      <a:pt x="586262" y="482113"/>
                      <a:pt x="626745" y="457200"/>
                    </a:cubicBezTo>
                    <a:cubicBezTo>
                      <a:pt x="652863" y="441127"/>
                      <a:pt x="619972" y="396240"/>
                      <a:pt x="616585" y="365760"/>
                    </a:cubicBezTo>
                    <a:cubicBezTo>
                      <a:pt x="617033" y="360388"/>
                      <a:pt x="625093" y="184532"/>
                      <a:pt x="647065" y="162560"/>
                    </a:cubicBezTo>
                    <a:lnTo>
                      <a:pt x="728345" y="81280"/>
                    </a:lnTo>
                    <a:cubicBezTo>
                      <a:pt x="738505" y="71120"/>
                      <a:pt x="745974" y="57226"/>
                      <a:pt x="758825" y="50800"/>
                    </a:cubicBezTo>
                    <a:lnTo>
                      <a:pt x="860425" y="0"/>
                    </a:lnTo>
                    <a:cubicBezTo>
                      <a:pt x="963246" y="8568"/>
                      <a:pt x="972814" y="-21220"/>
                      <a:pt x="1012825" y="50800"/>
                    </a:cubicBezTo>
                    <a:cubicBezTo>
                      <a:pt x="1021682" y="66743"/>
                      <a:pt x="1026372" y="84667"/>
                      <a:pt x="1033145" y="101600"/>
                    </a:cubicBezTo>
                    <a:cubicBezTo>
                      <a:pt x="1036532" y="125307"/>
                      <a:pt x="1038609" y="149238"/>
                      <a:pt x="1043305" y="172720"/>
                    </a:cubicBezTo>
                    <a:cubicBezTo>
                      <a:pt x="1048782" y="200105"/>
                      <a:pt x="1063625" y="254000"/>
                      <a:pt x="1063625" y="254000"/>
                    </a:cubicBezTo>
                    <a:cubicBezTo>
                      <a:pt x="1067012" y="325120"/>
                      <a:pt x="1052197" y="399511"/>
                      <a:pt x="1073785" y="467360"/>
                    </a:cubicBezTo>
                    <a:cubicBezTo>
                      <a:pt x="1080031" y="486991"/>
                      <a:pt x="1114477" y="473835"/>
                      <a:pt x="1134745" y="477520"/>
                    </a:cubicBezTo>
                    <a:cubicBezTo>
                      <a:pt x="1151735" y="480609"/>
                      <a:pt x="1168292" y="486946"/>
                      <a:pt x="1185545" y="487680"/>
                    </a:cubicBezTo>
                    <a:cubicBezTo>
                      <a:pt x="1445143" y="498727"/>
                      <a:pt x="1523494" y="497840"/>
                      <a:pt x="1724025" y="497840"/>
                    </a:cubicBezTo>
                  </a:path>
                </a:pathLst>
              </a:custGeom>
              <a:noFill/>
              <a:ln w="28575">
                <a:solidFill>
                  <a:srgbClr val="D5717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0" name="Straight Connector 39">
                <a:extLst>
                  <a:ext uri="{FF2B5EF4-FFF2-40B4-BE49-F238E27FC236}">
                    <a16:creationId xmlns:a16="http://schemas.microsoft.com/office/drawing/2014/main" id="{8EB9705F-7845-43EB-9D73-FD7669F1E456}"/>
                  </a:ext>
                </a:extLst>
              </p:cNvPr>
              <p:cNvCxnSpPr/>
              <p:nvPr/>
            </p:nvCxnSpPr>
            <p:spPr>
              <a:xfrm>
                <a:off x="9954496" y="2659406"/>
                <a:ext cx="1724025" cy="0"/>
              </a:xfrm>
              <a:prstGeom prst="line">
                <a:avLst/>
              </a:prstGeom>
              <a:ln w="28575">
                <a:solidFill>
                  <a:srgbClr val="D57170"/>
                </a:solidFill>
              </a:ln>
            </p:spPr>
            <p:style>
              <a:lnRef idx="1">
                <a:schemeClr val="accent1"/>
              </a:lnRef>
              <a:fillRef idx="0">
                <a:schemeClr val="accent1"/>
              </a:fillRef>
              <a:effectRef idx="0">
                <a:schemeClr val="accent1"/>
              </a:effectRef>
              <a:fontRef idx="minor">
                <a:schemeClr val="tx1"/>
              </a:fontRef>
            </p:style>
          </p:cxnSp>
        </p:grpSp>
        <p:cxnSp>
          <p:nvCxnSpPr>
            <p:cNvPr id="43" name="Straight Arrow Connector 42">
              <a:extLst>
                <a:ext uri="{FF2B5EF4-FFF2-40B4-BE49-F238E27FC236}">
                  <a16:creationId xmlns:a16="http://schemas.microsoft.com/office/drawing/2014/main" id="{21C38E75-B1C3-4C1F-9670-5F575F4044E2}"/>
                </a:ext>
              </a:extLst>
            </p:cNvPr>
            <p:cNvCxnSpPr/>
            <p:nvPr/>
          </p:nvCxnSpPr>
          <p:spPr>
            <a:xfrm flipH="1">
              <a:off x="11388529" y="3176249"/>
              <a:ext cx="625997"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FC8EB080-5160-4BFC-BF99-45FFE6B3AB08}"/>
                </a:ext>
              </a:extLst>
            </p:cNvPr>
            <p:cNvSpPr txBox="1"/>
            <p:nvPr/>
          </p:nvSpPr>
          <p:spPr>
            <a:xfrm>
              <a:off x="11556207" y="3179158"/>
              <a:ext cx="631904" cy="261610"/>
            </a:xfrm>
            <a:prstGeom prst="rect">
              <a:avLst/>
            </a:prstGeom>
            <a:noFill/>
            <a:ln>
              <a:noFill/>
            </a:ln>
          </p:spPr>
          <p:txBody>
            <a:bodyPr wrap="none" rtlCol="0">
              <a:spAutoFit/>
            </a:bodyPr>
            <a:lstStyle/>
            <a:p>
              <a:r>
                <a:rPr lang="en-US" sz="1100" dirty="0"/>
                <a:t>blocked</a:t>
              </a:r>
            </a:p>
          </p:txBody>
        </p:sp>
      </p:grpSp>
      <p:grpSp>
        <p:nvGrpSpPr>
          <p:cNvPr id="55" name="Group 54">
            <a:extLst>
              <a:ext uri="{FF2B5EF4-FFF2-40B4-BE49-F238E27FC236}">
                <a16:creationId xmlns:a16="http://schemas.microsoft.com/office/drawing/2014/main" id="{B5A6CBF1-BF69-4B14-8A56-F786BA529AD8}"/>
              </a:ext>
            </a:extLst>
          </p:cNvPr>
          <p:cNvGrpSpPr/>
          <p:nvPr/>
        </p:nvGrpSpPr>
        <p:grpSpPr>
          <a:xfrm>
            <a:off x="8667571" y="1941009"/>
            <a:ext cx="2367817" cy="704173"/>
            <a:chOff x="9862233" y="5230219"/>
            <a:chExt cx="2367817" cy="704173"/>
          </a:xfrm>
        </p:grpSpPr>
        <p:sp>
          <p:nvSpPr>
            <p:cNvPr id="51" name="Freeform: Shape 50">
              <a:extLst>
                <a:ext uri="{FF2B5EF4-FFF2-40B4-BE49-F238E27FC236}">
                  <a16:creationId xmlns:a16="http://schemas.microsoft.com/office/drawing/2014/main" id="{ACAE5ED9-658A-4C48-BEFA-C2067C4D5F1C}"/>
                </a:ext>
              </a:extLst>
            </p:cNvPr>
            <p:cNvSpPr/>
            <p:nvPr/>
          </p:nvSpPr>
          <p:spPr>
            <a:xfrm>
              <a:off x="9862233" y="5436536"/>
              <a:ext cx="1724025" cy="497856"/>
            </a:xfrm>
            <a:custGeom>
              <a:avLst/>
              <a:gdLst>
                <a:gd name="connsiteX0" fmla="*/ 0 w 1706880"/>
                <a:gd name="connsiteY0" fmla="*/ 477520 h 497856"/>
                <a:gd name="connsiteX1" fmla="*/ 50800 w 1706880"/>
                <a:gd name="connsiteY1" fmla="*/ 467360 h 497856"/>
                <a:gd name="connsiteX2" fmla="*/ 81280 w 1706880"/>
                <a:gd name="connsiteY2" fmla="*/ 457200 h 497856"/>
                <a:gd name="connsiteX3" fmla="*/ 213360 w 1706880"/>
                <a:gd name="connsiteY3" fmla="*/ 436880 h 497856"/>
                <a:gd name="connsiteX4" fmla="*/ 467360 w 1706880"/>
                <a:gd name="connsiteY4" fmla="*/ 447040 h 497856"/>
                <a:gd name="connsiteX5" fmla="*/ 609600 w 1706880"/>
                <a:gd name="connsiteY5" fmla="*/ 457200 h 497856"/>
                <a:gd name="connsiteX6" fmla="*/ 599440 w 1706880"/>
                <a:gd name="connsiteY6" fmla="*/ 365760 h 497856"/>
                <a:gd name="connsiteX7" fmla="*/ 629920 w 1706880"/>
                <a:gd name="connsiteY7" fmla="*/ 162560 h 497856"/>
                <a:gd name="connsiteX8" fmla="*/ 711200 w 1706880"/>
                <a:gd name="connsiteY8" fmla="*/ 81280 h 497856"/>
                <a:gd name="connsiteX9" fmla="*/ 741680 w 1706880"/>
                <a:gd name="connsiteY9" fmla="*/ 50800 h 497856"/>
                <a:gd name="connsiteX10" fmla="*/ 843280 w 1706880"/>
                <a:gd name="connsiteY10" fmla="*/ 0 h 497856"/>
                <a:gd name="connsiteX11" fmla="*/ 995680 w 1706880"/>
                <a:gd name="connsiteY11" fmla="*/ 50800 h 497856"/>
                <a:gd name="connsiteX12" fmla="*/ 1016000 w 1706880"/>
                <a:gd name="connsiteY12" fmla="*/ 101600 h 497856"/>
                <a:gd name="connsiteX13" fmla="*/ 1026160 w 1706880"/>
                <a:gd name="connsiteY13" fmla="*/ 172720 h 497856"/>
                <a:gd name="connsiteX14" fmla="*/ 1046480 w 1706880"/>
                <a:gd name="connsiteY14" fmla="*/ 254000 h 497856"/>
                <a:gd name="connsiteX15" fmla="*/ 1056640 w 1706880"/>
                <a:gd name="connsiteY15" fmla="*/ 467360 h 497856"/>
                <a:gd name="connsiteX16" fmla="*/ 1117600 w 1706880"/>
                <a:gd name="connsiteY16" fmla="*/ 477520 h 497856"/>
                <a:gd name="connsiteX17" fmla="*/ 1168400 w 1706880"/>
                <a:gd name="connsiteY17" fmla="*/ 487680 h 497856"/>
                <a:gd name="connsiteX18" fmla="*/ 1706880 w 1706880"/>
                <a:gd name="connsiteY18" fmla="*/ 497840 h 497856"/>
                <a:gd name="connsiteX0" fmla="*/ 0 w 1720215"/>
                <a:gd name="connsiteY0" fmla="*/ 422275 h 497856"/>
                <a:gd name="connsiteX1" fmla="*/ 64135 w 1720215"/>
                <a:gd name="connsiteY1" fmla="*/ 46736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94615 w 1720215"/>
                <a:gd name="connsiteY2" fmla="*/ 45720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0215"/>
                <a:gd name="connsiteY0" fmla="*/ 422275 h 497856"/>
                <a:gd name="connsiteX1" fmla="*/ 67945 w 1720215"/>
                <a:gd name="connsiteY1" fmla="*/ 433070 h 497856"/>
                <a:gd name="connsiteX2" fmla="*/ 134620 w 1720215"/>
                <a:gd name="connsiteY2" fmla="*/ 430530 h 497856"/>
                <a:gd name="connsiteX3" fmla="*/ 226695 w 1720215"/>
                <a:gd name="connsiteY3" fmla="*/ 436880 h 497856"/>
                <a:gd name="connsiteX4" fmla="*/ 480695 w 1720215"/>
                <a:gd name="connsiteY4" fmla="*/ 447040 h 497856"/>
                <a:gd name="connsiteX5" fmla="*/ 622935 w 1720215"/>
                <a:gd name="connsiteY5" fmla="*/ 457200 h 497856"/>
                <a:gd name="connsiteX6" fmla="*/ 612775 w 1720215"/>
                <a:gd name="connsiteY6" fmla="*/ 365760 h 497856"/>
                <a:gd name="connsiteX7" fmla="*/ 643255 w 1720215"/>
                <a:gd name="connsiteY7" fmla="*/ 162560 h 497856"/>
                <a:gd name="connsiteX8" fmla="*/ 724535 w 1720215"/>
                <a:gd name="connsiteY8" fmla="*/ 81280 h 497856"/>
                <a:gd name="connsiteX9" fmla="*/ 755015 w 1720215"/>
                <a:gd name="connsiteY9" fmla="*/ 50800 h 497856"/>
                <a:gd name="connsiteX10" fmla="*/ 856615 w 1720215"/>
                <a:gd name="connsiteY10" fmla="*/ 0 h 497856"/>
                <a:gd name="connsiteX11" fmla="*/ 1009015 w 1720215"/>
                <a:gd name="connsiteY11" fmla="*/ 50800 h 497856"/>
                <a:gd name="connsiteX12" fmla="*/ 1029335 w 1720215"/>
                <a:gd name="connsiteY12" fmla="*/ 101600 h 497856"/>
                <a:gd name="connsiteX13" fmla="*/ 1039495 w 1720215"/>
                <a:gd name="connsiteY13" fmla="*/ 172720 h 497856"/>
                <a:gd name="connsiteX14" fmla="*/ 1059815 w 1720215"/>
                <a:gd name="connsiteY14" fmla="*/ 254000 h 497856"/>
                <a:gd name="connsiteX15" fmla="*/ 1069975 w 1720215"/>
                <a:gd name="connsiteY15" fmla="*/ 467360 h 497856"/>
                <a:gd name="connsiteX16" fmla="*/ 1130935 w 1720215"/>
                <a:gd name="connsiteY16" fmla="*/ 477520 h 497856"/>
                <a:gd name="connsiteX17" fmla="*/ 1181735 w 1720215"/>
                <a:gd name="connsiteY17" fmla="*/ 487680 h 497856"/>
                <a:gd name="connsiteX18" fmla="*/ 1720215 w 1720215"/>
                <a:gd name="connsiteY18" fmla="*/ 497840 h 497856"/>
                <a:gd name="connsiteX0" fmla="*/ 0 w 1724025"/>
                <a:gd name="connsiteY0" fmla="*/ 426085 h 497856"/>
                <a:gd name="connsiteX1" fmla="*/ 71755 w 1724025"/>
                <a:gd name="connsiteY1" fmla="*/ 433070 h 497856"/>
                <a:gd name="connsiteX2" fmla="*/ 138430 w 1724025"/>
                <a:gd name="connsiteY2" fmla="*/ 430530 h 497856"/>
                <a:gd name="connsiteX3" fmla="*/ 230505 w 1724025"/>
                <a:gd name="connsiteY3" fmla="*/ 436880 h 497856"/>
                <a:gd name="connsiteX4" fmla="*/ 484505 w 1724025"/>
                <a:gd name="connsiteY4" fmla="*/ 447040 h 497856"/>
                <a:gd name="connsiteX5" fmla="*/ 626745 w 1724025"/>
                <a:gd name="connsiteY5" fmla="*/ 457200 h 497856"/>
                <a:gd name="connsiteX6" fmla="*/ 616585 w 1724025"/>
                <a:gd name="connsiteY6" fmla="*/ 365760 h 497856"/>
                <a:gd name="connsiteX7" fmla="*/ 647065 w 1724025"/>
                <a:gd name="connsiteY7" fmla="*/ 162560 h 497856"/>
                <a:gd name="connsiteX8" fmla="*/ 728345 w 1724025"/>
                <a:gd name="connsiteY8" fmla="*/ 81280 h 497856"/>
                <a:gd name="connsiteX9" fmla="*/ 758825 w 1724025"/>
                <a:gd name="connsiteY9" fmla="*/ 50800 h 497856"/>
                <a:gd name="connsiteX10" fmla="*/ 860425 w 1724025"/>
                <a:gd name="connsiteY10" fmla="*/ 0 h 497856"/>
                <a:gd name="connsiteX11" fmla="*/ 1012825 w 1724025"/>
                <a:gd name="connsiteY11" fmla="*/ 50800 h 497856"/>
                <a:gd name="connsiteX12" fmla="*/ 1033145 w 1724025"/>
                <a:gd name="connsiteY12" fmla="*/ 101600 h 497856"/>
                <a:gd name="connsiteX13" fmla="*/ 1043305 w 1724025"/>
                <a:gd name="connsiteY13" fmla="*/ 172720 h 497856"/>
                <a:gd name="connsiteX14" fmla="*/ 1063625 w 1724025"/>
                <a:gd name="connsiteY14" fmla="*/ 254000 h 497856"/>
                <a:gd name="connsiteX15" fmla="*/ 1073785 w 1724025"/>
                <a:gd name="connsiteY15" fmla="*/ 467360 h 497856"/>
                <a:gd name="connsiteX16" fmla="*/ 1134745 w 1724025"/>
                <a:gd name="connsiteY16" fmla="*/ 477520 h 497856"/>
                <a:gd name="connsiteX17" fmla="*/ 1185545 w 1724025"/>
                <a:gd name="connsiteY17" fmla="*/ 487680 h 497856"/>
                <a:gd name="connsiteX18" fmla="*/ 1724025 w 1724025"/>
                <a:gd name="connsiteY18" fmla="*/ 497840 h 4978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24025" h="497856">
                  <a:moveTo>
                    <a:pt x="0" y="426085"/>
                  </a:moveTo>
                  <a:cubicBezTo>
                    <a:pt x="16933" y="422698"/>
                    <a:pt x="48683" y="432329"/>
                    <a:pt x="71755" y="433070"/>
                  </a:cubicBezTo>
                  <a:cubicBezTo>
                    <a:pt x="94827" y="433811"/>
                    <a:pt x="111972" y="429895"/>
                    <a:pt x="138430" y="430530"/>
                  </a:cubicBezTo>
                  <a:cubicBezTo>
                    <a:pt x="164888" y="431165"/>
                    <a:pt x="181152" y="443049"/>
                    <a:pt x="230505" y="436880"/>
                  </a:cubicBezTo>
                  <a:lnTo>
                    <a:pt x="484505" y="447040"/>
                  </a:lnTo>
                  <a:cubicBezTo>
                    <a:pt x="531977" y="449474"/>
                    <a:pt x="586262" y="482113"/>
                    <a:pt x="626745" y="457200"/>
                  </a:cubicBezTo>
                  <a:cubicBezTo>
                    <a:pt x="652863" y="441127"/>
                    <a:pt x="619972" y="396240"/>
                    <a:pt x="616585" y="365760"/>
                  </a:cubicBezTo>
                  <a:cubicBezTo>
                    <a:pt x="617033" y="360388"/>
                    <a:pt x="625093" y="184532"/>
                    <a:pt x="647065" y="162560"/>
                  </a:cubicBezTo>
                  <a:lnTo>
                    <a:pt x="728345" y="81280"/>
                  </a:lnTo>
                  <a:cubicBezTo>
                    <a:pt x="738505" y="71120"/>
                    <a:pt x="745974" y="57226"/>
                    <a:pt x="758825" y="50800"/>
                  </a:cubicBezTo>
                  <a:lnTo>
                    <a:pt x="860425" y="0"/>
                  </a:lnTo>
                  <a:cubicBezTo>
                    <a:pt x="963246" y="8568"/>
                    <a:pt x="972814" y="-21220"/>
                    <a:pt x="1012825" y="50800"/>
                  </a:cubicBezTo>
                  <a:cubicBezTo>
                    <a:pt x="1021682" y="66743"/>
                    <a:pt x="1026372" y="84667"/>
                    <a:pt x="1033145" y="101600"/>
                  </a:cubicBezTo>
                  <a:cubicBezTo>
                    <a:pt x="1036532" y="125307"/>
                    <a:pt x="1038609" y="149238"/>
                    <a:pt x="1043305" y="172720"/>
                  </a:cubicBezTo>
                  <a:cubicBezTo>
                    <a:pt x="1048782" y="200105"/>
                    <a:pt x="1063625" y="254000"/>
                    <a:pt x="1063625" y="254000"/>
                  </a:cubicBezTo>
                  <a:cubicBezTo>
                    <a:pt x="1067012" y="325120"/>
                    <a:pt x="1052197" y="399511"/>
                    <a:pt x="1073785" y="467360"/>
                  </a:cubicBezTo>
                  <a:cubicBezTo>
                    <a:pt x="1080031" y="486991"/>
                    <a:pt x="1114477" y="473835"/>
                    <a:pt x="1134745" y="477520"/>
                  </a:cubicBezTo>
                  <a:cubicBezTo>
                    <a:pt x="1151735" y="480609"/>
                    <a:pt x="1168292" y="486946"/>
                    <a:pt x="1185545" y="487680"/>
                  </a:cubicBezTo>
                  <a:cubicBezTo>
                    <a:pt x="1445143" y="498727"/>
                    <a:pt x="1523494" y="497840"/>
                    <a:pt x="1724025" y="497840"/>
                  </a:cubicBezTo>
                </a:path>
              </a:pathLst>
            </a:custGeom>
            <a:noFill/>
            <a:ln w="28575">
              <a:solidFill>
                <a:srgbClr val="5F3A6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2" name="Straight Connector 51">
              <a:extLst>
                <a:ext uri="{FF2B5EF4-FFF2-40B4-BE49-F238E27FC236}">
                  <a16:creationId xmlns:a16="http://schemas.microsoft.com/office/drawing/2014/main" id="{9E690554-3F5B-4170-917A-D1E1BC60F288}"/>
                </a:ext>
              </a:extLst>
            </p:cNvPr>
            <p:cNvCxnSpPr/>
            <p:nvPr/>
          </p:nvCxnSpPr>
          <p:spPr>
            <a:xfrm>
              <a:off x="9977502" y="5230219"/>
              <a:ext cx="1724025" cy="0"/>
            </a:xfrm>
            <a:prstGeom prst="line">
              <a:avLst/>
            </a:prstGeom>
            <a:ln w="28575">
              <a:solidFill>
                <a:srgbClr val="5F3A6E"/>
              </a:solidFill>
            </a:ln>
          </p:spPr>
          <p:style>
            <a:lnRef idx="1">
              <a:schemeClr val="accent1"/>
            </a:lnRef>
            <a:fillRef idx="0">
              <a:schemeClr val="accent1"/>
            </a:fillRef>
            <a:effectRef idx="0">
              <a:schemeClr val="accent1"/>
            </a:effectRef>
            <a:fontRef idx="minor">
              <a:schemeClr val="tx1"/>
            </a:fontRef>
          </p:style>
        </p:cxnSp>
        <p:sp>
          <p:nvSpPr>
            <p:cNvPr id="53" name="Freeform: Shape 52">
              <a:extLst>
                <a:ext uri="{FF2B5EF4-FFF2-40B4-BE49-F238E27FC236}">
                  <a16:creationId xmlns:a16="http://schemas.microsoft.com/office/drawing/2014/main" id="{8633FFA8-AC4C-4EF1-8E76-2B4B77B8B36F}"/>
                </a:ext>
              </a:extLst>
            </p:cNvPr>
            <p:cNvSpPr/>
            <p:nvPr/>
          </p:nvSpPr>
          <p:spPr>
            <a:xfrm>
              <a:off x="9985563" y="5326739"/>
              <a:ext cx="1760220" cy="473375"/>
            </a:xfrm>
            <a:custGeom>
              <a:avLst/>
              <a:gdLst>
                <a:gd name="connsiteX0" fmla="*/ 1760220 w 1760220"/>
                <a:gd name="connsiteY0" fmla="*/ 449580 h 449580"/>
                <a:gd name="connsiteX1" fmla="*/ 1501140 w 1760220"/>
                <a:gd name="connsiteY1" fmla="*/ 441960 h 449580"/>
                <a:gd name="connsiteX2" fmla="*/ 1287780 w 1760220"/>
                <a:gd name="connsiteY2" fmla="*/ 434340 h 449580"/>
                <a:gd name="connsiteX3" fmla="*/ 1226820 w 1760220"/>
                <a:gd name="connsiteY3" fmla="*/ 373380 h 449580"/>
                <a:gd name="connsiteX4" fmla="*/ 1181100 w 1760220"/>
                <a:gd name="connsiteY4" fmla="*/ 327660 h 449580"/>
                <a:gd name="connsiteX5" fmla="*/ 1158240 w 1760220"/>
                <a:gd name="connsiteY5" fmla="*/ 304800 h 449580"/>
                <a:gd name="connsiteX6" fmla="*/ 1120140 w 1760220"/>
                <a:gd name="connsiteY6" fmla="*/ 251460 h 449580"/>
                <a:gd name="connsiteX7" fmla="*/ 1082040 w 1760220"/>
                <a:gd name="connsiteY7" fmla="*/ 220980 h 449580"/>
                <a:gd name="connsiteX8" fmla="*/ 1043940 w 1760220"/>
                <a:gd name="connsiteY8" fmla="*/ 167640 h 449580"/>
                <a:gd name="connsiteX9" fmla="*/ 998220 w 1760220"/>
                <a:gd name="connsiteY9" fmla="*/ 121920 h 449580"/>
                <a:gd name="connsiteX10" fmla="*/ 982980 w 1760220"/>
                <a:gd name="connsiteY10" fmla="*/ 91440 h 449580"/>
                <a:gd name="connsiteX11" fmla="*/ 922020 w 1760220"/>
                <a:gd name="connsiteY11" fmla="*/ 53340 h 449580"/>
                <a:gd name="connsiteX12" fmla="*/ 899160 w 1760220"/>
                <a:gd name="connsiteY12" fmla="*/ 38100 h 449580"/>
                <a:gd name="connsiteX13" fmla="*/ 853440 w 1760220"/>
                <a:gd name="connsiteY13" fmla="*/ 22860 h 449580"/>
                <a:gd name="connsiteX14" fmla="*/ 822960 w 1760220"/>
                <a:gd name="connsiteY14" fmla="*/ 7620 h 449580"/>
                <a:gd name="connsiteX15" fmla="*/ 769620 w 1760220"/>
                <a:gd name="connsiteY15" fmla="*/ 0 h 449580"/>
                <a:gd name="connsiteX16" fmla="*/ 632460 w 1760220"/>
                <a:gd name="connsiteY16" fmla="*/ 15240 h 449580"/>
                <a:gd name="connsiteX17" fmla="*/ 579120 w 1760220"/>
                <a:gd name="connsiteY17" fmla="*/ 22860 h 449580"/>
                <a:gd name="connsiteX18" fmla="*/ 541020 w 1760220"/>
                <a:gd name="connsiteY18" fmla="*/ 30480 h 449580"/>
                <a:gd name="connsiteX19" fmla="*/ 281940 w 1760220"/>
                <a:gd name="connsiteY19" fmla="*/ 45720 h 449580"/>
                <a:gd name="connsiteX20" fmla="*/ 175260 w 1760220"/>
                <a:gd name="connsiteY20" fmla="*/ 60960 h 449580"/>
                <a:gd name="connsiteX21" fmla="*/ 0 w 1760220"/>
                <a:gd name="connsiteY21" fmla="*/ 60960 h 449580"/>
                <a:gd name="connsiteX0" fmla="*/ 1760220 w 1760220"/>
                <a:gd name="connsiteY0" fmla="*/ 449580 h 449580"/>
                <a:gd name="connsiteX1" fmla="*/ 1501140 w 1760220"/>
                <a:gd name="connsiteY1" fmla="*/ 441960 h 449580"/>
                <a:gd name="connsiteX2" fmla="*/ 1287780 w 1760220"/>
                <a:gd name="connsiteY2" fmla="*/ 434340 h 449580"/>
                <a:gd name="connsiteX3" fmla="*/ 1226820 w 1760220"/>
                <a:gd name="connsiteY3" fmla="*/ 373380 h 449580"/>
                <a:gd name="connsiteX4" fmla="*/ 1181100 w 1760220"/>
                <a:gd name="connsiteY4" fmla="*/ 327660 h 449580"/>
                <a:gd name="connsiteX5" fmla="*/ 1158240 w 1760220"/>
                <a:gd name="connsiteY5" fmla="*/ 304800 h 449580"/>
                <a:gd name="connsiteX6" fmla="*/ 1120140 w 1760220"/>
                <a:gd name="connsiteY6" fmla="*/ 251460 h 449580"/>
                <a:gd name="connsiteX7" fmla="*/ 1082040 w 1760220"/>
                <a:gd name="connsiteY7" fmla="*/ 220980 h 449580"/>
                <a:gd name="connsiteX8" fmla="*/ 1043940 w 1760220"/>
                <a:gd name="connsiteY8" fmla="*/ 167640 h 449580"/>
                <a:gd name="connsiteX9" fmla="*/ 998220 w 1760220"/>
                <a:gd name="connsiteY9" fmla="*/ 121920 h 449580"/>
                <a:gd name="connsiteX10" fmla="*/ 982980 w 1760220"/>
                <a:gd name="connsiteY10" fmla="*/ 91440 h 449580"/>
                <a:gd name="connsiteX11" fmla="*/ 965200 w 1760220"/>
                <a:gd name="connsiteY11" fmla="*/ 7620 h 449580"/>
                <a:gd name="connsiteX12" fmla="*/ 899160 w 1760220"/>
                <a:gd name="connsiteY12" fmla="*/ 38100 h 449580"/>
                <a:gd name="connsiteX13" fmla="*/ 853440 w 1760220"/>
                <a:gd name="connsiteY13" fmla="*/ 22860 h 449580"/>
                <a:gd name="connsiteX14" fmla="*/ 822960 w 1760220"/>
                <a:gd name="connsiteY14" fmla="*/ 7620 h 449580"/>
                <a:gd name="connsiteX15" fmla="*/ 769620 w 1760220"/>
                <a:gd name="connsiteY15" fmla="*/ 0 h 449580"/>
                <a:gd name="connsiteX16" fmla="*/ 632460 w 1760220"/>
                <a:gd name="connsiteY16" fmla="*/ 15240 h 449580"/>
                <a:gd name="connsiteX17" fmla="*/ 579120 w 1760220"/>
                <a:gd name="connsiteY17" fmla="*/ 22860 h 449580"/>
                <a:gd name="connsiteX18" fmla="*/ 541020 w 1760220"/>
                <a:gd name="connsiteY18" fmla="*/ 30480 h 449580"/>
                <a:gd name="connsiteX19" fmla="*/ 281940 w 1760220"/>
                <a:gd name="connsiteY19" fmla="*/ 45720 h 449580"/>
                <a:gd name="connsiteX20" fmla="*/ 175260 w 1760220"/>
                <a:gd name="connsiteY20" fmla="*/ 60960 h 449580"/>
                <a:gd name="connsiteX21" fmla="*/ 0 w 1760220"/>
                <a:gd name="connsiteY21" fmla="*/ 60960 h 449580"/>
                <a:gd name="connsiteX0" fmla="*/ 1760220 w 1760220"/>
                <a:gd name="connsiteY0" fmla="*/ 465306 h 465306"/>
                <a:gd name="connsiteX1" fmla="*/ 1501140 w 1760220"/>
                <a:gd name="connsiteY1" fmla="*/ 457686 h 465306"/>
                <a:gd name="connsiteX2" fmla="*/ 1287780 w 1760220"/>
                <a:gd name="connsiteY2" fmla="*/ 450066 h 465306"/>
                <a:gd name="connsiteX3" fmla="*/ 1226820 w 1760220"/>
                <a:gd name="connsiteY3" fmla="*/ 389106 h 465306"/>
                <a:gd name="connsiteX4" fmla="*/ 1181100 w 1760220"/>
                <a:gd name="connsiteY4" fmla="*/ 343386 h 465306"/>
                <a:gd name="connsiteX5" fmla="*/ 1158240 w 1760220"/>
                <a:gd name="connsiteY5" fmla="*/ 320526 h 465306"/>
                <a:gd name="connsiteX6" fmla="*/ 1120140 w 1760220"/>
                <a:gd name="connsiteY6" fmla="*/ 267186 h 465306"/>
                <a:gd name="connsiteX7" fmla="*/ 1082040 w 1760220"/>
                <a:gd name="connsiteY7" fmla="*/ 236706 h 465306"/>
                <a:gd name="connsiteX8" fmla="*/ 1043940 w 1760220"/>
                <a:gd name="connsiteY8" fmla="*/ 183366 h 465306"/>
                <a:gd name="connsiteX9" fmla="*/ 998220 w 1760220"/>
                <a:gd name="connsiteY9" fmla="*/ 137646 h 465306"/>
                <a:gd name="connsiteX10" fmla="*/ 982980 w 1760220"/>
                <a:gd name="connsiteY10" fmla="*/ 107166 h 465306"/>
                <a:gd name="connsiteX11" fmla="*/ 965200 w 1760220"/>
                <a:gd name="connsiteY11" fmla="*/ 23346 h 465306"/>
                <a:gd name="connsiteX12" fmla="*/ 899160 w 1760220"/>
                <a:gd name="connsiteY12" fmla="*/ 53826 h 465306"/>
                <a:gd name="connsiteX13" fmla="*/ 881380 w 1760220"/>
                <a:gd name="connsiteY13" fmla="*/ 486 h 465306"/>
                <a:gd name="connsiteX14" fmla="*/ 822960 w 1760220"/>
                <a:gd name="connsiteY14" fmla="*/ 23346 h 465306"/>
                <a:gd name="connsiteX15" fmla="*/ 769620 w 1760220"/>
                <a:gd name="connsiteY15" fmla="*/ 15726 h 465306"/>
                <a:gd name="connsiteX16" fmla="*/ 632460 w 1760220"/>
                <a:gd name="connsiteY16" fmla="*/ 30966 h 465306"/>
                <a:gd name="connsiteX17" fmla="*/ 579120 w 1760220"/>
                <a:gd name="connsiteY17" fmla="*/ 38586 h 465306"/>
                <a:gd name="connsiteX18" fmla="*/ 541020 w 1760220"/>
                <a:gd name="connsiteY18" fmla="*/ 46206 h 465306"/>
                <a:gd name="connsiteX19" fmla="*/ 281940 w 1760220"/>
                <a:gd name="connsiteY19" fmla="*/ 61446 h 465306"/>
                <a:gd name="connsiteX20" fmla="*/ 175260 w 1760220"/>
                <a:gd name="connsiteY20" fmla="*/ 76686 h 465306"/>
                <a:gd name="connsiteX21" fmla="*/ 0 w 1760220"/>
                <a:gd name="connsiteY21" fmla="*/ 76686 h 465306"/>
                <a:gd name="connsiteX0" fmla="*/ 1760220 w 1760220"/>
                <a:gd name="connsiteY0" fmla="*/ 464820 h 464820"/>
                <a:gd name="connsiteX1" fmla="*/ 1501140 w 1760220"/>
                <a:gd name="connsiteY1" fmla="*/ 457200 h 464820"/>
                <a:gd name="connsiteX2" fmla="*/ 1287780 w 1760220"/>
                <a:gd name="connsiteY2" fmla="*/ 449580 h 464820"/>
                <a:gd name="connsiteX3" fmla="*/ 1226820 w 1760220"/>
                <a:gd name="connsiteY3" fmla="*/ 388620 h 464820"/>
                <a:gd name="connsiteX4" fmla="*/ 1181100 w 1760220"/>
                <a:gd name="connsiteY4" fmla="*/ 342900 h 464820"/>
                <a:gd name="connsiteX5" fmla="*/ 1158240 w 1760220"/>
                <a:gd name="connsiteY5" fmla="*/ 320040 h 464820"/>
                <a:gd name="connsiteX6" fmla="*/ 1120140 w 1760220"/>
                <a:gd name="connsiteY6" fmla="*/ 266700 h 464820"/>
                <a:gd name="connsiteX7" fmla="*/ 1082040 w 1760220"/>
                <a:gd name="connsiteY7" fmla="*/ 236220 h 464820"/>
                <a:gd name="connsiteX8" fmla="*/ 1043940 w 1760220"/>
                <a:gd name="connsiteY8" fmla="*/ 182880 h 464820"/>
                <a:gd name="connsiteX9" fmla="*/ 998220 w 1760220"/>
                <a:gd name="connsiteY9" fmla="*/ 137160 h 464820"/>
                <a:gd name="connsiteX10" fmla="*/ 982980 w 1760220"/>
                <a:gd name="connsiteY10" fmla="*/ 106680 h 464820"/>
                <a:gd name="connsiteX11" fmla="*/ 965200 w 1760220"/>
                <a:gd name="connsiteY11" fmla="*/ 22860 h 464820"/>
                <a:gd name="connsiteX12" fmla="*/ 929640 w 1760220"/>
                <a:gd name="connsiteY12" fmla="*/ 22860 h 464820"/>
                <a:gd name="connsiteX13" fmla="*/ 881380 w 1760220"/>
                <a:gd name="connsiteY13" fmla="*/ 0 h 464820"/>
                <a:gd name="connsiteX14" fmla="*/ 822960 w 1760220"/>
                <a:gd name="connsiteY14" fmla="*/ 22860 h 464820"/>
                <a:gd name="connsiteX15" fmla="*/ 769620 w 1760220"/>
                <a:gd name="connsiteY15" fmla="*/ 15240 h 464820"/>
                <a:gd name="connsiteX16" fmla="*/ 632460 w 1760220"/>
                <a:gd name="connsiteY16" fmla="*/ 30480 h 464820"/>
                <a:gd name="connsiteX17" fmla="*/ 579120 w 1760220"/>
                <a:gd name="connsiteY17" fmla="*/ 38100 h 464820"/>
                <a:gd name="connsiteX18" fmla="*/ 541020 w 1760220"/>
                <a:gd name="connsiteY18" fmla="*/ 45720 h 464820"/>
                <a:gd name="connsiteX19" fmla="*/ 281940 w 1760220"/>
                <a:gd name="connsiteY19" fmla="*/ 60960 h 464820"/>
                <a:gd name="connsiteX20" fmla="*/ 175260 w 1760220"/>
                <a:gd name="connsiteY20" fmla="*/ 76200 h 464820"/>
                <a:gd name="connsiteX21" fmla="*/ 0 w 1760220"/>
                <a:gd name="connsiteY21" fmla="*/ 76200 h 464820"/>
                <a:gd name="connsiteX0" fmla="*/ 1760220 w 1760220"/>
                <a:gd name="connsiteY0" fmla="*/ 465331 h 465331"/>
                <a:gd name="connsiteX1" fmla="*/ 1501140 w 1760220"/>
                <a:gd name="connsiteY1" fmla="*/ 457711 h 465331"/>
                <a:gd name="connsiteX2" fmla="*/ 1287780 w 1760220"/>
                <a:gd name="connsiteY2" fmla="*/ 450091 h 465331"/>
                <a:gd name="connsiteX3" fmla="*/ 1226820 w 1760220"/>
                <a:gd name="connsiteY3" fmla="*/ 389131 h 465331"/>
                <a:gd name="connsiteX4" fmla="*/ 1181100 w 1760220"/>
                <a:gd name="connsiteY4" fmla="*/ 343411 h 465331"/>
                <a:gd name="connsiteX5" fmla="*/ 1158240 w 1760220"/>
                <a:gd name="connsiteY5" fmla="*/ 320551 h 465331"/>
                <a:gd name="connsiteX6" fmla="*/ 1120140 w 1760220"/>
                <a:gd name="connsiteY6" fmla="*/ 267211 h 465331"/>
                <a:gd name="connsiteX7" fmla="*/ 1082040 w 1760220"/>
                <a:gd name="connsiteY7" fmla="*/ 236731 h 465331"/>
                <a:gd name="connsiteX8" fmla="*/ 1043940 w 1760220"/>
                <a:gd name="connsiteY8" fmla="*/ 183391 h 465331"/>
                <a:gd name="connsiteX9" fmla="*/ 998220 w 1760220"/>
                <a:gd name="connsiteY9" fmla="*/ 137671 h 465331"/>
                <a:gd name="connsiteX10" fmla="*/ 982980 w 1760220"/>
                <a:gd name="connsiteY10" fmla="*/ 107191 h 465331"/>
                <a:gd name="connsiteX11" fmla="*/ 965200 w 1760220"/>
                <a:gd name="connsiteY11" fmla="*/ 23371 h 465331"/>
                <a:gd name="connsiteX12" fmla="*/ 929640 w 1760220"/>
                <a:gd name="connsiteY12" fmla="*/ 23371 h 465331"/>
                <a:gd name="connsiteX13" fmla="*/ 881380 w 1760220"/>
                <a:gd name="connsiteY13" fmla="*/ 511 h 465331"/>
                <a:gd name="connsiteX14" fmla="*/ 822960 w 1760220"/>
                <a:gd name="connsiteY14" fmla="*/ 8131 h 465331"/>
                <a:gd name="connsiteX15" fmla="*/ 769620 w 1760220"/>
                <a:gd name="connsiteY15" fmla="*/ 15751 h 465331"/>
                <a:gd name="connsiteX16" fmla="*/ 632460 w 1760220"/>
                <a:gd name="connsiteY16" fmla="*/ 30991 h 465331"/>
                <a:gd name="connsiteX17" fmla="*/ 579120 w 1760220"/>
                <a:gd name="connsiteY17" fmla="*/ 38611 h 465331"/>
                <a:gd name="connsiteX18" fmla="*/ 541020 w 1760220"/>
                <a:gd name="connsiteY18" fmla="*/ 46231 h 465331"/>
                <a:gd name="connsiteX19" fmla="*/ 281940 w 1760220"/>
                <a:gd name="connsiteY19" fmla="*/ 61471 h 465331"/>
                <a:gd name="connsiteX20" fmla="*/ 175260 w 1760220"/>
                <a:gd name="connsiteY20" fmla="*/ 76711 h 465331"/>
                <a:gd name="connsiteX21" fmla="*/ 0 w 1760220"/>
                <a:gd name="connsiteY21" fmla="*/ 76711 h 465331"/>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998220 w 1760220"/>
                <a:gd name="connsiteY9" fmla="*/ 145715 h 473375"/>
                <a:gd name="connsiteX10" fmla="*/ 982980 w 1760220"/>
                <a:gd name="connsiteY10" fmla="*/ 11523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998220 w 1760220"/>
                <a:gd name="connsiteY9" fmla="*/ 1457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 name="connsiteX0" fmla="*/ 1760220 w 1760220"/>
                <a:gd name="connsiteY0" fmla="*/ 473375 h 473375"/>
                <a:gd name="connsiteX1" fmla="*/ 1501140 w 1760220"/>
                <a:gd name="connsiteY1" fmla="*/ 465755 h 473375"/>
                <a:gd name="connsiteX2" fmla="*/ 1287780 w 1760220"/>
                <a:gd name="connsiteY2" fmla="*/ 458135 h 473375"/>
                <a:gd name="connsiteX3" fmla="*/ 1226820 w 1760220"/>
                <a:gd name="connsiteY3" fmla="*/ 397175 h 473375"/>
                <a:gd name="connsiteX4" fmla="*/ 1181100 w 1760220"/>
                <a:gd name="connsiteY4" fmla="*/ 351455 h 473375"/>
                <a:gd name="connsiteX5" fmla="*/ 1158240 w 1760220"/>
                <a:gd name="connsiteY5" fmla="*/ 328595 h 473375"/>
                <a:gd name="connsiteX6" fmla="*/ 1120140 w 1760220"/>
                <a:gd name="connsiteY6" fmla="*/ 275255 h 473375"/>
                <a:gd name="connsiteX7" fmla="*/ 1082040 w 1760220"/>
                <a:gd name="connsiteY7" fmla="*/ 244775 h 473375"/>
                <a:gd name="connsiteX8" fmla="*/ 1043940 w 1760220"/>
                <a:gd name="connsiteY8" fmla="*/ 191435 h 473375"/>
                <a:gd name="connsiteX9" fmla="*/ 1028700 w 1760220"/>
                <a:gd name="connsiteY9" fmla="*/ 133015 h 473375"/>
                <a:gd name="connsiteX10" fmla="*/ 1005840 w 1760220"/>
                <a:gd name="connsiteY10" fmla="*/ 110155 h 473375"/>
                <a:gd name="connsiteX11" fmla="*/ 965200 w 1760220"/>
                <a:gd name="connsiteY11" fmla="*/ 31415 h 473375"/>
                <a:gd name="connsiteX12" fmla="*/ 939800 w 1760220"/>
                <a:gd name="connsiteY12" fmla="*/ 935 h 473375"/>
                <a:gd name="connsiteX13" fmla="*/ 881380 w 1760220"/>
                <a:gd name="connsiteY13" fmla="*/ 8555 h 473375"/>
                <a:gd name="connsiteX14" fmla="*/ 822960 w 1760220"/>
                <a:gd name="connsiteY14" fmla="*/ 16175 h 473375"/>
                <a:gd name="connsiteX15" fmla="*/ 769620 w 1760220"/>
                <a:gd name="connsiteY15" fmla="*/ 23795 h 473375"/>
                <a:gd name="connsiteX16" fmla="*/ 632460 w 1760220"/>
                <a:gd name="connsiteY16" fmla="*/ 39035 h 473375"/>
                <a:gd name="connsiteX17" fmla="*/ 579120 w 1760220"/>
                <a:gd name="connsiteY17" fmla="*/ 46655 h 473375"/>
                <a:gd name="connsiteX18" fmla="*/ 541020 w 1760220"/>
                <a:gd name="connsiteY18" fmla="*/ 54275 h 473375"/>
                <a:gd name="connsiteX19" fmla="*/ 281940 w 1760220"/>
                <a:gd name="connsiteY19" fmla="*/ 69515 h 473375"/>
                <a:gd name="connsiteX20" fmla="*/ 175260 w 1760220"/>
                <a:gd name="connsiteY20" fmla="*/ 84755 h 473375"/>
                <a:gd name="connsiteX21" fmla="*/ 0 w 1760220"/>
                <a:gd name="connsiteY21" fmla="*/ 84755 h 473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760220" h="473375">
                  <a:moveTo>
                    <a:pt x="1760220" y="473375"/>
                  </a:moveTo>
                  <a:lnTo>
                    <a:pt x="1501140" y="465755"/>
                  </a:lnTo>
                  <a:cubicBezTo>
                    <a:pt x="1430012" y="463461"/>
                    <a:pt x="1356821" y="475395"/>
                    <a:pt x="1287780" y="458135"/>
                  </a:cubicBezTo>
                  <a:cubicBezTo>
                    <a:pt x="1259901" y="451165"/>
                    <a:pt x="1247140" y="417495"/>
                    <a:pt x="1226820" y="397175"/>
                  </a:cubicBezTo>
                  <a:lnTo>
                    <a:pt x="1181100" y="351455"/>
                  </a:lnTo>
                  <a:cubicBezTo>
                    <a:pt x="1173480" y="343835"/>
                    <a:pt x="1164218" y="337561"/>
                    <a:pt x="1158240" y="328595"/>
                  </a:cubicBezTo>
                  <a:cubicBezTo>
                    <a:pt x="1149587" y="315615"/>
                    <a:pt x="1129592" y="284707"/>
                    <a:pt x="1120140" y="275255"/>
                  </a:cubicBezTo>
                  <a:cubicBezTo>
                    <a:pt x="1108640" y="263755"/>
                    <a:pt x="1094740" y="258745"/>
                    <a:pt x="1082040" y="244775"/>
                  </a:cubicBezTo>
                  <a:cubicBezTo>
                    <a:pt x="1069340" y="230805"/>
                    <a:pt x="1070610" y="207522"/>
                    <a:pt x="1043940" y="191435"/>
                  </a:cubicBezTo>
                  <a:cubicBezTo>
                    <a:pt x="1026267" y="180775"/>
                    <a:pt x="1035050" y="146562"/>
                    <a:pt x="1028700" y="133015"/>
                  </a:cubicBezTo>
                  <a:cubicBezTo>
                    <a:pt x="1022350" y="119468"/>
                    <a:pt x="1016423" y="127088"/>
                    <a:pt x="1005840" y="110155"/>
                  </a:cubicBezTo>
                  <a:cubicBezTo>
                    <a:pt x="995257" y="93222"/>
                    <a:pt x="976207" y="49618"/>
                    <a:pt x="965200" y="31415"/>
                  </a:cubicBezTo>
                  <a:cubicBezTo>
                    <a:pt x="954193" y="13212"/>
                    <a:pt x="953770" y="4745"/>
                    <a:pt x="939800" y="935"/>
                  </a:cubicBezTo>
                  <a:cubicBezTo>
                    <a:pt x="925830" y="-2875"/>
                    <a:pt x="900853" y="6015"/>
                    <a:pt x="881380" y="8555"/>
                  </a:cubicBezTo>
                  <a:lnTo>
                    <a:pt x="822960" y="16175"/>
                  </a:lnTo>
                  <a:lnTo>
                    <a:pt x="769620" y="23795"/>
                  </a:lnTo>
                  <a:lnTo>
                    <a:pt x="632460" y="39035"/>
                  </a:lnTo>
                  <a:cubicBezTo>
                    <a:pt x="614627" y="41175"/>
                    <a:pt x="596836" y="43702"/>
                    <a:pt x="579120" y="46655"/>
                  </a:cubicBezTo>
                  <a:cubicBezTo>
                    <a:pt x="566345" y="48784"/>
                    <a:pt x="553907" y="52986"/>
                    <a:pt x="541020" y="54275"/>
                  </a:cubicBezTo>
                  <a:cubicBezTo>
                    <a:pt x="492866" y="59090"/>
                    <a:pt x="320109" y="67506"/>
                    <a:pt x="281940" y="69515"/>
                  </a:cubicBezTo>
                  <a:cubicBezTo>
                    <a:pt x="255737" y="73882"/>
                    <a:pt x="198910" y="83992"/>
                    <a:pt x="175260" y="84755"/>
                  </a:cubicBezTo>
                  <a:cubicBezTo>
                    <a:pt x="116870" y="86639"/>
                    <a:pt x="58420" y="84755"/>
                    <a:pt x="0" y="84755"/>
                  </a:cubicBezTo>
                </a:path>
              </a:pathLst>
            </a:custGeom>
            <a:noFill/>
            <a:ln w="19050">
              <a:solidFill>
                <a:schemeClr val="tx1"/>
              </a:solidFill>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4" name="TextBox 53">
              <a:extLst>
                <a:ext uri="{FF2B5EF4-FFF2-40B4-BE49-F238E27FC236}">
                  <a16:creationId xmlns:a16="http://schemas.microsoft.com/office/drawing/2014/main" id="{0277A8F3-693A-4147-9A48-EADB824795DE}"/>
                </a:ext>
              </a:extLst>
            </p:cNvPr>
            <p:cNvSpPr txBox="1"/>
            <p:nvPr/>
          </p:nvSpPr>
          <p:spPr>
            <a:xfrm>
              <a:off x="11261515" y="5362060"/>
              <a:ext cx="968535" cy="400110"/>
            </a:xfrm>
            <a:prstGeom prst="rect">
              <a:avLst/>
            </a:prstGeom>
            <a:noFill/>
            <a:ln>
              <a:noFill/>
            </a:ln>
          </p:spPr>
          <p:txBody>
            <a:bodyPr wrap="none" rtlCol="0">
              <a:spAutoFit/>
            </a:bodyPr>
            <a:lstStyle/>
            <a:p>
              <a:r>
                <a:rPr lang="en-US" sz="1000" dirty="0"/>
                <a:t>Constricted, </a:t>
              </a:r>
            </a:p>
            <a:p>
              <a:r>
                <a:rPr lang="en-US" sz="1000" dirty="0"/>
                <a:t>creates friction</a:t>
              </a:r>
            </a:p>
          </p:txBody>
        </p:sp>
      </p:grpSp>
      <p:sp>
        <p:nvSpPr>
          <p:cNvPr id="30" name="Content Placeholder 7">
            <a:extLst>
              <a:ext uri="{FF2B5EF4-FFF2-40B4-BE49-F238E27FC236}">
                <a16:creationId xmlns:a16="http://schemas.microsoft.com/office/drawing/2014/main" id="{0E60169F-4E6B-4B14-A3E5-BF8BFDFAD30A}"/>
              </a:ext>
            </a:extLst>
          </p:cNvPr>
          <p:cNvSpPr txBox="1">
            <a:spLocks/>
          </p:cNvSpPr>
          <p:nvPr/>
        </p:nvSpPr>
        <p:spPr>
          <a:xfrm>
            <a:off x="6714090" y="3237205"/>
            <a:ext cx="4849793" cy="34868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In producing FRICATIVES, there is a stricture which is so narrow as to give rise to audible friction.</a:t>
            </a:r>
          </a:p>
          <a:p>
            <a:r>
              <a:rPr lang="en-US" dirty="0"/>
              <a:t>The airflow is continuous without being stopped.</a:t>
            </a:r>
          </a:p>
          <a:p>
            <a:r>
              <a:rPr lang="en-US" dirty="0"/>
              <a:t>These are /f, </a:t>
            </a:r>
            <a:r>
              <a:rPr lang="en-US" dirty="0">
                <a:latin typeface="Times New Roman" panose="02020603050405020304" pitchFamily="18" charset="0"/>
                <a:cs typeface="Times New Roman" panose="02020603050405020304" pitchFamily="18" charset="0"/>
              </a:rPr>
              <a:t>Ɵ, s, ʃ, v, ð, z, ʒ/</a:t>
            </a:r>
            <a:endParaRPr lang="en-US" dirty="0"/>
          </a:p>
        </p:txBody>
      </p:sp>
    </p:spTree>
    <p:extLst>
      <p:ext uri="{BB962C8B-B14F-4D97-AF65-F5344CB8AC3E}">
        <p14:creationId xmlns:p14="http://schemas.microsoft.com/office/powerpoint/2010/main" val="927276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0">
                                            <p:txEl>
                                              <p:pRg st="0" end="0"/>
                                            </p:txEl>
                                          </p:spTgt>
                                        </p:tgtEl>
                                        <p:attrNameLst>
                                          <p:attrName>style.visibility</p:attrName>
                                        </p:attrNameLst>
                                      </p:cBhvr>
                                      <p:to>
                                        <p:strVal val="visible"/>
                                      </p:to>
                                    </p:set>
                                    <p:animEffect transition="in" filter="fade">
                                      <p:cBhvr>
                                        <p:cTn id="22" dur="500"/>
                                        <p:tgtEl>
                                          <p:spTgt spid="30">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0">
                                            <p:txEl>
                                              <p:pRg st="1" end="1"/>
                                            </p:txEl>
                                          </p:spTgt>
                                        </p:tgtEl>
                                        <p:attrNameLst>
                                          <p:attrName>style.visibility</p:attrName>
                                        </p:attrNameLst>
                                      </p:cBhvr>
                                      <p:to>
                                        <p:strVal val="visible"/>
                                      </p:to>
                                    </p:set>
                                    <p:animEffect transition="in" filter="fade">
                                      <p:cBhvr>
                                        <p:cTn id="27" dur="500"/>
                                        <p:tgtEl>
                                          <p:spTgt spid="30">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0">
                                            <p:txEl>
                                              <p:pRg st="2" end="2"/>
                                            </p:txEl>
                                          </p:spTgt>
                                        </p:tgtEl>
                                        <p:attrNameLst>
                                          <p:attrName>style.visibility</p:attrName>
                                        </p:attrNameLst>
                                      </p:cBhvr>
                                      <p:to>
                                        <p:strVal val="visible"/>
                                      </p:to>
                                    </p:set>
                                    <p:animEffect transition="in" filter="fade">
                                      <p:cBhvr>
                                        <p:cTn id="32" dur="500"/>
                                        <p:tgtEl>
                                          <p:spTgt spid="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30"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2.1.2. Manner of Articulation of Consonant - </a:t>
            </a:r>
            <a:r>
              <a:rPr lang="en-US" sz="4000" b="1" dirty="0">
                <a:solidFill>
                  <a:srgbClr val="C00000"/>
                </a:solidFill>
                <a:latin typeface="Cambria" panose="02040503050406030204" pitchFamily="18" charset="0"/>
                <a:ea typeface="Cambria" panose="02040503050406030204" pitchFamily="18" charset="0"/>
              </a:rPr>
              <a:t>Fricatives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72929" y="1457471"/>
            <a:ext cx="10515600" cy="1342323"/>
          </a:xfrm>
        </p:spPr>
        <p:txBody>
          <a:bodyPr>
            <a:normAutofit/>
          </a:bodyPr>
          <a:lstStyle/>
          <a:p>
            <a:r>
              <a:rPr lang="en-US" sz="2400" dirty="0"/>
              <a:t>Consonants which are neither stops nor fricatives are called SONORANTS.</a:t>
            </a:r>
          </a:p>
          <a:p>
            <a:r>
              <a:rPr lang="en-US" sz="2400" dirty="0"/>
              <a:t>Obstruent consonants are divided into </a:t>
            </a:r>
            <a:r>
              <a:rPr lang="en-US" sz="2400" b="1" dirty="0">
                <a:solidFill>
                  <a:srgbClr val="5F3A6E"/>
                </a:solidFill>
              </a:rPr>
              <a:t>NASAL, LATERAL, AND APPROXIMANT CONSONANTS.</a:t>
            </a:r>
            <a:endParaRPr lang="en-US" sz="2400" dirty="0">
              <a:solidFill>
                <a:srgbClr val="5F3A6E"/>
              </a:solidFill>
            </a:endParaRPr>
          </a:p>
        </p:txBody>
      </p:sp>
      <p:sp>
        <p:nvSpPr>
          <p:cNvPr id="5" name="TextBox 4">
            <a:extLst>
              <a:ext uri="{FF2B5EF4-FFF2-40B4-BE49-F238E27FC236}">
                <a16:creationId xmlns:a16="http://schemas.microsoft.com/office/drawing/2014/main" id="{640E22FA-BA70-44BD-8007-249FF0BA5FBE}"/>
              </a:ext>
            </a:extLst>
          </p:cNvPr>
          <p:cNvSpPr txBox="1"/>
          <p:nvPr/>
        </p:nvSpPr>
        <p:spPr>
          <a:xfrm>
            <a:off x="6925466" y="2720693"/>
            <a:ext cx="4675217" cy="646331"/>
          </a:xfrm>
          <a:prstGeom prst="rect">
            <a:avLst/>
          </a:prstGeom>
          <a:noFill/>
        </p:spPr>
        <p:txBody>
          <a:bodyPr wrap="square" rtlCol="0">
            <a:spAutoFit/>
          </a:bodyPr>
          <a:lstStyle/>
          <a:p>
            <a:r>
              <a:rPr lang="en-US" dirty="0">
                <a:solidFill>
                  <a:srgbClr val="5F3A6E"/>
                </a:solidFill>
              </a:rPr>
              <a:t>Consonants formed with a complete closure in the oral cavity</a:t>
            </a:r>
          </a:p>
        </p:txBody>
      </p:sp>
      <p:sp>
        <p:nvSpPr>
          <p:cNvPr id="46" name="TextBox 45">
            <a:extLst>
              <a:ext uri="{FF2B5EF4-FFF2-40B4-BE49-F238E27FC236}">
                <a16:creationId xmlns:a16="http://schemas.microsoft.com/office/drawing/2014/main" id="{8BE0C265-C03A-4F52-BD74-24426C060CF0}"/>
              </a:ext>
            </a:extLst>
          </p:cNvPr>
          <p:cNvSpPr txBox="1"/>
          <p:nvPr/>
        </p:nvSpPr>
        <p:spPr>
          <a:xfrm>
            <a:off x="6826605" y="5405457"/>
            <a:ext cx="4991623" cy="923330"/>
          </a:xfrm>
          <a:prstGeom prst="rect">
            <a:avLst/>
          </a:prstGeom>
          <a:noFill/>
        </p:spPr>
        <p:txBody>
          <a:bodyPr wrap="square" rtlCol="0">
            <a:spAutoFit/>
          </a:bodyPr>
          <a:lstStyle/>
          <a:p>
            <a:r>
              <a:rPr lang="en-US" dirty="0">
                <a:solidFill>
                  <a:srgbClr val="5F3A6E"/>
                </a:solidFill>
              </a:rPr>
              <a:t>Consonants formed with a stricture of open approximation (i.e. a stricture which is not narrow enough to give rise to audible friction)</a:t>
            </a:r>
          </a:p>
        </p:txBody>
      </p:sp>
      <p:grpSp>
        <p:nvGrpSpPr>
          <p:cNvPr id="30" name="Group 29">
            <a:extLst>
              <a:ext uri="{FF2B5EF4-FFF2-40B4-BE49-F238E27FC236}">
                <a16:creationId xmlns:a16="http://schemas.microsoft.com/office/drawing/2014/main" id="{378E45AF-5FF6-4FDC-AC53-D8EA5C1D8982}"/>
              </a:ext>
            </a:extLst>
          </p:cNvPr>
          <p:cNvGrpSpPr/>
          <p:nvPr/>
        </p:nvGrpSpPr>
        <p:grpSpPr>
          <a:xfrm>
            <a:off x="800601" y="4324619"/>
            <a:ext cx="1020838" cy="1427123"/>
            <a:chOff x="4416464" y="4991919"/>
            <a:chExt cx="1260000" cy="1762566"/>
          </a:xfrm>
        </p:grpSpPr>
        <p:pic>
          <p:nvPicPr>
            <p:cNvPr id="31" name="Picture 30" descr="A picture containing hanger&#10;&#10;Description automatically generated">
              <a:extLst>
                <a:ext uri="{FF2B5EF4-FFF2-40B4-BE49-F238E27FC236}">
                  <a16:creationId xmlns:a16="http://schemas.microsoft.com/office/drawing/2014/main" id="{DEFF1751-804F-4F6D-A755-C875F7C479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6464" y="4991919"/>
              <a:ext cx="1260000" cy="1260000"/>
            </a:xfrm>
            <a:prstGeom prst="rect">
              <a:avLst/>
            </a:prstGeom>
          </p:spPr>
        </p:pic>
        <p:sp>
          <p:nvSpPr>
            <p:cNvPr id="32" name="TextBox 31">
              <a:extLst>
                <a:ext uri="{FF2B5EF4-FFF2-40B4-BE49-F238E27FC236}">
                  <a16:creationId xmlns:a16="http://schemas.microsoft.com/office/drawing/2014/main" id="{B1F7BCC5-29F6-4568-83B0-9DFBEC21FAEE}"/>
                </a:ext>
              </a:extLst>
            </p:cNvPr>
            <p:cNvSpPr txBox="1"/>
            <p:nvPr/>
          </p:nvSpPr>
          <p:spPr>
            <a:xfrm>
              <a:off x="4560791" y="6231265"/>
              <a:ext cx="970074" cy="523220"/>
            </a:xfrm>
            <a:prstGeom prst="rect">
              <a:avLst/>
            </a:prstGeom>
            <a:noFill/>
          </p:spPr>
          <p:txBody>
            <a:bodyPr wrap="none" rtlCol="0">
              <a:spAutoFit/>
            </a:bodyPr>
            <a:lstStyle/>
            <a:p>
              <a:pPr algn="ctr"/>
              <a:r>
                <a:rPr lang="en-US" sz="1400" dirty="0"/>
                <a:t>Nasal </a:t>
              </a:r>
            </a:p>
            <a:p>
              <a:pPr algn="ctr"/>
              <a:r>
                <a:rPr lang="en-US" sz="1400" dirty="0"/>
                <a:t>Consonant</a:t>
              </a:r>
            </a:p>
          </p:txBody>
        </p:sp>
      </p:grpSp>
      <p:grpSp>
        <p:nvGrpSpPr>
          <p:cNvPr id="34" name="Group 33">
            <a:extLst>
              <a:ext uri="{FF2B5EF4-FFF2-40B4-BE49-F238E27FC236}">
                <a16:creationId xmlns:a16="http://schemas.microsoft.com/office/drawing/2014/main" id="{AE266310-A7D0-4D3E-B91D-0F0C6E10E8AB}"/>
              </a:ext>
            </a:extLst>
          </p:cNvPr>
          <p:cNvGrpSpPr/>
          <p:nvPr/>
        </p:nvGrpSpPr>
        <p:grpSpPr>
          <a:xfrm>
            <a:off x="2163052" y="4269013"/>
            <a:ext cx="1259955" cy="1435479"/>
            <a:chOff x="5883392" y="4916963"/>
            <a:chExt cx="1831186" cy="1818172"/>
          </a:xfrm>
        </p:grpSpPr>
        <p:pic>
          <p:nvPicPr>
            <p:cNvPr id="35" name="Picture 34" descr="Icon&#10;&#10;Description automatically generated">
              <a:extLst>
                <a:ext uri="{FF2B5EF4-FFF2-40B4-BE49-F238E27FC236}">
                  <a16:creationId xmlns:a16="http://schemas.microsoft.com/office/drawing/2014/main" id="{14DA8699-2E3E-41A8-9DBD-102A6304DB01}"/>
                </a:ext>
              </a:extLst>
            </p:cNvPr>
            <p:cNvPicPr>
              <a:picLocks noChangeAspect="1"/>
            </p:cNvPicPr>
            <p:nvPr/>
          </p:nvPicPr>
          <p:blipFill rotWithShape="1">
            <a:blip r:embed="rId4">
              <a:extLst>
                <a:ext uri="{28A0092B-C50C-407E-A947-70E740481C1C}">
                  <a14:useLocalDpi xmlns:a14="http://schemas.microsoft.com/office/drawing/2010/main" val="0"/>
                </a:ext>
              </a:extLst>
            </a:blip>
            <a:srcRect b="27089"/>
            <a:stretch/>
          </p:blipFill>
          <p:spPr>
            <a:xfrm>
              <a:off x="5883392" y="4916963"/>
              <a:ext cx="1831186" cy="1260000"/>
            </a:xfrm>
            <a:prstGeom prst="rect">
              <a:avLst/>
            </a:prstGeom>
          </p:spPr>
        </p:pic>
        <p:sp>
          <p:nvSpPr>
            <p:cNvPr id="37" name="TextBox 36">
              <a:extLst>
                <a:ext uri="{FF2B5EF4-FFF2-40B4-BE49-F238E27FC236}">
                  <a16:creationId xmlns:a16="http://schemas.microsoft.com/office/drawing/2014/main" id="{0F515781-62C6-45A4-B406-1BD88340778A}"/>
                </a:ext>
              </a:extLst>
            </p:cNvPr>
            <p:cNvSpPr txBox="1"/>
            <p:nvPr/>
          </p:nvSpPr>
          <p:spPr>
            <a:xfrm>
              <a:off x="6313948" y="6211915"/>
              <a:ext cx="970074" cy="523220"/>
            </a:xfrm>
            <a:prstGeom prst="rect">
              <a:avLst/>
            </a:prstGeom>
            <a:noFill/>
          </p:spPr>
          <p:txBody>
            <a:bodyPr wrap="none" rtlCol="0">
              <a:spAutoFit/>
            </a:bodyPr>
            <a:lstStyle/>
            <a:p>
              <a:pPr algn="ctr"/>
              <a:r>
                <a:rPr lang="en-US" sz="1400" dirty="0"/>
                <a:t>Lateral </a:t>
              </a:r>
            </a:p>
            <a:p>
              <a:pPr algn="ctr"/>
              <a:r>
                <a:rPr lang="en-US" sz="1400" dirty="0"/>
                <a:t>Consonant</a:t>
              </a:r>
            </a:p>
          </p:txBody>
        </p:sp>
      </p:grpSp>
      <p:grpSp>
        <p:nvGrpSpPr>
          <p:cNvPr id="38" name="Group 37">
            <a:extLst>
              <a:ext uri="{FF2B5EF4-FFF2-40B4-BE49-F238E27FC236}">
                <a16:creationId xmlns:a16="http://schemas.microsoft.com/office/drawing/2014/main" id="{D8B4B326-5AD0-47B1-829A-69C8288E84F7}"/>
              </a:ext>
            </a:extLst>
          </p:cNvPr>
          <p:cNvGrpSpPr/>
          <p:nvPr/>
        </p:nvGrpSpPr>
        <p:grpSpPr>
          <a:xfrm>
            <a:off x="3636272" y="4280221"/>
            <a:ext cx="1020838" cy="1397045"/>
            <a:chOff x="7921506" y="4954441"/>
            <a:chExt cx="1354500" cy="1770263"/>
          </a:xfrm>
        </p:grpSpPr>
        <p:pic>
          <p:nvPicPr>
            <p:cNvPr id="39" name="Picture 38" descr="Shape, arrow&#10;&#10;Description automatically generated">
              <a:extLst>
                <a:ext uri="{FF2B5EF4-FFF2-40B4-BE49-F238E27FC236}">
                  <a16:creationId xmlns:a16="http://schemas.microsoft.com/office/drawing/2014/main" id="{214403C0-BE02-4241-940A-21361B4DB10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921506" y="4954441"/>
              <a:ext cx="1354500" cy="1260000"/>
            </a:xfrm>
            <a:prstGeom prst="rect">
              <a:avLst/>
            </a:prstGeom>
          </p:spPr>
        </p:pic>
        <p:sp>
          <p:nvSpPr>
            <p:cNvPr id="42" name="TextBox 41">
              <a:extLst>
                <a:ext uri="{FF2B5EF4-FFF2-40B4-BE49-F238E27FC236}">
                  <a16:creationId xmlns:a16="http://schemas.microsoft.com/office/drawing/2014/main" id="{B8162C99-7C4E-4828-85EA-766AAA1057C1}"/>
                </a:ext>
              </a:extLst>
            </p:cNvPr>
            <p:cNvSpPr txBox="1"/>
            <p:nvPr/>
          </p:nvSpPr>
          <p:spPr>
            <a:xfrm>
              <a:off x="8012730" y="6201484"/>
              <a:ext cx="1172052" cy="523220"/>
            </a:xfrm>
            <a:prstGeom prst="rect">
              <a:avLst/>
            </a:prstGeom>
            <a:noFill/>
          </p:spPr>
          <p:txBody>
            <a:bodyPr wrap="none" rtlCol="0">
              <a:spAutoFit/>
            </a:bodyPr>
            <a:lstStyle/>
            <a:p>
              <a:pPr algn="ctr"/>
              <a:r>
                <a:rPr lang="en-US" sz="1400" dirty="0"/>
                <a:t>Approximant </a:t>
              </a:r>
            </a:p>
            <a:p>
              <a:pPr algn="ctr"/>
              <a:r>
                <a:rPr lang="en-US" sz="1400" dirty="0"/>
                <a:t>Consonant</a:t>
              </a:r>
            </a:p>
          </p:txBody>
        </p:sp>
      </p:grpSp>
      <p:sp>
        <p:nvSpPr>
          <p:cNvPr id="47" name="Rectangle 46">
            <a:extLst>
              <a:ext uri="{FF2B5EF4-FFF2-40B4-BE49-F238E27FC236}">
                <a16:creationId xmlns:a16="http://schemas.microsoft.com/office/drawing/2014/main" id="{580F82DC-9E75-41BB-BD3B-14198C600870}"/>
              </a:ext>
            </a:extLst>
          </p:cNvPr>
          <p:cNvSpPr/>
          <p:nvPr/>
        </p:nvSpPr>
        <p:spPr>
          <a:xfrm>
            <a:off x="1632753" y="3104862"/>
            <a:ext cx="2451893" cy="533738"/>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400" dirty="0">
                <a:solidFill>
                  <a:schemeClr val="accent6">
                    <a:lumMod val="50000"/>
                  </a:schemeClr>
                </a:solidFill>
              </a:rPr>
              <a:t>SONORANTS</a:t>
            </a:r>
            <a:endParaRPr lang="en-US" dirty="0">
              <a:solidFill>
                <a:schemeClr val="accent6">
                  <a:lumMod val="50000"/>
                </a:schemeClr>
              </a:solidFill>
            </a:endParaRPr>
          </a:p>
        </p:txBody>
      </p:sp>
      <p:cxnSp>
        <p:nvCxnSpPr>
          <p:cNvPr id="48" name="Straight Arrow Connector 47">
            <a:extLst>
              <a:ext uri="{FF2B5EF4-FFF2-40B4-BE49-F238E27FC236}">
                <a16:creationId xmlns:a16="http://schemas.microsoft.com/office/drawing/2014/main" id="{63116FA8-0CEB-40D5-8998-499C330A3772}"/>
              </a:ext>
            </a:extLst>
          </p:cNvPr>
          <p:cNvCxnSpPr>
            <a:cxnSpLocks/>
          </p:cNvCxnSpPr>
          <p:nvPr/>
        </p:nvCxnSpPr>
        <p:spPr>
          <a:xfrm flipH="1">
            <a:off x="1367536" y="3659124"/>
            <a:ext cx="1491162" cy="529521"/>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BF37427-5DF3-4470-8254-124A525652AE}"/>
              </a:ext>
            </a:extLst>
          </p:cNvPr>
          <p:cNvCxnSpPr>
            <a:cxnSpLocks/>
          </p:cNvCxnSpPr>
          <p:nvPr/>
        </p:nvCxnSpPr>
        <p:spPr>
          <a:xfrm>
            <a:off x="2874593" y="3673045"/>
            <a:ext cx="1144382" cy="508147"/>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571B56E3-D9F9-4FD8-9C03-9DC8B00B9F09}"/>
              </a:ext>
            </a:extLst>
          </p:cNvPr>
          <p:cNvCxnSpPr>
            <a:cxnSpLocks/>
            <a:endCxn id="35" idx="0"/>
          </p:cNvCxnSpPr>
          <p:nvPr/>
        </p:nvCxnSpPr>
        <p:spPr>
          <a:xfrm flipH="1">
            <a:off x="2793030" y="3638600"/>
            <a:ext cx="65670" cy="630413"/>
          </a:xfrm>
          <a:prstGeom prst="straightConnector1">
            <a:avLst/>
          </a:prstGeom>
          <a:ln w="19050">
            <a:tailEnd type="triangle"/>
          </a:ln>
        </p:spPr>
        <p:style>
          <a:lnRef idx="1">
            <a:schemeClr val="accent1"/>
          </a:lnRef>
          <a:fillRef idx="0">
            <a:schemeClr val="accent1"/>
          </a:fillRef>
          <a:effectRef idx="0">
            <a:schemeClr val="accent1"/>
          </a:effectRef>
          <a:fontRef idx="minor">
            <a:schemeClr val="tx1"/>
          </a:fontRef>
        </p:style>
      </p:cxnSp>
      <p:pic>
        <p:nvPicPr>
          <p:cNvPr id="57" name="Picture 56" descr="A picture containing hanger&#10;&#10;Description automatically generated">
            <a:extLst>
              <a:ext uri="{FF2B5EF4-FFF2-40B4-BE49-F238E27FC236}">
                <a16:creationId xmlns:a16="http://schemas.microsoft.com/office/drawing/2014/main" id="{58987A4F-0F8B-4837-AF09-56C8FCDDFA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4735" y="2618397"/>
            <a:ext cx="1020838" cy="1020203"/>
          </a:xfrm>
          <a:prstGeom prst="rect">
            <a:avLst/>
          </a:prstGeom>
        </p:spPr>
      </p:pic>
      <p:pic>
        <p:nvPicPr>
          <p:cNvPr id="60" name="Picture 59" descr="Icon&#10;&#10;Description automatically generated">
            <a:extLst>
              <a:ext uri="{FF2B5EF4-FFF2-40B4-BE49-F238E27FC236}">
                <a16:creationId xmlns:a16="http://schemas.microsoft.com/office/drawing/2014/main" id="{BBBDDFA6-AC9D-4332-8F4A-451D5DA9218D}"/>
              </a:ext>
            </a:extLst>
          </p:cNvPr>
          <p:cNvPicPr>
            <a:picLocks noChangeAspect="1"/>
          </p:cNvPicPr>
          <p:nvPr/>
        </p:nvPicPr>
        <p:blipFill rotWithShape="1">
          <a:blip r:embed="rId4">
            <a:extLst>
              <a:ext uri="{28A0092B-C50C-407E-A947-70E740481C1C}">
                <a14:useLocalDpi xmlns:a14="http://schemas.microsoft.com/office/drawing/2010/main" val="0"/>
              </a:ext>
            </a:extLst>
          </a:blip>
          <a:srcRect b="27089"/>
          <a:stretch/>
        </p:blipFill>
        <p:spPr>
          <a:xfrm>
            <a:off x="5446611" y="3979159"/>
            <a:ext cx="1194731" cy="943295"/>
          </a:xfrm>
          <a:prstGeom prst="rect">
            <a:avLst/>
          </a:prstGeom>
        </p:spPr>
      </p:pic>
      <p:pic>
        <p:nvPicPr>
          <p:cNvPr id="63" name="Picture 62" descr="Shape, arrow&#10;&#10;Description automatically generated">
            <a:extLst>
              <a:ext uri="{FF2B5EF4-FFF2-40B4-BE49-F238E27FC236}">
                <a16:creationId xmlns:a16="http://schemas.microsoft.com/office/drawing/2014/main" id="{B3119E6D-AF8A-49BA-9736-338EFD7BD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3557" y="5263013"/>
            <a:ext cx="1020838" cy="994359"/>
          </a:xfrm>
          <a:prstGeom prst="rect">
            <a:avLst/>
          </a:prstGeom>
        </p:spPr>
      </p:pic>
      <p:sp>
        <p:nvSpPr>
          <p:cNvPr id="65" name="TextBox 64">
            <a:extLst>
              <a:ext uri="{FF2B5EF4-FFF2-40B4-BE49-F238E27FC236}">
                <a16:creationId xmlns:a16="http://schemas.microsoft.com/office/drawing/2014/main" id="{C1A37F50-3884-4DFF-A53E-1BDA8413EAEF}"/>
              </a:ext>
            </a:extLst>
          </p:cNvPr>
          <p:cNvSpPr txBox="1"/>
          <p:nvPr/>
        </p:nvSpPr>
        <p:spPr>
          <a:xfrm>
            <a:off x="6826605" y="3875004"/>
            <a:ext cx="4774078" cy="1200329"/>
          </a:xfrm>
          <a:prstGeom prst="rect">
            <a:avLst/>
          </a:prstGeom>
          <a:noFill/>
        </p:spPr>
        <p:txBody>
          <a:bodyPr wrap="square" rtlCol="0">
            <a:spAutoFit/>
          </a:bodyPr>
          <a:lstStyle/>
          <a:p>
            <a:r>
              <a:rPr lang="en-US" dirty="0">
                <a:solidFill>
                  <a:srgbClr val="D57170"/>
                </a:solidFill>
              </a:rPr>
              <a:t>Consonants formed with the tip/blade of tongue makes firm contact with the alveolar ridge but with one or both sides of the tongue lowered so as to allow the air from lungs to escape</a:t>
            </a:r>
          </a:p>
        </p:txBody>
      </p:sp>
    </p:spTree>
    <p:extLst>
      <p:ext uri="{BB962C8B-B14F-4D97-AF65-F5344CB8AC3E}">
        <p14:creationId xmlns:p14="http://schemas.microsoft.com/office/powerpoint/2010/main" val="1768951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48"/>
                                        </p:tgtEl>
                                        <p:attrNameLst>
                                          <p:attrName>style.visibility</p:attrName>
                                        </p:attrNameLst>
                                      </p:cBhvr>
                                      <p:to>
                                        <p:strVal val="visible"/>
                                      </p:to>
                                    </p:set>
                                    <p:animEffect transition="in" filter="fade">
                                      <p:cBhvr>
                                        <p:cTn id="20" dur="500"/>
                                        <p:tgtEl>
                                          <p:spTgt spid="48"/>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49"/>
                                        </p:tgtEl>
                                        <p:attrNameLst>
                                          <p:attrName>style.visibility</p:attrName>
                                        </p:attrNameLst>
                                      </p:cBhvr>
                                      <p:to>
                                        <p:strVal val="visible"/>
                                      </p:to>
                                    </p:set>
                                    <p:animEffect transition="in" filter="fade">
                                      <p:cBhvr>
                                        <p:cTn id="24" dur="500"/>
                                        <p:tgtEl>
                                          <p:spTgt spid="49"/>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fade">
                                      <p:cBhvr>
                                        <p:cTn id="28" dur="500"/>
                                        <p:tgtEl>
                                          <p:spTgt spid="50"/>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34"/>
                                        </p:tgtEl>
                                        <p:attrNameLst>
                                          <p:attrName>style.visibility</p:attrName>
                                        </p:attrNameLst>
                                      </p:cBhvr>
                                      <p:to>
                                        <p:strVal val="visible"/>
                                      </p:to>
                                    </p:set>
                                    <p:animEffect transition="in" filter="fade">
                                      <p:cBhvr>
                                        <p:cTn id="36" dur="500"/>
                                        <p:tgtEl>
                                          <p:spTgt spid="34"/>
                                        </p:tgtEl>
                                      </p:cBhvr>
                                    </p:animEffect>
                                  </p:childTnLst>
                                </p:cTn>
                              </p:par>
                            </p:childTnLst>
                          </p:cTn>
                        </p:par>
                        <p:par>
                          <p:cTn id="37" fill="hold">
                            <p:stCondLst>
                              <p:cond delay="3500"/>
                            </p:stCondLst>
                            <p:childTnLst>
                              <p:par>
                                <p:cTn id="38" presetID="10" presetClass="entr" presetSubtype="0" fill="hold" nodeType="after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7"/>
                                        </p:tgtEl>
                                        <p:attrNameLst>
                                          <p:attrName>style.visibility</p:attrName>
                                        </p:attrNameLst>
                                      </p:cBhvr>
                                      <p:to>
                                        <p:strVal val="visible"/>
                                      </p:to>
                                    </p:set>
                                    <p:animEffect transition="in" filter="fade">
                                      <p:cBhvr>
                                        <p:cTn id="45" dur="500"/>
                                        <p:tgtEl>
                                          <p:spTgt spid="57"/>
                                        </p:tgtEl>
                                      </p:cBhvr>
                                    </p:animEffec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500"/>
                                        <p:tgtEl>
                                          <p:spTgt spid="5"/>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60"/>
                                        </p:tgtEl>
                                        <p:attrNameLst>
                                          <p:attrName>style.visibility</p:attrName>
                                        </p:attrNameLst>
                                      </p:cBhvr>
                                      <p:to>
                                        <p:strVal val="visible"/>
                                      </p:to>
                                    </p:set>
                                    <p:animEffect transition="in" filter="fade">
                                      <p:cBhvr>
                                        <p:cTn id="54" dur="500"/>
                                        <p:tgtEl>
                                          <p:spTgt spid="60"/>
                                        </p:tgtEl>
                                      </p:cBhvr>
                                    </p:animEffect>
                                  </p:childTnLst>
                                </p:cTn>
                              </p:par>
                            </p:childTnLst>
                          </p:cTn>
                        </p:par>
                        <p:par>
                          <p:cTn id="55" fill="hold">
                            <p:stCondLst>
                              <p:cond delay="500"/>
                            </p:stCondLst>
                            <p:childTnLst>
                              <p:par>
                                <p:cTn id="56" presetID="10" presetClass="entr" presetSubtype="0" fill="hold" grpId="0" nodeType="afterEffect">
                                  <p:stCondLst>
                                    <p:cond delay="0"/>
                                  </p:stCondLst>
                                  <p:childTnLst>
                                    <p:set>
                                      <p:cBhvr>
                                        <p:cTn id="57" dur="1" fill="hold">
                                          <p:stCondLst>
                                            <p:cond delay="0"/>
                                          </p:stCondLst>
                                        </p:cTn>
                                        <p:tgtEl>
                                          <p:spTgt spid="65"/>
                                        </p:tgtEl>
                                        <p:attrNameLst>
                                          <p:attrName>style.visibility</p:attrName>
                                        </p:attrNameLst>
                                      </p:cBhvr>
                                      <p:to>
                                        <p:strVal val="visible"/>
                                      </p:to>
                                    </p:set>
                                    <p:animEffect transition="in" filter="fade">
                                      <p:cBhvr>
                                        <p:cTn id="58" dur="500"/>
                                        <p:tgtEl>
                                          <p:spTgt spid="65"/>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63"/>
                                        </p:tgtEl>
                                        <p:attrNameLst>
                                          <p:attrName>style.visibility</p:attrName>
                                        </p:attrNameLst>
                                      </p:cBhvr>
                                      <p:to>
                                        <p:strVal val="visible"/>
                                      </p:to>
                                    </p:set>
                                    <p:animEffect transition="in" filter="fade">
                                      <p:cBhvr>
                                        <p:cTn id="63" dur="500"/>
                                        <p:tgtEl>
                                          <p:spTgt spid="63"/>
                                        </p:tgtEl>
                                      </p:cBhvr>
                                    </p:animEffect>
                                  </p:childTnLst>
                                </p:cTn>
                              </p:par>
                            </p:childTnLst>
                          </p:cTn>
                        </p:par>
                        <p:par>
                          <p:cTn id="64" fill="hold">
                            <p:stCondLst>
                              <p:cond delay="500"/>
                            </p:stCondLst>
                            <p:childTnLst>
                              <p:par>
                                <p:cTn id="65" presetID="10" presetClass="entr" presetSubtype="0" fill="hold" grpId="0" nodeType="afterEffect">
                                  <p:stCondLst>
                                    <p:cond delay="0"/>
                                  </p:stCondLst>
                                  <p:childTnLst>
                                    <p:set>
                                      <p:cBhvr>
                                        <p:cTn id="66" dur="1" fill="hold">
                                          <p:stCondLst>
                                            <p:cond delay="0"/>
                                          </p:stCondLst>
                                        </p:cTn>
                                        <p:tgtEl>
                                          <p:spTgt spid="46"/>
                                        </p:tgtEl>
                                        <p:attrNameLst>
                                          <p:attrName>style.visibility</p:attrName>
                                        </p:attrNameLst>
                                      </p:cBhvr>
                                      <p:to>
                                        <p:strVal val="visible"/>
                                      </p:to>
                                    </p:set>
                                    <p:animEffect transition="in" filter="fade">
                                      <p:cBhvr>
                                        <p:cTn id="6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build="p"/>
      <p:bldP spid="5" grpId="0"/>
      <p:bldP spid="46" grpId="0"/>
      <p:bldP spid="47" grpId="0" animBg="1"/>
      <p:bldP spid="6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133935"/>
            <a:ext cx="10515600" cy="1325563"/>
          </a:xfrm>
        </p:spPr>
        <p:txBody>
          <a:bodyPr>
            <a:normAutofit/>
          </a:bodyPr>
          <a:lstStyle/>
          <a:p>
            <a:r>
              <a:rPr lang="en-US" sz="4000" b="1" dirty="0">
                <a:latin typeface="Cambria" panose="02040503050406030204" pitchFamily="18" charset="0"/>
                <a:ea typeface="Cambria" panose="02040503050406030204" pitchFamily="18" charset="0"/>
              </a:rPr>
              <a:t>2.1.2. Manner of Articulation of Consonant – </a:t>
            </a:r>
            <a:r>
              <a:rPr lang="en-US" sz="4000" b="1" dirty="0">
                <a:solidFill>
                  <a:srgbClr val="C00000"/>
                </a:solidFill>
                <a:latin typeface="Cambria" panose="02040503050406030204" pitchFamily="18" charset="0"/>
                <a:ea typeface="Cambria" panose="02040503050406030204" pitchFamily="18" charset="0"/>
              </a:rPr>
              <a:t>Fricatives </a:t>
            </a:r>
            <a:r>
              <a:rPr lang="en-US" sz="4000" b="1" dirty="0">
                <a:latin typeface="Cambria" panose="02040503050406030204" pitchFamily="18" charset="0"/>
                <a:ea typeface="Cambria" panose="02040503050406030204" pitchFamily="18" charset="0"/>
              </a:rPr>
              <a:t>(cont.)</a:t>
            </a:r>
          </a:p>
        </p:txBody>
      </p:sp>
      <p:sp>
        <p:nvSpPr>
          <p:cNvPr id="5" name="TextBox 4">
            <a:extLst>
              <a:ext uri="{FF2B5EF4-FFF2-40B4-BE49-F238E27FC236}">
                <a16:creationId xmlns:a16="http://schemas.microsoft.com/office/drawing/2014/main" id="{640E22FA-BA70-44BD-8007-249FF0BA5FBE}"/>
              </a:ext>
            </a:extLst>
          </p:cNvPr>
          <p:cNvSpPr txBox="1"/>
          <p:nvPr/>
        </p:nvSpPr>
        <p:spPr>
          <a:xfrm>
            <a:off x="662397" y="3130616"/>
            <a:ext cx="2935169" cy="2031325"/>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5F3A6E"/>
                </a:solidFill>
              </a:rPr>
              <a:t>When produced, soft palate is lowered so that the air coming from the lungs escapes unhindered through the nasal cavity.</a:t>
            </a:r>
          </a:p>
          <a:p>
            <a:pPr marL="285750" indent="-285750">
              <a:buFont typeface="Arial" panose="020B0604020202020204" pitchFamily="34" charset="0"/>
              <a:buChar char="•"/>
            </a:pPr>
            <a:endParaRPr lang="en-US" dirty="0">
              <a:solidFill>
                <a:srgbClr val="5F3A6E"/>
              </a:solidFill>
            </a:endParaRPr>
          </a:p>
          <a:p>
            <a:pPr marL="285750" indent="-285750">
              <a:buFont typeface="Arial" panose="020B0604020202020204" pitchFamily="34" charset="0"/>
              <a:buChar char="•"/>
            </a:pPr>
            <a:r>
              <a:rPr lang="en-US" dirty="0">
                <a:solidFill>
                  <a:srgbClr val="5F3A6E"/>
                </a:solidFill>
              </a:rPr>
              <a:t>These are /m, n, </a:t>
            </a:r>
            <a:r>
              <a:rPr lang="en-US" dirty="0">
                <a:solidFill>
                  <a:srgbClr val="5F3A6E"/>
                </a:solidFill>
                <a:latin typeface="Times New Roman" panose="02020603050405020304" pitchFamily="18" charset="0"/>
                <a:cs typeface="Times New Roman" panose="02020603050405020304" pitchFamily="18" charset="0"/>
              </a:rPr>
              <a:t>ŋ</a:t>
            </a:r>
            <a:r>
              <a:rPr lang="en-US" dirty="0">
                <a:solidFill>
                  <a:srgbClr val="5F3A6E"/>
                </a:solidFill>
              </a:rPr>
              <a:t>/</a:t>
            </a:r>
          </a:p>
        </p:txBody>
      </p:sp>
      <p:sp>
        <p:nvSpPr>
          <p:cNvPr id="46" name="TextBox 45">
            <a:extLst>
              <a:ext uri="{FF2B5EF4-FFF2-40B4-BE49-F238E27FC236}">
                <a16:creationId xmlns:a16="http://schemas.microsoft.com/office/drawing/2014/main" id="{8BE0C265-C03A-4F52-BD74-24426C060CF0}"/>
              </a:ext>
            </a:extLst>
          </p:cNvPr>
          <p:cNvSpPr txBox="1"/>
          <p:nvPr/>
        </p:nvSpPr>
        <p:spPr>
          <a:xfrm>
            <a:off x="8697756" y="3270740"/>
            <a:ext cx="2616355" cy="1200329"/>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5F3A6E"/>
                </a:solidFill>
              </a:rPr>
              <a:t>The air from the lung escape over the center of the tongue</a:t>
            </a:r>
          </a:p>
          <a:p>
            <a:pPr marL="285750" indent="-285750">
              <a:buFont typeface="Arial" panose="020B0604020202020204" pitchFamily="34" charset="0"/>
              <a:buChar char="•"/>
            </a:pPr>
            <a:r>
              <a:rPr lang="en-US" dirty="0">
                <a:solidFill>
                  <a:srgbClr val="5F3A6E"/>
                </a:solidFill>
              </a:rPr>
              <a:t>These are /r, j, w/</a:t>
            </a:r>
          </a:p>
        </p:txBody>
      </p:sp>
      <p:pic>
        <p:nvPicPr>
          <p:cNvPr id="57" name="Picture 56" descr="A picture containing hanger&#10;&#10;Description automatically generated">
            <a:extLst>
              <a:ext uri="{FF2B5EF4-FFF2-40B4-BE49-F238E27FC236}">
                <a16:creationId xmlns:a16="http://schemas.microsoft.com/office/drawing/2014/main" id="{58987A4F-0F8B-4837-AF09-56C8FCDDFA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4358" y="1671880"/>
            <a:ext cx="1371245" cy="1370392"/>
          </a:xfrm>
          <a:prstGeom prst="rect">
            <a:avLst/>
          </a:prstGeom>
        </p:spPr>
      </p:pic>
      <p:pic>
        <p:nvPicPr>
          <p:cNvPr id="60" name="Picture 59" descr="Icon&#10;&#10;Description automatically generated">
            <a:extLst>
              <a:ext uri="{FF2B5EF4-FFF2-40B4-BE49-F238E27FC236}">
                <a16:creationId xmlns:a16="http://schemas.microsoft.com/office/drawing/2014/main" id="{BBBDDFA6-AC9D-4332-8F4A-451D5DA9218D}"/>
              </a:ext>
            </a:extLst>
          </p:cNvPr>
          <p:cNvPicPr>
            <a:picLocks noChangeAspect="1"/>
          </p:cNvPicPr>
          <p:nvPr/>
        </p:nvPicPr>
        <p:blipFill rotWithShape="1">
          <a:blip r:embed="rId4">
            <a:extLst>
              <a:ext uri="{28A0092B-C50C-407E-A947-70E740481C1C}">
                <a14:useLocalDpi xmlns:a14="http://schemas.microsoft.com/office/drawing/2010/main" val="0"/>
              </a:ext>
            </a:extLst>
          </a:blip>
          <a:srcRect b="27089"/>
          <a:stretch/>
        </p:blipFill>
        <p:spPr>
          <a:xfrm>
            <a:off x="4531136" y="1943422"/>
            <a:ext cx="1194731" cy="943295"/>
          </a:xfrm>
          <a:prstGeom prst="rect">
            <a:avLst/>
          </a:prstGeom>
        </p:spPr>
      </p:pic>
      <p:pic>
        <p:nvPicPr>
          <p:cNvPr id="63" name="Picture 62" descr="Shape, arrow&#10;&#10;Description automatically generated">
            <a:extLst>
              <a:ext uri="{FF2B5EF4-FFF2-40B4-BE49-F238E27FC236}">
                <a16:creationId xmlns:a16="http://schemas.microsoft.com/office/drawing/2014/main" id="{B3119E6D-AF8A-49BA-9736-338EFD7BDDE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04579" y="1590180"/>
            <a:ext cx="1020838" cy="994359"/>
          </a:xfrm>
          <a:prstGeom prst="rect">
            <a:avLst/>
          </a:prstGeom>
        </p:spPr>
      </p:pic>
      <p:sp>
        <p:nvSpPr>
          <p:cNvPr id="65" name="TextBox 64">
            <a:extLst>
              <a:ext uri="{FF2B5EF4-FFF2-40B4-BE49-F238E27FC236}">
                <a16:creationId xmlns:a16="http://schemas.microsoft.com/office/drawing/2014/main" id="{C1A37F50-3884-4DFF-A53E-1BDA8413EAEF}"/>
              </a:ext>
            </a:extLst>
          </p:cNvPr>
          <p:cNvSpPr txBox="1"/>
          <p:nvPr/>
        </p:nvSpPr>
        <p:spPr>
          <a:xfrm>
            <a:off x="4242291" y="3270740"/>
            <a:ext cx="3179799" cy="1754326"/>
          </a:xfrm>
          <a:prstGeom prst="rect">
            <a:avLst/>
          </a:prstGeom>
          <a:noFill/>
        </p:spPr>
        <p:txBody>
          <a:bodyPr wrap="square" rtlCol="0">
            <a:spAutoFit/>
          </a:bodyPr>
          <a:lstStyle/>
          <a:p>
            <a:pPr marL="285750" indent="-285750">
              <a:buFont typeface="Arial" panose="020B0604020202020204" pitchFamily="34" charset="0"/>
              <a:buChar char="•"/>
            </a:pPr>
            <a:r>
              <a:rPr lang="en-US" dirty="0">
                <a:solidFill>
                  <a:srgbClr val="D57170"/>
                </a:solidFill>
              </a:rPr>
              <a:t>The tip/blade of tongue touches alveolar ridge</a:t>
            </a:r>
          </a:p>
          <a:p>
            <a:pPr marL="285750" indent="-285750">
              <a:buFont typeface="Arial" panose="020B0604020202020204" pitchFamily="34" charset="0"/>
              <a:buChar char="•"/>
            </a:pPr>
            <a:r>
              <a:rPr lang="en-US" dirty="0">
                <a:solidFill>
                  <a:srgbClr val="D57170"/>
                </a:solidFill>
              </a:rPr>
              <a:t>One/both tongue sides lowered to allow the air from the lung escapes. </a:t>
            </a:r>
          </a:p>
          <a:p>
            <a:pPr marL="285750" indent="-285750">
              <a:buFont typeface="Arial" panose="020B0604020202020204" pitchFamily="34" charset="0"/>
              <a:buChar char="•"/>
            </a:pPr>
            <a:r>
              <a:rPr lang="en-US" dirty="0">
                <a:solidFill>
                  <a:srgbClr val="D57170"/>
                </a:solidFill>
              </a:rPr>
              <a:t>This is /l/.</a:t>
            </a:r>
          </a:p>
        </p:txBody>
      </p:sp>
      <p:grpSp>
        <p:nvGrpSpPr>
          <p:cNvPr id="41" name="Group 40">
            <a:extLst>
              <a:ext uri="{FF2B5EF4-FFF2-40B4-BE49-F238E27FC236}">
                <a16:creationId xmlns:a16="http://schemas.microsoft.com/office/drawing/2014/main" id="{58F5CDCF-EED3-4D5E-909E-4287B43D5552}"/>
              </a:ext>
            </a:extLst>
          </p:cNvPr>
          <p:cNvGrpSpPr/>
          <p:nvPr/>
        </p:nvGrpSpPr>
        <p:grpSpPr>
          <a:xfrm>
            <a:off x="5895305" y="1499527"/>
            <a:ext cx="2123006" cy="2716520"/>
            <a:chOff x="6825899" y="4852371"/>
            <a:chExt cx="2123006" cy="2716520"/>
          </a:xfrm>
        </p:grpSpPr>
        <p:sp>
          <p:nvSpPr>
            <p:cNvPr id="43" name="Arc 42">
              <a:extLst>
                <a:ext uri="{FF2B5EF4-FFF2-40B4-BE49-F238E27FC236}">
                  <a16:creationId xmlns:a16="http://schemas.microsoft.com/office/drawing/2014/main" id="{CBE376B9-DF73-459F-A716-9EC11BF43C18}"/>
                </a:ext>
              </a:extLst>
            </p:cNvPr>
            <p:cNvSpPr/>
            <p:nvPr/>
          </p:nvSpPr>
          <p:spPr>
            <a:xfrm rot="16200000">
              <a:off x="6316098" y="5825746"/>
              <a:ext cx="2510755" cy="975535"/>
            </a:xfrm>
            <a:prstGeom prst="arc">
              <a:avLst>
                <a:gd name="adj1" fmla="val 15544284"/>
                <a:gd name="adj2" fmla="val 606678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44" name="Group 43">
              <a:extLst>
                <a:ext uri="{FF2B5EF4-FFF2-40B4-BE49-F238E27FC236}">
                  <a16:creationId xmlns:a16="http://schemas.microsoft.com/office/drawing/2014/main" id="{334B509C-0107-45FE-A8F3-E1849180A7D1}"/>
                </a:ext>
              </a:extLst>
            </p:cNvPr>
            <p:cNvGrpSpPr/>
            <p:nvPr/>
          </p:nvGrpSpPr>
          <p:grpSpPr>
            <a:xfrm>
              <a:off x="6825899" y="4852371"/>
              <a:ext cx="2123006" cy="1746029"/>
              <a:chOff x="6825899" y="4852371"/>
              <a:chExt cx="2123006" cy="1746029"/>
            </a:xfrm>
          </p:grpSpPr>
          <p:sp>
            <p:nvSpPr>
              <p:cNvPr id="45" name="Freeform: Shape 44">
                <a:extLst>
                  <a:ext uri="{FF2B5EF4-FFF2-40B4-BE49-F238E27FC236}">
                    <a16:creationId xmlns:a16="http://schemas.microsoft.com/office/drawing/2014/main" id="{B55C9655-EBDB-493A-8C70-0BDFE796E318}"/>
                  </a:ext>
                </a:extLst>
              </p:cNvPr>
              <p:cNvSpPr/>
              <p:nvPr/>
            </p:nvSpPr>
            <p:spPr>
              <a:xfrm>
                <a:off x="6825899" y="4922520"/>
                <a:ext cx="569311" cy="1497330"/>
              </a:xfrm>
              <a:custGeom>
                <a:avLst/>
                <a:gdLst>
                  <a:gd name="connsiteX0" fmla="*/ 13891 w 798751"/>
                  <a:gd name="connsiteY0" fmla="*/ 1657350 h 1657350"/>
                  <a:gd name="connsiteX1" fmla="*/ 82471 w 798751"/>
                  <a:gd name="connsiteY1" fmla="*/ 754380 h 1657350"/>
                  <a:gd name="connsiteX2" fmla="*/ 642541 w 798751"/>
                  <a:gd name="connsiteY2" fmla="*/ 129540 h 1657350"/>
                  <a:gd name="connsiteX3" fmla="*/ 798751 w 798751"/>
                  <a:gd name="connsiteY3" fmla="*/ 0 h 1657350"/>
                  <a:gd name="connsiteX0" fmla="*/ 12722 w 797582"/>
                  <a:gd name="connsiteY0" fmla="*/ 1657466 h 1657466"/>
                  <a:gd name="connsiteX1" fmla="*/ 81302 w 797582"/>
                  <a:gd name="connsiteY1" fmla="*/ 754496 h 1657466"/>
                  <a:gd name="connsiteX2" fmla="*/ 614862 w 797582"/>
                  <a:gd name="connsiteY2" fmla="*/ 108020 h 1657466"/>
                  <a:gd name="connsiteX3" fmla="*/ 797582 w 797582"/>
                  <a:gd name="connsiteY3" fmla="*/ 116 h 1657466"/>
                  <a:gd name="connsiteX0" fmla="*/ 12722 w 792280"/>
                  <a:gd name="connsiteY0" fmla="*/ 1700623 h 1700623"/>
                  <a:gd name="connsiteX1" fmla="*/ 81302 w 792280"/>
                  <a:gd name="connsiteY1" fmla="*/ 797653 h 1700623"/>
                  <a:gd name="connsiteX2" fmla="*/ 614862 w 792280"/>
                  <a:gd name="connsiteY2" fmla="*/ 151177 h 1700623"/>
                  <a:gd name="connsiteX3" fmla="*/ 792280 w 792280"/>
                  <a:gd name="connsiteY3" fmla="*/ 0 h 1700623"/>
                </a:gdLst>
                <a:ahLst/>
                <a:cxnLst>
                  <a:cxn ang="0">
                    <a:pos x="connsiteX0" y="connsiteY0"/>
                  </a:cxn>
                  <a:cxn ang="0">
                    <a:pos x="connsiteX1" y="connsiteY1"/>
                  </a:cxn>
                  <a:cxn ang="0">
                    <a:pos x="connsiteX2" y="connsiteY2"/>
                  </a:cxn>
                  <a:cxn ang="0">
                    <a:pos x="connsiteX3" y="connsiteY3"/>
                  </a:cxn>
                </a:cxnLst>
                <a:rect l="l" t="t" r="r" b="b"/>
                <a:pathLst>
                  <a:path w="792280" h="1700623">
                    <a:moveTo>
                      <a:pt x="12722" y="1700623"/>
                    </a:moveTo>
                    <a:cubicBezTo>
                      <a:pt x="-5376" y="1376455"/>
                      <a:pt x="-19055" y="1055894"/>
                      <a:pt x="81302" y="797653"/>
                    </a:cubicBezTo>
                    <a:cubicBezTo>
                      <a:pt x="181659" y="539412"/>
                      <a:pt x="495482" y="276907"/>
                      <a:pt x="614862" y="151177"/>
                    </a:cubicBezTo>
                    <a:cubicBezTo>
                      <a:pt x="734242" y="25447"/>
                      <a:pt x="773865" y="1905"/>
                      <a:pt x="792280" y="0"/>
                    </a:cubicBezTo>
                  </a:path>
                </a:pathLst>
              </a:custGeom>
              <a:noFill/>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 name="Freeform: Shape 50">
                <a:extLst>
                  <a:ext uri="{FF2B5EF4-FFF2-40B4-BE49-F238E27FC236}">
                    <a16:creationId xmlns:a16="http://schemas.microsoft.com/office/drawing/2014/main" id="{87D9A0F0-3EC6-40B2-BF02-1103E7B3DB3A}"/>
                  </a:ext>
                </a:extLst>
              </p:cNvPr>
              <p:cNvSpPr/>
              <p:nvPr/>
            </p:nvSpPr>
            <p:spPr>
              <a:xfrm flipH="1">
                <a:off x="7747741" y="4922520"/>
                <a:ext cx="569310" cy="1497330"/>
              </a:xfrm>
              <a:custGeom>
                <a:avLst/>
                <a:gdLst>
                  <a:gd name="connsiteX0" fmla="*/ 13891 w 798751"/>
                  <a:gd name="connsiteY0" fmla="*/ 1657350 h 1657350"/>
                  <a:gd name="connsiteX1" fmla="*/ 82471 w 798751"/>
                  <a:gd name="connsiteY1" fmla="*/ 754380 h 1657350"/>
                  <a:gd name="connsiteX2" fmla="*/ 642541 w 798751"/>
                  <a:gd name="connsiteY2" fmla="*/ 129540 h 1657350"/>
                  <a:gd name="connsiteX3" fmla="*/ 798751 w 798751"/>
                  <a:gd name="connsiteY3" fmla="*/ 0 h 1657350"/>
                  <a:gd name="connsiteX0" fmla="*/ 12722 w 797582"/>
                  <a:gd name="connsiteY0" fmla="*/ 1657466 h 1657466"/>
                  <a:gd name="connsiteX1" fmla="*/ 81302 w 797582"/>
                  <a:gd name="connsiteY1" fmla="*/ 754496 h 1657466"/>
                  <a:gd name="connsiteX2" fmla="*/ 614862 w 797582"/>
                  <a:gd name="connsiteY2" fmla="*/ 108020 h 1657466"/>
                  <a:gd name="connsiteX3" fmla="*/ 797582 w 797582"/>
                  <a:gd name="connsiteY3" fmla="*/ 116 h 1657466"/>
                  <a:gd name="connsiteX0" fmla="*/ 12722 w 792280"/>
                  <a:gd name="connsiteY0" fmla="*/ 1700623 h 1700623"/>
                  <a:gd name="connsiteX1" fmla="*/ 81302 w 792280"/>
                  <a:gd name="connsiteY1" fmla="*/ 797653 h 1700623"/>
                  <a:gd name="connsiteX2" fmla="*/ 614862 w 792280"/>
                  <a:gd name="connsiteY2" fmla="*/ 151177 h 1700623"/>
                  <a:gd name="connsiteX3" fmla="*/ 792280 w 792280"/>
                  <a:gd name="connsiteY3" fmla="*/ 0 h 1700623"/>
                </a:gdLst>
                <a:ahLst/>
                <a:cxnLst>
                  <a:cxn ang="0">
                    <a:pos x="connsiteX0" y="connsiteY0"/>
                  </a:cxn>
                  <a:cxn ang="0">
                    <a:pos x="connsiteX1" y="connsiteY1"/>
                  </a:cxn>
                  <a:cxn ang="0">
                    <a:pos x="connsiteX2" y="connsiteY2"/>
                  </a:cxn>
                  <a:cxn ang="0">
                    <a:pos x="connsiteX3" y="connsiteY3"/>
                  </a:cxn>
                </a:cxnLst>
                <a:rect l="l" t="t" r="r" b="b"/>
                <a:pathLst>
                  <a:path w="792280" h="1700623">
                    <a:moveTo>
                      <a:pt x="12722" y="1700623"/>
                    </a:moveTo>
                    <a:cubicBezTo>
                      <a:pt x="-5376" y="1376455"/>
                      <a:pt x="-19055" y="1055894"/>
                      <a:pt x="81302" y="797653"/>
                    </a:cubicBezTo>
                    <a:cubicBezTo>
                      <a:pt x="181659" y="539412"/>
                      <a:pt x="495482" y="276907"/>
                      <a:pt x="614862" y="151177"/>
                    </a:cubicBezTo>
                    <a:cubicBezTo>
                      <a:pt x="734242" y="25447"/>
                      <a:pt x="773865" y="1905"/>
                      <a:pt x="792280" y="0"/>
                    </a:cubicBezTo>
                  </a:path>
                </a:pathLst>
              </a:custGeom>
              <a:noFill/>
              <a:ln>
                <a:headEnd type="none" w="med" len="med"/>
                <a:tailEnd type="arrow"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TextBox 51">
                <a:extLst>
                  <a:ext uri="{FF2B5EF4-FFF2-40B4-BE49-F238E27FC236}">
                    <a16:creationId xmlns:a16="http://schemas.microsoft.com/office/drawing/2014/main" id="{616E6164-4B0A-4E94-B61D-3805939F8CCF}"/>
                  </a:ext>
                </a:extLst>
              </p:cNvPr>
              <p:cNvSpPr txBox="1"/>
              <p:nvPr/>
            </p:nvSpPr>
            <p:spPr>
              <a:xfrm>
                <a:off x="7335673" y="4852371"/>
                <a:ext cx="471604" cy="246221"/>
              </a:xfrm>
              <a:prstGeom prst="rect">
                <a:avLst/>
              </a:prstGeom>
              <a:noFill/>
            </p:spPr>
            <p:txBody>
              <a:bodyPr wrap="square" rtlCol="0">
                <a:spAutoFit/>
              </a:bodyPr>
              <a:lstStyle/>
              <a:p>
                <a:r>
                  <a:rPr lang="en-US" sz="1000" dirty="0"/>
                  <a:t>front</a:t>
                </a:r>
                <a:endParaRPr lang="en-US" sz="1050" dirty="0"/>
              </a:p>
            </p:txBody>
          </p:sp>
          <p:sp>
            <p:nvSpPr>
              <p:cNvPr id="53" name="TextBox 52">
                <a:extLst>
                  <a:ext uri="{FF2B5EF4-FFF2-40B4-BE49-F238E27FC236}">
                    <a16:creationId xmlns:a16="http://schemas.microsoft.com/office/drawing/2014/main" id="{5CA726F2-FB13-41F3-8792-C9872929CF83}"/>
                  </a:ext>
                </a:extLst>
              </p:cNvPr>
              <p:cNvSpPr txBox="1"/>
              <p:nvPr/>
            </p:nvSpPr>
            <p:spPr>
              <a:xfrm>
                <a:off x="7335672" y="6352179"/>
                <a:ext cx="558647" cy="246221"/>
              </a:xfrm>
              <a:prstGeom prst="rect">
                <a:avLst/>
              </a:prstGeom>
              <a:noFill/>
            </p:spPr>
            <p:txBody>
              <a:bodyPr wrap="square" rtlCol="0">
                <a:spAutoFit/>
              </a:bodyPr>
              <a:lstStyle/>
              <a:p>
                <a:r>
                  <a:rPr lang="en-US" sz="1000" dirty="0"/>
                  <a:t>tongue</a:t>
                </a:r>
                <a:endParaRPr lang="en-US" sz="1050" dirty="0"/>
              </a:p>
            </p:txBody>
          </p:sp>
          <p:sp>
            <p:nvSpPr>
              <p:cNvPr id="54" name="TextBox 53">
                <a:extLst>
                  <a:ext uri="{FF2B5EF4-FFF2-40B4-BE49-F238E27FC236}">
                    <a16:creationId xmlns:a16="http://schemas.microsoft.com/office/drawing/2014/main" id="{5D82F8BF-474F-41C6-99DE-CCBC2DF5B419}"/>
                  </a:ext>
                </a:extLst>
              </p:cNvPr>
              <p:cNvSpPr txBox="1"/>
              <p:nvPr/>
            </p:nvSpPr>
            <p:spPr>
              <a:xfrm>
                <a:off x="8390258" y="5336179"/>
                <a:ext cx="558647" cy="246221"/>
              </a:xfrm>
              <a:prstGeom prst="rect">
                <a:avLst/>
              </a:prstGeom>
              <a:noFill/>
            </p:spPr>
            <p:txBody>
              <a:bodyPr wrap="square" rtlCol="0">
                <a:spAutoFit/>
              </a:bodyPr>
              <a:lstStyle/>
              <a:p>
                <a:r>
                  <a:rPr lang="en-US" sz="1000" dirty="0"/>
                  <a:t>airflow</a:t>
                </a:r>
                <a:endParaRPr lang="en-US" sz="1050" dirty="0"/>
              </a:p>
            </p:txBody>
          </p:sp>
          <p:cxnSp>
            <p:nvCxnSpPr>
              <p:cNvPr id="55" name="Straight Arrow Connector 54">
                <a:extLst>
                  <a:ext uri="{FF2B5EF4-FFF2-40B4-BE49-F238E27FC236}">
                    <a16:creationId xmlns:a16="http://schemas.microsoft.com/office/drawing/2014/main" id="{0D28CF4E-8EB6-4D6E-B1F2-FB5E93F90E3C}"/>
                  </a:ext>
                </a:extLst>
              </p:cNvPr>
              <p:cNvCxnSpPr/>
              <p:nvPr/>
            </p:nvCxnSpPr>
            <p:spPr>
              <a:xfrm flipV="1">
                <a:off x="8352684" y="5527040"/>
                <a:ext cx="186796" cy="182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grpSp>
        <p:nvGrpSpPr>
          <p:cNvPr id="22" name="Group 21">
            <a:extLst>
              <a:ext uri="{FF2B5EF4-FFF2-40B4-BE49-F238E27FC236}">
                <a16:creationId xmlns:a16="http://schemas.microsoft.com/office/drawing/2014/main" id="{B340B9AB-900D-4FBA-A884-5B8FBC69F295}"/>
              </a:ext>
            </a:extLst>
          </p:cNvPr>
          <p:cNvGrpSpPr/>
          <p:nvPr/>
        </p:nvGrpSpPr>
        <p:grpSpPr>
          <a:xfrm>
            <a:off x="10005934" y="1174451"/>
            <a:ext cx="1724264" cy="2716520"/>
            <a:chOff x="10005934" y="1174451"/>
            <a:chExt cx="1724264" cy="2716520"/>
          </a:xfrm>
        </p:grpSpPr>
        <p:sp>
          <p:nvSpPr>
            <p:cNvPr id="4" name="Arc 3">
              <a:extLst>
                <a:ext uri="{FF2B5EF4-FFF2-40B4-BE49-F238E27FC236}">
                  <a16:creationId xmlns:a16="http://schemas.microsoft.com/office/drawing/2014/main" id="{F7787586-FA10-4C04-A9F3-CDFA48A50657}"/>
                </a:ext>
              </a:extLst>
            </p:cNvPr>
            <p:cNvSpPr/>
            <p:nvPr/>
          </p:nvSpPr>
          <p:spPr>
            <a:xfrm rot="16200000">
              <a:off x="9238324" y="2147826"/>
              <a:ext cx="2510755" cy="975535"/>
            </a:xfrm>
            <a:prstGeom prst="arc">
              <a:avLst>
                <a:gd name="adj1" fmla="val 15544284"/>
                <a:gd name="adj2" fmla="val 6066780"/>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grpSp>
          <p:nvGrpSpPr>
            <p:cNvPr id="21" name="Group 20">
              <a:extLst>
                <a:ext uri="{FF2B5EF4-FFF2-40B4-BE49-F238E27FC236}">
                  <a16:creationId xmlns:a16="http://schemas.microsoft.com/office/drawing/2014/main" id="{7151F98C-CF0B-4BAC-BC4A-129D68B52F8E}"/>
                </a:ext>
              </a:extLst>
            </p:cNvPr>
            <p:cNvGrpSpPr/>
            <p:nvPr/>
          </p:nvGrpSpPr>
          <p:grpSpPr>
            <a:xfrm>
              <a:off x="10257898" y="1174451"/>
              <a:ext cx="1472300" cy="1805798"/>
              <a:chOff x="10257898" y="1174451"/>
              <a:chExt cx="1472300" cy="1805798"/>
            </a:xfrm>
          </p:grpSpPr>
          <p:sp>
            <p:nvSpPr>
              <p:cNvPr id="13" name="TextBox 12">
                <a:extLst>
                  <a:ext uri="{FF2B5EF4-FFF2-40B4-BE49-F238E27FC236}">
                    <a16:creationId xmlns:a16="http://schemas.microsoft.com/office/drawing/2014/main" id="{8CAA1AB5-B212-42AC-80FD-42C17F52E467}"/>
                  </a:ext>
                </a:extLst>
              </p:cNvPr>
              <p:cNvSpPr txBox="1"/>
              <p:nvPr/>
            </p:nvSpPr>
            <p:spPr>
              <a:xfrm>
                <a:off x="10257899" y="1174451"/>
                <a:ext cx="471604" cy="246221"/>
              </a:xfrm>
              <a:prstGeom prst="rect">
                <a:avLst/>
              </a:prstGeom>
              <a:noFill/>
            </p:spPr>
            <p:txBody>
              <a:bodyPr wrap="square" rtlCol="0">
                <a:spAutoFit/>
              </a:bodyPr>
              <a:lstStyle/>
              <a:p>
                <a:r>
                  <a:rPr lang="en-US" sz="1000" dirty="0"/>
                  <a:t>front</a:t>
                </a:r>
                <a:endParaRPr lang="en-US" sz="1050" dirty="0"/>
              </a:p>
            </p:txBody>
          </p:sp>
          <p:sp>
            <p:nvSpPr>
              <p:cNvPr id="36" name="TextBox 35">
                <a:extLst>
                  <a:ext uri="{FF2B5EF4-FFF2-40B4-BE49-F238E27FC236}">
                    <a16:creationId xmlns:a16="http://schemas.microsoft.com/office/drawing/2014/main" id="{93EBF617-487E-41E7-A454-CE4976F96662}"/>
                  </a:ext>
                </a:extLst>
              </p:cNvPr>
              <p:cNvSpPr txBox="1"/>
              <p:nvPr/>
            </p:nvSpPr>
            <p:spPr>
              <a:xfrm>
                <a:off x="10257898" y="2674259"/>
                <a:ext cx="558647" cy="246221"/>
              </a:xfrm>
              <a:prstGeom prst="rect">
                <a:avLst/>
              </a:prstGeom>
              <a:noFill/>
            </p:spPr>
            <p:txBody>
              <a:bodyPr wrap="square" rtlCol="0">
                <a:spAutoFit/>
              </a:bodyPr>
              <a:lstStyle/>
              <a:p>
                <a:r>
                  <a:rPr lang="en-US" sz="1000" dirty="0"/>
                  <a:t>tongue</a:t>
                </a:r>
                <a:endParaRPr lang="en-US" sz="1050" dirty="0"/>
              </a:p>
            </p:txBody>
          </p:sp>
          <p:sp>
            <p:nvSpPr>
              <p:cNvPr id="40" name="TextBox 39">
                <a:extLst>
                  <a:ext uri="{FF2B5EF4-FFF2-40B4-BE49-F238E27FC236}">
                    <a16:creationId xmlns:a16="http://schemas.microsoft.com/office/drawing/2014/main" id="{B672CAFB-2228-48F2-AC37-0893B29F2004}"/>
                  </a:ext>
                </a:extLst>
              </p:cNvPr>
              <p:cNvSpPr txBox="1"/>
              <p:nvPr/>
            </p:nvSpPr>
            <p:spPr>
              <a:xfrm>
                <a:off x="11171551" y="1499527"/>
                <a:ext cx="558647" cy="246221"/>
              </a:xfrm>
              <a:prstGeom prst="rect">
                <a:avLst/>
              </a:prstGeom>
              <a:noFill/>
            </p:spPr>
            <p:txBody>
              <a:bodyPr wrap="square" rtlCol="0">
                <a:spAutoFit/>
              </a:bodyPr>
              <a:lstStyle/>
              <a:p>
                <a:r>
                  <a:rPr lang="en-US" sz="1000" dirty="0"/>
                  <a:t>airflow</a:t>
                </a:r>
                <a:endParaRPr lang="en-US" sz="1050" dirty="0"/>
              </a:p>
            </p:txBody>
          </p:sp>
          <p:cxnSp>
            <p:nvCxnSpPr>
              <p:cNvPr id="15" name="Straight Arrow Connector 14">
                <a:extLst>
                  <a:ext uri="{FF2B5EF4-FFF2-40B4-BE49-F238E27FC236}">
                    <a16:creationId xmlns:a16="http://schemas.microsoft.com/office/drawing/2014/main" id="{02B8A608-4C26-412D-B52E-2CC2C503F8B9}"/>
                  </a:ext>
                </a:extLst>
              </p:cNvPr>
              <p:cNvCxnSpPr>
                <a:cxnSpLocks/>
              </p:cNvCxnSpPr>
              <p:nvPr/>
            </p:nvCxnSpPr>
            <p:spPr>
              <a:xfrm flipV="1">
                <a:off x="10637788" y="1684850"/>
                <a:ext cx="533763" cy="347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8C1285F5-9F48-4426-A6FF-3408D5D702DF}"/>
                  </a:ext>
                </a:extLst>
              </p:cNvPr>
              <p:cNvCxnSpPr/>
              <p:nvPr/>
            </p:nvCxnSpPr>
            <p:spPr>
              <a:xfrm flipV="1">
                <a:off x="10493701" y="1174451"/>
                <a:ext cx="0" cy="1805798"/>
              </a:xfrm>
              <a:prstGeom prst="straightConnector1">
                <a:avLst/>
              </a:prstGeom>
              <a:ln w="12700">
                <a:prstDash val="lgDash"/>
                <a:tailEnd type="triangle"/>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3161908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0"/>
                                        </p:tgtEl>
                                        <p:attrNameLst>
                                          <p:attrName>style.visibility</p:attrName>
                                        </p:attrNameLst>
                                      </p:cBhvr>
                                      <p:to>
                                        <p:strVal val="visible"/>
                                      </p:to>
                                    </p:set>
                                    <p:animEffect transition="in" filter="fade">
                                      <p:cBhvr>
                                        <p:cTn id="16" dur="500"/>
                                        <p:tgtEl>
                                          <p:spTgt spid="60"/>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500"/>
                                        <p:tgtEl>
                                          <p:spTgt spid="41"/>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65"/>
                                        </p:tgtEl>
                                        <p:attrNameLst>
                                          <p:attrName>style.visibility</p:attrName>
                                        </p:attrNameLst>
                                      </p:cBhvr>
                                      <p:to>
                                        <p:strVal val="visible"/>
                                      </p:to>
                                    </p:set>
                                    <p:animEffect transition="in" filter="fade">
                                      <p:cBhvr>
                                        <p:cTn id="24" dur="500"/>
                                        <p:tgtEl>
                                          <p:spTgt spid="6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63"/>
                                        </p:tgtEl>
                                        <p:attrNameLst>
                                          <p:attrName>style.visibility</p:attrName>
                                        </p:attrNameLst>
                                      </p:cBhvr>
                                      <p:to>
                                        <p:strVal val="visible"/>
                                      </p:to>
                                    </p:set>
                                    <p:animEffect transition="in" filter="fade">
                                      <p:cBhvr>
                                        <p:cTn id="29" dur="500"/>
                                        <p:tgtEl>
                                          <p:spTgt spid="63"/>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000"/>
                            </p:stCondLst>
                            <p:childTnLst>
                              <p:par>
                                <p:cTn id="35" presetID="10" presetClass="entr" presetSubtype="0" fill="hold" grpId="0" nodeType="after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6" grpId="0"/>
      <p:bldP spid="6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a:bodyPr>
          <a:lstStyle/>
          <a:p>
            <a:r>
              <a:rPr lang="en-US" sz="4000" b="1" dirty="0">
                <a:latin typeface="Cambria" panose="02040503050406030204" pitchFamily="18" charset="0"/>
                <a:ea typeface="Cambria" panose="02040503050406030204" pitchFamily="18" charset="0"/>
              </a:rPr>
              <a:t>3.1. Place of Articulation of Consonants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54785"/>
            <a:ext cx="10515600" cy="4351338"/>
          </a:xfrm>
        </p:spPr>
        <p:txBody>
          <a:bodyPr>
            <a:normAutofit/>
          </a:bodyPr>
          <a:lstStyle/>
          <a:p>
            <a:r>
              <a:rPr lang="en-US" sz="2400" dirty="0"/>
              <a:t>Consonants can be articulated at any point along the upper surface of the oral cavity.</a:t>
            </a:r>
          </a:p>
          <a:p>
            <a:endParaRPr lang="en-US" sz="2400" dirty="0"/>
          </a:p>
          <a:p>
            <a:r>
              <a:rPr lang="en-US" sz="2400" dirty="0"/>
              <a:t>The point of this upper surface involved in the articulation of a consonant is called </a:t>
            </a:r>
            <a:r>
              <a:rPr lang="en-US" sz="2400" dirty="0">
                <a:sym typeface="Wingdings" panose="05000000000000000000" pitchFamily="2" charset="2"/>
              </a:rPr>
              <a:t> </a:t>
            </a:r>
            <a:r>
              <a:rPr lang="en-US" sz="2400" b="1" dirty="0">
                <a:solidFill>
                  <a:srgbClr val="C00000"/>
                </a:solidFill>
                <a:sym typeface="Wingdings" panose="05000000000000000000" pitchFamily="2" charset="2"/>
              </a:rPr>
              <a:t>PASSIVE ARTICULATOR </a:t>
            </a:r>
            <a:r>
              <a:rPr lang="en-US" sz="2400" i="1" dirty="0">
                <a:sym typeface="Wingdings" panose="05000000000000000000" pitchFamily="2" charset="2"/>
              </a:rPr>
              <a:t>(‘passive’ because it does not move)</a:t>
            </a:r>
          </a:p>
          <a:p>
            <a:r>
              <a:rPr lang="en-US" sz="2400" dirty="0"/>
              <a:t>The organ which is moved towards the passive articulator in producing a consonant is called </a:t>
            </a:r>
            <a:r>
              <a:rPr lang="en-US" sz="2400" dirty="0">
                <a:sym typeface="Wingdings" panose="05000000000000000000" pitchFamily="2" charset="2"/>
              </a:rPr>
              <a:t> </a:t>
            </a:r>
            <a:r>
              <a:rPr lang="en-US" sz="2400" b="1" dirty="0">
                <a:solidFill>
                  <a:srgbClr val="002060"/>
                </a:solidFill>
                <a:sym typeface="Wingdings" panose="05000000000000000000" pitchFamily="2" charset="2"/>
              </a:rPr>
              <a:t>ACTIVE ARTICULATOR</a:t>
            </a:r>
            <a:r>
              <a:rPr lang="en-US" sz="2400" dirty="0">
                <a:sym typeface="Wingdings" panose="05000000000000000000" pitchFamily="2" charset="2"/>
              </a:rPr>
              <a:t>.</a:t>
            </a:r>
            <a:endParaRPr lang="en-US" sz="2400" dirty="0"/>
          </a:p>
          <a:p>
            <a:endParaRPr lang="en-US" sz="2400" dirty="0"/>
          </a:p>
          <a:p>
            <a:r>
              <a:rPr lang="en-US" sz="2400" dirty="0"/>
              <a:t>Can you mention what speech organs belong to passive </a:t>
            </a:r>
          </a:p>
          <a:p>
            <a:pPr marL="0" indent="266700">
              <a:buNone/>
            </a:pPr>
            <a:r>
              <a:rPr lang="en-US" sz="2400" dirty="0"/>
              <a:t>and active articulators? </a:t>
            </a:r>
            <a:r>
              <a:rPr lang="en-US" sz="2400" dirty="0">
                <a:sym typeface="Wingdings" panose="05000000000000000000" pitchFamily="2" charset="2"/>
              </a:rPr>
              <a:t></a:t>
            </a:r>
            <a:endParaRPr lang="en-US" sz="2400" dirty="0"/>
          </a:p>
        </p:txBody>
      </p:sp>
      <p:pic>
        <p:nvPicPr>
          <p:cNvPr id="3" name="Picture 2" descr="A close-up of a bug&#10;&#10;Description automatically generated with low confidence">
            <a:extLst>
              <a:ext uri="{FF2B5EF4-FFF2-40B4-BE49-F238E27FC236}">
                <a16:creationId xmlns:a16="http://schemas.microsoft.com/office/drawing/2014/main" id="{9A5BC452-45FE-4927-BD49-A03FC205C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69048" y="4192765"/>
            <a:ext cx="1959337" cy="2075569"/>
          </a:xfrm>
          <a:prstGeom prst="rect">
            <a:avLst/>
          </a:prstGeom>
        </p:spPr>
      </p:pic>
    </p:spTree>
    <p:extLst>
      <p:ext uri="{BB962C8B-B14F-4D97-AF65-F5344CB8AC3E}">
        <p14:creationId xmlns:p14="http://schemas.microsoft.com/office/powerpoint/2010/main" val="926597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8">
                                            <p:txEl>
                                              <p:pRg st="6" end="6"/>
                                            </p:txEl>
                                          </p:spTgt>
                                        </p:tgtEl>
                                        <p:attrNameLst>
                                          <p:attrName>style.visibility</p:attrName>
                                        </p:attrNameLst>
                                      </p:cBhvr>
                                      <p:to>
                                        <p:strVal val="visible"/>
                                      </p:to>
                                    </p:set>
                                    <p:animEffect transition="in" filter="fade">
                                      <p:cBhvr>
                                        <p:cTn id="25"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3.1. Place of Articulation of Consonants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454785"/>
            <a:ext cx="3756949" cy="4702947"/>
          </a:xfrm>
        </p:spPr>
        <p:txBody>
          <a:bodyPr>
            <a:normAutofit lnSpcReduction="10000"/>
          </a:bodyPr>
          <a:lstStyle/>
          <a:p>
            <a:r>
              <a:rPr lang="en-US" sz="2400" dirty="0"/>
              <a:t>Classifying consonants based on their place of articulation means </a:t>
            </a:r>
            <a:r>
              <a:rPr lang="en-US" sz="2400" dirty="0">
                <a:sym typeface="Wingdings" panose="05000000000000000000" pitchFamily="2" charset="2"/>
              </a:rPr>
              <a:t> analyzing their passive and active articulators. </a:t>
            </a:r>
          </a:p>
          <a:p>
            <a:endParaRPr lang="en-US" sz="2400" dirty="0">
              <a:sym typeface="Wingdings" panose="05000000000000000000" pitchFamily="2" charset="2"/>
            </a:endParaRPr>
          </a:p>
          <a:p>
            <a:r>
              <a:rPr lang="en-US" sz="2400" dirty="0">
                <a:sym typeface="Wingdings" panose="05000000000000000000" pitchFamily="2" charset="2"/>
              </a:rPr>
              <a:t>Check the following chart to see the classification of consonants based on their place of articulation. </a:t>
            </a:r>
          </a:p>
          <a:p>
            <a:endParaRPr lang="en-US" sz="2400" dirty="0">
              <a:sym typeface="Wingdings" panose="05000000000000000000" pitchFamily="2" charset="2"/>
            </a:endParaRPr>
          </a:p>
          <a:p>
            <a:r>
              <a:rPr lang="en-US" sz="2400" dirty="0">
                <a:sym typeface="Wingdings" panose="05000000000000000000" pitchFamily="2" charset="2"/>
              </a:rPr>
              <a:t>Let’s analyze each of the classification in details!</a:t>
            </a:r>
            <a:endParaRPr lang="en-US" sz="2400" dirty="0"/>
          </a:p>
        </p:txBody>
      </p:sp>
      <p:grpSp>
        <p:nvGrpSpPr>
          <p:cNvPr id="5" name="Group 4">
            <a:extLst>
              <a:ext uri="{FF2B5EF4-FFF2-40B4-BE49-F238E27FC236}">
                <a16:creationId xmlns:a16="http://schemas.microsoft.com/office/drawing/2014/main" id="{6C0D624D-C141-450A-9B01-985E91795125}"/>
              </a:ext>
            </a:extLst>
          </p:cNvPr>
          <p:cNvGrpSpPr/>
          <p:nvPr/>
        </p:nvGrpSpPr>
        <p:grpSpPr>
          <a:xfrm>
            <a:off x="5335928" y="1043695"/>
            <a:ext cx="6214641" cy="5309682"/>
            <a:chOff x="5266480" y="1229360"/>
            <a:chExt cx="6214641" cy="5309682"/>
          </a:xfrm>
        </p:grpSpPr>
        <p:pic>
          <p:nvPicPr>
            <p:cNvPr id="4" name="Picture 3">
              <a:extLst>
                <a:ext uri="{FF2B5EF4-FFF2-40B4-BE49-F238E27FC236}">
                  <a16:creationId xmlns:a16="http://schemas.microsoft.com/office/drawing/2014/main" id="{DDF17123-013D-4CB2-85C7-C00F1F67583D}"/>
                </a:ext>
              </a:extLst>
            </p:cNvPr>
            <p:cNvPicPr>
              <a:picLocks noChangeAspect="1"/>
            </p:cNvPicPr>
            <p:nvPr/>
          </p:nvPicPr>
          <p:blipFill rotWithShape="1">
            <a:blip r:embed="rId3"/>
            <a:srcRect l="30190" t="28186" r="26519" b="10211"/>
            <a:stretch/>
          </p:blipFill>
          <p:spPr>
            <a:xfrm>
              <a:off x="5266480" y="1229360"/>
              <a:ext cx="6214641" cy="4974439"/>
            </a:xfrm>
            <a:prstGeom prst="rect">
              <a:avLst/>
            </a:prstGeom>
          </p:spPr>
        </p:pic>
        <p:sp>
          <p:nvSpPr>
            <p:cNvPr id="11" name="TextBox 10">
              <a:extLst>
                <a:ext uri="{FF2B5EF4-FFF2-40B4-BE49-F238E27FC236}">
                  <a16:creationId xmlns:a16="http://schemas.microsoft.com/office/drawing/2014/main" id="{1C92BBD7-55E6-4C61-A135-00E6BFD3D804}"/>
                </a:ext>
              </a:extLst>
            </p:cNvPr>
            <p:cNvSpPr txBox="1"/>
            <p:nvPr/>
          </p:nvSpPr>
          <p:spPr>
            <a:xfrm>
              <a:off x="5769747" y="6231265"/>
              <a:ext cx="5711373" cy="307777"/>
            </a:xfrm>
            <a:prstGeom prst="rect">
              <a:avLst/>
            </a:prstGeom>
            <a:noFill/>
          </p:spPr>
          <p:txBody>
            <a:bodyPr wrap="square" rtlCol="0">
              <a:spAutoFit/>
            </a:bodyPr>
            <a:lstStyle/>
            <a:p>
              <a:r>
                <a:rPr lang="en-US" sz="1400" dirty="0"/>
                <a:t>Taken from American English Pronunciation Book of Bauer et al., (1980)</a:t>
              </a:r>
            </a:p>
          </p:txBody>
        </p:sp>
      </p:grpSp>
    </p:spTree>
    <p:extLst>
      <p:ext uri="{BB962C8B-B14F-4D97-AF65-F5344CB8AC3E}">
        <p14:creationId xmlns:p14="http://schemas.microsoft.com/office/powerpoint/2010/main" val="3996498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3.1. Place of Articulation of Consonants (cont.)</a:t>
            </a:r>
          </a:p>
        </p:txBody>
      </p:sp>
      <p:grpSp>
        <p:nvGrpSpPr>
          <p:cNvPr id="18" name="Group 17">
            <a:extLst>
              <a:ext uri="{FF2B5EF4-FFF2-40B4-BE49-F238E27FC236}">
                <a16:creationId xmlns:a16="http://schemas.microsoft.com/office/drawing/2014/main" id="{F6A114E6-2F51-4EFD-9CDA-005324F57A1F}"/>
              </a:ext>
            </a:extLst>
          </p:cNvPr>
          <p:cNvGrpSpPr/>
          <p:nvPr/>
        </p:nvGrpSpPr>
        <p:grpSpPr>
          <a:xfrm>
            <a:off x="1485280" y="1541944"/>
            <a:ext cx="2081970" cy="1557957"/>
            <a:chOff x="838200" y="1474081"/>
            <a:chExt cx="2081970" cy="1557957"/>
          </a:xfrm>
        </p:grpSpPr>
        <p:pic>
          <p:nvPicPr>
            <p:cNvPr id="3" name="Picture 2" descr="Icon&#10;&#10;Description automatically generated">
              <a:extLst>
                <a:ext uri="{FF2B5EF4-FFF2-40B4-BE49-F238E27FC236}">
                  <a16:creationId xmlns:a16="http://schemas.microsoft.com/office/drawing/2014/main" id="{2072C2FE-252A-4480-900D-EF8ACDEC90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1474081"/>
              <a:ext cx="2081970" cy="1269120"/>
            </a:xfrm>
            <a:prstGeom prst="rect">
              <a:avLst/>
            </a:prstGeom>
          </p:spPr>
        </p:pic>
        <p:sp>
          <p:nvSpPr>
            <p:cNvPr id="6" name="TextBox 5">
              <a:extLst>
                <a:ext uri="{FF2B5EF4-FFF2-40B4-BE49-F238E27FC236}">
                  <a16:creationId xmlns:a16="http://schemas.microsoft.com/office/drawing/2014/main" id="{AD6E5C41-79D1-46D5-90D2-327778A44536}"/>
                </a:ext>
              </a:extLst>
            </p:cNvPr>
            <p:cNvSpPr txBox="1"/>
            <p:nvPr/>
          </p:nvSpPr>
          <p:spPr>
            <a:xfrm>
              <a:off x="885579" y="2662706"/>
              <a:ext cx="1987211" cy="369332"/>
            </a:xfrm>
            <a:prstGeom prst="rect">
              <a:avLst/>
            </a:prstGeom>
            <a:noFill/>
          </p:spPr>
          <p:txBody>
            <a:bodyPr wrap="none" rtlCol="0">
              <a:spAutoFit/>
            </a:bodyPr>
            <a:lstStyle/>
            <a:p>
              <a:r>
                <a:rPr lang="en-US" dirty="0"/>
                <a:t>Bilabial consonants</a:t>
              </a:r>
            </a:p>
          </p:txBody>
        </p:sp>
      </p:grpSp>
      <p:grpSp>
        <p:nvGrpSpPr>
          <p:cNvPr id="17" name="Group 16">
            <a:extLst>
              <a:ext uri="{FF2B5EF4-FFF2-40B4-BE49-F238E27FC236}">
                <a16:creationId xmlns:a16="http://schemas.microsoft.com/office/drawing/2014/main" id="{0D2B2EF0-35B3-4D7D-BDF7-9F7B7AE2A3D6}"/>
              </a:ext>
            </a:extLst>
          </p:cNvPr>
          <p:cNvGrpSpPr/>
          <p:nvPr/>
        </p:nvGrpSpPr>
        <p:grpSpPr>
          <a:xfrm>
            <a:off x="4809761" y="1368256"/>
            <a:ext cx="2407069" cy="1731645"/>
            <a:chOff x="3495594" y="1384438"/>
            <a:chExt cx="2407069" cy="1731645"/>
          </a:xfrm>
        </p:grpSpPr>
        <p:pic>
          <p:nvPicPr>
            <p:cNvPr id="10" name="Picture 9" descr="A picture containing logo&#10;&#10;Description automatically generated">
              <a:extLst>
                <a:ext uri="{FF2B5EF4-FFF2-40B4-BE49-F238E27FC236}">
                  <a16:creationId xmlns:a16="http://schemas.microsoft.com/office/drawing/2014/main" id="{99264562-022D-4EFE-BFB5-8C31B2660243}"/>
                </a:ext>
              </a:extLst>
            </p:cNvPr>
            <p:cNvPicPr>
              <a:picLocks noChangeAspect="1"/>
            </p:cNvPicPr>
            <p:nvPr/>
          </p:nvPicPr>
          <p:blipFill rotWithShape="1">
            <a:blip r:embed="rId4">
              <a:extLst>
                <a:ext uri="{28A0092B-C50C-407E-A947-70E740481C1C}">
                  <a14:useLocalDpi xmlns:a14="http://schemas.microsoft.com/office/drawing/2010/main" val="0"/>
                </a:ext>
              </a:extLst>
            </a:blip>
            <a:srcRect b="20886"/>
            <a:stretch/>
          </p:blipFill>
          <p:spPr>
            <a:xfrm>
              <a:off x="3658144" y="1384438"/>
              <a:ext cx="2081971" cy="1358763"/>
            </a:xfrm>
            <a:prstGeom prst="rect">
              <a:avLst/>
            </a:prstGeom>
          </p:spPr>
        </p:pic>
        <p:sp>
          <p:nvSpPr>
            <p:cNvPr id="12" name="TextBox 11">
              <a:extLst>
                <a:ext uri="{FF2B5EF4-FFF2-40B4-BE49-F238E27FC236}">
                  <a16:creationId xmlns:a16="http://schemas.microsoft.com/office/drawing/2014/main" id="{D1099566-D733-40CF-9B88-516E6FF1148F}"/>
                </a:ext>
              </a:extLst>
            </p:cNvPr>
            <p:cNvSpPr txBox="1"/>
            <p:nvPr/>
          </p:nvSpPr>
          <p:spPr>
            <a:xfrm>
              <a:off x="3495594" y="2746751"/>
              <a:ext cx="2407069" cy="369332"/>
            </a:xfrm>
            <a:prstGeom prst="rect">
              <a:avLst/>
            </a:prstGeom>
            <a:noFill/>
          </p:spPr>
          <p:txBody>
            <a:bodyPr wrap="none" rtlCol="0">
              <a:spAutoFit/>
            </a:bodyPr>
            <a:lstStyle/>
            <a:p>
              <a:r>
                <a:rPr lang="en-US" dirty="0"/>
                <a:t>Labiodental consonants</a:t>
              </a:r>
            </a:p>
          </p:txBody>
        </p:sp>
      </p:grpSp>
      <p:grpSp>
        <p:nvGrpSpPr>
          <p:cNvPr id="16" name="Group 15">
            <a:extLst>
              <a:ext uri="{FF2B5EF4-FFF2-40B4-BE49-F238E27FC236}">
                <a16:creationId xmlns:a16="http://schemas.microsoft.com/office/drawing/2014/main" id="{90F4D6D9-74CC-4D4B-8B7B-5920E8867676}"/>
              </a:ext>
            </a:extLst>
          </p:cNvPr>
          <p:cNvGrpSpPr/>
          <p:nvPr/>
        </p:nvGrpSpPr>
        <p:grpSpPr>
          <a:xfrm>
            <a:off x="8782834" y="1579476"/>
            <a:ext cx="1977182" cy="1519402"/>
            <a:chOff x="7113480" y="1596681"/>
            <a:chExt cx="1977182" cy="1519402"/>
          </a:xfrm>
        </p:grpSpPr>
        <p:pic>
          <p:nvPicPr>
            <p:cNvPr id="14" name="Picture 13" descr="Diagram&#10;&#10;Description automatically generated">
              <a:extLst>
                <a:ext uri="{FF2B5EF4-FFF2-40B4-BE49-F238E27FC236}">
                  <a16:creationId xmlns:a16="http://schemas.microsoft.com/office/drawing/2014/main" id="{51F7EB3B-364B-4116-B9C0-A542A7301E0F}"/>
                </a:ext>
              </a:extLst>
            </p:cNvPr>
            <p:cNvPicPr>
              <a:picLocks noChangeAspect="1"/>
            </p:cNvPicPr>
            <p:nvPr/>
          </p:nvPicPr>
          <p:blipFill rotWithShape="1">
            <a:blip r:embed="rId5">
              <a:extLst>
                <a:ext uri="{28A0092B-C50C-407E-A947-70E740481C1C}">
                  <a14:useLocalDpi xmlns:a14="http://schemas.microsoft.com/office/drawing/2010/main" val="0"/>
                </a:ext>
              </a:extLst>
            </a:blip>
            <a:srcRect b="18853"/>
            <a:stretch/>
          </p:blipFill>
          <p:spPr>
            <a:xfrm>
              <a:off x="7113480" y="1596681"/>
              <a:ext cx="1977182" cy="1066025"/>
            </a:xfrm>
            <a:prstGeom prst="rect">
              <a:avLst/>
            </a:prstGeom>
          </p:spPr>
        </p:pic>
        <p:sp>
          <p:nvSpPr>
            <p:cNvPr id="15" name="TextBox 14">
              <a:extLst>
                <a:ext uri="{FF2B5EF4-FFF2-40B4-BE49-F238E27FC236}">
                  <a16:creationId xmlns:a16="http://schemas.microsoft.com/office/drawing/2014/main" id="{D4A50057-F1EA-48A2-AD9C-D3840DA78C24}"/>
                </a:ext>
              </a:extLst>
            </p:cNvPr>
            <p:cNvSpPr txBox="1"/>
            <p:nvPr/>
          </p:nvSpPr>
          <p:spPr>
            <a:xfrm>
              <a:off x="7140590" y="2746751"/>
              <a:ext cx="1922962" cy="369332"/>
            </a:xfrm>
            <a:prstGeom prst="rect">
              <a:avLst/>
            </a:prstGeom>
            <a:noFill/>
          </p:spPr>
          <p:txBody>
            <a:bodyPr wrap="none" rtlCol="0">
              <a:spAutoFit/>
            </a:bodyPr>
            <a:lstStyle/>
            <a:p>
              <a:r>
                <a:rPr lang="en-US" dirty="0"/>
                <a:t>Dental consonants</a:t>
              </a:r>
            </a:p>
          </p:txBody>
        </p:sp>
      </p:grpSp>
      <p:graphicFrame>
        <p:nvGraphicFramePr>
          <p:cNvPr id="19" name="Table 19">
            <a:extLst>
              <a:ext uri="{FF2B5EF4-FFF2-40B4-BE49-F238E27FC236}">
                <a16:creationId xmlns:a16="http://schemas.microsoft.com/office/drawing/2014/main" id="{AA0E2FC3-436C-4F1C-BC84-4E7507F27E06}"/>
              </a:ext>
            </a:extLst>
          </p:cNvPr>
          <p:cNvGraphicFramePr>
            <a:graphicFrameLocks noGrp="1"/>
          </p:cNvGraphicFramePr>
          <p:nvPr>
            <p:extLst>
              <p:ext uri="{D42A27DB-BD31-4B8C-83A1-F6EECF244321}">
                <p14:modId xmlns:p14="http://schemas.microsoft.com/office/powerpoint/2010/main" val="1290957461"/>
              </p:ext>
            </p:extLst>
          </p:nvPr>
        </p:nvGraphicFramePr>
        <p:xfrm>
          <a:off x="930797" y="3395514"/>
          <a:ext cx="2703653" cy="137160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Upper lip</a:t>
                      </a:r>
                    </a:p>
                  </a:txBody>
                  <a:tcPr>
                    <a:solidFill>
                      <a:schemeClr val="accent6">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Lower lip</a:t>
                      </a:r>
                    </a:p>
                  </a:txBody>
                  <a:tcPr>
                    <a:solidFill>
                      <a:schemeClr val="accent6">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/p, b, m, w/</a:t>
                      </a:r>
                    </a:p>
                  </a:txBody>
                  <a:tcPr>
                    <a:solidFill>
                      <a:schemeClr val="accent6">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2" name="Table 19">
            <a:extLst>
              <a:ext uri="{FF2B5EF4-FFF2-40B4-BE49-F238E27FC236}">
                <a16:creationId xmlns:a16="http://schemas.microsoft.com/office/drawing/2014/main" id="{0C729F66-4B5C-47D1-92FC-5D77F228F3D5}"/>
              </a:ext>
            </a:extLst>
          </p:cNvPr>
          <p:cNvGraphicFramePr>
            <a:graphicFrameLocks noGrp="1"/>
          </p:cNvGraphicFramePr>
          <p:nvPr>
            <p:extLst>
              <p:ext uri="{D42A27DB-BD31-4B8C-83A1-F6EECF244321}">
                <p14:modId xmlns:p14="http://schemas.microsoft.com/office/powerpoint/2010/main" val="3041960913"/>
              </p:ext>
            </p:extLst>
          </p:nvPr>
        </p:nvGraphicFramePr>
        <p:xfrm>
          <a:off x="4661468" y="3395514"/>
          <a:ext cx="2703653" cy="210312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Front incisors / front teeth</a:t>
                      </a:r>
                    </a:p>
                  </a:txBody>
                  <a:tcPr>
                    <a:solidFill>
                      <a:schemeClr val="accent5">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Lower lip and tongue tip/blade</a:t>
                      </a:r>
                    </a:p>
                  </a:txBody>
                  <a:tcPr>
                    <a:solidFill>
                      <a:schemeClr val="accent5">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/f, v/</a:t>
                      </a:r>
                    </a:p>
                  </a:txBody>
                  <a:tcPr>
                    <a:solidFill>
                      <a:schemeClr val="accent5">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3" name="Table 19">
            <a:extLst>
              <a:ext uri="{FF2B5EF4-FFF2-40B4-BE49-F238E27FC236}">
                <a16:creationId xmlns:a16="http://schemas.microsoft.com/office/drawing/2014/main" id="{BB23A50D-9E37-4ADF-B3F3-2E533445CDC2}"/>
              </a:ext>
            </a:extLst>
          </p:cNvPr>
          <p:cNvGraphicFramePr>
            <a:graphicFrameLocks noGrp="1"/>
          </p:cNvGraphicFramePr>
          <p:nvPr>
            <p:extLst>
              <p:ext uri="{D42A27DB-BD31-4B8C-83A1-F6EECF244321}">
                <p14:modId xmlns:p14="http://schemas.microsoft.com/office/powerpoint/2010/main" val="1078796584"/>
              </p:ext>
            </p:extLst>
          </p:nvPr>
        </p:nvGraphicFramePr>
        <p:xfrm>
          <a:off x="8419599" y="3395514"/>
          <a:ext cx="2703653" cy="210312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Front incisors / front teeth</a:t>
                      </a:r>
                    </a:p>
                  </a:txBody>
                  <a:tcPr>
                    <a:solidFill>
                      <a:schemeClr val="accent4">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Lower lip and tongue tip/blade</a:t>
                      </a:r>
                    </a:p>
                  </a:txBody>
                  <a:tcPr>
                    <a:solidFill>
                      <a:schemeClr val="accent4">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a:t>
                      </a:r>
                      <a:r>
                        <a:rPr lang="en-US" sz="2400" dirty="0">
                          <a:latin typeface="Times New Roman" panose="02020603050405020304" pitchFamily="18" charset="0"/>
                          <a:cs typeface="Times New Roman" panose="02020603050405020304" pitchFamily="18" charset="0"/>
                        </a:rPr>
                        <a:t>Ɵ, ð</a:t>
                      </a:r>
                      <a:r>
                        <a:rPr lang="en-US" sz="2400" dirty="0"/>
                        <a:t>/</a:t>
                      </a:r>
                    </a:p>
                  </a:txBody>
                  <a:tcPr>
                    <a:solidFill>
                      <a:schemeClr val="accent4">
                        <a:lumMod val="20000"/>
                        <a:lumOff val="80000"/>
                      </a:schemeClr>
                    </a:solidFill>
                  </a:tcPr>
                </a:tc>
                <a:extLst>
                  <a:ext uri="{0D108BD9-81ED-4DB2-BD59-A6C34878D82A}">
                    <a16:rowId xmlns:a16="http://schemas.microsoft.com/office/drawing/2014/main" val="475670734"/>
                  </a:ext>
                </a:extLst>
              </a:tr>
            </a:tbl>
          </a:graphicData>
        </a:graphic>
      </p:graphicFrame>
    </p:spTree>
    <p:extLst>
      <p:ext uri="{BB962C8B-B14F-4D97-AF65-F5344CB8AC3E}">
        <p14:creationId xmlns:p14="http://schemas.microsoft.com/office/powerpoint/2010/main" val="295342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3.1. Place of Articulation of Consonants (cont.)</a:t>
            </a:r>
          </a:p>
        </p:txBody>
      </p:sp>
      <p:grpSp>
        <p:nvGrpSpPr>
          <p:cNvPr id="18" name="Group 17">
            <a:extLst>
              <a:ext uri="{FF2B5EF4-FFF2-40B4-BE49-F238E27FC236}">
                <a16:creationId xmlns:a16="http://schemas.microsoft.com/office/drawing/2014/main" id="{F6A114E6-2F51-4EFD-9CDA-005324F57A1F}"/>
              </a:ext>
            </a:extLst>
          </p:cNvPr>
          <p:cNvGrpSpPr/>
          <p:nvPr/>
        </p:nvGrpSpPr>
        <p:grpSpPr>
          <a:xfrm>
            <a:off x="1163431" y="1628795"/>
            <a:ext cx="2076338" cy="1974388"/>
            <a:chOff x="704923" y="1225388"/>
            <a:chExt cx="2076338" cy="1974388"/>
          </a:xfrm>
        </p:grpSpPr>
        <p:pic>
          <p:nvPicPr>
            <p:cNvPr id="3" name="Picture 2">
              <a:extLst>
                <a:ext uri="{FF2B5EF4-FFF2-40B4-BE49-F238E27FC236}">
                  <a16:creationId xmlns:a16="http://schemas.microsoft.com/office/drawing/2014/main" id="{2072C2FE-252A-4480-900D-EF8ACDEC9087}"/>
                </a:ext>
              </a:extLst>
            </p:cNvPr>
            <p:cNvPicPr>
              <a:picLocks noChangeAspect="1"/>
            </p:cNvPicPr>
            <p:nvPr/>
          </p:nvPicPr>
          <p:blipFill rotWithShape="1">
            <a:blip r:embed="rId3">
              <a:extLst>
                <a:ext uri="{28A0092B-C50C-407E-A947-70E740481C1C}">
                  <a14:useLocalDpi xmlns:a14="http://schemas.microsoft.com/office/drawing/2010/main" val="0"/>
                </a:ext>
              </a:extLst>
            </a:blip>
            <a:srcRect l="19668" t="14394" r="18314"/>
            <a:stretch/>
          </p:blipFill>
          <p:spPr>
            <a:xfrm>
              <a:off x="1181721" y="1225388"/>
              <a:ext cx="1205080" cy="1663419"/>
            </a:xfrm>
            <a:prstGeom prst="rect">
              <a:avLst/>
            </a:prstGeom>
          </p:spPr>
        </p:pic>
        <p:sp>
          <p:nvSpPr>
            <p:cNvPr id="6" name="TextBox 5">
              <a:extLst>
                <a:ext uri="{FF2B5EF4-FFF2-40B4-BE49-F238E27FC236}">
                  <a16:creationId xmlns:a16="http://schemas.microsoft.com/office/drawing/2014/main" id="{AD6E5C41-79D1-46D5-90D2-327778A44536}"/>
                </a:ext>
              </a:extLst>
            </p:cNvPr>
            <p:cNvSpPr txBox="1"/>
            <p:nvPr/>
          </p:nvSpPr>
          <p:spPr>
            <a:xfrm>
              <a:off x="704923" y="2830444"/>
              <a:ext cx="2076338" cy="369332"/>
            </a:xfrm>
            <a:prstGeom prst="rect">
              <a:avLst/>
            </a:prstGeom>
            <a:noFill/>
          </p:spPr>
          <p:txBody>
            <a:bodyPr wrap="none" rtlCol="0">
              <a:spAutoFit/>
            </a:bodyPr>
            <a:lstStyle/>
            <a:p>
              <a:r>
                <a:rPr lang="en-US" dirty="0"/>
                <a:t>Alveolar consonants</a:t>
              </a:r>
            </a:p>
          </p:txBody>
        </p:sp>
      </p:grpSp>
      <p:grpSp>
        <p:nvGrpSpPr>
          <p:cNvPr id="17" name="Group 16">
            <a:extLst>
              <a:ext uri="{FF2B5EF4-FFF2-40B4-BE49-F238E27FC236}">
                <a16:creationId xmlns:a16="http://schemas.microsoft.com/office/drawing/2014/main" id="{0D2B2EF0-35B3-4D7D-BDF7-9F7B7AE2A3D6}"/>
              </a:ext>
            </a:extLst>
          </p:cNvPr>
          <p:cNvGrpSpPr/>
          <p:nvPr/>
        </p:nvGrpSpPr>
        <p:grpSpPr>
          <a:xfrm>
            <a:off x="4591685" y="1628795"/>
            <a:ext cx="2345514" cy="2008644"/>
            <a:chOff x="3495594" y="1384438"/>
            <a:chExt cx="2345514" cy="2008644"/>
          </a:xfrm>
        </p:grpSpPr>
        <p:pic>
          <p:nvPicPr>
            <p:cNvPr id="10" name="Picture 9">
              <a:extLst>
                <a:ext uri="{FF2B5EF4-FFF2-40B4-BE49-F238E27FC236}">
                  <a16:creationId xmlns:a16="http://schemas.microsoft.com/office/drawing/2014/main" id="{99264562-022D-4EFE-BFB5-8C31B2660243}"/>
                </a:ext>
              </a:extLst>
            </p:cNvPr>
            <p:cNvPicPr>
              <a:picLocks noChangeAspect="1"/>
            </p:cNvPicPr>
            <p:nvPr/>
          </p:nvPicPr>
          <p:blipFill>
            <a:blip r:embed="rId4">
              <a:extLst>
                <a:ext uri="{28A0092B-C50C-407E-A947-70E740481C1C}">
                  <a14:useLocalDpi xmlns:a14="http://schemas.microsoft.com/office/drawing/2010/main" val="0"/>
                </a:ext>
              </a:extLst>
            </a:blip>
            <a:srcRect t="17368" b="17368"/>
            <a:stretch/>
          </p:blipFill>
          <p:spPr>
            <a:xfrm>
              <a:off x="3658144" y="1384438"/>
              <a:ext cx="2081971" cy="1358763"/>
            </a:xfrm>
            <a:prstGeom prst="rect">
              <a:avLst/>
            </a:prstGeom>
          </p:spPr>
        </p:pic>
        <p:sp>
          <p:nvSpPr>
            <p:cNvPr id="12" name="TextBox 11">
              <a:extLst>
                <a:ext uri="{FF2B5EF4-FFF2-40B4-BE49-F238E27FC236}">
                  <a16:creationId xmlns:a16="http://schemas.microsoft.com/office/drawing/2014/main" id="{D1099566-D733-40CF-9B88-516E6FF1148F}"/>
                </a:ext>
              </a:extLst>
            </p:cNvPr>
            <p:cNvSpPr txBox="1"/>
            <p:nvPr/>
          </p:nvSpPr>
          <p:spPr>
            <a:xfrm>
              <a:off x="3495594" y="2746751"/>
              <a:ext cx="2345514" cy="646331"/>
            </a:xfrm>
            <a:prstGeom prst="rect">
              <a:avLst/>
            </a:prstGeom>
            <a:noFill/>
          </p:spPr>
          <p:txBody>
            <a:bodyPr wrap="none" rtlCol="0">
              <a:spAutoFit/>
            </a:bodyPr>
            <a:lstStyle/>
            <a:p>
              <a:pPr algn="ctr"/>
              <a:r>
                <a:rPr lang="en-US" dirty="0"/>
                <a:t>Post-alveolar/retroflex </a:t>
              </a:r>
            </a:p>
            <a:p>
              <a:pPr algn="ctr"/>
              <a:r>
                <a:rPr lang="en-US" dirty="0"/>
                <a:t>consonants</a:t>
              </a:r>
            </a:p>
          </p:txBody>
        </p:sp>
      </p:grpSp>
      <p:grpSp>
        <p:nvGrpSpPr>
          <p:cNvPr id="16" name="Group 15">
            <a:extLst>
              <a:ext uri="{FF2B5EF4-FFF2-40B4-BE49-F238E27FC236}">
                <a16:creationId xmlns:a16="http://schemas.microsoft.com/office/drawing/2014/main" id="{90F4D6D9-74CC-4D4B-8B7B-5920E8867676}"/>
              </a:ext>
            </a:extLst>
          </p:cNvPr>
          <p:cNvGrpSpPr/>
          <p:nvPr/>
        </p:nvGrpSpPr>
        <p:grpSpPr>
          <a:xfrm>
            <a:off x="8404831" y="1753264"/>
            <a:ext cx="2534668" cy="1498833"/>
            <a:chOff x="7140590" y="1617250"/>
            <a:chExt cx="2534668" cy="1498833"/>
          </a:xfrm>
        </p:grpSpPr>
        <p:pic>
          <p:nvPicPr>
            <p:cNvPr id="14" name="Picture 13">
              <a:extLst>
                <a:ext uri="{FF2B5EF4-FFF2-40B4-BE49-F238E27FC236}">
                  <a16:creationId xmlns:a16="http://schemas.microsoft.com/office/drawing/2014/main" id="{51F7EB3B-364B-4116-B9C0-A542A7301E0F}"/>
                </a:ext>
              </a:extLst>
            </p:cNvPr>
            <p:cNvPicPr>
              <a:picLocks noChangeAspect="1"/>
            </p:cNvPicPr>
            <p:nvPr/>
          </p:nvPicPr>
          <p:blipFill>
            <a:blip r:embed="rId5">
              <a:extLst>
                <a:ext uri="{28A0092B-C50C-407E-A947-70E740481C1C}">
                  <a14:useLocalDpi xmlns:a14="http://schemas.microsoft.com/office/drawing/2010/main" val="0"/>
                </a:ext>
              </a:extLst>
            </a:blip>
            <a:srcRect t="2021" b="2021"/>
            <a:stretch/>
          </p:blipFill>
          <p:spPr>
            <a:xfrm>
              <a:off x="7419333" y="1617250"/>
              <a:ext cx="1977182" cy="1066025"/>
            </a:xfrm>
            <a:prstGeom prst="rect">
              <a:avLst/>
            </a:prstGeom>
          </p:spPr>
        </p:pic>
        <p:sp>
          <p:nvSpPr>
            <p:cNvPr id="15" name="TextBox 14">
              <a:extLst>
                <a:ext uri="{FF2B5EF4-FFF2-40B4-BE49-F238E27FC236}">
                  <a16:creationId xmlns:a16="http://schemas.microsoft.com/office/drawing/2014/main" id="{D4A50057-F1EA-48A2-AD9C-D3840DA78C24}"/>
                </a:ext>
              </a:extLst>
            </p:cNvPr>
            <p:cNvSpPr txBox="1"/>
            <p:nvPr/>
          </p:nvSpPr>
          <p:spPr>
            <a:xfrm>
              <a:off x="7140590" y="2746751"/>
              <a:ext cx="2534668" cy="369332"/>
            </a:xfrm>
            <a:prstGeom prst="rect">
              <a:avLst/>
            </a:prstGeom>
            <a:noFill/>
          </p:spPr>
          <p:txBody>
            <a:bodyPr wrap="none" rtlCol="0">
              <a:spAutoFit/>
            </a:bodyPr>
            <a:lstStyle/>
            <a:p>
              <a:r>
                <a:rPr lang="en-US" dirty="0" err="1"/>
                <a:t>Alveo</a:t>
              </a:r>
              <a:r>
                <a:rPr lang="en-US" dirty="0"/>
                <a:t>-palatal consonants</a:t>
              </a:r>
            </a:p>
          </p:txBody>
        </p:sp>
      </p:grpSp>
      <p:graphicFrame>
        <p:nvGraphicFramePr>
          <p:cNvPr id="19" name="Table 19">
            <a:extLst>
              <a:ext uri="{FF2B5EF4-FFF2-40B4-BE49-F238E27FC236}">
                <a16:creationId xmlns:a16="http://schemas.microsoft.com/office/drawing/2014/main" id="{AA0E2FC3-436C-4F1C-BC84-4E7507F27E06}"/>
              </a:ext>
            </a:extLst>
          </p:cNvPr>
          <p:cNvGraphicFramePr>
            <a:graphicFrameLocks noGrp="1"/>
          </p:cNvGraphicFramePr>
          <p:nvPr>
            <p:extLst>
              <p:ext uri="{D42A27DB-BD31-4B8C-83A1-F6EECF244321}">
                <p14:modId xmlns:p14="http://schemas.microsoft.com/office/powerpoint/2010/main" val="4014819630"/>
              </p:ext>
            </p:extLst>
          </p:nvPr>
        </p:nvGraphicFramePr>
        <p:xfrm>
          <a:off x="838200" y="3671062"/>
          <a:ext cx="2703653" cy="173736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Alveolar ridge</a:t>
                      </a:r>
                    </a:p>
                  </a:txBody>
                  <a:tcPr>
                    <a:solidFill>
                      <a:schemeClr val="accent6">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Tongue tip/blade</a:t>
                      </a:r>
                    </a:p>
                  </a:txBody>
                  <a:tcPr>
                    <a:solidFill>
                      <a:schemeClr val="accent6">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/t, d, s, z, n, l/</a:t>
                      </a:r>
                    </a:p>
                  </a:txBody>
                  <a:tcPr>
                    <a:solidFill>
                      <a:schemeClr val="accent6">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2" name="Table 19">
            <a:extLst>
              <a:ext uri="{FF2B5EF4-FFF2-40B4-BE49-F238E27FC236}">
                <a16:creationId xmlns:a16="http://schemas.microsoft.com/office/drawing/2014/main" id="{0C729F66-4B5C-47D1-92FC-5D77F228F3D5}"/>
              </a:ext>
            </a:extLst>
          </p:cNvPr>
          <p:cNvGraphicFramePr>
            <a:graphicFrameLocks noGrp="1"/>
          </p:cNvGraphicFramePr>
          <p:nvPr>
            <p:extLst>
              <p:ext uri="{D42A27DB-BD31-4B8C-83A1-F6EECF244321}">
                <p14:modId xmlns:p14="http://schemas.microsoft.com/office/powerpoint/2010/main" val="3828543482"/>
              </p:ext>
            </p:extLst>
          </p:nvPr>
        </p:nvGraphicFramePr>
        <p:xfrm>
          <a:off x="4412615" y="3674962"/>
          <a:ext cx="2703653" cy="210312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Area behind alveolar ridge</a:t>
                      </a:r>
                    </a:p>
                  </a:txBody>
                  <a:tcPr>
                    <a:solidFill>
                      <a:schemeClr val="accent5">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Tip of the tongue</a:t>
                      </a:r>
                    </a:p>
                  </a:txBody>
                  <a:tcPr>
                    <a:solidFill>
                      <a:schemeClr val="accent5">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/r/</a:t>
                      </a:r>
                    </a:p>
                  </a:txBody>
                  <a:tcPr>
                    <a:solidFill>
                      <a:schemeClr val="accent5">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3" name="Table 19">
            <a:extLst>
              <a:ext uri="{FF2B5EF4-FFF2-40B4-BE49-F238E27FC236}">
                <a16:creationId xmlns:a16="http://schemas.microsoft.com/office/drawing/2014/main" id="{BB23A50D-9E37-4ADF-B3F3-2E533445CDC2}"/>
              </a:ext>
            </a:extLst>
          </p:cNvPr>
          <p:cNvGraphicFramePr>
            <a:graphicFrameLocks noGrp="1"/>
          </p:cNvGraphicFramePr>
          <p:nvPr>
            <p:extLst>
              <p:ext uri="{D42A27DB-BD31-4B8C-83A1-F6EECF244321}">
                <p14:modId xmlns:p14="http://schemas.microsoft.com/office/powerpoint/2010/main" val="388939455"/>
              </p:ext>
            </p:extLst>
          </p:nvPr>
        </p:nvGraphicFramePr>
        <p:xfrm>
          <a:off x="8243487" y="3671062"/>
          <a:ext cx="3286717" cy="2468880"/>
        </p:xfrm>
        <a:graphic>
          <a:graphicData uri="http://schemas.openxmlformats.org/drawingml/2006/table">
            <a:tbl>
              <a:tblPr firstRow="1" bandRow="1">
                <a:tableStyleId>{5940675A-B579-460E-94D1-54222C63F5DA}</a:tableStyleId>
              </a:tblPr>
              <a:tblGrid>
                <a:gridCol w="3286717">
                  <a:extLst>
                    <a:ext uri="{9D8B030D-6E8A-4147-A177-3AD203B41FA5}">
                      <a16:colId xmlns:a16="http://schemas.microsoft.com/office/drawing/2014/main" val="2497973313"/>
                    </a:ext>
                  </a:extLst>
                </a:gridCol>
              </a:tblGrid>
              <a:tr h="370840">
                <a:tc>
                  <a:txBody>
                    <a:bodyPr/>
                    <a:lstStyle/>
                    <a:p>
                      <a:pPr algn="ctr"/>
                      <a:r>
                        <a:rPr lang="en-US" sz="2400" dirty="0"/>
                        <a:t>PA: Hard palate</a:t>
                      </a:r>
                    </a:p>
                  </a:txBody>
                  <a:tcPr>
                    <a:solidFill>
                      <a:schemeClr val="accent4">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Tongue tip/blade along with the anterior part of the front of the tongue</a:t>
                      </a:r>
                    </a:p>
                  </a:txBody>
                  <a:tcPr>
                    <a:solidFill>
                      <a:schemeClr val="accent4">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a:t>
                      </a:r>
                      <a:r>
                        <a:rPr lang="en-US" sz="2400" dirty="0" err="1"/>
                        <a:t>t</a:t>
                      </a:r>
                      <a:r>
                        <a:rPr lang="en-US" sz="2400" dirty="0" err="1">
                          <a:latin typeface="Times New Roman" panose="02020603050405020304" pitchFamily="18" charset="0"/>
                          <a:cs typeface="Times New Roman" panose="02020603050405020304" pitchFamily="18" charset="0"/>
                        </a:rPr>
                        <a:t>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dʒ</a:t>
                      </a:r>
                      <a:r>
                        <a:rPr lang="en-US" sz="2400" dirty="0">
                          <a:latin typeface="Times New Roman" panose="02020603050405020304" pitchFamily="18" charset="0"/>
                          <a:cs typeface="Times New Roman" panose="02020603050405020304" pitchFamily="18" charset="0"/>
                        </a:rPr>
                        <a:t>, ʃ, ʒ</a:t>
                      </a:r>
                      <a:r>
                        <a:rPr lang="en-US" sz="2400" dirty="0"/>
                        <a:t>/</a:t>
                      </a:r>
                    </a:p>
                  </a:txBody>
                  <a:tcPr>
                    <a:solidFill>
                      <a:schemeClr val="accent4">
                        <a:lumMod val="20000"/>
                        <a:lumOff val="80000"/>
                      </a:schemeClr>
                    </a:solidFill>
                  </a:tcPr>
                </a:tc>
                <a:extLst>
                  <a:ext uri="{0D108BD9-81ED-4DB2-BD59-A6C34878D82A}">
                    <a16:rowId xmlns:a16="http://schemas.microsoft.com/office/drawing/2014/main" val="475670734"/>
                  </a:ext>
                </a:extLst>
              </a:tr>
            </a:tbl>
          </a:graphicData>
        </a:graphic>
      </p:graphicFrame>
    </p:spTree>
    <p:extLst>
      <p:ext uri="{BB962C8B-B14F-4D97-AF65-F5344CB8AC3E}">
        <p14:creationId xmlns:p14="http://schemas.microsoft.com/office/powerpoint/2010/main" val="18899938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3.1. Place of Articulation of Consonants (cont.)</a:t>
            </a:r>
          </a:p>
        </p:txBody>
      </p:sp>
      <p:grpSp>
        <p:nvGrpSpPr>
          <p:cNvPr id="18" name="Group 17">
            <a:extLst>
              <a:ext uri="{FF2B5EF4-FFF2-40B4-BE49-F238E27FC236}">
                <a16:creationId xmlns:a16="http://schemas.microsoft.com/office/drawing/2014/main" id="{F6A114E6-2F51-4EFD-9CDA-005324F57A1F}"/>
              </a:ext>
            </a:extLst>
          </p:cNvPr>
          <p:cNvGrpSpPr/>
          <p:nvPr/>
        </p:nvGrpSpPr>
        <p:grpSpPr>
          <a:xfrm>
            <a:off x="1163431" y="1628795"/>
            <a:ext cx="1930850" cy="1974388"/>
            <a:chOff x="704923" y="1225388"/>
            <a:chExt cx="1930850" cy="1974388"/>
          </a:xfrm>
        </p:grpSpPr>
        <p:pic>
          <p:nvPicPr>
            <p:cNvPr id="3" name="Picture 2">
              <a:extLst>
                <a:ext uri="{FF2B5EF4-FFF2-40B4-BE49-F238E27FC236}">
                  <a16:creationId xmlns:a16="http://schemas.microsoft.com/office/drawing/2014/main" id="{2072C2FE-252A-4480-900D-EF8ACDEC9087}"/>
                </a:ext>
              </a:extLst>
            </p:cNvPr>
            <p:cNvPicPr>
              <a:picLocks noChangeAspect="1"/>
            </p:cNvPicPr>
            <p:nvPr/>
          </p:nvPicPr>
          <p:blipFill>
            <a:blip r:embed="rId3">
              <a:extLst>
                <a:ext uri="{28A0092B-C50C-407E-A947-70E740481C1C}">
                  <a14:useLocalDpi xmlns:a14="http://schemas.microsoft.com/office/drawing/2010/main" val="0"/>
                </a:ext>
              </a:extLst>
            </a:blip>
            <a:srcRect t="7275" b="7275"/>
            <a:stretch/>
          </p:blipFill>
          <p:spPr>
            <a:xfrm>
              <a:off x="1181721" y="1225388"/>
              <a:ext cx="1205080" cy="1663419"/>
            </a:xfrm>
            <a:prstGeom prst="rect">
              <a:avLst/>
            </a:prstGeom>
          </p:spPr>
        </p:pic>
        <p:sp>
          <p:nvSpPr>
            <p:cNvPr id="6" name="TextBox 5">
              <a:extLst>
                <a:ext uri="{FF2B5EF4-FFF2-40B4-BE49-F238E27FC236}">
                  <a16:creationId xmlns:a16="http://schemas.microsoft.com/office/drawing/2014/main" id="{AD6E5C41-79D1-46D5-90D2-327778A44536}"/>
                </a:ext>
              </a:extLst>
            </p:cNvPr>
            <p:cNvSpPr txBox="1"/>
            <p:nvPr/>
          </p:nvSpPr>
          <p:spPr>
            <a:xfrm>
              <a:off x="704923" y="2830444"/>
              <a:ext cx="1930850" cy="369332"/>
            </a:xfrm>
            <a:prstGeom prst="rect">
              <a:avLst/>
            </a:prstGeom>
            <a:noFill/>
          </p:spPr>
          <p:txBody>
            <a:bodyPr wrap="none" rtlCol="0">
              <a:spAutoFit/>
            </a:bodyPr>
            <a:lstStyle/>
            <a:p>
              <a:r>
                <a:rPr lang="en-US" dirty="0"/>
                <a:t>Palatal consonants</a:t>
              </a:r>
            </a:p>
          </p:txBody>
        </p:sp>
      </p:grpSp>
      <p:grpSp>
        <p:nvGrpSpPr>
          <p:cNvPr id="17" name="Group 16">
            <a:extLst>
              <a:ext uri="{FF2B5EF4-FFF2-40B4-BE49-F238E27FC236}">
                <a16:creationId xmlns:a16="http://schemas.microsoft.com/office/drawing/2014/main" id="{0D2B2EF0-35B3-4D7D-BDF7-9F7B7AE2A3D6}"/>
              </a:ext>
            </a:extLst>
          </p:cNvPr>
          <p:cNvGrpSpPr/>
          <p:nvPr/>
        </p:nvGrpSpPr>
        <p:grpSpPr>
          <a:xfrm>
            <a:off x="4847946" y="1697355"/>
            <a:ext cx="2081971" cy="1731645"/>
            <a:chOff x="3658144" y="1384438"/>
            <a:chExt cx="2081971" cy="1731645"/>
          </a:xfrm>
        </p:grpSpPr>
        <p:pic>
          <p:nvPicPr>
            <p:cNvPr id="10" name="Picture 9">
              <a:extLst>
                <a:ext uri="{FF2B5EF4-FFF2-40B4-BE49-F238E27FC236}">
                  <a16:creationId xmlns:a16="http://schemas.microsoft.com/office/drawing/2014/main" id="{99264562-022D-4EFE-BFB5-8C31B2660243}"/>
                </a:ext>
              </a:extLst>
            </p:cNvPr>
            <p:cNvPicPr>
              <a:picLocks noChangeAspect="1"/>
            </p:cNvPicPr>
            <p:nvPr/>
          </p:nvPicPr>
          <p:blipFill>
            <a:blip r:embed="rId4">
              <a:extLst>
                <a:ext uri="{28A0092B-C50C-407E-A947-70E740481C1C}">
                  <a14:useLocalDpi xmlns:a14="http://schemas.microsoft.com/office/drawing/2010/main" val="0"/>
                </a:ext>
              </a:extLst>
            </a:blip>
            <a:srcRect t="19460" b="19460"/>
            <a:stretch/>
          </p:blipFill>
          <p:spPr>
            <a:xfrm>
              <a:off x="3658144" y="1384438"/>
              <a:ext cx="2081971" cy="1358763"/>
            </a:xfrm>
            <a:prstGeom prst="rect">
              <a:avLst/>
            </a:prstGeom>
          </p:spPr>
        </p:pic>
        <p:sp>
          <p:nvSpPr>
            <p:cNvPr id="12" name="TextBox 11">
              <a:extLst>
                <a:ext uri="{FF2B5EF4-FFF2-40B4-BE49-F238E27FC236}">
                  <a16:creationId xmlns:a16="http://schemas.microsoft.com/office/drawing/2014/main" id="{D1099566-D733-40CF-9B88-516E6FF1148F}"/>
                </a:ext>
              </a:extLst>
            </p:cNvPr>
            <p:cNvSpPr txBox="1"/>
            <p:nvPr/>
          </p:nvSpPr>
          <p:spPr>
            <a:xfrm>
              <a:off x="3775065" y="2746751"/>
              <a:ext cx="1786579" cy="369332"/>
            </a:xfrm>
            <a:prstGeom prst="rect">
              <a:avLst/>
            </a:prstGeom>
            <a:noFill/>
          </p:spPr>
          <p:txBody>
            <a:bodyPr wrap="none" rtlCol="0">
              <a:spAutoFit/>
            </a:bodyPr>
            <a:lstStyle/>
            <a:p>
              <a:pPr algn="ctr"/>
              <a:r>
                <a:rPr lang="en-US" dirty="0"/>
                <a:t>Velar consonants</a:t>
              </a:r>
            </a:p>
          </p:txBody>
        </p:sp>
      </p:grpSp>
      <p:grpSp>
        <p:nvGrpSpPr>
          <p:cNvPr id="16" name="Group 15">
            <a:extLst>
              <a:ext uri="{FF2B5EF4-FFF2-40B4-BE49-F238E27FC236}">
                <a16:creationId xmlns:a16="http://schemas.microsoft.com/office/drawing/2014/main" id="{90F4D6D9-74CC-4D4B-8B7B-5920E8867676}"/>
              </a:ext>
            </a:extLst>
          </p:cNvPr>
          <p:cNvGrpSpPr/>
          <p:nvPr/>
        </p:nvGrpSpPr>
        <p:grpSpPr>
          <a:xfrm>
            <a:off x="8822952" y="1793381"/>
            <a:ext cx="2255925" cy="1498833"/>
            <a:chOff x="7140590" y="1617250"/>
            <a:chExt cx="2255925" cy="1498833"/>
          </a:xfrm>
        </p:grpSpPr>
        <p:pic>
          <p:nvPicPr>
            <p:cNvPr id="14" name="Picture 13">
              <a:extLst>
                <a:ext uri="{FF2B5EF4-FFF2-40B4-BE49-F238E27FC236}">
                  <a16:creationId xmlns:a16="http://schemas.microsoft.com/office/drawing/2014/main" id="{51F7EB3B-364B-4116-B9C0-A542A7301E0F}"/>
                </a:ext>
              </a:extLst>
            </p:cNvPr>
            <p:cNvPicPr>
              <a:picLocks noChangeAspect="1"/>
            </p:cNvPicPr>
            <p:nvPr/>
          </p:nvPicPr>
          <p:blipFill>
            <a:blip r:embed="rId5">
              <a:extLst>
                <a:ext uri="{28A0092B-C50C-407E-A947-70E740481C1C}">
                  <a14:useLocalDpi xmlns:a14="http://schemas.microsoft.com/office/drawing/2010/main" val="0"/>
                </a:ext>
              </a:extLst>
            </a:blip>
            <a:srcRect t="22921" b="22921"/>
            <a:stretch/>
          </p:blipFill>
          <p:spPr>
            <a:xfrm>
              <a:off x="7419333" y="1617250"/>
              <a:ext cx="1977182" cy="1066025"/>
            </a:xfrm>
            <a:prstGeom prst="rect">
              <a:avLst/>
            </a:prstGeom>
          </p:spPr>
        </p:pic>
        <p:sp>
          <p:nvSpPr>
            <p:cNvPr id="15" name="TextBox 14">
              <a:extLst>
                <a:ext uri="{FF2B5EF4-FFF2-40B4-BE49-F238E27FC236}">
                  <a16:creationId xmlns:a16="http://schemas.microsoft.com/office/drawing/2014/main" id="{D4A50057-F1EA-48A2-AD9C-D3840DA78C24}"/>
                </a:ext>
              </a:extLst>
            </p:cNvPr>
            <p:cNvSpPr txBox="1"/>
            <p:nvPr/>
          </p:nvSpPr>
          <p:spPr>
            <a:xfrm>
              <a:off x="7140590" y="2746751"/>
              <a:ext cx="1939442" cy="369332"/>
            </a:xfrm>
            <a:prstGeom prst="rect">
              <a:avLst/>
            </a:prstGeom>
            <a:noFill/>
          </p:spPr>
          <p:txBody>
            <a:bodyPr wrap="none" rtlCol="0">
              <a:spAutoFit/>
            </a:bodyPr>
            <a:lstStyle/>
            <a:p>
              <a:pPr algn="ctr"/>
              <a:r>
                <a:rPr lang="en-US" dirty="0"/>
                <a:t>Glottal consonants</a:t>
              </a:r>
            </a:p>
          </p:txBody>
        </p:sp>
      </p:grpSp>
      <p:graphicFrame>
        <p:nvGraphicFramePr>
          <p:cNvPr id="19" name="Table 19">
            <a:extLst>
              <a:ext uri="{FF2B5EF4-FFF2-40B4-BE49-F238E27FC236}">
                <a16:creationId xmlns:a16="http://schemas.microsoft.com/office/drawing/2014/main" id="{AA0E2FC3-436C-4F1C-BC84-4E7507F27E06}"/>
              </a:ext>
            </a:extLst>
          </p:cNvPr>
          <p:cNvGraphicFramePr>
            <a:graphicFrameLocks noGrp="1"/>
          </p:cNvGraphicFramePr>
          <p:nvPr>
            <p:extLst>
              <p:ext uri="{D42A27DB-BD31-4B8C-83A1-F6EECF244321}">
                <p14:modId xmlns:p14="http://schemas.microsoft.com/office/powerpoint/2010/main" val="2870334751"/>
              </p:ext>
            </p:extLst>
          </p:nvPr>
        </p:nvGraphicFramePr>
        <p:xfrm>
          <a:off x="838200" y="3671062"/>
          <a:ext cx="2703653" cy="173736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Hard palate</a:t>
                      </a:r>
                    </a:p>
                  </a:txBody>
                  <a:tcPr>
                    <a:solidFill>
                      <a:schemeClr val="accent6">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Front of the tongue</a:t>
                      </a:r>
                    </a:p>
                  </a:txBody>
                  <a:tcPr>
                    <a:solidFill>
                      <a:schemeClr val="accent6">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/j/</a:t>
                      </a:r>
                    </a:p>
                  </a:txBody>
                  <a:tcPr>
                    <a:solidFill>
                      <a:schemeClr val="accent6">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2" name="Table 19">
            <a:extLst>
              <a:ext uri="{FF2B5EF4-FFF2-40B4-BE49-F238E27FC236}">
                <a16:creationId xmlns:a16="http://schemas.microsoft.com/office/drawing/2014/main" id="{0C729F66-4B5C-47D1-92FC-5D77F228F3D5}"/>
              </a:ext>
            </a:extLst>
          </p:cNvPr>
          <p:cNvGraphicFramePr>
            <a:graphicFrameLocks noGrp="1"/>
          </p:cNvGraphicFramePr>
          <p:nvPr>
            <p:extLst>
              <p:ext uri="{D42A27DB-BD31-4B8C-83A1-F6EECF244321}">
                <p14:modId xmlns:p14="http://schemas.microsoft.com/office/powerpoint/2010/main" val="1454774991"/>
              </p:ext>
            </p:extLst>
          </p:nvPr>
        </p:nvGraphicFramePr>
        <p:xfrm>
          <a:off x="4744173" y="3684524"/>
          <a:ext cx="2703653" cy="1737360"/>
        </p:xfrm>
        <a:graphic>
          <a:graphicData uri="http://schemas.openxmlformats.org/drawingml/2006/table">
            <a:tbl>
              <a:tblPr firstRow="1" bandRow="1">
                <a:tableStyleId>{5940675A-B579-460E-94D1-54222C63F5DA}</a:tableStyleId>
              </a:tblPr>
              <a:tblGrid>
                <a:gridCol w="2703653">
                  <a:extLst>
                    <a:ext uri="{9D8B030D-6E8A-4147-A177-3AD203B41FA5}">
                      <a16:colId xmlns:a16="http://schemas.microsoft.com/office/drawing/2014/main" val="2497973313"/>
                    </a:ext>
                  </a:extLst>
                </a:gridCol>
              </a:tblGrid>
              <a:tr h="370840">
                <a:tc>
                  <a:txBody>
                    <a:bodyPr/>
                    <a:lstStyle/>
                    <a:p>
                      <a:pPr algn="ctr"/>
                      <a:r>
                        <a:rPr lang="en-US" sz="2400" dirty="0"/>
                        <a:t>PA: Velum</a:t>
                      </a:r>
                    </a:p>
                  </a:txBody>
                  <a:tcPr>
                    <a:solidFill>
                      <a:schemeClr val="accent5">
                        <a:lumMod val="20000"/>
                        <a:lumOff val="80000"/>
                      </a:schemeClr>
                    </a:solidFill>
                  </a:tcPr>
                </a:tc>
                <a:extLst>
                  <a:ext uri="{0D108BD9-81ED-4DB2-BD59-A6C34878D82A}">
                    <a16:rowId xmlns:a16="http://schemas.microsoft.com/office/drawing/2014/main" val="3231517346"/>
                  </a:ext>
                </a:extLst>
              </a:tr>
              <a:tr h="370840">
                <a:tc>
                  <a:txBody>
                    <a:bodyPr/>
                    <a:lstStyle/>
                    <a:p>
                      <a:pPr algn="ctr"/>
                      <a:r>
                        <a:rPr lang="en-US" sz="2400" dirty="0"/>
                        <a:t>AA: Back of the tongue</a:t>
                      </a:r>
                    </a:p>
                  </a:txBody>
                  <a:tcPr>
                    <a:solidFill>
                      <a:schemeClr val="accent5">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/k, g, </a:t>
                      </a:r>
                      <a:r>
                        <a:rPr lang="en-US" sz="2400" dirty="0">
                          <a:latin typeface="Times New Roman" panose="02020603050405020304" pitchFamily="18" charset="0"/>
                          <a:cs typeface="Times New Roman" panose="02020603050405020304" pitchFamily="18" charset="0"/>
                        </a:rPr>
                        <a:t>ŋ</a:t>
                      </a:r>
                      <a:r>
                        <a:rPr lang="en-US" sz="2400" dirty="0"/>
                        <a:t>, w/</a:t>
                      </a:r>
                    </a:p>
                  </a:txBody>
                  <a:tcPr>
                    <a:solidFill>
                      <a:schemeClr val="accent5">
                        <a:lumMod val="20000"/>
                        <a:lumOff val="80000"/>
                      </a:schemeClr>
                    </a:solidFill>
                  </a:tcPr>
                </a:tc>
                <a:extLst>
                  <a:ext uri="{0D108BD9-81ED-4DB2-BD59-A6C34878D82A}">
                    <a16:rowId xmlns:a16="http://schemas.microsoft.com/office/drawing/2014/main" val="475670734"/>
                  </a:ext>
                </a:extLst>
              </a:tr>
            </a:tbl>
          </a:graphicData>
        </a:graphic>
      </p:graphicFrame>
      <p:graphicFrame>
        <p:nvGraphicFramePr>
          <p:cNvPr id="23" name="Table 19">
            <a:extLst>
              <a:ext uri="{FF2B5EF4-FFF2-40B4-BE49-F238E27FC236}">
                <a16:creationId xmlns:a16="http://schemas.microsoft.com/office/drawing/2014/main" id="{BB23A50D-9E37-4ADF-B3F3-2E533445CDC2}"/>
              </a:ext>
            </a:extLst>
          </p:cNvPr>
          <p:cNvGraphicFramePr>
            <a:graphicFrameLocks noGrp="1"/>
          </p:cNvGraphicFramePr>
          <p:nvPr>
            <p:extLst>
              <p:ext uri="{D42A27DB-BD31-4B8C-83A1-F6EECF244321}">
                <p14:modId xmlns:p14="http://schemas.microsoft.com/office/powerpoint/2010/main" val="3275946456"/>
              </p:ext>
            </p:extLst>
          </p:nvPr>
        </p:nvGraphicFramePr>
        <p:xfrm>
          <a:off x="8307557" y="3686201"/>
          <a:ext cx="3286717" cy="1280160"/>
        </p:xfrm>
        <a:graphic>
          <a:graphicData uri="http://schemas.openxmlformats.org/drawingml/2006/table">
            <a:tbl>
              <a:tblPr firstRow="1" bandRow="1">
                <a:tableStyleId>{5940675A-B579-460E-94D1-54222C63F5DA}</a:tableStyleId>
              </a:tblPr>
              <a:tblGrid>
                <a:gridCol w="3286717">
                  <a:extLst>
                    <a:ext uri="{9D8B030D-6E8A-4147-A177-3AD203B41FA5}">
                      <a16:colId xmlns:a16="http://schemas.microsoft.com/office/drawing/2014/main" val="2497973313"/>
                    </a:ext>
                  </a:extLst>
                </a:gridCol>
              </a:tblGrid>
              <a:tr h="370840">
                <a:tc>
                  <a:txBody>
                    <a:bodyPr/>
                    <a:lstStyle/>
                    <a:p>
                      <a:pPr algn="ctr"/>
                      <a:r>
                        <a:rPr lang="en-US" sz="2400" dirty="0"/>
                        <a:t>PA and AA: The vocal cords</a:t>
                      </a:r>
                    </a:p>
                  </a:txBody>
                  <a:tcPr>
                    <a:solidFill>
                      <a:schemeClr val="accent4">
                        <a:lumMod val="20000"/>
                        <a:lumOff val="80000"/>
                      </a:schemeClr>
                    </a:solidFill>
                  </a:tcPr>
                </a:tc>
                <a:extLst>
                  <a:ext uri="{0D108BD9-81ED-4DB2-BD59-A6C34878D82A}">
                    <a16:rowId xmlns:a16="http://schemas.microsoft.com/office/drawing/2014/main" val="2139228413"/>
                  </a:ext>
                </a:extLst>
              </a:tr>
              <a:tr h="370840">
                <a:tc>
                  <a:txBody>
                    <a:bodyPr/>
                    <a:lstStyle/>
                    <a:p>
                      <a:pPr algn="ctr"/>
                      <a:r>
                        <a:rPr lang="en-US" sz="2400" dirty="0"/>
                        <a:t>/h/</a:t>
                      </a:r>
                    </a:p>
                  </a:txBody>
                  <a:tcPr>
                    <a:solidFill>
                      <a:schemeClr val="accent4">
                        <a:lumMod val="20000"/>
                        <a:lumOff val="80000"/>
                      </a:schemeClr>
                    </a:solidFill>
                  </a:tcPr>
                </a:tc>
                <a:extLst>
                  <a:ext uri="{0D108BD9-81ED-4DB2-BD59-A6C34878D82A}">
                    <a16:rowId xmlns:a16="http://schemas.microsoft.com/office/drawing/2014/main" val="475670734"/>
                  </a:ext>
                </a:extLst>
              </a:tr>
            </a:tbl>
          </a:graphicData>
        </a:graphic>
      </p:graphicFrame>
    </p:spTree>
    <p:extLst>
      <p:ext uri="{BB962C8B-B14F-4D97-AF65-F5344CB8AC3E}">
        <p14:creationId xmlns:p14="http://schemas.microsoft.com/office/powerpoint/2010/main" val="2608370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par>
                          <p:cTn id="26" fill="hold">
                            <p:stCondLst>
                              <p:cond delay="500"/>
                            </p:stCondLst>
                            <p:childTnLst>
                              <p:par>
                                <p:cTn id="27" presetID="10" presetClass="entr" presetSubtype="0"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511220"/>
            <a:ext cx="10515600" cy="4524315"/>
          </a:xfrm>
          <a:prstGeom prst="rect">
            <a:avLst/>
          </a:prstGeom>
          <a:noFill/>
        </p:spPr>
        <p:txBody>
          <a:bodyPr wrap="square" rtlCol="0">
            <a:spAutoFit/>
          </a:bodyPr>
          <a:lstStyle/>
          <a:p>
            <a:r>
              <a:rPr lang="en-US" dirty="0"/>
              <a:t>Please group the following articulators into passive articulators and active articulators. The answer key is provided on the next slide. </a:t>
            </a:r>
          </a:p>
          <a:p>
            <a:pPr marL="342900" indent="-342900">
              <a:buFont typeface="+mj-lt"/>
              <a:buAutoNum type="arabicPeriod"/>
            </a:pPr>
            <a:r>
              <a:rPr lang="en-US" dirty="0"/>
              <a:t>Velum</a:t>
            </a:r>
          </a:p>
          <a:p>
            <a:pPr marL="342900" indent="-342900">
              <a:buFont typeface="+mj-lt"/>
              <a:buAutoNum type="arabicPeriod"/>
            </a:pPr>
            <a:r>
              <a:rPr lang="en-US" dirty="0"/>
              <a:t>Back of tongue</a:t>
            </a:r>
          </a:p>
          <a:p>
            <a:pPr marL="342900" indent="-342900">
              <a:buFont typeface="+mj-lt"/>
              <a:buAutoNum type="arabicPeriod"/>
            </a:pPr>
            <a:r>
              <a:rPr lang="en-US" dirty="0"/>
              <a:t>Hard palate</a:t>
            </a:r>
          </a:p>
          <a:p>
            <a:pPr marL="342900" indent="-342900">
              <a:buFont typeface="+mj-lt"/>
              <a:buAutoNum type="arabicPeriod"/>
            </a:pPr>
            <a:r>
              <a:rPr lang="en-US" dirty="0"/>
              <a:t>Front of tongue</a:t>
            </a:r>
          </a:p>
          <a:p>
            <a:pPr marL="342900" indent="-342900">
              <a:buFont typeface="+mj-lt"/>
              <a:buAutoNum type="arabicPeriod"/>
            </a:pPr>
            <a:r>
              <a:rPr lang="en-US" dirty="0"/>
              <a:t>Hard palate</a:t>
            </a:r>
          </a:p>
          <a:p>
            <a:pPr marL="342900" indent="-342900">
              <a:buFont typeface="+mj-lt"/>
              <a:buAutoNum type="arabicPeriod"/>
            </a:pPr>
            <a:r>
              <a:rPr lang="en-US" dirty="0"/>
              <a:t>Blade/front of tongue</a:t>
            </a:r>
          </a:p>
          <a:p>
            <a:pPr marL="342900" indent="-342900">
              <a:buFont typeface="+mj-lt"/>
              <a:buAutoNum type="arabicPeriod"/>
            </a:pPr>
            <a:r>
              <a:rPr lang="en-US" dirty="0" err="1"/>
              <a:t>Alveo</a:t>
            </a:r>
            <a:r>
              <a:rPr lang="en-US" dirty="0"/>
              <a:t>-palatal region</a:t>
            </a:r>
          </a:p>
          <a:p>
            <a:pPr marL="342900" indent="-342900">
              <a:buFont typeface="+mj-lt"/>
              <a:buAutoNum type="arabicPeriod"/>
            </a:pPr>
            <a:r>
              <a:rPr lang="en-US" dirty="0"/>
              <a:t>Tip/blade of tongue</a:t>
            </a:r>
          </a:p>
          <a:p>
            <a:pPr marL="342900" indent="-342900">
              <a:buFont typeface="+mj-lt"/>
              <a:buAutoNum type="arabicPeriod"/>
            </a:pPr>
            <a:r>
              <a:rPr lang="en-US" dirty="0"/>
              <a:t>Alveolar ridge</a:t>
            </a:r>
          </a:p>
          <a:p>
            <a:pPr marL="342900" indent="-342900">
              <a:buFont typeface="+mj-lt"/>
              <a:buAutoNum type="arabicPeriod"/>
            </a:pPr>
            <a:r>
              <a:rPr lang="en-US" dirty="0"/>
              <a:t>Lower lip</a:t>
            </a:r>
          </a:p>
          <a:p>
            <a:pPr marL="342900" indent="-342900">
              <a:buFont typeface="+mj-lt"/>
              <a:buAutoNum type="arabicPeriod"/>
            </a:pPr>
            <a:r>
              <a:rPr lang="en-US" dirty="0"/>
              <a:t>Teeth</a:t>
            </a:r>
          </a:p>
          <a:p>
            <a:pPr marL="342900" indent="-342900">
              <a:buFont typeface="+mj-lt"/>
              <a:buAutoNum type="arabicPeriod"/>
            </a:pPr>
            <a:r>
              <a:rPr lang="en-US" dirty="0"/>
              <a:t>Upper lip</a:t>
            </a:r>
          </a:p>
          <a:p>
            <a:endParaRPr lang="en-US" dirty="0"/>
          </a:p>
          <a:p>
            <a:r>
              <a:rPr lang="en-US" dirty="0"/>
              <a:t>++ What is one speech organ that can function as both active and passive articulators?</a:t>
            </a:r>
          </a:p>
        </p:txBody>
      </p:sp>
    </p:spTree>
    <p:extLst>
      <p:ext uri="{BB962C8B-B14F-4D97-AF65-F5344CB8AC3E}">
        <p14:creationId xmlns:p14="http://schemas.microsoft.com/office/powerpoint/2010/main" val="18814828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3.3.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1309881" y="1554886"/>
            <a:ext cx="3734624" cy="4031873"/>
          </a:xfrm>
          <a:prstGeom prst="rect">
            <a:avLst/>
          </a:prstGeom>
          <a:noFill/>
        </p:spPr>
        <p:txBody>
          <a:bodyPr wrap="square" rtlCol="0">
            <a:spAutoFit/>
          </a:bodyPr>
          <a:lstStyle/>
          <a:p>
            <a:r>
              <a:rPr lang="en-US" sz="1600" dirty="0"/>
              <a:t>Please group the following articulators into passive articulators and active articulators. The answer key is provided on the next slide. </a:t>
            </a:r>
          </a:p>
          <a:p>
            <a:pPr marL="342900" indent="-342900">
              <a:buFont typeface="+mj-lt"/>
              <a:buAutoNum type="arabicPeriod"/>
            </a:pPr>
            <a:r>
              <a:rPr lang="en-US" sz="1600" dirty="0"/>
              <a:t>Velum</a:t>
            </a:r>
          </a:p>
          <a:p>
            <a:pPr marL="342900" indent="-342900">
              <a:buFont typeface="+mj-lt"/>
              <a:buAutoNum type="arabicPeriod"/>
            </a:pPr>
            <a:r>
              <a:rPr lang="en-US" sz="1600" dirty="0"/>
              <a:t>Back of tongue</a:t>
            </a:r>
          </a:p>
          <a:p>
            <a:pPr marL="342900" indent="-342900">
              <a:buFont typeface="+mj-lt"/>
              <a:buAutoNum type="arabicPeriod"/>
            </a:pPr>
            <a:r>
              <a:rPr lang="en-US" sz="1600" dirty="0"/>
              <a:t>Hard palate</a:t>
            </a:r>
          </a:p>
          <a:p>
            <a:pPr marL="342900" indent="-342900">
              <a:buFont typeface="+mj-lt"/>
              <a:buAutoNum type="arabicPeriod"/>
            </a:pPr>
            <a:r>
              <a:rPr lang="en-US" sz="1600" dirty="0"/>
              <a:t>Front of tongue</a:t>
            </a:r>
          </a:p>
          <a:p>
            <a:pPr marL="342900" indent="-342900">
              <a:buFont typeface="+mj-lt"/>
              <a:buAutoNum type="arabicPeriod"/>
            </a:pPr>
            <a:r>
              <a:rPr lang="en-US" sz="1600" dirty="0"/>
              <a:t>Hard palate</a:t>
            </a:r>
          </a:p>
          <a:p>
            <a:pPr marL="342900" indent="-342900">
              <a:buFont typeface="+mj-lt"/>
              <a:buAutoNum type="arabicPeriod"/>
            </a:pPr>
            <a:r>
              <a:rPr lang="en-US" sz="1600" dirty="0"/>
              <a:t>Blade/front of tongue</a:t>
            </a:r>
          </a:p>
          <a:p>
            <a:pPr marL="342900" indent="-342900">
              <a:buFont typeface="+mj-lt"/>
              <a:buAutoNum type="arabicPeriod"/>
            </a:pPr>
            <a:r>
              <a:rPr lang="en-US" sz="1600" dirty="0" err="1"/>
              <a:t>Alveo</a:t>
            </a:r>
            <a:r>
              <a:rPr lang="en-US" sz="1600" dirty="0"/>
              <a:t>-palatal region</a:t>
            </a:r>
          </a:p>
          <a:p>
            <a:pPr marL="342900" indent="-342900">
              <a:buFont typeface="+mj-lt"/>
              <a:buAutoNum type="arabicPeriod"/>
            </a:pPr>
            <a:r>
              <a:rPr lang="en-US" sz="1600" dirty="0"/>
              <a:t>Tip/blade of tongue</a:t>
            </a:r>
          </a:p>
          <a:p>
            <a:pPr marL="342900" indent="-342900">
              <a:buFont typeface="+mj-lt"/>
              <a:buAutoNum type="arabicPeriod"/>
            </a:pPr>
            <a:r>
              <a:rPr lang="en-US" sz="1600" dirty="0"/>
              <a:t>Alveolar ridge</a:t>
            </a:r>
          </a:p>
          <a:p>
            <a:pPr marL="342900" indent="-342900">
              <a:buFont typeface="+mj-lt"/>
              <a:buAutoNum type="arabicPeriod"/>
            </a:pPr>
            <a:r>
              <a:rPr lang="en-US" sz="1600" dirty="0"/>
              <a:t>Lower lip</a:t>
            </a:r>
          </a:p>
          <a:p>
            <a:pPr marL="342900" indent="-342900">
              <a:buFont typeface="+mj-lt"/>
              <a:buAutoNum type="arabicPeriod"/>
            </a:pPr>
            <a:r>
              <a:rPr lang="en-US" sz="1600" dirty="0"/>
              <a:t>Teeth</a:t>
            </a:r>
          </a:p>
          <a:p>
            <a:pPr marL="342900" indent="-342900">
              <a:buFont typeface="+mj-lt"/>
              <a:buAutoNum type="arabicPeriod"/>
            </a:pPr>
            <a:r>
              <a:rPr lang="en-US" sz="1600" dirty="0"/>
              <a:t>Upper lip</a:t>
            </a:r>
          </a:p>
        </p:txBody>
      </p:sp>
      <p:graphicFrame>
        <p:nvGraphicFramePr>
          <p:cNvPr id="2" name="Table 2">
            <a:extLst>
              <a:ext uri="{FF2B5EF4-FFF2-40B4-BE49-F238E27FC236}">
                <a16:creationId xmlns:a16="http://schemas.microsoft.com/office/drawing/2014/main" id="{27B1E364-C8ED-474B-8275-78B74443B6FF}"/>
              </a:ext>
            </a:extLst>
          </p:cNvPr>
          <p:cNvGraphicFramePr>
            <a:graphicFrameLocks noGrp="1"/>
          </p:cNvGraphicFramePr>
          <p:nvPr>
            <p:extLst>
              <p:ext uri="{D42A27DB-BD31-4B8C-83A1-F6EECF244321}">
                <p14:modId xmlns:p14="http://schemas.microsoft.com/office/powerpoint/2010/main" val="1392470037"/>
              </p:ext>
            </p:extLst>
          </p:nvPr>
        </p:nvGraphicFramePr>
        <p:xfrm>
          <a:off x="6385624" y="1690688"/>
          <a:ext cx="4496495" cy="1194337"/>
        </p:xfrm>
        <a:graphic>
          <a:graphicData uri="http://schemas.openxmlformats.org/drawingml/2006/table">
            <a:tbl>
              <a:tblPr firstRow="1" bandRow="1">
                <a:tableStyleId>{21E4AEA4-8DFA-4A89-87EB-49C32662AFE0}</a:tableStyleId>
              </a:tblPr>
              <a:tblGrid>
                <a:gridCol w="2322255">
                  <a:extLst>
                    <a:ext uri="{9D8B030D-6E8A-4147-A177-3AD203B41FA5}">
                      <a16:colId xmlns:a16="http://schemas.microsoft.com/office/drawing/2014/main" val="259625526"/>
                    </a:ext>
                  </a:extLst>
                </a:gridCol>
                <a:gridCol w="2174240">
                  <a:extLst>
                    <a:ext uri="{9D8B030D-6E8A-4147-A177-3AD203B41FA5}">
                      <a16:colId xmlns:a16="http://schemas.microsoft.com/office/drawing/2014/main" val="2706337035"/>
                    </a:ext>
                  </a:extLst>
                </a:gridCol>
              </a:tblGrid>
              <a:tr h="554257">
                <a:tc>
                  <a:txBody>
                    <a:bodyPr/>
                    <a:lstStyle/>
                    <a:p>
                      <a:pPr algn="ctr"/>
                      <a:r>
                        <a:rPr lang="en-US" dirty="0"/>
                        <a:t>PASSIVE ARTICULATORS</a:t>
                      </a:r>
                    </a:p>
                  </a:txBody>
                  <a:tcPr/>
                </a:tc>
                <a:tc>
                  <a:txBody>
                    <a:bodyPr/>
                    <a:lstStyle/>
                    <a:p>
                      <a:pPr algn="ctr"/>
                      <a:r>
                        <a:rPr lang="en-US" dirty="0"/>
                        <a:t>ACTIVE ARTICULATORS</a:t>
                      </a:r>
                    </a:p>
                  </a:txBody>
                  <a:tcPr/>
                </a:tc>
                <a:extLst>
                  <a:ext uri="{0D108BD9-81ED-4DB2-BD59-A6C34878D82A}">
                    <a16:rowId xmlns:a16="http://schemas.microsoft.com/office/drawing/2014/main" val="3474180175"/>
                  </a:ext>
                </a:extLst>
              </a:tr>
              <a:tr h="554257">
                <a:tc>
                  <a:txBody>
                    <a:bodyPr/>
                    <a:lstStyle/>
                    <a:p>
                      <a:pPr algn="ctr"/>
                      <a:r>
                        <a:rPr lang="en-US" dirty="0"/>
                        <a:t>1, 3, 7, 9, 11, 12</a:t>
                      </a:r>
                    </a:p>
                  </a:txBody>
                  <a:tcPr/>
                </a:tc>
                <a:tc>
                  <a:txBody>
                    <a:bodyPr/>
                    <a:lstStyle/>
                    <a:p>
                      <a:pPr algn="ctr"/>
                      <a:r>
                        <a:rPr lang="en-US" dirty="0"/>
                        <a:t>2, 4, 6, 8, 10</a:t>
                      </a:r>
                    </a:p>
                  </a:txBody>
                  <a:tcPr/>
                </a:tc>
                <a:extLst>
                  <a:ext uri="{0D108BD9-81ED-4DB2-BD59-A6C34878D82A}">
                    <a16:rowId xmlns:a16="http://schemas.microsoft.com/office/drawing/2014/main" val="686291518"/>
                  </a:ext>
                </a:extLst>
              </a:tr>
            </a:tbl>
          </a:graphicData>
        </a:graphic>
      </p:graphicFrame>
      <p:sp>
        <p:nvSpPr>
          <p:cNvPr id="3" name="TextBox 2">
            <a:extLst>
              <a:ext uri="{FF2B5EF4-FFF2-40B4-BE49-F238E27FC236}">
                <a16:creationId xmlns:a16="http://schemas.microsoft.com/office/drawing/2014/main" id="{59635624-858F-4A38-9917-2163724042F5}"/>
              </a:ext>
            </a:extLst>
          </p:cNvPr>
          <p:cNvSpPr txBox="1"/>
          <p:nvPr/>
        </p:nvSpPr>
        <p:spPr>
          <a:xfrm>
            <a:off x="6278880" y="3186419"/>
            <a:ext cx="4399280" cy="1754326"/>
          </a:xfrm>
          <a:prstGeom prst="rect">
            <a:avLst/>
          </a:prstGeom>
          <a:noFill/>
        </p:spPr>
        <p:txBody>
          <a:bodyPr wrap="square" rtlCol="0">
            <a:spAutoFit/>
          </a:bodyPr>
          <a:lstStyle/>
          <a:p>
            <a:r>
              <a:rPr lang="en-US" dirty="0">
                <a:solidFill>
                  <a:srgbClr val="C00000"/>
                </a:solidFill>
              </a:rPr>
              <a:t>++ What is one speech organ that can function as both active and passive articulators?</a:t>
            </a:r>
          </a:p>
          <a:p>
            <a:endParaRPr lang="en-US" dirty="0">
              <a:solidFill>
                <a:srgbClr val="C00000"/>
              </a:solidFill>
            </a:endParaRPr>
          </a:p>
          <a:p>
            <a:r>
              <a:rPr lang="en-US" dirty="0"/>
              <a:t>The speech organ that can be both active and passive articulators is vocal cords.</a:t>
            </a:r>
          </a:p>
        </p:txBody>
      </p:sp>
    </p:spTree>
    <p:extLst>
      <p:ext uri="{BB962C8B-B14F-4D97-AF65-F5344CB8AC3E}">
        <p14:creationId xmlns:p14="http://schemas.microsoft.com/office/powerpoint/2010/main" val="2127805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a:bodyPr>
          <a:lstStyle/>
          <a:p>
            <a:r>
              <a:rPr lang="en-US" sz="4000" b="1" dirty="0">
                <a:latin typeface="Cambria" panose="02040503050406030204" pitchFamily="18" charset="0"/>
                <a:ea typeface="Cambria" panose="02040503050406030204" pitchFamily="18" charset="0"/>
              </a:rPr>
              <a:t>4.1. FORCE OF ARTICULATION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54784"/>
            <a:ext cx="10515600" cy="4702175"/>
          </a:xfrm>
        </p:spPr>
        <p:txBody>
          <a:bodyPr>
            <a:normAutofit/>
          </a:bodyPr>
          <a:lstStyle/>
          <a:p>
            <a:r>
              <a:rPr lang="en-US" sz="2400" dirty="0"/>
              <a:t>The obstruent of English are divided into two groups according to their force of articulation. </a:t>
            </a:r>
          </a:p>
          <a:p>
            <a:endParaRPr lang="en-US" sz="2400" dirty="0"/>
          </a:p>
          <a:p>
            <a:endParaRPr lang="en-US" sz="2400" dirty="0"/>
          </a:p>
          <a:p>
            <a:endParaRPr lang="en-US" sz="2400" dirty="0"/>
          </a:p>
          <a:p>
            <a:endParaRPr lang="en-US" sz="2400" dirty="0"/>
          </a:p>
          <a:p>
            <a:endParaRPr lang="en-US" sz="2400" dirty="0"/>
          </a:p>
          <a:p>
            <a:endParaRPr lang="en-US" sz="2400" dirty="0"/>
          </a:p>
          <a:p>
            <a:endParaRPr lang="en-US" sz="2000" dirty="0"/>
          </a:p>
          <a:p>
            <a:r>
              <a:rPr lang="en-US" sz="2400" dirty="0"/>
              <a:t>This phonetic nature of “force of articulation” is still considered as a vague concept. There are several factors influencing this. </a:t>
            </a:r>
          </a:p>
        </p:txBody>
      </p:sp>
      <p:graphicFrame>
        <p:nvGraphicFramePr>
          <p:cNvPr id="2" name="Table 2">
            <a:extLst>
              <a:ext uri="{FF2B5EF4-FFF2-40B4-BE49-F238E27FC236}">
                <a16:creationId xmlns:a16="http://schemas.microsoft.com/office/drawing/2014/main" id="{F6F5FA4D-FA5F-46B0-A3AF-1F091E40E264}"/>
              </a:ext>
            </a:extLst>
          </p:cNvPr>
          <p:cNvGraphicFramePr>
            <a:graphicFrameLocks noGrp="1"/>
          </p:cNvGraphicFramePr>
          <p:nvPr>
            <p:extLst>
              <p:ext uri="{D42A27DB-BD31-4B8C-83A1-F6EECF244321}">
                <p14:modId xmlns:p14="http://schemas.microsoft.com/office/powerpoint/2010/main" val="3970254929"/>
              </p:ext>
            </p:extLst>
          </p:nvPr>
        </p:nvGraphicFramePr>
        <p:xfrm>
          <a:off x="2063135" y="2537847"/>
          <a:ext cx="8065730" cy="2281957"/>
        </p:xfrm>
        <a:graphic>
          <a:graphicData uri="http://schemas.openxmlformats.org/drawingml/2006/table">
            <a:tbl>
              <a:tblPr firstRow="1" bandRow="1">
                <a:tableStyleId>{93296810-A885-4BE3-A3E7-6D5BEEA58F35}</a:tableStyleId>
              </a:tblPr>
              <a:tblGrid>
                <a:gridCol w="4032865">
                  <a:extLst>
                    <a:ext uri="{9D8B030D-6E8A-4147-A177-3AD203B41FA5}">
                      <a16:colId xmlns:a16="http://schemas.microsoft.com/office/drawing/2014/main" val="3352714296"/>
                    </a:ext>
                  </a:extLst>
                </a:gridCol>
                <a:gridCol w="4032865">
                  <a:extLst>
                    <a:ext uri="{9D8B030D-6E8A-4147-A177-3AD203B41FA5}">
                      <a16:colId xmlns:a16="http://schemas.microsoft.com/office/drawing/2014/main" val="1982274086"/>
                    </a:ext>
                  </a:extLst>
                </a:gridCol>
              </a:tblGrid>
              <a:tr h="440651">
                <a:tc>
                  <a:txBody>
                    <a:bodyPr/>
                    <a:lstStyle/>
                    <a:p>
                      <a:pPr algn="ctr"/>
                      <a:r>
                        <a:rPr lang="en-US" dirty="0"/>
                        <a:t>FORTIS CONSONANTS</a:t>
                      </a:r>
                    </a:p>
                  </a:txBody>
                  <a:tcPr/>
                </a:tc>
                <a:tc>
                  <a:txBody>
                    <a:bodyPr/>
                    <a:lstStyle/>
                    <a:p>
                      <a:pPr algn="ctr"/>
                      <a:r>
                        <a:rPr lang="en-US" dirty="0"/>
                        <a:t>LENIS CONSONANTS</a:t>
                      </a:r>
                    </a:p>
                  </a:txBody>
                  <a:tcPr/>
                </a:tc>
                <a:extLst>
                  <a:ext uri="{0D108BD9-81ED-4DB2-BD59-A6C34878D82A}">
                    <a16:rowId xmlns:a16="http://schemas.microsoft.com/office/drawing/2014/main" val="3236635059"/>
                  </a:ext>
                </a:extLst>
              </a:tr>
              <a:tr h="760575">
                <a:tc>
                  <a:txBody>
                    <a:bodyPr/>
                    <a:lstStyle/>
                    <a:p>
                      <a:pPr algn="ctr"/>
                      <a:r>
                        <a:rPr lang="en-US" dirty="0"/>
                        <a:t>Characterized by a relatively </a:t>
                      </a:r>
                      <a:r>
                        <a:rPr lang="en-US" b="1" dirty="0"/>
                        <a:t>strong</a:t>
                      </a:r>
                      <a:r>
                        <a:rPr lang="en-US" dirty="0"/>
                        <a:t> force of articulation</a:t>
                      </a:r>
                    </a:p>
                  </a:txBody>
                  <a:tcPr/>
                </a:tc>
                <a:tc>
                  <a:txBody>
                    <a:bodyPr/>
                    <a:lstStyle/>
                    <a:p>
                      <a:pPr algn="ctr"/>
                      <a:r>
                        <a:rPr lang="en-US" dirty="0"/>
                        <a:t>Characterized by a relatively </a:t>
                      </a:r>
                      <a:r>
                        <a:rPr lang="en-US" b="1" dirty="0"/>
                        <a:t>weak</a:t>
                      </a:r>
                      <a:r>
                        <a:rPr lang="en-US" dirty="0"/>
                        <a:t> force of articulation</a:t>
                      </a:r>
                    </a:p>
                  </a:txBody>
                  <a:tcPr/>
                </a:tc>
                <a:extLst>
                  <a:ext uri="{0D108BD9-81ED-4DB2-BD59-A6C34878D82A}">
                    <a16:rowId xmlns:a16="http://schemas.microsoft.com/office/drawing/2014/main" val="361384857"/>
                  </a:ext>
                </a:extLst>
              </a:tr>
              <a:tr h="440651">
                <a:tc>
                  <a:txBody>
                    <a:bodyPr/>
                    <a:lstStyle/>
                    <a:p>
                      <a:pPr algn="ctr"/>
                      <a:r>
                        <a:rPr lang="en-US" dirty="0"/>
                        <a:t>/p, t, k, </a:t>
                      </a:r>
                      <a:r>
                        <a:rPr lang="en-US" dirty="0" err="1"/>
                        <a:t>t</a:t>
                      </a:r>
                      <a:r>
                        <a:rPr lang="en-US" dirty="0" err="1">
                          <a:latin typeface="Times New Roman" panose="02020603050405020304" pitchFamily="18" charset="0"/>
                          <a:cs typeface="Times New Roman" panose="02020603050405020304" pitchFamily="18" charset="0"/>
                        </a:rPr>
                        <a:t>ʃ</a:t>
                      </a:r>
                      <a:r>
                        <a:rPr lang="en-US" dirty="0">
                          <a:latin typeface="Times New Roman" panose="02020603050405020304" pitchFamily="18" charset="0"/>
                          <a:cs typeface="Times New Roman" panose="02020603050405020304" pitchFamily="18" charset="0"/>
                        </a:rPr>
                        <a:t>, f, Ɵ, s, ʃ/</a:t>
                      </a:r>
                      <a:endParaRPr lang="en-US" dirty="0"/>
                    </a:p>
                  </a:txBody>
                  <a:tcPr/>
                </a:tc>
                <a:tc>
                  <a:txBody>
                    <a:bodyPr/>
                    <a:lstStyle/>
                    <a:p>
                      <a:pPr algn="ctr"/>
                      <a:r>
                        <a:rPr lang="en-US" dirty="0"/>
                        <a:t>/b, d, g, </a:t>
                      </a:r>
                      <a:r>
                        <a:rPr lang="en-US" dirty="0" err="1"/>
                        <a:t>d</a:t>
                      </a:r>
                      <a:r>
                        <a:rPr lang="en-US" dirty="0" err="1">
                          <a:latin typeface="Times New Roman" panose="02020603050405020304" pitchFamily="18" charset="0"/>
                          <a:cs typeface="Times New Roman" panose="02020603050405020304" pitchFamily="18" charset="0"/>
                        </a:rPr>
                        <a:t>ʒ</a:t>
                      </a:r>
                      <a:r>
                        <a:rPr lang="en-US" dirty="0">
                          <a:latin typeface="Times New Roman" panose="02020603050405020304" pitchFamily="18" charset="0"/>
                          <a:cs typeface="Times New Roman" panose="02020603050405020304" pitchFamily="18" charset="0"/>
                        </a:rPr>
                        <a:t>, v, ð, z, ʒ/</a:t>
                      </a:r>
                      <a:endParaRPr lang="en-US" dirty="0"/>
                    </a:p>
                  </a:txBody>
                  <a:tcPr/>
                </a:tc>
                <a:extLst>
                  <a:ext uri="{0D108BD9-81ED-4DB2-BD59-A6C34878D82A}">
                    <a16:rowId xmlns:a16="http://schemas.microsoft.com/office/drawing/2014/main" val="3140946571"/>
                  </a:ext>
                </a:extLst>
              </a:tr>
              <a:tr h="440651">
                <a:tc gridSpan="2">
                  <a:txBody>
                    <a:bodyPr/>
                    <a:lstStyle/>
                    <a:p>
                      <a:pPr algn="ctr"/>
                      <a:r>
                        <a:rPr lang="en-US" i="1" dirty="0"/>
                        <a:t>The fortis and lenis distinction </a:t>
                      </a:r>
                      <a:r>
                        <a:rPr lang="en-US" b="1" i="1" dirty="0"/>
                        <a:t>does not apply </a:t>
                      </a:r>
                      <a:r>
                        <a:rPr lang="en-US" i="1" dirty="0"/>
                        <a:t>to the </a:t>
                      </a:r>
                      <a:r>
                        <a:rPr lang="en-US" b="1" i="1" dirty="0"/>
                        <a:t>obstruent /h/</a:t>
                      </a:r>
                      <a:r>
                        <a:rPr lang="en-US" i="1" dirty="0"/>
                        <a:t> or to the </a:t>
                      </a:r>
                      <a:r>
                        <a:rPr lang="en-US" b="1" i="1" dirty="0"/>
                        <a:t>sonorants</a:t>
                      </a:r>
                      <a:r>
                        <a:rPr lang="en-US" i="1" dirty="0"/>
                        <a:t>.</a:t>
                      </a:r>
                    </a:p>
                  </a:txBody>
                  <a:tcPr/>
                </a:tc>
                <a:tc hMerge="1">
                  <a:txBody>
                    <a:bodyPr/>
                    <a:lstStyle/>
                    <a:p>
                      <a:endParaRPr lang="en-US" dirty="0"/>
                    </a:p>
                  </a:txBody>
                  <a:tcPr/>
                </a:tc>
                <a:extLst>
                  <a:ext uri="{0D108BD9-81ED-4DB2-BD59-A6C34878D82A}">
                    <a16:rowId xmlns:a16="http://schemas.microsoft.com/office/drawing/2014/main" val="2652053917"/>
                  </a:ext>
                </a:extLst>
              </a:tr>
            </a:tbl>
          </a:graphicData>
        </a:graphic>
      </p:graphicFrame>
    </p:spTree>
    <p:extLst>
      <p:ext uri="{BB962C8B-B14F-4D97-AF65-F5344CB8AC3E}">
        <p14:creationId xmlns:p14="http://schemas.microsoft.com/office/powerpoint/2010/main" val="41631293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8" end="8"/>
                                            </p:txEl>
                                          </p:spTgt>
                                        </p:tgtEl>
                                        <p:attrNameLst>
                                          <p:attrName>style.visibility</p:attrName>
                                        </p:attrNameLst>
                                      </p:cBhvr>
                                      <p:to>
                                        <p:strVal val="visible"/>
                                      </p:to>
                                    </p:set>
                                    <p:animEffect transition="in" filter="fade">
                                      <p:cBhvr>
                                        <p:cTn id="1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2">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5387502" cy="1325563"/>
          </a:xfrm>
        </p:spPr>
        <p:txBody>
          <a:bodyPr>
            <a:normAutofit/>
          </a:bodyPr>
          <a:lstStyle/>
          <a:p>
            <a:r>
              <a:rPr lang="en-US" sz="3700" b="1">
                <a:latin typeface="Cambria" panose="02040503050406030204" pitchFamily="18" charset="0"/>
                <a:ea typeface="Cambria" panose="02040503050406030204" pitchFamily="18" charset="0"/>
              </a:rPr>
              <a:t>4.1. FORCE OF ARTICULATION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5387502" cy="4351338"/>
          </a:xfrm>
        </p:spPr>
        <p:txBody>
          <a:bodyPr>
            <a:normAutofit/>
          </a:bodyPr>
          <a:lstStyle/>
          <a:p>
            <a:r>
              <a:rPr lang="en-US" sz="2200"/>
              <a:t>It has been suggested that various factors might play a role. These include:</a:t>
            </a:r>
          </a:p>
          <a:p>
            <a:endParaRPr lang="en-US" sz="2200"/>
          </a:p>
          <a:p>
            <a:pPr marL="719138" indent="-457200">
              <a:buFont typeface="+mj-lt"/>
              <a:buAutoNum type="arabicPeriod"/>
            </a:pPr>
            <a:r>
              <a:rPr lang="en-US" sz="2200"/>
              <a:t>Pressure with which the active articulator presses against the passive articulator in stop consonants;</a:t>
            </a:r>
          </a:p>
          <a:p>
            <a:pPr marL="719138" indent="-457200">
              <a:buFont typeface="+mj-lt"/>
              <a:buAutoNum type="arabicPeriod"/>
            </a:pPr>
            <a:r>
              <a:rPr lang="en-US" sz="2200"/>
              <a:t>Area of contact between the active and passive articulators;</a:t>
            </a:r>
          </a:p>
          <a:p>
            <a:pPr marL="719138" indent="-457200">
              <a:buFont typeface="+mj-lt"/>
              <a:buAutoNum type="arabicPeriod"/>
            </a:pPr>
            <a:r>
              <a:rPr lang="en-US" sz="2200"/>
              <a:t>Air-pressure inside the mouth during the articulation of the segment;</a:t>
            </a:r>
          </a:p>
          <a:p>
            <a:pPr marL="719138" indent="-457200">
              <a:buFont typeface="+mj-lt"/>
              <a:buAutoNum type="arabicPeriod"/>
            </a:pPr>
            <a:r>
              <a:rPr lang="en-US" sz="2200"/>
              <a:t>Duration of the segment.</a:t>
            </a:r>
          </a:p>
        </p:txBody>
      </p:sp>
      <p:pic>
        <p:nvPicPr>
          <p:cNvPr id="4" name="Picture 3" descr="Icon&#10;&#10;Description automatically generated">
            <a:extLst>
              <a:ext uri="{FF2B5EF4-FFF2-40B4-BE49-F238E27FC236}">
                <a16:creationId xmlns:a16="http://schemas.microsoft.com/office/drawing/2014/main" id="{E415942E-8922-46E7-A53B-6C413312884F}"/>
              </a:ext>
            </a:extLst>
          </p:cNvPr>
          <p:cNvPicPr>
            <a:picLocks noChangeAspect="1"/>
          </p:cNvPicPr>
          <p:nvPr/>
        </p:nvPicPr>
        <p:blipFill rotWithShape="1">
          <a:blip r:embed="rId3">
            <a:extLst>
              <a:ext uri="{28A0092B-C50C-407E-A947-70E740481C1C}">
                <a14:useLocalDpi xmlns:a14="http://schemas.microsoft.com/office/drawing/2010/main" val="0"/>
              </a:ext>
            </a:extLst>
          </a:blip>
          <a:srcRect r="-3" b="143"/>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9"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3134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2">
            <a:extLst>
              <a:ext uri="{FF2B5EF4-FFF2-40B4-BE49-F238E27FC236}">
                <a16:creationId xmlns:a16="http://schemas.microsoft.com/office/drawing/2014/main" id="{DB304A14-32D0-4873-B914-423ED7B8DA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83354" y="292796"/>
            <a:ext cx="8263109" cy="1325563"/>
          </a:xfrm>
        </p:spPr>
        <p:txBody>
          <a:bodyPr>
            <a:normAutofit/>
          </a:bodyPr>
          <a:lstStyle/>
          <a:p>
            <a:r>
              <a:rPr lang="en-US" sz="3700" b="1" dirty="0">
                <a:latin typeface="Cambria" panose="02040503050406030204" pitchFamily="18" charset="0"/>
                <a:ea typeface="Cambria" panose="02040503050406030204" pitchFamily="18" charset="0"/>
              </a:rPr>
              <a:t>4.1. FORCE OF ARTICULATION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463040"/>
            <a:ext cx="5805251" cy="5187695"/>
          </a:xfrm>
        </p:spPr>
        <p:txBody>
          <a:bodyPr>
            <a:normAutofit fontScale="92500"/>
          </a:bodyPr>
          <a:lstStyle/>
          <a:p>
            <a:r>
              <a:rPr lang="en-US" sz="2400" dirty="0"/>
              <a:t>Fortis consonants, it is claimed, would show:</a:t>
            </a:r>
          </a:p>
          <a:p>
            <a:pPr marL="622300">
              <a:buFont typeface="Wingdings" panose="05000000000000000000" pitchFamily="2" charset="2"/>
              <a:buChar char="Ø"/>
            </a:pPr>
            <a:r>
              <a:rPr lang="en-US" sz="2400" dirty="0">
                <a:solidFill>
                  <a:srgbClr val="C00000"/>
                </a:solidFill>
              </a:rPr>
              <a:t>greater muscular pressure</a:t>
            </a:r>
          </a:p>
          <a:p>
            <a:pPr marL="622300">
              <a:buFont typeface="Wingdings" panose="05000000000000000000" pitchFamily="2" charset="2"/>
              <a:buChar char="Ø"/>
            </a:pPr>
            <a:r>
              <a:rPr lang="en-US" sz="2400" dirty="0">
                <a:solidFill>
                  <a:srgbClr val="C00000"/>
                </a:solidFill>
              </a:rPr>
              <a:t>greater air-pressure, wider area of contact, and longer duration of the segment</a:t>
            </a:r>
          </a:p>
          <a:p>
            <a:pPr marL="0" indent="0">
              <a:buNone/>
            </a:pPr>
            <a:r>
              <a:rPr lang="en-US" sz="2400" dirty="0"/>
              <a:t>…compared to the corresponding lenis consonants.</a:t>
            </a:r>
          </a:p>
          <a:p>
            <a:pPr marL="0" indent="0">
              <a:buNone/>
            </a:pPr>
            <a:endParaRPr lang="en-US" sz="2400" dirty="0"/>
          </a:p>
          <a:p>
            <a:r>
              <a:rPr lang="en-US" sz="2400" dirty="0"/>
              <a:t>Unfortunately, however, the evidence on these factors is extremely inconsistent, and no clear correlations can be set up.</a:t>
            </a:r>
          </a:p>
          <a:p>
            <a:r>
              <a:rPr lang="en-US" sz="2400" dirty="0"/>
              <a:t>Nevertheless, the vague notion of “force of articulation” is pedagogically useful, and is retained here. </a:t>
            </a:r>
          </a:p>
        </p:txBody>
      </p:sp>
      <p:pic>
        <p:nvPicPr>
          <p:cNvPr id="4" name="Picture 3" descr="Icon&#10;&#10;Description automatically generated">
            <a:extLst>
              <a:ext uri="{FF2B5EF4-FFF2-40B4-BE49-F238E27FC236}">
                <a16:creationId xmlns:a16="http://schemas.microsoft.com/office/drawing/2014/main" id="{E415942E-8922-46E7-A53B-6C413312884F}"/>
              </a:ext>
            </a:extLst>
          </p:cNvPr>
          <p:cNvPicPr>
            <a:picLocks noChangeAspect="1"/>
          </p:cNvPicPr>
          <p:nvPr/>
        </p:nvPicPr>
        <p:blipFill rotWithShape="1">
          <a:blip r:embed="rId3">
            <a:extLst>
              <a:ext uri="{28A0092B-C50C-407E-A947-70E740481C1C}">
                <a14:useLocalDpi xmlns:a14="http://schemas.microsoft.com/office/drawing/2010/main" val="0"/>
              </a:ext>
            </a:extLst>
          </a:blip>
          <a:srcRect r="-3" b="143"/>
          <a:stretch/>
        </p:blipFill>
        <p:spPr>
          <a:xfrm>
            <a:off x="6752533" y="1219200"/>
            <a:ext cx="5439467" cy="5431536"/>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
        <p:nvSpPr>
          <p:cNvPr id="19" name="!!Oval">
            <a:extLst>
              <a:ext uri="{FF2B5EF4-FFF2-40B4-BE49-F238E27FC236}">
                <a16:creationId xmlns:a16="http://schemas.microsoft.com/office/drawing/2014/main" id="{1D460C86-854F-4FB3-ABC2-E823D8FEB9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3451" y="1656147"/>
            <a:ext cx="546100" cy="546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7" name="!!Arc">
            <a:extLst>
              <a:ext uri="{FF2B5EF4-FFF2-40B4-BE49-F238E27FC236}">
                <a16:creationId xmlns:a16="http://schemas.microsoft.com/office/drawing/2014/main" id="{BB48116A-278A-4CC5-89D3-9DE8E8FF12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4739" y="587516"/>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2956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a:bodyPr>
          <a:lstStyle/>
          <a:p>
            <a:r>
              <a:rPr lang="en-US" sz="4000" b="1" dirty="0">
                <a:latin typeface="Cambria" panose="02040503050406030204" pitchFamily="18" charset="0"/>
                <a:ea typeface="Cambria" panose="02040503050406030204" pitchFamily="18" charset="0"/>
              </a:rPr>
              <a:t>5.1. HOW TO DESCRIBE A CONSONANT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308731"/>
            <a:ext cx="10515600" cy="4702175"/>
          </a:xfrm>
        </p:spPr>
        <p:txBody>
          <a:bodyPr>
            <a:normAutofit/>
          </a:bodyPr>
          <a:lstStyle/>
          <a:p>
            <a:r>
              <a:rPr lang="en-US" sz="2400" dirty="0"/>
              <a:t>An English consonant can be uniquely identified by naming its:</a:t>
            </a:r>
          </a:p>
          <a:p>
            <a:endParaRPr lang="en-US" sz="2400" dirty="0"/>
          </a:p>
          <a:p>
            <a:endParaRPr lang="en-US" sz="2400" dirty="0"/>
          </a:p>
          <a:p>
            <a:endParaRPr lang="en-US" sz="2400" dirty="0"/>
          </a:p>
          <a:p>
            <a:endParaRPr lang="en-US" sz="2400" dirty="0"/>
          </a:p>
          <a:p>
            <a:endParaRPr lang="en-US" sz="1050" dirty="0"/>
          </a:p>
          <a:p>
            <a:r>
              <a:rPr lang="en-US" sz="2400" dirty="0"/>
              <a:t>By this method, /p/ for example, can be classified as a:</a:t>
            </a:r>
          </a:p>
          <a:p>
            <a:endParaRPr lang="en-US" sz="2400" dirty="0"/>
          </a:p>
          <a:p>
            <a:endParaRPr lang="en-US" sz="2400" dirty="0"/>
          </a:p>
          <a:p>
            <a:r>
              <a:rPr lang="en-US" sz="2400" dirty="0"/>
              <a:t>Also, by this method, /v/ can be classified as a:</a:t>
            </a:r>
          </a:p>
          <a:p>
            <a:endParaRPr lang="en-US" sz="2400" dirty="0"/>
          </a:p>
        </p:txBody>
      </p:sp>
      <p:sp>
        <p:nvSpPr>
          <p:cNvPr id="3" name="Rectangle 2">
            <a:extLst>
              <a:ext uri="{FF2B5EF4-FFF2-40B4-BE49-F238E27FC236}">
                <a16:creationId xmlns:a16="http://schemas.microsoft.com/office/drawing/2014/main" id="{08879EF0-416D-46FC-9797-81F9FD1673F0}"/>
              </a:ext>
            </a:extLst>
          </p:cNvPr>
          <p:cNvSpPr/>
          <p:nvPr/>
        </p:nvSpPr>
        <p:spPr>
          <a:xfrm>
            <a:off x="701040" y="1689604"/>
            <a:ext cx="3596640" cy="86423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FORCE OF ARTICULATION </a:t>
            </a:r>
          </a:p>
          <a:p>
            <a:pPr algn="ctr"/>
            <a:r>
              <a:rPr lang="en-US" dirty="0"/>
              <a:t>(where relevant)</a:t>
            </a:r>
          </a:p>
        </p:txBody>
      </p:sp>
      <p:sp>
        <p:nvSpPr>
          <p:cNvPr id="6" name="Rectangle 5">
            <a:extLst>
              <a:ext uri="{FF2B5EF4-FFF2-40B4-BE49-F238E27FC236}">
                <a16:creationId xmlns:a16="http://schemas.microsoft.com/office/drawing/2014/main" id="{58B75299-CB09-4992-8104-62D17BC77D3E}"/>
              </a:ext>
            </a:extLst>
          </p:cNvPr>
          <p:cNvSpPr/>
          <p:nvPr/>
        </p:nvSpPr>
        <p:spPr>
          <a:xfrm>
            <a:off x="7894320" y="1689604"/>
            <a:ext cx="3596640" cy="86423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PLACE OF ARTICULATION</a:t>
            </a:r>
          </a:p>
        </p:txBody>
      </p:sp>
      <p:sp>
        <p:nvSpPr>
          <p:cNvPr id="9" name="Rectangle 8">
            <a:extLst>
              <a:ext uri="{FF2B5EF4-FFF2-40B4-BE49-F238E27FC236}">
                <a16:creationId xmlns:a16="http://schemas.microsoft.com/office/drawing/2014/main" id="{D6835270-90E5-4F2D-9AF4-D688D2DA982E}"/>
              </a:ext>
            </a:extLst>
          </p:cNvPr>
          <p:cNvSpPr/>
          <p:nvPr/>
        </p:nvSpPr>
        <p:spPr>
          <a:xfrm>
            <a:off x="4297680" y="2795583"/>
            <a:ext cx="3596640" cy="864235"/>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MANNER OF ARTICULATION</a:t>
            </a:r>
          </a:p>
        </p:txBody>
      </p:sp>
      <p:sp>
        <p:nvSpPr>
          <p:cNvPr id="10" name="Rectangle 9">
            <a:extLst>
              <a:ext uri="{FF2B5EF4-FFF2-40B4-BE49-F238E27FC236}">
                <a16:creationId xmlns:a16="http://schemas.microsoft.com/office/drawing/2014/main" id="{0882E9E6-B291-4962-ABEB-CFA5D84145D5}"/>
              </a:ext>
            </a:extLst>
          </p:cNvPr>
          <p:cNvSpPr/>
          <p:nvPr/>
        </p:nvSpPr>
        <p:spPr>
          <a:xfrm>
            <a:off x="2005584" y="4387594"/>
            <a:ext cx="2590800" cy="54102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FORTIS</a:t>
            </a:r>
            <a:endParaRPr lang="en-US" dirty="0"/>
          </a:p>
        </p:txBody>
      </p:sp>
      <p:sp>
        <p:nvSpPr>
          <p:cNvPr id="11" name="Rectangle 10">
            <a:extLst>
              <a:ext uri="{FF2B5EF4-FFF2-40B4-BE49-F238E27FC236}">
                <a16:creationId xmlns:a16="http://schemas.microsoft.com/office/drawing/2014/main" id="{62605325-384A-46E3-90ED-2D1E91A95886}"/>
              </a:ext>
            </a:extLst>
          </p:cNvPr>
          <p:cNvSpPr/>
          <p:nvPr/>
        </p:nvSpPr>
        <p:spPr>
          <a:xfrm>
            <a:off x="5065776" y="4424170"/>
            <a:ext cx="2590800" cy="541023"/>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BILABIAL</a:t>
            </a:r>
            <a:endParaRPr lang="en-US" dirty="0"/>
          </a:p>
        </p:txBody>
      </p:sp>
      <p:sp>
        <p:nvSpPr>
          <p:cNvPr id="12" name="Rectangle 11">
            <a:extLst>
              <a:ext uri="{FF2B5EF4-FFF2-40B4-BE49-F238E27FC236}">
                <a16:creationId xmlns:a16="http://schemas.microsoft.com/office/drawing/2014/main" id="{7A31BB1F-B712-4A13-A04C-CD682BDAB7FD}"/>
              </a:ext>
            </a:extLst>
          </p:cNvPr>
          <p:cNvSpPr/>
          <p:nvPr/>
        </p:nvSpPr>
        <p:spPr>
          <a:xfrm>
            <a:off x="7930896" y="4387594"/>
            <a:ext cx="2590800" cy="541023"/>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STOP</a:t>
            </a:r>
            <a:endParaRPr lang="en-US" dirty="0"/>
          </a:p>
        </p:txBody>
      </p:sp>
      <p:sp>
        <p:nvSpPr>
          <p:cNvPr id="13" name="Rectangle 12">
            <a:extLst>
              <a:ext uri="{FF2B5EF4-FFF2-40B4-BE49-F238E27FC236}">
                <a16:creationId xmlns:a16="http://schemas.microsoft.com/office/drawing/2014/main" id="{DBC786AA-7ABD-4E8E-9AA1-5060669F6347}"/>
              </a:ext>
            </a:extLst>
          </p:cNvPr>
          <p:cNvSpPr/>
          <p:nvPr/>
        </p:nvSpPr>
        <p:spPr>
          <a:xfrm>
            <a:off x="2005584" y="5755376"/>
            <a:ext cx="2590800" cy="541023"/>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LENIS</a:t>
            </a:r>
            <a:endParaRPr lang="en-US" dirty="0"/>
          </a:p>
        </p:txBody>
      </p:sp>
      <p:sp>
        <p:nvSpPr>
          <p:cNvPr id="14" name="Rectangle 13">
            <a:extLst>
              <a:ext uri="{FF2B5EF4-FFF2-40B4-BE49-F238E27FC236}">
                <a16:creationId xmlns:a16="http://schemas.microsoft.com/office/drawing/2014/main" id="{18587128-9712-47E3-A191-F2AC285DA542}"/>
              </a:ext>
            </a:extLst>
          </p:cNvPr>
          <p:cNvSpPr/>
          <p:nvPr/>
        </p:nvSpPr>
        <p:spPr>
          <a:xfrm>
            <a:off x="5065776" y="5791952"/>
            <a:ext cx="2590800" cy="541023"/>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LABIO-DENTAL</a:t>
            </a:r>
            <a:endParaRPr lang="en-US" dirty="0"/>
          </a:p>
        </p:txBody>
      </p:sp>
      <p:sp>
        <p:nvSpPr>
          <p:cNvPr id="15" name="Rectangle 14">
            <a:extLst>
              <a:ext uri="{FF2B5EF4-FFF2-40B4-BE49-F238E27FC236}">
                <a16:creationId xmlns:a16="http://schemas.microsoft.com/office/drawing/2014/main" id="{B1651E04-96DA-4C29-B927-F84C635733DE}"/>
              </a:ext>
            </a:extLst>
          </p:cNvPr>
          <p:cNvSpPr/>
          <p:nvPr/>
        </p:nvSpPr>
        <p:spPr>
          <a:xfrm>
            <a:off x="7930896" y="5755376"/>
            <a:ext cx="2590800" cy="541023"/>
          </a:xfrm>
          <a:prstGeom prst="rec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FRICATIVE</a:t>
            </a:r>
            <a:endParaRPr lang="en-US" dirty="0"/>
          </a:p>
        </p:txBody>
      </p:sp>
    </p:spTree>
    <p:extLst>
      <p:ext uri="{BB962C8B-B14F-4D97-AF65-F5344CB8AC3E}">
        <p14:creationId xmlns:p14="http://schemas.microsoft.com/office/powerpoint/2010/main" val="2196445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animEffect transition="in" filter="fade">
                                      <p:cBhvr>
                                        <p:cTn id="47" dur="500"/>
                                        <p:tgtEl>
                                          <p:spTgt spid="8">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0" grpId="0" animBg="1"/>
      <p:bldP spid="11" grpId="0" animBg="1"/>
      <p:bldP spid="12" grpId="0" animBg="1"/>
      <p:bldP spid="13" grpId="0" animBg="1"/>
      <p:bldP spid="14" grpId="0" animBg="1"/>
      <p:bldP spid="1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5.1. HOW TO DESCRIBE A CONSONANT (cont.)</a:t>
            </a:r>
          </a:p>
        </p:txBody>
      </p:sp>
      <p:sp>
        <p:nvSpPr>
          <p:cNvPr id="4" name="Content Placeholder 3">
            <a:extLst>
              <a:ext uri="{FF2B5EF4-FFF2-40B4-BE49-F238E27FC236}">
                <a16:creationId xmlns:a16="http://schemas.microsoft.com/office/drawing/2014/main" id="{4167BDA3-0238-4B2D-9796-ACD473370662}"/>
              </a:ext>
            </a:extLst>
          </p:cNvPr>
          <p:cNvSpPr>
            <a:spLocks noGrp="1"/>
          </p:cNvSpPr>
          <p:nvPr>
            <p:ph idx="1"/>
          </p:nvPr>
        </p:nvSpPr>
        <p:spPr>
          <a:xfrm>
            <a:off x="838200" y="1463040"/>
            <a:ext cx="10515600" cy="4713923"/>
          </a:xfrm>
        </p:spPr>
        <p:txBody>
          <a:bodyPr/>
          <a:lstStyle/>
          <a:p>
            <a:r>
              <a:rPr lang="en-US" dirty="0"/>
              <a:t>See the following table for easily classifying an English consonant:</a:t>
            </a:r>
          </a:p>
        </p:txBody>
      </p:sp>
      <p:grpSp>
        <p:nvGrpSpPr>
          <p:cNvPr id="20" name="Group 19">
            <a:extLst>
              <a:ext uri="{FF2B5EF4-FFF2-40B4-BE49-F238E27FC236}">
                <a16:creationId xmlns:a16="http://schemas.microsoft.com/office/drawing/2014/main" id="{4A5427D9-FF4F-4ACB-B528-628FA28015EA}"/>
              </a:ext>
            </a:extLst>
          </p:cNvPr>
          <p:cNvGrpSpPr/>
          <p:nvPr/>
        </p:nvGrpSpPr>
        <p:grpSpPr>
          <a:xfrm>
            <a:off x="3419856" y="1975156"/>
            <a:ext cx="6021496" cy="4435487"/>
            <a:chOff x="3419856" y="1975156"/>
            <a:chExt cx="6021496" cy="4435487"/>
          </a:xfrm>
        </p:grpSpPr>
        <p:pic>
          <p:nvPicPr>
            <p:cNvPr id="16" name="Picture 15">
              <a:extLst>
                <a:ext uri="{FF2B5EF4-FFF2-40B4-BE49-F238E27FC236}">
                  <a16:creationId xmlns:a16="http://schemas.microsoft.com/office/drawing/2014/main" id="{87582A16-FB98-426A-91B7-012FA2324D58}"/>
                </a:ext>
              </a:extLst>
            </p:cNvPr>
            <p:cNvPicPr>
              <a:picLocks noChangeAspect="1"/>
            </p:cNvPicPr>
            <p:nvPr/>
          </p:nvPicPr>
          <p:blipFill rotWithShape="1">
            <a:blip r:embed="rId3"/>
            <a:srcRect l="38600" t="35733" r="24587" b="12889"/>
            <a:stretch/>
          </p:blipFill>
          <p:spPr>
            <a:xfrm>
              <a:off x="3419856" y="1975156"/>
              <a:ext cx="5352288" cy="4201807"/>
            </a:xfrm>
            <a:prstGeom prst="rect">
              <a:avLst/>
            </a:prstGeom>
          </p:spPr>
        </p:pic>
        <p:sp>
          <p:nvSpPr>
            <p:cNvPr id="19" name="TextBox 18">
              <a:extLst>
                <a:ext uri="{FF2B5EF4-FFF2-40B4-BE49-F238E27FC236}">
                  <a16:creationId xmlns:a16="http://schemas.microsoft.com/office/drawing/2014/main" id="{3C90C0AA-CA57-4903-A0BE-23103C23F996}"/>
                </a:ext>
              </a:extLst>
            </p:cNvPr>
            <p:cNvSpPr txBox="1"/>
            <p:nvPr/>
          </p:nvSpPr>
          <p:spPr>
            <a:xfrm>
              <a:off x="3729979" y="6102866"/>
              <a:ext cx="5711373" cy="307777"/>
            </a:xfrm>
            <a:prstGeom prst="rect">
              <a:avLst/>
            </a:prstGeom>
            <a:noFill/>
          </p:spPr>
          <p:txBody>
            <a:bodyPr wrap="square" rtlCol="0">
              <a:spAutoFit/>
            </a:bodyPr>
            <a:lstStyle/>
            <a:p>
              <a:r>
                <a:rPr lang="en-US" sz="1400" dirty="0"/>
                <a:t>Taken from American English Pronunciation Book of Bauer et al., (1980)</a:t>
              </a:r>
            </a:p>
          </p:txBody>
        </p:sp>
      </p:grpSp>
    </p:spTree>
    <p:extLst>
      <p:ext uri="{BB962C8B-B14F-4D97-AF65-F5344CB8AC3E}">
        <p14:creationId xmlns:p14="http://schemas.microsoft.com/office/powerpoint/2010/main" val="355738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5.2. HOW TO DESCRIBE A CONSONANT (cont.) - PRACTICE</a:t>
            </a:r>
          </a:p>
        </p:txBody>
      </p:sp>
      <p:sp>
        <p:nvSpPr>
          <p:cNvPr id="4" name="Content Placeholder 3">
            <a:extLst>
              <a:ext uri="{FF2B5EF4-FFF2-40B4-BE49-F238E27FC236}">
                <a16:creationId xmlns:a16="http://schemas.microsoft.com/office/drawing/2014/main" id="{4167BDA3-0238-4B2D-9796-ACD473370662}"/>
              </a:ext>
            </a:extLst>
          </p:cNvPr>
          <p:cNvSpPr>
            <a:spLocks noGrp="1"/>
          </p:cNvSpPr>
          <p:nvPr>
            <p:ph idx="1"/>
          </p:nvPr>
        </p:nvSpPr>
        <p:spPr>
          <a:xfrm>
            <a:off x="838200" y="1463040"/>
            <a:ext cx="10515600" cy="4713923"/>
          </a:xfrm>
        </p:spPr>
        <p:txBody>
          <a:bodyPr>
            <a:normAutofit/>
          </a:bodyPr>
          <a:lstStyle/>
          <a:p>
            <a:pPr marL="0" indent="0">
              <a:buNone/>
            </a:pPr>
            <a:r>
              <a:rPr lang="en-US" sz="2000" dirty="0"/>
              <a:t>Please describe the following consonants like the examples given on the previous slide. Remember that you have to describe the consonants by naming their force of articulation, place of articulation, and manner of articulation. You may take a look at the table on the previous slide to help you complete this exercise. The answer key is provided on the next slide. </a:t>
            </a:r>
          </a:p>
          <a:p>
            <a:pPr marL="987425" indent="-457200">
              <a:buFont typeface="+mj-lt"/>
              <a:buAutoNum type="arabicPeriod"/>
            </a:pPr>
            <a:r>
              <a:rPr lang="en-US" sz="2400" dirty="0"/>
              <a:t>/</a:t>
            </a:r>
            <a:r>
              <a:rPr lang="en-US" sz="2400" dirty="0">
                <a:latin typeface="Times New Roman" panose="02020603050405020304" pitchFamily="18" charset="0"/>
                <a:cs typeface="Times New Roman" panose="02020603050405020304" pitchFamily="18" charset="0"/>
              </a:rPr>
              <a:t>Ɵ</a:t>
            </a:r>
            <a:r>
              <a:rPr lang="en-US" sz="2400" dirty="0"/>
              <a:t>/</a:t>
            </a:r>
          </a:p>
          <a:p>
            <a:pPr marL="987425" indent="-457200">
              <a:buFont typeface="+mj-lt"/>
              <a:buAutoNum type="arabicPeriod"/>
            </a:pPr>
            <a:r>
              <a:rPr lang="en-US" sz="2400" dirty="0"/>
              <a:t>/d/</a:t>
            </a:r>
          </a:p>
          <a:p>
            <a:pPr marL="987425" indent="-457200">
              <a:buFont typeface="+mj-lt"/>
              <a:buAutoNum type="arabicPeriod"/>
            </a:pPr>
            <a:r>
              <a:rPr lang="en-US" sz="2400" dirty="0"/>
              <a:t>/</a:t>
            </a:r>
            <a:r>
              <a:rPr lang="en-US" sz="2400" dirty="0" err="1"/>
              <a:t>t</a:t>
            </a:r>
            <a:r>
              <a:rPr lang="en-US" sz="2400" dirty="0" err="1">
                <a:latin typeface="Times New Roman" panose="02020603050405020304" pitchFamily="18" charset="0"/>
                <a:cs typeface="Times New Roman" panose="02020603050405020304" pitchFamily="18" charset="0"/>
              </a:rPr>
              <a:t>ʃ</a:t>
            </a:r>
            <a:r>
              <a:rPr lang="en-US" sz="2400" dirty="0"/>
              <a:t>/</a:t>
            </a:r>
          </a:p>
          <a:p>
            <a:pPr marL="987425" indent="-457200">
              <a:buFont typeface="+mj-lt"/>
              <a:buAutoNum type="arabicPeriod"/>
            </a:pPr>
            <a:r>
              <a:rPr lang="en-US" sz="2400" dirty="0"/>
              <a:t>/j/</a:t>
            </a:r>
          </a:p>
          <a:p>
            <a:pPr marL="987425" indent="-457200">
              <a:buFont typeface="+mj-lt"/>
              <a:buAutoNum type="arabicPeriod"/>
            </a:pPr>
            <a:r>
              <a:rPr lang="en-US" sz="2400" dirty="0"/>
              <a:t>/</a:t>
            </a:r>
            <a:r>
              <a:rPr lang="en-US" sz="2400" dirty="0">
                <a:latin typeface="Times New Roman" panose="02020603050405020304" pitchFamily="18" charset="0"/>
                <a:cs typeface="Times New Roman" panose="02020603050405020304" pitchFamily="18" charset="0"/>
              </a:rPr>
              <a:t>ð</a:t>
            </a:r>
            <a:r>
              <a:rPr lang="en-US" sz="2400" dirty="0"/>
              <a:t>/</a:t>
            </a:r>
          </a:p>
          <a:p>
            <a:pPr marL="987425" indent="-457200">
              <a:buFont typeface="+mj-lt"/>
              <a:buAutoNum type="arabicPeriod"/>
            </a:pPr>
            <a:r>
              <a:rPr lang="en-US" sz="2400" dirty="0"/>
              <a:t>/b/</a:t>
            </a:r>
          </a:p>
        </p:txBody>
      </p:sp>
    </p:spTree>
    <p:extLst>
      <p:ext uri="{BB962C8B-B14F-4D97-AF65-F5344CB8AC3E}">
        <p14:creationId xmlns:p14="http://schemas.microsoft.com/office/powerpoint/2010/main" val="11319878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10515600" cy="864235"/>
          </a:xfrm>
        </p:spPr>
        <p:txBody>
          <a:bodyPr>
            <a:normAutofit fontScale="90000"/>
          </a:bodyPr>
          <a:lstStyle/>
          <a:p>
            <a:r>
              <a:rPr lang="en-US" sz="4000" b="1" dirty="0">
                <a:latin typeface="Cambria" panose="02040503050406030204" pitchFamily="18" charset="0"/>
                <a:ea typeface="Cambria" panose="02040503050406030204" pitchFamily="18" charset="0"/>
              </a:rPr>
              <a:t>5.3. HOW TO DESCRIBE A CONSONANT (cont.) – PRACTICE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4" name="Content Placeholder 3">
            <a:extLst>
              <a:ext uri="{FF2B5EF4-FFF2-40B4-BE49-F238E27FC236}">
                <a16:creationId xmlns:a16="http://schemas.microsoft.com/office/drawing/2014/main" id="{4167BDA3-0238-4B2D-9796-ACD473370662}"/>
              </a:ext>
            </a:extLst>
          </p:cNvPr>
          <p:cNvSpPr>
            <a:spLocks noGrp="1"/>
          </p:cNvSpPr>
          <p:nvPr>
            <p:ph idx="1"/>
          </p:nvPr>
        </p:nvSpPr>
        <p:spPr>
          <a:xfrm>
            <a:off x="838200" y="1463040"/>
            <a:ext cx="10515600" cy="4713923"/>
          </a:xfrm>
        </p:spPr>
        <p:txBody>
          <a:bodyPr>
            <a:normAutofit/>
          </a:bodyPr>
          <a:lstStyle/>
          <a:p>
            <a:pPr marL="0" indent="0">
              <a:buNone/>
            </a:pPr>
            <a:r>
              <a:rPr lang="en-US" sz="2000" dirty="0"/>
              <a:t>Please describe the following consonants like the examples given on the previous slide. Remember that you have to describe the consonants by naming their force of articulation, place of articulation, and manner of articulation. You may take a look at the table on the previous slide to help you complete this exercise. The answer key is provided on the next slide. </a:t>
            </a:r>
          </a:p>
          <a:p>
            <a:pPr marL="987425" indent="-457200">
              <a:buFont typeface="+mj-lt"/>
              <a:buAutoNum type="arabicPeriod"/>
            </a:pPr>
            <a:r>
              <a:rPr lang="en-US" sz="2400" dirty="0"/>
              <a:t>/</a:t>
            </a:r>
            <a:r>
              <a:rPr lang="en-US" sz="2400" dirty="0">
                <a:latin typeface="Times New Roman" panose="02020603050405020304" pitchFamily="18" charset="0"/>
                <a:cs typeface="Times New Roman" panose="02020603050405020304" pitchFamily="18" charset="0"/>
              </a:rPr>
              <a:t>Ɵ</a:t>
            </a:r>
            <a:r>
              <a:rPr lang="en-US" sz="2400" dirty="0"/>
              <a:t>/</a:t>
            </a:r>
          </a:p>
          <a:p>
            <a:pPr marL="987425" indent="-457200">
              <a:buFont typeface="+mj-lt"/>
              <a:buAutoNum type="arabicPeriod"/>
            </a:pPr>
            <a:r>
              <a:rPr lang="en-US" sz="2400" dirty="0"/>
              <a:t>/d/</a:t>
            </a:r>
          </a:p>
          <a:p>
            <a:pPr marL="987425" indent="-457200">
              <a:buFont typeface="+mj-lt"/>
              <a:buAutoNum type="arabicPeriod"/>
            </a:pPr>
            <a:r>
              <a:rPr lang="en-US" sz="2400" dirty="0"/>
              <a:t>/</a:t>
            </a:r>
            <a:r>
              <a:rPr lang="en-US" sz="2400" dirty="0" err="1"/>
              <a:t>t</a:t>
            </a:r>
            <a:r>
              <a:rPr lang="en-US" sz="2400" dirty="0" err="1">
                <a:latin typeface="Times New Roman" panose="02020603050405020304" pitchFamily="18" charset="0"/>
                <a:cs typeface="Times New Roman" panose="02020603050405020304" pitchFamily="18" charset="0"/>
              </a:rPr>
              <a:t>ʃ</a:t>
            </a:r>
            <a:r>
              <a:rPr lang="en-US" sz="2400" dirty="0"/>
              <a:t>/</a:t>
            </a:r>
          </a:p>
          <a:p>
            <a:pPr marL="987425" indent="-457200">
              <a:buFont typeface="+mj-lt"/>
              <a:buAutoNum type="arabicPeriod"/>
            </a:pPr>
            <a:r>
              <a:rPr lang="en-US" sz="2400" dirty="0"/>
              <a:t>/j/</a:t>
            </a:r>
          </a:p>
          <a:p>
            <a:pPr marL="987425" indent="-457200">
              <a:buFont typeface="+mj-lt"/>
              <a:buAutoNum type="arabicPeriod"/>
            </a:pPr>
            <a:r>
              <a:rPr lang="en-US" sz="2400" dirty="0"/>
              <a:t>/</a:t>
            </a:r>
            <a:r>
              <a:rPr lang="en-US" sz="2400" dirty="0">
                <a:latin typeface="Times New Roman" panose="02020603050405020304" pitchFamily="18" charset="0"/>
                <a:cs typeface="Times New Roman" panose="02020603050405020304" pitchFamily="18" charset="0"/>
              </a:rPr>
              <a:t>ð</a:t>
            </a:r>
            <a:r>
              <a:rPr lang="en-US" sz="2400" dirty="0"/>
              <a:t>/</a:t>
            </a:r>
          </a:p>
          <a:p>
            <a:pPr marL="987425" indent="-457200">
              <a:buFont typeface="+mj-lt"/>
              <a:buAutoNum type="arabicPeriod"/>
            </a:pPr>
            <a:r>
              <a:rPr lang="en-US" sz="2400" dirty="0"/>
              <a:t>/b/</a:t>
            </a:r>
          </a:p>
        </p:txBody>
      </p:sp>
      <p:sp>
        <p:nvSpPr>
          <p:cNvPr id="2" name="TextBox 1">
            <a:extLst>
              <a:ext uri="{FF2B5EF4-FFF2-40B4-BE49-F238E27FC236}">
                <a16:creationId xmlns:a16="http://schemas.microsoft.com/office/drawing/2014/main" id="{9C4C2AA6-4002-4E71-BFF9-45F7F9DE0079}"/>
              </a:ext>
            </a:extLst>
          </p:cNvPr>
          <p:cNvSpPr txBox="1"/>
          <p:nvPr/>
        </p:nvSpPr>
        <p:spPr>
          <a:xfrm>
            <a:off x="5388864" y="2946255"/>
            <a:ext cx="3811556" cy="2308324"/>
          </a:xfrm>
          <a:prstGeom prst="rect">
            <a:avLst/>
          </a:prstGeom>
          <a:noFill/>
          <a:ln>
            <a:solidFill>
              <a:schemeClr val="tx1"/>
            </a:solidFill>
          </a:ln>
        </p:spPr>
        <p:txBody>
          <a:bodyPr wrap="none" rtlCol="0">
            <a:spAutoFit/>
          </a:bodyPr>
          <a:lstStyle/>
          <a:p>
            <a:pPr marL="342900" indent="-342900">
              <a:buAutoNum type="arabicPeriod"/>
            </a:pPr>
            <a:r>
              <a:rPr lang="en-US" sz="2400" b="1" dirty="0"/>
              <a:t>A </a:t>
            </a:r>
            <a:r>
              <a:rPr lang="en-US" sz="2400" b="1" dirty="0">
                <a:solidFill>
                  <a:schemeClr val="accent5">
                    <a:lumMod val="50000"/>
                  </a:schemeClr>
                </a:solidFill>
              </a:rPr>
              <a:t>fortis</a:t>
            </a:r>
            <a:r>
              <a:rPr lang="en-US" sz="2400" b="1" dirty="0"/>
              <a:t> </a:t>
            </a:r>
            <a:r>
              <a:rPr lang="en-US" sz="2400" b="1" dirty="0">
                <a:solidFill>
                  <a:srgbClr val="C00000"/>
                </a:solidFill>
              </a:rPr>
              <a:t>dental</a:t>
            </a:r>
            <a:r>
              <a:rPr lang="en-US" sz="2400" b="1" dirty="0"/>
              <a:t> </a:t>
            </a:r>
            <a:r>
              <a:rPr lang="en-US" sz="2400" b="1" dirty="0">
                <a:solidFill>
                  <a:schemeClr val="accent6">
                    <a:lumMod val="50000"/>
                  </a:schemeClr>
                </a:solidFill>
              </a:rPr>
              <a:t>fricative</a:t>
            </a:r>
          </a:p>
          <a:p>
            <a:pPr marL="342900" indent="-342900">
              <a:buAutoNum type="arabicPeriod"/>
            </a:pPr>
            <a:r>
              <a:rPr lang="en-US" sz="2400" b="1" dirty="0"/>
              <a:t>A </a:t>
            </a:r>
            <a:r>
              <a:rPr lang="en-US" sz="2400" b="1" dirty="0">
                <a:solidFill>
                  <a:schemeClr val="accent5">
                    <a:lumMod val="50000"/>
                  </a:schemeClr>
                </a:solidFill>
              </a:rPr>
              <a:t>lenis</a:t>
            </a:r>
            <a:r>
              <a:rPr lang="en-US" sz="2400" b="1" dirty="0"/>
              <a:t> </a:t>
            </a:r>
            <a:r>
              <a:rPr lang="en-US" sz="2400" b="1" dirty="0">
                <a:solidFill>
                  <a:srgbClr val="C00000"/>
                </a:solidFill>
              </a:rPr>
              <a:t>alveolar</a:t>
            </a:r>
            <a:r>
              <a:rPr lang="en-US" sz="2400" b="1" dirty="0"/>
              <a:t> </a:t>
            </a:r>
            <a:r>
              <a:rPr lang="en-US" sz="2400" b="1" dirty="0">
                <a:solidFill>
                  <a:schemeClr val="accent6">
                    <a:lumMod val="50000"/>
                  </a:schemeClr>
                </a:solidFill>
              </a:rPr>
              <a:t>stop</a:t>
            </a:r>
          </a:p>
          <a:p>
            <a:pPr marL="342900" indent="-342900">
              <a:buAutoNum type="arabicPeriod"/>
            </a:pPr>
            <a:r>
              <a:rPr lang="en-US" sz="2400" b="1" dirty="0"/>
              <a:t>A </a:t>
            </a:r>
            <a:r>
              <a:rPr lang="en-US" sz="2400" b="1" dirty="0">
                <a:solidFill>
                  <a:schemeClr val="accent5">
                    <a:lumMod val="50000"/>
                  </a:schemeClr>
                </a:solidFill>
              </a:rPr>
              <a:t>fortis</a:t>
            </a:r>
            <a:r>
              <a:rPr lang="en-US" sz="2400" b="1" dirty="0"/>
              <a:t> </a:t>
            </a:r>
            <a:r>
              <a:rPr lang="en-US" sz="2400" b="1" dirty="0" err="1">
                <a:solidFill>
                  <a:srgbClr val="C00000"/>
                </a:solidFill>
              </a:rPr>
              <a:t>alveo</a:t>
            </a:r>
            <a:r>
              <a:rPr lang="en-US" sz="2400" b="1" dirty="0">
                <a:solidFill>
                  <a:srgbClr val="C00000"/>
                </a:solidFill>
              </a:rPr>
              <a:t>-palatal</a:t>
            </a:r>
            <a:r>
              <a:rPr lang="en-US" sz="2400" b="1" dirty="0"/>
              <a:t> </a:t>
            </a:r>
            <a:r>
              <a:rPr lang="en-US" sz="2400" b="1" dirty="0">
                <a:solidFill>
                  <a:schemeClr val="accent6">
                    <a:lumMod val="50000"/>
                  </a:schemeClr>
                </a:solidFill>
              </a:rPr>
              <a:t>stop</a:t>
            </a:r>
          </a:p>
          <a:p>
            <a:pPr marL="342900" indent="-342900">
              <a:buAutoNum type="arabicPeriod"/>
            </a:pPr>
            <a:r>
              <a:rPr lang="en-US" sz="2400" b="1" dirty="0"/>
              <a:t>A </a:t>
            </a:r>
            <a:r>
              <a:rPr lang="en-US" sz="2400" b="1" dirty="0">
                <a:solidFill>
                  <a:srgbClr val="C00000"/>
                </a:solidFill>
              </a:rPr>
              <a:t>palatal</a:t>
            </a:r>
            <a:r>
              <a:rPr lang="en-US" sz="2400" b="1" dirty="0"/>
              <a:t> </a:t>
            </a:r>
            <a:r>
              <a:rPr lang="en-US" sz="2400" b="1" dirty="0">
                <a:solidFill>
                  <a:schemeClr val="accent6">
                    <a:lumMod val="50000"/>
                  </a:schemeClr>
                </a:solidFill>
              </a:rPr>
              <a:t>approximant</a:t>
            </a:r>
          </a:p>
          <a:p>
            <a:pPr marL="342900" indent="-342900">
              <a:buAutoNum type="arabicPeriod"/>
            </a:pPr>
            <a:r>
              <a:rPr lang="en-US" sz="2400" b="1" dirty="0"/>
              <a:t>A </a:t>
            </a:r>
            <a:r>
              <a:rPr lang="en-US" sz="2400" b="1" dirty="0">
                <a:solidFill>
                  <a:schemeClr val="accent5">
                    <a:lumMod val="50000"/>
                  </a:schemeClr>
                </a:solidFill>
              </a:rPr>
              <a:t>lenis</a:t>
            </a:r>
            <a:r>
              <a:rPr lang="en-US" sz="2400" b="1" dirty="0"/>
              <a:t> </a:t>
            </a:r>
            <a:r>
              <a:rPr lang="en-US" sz="2400" b="1" dirty="0">
                <a:solidFill>
                  <a:srgbClr val="C00000"/>
                </a:solidFill>
              </a:rPr>
              <a:t>dental</a:t>
            </a:r>
            <a:r>
              <a:rPr lang="en-US" sz="2400" b="1" dirty="0"/>
              <a:t> </a:t>
            </a:r>
            <a:r>
              <a:rPr lang="en-US" sz="2400" b="1" dirty="0">
                <a:solidFill>
                  <a:schemeClr val="accent6">
                    <a:lumMod val="50000"/>
                  </a:schemeClr>
                </a:solidFill>
              </a:rPr>
              <a:t>fricative</a:t>
            </a:r>
          </a:p>
          <a:p>
            <a:pPr marL="342900" indent="-342900">
              <a:buAutoNum type="arabicPeriod"/>
            </a:pPr>
            <a:r>
              <a:rPr lang="en-US" sz="2400" b="1" dirty="0"/>
              <a:t>A </a:t>
            </a:r>
            <a:r>
              <a:rPr lang="en-US" sz="2400" b="1" dirty="0">
                <a:solidFill>
                  <a:schemeClr val="accent5">
                    <a:lumMod val="50000"/>
                  </a:schemeClr>
                </a:solidFill>
              </a:rPr>
              <a:t>lenis</a:t>
            </a:r>
            <a:r>
              <a:rPr lang="en-US" sz="2400" b="1" dirty="0"/>
              <a:t> </a:t>
            </a:r>
            <a:r>
              <a:rPr lang="en-US" sz="2400" b="1" dirty="0">
                <a:solidFill>
                  <a:srgbClr val="C00000"/>
                </a:solidFill>
              </a:rPr>
              <a:t>bilabial</a:t>
            </a:r>
            <a:r>
              <a:rPr lang="en-US" sz="2400" b="1" dirty="0"/>
              <a:t> </a:t>
            </a:r>
            <a:r>
              <a:rPr lang="en-US" sz="2400" b="1" dirty="0">
                <a:solidFill>
                  <a:schemeClr val="accent6">
                    <a:lumMod val="50000"/>
                  </a:schemeClr>
                </a:solidFill>
              </a:rPr>
              <a:t>stop</a:t>
            </a:r>
          </a:p>
        </p:txBody>
      </p:sp>
    </p:spTree>
    <p:extLst>
      <p:ext uri="{BB962C8B-B14F-4D97-AF65-F5344CB8AC3E}">
        <p14:creationId xmlns:p14="http://schemas.microsoft.com/office/powerpoint/2010/main" val="27888974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1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cture containing text, clipart&#10;&#10;Description automatically generated">
            <a:extLst>
              <a:ext uri="{FF2B5EF4-FFF2-40B4-BE49-F238E27FC236}">
                <a16:creationId xmlns:a16="http://schemas.microsoft.com/office/drawing/2014/main" id="{C1D5DE88-6113-4EC5-9664-5048EAAA6B8F}"/>
              </a:ext>
            </a:extLst>
          </p:cNvPr>
          <p:cNvPicPr>
            <a:picLocks noChangeAspect="1"/>
          </p:cNvPicPr>
          <p:nvPr/>
        </p:nvPicPr>
        <p:blipFill rotWithShape="1">
          <a:blip r:embed="rId3">
            <a:extLst>
              <a:ext uri="{28A0092B-C50C-407E-A947-70E740481C1C}">
                <a14:useLocalDpi xmlns:a14="http://schemas.microsoft.com/office/drawing/2010/main" val="0"/>
              </a:ext>
            </a:extLst>
          </a:blip>
          <a:srcRect r="5882" b="-1"/>
          <a:stretch/>
        </p:blipFill>
        <p:spPr>
          <a:xfrm>
            <a:off x="2522356" y="10"/>
            <a:ext cx="9669642" cy="6857990"/>
          </a:xfrm>
          <a:prstGeom prst="rect">
            <a:avLst/>
          </a:prstGeom>
        </p:spPr>
      </p:pic>
      <p:sp>
        <p:nvSpPr>
          <p:cNvPr id="14" name="Rectangle 1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65125"/>
            <a:ext cx="3822189" cy="1899912"/>
          </a:xfrm>
        </p:spPr>
        <p:txBody>
          <a:bodyPr>
            <a:normAutofit/>
          </a:bodyPr>
          <a:lstStyle/>
          <a:p>
            <a:r>
              <a:rPr lang="en-US" sz="3400" b="1" dirty="0">
                <a:latin typeface="Cambria" panose="02040503050406030204" pitchFamily="18" charset="0"/>
                <a:ea typeface="Cambria" panose="02040503050406030204" pitchFamily="18" charset="0"/>
              </a:rPr>
              <a:t>6.1. COMPARISON WITH BRITISH ENGLISH</a:t>
            </a:r>
          </a:p>
        </p:txBody>
      </p:sp>
      <p:sp>
        <p:nvSpPr>
          <p:cNvPr id="4" name="Content Placeholder 3">
            <a:extLst>
              <a:ext uri="{FF2B5EF4-FFF2-40B4-BE49-F238E27FC236}">
                <a16:creationId xmlns:a16="http://schemas.microsoft.com/office/drawing/2014/main" id="{4167BDA3-0238-4B2D-9796-ACD473370662}"/>
              </a:ext>
            </a:extLst>
          </p:cNvPr>
          <p:cNvSpPr>
            <a:spLocks noGrp="1"/>
          </p:cNvSpPr>
          <p:nvPr>
            <p:ph idx="1"/>
          </p:nvPr>
        </p:nvSpPr>
        <p:spPr>
          <a:xfrm>
            <a:off x="838200" y="2434201"/>
            <a:ext cx="3822189" cy="3742762"/>
          </a:xfrm>
        </p:spPr>
        <p:txBody>
          <a:bodyPr>
            <a:normAutofit/>
          </a:bodyPr>
          <a:lstStyle/>
          <a:p>
            <a:r>
              <a:rPr lang="en-US" sz="2000"/>
              <a:t>The </a:t>
            </a:r>
            <a:r>
              <a:rPr lang="en-US" sz="2000" b="1"/>
              <a:t>number </a:t>
            </a:r>
            <a:r>
              <a:rPr lang="en-US" sz="2000"/>
              <a:t>of consonant phonemes is the same in AE and BE.</a:t>
            </a:r>
          </a:p>
          <a:p>
            <a:endParaRPr lang="en-US" sz="2000"/>
          </a:p>
          <a:p>
            <a:r>
              <a:rPr lang="en-US" sz="2000"/>
              <a:t>The differences </a:t>
            </a:r>
            <a:endParaRPr lang="en-US" sz="2000">
              <a:sym typeface="Wingdings" panose="05000000000000000000" pitchFamily="2" charset="2"/>
            </a:endParaRPr>
          </a:p>
          <a:p>
            <a:pPr marL="622300">
              <a:buFont typeface="Wingdings" panose="05000000000000000000" pitchFamily="2" charset="2"/>
              <a:buChar char="Ø"/>
            </a:pPr>
            <a:r>
              <a:rPr lang="en-US" sz="2000" b="1">
                <a:sym typeface="Wingdings" panose="05000000000000000000" pitchFamily="2" charset="2"/>
              </a:rPr>
              <a:t>Distribution of /r, j/ </a:t>
            </a:r>
          </a:p>
          <a:p>
            <a:pPr marL="622300">
              <a:buFont typeface="Wingdings" panose="05000000000000000000" pitchFamily="2" charset="2"/>
              <a:buChar char="Ø"/>
            </a:pPr>
            <a:r>
              <a:rPr lang="en-US" sz="2000" b="1">
                <a:sym typeface="Wingdings" panose="05000000000000000000" pitchFamily="2" charset="2"/>
              </a:rPr>
              <a:t>Distribution of most other consonants</a:t>
            </a:r>
          </a:p>
          <a:p>
            <a:pPr marL="622300">
              <a:buFont typeface="Wingdings" panose="05000000000000000000" pitchFamily="2" charset="2"/>
              <a:buChar char="Ø"/>
            </a:pPr>
            <a:r>
              <a:rPr lang="en-US" sz="2000" b="1">
                <a:sym typeface="Wingdings" panose="05000000000000000000" pitchFamily="2" charset="2"/>
              </a:rPr>
              <a:t>Articulations of /r, l/ and of /t/ in some positions</a:t>
            </a:r>
          </a:p>
          <a:p>
            <a:pPr marL="0" indent="0">
              <a:buNone/>
            </a:pPr>
            <a:endParaRPr lang="en-US" sz="2000" b="1">
              <a:sym typeface="Wingdings" panose="05000000000000000000" pitchFamily="2" charset="2"/>
            </a:endParaRPr>
          </a:p>
        </p:txBody>
      </p:sp>
    </p:spTree>
    <p:extLst>
      <p:ext uri="{BB962C8B-B14F-4D97-AF65-F5344CB8AC3E}">
        <p14:creationId xmlns:p14="http://schemas.microsoft.com/office/powerpoint/2010/main" val="8792938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7.1.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838200" y="1414562"/>
            <a:ext cx="10515600" cy="4524315"/>
          </a:xfrm>
          <a:prstGeom prst="rect">
            <a:avLst/>
          </a:prstGeom>
          <a:noFill/>
        </p:spPr>
        <p:txBody>
          <a:bodyPr wrap="square" rtlCol="0">
            <a:spAutoFit/>
          </a:bodyPr>
          <a:lstStyle/>
          <a:p>
            <a:r>
              <a:rPr lang="en-US" dirty="0"/>
              <a:t>Please answer the following questions to review what you have learned about Consonants in General Section. Do not go to the next slide before you completely answer all of them.  </a:t>
            </a:r>
          </a:p>
          <a:p>
            <a:endParaRPr lang="en-US" dirty="0"/>
          </a:p>
          <a:p>
            <a:pPr marL="342900" indent="-342900">
              <a:buFont typeface="+mj-lt"/>
              <a:buAutoNum type="arabicPeriod"/>
            </a:pPr>
            <a:r>
              <a:rPr lang="en-US" dirty="0"/>
              <a:t>Based on the manner of articulation, what are the classification of consonants? Mention the 5 divisions!</a:t>
            </a:r>
          </a:p>
          <a:p>
            <a:pPr marL="342900" indent="-342900">
              <a:buFont typeface="+mj-lt"/>
              <a:buAutoNum type="arabicPeriod"/>
            </a:pPr>
            <a:r>
              <a:rPr lang="en-US" dirty="0"/>
              <a:t>What makes obstruent consonants different from fricatives?</a:t>
            </a:r>
          </a:p>
          <a:p>
            <a:pPr marL="342900" indent="-342900">
              <a:buFont typeface="+mj-lt"/>
              <a:buAutoNum type="arabicPeriod"/>
            </a:pPr>
            <a:r>
              <a:rPr lang="en-US" dirty="0"/>
              <a:t>Consonants that are formed with a complete closure in the oral cavity is named… Mention the examples of this type of consonants!</a:t>
            </a:r>
          </a:p>
          <a:p>
            <a:pPr marL="342900" indent="-342900">
              <a:buFont typeface="+mj-lt"/>
              <a:buAutoNum type="arabicPeriod"/>
            </a:pPr>
            <a:r>
              <a:rPr lang="en-US" dirty="0"/>
              <a:t>Please explain the difference of how air from the </a:t>
            </a:r>
            <a:r>
              <a:rPr lang="en-US"/>
              <a:t>lung escapes </a:t>
            </a:r>
            <a:r>
              <a:rPr lang="en-US" dirty="0"/>
              <a:t>to our mouth in lateral and approximant!</a:t>
            </a:r>
          </a:p>
          <a:p>
            <a:pPr marL="342900" indent="-342900">
              <a:buFont typeface="+mj-lt"/>
              <a:buAutoNum type="arabicPeriod"/>
            </a:pPr>
            <a:r>
              <a:rPr lang="en-US" dirty="0"/>
              <a:t>Mention 2 passive articulators and 2 active articulators!</a:t>
            </a:r>
          </a:p>
          <a:p>
            <a:pPr marL="342900" indent="-342900">
              <a:buFont typeface="+mj-lt"/>
              <a:buAutoNum type="arabicPeriod"/>
            </a:pPr>
            <a:r>
              <a:rPr lang="en-US" dirty="0"/>
              <a:t>Group the following consonants into the right groups based on their place of articulation: /f, Ɵ, b, m, ð, r, ʃ, d, h, ŋ, j/</a:t>
            </a:r>
          </a:p>
          <a:p>
            <a:pPr marL="342900" indent="-342900">
              <a:buFont typeface="+mj-lt"/>
              <a:buAutoNum type="arabicPeriod"/>
            </a:pPr>
            <a:r>
              <a:rPr lang="en-US" dirty="0"/>
              <a:t>What makes fortis consonants different from the lenis ones?</a:t>
            </a:r>
          </a:p>
          <a:p>
            <a:pPr marL="342900" indent="-342900">
              <a:buFont typeface="+mj-lt"/>
              <a:buAutoNum type="arabicPeriod"/>
            </a:pPr>
            <a:r>
              <a:rPr lang="en-US" dirty="0"/>
              <a:t>Mention at least two factors that influence the strength of force of articulation!</a:t>
            </a:r>
          </a:p>
          <a:p>
            <a:pPr marL="342900" indent="-342900">
              <a:buFont typeface="+mj-lt"/>
              <a:buAutoNum type="arabicPeriod"/>
            </a:pPr>
            <a:r>
              <a:rPr lang="en-US" dirty="0"/>
              <a:t>Please describe the following consonants by naming its force of articulation, place of articulation, and manner of articulation! The consonants: /p/ and /r/.</a:t>
            </a:r>
          </a:p>
          <a:p>
            <a:pPr marL="342900" indent="-342900">
              <a:buFont typeface="+mj-lt"/>
              <a:buAutoNum type="arabicPeriod"/>
            </a:pPr>
            <a:r>
              <a:rPr lang="en-US" dirty="0"/>
              <a:t>Mention at least two things that make some phonemes in AE different from the ones in BE!</a:t>
            </a:r>
          </a:p>
        </p:txBody>
      </p:sp>
    </p:spTree>
    <p:extLst>
      <p:ext uri="{BB962C8B-B14F-4D97-AF65-F5344CB8AC3E}">
        <p14:creationId xmlns:p14="http://schemas.microsoft.com/office/powerpoint/2010/main" val="25826877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7.2.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201397"/>
            <a:ext cx="10965840" cy="4801314"/>
          </a:xfrm>
          <a:prstGeom prst="rect">
            <a:avLst/>
          </a:prstGeom>
          <a:noFill/>
        </p:spPr>
        <p:txBody>
          <a:bodyPr wrap="square" rtlCol="0">
            <a:spAutoFit/>
          </a:bodyPr>
          <a:lstStyle/>
          <a:p>
            <a:r>
              <a:rPr lang="en-US" dirty="0"/>
              <a:t>Please answer the following questions to review what you have learned about Consonants in General Section. Do not go to the next slide before you completely answer all of them.  </a:t>
            </a:r>
          </a:p>
          <a:p>
            <a:endParaRPr lang="en-US" dirty="0"/>
          </a:p>
          <a:p>
            <a:pPr marL="342900" indent="-342900">
              <a:buFont typeface="+mj-lt"/>
              <a:buAutoNum type="arabicPeriod"/>
            </a:pPr>
            <a:r>
              <a:rPr lang="en-US" dirty="0"/>
              <a:t>Based on the manner of articulation, what are the classification of consonants? Mention the 5 divisions!</a:t>
            </a:r>
          </a:p>
          <a:p>
            <a:pPr indent="365125"/>
            <a:r>
              <a:rPr lang="en-US" dirty="0">
                <a:solidFill>
                  <a:srgbClr val="FF0000"/>
                </a:solidFill>
              </a:rPr>
              <a:t>Stop consonants, fricative consonants, nasal consonants, lateral consonants, and approximant consonants</a:t>
            </a:r>
          </a:p>
          <a:p>
            <a:pPr marL="342900" indent="-342900">
              <a:buFont typeface="+mj-lt"/>
              <a:buAutoNum type="arabicPeriod" startAt="2"/>
            </a:pPr>
            <a:r>
              <a:rPr lang="en-US" dirty="0"/>
              <a:t>What makes obstruent consonants different from fricatives?</a:t>
            </a:r>
          </a:p>
          <a:p>
            <a:pPr marL="365125"/>
            <a:r>
              <a:rPr lang="en-US" dirty="0">
                <a:solidFill>
                  <a:srgbClr val="FF0000"/>
                </a:solidFill>
              </a:rPr>
              <a:t>Obstruent consonants are produced with formed by obstructing airflow, while sonorants are produced with a continuity of resonant sound. In sonorants sounds have no such obstructions so the sound resonates.</a:t>
            </a:r>
          </a:p>
          <a:p>
            <a:pPr marL="342900" indent="-342900">
              <a:buFont typeface="+mj-lt"/>
              <a:buAutoNum type="arabicPeriod" startAt="3"/>
            </a:pPr>
            <a:r>
              <a:rPr lang="en-US" dirty="0"/>
              <a:t>Consonants that are formed with a complete closure in the oral cavity is named… Mention the examples of this type of consonants!</a:t>
            </a:r>
          </a:p>
          <a:p>
            <a:pPr marL="365125"/>
            <a:r>
              <a:rPr lang="en-US" dirty="0">
                <a:solidFill>
                  <a:srgbClr val="FF0000"/>
                </a:solidFill>
              </a:rPr>
              <a:t>It is called nasal. These are /m, n, ŋ/</a:t>
            </a:r>
          </a:p>
          <a:p>
            <a:pPr marL="342900" indent="-342900">
              <a:buFont typeface="+mj-lt"/>
              <a:buAutoNum type="arabicPeriod" startAt="4"/>
            </a:pPr>
            <a:r>
              <a:rPr lang="en-US" dirty="0"/>
              <a:t>Please explain the difference of how air from the lung escapes to our mouth in lateral and approximant!</a:t>
            </a:r>
          </a:p>
          <a:p>
            <a:pPr marL="365125"/>
            <a:r>
              <a:rPr lang="en-US" dirty="0">
                <a:solidFill>
                  <a:srgbClr val="FF0000"/>
                </a:solidFill>
              </a:rPr>
              <a:t>In lateral, the tip/blade of tongue touches alveolar ridge and one/both tongue sides lowered to allow the air from lung escapes from the sides of the tongue. Meanwhile, in approximants, the air from the lung escape over the center of the tongue.</a:t>
            </a:r>
          </a:p>
          <a:p>
            <a:pPr marL="342900" indent="-342900">
              <a:buFont typeface="+mj-lt"/>
              <a:buAutoNum type="arabicPeriod" startAt="5"/>
            </a:pPr>
            <a:r>
              <a:rPr lang="en-US" dirty="0"/>
              <a:t>Mention 2 passive articulators and 2 active articulators!</a:t>
            </a:r>
          </a:p>
          <a:p>
            <a:pPr marL="365125"/>
            <a:r>
              <a:rPr lang="en-US" dirty="0">
                <a:solidFill>
                  <a:srgbClr val="FF0000"/>
                </a:solidFill>
              </a:rPr>
              <a:t>PA: upper lip, teeth		AA: tongue, lower lip</a:t>
            </a:r>
          </a:p>
        </p:txBody>
      </p:sp>
    </p:spTree>
    <p:extLst>
      <p:ext uri="{BB962C8B-B14F-4D97-AF65-F5344CB8AC3E}">
        <p14:creationId xmlns:p14="http://schemas.microsoft.com/office/powerpoint/2010/main" val="10269258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7.2. REVIEW – </a:t>
            </a:r>
            <a:r>
              <a:rPr lang="en-US" sz="4000" b="1" dirty="0">
                <a:solidFill>
                  <a:srgbClr val="C00000"/>
                </a:solidFill>
                <a:latin typeface="Cambria" panose="02040503050406030204" pitchFamily="18" charset="0"/>
                <a:ea typeface="Cambria" panose="02040503050406030204" pitchFamily="18" charset="0"/>
              </a:rPr>
              <a:t>ANSWER KEY (cont.)</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054169"/>
            <a:ext cx="10965840" cy="5754589"/>
          </a:xfrm>
          <a:prstGeom prst="rect">
            <a:avLst/>
          </a:prstGeom>
          <a:noFill/>
        </p:spPr>
        <p:txBody>
          <a:bodyPr wrap="square" rtlCol="0">
            <a:spAutoFit/>
          </a:bodyPr>
          <a:lstStyle/>
          <a:p>
            <a:r>
              <a:rPr lang="en-US" dirty="0"/>
              <a:t>Please answer the following questions to review what you have learned about Consonants in General Section. Do not go to the next slide before you completely answer all of them.  </a:t>
            </a:r>
          </a:p>
          <a:p>
            <a:endParaRPr lang="en-US" sz="1050" dirty="0"/>
          </a:p>
          <a:p>
            <a:pPr marL="342900" lvl="0" indent="-342900">
              <a:lnSpc>
                <a:spcPct val="107000"/>
              </a:lnSpc>
              <a:buFont typeface="+mj-lt"/>
              <a:buAutoNum type="arabicPeriod" startAt="6"/>
            </a:pPr>
            <a:r>
              <a:rPr lang="en-US" sz="1800" dirty="0">
                <a:effectLst/>
                <a:latin typeface="Calibri" panose="020F0502020204030204" pitchFamily="34" charset="0"/>
                <a:ea typeface="Calibri" panose="020F0502020204030204" pitchFamily="34" charset="0"/>
                <a:cs typeface="Times New Roman" panose="02020603050405020304" pitchFamily="18" charset="0"/>
              </a:rPr>
              <a:t>Group the following consonants into the right groups based on their place of articulation: /f,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Ɵ</a:t>
            </a:r>
            <a:r>
              <a:rPr lang="en-US" sz="1800" dirty="0">
                <a:effectLst/>
                <a:latin typeface="Calibri" panose="020F0502020204030204" pitchFamily="34" charset="0"/>
                <a:ea typeface="Calibri" panose="020F0502020204030204" pitchFamily="34" charset="0"/>
                <a:cs typeface="Times New Roman" panose="02020603050405020304" pitchFamily="18" charset="0"/>
              </a:rPr>
              <a:t>, b, m,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ð</a:t>
            </a:r>
            <a:r>
              <a:rPr lang="en-US" sz="1800" dirty="0">
                <a:effectLst/>
                <a:latin typeface="Calibri" panose="020F0502020204030204" pitchFamily="34" charset="0"/>
                <a:ea typeface="Calibri" panose="020F0502020204030204" pitchFamily="34" charset="0"/>
                <a:cs typeface="Times New Roman" panose="02020603050405020304" pitchFamily="18" charset="0"/>
              </a:rPr>
              <a:t>, r,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ʃ</a:t>
            </a:r>
            <a:r>
              <a:rPr lang="en-US" sz="1800" dirty="0">
                <a:effectLst/>
                <a:latin typeface="Calibri" panose="020F0502020204030204" pitchFamily="34" charset="0"/>
                <a:ea typeface="Calibri" panose="020F0502020204030204" pitchFamily="34" charset="0"/>
                <a:cs typeface="Times New Roman" panose="02020603050405020304" pitchFamily="18" charset="0"/>
              </a:rPr>
              <a:t>, d, h, </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ŋ</a:t>
            </a:r>
            <a:r>
              <a:rPr lang="en-US" sz="1800" dirty="0">
                <a:effectLst/>
                <a:latin typeface="Calibri" panose="020F0502020204030204" pitchFamily="34" charset="0"/>
                <a:ea typeface="Calibri" panose="020F0502020204030204" pitchFamily="34" charset="0"/>
                <a:cs typeface="Times New Roman" panose="02020603050405020304" pitchFamily="18" charset="0"/>
              </a:rPr>
              <a:t>, j/</a:t>
            </a:r>
          </a:p>
          <a:p>
            <a:pPr marL="354013" lvl="0">
              <a:lnSpc>
                <a:spcPct val="107000"/>
              </a:lnSpc>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Bilabial: /b, m/, Labiodental: /f/, Dental: /Ɵ, ð/, Alveolar: /d/, </a:t>
            </a:r>
            <a:r>
              <a:rPr lang="en-US" sz="1800"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Alveo</a:t>
            </a: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-palatal: /ʃ/, Palatal: /j/, Velar: /ŋ/, Glottal: /h/, Retroflex: /r/</a:t>
            </a:r>
          </a:p>
          <a:p>
            <a:pPr marL="342900" lvl="0" indent="-342900">
              <a:lnSpc>
                <a:spcPct val="107000"/>
              </a:lnSpc>
              <a:buFont typeface="+mj-lt"/>
              <a:buAutoNum type="arabicPeriod" startAt="7"/>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makes fortis consonants different from the lenis ones?</a:t>
            </a:r>
          </a:p>
          <a:p>
            <a:pPr marL="354013" lvl="0">
              <a:lnSpc>
                <a:spcPct val="107000"/>
              </a:lnSpc>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It is due to the strength of force of articulation. Fortis has a relatively strong force of articulation, while lenis has a relatively weak force of articulation.</a:t>
            </a:r>
          </a:p>
          <a:p>
            <a:pPr marL="342900" lvl="0" indent="-342900">
              <a:lnSpc>
                <a:spcPct val="107000"/>
              </a:lnSpc>
              <a:buFont typeface="+mj-lt"/>
              <a:buAutoNum type="arabicPeriod" startAt="8"/>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at least two factors that influence the strength of force of articulation!</a:t>
            </a:r>
          </a:p>
          <a:p>
            <a:pPr marL="354013" lvl="0">
              <a:lnSpc>
                <a:spcPct val="107000"/>
              </a:lnSpc>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They are pressure with which the active articulator presses against the passive one, area of contact between active and passive articulator, and duration of segment.</a:t>
            </a:r>
          </a:p>
          <a:p>
            <a:pPr marL="342900" lvl="0" indent="-342900">
              <a:lnSpc>
                <a:spcPct val="107000"/>
              </a:lnSpc>
              <a:buFont typeface="+mj-lt"/>
              <a:buAutoNum type="arabicPeriod" startAt="9"/>
            </a:pPr>
            <a:r>
              <a:rPr lang="en-US" sz="1800" dirty="0">
                <a:effectLst/>
                <a:latin typeface="Calibri" panose="020F0502020204030204" pitchFamily="34" charset="0"/>
                <a:ea typeface="Calibri" panose="020F0502020204030204" pitchFamily="34" charset="0"/>
                <a:cs typeface="Times New Roman" panose="02020603050405020304" pitchFamily="18" charset="0"/>
              </a:rPr>
              <a:t>Please describe the following consonants by naming its force of articulation, place of articulation, and manner of articulation! The consonants: /p/ and /r/.</a:t>
            </a:r>
          </a:p>
          <a:p>
            <a:pPr marL="354013" lvl="0">
              <a:lnSpc>
                <a:spcPct val="107000"/>
              </a:lnSpc>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/p/ is a fortis bilabial stop and /r/ is a post-palatal approximant.</a:t>
            </a:r>
          </a:p>
          <a:p>
            <a:pPr marL="342900" lvl="0" indent="-342900">
              <a:lnSpc>
                <a:spcPct val="107000"/>
              </a:lnSpc>
              <a:spcAft>
                <a:spcPts val="800"/>
              </a:spcAft>
              <a:buFont typeface="+mj-lt"/>
              <a:buAutoNum type="arabicPeriod" startAt="10"/>
            </a:pPr>
            <a:r>
              <a:rPr lang="en-US" sz="1800" dirty="0">
                <a:effectLst/>
                <a:latin typeface="Calibri" panose="020F0502020204030204" pitchFamily="34" charset="0"/>
                <a:ea typeface="Calibri" panose="020F0502020204030204" pitchFamily="34" charset="0"/>
                <a:cs typeface="Times New Roman" panose="02020603050405020304" pitchFamily="18" charset="0"/>
              </a:rPr>
              <a:t>Mention at least two things that make some phonemes in AE different from the ones in BE!</a:t>
            </a:r>
          </a:p>
          <a:p>
            <a:pPr marL="354013" lvl="0">
              <a:lnSpc>
                <a:spcPct val="107000"/>
              </a:lnSpc>
              <a:spcAft>
                <a:spcPts val="800"/>
              </a:spcAft>
            </a:pPr>
            <a:r>
              <a:rPr lang="en-US" sz="18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The differences can come from the distribution of /r, j/ and the distribution of most other consonants as well as the articulations of /r, l/ </a:t>
            </a:r>
          </a:p>
        </p:txBody>
      </p:sp>
    </p:spTree>
    <p:extLst>
      <p:ext uri="{BB962C8B-B14F-4D97-AF65-F5344CB8AC3E}">
        <p14:creationId xmlns:p14="http://schemas.microsoft.com/office/powerpoint/2010/main" val="23693425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19 – 24.</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PICTURE SOURCE</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377387"/>
            <a:ext cx="10515600" cy="4799576"/>
          </a:xfrm>
        </p:spPr>
        <p:txBody>
          <a:bodyPr>
            <a:normAutofit fontScale="85000" lnSpcReduction="20000"/>
          </a:bodyPr>
          <a:lstStyle/>
          <a:p>
            <a:pPr marL="0" indent="-457200">
              <a:buNone/>
            </a:pPr>
            <a:r>
              <a:rPr lang="en-US" sz="1200" dirty="0">
                <a:sym typeface="Wingdings" panose="05000000000000000000" pitchFamily="2" charset="2"/>
              </a:rPr>
              <a:t>Slide 4: </a:t>
            </a:r>
            <a:r>
              <a:rPr lang="en-US" sz="1200" dirty="0">
                <a:sym typeface="Wingdings" panose="05000000000000000000" pitchFamily="2" charset="2"/>
                <a:hlinkClick r:id="rId2"/>
              </a:rPr>
              <a:t>https://www.crushpixel.com/static18/preview2/stock-photo-phonetic-transcription-rgb-color-icon-3056505.jpg</a:t>
            </a:r>
            <a:r>
              <a:rPr lang="en-US" sz="1200" dirty="0">
                <a:sym typeface="Wingdings" panose="05000000000000000000" pitchFamily="2" charset="2"/>
              </a:rPr>
              <a:t> </a:t>
            </a:r>
          </a:p>
          <a:p>
            <a:pPr marL="0" indent="-457200">
              <a:buNone/>
            </a:pPr>
            <a:r>
              <a:rPr lang="en-US" sz="1200" dirty="0">
                <a:sym typeface="Wingdings" panose="05000000000000000000" pitchFamily="2" charset="2"/>
              </a:rPr>
              <a:t>Stop consonant icon: </a:t>
            </a:r>
            <a:r>
              <a:rPr lang="en-US" sz="1200" dirty="0">
                <a:sym typeface="Wingdings" panose="05000000000000000000" pitchFamily="2" charset="2"/>
                <a:hlinkClick r:id="rId3"/>
              </a:rPr>
              <a:t>https://png.pngtree.com/png-vector/20190118/ourlarge/pngtree-vector-stop-icon-png-image_327307.jpg</a:t>
            </a:r>
            <a:r>
              <a:rPr lang="en-US" sz="1200" dirty="0">
                <a:sym typeface="Wingdings" panose="05000000000000000000" pitchFamily="2" charset="2"/>
              </a:rPr>
              <a:t>  </a:t>
            </a:r>
          </a:p>
          <a:p>
            <a:pPr marL="0" indent="-457200">
              <a:buNone/>
            </a:pPr>
            <a:r>
              <a:rPr lang="en-US" sz="1200" dirty="0">
                <a:sym typeface="Wingdings" panose="05000000000000000000" pitchFamily="2" charset="2"/>
              </a:rPr>
              <a:t>Fricative consonant: </a:t>
            </a:r>
            <a:r>
              <a:rPr lang="en-US" sz="1200" dirty="0">
                <a:sym typeface="Wingdings" panose="05000000000000000000" pitchFamily="2" charset="2"/>
                <a:hlinkClick r:id="rId4"/>
              </a:rPr>
              <a:t>https://st2.depositphotos.com/4285885/44333/i/600/depositphotos_443339378-stock-photo-friction-text-written-purple-indigo.jpg</a:t>
            </a:r>
            <a:r>
              <a:rPr lang="en-US" sz="1200" dirty="0">
                <a:sym typeface="Wingdings" panose="05000000000000000000" pitchFamily="2" charset="2"/>
              </a:rPr>
              <a:t> </a:t>
            </a:r>
          </a:p>
          <a:p>
            <a:pPr marL="0" indent="-457200">
              <a:buNone/>
            </a:pPr>
            <a:r>
              <a:rPr lang="en-US" sz="1200" dirty="0">
                <a:sym typeface="Wingdings" panose="05000000000000000000" pitchFamily="2" charset="2"/>
              </a:rPr>
              <a:t>Sonorant consonant icon: </a:t>
            </a:r>
            <a:r>
              <a:rPr lang="en-US" sz="1200" dirty="0">
                <a:sym typeface="Wingdings" panose="05000000000000000000" pitchFamily="2" charset="2"/>
                <a:hlinkClick r:id="rId5"/>
              </a:rPr>
              <a:t>https://user-images.githubusercontent.com/3951311/81201022-71e32280-8fcd-11ea-9b9d-6adcf7fa6394.png</a:t>
            </a:r>
            <a:r>
              <a:rPr lang="en-US" sz="1200" dirty="0">
                <a:sym typeface="Wingdings" panose="05000000000000000000" pitchFamily="2" charset="2"/>
              </a:rPr>
              <a:t>  </a:t>
            </a:r>
          </a:p>
          <a:p>
            <a:pPr marL="0" indent="-457200">
              <a:buNone/>
            </a:pPr>
            <a:r>
              <a:rPr lang="en-US" sz="1200" dirty="0">
                <a:sym typeface="Wingdings" panose="05000000000000000000" pitchFamily="2" charset="2"/>
              </a:rPr>
              <a:t>Lateral consonant icon: </a:t>
            </a:r>
            <a:r>
              <a:rPr lang="en-US" sz="1200" dirty="0">
                <a:sym typeface="Wingdings" panose="05000000000000000000" pitchFamily="2" charset="2"/>
                <a:hlinkClick r:id="rId6"/>
              </a:rPr>
              <a:t>https://encrypted-tbn0.gstatic.com/images?q=tbn:ANd9GcTUk1nwWQjuvgkUlU6D_vmk8vY2qEiF01LN2Q&amp;usqp=CAU</a:t>
            </a:r>
            <a:r>
              <a:rPr lang="en-US" sz="1200" dirty="0">
                <a:sym typeface="Wingdings" panose="05000000000000000000" pitchFamily="2" charset="2"/>
              </a:rPr>
              <a:t>  </a:t>
            </a:r>
          </a:p>
          <a:p>
            <a:pPr marL="0" indent="-457200">
              <a:buNone/>
            </a:pPr>
            <a:r>
              <a:rPr lang="en-US" sz="1200" dirty="0">
                <a:sym typeface="Wingdings" panose="05000000000000000000" pitchFamily="2" charset="2"/>
              </a:rPr>
              <a:t>Nasal consonant icon: </a:t>
            </a:r>
            <a:r>
              <a:rPr lang="en-US" sz="1200" dirty="0">
                <a:sym typeface="Wingdings" panose="05000000000000000000" pitchFamily="2" charset="2"/>
                <a:hlinkClick r:id="rId7"/>
              </a:rPr>
              <a:t>https://www.123rf.com/photo_126839406_stock-vector-nose-line-icon-smell-nostril-front-anatomy-concept-vector-illustration-can-be-used-for-topics-like-e.html</a:t>
            </a:r>
            <a:r>
              <a:rPr lang="en-US" sz="1200" dirty="0">
                <a:sym typeface="Wingdings" panose="05000000000000000000" pitchFamily="2" charset="2"/>
              </a:rPr>
              <a:t>  </a:t>
            </a:r>
          </a:p>
          <a:p>
            <a:pPr marL="0" indent="-457200">
              <a:buNone/>
            </a:pPr>
            <a:r>
              <a:rPr lang="en-US" sz="1200" dirty="0">
                <a:sym typeface="Wingdings" panose="05000000000000000000" pitchFamily="2" charset="2"/>
              </a:rPr>
              <a:t>Approximants consonant icon: </a:t>
            </a:r>
            <a:r>
              <a:rPr lang="en-US" sz="1200" dirty="0">
                <a:sym typeface="Wingdings" panose="05000000000000000000" pitchFamily="2" charset="2"/>
                <a:hlinkClick r:id="rId8"/>
              </a:rPr>
              <a:t>https://www.kindpng.com/picc/m/188-1889809_approximately-approximate-math-symbol-icon-design-number-6.png</a:t>
            </a:r>
            <a:r>
              <a:rPr lang="en-US" sz="1200" dirty="0">
                <a:sym typeface="Wingdings" panose="05000000000000000000" pitchFamily="2" charset="2"/>
              </a:rPr>
              <a:t>  </a:t>
            </a:r>
          </a:p>
          <a:p>
            <a:pPr marL="0" indent="-457200">
              <a:buNone/>
            </a:pPr>
            <a:r>
              <a:rPr lang="en-US" sz="1200" dirty="0">
                <a:sym typeface="Wingdings" panose="05000000000000000000" pitchFamily="2" charset="2"/>
              </a:rPr>
              <a:t>Slide 14: </a:t>
            </a:r>
            <a:r>
              <a:rPr lang="en-US" sz="1200" dirty="0">
                <a:sym typeface="Wingdings" panose="05000000000000000000" pitchFamily="2" charset="2"/>
                <a:hlinkClick r:id="rId9"/>
              </a:rPr>
              <a:t>https://o.quizlet.com/36Rqe-OWcFotJ19Wge.Wyw_b.jpg</a:t>
            </a:r>
            <a:r>
              <a:rPr lang="en-US" sz="1200" dirty="0">
                <a:sym typeface="Wingdings" panose="05000000000000000000" pitchFamily="2" charset="2"/>
              </a:rPr>
              <a:t> </a:t>
            </a:r>
          </a:p>
          <a:p>
            <a:pPr marL="0" indent="-457200">
              <a:buNone/>
            </a:pPr>
            <a:r>
              <a:rPr lang="en-US" sz="1200" dirty="0">
                <a:sym typeface="Wingdings" panose="05000000000000000000" pitchFamily="2" charset="2"/>
              </a:rPr>
              <a:t>Bilabial: </a:t>
            </a:r>
            <a:r>
              <a:rPr lang="en-US" sz="1200" dirty="0">
                <a:sym typeface="Wingdings" panose="05000000000000000000" pitchFamily="2" charset="2"/>
                <a:hlinkClick r:id="rId10"/>
              </a:rPr>
              <a:t>https://lh3.googleusercontent.com/proxy/e09wDSoGRlA150GT8yytrdhzUBu5HyKBxT2bqq4FIT2dfxVTnKKxcYfYBnM1_3N1eAR4CEheoF_8WDNPGdQuUfhgu3SMqug</a:t>
            </a:r>
            <a:r>
              <a:rPr lang="en-US" sz="1200" dirty="0">
                <a:sym typeface="Wingdings" panose="05000000000000000000" pitchFamily="2" charset="2"/>
              </a:rPr>
              <a:t> </a:t>
            </a:r>
          </a:p>
          <a:p>
            <a:pPr marL="0" indent="-457200">
              <a:buNone/>
            </a:pPr>
            <a:r>
              <a:rPr lang="en-US" sz="1200" dirty="0">
                <a:sym typeface="Wingdings" panose="05000000000000000000" pitchFamily="2" charset="2"/>
              </a:rPr>
              <a:t>Labiodental icon:  </a:t>
            </a:r>
            <a:r>
              <a:rPr lang="en-US" sz="1200" dirty="0">
                <a:sym typeface="Wingdings" panose="05000000000000000000" pitchFamily="2" charset="2"/>
                <a:hlinkClick r:id="rId11"/>
              </a:rPr>
              <a:t>https://www.vectorstock.com/royalty-free-vector/lips-with-teeth-cartoon-symbol-icon-design-vector-21868551</a:t>
            </a:r>
            <a:r>
              <a:rPr lang="en-US" sz="1200" dirty="0">
                <a:sym typeface="Wingdings" panose="05000000000000000000" pitchFamily="2" charset="2"/>
              </a:rPr>
              <a:t> </a:t>
            </a:r>
          </a:p>
          <a:p>
            <a:pPr marL="0" indent="-457200">
              <a:buNone/>
            </a:pPr>
            <a:r>
              <a:rPr lang="en-US" sz="1200" dirty="0">
                <a:sym typeface="Wingdings" panose="05000000000000000000" pitchFamily="2" charset="2"/>
              </a:rPr>
              <a:t>Alveolar: </a:t>
            </a:r>
            <a:r>
              <a:rPr lang="en-US" sz="1200" dirty="0">
                <a:sym typeface="Wingdings" panose="05000000000000000000" pitchFamily="2" charset="2"/>
                <a:hlinkClick r:id="rId12"/>
              </a:rPr>
              <a:t>https://lessonpix.com/m/pictures/1271835/Alveolar+Ridge</a:t>
            </a:r>
            <a:r>
              <a:rPr lang="en-US" sz="1200" dirty="0">
                <a:sym typeface="Wingdings" panose="05000000000000000000" pitchFamily="2" charset="2"/>
              </a:rPr>
              <a:t>  </a:t>
            </a:r>
          </a:p>
          <a:p>
            <a:pPr marL="0" indent="-457200">
              <a:buNone/>
            </a:pPr>
            <a:r>
              <a:rPr lang="en-US" sz="1200" dirty="0">
                <a:sym typeface="Wingdings" panose="05000000000000000000" pitchFamily="2" charset="2"/>
              </a:rPr>
              <a:t>Retroflex: </a:t>
            </a:r>
            <a:r>
              <a:rPr lang="en-US" sz="1200" dirty="0">
                <a:sym typeface="Wingdings" panose="05000000000000000000" pitchFamily="2" charset="2"/>
                <a:hlinkClick r:id="rId13"/>
              </a:rPr>
              <a:t>https://freesvg.org/img/msd-r.png</a:t>
            </a:r>
            <a:r>
              <a:rPr lang="en-US" sz="1200" dirty="0">
                <a:sym typeface="Wingdings" panose="05000000000000000000" pitchFamily="2" charset="2"/>
              </a:rPr>
              <a:t> </a:t>
            </a:r>
          </a:p>
          <a:p>
            <a:pPr marL="0" indent="-457200">
              <a:buNone/>
            </a:pPr>
            <a:r>
              <a:rPr lang="en-US" sz="1200" dirty="0">
                <a:sym typeface="Wingdings" panose="05000000000000000000" pitchFamily="2" charset="2"/>
              </a:rPr>
              <a:t>Alveopalatal icon: </a:t>
            </a:r>
            <a:r>
              <a:rPr lang="en-US" sz="1200" dirty="0">
                <a:sym typeface="Wingdings" panose="05000000000000000000" pitchFamily="2" charset="2"/>
                <a:hlinkClick r:id="rId14"/>
              </a:rPr>
              <a:t>https://www.jing.fm/iclip/iRRwbob_alveolo-palatal-consonant-voiceless-palatal-fricative/</a:t>
            </a:r>
            <a:r>
              <a:rPr lang="en-US" sz="1200" dirty="0">
                <a:sym typeface="Wingdings" panose="05000000000000000000" pitchFamily="2" charset="2"/>
              </a:rPr>
              <a:t>  </a:t>
            </a:r>
          </a:p>
          <a:p>
            <a:pPr marL="0" indent="-457200">
              <a:buNone/>
            </a:pPr>
            <a:r>
              <a:rPr lang="en-US" sz="1200" dirty="0">
                <a:sym typeface="Wingdings" panose="05000000000000000000" pitchFamily="2" charset="2"/>
              </a:rPr>
              <a:t>Palatal icon: </a:t>
            </a:r>
            <a:r>
              <a:rPr lang="en-US" sz="1200" dirty="0">
                <a:sym typeface="Wingdings" panose="05000000000000000000" pitchFamily="2" charset="2"/>
                <a:hlinkClick r:id="rId15"/>
              </a:rPr>
              <a:t>https://spng.subpng.com/20190726/exc/kisspng-pharyngeal-flap-surgery-palate-pharynx-5d3b05f38b53c9.1184857215641492355707.jpg</a:t>
            </a:r>
            <a:r>
              <a:rPr lang="en-US" sz="1200" dirty="0">
                <a:sym typeface="Wingdings" panose="05000000000000000000" pitchFamily="2" charset="2"/>
              </a:rPr>
              <a:t> </a:t>
            </a:r>
          </a:p>
          <a:p>
            <a:pPr marL="0" indent="-457200">
              <a:buNone/>
            </a:pPr>
            <a:r>
              <a:rPr lang="en-US" sz="1200" dirty="0">
                <a:sym typeface="Wingdings" panose="05000000000000000000" pitchFamily="2" charset="2"/>
              </a:rPr>
              <a:t>Velar icon: </a:t>
            </a:r>
            <a:r>
              <a:rPr lang="en-US" sz="1200" dirty="0">
                <a:sym typeface="Wingdings" panose="05000000000000000000" pitchFamily="2" charset="2"/>
                <a:hlinkClick r:id="rId16"/>
              </a:rPr>
              <a:t>https://w7.pngwing.com/pngs/984/114/png-transparent-velar-consonant-voiced-velar-stop-phonetics-international-phonetic-alphabet-stop-consonant-palatal-expansion-love-white-text.png</a:t>
            </a:r>
            <a:r>
              <a:rPr lang="en-US" sz="1200" dirty="0">
                <a:sym typeface="Wingdings" panose="05000000000000000000" pitchFamily="2" charset="2"/>
              </a:rPr>
              <a:t>  </a:t>
            </a:r>
          </a:p>
          <a:p>
            <a:pPr marL="0" indent="-457200">
              <a:buNone/>
            </a:pPr>
            <a:r>
              <a:rPr lang="en-US" sz="1200" dirty="0" err="1">
                <a:sym typeface="Wingdings" panose="05000000000000000000" pitchFamily="2" charset="2"/>
              </a:rPr>
              <a:t>Glotal</a:t>
            </a:r>
            <a:r>
              <a:rPr lang="en-US" sz="1200" dirty="0">
                <a:sym typeface="Wingdings" panose="05000000000000000000" pitchFamily="2" charset="2"/>
              </a:rPr>
              <a:t> icon: </a:t>
            </a:r>
            <a:r>
              <a:rPr lang="en-US" sz="1200" dirty="0">
                <a:sym typeface="Wingdings" panose="05000000000000000000" pitchFamily="2" charset="2"/>
                <a:hlinkClick r:id="rId17"/>
              </a:rPr>
              <a:t>https://www.mimicmethod.com/ft101/place-of-articulation/</a:t>
            </a:r>
            <a:r>
              <a:rPr lang="en-US" sz="1200" dirty="0">
                <a:sym typeface="Wingdings" panose="05000000000000000000" pitchFamily="2" charset="2"/>
              </a:rPr>
              <a:t>  </a:t>
            </a:r>
          </a:p>
          <a:p>
            <a:pPr marL="0" indent="-457200">
              <a:buNone/>
            </a:pPr>
            <a:r>
              <a:rPr lang="en-US" sz="1200" dirty="0">
                <a:sym typeface="Wingdings" panose="05000000000000000000" pitchFamily="2" charset="2"/>
              </a:rPr>
              <a:t>Dental icon: </a:t>
            </a:r>
            <a:r>
              <a:rPr lang="en-US" sz="1200" dirty="0">
                <a:sym typeface="Wingdings" panose="05000000000000000000" pitchFamily="2" charset="2"/>
                <a:hlinkClick r:id="rId18"/>
              </a:rPr>
              <a:t>https://www.vectorstock.com/royalty-free-vector/cartoon-model-of-teeth-isolated-on-white-vector-5837455</a:t>
            </a:r>
            <a:r>
              <a:rPr lang="en-US" sz="1200" dirty="0">
                <a:sym typeface="Wingdings" panose="05000000000000000000" pitchFamily="2" charset="2"/>
              </a:rPr>
              <a:t> </a:t>
            </a:r>
          </a:p>
          <a:p>
            <a:pPr marL="0" indent="-457200">
              <a:buNone/>
            </a:pPr>
            <a:r>
              <a:rPr lang="en-US" sz="1200" dirty="0">
                <a:sym typeface="Wingdings" panose="05000000000000000000" pitchFamily="2" charset="2"/>
              </a:rPr>
              <a:t>Slide 22: </a:t>
            </a:r>
            <a:r>
              <a:rPr lang="en-US" sz="1200" dirty="0">
                <a:sym typeface="Wingdings" panose="05000000000000000000" pitchFamily="2" charset="2"/>
                <a:hlinkClick r:id="rId19"/>
              </a:rPr>
              <a:t>https://cdn-icons-png.flaticon.com/512/240/240258.png</a:t>
            </a:r>
            <a:r>
              <a:rPr lang="en-US" sz="1200" dirty="0">
                <a:sym typeface="Wingdings" panose="05000000000000000000" pitchFamily="2" charset="2"/>
              </a:rPr>
              <a:t> </a:t>
            </a:r>
          </a:p>
          <a:p>
            <a:pPr marL="0" indent="-457200">
              <a:buNone/>
            </a:pPr>
            <a:r>
              <a:rPr lang="en-US" sz="1200" dirty="0">
                <a:sym typeface="Wingdings" panose="05000000000000000000" pitchFamily="2" charset="2"/>
              </a:rPr>
              <a:t>S28: </a:t>
            </a:r>
            <a:r>
              <a:rPr lang="en-US" sz="1200" dirty="0">
                <a:sym typeface="Wingdings" panose="05000000000000000000" pitchFamily="2" charset="2"/>
                <a:hlinkClick r:id="rId20"/>
              </a:rPr>
              <a:t>https://d39eazhratf38c.cloudfront.net/Pictures/480xany/0/5/9/60059_155488_27676.jpg</a:t>
            </a:r>
            <a:r>
              <a:rPr lang="en-US" sz="1200" dirty="0">
                <a:sym typeface="Wingdings" panose="05000000000000000000" pitchFamily="2" charset="2"/>
              </a:rPr>
              <a:t> </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22284340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3141</TotalTime>
  <Words>3414</Words>
  <Application>Microsoft Office PowerPoint</Application>
  <PresentationFormat>Widescreen</PresentationFormat>
  <Paragraphs>506</Paragraphs>
  <Slides>33</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Calibri Light</vt:lpstr>
      <vt:lpstr>Cambria</vt:lpstr>
      <vt:lpstr>Times New Roman</vt:lpstr>
      <vt:lpstr>Wingdings</vt:lpstr>
      <vt:lpstr>Office Theme</vt:lpstr>
      <vt:lpstr>ENGLISH  PHONETICS AND PHONOLOGY</vt:lpstr>
      <vt:lpstr>INTRODUCTION</vt:lpstr>
      <vt:lpstr>1.1. Inventory</vt:lpstr>
      <vt:lpstr>1.2. Inventory (cont.) – Written Exercise</vt:lpstr>
      <vt:lpstr>1.1. Inventory (cont.) –  Written Exercise</vt:lpstr>
      <vt:lpstr>1.3. Inventory (cont.) – Spoken Exercise</vt:lpstr>
      <vt:lpstr>1.3. Inventory (cont.) – Spoken Exercise – Answer Key</vt:lpstr>
      <vt:lpstr>2.1. Manner of Articulation of Consonant</vt:lpstr>
      <vt:lpstr>2.1. Manner of Articulation of Consonant (cont.)</vt:lpstr>
      <vt:lpstr>2.1.1. Manner of Articulation of Consonant - Obstruent</vt:lpstr>
      <vt:lpstr>2.1.1. Manner of Articulation of Consonant – Obstruent (cont.)</vt:lpstr>
      <vt:lpstr>2.1.2. Manner of Articulation of Consonant - Fricatives</vt:lpstr>
      <vt:lpstr>2.1.2. Manner of Articulation of Consonant – Fricatives (cont.)</vt:lpstr>
      <vt:lpstr>3.1. Place of Articulation of Consonants</vt:lpstr>
      <vt:lpstr>3.1. Place of Articulation of Consonants (cont.)</vt:lpstr>
      <vt:lpstr>3.1. Place of Articulation of Consonants (cont.)</vt:lpstr>
      <vt:lpstr>3.1. Place of Articulation of Consonants (cont.)</vt:lpstr>
      <vt:lpstr>3.1. Place of Articulation of Consonants (cont.)</vt:lpstr>
      <vt:lpstr>3.2. REVIEW</vt:lpstr>
      <vt:lpstr>3.3. REVIEW – ANSWER KEY</vt:lpstr>
      <vt:lpstr>4.1. FORCE OF ARTICULATION</vt:lpstr>
      <vt:lpstr>4.1. FORCE OF ARTICULATION (cont.)</vt:lpstr>
      <vt:lpstr>4.1. FORCE OF ARTICULATION (cont.)</vt:lpstr>
      <vt:lpstr>5.1. HOW TO DESCRIBE A CONSONANT</vt:lpstr>
      <vt:lpstr>5.1. HOW TO DESCRIBE A CONSONANT (cont.)</vt:lpstr>
      <vt:lpstr>5.2. HOW TO DESCRIBE A CONSONANT (cont.) - PRACTICE</vt:lpstr>
      <vt:lpstr>5.3. HOW TO DESCRIBE A CONSONANT (cont.) – PRACTICE – ANSWER KEY</vt:lpstr>
      <vt:lpstr>6.1. COMPARISON WITH BRITISH ENGLISH</vt:lpstr>
      <vt:lpstr>7.1. REVIEW</vt:lpstr>
      <vt:lpstr>7.2. REVIEW – ANSWER KEY</vt:lpstr>
      <vt:lpstr>7.2. REVIEW – ANSWER KEY (cont.)</vt:lpstr>
      <vt:lpstr>REFERENCES</vt:lpstr>
      <vt:lpstr>PICTURE SOURCE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182</cp:revision>
  <cp:lastPrinted>2021-09-27T10:14:16Z</cp:lastPrinted>
  <dcterms:created xsi:type="dcterms:W3CDTF">2021-04-01T06:29:54Z</dcterms:created>
  <dcterms:modified xsi:type="dcterms:W3CDTF">2021-09-28T11:12:21Z</dcterms:modified>
</cp:coreProperties>
</file>