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331" r:id="rId3"/>
    <p:sldId id="332" r:id="rId4"/>
    <p:sldId id="424" r:id="rId5"/>
    <p:sldId id="425" r:id="rId6"/>
    <p:sldId id="426" r:id="rId7"/>
    <p:sldId id="427" r:id="rId8"/>
    <p:sldId id="428" r:id="rId9"/>
    <p:sldId id="429" r:id="rId10"/>
    <p:sldId id="430" r:id="rId11"/>
    <p:sldId id="431" r:id="rId12"/>
    <p:sldId id="432" r:id="rId13"/>
    <p:sldId id="433" r:id="rId14"/>
    <p:sldId id="434" r:id="rId15"/>
    <p:sldId id="435" r:id="rId16"/>
    <p:sldId id="436" r:id="rId17"/>
    <p:sldId id="437" r:id="rId18"/>
    <p:sldId id="438" r:id="rId19"/>
    <p:sldId id="439" r:id="rId20"/>
    <p:sldId id="440" r:id="rId21"/>
    <p:sldId id="441" r:id="rId22"/>
    <p:sldId id="442" r:id="rId23"/>
    <p:sldId id="444" r:id="rId24"/>
    <p:sldId id="443" r:id="rId25"/>
    <p:sldId id="445" r:id="rId26"/>
    <p:sldId id="446" r:id="rId27"/>
    <p:sldId id="448" r:id="rId28"/>
    <p:sldId id="449" r:id="rId29"/>
    <p:sldId id="450" r:id="rId30"/>
    <p:sldId id="451" r:id="rId31"/>
    <p:sldId id="452" r:id="rId32"/>
    <p:sldId id="453" r:id="rId33"/>
    <p:sldId id="454" r:id="rId34"/>
    <p:sldId id="455" r:id="rId35"/>
    <p:sldId id="393" r:id="rId36"/>
    <p:sldId id="365" r:id="rId37"/>
    <p:sldId id="456" r:id="rId38"/>
    <p:sldId id="319" r:id="rId39"/>
    <p:sldId id="401" r:id="rId40"/>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2F2E"/>
    <a:srgbClr val="5F3A6E"/>
    <a:srgbClr val="D5717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7136" autoAdjust="0"/>
  </p:normalViewPr>
  <p:slideViewPr>
    <p:cSldViewPr snapToGrid="0">
      <p:cViewPr varScale="1">
        <p:scale>
          <a:sx n="63" d="100"/>
          <a:sy n="63" d="100"/>
        </p:scale>
        <p:origin x="821" y="48"/>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71800" cy="499011"/>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1"/>
            <a:ext cx="2971800" cy="499011"/>
          </a:xfrm>
          <a:prstGeom prst="rect">
            <a:avLst/>
          </a:prstGeom>
        </p:spPr>
        <p:txBody>
          <a:bodyPr vert="horz" lIns="91440" tIns="45720" rIns="91440" bIns="45720" rtlCol="0"/>
          <a:lstStyle>
            <a:lvl1pPr algn="r">
              <a:defRPr sz="1200"/>
            </a:lvl1pPr>
          </a:lstStyle>
          <a:p>
            <a:fld id="{EBB6EE9C-4A39-4758-B733-A92E2CEE7DC9}" type="datetimeFigureOut">
              <a:rPr lang="en-ID" smtClean="0"/>
              <a:t>02/10/2021</a:t>
            </a:fld>
            <a:endParaRPr lang="en-ID"/>
          </a:p>
        </p:txBody>
      </p:sp>
      <p:sp>
        <p:nvSpPr>
          <p:cNvPr id="4" name="Slide Image Placeholder 3"/>
          <p:cNvSpPr>
            <a:spLocks noGrp="1" noRot="1" noChangeAspect="1"/>
          </p:cNvSpPr>
          <p:nvPr>
            <p:ph type="sldImg" idx="2"/>
          </p:nvPr>
        </p:nvSpPr>
        <p:spPr>
          <a:xfrm>
            <a:off x="446088" y="1243013"/>
            <a:ext cx="5965825" cy="3355975"/>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1" y="9446679"/>
            <a:ext cx="2971800" cy="499010"/>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9446679"/>
            <a:ext cx="2971800" cy="499010"/>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i="0"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1880875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1803689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4108259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12315830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9305642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2509343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7221862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20725652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16983511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36718177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5139861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5930819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2428111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26784986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29421668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10152914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2315430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7710240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18249767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34002402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38261987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629711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41312795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5361669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5643728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26009561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27003855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14892791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958474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33</a:t>
            </a:fld>
            <a:endParaRPr lang="en-ID"/>
          </a:p>
        </p:txBody>
      </p:sp>
    </p:spTree>
    <p:extLst>
      <p:ext uri="{BB962C8B-B14F-4D97-AF65-F5344CB8AC3E}">
        <p14:creationId xmlns:p14="http://schemas.microsoft.com/office/powerpoint/2010/main" val="14843114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34</a:t>
            </a:fld>
            <a:endParaRPr lang="en-ID"/>
          </a:p>
        </p:txBody>
      </p:sp>
    </p:spTree>
    <p:extLst>
      <p:ext uri="{BB962C8B-B14F-4D97-AF65-F5344CB8AC3E}">
        <p14:creationId xmlns:p14="http://schemas.microsoft.com/office/powerpoint/2010/main" val="9563203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35</a:t>
            </a:fld>
            <a:endParaRPr lang="en-ID"/>
          </a:p>
        </p:txBody>
      </p:sp>
    </p:spTree>
    <p:extLst>
      <p:ext uri="{BB962C8B-B14F-4D97-AF65-F5344CB8AC3E}">
        <p14:creationId xmlns:p14="http://schemas.microsoft.com/office/powerpoint/2010/main" val="111639849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36</a:t>
            </a:fld>
            <a:endParaRPr lang="en-ID"/>
          </a:p>
        </p:txBody>
      </p:sp>
    </p:spTree>
    <p:extLst>
      <p:ext uri="{BB962C8B-B14F-4D97-AF65-F5344CB8AC3E}">
        <p14:creationId xmlns:p14="http://schemas.microsoft.com/office/powerpoint/2010/main" val="24617693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37</a:t>
            </a:fld>
            <a:endParaRPr lang="en-ID"/>
          </a:p>
        </p:txBody>
      </p:sp>
    </p:spTree>
    <p:extLst>
      <p:ext uri="{BB962C8B-B14F-4D97-AF65-F5344CB8AC3E}">
        <p14:creationId xmlns:p14="http://schemas.microsoft.com/office/powerpoint/2010/main" val="23505763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38</a:t>
            </a:fld>
            <a:endParaRPr lang="en-ID"/>
          </a:p>
        </p:txBody>
      </p:sp>
    </p:spTree>
    <p:extLst>
      <p:ext uri="{BB962C8B-B14F-4D97-AF65-F5344CB8AC3E}">
        <p14:creationId xmlns:p14="http://schemas.microsoft.com/office/powerpoint/2010/main" val="3321932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02/10/2021</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02/10/2021</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02/10/2021</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02/10/2021</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02/10/2021</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02/10/2021</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02/10/2021</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02/10/2021</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02/10/2021</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02/10/2021</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02/10/2021</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02/10/2021</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hyperlink" Target="https://c8.alamy.com/comp/W147J2/alphabet-small-wooden-vintage-lowercase-letter-pattern-beautiful-3d-isolated-on-white-background-design-consonant-k-W147J2.jpg" TargetMode="External"/><Relationship Id="rId3" Type="http://schemas.openxmlformats.org/officeDocument/2006/relationships/hyperlink" Target="https://d39eazhratf38c.cloudfront.net/Pictures/480xany/0/5/9/60059_155488_27676.jpg" TargetMode="External"/><Relationship Id="rId7" Type="http://schemas.openxmlformats.org/officeDocument/2006/relationships/hyperlink" Target="https://www.bigstockphoto.com/image-289689724/stock-photo-wood-letter-d-small-3d-wooden-plank-font-isolated-on-white-background-this-alphabet-is-perfect-for-creative-illustrations-related-but-not-limited-to-nature%2C-ecology%2C-decoration" TargetMode="External"/><Relationship Id="rId2" Type="http://schemas.openxmlformats.org/officeDocument/2006/relationships/hyperlink" Target="https://png.pngtree.com/png-vector/20190118/ourlarge/pngtree-vector-stop-icon-png-image_327307.jpg" TargetMode="External"/><Relationship Id="rId1" Type="http://schemas.openxmlformats.org/officeDocument/2006/relationships/slideLayout" Target="../slideLayouts/slideLayout2.xml"/><Relationship Id="rId6" Type="http://schemas.openxmlformats.org/officeDocument/2006/relationships/hyperlink" Target="https://www.alamy.com/alphabet-small-wooden-vintage-lowercase-letter-pattern-beautiful-3d-isolated-on-white-background-design-consonant-t-image258864062.html" TargetMode="External"/><Relationship Id="rId11" Type="http://schemas.openxmlformats.org/officeDocument/2006/relationships/hyperlink" Target="https://media.beingles.com/wp-content/uploads/2019/05/16120223/dz_joy.png" TargetMode="External"/><Relationship Id="rId5" Type="http://schemas.openxmlformats.org/officeDocument/2006/relationships/hyperlink" Target="https://www.123rf.com/photo_2838121_lowercase-letter-b-in-brown-leather-isolated-on-white.html" TargetMode="External"/><Relationship Id="rId10" Type="http://schemas.openxmlformats.org/officeDocument/2006/relationships/hyperlink" Target="https://phuthuyphatam.edu.vn/uploads/cach-phat-am-am-ch.jpg" TargetMode="External"/><Relationship Id="rId4" Type="http://schemas.openxmlformats.org/officeDocument/2006/relationships/hyperlink" Target="https://www.vectorstock.com/royalty-free-vector/isometric-colorful-capital-letter-p-from-abc-vector-27665967" TargetMode="External"/><Relationship Id="rId9" Type="http://schemas.openxmlformats.org/officeDocument/2006/relationships/hyperlink" Target="https://c8.alamy.com/comp/W147HH/alphabet-small-wooden-vintage-lowercase-letter-pattern-beautiful-3d-isolated-on-white-background-design-consonant-g-W147HH.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294309"/>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PHONETICS AND PHONOLOGY</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3016745"/>
            <a:ext cx="9144000" cy="3014133"/>
          </a:xfrm>
        </p:spPr>
        <p:txBody>
          <a:bodyPr>
            <a:normAutofit/>
          </a:bodyPr>
          <a:lstStyle/>
          <a:p>
            <a:r>
              <a:rPr lang="en-US" sz="3600" b="1" dirty="0"/>
              <a:t>Week 4 – Chapter 4</a:t>
            </a:r>
          </a:p>
          <a:p>
            <a:r>
              <a:rPr lang="en-US" sz="3600" b="1" dirty="0"/>
              <a:t>Stop Consonants</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a:bodyPr>
          <a:lstStyle/>
          <a:p>
            <a:r>
              <a:rPr lang="en-US" dirty="0"/>
              <a:t>For advanced learners of English</a:t>
            </a:r>
          </a:p>
          <a:p>
            <a:r>
              <a:rPr lang="en-US" dirty="0"/>
              <a:t>For those who are interested in AE (American English)</a:t>
            </a:r>
          </a:p>
          <a:p>
            <a:r>
              <a:rPr lang="en-US" dirty="0"/>
              <a:t>For those who are non-native speakers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4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200" y="2505075"/>
            <a:ext cx="5183188" cy="3684588"/>
          </a:xfrm>
        </p:spPr>
        <p:style>
          <a:lnRef idx="2">
            <a:schemeClr val="dk1"/>
          </a:lnRef>
          <a:fillRef idx="1">
            <a:schemeClr val="lt1"/>
          </a:fillRef>
          <a:effectRef idx="0">
            <a:schemeClr val="dk1"/>
          </a:effectRef>
          <a:fontRef idx="minor">
            <a:schemeClr val="dk1"/>
          </a:fontRef>
        </p:style>
        <p:txBody>
          <a:bodyPr>
            <a:normAutofit/>
          </a:bodyPr>
          <a:lstStyle/>
          <a:p>
            <a:pPr marL="514350" indent="-514350">
              <a:buFont typeface="+mj-lt"/>
              <a:buAutoNum type="arabicPeriod"/>
            </a:pPr>
            <a:r>
              <a:rPr lang="en-US" sz="2400" dirty="0"/>
              <a:t>Definition of Stop Consonants</a:t>
            </a:r>
          </a:p>
          <a:p>
            <a:pPr marL="514350" indent="-514350">
              <a:buFont typeface="+mj-lt"/>
              <a:buAutoNum type="arabicPeriod"/>
            </a:pPr>
            <a:r>
              <a:rPr lang="en-US" sz="2400" dirty="0"/>
              <a:t>The Three Phases of the Stop</a:t>
            </a:r>
          </a:p>
          <a:p>
            <a:pPr marL="514350" indent="-514350">
              <a:buFont typeface="+mj-lt"/>
              <a:buAutoNum type="arabicPeriod"/>
            </a:pPr>
            <a:r>
              <a:rPr lang="en-US" sz="2400" dirty="0"/>
              <a:t>Characteristics of English Stops</a:t>
            </a:r>
          </a:p>
          <a:p>
            <a:pPr marL="514350" indent="-514350">
              <a:buFont typeface="+mj-lt"/>
              <a:buAutoNum type="arabicPeriod"/>
            </a:pPr>
            <a:r>
              <a:rPr lang="en-US" sz="2400" dirty="0"/>
              <a:t>Comparison with British English</a:t>
            </a:r>
          </a:p>
          <a:p>
            <a:pPr marL="514350" indent="-514350">
              <a:buFont typeface="+mj-lt"/>
              <a:buAutoNum type="arabicPeriod"/>
            </a:pPr>
            <a:r>
              <a:rPr lang="en-US" sz="2400" dirty="0"/>
              <a:t>The articulation, variation, and comparison with BE of:</a:t>
            </a:r>
          </a:p>
          <a:p>
            <a:pPr marL="514350" indent="-514350">
              <a:buFont typeface="+mj-lt"/>
              <a:buAutoNum type="arabicPeriod"/>
            </a:pPr>
            <a:endParaRPr lang="en-US" sz="2400" dirty="0"/>
          </a:p>
          <a:p>
            <a:pPr marL="514350" indent="-514350">
              <a:buFont typeface="+mj-lt"/>
              <a:buAutoNum type="arabicPeriod"/>
            </a:pPr>
            <a:endParaRPr lang="en-US" sz="2400" dirty="0"/>
          </a:p>
          <a:p>
            <a:pPr marL="514350" indent="-514350">
              <a:buFont typeface="+mj-lt"/>
              <a:buAutoNum type="arabicPeriod"/>
            </a:pPr>
            <a:endParaRPr lang="en-US" sz="2400" dirty="0"/>
          </a:p>
          <a:p>
            <a:pPr marL="514350" indent="-514350">
              <a:buFont typeface="+mj-lt"/>
              <a:buAutoNum type="arabicPeriod"/>
            </a:pPr>
            <a:endParaRPr lang="en-US" sz="2400" dirty="0"/>
          </a:p>
          <a:p>
            <a:pPr marL="0" indent="0">
              <a:buNone/>
            </a:pPr>
            <a:endParaRPr lang="en-US" dirty="0"/>
          </a:p>
          <a:p>
            <a:pPr marL="0" indent="0">
              <a:buNone/>
            </a:pPr>
            <a:endParaRPr lang="en-US" dirty="0"/>
          </a:p>
          <a:p>
            <a:pPr marL="0" indent="0">
              <a:buNone/>
            </a:pPr>
            <a:endParaRPr lang="en-US" dirty="0"/>
          </a:p>
        </p:txBody>
      </p:sp>
      <p:graphicFrame>
        <p:nvGraphicFramePr>
          <p:cNvPr id="3" name="Table 3">
            <a:extLst>
              <a:ext uri="{FF2B5EF4-FFF2-40B4-BE49-F238E27FC236}">
                <a16:creationId xmlns:a16="http://schemas.microsoft.com/office/drawing/2014/main" id="{3C824668-1027-4680-B152-0669C856083F}"/>
              </a:ext>
            </a:extLst>
          </p:cNvPr>
          <p:cNvGraphicFramePr>
            <a:graphicFrameLocks noGrp="1"/>
          </p:cNvGraphicFramePr>
          <p:nvPr>
            <p:extLst>
              <p:ext uri="{D42A27DB-BD31-4B8C-83A1-F6EECF244321}">
                <p14:modId xmlns:p14="http://schemas.microsoft.com/office/powerpoint/2010/main" val="629556730"/>
              </p:ext>
            </p:extLst>
          </p:nvPr>
        </p:nvGraphicFramePr>
        <p:xfrm>
          <a:off x="7080823" y="5049711"/>
          <a:ext cx="4449190" cy="960120"/>
        </p:xfrm>
        <a:graphic>
          <a:graphicData uri="http://schemas.openxmlformats.org/drawingml/2006/table">
            <a:tbl>
              <a:tblPr firstRow="1" bandRow="1">
                <a:tableStyleId>{5940675A-B579-460E-94D1-54222C63F5DA}</a:tableStyleId>
              </a:tblPr>
              <a:tblGrid>
                <a:gridCol w="2224595">
                  <a:extLst>
                    <a:ext uri="{9D8B030D-6E8A-4147-A177-3AD203B41FA5}">
                      <a16:colId xmlns:a16="http://schemas.microsoft.com/office/drawing/2014/main" val="2774473406"/>
                    </a:ext>
                  </a:extLst>
                </a:gridCol>
                <a:gridCol w="2224595">
                  <a:extLst>
                    <a:ext uri="{9D8B030D-6E8A-4147-A177-3AD203B41FA5}">
                      <a16:colId xmlns:a16="http://schemas.microsoft.com/office/drawing/2014/main" val="982407139"/>
                    </a:ext>
                  </a:extLst>
                </a:gridCol>
              </a:tblGrid>
              <a:tr h="823911">
                <a:tc>
                  <a:txBody>
                    <a:bodyPr/>
                    <a:lstStyle/>
                    <a:p>
                      <a:pPr marL="0" indent="0">
                        <a:buNone/>
                      </a:pPr>
                      <a:r>
                        <a:rPr lang="en-US" sz="1900" dirty="0"/>
                        <a:t>4.1. /p/</a:t>
                      </a:r>
                    </a:p>
                    <a:p>
                      <a:pPr marL="0" indent="0">
                        <a:buNone/>
                      </a:pPr>
                      <a:r>
                        <a:rPr lang="en-US" sz="1900" dirty="0"/>
                        <a:t>4.2. /t/</a:t>
                      </a:r>
                    </a:p>
                    <a:p>
                      <a:pPr marL="0" indent="0">
                        <a:buNone/>
                      </a:pPr>
                      <a:r>
                        <a:rPr lang="en-US" sz="1900" dirty="0"/>
                        <a:t>4.3. /k/</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indent="0">
                        <a:buNone/>
                      </a:pPr>
                      <a:r>
                        <a:rPr lang="en-US" sz="1900" dirty="0"/>
                        <a:t>4.6. /b/</a:t>
                      </a:r>
                    </a:p>
                    <a:p>
                      <a:pPr marL="0" indent="0">
                        <a:buNone/>
                      </a:pPr>
                      <a:r>
                        <a:rPr lang="en-US" sz="1900" dirty="0"/>
                        <a:t>4.7. /d/</a:t>
                      </a:r>
                    </a:p>
                    <a:p>
                      <a:pPr marL="0" indent="0">
                        <a:buNone/>
                      </a:pPr>
                      <a:r>
                        <a:rPr lang="en-US" sz="1900" dirty="0"/>
                        <a:t>4.8. /g/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57266783"/>
                  </a:ext>
                </a:extLst>
              </a:tr>
            </a:tbl>
          </a:graphicData>
        </a:graphic>
      </p:graphicFrame>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Definition of Stop Consonants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875321"/>
            <a:ext cx="4993288" cy="4351338"/>
          </a:xfrm>
        </p:spPr>
        <p:txBody>
          <a:bodyPr>
            <a:normAutofit/>
          </a:bodyPr>
          <a:lstStyle/>
          <a:p>
            <a:r>
              <a:rPr lang="en-US" sz="2400" dirty="0"/>
              <a:t>A stop consonant is one in which the stream of air coming from the lungs is completely interrupted. </a:t>
            </a:r>
          </a:p>
          <a:p>
            <a:endParaRPr lang="en-US" sz="2400" dirty="0"/>
          </a:p>
          <a:p>
            <a:r>
              <a:rPr lang="en-US" sz="2400" dirty="0"/>
              <a:t>This can be done in the following way:</a:t>
            </a:r>
          </a:p>
          <a:p>
            <a:pPr marL="268288" indent="0" algn="ctr">
              <a:buNone/>
            </a:pPr>
            <a:r>
              <a:rPr lang="en-US" sz="2400" b="1" i="1" dirty="0">
                <a:solidFill>
                  <a:srgbClr val="D32F2E"/>
                </a:solidFill>
              </a:rPr>
              <a:t>By forming a complete closure in the oral cavity and at the same time shutting off the nasal cavity by raising the velum. This is the case for /p, t, k, b, d, g/</a:t>
            </a:r>
          </a:p>
        </p:txBody>
      </p:sp>
      <p:pic>
        <p:nvPicPr>
          <p:cNvPr id="9" name="Picture 8" descr="A picture containing diagram&#10;&#10;Description automatically generated">
            <a:extLst>
              <a:ext uri="{FF2B5EF4-FFF2-40B4-BE49-F238E27FC236}">
                <a16:creationId xmlns:a16="http://schemas.microsoft.com/office/drawing/2014/main" id="{8158D5A6-AF79-4896-8D57-63A7A75F35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4914" y="2952853"/>
            <a:ext cx="1516418" cy="1480718"/>
          </a:xfrm>
          <a:prstGeom prst="rect">
            <a:avLst/>
          </a:prstGeom>
        </p:spPr>
      </p:pic>
      <p:grpSp>
        <p:nvGrpSpPr>
          <p:cNvPr id="10" name="Group 9">
            <a:extLst>
              <a:ext uri="{FF2B5EF4-FFF2-40B4-BE49-F238E27FC236}">
                <a16:creationId xmlns:a16="http://schemas.microsoft.com/office/drawing/2014/main" id="{E4ECC8CC-22AD-4816-B9DB-C864FBC052F1}"/>
              </a:ext>
            </a:extLst>
          </p:cNvPr>
          <p:cNvGrpSpPr/>
          <p:nvPr/>
        </p:nvGrpSpPr>
        <p:grpSpPr>
          <a:xfrm>
            <a:off x="8648742" y="3429000"/>
            <a:ext cx="2886222" cy="784253"/>
            <a:chOff x="10005766" y="2936615"/>
            <a:chExt cx="2176794" cy="530554"/>
          </a:xfrm>
        </p:grpSpPr>
        <p:grpSp>
          <p:nvGrpSpPr>
            <p:cNvPr id="11" name="Group 10">
              <a:extLst>
                <a:ext uri="{FF2B5EF4-FFF2-40B4-BE49-F238E27FC236}">
                  <a16:creationId xmlns:a16="http://schemas.microsoft.com/office/drawing/2014/main" id="{607FF95E-2B23-40D9-8D0D-A445F6468C50}"/>
                </a:ext>
              </a:extLst>
            </p:cNvPr>
            <p:cNvGrpSpPr/>
            <p:nvPr/>
          </p:nvGrpSpPr>
          <p:grpSpPr>
            <a:xfrm>
              <a:off x="10005766" y="2936615"/>
              <a:ext cx="1724025" cy="530554"/>
              <a:chOff x="9954496" y="2659406"/>
              <a:chExt cx="1724025" cy="530554"/>
            </a:xfrm>
          </p:grpSpPr>
          <p:sp>
            <p:nvSpPr>
              <p:cNvPr id="14" name="Freeform: Shape 13">
                <a:extLst>
                  <a:ext uri="{FF2B5EF4-FFF2-40B4-BE49-F238E27FC236}">
                    <a16:creationId xmlns:a16="http://schemas.microsoft.com/office/drawing/2014/main" id="{AB42BDD7-7CFF-4817-AC36-376D1DAD01B5}"/>
                  </a:ext>
                </a:extLst>
              </p:cNvPr>
              <p:cNvSpPr/>
              <p:nvPr/>
            </p:nvSpPr>
            <p:spPr>
              <a:xfrm>
                <a:off x="9954496" y="2692104"/>
                <a:ext cx="1724025" cy="497856"/>
              </a:xfrm>
              <a:custGeom>
                <a:avLst/>
                <a:gdLst>
                  <a:gd name="connsiteX0" fmla="*/ 0 w 1706880"/>
                  <a:gd name="connsiteY0" fmla="*/ 477520 h 497856"/>
                  <a:gd name="connsiteX1" fmla="*/ 50800 w 1706880"/>
                  <a:gd name="connsiteY1" fmla="*/ 467360 h 497856"/>
                  <a:gd name="connsiteX2" fmla="*/ 81280 w 1706880"/>
                  <a:gd name="connsiteY2" fmla="*/ 457200 h 497856"/>
                  <a:gd name="connsiteX3" fmla="*/ 213360 w 1706880"/>
                  <a:gd name="connsiteY3" fmla="*/ 436880 h 497856"/>
                  <a:gd name="connsiteX4" fmla="*/ 467360 w 1706880"/>
                  <a:gd name="connsiteY4" fmla="*/ 447040 h 497856"/>
                  <a:gd name="connsiteX5" fmla="*/ 609600 w 1706880"/>
                  <a:gd name="connsiteY5" fmla="*/ 457200 h 497856"/>
                  <a:gd name="connsiteX6" fmla="*/ 599440 w 1706880"/>
                  <a:gd name="connsiteY6" fmla="*/ 365760 h 497856"/>
                  <a:gd name="connsiteX7" fmla="*/ 629920 w 1706880"/>
                  <a:gd name="connsiteY7" fmla="*/ 162560 h 497856"/>
                  <a:gd name="connsiteX8" fmla="*/ 711200 w 1706880"/>
                  <a:gd name="connsiteY8" fmla="*/ 81280 h 497856"/>
                  <a:gd name="connsiteX9" fmla="*/ 741680 w 1706880"/>
                  <a:gd name="connsiteY9" fmla="*/ 50800 h 497856"/>
                  <a:gd name="connsiteX10" fmla="*/ 843280 w 1706880"/>
                  <a:gd name="connsiteY10" fmla="*/ 0 h 497856"/>
                  <a:gd name="connsiteX11" fmla="*/ 995680 w 1706880"/>
                  <a:gd name="connsiteY11" fmla="*/ 50800 h 497856"/>
                  <a:gd name="connsiteX12" fmla="*/ 1016000 w 1706880"/>
                  <a:gd name="connsiteY12" fmla="*/ 101600 h 497856"/>
                  <a:gd name="connsiteX13" fmla="*/ 1026160 w 1706880"/>
                  <a:gd name="connsiteY13" fmla="*/ 172720 h 497856"/>
                  <a:gd name="connsiteX14" fmla="*/ 1046480 w 1706880"/>
                  <a:gd name="connsiteY14" fmla="*/ 254000 h 497856"/>
                  <a:gd name="connsiteX15" fmla="*/ 1056640 w 1706880"/>
                  <a:gd name="connsiteY15" fmla="*/ 467360 h 497856"/>
                  <a:gd name="connsiteX16" fmla="*/ 1117600 w 1706880"/>
                  <a:gd name="connsiteY16" fmla="*/ 477520 h 497856"/>
                  <a:gd name="connsiteX17" fmla="*/ 1168400 w 1706880"/>
                  <a:gd name="connsiteY17" fmla="*/ 487680 h 497856"/>
                  <a:gd name="connsiteX18" fmla="*/ 1706880 w 1706880"/>
                  <a:gd name="connsiteY18" fmla="*/ 497840 h 497856"/>
                  <a:gd name="connsiteX0" fmla="*/ 0 w 1720215"/>
                  <a:gd name="connsiteY0" fmla="*/ 422275 h 497856"/>
                  <a:gd name="connsiteX1" fmla="*/ 64135 w 1720215"/>
                  <a:gd name="connsiteY1" fmla="*/ 46736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134620 w 1720215"/>
                  <a:gd name="connsiteY2" fmla="*/ 43053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4025"/>
                  <a:gd name="connsiteY0" fmla="*/ 426085 h 497856"/>
                  <a:gd name="connsiteX1" fmla="*/ 71755 w 1724025"/>
                  <a:gd name="connsiteY1" fmla="*/ 433070 h 497856"/>
                  <a:gd name="connsiteX2" fmla="*/ 138430 w 1724025"/>
                  <a:gd name="connsiteY2" fmla="*/ 430530 h 497856"/>
                  <a:gd name="connsiteX3" fmla="*/ 230505 w 1724025"/>
                  <a:gd name="connsiteY3" fmla="*/ 436880 h 497856"/>
                  <a:gd name="connsiteX4" fmla="*/ 484505 w 1724025"/>
                  <a:gd name="connsiteY4" fmla="*/ 447040 h 497856"/>
                  <a:gd name="connsiteX5" fmla="*/ 626745 w 1724025"/>
                  <a:gd name="connsiteY5" fmla="*/ 457200 h 497856"/>
                  <a:gd name="connsiteX6" fmla="*/ 616585 w 1724025"/>
                  <a:gd name="connsiteY6" fmla="*/ 365760 h 497856"/>
                  <a:gd name="connsiteX7" fmla="*/ 647065 w 1724025"/>
                  <a:gd name="connsiteY7" fmla="*/ 162560 h 497856"/>
                  <a:gd name="connsiteX8" fmla="*/ 728345 w 1724025"/>
                  <a:gd name="connsiteY8" fmla="*/ 81280 h 497856"/>
                  <a:gd name="connsiteX9" fmla="*/ 758825 w 1724025"/>
                  <a:gd name="connsiteY9" fmla="*/ 50800 h 497856"/>
                  <a:gd name="connsiteX10" fmla="*/ 860425 w 1724025"/>
                  <a:gd name="connsiteY10" fmla="*/ 0 h 497856"/>
                  <a:gd name="connsiteX11" fmla="*/ 1012825 w 1724025"/>
                  <a:gd name="connsiteY11" fmla="*/ 50800 h 497856"/>
                  <a:gd name="connsiteX12" fmla="*/ 1033145 w 1724025"/>
                  <a:gd name="connsiteY12" fmla="*/ 101600 h 497856"/>
                  <a:gd name="connsiteX13" fmla="*/ 1043305 w 1724025"/>
                  <a:gd name="connsiteY13" fmla="*/ 172720 h 497856"/>
                  <a:gd name="connsiteX14" fmla="*/ 1063625 w 1724025"/>
                  <a:gd name="connsiteY14" fmla="*/ 254000 h 497856"/>
                  <a:gd name="connsiteX15" fmla="*/ 1073785 w 1724025"/>
                  <a:gd name="connsiteY15" fmla="*/ 467360 h 497856"/>
                  <a:gd name="connsiteX16" fmla="*/ 1134745 w 1724025"/>
                  <a:gd name="connsiteY16" fmla="*/ 477520 h 497856"/>
                  <a:gd name="connsiteX17" fmla="*/ 1185545 w 1724025"/>
                  <a:gd name="connsiteY17" fmla="*/ 487680 h 497856"/>
                  <a:gd name="connsiteX18" fmla="*/ 1724025 w 1724025"/>
                  <a:gd name="connsiteY18" fmla="*/ 497840 h 497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24025" h="497856">
                    <a:moveTo>
                      <a:pt x="0" y="426085"/>
                    </a:moveTo>
                    <a:cubicBezTo>
                      <a:pt x="16933" y="422698"/>
                      <a:pt x="48683" y="432329"/>
                      <a:pt x="71755" y="433070"/>
                    </a:cubicBezTo>
                    <a:cubicBezTo>
                      <a:pt x="94827" y="433811"/>
                      <a:pt x="111972" y="429895"/>
                      <a:pt x="138430" y="430530"/>
                    </a:cubicBezTo>
                    <a:cubicBezTo>
                      <a:pt x="164888" y="431165"/>
                      <a:pt x="181152" y="443049"/>
                      <a:pt x="230505" y="436880"/>
                    </a:cubicBezTo>
                    <a:lnTo>
                      <a:pt x="484505" y="447040"/>
                    </a:lnTo>
                    <a:cubicBezTo>
                      <a:pt x="531977" y="449474"/>
                      <a:pt x="586262" y="482113"/>
                      <a:pt x="626745" y="457200"/>
                    </a:cubicBezTo>
                    <a:cubicBezTo>
                      <a:pt x="652863" y="441127"/>
                      <a:pt x="619972" y="396240"/>
                      <a:pt x="616585" y="365760"/>
                    </a:cubicBezTo>
                    <a:cubicBezTo>
                      <a:pt x="617033" y="360388"/>
                      <a:pt x="625093" y="184532"/>
                      <a:pt x="647065" y="162560"/>
                    </a:cubicBezTo>
                    <a:lnTo>
                      <a:pt x="728345" y="81280"/>
                    </a:lnTo>
                    <a:cubicBezTo>
                      <a:pt x="738505" y="71120"/>
                      <a:pt x="745974" y="57226"/>
                      <a:pt x="758825" y="50800"/>
                    </a:cubicBezTo>
                    <a:lnTo>
                      <a:pt x="860425" y="0"/>
                    </a:lnTo>
                    <a:cubicBezTo>
                      <a:pt x="963246" y="8568"/>
                      <a:pt x="972814" y="-21220"/>
                      <a:pt x="1012825" y="50800"/>
                    </a:cubicBezTo>
                    <a:cubicBezTo>
                      <a:pt x="1021682" y="66743"/>
                      <a:pt x="1026372" y="84667"/>
                      <a:pt x="1033145" y="101600"/>
                    </a:cubicBezTo>
                    <a:cubicBezTo>
                      <a:pt x="1036532" y="125307"/>
                      <a:pt x="1038609" y="149238"/>
                      <a:pt x="1043305" y="172720"/>
                    </a:cubicBezTo>
                    <a:cubicBezTo>
                      <a:pt x="1048782" y="200105"/>
                      <a:pt x="1063625" y="254000"/>
                      <a:pt x="1063625" y="254000"/>
                    </a:cubicBezTo>
                    <a:cubicBezTo>
                      <a:pt x="1067012" y="325120"/>
                      <a:pt x="1052197" y="399511"/>
                      <a:pt x="1073785" y="467360"/>
                    </a:cubicBezTo>
                    <a:cubicBezTo>
                      <a:pt x="1080031" y="486991"/>
                      <a:pt x="1114477" y="473835"/>
                      <a:pt x="1134745" y="477520"/>
                    </a:cubicBezTo>
                    <a:cubicBezTo>
                      <a:pt x="1151735" y="480609"/>
                      <a:pt x="1168292" y="486946"/>
                      <a:pt x="1185545" y="487680"/>
                    </a:cubicBezTo>
                    <a:cubicBezTo>
                      <a:pt x="1445143" y="498727"/>
                      <a:pt x="1523494" y="497840"/>
                      <a:pt x="1724025" y="497840"/>
                    </a:cubicBezTo>
                  </a:path>
                </a:pathLst>
              </a:custGeom>
              <a:noFill/>
              <a:ln w="28575">
                <a:solidFill>
                  <a:srgbClr val="D571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4E5D29A9-7E90-4153-B91F-0039101B80B0}"/>
                  </a:ext>
                </a:extLst>
              </p:cNvPr>
              <p:cNvCxnSpPr/>
              <p:nvPr/>
            </p:nvCxnSpPr>
            <p:spPr>
              <a:xfrm>
                <a:off x="9954496" y="2659406"/>
                <a:ext cx="1724025" cy="0"/>
              </a:xfrm>
              <a:prstGeom prst="line">
                <a:avLst/>
              </a:prstGeom>
              <a:ln w="28575">
                <a:solidFill>
                  <a:srgbClr val="D57170"/>
                </a:solidFill>
              </a:ln>
            </p:spPr>
            <p:style>
              <a:lnRef idx="1">
                <a:schemeClr val="accent1"/>
              </a:lnRef>
              <a:fillRef idx="0">
                <a:schemeClr val="accent1"/>
              </a:fillRef>
              <a:effectRef idx="0">
                <a:schemeClr val="accent1"/>
              </a:effectRef>
              <a:fontRef idx="minor">
                <a:schemeClr val="tx1"/>
              </a:fontRef>
            </p:style>
          </p:cxnSp>
        </p:grpSp>
        <p:cxnSp>
          <p:nvCxnSpPr>
            <p:cNvPr id="12" name="Straight Arrow Connector 11">
              <a:extLst>
                <a:ext uri="{FF2B5EF4-FFF2-40B4-BE49-F238E27FC236}">
                  <a16:creationId xmlns:a16="http://schemas.microsoft.com/office/drawing/2014/main" id="{B5A1AFEE-73E7-4C06-A4C7-DC2529F57F3A}"/>
                </a:ext>
              </a:extLst>
            </p:cNvPr>
            <p:cNvCxnSpPr/>
            <p:nvPr/>
          </p:nvCxnSpPr>
          <p:spPr>
            <a:xfrm flipH="1">
              <a:off x="11388529" y="3176249"/>
              <a:ext cx="625997"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087475B2-8C98-44F4-A7B9-6EFC69EEDE01}"/>
                </a:ext>
              </a:extLst>
            </p:cNvPr>
            <p:cNvSpPr txBox="1"/>
            <p:nvPr/>
          </p:nvSpPr>
          <p:spPr>
            <a:xfrm>
              <a:off x="11556207" y="3179158"/>
              <a:ext cx="626353" cy="229035"/>
            </a:xfrm>
            <a:prstGeom prst="rect">
              <a:avLst/>
            </a:prstGeom>
            <a:noFill/>
            <a:ln>
              <a:noFill/>
            </a:ln>
          </p:spPr>
          <p:txBody>
            <a:bodyPr wrap="none" rtlCol="0">
              <a:spAutoFit/>
            </a:bodyPr>
            <a:lstStyle/>
            <a:p>
              <a:r>
                <a:rPr lang="en-US" sz="1600" dirty="0"/>
                <a:t>blocked</a:t>
              </a:r>
              <a:endParaRPr lang="en-US" sz="1100" dirty="0"/>
            </a:p>
          </p:txBody>
        </p:sp>
      </p:gr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The Three Phases of the Stop</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875321"/>
            <a:ext cx="10515600" cy="4351338"/>
          </a:xfrm>
        </p:spPr>
        <p:txBody>
          <a:bodyPr>
            <a:normAutofit/>
          </a:bodyPr>
          <a:lstStyle/>
          <a:p>
            <a:r>
              <a:rPr lang="en-US" sz="2400" dirty="0"/>
              <a:t>The complete articulation of a stop is made up of three phases:</a:t>
            </a:r>
          </a:p>
        </p:txBody>
      </p:sp>
      <p:sp>
        <p:nvSpPr>
          <p:cNvPr id="16" name="Rectangle 15">
            <a:extLst>
              <a:ext uri="{FF2B5EF4-FFF2-40B4-BE49-F238E27FC236}">
                <a16:creationId xmlns:a16="http://schemas.microsoft.com/office/drawing/2014/main" id="{54D93C87-23E1-46AE-A6ED-728C5AD76A28}"/>
              </a:ext>
            </a:extLst>
          </p:cNvPr>
          <p:cNvSpPr/>
          <p:nvPr/>
        </p:nvSpPr>
        <p:spPr>
          <a:xfrm>
            <a:off x="1308000" y="2434476"/>
            <a:ext cx="4680000" cy="1260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1. The closing phase: during which the active articulator moves toward the passive articulator</a:t>
            </a:r>
            <a:endParaRPr lang="en-US" sz="1600" dirty="0"/>
          </a:p>
        </p:txBody>
      </p:sp>
      <p:sp>
        <p:nvSpPr>
          <p:cNvPr id="17" name="Rectangle 16">
            <a:extLst>
              <a:ext uri="{FF2B5EF4-FFF2-40B4-BE49-F238E27FC236}">
                <a16:creationId xmlns:a16="http://schemas.microsoft.com/office/drawing/2014/main" id="{B361DA81-352E-45BE-9EF4-433D6B16873E}"/>
              </a:ext>
            </a:extLst>
          </p:cNvPr>
          <p:cNvSpPr/>
          <p:nvPr/>
        </p:nvSpPr>
        <p:spPr>
          <a:xfrm>
            <a:off x="1308000" y="4081783"/>
            <a:ext cx="4680000" cy="12600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3. The opening phase: during which the active articulator moves away from the passive articulator, and air is released.</a:t>
            </a:r>
          </a:p>
        </p:txBody>
      </p:sp>
      <p:sp>
        <p:nvSpPr>
          <p:cNvPr id="18" name="Rectangle 17">
            <a:extLst>
              <a:ext uri="{FF2B5EF4-FFF2-40B4-BE49-F238E27FC236}">
                <a16:creationId xmlns:a16="http://schemas.microsoft.com/office/drawing/2014/main" id="{DA85BD13-5888-44D3-82BF-3A6AE7390198}"/>
              </a:ext>
            </a:extLst>
          </p:cNvPr>
          <p:cNvSpPr/>
          <p:nvPr/>
        </p:nvSpPr>
        <p:spPr>
          <a:xfrm>
            <a:off x="6567784" y="2437168"/>
            <a:ext cx="4680000" cy="1260000"/>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2. The closed phase: where the active and passive articulators are together in a complete closure, behind which air pressure builds up;</a:t>
            </a:r>
          </a:p>
        </p:txBody>
      </p:sp>
      <p:grpSp>
        <p:nvGrpSpPr>
          <p:cNvPr id="5" name="Group 4">
            <a:extLst>
              <a:ext uri="{FF2B5EF4-FFF2-40B4-BE49-F238E27FC236}">
                <a16:creationId xmlns:a16="http://schemas.microsoft.com/office/drawing/2014/main" id="{3761A5A1-A38E-49E6-817D-ACAC70FA3640}"/>
              </a:ext>
            </a:extLst>
          </p:cNvPr>
          <p:cNvGrpSpPr/>
          <p:nvPr/>
        </p:nvGrpSpPr>
        <p:grpSpPr>
          <a:xfrm>
            <a:off x="7226400" y="4448060"/>
            <a:ext cx="3657600" cy="1647307"/>
            <a:chOff x="6693408" y="3808598"/>
            <a:chExt cx="3657600" cy="1647307"/>
          </a:xfrm>
        </p:grpSpPr>
        <p:pic>
          <p:nvPicPr>
            <p:cNvPr id="3" name="Picture 2">
              <a:extLst>
                <a:ext uri="{FF2B5EF4-FFF2-40B4-BE49-F238E27FC236}">
                  <a16:creationId xmlns:a16="http://schemas.microsoft.com/office/drawing/2014/main" id="{C96A8920-D2C7-466F-828C-2E6327E5E616}"/>
                </a:ext>
              </a:extLst>
            </p:cNvPr>
            <p:cNvPicPr>
              <a:picLocks noChangeAspect="1"/>
            </p:cNvPicPr>
            <p:nvPr/>
          </p:nvPicPr>
          <p:blipFill rotWithShape="1">
            <a:blip r:embed="rId3"/>
            <a:srcRect l="37400" t="54057" r="32600" b="24615"/>
            <a:stretch/>
          </p:blipFill>
          <p:spPr>
            <a:xfrm>
              <a:off x="6693408" y="3808598"/>
              <a:ext cx="3657600" cy="1462674"/>
            </a:xfrm>
            <a:prstGeom prst="rect">
              <a:avLst/>
            </a:prstGeom>
          </p:spPr>
        </p:pic>
        <p:sp>
          <p:nvSpPr>
            <p:cNvPr id="4" name="Rectangle 3">
              <a:extLst>
                <a:ext uri="{FF2B5EF4-FFF2-40B4-BE49-F238E27FC236}">
                  <a16:creationId xmlns:a16="http://schemas.microsoft.com/office/drawing/2014/main" id="{A4D25740-2D67-47EA-BB92-2F7030D5A13F}"/>
                </a:ext>
              </a:extLst>
            </p:cNvPr>
            <p:cNvSpPr/>
            <p:nvPr/>
          </p:nvSpPr>
          <p:spPr>
            <a:xfrm>
              <a:off x="7912608" y="4539935"/>
              <a:ext cx="1353312" cy="9159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a16="http://schemas.microsoft.com/office/drawing/2014/main" id="{D2457E3D-5D4C-4264-816C-6C181A88B322}"/>
              </a:ext>
            </a:extLst>
          </p:cNvPr>
          <p:cNvSpPr txBox="1"/>
          <p:nvPr/>
        </p:nvSpPr>
        <p:spPr>
          <a:xfrm>
            <a:off x="6567784" y="3947436"/>
            <a:ext cx="4666790" cy="369332"/>
          </a:xfrm>
          <a:prstGeom prst="rect">
            <a:avLst/>
          </a:prstGeom>
          <a:noFill/>
        </p:spPr>
        <p:txBody>
          <a:bodyPr wrap="none" rtlCol="0">
            <a:spAutoFit/>
          </a:bodyPr>
          <a:lstStyle/>
          <a:p>
            <a:r>
              <a:rPr lang="en-US" dirty="0"/>
              <a:t>This can be illustrated by the following diagram:</a:t>
            </a:r>
          </a:p>
        </p:txBody>
      </p:sp>
      <p:sp>
        <p:nvSpPr>
          <p:cNvPr id="19" name="TextBox 18">
            <a:extLst>
              <a:ext uri="{FF2B5EF4-FFF2-40B4-BE49-F238E27FC236}">
                <a16:creationId xmlns:a16="http://schemas.microsoft.com/office/drawing/2014/main" id="{75C91545-065E-425E-A42A-A4DA0C2B4CFC}"/>
              </a:ext>
            </a:extLst>
          </p:cNvPr>
          <p:cNvSpPr txBox="1"/>
          <p:nvPr/>
        </p:nvSpPr>
        <p:spPr>
          <a:xfrm>
            <a:off x="6567785" y="5916514"/>
            <a:ext cx="4892032" cy="584775"/>
          </a:xfrm>
          <a:prstGeom prst="rect">
            <a:avLst/>
          </a:prstGeom>
          <a:noFill/>
        </p:spPr>
        <p:txBody>
          <a:bodyPr wrap="square" rtlCol="0">
            <a:spAutoFit/>
          </a:bodyPr>
          <a:lstStyle/>
          <a:p>
            <a:r>
              <a:rPr lang="en-US" sz="1600" dirty="0"/>
              <a:t>Phase 2, the closed phase, is always present in any stop consonant. Phase 1 and/or phase 3 may be absent.</a:t>
            </a:r>
          </a:p>
        </p:txBody>
      </p:sp>
      <p:sp>
        <p:nvSpPr>
          <p:cNvPr id="22" name="TextBox 21">
            <a:extLst>
              <a:ext uri="{FF2B5EF4-FFF2-40B4-BE49-F238E27FC236}">
                <a16:creationId xmlns:a16="http://schemas.microsoft.com/office/drawing/2014/main" id="{6F049FDB-AED3-4997-89D3-FB281D1EE6F7}"/>
              </a:ext>
            </a:extLst>
          </p:cNvPr>
          <p:cNvSpPr txBox="1"/>
          <p:nvPr/>
        </p:nvSpPr>
        <p:spPr>
          <a:xfrm rot="5400000">
            <a:off x="10396967" y="5476656"/>
            <a:ext cx="2689107" cy="369332"/>
          </a:xfrm>
          <a:prstGeom prst="rect">
            <a:avLst/>
          </a:prstGeom>
          <a:noFill/>
        </p:spPr>
        <p:txBody>
          <a:bodyPr wrap="square" rtlCol="0">
            <a:spAutoFit/>
          </a:bodyPr>
          <a:lstStyle/>
          <a:p>
            <a:r>
              <a:rPr lang="en-US" sz="900" dirty="0"/>
              <a:t>Taken from American English Pronunciation</a:t>
            </a:r>
          </a:p>
          <a:p>
            <a:r>
              <a:rPr lang="en-US" sz="900" dirty="0"/>
              <a:t> Book of Bauer et al., (1980)</a:t>
            </a:r>
          </a:p>
        </p:txBody>
      </p:sp>
    </p:spTree>
    <p:extLst>
      <p:ext uri="{BB962C8B-B14F-4D97-AF65-F5344CB8AC3E}">
        <p14:creationId xmlns:p14="http://schemas.microsoft.com/office/powerpoint/2010/main" val="2570561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16" grpId="0" animBg="1"/>
      <p:bldP spid="17" grpId="0" animBg="1"/>
      <p:bldP spid="18" grpId="0" animBg="1"/>
      <p:bldP spid="6" grpId="0"/>
      <p:bldP spid="19" grpId="0"/>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2.1.1. The Three Phases of the Stop – </a:t>
            </a:r>
            <a:br>
              <a:rPr lang="en-US" sz="4000" b="1" dirty="0">
                <a:latin typeface="Cambria" panose="02040503050406030204" pitchFamily="18" charset="0"/>
                <a:ea typeface="Cambria" panose="02040503050406030204" pitchFamily="18" charset="0"/>
              </a:rPr>
            </a:br>
            <a:r>
              <a:rPr lang="en-US" sz="4000" b="1" dirty="0">
                <a:solidFill>
                  <a:srgbClr val="D32F2E"/>
                </a:solidFill>
                <a:latin typeface="Cambria" panose="02040503050406030204" pitchFamily="18" charset="0"/>
                <a:ea typeface="Cambria" panose="02040503050406030204" pitchFamily="18" charset="0"/>
              </a:rPr>
              <a:t>Closing Phase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783004"/>
            <a:ext cx="5151784" cy="4351338"/>
          </a:xfrm>
        </p:spPr>
        <p:txBody>
          <a:bodyPr>
            <a:normAutofit/>
          </a:bodyPr>
          <a:lstStyle/>
          <a:p>
            <a:pPr marL="457200" indent="-457200">
              <a:buFont typeface="+mj-lt"/>
              <a:buAutoNum type="alphaLcPeriod"/>
            </a:pPr>
            <a:r>
              <a:rPr lang="en-US" sz="2200" dirty="0"/>
              <a:t>There is no closing phase when a stop is preceded by a homorganic stop as in </a:t>
            </a:r>
            <a:r>
              <a:rPr lang="en-US" sz="2200" i="1" dirty="0"/>
              <a:t>bad, dog, big cow</a:t>
            </a:r>
            <a:r>
              <a:rPr lang="en-US" sz="2200" dirty="0"/>
              <a:t>. Instead, the closed phases of the first and second stops merger. This can be illustrated by the following diagram. </a:t>
            </a:r>
          </a:p>
        </p:txBody>
      </p:sp>
      <p:pic>
        <p:nvPicPr>
          <p:cNvPr id="9" name="Picture 8">
            <a:extLst>
              <a:ext uri="{FF2B5EF4-FFF2-40B4-BE49-F238E27FC236}">
                <a16:creationId xmlns:a16="http://schemas.microsoft.com/office/drawing/2014/main" id="{CCEBB43D-995C-4B34-8C6D-4E4F5B0F097F}"/>
              </a:ext>
            </a:extLst>
          </p:cNvPr>
          <p:cNvPicPr>
            <a:picLocks noChangeAspect="1"/>
          </p:cNvPicPr>
          <p:nvPr/>
        </p:nvPicPr>
        <p:blipFill rotWithShape="1">
          <a:blip r:embed="rId3"/>
          <a:srcRect l="44600" t="53867" r="27100" b="22133"/>
          <a:stretch/>
        </p:blipFill>
        <p:spPr>
          <a:xfrm>
            <a:off x="1287304" y="3891014"/>
            <a:ext cx="4702680" cy="2243328"/>
          </a:xfrm>
          <a:prstGeom prst="rect">
            <a:avLst/>
          </a:prstGeom>
        </p:spPr>
      </p:pic>
      <p:sp>
        <p:nvSpPr>
          <p:cNvPr id="13" name="Content Placeholder 7">
            <a:extLst>
              <a:ext uri="{FF2B5EF4-FFF2-40B4-BE49-F238E27FC236}">
                <a16:creationId xmlns:a16="http://schemas.microsoft.com/office/drawing/2014/main" id="{E72BB71B-ED4D-4BD9-938D-A7B5EB17FCF9}"/>
              </a:ext>
            </a:extLst>
          </p:cNvPr>
          <p:cNvSpPr txBox="1">
            <a:spLocks/>
          </p:cNvSpPr>
          <p:nvPr/>
        </p:nvSpPr>
        <p:spPr>
          <a:xfrm>
            <a:off x="6144100" y="1783004"/>
            <a:ext cx="5151784"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lphaLcPeriod" startAt="2"/>
            </a:pPr>
            <a:r>
              <a:rPr lang="en-US" sz="2200" dirty="0"/>
              <a:t>If a stop is preceded by a homorganic nasal, as in banks, pumps, the oral closure for the nasal is maintained, and the stream of air is interrupted by raising the velum to block off the nasal cavity.</a:t>
            </a:r>
          </a:p>
        </p:txBody>
      </p:sp>
      <p:sp>
        <p:nvSpPr>
          <p:cNvPr id="14" name="TextBox 13">
            <a:extLst>
              <a:ext uri="{FF2B5EF4-FFF2-40B4-BE49-F238E27FC236}">
                <a16:creationId xmlns:a16="http://schemas.microsoft.com/office/drawing/2014/main" id="{907845E6-5CFC-430A-A3E5-926985454142}"/>
              </a:ext>
            </a:extLst>
          </p:cNvPr>
          <p:cNvSpPr txBox="1"/>
          <p:nvPr/>
        </p:nvSpPr>
        <p:spPr>
          <a:xfrm>
            <a:off x="1287304" y="6262043"/>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11" name="Picture 10">
            <a:extLst>
              <a:ext uri="{FF2B5EF4-FFF2-40B4-BE49-F238E27FC236}">
                <a16:creationId xmlns:a16="http://schemas.microsoft.com/office/drawing/2014/main" id="{E032A409-C8F8-4926-A1BA-DD8B19594D48}"/>
              </a:ext>
            </a:extLst>
          </p:cNvPr>
          <p:cNvPicPr>
            <a:picLocks noChangeAspect="1"/>
          </p:cNvPicPr>
          <p:nvPr/>
        </p:nvPicPr>
        <p:blipFill rotWithShape="1">
          <a:blip r:embed="rId4"/>
          <a:srcRect l="42792" t="44800" r="21900" b="14489"/>
          <a:stretch/>
        </p:blipFill>
        <p:spPr>
          <a:xfrm>
            <a:off x="6802146" y="3700907"/>
            <a:ext cx="4304766" cy="2433435"/>
          </a:xfrm>
          <a:prstGeom prst="rect">
            <a:avLst/>
          </a:prstGeom>
        </p:spPr>
      </p:pic>
      <p:sp>
        <p:nvSpPr>
          <p:cNvPr id="19" name="TextBox 18">
            <a:extLst>
              <a:ext uri="{FF2B5EF4-FFF2-40B4-BE49-F238E27FC236}">
                <a16:creationId xmlns:a16="http://schemas.microsoft.com/office/drawing/2014/main" id="{5D3FC7BD-1EA7-4C00-8F89-00E03682A1C0}"/>
              </a:ext>
            </a:extLst>
          </p:cNvPr>
          <p:cNvSpPr txBox="1"/>
          <p:nvPr/>
        </p:nvSpPr>
        <p:spPr>
          <a:xfrm>
            <a:off x="6974814" y="6189934"/>
            <a:ext cx="3929882" cy="230832"/>
          </a:xfrm>
          <a:prstGeom prst="rect">
            <a:avLst/>
          </a:prstGeom>
          <a:noFill/>
        </p:spPr>
        <p:txBody>
          <a:bodyPr wrap="square" rtlCol="0">
            <a:spAutoFit/>
          </a:bodyPr>
          <a:lstStyle/>
          <a:p>
            <a:r>
              <a:rPr lang="en-US" sz="900" dirty="0"/>
              <a:t>Taken from American English Pronunciation  Book of Bauer et al., (1980)</a:t>
            </a:r>
          </a:p>
        </p:txBody>
      </p:sp>
    </p:spTree>
    <p:extLst>
      <p:ext uri="{BB962C8B-B14F-4D97-AF65-F5344CB8AC3E}">
        <p14:creationId xmlns:p14="http://schemas.microsoft.com/office/powerpoint/2010/main" val="2677401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xEl>
                                              <p:pRg st="0" end="0"/>
                                            </p:txEl>
                                          </p:spTgt>
                                        </p:tgtEl>
                                        <p:attrNameLst>
                                          <p:attrName>style.visibility</p:attrName>
                                        </p:attrNameLst>
                                      </p:cBhvr>
                                      <p:to>
                                        <p:strVal val="visible"/>
                                      </p:to>
                                    </p:set>
                                    <p:animEffect transition="in" filter="fade">
                                      <p:cBhvr>
                                        <p:cTn id="20" dur="500"/>
                                        <p:tgtEl>
                                          <p:spTgt spid="1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13" grpId="0" uiExpand="1" build="p"/>
      <p:bldP spid="14"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2.1.2. The Three Phases of the Stop – </a:t>
            </a:r>
            <a:br>
              <a:rPr lang="en-US" sz="4000" b="1" dirty="0">
                <a:latin typeface="Cambria" panose="02040503050406030204" pitchFamily="18" charset="0"/>
                <a:ea typeface="Cambria" panose="02040503050406030204" pitchFamily="18" charset="0"/>
              </a:rPr>
            </a:br>
            <a:r>
              <a:rPr lang="en-US" sz="4000" b="1" dirty="0">
                <a:solidFill>
                  <a:srgbClr val="D32F2E"/>
                </a:solidFill>
                <a:latin typeface="Cambria" panose="02040503050406030204" pitchFamily="18" charset="0"/>
                <a:ea typeface="Cambria" panose="02040503050406030204" pitchFamily="18" charset="0"/>
              </a:rPr>
              <a:t>Closed Phase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43964"/>
            <a:ext cx="10317480" cy="4351338"/>
          </a:xfrm>
        </p:spPr>
        <p:txBody>
          <a:bodyPr>
            <a:normAutofit/>
          </a:bodyPr>
          <a:lstStyle/>
          <a:p>
            <a:r>
              <a:rPr lang="en-US" sz="2400" dirty="0"/>
              <a:t>The closed phase is the only one of three phases which is always present.</a:t>
            </a:r>
          </a:p>
          <a:p>
            <a:endParaRPr lang="en-US" sz="2400" dirty="0"/>
          </a:p>
          <a:p>
            <a:r>
              <a:rPr lang="en-US" sz="2400" dirty="0"/>
              <a:t>When there are two adjacent homorganic stops as in </a:t>
            </a:r>
            <a:r>
              <a:rPr lang="en-US" sz="2400" i="1" dirty="0"/>
              <a:t>big girl, top boy, </a:t>
            </a:r>
            <a:r>
              <a:rPr lang="en-US" sz="2400" dirty="0"/>
              <a:t>there is only one (prolonged) closed phase.</a:t>
            </a:r>
          </a:p>
        </p:txBody>
      </p:sp>
      <p:grpSp>
        <p:nvGrpSpPr>
          <p:cNvPr id="4" name="Group 3">
            <a:extLst>
              <a:ext uri="{FF2B5EF4-FFF2-40B4-BE49-F238E27FC236}">
                <a16:creationId xmlns:a16="http://schemas.microsoft.com/office/drawing/2014/main" id="{B4D123BF-84FB-4509-87BF-19A91A4D243E}"/>
              </a:ext>
            </a:extLst>
          </p:cNvPr>
          <p:cNvGrpSpPr/>
          <p:nvPr/>
        </p:nvGrpSpPr>
        <p:grpSpPr>
          <a:xfrm>
            <a:off x="3060192" y="3877056"/>
            <a:ext cx="5108448" cy="2215490"/>
            <a:chOff x="6693408" y="3808598"/>
            <a:chExt cx="3657600" cy="1647307"/>
          </a:xfrm>
        </p:grpSpPr>
        <p:pic>
          <p:nvPicPr>
            <p:cNvPr id="5" name="Picture 4">
              <a:extLst>
                <a:ext uri="{FF2B5EF4-FFF2-40B4-BE49-F238E27FC236}">
                  <a16:creationId xmlns:a16="http://schemas.microsoft.com/office/drawing/2014/main" id="{6FD9EB39-C0FB-4150-9538-FBAC2A86B876}"/>
                </a:ext>
              </a:extLst>
            </p:cNvPr>
            <p:cNvPicPr>
              <a:picLocks noChangeAspect="1"/>
            </p:cNvPicPr>
            <p:nvPr/>
          </p:nvPicPr>
          <p:blipFill rotWithShape="1">
            <a:blip r:embed="rId3"/>
            <a:srcRect l="37400" t="54057" r="32600" b="24615"/>
            <a:stretch/>
          </p:blipFill>
          <p:spPr>
            <a:xfrm>
              <a:off x="6693408" y="3808598"/>
              <a:ext cx="3657600" cy="1462674"/>
            </a:xfrm>
            <a:prstGeom prst="rect">
              <a:avLst/>
            </a:prstGeom>
          </p:spPr>
        </p:pic>
        <p:sp>
          <p:nvSpPr>
            <p:cNvPr id="6" name="Rectangle 5">
              <a:extLst>
                <a:ext uri="{FF2B5EF4-FFF2-40B4-BE49-F238E27FC236}">
                  <a16:creationId xmlns:a16="http://schemas.microsoft.com/office/drawing/2014/main" id="{F1A2EFCA-22B2-41F8-8FED-3887598266AC}"/>
                </a:ext>
              </a:extLst>
            </p:cNvPr>
            <p:cNvSpPr/>
            <p:nvPr/>
          </p:nvSpPr>
          <p:spPr>
            <a:xfrm>
              <a:off x="7912608" y="4539935"/>
              <a:ext cx="1353312" cy="9159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Oval 1">
            <a:extLst>
              <a:ext uri="{FF2B5EF4-FFF2-40B4-BE49-F238E27FC236}">
                <a16:creationId xmlns:a16="http://schemas.microsoft.com/office/drawing/2014/main" id="{0549AD3C-BE8D-46E7-B03F-E003FE5BBBDF}"/>
              </a:ext>
            </a:extLst>
          </p:cNvPr>
          <p:cNvSpPr/>
          <p:nvPr/>
        </p:nvSpPr>
        <p:spPr>
          <a:xfrm>
            <a:off x="6451966" y="3603108"/>
            <a:ext cx="2365248" cy="2361794"/>
          </a:xfrm>
          <a:prstGeom prst="ellipse">
            <a:avLst/>
          </a:pr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B4DB3E8C-C294-4C8B-85A8-55DA808FE8D4}"/>
              </a:ext>
            </a:extLst>
          </p:cNvPr>
          <p:cNvSpPr txBox="1"/>
          <p:nvPr/>
        </p:nvSpPr>
        <p:spPr>
          <a:xfrm>
            <a:off x="3433096" y="5955469"/>
            <a:ext cx="3929882" cy="230832"/>
          </a:xfrm>
          <a:prstGeom prst="rect">
            <a:avLst/>
          </a:prstGeom>
          <a:noFill/>
        </p:spPr>
        <p:txBody>
          <a:bodyPr wrap="square" rtlCol="0">
            <a:spAutoFit/>
          </a:bodyPr>
          <a:lstStyle/>
          <a:p>
            <a:r>
              <a:rPr lang="en-US" sz="900" dirty="0"/>
              <a:t>Taken from American English Pronunciation  Book of Bauer et al., (1980)</a:t>
            </a:r>
          </a:p>
        </p:txBody>
      </p:sp>
    </p:spTree>
    <p:extLst>
      <p:ext uri="{BB962C8B-B14F-4D97-AF65-F5344CB8AC3E}">
        <p14:creationId xmlns:p14="http://schemas.microsoft.com/office/powerpoint/2010/main" val="507661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2" grpId="0" animBg="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2.1.3. The Three Phases of the Stop – </a:t>
            </a:r>
            <a:br>
              <a:rPr lang="en-US" sz="4000" b="1" dirty="0">
                <a:latin typeface="Cambria" panose="02040503050406030204" pitchFamily="18" charset="0"/>
                <a:ea typeface="Cambria" panose="02040503050406030204" pitchFamily="18" charset="0"/>
              </a:rPr>
            </a:br>
            <a:r>
              <a:rPr lang="en-US" sz="4000" b="1" dirty="0">
                <a:solidFill>
                  <a:srgbClr val="D32F2E"/>
                </a:solidFill>
                <a:latin typeface="Cambria" panose="02040503050406030204" pitchFamily="18" charset="0"/>
                <a:ea typeface="Cambria" panose="02040503050406030204" pitchFamily="18" charset="0"/>
              </a:rPr>
              <a:t>Opening Phase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43964"/>
            <a:ext cx="10317480" cy="4351338"/>
          </a:xfrm>
        </p:spPr>
        <p:txBody>
          <a:bodyPr>
            <a:normAutofit/>
          </a:bodyPr>
          <a:lstStyle/>
          <a:p>
            <a:pPr marL="457200" indent="-457200">
              <a:buFont typeface="+mj-lt"/>
              <a:buAutoNum type="alphaLcPeriod"/>
            </a:pPr>
            <a:r>
              <a:rPr lang="en-US" sz="2400" dirty="0"/>
              <a:t>The opening phase is obligatory in the affricates /</a:t>
            </a:r>
            <a:r>
              <a:rPr lang="en-US" sz="2400" dirty="0" err="1"/>
              <a:t>t</a:t>
            </a:r>
            <a:r>
              <a:rPr lang="en-US" sz="2400" dirty="0" err="1">
                <a:latin typeface="Times New Roman" panose="02020603050405020304" pitchFamily="18" charset="0"/>
                <a:cs typeface="Times New Roman" panose="02020603050405020304" pitchFamily="18" charset="0"/>
              </a:rPr>
              <a:t>ʃ</a:t>
            </a:r>
            <a:r>
              <a:rPr lang="en-US" sz="2400" dirty="0"/>
              <a:t>/ and /</a:t>
            </a:r>
            <a:r>
              <a:rPr lang="en-US" sz="2400" dirty="0" err="1"/>
              <a:t>d</a:t>
            </a:r>
            <a:r>
              <a:rPr lang="en-US" sz="2400" dirty="0" err="1">
                <a:latin typeface="Times New Roman" panose="02020603050405020304" pitchFamily="18" charset="0"/>
                <a:cs typeface="Times New Roman" panose="02020603050405020304" pitchFamily="18" charset="0"/>
              </a:rPr>
              <a:t>ʒ</a:t>
            </a:r>
            <a:r>
              <a:rPr lang="en-US" sz="2400" dirty="0"/>
              <a:t>/.</a:t>
            </a:r>
          </a:p>
          <a:p>
            <a:endParaRPr lang="en-US" sz="900" dirty="0"/>
          </a:p>
          <a:p>
            <a:pPr marL="719138"/>
            <a:r>
              <a:rPr lang="en-US" sz="2400" dirty="0"/>
              <a:t>Those affricates are characterized by the obligatory presence of an opening phase, which is always accompanied by friction, or </a:t>
            </a:r>
            <a:r>
              <a:rPr lang="en-US" sz="2400" b="1" dirty="0"/>
              <a:t>affrication</a:t>
            </a:r>
            <a:r>
              <a:rPr lang="en-US" sz="2400" dirty="0"/>
              <a:t>. </a:t>
            </a:r>
          </a:p>
          <a:p>
            <a:pPr marL="719138"/>
            <a:endParaRPr lang="en-US" sz="900" dirty="0"/>
          </a:p>
          <a:p>
            <a:pPr marL="719138"/>
            <a:r>
              <a:rPr lang="en-US" sz="2400" dirty="0"/>
              <a:t>The difference in the opening phase of /</a:t>
            </a:r>
            <a:r>
              <a:rPr lang="en-US" sz="2400" dirty="0" err="1"/>
              <a:t>t</a:t>
            </a:r>
            <a:r>
              <a:rPr lang="en-US" sz="2400" dirty="0" err="1">
                <a:latin typeface="Times New Roman" panose="02020603050405020304" pitchFamily="18" charset="0"/>
                <a:cs typeface="Times New Roman" panose="02020603050405020304" pitchFamily="18" charset="0"/>
              </a:rPr>
              <a:t>ʃ</a:t>
            </a:r>
            <a:r>
              <a:rPr lang="en-US" sz="2400" dirty="0"/>
              <a:t>/ and /</a:t>
            </a:r>
            <a:r>
              <a:rPr lang="en-US" sz="2400" dirty="0" err="1"/>
              <a:t>d</a:t>
            </a:r>
            <a:r>
              <a:rPr lang="en-US" sz="2400" dirty="0" err="1">
                <a:latin typeface="Times New Roman" panose="02020603050405020304" pitchFamily="18" charset="0"/>
                <a:cs typeface="Times New Roman" panose="02020603050405020304" pitchFamily="18" charset="0"/>
              </a:rPr>
              <a:t>ʒ</a:t>
            </a:r>
            <a:r>
              <a:rPr lang="en-US" sz="2400" dirty="0"/>
              <a:t>/ and the other stops can be illustrated with </a:t>
            </a:r>
            <a:r>
              <a:rPr lang="en-US" sz="2400" i="1" dirty="0"/>
              <a:t>retell</a:t>
            </a:r>
            <a:r>
              <a:rPr lang="en-US" sz="2400" dirty="0"/>
              <a:t> and </a:t>
            </a:r>
            <a:r>
              <a:rPr lang="en-US" sz="2400" i="1" dirty="0"/>
              <a:t>achieve</a:t>
            </a:r>
            <a:r>
              <a:rPr lang="en-US" sz="2400" dirty="0"/>
              <a:t> as follows:</a:t>
            </a:r>
          </a:p>
        </p:txBody>
      </p:sp>
      <p:pic>
        <p:nvPicPr>
          <p:cNvPr id="3" name="Picture 2">
            <a:extLst>
              <a:ext uri="{FF2B5EF4-FFF2-40B4-BE49-F238E27FC236}">
                <a16:creationId xmlns:a16="http://schemas.microsoft.com/office/drawing/2014/main" id="{ED4E64DA-38ED-4AE4-9838-72689339E952}"/>
              </a:ext>
            </a:extLst>
          </p:cNvPr>
          <p:cNvPicPr>
            <a:picLocks noChangeAspect="1"/>
          </p:cNvPicPr>
          <p:nvPr/>
        </p:nvPicPr>
        <p:blipFill rotWithShape="1">
          <a:blip r:embed="rId3"/>
          <a:srcRect l="47728" t="39515" r="24454" b="37956"/>
          <a:stretch/>
        </p:blipFill>
        <p:spPr>
          <a:xfrm>
            <a:off x="3254155" y="4414387"/>
            <a:ext cx="3391593" cy="1545059"/>
          </a:xfrm>
          <a:prstGeom prst="rect">
            <a:avLst/>
          </a:prstGeom>
        </p:spPr>
      </p:pic>
      <p:pic>
        <p:nvPicPr>
          <p:cNvPr id="6" name="Picture 5">
            <a:extLst>
              <a:ext uri="{FF2B5EF4-FFF2-40B4-BE49-F238E27FC236}">
                <a16:creationId xmlns:a16="http://schemas.microsoft.com/office/drawing/2014/main" id="{7403E4C1-CA2E-452B-AE77-790092B50451}"/>
              </a:ext>
            </a:extLst>
          </p:cNvPr>
          <p:cNvPicPr>
            <a:picLocks noChangeAspect="1"/>
          </p:cNvPicPr>
          <p:nvPr/>
        </p:nvPicPr>
        <p:blipFill rotWithShape="1">
          <a:blip r:embed="rId3"/>
          <a:srcRect l="47728" t="60621" r="24454" b="18546"/>
          <a:stretch/>
        </p:blipFill>
        <p:spPr>
          <a:xfrm>
            <a:off x="6475060" y="4530765"/>
            <a:ext cx="3391593" cy="1428681"/>
          </a:xfrm>
          <a:prstGeom prst="rect">
            <a:avLst/>
          </a:prstGeom>
        </p:spPr>
      </p:pic>
      <p:sp>
        <p:nvSpPr>
          <p:cNvPr id="9" name="TextBox 8">
            <a:extLst>
              <a:ext uri="{FF2B5EF4-FFF2-40B4-BE49-F238E27FC236}">
                <a16:creationId xmlns:a16="http://schemas.microsoft.com/office/drawing/2014/main" id="{58110BF0-9099-4DC6-A571-0BEF0940E4C1}"/>
              </a:ext>
            </a:extLst>
          </p:cNvPr>
          <p:cNvSpPr txBox="1"/>
          <p:nvPr/>
        </p:nvSpPr>
        <p:spPr>
          <a:xfrm>
            <a:off x="4131059" y="6196264"/>
            <a:ext cx="3929882" cy="230832"/>
          </a:xfrm>
          <a:prstGeom prst="rect">
            <a:avLst/>
          </a:prstGeom>
          <a:noFill/>
        </p:spPr>
        <p:txBody>
          <a:bodyPr wrap="square" rtlCol="0">
            <a:spAutoFit/>
          </a:bodyPr>
          <a:lstStyle/>
          <a:p>
            <a:r>
              <a:rPr lang="en-US" sz="900" dirty="0"/>
              <a:t>Taken from American English Pronunciation  Book of Bauer et al., (1980)</a:t>
            </a:r>
          </a:p>
        </p:txBody>
      </p:sp>
    </p:spTree>
    <p:extLst>
      <p:ext uri="{BB962C8B-B14F-4D97-AF65-F5344CB8AC3E}">
        <p14:creationId xmlns:p14="http://schemas.microsoft.com/office/powerpoint/2010/main" val="1697769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2.1.3. The Three Phases of the Stop – </a:t>
            </a:r>
            <a:br>
              <a:rPr lang="en-US" sz="4000" b="1" dirty="0">
                <a:latin typeface="Cambria" panose="02040503050406030204" pitchFamily="18" charset="0"/>
                <a:ea typeface="Cambria" panose="02040503050406030204" pitchFamily="18" charset="0"/>
              </a:rPr>
            </a:br>
            <a:r>
              <a:rPr lang="en-US" sz="4000" b="1" dirty="0">
                <a:solidFill>
                  <a:srgbClr val="D32F2E"/>
                </a:solidFill>
                <a:latin typeface="Cambria" panose="02040503050406030204" pitchFamily="18" charset="0"/>
                <a:ea typeface="Cambria" panose="02040503050406030204" pitchFamily="18" charset="0"/>
              </a:rPr>
              <a:t>Opening Phase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43964"/>
            <a:ext cx="10317480" cy="4351338"/>
          </a:xfrm>
        </p:spPr>
        <p:txBody>
          <a:bodyPr>
            <a:normAutofit/>
          </a:bodyPr>
          <a:lstStyle/>
          <a:p>
            <a:pPr marL="457200" indent="-457200">
              <a:buFont typeface="+mj-lt"/>
              <a:buAutoNum type="alphaLcPeriod" startAt="2"/>
            </a:pPr>
            <a:r>
              <a:rPr lang="en-US" sz="2400" dirty="0"/>
              <a:t>When a stop is followed by a homorganic nasal, as in </a:t>
            </a:r>
            <a:r>
              <a:rPr lang="en-US" sz="2400" i="1" dirty="0"/>
              <a:t>beatnik, kitten, lip movement,</a:t>
            </a:r>
            <a:r>
              <a:rPr lang="en-US" sz="2400" dirty="0"/>
              <a:t> the closure for the stop is maintained and the stream of air is released by lowering the velum to allow the air to escape through the nasal cavity.</a:t>
            </a:r>
          </a:p>
          <a:p>
            <a:endParaRPr lang="en-US" sz="900" dirty="0"/>
          </a:p>
          <a:p>
            <a:pPr marL="719138"/>
            <a:r>
              <a:rPr lang="en-US" sz="2400" dirty="0"/>
              <a:t>This nasal plosion can be illustrated by the following diagram:</a:t>
            </a:r>
          </a:p>
        </p:txBody>
      </p:sp>
      <p:sp>
        <p:nvSpPr>
          <p:cNvPr id="9" name="TextBox 8">
            <a:extLst>
              <a:ext uri="{FF2B5EF4-FFF2-40B4-BE49-F238E27FC236}">
                <a16:creationId xmlns:a16="http://schemas.microsoft.com/office/drawing/2014/main" id="{58110BF0-9099-4DC6-A571-0BEF0940E4C1}"/>
              </a:ext>
            </a:extLst>
          </p:cNvPr>
          <p:cNvSpPr txBox="1"/>
          <p:nvPr/>
        </p:nvSpPr>
        <p:spPr>
          <a:xfrm>
            <a:off x="4131059" y="6196264"/>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4" name="Picture 3">
            <a:extLst>
              <a:ext uri="{FF2B5EF4-FFF2-40B4-BE49-F238E27FC236}">
                <a16:creationId xmlns:a16="http://schemas.microsoft.com/office/drawing/2014/main" id="{BD78C084-6BBF-47F0-B2FC-D67E43D92766}"/>
              </a:ext>
            </a:extLst>
          </p:cNvPr>
          <p:cNvPicPr>
            <a:picLocks noChangeAspect="1"/>
          </p:cNvPicPr>
          <p:nvPr/>
        </p:nvPicPr>
        <p:blipFill rotWithShape="1">
          <a:blip r:embed="rId3"/>
          <a:srcRect l="37700" t="51555" r="30700" b="18045"/>
          <a:stretch/>
        </p:blipFill>
        <p:spPr>
          <a:xfrm>
            <a:off x="3829303" y="4110951"/>
            <a:ext cx="3852672" cy="2084832"/>
          </a:xfrm>
          <a:prstGeom prst="rect">
            <a:avLst/>
          </a:prstGeom>
        </p:spPr>
      </p:pic>
    </p:spTree>
    <p:extLst>
      <p:ext uri="{BB962C8B-B14F-4D97-AF65-F5344CB8AC3E}">
        <p14:creationId xmlns:p14="http://schemas.microsoft.com/office/powerpoint/2010/main" val="458338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2.1.3. The Three Phases of the Stop – </a:t>
            </a:r>
            <a:br>
              <a:rPr lang="en-US" sz="4000" b="1" dirty="0">
                <a:latin typeface="Cambria" panose="02040503050406030204" pitchFamily="18" charset="0"/>
                <a:ea typeface="Cambria" panose="02040503050406030204" pitchFamily="18" charset="0"/>
              </a:rPr>
            </a:br>
            <a:r>
              <a:rPr lang="en-US" sz="4000" b="1" dirty="0">
                <a:solidFill>
                  <a:srgbClr val="D32F2E"/>
                </a:solidFill>
                <a:latin typeface="Cambria" panose="02040503050406030204" pitchFamily="18" charset="0"/>
                <a:ea typeface="Cambria" panose="02040503050406030204" pitchFamily="18" charset="0"/>
              </a:rPr>
              <a:t>Opening Phase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43964"/>
            <a:ext cx="10317480" cy="4351338"/>
          </a:xfrm>
        </p:spPr>
        <p:txBody>
          <a:bodyPr>
            <a:normAutofit/>
          </a:bodyPr>
          <a:lstStyle/>
          <a:p>
            <a:pPr marL="457200" indent="-457200">
              <a:buFont typeface="+mj-lt"/>
              <a:buAutoNum type="alphaLcPeriod" startAt="3"/>
            </a:pPr>
            <a:r>
              <a:rPr lang="en-US" sz="2400" dirty="0"/>
              <a:t>Opening phase is not obligatory and can be absent under certain circumstances:</a:t>
            </a:r>
          </a:p>
          <a:p>
            <a:endParaRPr lang="en-US" sz="900" dirty="0"/>
          </a:p>
          <a:p>
            <a:pPr marL="719138"/>
            <a:r>
              <a:rPr lang="en-US" sz="2400" dirty="0"/>
              <a:t>Finally before a pause, non-affricated stops need not to be released: </a:t>
            </a:r>
            <a:r>
              <a:rPr lang="en-US" sz="2400" i="1" dirty="0">
                <a:solidFill>
                  <a:srgbClr val="D32F2E"/>
                </a:solidFill>
              </a:rPr>
              <a:t>shut up!, he’s mad! Come back!</a:t>
            </a:r>
          </a:p>
          <a:p>
            <a:pPr marL="719138"/>
            <a:r>
              <a:rPr lang="en-US" sz="2400" dirty="0"/>
              <a:t>There is no opening phase when a stop is followed by a homorganic stop, as in </a:t>
            </a:r>
            <a:r>
              <a:rPr lang="en-US" sz="2400" i="1" dirty="0"/>
              <a:t>a bit dirty, top brass.</a:t>
            </a:r>
            <a:r>
              <a:rPr lang="en-US" sz="2400" dirty="0"/>
              <a:t> Instead, the closed phase of the first and second stops merge.</a:t>
            </a:r>
          </a:p>
          <a:p>
            <a:pPr marL="719138"/>
            <a:r>
              <a:rPr lang="en-US" sz="2400" dirty="0"/>
              <a:t>It is when a stop is followed by another non-homorganic stop, as in </a:t>
            </a:r>
            <a:r>
              <a:rPr lang="en-US" sz="2400" i="1" dirty="0"/>
              <a:t>drop dead, act, lockjaw.</a:t>
            </a:r>
            <a:r>
              <a:rPr lang="en-US" sz="2400" dirty="0"/>
              <a:t> Although there is, in fact, an opening phase in these cases, it is normally inaudible. </a:t>
            </a:r>
          </a:p>
        </p:txBody>
      </p:sp>
    </p:spTree>
    <p:extLst>
      <p:ext uri="{BB962C8B-B14F-4D97-AF65-F5344CB8AC3E}">
        <p14:creationId xmlns:p14="http://schemas.microsoft.com/office/powerpoint/2010/main" val="2622538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3.1.1. Characteristics of English Stops – </a:t>
            </a:r>
            <a:r>
              <a:rPr lang="en-US" sz="4000" b="1" dirty="0">
                <a:solidFill>
                  <a:srgbClr val="D32F2E"/>
                </a:solidFill>
                <a:latin typeface="Cambria" panose="02040503050406030204" pitchFamily="18" charset="0"/>
                <a:ea typeface="Cambria" panose="02040503050406030204" pitchFamily="18" charset="0"/>
              </a:rPr>
              <a:t>Fortis/Lenis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43964"/>
            <a:ext cx="10317480" cy="4351338"/>
          </a:xfrm>
        </p:spPr>
        <p:txBody>
          <a:bodyPr>
            <a:normAutofit/>
          </a:bodyPr>
          <a:lstStyle/>
          <a:p>
            <a:r>
              <a:rPr lang="en-US" dirty="0"/>
              <a:t>Fortis is characterized by being pronounced with </a:t>
            </a:r>
            <a:r>
              <a:rPr lang="en-US" b="1" dirty="0">
                <a:solidFill>
                  <a:srgbClr val="D32F2E"/>
                </a:solidFill>
              </a:rPr>
              <a:t>greater muscular energy </a:t>
            </a:r>
            <a:r>
              <a:rPr lang="en-US" dirty="0"/>
              <a:t>and hence </a:t>
            </a:r>
            <a:r>
              <a:rPr lang="en-US" b="1" dirty="0">
                <a:solidFill>
                  <a:srgbClr val="D32F2E"/>
                </a:solidFill>
              </a:rPr>
              <a:t>greater air pressure</a:t>
            </a:r>
            <a:r>
              <a:rPr lang="en-US" dirty="0"/>
              <a:t>.</a:t>
            </a:r>
          </a:p>
          <a:p>
            <a:r>
              <a:rPr lang="en-US" dirty="0"/>
              <a:t>English stops categorized into fortis are </a:t>
            </a:r>
            <a:r>
              <a:rPr lang="en-US" b="1" dirty="0">
                <a:solidFill>
                  <a:srgbClr val="D32F2E"/>
                </a:solidFill>
              </a:rPr>
              <a:t>/p, t, k/</a:t>
            </a:r>
          </a:p>
          <a:p>
            <a:endParaRPr lang="en-US" dirty="0"/>
          </a:p>
          <a:p>
            <a:r>
              <a:rPr lang="en-US" dirty="0"/>
              <a:t>Lenis is characterized by being pronounced with </a:t>
            </a:r>
            <a:r>
              <a:rPr lang="en-US" b="1" dirty="0">
                <a:solidFill>
                  <a:srgbClr val="D32F2E"/>
                </a:solidFill>
              </a:rPr>
              <a:t>smaller muscular energy</a:t>
            </a:r>
            <a:r>
              <a:rPr lang="en-US" dirty="0"/>
              <a:t> and hence </a:t>
            </a:r>
            <a:r>
              <a:rPr lang="en-US" b="1" dirty="0">
                <a:solidFill>
                  <a:srgbClr val="D32F2E"/>
                </a:solidFill>
              </a:rPr>
              <a:t>smaller air pressure</a:t>
            </a:r>
            <a:r>
              <a:rPr lang="en-US" dirty="0"/>
              <a:t>.</a:t>
            </a:r>
          </a:p>
          <a:p>
            <a:r>
              <a:rPr lang="en-US" dirty="0"/>
              <a:t>English stops categorized into lenis are </a:t>
            </a:r>
            <a:r>
              <a:rPr lang="en-US" b="1" dirty="0">
                <a:solidFill>
                  <a:srgbClr val="D32F2E"/>
                </a:solidFill>
              </a:rPr>
              <a:t>/b, d, g/</a:t>
            </a:r>
          </a:p>
        </p:txBody>
      </p:sp>
    </p:spTree>
    <p:extLst>
      <p:ext uri="{BB962C8B-B14F-4D97-AF65-F5344CB8AC3E}">
        <p14:creationId xmlns:p14="http://schemas.microsoft.com/office/powerpoint/2010/main" val="1944995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3.1.2. Characteristics of English Stops – </a:t>
            </a:r>
            <a:r>
              <a:rPr lang="en-US" sz="4000" b="1" dirty="0">
                <a:solidFill>
                  <a:srgbClr val="D32F2E"/>
                </a:solidFill>
                <a:latin typeface="Cambria" panose="02040503050406030204" pitchFamily="18" charset="0"/>
                <a:ea typeface="Cambria" panose="02040503050406030204" pitchFamily="18" charset="0"/>
              </a:rPr>
              <a:t>Aspiration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43964"/>
            <a:ext cx="5013960" cy="4351338"/>
          </a:xfrm>
        </p:spPr>
        <p:txBody>
          <a:bodyPr>
            <a:normAutofit/>
          </a:bodyPr>
          <a:lstStyle/>
          <a:p>
            <a:r>
              <a:rPr lang="en-US" sz="2400" dirty="0"/>
              <a:t>/p, t, k/, if released, may be followed by cavity friction. It is an [h] sound or termed aspiration.</a:t>
            </a:r>
            <a:endParaRPr lang="en-US" sz="2400" b="1" dirty="0">
              <a:solidFill>
                <a:srgbClr val="D32F2E"/>
              </a:solidFill>
            </a:endParaRPr>
          </a:p>
        </p:txBody>
      </p:sp>
      <p:sp>
        <p:nvSpPr>
          <p:cNvPr id="4" name="Content Placeholder 7">
            <a:extLst>
              <a:ext uri="{FF2B5EF4-FFF2-40B4-BE49-F238E27FC236}">
                <a16:creationId xmlns:a16="http://schemas.microsoft.com/office/drawing/2014/main" id="{1A2D6988-71EA-4EBF-943D-733CEEE1CF5D}"/>
              </a:ext>
            </a:extLst>
          </p:cNvPr>
          <p:cNvSpPr txBox="1">
            <a:spLocks/>
          </p:cNvSpPr>
          <p:nvPr/>
        </p:nvSpPr>
        <p:spPr>
          <a:xfrm>
            <a:off x="6339842" y="1826566"/>
            <a:ext cx="530352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/b, d, g/ are never aspirated. </a:t>
            </a:r>
          </a:p>
          <a:p>
            <a:endParaRPr lang="en-US" sz="2400" dirty="0"/>
          </a:p>
          <a:p>
            <a:r>
              <a:rPr lang="en-US" sz="2400" dirty="0"/>
              <a:t>The distinction between aspirated and non aspirated stops can be illustrated by the following diagrams in which </a:t>
            </a:r>
            <a:r>
              <a:rPr lang="en-US" sz="2400" i="1" dirty="0"/>
              <a:t>pan </a:t>
            </a:r>
            <a:r>
              <a:rPr lang="en-US" sz="2400" dirty="0"/>
              <a:t>and </a:t>
            </a:r>
            <a:r>
              <a:rPr lang="en-US" sz="2400" i="1" dirty="0"/>
              <a:t>ban</a:t>
            </a:r>
            <a:r>
              <a:rPr lang="en-US" sz="2400" dirty="0"/>
              <a:t> are used as examples:</a:t>
            </a:r>
            <a:endParaRPr lang="en-US" sz="2400" b="1" dirty="0">
              <a:solidFill>
                <a:srgbClr val="D32F2E"/>
              </a:solidFill>
            </a:endParaRPr>
          </a:p>
        </p:txBody>
      </p:sp>
      <p:pic>
        <p:nvPicPr>
          <p:cNvPr id="3" name="Picture 2">
            <a:extLst>
              <a:ext uri="{FF2B5EF4-FFF2-40B4-BE49-F238E27FC236}">
                <a16:creationId xmlns:a16="http://schemas.microsoft.com/office/drawing/2014/main" id="{EB9FF508-B2DD-400A-9F99-D234A2FFA55E}"/>
              </a:ext>
            </a:extLst>
          </p:cNvPr>
          <p:cNvPicPr>
            <a:picLocks noChangeAspect="1"/>
          </p:cNvPicPr>
          <p:nvPr/>
        </p:nvPicPr>
        <p:blipFill rotWithShape="1">
          <a:blip r:embed="rId3"/>
          <a:srcRect l="35500" t="26634" r="30500" b="43288"/>
          <a:stretch/>
        </p:blipFill>
        <p:spPr>
          <a:xfrm>
            <a:off x="1146048" y="2988292"/>
            <a:ext cx="4701814" cy="2339612"/>
          </a:xfrm>
          <a:prstGeom prst="rect">
            <a:avLst/>
          </a:prstGeom>
        </p:spPr>
      </p:pic>
      <p:pic>
        <p:nvPicPr>
          <p:cNvPr id="9" name="Picture 8">
            <a:extLst>
              <a:ext uri="{FF2B5EF4-FFF2-40B4-BE49-F238E27FC236}">
                <a16:creationId xmlns:a16="http://schemas.microsoft.com/office/drawing/2014/main" id="{F08D160C-2067-42FC-8933-CEDF72DA954B}"/>
              </a:ext>
            </a:extLst>
          </p:cNvPr>
          <p:cNvPicPr>
            <a:picLocks noChangeAspect="1"/>
          </p:cNvPicPr>
          <p:nvPr/>
        </p:nvPicPr>
        <p:blipFill rotWithShape="1">
          <a:blip r:embed="rId3"/>
          <a:srcRect l="35500" t="57502" r="30500" b="13244"/>
          <a:stretch/>
        </p:blipFill>
        <p:spPr>
          <a:xfrm>
            <a:off x="6586102" y="4185420"/>
            <a:ext cx="4767698" cy="2307455"/>
          </a:xfrm>
          <a:prstGeom prst="rect">
            <a:avLst/>
          </a:prstGeom>
        </p:spPr>
      </p:pic>
      <p:sp>
        <p:nvSpPr>
          <p:cNvPr id="10" name="TextBox 9">
            <a:extLst>
              <a:ext uri="{FF2B5EF4-FFF2-40B4-BE49-F238E27FC236}">
                <a16:creationId xmlns:a16="http://schemas.microsoft.com/office/drawing/2014/main" id="{36D006F4-32E5-4362-AD22-A4040C3953A3}"/>
              </a:ext>
            </a:extLst>
          </p:cNvPr>
          <p:cNvSpPr txBox="1"/>
          <p:nvPr/>
        </p:nvSpPr>
        <p:spPr>
          <a:xfrm>
            <a:off x="3996947" y="6492875"/>
            <a:ext cx="3929882" cy="230832"/>
          </a:xfrm>
          <a:prstGeom prst="rect">
            <a:avLst/>
          </a:prstGeom>
          <a:noFill/>
        </p:spPr>
        <p:txBody>
          <a:bodyPr wrap="square" rtlCol="0">
            <a:spAutoFit/>
          </a:bodyPr>
          <a:lstStyle/>
          <a:p>
            <a:r>
              <a:rPr lang="en-US" sz="900" dirty="0"/>
              <a:t>Taken from American English Pronunciation  Book of Bauer et al., (1980)</a:t>
            </a:r>
          </a:p>
        </p:txBody>
      </p:sp>
    </p:spTree>
    <p:extLst>
      <p:ext uri="{BB962C8B-B14F-4D97-AF65-F5344CB8AC3E}">
        <p14:creationId xmlns:p14="http://schemas.microsoft.com/office/powerpoint/2010/main" val="786812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4" grpId="0" uiExpand="1" build="p"/>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3.1.3. Characteristics of English Stops – </a:t>
            </a:r>
            <a:r>
              <a:rPr lang="en-US" sz="4000" b="1" dirty="0">
                <a:solidFill>
                  <a:srgbClr val="D32F2E"/>
                </a:solidFill>
                <a:latin typeface="Cambria" panose="02040503050406030204" pitchFamily="18" charset="0"/>
                <a:ea typeface="Cambria" panose="02040503050406030204" pitchFamily="18" charset="0"/>
              </a:rPr>
              <a:t>Length of the Preceding Sound</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43964"/>
            <a:ext cx="10515600" cy="4351338"/>
          </a:xfrm>
        </p:spPr>
        <p:txBody>
          <a:bodyPr>
            <a:normAutofit/>
          </a:bodyPr>
          <a:lstStyle/>
          <a:p>
            <a:r>
              <a:rPr lang="en-US" sz="2400" dirty="0"/>
              <a:t>Vowels and sonorants are considerably </a:t>
            </a:r>
            <a:r>
              <a:rPr lang="en-US" sz="2400" b="1" dirty="0">
                <a:solidFill>
                  <a:srgbClr val="D32F2E"/>
                </a:solidFill>
              </a:rPr>
              <a:t>shorter before fortis stops</a:t>
            </a:r>
            <a:r>
              <a:rPr lang="en-US" sz="2400" dirty="0"/>
              <a:t> than they are before lenis stops.</a:t>
            </a:r>
            <a:endParaRPr lang="en-US" sz="2400" b="1" dirty="0">
              <a:solidFill>
                <a:srgbClr val="D32F2E"/>
              </a:solidFill>
            </a:endParaRPr>
          </a:p>
        </p:txBody>
      </p:sp>
      <p:graphicFrame>
        <p:nvGraphicFramePr>
          <p:cNvPr id="2" name="Table 4">
            <a:extLst>
              <a:ext uri="{FF2B5EF4-FFF2-40B4-BE49-F238E27FC236}">
                <a16:creationId xmlns:a16="http://schemas.microsoft.com/office/drawing/2014/main" id="{6E652194-9AE3-4CC0-BF63-7AB23CA85F10}"/>
              </a:ext>
            </a:extLst>
          </p:cNvPr>
          <p:cNvGraphicFramePr>
            <a:graphicFrameLocks noGrp="1"/>
          </p:cNvGraphicFramePr>
          <p:nvPr>
            <p:extLst>
              <p:ext uri="{D42A27DB-BD31-4B8C-83A1-F6EECF244321}">
                <p14:modId xmlns:p14="http://schemas.microsoft.com/office/powerpoint/2010/main" val="3760215619"/>
              </p:ext>
            </p:extLst>
          </p:nvPr>
        </p:nvGraphicFramePr>
        <p:xfrm>
          <a:off x="2434336" y="2889842"/>
          <a:ext cx="8128000" cy="2743200"/>
        </p:xfrm>
        <a:graphic>
          <a:graphicData uri="http://schemas.openxmlformats.org/drawingml/2006/table">
            <a:tbl>
              <a:tblPr firstRow="1" bandRow="1">
                <a:tableStyleId>{5940675A-B579-460E-94D1-54222C63F5DA}</a:tableStyleId>
              </a:tblPr>
              <a:tblGrid>
                <a:gridCol w="4064000">
                  <a:extLst>
                    <a:ext uri="{9D8B030D-6E8A-4147-A177-3AD203B41FA5}">
                      <a16:colId xmlns:a16="http://schemas.microsoft.com/office/drawing/2014/main" val="2996852083"/>
                    </a:ext>
                  </a:extLst>
                </a:gridCol>
                <a:gridCol w="4064000">
                  <a:extLst>
                    <a:ext uri="{9D8B030D-6E8A-4147-A177-3AD203B41FA5}">
                      <a16:colId xmlns:a16="http://schemas.microsoft.com/office/drawing/2014/main" val="1632806671"/>
                    </a:ext>
                  </a:extLst>
                </a:gridCol>
              </a:tblGrid>
              <a:tr h="370840">
                <a:tc>
                  <a:txBody>
                    <a:bodyPr/>
                    <a:lstStyle/>
                    <a:p>
                      <a:r>
                        <a:rPr lang="en-US" sz="2800" dirty="0"/>
                        <a:t>Thus, the vowels in </a:t>
                      </a:r>
                      <a:r>
                        <a:rPr lang="en-US" sz="2800" i="1" dirty="0">
                          <a:solidFill>
                            <a:srgbClr val="C00000"/>
                          </a:solidFill>
                        </a:rPr>
                        <a:t>ma</a:t>
                      </a:r>
                      <a:r>
                        <a:rPr lang="en-US" sz="2800" i="1" u="sng" dirty="0">
                          <a:solidFill>
                            <a:srgbClr val="C00000"/>
                          </a:solidFill>
                        </a:rPr>
                        <a:t>t</a:t>
                      </a:r>
                      <a:r>
                        <a:rPr lang="en-US" sz="2800" i="1" dirty="0">
                          <a:solidFill>
                            <a:srgbClr val="C00000"/>
                          </a:solidFill>
                        </a:rPr>
                        <a:t>, ro</a:t>
                      </a:r>
                      <a:r>
                        <a:rPr lang="en-US" sz="2800" i="1" u="sng" dirty="0">
                          <a:solidFill>
                            <a:srgbClr val="C00000"/>
                          </a:solidFill>
                        </a:rPr>
                        <a:t>p</a:t>
                      </a:r>
                      <a:r>
                        <a:rPr lang="en-US" sz="2800" i="1" dirty="0">
                          <a:solidFill>
                            <a:srgbClr val="C00000"/>
                          </a:solidFill>
                        </a:rPr>
                        <a:t>ing, and ba</a:t>
                      </a:r>
                      <a:r>
                        <a:rPr lang="en-US" sz="2800" i="1" u="sng" dirty="0">
                          <a:solidFill>
                            <a:srgbClr val="C00000"/>
                          </a:solidFill>
                        </a:rPr>
                        <a:t>t</a:t>
                      </a:r>
                      <a:r>
                        <a:rPr lang="en-US" sz="2800" i="1" dirty="0">
                          <a:solidFill>
                            <a:srgbClr val="C00000"/>
                          </a:solidFill>
                        </a:rPr>
                        <a:t>ch</a:t>
                      </a:r>
                      <a:r>
                        <a:rPr lang="en-US" sz="2800" dirty="0"/>
                        <a:t> are shorter than…</a:t>
                      </a:r>
                    </a:p>
                  </a:txBody>
                  <a:tcPr/>
                </a:tc>
                <a:tc>
                  <a:txBody>
                    <a:bodyPr/>
                    <a:lstStyle/>
                    <a:p>
                      <a:r>
                        <a:rPr lang="en-US" sz="2800" dirty="0"/>
                        <a:t>the vowels in </a:t>
                      </a:r>
                      <a:r>
                        <a:rPr lang="en-US" sz="2800" i="1" dirty="0">
                          <a:solidFill>
                            <a:schemeClr val="accent5">
                              <a:lumMod val="50000"/>
                            </a:schemeClr>
                          </a:solidFill>
                        </a:rPr>
                        <a:t>ma</a:t>
                      </a:r>
                      <a:r>
                        <a:rPr lang="en-US" sz="2800" i="1" u="sng" dirty="0">
                          <a:solidFill>
                            <a:schemeClr val="accent5">
                              <a:lumMod val="50000"/>
                            </a:schemeClr>
                          </a:solidFill>
                        </a:rPr>
                        <a:t>d</a:t>
                      </a:r>
                      <a:r>
                        <a:rPr lang="en-US" sz="2800" i="1" dirty="0">
                          <a:solidFill>
                            <a:schemeClr val="accent5">
                              <a:lumMod val="50000"/>
                            </a:schemeClr>
                          </a:solidFill>
                        </a:rPr>
                        <a:t>, ro</a:t>
                      </a:r>
                      <a:r>
                        <a:rPr lang="en-US" sz="2800" i="1" u="sng" dirty="0">
                          <a:solidFill>
                            <a:schemeClr val="accent5">
                              <a:lumMod val="50000"/>
                            </a:schemeClr>
                          </a:solidFill>
                        </a:rPr>
                        <a:t>b</a:t>
                      </a:r>
                      <a:r>
                        <a:rPr lang="en-US" sz="2800" i="1" dirty="0">
                          <a:solidFill>
                            <a:schemeClr val="accent5">
                              <a:lumMod val="50000"/>
                            </a:schemeClr>
                          </a:solidFill>
                        </a:rPr>
                        <a:t>ing, and ba</a:t>
                      </a:r>
                      <a:r>
                        <a:rPr lang="en-US" sz="2800" i="1" u="sng" dirty="0">
                          <a:solidFill>
                            <a:schemeClr val="accent5">
                              <a:lumMod val="50000"/>
                            </a:schemeClr>
                          </a:solidFill>
                        </a:rPr>
                        <a:t>dg</a:t>
                      </a:r>
                      <a:r>
                        <a:rPr lang="en-US" sz="2800" i="1" dirty="0">
                          <a:solidFill>
                            <a:schemeClr val="accent5">
                              <a:lumMod val="50000"/>
                            </a:schemeClr>
                          </a:solidFill>
                        </a:rPr>
                        <a:t>e</a:t>
                      </a:r>
                      <a:r>
                        <a:rPr lang="en-US" sz="2800" dirty="0"/>
                        <a:t>.</a:t>
                      </a:r>
                    </a:p>
                  </a:txBody>
                  <a:tcPr/>
                </a:tc>
                <a:extLst>
                  <a:ext uri="{0D108BD9-81ED-4DB2-BD59-A6C34878D82A}">
                    <a16:rowId xmlns:a16="http://schemas.microsoft.com/office/drawing/2014/main" val="40301035"/>
                  </a:ext>
                </a:extLst>
              </a:tr>
              <a:tr h="370840">
                <a:tc>
                  <a:txBody>
                    <a:bodyPr/>
                    <a:lstStyle/>
                    <a:p>
                      <a:r>
                        <a:rPr lang="en-US" sz="2800" dirty="0"/>
                        <a:t>The sonorants in </a:t>
                      </a:r>
                      <a:r>
                        <a:rPr lang="en-US" sz="2800" i="1" dirty="0">
                          <a:solidFill>
                            <a:srgbClr val="C00000"/>
                          </a:solidFill>
                        </a:rPr>
                        <a:t>ben</a:t>
                      </a:r>
                      <a:r>
                        <a:rPr lang="en-US" sz="2800" i="1" u="sng" dirty="0">
                          <a:solidFill>
                            <a:srgbClr val="C00000"/>
                          </a:solidFill>
                        </a:rPr>
                        <a:t>t</a:t>
                      </a:r>
                      <a:r>
                        <a:rPr lang="en-US" sz="2800" i="1" dirty="0">
                          <a:solidFill>
                            <a:srgbClr val="C00000"/>
                          </a:solidFill>
                        </a:rPr>
                        <a:t>, hear</a:t>
                      </a:r>
                      <a:r>
                        <a:rPr lang="en-US" sz="2800" i="1" u="sng" dirty="0">
                          <a:solidFill>
                            <a:srgbClr val="C00000"/>
                          </a:solidFill>
                        </a:rPr>
                        <a:t>t</a:t>
                      </a:r>
                      <a:r>
                        <a:rPr lang="en-US" sz="2800" i="1" dirty="0">
                          <a:solidFill>
                            <a:srgbClr val="C00000"/>
                          </a:solidFill>
                        </a:rPr>
                        <a:t>, and fel</a:t>
                      </a:r>
                      <a:r>
                        <a:rPr lang="en-US" sz="2800" i="1" u="sng" dirty="0">
                          <a:solidFill>
                            <a:srgbClr val="C00000"/>
                          </a:solidFill>
                        </a:rPr>
                        <a:t>t</a:t>
                      </a:r>
                      <a:r>
                        <a:rPr lang="en-US" sz="2800" i="1" dirty="0">
                          <a:solidFill>
                            <a:srgbClr val="C00000"/>
                          </a:solidFill>
                        </a:rPr>
                        <a:t> </a:t>
                      </a:r>
                      <a:r>
                        <a:rPr lang="en-US" sz="2800" dirty="0"/>
                        <a:t>are shorter than…</a:t>
                      </a:r>
                    </a:p>
                  </a:txBody>
                  <a:tcPr/>
                </a:tc>
                <a:tc>
                  <a:txBody>
                    <a:bodyPr/>
                    <a:lstStyle/>
                    <a:p>
                      <a:r>
                        <a:rPr lang="en-US" sz="2800" dirty="0"/>
                        <a:t>those in </a:t>
                      </a:r>
                      <a:r>
                        <a:rPr lang="en-US" sz="2800" i="1" dirty="0">
                          <a:solidFill>
                            <a:schemeClr val="accent5">
                              <a:lumMod val="50000"/>
                            </a:schemeClr>
                          </a:solidFill>
                        </a:rPr>
                        <a:t>ben</a:t>
                      </a:r>
                      <a:r>
                        <a:rPr lang="en-US" sz="2800" i="1" u="sng" dirty="0">
                          <a:solidFill>
                            <a:schemeClr val="accent5">
                              <a:lumMod val="50000"/>
                            </a:schemeClr>
                          </a:solidFill>
                        </a:rPr>
                        <a:t>d</a:t>
                      </a:r>
                      <a:r>
                        <a:rPr lang="en-US" sz="2800" i="1" dirty="0">
                          <a:solidFill>
                            <a:schemeClr val="accent5">
                              <a:lumMod val="50000"/>
                            </a:schemeClr>
                          </a:solidFill>
                        </a:rPr>
                        <a:t>, har</a:t>
                      </a:r>
                      <a:r>
                        <a:rPr lang="en-US" sz="2800" i="1" u="sng" dirty="0">
                          <a:solidFill>
                            <a:schemeClr val="accent5">
                              <a:lumMod val="50000"/>
                            </a:schemeClr>
                          </a:solidFill>
                        </a:rPr>
                        <a:t>d</a:t>
                      </a:r>
                      <a:r>
                        <a:rPr lang="en-US" sz="2800" i="1" dirty="0">
                          <a:solidFill>
                            <a:schemeClr val="accent5">
                              <a:lumMod val="50000"/>
                            </a:schemeClr>
                          </a:solidFill>
                        </a:rPr>
                        <a:t>, and felle</a:t>
                      </a:r>
                      <a:r>
                        <a:rPr lang="en-US" sz="2800" i="1" u="sng" dirty="0">
                          <a:solidFill>
                            <a:schemeClr val="accent5">
                              <a:lumMod val="50000"/>
                            </a:schemeClr>
                          </a:solidFill>
                        </a:rPr>
                        <a:t>d</a:t>
                      </a:r>
                      <a:r>
                        <a:rPr lang="en-US" sz="2800" dirty="0"/>
                        <a:t>.</a:t>
                      </a:r>
                    </a:p>
                  </a:txBody>
                  <a:tcPr/>
                </a:tc>
                <a:extLst>
                  <a:ext uri="{0D108BD9-81ED-4DB2-BD59-A6C34878D82A}">
                    <a16:rowId xmlns:a16="http://schemas.microsoft.com/office/drawing/2014/main" val="2947194481"/>
                  </a:ext>
                </a:extLst>
              </a:tr>
            </a:tbl>
          </a:graphicData>
        </a:graphic>
      </p:graphicFrame>
      <p:sp>
        <p:nvSpPr>
          <p:cNvPr id="5" name="TextBox 4">
            <a:extLst>
              <a:ext uri="{FF2B5EF4-FFF2-40B4-BE49-F238E27FC236}">
                <a16:creationId xmlns:a16="http://schemas.microsoft.com/office/drawing/2014/main" id="{CE190EB1-709C-46F0-A2BB-841E442896DC}"/>
              </a:ext>
            </a:extLst>
          </p:cNvPr>
          <p:cNvSpPr txBox="1"/>
          <p:nvPr/>
        </p:nvSpPr>
        <p:spPr>
          <a:xfrm>
            <a:off x="4810694" y="5830101"/>
            <a:ext cx="3375283" cy="646331"/>
          </a:xfrm>
          <a:prstGeom prst="rect">
            <a:avLst/>
          </a:prstGeom>
          <a:noFill/>
        </p:spPr>
        <p:txBody>
          <a:bodyPr wrap="none" rtlCol="0">
            <a:spAutoFit/>
          </a:bodyPr>
          <a:lstStyle/>
          <a:p>
            <a:pPr algn="ctr"/>
            <a:r>
              <a:rPr lang="en-US" dirty="0"/>
              <a:t>Underlined in red are fortis stops.</a:t>
            </a:r>
          </a:p>
          <a:p>
            <a:pPr algn="ctr"/>
            <a:r>
              <a:rPr lang="en-US" dirty="0"/>
              <a:t>Underlined in blue are lenis stops.</a:t>
            </a:r>
          </a:p>
        </p:txBody>
      </p:sp>
    </p:spTree>
    <p:extLst>
      <p:ext uri="{BB962C8B-B14F-4D97-AF65-F5344CB8AC3E}">
        <p14:creationId xmlns:p14="http://schemas.microsoft.com/office/powerpoint/2010/main" val="56984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3.1.4. Characteristics of English Stops – </a:t>
            </a:r>
            <a:r>
              <a:rPr lang="en-US" sz="4000" b="1" dirty="0">
                <a:solidFill>
                  <a:srgbClr val="D32F2E"/>
                </a:solidFill>
                <a:latin typeface="Cambria" panose="02040503050406030204" pitchFamily="18" charset="0"/>
                <a:ea typeface="Cambria" panose="02040503050406030204" pitchFamily="18" charset="0"/>
              </a:rPr>
              <a:t>Voicing</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515600" cy="4351338"/>
          </a:xfrm>
        </p:spPr>
        <p:txBody>
          <a:bodyPr>
            <a:normAutofit/>
          </a:bodyPr>
          <a:lstStyle/>
          <a:p>
            <a:r>
              <a:rPr lang="en-US" sz="2200" dirty="0"/>
              <a:t>The fortis (/p, t, k/) are never voiced.</a:t>
            </a:r>
          </a:p>
          <a:p>
            <a:endParaRPr lang="en-US" sz="200" b="1" dirty="0">
              <a:solidFill>
                <a:srgbClr val="D32F2E"/>
              </a:solidFill>
            </a:endParaRPr>
          </a:p>
          <a:p>
            <a:r>
              <a:rPr lang="en-US" sz="2200" dirty="0"/>
              <a:t>But the lenis stops /b, d, g/ are voiced between voiced sounds: </a:t>
            </a:r>
            <a:r>
              <a:rPr lang="en-US" sz="2200" i="1" dirty="0"/>
              <a:t>robber, reduce, mugging, badger.</a:t>
            </a:r>
            <a:endParaRPr lang="en-US" sz="2200" dirty="0"/>
          </a:p>
          <a:p>
            <a:endParaRPr lang="en-US" sz="200" dirty="0"/>
          </a:p>
          <a:p>
            <a:r>
              <a:rPr lang="en-US" sz="2200" dirty="0"/>
              <a:t>In other environments the lenis stops are either unvoiced or voiced in that part which is adjacent to a voiced segment: </a:t>
            </a:r>
            <a:r>
              <a:rPr lang="en-US" sz="2200" i="1" dirty="0"/>
              <a:t>bash, dill, guess, Jill; rib, hide, rogue, hedge.</a:t>
            </a:r>
            <a:endParaRPr lang="en-US" sz="2200" dirty="0"/>
          </a:p>
          <a:p>
            <a:endParaRPr lang="en-US" sz="400" dirty="0"/>
          </a:p>
          <a:p>
            <a:r>
              <a:rPr lang="en-US" sz="2200" dirty="0"/>
              <a:t>This can be illustrated in the following diagram that uses the words </a:t>
            </a:r>
            <a:r>
              <a:rPr lang="en-US" sz="2200" i="1" dirty="0"/>
              <a:t>edge </a:t>
            </a:r>
            <a:r>
              <a:rPr lang="en-US" sz="2200" dirty="0"/>
              <a:t>and </a:t>
            </a:r>
            <a:r>
              <a:rPr lang="en-US" sz="2200" i="1" dirty="0"/>
              <a:t>jive.</a:t>
            </a:r>
            <a:endParaRPr lang="en-US" sz="2200" dirty="0"/>
          </a:p>
        </p:txBody>
      </p:sp>
      <p:pic>
        <p:nvPicPr>
          <p:cNvPr id="4" name="Picture 3">
            <a:extLst>
              <a:ext uri="{FF2B5EF4-FFF2-40B4-BE49-F238E27FC236}">
                <a16:creationId xmlns:a16="http://schemas.microsoft.com/office/drawing/2014/main" id="{B31D26BA-9B25-4F89-B4AC-200C6315B9E9}"/>
              </a:ext>
            </a:extLst>
          </p:cNvPr>
          <p:cNvPicPr>
            <a:picLocks noChangeAspect="1"/>
          </p:cNvPicPr>
          <p:nvPr/>
        </p:nvPicPr>
        <p:blipFill rotWithShape="1">
          <a:blip r:embed="rId3"/>
          <a:srcRect l="41400" t="62045" r="22500" b="11898"/>
          <a:stretch/>
        </p:blipFill>
        <p:spPr>
          <a:xfrm>
            <a:off x="6227826" y="4626827"/>
            <a:ext cx="4401312" cy="1787018"/>
          </a:xfrm>
          <a:prstGeom prst="rect">
            <a:avLst/>
          </a:prstGeom>
        </p:spPr>
      </p:pic>
      <p:pic>
        <p:nvPicPr>
          <p:cNvPr id="9" name="Picture 8">
            <a:extLst>
              <a:ext uri="{FF2B5EF4-FFF2-40B4-BE49-F238E27FC236}">
                <a16:creationId xmlns:a16="http://schemas.microsoft.com/office/drawing/2014/main" id="{89EC5CCB-4A92-498F-80ED-77C8AD91DE2B}"/>
              </a:ext>
            </a:extLst>
          </p:cNvPr>
          <p:cNvPicPr>
            <a:picLocks noChangeAspect="1"/>
          </p:cNvPicPr>
          <p:nvPr/>
        </p:nvPicPr>
        <p:blipFill rotWithShape="1">
          <a:blip r:embed="rId3"/>
          <a:srcRect l="41400" t="37512" r="22500" b="37955"/>
          <a:stretch/>
        </p:blipFill>
        <p:spPr>
          <a:xfrm>
            <a:off x="1332357" y="4518026"/>
            <a:ext cx="4401312" cy="1682496"/>
          </a:xfrm>
          <a:prstGeom prst="rect">
            <a:avLst/>
          </a:prstGeom>
        </p:spPr>
      </p:pic>
      <p:sp>
        <p:nvSpPr>
          <p:cNvPr id="10" name="TextBox 9">
            <a:extLst>
              <a:ext uri="{FF2B5EF4-FFF2-40B4-BE49-F238E27FC236}">
                <a16:creationId xmlns:a16="http://schemas.microsoft.com/office/drawing/2014/main" id="{9A618ED9-85BC-4583-ABB9-3332FBD767CE}"/>
              </a:ext>
            </a:extLst>
          </p:cNvPr>
          <p:cNvSpPr txBox="1"/>
          <p:nvPr/>
        </p:nvSpPr>
        <p:spPr>
          <a:xfrm>
            <a:off x="4131059" y="6413845"/>
            <a:ext cx="3929882" cy="230832"/>
          </a:xfrm>
          <a:prstGeom prst="rect">
            <a:avLst/>
          </a:prstGeom>
          <a:noFill/>
        </p:spPr>
        <p:txBody>
          <a:bodyPr wrap="square" rtlCol="0">
            <a:spAutoFit/>
          </a:bodyPr>
          <a:lstStyle/>
          <a:p>
            <a:r>
              <a:rPr lang="en-US" sz="900" dirty="0"/>
              <a:t>Taken from American English Pronunciation  Book of Bauer et al., (1980)</a:t>
            </a:r>
          </a:p>
        </p:txBody>
      </p:sp>
    </p:spTree>
    <p:extLst>
      <p:ext uri="{BB962C8B-B14F-4D97-AF65-F5344CB8AC3E}">
        <p14:creationId xmlns:p14="http://schemas.microsoft.com/office/powerpoint/2010/main" val="414934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text, clipart&#10;&#10;Description automatically generated">
            <a:extLst>
              <a:ext uri="{FF2B5EF4-FFF2-40B4-BE49-F238E27FC236}">
                <a16:creationId xmlns:a16="http://schemas.microsoft.com/office/drawing/2014/main" id="{9EF08F9D-8EAE-4422-AC90-C1E98CE5C279}"/>
              </a:ext>
            </a:extLst>
          </p:cNvPr>
          <p:cNvPicPr>
            <a:picLocks noChangeAspect="1"/>
          </p:cNvPicPr>
          <p:nvPr/>
        </p:nvPicPr>
        <p:blipFill rotWithShape="1">
          <a:blip r:embed="rId3">
            <a:extLst>
              <a:ext uri="{28A0092B-C50C-407E-A947-70E740481C1C}">
                <a14:useLocalDpi xmlns:a14="http://schemas.microsoft.com/office/drawing/2010/main" val="0"/>
              </a:ext>
            </a:extLst>
          </a:blip>
          <a:srcRect r="5882" b="-1"/>
          <a:stretch/>
        </p:blipFill>
        <p:spPr>
          <a:xfrm>
            <a:off x="1" y="10"/>
            <a:ext cx="9669642" cy="6857990"/>
          </a:xfrm>
          <a:prstGeom prst="rect">
            <a:avLst/>
          </a:prstGeom>
        </p:spPr>
      </p:pic>
      <p:sp>
        <p:nvSpPr>
          <p:cNvPr id="18" name="Rectangle 1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7531610" y="365125"/>
            <a:ext cx="3822189" cy="1899912"/>
          </a:xfrm>
        </p:spPr>
        <p:txBody>
          <a:bodyPr>
            <a:normAutofit/>
          </a:bodyPr>
          <a:lstStyle/>
          <a:p>
            <a:r>
              <a:rPr lang="en-US" sz="3700" b="1">
                <a:latin typeface="Cambria" panose="02040503050406030204" pitchFamily="18" charset="0"/>
                <a:ea typeface="Cambria" panose="02040503050406030204" pitchFamily="18" charset="0"/>
              </a:rPr>
              <a:t>4.1. Comparison with British English</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7531610" y="2434201"/>
            <a:ext cx="3822189" cy="3742762"/>
          </a:xfrm>
        </p:spPr>
        <p:txBody>
          <a:bodyPr>
            <a:normAutofit/>
          </a:bodyPr>
          <a:lstStyle/>
          <a:p>
            <a:r>
              <a:rPr lang="en-US" sz="2000" dirty="0"/>
              <a:t>There is only one important difference between the stop systems of AE and BE:</a:t>
            </a:r>
          </a:p>
          <a:p>
            <a:pPr marL="450850" indent="0">
              <a:buNone/>
            </a:pPr>
            <a:r>
              <a:rPr lang="en-US" sz="2000" i="1" dirty="0"/>
              <a:t>words like latter and letter are pronounced with [</a:t>
            </a:r>
            <a:r>
              <a:rPr lang="en-US" sz="2000" i="1" dirty="0" err="1"/>
              <a:t>t</a:t>
            </a:r>
            <a:r>
              <a:rPr lang="en-US" sz="2000" i="1" baseline="30000" dirty="0" err="1"/>
              <a:t>h</a:t>
            </a:r>
            <a:r>
              <a:rPr lang="en-US" sz="2000" i="1" dirty="0"/>
              <a:t>] in BE, </a:t>
            </a:r>
          </a:p>
          <a:p>
            <a:pPr marL="450850" indent="0">
              <a:buNone/>
            </a:pPr>
            <a:r>
              <a:rPr lang="en-US" sz="2000" i="1" dirty="0"/>
              <a:t>but with a flap-sound [D] in AE. </a:t>
            </a:r>
          </a:p>
          <a:p>
            <a:pPr marL="0" indent="0">
              <a:buNone/>
            </a:pPr>
            <a:endParaRPr lang="en-US" sz="2000" dirty="0"/>
          </a:p>
          <a:p>
            <a:r>
              <a:rPr lang="en-US" sz="2000" dirty="0"/>
              <a:t>See the details about it under /t/ and /d/ in the next sections. </a:t>
            </a:r>
          </a:p>
        </p:txBody>
      </p:sp>
    </p:spTree>
    <p:extLst>
      <p:ext uri="{BB962C8B-B14F-4D97-AF65-F5344CB8AC3E}">
        <p14:creationId xmlns:p14="http://schemas.microsoft.com/office/powerpoint/2010/main" val="2577791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5.1.1. English Stops – </a:t>
            </a:r>
            <a:r>
              <a:rPr lang="en-US" sz="4000" b="1" dirty="0">
                <a:solidFill>
                  <a:srgbClr val="D32F2E"/>
                </a:solidFill>
                <a:latin typeface="Cambria" panose="02040503050406030204" pitchFamily="18" charset="0"/>
                <a:ea typeface="Cambria" panose="02040503050406030204" pitchFamily="18" charset="0"/>
              </a:rPr>
              <a:t>/p/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294632" cy="4351338"/>
          </a:xfrm>
        </p:spPr>
        <p:txBody>
          <a:bodyPr>
            <a:normAutofit lnSpcReduction="10000"/>
          </a:bodyPr>
          <a:lstStyle/>
          <a:p>
            <a:r>
              <a:rPr lang="en-US" sz="2200" dirty="0"/>
              <a:t>It is a </a:t>
            </a:r>
            <a:r>
              <a:rPr lang="en-US" sz="2200" b="1" dirty="0"/>
              <a:t>fortis, bilabial stop.</a:t>
            </a:r>
          </a:p>
          <a:p>
            <a:endParaRPr lang="en-US" sz="2200" b="1" dirty="0"/>
          </a:p>
          <a:p>
            <a:r>
              <a:rPr lang="en-US" sz="2200" dirty="0"/>
              <a:t>/p/ is articulated as follow:</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lower lip is raised against the upper lip, forming a complete closure.</a:t>
            </a:r>
          </a:p>
          <a:p>
            <a:pPr marL="536575">
              <a:buFont typeface="Wingdings" panose="05000000000000000000" pitchFamily="2" charset="2"/>
              <a:buChar char="Ø"/>
            </a:pPr>
            <a:r>
              <a:rPr lang="en-US" sz="2200" dirty="0"/>
              <a:t>As a result, air pressure builds up in the oral cavity.</a:t>
            </a:r>
          </a:p>
          <a:p>
            <a:pPr marL="536575">
              <a:buFont typeface="Wingdings" panose="05000000000000000000" pitchFamily="2" charset="2"/>
              <a:buChar char="Ø"/>
            </a:pPr>
            <a:r>
              <a:rPr lang="en-US" sz="2200" dirty="0"/>
              <a:t>The plosion occurs when the lips are parted.</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983239" y="5819875"/>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srcRect l="32983" t="36977" r="50000" b="28889"/>
          <a:stretch/>
        </p:blipFill>
        <p:spPr>
          <a:xfrm>
            <a:off x="1863346" y="1690688"/>
            <a:ext cx="3659630" cy="4129187"/>
          </a:xfrm>
          <a:prstGeom prst="rect">
            <a:avLst/>
          </a:prstGeom>
        </p:spPr>
      </p:pic>
    </p:spTree>
    <p:extLst>
      <p:ext uri="{BB962C8B-B14F-4D97-AF65-F5344CB8AC3E}">
        <p14:creationId xmlns:p14="http://schemas.microsoft.com/office/powerpoint/2010/main" val="965840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5.1.2. English Stops – </a:t>
            </a:r>
            <a:r>
              <a:rPr lang="en-US" sz="4000" b="1" dirty="0">
                <a:solidFill>
                  <a:srgbClr val="D32F2E"/>
                </a:solidFill>
                <a:latin typeface="Cambria" panose="02040503050406030204" pitchFamily="18" charset="0"/>
                <a:ea typeface="Cambria" panose="02040503050406030204" pitchFamily="18" charset="0"/>
              </a:rPr>
              <a:t>/p/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294632" cy="4351338"/>
          </a:xfrm>
        </p:spPr>
        <p:txBody>
          <a:bodyPr>
            <a:normAutofit/>
          </a:bodyPr>
          <a:lstStyle/>
          <a:p>
            <a:pPr marL="457200" indent="-457200">
              <a:buFont typeface="+mj-lt"/>
              <a:buAutoNum type="alphaLcPeriod"/>
            </a:pPr>
            <a:r>
              <a:rPr lang="en-US" sz="2200" dirty="0"/>
              <a:t>/p/ has a strongly aspirated allophone [</a:t>
            </a:r>
            <a:r>
              <a:rPr lang="en-US" sz="2200" dirty="0" err="1"/>
              <a:t>p</a:t>
            </a:r>
            <a:r>
              <a:rPr lang="en-US" sz="2200" baseline="30000" dirty="0" err="1"/>
              <a:t>h</a:t>
            </a:r>
            <a:r>
              <a:rPr lang="en-US" sz="2200" dirty="0"/>
              <a:t>] initially in stressed syllables before vowels. For example: </a:t>
            </a:r>
            <a:r>
              <a:rPr lang="en-US" sz="2200" i="1" dirty="0"/>
              <a:t>pin, appear.</a:t>
            </a:r>
          </a:p>
          <a:p>
            <a:pPr marL="457200" indent="-457200">
              <a:buFont typeface="+mj-lt"/>
              <a:buAutoNum type="alphaLcPeriod"/>
            </a:pPr>
            <a:endParaRPr lang="en-US" sz="2200" dirty="0"/>
          </a:p>
          <a:p>
            <a:pPr marL="457200" indent="-457200">
              <a:buFont typeface="+mj-lt"/>
              <a:buAutoNum type="alphaLcPeriod"/>
            </a:pPr>
            <a:r>
              <a:rPr lang="en-US" sz="2200" dirty="0"/>
              <a:t>Before a syllabic sonorant or less strongly stressed vowel, /p/ is less strongly aspirated: </a:t>
            </a:r>
            <a:r>
              <a:rPr lang="en-US" sz="2200" i="1" dirty="0"/>
              <a:t>a</a:t>
            </a:r>
            <a:r>
              <a:rPr lang="en-US" sz="2200" b="1" i="1" dirty="0">
                <a:solidFill>
                  <a:srgbClr val="D32F2E"/>
                </a:solidFill>
              </a:rPr>
              <a:t>pp</a:t>
            </a:r>
            <a:r>
              <a:rPr lang="en-US" sz="2200" i="1" dirty="0"/>
              <a:t>le, u</a:t>
            </a:r>
            <a:r>
              <a:rPr lang="en-US" sz="2200" b="1" i="1" dirty="0">
                <a:solidFill>
                  <a:srgbClr val="D32F2E"/>
                </a:solidFill>
              </a:rPr>
              <a:t>pp</a:t>
            </a:r>
            <a:r>
              <a:rPr lang="en-US" sz="2200" i="1" dirty="0"/>
              <a:t>er.</a:t>
            </a:r>
            <a:endParaRPr lang="en-US" sz="22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2141" r="2141" b="12210"/>
          <a:stretch/>
        </p:blipFill>
        <p:spPr>
          <a:xfrm>
            <a:off x="1863346" y="1690689"/>
            <a:ext cx="3659630" cy="3625024"/>
          </a:xfrm>
          <a:prstGeom prst="rect">
            <a:avLst/>
          </a:prstGeom>
        </p:spPr>
      </p:pic>
    </p:spTree>
    <p:extLst>
      <p:ext uri="{BB962C8B-B14F-4D97-AF65-F5344CB8AC3E}">
        <p14:creationId xmlns:p14="http://schemas.microsoft.com/office/powerpoint/2010/main" val="1056874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5.1.3. English Stops – </a:t>
            </a:r>
            <a:r>
              <a:rPr lang="en-US" sz="4000" b="1" dirty="0">
                <a:solidFill>
                  <a:srgbClr val="D32F2E"/>
                </a:solidFill>
                <a:latin typeface="Cambria" panose="02040503050406030204" pitchFamily="18" charset="0"/>
                <a:ea typeface="Cambria" panose="02040503050406030204" pitchFamily="18" charset="0"/>
              </a:rPr>
              <a:t>/p/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44896" y="1723262"/>
            <a:ext cx="4928616" cy="4351338"/>
          </a:xfrm>
        </p:spPr>
        <p:txBody>
          <a:bodyPr>
            <a:normAutofit fontScale="92500" lnSpcReduction="10000"/>
          </a:bodyPr>
          <a:lstStyle/>
          <a:p>
            <a:r>
              <a:rPr lang="en-US" sz="2200" dirty="0"/>
              <a:t>There are no major differences between AE and BE with regard to the pronunciation of /p/.</a:t>
            </a:r>
          </a:p>
          <a:p>
            <a:endParaRPr lang="en-US" sz="2200" dirty="0"/>
          </a:p>
          <a:p>
            <a:r>
              <a:rPr lang="en-US" sz="2200" dirty="0"/>
              <a:t>One minor (potential) difference may be mentioned: medial /p/ before an unstressed vowel or syllabic sonorant is normally weakly aspirated in both AE and BE.</a:t>
            </a:r>
          </a:p>
          <a:p>
            <a:endParaRPr lang="en-US" sz="2200" dirty="0"/>
          </a:p>
          <a:p>
            <a:r>
              <a:rPr lang="en-US" sz="2200" dirty="0"/>
              <a:t>In AE, however, such a /p/ seems sometimes to be softened to be a [b]-like sound in e.g. </a:t>
            </a:r>
            <a:r>
              <a:rPr lang="en-US" sz="2200" i="1" dirty="0"/>
              <a:t>capital, property. </a:t>
            </a:r>
            <a:r>
              <a:rPr lang="en-US" sz="2200" dirty="0"/>
              <a:t>This softening is not possible in BE. </a:t>
            </a:r>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2141" r="2141" b="12210"/>
          <a:stretch/>
        </p:blipFill>
        <p:spPr>
          <a:xfrm>
            <a:off x="1497586" y="1616488"/>
            <a:ext cx="3659630" cy="3625024"/>
          </a:xfrm>
          <a:prstGeom prst="rect">
            <a:avLst/>
          </a:prstGeom>
        </p:spPr>
      </p:pic>
    </p:spTree>
    <p:extLst>
      <p:ext uri="{BB962C8B-B14F-4D97-AF65-F5344CB8AC3E}">
        <p14:creationId xmlns:p14="http://schemas.microsoft.com/office/powerpoint/2010/main" val="4202050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5.2.1. English Stops – </a:t>
            </a:r>
            <a:r>
              <a:rPr lang="en-US" sz="4000" b="1" dirty="0">
                <a:solidFill>
                  <a:srgbClr val="D32F2E"/>
                </a:solidFill>
                <a:latin typeface="Cambria" panose="02040503050406030204" pitchFamily="18" charset="0"/>
                <a:ea typeface="Cambria" panose="02040503050406030204" pitchFamily="18" charset="0"/>
              </a:rPr>
              <a:t>/b/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5193792" cy="4351338"/>
          </a:xfrm>
        </p:spPr>
        <p:txBody>
          <a:bodyPr>
            <a:normAutofit fontScale="92500" lnSpcReduction="20000"/>
          </a:bodyPr>
          <a:lstStyle/>
          <a:p>
            <a:r>
              <a:rPr lang="en-US" sz="2200" dirty="0"/>
              <a:t>It is a </a:t>
            </a:r>
            <a:r>
              <a:rPr lang="en-US" sz="2200" b="1" dirty="0"/>
              <a:t>lenis, bilabial stop.</a:t>
            </a:r>
          </a:p>
          <a:p>
            <a:r>
              <a:rPr lang="en-US" sz="2200" dirty="0"/>
              <a:t>Apart from the fact that /b/ is lenis whereas /p/ is fortis, these two sounds are articulated in the same way.</a:t>
            </a:r>
          </a:p>
          <a:p>
            <a:endParaRPr lang="en-US" sz="2200" b="1" dirty="0"/>
          </a:p>
          <a:p>
            <a:r>
              <a:rPr lang="en-US" sz="2200" dirty="0"/>
              <a:t>/b/ is articulated as follow:</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lower lip is raised against the upper lip, forming a complete closure.</a:t>
            </a:r>
          </a:p>
          <a:p>
            <a:pPr marL="536575">
              <a:buFont typeface="Wingdings" panose="05000000000000000000" pitchFamily="2" charset="2"/>
              <a:buChar char="Ø"/>
            </a:pPr>
            <a:r>
              <a:rPr lang="en-US" sz="2200" dirty="0"/>
              <a:t>As a result, air pressure builds up in the oral cavity.</a:t>
            </a:r>
          </a:p>
          <a:p>
            <a:pPr marL="536575">
              <a:buFont typeface="Wingdings" panose="05000000000000000000" pitchFamily="2" charset="2"/>
              <a:buChar char="Ø"/>
            </a:pPr>
            <a:r>
              <a:rPr lang="en-US" sz="2200" dirty="0"/>
              <a:t>The plosion occurs when the lips are parted.</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983239" y="5819875"/>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srcRect l="32983" t="36977" r="50000" b="28889"/>
          <a:stretch/>
        </p:blipFill>
        <p:spPr>
          <a:xfrm>
            <a:off x="1863346" y="1690688"/>
            <a:ext cx="3659630" cy="4129187"/>
          </a:xfrm>
          <a:prstGeom prst="rect">
            <a:avLst/>
          </a:prstGeom>
        </p:spPr>
      </p:pic>
    </p:spTree>
    <p:extLst>
      <p:ext uri="{BB962C8B-B14F-4D97-AF65-F5344CB8AC3E}">
        <p14:creationId xmlns:p14="http://schemas.microsoft.com/office/powerpoint/2010/main" val="1849455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Effect transition="in" filter="fade">
                                      <p:cBhvr>
                                        <p:cTn id="37"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5.2.2. English Stops – </a:t>
            </a:r>
            <a:r>
              <a:rPr lang="en-US" sz="4000" b="1" dirty="0">
                <a:solidFill>
                  <a:srgbClr val="D32F2E"/>
                </a:solidFill>
                <a:latin typeface="Cambria" panose="02040503050406030204" pitchFamily="18" charset="0"/>
                <a:ea typeface="Cambria" panose="02040503050406030204" pitchFamily="18" charset="0"/>
              </a:rPr>
              <a:t>/b/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294632" cy="4351338"/>
          </a:xfrm>
        </p:spPr>
        <p:txBody>
          <a:bodyPr>
            <a:normAutofit/>
          </a:bodyPr>
          <a:lstStyle/>
          <a:p>
            <a:pPr marL="457200" indent="-457200">
              <a:buFont typeface="+mj-lt"/>
              <a:buAutoNum type="alphaLcPeriod"/>
            </a:pPr>
            <a:r>
              <a:rPr lang="en-US" sz="2200" dirty="0"/>
              <a:t>/b/ is fully voiced ([</a:t>
            </a:r>
            <a:r>
              <a:rPr lang="en-US" sz="2200" dirty="0" err="1"/>
              <a:t>b</a:t>
            </a:r>
            <a:r>
              <a:rPr lang="en-US" sz="2200" baseline="-25000" dirty="0" err="1"/>
              <a:t>v</a:t>
            </a:r>
            <a:r>
              <a:rPr lang="en-US" sz="2200" dirty="0"/>
              <a:t>]) between voiced sounds: </a:t>
            </a:r>
            <a:r>
              <a:rPr lang="en-US" sz="2200" i="1" dirty="0"/>
              <a:t>robber </a:t>
            </a:r>
            <a:r>
              <a:rPr lang="en-US" sz="2200" dirty="0"/>
              <a:t>[</a:t>
            </a:r>
            <a:r>
              <a:rPr lang="en-US" sz="2200" dirty="0" err="1"/>
              <a:t>r</a:t>
            </a:r>
            <a:r>
              <a:rPr lang="en-US" sz="2200" dirty="0" err="1">
                <a:latin typeface="Times New Roman" panose="02020603050405020304" pitchFamily="18" charset="0"/>
                <a:cs typeface="Times New Roman" panose="02020603050405020304" pitchFamily="18" charset="0"/>
              </a:rPr>
              <a:t>ɑb</a:t>
            </a:r>
            <a:r>
              <a:rPr lang="en-US" sz="2200" baseline="-25000" dirty="0" err="1">
                <a:latin typeface="Times New Roman" panose="02020603050405020304" pitchFamily="18" charset="0"/>
                <a:cs typeface="Times New Roman" panose="02020603050405020304" pitchFamily="18" charset="0"/>
              </a:rPr>
              <a:t>v</a:t>
            </a:r>
            <a:r>
              <a:rPr lang="en-US" sz="2200" dirty="0" err="1">
                <a:latin typeface="Times New Roman" panose="02020603050405020304" pitchFamily="18" charset="0"/>
                <a:cs typeface="Times New Roman" panose="02020603050405020304" pitchFamily="18" charset="0"/>
              </a:rPr>
              <a:t>ǝ</a:t>
            </a:r>
            <a:r>
              <a:rPr lang="en-US" sz="2200" baseline="30000" dirty="0" err="1">
                <a:latin typeface="Times New Roman" panose="02020603050405020304" pitchFamily="18" charset="0"/>
                <a:cs typeface="Times New Roman" panose="02020603050405020304" pitchFamily="18" charset="0"/>
              </a:rPr>
              <a:t>r</a:t>
            </a:r>
            <a:r>
              <a:rPr lang="en-US" sz="2200"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sibling </a:t>
            </a:r>
            <a:r>
              <a:rPr lang="en-US" sz="2200" dirty="0">
                <a:latin typeface="Times New Roman" panose="02020603050405020304" pitchFamily="18" charset="0"/>
                <a:cs typeface="Times New Roman" panose="02020603050405020304" pitchFamily="18" charset="0"/>
              </a:rPr>
              <a:t>[</a:t>
            </a:r>
            <a:r>
              <a:rPr lang="en-US" sz="2200" dirty="0" err="1">
                <a:latin typeface="Times New Roman" panose="02020603050405020304" pitchFamily="18" charset="0"/>
                <a:cs typeface="Times New Roman" panose="02020603050405020304" pitchFamily="18" charset="0"/>
              </a:rPr>
              <a:t>sɪb</a:t>
            </a:r>
            <a:r>
              <a:rPr lang="en-US" sz="2200" baseline="-25000" dirty="0" err="1">
                <a:latin typeface="Times New Roman" panose="02020603050405020304" pitchFamily="18" charset="0"/>
                <a:cs typeface="Times New Roman" panose="02020603050405020304" pitchFamily="18" charset="0"/>
              </a:rPr>
              <a:t>v</a:t>
            </a:r>
            <a:r>
              <a:rPr lang="en-US" sz="2200" dirty="0" err="1">
                <a:latin typeface="Times New Roman" panose="02020603050405020304" pitchFamily="18" charset="0"/>
                <a:cs typeface="Times New Roman" panose="02020603050405020304" pitchFamily="18" charset="0"/>
              </a:rPr>
              <a:t>lɪŋ</a:t>
            </a:r>
            <a:r>
              <a:rPr lang="en-US" sz="2200" dirty="0">
                <a:latin typeface="Times New Roman" panose="02020603050405020304" pitchFamily="18" charset="0"/>
                <a:cs typeface="Times New Roman" panose="02020603050405020304" pitchFamily="18" charset="0"/>
              </a:rPr>
              <a:t>].</a:t>
            </a:r>
          </a:p>
          <a:p>
            <a:pPr marL="457200" indent="-457200">
              <a:buFont typeface="+mj-lt"/>
              <a:buAutoNum type="alphaLcPeriod"/>
            </a:pPr>
            <a:endParaRPr lang="en-US" sz="2200" dirty="0">
              <a:latin typeface="Times New Roman" panose="02020603050405020304" pitchFamily="18" charset="0"/>
              <a:cs typeface="Times New Roman" panose="02020603050405020304" pitchFamily="18" charset="0"/>
            </a:endParaRPr>
          </a:p>
          <a:p>
            <a:pPr marL="457200" indent="-457200">
              <a:buFont typeface="+mj-lt"/>
              <a:buAutoNum type="alphaLcPeriod"/>
            </a:pPr>
            <a:r>
              <a:rPr lang="en-US" sz="2200" dirty="0">
                <a:latin typeface="Times New Roman" panose="02020603050405020304" pitchFamily="18" charset="0"/>
                <a:cs typeface="Times New Roman" panose="02020603050405020304" pitchFamily="18" charset="0"/>
              </a:rPr>
              <a:t>In other environments, it is either unvoiced ([</a:t>
            </a:r>
            <a:r>
              <a:rPr lang="en-US" sz="2200" dirty="0" err="1">
                <a:latin typeface="Times New Roman" panose="02020603050405020304" pitchFamily="18" charset="0"/>
                <a:cs typeface="Times New Roman" panose="02020603050405020304" pitchFamily="18" charset="0"/>
              </a:rPr>
              <a:t>b</a:t>
            </a:r>
            <a:r>
              <a:rPr lang="en-US" sz="2200" baseline="-25000" dirty="0" err="1">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 or voiced in that part which is adjacent to a voiced segment ([</a:t>
            </a:r>
            <a:r>
              <a:rPr lang="en-US" sz="2200" baseline="-25000" dirty="0" err="1">
                <a:latin typeface="Times New Roman" panose="02020603050405020304" pitchFamily="18" charset="0"/>
                <a:cs typeface="Times New Roman" panose="02020603050405020304" pitchFamily="18" charset="0"/>
              </a:rPr>
              <a:t>o</a:t>
            </a:r>
            <a:r>
              <a:rPr lang="en-US" sz="2200" dirty="0" err="1">
                <a:latin typeface="Times New Roman" panose="02020603050405020304" pitchFamily="18" charset="0"/>
                <a:cs typeface="Times New Roman" panose="02020603050405020304" pitchFamily="18" charset="0"/>
              </a:rPr>
              <a:t>b</a:t>
            </a:r>
            <a:r>
              <a:rPr lang="en-US" sz="2200" baseline="-25000" dirty="0" err="1">
                <a:latin typeface="Times New Roman" panose="02020603050405020304" pitchFamily="18" charset="0"/>
                <a:cs typeface="Times New Roman" panose="02020603050405020304" pitchFamily="18" charset="0"/>
              </a:rPr>
              <a:t>v</a:t>
            </a:r>
            <a:r>
              <a:rPr lang="en-US" sz="2200" dirty="0">
                <a:latin typeface="Times New Roman" panose="02020603050405020304" pitchFamily="18" charset="0"/>
                <a:cs typeface="Times New Roman" panose="02020603050405020304" pitchFamily="18" charset="0"/>
              </a:rPr>
              <a:t>], [</a:t>
            </a:r>
            <a:r>
              <a:rPr lang="en-US" sz="2200" baseline="-25000" dirty="0" err="1">
                <a:latin typeface="Times New Roman" panose="02020603050405020304" pitchFamily="18" charset="0"/>
                <a:cs typeface="Times New Roman" panose="02020603050405020304" pitchFamily="18" charset="0"/>
              </a:rPr>
              <a:t>v</a:t>
            </a:r>
            <a:r>
              <a:rPr lang="en-US" sz="2200" dirty="0" err="1">
                <a:latin typeface="Times New Roman" panose="02020603050405020304" pitchFamily="18" charset="0"/>
                <a:cs typeface="Times New Roman" panose="02020603050405020304" pitchFamily="18" charset="0"/>
              </a:rPr>
              <a:t>b</a:t>
            </a:r>
            <a:r>
              <a:rPr lang="en-US" sz="2200" baseline="-25000" dirty="0" err="1">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Bill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t>
            </a:r>
            <a:r>
              <a:rPr lang="en-US" sz="2200" baseline="-25000" dirty="0" err="1">
                <a:latin typeface="Times New Roman" panose="02020603050405020304" pitchFamily="18" charset="0"/>
                <a:cs typeface="Times New Roman" panose="02020603050405020304" pitchFamily="18" charset="0"/>
              </a:rPr>
              <a:t>o</a:t>
            </a:r>
            <a:r>
              <a:rPr lang="en-US" sz="2200" dirty="0" err="1">
                <a:latin typeface="Times New Roman" panose="02020603050405020304" pitchFamily="18" charset="0"/>
                <a:cs typeface="Times New Roman" panose="02020603050405020304" pitchFamily="18" charset="0"/>
              </a:rPr>
              <a:t>ɪl</a:t>
            </a:r>
            <a:r>
              <a:rPr lang="en-US" sz="2200" dirty="0">
                <a:latin typeface="Times New Roman" panose="02020603050405020304" pitchFamily="18" charset="0"/>
                <a:cs typeface="Times New Roman" panose="02020603050405020304" pitchFamily="18" charset="0"/>
              </a:rPr>
              <a:t>] or [</a:t>
            </a:r>
            <a:r>
              <a:rPr lang="en-US" sz="2200" baseline="-25000" dirty="0" err="1">
                <a:latin typeface="Times New Roman" panose="02020603050405020304" pitchFamily="18" charset="0"/>
                <a:cs typeface="Times New Roman" panose="02020603050405020304" pitchFamily="18" charset="0"/>
              </a:rPr>
              <a:t>ov</a:t>
            </a:r>
            <a:r>
              <a:rPr lang="en-US" sz="2200" dirty="0" err="1">
                <a:latin typeface="Times New Roman" panose="02020603050405020304" pitchFamily="18" charset="0"/>
                <a:cs typeface="Times New Roman" panose="02020603050405020304" pitchFamily="18" charset="0"/>
              </a:rPr>
              <a:t>bɪl</a:t>
            </a:r>
            <a:r>
              <a:rPr lang="en-US" sz="2200"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sob </a:t>
            </a:r>
            <a:r>
              <a:rPr lang="en-US" sz="2200" dirty="0">
                <a:latin typeface="Times New Roman" panose="02020603050405020304" pitchFamily="18" charset="0"/>
                <a:cs typeface="Times New Roman" panose="02020603050405020304" pitchFamily="18" charset="0"/>
              </a:rPr>
              <a:t>[</a:t>
            </a:r>
            <a:r>
              <a:rPr lang="en-US" sz="2200" dirty="0" err="1">
                <a:latin typeface="Times New Roman" panose="02020603050405020304" pitchFamily="18" charset="0"/>
                <a:cs typeface="Times New Roman" panose="02020603050405020304" pitchFamily="18" charset="0"/>
              </a:rPr>
              <a:t>sɑb</a:t>
            </a:r>
            <a:r>
              <a:rPr lang="en-US" sz="2200" baseline="-25000" dirty="0" err="1">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 or [</a:t>
            </a:r>
            <a:r>
              <a:rPr lang="en-US" sz="2200" dirty="0" err="1">
                <a:latin typeface="Times New Roman" panose="02020603050405020304" pitchFamily="18" charset="0"/>
                <a:cs typeface="Times New Roman" panose="02020603050405020304" pitchFamily="18" charset="0"/>
              </a:rPr>
              <a:t>sɑb</a:t>
            </a:r>
            <a:r>
              <a:rPr lang="en-US" sz="2200" baseline="-25000" dirty="0" err="1">
                <a:latin typeface="Times New Roman" panose="02020603050405020304" pitchFamily="18" charset="0"/>
                <a:cs typeface="Times New Roman" panose="02020603050405020304" pitchFamily="18" charset="0"/>
              </a:rPr>
              <a:t>vo</a:t>
            </a:r>
            <a:r>
              <a:rPr lang="en-US" sz="2200" dirty="0">
                <a:latin typeface="Times New Roman" panose="02020603050405020304" pitchFamily="18" charset="0"/>
                <a:cs typeface="Times New Roman" panose="02020603050405020304" pitchFamily="18" charset="0"/>
              </a:rPr>
              <a:t>]</a:t>
            </a:r>
            <a:endParaRPr lang="en-US" sz="22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a:blip r:embed="rId3">
            <a:extLst>
              <a:ext uri="{28A0092B-C50C-407E-A947-70E740481C1C}">
                <a14:useLocalDpi xmlns:a14="http://schemas.microsoft.com/office/drawing/2010/main" val="0"/>
              </a:ext>
            </a:extLst>
          </a:blip>
          <a:srcRect t="473" b="473"/>
          <a:stretch/>
        </p:blipFill>
        <p:spPr>
          <a:xfrm>
            <a:off x="1863346" y="1690689"/>
            <a:ext cx="3659630" cy="3625024"/>
          </a:xfrm>
          <a:prstGeom prst="rect">
            <a:avLst/>
          </a:prstGeom>
        </p:spPr>
      </p:pic>
    </p:spTree>
    <p:extLst>
      <p:ext uri="{BB962C8B-B14F-4D97-AF65-F5344CB8AC3E}">
        <p14:creationId xmlns:p14="http://schemas.microsoft.com/office/powerpoint/2010/main" val="526882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5.2.3. English Stops – </a:t>
            </a:r>
            <a:r>
              <a:rPr lang="en-US" sz="4000" b="1" dirty="0">
                <a:solidFill>
                  <a:srgbClr val="D32F2E"/>
                </a:solidFill>
                <a:latin typeface="Cambria" panose="02040503050406030204" pitchFamily="18" charset="0"/>
                <a:ea typeface="Cambria" panose="02040503050406030204" pitchFamily="18" charset="0"/>
              </a:rPr>
              <a:t>/b/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44896" y="1723262"/>
            <a:ext cx="4928616" cy="4351338"/>
          </a:xfrm>
        </p:spPr>
        <p:txBody>
          <a:bodyPr>
            <a:normAutofit/>
          </a:bodyPr>
          <a:lstStyle/>
          <a:p>
            <a:r>
              <a:rPr lang="en-US" sz="2200" dirty="0"/>
              <a:t>There are no differences between AE and BE /b/.</a:t>
            </a:r>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a:blip r:embed="rId3">
            <a:extLst>
              <a:ext uri="{28A0092B-C50C-407E-A947-70E740481C1C}">
                <a14:useLocalDpi xmlns:a14="http://schemas.microsoft.com/office/drawing/2010/main" val="0"/>
              </a:ext>
            </a:extLst>
          </a:blip>
          <a:srcRect t="473" b="473"/>
          <a:stretch/>
        </p:blipFill>
        <p:spPr>
          <a:xfrm>
            <a:off x="1497586" y="1616488"/>
            <a:ext cx="3659630" cy="3625024"/>
          </a:xfrm>
          <a:prstGeom prst="rect">
            <a:avLst/>
          </a:prstGeom>
        </p:spPr>
      </p:pic>
    </p:spTree>
    <p:extLst>
      <p:ext uri="{BB962C8B-B14F-4D97-AF65-F5344CB8AC3E}">
        <p14:creationId xmlns:p14="http://schemas.microsoft.com/office/powerpoint/2010/main" val="143634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5.3.1. English Stops – </a:t>
            </a:r>
            <a:r>
              <a:rPr lang="en-US" sz="4000" b="1" dirty="0">
                <a:solidFill>
                  <a:srgbClr val="D32F2E"/>
                </a:solidFill>
                <a:latin typeface="Cambria" panose="02040503050406030204" pitchFamily="18" charset="0"/>
                <a:ea typeface="Cambria" panose="02040503050406030204" pitchFamily="18" charset="0"/>
              </a:rPr>
              <a:t>/t/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5193792" cy="4351338"/>
          </a:xfrm>
        </p:spPr>
        <p:txBody>
          <a:bodyPr>
            <a:normAutofit lnSpcReduction="10000"/>
          </a:bodyPr>
          <a:lstStyle/>
          <a:p>
            <a:r>
              <a:rPr lang="en-US" sz="2200" dirty="0"/>
              <a:t>It is a </a:t>
            </a:r>
            <a:r>
              <a:rPr lang="en-US" sz="2200" b="1" dirty="0"/>
              <a:t>fortis, alveolar stop.</a:t>
            </a:r>
          </a:p>
          <a:p>
            <a:endParaRPr lang="en-US" sz="2200" b="1" dirty="0"/>
          </a:p>
          <a:p>
            <a:r>
              <a:rPr lang="en-US" sz="2200" dirty="0"/>
              <a:t>/t/ is articulated as follow:</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tongue tip/blade is raised against the alveolar ridge, forming a complete closure.</a:t>
            </a:r>
          </a:p>
          <a:p>
            <a:pPr marL="536575">
              <a:buFont typeface="Wingdings" panose="05000000000000000000" pitchFamily="2" charset="2"/>
              <a:buChar char="Ø"/>
            </a:pPr>
            <a:r>
              <a:rPr lang="en-US" sz="2200" dirty="0"/>
              <a:t>As a result, air pressure builds up in the oral cavity.</a:t>
            </a:r>
          </a:p>
          <a:p>
            <a:pPr marL="536575">
              <a:buFont typeface="Wingdings" panose="05000000000000000000" pitchFamily="2" charset="2"/>
              <a:buChar char="Ø"/>
            </a:pPr>
            <a:r>
              <a:rPr lang="en-US" sz="2200" dirty="0"/>
              <a:t>The plosion occurs when the tongue is lowered from the alveolar ridge.</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641863" y="5669806"/>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4" name="Picture 3">
            <a:extLst>
              <a:ext uri="{FF2B5EF4-FFF2-40B4-BE49-F238E27FC236}">
                <a16:creationId xmlns:a16="http://schemas.microsoft.com/office/drawing/2014/main" id="{46E0FF44-BD68-4E45-91E1-E2C8077E5E58}"/>
              </a:ext>
            </a:extLst>
          </p:cNvPr>
          <p:cNvPicPr>
            <a:picLocks noChangeAspect="1"/>
          </p:cNvPicPr>
          <p:nvPr/>
        </p:nvPicPr>
        <p:blipFill rotWithShape="1">
          <a:blip r:embed="rId3"/>
          <a:srcRect l="30800" t="35734" r="51700" b="29778"/>
          <a:stretch/>
        </p:blipFill>
        <p:spPr>
          <a:xfrm>
            <a:off x="1641863" y="1570208"/>
            <a:ext cx="3659630" cy="4096614"/>
          </a:xfrm>
          <a:prstGeom prst="rect">
            <a:avLst/>
          </a:prstGeom>
        </p:spPr>
      </p:pic>
    </p:spTree>
    <p:extLst>
      <p:ext uri="{BB962C8B-B14F-4D97-AF65-F5344CB8AC3E}">
        <p14:creationId xmlns:p14="http://schemas.microsoft.com/office/powerpoint/2010/main" val="1928556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5.3.2. English Stops – </a:t>
            </a:r>
            <a:r>
              <a:rPr lang="en-US" sz="4000" b="1" dirty="0">
                <a:solidFill>
                  <a:srgbClr val="D32F2E"/>
                </a:solidFill>
                <a:latin typeface="Cambria" panose="02040503050406030204" pitchFamily="18" charset="0"/>
                <a:ea typeface="Cambria" panose="02040503050406030204" pitchFamily="18" charset="0"/>
              </a:rPr>
              <a:t>/t/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4294632" cy="4351338"/>
          </a:xfrm>
        </p:spPr>
        <p:txBody>
          <a:bodyPr>
            <a:normAutofit/>
          </a:bodyPr>
          <a:lstStyle/>
          <a:p>
            <a:pPr marL="457200" indent="-457200">
              <a:buFont typeface="+mj-lt"/>
              <a:buAutoNum type="alphaLcPeriod"/>
            </a:pPr>
            <a:r>
              <a:rPr lang="en-US" sz="2200" dirty="0"/>
              <a:t>/t/ has a strongly aspirated allophone [</a:t>
            </a:r>
            <a:r>
              <a:rPr lang="en-US" sz="2200" dirty="0" err="1"/>
              <a:t>t</a:t>
            </a:r>
            <a:r>
              <a:rPr lang="en-US" sz="2200" baseline="30000" dirty="0" err="1"/>
              <a:t>h</a:t>
            </a:r>
            <a:r>
              <a:rPr lang="en-US" sz="2200" dirty="0"/>
              <a:t>] initially in stressed syllables before vowels: </a:t>
            </a:r>
            <a:r>
              <a:rPr lang="en-US" sz="2200" i="1" dirty="0"/>
              <a:t>toy, intend.</a:t>
            </a:r>
            <a:endParaRPr lang="en-US" sz="2200" dirty="0"/>
          </a:p>
          <a:p>
            <a:pPr marL="457200" indent="-457200">
              <a:buFont typeface="+mj-lt"/>
              <a:buAutoNum type="alphaLcPeriod"/>
            </a:pPr>
            <a:endParaRPr lang="en-US" sz="2200" dirty="0"/>
          </a:p>
          <a:p>
            <a:pPr marL="457200" indent="-457200">
              <a:buFont typeface="+mj-lt"/>
              <a:buAutoNum type="alphaLcPeriod"/>
            </a:pPr>
            <a:r>
              <a:rPr lang="en-US" sz="2200" dirty="0"/>
              <a:t>/t/ is not aspirated before syllabic /l/ and /n/: </a:t>
            </a:r>
            <a:r>
              <a:rPr lang="en-US" sz="2200" i="1" dirty="0"/>
              <a:t>little, button</a:t>
            </a:r>
          </a:p>
          <a:p>
            <a:pPr marL="457200" indent="-457200">
              <a:buFont typeface="+mj-lt"/>
              <a:buAutoNum type="alphaLcPeriod"/>
            </a:pPr>
            <a:endParaRPr lang="en-US" sz="2200" i="1" dirty="0"/>
          </a:p>
          <a:p>
            <a:pPr marL="457200" indent="-457200">
              <a:buFont typeface="+mj-lt"/>
              <a:buAutoNum type="alphaLcPeriod"/>
            </a:pPr>
            <a:r>
              <a:rPr lang="en-US" sz="2200" dirty="0"/>
              <a:t>/t/ is not aspirated at all after initial /s/ in the same syllable: </a:t>
            </a:r>
            <a:r>
              <a:rPr lang="en-US" sz="2200" i="1" dirty="0"/>
              <a:t>stare, instill.</a:t>
            </a:r>
            <a:endParaRPr lang="en-US" sz="22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29706" t="14687" r="31649" b="21751"/>
          <a:stretch/>
        </p:blipFill>
        <p:spPr>
          <a:xfrm>
            <a:off x="2389632" y="1928123"/>
            <a:ext cx="1706880" cy="3001754"/>
          </a:xfrm>
          <a:prstGeom prst="rect">
            <a:avLst/>
          </a:prstGeom>
        </p:spPr>
      </p:pic>
    </p:spTree>
    <p:extLst>
      <p:ext uri="{BB962C8B-B14F-4D97-AF65-F5344CB8AC3E}">
        <p14:creationId xmlns:p14="http://schemas.microsoft.com/office/powerpoint/2010/main" val="725259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5.3.2. English Stops – </a:t>
            </a:r>
            <a:r>
              <a:rPr lang="en-US" sz="4000" b="1" dirty="0">
                <a:solidFill>
                  <a:srgbClr val="D32F2E"/>
                </a:solidFill>
                <a:latin typeface="Cambria" panose="02040503050406030204" pitchFamily="18" charset="0"/>
                <a:ea typeface="Cambria" panose="02040503050406030204" pitchFamily="18" charset="0"/>
              </a:rPr>
              <a:t>/t/ - Variation (cont.)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91072" y="1784222"/>
            <a:ext cx="4294632" cy="4351338"/>
          </a:xfrm>
        </p:spPr>
        <p:txBody>
          <a:bodyPr>
            <a:normAutofit/>
          </a:bodyPr>
          <a:lstStyle/>
          <a:p>
            <a:pPr marL="457200" indent="-457200">
              <a:buFont typeface="+mj-lt"/>
              <a:buAutoNum type="alphaLcPeriod" startAt="4"/>
            </a:pPr>
            <a:r>
              <a:rPr lang="en-US" sz="2200" dirty="0"/>
              <a:t>The flap [D] is a voiced stop which is articulated by rapidly tapping the tip/blade of the tongue against the alveolar ridge.</a:t>
            </a:r>
          </a:p>
          <a:p>
            <a:pPr marL="457200" indent="-457200">
              <a:buFont typeface="+mj-lt"/>
              <a:buAutoNum type="alphaLcPeriod" startAt="4"/>
            </a:pPr>
            <a:endParaRPr lang="en-US" sz="2200" dirty="0"/>
          </a:p>
          <a:p>
            <a:pPr marL="622300"/>
            <a:r>
              <a:rPr lang="en-US" sz="2200" dirty="0"/>
              <a:t>[D] occurs as a variant of /t/ medially between vowels, the last of which is unstressed: </a:t>
            </a:r>
            <a:r>
              <a:rPr lang="en-US" sz="2200" i="1" dirty="0"/>
              <a:t>ha</a:t>
            </a:r>
            <a:r>
              <a:rPr lang="en-US" sz="2200" b="1" i="1" dirty="0">
                <a:solidFill>
                  <a:srgbClr val="D32F2E"/>
                </a:solidFill>
              </a:rPr>
              <a:t>t</a:t>
            </a:r>
            <a:r>
              <a:rPr lang="en-US" sz="2200" i="1" dirty="0"/>
              <a:t>ed, bea</a:t>
            </a:r>
            <a:r>
              <a:rPr lang="en-US" sz="2200" b="1" i="1" dirty="0">
                <a:solidFill>
                  <a:srgbClr val="D32F2E"/>
                </a:solidFill>
              </a:rPr>
              <a:t>t</a:t>
            </a:r>
            <a:r>
              <a:rPr lang="en-US" sz="2200" i="1" dirty="0"/>
              <a:t>ing, be</a:t>
            </a:r>
            <a:r>
              <a:rPr lang="en-US" sz="2200" b="1" i="1" dirty="0"/>
              <a:t>tt</a:t>
            </a:r>
            <a:r>
              <a:rPr lang="en-US" sz="2200" i="1" dirty="0"/>
              <a:t>er, throw i</a:t>
            </a:r>
            <a:r>
              <a:rPr lang="en-US" sz="2200" b="1" i="1" dirty="0">
                <a:solidFill>
                  <a:srgbClr val="D32F2E"/>
                </a:solidFill>
              </a:rPr>
              <a:t>t</a:t>
            </a:r>
            <a:r>
              <a:rPr lang="en-US" sz="2200" i="1" dirty="0"/>
              <a:t> away.</a:t>
            </a:r>
            <a:endParaRPr lang="en-US" sz="22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29706" t="14687" r="31649" b="21751"/>
          <a:stretch/>
        </p:blipFill>
        <p:spPr>
          <a:xfrm>
            <a:off x="2389632" y="1928123"/>
            <a:ext cx="1706880" cy="3001754"/>
          </a:xfrm>
          <a:prstGeom prst="rect">
            <a:avLst/>
          </a:prstGeom>
        </p:spPr>
      </p:pic>
    </p:spTree>
    <p:extLst>
      <p:ext uri="{BB962C8B-B14F-4D97-AF65-F5344CB8AC3E}">
        <p14:creationId xmlns:p14="http://schemas.microsoft.com/office/powerpoint/2010/main" val="1715069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5.3.3. English Stops – </a:t>
            </a:r>
            <a:r>
              <a:rPr lang="en-US" sz="4000" b="1" dirty="0">
                <a:solidFill>
                  <a:srgbClr val="D32F2E"/>
                </a:solidFill>
                <a:latin typeface="Cambria" panose="02040503050406030204" pitchFamily="18" charset="0"/>
                <a:ea typeface="Cambria" panose="02040503050406030204" pitchFamily="18" charset="0"/>
              </a:rPr>
              <a:t>/t/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44896" y="1723262"/>
            <a:ext cx="4928616" cy="4351338"/>
          </a:xfrm>
        </p:spPr>
        <p:txBody>
          <a:bodyPr>
            <a:normAutofit/>
          </a:bodyPr>
          <a:lstStyle/>
          <a:p>
            <a:r>
              <a:rPr lang="en-US" sz="2200" dirty="0"/>
              <a:t>The flap realization of /t/ does not occur in BE, which has a (weakly) aspirated /t/ where AE has [D]: </a:t>
            </a:r>
            <a:r>
              <a:rPr lang="en-US" sz="2200" i="1" dirty="0"/>
              <a:t>ha</a:t>
            </a:r>
            <a:r>
              <a:rPr lang="en-US" sz="2200" b="1" i="1" dirty="0">
                <a:solidFill>
                  <a:srgbClr val="C00000"/>
                </a:solidFill>
              </a:rPr>
              <a:t>t</a:t>
            </a:r>
            <a:r>
              <a:rPr lang="en-US" sz="2200" i="1" dirty="0"/>
              <a:t>ed, hea</a:t>
            </a:r>
            <a:r>
              <a:rPr lang="en-US" sz="2200" b="1" i="1" dirty="0">
                <a:solidFill>
                  <a:srgbClr val="D32F2E"/>
                </a:solidFill>
              </a:rPr>
              <a:t>t</a:t>
            </a:r>
            <a:r>
              <a:rPr lang="en-US" sz="2200" i="1" dirty="0"/>
              <a:t>ing, be</a:t>
            </a:r>
            <a:r>
              <a:rPr lang="en-US" sz="2200" b="1" i="1" dirty="0">
                <a:solidFill>
                  <a:srgbClr val="D32F2E"/>
                </a:solidFill>
              </a:rPr>
              <a:t>tt</a:t>
            </a:r>
            <a:r>
              <a:rPr lang="en-US" sz="2200" i="1" dirty="0"/>
              <a:t>er, bo</a:t>
            </a:r>
            <a:r>
              <a:rPr lang="en-US" sz="2200" b="1" i="1" dirty="0">
                <a:solidFill>
                  <a:srgbClr val="C00000"/>
                </a:solidFill>
              </a:rPr>
              <a:t>tt</a:t>
            </a:r>
            <a:r>
              <a:rPr lang="en-US" sz="2200" i="1" dirty="0"/>
              <a:t>om, a</a:t>
            </a:r>
            <a:r>
              <a:rPr lang="en-US" sz="2200" b="1" i="1" dirty="0">
                <a:solidFill>
                  <a:srgbClr val="D32F2E"/>
                </a:solidFill>
              </a:rPr>
              <a:t>t</a:t>
            </a:r>
            <a:r>
              <a:rPr lang="en-US" sz="2200" i="1" dirty="0"/>
              <a:t> all.</a:t>
            </a:r>
            <a:endParaRPr lang="en-US" sz="2200" dirty="0"/>
          </a:p>
          <a:p>
            <a:endParaRPr lang="en-US" sz="2200" dirty="0"/>
          </a:p>
          <a:p>
            <a:r>
              <a:rPr lang="en-US" sz="2200" dirty="0"/>
              <a:t>Another difference is that before syllabic /l/, /t/ is unaspirated in AE, whereas it is aspirated in BE: the aspiration in BE occasions a par</a:t>
            </a:r>
            <a:r>
              <a:rPr lang="en-US" sz="2200" b="1" dirty="0">
                <a:solidFill>
                  <a:srgbClr val="D32F2E"/>
                </a:solidFill>
              </a:rPr>
              <a:t>t</a:t>
            </a:r>
            <a:r>
              <a:rPr lang="en-US" sz="2200" dirty="0"/>
              <a:t>ial devoicing of the /l/: </a:t>
            </a:r>
            <a:r>
              <a:rPr lang="en-US" sz="2200" i="1" dirty="0"/>
              <a:t>li</a:t>
            </a:r>
            <a:r>
              <a:rPr lang="en-US" sz="2200" b="1" i="1" dirty="0">
                <a:solidFill>
                  <a:srgbClr val="D32F2E"/>
                </a:solidFill>
              </a:rPr>
              <a:t>tt</a:t>
            </a:r>
            <a:r>
              <a:rPr lang="en-US" sz="2200" i="1" dirty="0"/>
              <a:t>le/sub</a:t>
            </a:r>
            <a:r>
              <a:rPr lang="en-US" sz="2200" b="1" i="1" dirty="0">
                <a:solidFill>
                  <a:srgbClr val="D32F2E"/>
                </a:solidFill>
              </a:rPr>
              <a:t>t</a:t>
            </a:r>
            <a:r>
              <a:rPr lang="en-US" sz="2200" i="1" dirty="0"/>
              <a:t>le.</a:t>
            </a:r>
            <a:endParaRPr lang="en-US" sz="2200" dirty="0"/>
          </a:p>
        </p:txBody>
      </p:sp>
      <p:pic>
        <p:nvPicPr>
          <p:cNvPr id="5" name="Picture 4">
            <a:extLst>
              <a:ext uri="{FF2B5EF4-FFF2-40B4-BE49-F238E27FC236}">
                <a16:creationId xmlns:a16="http://schemas.microsoft.com/office/drawing/2014/main" id="{E95A7437-BD8D-42CF-BC4D-285AEC1FE0CB}"/>
              </a:ext>
            </a:extLst>
          </p:cNvPr>
          <p:cNvPicPr>
            <a:picLocks noChangeAspect="1"/>
          </p:cNvPicPr>
          <p:nvPr/>
        </p:nvPicPr>
        <p:blipFill rotWithShape="1">
          <a:blip r:embed="rId3">
            <a:extLst>
              <a:ext uri="{28A0092B-C50C-407E-A947-70E740481C1C}">
                <a14:useLocalDpi xmlns:a14="http://schemas.microsoft.com/office/drawing/2010/main" val="0"/>
              </a:ext>
            </a:extLst>
          </a:blip>
          <a:srcRect l="29706" t="14687" r="31649" b="21751"/>
          <a:stretch/>
        </p:blipFill>
        <p:spPr>
          <a:xfrm>
            <a:off x="2279904" y="1928123"/>
            <a:ext cx="1706880" cy="3001754"/>
          </a:xfrm>
          <a:prstGeom prst="rect">
            <a:avLst/>
          </a:prstGeom>
        </p:spPr>
      </p:pic>
    </p:spTree>
    <p:extLst>
      <p:ext uri="{BB962C8B-B14F-4D97-AF65-F5344CB8AC3E}">
        <p14:creationId xmlns:p14="http://schemas.microsoft.com/office/powerpoint/2010/main" val="1544105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5.4.1. English Stops – </a:t>
            </a:r>
            <a:r>
              <a:rPr lang="en-US" sz="4000" b="1" dirty="0">
                <a:solidFill>
                  <a:srgbClr val="D32F2E"/>
                </a:solidFill>
                <a:latin typeface="Cambria" panose="02040503050406030204" pitchFamily="18" charset="0"/>
                <a:ea typeface="Cambria" panose="02040503050406030204" pitchFamily="18" charset="0"/>
              </a:rPr>
              <a:t>/d/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5193792" cy="4351338"/>
          </a:xfrm>
        </p:spPr>
        <p:txBody>
          <a:bodyPr>
            <a:normAutofit fontScale="92500" lnSpcReduction="20000"/>
          </a:bodyPr>
          <a:lstStyle/>
          <a:p>
            <a:r>
              <a:rPr lang="en-US" sz="2200" dirty="0"/>
              <a:t>It is a </a:t>
            </a:r>
            <a:r>
              <a:rPr lang="en-US" sz="2200" b="1" dirty="0"/>
              <a:t>lenis, alveolar stop.</a:t>
            </a:r>
          </a:p>
          <a:p>
            <a:endParaRPr lang="en-US" sz="2200" b="1" dirty="0"/>
          </a:p>
          <a:p>
            <a:r>
              <a:rPr lang="en-US" sz="2200" dirty="0"/>
              <a:t>Apart from the fact that /d/ is lenis whereas /t/ is fortis, these two sounds are articulated in the same way.</a:t>
            </a:r>
          </a:p>
          <a:p>
            <a:endParaRPr lang="en-US" sz="2200" b="1" dirty="0"/>
          </a:p>
          <a:p>
            <a:r>
              <a:rPr lang="en-US" sz="2200" dirty="0"/>
              <a:t>/d/ is articulated as follow:</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tongue tip/blade is raised against the alveolar ridge, forming a complete closure.</a:t>
            </a:r>
          </a:p>
          <a:p>
            <a:pPr marL="536575">
              <a:buFont typeface="Wingdings" panose="05000000000000000000" pitchFamily="2" charset="2"/>
              <a:buChar char="Ø"/>
            </a:pPr>
            <a:r>
              <a:rPr lang="en-US" sz="2200" dirty="0"/>
              <a:t>As a result, air pressure builds up in the oral cavity.</a:t>
            </a:r>
          </a:p>
          <a:p>
            <a:pPr marL="536575">
              <a:buFont typeface="Wingdings" panose="05000000000000000000" pitchFamily="2" charset="2"/>
              <a:buChar char="Ø"/>
            </a:pPr>
            <a:r>
              <a:rPr lang="en-US" sz="2200" dirty="0"/>
              <a:t>The plosion occurs when the tongue is lowered from the alveolar ridge.</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641863" y="5669806"/>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4" name="Picture 3">
            <a:extLst>
              <a:ext uri="{FF2B5EF4-FFF2-40B4-BE49-F238E27FC236}">
                <a16:creationId xmlns:a16="http://schemas.microsoft.com/office/drawing/2014/main" id="{46E0FF44-BD68-4E45-91E1-E2C8077E5E58}"/>
              </a:ext>
            </a:extLst>
          </p:cNvPr>
          <p:cNvPicPr>
            <a:picLocks noChangeAspect="1"/>
          </p:cNvPicPr>
          <p:nvPr/>
        </p:nvPicPr>
        <p:blipFill rotWithShape="1">
          <a:blip r:embed="rId3"/>
          <a:srcRect l="30800" t="35734" r="51700" b="29778"/>
          <a:stretch/>
        </p:blipFill>
        <p:spPr>
          <a:xfrm>
            <a:off x="1641863" y="1570208"/>
            <a:ext cx="3659630" cy="4096614"/>
          </a:xfrm>
          <a:prstGeom prst="rect">
            <a:avLst/>
          </a:prstGeom>
        </p:spPr>
      </p:pic>
    </p:spTree>
    <p:extLst>
      <p:ext uri="{BB962C8B-B14F-4D97-AF65-F5344CB8AC3E}">
        <p14:creationId xmlns:p14="http://schemas.microsoft.com/office/powerpoint/2010/main" val="2582771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animEffect transition="in" filter="fade">
                                      <p:cBhvr>
                                        <p:cTn id="3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5.4.2. English Stops – </a:t>
            </a:r>
            <a:r>
              <a:rPr lang="en-US" sz="4000" b="1" dirty="0">
                <a:solidFill>
                  <a:srgbClr val="D32F2E"/>
                </a:solidFill>
                <a:latin typeface="Cambria" panose="02040503050406030204" pitchFamily="18" charset="0"/>
                <a:ea typeface="Cambria" panose="02040503050406030204" pitchFamily="18" charset="0"/>
              </a:rPr>
              <a:t>/d/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315456" y="1690688"/>
            <a:ext cx="4294632" cy="4351338"/>
          </a:xfrm>
        </p:spPr>
        <p:txBody>
          <a:bodyPr>
            <a:normAutofit/>
          </a:bodyPr>
          <a:lstStyle/>
          <a:p>
            <a:pPr marL="457200" indent="-457200">
              <a:buFont typeface="+mj-lt"/>
              <a:buAutoNum type="alphaLcPeriod"/>
            </a:pPr>
            <a:r>
              <a:rPr lang="en-US" sz="2200" dirty="0"/>
              <a:t>/d/ is fully voiced ([d</a:t>
            </a:r>
            <a:r>
              <a:rPr lang="en-US" sz="2200" baseline="-25000" dirty="0"/>
              <a:t>v</a:t>
            </a:r>
            <a:r>
              <a:rPr lang="en-US" sz="2200" dirty="0"/>
              <a:t>]) between voiced sounds: </a:t>
            </a:r>
            <a:r>
              <a:rPr lang="en-US" sz="2200" i="1" dirty="0"/>
              <a:t>harder </a:t>
            </a:r>
            <a:r>
              <a:rPr lang="en-US" sz="2200" dirty="0"/>
              <a:t>[</a:t>
            </a:r>
            <a:r>
              <a:rPr lang="en-US" sz="2200" dirty="0" err="1"/>
              <a:t>h</a:t>
            </a:r>
            <a:r>
              <a:rPr lang="en-US" sz="2200" dirty="0" err="1">
                <a:latin typeface="Times New Roman" panose="02020603050405020304" pitchFamily="18" charset="0"/>
                <a:cs typeface="Times New Roman" panose="02020603050405020304" pitchFamily="18" charset="0"/>
              </a:rPr>
              <a:t>ɑrd</a:t>
            </a:r>
            <a:r>
              <a:rPr lang="en-US" sz="2200" baseline="-25000" dirty="0" err="1">
                <a:latin typeface="Times New Roman" panose="02020603050405020304" pitchFamily="18" charset="0"/>
                <a:cs typeface="Times New Roman" panose="02020603050405020304" pitchFamily="18" charset="0"/>
              </a:rPr>
              <a:t>v</a:t>
            </a:r>
            <a:r>
              <a:rPr lang="en-US" sz="2200" dirty="0" err="1">
                <a:latin typeface="Times New Roman" panose="02020603050405020304" pitchFamily="18" charset="0"/>
                <a:cs typeface="Times New Roman" panose="02020603050405020304" pitchFamily="18" charset="0"/>
              </a:rPr>
              <a:t>ǝ</a:t>
            </a:r>
            <a:r>
              <a:rPr lang="en-US" sz="2200" baseline="30000" dirty="0" err="1">
                <a:latin typeface="Times New Roman" panose="02020603050405020304" pitchFamily="18" charset="0"/>
                <a:cs typeface="Times New Roman" panose="02020603050405020304" pitchFamily="18" charset="0"/>
              </a:rPr>
              <a:t>r</a:t>
            </a:r>
            <a:r>
              <a:rPr lang="en-US" sz="2200"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redeem </a:t>
            </a:r>
            <a:r>
              <a:rPr lang="en-US" sz="2200" dirty="0">
                <a:latin typeface="Times New Roman" panose="02020603050405020304" pitchFamily="18" charset="0"/>
                <a:cs typeface="Times New Roman" panose="02020603050405020304" pitchFamily="18" charset="0"/>
              </a:rPr>
              <a:t>[</a:t>
            </a:r>
            <a:r>
              <a:rPr lang="en-US" sz="2200" dirty="0" err="1">
                <a:latin typeface="Times New Roman" panose="02020603050405020304" pitchFamily="18" charset="0"/>
                <a:cs typeface="Times New Roman" panose="02020603050405020304" pitchFamily="18" charset="0"/>
              </a:rPr>
              <a:t>rɪd</a:t>
            </a:r>
            <a:r>
              <a:rPr lang="en-US" sz="2200" baseline="-25000" dirty="0" err="1">
                <a:latin typeface="Times New Roman" panose="02020603050405020304" pitchFamily="18" charset="0"/>
                <a:cs typeface="Times New Roman" panose="02020603050405020304" pitchFamily="18" charset="0"/>
              </a:rPr>
              <a:t>v</a:t>
            </a:r>
            <a:r>
              <a:rPr lang="en-US" sz="2200" dirty="0" err="1">
                <a:latin typeface="Times New Roman" panose="02020603050405020304" pitchFamily="18" charset="0"/>
                <a:cs typeface="Times New Roman" panose="02020603050405020304" pitchFamily="18" charset="0"/>
              </a:rPr>
              <a:t>ɪm</a:t>
            </a:r>
            <a:r>
              <a:rPr lang="en-US" sz="2200" dirty="0">
                <a:latin typeface="Times New Roman" panose="02020603050405020304" pitchFamily="18" charset="0"/>
                <a:cs typeface="Times New Roman" panose="02020603050405020304" pitchFamily="18" charset="0"/>
              </a:rPr>
              <a:t>].</a:t>
            </a:r>
          </a:p>
          <a:p>
            <a:pPr marL="457200" indent="-457200">
              <a:buFont typeface="+mj-lt"/>
              <a:buAutoNum type="alphaLcPeriod"/>
            </a:pPr>
            <a:endParaRPr lang="en-US" sz="2200" dirty="0">
              <a:latin typeface="Times New Roman" panose="02020603050405020304" pitchFamily="18" charset="0"/>
              <a:cs typeface="Times New Roman" panose="02020603050405020304" pitchFamily="18" charset="0"/>
            </a:endParaRPr>
          </a:p>
          <a:p>
            <a:pPr marL="457200" indent="-457200">
              <a:buFont typeface="+mj-lt"/>
              <a:buAutoNum type="alphaLcPeriod"/>
            </a:pPr>
            <a:r>
              <a:rPr lang="en-US" sz="2200" dirty="0">
                <a:latin typeface="Times New Roman" panose="02020603050405020304" pitchFamily="18" charset="0"/>
                <a:cs typeface="Times New Roman" panose="02020603050405020304" pitchFamily="18" charset="0"/>
              </a:rPr>
              <a:t>In other environments, it is either unvoiced ([d</a:t>
            </a:r>
            <a:r>
              <a:rPr lang="en-US" sz="2200" baseline="-25000" dirty="0">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 or voiced in that part which is adjacent to a voiced segment ([</a:t>
            </a:r>
            <a:r>
              <a:rPr lang="en-US" sz="2200" baseline="-25000" dirty="0" err="1">
                <a:latin typeface="Times New Roman" panose="02020603050405020304" pitchFamily="18" charset="0"/>
                <a:cs typeface="Times New Roman" panose="02020603050405020304" pitchFamily="18" charset="0"/>
              </a:rPr>
              <a:t>o</a:t>
            </a:r>
            <a:r>
              <a:rPr lang="en-US" sz="2200" dirty="0" err="1">
                <a:latin typeface="Times New Roman" panose="02020603050405020304" pitchFamily="18" charset="0"/>
                <a:cs typeface="Times New Roman" panose="02020603050405020304" pitchFamily="18" charset="0"/>
              </a:rPr>
              <a:t>d</a:t>
            </a:r>
            <a:r>
              <a:rPr lang="en-US" sz="2200" baseline="-25000" dirty="0" err="1">
                <a:latin typeface="Times New Roman" panose="02020603050405020304" pitchFamily="18" charset="0"/>
                <a:cs typeface="Times New Roman" panose="02020603050405020304" pitchFamily="18" charset="0"/>
              </a:rPr>
              <a:t>v</a:t>
            </a:r>
            <a:r>
              <a:rPr lang="en-US" sz="2200" dirty="0">
                <a:latin typeface="Times New Roman" panose="02020603050405020304" pitchFamily="18" charset="0"/>
                <a:cs typeface="Times New Roman" panose="02020603050405020304" pitchFamily="18" charset="0"/>
              </a:rPr>
              <a:t>], [</a:t>
            </a:r>
            <a:r>
              <a:rPr lang="en-US" sz="2200" baseline="-25000" dirty="0" err="1">
                <a:latin typeface="Times New Roman" panose="02020603050405020304" pitchFamily="18" charset="0"/>
                <a:cs typeface="Times New Roman" panose="02020603050405020304" pitchFamily="18" charset="0"/>
              </a:rPr>
              <a:t>v</a:t>
            </a:r>
            <a:r>
              <a:rPr lang="en-US" sz="2200" dirty="0" err="1">
                <a:latin typeface="Times New Roman" panose="02020603050405020304" pitchFamily="18" charset="0"/>
                <a:cs typeface="Times New Roman" panose="02020603050405020304" pitchFamily="18" charset="0"/>
              </a:rPr>
              <a:t>d</a:t>
            </a:r>
            <a:r>
              <a:rPr lang="en-US" sz="2200" baseline="-25000" dirty="0" err="1">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doom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t>
            </a:r>
            <a:r>
              <a:rPr lang="en-US" sz="2200" baseline="-25000" dirty="0" err="1">
                <a:latin typeface="Times New Roman" panose="02020603050405020304" pitchFamily="18" charset="0"/>
                <a:cs typeface="Times New Roman" panose="02020603050405020304" pitchFamily="18" charset="0"/>
              </a:rPr>
              <a:t>oum</a:t>
            </a:r>
            <a:r>
              <a:rPr lang="en-US" sz="2200" dirty="0">
                <a:latin typeface="Times New Roman" panose="02020603050405020304" pitchFamily="18" charset="0"/>
                <a:cs typeface="Times New Roman" panose="02020603050405020304" pitchFamily="18" charset="0"/>
              </a:rPr>
              <a:t>] or [</a:t>
            </a:r>
            <a:r>
              <a:rPr lang="en-US" sz="2200" baseline="-25000" dirty="0" err="1">
                <a:latin typeface="Times New Roman" panose="02020603050405020304" pitchFamily="18" charset="0"/>
                <a:cs typeface="Times New Roman" panose="02020603050405020304" pitchFamily="18" charset="0"/>
              </a:rPr>
              <a:t>ov</a:t>
            </a:r>
            <a:r>
              <a:rPr lang="en-US" sz="2200" dirty="0" err="1">
                <a:latin typeface="Times New Roman" panose="02020603050405020304" pitchFamily="18" charset="0"/>
                <a:cs typeface="Times New Roman" panose="02020603050405020304" pitchFamily="18" charset="0"/>
              </a:rPr>
              <a:t>dum</a:t>
            </a:r>
            <a:r>
              <a:rPr lang="en-US" sz="2200"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mad </a:t>
            </a:r>
            <a:r>
              <a:rPr lang="en-US" sz="2200" dirty="0">
                <a:latin typeface="Times New Roman" panose="02020603050405020304" pitchFamily="18" charset="0"/>
                <a:cs typeface="Times New Roman" panose="02020603050405020304" pitchFamily="18" charset="0"/>
              </a:rPr>
              <a:t>[m</a:t>
            </a:r>
            <a:r>
              <a:rPr lang="az-Cyrl-AZ" sz="2200" dirty="0">
                <a:latin typeface="Times New Roman" panose="02020603050405020304" pitchFamily="18" charset="0"/>
                <a:cs typeface="Times New Roman" panose="02020603050405020304" pitchFamily="18" charset="0"/>
              </a:rPr>
              <a:t>ӕ</a:t>
            </a:r>
            <a:r>
              <a:rPr lang="en-US" sz="2200" dirty="0">
                <a:latin typeface="Times New Roman" panose="02020603050405020304" pitchFamily="18" charset="0"/>
                <a:cs typeface="Times New Roman" panose="02020603050405020304" pitchFamily="18" charset="0"/>
              </a:rPr>
              <a:t>d</a:t>
            </a:r>
            <a:r>
              <a:rPr lang="en-US" sz="2200" baseline="-25000" dirty="0">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 or [m</a:t>
            </a:r>
            <a:r>
              <a:rPr lang="az-Cyrl-AZ" sz="2200" dirty="0">
                <a:latin typeface="Times New Roman" panose="02020603050405020304" pitchFamily="18" charset="0"/>
                <a:cs typeface="Times New Roman" panose="02020603050405020304" pitchFamily="18" charset="0"/>
              </a:rPr>
              <a:t>ӕ</a:t>
            </a:r>
            <a:r>
              <a:rPr lang="en-US" sz="2200" dirty="0" err="1">
                <a:latin typeface="Times New Roman" panose="02020603050405020304" pitchFamily="18" charset="0"/>
                <a:cs typeface="Times New Roman" panose="02020603050405020304" pitchFamily="18" charset="0"/>
              </a:rPr>
              <a:t>d</a:t>
            </a:r>
            <a:r>
              <a:rPr lang="en-US" sz="2200" baseline="-25000" dirty="0" err="1">
                <a:latin typeface="Times New Roman" panose="02020603050405020304" pitchFamily="18" charset="0"/>
                <a:cs typeface="Times New Roman" panose="02020603050405020304" pitchFamily="18" charset="0"/>
              </a:rPr>
              <a:t>vo</a:t>
            </a:r>
            <a:r>
              <a:rPr lang="en-US" sz="2200" dirty="0">
                <a:latin typeface="Times New Roman" panose="02020603050405020304" pitchFamily="18" charset="0"/>
                <a:cs typeface="Times New Roman" panose="02020603050405020304" pitchFamily="18" charset="0"/>
              </a:rPr>
              <a:t>]</a:t>
            </a:r>
            <a:endParaRPr lang="en-US" sz="22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20305" t="10501" r="20305" b="19639"/>
          <a:stretch/>
        </p:blipFill>
        <p:spPr>
          <a:xfrm>
            <a:off x="1926336" y="1953594"/>
            <a:ext cx="2401824" cy="2950812"/>
          </a:xfrm>
          <a:prstGeom prst="rect">
            <a:avLst/>
          </a:prstGeom>
        </p:spPr>
      </p:pic>
    </p:spTree>
    <p:extLst>
      <p:ext uri="{BB962C8B-B14F-4D97-AF65-F5344CB8AC3E}">
        <p14:creationId xmlns:p14="http://schemas.microsoft.com/office/powerpoint/2010/main" val="1352144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5.4.2. English Stops – </a:t>
            </a:r>
            <a:r>
              <a:rPr lang="en-US" sz="4000" b="1" dirty="0">
                <a:solidFill>
                  <a:srgbClr val="D32F2E"/>
                </a:solidFill>
                <a:latin typeface="Cambria" panose="02040503050406030204" pitchFamily="18" charset="0"/>
                <a:ea typeface="Cambria" panose="02040503050406030204" pitchFamily="18" charset="0"/>
              </a:rPr>
              <a:t>/d/ - Variation (cont.)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91072" y="1784222"/>
            <a:ext cx="4754880" cy="4351338"/>
          </a:xfrm>
        </p:spPr>
        <p:txBody>
          <a:bodyPr>
            <a:normAutofit lnSpcReduction="10000"/>
          </a:bodyPr>
          <a:lstStyle/>
          <a:p>
            <a:pPr marL="457200" indent="-457200">
              <a:buFont typeface="+mj-lt"/>
              <a:buAutoNum type="alphaLcPeriod" startAt="3"/>
            </a:pPr>
            <a:r>
              <a:rPr lang="en-US" sz="2200" dirty="0"/>
              <a:t>Medially /d/ has a flapped allophone, [D], in the same environment as /t/ has. See: </a:t>
            </a:r>
            <a:r>
              <a:rPr lang="en-US" sz="2200" i="1" dirty="0"/>
              <a:t>hea</a:t>
            </a:r>
            <a:r>
              <a:rPr lang="en-US" sz="2200" b="1" i="1" dirty="0">
                <a:solidFill>
                  <a:srgbClr val="D32F2E"/>
                </a:solidFill>
              </a:rPr>
              <a:t>d</a:t>
            </a:r>
            <a:r>
              <a:rPr lang="en-US" sz="2200" i="1" dirty="0"/>
              <a:t>ing, la</a:t>
            </a:r>
            <a:r>
              <a:rPr lang="en-US" sz="2200" b="1" i="1" dirty="0">
                <a:solidFill>
                  <a:srgbClr val="D32F2E"/>
                </a:solidFill>
              </a:rPr>
              <a:t>dd</a:t>
            </a:r>
            <a:r>
              <a:rPr lang="en-US" sz="2200" i="1" dirty="0"/>
              <a:t>er, har</a:t>
            </a:r>
            <a:r>
              <a:rPr lang="en-US" sz="2200" b="1" i="1" dirty="0">
                <a:solidFill>
                  <a:srgbClr val="D32F2E"/>
                </a:solidFill>
              </a:rPr>
              <a:t>d</a:t>
            </a:r>
            <a:r>
              <a:rPr lang="en-US" sz="2200" i="1" dirty="0"/>
              <a:t>er, he ha</a:t>
            </a:r>
            <a:r>
              <a:rPr lang="en-US" sz="2200" b="1" i="1" dirty="0">
                <a:solidFill>
                  <a:srgbClr val="D32F2E"/>
                </a:solidFill>
              </a:rPr>
              <a:t>d</a:t>
            </a:r>
            <a:r>
              <a:rPr lang="en-US" sz="2200" i="1" dirty="0"/>
              <a:t> it. </a:t>
            </a:r>
          </a:p>
          <a:p>
            <a:pPr marL="622300"/>
            <a:r>
              <a:rPr lang="en-US" sz="2200" dirty="0"/>
              <a:t>But /d/ is not flapped after /n/ or /l/: </a:t>
            </a:r>
            <a:r>
              <a:rPr lang="en-US" sz="2200" i="1" dirty="0"/>
              <a:t>kinder, shoulder.</a:t>
            </a:r>
            <a:endParaRPr lang="en-US" sz="2200" dirty="0"/>
          </a:p>
          <a:p>
            <a:pPr marL="457200" indent="-457200">
              <a:buFont typeface="+mj-lt"/>
              <a:buAutoNum type="alphaLcPeriod" startAt="3"/>
            </a:pPr>
            <a:endParaRPr lang="en-US" sz="2200" dirty="0"/>
          </a:p>
          <a:p>
            <a:pPr marL="622300"/>
            <a:r>
              <a:rPr lang="en-US" sz="2200" dirty="0"/>
              <a:t>The fact that /d/ like /t/ can be a voiced flap, [D], means that AE speakers do not normally distinguish between the members of such pairs as </a:t>
            </a:r>
            <a:r>
              <a:rPr lang="en-US" sz="2200" i="1" dirty="0"/>
              <a:t>ladder/latter, rider/writer.</a:t>
            </a:r>
            <a:endParaRPr lang="en-US" sz="2200" dirty="0"/>
          </a:p>
        </p:txBody>
      </p:sp>
      <p:pic>
        <p:nvPicPr>
          <p:cNvPr id="5" name="Picture 4">
            <a:extLst>
              <a:ext uri="{FF2B5EF4-FFF2-40B4-BE49-F238E27FC236}">
                <a16:creationId xmlns:a16="http://schemas.microsoft.com/office/drawing/2014/main" id="{D67F2B5D-8961-4518-A2F3-5801FB7D552D}"/>
              </a:ext>
            </a:extLst>
          </p:cNvPr>
          <p:cNvPicPr>
            <a:picLocks noChangeAspect="1"/>
          </p:cNvPicPr>
          <p:nvPr/>
        </p:nvPicPr>
        <p:blipFill rotWithShape="1">
          <a:blip r:embed="rId3">
            <a:extLst>
              <a:ext uri="{28A0092B-C50C-407E-A947-70E740481C1C}">
                <a14:useLocalDpi xmlns:a14="http://schemas.microsoft.com/office/drawing/2010/main" val="0"/>
              </a:ext>
            </a:extLst>
          </a:blip>
          <a:srcRect l="20305" t="10501" r="20305" b="19639"/>
          <a:stretch/>
        </p:blipFill>
        <p:spPr>
          <a:xfrm>
            <a:off x="1926336" y="1953594"/>
            <a:ext cx="2401824" cy="2950812"/>
          </a:xfrm>
          <a:prstGeom prst="rect">
            <a:avLst/>
          </a:prstGeom>
        </p:spPr>
      </p:pic>
    </p:spTree>
    <p:extLst>
      <p:ext uri="{BB962C8B-B14F-4D97-AF65-F5344CB8AC3E}">
        <p14:creationId xmlns:p14="http://schemas.microsoft.com/office/powerpoint/2010/main" val="1437074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5.4.3. English Stops – </a:t>
            </a:r>
            <a:r>
              <a:rPr lang="en-US" sz="4000" b="1" dirty="0">
                <a:solidFill>
                  <a:srgbClr val="D32F2E"/>
                </a:solidFill>
                <a:latin typeface="Cambria" panose="02040503050406030204" pitchFamily="18" charset="0"/>
                <a:ea typeface="Cambria" panose="02040503050406030204" pitchFamily="18" charset="0"/>
              </a:rPr>
              <a:t>/d/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44896" y="1723262"/>
            <a:ext cx="4928616" cy="4351338"/>
          </a:xfrm>
        </p:spPr>
        <p:txBody>
          <a:bodyPr>
            <a:normAutofit/>
          </a:bodyPr>
          <a:lstStyle/>
          <a:p>
            <a:r>
              <a:rPr lang="en-US" sz="2200" dirty="0"/>
              <a:t>In BE /d/ is never flapped: </a:t>
            </a:r>
            <a:r>
              <a:rPr lang="en-US" sz="2200" i="1" dirty="0"/>
              <a:t>ladder, heading</a:t>
            </a:r>
            <a:r>
              <a:rPr lang="en-US" sz="2200" dirty="0"/>
              <a:t>; apart from that, there is no difference between AE and BE /d/.</a:t>
            </a:r>
          </a:p>
        </p:txBody>
      </p:sp>
      <p:pic>
        <p:nvPicPr>
          <p:cNvPr id="6" name="Picture 5">
            <a:extLst>
              <a:ext uri="{FF2B5EF4-FFF2-40B4-BE49-F238E27FC236}">
                <a16:creationId xmlns:a16="http://schemas.microsoft.com/office/drawing/2014/main" id="{6ABDC5BA-6399-4130-AC7C-162AD424B7CD}"/>
              </a:ext>
            </a:extLst>
          </p:cNvPr>
          <p:cNvPicPr>
            <a:picLocks noChangeAspect="1"/>
          </p:cNvPicPr>
          <p:nvPr/>
        </p:nvPicPr>
        <p:blipFill rotWithShape="1">
          <a:blip r:embed="rId3">
            <a:extLst>
              <a:ext uri="{28A0092B-C50C-407E-A947-70E740481C1C}">
                <a14:useLocalDpi xmlns:a14="http://schemas.microsoft.com/office/drawing/2010/main" val="0"/>
              </a:ext>
            </a:extLst>
          </a:blip>
          <a:srcRect l="20305" t="10501" r="20305" b="19639"/>
          <a:stretch/>
        </p:blipFill>
        <p:spPr>
          <a:xfrm>
            <a:off x="1926336" y="1953594"/>
            <a:ext cx="2401824" cy="2950812"/>
          </a:xfrm>
          <a:prstGeom prst="rect">
            <a:avLst/>
          </a:prstGeom>
        </p:spPr>
      </p:pic>
    </p:spTree>
    <p:extLst>
      <p:ext uri="{BB962C8B-B14F-4D97-AF65-F5344CB8AC3E}">
        <p14:creationId xmlns:p14="http://schemas.microsoft.com/office/powerpoint/2010/main" val="2533231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5.5.1. English Stops – </a:t>
            </a:r>
            <a:r>
              <a:rPr lang="en-US" sz="4000" b="1" dirty="0">
                <a:solidFill>
                  <a:srgbClr val="D32F2E"/>
                </a:solidFill>
                <a:latin typeface="Cambria" panose="02040503050406030204" pitchFamily="18" charset="0"/>
                <a:ea typeface="Cambria" panose="02040503050406030204" pitchFamily="18" charset="0"/>
              </a:rPr>
              <a:t>/k/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5193792" cy="4351338"/>
          </a:xfrm>
        </p:spPr>
        <p:txBody>
          <a:bodyPr>
            <a:normAutofit/>
          </a:bodyPr>
          <a:lstStyle/>
          <a:p>
            <a:r>
              <a:rPr lang="en-US" sz="2200" dirty="0"/>
              <a:t>It is a </a:t>
            </a:r>
            <a:r>
              <a:rPr lang="en-US" sz="2200" b="1" dirty="0"/>
              <a:t>fortis, velar stop.</a:t>
            </a:r>
          </a:p>
          <a:p>
            <a:endParaRPr lang="en-US" sz="2200" b="1" dirty="0"/>
          </a:p>
          <a:p>
            <a:r>
              <a:rPr lang="en-US" sz="2200" dirty="0"/>
              <a:t>/k/ is articulated as follow:</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back of the tongue is raised against the velum, forming a complete closure.</a:t>
            </a:r>
          </a:p>
          <a:p>
            <a:pPr marL="536575">
              <a:buFont typeface="Wingdings" panose="05000000000000000000" pitchFamily="2" charset="2"/>
              <a:buChar char="Ø"/>
            </a:pPr>
            <a:r>
              <a:rPr lang="en-US" sz="2200" dirty="0"/>
              <a:t>As a result, air pressure builds up behind the closure.</a:t>
            </a:r>
          </a:p>
          <a:p>
            <a:pPr marL="536575">
              <a:buFont typeface="Wingdings" panose="05000000000000000000" pitchFamily="2" charset="2"/>
              <a:buChar char="Ø"/>
            </a:pPr>
            <a:r>
              <a:rPr lang="en-US" sz="2200" dirty="0"/>
              <a:t>The plosion occurs when the back of the tongue is lowered from the velum.</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641863" y="5669806"/>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3" name="Picture 2">
            <a:extLst>
              <a:ext uri="{FF2B5EF4-FFF2-40B4-BE49-F238E27FC236}">
                <a16:creationId xmlns:a16="http://schemas.microsoft.com/office/drawing/2014/main" id="{2CEE8280-EED1-4541-8705-50611BE9D7C5}"/>
              </a:ext>
            </a:extLst>
          </p:cNvPr>
          <p:cNvPicPr>
            <a:picLocks noChangeAspect="1"/>
          </p:cNvPicPr>
          <p:nvPr/>
        </p:nvPicPr>
        <p:blipFill rotWithShape="1">
          <a:blip r:embed="rId3"/>
          <a:srcRect l="31800" t="36088" r="51500" b="29422"/>
          <a:stretch/>
        </p:blipFill>
        <p:spPr>
          <a:xfrm>
            <a:off x="1727207" y="1690688"/>
            <a:ext cx="3393433" cy="3942070"/>
          </a:xfrm>
          <a:prstGeom prst="rect">
            <a:avLst/>
          </a:prstGeom>
        </p:spPr>
      </p:pic>
    </p:spTree>
    <p:extLst>
      <p:ext uri="{BB962C8B-B14F-4D97-AF65-F5344CB8AC3E}">
        <p14:creationId xmlns:p14="http://schemas.microsoft.com/office/powerpoint/2010/main" val="1891821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5.5.2. English Stops – </a:t>
            </a:r>
            <a:r>
              <a:rPr lang="en-US" sz="4000" b="1" dirty="0">
                <a:solidFill>
                  <a:srgbClr val="D32F2E"/>
                </a:solidFill>
                <a:latin typeface="Cambria" panose="02040503050406030204" pitchFamily="18" charset="0"/>
                <a:ea typeface="Cambria" panose="02040503050406030204" pitchFamily="18" charset="0"/>
              </a:rPr>
              <a:t>/k/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315456" y="1690688"/>
            <a:ext cx="4294632" cy="4351338"/>
          </a:xfrm>
        </p:spPr>
        <p:txBody>
          <a:bodyPr>
            <a:normAutofit/>
          </a:bodyPr>
          <a:lstStyle/>
          <a:p>
            <a:pPr marL="457200" indent="-457200">
              <a:buFont typeface="+mj-lt"/>
              <a:buAutoNum type="alphaLcPeriod"/>
            </a:pPr>
            <a:r>
              <a:rPr lang="en-US" sz="2200" dirty="0"/>
              <a:t>/k/ has a strongly aspirated allophone [</a:t>
            </a:r>
            <a:r>
              <a:rPr lang="en-US" sz="2200" dirty="0" err="1"/>
              <a:t>k</a:t>
            </a:r>
            <a:r>
              <a:rPr lang="en-US" sz="2200" baseline="30000" dirty="0" err="1"/>
              <a:t>h</a:t>
            </a:r>
            <a:r>
              <a:rPr lang="en-US" sz="2200" dirty="0"/>
              <a:t>] initially in stressed syllables before vowels: </a:t>
            </a:r>
            <a:r>
              <a:rPr lang="en-US" sz="2200" b="1" i="1" dirty="0">
                <a:solidFill>
                  <a:srgbClr val="D32F2E"/>
                </a:solidFill>
              </a:rPr>
              <a:t>k</a:t>
            </a:r>
            <a:r>
              <a:rPr lang="en-US" sz="2200" i="1" dirty="0"/>
              <a:t>eels, </a:t>
            </a:r>
            <a:r>
              <a:rPr lang="en-US" sz="2200" b="1" i="1" dirty="0">
                <a:solidFill>
                  <a:srgbClr val="D32F2E"/>
                </a:solidFill>
              </a:rPr>
              <a:t>c</a:t>
            </a:r>
            <a:r>
              <a:rPr lang="en-US" sz="2200" i="1" dirty="0"/>
              <a:t>alf, o</a:t>
            </a:r>
            <a:r>
              <a:rPr lang="en-US" sz="2200" b="1" i="1" dirty="0">
                <a:solidFill>
                  <a:srgbClr val="D32F2E"/>
                </a:solidFill>
              </a:rPr>
              <a:t>cc</a:t>
            </a:r>
            <a:r>
              <a:rPr lang="en-US" sz="2200" i="1" dirty="0"/>
              <a:t>ur.</a:t>
            </a:r>
          </a:p>
          <a:p>
            <a:pPr marL="457200" indent="-457200">
              <a:buFont typeface="+mj-lt"/>
              <a:buAutoNum type="alphaLcPeriod"/>
            </a:pPr>
            <a:endParaRPr lang="en-US" sz="2200" i="1" dirty="0"/>
          </a:p>
          <a:p>
            <a:pPr marL="457200" indent="-457200">
              <a:buFont typeface="+mj-lt"/>
              <a:buAutoNum type="alphaLcPeriod"/>
            </a:pPr>
            <a:r>
              <a:rPr lang="en-US" sz="2200" dirty="0"/>
              <a:t>/k/ is not aspirated at all after initial /s/ in the same syllable: </a:t>
            </a:r>
            <a:r>
              <a:rPr lang="en-US" sz="2200" i="1" dirty="0"/>
              <a:t>s</a:t>
            </a:r>
            <a:r>
              <a:rPr lang="en-US" sz="2200" b="1" i="1" dirty="0">
                <a:solidFill>
                  <a:srgbClr val="D32F2E"/>
                </a:solidFill>
              </a:rPr>
              <a:t>k</a:t>
            </a:r>
            <a:r>
              <a:rPr lang="en-US" sz="2200" i="1" dirty="0"/>
              <a:t>in, as</a:t>
            </a:r>
            <a:r>
              <a:rPr lang="en-US" sz="2200" b="1" i="1" dirty="0">
                <a:solidFill>
                  <a:srgbClr val="D32F2E"/>
                </a:solidFill>
              </a:rPr>
              <a:t>c</a:t>
            </a:r>
            <a:r>
              <a:rPr lang="en-US" sz="2200" i="1" dirty="0"/>
              <a:t>ribe.</a:t>
            </a:r>
            <a:endParaRPr lang="en-US" sz="22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22390" t="12298" r="21505" b="16222"/>
          <a:stretch/>
        </p:blipFill>
        <p:spPr>
          <a:xfrm>
            <a:off x="1999488" y="2045525"/>
            <a:ext cx="2036064" cy="2773536"/>
          </a:xfrm>
          <a:prstGeom prst="rect">
            <a:avLst/>
          </a:prstGeom>
        </p:spPr>
      </p:pic>
    </p:spTree>
    <p:extLst>
      <p:ext uri="{BB962C8B-B14F-4D97-AF65-F5344CB8AC3E}">
        <p14:creationId xmlns:p14="http://schemas.microsoft.com/office/powerpoint/2010/main" val="1036042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5.5.3. English Stops – </a:t>
            </a:r>
            <a:r>
              <a:rPr lang="en-US" sz="4000" b="1" dirty="0">
                <a:solidFill>
                  <a:srgbClr val="D32F2E"/>
                </a:solidFill>
                <a:latin typeface="Cambria" panose="02040503050406030204" pitchFamily="18" charset="0"/>
                <a:ea typeface="Cambria" panose="02040503050406030204" pitchFamily="18" charset="0"/>
              </a:rPr>
              <a:t>/k/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096000" y="1795526"/>
            <a:ext cx="4928616" cy="4351338"/>
          </a:xfrm>
        </p:spPr>
        <p:txBody>
          <a:bodyPr>
            <a:normAutofit fontScale="92500"/>
          </a:bodyPr>
          <a:lstStyle/>
          <a:p>
            <a:r>
              <a:rPr lang="en-US" sz="2200" dirty="0"/>
              <a:t>There are no major differences between AE and BE with regard to the pronunciation of /k/.</a:t>
            </a:r>
          </a:p>
          <a:p>
            <a:endParaRPr lang="en-US" sz="2200" dirty="0"/>
          </a:p>
          <a:p>
            <a:r>
              <a:rPr lang="en-US" sz="2200" dirty="0"/>
              <a:t>One minor (potential) difference may be mentioned: medial /k/ before an unstressed vowel or syllabic sonorant is normally weakly aspirated in both AE and BE.</a:t>
            </a:r>
          </a:p>
          <a:p>
            <a:endParaRPr lang="en-US" sz="2200" dirty="0"/>
          </a:p>
          <a:p>
            <a:r>
              <a:rPr lang="en-US" sz="2200" dirty="0"/>
              <a:t>In AE, however, such a /k/ may be softened to a [g]-like sound in words such as </a:t>
            </a:r>
            <a:r>
              <a:rPr lang="en-US" sz="2200" i="1" dirty="0"/>
              <a:t>rickety</a:t>
            </a:r>
            <a:r>
              <a:rPr lang="en-US" sz="2200" dirty="0"/>
              <a:t>. This softening is not possible in BE.</a:t>
            </a:r>
          </a:p>
        </p:txBody>
      </p:sp>
      <p:pic>
        <p:nvPicPr>
          <p:cNvPr id="5" name="Picture 4">
            <a:extLst>
              <a:ext uri="{FF2B5EF4-FFF2-40B4-BE49-F238E27FC236}">
                <a16:creationId xmlns:a16="http://schemas.microsoft.com/office/drawing/2014/main" id="{8C284B91-B325-49EE-854A-1C9CBCF455DD}"/>
              </a:ext>
            </a:extLst>
          </p:cNvPr>
          <p:cNvPicPr>
            <a:picLocks noChangeAspect="1"/>
          </p:cNvPicPr>
          <p:nvPr/>
        </p:nvPicPr>
        <p:blipFill rotWithShape="1">
          <a:blip r:embed="rId3">
            <a:extLst>
              <a:ext uri="{28A0092B-C50C-407E-A947-70E740481C1C}">
                <a14:useLocalDpi xmlns:a14="http://schemas.microsoft.com/office/drawing/2010/main" val="0"/>
              </a:ext>
            </a:extLst>
          </a:blip>
          <a:srcRect l="22390" t="12298" r="21505" b="16222"/>
          <a:stretch/>
        </p:blipFill>
        <p:spPr>
          <a:xfrm>
            <a:off x="1999488" y="2045525"/>
            <a:ext cx="2036064" cy="2773536"/>
          </a:xfrm>
          <a:prstGeom prst="rect">
            <a:avLst/>
          </a:prstGeom>
        </p:spPr>
      </p:pic>
    </p:spTree>
    <p:extLst>
      <p:ext uri="{BB962C8B-B14F-4D97-AF65-F5344CB8AC3E}">
        <p14:creationId xmlns:p14="http://schemas.microsoft.com/office/powerpoint/2010/main" val="2797315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5.6.1. English Stops – </a:t>
            </a:r>
            <a:r>
              <a:rPr lang="en-US" sz="4000" b="1" dirty="0">
                <a:solidFill>
                  <a:srgbClr val="D32F2E"/>
                </a:solidFill>
                <a:latin typeface="Cambria" panose="02040503050406030204" pitchFamily="18" charset="0"/>
                <a:ea typeface="Cambria" panose="02040503050406030204" pitchFamily="18" charset="0"/>
              </a:rPr>
              <a:t>/g/ - Articulation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278880" y="1723262"/>
            <a:ext cx="5388864" cy="4351338"/>
          </a:xfrm>
        </p:spPr>
        <p:txBody>
          <a:bodyPr>
            <a:normAutofit fontScale="85000" lnSpcReduction="20000"/>
          </a:bodyPr>
          <a:lstStyle/>
          <a:p>
            <a:r>
              <a:rPr lang="en-US" sz="2200" dirty="0"/>
              <a:t>It is a </a:t>
            </a:r>
            <a:r>
              <a:rPr lang="en-US" sz="2200" b="1" dirty="0"/>
              <a:t>lenis, velar stop.</a:t>
            </a:r>
          </a:p>
          <a:p>
            <a:endParaRPr lang="en-US" sz="2200" b="1" dirty="0"/>
          </a:p>
          <a:p>
            <a:r>
              <a:rPr lang="en-US" sz="2200" dirty="0"/>
              <a:t>Apart from the fact that /g/ is lenis whereas /k/ is fortis, these two sounds are articulated in the same way.</a:t>
            </a:r>
          </a:p>
          <a:p>
            <a:endParaRPr lang="en-US" sz="2200" b="1" dirty="0"/>
          </a:p>
          <a:p>
            <a:r>
              <a:rPr lang="en-US" sz="2200" dirty="0"/>
              <a:t>/g/ is articulated as follow:</a:t>
            </a:r>
          </a:p>
          <a:p>
            <a:pPr marL="536575">
              <a:buFont typeface="Wingdings" panose="05000000000000000000" pitchFamily="2" charset="2"/>
              <a:buChar char="Ø"/>
            </a:pPr>
            <a:r>
              <a:rPr lang="en-US" sz="2200" dirty="0"/>
              <a:t>The velum is raised so that no air can escape through the nasal cavity.</a:t>
            </a:r>
          </a:p>
          <a:p>
            <a:pPr marL="536575">
              <a:buFont typeface="Wingdings" panose="05000000000000000000" pitchFamily="2" charset="2"/>
              <a:buChar char="Ø"/>
            </a:pPr>
            <a:r>
              <a:rPr lang="en-US" sz="2200" dirty="0"/>
              <a:t>The back of the tongue is raised against the velum, forming a complete closure.</a:t>
            </a:r>
          </a:p>
          <a:p>
            <a:pPr marL="536575">
              <a:buFont typeface="Wingdings" panose="05000000000000000000" pitchFamily="2" charset="2"/>
              <a:buChar char="Ø"/>
            </a:pPr>
            <a:r>
              <a:rPr lang="en-US" sz="2200" dirty="0"/>
              <a:t>As a result, air pressure builds up behind the closure.</a:t>
            </a:r>
          </a:p>
          <a:p>
            <a:pPr marL="536575">
              <a:buFont typeface="Wingdings" panose="05000000000000000000" pitchFamily="2" charset="2"/>
              <a:buChar char="Ø"/>
            </a:pPr>
            <a:r>
              <a:rPr lang="en-US" sz="2200" dirty="0"/>
              <a:t>The plosion occurs when the back of the tongue is lowered from the velum.</a:t>
            </a:r>
          </a:p>
          <a:p>
            <a:pPr marL="0" indent="0">
              <a:buNone/>
            </a:pPr>
            <a:endParaRPr lang="en-US" sz="2200" dirty="0"/>
          </a:p>
        </p:txBody>
      </p:sp>
      <p:sp>
        <p:nvSpPr>
          <p:cNvPr id="10" name="TextBox 9">
            <a:extLst>
              <a:ext uri="{FF2B5EF4-FFF2-40B4-BE49-F238E27FC236}">
                <a16:creationId xmlns:a16="http://schemas.microsoft.com/office/drawing/2014/main" id="{9A618ED9-85BC-4583-ABB9-3332FBD767CE}"/>
              </a:ext>
            </a:extLst>
          </p:cNvPr>
          <p:cNvSpPr txBox="1"/>
          <p:nvPr/>
        </p:nvSpPr>
        <p:spPr>
          <a:xfrm>
            <a:off x="1641863" y="5669806"/>
            <a:ext cx="3929882" cy="230832"/>
          </a:xfrm>
          <a:prstGeom prst="rect">
            <a:avLst/>
          </a:prstGeom>
          <a:noFill/>
        </p:spPr>
        <p:txBody>
          <a:bodyPr wrap="square" rtlCol="0">
            <a:spAutoFit/>
          </a:bodyPr>
          <a:lstStyle/>
          <a:p>
            <a:r>
              <a:rPr lang="en-US" sz="900" dirty="0"/>
              <a:t>Taken from American English Pronunciation  Book of Bauer et al., (1980)</a:t>
            </a:r>
          </a:p>
        </p:txBody>
      </p:sp>
      <p:pic>
        <p:nvPicPr>
          <p:cNvPr id="3" name="Picture 2">
            <a:extLst>
              <a:ext uri="{FF2B5EF4-FFF2-40B4-BE49-F238E27FC236}">
                <a16:creationId xmlns:a16="http://schemas.microsoft.com/office/drawing/2014/main" id="{2CEE8280-EED1-4541-8705-50611BE9D7C5}"/>
              </a:ext>
            </a:extLst>
          </p:cNvPr>
          <p:cNvPicPr>
            <a:picLocks noChangeAspect="1"/>
          </p:cNvPicPr>
          <p:nvPr/>
        </p:nvPicPr>
        <p:blipFill rotWithShape="1">
          <a:blip r:embed="rId3"/>
          <a:srcRect l="31800" t="36088" r="51500" b="29422"/>
          <a:stretch/>
        </p:blipFill>
        <p:spPr>
          <a:xfrm>
            <a:off x="1727207" y="1690688"/>
            <a:ext cx="3393433" cy="3942070"/>
          </a:xfrm>
          <a:prstGeom prst="rect">
            <a:avLst/>
          </a:prstGeom>
        </p:spPr>
      </p:pic>
    </p:spTree>
    <p:extLst>
      <p:ext uri="{BB962C8B-B14F-4D97-AF65-F5344CB8AC3E}">
        <p14:creationId xmlns:p14="http://schemas.microsoft.com/office/powerpoint/2010/main" val="2427046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animEffect transition="in" filter="fade">
                                      <p:cBhvr>
                                        <p:cTn id="3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5.6.2. English Stops – </a:t>
            </a:r>
            <a:r>
              <a:rPr lang="en-US" sz="4000" b="1" dirty="0">
                <a:solidFill>
                  <a:srgbClr val="D32F2E"/>
                </a:solidFill>
                <a:latin typeface="Cambria" panose="02040503050406030204" pitchFamily="18" charset="0"/>
                <a:ea typeface="Cambria" panose="02040503050406030204" pitchFamily="18" charset="0"/>
              </a:rPr>
              <a:t>/g/ - Variation </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315456" y="1690688"/>
            <a:ext cx="4294632" cy="4351338"/>
          </a:xfrm>
        </p:spPr>
        <p:txBody>
          <a:bodyPr>
            <a:normAutofit/>
          </a:bodyPr>
          <a:lstStyle/>
          <a:p>
            <a:pPr marL="457200" indent="-457200">
              <a:buFont typeface="+mj-lt"/>
              <a:buAutoNum type="alphaLcPeriod"/>
            </a:pPr>
            <a:r>
              <a:rPr lang="en-US" sz="2200" dirty="0"/>
              <a:t>/g/ is fully voiced ([</a:t>
            </a:r>
            <a:r>
              <a:rPr lang="en-US" sz="2200" dirty="0" err="1"/>
              <a:t>g</a:t>
            </a:r>
            <a:r>
              <a:rPr lang="en-US" sz="2200" baseline="-25000" dirty="0" err="1"/>
              <a:t>v</a:t>
            </a:r>
            <a:r>
              <a:rPr lang="en-US" sz="2200" dirty="0"/>
              <a:t>]) between voiced sounds: </a:t>
            </a:r>
            <a:r>
              <a:rPr lang="en-US" sz="2200" i="1" dirty="0"/>
              <a:t>bigger </a:t>
            </a:r>
            <a:r>
              <a:rPr lang="en-US" sz="2200" dirty="0"/>
              <a:t>[</a:t>
            </a:r>
            <a:r>
              <a:rPr lang="en-US" sz="2200" dirty="0" err="1"/>
              <a:t>b</a:t>
            </a:r>
            <a:r>
              <a:rPr lang="en-US" sz="2200" dirty="0" err="1">
                <a:latin typeface="Times New Roman" panose="02020603050405020304" pitchFamily="18" charset="0"/>
                <a:cs typeface="Times New Roman" panose="02020603050405020304" pitchFamily="18" charset="0"/>
              </a:rPr>
              <a:t>ɪg</a:t>
            </a:r>
            <a:r>
              <a:rPr lang="en-US" sz="2200" baseline="-25000" dirty="0" err="1">
                <a:latin typeface="Times New Roman" panose="02020603050405020304" pitchFamily="18" charset="0"/>
                <a:cs typeface="Times New Roman" panose="02020603050405020304" pitchFamily="18" charset="0"/>
              </a:rPr>
              <a:t>v</a:t>
            </a:r>
            <a:r>
              <a:rPr lang="en-US" sz="2200" dirty="0" err="1">
                <a:latin typeface="Times New Roman" panose="02020603050405020304" pitchFamily="18" charset="0"/>
                <a:cs typeface="Times New Roman" panose="02020603050405020304" pitchFamily="18" charset="0"/>
              </a:rPr>
              <a:t>ǝ</a:t>
            </a:r>
            <a:r>
              <a:rPr lang="en-US" sz="2200" baseline="30000" dirty="0" err="1">
                <a:latin typeface="Times New Roman" panose="02020603050405020304" pitchFamily="18" charset="0"/>
                <a:cs typeface="Times New Roman" panose="02020603050405020304" pitchFamily="18" charset="0"/>
              </a:rPr>
              <a:t>r</a:t>
            </a:r>
            <a:r>
              <a:rPr lang="en-US" sz="2200"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haggle </a:t>
            </a:r>
            <a:r>
              <a:rPr lang="en-US" sz="2200" dirty="0">
                <a:latin typeface="Times New Roman" panose="02020603050405020304" pitchFamily="18" charset="0"/>
                <a:cs typeface="Times New Roman" panose="02020603050405020304" pitchFamily="18" charset="0"/>
              </a:rPr>
              <a:t>[</a:t>
            </a:r>
            <a:r>
              <a:rPr lang="en-US" sz="2200" dirty="0" err="1">
                <a:latin typeface="Times New Roman" panose="02020603050405020304" pitchFamily="18" charset="0"/>
                <a:cs typeface="Times New Roman" panose="02020603050405020304" pitchFamily="18" charset="0"/>
              </a:rPr>
              <a:t>hɑg</a:t>
            </a:r>
            <a:r>
              <a:rPr lang="en-US" sz="2200" baseline="-25000" dirty="0" err="1">
                <a:latin typeface="Times New Roman" panose="02020603050405020304" pitchFamily="18" charset="0"/>
                <a:cs typeface="Times New Roman" panose="02020603050405020304" pitchFamily="18" charset="0"/>
              </a:rPr>
              <a:t>v</a:t>
            </a:r>
            <a:r>
              <a:rPr lang="en-US" sz="2200" dirty="0" err="1">
                <a:latin typeface="Times New Roman" panose="02020603050405020304" pitchFamily="18" charset="0"/>
                <a:cs typeface="Times New Roman" panose="02020603050405020304" pitchFamily="18" charset="0"/>
              </a:rPr>
              <a:t>l</a:t>
            </a:r>
            <a:r>
              <a:rPr lang="en-US" sz="2200" dirty="0">
                <a:latin typeface="Times New Roman" panose="02020603050405020304" pitchFamily="18" charset="0"/>
                <a:cs typeface="Times New Roman" panose="02020603050405020304" pitchFamily="18" charset="0"/>
              </a:rPr>
              <a:t>].</a:t>
            </a:r>
          </a:p>
          <a:p>
            <a:pPr marL="457200" indent="-457200">
              <a:buFont typeface="+mj-lt"/>
              <a:buAutoNum type="alphaLcPeriod"/>
            </a:pPr>
            <a:endParaRPr lang="en-US" sz="2200" dirty="0">
              <a:latin typeface="Times New Roman" panose="02020603050405020304" pitchFamily="18" charset="0"/>
              <a:cs typeface="Times New Roman" panose="02020603050405020304" pitchFamily="18" charset="0"/>
            </a:endParaRPr>
          </a:p>
          <a:p>
            <a:pPr marL="457200" indent="-457200">
              <a:buFont typeface="+mj-lt"/>
              <a:buAutoNum type="alphaLcPeriod"/>
            </a:pPr>
            <a:r>
              <a:rPr lang="en-US" sz="2200" dirty="0">
                <a:latin typeface="Times New Roman" panose="02020603050405020304" pitchFamily="18" charset="0"/>
                <a:cs typeface="Times New Roman" panose="02020603050405020304" pitchFamily="18" charset="0"/>
              </a:rPr>
              <a:t>In other environments, it is either unvoiced ([g</a:t>
            </a:r>
            <a:r>
              <a:rPr lang="en-US" sz="2200" baseline="-25000" dirty="0">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 or voiced in that part which is adjacent to a voiced segment ([</a:t>
            </a:r>
            <a:r>
              <a:rPr lang="en-US" sz="2200" baseline="-25000" dirty="0" err="1">
                <a:latin typeface="Times New Roman" panose="02020603050405020304" pitchFamily="18" charset="0"/>
                <a:cs typeface="Times New Roman" panose="02020603050405020304" pitchFamily="18" charset="0"/>
              </a:rPr>
              <a:t>o</a:t>
            </a:r>
            <a:r>
              <a:rPr lang="en-US" sz="2200" dirty="0" err="1">
                <a:latin typeface="Times New Roman" panose="02020603050405020304" pitchFamily="18" charset="0"/>
                <a:cs typeface="Times New Roman" panose="02020603050405020304" pitchFamily="18" charset="0"/>
              </a:rPr>
              <a:t>g</a:t>
            </a:r>
            <a:r>
              <a:rPr lang="en-US" sz="2200" baseline="-25000" dirty="0" err="1">
                <a:latin typeface="Times New Roman" panose="02020603050405020304" pitchFamily="18" charset="0"/>
                <a:cs typeface="Times New Roman" panose="02020603050405020304" pitchFamily="18" charset="0"/>
              </a:rPr>
              <a:t>v</a:t>
            </a:r>
            <a:r>
              <a:rPr lang="en-US" sz="2200" dirty="0">
                <a:latin typeface="Times New Roman" panose="02020603050405020304" pitchFamily="18" charset="0"/>
                <a:cs typeface="Times New Roman" panose="02020603050405020304" pitchFamily="18" charset="0"/>
              </a:rPr>
              <a:t>], [</a:t>
            </a:r>
            <a:r>
              <a:rPr lang="en-US" sz="2200" baseline="-25000" dirty="0" err="1">
                <a:latin typeface="Times New Roman" panose="02020603050405020304" pitchFamily="18" charset="0"/>
                <a:cs typeface="Times New Roman" panose="02020603050405020304" pitchFamily="18" charset="0"/>
              </a:rPr>
              <a:t>v</a:t>
            </a:r>
            <a:r>
              <a:rPr lang="en-US" sz="2200" dirty="0" err="1">
                <a:latin typeface="Times New Roman" panose="02020603050405020304" pitchFamily="18" charset="0"/>
                <a:cs typeface="Times New Roman" panose="02020603050405020304" pitchFamily="18" charset="0"/>
              </a:rPr>
              <a:t>g</a:t>
            </a:r>
            <a:r>
              <a:rPr lang="en-US" sz="2200" baseline="-25000" dirty="0" err="1">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game</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a:t>
            </a:r>
            <a:r>
              <a:rPr lang="en-US" sz="2200" baseline="-25000" dirty="0" err="1">
                <a:latin typeface="Times New Roman" panose="02020603050405020304" pitchFamily="18" charset="0"/>
                <a:cs typeface="Times New Roman" panose="02020603050405020304" pitchFamily="18" charset="0"/>
              </a:rPr>
              <a:t>o</a:t>
            </a:r>
            <a:r>
              <a:rPr lang="en-US" sz="2200" dirty="0" err="1">
                <a:latin typeface="Times New Roman" panose="02020603050405020304" pitchFamily="18" charset="0"/>
                <a:cs typeface="Times New Roman" panose="02020603050405020304" pitchFamily="18" charset="0"/>
              </a:rPr>
              <a:t>em</a:t>
            </a:r>
            <a:r>
              <a:rPr lang="en-US" sz="2200" dirty="0">
                <a:latin typeface="Times New Roman" panose="02020603050405020304" pitchFamily="18" charset="0"/>
                <a:cs typeface="Times New Roman" panose="02020603050405020304" pitchFamily="18" charset="0"/>
              </a:rPr>
              <a:t>] or [</a:t>
            </a:r>
            <a:r>
              <a:rPr lang="en-US" sz="2200" baseline="-25000" dirty="0" err="1">
                <a:latin typeface="Times New Roman" panose="02020603050405020304" pitchFamily="18" charset="0"/>
                <a:cs typeface="Times New Roman" panose="02020603050405020304" pitchFamily="18" charset="0"/>
              </a:rPr>
              <a:t>ov</a:t>
            </a:r>
            <a:r>
              <a:rPr lang="en-US" sz="2200" dirty="0" err="1">
                <a:latin typeface="Times New Roman" panose="02020603050405020304" pitchFamily="18" charset="0"/>
                <a:cs typeface="Times New Roman" panose="02020603050405020304" pitchFamily="18" charset="0"/>
              </a:rPr>
              <a:t>gem</a:t>
            </a:r>
            <a:r>
              <a:rPr lang="en-US" sz="2200" dirty="0">
                <a:latin typeface="Times New Roman" panose="02020603050405020304" pitchFamily="18" charset="0"/>
                <a:cs typeface="Times New Roman" panose="02020603050405020304" pitchFamily="18" charset="0"/>
              </a:rPr>
              <a:t>], </a:t>
            </a:r>
            <a:r>
              <a:rPr lang="en-US" sz="2200" i="1" dirty="0">
                <a:latin typeface="Times New Roman" panose="02020603050405020304" pitchFamily="18" charset="0"/>
                <a:cs typeface="Times New Roman" panose="02020603050405020304" pitchFamily="18" charset="0"/>
              </a:rPr>
              <a:t>big </a:t>
            </a:r>
            <a:r>
              <a:rPr lang="en-US" sz="2200" dirty="0">
                <a:latin typeface="Times New Roman" panose="02020603050405020304" pitchFamily="18" charset="0"/>
                <a:cs typeface="Times New Roman" panose="02020603050405020304" pitchFamily="18" charset="0"/>
              </a:rPr>
              <a:t>[</a:t>
            </a:r>
            <a:r>
              <a:rPr lang="en-US" sz="2200" dirty="0" err="1">
                <a:latin typeface="Times New Roman" panose="02020603050405020304" pitchFamily="18" charset="0"/>
                <a:cs typeface="Times New Roman" panose="02020603050405020304" pitchFamily="18" charset="0"/>
              </a:rPr>
              <a:t>bɪg</a:t>
            </a:r>
            <a:r>
              <a:rPr lang="en-US" sz="2200" baseline="-25000" dirty="0" err="1">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 or [</a:t>
            </a:r>
            <a:r>
              <a:rPr lang="en-US" sz="2200" dirty="0" err="1">
                <a:latin typeface="Times New Roman" panose="02020603050405020304" pitchFamily="18" charset="0"/>
                <a:cs typeface="Times New Roman" panose="02020603050405020304" pitchFamily="18" charset="0"/>
              </a:rPr>
              <a:t>bɪg</a:t>
            </a:r>
            <a:r>
              <a:rPr lang="en-US" sz="2200" baseline="-25000" dirty="0" err="1">
                <a:latin typeface="Times New Roman" panose="02020603050405020304" pitchFamily="18" charset="0"/>
                <a:cs typeface="Times New Roman" panose="02020603050405020304" pitchFamily="18" charset="0"/>
              </a:rPr>
              <a:t>vo</a:t>
            </a:r>
            <a:r>
              <a:rPr lang="en-US" sz="2200" dirty="0">
                <a:latin typeface="Times New Roman" panose="02020603050405020304" pitchFamily="18" charset="0"/>
                <a:cs typeface="Times New Roman" panose="02020603050405020304" pitchFamily="18" charset="0"/>
              </a:rPr>
              <a:t>]</a:t>
            </a:r>
            <a:endParaRPr lang="en-US" sz="2200" dirty="0"/>
          </a:p>
        </p:txBody>
      </p:sp>
      <p:pic>
        <p:nvPicPr>
          <p:cNvPr id="3" name="Picture 2">
            <a:extLst>
              <a:ext uri="{FF2B5EF4-FFF2-40B4-BE49-F238E27FC236}">
                <a16:creationId xmlns:a16="http://schemas.microsoft.com/office/drawing/2014/main" id="{4D1B5007-ECF2-455B-906E-6434206C7614}"/>
              </a:ext>
            </a:extLst>
          </p:cNvPr>
          <p:cNvPicPr>
            <a:picLocks noChangeAspect="1"/>
          </p:cNvPicPr>
          <p:nvPr/>
        </p:nvPicPr>
        <p:blipFill rotWithShape="1">
          <a:blip r:embed="rId3">
            <a:extLst>
              <a:ext uri="{28A0092B-C50C-407E-A947-70E740481C1C}">
                <a14:useLocalDpi xmlns:a14="http://schemas.microsoft.com/office/drawing/2010/main" val="0"/>
              </a:ext>
            </a:extLst>
          </a:blip>
          <a:srcRect l="20155" t="12847" r="27204" b="11545"/>
          <a:stretch/>
        </p:blipFill>
        <p:spPr>
          <a:xfrm>
            <a:off x="2218944" y="2080913"/>
            <a:ext cx="1755648" cy="2696174"/>
          </a:xfrm>
          <a:prstGeom prst="rect">
            <a:avLst/>
          </a:prstGeom>
        </p:spPr>
      </p:pic>
    </p:spTree>
    <p:extLst>
      <p:ext uri="{BB962C8B-B14F-4D97-AF65-F5344CB8AC3E}">
        <p14:creationId xmlns:p14="http://schemas.microsoft.com/office/powerpoint/2010/main" val="2641087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5.6.3. English Stops – </a:t>
            </a:r>
            <a:r>
              <a:rPr lang="en-US" sz="4000" b="1" dirty="0">
                <a:solidFill>
                  <a:srgbClr val="D32F2E"/>
                </a:solidFill>
                <a:latin typeface="Cambria" panose="02040503050406030204" pitchFamily="18" charset="0"/>
                <a:ea typeface="Cambria" panose="02040503050406030204" pitchFamily="18" charset="0"/>
              </a:rPr>
              <a:t>/g/ - Comparison with BE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998464" y="2478278"/>
            <a:ext cx="4928616" cy="4351338"/>
          </a:xfrm>
        </p:spPr>
        <p:txBody>
          <a:bodyPr>
            <a:normAutofit/>
          </a:bodyPr>
          <a:lstStyle/>
          <a:p>
            <a:r>
              <a:rPr lang="en-US" sz="2200" dirty="0"/>
              <a:t>There are no differences between AE and BE /g/.</a:t>
            </a:r>
          </a:p>
        </p:txBody>
      </p:sp>
      <p:pic>
        <p:nvPicPr>
          <p:cNvPr id="6" name="Picture 5">
            <a:extLst>
              <a:ext uri="{FF2B5EF4-FFF2-40B4-BE49-F238E27FC236}">
                <a16:creationId xmlns:a16="http://schemas.microsoft.com/office/drawing/2014/main" id="{2AF202DF-4644-4114-88CB-90734601975F}"/>
              </a:ext>
            </a:extLst>
          </p:cNvPr>
          <p:cNvPicPr>
            <a:picLocks noChangeAspect="1"/>
          </p:cNvPicPr>
          <p:nvPr/>
        </p:nvPicPr>
        <p:blipFill rotWithShape="1">
          <a:blip r:embed="rId3">
            <a:extLst>
              <a:ext uri="{28A0092B-C50C-407E-A947-70E740481C1C}">
                <a14:useLocalDpi xmlns:a14="http://schemas.microsoft.com/office/drawing/2010/main" val="0"/>
              </a:ext>
            </a:extLst>
          </a:blip>
          <a:srcRect l="20155" t="12847" r="27204" b="11545"/>
          <a:stretch/>
        </p:blipFill>
        <p:spPr>
          <a:xfrm>
            <a:off x="2218944" y="2080913"/>
            <a:ext cx="1755648" cy="2696174"/>
          </a:xfrm>
          <a:prstGeom prst="rect">
            <a:avLst/>
          </a:prstGeom>
        </p:spPr>
      </p:pic>
    </p:spTree>
    <p:extLst>
      <p:ext uri="{BB962C8B-B14F-4D97-AF65-F5344CB8AC3E}">
        <p14:creationId xmlns:p14="http://schemas.microsoft.com/office/powerpoint/2010/main" val="409552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6.1.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414562"/>
            <a:ext cx="10515600" cy="4170181"/>
          </a:xfrm>
          <a:prstGeom prst="rect">
            <a:avLst/>
          </a:prstGeom>
          <a:noFill/>
        </p:spPr>
        <p:txBody>
          <a:bodyPr wrap="square" rtlCol="0">
            <a:spAutoFit/>
          </a:bodyPr>
          <a:lstStyle/>
          <a:p>
            <a:r>
              <a:rPr lang="en-US" dirty="0"/>
              <a:t>Please answer the following questions to review what you have learned about Stop Consonants. Do not go to the next slide before you completely answer all of them.  </a:t>
            </a:r>
          </a:p>
          <a:p>
            <a:endParaRPr lang="en-US" dirty="0"/>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How do we define stop consonants?</a:t>
            </a:r>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are the phonemes that belong to the group of stop consonants?</a:t>
            </a:r>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Explain the phases of stop articulation!</a:t>
            </a:r>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During what circumstances does opening phase of stop consonant become absent?</a:t>
            </a:r>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How do we classify English stop consonants to fortis and lenis?</a:t>
            </a:r>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is aspiration in stop consonants? Mention stop consonants that are aspirated!</a:t>
            </a:r>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In what system can we find the difference in the stop between AE and BE?</a:t>
            </a:r>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Mention the pairs of stop consonants that are articulated in the same way and that are only different from the way the are lenis/fortis.</a:t>
            </a:r>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How do </a:t>
            </a:r>
            <a:r>
              <a:rPr lang="en-US" dirty="0">
                <a:latin typeface="Calibri" panose="020F0502020204030204" pitchFamily="34" charset="0"/>
                <a:ea typeface="Calibri" panose="020F0502020204030204" pitchFamily="34" charset="0"/>
                <a:cs typeface="Times New Roman" panose="02020603050405020304" pitchFamily="18" charset="0"/>
              </a:rPr>
              <a:t>we </a:t>
            </a:r>
            <a:r>
              <a:rPr lang="en-US" sz="1800" dirty="0">
                <a:effectLst/>
                <a:latin typeface="Calibri" panose="020F0502020204030204" pitchFamily="34" charset="0"/>
                <a:ea typeface="Calibri" panose="020F0502020204030204" pitchFamily="34" charset="0"/>
                <a:cs typeface="Times New Roman" panose="02020603050405020304" pitchFamily="18" charset="0"/>
              </a:rPr>
              <a:t>produce the flap [D] in the variation of /t/ and /d/?</a:t>
            </a:r>
          </a:p>
          <a:p>
            <a:pPr marL="342900" lvl="0" indent="-342900">
              <a:lnSpc>
                <a:spcPct val="107000"/>
              </a:lnSpc>
              <a:spcAft>
                <a:spcPts val="800"/>
              </a:spcAft>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sounds of /p, t, k/ will be aspirated when they occur in which position and what kind of a syllable?</a:t>
            </a:r>
          </a:p>
        </p:txBody>
      </p:sp>
    </p:spTree>
    <p:extLst>
      <p:ext uri="{BB962C8B-B14F-4D97-AF65-F5344CB8AC3E}">
        <p14:creationId xmlns:p14="http://schemas.microsoft.com/office/powerpoint/2010/main" val="25826877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6.2.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201397"/>
            <a:ext cx="10965840" cy="5355633"/>
          </a:xfrm>
          <a:prstGeom prst="rect">
            <a:avLst/>
          </a:prstGeom>
          <a:noFill/>
        </p:spPr>
        <p:txBody>
          <a:bodyPr wrap="square" rtlCol="0">
            <a:spAutoFit/>
          </a:bodyPr>
          <a:lstStyle/>
          <a:p>
            <a:r>
              <a:rPr lang="en-US" dirty="0"/>
              <a:t>Please answer the following questions to review what you have learned about Stop Consonants. Do not go to the next slide before you completely answer all of them.  </a:t>
            </a:r>
          </a:p>
          <a:p>
            <a:endParaRPr lang="en-US" dirty="0"/>
          </a:p>
          <a:p>
            <a:pPr marL="342900" lvl="0" indent="-342900">
              <a:lnSpc>
                <a:spcPct val="107000"/>
              </a:lnSpc>
              <a:buFont typeface="+mj-lt"/>
              <a:buAutoNum type="arabicPeriod"/>
            </a:pPr>
            <a:r>
              <a:rPr lang="en-US" sz="1800" dirty="0">
                <a:effectLst/>
                <a:latin typeface="Calibri" panose="020F0502020204030204" pitchFamily="34" charset="0"/>
                <a:ea typeface="Calibri" panose="020F0502020204030204" pitchFamily="34" charset="0"/>
                <a:cs typeface="Times New Roman" panose="02020603050405020304" pitchFamily="18" charset="0"/>
              </a:rPr>
              <a:t>How do we define stop consonants?</a:t>
            </a:r>
          </a:p>
          <a:p>
            <a:pPr marL="457200">
              <a:lnSpc>
                <a:spcPct val="107000"/>
              </a:lnSpc>
            </a:pP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Stop consonants are the ones in which air coming from the lungs is completely interrupted.</a:t>
            </a:r>
          </a:p>
          <a:p>
            <a:pPr marL="342900" lvl="0" indent="-342900">
              <a:lnSpc>
                <a:spcPct val="107000"/>
              </a:lnSpc>
              <a:buFont typeface="+mj-lt"/>
              <a:buAutoNum type="arabicPeriod" startAt="2"/>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are the phonemes that belong to the group of stop consonants?</a:t>
            </a:r>
          </a:p>
          <a:p>
            <a:pPr marL="457200">
              <a:lnSpc>
                <a:spcPct val="107000"/>
              </a:lnSpc>
            </a:pP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/p, t, k, b, d, g/</a:t>
            </a:r>
          </a:p>
          <a:p>
            <a:pPr marL="342900" lvl="0" indent="-342900">
              <a:lnSpc>
                <a:spcPct val="107000"/>
              </a:lnSpc>
              <a:buFont typeface="+mj-lt"/>
              <a:buAutoNum type="arabicPeriod" startAt="3"/>
            </a:pPr>
            <a:r>
              <a:rPr lang="en-US" sz="1800" dirty="0">
                <a:effectLst/>
                <a:latin typeface="Calibri" panose="020F0502020204030204" pitchFamily="34" charset="0"/>
                <a:ea typeface="Calibri" panose="020F0502020204030204" pitchFamily="34" charset="0"/>
                <a:cs typeface="Times New Roman" panose="02020603050405020304" pitchFamily="18" charset="0"/>
              </a:rPr>
              <a:t>Explain the phases of stop articulation!</a:t>
            </a:r>
          </a:p>
          <a:p>
            <a:pPr marL="457200">
              <a:lnSpc>
                <a:spcPct val="107000"/>
              </a:lnSpc>
            </a:pP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It is started with closing phases during which the active articulator moves toward the passive articulator. It is then continued with the closed phase where the active and passive articulators are together in a complete closure, behind which air pressure builds up. Finally, it comes to the opening phase during which the active articulator moves away from the passive articulator, and air is released.</a:t>
            </a:r>
          </a:p>
          <a:p>
            <a:pPr marL="342900" lvl="0" indent="-342900">
              <a:lnSpc>
                <a:spcPct val="107000"/>
              </a:lnSpc>
              <a:buFont typeface="+mj-lt"/>
              <a:buAutoNum type="arabicPeriod" startAt="4"/>
            </a:pPr>
            <a:r>
              <a:rPr lang="en-US" sz="1800" dirty="0">
                <a:effectLst/>
                <a:latin typeface="Calibri" panose="020F0502020204030204" pitchFamily="34" charset="0"/>
                <a:ea typeface="Calibri" panose="020F0502020204030204" pitchFamily="34" charset="0"/>
                <a:cs typeface="Times New Roman" panose="02020603050405020304" pitchFamily="18" charset="0"/>
              </a:rPr>
              <a:t>During what circumstances does opening phase of stop consonant become absent?</a:t>
            </a:r>
          </a:p>
          <a:p>
            <a:pPr marL="457200">
              <a:lnSpc>
                <a:spcPct val="107000"/>
              </a:lnSpc>
            </a:pP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Finally before a pause, non-affricated stops need not to be released; when a stop is followed by a homorganic stop; and when a stop is followed by another non-homorganic stop.</a:t>
            </a:r>
          </a:p>
          <a:p>
            <a:pPr marL="342900" lvl="0" indent="-342900">
              <a:lnSpc>
                <a:spcPct val="107000"/>
              </a:lnSpc>
              <a:buFont typeface="+mj-lt"/>
              <a:buAutoNum type="arabicPeriod" startAt="5"/>
            </a:pPr>
            <a:r>
              <a:rPr lang="en-US" sz="1800" dirty="0">
                <a:effectLst/>
                <a:latin typeface="Calibri" panose="020F0502020204030204" pitchFamily="34" charset="0"/>
                <a:ea typeface="Calibri" panose="020F0502020204030204" pitchFamily="34" charset="0"/>
                <a:cs typeface="Times New Roman" panose="02020603050405020304" pitchFamily="18" charset="0"/>
              </a:rPr>
              <a:t>How do we classify English stop consonants to fortis and lenis?</a:t>
            </a:r>
          </a:p>
          <a:p>
            <a:pPr marL="457200">
              <a:lnSpc>
                <a:spcPct val="107000"/>
              </a:lnSpc>
              <a:spcAft>
                <a:spcPts val="800"/>
              </a:spcAft>
            </a:pP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It is based on the strength of the muscular energy. Fortis is with the greater muscular energy and thus greater air pressure. Fortis includes /p, t, k/, while lenis, with the smaller greater muscular energy, consists of /b, d, g/.</a:t>
            </a:r>
          </a:p>
        </p:txBody>
      </p:sp>
    </p:spTree>
    <p:extLst>
      <p:ext uri="{BB962C8B-B14F-4D97-AF65-F5344CB8AC3E}">
        <p14:creationId xmlns:p14="http://schemas.microsoft.com/office/powerpoint/2010/main" val="1026925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6.2.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201397"/>
            <a:ext cx="10965840" cy="4562916"/>
          </a:xfrm>
          <a:prstGeom prst="rect">
            <a:avLst/>
          </a:prstGeom>
          <a:noFill/>
        </p:spPr>
        <p:txBody>
          <a:bodyPr wrap="square" rtlCol="0">
            <a:spAutoFit/>
          </a:bodyPr>
          <a:lstStyle/>
          <a:p>
            <a:r>
              <a:rPr lang="en-US" dirty="0"/>
              <a:t>Please answer the following questions to review what you have learned about Stop Consonants. Do not go to the next slide before you completely answer all of them.  </a:t>
            </a:r>
          </a:p>
          <a:p>
            <a:endParaRPr lang="en-US" dirty="0"/>
          </a:p>
          <a:p>
            <a:pPr marL="342900" lvl="0" indent="-342900">
              <a:lnSpc>
                <a:spcPct val="107000"/>
              </a:lnSpc>
              <a:buFont typeface="+mj-lt"/>
              <a:buAutoNum type="arabicPeriod" startAt="6"/>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is aspiration in stop consonants? Mention stop consonants that are aspirated!</a:t>
            </a:r>
          </a:p>
          <a:p>
            <a:pPr marL="457200">
              <a:lnSpc>
                <a:spcPct val="107000"/>
              </a:lnSpc>
            </a:pP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Aspiration is cavity friction that comes in the form of [h] sound. The aspirated stop consonants are /p, t, k/</a:t>
            </a:r>
          </a:p>
          <a:p>
            <a:pPr marL="342900" lvl="0" indent="-342900">
              <a:lnSpc>
                <a:spcPct val="107000"/>
              </a:lnSpc>
              <a:buFont typeface="+mj-lt"/>
              <a:buAutoNum type="arabicPeriod" startAt="7"/>
            </a:pPr>
            <a:r>
              <a:rPr lang="en-US" sz="1800" dirty="0">
                <a:effectLst/>
                <a:latin typeface="Calibri" panose="020F0502020204030204" pitchFamily="34" charset="0"/>
                <a:ea typeface="Calibri" panose="020F0502020204030204" pitchFamily="34" charset="0"/>
                <a:cs typeface="Times New Roman" panose="02020603050405020304" pitchFamily="18" charset="0"/>
              </a:rPr>
              <a:t>In what system can we find the difference in the stop between AE and BE?</a:t>
            </a:r>
          </a:p>
          <a:p>
            <a:pPr marL="457200">
              <a:lnSpc>
                <a:spcPct val="107000"/>
              </a:lnSpc>
            </a:pP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In the words like </a:t>
            </a:r>
            <a:r>
              <a:rPr lang="en-US" sz="1800" i="1"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latter</a:t>
            </a: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 and </a:t>
            </a:r>
            <a:r>
              <a:rPr lang="en-US" sz="1800" i="1"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letter</a:t>
            </a: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 are pronounced with [</a:t>
            </a:r>
            <a:r>
              <a:rPr lang="en-US" sz="1800" dirty="0" err="1">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t</a:t>
            </a:r>
            <a:r>
              <a:rPr lang="en-US" sz="1800" baseline="30000" dirty="0" err="1">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h</a:t>
            </a: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 in BE but with a flap sound [D] in AE.</a:t>
            </a:r>
          </a:p>
          <a:p>
            <a:pPr marL="342900" lvl="0" indent="-342900">
              <a:lnSpc>
                <a:spcPct val="107000"/>
              </a:lnSpc>
              <a:buFont typeface="+mj-lt"/>
              <a:buAutoNum type="arabicPeriod" startAt="8"/>
            </a:pPr>
            <a:r>
              <a:rPr lang="en-US" sz="1800" dirty="0">
                <a:effectLst/>
                <a:latin typeface="Calibri" panose="020F0502020204030204" pitchFamily="34" charset="0"/>
                <a:ea typeface="Calibri" panose="020F0502020204030204" pitchFamily="34" charset="0"/>
                <a:cs typeface="Times New Roman" panose="02020603050405020304" pitchFamily="18" charset="0"/>
              </a:rPr>
              <a:t>Mention the pairs of stop consonants that are articulated in the same way and that are only different from the way the are lenis/fortis.</a:t>
            </a:r>
          </a:p>
          <a:p>
            <a:pPr marL="457200">
              <a:lnSpc>
                <a:spcPct val="107000"/>
              </a:lnSpc>
            </a:pP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/p/ and /b/; /t/ and /d/; /k/ and /g/</a:t>
            </a:r>
          </a:p>
          <a:p>
            <a:pPr marL="342900" lvl="0" indent="-342900">
              <a:lnSpc>
                <a:spcPct val="107000"/>
              </a:lnSpc>
              <a:buFont typeface="+mj-lt"/>
              <a:buAutoNum type="arabicPeriod" startAt="9"/>
            </a:pPr>
            <a:r>
              <a:rPr lang="en-US" sz="1800" dirty="0">
                <a:effectLst/>
                <a:latin typeface="Calibri" panose="020F0502020204030204" pitchFamily="34" charset="0"/>
                <a:ea typeface="Calibri" panose="020F0502020204030204" pitchFamily="34" charset="0"/>
                <a:cs typeface="Times New Roman" panose="02020603050405020304" pitchFamily="18" charset="0"/>
              </a:rPr>
              <a:t>How do we produce the flap [D] in the variation of /t/ and /d/?</a:t>
            </a:r>
          </a:p>
          <a:p>
            <a:pPr marL="457200">
              <a:lnSpc>
                <a:spcPct val="107000"/>
              </a:lnSpc>
            </a:pP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By rapidly tapping the tip/blade of the tongue against the alveolar ridge.</a:t>
            </a:r>
          </a:p>
          <a:p>
            <a:pPr marL="342900" lvl="0" indent="-342900">
              <a:lnSpc>
                <a:spcPct val="107000"/>
              </a:lnSpc>
              <a:buFont typeface="+mj-lt"/>
              <a:buAutoNum type="arabicPeriod" startAt="10"/>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sounds of /p, t, k/ will be aspirated when they occur in which position and what kind of a syllable?</a:t>
            </a:r>
          </a:p>
          <a:p>
            <a:pPr marL="457200">
              <a:lnSpc>
                <a:spcPct val="107000"/>
              </a:lnSpc>
              <a:spcAft>
                <a:spcPts val="800"/>
              </a:spcAft>
            </a:pPr>
            <a:r>
              <a:rPr lang="en-US" sz="1800" dirty="0">
                <a:solidFill>
                  <a:srgbClr val="D32F2E"/>
                </a:solidFill>
                <a:effectLst/>
                <a:latin typeface="Calibri" panose="020F0502020204030204" pitchFamily="34" charset="0"/>
                <a:ea typeface="Calibri" panose="020F0502020204030204" pitchFamily="34" charset="0"/>
                <a:cs typeface="Times New Roman" panose="02020603050405020304" pitchFamily="18" charset="0"/>
              </a:rPr>
              <a:t>It occurs when /p/, /t/, or /k/ sounds occur initially in stressed syllables before vowels. </a:t>
            </a:r>
          </a:p>
          <a:p>
            <a:endParaRPr lang="en-US" dirty="0"/>
          </a:p>
        </p:txBody>
      </p:sp>
    </p:spTree>
    <p:extLst>
      <p:ext uri="{BB962C8B-B14F-4D97-AF65-F5344CB8AC3E}">
        <p14:creationId xmlns:p14="http://schemas.microsoft.com/office/powerpoint/2010/main" val="18277666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825625"/>
            <a:ext cx="10515600" cy="4351338"/>
          </a:xfrm>
        </p:spPr>
        <p:txBody>
          <a:bodyPr/>
          <a:lstStyle/>
          <a:p>
            <a:pPr marL="0" indent="-457200">
              <a:buNone/>
            </a:pPr>
            <a:r>
              <a:rPr lang="en-US" dirty="0">
                <a:sym typeface="Wingdings" panose="05000000000000000000" pitchFamily="2" charset="2"/>
              </a:rPr>
              <a:t>Bauer L., </a:t>
            </a:r>
            <a:r>
              <a:rPr lang="en-US" dirty="0" err="1">
                <a:sym typeface="Wingdings" panose="05000000000000000000" pitchFamily="2" charset="2"/>
              </a:rPr>
              <a:t>Dienhart</a:t>
            </a:r>
            <a:r>
              <a:rPr lang="en-US" dirty="0">
                <a:sym typeface="Wingdings" panose="05000000000000000000" pitchFamily="2" charset="2"/>
              </a:rPr>
              <a:t> M. J., </a:t>
            </a:r>
            <a:r>
              <a:rPr lang="en-US" dirty="0" err="1">
                <a:sym typeface="Wingdings" panose="05000000000000000000" pitchFamily="2" charset="2"/>
              </a:rPr>
              <a:t>Hartvigson</a:t>
            </a:r>
            <a:r>
              <a:rPr lang="en-US" dirty="0">
                <a:sym typeface="Wingdings" panose="05000000000000000000" pitchFamily="2" charset="2"/>
              </a:rPr>
              <a:t> H., &amp; Jakobsen L. (1980). </a:t>
            </a:r>
            <a:r>
              <a:rPr lang="en-US" i="1" dirty="0">
                <a:sym typeface="Wingdings" panose="05000000000000000000" pitchFamily="2" charset="2"/>
              </a:rPr>
              <a:t>American English pronunciation</a:t>
            </a:r>
            <a:r>
              <a:rPr lang="en-US" dirty="0">
                <a:sym typeface="Wingdings" panose="05000000000000000000" pitchFamily="2" charset="2"/>
              </a:rPr>
              <a:t>. Copenhagen: Gyldendal. Page 25 – 53 .</a:t>
            </a:r>
          </a:p>
          <a:p>
            <a:pPr marL="0" indent="-457200">
              <a:buNone/>
            </a:pPr>
            <a:endParaRPr lang="en-US" sz="2800" dirty="0">
              <a:sym typeface="Wingdings" panose="05000000000000000000" pitchFamily="2" charset="2"/>
            </a:endParaRPr>
          </a:p>
        </p:txBody>
      </p:sp>
    </p:spTree>
    <p:extLst>
      <p:ext uri="{BB962C8B-B14F-4D97-AF65-F5344CB8AC3E}">
        <p14:creationId xmlns:p14="http://schemas.microsoft.com/office/powerpoint/2010/main" val="1167547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PICTURE SOURCE</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377387"/>
            <a:ext cx="10515600" cy="4799576"/>
          </a:xfrm>
        </p:spPr>
        <p:txBody>
          <a:bodyPr>
            <a:normAutofit/>
          </a:bodyPr>
          <a:lstStyle/>
          <a:p>
            <a:pPr marL="0" indent="-457200">
              <a:buNone/>
            </a:pPr>
            <a:r>
              <a:rPr lang="en-US" sz="1200" dirty="0">
                <a:sym typeface="Wingdings" panose="05000000000000000000" pitchFamily="2" charset="2"/>
              </a:rPr>
              <a:t>Stop consonant icon: </a:t>
            </a:r>
            <a:r>
              <a:rPr lang="en-US" sz="1200" dirty="0">
                <a:sym typeface="Wingdings" panose="05000000000000000000" pitchFamily="2" charset="2"/>
                <a:hlinkClick r:id="rId2"/>
              </a:rPr>
              <a:t>https://png.pngtree.com/png-vector/20190118/ourlarge/pngtree-vector-stop-icon-png-image_327307.jpg</a:t>
            </a:r>
            <a:endParaRPr lang="en-US" sz="1200" dirty="0">
              <a:sym typeface="Wingdings" panose="05000000000000000000" pitchFamily="2" charset="2"/>
            </a:endParaRPr>
          </a:p>
          <a:p>
            <a:pPr marL="0" indent="-457200">
              <a:buNone/>
            </a:pPr>
            <a:r>
              <a:rPr lang="en-US" sz="1200" dirty="0">
                <a:sym typeface="Wingdings" panose="05000000000000000000" pitchFamily="2" charset="2"/>
              </a:rPr>
              <a:t>Slide 14: </a:t>
            </a:r>
            <a:r>
              <a:rPr lang="en-US" sz="1200" dirty="0">
                <a:sym typeface="Wingdings" panose="05000000000000000000" pitchFamily="2" charset="2"/>
                <a:hlinkClick r:id="rId3"/>
              </a:rPr>
              <a:t>https://d39eazhratf38c.cloudfront.net/Pictures/480xany/0/5/9/60059_155488_27676.jpg</a:t>
            </a:r>
            <a:r>
              <a:rPr lang="en-US" sz="1200" dirty="0">
                <a:sym typeface="Wingdings" panose="05000000000000000000" pitchFamily="2" charset="2"/>
              </a:rPr>
              <a:t> </a:t>
            </a:r>
            <a:endParaRPr lang="en-US" dirty="0">
              <a:sym typeface="Wingdings" panose="05000000000000000000" pitchFamily="2" charset="2"/>
            </a:endParaRPr>
          </a:p>
          <a:p>
            <a:pPr marL="0" indent="-457200">
              <a:buNone/>
            </a:pPr>
            <a:r>
              <a:rPr lang="en-US" sz="1200" dirty="0">
                <a:sym typeface="Wingdings" panose="05000000000000000000" pitchFamily="2" charset="2"/>
              </a:rPr>
              <a:t>p icon: </a:t>
            </a:r>
            <a:r>
              <a:rPr lang="en-US" sz="1200" dirty="0">
                <a:sym typeface="Wingdings" panose="05000000000000000000" pitchFamily="2" charset="2"/>
                <a:hlinkClick r:id="rId4"/>
              </a:rPr>
              <a:t>https://www.vectorstock.com/royalty-free-vector/isometric-colorful-capital-letter-p-from-abc-vector-27665967</a:t>
            </a:r>
            <a:endParaRPr lang="en-US" sz="1200" dirty="0">
              <a:sym typeface="Wingdings" panose="05000000000000000000" pitchFamily="2" charset="2"/>
            </a:endParaRPr>
          </a:p>
          <a:p>
            <a:pPr marL="0" indent="-457200">
              <a:buNone/>
            </a:pPr>
            <a:r>
              <a:rPr lang="en-US" sz="1200" dirty="0">
                <a:sym typeface="Wingdings" panose="05000000000000000000" pitchFamily="2" charset="2"/>
              </a:rPr>
              <a:t>b icon: </a:t>
            </a:r>
            <a:r>
              <a:rPr lang="en-US" sz="1200" dirty="0">
                <a:sym typeface="Wingdings" panose="05000000000000000000" pitchFamily="2" charset="2"/>
                <a:hlinkClick r:id="rId5"/>
              </a:rPr>
              <a:t>https://www.123rf.com/photo_2838121_lowercase-letter-b-in-brown-leather-isolated-on-white.html</a:t>
            </a:r>
            <a:r>
              <a:rPr lang="en-US" sz="1200" dirty="0">
                <a:sym typeface="Wingdings" panose="05000000000000000000" pitchFamily="2" charset="2"/>
              </a:rPr>
              <a:t>  </a:t>
            </a:r>
          </a:p>
          <a:p>
            <a:pPr marL="0" indent="-457200">
              <a:buNone/>
            </a:pPr>
            <a:r>
              <a:rPr lang="en-US" sz="1200" dirty="0">
                <a:sym typeface="Wingdings" panose="05000000000000000000" pitchFamily="2" charset="2"/>
              </a:rPr>
              <a:t>t icon: </a:t>
            </a:r>
            <a:r>
              <a:rPr lang="en-US" sz="1200" dirty="0">
                <a:sym typeface="Wingdings" panose="05000000000000000000" pitchFamily="2" charset="2"/>
                <a:hlinkClick r:id="rId6"/>
              </a:rPr>
              <a:t>https://www.alamy.com/alphabet-small-wooden-vintage-lowercase-letter-pattern-beautiful-3d-isolated-on-white-background-design-consonant-t-image258864062.html</a:t>
            </a:r>
            <a:r>
              <a:rPr lang="en-US" sz="1200" dirty="0">
                <a:sym typeface="Wingdings" panose="05000000000000000000" pitchFamily="2" charset="2"/>
              </a:rPr>
              <a:t> </a:t>
            </a:r>
          </a:p>
          <a:p>
            <a:pPr marL="0" indent="-457200">
              <a:buNone/>
            </a:pPr>
            <a:r>
              <a:rPr lang="en-US" sz="1200" dirty="0">
                <a:sym typeface="Wingdings" panose="05000000000000000000" pitchFamily="2" charset="2"/>
              </a:rPr>
              <a:t>d icon: </a:t>
            </a:r>
            <a:r>
              <a:rPr lang="en-US" sz="1200" dirty="0">
                <a:sym typeface="Wingdings" panose="05000000000000000000" pitchFamily="2" charset="2"/>
                <a:hlinkClick r:id="rId7"/>
              </a:rPr>
              <a:t>https://www.bigstockphoto.com/image-289689724/stock-photo-wood-letter-d-small-3d-wooden-plank-font-isolated-on-white-background-this-alphabet-is-perfect-for-creative-illustrations-related-but-not-limited-to-nature%2C-ecology%2C-decoration</a:t>
            </a:r>
            <a:r>
              <a:rPr lang="en-US" sz="1200" dirty="0">
                <a:sym typeface="Wingdings" panose="05000000000000000000" pitchFamily="2" charset="2"/>
              </a:rPr>
              <a:t> </a:t>
            </a:r>
          </a:p>
          <a:p>
            <a:pPr marL="0" indent="-457200">
              <a:buNone/>
            </a:pPr>
            <a:r>
              <a:rPr lang="en-US" sz="1200" dirty="0">
                <a:sym typeface="Wingdings" panose="05000000000000000000" pitchFamily="2" charset="2"/>
              </a:rPr>
              <a:t>k icon: </a:t>
            </a:r>
            <a:r>
              <a:rPr lang="en-US" sz="1200" dirty="0">
                <a:sym typeface="Wingdings" panose="05000000000000000000" pitchFamily="2" charset="2"/>
                <a:hlinkClick r:id="rId8"/>
              </a:rPr>
              <a:t>https://c8.alamy.com/comp/W147J2/alphabet-small-wooden-vintage-lowercase-letter-pattern-beautiful-3d-isolated-on-white-background-design-consonant-k-W147J2.jpg</a:t>
            </a:r>
            <a:r>
              <a:rPr lang="en-US" sz="1200" dirty="0">
                <a:sym typeface="Wingdings" panose="05000000000000000000" pitchFamily="2" charset="2"/>
              </a:rPr>
              <a:t> </a:t>
            </a:r>
          </a:p>
          <a:p>
            <a:pPr marL="0" indent="-457200">
              <a:buNone/>
            </a:pPr>
            <a:r>
              <a:rPr lang="en-US" sz="1200" dirty="0">
                <a:sym typeface="Wingdings" panose="05000000000000000000" pitchFamily="2" charset="2"/>
              </a:rPr>
              <a:t>g icon: </a:t>
            </a:r>
            <a:r>
              <a:rPr lang="en-US" sz="1200" dirty="0">
                <a:sym typeface="Wingdings" panose="05000000000000000000" pitchFamily="2" charset="2"/>
                <a:hlinkClick r:id="rId9"/>
              </a:rPr>
              <a:t>https://c8.alamy.com/comp/W147HH/alphabet-small-wooden-vintage-lowercase-letter-pattern-beautiful-3d-isolated-on-white-background-design-consonant-g-W147HH.jpg</a:t>
            </a:r>
            <a:r>
              <a:rPr lang="en-US" sz="1200" dirty="0">
                <a:sym typeface="Wingdings" panose="05000000000000000000" pitchFamily="2" charset="2"/>
              </a:rPr>
              <a:t> </a:t>
            </a:r>
          </a:p>
          <a:p>
            <a:pPr marL="0" indent="-457200">
              <a:buNone/>
            </a:pPr>
            <a:r>
              <a:rPr lang="en-US" sz="1200" dirty="0" err="1">
                <a:sym typeface="Wingdings" panose="05000000000000000000" pitchFamily="2" charset="2"/>
              </a:rPr>
              <a:t>t</a:t>
            </a:r>
            <a:r>
              <a:rPr lang="en-US" sz="1200" dirty="0" err="1">
                <a:latin typeface="Times New Roman" panose="02020603050405020304" pitchFamily="18" charset="0"/>
                <a:cs typeface="Times New Roman" panose="02020603050405020304" pitchFamily="18" charset="0"/>
                <a:sym typeface="Wingdings" panose="05000000000000000000" pitchFamily="2" charset="2"/>
              </a:rPr>
              <a:t>ʃ</a:t>
            </a:r>
            <a:r>
              <a:rPr lang="en-US" sz="1200" dirty="0">
                <a:latin typeface="Times New Roman" panose="02020603050405020304" pitchFamily="18" charset="0"/>
                <a:cs typeface="Times New Roman" panose="02020603050405020304" pitchFamily="18" charset="0"/>
                <a:sym typeface="Wingdings" panose="05000000000000000000" pitchFamily="2" charset="2"/>
              </a:rPr>
              <a:t> icon: </a:t>
            </a:r>
            <a:r>
              <a:rPr lang="en-US" sz="1200" dirty="0">
                <a:latin typeface="Times New Roman" panose="02020603050405020304" pitchFamily="18" charset="0"/>
                <a:cs typeface="Times New Roman" panose="02020603050405020304" pitchFamily="18" charset="0"/>
                <a:sym typeface="Wingdings" panose="05000000000000000000" pitchFamily="2" charset="2"/>
                <a:hlinkClick r:id="rId10"/>
              </a:rPr>
              <a:t>https://phuthuyphatam.edu.vn//uploads/cach-phat-am-am-ch.jpg</a:t>
            </a:r>
            <a:r>
              <a:rPr lang="en-US" sz="1200" dirty="0">
                <a:latin typeface="Times New Roman" panose="02020603050405020304" pitchFamily="18" charset="0"/>
                <a:cs typeface="Times New Roman" panose="02020603050405020304" pitchFamily="18" charset="0"/>
                <a:sym typeface="Wingdings" panose="05000000000000000000" pitchFamily="2" charset="2"/>
              </a:rPr>
              <a:t> </a:t>
            </a:r>
          </a:p>
          <a:p>
            <a:pPr marL="0" indent="-457200">
              <a:buNone/>
            </a:pPr>
            <a:r>
              <a:rPr lang="en-US" sz="1200" dirty="0" err="1">
                <a:latin typeface="Times New Roman" panose="02020603050405020304" pitchFamily="18" charset="0"/>
                <a:cs typeface="Times New Roman" panose="02020603050405020304" pitchFamily="18" charset="0"/>
                <a:sym typeface="Wingdings" panose="05000000000000000000" pitchFamily="2" charset="2"/>
              </a:rPr>
              <a:t>dʒ</a:t>
            </a:r>
            <a:r>
              <a:rPr lang="en-US" sz="1200" dirty="0">
                <a:latin typeface="Times New Roman" panose="02020603050405020304" pitchFamily="18" charset="0"/>
                <a:cs typeface="Times New Roman" panose="02020603050405020304" pitchFamily="18" charset="0"/>
                <a:sym typeface="Wingdings" panose="05000000000000000000" pitchFamily="2" charset="2"/>
              </a:rPr>
              <a:t> icon: </a:t>
            </a:r>
            <a:r>
              <a:rPr lang="en-US" sz="1200" dirty="0">
                <a:latin typeface="Times New Roman" panose="02020603050405020304" pitchFamily="18" charset="0"/>
                <a:cs typeface="Times New Roman" panose="02020603050405020304" pitchFamily="18" charset="0"/>
                <a:sym typeface="Wingdings" panose="05000000000000000000" pitchFamily="2" charset="2"/>
                <a:hlinkClick r:id="rId11"/>
              </a:rPr>
              <a:t>https://media.beingles.com/wp-content/uploads/2019/05/16120223/dz_joy.png</a:t>
            </a:r>
            <a:r>
              <a:rPr lang="en-US" sz="1200" dirty="0">
                <a:latin typeface="Times New Roman" panose="02020603050405020304" pitchFamily="18" charset="0"/>
                <a:cs typeface="Times New Roman" panose="02020603050405020304" pitchFamily="18" charset="0"/>
                <a:sym typeface="Wingdings" panose="05000000000000000000" pitchFamily="2" charset="2"/>
              </a:rPr>
              <a:t> </a:t>
            </a:r>
            <a:endParaRPr lang="en-US" sz="1200" dirty="0">
              <a:sym typeface="Wingdings" panose="05000000000000000000" pitchFamily="2" charset="2"/>
            </a:endParaRPr>
          </a:p>
        </p:txBody>
      </p:sp>
    </p:spTree>
    <p:extLst>
      <p:ext uri="{BB962C8B-B14F-4D97-AF65-F5344CB8AC3E}">
        <p14:creationId xmlns:p14="http://schemas.microsoft.com/office/powerpoint/2010/main" val="2228434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3804</TotalTime>
  <Words>3836</Words>
  <Application>Microsoft Office PowerPoint</Application>
  <PresentationFormat>Widescreen</PresentationFormat>
  <Paragraphs>311</Paragraphs>
  <Slides>39</Slides>
  <Notes>38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Cambria</vt:lpstr>
      <vt:lpstr>Times New Roman</vt:lpstr>
      <vt:lpstr>Wingdings</vt:lpstr>
      <vt:lpstr>Office Theme</vt:lpstr>
      <vt:lpstr>ENGLISH  PHONETICS AND PHONOLOGY</vt:lpstr>
      <vt:lpstr>INTRODUCTION</vt:lpstr>
      <vt:lpstr>1.1. Definition of Stop Consonants</vt:lpstr>
      <vt:lpstr>2.1. The Three Phases of the Stop</vt:lpstr>
      <vt:lpstr>2.1.1. The Three Phases of the Stop –  Closing Phase</vt:lpstr>
      <vt:lpstr>2.1.2. The Three Phases of the Stop –  Closed Phase</vt:lpstr>
      <vt:lpstr>2.1.3. The Three Phases of the Stop –  Opening Phase</vt:lpstr>
      <vt:lpstr>2.1.3. The Three Phases of the Stop –  Opening Phase (cont.)</vt:lpstr>
      <vt:lpstr>2.1.3. The Three Phases of the Stop –  Opening Phase (cont.)</vt:lpstr>
      <vt:lpstr>3.1.1. Characteristics of English Stops – Fortis/Lenis</vt:lpstr>
      <vt:lpstr>3.1.2. Characteristics of English Stops – Aspiration</vt:lpstr>
      <vt:lpstr>3.1.3. Characteristics of English Stops – Length of the Preceding Sound</vt:lpstr>
      <vt:lpstr>3.1.4. Characteristics of English Stops – Voicing</vt:lpstr>
      <vt:lpstr>4.1. Comparison with British English</vt:lpstr>
      <vt:lpstr>5.1.1. English Stops – /p/ - Articulation </vt:lpstr>
      <vt:lpstr>5.1.2. English Stops – /p/ - Variation </vt:lpstr>
      <vt:lpstr>5.1.3. English Stops – /p/ - Comparison with BE</vt:lpstr>
      <vt:lpstr>5.2.1. English Stops – /b/ - Articulation </vt:lpstr>
      <vt:lpstr>5.2.2. English Stops – /b/ - Variation </vt:lpstr>
      <vt:lpstr>5.2.3. English Stops – /b/ - Comparison with BE</vt:lpstr>
      <vt:lpstr>5.3.1. English Stops – /t/ - Articulation </vt:lpstr>
      <vt:lpstr>5.3.2. English Stops – /t/ - Variation </vt:lpstr>
      <vt:lpstr>5.3.2. English Stops – /t/ - Variation (cont.) </vt:lpstr>
      <vt:lpstr>5.3.3. English Stops – /t/ - Comparison with BE</vt:lpstr>
      <vt:lpstr>5.4.1. English Stops – /d/ - Articulation </vt:lpstr>
      <vt:lpstr>5.4.2. English Stops – /d/ - Variation </vt:lpstr>
      <vt:lpstr>5.4.2. English Stops – /d/ - Variation (cont.) </vt:lpstr>
      <vt:lpstr>5.4.3. English Stops – /d/ - Comparison with BE</vt:lpstr>
      <vt:lpstr>5.5.1. English Stops – /k/ - Articulation </vt:lpstr>
      <vt:lpstr>5.5.2. English Stops – /k/ - Variation </vt:lpstr>
      <vt:lpstr>5.5.3. English Stops – /k/ - Comparison with BE</vt:lpstr>
      <vt:lpstr>5.6.1. English Stops – /g/ - Articulation </vt:lpstr>
      <vt:lpstr>5.6.2. English Stops – /g/ - Variation </vt:lpstr>
      <vt:lpstr>5.6.3. English Stops – /g/ - Comparison with BE</vt:lpstr>
      <vt:lpstr>6.1. REVIEW</vt:lpstr>
      <vt:lpstr>6.2. REVIEW – ANSWER KEY</vt:lpstr>
      <vt:lpstr>6.2. REVIEW – ANSWER KEY</vt:lpstr>
      <vt:lpstr>REFERENCES</vt:lpstr>
      <vt:lpstr>PICTURE SOURCE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251</cp:revision>
  <cp:lastPrinted>2021-10-02T08:23:03Z</cp:lastPrinted>
  <dcterms:created xsi:type="dcterms:W3CDTF">2021-04-01T06:29:54Z</dcterms:created>
  <dcterms:modified xsi:type="dcterms:W3CDTF">2021-10-02T10:43:21Z</dcterms:modified>
</cp:coreProperties>
</file>