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31" r:id="rId3"/>
    <p:sldId id="332" r:id="rId4"/>
    <p:sldId id="424" r:id="rId5"/>
    <p:sldId id="430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5" r:id="rId19"/>
    <p:sldId id="446" r:id="rId20"/>
    <p:sldId id="449" r:id="rId21"/>
    <p:sldId id="450" r:id="rId22"/>
    <p:sldId id="451" r:id="rId23"/>
    <p:sldId id="452" r:id="rId24"/>
    <p:sldId id="453" r:id="rId25"/>
    <p:sldId id="454" r:id="rId26"/>
    <p:sldId id="455" r:id="rId27"/>
    <p:sldId id="457" r:id="rId28"/>
    <p:sldId id="458" r:id="rId29"/>
    <p:sldId id="459" r:id="rId30"/>
    <p:sldId id="460" r:id="rId31"/>
    <p:sldId id="461" r:id="rId32"/>
    <p:sldId id="462" r:id="rId33"/>
    <p:sldId id="393" r:id="rId34"/>
    <p:sldId id="365" r:id="rId35"/>
    <p:sldId id="456" r:id="rId36"/>
    <p:sldId id="319" r:id="rId37"/>
    <p:sldId id="401" r:id="rId38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2F2E"/>
    <a:srgbClr val="5F3A6E"/>
    <a:srgbClr val="D571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7136" autoAdjust="0"/>
  </p:normalViewPr>
  <p:slideViewPr>
    <p:cSldViewPr snapToGrid="0">
      <p:cViewPr varScale="1">
        <p:scale>
          <a:sx n="63" d="100"/>
          <a:sy n="63" d="100"/>
        </p:scale>
        <p:origin x="1382" y="48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6EE9C-4A39-4758-B733-A92E2CEE7DC9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9"/>
            <a:ext cx="2971800" cy="499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9"/>
            <a:ext cx="2971800" cy="499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49558-F8F7-4743-B8D0-DEDF44A1E2C1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1005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26446-53FC-4029-9966-233373F07BFE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46434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4459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06372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80875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22186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98351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718177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139861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93081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2811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78498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421668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152914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1543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71024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249767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261987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29711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312795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643728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00956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003855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892791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58474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843114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563203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072379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23987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161409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23428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373998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446167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163984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617693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5057633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21932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A9188-A618-4192-98C1-8443FE1FE7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9C0349-5AF0-41DA-9F4B-E0E329737D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CD7C2-C4DB-45D1-984D-0DEEB0D8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8C756-6A99-4F1C-8475-70A2DFB98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B0C10-4417-4746-A843-D65250B1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53337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E86DF-2C9E-43D3-9F3F-E5FE85A0A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82F33-8479-410C-9C91-4377D46AA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28F3B-E1B5-4C28-84B3-732100299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8D01E-204E-46EF-9335-23813B864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D1D93-EEE7-4699-B984-67398A06A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06068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DE3B5-30EB-4A76-82C8-313DF433B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5135-74DC-4D89-A9CB-50945E868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906BF-1A60-4866-B259-433FE7E52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65EDC-F589-44F6-B5FC-6671A34BF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FB52D-7A39-482E-AD45-4103201C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83727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547AB-7824-4A28-8DA0-A5101E2EC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C0F82-C6A8-4E53-AA30-365A8B2B7D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FE4FB-D4A2-4740-93B3-F397FC901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F0B033-2038-4193-BA0F-6C2B032A2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0148B-A9AF-4ED1-9A68-2B82FBA25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4704A4-3244-4EB1-997B-11F848499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5241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767F1-4B5E-44EF-8414-292058F17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BC655D-81C7-431A-830A-761047C9E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121710-F208-4678-B107-B1E643FC74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149E99-6E4A-4676-8940-508378DC2E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0F8586-2848-467A-8FDE-092DFEF5BB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E33E3F-C279-410D-8966-297C21710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1B8349-AD9D-4ED1-BC2B-11EAC5BA9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0A0CBF-1929-4CA9-B8B6-81B963069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2178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6DF15-2EC6-4A54-A1AB-95E73D192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E69542-A2BF-4FE5-814C-5F8625116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178A2F-95CA-4497-8635-5FDEBD9DC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B75987-CB6E-4D68-893B-B5D19A797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3509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84A1BD-DF20-45E4-BC27-8BBA9FA24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77765F-4845-4BE0-9F91-9BC39A575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6D4CD-6E8D-4C06-AA8C-F58BE452D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12480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4547-F492-4DCA-BC2C-506BFC78B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39A36-E330-4E8E-95B4-ADC69CE5D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A49932-C54E-4570-B374-0F096D56D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2D88D-F479-4E19-B7BE-3C97F1976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2DDEE-FD74-431A-93CA-F5E669676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6BB4A9-43B6-4DB1-A560-54590CD50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34158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5DEE6-B484-426C-B0C9-D7474FAAA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38D3A5-968A-4F48-8F60-89A047C9F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544F35-9AC5-41EF-8010-3055D8FE6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E80F1-B598-49BD-A152-5EB255C11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60A3BB-DA4E-47AE-B0B7-307E25F0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71647-1ED9-4504-9EA7-77098D21A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4770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3EBD6-68C7-48B1-A70B-D6084160C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EA2B44-953F-4A7A-A111-C33ECD6CE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F2BA8-B43F-488E-9CCE-DB3C4F600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42B53-36F9-413D-92D3-FF3668902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4550E2-0F1A-4BDC-AD01-920600682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186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113DF7-1FE7-490A-B1DD-F9372B398E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682772-6CC8-4DB7-A620-79F014132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E2B3F-8782-419B-9526-AD511A605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DD827-4EBF-4A5B-91BF-8CB27FE82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FAF15-A5F1-4F3B-A243-DFBE28639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6789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419DDA-008E-4411-98D1-2CF8744E5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C2BE6-C529-4197-9A22-CADE49EE6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6E540-DE45-45C2-B9F8-96C97A5B06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56DBC-1EAE-4C86-A555-8E7829E3254D}" type="datetimeFigureOut">
              <a:rPr lang="en-ID" smtClean="0"/>
              <a:t>05/10/2021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84940-3401-423D-9067-C75CDF5E8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F3174-B1E1-4A16-B8E1-4C880CB23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102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ectorstock.com/royalty-free-vector/z-letter-small-vector-6362118" TargetMode="External"/><Relationship Id="rId3" Type="http://schemas.openxmlformats.org/officeDocument/2006/relationships/hyperlink" Target="https://image.shutterstock.com/shutterstock/photos/1505318651/display_1500/stock-vector-letter-f-golden-letters-small-gold-letter-of-alphabet-vector-1505318651.jpg" TargetMode="External"/><Relationship Id="rId7" Type="http://schemas.openxmlformats.org/officeDocument/2006/relationships/hyperlink" Target="https://encrypted-tbn0.gstatic.com/images?q=tbn:ANd9GcQQO1cm1Kf3syQOm5tzcSKR87ZD_83i4Sl4vQ&amp;usqp=CAU" TargetMode="External"/><Relationship Id="rId2" Type="http://schemas.openxmlformats.org/officeDocument/2006/relationships/hyperlink" Target="https://st2.depositphotos.com/4285885/44333/i/600/depositphotos_443339378-stock-photo-friction-text-written-purple-indig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3.amazonaws.com/static.graphemica.com/glyphs/i500s/000/007/350/original/00F0-500x500.png?1275321133" TargetMode="External"/><Relationship Id="rId5" Type="http://schemas.openxmlformats.org/officeDocument/2006/relationships/hyperlink" Target="https://thumbs.dreamstime.com/b/greek-alphabet-theta-signage-icon-178107534.jpg" TargetMode="External"/><Relationship Id="rId10" Type="http://schemas.openxmlformats.org/officeDocument/2006/relationships/hyperlink" Target="https://graphemica.com/%C6%B7/glyphs/times-new-roman-regular" TargetMode="External"/><Relationship Id="rId4" Type="http://schemas.openxmlformats.org/officeDocument/2006/relationships/hyperlink" Target="https://www.vectorstock.com/royalty-free-vector/v-letter-small-vector-6362362" TargetMode="External"/><Relationship Id="rId9" Type="http://schemas.openxmlformats.org/officeDocument/2006/relationships/hyperlink" Target="https://id.pinterest.com/pin/18872904062188573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3F884-C272-450B-B9EC-F96E4E683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4309"/>
            <a:ext cx="9144000" cy="1299104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  <a:t>ENGLISH </a:t>
            </a:r>
            <a:b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  <a:t>PHONETICS AND PHONOLOGY</a:t>
            </a:r>
            <a:endParaRPr lang="en-ID" sz="5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99AF5A-13FC-4681-8B5F-AF52810C9D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16745"/>
            <a:ext cx="9144000" cy="3014133"/>
          </a:xfrm>
        </p:spPr>
        <p:txBody>
          <a:bodyPr>
            <a:normAutofit/>
          </a:bodyPr>
          <a:lstStyle/>
          <a:p>
            <a:r>
              <a:rPr lang="en-US" sz="3600" b="1" dirty="0"/>
              <a:t>Week 5 – Chapter 5</a:t>
            </a:r>
          </a:p>
          <a:p>
            <a:r>
              <a:rPr lang="en-US" sz="3600" b="1" dirty="0"/>
              <a:t>Fricative Consonants</a:t>
            </a:r>
          </a:p>
          <a:p>
            <a:endParaRPr lang="en-US" sz="3600" b="1" dirty="0"/>
          </a:p>
          <a:p>
            <a:r>
              <a:rPr lang="en-ID" sz="3200" dirty="0">
                <a:latin typeface="Cambria" panose="02040503050406030204" pitchFamily="18" charset="0"/>
                <a:ea typeface="Cambria" panose="02040503050406030204" pitchFamily="18" charset="0"/>
              </a:rPr>
              <a:t>Lecturer: Maria Dewi Rosari, </a:t>
            </a:r>
            <a:r>
              <a:rPr lang="en-ID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M.Pd</a:t>
            </a:r>
            <a:r>
              <a:rPr lang="en-ID" sz="32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135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E80D6-D7DB-4F26-BA6F-D42906091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INTRODUCTION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5DD49F-3DF6-4506-B7CA-785412A19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AIM OF THE COURSE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3577D-346A-46BF-97B8-20B9B84DAFF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/>
              <a:t>For advanced learners of English</a:t>
            </a:r>
          </a:p>
          <a:p>
            <a:r>
              <a:rPr lang="en-US" dirty="0"/>
              <a:t>For those who are interested in AE (American English)</a:t>
            </a:r>
          </a:p>
          <a:p>
            <a:r>
              <a:rPr lang="en-US" dirty="0"/>
              <a:t>For those who are non-native speakers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E39B2E1-2968-4B84-95AC-E9D7AB48AA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WEEK 5 – LEARNING OBJECTIVES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585DE35-953B-4C8B-B51A-E770F35C17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Definition of Fricative Consonants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Types of Fricatives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Characteristics of English Fricatives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Comparison with British English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articulation, variation, and comparison with BE of: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C824668-1027-4680-B152-0669C85608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494147"/>
              </p:ext>
            </p:extLst>
          </p:nvPr>
        </p:nvGraphicFramePr>
        <p:xfrm>
          <a:off x="6903022" y="4939983"/>
          <a:ext cx="4449190" cy="124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4595">
                  <a:extLst>
                    <a:ext uri="{9D8B030D-6E8A-4147-A177-3AD203B41FA5}">
                      <a16:colId xmlns:a16="http://schemas.microsoft.com/office/drawing/2014/main" val="2774473406"/>
                    </a:ext>
                  </a:extLst>
                </a:gridCol>
                <a:gridCol w="2224595">
                  <a:extLst>
                    <a:ext uri="{9D8B030D-6E8A-4147-A177-3AD203B41FA5}">
                      <a16:colId xmlns:a16="http://schemas.microsoft.com/office/drawing/2014/main" val="982407139"/>
                    </a:ext>
                  </a:extLst>
                </a:gridCol>
              </a:tblGrid>
              <a:tr h="8239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900" dirty="0"/>
                        <a:t>5.1. /f/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5.2. /v/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5.3.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Ɵ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5.4.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ð</a:t>
                      </a:r>
                      <a:r>
                        <a:rPr lang="en-US" sz="1900" dirty="0"/>
                        <a:t>/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900" dirty="0"/>
                        <a:t>5.5. /s/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5.6. /z/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5.7.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ʃ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5.8.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ʒ</a:t>
                      </a:r>
                      <a:r>
                        <a:rPr lang="en-US" sz="1900" dirty="0"/>
                        <a:t>/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7266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3443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 Definition of Fricative Consonants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216" y="1875321"/>
            <a:ext cx="4993288" cy="4351338"/>
          </a:xfrm>
        </p:spPr>
        <p:txBody>
          <a:bodyPr>
            <a:normAutofit/>
          </a:bodyPr>
          <a:lstStyle/>
          <a:p>
            <a:r>
              <a:rPr lang="en-US" sz="2400" dirty="0"/>
              <a:t>A fricative consonant is one in which the stream of air coming from the lungs is forced through </a:t>
            </a:r>
            <a:r>
              <a:rPr lang="en-US" sz="2400" b="1" dirty="0"/>
              <a:t>a stricture of close approximation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r>
              <a:rPr lang="en-US" sz="2400" dirty="0"/>
              <a:t>The constriction in the vocal tract is narrow enough to create audible friction. </a:t>
            </a:r>
          </a:p>
        </p:txBody>
      </p:sp>
      <p:pic>
        <p:nvPicPr>
          <p:cNvPr id="16" name="Picture 15" descr="Logo&#10;&#10;Description automatically generated with medium confidence">
            <a:extLst>
              <a:ext uri="{FF2B5EF4-FFF2-40B4-BE49-F238E27FC236}">
                <a16:creationId xmlns:a16="http://schemas.microsoft.com/office/drawing/2014/main" id="{CEA7719B-7E45-4D29-8EE4-B3F912A4D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640" y="2972877"/>
            <a:ext cx="1584227" cy="1468112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0A10C840-9A07-4BB0-A39E-B59470D89416}"/>
              </a:ext>
            </a:extLst>
          </p:cNvPr>
          <p:cNvGrpSpPr/>
          <p:nvPr/>
        </p:nvGrpSpPr>
        <p:grpSpPr>
          <a:xfrm>
            <a:off x="8771794" y="3195309"/>
            <a:ext cx="2998558" cy="1023248"/>
            <a:chOff x="9862233" y="5230219"/>
            <a:chExt cx="2441434" cy="704173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87C6418-C7F4-42CF-9166-B23072C76355}"/>
                </a:ext>
              </a:extLst>
            </p:cNvPr>
            <p:cNvSpPr/>
            <p:nvPr/>
          </p:nvSpPr>
          <p:spPr>
            <a:xfrm>
              <a:off x="9862233" y="5436536"/>
              <a:ext cx="1724025" cy="497856"/>
            </a:xfrm>
            <a:custGeom>
              <a:avLst/>
              <a:gdLst>
                <a:gd name="connsiteX0" fmla="*/ 0 w 1706880"/>
                <a:gd name="connsiteY0" fmla="*/ 477520 h 497856"/>
                <a:gd name="connsiteX1" fmla="*/ 50800 w 1706880"/>
                <a:gd name="connsiteY1" fmla="*/ 467360 h 497856"/>
                <a:gd name="connsiteX2" fmla="*/ 81280 w 1706880"/>
                <a:gd name="connsiteY2" fmla="*/ 457200 h 497856"/>
                <a:gd name="connsiteX3" fmla="*/ 213360 w 1706880"/>
                <a:gd name="connsiteY3" fmla="*/ 436880 h 497856"/>
                <a:gd name="connsiteX4" fmla="*/ 467360 w 1706880"/>
                <a:gd name="connsiteY4" fmla="*/ 447040 h 497856"/>
                <a:gd name="connsiteX5" fmla="*/ 609600 w 1706880"/>
                <a:gd name="connsiteY5" fmla="*/ 457200 h 497856"/>
                <a:gd name="connsiteX6" fmla="*/ 599440 w 1706880"/>
                <a:gd name="connsiteY6" fmla="*/ 365760 h 497856"/>
                <a:gd name="connsiteX7" fmla="*/ 629920 w 1706880"/>
                <a:gd name="connsiteY7" fmla="*/ 162560 h 497856"/>
                <a:gd name="connsiteX8" fmla="*/ 711200 w 1706880"/>
                <a:gd name="connsiteY8" fmla="*/ 81280 h 497856"/>
                <a:gd name="connsiteX9" fmla="*/ 741680 w 1706880"/>
                <a:gd name="connsiteY9" fmla="*/ 50800 h 497856"/>
                <a:gd name="connsiteX10" fmla="*/ 843280 w 1706880"/>
                <a:gd name="connsiteY10" fmla="*/ 0 h 497856"/>
                <a:gd name="connsiteX11" fmla="*/ 995680 w 1706880"/>
                <a:gd name="connsiteY11" fmla="*/ 50800 h 497856"/>
                <a:gd name="connsiteX12" fmla="*/ 1016000 w 1706880"/>
                <a:gd name="connsiteY12" fmla="*/ 101600 h 497856"/>
                <a:gd name="connsiteX13" fmla="*/ 1026160 w 1706880"/>
                <a:gd name="connsiteY13" fmla="*/ 172720 h 497856"/>
                <a:gd name="connsiteX14" fmla="*/ 1046480 w 1706880"/>
                <a:gd name="connsiteY14" fmla="*/ 254000 h 497856"/>
                <a:gd name="connsiteX15" fmla="*/ 1056640 w 1706880"/>
                <a:gd name="connsiteY15" fmla="*/ 467360 h 497856"/>
                <a:gd name="connsiteX16" fmla="*/ 1117600 w 1706880"/>
                <a:gd name="connsiteY16" fmla="*/ 477520 h 497856"/>
                <a:gd name="connsiteX17" fmla="*/ 1168400 w 1706880"/>
                <a:gd name="connsiteY17" fmla="*/ 487680 h 497856"/>
                <a:gd name="connsiteX18" fmla="*/ 1706880 w 1706880"/>
                <a:gd name="connsiteY18" fmla="*/ 497840 h 497856"/>
                <a:gd name="connsiteX0" fmla="*/ 0 w 1720215"/>
                <a:gd name="connsiteY0" fmla="*/ 422275 h 497856"/>
                <a:gd name="connsiteX1" fmla="*/ 64135 w 1720215"/>
                <a:gd name="connsiteY1" fmla="*/ 467360 h 497856"/>
                <a:gd name="connsiteX2" fmla="*/ 94615 w 1720215"/>
                <a:gd name="connsiteY2" fmla="*/ 457200 h 497856"/>
                <a:gd name="connsiteX3" fmla="*/ 226695 w 1720215"/>
                <a:gd name="connsiteY3" fmla="*/ 436880 h 497856"/>
                <a:gd name="connsiteX4" fmla="*/ 480695 w 1720215"/>
                <a:gd name="connsiteY4" fmla="*/ 447040 h 497856"/>
                <a:gd name="connsiteX5" fmla="*/ 622935 w 1720215"/>
                <a:gd name="connsiteY5" fmla="*/ 457200 h 497856"/>
                <a:gd name="connsiteX6" fmla="*/ 612775 w 1720215"/>
                <a:gd name="connsiteY6" fmla="*/ 365760 h 497856"/>
                <a:gd name="connsiteX7" fmla="*/ 643255 w 1720215"/>
                <a:gd name="connsiteY7" fmla="*/ 162560 h 497856"/>
                <a:gd name="connsiteX8" fmla="*/ 724535 w 1720215"/>
                <a:gd name="connsiteY8" fmla="*/ 81280 h 497856"/>
                <a:gd name="connsiteX9" fmla="*/ 755015 w 1720215"/>
                <a:gd name="connsiteY9" fmla="*/ 50800 h 497856"/>
                <a:gd name="connsiteX10" fmla="*/ 856615 w 1720215"/>
                <a:gd name="connsiteY10" fmla="*/ 0 h 497856"/>
                <a:gd name="connsiteX11" fmla="*/ 1009015 w 1720215"/>
                <a:gd name="connsiteY11" fmla="*/ 50800 h 497856"/>
                <a:gd name="connsiteX12" fmla="*/ 1029335 w 1720215"/>
                <a:gd name="connsiteY12" fmla="*/ 101600 h 497856"/>
                <a:gd name="connsiteX13" fmla="*/ 1039495 w 1720215"/>
                <a:gd name="connsiteY13" fmla="*/ 172720 h 497856"/>
                <a:gd name="connsiteX14" fmla="*/ 1059815 w 1720215"/>
                <a:gd name="connsiteY14" fmla="*/ 254000 h 497856"/>
                <a:gd name="connsiteX15" fmla="*/ 1069975 w 1720215"/>
                <a:gd name="connsiteY15" fmla="*/ 467360 h 497856"/>
                <a:gd name="connsiteX16" fmla="*/ 1130935 w 1720215"/>
                <a:gd name="connsiteY16" fmla="*/ 477520 h 497856"/>
                <a:gd name="connsiteX17" fmla="*/ 1181735 w 1720215"/>
                <a:gd name="connsiteY17" fmla="*/ 487680 h 497856"/>
                <a:gd name="connsiteX18" fmla="*/ 1720215 w 1720215"/>
                <a:gd name="connsiteY18" fmla="*/ 497840 h 497856"/>
                <a:gd name="connsiteX0" fmla="*/ 0 w 1720215"/>
                <a:gd name="connsiteY0" fmla="*/ 422275 h 497856"/>
                <a:gd name="connsiteX1" fmla="*/ 67945 w 1720215"/>
                <a:gd name="connsiteY1" fmla="*/ 433070 h 497856"/>
                <a:gd name="connsiteX2" fmla="*/ 94615 w 1720215"/>
                <a:gd name="connsiteY2" fmla="*/ 457200 h 497856"/>
                <a:gd name="connsiteX3" fmla="*/ 226695 w 1720215"/>
                <a:gd name="connsiteY3" fmla="*/ 436880 h 497856"/>
                <a:gd name="connsiteX4" fmla="*/ 480695 w 1720215"/>
                <a:gd name="connsiteY4" fmla="*/ 447040 h 497856"/>
                <a:gd name="connsiteX5" fmla="*/ 622935 w 1720215"/>
                <a:gd name="connsiteY5" fmla="*/ 457200 h 497856"/>
                <a:gd name="connsiteX6" fmla="*/ 612775 w 1720215"/>
                <a:gd name="connsiteY6" fmla="*/ 365760 h 497856"/>
                <a:gd name="connsiteX7" fmla="*/ 643255 w 1720215"/>
                <a:gd name="connsiteY7" fmla="*/ 162560 h 497856"/>
                <a:gd name="connsiteX8" fmla="*/ 724535 w 1720215"/>
                <a:gd name="connsiteY8" fmla="*/ 81280 h 497856"/>
                <a:gd name="connsiteX9" fmla="*/ 755015 w 1720215"/>
                <a:gd name="connsiteY9" fmla="*/ 50800 h 497856"/>
                <a:gd name="connsiteX10" fmla="*/ 856615 w 1720215"/>
                <a:gd name="connsiteY10" fmla="*/ 0 h 497856"/>
                <a:gd name="connsiteX11" fmla="*/ 1009015 w 1720215"/>
                <a:gd name="connsiteY11" fmla="*/ 50800 h 497856"/>
                <a:gd name="connsiteX12" fmla="*/ 1029335 w 1720215"/>
                <a:gd name="connsiteY12" fmla="*/ 101600 h 497856"/>
                <a:gd name="connsiteX13" fmla="*/ 1039495 w 1720215"/>
                <a:gd name="connsiteY13" fmla="*/ 172720 h 497856"/>
                <a:gd name="connsiteX14" fmla="*/ 1059815 w 1720215"/>
                <a:gd name="connsiteY14" fmla="*/ 254000 h 497856"/>
                <a:gd name="connsiteX15" fmla="*/ 1069975 w 1720215"/>
                <a:gd name="connsiteY15" fmla="*/ 467360 h 497856"/>
                <a:gd name="connsiteX16" fmla="*/ 1130935 w 1720215"/>
                <a:gd name="connsiteY16" fmla="*/ 477520 h 497856"/>
                <a:gd name="connsiteX17" fmla="*/ 1181735 w 1720215"/>
                <a:gd name="connsiteY17" fmla="*/ 487680 h 497856"/>
                <a:gd name="connsiteX18" fmla="*/ 1720215 w 1720215"/>
                <a:gd name="connsiteY18" fmla="*/ 497840 h 497856"/>
                <a:gd name="connsiteX0" fmla="*/ 0 w 1720215"/>
                <a:gd name="connsiteY0" fmla="*/ 422275 h 497856"/>
                <a:gd name="connsiteX1" fmla="*/ 67945 w 1720215"/>
                <a:gd name="connsiteY1" fmla="*/ 433070 h 497856"/>
                <a:gd name="connsiteX2" fmla="*/ 94615 w 1720215"/>
                <a:gd name="connsiteY2" fmla="*/ 457200 h 497856"/>
                <a:gd name="connsiteX3" fmla="*/ 226695 w 1720215"/>
                <a:gd name="connsiteY3" fmla="*/ 436880 h 497856"/>
                <a:gd name="connsiteX4" fmla="*/ 480695 w 1720215"/>
                <a:gd name="connsiteY4" fmla="*/ 447040 h 497856"/>
                <a:gd name="connsiteX5" fmla="*/ 622935 w 1720215"/>
                <a:gd name="connsiteY5" fmla="*/ 457200 h 497856"/>
                <a:gd name="connsiteX6" fmla="*/ 612775 w 1720215"/>
                <a:gd name="connsiteY6" fmla="*/ 365760 h 497856"/>
                <a:gd name="connsiteX7" fmla="*/ 643255 w 1720215"/>
                <a:gd name="connsiteY7" fmla="*/ 162560 h 497856"/>
                <a:gd name="connsiteX8" fmla="*/ 724535 w 1720215"/>
                <a:gd name="connsiteY8" fmla="*/ 81280 h 497856"/>
                <a:gd name="connsiteX9" fmla="*/ 755015 w 1720215"/>
                <a:gd name="connsiteY9" fmla="*/ 50800 h 497856"/>
                <a:gd name="connsiteX10" fmla="*/ 856615 w 1720215"/>
                <a:gd name="connsiteY10" fmla="*/ 0 h 497856"/>
                <a:gd name="connsiteX11" fmla="*/ 1009015 w 1720215"/>
                <a:gd name="connsiteY11" fmla="*/ 50800 h 497856"/>
                <a:gd name="connsiteX12" fmla="*/ 1029335 w 1720215"/>
                <a:gd name="connsiteY12" fmla="*/ 101600 h 497856"/>
                <a:gd name="connsiteX13" fmla="*/ 1039495 w 1720215"/>
                <a:gd name="connsiteY13" fmla="*/ 172720 h 497856"/>
                <a:gd name="connsiteX14" fmla="*/ 1059815 w 1720215"/>
                <a:gd name="connsiteY14" fmla="*/ 254000 h 497856"/>
                <a:gd name="connsiteX15" fmla="*/ 1069975 w 1720215"/>
                <a:gd name="connsiteY15" fmla="*/ 467360 h 497856"/>
                <a:gd name="connsiteX16" fmla="*/ 1130935 w 1720215"/>
                <a:gd name="connsiteY16" fmla="*/ 477520 h 497856"/>
                <a:gd name="connsiteX17" fmla="*/ 1181735 w 1720215"/>
                <a:gd name="connsiteY17" fmla="*/ 487680 h 497856"/>
                <a:gd name="connsiteX18" fmla="*/ 1720215 w 1720215"/>
                <a:gd name="connsiteY18" fmla="*/ 497840 h 497856"/>
                <a:gd name="connsiteX0" fmla="*/ 0 w 1720215"/>
                <a:gd name="connsiteY0" fmla="*/ 422275 h 497856"/>
                <a:gd name="connsiteX1" fmla="*/ 67945 w 1720215"/>
                <a:gd name="connsiteY1" fmla="*/ 433070 h 497856"/>
                <a:gd name="connsiteX2" fmla="*/ 134620 w 1720215"/>
                <a:gd name="connsiteY2" fmla="*/ 430530 h 497856"/>
                <a:gd name="connsiteX3" fmla="*/ 226695 w 1720215"/>
                <a:gd name="connsiteY3" fmla="*/ 436880 h 497856"/>
                <a:gd name="connsiteX4" fmla="*/ 480695 w 1720215"/>
                <a:gd name="connsiteY4" fmla="*/ 447040 h 497856"/>
                <a:gd name="connsiteX5" fmla="*/ 622935 w 1720215"/>
                <a:gd name="connsiteY5" fmla="*/ 457200 h 497856"/>
                <a:gd name="connsiteX6" fmla="*/ 612775 w 1720215"/>
                <a:gd name="connsiteY6" fmla="*/ 365760 h 497856"/>
                <a:gd name="connsiteX7" fmla="*/ 643255 w 1720215"/>
                <a:gd name="connsiteY7" fmla="*/ 162560 h 497856"/>
                <a:gd name="connsiteX8" fmla="*/ 724535 w 1720215"/>
                <a:gd name="connsiteY8" fmla="*/ 81280 h 497856"/>
                <a:gd name="connsiteX9" fmla="*/ 755015 w 1720215"/>
                <a:gd name="connsiteY9" fmla="*/ 50800 h 497856"/>
                <a:gd name="connsiteX10" fmla="*/ 856615 w 1720215"/>
                <a:gd name="connsiteY10" fmla="*/ 0 h 497856"/>
                <a:gd name="connsiteX11" fmla="*/ 1009015 w 1720215"/>
                <a:gd name="connsiteY11" fmla="*/ 50800 h 497856"/>
                <a:gd name="connsiteX12" fmla="*/ 1029335 w 1720215"/>
                <a:gd name="connsiteY12" fmla="*/ 101600 h 497856"/>
                <a:gd name="connsiteX13" fmla="*/ 1039495 w 1720215"/>
                <a:gd name="connsiteY13" fmla="*/ 172720 h 497856"/>
                <a:gd name="connsiteX14" fmla="*/ 1059815 w 1720215"/>
                <a:gd name="connsiteY14" fmla="*/ 254000 h 497856"/>
                <a:gd name="connsiteX15" fmla="*/ 1069975 w 1720215"/>
                <a:gd name="connsiteY15" fmla="*/ 467360 h 497856"/>
                <a:gd name="connsiteX16" fmla="*/ 1130935 w 1720215"/>
                <a:gd name="connsiteY16" fmla="*/ 477520 h 497856"/>
                <a:gd name="connsiteX17" fmla="*/ 1181735 w 1720215"/>
                <a:gd name="connsiteY17" fmla="*/ 487680 h 497856"/>
                <a:gd name="connsiteX18" fmla="*/ 1720215 w 1720215"/>
                <a:gd name="connsiteY18" fmla="*/ 497840 h 497856"/>
                <a:gd name="connsiteX0" fmla="*/ 0 w 1724025"/>
                <a:gd name="connsiteY0" fmla="*/ 426085 h 497856"/>
                <a:gd name="connsiteX1" fmla="*/ 71755 w 1724025"/>
                <a:gd name="connsiteY1" fmla="*/ 433070 h 497856"/>
                <a:gd name="connsiteX2" fmla="*/ 138430 w 1724025"/>
                <a:gd name="connsiteY2" fmla="*/ 430530 h 497856"/>
                <a:gd name="connsiteX3" fmla="*/ 230505 w 1724025"/>
                <a:gd name="connsiteY3" fmla="*/ 436880 h 497856"/>
                <a:gd name="connsiteX4" fmla="*/ 484505 w 1724025"/>
                <a:gd name="connsiteY4" fmla="*/ 447040 h 497856"/>
                <a:gd name="connsiteX5" fmla="*/ 626745 w 1724025"/>
                <a:gd name="connsiteY5" fmla="*/ 457200 h 497856"/>
                <a:gd name="connsiteX6" fmla="*/ 616585 w 1724025"/>
                <a:gd name="connsiteY6" fmla="*/ 365760 h 497856"/>
                <a:gd name="connsiteX7" fmla="*/ 647065 w 1724025"/>
                <a:gd name="connsiteY7" fmla="*/ 162560 h 497856"/>
                <a:gd name="connsiteX8" fmla="*/ 728345 w 1724025"/>
                <a:gd name="connsiteY8" fmla="*/ 81280 h 497856"/>
                <a:gd name="connsiteX9" fmla="*/ 758825 w 1724025"/>
                <a:gd name="connsiteY9" fmla="*/ 50800 h 497856"/>
                <a:gd name="connsiteX10" fmla="*/ 860425 w 1724025"/>
                <a:gd name="connsiteY10" fmla="*/ 0 h 497856"/>
                <a:gd name="connsiteX11" fmla="*/ 1012825 w 1724025"/>
                <a:gd name="connsiteY11" fmla="*/ 50800 h 497856"/>
                <a:gd name="connsiteX12" fmla="*/ 1033145 w 1724025"/>
                <a:gd name="connsiteY12" fmla="*/ 101600 h 497856"/>
                <a:gd name="connsiteX13" fmla="*/ 1043305 w 1724025"/>
                <a:gd name="connsiteY13" fmla="*/ 172720 h 497856"/>
                <a:gd name="connsiteX14" fmla="*/ 1063625 w 1724025"/>
                <a:gd name="connsiteY14" fmla="*/ 254000 h 497856"/>
                <a:gd name="connsiteX15" fmla="*/ 1073785 w 1724025"/>
                <a:gd name="connsiteY15" fmla="*/ 467360 h 497856"/>
                <a:gd name="connsiteX16" fmla="*/ 1134745 w 1724025"/>
                <a:gd name="connsiteY16" fmla="*/ 477520 h 497856"/>
                <a:gd name="connsiteX17" fmla="*/ 1185545 w 1724025"/>
                <a:gd name="connsiteY17" fmla="*/ 487680 h 497856"/>
                <a:gd name="connsiteX18" fmla="*/ 1724025 w 1724025"/>
                <a:gd name="connsiteY18" fmla="*/ 497840 h 497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24025" h="497856">
                  <a:moveTo>
                    <a:pt x="0" y="426085"/>
                  </a:moveTo>
                  <a:cubicBezTo>
                    <a:pt x="16933" y="422698"/>
                    <a:pt x="48683" y="432329"/>
                    <a:pt x="71755" y="433070"/>
                  </a:cubicBezTo>
                  <a:cubicBezTo>
                    <a:pt x="94827" y="433811"/>
                    <a:pt x="111972" y="429895"/>
                    <a:pt x="138430" y="430530"/>
                  </a:cubicBezTo>
                  <a:cubicBezTo>
                    <a:pt x="164888" y="431165"/>
                    <a:pt x="181152" y="443049"/>
                    <a:pt x="230505" y="436880"/>
                  </a:cubicBezTo>
                  <a:lnTo>
                    <a:pt x="484505" y="447040"/>
                  </a:lnTo>
                  <a:cubicBezTo>
                    <a:pt x="531977" y="449474"/>
                    <a:pt x="586262" y="482113"/>
                    <a:pt x="626745" y="457200"/>
                  </a:cubicBezTo>
                  <a:cubicBezTo>
                    <a:pt x="652863" y="441127"/>
                    <a:pt x="619972" y="396240"/>
                    <a:pt x="616585" y="365760"/>
                  </a:cubicBezTo>
                  <a:cubicBezTo>
                    <a:pt x="617033" y="360388"/>
                    <a:pt x="625093" y="184532"/>
                    <a:pt x="647065" y="162560"/>
                  </a:cubicBezTo>
                  <a:lnTo>
                    <a:pt x="728345" y="81280"/>
                  </a:lnTo>
                  <a:cubicBezTo>
                    <a:pt x="738505" y="71120"/>
                    <a:pt x="745974" y="57226"/>
                    <a:pt x="758825" y="50800"/>
                  </a:cubicBezTo>
                  <a:lnTo>
                    <a:pt x="860425" y="0"/>
                  </a:lnTo>
                  <a:cubicBezTo>
                    <a:pt x="963246" y="8568"/>
                    <a:pt x="972814" y="-21220"/>
                    <a:pt x="1012825" y="50800"/>
                  </a:cubicBezTo>
                  <a:cubicBezTo>
                    <a:pt x="1021682" y="66743"/>
                    <a:pt x="1026372" y="84667"/>
                    <a:pt x="1033145" y="101600"/>
                  </a:cubicBezTo>
                  <a:cubicBezTo>
                    <a:pt x="1036532" y="125307"/>
                    <a:pt x="1038609" y="149238"/>
                    <a:pt x="1043305" y="172720"/>
                  </a:cubicBezTo>
                  <a:cubicBezTo>
                    <a:pt x="1048782" y="200105"/>
                    <a:pt x="1063625" y="254000"/>
                    <a:pt x="1063625" y="254000"/>
                  </a:cubicBezTo>
                  <a:cubicBezTo>
                    <a:pt x="1067012" y="325120"/>
                    <a:pt x="1052197" y="399511"/>
                    <a:pt x="1073785" y="467360"/>
                  </a:cubicBezTo>
                  <a:cubicBezTo>
                    <a:pt x="1080031" y="486991"/>
                    <a:pt x="1114477" y="473835"/>
                    <a:pt x="1134745" y="477520"/>
                  </a:cubicBezTo>
                  <a:cubicBezTo>
                    <a:pt x="1151735" y="480609"/>
                    <a:pt x="1168292" y="486946"/>
                    <a:pt x="1185545" y="487680"/>
                  </a:cubicBezTo>
                  <a:cubicBezTo>
                    <a:pt x="1445143" y="498727"/>
                    <a:pt x="1523494" y="497840"/>
                    <a:pt x="1724025" y="497840"/>
                  </a:cubicBezTo>
                </a:path>
              </a:pathLst>
            </a:custGeom>
            <a:noFill/>
            <a:ln w="28575">
              <a:solidFill>
                <a:srgbClr val="5F3A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CA3657F-256F-45B7-8C0E-FC3856BDD426}"/>
                </a:ext>
              </a:extLst>
            </p:cNvPr>
            <p:cNvCxnSpPr/>
            <p:nvPr/>
          </p:nvCxnSpPr>
          <p:spPr>
            <a:xfrm>
              <a:off x="9977502" y="5230219"/>
              <a:ext cx="1724025" cy="0"/>
            </a:xfrm>
            <a:prstGeom prst="line">
              <a:avLst/>
            </a:prstGeom>
            <a:ln w="28575">
              <a:solidFill>
                <a:srgbClr val="5F3A6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29E93204-AA07-442C-838E-95CAD14CBA8D}"/>
                </a:ext>
              </a:extLst>
            </p:cNvPr>
            <p:cNvSpPr/>
            <p:nvPr/>
          </p:nvSpPr>
          <p:spPr>
            <a:xfrm>
              <a:off x="9985563" y="5326739"/>
              <a:ext cx="1760220" cy="473375"/>
            </a:xfrm>
            <a:custGeom>
              <a:avLst/>
              <a:gdLst>
                <a:gd name="connsiteX0" fmla="*/ 1760220 w 1760220"/>
                <a:gd name="connsiteY0" fmla="*/ 449580 h 449580"/>
                <a:gd name="connsiteX1" fmla="*/ 1501140 w 1760220"/>
                <a:gd name="connsiteY1" fmla="*/ 441960 h 449580"/>
                <a:gd name="connsiteX2" fmla="*/ 1287780 w 1760220"/>
                <a:gd name="connsiteY2" fmla="*/ 434340 h 449580"/>
                <a:gd name="connsiteX3" fmla="*/ 1226820 w 1760220"/>
                <a:gd name="connsiteY3" fmla="*/ 373380 h 449580"/>
                <a:gd name="connsiteX4" fmla="*/ 1181100 w 1760220"/>
                <a:gd name="connsiteY4" fmla="*/ 327660 h 449580"/>
                <a:gd name="connsiteX5" fmla="*/ 1158240 w 1760220"/>
                <a:gd name="connsiteY5" fmla="*/ 304800 h 449580"/>
                <a:gd name="connsiteX6" fmla="*/ 1120140 w 1760220"/>
                <a:gd name="connsiteY6" fmla="*/ 251460 h 449580"/>
                <a:gd name="connsiteX7" fmla="*/ 1082040 w 1760220"/>
                <a:gd name="connsiteY7" fmla="*/ 220980 h 449580"/>
                <a:gd name="connsiteX8" fmla="*/ 1043940 w 1760220"/>
                <a:gd name="connsiteY8" fmla="*/ 167640 h 449580"/>
                <a:gd name="connsiteX9" fmla="*/ 998220 w 1760220"/>
                <a:gd name="connsiteY9" fmla="*/ 121920 h 449580"/>
                <a:gd name="connsiteX10" fmla="*/ 982980 w 1760220"/>
                <a:gd name="connsiteY10" fmla="*/ 91440 h 449580"/>
                <a:gd name="connsiteX11" fmla="*/ 922020 w 1760220"/>
                <a:gd name="connsiteY11" fmla="*/ 53340 h 449580"/>
                <a:gd name="connsiteX12" fmla="*/ 899160 w 1760220"/>
                <a:gd name="connsiteY12" fmla="*/ 38100 h 449580"/>
                <a:gd name="connsiteX13" fmla="*/ 853440 w 1760220"/>
                <a:gd name="connsiteY13" fmla="*/ 22860 h 449580"/>
                <a:gd name="connsiteX14" fmla="*/ 822960 w 1760220"/>
                <a:gd name="connsiteY14" fmla="*/ 7620 h 449580"/>
                <a:gd name="connsiteX15" fmla="*/ 769620 w 1760220"/>
                <a:gd name="connsiteY15" fmla="*/ 0 h 449580"/>
                <a:gd name="connsiteX16" fmla="*/ 632460 w 1760220"/>
                <a:gd name="connsiteY16" fmla="*/ 15240 h 449580"/>
                <a:gd name="connsiteX17" fmla="*/ 579120 w 1760220"/>
                <a:gd name="connsiteY17" fmla="*/ 22860 h 449580"/>
                <a:gd name="connsiteX18" fmla="*/ 541020 w 1760220"/>
                <a:gd name="connsiteY18" fmla="*/ 30480 h 449580"/>
                <a:gd name="connsiteX19" fmla="*/ 281940 w 1760220"/>
                <a:gd name="connsiteY19" fmla="*/ 45720 h 449580"/>
                <a:gd name="connsiteX20" fmla="*/ 175260 w 1760220"/>
                <a:gd name="connsiteY20" fmla="*/ 60960 h 449580"/>
                <a:gd name="connsiteX21" fmla="*/ 0 w 1760220"/>
                <a:gd name="connsiteY21" fmla="*/ 60960 h 449580"/>
                <a:gd name="connsiteX0" fmla="*/ 1760220 w 1760220"/>
                <a:gd name="connsiteY0" fmla="*/ 449580 h 449580"/>
                <a:gd name="connsiteX1" fmla="*/ 1501140 w 1760220"/>
                <a:gd name="connsiteY1" fmla="*/ 441960 h 449580"/>
                <a:gd name="connsiteX2" fmla="*/ 1287780 w 1760220"/>
                <a:gd name="connsiteY2" fmla="*/ 434340 h 449580"/>
                <a:gd name="connsiteX3" fmla="*/ 1226820 w 1760220"/>
                <a:gd name="connsiteY3" fmla="*/ 373380 h 449580"/>
                <a:gd name="connsiteX4" fmla="*/ 1181100 w 1760220"/>
                <a:gd name="connsiteY4" fmla="*/ 327660 h 449580"/>
                <a:gd name="connsiteX5" fmla="*/ 1158240 w 1760220"/>
                <a:gd name="connsiteY5" fmla="*/ 304800 h 449580"/>
                <a:gd name="connsiteX6" fmla="*/ 1120140 w 1760220"/>
                <a:gd name="connsiteY6" fmla="*/ 251460 h 449580"/>
                <a:gd name="connsiteX7" fmla="*/ 1082040 w 1760220"/>
                <a:gd name="connsiteY7" fmla="*/ 220980 h 449580"/>
                <a:gd name="connsiteX8" fmla="*/ 1043940 w 1760220"/>
                <a:gd name="connsiteY8" fmla="*/ 167640 h 449580"/>
                <a:gd name="connsiteX9" fmla="*/ 998220 w 1760220"/>
                <a:gd name="connsiteY9" fmla="*/ 121920 h 449580"/>
                <a:gd name="connsiteX10" fmla="*/ 982980 w 1760220"/>
                <a:gd name="connsiteY10" fmla="*/ 91440 h 449580"/>
                <a:gd name="connsiteX11" fmla="*/ 965200 w 1760220"/>
                <a:gd name="connsiteY11" fmla="*/ 7620 h 449580"/>
                <a:gd name="connsiteX12" fmla="*/ 899160 w 1760220"/>
                <a:gd name="connsiteY12" fmla="*/ 38100 h 449580"/>
                <a:gd name="connsiteX13" fmla="*/ 853440 w 1760220"/>
                <a:gd name="connsiteY13" fmla="*/ 22860 h 449580"/>
                <a:gd name="connsiteX14" fmla="*/ 822960 w 1760220"/>
                <a:gd name="connsiteY14" fmla="*/ 7620 h 449580"/>
                <a:gd name="connsiteX15" fmla="*/ 769620 w 1760220"/>
                <a:gd name="connsiteY15" fmla="*/ 0 h 449580"/>
                <a:gd name="connsiteX16" fmla="*/ 632460 w 1760220"/>
                <a:gd name="connsiteY16" fmla="*/ 15240 h 449580"/>
                <a:gd name="connsiteX17" fmla="*/ 579120 w 1760220"/>
                <a:gd name="connsiteY17" fmla="*/ 22860 h 449580"/>
                <a:gd name="connsiteX18" fmla="*/ 541020 w 1760220"/>
                <a:gd name="connsiteY18" fmla="*/ 30480 h 449580"/>
                <a:gd name="connsiteX19" fmla="*/ 281940 w 1760220"/>
                <a:gd name="connsiteY19" fmla="*/ 45720 h 449580"/>
                <a:gd name="connsiteX20" fmla="*/ 175260 w 1760220"/>
                <a:gd name="connsiteY20" fmla="*/ 60960 h 449580"/>
                <a:gd name="connsiteX21" fmla="*/ 0 w 1760220"/>
                <a:gd name="connsiteY21" fmla="*/ 60960 h 449580"/>
                <a:gd name="connsiteX0" fmla="*/ 1760220 w 1760220"/>
                <a:gd name="connsiteY0" fmla="*/ 465306 h 465306"/>
                <a:gd name="connsiteX1" fmla="*/ 1501140 w 1760220"/>
                <a:gd name="connsiteY1" fmla="*/ 457686 h 465306"/>
                <a:gd name="connsiteX2" fmla="*/ 1287780 w 1760220"/>
                <a:gd name="connsiteY2" fmla="*/ 450066 h 465306"/>
                <a:gd name="connsiteX3" fmla="*/ 1226820 w 1760220"/>
                <a:gd name="connsiteY3" fmla="*/ 389106 h 465306"/>
                <a:gd name="connsiteX4" fmla="*/ 1181100 w 1760220"/>
                <a:gd name="connsiteY4" fmla="*/ 343386 h 465306"/>
                <a:gd name="connsiteX5" fmla="*/ 1158240 w 1760220"/>
                <a:gd name="connsiteY5" fmla="*/ 320526 h 465306"/>
                <a:gd name="connsiteX6" fmla="*/ 1120140 w 1760220"/>
                <a:gd name="connsiteY6" fmla="*/ 267186 h 465306"/>
                <a:gd name="connsiteX7" fmla="*/ 1082040 w 1760220"/>
                <a:gd name="connsiteY7" fmla="*/ 236706 h 465306"/>
                <a:gd name="connsiteX8" fmla="*/ 1043940 w 1760220"/>
                <a:gd name="connsiteY8" fmla="*/ 183366 h 465306"/>
                <a:gd name="connsiteX9" fmla="*/ 998220 w 1760220"/>
                <a:gd name="connsiteY9" fmla="*/ 137646 h 465306"/>
                <a:gd name="connsiteX10" fmla="*/ 982980 w 1760220"/>
                <a:gd name="connsiteY10" fmla="*/ 107166 h 465306"/>
                <a:gd name="connsiteX11" fmla="*/ 965200 w 1760220"/>
                <a:gd name="connsiteY11" fmla="*/ 23346 h 465306"/>
                <a:gd name="connsiteX12" fmla="*/ 899160 w 1760220"/>
                <a:gd name="connsiteY12" fmla="*/ 53826 h 465306"/>
                <a:gd name="connsiteX13" fmla="*/ 881380 w 1760220"/>
                <a:gd name="connsiteY13" fmla="*/ 486 h 465306"/>
                <a:gd name="connsiteX14" fmla="*/ 822960 w 1760220"/>
                <a:gd name="connsiteY14" fmla="*/ 23346 h 465306"/>
                <a:gd name="connsiteX15" fmla="*/ 769620 w 1760220"/>
                <a:gd name="connsiteY15" fmla="*/ 15726 h 465306"/>
                <a:gd name="connsiteX16" fmla="*/ 632460 w 1760220"/>
                <a:gd name="connsiteY16" fmla="*/ 30966 h 465306"/>
                <a:gd name="connsiteX17" fmla="*/ 579120 w 1760220"/>
                <a:gd name="connsiteY17" fmla="*/ 38586 h 465306"/>
                <a:gd name="connsiteX18" fmla="*/ 541020 w 1760220"/>
                <a:gd name="connsiteY18" fmla="*/ 46206 h 465306"/>
                <a:gd name="connsiteX19" fmla="*/ 281940 w 1760220"/>
                <a:gd name="connsiteY19" fmla="*/ 61446 h 465306"/>
                <a:gd name="connsiteX20" fmla="*/ 175260 w 1760220"/>
                <a:gd name="connsiteY20" fmla="*/ 76686 h 465306"/>
                <a:gd name="connsiteX21" fmla="*/ 0 w 1760220"/>
                <a:gd name="connsiteY21" fmla="*/ 76686 h 465306"/>
                <a:gd name="connsiteX0" fmla="*/ 1760220 w 1760220"/>
                <a:gd name="connsiteY0" fmla="*/ 464820 h 464820"/>
                <a:gd name="connsiteX1" fmla="*/ 1501140 w 1760220"/>
                <a:gd name="connsiteY1" fmla="*/ 457200 h 464820"/>
                <a:gd name="connsiteX2" fmla="*/ 1287780 w 1760220"/>
                <a:gd name="connsiteY2" fmla="*/ 449580 h 464820"/>
                <a:gd name="connsiteX3" fmla="*/ 1226820 w 1760220"/>
                <a:gd name="connsiteY3" fmla="*/ 388620 h 464820"/>
                <a:gd name="connsiteX4" fmla="*/ 1181100 w 1760220"/>
                <a:gd name="connsiteY4" fmla="*/ 342900 h 464820"/>
                <a:gd name="connsiteX5" fmla="*/ 1158240 w 1760220"/>
                <a:gd name="connsiteY5" fmla="*/ 320040 h 464820"/>
                <a:gd name="connsiteX6" fmla="*/ 1120140 w 1760220"/>
                <a:gd name="connsiteY6" fmla="*/ 266700 h 464820"/>
                <a:gd name="connsiteX7" fmla="*/ 1082040 w 1760220"/>
                <a:gd name="connsiteY7" fmla="*/ 236220 h 464820"/>
                <a:gd name="connsiteX8" fmla="*/ 1043940 w 1760220"/>
                <a:gd name="connsiteY8" fmla="*/ 182880 h 464820"/>
                <a:gd name="connsiteX9" fmla="*/ 998220 w 1760220"/>
                <a:gd name="connsiteY9" fmla="*/ 137160 h 464820"/>
                <a:gd name="connsiteX10" fmla="*/ 982980 w 1760220"/>
                <a:gd name="connsiteY10" fmla="*/ 106680 h 464820"/>
                <a:gd name="connsiteX11" fmla="*/ 965200 w 1760220"/>
                <a:gd name="connsiteY11" fmla="*/ 22860 h 464820"/>
                <a:gd name="connsiteX12" fmla="*/ 929640 w 1760220"/>
                <a:gd name="connsiteY12" fmla="*/ 22860 h 464820"/>
                <a:gd name="connsiteX13" fmla="*/ 881380 w 1760220"/>
                <a:gd name="connsiteY13" fmla="*/ 0 h 464820"/>
                <a:gd name="connsiteX14" fmla="*/ 822960 w 1760220"/>
                <a:gd name="connsiteY14" fmla="*/ 22860 h 464820"/>
                <a:gd name="connsiteX15" fmla="*/ 769620 w 1760220"/>
                <a:gd name="connsiteY15" fmla="*/ 15240 h 464820"/>
                <a:gd name="connsiteX16" fmla="*/ 632460 w 1760220"/>
                <a:gd name="connsiteY16" fmla="*/ 30480 h 464820"/>
                <a:gd name="connsiteX17" fmla="*/ 579120 w 1760220"/>
                <a:gd name="connsiteY17" fmla="*/ 38100 h 464820"/>
                <a:gd name="connsiteX18" fmla="*/ 541020 w 1760220"/>
                <a:gd name="connsiteY18" fmla="*/ 45720 h 464820"/>
                <a:gd name="connsiteX19" fmla="*/ 281940 w 1760220"/>
                <a:gd name="connsiteY19" fmla="*/ 60960 h 464820"/>
                <a:gd name="connsiteX20" fmla="*/ 175260 w 1760220"/>
                <a:gd name="connsiteY20" fmla="*/ 76200 h 464820"/>
                <a:gd name="connsiteX21" fmla="*/ 0 w 1760220"/>
                <a:gd name="connsiteY21" fmla="*/ 76200 h 464820"/>
                <a:gd name="connsiteX0" fmla="*/ 1760220 w 1760220"/>
                <a:gd name="connsiteY0" fmla="*/ 465331 h 465331"/>
                <a:gd name="connsiteX1" fmla="*/ 1501140 w 1760220"/>
                <a:gd name="connsiteY1" fmla="*/ 457711 h 465331"/>
                <a:gd name="connsiteX2" fmla="*/ 1287780 w 1760220"/>
                <a:gd name="connsiteY2" fmla="*/ 450091 h 465331"/>
                <a:gd name="connsiteX3" fmla="*/ 1226820 w 1760220"/>
                <a:gd name="connsiteY3" fmla="*/ 389131 h 465331"/>
                <a:gd name="connsiteX4" fmla="*/ 1181100 w 1760220"/>
                <a:gd name="connsiteY4" fmla="*/ 343411 h 465331"/>
                <a:gd name="connsiteX5" fmla="*/ 1158240 w 1760220"/>
                <a:gd name="connsiteY5" fmla="*/ 320551 h 465331"/>
                <a:gd name="connsiteX6" fmla="*/ 1120140 w 1760220"/>
                <a:gd name="connsiteY6" fmla="*/ 267211 h 465331"/>
                <a:gd name="connsiteX7" fmla="*/ 1082040 w 1760220"/>
                <a:gd name="connsiteY7" fmla="*/ 236731 h 465331"/>
                <a:gd name="connsiteX8" fmla="*/ 1043940 w 1760220"/>
                <a:gd name="connsiteY8" fmla="*/ 183391 h 465331"/>
                <a:gd name="connsiteX9" fmla="*/ 998220 w 1760220"/>
                <a:gd name="connsiteY9" fmla="*/ 137671 h 465331"/>
                <a:gd name="connsiteX10" fmla="*/ 982980 w 1760220"/>
                <a:gd name="connsiteY10" fmla="*/ 107191 h 465331"/>
                <a:gd name="connsiteX11" fmla="*/ 965200 w 1760220"/>
                <a:gd name="connsiteY11" fmla="*/ 23371 h 465331"/>
                <a:gd name="connsiteX12" fmla="*/ 929640 w 1760220"/>
                <a:gd name="connsiteY12" fmla="*/ 23371 h 465331"/>
                <a:gd name="connsiteX13" fmla="*/ 881380 w 1760220"/>
                <a:gd name="connsiteY13" fmla="*/ 511 h 465331"/>
                <a:gd name="connsiteX14" fmla="*/ 822960 w 1760220"/>
                <a:gd name="connsiteY14" fmla="*/ 8131 h 465331"/>
                <a:gd name="connsiteX15" fmla="*/ 769620 w 1760220"/>
                <a:gd name="connsiteY15" fmla="*/ 15751 h 465331"/>
                <a:gd name="connsiteX16" fmla="*/ 632460 w 1760220"/>
                <a:gd name="connsiteY16" fmla="*/ 30991 h 465331"/>
                <a:gd name="connsiteX17" fmla="*/ 579120 w 1760220"/>
                <a:gd name="connsiteY17" fmla="*/ 38611 h 465331"/>
                <a:gd name="connsiteX18" fmla="*/ 541020 w 1760220"/>
                <a:gd name="connsiteY18" fmla="*/ 46231 h 465331"/>
                <a:gd name="connsiteX19" fmla="*/ 281940 w 1760220"/>
                <a:gd name="connsiteY19" fmla="*/ 61471 h 465331"/>
                <a:gd name="connsiteX20" fmla="*/ 175260 w 1760220"/>
                <a:gd name="connsiteY20" fmla="*/ 76711 h 465331"/>
                <a:gd name="connsiteX21" fmla="*/ 0 w 1760220"/>
                <a:gd name="connsiteY21" fmla="*/ 76711 h 465331"/>
                <a:gd name="connsiteX0" fmla="*/ 1760220 w 1760220"/>
                <a:gd name="connsiteY0" fmla="*/ 473375 h 473375"/>
                <a:gd name="connsiteX1" fmla="*/ 1501140 w 1760220"/>
                <a:gd name="connsiteY1" fmla="*/ 465755 h 473375"/>
                <a:gd name="connsiteX2" fmla="*/ 1287780 w 1760220"/>
                <a:gd name="connsiteY2" fmla="*/ 458135 h 473375"/>
                <a:gd name="connsiteX3" fmla="*/ 1226820 w 1760220"/>
                <a:gd name="connsiteY3" fmla="*/ 397175 h 473375"/>
                <a:gd name="connsiteX4" fmla="*/ 1181100 w 1760220"/>
                <a:gd name="connsiteY4" fmla="*/ 351455 h 473375"/>
                <a:gd name="connsiteX5" fmla="*/ 1158240 w 1760220"/>
                <a:gd name="connsiteY5" fmla="*/ 328595 h 473375"/>
                <a:gd name="connsiteX6" fmla="*/ 1120140 w 1760220"/>
                <a:gd name="connsiteY6" fmla="*/ 275255 h 473375"/>
                <a:gd name="connsiteX7" fmla="*/ 1082040 w 1760220"/>
                <a:gd name="connsiteY7" fmla="*/ 244775 h 473375"/>
                <a:gd name="connsiteX8" fmla="*/ 1043940 w 1760220"/>
                <a:gd name="connsiteY8" fmla="*/ 191435 h 473375"/>
                <a:gd name="connsiteX9" fmla="*/ 998220 w 1760220"/>
                <a:gd name="connsiteY9" fmla="*/ 145715 h 473375"/>
                <a:gd name="connsiteX10" fmla="*/ 982980 w 1760220"/>
                <a:gd name="connsiteY10" fmla="*/ 115235 h 473375"/>
                <a:gd name="connsiteX11" fmla="*/ 965200 w 1760220"/>
                <a:gd name="connsiteY11" fmla="*/ 31415 h 473375"/>
                <a:gd name="connsiteX12" fmla="*/ 939800 w 1760220"/>
                <a:gd name="connsiteY12" fmla="*/ 935 h 473375"/>
                <a:gd name="connsiteX13" fmla="*/ 881380 w 1760220"/>
                <a:gd name="connsiteY13" fmla="*/ 8555 h 473375"/>
                <a:gd name="connsiteX14" fmla="*/ 822960 w 1760220"/>
                <a:gd name="connsiteY14" fmla="*/ 16175 h 473375"/>
                <a:gd name="connsiteX15" fmla="*/ 769620 w 1760220"/>
                <a:gd name="connsiteY15" fmla="*/ 23795 h 473375"/>
                <a:gd name="connsiteX16" fmla="*/ 632460 w 1760220"/>
                <a:gd name="connsiteY16" fmla="*/ 39035 h 473375"/>
                <a:gd name="connsiteX17" fmla="*/ 579120 w 1760220"/>
                <a:gd name="connsiteY17" fmla="*/ 46655 h 473375"/>
                <a:gd name="connsiteX18" fmla="*/ 541020 w 1760220"/>
                <a:gd name="connsiteY18" fmla="*/ 54275 h 473375"/>
                <a:gd name="connsiteX19" fmla="*/ 281940 w 1760220"/>
                <a:gd name="connsiteY19" fmla="*/ 69515 h 473375"/>
                <a:gd name="connsiteX20" fmla="*/ 175260 w 1760220"/>
                <a:gd name="connsiteY20" fmla="*/ 84755 h 473375"/>
                <a:gd name="connsiteX21" fmla="*/ 0 w 1760220"/>
                <a:gd name="connsiteY21" fmla="*/ 84755 h 473375"/>
                <a:gd name="connsiteX0" fmla="*/ 1760220 w 1760220"/>
                <a:gd name="connsiteY0" fmla="*/ 473375 h 473375"/>
                <a:gd name="connsiteX1" fmla="*/ 1501140 w 1760220"/>
                <a:gd name="connsiteY1" fmla="*/ 465755 h 473375"/>
                <a:gd name="connsiteX2" fmla="*/ 1287780 w 1760220"/>
                <a:gd name="connsiteY2" fmla="*/ 458135 h 473375"/>
                <a:gd name="connsiteX3" fmla="*/ 1226820 w 1760220"/>
                <a:gd name="connsiteY3" fmla="*/ 397175 h 473375"/>
                <a:gd name="connsiteX4" fmla="*/ 1181100 w 1760220"/>
                <a:gd name="connsiteY4" fmla="*/ 351455 h 473375"/>
                <a:gd name="connsiteX5" fmla="*/ 1158240 w 1760220"/>
                <a:gd name="connsiteY5" fmla="*/ 328595 h 473375"/>
                <a:gd name="connsiteX6" fmla="*/ 1120140 w 1760220"/>
                <a:gd name="connsiteY6" fmla="*/ 275255 h 473375"/>
                <a:gd name="connsiteX7" fmla="*/ 1082040 w 1760220"/>
                <a:gd name="connsiteY7" fmla="*/ 244775 h 473375"/>
                <a:gd name="connsiteX8" fmla="*/ 1043940 w 1760220"/>
                <a:gd name="connsiteY8" fmla="*/ 191435 h 473375"/>
                <a:gd name="connsiteX9" fmla="*/ 998220 w 1760220"/>
                <a:gd name="connsiteY9" fmla="*/ 145715 h 473375"/>
                <a:gd name="connsiteX10" fmla="*/ 1005840 w 1760220"/>
                <a:gd name="connsiteY10" fmla="*/ 110155 h 473375"/>
                <a:gd name="connsiteX11" fmla="*/ 965200 w 1760220"/>
                <a:gd name="connsiteY11" fmla="*/ 31415 h 473375"/>
                <a:gd name="connsiteX12" fmla="*/ 939800 w 1760220"/>
                <a:gd name="connsiteY12" fmla="*/ 935 h 473375"/>
                <a:gd name="connsiteX13" fmla="*/ 881380 w 1760220"/>
                <a:gd name="connsiteY13" fmla="*/ 8555 h 473375"/>
                <a:gd name="connsiteX14" fmla="*/ 822960 w 1760220"/>
                <a:gd name="connsiteY14" fmla="*/ 16175 h 473375"/>
                <a:gd name="connsiteX15" fmla="*/ 769620 w 1760220"/>
                <a:gd name="connsiteY15" fmla="*/ 23795 h 473375"/>
                <a:gd name="connsiteX16" fmla="*/ 632460 w 1760220"/>
                <a:gd name="connsiteY16" fmla="*/ 39035 h 473375"/>
                <a:gd name="connsiteX17" fmla="*/ 579120 w 1760220"/>
                <a:gd name="connsiteY17" fmla="*/ 46655 h 473375"/>
                <a:gd name="connsiteX18" fmla="*/ 541020 w 1760220"/>
                <a:gd name="connsiteY18" fmla="*/ 54275 h 473375"/>
                <a:gd name="connsiteX19" fmla="*/ 281940 w 1760220"/>
                <a:gd name="connsiteY19" fmla="*/ 69515 h 473375"/>
                <a:gd name="connsiteX20" fmla="*/ 175260 w 1760220"/>
                <a:gd name="connsiteY20" fmla="*/ 84755 h 473375"/>
                <a:gd name="connsiteX21" fmla="*/ 0 w 1760220"/>
                <a:gd name="connsiteY21" fmla="*/ 84755 h 473375"/>
                <a:gd name="connsiteX0" fmla="*/ 1760220 w 1760220"/>
                <a:gd name="connsiteY0" fmla="*/ 473375 h 473375"/>
                <a:gd name="connsiteX1" fmla="*/ 1501140 w 1760220"/>
                <a:gd name="connsiteY1" fmla="*/ 465755 h 473375"/>
                <a:gd name="connsiteX2" fmla="*/ 1287780 w 1760220"/>
                <a:gd name="connsiteY2" fmla="*/ 458135 h 473375"/>
                <a:gd name="connsiteX3" fmla="*/ 1226820 w 1760220"/>
                <a:gd name="connsiteY3" fmla="*/ 397175 h 473375"/>
                <a:gd name="connsiteX4" fmla="*/ 1181100 w 1760220"/>
                <a:gd name="connsiteY4" fmla="*/ 351455 h 473375"/>
                <a:gd name="connsiteX5" fmla="*/ 1158240 w 1760220"/>
                <a:gd name="connsiteY5" fmla="*/ 328595 h 473375"/>
                <a:gd name="connsiteX6" fmla="*/ 1120140 w 1760220"/>
                <a:gd name="connsiteY6" fmla="*/ 275255 h 473375"/>
                <a:gd name="connsiteX7" fmla="*/ 1082040 w 1760220"/>
                <a:gd name="connsiteY7" fmla="*/ 244775 h 473375"/>
                <a:gd name="connsiteX8" fmla="*/ 1043940 w 1760220"/>
                <a:gd name="connsiteY8" fmla="*/ 191435 h 473375"/>
                <a:gd name="connsiteX9" fmla="*/ 1028700 w 1760220"/>
                <a:gd name="connsiteY9" fmla="*/ 133015 h 473375"/>
                <a:gd name="connsiteX10" fmla="*/ 1005840 w 1760220"/>
                <a:gd name="connsiteY10" fmla="*/ 110155 h 473375"/>
                <a:gd name="connsiteX11" fmla="*/ 965200 w 1760220"/>
                <a:gd name="connsiteY11" fmla="*/ 31415 h 473375"/>
                <a:gd name="connsiteX12" fmla="*/ 939800 w 1760220"/>
                <a:gd name="connsiteY12" fmla="*/ 935 h 473375"/>
                <a:gd name="connsiteX13" fmla="*/ 881380 w 1760220"/>
                <a:gd name="connsiteY13" fmla="*/ 8555 h 473375"/>
                <a:gd name="connsiteX14" fmla="*/ 822960 w 1760220"/>
                <a:gd name="connsiteY14" fmla="*/ 16175 h 473375"/>
                <a:gd name="connsiteX15" fmla="*/ 769620 w 1760220"/>
                <a:gd name="connsiteY15" fmla="*/ 23795 h 473375"/>
                <a:gd name="connsiteX16" fmla="*/ 632460 w 1760220"/>
                <a:gd name="connsiteY16" fmla="*/ 39035 h 473375"/>
                <a:gd name="connsiteX17" fmla="*/ 579120 w 1760220"/>
                <a:gd name="connsiteY17" fmla="*/ 46655 h 473375"/>
                <a:gd name="connsiteX18" fmla="*/ 541020 w 1760220"/>
                <a:gd name="connsiteY18" fmla="*/ 54275 h 473375"/>
                <a:gd name="connsiteX19" fmla="*/ 281940 w 1760220"/>
                <a:gd name="connsiteY19" fmla="*/ 69515 h 473375"/>
                <a:gd name="connsiteX20" fmla="*/ 175260 w 1760220"/>
                <a:gd name="connsiteY20" fmla="*/ 84755 h 473375"/>
                <a:gd name="connsiteX21" fmla="*/ 0 w 1760220"/>
                <a:gd name="connsiteY21" fmla="*/ 84755 h 473375"/>
                <a:gd name="connsiteX0" fmla="*/ 1760220 w 1760220"/>
                <a:gd name="connsiteY0" fmla="*/ 473375 h 473375"/>
                <a:gd name="connsiteX1" fmla="*/ 1501140 w 1760220"/>
                <a:gd name="connsiteY1" fmla="*/ 465755 h 473375"/>
                <a:gd name="connsiteX2" fmla="*/ 1287780 w 1760220"/>
                <a:gd name="connsiteY2" fmla="*/ 458135 h 473375"/>
                <a:gd name="connsiteX3" fmla="*/ 1226820 w 1760220"/>
                <a:gd name="connsiteY3" fmla="*/ 397175 h 473375"/>
                <a:gd name="connsiteX4" fmla="*/ 1181100 w 1760220"/>
                <a:gd name="connsiteY4" fmla="*/ 351455 h 473375"/>
                <a:gd name="connsiteX5" fmla="*/ 1158240 w 1760220"/>
                <a:gd name="connsiteY5" fmla="*/ 328595 h 473375"/>
                <a:gd name="connsiteX6" fmla="*/ 1120140 w 1760220"/>
                <a:gd name="connsiteY6" fmla="*/ 275255 h 473375"/>
                <a:gd name="connsiteX7" fmla="*/ 1082040 w 1760220"/>
                <a:gd name="connsiteY7" fmla="*/ 244775 h 473375"/>
                <a:gd name="connsiteX8" fmla="*/ 1043940 w 1760220"/>
                <a:gd name="connsiteY8" fmla="*/ 191435 h 473375"/>
                <a:gd name="connsiteX9" fmla="*/ 1028700 w 1760220"/>
                <a:gd name="connsiteY9" fmla="*/ 133015 h 473375"/>
                <a:gd name="connsiteX10" fmla="*/ 1005840 w 1760220"/>
                <a:gd name="connsiteY10" fmla="*/ 110155 h 473375"/>
                <a:gd name="connsiteX11" fmla="*/ 965200 w 1760220"/>
                <a:gd name="connsiteY11" fmla="*/ 31415 h 473375"/>
                <a:gd name="connsiteX12" fmla="*/ 939800 w 1760220"/>
                <a:gd name="connsiteY12" fmla="*/ 935 h 473375"/>
                <a:gd name="connsiteX13" fmla="*/ 881380 w 1760220"/>
                <a:gd name="connsiteY13" fmla="*/ 8555 h 473375"/>
                <a:gd name="connsiteX14" fmla="*/ 822960 w 1760220"/>
                <a:gd name="connsiteY14" fmla="*/ 16175 h 473375"/>
                <a:gd name="connsiteX15" fmla="*/ 769620 w 1760220"/>
                <a:gd name="connsiteY15" fmla="*/ 23795 h 473375"/>
                <a:gd name="connsiteX16" fmla="*/ 632460 w 1760220"/>
                <a:gd name="connsiteY16" fmla="*/ 39035 h 473375"/>
                <a:gd name="connsiteX17" fmla="*/ 579120 w 1760220"/>
                <a:gd name="connsiteY17" fmla="*/ 46655 h 473375"/>
                <a:gd name="connsiteX18" fmla="*/ 541020 w 1760220"/>
                <a:gd name="connsiteY18" fmla="*/ 54275 h 473375"/>
                <a:gd name="connsiteX19" fmla="*/ 281940 w 1760220"/>
                <a:gd name="connsiteY19" fmla="*/ 69515 h 473375"/>
                <a:gd name="connsiteX20" fmla="*/ 175260 w 1760220"/>
                <a:gd name="connsiteY20" fmla="*/ 84755 h 473375"/>
                <a:gd name="connsiteX21" fmla="*/ 0 w 1760220"/>
                <a:gd name="connsiteY21" fmla="*/ 84755 h 473375"/>
                <a:gd name="connsiteX0" fmla="*/ 1760220 w 1760220"/>
                <a:gd name="connsiteY0" fmla="*/ 473375 h 473375"/>
                <a:gd name="connsiteX1" fmla="*/ 1501140 w 1760220"/>
                <a:gd name="connsiteY1" fmla="*/ 465755 h 473375"/>
                <a:gd name="connsiteX2" fmla="*/ 1287780 w 1760220"/>
                <a:gd name="connsiteY2" fmla="*/ 458135 h 473375"/>
                <a:gd name="connsiteX3" fmla="*/ 1226820 w 1760220"/>
                <a:gd name="connsiteY3" fmla="*/ 397175 h 473375"/>
                <a:gd name="connsiteX4" fmla="*/ 1181100 w 1760220"/>
                <a:gd name="connsiteY4" fmla="*/ 351455 h 473375"/>
                <a:gd name="connsiteX5" fmla="*/ 1158240 w 1760220"/>
                <a:gd name="connsiteY5" fmla="*/ 328595 h 473375"/>
                <a:gd name="connsiteX6" fmla="*/ 1120140 w 1760220"/>
                <a:gd name="connsiteY6" fmla="*/ 275255 h 473375"/>
                <a:gd name="connsiteX7" fmla="*/ 1082040 w 1760220"/>
                <a:gd name="connsiteY7" fmla="*/ 244775 h 473375"/>
                <a:gd name="connsiteX8" fmla="*/ 1043940 w 1760220"/>
                <a:gd name="connsiteY8" fmla="*/ 191435 h 473375"/>
                <a:gd name="connsiteX9" fmla="*/ 1028700 w 1760220"/>
                <a:gd name="connsiteY9" fmla="*/ 133015 h 473375"/>
                <a:gd name="connsiteX10" fmla="*/ 1005840 w 1760220"/>
                <a:gd name="connsiteY10" fmla="*/ 110155 h 473375"/>
                <a:gd name="connsiteX11" fmla="*/ 965200 w 1760220"/>
                <a:gd name="connsiteY11" fmla="*/ 31415 h 473375"/>
                <a:gd name="connsiteX12" fmla="*/ 939800 w 1760220"/>
                <a:gd name="connsiteY12" fmla="*/ 935 h 473375"/>
                <a:gd name="connsiteX13" fmla="*/ 881380 w 1760220"/>
                <a:gd name="connsiteY13" fmla="*/ 8555 h 473375"/>
                <a:gd name="connsiteX14" fmla="*/ 822960 w 1760220"/>
                <a:gd name="connsiteY14" fmla="*/ 16175 h 473375"/>
                <a:gd name="connsiteX15" fmla="*/ 769620 w 1760220"/>
                <a:gd name="connsiteY15" fmla="*/ 23795 h 473375"/>
                <a:gd name="connsiteX16" fmla="*/ 632460 w 1760220"/>
                <a:gd name="connsiteY16" fmla="*/ 39035 h 473375"/>
                <a:gd name="connsiteX17" fmla="*/ 579120 w 1760220"/>
                <a:gd name="connsiteY17" fmla="*/ 46655 h 473375"/>
                <a:gd name="connsiteX18" fmla="*/ 541020 w 1760220"/>
                <a:gd name="connsiteY18" fmla="*/ 54275 h 473375"/>
                <a:gd name="connsiteX19" fmla="*/ 281940 w 1760220"/>
                <a:gd name="connsiteY19" fmla="*/ 69515 h 473375"/>
                <a:gd name="connsiteX20" fmla="*/ 175260 w 1760220"/>
                <a:gd name="connsiteY20" fmla="*/ 84755 h 473375"/>
                <a:gd name="connsiteX21" fmla="*/ 0 w 1760220"/>
                <a:gd name="connsiteY21" fmla="*/ 84755 h 473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760220" h="473375">
                  <a:moveTo>
                    <a:pt x="1760220" y="473375"/>
                  </a:moveTo>
                  <a:lnTo>
                    <a:pt x="1501140" y="465755"/>
                  </a:lnTo>
                  <a:cubicBezTo>
                    <a:pt x="1430012" y="463461"/>
                    <a:pt x="1356821" y="475395"/>
                    <a:pt x="1287780" y="458135"/>
                  </a:cubicBezTo>
                  <a:cubicBezTo>
                    <a:pt x="1259901" y="451165"/>
                    <a:pt x="1247140" y="417495"/>
                    <a:pt x="1226820" y="397175"/>
                  </a:cubicBezTo>
                  <a:lnTo>
                    <a:pt x="1181100" y="351455"/>
                  </a:lnTo>
                  <a:cubicBezTo>
                    <a:pt x="1173480" y="343835"/>
                    <a:pt x="1164218" y="337561"/>
                    <a:pt x="1158240" y="328595"/>
                  </a:cubicBezTo>
                  <a:cubicBezTo>
                    <a:pt x="1149587" y="315615"/>
                    <a:pt x="1129592" y="284707"/>
                    <a:pt x="1120140" y="275255"/>
                  </a:cubicBezTo>
                  <a:cubicBezTo>
                    <a:pt x="1108640" y="263755"/>
                    <a:pt x="1094740" y="258745"/>
                    <a:pt x="1082040" y="244775"/>
                  </a:cubicBezTo>
                  <a:cubicBezTo>
                    <a:pt x="1069340" y="230805"/>
                    <a:pt x="1070610" y="207522"/>
                    <a:pt x="1043940" y="191435"/>
                  </a:cubicBezTo>
                  <a:cubicBezTo>
                    <a:pt x="1026267" y="180775"/>
                    <a:pt x="1035050" y="146562"/>
                    <a:pt x="1028700" y="133015"/>
                  </a:cubicBezTo>
                  <a:cubicBezTo>
                    <a:pt x="1022350" y="119468"/>
                    <a:pt x="1016423" y="127088"/>
                    <a:pt x="1005840" y="110155"/>
                  </a:cubicBezTo>
                  <a:cubicBezTo>
                    <a:pt x="995257" y="93222"/>
                    <a:pt x="976207" y="49618"/>
                    <a:pt x="965200" y="31415"/>
                  </a:cubicBezTo>
                  <a:cubicBezTo>
                    <a:pt x="954193" y="13212"/>
                    <a:pt x="953770" y="4745"/>
                    <a:pt x="939800" y="935"/>
                  </a:cubicBezTo>
                  <a:cubicBezTo>
                    <a:pt x="925830" y="-2875"/>
                    <a:pt x="900853" y="6015"/>
                    <a:pt x="881380" y="8555"/>
                  </a:cubicBezTo>
                  <a:lnTo>
                    <a:pt x="822960" y="16175"/>
                  </a:lnTo>
                  <a:lnTo>
                    <a:pt x="769620" y="23795"/>
                  </a:lnTo>
                  <a:lnTo>
                    <a:pt x="632460" y="39035"/>
                  </a:lnTo>
                  <a:cubicBezTo>
                    <a:pt x="614627" y="41175"/>
                    <a:pt x="596836" y="43702"/>
                    <a:pt x="579120" y="46655"/>
                  </a:cubicBezTo>
                  <a:cubicBezTo>
                    <a:pt x="566345" y="48784"/>
                    <a:pt x="553907" y="52986"/>
                    <a:pt x="541020" y="54275"/>
                  </a:cubicBezTo>
                  <a:cubicBezTo>
                    <a:pt x="492866" y="59090"/>
                    <a:pt x="320109" y="67506"/>
                    <a:pt x="281940" y="69515"/>
                  </a:cubicBezTo>
                  <a:cubicBezTo>
                    <a:pt x="255737" y="73882"/>
                    <a:pt x="198910" y="83992"/>
                    <a:pt x="175260" y="84755"/>
                  </a:cubicBezTo>
                  <a:cubicBezTo>
                    <a:pt x="116870" y="86639"/>
                    <a:pt x="58420" y="84755"/>
                    <a:pt x="0" y="84755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E249944-4753-44A3-A070-03A1EF0BD40D}"/>
                </a:ext>
              </a:extLst>
            </p:cNvPr>
            <p:cNvSpPr txBox="1"/>
            <p:nvPr/>
          </p:nvSpPr>
          <p:spPr>
            <a:xfrm>
              <a:off x="11261515" y="5362060"/>
              <a:ext cx="1042152" cy="36006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Constricted, </a:t>
              </a:r>
            </a:p>
            <a:p>
              <a:r>
                <a:rPr lang="en-US" sz="1400" dirty="0"/>
                <a:t>creates friction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2436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2.1. Types of Fricatives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4216" y="1570521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There are two types of fricatives, each of which has different characteristics. They are: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D93C87-23E1-46AE-A6ED-728C5AD76A28}"/>
              </a:ext>
            </a:extLst>
          </p:cNvPr>
          <p:cNvSpPr/>
          <p:nvPr/>
        </p:nvSpPr>
        <p:spPr>
          <a:xfrm>
            <a:off x="1259232" y="2576095"/>
            <a:ext cx="4680000" cy="36127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en-US" sz="3200" b="1" dirty="0"/>
              <a:t>Sibilants</a:t>
            </a:r>
            <a:endParaRPr lang="en-US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Characterized articulatory by a narrow longitudinal groove on the upper surface of the tongue, and acoustically by noise of relatively high intensity.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This produces the typical “hissing” noise of this class </a:t>
            </a:r>
            <a:r>
              <a:rPr lang="en-US" sz="2800" b="1" dirty="0"/>
              <a:t>/s, z,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ʃ, ʒ/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of the fricative portions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tʃ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dʒ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en-US" sz="1600" b="1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A85BD13-5888-44D3-82BF-3A6AE7390198}"/>
              </a:ext>
            </a:extLst>
          </p:cNvPr>
          <p:cNvSpPr/>
          <p:nvPr/>
        </p:nvSpPr>
        <p:spPr>
          <a:xfrm>
            <a:off x="6567784" y="2576095"/>
            <a:ext cx="4680000" cy="3650564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Font typeface="+mj-lt"/>
              <a:buAutoNum type="arabicPeriod" startAt="2"/>
            </a:pPr>
            <a:r>
              <a:rPr lang="en-US" sz="3200" b="1" dirty="0"/>
              <a:t>Non-sibilants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The upper surface of the tongue is not grooved when articulating </a:t>
            </a:r>
            <a:r>
              <a:rPr lang="en-US" sz="2800" b="1" dirty="0"/>
              <a:t>/f, v,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Ɵ, ð</a:t>
            </a:r>
            <a:r>
              <a:rPr lang="en-US" sz="2800" b="1" dirty="0"/>
              <a:t>/. </a:t>
            </a:r>
            <a:r>
              <a:rPr lang="en-US" sz="2000" dirty="0"/>
              <a:t>Acoustically these sounds are characterized by relatively low intensity of noise.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7056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16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3.1.1. Characteristics of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Fortis/Lenis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3964"/>
            <a:ext cx="10317480" cy="4351338"/>
          </a:xfrm>
        </p:spPr>
        <p:txBody>
          <a:bodyPr>
            <a:normAutofit/>
          </a:bodyPr>
          <a:lstStyle/>
          <a:p>
            <a:r>
              <a:rPr lang="en-US" dirty="0"/>
              <a:t>Fortis is characterized by being pronounced with </a:t>
            </a:r>
            <a:r>
              <a:rPr lang="en-US" b="1" dirty="0">
                <a:solidFill>
                  <a:srgbClr val="D32F2E"/>
                </a:solidFill>
              </a:rPr>
              <a:t>greater muscular energy </a:t>
            </a:r>
            <a:r>
              <a:rPr lang="en-US" dirty="0"/>
              <a:t>and hence </a:t>
            </a:r>
            <a:r>
              <a:rPr lang="en-US" b="1" dirty="0">
                <a:solidFill>
                  <a:srgbClr val="D32F2E"/>
                </a:solidFill>
              </a:rPr>
              <a:t>greater air pressure</a:t>
            </a:r>
            <a:r>
              <a:rPr lang="en-US" dirty="0"/>
              <a:t>.</a:t>
            </a:r>
          </a:p>
          <a:p>
            <a:r>
              <a:rPr lang="en-US" dirty="0"/>
              <a:t>English fricatives categorized into fortis are </a:t>
            </a:r>
            <a:r>
              <a:rPr lang="en-US" b="1" dirty="0">
                <a:solidFill>
                  <a:srgbClr val="D32F2E"/>
                </a:solidFill>
              </a:rPr>
              <a:t>/f, </a:t>
            </a:r>
            <a:r>
              <a:rPr lang="en-US" b="1" dirty="0">
                <a:solidFill>
                  <a:srgbClr val="D32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Ɵ, s, ʃ</a:t>
            </a:r>
            <a:r>
              <a:rPr lang="en-US" b="1" dirty="0">
                <a:solidFill>
                  <a:srgbClr val="D32F2E"/>
                </a:solidFill>
              </a:rPr>
              <a:t>/</a:t>
            </a:r>
          </a:p>
          <a:p>
            <a:endParaRPr lang="en-US" dirty="0"/>
          </a:p>
          <a:p>
            <a:r>
              <a:rPr lang="en-US" dirty="0"/>
              <a:t>Lenis is characterized by being pronounced with </a:t>
            </a:r>
            <a:r>
              <a:rPr lang="en-US" b="1" dirty="0">
                <a:solidFill>
                  <a:srgbClr val="D32F2E"/>
                </a:solidFill>
              </a:rPr>
              <a:t>smaller muscular energy</a:t>
            </a:r>
            <a:r>
              <a:rPr lang="en-US" dirty="0"/>
              <a:t> and hence </a:t>
            </a:r>
            <a:r>
              <a:rPr lang="en-US" b="1" dirty="0">
                <a:solidFill>
                  <a:srgbClr val="D32F2E"/>
                </a:solidFill>
              </a:rPr>
              <a:t>smaller air pressure</a:t>
            </a:r>
            <a:r>
              <a:rPr lang="en-US" dirty="0"/>
              <a:t>.</a:t>
            </a:r>
          </a:p>
          <a:p>
            <a:r>
              <a:rPr lang="en-US" dirty="0"/>
              <a:t>English stops categorized into lenis are </a:t>
            </a:r>
            <a:r>
              <a:rPr lang="en-US" b="1" dirty="0">
                <a:solidFill>
                  <a:srgbClr val="D32F2E"/>
                </a:solidFill>
              </a:rPr>
              <a:t>/v, </a:t>
            </a:r>
            <a:r>
              <a:rPr lang="en-US" b="1" dirty="0">
                <a:solidFill>
                  <a:srgbClr val="D32F2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ð, z, ʒ</a:t>
            </a:r>
            <a:r>
              <a:rPr lang="en-US" b="1" dirty="0">
                <a:solidFill>
                  <a:srgbClr val="D32F2E"/>
                </a:solidFill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194499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3.1.2. Characteristics of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Length of the Preceding Sound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3964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Vowels and sonorants are considerably </a:t>
            </a:r>
            <a:r>
              <a:rPr lang="en-US" sz="2400" b="1" dirty="0">
                <a:solidFill>
                  <a:srgbClr val="D32F2E"/>
                </a:solidFill>
              </a:rPr>
              <a:t>shorter before fortis fricatives</a:t>
            </a:r>
            <a:r>
              <a:rPr lang="en-US" sz="2400" dirty="0"/>
              <a:t> than they are before lenis fricatives.</a:t>
            </a:r>
            <a:endParaRPr lang="en-US" sz="2400" b="1" dirty="0">
              <a:solidFill>
                <a:srgbClr val="D32F2E"/>
              </a:solidFill>
            </a:endParaRPr>
          </a:p>
        </p:txBody>
      </p:sp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6E652194-9AE3-4CC0-BF63-7AB23CA85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901227"/>
              </p:ext>
            </p:extLst>
          </p:nvPr>
        </p:nvGraphicFramePr>
        <p:xfrm>
          <a:off x="2434336" y="2889842"/>
          <a:ext cx="8128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99685208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6328066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Thus, the vowels in 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cal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f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, wrea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th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, flee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c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e, A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sh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er</a:t>
                      </a:r>
                      <a:r>
                        <a:rPr lang="en-US" sz="2800" u="none" dirty="0"/>
                        <a:t> </a:t>
                      </a:r>
                      <a:r>
                        <a:rPr lang="en-US" sz="2800" dirty="0"/>
                        <a:t>are shorter than…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the vowels in </a:t>
                      </a:r>
                      <a:r>
                        <a:rPr lang="en-US" sz="2800" i="1" u="none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cal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v</a:t>
                      </a:r>
                      <a:r>
                        <a:rPr lang="en-US" sz="2800" i="1" u="none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e, wrea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th</a:t>
                      </a:r>
                      <a:r>
                        <a:rPr lang="en-US" sz="2800" i="1" u="none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e, flea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</a:t>
                      </a:r>
                      <a:r>
                        <a:rPr lang="en-US" sz="2800" i="1" u="none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, a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z</a:t>
                      </a:r>
                      <a:r>
                        <a:rPr lang="en-US" sz="2800" i="1" u="none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ure</a:t>
                      </a:r>
                      <a:r>
                        <a:rPr lang="en-US" sz="2800" i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, </a:t>
                      </a:r>
                      <a:r>
                        <a:rPr lang="en-US" sz="2800" i="0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respectively</a:t>
                      </a:r>
                      <a:r>
                        <a:rPr lang="en-US" sz="28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1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Similarly, the sonorants in 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fen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c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e, fal</a:t>
                      </a:r>
                      <a:r>
                        <a:rPr lang="en-US" sz="2800" i="1" u="sng" dirty="0">
                          <a:solidFill>
                            <a:srgbClr val="C00000"/>
                          </a:solidFill>
                        </a:rPr>
                        <a:t>s</a:t>
                      </a:r>
                      <a:r>
                        <a:rPr lang="en-US" sz="2800" i="1" u="none" dirty="0">
                          <a:solidFill>
                            <a:srgbClr val="C00000"/>
                          </a:solidFill>
                        </a:rPr>
                        <a:t>e </a:t>
                      </a:r>
                      <a:r>
                        <a:rPr lang="en-US" sz="2800" dirty="0"/>
                        <a:t>are shorter than…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those in </a:t>
                      </a:r>
                      <a:r>
                        <a:rPr lang="en-US" sz="2800" i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fen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</a:t>
                      </a:r>
                      <a:r>
                        <a:rPr lang="en-US" sz="2800" i="1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, fall</a:t>
                      </a:r>
                      <a:r>
                        <a:rPr lang="en-US" sz="2800" i="1" u="sng" dirty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</a:t>
                      </a:r>
                      <a:r>
                        <a:rPr lang="en-US" sz="28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1944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E190EB1-709C-46F0-A2BB-841E442896DC}"/>
              </a:ext>
            </a:extLst>
          </p:cNvPr>
          <p:cNvSpPr txBox="1"/>
          <p:nvPr/>
        </p:nvSpPr>
        <p:spPr>
          <a:xfrm>
            <a:off x="4635326" y="5830101"/>
            <a:ext cx="37260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Underlined in red are fortis fricatives.</a:t>
            </a:r>
          </a:p>
          <a:p>
            <a:pPr algn="ctr"/>
            <a:r>
              <a:rPr lang="en-US" dirty="0"/>
              <a:t>Underlined in blue are lenis fricatives.</a:t>
            </a:r>
          </a:p>
        </p:txBody>
      </p:sp>
    </p:spTree>
    <p:extLst>
      <p:ext uri="{BB962C8B-B14F-4D97-AF65-F5344CB8AC3E}">
        <p14:creationId xmlns:p14="http://schemas.microsoft.com/office/powerpoint/2010/main" val="56984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3.1.3. Characteristics of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Voicing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 fortis fricatives (/f, Ɵ, s, ʃ/) are never voiced.</a:t>
            </a:r>
          </a:p>
          <a:p>
            <a:endParaRPr lang="en-US" sz="2400" b="1" dirty="0">
              <a:solidFill>
                <a:srgbClr val="D32F2E"/>
              </a:solidFill>
            </a:endParaRPr>
          </a:p>
          <a:p>
            <a:r>
              <a:rPr lang="en-US" sz="2400" dirty="0"/>
              <a:t>But the lenis fricatives (/v, ð, z, ʒ/) are voiced between voiced sounds: </a:t>
            </a:r>
            <a:r>
              <a:rPr lang="en-US" sz="2400" i="1" dirty="0"/>
              <a:t>ha</a:t>
            </a:r>
            <a:r>
              <a:rPr lang="en-US" sz="2400" b="1" i="1" dirty="0"/>
              <a:t>v</a:t>
            </a:r>
            <a:r>
              <a:rPr lang="en-US" sz="2400" i="1" dirty="0"/>
              <a:t>ersack, brea</a:t>
            </a:r>
            <a:r>
              <a:rPr lang="en-US" sz="2400" b="1" i="1" dirty="0"/>
              <a:t>th</a:t>
            </a:r>
            <a:r>
              <a:rPr lang="en-US" sz="2400" i="1" dirty="0"/>
              <a:t>ing, noi</a:t>
            </a:r>
            <a:r>
              <a:rPr lang="en-US" sz="2400" b="1" i="1" dirty="0"/>
              <a:t>s</a:t>
            </a:r>
            <a:r>
              <a:rPr lang="en-US" sz="2400" i="1" dirty="0"/>
              <a:t>y, fu</a:t>
            </a:r>
            <a:r>
              <a:rPr lang="en-US" sz="2400" b="1" i="1" dirty="0"/>
              <a:t>s</a:t>
            </a:r>
            <a:r>
              <a:rPr lang="en-US" sz="2400" i="1" dirty="0"/>
              <a:t>ion.</a:t>
            </a:r>
            <a:endParaRPr lang="en-US" sz="2400" dirty="0"/>
          </a:p>
          <a:p>
            <a:endParaRPr lang="en-US" sz="2400" dirty="0"/>
          </a:p>
          <a:p>
            <a:r>
              <a:rPr lang="en-US" sz="2400" dirty="0"/>
              <a:t>When the lenis fricatives are </a:t>
            </a:r>
            <a:r>
              <a:rPr lang="en-US" sz="2400" b="1" dirty="0"/>
              <a:t>initial</a:t>
            </a:r>
            <a:r>
              <a:rPr lang="en-US" sz="2400" dirty="0"/>
              <a:t>, they are either fully voiced or voiced in that part which is adjacent to a voiced segment: </a:t>
            </a:r>
            <a:r>
              <a:rPr lang="en-US" sz="2400" b="1" i="1" dirty="0"/>
              <a:t>v</a:t>
            </a:r>
            <a:r>
              <a:rPr lang="en-US" sz="2400" i="1" dirty="0"/>
              <a:t>eal, </a:t>
            </a:r>
            <a:r>
              <a:rPr lang="en-US" sz="2400" b="1" i="1" dirty="0"/>
              <a:t>th</a:t>
            </a:r>
            <a:r>
              <a:rPr lang="en-US" sz="2400" i="1" dirty="0"/>
              <a:t>en, </a:t>
            </a:r>
            <a:r>
              <a:rPr lang="en-US" sz="2400" b="1" i="1" dirty="0"/>
              <a:t>z</a:t>
            </a:r>
            <a:r>
              <a:rPr lang="en-US" sz="2400" i="1" dirty="0"/>
              <a:t>eal.</a:t>
            </a:r>
            <a:r>
              <a:rPr lang="en-US" sz="2400" dirty="0"/>
              <a:t> </a:t>
            </a:r>
          </a:p>
          <a:p>
            <a:endParaRPr lang="en-US" sz="2400" dirty="0"/>
          </a:p>
          <a:p>
            <a:r>
              <a:rPr lang="en-US" sz="2400" dirty="0"/>
              <a:t>When the lenis fricatives are </a:t>
            </a:r>
            <a:r>
              <a:rPr lang="en-US" sz="2400" b="1" dirty="0"/>
              <a:t>final</a:t>
            </a:r>
            <a:r>
              <a:rPr lang="en-US" sz="2400" dirty="0"/>
              <a:t>, they are either voiced in that part which is adjacent to a voice segment or they are voiceless: </a:t>
            </a:r>
            <a:r>
              <a:rPr lang="en-US" sz="2400" i="1" dirty="0"/>
              <a:t>lea</a:t>
            </a:r>
            <a:r>
              <a:rPr lang="en-US" sz="2400" b="1" i="1" dirty="0"/>
              <a:t>v</a:t>
            </a:r>
            <a:r>
              <a:rPr lang="en-US" sz="2400" i="1" dirty="0"/>
              <a:t>e, brea</a:t>
            </a:r>
            <a:r>
              <a:rPr lang="en-US" sz="2400" b="1" i="1" dirty="0"/>
              <a:t>th</a:t>
            </a:r>
            <a:r>
              <a:rPr lang="en-US" sz="2400" i="1" dirty="0"/>
              <a:t>e, plea</a:t>
            </a:r>
            <a:r>
              <a:rPr lang="en-US" sz="2400" b="1" i="1" dirty="0"/>
              <a:t>s</a:t>
            </a:r>
            <a:r>
              <a:rPr lang="en-US" sz="2400" i="1" dirty="0"/>
              <a:t>e, rou</a:t>
            </a:r>
            <a:r>
              <a:rPr lang="en-US" sz="2400" b="1" i="1" dirty="0"/>
              <a:t>g</a:t>
            </a:r>
            <a:r>
              <a:rPr lang="en-US" sz="2400" i="1" dirty="0"/>
              <a:t>e.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934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EF08F9D-8EAE-4422-AC90-C1E98CE5C2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8" name="Rectangle 1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3700" b="1">
                <a:latin typeface="Cambria" panose="02040503050406030204" pitchFamily="18" charset="0"/>
                <a:ea typeface="Cambria" panose="02040503050406030204" pitchFamily="18" charset="0"/>
              </a:rPr>
              <a:t>4.1. Comparison with British English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dirty="0"/>
              <a:t>The fricative systems of AE and BE are identical, though there are minor differences in distribution (see under the individual phonemes)</a:t>
            </a:r>
          </a:p>
        </p:txBody>
      </p:sp>
    </p:spTree>
    <p:extLst>
      <p:ext uri="{BB962C8B-B14F-4D97-AF65-F5344CB8AC3E}">
        <p14:creationId xmlns:p14="http://schemas.microsoft.com/office/powerpoint/2010/main" val="257779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5.1.1.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/f/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657344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fortis, labio-dental fricative.</a:t>
            </a:r>
          </a:p>
          <a:p>
            <a:endParaRPr lang="en-US" sz="2200" b="1" dirty="0"/>
          </a:p>
          <a:p>
            <a:r>
              <a:rPr lang="en-US" sz="2200" dirty="0"/>
              <a:t>/f/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glottis is open.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raised.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lower lip forms a stricture of close approximation with the upper teeth.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out between the lower lip and the upper teeth, causing friction. 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819875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C1A94-8B22-4BA2-8B5F-B7200586B8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136" t="43981" r="56091" b="13672"/>
          <a:stretch/>
        </p:blipFill>
        <p:spPr>
          <a:xfrm>
            <a:off x="2178311" y="1994490"/>
            <a:ext cx="3161785" cy="380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4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5.1.2.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/f/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no important variants of this phoneme.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4" t="12102" r="29984" b="15749"/>
          <a:stretch/>
        </p:blipFill>
        <p:spPr>
          <a:xfrm>
            <a:off x="2572512" y="1820798"/>
            <a:ext cx="1536192" cy="316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74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5.1.3.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/f/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4896" y="1723262"/>
            <a:ext cx="4928616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There is no difference between AE and BE /f/.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9891C9-029A-4144-A08C-A63FC62169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4" t="12102" r="29984" b="15749"/>
          <a:stretch/>
        </p:blipFill>
        <p:spPr>
          <a:xfrm>
            <a:off x="2414016" y="2040254"/>
            <a:ext cx="1536192" cy="316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05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5.2.1.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/v/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193792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lenis, labio-dental stop.</a:t>
            </a:r>
          </a:p>
          <a:p>
            <a:r>
              <a:rPr lang="en-US" sz="2200" dirty="0"/>
              <a:t>Apart from the fact that /v/ is lenis whereas /f/ is fortis, these two sounds are articulated in the same way.</a:t>
            </a:r>
          </a:p>
          <a:p>
            <a:endParaRPr lang="en-US" sz="2200" b="1" dirty="0"/>
          </a:p>
          <a:p>
            <a:r>
              <a:rPr lang="en-US" sz="2200" dirty="0"/>
              <a:t>/v/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glottis is open.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raised.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lower lip forms a stricture of close approximation with the upper teeth.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out between the lower lip and the upper teeth, causing friction. 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819875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AFF078-B9C4-4D59-B847-3074AE2BB1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200" t="34489" r="51500" b="24652"/>
          <a:stretch/>
        </p:blipFill>
        <p:spPr>
          <a:xfrm>
            <a:off x="1983239" y="1690688"/>
            <a:ext cx="3389376" cy="403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455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5.2.2.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/v/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Initially, /v/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fully voiced ([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vie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vaɪ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Finally, /v/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 voiceless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voiced sounds, /v/ is fully voiced: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leaving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liv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  <a:endParaRPr lang="en-US" sz="2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8" t="22100" r="18989" b="27249"/>
          <a:stretch/>
        </p:blipFill>
        <p:spPr>
          <a:xfrm>
            <a:off x="1975103" y="2170176"/>
            <a:ext cx="2827801" cy="254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8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5.2.3.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/v/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4896" y="1723262"/>
            <a:ext cx="4928616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There are no differences between AE and BE /v/.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A9B0A5-A4B3-472A-99C9-8D15221891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8" t="22100" r="18989" b="27249"/>
          <a:stretch/>
        </p:blipFill>
        <p:spPr>
          <a:xfrm>
            <a:off x="1975103" y="2170176"/>
            <a:ext cx="2827801" cy="254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5.3.1.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Ɵ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193792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fortis, dental fricatives.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Ɵ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glottis is open.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tip (and blade) of the tongue form a stricture of close approximation with the upper teeth.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out between the tongue and upper teeth, causing friction.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Some people articulate this sound with the blade of the tongue between the teeth. 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641863" y="566980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883EE0-DC2E-4B33-BF01-9B00D4B736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00" t="39289" r="55900" b="19467"/>
          <a:stretch/>
        </p:blipFill>
        <p:spPr>
          <a:xfrm>
            <a:off x="1775974" y="1723262"/>
            <a:ext cx="3332473" cy="394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55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5.3.2. English Fricative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Ɵ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no important variants of this phoneme.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9" r="21569"/>
          <a:stretch/>
        </p:blipFill>
        <p:spPr>
          <a:xfrm>
            <a:off x="2170176" y="1723262"/>
            <a:ext cx="2316480" cy="407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5.3.3.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Ɵ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4896" y="1723262"/>
            <a:ext cx="4928616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There is no difference between AE and BE /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Ɵ</a:t>
            </a:r>
            <a:r>
              <a:rPr lang="en-US" sz="2400" dirty="0"/>
              <a:t>/.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FF3C25-46D8-4F4B-A05F-5863DB2B9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9" r="21569"/>
          <a:stretch/>
        </p:blipFill>
        <p:spPr>
          <a:xfrm>
            <a:off x="2170176" y="1723262"/>
            <a:ext cx="2316480" cy="407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0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5.4.1.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ð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193792" cy="4351338"/>
          </a:xfrm>
        </p:spPr>
        <p:txBody>
          <a:bodyPr>
            <a:normAutofit fontScale="77500" lnSpcReduction="2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lenis, dental fricatives.</a:t>
            </a:r>
          </a:p>
          <a:p>
            <a:endParaRPr lang="en-US" sz="2200" b="1" dirty="0"/>
          </a:p>
          <a:p>
            <a:r>
              <a:rPr lang="en-US" sz="2200" dirty="0"/>
              <a:t>Apart from the fact that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dirty="0"/>
              <a:t>/ is lenis whereas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Ɵ</a:t>
            </a:r>
            <a:r>
              <a:rPr lang="en-US" sz="2200" dirty="0"/>
              <a:t>/ is fortis, these two sounds are articulated in the same way.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glottis is open.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tip (and blade) of the tongue form a stricture of close approximation with the upper teeth.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out between the tongue and upper teeth, causing friction.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Some people articulate this sound with the blade of the tongue between the teeth. 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641863" y="566980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E0FF44-BD68-4E45-91E1-E2C8077E5E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00" t="35734" r="51700" b="29778"/>
          <a:stretch/>
        </p:blipFill>
        <p:spPr>
          <a:xfrm>
            <a:off x="1641863" y="1570208"/>
            <a:ext cx="3659630" cy="409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77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5.4.2.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ð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5456" y="1690688"/>
            <a:ext cx="4294632" cy="4351338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Initially, /ð/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fully voiced ([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ðen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Finally, /ð/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 voiceless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breath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voiced sounds, /ð/ is fully voiced: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breathing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brið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  <a:endParaRPr lang="en-US" sz="2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r="9302"/>
          <a:stretch/>
        </p:blipFill>
        <p:spPr>
          <a:xfrm>
            <a:off x="1926336" y="1953594"/>
            <a:ext cx="2560320" cy="314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14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5.4.3.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/d/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4896" y="1723262"/>
            <a:ext cx="4928616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There is no difference between AE and BE /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ð</a:t>
            </a:r>
            <a:r>
              <a:rPr lang="en-US" sz="2400" dirty="0"/>
              <a:t>/.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EF0BC-97CE-4EDC-A960-E5627FB1B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r="9302"/>
          <a:stretch/>
        </p:blipFill>
        <p:spPr>
          <a:xfrm>
            <a:off x="1926336" y="1953594"/>
            <a:ext cx="2560320" cy="314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23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5.5.1.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/s/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193792" cy="4351338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fortis, alveolar fricatives.</a:t>
            </a:r>
          </a:p>
          <a:p>
            <a:r>
              <a:rPr lang="en-US" sz="2200" dirty="0"/>
              <a:t>/s/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blade of the tongue is raised toward the alveolar ridge in a stricture of approximation, 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Some speakers have the tongue tip raised toward the alveolar ridge; others have it against the lower teeth or gum ridge;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through a narrow groove in the center of the tongue, causing friction;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neutral, spread, or rounded depending on the nature of the adjacent sounds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641863" y="566980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E8280-EED1-4541-8705-50611BE9D7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00" t="36088" r="51500" b="29422"/>
          <a:stretch/>
        </p:blipFill>
        <p:spPr>
          <a:xfrm>
            <a:off x="1727207" y="1690688"/>
            <a:ext cx="3393433" cy="394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2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5.5.2.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/s/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5456" y="1690688"/>
            <a:ext cx="429463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There are no important variants of this phoneme.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5" r="13295"/>
          <a:stretch/>
        </p:blipFill>
        <p:spPr>
          <a:xfrm>
            <a:off x="1999488" y="2045525"/>
            <a:ext cx="2340864" cy="318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4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5.5.3.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/s/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795526"/>
            <a:ext cx="492861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There is no difference between AE and BE /s/.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E67A47-69DE-4B62-B794-DC28A1E61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5" r="13295"/>
          <a:stretch/>
        </p:blipFill>
        <p:spPr>
          <a:xfrm>
            <a:off x="1999488" y="2045525"/>
            <a:ext cx="2340864" cy="318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1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5.6.1.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/z/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388864" cy="4351338"/>
          </a:xfrm>
        </p:spPr>
        <p:txBody>
          <a:bodyPr>
            <a:normAutofit fontScale="77500" lnSpcReduction="2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lenis, alveolar fricative.</a:t>
            </a:r>
          </a:p>
          <a:p>
            <a:endParaRPr lang="en-US" sz="2200" b="1" dirty="0"/>
          </a:p>
          <a:p>
            <a:r>
              <a:rPr lang="en-US" sz="2200" dirty="0"/>
              <a:t>Apart from the fact that /z/ is lenis whereas /s/ is fortis, these two sounds are articulated in the same way.</a:t>
            </a:r>
          </a:p>
          <a:p>
            <a:endParaRPr lang="en-US" sz="2200" b="1" dirty="0"/>
          </a:p>
          <a:p>
            <a:r>
              <a:rPr lang="en-US" sz="2200" dirty="0"/>
              <a:t>/z/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blade of the tongue is raised toward the alveolar ridge in a stricture of approximation, 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Some speakers have the tongue tip raised toward the alveolar ridge; others have it against the lower teeth or gum ridge;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air is forced through a narrow groove in the center of the tongue, causing friction;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neutral, spread, or rounded depending on the nature of the adjacent sounds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641863" y="566980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07CDD0-BA0B-49F7-B884-C8C0BE8F61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800" t="32356" r="52400" b="25867"/>
          <a:stretch/>
        </p:blipFill>
        <p:spPr>
          <a:xfrm>
            <a:off x="1800358" y="1859301"/>
            <a:ext cx="3210553" cy="381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04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5.6.2.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/z/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5456" y="1690688"/>
            <a:ext cx="4294632" cy="4351338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Initially, /z/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fully voiced ([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zoo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Finally, /z/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voiceless [z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rise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raiz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raiz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voiced sounds, /z/ is fully voiced: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rising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riaz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  <a:endParaRPr lang="en-US" sz="2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t="18233" r="14879" b="21625"/>
          <a:stretch/>
        </p:blipFill>
        <p:spPr>
          <a:xfrm>
            <a:off x="1901952" y="2184696"/>
            <a:ext cx="2694432" cy="248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08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5.6.3.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/z/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8464" y="2478278"/>
            <a:ext cx="4928616" cy="4351338"/>
          </a:xfrm>
        </p:spPr>
        <p:txBody>
          <a:bodyPr>
            <a:normAutofit/>
          </a:bodyPr>
          <a:lstStyle/>
          <a:p>
            <a:r>
              <a:rPr lang="en-US" sz="2200" dirty="0"/>
              <a:t>There are no differences between AE and BE /z/.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9B725E-EA15-45DA-8A3F-8F39C49102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t="18233" r="14879" b="21625"/>
          <a:stretch/>
        </p:blipFill>
        <p:spPr>
          <a:xfrm>
            <a:off x="1865376" y="2478278"/>
            <a:ext cx="2694432" cy="248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5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5.7.1.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ʃ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5984" y="1528189"/>
            <a:ext cx="6486144" cy="4769613"/>
          </a:xfrm>
        </p:spPr>
        <p:txBody>
          <a:bodyPr>
            <a:noAutofit/>
          </a:bodyPr>
          <a:lstStyle/>
          <a:p>
            <a:r>
              <a:rPr lang="en-US" sz="1750" dirty="0"/>
              <a:t>It is a </a:t>
            </a:r>
            <a:r>
              <a:rPr lang="en-US" sz="1750" b="1" dirty="0"/>
              <a:t>fortis, </a:t>
            </a:r>
            <a:r>
              <a:rPr lang="en-US" sz="1750" b="1" dirty="0" err="1"/>
              <a:t>alveo</a:t>
            </a:r>
            <a:r>
              <a:rPr lang="en-US" sz="1750" b="1" dirty="0"/>
              <a:t>-palatal fricative.</a:t>
            </a:r>
          </a:p>
          <a:p>
            <a:endParaRPr lang="en-US" sz="300" b="1" dirty="0"/>
          </a:p>
          <a:p>
            <a:r>
              <a:rPr lang="en-US" sz="1750" dirty="0"/>
              <a:t>/</a:t>
            </a:r>
            <a:r>
              <a:rPr lang="en-US" sz="1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175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The blade of the tongue is raised toward the hard palate, creating a stricture of approximation just behind the alveolar ridge (and thus further back than for /s/);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Some speakers have the tongue tip raised toward the alveolar ridge; others have it down against the lower teeth or gum ridge;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The groove in the tongue is larger than that for /s/, so the air stream is more diffuse than for /s/;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The lips are somewhat rounded and protruding;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750" dirty="0"/>
              <a:t>The airstream, which passes over the tongue and out between the teeth, produces a “hushing” sound which is considerably less “sharp” than the /s/ sound.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276102" y="567590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FA1DC-A321-48D7-9671-F7D476BA49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00" t="38045" r="50000" b="21604"/>
          <a:stretch/>
        </p:blipFill>
        <p:spPr>
          <a:xfrm>
            <a:off x="1370076" y="1944832"/>
            <a:ext cx="3304032" cy="373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58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5.7.2.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ʃ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9840" y="2141537"/>
            <a:ext cx="429463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/>
              <a:t>There are no important variants of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1B5007-ECF2-455B-906E-6434206C7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9" b="3819"/>
          <a:stretch/>
        </p:blipFill>
        <p:spPr>
          <a:xfrm>
            <a:off x="1670303" y="1690688"/>
            <a:ext cx="3389973" cy="313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5.7.3.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ʃ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49947"/>
            <a:ext cx="4928616" cy="513892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In articulation there is no difference between AE and BE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/.</a:t>
            </a:r>
          </a:p>
          <a:p>
            <a:endParaRPr lang="en-US" sz="2200" dirty="0"/>
          </a:p>
          <a:p>
            <a:r>
              <a:rPr lang="en-US" sz="2200" dirty="0"/>
              <a:t>In the distribution of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/, however, AE and BE differ slightly. Some of the differences are: </a:t>
            </a:r>
          </a:p>
          <a:p>
            <a:pPr marL="719138" indent="-457200">
              <a:buFont typeface="+mj-lt"/>
              <a:buAutoNum type="arabicPeriod"/>
            </a:pPr>
            <a:r>
              <a:rPr lang="en-US" sz="2200" dirty="0"/>
              <a:t>BE has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 or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dirty="0"/>
              <a:t>/ where AE has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dirty="0"/>
              <a:t>/ in few words such as </a:t>
            </a:r>
            <a:r>
              <a:rPr lang="en-US" sz="2200" i="1" dirty="0"/>
              <a:t>Asia, Persia, version;</a:t>
            </a:r>
          </a:p>
          <a:p>
            <a:pPr marL="719138" indent="-457200">
              <a:buFont typeface="+mj-lt"/>
              <a:buAutoNum type="arabicPeriod"/>
            </a:pPr>
            <a:r>
              <a:rPr lang="en-US" sz="2200" dirty="0"/>
              <a:t>Often BE has either /</a:t>
            </a:r>
            <a:r>
              <a:rPr lang="en-US" sz="2200" dirty="0" err="1"/>
              <a:t>sj</a:t>
            </a:r>
            <a:r>
              <a:rPr lang="en-US" sz="2200" dirty="0"/>
              <a:t>/ or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 where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 predominates in AE: </a:t>
            </a:r>
            <a:r>
              <a:rPr lang="en-US" sz="2200" i="1" dirty="0"/>
              <a:t>issue, sensual;</a:t>
            </a:r>
          </a:p>
          <a:p>
            <a:pPr marL="719138" indent="-457200">
              <a:buFont typeface="+mj-lt"/>
              <a:buAutoNum type="arabicPeriod"/>
            </a:pPr>
            <a:r>
              <a:rPr lang="en-US" sz="2200" dirty="0"/>
              <a:t>There is a stronger tendency in BE to use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 rather than /</a:t>
            </a:r>
            <a:r>
              <a:rPr lang="en-US" sz="2200" dirty="0" err="1"/>
              <a:t>t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 after /n/: </a:t>
            </a:r>
            <a:r>
              <a:rPr lang="en-US" sz="2200" i="1" dirty="0"/>
              <a:t>mention, pension, provincial, lunch, etc.</a:t>
            </a:r>
            <a:endParaRPr lang="en-US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AC976D-4C1F-452D-AB1B-E5B42A6C4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9" b="3819"/>
          <a:stretch/>
        </p:blipFill>
        <p:spPr>
          <a:xfrm>
            <a:off x="1645919" y="1971104"/>
            <a:ext cx="3389973" cy="313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24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5.8.1.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ʒ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5984" y="1528189"/>
            <a:ext cx="6486144" cy="4769613"/>
          </a:xfrm>
        </p:spPr>
        <p:txBody>
          <a:bodyPr>
            <a:noAutofit/>
          </a:bodyPr>
          <a:lstStyle/>
          <a:p>
            <a:r>
              <a:rPr lang="en-US" sz="1750" dirty="0"/>
              <a:t>It is a </a:t>
            </a:r>
            <a:r>
              <a:rPr lang="en-US" sz="1750" b="1" dirty="0"/>
              <a:t>lenis, </a:t>
            </a:r>
            <a:r>
              <a:rPr lang="en-US" sz="1750" b="1" dirty="0" err="1"/>
              <a:t>alveo</a:t>
            </a:r>
            <a:r>
              <a:rPr lang="en-US" sz="1750" b="1" dirty="0"/>
              <a:t>-palatal fricative.</a:t>
            </a:r>
          </a:p>
          <a:p>
            <a:endParaRPr lang="en-US" sz="600" b="1" dirty="0"/>
          </a:p>
          <a:p>
            <a:r>
              <a:rPr lang="en-US" sz="1800" dirty="0"/>
              <a:t>Apart from the fact that /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1800" dirty="0"/>
              <a:t>/ is lenis whereas /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1800" dirty="0"/>
              <a:t>/ is fortis, these two sounds are articulated in the same way.</a:t>
            </a:r>
          </a:p>
          <a:p>
            <a:endParaRPr lang="en-US" sz="300" b="1" dirty="0"/>
          </a:p>
          <a:p>
            <a:r>
              <a:rPr lang="en-US" sz="1600" dirty="0"/>
              <a:t>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16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The blade of the tongue is raised toward the hard palate, creating a stricture of approximation just behind the alveolar ridge (and thus further back than for /s/);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Some speakers have the tongue tip raised toward the alveolar ridge; others have it down against the lower teeth or gum ridge;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The groove in the tongue is larger than that for /s/, so the air stream is more diffuse than for /s/;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The lips are somewhat rounded and protruding;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1600" dirty="0"/>
              <a:t>The airstream, which passes over the tongue and out between the teeth, produces a “hushing” sound which is considerably less “sharp” than the /s/ sound.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276102" y="567590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15685F-8E99-4D4D-A7D8-C0B4E69CA9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400" t="35555" r="51900" b="22939"/>
          <a:stretch/>
        </p:blipFill>
        <p:spPr>
          <a:xfrm>
            <a:off x="1276102" y="1662938"/>
            <a:ext cx="3356858" cy="397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8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5.8.2.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ʒ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5456" y="1690688"/>
            <a:ext cx="4294632" cy="4351338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/ʒ/ occurs initially only in foreign borrowings: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genre, gendarme.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 /ʒ/ it is either voiced in that part which is adjacent to a voiced segment ([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or it is voiceless ([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rouge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or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voiced sounds ([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]), /ʒ/ is fully voiced: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lesion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liʒ</a:t>
            </a:r>
            <a:r>
              <a:rPr lang="en-US" sz="22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].</a:t>
            </a:r>
          </a:p>
          <a:p>
            <a:pPr marL="457200" indent="-457200">
              <a:buFont typeface="+mj-lt"/>
              <a:buAutoNum type="alphaLcPeriod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Note: some speakers final /ʒ/ alternates with 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dʒ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in words from French like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garage, barrage, camouflage.</a:t>
            </a:r>
            <a:endParaRPr lang="en-US" sz="2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0248B5-9F74-483C-8E95-7D7CD07FD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9" b="3819"/>
          <a:stretch/>
        </p:blipFill>
        <p:spPr>
          <a:xfrm>
            <a:off x="1328927" y="1910144"/>
            <a:ext cx="3581629" cy="330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6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5.8.3. English Fricatives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ʒ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690688"/>
            <a:ext cx="4928616" cy="5138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articulation there is no difference between BE and AE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ʒ</a:t>
            </a:r>
            <a:r>
              <a:rPr lang="en-US" dirty="0"/>
              <a:t>/.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AC976D-4C1F-452D-AB1B-E5B42A6C4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9" b="3819"/>
          <a:stretch/>
        </p:blipFill>
        <p:spPr>
          <a:xfrm>
            <a:off x="1328927" y="1910144"/>
            <a:ext cx="3581629" cy="330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33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6.1. REVIEW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838200" y="1414562"/>
            <a:ext cx="10515600" cy="4380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answer the following questions to review what you have learned about Fricative Consonants. Do not go to the next slide before you completely answer all of them. </a:t>
            </a:r>
          </a:p>
          <a:p>
            <a:endParaRPr lang="en-US" dirty="0"/>
          </a:p>
          <a:p>
            <a:pPr marL="342900" lvl="0" indent="-342900"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does the stream of air flow from the lungs before being released out of our oral cavity?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result of the constriction in our vocal tract when producing fricatives?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two types of fricatives and what make them different from each other?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Based on the force of articulation, how are fricatives consonants divided into fortis and lenis?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the pairs of fricative consonants that are articulated in the same way and that are only different from the way they are lenis/fortis.</a:t>
            </a: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AE fricatives consonants that are no different from the ones in BE!</a:t>
            </a: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AE fricatives consonants that are different from the ones in BE! </a:t>
            </a: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Roman alphabet spelling, how is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Ɵ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ʃ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and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ʒ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usually spelled? Provide some words for the examples!</a:t>
            </a:r>
          </a:p>
          <a:p>
            <a:pPr marL="342900" lvl="0" indent="-342900">
              <a:spcAft>
                <a:spcPts val="800"/>
              </a:spcAft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6877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2" y="4924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6.2. REVIEW – </a:t>
            </a:r>
            <a:r>
              <a:rPr lang="en-US" sz="4000" b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ANSWER KEY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432262" y="1201397"/>
            <a:ext cx="10965840" cy="4466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answer the following questions to review what you have learned about Fricative Consonants. Do not go to the next slide before you completely answer all of them.  </a:t>
            </a:r>
          </a:p>
          <a:p>
            <a:endParaRPr lang="en-US" dirty="0"/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does the stream of air flow from the lungs before being released out of our oral cavity?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stream of air coming from the lung is forced through a stricture of close approximation.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2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result of the constriction in our vocal tract when producing fricatives?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results in audible friction.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3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two types of fricatives and what make them different from each other?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are sibilants and non-sibilants. Sibilants are Characterized articulatory by a narrow longitudinal groove on the upper surface of the tongue, and acoustically by noise of relatively high intensity. Meanwhile, in non-sibilants, The upper surface of the tongue is not grooved when articulating /f, v, Ɵ, ð/. Acoustically these sounds are characterized by relatively low intensity of noise.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4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Based on the force of articulation, how are fricatives consonants divided into fortis and lenis?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/f, Ɵ, s, ʃ/ fricative consonants belong to fortis because they are pronounced with greater muscular energy and hence greater air pressure. Meanwhile, characterized with the opposite are /v, ð, z, ʒ/.</a:t>
            </a:r>
          </a:p>
        </p:txBody>
      </p:sp>
    </p:spTree>
    <p:extLst>
      <p:ext uri="{BB962C8B-B14F-4D97-AF65-F5344CB8AC3E}">
        <p14:creationId xmlns:p14="http://schemas.microsoft.com/office/powerpoint/2010/main" val="10269258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2" y="4924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6.2. REVIEW – </a:t>
            </a:r>
            <a:r>
              <a:rPr lang="en-US" sz="4000" b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ANSWER KEY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432262" y="1201397"/>
            <a:ext cx="10965840" cy="5812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answer the following questions to review what you have learned about Fricative Consonants. Do not go to the next slide before you completely answer all of them.  </a:t>
            </a:r>
          </a:p>
          <a:p>
            <a:endParaRPr lang="en-US" dirty="0"/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5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the pairs of fricative consonants that are articulated in the same way and that are only different from the way they are lenis/fortis.</a:t>
            </a: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/f/ and /v/;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Ɵ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and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ð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/; /s/ and /z/;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ʃ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and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ʒ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6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AE fricatives consonants that are no different from the ones in BE!</a:t>
            </a:r>
          </a:p>
          <a:p>
            <a:pPr marL="457200">
              <a:lnSpc>
                <a:spcPct val="107000"/>
              </a:lnSpc>
              <a:tabLst>
                <a:tab pos="1226820" algn="l"/>
              </a:tabLst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/f/, /v/,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Ɵ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ð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/s/, /z/, 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ʒ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7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Mention AE fricatives consonants that are different from the ones in BE! Briefly explain their difference!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ʃ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ʃ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in BE can be /ʃ/ or /ʒ/ where AE has /ʒ/. There is a stronger tendency in BE to use /ʃ/ rather than /</a:t>
            </a:r>
            <a:r>
              <a:rPr lang="en-US" sz="1800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tʃ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after /n/. Often BE has either /</a:t>
            </a:r>
            <a:r>
              <a:rPr lang="en-US" sz="1800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sj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or /ʃ/ where /ʃ/ predominates in AE.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 startAt="8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Roman alphabet spelling, how is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Ɵ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ʃ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/, and /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ʒ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usually spelled? Provide some words for the examples!</a:t>
            </a:r>
          </a:p>
          <a:p>
            <a:pPr marL="457200">
              <a:lnSpc>
                <a:spcPct val="107000"/>
              </a:lnSpc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Ɵ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is always spelled </a:t>
            </a:r>
            <a:r>
              <a:rPr lang="en-US" sz="1800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800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examples: </a:t>
            </a:r>
            <a:r>
              <a:rPr lang="en-US" sz="1800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Thames, Thomas, Esther.</a:t>
            </a:r>
            <a:endParaRPr lang="en-US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/ʃ/ is frequently spelled </a:t>
            </a:r>
            <a:r>
              <a:rPr lang="en-US" sz="1800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 in </a:t>
            </a:r>
            <a:r>
              <a:rPr lang="en-US" sz="1800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shop, wash.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But other spellings abound: </a:t>
            </a:r>
            <a:r>
              <a:rPr lang="en-US" sz="1800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champagne), sch (Schwa), ss (assure), s (sugar), etc.</a:t>
            </a:r>
            <a:endParaRPr lang="en-US" sz="1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850"/>
            <a:r>
              <a:rPr lang="en-US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/ʒ/ is spelled in different ways: </a:t>
            </a:r>
            <a:r>
              <a:rPr lang="en-US" sz="1800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</a:t>
            </a:r>
            <a:r>
              <a:rPr lang="en-US" sz="1800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(vision), s (usual), </a:t>
            </a:r>
            <a:r>
              <a:rPr lang="en-US" sz="1800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</a:t>
            </a:r>
            <a:r>
              <a:rPr lang="en-US" sz="1800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(beige), z (seizure). 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7666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1F22-97C9-4BD0-8D8A-D4024952D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04CA2-0A5A-4D28-BBA6-BF5E9D891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-457200">
              <a:buNone/>
            </a:pPr>
            <a:r>
              <a:rPr lang="en-US" dirty="0">
                <a:sym typeface="Wingdings" panose="05000000000000000000" pitchFamily="2" charset="2"/>
              </a:rPr>
              <a:t>Bauer L., </a:t>
            </a:r>
            <a:r>
              <a:rPr lang="en-US" dirty="0" err="1">
                <a:sym typeface="Wingdings" panose="05000000000000000000" pitchFamily="2" charset="2"/>
              </a:rPr>
              <a:t>Dienhart</a:t>
            </a:r>
            <a:r>
              <a:rPr lang="en-US" dirty="0">
                <a:sym typeface="Wingdings" panose="05000000000000000000" pitchFamily="2" charset="2"/>
              </a:rPr>
              <a:t> M. J., </a:t>
            </a:r>
            <a:r>
              <a:rPr lang="en-US" dirty="0" err="1">
                <a:sym typeface="Wingdings" panose="05000000000000000000" pitchFamily="2" charset="2"/>
              </a:rPr>
              <a:t>Hartvigson</a:t>
            </a:r>
            <a:r>
              <a:rPr lang="en-US" dirty="0">
                <a:sym typeface="Wingdings" panose="05000000000000000000" pitchFamily="2" charset="2"/>
              </a:rPr>
              <a:t> H., &amp; Jakobsen L. (1980). </a:t>
            </a:r>
            <a:r>
              <a:rPr lang="en-US" i="1" dirty="0">
                <a:sym typeface="Wingdings" panose="05000000000000000000" pitchFamily="2" charset="2"/>
              </a:rPr>
              <a:t>American English pronunciation</a:t>
            </a:r>
            <a:r>
              <a:rPr lang="en-US" dirty="0">
                <a:sym typeface="Wingdings" panose="05000000000000000000" pitchFamily="2" charset="2"/>
              </a:rPr>
              <a:t>. Copenhagen: Gyldendal. Page 54 – 71 .</a:t>
            </a:r>
          </a:p>
          <a:p>
            <a:pPr marL="0" indent="-457200">
              <a:buNone/>
            </a:pPr>
            <a:endParaRPr lang="en-US" sz="2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67547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1F22-97C9-4BD0-8D8A-D4024952D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PICTURE SOURCE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04CA2-0A5A-4D28-BBA6-BF5E9D891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7387"/>
            <a:ext cx="10515600" cy="4799576"/>
          </a:xfrm>
        </p:spPr>
        <p:txBody>
          <a:bodyPr>
            <a:normAutofit/>
          </a:bodyPr>
          <a:lstStyle/>
          <a:p>
            <a:pPr marL="0" indent="-457200">
              <a:buNone/>
            </a:pPr>
            <a:r>
              <a:rPr lang="en-US" sz="1200" dirty="0">
                <a:sym typeface="Wingdings" panose="05000000000000000000" pitchFamily="2" charset="2"/>
              </a:rPr>
              <a:t>Fricative consonant: </a:t>
            </a:r>
            <a:r>
              <a:rPr lang="en-US" sz="1200" dirty="0">
                <a:sym typeface="Wingdings" panose="05000000000000000000" pitchFamily="2" charset="2"/>
                <a:hlinkClick r:id="rId2"/>
              </a:rPr>
              <a:t>https://st2.depositphotos.com/4285885/44333/i/600/depositphotos_443339378-stock-photo-friction-text-written-purple-indigo.jpg</a:t>
            </a:r>
            <a:r>
              <a:rPr lang="en-US" sz="1200" dirty="0"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sym typeface="Wingdings" panose="05000000000000000000" pitchFamily="2" charset="2"/>
              </a:rPr>
              <a:t>f icon: </a:t>
            </a:r>
            <a:r>
              <a:rPr lang="en-US" sz="1200" dirty="0">
                <a:sym typeface="Wingdings" panose="05000000000000000000" pitchFamily="2" charset="2"/>
                <a:hlinkClick r:id="rId3"/>
              </a:rPr>
              <a:t>https://image.shutterstock.com/shutterstock/photos/1505318651/display_1500/stock-vector-letter-f-golden-letters-small-gold-letter-of-alphabet-vector-1505318651.jpg</a:t>
            </a:r>
            <a:r>
              <a:rPr lang="en-US" sz="1200" dirty="0"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sym typeface="Wingdings" panose="05000000000000000000" pitchFamily="2" charset="2"/>
              </a:rPr>
              <a:t>v icon: </a:t>
            </a:r>
            <a:r>
              <a:rPr lang="en-US" sz="1200" dirty="0">
                <a:sym typeface="Wingdings" panose="05000000000000000000" pitchFamily="2" charset="2"/>
                <a:hlinkClick r:id="rId4"/>
              </a:rPr>
              <a:t>https://www.vectorstock.com/royalty-free-vector/v-letter-small-vector-6362362</a:t>
            </a:r>
            <a:r>
              <a:rPr lang="en-US" sz="1200" dirty="0"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Ɵ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5"/>
              </a:rPr>
              <a:t>https://thumbs.dreamstime.com/b/greek-alphabet-theta-signage-icon-178107534.jpg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Ð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6"/>
              </a:rPr>
              <a:t>https://s3.amazonaws.com/static.graphemica.com/glyphs/i500s/000/007/350/original/00F0-500x500.png?1275321133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7"/>
              </a:rPr>
              <a:t>https://encrypted-tbn0.gstatic.com/images?q=tbn:ANd9GcQQO1cm1Kf3syQOm5tzcSKR87ZD_83i4Sl4vQ&amp;usqp=CAU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z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8"/>
              </a:rPr>
              <a:t>https://www.vectorstock.com/royalty-free-vector/z-letter-small-vector-6362118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ʃ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9"/>
              </a:rPr>
              <a:t>https://id.pinterest.com/pin/188729040621885736/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ʒ icon: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10"/>
              </a:rPr>
              <a:t>https://graphemica.com/%C6%B7/glyphs/times-new-roman-regular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endParaRPr lang="en-US" sz="12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28434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4485</TotalTime>
  <Words>3452</Words>
  <Application>Microsoft Office PowerPoint</Application>
  <PresentationFormat>Widescreen</PresentationFormat>
  <Paragraphs>292</Paragraphs>
  <Slides>37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Cambria</vt:lpstr>
      <vt:lpstr>Times New Roman</vt:lpstr>
      <vt:lpstr>Wingdings</vt:lpstr>
      <vt:lpstr>Office Theme</vt:lpstr>
      <vt:lpstr>ENGLISH  PHONETICS AND PHONOLOGY</vt:lpstr>
      <vt:lpstr>INTRODUCTION</vt:lpstr>
      <vt:lpstr>1.1. Definition of Fricative Consonants</vt:lpstr>
      <vt:lpstr>2.1. Types of Fricatives</vt:lpstr>
      <vt:lpstr>3.1.1. Characteristics of English Fricatives – Fortis/Lenis</vt:lpstr>
      <vt:lpstr>3.1.2. Characteristics of English Fricatives – Length of the Preceding Sound</vt:lpstr>
      <vt:lpstr>3.1.3. Characteristics of English Fricatives – Voicing</vt:lpstr>
      <vt:lpstr>4.1. Comparison with British English</vt:lpstr>
      <vt:lpstr>5.1.1. English Fricatives – /f/ - Articulation </vt:lpstr>
      <vt:lpstr>5.1.2. English Fricatives – /f/ - Variation </vt:lpstr>
      <vt:lpstr>5.1.3. English Fricatives – /f/ - Comparison with BE</vt:lpstr>
      <vt:lpstr>5.2.1. English Fricatives – /v/ - Articulation </vt:lpstr>
      <vt:lpstr>5.2.2. English Fricatives – /v/ - Variation </vt:lpstr>
      <vt:lpstr>5.2.3. English Fricatives – /v/ - Comparison with BE</vt:lpstr>
      <vt:lpstr>5.3.1. English Fricatives – /Ɵ/ - Articulation </vt:lpstr>
      <vt:lpstr>5.3.2. English Fricative – /Ɵ/ - Variation </vt:lpstr>
      <vt:lpstr>5.3.3. English Fricatives – /Ɵ/ - Comparison with BE</vt:lpstr>
      <vt:lpstr>5.4.1. English Fricatives – /ð/ - Articulation </vt:lpstr>
      <vt:lpstr>5.4.2. English Fricatives – /ð/ - Variation </vt:lpstr>
      <vt:lpstr>5.4.3. English Fricatives – /d/ - Comparison with BE</vt:lpstr>
      <vt:lpstr>5.5.1. English Fricatives – /s/ - Articulation </vt:lpstr>
      <vt:lpstr>5.5.2. English Fricatives – /s/ - Variation </vt:lpstr>
      <vt:lpstr>5.5.3. English Fricatives – /s/ - Comparison with BE</vt:lpstr>
      <vt:lpstr>5.6.1. English Fricatives – /z/ - Articulation </vt:lpstr>
      <vt:lpstr>5.6.2. English Fricatives – /z/ - Variation </vt:lpstr>
      <vt:lpstr>5.6.3. English Fricatives – /z/ - Comparison with BE</vt:lpstr>
      <vt:lpstr>5.7.1. English Fricatives – /ʃ/ - Articulation </vt:lpstr>
      <vt:lpstr>5.7.2. English Fricatives – /ʃ/ - Variation </vt:lpstr>
      <vt:lpstr>5.7.3. English Fricatives – / ʃ / - Comparison with BE</vt:lpstr>
      <vt:lpstr>5.8.1. English Fricatives – /ʒ/ - Articulation </vt:lpstr>
      <vt:lpstr>5.8.2. English Fricatives – /ʒ/ - Variation </vt:lpstr>
      <vt:lpstr>5.8.3. English Fricatives – /ʒ/ - Comparison with BE</vt:lpstr>
      <vt:lpstr>6.1. REVIEW</vt:lpstr>
      <vt:lpstr>6.2. REVIEW – ANSWER KEY</vt:lpstr>
      <vt:lpstr>6.2. REVIEW – ANSWER KEY</vt:lpstr>
      <vt:lpstr>REFERENCES</vt:lpstr>
      <vt:lpstr>PICTURE SOURCE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Maria Dewi Rosari</cp:lastModifiedBy>
  <cp:revision>314</cp:revision>
  <cp:lastPrinted>2021-10-02T08:23:03Z</cp:lastPrinted>
  <dcterms:created xsi:type="dcterms:W3CDTF">2021-04-01T06:29:54Z</dcterms:created>
  <dcterms:modified xsi:type="dcterms:W3CDTF">2021-10-05T11:35:41Z</dcterms:modified>
</cp:coreProperties>
</file>