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331" r:id="rId3"/>
    <p:sldId id="332" r:id="rId4"/>
    <p:sldId id="463" r:id="rId5"/>
    <p:sldId id="464" r:id="rId6"/>
    <p:sldId id="465" r:id="rId7"/>
    <p:sldId id="424" r:id="rId8"/>
    <p:sldId id="435" r:id="rId9"/>
    <p:sldId id="436" r:id="rId10"/>
    <p:sldId id="437" r:id="rId11"/>
    <p:sldId id="438" r:id="rId12"/>
    <p:sldId id="439" r:id="rId13"/>
    <p:sldId id="440" r:id="rId14"/>
    <p:sldId id="441" r:id="rId15"/>
    <p:sldId id="442" r:id="rId16"/>
    <p:sldId id="466" r:id="rId17"/>
    <p:sldId id="443" r:id="rId18"/>
    <p:sldId id="445" r:id="rId19"/>
    <p:sldId id="446" r:id="rId20"/>
    <p:sldId id="467" r:id="rId21"/>
    <p:sldId id="449" r:id="rId22"/>
    <p:sldId id="450" r:id="rId23"/>
    <p:sldId id="451" r:id="rId24"/>
    <p:sldId id="468" r:id="rId25"/>
    <p:sldId id="452" r:id="rId26"/>
    <p:sldId id="453" r:id="rId27"/>
    <p:sldId id="454" r:id="rId28"/>
    <p:sldId id="455" r:id="rId29"/>
    <p:sldId id="469" r:id="rId30"/>
    <p:sldId id="457" r:id="rId31"/>
    <p:sldId id="458" r:id="rId32"/>
    <p:sldId id="459" r:id="rId33"/>
    <p:sldId id="470" r:id="rId34"/>
    <p:sldId id="393" r:id="rId35"/>
    <p:sldId id="365" r:id="rId36"/>
    <p:sldId id="456" r:id="rId37"/>
    <p:sldId id="319" r:id="rId38"/>
    <p:sldId id="401" r:id="rId39"/>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2F2E"/>
    <a:srgbClr val="5F3A6E"/>
    <a:srgbClr val="D57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136" autoAdjust="0"/>
  </p:normalViewPr>
  <p:slideViewPr>
    <p:cSldViewPr snapToGrid="0">
      <p:cViewPr varScale="1">
        <p:scale>
          <a:sx n="63" d="100"/>
          <a:sy n="63" d="100"/>
        </p:scale>
        <p:origin x="1382" y="4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09/10/2021</a:t>
            </a:fld>
            <a:endParaRPr lang="en-ID"/>
          </a:p>
        </p:txBody>
      </p:sp>
      <p:sp>
        <p:nvSpPr>
          <p:cNvPr id="4" name="Slide Image Placeholder 3"/>
          <p:cNvSpPr>
            <a:spLocks noGrp="1" noRot="1" noChangeAspect="1"/>
          </p:cNvSpPr>
          <p:nvPr>
            <p:ph type="sldImg" idx="2"/>
          </p:nvPr>
        </p:nvSpPr>
        <p:spPr>
          <a:xfrm>
            <a:off x="446088" y="1243013"/>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9446679"/>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9"/>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i="0"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786775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97956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180311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b="0"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880875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593081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42811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678498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942166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015291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31543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771024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824976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0885147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826198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62971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4131279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6881270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5643728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600956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2700385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730083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14892791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958474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4843114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9563203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7371171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33072379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0323987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14161409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835694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36</a:t>
            </a:fld>
            <a:endParaRPr lang="en-ID"/>
          </a:p>
        </p:txBody>
      </p:sp>
    </p:spTree>
    <p:extLst>
      <p:ext uri="{BB962C8B-B14F-4D97-AF65-F5344CB8AC3E}">
        <p14:creationId xmlns:p14="http://schemas.microsoft.com/office/powerpoint/2010/main" val="2350576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37</a:t>
            </a:fld>
            <a:endParaRPr lang="en-ID"/>
          </a:p>
        </p:txBody>
      </p:sp>
    </p:spTree>
    <p:extLst>
      <p:ext uri="{BB962C8B-B14F-4D97-AF65-F5344CB8AC3E}">
        <p14:creationId xmlns:p14="http://schemas.microsoft.com/office/powerpoint/2010/main" val="332193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09/10/2021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f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s://media.istockphoto.com/photos/gingerbread-font-christmas-cookie-alphabet-concept-small-letter-l-picture-id870019836" TargetMode="External"/><Relationship Id="rId3" Type="http://schemas.openxmlformats.org/officeDocument/2006/relationships/hyperlink" Target="https://www.123rf.com/photo_126839406_stock-vector-nose-line-icon-smell-nostril-front-anatomy-concept-vector-illustration-can-be-used-for-topics-like-e.html" TargetMode="External"/><Relationship Id="rId7" Type="http://schemas.openxmlformats.org/officeDocument/2006/relationships/hyperlink" Target="https://s3.amazonaws.com/static.graphemica.com/glyphs/i500s/000/002/214/original/014B-500x500.png?1275291994" TargetMode="External"/><Relationship Id="rId2" Type="http://schemas.openxmlformats.org/officeDocument/2006/relationships/hyperlink" Target="https://encrypted-tbn0.gstatic.com/images?q=tbn:ANd9GcTUk1nwWQjuvgkUlU6D_vmk8vY2qEiF01LN2Q&amp;usqp=CAU" TargetMode="External"/><Relationship Id="rId1" Type="http://schemas.openxmlformats.org/officeDocument/2006/relationships/slideLayout" Target="../slideLayouts/slideLayout2.xml"/><Relationship Id="rId6" Type="http://schemas.openxmlformats.org/officeDocument/2006/relationships/hyperlink" Target="https://image.shutterstock.com/shutterstock/photos/706360015/display_1500/stock-photo-rough-metallic-lowercase-or-small-letter-n-in-a-d-illustration-with-a-rocky-texture-and-shiny-dark-706360015.jpg" TargetMode="External"/><Relationship Id="rId11" Type="http://schemas.openxmlformats.org/officeDocument/2006/relationships/hyperlink" Target="https://media.istockphoto.com/photos/alphabet-small-wooden-vintage-lowercase-letter-pattern-beautiful-3d-picture-id971513534" TargetMode="External"/><Relationship Id="rId5" Type="http://schemas.openxmlformats.org/officeDocument/2006/relationships/hyperlink" Target="https://thumbs.dreamstime.com/b/d-leopard-print-letter-m-jaguar-skin-fur-creative-decorative-character-m-capital-letter-small-letter-black-blue-color-d-161131860.jpg" TargetMode="External"/><Relationship Id="rId10" Type="http://schemas.openxmlformats.org/officeDocument/2006/relationships/hyperlink" Target="https://www.vectorstock.com/royalty-free-vector/r-letter-small-vector-6362320" TargetMode="External"/><Relationship Id="rId4" Type="http://schemas.openxmlformats.org/officeDocument/2006/relationships/hyperlink" Target="https://www.kindpng.com/picc/m/188-1889809_approximately-approximate-math-symbol-icon-design-number-6.png" TargetMode="External"/><Relationship Id="rId9" Type="http://schemas.openxmlformats.org/officeDocument/2006/relationships/hyperlink" Target="https://thumbs.dreamstime.com/z/w-letter-hand-drawn-symbol-vector-illustration-small-english-black-white-roman-alphabet-typographic-can-be-used-as-logo-203318687.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6 – Chapter 6</a:t>
            </a:r>
          </a:p>
          <a:p>
            <a:r>
              <a:rPr lang="en-US" sz="3600" b="1" dirty="0"/>
              <a:t>Sonorant Consonants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6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3684588"/>
          </a:xfrm>
        </p:spPr>
        <p:style>
          <a:lnRef idx="2">
            <a:schemeClr val="dk1"/>
          </a:lnRef>
          <a:fillRef idx="1">
            <a:schemeClr val="lt1"/>
          </a:fillRef>
          <a:effectRef idx="0">
            <a:schemeClr val="dk1"/>
          </a:effectRef>
          <a:fontRef idx="minor">
            <a:schemeClr val="dk1"/>
          </a:fontRef>
        </p:style>
        <p:txBody>
          <a:bodyPr>
            <a:normAutofit/>
          </a:bodyPr>
          <a:lstStyle/>
          <a:p>
            <a:pPr marL="514350" indent="-514350">
              <a:buFont typeface="+mj-lt"/>
              <a:buAutoNum type="arabicPeriod"/>
            </a:pPr>
            <a:r>
              <a:rPr lang="en-US" sz="2400" dirty="0"/>
              <a:t>Definition of Sonorant Consonants</a:t>
            </a:r>
          </a:p>
          <a:p>
            <a:pPr marL="514350" indent="-514350">
              <a:buFont typeface="+mj-lt"/>
              <a:buAutoNum type="arabicPeriod"/>
            </a:pPr>
            <a:r>
              <a:rPr lang="en-US" sz="2400" dirty="0"/>
              <a:t>Syllabicity </a:t>
            </a:r>
          </a:p>
          <a:p>
            <a:pPr marL="514350" indent="-514350">
              <a:buFont typeface="+mj-lt"/>
              <a:buAutoNum type="arabicPeriod"/>
            </a:pPr>
            <a:r>
              <a:rPr lang="en-US" sz="2400" dirty="0"/>
              <a:t>The articulation, variation, distribution and comparison with BE of:</a:t>
            </a:r>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0" indent="0">
              <a:buNone/>
            </a:pPr>
            <a:endParaRPr lang="en-US" dirty="0"/>
          </a:p>
          <a:p>
            <a:pPr marL="0" indent="0">
              <a:buNone/>
            </a:pPr>
            <a:endParaRPr lang="en-US" dirty="0"/>
          </a:p>
          <a:p>
            <a:pPr marL="0" indent="0">
              <a:buNone/>
            </a:pPr>
            <a:endParaRPr lang="en-US" dirty="0"/>
          </a:p>
        </p:txBody>
      </p:sp>
      <p:graphicFrame>
        <p:nvGraphicFramePr>
          <p:cNvPr id="3" name="Table 3">
            <a:extLst>
              <a:ext uri="{FF2B5EF4-FFF2-40B4-BE49-F238E27FC236}">
                <a16:creationId xmlns:a16="http://schemas.microsoft.com/office/drawing/2014/main" id="{3C824668-1027-4680-B152-0669C856083F}"/>
              </a:ext>
            </a:extLst>
          </p:cNvPr>
          <p:cNvGraphicFramePr>
            <a:graphicFrameLocks noGrp="1"/>
          </p:cNvGraphicFramePr>
          <p:nvPr>
            <p:extLst>
              <p:ext uri="{D42A27DB-BD31-4B8C-83A1-F6EECF244321}">
                <p14:modId xmlns:p14="http://schemas.microsoft.com/office/powerpoint/2010/main" val="2813110446"/>
              </p:ext>
            </p:extLst>
          </p:nvPr>
        </p:nvGraphicFramePr>
        <p:xfrm>
          <a:off x="6732334" y="4347369"/>
          <a:ext cx="4449190" cy="1249680"/>
        </p:xfrm>
        <a:graphic>
          <a:graphicData uri="http://schemas.openxmlformats.org/drawingml/2006/table">
            <a:tbl>
              <a:tblPr firstRow="1" bandRow="1">
                <a:tableStyleId>{5940675A-B579-460E-94D1-54222C63F5DA}</a:tableStyleId>
              </a:tblPr>
              <a:tblGrid>
                <a:gridCol w="2224595">
                  <a:extLst>
                    <a:ext uri="{9D8B030D-6E8A-4147-A177-3AD203B41FA5}">
                      <a16:colId xmlns:a16="http://schemas.microsoft.com/office/drawing/2014/main" val="2774473406"/>
                    </a:ext>
                  </a:extLst>
                </a:gridCol>
                <a:gridCol w="2224595">
                  <a:extLst>
                    <a:ext uri="{9D8B030D-6E8A-4147-A177-3AD203B41FA5}">
                      <a16:colId xmlns:a16="http://schemas.microsoft.com/office/drawing/2014/main" val="982407139"/>
                    </a:ext>
                  </a:extLst>
                </a:gridCol>
              </a:tblGrid>
              <a:tr h="823911">
                <a:tc>
                  <a:txBody>
                    <a:bodyPr/>
                    <a:lstStyle/>
                    <a:p>
                      <a:pPr marL="0" indent="0">
                        <a:buNone/>
                      </a:pPr>
                      <a:r>
                        <a:rPr lang="en-US" sz="1900" dirty="0"/>
                        <a:t>3.1. /m/</a:t>
                      </a:r>
                    </a:p>
                    <a:p>
                      <a:pPr marL="0" indent="0">
                        <a:buNone/>
                      </a:pPr>
                      <a:r>
                        <a:rPr lang="en-US" sz="1900" dirty="0"/>
                        <a:t>3.2. /n/</a:t>
                      </a:r>
                    </a:p>
                    <a:p>
                      <a:pPr marL="0" indent="0">
                        <a:buNone/>
                      </a:pPr>
                      <a:r>
                        <a:rPr lang="en-US" sz="1900" dirty="0"/>
                        <a:t>3.3. /</a:t>
                      </a:r>
                      <a:r>
                        <a:rPr lang="en-US" sz="1900" dirty="0">
                          <a:latin typeface="Times New Roman" panose="02020603050405020304" pitchFamily="18" charset="0"/>
                          <a:cs typeface="Times New Roman" panose="02020603050405020304" pitchFamily="18" charset="0"/>
                        </a:rPr>
                        <a:t>ŋ</a:t>
                      </a:r>
                      <a:r>
                        <a:rPr lang="en-US" sz="1900" dirty="0"/>
                        <a:t>/</a:t>
                      </a:r>
                    </a:p>
                    <a:p>
                      <a:pPr marL="0" indent="0">
                        <a:buNone/>
                      </a:pPr>
                      <a:r>
                        <a:rPr lang="en-US" sz="1900" dirty="0"/>
                        <a:t>3.4. /</a:t>
                      </a:r>
                      <a:r>
                        <a:rPr lang="en-US" sz="1900" dirty="0">
                          <a:latin typeface="Times New Roman" panose="02020603050405020304" pitchFamily="18" charset="0"/>
                          <a:cs typeface="Times New Roman" panose="02020603050405020304" pitchFamily="18" charset="0"/>
                        </a:rPr>
                        <a:t>l</a:t>
                      </a:r>
                      <a:r>
                        <a:rPr lang="en-US" sz="1900"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900" dirty="0"/>
                        <a:t>3.5. w/</a:t>
                      </a:r>
                    </a:p>
                    <a:p>
                      <a:pPr marL="0" indent="0">
                        <a:buNone/>
                      </a:pPr>
                      <a:r>
                        <a:rPr lang="en-US" sz="1900" dirty="0"/>
                        <a:t>3.6. /r/</a:t>
                      </a:r>
                    </a:p>
                    <a:p>
                      <a:pPr marL="0" indent="0">
                        <a:buNone/>
                      </a:pPr>
                      <a:r>
                        <a:rPr lang="en-US" sz="1900" dirty="0"/>
                        <a:t>3.7. /</a:t>
                      </a:r>
                      <a:r>
                        <a:rPr lang="en-US" sz="1900" dirty="0">
                          <a:latin typeface="Times New Roman" panose="02020603050405020304" pitchFamily="18" charset="0"/>
                          <a:cs typeface="Times New Roman" panose="02020603050405020304" pitchFamily="18" charset="0"/>
                        </a:rPr>
                        <a:t>j</a:t>
                      </a:r>
                      <a:r>
                        <a:rPr lang="en-US" sz="1900" dirty="0"/>
                        <a:t>/</a:t>
                      </a:r>
                    </a:p>
                    <a:p>
                      <a:pPr marL="0" indent="0">
                        <a:buNone/>
                      </a:pPr>
                      <a:endParaRPr lang="en-US" sz="19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57266783"/>
                  </a:ext>
                </a:extLst>
              </a:tr>
            </a:tbl>
          </a:graphicData>
        </a:graphic>
      </p:graphicFrame>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Sonorant Consonants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4993288" cy="4351338"/>
          </a:xfrm>
        </p:spPr>
        <p:txBody>
          <a:bodyPr>
            <a:normAutofit/>
          </a:bodyPr>
          <a:lstStyle/>
          <a:p>
            <a:r>
              <a:rPr lang="en-US" sz="2400" dirty="0"/>
              <a:t>A sonorant is a consonant during the articulation of which the air coming from the lungs escapes continuously either through the oral cavity or through the nasal cavity </a:t>
            </a:r>
            <a:r>
              <a:rPr lang="en-US" sz="2400" b="1" dirty="0"/>
              <a:t>with no </a:t>
            </a:r>
            <a:r>
              <a:rPr lang="en-US" sz="2400" dirty="0"/>
              <a:t>audible friction.</a:t>
            </a:r>
          </a:p>
          <a:p>
            <a:endParaRPr lang="en-US" sz="2400" dirty="0"/>
          </a:p>
          <a:p>
            <a:r>
              <a:rPr lang="en-US" sz="2400" dirty="0"/>
              <a:t>There are three types of sonorants: </a:t>
            </a:r>
          </a:p>
          <a:p>
            <a:pPr marL="814388" indent="-457200">
              <a:buFont typeface="+mj-lt"/>
              <a:buAutoNum type="arabicPeriod"/>
            </a:pPr>
            <a:r>
              <a:rPr lang="en-US" sz="2400" dirty="0"/>
              <a:t>Nasal</a:t>
            </a:r>
          </a:p>
          <a:p>
            <a:pPr marL="814388" indent="-457200">
              <a:buFont typeface="+mj-lt"/>
              <a:buAutoNum type="arabicPeriod"/>
            </a:pPr>
            <a:r>
              <a:rPr lang="en-US" sz="2400" dirty="0"/>
              <a:t>Lateral</a:t>
            </a:r>
          </a:p>
          <a:p>
            <a:pPr marL="814388" indent="-457200">
              <a:buFont typeface="+mj-lt"/>
              <a:buAutoNum type="arabicPeriod"/>
            </a:pPr>
            <a:r>
              <a:rPr lang="en-US" sz="2400" dirty="0"/>
              <a:t>Approximant</a:t>
            </a:r>
          </a:p>
        </p:txBody>
      </p:sp>
      <p:grpSp>
        <p:nvGrpSpPr>
          <p:cNvPr id="10" name="Group 9">
            <a:extLst>
              <a:ext uri="{FF2B5EF4-FFF2-40B4-BE49-F238E27FC236}">
                <a16:creationId xmlns:a16="http://schemas.microsoft.com/office/drawing/2014/main" id="{F93CC878-911B-48C3-99F1-0A724A8F708D}"/>
              </a:ext>
            </a:extLst>
          </p:cNvPr>
          <p:cNvGrpSpPr/>
          <p:nvPr/>
        </p:nvGrpSpPr>
        <p:grpSpPr>
          <a:xfrm>
            <a:off x="6571235" y="3418760"/>
            <a:ext cx="1260000" cy="1762566"/>
            <a:chOff x="4416464" y="4991919"/>
            <a:chExt cx="1260000" cy="1762566"/>
          </a:xfrm>
        </p:grpSpPr>
        <p:pic>
          <p:nvPicPr>
            <p:cNvPr id="11" name="Picture 10" descr="A picture containing hanger&#10;&#10;Description automatically generated">
              <a:extLst>
                <a:ext uri="{FF2B5EF4-FFF2-40B4-BE49-F238E27FC236}">
                  <a16:creationId xmlns:a16="http://schemas.microsoft.com/office/drawing/2014/main" id="{07727D54-1FC4-4DC8-BDBD-2BF1CB3B4E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6464" y="4991919"/>
              <a:ext cx="1260000" cy="1260000"/>
            </a:xfrm>
            <a:prstGeom prst="rect">
              <a:avLst/>
            </a:prstGeom>
          </p:spPr>
        </p:pic>
        <p:sp>
          <p:nvSpPr>
            <p:cNvPr id="12" name="TextBox 11">
              <a:extLst>
                <a:ext uri="{FF2B5EF4-FFF2-40B4-BE49-F238E27FC236}">
                  <a16:creationId xmlns:a16="http://schemas.microsoft.com/office/drawing/2014/main" id="{2B6BE42A-6465-4CBB-AF08-0B0EE271381D}"/>
                </a:ext>
              </a:extLst>
            </p:cNvPr>
            <p:cNvSpPr txBox="1"/>
            <p:nvPr/>
          </p:nvSpPr>
          <p:spPr>
            <a:xfrm>
              <a:off x="4560791" y="6231265"/>
              <a:ext cx="970074" cy="523220"/>
            </a:xfrm>
            <a:prstGeom prst="rect">
              <a:avLst/>
            </a:prstGeom>
            <a:noFill/>
          </p:spPr>
          <p:txBody>
            <a:bodyPr wrap="none" rtlCol="0">
              <a:spAutoFit/>
            </a:bodyPr>
            <a:lstStyle/>
            <a:p>
              <a:pPr algn="ctr"/>
              <a:r>
                <a:rPr lang="en-US" sz="1400" dirty="0"/>
                <a:t>Nasal </a:t>
              </a:r>
            </a:p>
            <a:p>
              <a:pPr algn="ctr"/>
              <a:r>
                <a:rPr lang="en-US" sz="1400" dirty="0"/>
                <a:t>Consonant</a:t>
              </a:r>
            </a:p>
          </p:txBody>
        </p:sp>
      </p:grpSp>
      <p:grpSp>
        <p:nvGrpSpPr>
          <p:cNvPr id="13" name="Group 12">
            <a:extLst>
              <a:ext uri="{FF2B5EF4-FFF2-40B4-BE49-F238E27FC236}">
                <a16:creationId xmlns:a16="http://schemas.microsoft.com/office/drawing/2014/main" id="{10827ED0-E695-4D7B-AA4E-A01BAD51DC9A}"/>
              </a:ext>
            </a:extLst>
          </p:cNvPr>
          <p:cNvGrpSpPr/>
          <p:nvPr/>
        </p:nvGrpSpPr>
        <p:grpSpPr>
          <a:xfrm>
            <a:off x="8132446" y="3345191"/>
            <a:ext cx="1831186" cy="1818172"/>
            <a:chOff x="5883392" y="4916963"/>
            <a:chExt cx="1831186" cy="1818172"/>
          </a:xfrm>
        </p:grpSpPr>
        <p:pic>
          <p:nvPicPr>
            <p:cNvPr id="14" name="Picture 13" descr="Icon&#10;&#10;Description automatically generated">
              <a:extLst>
                <a:ext uri="{FF2B5EF4-FFF2-40B4-BE49-F238E27FC236}">
                  <a16:creationId xmlns:a16="http://schemas.microsoft.com/office/drawing/2014/main" id="{F4F34BB0-C48B-4E4D-9964-9AF9F0A16B7F}"/>
                </a:ext>
              </a:extLst>
            </p:cNvPr>
            <p:cNvPicPr>
              <a:picLocks noChangeAspect="1"/>
            </p:cNvPicPr>
            <p:nvPr/>
          </p:nvPicPr>
          <p:blipFill rotWithShape="1">
            <a:blip r:embed="rId4">
              <a:extLst>
                <a:ext uri="{28A0092B-C50C-407E-A947-70E740481C1C}">
                  <a14:useLocalDpi xmlns:a14="http://schemas.microsoft.com/office/drawing/2010/main" val="0"/>
                </a:ext>
              </a:extLst>
            </a:blip>
            <a:srcRect b="27089"/>
            <a:stretch/>
          </p:blipFill>
          <p:spPr>
            <a:xfrm>
              <a:off x="5883392" y="4916963"/>
              <a:ext cx="1831186" cy="1260000"/>
            </a:xfrm>
            <a:prstGeom prst="rect">
              <a:avLst/>
            </a:prstGeom>
          </p:spPr>
        </p:pic>
        <p:sp>
          <p:nvSpPr>
            <p:cNvPr id="15" name="TextBox 14">
              <a:extLst>
                <a:ext uri="{FF2B5EF4-FFF2-40B4-BE49-F238E27FC236}">
                  <a16:creationId xmlns:a16="http://schemas.microsoft.com/office/drawing/2014/main" id="{6B6975B3-D699-4D27-97A8-F14C02EC8043}"/>
                </a:ext>
              </a:extLst>
            </p:cNvPr>
            <p:cNvSpPr txBox="1"/>
            <p:nvPr/>
          </p:nvSpPr>
          <p:spPr>
            <a:xfrm>
              <a:off x="6313948" y="6211915"/>
              <a:ext cx="970074" cy="523220"/>
            </a:xfrm>
            <a:prstGeom prst="rect">
              <a:avLst/>
            </a:prstGeom>
            <a:noFill/>
          </p:spPr>
          <p:txBody>
            <a:bodyPr wrap="none" rtlCol="0">
              <a:spAutoFit/>
            </a:bodyPr>
            <a:lstStyle/>
            <a:p>
              <a:pPr algn="ctr"/>
              <a:r>
                <a:rPr lang="en-US" sz="1400" dirty="0"/>
                <a:t>Lateral </a:t>
              </a:r>
            </a:p>
            <a:p>
              <a:pPr algn="ctr"/>
              <a:r>
                <a:rPr lang="en-US" sz="1400" dirty="0"/>
                <a:t>Consonant</a:t>
              </a:r>
            </a:p>
          </p:txBody>
        </p:sp>
      </p:grpSp>
      <p:grpSp>
        <p:nvGrpSpPr>
          <p:cNvPr id="22" name="Group 21">
            <a:extLst>
              <a:ext uri="{FF2B5EF4-FFF2-40B4-BE49-F238E27FC236}">
                <a16:creationId xmlns:a16="http://schemas.microsoft.com/office/drawing/2014/main" id="{EFF5FD54-747F-4AA4-98EC-37B07A962ED7}"/>
              </a:ext>
            </a:extLst>
          </p:cNvPr>
          <p:cNvGrpSpPr/>
          <p:nvPr/>
        </p:nvGrpSpPr>
        <p:grpSpPr>
          <a:xfrm>
            <a:off x="10353124" y="3307638"/>
            <a:ext cx="1354500" cy="1770263"/>
            <a:chOff x="7921506" y="4954441"/>
            <a:chExt cx="1354500" cy="1770263"/>
          </a:xfrm>
        </p:grpSpPr>
        <p:pic>
          <p:nvPicPr>
            <p:cNvPr id="23" name="Picture 22" descr="Shape, arrow&#10;&#10;Description automatically generated">
              <a:extLst>
                <a:ext uri="{FF2B5EF4-FFF2-40B4-BE49-F238E27FC236}">
                  <a16:creationId xmlns:a16="http://schemas.microsoft.com/office/drawing/2014/main" id="{639E151D-C073-4356-A559-5AD33A08BD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1506" y="4954441"/>
              <a:ext cx="1354500" cy="1260000"/>
            </a:xfrm>
            <a:prstGeom prst="rect">
              <a:avLst/>
            </a:prstGeom>
          </p:spPr>
        </p:pic>
        <p:sp>
          <p:nvSpPr>
            <p:cNvPr id="24" name="TextBox 23">
              <a:extLst>
                <a:ext uri="{FF2B5EF4-FFF2-40B4-BE49-F238E27FC236}">
                  <a16:creationId xmlns:a16="http://schemas.microsoft.com/office/drawing/2014/main" id="{2323FC57-7481-4C02-BD9A-E65F87633DE9}"/>
                </a:ext>
              </a:extLst>
            </p:cNvPr>
            <p:cNvSpPr txBox="1"/>
            <p:nvPr/>
          </p:nvSpPr>
          <p:spPr>
            <a:xfrm>
              <a:off x="8012730" y="6201484"/>
              <a:ext cx="1172052" cy="523220"/>
            </a:xfrm>
            <a:prstGeom prst="rect">
              <a:avLst/>
            </a:prstGeom>
            <a:noFill/>
          </p:spPr>
          <p:txBody>
            <a:bodyPr wrap="none" rtlCol="0">
              <a:spAutoFit/>
            </a:bodyPr>
            <a:lstStyle/>
            <a:p>
              <a:pPr algn="ctr"/>
              <a:r>
                <a:rPr lang="en-US" sz="1400" dirty="0"/>
                <a:t>Approximant </a:t>
              </a:r>
            </a:p>
            <a:p>
              <a:pPr algn="ctr"/>
              <a:r>
                <a:rPr lang="en-US" sz="1400" dirty="0"/>
                <a:t>Consonant</a:t>
              </a:r>
            </a:p>
          </p:txBody>
        </p:sp>
      </p:grpSp>
      <p:sp>
        <p:nvSpPr>
          <p:cNvPr id="25" name="Rectangle 24">
            <a:extLst>
              <a:ext uri="{FF2B5EF4-FFF2-40B4-BE49-F238E27FC236}">
                <a16:creationId xmlns:a16="http://schemas.microsoft.com/office/drawing/2014/main" id="{B68A54A9-26A5-428B-9AFB-818386D18ECF}"/>
              </a:ext>
            </a:extLst>
          </p:cNvPr>
          <p:cNvSpPr/>
          <p:nvPr/>
        </p:nvSpPr>
        <p:spPr>
          <a:xfrm>
            <a:off x="7685864" y="2307583"/>
            <a:ext cx="2451893" cy="53373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accent6">
                    <a:lumMod val="50000"/>
                  </a:schemeClr>
                </a:solidFill>
              </a:rPr>
              <a:t>SONORANTS</a:t>
            </a:r>
            <a:endParaRPr lang="en-US" dirty="0">
              <a:solidFill>
                <a:schemeClr val="accent6">
                  <a:lumMod val="50000"/>
                </a:schemeClr>
              </a:solidFill>
            </a:endParaRPr>
          </a:p>
        </p:txBody>
      </p:sp>
      <p:cxnSp>
        <p:nvCxnSpPr>
          <p:cNvPr id="26" name="Straight Arrow Connector 25">
            <a:extLst>
              <a:ext uri="{FF2B5EF4-FFF2-40B4-BE49-F238E27FC236}">
                <a16:creationId xmlns:a16="http://schemas.microsoft.com/office/drawing/2014/main" id="{8577E361-8782-42CC-9EB2-7BD07A7CD605}"/>
              </a:ext>
            </a:extLst>
          </p:cNvPr>
          <p:cNvCxnSpPr>
            <a:cxnSpLocks/>
          </p:cNvCxnSpPr>
          <p:nvPr/>
        </p:nvCxnSpPr>
        <p:spPr>
          <a:xfrm flipH="1">
            <a:off x="7318452" y="2861845"/>
            <a:ext cx="1646472" cy="48017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D85C08C-4305-4CBE-9000-AD0FA22E598B}"/>
              </a:ext>
            </a:extLst>
          </p:cNvPr>
          <p:cNvCxnSpPr>
            <a:cxnSpLocks/>
          </p:cNvCxnSpPr>
          <p:nvPr/>
        </p:nvCxnSpPr>
        <p:spPr>
          <a:xfrm>
            <a:off x="8927447" y="2851722"/>
            <a:ext cx="2052897" cy="45591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BB5563D-4A5D-4566-B378-379C66604B0C}"/>
              </a:ext>
            </a:extLst>
          </p:cNvPr>
          <p:cNvCxnSpPr>
            <a:cxnSpLocks/>
          </p:cNvCxnSpPr>
          <p:nvPr/>
        </p:nvCxnSpPr>
        <p:spPr>
          <a:xfrm flipH="1">
            <a:off x="8964924" y="2841321"/>
            <a:ext cx="1" cy="46631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par>
                          <p:cTn id="44" fill="hold">
                            <p:stCondLst>
                              <p:cond delay="2500"/>
                            </p:stCondLst>
                            <p:childTnLst>
                              <p:par>
                                <p:cTn id="45" presetID="10" presetClass="entr" presetSubtype="0"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par>
                          <p:cTn id="48" fill="hold">
                            <p:stCondLst>
                              <p:cond delay="3000"/>
                            </p:stCondLst>
                            <p:childTnLst>
                              <p:par>
                                <p:cTn id="49" presetID="10" presetClass="entr" presetSubtype="0"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3500"/>
                            </p:stCondLst>
                            <p:childTnLst>
                              <p:par>
                                <p:cTn id="53" presetID="10" presetClass="entr" presetSubtype="0" fill="hold"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Definition of Sonorant Consonants – The Types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4993288" cy="3677581"/>
          </a:xfrm>
        </p:spPr>
        <p:txBody>
          <a:bodyPr>
            <a:normAutofit/>
          </a:bodyPr>
          <a:lstStyle/>
          <a:p>
            <a:r>
              <a:rPr lang="en-US" sz="2400" dirty="0"/>
              <a:t>A </a:t>
            </a:r>
            <a:r>
              <a:rPr lang="en-US" sz="2400" b="1" dirty="0"/>
              <a:t>nasal</a:t>
            </a:r>
            <a:r>
              <a:rPr lang="en-US" sz="2400" dirty="0"/>
              <a:t> </a:t>
            </a:r>
            <a:r>
              <a:rPr lang="en-US" sz="2400" dirty="0">
                <a:sym typeface="Wingdings" panose="05000000000000000000" pitchFamily="2" charset="2"/>
              </a:rPr>
              <a:t> a sonorant which is formed with a complete closure in the oral cavity but with the velum lowered so that the air coming from the lungs escapes unhindered through the nasal cavity.</a:t>
            </a:r>
          </a:p>
          <a:p>
            <a:endParaRPr lang="en-US" sz="2400" dirty="0"/>
          </a:p>
          <a:p>
            <a:r>
              <a:rPr lang="en-US" sz="2400" dirty="0"/>
              <a:t>There are three nasal phonemes in English: /m, n, </a:t>
            </a:r>
            <a:r>
              <a:rPr lang="en-US" sz="2400" dirty="0">
                <a:latin typeface="Times New Roman" panose="02020603050405020304" pitchFamily="18" charset="0"/>
                <a:cs typeface="Times New Roman" panose="02020603050405020304" pitchFamily="18" charset="0"/>
              </a:rPr>
              <a:t>ŋ</a:t>
            </a:r>
            <a:r>
              <a:rPr lang="en-US" sz="2400" dirty="0"/>
              <a:t>/</a:t>
            </a:r>
          </a:p>
        </p:txBody>
      </p:sp>
      <p:grpSp>
        <p:nvGrpSpPr>
          <p:cNvPr id="10" name="Group 9">
            <a:extLst>
              <a:ext uri="{FF2B5EF4-FFF2-40B4-BE49-F238E27FC236}">
                <a16:creationId xmlns:a16="http://schemas.microsoft.com/office/drawing/2014/main" id="{F93CC878-911B-48C3-99F1-0A724A8F708D}"/>
              </a:ext>
            </a:extLst>
          </p:cNvPr>
          <p:cNvGrpSpPr/>
          <p:nvPr/>
        </p:nvGrpSpPr>
        <p:grpSpPr>
          <a:xfrm>
            <a:off x="8167278" y="2288422"/>
            <a:ext cx="2689143" cy="3453736"/>
            <a:chOff x="4416464" y="4991919"/>
            <a:chExt cx="1260000" cy="1632025"/>
          </a:xfrm>
        </p:grpSpPr>
        <p:pic>
          <p:nvPicPr>
            <p:cNvPr id="11" name="Picture 10" descr="A picture containing hanger&#10;&#10;Description automatically generated">
              <a:extLst>
                <a:ext uri="{FF2B5EF4-FFF2-40B4-BE49-F238E27FC236}">
                  <a16:creationId xmlns:a16="http://schemas.microsoft.com/office/drawing/2014/main" id="{07727D54-1FC4-4DC8-BDBD-2BF1CB3B4E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6464" y="4991919"/>
              <a:ext cx="1260000" cy="1260000"/>
            </a:xfrm>
            <a:prstGeom prst="rect">
              <a:avLst/>
            </a:prstGeom>
          </p:spPr>
        </p:pic>
        <p:sp>
          <p:nvSpPr>
            <p:cNvPr id="12" name="TextBox 11">
              <a:extLst>
                <a:ext uri="{FF2B5EF4-FFF2-40B4-BE49-F238E27FC236}">
                  <a16:creationId xmlns:a16="http://schemas.microsoft.com/office/drawing/2014/main" id="{2B6BE42A-6465-4CBB-AF08-0B0EE271381D}"/>
                </a:ext>
              </a:extLst>
            </p:cNvPr>
            <p:cNvSpPr txBox="1"/>
            <p:nvPr/>
          </p:nvSpPr>
          <p:spPr>
            <a:xfrm>
              <a:off x="4688536" y="6231265"/>
              <a:ext cx="714585" cy="392679"/>
            </a:xfrm>
            <a:prstGeom prst="rect">
              <a:avLst/>
            </a:prstGeom>
            <a:noFill/>
          </p:spPr>
          <p:txBody>
            <a:bodyPr wrap="none" rtlCol="0">
              <a:spAutoFit/>
            </a:bodyPr>
            <a:lstStyle/>
            <a:p>
              <a:pPr algn="ctr"/>
              <a:r>
                <a:rPr lang="en-US" sz="2400" dirty="0"/>
                <a:t>Nasal </a:t>
              </a:r>
            </a:p>
            <a:p>
              <a:pPr algn="ctr"/>
              <a:r>
                <a:rPr lang="en-US" sz="2400" dirty="0"/>
                <a:t>Consonant</a:t>
              </a:r>
            </a:p>
          </p:txBody>
        </p:sp>
      </p:grpSp>
    </p:spTree>
    <p:extLst>
      <p:ext uri="{BB962C8B-B14F-4D97-AF65-F5344CB8AC3E}">
        <p14:creationId xmlns:p14="http://schemas.microsoft.com/office/powerpoint/2010/main" val="291842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Definition of Sonorant Consonants – The Types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1102712" y="1933410"/>
            <a:ext cx="4993288" cy="3677581"/>
          </a:xfrm>
        </p:spPr>
        <p:txBody>
          <a:bodyPr>
            <a:normAutofit/>
          </a:bodyPr>
          <a:lstStyle/>
          <a:p>
            <a:r>
              <a:rPr lang="en-US" sz="2400" dirty="0"/>
              <a:t>A </a:t>
            </a:r>
            <a:r>
              <a:rPr lang="en-US" sz="2400" b="1" dirty="0"/>
              <a:t>lateral</a:t>
            </a:r>
            <a:r>
              <a:rPr lang="en-US" sz="2400" dirty="0"/>
              <a:t> </a:t>
            </a:r>
            <a:r>
              <a:rPr lang="en-US" sz="2400" dirty="0">
                <a:sym typeface="Wingdings" panose="05000000000000000000" pitchFamily="2" charset="2"/>
              </a:rPr>
              <a:t> a sonorant during the articulation of which the air coming from the lungs escapes freely over the side(s) of the tongue.</a:t>
            </a:r>
          </a:p>
          <a:p>
            <a:endParaRPr lang="en-US" sz="2400" dirty="0"/>
          </a:p>
          <a:p>
            <a:r>
              <a:rPr lang="en-US" sz="2400" dirty="0"/>
              <a:t>There is only one lateral phoneme in English: /l/</a:t>
            </a:r>
          </a:p>
        </p:txBody>
      </p:sp>
      <p:grpSp>
        <p:nvGrpSpPr>
          <p:cNvPr id="9" name="Group 8">
            <a:extLst>
              <a:ext uri="{FF2B5EF4-FFF2-40B4-BE49-F238E27FC236}">
                <a16:creationId xmlns:a16="http://schemas.microsoft.com/office/drawing/2014/main" id="{00EEB285-E457-4050-B659-1204DB10044B}"/>
              </a:ext>
            </a:extLst>
          </p:cNvPr>
          <p:cNvGrpSpPr/>
          <p:nvPr/>
        </p:nvGrpSpPr>
        <p:grpSpPr>
          <a:xfrm>
            <a:off x="7070994" y="1690688"/>
            <a:ext cx="2430733" cy="2382548"/>
            <a:chOff x="5883392" y="4916963"/>
            <a:chExt cx="1831186" cy="1732841"/>
          </a:xfrm>
        </p:grpSpPr>
        <p:pic>
          <p:nvPicPr>
            <p:cNvPr id="13" name="Picture 12" descr="Icon&#10;&#10;Description automatically generated">
              <a:extLst>
                <a:ext uri="{FF2B5EF4-FFF2-40B4-BE49-F238E27FC236}">
                  <a16:creationId xmlns:a16="http://schemas.microsoft.com/office/drawing/2014/main" id="{80DFAA9D-2B0D-48F1-A03D-23A2DA923F5C}"/>
                </a:ext>
              </a:extLst>
            </p:cNvPr>
            <p:cNvPicPr>
              <a:picLocks noChangeAspect="1"/>
            </p:cNvPicPr>
            <p:nvPr/>
          </p:nvPicPr>
          <p:blipFill rotWithShape="1">
            <a:blip r:embed="rId3">
              <a:extLst>
                <a:ext uri="{28A0092B-C50C-407E-A947-70E740481C1C}">
                  <a14:useLocalDpi xmlns:a14="http://schemas.microsoft.com/office/drawing/2010/main" val="0"/>
                </a:ext>
              </a:extLst>
            </a:blip>
            <a:srcRect b="27089"/>
            <a:stretch/>
          </p:blipFill>
          <p:spPr>
            <a:xfrm>
              <a:off x="5883392" y="4916963"/>
              <a:ext cx="1831186" cy="1260000"/>
            </a:xfrm>
            <a:prstGeom prst="rect">
              <a:avLst/>
            </a:prstGeom>
          </p:spPr>
        </p:pic>
        <p:sp>
          <p:nvSpPr>
            <p:cNvPr id="14" name="TextBox 13">
              <a:extLst>
                <a:ext uri="{FF2B5EF4-FFF2-40B4-BE49-F238E27FC236}">
                  <a16:creationId xmlns:a16="http://schemas.microsoft.com/office/drawing/2014/main" id="{7A1EA8BE-4A3A-44CC-8FEA-1CF95585B48F}"/>
                </a:ext>
              </a:extLst>
            </p:cNvPr>
            <p:cNvSpPr txBox="1"/>
            <p:nvPr/>
          </p:nvSpPr>
          <p:spPr>
            <a:xfrm>
              <a:off x="6352917" y="6211915"/>
              <a:ext cx="892135" cy="437889"/>
            </a:xfrm>
            <a:prstGeom prst="rect">
              <a:avLst/>
            </a:prstGeom>
            <a:noFill/>
          </p:spPr>
          <p:txBody>
            <a:bodyPr wrap="none" rtlCol="0">
              <a:spAutoFit/>
            </a:bodyPr>
            <a:lstStyle/>
            <a:p>
              <a:pPr algn="ctr"/>
              <a:r>
                <a:rPr lang="en-US" sz="2000" dirty="0"/>
                <a:t>Lateral </a:t>
              </a:r>
            </a:p>
            <a:p>
              <a:pPr algn="ctr"/>
              <a:r>
                <a:rPr lang="en-US" sz="2000" dirty="0"/>
                <a:t>Consonant</a:t>
              </a:r>
            </a:p>
          </p:txBody>
        </p:sp>
      </p:grpSp>
      <p:grpSp>
        <p:nvGrpSpPr>
          <p:cNvPr id="18" name="Group 17">
            <a:extLst>
              <a:ext uri="{FF2B5EF4-FFF2-40B4-BE49-F238E27FC236}">
                <a16:creationId xmlns:a16="http://schemas.microsoft.com/office/drawing/2014/main" id="{791DA84E-D57F-40BE-B2B6-654F644E596E}"/>
              </a:ext>
            </a:extLst>
          </p:cNvPr>
          <p:cNvGrpSpPr/>
          <p:nvPr/>
        </p:nvGrpSpPr>
        <p:grpSpPr>
          <a:xfrm>
            <a:off x="9501728" y="4073236"/>
            <a:ext cx="2599112" cy="3218420"/>
            <a:chOff x="6825899" y="4852371"/>
            <a:chExt cx="2123006" cy="2716520"/>
          </a:xfrm>
        </p:grpSpPr>
        <p:sp>
          <p:nvSpPr>
            <p:cNvPr id="19" name="Arc 18">
              <a:extLst>
                <a:ext uri="{FF2B5EF4-FFF2-40B4-BE49-F238E27FC236}">
                  <a16:creationId xmlns:a16="http://schemas.microsoft.com/office/drawing/2014/main" id="{45EB02F2-759E-462D-B2B6-18D6E0A2DAF9}"/>
                </a:ext>
              </a:extLst>
            </p:cNvPr>
            <p:cNvSpPr/>
            <p:nvPr/>
          </p:nvSpPr>
          <p:spPr>
            <a:xfrm rot="16200000">
              <a:off x="6316098" y="5825746"/>
              <a:ext cx="2510755" cy="975535"/>
            </a:xfrm>
            <a:prstGeom prst="arc">
              <a:avLst>
                <a:gd name="adj1" fmla="val 15544284"/>
                <a:gd name="adj2" fmla="val 606678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0" name="Group 19">
              <a:extLst>
                <a:ext uri="{FF2B5EF4-FFF2-40B4-BE49-F238E27FC236}">
                  <a16:creationId xmlns:a16="http://schemas.microsoft.com/office/drawing/2014/main" id="{4D2C367A-28B4-4673-8131-E95127EFA8A7}"/>
                </a:ext>
              </a:extLst>
            </p:cNvPr>
            <p:cNvGrpSpPr/>
            <p:nvPr/>
          </p:nvGrpSpPr>
          <p:grpSpPr>
            <a:xfrm>
              <a:off x="6825899" y="4852371"/>
              <a:ext cx="2123006" cy="1733610"/>
              <a:chOff x="6825899" y="4852371"/>
              <a:chExt cx="2123006" cy="1733610"/>
            </a:xfrm>
          </p:grpSpPr>
          <p:sp>
            <p:nvSpPr>
              <p:cNvPr id="21" name="Freeform: Shape 20">
                <a:extLst>
                  <a:ext uri="{FF2B5EF4-FFF2-40B4-BE49-F238E27FC236}">
                    <a16:creationId xmlns:a16="http://schemas.microsoft.com/office/drawing/2014/main" id="{84BE47B1-373C-4AC0-AC0A-845343E07B1E}"/>
                  </a:ext>
                </a:extLst>
              </p:cNvPr>
              <p:cNvSpPr/>
              <p:nvPr/>
            </p:nvSpPr>
            <p:spPr>
              <a:xfrm>
                <a:off x="6825899" y="4922520"/>
                <a:ext cx="569311" cy="1497330"/>
              </a:xfrm>
              <a:custGeom>
                <a:avLst/>
                <a:gdLst>
                  <a:gd name="connsiteX0" fmla="*/ 13891 w 798751"/>
                  <a:gd name="connsiteY0" fmla="*/ 1657350 h 1657350"/>
                  <a:gd name="connsiteX1" fmla="*/ 82471 w 798751"/>
                  <a:gd name="connsiteY1" fmla="*/ 754380 h 1657350"/>
                  <a:gd name="connsiteX2" fmla="*/ 642541 w 798751"/>
                  <a:gd name="connsiteY2" fmla="*/ 129540 h 1657350"/>
                  <a:gd name="connsiteX3" fmla="*/ 798751 w 798751"/>
                  <a:gd name="connsiteY3" fmla="*/ 0 h 1657350"/>
                  <a:gd name="connsiteX0" fmla="*/ 12722 w 797582"/>
                  <a:gd name="connsiteY0" fmla="*/ 1657466 h 1657466"/>
                  <a:gd name="connsiteX1" fmla="*/ 81302 w 797582"/>
                  <a:gd name="connsiteY1" fmla="*/ 754496 h 1657466"/>
                  <a:gd name="connsiteX2" fmla="*/ 614862 w 797582"/>
                  <a:gd name="connsiteY2" fmla="*/ 108020 h 1657466"/>
                  <a:gd name="connsiteX3" fmla="*/ 797582 w 797582"/>
                  <a:gd name="connsiteY3" fmla="*/ 116 h 1657466"/>
                  <a:gd name="connsiteX0" fmla="*/ 12722 w 792280"/>
                  <a:gd name="connsiteY0" fmla="*/ 1700623 h 1700623"/>
                  <a:gd name="connsiteX1" fmla="*/ 81302 w 792280"/>
                  <a:gd name="connsiteY1" fmla="*/ 797653 h 1700623"/>
                  <a:gd name="connsiteX2" fmla="*/ 614862 w 792280"/>
                  <a:gd name="connsiteY2" fmla="*/ 151177 h 1700623"/>
                  <a:gd name="connsiteX3" fmla="*/ 792280 w 792280"/>
                  <a:gd name="connsiteY3" fmla="*/ 0 h 1700623"/>
                </a:gdLst>
                <a:ahLst/>
                <a:cxnLst>
                  <a:cxn ang="0">
                    <a:pos x="connsiteX0" y="connsiteY0"/>
                  </a:cxn>
                  <a:cxn ang="0">
                    <a:pos x="connsiteX1" y="connsiteY1"/>
                  </a:cxn>
                  <a:cxn ang="0">
                    <a:pos x="connsiteX2" y="connsiteY2"/>
                  </a:cxn>
                  <a:cxn ang="0">
                    <a:pos x="connsiteX3" y="connsiteY3"/>
                  </a:cxn>
                </a:cxnLst>
                <a:rect l="l" t="t" r="r" b="b"/>
                <a:pathLst>
                  <a:path w="792280" h="1700623">
                    <a:moveTo>
                      <a:pt x="12722" y="1700623"/>
                    </a:moveTo>
                    <a:cubicBezTo>
                      <a:pt x="-5376" y="1376455"/>
                      <a:pt x="-19055" y="1055894"/>
                      <a:pt x="81302" y="797653"/>
                    </a:cubicBezTo>
                    <a:cubicBezTo>
                      <a:pt x="181659" y="539412"/>
                      <a:pt x="495482" y="276907"/>
                      <a:pt x="614862" y="151177"/>
                    </a:cubicBezTo>
                    <a:cubicBezTo>
                      <a:pt x="734242" y="25447"/>
                      <a:pt x="773865" y="1905"/>
                      <a:pt x="792280" y="0"/>
                    </a:cubicBezTo>
                  </a:path>
                </a:pathLst>
              </a:custGeom>
              <a:noFill/>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70C342D4-A22E-44D9-9466-C415DB753DBB}"/>
                  </a:ext>
                </a:extLst>
              </p:cNvPr>
              <p:cNvSpPr/>
              <p:nvPr/>
            </p:nvSpPr>
            <p:spPr>
              <a:xfrm flipH="1">
                <a:off x="7747741" y="4922520"/>
                <a:ext cx="569310" cy="1497330"/>
              </a:xfrm>
              <a:custGeom>
                <a:avLst/>
                <a:gdLst>
                  <a:gd name="connsiteX0" fmla="*/ 13891 w 798751"/>
                  <a:gd name="connsiteY0" fmla="*/ 1657350 h 1657350"/>
                  <a:gd name="connsiteX1" fmla="*/ 82471 w 798751"/>
                  <a:gd name="connsiteY1" fmla="*/ 754380 h 1657350"/>
                  <a:gd name="connsiteX2" fmla="*/ 642541 w 798751"/>
                  <a:gd name="connsiteY2" fmla="*/ 129540 h 1657350"/>
                  <a:gd name="connsiteX3" fmla="*/ 798751 w 798751"/>
                  <a:gd name="connsiteY3" fmla="*/ 0 h 1657350"/>
                  <a:gd name="connsiteX0" fmla="*/ 12722 w 797582"/>
                  <a:gd name="connsiteY0" fmla="*/ 1657466 h 1657466"/>
                  <a:gd name="connsiteX1" fmla="*/ 81302 w 797582"/>
                  <a:gd name="connsiteY1" fmla="*/ 754496 h 1657466"/>
                  <a:gd name="connsiteX2" fmla="*/ 614862 w 797582"/>
                  <a:gd name="connsiteY2" fmla="*/ 108020 h 1657466"/>
                  <a:gd name="connsiteX3" fmla="*/ 797582 w 797582"/>
                  <a:gd name="connsiteY3" fmla="*/ 116 h 1657466"/>
                  <a:gd name="connsiteX0" fmla="*/ 12722 w 792280"/>
                  <a:gd name="connsiteY0" fmla="*/ 1700623 h 1700623"/>
                  <a:gd name="connsiteX1" fmla="*/ 81302 w 792280"/>
                  <a:gd name="connsiteY1" fmla="*/ 797653 h 1700623"/>
                  <a:gd name="connsiteX2" fmla="*/ 614862 w 792280"/>
                  <a:gd name="connsiteY2" fmla="*/ 151177 h 1700623"/>
                  <a:gd name="connsiteX3" fmla="*/ 792280 w 792280"/>
                  <a:gd name="connsiteY3" fmla="*/ 0 h 1700623"/>
                </a:gdLst>
                <a:ahLst/>
                <a:cxnLst>
                  <a:cxn ang="0">
                    <a:pos x="connsiteX0" y="connsiteY0"/>
                  </a:cxn>
                  <a:cxn ang="0">
                    <a:pos x="connsiteX1" y="connsiteY1"/>
                  </a:cxn>
                  <a:cxn ang="0">
                    <a:pos x="connsiteX2" y="connsiteY2"/>
                  </a:cxn>
                  <a:cxn ang="0">
                    <a:pos x="connsiteX3" y="connsiteY3"/>
                  </a:cxn>
                </a:cxnLst>
                <a:rect l="l" t="t" r="r" b="b"/>
                <a:pathLst>
                  <a:path w="792280" h="1700623">
                    <a:moveTo>
                      <a:pt x="12722" y="1700623"/>
                    </a:moveTo>
                    <a:cubicBezTo>
                      <a:pt x="-5376" y="1376455"/>
                      <a:pt x="-19055" y="1055894"/>
                      <a:pt x="81302" y="797653"/>
                    </a:cubicBezTo>
                    <a:cubicBezTo>
                      <a:pt x="181659" y="539412"/>
                      <a:pt x="495482" y="276907"/>
                      <a:pt x="614862" y="151177"/>
                    </a:cubicBezTo>
                    <a:cubicBezTo>
                      <a:pt x="734242" y="25447"/>
                      <a:pt x="773865" y="1905"/>
                      <a:pt x="792280" y="0"/>
                    </a:cubicBezTo>
                  </a:path>
                </a:pathLst>
              </a:custGeom>
              <a:noFill/>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5B4AF8CD-3A5A-47F5-A1D5-21F8C4B23C4B}"/>
                  </a:ext>
                </a:extLst>
              </p:cNvPr>
              <p:cNvSpPr txBox="1"/>
              <p:nvPr/>
            </p:nvSpPr>
            <p:spPr>
              <a:xfrm>
                <a:off x="7335673" y="4852371"/>
                <a:ext cx="471604" cy="233802"/>
              </a:xfrm>
              <a:prstGeom prst="rect">
                <a:avLst/>
              </a:prstGeom>
              <a:noFill/>
            </p:spPr>
            <p:txBody>
              <a:bodyPr wrap="square" rtlCol="0">
                <a:spAutoFit/>
              </a:bodyPr>
              <a:lstStyle/>
              <a:p>
                <a:r>
                  <a:rPr lang="en-US" sz="1200" dirty="0"/>
                  <a:t>front</a:t>
                </a:r>
                <a:endParaRPr lang="en-US" sz="1050" dirty="0"/>
              </a:p>
            </p:txBody>
          </p:sp>
          <p:sp>
            <p:nvSpPr>
              <p:cNvPr id="24" name="TextBox 23">
                <a:extLst>
                  <a:ext uri="{FF2B5EF4-FFF2-40B4-BE49-F238E27FC236}">
                    <a16:creationId xmlns:a16="http://schemas.microsoft.com/office/drawing/2014/main" id="{9E0CE34D-8FA0-4BD2-B8BA-C5272868A1A1}"/>
                  </a:ext>
                </a:extLst>
              </p:cNvPr>
              <p:cNvSpPr txBox="1"/>
              <p:nvPr/>
            </p:nvSpPr>
            <p:spPr>
              <a:xfrm>
                <a:off x="7335672" y="6352179"/>
                <a:ext cx="558647" cy="233802"/>
              </a:xfrm>
              <a:prstGeom prst="rect">
                <a:avLst/>
              </a:prstGeom>
              <a:noFill/>
            </p:spPr>
            <p:txBody>
              <a:bodyPr wrap="square" rtlCol="0">
                <a:spAutoFit/>
              </a:bodyPr>
              <a:lstStyle/>
              <a:p>
                <a:r>
                  <a:rPr lang="en-US" sz="1200" dirty="0"/>
                  <a:t>tongue</a:t>
                </a:r>
                <a:endParaRPr lang="en-US" sz="1050" dirty="0"/>
              </a:p>
            </p:txBody>
          </p:sp>
          <p:sp>
            <p:nvSpPr>
              <p:cNvPr id="25" name="TextBox 24">
                <a:extLst>
                  <a:ext uri="{FF2B5EF4-FFF2-40B4-BE49-F238E27FC236}">
                    <a16:creationId xmlns:a16="http://schemas.microsoft.com/office/drawing/2014/main" id="{59A85602-6C24-4185-9BBC-1D8920C2913D}"/>
                  </a:ext>
                </a:extLst>
              </p:cNvPr>
              <p:cNvSpPr txBox="1"/>
              <p:nvPr/>
            </p:nvSpPr>
            <p:spPr>
              <a:xfrm>
                <a:off x="8390258" y="5336179"/>
                <a:ext cx="558647" cy="233802"/>
              </a:xfrm>
              <a:prstGeom prst="rect">
                <a:avLst/>
              </a:prstGeom>
              <a:noFill/>
            </p:spPr>
            <p:txBody>
              <a:bodyPr wrap="square" rtlCol="0">
                <a:spAutoFit/>
              </a:bodyPr>
              <a:lstStyle/>
              <a:p>
                <a:r>
                  <a:rPr lang="en-US" sz="1200" dirty="0"/>
                  <a:t>airflow</a:t>
                </a:r>
                <a:endParaRPr lang="en-US" sz="1050" dirty="0"/>
              </a:p>
            </p:txBody>
          </p:sp>
          <p:cxnSp>
            <p:nvCxnSpPr>
              <p:cNvPr id="26" name="Straight Arrow Connector 25">
                <a:extLst>
                  <a:ext uri="{FF2B5EF4-FFF2-40B4-BE49-F238E27FC236}">
                    <a16:creationId xmlns:a16="http://schemas.microsoft.com/office/drawing/2014/main" id="{0F29C4F5-8924-421C-85DC-142075BDADA9}"/>
                  </a:ext>
                </a:extLst>
              </p:cNvPr>
              <p:cNvCxnSpPr/>
              <p:nvPr/>
            </p:nvCxnSpPr>
            <p:spPr>
              <a:xfrm flipV="1">
                <a:off x="8352684" y="5527040"/>
                <a:ext cx="186796" cy="182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36744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Definition of Sonorant Consonants – The Types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1102712" y="1933410"/>
            <a:ext cx="4993288" cy="3677581"/>
          </a:xfrm>
        </p:spPr>
        <p:txBody>
          <a:bodyPr>
            <a:normAutofit/>
          </a:bodyPr>
          <a:lstStyle/>
          <a:p>
            <a:r>
              <a:rPr lang="en-US" sz="2400" dirty="0"/>
              <a:t>An </a:t>
            </a:r>
            <a:r>
              <a:rPr lang="en-US" sz="2400" b="1" dirty="0"/>
              <a:t>approximant</a:t>
            </a:r>
            <a:r>
              <a:rPr lang="en-US" sz="2400" dirty="0"/>
              <a:t> </a:t>
            </a:r>
            <a:r>
              <a:rPr lang="en-US" sz="2400" dirty="0">
                <a:sym typeface="Wingdings" panose="05000000000000000000" pitchFamily="2" charset="2"/>
              </a:rPr>
              <a:t> a sonorant during the articulation of which the air coming from the lungs escapes over the center of the tongue through a stricture, i.e. a stricture which is not so narrow as to give rise to audible friction.</a:t>
            </a:r>
          </a:p>
          <a:p>
            <a:endParaRPr lang="en-US" sz="2400" dirty="0"/>
          </a:p>
          <a:p>
            <a:r>
              <a:rPr lang="en-US" sz="2400" dirty="0"/>
              <a:t>There are three approximants in English: /w, r, j/.</a:t>
            </a:r>
          </a:p>
        </p:txBody>
      </p:sp>
      <p:pic>
        <p:nvPicPr>
          <p:cNvPr id="16" name="Picture 15" descr="Shape, arrow&#10;&#10;Description automatically generated">
            <a:extLst>
              <a:ext uri="{FF2B5EF4-FFF2-40B4-BE49-F238E27FC236}">
                <a16:creationId xmlns:a16="http://schemas.microsoft.com/office/drawing/2014/main" id="{78D68FE8-3BE9-4DEB-861A-98641F7F64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9805" y="1690688"/>
            <a:ext cx="2072161" cy="2018412"/>
          </a:xfrm>
          <a:prstGeom prst="rect">
            <a:avLst/>
          </a:prstGeom>
        </p:spPr>
      </p:pic>
      <p:grpSp>
        <p:nvGrpSpPr>
          <p:cNvPr id="17" name="Group 16">
            <a:extLst>
              <a:ext uri="{FF2B5EF4-FFF2-40B4-BE49-F238E27FC236}">
                <a16:creationId xmlns:a16="http://schemas.microsoft.com/office/drawing/2014/main" id="{139BACAB-49E9-4CE9-BD30-90E01BA55EEC}"/>
              </a:ext>
            </a:extLst>
          </p:cNvPr>
          <p:cNvGrpSpPr/>
          <p:nvPr/>
        </p:nvGrpSpPr>
        <p:grpSpPr>
          <a:xfrm>
            <a:off x="9699586" y="3819645"/>
            <a:ext cx="2251835" cy="3231215"/>
            <a:chOff x="10005934" y="1144940"/>
            <a:chExt cx="1724264" cy="2746031"/>
          </a:xfrm>
        </p:grpSpPr>
        <p:sp>
          <p:nvSpPr>
            <p:cNvPr id="27" name="Arc 26">
              <a:extLst>
                <a:ext uri="{FF2B5EF4-FFF2-40B4-BE49-F238E27FC236}">
                  <a16:creationId xmlns:a16="http://schemas.microsoft.com/office/drawing/2014/main" id="{05AAFCA1-840C-422B-BC50-1B8B6D6870E0}"/>
                </a:ext>
              </a:extLst>
            </p:cNvPr>
            <p:cNvSpPr/>
            <p:nvPr/>
          </p:nvSpPr>
          <p:spPr>
            <a:xfrm rot="16200000">
              <a:off x="9238324" y="2147826"/>
              <a:ext cx="2510755" cy="975535"/>
            </a:xfrm>
            <a:prstGeom prst="arc">
              <a:avLst>
                <a:gd name="adj1" fmla="val 15544284"/>
                <a:gd name="adj2" fmla="val 606678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35D82EE1-04D4-49FA-A207-657B5D13BD1E}"/>
                </a:ext>
              </a:extLst>
            </p:cNvPr>
            <p:cNvGrpSpPr/>
            <p:nvPr/>
          </p:nvGrpSpPr>
          <p:grpSpPr>
            <a:xfrm>
              <a:off x="10107228" y="1144940"/>
              <a:ext cx="1622970" cy="2041073"/>
              <a:chOff x="10107228" y="1144940"/>
              <a:chExt cx="1622970" cy="2041073"/>
            </a:xfrm>
          </p:grpSpPr>
          <p:sp>
            <p:nvSpPr>
              <p:cNvPr id="29" name="TextBox 28">
                <a:extLst>
                  <a:ext uri="{FF2B5EF4-FFF2-40B4-BE49-F238E27FC236}">
                    <a16:creationId xmlns:a16="http://schemas.microsoft.com/office/drawing/2014/main" id="{750291EE-411E-447E-A27E-82DCF4D679D3}"/>
                  </a:ext>
                </a:extLst>
              </p:cNvPr>
              <p:cNvSpPr txBox="1"/>
              <p:nvPr/>
            </p:nvSpPr>
            <p:spPr>
              <a:xfrm>
                <a:off x="10107228" y="1144940"/>
                <a:ext cx="471604" cy="235406"/>
              </a:xfrm>
              <a:prstGeom prst="rect">
                <a:avLst/>
              </a:prstGeom>
              <a:noFill/>
            </p:spPr>
            <p:txBody>
              <a:bodyPr wrap="square" rtlCol="0">
                <a:spAutoFit/>
              </a:bodyPr>
              <a:lstStyle/>
              <a:p>
                <a:r>
                  <a:rPr lang="en-US" sz="1200" dirty="0"/>
                  <a:t>front</a:t>
                </a:r>
                <a:endParaRPr lang="en-US" sz="1050" dirty="0"/>
              </a:p>
            </p:txBody>
          </p:sp>
          <p:sp>
            <p:nvSpPr>
              <p:cNvPr id="30" name="TextBox 29">
                <a:extLst>
                  <a:ext uri="{FF2B5EF4-FFF2-40B4-BE49-F238E27FC236}">
                    <a16:creationId xmlns:a16="http://schemas.microsoft.com/office/drawing/2014/main" id="{35DBDBB9-2CDC-4BB3-855C-F40D6A22C557}"/>
                  </a:ext>
                </a:extLst>
              </p:cNvPr>
              <p:cNvSpPr txBox="1"/>
              <p:nvPr/>
            </p:nvSpPr>
            <p:spPr>
              <a:xfrm>
                <a:off x="10299508" y="2950607"/>
                <a:ext cx="558647" cy="235406"/>
              </a:xfrm>
              <a:prstGeom prst="rect">
                <a:avLst/>
              </a:prstGeom>
              <a:noFill/>
            </p:spPr>
            <p:txBody>
              <a:bodyPr wrap="square" rtlCol="0">
                <a:spAutoFit/>
              </a:bodyPr>
              <a:lstStyle/>
              <a:p>
                <a:r>
                  <a:rPr lang="en-US" sz="1200" dirty="0"/>
                  <a:t>tongue</a:t>
                </a:r>
                <a:endParaRPr lang="en-US" sz="1050" dirty="0"/>
              </a:p>
            </p:txBody>
          </p:sp>
          <p:sp>
            <p:nvSpPr>
              <p:cNvPr id="31" name="TextBox 30">
                <a:extLst>
                  <a:ext uri="{FF2B5EF4-FFF2-40B4-BE49-F238E27FC236}">
                    <a16:creationId xmlns:a16="http://schemas.microsoft.com/office/drawing/2014/main" id="{4B00EA04-FA5D-481F-9BE3-C7C397E8CCB9}"/>
                  </a:ext>
                </a:extLst>
              </p:cNvPr>
              <p:cNvSpPr txBox="1"/>
              <p:nvPr/>
            </p:nvSpPr>
            <p:spPr>
              <a:xfrm>
                <a:off x="11171551" y="1499527"/>
                <a:ext cx="558647" cy="235406"/>
              </a:xfrm>
              <a:prstGeom prst="rect">
                <a:avLst/>
              </a:prstGeom>
              <a:noFill/>
            </p:spPr>
            <p:txBody>
              <a:bodyPr wrap="square" rtlCol="0">
                <a:spAutoFit/>
              </a:bodyPr>
              <a:lstStyle/>
              <a:p>
                <a:r>
                  <a:rPr lang="en-US" sz="1200" dirty="0"/>
                  <a:t>airflow</a:t>
                </a:r>
                <a:endParaRPr lang="en-US" sz="1050" dirty="0"/>
              </a:p>
            </p:txBody>
          </p:sp>
          <p:cxnSp>
            <p:nvCxnSpPr>
              <p:cNvPr id="32" name="Straight Arrow Connector 31">
                <a:extLst>
                  <a:ext uri="{FF2B5EF4-FFF2-40B4-BE49-F238E27FC236}">
                    <a16:creationId xmlns:a16="http://schemas.microsoft.com/office/drawing/2014/main" id="{7A4603BD-90BD-4DCE-B6B0-B2684E0F40FA}"/>
                  </a:ext>
                </a:extLst>
              </p:cNvPr>
              <p:cNvCxnSpPr>
                <a:cxnSpLocks/>
              </p:cNvCxnSpPr>
              <p:nvPr/>
            </p:nvCxnSpPr>
            <p:spPr>
              <a:xfrm flipV="1">
                <a:off x="10637788" y="1684850"/>
                <a:ext cx="533763" cy="347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F4105B17-1ABE-4E9C-B045-C0C4CBE0E83E}"/>
                  </a:ext>
                </a:extLst>
              </p:cNvPr>
              <p:cNvCxnSpPr/>
              <p:nvPr/>
            </p:nvCxnSpPr>
            <p:spPr>
              <a:xfrm flipV="1">
                <a:off x="10493701" y="1174451"/>
                <a:ext cx="0" cy="1805798"/>
              </a:xfrm>
              <a:prstGeom prst="straightConnector1">
                <a:avLst/>
              </a:prstGeom>
              <a:ln w="12700">
                <a:prstDash val="lgDash"/>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86113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Syllabicity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70521"/>
            <a:ext cx="10515600" cy="4351338"/>
          </a:xfrm>
        </p:spPr>
        <p:txBody>
          <a:bodyPr>
            <a:normAutofit/>
          </a:bodyPr>
          <a:lstStyle/>
          <a:p>
            <a:r>
              <a:rPr lang="en-US" sz="2400" dirty="0"/>
              <a:t>The lateral /l/ and the nasals /m/, /n/, and sometimes /</a:t>
            </a:r>
            <a:r>
              <a:rPr lang="en-US" sz="2400" dirty="0">
                <a:latin typeface="Times New Roman" panose="02020603050405020304" pitchFamily="18" charset="0"/>
                <a:cs typeface="Times New Roman" panose="02020603050405020304" pitchFamily="18" charset="0"/>
              </a:rPr>
              <a:t>ŋ</a:t>
            </a:r>
            <a:r>
              <a:rPr lang="en-US" sz="2400" dirty="0"/>
              <a:t>/ differ from all other English consonants in that they can form syllables by themselves. This happens in words like </a:t>
            </a:r>
            <a:r>
              <a:rPr lang="en-US" sz="2400" i="1" dirty="0"/>
              <a:t>batt</a:t>
            </a:r>
            <a:r>
              <a:rPr lang="en-US" sz="2400" b="1" i="1" dirty="0">
                <a:solidFill>
                  <a:srgbClr val="FF0000"/>
                </a:solidFill>
              </a:rPr>
              <a:t>l</a:t>
            </a:r>
            <a:r>
              <a:rPr lang="en-US" sz="2400" i="1" dirty="0"/>
              <a:t>e, rhyth</a:t>
            </a:r>
            <a:r>
              <a:rPr lang="en-US" sz="2400" b="1" i="1" dirty="0">
                <a:solidFill>
                  <a:srgbClr val="FF0000"/>
                </a:solidFill>
              </a:rPr>
              <a:t>m</a:t>
            </a:r>
            <a:r>
              <a:rPr lang="en-US" sz="2400" i="1" dirty="0"/>
              <a:t>, butto</a:t>
            </a:r>
            <a:r>
              <a:rPr lang="en-US" sz="2400" b="1" i="1" dirty="0">
                <a:solidFill>
                  <a:srgbClr val="FF0000"/>
                </a:solidFill>
              </a:rPr>
              <a:t>n</a:t>
            </a:r>
            <a:r>
              <a:rPr lang="en-US" sz="2400" i="1" dirty="0"/>
              <a:t>.</a:t>
            </a:r>
          </a:p>
          <a:p>
            <a:endParaRPr lang="en-US" sz="2400" i="1" dirty="0"/>
          </a:p>
          <a:p>
            <a:r>
              <a:rPr lang="en-US" sz="2400" dirty="0"/>
              <a:t>There are two situations in which a syllabic nasal cannot occur:</a:t>
            </a:r>
          </a:p>
          <a:p>
            <a:pPr marL="717550" indent="-457200">
              <a:buFont typeface="+mj-lt"/>
              <a:buAutoNum type="arabicPeriod"/>
            </a:pPr>
            <a:r>
              <a:rPr lang="en-US" sz="2400" dirty="0"/>
              <a:t>after another nasal, e.g. </a:t>
            </a:r>
            <a:r>
              <a:rPr lang="en-US" sz="2400" i="1" dirty="0"/>
              <a:t>German </a:t>
            </a:r>
            <a:r>
              <a:rPr lang="en-US" sz="2400" dirty="0"/>
              <a:t>/</a:t>
            </a:r>
            <a:r>
              <a:rPr lang="en-US" sz="2400" dirty="0" err="1"/>
              <a:t>d</a:t>
            </a:r>
            <a:r>
              <a:rPr lang="en-US" sz="2400" dirty="0" err="1">
                <a:latin typeface="Times New Roman" panose="02020603050405020304" pitchFamily="18" charset="0"/>
                <a:cs typeface="Times New Roman" panose="02020603050405020304" pitchFamily="18" charset="0"/>
              </a:rPr>
              <a:t>ʒermǝn</a:t>
            </a:r>
            <a:r>
              <a:rPr lang="en-US" sz="2400" dirty="0"/>
              <a:t>/.</a:t>
            </a:r>
          </a:p>
          <a:p>
            <a:pPr marL="717550" indent="-457200">
              <a:buFont typeface="+mj-lt"/>
              <a:buAutoNum type="arabicPeriod"/>
            </a:pPr>
            <a:r>
              <a:rPr lang="en-US" sz="2400" dirty="0"/>
              <a:t>after nasal consonant + stop, e.g. </a:t>
            </a:r>
            <a:r>
              <a:rPr lang="en-US" sz="2400" i="1" dirty="0"/>
              <a:t>London </a:t>
            </a:r>
            <a:r>
              <a:rPr lang="en-US" sz="2400" dirty="0"/>
              <a:t>/</a:t>
            </a:r>
            <a:r>
              <a:rPr lang="en-US" sz="2400" dirty="0" err="1"/>
              <a:t>l</a:t>
            </a:r>
            <a:r>
              <a:rPr lang="en-US" sz="2400" dirty="0" err="1">
                <a:latin typeface="Times New Roman" panose="02020603050405020304" pitchFamily="18" charset="0"/>
                <a:cs typeface="Times New Roman" panose="02020603050405020304" pitchFamily="18" charset="0"/>
              </a:rPr>
              <a:t>ʌndǝn</a:t>
            </a:r>
            <a:r>
              <a:rPr lang="en-US" sz="2400"/>
              <a:t>/.</a:t>
            </a:r>
            <a:endParaRPr lang="en-US" sz="2400" dirty="0"/>
          </a:p>
        </p:txBody>
      </p:sp>
    </p:spTree>
    <p:extLst>
      <p:ext uri="{BB962C8B-B14F-4D97-AF65-F5344CB8AC3E}">
        <p14:creationId xmlns:p14="http://schemas.microsoft.com/office/powerpoint/2010/main" val="257056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3.1.1. English Sonorants – </a:t>
            </a:r>
            <a:r>
              <a:rPr lang="en-US" sz="4000" b="1" dirty="0">
                <a:solidFill>
                  <a:srgbClr val="D32F2E"/>
                </a:solidFill>
                <a:latin typeface="Cambria" panose="02040503050406030204" pitchFamily="18" charset="0"/>
                <a:ea typeface="Cambria" panose="02040503050406030204" pitchFamily="18" charset="0"/>
              </a:rPr>
              <a:t>/m/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657344" cy="4351338"/>
          </a:xfrm>
        </p:spPr>
        <p:txBody>
          <a:bodyPr>
            <a:normAutofit/>
          </a:bodyPr>
          <a:lstStyle/>
          <a:p>
            <a:r>
              <a:rPr lang="en-US" sz="2200" dirty="0"/>
              <a:t>It is a </a:t>
            </a:r>
            <a:r>
              <a:rPr lang="en-US" sz="2200" b="1" dirty="0"/>
              <a:t>voiced, bilabial nasal.</a:t>
            </a:r>
          </a:p>
          <a:p>
            <a:endParaRPr lang="en-US" sz="2200" b="1" dirty="0"/>
          </a:p>
          <a:p>
            <a:r>
              <a:rPr lang="en-US" sz="2200" dirty="0"/>
              <a:t>/m/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lowered so that the air from the lungs escapes through the nasal cavity;</a:t>
            </a:r>
          </a:p>
          <a:p>
            <a:pPr marL="536575">
              <a:buFont typeface="Wingdings" panose="05000000000000000000" pitchFamily="2" charset="2"/>
              <a:buChar char="Ø"/>
            </a:pPr>
            <a:r>
              <a:rPr lang="en-US" sz="2200" dirty="0"/>
              <a:t>The lower lip is raised against the upper lip forming a complete closure.</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819875"/>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604861A7-1CDC-46ED-B98E-5E7511203229}"/>
              </a:ext>
            </a:extLst>
          </p:cNvPr>
          <p:cNvPicPr>
            <a:picLocks noChangeAspect="1"/>
          </p:cNvPicPr>
          <p:nvPr/>
        </p:nvPicPr>
        <p:blipFill rotWithShape="1">
          <a:blip r:embed="rId3"/>
          <a:srcRect l="27900" t="40889" r="52200" b="17511"/>
          <a:stretch/>
        </p:blipFill>
        <p:spPr>
          <a:xfrm>
            <a:off x="1983239" y="1958633"/>
            <a:ext cx="3283706" cy="3861242"/>
          </a:xfrm>
          <a:prstGeom prst="rect">
            <a:avLst/>
          </a:prstGeom>
        </p:spPr>
      </p:pic>
    </p:spTree>
    <p:extLst>
      <p:ext uri="{BB962C8B-B14F-4D97-AF65-F5344CB8AC3E}">
        <p14:creationId xmlns:p14="http://schemas.microsoft.com/office/powerpoint/2010/main" val="96584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3.1.2. English Sonorant – </a:t>
            </a:r>
            <a:r>
              <a:rPr lang="en-US" sz="4000" b="1" dirty="0">
                <a:solidFill>
                  <a:srgbClr val="D32F2E"/>
                </a:solidFill>
                <a:latin typeface="Cambria" panose="02040503050406030204" pitchFamily="18" charset="0"/>
                <a:ea typeface="Cambria" panose="02040503050406030204" pitchFamily="18" charset="0"/>
              </a:rPr>
              <a:t>/m/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723262"/>
            <a:ext cx="4772628" cy="4351338"/>
          </a:xfrm>
        </p:spPr>
        <p:txBody>
          <a:bodyPr>
            <a:normAutofit fontScale="92500"/>
          </a:bodyPr>
          <a:lstStyle/>
          <a:p>
            <a:pPr marL="457200" indent="-457200">
              <a:buFont typeface="+mj-lt"/>
              <a:buAutoNum type="arabicPeriod"/>
            </a:pPr>
            <a:r>
              <a:rPr lang="en-US" sz="2400" b="1" dirty="0"/>
              <a:t>Articulation</a:t>
            </a:r>
          </a:p>
          <a:p>
            <a:pPr marL="717550">
              <a:buFont typeface="Wingdings" panose="05000000000000000000" pitchFamily="2" charset="2"/>
              <a:buChar char="Ø"/>
            </a:pPr>
            <a:r>
              <a:rPr lang="en-US" sz="2400" dirty="0"/>
              <a:t> In conjunction with /f, v/, /m/ can be realized as a labio-dental nasal [m</a:t>
            </a:r>
            <a:r>
              <a:rPr lang="en-US" sz="2400" baseline="-25000" dirty="0"/>
              <a:t>,</a:t>
            </a:r>
            <a:r>
              <a:rPr lang="en-US" sz="2400" dirty="0"/>
              <a:t>]: </a:t>
            </a:r>
            <a:r>
              <a:rPr lang="en-US" sz="2400" i="1" dirty="0"/>
              <a:t>co</a:t>
            </a:r>
            <a:r>
              <a:rPr lang="en-US" sz="2400" b="1" i="1" dirty="0">
                <a:solidFill>
                  <a:srgbClr val="FF0000"/>
                </a:solidFill>
              </a:rPr>
              <a:t>mf</a:t>
            </a:r>
            <a:r>
              <a:rPr lang="en-US" sz="2400" i="1" dirty="0"/>
              <a:t>ort, ha</a:t>
            </a:r>
            <a:r>
              <a:rPr lang="en-US" sz="2400" b="1" i="1" dirty="0">
                <a:solidFill>
                  <a:srgbClr val="FF0000"/>
                </a:solidFill>
              </a:rPr>
              <a:t>ve m</a:t>
            </a:r>
            <a:r>
              <a:rPr lang="en-US" sz="2400" i="1" dirty="0"/>
              <a:t>ore.</a:t>
            </a:r>
            <a:endParaRPr lang="en-US" sz="2400" dirty="0"/>
          </a:p>
          <a:p>
            <a:pPr marL="457200" indent="-457200">
              <a:buFont typeface="+mj-lt"/>
              <a:buAutoNum type="arabicPeriod" startAt="2"/>
            </a:pPr>
            <a:r>
              <a:rPr lang="en-US" sz="2400" b="1" dirty="0"/>
              <a:t>Voice</a:t>
            </a:r>
          </a:p>
          <a:p>
            <a:pPr marL="717550">
              <a:buFont typeface="Wingdings" panose="05000000000000000000" pitchFamily="2" charset="2"/>
              <a:buChar char="Ø"/>
            </a:pPr>
            <a:r>
              <a:rPr lang="en-US" sz="2400" dirty="0"/>
              <a:t> When a stressed syllable opens with /</a:t>
            </a:r>
            <a:r>
              <a:rPr lang="en-US" sz="2400" dirty="0" err="1"/>
              <a:t>sm</a:t>
            </a:r>
            <a:r>
              <a:rPr lang="en-US" sz="2400" dirty="0"/>
              <a:t>/, the /m/ may be partially devoiced [m</a:t>
            </a:r>
            <a:r>
              <a:rPr lang="en-US" sz="2400" baseline="-25000" dirty="0"/>
              <a:t>ov</a:t>
            </a:r>
            <a:r>
              <a:rPr lang="en-US" sz="2400" dirty="0"/>
              <a:t>]: </a:t>
            </a:r>
            <a:r>
              <a:rPr lang="en-US" sz="2400" b="1" i="1" dirty="0">
                <a:solidFill>
                  <a:srgbClr val="FF0000"/>
                </a:solidFill>
              </a:rPr>
              <a:t>sm</a:t>
            </a:r>
            <a:r>
              <a:rPr lang="en-US" sz="2400" i="1" dirty="0"/>
              <a:t>all, be</a:t>
            </a:r>
            <a:r>
              <a:rPr lang="en-US" sz="2400" b="1" i="1" dirty="0">
                <a:solidFill>
                  <a:srgbClr val="FF0000"/>
                </a:solidFill>
              </a:rPr>
              <a:t>sm</a:t>
            </a:r>
            <a:r>
              <a:rPr lang="en-US" sz="2400" i="1" dirty="0"/>
              <a:t>irch.</a:t>
            </a:r>
            <a:endParaRPr lang="en-US" sz="2400" dirty="0"/>
          </a:p>
          <a:p>
            <a:pPr marL="457200" indent="-457200">
              <a:buFont typeface="+mj-lt"/>
              <a:buAutoNum type="arabicPeriod" startAt="3"/>
            </a:pPr>
            <a:r>
              <a:rPr lang="en-US" sz="2400" b="1" dirty="0"/>
              <a:t>Syllabicity</a:t>
            </a:r>
          </a:p>
          <a:p>
            <a:pPr marL="717550">
              <a:buFont typeface="Wingdings" panose="05000000000000000000" pitchFamily="2" charset="2"/>
              <a:buChar char="Ø"/>
            </a:pPr>
            <a:r>
              <a:rPr lang="en-US" sz="2400" dirty="0"/>
              <a:t> /m/ is syllabic ([m</a:t>
            </a:r>
            <a:r>
              <a:rPr lang="en-US" sz="2400" baseline="-25000" dirty="0"/>
              <a:t>’</a:t>
            </a:r>
            <a:r>
              <a:rPr lang="en-US" sz="2400" dirty="0"/>
              <a:t>]) in words like </a:t>
            </a:r>
            <a:r>
              <a:rPr lang="en-US" sz="2400" i="1" dirty="0"/>
              <a:t>chasm </a:t>
            </a:r>
            <a:r>
              <a:rPr lang="en-US" sz="2400" dirty="0"/>
              <a:t>[k</a:t>
            </a:r>
            <a:r>
              <a:rPr lang="az-Cyrl-AZ" sz="2400" dirty="0">
                <a:latin typeface="Times New Roman" panose="02020603050405020304" pitchFamily="18" charset="0"/>
                <a:cs typeface="Times New Roman" panose="02020603050405020304" pitchFamily="18" charset="0"/>
              </a:rPr>
              <a:t>ӕ</a:t>
            </a:r>
            <a:r>
              <a:rPr lang="en-US" sz="2400" dirty="0" err="1"/>
              <a:t>sm</a:t>
            </a:r>
            <a:r>
              <a:rPr lang="en-US" sz="2400" baseline="-25000" dirty="0"/>
              <a:t>’</a:t>
            </a:r>
            <a:r>
              <a:rPr lang="en-US" sz="2400" dirty="0"/>
              <a:t>].</a:t>
            </a:r>
          </a:p>
        </p:txBody>
      </p:sp>
      <p:pic>
        <p:nvPicPr>
          <p:cNvPr id="4" name="Picture 3" descr="Shape&#10;&#10;Description automatically generated with medium confidence">
            <a:extLst>
              <a:ext uri="{FF2B5EF4-FFF2-40B4-BE49-F238E27FC236}">
                <a16:creationId xmlns:a16="http://schemas.microsoft.com/office/drawing/2014/main" id="{E6BB66D1-D474-41CF-ACE3-25D54B0AF16C}"/>
              </a:ext>
            </a:extLst>
          </p:cNvPr>
          <p:cNvPicPr>
            <a:picLocks noChangeAspect="1"/>
          </p:cNvPicPr>
          <p:nvPr/>
        </p:nvPicPr>
        <p:blipFill rotWithShape="1">
          <a:blip r:embed="rId3">
            <a:extLst>
              <a:ext uri="{28A0092B-C50C-407E-A947-70E740481C1C}">
                <a14:useLocalDpi xmlns:a14="http://schemas.microsoft.com/office/drawing/2010/main" val="0"/>
              </a:ext>
            </a:extLst>
          </a:blip>
          <a:srcRect l="52967" t="27517" b="15981"/>
          <a:stretch/>
        </p:blipFill>
        <p:spPr>
          <a:xfrm>
            <a:off x="2141316" y="2412209"/>
            <a:ext cx="2257063" cy="2033582"/>
          </a:xfrm>
          <a:prstGeom prst="rect">
            <a:avLst/>
          </a:prstGeom>
        </p:spPr>
      </p:pic>
    </p:spTree>
    <p:extLst>
      <p:ext uri="{BB962C8B-B14F-4D97-AF65-F5344CB8AC3E}">
        <p14:creationId xmlns:p14="http://schemas.microsoft.com/office/powerpoint/2010/main" val="1056874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3.1.3. English Fricatives – </a:t>
            </a:r>
            <a:r>
              <a:rPr lang="en-US" sz="4000" b="1" dirty="0">
                <a:solidFill>
                  <a:srgbClr val="D32F2E"/>
                </a:solidFill>
                <a:latin typeface="Cambria" panose="02040503050406030204" pitchFamily="18" charset="0"/>
                <a:ea typeface="Cambria" panose="02040503050406030204" pitchFamily="18" charset="0"/>
              </a:rPr>
              <a:t>/m/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820798"/>
            <a:ext cx="4928616" cy="4351338"/>
          </a:xfrm>
        </p:spPr>
        <p:txBody>
          <a:bodyPr>
            <a:normAutofit/>
          </a:bodyPr>
          <a:lstStyle/>
          <a:p>
            <a:r>
              <a:rPr lang="en-US" sz="2400" dirty="0"/>
              <a:t>There is no difference between AE and BE /m/.</a:t>
            </a:r>
          </a:p>
        </p:txBody>
      </p:sp>
      <p:pic>
        <p:nvPicPr>
          <p:cNvPr id="6" name="Picture 5" descr="Shape&#10;&#10;Description automatically generated with medium confidence">
            <a:extLst>
              <a:ext uri="{FF2B5EF4-FFF2-40B4-BE49-F238E27FC236}">
                <a16:creationId xmlns:a16="http://schemas.microsoft.com/office/drawing/2014/main" id="{85689CF9-2059-4574-83AB-383A4D3D5D59}"/>
              </a:ext>
            </a:extLst>
          </p:cNvPr>
          <p:cNvPicPr>
            <a:picLocks noChangeAspect="1"/>
          </p:cNvPicPr>
          <p:nvPr/>
        </p:nvPicPr>
        <p:blipFill rotWithShape="1">
          <a:blip r:embed="rId3">
            <a:extLst>
              <a:ext uri="{28A0092B-C50C-407E-A947-70E740481C1C}">
                <a14:useLocalDpi xmlns:a14="http://schemas.microsoft.com/office/drawing/2010/main" val="0"/>
              </a:ext>
            </a:extLst>
          </a:blip>
          <a:srcRect l="52967" t="27517" b="15981"/>
          <a:stretch/>
        </p:blipFill>
        <p:spPr>
          <a:xfrm>
            <a:off x="2141316" y="2412209"/>
            <a:ext cx="2257063" cy="2033582"/>
          </a:xfrm>
          <a:prstGeom prst="rect">
            <a:avLst/>
          </a:prstGeom>
        </p:spPr>
      </p:pic>
    </p:spTree>
    <p:extLst>
      <p:ext uri="{BB962C8B-B14F-4D97-AF65-F5344CB8AC3E}">
        <p14:creationId xmlns:p14="http://schemas.microsoft.com/office/powerpoint/2010/main" val="4202050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3.2.1. English Sonorants – </a:t>
            </a:r>
            <a:r>
              <a:rPr lang="en-US" sz="4000" b="1" dirty="0">
                <a:solidFill>
                  <a:srgbClr val="D32F2E"/>
                </a:solidFill>
                <a:latin typeface="Cambria" panose="02040503050406030204" pitchFamily="18" charset="0"/>
                <a:ea typeface="Cambria" panose="02040503050406030204" pitchFamily="18" charset="0"/>
              </a:rPr>
              <a:t>/n/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a:bodyPr>
          <a:lstStyle/>
          <a:p>
            <a:r>
              <a:rPr lang="en-US" sz="2200" dirty="0"/>
              <a:t>It is a </a:t>
            </a:r>
            <a:r>
              <a:rPr lang="en-US" sz="2200" b="1" dirty="0"/>
              <a:t>voiced, alveolar nasal.</a:t>
            </a:r>
          </a:p>
          <a:p>
            <a:endParaRPr lang="en-US" sz="2200" b="1" dirty="0"/>
          </a:p>
          <a:p>
            <a:r>
              <a:rPr lang="en-US" sz="2200" dirty="0"/>
              <a:t>/n/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lowered so that the air from the lungs escapes through the nasal cavity;</a:t>
            </a:r>
          </a:p>
          <a:p>
            <a:pPr marL="536575">
              <a:buFont typeface="Wingdings" panose="05000000000000000000" pitchFamily="2" charset="2"/>
              <a:buChar char="Ø"/>
            </a:pPr>
            <a:r>
              <a:rPr lang="en-US" sz="2200" dirty="0"/>
              <a:t>The tip/blade of the tongue is raised against the alveolar ridge forming a complete closure. </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819875"/>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D2190B41-BC2F-4C10-8657-B7B3BD036BDD}"/>
              </a:ext>
            </a:extLst>
          </p:cNvPr>
          <p:cNvPicPr>
            <a:picLocks noChangeAspect="1"/>
          </p:cNvPicPr>
          <p:nvPr/>
        </p:nvPicPr>
        <p:blipFill rotWithShape="1">
          <a:blip r:embed="rId3"/>
          <a:srcRect l="26487" t="37300" r="54525" b="22700"/>
          <a:stretch/>
        </p:blipFill>
        <p:spPr>
          <a:xfrm>
            <a:off x="2110560" y="1970380"/>
            <a:ext cx="3248518" cy="3849495"/>
          </a:xfrm>
          <a:prstGeom prst="rect">
            <a:avLst/>
          </a:prstGeom>
        </p:spPr>
      </p:pic>
    </p:spTree>
    <p:extLst>
      <p:ext uri="{BB962C8B-B14F-4D97-AF65-F5344CB8AC3E}">
        <p14:creationId xmlns:p14="http://schemas.microsoft.com/office/powerpoint/2010/main" val="184945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3.2.2. English Sonorants – </a:t>
            </a:r>
            <a:r>
              <a:rPr lang="en-US" sz="4000" b="1" dirty="0">
                <a:solidFill>
                  <a:srgbClr val="D32F2E"/>
                </a:solidFill>
                <a:latin typeface="Cambria" panose="02040503050406030204" pitchFamily="18" charset="0"/>
                <a:ea typeface="Cambria" panose="02040503050406030204" pitchFamily="18" charset="0"/>
              </a:rPr>
              <a:t>/n/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a:bodyPr>
          <a:lstStyle/>
          <a:p>
            <a:pPr marL="457200" indent="-457200">
              <a:buFont typeface="+mj-lt"/>
              <a:buAutoNum type="arabicPeriod"/>
            </a:pPr>
            <a:r>
              <a:rPr lang="en-US" sz="2000" b="1" dirty="0"/>
              <a:t>Articulation</a:t>
            </a:r>
          </a:p>
          <a:p>
            <a:pPr marL="717550">
              <a:buFont typeface="Wingdings" panose="05000000000000000000" pitchFamily="2" charset="2"/>
              <a:buChar char="Ø"/>
            </a:pPr>
            <a:r>
              <a:rPr lang="en-US" sz="2000" dirty="0"/>
              <a:t> In conjunction with /</a:t>
            </a:r>
            <a:r>
              <a:rPr lang="en-US" sz="2000" dirty="0">
                <a:latin typeface="Times New Roman" panose="02020603050405020304" pitchFamily="18" charset="0"/>
                <a:cs typeface="Times New Roman" panose="02020603050405020304" pitchFamily="18" charset="0"/>
              </a:rPr>
              <a:t>Ɵ, ð</a:t>
            </a:r>
            <a:r>
              <a:rPr lang="en-US" sz="2000" dirty="0"/>
              <a:t>/, /n/ is realized as a dental nasal [n</a:t>
            </a:r>
            <a:r>
              <a:rPr lang="en-US" sz="2000" dirty="0">
                <a:latin typeface="Times New Roman" panose="02020603050405020304" pitchFamily="18" charset="0"/>
                <a:cs typeface="Times New Roman" panose="02020603050405020304" pitchFamily="18" charset="0"/>
              </a:rPr>
              <a:t>̪</a:t>
            </a:r>
            <a:r>
              <a:rPr lang="en-US" sz="2000" dirty="0"/>
              <a:t>]: </a:t>
            </a:r>
            <a:r>
              <a:rPr lang="en-US" sz="2000" i="1" dirty="0"/>
              <a:t>te</a:t>
            </a:r>
            <a:r>
              <a:rPr lang="en-US" sz="2000" b="1" i="1" dirty="0">
                <a:solidFill>
                  <a:srgbClr val="FF0000"/>
                </a:solidFill>
              </a:rPr>
              <a:t>nth</a:t>
            </a:r>
            <a:r>
              <a:rPr lang="en-US" sz="2000" i="1" dirty="0"/>
              <a:t>, ba</a:t>
            </a:r>
            <a:r>
              <a:rPr lang="en-US" sz="2000" b="1" i="1" dirty="0">
                <a:solidFill>
                  <a:srgbClr val="FF0000"/>
                </a:solidFill>
              </a:rPr>
              <a:t>n the</a:t>
            </a:r>
            <a:r>
              <a:rPr lang="en-US" sz="2000" i="1" dirty="0"/>
              <a:t> bomb.</a:t>
            </a:r>
            <a:endParaRPr lang="en-US" sz="2000" dirty="0"/>
          </a:p>
          <a:p>
            <a:pPr marL="457200" indent="-457200">
              <a:buFont typeface="+mj-lt"/>
              <a:buAutoNum type="arabicPeriod" startAt="2"/>
            </a:pPr>
            <a:r>
              <a:rPr lang="en-US" sz="2000" b="1" dirty="0"/>
              <a:t>Voice</a:t>
            </a:r>
          </a:p>
          <a:p>
            <a:pPr marL="717550">
              <a:buFont typeface="Wingdings" panose="05000000000000000000" pitchFamily="2" charset="2"/>
              <a:buChar char="Ø"/>
            </a:pPr>
            <a:r>
              <a:rPr lang="en-US" sz="2000" dirty="0"/>
              <a:t> When a stressed syllable is opened by /</a:t>
            </a:r>
            <a:r>
              <a:rPr lang="en-US" sz="2000" dirty="0" err="1"/>
              <a:t>sn</a:t>
            </a:r>
            <a:r>
              <a:rPr lang="en-US" sz="2000" dirty="0"/>
              <a:t>/, the /n/ may be partially devoiced [</a:t>
            </a:r>
            <a:r>
              <a:rPr lang="en-US" sz="2000" dirty="0" err="1"/>
              <a:t>n</a:t>
            </a:r>
            <a:r>
              <a:rPr lang="en-US" sz="2000" baseline="-25000" dirty="0" err="1"/>
              <a:t>ov</a:t>
            </a:r>
            <a:r>
              <a:rPr lang="en-US" sz="2000" dirty="0"/>
              <a:t>]: </a:t>
            </a:r>
            <a:r>
              <a:rPr lang="en-US" sz="2000" b="1" i="1" dirty="0">
                <a:solidFill>
                  <a:srgbClr val="FF0000"/>
                </a:solidFill>
              </a:rPr>
              <a:t>sn</a:t>
            </a:r>
            <a:r>
              <a:rPr lang="en-US" sz="2000" i="1" dirty="0"/>
              <a:t>eeze, en</a:t>
            </a:r>
            <a:r>
              <a:rPr lang="en-US" sz="2000" b="1" i="1" dirty="0">
                <a:solidFill>
                  <a:srgbClr val="FF0000"/>
                </a:solidFill>
              </a:rPr>
              <a:t>sn</a:t>
            </a:r>
            <a:r>
              <a:rPr lang="en-US" sz="2000" i="1" dirty="0"/>
              <a:t>are.</a:t>
            </a:r>
            <a:endParaRPr lang="en-US" sz="2000" dirty="0"/>
          </a:p>
          <a:p>
            <a:pPr marL="457200" indent="-457200">
              <a:buFont typeface="+mj-lt"/>
              <a:buAutoNum type="arabicPeriod" startAt="3"/>
            </a:pPr>
            <a:r>
              <a:rPr lang="en-US" sz="2000" b="1" dirty="0"/>
              <a:t>Syllabicity</a:t>
            </a:r>
          </a:p>
          <a:p>
            <a:pPr marL="717550">
              <a:buFont typeface="Wingdings" panose="05000000000000000000" pitchFamily="2" charset="2"/>
              <a:buChar char="Ø"/>
            </a:pPr>
            <a:r>
              <a:rPr lang="en-US" sz="2000" dirty="0"/>
              <a:t> /n/ is syllabic ([n</a:t>
            </a:r>
            <a:r>
              <a:rPr lang="en-US" sz="2000" baseline="-25000" dirty="0"/>
              <a:t>’</a:t>
            </a:r>
            <a:r>
              <a:rPr lang="en-US" sz="2000" dirty="0"/>
              <a:t>]) in words like </a:t>
            </a:r>
            <a:r>
              <a:rPr lang="en-US" sz="2000" i="1" dirty="0"/>
              <a:t>listen </a:t>
            </a:r>
            <a:r>
              <a:rPr lang="en-US" sz="2000" dirty="0"/>
              <a:t>[</a:t>
            </a:r>
            <a:r>
              <a:rPr lang="en-US" sz="2000" dirty="0" err="1"/>
              <a:t>l</a:t>
            </a:r>
            <a:r>
              <a:rPr lang="en-US" sz="2000" dirty="0" err="1">
                <a:latin typeface="Times New Roman" panose="02020603050405020304" pitchFamily="18" charset="0"/>
                <a:cs typeface="Times New Roman" panose="02020603050405020304" pitchFamily="18" charset="0"/>
              </a:rPr>
              <a:t>ɪ</a:t>
            </a:r>
            <a:r>
              <a:rPr lang="en-US" sz="2000" dirty="0" err="1"/>
              <a:t>sn</a:t>
            </a:r>
            <a:r>
              <a:rPr lang="en-US" sz="2000" baseline="-25000" dirty="0"/>
              <a:t>’</a:t>
            </a:r>
            <a:r>
              <a:rPr lang="en-US" sz="2000" dirty="0"/>
              <a:t>].</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7761" b="7761"/>
          <a:stretch/>
        </p:blipFill>
        <p:spPr>
          <a:xfrm>
            <a:off x="1975103" y="2170176"/>
            <a:ext cx="2827801" cy="2548128"/>
          </a:xfrm>
          <a:prstGeom prst="rect">
            <a:avLst/>
          </a:prstGeom>
        </p:spPr>
      </p:pic>
    </p:spTree>
    <p:extLst>
      <p:ext uri="{BB962C8B-B14F-4D97-AF65-F5344CB8AC3E}">
        <p14:creationId xmlns:p14="http://schemas.microsoft.com/office/powerpoint/2010/main" val="52688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3.2.3. English Fricatives – </a:t>
            </a:r>
            <a:r>
              <a:rPr lang="en-US" sz="4000" b="1" dirty="0">
                <a:solidFill>
                  <a:srgbClr val="D32F2E"/>
                </a:solidFill>
                <a:latin typeface="Cambria" panose="02040503050406030204" pitchFamily="18" charset="0"/>
                <a:ea typeface="Cambria" panose="02040503050406030204" pitchFamily="18" charset="0"/>
              </a:rPr>
              <a:t>/n/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a:bodyPr>
          <a:lstStyle/>
          <a:p>
            <a:r>
              <a:rPr lang="en-US" sz="2400" dirty="0"/>
              <a:t>There are no differences between AE and BE /n/.</a:t>
            </a:r>
          </a:p>
          <a:p>
            <a:endParaRPr lang="en-US" sz="2400" dirty="0"/>
          </a:p>
          <a:p>
            <a:r>
              <a:rPr lang="en-US" sz="2400" dirty="0"/>
              <a:t>There is a greater tendency in BE to assimilate /n/ to /</a:t>
            </a:r>
            <a:r>
              <a:rPr lang="en-US" sz="2400" dirty="0">
                <a:latin typeface="Times New Roman" panose="02020603050405020304" pitchFamily="18" charset="0"/>
                <a:cs typeface="Times New Roman" panose="02020603050405020304" pitchFamily="18" charset="0"/>
              </a:rPr>
              <a:t>ŋ</a:t>
            </a:r>
            <a:r>
              <a:rPr lang="en-US" sz="2400" dirty="0"/>
              <a:t>/ before /k, g/ in words such as </a:t>
            </a:r>
            <a:r>
              <a:rPr lang="en-US" sz="2400" i="1" dirty="0"/>
              <a:t>enclosure, inglorious</a:t>
            </a:r>
            <a:r>
              <a:rPr lang="en-US" sz="2400" dirty="0"/>
              <a:t> than there is in AE.</a:t>
            </a:r>
          </a:p>
          <a:p>
            <a:endParaRPr lang="en-US" sz="2400" dirty="0"/>
          </a:p>
          <a:p>
            <a:r>
              <a:rPr lang="en-US" sz="2400" dirty="0"/>
              <a:t>It is more acceptable to pronounce  -</a:t>
            </a:r>
            <a:r>
              <a:rPr lang="en-US" sz="2400" i="1" dirty="0" err="1"/>
              <a:t>ing</a:t>
            </a:r>
            <a:r>
              <a:rPr lang="en-US" sz="2400" i="1" dirty="0"/>
              <a:t> </a:t>
            </a:r>
            <a:r>
              <a:rPr lang="en-US" sz="2400" dirty="0"/>
              <a:t>as /</a:t>
            </a:r>
            <a:r>
              <a:rPr lang="en-US" sz="2400" dirty="0" err="1">
                <a:latin typeface="Times New Roman" panose="02020603050405020304" pitchFamily="18" charset="0"/>
                <a:cs typeface="Times New Roman" panose="02020603050405020304" pitchFamily="18" charset="0"/>
              </a:rPr>
              <a:t>ɪ</a:t>
            </a:r>
            <a:r>
              <a:rPr lang="en-US" sz="2400" dirty="0" err="1"/>
              <a:t>n</a:t>
            </a:r>
            <a:r>
              <a:rPr lang="en-US" sz="2400" dirty="0"/>
              <a:t>/ in AE than it is in BE: </a:t>
            </a:r>
            <a:r>
              <a:rPr lang="en-US" sz="2400" i="1" dirty="0"/>
              <a:t>Going away? </a:t>
            </a:r>
            <a:r>
              <a:rPr lang="en-US" sz="2400" dirty="0"/>
              <a:t>/</a:t>
            </a:r>
            <a:r>
              <a:rPr lang="en-US" sz="2400" dirty="0" err="1"/>
              <a:t>go</a:t>
            </a:r>
            <a:r>
              <a:rPr lang="en-US" sz="2400" dirty="0" err="1">
                <a:latin typeface="Times New Roman" panose="02020603050405020304" pitchFamily="18" charset="0"/>
                <a:cs typeface="Times New Roman" panose="02020603050405020304" pitchFamily="18" charset="0"/>
              </a:rPr>
              <a:t>ɪ</a:t>
            </a:r>
            <a:r>
              <a:rPr lang="en-US" sz="2400" dirty="0" err="1"/>
              <a:t>n</a:t>
            </a:r>
            <a:r>
              <a:rPr lang="en-US" sz="2400" dirty="0"/>
              <a:t> </a:t>
            </a:r>
            <a:r>
              <a:rPr lang="en-US" sz="2400" dirty="0" err="1">
                <a:latin typeface="Times New Roman" panose="02020603050405020304" pitchFamily="18" charset="0"/>
                <a:cs typeface="Times New Roman" panose="02020603050405020304" pitchFamily="18" charset="0"/>
              </a:rPr>
              <a:t>ǝ</a:t>
            </a:r>
            <a:r>
              <a:rPr lang="en-US" sz="2400" dirty="0" err="1"/>
              <a:t>we</a:t>
            </a:r>
            <a:r>
              <a:rPr lang="en-US" sz="2400" dirty="0"/>
              <a:t>/.</a:t>
            </a:r>
          </a:p>
        </p:txBody>
      </p:sp>
      <p:pic>
        <p:nvPicPr>
          <p:cNvPr id="6" name="Picture 5">
            <a:extLst>
              <a:ext uri="{FF2B5EF4-FFF2-40B4-BE49-F238E27FC236}">
                <a16:creationId xmlns:a16="http://schemas.microsoft.com/office/drawing/2014/main" id="{60C0F089-8E57-4134-B365-DBD5BEA526B4}"/>
              </a:ext>
            </a:extLst>
          </p:cNvPr>
          <p:cNvPicPr>
            <a:picLocks noChangeAspect="1"/>
          </p:cNvPicPr>
          <p:nvPr/>
        </p:nvPicPr>
        <p:blipFill>
          <a:blip r:embed="rId3">
            <a:extLst>
              <a:ext uri="{28A0092B-C50C-407E-A947-70E740481C1C}">
                <a14:useLocalDpi xmlns:a14="http://schemas.microsoft.com/office/drawing/2010/main" val="0"/>
              </a:ext>
            </a:extLst>
          </a:blip>
          <a:srcRect t="7761" b="7761"/>
          <a:stretch/>
        </p:blipFill>
        <p:spPr>
          <a:xfrm>
            <a:off x="1975103" y="2170176"/>
            <a:ext cx="2827801" cy="2548128"/>
          </a:xfrm>
          <a:prstGeom prst="rect">
            <a:avLst/>
          </a:prstGeom>
        </p:spPr>
      </p:pic>
    </p:spTree>
    <p:extLst>
      <p:ext uri="{BB962C8B-B14F-4D97-AF65-F5344CB8AC3E}">
        <p14:creationId xmlns:p14="http://schemas.microsoft.com/office/powerpoint/2010/main" val="14363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3.3.1. English Sonorant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ŋ</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a:bodyPr>
          <a:lstStyle/>
          <a:p>
            <a:r>
              <a:rPr lang="en-US" sz="2200" dirty="0"/>
              <a:t>It is a </a:t>
            </a:r>
            <a:r>
              <a:rPr lang="en-US" sz="2200" b="1" dirty="0"/>
              <a:t>voiced, velar nasal.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ŋ</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lowered so that the air from the lungs escapes through the nasal cavity;</a:t>
            </a:r>
          </a:p>
          <a:p>
            <a:pPr marL="536575">
              <a:buFont typeface="Wingdings" panose="05000000000000000000" pitchFamily="2" charset="2"/>
              <a:buChar char="Ø"/>
            </a:pPr>
            <a:r>
              <a:rPr lang="en-US" sz="2200" dirty="0"/>
              <a:t>The back of the tongue is raised against the velum forming a complete closure. </a:t>
            </a:r>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BF61D1F2-5020-4E39-80E8-DD722337A59E}"/>
              </a:ext>
            </a:extLst>
          </p:cNvPr>
          <p:cNvPicPr>
            <a:picLocks noChangeAspect="1"/>
          </p:cNvPicPr>
          <p:nvPr/>
        </p:nvPicPr>
        <p:blipFill rotWithShape="1">
          <a:blip r:embed="rId3"/>
          <a:srcRect l="25443" t="29873" r="55095" b="29283"/>
          <a:stretch/>
        </p:blipFill>
        <p:spPr>
          <a:xfrm>
            <a:off x="1834311" y="1877782"/>
            <a:ext cx="3212252" cy="3792024"/>
          </a:xfrm>
          <a:prstGeom prst="rect">
            <a:avLst/>
          </a:prstGeom>
        </p:spPr>
      </p:pic>
    </p:spTree>
    <p:extLst>
      <p:ext uri="{BB962C8B-B14F-4D97-AF65-F5344CB8AC3E}">
        <p14:creationId xmlns:p14="http://schemas.microsoft.com/office/powerpoint/2010/main" val="192855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animEffect transition="in" filter="fade">
                                      <p:cBhvr>
                                        <p:cTn id="21" dur="500"/>
                                        <p:tgtEl>
                                          <p:spTgt spid="8">
                                            <p:txEl>
                                              <p:pRg st="4" end="4"/>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Effect transition="in" filter="fade">
                                      <p:cBhvr>
                                        <p:cTn id="25"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3.3.2.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ŋ</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a:bodyPr>
          <a:lstStyle/>
          <a:p>
            <a:pPr marL="0" indent="0">
              <a:buNone/>
            </a:pPr>
            <a:r>
              <a:rPr lang="en-US" sz="2400" dirty="0"/>
              <a:t>The place of articulation of /</a:t>
            </a:r>
            <a:r>
              <a:rPr lang="en-US" sz="2400" dirty="0">
                <a:latin typeface="Times New Roman" panose="02020603050405020304" pitchFamily="18" charset="0"/>
                <a:cs typeface="Times New Roman" panose="02020603050405020304" pitchFamily="18" charset="0"/>
              </a:rPr>
              <a:t>ŋ</a:t>
            </a:r>
            <a:r>
              <a:rPr lang="en-US" sz="2400" dirty="0"/>
              <a:t>/ depends on the preceding segment:</a:t>
            </a:r>
          </a:p>
          <a:p>
            <a:pPr marL="0" indent="0">
              <a:buNone/>
            </a:pPr>
            <a:endParaRPr lang="en-US" sz="2400" dirty="0"/>
          </a:p>
          <a:p>
            <a:pPr marL="0" indent="0">
              <a:buNone/>
            </a:pPr>
            <a:r>
              <a:rPr lang="en-US" sz="2400" dirty="0"/>
              <a:t>It is further forward after front vowels as in </a:t>
            </a:r>
            <a:r>
              <a:rPr lang="en-US" sz="2400" i="1" dirty="0"/>
              <a:t>sing, length, sang, </a:t>
            </a:r>
            <a:r>
              <a:rPr lang="en-US" sz="2400" dirty="0"/>
              <a:t>and further back after back vowels, as in </a:t>
            </a:r>
            <a:r>
              <a:rPr lang="en-US" sz="2400" i="1" dirty="0"/>
              <a:t>song, longer.</a:t>
            </a:r>
            <a:endParaRPr lang="en-US" sz="24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1569" t="35265" r="21569"/>
          <a:stretch/>
        </p:blipFill>
        <p:spPr>
          <a:xfrm>
            <a:off x="1821382" y="1723262"/>
            <a:ext cx="3174560" cy="3614058"/>
          </a:xfrm>
          <a:prstGeom prst="rect">
            <a:avLst/>
          </a:prstGeom>
        </p:spPr>
      </p:pic>
    </p:spTree>
    <p:extLst>
      <p:ext uri="{BB962C8B-B14F-4D97-AF65-F5344CB8AC3E}">
        <p14:creationId xmlns:p14="http://schemas.microsoft.com/office/powerpoint/2010/main" val="72525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3.3.3.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ŋ</a:t>
            </a:r>
            <a:r>
              <a:rPr lang="en-US" sz="4000" b="1" dirty="0">
                <a:solidFill>
                  <a:srgbClr val="D32F2E"/>
                </a:solidFill>
                <a:latin typeface="Cambria" panose="02040503050406030204" pitchFamily="18" charset="0"/>
                <a:ea typeface="Cambria" panose="02040503050406030204" pitchFamily="18" charset="0"/>
              </a:rPr>
              <a:t>/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906142"/>
            <a:ext cx="4294632" cy="4351338"/>
          </a:xfrm>
        </p:spPr>
        <p:txBody>
          <a:bodyPr>
            <a:normAutofit/>
          </a:bodyPr>
          <a:lstStyle/>
          <a:p>
            <a:pPr marL="0" indent="0">
              <a:buNone/>
            </a:pPr>
            <a:r>
              <a:rPr lang="en-US" sz="2400" dirty="0"/>
              <a:t>/</a:t>
            </a:r>
            <a:r>
              <a:rPr lang="en-US" sz="2400" dirty="0">
                <a:latin typeface="Times New Roman" panose="02020603050405020304" pitchFamily="18" charset="0"/>
                <a:cs typeface="Times New Roman" panose="02020603050405020304" pitchFamily="18" charset="0"/>
              </a:rPr>
              <a:t>ŋ</a:t>
            </a:r>
            <a:r>
              <a:rPr lang="en-US" sz="2400" dirty="0"/>
              <a:t>/ occurs only syllable-finally.</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1569" t="35265" r="21569"/>
          <a:stretch/>
        </p:blipFill>
        <p:spPr>
          <a:xfrm>
            <a:off x="1821382" y="1723262"/>
            <a:ext cx="3174560" cy="3614058"/>
          </a:xfrm>
          <a:prstGeom prst="rect">
            <a:avLst/>
          </a:prstGeom>
        </p:spPr>
      </p:pic>
    </p:spTree>
    <p:extLst>
      <p:ext uri="{BB962C8B-B14F-4D97-AF65-F5344CB8AC3E}">
        <p14:creationId xmlns:p14="http://schemas.microsoft.com/office/powerpoint/2010/main" val="168886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3.3.4.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ŋ</a:t>
            </a:r>
            <a:r>
              <a:rPr lang="en-US" sz="4000" b="1" dirty="0">
                <a:solidFill>
                  <a:srgbClr val="D32F2E"/>
                </a:solidFill>
                <a:latin typeface="Cambria" panose="02040503050406030204" pitchFamily="18" charset="0"/>
                <a:ea typeface="Cambria" panose="02040503050406030204" pitchFamily="18" charset="0"/>
              </a:rPr>
              <a:t>/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a:bodyPr>
          <a:lstStyle/>
          <a:p>
            <a:r>
              <a:rPr lang="en-US" sz="2400" dirty="0"/>
              <a:t>There is no difference between AE and BE /</a:t>
            </a:r>
            <a:r>
              <a:rPr lang="en-US" sz="2400" dirty="0">
                <a:latin typeface="Times New Roman" panose="02020603050405020304" pitchFamily="18" charset="0"/>
                <a:cs typeface="Times New Roman" panose="02020603050405020304" pitchFamily="18" charset="0"/>
              </a:rPr>
              <a:t>ŋ</a:t>
            </a:r>
            <a:r>
              <a:rPr lang="en-US" sz="2400" dirty="0"/>
              <a:t>/. </a:t>
            </a:r>
          </a:p>
          <a:p>
            <a:endParaRPr lang="en-US" sz="2400" dirty="0"/>
          </a:p>
          <a:p>
            <a:r>
              <a:rPr lang="en-US" sz="2400" dirty="0"/>
              <a:t>However, /</a:t>
            </a:r>
            <a:r>
              <a:rPr lang="en-US" sz="2400" dirty="0">
                <a:latin typeface="Times New Roman" panose="02020603050405020304" pitchFamily="18" charset="0"/>
                <a:cs typeface="Times New Roman" panose="02020603050405020304" pitchFamily="18" charset="0"/>
              </a:rPr>
              <a:t>ŋ</a:t>
            </a:r>
            <a:r>
              <a:rPr lang="en-US" sz="2400" dirty="0"/>
              <a:t>/ may be used in fewer words in AE. </a:t>
            </a:r>
          </a:p>
        </p:txBody>
      </p:sp>
      <p:pic>
        <p:nvPicPr>
          <p:cNvPr id="5" name="Picture 4">
            <a:extLst>
              <a:ext uri="{FF2B5EF4-FFF2-40B4-BE49-F238E27FC236}">
                <a16:creationId xmlns:a16="http://schemas.microsoft.com/office/drawing/2014/main" id="{52FCA300-DE83-451E-8625-1EA9EE420B29}"/>
              </a:ext>
            </a:extLst>
          </p:cNvPr>
          <p:cNvPicPr>
            <a:picLocks noChangeAspect="1"/>
          </p:cNvPicPr>
          <p:nvPr/>
        </p:nvPicPr>
        <p:blipFill rotWithShape="1">
          <a:blip r:embed="rId3">
            <a:extLst>
              <a:ext uri="{28A0092B-C50C-407E-A947-70E740481C1C}">
                <a14:useLocalDpi xmlns:a14="http://schemas.microsoft.com/office/drawing/2010/main" val="0"/>
              </a:ext>
            </a:extLst>
          </a:blip>
          <a:srcRect l="21569" t="35265" r="21569"/>
          <a:stretch/>
        </p:blipFill>
        <p:spPr>
          <a:xfrm>
            <a:off x="1821382" y="1723262"/>
            <a:ext cx="3174560" cy="3614058"/>
          </a:xfrm>
          <a:prstGeom prst="rect">
            <a:avLst/>
          </a:prstGeom>
        </p:spPr>
      </p:pic>
    </p:spTree>
    <p:extLst>
      <p:ext uri="{BB962C8B-B14F-4D97-AF65-F5344CB8AC3E}">
        <p14:creationId xmlns:p14="http://schemas.microsoft.com/office/powerpoint/2010/main" val="154410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3.4.1.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l</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723262"/>
            <a:ext cx="5376672" cy="4351338"/>
          </a:xfrm>
        </p:spPr>
        <p:txBody>
          <a:bodyPr>
            <a:normAutofit lnSpcReduction="10000"/>
          </a:bodyPr>
          <a:lstStyle/>
          <a:p>
            <a:r>
              <a:rPr lang="en-US" sz="2200" dirty="0"/>
              <a:t>It is a </a:t>
            </a:r>
            <a:r>
              <a:rPr lang="en-US" sz="2200" b="1" dirty="0"/>
              <a:t>voiced, alveolar lateral.</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l</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back of the tongue is raised (the height depending on phonetic environment)</a:t>
            </a:r>
          </a:p>
          <a:p>
            <a:pPr marL="536575">
              <a:buFont typeface="Wingdings" panose="05000000000000000000" pitchFamily="2" charset="2"/>
              <a:buChar char="Ø"/>
            </a:pPr>
            <a:r>
              <a:rPr lang="en-US" sz="2200" dirty="0"/>
              <a:t>The tongue tip/blade makes contact with the alveolar ridge while air is allowed to escape (without audible friction) over one or both sides of the tongue.</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535715E2-5491-4BB6-93DE-87311C59CFD7}"/>
              </a:ext>
            </a:extLst>
          </p:cNvPr>
          <p:cNvPicPr>
            <a:picLocks noChangeAspect="1"/>
          </p:cNvPicPr>
          <p:nvPr/>
        </p:nvPicPr>
        <p:blipFill rotWithShape="1">
          <a:blip r:embed="rId3"/>
          <a:srcRect l="26318" t="35879" r="54300" b="22909"/>
          <a:stretch/>
        </p:blipFill>
        <p:spPr>
          <a:xfrm>
            <a:off x="1641863" y="1568634"/>
            <a:ext cx="3428901" cy="4101171"/>
          </a:xfrm>
          <a:prstGeom prst="rect">
            <a:avLst/>
          </a:prstGeom>
        </p:spPr>
      </p:pic>
    </p:spTree>
    <p:extLst>
      <p:ext uri="{BB962C8B-B14F-4D97-AF65-F5344CB8AC3E}">
        <p14:creationId xmlns:p14="http://schemas.microsoft.com/office/powerpoint/2010/main" val="258277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3.4.2.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l</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394960" y="1690688"/>
            <a:ext cx="5958840" cy="4351338"/>
          </a:xfrm>
        </p:spPr>
        <p:txBody>
          <a:bodyPr>
            <a:normAutofit fontScale="92500" lnSpcReduction="20000"/>
          </a:bodyPr>
          <a:lstStyle/>
          <a:p>
            <a:pPr marL="457200" indent="-457200">
              <a:buFont typeface="+mj-lt"/>
              <a:buAutoNum type="arabicPeriod"/>
            </a:pPr>
            <a:r>
              <a:rPr lang="en-US" sz="2200" b="1" dirty="0"/>
              <a:t>“Darkening”</a:t>
            </a:r>
          </a:p>
          <a:p>
            <a:pPr marL="715963">
              <a:buFont typeface="Wingdings" panose="05000000000000000000" pitchFamily="2" charset="2"/>
              <a:buChar char="Ø"/>
            </a:pPr>
            <a:r>
              <a:rPr lang="en-US" sz="2200" dirty="0"/>
              <a:t>The higher the back of the tongue is raised during the articulation of /l/ </a:t>
            </a:r>
            <a:r>
              <a:rPr lang="en-US" sz="2200" dirty="0">
                <a:sym typeface="Wingdings" panose="05000000000000000000" pitchFamily="2" charset="2"/>
              </a:rPr>
              <a:t> the “darker” (i.e. the more velar) the quality of the /l/ sound.</a:t>
            </a:r>
          </a:p>
          <a:p>
            <a:pPr marL="715963">
              <a:buFont typeface="Wingdings" panose="05000000000000000000" pitchFamily="2" charset="2"/>
              <a:buChar char="Ø"/>
            </a:pPr>
            <a:endParaRPr lang="en-US" sz="2200" dirty="0">
              <a:sym typeface="Wingdings" panose="05000000000000000000" pitchFamily="2" charset="2"/>
            </a:endParaRPr>
          </a:p>
          <a:p>
            <a:pPr marL="715963">
              <a:buFont typeface="Wingdings" panose="05000000000000000000" pitchFamily="2" charset="2"/>
              <a:buChar char="Ø"/>
            </a:pPr>
            <a:r>
              <a:rPr lang="en-US" sz="2200" dirty="0">
                <a:sym typeface="Wingdings" panose="05000000000000000000" pitchFamily="2" charset="2"/>
              </a:rPr>
              <a:t>Dark /l/ is symbolized [</a:t>
            </a:r>
            <a:r>
              <a:rPr lang="en-US" sz="2200" strike="sngStrike" dirty="0">
                <a:sym typeface="Wingdings" panose="05000000000000000000" pitchFamily="2" charset="2"/>
              </a:rPr>
              <a:t>l</a:t>
            </a:r>
            <a:r>
              <a:rPr lang="en-US" sz="2200" dirty="0">
                <a:sym typeface="Wingdings" panose="05000000000000000000" pitchFamily="2" charset="2"/>
              </a:rPr>
              <a:t>]. </a:t>
            </a:r>
          </a:p>
          <a:p>
            <a:pPr marL="715963">
              <a:buFont typeface="Wingdings" panose="05000000000000000000" pitchFamily="2" charset="2"/>
              <a:buChar char="Ø"/>
            </a:pPr>
            <a:endParaRPr lang="en-US" sz="2200" dirty="0">
              <a:sym typeface="Wingdings" panose="05000000000000000000" pitchFamily="2" charset="2"/>
            </a:endParaRPr>
          </a:p>
          <a:p>
            <a:pPr marL="715963">
              <a:buFont typeface="Wingdings" panose="05000000000000000000" pitchFamily="2" charset="2"/>
              <a:buChar char="Ø"/>
            </a:pPr>
            <a:r>
              <a:rPr lang="en-US" sz="2200" dirty="0">
                <a:sym typeface="Wingdings" panose="05000000000000000000" pitchFamily="2" charset="2"/>
              </a:rPr>
              <a:t>The variants graded from the least dark (a) to the most dark (c):</a:t>
            </a:r>
          </a:p>
          <a:p>
            <a:pPr marL="1082675" indent="-342900">
              <a:buFont typeface="Courier New" panose="02070309020205020404" pitchFamily="49" charset="0"/>
              <a:buChar char="o"/>
            </a:pPr>
            <a:r>
              <a:rPr lang="en-US" sz="2200" b="1" dirty="0">
                <a:sym typeface="Wingdings" panose="05000000000000000000" pitchFamily="2" charset="2"/>
              </a:rPr>
              <a:t>Before stressed vowels: </a:t>
            </a:r>
            <a:r>
              <a:rPr lang="en-US" sz="2200" i="1" dirty="0">
                <a:sym typeface="Wingdings" panose="05000000000000000000" pitchFamily="2" charset="2"/>
              </a:rPr>
              <a:t>leap, left</a:t>
            </a:r>
          </a:p>
          <a:p>
            <a:pPr marL="1082675" indent="-342900">
              <a:buFont typeface="Courier New" panose="02070309020205020404" pitchFamily="49" charset="0"/>
              <a:buChar char="o"/>
            </a:pPr>
            <a:r>
              <a:rPr lang="en-US" sz="2200" b="1" dirty="0"/>
              <a:t>Before stressed back vowels and before any unstressed vowel: </a:t>
            </a:r>
            <a:r>
              <a:rPr lang="en-US" sz="2200" i="1" dirty="0"/>
              <a:t>loose, low</a:t>
            </a:r>
          </a:p>
          <a:p>
            <a:pPr marL="1082675" indent="-342900">
              <a:buFont typeface="Courier New" panose="02070309020205020404" pitchFamily="49" charset="0"/>
              <a:buChar char="o"/>
            </a:pPr>
            <a:r>
              <a:rPr lang="en-US" sz="2200" b="1" dirty="0"/>
              <a:t>Before consonants, before pause, and when syllabic: </a:t>
            </a:r>
            <a:r>
              <a:rPr lang="en-US" sz="2200" i="1" dirty="0"/>
              <a:t>called, bolt</a:t>
            </a:r>
            <a:endParaRPr lang="en-US" sz="2200" b="1"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35057" t="13608" r="35883" b="17982"/>
          <a:stretch/>
        </p:blipFill>
        <p:spPr>
          <a:xfrm>
            <a:off x="2255520" y="1904999"/>
            <a:ext cx="1415927" cy="3489961"/>
          </a:xfrm>
          <a:prstGeom prst="rect">
            <a:avLst/>
          </a:prstGeom>
        </p:spPr>
      </p:pic>
    </p:spTree>
    <p:extLst>
      <p:ext uri="{BB962C8B-B14F-4D97-AF65-F5344CB8AC3E}">
        <p14:creationId xmlns:p14="http://schemas.microsoft.com/office/powerpoint/2010/main" val="135214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3.4.2.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l</a:t>
            </a:r>
            <a:r>
              <a:rPr lang="en-US" sz="4000" b="1" dirty="0">
                <a:solidFill>
                  <a:srgbClr val="D32F2E"/>
                </a:solidFill>
                <a:latin typeface="Cambria" panose="02040503050406030204" pitchFamily="18" charset="0"/>
                <a:ea typeface="Cambria" panose="02040503050406030204" pitchFamily="18" charset="0"/>
              </a:rPr>
              <a:t>/ - Variation (cont.)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166360" y="1690688"/>
            <a:ext cx="6187440" cy="4351338"/>
          </a:xfrm>
        </p:spPr>
        <p:txBody>
          <a:bodyPr>
            <a:normAutofit fontScale="92500" lnSpcReduction="20000"/>
          </a:bodyPr>
          <a:lstStyle/>
          <a:p>
            <a:pPr marL="457200" indent="-457200">
              <a:buFont typeface="+mj-lt"/>
              <a:buAutoNum type="arabicPeriod" startAt="2"/>
            </a:pPr>
            <a:r>
              <a:rPr lang="en-US" sz="2200" b="1" dirty="0"/>
              <a:t>Voice</a:t>
            </a:r>
          </a:p>
          <a:p>
            <a:pPr marL="715963">
              <a:buFont typeface="Wingdings" panose="05000000000000000000" pitchFamily="2" charset="2"/>
              <a:buChar char="Ø"/>
            </a:pPr>
            <a:r>
              <a:rPr lang="en-US" sz="2200" dirty="0"/>
              <a:t>/l/ is (partially) voiceless ([</a:t>
            </a:r>
            <a:r>
              <a:rPr lang="en-US" sz="2200" dirty="0" err="1"/>
              <a:t>l</a:t>
            </a:r>
            <a:r>
              <a:rPr lang="en-US" sz="2200" baseline="-25000" dirty="0" err="1"/>
              <a:t>ov</a:t>
            </a:r>
            <a:r>
              <a:rPr lang="en-US" sz="2200" dirty="0"/>
              <a:t>] or [l</a:t>
            </a:r>
            <a:r>
              <a:rPr lang="en-US" sz="2200" baseline="-25000" dirty="0"/>
              <a:t>o</a:t>
            </a:r>
            <a:r>
              <a:rPr lang="en-US" sz="2200" dirty="0"/>
              <a:t>]) after aspirated /p/ or /k/; and sometimes after /f, s/ in stressed syllables: </a:t>
            </a:r>
            <a:r>
              <a:rPr lang="en-US" sz="2200" i="1" dirty="0"/>
              <a:t>please, reply, applicant, clue</a:t>
            </a:r>
          </a:p>
          <a:p>
            <a:pPr marL="457200" indent="-457200">
              <a:buFont typeface="+mj-lt"/>
              <a:buAutoNum type="arabicPeriod"/>
            </a:pPr>
            <a:endParaRPr lang="en-US" sz="2200" i="1" dirty="0"/>
          </a:p>
          <a:p>
            <a:pPr marL="457200" indent="-457200">
              <a:buFont typeface="+mj-lt"/>
              <a:buAutoNum type="arabicPeriod" startAt="3"/>
            </a:pPr>
            <a:r>
              <a:rPr lang="en-US" sz="2200" b="1" dirty="0"/>
              <a:t>Articulation</a:t>
            </a:r>
            <a:r>
              <a:rPr lang="en-US" sz="2200" dirty="0"/>
              <a:t> </a:t>
            </a:r>
          </a:p>
          <a:p>
            <a:pPr marL="898525" indent="-457200">
              <a:buFont typeface="+mj-lt"/>
              <a:buAutoNum type="alphaLcPeriod"/>
            </a:pPr>
            <a:r>
              <a:rPr lang="en-US" sz="2200" dirty="0"/>
              <a:t>A dental (rather than alveolar) /l/ can be found adjacent to the dental fricatives /</a:t>
            </a:r>
            <a:r>
              <a:rPr lang="en-US" sz="2200" dirty="0">
                <a:latin typeface="Times New Roman" panose="02020603050405020304" pitchFamily="18" charset="0"/>
                <a:cs typeface="Times New Roman" panose="02020603050405020304" pitchFamily="18" charset="0"/>
              </a:rPr>
              <a:t>Ɵ</a:t>
            </a:r>
            <a:r>
              <a:rPr lang="en-US" sz="2200" dirty="0"/>
              <a:t>/ and /</a:t>
            </a:r>
            <a:r>
              <a:rPr lang="en-US" sz="2200" dirty="0">
                <a:latin typeface="Times New Roman" panose="02020603050405020304" pitchFamily="18" charset="0"/>
                <a:cs typeface="Times New Roman" panose="02020603050405020304" pitchFamily="18" charset="0"/>
              </a:rPr>
              <a:t>ð</a:t>
            </a:r>
            <a:r>
              <a:rPr lang="en-US" sz="2200" dirty="0"/>
              <a:t>/: </a:t>
            </a:r>
            <a:r>
              <a:rPr lang="en-US" sz="2200" i="1" dirty="0"/>
              <a:t>wealth, breathless, kill them.</a:t>
            </a:r>
            <a:endParaRPr lang="en-US" sz="2200" dirty="0"/>
          </a:p>
          <a:p>
            <a:pPr marL="898525" indent="-457200">
              <a:buFont typeface="+mj-lt"/>
              <a:buAutoNum type="alphaLcPeriod"/>
            </a:pPr>
            <a:r>
              <a:rPr lang="en-US" sz="2200" dirty="0"/>
              <a:t>After /r/ the tip of the tongue is retracted and retroflexed: </a:t>
            </a:r>
            <a:r>
              <a:rPr lang="en-US" sz="2200" i="1" dirty="0"/>
              <a:t>girl, parlor.</a:t>
            </a:r>
          </a:p>
          <a:p>
            <a:pPr marL="898525" indent="-457200">
              <a:buFont typeface="+mj-lt"/>
              <a:buAutoNum type="alphaLcPeriod"/>
            </a:pPr>
            <a:endParaRPr lang="en-US" sz="2200" dirty="0"/>
          </a:p>
          <a:p>
            <a:pPr marL="457200" indent="-457200" defTabSz="441325">
              <a:buFont typeface="+mj-lt"/>
              <a:buAutoNum type="arabicPeriod" startAt="4"/>
            </a:pPr>
            <a:r>
              <a:rPr lang="en-US" sz="2200" b="1" dirty="0"/>
              <a:t>Syllabicity</a:t>
            </a:r>
          </a:p>
          <a:p>
            <a:pPr marL="715963" defTabSz="441325">
              <a:buFont typeface="Wingdings" panose="05000000000000000000" pitchFamily="2" charset="2"/>
              <a:buChar char="Ø"/>
            </a:pPr>
            <a:r>
              <a:rPr lang="en-US" sz="2200" dirty="0"/>
              <a:t>/l/ is syllable ( [ l</a:t>
            </a:r>
            <a:r>
              <a:rPr lang="en-US" sz="2200" baseline="-25000" dirty="0"/>
              <a:t>’ </a:t>
            </a:r>
            <a:r>
              <a:rPr lang="en-US" sz="2200" dirty="0"/>
              <a:t>] ) in words like </a:t>
            </a:r>
            <a:r>
              <a:rPr lang="en-US" sz="2200" i="1" dirty="0"/>
              <a:t>cattle</a:t>
            </a:r>
            <a:r>
              <a:rPr lang="en-US" sz="2200" dirty="0"/>
              <a:t> [k</a:t>
            </a:r>
            <a:r>
              <a:rPr lang="az-Cyrl-AZ" sz="2200" dirty="0">
                <a:latin typeface="Times New Roman" panose="02020603050405020304" pitchFamily="18" charset="0"/>
                <a:cs typeface="Times New Roman" panose="02020603050405020304" pitchFamily="18" charset="0"/>
              </a:rPr>
              <a:t>ӕ</a:t>
            </a:r>
            <a:r>
              <a:rPr lang="en-US" sz="2200" dirty="0" err="1"/>
              <a:t>tl</a:t>
            </a:r>
            <a:r>
              <a:rPr lang="en-US" sz="2200" baseline="-25000" dirty="0"/>
              <a:t>’</a:t>
            </a:r>
            <a:r>
              <a:rPr lang="en-US" sz="2200" dirty="0"/>
              <a:t>].</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35057" t="13608" r="35883" b="17982"/>
          <a:stretch/>
        </p:blipFill>
        <p:spPr>
          <a:xfrm>
            <a:off x="2294317" y="1920239"/>
            <a:ext cx="1415927" cy="3489961"/>
          </a:xfrm>
          <a:prstGeom prst="rect">
            <a:avLst/>
          </a:prstGeom>
        </p:spPr>
      </p:pic>
    </p:spTree>
    <p:extLst>
      <p:ext uri="{BB962C8B-B14F-4D97-AF65-F5344CB8AC3E}">
        <p14:creationId xmlns:p14="http://schemas.microsoft.com/office/powerpoint/2010/main" val="387600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3.4.3. English Sonorant – </a:t>
            </a:r>
            <a:r>
              <a:rPr lang="en-US" sz="4000" b="1" dirty="0">
                <a:solidFill>
                  <a:srgbClr val="D32F2E"/>
                </a:solidFill>
                <a:latin typeface="Cambria" panose="02040503050406030204" pitchFamily="18" charset="0"/>
                <a:ea typeface="Cambria" panose="02040503050406030204" pitchFamily="18" charset="0"/>
              </a:rPr>
              <a:t>/l/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705856" y="1799462"/>
            <a:ext cx="4928616" cy="4351338"/>
          </a:xfrm>
        </p:spPr>
        <p:txBody>
          <a:bodyPr>
            <a:normAutofit/>
          </a:bodyPr>
          <a:lstStyle/>
          <a:p>
            <a:r>
              <a:rPr lang="en-US" sz="2400" dirty="0"/>
              <a:t>The difference is in the difference of articulation between AE and BE /l/.</a:t>
            </a:r>
          </a:p>
          <a:p>
            <a:endParaRPr lang="en-US" sz="2400" dirty="0"/>
          </a:p>
          <a:p>
            <a:r>
              <a:rPr lang="en-US" sz="2400" dirty="0"/>
              <a:t>Unlike AE, BE has a very noticeable distinction between “light” (or “clear”) [l] on the one hand (no raising of the back of the tongue), and “dark” [</a:t>
            </a:r>
            <a:r>
              <a:rPr lang="en-US" sz="2400" strike="sngStrike" dirty="0"/>
              <a:t>l</a:t>
            </a:r>
            <a:r>
              <a:rPr lang="en-US" sz="2400" dirty="0"/>
              <a:t>] on the other (tongue back raised).</a:t>
            </a:r>
          </a:p>
        </p:txBody>
      </p:sp>
      <p:pic>
        <p:nvPicPr>
          <p:cNvPr id="6" name="Picture 5">
            <a:extLst>
              <a:ext uri="{FF2B5EF4-FFF2-40B4-BE49-F238E27FC236}">
                <a16:creationId xmlns:a16="http://schemas.microsoft.com/office/drawing/2014/main" id="{9222EC0F-5B6B-4E18-ABCD-681E16430E3D}"/>
              </a:ext>
            </a:extLst>
          </p:cNvPr>
          <p:cNvPicPr>
            <a:picLocks noChangeAspect="1"/>
          </p:cNvPicPr>
          <p:nvPr/>
        </p:nvPicPr>
        <p:blipFill rotWithShape="1">
          <a:blip r:embed="rId3">
            <a:extLst>
              <a:ext uri="{28A0092B-C50C-407E-A947-70E740481C1C}">
                <a14:useLocalDpi xmlns:a14="http://schemas.microsoft.com/office/drawing/2010/main" val="0"/>
              </a:ext>
            </a:extLst>
          </a:blip>
          <a:srcRect l="35057" t="13608" r="35883" b="17982"/>
          <a:stretch/>
        </p:blipFill>
        <p:spPr>
          <a:xfrm>
            <a:off x="2294317" y="1920239"/>
            <a:ext cx="1415927" cy="3489961"/>
          </a:xfrm>
          <a:prstGeom prst="rect">
            <a:avLst/>
          </a:prstGeom>
        </p:spPr>
      </p:pic>
    </p:spTree>
    <p:extLst>
      <p:ext uri="{BB962C8B-B14F-4D97-AF65-F5344CB8AC3E}">
        <p14:creationId xmlns:p14="http://schemas.microsoft.com/office/powerpoint/2010/main" val="253323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3.5.1. English Sonorants – </a:t>
            </a:r>
            <a:r>
              <a:rPr lang="en-US" sz="4000" b="1" dirty="0">
                <a:solidFill>
                  <a:srgbClr val="D32F2E"/>
                </a:solidFill>
                <a:latin typeface="Cambria" panose="02040503050406030204" pitchFamily="18" charset="0"/>
                <a:ea typeface="Cambria" panose="02040503050406030204" pitchFamily="18" charset="0"/>
              </a:rPr>
              <a:t>/w/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974080" y="1723262"/>
            <a:ext cx="5498592" cy="4351338"/>
          </a:xfrm>
        </p:spPr>
        <p:txBody>
          <a:bodyPr>
            <a:normAutofit fontScale="92500" lnSpcReduction="20000"/>
          </a:bodyPr>
          <a:lstStyle/>
          <a:p>
            <a:r>
              <a:rPr lang="en-US" sz="2200" dirty="0"/>
              <a:t>It is a </a:t>
            </a:r>
            <a:r>
              <a:rPr lang="en-US" sz="2200" b="1" dirty="0"/>
              <a:t>voiced, labio-velar approximant.</a:t>
            </a:r>
          </a:p>
          <a:p>
            <a:endParaRPr lang="en-US" sz="2200" b="1" dirty="0"/>
          </a:p>
          <a:p>
            <a:r>
              <a:rPr lang="en-US" sz="2200" dirty="0"/>
              <a:t>/</a:t>
            </a:r>
            <a:r>
              <a:rPr lang="en-US" sz="2200" dirty="0">
                <a:latin typeface="Times New Roman" panose="02020603050405020304" pitchFamily="18" charset="0"/>
                <a:cs typeface="Times New Roman" panose="02020603050405020304" pitchFamily="18" charset="0"/>
              </a:rPr>
              <a:t>w</a:t>
            </a:r>
            <a:r>
              <a:rPr lang="en-US" sz="2200" dirty="0"/>
              <a:t>/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back of the tongue is raised toward the velum to the position for /u/;</a:t>
            </a:r>
          </a:p>
          <a:p>
            <a:pPr marL="536575">
              <a:buFont typeface="Wingdings" panose="05000000000000000000" pitchFamily="2" charset="2"/>
              <a:buChar char="Ø"/>
            </a:pPr>
            <a:r>
              <a:rPr lang="en-US" sz="2200" dirty="0"/>
              <a:t>The lips are protruded and rounded;</a:t>
            </a:r>
          </a:p>
          <a:p>
            <a:pPr marL="536575">
              <a:buFont typeface="Wingdings" panose="05000000000000000000" pitchFamily="2" charset="2"/>
              <a:buChar char="Ø"/>
            </a:pPr>
            <a:r>
              <a:rPr lang="en-US" sz="2200" dirty="0"/>
              <a:t>Both the velar stricture and the labial stricture are ones of open approximation.</a:t>
            </a:r>
          </a:p>
          <a:p>
            <a:pPr marL="536575">
              <a:buFont typeface="Wingdings" panose="05000000000000000000" pitchFamily="2" charset="2"/>
              <a:buChar char="Ø"/>
            </a:pPr>
            <a:r>
              <a:rPr lang="en-US" sz="2200" dirty="0"/>
              <a:t>/w/ is characterized by a glide from the position described above to that of the following vowel.</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C4241CCB-2C78-440B-A8BA-BB2C0D8AA1C7}"/>
              </a:ext>
            </a:extLst>
          </p:cNvPr>
          <p:cNvPicPr>
            <a:picLocks noChangeAspect="1"/>
          </p:cNvPicPr>
          <p:nvPr/>
        </p:nvPicPr>
        <p:blipFill rotWithShape="1">
          <a:blip r:embed="rId3"/>
          <a:srcRect l="28250" t="28222" r="51500" b="30666"/>
          <a:stretch/>
        </p:blipFill>
        <p:spPr>
          <a:xfrm>
            <a:off x="1641863" y="1690688"/>
            <a:ext cx="3413760" cy="3898428"/>
          </a:xfrm>
          <a:prstGeom prst="rect">
            <a:avLst/>
          </a:prstGeom>
        </p:spPr>
      </p:pic>
    </p:spTree>
    <p:extLst>
      <p:ext uri="{BB962C8B-B14F-4D97-AF65-F5344CB8AC3E}">
        <p14:creationId xmlns:p14="http://schemas.microsoft.com/office/powerpoint/2010/main" val="189182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xEl>
                                              <p:pRg st="8" end="8"/>
                                            </p:txEl>
                                          </p:spTgt>
                                        </p:tgtEl>
                                        <p:attrNameLst>
                                          <p:attrName>style.visibility</p:attrName>
                                        </p:attrNameLst>
                                      </p:cBhvr>
                                      <p:to>
                                        <p:strVal val="visible"/>
                                      </p:to>
                                    </p:set>
                                    <p:animEffect transition="in" filter="fade">
                                      <p:cBhvr>
                                        <p:cTn id="42"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3.5.2. English Sonorants – </a:t>
            </a:r>
            <a:r>
              <a:rPr lang="en-US" sz="4000" b="1" dirty="0">
                <a:solidFill>
                  <a:srgbClr val="D32F2E"/>
                </a:solidFill>
                <a:latin typeface="Cambria" panose="02040503050406030204" pitchFamily="18" charset="0"/>
                <a:ea typeface="Cambria" panose="02040503050406030204" pitchFamily="18" charset="0"/>
              </a:rPr>
              <a:t>/w/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315456" y="1690688"/>
            <a:ext cx="4294632" cy="4351338"/>
          </a:xfrm>
        </p:spPr>
        <p:txBody>
          <a:bodyPr>
            <a:normAutofit/>
          </a:bodyPr>
          <a:lstStyle/>
          <a:p>
            <a:r>
              <a:rPr lang="en-US" sz="2400" b="1" dirty="0"/>
              <a:t>Articulation</a:t>
            </a:r>
          </a:p>
          <a:p>
            <a:pPr>
              <a:buFont typeface="Wingdings" panose="05000000000000000000" pitchFamily="2" charset="2"/>
              <a:buChar char="Ø"/>
            </a:pPr>
            <a:r>
              <a:rPr lang="en-US" sz="2400" dirty="0"/>
              <a:t>Some speakers protrude and round their lips so strongly for /w/ that the resulting labial stricture may give rise to some degree of friction.</a:t>
            </a:r>
          </a:p>
          <a:p>
            <a:pPr>
              <a:buFont typeface="Wingdings" panose="05000000000000000000" pitchFamily="2" charset="2"/>
              <a:buChar char="Ø"/>
            </a:pPr>
            <a:endParaRPr lang="en-US" sz="2400" dirty="0"/>
          </a:p>
          <a:p>
            <a:pPr>
              <a:buFont typeface="Wingdings" panose="05000000000000000000" pitchFamily="2" charset="2"/>
              <a:buChar char="Ø"/>
            </a:pPr>
            <a:r>
              <a:rPr lang="en-US" sz="2400" dirty="0"/>
              <a:t>This narrow stricture is especially likely to occur before /u/: </a:t>
            </a:r>
            <a:r>
              <a:rPr lang="en-US" sz="2400" i="1" dirty="0"/>
              <a:t>woo, womb.</a:t>
            </a:r>
            <a:endParaRPr lang="en-US" sz="24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11230" t="15667" r="11230" b="20290"/>
          <a:stretch/>
        </p:blipFill>
        <p:spPr>
          <a:xfrm>
            <a:off x="1816608" y="2286000"/>
            <a:ext cx="2987222" cy="2606040"/>
          </a:xfrm>
          <a:prstGeom prst="rect">
            <a:avLst/>
          </a:prstGeom>
        </p:spPr>
      </p:pic>
    </p:spTree>
    <p:extLst>
      <p:ext uri="{BB962C8B-B14F-4D97-AF65-F5344CB8AC3E}">
        <p14:creationId xmlns:p14="http://schemas.microsoft.com/office/powerpoint/2010/main" val="103604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3.5.3. English Sonorants – </a:t>
            </a:r>
            <a:r>
              <a:rPr lang="en-US" sz="4000" b="1" dirty="0">
                <a:solidFill>
                  <a:srgbClr val="D32F2E"/>
                </a:solidFill>
                <a:latin typeface="Cambria" panose="02040503050406030204" pitchFamily="18" charset="0"/>
                <a:ea typeface="Cambria" panose="02040503050406030204" pitchFamily="18" charset="0"/>
              </a:rPr>
              <a:t>/w/ - Distribution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690688"/>
            <a:ext cx="5090160" cy="4351338"/>
          </a:xfrm>
        </p:spPr>
        <p:txBody>
          <a:bodyPr>
            <a:normAutofit lnSpcReduction="10000"/>
          </a:bodyPr>
          <a:lstStyle/>
          <a:p>
            <a:pPr marL="0" indent="0">
              <a:buNone/>
            </a:pPr>
            <a:r>
              <a:rPr lang="en-US" sz="2400" b="1" dirty="0"/>
              <a:t>The distribution of /w/ is highly restricted:</a:t>
            </a:r>
          </a:p>
          <a:p>
            <a:pPr>
              <a:buFont typeface="Wingdings" panose="05000000000000000000" pitchFamily="2" charset="2"/>
              <a:buChar char="Ø"/>
            </a:pPr>
            <a:r>
              <a:rPr lang="en-US" sz="2400" dirty="0"/>
              <a:t>It occurs syllable-initially before vowels (</a:t>
            </a:r>
            <a:r>
              <a:rPr lang="en-US" sz="2400" i="1" dirty="0"/>
              <a:t>war, away</a:t>
            </a:r>
            <a:r>
              <a:rPr lang="en-US" sz="2400" dirty="0"/>
              <a:t>), after syllable-initial stops (</a:t>
            </a:r>
            <a:r>
              <a:rPr lang="en-US" sz="2400" i="1" dirty="0"/>
              <a:t>twine, quite</a:t>
            </a:r>
            <a:r>
              <a:rPr lang="en-US" sz="2400" dirty="0"/>
              <a:t>), after /s/, /</a:t>
            </a:r>
            <a:r>
              <a:rPr lang="en-US" sz="2400" dirty="0">
                <a:latin typeface="Times New Roman" panose="02020603050405020304" pitchFamily="18" charset="0"/>
                <a:cs typeface="Times New Roman" panose="02020603050405020304" pitchFamily="18" charset="0"/>
              </a:rPr>
              <a:t>Ɵ</a:t>
            </a:r>
            <a:r>
              <a:rPr lang="en-US" sz="2400" dirty="0"/>
              <a:t>/, and /</a:t>
            </a:r>
            <a:r>
              <a:rPr lang="en-US" sz="2400" dirty="0" err="1"/>
              <a:t>sk</a:t>
            </a:r>
            <a:r>
              <a:rPr lang="en-US" sz="2400" dirty="0"/>
              <a:t>/ (</a:t>
            </a:r>
            <a:r>
              <a:rPr lang="en-US" sz="2400" i="1" dirty="0"/>
              <a:t>sweet, thwart, squirt</a:t>
            </a:r>
            <a:r>
              <a:rPr lang="en-US" sz="2400" dirty="0"/>
              <a:t>);</a:t>
            </a:r>
          </a:p>
          <a:p>
            <a:pPr>
              <a:buFont typeface="Wingdings" panose="05000000000000000000" pitchFamily="2" charset="2"/>
              <a:buChar char="Ø"/>
            </a:pPr>
            <a:endParaRPr lang="en-US" sz="2400" dirty="0"/>
          </a:p>
          <a:p>
            <a:pPr>
              <a:buFont typeface="Wingdings" panose="05000000000000000000" pitchFamily="2" charset="2"/>
              <a:buChar char="Ø"/>
            </a:pPr>
            <a:r>
              <a:rPr lang="en-US" sz="2400" dirty="0"/>
              <a:t>An intrusive /w/ may very occasionally be heard intervocalically after a (half-)close back vowel sound: </a:t>
            </a:r>
            <a:r>
              <a:rPr lang="en-US" sz="2400" i="1" dirty="0"/>
              <a:t>you are </a:t>
            </a:r>
            <a:r>
              <a:rPr lang="en-US" sz="2400" dirty="0"/>
              <a:t>/</a:t>
            </a:r>
            <a:r>
              <a:rPr lang="en-US" sz="2400" dirty="0" err="1"/>
              <a:t>juw</a:t>
            </a:r>
            <a:r>
              <a:rPr lang="en-US" sz="2400" dirty="0" err="1">
                <a:latin typeface="Times New Roman" panose="02020603050405020304" pitchFamily="18" charset="0"/>
                <a:cs typeface="Times New Roman" panose="02020603050405020304" pitchFamily="18" charset="0"/>
              </a:rPr>
              <a:t>ɑ</a:t>
            </a:r>
            <a:r>
              <a:rPr lang="en-US" sz="2400" dirty="0" err="1"/>
              <a:t>r</a:t>
            </a:r>
            <a:r>
              <a:rPr lang="en-US" sz="2400" dirty="0"/>
              <a:t>/, </a:t>
            </a:r>
            <a:r>
              <a:rPr lang="en-US" sz="2400" i="1" dirty="0"/>
              <a:t>go on </a:t>
            </a:r>
            <a:r>
              <a:rPr lang="en-US" sz="2400" dirty="0"/>
              <a:t>/</a:t>
            </a:r>
            <a:r>
              <a:rPr lang="en-US" sz="2400" dirty="0" err="1"/>
              <a:t>gow</a:t>
            </a:r>
            <a:r>
              <a:rPr lang="en-US" sz="2400" dirty="0" err="1">
                <a:latin typeface="Times New Roman" panose="02020603050405020304" pitchFamily="18" charset="0"/>
                <a:cs typeface="Times New Roman" panose="02020603050405020304" pitchFamily="18" charset="0"/>
              </a:rPr>
              <a:t>ɑ</a:t>
            </a:r>
            <a:r>
              <a:rPr lang="en-US" sz="2400" dirty="0" err="1"/>
              <a:t>n</a:t>
            </a:r>
            <a:r>
              <a:rPr lang="en-US" sz="2400" dirty="0"/>
              <a:t>/, </a:t>
            </a:r>
            <a:r>
              <a:rPr lang="en-US" sz="2400" i="1" dirty="0"/>
              <a:t>how are you</a:t>
            </a:r>
            <a:r>
              <a:rPr lang="en-US" sz="2400" dirty="0"/>
              <a:t> /</a:t>
            </a:r>
            <a:r>
              <a:rPr lang="en-US" sz="2400" dirty="0" err="1"/>
              <a:t>ha</a:t>
            </a:r>
            <a:r>
              <a:rPr lang="en-US" sz="2400" dirty="0" err="1">
                <a:latin typeface="Times New Roman" panose="02020603050405020304" pitchFamily="18" charset="0"/>
                <a:cs typeface="Times New Roman" panose="02020603050405020304" pitchFamily="18" charset="0"/>
              </a:rPr>
              <a:t>ʊwɑrjǝ</a:t>
            </a:r>
            <a:r>
              <a:rPr lang="en-US" sz="2400" dirty="0">
                <a:latin typeface="Times New Roman" panose="02020603050405020304" pitchFamily="18" charset="0"/>
                <a:cs typeface="Times New Roman" panose="02020603050405020304" pitchFamily="18" charset="0"/>
              </a:rPr>
              <a:t>/</a:t>
            </a:r>
            <a:endParaRPr lang="en-US" sz="24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11230" t="15667" r="11230" b="20290"/>
          <a:stretch/>
        </p:blipFill>
        <p:spPr>
          <a:xfrm>
            <a:off x="1816608" y="2286000"/>
            <a:ext cx="2987222" cy="2606040"/>
          </a:xfrm>
          <a:prstGeom prst="rect">
            <a:avLst/>
          </a:prstGeom>
        </p:spPr>
      </p:pic>
    </p:spTree>
    <p:extLst>
      <p:ext uri="{BB962C8B-B14F-4D97-AF65-F5344CB8AC3E}">
        <p14:creationId xmlns:p14="http://schemas.microsoft.com/office/powerpoint/2010/main" val="258928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3.5.4. English Sonorants – </a:t>
            </a:r>
            <a:r>
              <a:rPr lang="en-US" sz="4000" b="1" dirty="0">
                <a:solidFill>
                  <a:srgbClr val="D32F2E"/>
                </a:solidFill>
                <a:latin typeface="Cambria" panose="02040503050406030204" pitchFamily="18" charset="0"/>
                <a:ea typeface="Cambria" panose="02040503050406030204" pitchFamily="18" charset="0"/>
              </a:rPr>
              <a:t>/w/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795526"/>
            <a:ext cx="4928616" cy="4351338"/>
          </a:xfrm>
        </p:spPr>
        <p:txBody>
          <a:bodyPr>
            <a:normAutofit/>
          </a:bodyPr>
          <a:lstStyle/>
          <a:p>
            <a:pPr marL="0" indent="0">
              <a:buNone/>
            </a:pPr>
            <a:r>
              <a:rPr lang="en-US" sz="2400" dirty="0"/>
              <a:t>The only difference between AE and BE with regard to /w/ is that this phoneme often follows /h/ in AE (</a:t>
            </a:r>
            <a:r>
              <a:rPr lang="en-US" sz="2400" i="1" dirty="0"/>
              <a:t>which </a:t>
            </a:r>
            <a:r>
              <a:rPr lang="en-US" sz="2400" dirty="0"/>
              <a:t>/</a:t>
            </a:r>
            <a:r>
              <a:rPr lang="en-US" sz="2400" dirty="0" err="1"/>
              <a:t>hw</a:t>
            </a:r>
            <a:r>
              <a:rPr lang="en-US" sz="2400" dirty="0" err="1">
                <a:latin typeface="Times New Roman" panose="02020603050405020304" pitchFamily="18" charset="0"/>
                <a:cs typeface="Times New Roman" panose="02020603050405020304" pitchFamily="18" charset="0"/>
              </a:rPr>
              <a:t>ɪtʃ</a:t>
            </a:r>
            <a:r>
              <a:rPr lang="en-US" sz="2400" dirty="0"/>
              <a:t>/ vs witch /</a:t>
            </a:r>
            <a:r>
              <a:rPr lang="en-US" sz="2400" dirty="0" err="1"/>
              <a:t>w</a:t>
            </a:r>
            <a:r>
              <a:rPr lang="en-US" sz="2400" dirty="0" err="1">
                <a:latin typeface="Times New Roman" panose="02020603050405020304" pitchFamily="18" charset="0"/>
                <a:cs typeface="Times New Roman" panose="02020603050405020304" pitchFamily="18" charset="0"/>
              </a:rPr>
              <a:t>ɪtʃ</a:t>
            </a:r>
            <a:r>
              <a:rPr lang="en-US" sz="2400" dirty="0"/>
              <a:t>/ but rarely in BE.</a:t>
            </a:r>
          </a:p>
        </p:txBody>
      </p:sp>
      <p:pic>
        <p:nvPicPr>
          <p:cNvPr id="5" name="Picture 4">
            <a:extLst>
              <a:ext uri="{FF2B5EF4-FFF2-40B4-BE49-F238E27FC236}">
                <a16:creationId xmlns:a16="http://schemas.microsoft.com/office/drawing/2014/main" id="{131D588B-A40B-4EFE-8826-E5E086D8144C}"/>
              </a:ext>
            </a:extLst>
          </p:cNvPr>
          <p:cNvPicPr>
            <a:picLocks noChangeAspect="1"/>
          </p:cNvPicPr>
          <p:nvPr/>
        </p:nvPicPr>
        <p:blipFill rotWithShape="1">
          <a:blip r:embed="rId3">
            <a:extLst>
              <a:ext uri="{28A0092B-C50C-407E-A947-70E740481C1C}">
                <a14:useLocalDpi xmlns:a14="http://schemas.microsoft.com/office/drawing/2010/main" val="0"/>
              </a:ext>
            </a:extLst>
          </a:blip>
          <a:srcRect l="11230" t="15667" r="11230" b="20290"/>
          <a:stretch/>
        </p:blipFill>
        <p:spPr>
          <a:xfrm>
            <a:off x="1816608" y="2286000"/>
            <a:ext cx="2987222" cy="2606040"/>
          </a:xfrm>
          <a:prstGeom prst="rect">
            <a:avLst/>
          </a:prstGeom>
        </p:spPr>
      </p:pic>
    </p:spTree>
    <p:extLst>
      <p:ext uri="{BB962C8B-B14F-4D97-AF65-F5344CB8AC3E}">
        <p14:creationId xmlns:p14="http://schemas.microsoft.com/office/powerpoint/2010/main" val="279731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3.6.1. English Sonorants – </a:t>
            </a:r>
            <a:r>
              <a:rPr lang="en-US" sz="4000" b="1" dirty="0">
                <a:solidFill>
                  <a:srgbClr val="D32F2E"/>
                </a:solidFill>
                <a:latin typeface="Cambria" panose="02040503050406030204" pitchFamily="18" charset="0"/>
                <a:ea typeface="Cambria" panose="02040503050406030204" pitchFamily="18" charset="0"/>
              </a:rPr>
              <a:t>/r/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388864" cy="4351338"/>
          </a:xfrm>
        </p:spPr>
        <p:txBody>
          <a:bodyPr>
            <a:normAutofit fontScale="85000" lnSpcReduction="20000"/>
          </a:bodyPr>
          <a:lstStyle/>
          <a:p>
            <a:r>
              <a:rPr lang="en-US" sz="2200" dirty="0"/>
              <a:t>It is a </a:t>
            </a:r>
            <a:r>
              <a:rPr lang="en-US" sz="2200" b="1" dirty="0"/>
              <a:t>voiced, retroflex approximant.</a:t>
            </a:r>
          </a:p>
          <a:p>
            <a:endParaRPr lang="en-US" sz="2200" b="1" dirty="0"/>
          </a:p>
          <a:p>
            <a:r>
              <a:rPr lang="en-US" sz="2200" dirty="0"/>
              <a:t>/r/ is articulated as follow:</a:t>
            </a:r>
          </a:p>
          <a:p>
            <a:pPr marL="536575">
              <a:buFont typeface="Wingdings" panose="05000000000000000000" pitchFamily="2" charset="2"/>
              <a:buChar char="Ø"/>
            </a:pPr>
            <a:r>
              <a:rPr lang="en-US" sz="2200" dirty="0"/>
              <a:t>The vocal cords vibrate;</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tip of the tongue points slightly backward (hence the term “retroflex”) toward the hard palate in a stricture of open approximation;</a:t>
            </a:r>
          </a:p>
          <a:p>
            <a:pPr marL="536575">
              <a:buFont typeface="Wingdings" panose="05000000000000000000" pitchFamily="2" charset="2"/>
              <a:buChar char="Ø"/>
            </a:pPr>
            <a:r>
              <a:rPr lang="en-US" sz="2200" dirty="0"/>
              <a:t>The front of the tongue has a hollow in it which is brought about laterally (the sides of the tongue are pressed against the upper molars) and longitudinally (the middle of the tongue is somewhat lower than the tip and the back);</a:t>
            </a:r>
          </a:p>
          <a:p>
            <a:pPr marL="536575">
              <a:buFont typeface="Wingdings" panose="05000000000000000000" pitchFamily="2" charset="2"/>
              <a:buChar char="Ø"/>
            </a:pPr>
            <a:r>
              <a:rPr lang="en-US" sz="2200" dirty="0"/>
              <a:t>Air escapes only over the tip of the tongue.</a:t>
            </a:r>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B7F4BF34-830C-4965-8827-E54D994AAD75}"/>
              </a:ext>
            </a:extLst>
          </p:cNvPr>
          <p:cNvPicPr>
            <a:picLocks noChangeAspect="1"/>
          </p:cNvPicPr>
          <p:nvPr/>
        </p:nvPicPr>
        <p:blipFill rotWithShape="1">
          <a:blip r:embed="rId3"/>
          <a:srcRect l="30500" t="34889" r="50000" b="24000"/>
          <a:stretch/>
        </p:blipFill>
        <p:spPr>
          <a:xfrm>
            <a:off x="1641862" y="1690688"/>
            <a:ext cx="3417817" cy="4053180"/>
          </a:xfrm>
          <a:prstGeom prst="rect">
            <a:avLst/>
          </a:prstGeom>
        </p:spPr>
      </p:pic>
    </p:spTree>
    <p:extLst>
      <p:ext uri="{BB962C8B-B14F-4D97-AF65-F5344CB8AC3E}">
        <p14:creationId xmlns:p14="http://schemas.microsoft.com/office/powerpoint/2010/main" val="242704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3.6.2. English Sonorants – </a:t>
            </a:r>
            <a:r>
              <a:rPr lang="en-US" sz="4000" b="1" dirty="0">
                <a:solidFill>
                  <a:srgbClr val="D32F2E"/>
                </a:solidFill>
                <a:latin typeface="Cambria" panose="02040503050406030204" pitchFamily="18" charset="0"/>
                <a:ea typeface="Cambria" panose="02040503050406030204" pitchFamily="18" charset="0"/>
              </a:rPr>
              <a:t>/r/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315456" y="1690688"/>
            <a:ext cx="4294632" cy="4351338"/>
          </a:xfrm>
        </p:spPr>
        <p:txBody>
          <a:bodyPr>
            <a:normAutofit/>
          </a:bodyPr>
          <a:lstStyle/>
          <a:p>
            <a:r>
              <a:rPr lang="en-US" sz="2200" b="1" dirty="0"/>
              <a:t>Articulation</a:t>
            </a:r>
          </a:p>
          <a:p>
            <a:pPr marL="447675">
              <a:buFont typeface="Wingdings" panose="05000000000000000000" pitchFamily="2" charset="2"/>
              <a:buChar char="Ø"/>
            </a:pPr>
            <a:r>
              <a:rPr lang="en-US" sz="2200" dirty="0"/>
              <a:t>The degree of lip-rounding accompanying the articulation of /r/ is determined by the adjacent sound(s): contrast </a:t>
            </a:r>
            <a:r>
              <a:rPr lang="en-US" sz="2200" i="1" dirty="0"/>
              <a:t>poor</a:t>
            </a:r>
            <a:r>
              <a:rPr lang="en-US" sz="2200" dirty="0"/>
              <a:t> and </a:t>
            </a:r>
            <a:r>
              <a:rPr lang="en-US" sz="2200" i="1" dirty="0"/>
              <a:t>beer</a:t>
            </a:r>
            <a:r>
              <a:rPr lang="en-US" sz="2200" dirty="0"/>
              <a:t>.</a:t>
            </a:r>
          </a:p>
          <a:p>
            <a:pPr marL="447675">
              <a:buFont typeface="Wingdings" panose="05000000000000000000" pitchFamily="2" charset="2"/>
              <a:buChar char="Ø"/>
            </a:pPr>
            <a:endParaRPr lang="en-US" sz="2200" dirty="0"/>
          </a:p>
          <a:p>
            <a:pPr marL="447675">
              <a:buFont typeface="Wingdings" panose="05000000000000000000" pitchFamily="2" charset="2"/>
              <a:buChar char="Ø"/>
            </a:pPr>
            <a:r>
              <a:rPr lang="en-US" sz="2200" dirty="0"/>
              <a:t>The duration of /r/ is considerably longer than normal in words like </a:t>
            </a:r>
            <a:r>
              <a:rPr lang="en-US" sz="2200" i="1" dirty="0"/>
              <a:t>fur</a:t>
            </a:r>
            <a:r>
              <a:rPr lang="en-US" sz="2200" dirty="0"/>
              <a:t> and </a:t>
            </a:r>
            <a:r>
              <a:rPr lang="en-US" sz="2200" i="1" dirty="0"/>
              <a:t>father</a:t>
            </a:r>
            <a:r>
              <a:rPr lang="en-US" sz="2200" dirty="0"/>
              <a:t> which have /</a:t>
            </a:r>
            <a:r>
              <a:rPr lang="en-US" sz="2200" dirty="0">
                <a:latin typeface="Times New Roman" panose="02020603050405020304" pitchFamily="18" charset="0"/>
                <a:cs typeface="Times New Roman" panose="02020603050405020304" pitchFamily="18" charset="0"/>
              </a:rPr>
              <a:t>ɜ</a:t>
            </a:r>
            <a:r>
              <a:rPr lang="en-US" sz="2200" dirty="0"/>
              <a:t>/ and /</a:t>
            </a:r>
            <a:r>
              <a:rPr lang="en-US" sz="2200" dirty="0">
                <a:latin typeface="Times New Roman" panose="02020603050405020304" pitchFamily="18" charset="0"/>
                <a:cs typeface="Times New Roman" panose="02020603050405020304" pitchFamily="18" charset="0"/>
              </a:rPr>
              <a:t>ǝ</a:t>
            </a:r>
            <a:r>
              <a:rPr lang="en-US" sz="2200" dirty="0"/>
              <a:t>/. </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4057" t="19064" r="24284" b="22560"/>
          <a:stretch/>
        </p:blipFill>
        <p:spPr>
          <a:xfrm>
            <a:off x="2265679" y="2189479"/>
            <a:ext cx="2033703" cy="2479041"/>
          </a:xfrm>
          <a:prstGeom prst="rect">
            <a:avLst/>
          </a:prstGeom>
        </p:spPr>
      </p:pic>
    </p:spTree>
    <p:extLst>
      <p:ext uri="{BB962C8B-B14F-4D97-AF65-F5344CB8AC3E}">
        <p14:creationId xmlns:p14="http://schemas.microsoft.com/office/powerpoint/2010/main" val="264108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3.6.3. English Sonorants – </a:t>
            </a:r>
            <a:r>
              <a:rPr lang="en-US" sz="4000" b="1" dirty="0">
                <a:solidFill>
                  <a:srgbClr val="D32F2E"/>
                </a:solidFill>
                <a:latin typeface="Cambria" panose="02040503050406030204" pitchFamily="18" charset="0"/>
                <a:ea typeface="Cambria" panose="02040503050406030204" pitchFamily="18" charset="0"/>
              </a:rPr>
              <a:t>/r/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947664" y="1452118"/>
            <a:ext cx="4928616" cy="4351338"/>
          </a:xfrm>
        </p:spPr>
        <p:txBody>
          <a:bodyPr>
            <a:normAutofit/>
          </a:bodyPr>
          <a:lstStyle/>
          <a:p>
            <a:r>
              <a:rPr lang="en-US" sz="2200" b="1" dirty="0"/>
              <a:t>Articulation</a:t>
            </a:r>
          </a:p>
          <a:p>
            <a:pPr marL="447675">
              <a:buFont typeface="Wingdings" panose="05000000000000000000" pitchFamily="2" charset="2"/>
              <a:buChar char="Ø"/>
            </a:pPr>
            <a:r>
              <a:rPr lang="en-US" sz="2200" dirty="0"/>
              <a:t>BE /r/, unlike AE /r/, has little or no retroflexion.</a:t>
            </a:r>
          </a:p>
          <a:p>
            <a:pPr marL="447675">
              <a:buFont typeface="Wingdings" panose="05000000000000000000" pitchFamily="2" charset="2"/>
              <a:buChar char="Ø"/>
            </a:pPr>
            <a:endParaRPr lang="en-US" sz="2200" dirty="0"/>
          </a:p>
          <a:p>
            <a:pPr marL="447675">
              <a:buFont typeface="Wingdings" panose="05000000000000000000" pitchFamily="2" charset="2"/>
              <a:buChar char="Ø"/>
            </a:pPr>
            <a:r>
              <a:rPr lang="en-US" sz="2200" dirty="0"/>
              <a:t>Some BE speakers have a “flapped r” (mainly between vowels): </a:t>
            </a:r>
            <a:r>
              <a:rPr lang="en-US" sz="2200" i="1" dirty="0"/>
              <a:t>porridge</a:t>
            </a:r>
            <a:r>
              <a:rPr lang="en-US" sz="2200" dirty="0"/>
              <a:t> [</a:t>
            </a:r>
            <a:r>
              <a:rPr lang="en-US" sz="2200" dirty="0" err="1"/>
              <a:t>p</a:t>
            </a:r>
            <a:r>
              <a:rPr lang="en-US" sz="2200" dirty="0" err="1">
                <a:latin typeface="Times New Roman" panose="02020603050405020304" pitchFamily="18" charset="0"/>
                <a:cs typeface="Times New Roman" panose="02020603050405020304" pitchFamily="18" charset="0"/>
              </a:rPr>
              <a:t>ɒ</a:t>
            </a:r>
            <a:r>
              <a:rPr lang="en-US" sz="2200" dirty="0" err="1"/>
              <a:t>r</a:t>
            </a:r>
            <a:r>
              <a:rPr lang="en-US" sz="2200" dirty="0" err="1">
                <a:latin typeface="Times New Roman" panose="02020603050405020304" pitchFamily="18" charset="0"/>
                <a:cs typeface="Times New Roman" panose="02020603050405020304" pitchFamily="18" charset="0"/>
              </a:rPr>
              <a:t>ɪdʒ</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very </a:t>
            </a:r>
            <a:r>
              <a:rPr lang="en-US" sz="2200" dirty="0">
                <a:latin typeface="Times New Roman" panose="02020603050405020304" pitchFamily="18" charset="0"/>
                <a:cs typeface="Times New Roman" panose="02020603050405020304" pitchFamily="18" charset="0"/>
              </a:rPr>
              <a:t>[v</a:t>
            </a:r>
            <a:r>
              <a:rPr lang="el-GR" sz="2200" dirty="0">
                <a:latin typeface="Times New Roman" panose="02020603050405020304" pitchFamily="18" charset="0"/>
                <a:cs typeface="Times New Roman" panose="02020603050405020304" pitchFamily="18" charset="0"/>
              </a:rPr>
              <a:t>ε</a:t>
            </a:r>
            <a:r>
              <a:rPr lang="en-US" sz="2200" dirty="0" err="1">
                <a:latin typeface="Times New Roman" panose="02020603050405020304" pitchFamily="18" charset="0"/>
                <a:cs typeface="Times New Roman" panose="02020603050405020304" pitchFamily="18" charset="0"/>
              </a:rPr>
              <a:t>rɪ</a:t>
            </a:r>
            <a:r>
              <a:rPr lang="en-US" sz="2200" dirty="0">
                <a:latin typeface="Times New Roman" panose="02020603050405020304" pitchFamily="18" charset="0"/>
                <a:cs typeface="Times New Roman" panose="02020603050405020304" pitchFamily="18" charset="0"/>
              </a:rPr>
              <a:t>]. This variant of /r/ does not exist in AE. It is similar to the voiced flap [D] in AE.</a:t>
            </a:r>
            <a:endParaRPr lang="en-US" sz="2200" dirty="0"/>
          </a:p>
        </p:txBody>
      </p:sp>
      <p:pic>
        <p:nvPicPr>
          <p:cNvPr id="6" name="Picture 5">
            <a:extLst>
              <a:ext uri="{FF2B5EF4-FFF2-40B4-BE49-F238E27FC236}">
                <a16:creationId xmlns:a16="http://schemas.microsoft.com/office/drawing/2014/main" id="{2710F599-95AA-47A5-A4F3-61B8EB39C46E}"/>
              </a:ext>
            </a:extLst>
          </p:cNvPr>
          <p:cNvPicPr>
            <a:picLocks noChangeAspect="1"/>
          </p:cNvPicPr>
          <p:nvPr/>
        </p:nvPicPr>
        <p:blipFill rotWithShape="1">
          <a:blip r:embed="rId3">
            <a:extLst>
              <a:ext uri="{28A0092B-C50C-407E-A947-70E740481C1C}">
                <a14:useLocalDpi xmlns:a14="http://schemas.microsoft.com/office/drawing/2010/main" val="0"/>
              </a:ext>
            </a:extLst>
          </a:blip>
          <a:srcRect l="24057" t="19064" r="24284" b="22560"/>
          <a:stretch/>
        </p:blipFill>
        <p:spPr>
          <a:xfrm>
            <a:off x="2265679" y="2189479"/>
            <a:ext cx="2033703" cy="2479041"/>
          </a:xfrm>
          <a:prstGeom prst="rect">
            <a:avLst/>
          </a:prstGeom>
        </p:spPr>
      </p:pic>
    </p:spTree>
    <p:extLst>
      <p:ext uri="{BB962C8B-B14F-4D97-AF65-F5344CB8AC3E}">
        <p14:creationId xmlns:p14="http://schemas.microsoft.com/office/powerpoint/2010/main" val="40955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3.6.3. English Sonorants – </a:t>
            </a:r>
            <a:r>
              <a:rPr lang="en-US" sz="4000" b="1" dirty="0">
                <a:solidFill>
                  <a:srgbClr val="D32F2E"/>
                </a:solidFill>
                <a:latin typeface="Cambria" panose="02040503050406030204" pitchFamily="18" charset="0"/>
                <a:ea typeface="Cambria" panose="02040503050406030204" pitchFamily="18" charset="0"/>
              </a:rPr>
              <a:t>/r/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03240" y="1452118"/>
            <a:ext cx="5273040" cy="1809242"/>
          </a:xfrm>
        </p:spPr>
        <p:txBody>
          <a:bodyPr>
            <a:normAutofit/>
          </a:bodyPr>
          <a:lstStyle/>
          <a:p>
            <a:r>
              <a:rPr lang="en-US" sz="2200" b="1" dirty="0"/>
              <a:t>Distribution</a:t>
            </a:r>
          </a:p>
          <a:p>
            <a:pPr marL="447675">
              <a:buFont typeface="Wingdings" panose="05000000000000000000" pitchFamily="2" charset="2"/>
              <a:buChar char="Ø"/>
            </a:pPr>
            <a:r>
              <a:rPr lang="en-US" sz="2200" dirty="0"/>
              <a:t>The distribution of /r/ is much more restricted in BE than in AE, BE /r/ occurring only before vowels, thus we find contrasts like the following: </a:t>
            </a:r>
          </a:p>
          <a:p>
            <a:pPr marL="219075" indent="0">
              <a:buNone/>
            </a:pPr>
            <a:endParaRPr lang="en-US" sz="2200" dirty="0"/>
          </a:p>
        </p:txBody>
      </p:sp>
      <p:pic>
        <p:nvPicPr>
          <p:cNvPr id="6" name="Picture 5">
            <a:extLst>
              <a:ext uri="{FF2B5EF4-FFF2-40B4-BE49-F238E27FC236}">
                <a16:creationId xmlns:a16="http://schemas.microsoft.com/office/drawing/2014/main" id="{2710F599-95AA-47A5-A4F3-61B8EB39C46E}"/>
              </a:ext>
            </a:extLst>
          </p:cNvPr>
          <p:cNvPicPr>
            <a:picLocks noChangeAspect="1"/>
          </p:cNvPicPr>
          <p:nvPr/>
        </p:nvPicPr>
        <p:blipFill rotWithShape="1">
          <a:blip r:embed="rId3">
            <a:extLst>
              <a:ext uri="{28A0092B-C50C-407E-A947-70E740481C1C}">
                <a14:useLocalDpi xmlns:a14="http://schemas.microsoft.com/office/drawing/2010/main" val="0"/>
              </a:ext>
            </a:extLst>
          </a:blip>
          <a:srcRect l="24057" t="19064" r="24284" b="22560"/>
          <a:stretch/>
        </p:blipFill>
        <p:spPr>
          <a:xfrm>
            <a:off x="2265679" y="2189479"/>
            <a:ext cx="2033703" cy="2479041"/>
          </a:xfrm>
          <a:prstGeom prst="rect">
            <a:avLst/>
          </a:prstGeom>
        </p:spPr>
      </p:pic>
      <p:graphicFrame>
        <p:nvGraphicFramePr>
          <p:cNvPr id="2" name="Table 2">
            <a:extLst>
              <a:ext uri="{FF2B5EF4-FFF2-40B4-BE49-F238E27FC236}">
                <a16:creationId xmlns:a16="http://schemas.microsoft.com/office/drawing/2014/main" id="{D487C272-D491-48DA-9408-8605FD5A00D2}"/>
              </a:ext>
            </a:extLst>
          </p:cNvPr>
          <p:cNvGraphicFramePr>
            <a:graphicFrameLocks noGrp="1"/>
          </p:cNvGraphicFramePr>
          <p:nvPr>
            <p:extLst>
              <p:ext uri="{D42A27DB-BD31-4B8C-83A1-F6EECF244321}">
                <p14:modId xmlns:p14="http://schemas.microsoft.com/office/powerpoint/2010/main" val="2240752694"/>
              </p:ext>
            </p:extLst>
          </p:nvPr>
        </p:nvGraphicFramePr>
        <p:xfrm>
          <a:off x="6339840" y="3246119"/>
          <a:ext cx="4023360" cy="2283102"/>
        </p:xfrm>
        <a:graphic>
          <a:graphicData uri="http://schemas.openxmlformats.org/drawingml/2006/table">
            <a:tbl>
              <a:tblPr firstRow="1" bandRow="1">
                <a:tableStyleId>{21E4AEA4-8DFA-4A89-87EB-49C32662AFE0}</a:tableStyleId>
              </a:tblPr>
              <a:tblGrid>
                <a:gridCol w="944880">
                  <a:extLst>
                    <a:ext uri="{9D8B030D-6E8A-4147-A177-3AD203B41FA5}">
                      <a16:colId xmlns:a16="http://schemas.microsoft.com/office/drawing/2014/main" val="3859414420"/>
                    </a:ext>
                  </a:extLst>
                </a:gridCol>
                <a:gridCol w="1554480">
                  <a:extLst>
                    <a:ext uri="{9D8B030D-6E8A-4147-A177-3AD203B41FA5}">
                      <a16:colId xmlns:a16="http://schemas.microsoft.com/office/drawing/2014/main" val="1363474483"/>
                    </a:ext>
                  </a:extLst>
                </a:gridCol>
                <a:gridCol w="1524000">
                  <a:extLst>
                    <a:ext uri="{9D8B030D-6E8A-4147-A177-3AD203B41FA5}">
                      <a16:colId xmlns:a16="http://schemas.microsoft.com/office/drawing/2014/main" val="1078548597"/>
                    </a:ext>
                  </a:extLst>
                </a:gridCol>
              </a:tblGrid>
              <a:tr h="380517">
                <a:tc>
                  <a:txBody>
                    <a:bodyPr/>
                    <a:lstStyle/>
                    <a:p>
                      <a:endParaRPr lang="en-US" dirty="0"/>
                    </a:p>
                  </a:txBody>
                  <a:tcPr/>
                </a:tc>
                <a:tc>
                  <a:txBody>
                    <a:bodyPr/>
                    <a:lstStyle/>
                    <a:p>
                      <a:pPr algn="ctr"/>
                      <a:r>
                        <a:rPr lang="en-US" b="1" dirty="0"/>
                        <a:t>BE</a:t>
                      </a:r>
                    </a:p>
                  </a:txBody>
                  <a:tcPr/>
                </a:tc>
                <a:tc>
                  <a:txBody>
                    <a:bodyPr/>
                    <a:lstStyle/>
                    <a:p>
                      <a:pPr algn="ctr"/>
                      <a:r>
                        <a:rPr lang="en-US" b="1" dirty="0"/>
                        <a:t>AE</a:t>
                      </a:r>
                    </a:p>
                  </a:txBody>
                  <a:tcPr/>
                </a:tc>
                <a:extLst>
                  <a:ext uri="{0D108BD9-81ED-4DB2-BD59-A6C34878D82A}">
                    <a16:rowId xmlns:a16="http://schemas.microsoft.com/office/drawing/2014/main" val="572388421"/>
                  </a:ext>
                </a:extLst>
              </a:tr>
              <a:tr h="380517">
                <a:tc>
                  <a:txBody>
                    <a:bodyPr/>
                    <a:lstStyle/>
                    <a:p>
                      <a:pPr algn="ctr"/>
                      <a:r>
                        <a:rPr lang="en-US" b="1" dirty="0"/>
                        <a:t>Far</a:t>
                      </a:r>
                    </a:p>
                  </a:txBody>
                  <a:tcPr/>
                </a:tc>
                <a:tc>
                  <a:txBody>
                    <a:bodyPr/>
                    <a:lstStyle/>
                    <a:p>
                      <a:pPr algn="ctr"/>
                      <a:r>
                        <a:rPr lang="en-US" dirty="0"/>
                        <a:t>/</a:t>
                      </a:r>
                      <a:r>
                        <a:rPr lang="en-US" dirty="0" err="1"/>
                        <a:t>fɑ</a:t>
                      </a:r>
                      <a:r>
                        <a:rPr lang="en-US" dirty="0"/>
                        <a:t>/</a:t>
                      </a:r>
                    </a:p>
                  </a:txBody>
                  <a:tcPr/>
                </a:tc>
                <a:tc>
                  <a:txBody>
                    <a:bodyPr/>
                    <a:lstStyle/>
                    <a:p>
                      <a:pPr algn="ctr"/>
                      <a:r>
                        <a:rPr lang="en-US" dirty="0"/>
                        <a:t>/</a:t>
                      </a:r>
                      <a:r>
                        <a:rPr lang="en-US" dirty="0" err="1"/>
                        <a:t>fɑr</a:t>
                      </a:r>
                      <a:r>
                        <a:rPr lang="en-US" dirty="0"/>
                        <a:t>/</a:t>
                      </a:r>
                    </a:p>
                  </a:txBody>
                  <a:tcPr/>
                </a:tc>
                <a:extLst>
                  <a:ext uri="{0D108BD9-81ED-4DB2-BD59-A6C34878D82A}">
                    <a16:rowId xmlns:a16="http://schemas.microsoft.com/office/drawing/2014/main" val="3161918694"/>
                  </a:ext>
                </a:extLst>
              </a:tr>
              <a:tr h="380517">
                <a:tc>
                  <a:txBody>
                    <a:bodyPr/>
                    <a:lstStyle/>
                    <a:p>
                      <a:pPr algn="ctr"/>
                      <a:r>
                        <a:rPr lang="en-US" b="1" dirty="0"/>
                        <a:t>More</a:t>
                      </a:r>
                    </a:p>
                  </a:txBody>
                  <a:tcPr/>
                </a:tc>
                <a:tc>
                  <a:txBody>
                    <a:bodyPr/>
                    <a:lstStyle/>
                    <a:p>
                      <a:pPr algn="ctr"/>
                      <a:r>
                        <a:rPr lang="en-US" dirty="0"/>
                        <a:t>/</a:t>
                      </a:r>
                      <a:r>
                        <a:rPr lang="en-US" dirty="0" err="1"/>
                        <a:t>m</a:t>
                      </a:r>
                      <a:r>
                        <a:rPr lang="en-US" sz="1200" dirty="0" err="1"/>
                        <a:t>Ɔ</a:t>
                      </a:r>
                      <a:r>
                        <a:rPr lang="en-US" dirty="0"/>
                        <a:t>/</a:t>
                      </a:r>
                    </a:p>
                  </a:txBody>
                  <a:tcPr/>
                </a:tc>
                <a:tc>
                  <a:txBody>
                    <a:bodyPr/>
                    <a:lstStyle/>
                    <a:p>
                      <a:pPr algn="ctr"/>
                      <a:r>
                        <a:rPr lang="en-US" dirty="0"/>
                        <a:t>/</a:t>
                      </a:r>
                      <a:r>
                        <a:rPr lang="en-US" dirty="0" err="1"/>
                        <a:t>m</a:t>
                      </a:r>
                      <a:r>
                        <a:rPr lang="en-US" sz="1200" dirty="0" err="1"/>
                        <a:t>Ɔ</a:t>
                      </a:r>
                      <a:r>
                        <a:rPr lang="en-US" sz="1800" dirty="0" err="1"/>
                        <a:t>r</a:t>
                      </a:r>
                      <a:r>
                        <a:rPr lang="en-US" dirty="0"/>
                        <a:t>/</a:t>
                      </a:r>
                    </a:p>
                  </a:txBody>
                  <a:tcPr/>
                </a:tc>
                <a:extLst>
                  <a:ext uri="{0D108BD9-81ED-4DB2-BD59-A6C34878D82A}">
                    <a16:rowId xmlns:a16="http://schemas.microsoft.com/office/drawing/2014/main" val="3631938103"/>
                  </a:ext>
                </a:extLst>
              </a:tr>
              <a:tr h="380517">
                <a:tc>
                  <a:txBody>
                    <a:bodyPr/>
                    <a:lstStyle/>
                    <a:p>
                      <a:pPr algn="ctr"/>
                      <a:r>
                        <a:rPr lang="en-US" b="1" dirty="0"/>
                        <a:t>Cure</a:t>
                      </a:r>
                    </a:p>
                  </a:txBody>
                  <a:tcPr/>
                </a:tc>
                <a:tc>
                  <a:txBody>
                    <a:bodyPr/>
                    <a:lstStyle/>
                    <a:p>
                      <a:pPr algn="ctr"/>
                      <a:r>
                        <a:rPr lang="en-US" dirty="0"/>
                        <a:t>/</a:t>
                      </a:r>
                      <a:r>
                        <a:rPr lang="en-US" dirty="0" err="1"/>
                        <a:t>kjʊǝ</a:t>
                      </a:r>
                      <a:r>
                        <a:rPr lang="en-US" dirty="0"/>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a:t>
                      </a:r>
                      <a:r>
                        <a:rPr lang="en-US" dirty="0" err="1"/>
                        <a:t>kjʊr</a:t>
                      </a:r>
                      <a:r>
                        <a:rPr lang="en-US" dirty="0"/>
                        <a:t>/</a:t>
                      </a:r>
                    </a:p>
                  </a:txBody>
                  <a:tcPr/>
                </a:tc>
                <a:extLst>
                  <a:ext uri="{0D108BD9-81ED-4DB2-BD59-A6C34878D82A}">
                    <a16:rowId xmlns:a16="http://schemas.microsoft.com/office/drawing/2014/main" val="3395992283"/>
                  </a:ext>
                </a:extLst>
              </a:tr>
              <a:tr h="380517">
                <a:tc>
                  <a:txBody>
                    <a:bodyPr/>
                    <a:lstStyle/>
                    <a:p>
                      <a:pPr algn="ctr"/>
                      <a:r>
                        <a:rPr lang="en-US" b="1" dirty="0"/>
                        <a:t>Farm</a:t>
                      </a:r>
                    </a:p>
                  </a:txBody>
                  <a:tcPr/>
                </a:tc>
                <a:tc>
                  <a:txBody>
                    <a:bodyPr/>
                    <a:lstStyle/>
                    <a:p>
                      <a:pPr algn="ctr"/>
                      <a:r>
                        <a:rPr lang="en-US" dirty="0"/>
                        <a:t>/</a:t>
                      </a:r>
                      <a:r>
                        <a:rPr lang="en-US" dirty="0" err="1"/>
                        <a:t>fɑm</a:t>
                      </a:r>
                      <a:r>
                        <a:rPr lang="en-US" dirty="0"/>
                        <a:t>/</a:t>
                      </a:r>
                    </a:p>
                  </a:txBody>
                  <a:tcPr/>
                </a:tc>
                <a:tc>
                  <a:txBody>
                    <a:bodyPr/>
                    <a:lstStyle/>
                    <a:p>
                      <a:pPr algn="ctr"/>
                      <a:r>
                        <a:rPr lang="en-US" dirty="0"/>
                        <a:t>/</a:t>
                      </a:r>
                      <a:r>
                        <a:rPr lang="en-US" dirty="0" err="1"/>
                        <a:t>fɑrm</a:t>
                      </a:r>
                      <a:r>
                        <a:rPr lang="en-US" dirty="0"/>
                        <a:t>/</a:t>
                      </a:r>
                    </a:p>
                  </a:txBody>
                  <a:tcPr/>
                </a:tc>
                <a:extLst>
                  <a:ext uri="{0D108BD9-81ED-4DB2-BD59-A6C34878D82A}">
                    <a16:rowId xmlns:a16="http://schemas.microsoft.com/office/drawing/2014/main" val="3660335037"/>
                  </a:ext>
                </a:extLst>
              </a:tr>
              <a:tr h="380517">
                <a:tc>
                  <a:txBody>
                    <a:bodyPr/>
                    <a:lstStyle/>
                    <a:p>
                      <a:pPr algn="ctr"/>
                      <a:r>
                        <a:rPr lang="en-US" b="1" dirty="0"/>
                        <a:t>Fur</a:t>
                      </a:r>
                    </a:p>
                  </a:txBody>
                  <a:tcPr/>
                </a:tc>
                <a:tc>
                  <a:txBody>
                    <a:bodyPr/>
                    <a:lstStyle/>
                    <a:p>
                      <a:pPr algn="ctr"/>
                      <a:r>
                        <a:rPr lang="en-US" dirty="0"/>
                        <a:t>/</a:t>
                      </a:r>
                      <a:r>
                        <a:rPr lang="en-US" dirty="0" err="1"/>
                        <a:t>f</a:t>
                      </a:r>
                      <a:r>
                        <a:rPr lang="en-US" dirty="0" err="1">
                          <a:latin typeface="Times New Roman" panose="02020603050405020304" pitchFamily="18" charset="0"/>
                          <a:cs typeface="Times New Roman" panose="02020603050405020304" pitchFamily="18" charset="0"/>
                        </a:rPr>
                        <a:t>ɜ</a:t>
                      </a:r>
                      <a:r>
                        <a:rPr lang="en-US" dirty="0"/>
                        <a:t>/</a:t>
                      </a:r>
                    </a:p>
                  </a:txBody>
                  <a:tcPr/>
                </a:tc>
                <a:tc>
                  <a:txBody>
                    <a:bodyPr/>
                    <a:lstStyle/>
                    <a:p>
                      <a:pPr algn="ctr"/>
                      <a:r>
                        <a:rPr lang="en-US" dirty="0"/>
                        <a:t>/</a:t>
                      </a:r>
                      <a:r>
                        <a:rPr lang="en-US" dirty="0" err="1"/>
                        <a:t>f</a:t>
                      </a:r>
                      <a:r>
                        <a:rPr lang="en-US" dirty="0" err="1">
                          <a:latin typeface="Times New Roman" panose="02020603050405020304" pitchFamily="18" charset="0"/>
                          <a:cs typeface="Times New Roman" panose="02020603050405020304" pitchFamily="18" charset="0"/>
                        </a:rPr>
                        <a:t>ɜr</a:t>
                      </a:r>
                      <a:r>
                        <a:rPr lang="en-US" dirty="0"/>
                        <a:t>/</a:t>
                      </a:r>
                    </a:p>
                  </a:txBody>
                  <a:tcPr/>
                </a:tc>
                <a:extLst>
                  <a:ext uri="{0D108BD9-81ED-4DB2-BD59-A6C34878D82A}">
                    <a16:rowId xmlns:a16="http://schemas.microsoft.com/office/drawing/2014/main" val="2446319767"/>
                  </a:ext>
                </a:extLst>
              </a:tr>
            </a:tbl>
          </a:graphicData>
        </a:graphic>
      </p:graphicFrame>
    </p:spTree>
    <p:extLst>
      <p:ext uri="{BB962C8B-B14F-4D97-AF65-F5344CB8AC3E}">
        <p14:creationId xmlns:p14="http://schemas.microsoft.com/office/powerpoint/2010/main" val="111168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3.7.1.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j</a:t>
            </a:r>
            <a:r>
              <a:rPr lang="en-US" sz="4000" b="1" dirty="0">
                <a:solidFill>
                  <a:srgbClr val="D32F2E"/>
                </a:solidFill>
                <a:latin typeface="Cambria" panose="02040503050406030204" pitchFamily="18" charset="0"/>
                <a:ea typeface="Cambria" panose="02040503050406030204" pitchFamily="18" charset="0"/>
              </a:rPr>
              <a: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205984" y="1528189"/>
            <a:ext cx="6486144" cy="4250819"/>
          </a:xfrm>
        </p:spPr>
        <p:txBody>
          <a:bodyPr>
            <a:noAutofit/>
          </a:bodyPr>
          <a:lstStyle/>
          <a:p>
            <a:r>
              <a:rPr lang="en-US" sz="2400" dirty="0"/>
              <a:t>It is a </a:t>
            </a:r>
            <a:r>
              <a:rPr lang="en-US" sz="2400" b="1" dirty="0"/>
              <a:t>voiced, palatal approximant.</a:t>
            </a:r>
          </a:p>
          <a:p>
            <a:endParaRPr lang="en-US" sz="600" b="1" dirty="0"/>
          </a:p>
          <a:p>
            <a:r>
              <a:rPr lang="en-US" sz="2400" dirty="0"/>
              <a:t>/</a:t>
            </a:r>
            <a:r>
              <a:rPr lang="en-US" sz="2400" dirty="0">
                <a:latin typeface="Times New Roman" panose="02020603050405020304" pitchFamily="18" charset="0"/>
                <a:cs typeface="Times New Roman" panose="02020603050405020304" pitchFamily="18" charset="0"/>
              </a:rPr>
              <a:t>j</a:t>
            </a:r>
            <a:r>
              <a:rPr lang="en-US" sz="2400" dirty="0"/>
              <a:t>/ is articulated as follow:</a:t>
            </a:r>
          </a:p>
          <a:p>
            <a:pPr marL="536575">
              <a:buFont typeface="Wingdings" panose="05000000000000000000" pitchFamily="2" charset="2"/>
              <a:buChar char="Ø"/>
            </a:pPr>
            <a:r>
              <a:rPr lang="en-US" sz="2400" dirty="0"/>
              <a:t>The vocal cords vibrate;</a:t>
            </a:r>
          </a:p>
          <a:p>
            <a:pPr marL="536575">
              <a:buFont typeface="Wingdings" panose="05000000000000000000" pitchFamily="2" charset="2"/>
              <a:buChar char="Ø"/>
            </a:pPr>
            <a:r>
              <a:rPr lang="en-US" sz="2400" dirty="0"/>
              <a:t>The velum is raised so that no air can escape through the nasal cavity;</a:t>
            </a:r>
          </a:p>
          <a:p>
            <a:pPr marL="536575">
              <a:buFont typeface="Wingdings" panose="05000000000000000000" pitchFamily="2" charset="2"/>
              <a:buChar char="Ø"/>
            </a:pPr>
            <a:r>
              <a:rPr lang="en-US" sz="2400" dirty="0"/>
              <a:t>The front of the tongue is raised toward the hard palate to the position of /j/ or /</a:t>
            </a:r>
            <a:r>
              <a:rPr lang="en-US" sz="2400" dirty="0">
                <a:latin typeface="Times New Roman" panose="02020603050405020304" pitchFamily="18" charset="0"/>
                <a:cs typeface="Times New Roman" panose="02020603050405020304" pitchFamily="18" charset="0"/>
              </a:rPr>
              <a:t>ɪ</a:t>
            </a:r>
            <a:r>
              <a:rPr lang="en-US" sz="2400" dirty="0"/>
              <a:t>/.</a:t>
            </a:r>
          </a:p>
          <a:p>
            <a:pPr marL="536575">
              <a:buFont typeface="Wingdings" panose="05000000000000000000" pitchFamily="2" charset="2"/>
              <a:buChar char="Ø"/>
            </a:pPr>
            <a:r>
              <a:rPr lang="en-US" sz="2400" dirty="0"/>
              <a:t>/j/ is characterized by a glide from the position described above to that of the following vowel.</a:t>
            </a:r>
          </a:p>
        </p:txBody>
      </p:sp>
      <p:sp>
        <p:nvSpPr>
          <p:cNvPr id="10" name="TextBox 9">
            <a:extLst>
              <a:ext uri="{FF2B5EF4-FFF2-40B4-BE49-F238E27FC236}">
                <a16:creationId xmlns:a16="http://schemas.microsoft.com/office/drawing/2014/main" id="{9A618ED9-85BC-4583-ABB9-3332FBD767CE}"/>
              </a:ext>
            </a:extLst>
          </p:cNvPr>
          <p:cNvSpPr txBox="1"/>
          <p:nvPr/>
        </p:nvSpPr>
        <p:spPr>
          <a:xfrm>
            <a:off x="1276102" y="5675901"/>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73D8153A-F01D-47EF-A877-74BF6AB73F44}"/>
              </a:ext>
            </a:extLst>
          </p:cNvPr>
          <p:cNvPicPr>
            <a:picLocks noChangeAspect="1"/>
          </p:cNvPicPr>
          <p:nvPr/>
        </p:nvPicPr>
        <p:blipFill rotWithShape="1">
          <a:blip r:embed="rId3"/>
          <a:srcRect l="24684" t="32743" r="56044" b="25570"/>
          <a:stretch/>
        </p:blipFill>
        <p:spPr>
          <a:xfrm>
            <a:off x="1365813" y="1813848"/>
            <a:ext cx="3148314" cy="3830707"/>
          </a:xfrm>
          <a:prstGeom prst="rect">
            <a:avLst/>
          </a:prstGeom>
        </p:spPr>
      </p:pic>
    </p:spTree>
    <p:extLst>
      <p:ext uri="{BB962C8B-B14F-4D97-AF65-F5344CB8AC3E}">
        <p14:creationId xmlns:p14="http://schemas.microsoft.com/office/powerpoint/2010/main" val="151958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3.7.2. English Sonorants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j</a:t>
            </a:r>
            <a:r>
              <a:rPr lang="en-US" sz="4000" b="1" dirty="0">
                <a:solidFill>
                  <a:srgbClr val="D32F2E"/>
                </a:solidFill>
                <a:latin typeface="Cambria" panose="02040503050406030204" pitchFamily="18" charset="0"/>
                <a:ea typeface="Cambria" panose="02040503050406030204" pitchFamily="18" charset="0"/>
              </a:rPr>
              <a: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815584" y="1690688"/>
            <a:ext cx="5364480" cy="4802187"/>
          </a:xfrm>
        </p:spPr>
        <p:txBody>
          <a:bodyPr>
            <a:normAutofit/>
          </a:bodyPr>
          <a:lstStyle/>
          <a:p>
            <a:pPr marL="0" indent="0">
              <a:buNone/>
            </a:pPr>
            <a:r>
              <a:rPr lang="en-US" sz="2200" b="1" dirty="0"/>
              <a:t>Articulation</a:t>
            </a:r>
          </a:p>
          <a:p>
            <a:pPr>
              <a:buFont typeface="Wingdings" panose="05000000000000000000" pitchFamily="2" charset="2"/>
              <a:buChar char="Ø"/>
            </a:pPr>
            <a:r>
              <a:rPr lang="en-US" sz="2200" dirty="0"/>
              <a:t>Before the vowel /</a:t>
            </a:r>
            <a:r>
              <a:rPr lang="en-US" sz="2200" dirty="0" err="1"/>
              <a:t>i</a:t>
            </a:r>
            <a:r>
              <a:rPr lang="en-US" sz="2200" dirty="0"/>
              <a:t>/, /j/ is articulated so close to the hard palate that audible friction may arise: </a:t>
            </a:r>
            <a:r>
              <a:rPr lang="en-US" sz="2200" i="1" dirty="0"/>
              <a:t>yield, yeast.</a:t>
            </a:r>
            <a:endParaRPr lang="en-US" sz="2200" dirty="0"/>
          </a:p>
          <a:p>
            <a:pPr>
              <a:buFont typeface="Wingdings" panose="05000000000000000000" pitchFamily="2" charset="2"/>
              <a:buChar char="Ø"/>
            </a:pPr>
            <a:endParaRPr lang="en-US" sz="2200" dirty="0"/>
          </a:p>
          <a:p>
            <a:pPr>
              <a:buFont typeface="Wingdings" panose="05000000000000000000" pitchFamily="2" charset="2"/>
              <a:buChar char="Ø"/>
            </a:pPr>
            <a:r>
              <a:rPr lang="en-US" sz="2200" dirty="0"/>
              <a:t>Before the vowel /</a:t>
            </a:r>
            <a:r>
              <a:rPr lang="en-US" sz="2200" dirty="0">
                <a:latin typeface="Times New Roman" panose="02020603050405020304" pitchFamily="18" charset="0"/>
                <a:cs typeface="Times New Roman" panose="02020603050405020304" pitchFamily="18" charset="0"/>
              </a:rPr>
              <a:t>ɪ</a:t>
            </a:r>
            <a:r>
              <a:rPr lang="en-US" sz="2200" dirty="0"/>
              <a:t>/, the tongue position of /j/ is approximately that of /</a:t>
            </a:r>
            <a:r>
              <a:rPr lang="en-US" sz="2200" dirty="0" err="1"/>
              <a:t>i</a:t>
            </a:r>
            <a:r>
              <a:rPr lang="en-US" sz="2200" dirty="0"/>
              <a:t>/: </a:t>
            </a:r>
            <a:r>
              <a:rPr lang="en-US" sz="2200" i="1" dirty="0"/>
              <a:t>Yiddish, yippie.</a:t>
            </a:r>
            <a:endParaRPr lang="en-US" sz="2200" dirty="0"/>
          </a:p>
          <a:p>
            <a:pPr>
              <a:buFont typeface="Wingdings" panose="05000000000000000000" pitchFamily="2" charset="2"/>
              <a:buChar char="Ø"/>
            </a:pPr>
            <a:endParaRPr lang="en-US" sz="2200" dirty="0"/>
          </a:p>
          <a:p>
            <a:pPr>
              <a:buFont typeface="Wingdings" panose="05000000000000000000" pitchFamily="2" charset="2"/>
              <a:buChar char="Ø"/>
            </a:pPr>
            <a:r>
              <a:rPr lang="en-US" sz="2200" dirty="0"/>
              <a:t>Before all other vowels, the articulation of /j/ is less close, the position of the tongue being approximately the same as that of /</a:t>
            </a:r>
            <a:r>
              <a:rPr lang="en-US" sz="2200" dirty="0">
                <a:latin typeface="Times New Roman" panose="02020603050405020304" pitchFamily="18" charset="0"/>
                <a:cs typeface="Times New Roman" panose="02020603050405020304" pitchFamily="18" charset="0"/>
              </a:rPr>
              <a:t>ɪ</a:t>
            </a:r>
            <a:r>
              <a:rPr lang="en-US" sz="2200" dirty="0"/>
              <a:t>/: </a:t>
            </a:r>
            <a:r>
              <a:rPr lang="en-US" sz="2200" i="1" dirty="0"/>
              <a:t>yes, yapping, yard, yawn, you.</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4378" t="3819" r="36755" b="3819"/>
          <a:stretch/>
        </p:blipFill>
        <p:spPr>
          <a:xfrm>
            <a:off x="2414015" y="1863492"/>
            <a:ext cx="1421940" cy="3379068"/>
          </a:xfrm>
          <a:prstGeom prst="rect">
            <a:avLst/>
          </a:prstGeom>
        </p:spPr>
      </p:pic>
    </p:spTree>
    <p:extLst>
      <p:ext uri="{BB962C8B-B14F-4D97-AF65-F5344CB8AC3E}">
        <p14:creationId xmlns:p14="http://schemas.microsoft.com/office/powerpoint/2010/main" val="3535240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3.7.3. English Fricatives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j</a:t>
            </a:r>
            <a:r>
              <a:rPr lang="en-US" sz="4000" b="1" dirty="0">
                <a:solidFill>
                  <a:srgbClr val="D32F2E"/>
                </a:solidFill>
                <a:latin typeface="Cambria" panose="02040503050406030204" pitchFamily="18" charset="0"/>
                <a:ea typeface="Cambria" panose="02040503050406030204" pitchFamily="18" charset="0"/>
              </a:rPr>
              <a:t>/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840224" y="1349947"/>
            <a:ext cx="6513576" cy="4368101"/>
          </a:xfrm>
        </p:spPr>
        <p:txBody>
          <a:bodyPr>
            <a:normAutofit/>
          </a:bodyPr>
          <a:lstStyle/>
          <a:p>
            <a:pPr marL="457200" indent="-457200">
              <a:buFont typeface="+mj-lt"/>
              <a:buAutoNum type="arabicPeriod"/>
            </a:pPr>
            <a:r>
              <a:rPr lang="en-US" sz="2000" dirty="0"/>
              <a:t>Articulation</a:t>
            </a:r>
          </a:p>
          <a:p>
            <a:pPr marL="719138">
              <a:buFont typeface="Wingdings" panose="05000000000000000000" pitchFamily="2" charset="2"/>
              <a:buChar char="Ø"/>
            </a:pPr>
            <a:r>
              <a:rPr lang="en-US" sz="2000" dirty="0"/>
              <a:t>There is no difference in articulation between AE and BE /j/.</a:t>
            </a:r>
          </a:p>
          <a:p>
            <a:pPr marL="719138">
              <a:buFont typeface="Wingdings" panose="05000000000000000000" pitchFamily="2" charset="2"/>
              <a:buChar char="Ø"/>
            </a:pPr>
            <a:endParaRPr lang="en-US" sz="400" dirty="0"/>
          </a:p>
          <a:p>
            <a:pPr marL="457200" indent="-457200">
              <a:buFont typeface="+mj-lt"/>
              <a:buAutoNum type="arabicPeriod" startAt="2"/>
            </a:pPr>
            <a:r>
              <a:rPr lang="en-US" sz="2000" dirty="0"/>
              <a:t>Distribution</a:t>
            </a:r>
          </a:p>
          <a:p>
            <a:pPr marL="908050" indent="-457200">
              <a:buFont typeface="+mj-lt"/>
              <a:buAutoNum type="alphaLcPeriod"/>
            </a:pPr>
            <a:r>
              <a:rPr lang="en-US" sz="2000" dirty="0"/>
              <a:t>Here there is a difference in that BE /j/ occurs in a larger number of environments that does AE /j/.  Thus:</a:t>
            </a:r>
          </a:p>
          <a:p>
            <a:pPr marL="1255713" indent="-342900">
              <a:buFont typeface="Wingdings" panose="05000000000000000000" pitchFamily="2" charset="2"/>
              <a:buChar char="Ø"/>
            </a:pPr>
            <a:r>
              <a:rPr lang="en-US" sz="2000" dirty="0"/>
              <a:t>/j/ is found before stressed /u/ in BE (but not in most AE dialects) after consonants articulated with the tongue tip/blade. Thus words like the following are pronounced with /j/ in BE, but not (normally) in AE:</a:t>
            </a:r>
          </a:p>
          <a:p>
            <a:pPr marL="1255713" indent="-342900">
              <a:buFont typeface="Wingdings" panose="05000000000000000000" pitchFamily="2" charset="2"/>
              <a:buChar char="Ø"/>
            </a:pPr>
            <a:endParaRPr lang="en-US" sz="2000" dirty="0"/>
          </a:p>
        </p:txBody>
      </p:sp>
      <p:pic>
        <p:nvPicPr>
          <p:cNvPr id="5" name="Picture 4">
            <a:extLst>
              <a:ext uri="{FF2B5EF4-FFF2-40B4-BE49-F238E27FC236}">
                <a16:creationId xmlns:a16="http://schemas.microsoft.com/office/drawing/2014/main" id="{9BFD7AC1-A952-48E1-90E5-CC4975F43AC9}"/>
              </a:ext>
            </a:extLst>
          </p:cNvPr>
          <p:cNvPicPr>
            <a:picLocks noChangeAspect="1"/>
          </p:cNvPicPr>
          <p:nvPr/>
        </p:nvPicPr>
        <p:blipFill rotWithShape="1">
          <a:blip r:embed="rId3">
            <a:extLst>
              <a:ext uri="{28A0092B-C50C-407E-A947-70E740481C1C}">
                <a14:useLocalDpi xmlns:a14="http://schemas.microsoft.com/office/drawing/2010/main" val="0"/>
              </a:ext>
            </a:extLst>
          </a:blip>
          <a:srcRect l="24378" t="3819" r="36755" b="3819"/>
          <a:stretch/>
        </p:blipFill>
        <p:spPr>
          <a:xfrm>
            <a:off x="2414015" y="1863492"/>
            <a:ext cx="1421940" cy="3379068"/>
          </a:xfrm>
          <a:prstGeom prst="rect">
            <a:avLst/>
          </a:prstGeom>
        </p:spPr>
      </p:pic>
      <p:graphicFrame>
        <p:nvGraphicFramePr>
          <p:cNvPr id="2" name="Table 2">
            <a:extLst>
              <a:ext uri="{FF2B5EF4-FFF2-40B4-BE49-F238E27FC236}">
                <a16:creationId xmlns:a16="http://schemas.microsoft.com/office/drawing/2014/main" id="{E0096A17-E4FE-403B-B6D8-98E6975DAA5F}"/>
              </a:ext>
            </a:extLst>
          </p:cNvPr>
          <p:cNvGraphicFramePr>
            <a:graphicFrameLocks noGrp="1"/>
          </p:cNvGraphicFramePr>
          <p:nvPr>
            <p:extLst>
              <p:ext uri="{D42A27DB-BD31-4B8C-83A1-F6EECF244321}">
                <p14:modId xmlns:p14="http://schemas.microsoft.com/office/powerpoint/2010/main" val="912753052"/>
              </p:ext>
            </p:extLst>
          </p:nvPr>
        </p:nvGraphicFramePr>
        <p:xfrm>
          <a:off x="7388352" y="5480938"/>
          <a:ext cx="2328672" cy="1143825"/>
        </p:xfrm>
        <a:graphic>
          <a:graphicData uri="http://schemas.openxmlformats.org/drawingml/2006/table">
            <a:tbl>
              <a:tblPr firstRow="1" bandRow="1">
                <a:tableStyleId>{5940675A-B579-460E-94D1-54222C63F5DA}</a:tableStyleId>
              </a:tblPr>
              <a:tblGrid>
                <a:gridCol w="719328">
                  <a:extLst>
                    <a:ext uri="{9D8B030D-6E8A-4147-A177-3AD203B41FA5}">
                      <a16:colId xmlns:a16="http://schemas.microsoft.com/office/drawing/2014/main" val="4139776623"/>
                    </a:ext>
                  </a:extLst>
                </a:gridCol>
                <a:gridCol w="1609344">
                  <a:extLst>
                    <a:ext uri="{9D8B030D-6E8A-4147-A177-3AD203B41FA5}">
                      <a16:colId xmlns:a16="http://schemas.microsoft.com/office/drawing/2014/main" val="683433026"/>
                    </a:ext>
                  </a:extLst>
                </a:gridCol>
              </a:tblGrid>
              <a:tr h="381275">
                <a:tc>
                  <a:txBody>
                    <a:bodyPr/>
                    <a:lstStyle/>
                    <a:p>
                      <a:r>
                        <a:rPr lang="en-US" dirty="0"/>
                        <a:t>/</a:t>
                      </a:r>
                      <a:r>
                        <a:rPr lang="en-US" dirty="0" err="1"/>
                        <a:t>tj</a:t>
                      </a:r>
                      <a:r>
                        <a:rPr lang="en-US"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i="1" dirty="0"/>
                        <a:t>tunic, attune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70772537"/>
                  </a:ext>
                </a:extLst>
              </a:tr>
              <a:tr h="381275">
                <a:tc>
                  <a:txBody>
                    <a:bodyPr/>
                    <a:lstStyle/>
                    <a:p>
                      <a:r>
                        <a:rPr lang="en-US" dirty="0"/>
                        <a:t>/</a:t>
                      </a:r>
                      <a:r>
                        <a:rPr lang="en-US" dirty="0" err="1"/>
                        <a:t>dj</a:t>
                      </a:r>
                      <a:r>
                        <a:rPr lang="en-US"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dirty="0"/>
                        <a:t>due, endure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0867104"/>
                  </a:ext>
                </a:extLst>
              </a:tr>
              <a:tr h="381275">
                <a:tc>
                  <a:txBody>
                    <a:bodyPr/>
                    <a:lstStyle/>
                    <a:p>
                      <a:r>
                        <a:rPr lang="en-US" dirty="0"/>
                        <a:t>/</a:t>
                      </a:r>
                      <a:r>
                        <a:rPr lang="en-US" dirty="0" err="1"/>
                        <a:t>nj</a:t>
                      </a:r>
                      <a:r>
                        <a:rPr lang="en-US" dirty="0"/>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dirty="0"/>
                        <a:t>new, manure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92578216"/>
                  </a:ext>
                </a:extLst>
              </a:tr>
            </a:tbl>
          </a:graphicData>
        </a:graphic>
      </p:graphicFrame>
    </p:spTree>
    <p:extLst>
      <p:ext uri="{BB962C8B-B14F-4D97-AF65-F5344CB8AC3E}">
        <p14:creationId xmlns:p14="http://schemas.microsoft.com/office/powerpoint/2010/main" val="2877249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3.7.3. English Fricatives – </a:t>
            </a:r>
            <a:r>
              <a:rPr lang="en-US" sz="4000" b="1" dirty="0">
                <a:solidFill>
                  <a:srgbClr val="D32F2E"/>
                </a:solidFill>
                <a:latin typeface="Cambria" panose="02040503050406030204" pitchFamily="18" charset="0"/>
                <a:ea typeface="Cambria" panose="02040503050406030204" pitchFamily="18" charset="0"/>
              </a:rPr>
              <a:t>/</a:t>
            </a:r>
            <a:r>
              <a:rPr lang="en-US" sz="4000" b="1" dirty="0">
                <a:solidFill>
                  <a:srgbClr val="D32F2E"/>
                </a:solidFill>
                <a:latin typeface="Times New Roman" panose="02020603050405020304" pitchFamily="18" charset="0"/>
                <a:ea typeface="Cambria" panose="02040503050406030204" pitchFamily="18" charset="0"/>
                <a:cs typeface="Times New Roman" panose="02020603050405020304" pitchFamily="18" charset="0"/>
              </a:rPr>
              <a:t>j</a:t>
            </a:r>
            <a:r>
              <a:rPr lang="en-US" sz="4000" b="1" dirty="0">
                <a:solidFill>
                  <a:srgbClr val="D32F2E"/>
                </a:solidFill>
                <a:latin typeface="Cambria" panose="02040503050406030204" pitchFamily="18" charset="0"/>
                <a:ea typeface="Cambria" panose="02040503050406030204" pitchFamily="18" charset="0"/>
              </a:rPr>
              <a:t>/ - Comparison with BE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840224" y="1690688"/>
            <a:ext cx="6513576" cy="4368101"/>
          </a:xfrm>
        </p:spPr>
        <p:txBody>
          <a:bodyPr>
            <a:normAutofit/>
          </a:bodyPr>
          <a:lstStyle/>
          <a:p>
            <a:pPr marL="908050" indent="-457200">
              <a:buFont typeface="+mj-lt"/>
              <a:buAutoNum type="alphaLcPeriod" startAt="2"/>
            </a:pPr>
            <a:r>
              <a:rPr lang="en-US" sz="2000" dirty="0"/>
              <a:t>The following points are worthy of note:</a:t>
            </a:r>
          </a:p>
          <a:p>
            <a:pPr marL="1255713" indent="-342900">
              <a:buFont typeface="Wingdings" panose="05000000000000000000" pitchFamily="2" charset="2"/>
              <a:buChar char="Ø"/>
            </a:pPr>
            <a:r>
              <a:rPr lang="en-US" sz="2000" dirty="0"/>
              <a:t>BE sometimes has either /</a:t>
            </a:r>
            <a:r>
              <a:rPr lang="en-US" sz="2000" dirty="0" err="1"/>
              <a:t>tj</a:t>
            </a:r>
            <a:r>
              <a:rPr lang="en-US" sz="2000" dirty="0"/>
              <a:t>/ or /</a:t>
            </a:r>
            <a:r>
              <a:rPr lang="en-US" sz="2000" dirty="0" err="1"/>
              <a:t>t</a:t>
            </a:r>
            <a:r>
              <a:rPr lang="en-US" sz="2000" dirty="0" err="1">
                <a:latin typeface="Times New Roman" panose="02020603050405020304" pitchFamily="18" charset="0"/>
                <a:cs typeface="Times New Roman" panose="02020603050405020304" pitchFamily="18" charset="0"/>
              </a:rPr>
              <a:t>ʃ</a:t>
            </a:r>
            <a:r>
              <a:rPr lang="en-US" sz="2000" dirty="0"/>
              <a:t>/ where /</a:t>
            </a:r>
            <a:r>
              <a:rPr lang="en-US" sz="2000" dirty="0" err="1"/>
              <a:t>t</a:t>
            </a:r>
            <a:r>
              <a:rPr lang="en-US" sz="2000" dirty="0" err="1">
                <a:latin typeface="Times New Roman" panose="02020603050405020304" pitchFamily="18" charset="0"/>
                <a:cs typeface="Times New Roman" panose="02020603050405020304" pitchFamily="18" charset="0"/>
              </a:rPr>
              <a:t>ʃ</a:t>
            </a:r>
            <a:r>
              <a:rPr lang="en-US" sz="2000" dirty="0"/>
              <a:t>/ predominates in AE: </a:t>
            </a:r>
            <a:r>
              <a:rPr lang="en-US" sz="2000" i="1" dirty="0"/>
              <a:t>statue, righteous, virtue</a:t>
            </a:r>
          </a:p>
          <a:p>
            <a:pPr marL="1255713" indent="-342900">
              <a:buFont typeface="Wingdings" panose="05000000000000000000" pitchFamily="2" charset="2"/>
              <a:buChar char="Ø"/>
            </a:pPr>
            <a:r>
              <a:rPr lang="en-US" sz="2000" dirty="0"/>
              <a:t>Be sometimes has either /</a:t>
            </a:r>
            <a:r>
              <a:rPr lang="en-US" sz="2000" dirty="0" err="1"/>
              <a:t>dj</a:t>
            </a:r>
            <a:r>
              <a:rPr lang="en-US" sz="2000" dirty="0"/>
              <a:t>/ or /</a:t>
            </a:r>
            <a:r>
              <a:rPr lang="en-US" sz="2000" dirty="0" err="1"/>
              <a:t>d</a:t>
            </a:r>
            <a:r>
              <a:rPr lang="en-US" sz="2000" dirty="0" err="1">
                <a:latin typeface="Times New Roman" panose="02020603050405020304" pitchFamily="18" charset="0"/>
                <a:cs typeface="Times New Roman" panose="02020603050405020304" pitchFamily="18" charset="0"/>
              </a:rPr>
              <a:t>ʒ</a:t>
            </a:r>
            <a:r>
              <a:rPr lang="en-US" sz="2000" dirty="0"/>
              <a:t>/ where /</a:t>
            </a:r>
            <a:r>
              <a:rPr lang="en-US" sz="2000" dirty="0" err="1"/>
              <a:t>d</a:t>
            </a:r>
            <a:r>
              <a:rPr lang="en-US" sz="2000" dirty="0" err="1">
                <a:latin typeface="Times New Roman" panose="02020603050405020304" pitchFamily="18" charset="0"/>
                <a:cs typeface="Times New Roman" panose="02020603050405020304" pitchFamily="18" charset="0"/>
              </a:rPr>
              <a:t>ʒ</a:t>
            </a:r>
            <a:r>
              <a:rPr lang="en-US" sz="2000" dirty="0"/>
              <a:t>/ predominates in AE: </a:t>
            </a:r>
            <a:r>
              <a:rPr lang="en-US" sz="2000" i="1" dirty="0"/>
              <a:t>individual, education, graduate;</a:t>
            </a:r>
            <a:endParaRPr lang="en-US" sz="2000" dirty="0"/>
          </a:p>
          <a:p>
            <a:pPr marL="1255713" indent="-342900">
              <a:buFont typeface="Wingdings" panose="05000000000000000000" pitchFamily="2" charset="2"/>
              <a:buChar char="Ø"/>
            </a:pPr>
            <a:r>
              <a:rPr lang="en-US" sz="2000" dirty="0"/>
              <a:t>BE sometimes has either /</a:t>
            </a:r>
            <a:r>
              <a:rPr lang="en-US" sz="2000" dirty="0" err="1"/>
              <a:t>sj</a:t>
            </a:r>
            <a:r>
              <a:rPr lang="en-US" sz="2000" dirty="0"/>
              <a:t>/ or /</a:t>
            </a:r>
            <a:r>
              <a:rPr lang="en-US" sz="2000" dirty="0">
                <a:latin typeface="Times New Roman" panose="02020603050405020304" pitchFamily="18" charset="0"/>
                <a:cs typeface="Times New Roman" panose="02020603050405020304" pitchFamily="18" charset="0"/>
              </a:rPr>
              <a:t>ʃ</a:t>
            </a:r>
            <a:r>
              <a:rPr lang="en-US" sz="2000" dirty="0"/>
              <a:t>/ where /</a:t>
            </a:r>
            <a:r>
              <a:rPr lang="en-US" sz="2000" dirty="0">
                <a:latin typeface="Times New Roman" panose="02020603050405020304" pitchFamily="18" charset="0"/>
                <a:cs typeface="Times New Roman" panose="02020603050405020304" pitchFamily="18" charset="0"/>
              </a:rPr>
              <a:t>ʃ</a:t>
            </a:r>
            <a:r>
              <a:rPr lang="en-US" sz="2000" dirty="0"/>
              <a:t>/ predominates in AE: </a:t>
            </a:r>
            <a:r>
              <a:rPr lang="en-US" sz="2000" i="1" dirty="0"/>
              <a:t>issue, sensual;</a:t>
            </a:r>
            <a:endParaRPr lang="en-US" sz="2000" dirty="0"/>
          </a:p>
          <a:p>
            <a:pPr marL="1255713" indent="-342900">
              <a:buFont typeface="Wingdings" panose="05000000000000000000" pitchFamily="2" charset="2"/>
              <a:buChar char="Ø"/>
            </a:pPr>
            <a:r>
              <a:rPr lang="en-US" sz="2000" dirty="0"/>
              <a:t>BE sometimes has either /</a:t>
            </a:r>
            <a:r>
              <a:rPr lang="en-US" sz="2000" dirty="0" err="1"/>
              <a:t>zj</a:t>
            </a:r>
            <a:r>
              <a:rPr lang="en-US" sz="2000" dirty="0"/>
              <a:t>/ or /</a:t>
            </a:r>
            <a:r>
              <a:rPr lang="en-US" sz="2000" dirty="0">
                <a:latin typeface="Times New Roman" panose="02020603050405020304" pitchFamily="18" charset="0"/>
                <a:cs typeface="Times New Roman" panose="02020603050405020304" pitchFamily="18" charset="0"/>
              </a:rPr>
              <a:t>ʒ</a:t>
            </a:r>
            <a:r>
              <a:rPr lang="en-US" sz="2000" dirty="0"/>
              <a:t>/ where /</a:t>
            </a:r>
            <a:r>
              <a:rPr lang="en-US" sz="2000" dirty="0">
                <a:latin typeface="Times New Roman" panose="02020603050405020304" pitchFamily="18" charset="0"/>
                <a:cs typeface="Times New Roman" panose="02020603050405020304" pitchFamily="18" charset="0"/>
              </a:rPr>
              <a:t>ʒ</a:t>
            </a:r>
            <a:r>
              <a:rPr lang="en-US" sz="2000" dirty="0"/>
              <a:t>/ predominates in AE: </a:t>
            </a:r>
            <a:r>
              <a:rPr lang="en-US" sz="2000" i="1" dirty="0"/>
              <a:t>seizure, casual</a:t>
            </a:r>
            <a:r>
              <a:rPr lang="en-US" sz="2000" dirty="0"/>
              <a:t>.</a:t>
            </a:r>
          </a:p>
          <a:p>
            <a:pPr marL="1255713" indent="-342900">
              <a:buFont typeface="Wingdings" panose="05000000000000000000" pitchFamily="2" charset="2"/>
              <a:buChar char="Ø"/>
            </a:pPr>
            <a:endParaRPr lang="en-US" sz="2000" dirty="0"/>
          </a:p>
        </p:txBody>
      </p:sp>
      <p:pic>
        <p:nvPicPr>
          <p:cNvPr id="5" name="Picture 4">
            <a:extLst>
              <a:ext uri="{FF2B5EF4-FFF2-40B4-BE49-F238E27FC236}">
                <a16:creationId xmlns:a16="http://schemas.microsoft.com/office/drawing/2014/main" id="{9BFD7AC1-A952-48E1-90E5-CC4975F43AC9}"/>
              </a:ext>
            </a:extLst>
          </p:cNvPr>
          <p:cNvPicPr>
            <a:picLocks noChangeAspect="1"/>
          </p:cNvPicPr>
          <p:nvPr/>
        </p:nvPicPr>
        <p:blipFill rotWithShape="1">
          <a:blip r:embed="rId3">
            <a:extLst>
              <a:ext uri="{28A0092B-C50C-407E-A947-70E740481C1C}">
                <a14:useLocalDpi xmlns:a14="http://schemas.microsoft.com/office/drawing/2010/main" val="0"/>
              </a:ext>
            </a:extLst>
          </a:blip>
          <a:srcRect l="24378" t="3819" r="36755" b="3819"/>
          <a:stretch/>
        </p:blipFill>
        <p:spPr>
          <a:xfrm>
            <a:off x="2414015" y="1863492"/>
            <a:ext cx="1421940" cy="3379068"/>
          </a:xfrm>
          <a:prstGeom prst="rect">
            <a:avLst/>
          </a:prstGeom>
        </p:spPr>
      </p:pic>
    </p:spTree>
    <p:extLst>
      <p:ext uri="{BB962C8B-B14F-4D97-AF65-F5344CB8AC3E}">
        <p14:creationId xmlns:p14="http://schemas.microsoft.com/office/powerpoint/2010/main" val="965629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4748736"/>
          </a:xfrm>
          <a:prstGeom prst="rect">
            <a:avLst/>
          </a:prstGeom>
          <a:noFill/>
        </p:spPr>
        <p:txBody>
          <a:bodyPr wrap="square" rtlCol="0">
            <a:spAutoFit/>
          </a:bodyPr>
          <a:lstStyle/>
          <a:p>
            <a:r>
              <a:rPr lang="en-US" dirty="0"/>
              <a:t>Please answer the following questions to review what you have learned about Sonorant Consonants. Do not go to the next slide before you completely answer all of them. </a:t>
            </a:r>
          </a:p>
          <a:p>
            <a:endParaRPr lang="en-US" dirty="0"/>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does the air flow from our lungs to the oral cavity when producing sonorants?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three types of sonorants!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position of each speech organ involved in the articulation of nasal consonants!</a:t>
            </a:r>
          </a:p>
          <a:p>
            <a:pPr marL="342900" lvl="0" indent="-342900">
              <a:lnSpc>
                <a:spcPct val="107000"/>
              </a:lnSpc>
              <a:spcAft>
                <a:spcPts val="80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difference on the way air coming from the lungs flows to the tongue between lateral and approximant!</a:t>
            </a:r>
          </a:p>
          <a:p>
            <a:pPr marL="342900" lvl="0" indent="-342900">
              <a:lnSpc>
                <a:spcPct val="107000"/>
              </a:lnSpc>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is sonorant consonant that only occurs syllable-finally? Provide examples of words using the sonorant!</a:t>
            </a:r>
          </a:p>
          <a:p>
            <a:pPr marL="342900" lvl="0" indent="-342900">
              <a:lnSpc>
                <a:spcPct val="107000"/>
              </a:lnSpc>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does it mean by “darkening” in /l/? How is it produced?</a:t>
            </a:r>
          </a:p>
          <a:p>
            <a:pPr marL="342900" lvl="0" indent="-342900">
              <a:lnSpc>
                <a:spcPct val="107000"/>
              </a:lnSpc>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Why is the phoneme /r/ called retroflex? What happen to our tongue when producing the sound of it?</a:t>
            </a:r>
          </a:p>
          <a:p>
            <a:pPr marL="342900" lvl="0" indent="-342900">
              <a:lnSpc>
                <a:spcPct val="107000"/>
              </a:lnSpc>
              <a:spcAft>
                <a:spcPts val="800"/>
              </a:spcAft>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difference of distribution between AE and BE /r/ and provide examples showing the difference!</a:t>
            </a:r>
          </a:p>
          <a:p>
            <a:pPr marL="342900" lvl="0" indent="-342900">
              <a:spcAft>
                <a:spcPts val="800"/>
              </a:spcAft>
              <a:buFont typeface="+mj-lt"/>
              <a:buAutoNum type="arabicPeriod"/>
            </a:pPr>
            <a:endParaRPr lang="en-US" dirty="0"/>
          </a:p>
          <a:p>
            <a:endParaRPr lang="en-US" dirty="0"/>
          </a:p>
        </p:txBody>
      </p:sp>
    </p:spTree>
    <p:extLst>
      <p:ext uri="{BB962C8B-B14F-4D97-AF65-F5344CB8AC3E}">
        <p14:creationId xmlns:p14="http://schemas.microsoft.com/office/powerpoint/2010/main" val="2582687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4.2.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4965462"/>
          </a:xfrm>
          <a:prstGeom prst="rect">
            <a:avLst/>
          </a:prstGeom>
          <a:noFill/>
        </p:spPr>
        <p:txBody>
          <a:bodyPr wrap="square" rtlCol="0">
            <a:spAutoFit/>
          </a:bodyPr>
          <a:lstStyle/>
          <a:p>
            <a:r>
              <a:rPr lang="en-US" dirty="0"/>
              <a:t>Please answer the following questions to review what you have learned about Sonorant Consonants. Do not go to the next slide before you completely answer all of them.  </a:t>
            </a:r>
          </a:p>
          <a:p>
            <a:endParaRPr lang="en-US" dirty="0"/>
          </a:p>
          <a:p>
            <a:pPr marL="342900" indent="-342900">
              <a:spcAft>
                <a:spcPts val="80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does the air flow from our lungs to the oral cavity when producing sonorants?</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 air coming from the lungs escapes continuously either through the oral cavity or through the nasal cavity with no audible friction.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800"/>
              </a:spcAft>
              <a:buFont typeface="+mj-lt"/>
              <a:buAutoNum type="arabicPeriod" startAt="2"/>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three types of sonorants!</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Nasals, laterals, and approximants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800"/>
              </a:spcAft>
              <a:buFont typeface="+mj-lt"/>
              <a:buAutoNum type="arabicPeriod" startAt="3"/>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position of each speech organ involved in the articulation of nasal consonants!</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 mouth is in a complete closure. The velum is lowered so that air coming rom the lungs escapes unhindered though the nasal cavity.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800"/>
              </a:spcAft>
              <a:buFont typeface="+mj-lt"/>
              <a:buAutoNum type="arabicPeriod" startAt="4"/>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difference on the way air coming from the lungs flows to the tongue between lateral and approximant!</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In lateral, the air from the lungs escapes over the sides of the tongue, while in approximants the air from the lungs escapes over the center of the tongue.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69258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4.2.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5068054"/>
          </a:xfrm>
          <a:prstGeom prst="rect">
            <a:avLst/>
          </a:prstGeom>
          <a:noFill/>
        </p:spPr>
        <p:txBody>
          <a:bodyPr wrap="square" rtlCol="0">
            <a:spAutoFit/>
          </a:bodyPr>
          <a:lstStyle/>
          <a:p>
            <a:r>
              <a:rPr lang="en-US" dirty="0"/>
              <a:t>Please answer the following questions to review what you have learned about Sonorant Consonants. Do not go to the next slide before you completely answer all of them.  </a:t>
            </a:r>
          </a:p>
          <a:p>
            <a:endParaRPr lang="en-US" dirty="0"/>
          </a:p>
          <a:p>
            <a:pPr marL="342900" indent="-342900">
              <a:spcAft>
                <a:spcPts val="800"/>
              </a:spcAft>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is sonorant that only occurs syllable-finally? Provide examples of words using the sonorant!</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It is /</a:t>
            </a:r>
            <a:r>
              <a:rPr lang="en-US"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ŋ</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Examples: </a:t>
            </a:r>
            <a:r>
              <a:rPr lang="en-US" sz="18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sing,</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bang</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bingo</a:t>
            </a:r>
            <a:endPar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800"/>
              </a:spcAft>
              <a:buFont typeface="+mj-lt"/>
              <a:buAutoNum type="arabicPeriod" startAt="6"/>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does it mean by “darkening” in /l/? How is it produced?</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Darkening means the articulation of /l/ becomes more velar. It is produced with the back of the tongue is raised during the articulation of the phoneme.</a:t>
            </a:r>
          </a:p>
          <a:p>
            <a:pPr marL="342900" indent="-342900">
              <a:spcAft>
                <a:spcPts val="800"/>
              </a:spcAft>
              <a:buFont typeface="+mj-lt"/>
              <a:buAutoNum type="arabicPeriod" startAt="7"/>
            </a:pPr>
            <a:r>
              <a:rPr lang="en-US" sz="1800" dirty="0">
                <a:effectLst/>
                <a:latin typeface="Calibri" panose="020F0502020204030204" pitchFamily="34" charset="0"/>
                <a:ea typeface="Calibri" panose="020F0502020204030204" pitchFamily="34" charset="0"/>
                <a:cs typeface="Times New Roman" panose="02020603050405020304" pitchFamily="18" charset="0"/>
              </a:rPr>
              <a:t>Why is the phoneme /r/ called retroflex? What happen to our tongue when producing the sound of it?</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It is because when articulating /r/ the tip of the tongue points slightly backward (hence the term “retroflex”) toward the hard palate in a stricture of open approximation.</a:t>
            </a:r>
          </a:p>
          <a:p>
            <a:pPr marL="342900" indent="-342900">
              <a:spcAft>
                <a:spcPts val="800"/>
              </a:spcAft>
              <a:buFont typeface="+mj-lt"/>
              <a:buAutoNum type="arabicPeriod" startAt="8"/>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difference of distribution between AE and BE /r/ and provide examples showing the difference!</a:t>
            </a:r>
          </a:p>
          <a:p>
            <a:pPr marL="354013">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 distribution of /r/ is much more restricted in BE than in AE, BE /r/ occurring only before vowels, thus we find contrasts like the following: </a:t>
            </a:r>
            <a:r>
              <a:rPr lang="en-US" sz="18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far</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fɑ</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in BE and /</a:t>
            </a:r>
            <a:r>
              <a:rPr lang="en-US" sz="18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fɑr</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in AE; </a:t>
            </a:r>
            <a:r>
              <a:rPr lang="en-US" sz="18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more</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mƆ</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in BE and /</a:t>
            </a:r>
            <a:r>
              <a:rPr lang="en-US" sz="18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mƆr</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in AE.</a:t>
            </a:r>
            <a:endParaRPr lang="en-US" dirty="0">
              <a:solidFill>
                <a:srgbClr val="FF0000"/>
              </a:solidFill>
            </a:endParaRPr>
          </a:p>
          <a:p>
            <a:endParaRPr lang="en-US" dirty="0"/>
          </a:p>
        </p:txBody>
      </p:sp>
    </p:spTree>
    <p:extLst>
      <p:ext uri="{BB962C8B-B14F-4D97-AF65-F5344CB8AC3E}">
        <p14:creationId xmlns:p14="http://schemas.microsoft.com/office/powerpoint/2010/main" val="1827766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72 – 90.</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PICTURE SOURCE</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377387"/>
            <a:ext cx="10515600" cy="4799576"/>
          </a:xfrm>
        </p:spPr>
        <p:txBody>
          <a:bodyPr>
            <a:normAutofit/>
          </a:bodyPr>
          <a:lstStyle/>
          <a:p>
            <a:pPr marL="0" indent="-457200">
              <a:buNone/>
            </a:pPr>
            <a:r>
              <a:rPr lang="en-US" sz="1200" dirty="0">
                <a:sym typeface="Wingdings" panose="05000000000000000000" pitchFamily="2" charset="2"/>
              </a:rPr>
              <a:t>Lateral consonant icon: </a:t>
            </a:r>
            <a:r>
              <a:rPr lang="en-US" sz="1200" dirty="0">
                <a:sym typeface="Wingdings" panose="05000000000000000000" pitchFamily="2" charset="2"/>
                <a:hlinkClick r:id="rId2"/>
              </a:rPr>
              <a:t>https://encrypted-tbn0.gstatic.com/images?q=tbn:ANd9GcTUk1nwWQjuvgkUlU6D_vmk8vY2qEiF01LN2Q&amp;usqp=CAU</a:t>
            </a:r>
            <a:r>
              <a:rPr lang="en-US" sz="1200" dirty="0">
                <a:sym typeface="Wingdings" panose="05000000000000000000" pitchFamily="2" charset="2"/>
              </a:rPr>
              <a:t>  </a:t>
            </a:r>
          </a:p>
          <a:p>
            <a:pPr marL="0" indent="-457200">
              <a:buNone/>
            </a:pPr>
            <a:r>
              <a:rPr lang="en-US" sz="1200" dirty="0">
                <a:sym typeface="Wingdings" panose="05000000000000000000" pitchFamily="2" charset="2"/>
              </a:rPr>
              <a:t>Nasal consonant icon: </a:t>
            </a:r>
            <a:r>
              <a:rPr lang="en-US" sz="1200" dirty="0">
                <a:sym typeface="Wingdings" panose="05000000000000000000" pitchFamily="2" charset="2"/>
                <a:hlinkClick r:id="rId3"/>
              </a:rPr>
              <a:t>https://www.123rf.com/photo_126839406_stock-vector-nose-line-icon-smell-nostril-front-anatomy-concept-vector-illustration-can-be-used-for-topics-like-e.html</a:t>
            </a:r>
            <a:r>
              <a:rPr lang="en-US" sz="1200" dirty="0">
                <a:sym typeface="Wingdings" panose="05000000000000000000" pitchFamily="2" charset="2"/>
              </a:rPr>
              <a:t>  </a:t>
            </a:r>
          </a:p>
          <a:p>
            <a:pPr marL="0" indent="-457200">
              <a:buNone/>
            </a:pPr>
            <a:r>
              <a:rPr lang="en-US" sz="1200" dirty="0">
                <a:sym typeface="Wingdings" panose="05000000000000000000" pitchFamily="2" charset="2"/>
              </a:rPr>
              <a:t>Approximants consonant icon: </a:t>
            </a:r>
            <a:r>
              <a:rPr lang="en-US" sz="1200" dirty="0">
                <a:sym typeface="Wingdings" panose="05000000000000000000" pitchFamily="2" charset="2"/>
                <a:hlinkClick r:id="rId4"/>
              </a:rPr>
              <a:t>https://www.kindpng.com/picc/m/188-1889809_approximately-approximate-math-symbol-icon-design-number-6.png</a:t>
            </a:r>
            <a:endParaRPr lang="en-US" sz="1200" dirty="0">
              <a:sym typeface="Wingdings" panose="05000000000000000000" pitchFamily="2" charset="2"/>
            </a:endParaRPr>
          </a:p>
          <a:p>
            <a:pPr marL="0" indent="-457200">
              <a:buNone/>
            </a:pPr>
            <a:r>
              <a:rPr lang="en-US" sz="1200" dirty="0">
                <a:sym typeface="Wingdings" panose="05000000000000000000" pitchFamily="2" charset="2"/>
              </a:rPr>
              <a:t>m icon: </a:t>
            </a:r>
            <a:r>
              <a:rPr lang="en-US" sz="1200" dirty="0">
                <a:sym typeface="Wingdings" panose="05000000000000000000" pitchFamily="2" charset="2"/>
                <a:hlinkClick r:id="rId5"/>
              </a:rPr>
              <a:t>https://thumbs.dreamstime.com/b/d-leopard-print-letter-m-jaguar-skin-fur-creative-decorative-character-m-capital-letter-small-letter-black-blue-color-d-161131860.jpg</a:t>
            </a:r>
            <a:r>
              <a:rPr lang="en-US" sz="1200" dirty="0">
                <a:sym typeface="Wingdings" panose="05000000000000000000" pitchFamily="2" charset="2"/>
              </a:rPr>
              <a:t> </a:t>
            </a:r>
          </a:p>
          <a:p>
            <a:pPr marL="0" indent="-457200">
              <a:buNone/>
            </a:pPr>
            <a:r>
              <a:rPr lang="en-US" sz="1200" dirty="0">
                <a:latin typeface="Times New Roman" panose="02020603050405020304" pitchFamily="18" charset="0"/>
                <a:cs typeface="Times New Roman" panose="02020603050405020304" pitchFamily="18" charset="0"/>
                <a:sym typeface="Wingdings" panose="05000000000000000000" pitchFamily="2" charset="2"/>
              </a:rPr>
              <a:t>n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6"/>
              </a:rPr>
              <a:t>https://image.shutterstock.com/shutterstock/photos/706360015/display_1500/stock-photo-rough-metallic-lowercase-or-small-letter-n-in-a-d-illustration-with-a-rocky-texture-and-shiny-dark-706360015.jpg</a:t>
            </a:r>
            <a:endParaRPr lang="en-US" sz="1200" dirty="0">
              <a:latin typeface="Times New Roman" panose="02020603050405020304" pitchFamily="18" charset="0"/>
              <a:cs typeface="Times New Roman" panose="02020603050405020304" pitchFamily="18" charset="0"/>
              <a:sym typeface="Wingdings" panose="05000000000000000000" pitchFamily="2" charset="2"/>
            </a:endParaRPr>
          </a:p>
          <a:p>
            <a:pPr marL="0" indent="-457200">
              <a:buNone/>
            </a:pPr>
            <a:r>
              <a:rPr lang="en-US" sz="1200" dirty="0">
                <a:latin typeface="Times New Roman" panose="02020603050405020304" pitchFamily="18" charset="0"/>
                <a:cs typeface="Times New Roman" panose="02020603050405020304" pitchFamily="18" charset="0"/>
                <a:sym typeface="Wingdings" panose="05000000000000000000" pitchFamily="2" charset="2"/>
              </a:rPr>
              <a:t>Ŋ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7"/>
              </a:rPr>
              <a:t>https://s3.amazonaws.com/static.graphemica.com/glyphs/i500s/000/002/214/original/014B-500x500.png?1275291994</a:t>
            </a:r>
            <a:endParaRPr lang="en-US" sz="1200" dirty="0">
              <a:latin typeface="Times New Roman" panose="02020603050405020304" pitchFamily="18" charset="0"/>
              <a:cs typeface="Times New Roman" panose="02020603050405020304" pitchFamily="18" charset="0"/>
              <a:sym typeface="Wingdings" panose="05000000000000000000" pitchFamily="2" charset="2"/>
            </a:endParaRPr>
          </a:p>
          <a:p>
            <a:pPr marL="0" indent="-457200">
              <a:buNone/>
            </a:pPr>
            <a:r>
              <a:rPr lang="en-US" sz="1200" dirty="0">
                <a:latin typeface="Times New Roman" panose="02020603050405020304" pitchFamily="18" charset="0"/>
                <a:cs typeface="Times New Roman" panose="02020603050405020304" pitchFamily="18" charset="0"/>
                <a:sym typeface="Wingdings" panose="05000000000000000000" pitchFamily="2" charset="2"/>
              </a:rPr>
              <a:t>l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8"/>
              </a:rPr>
              <a:t>https://media.istockphoto.com/photos/gingerbread-font-christmas-cookie-alphabet-concept-small-letter-l-picture-id870019836</a:t>
            </a:r>
            <a:endParaRPr lang="en-US" sz="1200" dirty="0">
              <a:latin typeface="Times New Roman" panose="02020603050405020304" pitchFamily="18" charset="0"/>
              <a:cs typeface="Times New Roman" panose="02020603050405020304" pitchFamily="18" charset="0"/>
              <a:sym typeface="Wingdings" panose="05000000000000000000" pitchFamily="2" charset="2"/>
            </a:endParaRPr>
          </a:p>
          <a:p>
            <a:pPr marL="0" indent="-457200">
              <a:buNone/>
            </a:pPr>
            <a:r>
              <a:rPr lang="en-US" sz="1200" dirty="0">
                <a:latin typeface="Times New Roman" panose="02020603050405020304" pitchFamily="18" charset="0"/>
                <a:cs typeface="Times New Roman" panose="02020603050405020304" pitchFamily="18" charset="0"/>
                <a:sym typeface="Wingdings" panose="05000000000000000000" pitchFamily="2" charset="2"/>
              </a:rPr>
              <a:t>w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9"/>
              </a:rPr>
              <a:t>https://thumbs.dreamstime.com/z/w-letter-hand-drawn-symbol-vector-illustration-small-english-black-white-roman-alphabet-typographic-can-be-used-as-logo-203318687.jpg</a:t>
            </a:r>
            <a:endParaRPr lang="en-US" sz="1200" dirty="0">
              <a:latin typeface="Times New Roman" panose="02020603050405020304" pitchFamily="18" charset="0"/>
              <a:cs typeface="Times New Roman" panose="02020603050405020304" pitchFamily="18" charset="0"/>
              <a:sym typeface="Wingdings" panose="05000000000000000000" pitchFamily="2" charset="2"/>
            </a:endParaRPr>
          </a:p>
          <a:p>
            <a:pPr marL="0" indent="-457200">
              <a:buNone/>
            </a:pPr>
            <a:r>
              <a:rPr lang="en-US" sz="1200" dirty="0">
                <a:latin typeface="Times New Roman" panose="02020603050405020304" pitchFamily="18" charset="0"/>
                <a:cs typeface="Times New Roman" panose="02020603050405020304" pitchFamily="18" charset="0"/>
                <a:sym typeface="Wingdings" panose="05000000000000000000" pitchFamily="2" charset="2"/>
              </a:rPr>
              <a:t>r icon: </a:t>
            </a:r>
            <a:r>
              <a:rPr lang="en-US" sz="1200" dirty="0">
                <a:sym typeface="Wingdings" panose="05000000000000000000" pitchFamily="2" charset="2"/>
                <a:hlinkClick r:id="rId10"/>
              </a:rPr>
              <a:t>https://www.vectorstock.com/royalty-free-vector/r-letter-small-vector-6362320</a:t>
            </a:r>
            <a:r>
              <a:rPr lang="en-US" sz="1200" dirty="0">
                <a:sym typeface="Wingdings" panose="05000000000000000000" pitchFamily="2" charset="2"/>
              </a:rPr>
              <a:t> </a:t>
            </a:r>
          </a:p>
          <a:p>
            <a:pPr marL="0" indent="-457200">
              <a:buNone/>
            </a:pPr>
            <a:r>
              <a:rPr lang="en-US" sz="1200" dirty="0">
                <a:sym typeface="Wingdings" panose="05000000000000000000" pitchFamily="2" charset="2"/>
              </a:rPr>
              <a:t>j icon: </a:t>
            </a:r>
            <a:r>
              <a:rPr lang="en-US" sz="1200" dirty="0">
                <a:sym typeface="Wingdings" panose="05000000000000000000" pitchFamily="2" charset="2"/>
                <a:hlinkClick r:id="rId11"/>
              </a:rPr>
              <a:t>https://media.istockphoto.com/photos/alphabet-small-wooden-vintage-lowercase-letter-pattern-beautiful-3d-picture-id971513534</a:t>
            </a:r>
            <a:r>
              <a:rPr lang="en-US" sz="1200" dirty="0">
                <a:sym typeface="Wingdings" panose="05000000000000000000" pitchFamily="2" charset="2"/>
              </a:rPr>
              <a:t> </a:t>
            </a:r>
          </a:p>
          <a:p>
            <a:pPr marL="0" indent="-457200">
              <a:buNone/>
            </a:pPr>
            <a:endParaRPr lang="en-US" sz="1200" dirty="0">
              <a:sym typeface="Wingdings" panose="05000000000000000000" pitchFamily="2" charset="2"/>
            </a:endParaRPr>
          </a:p>
        </p:txBody>
      </p:sp>
    </p:spTree>
    <p:extLst>
      <p:ext uri="{BB962C8B-B14F-4D97-AF65-F5344CB8AC3E}">
        <p14:creationId xmlns:p14="http://schemas.microsoft.com/office/powerpoint/2010/main" val="222843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5060</TotalTime>
  <Words>3456</Words>
  <Application>Microsoft Office PowerPoint</Application>
  <PresentationFormat>Widescreen</PresentationFormat>
  <Paragraphs>338</Paragraphs>
  <Slides>38</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Cambria</vt:lpstr>
      <vt:lpstr>Courier New</vt:lpstr>
      <vt:lpstr>Times New Roman</vt:lpstr>
      <vt:lpstr>Wingdings</vt:lpstr>
      <vt:lpstr>Office Theme</vt:lpstr>
      <vt:lpstr>ENGLISH  PHONETICS AND PHONOLOGY</vt:lpstr>
      <vt:lpstr>INTRODUCTION</vt:lpstr>
      <vt:lpstr>1.1. Definition of Sonorant Consonants</vt:lpstr>
      <vt:lpstr>1.2. Definition of Sonorant Consonants – The Types</vt:lpstr>
      <vt:lpstr>1.2. Definition of Sonorant Consonants – The Types (cont.)</vt:lpstr>
      <vt:lpstr>1.2. Definition of Sonorant Consonants – The Types (cont.)</vt:lpstr>
      <vt:lpstr>2.1. Syllabicity</vt:lpstr>
      <vt:lpstr>3.1.1. English Sonorants – /m/ - Articulation </vt:lpstr>
      <vt:lpstr>3.1.2. English Sonorant – /m/ - Variation </vt:lpstr>
      <vt:lpstr>3.1.3. English Fricatives – /m/ - Comparison with BE</vt:lpstr>
      <vt:lpstr>3.2.1. English Sonorants – /n/ - Articulation </vt:lpstr>
      <vt:lpstr>3.2.2. English Sonorants – /n/ - Variation </vt:lpstr>
      <vt:lpstr>3.2.3. English Fricatives – /n/ - Comparison with BE</vt:lpstr>
      <vt:lpstr>3.3.1. English Sonorant – /ŋ/ - Articulation </vt:lpstr>
      <vt:lpstr>3.3.2. English Sonorants – /ŋ/ - Variation </vt:lpstr>
      <vt:lpstr>3.3.3. English Sonorants – /ŋ/ - Distribution </vt:lpstr>
      <vt:lpstr>3.3.4. English Sonorants – /ŋ/ - Comparison with BE</vt:lpstr>
      <vt:lpstr>3.4.1. English Sonorants – /l/ - Articulation </vt:lpstr>
      <vt:lpstr>3.4.2. English Sonorants – /l/ - Variation </vt:lpstr>
      <vt:lpstr>3.4.2. English Sonorants – /l/ - Variation (cont.) </vt:lpstr>
      <vt:lpstr>3.4.3. English Sonorant – /l/ - Comparison with BE</vt:lpstr>
      <vt:lpstr>3.5.1. English Sonorants – /w/ - Articulation </vt:lpstr>
      <vt:lpstr>3.5.2. English Sonorants – /w/ - Variation </vt:lpstr>
      <vt:lpstr>3.5.3. English Sonorants – /w/ - Distribution </vt:lpstr>
      <vt:lpstr>3.5.4. English Sonorants – /w/ - Comparison with BE</vt:lpstr>
      <vt:lpstr>3.6.1. English Sonorants – /r/ - Articulation </vt:lpstr>
      <vt:lpstr>3.6.2. English Sonorants – /r/ - Variation </vt:lpstr>
      <vt:lpstr>3.6.3. English Sonorants – /r/ - Comparison with BE</vt:lpstr>
      <vt:lpstr>3.6.3. English Sonorants – /r/ - Comparison with BE</vt:lpstr>
      <vt:lpstr>3.7.1. English Sonorants – /j/ - Articulation </vt:lpstr>
      <vt:lpstr>3.7.2. English Sonorants – /j/ - Variation </vt:lpstr>
      <vt:lpstr>3.7.3. English Fricatives – /j/ - Comparison with BE</vt:lpstr>
      <vt:lpstr>3.7.3. English Fricatives – /j/ - Comparison with BE (cont.)</vt:lpstr>
      <vt:lpstr>4.1. REVIEW</vt:lpstr>
      <vt:lpstr>4.2. REVIEW – ANSWER KEY</vt:lpstr>
      <vt:lpstr>4.2. REVIEW – ANSWER KEY</vt:lpstr>
      <vt:lpstr>REFERENCES</vt:lpstr>
      <vt:lpstr>PICTURE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365</cp:revision>
  <cp:lastPrinted>2021-10-09T04:50:30Z</cp:lastPrinted>
  <dcterms:created xsi:type="dcterms:W3CDTF">2021-04-01T06:29:54Z</dcterms:created>
  <dcterms:modified xsi:type="dcterms:W3CDTF">2021-10-09T06:51:44Z</dcterms:modified>
</cp:coreProperties>
</file>